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6" r:id="rId6"/>
    <p:sldId id="265" r:id="rId7"/>
    <p:sldId id="264" r:id="rId8"/>
    <p:sldId id="263" r:id="rId9"/>
    <p:sldId id="262" r:id="rId10"/>
    <p:sldId id="261" r:id="rId11"/>
    <p:sldId id="258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F48BD73-D3E6-4C15-9E9F-942B257BA0DC}" type="datetimeFigureOut">
              <a:rPr lang="ar-SA" smtClean="0"/>
              <a:t>25/02/36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651734E-4AF7-4FC3-A724-C07B356BB7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493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1734E-4AF7-4FC3-A724-C07B356BB771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040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E898-D53F-46F9-A3F0-ECE87DDD1C1C}" type="datetimeFigureOut">
              <a:rPr lang="ar-SA" smtClean="0"/>
              <a:t>25/02/36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0287-696E-4587-868F-CB5082AC93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238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E898-D53F-46F9-A3F0-ECE87DDD1C1C}" type="datetimeFigureOut">
              <a:rPr lang="ar-SA" smtClean="0"/>
              <a:t>25/02/36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0287-696E-4587-868F-CB5082AC93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435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E898-D53F-46F9-A3F0-ECE87DDD1C1C}" type="datetimeFigureOut">
              <a:rPr lang="ar-SA" smtClean="0"/>
              <a:t>25/02/36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0287-696E-4587-868F-CB5082AC93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649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E898-D53F-46F9-A3F0-ECE87DDD1C1C}" type="datetimeFigureOut">
              <a:rPr lang="ar-SA" smtClean="0"/>
              <a:t>25/02/36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0287-696E-4587-868F-CB5082AC93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05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E898-D53F-46F9-A3F0-ECE87DDD1C1C}" type="datetimeFigureOut">
              <a:rPr lang="ar-SA" smtClean="0"/>
              <a:t>25/02/36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0287-696E-4587-868F-CB5082AC93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4275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E898-D53F-46F9-A3F0-ECE87DDD1C1C}" type="datetimeFigureOut">
              <a:rPr lang="ar-SA" smtClean="0"/>
              <a:t>25/02/36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0287-696E-4587-868F-CB5082AC93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136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E898-D53F-46F9-A3F0-ECE87DDD1C1C}" type="datetimeFigureOut">
              <a:rPr lang="ar-SA" smtClean="0"/>
              <a:t>25/02/36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0287-696E-4587-868F-CB5082AC93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953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E898-D53F-46F9-A3F0-ECE87DDD1C1C}" type="datetimeFigureOut">
              <a:rPr lang="ar-SA" smtClean="0"/>
              <a:t>25/02/36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0287-696E-4587-868F-CB5082AC93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4797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E898-D53F-46F9-A3F0-ECE87DDD1C1C}" type="datetimeFigureOut">
              <a:rPr lang="ar-SA" smtClean="0"/>
              <a:t>25/02/36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0287-696E-4587-868F-CB5082AC93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0758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E898-D53F-46F9-A3F0-ECE87DDD1C1C}" type="datetimeFigureOut">
              <a:rPr lang="ar-SA" smtClean="0"/>
              <a:t>25/02/36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0287-696E-4587-868F-CB5082AC93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864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E898-D53F-46F9-A3F0-ECE87DDD1C1C}" type="datetimeFigureOut">
              <a:rPr lang="ar-SA" smtClean="0"/>
              <a:t>25/02/36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0287-696E-4587-868F-CB5082AC93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658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FE898-D53F-46F9-A3F0-ECE87DDD1C1C}" type="datetimeFigureOut">
              <a:rPr lang="ar-SA" smtClean="0"/>
              <a:t>25/02/36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E0287-696E-4587-868F-CB5082AC93A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034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2.xml"/><Relationship Id="rId7" Type="http://schemas.openxmlformats.org/officeDocument/2006/relationships/slide" Target="slide5.xml"/><Relationship Id="rId12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10.xml"/><Relationship Id="rId5" Type="http://schemas.openxmlformats.org/officeDocument/2006/relationships/slide" Target="slide3.xml"/><Relationship Id="rId10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51520" y="590328"/>
            <a:ext cx="8640960" cy="58686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ربع نص 18"/>
          <p:cNvSpPr txBox="1"/>
          <p:nvPr/>
        </p:nvSpPr>
        <p:spPr>
          <a:xfrm>
            <a:off x="2699792" y="2386472"/>
            <a:ext cx="3564396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أ</a:t>
            </a:r>
            <a:r>
              <a:rPr lang="ar-SA" sz="9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ح</a:t>
            </a:r>
            <a:r>
              <a:rPr lang="ar-SA" sz="9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ك</a:t>
            </a:r>
            <a:r>
              <a:rPr lang="ar-SA" sz="9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ا</a:t>
            </a:r>
            <a:r>
              <a:rPr lang="ar-SA" sz="9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م</a:t>
            </a:r>
            <a:r>
              <a:rPr lang="ar-SA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SA" sz="9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ا</a:t>
            </a:r>
            <a:r>
              <a:rPr lang="ar-SA" sz="9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لم</a:t>
            </a:r>
            <a:r>
              <a:rPr lang="ar-SA" sz="9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Arabic" pitchFamily="18" charset="-78"/>
                <a:cs typeface="Adobe Arabic" pitchFamily="18" charset="-78"/>
              </a:rPr>
              <a:t>د</a:t>
            </a:r>
            <a:endParaRPr lang="ar-SA" sz="96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20" name="مستطيل 19">
            <a:hlinkClick r:id="rId3" action="ppaction://hlinksldjump"/>
          </p:cNvPr>
          <p:cNvSpPr/>
          <p:nvPr/>
        </p:nvSpPr>
        <p:spPr>
          <a:xfrm>
            <a:off x="7449852" y="590328"/>
            <a:ext cx="1368152" cy="11723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1</a:t>
            </a:r>
            <a:endParaRPr lang="ar-SA" sz="7200" dirty="0"/>
          </a:p>
        </p:txBody>
      </p:sp>
      <p:sp>
        <p:nvSpPr>
          <p:cNvPr id="21" name="مستطيل 20">
            <a:hlinkClick r:id="rId4" action="ppaction://hlinksldjump"/>
          </p:cNvPr>
          <p:cNvSpPr/>
          <p:nvPr/>
        </p:nvSpPr>
        <p:spPr>
          <a:xfrm>
            <a:off x="309152" y="612072"/>
            <a:ext cx="1368152" cy="117236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6</a:t>
            </a:r>
            <a:endParaRPr lang="ar-SA" sz="7200" dirty="0"/>
          </a:p>
        </p:txBody>
      </p:sp>
      <p:sp>
        <p:nvSpPr>
          <p:cNvPr id="22" name="مستطيل 21">
            <a:hlinkClick r:id="rId5" action="ppaction://hlinksldjump"/>
          </p:cNvPr>
          <p:cNvSpPr/>
          <p:nvPr/>
        </p:nvSpPr>
        <p:spPr>
          <a:xfrm>
            <a:off x="7455688" y="1762688"/>
            <a:ext cx="1368152" cy="11723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2</a:t>
            </a:r>
            <a:endParaRPr lang="ar-SA" sz="7200" dirty="0"/>
          </a:p>
        </p:txBody>
      </p:sp>
      <p:sp>
        <p:nvSpPr>
          <p:cNvPr id="23" name="مستطيل 22">
            <a:hlinkClick r:id="rId6" action="ppaction://hlinksldjump"/>
          </p:cNvPr>
          <p:cNvSpPr/>
          <p:nvPr/>
        </p:nvSpPr>
        <p:spPr>
          <a:xfrm>
            <a:off x="7455688" y="2935048"/>
            <a:ext cx="1368152" cy="11723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3</a:t>
            </a:r>
            <a:endParaRPr lang="ar-SA" sz="7200" dirty="0"/>
          </a:p>
        </p:txBody>
      </p:sp>
      <p:sp>
        <p:nvSpPr>
          <p:cNvPr id="24" name="مستطيل 23">
            <a:hlinkClick r:id="rId7" action="ppaction://hlinksldjump"/>
          </p:cNvPr>
          <p:cNvSpPr/>
          <p:nvPr/>
        </p:nvSpPr>
        <p:spPr>
          <a:xfrm>
            <a:off x="7455688" y="4114216"/>
            <a:ext cx="1368152" cy="11723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4</a:t>
            </a:r>
            <a:endParaRPr lang="ar-SA" sz="7200" dirty="0"/>
          </a:p>
        </p:txBody>
      </p:sp>
      <p:sp>
        <p:nvSpPr>
          <p:cNvPr id="25" name="مستطيل 24">
            <a:hlinkClick r:id="rId8" action="ppaction://hlinksldjump"/>
          </p:cNvPr>
          <p:cNvSpPr/>
          <p:nvPr/>
        </p:nvSpPr>
        <p:spPr>
          <a:xfrm>
            <a:off x="7449852" y="5286576"/>
            <a:ext cx="1368152" cy="11723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5</a:t>
            </a:r>
            <a:endParaRPr lang="ar-SA" sz="7200" dirty="0"/>
          </a:p>
        </p:txBody>
      </p:sp>
      <p:sp>
        <p:nvSpPr>
          <p:cNvPr id="29" name="مستطيل 28">
            <a:hlinkClick r:id="rId9" action="ppaction://hlinksldjump"/>
          </p:cNvPr>
          <p:cNvSpPr/>
          <p:nvPr/>
        </p:nvSpPr>
        <p:spPr>
          <a:xfrm>
            <a:off x="309152" y="1762688"/>
            <a:ext cx="1368152" cy="117236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7</a:t>
            </a:r>
            <a:endParaRPr lang="ar-SA" sz="7200" dirty="0"/>
          </a:p>
        </p:txBody>
      </p:sp>
      <p:sp>
        <p:nvSpPr>
          <p:cNvPr id="30" name="مستطيل 29">
            <a:hlinkClick r:id="rId10" action="ppaction://hlinksldjump"/>
          </p:cNvPr>
          <p:cNvSpPr/>
          <p:nvPr/>
        </p:nvSpPr>
        <p:spPr>
          <a:xfrm>
            <a:off x="309152" y="2941856"/>
            <a:ext cx="1368152" cy="11723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8</a:t>
            </a:r>
            <a:endParaRPr lang="ar-SA" sz="7200" dirty="0"/>
          </a:p>
        </p:txBody>
      </p:sp>
      <p:sp>
        <p:nvSpPr>
          <p:cNvPr id="31" name="مستطيل 30">
            <a:hlinkClick r:id="rId11" action="ppaction://hlinksldjump"/>
          </p:cNvPr>
          <p:cNvSpPr/>
          <p:nvPr/>
        </p:nvSpPr>
        <p:spPr>
          <a:xfrm>
            <a:off x="301668" y="4114216"/>
            <a:ext cx="1368152" cy="1172360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9</a:t>
            </a:r>
            <a:endParaRPr lang="ar-SA" sz="7200" dirty="0"/>
          </a:p>
        </p:txBody>
      </p:sp>
      <p:sp>
        <p:nvSpPr>
          <p:cNvPr id="32" name="مستطيل 31">
            <a:hlinkClick r:id="rId12" action="ppaction://hlinksldjump"/>
          </p:cNvPr>
          <p:cNvSpPr/>
          <p:nvPr/>
        </p:nvSpPr>
        <p:spPr>
          <a:xfrm>
            <a:off x="303196" y="5286576"/>
            <a:ext cx="1368152" cy="1172360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dirty="0" smtClean="0"/>
              <a:t>10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7627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زر إجراء: إرجاع 1">
            <a:hlinkClick r:id="" action="ppaction://hlinkshowjump?jump=firstslide" highlightClick="1"/>
          </p:cNvPr>
          <p:cNvSpPr/>
          <p:nvPr/>
        </p:nvSpPr>
        <p:spPr>
          <a:xfrm>
            <a:off x="-14808" y="6039268"/>
            <a:ext cx="1008112" cy="792088"/>
          </a:xfrm>
          <a:prstGeom prst="actionButtonReturn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331640" y="2492895"/>
            <a:ext cx="619268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بيني أنواع المدود في كلمة</a:t>
            </a:r>
            <a:r>
              <a:rPr lang="ar-SA" sz="4400" b="1" dirty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en-US" sz="4400" b="1" dirty="0">
                <a:latin typeface="Adobe Arabic" pitchFamily="18" charset="-78"/>
                <a:cs typeface="Adobe Arabic" pitchFamily="18" charset="-78"/>
              </a:rPr>
              <a:t>}</a:t>
            </a:r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وماتشاءونْ</a:t>
            </a:r>
            <a:r>
              <a:rPr lang="en-US" sz="4400" b="1" dirty="0" smtClean="0">
                <a:latin typeface="Adobe Arabic" pitchFamily="18" charset="-78"/>
                <a:cs typeface="Adobe Arabic" pitchFamily="18" charset="-78"/>
              </a:rPr>
              <a:t> {</a:t>
            </a:r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؟</a:t>
            </a:r>
            <a:endParaRPr lang="ar-SA" sz="4400" b="1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8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زر إجراء: إرجاع 1">
            <a:hlinkClick r:id="" action="ppaction://hlinkshowjump?jump=firstslide" highlightClick="1"/>
          </p:cNvPr>
          <p:cNvSpPr/>
          <p:nvPr/>
        </p:nvSpPr>
        <p:spPr>
          <a:xfrm>
            <a:off x="-14808" y="6039268"/>
            <a:ext cx="1008112" cy="792088"/>
          </a:xfrm>
          <a:prstGeom prst="actionButtonReturn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827584" y="1556792"/>
            <a:ext cx="7416824" cy="34778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أجيب بـ (صح) أو (خطأ)</a:t>
            </a:r>
          </a:p>
          <a:p>
            <a:pPr algn="ctr"/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أ) العين في فاتحة سورة مريم </a:t>
            </a:r>
            <a:r>
              <a:rPr lang="en-US" sz="4400" b="1" dirty="0" smtClean="0">
                <a:latin typeface="Adobe Arabic" pitchFamily="18" charset="-78"/>
                <a:cs typeface="Adobe Arabic" pitchFamily="18" charset="-78"/>
              </a:rPr>
              <a:t>}</a:t>
            </a:r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كهي</a:t>
            </a:r>
            <a:r>
              <a:rPr lang="ar-SA" sz="4400" b="1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ع</a:t>
            </a:r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ص</a:t>
            </a:r>
            <a:r>
              <a:rPr lang="en-US" sz="4400" b="1" dirty="0" smtClean="0">
                <a:latin typeface="Adobe Arabic" pitchFamily="18" charset="-78"/>
                <a:cs typeface="Adobe Arabic" pitchFamily="18" charset="-78"/>
              </a:rPr>
              <a:t>{</a:t>
            </a:r>
            <a:endParaRPr lang="ar-SA" sz="4400" b="1" dirty="0" smtClean="0">
              <a:latin typeface="Adobe Arabic" pitchFamily="18" charset="-78"/>
              <a:cs typeface="Adobe Arabic" pitchFamily="18" charset="-78"/>
            </a:endParaRPr>
          </a:p>
          <a:p>
            <a:pPr algn="ctr"/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يجوز فيها الإشباع فقط.</a:t>
            </a:r>
          </a:p>
          <a:p>
            <a:pPr algn="ctr"/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ب) المد العارض للسكون هو أن يأتي بعد حرف المد أو اللين سكون أصلي .</a:t>
            </a:r>
          </a:p>
        </p:txBody>
      </p:sp>
    </p:spTree>
    <p:extLst>
      <p:ext uri="{BB962C8B-B14F-4D97-AF65-F5344CB8AC3E}">
        <p14:creationId xmlns:p14="http://schemas.microsoft.com/office/powerpoint/2010/main" val="321610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زر إجراء: إرجاع 3">
            <a:hlinkClick r:id="" action="ppaction://hlinkshowjump?jump=firstslide" highlightClick="1"/>
          </p:cNvPr>
          <p:cNvSpPr/>
          <p:nvPr/>
        </p:nvSpPr>
        <p:spPr>
          <a:xfrm>
            <a:off x="-14808" y="6039268"/>
            <a:ext cx="1008112" cy="792088"/>
          </a:xfrm>
          <a:prstGeom prst="actionButtonReturn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/>
          <p:cNvSpPr txBox="1"/>
          <p:nvPr/>
        </p:nvSpPr>
        <p:spPr>
          <a:xfrm>
            <a:off x="1331640" y="2492895"/>
            <a:ext cx="619268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عرفي المد والقصر ؟</a:t>
            </a:r>
            <a:endParaRPr lang="ar-SA" sz="5400" b="1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37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زر إجراء: إرجاع 1">
            <a:hlinkClick r:id="" action="ppaction://hlinkshowjump?jump=firstslide" highlightClick="1"/>
          </p:cNvPr>
          <p:cNvSpPr/>
          <p:nvPr/>
        </p:nvSpPr>
        <p:spPr>
          <a:xfrm>
            <a:off x="-14808" y="6039268"/>
            <a:ext cx="1008112" cy="792088"/>
          </a:xfrm>
          <a:prstGeom prst="actionButtonReturn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مربع نص 3"/>
          <p:cNvSpPr txBox="1"/>
          <p:nvPr/>
        </p:nvSpPr>
        <p:spPr>
          <a:xfrm>
            <a:off x="1339632" y="1268760"/>
            <a:ext cx="6192688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أنواع المد الطبيعي: </a:t>
            </a:r>
          </a:p>
          <a:p>
            <a:pPr algn="ctr"/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1)مد طبيعي كلمي </a:t>
            </a:r>
          </a:p>
          <a:p>
            <a:pPr algn="ctr"/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2)مد طبيعي حرفي</a:t>
            </a:r>
          </a:p>
          <a:p>
            <a:pPr algn="ctr"/>
            <a:r>
              <a:rPr lang="ar-SA" sz="5400" b="1" u="sng" dirty="0" smtClean="0">
                <a:latin typeface="Adobe Arabic" pitchFamily="18" charset="-78"/>
                <a:cs typeface="Adobe Arabic" pitchFamily="18" charset="-78"/>
              </a:rPr>
              <a:t>ما ضابط الكلمي والحرفي في  التجويد ؟</a:t>
            </a:r>
            <a:endParaRPr lang="ar-SA" sz="5400" b="1" u="sng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48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زر إجراء: إرجاع 1">
            <a:hlinkClick r:id="" action="ppaction://hlinkshowjump?jump=firstslide" highlightClick="1"/>
          </p:cNvPr>
          <p:cNvSpPr/>
          <p:nvPr/>
        </p:nvSpPr>
        <p:spPr>
          <a:xfrm>
            <a:off x="-14808" y="6039268"/>
            <a:ext cx="1008112" cy="792088"/>
          </a:xfrm>
          <a:prstGeom prst="actionButtonReturn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331640" y="2492895"/>
            <a:ext cx="619268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ما أسباب المد الفرعي؟</a:t>
            </a:r>
            <a:endParaRPr lang="ar-SA" sz="5400" b="1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77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زر إجراء: إرجاع 1">
            <a:hlinkClick r:id="" action="ppaction://hlinkshowjump?jump=firstslide" highlightClick="1"/>
          </p:cNvPr>
          <p:cNvSpPr/>
          <p:nvPr/>
        </p:nvSpPr>
        <p:spPr>
          <a:xfrm>
            <a:off x="-14808" y="6039268"/>
            <a:ext cx="1008112" cy="792088"/>
          </a:xfrm>
          <a:prstGeom prst="actionButtonReturn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251520" y="1484783"/>
            <a:ext cx="838909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قال تعالى:</a:t>
            </a:r>
            <a:endParaRPr lang="en-US" sz="4400" b="1" dirty="0" smtClean="0">
              <a:latin typeface="Adobe Arabic" pitchFamily="18" charset="-78"/>
              <a:cs typeface="Adobe Arabic" pitchFamily="18" charset="-78"/>
            </a:endParaRPr>
          </a:p>
          <a:p>
            <a:pPr algn="ctr"/>
            <a:r>
              <a:rPr lang="en-US" sz="4400" b="1" dirty="0" smtClean="0">
                <a:latin typeface="Adobe Arabic" pitchFamily="18" charset="-78"/>
                <a:cs typeface="Adobe Arabic" pitchFamily="18" charset="-78"/>
              </a:rPr>
              <a:t>}</a:t>
            </a:r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ءآلْئنَ </a:t>
            </a:r>
            <a:r>
              <a:rPr lang="ar-SA" sz="4400" b="1" dirty="0">
                <a:latin typeface="Adobe Arabic" pitchFamily="18" charset="-78"/>
                <a:cs typeface="Adobe Arabic" pitchFamily="18" charset="-78"/>
              </a:rPr>
              <a:t>وَقَدْ عَصَيْتَ قَبْلُ وَكُنتَ مِنَ الْمُفْسِدِينَ(91</a:t>
            </a:r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)</a:t>
            </a:r>
            <a:r>
              <a:rPr lang="en-US" sz="4400" b="1" dirty="0">
                <a:latin typeface="Adobe Arabic" pitchFamily="18" charset="-78"/>
                <a:cs typeface="Adobe Arabic" pitchFamily="18" charset="-78"/>
              </a:rPr>
              <a:t>{</a:t>
            </a:r>
            <a:r>
              <a:rPr lang="en-US" sz="4400" b="1" dirty="0" smtClean="0">
                <a:latin typeface="Adobe Arabic" pitchFamily="18" charset="-78"/>
                <a:cs typeface="Adobe Arabic" pitchFamily="18" charset="-78"/>
              </a:rPr>
              <a:t> </a:t>
            </a:r>
            <a:endParaRPr lang="ar-SA" sz="4400" b="1" dirty="0" smtClean="0">
              <a:latin typeface="Adobe Arabic" pitchFamily="18" charset="-78"/>
              <a:cs typeface="Adobe Arabic" pitchFamily="18" charset="-78"/>
            </a:endParaRPr>
          </a:p>
          <a:p>
            <a:pPr algn="ctr"/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يونس</a:t>
            </a:r>
            <a:endParaRPr lang="ar-SA" sz="4400" b="1" dirty="0">
              <a:latin typeface="Adobe Arabic" pitchFamily="18" charset="-78"/>
              <a:cs typeface="Adobe Arabic" pitchFamily="18" charset="-78"/>
            </a:endParaRPr>
          </a:p>
          <a:p>
            <a:pPr algn="ctr"/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ما هي القراءات التي يجوز القراءة بها في كلمة </a:t>
            </a:r>
            <a:r>
              <a:rPr lang="en-US" sz="4400" b="1" dirty="0" smtClean="0">
                <a:latin typeface="Adobe Arabic" pitchFamily="18" charset="-78"/>
                <a:cs typeface="Adobe Arabic" pitchFamily="18" charset="-78"/>
              </a:rPr>
              <a:t>}</a:t>
            </a:r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ءآلْئنَ</a:t>
            </a:r>
            <a:r>
              <a:rPr lang="en-US" sz="4400" b="1" dirty="0" smtClean="0">
                <a:latin typeface="Adobe Arabic" pitchFamily="18" charset="-78"/>
                <a:cs typeface="Adobe Arabic" pitchFamily="18" charset="-78"/>
              </a:rPr>
              <a:t> {</a:t>
            </a:r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؟ </a:t>
            </a:r>
            <a:endParaRPr lang="ar-SA" sz="4400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82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زر إجراء: إرجاع 1">
            <a:hlinkClick r:id="" action="ppaction://hlinkshowjump?jump=firstslide" highlightClick="1"/>
          </p:cNvPr>
          <p:cNvSpPr/>
          <p:nvPr/>
        </p:nvSpPr>
        <p:spPr>
          <a:xfrm>
            <a:off x="-14808" y="6039268"/>
            <a:ext cx="1008112" cy="792088"/>
          </a:xfrm>
          <a:prstGeom prst="actionButtonReturn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331640" y="2492895"/>
            <a:ext cx="619268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أذكري حروف المد واللين؟</a:t>
            </a:r>
            <a:endParaRPr lang="ar-SA" sz="5400" b="1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8021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زر إجراء: إرجاع 1">
            <a:hlinkClick r:id="" action="ppaction://hlinkshowjump?jump=firstslide" highlightClick="1"/>
          </p:cNvPr>
          <p:cNvSpPr/>
          <p:nvPr/>
        </p:nvSpPr>
        <p:spPr>
          <a:xfrm>
            <a:off x="-14808" y="6039268"/>
            <a:ext cx="1008112" cy="792088"/>
          </a:xfrm>
          <a:prstGeom prst="actionButtonReturn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331640" y="2492895"/>
            <a:ext cx="619268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ما الفرق بين المد الطبيعي الحرفي والمد اللازم الحرفي ؟</a:t>
            </a:r>
            <a:endParaRPr lang="ar-SA" sz="5400" b="1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95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زر إجراء: إرجاع 1">
            <a:hlinkClick r:id="" action="ppaction://hlinkshowjump?jump=firstslide" highlightClick="1"/>
          </p:cNvPr>
          <p:cNvSpPr/>
          <p:nvPr/>
        </p:nvSpPr>
        <p:spPr>
          <a:xfrm>
            <a:off x="-14808" y="6039268"/>
            <a:ext cx="1008112" cy="792088"/>
          </a:xfrm>
          <a:prstGeom prst="actionButtonReturn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288776" y="162168"/>
            <a:ext cx="8639944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أجيب بـ(صح) أو (خطأ)</a:t>
            </a:r>
          </a:p>
          <a:p>
            <a:pPr algn="ctr"/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أ)مقدار المد في حروف اللين (مد ما أقل من حركتين).</a:t>
            </a:r>
          </a:p>
          <a:p>
            <a:pPr algn="ctr"/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ب) في قوله تعالى:</a:t>
            </a:r>
            <a:r>
              <a:rPr lang="en-US" sz="5400" b="1" dirty="0" smtClean="0">
                <a:latin typeface="Adobe Arabic" pitchFamily="18" charset="-78"/>
                <a:cs typeface="Adobe Arabic" pitchFamily="18" charset="-78"/>
              </a:rPr>
              <a:t>}</a:t>
            </a:r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وما فـ</a:t>
            </a:r>
            <a:r>
              <a:rPr lang="ar-SA" sz="5400" b="1" dirty="0" smtClean="0">
                <a:solidFill>
                  <a:srgbClr val="C00000"/>
                </a:solidFill>
                <a:latin typeface="Adobe Arabic" pitchFamily="18" charset="-78"/>
                <a:cs typeface="Adobe Arabic" pitchFamily="18" charset="-78"/>
              </a:rPr>
              <a:t>ي</a:t>
            </a:r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SA" sz="5400" b="1" dirty="0" smtClean="0">
                <a:solidFill>
                  <a:schemeClr val="bg1"/>
                </a:solidFill>
                <a:latin typeface="Adobe Arabic" pitchFamily="18" charset="-78"/>
                <a:cs typeface="Adobe Arabic" pitchFamily="18" charset="-78"/>
              </a:rPr>
              <a:t>ا</a:t>
            </a:r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لأرض</a:t>
            </a:r>
            <a:r>
              <a:rPr lang="en-US" sz="5400" b="1" dirty="0" smtClean="0">
                <a:latin typeface="Adobe Arabic" pitchFamily="18" charset="-78"/>
                <a:cs typeface="Adobe Arabic" pitchFamily="18" charset="-78"/>
              </a:rPr>
              <a:t>{</a:t>
            </a:r>
            <a:r>
              <a:rPr lang="ar-SA" sz="5400" b="1" dirty="0" smtClean="0">
                <a:latin typeface="Adobe Arabic" pitchFamily="18" charset="-78"/>
                <a:cs typeface="Adobe Arabic" pitchFamily="18" charset="-78"/>
              </a:rPr>
              <a:t> مد طبيعي كلمي ثابت وصلاً و وقفًا لأن الياء (حرف المد) أتى متطرف ولم يأتي في الكلمة الثانية لا همز ولا سكون.</a:t>
            </a:r>
            <a:endParaRPr lang="ar-SA" sz="5400" b="1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9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زر إجراء: إرجاع 1">
            <a:hlinkClick r:id="" action="ppaction://hlinkshowjump?jump=firstslide" highlightClick="1"/>
          </p:cNvPr>
          <p:cNvSpPr/>
          <p:nvPr/>
        </p:nvSpPr>
        <p:spPr>
          <a:xfrm>
            <a:off x="-14808" y="6039268"/>
            <a:ext cx="1008112" cy="792088"/>
          </a:xfrm>
          <a:prstGeom prst="actionButtonReturn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331640" y="2492895"/>
            <a:ext cx="6192688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b="1" dirty="0" smtClean="0">
                <a:latin typeface="Adobe Arabic" pitchFamily="18" charset="-78"/>
                <a:cs typeface="Adobe Arabic" pitchFamily="18" charset="-78"/>
              </a:rPr>
              <a:t>ما هي الكلمات الثلاثة التي يجوز فيها قراءتين ؟</a:t>
            </a:r>
            <a:endParaRPr lang="ar-SA" sz="4400" b="1" dirty="0">
              <a:latin typeface="Adobe Arabic" pitchFamily="18" charset="-78"/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127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194</Words>
  <Application>Microsoft Office PowerPoint</Application>
  <PresentationFormat>عرض على الشاشة (3:4)‏</PresentationFormat>
  <Paragraphs>33</Paragraphs>
  <Slides>11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نورة</dc:creator>
  <cp:lastModifiedBy>نورة</cp:lastModifiedBy>
  <cp:revision>15</cp:revision>
  <dcterms:created xsi:type="dcterms:W3CDTF">2014-12-06T21:36:17Z</dcterms:created>
  <dcterms:modified xsi:type="dcterms:W3CDTF">2014-12-16T22:25:29Z</dcterms:modified>
</cp:coreProperties>
</file>