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bnQPKd6WdW8&amp;feature=youtu.b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8BC7D9D-C50F-4D21-9CE0-8189348B4A54}"/>
              </a:ext>
            </a:extLst>
          </p:cNvPr>
          <p:cNvSpPr>
            <a:spLocks noGrp="1"/>
          </p:cNvSpPr>
          <p:nvPr>
            <p:ph type="ctrTitle"/>
          </p:nvPr>
        </p:nvSpPr>
        <p:spPr/>
        <p:txBody>
          <a:bodyPr/>
          <a:lstStyle/>
          <a:p>
            <a:r>
              <a:rPr lang="ar-SA" dirty="0"/>
              <a:t>تابع الاتجاهات النظرية الحديثة لعلم الاجتماع</a:t>
            </a:r>
          </a:p>
        </p:txBody>
      </p:sp>
      <p:sp>
        <p:nvSpPr>
          <p:cNvPr id="3" name="عنوان فرعي 2">
            <a:extLst>
              <a:ext uri="{FF2B5EF4-FFF2-40B4-BE49-F238E27FC236}">
                <a16:creationId xmlns:a16="http://schemas.microsoft.com/office/drawing/2014/main" xmlns="" id="{45042EE1-916E-4EDA-A5A3-3A3026B5F0D9}"/>
              </a:ext>
            </a:extLst>
          </p:cNvPr>
          <p:cNvSpPr>
            <a:spLocks noGrp="1"/>
          </p:cNvSpPr>
          <p:nvPr>
            <p:ph type="subTitle" idx="1"/>
          </p:nvPr>
        </p:nvSpPr>
        <p:spPr>
          <a:xfrm>
            <a:off x="2692398" y="3471337"/>
            <a:ext cx="6815669" cy="1515533"/>
          </a:xfrm>
        </p:spPr>
        <p:txBody>
          <a:bodyPr>
            <a:normAutofit/>
          </a:bodyPr>
          <a:lstStyle/>
          <a:p>
            <a:endParaRPr lang="ar-SA" sz="2400" dirty="0"/>
          </a:p>
          <a:p>
            <a:r>
              <a:rPr lang="ar-SA" sz="2400" dirty="0"/>
              <a:t>مفاهيم أساسية: السوق- التسوق- الاستهلاك</a:t>
            </a:r>
          </a:p>
        </p:txBody>
      </p:sp>
    </p:spTree>
    <p:extLst>
      <p:ext uri="{BB962C8B-B14F-4D97-AF65-F5344CB8AC3E}">
        <p14:creationId xmlns:p14="http://schemas.microsoft.com/office/powerpoint/2010/main" val="363318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485C550E-CCBC-4DF0-A4B0-2573AB09E19A}"/>
              </a:ext>
            </a:extLst>
          </p:cNvPr>
          <p:cNvSpPr>
            <a:spLocks noGrp="1"/>
          </p:cNvSpPr>
          <p:nvPr>
            <p:ph idx="1"/>
          </p:nvPr>
        </p:nvSpPr>
        <p:spPr>
          <a:xfrm>
            <a:off x="624689" y="2598344"/>
            <a:ext cx="11018067" cy="3911097"/>
          </a:xfrm>
        </p:spPr>
        <p:txBody>
          <a:bodyPr/>
          <a:lstStyle/>
          <a:p>
            <a:r>
              <a:rPr lang="ar-SA" dirty="0"/>
              <a:t>أولا : تأثير العوامل أو الأنماط الثقافية الرئيسة والفرعية في المجتمع .</a:t>
            </a:r>
            <a:endParaRPr lang="en-US" dirty="0"/>
          </a:p>
          <a:p>
            <a:r>
              <a:rPr lang="ar-SA" dirty="0"/>
              <a:t>ثانيا: تأثير نظام التدرج الاجتماعي في عملية الاستهلاك والطلب في الأسواق .</a:t>
            </a:r>
            <a:endParaRPr lang="en-US" dirty="0"/>
          </a:p>
          <a:p>
            <a:r>
              <a:rPr lang="ar-SA" dirty="0"/>
              <a:t>ثالثا: تأثير دور التعليم أو المستوى التعليمي في عمليات الاستهلاك . </a:t>
            </a:r>
            <a:endParaRPr lang="en-US" dirty="0"/>
          </a:p>
          <a:p>
            <a:r>
              <a:rPr lang="ar-SA" dirty="0"/>
              <a:t>رابعًا: تحليل دور البناء الأسرى في تشكيل أذواق المستهلكين .</a:t>
            </a:r>
            <a:endParaRPr lang="en-US" dirty="0"/>
          </a:p>
        </p:txBody>
      </p:sp>
      <p:sp>
        <p:nvSpPr>
          <p:cNvPr id="4" name="مربع نص 3">
            <a:extLst>
              <a:ext uri="{FF2B5EF4-FFF2-40B4-BE49-F238E27FC236}">
                <a16:creationId xmlns:a16="http://schemas.microsoft.com/office/drawing/2014/main" xmlns="" id="{A3D40F7B-2860-41AC-8F8B-CA7D2A9CA687}"/>
              </a:ext>
            </a:extLst>
          </p:cNvPr>
          <p:cNvSpPr txBox="1"/>
          <p:nvPr/>
        </p:nvSpPr>
        <p:spPr>
          <a:xfrm>
            <a:off x="1602463" y="723826"/>
            <a:ext cx="8754701" cy="830997"/>
          </a:xfrm>
          <a:prstGeom prst="rect">
            <a:avLst/>
          </a:prstGeom>
          <a:noFill/>
        </p:spPr>
        <p:txBody>
          <a:bodyPr wrap="square" rtlCol="1">
            <a:spAutoFit/>
          </a:bodyPr>
          <a:lstStyle/>
          <a:p>
            <a:pPr algn="r"/>
            <a:r>
              <a:rPr lang="ar-SA" sz="2400" dirty="0"/>
              <a:t>ويمكن عن طريق فهم ودراسة عمليات الاستهلاك والعوامل </a:t>
            </a:r>
            <a:r>
              <a:rPr lang="ar-SA" sz="2400" dirty="0" err="1"/>
              <a:t>السوسيولوجية</a:t>
            </a:r>
            <a:r>
              <a:rPr lang="ar-SA" sz="2400" dirty="0"/>
              <a:t> </a:t>
            </a:r>
          </a:p>
          <a:p>
            <a:pPr algn="r"/>
            <a:r>
              <a:rPr lang="ar-SA" sz="2400" dirty="0"/>
              <a:t>على النحو التالي : </a:t>
            </a:r>
          </a:p>
        </p:txBody>
      </p:sp>
    </p:spTree>
    <p:extLst>
      <p:ext uri="{BB962C8B-B14F-4D97-AF65-F5344CB8AC3E}">
        <p14:creationId xmlns:p14="http://schemas.microsoft.com/office/powerpoint/2010/main" val="38442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91EDC28-9AD6-4478-BC97-D5B3CF116EE6}"/>
              </a:ext>
            </a:extLst>
          </p:cNvPr>
          <p:cNvSpPr>
            <a:spLocks noGrp="1"/>
          </p:cNvSpPr>
          <p:nvPr>
            <p:ph type="title"/>
          </p:nvPr>
        </p:nvSpPr>
        <p:spPr/>
        <p:txBody>
          <a:bodyPr/>
          <a:lstStyle/>
          <a:p>
            <a:r>
              <a:rPr lang="ar-SA" dirty="0"/>
              <a:t>التغير والتنمية الاقتصادية </a:t>
            </a:r>
          </a:p>
        </p:txBody>
      </p:sp>
      <p:sp>
        <p:nvSpPr>
          <p:cNvPr id="3" name="عنصر نائب للمحتوى 2">
            <a:extLst>
              <a:ext uri="{FF2B5EF4-FFF2-40B4-BE49-F238E27FC236}">
                <a16:creationId xmlns:a16="http://schemas.microsoft.com/office/drawing/2014/main" xmlns="" id="{11ABC5DC-43C6-4A6D-B371-0105114FD629}"/>
              </a:ext>
            </a:extLst>
          </p:cNvPr>
          <p:cNvSpPr>
            <a:spLocks noGrp="1"/>
          </p:cNvSpPr>
          <p:nvPr>
            <p:ph idx="1"/>
          </p:nvPr>
        </p:nvSpPr>
        <p:spPr/>
        <p:txBody>
          <a:bodyPr>
            <a:normAutofit/>
          </a:bodyPr>
          <a:lstStyle/>
          <a:p>
            <a:pPr marL="0" indent="0">
              <a:buNone/>
            </a:pPr>
            <a:r>
              <a:rPr lang="ar-SA" dirty="0"/>
              <a:t>اهتم </a:t>
            </a:r>
            <a:r>
              <a:rPr lang="ar-SA" dirty="0" err="1"/>
              <a:t>سملسر</a:t>
            </a:r>
            <a:r>
              <a:rPr lang="ar-SA" dirty="0"/>
              <a:t> بقضية التغير والتنمية الاقتصادية في كثير من معالجته </a:t>
            </a:r>
            <a:r>
              <a:rPr lang="ar-SA" dirty="0" err="1"/>
              <a:t>القضایا</a:t>
            </a:r>
            <a:r>
              <a:rPr lang="ar-SA" dirty="0"/>
              <a:t> والمشكلات الاجتماعية والاقتصادية حيث رأي أن لها علاقة قوية بقضية التغير الاقتصادي والتنمية ويعدها في الوقت الحاضر من أهم مجالات علم الاجتماع الاقتصادي .</a:t>
            </a:r>
          </a:p>
          <a:p>
            <a:pPr marL="0" indent="0">
              <a:buNone/>
            </a:pPr>
            <a:endParaRPr lang="ar-SA" dirty="0"/>
          </a:p>
          <a:p>
            <a:pPr marL="0" indent="0">
              <a:buNone/>
            </a:pPr>
            <a:r>
              <a:rPr lang="ar-SA" dirty="0"/>
              <a:t>وهذه الموضوعات وفقا لما أورده ( عبدالرحمن، ۲۰۰٥م: ۳۰۹ ) على النحو التالي :</a:t>
            </a:r>
            <a:endParaRPr lang="en-US" dirty="0"/>
          </a:p>
          <a:p>
            <a:r>
              <a:rPr lang="ar-SA" dirty="0"/>
              <a:t>أولا: إعادة التوزيع الجغرافي للموارد البشرية، وذلك عن طريق دراسة أثر المجتمع، والحياة الاقتصادية والاجتماعية، وتحليل النتائج المجتمعية الأخرى </a:t>
            </a:r>
            <a:endParaRPr lang="en-US" dirty="0"/>
          </a:p>
        </p:txBody>
      </p:sp>
    </p:spTree>
    <p:extLst>
      <p:ext uri="{BB962C8B-B14F-4D97-AF65-F5344CB8AC3E}">
        <p14:creationId xmlns:p14="http://schemas.microsoft.com/office/powerpoint/2010/main" val="244828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05101F4-C02C-444D-B464-44BA5A089EA9}"/>
              </a:ext>
            </a:extLst>
          </p:cNvPr>
          <p:cNvSpPr>
            <a:spLocks noGrp="1"/>
          </p:cNvSpPr>
          <p:nvPr>
            <p:ph idx="1"/>
          </p:nvPr>
        </p:nvSpPr>
        <p:spPr/>
        <p:txBody>
          <a:bodyPr/>
          <a:lstStyle/>
          <a:p>
            <a:r>
              <a:rPr lang="ar-SA" dirty="0"/>
              <a:t>ثانيا : تحليل الصراعات المجتمعية حول عمليات توزيع الموارد والثروة، مثل : رأس المال، والاستثمارات، والخدمات، وطلبات المستهلكين وتغييرها، ومدى تأثير الجماعات الاجتماعية والسياسية والدينية، وعلاقتها بنوع البناءات والسلطة السياسية في المجتمع .</a:t>
            </a:r>
          </a:p>
          <a:p>
            <a:endParaRPr lang="ar-SA" dirty="0"/>
          </a:p>
          <a:p>
            <a:r>
              <a:rPr lang="ar-SA" dirty="0"/>
              <a:t>ثالثا : دراسة الضغوط والمؤثرات المتعددة في نظم التغييرات الأساسية  ولا سيما فيما يتعلق " بالنظام التعليمي " والمشروعات الصناعية والإنتاجية وطبيعة النظام الأسري، وعلاقاته بنظام القوى العاملة في المجتمع .</a:t>
            </a:r>
          </a:p>
        </p:txBody>
      </p:sp>
    </p:spTree>
    <p:extLst>
      <p:ext uri="{BB962C8B-B14F-4D97-AF65-F5344CB8AC3E}">
        <p14:creationId xmlns:p14="http://schemas.microsoft.com/office/powerpoint/2010/main" val="209819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45805D66-6072-4545-B1B1-78EB064593DB}"/>
              </a:ext>
            </a:extLst>
          </p:cNvPr>
          <p:cNvSpPr>
            <a:spLocks noGrp="1"/>
          </p:cNvSpPr>
          <p:nvPr>
            <p:ph idx="1"/>
          </p:nvPr>
        </p:nvSpPr>
        <p:spPr/>
        <p:txBody>
          <a:bodyPr>
            <a:normAutofit/>
          </a:bodyPr>
          <a:lstStyle/>
          <a:p>
            <a:r>
              <a:rPr lang="ar-SA" dirty="0"/>
              <a:t>رابعا: تكوين الجماعات الوظيفية التي تتخصص بالتخصصات المهنية والتخصصات الأخرى، وكيفية أدائهم عمليات التكامل الاجتماعي والاقتصادي، وتكوين الطبقات الاجتماعية والتنمية الاقتصادية والسياسية في الوقت نفسه.</a:t>
            </a:r>
            <a:endParaRPr lang="en-US" dirty="0"/>
          </a:p>
          <a:p>
            <a:endParaRPr lang="ar-SA" dirty="0"/>
          </a:p>
          <a:p>
            <a:r>
              <a:rPr lang="ar-SA" dirty="0"/>
              <a:t>خامسا: ظهور الأنماط الجديدة من الضغوط التي تقع على عاتق الحكومات المحلية والقومية؛ وذلك من أجل اهتمامها بعمليات التنمية والتنسيق فيما بينها؛ لتوفير الخدمات  ومعالجة المشكلات الاجتماعية والسياسية</a:t>
            </a:r>
            <a:endParaRPr lang="en-US" dirty="0"/>
          </a:p>
        </p:txBody>
      </p:sp>
    </p:spTree>
    <p:extLst>
      <p:ext uri="{BB962C8B-B14F-4D97-AF65-F5344CB8AC3E}">
        <p14:creationId xmlns:p14="http://schemas.microsoft.com/office/powerpoint/2010/main" val="142237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6042E23-FAE1-473C-A749-B23BC1AB9228}"/>
              </a:ext>
            </a:extLst>
          </p:cNvPr>
          <p:cNvSpPr>
            <a:spLocks noGrp="1"/>
          </p:cNvSpPr>
          <p:nvPr>
            <p:ph type="title"/>
          </p:nvPr>
        </p:nvSpPr>
        <p:spPr/>
        <p:txBody>
          <a:bodyPr/>
          <a:lstStyle/>
          <a:p>
            <a:r>
              <a:rPr lang="ar-SA" dirty="0"/>
              <a:t>المدخل إلى علم الاجتماع الاقتصادي</a:t>
            </a:r>
          </a:p>
        </p:txBody>
      </p:sp>
      <p:sp>
        <p:nvSpPr>
          <p:cNvPr id="3" name="عنصر نائب للمحتوى 2">
            <a:extLst>
              <a:ext uri="{FF2B5EF4-FFF2-40B4-BE49-F238E27FC236}">
                <a16:creationId xmlns:a16="http://schemas.microsoft.com/office/drawing/2014/main" xmlns="" id="{6E87C2CA-215B-44CC-88AB-5642125A0E4F}"/>
              </a:ext>
            </a:extLst>
          </p:cNvPr>
          <p:cNvSpPr>
            <a:spLocks noGrp="1"/>
          </p:cNvSpPr>
          <p:nvPr>
            <p:ph idx="1"/>
          </p:nvPr>
        </p:nvSpPr>
        <p:spPr/>
        <p:txBody>
          <a:bodyPr/>
          <a:lstStyle/>
          <a:p>
            <a:r>
              <a:rPr lang="ar-SA" dirty="0"/>
              <a:t>يتضح لنا مدى اهتمام </a:t>
            </a:r>
            <a:r>
              <a:rPr lang="ar-SA" dirty="0" err="1"/>
              <a:t>سملسر</a:t>
            </a:r>
            <a:r>
              <a:rPr lang="ar-SA" dirty="0"/>
              <a:t> بقضية التغير والتنمية الاقتصادية والاجتماعية وانه اعطى أهمية خاصة لعمليات الصراع والاضطرابات الاجتماعية والسياسية ويتجلى ذلك عند معالجته قضية التغير والتنمية المحلية القومية وتركيزه على النظم التعليمية والمهنية الاسرية والسياسية ومن ثم فهم عمليات التغيير والتنمية التي تعد احدى المحاولات الحديثة الرائدة لعلم الاجتماع الاقتصادي .</a:t>
            </a:r>
          </a:p>
        </p:txBody>
      </p:sp>
    </p:spTree>
    <p:extLst>
      <p:ext uri="{BB962C8B-B14F-4D97-AF65-F5344CB8AC3E}">
        <p14:creationId xmlns:p14="http://schemas.microsoft.com/office/powerpoint/2010/main" val="117103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D98C7B0-AB8D-4ED3-A23F-815166118E6E}"/>
              </a:ext>
            </a:extLst>
          </p:cNvPr>
          <p:cNvSpPr>
            <a:spLocks noGrp="1"/>
          </p:cNvSpPr>
          <p:nvPr>
            <p:ph type="title"/>
          </p:nvPr>
        </p:nvSpPr>
        <p:spPr/>
        <p:txBody>
          <a:bodyPr/>
          <a:lstStyle/>
          <a:p>
            <a:r>
              <a:rPr lang="ar-SA" dirty="0"/>
              <a:t>اقتصاديات التعليم العالي </a:t>
            </a:r>
          </a:p>
        </p:txBody>
      </p:sp>
      <p:sp>
        <p:nvSpPr>
          <p:cNvPr id="3" name="عنصر نائب للمحتوى 2">
            <a:extLst>
              <a:ext uri="{FF2B5EF4-FFF2-40B4-BE49-F238E27FC236}">
                <a16:creationId xmlns:a16="http://schemas.microsoft.com/office/drawing/2014/main" xmlns="" id="{9F7A15A2-B00C-4323-B7FD-6F744BA564B3}"/>
              </a:ext>
            </a:extLst>
          </p:cNvPr>
          <p:cNvSpPr>
            <a:spLocks noGrp="1"/>
          </p:cNvSpPr>
          <p:nvPr>
            <p:ph idx="1"/>
          </p:nvPr>
        </p:nvSpPr>
        <p:spPr/>
        <p:txBody>
          <a:bodyPr/>
          <a:lstStyle/>
          <a:p>
            <a:r>
              <a:rPr lang="ar-SA" dirty="0"/>
              <a:t>تعتبر من ابرز القضايا التي اهتم بها </a:t>
            </a:r>
            <a:r>
              <a:rPr lang="ar-SA" dirty="0" err="1"/>
              <a:t>سملسر</a:t>
            </a:r>
            <a:r>
              <a:rPr lang="ar-SA" dirty="0"/>
              <a:t> واعطاها اهتمامًا خاصًا لاشتراكه في عدد من الدراسات والابحاث في هذا المجال وقد شارك مع كل من : </a:t>
            </a:r>
            <a:r>
              <a:rPr lang="ar-SA" dirty="0" err="1"/>
              <a:t>ألموند</a:t>
            </a:r>
            <a:r>
              <a:rPr lang="ar-SA" dirty="0"/>
              <a:t> "</a:t>
            </a:r>
            <a:r>
              <a:rPr lang="en-GB" dirty="0"/>
              <a:t>Almond</a:t>
            </a:r>
            <a:r>
              <a:rPr lang="ar-SA" dirty="0"/>
              <a:t>"، </a:t>
            </a:r>
            <a:r>
              <a:rPr lang="ar-SA" dirty="0" err="1"/>
              <a:t>وكونتنت</a:t>
            </a:r>
            <a:r>
              <a:rPr lang="ar-SA" dirty="0"/>
              <a:t> "</a:t>
            </a:r>
            <a:r>
              <a:rPr lang="en-GB" dirty="0"/>
              <a:t>Content</a:t>
            </a:r>
            <a:r>
              <a:rPr lang="ar-SA" dirty="0"/>
              <a:t>"، وجبريل "</a:t>
            </a:r>
            <a:r>
              <a:rPr lang="en-GB" dirty="0"/>
              <a:t>Gabriel</a:t>
            </a:r>
            <a:r>
              <a:rPr lang="ar-SA" dirty="0"/>
              <a:t>"، بالإضافة إلى دراسات أجراها مع </a:t>
            </a:r>
            <a:r>
              <a:rPr lang="ar-SA" dirty="0" err="1"/>
              <a:t>بارسونز</a:t>
            </a:r>
            <a:r>
              <a:rPr lang="ar-SA" dirty="0"/>
              <a:t> في هذا المجال، والتي ركزت على استخدام المدخل البنائي الوظيفي في دراسة نظام التعليم العالي  ونوع التغيرات الت حدثت للمؤسسات التعليمية الجامعية في إطار تعدد الأسواق التعليمية  والاقتصادية الحديثة (عبد الرحمن، ۱۹۹4م: 115-125 )</a:t>
            </a:r>
            <a:endParaRPr lang="en-US" dirty="0"/>
          </a:p>
        </p:txBody>
      </p:sp>
    </p:spTree>
    <p:extLst>
      <p:ext uri="{BB962C8B-B14F-4D97-AF65-F5344CB8AC3E}">
        <p14:creationId xmlns:p14="http://schemas.microsoft.com/office/powerpoint/2010/main" val="213359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3D8BE72-41D0-41E0-82A8-617D0117B6BC}"/>
              </a:ext>
            </a:extLst>
          </p:cNvPr>
          <p:cNvSpPr>
            <a:spLocks noGrp="1"/>
          </p:cNvSpPr>
          <p:nvPr>
            <p:ph type="title"/>
          </p:nvPr>
        </p:nvSpPr>
        <p:spPr/>
        <p:txBody>
          <a:bodyPr/>
          <a:lstStyle/>
          <a:p>
            <a:r>
              <a:rPr lang="ar-SA" dirty="0"/>
              <a:t>النظام الاقتصادي العالمي </a:t>
            </a:r>
            <a:r>
              <a:rPr lang="ar-SA" dirty="0" err="1"/>
              <a:t>الجدید</a:t>
            </a:r>
            <a:r>
              <a:rPr lang="ar-SA" dirty="0"/>
              <a:t> :</a:t>
            </a:r>
            <a:endParaRPr lang="en-US" dirty="0"/>
          </a:p>
        </p:txBody>
      </p:sp>
      <p:sp>
        <p:nvSpPr>
          <p:cNvPr id="3" name="عنصر نائب للمحتوى 2">
            <a:extLst>
              <a:ext uri="{FF2B5EF4-FFF2-40B4-BE49-F238E27FC236}">
                <a16:creationId xmlns:a16="http://schemas.microsoft.com/office/drawing/2014/main" xmlns="" id="{279FD678-F291-4D82-922E-98CBCF13D1B5}"/>
              </a:ext>
            </a:extLst>
          </p:cNvPr>
          <p:cNvSpPr>
            <a:spLocks noGrp="1"/>
          </p:cNvSpPr>
          <p:nvPr>
            <p:ph idx="1"/>
          </p:nvPr>
        </p:nvSpPr>
        <p:spPr/>
        <p:txBody>
          <a:bodyPr>
            <a:normAutofit/>
          </a:bodyPr>
          <a:lstStyle/>
          <a:p>
            <a:r>
              <a:rPr lang="ar-SA" dirty="0"/>
              <a:t>لقد حاول </a:t>
            </a:r>
            <a:r>
              <a:rPr lang="ar-SA" dirty="0" err="1"/>
              <a:t>سملسر</a:t>
            </a:r>
            <a:r>
              <a:rPr lang="ar-SA" dirty="0"/>
              <a:t> أن يواكب بين ظروف المجتمع الحديث وبين التغيرات المتعددة التي أثرت في البناءات الاجتماعية والاقتصادية للمجتمع، وتعد إسهامات </a:t>
            </a:r>
            <a:r>
              <a:rPr lang="ar-SA" dirty="0" err="1"/>
              <a:t>سملسر</a:t>
            </a:r>
            <a:r>
              <a:rPr lang="ar-SA" dirty="0"/>
              <a:t> في النظام الاقتصادي العالمي جديرة بالنقاش والتحليل , حيث استخدم أحدث المنظورات </a:t>
            </a:r>
            <a:r>
              <a:rPr lang="ar-SA" dirty="0" err="1"/>
              <a:t>السنوسيولوجية</a:t>
            </a:r>
            <a:r>
              <a:rPr lang="ar-SA" dirty="0"/>
              <a:t> والاقتصادية المختلفة في تناول الجوانب المتعددة والمشكلة في طبيعة هذا النظام بصورة عامة (208-207 :1990 </a:t>
            </a:r>
            <a:r>
              <a:rPr lang="en-GB" dirty="0"/>
              <a:t>Smelser</a:t>
            </a:r>
            <a:r>
              <a:rPr lang="ar-SA" dirty="0"/>
              <a:t> )</a:t>
            </a:r>
            <a:endParaRPr lang="en-US" dirty="0"/>
          </a:p>
        </p:txBody>
      </p:sp>
    </p:spTree>
    <p:extLst>
      <p:ext uri="{BB962C8B-B14F-4D97-AF65-F5344CB8AC3E}">
        <p14:creationId xmlns:p14="http://schemas.microsoft.com/office/powerpoint/2010/main" val="39542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9AE106C-EE50-487E-89CF-DC66D427F0CA}"/>
              </a:ext>
            </a:extLst>
          </p:cNvPr>
          <p:cNvSpPr>
            <a:spLocks noGrp="1"/>
          </p:cNvSpPr>
          <p:nvPr>
            <p:ph idx="1"/>
          </p:nvPr>
        </p:nvSpPr>
        <p:spPr/>
        <p:txBody>
          <a:bodyPr/>
          <a:lstStyle/>
          <a:p>
            <a:r>
              <a:rPr lang="ar-SA" dirty="0"/>
              <a:t>أصبح الاقِتصاد العالمي الجديد إحدى الظواهر والقضايا العامة التي يعالجه ه علم الاجتماع الاقتصادي، وغيره من العلوم الاجتماعية الأخرى، مثل: السياسة، والاقتصاد، والتنمية، والبيئة، وغير ذلك؛ لذا نجد </a:t>
            </a:r>
            <a:r>
              <a:rPr lang="ar-SA" dirty="0" err="1"/>
              <a:t>سملسر</a:t>
            </a:r>
            <a:r>
              <a:rPr lang="ar-SA" dirty="0"/>
              <a:t> يربط بين دراسة النظام الاقتصادي العالمي، وبين عمليات التغير والتنمية الاقتصادية في دول العالم المتقدمة والنامية، وكذلك الدور الذي تؤديه الشركات متعددة الجنسيات ؛ لكونها من </a:t>
            </a:r>
            <a:r>
              <a:rPr lang="ar-SA" dirty="0" err="1"/>
              <a:t>القوی</a:t>
            </a:r>
            <a:r>
              <a:rPr lang="ar-SA" dirty="0"/>
              <a:t> الاقتصادية المهمة التي تقوم بعمليات الإنتاج، والاستهلاك، والتوزيع العالمي، </a:t>
            </a:r>
            <a:r>
              <a:rPr lang="ar-SA" dirty="0" err="1"/>
              <a:t>وتحدید</a:t>
            </a:r>
            <a:r>
              <a:rPr lang="ar-SA" dirty="0"/>
              <a:t> الأسعار.</a:t>
            </a:r>
            <a:endParaRPr lang="en-US" dirty="0"/>
          </a:p>
        </p:txBody>
      </p:sp>
    </p:spTree>
    <p:extLst>
      <p:ext uri="{BB962C8B-B14F-4D97-AF65-F5344CB8AC3E}">
        <p14:creationId xmlns:p14="http://schemas.microsoft.com/office/powerpoint/2010/main" val="386658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53E69D6-4C1D-4FBB-A1A9-F09998A56EAE}"/>
              </a:ext>
            </a:extLst>
          </p:cNvPr>
          <p:cNvSpPr>
            <a:spLocks noGrp="1"/>
          </p:cNvSpPr>
          <p:nvPr>
            <p:ph type="title"/>
          </p:nvPr>
        </p:nvSpPr>
        <p:spPr/>
        <p:txBody>
          <a:bodyPr/>
          <a:lstStyle/>
          <a:p>
            <a:r>
              <a:rPr lang="ar-SA" dirty="0" err="1"/>
              <a:t>الإتجاهات</a:t>
            </a:r>
            <a:r>
              <a:rPr lang="ar-SA" dirty="0"/>
              <a:t> النظرية الأساسية في علم </a:t>
            </a:r>
            <a:r>
              <a:rPr lang="ar-SA" dirty="0" err="1"/>
              <a:t>الإجتماع</a:t>
            </a:r>
            <a:r>
              <a:rPr lang="ar-SA" dirty="0"/>
              <a:t> </a:t>
            </a:r>
          </a:p>
        </p:txBody>
      </p:sp>
      <p:sp>
        <p:nvSpPr>
          <p:cNvPr id="3" name="عنصر نائب للمحتوى 2">
            <a:extLst>
              <a:ext uri="{FF2B5EF4-FFF2-40B4-BE49-F238E27FC236}">
                <a16:creationId xmlns:a16="http://schemas.microsoft.com/office/drawing/2014/main" xmlns="" id="{A0DB13E2-6F40-4CAD-8EC4-117FFE7895A0}"/>
              </a:ext>
            </a:extLst>
          </p:cNvPr>
          <p:cNvSpPr>
            <a:spLocks noGrp="1"/>
          </p:cNvSpPr>
          <p:nvPr>
            <p:ph idx="1"/>
          </p:nvPr>
        </p:nvSpPr>
        <p:spPr/>
        <p:txBody>
          <a:bodyPr/>
          <a:lstStyle/>
          <a:p>
            <a:pPr marL="0" indent="0">
              <a:buNone/>
            </a:pPr>
            <a:r>
              <a:rPr lang="ar-SA" dirty="0"/>
              <a:t>يتفقون علماء علم </a:t>
            </a:r>
            <a:r>
              <a:rPr lang="ar-SA" dirty="0" err="1"/>
              <a:t>الإجتماع</a:t>
            </a:r>
            <a:r>
              <a:rPr lang="ar-SA" dirty="0"/>
              <a:t> على أن النظرية </a:t>
            </a:r>
            <a:r>
              <a:rPr lang="ar-SA" dirty="0" err="1"/>
              <a:t>السوسيولوجية</a:t>
            </a:r>
            <a:r>
              <a:rPr lang="ar-SA" dirty="0"/>
              <a:t> تتكون من ثلاثة اتجاهـات رئيسة وهي - </a:t>
            </a:r>
            <a:r>
              <a:rPr lang="ar-SA" dirty="0" err="1"/>
              <a:t>الإتجاه</a:t>
            </a:r>
            <a:r>
              <a:rPr lang="ar-SA" dirty="0"/>
              <a:t> </a:t>
            </a:r>
            <a:r>
              <a:rPr lang="ar-SA" dirty="0" err="1"/>
              <a:t>الوظیفي</a:t>
            </a:r>
            <a:r>
              <a:rPr lang="ar-SA" dirty="0"/>
              <a:t> - اتجاه الصراع - الاتجاه التفاعلي الرمزي</a:t>
            </a:r>
          </a:p>
          <a:p>
            <a:pPr marL="0" indent="0">
              <a:buNone/>
            </a:pPr>
            <a:r>
              <a:rPr lang="ar-SA" dirty="0"/>
              <a:t>ويضيف بعض الباحثين - الاتجاه </a:t>
            </a:r>
            <a:r>
              <a:rPr lang="ar-SA" dirty="0" err="1"/>
              <a:t>الإثنوميثودولْجي</a:t>
            </a:r>
            <a:r>
              <a:rPr lang="ar-SA" dirty="0"/>
              <a:t>.</a:t>
            </a:r>
          </a:p>
          <a:p>
            <a:pPr marL="0" indent="0">
              <a:buNone/>
            </a:pPr>
            <a:r>
              <a:rPr lang="ar-SA" dirty="0"/>
              <a:t>وتشتمل تلك الاتجاهات على نظريات مختلفة تقدم تفسيرات وتحليلات للحياة </a:t>
            </a:r>
            <a:r>
              <a:rPr lang="ar-SA" dirty="0" err="1"/>
              <a:t>الإقتصادية</a:t>
            </a:r>
            <a:r>
              <a:rPr lang="ar-SA" dirty="0"/>
              <a:t> بظواهرها ومشكلاتها وتنظيماتها. </a:t>
            </a:r>
          </a:p>
        </p:txBody>
      </p:sp>
    </p:spTree>
    <p:extLst>
      <p:ext uri="{BB962C8B-B14F-4D97-AF65-F5344CB8AC3E}">
        <p14:creationId xmlns:p14="http://schemas.microsoft.com/office/powerpoint/2010/main" val="23467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46BD392-A8FF-46DB-A982-B5F0F500575D}"/>
              </a:ext>
            </a:extLst>
          </p:cNvPr>
          <p:cNvSpPr>
            <a:spLocks noGrp="1"/>
          </p:cNvSpPr>
          <p:nvPr>
            <p:ph type="title"/>
          </p:nvPr>
        </p:nvSpPr>
        <p:spPr/>
        <p:txBody>
          <a:bodyPr/>
          <a:lstStyle/>
          <a:p>
            <a:r>
              <a:rPr lang="ar-SA" dirty="0"/>
              <a:t>الفعل الاقتصادي : </a:t>
            </a:r>
          </a:p>
        </p:txBody>
      </p:sp>
      <p:sp>
        <p:nvSpPr>
          <p:cNvPr id="3" name="عنصر نائب للمحتوى 2">
            <a:extLst>
              <a:ext uri="{FF2B5EF4-FFF2-40B4-BE49-F238E27FC236}">
                <a16:creationId xmlns:a16="http://schemas.microsoft.com/office/drawing/2014/main" xmlns="" id="{A4FDD792-F0EB-4041-8544-C0892C13754C}"/>
              </a:ext>
            </a:extLst>
          </p:cNvPr>
          <p:cNvSpPr>
            <a:spLocks noGrp="1"/>
          </p:cNvSpPr>
          <p:nvPr>
            <p:ph idx="1"/>
          </p:nvPr>
        </p:nvSpPr>
        <p:spPr/>
        <p:txBody>
          <a:bodyPr/>
          <a:lstStyle/>
          <a:p>
            <a:r>
              <a:rPr lang="ar-SA" dirty="0"/>
              <a:t>ينصب اهتمام الباحثين في الدراسات </a:t>
            </a:r>
            <a:r>
              <a:rPr lang="ar-SA" dirty="0" err="1"/>
              <a:t>الإجتماعية</a:t>
            </a:r>
            <a:r>
              <a:rPr lang="ar-SA" dirty="0"/>
              <a:t> </a:t>
            </a:r>
            <a:r>
              <a:rPr lang="ar-SA" dirty="0" err="1"/>
              <a:t>والإقتصادية</a:t>
            </a:r>
            <a:r>
              <a:rPr lang="ar-SA" dirty="0"/>
              <a:t> على دراسة سلوك الأفراد. وذلك من خلال البحث في أشكال ودوافع ونتائج تصرفات الأفراد وأفعالهم في الحياة اليومية. وتعد الأفعال </a:t>
            </a:r>
            <a:r>
              <a:rPr lang="ar-SA" dirty="0" err="1"/>
              <a:t>الإقتصادية</a:t>
            </a:r>
            <a:r>
              <a:rPr lang="ar-SA" dirty="0"/>
              <a:t> أكثر الأفعال أهمية وحدوثا .</a:t>
            </a:r>
          </a:p>
          <a:p>
            <a:r>
              <a:rPr lang="ar-SA" dirty="0"/>
              <a:t> يكون الفعل </a:t>
            </a:r>
            <a:r>
              <a:rPr lang="ar-SA" dirty="0" err="1"/>
              <a:t>إقتصادي</a:t>
            </a:r>
            <a:r>
              <a:rPr lang="ar-SA" dirty="0"/>
              <a:t> حينما يكون المعنى الذاتي المقصود لفاعله إشباع حاجة أو تحقيق منفعــة وهو تلك الممارسة السلمية التي يقوم من خلالها الفاعل بتنظيم ما يمتلكه من موارد بهدف توجيهها لتحقيق نهايات </a:t>
            </a:r>
            <a:r>
              <a:rPr lang="ar-SA" dirty="0" err="1"/>
              <a:t>إقتصادية</a:t>
            </a:r>
            <a:r>
              <a:rPr lang="ar-SA" dirty="0"/>
              <a:t>. </a:t>
            </a:r>
          </a:p>
        </p:txBody>
      </p:sp>
    </p:spTree>
    <p:extLst>
      <p:ext uri="{BB962C8B-B14F-4D97-AF65-F5344CB8AC3E}">
        <p14:creationId xmlns:p14="http://schemas.microsoft.com/office/powerpoint/2010/main" val="300430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تالكوت بارسونز">
            <a:extLst>
              <a:ext uri="{FF2B5EF4-FFF2-40B4-BE49-F238E27FC236}">
                <a16:creationId xmlns:a16="http://schemas.microsoft.com/office/drawing/2014/main" xmlns="" id="{3D7A3BD9-08A9-4881-86AD-CA614CD39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62" y="2888961"/>
            <a:ext cx="2561222" cy="344366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xmlns="" id="{214C4490-6125-42D1-A306-3162406C6AA5}"/>
              </a:ext>
            </a:extLst>
          </p:cNvPr>
          <p:cNvSpPr txBox="1"/>
          <p:nvPr/>
        </p:nvSpPr>
        <p:spPr>
          <a:xfrm>
            <a:off x="2855495" y="525379"/>
            <a:ext cx="8817643" cy="5755422"/>
          </a:xfrm>
          <a:prstGeom prst="rect">
            <a:avLst/>
          </a:prstGeom>
          <a:noFill/>
        </p:spPr>
        <p:txBody>
          <a:bodyPr wrap="square" rtlCol="1">
            <a:spAutoFit/>
          </a:bodyPr>
          <a:lstStyle/>
          <a:p>
            <a:pPr algn="ctr"/>
            <a:r>
              <a:rPr lang="ar-SA" sz="3200" b="1" dirty="0" err="1"/>
              <a:t>تالكوت</a:t>
            </a:r>
            <a:r>
              <a:rPr lang="ar-SA" sz="3200" b="1" dirty="0"/>
              <a:t> </a:t>
            </a:r>
            <a:r>
              <a:rPr lang="ar-SA" sz="3200" b="1" dirty="0" err="1"/>
              <a:t>بارسونز</a:t>
            </a:r>
            <a:endParaRPr lang="ar-SA" sz="3200" b="1" dirty="0"/>
          </a:p>
          <a:p>
            <a:pPr algn="ctr"/>
            <a:r>
              <a:rPr lang="ar-SA" sz="2800" dirty="0"/>
              <a:t>لقد كتب </a:t>
            </a:r>
            <a:r>
              <a:rPr lang="ar-SA" sz="2800" dirty="0" err="1"/>
              <a:t>بارسونز</a:t>
            </a:r>
            <a:r>
              <a:rPr lang="ar-SA" sz="2800" dirty="0"/>
              <a:t> العديد من الكتب والمؤلفات العلمية المهمة التي تعدّ إضافات طيبة في ميدان التنظير الاجتماع. </a:t>
            </a:r>
          </a:p>
          <a:p>
            <a:pPr algn="ctr"/>
            <a:r>
              <a:rPr lang="ar-SA" sz="2800" dirty="0"/>
              <a:t>ومنها مؤلفه الأول الرئيس الذي - بعنوان : بناء الفعل الاجتماعي وعلى الرغم من أن المؤلف يكشف عن عمق فكر </a:t>
            </a:r>
            <a:r>
              <a:rPr lang="ar-SA" sz="2800" dirty="0" err="1"/>
              <a:t>بارسونز</a:t>
            </a:r>
            <a:r>
              <a:rPr lang="ar-SA" sz="2800" dirty="0"/>
              <a:t> ، ويعد إسهاما تحليليّا رائعا في هذا المجال ، فإن أسلوبه معقد ، وعباراته طويلة ، وقد تكون في بعض الأحيان غامضة ، حيث جاءت كتاباته عن بناء الفعل الاجتماعي بصورة رمزية ، ثم توسع في عرضها كنظرية في عدد من كتبه المتعاقبة ، مثل : </a:t>
            </a:r>
          </a:p>
          <a:p>
            <a:pPr algn="ctr"/>
            <a:r>
              <a:rPr lang="ar-SA" sz="2800" dirty="0"/>
              <a:t>- مقالات في النظرية الاجتماعية الخالصة والتطبيقية </a:t>
            </a:r>
          </a:p>
          <a:p>
            <a:pPr algn="ctr"/>
            <a:r>
              <a:rPr lang="ar-SA" sz="2800" dirty="0"/>
              <a:t>- نحو نظرية عامة للفعل والنسق الاجتماعي </a:t>
            </a:r>
          </a:p>
          <a:p>
            <a:pPr algn="ctr"/>
            <a:r>
              <a:rPr lang="ar-SA" sz="2800" dirty="0"/>
              <a:t>- أوراق في نظرية الفعل بالاشتراك مع </a:t>
            </a:r>
            <a:r>
              <a:rPr lang="ar-SA" sz="2800" dirty="0" err="1"/>
              <a:t>بيلز</a:t>
            </a:r>
            <a:r>
              <a:rPr lang="ar-SA" sz="2800" dirty="0"/>
              <a:t> </a:t>
            </a:r>
          </a:p>
          <a:p>
            <a:pPr algn="ctr"/>
            <a:r>
              <a:rPr lang="ar-SA" sz="2800" dirty="0"/>
              <a:t>وعالج </a:t>
            </a:r>
            <a:r>
              <a:rPr lang="ar-SA" sz="2800" dirty="0" err="1"/>
              <a:t>بارسونز</a:t>
            </a:r>
            <a:r>
              <a:rPr lang="ar-SA" sz="2800" dirty="0"/>
              <a:t> في هذه المؤلفات قضيتين أساسيتين هما : النظرية العامة للفعل ونظرية النسق الاجتماعي.</a:t>
            </a:r>
          </a:p>
        </p:txBody>
      </p:sp>
    </p:spTree>
    <p:extLst>
      <p:ext uri="{BB962C8B-B14F-4D97-AF65-F5344CB8AC3E}">
        <p14:creationId xmlns:p14="http://schemas.microsoft.com/office/powerpoint/2010/main" val="426392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973B585-252A-4CB0-9D7E-75E412EA5231}"/>
              </a:ext>
            </a:extLst>
          </p:cNvPr>
          <p:cNvSpPr>
            <a:spLocks noGrp="1"/>
          </p:cNvSpPr>
          <p:nvPr>
            <p:ph type="title"/>
          </p:nvPr>
        </p:nvSpPr>
        <p:spPr>
          <a:xfrm>
            <a:off x="1242590" y="681037"/>
            <a:ext cx="9601196" cy="1063781"/>
          </a:xfrm>
        </p:spPr>
        <p:txBody>
          <a:bodyPr/>
          <a:lstStyle/>
          <a:p>
            <a:r>
              <a:rPr lang="ar-SA" dirty="0"/>
              <a:t>مقاييس الفعل </a:t>
            </a:r>
            <a:r>
              <a:rPr lang="ar-SA" dirty="0" err="1"/>
              <a:t>الإقتصادي</a:t>
            </a:r>
            <a:r>
              <a:rPr lang="ar-SA" dirty="0"/>
              <a:t> العقلاني :</a:t>
            </a:r>
          </a:p>
        </p:txBody>
      </p:sp>
      <p:sp>
        <p:nvSpPr>
          <p:cNvPr id="3" name="عنصر نائب للمحتوى 2">
            <a:extLst>
              <a:ext uri="{FF2B5EF4-FFF2-40B4-BE49-F238E27FC236}">
                <a16:creationId xmlns:a16="http://schemas.microsoft.com/office/drawing/2014/main" xmlns="" id="{1AE0448A-1432-45D6-B1A7-BBF91AB2F6A1}"/>
              </a:ext>
            </a:extLst>
          </p:cNvPr>
          <p:cNvSpPr>
            <a:spLocks noGrp="1"/>
          </p:cNvSpPr>
          <p:nvPr>
            <p:ph idx="1"/>
          </p:nvPr>
        </p:nvSpPr>
        <p:spPr>
          <a:xfrm>
            <a:off x="642796" y="1665838"/>
            <a:ext cx="10800784" cy="4511125"/>
          </a:xfrm>
        </p:spPr>
        <p:txBody>
          <a:bodyPr>
            <a:normAutofit/>
          </a:bodyPr>
          <a:lstStyle/>
          <a:p>
            <a:pPr marL="0" indent="0">
              <a:buNone/>
            </a:pPr>
            <a:r>
              <a:rPr lang="ar-SA" dirty="0"/>
              <a:t>يميز ماكس فيبر نظريته عن الفعل بين أربعة أشكال من الفعل </a:t>
            </a:r>
            <a:r>
              <a:rPr lang="ar-SA" dirty="0" err="1"/>
              <a:t>الإجتماعي</a:t>
            </a:r>
            <a:r>
              <a:rPr lang="ar-SA" dirty="0"/>
              <a:t> بناء على درجه العقلانية والرشد في ذلك الفعل وذلك على النحو التالي:</a:t>
            </a:r>
            <a:endParaRPr lang="en-US" dirty="0"/>
          </a:p>
          <a:p>
            <a:pPr marL="0" indent="0">
              <a:buNone/>
            </a:pPr>
            <a:r>
              <a:rPr lang="ar-SA" dirty="0"/>
              <a:t>1- الفعل الموجه بالتقاليد ( أقل الفئات من حيث العقلانية والرشد ): ويتضمن ذلك جملة الأفعال التي تقع تحت تأثير العادات والأعراف والتقاليد الاجتماعية السائدة.</a:t>
            </a:r>
            <a:endParaRPr lang="en-US" dirty="0"/>
          </a:p>
          <a:p>
            <a:pPr marL="0" indent="0">
              <a:buNone/>
            </a:pPr>
            <a:r>
              <a:rPr lang="ar-SA" dirty="0"/>
              <a:t>2- الفعل الموجه بالعاطفة وهو الذي يقع تحت تأثير عوامل العاطفة كالغضب والفرح والرغبة في الانتقام.</a:t>
            </a:r>
            <a:endParaRPr lang="en-US" dirty="0"/>
          </a:p>
          <a:p>
            <a:pPr marL="0" indent="0">
              <a:buNone/>
            </a:pPr>
            <a:r>
              <a:rPr lang="ar-SA" dirty="0"/>
              <a:t>3- الفعل الموجه بالقيم المطلقة التي يؤمن بها المجتمع مثل أفعال مساعدة الآخرين.</a:t>
            </a:r>
            <a:endParaRPr lang="en-US" dirty="0"/>
          </a:p>
          <a:p>
            <a:pPr marL="0" indent="0">
              <a:buNone/>
            </a:pPr>
            <a:r>
              <a:rPr lang="ar-SA" dirty="0"/>
              <a:t>4- الفعل الموجه نحو غايات فردية بعد إجـراء الاستعدادات اللازمة للقيام به وتوقع النتائج المترتبة عليه     ( أكثر الأفعال عقلانية ورشد ) </a:t>
            </a:r>
            <a:endParaRPr lang="en-US" dirty="0"/>
          </a:p>
        </p:txBody>
      </p:sp>
    </p:spTree>
    <p:extLst>
      <p:ext uri="{BB962C8B-B14F-4D97-AF65-F5344CB8AC3E}">
        <p14:creationId xmlns:p14="http://schemas.microsoft.com/office/powerpoint/2010/main" val="147136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60D85823-1A51-4817-ABCA-7ADB4CCA2976}"/>
              </a:ext>
            </a:extLst>
          </p:cNvPr>
          <p:cNvSpPr>
            <a:spLocks noGrp="1"/>
          </p:cNvSpPr>
          <p:nvPr>
            <p:ph idx="1"/>
          </p:nvPr>
        </p:nvSpPr>
        <p:spPr>
          <a:xfrm>
            <a:off x="1339912" y="1674891"/>
            <a:ext cx="9623835" cy="4502072"/>
          </a:xfrm>
        </p:spPr>
        <p:txBody>
          <a:bodyPr>
            <a:normAutofit/>
          </a:bodyPr>
          <a:lstStyle/>
          <a:p>
            <a:pPr marL="0" indent="0">
              <a:buNone/>
            </a:pPr>
            <a:r>
              <a:rPr lang="ar-SA" dirty="0"/>
              <a:t>يقدم ماكس فيبر تصوره عن مقاييس الفعل </a:t>
            </a:r>
            <a:r>
              <a:rPr lang="ar-SA" dirty="0" err="1"/>
              <a:t>الإقتصادي</a:t>
            </a:r>
            <a:r>
              <a:rPr lang="ar-SA" dirty="0"/>
              <a:t> العقلاني ، وهي على النحو التالي :</a:t>
            </a:r>
            <a:endParaRPr lang="en-US" dirty="0"/>
          </a:p>
          <a:p>
            <a:pPr marL="0" indent="0">
              <a:buNone/>
            </a:pPr>
            <a:endParaRPr lang="ar-SA" dirty="0"/>
          </a:p>
          <a:p>
            <a:pPr marL="0" indent="0">
              <a:buNone/>
            </a:pPr>
            <a:r>
              <a:rPr lang="ar-SA" dirty="0"/>
              <a:t>- حسن تخصيص المنافع وكافة الموارد المتاحة للفرد لتحقيق أهداف فردية.</a:t>
            </a:r>
            <a:endParaRPr lang="en-US" dirty="0"/>
          </a:p>
          <a:p>
            <a:pPr marL="0" indent="0">
              <a:buNone/>
            </a:pPr>
            <a:r>
              <a:rPr lang="ar-SA" dirty="0"/>
              <a:t>- حسم تخصيص المنافع لاستخدامات ممكنه بديله من حيث درجة أهمية تلك الاستخدامات ومقدار الفوائد المتوقعة </a:t>
            </a:r>
          </a:p>
          <a:p>
            <a:pPr marL="0" indent="0">
              <a:buNone/>
            </a:pPr>
            <a:r>
              <a:rPr lang="ar-SA" dirty="0"/>
              <a:t>- القدرة على التحكم في المنافع والموارد وتوجيهها والسيطرة عليها.</a:t>
            </a:r>
            <a:endParaRPr lang="en-US" dirty="0"/>
          </a:p>
          <a:p>
            <a:pPr marL="0" indent="0">
              <a:buNone/>
            </a:pPr>
            <a:r>
              <a:rPr lang="ar-SA" dirty="0"/>
              <a:t>- الاستحواذ المستمر على المنافع والموارد والعمل على </a:t>
            </a:r>
            <a:r>
              <a:rPr lang="ar-SA" dirty="0" err="1"/>
              <a:t>زیادتها</a:t>
            </a:r>
            <a:r>
              <a:rPr lang="ar-SA" dirty="0"/>
              <a:t> </a:t>
            </a:r>
            <a:endParaRPr lang="en-US" dirty="0"/>
          </a:p>
        </p:txBody>
      </p:sp>
    </p:spTree>
    <p:extLst>
      <p:ext uri="{BB962C8B-B14F-4D97-AF65-F5344CB8AC3E}">
        <p14:creationId xmlns:p14="http://schemas.microsoft.com/office/powerpoint/2010/main" val="248445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CBD2344-C756-4FBE-A904-5053608E5680}"/>
              </a:ext>
            </a:extLst>
          </p:cNvPr>
          <p:cNvSpPr>
            <a:spLocks noGrp="1"/>
          </p:cNvSpPr>
          <p:nvPr>
            <p:ph type="title"/>
          </p:nvPr>
        </p:nvSpPr>
        <p:spPr/>
        <p:txBody>
          <a:bodyPr/>
          <a:lstStyle/>
          <a:p>
            <a:r>
              <a:rPr lang="ar-SA" dirty="0"/>
              <a:t>الرجل الاقتصادي : </a:t>
            </a:r>
          </a:p>
        </p:txBody>
      </p:sp>
      <p:sp>
        <p:nvSpPr>
          <p:cNvPr id="3" name="عنصر نائب للمحتوى 2">
            <a:extLst>
              <a:ext uri="{FF2B5EF4-FFF2-40B4-BE49-F238E27FC236}">
                <a16:creationId xmlns:a16="http://schemas.microsoft.com/office/drawing/2014/main" xmlns="" id="{89F26BEF-F687-4C99-845F-38F76ED594F1}"/>
              </a:ext>
            </a:extLst>
          </p:cNvPr>
          <p:cNvSpPr>
            <a:spLocks noGrp="1"/>
          </p:cNvSpPr>
          <p:nvPr>
            <p:ph idx="1"/>
          </p:nvPr>
        </p:nvSpPr>
        <p:spPr/>
        <p:txBody>
          <a:bodyPr/>
          <a:lstStyle/>
          <a:p>
            <a:pPr marL="0" indent="0">
              <a:buNone/>
            </a:pPr>
            <a:r>
              <a:rPr lang="ar-SA" dirty="0"/>
              <a:t>أحد أهم النماذج في الدراسات </a:t>
            </a:r>
            <a:r>
              <a:rPr lang="ar-SA" dirty="0" err="1"/>
              <a:t>الإقتصادية</a:t>
            </a:r>
            <a:r>
              <a:rPr lang="ar-SA" dirty="0"/>
              <a:t> ما يعرف بنموذج الرجل </a:t>
            </a:r>
            <a:r>
              <a:rPr lang="ar-SA" dirty="0" err="1"/>
              <a:t>الإقتصادي</a:t>
            </a:r>
            <a:r>
              <a:rPr lang="ar-SA" dirty="0"/>
              <a:t> الذي يعود إلى </a:t>
            </a:r>
            <a:r>
              <a:rPr lang="ar-SA" dirty="0" err="1"/>
              <a:t>الإقتصادي</a:t>
            </a:r>
            <a:r>
              <a:rPr lang="ar-SA" dirty="0"/>
              <a:t> الشهير جون ستيوارت ميل في القرن التاسع عشر. وتدور الفكرة الرئيسة لذلك النموذج حول النظر إلى الرجل </a:t>
            </a:r>
            <a:r>
              <a:rPr lang="ar-SA" dirty="0" err="1"/>
              <a:t>الإقتصادي</a:t>
            </a:r>
            <a:r>
              <a:rPr lang="ar-SA" dirty="0"/>
              <a:t> أنه شخص عاقل، يهتم بمصالحه الخاصة، ولديه القدرة على اتخاذ القرارات الصائبة التي تمكنه من استخدام الموارد المتاحة له بشكل رشيد للوصول إلى غايات وأهداف محدده باقل تكلفه .</a:t>
            </a:r>
          </a:p>
        </p:txBody>
      </p:sp>
    </p:spTree>
    <p:extLst>
      <p:ext uri="{BB962C8B-B14F-4D97-AF65-F5344CB8AC3E}">
        <p14:creationId xmlns:p14="http://schemas.microsoft.com/office/powerpoint/2010/main" val="197253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D33F7-93A9-B744-87E4-CAF77300C9A0}"/>
              </a:ext>
            </a:extLst>
          </p:cNvPr>
          <p:cNvSpPr>
            <a:spLocks noGrp="1"/>
          </p:cNvSpPr>
          <p:nvPr>
            <p:ph type="title"/>
          </p:nvPr>
        </p:nvSpPr>
        <p:spPr/>
        <p:txBody>
          <a:bodyPr/>
          <a:lstStyle/>
          <a:p>
            <a:r>
              <a:rPr lang="ar-SA" b="1" dirty="0"/>
              <a:t>نظرية التبادل </a:t>
            </a:r>
            <a:endParaRPr lang="x-none"/>
          </a:p>
        </p:txBody>
      </p:sp>
      <p:sp>
        <p:nvSpPr>
          <p:cNvPr id="3" name="Content Placeholder 2">
            <a:extLst>
              <a:ext uri="{FF2B5EF4-FFF2-40B4-BE49-F238E27FC236}">
                <a16:creationId xmlns:a16="http://schemas.microsoft.com/office/drawing/2014/main" xmlns="" id="{343C2CCA-956D-B245-AF8A-1341029E1DCB}"/>
              </a:ext>
            </a:extLst>
          </p:cNvPr>
          <p:cNvSpPr>
            <a:spLocks noGrp="1"/>
          </p:cNvSpPr>
          <p:nvPr>
            <p:ph idx="1"/>
          </p:nvPr>
        </p:nvSpPr>
        <p:spPr/>
        <p:txBody>
          <a:bodyPr/>
          <a:lstStyle/>
          <a:p>
            <a:pPr marL="0" indent="0">
              <a:buNone/>
            </a:pPr>
            <a:r>
              <a:rPr lang="ar-SA" dirty="0"/>
              <a:t>تعد إحـدى النظريات </a:t>
            </a:r>
            <a:r>
              <a:rPr lang="ar-SA" dirty="0" err="1"/>
              <a:t>السوسيولوجية</a:t>
            </a:r>
            <a:r>
              <a:rPr lang="ar-SA" dirty="0"/>
              <a:t> ذات البعد الاقتصادي.</a:t>
            </a:r>
          </a:p>
          <a:p>
            <a:pPr marL="0" indent="0">
              <a:buNone/>
            </a:pPr>
            <a:r>
              <a:rPr lang="ar-SA" dirty="0"/>
              <a:t>تنص الفكرة الرئيسية لهذه النظرية على أنه يمكن فهم وتحليل الثبات والتغير الاجتماعي كنتيجة لعمليات التبادل التفاوضي بين الأفراد والجماعات الاجتماعية, حيث يعتمد دوام العلاقات الاجتماعية وتغيرها أو توقفها على مبدأ المنافع والتكاليف.</a:t>
            </a:r>
          </a:p>
          <a:p>
            <a:pPr marL="0" indent="0">
              <a:buNone/>
            </a:pPr>
            <a:endParaRPr lang="x-none"/>
          </a:p>
        </p:txBody>
      </p:sp>
    </p:spTree>
    <p:extLst>
      <p:ext uri="{BB962C8B-B14F-4D97-AF65-F5344CB8AC3E}">
        <p14:creationId xmlns:p14="http://schemas.microsoft.com/office/powerpoint/2010/main" val="110493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6F14B-27D3-494F-B2B8-4D0774023DED}"/>
              </a:ext>
            </a:extLst>
          </p:cNvPr>
          <p:cNvSpPr>
            <a:spLocks noGrp="1"/>
          </p:cNvSpPr>
          <p:nvPr>
            <p:ph type="title"/>
          </p:nvPr>
        </p:nvSpPr>
        <p:spPr/>
        <p:txBody>
          <a:bodyPr/>
          <a:lstStyle/>
          <a:p>
            <a:r>
              <a:rPr lang="ar-SA" dirty="0"/>
              <a:t>نظرية التبادل عند </a:t>
            </a:r>
            <a:r>
              <a:rPr lang="ar-SA" b="1" dirty="0"/>
              <a:t>جورج </a:t>
            </a:r>
            <a:r>
              <a:rPr lang="ar-SA" b="1" dirty="0" err="1"/>
              <a:t>هومانس</a:t>
            </a:r>
            <a:endParaRPr lang="x-none"/>
          </a:p>
        </p:txBody>
      </p:sp>
      <p:sp>
        <p:nvSpPr>
          <p:cNvPr id="3" name="Content Placeholder 2">
            <a:extLst>
              <a:ext uri="{FF2B5EF4-FFF2-40B4-BE49-F238E27FC236}">
                <a16:creationId xmlns:a16="http://schemas.microsoft.com/office/drawing/2014/main" xmlns="" id="{232EFD90-0770-FD4F-9FC2-EBDE82CCF5C3}"/>
              </a:ext>
            </a:extLst>
          </p:cNvPr>
          <p:cNvSpPr>
            <a:spLocks noGrp="1"/>
          </p:cNvSpPr>
          <p:nvPr>
            <p:ph idx="1"/>
          </p:nvPr>
        </p:nvSpPr>
        <p:spPr/>
        <p:txBody>
          <a:bodyPr>
            <a:normAutofit lnSpcReduction="10000"/>
          </a:bodyPr>
          <a:lstStyle/>
          <a:p>
            <a:pPr marL="0" indent="0">
              <a:buNone/>
            </a:pPr>
            <a:r>
              <a:rPr lang="ar-SA" dirty="0"/>
              <a:t>من النظريات السلوكية التي تنظر إلى الفاعل على أنه باحث عن الربح وتقوم على مقترحات عامة كما يلي:</a:t>
            </a:r>
          </a:p>
          <a:p>
            <a:pPr marL="0" indent="0">
              <a:buNone/>
            </a:pPr>
            <a:r>
              <a:rPr lang="ar-SA" dirty="0"/>
              <a:t>1- عامل النجاح.</a:t>
            </a:r>
          </a:p>
          <a:p>
            <a:pPr marL="0" indent="0">
              <a:buNone/>
            </a:pPr>
            <a:r>
              <a:rPr lang="ar-SA" dirty="0"/>
              <a:t>2- عامل المحفز.</a:t>
            </a:r>
          </a:p>
          <a:p>
            <a:pPr marL="0" indent="0">
              <a:buNone/>
            </a:pPr>
            <a:r>
              <a:rPr lang="ar-SA" dirty="0"/>
              <a:t>3- عامل القيمة.</a:t>
            </a:r>
          </a:p>
          <a:p>
            <a:pPr marL="0" indent="0">
              <a:buNone/>
            </a:pPr>
            <a:r>
              <a:rPr lang="ar-SA" dirty="0"/>
              <a:t>4- عامل الحرمان-الإشباع.</a:t>
            </a:r>
          </a:p>
          <a:p>
            <a:pPr marL="0" indent="0">
              <a:buNone/>
            </a:pPr>
            <a:r>
              <a:rPr lang="ar-SA" dirty="0"/>
              <a:t>5- عامل العقلانية.</a:t>
            </a:r>
          </a:p>
          <a:p>
            <a:pPr marL="0" indent="0">
              <a:buNone/>
            </a:pPr>
            <a:endParaRPr lang="x-none"/>
          </a:p>
        </p:txBody>
      </p:sp>
    </p:spTree>
    <p:extLst>
      <p:ext uri="{BB962C8B-B14F-4D97-AF65-F5344CB8AC3E}">
        <p14:creationId xmlns:p14="http://schemas.microsoft.com/office/powerpoint/2010/main" val="307335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1D857-ABCC-8F4B-8E88-F8D117BBF72A}"/>
              </a:ext>
            </a:extLst>
          </p:cNvPr>
          <p:cNvSpPr>
            <a:spLocks noGrp="1"/>
          </p:cNvSpPr>
          <p:nvPr>
            <p:ph type="title"/>
          </p:nvPr>
        </p:nvSpPr>
        <p:spPr/>
        <p:txBody>
          <a:bodyPr/>
          <a:lstStyle/>
          <a:p>
            <a:r>
              <a:rPr lang="ar-SA" dirty="0"/>
              <a:t>نظرية الاختيار العقلاني</a:t>
            </a:r>
            <a:endParaRPr lang="x-none"/>
          </a:p>
        </p:txBody>
      </p:sp>
      <p:sp>
        <p:nvSpPr>
          <p:cNvPr id="3" name="Content Placeholder 2">
            <a:extLst>
              <a:ext uri="{FF2B5EF4-FFF2-40B4-BE49-F238E27FC236}">
                <a16:creationId xmlns:a16="http://schemas.microsoft.com/office/drawing/2014/main" xmlns="" id="{6F529655-4858-C641-A2F6-9722F60B802E}"/>
              </a:ext>
            </a:extLst>
          </p:cNvPr>
          <p:cNvSpPr>
            <a:spLocks noGrp="1"/>
          </p:cNvSpPr>
          <p:nvPr>
            <p:ph idx="1"/>
          </p:nvPr>
        </p:nvSpPr>
        <p:spPr/>
        <p:txBody>
          <a:bodyPr>
            <a:normAutofit fontScale="92500" lnSpcReduction="10000"/>
          </a:bodyPr>
          <a:lstStyle/>
          <a:p>
            <a:pPr marL="0" indent="0">
              <a:buNone/>
            </a:pPr>
            <a:r>
              <a:rPr lang="ar-SA" dirty="0"/>
              <a:t>هي اتجاه نظري </a:t>
            </a:r>
            <a:r>
              <a:rPr lang="ar-SA" dirty="0" err="1"/>
              <a:t>سوسيولوجي</a:t>
            </a:r>
            <a:r>
              <a:rPr lang="ar-SA" dirty="0"/>
              <a:t> يستخدم أدوات التحليل الاقتصادي للنظر في المشكلات الاجتماعية ويقوم على عناصر رئيسية وهي:</a:t>
            </a:r>
          </a:p>
          <a:p>
            <a:pPr marL="0" indent="0">
              <a:buNone/>
            </a:pPr>
            <a:r>
              <a:rPr lang="ar-SA" dirty="0"/>
              <a:t>1- يقدم النظام (المنظمة أو المؤسسة الاجتماعية) معلومات للقرد للاستعانة بها في قراراته الاقتصادية.</a:t>
            </a:r>
          </a:p>
          <a:p>
            <a:pPr marL="0" indent="0">
              <a:buNone/>
            </a:pPr>
            <a:r>
              <a:rPr lang="ar-SA" dirty="0"/>
              <a:t>2- يقوم الافراد الذين يوصفون بالعقلانية في تصرفاتهم وممن لديهم أهداف محددة سلفا بتوظيف تلك المعلومات في بلوغ اهدافهم.</a:t>
            </a:r>
          </a:p>
          <a:p>
            <a:pPr marL="0" indent="0">
              <a:buNone/>
            </a:pPr>
            <a:r>
              <a:rPr lang="ar-SA" dirty="0"/>
              <a:t>3- دائماً </a:t>
            </a:r>
            <a:r>
              <a:rPr lang="ar-SA" dirty="0" err="1"/>
              <a:t>مايهدف</a:t>
            </a:r>
            <a:r>
              <a:rPr lang="ar-SA" dirty="0"/>
              <a:t> الفرد إلى زيادة حجم </a:t>
            </a:r>
            <a:r>
              <a:rPr lang="ar-SA" dirty="0" err="1"/>
              <a:t>حجم</a:t>
            </a:r>
            <a:r>
              <a:rPr lang="ar-SA" dirty="0"/>
              <a:t> الفائدة وتقليل مقدار التكلفة.</a:t>
            </a:r>
          </a:p>
          <a:p>
            <a:pPr marL="0" indent="0">
              <a:buNone/>
            </a:pPr>
            <a:r>
              <a:rPr lang="ar-SA" dirty="0"/>
              <a:t>4- سيادة مفهوم «الأوج الاجتماعي» أي أنه </a:t>
            </a:r>
            <a:r>
              <a:rPr lang="ar-SA" dirty="0" err="1"/>
              <a:t>لايمكن</a:t>
            </a:r>
            <a:r>
              <a:rPr lang="ar-SA" dirty="0"/>
              <a:t> تحقيق فوائد أكبر للفرد أو الجماعة بدون أن يؤدي ذلك الى خسائر لفرد اخر او جماعة أخرى.</a:t>
            </a:r>
          </a:p>
          <a:p>
            <a:pPr marL="0" indent="0">
              <a:buNone/>
            </a:pPr>
            <a:endParaRPr lang="x-none"/>
          </a:p>
        </p:txBody>
      </p:sp>
    </p:spTree>
    <p:extLst>
      <p:ext uri="{BB962C8B-B14F-4D97-AF65-F5344CB8AC3E}">
        <p14:creationId xmlns:p14="http://schemas.microsoft.com/office/powerpoint/2010/main" val="165989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3D3DA-267D-B94E-863B-E62241CD8A5F}"/>
              </a:ext>
            </a:extLst>
          </p:cNvPr>
          <p:cNvSpPr>
            <a:spLocks noGrp="1"/>
          </p:cNvSpPr>
          <p:nvPr>
            <p:ph type="title"/>
          </p:nvPr>
        </p:nvSpPr>
        <p:spPr/>
        <p:txBody>
          <a:bodyPr/>
          <a:lstStyle/>
          <a:p>
            <a:r>
              <a:rPr lang="ar-SA" dirty="0"/>
              <a:t>نظرية التضمين</a:t>
            </a:r>
            <a:endParaRPr lang="x-none"/>
          </a:p>
        </p:txBody>
      </p:sp>
      <p:sp>
        <p:nvSpPr>
          <p:cNvPr id="3" name="Content Placeholder 2">
            <a:extLst>
              <a:ext uri="{FF2B5EF4-FFF2-40B4-BE49-F238E27FC236}">
                <a16:creationId xmlns:a16="http://schemas.microsoft.com/office/drawing/2014/main" xmlns="" id="{FDFC2636-7881-3E46-9CA8-5FEC477C98E8}"/>
              </a:ext>
            </a:extLst>
          </p:cNvPr>
          <p:cNvSpPr>
            <a:spLocks noGrp="1"/>
          </p:cNvSpPr>
          <p:nvPr>
            <p:ph idx="1"/>
          </p:nvPr>
        </p:nvSpPr>
        <p:spPr/>
        <p:txBody>
          <a:bodyPr>
            <a:normAutofit fontScale="85000" lnSpcReduction="10000"/>
          </a:bodyPr>
          <a:lstStyle/>
          <a:p>
            <a:pPr marL="0" indent="0">
              <a:buNone/>
            </a:pPr>
            <a:r>
              <a:rPr lang="ar-SA" dirty="0"/>
              <a:t>تمثل إحدى أبرز النظريات في علم الاجتماع الاقتصادي في العصر الحديث وقدمها مارك </a:t>
            </a:r>
            <a:r>
              <a:rPr lang="ar-SA" dirty="0" err="1"/>
              <a:t>قرانوفيتر</a:t>
            </a:r>
            <a:r>
              <a:rPr lang="ar-SA" dirty="0"/>
              <a:t>.</a:t>
            </a:r>
          </a:p>
          <a:p>
            <a:pPr marL="0" indent="0">
              <a:buNone/>
            </a:pPr>
            <a:r>
              <a:rPr lang="ar-SA" dirty="0"/>
              <a:t>تنص على أن عملية اتخاذ القرار في المحيط الاقتصادي تتأثر بالبناء الاجتماعي والثقافي والسياسي والإدراكي للفاعل, وهي بهذا الحال تمثل معارضة لنظرية الرجل الاقتصادي, أي أن هناك </a:t>
            </a:r>
            <a:r>
              <a:rPr lang="ar-SA" dirty="0" err="1"/>
              <a:t>متغييرات</a:t>
            </a:r>
            <a:r>
              <a:rPr lang="ar-SA" dirty="0"/>
              <a:t> اخرى بجانب المصالح الفردية تؤثر في عملية اتخاذ القرار الاقتصادي وتأخذ نظرية التضمين أشكالاً مختلفة وذلك على النحو التالي:</a:t>
            </a:r>
          </a:p>
          <a:p>
            <a:pPr>
              <a:buFontTx/>
              <a:buChar char="-"/>
            </a:pPr>
            <a:r>
              <a:rPr lang="ar-SA" sz="2600" b="1" dirty="0"/>
              <a:t>التضمين البنائي.</a:t>
            </a:r>
          </a:p>
          <a:p>
            <a:pPr>
              <a:buFontTx/>
              <a:buChar char="-"/>
            </a:pPr>
            <a:r>
              <a:rPr lang="ar-SA" sz="2600" b="1" dirty="0"/>
              <a:t>التضمين الإدراكي.</a:t>
            </a:r>
          </a:p>
          <a:p>
            <a:pPr>
              <a:buFontTx/>
              <a:buChar char="-"/>
            </a:pPr>
            <a:r>
              <a:rPr lang="ar-SA" sz="2600" b="1" dirty="0"/>
              <a:t>التضمين المؤسسي.</a:t>
            </a:r>
          </a:p>
          <a:p>
            <a:pPr>
              <a:buFontTx/>
              <a:buChar char="-"/>
            </a:pPr>
            <a:r>
              <a:rPr lang="ar-SA" sz="2600" b="1" dirty="0"/>
              <a:t>التضمين السياسي.</a:t>
            </a:r>
          </a:p>
          <a:p>
            <a:pPr marL="0" indent="0">
              <a:buNone/>
            </a:pPr>
            <a:endParaRPr lang="x-none"/>
          </a:p>
        </p:txBody>
      </p:sp>
    </p:spTree>
    <p:extLst>
      <p:ext uri="{BB962C8B-B14F-4D97-AF65-F5344CB8AC3E}">
        <p14:creationId xmlns:p14="http://schemas.microsoft.com/office/powerpoint/2010/main" val="293384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نظرية المدرسة المؤسسية</a:t>
            </a:r>
            <a:endParaRPr lang="ar-SA" dirty="0"/>
          </a:p>
        </p:txBody>
      </p:sp>
      <p:sp>
        <p:nvSpPr>
          <p:cNvPr id="3" name="عنصر نائب للمحتوى 2"/>
          <p:cNvSpPr>
            <a:spLocks noGrp="1"/>
          </p:cNvSpPr>
          <p:nvPr>
            <p:ph idx="1"/>
          </p:nvPr>
        </p:nvSpPr>
        <p:spPr/>
        <p:txBody>
          <a:bodyPr>
            <a:normAutofit fontScale="92500" lnSpcReduction="10000"/>
          </a:bodyPr>
          <a:lstStyle/>
          <a:p>
            <a:pPr marL="0" indent="0">
              <a:buNone/>
            </a:pPr>
            <a:r>
              <a:rPr lang="ar-SA" dirty="0" smtClean="0"/>
              <a:t>تعود أصول هذه النظرية الى المفكر النرويجي </a:t>
            </a:r>
            <a:r>
              <a:rPr lang="ar-SA" dirty="0" err="1" smtClean="0"/>
              <a:t>ثورشتاين</a:t>
            </a:r>
            <a:r>
              <a:rPr lang="ar-SA" dirty="0" smtClean="0"/>
              <a:t> فيبلن.</a:t>
            </a:r>
          </a:p>
          <a:p>
            <a:pPr marL="0" indent="0">
              <a:buNone/>
            </a:pPr>
            <a:r>
              <a:rPr lang="ar-SA" dirty="0" smtClean="0"/>
              <a:t>وتقوم هذه النظرية على فكرة </a:t>
            </a:r>
            <a:r>
              <a:rPr lang="ar-SA" dirty="0" err="1" smtClean="0"/>
              <a:t>مؤدها</a:t>
            </a:r>
            <a:r>
              <a:rPr lang="ar-SA" dirty="0" smtClean="0"/>
              <a:t> أنه طالما أن كافة الأفعال والسلوكيات الاقتصادية تحدث في مؤسسات اجتماعية فإن الفهم الكامل لتلك الأفعال والسلوكيات يستلزم بالضرورة فهما كاملا لطبيعة تلك المؤسسات وتنظيمها والعوامل المؤثرة في الحياة الاجتماعية فيها. وهناك مجموعة من المبادئ الرئيسية لهذه النظرية وهي كالتالي:</a:t>
            </a:r>
          </a:p>
          <a:p>
            <a:pPr marL="0" indent="0">
              <a:buNone/>
            </a:pPr>
            <a:r>
              <a:rPr lang="ar-SA" dirty="0" smtClean="0"/>
              <a:t>1- التركيز على ضرورة تحديث التصورات الاقتصادية الكلاسيكية والدعوة الى الاصلاح الاجتماعي.</a:t>
            </a:r>
          </a:p>
          <a:p>
            <a:pPr marL="0" indent="0">
              <a:buNone/>
            </a:pPr>
            <a:r>
              <a:rPr lang="ar-SA" dirty="0" smtClean="0"/>
              <a:t>2- النظر الى الافعال الاقتصادية كأفعال جمعية تتأثر بالمجتمع ونظمه ومؤسساته وتقاليده.</a:t>
            </a:r>
          </a:p>
          <a:p>
            <a:pPr marL="0" indent="0">
              <a:buNone/>
            </a:pPr>
            <a:r>
              <a:rPr lang="ar-SA" dirty="0" smtClean="0"/>
              <a:t>3- رفض مبدأ التوازن الطبيعي.</a:t>
            </a:r>
            <a:endParaRPr lang="ar-SA" dirty="0"/>
          </a:p>
        </p:txBody>
      </p:sp>
    </p:spTree>
    <p:extLst>
      <p:ext uri="{BB962C8B-B14F-4D97-AF65-F5344CB8AC3E}">
        <p14:creationId xmlns:p14="http://schemas.microsoft.com/office/powerpoint/2010/main" val="374761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3ADA6-F354-F748-A73E-D6DD02A00602}"/>
              </a:ext>
            </a:extLst>
          </p:cNvPr>
          <p:cNvSpPr>
            <a:spLocks noGrp="1"/>
          </p:cNvSpPr>
          <p:nvPr>
            <p:ph type="ctrTitle"/>
          </p:nvPr>
        </p:nvSpPr>
        <p:spPr/>
        <p:txBody>
          <a:bodyPr/>
          <a:lstStyle/>
          <a:p>
            <a:r>
              <a:rPr lang="ar-SA" dirty="0"/>
              <a:t>مفهوم السوق</a:t>
            </a:r>
            <a:endParaRPr lang="x-none" dirty="0"/>
          </a:p>
        </p:txBody>
      </p:sp>
      <p:sp>
        <p:nvSpPr>
          <p:cNvPr id="3" name="Content Placeholder 2">
            <a:extLst>
              <a:ext uri="{FF2B5EF4-FFF2-40B4-BE49-F238E27FC236}">
                <a16:creationId xmlns:a16="http://schemas.microsoft.com/office/drawing/2014/main" xmlns="" id="{9199D79D-BB75-5941-A163-5F30F407824F}"/>
              </a:ext>
            </a:extLst>
          </p:cNvPr>
          <p:cNvSpPr>
            <a:spLocks noGrp="1"/>
          </p:cNvSpPr>
          <p:nvPr>
            <p:ph type="subTitle" idx="1"/>
          </p:nvPr>
        </p:nvSpPr>
        <p:spPr/>
        <p:txBody>
          <a:bodyPr/>
          <a:lstStyle/>
          <a:p>
            <a:r>
              <a:rPr lang="ar-SA" dirty="0"/>
              <a:t>المكان الذي يجتمع فيه البائع لسلعة مع المشترين ويكون هناك احتمال لإتمام صفقه بيع أو شراء. </a:t>
            </a:r>
            <a:endParaRPr lang="x-none" dirty="0"/>
          </a:p>
        </p:txBody>
      </p:sp>
    </p:spTree>
    <p:extLst>
      <p:ext uri="{BB962C8B-B14F-4D97-AF65-F5344CB8AC3E}">
        <p14:creationId xmlns:p14="http://schemas.microsoft.com/office/powerpoint/2010/main" val="325215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8002D-682C-1444-8B81-13218AABAF1F}"/>
              </a:ext>
            </a:extLst>
          </p:cNvPr>
          <p:cNvSpPr>
            <a:spLocks noGrp="1"/>
          </p:cNvSpPr>
          <p:nvPr>
            <p:ph type="title"/>
          </p:nvPr>
        </p:nvSpPr>
        <p:spPr/>
        <p:txBody>
          <a:bodyPr/>
          <a:lstStyle/>
          <a:p>
            <a:r>
              <a:rPr lang="ar-SA"/>
              <a:t>أنواع الأسواق </a:t>
            </a:r>
            <a:endParaRPr lang="x-none"/>
          </a:p>
        </p:txBody>
      </p:sp>
      <p:sp>
        <p:nvSpPr>
          <p:cNvPr id="3" name="Content Placeholder 2">
            <a:extLst>
              <a:ext uri="{FF2B5EF4-FFF2-40B4-BE49-F238E27FC236}">
                <a16:creationId xmlns:a16="http://schemas.microsoft.com/office/drawing/2014/main" xmlns="" id="{D0F0BF93-19B1-124D-8155-D4B348AE8EC7}"/>
              </a:ext>
            </a:extLst>
          </p:cNvPr>
          <p:cNvSpPr>
            <a:spLocks noGrp="1"/>
          </p:cNvSpPr>
          <p:nvPr>
            <p:ph idx="1"/>
          </p:nvPr>
        </p:nvSpPr>
        <p:spPr/>
        <p:txBody>
          <a:bodyPr/>
          <a:lstStyle/>
          <a:p>
            <a:pPr algn="r"/>
            <a:r>
              <a:rPr lang="ar-SA" dirty="0"/>
              <a:t>النظام الاقتصادي : ١-أسواق راسمالية. ٢- أسواق شيوعية </a:t>
            </a:r>
          </a:p>
          <a:p>
            <a:pPr algn="r"/>
            <a:r>
              <a:rPr lang="ar-SA" dirty="0"/>
              <a:t>طبيعة النشاط: ١- سوق المال ٢-سوق المستهلك ٣-سوق العمل ٣-سوق التصنيع </a:t>
            </a:r>
            <a:endParaRPr lang="x-none" dirty="0"/>
          </a:p>
        </p:txBody>
      </p:sp>
    </p:spTree>
    <p:extLst>
      <p:ext uri="{BB962C8B-B14F-4D97-AF65-F5344CB8AC3E}">
        <p14:creationId xmlns:p14="http://schemas.microsoft.com/office/powerpoint/2010/main" val="337056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36C2C603-8E74-41F0-AEA3-9E844539F03A}"/>
              </a:ext>
            </a:extLst>
          </p:cNvPr>
          <p:cNvSpPr txBox="1"/>
          <p:nvPr/>
        </p:nvSpPr>
        <p:spPr>
          <a:xfrm>
            <a:off x="1026695" y="1012954"/>
            <a:ext cx="10395284" cy="4832092"/>
          </a:xfrm>
          <a:prstGeom prst="rect">
            <a:avLst/>
          </a:prstGeom>
          <a:noFill/>
        </p:spPr>
        <p:txBody>
          <a:bodyPr wrap="square" rtlCol="1">
            <a:spAutoFit/>
          </a:bodyPr>
          <a:lstStyle/>
          <a:p>
            <a:pPr algn="ctr"/>
            <a:r>
              <a:rPr lang="ar-SA" sz="2800" dirty="0"/>
              <a:t>ويهمنا من كتابه الذي بعنوان : الفعل الاجتماعي التركيز على نظرياته في علم الاجتماع الاقتصادي ، حيث أوضح اهتمامه بنظرية المنفعة في الاقتصاد ، والتي تقوم على حساب الكسب والخسارة ، واشتق منها فكرته حول الدافعية التي تستند إلى عصاتي المكافأة والجزاء ؛ وذلك لتحقيق أتساق الأفراد والجماعات مع معايير النظام التي تحقق التوازن ،والصياغة النظامية لكل الأفعال ، ومظاهر السلوك داخل النسق . </a:t>
            </a:r>
            <a:endParaRPr lang="en-US" sz="2800" dirty="0"/>
          </a:p>
          <a:p>
            <a:pPr algn="ctr"/>
            <a:r>
              <a:rPr lang="ar-SA" sz="2800" dirty="0"/>
              <a:t>ولقد حاول </a:t>
            </a:r>
            <a:r>
              <a:rPr lang="ar-SA" sz="2800" dirty="0" err="1"/>
              <a:t>يارسونز</a:t>
            </a:r>
            <a:r>
              <a:rPr lang="ar-SA" sz="2800" dirty="0"/>
              <a:t> تحليل النسق الاقتصادي في ضوء نظريته عن الفعل الذي يحتل فيها مكانًا بارزا فهو معيار للأداء والجزاء. ويبين </a:t>
            </a:r>
            <a:r>
              <a:rPr lang="ar-SA" sz="2800" dirty="0" err="1"/>
              <a:t>بارسونز</a:t>
            </a:r>
            <a:r>
              <a:rPr lang="ar-SA" sz="2800" dirty="0"/>
              <a:t> العلاقة بين الظاهرة الاقتصادية والاجتماعية عبر تصنيفه السلع والظاهرة الاقتصادية عنده لها جوانبها الثقافية الاجتماعية عبر دلالتها الخاصة على القيم والمفاهيم الاقتصادية</a:t>
            </a:r>
          </a:p>
          <a:p>
            <a:pPr algn="ctr"/>
            <a:r>
              <a:rPr lang="ar-SA" sz="2800" dirty="0"/>
              <a:t>والمعاني. </a:t>
            </a:r>
          </a:p>
          <a:p>
            <a:pPr algn="ctr"/>
            <a:endParaRPr lang="ar-SA" sz="2800" dirty="0"/>
          </a:p>
        </p:txBody>
      </p:sp>
    </p:spTree>
    <p:extLst>
      <p:ext uri="{BB962C8B-B14F-4D97-AF65-F5344CB8AC3E}">
        <p14:creationId xmlns:p14="http://schemas.microsoft.com/office/powerpoint/2010/main" val="3523688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DA9B5-A6FE-6649-856B-78B3099C35F6}"/>
              </a:ext>
            </a:extLst>
          </p:cNvPr>
          <p:cNvSpPr>
            <a:spLocks noGrp="1"/>
          </p:cNvSpPr>
          <p:nvPr>
            <p:ph type="title"/>
          </p:nvPr>
        </p:nvSpPr>
        <p:spPr/>
        <p:txBody>
          <a:bodyPr/>
          <a:lstStyle/>
          <a:p>
            <a:r>
              <a:rPr lang="ar-SA" dirty="0"/>
              <a:t>السوق في النظرية السسيولوجية</a:t>
            </a:r>
            <a:endParaRPr lang="x-none" dirty="0"/>
          </a:p>
        </p:txBody>
      </p:sp>
      <p:sp>
        <p:nvSpPr>
          <p:cNvPr id="3" name="Content Placeholder 2">
            <a:extLst>
              <a:ext uri="{FF2B5EF4-FFF2-40B4-BE49-F238E27FC236}">
                <a16:creationId xmlns:a16="http://schemas.microsoft.com/office/drawing/2014/main" xmlns="" id="{DE3448D8-E10A-8E44-8909-17A80EA3C053}"/>
              </a:ext>
            </a:extLst>
          </p:cNvPr>
          <p:cNvSpPr>
            <a:spLocks noGrp="1"/>
          </p:cNvSpPr>
          <p:nvPr>
            <p:ph idx="1"/>
          </p:nvPr>
        </p:nvSpPr>
        <p:spPr/>
        <p:txBody>
          <a:bodyPr>
            <a:normAutofit fontScale="92500" lnSpcReduction="10000"/>
          </a:bodyPr>
          <a:lstStyle/>
          <a:p>
            <a:r>
              <a:rPr lang="ar-SA" dirty="0"/>
              <a:t>يمثل السوق بيئة صراع حول دخول في عملية تبادلية بين الطرفين. </a:t>
            </a:r>
          </a:p>
          <a:p>
            <a:r>
              <a:rPr lang="ar-SA" dirty="0"/>
              <a:t>يبدأ الفعل كمنافسة وينتهي كتبادل. </a:t>
            </a:r>
          </a:p>
          <a:p>
            <a:r>
              <a:rPr lang="ar-SA" dirty="0"/>
              <a:t>المنافسة هي اجراء سلمي طالما انها تلتزم بالإجراءات النظامية. </a:t>
            </a:r>
          </a:p>
          <a:p>
            <a:r>
              <a:rPr lang="ar-SA" dirty="0"/>
              <a:t>تتمثل العلاقة بين السوق والمجتمع في التعليمات الحاكمة للسوق. </a:t>
            </a:r>
          </a:p>
          <a:p>
            <a:r>
              <a:rPr lang="ar-SA" dirty="0"/>
              <a:t>يؤدي السوق وظائف مختلفة:</a:t>
            </a:r>
          </a:p>
          <a:p>
            <a:r>
              <a:rPr lang="ar-SA" dirty="0"/>
              <a:t> اقتصادية : بيع وشراء </a:t>
            </a:r>
          </a:p>
          <a:p>
            <a:r>
              <a:rPr lang="ar-SA" dirty="0"/>
              <a:t>اجتماعية: تفاعل اجتماعي وتعارف وحصول على الأخبار واكتساب ثقافته جديدة. </a:t>
            </a:r>
          </a:p>
          <a:p>
            <a:endParaRPr lang="x-none" dirty="0"/>
          </a:p>
        </p:txBody>
      </p:sp>
    </p:spTree>
    <p:extLst>
      <p:ext uri="{BB962C8B-B14F-4D97-AF65-F5344CB8AC3E}">
        <p14:creationId xmlns:p14="http://schemas.microsoft.com/office/powerpoint/2010/main" val="33683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9C733-9345-DF40-ADD8-7B27452B616F}"/>
              </a:ext>
            </a:extLst>
          </p:cNvPr>
          <p:cNvSpPr>
            <a:spLocks noGrp="1"/>
          </p:cNvSpPr>
          <p:nvPr>
            <p:ph type="title"/>
          </p:nvPr>
        </p:nvSpPr>
        <p:spPr/>
        <p:txBody>
          <a:bodyPr/>
          <a:lstStyle/>
          <a:p>
            <a:r>
              <a:rPr lang="ar-SA" dirty="0"/>
              <a:t>السوق في النظرية الاقتصادية </a:t>
            </a:r>
            <a:endParaRPr lang="x-none" dirty="0"/>
          </a:p>
        </p:txBody>
      </p:sp>
      <p:sp>
        <p:nvSpPr>
          <p:cNvPr id="3" name="Content Placeholder 2">
            <a:extLst>
              <a:ext uri="{FF2B5EF4-FFF2-40B4-BE49-F238E27FC236}">
                <a16:creationId xmlns:a16="http://schemas.microsoft.com/office/drawing/2014/main" xmlns="" id="{06F52755-6B77-5E4B-B328-36E38BBB6C68}"/>
              </a:ext>
            </a:extLst>
          </p:cNvPr>
          <p:cNvSpPr>
            <a:spLocks noGrp="1"/>
          </p:cNvSpPr>
          <p:nvPr>
            <p:ph idx="1"/>
          </p:nvPr>
        </p:nvSpPr>
        <p:spPr>
          <a:xfrm>
            <a:off x="1295402" y="2556932"/>
            <a:ext cx="9601196" cy="3318936"/>
          </a:xfrm>
        </p:spPr>
        <p:txBody>
          <a:bodyPr/>
          <a:lstStyle/>
          <a:p>
            <a:r>
              <a:rPr lang="ar-SA" dirty="0"/>
              <a:t>السوق هي المكان الجغرافي الذي تتم فيه التبادلات التجارية. </a:t>
            </a:r>
          </a:p>
          <a:p>
            <a:r>
              <a:rPr lang="ar-SA" dirty="0"/>
              <a:t>أهمية عملية الإنتاج اكثر من عملية التبادل. </a:t>
            </a:r>
          </a:p>
          <a:p>
            <a:r>
              <a:rPr lang="ar-SA" dirty="0"/>
              <a:t>ما يحدد ثمن السلعة هو جهد البشري لإنتاجها وليس قوانين العرض. </a:t>
            </a:r>
          </a:p>
          <a:p>
            <a:r>
              <a:rPr lang="ar-SA" dirty="0"/>
              <a:t>اتسع مفهوم السوق ليشمل المال والبطاقات الائتمانية والتجارة الخارجية. </a:t>
            </a:r>
            <a:endParaRPr lang="x-none" dirty="0"/>
          </a:p>
        </p:txBody>
      </p:sp>
    </p:spTree>
    <p:extLst>
      <p:ext uri="{BB962C8B-B14F-4D97-AF65-F5344CB8AC3E}">
        <p14:creationId xmlns:p14="http://schemas.microsoft.com/office/powerpoint/2010/main" val="2590944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DC78F-03E0-0044-B2E9-C2F754C6B611}"/>
              </a:ext>
            </a:extLst>
          </p:cNvPr>
          <p:cNvSpPr>
            <a:spLocks noGrp="1"/>
          </p:cNvSpPr>
          <p:nvPr>
            <p:ph type="ctrTitle"/>
          </p:nvPr>
        </p:nvSpPr>
        <p:spPr/>
        <p:txBody>
          <a:bodyPr/>
          <a:lstStyle/>
          <a:p>
            <a:r>
              <a:rPr lang="ar-SA" dirty="0"/>
              <a:t>مفهوم التسوق</a:t>
            </a:r>
            <a:endParaRPr lang="x-none" dirty="0"/>
          </a:p>
        </p:txBody>
      </p:sp>
      <p:sp>
        <p:nvSpPr>
          <p:cNvPr id="3" name="Content Placeholder 2">
            <a:extLst>
              <a:ext uri="{FF2B5EF4-FFF2-40B4-BE49-F238E27FC236}">
                <a16:creationId xmlns:a16="http://schemas.microsoft.com/office/drawing/2014/main" xmlns="" id="{DBE70D33-3A1E-2F4A-B138-06FB41F3B90A}"/>
              </a:ext>
            </a:extLst>
          </p:cNvPr>
          <p:cNvSpPr>
            <a:spLocks noGrp="1"/>
          </p:cNvSpPr>
          <p:nvPr>
            <p:ph type="subTitle" idx="1"/>
          </p:nvPr>
        </p:nvSpPr>
        <p:spPr/>
        <p:txBody>
          <a:bodyPr/>
          <a:lstStyle/>
          <a:p>
            <a:r>
              <a:rPr lang="ar-SA" dirty="0"/>
              <a:t>زيارة السوق بغرض الشراء أو اختبار محتويات السوق </a:t>
            </a:r>
            <a:endParaRPr lang="x-none" dirty="0"/>
          </a:p>
        </p:txBody>
      </p:sp>
    </p:spTree>
    <p:extLst>
      <p:ext uri="{BB962C8B-B14F-4D97-AF65-F5344CB8AC3E}">
        <p14:creationId xmlns:p14="http://schemas.microsoft.com/office/powerpoint/2010/main" val="41323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B3882-7AE1-1C4E-864A-289E96386C21}"/>
              </a:ext>
            </a:extLst>
          </p:cNvPr>
          <p:cNvSpPr>
            <a:spLocks noGrp="1"/>
          </p:cNvSpPr>
          <p:nvPr>
            <p:ph type="title"/>
          </p:nvPr>
        </p:nvSpPr>
        <p:spPr/>
        <p:txBody>
          <a:bodyPr/>
          <a:lstStyle/>
          <a:p>
            <a:r>
              <a:rPr lang="ar-SA" dirty="0"/>
              <a:t>أنواع الأسواق التجارية </a:t>
            </a:r>
            <a:endParaRPr lang="x-none" dirty="0"/>
          </a:p>
        </p:txBody>
      </p:sp>
      <p:sp>
        <p:nvSpPr>
          <p:cNvPr id="3" name="Content Placeholder 2">
            <a:extLst>
              <a:ext uri="{FF2B5EF4-FFF2-40B4-BE49-F238E27FC236}">
                <a16:creationId xmlns:a16="http://schemas.microsoft.com/office/drawing/2014/main" xmlns="" id="{3650AE98-3594-FF44-80B9-609CFDF30632}"/>
              </a:ext>
            </a:extLst>
          </p:cNvPr>
          <p:cNvSpPr>
            <a:spLocks noGrp="1"/>
          </p:cNvSpPr>
          <p:nvPr>
            <p:ph idx="1"/>
          </p:nvPr>
        </p:nvSpPr>
        <p:spPr/>
        <p:txBody>
          <a:bodyPr/>
          <a:lstStyle/>
          <a:p>
            <a:pPr algn="r"/>
            <a:r>
              <a:rPr lang="ar-SA" sz="2400" dirty="0"/>
              <a:t>الأسواق العامة </a:t>
            </a:r>
          </a:p>
          <a:p>
            <a:pPr algn="r"/>
            <a:r>
              <a:rPr lang="ar-SA" sz="2400" dirty="0"/>
              <a:t>المتاجر</a:t>
            </a:r>
          </a:p>
          <a:p>
            <a:pPr algn="r"/>
            <a:r>
              <a:rPr lang="ar-SA" sz="2400" dirty="0"/>
              <a:t>السوبرماركت</a:t>
            </a:r>
          </a:p>
          <a:p>
            <a:pPr algn="r"/>
            <a:r>
              <a:rPr lang="ar-SA" sz="2400" dirty="0"/>
              <a:t>مراكز التسوق</a:t>
            </a:r>
          </a:p>
          <a:p>
            <a:pPr algn="r"/>
            <a:r>
              <a:rPr lang="ar-SA" sz="2400" dirty="0"/>
              <a:t>مراكز التسوق الافتراضي </a:t>
            </a:r>
            <a:endParaRPr lang="x-none" dirty="0"/>
          </a:p>
        </p:txBody>
      </p:sp>
    </p:spTree>
    <p:extLst>
      <p:ext uri="{BB962C8B-B14F-4D97-AF65-F5344CB8AC3E}">
        <p14:creationId xmlns:p14="http://schemas.microsoft.com/office/powerpoint/2010/main" val="1134691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88D02-9297-1D43-9694-2AF90A295B57}"/>
              </a:ext>
            </a:extLst>
          </p:cNvPr>
          <p:cNvSpPr>
            <a:spLocks noGrp="1"/>
          </p:cNvSpPr>
          <p:nvPr>
            <p:ph type="ctrTitle"/>
          </p:nvPr>
        </p:nvSpPr>
        <p:spPr/>
        <p:txBody>
          <a:bodyPr/>
          <a:lstStyle/>
          <a:p>
            <a:r>
              <a:rPr lang="ar-SA" dirty="0"/>
              <a:t>مراكز التسوق </a:t>
            </a:r>
            <a:endParaRPr lang="x-none" dirty="0"/>
          </a:p>
        </p:txBody>
      </p:sp>
      <p:sp>
        <p:nvSpPr>
          <p:cNvPr id="3" name="Content Placeholder 2">
            <a:extLst>
              <a:ext uri="{FF2B5EF4-FFF2-40B4-BE49-F238E27FC236}">
                <a16:creationId xmlns:a16="http://schemas.microsoft.com/office/drawing/2014/main" xmlns="" id="{DA51C0EB-B575-D644-97A6-233C2DD64DB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38523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B196D-C272-E040-8571-CA7E17C1F03B}"/>
              </a:ext>
            </a:extLst>
          </p:cNvPr>
          <p:cNvSpPr>
            <a:spLocks noGrp="1"/>
          </p:cNvSpPr>
          <p:nvPr>
            <p:ph type="title"/>
          </p:nvPr>
        </p:nvSpPr>
        <p:spPr/>
        <p:txBody>
          <a:bodyPr/>
          <a:lstStyle/>
          <a:p>
            <a:r>
              <a:rPr lang="ar-SA" dirty="0"/>
              <a:t>خصائص مراكز التسوق</a:t>
            </a:r>
            <a:endParaRPr lang="x-none" dirty="0"/>
          </a:p>
        </p:txBody>
      </p:sp>
      <p:sp>
        <p:nvSpPr>
          <p:cNvPr id="3" name="Content Placeholder 2">
            <a:extLst>
              <a:ext uri="{FF2B5EF4-FFF2-40B4-BE49-F238E27FC236}">
                <a16:creationId xmlns:a16="http://schemas.microsoft.com/office/drawing/2014/main" xmlns="" id="{BCF32580-F94B-CF44-92F1-BEB154E47E7A}"/>
              </a:ext>
            </a:extLst>
          </p:cNvPr>
          <p:cNvSpPr>
            <a:spLocks noGrp="1"/>
          </p:cNvSpPr>
          <p:nvPr>
            <p:ph idx="1"/>
          </p:nvPr>
        </p:nvSpPr>
        <p:spPr/>
        <p:txBody>
          <a:bodyPr/>
          <a:lstStyle/>
          <a:p>
            <a:r>
              <a:rPr lang="ar-SA" dirty="0"/>
              <a:t>الأسعار ثابته ومحدودة والدخول مجاني </a:t>
            </a:r>
          </a:p>
          <a:p>
            <a:r>
              <a:rPr lang="ar-SA" dirty="0"/>
              <a:t>تحقيق مبدأ المساواة الاجتماعية </a:t>
            </a:r>
          </a:p>
          <a:p>
            <a:r>
              <a:rPr lang="ar-SA" dirty="0"/>
              <a:t>القدرة على التمتع بالنظر للسلع وتجربتها دون ان يضطر لشرائها </a:t>
            </a:r>
          </a:p>
          <a:p>
            <a:r>
              <a:rPr lang="ar-SA" dirty="0"/>
              <a:t>مكان عام للنساء </a:t>
            </a:r>
          </a:p>
          <a:p>
            <a:r>
              <a:rPr lang="ar-SA" dirty="0"/>
              <a:t>مكان التقاء اجتماعي </a:t>
            </a:r>
          </a:p>
          <a:p>
            <a:r>
              <a:rPr lang="ar-SA" dirty="0"/>
              <a:t>مركز حضاري يعكس حضارات مختلفة</a:t>
            </a:r>
          </a:p>
          <a:p>
            <a:endParaRPr lang="x-none" dirty="0"/>
          </a:p>
        </p:txBody>
      </p:sp>
    </p:spTree>
    <p:extLst>
      <p:ext uri="{BB962C8B-B14F-4D97-AF65-F5344CB8AC3E}">
        <p14:creationId xmlns:p14="http://schemas.microsoft.com/office/powerpoint/2010/main" val="129550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9C5D5-AF87-7C4C-921F-F71CDAA98CC7}"/>
              </a:ext>
            </a:extLst>
          </p:cNvPr>
          <p:cNvSpPr>
            <a:spLocks noGrp="1"/>
          </p:cNvSpPr>
          <p:nvPr>
            <p:ph type="title"/>
          </p:nvPr>
        </p:nvSpPr>
        <p:spPr/>
        <p:txBody>
          <a:bodyPr/>
          <a:lstStyle/>
          <a:p>
            <a:r>
              <a:rPr lang="ar-SA" dirty="0"/>
              <a:t>دوافع التسوق </a:t>
            </a:r>
            <a:endParaRPr lang="x-none" dirty="0"/>
          </a:p>
        </p:txBody>
      </p:sp>
      <p:sp>
        <p:nvSpPr>
          <p:cNvPr id="3" name="Content Placeholder 2">
            <a:extLst>
              <a:ext uri="{FF2B5EF4-FFF2-40B4-BE49-F238E27FC236}">
                <a16:creationId xmlns:a16="http://schemas.microsoft.com/office/drawing/2014/main" xmlns="" id="{E14D09E1-15C9-B44A-B8D2-B3AC4C3A2B42}"/>
              </a:ext>
            </a:extLst>
          </p:cNvPr>
          <p:cNvSpPr>
            <a:spLocks noGrp="1"/>
          </p:cNvSpPr>
          <p:nvPr>
            <p:ph idx="1"/>
          </p:nvPr>
        </p:nvSpPr>
        <p:spPr/>
        <p:txBody>
          <a:bodyPr/>
          <a:lstStyle/>
          <a:p>
            <a:r>
              <a:rPr lang="ar-SA" dirty="0"/>
              <a:t>الخروج من الروتين اليومي. </a:t>
            </a:r>
          </a:p>
          <a:p>
            <a:r>
              <a:rPr lang="ar-SA" dirty="0"/>
              <a:t>اكتساب معلومات ومعارف جديدة </a:t>
            </a:r>
          </a:p>
          <a:p>
            <a:r>
              <a:rPr lang="ar-SA" dirty="0"/>
              <a:t>التمتع بالمكانة والسلطة </a:t>
            </a:r>
          </a:p>
          <a:p>
            <a:r>
              <a:rPr lang="ar-SA" dirty="0"/>
              <a:t>زيادة فرصه الاختيار بين السلع </a:t>
            </a:r>
          </a:p>
          <a:p>
            <a:r>
              <a:rPr lang="ar-SA" dirty="0"/>
              <a:t>معرفه الاستخدامات الممكنة للسلع</a:t>
            </a:r>
            <a:endParaRPr lang="x-none" dirty="0"/>
          </a:p>
        </p:txBody>
      </p:sp>
    </p:spTree>
    <p:extLst>
      <p:ext uri="{BB962C8B-B14F-4D97-AF65-F5344CB8AC3E}">
        <p14:creationId xmlns:p14="http://schemas.microsoft.com/office/powerpoint/2010/main" val="2572186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040CA-6126-604E-86C5-CDE3429FF63F}"/>
              </a:ext>
            </a:extLst>
          </p:cNvPr>
          <p:cNvSpPr>
            <a:spLocks noGrp="1"/>
          </p:cNvSpPr>
          <p:nvPr>
            <p:ph type="title"/>
          </p:nvPr>
        </p:nvSpPr>
        <p:spPr>
          <a:xfrm>
            <a:off x="1295401" y="162981"/>
            <a:ext cx="9601196" cy="1303867"/>
          </a:xfrm>
        </p:spPr>
        <p:txBody>
          <a:bodyPr/>
          <a:lstStyle/>
          <a:p>
            <a:r>
              <a:rPr lang="ar-SA" dirty="0"/>
              <a:t>مقارنة بين الأسواق القديمة والحديثة </a:t>
            </a:r>
            <a:endParaRPr lang="x-none" dirty="0"/>
          </a:p>
        </p:txBody>
      </p:sp>
      <p:sp>
        <p:nvSpPr>
          <p:cNvPr id="3" name="Content Placeholder 2">
            <a:extLst>
              <a:ext uri="{FF2B5EF4-FFF2-40B4-BE49-F238E27FC236}">
                <a16:creationId xmlns:a16="http://schemas.microsoft.com/office/drawing/2014/main" xmlns="" id="{CAA73207-8C44-2C4D-9C23-A63BA9D5B4F0}"/>
              </a:ext>
            </a:extLst>
          </p:cNvPr>
          <p:cNvSpPr>
            <a:spLocks noGrp="1"/>
          </p:cNvSpPr>
          <p:nvPr>
            <p:ph idx="1"/>
          </p:nvPr>
        </p:nvSpPr>
        <p:spPr/>
        <p:txBody>
          <a:bodyPr/>
          <a:lstStyle/>
          <a:p>
            <a:pPr algn="r"/>
            <a:endParaRPr lang="x-none" dirty="0"/>
          </a:p>
        </p:txBody>
      </p:sp>
      <p:graphicFrame>
        <p:nvGraphicFramePr>
          <p:cNvPr id="5" name="Table 4">
            <a:extLst>
              <a:ext uri="{FF2B5EF4-FFF2-40B4-BE49-F238E27FC236}">
                <a16:creationId xmlns:a16="http://schemas.microsoft.com/office/drawing/2014/main" xmlns="" id="{FD128336-4903-E14F-9681-4EB038838331}"/>
              </a:ext>
            </a:extLst>
          </p:cNvPr>
          <p:cNvGraphicFramePr/>
          <p:nvPr>
            <p:extLst>
              <p:ext uri="{D42A27DB-BD31-4B8C-83A1-F6EECF244321}">
                <p14:modId xmlns:p14="http://schemas.microsoft.com/office/powerpoint/2010/main" val="1792028833"/>
              </p:ext>
            </p:extLst>
          </p:nvPr>
        </p:nvGraphicFramePr>
        <p:xfrm>
          <a:off x="1295401" y="1181701"/>
          <a:ext cx="9601196" cy="4830774"/>
        </p:xfrm>
        <a:graphic>
          <a:graphicData uri="http://schemas.openxmlformats.org/drawingml/2006/table">
            <a:tbl>
              <a:tblPr firstRow="1" bandRow="1">
                <a:tableStyleId>{5C22544A-7EE6-4342-B048-85BDC9FD1C3A}</a:tableStyleId>
              </a:tblPr>
              <a:tblGrid>
                <a:gridCol w="4800598">
                  <a:extLst>
                    <a:ext uri="{9D8B030D-6E8A-4147-A177-3AD203B41FA5}">
                      <a16:colId xmlns:a16="http://schemas.microsoft.com/office/drawing/2014/main" xmlns="" val="1179509270"/>
                    </a:ext>
                  </a:extLst>
                </a:gridCol>
                <a:gridCol w="4800598">
                  <a:extLst>
                    <a:ext uri="{9D8B030D-6E8A-4147-A177-3AD203B41FA5}">
                      <a16:colId xmlns:a16="http://schemas.microsoft.com/office/drawing/2014/main" xmlns="" val="3485693437"/>
                    </a:ext>
                  </a:extLst>
                </a:gridCol>
              </a:tblGrid>
              <a:tr h="404669">
                <a:tc>
                  <a:txBody>
                    <a:bodyPr/>
                    <a:lstStyle/>
                    <a:p>
                      <a:pPr algn="ctr"/>
                      <a:r>
                        <a:rPr lang="ar-SA" sz="2600" dirty="0"/>
                        <a:t>الأسواق الحديثة </a:t>
                      </a:r>
                      <a:endParaRPr lang="x-none" sz="2600" dirty="0"/>
                    </a:p>
                  </a:txBody>
                  <a:tcPr marL="75349" marR="75349" marT="37674" marB="37674"/>
                </a:tc>
                <a:tc>
                  <a:txBody>
                    <a:bodyPr/>
                    <a:lstStyle/>
                    <a:p>
                      <a:pPr algn="ctr"/>
                      <a:r>
                        <a:rPr lang="ar-SA" sz="2600" dirty="0"/>
                        <a:t>الأسواق القديمة </a:t>
                      </a:r>
                      <a:endParaRPr lang="x-none" sz="2600" dirty="0"/>
                    </a:p>
                  </a:txBody>
                  <a:tcPr marL="75349" marR="75349" marT="37674" marB="37674"/>
                </a:tc>
                <a:extLst>
                  <a:ext uri="{0D108BD9-81ED-4DB2-BD59-A6C34878D82A}">
                    <a16:rowId xmlns:a16="http://schemas.microsoft.com/office/drawing/2014/main" xmlns="" val="3559460291"/>
                  </a:ext>
                </a:extLst>
              </a:tr>
              <a:tr h="404669">
                <a:tc>
                  <a:txBody>
                    <a:bodyPr/>
                    <a:lstStyle/>
                    <a:p>
                      <a:pPr algn="ctr"/>
                      <a:r>
                        <a:rPr lang="ar-SA" sz="2600" dirty="0"/>
                        <a:t>الشراء اختياري </a:t>
                      </a:r>
                      <a:endParaRPr lang="x-none" sz="2600" dirty="0"/>
                    </a:p>
                  </a:txBody>
                  <a:tcPr marL="75349" marR="75349" marT="37674" marB="37674"/>
                </a:tc>
                <a:tc>
                  <a:txBody>
                    <a:bodyPr/>
                    <a:lstStyle/>
                    <a:p>
                      <a:pPr algn="ctr"/>
                      <a:r>
                        <a:rPr lang="ar-SA" sz="2600" dirty="0"/>
                        <a:t>الشراء إلزامي </a:t>
                      </a:r>
                      <a:endParaRPr lang="x-none" sz="2600" dirty="0"/>
                    </a:p>
                  </a:txBody>
                  <a:tcPr marL="75349" marR="75349" marT="37674" marB="37674"/>
                </a:tc>
                <a:extLst>
                  <a:ext uri="{0D108BD9-81ED-4DB2-BD59-A6C34878D82A}">
                    <a16:rowId xmlns:a16="http://schemas.microsoft.com/office/drawing/2014/main" xmlns="" val="2567210775"/>
                  </a:ext>
                </a:extLst>
              </a:tr>
              <a:tr h="404669">
                <a:tc>
                  <a:txBody>
                    <a:bodyPr/>
                    <a:lstStyle/>
                    <a:p>
                      <a:pPr algn="ctr"/>
                      <a:r>
                        <a:rPr lang="ar-SA" sz="2600" dirty="0"/>
                        <a:t>التنوع في نوعية السلع</a:t>
                      </a:r>
                      <a:endParaRPr lang="x-none" sz="2600" dirty="0"/>
                    </a:p>
                  </a:txBody>
                  <a:tcPr marL="75349" marR="75349" marT="37674" marB="37674"/>
                </a:tc>
                <a:tc>
                  <a:txBody>
                    <a:bodyPr/>
                    <a:lstStyle/>
                    <a:p>
                      <a:pPr algn="ctr"/>
                      <a:r>
                        <a:rPr lang="ar-SA" sz="2600" dirty="0"/>
                        <a:t>التخصص في نوعية السلع </a:t>
                      </a:r>
                      <a:endParaRPr lang="x-none" sz="2600" dirty="0"/>
                    </a:p>
                  </a:txBody>
                  <a:tcPr marL="75349" marR="75349" marT="37674" marB="37674"/>
                </a:tc>
                <a:extLst>
                  <a:ext uri="{0D108BD9-81ED-4DB2-BD59-A6C34878D82A}">
                    <a16:rowId xmlns:a16="http://schemas.microsoft.com/office/drawing/2014/main" xmlns="" val="1657695273"/>
                  </a:ext>
                </a:extLst>
              </a:tr>
              <a:tr h="404669">
                <a:tc>
                  <a:txBody>
                    <a:bodyPr/>
                    <a:lstStyle/>
                    <a:p>
                      <a:pPr algn="ctr"/>
                      <a:r>
                        <a:rPr lang="ar-SA" sz="2600" dirty="0"/>
                        <a:t>منافسة عاليه</a:t>
                      </a:r>
                      <a:endParaRPr lang="x-none" sz="2600" dirty="0"/>
                    </a:p>
                  </a:txBody>
                  <a:tcPr marL="75349" marR="75349" marT="37674" marB="37674"/>
                </a:tc>
                <a:tc>
                  <a:txBody>
                    <a:bodyPr/>
                    <a:lstStyle/>
                    <a:p>
                      <a:pPr algn="ctr"/>
                      <a:r>
                        <a:rPr lang="ar-SA" sz="2600" dirty="0"/>
                        <a:t>منافسه محدودة</a:t>
                      </a:r>
                      <a:endParaRPr lang="x-none" sz="2600" dirty="0"/>
                    </a:p>
                  </a:txBody>
                  <a:tcPr marL="75349" marR="75349" marT="37674" marB="37674"/>
                </a:tc>
                <a:extLst>
                  <a:ext uri="{0D108BD9-81ED-4DB2-BD59-A6C34878D82A}">
                    <a16:rowId xmlns:a16="http://schemas.microsoft.com/office/drawing/2014/main" xmlns="" val="3920419107"/>
                  </a:ext>
                </a:extLst>
              </a:tr>
              <a:tr h="404669">
                <a:tc>
                  <a:txBody>
                    <a:bodyPr/>
                    <a:lstStyle/>
                    <a:p>
                      <a:pPr algn="ctr"/>
                      <a:r>
                        <a:rPr lang="ar-SA" sz="2600" dirty="0"/>
                        <a:t>أسعار ثابتة </a:t>
                      </a:r>
                      <a:endParaRPr lang="x-none" sz="2600" dirty="0"/>
                    </a:p>
                  </a:txBody>
                  <a:tcPr marL="75349" marR="75349" marT="37674" marB="37674"/>
                </a:tc>
                <a:tc>
                  <a:txBody>
                    <a:bodyPr/>
                    <a:lstStyle/>
                    <a:p>
                      <a:pPr algn="ctr"/>
                      <a:r>
                        <a:rPr lang="ar-SA" sz="2600" dirty="0"/>
                        <a:t>أسعار قابلة للتفاوض </a:t>
                      </a:r>
                      <a:endParaRPr lang="x-none" sz="2600" dirty="0"/>
                    </a:p>
                  </a:txBody>
                  <a:tcPr marL="75349" marR="75349" marT="37674" marB="37674"/>
                </a:tc>
                <a:extLst>
                  <a:ext uri="{0D108BD9-81ED-4DB2-BD59-A6C34878D82A}">
                    <a16:rowId xmlns:a16="http://schemas.microsoft.com/office/drawing/2014/main" xmlns="" val="550299228"/>
                  </a:ext>
                </a:extLst>
              </a:tr>
              <a:tr h="667082">
                <a:tc>
                  <a:txBody>
                    <a:bodyPr/>
                    <a:lstStyle/>
                    <a:p>
                      <a:pPr algn="ctr"/>
                      <a:r>
                        <a:rPr lang="ar-SA" sz="2600" dirty="0"/>
                        <a:t>إمكانية الاستبدال والاسترجاع</a:t>
                      </a:r>
                      <a:endParaRPr lang="x-none" sz="2600" dirty="0"/>
                    </a:p>
                  </a:txBody>
                  <a:tcPr marL="75349" marR="75349" marT="37674" marB="37674"/>
                </a:tc>
                <a:tc>
                  <a:txBody>
                    <a:bodyPr/>
                    <a:lstStyle/>
                    <a:p>
                      <a:pPr algn="ctr"/>
                      <a:r>
                        <a:rPr lang="ar-SA" sz="2600" dirty="0"/>
                        <a:t>الاستبدال والاسترجاع غير ممكن </a:t>
                      </a:r>
                      <a:endParaRPr lang="x-none" sz="2600" dirty="0"/>
                    </a:p>
                  </a:txBody>
                  <a:tcPr marL="75349" marR="75349" marT="37674" marB="37674"/>
                </a:tc>
                <a:extLst>
                  <a:ext uri="{0D108BD9-81ED-4DB2-BD59-A6C34878D82A}">
                    <a16:rowId xmlns:a16="http://schemas.microsoft.com/office/drawing/2014/main" xmlns="" val="3015806295"/>
                  </a:ext>
                </a:extLst>
              </a:tr>
              <a:tr h="667082">
                <a:tc>
                  <a:txBody>
                    <a:bodyPr/>
                    <a:lstStyle/>
                    <a:p>
                      <a:pPr algn="ctr"/>
                      <a:r>
                        <a:rPr lang="ar-SA" sz="2600" dirty="0"/>
                        <a:t>نوعية خاصه من البائعين المدربين</a:t>
                      </a:r>
                      <a:endParaRPr lang="x-none" sz="2600" dirty="0"/>
                    </a:p>
                  </a:txBody>
                  <a:tcPr marL="75349" marR="75349" marT="37674" marB="37674"/>
                </a:tc>
                <a:tc>
                  <a:txBody>
                    <a:bodyPr/>
                    <a:lstStyle/>
                    <a:p>
                      <a:pPr algn="ctr"/>
                      <a:r>
                        <a:rPr lang="ar-SA" sz="2600" dirty="0"/>
                        <a:t>لا أهمية لخصائص البائع الشخصية</a:t>
                      </a:r>
                      <a:endParaRPr lang="x-none" sz="2600" dirty="0"/>
                    </a:p>
                  </a:txBody>
                  <a:tcPr marL="75349" marR="75349" marT="37674" marB="37674"/>
                </a:tc>
                <a:extLst>
                  <a:ext uri="{0D108BD9-81ED-4DB2-BD59-A6C34878D82A}">
                    <a16:rowId xmlns:a16="http://schemas.microsoft.com/office/drawing/2014/main" xmlns="" val="3847961202"/>
                  </a:ext>
                </a:extLst>
              </a:tr>
              <a:tr h="404669">
                <a:tc>
                  <a:txBody>
                    <a:bodyPr/>
                    <a:lstStyle/>
                    <a:p>
                      <a:pPr algn="ctr"/>
                      <a:r>
                        <a:rPr lang="ar-SA" sz="2600" dirty="0"/>
                        <a:t>مكان عام للنساء </a:t>
                      </a:r>
                      <a:endParaRPr lang="x-none" sz="2600" dirty="0"/>
                    </a:p>
                  </a:txBody>
                  <a:tcPr marL="75349" marR="75349" marT="37674" marB="37674"/>
                </a:tc>
                <a:tc>
                  <a:txBody>
                    <a:bodyPr/>
                    <a:lstStyle/>
                    <a:p>
                      <a:pPr algn="ctr"/>
                      <a:r>
                        <a:rPr lang="ar-SA" sz="2600" dirty="0"/>
                        <a:t>مكان عام للرجال </a:t>
                      </a:r>
                      <a:endParaRPr lang="x-none" sz="2600" dirty="0"/>
                    </a:p>
                  </a:txBody>
                  <a:tcPr marL="75349" marR="75349" marT="37674" marB="37674"/>
                </a:tc>
                <a:extLst>
                  <a:ext uri="{0D108BD9-81ED-4DB2-BD59-A6C34878D82A}">
                    <a16:rowId xmlns:a16="http://schemas.microsoft.com/office/drawing/2014/main" xmlns="" val="3305617561"/>
                  </a:ext>
                </a:extLst>
              </a:tr>
              <a:tr h="667082">
                <a:tc>
                  <a:txBody>
                    <a:bodyPr/>
                    <a:lstStyle/>
                    <a:p>
                      <a:pPr algn="ctr"/>
                      <a:r>
                        <a:rPr lang="ar-SA" sz="2600" dirty="0"/>
                        <a:t>مصدر للهوية الاجتماعية </a:t>
                      </a:r>
                      <a:endParaRPr lang="x-none" sz="2600" dirty="0"/>
                    </a:p>
                  </a:txBody>
                  <a:tcPr marL="75349" marR="75349" marT="37674" marB="37674"/>
                </a:tc>
                <a:tc>
                  <a:txBody>
                    <a:bodyPr/>
                    <a:lstStyle/>
                    <a:p>
                      <a:pPr algn="ctr"/>
                      <a:r>
                        <a:rPr lang="ar-SA" sz="2600" dirty="0"/>
                        <a:t>لا يحمل خاصية ثقافية للطبقة الوسطى </a:t>
                      </a:r>
                      <a:endParaRPr lang="x-none" sz="2600" dirty="0"/>
                    </a:p>
                  </a:txBody>
                  <a:tcPr marL="75349" marR="75349" marT="37674" marB="37674"/>
                </a:tc>
                <a:extLst>
                  <a:ext uri="{0D108BD9-81ED-4DB2-BD59-A6C34878D82A}">
                    <a16:rowId xmlns:a16="http://schemas.microsoft.com/office/drawing/2014/main" xmlns="" val="319498165"/>
                  </a:ext>
                </a:extLst>
              </a:tr>
            </a:tbl>
          </a:graphicData>
        </a:graphic>
      </p:graphicFrame>
    </p:spTree>
    <p:extLst>
      <p:ext uri="{BB962C8B-B14F-4D97-AF65-F5344CB8AC3E}">
        <p14:creationId xmlns:p14="http://schemas.microsoft.com/office/powerpoint/2010/main" val="3110635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4C67F-815B-9444-859A-3DDB3FF8E48D}"/>
              </a:ext>
            </a:extLst>
          </p:cNvPr>
          <p:cNvSpPr>
            <a:spLocks noGrp="1"/>
          </p:cNvSpPr>
          <p:nvPr>
            <p:ph type="ctrTitle"/>
          </p:nvPr>
        </p:nvSpPr>
        <p:spPr/>
        <p:txBody>
          <a:bodyPr/>
          <a:lstStyle/>
          <a:p>
            <a:r>
              <a:rPr lang="ar-SA" dirty="0"/>
              <a:t>الاستهلاك </a:t>
            </a:r>
            <a:endParaRPr lang="x-none" dirty="0"/>
          </a:p>
        </p:txBody>
      </p:sp>
      <p:sp>
        <p:nvSpPr>
          <p:cNvPr id="3" name="Content Placeholder 2">
            <a:extLst>
              <a:ext uri="{FF2B5EF4-FFF2-40B4-BE49-F238E27FC236}">
                <a16:creationId xmlns:a16="http://schemas.microsoft.com/office/drawing/2014/main" xmlns="" id="{77739F44-A81C-5C41-83C7-9F6A0A71C0D4}"/>
              </a:ext>
            </a:extLst>
          </p:cNvPr>
          <p:cNvSpPr>
            <a:spLocks noGrp="1"/>
          </p:cNvSpPr>
          <p:nvPr>
            <p:ph type="subTitle" idx="1"/>
          </p:nvPr>
        </p:nvSpPr>
        <p:spPr/>
        <p:txBody>
          <a:bodyPr/>
          <a:lstStyle/>
          <a:p>
            <a:r>
              <a:rPr lang="ar-SA" dirty="0"/>
              <a:t>هو السلوك الإنساني الذي يتم من خلاله استعمال السلع لإشباع حاجات ورغبات إنسانية. </a:t>
            </a:r>
            <a:endParaRPr lang="x-none" dirty="0"/>
          </a:p>
        </p:txBody>
      </p:sp>
    </p:spTree>
    <p:extLst>
      <p:ext uri="{BB962C8B-B14F-4D97-AF65-F5344CB8AC3E}">
        <p14:creationId xmlns:p14="http://schemas.microsoft.com/office/powerpoint/2010/main" val="642859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B8CAE-8ED5-ED4E-8012-3720722279A2}"/>
              </a:ext>
            </a:extLst>
          </p:cNvPr>
          <p:cNvSpPr>
            <a:spLocks noGrp="1"/>
          </p:cNvSpPr>
          <p:nvPr>
            <p:ph type="title"/>
          </p:nvPr>
        </p:nvSpPr>
        <p:spPr/>
        <p:txBody>
          <a:bodyPr/>
          <a:lstStyle/>
          <a:p>
            <a:r>
              <a:rPr lang="ar-SA" dirty="0"/>
              <a:t>العوامل المؤثرة في سلوك المستهلك </a:t>
            </a:r>
            <a:endParaRPr lang="x-none" dirty="0"/>
          </a:p>
        </p:txBody>
      </p:sp>
      <p:sp>
        <p:nvSpPr>
          <p:cNvPr id="3" name="Content Placeholder 2">
            <a:extLst>
              <a:ext uri="{FF2B5EF4-FFF2-40B4-BE49-F238E27FC236}">
                <a16:creationId xmlns:a16="http://schemas.microsoft.com/office/drawing/2014/main" xmlns="" id="{0D0580D4-7215-D54F-BF97-276032EFE14D}"/>
              </a:ext>
            </a:extLst>
          </p:cNvPr>
          <p:cNvSpPr>
            <a:spLocks noGrp="1"/>
          </p:cNvSpPr>
          <p:nvPr>
            <p:ph idx="1"/>
          </p:nvPr>
        </p:nvSpPr>
        <p:spPr/>
        <p:txBody>
          <a:bodyPr/>
          <a:lstStyle/>
          <a:p>
            <a:r>
              <a:rPr lang="ar-SA" dirty="0"/>
              <a:t>عوامل اجتماعية: الثقافة والطبقة الاجتماعية </a:t>
            </a:r>
          </a:p>
          <a:p>
            <a:r>
              <a:rPr lang="ar-SA" dirty="0"/>
              <a:t>عوامل فردية سيكولوجية. </a:t>
            </a:r>
          </a:p>
          <a:p>
            <a:r>
              <a:rPr lang="ar-SA" dirty="0"/>
              <a:t>عوامل اقتصادية </a:t>
            </a:r>
            <a:endParaRPr lang="x-none" dirty="0"/>
          </a:p>
        </p:txBody>
      </p:sp>
    </p:spTree>
    <p:extLst>
      <p:ext uri="{BB962C8B-B14F-4D97-AF65-F5344CB8AC3E}">
        <p14:creationId xmlns:p14="http://schemas.microsoft.com/office/powerpoint/2010/main" val="33908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660AD8B1-049A-4505-9D9A-1ECC8CD3D82B}"/>
              </a:ext>
            </a:extLst>
          </p:cNvPr>
          <p:cNvSpPr txBox="1"/>
          <p:nvPr/>
        </p:nvSpPr>
        <p:spPr>
          <a:xfrm>
            <a:off x="938463" y="1166842"/>
            <a:ext cx="10315073" cy="4524315"/>
          </a:xfrm>
          <a:prstGeom prst="rect">
            <a:avLst/>
          </a:prstGeom>
          <a:noFill/>
        </p:spPr>
        <p:txBody>
          <a:bodyPr wrap="square" rtlCol="1">
            <a:spAutoFit/>
          </a:bodyPr>
          <a:lstStyle/>
          <a:p>
            <a:pPr algn="r"/>
            <a:r>
              <a:rPr lang="ar-SA" sz="3200" dirty="0"/>
              <a:t>و يبرز </a:t>
            </a:r>
            <a:r>
              <a:rPr lang="ar-SA" sz="3200" dirty="0" err="1"/>
              <a:t>بارسونز</a:t>
            </a:r>
            <a:r>
              <a:rPr lang="ar-SA" sz="3200" dirty="0"/>
              <a:t> الجانب الوظيفي للنسق الاقتصادي مؤكدا على دور النسق الاقتصادي ، والذي سماه بـالتكيف الاجتماعي.</a:t>
            </a:r>
          </a:p>
          <a:p>
            <a:pPr algn="r"/>
            <a:r>
              <a:rPr lang="ar-SA" sz="3200" dirty="0"/>
              <a:t>حيث إن كل وظيفة من الوظائف تتصل بجانب معين من النسق ، أو بمجموعة منها ، أو لها صلة بالمقومات التي تشبع حاجة أو حاجات ضرورية.</a:t>
            </a:r>
          </a:p>
          <a:p>
            <a:pPr algn="r"/>
            <a:r>
              <a:rPr lang="ar-SA" sz="3200" dirty="0"/>
              <a:t>وهذه الوظائف هي:</a:t>
            </a:r>
          </a:p>
          <a:p>
            <a:pPr algn="r"/>
            <a:r>
              <a:rPr lang="ar-SA" sz="3200" dirty="0"/>
              <a:t>1- وظيفة تحقيق الهدف.</a:t>
            </a:r>
          </a:p>
          <a:p>
            <a:pPr algn="r"/>
            <a:r>
              <a:rPr lang="ar-SA" sz="3200" dirty="0"/>
              <a:t>2- وظيفة التكيف.</a:t>
            </a:r>
          </a:p>
          <a:p>
            <a:pPr algn="r"/>
            <a:r>
              <a:rPr lang="ar-SA" sz="3200" dirty="0"/>
              <a:t>3- وظيفة التكامل.</a:t>
            </a:r>
          </a:p>
          <a:p>
            <a:pPr algn="r"/>
            <a:r>
              <a:rPr lang="ar-SA" sz="3200" dirty="0"/>
              <a:t>4- وظيفة المحافظة على النمط. </a:t>
            </a:r>
          </a:p>
        </p:txBody>
      </p:sp>
    </p:spTree>
    <p:extLst>
      <p:ext uri="{BB962C8B-B14F-4D97-AF65-F5344CB8AC3E}">
        <p14:creationId xmlns:p14="http://schemas.microsoft.com/office/powerpoint/2010/main" val="292015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66D98-D54A-CA4E-A32B-1CC30E9EFDBC}"/>
              </a:ext>
            </a:extLst>
          </p:cNvPr>
          <p:cNvSpPr>
            <a:spLocks noGrp="1"/>
          </p:cNvSpPr>
          <p:nvPr>
            <p:ph type="title"/>
          </p:nvPr>
        </p:nvSpPr>
        <p:spPr/>
        <p:txBody>
          <a:bodyPr/>
          <a:lstStyle/>
          <a:p>
            <a:r>
              <a:rPr lang="ar-SA" dirty="0"/>
              <a:t>التغيرات في ظاهرة الاستهلاك في القرن العشرين </a:t>
            </a:r>
            <a:endParaRPr lang="x-none" dirty="0"/>
          </a:p>
        </p:txBody>
      </p:sp>
      <p:sp>
        <p:nvSpPr>
          <p:cNvPr id="3" name="Content Placeholder 2">
            <a:extLst>
              <a:ext uri="{FF2B5EF4-FFF2-40B4-BE49-F238E27FC236}">
                <a16:creationId xmlns:a16="http://schemas.microsoft.com/office/drawing/2014/main" xmlns="" id="{1587D6A9-2225-2742-9F49-7607CCB1AD57}"/>
              </a:ext>
            </a:extLst>
          </p:cNvPr>
          <p:cNvSpPr>
            <a:spLocks noGrp="1"/>
          </p:cNvSpPr>
          <p:nvPr>
            <p:ph idx="1"/>
          </p:nvPr>
        </p:nvSpPr>
        <p:spPr/>
        <p:txBody>
          <a:bodyPr/>
          <a:lstStyle/>
          <a:p>
            <a:r>
              <a:rPr lang="ar-SA" dirty="0"/>
              <a:t>زيادة حاجات الإنسانية على مستوى السلع والخدمات. </a:t>
            </a:r>
          </a:p>
          <a:p>
            <a:r>
              <a:rPr lang="ar-SA" dirty="0"/>
              <a:t>ارتفاع معدل الاستهلاك الفردي. </a:t>
            </a:r>
          </a:p>
          <a:p>
            <a:r>
              <a:rPr lang="ar-SA" dirty="0"/>
              <a:t>ظهور ما يسمى بالأسواق التجارية الكبرى. </a:t>
            </a:r>
          </a:p>
          <a:p>
            <a:r>
              <a:rPr lang="ar-SA" dirty="0"/>
              <a:t>ظهور مصادر جديدة للتمويل. </a:t>
            </a:r>
          </a:p>
          <a:p>
            <a:r>
              <a:rPr lang="ar-SA" dirty="0"/>
              <a:t>ظاهرة العولمة للاقتصادية أدت الى انتقال السلع في دول العالم. </a:t>
            </a:r>
          </a:p>
        </p:txBody>
      </p:sp>
    </p:spTree>
    <p:extLst>
      <p:ext uri="{BB962C8B-B14F-4D97-AF65-F5344CB8AC3E}">
        <p14:creationId xmlns:p14="http://schemas.microsoft.com/office/powerpoint/2010/main" val="3112832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433D1-78D6-C143-8D91-4CA2F1695280}"/>
              </a:ext>
            </a:extLst>
          </p:cNvPr>
          <p:cNvSpPr>
            <a:spLocks noGrp="1"/>
          </p:cNvSpPr>
          <p:nvPr>
            <p:ph type="title"/>
          </p:nvPr>
        </p:nvSpPr>
        <p:spPr/>
        <p:txBody>
          <a:bodyPr/>
          <a:lstStyle/>
          <a:p>
            <a:r>
              <a:rPr lang="ar-SA" dirty="0"/>
              <a:t>مشكلات اجتماعية مرتبطة بالاستهلاك </a:t>
            </a:r>
            <a:endParaRPr lang="x-none" dirty="0"/>
          </a:p>
        </p:txBody>
      </p:sp>
      <p:sp>
        <p:nvSpPr>
          <p:cNvPr id="3" name="Content Placeholder 2">
            <a:extLst>
              <a:ext uri="{FF2B5EF4-FFF2-40B4-BE49-F238E27FC236}">
                <a16:creationId xmlns:a16="http://schemas.microsoft.com/office/drawing/2014/main" xmlns="" id="{2D72642F-50F9-D545-B9EB-D3AF5DCD0CD5}"/>
              </a:ext>
            </a:extLst>
          </p:cNvPr>
          <p:cNvSpPr>
            <a:spLocks noGrp="1"/>
          </p:cNvSpPr>
          <p:nvPr>
            <p:ph idx="1"/>
          </p:nvPr>
        </p:nvSpPr>
        <p:spPr/>
        <p:txBody>
          <a:bodyPr/>
          <a:lstStyle/>
          <a:p>
            <a:r>
              <a:rPr lang="ar-SA" dirty="0"/>
              <a:t>الاستخدام الضار للبيئة والموارد الاقتصادية. </a:t>
            </a:r>
          </a:p>
          <a:p>
            <a:r>
              <a:rPr lang="ar-SA" dirty="0"/>
              <a:t>التلوث البيئي </a:t>
            </a:r>
          </a:p>
          <a:p>
            <a:r>
              <a:rPr lang="ar-SA" dirty="0"/>
              <a:t>استهلاك بعض المنتجات يودي الى أضرار بيئية </a:t>
            </a:r>
          </a:p>
          <a:p>
            <a:r>
              <a:rPr lang="ar-SA" dirty="0"/>
              <a:t>مشكلات صحية مثل السمنة أمراض الدم </a:t>
            </a:r>
          </a:p>
          <a:p>
            <a:r>
              <a:rPr lang="ar-SA" dirty="0"/>
              <a:t>مشكلات غذائيه الجوع </a:t>
            </a:r>
          </a:p>
          <a:p>
            <a:r>
              <a:rPr lang="ar-SA" dirty="0"/>
              <a:t>مشكلات اقتصادية مثل الفقر </a:t>
            </a:r>
            <a:endParaRPr lang="x-none" dirty="0"/>
          </a:p>
        </p:txBody>
      </p:sp>
    </p:spTree>
    <p:extLst>
      <p:ext uri="{BB962C8B-B14F-4D97-AF65-F5344CB8AC3E}">
        <p14:creationId xmlns:p14="http://schemas.microsoft.com/office/powerpoint/2010/main" val="351744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en-US" dirty="0">
                <a:hlinkClick r:id="rId2"/>
              </a:rPr>
              <a:t>https://</a:t>
            </a:r>
            <a:r>
              <a:rPr lang="en-US" dirty="0" smtClean="0">
                <a:hlinkClick r:id="rId2"/>
              </a:rPr>
              <a:t>www.youtube.com/watch?v=bnQPKd6WdW8&amp;feature=youtu.be</a:t>
            </a:r>
            <a:endParaRPr lang="en-US" dirty="0" smtClean="0"/>
          </a:p>
          <a:p>
            <a:pPr marL="0" indent="0">
              <a:buNone/>
            </a:pPr>
            <a:endParaRPr lang="en-US" dirty="0"/>
          </a:p>
          <a:p>
            <a:pPr marL="0" indent="0">
              <a:buNone/>
            </a:pPr>
            <a:endParaRPr lang="en-US" dirty="0"/>
          </a:p>
          <a:p>
            <a:pPr marL="0" indent="0">
              <a:buNone/>
            </a:pPr>
            <a:endParaRPr lang="ar-SA" dirty="0"/>
          </a:p>
        </p:txBody>
      </p:sp>
    </p:spTree>
    <p:extLst>
      <p:ext uri="{BB962C8B-B14F-4D97-AF65-F5344CB8AC3E}">
        <p14:creationId xmlns:p14="http://schemas.microsoft.com/office/powerpoint/2010/main" val="3755056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5E7E5C-E54B-DF46-BBE5-45DA0ECDCCE4}"/>
              </a:ext>
            </a:extLst>
          </p:cNvPr>
          <p:cNvSpPr>
            <a:spLocks noGrp="1"/>
          </p:cNvSpPr>
          <p:nvPr>
            <p:ph idx="1"/>
          </p:nvPr>
        </p:nvSpPr>
        <p:spPr/>
        <p:txBody>
          <a:bodyPr/>
          <a:lstStyle/>
          <a:p>
            <a:pPr marL="0" indent="0" algn="ctr">
              <a:buNone/>
            </a:pPr>
            <a:r>
              <a:rPr lang="ar-SA" dirty="0" smtClean="0"/>
              <a:t>إعداد الطالبات:</a:t>
            </a:r>
          </a:p>
          <a:p>
            <a:pPr marL="0" indent="0" algn="ctr">
              <a:buNone/>
            </a:pPr>
            <a:r>
              <a:rPr lang="ar-SA" dirty="0" smtClean="0"/>
              <a:t>ميمونة</a:t>
            </a:r>
          </a:p>
          <a:p>
            <a:pPr marL="0" indent="0" algn="ctr">
              <a:buNone/>
            </a:pPr>
            <a:r>
              <a:rPr lang="ar-SA" dirty="0" smtClean="0"/>
              <a:t>غدي حمود الشهري</a:t>
            </a:r>
          </a:p>
          <a:p>
            <a:pPr marL="0" indent="0" algn="ctr">
              <a:buNone/>
            </a:pPr>
            <a:r>
              <a:rPr lang="ar-SA" dirty="0" err="1" smtClean="0"/>
              <a:t>سموى</a:t>
            </a:r>
            <a:r>
              <a:rPr lang="ar-SA" dirty="0" smtClean="0"/>
              <a:t> الدوسري</a:t>
            </a:r>
          </a:p>
          <a:p>
            <a:pPr marL="0" indent="0" algn="ctr">
              <a:buNone/>
            </a:pPr>
            <a:r>
              <a:rPr lang="ar-SA" dirty="0" smtClean="0"/>
              <a:t>ربى راشد المطيري</a:t>
            </a:r>
            <a:endParaRPr lang="ar-SA" dirty="0"/>
          </a:p>
        </p:txBody>
      </p:sp>
    </p:spTree>
    <p:extLst>
      <p:ext uri="{BB962C8B-B14F-4D97-AF65-F5344CB8AC3E}">
        <p14:creationId xmlns:p14="http://schemas.microsoft.com/office/powerpoint/2010/main" val="232805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E3864483-36F7-41D3-9F5D-764DF4E94424}"/>
              </a:ext>
            </a:extLst>
          </p:cNvPr>
          <p:cNvSpPr txBox="1"/>
          <p:nvPr/>
        </p:nvSpPr>
        <p:spPr>
          <a:xfrm>
            <a:off x="601579" y="721894"/>
            <a:ext cx="10988842" cy="5693866"/>
          </a:xfrm>
          <a:prstGeom prst="rect">
            <a:avLst/>
          </a:prstGeom>
          <a:noFill/>
        </p:spPr>
        <p:txBody>
          <a:bodyPr wrap="square" rtlCol="1">
            <a:spAutoFit/>
          </a:bodyPr>
          <a:lstStyle/>
          <a:p>
            <a:pPr algn="ctr"/>
            <a:r>
              <a:rPr lang="ar-SA" sz="2800" dirty="0"/>
              <a:t>ونخلص من ذلك أن </a:t>
            </a:r>
            <a:r>
              <a:rPr lang="ar-SA" sz="2800" dirty="0" err="1"/>
              <a:t>بارسونز</a:t>
            </a:r>
            <a:r>
              <a:rPr lang="ar-SA" sz="2800" dirty="0"/>
              <a:t> قد أبرز الجوانب الاجتماعية في المكونات والظواهر الاقتصادية ؛ وذلك بإشارته إلى الآتي: </a:t>
            </a:r>
          </a:p>
          <a:p>
            <a:pPr algn="ctr"/>
            <a:r>
              <a:rPr lang="ar-SA" sz="2800" dirty="0"/>
              <a:t>- ربط الاقتصاد بالمجتمع.</a:t>
            </a:r>
          </a:p>
          <a:p>
            <a:pPr algn="ctr"/>
            <a:r>
              <a:rPr lang="ar-SA" sz="2800" dirty="0"/>
              <a:t> - المنافع الاقتصادية. </a:t>
            </a:r>
          </a:p>
          <a:p>
            <a:pPr algn="ctr"/>
            <a:r>
              <a:rPr lang="ar-SA" sz="2800" dirty="0"/>
              <a:t>- التنظيم الذي يعدّ عنصرا اجتماعيًا أيضا</a:t>
            </a:r>
          </a:p>
          <a:p>
            <a:pPr algn="ctr"/>
            <a:r>
              <a:rPr lang="ar-SA" sz="2800" dirty="0"/>
              <a:t>- بيان أن الجوانب الخاصة بالدافعية، وحوافز العمل، وعنصر المخاطرة في المجتمع لها صلة وثيقة بالمشروعات الاقتصادية، وباحتمالات الفشل والنجاح فيها.</a:t>
            </a:r>
          </a:p>
          <a:p>
            <a:pPr algn="ctr"/>
            <a:r>
              <a:rPr lang="ar-SA" sz="2800" dirty="0"/>
              <a:t> - عقد صلة بين النقود بكونها وسيطا للتفاهم والتبادل. </a:t>
            </a:r>
            <a:endParaRPr lang="en-US" sz="2800" dirty="0"/>
          </a:p>
          <a:p>
            <a:pPr algn="ctr"/>
            <a:r>
              <a:rPr lang="ar-SA" sz="2800" dirty="0"/>
              <a:t>- عدّ الاقتصاد نسقا خاصا يدخل ضمن الإطار العام للنسق الاجتماعي.</a:t>
            </a:r>
          </a:p>
          <a:p>
            <a:pPr algn="ctr"/>
            <a:r>
              <a:rPr lang="ar-SA" sz="2800" dirty="0"/>
              <a:t>وفي إطار هذا التصور ، فإن الأهداف الاقتصادية أقل عمومية بالمقارنة مع الغايات الشاملة التي يهدف إليها المجتمع كله ، ثم إن النظرية الاقتصادية نظرية للعمليات الصغرى داخل إطار الاقتصاد ذاته : كالإنتاج ، والتوزيع ، وغيرها ، ولكل منها نوع معين من النظريات المفسرة للظواهر ذات الصلة بكل ميدان . </a:t>
            </a:r>
          </a:p>
        </p:txBody>
      </p:sp>
    </p:spTree>
    <p:extLst>
      <p:ext uri="{BB962C8B-B14F-4D97-AF65-F5344CB8AC3E}">
        <p14:creationId xmlns:p14="http://schemas.microsoft.com/office/powerpoint/2010/main" val="41546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96" name="Picture 70">
            <a:extLst>
              <a:ext uri="{FF2B5EF4-FFF2-40B4-BE49-F238E27FC236}">
                <a16:creationId xmlns:a16="http://schemas.microsoft.com/office/drawing/2014/main" xmlns="" id="{23B04196-EE2E-4500-AF8D-C6E01DA9B5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097" name="Straight Connector 72">
            <a:extLst>
              <a:ext uri="{FF2B5EF4-FFF2-40B4-BE49-F238E27FC236}">
                <a16:creationId xmlns:a16="http://schemas.microsoft.com/office/drawing/2014/main" xmlns="" id="{85B95145-40F9-436B-89CD-8054CBB2E3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098" name="Picture 74">
            <a:extLst>
              <a:ext uri="{FF2B5EF4-FFF2-40B4-BE49-F238E27FC236}">
                <a16:creationId xmlns:a16="http://schemas.microsoft.com/office/drawing/2014/main" xmlns="" id="{A557955F-8438-44BA-807F-15D0A9F6E14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عنوان 1">
            <a:extLst>
              <a:ext uri="{FF2B5EF4-FFF2-40B4-BE49-F238E27FC236}">
                <a16:creationId xmlns:a16="http://schemas.microsoft.com/office/drawing/2014/main" xmlns="" id="{F994BB21-3733-4B2F-9361-D2C277E457D1}"/>
              </a:ext>
            </a:extLst>
          </p:cNvPr>
          <p:cNvSpPr>
            <a:spLocks noGrp="1"/>
          </p:cNvSpPr>
          <p:nvPr>
            <p:ph type="title"/>
          </p:nvPr>
        </p:nvSpPr>
        <p:spPr>
          <a:xfrm>
            <a:off x="4564279" y="1041401"/>
            <a:ext cx="6528018" cy="2345264"/>
          </a:xfrm>
        </p:spPr>
        <p:txBody>
          <a:bodyPr vert="horz" lIns="91440" tIns="45720" rIns="91440" bIns="45720" rtlCol="0" anchor="b">
            <a:normAutofit/>
          </a:bodyPr>
          <a:lstStyle/>
          <a:p>
            <a:pPr rtl="0"/>
            <a:r>
              <a:rPr lang="en-US" sz="5400"/>
              <a:t>نيل سملسر </a:t>
            </a:r>
          </a:p>
        </p:txBody>
      </p:sp>
      <p:pic>
        <p:nvPicPr>
          <p:cNvPr id="2050" name="Picture 2" descr="نتيجة بحث الصور عن neil smelser">
            <a:extLst>
              <a:ext uri="{FF2B5EF4-FFF2-40B4-BE49-F238E27FC236}">
                <a16:creationId xmlns:a16="http://schemas.microsoft.com/office/drawing/2014/main" xmlns="" id="{549E3C74-19D7-47BC-B482-D0CBFE7199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8" r="8890"/>
          <a:stretch/>
        </p:blipFill>
        <p:spPr bwMode="auto">
          <a:xfrm>
            <a:off x="1081874" y="1041400"/>
            <a:ext cx="3059206" cy="477520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cxnSp>
        <p:nvCxnSpPr>
          <p:cNvPr id="2099" name="Straight Connector 76">
            <a:extLst>
              <a:ext uri="{FF2B5EF4-FFF2-40B4-BE49-F238E27FC236}">
                <a16:creationId xmlns:a16="http://schemas.microsoft.com/office/drawing/2014/main" xmlns="" id="{74C10300-27C6-4E18-87C6-82791DCC713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مربع نص 2">
            <a:extLst>
              <a:ext uri="{FF2B5EF4-FFF2-40B4-BE49-F238E27FC236}">
                <a16:creationId xmlns:a16="http://schemas.microsoft.com/office/drawing/2014/main" xmlns="" id="{A114CDB0-FD4E-43F0-8DDA-FA73DB456384}"/>
              </a:ext>
            </a:extLst>
          </p:cNvPr>
          <p:cNvSpPr txBox="1"/>
          <p:nvPr/>
        </p:nvSpPr>
        <p:spPr>
          <a:xfrm>
            <a:off x="4564279" y="3657598"/>
            <a:ext cx="6545847" cy="2374240"/>
          </a:xfrm>
          <a:prstGeom prst="rect">
            <a:avLst/>
          </a:prstGeom>
          <a:noFill/>
        </p:spPr>
        <p:txBody>
          <a:bodyPr wrap="square" rtlCol="1">
            <a:spAutoFit/>
          </a:bodyPr>
          <a:lstStyle/>
          <a:p>
            <a:pPr algn="r" rtl="1">
              <a:lnSpc>
                <a:spcPct val="107000"/>
              </a:lnSpc>
              <a:spcAft>
                <a:spcPts val="800"/>
              </a:spcAft>
            </a:pPr>
            <a:r>
              <a:rPr lang="ar-SA" sz="2800" dirty="0">
                <a:latin typeface="Calibri" panose="020F0502020204030204" pitchFamily="34" charset="0"/>
                <a:ea typeface="Calibri" panose="020F0502020204030204" pitchFamily="34" charset="0"/>
                <a:cs typeface="Arial" panose="020B0604020202020204" pitchFamily="34" charset="0"/>
              </a:rPr>
              <a:t>تتلمذ </a:t>
            </a:r>
            <a:r>
              <a:rPr lang="ar-SA" sz="2800" dirty="0" err="1">
                <a:latin typeface="Calibri" panose="020F0502020204030204" pitchFamily="34" charset="0"/>
                <a:ea typeface="Calibri" panose="020F0502020204030204" pitchFamily="34" charset="0"/>
                <a:cs typeface="Arial" panose="020B0604020202020204" pitchFamily="34" charset="0"/>
              </a:rPr>
              <a:t>سملسر</a:t>
            </a:r>
            <a:r>
              <a:rPr lang="ar-SA" sz="2800" dirty="0">
                <a:latin typeface="Calibri" panose="020F0502020204030204" pitchFamily="34" charset="0"/>
                <a:ea typeface="Calibri" panose="020F0502020204030204" pitchFamily="34" charset="0"/>
                <a:cs typeface="Arial" panose="020B0604020202020204" pitchFamily="34" charset="0"/>
              </a:rPr>
              <a:t> على يد مجموعة كبيرة من علماء الاقتصاد المشهورين. تشارك مع </a:t>
            </a:r>
            <a:r>
              <a:rPr lang="ar-SA" sz="2800" dirty="0" err="1">
                <a:latin typeface="Calibri" panose="020F0502020204030204" pitchFamily="34" charset="0"/>
                <a:ea typeface="Calibri" panose="020F0502020204030204" pitchFamily="34" charset="0"/>
                <a:cs typeface="Arial" panose="020B0604020202020204" pitchFamily="34" charset="0"/>
              </a:rPr>
              <a:t>بارسونز</a:t>
            </a:r>
            <a:r>
              <a:rPr lang="ar-SA" sz="2800" dirty="0">
                <a:latin typeface="Calibri" panose="020F0502020204030204" pitchFamily="34" charset="0"/>
                <a:ea typeface="Calibri" panose="020F0502020204030204" pitchFamily="34" charset="0"/>
                <a:cs typeface="Arial" panose="020B0604020202020204" pitchFamily="34" charset="0"/>
              </a:rPr>
              <a:t> في كتاب  الاقتصاد والمجتمع. ويعد </a:t>
            </a:r>
            <a:r>
              <a:rPr lang="ar-SA" sz="2800" dirty="0" err="1">
                <a:latin typeface="Calibri" panose="020F0502020204030204" pitchFamily="34" charset="0"/>
                <a:ea typeface="Calibri" panose="020F0502020204030204" pitchFamily="34" charset="0"/>
                <a:cs typeface="Arial" panose="020B0604020202020204" pitchFamily="34" charset="0"/>
              </a:rPr>
              <a:t>سملسر</a:t>
            </a:r>
            <a:r>
              <a:rPr lang="ar-SA" sz="2800" dirty="0">
                <a:latin typeface="Calibri" panose="020F0502020204030204" pitchFamily="34" charset="0"/>
                <a:ea typeface="Calibri" panose="020F0502020204030204" pitchFamily="34" charset="0"/>
                <a:cs typeface="Arial" panose="020B0604020202020204" pitchFamily="34" charset="0"/>
              </a:rPr>
              <a:t> من رواد المدرسة البنائية الوظيفية التي تعالج العديد من القضايا في علم الاجتماع الاقتصادي.</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74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12208FEE-7079-448A-AB80-0327F4C447B9}"/>
              </a:ext>
            </a:extLst>
          </p:cNvPr>
          <p:cNvSpPr txBox="1"/>
          <p:nvPr/>
        </p:nvSpPr>
        <p:spPr>
          <a:xfrm>
            <a:off x="417094" y="625642"/>
            <a:ext cx="11053011" cy="5930213"/>
          </a:xfrm>
          <a:prstGeom prst="rect">
            <a:avLst/>
          </a:prstGeom>
          <a:noFill/>
        </p:spPr>
        <p:txBody>
          <a:bodyPr wrap="square" rtlCol="1">
            <a:spAutoFit/>
          </a:bodyPr>
          <a:lstStyle/>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وبما أن الموضوعات والقضايا التي عالجها </a:t>
            </a:r>
            <a:r>
              <a:rPr lang="ar-SA" sz="2400" dirty="0" err="1">
                <a:latin typeface="Calibri" panose="020F0502020204030204" pitchFamily="34" charset="0"/>
                <a:ea typeface="Calibri" panose="020F0502020204030204" pitchFamily="34" charset="0"/>
                <a:cs typeface="Arial" panose="020B0604020202020204" pitchFamily="34" charset="0"/>
              </a:rPr>
              <a:t>سملسر</a:t>
            </a:r>
            <a:r>
              <a:rPr lang="ar-SA" sz="2400" dirty="0">
                <a:latin typeface="Calibri" panose="020F0502020204030204" pitchFamily="34" charset="0"/>
                <a:ea typeface="Calibri" panose="020F0502020204030204" pitchFamily="34" charset="0"/>
                <a:cs typeface="Arial" panose="020B0604020202020204" pitchFamily="34" charset="0"/>
              </a:rPr>
              <a:t> في بعض كتاباته ودراساته في مجال علم الاجتماع الاقتصادي منذ بداية الستينيات متعددة ومتنوعة ، فسأكتفي بتناول القضايا والاهتمامات التي أسهم فيها ، وضمنها في الكتاب المشترك بينه وبين </a:t>
            </a:r>
            <a:r>
              <a:rPr lang="ar-SA" sz="2400" dirty="0" err="1">
                <a:latin typeface="Calibri" panose="020F0502020204030204" pitchFamily="34" charset="0"/>
                <a:ea typeface="Calibri" panose="020F0502020204030204" pitchFamily="34" charset="0"/>
                <a:cs typeface="Arial" panose="020B0604020202020204" pitchFamily="34" charset="0"/>
              </a:rPr>
              <a:t>بارسونز</a:t>
            </a:r>
            <a:r>
              <a:rPr lang="ar-SA" sz="2400" dirty="0">
                <a:latin typeface="Calibri" panose="020F0502020204030204" pitchFamily="34" charset="0"/>
                <a:ea typeface="Calibri" panose="020F0502020204030204" pitchFamily="34" charset="0"/>
                <a:cs typeface="Arial" panose="020B0604020202020204" pitchFamily="34" charset="0"/>
              </a:rPr>
              <a:t> ، والذي بعنوان الاقتصاد والمجتمع. ومن أهمها ما يلي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1</a:t>
            </a:r>
            <a:r>
              <a:rPr lang="ar-SA" sz="2400" b="1" dirty="0">
                <a:latin typeface="Calibri" panose="020F0502020204030204" pitchFamily="34" charset="0"/>
                <a:ea typeface="Calibri" panose="020F0502020204030204" pitchFamily="34" charset="0"/>
                <a:cs typeface="Arial" panose="020B0604020202020204" pitchFamily="34" charset="0"/>
              </a:rPr>
              <a:t>- العلاقة بين علمي الاجتماع والاقتصاد في ضوء التغيرات الحديثة :</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تناول التغيرات التي </a:t>
            </a:r>
            <a:r>
              <a:rPr lang="ar-SA" sz="2400" dirty="0" err="1">
                <a:latin typeface="Calibri" panose="020F0502020204030204" pitchFamily="34" charset="0"/>
                <a:ea typeface="Calibri" panose="020F0502020204030204" pitchFamily="34" charset="0"/>
                <a:cs typeface="Arial" panose="020B0604020202020204" pitchFamily="34" charset="0"/>
              </a:rPr>
              <a:t>طرات</a:t>
            </a:r>
            <a:r>
              <a:rPr lang="ar-SA" sz="2400" dirty="0">
                <a:latin typeface="Calibri" panose="020F0502020204030204" pitchFamily="34" charset="0"/>
                <a:ea typeface="Calibri" panose="020F0502020204030204" pitchFamily="34" charset="0"/>
                <a:cs typeface="Arial" panose="020B0604020202020204" pitchFamily="34" charset="0"/>
              </a:rPr>
              <a:t> على هذين العلمين، ومدى إسهام تلك التغيرات في تحديث مجالات علم الاجتماع الاقتصادي. ومن أهم تلك المجالات والاتجاهات التي ظهرت في تلك الفترة ، اتجاه يعرف باقتصاديات الرفاهية.</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 وبَيْنَ </a:t>
            </a:r>
            <a:r>
              <a:rPr lang="ar-SA" sz="2400" dirty="0" err="1">
                <a:latin typeface="Calibri" panose="020F0502020204030204" pitchFamily="34" charset="0"/>
                <a:ea typeface="Calibri" panose="020F0502020204030204" pitchFamily="34" charset="0"/>
                <a:cs typeface="Arial" panose="020B0604020202020204" pitchFamily="34" charset="0"/>
              </a:rPr>
              <a:t>سملسر</a:t>
            </a:r>
            <a:r>
              <a:rPr lang="ar-SA" sz="2400" dirty="0">
                <a:latin typeface="Calibri" panose="020F0502020204030204" pitchFamily="34" charset="0"/>
                <a:ea typeface="Calibri" panose="020F0502020204030204" pitchFamily="34" charset="0"/>
                <a:cs typeface="Arial" panose="020B0604020202020204" pitchFamily="34" charset="0"/>
              </a:rPr>
              <a:t> اهتمامات علم الاجتماع الاقتصادي ، وذلك بتركيزه على تحليل العلاقة بين العوامل الاقتصادية والاجتماعية الأخرى ، وعن طريق ثلاثة مستويات أساسية ، وتتمثل بالآتي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أولاً : محاولة استخدام علماء الاجتماع الاقتصادي أدوات </a:t>
            </a:r>
            <a:r>
              <a:rPr lang="ar-SA" sz="2400" dirty="0" err="1">
                <a:latin typeface="Calibri" panose="020F0502020204030204" pitchFamily="34" charset="0"/>
                <a:ea typeface="Calibri" panose="020F0502020204030204" pitchFamily="34" charset="0"/>
                <a:cs typeface="Arial" panose="020B0604020202020204" pitchFamily="34" charset="0"/>
              </a:rPr>
              <a:t>السوسيولوجية</a:t>
            </a:r>
            <a:r>
              <a:rPr lang="ar-SA" sz="2400" dirty="0">
                <a:latin typeface="Calibri" panose="020F0502020204030204" pitchFamily="34" charset="0"/>
                <a:ea typeface="Calibri" panose="020F0502020204030204" pitchFamily="34" charset="0"/>
                <a:cs typeface="Arial" panose="020B0604020202020204" pitchFamily="34" charset="0"/>
              </a:rPr>
              <a:t> . التحليلية ، وتطبيقهم عليها. </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ثانيا : يهتم علماء الاجتماع الاقتصادي بتحليل العلاقات بين البناءات الاقتصادية والبناءات الاجتماعية الأخرى. </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ثالثًا : يتناول علماء الاجتماع الاقتصادي الدراسات المجردة التي تتعلق بالعوامل الاقتصادية، وغير الاقتصادية لمختلف البناءات الاجتماعية والاقتصادية مجتمعة.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02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004B7760-F7E9-4AB3-9072-6AA944DF0DE3}"/>
              </a:ext>
            </a:extLst>
          </p:cNvPr>
          <p:cNvSpPr txBox="1"/>
          <p:nvPr/>
        </p:nvSpPr>
        <p:spPr>
          <a:xfrm>
            <a:off x="449177" y="601431"/>
            <a:ext cx="11036971" cy="5655138"/>
          </a:xfrm>
          <a:prstGeom prst="rect">
            <a:avLst/>
          </a:prstGeom>
          <a:noFill/>
        </p:spPr>
        <p:txBody>
          <a:bodyPr wrap="square" rtlCol="1">
            <a:spAutoFit/>
          </a:bodyPr>
          <a:lstStyle/>
          <a:p>
            <a:pPr algn="r" rtl="1">
              <a:lnSpc>
                <a:spcPct val="107000"/>
              </a:lnSpc>
              <a:spcAft>
                <a:spcPts val="800"/>
              </a:spcAft>
            </a:pPr>
            <a:r>
              <a:rPr lang="ar-SA" sz="2800" dirty="0">
                <a:latin typeface="Calibri" panose="020F0502020204030204" pitchFamily="34" charset="0"/>
                <a:ea typeface="Calibri" panose="020F0502020204030204" pitchFamily="34" charset="0"/>
                <a:cs typeface="Arial" panose="020B0604020202020204" pitchFamily="34" charset="0"/>
              </a:rPr>
              <a:t>٢</a:t>
            </a:r>
            <a:r>
              <a:rPr lang="ar-SA" sz="2800" b="1" dirty="0">
                <a:latin typeface="Calibri" panose="020F0502020204030204" pitchFamily="34" charset="0"/>
                <a:ea typeface="Calibri" panose="020F0502020204030204" pitchFamily="34" charset="0"/>
                <a:cs typeface="Arial" panose="020B0604020202020204" pitchFamily="34" charset="0"/>
              </a:rPr>
              <a:t> – الاقتصاد والبيئة الاقتصادية والسياسية والاجتماعية : </a:t>
            </a:r>
          </a:p>
          <a:p>
            <a:pPr algn="r" rtl="1">
              <a:lnSpc>
                <a:spcPct val="107000"/>
              </a:lnSpc>
              <a:spcAft>
                <a:spcPts val="800"/>
              </a:spcAft>
            </a:pPr>
            <a:r>
              <a:rPr lang="ar-SA" sz="2800" dirty="0">
                <a:latin typeface="Calibri" panose="020F0502020204030204" pitchFamily="34" charset="0"/>
                <a:ea typeface="Calibri" panose="020F0502020204030204" pitchFamily="34" charset="0"/>
                <a:cs typeface="Arial" panose="020B0604020202020204" pitchFamily="34" charset="0"/>
              </a:rPr>
              <a:t>ينظر </a:t>
            </a:r>
            <a:r>
              <a:rPr lang="ar-SA" sz="2800" dirty="0" err="1">
                <a:latin typeface="Calibri" panose="020F0502020204030204" pitchFamily="34" charset="0"/>
                <a:ea typeface="Calibri" panose="020F0502020204030204" pitchFamily="34" charset="0"/>
                <a:cs typeface="Arial" panose="020B0604020202020204" pitchFamily="34" charset="0"/>
              </a:rPr>
              <a:t>سملسر</a:t>
            </a:r>
            <a:r>
              <a:rPr lang="ar-SA" sz="2800" dirty="0">
                <a:latin typeface="Calibri" panose="020F0502020204030204" pitchFamily="34" charset="0"/>
                <a:ea typeface="Calibri" panose="020F0502020204030204" pitchFamily="34" charset="0"/>
                <a:cs typeface="Arial" panose="020B0604020202020204" pitchFamily="34" charset="0"/>
              </a:rPr>
              <a:t> إلى الاقتصاد على أنه نسق اجتماعي يرتبط ببيئة الإنسان الاجتماعية ، والثقافية ، والسياسية ، والدينية في مجتمعه الذي يوجد فيه ، وفي الواقع الذي يعيشه ، وجعلها أحد الإسهامات الأساسية لعلم الاجتماع الاقتصادي ، حيث سعى إلى معرفة العلاقة بين الأمور التالية : </a:t>
            </a:r>
          </a:p>
          <a:p>
            <a:pPr algn="r" rtl="1">
              <a:lnSpc>
                <a:spcPct val="107000"/>
              </a:lnSpc>
              <a:spcAft>
                <a:spcPts val="800"/>
              </a:spcAft>
            </a:pPr>
            <a:endParaRPr lang="ar-SA" sz="9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dirty="0">
                <a:latin typeface="Calibri" panose="020F0502020204030204" pitchFamily="34" charset="0"/>
                <a:ea typeface="Calibri" panose="020F0502020204030204" pitchFamily="34" charset="0"/>
                <a:cs typeface="Arial" panose="020B0604020202020204" pitchFamily="34" charset="0"/>
              </a:rPr>
              <a:t>أولاً : علم الاجتماع الاقتصادي والمظاهر الثقافية من خلال العلاقة بين الاقتصاد والقيم والأيديولوجيات.</a:t>
            </a:r>
          </a:p>
          <a:p>
            <a:pPr algn="r">
              <a:lnSpc>
                <a:spcPct val="150000"/>
              </a:lnSpc>
            </a:pPr>
            <a:r>
              <a:rPr lang="ar-SA" sz="2800" dirty="0">
                <a:latin typeface="Calibri" panose="020F0502020204030204" pitchFamily="34" charset="0"/>
                <a:ea typeface="Calibri" panose="020F0502020204030204" pitchFamily="34" charset="0"/>
                <a:cs typeface="Arial" panose="020B0604020202020204" pitchFamily="34" charset="0"/>
              </a:rPr>
              <a:t>ثانيا: العلاقة بين علم الاجتماع الاقتصادي ، وبين البيئة السياسية.</a:t>
            </a:r>
          </a:p>
          <a:p>
            <a:pPr algn="r"/>
            <a:endParaRPr lang="ar-SA" sz="2800" dirty="0">
              <a:latin typeface="Calibri" panose="020F0502020204030204" pitchFamily="34" charset="0"/>
              <a:ea typeface="Calibri" panose="020F0502020204030204" pitchFamily="34" charset="0"/>
              <a:cs typeface="Arial" panose="020B0604020202020204" pitchFamily="34" charset="0"/>
            </a:endParaRPr>
          </a:p>
          <a:p>
            <a:pPr algn="r"/>
            <a:r>
              <a:rPr lang="ar-SA" sz="2800" dirty="0">
                <a:latin typeface="Calibri" panose="020F0502020204030204" pitchFamily="34" charset="0"/>
                <a:ea typeface="Calibri" panose="020F0502020204030204" pitchFamily="34" charset="0"/>
                <a:cs typeface="Arial" panose="020B0604020202020204" pitchFamily="34" charset="0"/>
              </a:rPr>
              <a:t>ثالثًا: العلاقة بين الاقتصاد والجماعات التضامنية.</a:t>
            </a:r>
          </a:p>
          <a:p>
            <a:pPr algn="r">
              <a:lnSpc>
                <a:spcPct val="200000"/>
              </a:lnSpc>
            </a:pPr>
            <a:r>
              <a:rPr lang="ar-SA" sz="2800" dirty="0">
                <a:latin typeface="Calibri" panose="020F0502020204030204" pitchFamily="34" charset="0"/>
                <a:ea typeface="Calibri" panose="020F0502020204030204" pitchFamily="34" charset="0"/>
                <a:cs typeface="Arial" panose="020B0604020202020204" pitchFamily="34" charset="0"/>
              </a:rPr>
              <a:t>رابعا : العلاقة بين الاقتصاد ومظاهر التدرج الاجتماعي. </a:t>
            </a:r>
            <a:endParaRPr lang="ar-SA" sz="2800" dirty="0"/>
          </a:p>
        </p:txBody>
      </p:sp>
    </p:spTree>
    <p:extLst>
      <p:ext uri="{BB962C8B-B14F-4D97-AF65-F5344CB8AC3E}">
        <p14:creationId xmlns:p14="http://schemas.microsoft.com/office/powerpoint/2010/main" val="79184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6D764D07-A305-4D2C-9B38-AB72E2238D36}"/>
              </a:ext>
            </a:extLst>
          </p:cNvPr>
          <p:cNvSpPr>
            <a:spLocks noGrp="1"/>
          </p:cNvSpPr>
          <p:nvPr>
            <p:ph idx="1"/>
          </p:nvPr>
        </p:nvSpPr>
        <p:spPr>
          <a:xfrm>
            <a:off x="615636" y="579422"/>
            <a:ext cx="10800784" cy="6278578"/>
          </a:xfrm>
        </p:spPr>
        <p:txBody>
          <a:bodyPr>
            <a:normAutofit/>
          </a:bodyPr>
          <a:lstStyle/>
          <a:p>
            <a:pPr marL="0" indent="0">
              <a:buNone/>
            </a:pPr>
            <a:r>
              <a:rPr lang="ar-SA" dirty="0"/>
              <a:t> كما ناقش طبيعة نظم الملكية والتعاقد في المجتمع ألحديث، ومدى تأثيرها في عمليات التوزيع، وفهم علاقات هذه النظم عبر البناءات النظامية والمؤسساتية العامة في المجتمع، واستخدم في ذلك المنهج التاريخي المقارن الذي كان له دور في نجاح دراسته المتعلقة بعملية التوزيع و أوصى بأهمية استخدامه من قبل علماء الاجتماع الاقتصادي </a:t>
            </a:r>
          </a:p>
          <a:p>
            <a:pPr marL="0" indent="0">
              <a:buNone/>
            </a:pPr>
            <a:r>
              <a:rPr lang="ar-SA" dirty="0"/>
              <a:t>وتناول </a:t>
            </a:r>
            <a:r>
              <a:rPr lang="ar-SA" dirty="0" err="1"/>
              <a:t>سملسر</a:t>
            </a:r>
            <a:r>
              <a:rPr lang="ar-SA" dirty="0"/>
              <a:t> أيضًا تحليلات عمليات الاستهلاك بتركيزه على أهمية الدور الوظيفي للاستهلاك في المجتمع، إذ إنه لا يمكن فهمه إلا عن طريق معرفة العوامل الاقتصادية والاجتماعية التي تشكل عملية الاستهلاك والاقتصاد عموما </a:t>
            </a:r>
          </a:p>
        </p:txBody>
      </p:sp>
    </p:spTree>
    <p:extLst>
      <p:ext uri="{BB962C8B-B14F-4D97-AF65-F5344CB8AC3E}">
        <p14:creationId xmlns:p14="http://schemas.microsoft.com/office/powerpoint/2010/main" val="36215590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533</TotalTime>
  <Words>2538</Words>
  <Application>Microsoft Office PowerPoint</Application>
  <PresentationFormat>مخصص</PresentationFormat>
  <Paragraphs>206</Paragraphs>
  <Slides>43</Slides>
  <Notes>0</Notes>
  <HiddenSlides>0</HiddenSlides>
  <MMClips>0</MMClips>
  <ScaleCrop>false</ScaleCrop>
  <HeadingPairs>
    <vt:vector size="4" baseType="variant">
      <vt:variant>
        <vt:lpstr>نسق</vt:lpstr>
      </vt:variant>
      <vt:variant>
        <vt:i4>1</vt:i4>
      </vt:variant>
      <vt:variant>
        <vt:lpstr>عناوين الشرائح</vt:lpstr>
      </vt:variant>
      <vt:variant>
        <vt:i4>43</vt:i4>
      </vt:variant>
    </vt:vector>
  </HeadingPairs>
  <TitlesOfParts>
    <vt:vector size="44" baseType="lpstr">
      <vt:lpstr>عضوي</vt:lpstr>
      <vt:lpstr>تابع الاتجاهات النظرية الحديثة لعلم الاجتماع</vt:lpstr>
      <vt:lpstr>عرض تقديمي في PowerPoint</vt:lpstr>
      <vt:lpstr>عرض تقديمي في PowerPoint</vt:lpstr>
      <vt:lpstr>عرض تقديمي في PowerPoint</vt:lpstr>
      <vt:lpstr>عرض تقديمي في PowerPoint</vt:lpstr>
      <vt:lpstr>نيل سملسر </vt:lpstr>
      <vt:lpstr>عرض تقديمي في PowerPoint</vt:lpstr>
      <vt:lpstr>عرض تقديمي في PowerPoint</vt:lpstr>
      <vt:lpstr>عرض تقديمي في PowerPoint</vt:lpstr>
      <vt:lpstr>عرض تقديمي في PowerPoint</vt:lpstr>
      <vt:lpstr>التغير والتنمية الاقتصادية </vt:lpstr>
      <vt:lpstr>عرض تقديمي في PowerPoint</vt:lpstr>
      <vt:lpstr>عرض تقديمي في PowerPoint</vt:lpstr>
      <vt:lpstr>المدخل إلى علم الاجتماع الاقتصادي</vt:lpstr>
      <vt:lpstr>اقتصاديات التعليم العالي </vt:lpstr>
      <vt:lpstr>النظام الاقتصادي العالمي الجدید :</vt:lpstr>
      <vt:lpstr>عرض تقديمي في PowerPoint</vt:lpstr>
      <vt:lpstr>الإتجاهات النظرية الأساسية في علم الإجتماع </vt:lpstr>
      <vt:lpstr>الفعل الاقتصادي : </vt:lpstr>
      <vt:lpstr>مقاييس الفعل الإقتصادي العقلاني :</vt:lpstr>
      <vt:lpstr>عرض تقديمي في PowerPoint</vt:lpstr>
      <vt:lpstr>الرجل الاقتصادي : </vt:lpstr>
      <vt:lpstr>نظرية التبادل </vt:lpstr>
      <vt:lpstr>نظرية التبادل عند جورج هومانس</vt:lpstr>
      <vt:lpstr>نظرية الاختيار العقلاني</vt:lpstr>
      <vt:lpstr>نظرية التضمين</vt:lpstr>
      <vt:lpstr>نظرية المدرسة المؤسسية</vt:lpstr>
      <vt:lpstr>مفهوم السوق</vt:lpstr>
      <vt:lpstr>أنواع الأسواق </vt:lpstr>
      <vt:lpstr>السوق في النظرية السسيولوجية</vt:lpstr>
      <vt:lpstr>السوق في النظرية الاقتصادية </vt:lpstr>
      <vt:lpstr>مفهوم التسوق</vt:lpstr>
      <vt:lpstr>أنواع الأسواق التجارية </vt:lpstr>
      <vt:lpstr>مراكز التسوق </vt:lpstr>
      <vt:lpstr>خصائص مراكز التسوق</vt:lpstr>
      <vt:lpstr>دوافع التسوق </vt:lpstr>
      <vt:lpstr>مقارنة بين الأسواق القديمة والحديثة </vt:lpstr>
      <vt:lpstr>الاستهلاك </vt:lpstr>
      <vt:lpstr>العوامل المؤثرة في سلوك المستهلك </vt:lpstr>
      <vt:lpstr>التغيرات في ظاهرة الاستهلاك في القرن العشرين </vt:lpstr>
      <vt:lpstr>مشكلات اجتماعية مرتبطة بالاستهلاك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تابع الاتجاهات النظرية الحديثة لعلم الاجتماع</dc:title>
  <dc:creator>MAYMOUNAH ALGHAMDI</dc:creator>
  <cp:lastModifiedBy>Samwa Aldossary</cp:lastModifiedBy>
  <cp:revision>15</cp:revision>
  <dcterms:created xsi:type="dcterms:W3CDTF">2020-03-07T10:38:21Z</dcterms:created>
  <dcterms:modified xsi:type="dcterms:W3CDTF">2020-03-10T15:38:36Z</dcterms:modified>
</cp:coreProperties>
</file>