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43" d="100"/>
          <a:sy n="43" d="100"/>
        </p:scale>
        <p:origin x="88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411990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3703517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35309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1678095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1813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3981778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1880100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223995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1183748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3BEB509-4662-E149-95D3-E082639BC133}" type="datetimeFigureOut">
              <a:rPr lang="ar-SA" smtClean="0"/>
              <a:t>12/03/1441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510676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3BEB509-4662-E149-95D3-E082639BC133}" type="datetimeFigureOut">
              <a:rPr lang="ar-SA" smtClean="0"/>
              <a:t>12/03/1441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3040460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3BEB509-4662-E149-95D3-E082639BC133}" type="datetimeFigureOut">
              <a:rPr lang="ar-SA" smtClean="0"/>
              <a:t>12/03/1441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103350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3BEB509-4662-E149-95D3-E082639BC133}" type="datetimeFigureOut">
              <a:rPr lang="ar-SA" smtClean="0"/>
              <a:t>12/03/1441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80992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EB509-4662-E149-95D3-E082639BC133}" type="datetimeFigureOut">
              <a:rPr lang="ar-SA" smtClean="0"/>
              <a:t>12/03/1441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3838526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3BEB509-4662-E149-95D3-E082639BC133}" type="datetimeFigureOut">
              <a:rPr lang="ar-SA" smtClean="0"/>
              <a:t>12/03/1441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50793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3BEB509-4662-E149-95D3-E082639BC133}" type="datetimeFigureOut">
              <a:rPr lang="ar-SA" smtClean="0"/>
              <a:t>12/03/1441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E5972DF-E7B4-4042-8D61-1A32792A2CFD}" type="slidenum">
              <a:rPr lang="ar-SA" smtClean="0"/>
              <a:t>‹#›</a:t>
            </a:fld>
            <a:endParaRPr lang="ar-SA"/>
          </a:p>
        </p:txBody>
      </p:sp>
    </p:spTree>
    <p:extLst>
      <p:ext uri="{BB962C8B-B14F-4D97-AF65-F5344CB8AC3E}">
        <p14:creationId xmlns:p14="http://schemas.microsoft.com/office/powerpoint/2010/main" val="1409764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BEB509-4662-E149-95D3-E082639BC133}" type="datetimeFigureOut">
              <a:rPr lang="ar-SA" smtClean="0"/>
              <a:t>12/03/1441</a:t>
            </a:fld>
            <a:endParaRPr lang="ar-S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E5972DF-E7B4-4042-8D61-1A32792A2CFD}" type="slidenum">
              <a:rPr lang="ar-SA" smtClean="0"/>
              <a:t>‹#›</a:t>
            </a:fld>
            <a:endParaRPr lang="ar-SA"/>
          </a:p>
        </p:txBody>
      </p:sp>
    </p:spTree>
    <p:extLst>
      <p:ext uri="{BB962C8B-B14F-4D97-AF65-F5344CB8AC3E}">
        <p14:creationId xmlns:p14="http://schemas.microsoft.com/office/powerpoint/2010/main" val="3908041025"/>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C3CB608-3E8E-E545-87E6-B8557100F39B}"/>
              </a:ext>
            </a:extLst>
          </p:cNvPr>
          <p:cNvSpPr>
            <a:spLocks noGrp="1"/>
          </p:cNvSpPr>
          <p:nvPr>
            <p:ph type="ctrTitle"/>
          </p:nvPr>
        </p:nvSpPr>
        <p:spPr>
          <a:xfrm>
            <a:off x="364273" y="1940312"/>
            <a:ext cx="9144000" cy="2765503"/>
          </a:xfrm>
        </p:spPr>
        <p:txBody>
          <a:bodyPr>
            <a:normAutofit/>
          </a:bodyPr>
          <a:lstStyle/>
          <a:p>
            <a:pPr algn="r"/>
            <a:r>
              <a:rPr lang="ar-SA" sz="3400" b="1" dirty="0">
                <a:solidFill>
                  <a:srgbClr val="454545"/>
                </a:solidFill>
                <a:latin typeface=".ArabicUIText-Regular"/>
              </a:rPr>
              <a:t>ماهية</a:t>
            </a:r>
            <a:r>
              <a:rPr lang="ar-SA" sz="3400" b="1" dirty="0">
                <a:solidFill>
                  <a:srgbClr val="454545"/>
                </a:solidFill>
                <a:latin typeface=".SFUIText"/>
              </a:rPr>
              <a:t> </a:t>
            </a:r>
            <a:r>
              <a:rPr lang="ar-SA" sz="3400" b="1" dirty="0">
                <a:solidFill>
                  <a:srgbClr val="454545"/>
                </a:solidFill>
                <a:latin typeface=".ArabicUIText-Regular"/>
              </a:rPr>
              <a:t>عقد</a:t>
            </a:r>
            <a:r>
              <a:rPr lang="ar-SA" sz="3400" b="1" dirty="0">
                <a:solidFill>
                  <a:srgbClr val="454545"/>
                </a:solidFill>
                <a:latin typeface=".SFUIText"/>
              </a:rPr>
              <a:t> </a:t>
            </a:r>
            <a:r>
              <a:rPr lang="ar-SA" sz="3400" b="1" dirty="0">
                <a:solidFill>
                  <a:srgbClr val="454545"/>
                </a:solidFill>
                <a:latin typeface=".ArabicUIText-Regular"/>
              </a:rPr>
              <a:t>النقل</a:t>
            </a:r>
            <a:r>
              <a:rPr lang="ar-SA" sz="3400" b="1" dirty="0">
                <a:solidFill>
                  <a:srgbClr val="454545"/>
                </a:solidFill>
                <a:latin typeface=".SFUIText"/>
              </a:rPr>
              <a:t> </a:t>
            </a:r>
            <a:r>
              <a:rPr lang="ar-SA" sz="3400" b="1" dirty="0">
                <a:solidFill>
                  <a:srgbClr val="454545"/>
                </a:solidFill>
                <a:latin typeface=".ArabicUIText-Regular"/>
              </a:rPr>
              <a:t>:</a:t>
            </a:r>
            <a:br>
              <a:rPr lang="ar-SA" sz="3400" b="1" dirty="0">
                <a:solidFill>
                  <a:srgbClr val="454545"/>
                </a:solidFill>
                <a:latin typeface=".ArabicUIText-Regular"/>
              </a:rPr>
            </a:br>
            <a:r>
              <a:rPr lang="ar-SA" sz="3400" b="1" dirty="0">
                <a:solidFill>
                  <a:srgbClr val="454545"/>
                </a:solidFill>
                <a:latin typeface=".ArabicUIText-Regular"/>
              </a:rPr>
              <a:t>يعرف</a:t>
            </a:r>
            <a:r>
              <a:rPr lang="ar-SA" sz="3400" b="1" dirty="0">
                <a:solidFill>
                  <a:srgbClr val="454545"/>
                </a:solidFill>
                <a:latin typeface=".SFUIText"/>
              </a:rPr>
              <a:t> </a:t>
            </a:r>
            <a:r>
              <a:rPr lang="ar-SA" sz="3400" b="1" dirty="0">
                <a:solidFill>
                  <a:srgbClr val="454545"/>
                </a:solidFill>
                <a:latin typeface=".ArabicUIText-Regular"/>
              </a:rPr>
              <a:t>عقد</a:t>
            </a:r>
            <a:r>
              <a:rPr lang="ar-SA" sz="3400" b="1" dirty="0">
                <a:solidFill>
                  <a:srgbClr val="454545"/>
                </a:solidFill>
                <a:latin typeface=".SFUIText"/>
              </a:rPr>
              <a:t> </a:t>
            </a:r>
            <a:r>
              <a:rPr lang="ar-SA" sz="3400" b="1" dirty="0">
                <a:solidFill>
                  <a:srgbClr val="454545"/>
                </a:solidFill>
                <a:latin typeface=".ArabicUIText-Regular"/>
              </a:rPr>
              <a:t>النقل:</a:t>
            </a:r>
            <a:r>
              <a:rPr lang="ar-SA" sz="3400" b="1" dirty="0">
                <a:solidFill>
                  <a:srgbClr val="454545"/>
                </a:solidFill>
                <a:latin typeface=".SFUIText"/>
              </a:rPr>
              <a:t> </a:t>
            </a:r>
            <a:r>
              <a:rPr lang="ar-SA" sz="2900" b="1" dirty="0">
                <a:solidFill>
                  <a:srgbClr val="454545"/>
                </a:solidFill>
                <a:latin typeface=".ArabicUIText-Regular"/>
              </a:rPr>
              <a:t>بأنه</a:t>
            </a:r>
            <a:r>
              <a:rPr lang="ar-SA" sz="2900" b="1" dirty="0">
                <a:solidFill>
                  <a:srgbClr val="454545"/>
                </a:solidFill>
                <a:latin typeface=".SFUIText"/>
              </a:rPr>
              <a:t> </a:t>
            </a:r>
            <a:r>
              <a:rPr lang="ar-SA" sz="2900" b="1" dirty="0">
                <a:solidFill>
                  <a:srgbClr val="454545"/>
                </a:solidFill>
                <a:latin typeface=".ArabicUIText-Regular"/>
              </a:rPr>
              <a:t>العقد</a:t>
            </a:r>
            <a:r>
              <a:rPr lang="ar-SA" sz="2900" b="1" dirty="0">
                <a:solidFill>
                  <a:srgbClr val="454545"/>
                </a:solidFill>
                <a:latin typeface=".SFUIText"/>
              </a:rPr>
              <a:t> </a:t>
            </a:r>
            <a:r>
              <a:rPr lang="ar-SA" sz="2900" b="1" dirty="0">
                <a:solidFill>
                  <a:srgbClr val="454545"/>
                </a:solidFill>
                <a:latin typeface=".ArabicUIText-Regular"/>
              </a:rPr>
              <a:t>الذي</a:t>
            </a:r>
            <a:r>
              <a:rPr lang="ar-SA" sz="2900" b="1" dirty="0">
                <a:solidFill>
                  <a:srgbClr val="454545"/>
                </a:solidFill>
                <a:latin typeface=".SFUIText"/>
              </a:rPr>
              <a:t> </a:t>
            </a:r>
            <a:r>
              <a:rPr lang="ar-SA" sz="2900" b="1" dirty="0">
                <a:solidFill>
                  <a:srgbClr val="454545"/>
                </a:solidFill>
                <a:latin typeface=".ArabicUIText-Regular"/>
              </a:rPr>
              <a:t>يكون</a:t>
            </a:r>
            <a:r>
              <a:rPr lang="ar-SA" sz="2900" b="1" dirty="0">
                <a:solidFill>
                  <a:srgbClr val="454545"/>
                </a:solidFill>
                <a:latin typeface=".SFUIText"/>
              </a:rPr>
              <a:t> </a:t>
            </a:r>
            <a:r>
              <a:rPr lang="ar-SA" sz="2900" b="1" dirty="0">
                <a:solidFill>
                  <a:srgbClr val="454545"/>
                </a:solidFill>
                <a:latin typeface=".ArabicUIText-Regular"/>
              </a:rPr>
              <a:t>الغرض</a:t>
            </a:r>
            <a:r>
              <a:rPr lang="ar-SA" sz="2900" b="1" dirty="0">
                <a:solidFill>
                  <a:srgbClr val="454545"/>
                </a:solidFill>
                <a:latin typeface=".SFUIText"/>
              </a:rPr>
              <a:t> </a:t>
            </a:r>
            <a:r>
              <a:rPr lang="ar-SA" sz="2900" b="1" dirty="0">
                <a:solidFill>
                  <a:srgbClr val="454545"/>
                </a:solidFill>
                <a:latin typeface=".ArabicUIText-Regular"/>
              </a:rPr>
              <a:t>الأساسي</a:t>
            </a:r>
            <a:r>
              <a:rPr lang="ar-SA" sz="2900" b="1" dirty="0">
                <a:solidFill>
                  <a:srgbClr val="454545"/>
                </a:solidFill>
                <a:latin typeface=".SFUIText"/>
              </a:rPr>
              <a:t> </a:t>
            </a:r>
            <a:r>
              <a:rPr lang="ar-SA" sz="2900" b="1" dirty="0">
                <a:solidFill>
                  <a:srgbClr val="454545"/>
                </a:solidFill>
                <a:latin typeface=".ArabicUIText-Regular"/>
              </a:rPr>
              <a:t>منه</a:t>
            </a:r>
            <a:r>
              <a:rPr lang="ar-SA" sz="2900" b="1" dirty="0">
                <a:solidFill>
                  <a:srgbClr val="454545"/>
                </a:solidFill>
                <a:latin typeface=".SFUIText"/>
              </a:rPr>
              <a:t> </a:t>
            </a:r>
            <a:r>
              <a:rPr lang="ar-SA" sz="2900" b="1" dirty="0">
                <a:solidFill>
                  <a:srgbClr val="454545"/>
                </a:solidFill>
                <a:latin typeface=".ArabicUIText-Regular"/>
              </a:rPr>
              <a:t>تأمين</a:t>
            </a:r>
            <a:r>
              <a:rPr lang="ar-SA" sz="2900" b="1" dirty="0">
                <a:solidFill>
                  <a:srgbClr val="454545"/>
                </a:solidFill>
                <a:latin typeface=".SFUIText"/>
              </a:rPr>
              <a:t> </a:t>
            </a:r>
            <a:r>
              <a:rPr lang="ar-SA" sz="2900" b="1" dirty="0">
                <a:solidFill>
                  <a:srgbClr val="454545"/>
                </a:solidFill>
                <a:latin typeface=".ArabicUIText-Regular"/>
              </a:rPr>
              <a:t>انتقال</a:t>
            </a:r>
            <a:r>
              <a:rPr lang="ar-SA" sz="2900" b="1" dirty="0">
                <a:solidFill>
                  <a:srgbClr val="454545"/>
                </a:solidFill>
                <a:latin typeface=".SFUIText"/>
              </a:rPr>
              <a:t> </a:t>
            </a:r>
            <a:r>
              <a:rPr lang="ar-SA" sz="2900" b="1" dirty="0">
                <a:solidFill>
                  <a:srgbClr val="454545"/>
                </a:solidFill>
                <a:latin typeface=".ArabicUIText-Regular"/>
              </a:rPr>
              <a:t>شخص</a:t>
            </a:r>
            <a:r>
              <a:rPr lang="ar-SA" sz="2900" b="1" dirty="0">
                <a:solidFill>
                  <a:srgbClr val="454545"/>
                </a:solidFill>
                <a:latin typeface=".SFUIText"/>
              </a:rPr>
              <a:t> </a:t>
            </a:r>
            <a:r>
              <a:rPr lang="ar-SA" sz="2900" b="1" dirty="0">
                <a:solidFill>
                  <a:srgbClr val="454545"/>
                </a:solidFill>
                <a:latin typeface=".ArabicUIText-Regular"/>
              </a:rPr>
              <a:t>او</a:t>
            </a:r>
            <a:r>
              <a:rPr lang="ar-SA" sz="2900" b="1" dirty="0">
                <a:solidFill>
                  <a:srgbClr val="454545"/>
                </a:solidFill>
                <a:latin typeface=".SFUIText"/>
              </a:rPr>
              <a:t> </a:t>
            </a:r>
            <a:r>
              <a:rPr lang="ar-SA" sz="2900" b="1" dirty="0">
                <a:solidFill>
                  <a:srgbClr val="454545"/>
                </a:solidFill>
                <a:latin typeface=".ArabicUIText-Regular"/>
              </a:rPr>
              <a:t>شيء</a:t>
            </a:r>
            <a:r>
              <a:rPr lang="ar-SA" sz="2900" b="1" dirty="0">
                <a:solidFill>
                  <a:srgbClr val="454545"/>
                </a:solidFill>
                <a:latin typeface=".SFUIText"/>
              </a:rPr>
              <a:t> </a:t>
            </a:r>
            <a:r>
              <a:rPr lang="ar-SA" sz="2900" b="1" dirty="0">
                <a:solidFill>
                  <a:srgbClr val="454545"/>
                </a:solidFill>
                <a:latin typeface=".ArabicUIText-Regular"/>
              </a:rPr>
              <a:t>من</a:t>
            </a:r>
            <a:r>
              <a:rPr lang="ar-SA" sz="2900" b="1" dirty="0">
                <a:solidFill>
                  <a:srgbClr val="454545"/>
                </a:solidFill>
                <a:latin typeface=".SFUIText"/>
              </a:rPr>
              <a:t> </a:t>
            </a:r>
            <a:r>
              <a:rPr lang="ar-SA" sz="2900" b="1" dirty="0">
                <a:solidFill>
                  <a:srgbClr val="454545"/>
                </a:solidFill>
                <a:latin typeface=".ArabicUIText-Regular"/>
              </a:rPr>
              <a:t>موضع</a:t>
            </a:r>
            <a:r>
              <a:rPr lang="ar-SA" sz="2900" b="1" dirty="0">
                <a:solidFill>
                  <a:srgbClr val="454545"/>
                </a:solidFill>
                <a:latin typeface=".SFUIText"/>
              </a:rPr>
              <a:t> </a:t>
            </a:r>
            <a:r>
              <a:rPr lang="ar-SA" sz="2900" b="1" dirty="0">
                <a:solidFill>
                  <a:srgbClr val="454545"/>
                </a:solidFill>
                <a:latin typeface=".ArabicUIText-Regular"/>
              </a:rPr>
              <a:t>الى</a:t>
            </a:r>
            <a:r>
              <a:rPr lang="ar-SA" sz="2900" b="1" dirty="0">
                <a:solidFill>
                  <a:srgbClr val="454545"/>
                </a:solidFill>
                <a:latin typeface=".SFUIText"/>
              </a:rPr>
              <a:t> </a:t>
            </a:r>
            <a:r>
              <a:rPr lang="ar-SA" sz="2900" b="1" dirty="0">
                <a:solidFill>
                  <a:srgbClr val="454545"/>
                </a:solidFill>
                <a:latin typeface=".ArabicUIText-Regular"/>
              </a:rPr>
              <a:t>اخر</a:t>
            </a:r>
            <a:r>
              <a:rPr lang="ar-SA" sz="2900" b="1" dirty="0">
                <a:solidFill>
                  <a:srgbClr val="454545"/>
                </a:solidFill>
                <a:latin typeface=".SFUIText"/>
              </a:rPr>
              <a:t> .</a:t>
            </a:r>
            <a:endParaRPr lang="ar-SA" sz="2900" b="1" dirty="0"/>
          </a:p>
        </p:txBody>
      </p:sp>
    </p:spTree>
    <p:extLst>
      <p:ext uri="{BB962C8B-B14F-4D97-AF65-F5344CB8AC3E}">
        <p14:creationId xmlns:p14="http://schemas.microsoft.com/office/powerpoint/2010/main" val="2394877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5355B6E9-410E-364F-9B21-8F62556182D7}"/>
              </a:ext>
            </a:extLst>
          </p:cNvPr>
          <p:cNvSpPr>
            <a:spLocks noGrp="1"/>
          </p:cNvSpPr>
          <p:nvPr>
            <p:ph idx="1"/>
          </p:nvPr>
        </p:nvSpPr>
        <p:spPr>
          <a:xfrm>
            <a:off x="838200" y="918794"/>
            <a:ext cx="8283498" cy="4351338"/>
          </a:xfrm>
        </p:spPr>
        <p:txBody>
          <a:bodyPr>
            <a:normAutofit fontScale="85000" lnSpcReduction="10000"/>
          </a:bodyPr>
          <a:lstStyle/>
          <a:p>
            <a:r>
              <a:rPr lang="ar-SA" sz="3400" b="1" dirty="0">
                <a:solidFill>
                  <a:srgbClr val="454545"/>
                </a:solidFill>
                <a:latin typeface=".ArabicUIText-Regular"/>
              </a:rPr>
              <a:t>خصائص</a:t>
            </a:r>
            <a:r>
              <a:rPr lang="ar-SA" sz="3400" b="1" dirty="0">
                <a:solidFill>
                  <a:srgbClr val="454545"/>
                </a:solidFill>
                <a:latin typeface=".SFUIText"/>
              </a:rPr>
              <a:t> </a:t>
            </a:r>
            <a:r>
              <a:rPr lang="ar-SA" sz="3400" b="1" dirty="0">
                <a:solidFill>
                  <a:srgbClr val="454545"/>
                </a:solidFill>
                <a:latin typeface=".ArabicUIText-Regular"/>
              </a:rPr>
              <a:t>عقد</a:t>
            </a:r>
            <a:r>
              <a:rPr lang="ar-SA" sz="3400" b="1" dirty="0">
                <a:solidFill>
                  <a:srgbClr val="454545"/>
                </a:solidFill>
                <a:latin typeface=".SFUIText"/>
              </a:rPr>
              <a:t> </a:t>
            </a:r>
            <a:r>
              <a:rPr lang="ar-SA" sz="3400" b="1" dirty="0">
                <a:solidFill>
                  <a:srgbClr val="454545"/>
                </a:solidFill>
                <a:latin typeface=".ArabicUIText-Regular"/>
              </a:rPr>
              <a:t>النقل</a:t>
            </a:r>
            <a:r>
              <a:rPr lang="ar-SA" sz="3400" b="1" dirty="0">
                <a:solidFill>
                  <a:srgbClr val="454545"/>
                </a:solidFill>
                <a:latin typeface=".SFUIText"/>
              </a:rPr>
              <a:t> </a:t>
            </a:r>
            <a:r>
              <a:rPr lang="ar-SA" sz="3400" b="1" dirty="0">
                <a:solidFill>
                  <a:srgbClr val="454545"/>
                </a:solidFill>
                <a:latin typeface=".ArabicUIDisplay-Regular"/>
              </a:rPr>
              <a:t>:</a:t>
            </a:r>
          </a:p>
          <a:p>
            <a:r>
              <a:rPr lang="ar-SA" sz="3400" b="1" dirty="0">
                <a:solidFill>
                  <a:srgbClr val="454545"/>
                </a:solidFill>
                <a:latin typeface=".ArabicUIText-Regular"/>
              </a:rPr>
              <a:t>١</a:t>
            </a:r>
            <a:r>
              <a:rPr lang="ar-SA" sz="3400" b="1" dirty="0">
                <a:solidFill>
                  <a:srgbClr val="454545"/>
                </a:solidFill>
                <a:latin typeface=".SFUIText"/>
              </a:rPr>
              <a:t>- </a:t>
            </a:r>
            <a:r>
              <a:rPr lang="ar-SA" sz="3400" b="1" dirty="0">
                <a:solidFill>
                  <a:srgbClr val="454545"/>
                </a:solidFill>
                <a:latin typeface=".ArabicUIText-Regular"/>
              </a:rPr>
              <a:t>عقد</a:t>
            </a:r>
            <a:r>
              <a:rPr lang="ar-SA" sz="3400" b="1" dirty="0">
                <a:solidFill>
                  <a:srgbClr val="454545"/>
                </a:solidFill>
                <a:latin typeface=".SFUIText"/>
              </a:rPr>
              <a:t> </a:t>
            </a:r>
            <a:r>
              <a:rPr lang="ar-SA" sz="3400" b="1" dirty="0">
                <a:solidFill>
                  <a:srgbClr val="454545"/>
                </a:solidFill>
                <a:latin typeface=".ArabicUIText-Regular"/>
              </a:rPr>
              <a:t>النقل</a:t>
            </a:r>
            <a:r>
              <a:rPr lang="ar-SA" sz="3400" b="1" dirty="0">
                <a:solidFill>
                  <a:srgbClr val="454545"/>
                </a:solidFill>
                <a:latin typeface=".SFUIText"/>
              </a:rPr>
              <a:t> </a:t>
            </a:r>
            <a:r>
              <a:rPr lang="ar-SA" sz="3400" b="1" dirty="0">
                <a:solidFill>
                  <a:srgbClr val="454545"/>
                </a:solidFill>
                <a:latin typeface=".ArabicUIText-Regular"/>
              </a:rPr>
              <a:t>عقد</a:t>
            </a:r>
            <a:r>
              <a:rPr lang="ar-SA" sz="3400" b="1" dirty="0">
                <a:solidFill>
                  <a:srgbClr val="454545"/>
                </a:solidFill>
                <a:latin typeface=".SFUIText"/>
              </a:rPr>
              <a:t> </a:t>
            </a:r>
            <a:r>
              <a:rPr lang="ar-SA" sz="3400" b="1" dirty="0">
                <a:solidFill>
                  <a:srgbClr val="454545"/>
                </a:solidFill>
                <a:latin typeface=".ArabicUIText-Regular"/>
              </a:rPr>
              <a:t>رضائي</a:t>
            </a:r>
            <a:r>
              <a:rPr lang="ar-SA" sz="3400" b="1" dirty="0">
                <a:solidFill>
                  <a:srgbClr val="454545"/>
                </a:solidFill>
                <a:latin typeface=".SFUIText"/>
              </a:rPr>
              <a:t> </a:t>
            </a:r>
            <a:r>
              <a:rPr lang="ar-SA" sz="3400" b="1" dirty="0">
                <a:solidFill>
                  <a:srgbClr val="454545"/>
                </a:solidFill>
                <a:latin typeface=".ArabicUIDisplay-Regular"/>
              </a:rPr>
              <a:t>:</a:t>
            </a:r>
            <a:r>
              <a:rPr lang="ar-SA" sz="3400" b="1" dirty="0">
                <a:solidFill>
                  <a:srgbClr val="454545"/>
                </a:solidFill>
                <a:latin typeface=".SFUIText"/>
              </a:rPr>
              <a:t> </a:t>
            </a:r>
            <a:r>
              <a:rPr lang="ar-SA" sz="2900" b="1" dirty="0">
                <a:solidFill>
                  <a:srgbClr val="454545"/>
                </a:solidFill>
                <a:latin typeface=".ArabicUIText-Regular"/>
              </a:rPr>
              <a:t>اي</a:t>
            </a:r>
            <a:r>
              <a:rPr lang="ar-SA" sz="2900" b="1" dirty="0">
                <a:solidFill>
                  <a:srgbClr val="454545"/>
                </a:solidFill>
                <a:latin typeface=".SFUIText"/>
              </a:rPr>
              <a:t> </a:t>
            </a:r>
            <a:r>
              <a:rPr lang="ar-SA" sz="2900" b="1" dirty="0">
                <a:solidFill>
                  <a:srgbClr val="454545"/>
                </a:solidFill>
                <a:latin typeface=".ArabicUIText-Regular"/>
              </a:rPr>
              <a:t>لا</a:t>
            </a:r>
            <a:r>
              <a:rPr lang="ar-SA" sz="2900" b="1" dirty="0">
                <a:solidFill>
                  <a:srgbClr val="454545"/>
                </a:solidFill>
                <a:latin typeface=".SFUIText"/>
              </a:rPr>
              <a:t> </a:t>
            </a:r>
            <a:r>
              <a:rPr lang="ar-SA" sz="2900" b="1" dirty="0">
                <a:solidFill>
                  <a:srgbClr val="454545"/>
                </a:solidFill>
                <a:latin typeface=".ArabicUIText-Regular"/>
              </a:rPr>
              <a:t>يشترط</a:t>
            </a:r>
            <a:r>
              <a:rPr lang="ar-SA" sz="2900" b="1" dirty="0">
                <a:solidFill>
                  <a:srgbClr val="454545"/>
                </a:solidFill>
                <a:latin typeface=".SFUIText"/>
              </a:rPr>
              <a:t> </a:t>
            </a:r>
            <a:r>
              <a:rPr lang="ar-SA" sz="2900" b="1" dirty="0">
                <a:solidFill>
                  <a:srgbClr val="454545"/>
                </a:solidFill>
                <a:latin typeface=".ArabicUIText-Regular"/>
              </a:rPr>
              <a:t>لانعقاده</a:t>
            </a:r>
            <a:r>
              <a:rPr lang="ar-SA" sz="2900" b="1" dirty="0">
                <a:solidFill>
                  <a:srgbClr val="454545"/>
                </a:solidFill>
                <a:latin typeface=".SFUIText"/>
              </a:rPr>
              <a:t> </a:t>
            </a:r>
            <a:r>
              <a:rPr lang="ar-SA" sz="2900" b="1" dirty="0">
                <a:solidFill>
                  <a:srgbClr val="454545"/>
                </a:solidFill>
                <a:latin typeface=".ArabicUIText-Regular"/>
              </a:rPr>
              <a:t>شكلاً</a:t>
            </a:r>
            <a:r>
              <a:rPr lang="ar-SA" sz="2900" b="1" dirty="0">
                <a:solidFill>
                  <a:srgbClr val="454545"/>
                </a:solidFill>
                <a:latin typeface=".SFUIText"/>
              </a:rPr>
              <a:t> </a:t>
            </a:r>
            <a:r>
              <a:rPr lang="ar-SA" sz="2900" b="1" dirty="0">
                <a:solidFill>
                  <a:srgbClr val="454545"/>
                </a:solidFill>
                <a:latin typeface=".ArabicUIText-Regular"/>
              </a:rPr>
              <a:t>معيناً</a:t>
            </a:r>
            <a:r>
              <a:rPr lang="ar-SA" sz="2900" b="1" dirty="0">
                <a:solidFill>
                  <a:srgbClr val="454545"/>
                </a:solidFill>
                <a:latin typeface=".SFUIText"/>
              </a:rPr>
              <a:t> </a:t>
            </a:r>
            <a:r>
              <a:rPr lang="ar-SA" sz="2900" b="1" dirty="0">
                <a:solidFill>
                  <a:srgbClr val="454545"/>
                </a:solidFill>
                <a:latin typeface=".ArabicUIText-Regular"/>
              </a:rPr>
              <a:t>يكفي</a:t>
            </a:r>
            <a:r>
              <a:rPr lang="ar-SA" sz="2900" b="1" dirty="0">
                <a:solidFill>
                  <a:srgbClr val="454545"/>
                </a:solidFill>
                <a:latin typeface=".SFUIText"/>
              </a:rPr>
              <a:t> </a:t>
            </a:r>
            <a:r>
              <a:rPr lang="ar-SA" sz="2900" b="1" dirty="0">
                <a:solidFill>
                  <a:srgbClr val="454545"/>
                </a:solidFill>
                <a:latin typeface=".ArabicUIText-Regular"/>
              </a:rPr>
              <a:t>لانعقاده</a:t>
            </a:r>
            <a:r>
              <a:rPr lang="ar-SA" sz="2900" b="1" dirty="0">
                <a:solidFill>
                  <a:srgbClr val="454545"/>
                </a:solidFill>
                <a:latin typeface=".SFUIText"/>
              </a:rPr>
              <a:t> </a:t>
            </a:r>
            <a:r>
              <a:rPr lang="ar-SA" sz="2900" b="1" dirty="0">
                <a:solidFill>
                  <a:srgbClr val="454545"/>
                </a:solidFill>
                <a:latin typeface=".ArabicUIText-Regular"/>
              </a:rPr>
              <a:t>التراضي</a:t>
            </a:r>
            <a:r>
              <a:rPr lang="ar-SA" sz="2900" b="1" dirty="0">
                <a:solidFill>
                  <a:srgbClr val="454545"/>
                </a:solidFill>
                <a:latin typeface=".SFUIText"/>
              </a:rPr>
              <a:t> </a:t>
            </a:r>
            <a:r>
              <a:rPr lang="ar-SA" sz="2900" b="1" dirty="0">
                <a:solidFill>
                  <a:srgbClr val="454545"/>
                </a:solidFill>
                <a:latin typeface=".ArabicUIText-Regular"/>
              </a:rPr>
              <a:t>وتطابق</a:t>
            </a:r>
            <a:r>
              <a:rPr lang="ar-SA" sz="2900" b="1" dirty="0">
                <a:solidFill>
                  <a:srgbClr val="454545"/>
                </a:solidFill>
                <a:latin typeface=".SFUIText"/>
              </a:rPr>
              <a:t> </a:t>
            </a:r>
            <a:r>
              <a:rPr lang="ar-SA" sz="2900" b="1" dirty="0">
                <a:solidFill>
                  <a:srgbClr val="454545"/>
                </a:solidFill>
                <a:latin typeface=".ArabicUIText-Regular"/>
              </a:rPr>
              <a:t>الايجاب</a:t>
            </a:r>
            <a:r>
              <a:rPr lang="ar-SA" sz="2900" b="1" dirty="0">
                <a:solidFill>
                  <a:srgbClr val="454545"/>
                </a:solidFill>
                <a:latin typeface=".SFUIText"/>
              </a:rPr>
              <a:t> </a:t>
            </a:r>
            <a:r>
              <a:rPr lang="ar-SA" sz="2900" b="1" dirty="0">
                <a:solidFill>
                  <a:srgbClr val="454545"/>
                </a:solidFill>
                <a:latin typeface=".ArabicUIText-Regular"/>
              </a:rPr>
              <a:t>والقبول</a:t>
            </a:r>
            <a:r>
              <a:rPr lang="ar-SA" sz="2900" b="1" dirty="0">
                <a:solidFill>
                  <a:srgbClr val="454545"/>
                </a:solidFill>
                <a:latin typeface=".SFUIText"/>
              </a:rPr>
              <a:t> </a:t>
            </a:r>
            <a:r>
              <a:rPr lang="ar-SA" sz="2900" b="1" dirty="0">
                <a:solidFill>
                  <a:srgbClr val="454545"/>
                </a:solidFill>
                <a:latin typeface=".ArabicUIText-Regular"/>
              </a:rPr>
              <a:t>ويصح</a:t>
            </a:r>
            <a:r>
              <a:rPr lang="ar-SA" sz="2900" b="1" dirty="0">
                <a:solidFill>
                  <a:srgbClr val="454545"/>
                </a:solidFill>
                <a:latin typeface=".SFUIText"/>
              </a:rPr>
              <a:t> </a:t>
            </a:r>
            <a:r>
              <a:rPr lang="ar-SA" sz="2900" b="1" dirty="0">
                <a:solidFill>
                  <a:srgbClr val="454545"/>
                </a:solidFill>
                <a:latin typeface=".ArabicUIText-Regular"/>
              </a:rPr>
              <a:t>اثباته</a:t>
            </a:r>
            <a:r>
              <a:rPr lang="ar-SA" sz="2900" b="1" dirty="0">
                <a:solidFill>
                  <a:srgbClr val="454545"/>
                </a:solidFill>
                <a:latin typeface=".SFUIText"/>
              </a:rPr>
              <a:t> </a:t>
            </a:r>
            <a:r>
              <a:rPr lang="ar-SA" sz="2900" b="1" dirty="0">
                <a:solidFill>
                  <a:srgbClr val="454545"/>
                </a:solidFill>
                <a:latin typeface=".ArabicUIText-Regular"/>
              </a:rPr>
              <a:t>بكافة</a:t>
            </a:r>
            <a:r>
              <a:rPr lang="ar-SA" sz="2900" b="1" dirty="0">
                <a:solidFill>
                  <a:srgbClr val="454545"/>
                </a:solidFill>
                <a:latin typeface=".SFUIText"/>
              </a:rPr>
              <a:t> </a:t>
            </a:r>
            <a:r>
              <a:rPr lang="ar-SA" sz="2900" b="1" dirty="0">
                <a:solidFill>
                  <a:srgbClr val="454545"/>
                </a:solidFill>
                <a:latin typeface=".ArabicUIText-Regular"/>
              </a:rPr>
              <a:t>وسائل</a:t>
            </a:r>
            <a:r>
              <a:rPr lang="ar-SA" sz="2900" b="1" dirty="0">
                <a:solidFill>
                  <a:srgbClr val="454545"/>
                </a:solidFill>
                <a:latin typeface=".SFUIText"/>
              </a:rPr>
              <a:t> </a:t>
            </a:r>
            <a:r>
              <a:rPr lang="ar-SA" sz="2900" b="1" dirty="0">
                <a:solidFill>
                  <a:srgbClr val="454545"/>
                </a:solidFill>
                <a:latin typeface=".ArabicUIText-Regular"/>
              </a:rPr>
              <a:t>الاثبات،</a:t>
            </a:r>
            <a:r>
              <a:rPr lang="ar-SA" sz="2900" b="1" dirty="0">
                <a:solidFill>
                  <a:srgbClr val="454545"/>
                </a:solidFill>
                <a:latin typeface=".SFUIText"/>
              </a:rPr>
              <a:t> </a:t>
            </a:r>
            <a:r>
              <a:rPr lang="ar-SA" sz="2900" b="1" dirty="0">
                <a:solidFill>
                  <a:srgbClr val="454545"/>
                </a:solidFill>
                <a:latin typeface=".ArabicUIText-Regular"/>
              </a:rPr>
              <a:t>ومنها</a:t>
            </a:r>
            <a:r>
              <a:rPr lang="ar-SA" sz="2900" b="1" dirty="0">
                <a:solidFill>
                  <a:srgbClr val="454545"/>
                </a:solidFill>
                <a:latin typeface=".SFUIText"/>
              </a:rPr>
              <a:t> </a:t>
            </a:r>
            <a:r>
              <a:rPr lang="ar-SA" sz="2900" b="1" dirty="0">
                <a:solidFill>
                  <a:srgbClr val="454545"/>
                </a:solidFill>
                <a:latin typeface=".ArabicUIText-Regular"/>
              </a:rPr>
              <a:t>تدكرة</a:t>
            </a:r>
            <a:r>
              <a:rPr lang="ar-SA" sz="2900" b="1" dirty="0">
                <a:solidFill>
                  <a:srgbClr val="454545"/>
                </a:solidFill>
                <a:latin typeface=".SFUIText"/>
              </a:rPr>
              <a:t> </a:t>
            </a:r>
            <a:r>
              <a:rPr lang="ar-SA" sz="2900" b="1" dirty="0">
                <a:solidFill>
                  <a:srgbClr val="454545"/>
                </a:solidFill>
                <a:latin typeface=".ArabicUIText-Regular"/>
              </a:rPr>
              <a:t>النقل</a:t>
            </a:r>
            <a:r>
              <a:rPr lang="ar-SA" sz="2900" b="1" dirty="0">
                <a:solidFill>
                  <a:srgbClr val="454545"/>
                </a:solidFill>
                <a:latin typeface=".SFUIText"/>
              </a:rPr>
              <a:t> </a:t>
            </a:r>
            <a:r>
              <a:rPr lang="ar-SA" sz="2900" b="1" dirty="0">
                <a:solidFill>
                  <a:srgbClr val="454545"/>
                </a:solidFill>
                <a:latin typeface=".ArabicUIText-Regular"/>
              </a:rPr>
              <a:t>او</a:t>
            </a:r>
            <a:r>
              <a:rPr lang="ar-SA" sz="2900" b="1" dirty="0">
                <a:solidFill>
                  <a:srgbClr val="454545"/>
                </a:solidFill>
                <a:latin typeface=".SFUIText"/>
              </a:rPr>
              <a:t> </a:t>
            </a:r>
            <a:r>
              <a:rPr lang="ar-SA" sz="2900" b="1" dirty="0">
                <a:solidFill>
                  <a:srgbClr val="454545"/>
                </a:solidFill>
                <a:latin typeface=".ArabicUIText-Regular"/>
              </a:rPr>
              <a:t>ايصال</a:t>
            </a:r>
            <a:r>
              <a:rPr lang="ar-SA" sz="2900" b="1" dirty="0">
                <a:solidFill>
                  <a:srgbClr val="454545"/>
                </a:solidFill>
                <a:latin typeface=".SFUIText"/>
              </a:rPr>
              <a:t> </a:t>
            </a:r>
            <a:r>
              <a:rPr lang="ar-SA" sz="2900" b="1" dirty="0">
                <a:solidFill>
                  <a:srgbClr val="454545"/>
                </a:solidFill>
                <a:latin typeface=".ArabicUIText-Regular"/>
              </a:rPr>
              <a:t>الشحن</a:t>
            </a:r>
            <a:r>
              <a:rPr lang="ar-SA" sz="2900" b="1" dirty="0">
                <a:solidFill>
                  <a:srgbClr val="454545"/>
                </a:solidFill>
                <a:latin typeface=".SFUIText"/>
              </a:rPr>
              <a:t>. </a:t>
            </a:r>
            <a:endParaRPr lang="ar-SA" sz="2900" b="1" dirty="0">
              <a:solidFill>
                <a:srgbClr val="454545"/>
              </a:solidFill>
              <a:latin typeface=".ArabicUIText-Regular"/>
            </a:endParaRPr>
          </a:p>
          <a:p>
            <a:endParaRPr lang="ar-SA" sz="3400" b="1" dirty="0">
              <a:solidFill>
                <a:srgbClr val="454545"/>
              </a:solidFill>
              <a:latin typeface=".ArabicUIText-Regular"/>
            </a:endParaRPr>
          </a:p>
          <a:p>
            <a:r>
              <a:rPr lang="ar-SA" sz="3400" b="1" dirty="0">
                <a:solidFill>
                  <a:srgbClr val="454545"/>
                </a:solidFill>
                <a:latin typeface=".ArabicUIText-Regular"/>
              </a:rPr>
              <a:t>٢-عقد</a:t>
            </a:r>
            <a:r>
              <a:rPr lang="ar-SA" sz="3400" b="1" dirty="0">
                <a:solidFill>
                  <a:srgbClr val="454545"/>
                </a:solidFill>
                <a:latin typeface=".SFUIText"/>
              </a:rPr>
              <a:t> </a:t>
            </a:r>
            <a:r>
              <a:rPr lang="ar-SA" sz="3400" b="1" dirty="0">
                <a:solidFill>
                  <a:srgbClr val="454545"/>
                </a:solidFill>
                <a:latin typeface=".ArabicUIText-Regular"/>
              </a:rPr>
              <a:t>النقل</a:t>
            </a:r>
            <a:r>
              <a:rPr lang="ar-SA" sz="3400" b="1" dirty="0">
                <a:solidFill>
                  <a:srgbClr val="454545"/>
                </a:solidFill>
                <a:latin typeface=".SFUIText"/>
              </a:rPr>
              <a:t> </a:t>
            </a:r>
            <a:r>
              <a:rPr lang="ar-SA" sz="3400" b="1" dirty="0">
                <a:solidFill>
                  <a:srgbClr val="454545"/>
                </a:solidFill>
                <a:latin typeface=".ArabicUIText-Regular"/>
              </a:rPr>
              <a:t>من</a:t>
            </a:r>
            <a:r>
              <a:rPr lang="ar-SA" sz="3400" b="1" dirty="0">
                <a:solidFill>
                  <a:srgbClr val="454545"/>
                </a:solidFill>
                <a:latin typeface=".SFUIText"/>
              </a:rPr>
              <a:t> </a:t>
            </a:r>
            <a:r>
              <a:rPr lang="ar-SA" sz="3400" b="1" dirty="0">
                <a:solidFill>
                  <a:srgbClr val="454545"/>
                </a:solidFill>
                <a:latin typeface=".ArabicUIText-Regular"/>
              </a:rPr>
              <a:t>عقود</a:t>
            </a:r>
            <a:r>
              <a:rPr lang="ar-SA" sz="3400" b="1" dirty="0">
                <a:solidFill>
                  <a:srgbClr val="454545"/>
                </a:solidFill>
                <a:latin typeface=".SFUIText"/>
              </a:rPr>
              <a:t> </a:t>
            </a:r>
            <a:r>
              <a:rPr lang="ar-SA" sz="3400" b="1" dirty="0">
                <a:solidFill>
                  <a:srgbClr val="454545"/>
                </a:solidFill>
                <a:latin typeface=".ArabicUIText-Regular"/>
              </a:rPr>
              <a:t>المعاوضة:</a:t>
            </a:r>
            <a:r>
              <a:rPr lang="ar-SA" sz="3400" b="1" dirty="0">
                <a:solidFill>
                  <a:srgbClr val="454545"/>
                </a:solidFill>
                <a:latin typeface=".SFUIText"/>
              </a:rPr>
              <a:t> </a:t>
            </a:r>
            <a:r>
              <a:rPr lang="ar-SA" sz="2900" b="1" dirty="0">
                <a:solidFill>
                  <a:srgbClr val="454545"/>
                </a:solidFill>
                <a:latin typeface=".ArabicUIText-Regular"/>
              </a:rPr>
              <a:t>اي</a:t>
            </a:r>
            <a:r>
              <a:rPr lang="ar-SA" sz="2900" b="1" dirty="0">
                <a:solidFill>
                  <a:srgbClr val="454545"/>
                </a:solidFill>
                <a:latin typeface=".SFUIText"/>
              </a:rPr>
              <a:t> </a:t>
            </a:r>
            <a:r>
              <a:rPr lang="ar-SA" sz="2900" b="1" dirty="0">
                <a:solidFill>
                  <a:srgbClr val="454545"/>
                </a:solidFill>
                <a:latin typeface=".ArabicUIText-Regular"/>
              </a:rPr>
              <a:t>كل</a:t>
            </a:r>
            <a:r>
              <a:rPr lang="ar-SA" sz="2900" b="1" dirty="0">
                <a:solidFill>
                  <a:srgbClr val="454545"/>
                </a:solidFill>
                <a:latin typeface=".SFUIText"/>
              </a:rPr>
              <a:t> </a:t>
            </a:r>
            <a:r>
              <a:rPr lang="ar-SA" sz="2900" b="1" dirty="0">
                <a:solidFill>
                  <a:srgbClr val="454545"/>
                </a:solidFill>
                <a:latin typeface=".ArabicUIText-Regular"/>
              </a:rPr>
              <a:t>طرف</a:t>
            </a:r>
            <a:r>
              <a:rPr lang="ar-SA" sz="2900" b="1" dirty="0">
                <a:solidFill>
                  <a:srgbClr val="454545"/>
                </a:solidFill>
                <a:latin typeface=".SFUIText"/>
              </a:rPr>
              <a:t> </a:t>
            </a:r>
            <a:r>
              <a:rPr lang="ar-SA" sz="2900" b="1" dirty="0">
                <a:solidFill>
                  <a:srgbClr val="454545"/>
                </a:solidFill>
                <a:latin typeface=".ArabicUIText-Regular"/>
              </a:rPr>
              <a:t>من</a:t>
            </a:r>
            <a:r>
              <a:rPr lang="ar-SA" sz="2900" b="1" dirty="0">
                <a:solidFill>
                  <a:srgbClr val="454545"/>
                </a:solidFill>
                <a:latin typeface=".SFUIText"/>
              </a:rPr>
              <a:t> </a:t>
            </a:r>
            <a:r>
              <a:rPr lang="ar-SA" sz="2900" b="1" dirty="0">
                <a:solidFill>
                  <a:srgbClr val="454545"/>
                </a:solidFill>
                <a:latin typeface=".ArabicUIText-Regular"/>
              </a:rPr>
              <a:t>اطراف</a:t>
            </a:r>
            <a:r>
              <a:rPr lang="ar-SA" sz="2900" b="1" dirty="0">
                <a:solidFill>
                  <a:srgbClr val="454545"/>
                </a:solidFill>
                <a:latin typeface=".SFUIText"/>
              </a:rPr>
              <a:t> </a:t>
            </a:r>
            <a:r>
              <a:rPr lang="ar-SA" sz="2900" b="1" dirty="0">
                <a:solidFill>
                  <a:srgbClr val="454545"/>
                </a:solidFill>
                <a:latin typeface=".ArabicUIText-Regular"/>
              </a:rPr>
              <a:t>العقد</a:t>
            </a:r>
            <a:r>
              <a:rPr lang="ar-SA" sz="2900" b="1" dirty="0">
                <a:solidFill>
                  <a:srgbClr val="454545"/>
                </a:solidFill>
                <a:latin typeface=".SFUIText"/>
              </a:rPr>
              <a:t> </a:t>
            </a:r>
            <a:r>
              <a:rPr lang="ar-SA" sz="2900" b="1" dirty="0">
                <a:solidFill>
                  <a:srgbClr val="454545"/>
                </a:solidFill>
                <a:latin typeface=".ArabicUIText-Regular"/>
              </a:rPr>
              <a:t>يلتزم</a:t>
            </a:r>
            <a:r>
              <a:rPr lang="ar-SA" sz="2900" b="1" dirty="0">
                <a:solidFill>
                  <a:srgbClr val="454545"/>
                </a:solidFill>
                <a:latin typeface=".SFUIText"/>
              </a:rPr>
              <a:t> </a:t>
            </a:r>
            <a:r>
              <a:rPr lang="ar-SA" sz="2900" b="1" dirty="0">
                <a:solidFill>
                  <a:srgbClr val="454545"/>
                </a:solidFill>
                <a:latin typeface=".ArabicUIText-Regular"/>
              </a:rPr>
              <a:t>بالتزامات</a:t>
            </a:r>
            <a:r>
              <a:rPr lang="ar-SA" sz="2900" b="1" dirty="0">
                <a:solidFill>
                  <a:srgbClr val="454545"/>
                </a:solidFill>
                <a:latin typeface=".SFUIText"/>
              </a:rPr>
              <a:t> </a:t>
            </a:r>
            <a:r>
              <a:rPr lang="ar-SA" sz="2900" b="1" dirty="0">
                <a:solidFill>
                  <a:srgbClr val="454545"/>
                </a:solidFill>
                <a:latin typeface=".ArabicUIText-Regular"/>
              </a:rPr>
              <a:t>معينه</a:t>
            </a:r>
            <a:r>
              <a:rPr lang="ar-SA" sz="2900" b="1" dirty="0">
                <a:solidFill>
                  <a:srgbClr val="454545"/>
                </a:solidFill>
                <a:latin typeface=".SFUIText"/>
              </a:rPr>
              <a:t> </a:t>
            </a:r>
            <a:r>
              <a:rPr lang="ar-SA" sz="2900" b="1" dirty="0">
                <a:solidFill>
                  <a:srgbClr val="454545"/>
                </a:solidFill>
                <a:latin typeface=".ArabicUIText-Regular"/>
              </a:rPr>
              <a:t>للطرف</a:t>
            </a:r>
            <a:r>
              <a:rPr lang="ar-SA" sz="2900" b="1" dirty="0">
                <a:solidFill>
                  <a:srgbClr val="454545"/>
                </a:solidFill>
                <a:latin typeface=".SFUIText"/>
              </a:rPr>
              <a:t> </a:t>
            </a:r>
            <a:r>
              <a:rPr lang="ar-SA" sz="2900" b="1" dirty="0">
                <a:solidFill>
                  <a:srgbClr val="454545"/>
                </a:solidFill>
                <a:latin typeface=".ArabicUIText-Regular"/>
              </a:rPr>
              <a:t>الاخر</a:t>
            </a:r>
            <a:r>
              <a:rPr lang="ar-SA" sz="2900" b="1" dirty="0">
                <a:solidFill>
                  <a:srgbClr val="454545"/>
                </a:solidFill>
                <a:latin typeface=".SFUIText"/>
              </a:rPr>
              <a:t> </a:t>
            </a:r>
            <a:r>
              <a:rPr lang="ar-SA" sz="2900" b="1" dirty="0">
                <a:solidFill>
                  <a:srgbClr val="454545"/>
                </a:solidFill>
                <a:latin typeface=".ArabicUIText-Regular"/>
              </a:rPr>
              <a:t>بمعنى</a:t>
            </a:r>
            <a:r>
              <a:rPr lang="ar-SA" sz="2900" b="1" dirty="0">
                <a:solidFill>
                  <a:srgbClr val="454545"/>
                </a:solidFill>
                <a:latin typeface=".SFUIText"/>
              </a:rPr>
              <a:t> </a:t>
            </a:r>
            <a:r>
              <a:rPr lang="ar-SA" sz="2900" b="1" dirty="0">
                <a:solidFill>
                  <a:srgbClr val="454545"/>
                </a:solidFill>
                <a:latin typeface=".ArabicUIText-Regular"/>
              </a:rPr>
              <a:t>ان</a:t>
            </a:r>
            <a:r>
              <a:rPr lang="ar-SA" sz="2900" b="1" dirty="0">
                <a:solidFill>
                  <a:srgbClr val="454545"/>
                </a:solidFill>
                <a:latin typeface=".SFUIText"/>
              </a:rPr>
              <a:t> </a:t>
            </a:r>
            <a:r>
              <a:rPr lang="ar-SA" sz="2900" b="1" dirty="0">
                <a:solidFill>
                  <a:srgbClr val="454545"/>
                </a:solidFill>
                <a:latin typeface=".ArabicUIText-Regular"/>
              </a:rPr>
              <a:t>الناقل</a:t>
            </a:r>
            <a:r>
              <a:rPr lang="ar-SA" sz="2900" b="1" dirty="0">
                <a:solidFill>
                  <a:srgbClr val="454545"/>
                </a:solidFill>
                <a:latin typeface=".SFUIText"/>
              </a:rPr>
              <a:t> </a:t>
            </a:r>
            <a:r>
              <a:rPr lang="ar-SA" sz="2900" b="1" dirty="0">
                <a:solidFill>
                  <a:srgbClr val="454545"/>
                </a:solidFill>
                <a:latin typeface=".ArabicUIText-Regular"/>
              </a:rPr>
              <a:t>يقوم</a:t>
            </a:r>
            <a:r>
              <a:rPr lang="ar-SA" sz="2900" b="1" dirty="0">
                <a:solidFill>
                  <a:srgbClr val="454545"/>
                </a:solidFill>
                <a:latin typeface=".SFUIText"/>
              </a:rPr>
              <a:t> </a:t>
            </a:r>
            <a:r>
              <a:rPr lang="ar-SA" sz="2900" b="1" dirty="0">
                <a:solidFill>
                  <a:srgbClr val="454545"/>
                </a:solidFill>
                <a:latin typeface=".ArabicUIText-Regular"/>
              </a:rPr>
              <a:t>بلتزام</a:t>
            </a:r>
            <a:r>
              <a:rPr lang="ar-SA" sz="2900" b="1" dirty="0">
                <a:solidFill>
                  <a:srgbClr val="454545"/>
                </a:solidFill>
                <a:latin typeface=".SFUIText"/>
              </a:rPr>
              <a:t> </a:t>
            </a:r>
            <a:r>
              <a:rPr lang="ar-SA" sz="2900" b="1" dirty="0">
                <a:solidFill>
                  <a:srgbClr val="454545"/>
                </a:solidFill>
                <a:latin typeface=".ArabicUIText-Regular"/>
              </a:rPr>
              <a:t>نقل</a:t>
            </a:r>
            <a:r>
              <a:rPr lang="ar-SA" sz="2900" b="1" dirty="0">
                <a:solidFill>
                  <a:srgbClr val="454545"/>
                </a:solidFill>
                <a:latin typeface=".SFUIText"/>
              </a:rPr>
              <a:t> </a:t>
            </a:r>
            <a:r>
              <a:rPr lang="ar-SA" sz="2900" b="1" dirty="0">
                <a:solidFill>
                  <a:srgbClr val="454545"/>
                </a:solidFill>
                <a:latin typeface=".ArabicUIText-Regular"/>
              </a:rPr>
              <a:t>الاشياء</a:t>
            </a:r>
            <a:r>
              <a:rPr lang="ar-SA" sz="2900" b="1" dirty="0">
                <a:solidFill>
                  <a:srgbClr val="454545"/>
                </a:solidFill>
                <a:latin typeface=".SFUIText"/>
              </a:rPr>
              <a:t> </a:t>
            </a:r>
            <a:r>
              <a:rPr lang="ar-SA" sz="2900" b="1" dirty="0">
                <a:solidFill>
                  <a:srgbClr val="454545"/>
                </a:solidFill>
                <a:latin typeface=".ArabicUIText-Regular"/>
              </a:rPr>
              <a:t>او</a:t>
            </a:r>
            <a:r>
              <a:rPr lang="ar-SA" sz="2900" b="1" dirty="0">
                <a:solidFill>
                  <a:srgbClr val="454545"/>
                </a:solidFill>
                <a:latin typeface=".SFUIText"/>
              </a:rPr>
              <a:t> </a:t>
            </a:r>
            <a:r>
              <a:rPr lang="ar-SA" sz="2900" b="1" dirty="0">
                <a:solidFill>
                  <a:srgbClr val="454545"/>
                </a:solidFill>
                <a:latin typeface=".ArabicUIText-Regular"/>
              </a:rPr>
              <a:t>الاشخاص</a:t>
            </a:r>
            <a:r>
              <a:rPr lang="ar-SA" sz="2900" b="1" dirty="0">
                <a:solidFill>
                  <a:srgbClr val="454545"/>
                </a:solidFill>
                <a:latin typeface=".SFUIText"/>
              </a:rPr>
              <a:t> </a:t>
            </a:r>
            <a:r>
              <a:rPr lang="ar-SA" sz="2900" b="1" dirty="0">
                <a:solidFill>
                  <a:srgbClr val="454545"/>
                </a:solidFill>
                <a:latin typeface=".ArabicUIText-Regular"/>
              </a:rPr>
              <a:t>ويقوم</a:t>
            </a:r>
            <a:r>
              <a:rPr lang="ar-SA" sz="2900" b="1" dirty="0">
                <a:solidFill>
                  <a:srgbClr val="454545"/>
                </a:solidFill>
                <a:latin typeface=".SFUIText"/>
              </a:rPr>
              <a:t> </a:t>
            </a:r>
            <a:r>
              <a:rPr lang="ar-SA" sz="2900" b="1" dirty="0">
                <a:solidFill>
                  <a:srgbClr val="454545"/>
                </a:solidFill>
                <a:latin typeface=".ArabicUIText-Regular"/>
              </a:rPr>
              <a:t>الطرف</a:t>
            </a:r>
            <a:r>
              <a:rPr lang="ar-SA" sz="2900" b="1" dirty="0">
                <a:solidFill>
                  <a:srgbClr val="454545"/>
                </a:solidFill>
                <a:latin typeface=".SFUIText"/>
              </a:rPr>
              <a:t> </a:t>
            </a:r>
            <a:r>
              <a:rPr lang="ar-SA" sz="2900" b="1" dirty="0">
                <a:solidFill>
                  <a:srgbClr val="454545"/>
                </a:solidFill>
                <a:latin typeface=".ArabicUIText-Regular"/>
              </a:rPr>
              <a:t>الاخر</a:t>
            </a:r>
            <a:r>
              <a:rPr lang="ar-SA" sz="2900" b="1" dirty="0">
                <a:solidFill>
                  <a:srgbClr val="454545"/>
                </a:solidFill>
                <a:latin typeface=".SFUIText"/>
              </a:rPr>
              <a:t> </a:t>
            </a:r>
            <a:r>
              <a:rPr lang="ar-SA" sz="2900" b="1" dirty="0">
                <a:solidFill>
                  <a:srgbClr val="454545"/>
                </a:solidFill>
                <a:latin typeface=".ArabicUIText-Regular"/>
              </a:rPr>
              <a:t>بدفع</a:t>
            </a:r>
            <a:r>
              <a:rPr lang="ar-SA" sz="2900" b="1" dirty="0">
                <a:solidFill>
                  <a:srgbClr val="454545"/>
                </a:solidFill>
                <a:latin typeface=".SFUIText"/>
              </a:rPr>
              <a:t> </a:t>
            </a:r>
            <a:r>
              <a:rPr lang="ar-SA" sz="2900" b="1" dirty="0">
                <a:solidFill>
                  <a:srgbClr val="454545"/>
                </a:solidFill>
                <a:latin typeface=".ArabicUIText-Regular"/>
              </a:rPr>
              <a:t>الاجر</a:t>
            </a:r>
            <a:r>
              <a:rPr lang="ar-SA" sz="2900" b="1" dirty="0">
                <a:solidFill>
                  <a:srgbClr val="454545"/>
                </a:solidFill>
                <a:latin typeface=".SFUIText"/>
              </a:rPr>
              <a:t> .</a:t>
            </a:r>
            <a:endParaRPr lang="ar-SA" sz="2900" b="1" dirty="0"/>
          </a:p>
        </p:txBody>
      </p:sp>
    </p:spTree>
    <p:extLst>
      <p:ext uri="{BB962C8B-B14F-4D97-AF65-F5344CB8AC3E}">
        <p14:creationId xmlns:p14="http://schemas.microsoft.com/office/powerpoint/2010/main" val="4021192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3B28068F-2DD3-B74C-ADB9-13A447E85F62}"/>
              </a:ext>
            </a:extLst>
          </p:cNvPr>
          <p:cNvSpPr>
            <a:spLocks noGrp="1"/>
          </p:cNvSpPr>
          <p:nvPr>
            <p:ph idx="1"/>
          </p:nvPr>
        </p:nvSpPr>
        <p:spPr>
          <a:xfrm>
            <a:off x="655031" y="1536121"/>
            <a:ext cx="8596668" cy="3880773"/>
          </a:xfrm>
        </p:spPr>
        <p:txBody>
          <a:bodyPr>
            <a:normAutofit fontScale="92500" lnSpcReduction="10000"/>
          </a:bodyPr>
          <a:lstStyle/>
          <a:p>
            <a:r>
              <a:rPr lang="ar-SA" sz="3400" b="1" dirty="0">
                <a:solidFill>
                  <a:srgbClr val="454545"/>
                </a:solidFill>
                <a:latin typeface=".ArabicUIText-Regular"/>
              </a:rPr>
              <a:t>٣</a:t>
            </a:r>
            <a:r>
              <a:rPr lang="ar-SA" sz="3400" b="1" dirty="0">
                <a:solidFill>
                  <a:srgbClr val="454545"/>
                </a:solidFill>
                <a:latin typeface=".SFUIText"/>
              </a:rPr>
              <a:t>- </a:t>
            </a:r>
            <a:r>
              <a:rPr lang="ar-SA" sz="3400" b="1" dirty="0">
                <a:solidFill>
                  <a:srgbClr val="454545"/>
                </a:solidFill>
                <a:latin typeface=".ArabicUIText-Regular"/>
              </a:rPr>
              <a:t>عقد</a:t>
            </a:r>
            <a:r>
              <a:rPr lang="ar-SA" sz="3400" b="1" dirty="0">
                <a:solidFill>
                  <a:srgbClr val="454545"/>
                </a:solidFill>
                <a:latin typeface=".SFUIText"/>
              </a:rPr>
              <a:t> </a:t>
            </a:r>
            <a:r>
              <a:rPr lang="ar-SA" sz="3400" b="1" dirty="0">
                <a:solidFill>
                  <a:srgbClr val="454545"/>
                </a:solidFill>
                <a:latin typeface=".ArabicUIText-Regular"/>
              </a:rPr>
              <a:t>النقل</a:t>
            </a:r>
            <a:r>
              <a:rPr lang="ar-SA" sz="3400" b="1" dirty="0">
                <a:solidFill>
                  <a:srgbClr val="454545"/>
                </a:solidFill>
                <a:latin typeface=".SFUIText"/>
              </a:rPr>
              <a:t> </a:t>
            </a:r>
            <a:r>
              <a:rPr lang="ar-SA" sz="3400" b="1" dirty="0">
                <a:solidFill>
                  <a:srgbClr val="454545"/>
                </a:solidFill>
                <a:latin typeface=".ArabicUIText-Regular"/>
              </a:rPr>
              <a:t>ملزم</a:t>
            </a:r>
            <a:r>
              <a:rPr lang="ar-SA" sz="3400" b="1" dirty="0">
                <a:solidFill>
                  <a:srgbClr val="454545"/>
                </a:solidFill>
                <a:latin typeface=".SFUIText"/>
              </a:rPr>
              <a:t> </a:t>
            </a:r>
            <a:r>
              <a:rPr lang="ar-SA" sz="3400" b="1" dirty="0">
                <a:solidFill>
                  <a:srgbClr val="454545"/>
                </a:solidFill>
                <a:latin typeface=".ArabicUIText-Regular"/>
              </a:rPr>
              <a:t>لجانبين</a:t>
            </a:r>
            <a:r>
              <a:rPr lang="ar-SA" sz="3400" b="1" dirty="0">
                <a:solidFill>
                  <a:srgbClr val="454545"/>
                </a:solidFill>
                <a:latin typeface=".SFUIText"/>
              </a:rPr>
              <a:t> </a:t>
            </a:r>
            <a:r>
              <a:rPr lang="ar-SA" sz="3400" b="1" dirty="0">
                <a:solidFill>
                  <a:srgbClr val="454545"/>
                </a:solidFill>
                <a:latin typeface=".ArabicUIDisplay-Regular"/>
              </a:rPr>
              <a:t>:</a:t>
            </a:r>
            <a:r>
              <a:rPr lang="ar-SA" sz="3400" b="1" dirty="0">
                <a:solidFill>
                  <a:srgbClr val="454545"/>
                </a:solidFill>
                <a:latin typeface=".SFUIText"/>
              </a:rPr>
              <a:t> </a:t>
            </a:r>
            <a:r>
              <a:rPr lang="ar-SA" sz="2900" b="1" dirty="0">
                <a:solidFill>
                  <a:srgbClr val="454545"/>
                </a:solidFill>
                <a:latin typeface=".ArabicUIText-Regular"/>
              </a:rPr>
              <a:t>اي</a:t>
            </a:r>
            <a:r>
              <a:rPr lang="ar-SA" sz="2900" b="1" dirty="0">
                <a:solidFill>
                  <a:srgbClr val="454545"/>
                </a:solidFill>
                <a:latin typeface=".SFUIText"/>
              </a:rPr>
              <a:t> </a:t>
            </a:r>
            <a:r>
              <a:rPr lang="ar-SA" sz="2900" b="1" dirty="0">
                <a:solidFill>
                  <a:srgbClr val="454545"/>
                </a:solidFill>
                <a:latin typeface=".ArabicUIText-Regular"/>
              </a:rPr>
              <a:t>كل</a:t>
            </a:r>
            <a:r>
              <a:rPr lang="ar-SA" sz="2900" b="1" dirty="0">
                <a:solidFill>
                  <a:srgbClr val="454545"/>
                </a:solidFill>
                <a:latin typeface=".SFUIText"/>
              </a:rPr>
              <a:t> </a:t>
            </a:r>
            <a:r>
              <a:rPr lang="ar-SA" sz="2900" b="1" dirty="0">
                <a:solidFill>
                  <a:srgbClr val="454545"/>
                </a:solidFill>
                <a:latin typeface=".ArabicUIText-Regular"/>
              </a:rPr>
              <a:t>من</a:t>
            </a:r>
            <a:r>
              <a:rPr lang="ar-SA" sz="2900" b="1" dirty="0">
                <a:solidFill>
                  <a:srgbClr val="454545"/>
                </a:solidFill>
                <a:latin typeface=".SFUIText"/>
              </a:rPr>
              <a:t> </a:t>
            </a:r>
            <a:r>
              <a:rPr lang="ar-SA" sz="2900" b="1" dirty="0">
                <a:solidFill>
                  <a:srgbClr val="454545"/>
                </a:solidFill>
                <a:latin typeface=".ArabicUIText-Regular"/>
              </a:rPr>
              <a:t>المتعاقدين</a:t>
            </a:r>
            <a:r>
              <a:rPr lang="ar-SA" sz="2900" b="1" dirty="0">
                <a:solidFill>
                  <a:srgbClr val="454545"/>
                </a:solidFill>
                <a:latin typeface=".SFUIText"/>
              </a:rPr>
              <a:t> </a:t>
            </a:r>
            <a:r>
              <a:rPr lang="ar-SA" sz="2900" b="1" dirty="0">
                <a:solidFill>
                  <a:srgbClr val="454545"/>
                </a:solidFill>
                <a:latin typeface=".ArabicUIText-Regular"/>
              </a:rPr>
              <a:t>يعتبر</a:t>
            </a:r>
            <a:r>
              <a:rPr lang="ar-SA" sz="2900" b="1" dirty="0">
                <a:solidFill>
                  <a:srgbClr val="454545"/>
                </a:solidFill>
                <a:latin typeface=".SFUIText"/>
              </a:rPr>
              <a:t> </a:t>
            </a:r>
            <a:r>
              <a:rPr lang="ar-SA" sz="2900" b="1" dirty="0">
                <a:solidFill>
                  <a:srgbClr val="454545"/>
                </a:solidFill>
                <a:latin typeface=".ArabicUIText-Regular"/>
              </a:rPr>
              <a:t>دائن</a:t>
            </a:r>
            <a:r>
              <a:rPr lang="ar-SA" sz="2900" b="1" dirty="0">
                <a:solidFill>
                  <a:srgbClr val="454545"/>
                </a:solidFill>
                <a:latin typeface=".SFUIText"/>
              </a:rPr>
              <a:t> </a:t>
            </a:r>
            <a:r>
              <a:rPr lang="ar-SA" sz="2900" b="1" dirty="0">
                <a:solidFill>
                  <a:srgbClr val="454545"/>
                </a:solidFill>
                <a:latin typeface=".ArabicUIText-Regular"/>
              </a:rPr>
              <a:t>ومدين</a:t>
            </a:r>
            <a:r>
              <a:rPr lang="ar-SA" sz="2900" b="1" dirty="0">
                <a:solidFill>
                  <a:srgbClr val="454545"/>
                </a:solidFill>
                <a:latin typeface=".SFUIText"/>
              </a:rPr>
              <a:t> </a:t>
            </a:r>
            <a:r>
              <a:rPr lang="ar-SA" sz="2900" b="1" dirty="0">
                <a:solidFill>
                  <a:srgbClr val="454545"/>
                </a:solidFill>
                <a:latin typeface=".ArabicUIText-Regular"/>
              </a:rPr>
              <a:t>للاخر</a:t>
            </a:r>
            <a:r>
              <a:rPr lang="ar-SA" sz="2900" b="1" dirty="0">
                <a:solidFill>
                  <a:srgbClr val="454545"/>
                </a:solidFill>
                <a:latin typeface=".SFUIText"/>
              </a:rPr>
              <a:t> </a:t>
            </a:r>
            <a:r>
              <a:rPr lang="ar-SA" sz="2900" b="1" dirty="0">
                <a:solidFill>
                  <a:srgbClr val="454545"/>
                </a:solidFill>
                <a:latin typeface=".ArabicUIText-Regular"/>
              </a:rPr>
              <a:t>في</a:t>
            </a:r>
            <a:r>
              <a:rPr lang="ar-SA" sz="2900" b="1" dirty="0">
                <a:solidFill>
                  <a:srgbClr val="454545"/>
                </a:solidFill>
                <a:latin typeface=".SFUIText"/>
              </a:rPr>
              <a:t> </a:t>
            </a:r>
            <a:r>
              <a:rPr lang="ar-SA" sz="2900" b="1" dirty="0">
                <a:solidFill>
                  <a:srgbClr val="454545"/>
                </a:solidFill>
                <a:latin typeface=".ArabicUIText-Regular"/>
              </a:rPr>
              <a:t>نفس</a:t>
            </a:r>
            <a:r>
              <a:rPr lang="ar-SA" sz="2900" b="1" dirty="0">
                <a:solidFill>
                  <a:srgbClr val="454545"/>
                </a:solidFill>
                <a:latin typeface=".SFUIText"/>
              </a:rPr>
              <a:t> </a:t>
            </a:r>
            <a:r>
              <a:rPr lang="ar-SA" sz="2900" b="1" dirty="0">
                <a:solidFill>
                  <a:srgbClr val="454545"/>
                </a:solidFill>
                <a:latin typeface=".ArabicUIText-Regular"/>
              </a:rPr>
              <a:t>الوقت</a:t>
            </a:r>
            <a:r>
              <a:rPr lang="ar-SA" sz="2900" b="1" dirty="0">
                <a:solidFill>
                  <a:srgbClr val="454545"/>
                </a:solidFill>
                <a:latin typeface=".SFUIText"/>
              </a:rPr>
              <a:t> .</a:t>
            </a:r>
          </a:p>
          <a:p>
            <a:r>
              <a:rPr lang="ar-SA" sz="3400" b="1" dirty="0">
                <a:solidFill>
                  <a:srgbClr val="454545"/>
                </a:solidFill>
                <a:latin typeface=".ArabicUIText-Regular"/>
              </a:rPr>
              <a:t>٤</a:t>
            </a:r>
            <a:r>
              <a:rPr lang="ar-SA" sz="3400" b="1" dirty="0">
                <a:solidFill>
                  <a:srgbClr val="454545"/>
                </a:solidFill>
                <a:latin typeface=".SFUIText"/>
              </a:rPr>
              <a:t>- </a:t>
            </a:r>
            <a:r>
              <a:rPr lang="ar-SA" sz="3400" b="1" dirty="0">
                <a:solidFill>
                  <a:srgbClr val="454545"/>
                </a:solidFill>
                <a:latin typeface=".ArabicUIText-Regular"/>
              </a:rPr>
              <a:t>عقد</a:t>
            </a:r>
            <a:r>
              <a:rPr lang="ar-SA" sz="3400" b="1" dirty="0">
                <a:solidFill>
                  <a:srgbClr val="454545"/>
                </a:solidFill>
                <a:latin typeface=".SFUIText"/>
              </a:rPr>
              <a:t> </a:t>
            </a:r>
            <a:r>
              <a:rPr lang="ar-SA" sz="3400" b="1" dirty="0">
                <a:solidFill>
                  <a:srgbClr val="454545"/>
                </a:solidFill>
                <a:latin typeface=".ArabicUIText-Regular"/>
              </a:rPr>
              <a:t>النقل</a:t>
            </a:r>
            <a:r>
              <a:rPr lang="ar-SA" sz="3400" b="1" dirty="0">
                <a:solidFill>
                  <a:srgbClr val="454545"/>
                </a:solidFill>
                <a:latin typeface=".SFUIText"/>
              </a:rPr>
              <a:t> </a:t>
            </a:r>
            <a:r>
              <a:rPr lang="ar-SA" sz="3400" b="1" dirty="0">
                <a:solidFill>
                  <a:srgbClr val="454545"/>
                </a:solidFill>
                <a:latin typeface=".ArabicUIText-Regular"/>
              </a:rPr>
              <a:t>من</a:t>
            </a:r>
            <a:r>
              <a:rPr lang="ar-SA" sz="3400" b="1" dirty="0">
                <a:solidFill>
                  <a:srgbClr val="454545"/>
                </a:solidFill>
                <a:latin typeface=".SFUIText"/>
              </a:rPr>
              <a:t> </a:t>
            </a:r>
            <a:r>
              <a:rPr lang="ar-SA" sz="3400" b="1" dirty="0">
                <a:solidFill>
                  <a:srgbClr val="454545"/>
                </a:solidFill>
                <a:latin typeface=".ArabicUIText-Regular"/>
              </a:rPr>
              <a:t>عقود</a:t>
            </a:r>
            <a:r>
              <a:rPr lang="ar-SA" sz="3400" b="1" dirty="0">
                <a:solidFill>
                  <a:srgbClr val="454545"/>
                </a:solidFill>
                <a:latin typeface=".SFUIText"/>
              </a:rPr>
              <a:t> </a:t>
            </a:r>
            <a:r>
              <a:rPr lang="ar-SA" sz="3400" b="1" dirty="0">
                <a:solidFill>
                  <a:srgbClr val="454545"/>
                </a:solidFill>
                <a:latin typeface=".ArabicUIText-Regular"/>
              </a:rPr>
              <a:t>الاذعان:</a:t>
            </a:r>
            <a:r>
              <a:rPr lang="ar-SA" sz="3400" b="1" dirty="0">
                <a:solidFill>
                  <a:srgbClr val="454545"/>
                </a:solidFill>
                <a:latin typeface=".SFUIText"/>
              </a:rPr>
              <a:t> </a:t>
            </a:r>
            <a:r>
              <a:rPr lang="ar-SA" sz="2900" b="1" dirty="0">
                <a:solidFill>
                  <a:srgbClr val="454545"/>
                </a:solidFill>
                <a:latin typeface=".ArabicUIText-Regular"/>
              </a:rPr>
              <a:t>يقصد</a:t>
            </a:r>
            <a:r>
              <a:rPr lang="ar-SA" sz="2900" b="1" dirty="0">
                <a:solidFill>
                  <a:srgbClr val="454545"/>
                </a:solidFill>
                <a:latin typeface=".SFUIText"/>
              </a:rPr>
              <a:t> </a:t>
            </a:r>
            <a:r>
              <a:rPr lang="ar-SA" sz="2900" b="1" dirty="0">
                <a:solidFill>
                  <a:srgbClr val="454545"/>
                </a:solidFill>
                <a:latin typeface=".ArabicUIText-Regular"/>
              </a:rPr>
              <a:t>بالاذعان</a:t>
            </a:r>
            <a:r>
              <a:rPr lang="ar-SA" sz="2900" b="1" dirty="0">
                <a:solidFill>
                  <a:srgbClr val="454545"/>
                </a:solidFill>
                <a:latin typeface=".SFUIText"/>
              </a:rPr>
              <a:t> </a:t>
            </a:r>
            <a:r>
              <a:rPr lang="ar-SA" sz="2900" b="1" dirty="0">
                <a:solidFill>
                  <a:srgbClr val="454545"/>
                </a:solidFill>
                <a:latin typeface=".ArabicUIText-Regular"/>
              </a:rPr>
              <a:t>ان</a:t>
            </a:r>
            <a:r>
              <a:rPr lang="ar-SA" sz="2900" b="1" dirty="0">
                <a:solidFill>
                  <a:srgbClr val="454545"/>
                </a:solidFill>
                <a:latin typeface=".SFUIText"/>
              </a:rPr>
              <a:t> </a:t>
            </a:r>
            <a:r>
              <a:rPr lang="ar-SA" sz="2900" b="1" dirty="0">
                <a:solidFill>
                  <a:srgbClr val="454545"/>
                </a:solidFill>
                <a:latin typeface=".ArabicUIText-Regular"/>
              </a:rPr>
              <a:t>احد</a:t>
            </a:r>
            <a:r>
              <a:rPr lang="ar-SA" sz="2900" b="1" dirty="0">
                <a:solidFill>
                  <a:srgbClr val="454545"/>
                </a:solidFill>
                <a:latin typeface=".SFUIText"/>
              </a:rPr>
              <a:t> </a:t>
            </a:r>
            <a:r>
              <a:rPr lang="ar-SA" sz="2900" b="1" dirty="0">
                <a:solidFill>
                  <a:srgbClr val="454545"/>
                </a:solidFill>
                <a:latin typeface=".ArabicUIText-Regular"/>
              </a:rPr>
              <a:t>طرفي</a:t>
            </a:r>
            <a:r>
              <a:rPr lang="ar-SA" sz="2900" b="1" dirty="0">
                <a:solidFill>
                  <a:srgbClr val="454545"/>
                </a:solidFill>
                <a:latin typeface=".SFUIText"/>
              </a:rPr>
              <a:t> </a:t>
            </a:r>
            <a:r>
              <a:rPr lang="ar-SA" sz="2900" b="1" dirty="0">
                <a:solidFill>
                  <a:srgbClr val="454545"/>
                </a:solidFill>
                <a:latin typeface=".ArabicUIText-Regular"/>
              </a:rPr>
              <a:t>العقد</a:t>
            </a:r>
            <a:r>
              <a:rPr lang="ar-SA" sz="2900" b="1" dirty="0">
                <a:solidFill>
                  <a:srgbClr val="454545"/>
                </a:solidFill>
                <a:latin typeface=".SFUIText"/>
              </a:rPr>
              <a:t> </a:t>
            </a:r>
            <a:r>
              <a:rPr lang="ar-SA" sz="2900" b="1" dirty="0">
                <a:solidFill>
                  <a:srgbClr val="454545"/>
                </a:solidFill>
                <a:latin typeface=".ArabicUIText-Regular"/>
              </a:rPr>
              <a:t>يذعن</a:t>
            </a:r>
            <a:r>
              <a:rPr lang="ar-SA" sz="2900" b="1" dirty="0">
                <a:solidFill>
                  <a:srgbClr val="454545"/>
                </a:solidFill>
                <a:latin typeface=".SFUIText"/>
              </a:rPr>
              <a:t> </a:t>
            </a:r>
            <a:r>
              <a:rPr lang="ar-SA" sz="2900" b="1" dirty="0">
                <a:solidFill>
                  <a:srgbClr val="454545"/>
                </a:solidFill>
                <a:latin typeface=".ArabicUIText-Regular"/>
              </a:rPr>
              <a:t>للشروط</a:t>
            </a:r>
            <a:r>
              <a:rPr lang="ar-SA" sz="2900" b="1" dirty="0">
                <a:solidFill>
                  <a:srgbClr val="454545"/>
                </a:solidFill>
                <a:latin typeface=".SFUIText"/>
              </a:rPr>
              <a:t> </a:t>
            </a:r>
            <a:r>
              <a:rPr lang="ar-SA" sz="2900" b="1" dirty="0">
                <a:solidFill>
                  <a:srgbClr val="454545"/>
                </a:solidFill>
                <a:latin typeface=".ArabicUIText-Regular"/>
              </a:rPr>
              <a:t>التي</a:t>
            </a:r>
            <a:r>
              <a:rPr lang="ar-SA" sz="2900" b="1" dirty="0">
                <a:solidFill>
                  <a:srgbClr val="454545"/>
                </a:solidFill>
                <a:latin typeface=".SFUIText"/>
              </a:rPr>
              <a:t> </a:t>
            </a:r>
            <a:r>
              <a:rPr lang="ar-SA" sz="2900" b="1" dirty="0">
                <a:solidFill>
                  <a:srgbClr val="454545"/>
                </a:solidFill>
                <a:latin typeface=".ArabicUIText-Regular"/>
              </a:rPr>
              <a:t>يضعها</a:t>
            </a:r>
            <a:r>
              <a:rPr lang="ar-SA" sz="2900" b="1" dirty="0">
                <a:solidFill>
                  <a:srgbClr val="454545"/>
                </a:solidFill>
                <a:latin typeface=".SFUIText"/>
              </a:rPr>
              <a:t> </a:t>
            </a:r>
            <a:r>
              <a:rPr lang="ar-SA" sz="2900" b="1" dirty="0">
                <a:solidFill>
                  <a:srgbClr val="454545"/>
                </a:solidFill>
                <a:latin typeface=".ArabicUIText-Regular"/>
              </a:rPr>
              <a:t>الطرف</a:t>
            </a:r>
            <a:r>
              <a:rPr lang="ar-SA" sz="2900" b="1" dirty="0">
                <a:solidFill>
                  <a:srgbClr val="454545"/>
                </a:solidFill>
                <a:latin typeface=".SFUIText"/>
              </a:rPr>
              <a:t> </a:t>
            </a:r>
            <a:r>
              <a:rPr lang="ar-SA" sz="2900" b="1" dirty="0">
                <a:solidFill>
                  <a:srgbClr val="454545"/>
                </a:solidFill>
                <a:latin typeface=".ArabicUIText-Regular"/>
              </a:rPr>
              <a:t>حيث</a:t>
            </a:r>
            <a:r>
              <a:rPr lang="ar-SA" sz="2900" b="1" dirty="0">
                <a:solidFill>
                  <a:srgbClr val="454545"/>
                </a:solidFill>
                <a:latin typeface=".SFUIText"/>
              </a:rPr>
              <a:t> </a:t>
            </a:r>
            <a:r>
              <a:rPr lang="ar-SA" sz="2900" b="1" dirty="0">
                <a:solidFill>
                  <a:srgbClr val="454545"/>
                </a:solidFill>
                <a:latin typeface=".ArabicUIText-Regular"/>
              </a:rPr>
              <a:t>ان</a:t>
            </a:r>
            <a:r>
              <a:rPr lang="ar-SA" sz="2900" b="1" dirty="0">
                <a:solidFill>
                  <a:srgbClr val="454545"/>
                </a:solidFill>
                <a:latin typeface=".SFUIText"/>
              </a:rPr>
              <a:t> </a:t>
            </a:r>
            <a:r>
              <a:rPr lang="ar-SA" sz="2900" b="1" dirty="0">
                <a:solidFill>
                  <a:srgbClr val="454545"/>
                </a:solidFill>
                <a:latin typeface=".ArabicUIText-Regular"/>
              </a:rPr>
              <a:t>الطرف</a:t>
            </a:r>
            <a:r>
              <a:rPr lang="ar-SA" sz="2900" b="1" dirty="0">
                <a:solidFill>
                  <a:srgbClr val="454545"/>
                </a:solidFill>
                <a:latin typeface=".SFUIText"/>
              </a:rPr>
              <a:t> </a:t>
            </a:r>
            <a:r>
              <a:rPr lang="ar-SA" sz="2900" b="1" dirty="0">
                <a:solidFill>
                  <a:srgbClr val="454545"/>
                </a:solidFill>
                <a:latin typeface=".ArabicUIText-Regular"/>
              </a:rPr>
              <a:t>الذي</a:t>
            </a:r>
            <a:r>
              <a:rPr lang="ar-SA" sz="2900" b="1" dirty="0">
                <a:solidFill>
                  <a:srgbClr val="454545"/>
                </a:solidFill>
                <a:latin typeface=".SFUIText"/>
              </a:rPr>
              <a:t> </a:t>
            </a:r>
            <a:r>
              <a:rPr lang="ar-SA" sz="2900" b="1" dirty="0">
                <a:solidFill>
                  <a:srgbClr val="454545"/>
                </a:solidFill>
                <a:latin typeface=".ArabicUIText-Regular"/>
              </a:rPr>
              <a:t>يقوم</a:t>
            </a:r>
            <a:r>
              <a:rPr lang="ar-SA" sz="2900" b="1" dirty="0">
                <a:solidFill>
                  <a:srgbClr val="454545"/>
                </a:solidFill>
                <a:latin typeface=".SFUIText"/>
              </a:rPr>
              <a:t> </a:t>
            </a:r>
            <a:r>
              <a:rPr lang="ar-SA" sz="2900" b="1" dirty="0">
                <a:solidFill>
                  <a:srgbClr val="454545"/>
                </a:solidFill>
                <a:latin typeface=".ArabicUIText-Regular"/>
              </a:rPr>
              <a:t>بالنقل</a:t>
            </a:r>
            <a:r>
              <a:rPr lang="ar-SA" sz="2900" b="1" dirty="0">
                <a:solidFill>
                  <a:srgbClr val="454545"/>
                </a:solidFill>
                <a:latin typeface=".SFUIText"/>
              </a:rPr>
              <a:t> </a:t>
            </a:r>
            <a:r>
              <a:rPr lang="ar-SA" sz="2900" b="1" dirty="0">
                <a:solidFill>
                  <a:srgbClr val="454545"/>
                </a:solidFill>
                <a:latin typeface=".ArabicUIText-Regular"/>
              </a:rPr>
              <a:t>لا</a:t>
            </a:r>
            <a:r>
              <a:rPr lang="ar-SA" sz="2900" b="1" dirty="0">
                <a:solidFill>
                  <a:srgbClr val="454545"/>
                </a:solidFill>
                <a:latin typeface=".SFUIText"/>
              </a:rPr>
              <a:t> </a:t>
            </a:r>
            <a:r>
              <a:rPr lang="ar-SA" sz="2900" b="1" dirty="0">
                <a:solidFill>
                  <a:srgbClr val="454545"/>
                </a:solidFill>
                <a:latin typeface=".ArabicUIText-Regular"/>
              </a:rPr>
              <a:t>يقبل</a:t>
            </a:r>
            <a:r>
              <a:rPr lang="ar-SA" sz="2900" b="1" dirty="0">
                <a:solidFill>
                  <a:srgbClr val="454545"/>
                </a:solidFill>
                <a:latin typeface=".SFUIText"/>
              </a:rPr>
              <a:t> </a:t>
            </a:r>
            <a:r>
              <a:rPr lang="ar-SA" sz="2900" b="1" dirty="0">
                <a:solidFill>
                  <a:srgbClr val="454545"/>
                </a:solidFill>
                <a:latin typeface=".ArabicUIText-Regular"/>
              </a:rPr>
              <a:t>اي</a:t>
            </a:r>
            <a:r>
              <a:rPr lang="ar-SA" sz="2900" b="1" dirty="0">
                <a:solidFill>
                  <a:srgbClr val="454545"/>
                </a:solidFill>
                <a:latin typeface=".SFUIText"/>
              </a:rPr>
              <a:t> </a:t>
            </a:r>
            <a:r>
              <a:rPr lang="ar-SA" sz="2900" b="1" dirty="0">
                <a:solidFill>
                  <a:srgbClr val="454545"/>
                </a:solidFill>
                <a:latin typeface=".ArabicUIText-Regular"/>
              </a:rPr>
              <a:t>مناقشة</a:t>
            </a:r>
            <a:r>
              <a:rPr lang="ar-SA" sz="2900" b="1" dirty="0">
                <a:solidFill>
                  <a:srgbClr val="454545"/>
                </a:solidFill>
                <a:latin typeface=".SFUIText"/>
              </a:rPr>
              <a:t> </a:t>
            </a:r>
            <a:r>
              <a:rPr lang="ar-SA" sz="2900" b="1" dirty="0">
                <a:solidFill>
                  <a:srgbClr val="454545"/>
                </a:solidFill>
                <a:latin typeface=".ArabicUIText-Regular"/>
              </a:rPr>
              <a:t>في</a:t>
            </a:r>
            <a:r>
              <a:rPr lang="ar-SA" sz="2900" b="1" dirty="0">
                <a:solidFill>
                  <a:srgbClr val="454545"/>
                </a:solidFill>
                <a:latin typeface=".SFUIText"/>
              </a:rPr>
              <a:t> </a:t>
            </a:r>
            <a:r>
              <a:rPr lang="ar-SA" sz="2900" b="1" dirty="0">
                <a:solidFill>
                  <a:srgbClr val="454545"/>
                </a:solidFill>
                <a:latin typeface=".ArabicUIText-Regular"/>
              </a:rPr>
              <a:t>شروط</a:t>
            </a:r>
            <a:r>
              <a:rPr lang="ar-SA" sz="2900" b="1" dirty="0">
                <a:solidFill>
                  <a:srgbClr val="454545"/>
                </a:solidFill>
                <a:latin typeface=".SFUIText"/>
              </a:rPr>
              <a:t> </a:t>
            </a:r>
            <a:r>
              <a:rPr lang="ar-SA" sz="2900" b="1" dirty="0">
                <a:solidFill>
                  <a:srgbClr val="454545"/>
                </a:solidFill>
                <a:latin typeface=".ArabicUIText-Regular"/>
              </a:rPr>
              <a:t>العقد</a:t>
            </a:r>
            <a:r>
              <a:rPr lang="ar-SA" sz="2900" b="1" dirty="0">
                <a:solidFill>
                  <a:srgbClr val="454545"/>
                </a:solidFill>
                <a:latin typeface=".SFUIText"/>
              </a:rPr>
              <a:t> </a:t>
            </a:r>
            <a:r>
              <a:rPr lang="ar-SA" sz="2900" b="1" dirty="0">
                <a:solidFill>
                  <a:srgbClr val="454545"/>
                </a:solidFill>
                <a:latin typeface=".ArabicUIText-Regular"/>
              </a:rPr>
              <a:t>في</a:t>
            </a:r>
            <a:r>
              <a:rPr lang="ar-SA" sz="2900" b="1" dirty="0">
                <a:solidFill>
                  <a:srgbClr val="454545"/>
                </a:solidFill>
                <a:latin typeface=".SFUIText"/>
              </a:rPr>
              <a:t> </a:t>
            </a:r>
            <a:r>
              <a:rPr lang="ar-SA" sz="2900" b="1" dirty="0">
                <a:solidFill>
                  <a:srgbClr val="454545"/>
                </a:solidFill>
                <a:latin typeface=".ArabicUIText-Regular"/>
              </a:rPr>
              <a:t>اغلب</a:t>
            </a:r>
            <a:r>
              <a:rPr lang="ar-SA" sz="2900" b="1" dirty="0">
                <a:solidFill>
                  <a:srgbClr val="454545"/>
                </a:solidFill>
                <a:latin typeface=".SFUIText"/>
              </a:rPr>
              <a:t> </a:t>
            </a:r>
            <a:r>
              <a:rPr lang="ar-SA" sz="2900" b="1" dirty="0">
                <a:solidFill>
                  <a:srgbClr val="454545"/>
                </a:solidFill>
                <a:latin typeface=".ArabicUIText-Regular"/>
              </a:rPr>
              <a:t>الحالات</a:t>
            </a:r>
            <a:r>
              <a:rPr lang="ar-SA" sz="2900" b="1" dirty="0">
                <a:solidFill>
                  <a:srgbClr val="454545"/>
                </a:solidFill>
                <a:latin typeface=".SFUIText"/>
              </a:rPr>
              <a:t> </a:t>
            </a:r>
            <a:r>
              <a:rPr lang="ar-SA" sz="2900" b="1" dirty="0">
                <a:solidFill>
                  <a:srgbClr val="454545"/>
                </a:solidFill>
                <a:latin typeface=".ArabicUIText-Regular"/>
              </a:rPr>
              <a:t>كبعض</a:t>
            </a:r>
            <a:r>
              <a:rPr lang="ar-SA" sz="2900" b="1" dirty="0">
                <a:solidFill>
                  <a:srgbClr val="454545"/>
                </a:solidFill>
                <a:latin typeface=".SFUIText"/>
              </a:rPr>
              <a:t> </a:t>
            </a:r>
            <a:r>
              <a:rPr lang="ar-SA" sz="2900" b="1" dirty="0">
                <a:solidFill>
                  <a:srgbClr val="454545"/>
                </a:solidFill>
                <a:latin typeface=".ArabicUIText-Regular"/>
              </a:rPr>
              <a:t>وسائل</a:t>
            </a:r>
            <a:r>
              <a:rPr lang="ar-SA" sz="2900" b="1" dirty="0">
                <a:solidFill>
                  <a:srgbClr val="454545"/>
                </a:solidFill>
                <a:latin typeface=".SFUIText"/>
              </a:rPr>
              <a:t> </a:t>
            </a:r>
            <a:r>
              <a:rPr lang="ar-SA" sz="2900" b="1" dirty="0">
                <a:solidFill>
                  <a:srgbClr val="454545"/>
                </a:solidFill>
                <a:latin typeface=".ArabicUIText-Regular"/>
              </a:rPr>
              <a:t>كالنقل</a:t>
            </a:r>
            <a:r>
              <a:rPr lang="ar-SA" sz="2900" b="1" dirty="0">
                <a:solidFill>
                  <a:srgbClr val="454545"/>
                </a:solidFill>
                <a:latin typeface=".SFUIText"/>
              </a:rPr>
              <a:t> </a:t>
            </a:r>
            <a:r>
              <a:rPr lang="ar-SA" sz="2900" b="1" dirty="0">
                <a:solidFill>
                  <a:srgbClr val="454545"/>
                </a:solidFill>
                <a:latin typeface=".ArabicUIText-Regular"/>
              </a:rPr>
              <a:t>بالسكة</a:t>
            </a:r>
            <a:r>
              <a:rPr lang="ar-SA" sz="2900" b="1" dirty="0">
                <a:solidFill>
                  <a:srgbClr val="454545"/>
                </a:solidFill>
                <a:latin typeface=".SFUIText"/>
              </a:rPr>
              <a:t> </a:t>
            </a:r>
            <a:r>
              <a:rPr lang="ar-SA" sz="2900" b="1" dirty="0">
                <a:solidFill>
                  <a:srgbClr val="454545"/>
                </a:solidFill>
                <a:latin typeface=".ArabicUIText-Regular"/>
              </a:rPr>
              <a:t>الحديد</a:t>
            </a:r>
            <a:r>
              <a:rPr lang="ar-SA" sz="2900" b="1" dirty="0">
                <a:solidFill>
                  <a:srgbClr val="454545"/>
                </a:solidFill>
                <a:latin typeface=".SFUIText"/>
              </a:rPr>
              <a:t> </a:t>
            </a:r>
            <a:r>
              <a:rPr lang="ar-SA" sz="2900" b="1" dirty="0">
                <a:solidFill>
                  <a:srgbClr val="454545"/>
                </a:solidFill>
                <a:latin typeface=".ArabicUIText-Regular"/>
              </a:rPr>
              <a:t>والنقل</a:t>
            </a:r>
            <a:r>
              <a:rPr lang="ar-SA" sz="2900" b="1" dirty="0">
                <a:solidFill>
                  <a:srgbClr val="454545"/>
                </a:solidFill>
                <a:latin typeface=".SFUIText"/>
              </a:rPr>
              <a:t> </a:t>
            </a:r>
            <a:r>
              <a:rPr lang="ar-SA" sz="2900" b="1" dirty="0">
                <a:solidFill>
                  <a:srgbClr val="454545"/>
                </a:solidFill>
                <a:latin typeface=".ArabicUIText-Regular"/>
              </a:rPr>
              <a:t>الجماعي</a:t>
            </a:r>
            <a:r>
              <a:rPr lang="ar-SA" sz="2900" b="1" dirty="0">
                <a:solidFill>
                  <a:srgbClr val="454545"/>
                </a:solidFill>
                <a:latin typeface=".SFUIText"/>
              </a:rPr>
              <a:t> </a:t>
            </a:r>
            <a:r>
              <a:rPr lang="ar-SA" sz="2900" b="1" dirty="0">
                <a:solidFill>
                  <a:srgbClr val="454545"/>
                </a:solidFill>
                <a:latin typeface=".ArabicUIText-Regular"/>
              </a:rPr>
              <a:t>يتمّان</a:t>
            </a:r>
            <a:r>
              <a:rPr lang="ar-SA" sz="2900" b="1" dirty="0">
                <a:solidFill>
                  <a:srgbClr val="454545"/>
                </a:solidFill>
                <a:latin typeface=".SFUIText"/>
              </a:rPr>
              <a:t> </a:t>
            </a:r>
            <a:r>
              <a:rPr lang="ar-SA" sz="2900" b="1" dirty="0">
                <a:solidFill>
                  <a:srgbClr val="454545"/>
                </a:solidFill>
                <a:latin typeface=".ArabicUIText-Regular"/>
              </a:rPr>
              <a:t>في</a:t>
            </a:r>
            <a:r>
              <a:rPr lang="ar-SA" sz="2900" b="1" dirty="0">
                <a:solidFill>
                  <a:srgbClr val="454545"/>
                </a:solidFill>
                <a:latin typeface=".SFUIText"/>
              </a:rPr>
              <a:t> </a:t>
            </a:r>
            <a:r>
              <a:rPr lang="ar-SA" sz="2900" b="1" dirty="0">
                <a:solidFill>
                  <a:srgbClr val="454545"/>
                </a:solidFill>
                <a:latin typeface=".ArabicUIText-Regular"/>
              </a:rPr>
              <a:t>صيغة</a:t>
            </a:r>
            <a:r>
              <a:rPr lang="ar-SA" sz="2900" b="1" dirty="0">
                <a:solidFill>
                  <a:srgbClr val="454545"/>
                </a:solidFill>
                <a:latin typeface=".SFUIText"/>
              </a:rPr>
              <a:t> </a:t>
            </a:r>
            <a:r>
              <a:rPr lang="ar-SA" sz="2900" b="1" dirty="0">
                <a:solidFill>
                  <a:srgbClr val="454545"/>
                </a:solidFill>
                <a:latin typeface=".ArabicUIText-Regular"/>
              </a:rPr>
              <a:t>عقد</a:t>
            </a:r>
            <a:r>
              <a:rPr lang="ar-SA" sz="2900" b="1" dirty="0">
                <a:solidFill>
                  <a:srgbClr val="454545"/>
                </a:solidFill>
                <a:latin typeface=".SFUIText"/>
              </a:rPr>
              <a:t> </a:t>
            </a:r>
            <a:r>
              <a:rPr lang="ar-SA" sz="2900" b="1" dirty="0">
                <a:solidFill>
                  <a:srgbClr val="454545"/>
                </a:solidFill>
                <a:latin typeface=".ArabicUIText-Regular"/>
              </a:rPr>
              <a:t>مطبوع</a:t>
            </a:r>
            <a:r>
              <a:rPr lang="ar-SA" sz="2900" b="1" dirty="0">
                <a:solidFill>
                  <a:srgbClr val="454545"/>
                </a:solidFill>
                <a:latin typeface=".SFUIText"/>
              </a:rPr>
              <a:t> </a:t>
            </a:r>
            <a:r>
              <a:rPr lang="ar-SA" sz="2900" b="1" dirty="0">
                <a:solidFill>
                  <a:srgbClr val="454545"/>
                </a:solidFill>
                <a:latin typeface=".ArabicUIText-Regular"/>
              </a:rPr>
              <a:t>مسبقاً</a:t>
            </a:r>
            <a:r>
              <a:rPr lang="ar-SA" sz="2900" b="1" dirty="0">
                <a:solidFill>
                  <a:srgbClr val="454545"/>
                </a:solidFill>
                <a:latin typeface=".SFUIText"/>
              </a:rPr>
              <a:t> </a:t>
            </a:r>
            <a:endParaRPr lang="ar-SA" sz="2900" b="1" dirty="0"/>
          </a:p>
        </p:txBody>
      </p:sp>
    </p:spTree>
    <p:extLst>
      <p:ext uri="{BB962C8B-B14F-4D97-AF65-F5344CB8AC3E}">
        <p14:creationId xmlns:p14="http://schemas.microsoft.com/office/powerpoint/2010/main" val="1824136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61641" y="-843438"/>
            <a:ext cx="3858492" cy="2680854"/>
          </a:xfrm>
        </p:spPr>
        <p:txBody>
          <a:bodyPr>
            <a:normAutofit/>
          </a:bodyPr>
          <a:lstStyle/>
          <a:p>
            <a:r>
              <a:rPr lang="ar-SA" dirty="0" smtClean="0"/>
              <a:t>طرق النقل : </a:t>
            </a:r>
            <a:br>
              <a:rPr lang="ar-SA" dirty="0" smtClean="0"/>
            </a:br>
            <a:endParaRPr lang="ar-SA" dirty="0"/>
          </a:p>
        </p:txBody>
      </p:sp>
      <p:sp>
        <p:nvSpPr>
          <p:cNvPr id="3" name="Subtitle 2"/>
          <p:cNvSpPr>
            <a:spLocks noGrp="1"/>
          </p:cNvSpPr>
          <p:nvPr>
            <p:ph type="subTitle" idx="1"/>
          </p:nvPr>
        </p:nvSpPr>
        <p:spPr>
          <a:xfrm>
            <a:off x="1181186" y="1613572"/>
            <a:ext cx="8185838" cy="4118155"/>
          </a:xfrm>
        </p:spPr>
        <p:txBody>
          <a:bodyPr>
            <a:normAutofit fontScale="62500" lnSpcReduction="20000"/>
          </a:bodyPr>
          <a:lstStyle/>
          <a:p>
            <a:pPr lvl="1" algn="r" rtl="1"/>
            <a:endParaRPr lang="ar-SA" sz="300" dirty="0" smtClean="0"/>
          </a:p>
          <a:p>
            <a:pPr marL="1028700" lvl="1" indent="-571500" algn="r" rtl="1">
              <a:buFont typeface="Arial" panose="020B0604020202020204" pitchFamily="34" charset="0"/>
              <a:buChar char="•"/>
            </a:pPr>
            <a:r>
              <a:rPr lang="ar-SA" sz="3400" dirty="0" smtClean="0"/>
              <a:t>النقل البري : وهو أقدم أنواع النقل وأهمها ، بدأ بالإنسان، ثم الدواب، ثم العربات التي تجرها الدواب، ثم النقل عبر السكك الحديدية، ثم المركبات.</a:t>
            </a:r>
          </a:p>
          <a:p>
            <a:pPr lvl="1" algn="r" rtl="1"/>
            <a:endParaRPr lang="ar-SA" sz="3400" dirty="0" smtClean="0"/>
          </a:p>
          <a:p>
            <a:pPr marL="914400" lvl="1" indent="-457200" algn="r" rtl="1">
              <a:buFont typeface="Arial" panose="020B0604020202020204" pitchFamily="34" charset="0"/>
              <a:buChar char="•"/>
            </a:pPr>
            <a:r>
              <a:rPr lang="ar-SA" sz="3400" dirty="0" smtClean="0"/>
              <a:t>النقل البحري : يتم بواسطة السفن عبر البحار والمحيطات والممرات المؤدية إليها.</a:t>
            </a:r>
          </a:p>
          <a:p>
            <a:pPr marL="914400" lvl="1" indent="-457200" algn="r" rtl="1">
              <a:buFont typeface="Arial" panose="020B0604020202020204" pitchFamily="34" charset="0"/>
              <a:buChar char="•"/>
            </a:pPr>
            <a:endParaRPr lang="ar-SA" sz="3400" dirty="0" smtClean="0"/>
          </a:p>
          <a:p>
            <a:pPr marL="914400" lvl="1" indent="-457200" algn="r" rtl="1">
              <a:buFont typeface="Arial" panose="020B0604020202020204" pitchFamily="34" charset="0"/>
              <a:buChar char="•"/>
            </a:pPr>
            <a:r>
              <a:rPr lang="ar-SA" sz="3400" dirty="0" smtClean="0"/>
              <a:t>النقل الجوي : هو أحدث أنواع النقل ويتم عبر الطائرة بمختلف أنواعها ، وقد أحدث هذا النوع تطورا هائلا في عالم النقل</a:t>
            </a:r>
          </a:p>
          <a:p>
            <a:pPr marL="914400" lvl="1" indent="-457200" algn="r" rtl="1">
              <a:buFont typeface="Arial" panose="020B0604020202020204" pitchFamily="34" charset="0"/>
              <a:buChar char="•"/>
            </a:pPr>
            <a:endParaRPr lang="ar-SA" sz="3400" dirty="0" smtClean="0"/>
          </a:p>
          <a:p>
            <a:pPr marL="914400" lvl="1" indent="-457200" algn="r" rtl="1">
              <a:buFont typeface="Arial" panose="020B0604020202020204" pitchFamily="34" charset="0"/>
              <a:buChar char="•"/>
            </a:pPr>
            <a:r>
              <a:rPr lang="ar-SA" sz="3400" dirty="0" smtClean="0"/>
              <a:t>النقل من حيث المناطق المجتازة : نقل داخلي، ضمن إقليم الدولة، ونقل دولي، عبر القارات.</a:t>
            </a:r>
          </a:p>
          <a:p>
            <a:pPr marL="914400" lvl="1" indent="-457200" algn="r" rtl="1">
              <a:buFont typeface="Arial" panose="020B0604020202020204" pitchFamily="34" charset="0"/>
              <a:buChar char="•"/>
            </a:pPr>
            <a:endParaRPr lang="ar-SA" sz="3400" dirty="0" smtClean="0"/>
          </a:p>
          <a:p>
            <a:pPr lvl="1" algn="r" rtl="1"/>
            <a:endParaRPr lang="ar-SA" sz="3200" dirty="0"/>
          </a:p>
          <a:p>
            <a:pPr lvl="1" algn="r" rtl="1"/>
            <a:endParaRPr lang="ar-SA" sz="3400" dirty="0" smtClean="0"/>
          </a:p>
        </p:txBody>
      </p:sp>
    </p:spTree>
    <p:extLst>
      <p:ext uri="{BB962C8B-B14F-4D97-AF65-F5344CB8AC3E}">
        <p14:creationId xmlns:p14="http://schemas.microsoft.com/office/powerpoint/2010/main" val="1043625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6000" dirty="0" smtClean="0"/>
              <a:t>عقد النقل من حيث محله  </a:t>
            </a:r>
            <a:endParaRPr lang="ar-SA" sz="6000" dirty="0"/>
          </a:p>
        </p:txBody>
      </p:sp>
      <p:sp>
        <p:nvSpPr>
          <p:cNvPr id="3" name="Content Placeholder 2"/>
          <p:cNvSpPr>
            <a:spLocks noGrp="1"/>
          </p:cNvSpPr>
          <p:nvPr>
            <p:ph idx="1"/>
          </p:nvPr>
        </p:nvSpPr>
        <p:spPr>
          <a:xfrm>
            <a:off x="677334" y="2160589"/>
            <a:ext cx="7775290" cy="3415021"/>
          </a:xfrm>
        </p:spPr>
        <p:txBody>
          <a:bodyPr>
            <a:normAutofit fontScale="77500" lnSpcReduction="20000"/>
          </a:bodyPr>
          <a:lstStyle/>
          <a:p>
            <a:pPr marL="0" indent="0" algn="r" rtl="1">
              <a:buNone/>
            </a:pPr>
            <a:r>
              <a:rPr lang="ar-SA" sz="4400" dirty="0" smtClean="0"/>
              <a:t>ينقسم إلى نقل الأشخاص، ونقل الأشياء:</a:t>
            </a:r>
          </a:p>
          <a:p>
            <a:pPr marL="0" indent="0" algn="r" rtl="1">
              <a:buNone/>
            </a:pPr>
            <a:endParaRPr lang="ar-SA" sz="4400" dirty="0"/>
          </a:p>
          <a:p>
            <a:pPr algn="r" rtl="1"/>
            <a:r>
              <a:rPr lang="ar-SA" sz="4400" dirty="0" smtClean="0"/>
              <a:t>عقد نقل الأشخاص :</a:t>
            </a:r>
          </a:p>
          <a:p>
            <a:pPr marL="0" indent="0" algn="r" rtl="1">
              <a:buNone/>
            </a:pPr>
            <a:r>
              <a:rPr lang="ar-SA" sz="2900" dirty="0" smtClean="0"/>
              <a:t>هو </a:t>
            </a:r>
            <a:r>
              <a:rPr lang="ar-SA" sz="2900" dirty="0"/>
              <a:t>ا</a:t>
            </a:r>
            <a:r>
              <a:rPr lang="ar-SA" sz="2900" dirty="0" smtClean="0"/>
              <a:t>تفاق بين طرفين يلزم بمقتضاه الناقل بنقل المسافر إلى وجهة محددة مقابل أجر معلوم.  وقد يبرم العقد الناقل نفسه، وقد يبرمه وكيل بالعمولة للنقل. قد يكون الوكيل فردا او شركة (وكالة السياحة والسفر) أو (مكاتب السفريات)</a:t>
            </a:r>
          </a:p>
        </p:txBody>
      </p:sp>
    </p:spTree>
    <p:extLst>
      <p:ext uri="{BB962C8B-B14F-4D97-AF65-F5344CB8AC3E}">
        <p14:creationId xmlns:p14="http://schemas.microsoft.com/office/powerpoint/2010/main" val="3326360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0317" y="460546"/>
            <a:ext cx="8149869" cy="5829300"/>
          </a:xfrm>
        </p:spPr>
        <p:txBody>
          <a:bodyPr>
            <a:normAutofit fontScale="25000" lnSpcReduction="20000"/>
          </a:bodyPr>
          <a:lstStyle/>
          <a:p>
            <a:pPr marL="0" indent="0" algn="r" rtl="1">
              <a:buNone/>
            </a:pPr>
            <a:r>
              <a:rPr lang="ar-SA" sz="6000" dirty="0"/>
              <a:t> </a:t>
            </a:r>
            <a:r>
              <a:rPr lang="ar-SA" sz="15000" dirty="0" smtClean="0"/>
              <a:t>التزامات المسافر:</a:t>
            </a:r>
          </a:p>
          <a:p>
            <a:pPr marL="0" indent="0" algn="r" rtl="1">
              <a:buNone/>
            </a:pPr>
            <a:r>
              <a:rPr lang="ar-SA" sz="7300" dirty="0" smtClean="0"/>
              <a:t>يلتزم المسافر بوجه رئيس بدفع أجرة النقل ، إلى جانب الالتزام بمراعاة تعليمات </a:t>
            </a:r>
          </a:p>
          <a:p>
            <a:pPr marL="0" indent="0" algn="r" rtl="1">
              <a:buNone/>
            </a:pPr>
            <a:r>
              <a:rPr lang="ar-SA" sz="7300" dirty="0" smtClean="0"/>
              <a:t>النقل.</a:t>
            </a:r>
          </a:p>
          <a:p>
            <a:pPr algn="r" rtl="1"/>
            <a:r>
              <a:rPr lang="ar-SA" sz="11400" dirty="0" smtClean="0"/>
              <a:t>دفع أجرة النقل</a:t>
            </a:r>
            <a:r>
              <a:rPr lang="ar-SA" sz="13500" dirty="0" smtClean="0"/>
              <a:t>: </a:t>
            </a:r>
            <a:r>
              <a:rPr lang="ar-SA" sz="7300" dirty="0" smtClean="0"/>
              <a:t>يقع على عاتق الراكب الالتزام بدفع الأجرة المتفق عليها مقابل نقله إلى مكان محدد</a:t>
            </a:r>
            <a:r>
              <a:rPr lang="ar-SA" sz="7300" dirty="0" smtClean="0"/>
              <a:t>.</a:t>
            </a:r>
          </a:p>
          <a:p>
            <a:pPr marL="0" indent="0" algn="r" rtl="1">
              <a:buNone/>
            </a:pPr>
            <a:endParaRPr lang="ar-SA" sz="7300" dirty="0" smtClean="0"/>
          </a:p>
          <a:p>
            <a:pPr algn="r" rtl="1"/>
            <a:r>
              <a:rPr lang="ar-SA" sz="11400" dirty="0" smtClean="0"/>
              <a:t>الالتزام بمراعاة تعليمات النقل</a:t>
            </a:r>
            <a:r>
              <a:rPr lang="ar-SA" sz="9800" dirty="0" smtClean="0"/>
              <a:t>: </a:t>
            </a:r>
            <a:r>
              <a:rPr lang="ar-SA" sz="7300" dirty="0" smtClean="0"/>
              <a:t>التزام بموجبه مبدأ تنفيذ العقد بحسن نية، إذ ينبغي على المسافر عدم الإخلال بالنظام المقرر للخدمات وحسن انتظام العمل.</a:t>
            </a:r>
          </a:p>
          <a:p>
            <a:pPr marL="0" indent="0" algn="r" rtl="1">
              <a:buNone/>
            </a:pPr>
            <a:endParaRPr lang="ar-SA" sz="9800" dirty="0" smtClean="0"/>
          </a:p>
          <a:p>
            <a:pPr marL="0" indent="0" algn="r" rtl="1">
              <a:buNone/>
            </a:pPr>
            <a:r>
              <a:rPr lang="ar-SA" sz="13500" dirty="0" smtClean="0"/>
              <a:t>التزامات الناقل:</a:t>
            </a:r>
          </a:p>
          <a:p>
            <a:pPr algn="r" rtl="1"/>
            <a:r>
              <a:rPr lang="ar-SA" sz="7300" dirty="0" smtClean="0"/>
              <a:t>الالتزام بنقل الراكب وأمتعته، يلتزم الناقل بنقل المسافر إلى الوجهة </a:t>
            </a:r>
          </a:p>
          <a:p>
            <a:pPr marL="0" indent="0" algn="r" rtl="1">
              <a:buNone/>
            </a:pPr>
            <a:r>
              <a:rPr lang="ar-SA" sz="7300" dirty="0" smtClean="0"/>
              <a:t>المحددة في الميعاد المحدد.</a:t>
            </a:r>
          </a:p>
          <a:p>
            <a:pPr algn="r" rtl="1"/>
            <a:r>
              <a:rPr lang="ar-SA" sz="7300" dirty="0" smtClean="0"/>
              <a:t>ضمان سلامة المسافر وأمتعته، أي ضمان وصول المسافر وأمتعته للمكان المتفق عليه سالما وهذا شرط لا يمكن للناقل التملص منه.</a:t>
            </a:r>
          </a:p>
          <a:p>
            <a:pPr algn="r" rtl="1"/>
            <a:endParaRPr lang="ar-SA" sz="12300" dirty="0" smtClean="0"/>
          </a:p>
          <a:p>
            <a:pPr marL="0" indent="0" algn="r" rtl="1">
              <a:buNone/>
            </a:pPr>
            <a:endParaRPr lang="ar-SA" sz="9800" dirty="0" smtClean="0"/>
          </a:p>
          <a:p>
            <a:pPr marL="0" indent="0" algn="r" rtl="1">
              <a:buNone/>
            </a:pPr>
            <a:endParaRPr lang="ar-SA" sz="9800" dirty="0" smtClean="0"/>
          </a:p>
          <a:p>
            <a:pPr marL="1143000" indent="-1143000" algn="r" rtl="1">
              <a:buFont typeface="+mj-lt"/>
              <a:buAutoNum type="arabicPeriod"/>
            </a:pPr>
            <a:endParaRPr lang="ar-SA" sz="6300" dirty="0" smtClean="0"/>
          </a:p>
          <a:p>
            <a:pPr marL="0" indent="0" algn="r" rtl="1">
              <a:buNone/>
            </a:pPr>
            <a:endParaRPr lang="ar-SA" sz="6000" dirty="0" smtClean="0"/>
          </a:p>
          <a:p>
            <a:pPr marL="0" indent="0" algn="r" rtl="1">
              <a:buNone/>
            </a:pPr>
            <a:endParaRPr lang="ar-SA" sz="6500" dirty="0" smtClean="0"/>
          </a:p>
          <a:p>
            <a:pPr marL="514350" indent="-514350" algn="r" rtl="1">
              <a:buFont typeface="+mj-lt"/>
              <a:buAutoNum type="arabicPeriod"/>
            </a:pPr>
            <a:endParaRPr lang="ar-SA" sz="3400" dirty="0" smtClean="0"/>
          </a:p>
          <a:p>
            <a:pPr marL="514350" indent="-514350" algn="r" rtl="1">
              <a:buFont typeface="+mj-lt"/>
              <a:buAutoNum type="arabicPeriod"/>
            </a:pPr>
            <a:endParaRPr lang="ar-SA" sz="3400" dirty="0"/>
          </a:p>
          <a:p>
            <a:pPr marL="514350" indent="-514350" algn="r" rtl="1">
              <a:buFont typeface="+mj-lt"/>
              <a:buAutoNum type="arabicPeriod"/>
            </a:pPr>
            <a:endParaRPr lang="ar-SA" sz="3400" dirty="0" smtClean="0"/>
          </a:p>
          <a:p>
            <a:pPr algn="r" rtl="1"/>
            <a:endParaRPr lang="ar-SA" sz="4400" dirty="0" smtClean="0"/>
          </a:p>
          <a:p>
            <a:pPr marL="0" indent="0" algn="r" rtl="1">
              <a:buNone/>
            </a:pPr>
            <a:endParaRPr lang="ar-SA" sz="344400" dirty="0" smtClean="0"/>
          </a:p>
          <a:p>
            <a:pPr algn="r" rtl="1"/>
            <a:endParaRPr lang="ar-SA" sz="6000" dirty="0"/>
          </a:p>
        </p:txBody>
      </p:sp>
    </p:spTree>
    <p:extLst>
      <p:ext uri="{BB962C8B-B14F-4D97-AF65-F5344CB8AC3E}">
        <p14:creationId xmlns:p14="http://schemas.microsoft.com/office/powerpoint/2010/main" val="2501227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37E5F211-1100-406A-8CEA-370EFCBAA05E}"/>
              </a:ext>
            </a:extLst>
          </p:cNvPr>
          <p:cNvSpPr>
            <a:spLocks noGrp="1"/>
          </p:cNvSpPr>
          <p:nvPr>
            <p:ph type="subTitle" idx="1"/>
          </p:nvPr>
        </p:nvSpPr>
        <p:spPr>
          <a:xfrm>
            <a:off x="1341120" y="304800"/>
            <a:ext cx="7535251" cy="5516137"/>
          </a:xfrm>
        </p:spPr>
        <p:txBody>
          <a:bodyPr>
            <a:normAutofit fontScale="62500" lnSpcReduction="20000"/>
          </a:bodyPr>
          <a:lstStyle/>
          <a:p>
            <a:pPr algn="r"/>
            <a:r>
              <a:rPr lang="ar-SA" sz="4000" b="1" dirty="0">
                <a:latin typeface="Arial" panose="020B0604020202020204" pitchFamily="34" charset="0"/>
                <a:cs typeface="Arial" panose="020B0604020202020204" pitchFamily="34" charset="0"/>
              </a:rPr>
              <a:t>المطلب الثالث: عقد نقل الأشياء </a:t>
            </a:r>
          </a:p>
          <a:p>
            <a:pPr algn="r"/>
            <a:r>
              <a:rPr lang="ar-SA" sz="3400" dirty="0">
                <a:latin typeface="Arial" panose="020B0604020202020204" pitchFamily="34" charset="0"/>
                <a:cs typeface="Arial" panose="020B0604020202020204" pitchFamily="34" charset="0"/>
              </a:rPr>
              <a:t>ونقل الأشياء أو البضائع </a:t>
            </a:r>
          </a:p>
          <a:p>
            <a:pPr algn="r"/>
            <a:r>
              <a:rPr lang="ar-SA" sz="3400" dirty="0">
                <a:latin typeface="Arial" panose="020B0604020202020204" pitchFamily="34" charset="0"/>
                <a:cs typeface="Arial" panose="020B0604020202020204" pitchFamily="34" charset="0"/>
              </a:rPr>
              <a:t>هوعقد طرفاه: الناقل والمُرسِل (أو الشاحن) وقد يظهر بعد بدء تنفيذ العقد شخص ثالث ، يُعرف بالمُرسل إليه, عندما تكون البضاعة مُرسلة لحساب شخص ثالث أي ليس طرفاً في العقد ، ولكنه بالضرورة يتمتّع بمركز خاص في مواجهة الناقل.</a:t>
            </a:r>
            <a:endParaRPr lang="en-US" sz="3400" dirty="0">
              <a:latin typeface="Arial" panose="020B0604020202020204" pitchFamily="34" charset="0"/>
              <a:cs typeface="Arial" panose="020B0604020202020204" pitchFamily="34" charset="0"/>
            </a:endParaRPr>
          </a:p>
          <a:p>
            <a:pPr algn="r"/>
            <a:r>
              <a:rPr lang="ar-SA" sz="3400" b="1" dirty="0">
                <a:latin typeface="Arial" panose="020B0604020202020204" pitchFamily="34" charset="0"/>
                <a:cs typeface="Arial" panose="020B0604020202020204" pitchFamily="34" charset="0"/>
              </a:rPr>
              <a:t>أولًا</a:t>
            </a:r>
            <a:r>
              <a:rPr lang="ar-SA" sz="2000" b="1" dirty="0">
                <a:latin typeface="Arial" panose="020B0604020202020204" pitchFamily="34" charset="0"/>
                <a:cs typeface="Arial" panose="020B0604020202020204" pitchFamily="34" charset="0"/>
              </a:rPr>
              <a:t>: </a:t>
            </a:r>
            <a:r>
              <a:rPr lang="ar-SA" sz="4000" b="1" dirty="0" smtClean="0">
                <a:latin typeface="Arial" panose="020B0604020202020204" pitchFamily="34" charset="0"/>
                <a:cs typeface="Arial" panose="020B0604020202020204" pitchFamily="34" charset="0"/>
              </a:rPr>
              <a:t>التزامات المرسل</a:t>
            </a:r>
          </a:p>
          <a:p>
            <a:pPr algn="r"/>
            <a:r>
              <a:rPr lang="ar-SA" sz="3400" dirty="0" smtClean="0">
                <a:latin typeface="Arial" panose="020B0604020202020204" pitchFamily="34" charset="0"/>
                <a:cs typeface="Arial" panose="020B0604020202020204" pitchFamily="34" charset="0"/>
              </a:rPr>
              <a:t>تنشغل </a:t>
            </a:r>
            <a:r>
              <a:rPr lang="ar-SA" sz="3400" dirty="0">
                <a:latin typeface="Arial" panose="020B0604020202020204" pitchFamily="34" charset="0"/>
                <a:cs typeface="Arial" panose="020B0604020202020204" pitchFamily="34" charset="0"/>
              </a:rPr>
              <a:t>بالتزامين رئيسين مصدرهما النظام هما تسليم الشيء محل النقل, دفع أجرة النقل وثالث مصدره العقد, هو حق المُرسِل في توجيه البضائع خلال نقلها</a:t>
            </a:r>
          </a:p>
          <a:p>
            <a:pPr algn="r"/>
            <a:r>
              <a:rPr lang="ar-SA" sz="3400" b="1" dirty="0">
                <a:latin typeface="Arial" panose="020B0604020202020204" pitchFamily="34" charset="0"/>
                <a:cs typeface="Arial" panose="020B0604020202020204" pitchFamily="34" charset="0"/>
              </a:rPr>
              <a:t>١-</a:t>
            </a:r>
            <a:r>
              <a:rPr lang="ar-SA" sz="3400" dirty="0">
                <a:latin typeface="Arial" panose="020B0604020202020204" pitchFamily="34" charset="0"/>
                <a:cs typeface="Arial" panose="020B0604020202020204" pitchFamily="34" charset="0"/>
              </a:rPr>
              <a:t> تسليم الشيء محل النقل ومستنداته: هذا الالتزام يُفرض على المُرسِل أن يقوم بالتسليم في المكان المحدد وفي الميعاد المعين وبالشكل المتفق عليه.</a:t>
            </a:r>
          </a:p>
          <a:p>
            <a:pPr algn="r"/>
            <a:r>
              <a:rPr lang="ar-SA" sz="3400" dirty="0">
                <a:latin typeface="Arial" panose="020B0604020202020204" pitchFamily="34" charset="0"/>
                <a:cs typeface="Arial" panose="020B0604020202020204" pitchFamily="34" charset="0"/>
              </a:rPr>
              <a:t>٢</a:t>
            </a:r>
            <a:r>
              <a:rPr lang="ar-SA" sz="3400" b="1" dirty="0">
                <a:latin typeface="Arial" panose="020B0604020202020204" pitchFamily="34" charset="0"/>
                <a:cs typeface="Arial" panose="020B0604020202020204" pitchFamily="34" charset="0"/>
              </a:rPr>
              <a:t>-</a:t>
            </a:r>
            <a:r>
              <a:rPr lang="ar-SA" sz="3400" dirty="0">
                <a:latin typeface="Arial" panose="020B0604020202020204" pitchFamily="34" charset="0"/>
                <a:cs typeface="Arial" panose="020B0604020202020204" pitchFamily="34" charset="0"/>
              </a:rPr>
              <a:t> دفع أجرة النقل: فالمُرسِل يلتزم بدفع الأجرة المقررة أو المتفق عليها مضافًا إليها أية مصروفات لازمة لتنفيذ النقل كالإيداع والتأمين والصيانة والرسوم الجمركية, وإذا كانت الأجرة مستحقة الدفع من قبل المُرسل إليه عند الوصول وامتنع عن دفعها, فيحقّ للناقل أن يمتنع عن تسليمه البضاعة.</a:t>
            </a:r>
          </a:p>
          <a:p>
            <a:pPr algn="r"/>
            <a:r>
              <a:rPr lang="ar-SA" sz="3400" dirty="0">
                <a:latin typeface="Arial" panose="020B0604020202020204" pitchFamily="34" charset="0"/>
                <a:cs typeface="Arial" panose="020B0604020202020204" pitchFamily="34" charset="0"/>
              </a:rPr>
              <a:t>٣</a:t>
            </a:r>
            <a:r>
              <a:rPr lang="ar-SA" sz="3400" b="1" dirty="0">
                <a:latin typeface="Arial" panose="020B0604020202020204" pitchFamily="34" charset="0"/>
                <a:cs typeface="Arial" panose="020B0604020202020204" pitchFamily="34" charset="0"/>
              </a:rPr>
              <a:t>-</a:t>
            </a:r>
            <a:r>
              <a:rPr lang="ar-SA" sz="3400" dirty="0">
                <a:latin typeface="Arial" panose="020B0604020202020204" pitchFamily="34" charset="0"/>
                <a:cs typeface="Arial" panose="020B0604020202020204" pitchFamily="34" charset="0"/>
              </a:rPr>
              <a:t> حقّ المُرسِل في توجيه البضائع خلال نقلها: وهذا الالتزام مصدره العقد إذا تضمّن الاتفاق بندًا يمنح المرسل الحقّ في تغيير مكان الوصول أو تعديل اسم المرسل إليه المتفق عليه, ينبغي على الناقل تنفيذ رغبة المرسل</a:t>
            </a:r>
          </a:p>
          <a:p>
            <a:pPr algn="r"/>
            <a:endParaRPr lang="ar-SA" sz="3400" dirty="0"/>
          </a:p>
          <a:p>
            <a:pPr algn="r"/>
            <a:endParaRPr lang="ar-SA" sz="2000" dirty="0">
              <a:cs typeface="+mj-cs"/>
            </a:endParaRPr>
          </a:p>
          <a:p>
            <a:pPr algn="r"/>
            <a:endParaRPr lang="ar-SA" sz="2000" dirty="0">
              <a:cs typeface="+mj-cs"/>
            </a:endParaRPr>
          </a:p>
        </p:txBody>
      </p:sp>
    </p:spTree>
    <p:extLst>
      <p:ext uri="{BB962C8B-B14F-4D97-AF65-F5344CB8AC3E}">
        <p14:creationId xmlns:p14="http://schemas.microsoft.com/office/powerpoint/2010/main" val="394626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0F76186D-4A4F-4837-9622-C6888532C3D7}"/>
              </a:ext>
            </a:extLst>
          </p:cNvPr>
          <p:cNvSpPr>
            <a:spLocks noGrp="1"/>
          </p:cNvSpPr>
          <p:nvPr>
            <p:ph type="subTitle" idx="1"/>
          </p:nvPr>
        </p:nvSpPr>
        <p:spPr>
          <a:xfrm>
            <a:off x="931251" y="267628"/>
            <a:ext cx="8168144" cy="5798634"/>
          </a:xfrm>
        </p:spPr>
        <p:txBody>
          <a:bodyPr>
            <a:normAutofit fontScale="55000" lnSpcReduction="20000"/>
          </a:bodyPr>
          <a:lstStyle/>
          <a:p>
            <a:pPr algn="r"/>
            <a:r>
              <a:rPr lang="ar-SA" sz="4700" b="1" dirty="0">
                <a:latin typeface="Arial" panose="020B0604020202020204" pitchFamily="34" charset="0"/>
                <a:cs typeface="Arial" panose="020B0604020202020204" pitchFamily="34" charset="0"/>
              </a:rPr>
              <a:t>ثانيًا: التزامات الناقل</a:t>
            </a:r>
          </a:p>
          <a:p>
            <a:pPr algn="r"/>
            <a:r>
              <a:rPr lang="ar-SA" sz="3900" dirty="0">
                <a:latin typeface="Arial" panose="020B0604020202020204" pitchFamily="34" charset="0"/>
                <a:cs typeface="Arial" panose="020B0604020202020204" pitchFamily="34" charset="0"/>
              </a:rPr>
              <a:t>تتحدّد التزاماته بِتَسلُّم الشيء محل النقل وشحنه, الاتزام بنقله والمحافظة عليه, الالتزام بتفريغه عند الوصول وتسليمه.</a:t>
            </a:r>
            <a:endParaRPr lang="en-US" sz="3900" dirty="0">
              <a:latin typeface="Arial" panose="020B0604020202020204" pitchFamily="34" charset="0"/>
              <a:cs typeface="Arial" panose="020B0604020202020204" pitchFamily="34" charset="0"/>
            </a:endParaRPr>
          </a:p>
          <a:p>
            <a:pPr algn="r"/>
            <a:endParaRPr lang="en-US" sz="3900" dirty="0">
              <a:latin typeface="Arial" panose="020B0604020202020204" pitchFamily="34" charset="0"/>
              <a:cs typeface="Arial" panose="020B0604020202020204" pitchFamily="34" charset="0"/>
            </a:endParaRPr>
          </a:p>
          <a:p>
            <a:pPr algn="r"/>
            <a:r>
              <a:rPr lang="ar-SA" sz="5200" dirty="0">
                <a:latin typeface="Arial" panose="020B0604020202020204" pitchFamily="34" charset="0"/>
                <a:cs typeface="Arial" panose="020B0604020202020204" pitchFamily="34" charset="0"/>
              </a:rPr>
              <a:t>١</a:t>
            </a:r>
            <a:r>
              <a:rPr lang="ar-SA" sz="4000" dirty="0">
                <a:latin typeface="Arial" panose="020B0604020202020204" pitchFamily="34" charset="0"/>
                <a:cs typeface="Arial" panose="020B0604020202020204" pitchFamily="34" charset="0"/>
              </a:rPr>
              <a:t>- استلام الشيء وشحنه</a:t>
            </a:r>
            <a:r>
              <a:rPr lang="ar-SA" sz="4300" dirty="0">
                <a:latin typeface="Arial" panose="020B0604020202020204" pitchFamily="34" charset="0"/>
                <a:cs typeface="Arial" panose="020B0604020202020204" pitchFamily="34" charset="0"/>
              </a:rPr>
              <a:t>: </a:t>
            </a:r>
            <a:r>
              <a:rPr lang="ar-SA" sz="3800" dirty="0" smtClean="0">
                <a:latin typeface="Arial" panose="020B0604020202020204" pitchFamily="34" charset="0"/>
                <a:cs typeface="Arial" panose="020B0604020202020204" pitchFamily="34" charset="0"/>
              </a:rPr>
              <a:t>وهو يقابل التزام المرسل بتسليم الشيء, ويكون الاستلام في المكان والموعد المحددين</a:t>
            </a:r>
            <a:r>
              <a:rPr lang="ar-SA" sz="3800" dirty="0">
                <a:latin typeface="Arial" panose="020B0604020202020204" pitchFamily="34" charset="0"/>
                <a:cs typeface="Arial" panose="020B0604020202020204" pitchFamily="34" charset="0"/>
              </a:rPr>
              <a:t>, وإذا رفض الناقل الاستلام كان للمرسل إلزامه بالتنفيذ عن طريق القضاء.</a:t>
            </a:r>
          </a:p>
          <a:p>
            <a:pPr algn="r"/>
            <a:r>
              <a:rPr lang="ar-SA" sz="3800" dirty="0">
                <a:latin typeface="Arial" panose="020B0604020202020204" pitchFamily="34" charset="0"/>
                <a:cs typeface="Arial" panose="020B0604020202020204" pitchFamily="34" charset="0"/>
              </a:rPr>
              <a:t>وإذا تعذر ذلك أو لم يعد التنفيذ مجديًا كان له الحقّ في فسخ العقد مع التعويض.</a:t>
            </a:r>
            <a:endParaRPr lang="en-US" sz="3800" dirty="0">
              <a:latin typeface="Arial" panose="020B0604020202020204" pitchFamily="34" charset="0"/>
              <a:cs typeface="Arial" panose="020B0604020202020204" pitchFamily="34" charset="0"/>
            </a:endParaRPr>
          </a:p>
          <a:p>
            <a:pPr algn="r"/>
            <a:endParaRPr lang="en-US" sz="3800" dirty="0">
              <a:latin typeface="Arial" panose="020B0604020202020204" pitchFamily="34" charset="0"/>
              <a:cs typeface="Arial" panose="020B0604020202020204" pitchFamily="34" charset="0"/>
            </a:endParaRPr>
          </a:p>
          <a:p>
            <a:pPr algn="r"/>
            <a:r>
              <a:rPr lang="ar-SA" sz="4300" dirty="0">
                <a:latin typeface="Arial" panose="020B0604020202020204" pitchFamily="34" charset="0"/>
                <a:cs typeface="Arial" panose="020B0604020202020204" pitchFamily="34" charset="0"/>
              </a:rPr>
              <a:t>٢- نقل الشيء والمحافظة عليه: </a:t>
            </a:r>
            <a:r>
              <a:rPr lang="ar-SA" sz="3800" dirty="0">
                <a:latin typeface="Arial" panose="020B0604020202020204" pitchFamily="34" charset="0"/>
                <a:cs typeface="Arial" panose="020B0604020202020204" pitchFamily="34" charset="0"/>
              </a:rPr>
              <a:t>وهذا هو الالتزام الرئيس الذي يقع على عاتق الناقل ويجب أن يتم في المكان المحدد والموعد المتفق عليه كذلك، هو التزام بمعنى أنه يسال عن عدم وصول البضاعة أو حصول تأخير في وصولها مالم يكن السبب في ذلك هو خطا المُرسل نفسه والالتزام بنقل الشيء يتفرع عنه التزام آخر هو المحافظة على الشيء محل النقل</a:t>
            </a:r>
            <a:r>
              <a:rPr lang="ar-SA" sz="3700" dirty="0">
                <a:latin typeface="Arial" panose="020B0604020202020204" pitchFamily="34" charset="0"/>
                <a:cs typeface="Arial" panose="020B0604020202020204" pitchFamily="34" charset="0"/>
              </a:rPr>
              <a:t>.</a:t>
            </a:r>
            <a:endParaRPr lang="en-US" sz="3700" dirty="0">
              <a:latin typeface="Arial" panose="020B0604020202020204" pitchFamily="34" charset="0"/>
              <a:cs typeface="Arial" panose="020B0604020202020204" pitchFamily="34" charset="0"/>
            </a:endParaRPr>
          </a:p>
          <a:p>
            <a:pPr algn="r"/>
            <a:endParaRPr lang="en-US" sz="3700" dirty="0">
              <a:latin typeface="Arial" panose="020B0604020202020204" pitchFamily="34" charset="0"/>
              <a:cs typeface="Arial" panose="020B0604020202020204" pitchFamily="34" charset="0"/>
            </a:endParaRPr>
          </a:p>
          <a:p>
            <a:pPr algn="r"/>
            <a:r>
              <a:rPr lang="ar-SA" sz="5200" dirty="0">
                <a:latin typeface="Arial" panose="020B0604020202020204" pitchFamily="34" charset="0"/>
                <a:cs typeface="Arial" panose="020B0604020202020204" pitchFamily="34" charset="0"/>
              </a:rPr>
              <a:t>٣</a:t>
            </a:r>
            <a:r>
              <a:rPr lang="ar-SA" sz="3700" dirty="0">
                <a:latin typeface="Arial" panose="020B0604020202020204" pitchFamily="34" charset="0"/>
                <a:cs typeface="Arial" panose="020B0604020202020204" pitchFamily="34" charset="0"/>
              </a:rPr>
              <a:t>- تفريغ الشيء عند الوصول وتسليمه: والتفريغ هو عمل مادي يُقصد به انزال البضاعة من واسطة النقل ووضعها بتصرف المُرسِل أو المُرسل إليه, أمّا تسليم البضاعة فهو عمل غير قانوني بمقتضاه تبرأ ذمة الناقل إذا تمَّ صحيحًا.</a:t>
            </a:r>
          </a:p>
        </p:txBody>
      </p:sp>
    </p:spTree>
    <p:extLst>
      <p:ext uri="{BB962C8B-B14F-4D97-AF65-F5344CB8AC3E}">
        <p14:creationId xmlns:p14="http://schemas.microsoft.com/office/powerpoint/2010/main" val="707569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548CE350-8281-4FC4-9F7C-873BA30CD2F3}"/>
              </a:ext>
            </a:extLst>
          </p:cNvPr>
          <p:cNvSpPr>
            <a:spLocks noGrp="1"/>
          </p:cNvSpPr>
          <p:nvPr>
            <p:ph type="subTitle" idx="1"/>
          </p:nvPr>
        </p:nvSpPr>
        <p:spPr>
          <a:xfrm>
            <a:off x="867936" y="183996"/>
            <a:ext cx="8209156" cy="5614638"/>
          </a:xfrm>
        </p:spPr>
        <p:txBody>
          <a:bodyPr>
            <a:normAutofit fontScale="85000" lnSpcReduction="10000"/>
          </a:bodyPr>
          <a:lstStyle/>
          <a:p>
            <a:pPr algn="r"/>
            <a:endParaRPr lang="ar-SA" sz="2000" b="1" dirty="0">
              <a:latin typeface="Arial" panose="020B0604020202020204" pitchFamily="34" charset="0"/>
              <a:cs typeface="Arial" panose="020B0604020202020204" pitchFamily="34" charset="0"/>
            </a:endParaRPr>
          </a:p>
          <a:p>
            <a:pPr algn="r"/>
            <a:r>
              <a:rPr lang="ar-SA" sz="2000" b="1" dirty="0">
                <a:latin typeface="Arial" panose="020B0604020202020204" pitchFamily="34" charset="0"/>
                <a:cs typeface="Arial" panose="020B0604020202020204" pitchFamily="34" charset="0"/>
              </a:rPr>
              <a:t>ثالثًا: آثار عقد نقل الأشياء بالنسبة للمرسل إليه</a:t>
            </a:r>
          </a:p>
          <a:p>
            <a:pPr algn="r"/>
            <a:endParaRPr lang="en-US" sz="2000" b="1" dirty="0">
              <a:latin typeface="Arial" panose="020B0604020202020204" pitchFamily="34" charset="0"/>
              <a:cs typeface="Arial" panose="020B0604020202020204" pitchFamily="34" charset="0"/>
            </a:endParaRPr>
          </a:p>
          <a:p>
            <a:pPr algn="r"/>
            <a:r>
              <a:rPr lang="ar-SA" sz="2000" dirty="0">
                <a:latin typeface="Arial" panose="020B0604020202020204" pitchFamily="34" charset="0"/>
                <a:cs typeface="Arial" panose="020B0604020202020204" pitchFamily="34" charset="0"/>
              </a:rPr>
              <a:t>الأصل العام هو أن العقد لا تنصرف آثاره إلا لأطرافه, ولكن عقد نقل الأشياء تضمّن خروجًا عن هذا الأصل فأكسب المُرسل إليه, وهو كما قدّمنا من الغير وليس طرفًا في العقد, حقوقًا وحمّله التزامات </a:t>
            </a:r>
          </a:p>
          <a:p>
            <a:pPr algn="r"/>
            <a:r>
              <a:rPr lang="ar-SA" sz="2000" dirty="0">
                <a:latin typeface="Arial" panose="020B0604020202020204" pitchFamily="34" charset="0"/>
                <a:cs typeface="Arial" panose="020B0604020202020204" pitchFamily="34" charset="0"/>
              </a:rPr>
              <a:t>فمن جهة حقوق المُرسل إليه, </a:t>
            </a:r>
          </a:p>
          <a:p>
            <a:pPr algn="r"/>
            <a:r>
              <a:rPr lang="ar-SA" dirty="0"/>
              <a:t>١</a:t>
            </a:r>
            <a:r>
              <a:rPr lang="ar-SA" sz="2000" dirty="0">
                <a:latin typeface="Arial" panose="020B0604020202020204" pitchFamily="34" charset="0"/>
                <a:cs typeface="Arial" panose="020B0604020202020204" pitchFamily="34" charset="0"/>
              </a:rPr>
              <a:t>- يثبت له مطالبة الناقل بتسليمه البضاعة, وإذا كانت البضاعة قد هلكت أو تأخر الناقل في تسليمها فيمكنه رفع دعوى باسمه للمطالبة بالتعويض عن البضاعة أو الضرر الذي أصابه بسبب تأخر وصولها إليه</a:t>
            </a:r>
          </a:p>
          <a:p>
            <a:pPr algn="r"/>
            <a:r>
              <a:rPr lang="ar-SA" dirty="0"/>
              <a:t>٢</a:t>
            </a:r>
            <a:r>
              <a:rPr lang="ar-SA" sz="2000" dirty="0">
                <a:latin typeface="Arial" panose="020B0604020202020204" pitchFamily="34" charset="0"/>
              </a:rPr>
              <a:t>- </a:t>
            </a:r>
            <a:r>
              <a:rPr lang="ar-SA" sz="2000" dirty="0">
                <a:latin typeface="Arial" panose="020B0604020202020204" pitchFamily="34" charset="0"/>
                <a:cs typeface="Arial" panose="020B0604020202020204" pitchFamily="34" charset="0"/>
              </a:rPr>
              <a:t>الحق في توجيه البضاعة أثناء عملية النقل إلى وجهة أخرى مع التزامه بدفع فرق الأجرة إذا كان له مقتضى.</a:t>
            </a:r>
            <a:endParaRPr lang="en-US" sz="2000" dirty="0">
              <a:latin typeface="Arial" panose="020B0604020202020204" pitchFamily="34" charset="0"/>
              <a:cs typeface="Arial" panose="020B0604020202020204" pitchFamily="34" charset="0"/>
            </a:endParaRPr>
          </a:p>
          <a:p>
            <a:pPr algn="r"/>
            <a:endParaRPr lang="ar-SA" sz="2000" dirty="0">
              <a:latin typeface="Arial" panose="020B0604020202020204" pitchFamily="34" charset="0"/>
              <a:cs typeface="Arial" panose="020B0604020202020204" pitchFamily="34" charset="0"/>
            </a:endParaRPr>
          </a:p>
          <a:p>
            <a:pPr algn="r"/>
            <a:r>
              <a:rPr lang="ar-SA" sz="2000" dirty="0">
                <a:latin typeface="Arial" panose="020B0604020202020204" pitchFamily="34" charset="0"/>
                <a:cs typeface="Arial" panose="020B0604020202020204" pitchFamily="34" charset="0"/>
              </a:rPr>
              <a:t>أما التزاماته فينبغي عليه, </a:t>
            </a:r>
          </a:p>
          <a:p>
            <a:pPr algn="r"/>
            <a:r>
              <a:rPr lang="ar-SA" dirty="0"/>
              <a:t>١- </a:t>
            </a:r>
            <a:r>
              <a:rPr lang="ar-SA" sz="2000" dirty="0">
                <a:latin typeface="Arial" panose="020B0604020202020204" pitchFamily="34" charset="0"/>
                <a:cs typeface="Arial" panose="020B0604020202020204" pitchFamily="34" charset="0"/>
              </a:rPr>
              <a:t>تسلُّم البضاعة ودفع أجرة النقل إذا كانت الأجرة مستحقة عند الوصول. </a:t>
            </a:r>
          </a:p>
          <a:p>
            <a:pPr algn="r" rtl="1"/>
            <a:r>
              <a:rPr lang="ar-SA" dirty="0"/>
              <a:t>٢- </a:t>
            </a:r>
            <a:r>
              <a:rPr lang="ar-SA" sz="2000" dirty="0">
                <a:latin typeface="Arial" panose="020B0604020202020204" pitchFamily="34" charset="0"/>
                <a:cs typeface="Arial" panose="020B0604020202020204" pitchFamily="34" charset="0"/>
              </a:rPr>
              <a:t>مسؤولية الناقل تتحقق في كل حالة يثبت فيها خطوة أو تقصيره الشخصي أو المنسوب لأحد تابعيه. وفي الحالات التي يكون فيها التزامه بتحقيق النتيجة فإنه لا يستطيع دفع المسؤولية عن نفسه إلا بإثبات القوة القاهرة أو خطأ الطرف الآخر</a:t>
            </a:r>
            <a:r>
              <a:rPr lang="ar-SA" dirty="0"/>
              <a:t>. </a:t>
            </a:r>
          </a:p>
          <a:p>
            <a:pPr algn="r" rtl="1"/>
            <a:r>
              <a:rPr lang="ar-SA" dirty="0"/>
              <a:t>٣</a:t>
            </a:r>
            <a:r>
              <a:rPr lang="ar-SA" sz="2000" dirty="0"/>
              <a:t>- أن يشترط</a:t>
            </a:r>
            <a:r>
              <a:rPr lang="ar-SA" sz="2000" dirty="0">
                <a:latin typeface="Arial" panose="020B0604020202020204" pitchFamily="34" charset="0"/>
                <a:cs typeface="Arial" panose="020B0604020202020204" pitchFamily="34" charset="0"/>
              </a:rPr>
              <a:t> في العقد إعفاءه من المسؤولية المقرّرة عن تلف البضاعة أو هلاكها أو تأخر وصولها, وهو شرط صحيح ينبغي إعماله.</a:t>
            </a:r>
            <a:r>
              <a:rPr lang="en-US" sz="2000" dirty="0">
                <a:latin typeface="Arial" panose="020B0604020202020204" pitchFamily="34" charset="0"/>
                <a:cs typeface="Arial" panose="020B0604020202020204" pitchFamily="34" charset="0"/>
              </a:rPr>
              <a:t> </a:t>
            </a:r>
            <a:endParaRPr lang="ar-SA" sz="2000" dirty="0">
              <a:latin typeface="Arial" panose="020B0604020202020204" pitchFamily="34" charset="0"/>
              <a:cs typeface="Arial" panose="020B0604020202020204" pitchFamily="34" charset="0"/>
            </a:endParaRPr>
          </a:p>
          <a:p>
            <a:pPr algn="r"/>
            <a:endParaRPr lang="ar-SA" dirty="0"/>
          </a:p>
        </p:txBody>
      </p:sp>
    </p:spTree>
    <p:extLst>
      <p:ext uri="{BB962C8B-B14F-4D97-AF65-F5344CB8AC3E}">
        <p14:creationId xmlns:p14="http://schemas.microsoft.com/office/powerpoint/2010/main" val="875736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واجهة">
  <a:themeElements>
    <a:clrScheme name="واجهة">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واجهة">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جهة">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TM02900688[[fn=واجهة]]</Template>
  <TotalTime>13</TotalTime>
  <Words>950</Words>
  <Application>Microsoft Office PowerPoint</Application>
  <PresentationFormat>ملء الشاشة</PresentationFormat>
  <Paragraphs>73</Paragraphs>
  <Slides>9</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9</vt:i4>
      </vt:variant>
    </vt:vector>
  </HeadingPairs>
  <TitlesOfParts>
    <vt:vector size="17" baseType="lpstr">
      <vt:lpstr>.ArabicUIDisplay-Regular</vt:lpstr>
      <vt:lpstr>.ArabicUIText-Regular</vt:lpstr>
      <vt:lpstr>.SFUIText</vt:lpstr>
      <vt:lpstr>Arial</vt:lpstr>
      <vt:lpstr>Tahoma</vt:lpstr>
      <vt:lpstr>Trebuchet MS</vt:lpstr>
      <vt:lpstr>Wingdings 3</vt:lpstr>
      <vt:lpstr>واجهة</vt:lpstr>
      <vt:lpstr>ماهية عقد النقل : يعرف عقد النقل: بأنه العقد الذي يكون الغرض الأساسي منه تأمين انتقال شخص او شيء من موضع الى اخر .</vt:lpstr>
      <vt:lpstr>عرض تقديمي في PowerPoint</vt:lpstr>
      <vt:lpstr>عرض تقديمي في PowerPoint</vt:lpstr>
      <vt:lpstr>طرق النقل :  </vt:lpstr>
      <vt:lpstr>عقد النقل من حيث محله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ابراهيم</dc:creator>
  <cp:lastModifiedBy>user</cp:lastModifiedBy>
  <cp:revision>6</cp:revision>
  <dcterms:created xsi:type="dcterms:W3CDTF">2019-11-09T13:19:23Z</dcterms:created>
  <dcterms:modified xsi:type="dcterms:W3CDTF">2019-11-09T21:16:26Z</dcterms:modified>
</cp:coreProperties>
</file>