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80" r:id="rId23"/>
    <p:sldId id="279" r:id="rId24"/>
    <p:sldId id="277" r:id="rId25"/>
    <p:sldId id="278" r:id="rId26"/>
  </p:sldIdLst>
  <p:sldSz cx="12192000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3938" autoAdjust="0"/>
    <p:restoredTop sz="94660"/>
  </p:normalViewPr>
  <p:slideViewPr>
    <p:cSldViewPr snapToGrid="0">
      <p:cViewPr varScale="1">
        <p:scale>
          <a:sx n="74" d="100"/>
          <a:sy n="74" d="100"/>
        </p:scale>
        <p:origin x="53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8DDA8204-C0AF-4702-8104-C63FAB5194F7}" type="datetimeFigureOut">
              <a:rPr lang="ar-SA" smtClean="0"/>
              <a:t>14/01/1438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CD81CCF4-0A24-4667-B004-E0EFD41D1F0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1708077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A8204-C0AF-4702-8104-C63FAB5194F7}" type="datetimeFigureOut">
              <a:rPr lang="ar-SA" smtClean="0"/>
              <a:t>14/01/1438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1CCF4-0A24-4667-B004-E0EFD41D1F0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2716910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8DDA8204-C0AF-4702-8104-C63FAB5194F7}" type="datetimeFigureOut">
              <a:rPr lang="ar-SA" smtClean="0"/>
              <a:t>14/01/1438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CD81CCF4-0A24-4667-B004-E0EFD41D1F0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7844325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A8204-C0AF-4702-8104-C63FAB5194F7}" type="datetimeFigureOut">
              <a:rPr lang="ar-SA" smtClean="0"/>
              <a:t>14/01/1438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CD81CCF4-0A24-4667-B004-E0EFD41D1F0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0567457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8DDA8204-C0AF-4702-8104-C63FAB5194F7}" type="datetimeFigureOut">
              <a:rPr lang="ar-SA" smtClean="0"/>
              <a:t>14/01/1438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CD81CCF4-0A24-4667-B004-E0EFD41D1F0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4983568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A8204-C0AF-4702-8104-C63FAB5194F7}" type="datetimeFigureOut">
              <a:rPr lang="ar-SA" smtClean="0"/>
              <a:t>14/01/1438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1CCF4-0A24-4667-B004-E0EFD41D1F0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1491059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A8204-C0AF-4702-8104-C63FAB5194F7}" type="datetimeFigureOut">
              <a:rPr lang="ar-SA" smtClean="0"/>
              <a:t>14/01/1438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1CCF4-0A24-4667-B004-E0EFD41D1F0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1429920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A8204-C0AF-4702-8104-C63FAB5194F7}" type="datetimeFigureOut">
              <a:rPr lang="ar-SA" smtClean="0"/>
              <a:t>14/01/1438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1CCF4-0A24-4667-B004-E0EFD41D1F0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6811346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A8204-C0AF-4702-8104-C63FAB5194F7}" type="datetimeFigureOut">
              <a:rPr lang="ar-SA" smtClean="0"/>
              <a:t>14/01/1438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1CCF4-0A24-4667-B004-E0EFD41D1F0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6882398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8DDA8204-C0AF-4702-8104-C63FAB5194F7}" type="datetimeFigureOut">
              <a:rPr lang="ar-SA" smtClean="0"/>
              <a:t>14/01/1438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CD81CCF4-0A24-4667-B004-E0EFD41D1F0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5178381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A8204-C0AF-4702-8104-C63FAB5194F7}" type="datetimeFigureOut">
              <a:rPr lang="ar-SA" smtClean="0"/>
              <a:t>14/01/1438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1CCF4-0A24-4667-B004-E0EFD41D1F0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7316425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8DDA8204-C0AF-4702-8104-C63FAB5194F7}" type="datetimeFigureOut">
              <a:rPr lang="ar-SA" smtClean="0"/>
              <a:t>14/01/1438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CD81CCF4-0A24-4667-B004-E0EFD41D1F07}" type="slidenum">
              <a:rPr lang="ar-SA" smtClean="0"/>
              <a:t>‹#›</a:t>
            </a:fld>
            <a:endParaRPr lang="ar-SA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9463172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457200" rtl="1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06000" indent="-3060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hyperlink" Target="https://www.youtube.com/watch?v=cj2guJnL-O4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90639" y="2720443"/>
            <a:ext cx="10993549" cy="1475013"/>
          </a:xfrm>
        </p:spPr>
        <p:txBody>
          <a:bodyPr>
            <a:normAutofit fontScale="90000"/>
          </a:bodyPr>
          <a:lstStyle/>
          <a:p>
            <a:pPr algn="ctr"/>
            <a:r>
              <a:rPr lang="ar-SA" sz="4000" b="1" dirty="0" smtClean="0">
                <a:solidFill>
                  <a:schemeClr val="bg1"/>
                </a:solidFill>
              </a:rPr>
              <a:t/>
            </a:r>
            <a:br>
              <a:rPr lang="ar-SA" sz="4000" b="1" dirty="0" smtClean="0">
                <a:solidFill>
                  <a:schemeClr val="bg1"/>
                </a:solidFill>
              </a:rPr>
            </a:br>
            <a:r>
              <a:rPr lang="ar-SA" sz="4000" b="1" dirty="0">
                <a:solidFill>
                  <a:schemeClr val="bg1"/>
                </a:solidFill>
              </a:rPr>
              <a:t/>
            </a:r>
            <a:br>
              <a:rPr lang="ar-SA" sz="4000" b="1" dirty="0">
                <a:solidFill>
                  <a:schemeClr val="bg1"/>
                </a:solidFill>
              </a:rPr>
            </a:br>
            <a:r>
              <a:rPr lang="ar-SA" sz="4000" b="1" dirty="0" smtClean="0">
                <a:solidFill>
                  <a:schemeClr val="bg1"/>
                </a:solidFill>
              </a:rPr>
              <a:t/>
            </a:r>
            <a:br>
              <a:rPr lang="ar-SA" sz="4000" b="1" dirty="0" smtClean="0">
                <a:solidFill>
                  <a:schemeClr val="bg1"/>
                </a:solidFill>
              </a:rPr>
            </a:br>
            <a:r>
              <a:rPr lang="ar-SA" sz="4000" b="1" dirty="0">
                <a:solidFill>
                  <a:schemeClr val="bg1"/>
                </a:solidFill>
              </a:rPr>
              <a:t/>
            </a:r>
            <a:br>
              <a:rPr lang="ar-SA" sz="4000" b="1" dirty="0">
                <a:solidFill>
                  <a:schemeClr val="bg1"/>
                </a:solidFill>
              </a:rPr>
            </a:br>
            <a:r>
              <a:rPr lang="ar-SA" sz="4000" b="1" dirty="0" smtClean="0">
                <a:solidFill>
                  <a:schemeClr val="bg1"/>
                </a:solidFill>
              </a:rPr>
              <a:t/>
            </a:r>
            <a:br>
              <a:rPr lang="ar-SA" sz="4000" b="1" dirty="0" smtClean="0">
                <a:solidFill>
                  <a:schemeClr val="bg1"/>
                </a:solidFill>
              </a:rPr>
            </a:br>
            <a:r>
              <a:rPr lang="ar-SA" sz="4000" b="1" dirty="0">
                <a:solidFill>
                  <a:schemeClr val="bg1"/>
                </a:solidFill>
              </a:rPr>
              <a:t/>
            </a:r>
            <a:br>
              <a:rPr lang="ar-SA" sz="4000" b="1" dirty="0">
                <a:solidFill>
                  <a:schemeClr val="bg1"/>
                </a:solidFill>
              </a:rPr>
            </a:br>
            <a:r>
              <a:rPr lang="ar-SA" sz="4000" b="1" dirty="0" smtClean="0">
                <a:solidFill>
                  <a:schemeClr val="bg1"/>
                </a:solidFill>
              </a:rPr>
              <a:t/>
            </a:r>
            <a:br>
              <a:rPr lang="ar-SA" sz="4000" b="1" dirty="0" smtClean="0">
                <a:solidFill>
                  <a:schemeClr val="bg1"/>
                </a:solidFill>
              </a:rPr>
            </a:br>
            <a:r>
              <a:rPr lang="ar-SA" sz="4000" b="1" dirty="0">
                <a:solidFill>
                  <a:schemeClr val="bg1"/>
                </a:solidFill>
              </a:rPr>
              <a:t/>
            </a:r>
            <a:br>
              <a:rPr lang="ar-SA" sz="4000" b="1" dirty="0">
                <a:solidFill>
                  <a:schemeClr val="bg1"/>
                </a:solidFill>
              </a:rPr>
            </a:br>
            <a:r>
              <a:rPr lang="ar-SA" sz="4000" b="1" dirty="0" smtClean="0">
                <a:solidFill>
                  <a:schemeClr val="bg1"/>
                </a:solidFill>
              </a:rPr>
              <a:t/>
            </a:r>
            <a:br>
              <a:rPr lang="ar-SA" sz="4000" b="1" dirty="0" smtClean="0">
                <a:solidFill>
                  <a:schemeClr val="bg1"/>
                </a:solidFill>
              </a:rPr>
            </a:br>
            <a:r>
              <a:rPr lang="ar-SA" sz="4000" b="1" dirty="0">
                <a:solidFill>
                  <a:schemeClr val="bg1"/>
                </a:solidFill>
              </a:rPr>
              <a:t/>
            </a:r>
            <a:br>
              <a:rPr lang="ar-SA" sz="4000" b="1" dirty="0">
                <a:solidFill>
                  <a:schemeClr val="bg1"/>
                </a:solidFill>
              </a:rPr>
            </a:br>
            <a:r>
              <a:rPr lang="ar-SA" sz="4000" b="1" dirty="0" smtClean="0">
                <a:solidFill>
                  <a:schemeClr val="bg1"/>
                </a:solidFill>
              </a:rPr>
              <a:t/>
            </a:r>
            <a:br>
              <a:rPr lang="ar-SA" sz="4000" b="1" dirty="0" smtClean="0">
                <a:solidFill>
                  <a:schemeClr val="bg1"/>
                </a:solidFill>
              </a:rPr>
            </a:br>
            <a:r>
              <a:rPr lang="ar-SA" sz="4000" b="1" dirty="0">
                <a:solidFill>
                  <a:schemeClr val="bg1"/>
                </a:solidFill>
              </a:rPr>
              <a:t/>
            </a:r>
            <a:br>
              <a:rPr lang="ar-SA" sz="4000" b="1" dirty="0">
                <a:solidFill>
                  <a:schemeClr val="bg1"/>
                </a:solidFill>
              </a:rPr>
            </a:br>
            <a:r>
              <a:rPr lang="ar-SA" sz="4000" b="1" dirty="0" smtClean="0">
                <a:solidFill>
                  <a:schemeClr val="bg1"/>
                </a:solidFill>
              </a:rPr>
              <a:t/>
            </a:r>
            <a:br>
              <a:rPr lang="ar-SA" sz="4000" b="1" dirty="0" smtClean="0">
                <a:solidFill>
                  <a:schemeClr val="bg1"/>
                </a:solidFill>
              </a:rPr>
            </a:br>
            <a:r>
              <a:rPr lang="ar-SA" sz="4000" b="1" dirty="0">
                <a:solidFill>
                  <a:schemeClr val="bg1"/>
                </a:solidFill>
              </a:rPr>
              <a:t/>
            </a:r>
            <a:br>
              <a:rPr lang="ar-SA" sz="4000" b="1" dirty="0">
                <a:solidFill>
                  <a:schemeClr val="bg1"/>
                </a:solidFill>
              </a:rPr>
            </a:br>
            <a:r>
              <a:rPr lang="ar-SA" sz="4000" b="1" dirty="0" smtClean="0">
                <a:solidFill>
                  <a:schemeClr val="bg1"/>
                </a:solidFill>
              </a:rPr>
              <a:t/>
            </a:r>
            <a:br>
              <a:rPr lang="ar-SA" sz="4000" b="1" dirty="0" smtClean="0">
                <a:solidFill>
                  <a:schemeClr val="bg1"/>
                </a:solidFill>
              </a:rPr>
            </a:br>
            <a:r>
              <a:rPr lang="ar-SA" sz="4000" b="1" dirty="0">
                <a:solidFill>
                  <a:schemeClr val="bg1"/>
                </a:solidFill>
              </a:rPr>
              <a:t/>
            </a:r>
            <a:br>
              <a:rPr lang="ar-SA" sz="4000" b="1" dirty="0">
                <a:solidFill>
                  <a:schemeClr val="bg1"/>
                </a:solidFill>
              </a:rPr>
            </a:br>
            <a:r>
              <a:rPr lang="ar-SA" sz="4000" b="1" dirty="0" smtClean="0">
                <a:solidFill>
                  <a:schemeClr val="bg1"/>
                </a:solidFill>
              </a:rPr>
              <a:t/>
            </a:r>
            <a:br>
              <a:rPr lang="ar-SA" sz="4000" b="1" dirty="0" smtClean="0">
                <a:solidFill>
                  <a:schemeClr val="bg1"/>
                </a:solidFill>
              </a:rPr>
            </a:br>
            <a:r>
              <a:rPr lang="ar-SA" sz="4000" b="1" dirty="0">
                <a:solidFill>
                  <a:schemeClr val="bg1"/>
                </a:solidFill>
              </a:rPr>
              <a:t/>
            </a:r>
            <a:br>
              <a:rPr lang="ar-SA" sz="4000" b="1" dirty="0">
                <a:solidFill>
                  <a:schemeClr val="bg1"/>
                </a:solidFill>
              </a:rPr>
            </a:br>
            <a:r>
              <a:rPr lang="ar-SA" sz="4000" b="1" dirty="0" smtClean="0">
                <a:solidFill>
                  <a:schemeClr val="bg1"/>
                </a:solidFill>
              </a:rPr>
              <a:t/>
            </a:r>
            <a:br>
              <a:rPr lang="ar-SA" sz="4000" b="1" dirty="0" smtClean="0">
                <a:solidFill>
                  <a:schemeClr val="bg1"/>
                </a:solidFill>
              </a:rPr>
            </a:br>
            <a:r>
              <a:rPr lang="ar-SA" sz="4000" b="1" dirty="0">
                <a:solidFill>
                  <a:schemeClr val="bg1"/>
                </a:solidFill>
              </a:rPr>
              <a:t/>
            </a:r>
            <a:br>
              <a:rPr lang="ar-SA" sz="4000" b="1" dirty="0">
                <a:solidFill>
                  <a:schemeClr val="bg1"/>
                </a:solidFill>
              </a:rPr>
            </a:br>
            <a:r>
              <a:rPr lang="ar-SA" sz="4000" b="1" dirty="0" smtClean="0">
                <a:solidFill>
                  <a:schemeClr val="bg1"/>
                </a:solidFill>
              </a:rPr>
              <a:t/>
            </a:r>
            <a:br>
              <a:rPr lang="ar-SA" sz="4000" b="1" dirty="0" smtClean="0">
                <a:solidFill>
                  <a:schemeClr val="bg1"/>
                </a:solidFill>
              </a:rPr>
            </a:br>
            <a:r>
              <a:rPr lang="ar-SA" sz="4000" b="1" dirty="0">
                <a:solidFill>
                  <a:schemeClr val="bg1"/>
                </a:solidFill>
              </a:rPr>
              <a:t/>
            </a:r>
            <a:br>
              <a:rPr lang="ar-SA" sz="4000" b="1" dirty="0">
                <a:solidFill>
                  <a:schemeClr val="bg1"/>
                </a:solidFill>
              </a:rPr>
            </a:br>
            <a:r>
              <a:rPr lang="ar-SA" sz="4000" b="1" dirty="0" smtClean="0">
                <a:solidFill>
                  <a:schemeClr val="bg1"/>
                </a:solidFill>
              </a:rPr>
              <a:t/>
            </a:r>
            <a:br>
              <a:rPr lang="ar-SA" sz="4000" b="1" dirty="0" smtClean="0">
                <a:solidFill>
                  <a:schemeClr val="bg1"/>
                </a:solidFill>
              </a:rPr>
            </a:br>
            <a:r>
              <a:rPr lang="ar-SA" sz="4000" b="1" dirty="0">
                <a:solidFill>
                  <a:schemeClr val="bg1"/>
                </a:solidFill>
              </a:rPr>
              <a:t/>
            </a:r>
            <a:br>
              <a:rPr lang="ar-SA" sz="4000" b="1" dirty="0">
                <a:solidFill>
                  <a:schemeClr val="bg1"/>
                </a:solidFill>
              </a:rPr>
            </a:br>
            <a:r>
              <a:rPr lang="ar-SA" sz="4000" b="1" dirty="0" smtClean="0">
                <a:solidFill>
                  <a:schemeClr val="bg1"/>
                </a:solidFill>
              </a:rPr>
              <a:t/>
            </a:r>
            <a:br>
              <a:rPr lang="ar-SA" sz="4000" b="1" dirty="0" smtClean="0">
                <a:solidFill>
                  <a:schemeClr val="bg1"/>
                </a:solidFill>
              </a:rPr>
            </a:br>
            <a:r>
              <a:rPr lang="ar-SA" sz="4000" b="1" dirty="0">
                <a:solidFill>
                  <a:schemeClr val="bg1"/>
                </a:solidFill>
              </a:rPr>
              <a:t/>
            </a:r>
            <a:br>
              <a:rPr lang="ar-SA" sz="4000" b="1" dirty="0">
                <a:solidFill>
                  <a:schemeClr val="bg1"/>
                </a:solidFill>
              </a:rPr>
            </a:br>
            <a:r>
              <a:rPr lang="ar-SA" sz="4000" b="1" dirty="0" smtClean="0">
                <a:solidFill>
                  <a:schemeClr val="bg1"/>
                </a:solidFill>
              </a:rPr>
              <a:t/>
            </a:r>
            <a:br>
              <a:rPr lang="ar-SA" sz="4000" b="1" dirty="0" smtClean="0">
                <a:solidFill>
                  <a:schemeClr val="bg1"/>
                </a:solidFill>
              </a:rPr>
            </a:br>
            <a:r>
              <a:rPr lang="ar-SA" sz="4000" b="1" dirty="0">
                <a:solidFill>
                  <a:schemeClr val="bg1"/>
                </a:solidFill>
              </a:rPr>
              <a:t/>
            </a:r>
            <a:br>
              <a:rPr lang="ar-SA" sz="4000" b="1" dirty="0">
                <a:solidFill>
                  <a:schemeClr val="bg1"/>
                </a:solidFill>
              </a:rPr>
            </a:br>
            <a:r>
              <a:rPr lang="ar-SA" sz="4000" b="1" dirty="0" smtClean="0">
                <a:solidFill>
                  <a:schemeClr val="bg1"/>
                </a:solidFill>
              </a:rPr>
              <a:t/>
            </a:r>
            <a:br>
              <a:rPr lang="ar-SA" sz="4000" b="1" dirty="0" smtClean="0">
                <a:solidFill>
                  <a:schemeClr val="bg1"/>
                </a:solidFill>
              </a:rPr>
            </a:br>
            <a:r>
              <a:rPr lang="ar-SA" sz="4000" b="1" dirty="0">
                <a:solidFill>
                  <a:schemeClr val="bg1"/>
                </a:solidFill>
              </a:rPr>
              <a:t/>
            </a:r>
            <a:br>
              <a:rPr lang="ar-SA" sz="4000" b="1" dirty="0">
                <a:solidFill>
                  <a:schemeClr val="bg1"/>
                </a:solidFill>
              </a:rPr>
            </a:br>
            <a:r>
              <a:rPr lang="ar-SA" sz="4000" b="1" dirty="0" smtClean="0">
                <a:solidFill>
                  <a:schemeClr val="bg1"/>
                </a:solidFill>
              </a:rPr>
              <a:t/>
            </a:r>
            <a:br>
              <a:rPr lang="ar-SA" sz="4000" b="1" dirty="0" smtClean="0">
                <a:solidFill>
                  <a:schemeClr val="bg1"/>
                </a:solidFill>
              </a:rPr>
            </a:br>
            <a:r>
              <a:rPr lang="ar-SA" sz="4000" b="1" dirty="0">
                <a:solidFill>
                  <a:schemeClr val="bg1"/>
                </a:solidFill>
              </a:rPr>
              <a:t/>
            </a:r>
            <a:br>
              <a:rPr lang="ar-SA" sz="4000" b="1" dirty="0">
                <a:solidFill>
                  <a:schemeClr val="bg1"/>
                </a:solidFill>
              </a:rPr>
            </a:br>
            <a:r>
              <a:rPr lang="ar-SA" sz="4000" b="1" dirty="0" smtClean="0">
                <a:solidFill>
                  <a:schemeClr val="bg1"/>
                </a:solidFill>
              </a:rPr>
              <a:t/>
            </a:r>
            <a:br>
              <a:rPr lang="ar-SA" sz="4000" b="1" dirty="0" smtClean="0">
                <a:solidFill>
                  <a:schemeClr val="bg1"/>
                </a:solidFill>
              </a:rPr>
            </a:br>
            <a:r>
              <a:rPr lang="ar-SA" sz="4000" b="1" dirty="0">
                <a:solidFill>
                  <a:schemeClr val="bg1"/>
                </a:solidFill>
              </a:rPr>
              <a:t/>
            </a:r>
            <a:br>
              <a:rPr lang="ar-SA" sz="4000" b="1" dirty="0">
                <a:solidFill>
                  <a:schemeClr val="bg1"/>
                </a:solidFill>
              </a:rPr>
            </a:br>
            <a:r>
              <a:rPr lang="ar-SA" sz="4000" b="1" dirty="0" smtClean="0">
                <a:solidFill>
                  <a:schemeClr val="bg1"/>
                </a:solidFill>
              </a:rPr>
              <a:t/>
            </a:r>
            <a:br>
              <a:rPr lang="ar-SA" sz="4000" b="1" dirty="0" smtClean="0">
                <a:solidFill>
                  <a:schemeClr val="bg1"/>
                </a:solidFill>
              </a:rPr>
            </a:br>
            <a:r>
              <a:rPr lang="ar-SA" sz="4000" b="1" dirty="0">
                <a:solidFill>
                  <a:schemeClr val="bg1"/>
                </a:solidFill>
              </a:rPr>
              <a:t/>
            </a:r>
            <a:br>
              <a:rPr lang="ar-SA" sz="4000" b="1" dirty="0">
                <a:solidFill>
                  <a:schemeClr val="bg1"/>
                </a:solidFill>
              </a:rPr>
            </a:br>
            <a:r>
              <a:rPr lang="ar-SA" sz="4000" b="1" dirty="0" smtClean="0">
                <a:solidFill>
                  <a:schemeClr val="bg1"/>
                </a:solidFill>
              </a:rPr>
              <a:t/>
            </a:r>
            <a:br>
              <a:rPr lang="ar-SA" sz="4000" b="1" dirty="0" smtClean="0">
                <a:solidFill>
                  <a:schemeClr val="bg1"/>
                </a:solidFill>
              </a:rPr>
            </a:br>
            <a:r>
              <a:rPr lang="ar-SA" sz="4000" b="1" dirty="0">
                <a:solidFill>
                  <a:schemeClr val="bg1"/>
                </a:solidFill>
              </a:rPr>
              <a:t/>
            </a:r>
            <a:br>
              <a:rPr lang="ar-SA" sz="4000" b="1" dirty="0">
                <a:solidFill>
                  <a:schemeClr val="bg1"/>
                </a:solidFill>
              </a:rPr>
            </a:br>
            <a:r>
              <a:rPr lang="ar-SA" sz="4000" b="1" dirty="0" smtClean="0">
                <a:solidFill>
                  <a:schemeClr val="bg1"/>
                </a:solidFill>
              </a:rPr>
              <a:t/>
            </a:r>
            <a:br>
              <a:rPr lang="ar-SA" sz="4000" b="1" dirty="0" smtClean="0">
                <a:solidFill>
                  <a:schemeClr val="bg1"/>
                </a:solidFill>
              </a:rPr>
            </a:br>
            <a:r>
              <a:rPr lang="ar-SA" sz="4000" b="1" dirty="0">
                <a:solidFill>
                  <a:schemeClr val="bg1"/>
                </a:solidFill>
              </a:rPr>
              <a:t/>
            </a:r>
            <a:br>
              <a:rPr lang="ar-SA" sz="4000" b="1" dirty="0">
                <a:solidFill>
                  <a:schemeClr val="bg1"/>
                </a:solidFill>
              </a:rPr>
            </a:br>
            <a:r>
              <a:rPr lang="ar-SA" sz="4000" b="1" dirty="0" smtClean="0">
                <a:solidFill>
                  <a:schemeClr val="bg1"/>
                </a:solidFill>
              </a:rPr>
              <a:t/>
            </a:r>
            <a:br>
              <a:rPr lang="ar-SA" sz="4000" b="1" dirty="0" smtClean="0">
                <a:solidFill>
                  <a:schemeClr val="bg1"/>
                </a:solidFill>
              </a:rPr>
            </a:br>
            <a:r>
              <a:rPr lang="ar-SA" sz="4000" b="1" dirty="0">
                <a:solidFill>
                  <a:schemeClr val="bg1"/>
                </a:solidFill>
              </a:rPr>
              <a:t/>
            </a:r>
            <a:br>
              <a:rPr lang="ar-SA" sz="4000" b="1" dirty="0">
                <a:solidFill>
                  <a:schemeClr val="bg1"/>
                </a:solidFill>
              </a:rPr>
            </a:br>
            <a:r>
              <a:rPr lang="ar-SA" sz="4000" b="1" dirty="0" smtClean="0">
                <a:solidFill>
                  <a:schemeClr val="bg1"/>
                </a:solidFill>
              </a:rPr>
              <a:t/>
            </a:r>
            <a:br>
              <a:rPr lang="ar-SA" sz="4000" b="1" dirty="0" smtClean="0">
                <a:solidFill>
                  <a:schemeClr val="bg1"/>
                </a:solidFill>
              </a:rPr>
            </a:br>
            <a:r>
              <a:rPr lang="ar-SA" sz="4000" b="1" dirty="0">
                <a:solidFill>
                  <a:schemeClr val="bg1"/>
                </a:solidFill>
              </a:rPr>
              <a:t/>
            </a:r>
            <a:br>
              <a:rPr lang="ar-SA" sz="4000" b="1" dirty="0">
                <a:solidFill>
                  <a:schemeClr val="bg1"/>
                </a:solidFill>
              </a:rPr>
            </a:br>
            <a:r>
              <a:rPr lang="ar-SA" sz="4000" b="1" dirty="0" smtClean="0">
                <a:solidFill>
                  <a:schemeClr val="bg1"/>
                </a:solidFill>
              </a:rPr>
              <a:t/>
            </a:r>
            <a:br>
              <a:rPr lang="ar-SA" sz="4000" b="1" dirty="0" smtClean="0">
                <a:solidFill>
                  <a:schemeClr val="bg1"/>
                </a:solidFill>
              </a:rPr>
            </a:br>
            <a:r>
              <a:rPr lang="ar-SA" sz="4000" b="1" dirty="0">
                <a:solidFill>
                  <a:schemeClr val="bg1"/>
                </a:solidFill>
              </a:rPr>
              <a:t/>
            </a:r>
            <a:br>
              <a:rPr lang="ar-SA" sz="4000" b="1" dirty="0">
                <a:solidFill>
                  <a:schemeClr val="bg1"/>
                </a:solidFill>
              </a:rPr>
            </a:br>
            <a:r>
              <a:rPr lang="ar-SA" sz="4000" b="1" dirty="0" smtClean="0">
                <a:solidFill>
                  <a:schemeClr val="bg1"/>
                </a:solidFill>
              </a:rPr>
              <a:t/>
            </a:r>
            <a:br>
              <a:rPr lang="ar-SA" sz="4000" b="1" dirty="0" smtClean="0">
                <a:solidFill>
                  <a:schemeClr val="bg1"/>
                </a:solidFill>
              </a:rPr>
            </a:br>
            <a:r>
              <a:rPr lang="ar-SA" sz="4000" b="1" dirty="0">
                <a:solidFill>
                  <a:schemeClr val="bg1"/>
                </a:solidFill>
              </a:rPr>
              <a:t/>
            </a:r>
            <a:br>
              <a:rPr lang="ar-SA" sz="4000" b="1" dirty="0">
                <a:solidFill>
                  <a:schemeClr val="bg1"/>
                </a:solidFill>
              </a:rPr>
            </a:br>
            <a:r>
              <a:rPr lang="ar-SA" sz="4000" b="1" dirty="0" smtClean="0">
                <a:solidFill>
                  <a:schemeClr val="bg1"/>
                </a:solidFill>
              </a:rPr>
              <a:t/>
            </a:r>
            <a:br>
              <a:rPr lang="ar-SA" sz="4000" b="1" dirty="0" smtClean="0">
                <a:solidFill>
                  <a:schemeClr val="bg1"/>
                </a:solidFill>
              </a:rPr>
            </a:br>
            <a:r>
              <a:rPr lang="ar-SA" sz="4000" b="1" dirty="0">
                <a:solidFill>
                  <a:schemeClr val="bg1"/>
                </a:solidFill>
              </a:rPr>
              <a:t/>
            </a:r>
            <a:br>
              <a:rPr lang="ar-SA" sz="4000" b="1" dirty="0">
                <a:solidFill>
                  <a:schemeClr val="bg1"/>
                </a:solidFill>
              </a:rPr>
            </a:br>
            <a:r>
              <a:rPr lang="ar-SA" sz="4000" b="1" dirty="0" smtClean="0">
                <a:solidFill>
                  <a:schemeClr val="bg1"/>
                </a:solidFill>
              </a:rPr>
              <a:t/>
            </a:r>
            <a:br>
              <a:rPr lang="ar-SA" sz="4000" b="1" dirty="0" smtClean="0">
                <a:solidFill>
                  <a:schemeClr val="bg1"/>
                </a:solidFill>
              </a:rPr>
            </a:br>
            <a:r>
              <a:rPr lang="ar-SA" sz="4000" b="1" dirty="0">
                <a:solidFill>
                  <a:schemeClr val="bg1"/>
                </a:solidFill>
              </a:rPr>
              <a:t/>
            </a:r>
            <a:br>
              <a:rPr lang="ar-SA" sz="4000" b="1" dirty="0">
                <a:solidFill>
                  <a:schemeClr val="bg1"/>
                </a:solidFill>
              </a:rPr>
            </a:br>
            <a:r>
              <a:rPr lang="ar-SA" sz="4000" b="1" dirty="0" smtClean="0">
                <a:solidFill>
                  <a:schemeClr val="bg1"/>
                </a:solidFill>
              </a:rPr>
              <a:t/>
            </a:r>
            <a:br>
              <a:rPr lang="ar-SA" sz="4000" b="1" dirty="0" smtClean="0">
                <a:solidFill>
                  <a:schemeClr val="bg1"/>
                </a:solidFill>
              </a:rPr>
            </a:br>
            <a:r>
              <a:rPr lang="ar-SA" sz="4000" b="1" dirty="0">
                <a:solidFill>
                  <a:schemeClr val="bg1"/>
                </a:solidFill>
              </a:rPr>
              <a:t/>
            </a:r>
            <a:br>
              <a:rPr lang="ar-SA" sz="4000" b="1" dirty="0">
                <a:solidFill>
                  <a:schemeClr val="bg1"/>
                </a:solidFill>
              </a:rPr>
            </a:br>
            <a:r>
              <a:rPr lang="ar-SA" sz="4000" b="1" dirty="0" smtClean="0">
                <a:solidFill>
                  <a:schemeClr val="bg1"/>
                </a:solidFill>
              </a:rPr>
              <a:t/>
            </a:r>
            <a:br>
              <a:rPr lang="ar-SA" sz="4000" b="1" dirty="0" smtClean="0">
                <a:solidFill>
                  <a:schemeClr val="bg1"/>
                </a:solidFill>
              </a:rPr>
            </a:br>
            <a:r>
              <a:rPr lang="ar-SA" sz="4000" b="1" dirty="0">
                <a:solidFill>
                  <a:schemeClr val="bg1"/>
                </a:solidFill>
              </a:rPr>
              <a:t/>
            </a:r>
            <a:br>
              <a:rPr lang="ar-SA" sz="4000" b="1" dirty="0">
                <a:solidFill>
                  <a:schemeClr val="bg1"/>
                </a:solidFill>
              </a:rPr>
            </a:br>
            <a:r>
              <a:rPr lang="ar-SA" sz="4000" b="1" dirty="0" smtClean="0">
                <a:solidFill>
                  <a:schemeClr val="bg1"/>
                </a:solidFill>
              </a:rPr>
              <a:t/>
            </a:r>
            <a:br>
              <a:rPr lang="ar-SA" sz="4000" b="1" dirty="0" smtClean="0">
                <a:solidFill>
                  <a:schemeClr val="bg1"/>
                </a:solidFill>
              </a:rPr>
            </a:br>
            <a:r>
              <a:rPr lang="ar-SA" sz="4000" b="1" dirty="0">
                <a:solidFill>
                  <a:schemeClr val="bg1"/>
                </a:solidFill>
              </a:rPr>
              <a:t/>
            </a:r>
            <a:br>
              <a:rPr lang="ar-SA" sz="4000" b="1" dirty="0">
                <a:solidFill>
                  <a:schemeClr val="bg1"/>
                </a:solidFill>
              </a:rPr>
            </a:br>
            <a:r>
              <a:rPr lang="ar-SA" sz="4400" b="1" dirty="0" smtClean="0">
                <a:solidFill>
                  <a:schemeClr val="accent1">
                    <a:lumMod val="90000"/>
                    <a:lumOff val="10000"/>
                  </a:schemeClr>
                </a:solidFill>
              </a:rPr>
              <a:t/>
            </a:r>
            <a:br>
              <a:rPr lang="ar-SA" sz="4400" b="1" dirty="0" smtClean="0">
                <a:solidFill>
                  <a:schemeClr val="accent1">
                    <a:lumMod val="90000"/>
                    <a:lumOff val="10000"/>
                  </a:schemeClr>
                </a:solidFill>
              </a:rPr>
            </a:br>
            <a:r>
              <a:rPr lang="ar-SA" sz="4400" b="1" dirty="0" smtClean="0">
                <a:solidFill>
                  <a:schemeClr val="accent1">
                    <a:lumMod val="90000"/>
                    <a:lumOff val="10000"/>
                  </a:schemeClr>
                </a:solidFill>
              </a:rPr>
              <a:t>وظائف وعمليات الإدارة في التربية الخاصة</a:t>
            </a:r>
            <a:br>
              <a:rPr lang="ar-SA" sz="4400" b="1" dirty="0" smtClean="0">
                <a:solidFill>
                  <a:schemeClr val="accent1">
                    <a:lumMod val="90000"/>
                    <a:lumOff val="10000"/>
                  </a:schemeClr>
                </a:solidFill>
              </a:rPr>
            </a:br>
            <a:r>
              <a:rPr lang="ar-SA" sz="4400" b="1" dirty="0" smtClean="0">
                <a:solidFill>
                  <a:schemeClr val="accent1">
                    <a:lumMod val="90000"/>
                    <a:lumOff val="10000"/>
                  </a:schemeClr>
                </a:solidFill>
              </a:rPr>
              <a:t> والقيادة التربوية </a:t>
            </a:r>
            <a:r>
              <a:rPr lang="ar-SA" sz="3200" dirty="0" smtClean="0">
                <a:solidFill>
                  <a:schemeClr val="bg1"/>
                </a:solidFill>
              </a:rPr>
              <a:t/>
            </a:r>
            <a:br>
              <a:rPr lang="ar-SA" sz="3200" dirty="0" smtClean="0">
                <a:solidFill>
                  <a:schemeClr val="bg1"/>
                </a:solidFill>
              </a:rPr>
            </a:br>
            <a:r>
              <a:rPr lang="ar-SA" sz="3200" dirty="0" smtClean="0">
                <a:solidFill>
                  <a:schemeClr val="bg1"/>
                </a:solidFill>
              </a:rPr>
              <a:t/>
            </a:r>
            <a:br>
              <a:rPr lang="ar-SA" sz="3200" dirty="0" smtClean="0">
                <a:solidFill>
                  <a:schemeClr val="bg1"/>
                </a:solidFill>
              </a:rPr>
            </a:br>
            <a:r>
              <a:rPr lang="ar-SA" sz="3200" dirty="0" smtClean="0">
                <a:solidFill>
                  <a:schemeClr val="bg1"/>
                </a:solidFill>
              </a:rPr>
              <a:t/>
            </a:r>
            <a:br>
              <a:rPr lang="ar-SA" sz="3200" dirty="0" smtClean="0">
                <a:solidFill>
                  <a:schemeClr val="bg1"/>
                </a:solidFill>
              </a:rPr>
            </a:br>
            <a:r>
              <a:rPr lang="ar-SA" sz="3200" b="1" dirty="0" smtClean="0">
                <a:solidFill>
                  <a:schemeClr val="bg1">
                    <a:lumMod val="65000"/>
                  </a:schemeClr>
                </a:solidFill>
              </a:rPr>
              <a:t>إشراف</a:t>
            </a:r>
            <a:r>
              <a:rPr lang="ar-SA" sz="3200" dirty="0" smtClean="0">
                <a:solidFill>
                  <a:schemeClr val="bg1">
                    <a:lumMod val="65000"/>
                  </a:schemeClr>
                </a:solidFill>
              </a:rPr>
              <a:t> :</a:t>
            </a:r>
            <a:r>
              <a:rPr lang="ar-SA" sz="3200" dirty="0">
                <a:solidFill>
                  <a:schemeClr val="bg1"/>
                </a:solidFill>
              </a:rPr>
              <a:t/>
            </a:r>
            <a:br>
              <a:rPr lang="ar-SA" sz="3200" dirty="0">
                <a:solidFill>
                  <a:schemeClr val="bg1"/>
                </a:solidFill>
              </a:rPr>
            </a:br>
            <a:r>
              <a:rPr lang="ar-SA" sz="3200" dirty="0" smtClean="0">
                <a:solidFill>
                  <a:schemeClr val="bg1"/>
                </a:solidFill>
              </a:rPr>
              <a:t>د. نهلة العساف </a:t>
            </a:r>
            <a:endParaRPr lang="ar-SA" sz="3200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3999" y="4105304"/>
            <a:ext cx="9126828" cy="1561402"/>
          </a:xfrm>
        </p:spPr>
        <p:txBody>
          <a:bodyPr>
            <a:noAutofit/>
          </a:bodyPr>
          <a:lstStyle/>
          <a:p>
            <a:pPr algn="r"/>
            <a:r>
              <a:rPr lang="ar-SA" sz="3200" b="1" dirty="0" smtClean="0">
                <a:solidFill>
                  <a:schemeClr val="bg1">
                    <a:lumMod val="65000"/>
                  </a:schemeClr>
                </a:solidFill>
              </a:rPr>
              <a:t>الطالبات :</a:t>
            </a:r>
          </a:p>
          <a:p>
            <a:pPr algn="r"/>
            <a:r>
              <a:rPr lang="ar-SA" sz="2400" dirty="0" smtClean="0">
                <a:solidFill>
                  <a:schemeClr val="bg1">
                    <a:lumMod val="95000"/>
                  </a:schemeClr>
                </a:solidFill>
              </a:rPr>
              <a:t>سمية بالطيف</a:t>
            </a:r>
          </a:p>
          <a:p>
            <a:pPr algn="r"/>
            <a:r>
              <a:rPr lang="ar-SA" sz="2400" dirty="0" smtClean="0">
                <a:solidFill>
                  <a:schemeClr val="bg1">
                    <a:lumMod val="95000"/>
                  </a:schemeClr>
                </a:solidFill>
              </a:rPr>
              <a:t>منيرة القحطاني </a:t>
            </a:r>
          </a:p>
          <a:p>
            <a:pPr algn="r"/>
            <a:r>
              <a:rPr lang="ar-SA" sz="2400" dirty="0" smtClean="0">
                <a:solidFill>
                  <a:schemeClr val="bg1">
                    <a:lumMod val="95000"/>
                  </a:schemeClr>
                </a:solidFill>
              </a:rPr>
              <a:t>أميرة العنزي </a:t>
            </a:r>
            <a:endParaRPr lang="ar-SA" sz="2400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1699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SA" sz="3600" b="1" dirty="0" smtClean="0"/>
              <a:t>ثالثًا / التوجيه </a:t>
            </a:r>
            <a:endParaRPr lang="ar-SA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42434"/>
            <a:ext cx="10515600" cy="473452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dirty="0"/>
          </a:p>
          <a:p>
            <a:pPr lvl="0">
              <a:buFont typeface="Wingdings" panose="05000000000000000000" pitchFamily="2" charset="2"/>
              <a:buChar char="v"/>
            </a:pPr>
            <a:r>
              <a:rPr lang="ar-SA" sz="2400" b="1" dirty="0" smtClean="0"/>
              <a:t> </a:t>
            </a:r>
            <a:r>
              <a:rPr lang="ar-SA" sz="2600" b="1" dirty="0" smtClean="0"/>
              <a:t>تعريف </a:t>
            </a:r>
            <a:r>
              <a:rPr lang="ar-SA" sz="2600" b="1" dirty="0"/>
              <a:t>التوجيه :</a:t>
            </a:r>
            <a:endParaRPr lang="en-US" sz="2600" b="1" dirty="0"/>
          </a:p>
          <a:p>
            <a:pPr marL="0" indent="0">
              <a:buNone/>
            </a:pPr>
            <a:r>
              <a:rPr lang="ar-SA" sz="2400" dirty="0"/>
              <a:t>إصدار التعليمات للمرؤوسين لإخبارهم بالأعمال التي يجب القيام بهاوموعد أدائها . والتوجيه عنصر مهم من عناصر الإدارة , حيث يعتبر حلقة الاتصال بين الخطة الموضوعة لتحقيق الهدف من جهة والتنفيذ من جهة أخرى .</a:t>
            </a:r>
            <a:endParaRPr lang="en-US" sz="2400" dirty="0"/>
          </a:p>
          <a:p>
            <a:pPr marL="0" indent="0">
              <a:buNone/>
            </a:pPr>
            <a:endParaRPr lang="en-US" dirty="0"/>
          </a:p>
          <a:p>
            <a:pPr>
              <a:buFont typeface="Wingdings" panose="05000000000000000000" pitchFamily="2" charset="2"/>
              <a:buChar char="v"/>
            </a:pPr>
            <a:r>
              <a:rPr lang="ar-SA" sz="2600" b="1" dirty="0" smtClean="0"/>
              <a:t> يتضمن </a:t>
            </a:r>
            <a:r>
              <a:rPr lang="ar-SA" sz="2600" b="1" dirty="0"/>
              <a:t>التوجيه : </a:t>
            </a:r>
            <a:endParaRPr lang="en-US" sz="2600" b="1" dirty="0"/>
          </a:p>
          <a:p>
            <a:pPr marL="514350" lvl="0" indent="-514350">
              <a:buFont typeface="+mj-lt"/>
              <a:buAutoNum type="arabicPeriod"/>
            </a:pPr>
            <a:r>
              <a:rPr lang="ar-SA" sz="2400" dirty="0"/>
              <a:t>الاتصال بالمرؤوسين وإرشادهم بطريقة مكتوبة أو شفوية .</a:t>
            </a:r>
            <a:endParaRPr lang="en-US" sz="2400" dirty="0"/>
          </a:p>
          <a:p>
            <a:pPr marL="514350" lvl="0" indent="-514350">
              <a:buFont typeface="+mj-lt"/>
              <a:buAutoNum type="arabicPeriod"/>
            </a:pPr>
            <a:r>
              <a:rPr lang="ar-SA" sz="2400" dirty="0"/>
              <a:t>رفع الحالة المعنوية للمرؤوسين .</a:t>
            </a:r>
            <a:endParaRPr lang="en-US" sz="2400" dirty="0"/>
          </a:p>
          <a:p>
            <a:pPr marL="514350" lvl="0" indent="-514350">
              <a:buFont typeface="+mj-lt"/>
              <a:buAutoNum type="arabicPeriod"/>
            </a:pPr>
            <a:r>
              <a:rPr lang="ar-SA" sz="2400" dirty="0"/>
              <a:t>توظيف الأساليب العلمية لتعزيز وتشجيع المتميزين اداءً وسلوكًا .</a:t>
            </a:r>
            <a:endParaRPr lang="en-US" sz="2400" dirty="0"/>
          </a:p>
          <a:p>
            <a:pPr marL="0" indent="0">
              <a:buNone/>
            </a:pPr>
            <a:endParaRPr lang="ar-SA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0974" y="3380837"/>
            <a:ext cx="3006480" cy="21184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9881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SA" sz="3600" b="1" dirty="0" smtClean="0"/>
              <a:t>رابعًا : التقويم</a:t>
            </a:r>
            <a:endParaRPr lang="ar-SA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/>
          <a:lstStyle/>
          <a:p>
            <a:pPr marL="0" indent="0">
              <a:buNone/>
            </a:pPr>
            <a:endParaRPr lang="en-US" sz="800" b="1" dirty="0"/>
          </a:p>
          <a:p>
            <a:pPr>
              <a:buFont typeface="Wingdings" panose="05000000000000000000" pitchFamily="2" charset="2"/>
              <a:buChar char="v"/>
            </a:pPr>
            <a:r>
              <a:rPr lang="ar-SA" sz="2400" b="1" dirty="0" smtClean="0"/>
              <a:t> يقصد </a:t>
            </a:r>
            <a:r>
              <a:rPr lang="ar-SA" sz="2400" b="1" dirty="0"/>
              <a:t>بالتقويم : </a:t>
            </a:r>
            <a:endParaRPr lang="ar-SA" sz="2400" b="1" dirty="0" smtClean="0"/>
          </a:p>
          <a:p>
            <a:pPr marL="0" indent="0">
              <a:buNone/>
            </a:pPr>
            <a:r>
              <a:rPr lang="ar-SA" sz="2200" dirty="0" smtClean="0"/>
              <a:t>التأكد </a:t>
            </a:r>
            <a:r>
              <a:rPr lang="ar-SA" sz="2200" dirty="0"/>
              <a:t>من أن التنفيذ يتم وفقًا للخطة الموضوعة لتحقيق الأهداف التي سبق تحديدها , والتصرف على جوانب الضعف لعلاجها وتقويمها . ونظام التقويم الأمثل هو الذي يتدارك وقوع الخطأ ويقضي على أسبابه .</a:t>
            </a:r>
            <a:endParaRPr lang="en-US" sz="2200" dirty="0"/>
          </a:p>
          <a:p>
            <a:pPr marL="0" indent="0">
              <a:buNone/>
            </a:pPr>
            <a:r>
              <a:rPr lang="ar-SA" sz="2200" dirty="0"/>
              <a:t> </a:t>
            </a:r>
            <a:endParaRPr lang="en-US" sz="2200" dirty="0"/>
          </a:p>
          <a:p>
            <a:pPr>
              <a:buFont typeface="Wingdings" panose="05000000000000000000" pitchFamily="2" charset="2"/>
              <a:buChar char="v"/>
            </a:pPr>
            <a:r>
              <a:rPr lang="ar-SA" sz="2400" b="1" dirty="0" smtClean="0"/>
              <a:t> يشتمل </a:t>
            </a:r>
            <a:r>
              <a:rPr lang="ar-SA" sz="2400" b="1" dirty="0"/>
              <a:t>التقويم على العناصر التالية :</a:t>
            </a:r>
            <a:endParaRPr lang="en-US" sz="2400" b="1" dirty="0"/>
          </a:p>
          <a:p>
            <a:pPr marL="457200" lvl="0" indent="-457200">
              <a:buFont typeface="+mj-lt"/>
              <a:buAutoNum type="arabicPeriod"/>
            </a:pPr>
            <a:r>
              <a:rPr lang="ar-SA" sz="2200" dirty="0"/>
              <a:t>تحديد المقاييس والمعايير والضوابط .</a:t>
            </a:r>
            <a:endParaRPr lang="en-US" sz="2200" dirty="0"/>
          </a:p>
          <a:p>
            <a:pPr marL="457200" lvl="0" indent="-457200">
              <a:buFont typeface="+mj-lt"/>
              <a:buAutoNum type="arabicPeriod"/>
            </a:pPr>
            <a:r>
              <a:rPr lang="ar-SA" sz="2200" dirty="0"/>
              <a:t>مقارنة النتائج بواسطة المعايير .</a:t>
            </a:r>
            <a:endParaRPr lang="en-US" sz="2200" dirty="0"/>
          </a:p>
          <a:p>
            <a:pPr marL="457200" lvl="0" indent="-457200">
              <a:buFont typeface="+mj-lt"/>
              <a:buAutoNum type="arabicPeriod"/>
            </a:pPr>
            <a:r>
              <a:rPr lang="ar-SA" sz="2200" dirty="0"/>
              <a:t>دراسة أسباب انحراف أو تأخر تنفيذ الخطط والعمل على حل المشاكل .</a:t>
            </a:r>
            <a:endParaRPr lang="en-US" sz="2200" dirty="0"/>
          </a:p>
          <a:p>
            <a:endParaRPr lang="ar-SA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9169" y="3193961"/>
            <a:ext cx="3005406" cy="28480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2952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sz="3600" b="1" dirty="0" smtClean="0"/>
              <a:t>خامسًا / الاتصال 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49020"/>
            <a:ext cx="10515600" cy="448627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ar-SA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ar-SA" sz="3200" b="1" dirty="0" smtClean="0"/>
              <a:t>تعريف </a:t>
            </a:r>
            <a:r>
              <a:rPr lang="ar-SA" sz="3200" b="1" dirty="0"/>
              <a:t>الاتصال الإداري :</a:t>
            </a:r>
            <a:endParaRPr lang="en-US" sz="3200" b="1" dirty="0"/>
          </a:p>
          <a:p>
            <a:pPr marL="0" indent="0">
              <a:buNone/>
            </a:pPr>
            <a:r>
              <a:rPr lang="ar-SA" dirty="0"/>
              <a:t>تبادل المعلومات والأفكار والاتجاهات بين أفراد المنظمة في إطار نفسي واجتماعي وثقافي معين مما يساع على تحقيق التفاعل بينهم من أجل تحقيق الأهداف المنشودة .</a:t>
            </a:r>
            <a:endParaRPr lang="en-US" dirty="0"/>
          </a:p>
          <a:p>
            <a:pPr marL="0" indent="0">
              <a:buNone/>
            </a:pPr>
            <a:endParaRPr lang="ar-SA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ar-SA" sz="3200" b="1" dirty="0" smtClean="0"/>
              <a:t> أهمية </a:t>
            </a:r>
            <a:r>
              <a:rPr lang="ar-SA" sz="3200" b="1" dirty="0"/>
              <a:t>الاتصال :</a:t>
            </a:r>
            <a:endParaRPr lang="en-US" sz="3200" b="1" dirty="0"/>
          </a:p>
          <a:p>
            <a:pPr lvl="0"/>
            <a:r>
              <a:rPr lang="ar-SA" dirty="0"/>
              <a:t>نشر المعرفة الهادفة .</a:t>
            </a:r>
            <a:endParaRPr lang="en-US" dirty="0"/>
          </a:p>
          <a:p>
            <a:pPr lvl="0"/>
            <a:r>
              <a:rPr lang="ar-SA" dirty="0"/>
              <a:t>يتيح الفرصة للإنسان لكي يتعرف على الآخرين في محيطه الاجتماعي .</a:t>
            </a:r>
            <a:endParaRPr lang="en-US" dirty="0"/>
          </a:p>
          <a:p>
            <a:pPr lvl="0"/>
            <a:r>
              <a:rPr lang="ar-SA" dirty="0"/>
              <a:t>إكساب الفرد القيم والسلوكيات المقبولة اجتماعيًا .</a:t>
            </a:r>
            <a:endParaRPr lang="en-US" dirty="0"/>
          </a:p>
          <a:p>
            <a:pPr lvl="0"/>
            <a:r>
              <a:rPr lang="ar-SA" dirty="0"/>
              <a:t>وسيلة للتعبير عن الذات والمهارات .</a:t>
            </a:r>
            <a:endParaRPr lang="en-US" dirty="0"/>
          </a:p>
          <a:p>
            <a:pPr lvl="0"/>
            <a:r>
              <a:rPr lang="ar-SA" dirty="0"/>
              <a:t>وسيلة للتنفيس والتخفيف من المعاناة والتوتر .</a:t>
            </a:r>
            <a:endParaRPr lang="en-US" dirty="0"/>
          </a:p>
          <a:p>
            <a:pPr lvl="0"/>
            <a:r>
              <a:rPr lang="ar-SA" dirty="0"/>
              <a:t>دعم العمليات الإدارية لاتخاذ القرار والتخطيط والتنظيم والتوجيه والتقويم </a:t>
            </a:r>
            <a:endParaRPr lang="en-US" dirty="0"/>
          </a:p>
          <a:p>
            <a:endParaRPr lang="ar-SA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6038" y="2788610"/>
            <a:ext cx="3438390" cy="29167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67468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SA" sz="3600" b="1" dirty="0" smtClean="0"/>
              <a:t>خامسًا / الاتصال </a:t>
            </a:r>
            <a:endParaRPr lang="ar-SA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ar-SA" sz="2400" b="1" dirty="0"/>
              <a:t>أساليب الاتصال :</a:t>
            </a:r>
            <a:endParaRPr lang="en-US" sz="2400" b="1" dirty="0"/>
          </a:p>
          <a:p>
            <a:pPr lvl="0">
              <a:buFont typeface="Wingdings" panose="05000000000000000000" pitchFamily="2" charset="2"/>
              <a:buChar char="ü"/>
            </a:pPr>
            <a:r>
              <a:rPr lang="ar-SA" dirty="0" smtClean="0"/>
              <a:t> </a:t>
            </a:r>
            <a:r>
              <a:rPr lang="ar-SA" sz="2000" dirty="0" smtClean="0"/>
              <a:t>الاتصال </a:t>
            </a:r>
            <a:r>
              <a:rPr lang="ar-SA" sz="2000" dirty="0"/>
              <a:t>اللفظي </a:t>
            </a:r>
            <a:r>
              <a:rPr lang="ar-SA" sz="2000" dirty="0" smtClean="0"/>
              <a:t>.</a:t>
            </a:r>
            <a:endParaRPr lang="en-US" sz="2000" dirty="0"/>
          </a:p>
          <a:p>
            <a:pPr lvl="0">
              <a:buFont typeface="Wingdings" panose="05000000000000000000" pitchFamily="2" charset="2"/>
              <a:buChar char="ü"/>
            </a:pPr>
            <a:r>
              <a:rPr lang="ar-SA" sz="2000" dirty="0" smtClean="0"/>
              <a:t> الاتصال </a:t>
            </a:r>
            <a:r>
              <a:rPr lang="ar-SA" sz="2000" dirty="0"/>
              <a:t>الغير لفظي </a:t>
            </a:r>
            <a:r>
              <a:rPr lang="ar-SA" sz="2000" dirty="0" smtClean="0"/>
              <a:t>.</a:t>
            </a:r>
            <a:endParaRPr lang="en-US" sz="2000" dirty="0"/>
          </a:p>
          <a:p>
            <a:pPr marL="0" indent="0">
              <a:buNone/>
            </a:pPr>
            <a:r>
              <a:rPr lang="ar-SA" dirty="0"/>
              <a:t> </a:t>
            </a:r>
            <a:endParaRPr lang="en-US" dirty="0"/>
          </a:p>
          <a:p>
            <a:pPr>
              <a:buFont typeface="Wingdings" panose="05000000000000000000" pitchFamily="2" charset="2"/>
              <a:buChar char="v"/>
            </a:pPr>
            <a:r>
              <a:rPr lang="ar-SA" sz="2400" b="1" dirty="0"/>
              <a:t>عناصر عملية الاتصال :</a:t>
            </a:r>
            <a:endParaRPr lang="en-US" sz="2400" b="1" dirty="0"/>
          </a:p>
          <a:p>
            <a:pPr lvl="0"/>
            <a:r>
              <a:rPr lang="ar-SA" sz="2000" dirty="0" smtClean="0"/>
              <a:t>المرسل .</a:t>
            </a:r>
            <a:endParaRPr lang="en-US" sz="2000" dirty="0"/>
          </a:p>
          <a:p>
            <a:pPr lvl="0"/>
            <a:r>
              <a:rPr lang="ar-SA" sz="2000" dirty="0"/>
              <a:t>المستقبل </a:t>
            </a:r>
            <a:r>
              <a:rPr lang="ar-SA" sz="2000" dirty="0" smtClean="0"/>
              <a:t>.</a:t>
            </a:r>
            <a:endParaRPr lang="en-US" sz="2000" dirty="0"/>
          </a:p>
          <a:p>
            <a:pPr lvl="0"/>
            <a:r>
              <a:rPr lang="ar-SA" sz="2000" dirty="0"/>
              <a:t>الرسالة </a:t>
            </a:r>
            <a:r>
              <a:rPr lang="ar-SA" sz="2000" dirty="0" smtClean="0"/>
              <a:t>.</a:t>
            </a:r>
            <a:endParaRPr lang="en-US" sz="2000" dirty="0"/>
          </a:p>
          <a:p>
            <a:pPr lvl="0"/>
            <a:r>
              <a:rPr lang="ar-SA" sz="2000" dirty="0"/>
              <a:t>وسيلة أو قناة الاتصال .</a:t>
            </a:r>
            <a:endParaRPr lang="en-US" sz="2000" dirty="0"/>
          </a:p>
          <a:p>
            <a:pPr marL="0" indent="0">
              <a:buNone/>
            </a:pPr>
            <a:endParaRPr lang="ar-SA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6038" y="2788610"/>
            <a:ext cx="3438390" cy="29167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90155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SA" sz="3600" b="1" dirty="0" smtClean="0"/>
              <a:t>خامسًا / الاتصال </a:t>
            </a:r>
            <a:endParaRPr lang="ar-SA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541105"/>
            <a:ext cx="11029615" cy="3678303"/>
          </a:xfrm>
        </p:spPr>
        <p:txBody>
          <a:bodyPr>
            <a:normAutofit fontScale="25000" lnSpcReduction="200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ar-SA" sz="9600" b="1" dirty="0" smtClean="0"/>
              <a:t> أنواع </a:t>
            </a:r>
            <a:r>
              <a:rPr lang="ar-SA" sz="9600" b="1" dirty="0"/>
              <a:t>الاتصال :</a:t>
            </a:r>
            <a:endParaRPr lang="en-US" sz="9600" b="1" dirty="0"/>
          </a:p>
          <a:p>
            <a:pPr marL="0" lvl="0" indent="0">
              <a:buNone/>
            </a:pPr>
            <a:r>
              <a:rPr lang="ar-SA" sz="8000" b="1" dirty="0" smtClean="0"/>
              <a:t>1- </a:t>
            </a:r>
            <a:r>
              <a:rPr lang="ar-SA" sz="9600" b="1" dirty="0" smtClean="0"/>
              <a:t>الاتصال</a:t>
            </a:r>
            <a:r>
              <a:rPr lang="ar-SA" sz="8000" b="1" dirty="0" smtClean="0"/>
              <a:t> </a:t>
            </a:r>
            <a:r>
              <a:rPr lang="ar-SA" sz="8000" b="1" dirty="0"/>
              <a:t>الرسمي :</a:t>
            </a:r>
            <a:endParaRPr lang="en-US" sz="8000" b="1" dirty="0"/>
          </a:p>
          <a:p>
            <a:pPr marL="514350" lvl="0" indent="-514350">
              <a:buFont typeface="+mj-cs"/>
              <a:buAutoNum type="arabic2Minus"/>
            </a:pPr>
            <a:r>
              <a:rPr lang="ar-SA" sz="7200" dirty="0" smtClean="0"/>
              <a:t>الاتصال </a:t>
            </a:r>
            <a:r>
              <a:rPr lang="ar-SA" sz="7200" dirty="0"/>
              <a:t>من أعلى إلى أسفل .</a:t>
            </a:r>
            <a:endParaRPr lang="en-US" sz="7200" dirty="0"/>
          </a:p>
          <a:p>
            <a:pPr marL="514350" lvl="0" indent="-514350">
              <a:buFont typeface="+mj-cs"/>
              <a:buAutoNum type="arabic2Minus"/>
            </a:pPr>
            <a:r>
              <a:rPr lang="ar-SA" sz="7200" dirty="0" smtClean="0"/>
              <a:t> الاتصال </a:t>
            </a:r>
            <a:r>
              <a:rPr lang="ar-SA" sz="7200" dirty="0"/>
              <a:t>من أسفل إلى أعلى .</a:t>
            </a:r>
            <a:endParaRPr lang="en-US" sz="7200" dirty="0"/>
          </a:p>
          <a:p>
            <a:pPr marL="514350" lvl="0" indent="-514350">
              <a:buFont typeface="+mj-cs"/>
              <a:buAutoNum type="arabic2Minus"/>
            </a:pPr>
            <a:r>
              <a:rPr lang="ar-SA" sz="7200" dirty="0"/>
              <a:t> </a:t>
            </a:r>
            <a:r>
              <a:rPr lang="ar-SA" sz="7200" dirty="0" smtClean="0"/>
              <a:t> الاتصال </a:t>
            </a:r>
            <a:r>
              <a:rPr lang="ar-SA" sz="7200" dirty="0"/>
              <a:t>الأفقي </a:t>
            </a:r>
            <a:r>
              <a:rPr lang="ar-SA" sz="7200" dirty="0" smtClean="0"/>
              <a:t>.</a:t>
            </a:r>
            <a:endParaRPr lang="en-US" sz="7200" dirty="0"/>
          </a:p>
          <a:p>
            <a:pPr marL="0" lvl="0" indent="0">
              <a:buNone/>
            </a:pPr>
            <a:r>
              <a:rPr lang="ar-SA" sz="8000" b="1" dirty="0" smtClean="0"/>
              <a:t>2- الاتصال </a:t>
            </a:r>
            <a:r>
              <a:rPr lang="ar-SA" sz="8000" b="1" dirty="0"/>
              <a:t>الغير رسمي .</a:t>
            </a:r>
            <a:endParaRPr lang="en-US" sz="8000" b="1" dirty="0"/>
          </a:p>
          <a:p>
            <a:pPr marL="0" indent="0">
              <a:buNone/>
            </a:pPr>
            <a:r>
              <a:rPr lang="ar-SA" sz="6400" dirty="0"/>
              <a:t> </a:t>
            </a:r>
            <a:endParaRPr lang="en-US" sz="6400" dirty="0"/>
          </a:p>
          <a:p>
            <a:pPr>
              <a:buFont typeface="Wingdings" panose="05000000000000000000" pitchFamily="2" charset="2"/>
              <a:buChar char="v"/>
            </a:pPr>
            <a:r>
              <a:rPr lang="ar-SA" sz="9600" b="1" dirty="0" smtClean="0"/>
              <a:t> معوقات </a:t>
            </a:r>
            <a:r>
              <a:rPr lang="ar-SA" sz="9600" b="1" dirty="0"/>
              <a:t>الاتصال :</a:t>
            </a:r>
            <a:endParaRPr lang="en-US" sz="9600" b="1" dirty="0"/>
          </a:p>
          <a:p>
            <a:pPr marL="914400" lvl="0" indent="-914400">
              <a:buFont typeface="+mj-lt"/>
              <a:buAutoNum type="arabicPeriod"/>
            </a:pPr>
            <a:r>
              <a:rPr lang="ar-SA" sz="8000" dirty="0"/>
              <a:t>التشويش .</a:t>
            </a:r>
            <a:endParaRPr lang="en-US" sz="8000" dirty="0"/>
          </a:p>
          <a:p>
            <a:pPr marL="914400" lvl="0" indent="-914400">
              <a:buFont typeface="+mj-lt"/>
              <a:buAutoNum type="arabicPeriod"/>
            </a:pPr>
            <a:r>
              <a:rPr lang="ar-SA" sz="8000" dirty="0"/>
              <a:t>الشرود الذهني .</a:t>
            </a:r>
            <a:endParaRPr lang="en-US" sz="8000" dirty="0"/>
          </a:p>
          <a:p>
            <a:pPr marL="914400" lvl="0" indent="-914400">
              <a:buFont typeface="+mj-lt"/>
              <a:buAutoNum type="arabicPeriod"/>
            </a:pPr>
            <a:r>
              <a:rPr lang="ar-SA" sz="8000" dirty="0"/>
              <a:t>التباين في المستوى والادراك .</a:t>
            </a:r>
            <a:endParaRPr lang="en-US" sz="8000" dirty="0"/>
          </a:p>
          <a:p>
            <a:pPr marL="914400" lvl="0" indent="-914400">
              <a:buFont typeface="+mj-lt"/>
              <a:buAutoNum type="arabicPeriod"/>
            </a:pPr>
            <a:r>
              <a:rPr lang="ar-SA" sz="8000" dirty="0"/>
              <a:t>النزعة الانتقائية .</a:t>
            </a:r>
            <a:endParaRPr lang="en-US" sz="8000" dirty="0"/>
          </a:p>
          <a:p>
            <a:pPr marL="914400" lvl="0" indent="-914400">
              <a:buFont typeface="+mj-lt"/>
              <a:buAutoNum type="arabicPeriod"/>
            </a:pPr>
            <a:r>
              <a:rPr lang="ar-SA" sz="8000" dirty="0"/>
              <a:t>قنوات الاتصال .</a:t>
            </a:r>
            <a:endParaRPr lang="en-US" sz="8000" dirty="0"/>
          </a:p>
          <a:p>
            <a:endParaRPr lang="ar-SA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6038" y="2788610"/>
            <a:ext cx="3438390" cy="29167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70420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SA" sz="3600" b="1" dirty="0" smtClean="0"/>
              <a:t>سادسًا / العلاقات الإنسانية</a:t>
            </a:r>
            <a:endParaRPr lang="ar-SA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3" y="2415533"/>
            <a:ext cx="11029615" cy="3678303"/>
          </a:xfrm>
        </p:spPr>
        <p:txBody>
          <a:bodyPr/>
          <a:lstStyle/>
          <a:p>
            <a:pPr marL="0" indent="0">
              <a:buNone/>
            </a:pPr>
            <a:endParaRPr lang="en-US" sz="1200" dirty="0"/>
          </a:p>
          <a:p>
            <a:pPr>
              <a:buFont typeface="Wingdings" panose="05000000000000000000" pitchFamily="2" charset="2"/>
              <a:buChar char="v"/>
            </a:pPr>
            <a:r>
              <a:rPr lang="ar-SA" sz="2400" b="1" dirty="0" smtClean="0"/>
              <a:t> تعريف </a:t>
            </a:r>
            <a:r>
              <a:rPr lang="ar-SA" sz="2400" b="1" dirty="0"/>
              <a:t>العلاقات الإنسانية :</a:t>
            </a:r>
            <a:endParaRPr lang="en-US" sz="2400" b="1" dirty="0"/>
          </a:p>
          <a:p>
            <a:pPr marL="0" indent="0">
              <a:buNone/>
            </a:pPr>
            <a:r>
              <a:rPr lang="ar-SA" sz="2200" dirty="0"/>
              <a:t>التفهم العميق لقدرات الناس وإمكانياتهم وظروفهم ودوافعهم وحاجاتهم والاستفادة من هذه العوامل في تحفيزهم على العمل كفريق يسعى لتحقيق الأهداف المشتركة في جو من الاحترام والتفاهم والتعاون والتعاطف .</a:t>
            </a:r>
            <a:endParaRPr lang="en-US" sz="2200" dirty="0"/>
          </a:p>
          <a:p>
            <a:pPr marL="0" indent="0">
              <a:buNone/>
            </a:pPr>
            <a:endParaRPr lang="ar-SA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0290" y="2063686"/>
            <a:ext cx="2390775" cy="1914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6102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SA" sz="3600" b="1" dirty="0" smtClean="0"/>
              <a:t>سادسًا / العلاقات الأنسانية</a:t>
            </a:r>
            <a:endParaRPr lang="ar-SA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39273"/>
            <a:ext cx="10515600" cy="4351338"/>
          </a:xfrm>
        </p:spPr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ar-SA" sz="2400" b="1" dirty="0"/>
              <a:t>أساليب بناء العلاقات الإنسانية في الإدارة المدرسية :</a:t>
            </a:r>
            <a:endParaRPr lang="en-US" sz="2400" b="1" dirty="0"/>
          </a:p>
          <a:p>
            <a:pPr marL="457200" lvl="0" indent="-457200">
              <a:buFont typeface="+mj-lt"/>
              <a:buAutoNum type="arabicPeriod"/>
            </a:pPr>
            <a:r>
              <a:rPr lang="ar-SA" sz="2200" dirty="0"/>
              <a:t>توفير الاتصال الفعال .</a:t>
            </a:r>
            <a:endParaRPr lang="en-US" sz="2200" dirty="0"/>
          </a:p>
          <a:p>
            <a:pPr marL="457200" lvl="0" indent="-457200">
              <a:buFont typeface="+mj-lt"/>
              <a:buAutoNum type="arabicPeriod"/>
            </a:pPr>
            <a:r>
              <a:rPr lang="ar-SA" sz="2200" dirty="0"/>
              <a:t>أسلوب عمل الفريق .</a:t>
            </a:r>
            <a:endParaRPr lang="en-US" sz="2200" dirty="0"/>
          </a:p>
          <a:p>
            <a:pPr marL="457200" lvl="0" indent="-457200">
              <a:buFont typeface="+mj-lt"/>
              <a:buAutoNum type="arabicPeriod"/>
            </a:pPr>
            <a:r>
              <a:rPr lang="ar-SA" sz="2200" dirty="0"/>
              <a:t>المشاركة .</a:t>
            </a:r>
            <a:endParaRPr lang="en-US" sz="2200" dirty="0"/>
          </a:p>
          <a:p>
            <a:pPr marL="457200" lvl="0" indent="-457200">
              <a:buFont typeface="+mj-lt"/>
              <a:buAutoNum type="arabicPeriod"/>
            </a:pPr>
            <a:r>
              <a:rPr lang="ar-SA" sz="2200" dirty="0"/>
              <a:t>التشاور .</a:t>
            </a:r>
            <a:endParaRPr lang="en-US" sz="2200" dirty="0"/>
          </a:p>
          <a:p>
            <a:pPr marL="457200" lvl="0" indent="-457200">
              <a:buFont typeface="+mj-lt"/>
              <a:buAutoNum type="arabicPeriod"/>
            </a:pPr>
            <a:r>
              <a:rPr lang="ar-SA" sz="2200" dirty="0"/>
              <a:t>أسلوب اللجان .</a:t>
            </a:r>
            <a:endParaRPr lang="en-US" sz="2200" dirty="0"/>
          </a:p>
          <a:p>
            <a:pPr marL="457200" lvl="0" indent="-457200">
              <a:buFont typeface="+mj-lt"/>
              <a:buAutoNum type="arabicPeriod"/>
            </a:pPr>
            <a:r>
              <a:rPr lang="ar-SA" sz="2200" dirty="0"/>
              <a:t>الاهتمام بالنواحي النفسية والاجتماعية .</a:t>
            </a:r>
            <a:endParaRPr lang="en-US" sz="2200" dirty="0"/>
          </a:p>
          <a:p>
            <a:pPr marL="457200" lvl="0" indent="-457200">
              <a:buFont typeface="+mj-lt"/>
              <a:buAutoNum type="arabicPeriod"/>
            </a:pPr>
            <a:r>
              <a:rPr lang="ar-SA" sz="2200" dirty="0"/>
              <a:t>أسلوب الاستفتاءات والبيانات .</a:t>
            </a:r>
            <a:endParaRPr lang="en-US" sz="2200" dirty="0"/>
          </a:p>
          <a:p>
            <a:endParaRPr lang="ar-SA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0773" y="2779739"/>
            <a:ext cx="2822417" cy="21915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37132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SA" sz="3600" b="1" dirty="0" smtClean="0"/>
              <a:t>سابعًا / القيادة التربوية </a:t>
            </a:r>
            <a:endParaRPr lang="ar-SA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3" y="2228003"/>
            <a:ext cx="11029615" cy="3678303"/>
          </a:xfrm>
        </p:spPr>
        <p:txBody>
          <a:bodyPr/>
          <a:lstStyle/>
          <a:p>
            <a:pPr marL="0" indent="0">
              <a:buNone/>
            </a:pPr>
            <a:endParaRPr lang="ar-SA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ar-SA" sz="2400" b="1" dirty="0" smtClean="0"/>
              <a:t> تعريف القيادة التربوية:</a:t>
            </a:r>
            <a:r>
              <a:rPr lang="ar-SA" dirty="0" smtClean="0"/>
              <a:t/>
            </a:r>
            <a:br>
              <a:rPr lang="ar-SA" dirty="0" smtClean="0"/>
            </a:br>
            <a:r>
              <a:rPr lang="ar-SA" dirty="0" smtClean="0"/>
              <a:t>«</a:t>
            </a:r>
            <a:r>
              <a:rPr lang="ar-SA" sz="2200" dirty="0" smtClean="0"/>
              <a:t>النشاط الذي يمارسه القائد الإداري في المجال التربوي «</a:t>
            </a:r>
            <a:br>
              <a:rPr lang="ar-SA" sz="2200" dirty="0" smtClean="0"/>
            </a:br>
            <a:r>
              <a:rPr lang="ar-SA" sz="2200" dirty="0" smtClean="0"/>
              <a:t>«نشاط او فعالية تتضمن التأثير على سلوك الاخرين كأفراد وجماعات نحو تحقيق وإنجاز الاهداف المرغوبة»</a:t>
            </a:r>
            <a:endParaRPr lang="ar-SA" sz="2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4073" y="2012170"/>
            <a:ext cx="3752784" cy="2351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1072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SA" sz="3600" b="1" dirty="0" smtClean="0"/>
              <a:t>سابعًا / القيادة التربوية </a:t>
            </a:r>
            <a:endParaRPr lang="ar-SA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ar-SA" sz="2400" b="1" dirty="0" smtClean="0"/>
              <a:t>صفات القائد التربوي الفعال :</a:t>
            </a:r>
          </a:p>
          <a:p>
            <a:r>
              <a:rPr lang="ar-SA" sz="2200" dirty="0" smtClean="0"/>
              <a:t>القدرات العقلية والمعرفية.</a:t>
            </a:r>
          </a:p>
          <a:p>
            <a:r>
              <a:rPr lang="ar-SA" sz="2200" dirty="0" smtClean="0"/>
              <a:t>المهارات الفنية.</a:t>
            </a:r>
          </a:p>
          <a:p>
            <a:r>
              <a:rPr lang="ar-SA" sz="2200" dirty="0" smtClean="0"/>
              <a:t>الصفات الجسمية.</a:t>
            </a:r>
          </a:p>
          <a:p>
            <a:r>
              <a:rPr lang="ar-SA" sz="2200" dirty="0" smtClean="0"/>
              <a:t>الصفات الشخصية .</a:t>
            </a:r>
          </a:p>
          <a:p>
            <a:r>
              <a:rPr lang="ar-SA" sz="2200" dirty="0" smtClean="0"/>
              <a:t>الصفات الخلقية.</a:t>
            </a:r>
          </a:p>
          <a:p>
            <a:r>
              <a:rPr lang="ar-SA" sz="2200" dirty="0" smtClean="0"/>
              <a:t>الصفات الاجتماعية.</a:t>
            </a:r>
          </a:p>
          <a:p>
            <a:endParaRPr lang="ar-SA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8919" y="3507600"/>
            <a:ext cx="3752784" cy="2351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9978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SA" sz="2800" b="1" dirty="0" smtClean="0"/>
              <a:t>الفرق بين القائد والإداري </a:t>
            </a:r>
            <a:endParaRPr lang="ar-SA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285491"/>
            <a:ext cx="10515600" cy="4351338"/>
          </a:xfrm>
        </p:spPr>
        <p:txBody>
          <a:bodyPr>
            <a:normAutofit/>
          </a:bodyPr>
          <a:lstStyle/>
          <a:p>
            <a:pPr fontAlgn="t"/>
            <a:endParaRPr lang="ar-SA" dirty="0" smtClean="0"/>
          </a:p>
          <a:p>
            <a:pPr marL="0" indent="0" fontAlgn="t">
              <a:buNone/>
            </a:pPr>
            <a:endParaRPr lang="ar-SA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3553965"/>
              </p:ext>
            </p:extLst>
          </p:nvPr>
        </p:nvGraphicFramePr>
        <p:xfrm>
          <a:off x="1684985" y="2016881"/>
          <a:ext cx="8822030" cy="4103566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4411015"/>
                <a:gridCol w="4411015"/>
              </a:tblGrid>
              <a:tr h="0"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الإداري </a:t>
                      </a:r>
                      <a:r>
                        <a:rPr lang="ar-SA" dirty="0" smtClean="0"/>
                        <a:t>: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القائد :</a:t>
                      </a:r>
                      <a:endParaRPr lang="ar-SA" dirty="0"/>
                    </a:p>
                  </a:txBody>
                  <a:tcPr/>
                </a:tc>
              </a:tr>
              <a:tr h="364331">
                <a:tc>
                  <a:txBody>
                    <a:bodyPr/>
                    <a:lstStyle/>
                    <a:p>
                      <a:pPr marL="342900" indent="-342900" rtl="1">
                        <a:buFont typeface="+mj-lt"/>
                        <a:buAutoNum type="arabicPeriod"/>
                      </a:pPr>
                      <a:r>
                        <a:rPr lang="ar-SA" dirty="0" smtClean="0"/>
                        <a:t>ينفذ اكثر مما يخطط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يخطط اكثر مما ينفذ</a:t>
                      </a:r>
                      <a:endParaRPr lang="ar-SA" dirty="0"/>
                    </a:p>
                  </a:txBody>
                  <a:tcPr/>
                </a:tc>
              </a:tr>
              <a:tr h="628846">
                <a:tc>
                  <a:txBody>
                    <a:bodyPr/>
                    <a:lstStyle/>
                    <a:p>
                      <a:pPr marL="0" indent="0" rtl="1">
                        <a:buFont typeface="+mj-lt"/>
                        <a:buNone/>
                      </a:pPr>
                      <a:r>
                        <a:rPr lang="ar-SA" dirty="0" smtClean="0"/>
                        <a:t>2. يقتصر عمل المدير على تنسيق نشاط</a:t>
                      </a:r>
                      <a:r>
                        <a:rPr lang="ar-SA" baseline="0" dirty="0" smtClean="0"/>
                        <a:t> المعلمين لتحقيق اهداف مرغوبة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يقوم القائد بالتأثير في نشاط الافراد وسلوكياتهم</a:t>
                      </a:r>
                      <a:endParaRPr lang="ar-SA" dirty="0"/>
                    </a:p>
                  </a:txBody>
                  <a:tcPr/>
                </a:tc>
              </a:tr>
              <a:tr h="364331"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3. لا يحاول التغيير 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يحاول تغيير الواقع وتجديده</a:t>
                      </a:r>
                      <a:endParaRPr lang="ar-SA" dirty="0"/>
                    </a:p>
                  </a:txBody>
                  <a:tcPr/>
                </a:tc>
              </a:tr>
              <a:tr h="364331"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4.يفكر في الحاضر 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يفكر</a:t>
                      </a:r>
                      <a:r>
                        <a:rPr lang="ar-SA" baseline="0" dirty="0" smtClean="0"/>
                        <a:t> في المستقبل</a:t>
                      </a:r>
                      <a:endParaRPr lang="ar-SA" dirty="0"/>
                    </a:p>
                  </a:txBody>
                  <a:tcPr/>
                </a:tc>
              </a:tr>
              <a:tr h="364331"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5.يعمل وفق خطوات محددة مسبقا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يبتكر ويبدع</a:t>
                      </a:r>
                      <a:endParaRPr lang="ar-SA" dirty="0"/>
                    </a:p>
                  </a:txBody>
                  <a:tcPr/>
                </a:tc>
              </a:tr>
              <a:tr h="628846"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6. يستمد سلطته الرسيمة من القوانين الرسمية والتشريعات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يستمد سلطته غير الرسمية من قدرته على التأثير</a:t>
                      </a:r>
                      <a:r>
                        <a:rPr lang="ar-SA" baseline="0" dirty="0" smtClean="0"/>
                        <a:t> على الناس</a:t>
                      </a:r>
                      <a:endParaRPr lang="ar-SA" dirty="0"/>
                    </a:p>
                  </a:txBody>
                  <a:tcPr/>
                </a:tc>
              </a:tr>
              <a:tr h="364331"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7. الإدارة مفروضة على الجماعة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تقوم القيادة</a:t>
                      </a:r>
                      <a:r>
                        <a:rPr lang="ar-SA" baseline="0" dirty="0" smtClean="0"/>
                        <a:t> على النفوذ والقدرة على التأثير على الناس </a:t>
                      </a:r>
                    </a:p>
                  </a:txBody>
                  <a:tcPr/>
                </a:tc>
              </a:tr>
              <a:tr h="628846"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8. تحدد الإدارة الاهداف دون أي اعتبار</a:t>
                      </a:r>
                      <a:r>
                        <a:rPr lang="ar-SA" baseline="0" dirty="0" smtClean="0"/>
                        <a:t> لمشاركة الافراد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baseline="0" dirty="0" smtClean="0"/>
                        <a:t>تحدد القيادة الأهداف بمشاركة الافراد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15710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SA" sz="3600" b="1" dirty="0" smtClean="0"/>
              <a:t>أولًا / التخطيط</a:t>
            </a:r>
            <a:endParaRPr lang="ar-SA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ar-SA" sz="2400" b="1" dirty="0" smtClean="0"/>
              <a:t> تعريف التخطيط والخطة:</a:t>
            </a:r>
          </a:p>
          <a:p>
            <a:pPr marL="0" indent="0">
              <a:buNone/>
            </a:pPr>
            <a:endParaRPr lang="ar-SA" sz="2200" dirty="0" smtClean="0"/>
          </a:p>
          <a:p>
            <a:pPr marL="0" indent="0">
              <a:buNone/>
            </a:pPr>
            <a:r>
              <a:rPr lang="ar-SA" sz="2200" b="1" dirty="0" smtClean="0"/>
              <a:t>التخطيط </a:t>
            </a:r>
            <a:r>
              <a:rPr lang="ar-SA" sz="2200" dirty="0" smtClean="0"/>
              <a:t>هو عملية منظمة واعية لاختيار أحسن الحلول الممكنة للوصول إلى</a:t>
            </a:r>
          </a:p>
          <a:p>
            <a:pPr marL="0" indent="0">
              <a:buNone/>
            </a:pPr>
            <a:r>
              <a:rPr lang="ar-SA" sz="2200" dirty="0" smtClean="0"/>
              <a:t>أهداف معينة.</a:t>
            </a:r>
          </a:p>
          <a:p>
            <a:pPr marL="0" indent="0">
              <a:buNone/>
            </a:pPr>
            <a:endParaRPr lang="ar-SA" sz="2200" dirty="0" smtClean="0"/>
          </a:p>
          <a:p>
            <a:pPr marL="0" indent="0">
              <a:buNone/>
            </a:pPr>
            <a:r>
              <a:rPr lang="ar-SA" sz="2200" b="1" dirty="0" smtClean="0"/>
              <a:t>والخطة</a:t>
            </a:r>
            <a:r>
              <a:rPr lang="ar-SA" sz="2200" dirty="0" smtClean="0"/>
              <a:t> هي مجموعة من التدابير المحددة التي تتخذ من أجل تحقيق هدف معين.</a:t>
            </a:r>
          </a:p>
          <a:p>
            <a:endParaRPr lang="ar-SA" dirty="0" smtClean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6283" y="2180496"/>
            <a:ext cx="2400300" cy="24303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1851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ar-SA" sz="3200" dirty="0" smtClean="0"/>
          </a:p>
          <a:p>
            <a:pPr algn="ctr"/>
            <a:endParaRPr lang="ar-SA" sz="3200" dirty="0"/>
          </a:p>
          <a:p>
            <a:pPr algn="ctr"/>
            <a:r>
              <a:rPr lang="ar-SA" sz="3600" b="1" dirty="0" smtClean="0"/>
              <a:t>أنماط القيادة والإدارة المدرسية ؟</a:t>
            </a:r>
          </a:p>
          <a:p>
            <a:endParaRPr lang="ar-SA" dirty="0" smtClean="0"/>
          </a:p>
          <a:p>
            <a:pPr marL="0" indent="0">
              <a:buNone/>
            </a:pP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740372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92362639"/>
              </p:ext>
            </p:extLst>
          </p:nvPr>
        </p:nvGraphicFramePr>
        <p:xfrm>
          <a:off x="412123" y="605307"/>
          <a:ext cx="11346288" cy="6462975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836572"/>
                <a:gridCol w="2836572"/>
                <a:gridCol w="2836572"/>
                <a:gridCol w="2836572"/>
              </a:tblGrid>
              <a:tr h="374665"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جوانب المقارنة 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 smtClean="0"/>
                        <a:t>الإدارة</a:t>
                      </a:r>
                      <a:r>
                        <a:rPr lang="ar-SA" baseline="0" dirty="0" smtClean="0"/>
                        <a:t> الديمقراطية 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 smtClean="0"/>
                        <a:t>الإدارة الاوتوقراطية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 smtClean="0"/>
                        <a:t>الإدارة</a:t>
                      </a:r>
                      <a:r>
                        <a:rPr lang="ar-SA" baseline="0" dirty="0" smtClean="0"/>
                        <a:t> </a:t>
                      </a:r>
                      <a:r>
                        <a:rPr lang="ar-SA" baseline="0" dirty="0" err="1" smtClean="0"/>
                        <a:t>الترسلية</a:t>
                      </a:r>
                      <a:r>
                        <a:rPr lang="ar-SA" baseline="0" dirty="0" smtClean="0"/>
                        <a:t> </a:t>
                      </a:r>
                      <a:endParaRPr lang="ar-SA" dirty="0"/>
                    </a:p>
                  </a:txBody>
                  <a:tcPr/>
                </a:tc>
              </a:tr>
              <a:tr h="1217662">
                <a:tc>
                  <a:txBody>
                    <a:bodyPr/>
                    <a:lstStyle/>
                    <a:p>
                      <a:pPr marL="0" indent="0" rtl="1">
                        <a:buFont typeface="+mj-lt"/>
                        <a:buNone/>
                      </a:pPr>
                      <a:r>
                        <a:rPr lang="ar-SA" dirty="0" smtClean="0"/>
                        <a:t>1- المناخ </a:t>
                      </a:r>
                      <a:r>
                        <a:rPr lang="ar-SA" dirty="0" smtClean="0"/>
                        <a:t>الاجتماعي 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rtl="1">
                        <a:buFont typeface="Wingdings" panose="05000000000000000000" pitchFamily="2" charset="2"/>
                        <a:buNone/>
                      </a:pPr>
                      <a:r>
                        <a:rPr lang="ar-SA" dirty="0" smtClean="0"/>
                        <a:t>إشباع حاجات المدير والأعضاء</a:t>
                      </a:r>
                      <a:r>
                        <a:rPr lang="ar-SA" baseline="0" dirty="0" smtClean="0"/>
                        <a:t> .</a:t>
                      </a:r>
                    </a:p>
                    <a:p>
                      <a:pPr marL="0" indent="0" rtl="1">
                        <a:buFont typeface="Wingdings" panose="05000000000000000000" pitchFamily="2" charset="2"/>
                        <a:buNone/>
                      </a:pPr>
                      <a:r>
                        <a:rPr lang="ar-SA" baseline="0" dirty="0" smtClean="0"/>
                        <a:t>الاحترام المتبادل بين الافراد.</a:t>
                      </a:r>
                    </a:p>
                    <a:p>
                      <a:pPr marL="0" indent="0" rtl="1">
                        <a:buFont typeface="Wingdings" panose="05000000000000000000" pitchFamily="2" charset="2"/>
                        <a:buNone/>
                      </a:pPr>
                      <a:r>
                        <a:rPr lang="ar-SA" baseline="0" dirty="0" smtClean="0"/>
                        <a:t>تحديد السياسات من خلال الاجتماعات.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سيادة الدكتاتورية.</a:t>
                      </a:r>
                    </a:p>
                    <a:p>
                      <a:pPr rtl="1"/>
                      <a:r>
                        <a:rPr lang="ar-SA" dirty="0" smtClean="0"/>
                        <a:t>تستند العلاقة على الارغام.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يتمتع</a:t>
                      </a:r>
                      <a:r>
                        <a:rPr lang="ar-SA" baseline="0" dirty="0" smtClean="0"/>
                        <a:t> افراد الجماعة بحرية مطلقة</a:t>
                      </a:r>
                      <a:endParaRPr lang="ar-SA" dirty="0"/>
                    </a:p>
                  </a:txBody>
                  <a:tcPr/>
                </a:tc>
              </a:tr>
              <a:tr h="1498661">
                <a:tc>
                  <a:txBody>
                    <a:bodyPr/>
                    <a:lstStyle/>
                    <a:p>
                      <a:pPr marL="0" indent="0" rtl="1">
                        <a:buFont typeface="+mj-lt"/>
                        <a:buNone/>
                      </a:pPr>
                      <a:r>
                        <a:rPr lang="ar-SA" dirty="0" smtClean="0"/>
                        <a:t>2- المدير 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يشترك في</a:t>
                      </a:r>
                      <a:r>
                        <a:rPr lang="ar-SA" baseline="0" dirty="0" smtClean="0"/>
                        <a:t> مناقشات الجماعة.</a:t>
                      </a:r>
                    </a:p>
                    <a:p>
                      <a:pPr rtl="1"/>
                      <a:r>
                        <a:rPr lang="ar-SA" baseline="0" dirty="0" smtClean="0"/>
                        <a:t>يتقبل النقد الذاتي.</a:t>
                      </a:r>
                    </a:p>
                    <a:p>
                      <a:pPr rtl="1"/>
                      <a:r>
                        <a:rPr lang="ar-SA" baseline="0" dirty="0" smtClean="0"/>
                        <a:t>يترك للجماعة حرية توزيع الاعمال.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يتفرد في تحديد السياسة العامة.</a:t>
                      </a:r>
                    </a:p>
                    <a:p>
                      <a:pPr rtl="1"/>
                      <a:r>
                        <a:rPr lang="ar-SA" dirty="0" smtClean="0"/>
                        <a:t>يحدد خطوات</a:t>
                      </a:r>
                      <a:r>
                        <a:rPr lang="ar-SA" baseline="0" dirty="0" smtClean="0"/>
                        <a:t> ونوع العمل ونشاط كل فرد.</a:t>
                      </a:r>
                    </a:p>
                    <a:p>
                      <a:pPr rtl="1"/>
                      <a:r>
                        <a:rPr lang="ar-SA" baseline="0" dirty="0" smtClean="0"/>
                        <a:t>يعطي أوامر كثيرة.</a:t>
                      </a:r>
                    </a:p>
                    <a:p>
                      <a:pPr rtl="1"/>
                      <a:r>
                        <a:rPr lang="ar-SA" baseline="0" dirty="0" smtClean="0"/>
                        <a:t>يرغب في ان يكون محور الانتباه.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محايد لا يشارك احد.</a:t>
                      </a:r>
                    </a:p>
                    <a:p>
                      <a:pPr rtl="1"/>
                      <a:r>
                        <a:rPr lang="ar-SA" dirty="0" smtClean="0"/>
                        <a:t>لا يسعى لتحسين العمل .</a:t>
                      </a:r>
                    </a:p>
                    <a:p>
                      <a:pPr rtl="1"/>
                      <a:r>
                        <a:rPr lang="ar-SA" dirty="0" smtClean="0"/>
                        <a:t>لا يمدح ولا يذم.</a:t>
                      </a:r>
                      <a:endParaRPr lang="ar-SA" dirty="0"/>
                    </a:p>
                  </a:txBody>
                  <a:tcPr/>
                </a:tc>
              </a:tr>
              <a:tr h="1498661">
                <a:tc>
                  <a:txBody>
                    <a:bodyPr/>
                    <a:lstStyle/>
                    <a:p>
                      <a:pPr marL="0" indent="0" rtl="1">
                        <a:buFont typeface="+mj-lt"/>
                        <a:buNone/>
                      </a:pPr>
                      <a:r>
                        <a:rPr lang="ar-SA" dirty="0" smtClean="0"/>
                        <a:t>3- الافراد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يشعر كل فرد بأهميته.</a:t>
                      </a:r>
                    </a:p>
                    <a:p>
                      <a:pPr rtl="1"/>
                      <a:r>
                        <a:rPr lang="ar-SA" dirty="0" smtClean="0"/>
                        <a:t>يترك امامهم حرية الاختيار.</a:t>
                      </a:r>
                    </a:p>
                    <a:p>
                      <a:pPr rtl="1"/>
                      <a:r>
                        <a:rPr lang="ar-SA" dirty="0" smtClean="0"/>
                        <a:t>يستفيد من قدرات الافراد.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لا يترك الحرية </a:t>
                      </a:r>
                      <a:r>
                        <a:rPr lang="ar-SA" dirty="0" smtClean="0"/>
                        <a:t>للأفراد </a:t>
                      </a:r>
                      <a:r>
                        <a:rPr lang="ar-SA" dirty="0" smtClean="0"/>
                        <a:t>بإختيار العمل.</a:t>
                      </a:r>
                    </a:p>
                    <a:p>
                      <a:pPr rtl="1"/>
                      <a:r>
                        <a:rPr lang="ar-SA" dirty="0" smtClean="0"/>
                        <a:t>يعب على الافراد معرفة</a:t>
                      </a:r>
                      <a:r>
                        <a:rPr lang="ar-SA" baseline="0" dirty="0" smtClean="0"/>
                        <a:t> الخطوات كاملة.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يترك </a:t>
                      </a:r>
                      <a:r>
                        <a:rPr lang="ar-SA" dirty="0" smtClean="0"/>
                        <a:t>للأفراد </a:t>
                      </a:r>
                      <a:r>
                        <a:rPr lang="ar-SA" dirty="0" smtClean="0"/>
                        <a:t>الحرية الكاملة في تحديد العمل .</a:t>
                      </a:r>
                    </a:p>
                    <a:p>
                      <a:pPr rtl="1"/>
                      <a:r>
                        <a:rPr lang="ar-SA" dirty="0" smtClean="0"/>
                        <a:t>ينعدم</a:t>
                      </a:r>
                      <a:r>
                        <a:rPr lang="ar-SA" baseline="0" dirty="0" smtClean="0"/>
                        <a:t> الترابط و الالفة بين افراد الجماعة.</a:t>
                      </a:r>
                    </a:p>
                    <a:p>
                      <a:pPr rtl="1"/>
                      <a:r>
                        <a:rPr lang="ar-SA" baseline="0" dirty="0" smtClean="0"/>
                        <a:t>يتجاهل معالجة الأخطاء.</a:t>
                      </a:r>
                      <a:endParaRPr lang="ar-SA" dirty="0"/>
                    </a:p>
                  </a:txBody>
                  <a:tcPr/>
                </a:tc>
              </a:tr>
              <a:tr h="655664">
                <a:tc>
                  <a:txBody>
                    <a:bodyPr/>
                    <a:lstStyle/>
                    <a:p>
                      <a:pPr marL="0" indent="0" rtl="1">
                        <a:buFont typeface="+mj-lt"/>
                        <a:buNone/>
                      </a:pPr>
                      <a:r>
                        <a:rPr lang="ar-SA" dirty="0" smtClean="0"/>
                        <a:t>4- تأثير </a:t>
                      </a:r>
                      <a:r>
                        <a:rPr lang="ar-SA" dirty="0" smtClean="0"/>
                        <a:t>غياب المدير 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يتساوى مستوى الإنتاج</a:t>
                      </a:r>
                      <a:r>
                        <a:rPr lang="ar-SA" baseline="0" dirty="0" smtClean="0"/>
                        <a:t> في </a:t>
                      </a:r>
                      <a:r>
                        <a:rPr lang="ar-SA" baseline="0" dirty="0" smtClean="0"/>
                        <a:t>حضوره </a:t>
                      </a:r>
                      <a:r>
                        <a:rPr lang="ar-SA" baseline="0" dirty="0" smtClean="0"/>
                        <a:t>وغيابه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تحدث ازمة كبيرة.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يتأثر مستوى الإنتاج</a:t>
                      </a:r>
                      <a:r>
                        <a:rPr lang="ar-SA" baseline="0" dirty="0" smtClean="0"/>
                        <a:t> في غيابه بظروف التفاعل الاجتماعي.</a:t>
                      </a:r>
                      <a:endParaRPr lang="ar-SA" dirty="0"/>
                    </a:p>
                  </a:txBody>
                  <a:tcPr/>
                </a:tc>
              </a:tr>
              <a:tr h="1217662">
                <a:tc>
                  <a:txBody>
                    <a:bodyPr/>
                    <a:lstStyle/>
                    <a:p>
                      <a:pPr marL="0" indent="0" rtl="1">
                        <a:buFont typeface="+mj-lt"/>
                        <a:buNone/>
                      </a:pPr>
                      <a:r>
                        <a:rPr lang="ar-SA" dirty="0" smtClean="0"/>
                        <a:t>5- السلوك </a:t>
                      </a:r>
                      <a:r>
                        <a:rPr lang="ar-SA" dirty="0" smtClean="0"/>
                        <a:t>الاجتماعي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الثقة المتبادلة والود</a:t>
                      </a:r>
                      <a:r>
                        <a:rPr lang="ar-SA" baseline="0" dirty="0" smtClean="0"/>
                        <a:t> بينه وبين الافراد.</a:t>
                      </a:r>
                    </a:p>
                    <a:p>
                      <a:pPr rtl="1"/>
                      <a:r>
                        <a:rPr lang="ar-SA" baseline="0" dirty="0" smtClean="0"/>
                        <a:t>الاستقرار والراحة النفسية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تسود روح العدوان وكثرة</a:t>
                      </a:r>
                      <a:r>
                        <a:rPr lang="ar-SA" baseline="0" dirty="0" smtClean="0"/>
                        <a:t> الجدل والسلبية </a:t>
                      </a:r>
                      <a:r>
                        <a:rPr lang="ar-SA" baseline="0" dirty="0" smtClean="0"/>
                        <a:t>واللامبالاة</a:t>
                      </a:r>
                      <a:r>
                        <a:rPr lang="ar-SA" baseline="0" dirty="0" smtClean="0"/>
                        <a:t>.</a:t>
                      </a:r>
                    </a:p>
                    <a:p>
                      <a:pPr rtl="1"/>
                      <a:r>
                        <a:rPr lang="ar-SA" baseline="0" dirty="0" smtClean="0"/>
                        <a:t>يشعر الافراد بالقصور .</a:t>
                      </a:r>
                    </a:p>
                    <a:p>
                      <a:pPr rtl="1"/>
                      <a:r>
                        <a:rPr lang="ar-SA" baseline="0" dirty="0" smtClean="0"/>
                        <a:t>انخفاض الروح المعنوية.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تسود درجة</a:t>
                      </a:r>
                      <a:r>
                        <a:rPr lang="ar-SA" baseline="0" dirty="0" smtClean="0"/>
                        <a:t> متوسطة من الثقة.</a:t>
                      </a:r>
                    </a:p>
                    <a:p>
                      <a:pPr rtl="1"/>
                      <a:r>
                        <a:rPr lang="ar-SA" baseline="0" dirty="0" smtClean="0"/>
                        <a:t>تظهر درجة متوسطة من القلق.</a:t>
                      </a:r>
                      <a:endParaRPr lang="ar-SA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31589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SA" sz="4000" dirty="0" smtClean="0"/>
              <a:t>فيديو </a:t>
            </a:r>
            <a:endParaRPr lang="ar-SA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3308486"/>
            <a:ext cx="11029615" cy="3678303"/>
          </a:xfrm>
        </p:spPr>
        <p:txBody>
          <a:bodyPr/>
          <a:lstStyle/>
          <a:p>
            <a:pPr marL="0" indent="0" algn="ctr">
              <a:buNone/>
            </a:pPr>
            <a:r>
              <a:rPr lang="en-US" sz="2000" dirty="0">
                <a:hlinkClick r:id="rId2"/>
              </a:rPr>
              <a:t>https://</a:t>
            </a:r>
            <a:r>
              <a:rPr lang="en-US" sz="2000" dirty="0" smtClean="0">
                <a:hlinkClick r:id="rId2"/>
              </a:rPr>
              <a:t>www.youtube.com/watch?v=cj2guJnL-O4</a:t>
            </a:r>
            <a:endParaRPr lang="ar-SA" sz="2000" dirty="0" smtClean="0"/>
          </a:p>
          <a:p>
            <a:pPr marL="0" indent="0" algn="ctr">
              <a:buNone/>
            </a:pPr>
            <a:endParaRPr lang="ar-SA" dirty="0" smtClean="0"/>
          </a:p>
          <a:p>
            <a:pPr marL="0" indent="0" algn="ctr">
              <a:buNone/>
            </a:pPr>
            <a:endParaRPr lang="ar-SA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0687" y="2208147"/>
            <a:ext cx="2910626" cy="1943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1538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sz="4000" dirty="0" smtClean="0"/>
              <a:t>نشـــــاط 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977" y="3181082"/>
            <a:ext cx="11160046" cy="3128478"/>
          </a:xfrm>
        </p:spPr>
        <p:txBody>
          <a:bodyPr>
            <a:normAutofit fontScale="25000" lnSpcReduction="20000"/>
          </a:bodyPr>
          <a:lstStyle/>
          <a:p>
            <a:r>
              <a:rPr lang="ar-SA" sz="9600" b="1" dirty="0" smtClean="0">
                <a:solidFill>
                  <a:schemeClr val="accent2">
                    <a:lumMod val="75000"/>
                  </a:schemeClr>
                </a:solidFill>
              </a:rPr>
              <a:t>اكتبي المصطلح العلمي لكل مما يلي :</a:t>
            </a:r>
          </a:p>
          <a:p>
            <a:pPr marL="0" indent="0">
              <a:buNone/>
            </a:pPr>
            <a:r>
              <a:rPr lang="ar-SA" sz="7200" dirty="0" smtClean="0"/>
              <a:t>1_ ......................... </a:t>
            </a:r>
            <a:r>
              <a:rPr lang="ar-SA" sz="7200" dirty="0"/>
              <a:t>إصدار التعليمات للمرؤوسين لإخبارهم بالأعمال التي يجب القيام بهاوموعد أدائها . والتوجيه عنصر مهم من عناصر الإدارة , حيث يعتبر حلقة الاتصال بين </a:t>
            </a:r>
            <a:r>
              <a:rPr lang="ar-SA" sz="7200" dirty="0" smtClean="0"/>
              <a:t>الخطة </a:t>
            </a:r>
            <a:r>
              <a:rPr lang="ar-SA" sz="7200" dirty="0"/>
              <a:t>الموضوعة لتحقيق الهدف من جهة والتنفيذ من جهة أخرى </a:t>
            </a:r>
            <a:r>
              <a:rPr lang="ar-SA" sz="7200" dirty="0" smtClean="0"/>
              <a:t>.</a:t>
            </a:r>
          </a:p>
          <a:p>
            <a:pPr marL="0" indent="0">
              <a:buNone/>
            </a:pPr>
            <a:endParaRPr lang="ar-SA" sz="7200" dirty="0" smtClean="0"/>
          </a:p>
          <a:p>
            <a:pPr marL="0" indent="0">
              <a:buNone/>
            </a:pPr>
            <a:r>
              <a:rPr lang="ar-SA" sz="7200" dirty="0" smtClean="0"/>
              <a:t>2- ......................... </a:t>
            </a:r>
            <a:r>
              <a:rPr lang="ar-SA" sz="7200" dirty="0"/>
              <a:t>التفهم العميق لقدرات الناس وإمكانياتهم وظروفهم ودوافعهم وحاجاتهم والاستفادة من هذه العوامل في تحفيزهم على العمل كفريق يسعى لتحقيق الأهداف المشتركة في جو من الاحترام والتفاهم والتعاون والتعاطف </a:t>
            </a:r>
            <a:r>
              <a:rPr lang="ar-SA" sz="7200" dirty="0" smtClean="0"/>
              <a:t>.</a:t>
            </a:r>
          </a:p>
          <a:p>
            <a:pPr marL="0" indent="0">
              <a:buNone/>
            </a:pPr>
            <a:endParaRPr lang="ar-SA" sz="7200" dirty="0" smtClean="0"/>
          </a:p>
          <a:p>
            <a:pPr marL="0" indent="0">
              <a:buNone/>
            </a:pPr>
            <a:r>
              <a:rPr lang="ar-SA" sz="7200" dirty="0" smtClean="0"/>
              <a:t>3- ......................... </a:t>
            </a:r>
            <a:r>
              <a:rPr lang="ar-SA" sz="7200" dirty="0"/>
              <a:t>عملية حصر الواجبات اللازمة لتحقيق الهدف وتقسيمها إلى اختصاصات </a:t>
            </a:r>
            <a:r>
              <a:rPr lang="ar-SA" sz="7200" dirty="0" smtClean="0"/>
              <a:t>للإدارة والأفراد</a:t>
            </a:r>
            <a:r>
              <a:rPr lang="ar-SA" sz="7200" dirty="0"/>
              <a:t>، وتحديد توزيع السلطة والمسؤولية، وإنشاء العلاقات بغرض </a:t>
            </a:r>
            <a:r>
              <a:rPr lang="ar-SA" sz="7200" dirty="0" smtClean="0"/>
              <a:t>تمكين مجموعة </a:t>
            </a:r>
            <a:r>
              <a:rPr lang="ar-SA" sz="7200" dirty="0"/>
              <a:t>من الأفراد من العمل معا في انسجام وتعاون بأكثر كفاية لتحقيق هدف مشترك</a:t>
            </a:r>
            <a:r>
              <a:rPr lang="ar-SA" sz="7200" dirty="0" smtClean="0"/>
              <a:t>.</a:t>
            </a:r>
          </a:p>
          <a:p>
            <a:pPr marL="0" indent="0">
              <a:buNone/>
            </a:pPr>
            <a:endParaRPr lang="ar-SA" sz="7200" dirty="0" smtClean="0"/>
          </a:p>
          <a:p>
            <a:pPr marL="0" indent="0">
              <a:buNone/>
            </a:pPr>
            <a:r>
              <a:rPr lang="ar-SA" sz="7200" dirty="0" smtClean="0"/>
              <a:t>4- ......................... </a:t>
            </a:r>
            <a:r>
              <a:rPr lang="ar-SA" sz="7200" dirty="0"/>
              <a:t>التأكد من أن التنفيذ يتم وفقًا للخطة الموضوعة لتحقيق الأهداف التي سبق تحديدها , والتصرف على جوانب الضعف لعلاجها وتقويمها . ونظام التقويم الأمثل هو الذي يتدارك وقوع الخطأ ويقضي على أسبابه </a:t>
            </a:r>
            <a:r>
              <a:rPr lang="ar-SA" sz="7200" dirty="0" smtClean="0"/>
              <a:t>.</a:t>
            </a:r>
          </a:p>
          <a:p>
            <a:pPr marL="0" indent="0">
              <a:buNone/>
            </a:pPr>
            <a:endParaRPr lang="ar-SA" sz="7200" dirty="0" smtClean="0"/>
          </a:p>
          <a:p>
            <a:pPr marL="0" indent="0">
              <a:buNone/>
            </a:pPr>
            <a:r>
              <a:rPr lang="ar-SA" sz="7200" dirty="0" smtClean="0"/>
              <a:t>5- ......................... نشاط </a:t>
            </a:r>
            <a:r>
              <a:rPr lang="ar-SA" sz="7200" dirty="0"/>
              <a:t>او فعالية تتضمن التأثير على سلوك الاخرين كأفراد وجماعات نحو تحقيق وإنجاز الاهداف </a:t>
            </a:r>
            <a:r>
              <a:rPr lang="ar-SA" sz="7200" dirty="0" smtClean="0"/>
              <a:t>المرغوبة .</a:t>
            </a:r>
            <a:endParaRPr lang="ar-SA" sz="7200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ar-SA" dirty="0" smtClean="0"/>
          </a:p>
          <a:p>
            <a:pPr marL="0" indent="0">
              <a:buNone/>
            </a:pPr>
            <a:endParaRPr lang="ar-SA" dirty="0"/>
          </a:p>
          <a:p>
            <a:endParaRPr lang="en-US" dirty="0"/>
          </a:p>
          <a:p>
            <a:endParaRPr lang="ar-SA" dirty="0" smtClean="0"/>
          </a:p>
          <a:p>
            <a:endParaRPr lang="ar-SA" dirty="0"/>
          </a:p>
          <a:p>
            <a:endParaRPr lang="en-US" dirty="0"/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891187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ar-SA" sz="3200" dirty="0" smtClean="0"/>
              <a:t>المرجع :</a:t>
            </a:r>
            <a:endParaRPr lang="ar-SA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-425002"/>
            <a:ext cx="11029615" cy="6283802"/>
          </a:xfrm>
        </p:spPr>
        <p:txBody>
          <a:bodyPr>
            <a:normAutofit/>
          </a:bodyPr>
          <a:lstStyle/>
          <a:p>
            <a:r>
              <a:rPr lang="ar-SA" sz="2400" dirty="0"/>
              <a:t> </a:t>
            </a:r>
            <a:r>
              <a:rPr lang="ar-SA" sz="2400" dirty="0" smtClean="0"/>
              <a:t>مرزا، هند، وآخرون. </a:t>
            </a:r>
            <a:r>
              <a:rPr lang="ar-SA" sz="2400" b="1" i="1" dirty="0" smtClean="0"/>
              <a:t>أبجديات الإدارة والإشراف التربوي</a:t>
            </a:r>
            <a:r>
              <a:rPr lang="ar-SA" sz="2400" dirty="0" smtClean="0"/>
              <a:t>. الرياض: دار الزهراء،2012.</a:t>
            </a:r>
            <a:endParaRPr lang="ar-SA" sz="2400" dirty="0"/>
          </a:p>
        </p:txBody>
      </p:sp>
    </p:spTree>
    <p:extLst>
      <p:ext uri="{BB962C8B-B14F-4D97-AF65-F5344CB8AC3E}">
        <p14:creationId xmlns:p14="http://schemas.microsoft.com/office/powerpoint/2010/main" val="879953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-1171976"/>
            <a:ext cx="11029615" cy="703077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ar-SA" sz="4800" dirty="0" smtClean="0"/>
          </a:p>
          <a:p>
            <a:pPr marL="0" indent="0" algn="ctr">
              <a:buNone/>
            </a:pPr>
            <a:r>
              <a:rPr lang="ar-SA" sz="5400" b="1" dirty="0" smtClean="0"/>
              <a:t>شكرًا لحسن استماعكم ()..</a:t>
            </a:r>
            <a:endParaRPr lang="ar-SA" sz="5400" b="1" dirty="0"/>
          </a:p>
        </p:txBody>
      </p:sp>
    </p:spTree>
    <p:extLst>
      <p:ext uri="{BB962C8B-B14F-4D97-AF65-F5344CB8AC3E}">
        <p14:creationId xmlns:p14="http://schemas.microsoft.com/office/powerpoint/2010/main" val="1250643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SA" sz="3600" b="1" dirty="0" smtClean="0"/>
              <a:t>أولًا / التخطيط</a:t>
            </a:r>
            <a:endParaRPr lang="ar-SA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ar-SA" sz="2400" b="1" dirty="0" smtClean="0"/>
              <a:t>أهمية التخطيط المدرسي :</a:t>
            </a:r>
            <a:endParaRPr lang="ar-SA" sz="1100" b="1" dirty="0" smtClean="0"/>
          </a:p>
          <a:p>
            <a:pPr>
              <a:buFont typeface="+mj-lt"/>
              <a:buAutoNum type="arabicPeriod"/>
            </a:pPr>
            <a:r>
              <a:rPr lang="ar-SA" sz="2000" dirty="0" smtClean="0"/>
              <a:t>تحديد الإمكانات المطلوبة، ويساعد على توفير الظروف والمناخ اللازم لتحقيق الأهداف المنشودة للمنظمة.</a:t>
            </a:r>
          </a:p>
          <a:p>
            <a:pPr>
              <a:buFont typeface="+mj-lt"/>
              <a:buAutoNum type="arabicPeriod"/>
            </a:pPr>
            <a:r>
              <a:rPr lang="ar-SA" sz="2000" dirty="0" smtClean="0"/>
              <a:t>رسم معالم الطريق للعمل الإداري.</a:t>
            </a:r>
          </a:p>
          <a:p>
            <a:pPr>
              <a:buFont typeface="+mj-lt"/>
              <a:buAutoNum type="arabicPeriod"/>
            </a:pPr>
            <a:r>
              <a:rPr lang="ar-SA" sz="2000" dirty="0" smtClean="0"/>
              <a:t>تنمية الإحساس بروح الفريق.</a:t>
            </a:r>
          </a:p>
          <a:p>
            <a:pPr>
              <a:buFont typeface="+mj-lt"/>
              <a:buAutoNum type="arabicPeriod"/>
            </a:pPr>
            <a:r>
              <a:rPr lang="ar-SA" sz="2000" dirty="0" smtClean="0"/>
              <a:t>عم التوظيف الأمثل لموارد البيئة المحلية.</a:t>
            </a:r>
          </a:p>
          <a:p>
            <a:pPr>
              <a:buFont typeface="+mj-lt"/>
              <a:buAutoNum type="arabicPeriod"/>
            </a:pPr>
            <a:r>
              <a:rPr lang="ar-SA" sz="2000" dirty="0"/>
              <a:t> </a:t>
            </a:r>
            <a:r>
              <a:rPr lang="ar-SA" sz="2000" dirty="0" smtClean="0"/>
              <a:t>المساعدة على تحقيق الرقابة الداخلية والخارجية.</a:t>
            </a:r>
          </a:p>
          <a:p>
            <a:pPr>
              <a:buFont typeface="+mj-lt"/>
              <a:buAutoNum type="arabicPeriod"/>
            </a:pPr>
            <a:r>
              <a:rPr lang="ar-SA" sz="2000" dirty="0" smtClean="0"/>
              <a:t>تأمين الراحة النفسية للأفراد.</a:t>
            </a:r>
          </a:p>
          <a:p>
            <a:pPr>
              <a:buFont typeface="+mj-lt"/>
              <a:buAutoNum type="arabicPeriod"/>
            </a:pPr>
            <a:r>
              <a:rPr lang="ar-SA" sz="2000" dirty="0" smtClean="0"/>
              <a:t>الاستعداد للطوارئ.</a:t>
            </a:r>
          </a:p>
          <a:p>
            <a:pPr>
              <a:buFont typeface="+mj-lt"/>
              <a:buAutoNum type="arabicPeriod"/>
            </a:pPr>
            <a:r>
              <a:rPr lang="ar-SA" sz="2000" dirty="0" smtClean="0"/>
              <a:t>المساهمة في استثمار قدرات العاملين، ورفع كفاءتهم.</a:t>
            </a:r>
            <a:endParaRPr lang="ar-SA" sz="2000" dirty="0"/>
          </a:p>
        </p:txBody>
      </p:sp>
    </p:spTree>
    <p:extLst>
      <p:ext uri="{BB962C8B-B14F-4D97-AF65-F5344CB8AC3E}">
        <p14:creationId xmlns:p14="http://schemas.microsoft.com/office/powerpoint/2010/main" val="31718585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SA" sz="3600" b="1" dirty="0" smtClean="0"/>
              <a:t>أولًا / التخطيط</a:t>
            </a:r>
            <a:endParaRPr lang="ar-SA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ar-SA" sz="3200" b="1" dirty="0" smtClean="0"/>
              <a:t>المبادئ الأساسية للتخطيط المدرسي:</a:t>
            </a:r>
          </a:p>
          <a:p>
            <a:pPr marL="0" indent="0">
              <a:buNone/>
            </a:pPr>
            <a:r>
              <a:rPr lang="ar-SA" sz="2600" dirty="0" smtClean="0"/>
              <a:t>1- أن يكون التخطيط مبنيًا على حاجات حقيقية يشعر بها المخطط التربوي نتيجة المعلومات والإمكانات التي يحصل عليها.</a:t>
            </a:r>
          </a:p>
          <a:p>
            <a:pPr marL="0" indent="0">
              <a:buNone/>
            </a:pPr>
            <a:r>
              <a:rPr lang="ar-SA" sz="2600" dirty="0" smtClean="0"/>
              <a:t>2- أن تكون الأهداف محددة وقابلة للتنفيذ في زمن مناسب.</a:t>
            </a:r>
          </a:p>
          <a:p>
            <a:pPr marL="0" indent="0">
              <a:buNone/>
            </a:pPr>
            <a:r>
              <a:rPr lang="ar-SA" sz="2600" dirty="0" smtClean="0"/>
              <a:t>3- أن يكون التخطيط مرنًا بالقدر الذي يستطيع فيه مدير المدرسة التكيف مع</a:t>
            </a:r>
          </a:p>
          <a:p>
            <a:pPr marL="0" indent="0">
              <a:buNone/>
            </a:pPr>
            <a:r>
              <a:rPr lang="ar-SA" sz="2600" dirty="0" smtClean="0"/>
              <a:t>الظروف الطارئة والصعوبات الغير متوقعة.</a:t>
            </a:r>
          </a:p>
          <a:p>
            <a:pPr marL="0" indent="0">
              <a:buNone/>
            </a:pPr>
            <a:r>
              <a:rPr lang="ar-SA" sz="2600" dirty="0" smtClean="0"/>
              <a:t>4- أن يكون التخطيط شاملاً لجميع مجالات العمل المدرسي في إطار الأولويات.</a:t>
            </a:r>
          </a:p>
          <a:p>
            <a:pPr marL="0" indent="0">
              <a:buNone/>
            </a:pPr>
            <a:r>
              <a:rPr lang="ar-SA" sz="2600" dirty="0" smtClean="0"/>
              <a:t>5- أن تكون الخطة واقعية.</a:t>
            </a:r>
          </a:p>
          <a:p>
            <a:pPr marL="0" indent="0">
              <a:buNone/>
            </a:pPr>
            <a:r>
              <a:rPr lang="ar-SA" sz="2600" dirty="0" smtClean="0"/>
              <a:t>6- أن يحدد جدول زمني لتحقيق أهداف الخطة.</a:t>
            </a:r>
          </a:p>
          <a:p>
            <a:pPr marL="0" indent="0">
              <a:buNone/>
            </a:pPr>
            <a:r>
              <a:rPr lang="ar-SA" sz="2600" dirty="0" smtClean="0"/>
              <a:t>7- أن يشارك في بناء الخطة جميع المعنيين بها.</a:t>
            </a:r>
          </a:p>
          <a:p>
            <a:pPr marL="0" indent="0">
              <a:buNone/>
            </a:pPr>
            <a:r>
              <a:rPr lang="ar-SA" sz="2600" dirty="0" smtClean="0"/>
              <a:t>8- أن يؤخذ بعين الاعتبار التكلفة التي تحتاجها الخطة.</a:t>
            </a:r>
          </a:p>
          <a:p>
            <a:pPr marL="0" indent="0">
              <a:buNone/>
            </a:pPr>
            <a:r>
              <a:rPr lang="ar-SA" sz="2600" dirty="0" smtClean="0"/>
              <a:t>9- أن يتضمن التخطيط إجراءات التقويم بمستويه المرحلي والختامي.</a:t>
            </a:r>
            <a:endParaRPr lang="ar-SA" sz="2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0433" y="3378231"/>
            <a:ext cx="2524125" cy="2279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1059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SA" sz="3600" b="1" dirty="0" smtClean="0"/>
              <a:t>أولًا / التخطيط</a:t>
            </a:r>
            <a:endParaRPr lang="ar-SA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ar-SA" sz="2400" b="1" dirty="0" smtClean="0"/>
              <a:t>مصادر معلومات الخطة:</a:t>
            </a:r>
          </a:p>
          <a:p>
            <a:pPr marL="0" indent="0">
              <a:buNone/>
            </a:pPr>
            <a:r>
              <a:rPr lang="ar-SA" sz="2000" dirty="0" smtClean="0"/>
              <a:t>- الأهداف العامة للتربية والتعليم.</a:t>
            </a:r>
          </a:p>
          <a:p>
            <a:pPr marL="0" indent="0">
              <a:buNone/>
            </a:pPr>
            <a:r>
              <a:rPr lang="ar-SA" sz="2000" dirty="0" smtClean="0"/>
              <a:t>- الاتجاهات والتجديدات التربوية الحديثة.</a:t>
            </a:r>
          </a:p>
          <a:p>
            <a:pPr marL="0" indent="0">
              <a:buNone/>
            </a:pPr>
            <a:r>
              <a:rPr lang="ar-SA" sz="2000" dirty="0" smtClean="0"/>
              <a:t>- المعلمون.</a:t>
            </a:r>
          </a:p>
          <a:p>
            <a:pPr marL="0" indent="0">
              <a:buNone/>
            </a:pPr>
            <a:r>
              <a:rPr lang="ar-SA" sz="2000" dirty="0" smtClean="0"/>
              <a:t>- المناهج المدرسية.</a:t>
            </a:r>
          </a:p>
          <a:p>
            <a:pPr marL="0" indent="0">
              <a:buNone/>
            </a:pPr>
            <a:r>
              <a:rPr lang="ar-SA" sz="2000" dirty="0" smtClean="0"/>
              <a:t>- الإدارة التربوية.</a:t>
            </a:r>
          </a:p>
          <a:p>
            <a:pPr marL="0" indent="0">
              <a:buNone/>
            </a:pPr>
            <a:r>
              <a:rPr lang="ar-SA" sz="2000" dirty="0" smtClean="0"/>
              <a:t>- الإدارة التعليمية.</a:t>
            </a:r>
          </a:p>
          <a:p>
            <a:pPr marL="0" indent="0">
              <a:buNone/>
            </a:pPr>
            <a:r>
              <a:rPr lang="ar-SA" sz="2000" dirty="0" smtClean="0"/>
              <a:t>- البناء المدرسي.</a:t>
            </a:r>
          </a:p>
          <a:p>
            <a:pPr marL="0" indent="0">
              <a:buNone/>
            </a:pPr>
            <a:r>
              <a:rPr lang="ar-SA" sz="2000" dirty="0" smtClean="0"/>
              <a:t>- المجتمع المحلي.</a:t>
            </a:r>
            <a:endParaRPr lang="ar-SA" sz="2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7712" y="3146412"/>
            <a:ext cx="2524125" cy="2279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0843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SA" sz="3600" b="1" dirty="0" smtClean="0"/>
              <a:t>أولًا / التخطيط</a:t>
            </a:r>
            <a:endParaRPr lang="ar-SA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ar-SA" sz="2400" b="1" dirty="0" smtClean="0"/>
              <a:t>مجالات الخطة المدرسية :</a:t>
            </a:r>
          </a:p>
          <a:p>
            <a:pPr marL="0" indent="0">
              <a:buNone/>
            </a:pPr>
            <a:endParaRPr lang="ar-SA" sz="600" dirty="0" smtClean="0"/>
          </a:p>
          <a:p>
            <a:pPr marL="0" indent="0">
              <a:buNone/>
            </a:pPr>
            <a:r>
              <a:rPr lang="ar-SA" sz="2000" dirty="0" smtClean="0"/>
              <a:t>يقوم مدير المدرسة كقائد تربوي بمهمة حساسة، حيث يبني المدير خطته ضمن هذه</a:t>
            </a:r>
          </a:p>
          <a:p>
            <a:pPr marL="0" indent="0">
              <a:buNone/>
            </a:pPr>
            <a:r>
              <a:rPr lang="ar-SA" sz="2000" dirty="0" smtClean="0"/>
              <a:t>المجالات: شؤون الطلاب، شؤون المعلمين، شؤون المنهاج وغيرها.</a:t>
            </a:r>
            <a:endParaRPr lang="ar-SA" sz="2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6343" y="3579239"/>
            <a:ext cx="2524125" cy="2279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6154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SA" sz="3600" b="1" dirty="0" smtClean="0"/>
              <a:t>أولًا / التخطيط</a:t>
            </a:r>
            <a:endParaRPr lang="ar-SA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ar-SA" sz="3100" b="1" dirty="0" smtClean="0"/>
              <a:t>خطوات التخطيط وإجراءاته:</a:t>
            </a:r>
          </a:p>
          <a:p>
            <a:pPr marL="0" indent="0">
              <a:buNone/>
            </a:pPr>
            <a:r>
              <a:rPr lang="ar-SA" dirty="0" smtClean="0"/>
              <a:t>1- تحديد الاحتياجات باستخدام أدوات متعددة.</a:t>
            </a:r>
          </a:p>
          <a:p>
            <a:pPr marL="0" indent="0">
              <a:buNone/>
            </a:pPr>
            <a:r>
              <a:rPr lang="ar-SA" dirty="0" smtClean="0"/>
              <a:t>2- اشتقاق الأهداف المرتبطة بجميع الجوانب.</a:t>
            </a:r>
          </a:p>
          <a:p>
            <a:pPr marL="0" indent="0">
              <a:buNone/>
            </a:pPr>
            <a:r>
              <a:rPr lang="ar-SA" dirty="0" smtClean="0"/>
              <a:t>3- تصنيف الاحتياجات بالتنسيق والتعاون مع جميع الأطراف ذات العلاقة بالخطة.</a:t>
            </a:r>
          </a:p>
          <a:p>
            <a:pPr marL="0" indent="0">
              <a:buNone/>
            </a:pPr>
            <a:r>
              <a:rPr lang="ar-SA" dirty="0" smtClean="0"/>
              <a:t>4- التعرف على الإمكانات المادية والبشرية والمصادر اللازمة.</a:t>
            </a:r>
          </a:p>
          <a:p>
            <a:pPr marL="0" indent="0">
              <a:buNone/>
            </a:pPr>
            <a:r>
              <a:rPr lang="ar-SA" dirty="0" smtClean="0"/>
              <a:t>5- اختيار الأولويات في ضوء المتوفر من الإمكانات.</a:t>
            </a:r>
          </a:p>
          <a:p>
            <a:pPr marL="0" indent="0">
              <a:buNone/>
            </a:pPr>
            <a:r>
              <a:rPr lang="ar-SA" dirty="0" smtClean="0"/>
              <a:t>6- اختيار المجالات المرتبطة بالأولويات وتقسيم هذه الجوانب أو مهام فرعية.</a:t>
            </a:r>
          </a:p>
          <a:p>
            <a:pPr marL="0" indent="0">
              <a:buNone/>
            </a:pPr>
            <a:r>
              <a:rPr lang="ar-SA" dirty="0" smtClean="0"/>
              <a:t>7- اختيار النشاطات وتحديد الإجراءات والخطوات التفصيلية المرتبطة بمختلف النشاطات.</a:t>
            </a:r>
          </a:p>
          <a:p>
            <a:pPr marL="0" indent="0">
              <a:buNone/>
            </a:pPr>
            <a:r>
              <a:rPr lang="ar-SA" dirty="0" smtClean="0"/>
              <a:t>8- تحديد الزمن اللازم لتحقيق كل هدف من الأهداف من خلال تنفيذ النشاطات المتصلة به.</a:t>
            </a:r>
          </a:p>
          <a:p>
            <a:pPr marL="0" indent="0">
              <a:buNone/>
            </a:pPr>
            <a:r>
              <a:rPr lang="ar-SA" dirty="0" smtClean="0"/>
              <a:t>9- عرض الخطة بصورتها الأولية على الجهات التربوية المعنية لمناقشتها لتعديل ما يلزم.</a:t>
            </a:r>
          </a:p>
          <a:p>
            <a:pPr marL="0" indent="0">
              <a:buNone/>
            </a:pPr>
            <a:r>
              <a:rPr lang="ar-SA" dirty="0" smtClean="0"/>
              <a:t>10- اتخاذ الإجراءات اللازمة لتوفير الموارد وتنسيق الجهود لتنفيذ الخطة.</a:t>
            </a:r>
          </a:p>
          <a:p>
            <a:pPr marL="0" indent="0">
              <a:buNone/>
            </a:pPr>
            <a:r>
              <a:rPr lang="ar-SA" dirty="0" smtClean="0"/>
              <a:t>11- إعداد الخطة التفصيلية.</a:t>
            </a:r>
            <a:endParaRPr lang="ar-SA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4523" y="2180496"/>
            <a:ext cx="2524125" cy="2279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4801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ar-SA" sz="3600" b="1" dirty="0" smtClean="0"/>
              <a:t/>
            </a:r>
            <a:br>
              <a:rPr lang="ar-SA" sz="3600" b="1" dirty="0" smtClean="0"/>
            </a:br>
            <a:r>
              <a:rPr lang="ar-SA" sz="4000" b="1" dirty="0" smtClean="0"/>
              <a:t>ثانيًا / التنظيم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ar-SA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ar-SA" sz="2400" b="1" dirty="0" smtClean="0">
                <a:solidFill>
                  <a:schemeClr val="accent2">
                    <a:lumMod val="75000"/>
                  </a:schemeClr>
                </a:solidFill>
              </a:rPr>
              <a:t>تعريف التنظيم</a:t>
            </a:r>
            <a:r>
              <a:rPr lang="ar-SA" sz="2400" b="1" dirty="0" smtClean="0"/>
              <a:t>:</a:t>
            </a:r>
          </a:p>
          <a:p>
            <a:pPr marL="0" indent="0">
              <a:buNone/>
            </a:pPr>
            <a:endParaRPr lang="ar-SA" sz="700" dirty="0" smtClean="0"/>
          </a:p>
          <a:p>
            <a:pPr marL="0" indent="0">
              <a:buNone/>
            </a:pPr>
            <a:r>
              <a:rPr lang="ar-SA" sz="2200" dirty="0" smtClean="0"/>
              <a:t>عملية حصر الواجبات اللازمة لتحقيق الهدف وتقسيمها إلى اختصاصات للإدارة</a:t>
            </a:r>
          </a:p>
          <a:p>
            <a:pPr marL="0" indent="0">
              <a:buNone/>
            </a:pPr>
            <a:r>
              <a:rPr lang="ar-SA" sz="2200" dirty="0" smtClean="0"/>
              <a:t>والأفراد، وتحديد توزيع السلطة والمسؤولية، وإنشاء العلاقات بغرض تمكين</a:t>
            </a:r>
          </a:p>
          <a:p>
            <a:pPr marL="0" indent="0">
              <a:buNone/>
            </a:pPr>
            <a:r>
              <a:rPr lang="ar-SA" sz="2200" dirty="0" smtClean="0"/>
              <a:t>مجموعة من الأفراد من العمل معا في انسجام وتعاون بأكثر كفاية لتحقيق هدف مشترك.</a:t>
            </a:r>
            <a:endParaRPr lang="ar-SA" sz="22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4309" y="2273255"/>
            <a:ext cx="2466975" cy="1847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7975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SA" sz="3600" b="1" dirty="0" smtClean="0"/>
              <a:t>ثانيًا / التنظيم</a:t>
            </a:r>
            <a:endParaRPr lang="ar-SA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ar-SA" sz="2400" b="1" dirty="0" smtClean="0"/>
              <a:t>دور مدير المدرسة في تنظيم المرافق المدرسية:</a:t>
            </a:r>
          </a:p>
          <a:p>
            <a:pPr marL="0" indent="0">
              <a:buNone/>
            </a:pPr>
            <a:endParaRPr lang="ar-SA" dirty="0" smtClean="0"/>
          </a:p>
          <a:p>
            <a:pPr marL="0" indent="0">
              <a:buNone/>
            </a:pPr>
            <a:r>
              <a:rPr lang="ar-SA" sz="2800" dirty="0" smtClean="0"/>
              <a:t>يؤدي مدير المدرسة دورًا مهما في تنظيم مرافق المدرسة التعليمية</a:t>
            </a:r>
            <a:endParaRPr lang="ar-SA" sz="2400" dirty="0" smtClean="0"/>
          </a:p>
          <a:p>
            <a:pPr marL="0" indent="0">
              <a:buNone/>
            </a:pPr>
            <a:r>
              <a:rPr lang="ar-SA" sz="2400" b="1" u="sng" dirty="0" smtClean="0">
                <a:solidFill>
                  <a:srgbClr val="FF0000"/>
                </a:solidFill>
              </a:rPr>
              <a:t>كيف ذلك؟</a:t>
            </a:r>
            <a:endParaRPr lang="ar-SA" sz="2400" b="1" u="sng" dirty="0">
              <a:solidFill>
                <a:srgbClr val="FF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4309" y="2273255"/>
            <a:ext cx="2466975" cy="1847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4006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D1434"/>
      </a:accent1>
      <a:accent2>
        <a:srgbClr val="903163"/>
      </a:accent2>
      <a:accent3>
        <a:srgbClr val="B2324B"/>
      </a:accent3>
      <a:accent4>
        <a:srgbClr val="969FA7"/>
      </a:accent4>
      <a:accent5>
        <a:srgbClr val="66B1CE"/>
      </a:accent5>
      <a:accent6>
        <a:srgbClr val="40619D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C21699FF-00E4-43C8-BBCC-D7E5536C371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Dividend</Template>
  <TotalTime>174</TotalTime>
  <Words>1345</Words>
  <Application>Microsoft Office PowerPoint</Application>
  <PresentationFormat>Widescreen</PresentationFormat>
  <Paragraphs>240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0" baseType="lpstr">
      <vt:lpstr>Gill Sans MT</vt:lpstr>
      <vt:lpstr>Majalla UI</vt:lpstr>
      <vt:lpstr>Wingdings</vt:lpstr>
      <vt:lpstr>Wingdings 2</vt:lpstr>
      <vt:lpstr>Dividend</vt:lpstr>
      <vt:lpstr>                                                           وظائف وعمليات الإدارة في التربية الخاصة  والقيادة التربوية    إشراف : د. نهلة العساف </vt:lpstr>
      <vt:lpstr>أولًا / التخطيط</vt:lpstr>
      <vt:lpstr>أولًا / التخطيط</vt:lpstr>
      <vt:lpstr>أولًا / التخطيط</vt:lpstr>
      <vt:lpstr>أولًا / التخطيط</vt:lpstr>
      <vt:lpstr>أولًا / التخطيط</vt:lpstr>
      <vt:lpstr>أولًا / التخطيط</vt:lpstr>
      <vt:lpstr> ثانيًا / التنظيم</vt:lpstr>
      <vt:lpstr>ثانيًا / التنظيم</vt:lpstr>
      <vt:lpstr>ثالثًا / التوجيه </vt:lpstr>
      <vt:lpstr>رابعًا : التقويم</vt:lpstr>
      <vt:lpstr>خامسًا / الاتصال </vt:lpstr>
      <vt:lpstr>خامسًا / الاتصال </vt:lpstr>
      <vt:lpstr>خامسًا / الاتصال </vt:lpstr>
      <vt:lpstr>سادسًا / العلاقات الإنسانية</vt:lpstr>
      <vt:lpstr>سادسًا / العلاقات الأنسانية</vt:lpstr>
      <vt:lpstr>سابعًا / القيادة التربوية </vt:lpstr>
      <vt:lpstr>سابعًا / القيادة التربوية </vt:lpstr>
      <vt:lpstr>الفرق بين القائد والإداري </vt:lpstr>
      <vt:lpstr>PowerPoint Presentation</vt:lpstr>
      <vt:lpstr>PowerPoint Presentation</vt:lpstr>
      <vt:lpstr>فيديو </vt:lpstr>
      <vt:lpstr>نشـــــاط </vt:lpstr>
      <vt:lpstr>المرجع :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alanoud balatif</dc:creator>
  <cp:lastModifiedBy>alanoud balatif</cp:lastModifiedBy>
  <cp:revision>19</cp:revision>
  <dcterms:created xsi:type="dcterms:W3CDTF">2016-10-15T06:42:34Z</dcterms:created>
  <dcterms:modified xsi:type="dcterms:W3CDTF">2016-10-15T09:37:08Z</dcterms:modified>
</cp:coreProperties>
</file>