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4.xml" ContentType="application/vnd.openxmlformats-officedocument.drawingml.diagramLayout+xml"/>
  <Default Extension="wdp" ContentType="image/vnd.ms-photo"/>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docProps/core.xml" ContentType="application/vnd.openxmlformats-package.core-properties+xml"/>
  <Override PartName="/ppt/diagrams/drawing4.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quickStyle3.xml" ContentType="application/vnd.openxmlformats-officedocument.drawingml.diagramStyl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2" r:id="rId1"/>
  </p:sldMasterIdLst>
  <p:sldIdLst>
    <p:sldId id="256" r:id="rId2"/>
    <p:sldId id="257" r:id="rId3"/>
    <p:sldId id="258" r:id="rId4"/>
    <p:sldId id="259" r:id="rId5"/>
    <p:sldId id="262" r:id="rId6"/>
    <p:sldId id="271" r:id="rId7"/>
    <p:sldId id="278" r:id="rId8"/>
    <p:sldId id="279" r:id="rId9"/>
    <p:sldId id="272" r:id="rId10"/>
    <p:sldId id="273" r:id="rId11"/>
    <p:sldId id="274" r:id="rId12"/>
    <p:sldId id="275" r:id="rId13"/>
    <p:sldId id="276" r:id="rId14"/>
    <p:sldId id="277" r:id="rId15"/>
    <p:sldId id="269" r:id="rId16"/>
    <p:sldId id="270" r:id="rId17"/>
    <p:sldId id="263" r:id="rId18"/>
    <p:sldId id="264" r:id="rId19"/>
    <p:sldId id="265" r:id="rId20"/>
    <p:sldId id="266" r:id="rId21"/>
    <p:sldId id="267" r:id="rId22"/>
    <p:sldId id="268" r:id="rId23"/>
    <p:sldId id="280" r:id="rId24"/>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84380"/>
    <p:restoredTop sz="94660"/>
  </p:normalViewPr>
  <p:slideViewPr>
    <p:cSldViewPr>
      <p:cViewPr varScale="1">
        <p:scale>
          <a:sx n="66" d="100"/>
          <a:sy n="66" d="100"/>
        </p:scale>
        <p:origin x="-150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BEF07F-9454-4A83-865C-FA7789E96E9B}" type="doc">
      <dgm:prSet loTypeId="urn:microsoft.com/office/officeart/2005/8/layout/funnel1" loCatId="relationship" qsTypeId="urn:microsoft.com/office/officeart/2005/8/quickstyle/simple1" qsCatId="simple" csTypeId="urn:microsoft.com/office/officeart/2005/8/colors/colorful3" csCatId="colorful" phldr="1"/>
      <dgm:spPr/>
      <dgm:t>
        <a:bodyPr/>
        <a:lstStyle/>
        <a:p>
          <a:pPr rtl="1"/>
          <a:endParaRPr lang="ar-SA"/>
        </a:p>
      </dgm:t>
    </dgm:pt>
    <dgm:pt modelId="{6C5CBFE2-E077-46B2-B45C-9A93A9E5C025}">
      <dgm:prSet phldrT="[نص]"/>
      <dgm:spPr/>
      <dgm:t>
        <a:bodyPr/>
        <a:lstStyle/>
        <a:p>
          <a:pPr rtl="1"/>
          <a:r>
            <a:rPr lang="ar-SA" dirty="0" smtClean="0"/>
            <a:t>التنمية</a:t>
          </a:r>
          <a:endParaRPr lang="ar-SA" dirty="0"/>
        </a:p>
      </dgm:t>
    </dgm:pt>
    <dgm:pt modelId="{42518CCF-A9AB-49CC-B54F-C20F125B9378}" type="parTrans" cxnId="{E7522FCC-D9D1-48B0-B176-76F6761A8D7A}">
      <dgm:prSet/>
      <dgm:spPr/>
      <dgm:t>
        <a:bodyPr/>
        <a:lstStyle/>
        <a:p>
          <a:pPr rtl="1"/>
          <a:endParaRPr lang="ar-SA"/>
        </a:p>
      </dgm:t>
    </dgm:pt>
    <dgm:pt modelId="{09E6EA34-B356-4590-A2EF-3181BD796A8A}" type="sibTrans" cxnId="{E7522FCC-D9D1-48B0-B176-76F6761A8D7A}">
      <dgm:prSet/>
      <dgm:spPr/>
      <dgm:t>
        <a:bodyPr/>
        <a:lstStyle/>
        <a:p>
          <a:pPr rtl="1"/>
          <a:endParaRPr lang="ar-SA"/>
        </a:p>
      </dgm:t>
    </dgm:pt>
    <dgm:pt modelId="{493DFFF9-387C-466E-932F-03E62994342F}">
      <dgm:prSet phldrT="[نص]"/>
      <dgm:spPr/>
      <dgm:t>
        <a:bodyPr/>
        <a:lstStyle/>
        <a:p>
          <a:pPr rtl="1"/>
          <a:r>
            <a:rPr lang="ar-SA" dirty="0" smtClean="0"/>
            <a:t>الوقاية</a:t>
          </a:r>
          <a:endParaRPr lang="ar-SA" dirty="0"/>
        </a:p>
      </dgm:t>
    </dgm:pt>
    <dgm:pt modelId="{B3C3D653-C95F-4E36-960F-C7612D68EDC9}" type="parTrans" cxnId="{5074396C-75C6-47B0-881E-F6EF21F6AD68}">
      <dgm:prSet/>
      <dgm:spPr/>
      <dgm:t>
        <a:bodyPr/>
        <a:lstStyle/>
        <a:p>
          <a:pPr rtl="1"/>
          <a:endParaRPr lang="ar-SA"/>
        </a:p>
      </dgm:t>
    </dgm:pt>
    <dgm:pt modelId="{92FB612B-4EBD-4457-A8E8-08FCD9B521AF}" type="sibTrans" cxnId="{5074396C-75C6-47B0-881E-F6EF21F6AD68}">
      <dgm:prSet/>
      <dgm:spPr/>
      <dgm:t>
        <a:bodyPr/>
        <a:lstStyle/>
        <a:p>
          <a:pPr rtl="1"/>
          <a:endParaRPr lang="ar-SA"/>
        </a:p>
      </dgm:t>
    </dgm:pt>
    <dgm:pt modelId="{404888F3-4172-4D13-9CAA-3093E87C24FB}">
      <dgm:prSet phldrT="[نص]"/>
      <dgm:spPr/>
      <dgm:t>
        <a:bodyPr/>
        <a:lstStyle/>
        <a:p>
          <a:pPr rtl="1"/>
          <a:r>
            <a:rPr lang="ar-SA" dirty="0" smtClean="0"/>
            <a:t>العلاج</a:t>
          </a:r>
          <a:endParaRPr lang="ar-SA" dirty="0"/>
        </a:p>
      </dgm:t>
    </dgm:pt>
    <dgm:pt modelId="{6B82BBC3-46D1-4D09-A22F-056258276B49}" type="parTrans" cxnId="{AB2856A5-A6AD-41B2-BA49-19D5E6A96968}">
      <dgm:prSet/>
      <dgm:spPr/>
      <dgm:t>
        <a:bodyPr/>
        <a:lstStyle/>
        <a:p>
          <a:pPr rtl="1"/>
          <a:endParaRPr lang="ar-SA"/>
        </a:p>
      </dgm:t>
    </dgm:pt>
    <dgm:pt modelId="{3DFFD0D9-2B4C-4C09-B6B6-97D6340F021C}" type="sibTrans" cxnId="{AB2856A5-A6AD-41B2-BA49-19D5E6A96968}">
      <dgm:prSet/>
      <dgm:spPr/>
      <dgm:t>
        <a:bodyPr/>
        <a:lstStyle/>
        <a:p>
          <a:pPr rtl="1"/>
          <a:endParaRPr lang="ar-SA"/>
        </a:p>
      </dgm:t>
    </dgm:pt>
    <dgm:pt modelId="{549B555D-5EF6-42BE-8205-0597C34895AE}">
      <dgm:prSet phldrT="[نص]"/>
      <dgm:spPr/>
      <dgm:t>
        <a:bodyPr/>
        <a:lstStyle/>
        <a:p>
          <a:pPr rtl="1"/>
          <a:r>
            <a:rPr lang="ar-SA" b="1" dirty="0" smtClean="0"/>
            <a:t>الأهداف الرئيسية للجهود المبذولة في رعاية الإنسان المتخلف والغير متخلف.</a:t>
          </a:r>
          <a:endParaRPr lang="ar-SA" b="1" dirty="0"/>
        </a:p>
      </dgm:t>
    </dgm:pt>
    <dgm:pt modelId="{6CEF2CAF-A75B-4326-9D26-DF2740495AC1}" type="parTrans" cxnId="{CE1E6AA9-2217-4FCB-9ADC-3B5518ACFD39}">
      <dgm:prSet/>
      <dgm:spPr/>
      <dgm:t>
        <a:bodyPr/>
        <a:lstStyle/>
        <a:p>
          <a:pPr rtl="1"/>
          <a:endParaRPr lang="ar-SA"/>
        </a:p>
      </dgm:t>
    </dgm:pt>
    <dgm:pt modelId="{898E7EAE-57D3-43CA-90F5-511042CEF2D0}" type="sibTrans" cxnId="{CE1E6AA9-2217-4FCB-9ADC-3B5518ACFD39}">
      <dgm:prSet/>
      <dgm:spPr/>
      <dgm:t>
        <a:bodyPr/>
        <a:lstStyle/>
        <a:p>
          <a:pPr rtl="1"/>
          <a:endParaRPr lang="ar-SA"/>
        </a:p>
      </dgm:t>
    </dgm:pt>
    <dgm:pt modelId="{80657059-2BAC-4A8A-821D-C93FA9A5FC07}" type="pres">
      <dgm:prSet presAssocID="{0DBEF07F-9454-4A83-865C-FA7789E96E9B}" presName="Name0" presStyleCnt="0">
        <dgm:presLayoutVars>
          <dgm:chMax val="4"/>
          <dgm:resizeHandles val="exact"/>
        </dgm:presLayoutVars>
      </dgm:prSet>
      <dgm:spPr/>
      <dgm:t>
        <a:bodyPr/>
        <a:lstStyle/>
        <a:p>
          <a:pPr rtl="1"/>
          <a:endParaRPr lang="ar-SA"/>
        </a:p>
      </dgm:t>
    </dgm:pt>
    <dgm:pt modelId="{2F5EBA24-C810-4946-8AD6-BA16142899D1}" type="pres">
      <dgm:prSet presAssocID="{0DBEF07F-9454-4A83-865C-FA7789E96E9B}" presName="ellipse" presStyleLbl="trBgShp" presStyleIdx="0" presStyleCnt="1"/>
      <dgm:spPr/>
    </dgm:pt>
    <dgm:pt modelId="{BE2595A1-B111-4D58-935D-06C35C3DC74F}" type="pres">
      <dgm:prSet presAssocID="{0DBEF07F-9454-4A83-865C-FA7789E96E9B}" presName="arrow1" presStyleLbl="fgShp" presStyleIdx="0" presStyleCnt="1"/>
      <dgm:spPr/>
    </dgm:pt>
    <dgm:pt modelId="{F45282C1-EEB6-4F2F-8445-C57836AA4F2F}" type="pres">
      <dgm:prSet presAssocID="{0DBEF07F-9454-4A83-865C-FA7789E96E9B}" presName="rectangle" presStyleLbl="revTx" presStyleIdx="0" presStyleCnt="1" custScaleX="168751">
        <dgm:presLayoutVars>
          <dgm:bulletEnabled val="1"/>
        </dgm:presLayoutVars>
      </dgm:prSet>
      <dgm:spPr/>
      <dgm:t>
        <a:bodyPr/>
        <a:lstStyle/>
        <a:p>
          <a:pPr rtl="1"/>
          <a:endParaRPr lang="ar-SA"/>
        </a:p>
      </dgm:t>
    </dgm:pt>
    <dgm:pt modelId="{71399951-75BA-4C49-91C5-8F4DB49BAEAE}" type="pres">
      <dgm:prSet presAssocID="{493DFFF9-387C-466E-932F-03E62994342F}" presName="item1" presStyleLbl="node1" presStyleIdx="0" presStyleCnt="3">
        <dgm:presLayoutVars>
          <dgm:bulletEnabled val="1"/>
        </dgm:presLayoutVars>
      </dgm:prSet>
      <dgm:spPr/>
      <dgm:t>
        <a:bodyPr/>
        <a:lstStyle/>
        <a:p>
          <a:pPr rtl="1"/>
          <a:endParaRPr lang="ar-SA"/>
        </a:p>
      </dgm:t>
    </dgm:pt>
    <dgm:pt modelId="{8331CEDA-B351-4B9C-B3BB-A88A34B20B41}" type="pres">
      <dgm:prSet presAssocID="{404888F3-4172-4D13-9CAA-3093E87C24FB}" presName="item2" presStyleLbl="node1" presStyleIdx="1" presStyleCnt="3">
        <dgm:presLayoutVars>
          <dgm:bulletEnabled val="1"/>
        </dgm:presLayoutVars>
      </dgm:prSet>
      <dgm:spPr/>
      <dgm:t>
        <a:bodyPr/>
        <a:lstStyle/>
        <a:p>
          <a:pPr rtl="1"/>
          <a:endParaRPr lang="ar-SA"/>
        </a:p>
      </dgm:t>
    </dgm:pt>
    <dgm:pt modelId="{4CF31CAC-3543-4393-9888-5F92A5327DDE}" type="pres">
      <dgm:prSet presAssocID="{549B555D-5EF6-42BE-8205-0597C34895AE}" presName="item3" presStyleLbl="node1" presStyleIdx="2" presStyleCnt="3">
        <dgm:presLayoutVars>
          <dgm:bulletEnabled val="1"/>
        </dgm:presLayoutVars>
      </dgm:prSet>
      <dgm:spPr/>
      <dgm:t>
        <a:bodyPr/>
        <a:lstStyle/>
        <a:p>
          <a:pPr rtl="1"/>
          <a:endParaRPr lang="ar-SA"/>
        </a:p>
      </dgm:t>
    </dgm:pt>
    <dgm:pt modelId="{EEC4E69A-3A15-43B1-A13D-E17E1B8A3FE6}" type="pres">
      <dgm:prSet presAssocID="{0DBEF07F-9454-4A83-865C-FA7789E96E9B}" presName="funnel" presStyleLbl="trAlignAcc1" presStyleIdx="0" presStyleCnt="1" custLinFactNeighborX="-224" custLinFactNeighborY="2734"/>
      <dgm:spPr/>
    </dgm:pt>
  </dgm:ptLst>
  <dgm:cxnLst>
    <dgm:cxn modelId="{081381C6-AB70-41C4-B315-0F3331D4406B}" type="presOf" srcId="{493DFFF9-387C-466E-932F-03E62994342F}" destId="{8331CEDA-B351-4B9C-B3BB-A88A34B20B41}" srcOrd="0" destOrd="0" presId="urn:microsoft.com/office/officeart/2005/8/layout/funnel1"/>
    <dgm:cxn modelId="{E7522FCC-D9D1-48B0-B176-76F6761A8D7A}" srcId="{0DBEF07F-9454-4A83-865C-FA7789E96E9B}" destId="{6C5CBFE2-E077-46B2-B45C-9A93A9E5C025}" srcOrd="0" destOrd="0" parTransId="{42518CCF-A9AB-49CC-B54F-C20F125B9378}" sibTransId="{09E6EA34-B356-4590-A2EF-3181BD796A8A}"/>
    <dgm:cxn modelId="{B2FC414D-52FD-4D88-8DF7-05492499A23E}" type="presOf" srcId="{0DBEF07F-9454-4A83-865C-FA7789E96E9B}" destId="{80657059-2BAC-4A8A-821D-C93FA9A5FC07}" srcOrd="0" destOrd="0" presId="urn:microsoft.com/office/officeart/2005/8/layout/funnel1"/>
    <dgm:cxn modelId="{5074396C-75C6-47B0-881E-F6EF21F6AD68}" srcId="{0DBEF07F-9454-4A83-865C-FA7789E96E9B}" destId="{493DFFF9-387C-466E-932F-03E62994342F}" srcOrd="1" destOrd="0" parTransId="{B3C3D653-C95F-4E36-960F-C7612D68EDC9}" sibTransId="{92FB612B-4EBD-4457-A8E8-08FCD9B521AF}"/>
    <dgm:cxn modelId="{13ED78F9-747D-4849-88C7-1C7D944CFE15}" type="presOf" srcId="{549B555D-5EF6-42BE-8205-0597C34895AE}" destId="{F45282C1-EEB6-4F2F-8445-C57836AA4F2F}" srcOrd="0" destOrd="0" presId="urn:microsoft.com/office/officeart/2005/8/layout/funnel1"/>
    <dgm:cxn modelId="{E496EF46-660B-4586-8001-4A35F6E6E718}" type="presOf" srcId="{6C5CBFE2-E077-46B2-B45C-9A93A9E5C025}" destId="{4CF31CAC-3543-4393-9888-5F92A5327DDE}" srcOrd="0" destOrd="0" presId="urn:microsoft.com/office/officeart/2005/8/layout/funnel1"/>
    <dgm:cxn modelId="{CE1E6AA9-2217-4FCB-9ADC-3B5518ACFD39}" srcId="{0DBEF07F-9454-4A83-865C-FA7789E96E9B}" destId="{549B555D-5EF6-42BE-8205-0597C34895AE}" srcOrd="3" destOrd="0" parTransId="{6CEF2CAF-A75B-4326-9D26-DF2740495AC1}" sibTransId="{898E7EAE-57D3-43CA-90F5-511042CEF2D0}"/>
    <dgm:cxn modelId="{AB2856A5-A6AD-41B2-BA49-19D5E6A96968}" srcId="{0DBEF07F-9454-4A83-865C-FA7789E96E9B}" destId="{404888F3-4172-4D13-9CAA-3093E87C24FB}" srcOrd="2" destOrd="0" parTransId="{6B82BBC3-46D1-4D09-A22F-056258276B49}" sibTransId="{3DFFD0D9-2B4C-4C09-B6B6-97D6340F021C}"/>
    <dgm:cxn modelId="{77F19468-8972-46C0-888C-8F8E148F3CB9}" type="presOf" srcId="{404888F3-4172-4D13-9CAA-3093E87C24FB}" destId="{71399951-75BA-4C49-91C5-8F4DB49BAEAE}" srcOrd="0" destOrd="0" presId="urn:microsoft.com/office/officeart/2005/8/layout/funnel1"/>
    <dgm:cxn modelId="{7AB1DE14-80EC-4115-8133-DB2F27D38093}" type="presParOf" srcId="{80657059-2BAC-4A8A-821D-C93FA9A5FC07}" destId="{2F5EBA24-C810-4946-8AD6-BA16142899D1}" srcOrd="0" destOrd="0" presId="urn:microsoft.com/office/officeart/2005/8/layout/funnel1"/>
    <dgm:cxn modelId="{80D253B1-BB1F-45DE-88E8-6443E543C787}" type="presParOf" srcId="{80657059-2BAC-4A8A-821D-C93FA9A5FC07}" destId="{BE2595A1-B111-4D58-935D-06C35C3DC74F}" srcOrd="1" destOrd="0" presId="urn:microsoft.com/office/officeart/2005/8/layout/funnel1"/>
    <dgm:cxn modelId="{2BBBCAEB-C94B-4FC6-B8C0-912C4C7EE886}" type="presParOf" srcId="{80657059-2BAC-4A8A-821D-C93FA9A5FC07}" destId="{F45282C1-EEB6-4F2F-8445-C57836AA4F2F}" srcOrd="2" destOrd="0" presId="urn:microsoft.com/office/officeart/2005/8/layout/funnel1"/>
    <dgm:cxn modelId="{F3CC44DD-AF72-40EA-B24E-4F1F10C371EF}" type="presParOf" srcId="{80657059-2BAC-4A8A-821D-C93FA9A5FC07}" destId="{71399951-75BA-4C49-91C5-8F4DB49BAEAE}" srcOrd="3" destOrd="0" presId="urn:microsoft.com/office/officeart/2005/8/layout/funnel1"/>
    <dgm:cxn modelId="{C28EA09A-DC04-445B-8DF1-61A06534D2D0}" type="presParOf" srcId="{80657059-2BAC-4A8A-821D-C93FA9A5FC07}" destId="{8331CEDA-B351-4B9C-B3BB-A88A34B20B41}" srcOrd="4" destOrd="0" presId="urn:microsoft.com/office/officeart/2005/8/layout/funnel1"/>
    <dgm:cxn modelId="{FA79837C-D03C-4993-B024-6F05F80B29B0}" type="presParOf" srcId="{80657059-2BAC-4A8A-821D-C93FA9A5FC07}" destId="{4CF31CAC-3543-4393-9888-5F92A5327DDE}" srcOrd="5" destOrd="0" presId="urn:microsoft.com/office/officeart/2005/8/layout/funnel1"/>
    <dgm:cxn modelId="{3C807786-79C4-4F4C-B445-288E21A3E4EF}" type="presParOf" srcId="{80657059-2BAC-4A8A-821D-C93FA9A5FC07}" destId="{EEC4E69A-3A15-43B1-A13D-E17E1B8A3FE6}" srcOrd="6" destOrd="0" presId="urn:microsoft.com/office/officeart/2005/8/layout/funnel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8121450-1441-43FE-8CCC-CC2CC9D29809}" type="doc">
      <dgm:prSet loTypeId="urn:microsoft.com/office/officeart/2005/8/layout/chevron2" loCatId="list" qsTypeId="urn:microsoft.com/office/officeart/2005/8/quickstyle/simple1" qsCatId="simple" csTypeId="urn:microsoft.com/office/officeart/2005/8/colors/colorful5" csCatId="colorful" phldr="1"/>
      <dgm:spPr/>
      <dgm:t>
        <a:bodyPr/>
        <a:lstStyle/>
        <a:p>
          <a:pPr rtl="1"/>
          <a:endParaRPr lang="ar-SA"/>
        </a:p>
      </dgm:t>
    </dgm:pt>
    <dgm:pt modelId="{187691B2-5578-4B54-A9E2-E160B8F067C2}">
      <dgm:prSet phldrT="[نص]"/>
      <dgm:spPr/>
      <dgm:t>
        <a:bodyPr/>
        <a:lstStyle/>
        <a:p>
          <a:pPr rtl="1"/>
          <a:r>
            <a:rPr lang="ar-SA" dirty="0" smtClean="0"/>
            <a:t>التنمية</a:t>
          </a:r>
          <a:endParaRPr lang="ar-SA" dirty="0"/>
        </a:p>
      </dgm:t>
    </dgm:pt>
    <dgm:pt modelId="{3F1DDB57-C56B-480B-9181-9E482EEEB476}" type="parTrans" cxnId="{313D27D0-039C-44B3-A4CA-67487E6643DD}">
      <dgm:prSet/>
      <dgm:spPr/>
      <dgm:t>
        <a:bodyPr/>
        <a:lstStyle/>
        <a:p>
          <a:pPr rtl="1"/>
          <a:endParaRPr lang="ar-SA"/>
        </a:p>
      </dgm:t>
    </dgm:pt>
    <dgm:pt modelId="{88A62BDC-3E06-4979-8C21-4525F3EF5C26}" type="sibTrans" cxnId="{313D27D0-039C-44B3-A4CA-67487E6643DD}">
      <dgm:prSet/>
      <dgm:spPr/>
      <dgm:t>
        <a:bodyPr/>
        <a:lstStyle/>
        <a:p>
          <a:pPr rtl="1"/>
          <a:endParaRPr lang="ar-SA"/>
        </a:p>
      </dgm:t>
    </dgm:pt>
    <dgm:pt modelId="{6E28CCCF-25DF-4448-9F5D-07801ED48989}">
      <dgm:prSet phldrT="[نص]"/>
      <dgm:spPr/>
      <dgm:t>
        <a:bodyPr/>
        <a:lstStyle/>
        <a:p>
          <a:pPr rtl="1"/>
          <a:r>
            <a:rPr lang="ar-SA" dirty="0" smtClean="0"/>
            <a:t>كل الجهود المبذولة في تربية الإنسان وتنمية قدراته واستعداداته وإشباع ميوله وحاجاته لتحقيق ذاته واثبات وجوده بأقصى قدر ممكن.</a:t>
          </a:r>
          <a:endParaRPr lang="ar-SA" dirty="0"/>
        </a:p>
      </dgm:t>
    </dgm:pt>
    <dgm:pt modelId="{E8C03599-27EA-40FA-8340-BD14346C9964}" type="parTrans" cxnId="{2B93A104-1A8D-4600-A730-8B4CC5C08AD8}">
      <dgm:prSet/>
      <dgm:spPr/>
      <dgm:t>
        <a:bodyPr/>
        <a:lstStyle/>
        <a:p>
          <a:pPr rtl="1"/>
          <a:endParaRPr lang="ar-SA"/>
        </a:p>
      </dgm:t>
    </dgm:pt>
    <dgm:pt modelId="{95D22A99-8B43-4C85-84CF-3BEDB396AB19}" type="sibTrans" cxnId="{2B93A104-1A8D-4600-A730-8B4CC5C08AD8}">
      <dgm:prSet/>
      <dgm:spPr/>
      <dgm:t>
        <a:bodyPr/>
        <a:lstStyle/>
        <a:p>
          <a:pPr rtl="1"/>
          <a:endParaRPr lang="ar-SA"/>
        </a:p>
      </dgm:t>
    </dgm:pt>
    <dgm:pt modelId="{2BF02D25-3A13-4CE5-8A83-02A0AA31ACFF}">
      <dgm:prSet phldrT="[نص]"/>
      <dgm:spPr/>
      <dgm:t>
        <a:bodyPr/>
        <a:lstStyle/>
        <a:p>
          <a:pPr rtl="1"/>
          <a:r>
            <a:rPr lang="ar-SA" dirty="0" smtClean="0"/>
            <a:t>الوقاية</a:t>
          </a:r>
          <a:endParaRPr lang="ar-SA" dirty="0"/>
        </a:p>
      </dgm:t>
    </dgm:pt>
    <dgm:pt modelId="{AAB60C3D-29C5-471C-A4B6-2B8FE9FC3D8B}" type="parTrans" cxnId="{0C33C69A-40EA-4C77-B7CF-1660908AE2BD}">
      <dgm:prSet/>
      <dgm:spPr/>
      <dgm:t>
        <a:bodyPr/>
        <a:lstStyle/>
        <a:p>
          <a:pPr rtl="1"/>
          <a:endParaRPr lang="ar-SA"/>
        </a:p>
      </dgm:t>
    </dgm:pt>
    <dgm:pt modelId="{8C33225F-D2EF-46D5-9238-0B1F5B2542BE}" type="sibTrans" cxnId="{0C33C69A-40EA-4C77-B7CF-1660908AE2BD}">
      <dgm:prSet/>
      <dgm:spPr/>
      <dgm:t>
        <a:bodyPr/>
        <a:lstStyle/>
        <a:p>
          <a:pPr rtl="1"/>
          <a:endParaRPr lang="ar-SA"/>
        </a:p>
      </dgm:t>
    </dgm:pt>
    <dgm:pt modelId="{52070396-689C-46AD-BAFE-491637357E59}">
      <dgm:prSet phldrT="[نص]"/>
      <dgm:spPr/>
      <dgm:t>
        <a:bodyPr/>
        <a:lstStyle/>
        <a:p>
          <a:pPr rtl="1"/>
          <a:r>
            <a:rPr lang="ar-SA" dirty="0" smtClean="0"/>
            <a:t>كل الجهود المبذولة في حماية الإنسان من الانحراف والأمراض.</a:t>
          </a:r>
          <a:endParaRPr lang="ar-SA" dirty="0"/>
        </a:p>
      </dgm:t>
    </dgm:pt>
    <dgm:pt modelId="{A3B9355E-B2C5-4AFD-8D40-C0E10D61FC33}" type="parTrans" cxnId="{FB9B0BC2-F23B-4705-A60C-0F0910ED7A57}">
      <dgm:prSet/>
      <dgm:spPr/>
      <dgm:t>
        <a:bodyPr/>
        <a:lstStyle/>
        <a:p>
          <a:pPr rtl="1"/>
          <a:endParaRPr lang="ar-SA"/>
        </a:p>
      </dgm:t>
    </dgm:pt>
    <dgm:pt modelId="{798AEBF1-BB01-44A6-8165-2F600059D096}" type="sibTrans" cxnId="{FB9B0BC2-F23B-4705-A60C-0F0910ED7A57}">
      <dgm:prSet/>
      <dgm:spPr/>
      <dgm:t>
        <a:bodyPr/>
        <a:lstStyle/>
        <a:p>
          <a:pPr rtl="1"/>
          <a:endParaRPr lang="ar-SA"/>
        </a:p>
      </dgm:t>
    </dgm:pt>
    <dgm:pt modelId="{F4B2592B-0024-43D1-8382-F92D867A04AE}">
      <dgm:prSet phldrT="[نص]"/>
      <dgm:spPr/>
      <dgm:t>
        <a:bodyPr/>
        <a:lstStyle/>
        <a:p>
          <a:pPr rtl="1"/>
          <a:r>
            <a:rPr lang="ar-SA" dirty="0" smtClean="0"/>
            <a:t>العلاج</a:t>
          </a:r>
          <a:endParaRPr lang="ar-SA" dirty="0"/>
        </a:p>
      </dgm:t>
    </dgm:pt>
    <dgm:pt modelId="{A3AF27FC-1831-4262-975C-046E83ABA65C}" type="parTrans" cxnId="{974C4152-F991-4C71-87A7-9BA6C0B66E75}">
      <dgm:prSet/>
      <dgm:spPr/>
      <dgm:t>
        <a:bodyPr/>
        <a:lstStyle/>
        <a:p>
          <a:pPr rtl="1"/>
          <a:endParaRPr lang="ar-SA"/>
        </a:p>
      </dgm:t>
    </dgm:pt>
    <dgm:pt modelId="{9B391076-24A8-4558-ACF6-BC90CC0B0043}" type="sibTrans" cxnId="{974C4152-F991-4C71-87A7-9BA6C0B66E75}">
      <dgm:prSet/>
      <dgm:spPr/>
      <dgm:t>
        <a:bodyPr/>
        <a:lstStyle/>
        <a:p>
          <a:pPr rtl="1"/>
          <a:endParaRPr lang="ar-SA"/>
        </a:p>
      </dgm:t>
    </dgm:pt>
    <dgm:pt modelId="{70AD8D0C-22E4-488C-B8B3-681AE386AC35}">
      <dgm:prSet phldrT="[نص]"/>
      <dgm:spPr/>
      <dgm:t>
        <a:bodyPr/>
        <a:lstStyle/>
        <a:p>
          <a:pPr rtl="1"/>
          <a:r>
            <a:rPr lang="ar-SA" dirty="0" smtClean="0"/>
            <a:t>الجهود المبذولة في علاج الانحرافات والأمراض.</a:t>
          </a:r>
          <a:endParaRPr lang="ar-SA" dirty="0"/>
        </a:p>
      </dgm:t>
    </dgm:pt>
    <dgm:pt modelId="{7A83AE0C-E8D1-4815-92F7-1904F5B0B62C}" type="parTrans" cxnId="{3819B00C-DE67-42E8-A263-E085E96BD9BB}">
      <dgm:prSet/>
      <dgm:spPr/>
      <dgm:t>
        <a:bodyPr/>
        <a:lstStyle/>
        <a:p>
          <a:pPr rtl="1"/>
          <a:endParaRPr lang="ar-SA"/>
        </a:p>
      </dgm:t>
    </dgm:pt>
    <dgm:pt modelId="{DE30D14A-02EC-4125-AB4A-B59F3212DD7D}" type="sibTrans" cxnId="{3819B00C-DE67-42E8-A263-E085E96BD9BB}">
      <dgm:prSet/>
      <dgm:spPr/>
      <dgm:t>
        <a:bodyPr/>
        <a:lstStyle/>
        <a:p>
          <a:pPr rtl="1"/>
          <a:endParaRPr lang="ar-SA"/>
        </a:p>
      </dgm:t>
    </dgm:pt>
    <dgm:pt modelId="{298B81B8-D38B-443A-939E-C17EBC1E5607}" type="pres">
      <dgm:prSet presAssocID="{E8121450-1441-43FE-8CCC-CC2CC9D29809}" presName="linearFlow" presStyleCnt="0">
        <dgm:presLayoutVars>
          <dgm:dir/>
          <dgm:animLvl val="lvl"/>
          <dgm:resizeHandles val="exact"/>
        </dgm:presLayoutVars>
      </dgm:prSet>
      <dgm:spPr/>
      <dgm:t>
        <a:bodyPr/>
        <a:lstStyle/>
        <a:p>
          <a:pPr rtl="1"/>
          <a:endParaRPr lang="ar-SA"/>
        </a:p>
      </dgm:t>
    </dgm:pt>
    <dgm:pt modelId="{D2BB4375-0D82-44E9-A86D-A3D54721DF7D}" type="pres">
      <dgm:prSet presAssocID="{187691B2-5578-4B54-A9E2-E160B8F067C2}" presName="composite" presStyleCnt="0"/>
      <dgm:spPr/>
    </dgm:pt>
    <dgm:pt modelId="{894E66B4-2B21-42BB-9AE2-73471914EE2C}" type="pres">
      <dgm:prSet presAssocID="{187691B2-5578-4B54-A9E2-E160B8F067C2}" presName="parentText" presStyleLbl="alignNode1" presStyleIdx="0" presStyleCnt="3">
        <dgm:presLayoutVars>
          <dgm:chMax val="1"/>
          <dgm:bulletEnabled val="1"/>
        </dgm:presLayoutVars>
      </dgm:prSet>
      <dgm:spPr/>
      <dgm:t>
        <a:bodyPr/>
        <a:lstStyle/>
        <a:p>
          <a:pPr rtl="1"/>
          <a:endParaRPr lang="ar-SA"/>
        </a:p>
      </dgm:t>
    </dgm:pt>
    <dgm:pt modelId="{C31E974E-3C5F-44A5-AB54-5C1FD596E8FB}" type="pres">
      <dgm:prSet presAssocID="{187691B2-5578-4B54-A9E2-E160B8F067C2}" presName="descendantText" presStyleLbl="alignAcc1" presStyleIdx="0" presStyleCnt="3" custLinFactNeighborX="540" custLinFactNeighborY="-6173">
        <dgm:presLayoutVars>
          <dgm:bulletEnabled val="1"/>
        </dgm:presLayoutVars>
      </dgm:prSet>
      <dgm:spPr/>
      <dgm:t>
        <a:bodyPr/>
        <a:lstStyle/>
        <a:p>
          <a:pPr rtl="1"/>
          <a:endParaRPr lang="ar-SA"/>
        </a:p>
      </dgm:t>
    </dgm:pt>
    <dgm:pt modelId="{27B14FCA-3B9E-4393-91F7-470E740782E3}" type="pres">
      <dgm:prSet presAssocID="{88A62BDC-3E06-4979-8C21-4525F3EF5C26}" presName="sp" presStyleCnt="0"/>
      <dgm:spPr/>
    </dgm:pt>
    <dgm:pt modelId="{27E5EFAC-667C-45B1-9A1F-4FAB6DEF9FB7}" type="pres">
      <dgm:prSet presAssocID="{2BF02D25-3A13-4CE5-8A83-02A0AA31ACFF}" presName="composite" presStyleCnt="0"/>
      <dgm:spPr/>
    </dgm:pt>
    <dgm:pt modelId="{B301B04F-0C1C-4DC9-BE75-34D579FDDA31}" type="pres">
      <dgm:prSet presAssocID="{2BF02D25-3A13-4CE5-8A83-02A0AA31ACFF}" presName="parentText" presStyleLbl="alignNode1" presStyleIdx="1" presStyleCnt="3" custLinFactNeighborX="0" custLinFactNeighborY="-6370">
        <dgm:presLayoutVars>
          <dgm:chMax val="1"/>
          <dgm:bulletEnabled val="1"/>
        </dgm:presLayoutVars>
      </dgm:prSet>
      <dgm:spPr/>
      <dgm:t>
        <a:bodyPr/>
        <a:lstStyle/>
        <a:p>
          <a:pPr rtl="1"/>
          <a:endParaRPr lang="ar-SA"/>
        </a:p>
      </dgm:t>
    </dgm:pt>
    <dgm:pt modelId="{A9329B29-02D3-4A85-90E4-57845B35D42A}" type="pres">
      <dgm:prSet presAssocID="{2BF02D25-3A13-4CE5-8A83-02A0AA31ACFF}" presName="descendantText" presStyleLbl="alignAcc1" presStyleIdx="1" presStyleCnt="3">
        <dgm:presLayoutVars>
          <dgm:bulletEnabled val="1"/>
        </dgm:presLayoutVars>
      </dgm:prSet>
      <dgm:spPr/>
      <dgm:t>
        <a:bodyPr/>
        <a:lstStyle/>
        <a:p>
          <a:pPr rtl="1"/>
          <a:endParaRPr lang="ar-SA"/>
        </a:p>
      </dgm:t>
    </dgm:pt>
    <dgm:pt modelId="{32861A0A-0DE5-41AE-8273-2C0A4FEA3B5B}" type="pres">
      <dgm:prSet presAssocID="{8C33225F-D2EF-46D5-9238-0B1F5B2542BE}" presName="sp" presStyleCnt="0"/>
      <dgm:spPr/>
    </dgm:pt>
    <dgm:pt modelId="{E3987E49-0B4E-4EB8-BA5A-E990B7D2C813}" type="pres">
      <dgm:prSet presAssocID="{F4B2592B-0024-43D1-8382-F92D867A04AE}" presName="composite" presStyleCnt="0"/>
      <dgm:spPr/>
    </dgm:pt>
    <dgm:pt modelId="{75899257-C999-449D-9B16-8369F226F1FF}" type="pres">
      <dgm:prSet presAssocID="{F4B2592B-0024-43D1-8382-F92D867A04AE}" presName="parentText" presStyleLbl="alignNode1" presStyleIdx="2" presStyleCnt="3">
        <dgm:presLayoutVars>
          <dgm:chMax val="1"/>
          <dgm:bulletEnabled val="1"/>
        </dgm:presLayoutVars>
      </dgm:prSet>
      <dgm:spPr/>
      <dgm:t>
        <a:bodyPr/>
        <a:lstStyle/>
        <a:p>
          <a:pPr rtl="1"/>
          <a:endParaRPr lang="ar-SA"/>
        </a:p>
      </dgm:t>
    </dgm:pt>
    <dgm:pt modelId="{A2469D70-C7F3-4DC6-AC8A-C6FD681C5DC7}" type="pres">
      <dgm:prSet presAssocID="{F4B2592B-0024-43D1-8382-F92D867A04AE}" presName="descendantText" presStyleLbl="alignAcc1" presStyleIdx="2" presStyleCnt="3">
        <dgm:presLayoutVars>
          <dgm:bulletEnabled val="1"/>
        </dgm:presLayoutVars>
      </dgm:prSet>
      <dgm:spPr/>
      <dgm:t>
        <a:bodyPr/>
        <a:lstStyle/>
        <a:p>
          <a:pPr rtl="1"/>
          <a:endParaRPr lang="ar-SA"/>
        </a:p>
      </dgm:t>
    </dgm:pt>
  </dgm:ptLst>
  <dgm:cxnLst>
    <dgm:cxn modelId="{3819B00C-DE67-42E8-A263-E085E96BD9BB}" srcId="{F4B2592B-0024-43D1-8382-F92D867A04AE}" destId="{70AD8D0C-22E4-488C-B8B3-681AE386AC35}" srcOrd="0" destOrd="0" parTransId="{7A83AE0C-E8D1-4815-92F7-1904F5B0B62C}" sibTransId="{DE30D14A-02EC-4125-AB4A-B59F3212DD7D}"/>
    <dgm:cxn modelId="{2F7DF80D-8A8B-47A0-82C6-C8ADDFA64240}" type="presOf" srcId="{2BF02D25-3A13-4CE5-8A83-02A0AA31ACFF}" destId="{B301B04F-0C1C-4DC9-BE75-34D579FDDA31}" srcOrd="0" destOrd="0" presId="urn:microsoft.com/office/officeart/2005/8/layout/chevron2"/>
    <dgm:cxn modelId="{D0153681-4351-40BD-A931-87C1938F1A75}" type="presOf" srcId="{E8121450-1441-43FE-8CCC-CC2CC9D29809}" destId="{298B81B8-D38B-443A-939E-C17EBC1E5607}" srcOrd="0" destOrd="0" presId="urn:microsoft.com/office/officeart/2005/8/layout/chevron2"/>
    <dgm:cxn modelId="{974C4152-F991-4C71-87A7-9BA6C0B66E75}" srcId="{E8121450-1441-43FE-8CCC-CC2CC9D29809}" destId="{F4B2592B-0024-43D1-8382-F92D867A04AE}" srcOrd="2" destOrd="0" parTransId="{A3AF27FC-1831-4262-975C-046E83ABA65C}" sibTransId="{9B391076-24A8-4558-ACF6-BC90CC0B0043}"/>
    <dgm:cxn modelId="{8546DA5E-53F3-45F1-9806-89FFE7AFC7F9}" type="presOf" srcId="{70AD8D0C-22E4-488C-B8B3-681AE386AC35}" destId="{A2469D70-C7F3-4DC6-AC8A-C6FD681C5DC7}" srcOrd="0" destOrd="0" presId="urn:microsoft.com/office/officeart/2005/8/layout/chevron2"/>
    <dgm:cxn modelId="{B94E790F-084D-4FF3-B34C-F43F05A5BB44}" type="presOf" srcId="{F4B2592B-0024-43D1-8382-F92D867A04AE}" destId="{75899257-C999-449D-9B16-8369F226F1FF}" srcOrd="0" destOrd="0" presId="urn:microsoft.com/office/officeart/2005/8/layout/chevron2"/>
    <dgm:cxn modelId="{2B93A104-1A8D-4600-A730-8B4CC5C08AD8}" srcId="{187691B2-5578-4B54-A9E2-E160B8F067C2}" destId="{6E28CCCF-25DF-4448-9F5D-07801ED48989}" srcOrd="0" destOrd="0" parTransId="{E8C03599-27EA-40FA-8340-BD14346C9964}" sibTransId="{95D22A99-8B43-4C85-84CF-3BEDB396AB19}"/>
    <dgm:cxn modelId="{FB9B0BC2-F23B-4705-A60C-0F0910ED7A57}" srcId="{2BF02D25-3A13-4CE5-8A83-02A0AA31ACFF}" destId="{52070396-689C-46AD-BAFE-491637357E59}" srcOrd="0" destOrd="0" parTransId="{A3B9355E-B2C5-4AFD-8D40-C0E10D61FC33}" sibTransId="{798AEBF1-BB01-44A6-8165-2F600059D096}"/>
    <dgm:cxn modelId="{ADAEB8BA-6F6C-4931-9EC3-4CF55168C80B}" type="presOf" srcId="{52070396-689C-46AD-BAFE-491637357E59}" destId="{A9329B29-02D3-4A85-90E4-57845B35D42A}" srcOrd="0" destOrd="0" presId="urn:microsoft.com/office/officeart/2005/8/layout/chevron2"/>
    <dgm:cxn modelId="{313D27D0-039C-44B3-A4CA-67487E6643DD}" srcId="{E8121450-1441-43FE-8CCC-CC2CC9D29809}" destId="{187691B2-5578-4B54-A9E2-E160B8F067C2}" srcOrd="0" destOrd="0" parTransId="{3F1DDB57-C56B-480B-9181-9E482EEEB476}" sibTransId="{88A62BDC-3E06-4979-8C21-4525F3EF5C26}"/>
    <dgm:cxn modelId="{82CBA5E6-BD3B-4BA0-AB91-475CCCB0C0E8}" type="presOf" srcId="{6E28CCCF-25DF-4448-9F5D-07801ED48989}" destId="{C31E974E-3C5F-44A5-AB54-5C1FD596E8FB}" srcOrd="0" destOrd="0" presId="urn:microsoft.com/office/officeart/2005/8/layout/chevron2"/>
    <dgm:cxn modelId="{0C33C69A-40EA-4C77-B7CF-1660908AE2BD}" srcId="{E8121450-1441-43FE-8CCC-CC2CC9D29809}" destId="{2BF02D25-3A13-4CE5-8A83-02A0AA31ACFF}" srcOrd="1" destOrd="0" parTransId="{AAB60C3D-29C5-471C-A4B6-2B8FE9FC3D8B}" sibTransId="{8C33225F-D2EF-46D5-9238-0B1F5B2542BE}"/>
    <dgm:cxn modelId="{9C31F6DA-60DB-4458-AB39-55FE7ED100BE}" type="presOf" srcId="{187691B2-5578-4B54-A9E2-E160B8F067C2}" destId="{894E66B4-2B21-42BB-9AE2-73471914EE2C}" srcOrd="0" destOrd="0" presId="urn:microsoft.com/office/officeart/2005/8/layout/chevron2"/>
    <dgm:cxn modelId="{E40B71EB-9259-4BD1-AE8C-36154046B5A5}" type="presParOf" srcId="{298B81B8-D38B-443A-939E-C17EBC1E5607}" destId="{D2BB4375-0D82-44E9-A86D-A3D54721DF7D}" srcOrd="0" destOrd="0" presId="urn:microsoft.com/office/officeart/2005/8/layout/chevron2"/>
    <dgm:cxn modelId="{6158D9E0-73ED-4741-9F04-4E6CCB24475C}" type="presParOf" srcId="{D2BB4375-0D82-44E9-A86D-A3D54721DF7D}" destId="{894E66B4-2B21-42BB-9AE2-73471914EE2C}" srcOrd="0" destOrd="0" presId="urn:microsoft.com/office/officeart/2005/8/layout/chevron2"/>
    <dgm:cxn modelId="{FF831B74-EE59-4F2B-A9D2-F08028778982}" type="presParOf" srcId="{D2BB4375-0D82-44E9-A86D-A3D54721DF7D}" destId="{C31E974E-3C5F-44A5-AB54-5C1FD596E8FB}" srcOrd="1" destOrd="0" presId="urn:microsoft.com/office/officeart/2005/8/layout/chevron2"/>
    <dgm:cxn modelId="{30508425-08EE-46DE-ACAC-BB0BF1692AF6}" type="presParOf" srcId="{298B81B8-D38B-443A-939E-C17EBC1E5607}" destId="{27B14FCA-3B9E-4393-91F7-470E740782E3}" srcOrd="1" destOrd="0" presId="urn:microsoft.com/office/officeart/2005/8/layout/chevron2"/>
    <dgm:cxn modelId="{72133DC3-E0E5-47EF-9837-1A374C6BF572}" type="presParOf" srcId="{298B81B8-D38B-443A-939E-C17EBC1E5607}" destId="{27E5EFAC-667C-45B1-9A1F-4FAB6DEF9FB7}" srcOrd="2" destOrd="0" presId="urn:microsoft.com/office/officeart/2005/8/layout/chevron2"/>
    <dgm:cxn modelId="{C51680F9-AE58-49FB-86AE-71E610C07399}" type="presParOf" srcId="{27E5EFAC-667C-45B1-9A1F-4FAB6DEF9FB7}" destId="{B301B04F-0C1C-4DC9-BE75-34D579FDDA31}" srcOrd="0" destOrd="0" presId="urn:microsoft.com/office/officeart/2005/8/layout/chevron2"/>
    <dgm:cxn modelId="{8EF22BD9-9A4F-4AE9-91F9-0D6AD59014D4}" type="presParOf" srcId="{27E5EFAC-667C-45B1-9A1F-4FAB6DEF9FB7}" destId="{A9329B29-02D3-4A85-90E4-57845B35D42A}" srcOrd="1" destOrd="0" presId="urn:microsoft.com/office/officeart/2005/8/layout/chevron2"/>
    <dgm:cxn modelId="{74E901E8-B304-4BE1-AF38-5C7C9195A3FB}" type="presParOf" srcId="{298B81B8-D38B-443A-939E-C17EBC1E5607}" destId="{32861A0A-0DE5-41AE-8273-2C0A4FEA3B5B}" srcOrd="3" destOrd="0" presId="urn:microsoft.com/office/officeart/2005/8/layout/chevron2"/>
    <dgm:cxn modelId="{F678EBD9-ABB3-4945-94FC-B73A8C56601F}" type="presParOf" srcId="{298B81B8-D38B-443A-939E-C17EBC1E5607}" destId="{E3987E49-0B4E-4EB8-BA5A-E990B7D2C813}" srcOrd="4" destOrd="0" presId="urn:microsoft.com/office/officeart/2005/8/layout/chevron2"/>
    <dgm:cxn modelId="{301B8684-8939-42CA-AB74-28818713A853}" type="presParOf" srcId="{E3987E49-0B4E-4EB8-BA5A-E990B7D2C813}" destId="{75899257-C999-449D-9B16-8369F226F1FF}" srcOrd="0" destOrd="0" presId="urn:microsoft.com/office/officeart/2005/8/layout/chevron2"/>
    <dgm:cxn modelId="{6A5EA180-8A6E-4026-81A1-683A13764DEF}" type="presParOf" srcId="{E3987E49-0B4E-4EB8-BA5A-E990B7D2C813}" destId="{A2469D70-C7F3-4DC6-AC8A-C6FD681C5DC7}"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7109E5B-49D6-43DD-9445-64628B75D09A}"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pPr rtl="1"/>
          <a:endParaRPr lang="ar-SA"/>
        </a:p>
      </dgm:t>
    </dgm:pt>
    <dgm:pt modelId="{018CFDE4-02C8-497C-A97C-61EB14A78B15}">
      <dgm:prSet phldrT="[نص]"/>
      <dgm:spPr/>
      <dgm:t>
        <a:bodyPr/>
        <a:lstStyle/>
        <a:p>
          <a:pPr rtl="1"/>
          <a:r>
            <a:rPr lang="ar-SA" dirty="0" smtClean="0"/>
            <a:t>الوقاية من الدرجة الأولى</a:t>
          </a:r>
          <a:endParaRPr lang="ar-SA" dirty="0"/>
        </a:p>
      </dgm:t>
    </dgm:pt>
    <dgm:pt modelId="{29309E37-A491-454F-9E14-85C5D2ABF1DD}" type="parTrans" cxnId="{E245A712-E27A-4FB0-8E53-B60F468A779D}">
      <dgm:prSet/>
      <dgm:spPr/>
      <dgm:t>
        <a:bodyPr/>
        <a:lstStyle/>
        <a:p>
          <a:pPr rtl="1"/>
          <a:endParaRPr lang="ar-SA"/>
        </a:p>
      </dgm:t>
    </dgm:pt>
    <dgm:pt modelId="{94A0C98D-C133-42E5-88BC-D6B799EA6E8D}" type="sibTrans" cxnId="{E245A712-E27A-4FB0-8E53-B60F468A779D}">
      <dgm:prSet/>
      <dgm:spPr/>
      <dgm:t>
        <a:bodyPr/>
        <a:lstStyle/>
        <a:p>
          <a:pPr rtl="1"/>
          <a:endParaRPr lang="ar-SA"/>
        </a:p>
      </dgm:t>
    </dgm:pt>
    <dgm:pt modelId="{F8CD48A7-5773-44C0-A652-5B9F73EDC95E}">
      <dgm:prSet phldrT="[نص]"/>
      <dgm:spPr/>
      <dgm:t>
        <a:bodyPr/>
        <a:lstStyle/>
        <a:p>
          <a:pPr rtl="1"/>
          <a:r>
            <a:rPr lang="ar-SA" dirty="0" smtClean="0"/>
            <a:t>الوقاية من الدرجة الثانية</a:t>
          </a:r>
          <a:endParaRPr lang="ar-SA" dirty="0"/>
        </a:p>
      </dgm:t>
    </dgm:pt>
    <dgm:pt modelId="{F2DA3616-DA29-4C85-81CD-EDE58BF7E9E3}" type="parTrans" cxnId="{BA654D36-F405-426F-9B81-CF11729EE7F0}">
      <dgm:prSet/>
      <dgm:spPr/>
      <dgm:t>
        <a:bodyPr/>
        <a:lstStyle/>
        <a:p>
          <a:pPr rtl="1"/>
          <a:endParaRPr lang="ar-SA"/>
        </a:p>
      </dgm:t>
    </dgm:pt>
    <dgm:pt modelId="{6D8CDD3B-9470-42C1-AE3E-9D729D136C1B}" type="sibTrans" cxnId="{BA654D36-F405-426F-9B81-CF11729EE7F0}">
      <dgm:prSet/>
      <dgm:spPr/>
      <dgm:t>
        <a:bodyPr/>
        <a:lstStyle/>
        <a:p>
          <a:pPr rtl="1"/>
          <a:endParaRPr lang="ar-SA"/>
        </a:p>
      </dgm:t>
    </dgm:pt>
    <dgm:pt modelId="{866932B4-D50A-45D7-9C6E-EF2E9D77AFF1}">
      <dgm:prSet phldrT="[نص]"/>
      <dgm:spPr/>
      <dgm:t>
        <a:bodyPr/>
        <a:lstStyle/>
        <a:p>
          <a:pPr rtl="1"/>
          <a:r>
            <a:rPr lang="ar-SA" dirty="0" smtClean="0"/>
            <a:t>الوقاية من الدرجة الثالث</a:t>
          </a:r>
          <a:endParaRPr lang="ar-SA" dirty="0"/>
        </a:p>
      </dgm:t>
    </dgm:pt>
    <dgm:pt modelId="{938C3FA2-CA5F-4C09-9362-DB3A0A653C76}" type="parTrans" cxnId="{12E3425F-5BF3-414D-9F84-E92003D1AC49}">
      <dgm:prSet/>
      <dgm:spPr/>
      <dgm:t>
        <a:bodyPr/>
        <a:lstStyle/>
        <a:p>
          <a:pPr rtl="1"/>
          <a:endParaRPr lang="ar-SA"/>
        </a:p>
      </dgm:t>
    </dgm:pt>
    <dgm:pt modelId="{9863B6C4-DCCC-4774-BCA1-E004A60D0615}" type="sibTrans" cxnId="{12E3425F-5BF3-414D-9F84-E92003D1AC49}">
      <dgm:prSet/>
      <dgm:spPr/>
      <dgm:t>
        <a:bodyPr/>
        <a:lstStyle/>
        <a:p>
          <a:pPr rtl="1"/>
          <a:endParaRPr lang="ar-SA"/>
        </a:p>
      </dgm:t>
    </dgm:pt>
    <dgm:pt modelId="{B835C027-F6E3-455C-9BFF-91A141F29663}" type="pres">
      <dgm:prSet presAssocID="{D7109E5B-49D6-43DD-9445-64628B75D09A}" presName="outerComposite" presStyleCnt="0">
        <dgm:presLayoutVars>
          <dgm:chMax val="5"/>
          <dgm:dir/>
          <dgm:resizeHandles val="exact"/>
        </dgm:presLayoutVars>
      </dgm:prSet>
      <dgm:spPr/>
      <dgm:t>
        <a:bodyPr/>
        <a:lstStyle/>
        <a:p>
          <a:pPr rtl="1"/>
          <a:endParaRPr lang="ar-SA"/>
        </a:p>
      </dgm:t>
    </dgm:pt>
    <dgm:pt modelId="{35997B10-6E53-45ED-820F-7B8598CCBC1F}" type="pres">
      <dgm:prSet presAssocID="{D7109E5B-49D6-43DD-9445-64628B75D09A}" presName="dummyMaxCanvas" presStyleCnt="0">
        <dgm:presLayoutVars/>
      </dgm:prSet>
      <dgm:spPr/>
    </dgm:pt>
    <dgm:pt modelId="{EAE14FDF-98AB-44BA-859C-78C4960B0428}" type="pres">
      <dgm:prSet presAssocID="{D7109E5B-49D6-43DD-9445-64628B75D09A}" presName="ThreeNodes_1" presStyleLbl="node1" presStyleIdx="0" presStyleCnt="3">
        <dgm:presLayoutVars>
          <dgm:bulletEnabled val="1"/>
        </dgm:presLayoutVars>
      </dgm:prSet>
      <dgm:spPr/>
      <dgm:t>
        <a:bodyPr/>
        <a:lstStyle/>
        <a:p>
          <a:pPr rtl="1"/>
          <a:endParaRPr lang="ar-SA"/>
        </a:p>
      </dgm:t>
    </dgm:pt>
    <dgm:pt modelId="{BF040E27-E1CA-4C75-9649-030B9291450C}" type="pres">
      <dgm:prSet presAssocID="{D7109E5B-49D6-43DD-9445-64628B75D09A}" presName="ThreeNodes_2" presStyleLbl="node1" presStyleIdx="1" presStyleCnt="3">
        <dgm:presLayoutVars>
          <dgm:bulletEnabled val="1"/>
        </dgm:presLayoutVars>
      </dgm:prSet>
      <dgm:spPr/>
      <dgm:t>
        <a:bodyPr/>
        <a:lstStyle/>
        <a:p>
          <a:pPr rtl="1"/>
          <a:endParaRPr lang="ar-SA"/>
        </a:p>
      </dgm:t>
    </dgm:pt>
    <dgm:pt modelId="{A637FFF9-034E-4AB9-9987-3989A838B147}" type="pres">
      <dgm:prSet presAssocID="{D7109E5B-49D6-43DD-9445-64628B75D09A}" presName="ThreeNodes_3" presStyleLbl="node1" presStyleIdx="2" presStyleCnt="3">
        <dgm:presLayoutVars>
          <dgm:bulletEnabled val="1"/>
        </dgm:presLayoutVars>
      </dgm:prSet>
      <dgm:spPr/>
      <dgm:t>
        <a:bodyPr/>
        <a:lstStyle/>
        <a:p>
          <a:pPr rtl="1"/>
          <a:endParaRPr lang="ar-SA"/>
        </a:p>
      </dgm:t>
    </dgm:pt>
    <dgm:pt modelId="{C3E2C410-28DE-48E0-8541-486938AACF75}" type="pres">
      <dgm:prSet presAssocID="{D7109E5B-49D6-43DD-9445-64628B75D09A}" presName="ThreeConn_1-2" presStyleLbl="fgAccFollowNode1" presStyleIdx="0" presStyleCnt="2">
        <dgm:presLayoutVars>
          <dgm:bulletEnabled val="1"/>
        </dgm:presLayoutVars>
      </dgm:prSet>
      <dgm:spPr/>
      <dgm:t>
        <a:bodyPr/>
        <a:lstStyle/>
        <a:p>
          <a:pPr rtl="1"/>
          <a:endParaRPr lang="ar-SA"/>
        </a:p>
      </dgm:t>
    </dgm:pt>
    <dgm:pt modelId="{D6720261-BA9A-4D91-879E-40DD292EC80F}" type="pres">
      <dgm:prSet presAssocID="{D7109E5B-49D6-43DD-9445-64628B75D09A}" presName="ThreeConn_2-3" presStyleLbl="fgAccFollowNode1" presStyleIdx="1" presStyleCnt="2">
        <dgm:presLayoutVars>
          <dgm:bulletEnabled val="1"/>
        </dgm:presLayoutVars>
      </dgm:prSet>
      <dgm:spPr/>
      <dgm:t>
        <a:bodyPr/>
        <a:lstStyle/>
        <a:p>
          <a:pPr rtl="1"/>
          <a:endParaRPr lang="ar-SA"/>
        </a:p>
      </dgm:t>
    </dgm:pt>
    <dgm:pt modelId="{664FB0C6-78AE-4AD8-BA08-0925F3306176}" type="pres">
      <dgm:prSet presAssocID="{D7109E5B-49D6-43DD-9445-64628B75D09A}" presName="ThreeNodes_1_text" presStyleLbl="node1" presStyleIdx="2" presStyleCnt="3">
        <dgm:presLayoutVars>
          <dgm:bulletEnabled val="1"/>
        </dgm:presLayoutVars>
      </dgm:prSet>
      <dgm:spPr/>
      <dgm:t>
        <a:bodyPr/>
        <a:lstStyle/>
        <a:p>
          <a:pPr rtl="1"/>
          <a:endParaRPr lang="ar-SA"/>
        </a:p>
      </dgm:t>
    </dgm:pt>
    <dgm:pt modelId="{41782DC4-1C24-49D1-A73D-09E1E644A234}" type="pres">
      <dgm:prSet presAssocID="{D7109E5B-49D6-43DD-9445-64628B75D09A}" presName="ThreeNodes_2_text" presStyleLbl="node1" presStyleIdx="2" presStyleCnt="3">
        <dgm:presLayoutVars>
          <dgm:bulletEnabled val="1"/>
        </dgm:presLayoutVars>
      </dgm:prSet>
      <dgm:spPr/>
      <dgm:t>
        <a:bodyPr/>
        <a:lstStyle/>
        <a:p>
          <a:pPr rtl="1"/>
          <a:endParaRPr lang="ar-SA"/>
        </a:p>
      </dgm:t>
    </dgm:pt>
    <dgm:pt modelId="{CBBA8D38-9113-4D64-A0C3-D97D0E52E577}" type="pres">
      <dgm:prSet presAssocID="{D7109E5B-49D6-43DD-9445-64628B75D09A}" presName="ThreeNodes_3_text" presStyleLbl="node1" presStyleIdx="2" presStyleCnt="3">
        <dgm:presLayoutVars>
          <dgm:bulletEnabled val="1"/>
        </dgm:presLayoutVars>
      </dgm:prSet>
      <dgm:spPr/>
      <dgm:t>
        <a:bodyPr/>
        <a:lstStyle/>
        <a:p>
          <a:pPr rtl="1"/>
          <a:endParaRPr lang="ar-SA"/>
        </a:p>
      </dgm:t>
    </dgm:pt>
  </dgm:ptLst>
  <dgm:cxnLst>
    <dgm:cxn modelId="{95CE6C38-84F6-434E-B32F-BDCD608F018D}" type="presOf" srcId="{018CFDE4-02C8-497C-A97C-61EB14A78B15}" destId="{EAE14FDF-98AB-44BA-859C-78C4960B0428}" srcOrd="0" destOrd="0" presId="urn:microsoft.com/office/officeart/2005/8/layout/vProcess5"/>
    <dgm:cxn modelId="{317DBAD9-A9B4-4C9B-A316-2123A645106A}" type="presOf" srcId="{F8CD48A7-5773-44C0-A652-5B9F73EDC95E}" destId="{BF040E27-E1CA-4C75-9649-030B9291450C}" srcOrd="0" destOrd="0" presId="urn:microsoft.com/office/officeart/2005/8/layout/vProcess5"/>
    <dgm:cxn modelId="{BA654D36-F405-426F-9B81-CF11729EE7F0}" srcId="{D7109E5B-49D6-43DD-9445-64628B75D09A}" destId="{F8CD48A7-5773-44C0-A652-5B9F73EDC95E}" srcOrd="1" destOrd="0" parTransId="{F2DA3616-DA29-4C85-81CD-EDE58BF7E9E3}" sibTransId="{6D8CDD3B-9470-42C1-AE3E-9D729D136C1B}"/>
    <dgm:cxn modelId="{F445C6B9-1462-4B6C-A53B-A3F88DC885E4}" type="presOf" srcId="{D7109E5B-49D6-43DD-9445-64628B75D09A}" destId="{B835C027-F6E3-455C-9BFF-91A141F29663}" srcOrd="0" destOrd="0" presId="urn:microsoft.com/office/officeart/2005/8/layout/vProcess5"/>
    <dgm:cxn modelId="{28196C7F-E452-4E97-AA24-2E6A4B4858B3}" type="presOf" srcId="{866932B4-D50A-45D7-9C6E-EF2E9D77AFF1}" destId="{A637FFF9-034E-4AB9-9987-3989A838B147}" srcOrd="0" destOrd="0" presId="urn:microsoft.com/office/officeart/2005/8/layout/vProcess5"/>
    <dgm:cxn modelId="{C8AE5620-2768-4411-90D8-D7457F54E653}" type="presOf" srcId="{6D8CDD3B-9470-42C1-AE3E-9D729D136C1B}" destId="{D6720261-BA9A-4D91-879E-40DD292EC80F}" srcOrd="0" destOrd="0" presId="urn:microsoft.com/office/officeart/2005/8/layout/vProcess5"/>
    <dgm:cxn modelId="{241AF576-96C4-420D-ADE0-6825ADC62F61}" type="presOf" srcId="{866932B4-D50A-45D7-9C6E-EF2E9D77AFF1}" destId="{CBBA8D38-9113-4D64-A0C3-D97D0E52E577}" srcOrd="1" destOrd="0" presId="urn:microsoft.com/office/officeart/2005/8/layout/vProcess5"/>
    <dgm:cxn modelId="{9F60A90A-62CD-4EB2-B75A-C3DC4F717125}" type="presOf" srcId="{F8CD48A7-5773-44C0-A652-5B9F73EDC95E}" destId="{41782DC4-1C24-49D1-A73D-09E1E644A234}" srcOrd="1" destOrd="0" presId="urn:microsoft.com/office/officeart/2005/8/layout/vProcess5"/>
    <dgm:cxn modelId="{12E3425F-5BF3-414D-9F84-E92003D1AC49}" srcId="{D7109E5B-49D6-43DD-9445-64628B75D09A}" destId="{866932B4-D50A-45D7-9C6E-EF2E9D77AFF1}" srcOrd="2" destOrd="0" parTransId="{938C3FA2-CA5F-4C09-9362-DB3A0A653C76}" sibTransId="{9863B6C4-DCCC-4774-BCA1-E004A60D0615}"/>
    <dgm:cxn modelId="{E245A712-E27A-4FB0-8E53-B60F468A779D}" srcId="{D7109E5B-49D6-43DD-9445-64628B75D09A}" destId="{018CFDE4-02C8-497C-A97C-61EB14A78B15}" srcOrd="0" destOrd="0" parTransId="{29309E37-A491-454F-9E14-85C5D2ABF1DD}" sibTransId="{94A0C98D-C133-42E5-88BC-D6B799EA6E8D}"/>
    <dgm:cxn modelId="{73B2CAFA-A235-4D22-AA8D-3338958E37F8}" type="presOf" srcId="{018CFDE4-02C8-497C-A97C-61EB14A78B15}" destId="{664FB0C6-78AE-4AD8-BA08-0925F3306176}" srcOrd="1" destOrd="0" presId="urn:microsoft.com/office/officeart/2005/8/layout/vProcess5"/>
    <dgm:cxn modelId="{8F7303B1-F0F5-49C6-920E-4A3C06E8906C}" type="presOf" srcId="{94A0C98D-C133-42E5-88BC-D6B799EA6E8D}" destId="{C3E2C410-28DE-48E0-8541-486938AACF75}" srcOrd="0" destOrd="0" presId="urn:microsoft.com/office/officeart/2005/8/layout/vProcess5"/>
    <dgm:cxn modelId="{A5EE420C-41EC-43C7-BAE6-30CE0977AE0E}" type="presParOf" srcId="{B835C027-F6E3-455C-9BFF-91A141F29663}" destId="{35997B10-6E53-45ED-820F-7B8598CCBC1F}" srcOrd="0" destOrd="0" presId="urn:microsoft.com/office/officeart/2005/8/layout/vProcess5"/>
    <dgm:cxn modelId="{EE00DFB4-663D-4C42-8CF5-C7B58D1B83ED}" type="presParOf" srcId="{B835C027-F6E3-455C-9BFF-91A141F29663}" destId="{EAE14FDF-98AB-44BA-859C-78C4960B0428}" srcOrd="1" destOrd="0" presId="urn:microsoft.com/office/officeart/2005/8/layout/vProcess5"/>
    <dgm:cxn modelId="{A7552EB3-206E-4859-94EA-B74F11330E5B}" type="presParOf" srcId="{B835C027-F6E3-455C-9BFF-91A141F29663}" destId="{BF040E27-E1CA-4C75-9649-030B9291450C}" srcOrd="2" destOrd="0" presId="urn:microsoft.com/office/officeart/2005/8/layout/vProcess5"/>
    <dgm:cxn modelId="{467923C6-2682-401D-AD55-FC22B8B2D1E5}" type="presParOf" srcId="{B835C027-F6E3-455C-9BFF-91A141F29663}" destId="{A637FFF9-034E-4AB9-9987-3989A838B147}" srcOrd="3" destOrd="0" presId="urn:microsoft.com/office/officeart/2005/8/layout/vProcess5"/>
    <dgm:cxn modelId="{CA4AC453-010D-4A49-B45D-26073B83A43A}" type="presParOf" srcId="{B835C027-F6E3-455C-9BFF-91A141F29663}" destId="{C3E2C410-28DE-48E0-8541-486938AACF75}" srcOrd="4" destOrd="0" presId="urn:microsoft.com/office/officeart/2005/8/layout/vProcess5"/>
    <dgm:cxn modelId="{FF3FD02F-54F7-4FF0-9915-181CB67CE13A}" type="presParOf" srcId="{B835C027-F6E3-455C-9BFF-91A141F29663}" destId="{D6720261-BA9A-4D91-879E-40DD292EC80F}" srcOrd="5" destOrd="0" presId="urn:microsoft.com/office/officeart/2005/8/layout/vProcess5"/>
    <dgm:cxn modelId="{0C14A0F7-BC46-41FE-93B1-8AA0A582FF84}" type="presParOf" srcId="{B835C027-F6E3-455C-9BFF-91A141F29663}" destId="{664FB0C6-78AE-4AD8-BA08-0925F3306176}" srcOrd="6" destOrd="0" presId="urn:microsoft.com/office/officeart/2005/8/layout/vProcess5"/>
    <dgm:cxn modelId="{6DDDD7F3-7D37-4180-913B-1E7D948D99AF}" type="presParOf" srcId="{B835C027-F6E3-455C-9BFF-91A141F29663}" destId="{41782DC4-1C24-49D1-A73D-09E1E644A234}" srcOrd="7" destOrd="0" presId="urn:microsoft.com/office/officeart/2005/8/layout/vProcess5"/>
    <dgm:cxn modelId="{1B01E6D2-358B-4048-B024-6A3D8AB808D1}" type="presParOf" srcId="{B835C027-F6E3-455C-9BFF-91A141F29663}" destId="{CBBA8D38-9113-4D64-A0C3-D97D0E52E577}" srcOrd="8" destOrd="0" presId="urn:microsoft.com/office/officeart/2005/8/layout/vProcess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29DF891-2865-4274-B7C8-DC11A3A28305}" type="doc">
      <dgm:prSet loTypeId="urn:microsoft.com/office/officeart/2005/8/layout/pList2#1" loCatId="list" qsTypeId="urn:microsoft.com/office/officeart/2005/8/quickstyle/simple1" qsCatId="simple" csTypeId="urn:microsoft.com/office/officeart/2005/8/colors/colorful2" csCatId="colorful" phldr="1"/>
      <dgm:spPr/>
    </dgm:pt>
    <dgm:pt modelId="{B8B7DDEC-260F-47B6-9253-A88FFCE42CFB}">
      <dgm:prSet phldrT="[نص]" custT="1"/>
      <dgm:spPr/>
      <dgm:t>
        <a:bodyPr/>
        <a:lstStyle/>
        <a:p>
          <a:pPr rtl="1"/>
          <a:r>
            <a:rPr lang="ar-SA" sz="1800" dirty="0" smtClean="0"/>
            <a:t>ويقصد بها الجهود التي تبذل في رعاية المعاقين عقليا وتعليمهم وتأهيلهم وتشغيلهم في </a:t>
          </a:r>
          <a:r>
            <a:rPr lang="ar-SA" sz="1800" smtClean="0"/>
            <a:t>اعمال مفيده لهم </a:t>
          </a:r>
          <a:endParaRPr lang="ar-SA" sz="1800" dirty="0"/>
        </a:p>
      </dgm:t>
    </dgm:pt>
    <dgm:pt modelId="{1BFDB9B5-5156-476F-B8DE-EAC8334F9C1D}" type="parTrans" cxnId="{C02ECB8E-3708-4933-BA2C-D8E2F6CF3AF1}">
      <dgm:prSet/>
      <dgm:spPr/>
      <dgm:t>
        <a:bodyPr/>
        <a:lstStyle/>
        <a:p>
          <a:pPr rtl="1"/>
          <a:endParaRPr lang="ar-SA"/>
        </a:p>
      </dgm:t>
    </dgm:pt>
    <dgm:pt modelId="{885A2A2C-02DC-4630-B690-138211468CC6}" type="sibTrans" cxnId="{C02ECB8E-3708-4933-BA2C-D8E2F6CF3AF1}">
      <dgm:prSet/>
      <dgm:spPr/>
      <dgm:t>
        <a:bodyPr/>
        <a:lstStyle/>
        <a:p>
          <a:pPr rtl="1"/>
          <a:endParaRPr lang="ar-SA"/>
        </a:p>
      </dgm:t>
    </dgm:pt>
    <dgm:pt modelId="{A4708ECD-FD1B-4EE0-864F-0BB18CFA5F67}">
      <dgm:prSet phldrT="[نص]" custT="1"/>
      <dgm:spPr/>
      <dgm:t>
        <a:bodyPr/>
        <a:lstStyle/>
        <a:p>
          <a:pPr algn="ctr" rtl="1"/>
          <a:r>
            <a:rPr lang="ar-SA" sz="1800" dirty="0" smtClean="0"/>
            <a:t>ويقصد بها الجهود التي تبذل في تحديد الظروف البيئية وعلاجها وتتضمن :اجراء التحليل اثناء الحمل وبعد الولادة </a:t>
          </a:r>
          <a:r>
            <a:rPr lang="ar-SA" sz="1800" dirty="0" err="1" smtClean="0"/>
            <a:t>مباشرة,وتقديم</a:t>
          </a:r>
          <a:r>
            <a:rPr lang="ar-SA" sz="1800" dirty="0" smtClean="0"/>
            <a:t> الرعاية </a:t>
          </a:r>
          <a:r>
            <a:rPr lang="ar-SA" sz="1800" dirty="0" err="1" smtClean="0"/>
            <a:t>لاطفال</a:t>
          </a:r>
          <a:r>
            <a:rPr lang="ar-SA" sz="1800" dirty="0" smtClean="0"/>
            <a:t> الاسر المتخلفة ثقافيا واقتصاديا لحمايتهم من الحرمان الثقافي وتقديم الخبرات لهم  </a:t>
          </a:r>
          <a:endParaRPr lang="ar-SA" sz="1800" dirty="0"/>
        </a:p>
      </dgm:t>
    </dgm:pt>
    <dgm:pt modelId="{6A0261E6-A7B4-48C2-BA52-FEB4E396FDA9}" type="parTrans" cxnId="{4F203D3E-1BAE-49B4-B44C-CD379AFE8C5A}">
      <dgm:prSet/>
      <dgm:spPr/>
      <dgm:t>
        <a:bodyPr/>
        <a:lstStyle/>
        <a:p>
          <a:pPr rtl="1"/>
          <a:endParaRPr lang="ar-SA"/>
        </a:p>
      </dgm:t>
    </dgm:pt>
    <dgm:pt modelId="{7CA8B111-5076-45C5-840B-AF1220E20BDA}" type="sibTrans" cxnId="{4F203D3E-1BAE-49B4-B44C-CD379AFE8C5A}">
      <dgm:prSet/>
      <dgm:spPr/>
      <dgm:t>
        <a:bodyPr/>
        <a:lstStyle/>
        <a:p>
          <a:pPr rtl="1"/>
          <a:endParaRPr lang="ar-SA"/>
        </a:p>
      </dgm:t>
    </dgm:pt>
    <dgm:pt modelId="{44246F3A-49C5-4F0D-8205-8B7291EE87EF}">
      <dgm:prSet phldrT="[نص]" custT="1"/>
      <dgm:spPr/>
      <dgm:t>
        <a:bodyPr/>
        <a:lstStyle/>
        <a:p>
          <a:pPr algn="ctr" rtl="1"/>
          <a:r>
            <a:rPr lang="ar-SA" sz="1800" dirty="0" smtClean="0"/>
            <a:t>ويقصد بها الجهود التي تبذل في رعاية الاجنة في بطون امهاتهم وذلك: برعاية الام الحامل وتغذيتها ,علاج الامراض التي قد تتعرض لها ,الارشاد الوراثي ,فحص الشباب الراغبين بالزواج </a:t>
          </a:r>
          <a:endParaRPr lang="ar-SA" sz="1800" dirty="0"/>
        </a:p>
      </dgm:t>
    </dgm:pt>
    <dgm:pt modelId="{4CC6AD9E-3090-4520-B024-21CBA58910B6}" type="parTrans" cxnId="{F773C4AA-7CA1-45EE-8AF3-7D2D79072251}">
      <dgm:prSet/>
      <dgm:spPr/>
      <dgm:t>
        <a:bodyPr/>
        <a:lstStyle/>
        <a:p>
          <a:pPr rtl="1"/>
          <a:endParaRPr lang="ar-SA"/>
        </a:p>
      </dgm:t>
    </dgm:pt>
    <dgm:pt modelId="{D27F141F-8CB7-484E-84DE-4C20B2BC6FF1}" type="sibTrans" cxnId="{F773C4AA-7CA1-45EE-8AF3-7D2D79072251}">
      <dgm:prSet/>
      <dgm:spPr/>
      <dgm:t>
        <a:bodyPr/>
        <a:lstStyle/>
        <a:p>
          <a:pPr rtl="1"/>
          <a:endParaRPr lang="ar-SA"/>
        </a:p>
      </dgm:t>
    </dgm:pt>
    <dgm:pt modelId="{746D347B-B322-4228-BA90-9FC759D704FF}" type="pres">
      <dgm:prSet presAssocID="{729DF891-2865-4274-B7C8-DC11A3A28305}" presName="Name0" presStyleCnt="0">
        <dgm:presLayoutVars>
          <dgm:dir/>
          <dgm:resizeHandles val="exact"/>
        </dgm:presLayoutVars>
      </dgm:prSet>
      <dgm:spPr/>
    </dgm:pt>
    <dgm:pt modelId="{00D34588-B6ED-4143-80BB-D9A155469383}" type="pres">
      <dgm:prSet presAssocID="{729DF891-2865-4274-B7C8-DC11A3A28305}" presName="bkgdShp" presStyleLbl="alignAccFollowNode1" presStyleIdx="0" presStyleCnt="1" custLinFactNeighborX="144" custLinFactNeighborY="-8333"/>
      <dgm:spPr/>
    </dgm:pt>
    <dgm:pt modelId="{DCD9FD21-217C-4FA0-92A7-5C408F30811A}" type="pres">
      <dgm:prSet presAssocID="{729DF891-2865-4274-B7C8-DC11A3A28305}" presName="linComp" presStyleCnt="0"/>
      <dgm:spPr/>
    </dgm:pt>
    <dgm:pt modelId="{F5DF8648-5F93-4454-8B81-8363B972DE24}" type="pres">
      <dgm:prSet presAssocID="{B8B7DDEC-260F-47B6-9253-A88FFCE42CFB}" presName="compNode" presStyleCnt="0"/>
      <dgm:spPr/>
    </dgm:pt>
    <dgm:pt modelId="{4781B27A-6D04-4DCD-82A3-C8F61D0F846C}" type="pres">
      <dgm:prSet presAssocID="{B8B7DDEC-260F-47B6-9253-A88FFCE42CFB}" presName="node" presStyleLbl="node1" presStyleIdx="0" presStyleCnt="3">
        <dgm:presLayoutVars>
          <dgm:bulletEnabled val="1"/>
        </dgm:presLayoutVars>
      </dgm:prSet>
      <dgm:spPr/>
      <dgm:t>
        <a:bodyPr/>
        <a:lstStyle/>
        <a:p>
          <a:pPr rtl="1"/>
          <a:endParaRPr lang="ar-SA"/>
        </a:p>
      </dgm:t>
    </dgm:pt>
    <dgm:pt modelId="{813286B8-74E8-49B3-AF21-89D6D28B71AA}" type="pres">
      <dgm:prSet presAssocID="{B8B7DDEC-260F-47B6-9253-A88FFCE42CFB}" presName="invisiNode" presStyleLbl="node1" presStyleIdx="0" presStyleCnt="3"/>
      <dgm:spPr/>
    </dgm:pt>
    <dgm:pt modelId="{4F87FFB6-7D90-4504-BE01-EA8583C52577}" type="pres">
      <dgm:prSet presAssocID="{B8B7DDEC-260F-47B6-9253-A88FFCE42CFB}" presName="imagNode" presStyleLbl="fgImgPlace1" presStyleIdx="0" presStyleCnt="3"/>
      <dgm:spPr/>
    </dgm:pt>
    <dgm:pt modelId="{59D226B2-81F3-4F5A-B244-5E18816D9276}" type="pres">
      <dgm:prSet presAssocID="{885A2A2C-02DC-4630-B690-138211468CC6}" presName="sibTrans" presStyleLbl="sibTrans2D1" presStyleIdx="0" presStyleCnt="0"/>
      <dgm:spPr/>
      <dgm:t>
        <a:bodyPr/>
        <a:lstStyle/>
        <a:p>
          <a:pPr rtl="1"/>
          <a:endParaRPr lang="ar-SA"/>
        </a:p>
      </dgm:t>
    </dgm:pt>
    <dgm:pt modelId="{D1810636-FDCC-409C-843D-9DDB93143AB4}" type="pres">
      <dgm:prSet presAssocID="{A4708ECD-FD1B-4EE0-864F-0BB18CFA5F67}" presName="compNode" presStyleCnt="0"/>
      <dgm:spPr/>
    </dgm:pt>
    <dgm:pt modelId="{89EC4D11-D8A6-41F9-A871-60C72F6BC8FA}" type="pres">
      <dgm:prSet presAssocID="{A4708ECD-FD1B-4EE0-864F-0BB18CFA5F67}" presName="node" presStyleLbl="node1" presStyleIdx="1" presStyleCnt="3">
        <dgm:presLayoutVars>
          <dgm:bulletEnabled val="1"/>
        </dgm:presLayoutVars>
      </dgm:prSet>
      <dgm:spPr/>
      <dgm:t>
        <a:bodyPr/>
        <a:lstStyle/>
        <a:p>
          <a:pPr rtl="1"/>
          <a:endParaRPr lang="ar-SA"/>
        </a:p>
      </dgm:t>
    </dgm:pt>
    <dgm:pt modelId="{B625E348-CBD2-4C21-94D2-0A228DB17FC3}" type="pres">
      <dgm:prSet presAssocID="{A4708ECD-FD1B-4EE0-864F-0BB18CFA5F67}" presName="invisiNode" presStyleLbl="node1" presStyleIdx="1" presStyleCnt="3"/>
      <dgm:spPr/>
    </dgm:pt>
    <dgm:pt modelId="{080C20A6-C602-4F63-AF87-66370587AB91}" type="pres">
      <dgm:prSet presAssocID="{A4708ECD-FD1B-4EE0-864F-0BB18CFA5F67}" presName="imagNode" presStyleLbl="fgImgPlace1" presStyleIdx="1" presStyleCnt="3"/>
      <dgm:spPr/>
    </dgm:pt>
    <dgm:pt modelId="{FC19EE2F-84CE-4D8A-A140-FC4DD86D2C3D}" type="pres">
      <dgm:prSet presAssocID="{7CA8B111-5076-45C5-840B-AF1220E20BDA}" presName="sibTrans" presStyleLbl="sibTrans2D1" presStyleIdx="0" presStyleCnt="0"/>
      <dgm:spPr/>
      <dgm:t>
        <a:bodyPr/>
        <a:lstStyle/>
        <a:p>
          <a:pPr rtl="1"/>
          <a:endParaRPr lang="ar-SA"/>
        </a:p>
      </dgm:t>
    </dgm:pt>
    <dgm:pt modelId="{492CED6B-6E79-4D12-B49F-CA961B017DCC}" type="pres">
      <dgm:prSet presAssocID="{44246F3A-49C5-4F0D-8205-8B7291EE87EF}" presName="compNode" presStyleCnt="0"/>
      <dgm:spPr/>
    </dgm:pt>
    <dgm:pt modelId="{144D22B9-0B1F-443E-9A62-204E32B2948E}" type="pres">
      <dgm:prSet presAssocID="{44246F3A-49C5-4F0D-8205-8B7291EE87EF}" presName="node" presStyleLbl="node1" presStyleIdx="2" presStyleCnt="3">
        <dgm:presLayoutVars>
          <dgm:bulletEnabled val="1"/>
        </dgm:presLayoutVars>
      </dgm:prSet>
      <dgm:spPr/>
      <dgm:t>
        <a:bodyPr/>
        <a:lstStyle/>
        <a:p>
          <a:pPr rtl="1"/>
          <a:endParaRPr lang="ar-SA"/>
        </a:p>
      </dgm:t>
    </dgm:pt>
    <dgm:pt modelId="{72BB41A7-3052-4368-98D2-363048398E35}" type="pres">
      <dgm:prSet presAssocID="{44246F3A-49C5-4F0D-8205-8B7291EE87EF}" presName="invisiNode" presStyleLbl="node1" presStyleIdx="2" presStyleCnt="3"/>
      <dgm:spPr/>
    </dgm:pt>
    <dgm:pt modelId="{A933A73A-1D90-4293-AE9D-C290045E13B2}" type="pres">
      <dgm:prSet presAssocID="{44246F3A-49C5-4F0D-8205-8B7291EE87EF}" presName="imagNode" presStyleLbl="fgImgPlace1" presStyleIdx="2" presStyleCnt="3"/>
      <dgm:spPr/>
    </dgm:pt>
  </dgm:ptLst>
  <dgm:cxnLst>
    <dgm:cxn modelId="{4E3D9A87-50E8-4CA4-BD46-F01E5C4454EC}" type="presOf" srcId="{A4708ECD-FD1B-4EE0-864F-0BB18CFA5F67}" destId="{89EC4D11-D8A6-41F9-A871-60C72F6BC8FA}" srcOrd="0" destOrd="0" presId="urn:microsoft.com/office/officeart/2005/8/layout/pList2#1"/>
    <dgm:cxn modelId="{C02ECB8E-3708-4933-BA2C-D8E2F6CF3AF1}" srcId="{729DF891-2865-4274-B7C8-DC11A3A28305}" destId="{B8B7DDEC-260F-47B6-9253-A88FFCE42CFB}" srcOrd="0" destOrd="0" parTransId="{1BFDB9B5-5156-476F-B8DE-EAC8334F9C1D}" sibTransId="{885A2A2C-02DC-4630-B690-138211468CC6}"/>
    <dgm:cxn modelId="{AECB3FEF-9F33-467C-95DB-D90D1C4D7633}" type="presOf" srcId="{729DF891-2865-4274-B7C8-DC11A3A28305}" destId="{746D347B-B322-4228-BA90-9FC759D704FF}" srcOrd="0" destOrd="0" presId="urn:microsoft.com/office/officeart/2005/8/layout/pList2#1"/>
    <dgm:cxn modelId="{33284298-5C8B-4000-AB23-3B0AEED9DCF5}" type="presOf" srcId="{885A2A2C-02DC-4630-B690-138211468CC6}" destId="{59D226B2-81F3-4F5A-B244-5E18816D9276}" srcOrd="0" destOrd="0" presId="urn:microsoft.com/office/officeart/2005/8/layout/pList2#1"/>
    <dgm:cxn modelId="{4F203D3E-1BAE-49B4-B44C-CD379AFE8C5A}" srcId="{729DF891-2865-4274-B7C8-DC11A3A28305}" destId="{A4708ECD-FD1B-4EE0-864F-0BB18CFA5F67}" srcOrd="1" destOrd="0" parTransId="{6A0261E6-A7B4-48C2-BA52-FEB4E396FDA9}" sibTransId="{7CA8B111-5076-45C5-840B-AF1220E20BDA}"/>
    <dgm:cxn modelId="{33FB6856-8144-419D-B491-F09C5B578533}" type="presOf" srcId="{B8B7DDEC-260F-47B6-9253-A88FFCE42CFB}" destId="{4781B27A-6D04-4DCD-82A3-C8F61D0F846C}" srcOrd="0" destOrd="0" presId="urn:microsoft.com/office/officeart/2005/8/layout/pList2#1"/>
    <dgm:cxn modelId="{D4C3B469-72FE-4207-A80C-A34E946DCB35}" type="presOf" srcId="{44246F3A-49C5-4F0D-8205-8B7291EE87EF}" destId="{144D22B9-0B1F-443E-9A62-204E32B2948E}" srcOrd="0" destOrd="0" presId="urn:microsoft.com/office/officeart/2005/8/layout/pList2#1"/>
    <dgm:cxn modelId="{F773C4AA-7CA1-45EE-8AF3-7D2D79072251}" srcId="{729DF891-2865-4274-B7C8-DC11A3A28305}" destId="{44246F3A-49C5-4F0D-8205-8B7291EE87EF}" srcOrd="2" destOrd="0" parTransId="{4CC6AD9E-3090-4520-B024-21CBA58910B6}" sibTransId="{D27F141F-8CB7-484E-84DE-4C20B2BC6FF1}"/>
    <dgm:cxn modelId="{A0B8C96D-604F-4A4D-A554-8B83F9CE3257}" type="presOf" srcId="{7CA8B111-5076-45C5-840B-AF1220E20BDA}" destId="{FC19EE2F-84CE-4D8A-A140-FC4DD86D2C3D}" srcOrd="0" destOrd="0" presId="urn:microsoft.com/office/officeart/2005/8/layout/pList2#1"/>
    <dgm:cxn modelId="{6E5ED6E2-6ABE-4FD4-BAB0-8136A8F2283F}" type="presParOf" srcId="{746D347B-B322-4228-BA90-9FC759D704FF}" destId="{00D34588-B6ED-4143-80BB-D9A155469383}" srcOrd="0" destOrd="0" presId="urn:microsoft.com/office/officeart/2005/8/layout/pList2#1"/>
    <dgm:cxn modelId="{B7194B7F-9321-42E3-93DD-AB7E0597635E}" type="presParOf" srcId="{746D347B-B322-4228-BA90-9FC759D704FF}" destId="{DCD9FD21-217C-4FA0-92A7-5C408F30811A}" srcOrd="1" destOrd="0" presId="urn:microsoft.com/office/officeart/2005/8/layout/pList2#1"/>
    <dgm:cxn modelId="{0E147F1F-2C4B-49E4-9C36-771D9C9018EB}" type="presParOf" srcId="{DCD9FD21-217C-4FA0-92A7-5C408F30811A}" destId="{F5DF8648-5F93-4454-8B81-8363B972DE24}" srcOrd="0" destOrd="0" presId="urn:microsoft.com/office/officeart/2005/8/layout/pList2#1"/>
    <dgm:cxn modelId="{378F6BA4-D58C-47F7-8E98-FAAEE096AF67}" type="presParOf" srcId="{F5DF8648-5F93-4454-8B81-8363B972DE24}" destId="{4781B27A-6D04-4DCD-82A3-C8F61D0F846C}" srcOrd="0" destOrd="0" presId="urn:microsoft.com/office/officeart/2005/8/layout/pList2#1"/>
    <dgm:cxn modelId="{35D1CC52-0A65-4A78-BFB6-B36CF52577D9}" type="presParOf" srcId="{F5DF8648-5F93-4454-8B81-8363B972DE24}" destId="{813286B8-74E8-49B3-AF21-89D6D28B71AA}" srcOrd="1" destOrd="0" presId="urn:microsoft.com/office/officeart/2005/8/layout/pList2#1"/>
    <dgm:cxn modelId="{5250BA82-BB8D-4997-BB83-9DA5FD150937}" type="presParOf" srcId="{F5DF8648-5F93-4454-8B81-8363B972DE24}" destId="{4F87FFB6-7D90-4504-BE01-EA8583C52577}" srcOrd="2" destOrd="0" presId="urn:microsoft.com/office/officeart/2005/8/layout/pList2#1"/>
    <dgm:cxn modelId="{CD73B173-D12B-42B6-A193-AF99D21508FE}" type="presParOf" srcId="{DCD9FD21-217C-4FA0-92A7-5C408F30811A}" destId="{59D226B2-81F3-4F5A-B244-5E18816D9276}" srcOrd="1" destOrd="0" presId="urn:microsoft.com/office/officeart/2005/8/layout/pList2#1"/>
    <dgm:cxn modelId="{8C50B26C-1A5B-4F33-9D92-7FF7851A25C3}" type="presParOf" srcId="{DCD9FD21-217C-4FA0-92A7-5C408F30811A}" destId="{D1810636-FDCC-409C-843D-9DDB93143AB4}" srcOrd="2" destOrd="0" presId="urn:microsoft.com/office/officeart/2005/8/layout/pList2#1"/>
    <dgm:cxn modelId="{D11C1167-7B91-4CE3-9963-590136CE7E95}" type="presParOf" srcId="{D1810636-FDCC-409C-843D-9DDB93143AB4}" destId="{89EC4D11-D8A6-41F9-A871-60C72F6BC8FA}" srcOrd="0" destOrd="0" presId="urn:microsoft.com/office/officeart/2005/8/layout/pList2#1"/>
    <dgm:cxn modelId="{A2906BD2-AB13-4CE6-B07D-D24F3961BD51}" type="presParOf" srcId="{D1810636-FDCC-409C-843D-9DDB93143AB4}" destId="{B625E348-CBD2-4C21-94D2-0A228DB17FC3}" srcOrd="1" destOrd="0" presId="urn:microsoft.com/office/officeart/2005/8/layout/pList2#1"/>
    <dgm:cxn modelId="{DDE6EBD4-CF03-4E4D-BBB4-3DE29A4DCC2D}" type="presParOf" srcId="{D1810636-FDCC-409C-843D-9DDB93143AB4}" destId="{080C20A6-C602-4F63-AF87-66370587AB91}" srcOrd="2" destOrd="0" presId="urn:microsoft.com/office/officeart/2005/8/layout/pList2#1"/>
    <dgm:cxn modelId="{5056B7C5-530A-484F-B062-B9AA5B227E62}" type="presParOf" srcId="{DCD9FD21-217C-4FA0-92A7-5C408F30811A}" destId="{FC19EE2F-84CE-4D8A-A140-FC4DD86D2C3D}" srcOrd="3" destOrd="0" presId="urn:microsoft.com/office/officeart/2005/8/layout/pList2#1"/>
    <dgm:cxn modelId="{93B04E67-B795-4663-84BF-08647A7A135F}" type="presParOf" srcId="{DCD9FD21-217C-4FA0-92A7-5C408F30811A}" destId="{492CED6B-6E79-4D12-B49F-CA961B017DCC}" srcOrd="4" destOrd="0" presId="urn:microsoft.com/office/officeart/2005/8/layout/pList2#1"/>
    <dgm:cxn modelId="{576AAF07-F3E8-4E32-A720-0A4DE22C844C}" type="presParOf" srcId="{492CED6B-6E79-4D12-B49F-CA961B017DCC}" destId="{144D22B9-0B1F-443E-9A62-204E32B2948E}" srcOrd="0" destOrd="0" presId="urn:microsoft.com/office/officeart/2005/8/layout/pList2#1"/>
    <dgm:cxn modelId="{CC9A43F3-B159-4C34-B028-040106E468BA}" type="presParOf" srcId="{492CED6B-6E79-4D12-B49F-CA961B017DCC}" destId="{72BB41A7-3052-4368-98D2-363048398E35}" srcOrd="1" destOrd="0" presId="urn:microsoft.com/office/officeart/2005/8/layout/pList2#1"/>
    <dgm:cxn modelId="{D18696D7-FC03-4091-80D4-DADCA35DAB95}" type="presParOf" srcId="{492CED6B-6E79-4D12-B49F-CA961B017DCC}" destId="{A933A73A-1D90-4293-AE9D-C290045E13B2}" srcOrd="2" destOrd="0" presId="urn:microsoft.com/office/officeart/2005/8/layout/pList2#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5EBA24-C810-4946-8AD6-BA16142899D1}">
      <dsp:nvSpPr>
        <dsp:cNvPr id="0" name=""/>
        <dsp:cNvSpPr/>
      </dsp:nvSpPr>
      <dsp:spPr>
        <a:xfrm>
          <a:off x="1301902" y="175419"/>
          <a:ext cx="3481400" cy="1209044"/>
        </a:xfrm>
        <a:prstGeom prst="ellipse">
          <a:avLst/>
        </a:prstGeom>
        <a:solidFill>
          <a:schemeClr val="accent2">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E2595A1-B111-4D58-935D-06C35C3DC74F}">
      <dsp:nvSpPr>
        <dsp:cNvPr id="0" name=""/>
        <dsp:cNvSpPr/>
      </dsp:nvSpPr>
      <dsp:spPr>
        <a:xfrm>
          <a:off x="2710655" y="3135959"/>
          <a:ext cx="674690" cy="431801"/>
        </a:xfrm>
        <a:prstGeom prst="downArrow">
          <a:avLst/>
        </a:prstGeom>
        <a:solidFill>
          <a:schemeClr val="accent3">
            <a:tint val="4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45282C1-EEB6-4F2F-8445-C57836AA4F2F}">
      <dsp:nvSpPr>
        <dsp:cNvPr id="0" name=""/>
        <dsp:cNvSpPr/>
      </dsp:nvSpPr>
      <dsp:spPr>
        <a:xfrm>
          <a:off x="315489" y="3481400"/>
          <a:ext cx="5465021" cy="8096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135128" numCol="1" spcCol="1270" anchor="ctr" anchorCtr="0">
          <a:noAutofit/>
        </a:bodyPr>
        <a:lstStyle/>
        <a:p>
          <a:pPr lvl="0" algn="ctr" defTabSz="844550" rtl="1">
            <a:lnSpc>
              <a:spcPct val="90000"/>
            </a:lnSpc>
            <a:spcBef>
              <a:spcPct val="0"/>
            </a:spcBef>
            <a:spcAft>
              <a:spcPct val="35000"/>
            </a:spcAft>
          </a:pPr>
          <a:r>
            <a:rPr lang="ar-SA" sz="1900" b="1" kern="1200" dirty="0" smtClean="0"/>
            <a:t>الأهداف الرئيسية للجهود المبذولة في رعاية الإنسان المتخلف والغير متخلف.</a:t>
          </a:r>
          <a:endParaRPr lang="ar-SA" sz="1900" b="1" kern="1200" dirty="0"/>
        </a:p>
      </dsp:txBody>
      <dsp:txXfrm>
        <a:off x="315489" y="3481400"/>
        <a:ext cx="5465021" cy="809628"/>
      </dsp:txXfrm>
    </dsp:sp>
    <dsp:sp modelId="{71399951-75BA-4C49-91C5-8F4DB49BAEAE}">
      <dsp:nvSpPr>
        <dsp:cNvPr id="0" name=""/>
        <dsp:cNvSpPr/>
      </dsp:nvSpPr>
      <dsp:spPr>
        <a:xfrm>
          <a:off x="2567620" y="1477840"/>
          <a:ext cx="1214442" cy="1214442"/>
        </a:xfrm>
        <a:prstGeom prst="ellipse">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39370" rIns="39370" bIns="39370" numCol="1" spcCol="1270" anchor="ctr" anchorCtr="0">
          <a:noAutofit/>
        </a:bodyPr>
        <a:lstStyle/>
        <a:p>
          <a:pPr lvl="0" algn="ctr" defTabSz="1377950" rtl="1">
            <a:lnSpc>
              <a:spcPct val="90000"/>
            </a:lnSpc>
            <a:spcBef>
              <a:spcPct val="0"/>
            </a:spcBef>
            <a:spcAft>
              <a:spcPct val="35000"/>
            </a:spcAft>
          </a:pPr>
          <a:r>
            <a:rPr lang="ar-SA" sz="3100" kern="1200" dirty="0" smtClean="0"/>
            <a:t>العلاج</a:t>
          </a:r>
          <a:endParaRPr lang="ar-SA" sz="3100" kern="1200" dirty="0"/>
        </a:p>
      </dsp:txBody>
      <dsp:txXfrm>
        <a:off x="2745471" y="1655691"/>
        <a:ext cx="858740" cy="858740"/>
      </dsp:txXfrm>
    </dsp:sp>
    <dsp:sp modelId="{8331CEDA-B351-4B9C-B3BB-A88A34B20B41}">
      <dsp:nvSpPr>
        <dsp:cNvPr id="0" name=""/>
        <dsp:cNvSpPr/>
      </dsp:nvSpPr>
      <dsp:spPr>
        <a:xfrm>
          <a:off x="1698620" y="566739"/>
          <a:ext cx="1214442" cy="1214442"/>
        </a:xfrm>
        <a:prstGeom prst="ellipse">
          <a:avLst/>
        </a:prstGeom>
        <a:solidFill>
          <a:schemeClr val="accent3">
            <a:hueOff val="-8269636"/>
            <a:satOff val="13411"/>
            <a:lumOff val="98"/>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39370" rIns="39370" bIns="39370" numCol="1" spcCol="1270" anchor="ctr" anchorCtr="0">
          <a:noAutofit/>
        </a:bodyPr>
        <a:lstStyle/>
        <a:p>
          <a:pPr lvl="0" algn="ctr" defTabSz="1377950" rtl="1">
            <a:lnSpc>
              <a:spcPct val="90000"/>
            </a:lnSpc>
            <a:spcBef>
              <a:spcPct val="0"/>
            </a:spcBef>
            <a:spcAft>
              <a:spcPct val="35000"/>
            </a:spcAft>
          </a:pPr>
          <a:r>
            <a:rPr lang="ar-SA" sz="3100" kern="1200" dirty="0" smtClean="0"/>
            <a:t>الوقاية</a:t>
          </a:r>
          <a:endParaRPr lang="ar-SA" sz="3100" kern="1200" dirty="0"/>
        </a:p>
      </dsp:txBody>
      <dsp:txXfrm>
        <a:off x="1876471" y="744590"/>
        <a:ext cx="858740" cy="858740"/>
      </dsp:txXfrm>
    </dsp:sp>
    <dsp:sp modelId="{4CF31CAC-3543-4393-9888-5F92A5327DDE}">
      <dsp:nvSpPr>
        <dsp:cNvPr id="0" name=""/>
        <dsp:cNvSpPr/>
      </dsp:nvSpPr>
      <dsp:spPr>
        <a:xfrm>
          <a:off x="2940049" y="273114"/>
          <a:ext cx="1214442" cy="1214442"/>
        </a:xfrm>
        <a:prstGeom prst="ellipse">
          <a:avLst/>
        </a:prstGeom>
        <a:solidFill>
          <a:schemeClr val="accent3">
            <a:hueOff val="-16539272"/>
            <a:satOff val="26822"/>
            <a:lumOff val="197"/>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39370" rIns="39370" bIns="39370" numCol="1" spcCol="1270" anchor="ctr" anchorCtr="0">
          <a:noAutofit/>
        </a:bodyPr>
        <a:lstStyle/>
        <a:p>
          <a:pPr lvl="0" algn="ctr" defTabSz="1377950" rtl="1">
            <a:lnSpc>
              <a:spcPct val="90000"/>
            </a:lnSpc>
            <a:spcBef>
              <a:spcPct val="0"/>
            </a:spcBef>
            <a:spcAft>
              <a:spcPct val="35000"/>
            </a:spcAft>
          </a:pPr>
          <a:r>
            <a:rPr lang="ar-SA" sz="3100" kern="1200" dirty="0" smtClean="0"/>
            <a:t>التنمية</a:t>
          </a:r>
          <a:endParaRPr lang="ar-SA" sz="3100" kern="1200" dirty="0"/>
        </a:p>
      </dsp:txBody>
      <dsp:txXfrm>
        <a:off x="3117900" y="450965"/>
        <a:ext cx="858740" cy="858740"/>
      </dsp:txXfrm>
    </dsp:sp>
    <dsp:sp modelId="{EEC4E69A-3A15-43B1-A13D-E17E1B8A3FE6}">
      <dsp:nvSpPr>
        <dsp:cNvPr id="0" name=""/>
        <dsp:cNvSpPr/>
      </dsp:nvSpPr>
      <dsp:spPr>
        <a:xfrm>
          <a:off x="1150404" y="109625"/>
          <a:ext cx="3778264" cy="3022611"/>
        </a:xfrm>
        <a:prstGeom prst="funnel">
          <a:avLst/>
        </a:prstGeom>
        <a:solidFill>
          <a:schemeClr val="lt1">
            <a:alpha val="4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4E66B4-2B21-42BB-9AE2-73471914EE2C}">
      <dsp:nvSpPr>
        <dsp:cNvPr id="0" name=""/>
        <dsp:cNvSpPr/>
      </dsp:nvSpPr>
      <dsp:spPr>
        <a:xfrm rot="5400000">
          <a:off x="-269200" y="269773"/>
          <a:ext cx="1794670" cy="1256269"/>
        </a:xfrm>
        <a:prstGeom prst="chevron">
          <a:avLst/>
        </a:prstGeom>
        <a:solidFill>
          <a:schemeClr val="accent5">
            <a:hueOff val="0"/>
            <a:satOff val="0"/>
            <a:lumOff val="0"/>
            <a:alphaOff val="0"/>
          </a:schemeClr>
        </a:solidFill>
        <a:ln w="1905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95" tIns="23495" rIns="23495" bIns="23495" numCol="1" spcCol="1270" anchor="ctr" anchorCtr="0">
          <a:noAutofit/>
        </a:bodyPr>
        <a:lstStyle/>
        <a:p>
          <a:pPr lvl="0" algn="ctr" defTabSz="1644650" rtl="1">
            <a:lnSpc>
              <a:spcPct val="90000"/>
            </a:lnSpc>
            <a:spcBef>
              <a:spcPct val="0"/>
            </a:spcBef>
            <a:spcAft>
              <a:spcPct val="35000"/>
            </a:spcAft>
          </a:pPr>
          <a:r>
            <a:rPr lang="ar-SA" sz="3700" kern="1200" dirty="0" smtClean="0"/>
            <a:t>التنمية</a:t>
          </a:r>
          <a:endParaRPr lang="ar-SA" sz="3700" kern="1200" dirty="0"/>
        </a:p>
      </dsp:txBody>
      <dsp:txXfrm rot="-5400000">
        <a:off x="1" y="628708"/>
        <a:ext cx="1256269" cy="538401"/>
      </dsp:txXfrm>
    </dsp:sp>
    <dsp:sp modelId="{C31E974E-3C5F-44A5-AB54-5C1FD596E8FB}">
      <dsp:nvSpPr>
        <dsp:cNvPr id="0" name=""/>
        <dsp:cNvSpPr/>
      </dsp:nvSpPr>
      <dsp:spPr>
        <a:xfrm rot="5400000">
          <a:off x="3414337" y="-2158068"/>
          <a:ext cx="1166535" cy="5482672"/>
        </a:xfrm>
        <a:prstGeom prst="round2SameRect">
          <a:avLst/>
        </a:prstGeom>
        <a:solidFill>
          <a:schemeClr val="lt1">
            <a:alpha val="90000"/>
            <a:hueOff val="0"/>
            <a:satOff val="0"/>
            <a:lumOff val="0"/>
            <a:alphaOff val="0"/>
          </a:schemeClr>
        </a:solidFill>
        <a:ln w="1905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0" tIns="15875" rIns="15875" bIns="15875" numCol="1" spcCol="1270" anchor="ctr" anchorCtr="0">
          <a:noAutofit/>
        </a:bodyPr>
        <a:lstStyle/>
        <a:p>
          <a:pPr marL="228600" lvl="1" indent="-228600" algn="r" defTabSz="1111250" rtl="1">
            <a:lnSpc>
              <a:spcPct val="90000"/>
            </a:lnSpc>
            <a:spcBef>
              <a:spcPct val="0"/>
            </a:spcBef>
            <a:spcAft>
              <a:spcPct val="15000"/>
            </a:spcAft>
            <a:buChar char="••"/>
          </a:pPr>
          <a:r>
            <a:rPr lang="ar-SA" sz="2500" kern="1200" dirty="0" smtClean="0"/>
            <a:t>كل الجهود المبذولة في تربية الإنسان وتنمية قدراته واستعداداته وإشباع ميوله وحاجاته لتحقيق ذاته واثبات وجوده بأقصى قدر ممكن.</a:t>
          </a:r>
          <a:endParaRPr lang="ar-SA" sz="2500" kern="1200" dirty="0"/>
        </a:p>
      </dsp:txBody>
      <dsp:txXfrm rot="-5400000">
        <a:off x="1256269" y="56946"/>
        <a:ext cx="5425726" cy="1052643"/>
      </dsp:txXfrm>
    </dsp:sp>
    <dsp:sp modelId="{B301B04F-0C1C-4DC9-BE75-34D579FDDA31}">
      <dsp:nvSpPr>
        <dsp:cNvPr id="0" name=""/>
        <dsp:cNvSpPr/>
      </dsp:nvSpPr>
      <dsp:spPr>
        <a:xfrm rot="5400000">
          <a:off x="-269200" y="1757874"/>
          <a:ext cx="1794670" cy="1256269"/>
        </a:xfrm>
        <a:prstGeom prst="chevron">
          <a:avLst/>
        </a:prstGeom>
        <a:solidFill>
          <a:schemeClr val="accent5">
            <a:hueOff val="5369458"/>
            <a:satOff val="-722"/>
            <a:lumOff val="7157"/>
            <a:alphaOff val="0"/>
          </a:schemeClr>
        </a:solidFill>
        <a:ln w="19050" cap="flat" cmpd="sng" algn="ctr">
          <a:solidFill>
            <a:schemeClr val="accent5">
              <a:hueOff val="5369458"/>
              <a:satOff val="-722"/>
              <a:lumOff val="7157"/>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95" tIns="23495" rIns="23495" bIns="23495" numCol="1" spcCol="1270" anchor="ctr" anchorCtr="0">
          <a:noAutofit/>
        </a:bodyPr>
        <a:lstStyle/>
        <a:p>
          <a:pPr lvl="0" algn="ctr" defTabSz="1644650" rtl="1">
            <a:lnSpc>
              <a:spcPct val="90000"/>
            </a:lnSpc>
            <a:spcBef>
              <a:spcPct val="0"/>
            </a:spcBef>
            <a:spcAft>
              <a:spcPct val="35000"/>
            </a:spcAft>
          </a:pPr>
          <a:r>
            <a:rPr lang="ar-SA" sz="3700" kern="1200" dirty="0" smtClean="0"/>
            <a:t>الوقاية</a:t>
          </a:r>
          <a:endParaRPr lang="ar-SA" sz="3700" kern="1200" dirty="0"/>
        </a:p>
      </dsp:txBody>
      <dsp:txXfrm rot="-5400000">
        <a:off x="1" y="2116809"/>
        <a:ext cx="1256269" cy="538401"/>
      </dsp:txXfrm>
    </dsp:sp>
    <dsp:sp modelId="{A9329B29-02D3-4A85-90E4-57845B35D42A}">
      <dsp:nvSpPr>
        <dsp:cNvPr id="0" name=""/>
        <dsp:cNvSpPr/>
      </dsp:nvSpPr>
      <dsp:spPr>
        <a:xfrm rot="5400000">
          <a:off x="3414337" y="-555073"/>
          <a:ext cx="1166535" cy="5482672"/>
        </a:xfrm>
        <a:prstGeom prst="round2SameRect">
          <a:avLst/>
        </a:prstGeom>
        <a:solidFill>
          <a:schemeClr val="lt1">
            <a:alpha val="90000"/>
            <a:hueOff val="0"/>
            <a:satOff val="0"/>
            <a:lumOff val="0"/>
            <a:alphaOff val="0"/>
          </a:schemeClr>
        </a:solidFill>
        <a:ln w="19050" cap="flat" cmpd="sng" algn="ctr">
          <a:solidFill>
            <a:schemeClr val="accent5">
              <a:hueOff val="5369458"/>
              <a:satOff val="-722"/>
              <a:lumOff val="715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0" tIns="15875" rIns="15875" bIns="15875" numCol="1" spcCol="1270" anchor="ctr" anchorCtr="0">
          <a:noAutofit/>
        </a:bodyPr>
        <a:lstStyle/>
        <a:p>
          <a:pPr marL="228600" lvl="1" indent="-228600" algn="r" defTabSz="1111250" rtl="1">
            <a:lnSpc>
              <a:spcPct val="90000"/>
            </a:lnSpc>
            <a:spcBef>
              <a:spcPct val="0"/>
            </a:spcBef>
            <a:spcAft>
              <a:spcPct val="15000"/>
            </a:spcAft>
            <a:buChar char="••"/>
          </a:pPr>
          <a:r>
            <a:rPr lang="ar-SA" sz="2500" kern="1200" dirty="0" smtClean="0"/>
            <a:t>كل الجهود المبذولة في حماية الإنسان من الانحراف والأمراض.</a:t>
          </a:r>
          <a:endParaRPr lang="ar-SA" sz="2500" kern="1200" dirty="0"/>
        </a:p>
      </dsp:txBody>
      <dsp:txXfrm rot="-5400000">
        <a:off x="1256269" y="1659941"/>
        <a:ext cx="5425726" cy="1052643"/>
      </dsp:txXfrm>
    </dsp:sp>
    <dsp:sp modelId="{75899257-C999-449D-9B16-8369F226F1FF}">
      <dsp:nvSpPr>
        <dsp:cNvPr id="0" name=""/>
        <dsp:cNvSpPr/>
      </dsp:nvSpPr>
      <dsp:spPr>
        <a:xfrm rot="5400000">
          <a:off x="-269200" y="3474617"/>
          <a:ext cx="1794670" cy="1256269"/>
        </a:xfrm>
        <a:prstGeom prst="chevron">
          <a:avLst/>
        </a:prstGeom>
        <a:solidFill>
          <a:schemeClr val="accent5">
            <a:hueOff val="10738916"/>
            <a:satOff val="-1444"/>
            <a:lumOff val="14313"/>
            <a:alphaOff val="0"/>
          </a:schemeClr>
        </a:solidFill>
        <a:ln w="19050" cap="flat" cmpd="sng" algn="ctr">
          <a:solidFill>
            <a:schemeClr val="accent5">
              <a:hueOff val="10738916"/>
              <a:satOff val="-1444"/>
              <a:lumOff val="1431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95" tIns="23495" rIns="23495" bIns="23495" numCol="1" spcCol="1270" anchor="ctr" anchorCtr="0">
          <a:noAutofit/>
        </a:bodyPr>
        <a:lstStyle/>
        <a:p>
          <a:pPr lvl="0" algn="ctr" defTabSz="1644650" rtl="1">
            <a:lnSpc>
              <a:spcPct val="90000"/>
            </a:lnSpc>
            <a:spcBef>
              <a:spcPct val="0"/>
            </a:spcBef>
            <a:spcAft>
              <a:spcPct val="35000"/>
            </a:spcAft>
          </a:pPr>
          <a:r>
            <a:rPr lang="ar-SA" sz="3700" kern="1200" dirty="0" smtClean="0"/>
            <a:t>العلاج</a:t>
          </a:r>
          <a:endParaRPr lang="ar-SA" sz="3700" kern="1200" dirty="0"/>
        </a:p>
      </dsp:txBody>
      <dsp:txXfrm rot="-5400000">
        <a:off x="1" y="3833552"/>
        <a:ext cx="1256269" cy="538401"/>
      </dsp:txXfrm>
    </dsp:sp>
    <dsp:sp modelId="{A2469D70-C7F3-4DC6-AC8A-C6FD681C5DC7}">
      <dsp:nvSpPr>
        <dsp:cNvPr id="0" name=""/>
        <dsp:cNvSpPr/>
      </dsp:nvSpPr>
      <dsp:spPr>
        <a:xfrm rot="5400000">
          <a:off x="3414337" y="1047348"/>
          <a:ext cx="1166535" cy="5482672"/>
        </a:xfrm>
        <a:prstGeom prst="round2SameRect">
          <a:avLst/>
        </a:prstGeom>
        <a:solidFill>
          <a:schemeClr val="lt1">
            <a:alpha val="90000"/>
            <a:hueOff val="0"/>
            <a:satOff val="0"/>
            <a:lumOff val="0"/>
            <a:alphaOff val="0"/>
          </a:schemeClr>
        </a:solidFill>
        <a:ln w="19050" cap="flat" cmpd="sng" algn="ctr">
          <a:solidFill>
            <a:schemeClr val="accent5">
              <a:hueOff val="10738916"/>
              <a:satOff val="-1444"/>
              <a:lumOff val="1431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0" tIns="15875" rIns="15875" bIns="15875" numCol="1" spcCol="1270" anchor="ctr" anchorCtr="0">
          <a:noAutofit/>
        </a:bodyPr>
        <a:lstStyle/>
        <a:p>
          <a:pPr marL="228600" lvl="1" indent="-228600" algn="r" defTabSz="1111250" rtl="1">
            <a:lnSpc>
              <a:spcPct val="90000"/>
            </a:lnSpc>
            <a:spcBef>
              <a:spcPct val="0"/>
            </a:spcBef>
            <a:spcAft>
              <a:spcPct val="15000"/>
            </a:spcAft>
            <a:buChar char="••"/>
          </a:pPr>
          <a:r>
            <a:rPr lang="ar-SA" sz="2500" kern="1200" dirty="0" smtClean="0"/>
            <a:t>الجهود المبذولة في علاج الانحرافات والأمراض.</a:t>
          </a:r>
          <a:endParaRPr lang="ar-SA" sz="2500" kern="1200" dirty="0"/>
        </a:p>
      </dsp:txBody>
      <dsp:txXfrm rot="-5400000">
        <a:off x="1256269" y="3262362"/>
        <a:ext cx="5425726" cy="105264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E14FDF-98AB-44BA-859C-78C4960B0428}">
      <dsp:nvSpPr>
        <dsp:cNvPr id="0" name=""/>
        <dsp:cNvSpPr/>
      </dsp:nvSpPr>
      <dsp:spPr>
        <a:xfrm>
          <a:off x="0" y="0"/>
          <a:ext cx="5181600" cy="857256"/>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rtl="1">
            <a:lnSpc>
              <a:spcPct val="90000"/>
            </a:lnSpc>
            <a:spcBef>
              <a:spcPct val="0"/>
            </a:spcBef>
            <a:spcAft>
              <a:spcPct val="35000"/>
            </a:spcAft>
          </a:pPr>
          <a:r>
            <a:rPr lang="ar-SA" sz="3800" kern="1200" dirty="0" smtClean="0"/>
            <a:t>الوقاية من الدرجة الأولى</a:t>
          </a:r>
          <a:endParaRPr lang="ar-SA" sz="3800" kern="1200" dirty="0"/>
        </a:p>
      </dsp:txBody>
      <dsp:txXfrm>
        <a:off x="25108" y="25108"/>
        <a:ext cx="4256554" cy="807040"/>
      </dsp:txXfrm>
    </dsp:sp>
    <dsp:sp modelId="{BF040E27-E1CA-4C75-9649-030B9291450C}">
      <dsp:nvSpPr>
        <dsp:cNvPr id="0" name=""/>
        <dsp:cNvSpPr/>
      </dsp:nvSpPr>
      <dsp:spPr>
        <a:xfrm>
          <a:off x="457199" y="1000131"/>
          <a:ext cx="5181600" cy="857256"/>
        </a:xfrm>
        <a:prstGeom prst="roundRect">
          <a:avLst>
            <a:gd name="adj" fmla="val 10000"/>
          </a:avLst>
        </a:prstGeom>
        <a:solidFill>
          <a:schemeClr val="accent2">
            <a:hueOff val="3375995"/>
            <a:satOff val="1250"/>
            <a:lumOff val="3823"/>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rtl="1">
            <a:lnSpc>
              <a:spcPct val="90000"/>
            </a:lnSpc>
            <a:spcBef>
              <a:spcPct val="0"/>
            </a:spcBef>
            <a:spcAft>
              <a:spcPct val="35000"/>
            </a:spcAft>
          </a:pPr>
          <a:r>
            <a:rPr lang="ar-SA" sz="3800" kern="1200" dirty="0" smtClean="0"/>
            <a:t>الوقاية من الدرجة الثانية</a:t>
          </a:r>
          <a:endParaRPr lang="ar-SA" sz="3800" kern="1200" dirty="0"/>
        </a:p>
      </dsp:txBody>
      <dsp:txXfrm>
        <a:off x="482307" y="1025239"/>
        <a:ext cx="4116967" cy="807040"/>
      </dsp:txXfrm>
    </dsp:sp>
    <dsp:sp modelId="{A637FFF9-034E-4AB9-9987-3989A838B147}">
      <dsp:nvSpPr>
        <dsp:cNvPr id="0" name=""/>
        <dsp:cNvSpPr/>
      </dsp:nvSpPr>
      <dsp:spPr>
        <a:xfrm>
          <a:off x="914399" y="2000263"/>
          <a:ext cx="5181600" cy="857256"/>
        </a:xfrm>
        <a:prstGeom prst="roundRect">
          <a:avLst>
            <a:gd name="adj" fmla="val 10000"/>
          </a:avLst>
        </a:prstGeom>
        <a:solidFill>
          <a:schemeClr val="accent2">
            <a:hueOff val="6751989"/>
            <a:satOff val="2501"/>
            <a:lumOff val="7646"/>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rtl="1">
            <a:lnSpc>
              <a:spcPct val="90000"/>
            </a:lnSpc>
            <a:spcBef>
              <a:spcPct val="0"/>
            </a:spcBef>
            <a:spcAft>
              <a:spcPct val="35000"/>
            </a:spcAft>
          </a:pPr>
          <a:r>
            <a:rPr lang="ar-SA" sz="3800" kern="1200" dirty="0" smtClean="0"/>
            <a:t>الوقاية من الدرجة الثالث</a:t>
          </a:r>
          <a:endParaRPr lang="ar-SA" sz="3800" kern="1200" dirty="0"/>
        </a:p>
      </dsp:txBody>
      <dsp:txXfrm>
        <a:off x="939507" y="2025371"/>
        <a:ext cx="4116967" cy="807040"/>
      </dsp:txXfrm>
    </dsp:sp>
    <dsp:sp modelId="{C3E2C410-28DE-48E0-8541-486938AACF75}">
      <dsp:nvSpPr>
        <dsp:cNvPr id="0" name=""/>
        <dsp:cNvSpPr/>
      </dsp:nvSpPr>
      <dsp:spPr>
        <a:xfrm>
          <a:off x="4624383" y="650085"/>
          <a:ext cx="557216" cy="557216"/>
        </a:xfrm>
        <a:prstGeom prst="downArrow">
          <a:avLst>
            <a:gd name="adj1" fmla="val 55000"/>
            <a:gd name="adj2" fmla="val 45000"/>
          </a:avLst>
        </a:prstGeom>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1155700" rtl="1">
            <a:lnSpc>
              <a:spcPct val="90000"/>
            </a:lnSpc>
            <a:spcBef>
              <a:spcPct val="0"/>
            </a:spcBef>
            <a:spcAft>
              <a:spcPct val="35000"/>
            </a:spcAft>
          </a:pPr>
          <a:endParaRPr lang="ar-SA" sz="2600" kern="1200"/>
        </a:p>
      </dsp:txBody>
      <dsp:txXfrm>
        <a:off x="4749757" y="650085"/>
        <a:ext cx="306468" cy="419305"/>
      </dsp:txXfrm>
    </dsp:sp>
    <dsp:sp modelId="{D6720261-BA9A-4D91-879E-40DD292EC80F}">
      <dsp:nvSpPr>
        <dsp:cNvPr id="0" name=""/>
        <dsp:cNvSpPr/>
      </dsp:nvSpPr>
      <dsp:spPr>
        <a:xfrm>
          <a:off x="5081583" y="1644502"/>
          <a:ext cx="557216" cy="557216"/>
        </a:xfrm>
        <a:prstGeom prst="downArrow">
          <a:avLst>
            <a:gd name="adj1" fmla="val 55000"/>
            <a:gd name="adj2" fmla="val 45000"/>
          </a:avLst>
        </a:prstGeom>
        <a:solidFill>
          <a:schemeClr val="accent2">
            <a:tint val="40000"/>
            <a:alpha val="90000"/>
            <a:hueOff val="6593669"/>
            <a:satOff val="8774"/>
            <a:lumOff val="1569"/>
            <a:alphaOff val="0"/>
          </a:schemeClr>
        </a:solidFill>
        <a:ln w="19050" cap="flat" cmpd="sng" algn="ctr">
          <a:solidFill>
            <a:schemeClr val="accent2">
              <a:tint val="40000"/>
              <a:alpha val="90000"/>
              <a:hueOff val="6593669"/>
              <a:satOff val="8774"/>
              <a:lumOff val="156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1155700" rtl="1">
            <a:lnSpc>
              <a:spcPct val="90000"/>
            </a:lnSpc>
            <a:spcBef>
              <a:spcPct val="0"/>
            </a:spcBef>
            <a:spcAft>
              <a:spcPct val="35000"/>
            </a:spcAft>
          </a:pPr>
          <a:endParaRPr lang="ar-SA" sz="2600" kern="1200"/>
        </a:p>
      </dsp:txBody>
      <dsp:txXfrm>
        <a:off x="5206957" y="1644502"/>
        <a:ext cx="306468" cy="41930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D34588-B6ED-4143-80BB-D9A155469383}">
      <dsp:nvSpPr>
        <dsp:cNvPr id="0" name=""/>
        <dsp:cNvSpPr/>
      </dsp:nvSpPr>
      <dsp:spPr>
        <a:xfrm>
          <a:off x="0" y="0"/>
          <a:ext cx="8229600" cy="2073830"/>
        </a:xfrm>
        <a:prstGeom prst="roundRect">
          <a:avLst>
            <a:gd name="adj" fmla="val 10000"/>
          </a:avLst>
        </a:prstGeom>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F87FFB6-7D90-4504-BE01-EA8583C52577}">
      <dsp:nvSpPr>
        <dsp:cNvPr id="0" name=""/>
        <dsp:cNvSpPr/>
      </dsp:nvSpPr>
      <dsp:spPr>
        <a:xfrm>
          <a:off x="246887" y="276510"/>
          <a:ext cx="2417445" cy="1520808"/>
        </a:xfrm>
        <a:prstGeom prst="roundRect">
          <a:avLst>
            <a:gd name="adj" fmla="val 10000"/>
          </a:avLst>
        </a:prstGeom>
        <a:solidFill>
          <a:schemeClr val="accent2">
            <a:tint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781B27A-6D04-4DCD-82A3-C8F61D0F846C}">
      <dsp:nvSpPr>
        <dsp:cNvPr id="0" name=""/>
        <dsp:cNvSpPr/>
      </dsp:nvSpPr>
      <dsp:spPr>
        <a:xfrm rot="10800000">
          <a:off x="246887" y="2073830"/>
          <a:ext cx="2417445" cy="2534681"/>
        </a:xfrm>
        <a:prstGeom prst="round2SameRect">
          <a:avLst>
            <a:gd name="adj1" fmla="val 10500"/>
            <a:gd name="adj2" fmla="val 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lvl="0" algn="ctr" defTabSz="800100" rtl="1">
            <a:lnSpc>
              <a:spcPct val="90000"/>
            </a:lnSpc>
            <a:spcBef>
              <a:spcPct val="0"/>
            </a:spcBef>
            <a:spcAft>
              <a:spcPct val="35000"/>
            </a:spcAft>
          </a:pPr>
          <a:r>
            <a:rPr lang="ar-SA" sz="1800" kern="1200" dirty="0" smtClean="0"/>
            <a:t>ويقصد بها الجهود التي تبذل في رعاية المعاقين عقليا وتعليمهم وتأهيلهم وتشغيلهم في </a:t>
          </a:r>
          <a:r>
            <a:rPr lang="ar-SA" sz="1800" kern="1200" smtClean="0"/>
            <a:t>اعمال مفيده لهم </a:t>
          </a:r>
          <a:endParaRPr lang="ar-SA" sz="1800" kern="1200" dirty="0"/>
        </a:p>
      </dsp:txBody>
      <dsp:txXfrm rot="10800000">
        <a:off x="321232" y="2073830"/>
        <a:ext cx="2268755" cy="2460336"/>
      </dsp:txXfrm>
    </dsp:sp>
    <dsp:sp modelId="{080C20A6-C602-4F63-AF87-66370587AB91}">
      <dsp:nvSpPr>
        <dsp:cNvPr id="0" name=""/>
        <dsp:cNvSpPr/>
      </dsp:nvSpPr>
      <dsp:spPr>
        <a:xfrm>
          <a:off x="2906077" y="276510"/>
          <a:ext cx="2417445" cy="1520808"/>
        </a:xfrm>
        <a:prstGeom prst="roundRect">
          <a:avLst>
            <a:gd name="adj" fmla="val 10000"/>
          </a:avLst>
        </a:prstGeom>
        <a:solidFill>
          <a:schemeClr val="accent2">
            <a:tint val="50000"/>
            <a:hueOff val="3301037"/>
            <a:satOff val="4509"/>
            <a:lumOff val="1046"/>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9EC4D11-D8A6-41F9-A871-60C72F6BC8FA}">
      <dsp:nvSpPr>
        <dsp:cNvPr id="0" name=""/>
        <dsp:cNvSpPr/>
      </dsp:nvSpPr>
      <dsp:spPr>
        <a:xfrm rot="10800000">
          <a:off x="2906077" y="2073830"/>
          <a:ext cx="2417445" cy="2534681"/>
        </a:xfrm>
        <a:prstGeom prst="round2SameRect">
          <a:avLst>
            <a:gd name="adj1" fmla="val 10500"/>
            <a:gd name="adj2" fmla="val 0"/>
          </a:avLst>
        </a:prstGeom>
        <a:solidFill>
          <a:schemeClr val="accent2">
            <a:hueOff val="3375995"/>
            <a:satOff val="1250"/>
            <a:lumOff val="3823"/>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lvl="0" algn="ctr" defTabSz="800100" rtl="1">
            <a:lnSpc>
              <a:spcPct val="90000"/>
            </a:lnSpc>
            <a:spcBef>
              <a:spcPct val="0"/>
            </a:spcBef>
            <a:spcAft>
              <a:spcPct val="35000"/>
            </a:spcAft>
          </a:pPr>
          <a:r>
            <a:rPr lang="ar-SA" sz="1800" kern="1200" dirty="0" smtClean="0"/>
            <a:t>ويقصد بها الجهود التي تبذل في تحديد الظروف البيئية وعلاجها وتتضمن :اجراء التحليل اثناء الحمل وبعد الولادة </a:t>
          </a:r>
          <a:r>
            <a:rPr lang="ar-SA" sz="1800" kern="1200" dirty="0" err="1" smtClean="0"/>
            <a:t>مباشرة,وتقديم</a:t>
          </a:r>
          <a:r>
            <a:rPr lang="ar-SA" sz="1800" kern="1200" dirty="0" smtClean="0"/>
            <a:t> الرعاية </a:t>
          </a:r>
          <a:r>
            <a:rPr lang="ar-SA" sz="1800" kern="1200" dirty="0" err="1" smtClean="0"/>
            <a:t>لاطفال</a:t>
          </a:r>
          <a:r>
            <a:rPr lang="ar-SA" sz="1800" kern="1200" dirty="0" smtClean="0"/>
            <a:t> الاسر المتخلفة ثقافيا واقتصاديا لحمايتهم من الحرمان الثقافي وتقديم الخبرات لهم  </a:t>
          </a:r>
          <a:endParaRPr lang="ar-SA" sz="1800" kern="1200" dirty="0"/>
        </a:p>
      </dsp:txBody>
      <dsp:txXfrm rot="10800000">
        <a:off x="2980422" y="2073830"/>
        <a:ext cx="2268755" cy="2460336"/>
      </dsp:txXfrm>
    </dsp:sp>
    <dsp:sp modelId="{A933A73A-1D90-4293-AE9D-C290045E13B2}">
      <dsp:nvSpPr>
        <dsp:cNvPr id="0" name=""/>
        <dsp:cNvSpPr/>
      </dsp:nvSpPr>
      <dsp:spPr>
        <a:xfrm>
          <a:off x="5565267" y="276510"/>
          <a:ext cx="2417445" cy="1520808"/>
        </a:xfrm>
        <a:prstGeom prst="roundRect">
          <a:avLst>
            <a:gd name="adj" fmla="val 10000"/>
          </a:avLst>
        </a:prstGeom>
        <a:solidFill>
          <a:schemeClr val="accent2">
            <a:tint val="50000"/>
            <a:hueOff val="6602075"/>
            <a:satOff val="9018"/>
            <a:lumOff val="2092"/>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44D22B9-0B1F-443E-9A62-204E32B2948E}">
      <dsp:nvSpPr>
        <dsp:cNvPr id="0" name=""/>
        <dsp:cNvSpPr/>
      </dsp:nvSpPr>
      <dsp:spPr>
        <a:xfrm rot="10800000">
          <a:off x="5565267" y="2073830"/>
          <a:ext cx="2417445" cy="2534681"/>
        </a:xfrm>
        <a:prstGeom prst="round2SameRect">
          <a:avLst>
            <a:gd name="adj1" fmla="val 10500"/>
            <a:gd name="adj2" fmla="val 0"/>
          </a:avLst>
        </a:prstGeom>
        <a:solidFill>
          <a:schemeClr val="accent2">
            <a:hueOff val="6751989"/>
            <a:satOff val="2501"/>
            <a:lumOff val="7646"/>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lvl="0" algn="ctr" defTabSz="800100" rtl="1">
            <a:lnSpc>
              <a:spcPct val="90000"/>
            </a:lnSpc>
            <a:spcBef>
              <a:spcPct val="0"/>
            </a:spcBef>
            <a:spcAft>
              <a:spcPct val="35000"/>
            </a:spcAft>
          </a:pPr>
          <a:r>
            <a:rPr lang="ar-SA" sz="1800" kern="1200" dirty="0" smtClean="0"/>
            <a:t>ويقصد بها الجهود التي تبذل في رعاية الاجنة في بطون امهاتهم وذلك: برعاية الام الحامل وتغذيتها ,علاج الامراض التي قد تتعرض لها ,الارشاد الوراثي ,فحص الشباب الراغبين بالزواج </a:t>
          </a:r>
          <a:endParaRPr lang="ar-SA" sz="1800" kern="1200" dirty="0"/>
        </a:p>
      </dsp:txBody>
      <dsp:txXfrm rot="10800000">
        <a:off x="5639612" y="2073830"/>
        <a:ext cx="2268755" cy="2460336"/>
      </dsp:txXfrm>
    </dsp:sp>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pList2#1">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3" name="مستطيل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مستطيل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مستطيل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مستطيل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مستطيل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مستطيل مستدير الزوايا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مستطيل مستدير الزوايا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مستطيل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مستطيل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مستطيل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مستطيل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عنوان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ar-SA" smtClean="0"/>
              <a:t>انقر لتحرير نمط العنوان الرئيسي</a:t>
            </a:r>
            <a:endParaRPr kumimoji="0" lang="en-US"/>
          </a:p>
        </p:txBody>
      </p:sp>
      <p:sp>
        <p:nvSpPr>
          <p:cNvPr id="9" name="عنوان فرعي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28" name="عنصر نائب للتاريخ 27"/>
          <p:cNvSpPr>
            <a:spLocks noGrp="1"/>
          </p:cNvSpPr>
          <p:nvPr>
            <p:ph type="dt" sz="half" idx="10"/>
          </p:nvPr>
        </p:nvSpPr>
        <p:spPr>
          <a:xfrm>
            <a:off x="6705600" y="4206240"/>
            <a:ext cx="960120" cy="457200"/>
          </a:xfrm>
        </p:spPr>
        <p:txBody>
          <a:bodyPr/>
          <a:lstStyle/>
          <a:p>
            <a:fld id="{E4BE2645-5AAB-4765-ABF5-F0ED3B183604}" type="datetimeFigureOut">
              <a:rPr lang="ar-SA" smtClean="0"/>
              <a:pPr/>
              <a:t>15/01/1438</a:t>
            </a:fld>
            <a:endParaRPr lang="ar-SA"/>
          </a:p>
        </p:txBody>
      </p:sp>
      <p:sp>
        <p:nvSpPr>
          <p:cNvPr id="17" name="عنصر نائب للتذييل 16"/>
          <p:cNvSpPr>
            <a:spLocks noGrp="1"/>
          </p:cNvSpPr>
          <p:nvPr>
            <p:ph type="ftr" sz="quarter" idx="11"/>
          </p:nvPr>
        </p:nvSpPr>
        <p:spPr>
          <a:xfrm>
            <a:off x="5410200" y="4205288"/>
            <a:ext cx="1295400" cy="457200"/>
          </a:xfrm>
        </p:spPr>
        <p:txBody>
          <a:bodyPr/>
          <a:lstStyle/>
          <a:p>
            <a:endParaRPr lang="ar-SA"/>
          </a:p>
        </p:txBody>
      </p:sp>
      <p:sp>
        <p:nvSpPr>
          <p:cNvPr id="29" name="عنصر نائب لرقم الشريحة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B808EA96-2A62-49E8-8CBD-4F0CC050E6E4}" type="slidenum">
              <a:rPr lang="ar-SA" smtClean="0"/>
              <a:pPr/>
              <a:t>‹#›</a:t>
            </a:fld>
            <a:endParaRPr lang="ar-SA"/>
          </a:p>
        </p:txBody>
      </p:sp>
    </p:spTree>
  </p:cSld>
  <p:clrMapOvr>
    <a:masterClrMapping/>
  </p:clrMapOvr>
  <mc:AlternateContent xmlns:mc="http://schemas.openxmlformats.org/markup-compatibility/2006">
    <mc:Choice xmlns:p14="http://schemas.microsoft.com/office/powerpoint/2010/main" xmlns="" Requires="p14">
      <p:transition spd="slow" p14:dur="3400">
        <p14:reveal thruBlk="1" dir="r"/>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E4BE2645-5AAB-4765-ABF5-F0ED3B183604}" type="datetimeFigureOut">
              <a:rPr lang="ar-SA" smtClean="0"/>
              <a:pPr/>
              <a:t>15/01/1438</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B808EA96-2A62-49E8-8CBD-4F0CC050E6E4}" type="slidenum">
              <a:rPr lang="ar-SA" smtClean="0"/>
              <a:pPr/>
              <a:t>‹#›</a:t>
            </a:fld>
            <a:endParaRPr lang="ar-SA"/>
          </a:p>
        </p:txBody>
      </p:sp>
    </p:spTree>
  </p:cSld>
  <p:clrMapOvr>
    <a:masterClrMapping/>
  </p:clrMapOvr>
  <mc:AlternateContent xmlns:mc="http://schemas.openxmlformats.org/markup-compatibility/2006">
    <mc:Choice xmlns:p14="http://schemas.microsoft.com/office/powerpoint/2010/main" xmlns="" Requires="p14">
      <p:transition spd="slow" p14:dur="3400">
        <p14:reveal thruBlk="1" dir="r"/>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781800" y="1143000"/>
            <a:ext cx="1905000" cy="5486400"/>
          </a:xfrm>
        </p:spPr>
        <p:txBody>
          <a:bodyPr vert="eaVer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1143000"/>
            <a:ext cx="6248400" cy="5486400"/>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E4BE2645-5AAB-4765-ABF5-F0ED3B183604}" type="datetimeFigureOut">
              <a:rPr lang="ar-SA" smtClean="0"/>
              <a:pPr/>
              <a:t>15/01/1438</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B808EA96-2A62-49E8-8CBD-4F0CC050E6E4}" type="slidenum">
              <a:rPr lang="ar-SA" smtClean="0"/>
              <a:pPr/>
              <a:t>‹#›</a:t>
            </a:fld>
            <a:endParaRPr lang="ar-SA"/>
          </a:p>
        </p:txBody>
      </p:sp>
    </p:spTree>
  </p:cSld>
  <p:clrMapOvr>
    <a:masterClrMapping/>
  </p:clrMapOvr>
  <mc:AlternateContent xmlns:mc="http://schemas.openxmlformats.org/markup-compatibility/2006">
    <mc:Choice xmlns:p14="http://schemas.microsoft.com/office/powerpoint/2010/main" xmlns="" Requires="p14">
      <p:transition spd="slow" p14:dur="3400">
        <p14:reveal thruBlk="1" dir="r"/>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محتوى 2"/>
          <p:cNvSpPr>
            <a:spLocks noGrp="1"/>
          </p:cNvSpPr>
          <p:nvPr>
            <p:ph idx="1"/>
          </p:nvPr>
        </p:nvSpPr>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E4BE2645-5AAB-4765-ABF5-F0ED3B183604}" type="datetimeFigureOut">
              <a:rPr lang="ar-SA" smtClean="0"/>
              <a:pPr/>
              <a:t>15/01/1438</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B808EA96-2A62-49E8-8CBD-4F0CC050E6E4}" type="slidenum">
              <a:rPr lang="ar-SA" smtClean="0"/>
              <a:pPr/>
              <a:t>‹#›</a:t>
            </a:fld>
            <a:endParaRPr lang="ar-SA"/>
          </a:p>
        </p:txBody>
      </p:sp>
    </p:spTree>
  </p:cSld>
  <p:clrMapOvr>
    <a:masterClrMapping/>
  </p:clrMapOvr>
  <mc:AlternateContent xmlns:mc="http://schemas.openxmlformats.org/markup-compatibility/2006">
    <mc:Choice xmlns:p14="http://schemas.microsoft.com/office/powerpoint/2010/main" xmlns="" Requires="p14">
      <p:transition spd="slow" p14:dur="3400">
        <p14:reveal thruBlk="1" dir="r"/>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E4BE2645-5AAB-4765-ABF5-F0ED3B183604}" type="datetimeFigureOut">
              <a:rPr lang="ar-SA" smtClean="0"/>
              <a:pPr/>
              <a:t>15/01/1438</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B808EA96-2A62-49E8-8CBD-4F0CC050E6E4}" type="slidenum">
              <a:rPr lang="ar-SA" smtClean="0"/>
              <a:pPr/>
              <a:t>‹#›</a:t>
            </a:fld>
            <a:endParaRPr lang="ar-SA"/>
          </a:p>
        </p:txBody>
      </p:sp>
    </p:spTree>
  </p:cSld>
  <p:clrMapOvr>
    <a:masterClrMapping/>
  </p:clrMapOvr>
  <mc:AlternateContent xmlns:mc="http://schemas.openxmlformats.org/markup-compatibility/2006">
    <mc:Choice xmlns:p14="http://schemas.microsoft.com/office/powerpoint/2010/main" xmlns="" Requires="p14">
      <p:transition spd="slow" p14:dur="3400">
        <p14:reveal thruBlk="1" dir="r"/>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محتوى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p>
            <a:fld id="{E4BE2645-5AAB-4765-ABF5-F0ED3B183604}" type="datetimeFigureOut">
              <a:rPr lang="ar-SA" smtClean="0"/>
              <a:pPr/>
              <a:t>15/01/1438</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B808EA96-2A62-49E8-8CBD-4F0CC050E6E4}" type="slidenum">
              <a:rPr lang="ar-SA" smtClean="0"/>
              <a:pPr/>
              <a:t>‹#›</a:t>
            </a:fld>
            <a:endParaRPr lang="ar-SA"/>
          </a:p>
        </p:txBody>
      </p:sp>
    </p:spTree>
  </p:cSld>
  <p:clrMapOvr>
    <a:masterClrMapping/>
  </p:clrMapOvr>
  <mc:AlternateContent xmlns:mc="http://schemas.openxmlformats.org/markup-compatibility/2006">
    <mc:Choice xmlns:p14="http://schemas.microsoft.com/office/powerpoint/2010/main" xmlns="" Requires="p14">
      <p:transition spd="slow" p14:dur="3400">
        <p14:reveal thruBlk="1" dir="r"/>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381000" y="1143000"/>
            <a:ext cx="8382000" cy="1069848"/>
          </a:xfrm>
        </p:spPr>
        <p:txBody>
          <a:bodyPr anchor="ctr"/>
          <a:lstStyle>
            <a:lvl1pPr>
              <a:defRPr sz="4000" b="0" i="0" cap="none" baseline="0"/>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5" name="عنصر نائب للمحتوى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عنصر نائب للمحتوى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26" name="عنصر نائب للتاريخ 25"/>
          <p:cNvSpPr>
            <a:spLocks noGrp="1"/>
          </p:cNvSpPr>
          <p:nvPr>
            <p:ph type="dt" sz="half" idx="10"/>
          </p:nvPr>
        </p:nvSpPr>
        <p:spPr/>
        <p:txBody>
          <a:bodyPr rtlCol="0"/>
          <a:lstStyle/>
          <a:p>
            <a:fld id="{E4BE2645-5AAB-4765-ABF5-F0ED3B183604}" type="datetimeFigureOut">
              <a:rPr lang="ar-SA" smtClean="0"/>
              <a:pPr/>
              <a:t>15/01/1438</a:t>
            </a:fld>
            <a:endParaRPr lang="ar-SA"/>
          </a:p>
        </p:txBody>
      </p:sp>
      <p:sp>
        <p:nvSpPr>
          <p:cNvPr id="27" name="عنصر نائب لرقم الشريحة 26"/>
          <p:cNvSpPr>
            <a:spLocks noGrp="1"/>
          </p:cNvSpPr>
          <p:nvPr>
            <p:ph type="sldNum" sz="quarter" idx="11"/>
          </p:nvPr>
        </p:nvSpPr>
        <p:spPr/>
        <p:txBody>
          <a:bodyPr rtlCol="0"/>
          <a:lstStyle/>
          <a:p>
            <a:fld id="{B808EA96-2A62-49E8-8CBD-4F0CC050E6E4}" type="slidenum">
              <a:rPr lang="ar-SA" smtClean="0"/>
              <a:pPr/>
              <a:t>‹#›</a:t>
            </a:fld>
            <a:endParaRPr lang="ar-SA"/>
          </a:p>
        </p:txBody>
      </p:sp>
      <p:sp>
        <p:nvSpPr>
          <p:cNvPr id="28" name="عنصر نائب للتذييل 27"/>
          <p:cNvSpPr>
            <a:spLocks noGrp="1"/>
          </p:cNvSpPr>
          <p:nvPr>
            <p:ph type="ftr" sz="quarter" idx="12"/>
          </p:nvPr>
        </p:nvSpPr>
        <p:spPr/>
        <p:txBody>
          <a:bodyPr rtlCol="0"/>
          <a:lstStyle/>
          <a:p>
            <a:endParaRPr lang="ar-SA"/>
          </a:p>
        </p:txBody>
      </p:sp>
    </p:spTree>
  </p:cSld>
  <p:clrMapOvr>
    <a:masterClrMapping/>
  </p:clrMapOvr>
  <mc:AlternateContent xmlns:mc="http://schemas.openxmlformats.org/markup-compatibility/2006">
    <mc:Choice xmlns:p14="http://schemas.microsoft.com/office/powerpoint/2010/main" xmlns="" Requires="p14">
      <p:transition spd="slow" p14:dur="3400">
        <p14:reveal thruBlk="1" dir="r"/>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ar-SA" smtClean="0"/>
              <a:t>انقر لتحرير نمط العنوان الرئيسي</a:t>
            </a:r>
            <a:endParaRPr kumimoji="0" lang="en-US"/>
          </a:p>
        </p:txBody>
      </p:sp>
      <p:sp>
        <p:nvSpPr>
          <p:cNvPr id="3" name="عنصر نائب للتاريخ 2"/>
          <p:cNvSpPr>
            <a:spLocks noGrp="1"/>
          </p:cNvSpPr>
          <p:nvPr>
            <p:ph type="dt" sz="half" idx="10"/>
          </p:nvPr>
        </p:nvSpPr>
        <p:spPr>
          <a:xfrm>
            <a:off x="6583680" y="612648"/>
            <a:ext cx="957264" cy="457200"/>
          </a:xfrm>
        </p:spPr>
        <p:txBody>
          <a:bodyPr/>
          <a:lstStyle/>
          <a:p>
            <a:fld id="{E4BE2645-5AAB-4765-ABF5-F0ED3B183604}" type="datetimeFigureOut">
              <a:rPr lang="ar-SA" smtClean="0"/>
              <a:pPr/>
              <a:t>15/01/1438</a:t>
            </a:fld>
            <a:endParaRPr lang="ar-SA"/>
          </a:p>
        </p:txBody>
      </p:sp>
      <p:sp>
        <p:nvSpPr>
          <p:cNvPr id="4" name="عنصر نائب للتذييل 3"/>
          <p:cNvSpPr>
            <a:spLocks noGrp="1"/>
          </p:cNvSpPr>
          <p:nvPr>
            <p:ph type="ftr" sz="quarter" idx="11"/>
          </p:nvPr>
        </p:nvSpPr>
        <p:spPr>
          <a:xfrm>
            <a:off x="5257800" y="612648"/>
            <a:ext cx="1325880" cy="457200"/>
          </a:xfrm>
        </p:spPr>
        <p:txBody>
          <a:bodyPr/>
          <a:lstStyle/>
          <a:p>
            <a:endParaRPr lang="ar-SA"/>
          </a:p>
        </p:txBody>
      </p:sp>
      <p:sp>
        <p:nvSpPr>
          <p:cNvPr id="5" name="عنصر نائب لرقم الشريحة 4"/>
          <p:cNvSpPr>
            <a:spLocks noGrp="1"/>
          </p:cNvSpPr>
          <p:nvPr>
            <p:ph type="sldNum" sz="quarter" idx="12"/>
          </p:nvPr>
        </p:nvSpPr>
        <p:spPr>
          <a:xfrm>
            <a:off x="8174736" y="2272"/>
            <a:ext cx="762000" cy="365760"/>
          </a:xfrm>
        </p:spPr>
        <p:txBody>
          <a:bodyPr/>
          <a:lstStyle/>
          <a:p>
            <a:fld id="{B808EA96-2A62-49E8-8CBD-4F0CC050E6E4}" type="slidenum">
              <a:rPr lang="ar-SA" smtClean="0"/>
              <a:pPr/>
              <a:t>‹#›</a:t>
            </a:fld>
            <a:endParaRPr lang="ar-SA"/>
          </a:p>
        </p:txBody>
      </p:sp>
    </p:spTree>
  </p:cSld>
  <p:clrMapOvr>
    <a:masterClrMapping/>
  </p:clrMapOvr>
  <mc:AlternateContent xmlns:mc="http://schemas.openxmlformats.org/markup-compatibility/2006">
    <mc:Choice xmlns:p14="http://schemas.microsoft.com/office/powerpoint/2010/main" xmlns="" Requires="p14">
      <p:transition spd="slow" p14:dur="3400">
        <p14:reveal thruBlk="1" dir="r"/>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E4BE2645-5AAB-4765-ABF5-F0ED3B183604}" type="datetimeFigureOut">
              <a:rPr lang="ar-SA" smtClean="0"/>
              <a:pPr/>
              <a:t>15/01/1438</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B808EA96-2A62-49E8-8CBD-4F0CC050E6E4}" type="slidenum">
              <a:rPr lang="ar-SA" smtClean="0"/>
              <a:pPr/>
              <a:t>‹#›</a:t>
            </a:fld>
            <a:endParaRPr lang="ar-SA"/>
          </a:p>
        </p:txBody>
      </p:sp>
    </p:spTree>
  </p:cSld>
  <p:clrMapOvr>
    <a:masterClrMapping/>
  </p:clrMapOvr>
  <mc:AlternateContent xmlns:mc="http://schemas.openxmlformats.org/markup-compatibility/2006">
    <mc:Choice xmlns:p14="http://schemas.microsoft.com/office/powerpoint/2010/main" xmlns="" Requires="p14">
      <p:transition spd="slow" p14:dur="3400">
        <p14:reveal thruBlk="1" dir="r"/>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5353496" y="1101970"/>
            <a:ext cx="3383280" cy="877824"/>
          </a:xfrm>
        </p:spPr>
        <p:txBody>
          <a:bodyPr anchor="b"/>
          <a:lstStyle>
            <a:lvl1pPr algn="l">
              <a:buNone/>
              <a:defRPr sz="1800" b="1"/>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p>
            <a:fld id="{E4BE2645-5AAB-4765-ABF5-F0ED3B183604}" type="datetimeFigureOut">
              <a:rPr lang="ar-SA" smtClean="0"/>
              <a:pPr/>
              <a:t>15/01/1438</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B808EA96-2A62-49E8-8CBD-4F0CC050E6E4}" type="slidenum">
              <a:rPr lang="ar-SA" smtClean="0"/>
              <a:pPr/>
              <a:t>‹#›</a:t>
            </a:fld>
            <a:endParaRPr lang="ar-SA"/>
          </a:p>
        </p:txBody>
      </p:sp>
    </p:spTree>
  </p:cSld>
  <p:clrMapOvr>
    <a:masterClrMapping/>
  </p:clrMapOvr>
  <mc:AlternateContent xmlns:mc="http://schemas.openxmlformats.org/markup-compatibility/2006">
    <mc:Choice xmlns:p14="http://schemas.microsoft.com/office/powerpoint/2010/main" xmlns="" Requires="p14">
      <p:transition spd="slow" p14:dur="3400">
        <p14:reveal thruBlk="1" dir="r"/>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ar-SA" smtClean="0"/>
              <a:t>انقر لتحرير نمط العنوان الرئيسي</a:t>
            </a:r>
            <a:endParaRPr kumimoji="0" lang="en-US"/>
          </a:p>
        </p:txBody>
      </p:sp>
      <p:sp>
        <p:nvSpPr>
          <p:cNvPr id="3" name="عنصر نائب للصورة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ar-SA" smtClean="0"/>
              <a:t>انقر فوق الرمز لإضافة صورة</a:t>
            </a:r>
            <a:endParaRPr kumimoji="0" lang="en-US" dirty="0"/>
          </a:p>
        </p:txBody>
      </p:sp>
      <p:sp>
        <p:nvSpPr>
          <p:cNvPr id="4" name="عنصر نائب للنص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4BE2645-5AAB-4765-ABF5-F0ED3B183604}" type="datetimeFigureOut">
              <a:rPr lang="ar-SA" smtClean="0"/>
              <a:pPr/>
              <a:t>15/01/1438</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B808EA96-2A62-49E8-8CBD-4F0CC050E6E4}" type="slidenum">
              <a:rPr lang="ar-SA" smtClean="0"/>
              <a:pPr/>
              <a:t>‹#›</a:t>
            </a:fld>
            <a:endParaRPr lang="ar-SA"/>
          </a:p>
        </p:txBody>
      </p:sp>
    </p:spTree>
  </p:cSld>
  <p:clrMapOvr>
    <a:masterClrMapping/>
  </p:clrMapOvr>
  <mc:AlternateContent xmlns:mc="http://schemas.openxmlformats.org/markup-compatibility/2006">
    <mc:Choice xmlns:p14="http://schemas.microsoft.com/office/powerpoint/2010/main" xmlns="" Requires="p14">
      <p:transition spd="slow" p14:dur="3400">
        <p14:reveal thruBlk="1" dir="r"/>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8" name="مستطيل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مستطيل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مستطيل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مستطيل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مستطيل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مستطيل مستدير الزوايا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مستطيل مستدير الزوايا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مستطيل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مستطيل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مستطيل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مستطيل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مستطيل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مستطيل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عنصر نائب للعنوان 21"/>
          <p:cNvSpPr>
            <a:spLocks noGrp="1"/>
          </p:cNvSpPr>
          <p:nvPr>
            <p:ph type="title"/>
          </p:nvPr>
        </p:nvSpPr>
        <p:spPr>
          <a:xfrm>
            <a:off x="457200" y="1143000"/>
            <a:ext cx="8229600" cy="1066800"/>
          </a:xfrm>
          <a:prstGeom prst="rect">
            <a:avLst/>
          </a:prstGeom>
        </p:spPr>
        <p:txBody>
          <a:bodyPr vert="horz" anchor="ctr">
            <a:normAutofit/>
          </a:bodyPr>
          <a:lstStyle/>
          <a:p>
            <a:r>
              <a:rPr kumimoji="0" lang="ar-SA" smtClean="0"/>
              <a:t>انقر لتحرير نمط العنوان الرئيسي</a:t>
            </a:r>
            <a:endParaRPr kumimoji="0" lang="en-US"/>
          </a:p>
        </p:txBody>
      </p:sp>
      <p:sp>
        <p:nvSpPr>
          <p:cNvPr id="13" name="عنصر نائب للنص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4" name="عنصر نائب للتاريخ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E4BE2645-5AAB-4765-ABF5-F0ED3B183604}" type="datetimeFigureOut">
              <a:rPr lang="ar-SA" smtClean="0"/>
              <a:pPr/>
              <a:t>15/01/1438</a:t>
            </a:fld>
            <a:endParaRPr lang="ar-SA"/>
          </a:p>
        </p:txBody>
      </p:sp>
      <p:sp>
        <p:nvSpPr>
          <p:cNvPr id="3" name="عنصر نائب للتذييل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ar-SA"/>
          </a:p>
        </p:txBody>
      </p:sp>
      <p:sp>
        <p:nvSpPr>
          <p:cNvPr id="23" name="عنصر نائب لرقم الشريحة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B808EA96-2A62-49E8-8CBD-4F0CC050E6E4}"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mc:Choice xmlns:p14="http://schemas.microsoft.com/office/powerpoint/2010/main" xmlns="" Requires="p14">
      <p:transition spd="slow" p14:dur="3400">
        <p14:reveal thruBlk="1" dir="r"/>
      </p:transition>
    </mc:Choice>
    <mc:Fallback>
      <p:transition spd="slow">
        <p:fade/>
      </p:transition>
    </mc:Fallback>
  </mc:AlternateContent>
  <p:txStyles>
    <p:titleStyle>
      <a:lvl1pPr algn="l" rtl="1" eaLnBrk="1" latinLnBrk="0" hangingPunct="1">
        <a:spcBef>
          <a:spcPct val="0"/>
        </a:spcBef>
        <a:buNone/>
        <a:defRPr kumimoji="0" sz="4000" kern="1200">
          <a:solidFill>
            <a:schemeClr val="tx2"/>
          </a:solidFill>
          <a:latin typeface="+mj-lt"/>
          <a:ea typeface="+mj-ea"/>
          <a:cs typeface="+mj-cs"/>
        </a:defRPr>
      </a:lvl1pPr>
    </p:titleStyle>
    <p:bodyStyle>
      <a:lvl1pPr marL="365760" indent="-256032" algn="r" rtl="1"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r" rtl="1"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r" rtl="1"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r" rtl="1"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r" rtl="1"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r" rtl="1"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r" rtl="1"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r" rtl="1"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r" rtl="1"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youtu.be/iqybSl1L90Q" TargetMode="Externa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42910" y="857232"/>
            <a:ext cx="7772400" cy="1470025"/>
          </a:xfrm>
        </p:spPr>
        <p:txBody>
          <a:bodyPr/>
          <a:lstStyle/>
          <a:p>
            <a:pPr algn="ctr"/>
            <a:r>
              <a:rPr lang="ar-SA" dirty="0" smtClean="0"/>
              <a:t>طرق الوقاية </a:t>
            </a:r>
            <a:endParaRPr lang="ar-SA" dirty="0"/>
          </a:p>
        </p:txBody>
      </p:sp>
      <p:sp>
        <p:nvSpPr>
          <p:cNvPr id="3" name="عنوان فرعي 2"/>
          <p:cNvSpPr>
            <a:spLocks noGrp="1"/>
          </p:cNvSpPr>
          <p:nvPr>
            <p:ph type="subTitle" idx="1"/>
          </p:nvPr>
        </p:nvSpPr>
        <p:spPr>
          <a:xfrm>
            <a:off x="714348" y="4429132"/>
            <a:ext cx="7643866" cy="1752600"/>
          </a:xfrm>
        </p:spPr>
        <p:txBody>
          <a:bodyPr/>
          <a:lstStyle/>
          <a:p>
            <a:pPr algn="ctr"/>
            <a:r>
              <a:rPr lang="ar-SA" dirty="0" smtClean="0"/>
              <a:t>إعداد الطالبات : </a:t>
            </a:r>
            <a:r>
              <a:rPr lang="ar-SA" dirty="0" err="1" smtClean="0"/>
              <a:t>ساره</a:t>
            </a:r>
            <a:r>
              <a:rPr lang="ar-SA" dirty="0" smtClean="0"/>
              <a:t> الظلمي – غالية </a:t>
            </a:r>
            <a:r>
              <a:rPr lang="ar-SA" dirty="0" err="1" smtClean="0"/>
              <a:t>بادعام</a:t>
            </a:r>
            <a:r>
              <a:rPr lang="ar-SA" dirty="0" smtClean="0"/>
              <a:t> – نحا </a:t>
            </a:r>
            <a:r>
              <a:rPr lang="ar-SA" dirty="0" err="1" smtClean="0"/>
              <a:t>السبيعي</a:t>
            </a:r>
            <a:r>
              <a:rPr lang="ar-SA" dirty="0" smtClean="0"/>
              <a:t> </a:t>
            </a:r>
          </a:p>
          <a:p>
            <a:pPr algn="ctr"/>
            <a:r>
              <a:rPr lang="ar-SA" dirty="0" smtClean="0"/>
              <a:t>– أروى عبده – ريم </a:t>
            </a:r>
            <a:r>
              <a:rPr lang="ar-SA" dirty="0" err="1" smtClean="0"/>
              <a:t>الجبيلي</a:t>
            </a:r>
            <a:endParaRPr lang="ar-SA" dirty="0" smtClean="0"/>
          </a:p>
          <a:p>
            <a:pPr algn="ctr"/>
            <a:r>
              <a:rPr lang="ar-SA" dirty="0" smtClean="0"/>
              <a:t>أستاذة المقرر: نهلة </a:t>
            </a:r>
            <a:r>
              <a:rPr lang="ar-SA" dirty="0" err="1" smtClean="0"/>
              <a:t>العساف</a:t>
            </a:r>
            <a:endParaRPr lang="ar-SA" dirty="0"/>
          </a:p>
        </p:txBody>
      </p:sp>
      <p:pic>
        <p:nvPicPr>
          <p:cNvPr id="4" name="صورة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95536" y="332656"/>
            <a:ext cx="2459741" cy="950978"/>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3400">
        <p14:reveal thruBlk="1" dir="r"/>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
          <p:cNvSpPr txBox="1"/>
          <p:nvPr/>
        </p:nvSpPr>
        <p:spPr>
          <a:xfrm>
            <a:off x="3347864" y="1124744"/>
            <a:ext cx="5630375" cy="830997"/>
          </a:xfrm>
          <a:prstGeom prst="rect">
            <a:avLst/>
          </a:prstGeom>
          <a:ln/>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ar-SA" sz="2400" b="1" dirty="0"/>
              <a:t>أدى التقدم في علوم: الأجنة والوراثة، الخلايا الحية، الغدد الصماء</a:t>
            </a:r>
            <a:endParaRPr lang="en-US" sz="2400" b="1" dirty="0"/>
          </a:p>
        </p:txBody>
      </p:sp>
      <p:sp>
        <p:nvSpPr>
          <p:cNvPr id="5" name="Arrow: Curved Right 2"/>
          <p:cNvSpPr/>
          <p:nvPr/>
        </p:nvSpPr>
        <p:spPr>
          <a:xfrm>
            <a:off x="2201327" y="1336240"/>
            <a:ext cx="980575" cy="1726532"/>
          </a:xfrm>
          <a:prstGeom prst="curvedRightArrow">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 name="TextBox 3"/>
          <p:cNvSpPr txBox="1"/>
          <p:nvPr/>
        </p:nvSpPr>
        <p:spPr>
          <a:xfrm>
            <a:off x="3325308" y="2372709"/>
            <a:ext cx="5630375" cy="707886"/>
          </a:xfrm>
          <a:prstGeom prst="rect">
            <a:avLst/>
          </a:prstGeom>
          <a:ln/>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ar-SA" sz="2000" b="1" dirty="0"/>
              <a:t>مساعدة الأطباء في الكشف عن بعض العوامل المرضية: </a:t>
            </a:r>
          </a:p>
          <a:p>
            <a:pPr algn="ctr"/>
            <a:r>
              <a:rPr lang="ar-SA" sz="2000" b="1" dirty="0"/>
              <a:t>الوراثية والمكتسبة.. والتي تؤذي خلايا الدماغ والجهاز العصبي</a:t>
            </a:r>
            <a:endParaRPr lang="en-US" sz="2000" b="1" dirty="0"/>
          </a:p>
        </p:txBody>
      </p:sp>
      <p:pic>
        <p:nvPicPr>
          <p:cNvPr id="7" name="Picture 6"/>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06178" y="2710122"/>
            <a:ext cx="1512168" cy="1512168"/>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41707" y="4653136"/>
            <a:ext cx="2400300" cy="1905000"/>
          </a:xfrm>
          <a:prstGeom prst="rect">
            <a:avLst/>
          </a:prstGeom>
          <a:ln w="38100">
            <a:solidFill>
              <a:schemeClr val="tx1"/>
            </a:solidFill>
          </a:ln>
        </p:spPr>
      </p:pic>
      <p:sp>
        <p:nvSpPr>
          <p:cNvPr id="9" name="Flowchart: Connector 8"/>
          <p:cNvSpPr/>
          <p:nvPr/>
        </p:nvSpPr>
        <p:spPr>
          <a:xfrm>
            <a:off x="605424" y="745028"/>
            <a:ext cx="1429941" cy="1364688"/>
          </a:xfrm>
          <a:prstGeom prst="flowChartConnector">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lowchart: Connector 9"/>
          <p:cNvSpPr/>
          <p:nvPr/>
        </p:nvSpPr>
        <p:spPr>
          <a:xfrm>
            <a:off x="605424" y="2725924"/>
            <a:ext cx="1472866" cy="1466001"/>
          </a:xfrm>
          <a:prstGeom prst="flowChartConnector">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5"/>
          <p:cNvPicPr>
            <a:picLocks noChangeAspect="1"/>
          </p:cNvPicPr>
          <p:nvPr/>
        </p:nvPicPr>
        <p:blipFill>
          <a:blip r:embed="rId4">
            <a:clrChange>
              <a:clrFrom>
                <a:srgbClr val="000000"/>
              </a:clrFrom>
              <a:clrTo>
                <a:srgbClr val="000000">
                  <a:alpha val="0"/>
                </a:srgbClr>
              </a:clrTo>
            </a:clrChange>
            <a:extLst>
              <a:ext uri="{28A0092B-C50C-407E-A947-70E740481C1C}">
                <a14:useLocalDpi xmlns:a14="http://schemas.microsoft.com/office/drawing/2010/main" xmlns="" val="0"/>
              </a:ext>
            </a:extLst>
          </a:blip>
          <a:stretch>
            <a:fillRect/>
          </a:stretch>
        </p:blipFill>
        <p:spPr>
          <a:xfrm>
            <a:off x="627414" y="745028"/>
            <a:ext cx="1407951" cy="1364688"/>
          </a:xfrm>
          <a:prstGeom prst="rect">
            <a:avLst/>
          </a:prstGeom>
          <a:ln>
            <a:noFill/>
          </a:ln>
        </p:spPr>
      </p:pic>
      <p:sp>
        <p:nvSpPr>
          <p:cNvPr id="12" name="مستطيل مستدير الزوايا 11"/>
          <p:cNvSpPr/>
          <p:nvPr/>
        </p:nvSpPr>
        <p:spPr>
          <a:xfrm>
            <a:off x="3559485" y="3933056"/>
            <a:ext cx="5207132" cy="1800200"/>
          </a:xfrm>
          <a:prstGeom prst="roundRect">
            <a:avLst/>
          </a:prstGeom>
        </p:spPr>
        <p:style>
          <a:lnRef idx="1">
            <a:schemeClr val="dk1"/>
          </a:lnRef>
          <a:fillRef idx="2">
            <a:schemeClr val="dk1"/>
          </a:fillRef>
          <a:effectRef idx="1">
            <a:schemeClr val="dk1"/>
          </a:effectRef>
          <a:fontRef idx="minor">
            <a:schemeClr val="dk1"/>
          </a:fontRef>
        </p:style>
        <p:txBody>
          <a:bodyPr rtlCol="1" anchor="ctr"/>
          <a:lstStyle/>
          <a:p>
            <a:r>
              <a:rPr lang="ar-SA" b="1" dirty="0"/>
              <a:t>أثبتت دراسات كثيرة أن تشخيص هذه العوامل وعلاجها في سن مبكرة يقي أطفالنا من الإعاقة الفكرية.. ويتم تشخيصها بإجراء تحليلات بسيطة لدم وبول الطفل أو لدم أمه.</a:t>
            </a:r>
            <a:endParaRPr lang="en-US" b="1" dirty="0"/>
          </a:p>
        </p:txBody>
      </p:sp>
    </p:spTree>
    <p:extLst>
      <p:ext uri="{BB962C8B-B14F-4D97-AF65-F5344CB8AC3E}">
        <p14:creationId xmlns:p14="http://schemas.microsoft.com/office/powerpoint/2010/main" xmlns="" val="2194468041"/>
      </p:ext>
    </p:extLst>
  </p:cSld>
  <p:clrMapOvr>
    <a:masterClrMapping/>
  </p:clrMapOvr>
  <mc:AlternateContent xmlns:mc="http://schemas.openxmlformats.org/markup-compatibility/2006">
    <mc:Choice xmlns:p14="http://schemas.microsoft.com/office/powerpoint/2010/main" xmlns="" Requires="p14">
      <p:transition spd="slow" p14:dur="3400">
        <p14:reveal thruBlk="1"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down)">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heel(1)">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wipe(down)">
                                      <p:cBhvr>
                                        <p:cTn id="27" dur="500"/>
                                        <p:tgtEl>
                                          <p:spTgt spid="6">
                                            <p:txEl>
                                              <p:pRg st="0" end="0"/>
                                            </p:txEl>
                                          </p:spTgt>
                                        </p:tgtEl>
                                      </p:cBhvr>
                                    </p:animEffect>
                                  </p:childTnLst>
                                </p:cTn>
                              </p:par>
                              <p:par>
                                <p:cTn id="28" presetID="22" presetClass="entr" presetSubtype="4" fill="hold" nodeType="withEffect">
                                  <p:stCondLst>
                                    <p:cond delay="0"/>
                                  </p:stCondLst>
                                  <p:childTnLst>
                                    <p:set>
                                      <p:cBhvr>
                                        <p:cTn id="29" dur="1" fill="hold">
                                          <p:stCondLst>
                                            <p:cond delay="0"/>
                                          </p:stCondLst>
                                        </p:cTn>
                                        <p:tgtEl>
                                          <p:spTgt spid="6">
                                            <p:txEl>
                                              <p:pRg st="1" end="1"/>
                                            </p:txEl>
                                          </p:spTgt>
                                        </p:tgtEl>
                                        <p:attrNameLst>
                                          <p:attrName>style.visibility</p:attrName>
                                        </p:attrNameLst>
                                      </p:cBhvr>
                                      <p:to>
                                        <p:strVal val="visible"/>
                                      </p:to>
                                    </p:set>
                                    <p:animEffect transition="in" filter="wipe(down)">
                                      <p:cBhvr>
                                        <p:cTn id="30"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078037"/>
            <a:ext cx="8229600" cy="1066800"/>
          </a:xfrm>
        </p:spPr>
        <p:style>
          <a:lnRef idx="1">
            <a:schemeClr val="accent2"/>
          </a:lnRef>
          <a:fillRef idx="2">
            <a:schemeClr val="accent2"/>
          </a:fillRef>
          <a:effectRef idx="1">
            <a:schemeClr val="accent2"/>
          </a:effectRef>
          <a:fontRef idx="minor">
            <a:schemeClr val="dk1"/>
          </a:fontRef>
        </p:style>
        <p:txBody>
          <a:bodyPr>
            <a:normAutofit/>
          </a:bodyPr>
          <a:lstStyle/>
          <a:p>
            <a:pPr algn="ctr"/>
            <a:r>
              <a:rPr lang="ar-SA" b="1" dirty="0"/>
              <a:t>علاج بعض العوامل المسببة للإعاقة الفكرية: </a:t>
            </a:r>
          </a:p>
        </p:txBody>
      </p:sp>
      <p:sp>
        <p:nvSpPr>
          <p:cNvPr id="6" name="مستطيل 5"/>
          <p:cNvSpPr/>
          <p:nvPr/>
        </p:nvSpPr>
        <p:spPr>
          <a:xfrm>
            <a:off x="4907547" y="2610747"/>
            <a:ext cx="3744416" cy="461665"/>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r>
              <a:rPr lang="ar-SA" sz="2400" b="1"/>
              <a:t>١- علاج الفينيل كيتون يوريا:</a:t>
            </a:r>
            <a:endParaRPr lang="ar-SA" sz="2400" b="1" dirty="0"/>
          </a:p>
        </p:txBody>
      </p:sp>
      <p:sp>
        <p:nvSpPr>
          <p:cNvPr id="7" name="مستطيل 6"/>
          <p:cNvSpPr/>
          <p:nvPr/>
        </p:nvSpPr>
        <p:spPr>
          <a:xfrm>
            <a:off x="3059832" y="3789040"/>
            <a:ext cx="5796136" cy="2246769"/>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ar-SA" sz="2000" dirty="0"/>
              <a:t>- مرض وراثي.</a:t>
            </a:r>
          </a:p>
          <a:p>
            <a:r>
              <a:rPr lang="ar-SA" sz="2000" dirty="0"/>
              <a:t>- ناتج عن فشل عملية التمثيل الغذائي لحامض </a:t>
            </a:r>
            <a:r>
              <a:rPr lang="ar-SA" sz="2000" dirty="0" err="1"/>
              <a:t>الفينيل</a:t>
            </a:r>
            <a:r>
              <a:rPr lang="ar-SA" sz="2000" dirty="0"/>
              <a:t> </a:t>
            </a:r>
            <a:r>
              <a:rPr lang="ar-SA" sz="2000" dirty="0" err="1"/>
              <a:t>ألانين</a:t>
            </a:r>
            <a:r>
              <a:rPr lang="ar-SA" sz="2000" dirty="0"/>
              <a:t>.</a:t>
            </a:r>
          </a:p>
          <a:p>
            <a:r>
              <a:rPr lang="ar-SA" sz="2000" dirty="0"/>
              <a:t>- يتم الكشف عنه عن طريق استخدام اختبار </a:t>
            </a:r>
            <a:r>
              <a:rPr lang="ar-SA" sz="2000" dirty="0" err="1"/>
              <a:t>جيثري</a:t>
            </a:r>
            <a:r>
              <a:rPr lang="ar-SA" sz="2000" dirty="0"/>
              <a:t>.</a:t>
            </a:r>
          </a:p>
          <a:p>
            <a:r>
              <a:rPr lang="ar-SA" sz="2000" dirty="0"/>
              <a:t>- يدخل الجسم عن طريق الغذاء العادي.</a:t>
            </a:r>
          </a:p>
          <a:p>
            <a:r>
              <a:rPr lang="ar-SA" sz="2000" dirty="0"/>
              <a:t>- يتم امتصاصه عند الطفل العادي ويتحول إلى بروتينات مفيدة للجسم، أما الطفل المريض فيتراكم في جسمه ويؤذي خلاياه الدماغية فيؤدي إلى الإعاقة الفكرية.</a:t>
            </a:r>
          </a:p>
        </p:txBody>
      </p:sp>
      <p:pic>
        <p:nvPicPr>
          <p:cNvPr id="8" name="Picture 3"/>
          <p:cNvPicPr>
            <a:picLocks noChangeAspect="1"/>
          </p:cNvPicPr>
          <p:nvPr/>
        </p:nvPicPr>
        <p:blipFill rotWithShape="1">
          <a:blip r:embed="rId2">
            <a:extLst>
              <a:ext uri="{28A0092B-C50C-407E-A947-70E740481C1C}">
                <a14:useLocalDpi xmlns:a14="http://schemas.microsoft.com/office/drawing/2010/main" xmlns="" val="0"/>
              </a:ext>
            </a:extLst>
          </a:blip>
          <a:srcRect l="2323" r="1857" b="18592"/>
          <a:stretch/>
        </p:blipFill>
        <p:spPr>
          <a:xfrm>
            <a:off x="437749" y="2610747"/>
            <a:ext cx="2359401" cy="1527937"/>
          </a:xfrm>
          <a:prstGeom prst="rect">
            <a:avLst/>
          </a:prstGeom>
          <a:ln w="38100">
            <a:solidFill>
              <a:schemeClr val="tx1"/>
            </a:solidFill>
          </a:ln>
        </p:spPr>
      </p:pic>
    </p:spTree>
    <p:extLst>
      <p:ext uri="{BB962C8B-B14F-4D97-AF65-F5344CB8AC3E}">
        <p14:creationId xmlns:p14="http://schemas.microsoft.com/office/powerpoint/2010/main" xmlns="" val="407700971"/>
      </p:ext>
    </p:extLst>
  </p:cSld>
  <p:clrMapOvr>
    <a:masterClrMapping/>
  </p:clrMapOvr>
  <mc:AlternateContent xmlns:mc="http://schemas.openxmlformats.org/markup-compatibility/2006">
    <mc:Choice xmlns:p14="http://schemas.microsoft.com/office/powerpoint/2010/main" xmlns="" Requires="p14">
      <p:transition spd="slow" p14:dur="3400">
        <p14:reveal thruBlk="1"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ستطيل 4"/>
          <p:cNvSpPr/>
          <p:nvPr/>
        </p:nvSpPr>
        <p:spPr>
          <a:xfrm>
            <a:off x="2915816" y="957208"/>
            <a:ext cx="6012160" cy="1631216"/>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ar-SA" sz="2000" dirty="0"/>
              <a:t>غالبًا ما يتم علاج هذا المرض عن طريق اتباع نظام غذائي خاص فور اكتشافه، ويفضل الطبيب في الغالب وضع الطفل في المستشفى حتى يتابع نسبة </a:t>
            </a:r>
            <a:r>
              <a:rPr lang="ar-SA" sz="2000" dirty="0" err="1"/>
              <a:t>الفينيل</a:t>
            </a:r>
            <a:r>
              <a:rPr lang="ar-SA" sz="2000" dirty="0"/>
              <a:t> لتصل للمستوى العادي وبذلك يطمئن على سير العلاج وعلى نجاة الطفل من الأضرار فيسمح له بالخروج من المستشفى، ويتابع علاجه بالعيادة الخارجية..</a:t>
            </a:r>
          </a:p>
        </p:txBody>
      </p:sp>
      <p:sp>
        <p:nvSpPr>
          <p:cNvPr id="6" name="مستطيل 5"/>
          <p:cNvSpPr/>
          <p:nvPr/>
        </p:nvSpPr>
        <p:spPr>
          <a:xfrm>
            <a:off x="2915816" y="2980446"/>
            <a:ext cx="6012160" cy="1015663"/>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ar-SA" sz="2000" dirty="0"/>
              <a:t>ويختلف ذلك من طبيب إلى آخر فبعضهم يقوم بفحص الطفل بنفسه والبعض الآخر يطلب من والدي الطفل تحليل دم ابنهما ثم إرسال النتيجة إليه..</a:t>
            </a:r>
          </a:p>
        </p:txBody>
      </p:sp>
      <p:sp>
        <p:nvSpPr>
          <p:cNvPr id="7" name="مستطيل 6"/>
          <p:cNvSpPr/>
          <p:nvPr/>
        </p:nvSpPr>
        <p:spPr>
          <a:xfrm>
            <a:off x="2909910" y="4380532"/>
            <a:ext cx="6017407" cy="1323439"/>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ar-SA" sz="2000" dirty="0"/>
              <a:t>ومن الضروري استمرار الطفل على النظام الغذائي الخاص حتى سن السادسة تقريبا لكن لا تصلح هذه القاعدة لجميع الأطفال،، فقد أثبتت دراسات كثيرة أن بعضهم يحتاج إلى سنوات أكثر؛ لذلك يجب أن يكون قرار وقف التغذية الخاصة بمعرفة الطبيب المعالج.  </a:t>
            </a:r>
            <a:endParaRPr lang="en-US" sz="2000" dirty="0"/>
          </a:p>
        </p:txBody>
      </p:sp>
      <p:pic>
        <p:nvPicPr>
          <p:cNvPr id="8" name="Picture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87246" y="1072178"/>
            <a:ext cx="2520280" cy="1401276"/>
          </a:xfrm>
          <a:prstGeom prst="rect">
            <a:avLst/>
          </a:prstGeom>
          <a:ln w="38100">
            <a:solidFill>
              <a:schemeClr val="tx1"/>
            </a:solidFill>
          </a:ln>
        </p:spPr>
      </p:pic>
      <p:pic>
        <p:nvPicPr>
          <p:cNvPr id="9" name="Pictur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29551" y="3488277"/>
            <a:ext cx="2564375" cy="1915384"/>
          </a:xfrm>
          <a:prstGeom prst="rect">
            <a:avLst/>
          </a:prstGeom>
          <a:ln w="38100">
            <a:solidFill>
              <a:schemeClr val="tx1"/>
            </a:solidFill>
          </a:ln>
        </p:spPr>
      </p:pic>
    </p:spTree>
    <p:extLst>
      <p:ext uri="{BB962C8B-B14F-4D97-AF65-F5344CB8AC3E}">
        <p14:creationId xmlns:p14="http://schemas.microsoft.com/office/powerpoint/2010/main" xmlns="" val="1988335144"/>
      </p:ext>
    </p:extLst>
  </p:cSld>
  <p:clrMapOvr>
    <a:masterClrMapping/>
  </p:clrMapOvr>
  <mc:AlternateContent xmlns:mc="http://schemas.openxmlformats.org/markup-compatibility/2006">
    <mc:Choice xmlns:p14="http://schemas.microsoft.com/office/powerpoint/2010/main" xmlns="" Requires="p14">
      <p:transition spd="slow" p14:dur="3400">
        <p14:reveal thruBlk="1" dir="r"/>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619672" y="1412776"/>
            <a:ext cx="5878286" cy="2278743"/>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5" name="TextBox 1"/>
          <p:cNvSpPr txBox="1"/>
          <p:nvPr/>
        </p:nvSpPr>
        <p:spPr>
          <a:xfrm>
            <a:off x="1619672" y="4581128"/>
            <a:ext cx="5775158" cy="584775"/>
          </a:xfrm>
          <a:prstGeom prst="rect">
            <a:avLst/>
          </a:prstGeom>
          <a:noFill/>
          <a:ln w="38100">
            <a:solidFill>
              <a:schemeClr val="tx1"/>
            </a:solidFill>
          </a:ln>
        </p:spPr>
        <p:txBody>
          <a:bodyPr wrap="square" rtlCol="0">
            <a:spAutoFit/>
          </a:bodyPr>
          <a:lstStyle/>
          <a:p>
            <a:pPr algn="ctr"/>
            <a:r>
              <a:rPr lang="en-US" sz="3200" dirty="0">
                <a:hlinkClick r:id="rId3"/>
              </a:rPr>
              <a:t>https://youtu.be/iqybSl1L90Q</a:t>
            </a:r>
            <a:r>
              <a:rPr lang="ar-SA" sz="3200" dirty="0"/>
              <a:t> </a:t>
            </a:r>
            <a:endParaRPr lang="en-US" sz="3200" dirty="0"/>
          </a:p>
        </p:txBody>
      </p:sp>
    </p:spTree>
    <p:extLst>
      <p:ext uri="{BB962C8B-B14F-4D97-AF65-F5344CB8AC3E}">
        <p14:creationId xmlns:p14="http://schemas.microsoft.com/office/powerpoint/2010/main" xmlns="" val="3900800828"/>
      </p:ext>
    </p:extLst>
  </p:cSld>
  <p:clrMapOvr>
    <a:masterClrMapping/>
  </p:clrMapOvr>
  <mc:AlternateContent xmlns:mc="http://schemas.openxmlformats.org/markup-compatibility/2006">
    <mc:Choice xmlns:p14="http://schemas.microsoft.com/office/powerpoint/2010/main" xmlns="" Requires="p14">
      <p:transition spd="slow" p14:dur="3400">
        <p14:reveal thruBlk="1" dir="r"/>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2411760" y="1052736"/>
            <a:ext cx="3744416" cy="461665"/>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r>
              <a:rPr lang="ar-SA" sz="2400" dirty="0"/>
              <a:t>٢- علاج </a:t>
            </a:r>
            <a:r>
              <a:rPr lang="ar-SA" sz="2400" dirty="0" err="1"/>
              <a:t>الجلاكتو</a:t>
            </a:r>
            <a:r>
              <a:rPr lang="ar-SA" sz="2400" dirty="0"/>
              <a:t> </a:t>
            </a:r>
            <a:r>
              <a:rPr lang="ar-SA" sz="2400" dirty="0" err="1"/>
              <a:t>سيميا</a:t>
            </a:r>
            <a:r>
              <a:rPr lang="ar-SA" sz="2400" dirty="0"/>
              <a:t>:</a:t>
            </a:r>
          </a:p>
        </p:txBody>
      </p:sp>
      <p:sp>
        <p:nvSpPr>
          <p:cNvPr id="5" name="مستطيل 4"/>
          <p:cNvSpPr/>
          <p:nvPr/>
        </p:nvSpPr>
        <p:spPr>
          <a:xfrm>
            <a:off x="1737158" y="2066016"/>
            <a:ext cx="4968552" cy="1938992"/>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ar-SA" sz="2000" dirty="0"/>
              <a:t>- مرض وراثي</a:t>
            </a:r>
          </a:p>
          <a:p>
            <a:r>
              <a:rPr lang="ar-SA" sz="2000" dirty="0"/>
              <a:t>- ناتج عن فشل عملية تحويل </a:t>
            </a:r>
            <a:r>
              <a:rPr lang="ar-SA" sz="2000" dirty="0" err="1"/>
              <a:t>الجلاكتوز</a:t>
            </a:r>
            <a:r>
              <a:rPr lang="ar-SA" sz="2000" dirty="0"/>
              <a:t> إلى جليكوز.</a:t>
            </a:r>
          </a:p>
          <a:p>
            <a:r>
              <a:rPr lang="ar-SA" sz="2000" dirty="0"/>
              <a:t>- يدخل الجسم عن طريق الغذاء العادي.</a:t>
            </a:r>
          </a:p>
          <a:p>
            <a:r>
              <a:rPr lang="ar-SA" sz="2000" dirty="0"/>
              <a:t>- يؤذي خلايا الجهاز العصبي عند تراكمه ولمنع ذلك يتم تغذية الطفل عن طريق نظام غذائي خاص خالي من مادة </a:t>
            </a:r>
            <a:r>
              <a:rPr lang="ar-SA" sz="2000" dirty="0" err="1"/>
              <a:t>الجلاكتوز</a:t>
            </a:r>
            <a:r>
              <a:rPr lang="ar-SA" sz="2000" dirty="0"/>
              <a:t> فور اكتشاف المرض.</a:t>
            </a:r>
          </a:p>
        </p:txBody>
      </p:sp>
      <p:sp>
        <p:nvSpPr>
          <p:cNvPr id="6" name="مستطيل 5"/>
          <p:cNvSpPr/>
          <p:nvPr/>
        </p:nvSpPr>
        <p:spPr>
          <a:xfrm>
            <a:off x="4294325" y="4797152"/>
            <a:ext cx="4531916" cy="1015663"/>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ar-SA" sz="2000" dirty="0"/>
              <a:t>أظهرت الدراسات أن تشخيص هذا المرض وعلاجه في سن الرضاعة يؤدي إلى نمو الطفل جسميا وعقليا نموًا عاديا.</a:t>
            </a:r>
          </a:p>
        </p:txBody>
      </p:sp>
      <p:pic>
        <p:nvPicPr>
          <p:cNvPr id="7" name="Picture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67544" y="4649739"/>
            <a:ext cx="3181394" cy="1479493"/>
          </a:xfrm>
          <a:prstGeom prst="rect">
            <a:avLst/>
          </a:prstGeom>
          <a:ln w="38100">
            <a:solidFill>
              <a:schemeClr val="tx1"/>
            </a:solidFill>
          </a:ln>
        </p:spPr>
      </p:pic>
    </p:spTree>
    <p:extLst>
      <p:ext uri="{BB962C8B-B14F-4D97-AF65-F5344CB8AC3E}">
        <p14:creationId xmlns:p14="http://schemas.microsoft.com/office/powerpoint/2010/main" xmlns="" val="2077603539"/>
      </p:ext>
    </p:extLst>
  </p:cSld>
  <p:clrMapOvr>
    <a:masterClrMapping/>
  </p:clrMapOvr>
  <mc:AlternateContent xmlns:mc="http://schemas.openxmlformats.org/markup-compatibility/2006">
    <mc:Choice xmlns:p14="http://schemas.microsoft.com/office/powerpoint/2010/main" xmlns="" Requires="p14">
      <p:transition spd="slow" p14:dur="3400">
        <p14:reveal thruBlk="1"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style>
          <a:lnRef idx="0">
            <a:schemeClr val="accent2"/>
          </a:lnRef>
          <a:fillRef idx="3">
            <a:schemeClr val="accent2"/>
          </a:fillRef>
          <a:effectRef idx="3">
            <a:schemeClr val="accent2"/>
          </a:effectRef>
          <a:fontRef idx="minor">
            <a:schemeClr val="lt1"/>
          </a:fontRef>
        </p:style>
        <p:txBody>
          <a:bodyPr>
            <a:normAutofit fontScale="90000"/>
          </a:bodyPr>
          <a:lstStyle/>
          <a:p>
            <a:pPr algn="ctr"/>
            <a:r>
              <a:rPr lang="ar-SA" dirty="0"/>
              <a:t>3- علاج انحلال الدم الولادي ( العامل </a:t>
            </a:r>
            <a:r>
              <a:rPr lang="ar-SA" dirty="0" err="1"/>
              <a:t>الرايزيسي</a:t>
            </a:r>
            <a:r>
              <a:rPr lang="ar-SA" dirty="0"/>
              <a:t>):</a:t>
            </a:r>
          </a:p>
        </p:txBody>
      </p:sp>
      <p:pic>
        <p:nvPicPr>
          <p:cNvPr id="4" name="Picture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2339752" y="2852936"/>
            <a:ext cx="4789401" cy="342305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xmlns="" val="2721657744"/>
      </p:ext>
    </p:extLst>
  </p:cSld>
  <p:clrMapOvr>
    <a:masterClrMapping/>
  </p:clrMapOvr>
  <mc:AlternateContent xmlns:mc="http://schemas.openxmlformats.org/markup-compatibility/2006">
    <mc:Choice xmlns:p14="http://schemas.microsoft.com/office/powerpoint/2010/main" xmlns="" Requires="p14">
      <p:transition spd="slow" p14:dur="3400">
        <p14:reveal thruBlk="1" dir="r"/>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51520" y="1556792"/>
            <a:ext cx="3505200" cy="3466253"/>
          </a:xfrm>
          <a:prstGeom prst="rect">
            <a:avLst/>
          </a:prstGeom>
          <a:ln>
            <a:noFill/>
          </a:ln>
          <a:effectLst>
            <a:outerShdw blurRad="190500" algn="tl" rotWithShape="0">
              <a:srgbClr val="000000">
                <a:alpha val="70000"/>
              </a:srgbClr>
            </a:outerShdw>
          </a:effectLst>
        </p:spPr>
      </p:pic>
      <p:sp>
        <p:nvSpPr>
          <p:cNvPr id="5" name="مستطيل 4"/>
          <p:cNvSpPr/>
          <p:nvPr/>
        </p:nvSpPr>
        <p:spPr>
          <a:xfrm>
            <a:off x="4788024" y="1556792"/>
            <a:ext cx="3744416" cy="461665"/>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r>
              <a:rPr lang="ar-SA" sz="2400" dirty="0" smtClean="0"/>
              <a:t>4- علاج نقص الثيروكسين :</a:t>
            </a:r>
            <a:endParaRPr lang="ar-SA" sz="2400" dirty="0"/>
          </a:p>
        </p:txBody>
      </p:sp>
      <p:sp>
        <p:nvSpPr>
          <p:cNvPr id="6" name="مستطيل 5"/>
          <p:cNvSpPr/>
          <p:nvPr/>
        </p:nvSpPr>
        <p:spPr>
          <a:xfrm>
            <a:off x="4067944" y="3140968"/>
            <a:ext cx="4824536" cy="2308324"/>
          </a:xfrm>
          <a:prstGeom prst="rect">
            <a:avLst/>
          </a:prstGeom>
        </p:spPr>
        <p:style>
          <a:lnRef idx="0">
            <a:scrgbClr r="0" g="0" b="0"/>
          </a:lnRef>
          <a:fillRef idx="1003">
            <a:schemeClr val="lt2"/>
          </a:fillRef>
          <a:effectRef idx="0">
            <a:scrgbClr r="0" g="0" b="0"/>
          </a:effectRef>
          <a:fontRef idx="major"/>
        </p:style>
        <p:txBody>
          <a:bodyPr wrap="square">
            <a:spAutoFit/>
          </a:bodyPr>
          <a:lstStyle/>
          <a:p>
            <a:pPr algn="ctr"/>
            <a:r>
              <a:rPr lang="ar-SA" sz="2400" dirty="0">
                <a:solidFill>
                  <a:schemeClr val="bg1">
                    <a:lumMod val="50000"/>
                  </a:schemeClr>
                </a:solidFill>
              </a:rPr>
              <a:t>ينتج هذا النقص عن تضخم الغدة الدرقية ، وقد ثبت من الدراسات أن علاج التضخم بإعطاء الطفل خلاصة الغدة الدرقية في فترة </a:t>
            </a:r>
            <a:r>
              <a:rPr lang="ar-SA" sz="2400" dirty="0" err="1">
                <a:solidFill>
                  <a:schemeClr val="bg1">
                    <a:lumMod val="50000"/>
                  </a:schemeClr>
                </a:solidFill>
              </a:rPr>
              <a:t>الرضاعه</a:t>
            </a:r>
            <a:r>
              <a:rPr lang="ar-SA" sz="2400" dirty="0">
                <a:solidFill>
                  <a:schemeClr val="bg1">
                    <a:lumMod val="50000"/>
                  </a:schemeClr>
                </a:solidFill>
              </a:rPr>
              <a:t> ، يؤدي إلى نموه جسميا وعقليا نموا عاديا .</a:t>
            </a:r>
            <a:endParaRPr lang="en-US" sz="2400" dirty="0">
              <a:solidFill>
                <a:schemeClr val="bg1">
                  <a:lumMod val="50000"/>
                </a:schemeClr>
              </a:solidFill>
            </a:endParaRPr>
          </a:p>
        </p:txBody>
      </p:sp>
    </p:spTree>
    <p:extLst>
      <p:ext uri="{BB962C8B-B14F-4D97-AF65-F5344CB8AC3E}">
        <p14:creationId xmlns:p14="http://schemas.microsoft.com/office/powerpoint/2010/main" xmlns="" val="2022462317"/>
      </p:ext>
    </p:extLst>
  </p:cSld>
  <p:clrMapOvr>
    <a:masterClrMapping/>
  </p:clrMapOvr>
  <mc:AlternateContent xmlns:mc="http://schemas.openxmlformats.org/markup-compatibility/2006">
    <mc:Choice xmlns:p14="http://schemas.microsoft.com/office/powerpoint/2010/main" xmlns="" Requires="p14">
      <p:transition spd="slow" p14:dur="3400">
        <p14:reveal thruBlk="1" dir="r"/>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11560" y="2132856"/>
            <a:ext cx="8229600" cy="1066800"/>
          </a:xfrm>
        </p:spPr>
        <p:style>
          <a:lnRef idx="1">
            <a:schemeClr val="accent2"/>
          </a:lnRef>
          <a:fillRef idx="3">
            <a:schemeClr val="accent2"/>
          </a:fillRef>
          <a:effectRef idx="2">
            <a:schemeClr val="accent2"/>
          </a:effectRef>
          <a:fontRef idx="minor">
            <a:schemeClr val="lt1"/>
          </a:fontRef>
        </p:style>
        <p:txBody>
          <a:bodyPr/>
          <a:lstStyle/>
          <a:p>
            <a:pPr algn="ctr"/>
            <a:r>
              <a:rPr lang="ar-SA" b="1" dirty="0"/>
              <a:t>الوقاية من الأمراض والحوادث</a:t>
            </a:r>
            <a:endParaRPr lang="ar-SA" dirty="0"/>
          </a:p>
        </p:txBody>
      </p:sp>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rot="21119644">
            <a:off x="1398477" y="3855167"/>
            <a:ext cx="2133600" cy="2143125"/>
          </a:xfrm>
          <a:prstGeom prst="rect">
            <a:avLst/>
          </a:prstGeom>
          <a:ln>
            <a:solidFill>
              <a:schemeClr val="accent1">
                <a:lumMod val="50000"/>
              </a:schemeClr>
            </a:solidFill>
          </a:ln>
        </p:spPr>
      </p:pic>
    </p:spTree>
    <p:extLst>
      <p:ext uri="{BB962C8B-B14F-4D97-AF65-F5344CB8AC3E}">
        <p14:creationId xmlns:p14="http://schemas.microsoft.com/office/powerpoint/2010/main" xmlns="" val="1675164879"/>
      </p:ext>
    </p:extLst>
  </p:cSld>
  <p:clrMapOvr>
    <a:masterClrMapping/>
  </p:clrMapOvr>
  <mc:AlternateContent xmlns:mc="http://schemas.openxmlformats.org/markup-compatibility/2006">
    <mc:Choice xmlns:p14="http://schemas.microsoft.com/office/powerpoint/2010/main" xmlns="" Requires="p14">
      <p:transition spd="slow" p14:dur="3400">
        <p14:reveal thruBlk="1" dir="r"/>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187624" y="1340768"/>
            <a:ext cx="6840760" cy="1305074"/>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5" name="مربع نص 4"/>
          <p:cNvSpPr txBox="1"/>
          <p:nvPr/>
        </p:nvSpPr>
        <p:spPr>
          <a:xfrm>
            <a:off x="251520" y="3429000"/>
            <a:ext cx="8496944" cy="2092881"/>
          </a:xfrm>
          <a:prstGeom prst="rect">
            <a:avLst/>
          </a:prstGeom>
        </p:spPr>
        <p:style>
          <a:lnRef idx="1">
            <a:schemeClr val="dk1"/>
          </a:lnRef>
          <a:fillRef idx="2">
            <a:schemeClr val="dk1"/>
          </a:fillRef>
          <a:effectRef idx="1">
            <a:schemeClr val="dk1"/>
          </a:effectRef>
          <a:fontRef idx="minor">
            <a:schemeClr val="dk1"/>
          </a:fontRef>
        </p:style>
        <p:txBody>
          <a:bodyPr wrap="square" rtlCol="1">
            <a:spAutoFit/>
          </a:bodyPr>
          <a:lstStyle/>
          <a:p>
            <a:pPr algn="ctr">
              <a:spcBef>
                <a:spcPct val="0"/>
              </a:spcBef>
            </a:pPr>
            <a:r>
              <a:rPr lang="ar-SA" sz="2800" dirty="0">
                <a:ln w="0"/>
                <a:solidFill>
                  <a:schemeClr val="accent1"/>
                </a:solidFill>
                <a:effectLst>
                  <a:outerShdw blurRad="38100" dist="25400" dir="5400000" algn="ctr" rotWithShape="0">
                    <a:srgbClr val="6E747A">
                      <a:alpha val="43000"/>
                    </a:srgbClr>
                  </a:outerShdw>
                </a:effectLst>
              </a:rPr>
              <a:t>لاتقف جهود الوقاية من الإعاقة العقلية عند علاج الأمراض </a:t>
            </a:r>
            <a:r>
              <a:rPr lang="ar-SA" sz="2800" dirty="0" err="1">
                <a:ln w="0"/>
                <a:solidFill>
                  <a:schemeClr val="accent1"/>
                </a:solidFill>
                <a:effectLst>
                  <a:outerShdw blurRad="38100" dist="25400" dir="5400000" algn="ctr" rotWithShape="0">
                    <a:srgbClr val="6E747A">
                      <a:alpha val="43000"/>
                    </a:srgbClr>
                  </a:outerShdw>
                </a:effectLst>
              </a:rPr>
              <a:t>والإضطرابات</a:t>
            </a:r>
            <a:r>
              <a:rPr lang="ar-SA" sz="2800" dirty="0">
                <a:ln w="0"/>
                <a:solidFill>
                  <a:schemeClr val="accent1"/>
                </a:solidFill>
                <a:effectLst>
                  <a:outerShdw blurRad="38100" dist="25400" dir="5400000" algn="ctr" rotWithShape="0">
                    <a:srgbClr val="6E747A">
                      <a:alpha val="43000"/>
                    </a:srgbClr>
                  </a:outerShdw>
                </a:effectLst>
              </a:rPr>
              <a:t> التي تسبب الإعاقة العقلية بل يجب أن تتعداه الى وقاية الأجنة والأطفال من </a:t>
            </a:r>
            <a:r>
              <a:rPr lang="ar-SA" sz="2800" dirty="0" err="1">
                <a:ln w="0"/>
                <a:solidFill>
                  <a:schemeClr val="accent1"/>
                </a:solidFill>
                <a:effectLst>
                  <a:outerShdw blurRad="38100" dist="25400" dir="5400000" algn="ctr" rotWithShape="0">
                    <a:srgbClr val="6E747A">
                      <a:alpha val="43000"/>
                    </a:srgbClr>
                  </a:outerShdw>
                </a:effectLst>
              </a:rPr>
              <a:t>الإضطرابات</a:t>
            </a:r>
            <a:r>
              <a:rPr lang="ar-SA" sz="2800" dirty="0">
                <a:ln w="0"/>
                <a:solidFill>
                  <a:schemeClr val="accent1"/>
                </a:solidFill>
                <a:effectLst>
                  <a:outerShdw blurRad="38100" dist="25400" dir="5400000" algn="ctr" rotWithShape="0">
                    <a:srgbClr val="6E747A">
                      <a:alpha val="43000"/>
                    </a:srgbClr>
                  </a:outerShdw>
                </a:effectLst>
              </a:rPr>
              <a:t> البيولوجية والأمراض والحوادث الخطيرة التي تصيبهم قبل وأثناء وبعد الولادة</a:t>
            </a:r>
          </a:p>
          <a:p>
            <a:endParaRPr lang="ar-SA" dirty="0"/>
          </a:p>
        </p:txBody>
      </p:sp>
    </p:spTree>
    <p:extLst>
      <p:ext uri="{BB962C8B-B14F-4D97-AF65-F5344CB8AC3E}">
        <p14:creationId xmlns:p14="http://schemas.microsoft.com/office/powerpoint/2010/main" xmlns="" val="455538578"/>
      </p:ext>
    </p:extLst>
  </p:cSld>
  <p:clrMapOvr>
    <a:masterClrMapping/>
  </p:clrMapOvr>
  <mc:AlternateContent xmlns:mc="http://schemas.openxmlformats.org/markup-compatibility/2006">
    <mc:Choice xmlns:p14="http://schemas.microsoft.com/office/powerpoint/2010/main" xmlns="" Requires="p14">
      <p:transition spd="slow" p14:dur="3400">
        <p14:reveal thruBlk="1" dir="r"/>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ستطيل مستدير الزوايا 5"/>
          <p:cNvSpPr/>
          <p:nvPr/>
        </p:nvSpPr>
        <p:spPr>
          <a:xfrm>
            <a:off x="472524" y="4869160"/>
            <a:ext cx="8064896" cy="1361182"/>
          </a:xfrm>
          <a:prstGeom prst="roundRect">
            <a:avLst/>
          </a:prstGeom>
        </p:spPr>
        <p:style>
          <a:lnRef idx="1">
            <a:schemeClr val="accent5"/>
          </a:lnRef>
          <a:fillRef idx="2">
            <a:schemeClr val="accent5"/>
          </a:fillRef>
          <a:effectRef idx="1">
            <a:schemeClr val="accent5"/>
          </a:effectRef>
          <a:fontRef idx="minor">
            <a:schemeClr val="dk1"/>
          </a:fontRef>
        </p:style>
        <p:txBody>
          <a:bodyPr rtlCol="1" anchor="ctr"/>
          <a:lstStyle/>
          <a:p>
            <a:r>
              <a:rPr lang="ar-SA" sz="2800" dirty="0">
                <a:solidFill>
                  <a:schemeClr val="bg1">
                    <a:lumMod val="50000"/>
                  </a:schemeClr>
                </a:solidFill>
              </a:rPr>
              <a:t>3- عدم تشجيع الأمهات على الإنجاب بعد سن الأربعين </a:t>
            </a:r>
          </a:p>
          <a:p>
            <a:endParaRPr lang="ar-SA" dirty="0">
              <a:ln w="0"/>
              <a:solidFill>
                <a:schemeClr val="bg1"/>
              </a:solidFill>
              <a:effectLst>
                <a:outerShdw blurRad="38100" dist="25400" dir="5400000" algn="ctr" rotWithShape="0">
                  <a:srgbClr val="6E747A">
                    <a:alpha val="43000"/>
                  </a:srgbClr>
                </a:outerShdw>
              </a:effectLst>
            </a:endParaRPr>
          </a:p>
        </p:txBody>
      </p:sp>
      <p:sp>
        <p:nvSpPr>
          <p:cNvPr id="7" name="مستطيل مستدير الزوايا 6"/>
          <p:cNvSpPr/>
          <p:nvPr/>
        </p:nvSpPr>
        <p:spPr>
          <a:xfrm>
            <a:off x="472524" y="989191"/>
            <a:ext cx="8064896" cy="1361182"/>
          </a:xfrm>
          <a:prstGeom prst="roundRect">
            <a:avLst/>
          </a:prstGeom>
          <a:solidFill>
            <a:schemeClr val="accent4">
              <a:lumMod val="20000"/>
              <a:lumOff val="80000"/>
            </a:schemeClr>
          </a:solidFill>
        </p:spPr>
        <p:style>
          <a:lnRef idx="0">
            <a:schemeClr val="accent1"/>
          </a:lnRef>
          <a:fillRef idx="1003">
            <a:schemeClr val="lt1"/>
          </a:fillRef>
          <a:effectRef idx="3">
            <a:schemeClr val="accent1"/>
          </a:effectRef>
          <a:fontRef idx="minor">
            <a:schemeClr val="lt1"/>
          </a:fontRef>
        </p:style>
        <p:txBody>
          <a:bodyPr rtlCol="1" anchor="ctr"/>
          <a:lstStyle/>
          <a:p>
            <a:r>
              <a:rPr lang="ar-SA" sz="2800" dirty="0">
                <a:ln w="0"/>
                <a:solidFill>
                  <a:schemeClr val="bg1">
                    <a:lumMod val="50000"/>
                  </a:schemeClr>
                </a:solidFill>
                <a:effectLst>
                  <a:outerShdw blurRad="38100" dist="25400" dir="5400000" algn="ctr" rotWithShape="0">
                    <a:srgbClr val="6E747A">
                      <a:alpha val="43000"/>
                    </a:srgbClr>
                  </a:outerShdw>
                </a:effectLst>
              </a:rPr>
              <a:t>1- فحص الراغبين في الزواج للتحقق من سلامة الزوجين وخلوهما من الجينات المريضة (</a:t>
            </a:r>
            <a:r>
              <a:rPr lang="ar-SA" sz="2800" dirty="0" err="1">
                <a:ln w="0"/>
                <a:solidFill>
                  <a:schemeClr val="bg1">
                    <a:lumMod val="50000"/>
                  </a:schemeClr>
                </a:solidFill>
                <a:effectLst>
                  <a:outerShdw blurRad="38100" dist="25400" dir="5400000" algn="ctr" rotWithShape="0">
                    <a:srgbClr val="6E747A">
                      <a:alpha val="43000"/>
                    </a:srgbClr>
                  </a:outerShdw>
                </a:effectLst>
              </a:rPr>
              <a:t>الطفرية</a:t>
            </a:r>
            <a:r>
              <a:rPr lang="ar-SA" sz="2800" dirty="0">
                <a:ln w="0"/>
                <a:solidFill>
                  <a:schemeClr val="bg1">
                    <a:lumMod val="50000"/>
                  </a:schemeClr>
                </a:solidFill>
                <a:effectLst>
                  <a:outerShdw blurRad="38100" dist="25400" dir="5400000" algn="ctr" rotWithShape="0">
                    <a:srgbClr val="6E747A">
                      <a:alpha val="43000"/>
                    </a:srgbClr>
                  </a:outerShdw>
                </a:effectLst>
              </a:rPr>
              <a:t>) وتجانس فصائل الدم عندهما</a:t>
            </a:r>
          </a:p>
        </p:txBody>
      </p:sp>
      <p:sp>
        <p:nvSpPr>
          <p:cNvPr id="8" name="مستطيل مستدير الزوايا 7"/>
          <p:cNvSpPr/>
          <p:nvPr/>
        </p:nvSpPr>
        <p:spPr>
          <a:xfrm>
            <a:off x="472524" y="2924944"/>
            <a:ext cx="8064896" cy="1361182"/>
          </a:xfrm>
          <a:prstGeom prst="roundRect">
            <a:avLst/>
          </a:prstGeom>
        </p:spPr>
        <p:style>
          <a:lnRef idx="0">
            <a:schemeClr val="accent2"/>
          </a:lnRef>
          <a:fillRef idx="1003">
            <a:schemeClr val="lt2"/>
          </a:fillRef>
          <a:effectRef idx="3">
            <a:schemeClr val="accent2"/>
          </a:effectRef>
          <a:fontRef idx="minor">
            <a:schemeClr val="lt1"/>
          </a:fontRef>
        </p:style>
        <p:txBody>
          <a:bodyPr rtlCol="1" anchor="ctr"/>
          <a:lstStyle/>
          <a:p>
            <a:r>
              <a:rPr lang="ar-SA" sz="2800" dirty="0">
                <a:solidFill>
                  <a:schemeClr val="bg1">
                    <a:lumMod val="50000"/>
                  </a:schemeClr>
                </a:solidFill>
              </a:rPr>
              <a:t>2-</a:t>
            </a:r>
            <a:r>
              <a:rPr lang="ar-SA" sz="2800" dirty="0">
                <a:ln w="0"/>
                <a:solidFill>
                  <a:schemeClr val="bg1">
                    <a:lumMod val="50000"/>
                  </a:schemeClr>
                </a:solidFill>
                <a:effectLst>
                  <a:outerShdw blurRad="38100" dist="25400" dir="5400000" algn="ctr" rotWithShape="0">
                    <a:srgbClr val="6E747A">
                      <a:alpha val="43000"/>
                    </a:srgbClr>
                  </a:outerShdw>
                </a:effectLst>
              </a:rPr>
              <a:t>التشجيع على </a:t>
            </a:r>
            <a:r>
              <a:rPr lang="ar-SA" sz="2800" dirty="0" err="1">
                <a:ln w="0"/>
                <a:solidFill>
                  <a:schemeClr val="bg1">
                    <a:lumMod val="50000"/>
                  </a:schemeClr>
                </a:solidFill>
                <a:effectLst>
                  <a:outerShdw blurRad="38100" dist="25400" dir="5400000" algn="ctr" rotWithShape="0">
                    <a:srgbClr val="6E747A">
                      <a:alpha val="43000"/>
                    </a:srgbClr>
                  </a:outerShdw>
                </a:effectLst>
              </a:rPr>
              <a:t>الإغتراب</a:t>
            </a:r>
            <a:r>
              <a:rPr lang="ar-SA" sz="2800" dirty="0">
                <a:ln w="0"/>
                <a:solidFill>
                  <a:schemeClr val="bg1">
                    <a:lumMod val="50000"/>
                  </a:schemeClr>
                </a:solidFill>
                <a:effectLst>
                  <a:outerShdw blurRad="38100" dist="25400" dir="5400000" algn="ctr" rotWithShape="0">
                    <a:srgbClr val="6E747A">
                      <a:alpha val="43000"/>
                    </a:srgbClr>
                  </a:outerShdw>
                </a:effectLst>
              </a:rPr>
              <a:t> في الزواج لتحسين النسل وتقليل احتمالات </a:t>
            </a:r>
            <a:r>
              <a:rPr lang="ar-SA" sz="2800" dirty="0" err="1">
                <a:ln w="0"/>
                <a:solidFill>
                  <a:schemeClr val="bg1">
                    <a:lumMod val="50000"/>
                  </a:schemeClr>
                </a:solidFill>
                <a:effectLst>
                  <a:outerShdw blurRad="38100" dist="25400" dir="5400000" algn="ctr" rotWithShape="0">
                    <a:srgbClr val="6E747A">
                      <a:alpha val="43000"/>
                    </a:srgbClr>
                  </a:outerShdw>
                </a:effectLst>
              </a:rPr>
              <a:t>إلتقاء</a:t>
            </a:r>
            <a:r>
              <a:rPr lang="ar-SA" sz="2800" dirty="0">
                <a:ln w="0"/>
                <a:solidFill>
                  <a:schemeClr val="bg1">
                    <a:lumMod val="50000"/>
                  </a:schemeClr>
                </a:solidFill>
                <a:effectLst>
                  <a:outerShdw blurRad="38100" dist="25400" dir="5400000" algn="ctr" rotWithShape="0">
                    <a:srgbClr val="6E747A">
                      <a:alpha val="43000"/>
                    </a:srgbClr>
                  </a:outerShdw>
                </a:effectLst>
              </a:rPr>
              <a:t> الجينات المريضة </a:t>
            </a:r>
          </a:p>
        </p:txBody>
      </p:sp>
    </p:spTree>
    <p:extLst>
      <p:ext uri="{BB962C8B-B14F-4D97-AF65-F5344CB8AC3E}">
        <p14:creationId xmlns:p14="http://schemas.microsoft.com/office/powerpoint/2010/main" xmlns="" val="1606849123"/>
      </p:ext>
    </p:extLst>
  </p:cSld>
  <p:clrMapOvr>
    <a:masterClrMapping/>
  </p:clrMapOvr>
  <mc:AlternateContent xmlns:mc="http://schemas.openxmlformats.org/markup-compatibility/2006">
    <mc:Choice xmlns:p14="http://schemas.microsoft.com/office/powerpoint/2010/main" xmlns="" Requires="p14">
      <p:transition spd="slow" p14:dur="3400">
        <p14:reveal thruBlk="1" dir="r"/>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رسم تخطيطي 3"/>
          <p:cNvGraphicFramePr/>
          <p:nvPr/>
        </p:nvGraphicFramePr>
        <p:xfrm>
          <a:off x="1524000" y="1397000"/>
          <a:ext cx="6096000" cy="43180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mc:Choice xmlns:p14="http://schemas.microsoft.com/office/powerpoint/2010/main" xmlns="" Requires="p14">
      <p:transition spd="slow" p14:dur="3400">
        <p14:reveal thruBlk="1"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مستدير الزوايا 3"/>
          <p:cNvSpPr/>
          <p:nvPr/>
        </p:nvSpPr>
        <p:spPr>
          <a:xfrm>
            <a:off x="578202" y="980728"/>
            <a:ext cx="8064896" cy="1361182"/>
          </a:xfrm>
          <a:prstGeom prst="roundRect">
            <a:avLst/>
          </a:prstGeom>
          <a:solidFill>
            <a:schemeClr val="accent4">
              <a:lumMod val="20000"/>
              <a:lumOff val="80000"/>
            </a:schemeClr>
          </a:solidFill>
        </p:spPr>
        <p:style>
          <a:lnRef idx="0">
            <a:schemeClr val="accent1"/>
          </a:lnRef>
          <a:fillRef idx="1003">
            <a:schemeClr val="lt1"/>
          </a:fillRef>
          <a:effectRef idx="3">
            <a:schemeClr val="accent1"/>
          </a:effectRef>
          <a:fontRef idx="minor">
            <a:schemeClr val="lt1"/>
          </a:fontRef>
        </p:style>
        <p:txBody>
          <a:bodyPr rtlCol="1" anchor="ctr"/>
          <a:lstStyle/>
          <a:p>
            <a:r>
              <a:rPr lang="ar-SA" sz="2400" dirty="0">
                <a:solidFill>
                  <a:schemeClr val="bg1">
                    <a:lumMod val="50000"/>
                  </a:schemeClr>
                </a:solidFill>
              </a:rPr>
              <a:t>4- عدم تشجيع زواج ذوي الإعاقة العقلية أو عدم تشجيعهم على الإنجاب خاصةً إذا كان تخلفهم وراثياً لأن احتمالات إنجابهم لأطفال ذوي اعاقة عقلية كبيرة</a:t>
            </a:r>
          </a:p>
          <a:p>
            <a:endParaRPr lang="ar-SA" sz="2800" dirty="0">
              <a:ln w="0"/>
              <a:solidFill>
                <a:schemeClr val="bg1">
                  <a:lumMod val="50000"/>
                </a:schemeClr>
              </a:solidFill>
              <a:effectLst>
                <a:outerShdw blurRad="38100" dist="25400" dir="5400000" algn="ctr" rotWithShape="0">
                  <a:srgbClr val="6E747A">
                    <a:alpha val="43000"/>
                  </a:srgbClr>
                </a:outerShdw>
              </a:effectLst>
            </a:endParaRPr>
          </a:p>
        </p:txBody>
      </p:sp>
      <p:sp>
        <p:nvSpPr>
          <p:cNvPr id="5" name="مستطيل مستدير الزوايا 4"/>
          <p:cNvSpPr/>
          <p:nvPr/>
        </p:nvSpPr>
        <p:spPr>
          <a:xfrm>
            <a:off x="578202" y="2708920"/>
            <a:ext cx="8064896" cy="1361182"/>
          </a:xfrm>
          <a:prstGeom prst="roundRect">
            <a:avLst/>
          </a:prstGeom>
        </p:spPr>
        <p:style>
          <a:lnRef idx="0">
            <a:schemeClr val="accent2"/>
          </a:lnRef>
          <a:fillRef idx="1003">
            <a:schemeClr val="lt2"/>
          </a:fillRef>
          <a:effectRef idx="3">
            <a:schemeClr val="accent2"/>
          </a:effectRef>
          <a:fontRef idx="minor">
            <a:schemeClr val="lt1"/>
          </a:fontRef>
        </p:style>
        <p:txBody>
          <a:bodyPr rtlCol="1" anchor="ctr"/>
          <a:lstStyle/>
          <a:p>
            <a:pPr algn="ctr"/>
            <a:endParaRPr lang="ar-SA" sz="2400" dirty="0" smtClean="0">
              <a:solidFill>
                <a:schemeClr val="bg1">
                  <a:lumMod val="50000"/>
                </a:schemeClr>
              </a:solidFill>
            </a:endParaRPr>
          </a:p>
          <a:p>
            <a:pPr algn="ctr"/>
            <a:r>
              <a:rPr lang="ar-SA" sz="2400" dirty="0">
                <a:solidFill>
                  <a:schemeClr val="bg1">
                    <a:lumMod val="50000"/>
                  </a:schemeClr>
                </a:solidFill>
              </a:rPr>
              <a:t>5</a:t>
            </a:r>
            <a:r>
              <a:rPr lang="ar-SA" sz="2400" dirty="0" smtClean="0">
                <a:solidFill>
                  <a:schemeClr val="bg1">
                    <a:lumMod val="50000"/>
                  </a:schemeClr>
                </a:solidFill>
              </a:rPr>
              <a:t>-العناية بالأم الحامل وعلاج الأمراض الني تعاني منها وحمايتها من الأمراض والحوادث التي تؤذي جنينها </a:t>
            </a:r>
          </a:p>
          <a:p>
            <a:endParaRPr lang="ar-SA" sz="2800" dirty="0">
              <a:ln w="0"/>
              <a:solidFill>
                <a:schemeClr val="bg1">
                  <a:lumMod val="50000"/>
                </a:schemeClr>
              </a:solidFill>
              <a:effectLst>
                <a:outerShdw blurRad="38100" dist="25400" dir="5400000" algn="ctr" rotWithShape="0">
                  <a:srgbClr val="6E747A">
                    <a:alpha val="43000"/>
                  </a:srgbClr>
                </a:outerShdw>
              </a:effectLst>
            </a:endParaRPr>
          </a:p>
        </p:txBody>
      </p:sp>
      <p:sp>
        <p:nvSpPr>
          <p:cNvPr id="6" name="وسيلة شرح بيضاوية 5"/>
          <p:cNvSpPr/>
          <p:nvPr/>
        </p:nvSpPr>
        <p:spPr>
          <a:xfrm>
            <a:off x="2666434" y="4437112"/>
            <a:ext cx="3888432" cy="1872208"/>
          </a:xfrm>
          <a:prstGeom prst="wedgeEllipseCallout">
            <a:avLst/>
          </a:prstGeom>
          <a:solidFill>
            <a:schemeClr val="bg1"/>
          </a:solidFill>
          <a:effectLst>
            <a:glow rad="101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dirty="0">
                <a:solidFill>
                  <a:schemeClr val="bg1">
                    <a:lumMod val="50000"/>
                  </a:schemeClr>
                </a:solidFill>
              </a:rPr>
              <a:t>هناك دراسة أشارت الى أن سوء التغذية للأم قد يؤدي للإعاقة العقلية لدى الجنين</a:t>
            </a:r>
          </a:p>
        </p:txBody>
      </p:sp>
    </p:spTree>
    <p:extLst>
      <p:ext uri="{BB962C8B-B14F-4D97-AF65-F5344CB8AC3E}">
        <p14:creationId xmlns:p14="http://schemas.microsoft.com/office/powerpoint/2010/main" xmlns="" val="626237742"/>
      </p:ext>
    </p:extLst>
  </p:cSld>
  <p:clrMapOvr>
    <a:masterClrMapping/>
  </p:clrMapOvr>
  <mc:AlternateContent xmlns:mc="http://schemas.openxmlformats.org/markup-compatibility/2006">
    <mc:Choice xmlns:p14="http://schemas.microsoft.com/office/powerpoint/2010/main" xmlns="" Requires="p14">
      <p:transition spd="slow" p14:dur="3400">
        <p14:reveal thruBlk="1" dir="r"/>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مستدير الزوايا 3"/>
          <p:cNvSpPr/>
          <p:nvPr/>
        </p:nvSpPr>
        <p:spPr>
          <a:xfrm>
            <a:off x="469187" y="980728"/>
            <a:ext cx="8064896" cy="1361182"/>
          </a:xfrm>
          <a:prstGeom prst="roundRect">
            <a:avLst/>
          </a:prstGeom>
        </p:spPr>
        <p:style>
          <a:lnRef idx="1">
            <a:schemeClr val="accent5"/>
          </a:lnRef>
          <a:fillRef idx="2">
            <a:schemeClr val="accent5"/>
          </a:fillRef>
          <a:effectRef idx="1">
            <a:schemeClr val="accent5"/>
          </a:effectRef>
          <a:fontRef idx="minor">
            <a:schemeClr val="dk1"/>
          </a:fontRef>
        </p:style>
        <p:txBody>
          <a:bodyPr rtlCol="1" anchor="ctr"/>
          <a:lstStyle/>
          <a:p>
            <a:r>
              <a:rPr lang="ar-SA" sz="2400" dirty="0">
                <a:solidFill>
                  <a:schemeClr val="bg1">
                    <a:lumMod val="50000"/>
                  </a:schemeClr>
                </a:solidFill>
              </a:rPr>
              <a:t>6- العناية بالأم أثناء الولادة خاصة اذا كانت الولادة الأولى ووضعها تحت إشراف طبي لحماية الجنين من </a:t>
            </a:r>
            <a:r>
              <a:rPr lang="ar-SA" sz="2400" dirty="0" err="1">
                <a:solidFill>
                  <a:schemeClr val="bg1">
                    <a:lumMod val="50000"/>
                  </a:schemeClr>
                </a:solidFill>
              </a:rPr>
              <a:t>الإختناق</a:t>
            </a:r>
            <a:r>
              <a:rPr lang="ar-SA" sz="2400" dirty="0">
                <a:solidFill>
                  <a:schemeClr val="bg1">
                    <a:lumMod val="50000"/>
                  </a:schemeClr>
                </a:solidFill>
              </a:rPr>
              <a:t> والتسمم والضغوط التي تؤذي دماغه </a:t>
            </a:r>
          </a:p>
          <a:p>
            <a:endParaRPr lang="ar-SA" dirty="0">
              <a:ln w="0"/>
              <a:solidFill>
                <a:schemeClr val="bg1"/>
              </a:solidFill>
              <a:effectLst>
                <a:outerShdw blurRad="38100" dist="25400" dir="5400000" algn="ctr" rotWithShape="0">
                  <a:srgbClr val="6E747A">
                    <a:alpha val="43000"/>
                  </a:srgbClr>
                </a:outerShdw>
              </a:effectLst>
            </a:endParaRPr>
          </a:p>
        </p:txBody>
      </p:sp>
      <p:sp>
        <p:nvSpPr>
          <p:cNvPr id="5" name="مستطيل مستدير الزوايا 4"/>
          <p:cNvSpPr/>
          <p:nvPr/>
        </p:nvSpPr>
        <p:spPr>
          <a:xfrm>
            <a:off x="472524" y="2924944"/>
            <a:ext cx="8064896" cy="1361182"/>
          </a:xfrm>
          <a:prstGeom prst="roundRect">
            <a:avLst/>
          </a:prstGeom>
        </p:spPr>
        <p:style>
          <a:lnRef idx="0">
            <a:schemeClr val="accent2"/>
          </a:lnRef>
          <a:fillRef idx="1003">
            <a:schemeClr val="lt2"/>
          </a:fillRef>
          <a:effectRef idx="3">
            <a:schemeClr val="accent2"/>
          </a:effectRef>
          <a:fontRef idx="minor">
            <a:schemeClr val="lt1"/>
          </a:fontRef>
        </p:style>
        <p:txBody>
          <a:bodyPr rtlCol="1" anchor="ctr"/>
          <a:lstStyle/>
          <a:p>
            <a:r>
              <a:rPr lang="ar-SA" sz="2400" dirty="0" smtClean="0">
                <a:solidFill>
                  <a:schemeClr val="bg1">
                    <a:lumMod val="50000"/>
                  </a:schemeClr>
                </a:solidFill>
              </a:rPr>
              <a:t>7- </a:t>
            </a:r>
            <a:r>
              <a:rPr lang="ar-SA" sz="2400" dirty="0">
                <a:solidFill>
                  <a:schemeClr val="bg1">
                    <a:lumMod val="50000"/>
                  </a:schemeClr>
                </a:solidFill>
              </a:rPr>
              <a:t>فحص الأطفال </a:t>
            </a:r>
            <a:r>
              <a:rPr lang="ar-SA" sz="2400" dirty="0" err="1">
                <a:solidFill>
                  <a:schemeClr val="bg1">
                    <a:lumMod val="50000"/>
                  </a:schemeClr>
                </a:solidFill>
              </a:rPr>
              <a:t>روتيناً</a:t>
            </a:r>
            <a:r>
              <a:rPr lang="ar-SA" sz="2400" dirty="0">
                <a:solidFill>
                  <a:schemeClr val="bg1">
                    <a:lumMod val="50000"/>
                  </a:schemeClr>
                </a:solidFill>
              </a:rPr>
              <a:t> للكشف عن اضطرابات التمثيل الغذائي وعلاجها في الوقت المناسب قبل أن تؤذي خلايا الدماغ</a:t>
            </a:r>
          </a:p>
          <a:p>
            <a:endParaRPr lang="ar-SA" sz="2800" dirty="0">
              <a:ln w="0"/>
              <a:solidFill>
                <a:schemeClr val="bg1">
                  <a:lumMod val="50000"/>
                </a:schemeClr>
              </a:solidFill>
              <a:effectLst>
                <a:outerShdw blurRad="38100" dist="25400" dir="5400000" algn="ctr" rotWithShape="0">
                  <a:srgbClr val="6E747A">
                    <a:alpha val="43000"/>
                  </a:srgbClr>
                </a:outerShdw>
              </a:effectLst>
            </a:endParaRPr>
          </a:p>
        </p:txBody>
      </p:sp>
      <p:sp>
        <p:nvSpPr>
          <p:cNvPr id="6" name="مستطيل مستدير الزوايا 5"/>
          <p:cNvSpPr/>
          <p:nvPr/>
        </p:nvSpPr>
        <p:spPr>
          <a:xfrm>
            <a:off x="489600" y="4869160"/>
            <a:ext cx="8064896" cy="1361182"/>
          </a:xfrm>
          <a:prstGeom prst="roundRect">
            <a:avLst/>
          </a:prstGeom>
          <a:solidFill>
            <a:schemeClr val="accent4">
              <a:lumMod val="20000"/>
              <a:lumOff val="80000"/>
            </a:schemeClr>
          </a:solidFill>
        </p:spPr>
        <p:style>
          <a:lnRef idx="0">
            <a:schemeClr val="accent1"/>
          </a:lnRef>
          <a:fillRef idx="1003">
            <a:schemeClr val="lt1"/>
          </a:fillRef>
          <a:effectRef idx="3">
            <a:schemeClr val="accent1"/>
          </a:effectRef>
          <a:fontRef idx="minor">
            <a:schemeClr val="lt1"/>
          </a:fontRef>
        </p:style>
        <p:txBody>
          <a:bodyPr rtlCol="1" anchor="ctr"/>
          <a:lstStyle/>
          <a:p>
            <a:r>
              <a:rPr lang="ar-SA" sz="2400" dirty="0">
                <a:solidFill>
                  <a:schemeClr val="bg1">
                    <a:lumMod val="50000"/>
                  </a:schemeClr>
                </a:solidFill>
              </a:rPr>
              <a:t>8- العناية بالأطفال الصغار خاصة في فترة ال 5سنوات الأولى من العمر ووقايتهم من الأمراض </a:t>
            </a:r>
          </a:p>
          <a:p>
            <a:endParaRPr lang="ar-SA" sz="2800" dirty="0">
              <a:ln w="0"/>
              <a:solidFill>
                <a:schemeClr val="bg1">
                  <a:lumMod val="50000"/>
                </a:schemeClr>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xmlns="" val="3308315386"/>
      </p:ext>
    </p:extLst>
  </p:cSld>
  <p:clrMapOvr>
    <a:masterClrMapping/>
  </p:clrMapOvr>
  <mc:AlternateContent xmlns:mc="http://schemas.openxmlformats.org/markup-compatibility/2006">
    <mc:Choice xmlns:p14="http://schemas.microsoft.com/office/powerpoint/2010/main" xmlns="" Requires="p14">
      <p:transition spd="slow" p14:dur="3400">
        <p14:reveal thruBlk="1" dir="r"/>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ستطيل مستدير الزوايا 5"/>
          <p:cNvSpPr/>
          <p:nvPr/>
        </p:nvSpPr>
        <p:spPr>
          <a:xfrm>
            <a:off x="611560" y="1196752"/>
            <a:ext cx="8064896" cy="1361182"/>
          </a:xfrm>
          <a:prstGeom prst="roundRect">
            <a:avLst/>
          </a:prstGeom>
          <a:ln/>
        </p:spPr>
        <p:style>
          <a:lnRef idx="1">
            <a:schemeClr val="accent6"/>
          </a:lnRef>
          <a:fillRef idx="2">
            <a:schemeClr val="accent6"/>
          </a:fillRef>
          <a:effectRef idx="1">
            <a:schemeClr val="accent6"/>
          </a:effectRef>
          <a:fontRef idx="minor">
            <a:schemeClr val="dk1"/>
          </a:fontRef>
        </p:style>
        <p:txBody>
          <a:bodyPr rtlCol="1" anchor="ctr"/>
          <a:lstStyle/>
          <a:p>
            <a:r>
              <a:rPr lang="ar-SA" sz="2400" dirty="0">
                <a:solidFill>
                  <a:schemeClr val="bg1">
                    <a:lumMod val="50000"/>
                  </a:schemeClr>
                </a:solidFill>
              </a:rPr>
              <a:t>8- العناية بالأطفال الصغار خاصة في فترة ال 5سنوات الأولى من العمر ووقايتهم من الأمراض </a:t>
            </a:r>
          </a:p>
          <a:p>
            <a:endParaRPr lang="ar-SA" sz="2800" dirty="0">
              <a:ln w="0"/>
              <a:solidFill>
                <a:schemeClr val="bg1">
                  <a:lumMod val="50000"/>
                </a:schemeClr>
              </a:solidFill>
              <a:effectLst>
                <a:outerShdw blurRad="38100" dist="25400" dir="5400000" algn="ctr" rotWithShape="0">
                  <a:srgbClr val="6E747A">
                    <a:alpha val="43000"/>
                  </a:srgbClr>
                </a:outerShdw>
              </a:effectLst>
            </a:endParaRPr>
          </a:p>
        </p:txBody>
      </p:sp>
      <p:pic>
        <p:nvPicPr>
          <p:cNvPr id="8" name="صورة 7"/>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372420" y="3068960"/>
            <a:ext cx="2543175" cy="33337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3321187545"/>
      </p:ext>
    </p:extLst>
  </p:cSld>
  <p:clrMapOvr>
    <a:masterClrMapping/>
  </p:clrMapOvr>
  <mc:AlternateContent xmlns:mc="http://schemas.openxmlformats.org/markup-compatibility/2006">
    <mc:Choice xmlns:p14="http://schemas.microsoft.com/office/powerpoint/2010/main" xmlns="" Requires="p14">
      <p:transition spd="slow" p14:dur="3400">
        <p14:reveal thruBlk="1"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p:cNvSpPr txBox="1"/>
          <p:nvPr/>
        </p:nvSpPr>
        <p:spPr>
          <a:xfrm>
            <a:off x="1619672" y="2564904"/>
            <a:ext cx="6120680" cy="1323439"/>
          </a:xfrm>
          <a:prstGeom prst="rect">
            <a:avLst/>
          </a:prstGeom>
        </p:spPr>
        <p:style>
          <a:lnRef idx="1">
            <a:schemeClr val="accent1"/>
          </a:lnRef>
          <a:fillRef idx="2">
            <a:schemeClr val="accent1"/>
          </a:fillRef>
          <a:effectRef idx="1">
            <a:schemeClr val="accent1"/>
          </a:effectRef>
          <a:fontRef idx="minor">
            <a:schemeClr val="dk1"/>
          </a:fontRef>
        </p:style>
        <p:txBody>
          <a:bodyPr wrap="square" rtlCol="1">
            <a:spAutoFit/>
          </a:bodyPr>
          <a:lstStyle/>
          <a:p>
            <a:pPr algn="ctr"/>
            <a:r>
              <a:rPr lang="ar-SA" sz="4000" b="1" dirty="0" smtClean="0">
                <a:solidFill>
                  <a:schemeClr val="bg1">
                    <a:lumMod val="50000"/>
                  </a:schemeClr>
                </a:solidFill>
                <a:cs typeface="+mj-cs"/>
              </a:rPr>
              <a:t>شكرا لحسن استماعكم </a:t>
            </a:r>
            <a:r>
              <a:rPr lang="ar-SA" sz="4000" b="1" dirty="0" smtClean="0">
                <a:solidFill>
                  <a:schemeClr val="bg1">
                    <a:lumMod val="50000"/>
                  </a:schemeClr>
                </a:solidFill>
                <a:cs typeface="+mj-cs"/>
                <a:sym typeface="Webdings" panose="05030102010509060703" pitchFamily="18" charset="2"/>
              </a:rPr>
              <a:t></a:t>
            </a:r>
            <a:r>
              <a:rPr lang="ar-SA" sz="4000" b="1" dirty="0" smtClean="0">
                <a:solidFill>
                  <a:schemeClr val="bg1">
                    <a:lumMod val="50000"/>
                  </a:schemeClr>
                </a:solidFill>
                <a:cs typeface="+mj-cs"/>
                <a:sym typeface="Wingdings" panose="05000000000000000000" pitchFamily="2" charset="2"/>
              </a:rPr>
              <a:t></a:t>
            </a:r>
            <a:endParaRPr lang="ar-SA" sz="4000" b="1" dirty="0">
              <a:solidFill>
                <a:schemeClr val="bg1">
                  <a:lumMod val="50000"/>
                </a:schemeClr>
              </a:solidFill>
              <a:cs typeface="+mj-cs"/>
            </a:endParaRPr>
          </a:p>
        </p:txBody>
      </p:sp>
    </p:spTree>
    <p:extLst>
      <p:ext uri="{BB962C8B-B14F-4D97-AF65-F5344CB8AC3E}">
        <p14:creationId xmlns:p14="http://schemas.microsoft.com/office/powerpoint/2010/main" xmlns="" val="16342476"/>
      </p:ext>
    </p:extLst>
  </p:cSld>
  <p:clrMapOvr>
    <a:masterClrMapping/>
  </p:clrMapOvr>
  <mc:AlternateContent xmlns:mc="http://schemas.openxmlformats.org/markup-compatibility/2006">
    <mc:Choice xmlns:p14="http://schemas.microsoft.com/office/powerpoint/2010/main" xmlns="" Requires="p14">
      <p:transition spd="slow" p14:dur="3400">
        <p14:reveal thruBlk="1" dir="r"/>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1000108"/>
            <a:ext cx="8229600" cy="5574428"/>
          </a:xfrm>
        </p:spPr>
        <p:txBody>
          <a:bodyPr/>
          <a:lstStyle/>
          <a:p>
            <a:r>
              <a:rPr lang="ar-SA" dirty="0" smtClean="0"/>
              <a:t>.</a:t>
            </a:r>
          </a:p>
          <a:p>
            <a:pPr>
              <a:buNone/>
            </a:pPr>
            <a:endParaRPr lang="ar-SA" dirty="0" smtClean="0"/>
          </a:p>
          <a:p>
            <a:pPr>
              <a:buNone/>
            </a:pPr>
            <a:endParaRPr lang="ar-SA" dirty="0"/>
          </a:p>
        </p:txBody>
      </p:sp>
      <p:graphicFrame>
        <p:nvGraphicFramePr>
          <p:cNvPr id="7" name="رسم تخطيطي 6"/>
          <p:cNvGraphicFramePr/>
          <p:nvPr/>
        </p:nvGraphicFramePr>
        <p:xfrm>
          <a:off x="1428728" y="1071546"/>
          <a:ext cx="6738942" cy="50006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mc:Choice xmlns:p14="http://schemas.microsoft.com/office/powerpoint/2010/main" xmlns="" Requires="p14">
      <p:transition spd="slow" p14:dur="3400">
        <p14:reveal thruBlk="1"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857232"/>
            <a:ext cx="8229600" cy="5786478"/>
          </a:xfrm>
        </p:spPr>
        <p:txBody>
          <a:bodyPr/>
          <a:lstStyle/>
          <a:p>
            <a:r>
              <a:rPr lang="ar-SA" dirty="0" smtClean="0"/>
              <a:t>الأهداف الثلاثة متداخلة ويصعب الفصل بينها.</a:t>
            </a:r>
          </a:p>
          <a:p>
            <a:r>
              <a:rPr lang="ar-SA" dirty="0" smtClean="0"/>
              <a:t>قسم علماء الصحة العامة والصحة النفسية والتربية الجهود الوقائية في ثلاث مستويات (درجات):</a:t>
            </a:r>
          </a:p>
          <a:p>
            <a:pPr>
              <a:buNone/>
            </a:pPr>
            <a:endParaRPr lang="ar-SA" dirty="0" smtClean="0"/>
          </a:p>
          <a:p>
            <a:pPr>
              <a:buNone/>
            </a:pPr>
            <a:endParaRPr lang="ar-SA" dirty="0" smtClean="0"/>
          </a:p>
          <a:p>
            <a:pPr>
              <a:buNone/>
            </a:pPr>
            <a:endParaRPr lang="ar-SA" dirty="0" smtClean="0"/>
          </a:p>
          <a:p>
            <a:pPr>
              <a:buNone/>
            </a:pPr>
            <a:endParaRPr lang="ar-SA" dirty="0" smtClean="0"/>
          </a:p>
          <a:p>
            <a:pPr>
              <a:buNone/>
            </a:pPr>
            <a:endParaRPr lang="ar-SA" dirty="0" smtClean="0"/>
          </a:p>
          <a:p>
            <a:pPr>
              <a:buNone/>
            </a:pPr>
            <a:endParaRPr lang="ar-SA" dirty="0" smtClean="0"/>
          </a:p>
          <a:p>
            <a:pPr>
              <a:buNone/>
            </a:pPr>
            <a:endParaRPr lang="ar-SA" dirty="0" smtClean="0"/>
          </a:p>
          <a:p>
            <a:pPr>
              <a:buFont typeface="Wingdings" pitchFamily="2" charset="2"/>
              <a:buChar char="q"/>
            </a:pPr>
            <a:r>
              <a:rPr lang="ar-SA" dirty="0" smtClean="0"/>
              <a:t>ولا شك أن الوقاية من الدرجة الأولى أفضل من الوقاية من الدرجة الثانية، والوقاية من الدرجة الثانية أفضل من الدرجة الثالثة.</a:t>
            </a:r>
          </a:p>
        </p:txBody>
      </p:sp>
      <p:graphicFrame>
        <p:nvGraphicFramePr>
          <p:cNvPr id="4" name="رسم تخطيطي 3"/>
          <p:cNvGraphicFramePr/>
          <p:nvPr/>
        </p:nvGraphicFramePr>
        <p:xfrm>
          <a:off x="1857356" y="2500306"/>
          <a:ext cx="6096000" cy="2857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mc:Choice xmlns:p14="http://schemas.microsoft.com/office/powerpoint/2010/main" xmlns="" Requires="p14">
      <p:transition spd="slow" p14:dur="3400">
        <p14:reveal thruBlk="1"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dirty="0"/>
          </a:p>
        </p:txBody>
      </p:sp>
      <p:graphicFrame>
        <p:nvGraphicFramePr>
          <p:cNvPr id="6" name="عنصر نائب للمحتوى 5"/>
          <p:cNvGraphicFramePr>
            <a:graphicFrameLocks noGrp="1"/>
          </p:cNvGraphicFramePr>
          <p:nvPr>
            <p:ph idx="1"/>
            <p:extLst>
              <p:ext uri="{D42A27DB-BD31-4B8C-83A1-F6EECF244321}">
                <p14:modId xmlns:p14="http://schemas.microsoft.com/office/powerpoint/2010/main" xmlns="" val="822649480"/>
              </p:ext>
            </p:extLst>
          </p:nvPr>
        </p:nvGraphicFramePr>
        <p:xfrm>
          <a:off x="493204" y="1412776"/>
          <a:ext cx="8229600" cy="4608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مربع نص 7"/>
          <p:cNvSpPr txBox="1"/>
          <p:nvPr/>
        </p:nvSpPr>
        <p:spPr>
          <a:xfrm>
            <a:off x="6156176" y="1844824"/>
            <a:ext cx="2160240" cy="646331"/>
          </a:xfrm>
          <a:prstGeom prst="rect">
            <a:avLst/>
          </a:prstGeom>
          <a:noFill/>
        </p:spPr>
        <p:txBody>
          <a:bodyPr wrap="square" rtlCol="1">
            <a:spAutoFit/>
          </a:bodyPr>
          <a:lstStyle/>
          <a:p>
            <a:pPr algn="ctr"/>
            <a:r>
              <a:rPr lang="ar-SA" b="1" dirty="0">
                <a:solidFill>
                  <a:schemeClr val="accent3">
                    <a:lumMod val="75000"/>
                  </a:schemeClr>
                </a:solidFill>
              </a:rPr>
              <a:t>الوقاية الاولية (أي الوقاية من الدرجة الاولى)</a:t>
            </a:r>
          </a:p>
        </p:txBody>
      </p:sp>
      <p:sp>
        <p:nvSpPr>
          <p:cNvPr id="9" name="مربع نص 8"/>
          <p:cNvSpPr txBox="1"/>
          <p:nvPr/>
        </p:nvSpPr>
        <p:spPr>
          <a:xfrm>
            <a:off x="3563888" y="1844824"/>
            <a:ext cx="2088232" cy="646331"/>
          </a:xfrm>
          <a:prstGeom prst="rect">
            <a:avLst/>
          </a:prstGeom>
          <a:noFill/>
        </p:spPr>
        <p:txBody>
          <a:bodyPr wrap="square" rtlCol="1">
            <a:spAutoFit/>
          </a:bodyPr>
          <a:lstStyle/>
          <a:p>
            <a:pPr algn="ctr"/>
            <a:r>
              <a:rPr lang="ar-SA" b="1" dirty="0" smtClean="0">
                <a:solidFill>
                  <a:schemeClr val="accent1">
                    <a:lumMod val="75000"/>
                  </a:schemeClr>
                </a:solidFill>
              </a:rPr>
              <a:t>الوقاية الثانوية (أي الوقاية من الدرجة الثانية)</a:t>
            </a:r>
            <a:endParaRPr lang="ar-SA" b="1" dirty="0">
              <a:solidFill>
                <a:schemeClr val="accent1">
                  <a:lumMod val="75000"/>
                </a:schemeClr>
              </a:solidFill>
            </a:endParaRPr>
          </a:p>
        </p:txBody>
      </p:sp>
      <p:sp>
        <p:nvSpPr>
          <p:cNvPr id="10" name="مربع نص 9"/>
          <p:cNvSpPr txBox="1"/>
          <p:nvPr/>
        </p:nvSpPr>
        <p:spPr>
          <a:xfrm>
            <a:off x="827584" y="1844824"/>
            <a:ext cx="2160240" cy="646331"/>
          </a:xfrm>
          <a:prstGeom prst="rect">
            <a:avLst/>
          </a:prstGeom>
          <a:noFill/>
        </p:spPr>
        <p:txBody>
          <a:bodyPr wrap="square" rtlCol="1">
            <a:spAutoFit/>
          </a:bodyPr>
          <a:lstStyle/>
          <a:p>
            <a:pPr algn="ctr"/>
            <a:r>
              <a:rPr lang="ar-SA" b="1" dirty="0" smtClean="0">
                <a:solidFill>
                  <a:schemeClr val="accent2">
                    <a:lumMod val="75000"/>
                  </a:schemeClr>
                </a:solidFill>
              </a:rPr>
              <a:t>الوقاية الثلاثية (أي الوقاية من الدرجة الثالثة)</a:t>
            </a:r>
            <a:endParaRPr lang="ar-SA" b="1" dirty="0">
              <a:solidFill>
                <a:schemeClr val="accent2">
                  <a:lumMod val="75000"/>
                </a:schemeClr>
              </a:solidFill>
            </a:endParaRPr>
          </a:p>
        </p:txBody>
      </p:sp>
    </p:spTree>
    <p:extLst>
      <p:ext uri="{BB962C8B-B14F-4D97-AF65-F5344CB8AC3E}">
        <p14:creationId xmlns:p14="http://schemas.microsoft.com/office/powerpoint/2010/main" xmlns="" val="1734955214"/>
      </p:ext>
    </p:extLst>
  </p:cSld>
  <p:clrMapOvr>
    <a:masterClrMapping/>
  </p:clrMapOvr>
  <mc:AlternateContent xmlns:mc="http://schemas.openxmlformats.org/markup-compatibility/2006">
    <mc:Choice xmlns:p14="http://schemas.microsoft.com/office/powerpoint/2010/main" xmlns="" Requires="p14">
      <p:transition spd="slow" p14:dur="3400">
        <p14:reveal thruBlk="1"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ستطيل مستدير الزوايا 4"/>
          <p:cNvSpPr/>
          <p:nvPr/>
        </p:nvSpPr>
        <p:spPr>
          <a:xfrm>
            <a:off x="467544" y="1556792"/>
            <a:ext cx="8064896" cy="1361182"/>
          </a:xfrm>
          <a:prstGeom prst="roundRect">
            <a:avLst/>
          </a:prstGeom>
        </p:spPr>
        <p:style>
          <a:lnRef idx="0">
            <a:schemeClr val="accent2"/>
          </a:lnRef>
          <a:fillRef idx="1003">
            <a:schemeClr val="lt2"/>
          </a:fillRef>
          <a:effectRef idx="3">
            <a:schemeClr val="accent2"/>
          </a:effectRef>
          <a:fontRef idx="minor">
            <a:schemeClr val="lt1"/>
          </a:fontRef>
        </p:style>
        <p:txBody>
          <a:bodyPr rtlCol="1" anchor="ctr"/>
          <a:lstStyle/>
          <a:p>
            <a:pPr algn="ctr"/>
            <a:r>
              <a:rPr lang="ar-SA" sz="2800" dirty="0">
                <a:solidFill>
                  <a:schemeClr val="tx2">
                    <a:lumMod val="60000"/>
                    <a:lumOff val="40000"/>
                  </a:schemeClr>
                </a:solidFill>
              </a:rPr>
              <a:t>ويتضح لنا </a:t>
            </a:r>
            <a:r>
              <a:rPr lang="ar-SA" sz="2800" dirty="0" err="1">
                <a:solidFill>
                  <a:schemeClr val="tx2">
                    <a:lumMod val="60000"/>
                    <a:lumOff val="40000"/>
                  </a:schemeClr>
                </a:solidFill>
              </a:rPr>
              <a:t>مماسبق</a:t>
            </a:r>
            <a:r>
              <a:rPr lang="ar-SA" sz="2800" dirty="0">
                <a:solidFill>
                  <a:schemeClr val="tx2">
                    <a:lumMod val="60000"/>
                    <a:lumOff val="40000"/>
                  </a:schemeClr>
                </a:solidFill>
              </a:rPr>
              <a:t> امكانية تنمية الاطفال وحمايتهم من التعرض </a:t>
            </a:r>
            <a:r>
              <a:rPr lang="ar-SA" sz="2800" dirty="0" err="1">
                <a:solidFill>
                  <a:schemeClr val="tx2">
                    <a:lumMod val="60000"/>
                    <a:lumOff val="40000"/>
                  </a:schemeClr>
                </a:solidFill>
              </a:rPr>
              <a:t>للاعاقة</a:t>
            </a:r>
            <a:r>
              <a:rPr lang="ar-SA" sz="2800" dirty="0">
                <a:solidFill>
                  <a:schemeClr val="tx2">
                    <a:lumMod val="60000"/>
                    <a:lumOff val="40000"/>
                  </a:schemeClr>
                </a:solidFill>
              </a:rPr>
              <a:t> العقلية ورعايتهم في سنوات الطفولة المبكرة وهو </a:t>
            </a:r>
            <a:r>
              <a:rPr lang="ar-SA" sz="2800" dirty="0" err="1">
                <a:solidFill>
                  <a:schemeClr val="tx2">
                    <a:lumMod val="60000"/>
                    <a:lumOff val="40000"/>
                  </a:schemeClr>
                </a:solidFill>
              </a:rPr>
              <a:t>مايهدف</a:t>
            </a:r>
            <a:r>
              <a:rPr lang="ar-SA" sz="2800" dirty="0">
                <a:solidFill>
                  <a:schemeClr val="tx2">
                    <a:lumMod val="60000"/>
                    <a:lumOff val="40000"/>
                  </a:schemeClr>
                </a:solidFill>
              </a:rPr>
              <a:t> اليه التدخل المبكر </a:t>
            </a:r>
          </a:p>
        </p:txBody>
      </p:sp>
      <p:pic>
        <p:nvPicPr>
          <p:cNvPr id="6" name="صورة 5"/>
          <p:cNvPicPr/>
          <p:nvPr/>
        </p:nvPicPr>
        <p:blipFill rotWithShape="1">
          <a:blip r:embed="rId2">
            <a:extLst>
              <a:ext uri="{BEBA8EAE-BF5A-486C-A8C5-ECC9F3942E4B}">
                <a14:imgProps xmlns:a14="http://schemas.microsoft.com/office/drawing/2010/main" xmlns="">
                  <a14:imgLayer r:embed="rId3">
                    <a14:imgEffect>
                      <a14:saturation sat="200000"/>
                    </a14:imgEffect>
                    <a14:imgEffect>
                      <a14:brightnessContrast bright="20000" contrast="-20000"/>
                    </a14:imgEffect>
                  </a14:imgLayer>
                </a14:imgProps>
              </a:ext>
              <a:ext uri="{28A0092B-C50C-407E-A947-70E740481C1C}">
                <a14:useLocalDpi xmlns:a14="http://schemas.microsoft.com/office/drawing/2010/main" xmlns="" val="0"/>
              </a:ext>
            </a:extLst>
          </a:blip>
          <a:srcRect b="14189"/>
          <a:stretch/>
        </p:blipFill>
        <p:spPr bwMode="auto">
          <a:xfrm>
            <a:off x="1475656" y="3933056"/>
            <a:ext cx="2880320" cy="158889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53640926-AAD7-44D8-BBD7-CCE9431645EC}">
              <a14:shadowObscured xmlns:a14="http://schemas.microsoft.com/office/drawing/2010/main" xmlns=""/>
            </a:ext>
          </a:extLst>
        </p:spPr>
      </p:pic>
    </p:spTree>
    <p:extLst>
      <p:ext uri="{BB962C8B-B14F-4D97-AF65-F5344CB8AC3E}">
        <p14:creationId xmlns:p14="http://schemas.microsoft.com/office/powerpoint/2010/main" xmlns="" val="320589369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p:cNvPicPr>
            <a:picLocks noGrp="1"/>
          </p:cNvPicPr>
          <p:nvPr>
            <p:ph idx="1"/>
          </p:nvPr>
        </p:nvPicPr>
        <p:blipFill>
          <a:blip r:embed="rId2">
            <a:extLst>
              <a:ext uri="{28A0092B-C50C-407E-A947-70E740481C1C}">
                <a14:useLocalDpi xmlns:a14="http://schemas.microsoft.com/office/drawing/2010/main" xmlns="" val="0"/>
              </a:ext>
            </a:extLst>
          </a:blip>
          <a:stretch>
            <a:fillRect/>
          </a:stretch>
        </p:blipFill>
        <p:spPr>
          <a:xfrm>
            <a:off x="1187624" y="1052736"/>
            <a:ext cx="6336703" cy="5430838"/>
          </a:xfrm>
          <a:prstGeom prst="rect">
            <a:avLst/>
          </a:prstGeom>
        </p:spPr>
      </p:pic>
    </p:spTree>
    <p:extLst>
      <p:ext uri="{BB962C8B-B14F-4D97-AF65-F5344CB8AC3E}">
        <p14:creationId xmlns:p14="http://schemas.microsoft.com/office/powerpoint/2010/main" xmlns="" val="637278465"/>
      </p:ext>
    </p:extLst>
  </p:cSld>
  <p:clrMapOvr>
    <a:masterClrMapping/>
  </p:clrMapOvr>
  <mc:AlternateContent xmlns:mc="http://schemas.openxmlformats.org/markup-compatibility/2006">
    <mc:Choice xmlns:p14="http://schemas.microsoft.com/office/powerpoint/2010/main" xmlns="" Requires="p14">
      <p:transition spd="slow" p14:dur="3400">
        <p14:reveal thruBlk="1" dir="r"/>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p:nvPr/>
        </p:nvPicPr>
        <p:blipFill rotWithShape="1">
          <a:blip r:embed="rId2">
            <a:extLst>
              <a:ext uri="{28A0092B-C50C-407E-A947-70E740481C1C}">
                <a14:useLocalDpi xmlns:a14="http://schemas.microsoft.com/office/drawing/2010/main" xmlns="" val="0"/>
              </a:ext>
            </a:extLst>
          </a:blip>
          <a:srcRect t="21617" b="21920"/>
          <a:stretch/>
        </p:blipFill>
        <p:spPr bwMode="auto">
          <a:xfrm>
            <a:off x="1331640" y="836712"/>
            <a:ext cx="6552728" cy="4896544"/>
          </a:xfrm>
          <a:prstGeom prst="rect">
            <a:avLst/>
          </a:prstGeom>
          <a:ln>
            <a:noFill/>
          </a:ln>
          <a:extLst>
            <a:ext uri="{53640926-AAD7-44D8-BBD7-CCE9431645EC}">
              <a14:shadowObscured xmlns:a14="http://schemas.microsoft.com/office/drawing/2010/main" xmlns=""/>
            </a:ext>
          </a:extLst>
        </p:spPr>
      </p:pic>
      <p:sp>
        <p:nvSpPr>
          <p:cNvPr id="5" name="مربع نص 4"/>
          <p:cNvSpPr txBox="1"/>
          <p:nvPr/>
        </p:nvSpPr>
        <p:spPr>
          <a:xfrm>
            <a:off x="683568" y="5877272"/>
            <a:ext cx="7704856" cy="646331"/>
          </a:xfrm>
          <a:prstGeom prst="rect">
            <a:avLst/>
          </a:prstGeom>
        </p:spPr>
        <p:style>
          <a:lnRef idx="1">
            <a:schemeClr val="accent5"/>
          </a:lnRef>
          <a:fillRef idx="2">
            <a:schemeClr val="accent5"/>
          </a:fillRef>
          <a:effectRef idx="1">
            <a:schemeClr val="accent5"/>
          </a:effectRef>
          <a:fontRef idx="minor">
            <a:schemeClr val="dk1"/>
          </a:fontRef>
        </p:style>
        <p:txBody>
          <a:bodyPr wrap="square" rtlCol="1">
            <a:spAutoFit/>
          </a:bodyPr>
          <a:lstStyle/>
          <a:p>
            <a:pPr algn="ctr"/>
            <a:r>
              <a:rPr lang="en-US" sz="3600" dirty="0" err="1" smtClean="0">
                <a:solidFill>
                  <a:schemeClr val="bg2">
                    <a:lumMod val="50000"/>
                  </a:schemeClr>
                </a:solidFill>
              </a:rPr>
              <a:t>Book,Novel,Story,Read,Pages,Words</a:t>
            </a:r>
            <a:endParaRPr lang="ar-SA" sz="3600" dirty="0">
              <a:solidFill>
                <a:schemeClr val="bg2">
                  <a:lumMod val="50000"/>
                </a:schemeClr>
              </a:solidFill>
            </a:endParaRPr>
          </a:p>
        </p:txBody>
      </p:sp>
    </p:spTree>
    <p:extLst>
      <p:ext uri="{BB962C8B-B14F-4D97-AF65-F5344CB8AC3E}">
        <p14:creationId xmlns:p14="http://schemas.microsoft.com/office/powerpoint/2010/main" xmlns="" val="2624733345"/>
      </p:ext>
    </p:extLst>
  </p:cSld>
  <p:clrMapOvr>
    <a:masterClrMapping/>
  </p:clrMapOvr>
  <mc:AlternateContent xmlns:mc="http://schemas.openxmlformats.org/markup-compatibility/2006">
    <mc:Choice xmlns:p14="http://schemas.microsoft.com/office/powerpoint/2010/main" xmlns="" Requires="p14">
      <p:transition spd="slow" p14:dur="3400">
        <p14:reveal thruBlk="1"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circle(in)">
                                      <p:cBhvr>
                                        <p:cTn id="14"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67544" y="1143000"/>
            <a:ext cx="7776864" cy="989856"/>
          </a:xfrm>
          <a:effectLst>
            <a:outerShdw blurRad="152400" dist="317500" dir="5400000" sx="90000" sy="-19000" rotWithShape="0">
              <a:prstClr val="black">
                <a:alpha val="15000"/>
              </a:prstClr>
            </a:outerShdw>
          </a:effectLst>
        </p:spPr>
        <p:style>
          <a:lnRef idx="1">
            <a:schemeClr val="accent2"/>
          </a:lnRef>
          <a:fillRef idx="3">
            <a:schemeClr val="accent2"/>
          </a:fillRef>
          <a:effectRef idx="2">
            <a:schemeClr val="accent2"/>
          </a:effectRef>
          <a:fontRef idx="minor">
            <a:schemeClr val="lt1"/>
          </a:fontRef>
        </p:style>
        <p:txBody>
          <a:bodyPr>
            <a:normAutofit fontScale="90000"/>
          </a:bodyPr>
          <a:lstStyle/>
          <a:p>
            <a:pPr algn="ctr"/>
            <a:r>
              <a:rPr lang="ar-SA" dirty="0" smtClean="0">
                <a:latin typeface="Tahoma" panose="020B0604030504040204" pitchFamily="34" charset="0"/>
                <a:ea typeface="Tahoma" panose="020B0604030504040204" pitchFamily="34" charset="0"/>
              </a:rPr>
              <a:t/>
            </a:r>
            <a:br>
              <a:rPr lang="ar-SA" dirty="0" smtClean="0">
                <a:latin typeface="Tahoma" panose="020B0604030504040204" pitchFamily="34" charset="0"/>
                <a:ea typeface="Tahoma" panose="020B0604030504040204" pitchFamily="34" charset="0"/>
              </a:rPr>
            </a:br>
            <a:r>
              <a:rPr lang="ar-SA" dirty="0" smtClean="0">
                <a:latin typeface="Tahoma" panose="020B0604030504040204" pitchFamily="34" charset="0"/>
                <a:ea typeface="Tahoma" panose="020B0604030504040204" pitchFamily="34" charset="0"/>
              </a:rPr>
              <a:t>علاج </a:t>
            </a:r>
            <a:r>
              <a:rPr lang="ar-SA" dirty="0">
                <a:latin typeface="Tahoma" panose="020B0604030504040204" pitchFamily="34" charset="0"/>
                <a:ea typeface="Tahoma" panose="020B0604030504040204" pitchFamily="34" charset="0"/>
              </a:rPr>
              <a:t>أسباب التخلف العقلي</a:t>
            </a:r>
            <a:r>
              <a:rPr lang="en-US" dirty="0">
                <a:latin typeface="Tahoma" panose="020B0604030504040204" pitchFamily="34" charset="0"/>
                <a:ea typeface="Tahoma" panose="020B0604030504040204" pitchFamily="34" charset="0"/>
                <a:cs typeface="Tahoma" panose="020B0604030504040204" pitchFamily="34" charset="0"/>
              </a:rPr>
              <a:t/>
            </a:r>
            <a:br>
              <a:rPr lang="en-US" dirty="0">
                <a:latin typeface="Tahoma" panose="020B0604030504040204" pitchFamily="34" charset="0"/>
                <a:ea typeface="Tahoma" panose="020B0604030504040204" pitchFamily="34" charset="0"/>
                <a:cs typeface="Tahoma" panose="020B0604030504040204" pitchFamily="34" charset="0"/>
              </a:rPr>
            </a:br>
            <a:endParaRPr lang="ar-SA" dirty="0"/>
          </a:p>
        </p:txBody>
      </p:sp>
      <p:pic>
        <p:nvPicPr>
          <p:cNvPr id="5" name="Picture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259632" y="3140968"/>
            <a:ext cx="6460958" cy="3186113"/>
          </a:xfrm>
          <a:prstGeom prst="rect">
            <a:avLst/>
          </a:prstGeom>
          <a:ln w="57150">
            <a:solidFill>
              <a:schemeClr val="tx1"/>
            </a:solidFill>
          </a:ln>
        </p:spPr>
      </p:pic>
    </p:spTree>
    <p:extLst>
      <p:ext uri="{BB962C8B-B14F-4D97-AF65-F5344CB8AC3E}">
        <p14:creationId xmlns:p14="http://schemas.microsoft.com/office/powerpoint/2010/main" xmlns="" val="272543213"/>
      </p:ext>
    </p:extLst>
  </p:cSld>
  <p:clrMapOvr>
    <a:masterClrMapping/>
  </p:clrMapOvr>
  <mc:AlternateContent xmlns:mc="http://schemas.openxmlformats.org/markup-compatibility/2006">
    <mc:Choice xmlns:p14="http://schemas.microsoft.com/office/powerpoint/2010/main" xmlns="" Requires="p14">
      <p:transition spd="slow" p14:dur="3400">
        <p14:reveal thruBlk="1"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حضري">
  <a:themeElements>
    <a:clrScheme name="حضري">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حضري">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حضري">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TM03457510[[fn=Savon]]</Template>
  <TotalTime>408</TotalTime>
  <Words>843</Words>
  <Application>Microsoft Office PowerPoint</Application>
  <PresentationFormat>عرض على الشاشة (3:4)‏</PresentationFormat>
  <Paragraphs>75</Paragraphs>
  <Slides>23</Slides>
  <Notes>0</Notes>
  <HiddenSlides>0</HiddenSlides>
  <MMClips>0</MMClips>
  <ScaleCrop>false</ScaleCrop>
  <HeadingPairs>
    <vt:vector size="4" baseType="variant">
      <vt:variant>
        <vt:lpstr>سمة</vt:lpstr>
      </vt:variant>
      <vt:variant>
        <vt:i4>1</vt:i4>
      </vt:variant>
      <vt:variant>
        <vt:lpstr>عناوين الشرائح</vt:lpstr>
      </vt:variant>
      <vt:variant>
        <vt:i4>23</vt:i4>
      </vt:variant>
    </vt:vector>
  </HeadingPairs>
  <TitlesOfParts>
    <vt:vector size="24" baseType="lpstr">
      <vt:lpstr>حضري</vt:lpstr>
      <vt:lpstr>طرق الوقاية </vt:lpstr>
      <vt:lpstr>الشريحة 2</vt:lpstr>
      <vt:lpstr>الشريحة 3</vt:lpstr>
      <vt:lpstr>الشريحة 4</vt:lpstr>
      <vt:lpstr>الشريحة 5</vt:lpstr>
      <vt:lpstr>الشريحة 6</vt:lpstr>
      <vt:lpstr>الشريحة 7</vt:lpstr>
      <vt:lpstr>الشريحة 8</vt:lpstr>
      <vt:lpstr> علاج أسباب التخلف العقلي </vt:lpstr>
      <vt:lpstr>الشريحة 10</vt:lpstr>
      <vt:lpstr>علاج بعض العوامل المسببة للإعاقة الفكرية: </vt:lpstr>
      <vt:lpstr>الشريحة 12</vt:lpstr>
      <vt:lpstr>الشريحة 13</vt:lpstr>
      <vt:lpstr>الشريحة 14</vt:lpstr>
      <vt:lpstr>3- علاج انحلال الدم الولادي ( العامل الرايزيسي):</vt:lpstr>
      <vt:lpstr>الشريحة 16</vt:lpstr>
      <vt:lpstr>الوقاية من الأمراض والحوادث</vt:lpstr>
      <vt:lpstr>الشريحة 18</vt:lpstr>
      <vt:lpstr>الشريحة 19</vt:lpstr>
      <vt:lpstr>الشريحة 20</vt:lpstr>
      <vt:lpstr>الشريحة 21</vt:lpstr>
      <vt:lpstr>الشريحة 22</vt:lpstr>
      <vt:lpstr>الشريحة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الوقاية والعلاج</dc:title>
  <dc:creator>sara</dc:creator>
  <cp:lastModifiedBy>sara</cp:lastModifiedBy>
  <cp:revision>39</cp:revision>
  <dcterms:created xsi:type="dcterms:W3CDTF">2016-10-08T09:15:43Z</dcterms:created>
  <dcterms:modified xsi:type="dcterms:W3CDTF">2016-10-16T17:50:59Z</dcterms:modified>
</cp:coreProperties>
</file>