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sldIdLst>
    <p:sldId id="334" r:id="rId2"/>
    <p:sldId id="333" r:id="rId3"/>
    <p:sldId id="335" r:id="rId4"/>
    <p:sldId id="337" r:id="rId5"/>
    <p:sldId id="360" r:id="rId6"/>
    <p:sldId id="346" r:id="rId7"/>
    <p:sldId id="338" r:id="rId8"/>
    <p:sldId id="336" r:id="rId9"/>
    <p:sldId id="347" r:id="rId10"/>
    <p:sldId id="348" r:id="rId11"/>
    <p:sldId id="349" r:id="rId12"/>
    <p:sldId id="350" r:id="rId13"/>
    <p:sldId id="351" r:id="rId14"/>
    <p:sldId id="340" r:id="rId15"/>
    <p:sldId id="352" r:id="rId16"/>
    <p:sldId id="353" r:id="rId17"/>
    <p:sldId id="354" r:id="rId18"/>
    <p:sldId id="355" r:id="rId19"/>
    <p:sldId id="356" r:id="rId20"/>
    <p:sldId id="358" r:id="rId21"/>
    <p:sldId id="357" r:id="rId22"/>
    <p:sldId id="359" r:id="rId23"/>
    <p:sldId id="291" r:id="rId24"/>
    <p:sldId id="343" r:id="rId25"/>
    <p:sldId id="344" r:id="rId26"/>
    <p:sldId id="330" r:id="rId27"/>
    <p:sldId id="331" r:id="rId28"/>
    <p:sldId id="295" r:id="rId29"/>
    <p:sldId id="345" r:id="rId30"/>
    <p:sldId id="293" r:id="rId31"/>
    <p:sldId id="326"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p:scale>
          <a:sx n="75" d="100"/>
          <a:sy n="75" d="100"/>
        </p:scale>
        <p:origin x="-516" y="10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23/10/16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85772783"/>
      </p:ext>
    </p:extLst>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76616847"/>
      </p:ext>
    </p:extLst>
  </p:cSld>
  <p:clrMapOvr>
    <a:masterClrMapping/>
  </p:clrMapOvr>
  <p:transition spd="slow">
    <p:pull dir="d"/>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44735421"/>
      </p:ext>
    </p:extLst>
  </p:cSld>
  <p:clrMapOvr>
    <a:masterClrMapping/>
  </p:clrMapOvr>
  <p:transition spd="slow">
    <p:pull dir="d"/>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467113407"/>
      </p:ext>
    </p:extLst>
  </p:cSld>
  <p:clrMapOvr>
    <a:masterClrMapping/>
  </p:clrMapOvr>
  <p:transition spd="slow">
    <p:pull dir="d"/>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22301664"/>
      </p:ext>
    </p:extLst>
  </p:cSld>
  <p:clrMapOvr>
    <a:masterClrMapping/>
  </p:clrMapOvr>
  <p:transition spd="slow">
    <p:pull dir="d"/>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91988935"/>
      </p:ext>
    </p:extLst>
  </p:cSld>
  <p:clrMapOvr>
    <a:masterClrMapping/>
  </p:clrMapOvr>
  <p:transition spd="slow">
    <p:pull dir="d"/>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pPr/>
              <a:t>23/10/16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54386439"/>
      </p:ext>
    </p:extLst>
  </p:cSld>
  <p:clrMapOvr>
    <a:masterClrMapping/>
  </p:clrMapOvr>
  <p:transition spd="slow">
    <p:pull dir="d"/>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23/10/16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97216431"/>
      </p:ext>
    </p:extLst>
  </p:cSld>
  <p:clrMapOvr>
    <a:masterClrMapping/>
  </p:clrMapOvr>
  <p:transition spd="slow">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pPr/>
              <a:t>23/10/16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70968317"/>
      </p:ext>
    </p:extLst>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23/10/16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18126033"/>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23/10/16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94537335"/>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27275455"/>
      </p:ext>
    </p:extLst>
  </p:cSld>
  <p:clrMapOvr>
    <a:masterClrMapping/>
  </p:clrMapOvr>
  <p:transition spd="slow">
    <p:pull dir="d"/>
  </p:transition>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23/10/16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9745906"/>
      </p:ext>
    </p:extLst>
  </p:cSld>
  <p:clrMapOvr>
    <a:masterClrMapping/>
  </p:clrMapOvr>
  <p:transition spd="slow">
    <p:pull dir="d"/>
  </p:transition>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23/10/16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51937281"/>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pPr/>
              <a:t>23/10/16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016102819"/>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43096567"/>
      </p:ext>
    </p:extLst>
  </p:cSld>
  <p:clrMapOvr>
    <a:masterClrMapping/>
  </p:clrMapOvr>
  <p:transition spd="slow">
    <p:pull dir="d"/>
  </p:transition>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23/10/16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31784796"/>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D6E9DEC-419B-4CC5-A080-3B06BD5A8291}" type="datetimeFigureOut">
              <a:rPr lang="en-US" smtClean="0"/>
              <a:pPr/>
              <a:t>23/10/16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943538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ransition spd="slow">
    <p:pull dir="d"/>
  </p:transition>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f3V90AawA8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2UIslx7yux4&amp;sns=e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2"/>
          <a:srcRect l="10085" t="33537" r="10292" b="44654"/>
          <a:stretch/>
        </p:blipFill>
        <p:spPr>
          <a:xfrm>
            <a:off x="2075666" y="1693744"/>
            <a:ext cx="7821109" cy="2856116"/>
          </a:xfrm>
          <a:prstGeom prst="rect">
            <a:avLst/>
          </a:prstGeom>
          <a:ln>
            <a:noFill/>
          </a:ln>
          <a:effectLst>
            <a:softEdge rad="112500"/>
          </a:effectLst>
        </p:spPr>
      </p:pic>
    </p:spTree>
    <p:extLst>
      <p:ext uri="{BB962C8B-B14F-4D97-AF65-F5344CB8AC3E}">
        <p14:creationId xmlns="" xmlns:p14="http://schemas.microsoft.com/office/powerpoint/2010/main" val="220920263"/>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097069" y="1262063"/>
            <a:ext cx="9049904" cy="4832092"/>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b="1" u="sng" dirty="0"/>
              <a:t>علاج حالات </a:t>
            </a:r>
            <a:r>
              <a:rPr lang="en-US" sz="2400" b="1" u="sng" dirty="0"/>
              <a:t>PKU</a:t>
            </a:r>
            <a:r>
              <a:rPr lang="ar-SA" sz="2400" b="1" u="sng" dirty="0"/>
              <a:t> :</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اختبار كلوريد الحديد.</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اختبارشريط كلوريد الحديد.</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اختبار غثري</a:t>
            </a:r>
            <a:r>
              <a:rPr lang="ar-SA" dirty="0" smtClean="0"/>
              <a:t>.</a:t>
            </a:r>
          </a:p>
          <a:p>
            <a:pPr algn="r" defTabSz="914400" rtl="1">
              <a:lnSpc>
                <a:spcPct val="90000"/>
              </a:lnSpc>
              <a:spcBef>
                <a:spcPts val="1000"/>
              </a:spcBef>
              <a:spcAft>
                <a:spcPts val="1000"/>
              </a:spcAft>
              <a:buClr>
                <a:schemeClr val="tx1"/>
              </a:buClr>
              <a:buSzPct val="100000"/>
            </a:pPr>
            <a:r>
              <a:rPr lang="ar-SA" b="1" dirty="0" smtClean="0"/>
              <a:t>االخصائص العقليه</a:t>
            </a:r>
            <a:r>
              <a:rPr lang="ar-SA" dirty="0" smtClean="0"/>
              <a:t> : نسبة الذكاء من ٢٥-٥٠.</a:t>
            </a:r>
          </a:p>
          <a:p>
            <a:pPr algn="r" defTabSz="914400" rtl="1">
              <a:lnSpc>
                <a:spcPct val="90000"/>
              </a:lnSpc>
              <a:spcBef>
                <a:spcPts val="1000"/>
              </a:spcBef>
              <a:spcAft>
                <a:spcPts val="1000"/>
              </a:spcAft>
              <a:buClr>
                <a:schemeClr val="tx1"/>
              </a:buClr>
              <a:buSzPct val="100000"/>
            </a:pPr>
            <a:r>
              <a:rPr lang="ar-SA" b="1" dirty="0" smtClean="0"/>
              <a:t>الخصائص الجسميه</a:t>
            </a:r>
            <a:r>
              <a:rPr lang="ar-SA" dirty="0" smtClean="0"/>
              <a:t>: الجلد الناعم الحساس الشاحب، الشعر الاشقر، العيون الزرقاء، صغر حجم الرأس.</a:t>
            </a:r>
          </a:p>
          <a:p>
            <a:pPr algn="r" defTabSz="914400" rtl="1">
              <a:lnSpc>
                <a:spcPct val="90000"/>
              </a:lnSpc>
              <a:spcBef>
                <a:spcPts val="1000"/>
              </a:spcBef>
              <a:spcAft>
                <a:spcPts val="1000"/>
              </a:spcAft>
              <a:buClr>
                <a:schemeClr val="tx1"/>
              </a:buClr>
              <a:buSzPct val="100000"/>
            </a:pPr>
            <a:endParaRPr lang="ar-SA" dirty="0"/>
          </a:p>
          <a:p>
            <a:pPr algn="r" defTabSz="914400" rtl="1">
              <a:lnSpc>
                <a:spcPct val="90000"/>
              </a:lnSpc>
              <a:spcBef>
                <a:spcPts val="1000"/>
              </a:spcBef>
              <a:spcAft>
                <a:spcPts val="1000"/>
              </a:spcAft>
              <a:buClr>
                <a:schemeClr val="tx1"/>
              </a:buClr>
              <a:buSzPct val="100000"/>
            </a:pPr>
            <a:r>
              <a:rPr lang="ar-SA" b="1" u="sng" dirty="0" smtClean="0"/>
              <a:t>يخضعون لنظام غذائي يحتوي على نسب قليله من الفنيلين وقد يقيهم من الاعاقه العقليه اذا طُبق في الاعمار المبكره.</a:t>
            </a:r>
            <a:endParaRPr lang="ar-SA" b="1" u="sng" dirty="0"/>
          </a:p>
          <a:p>
            <a:pPr algn="ctr" rtl="1"/>
            <a:endParaRPr lang="en-US" sz="4800" dirty="0"/>
          </a:p>
        </p:txBody>
      </p:sp>
      <p:sp>
        <p:nvSpPr>
          <p:cNvPr id="6" name="Content Placeholder 2"/>
          <p:cNvSpPr txBox="1">
            <a:spLocks/>
          </p:cNvSpPr>
          <p:nvPr/>
        </p:nvSpPr>
        <p:spPr>
          <a:xfrm>
            <a:off x="1097069" y="979715"/>
            <a:ext cx="9248049" cy="49317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pic>
        <p:nvPicPr>
          <p:cNvPr id="2" name="Picture 1"/>
          <p:cNvPicPr>
            <a:picLocks noChangeAspect="1"/>
          </p:cNvPicPr>
          <p:nvPr/>
        </p:nvPicPr>
        <p:blipFill>
          <a:blip r:embed="rId2"/>
          <a:stretch>
            <a:fillRect/>
          </a:stretch>
        </p:blipFill>
        <p:spPr>
          <a:xfrm>
            <a:off x="1694860" y="1756503"/>
            <a:ext cx="3810000" cy="1979695"/>
          </a:xfrm>
          <a:prstGeom prst="rect">
            <a:avLst/>
          </a:prstGeom>
          <a:ln>
            <a:noFill/>
          </a:ln>
          <a:effectLst>
            <a:softEdge rad="112500"/>
          </a:effectLst>
        </p:spPr>
      </p:pic>
    </p:spTree>
    <p:extLst>
      <p:ext uri="{BB962C8B-B14F-4D97-AF65-F5344CB8AC3E}">
        <p14:creationId xmlns="" xmlns:p14="http://schemas.microsoft.com/office/powerpoint/2010/main" val="45924934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097069" y="1179036"/>
            <a:ext cx="10626292" cy="5274264"/>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b="1" u="sng" dirty="0" smtClean="0"/>
              <a:t>حالات من اضطرابات التمثيل الغذائي</a:t>
            </a:r>
            <a:endParaRPr lang="ar-SA" sz="2400" b="1" u="sng" dirty="0"/>
          </a:p>
          <a:p>
            <a:pPr marL="342900" indent="-342900" algn="r" defTabSz="914400" rtl="1">
              <a:lnSpc>
                <a:spcPct val="90000"/>
              </a:lnSpc>
              <a:spcBef>
                <a:spcPts val="1000"/>
              </a:spcBef>
              <a:spcAft>
                <a:spcPts val="1000"/>
              </a:spcAft>
              <a:buClr>
                <a:schemeClr val="tx1"/>
              </a:buClr>
              <a:buSzPct val="100000"/>
              <a:buFont typeface="Wingdings" charset="2"/>
              <a:buChar char="q"/>
            </a:pPr>
            <a:r>
              <a:rPr lang="ar-SA" sz="2300" b="1" dirty="0" smtClean="0"/>
              <a:t>حالات الجلاكتوسيميا: </a:t>
            </a:r>
            <a:r>
              <a:rPr lang="ar-SA" sz="2300" dirty="0" smtClean="0"/>
              <a:t> </a:t>
            </a:r>
          </a:p>
          <a:p>
            <a:pPr algn="r" defTabSz="914400" rtl="1">
              <a:lnSpc>
                <a:spcPct val="90000"/>
              </a:lnSpc>
              <a:spcBef>
                <a:spcPts val="1000"/>
              </a:spcBef>
              <a:spcAft>
                <a:spcPts val="1000"/>
              </a:spcAft>
              <a:buClr>
                <a:schemeClr val="tx1"/>
              </a:buClr>
              <a:buSzPct val="100000"/>
            </a:pPr>
            <a:r>
              <a:rPr lang="ar-SA" sz="2200" dirty="0"/>
              <a:t>اصفرار , اليرقان ، مظاهر سوء التغذيه، اضطرابات الكبد </a:t>
            </a:r>
            <a:r>
              <a:rPr lang="ar-SA" sz="2200" dirty="0" smtClean="0"/>
              <a:t>يخضع</a:t>
            </a:r>
            <a:endParaRPr lang="en-US" sz="2200" dirty="0" smtClean="0"/>
          </a:p>
          <a:p>
            <a:pPr algn="r" defTabSz="914400" rtl="1">
              <a:lnSpc>
                <a:spcPct val="90000"/>
              </a:lnSpc>
              <a:spcBef>
                <a:spcPts val="1000"/>
              </a:spcBef>
              <a:spcAft>
                <a:spcPts val="1000"/>
              </a:spcAft>
              <a:buClr>
                <a:schemeClr val="tx1"/>
              </a:buClr>
              <a:buSzPct val="100000"/>
            </a:pPr>
            <a:r>
              <a:rPr lang="ar-SA" sz="2200" dirty="0" smtClean="0"/>
              <a:t> </a:t>
            </a:r>
            <a:r>
              <a:rPr lang="ar-SA" sz="2200" dirty="0"/>
              <a:t>المصابون بها لنظام غذائي لايشمل سكر الجلاكتوز والحليب ومشتقاته</a:t>
            </a:r>
          </a:p>
          <a:p>
            <a:pPr marL="342900" indent="-342900" algn="r" defTabSz="914400" rtl="1">
              <a:lnSpc>
                <a:spcPct val="90000"/>
              </a:lnSpc>
              <a:spcBef>
                <a:spcPts val="1000"/>
              </a:spcBef>
              <a:spcAft>
                <a:spcPts val="1000"/>
              </a:spcAft>
              <a:buClr>
                <a:schemeClr val="tx1"/>
              </a:buClr>
              <a:buSzPct val="100000"/>
              <a:buFont typeface="Wingdings" charset="2"/>
              <a:buChar char="q"/>
            </a:pPr>
            <a:r>
              <a:rPr lang="ar-SA" sz="2300" b="1" dirty="0" smtClean="0"/>
              <a:t>اضطراب تخزين سكر الكبد:</a:t>
            </a:r>
          </a:p>
          <a:p>
            <a:pPr algn="r" defTabSz="914400" rtl="1">
              <a:lnSpc>
                <a:spcPct val="90000"/>
              </a:lnSpc>
              <a:spcBef>
                <a:spcPts val="1000"/>
              </a:spcBef>
              <a:spcAft>
                <a:spcPts val="1000"/>
              </a:spcAft>
              <a:buClr>
                <a:schemeClr val="tx1"/>
              </a:buClr>
              <a:buSzPct val="100000"/>
            </a:pPr>
            <a:r>
              <a:rPr lang="ar-SA" sz="2200" dirty="0" smtClean="0"/>
              <a:t>نقص مستوى السكر في الدم ويسبب تلف في المخ والجهاز العصبي المركزي.</a:t>
            </a:r>
          </a:p>
          <a:p>
            <a:pPr marL="342900" indent="-342900" algn="r" defTabSz="914400" rtl="1">
              <a:lnSpc>
                <a:spcPct val="90000"/>
              </a:lnSpc>
              <a:spcBef>
                <a:spcPts val="1000"/>
              </a:spcBef>
              <a:spcAft>
                <a:spcPts val="1000"/>
              </a:spcAft>
              <a:buClr>
                <a:schemeClr val="tx1"/>
              </a:buClr>
              <a:buSzPct val="100000"/>
              <a:buFont typeface="Wingdings" charset="2"/>
              <a:buChar char="q"/>
            </a:pPr>
            <a:r>
              <a:rPr lang="ar-SA" sz="2300" b="1" dirty="0" smtClean="0"/>
              <a:t>حالات تاي ساش:</a:t>
            </a:r>
          </a:p>
          <a:p>
            <a:pPr algn="r" defTabSz="914400" rtl="1">
              <a:lnSpc>
                <a:spcPct val="90000"/>
              </a:lnSpc>
              <a:spcBef>
                <a:spcPts val="1000"/>
              </a:spcBef>
              <a:spcAft>
                <a:spcPts val="1000"/>
              </a:spcAft>
              <a:buClr>
                <a:schemeClr val="tx1"/>
              </a:buClr>
              <a:buSzPct val="100000"/>
            </a:pPr>
            <a:r>
              <a:rPr lang="ar-SA" sz="2200" dirty="0" smtClean="0"/>
              <a:t>الاعراض الجسميه صعوبة نمو مظاهر النموالحركي ،الوفاه مبكراً، وراثيه، يظهر بها القصور في التمثيل الغذائي للدهون.</a:t>
            </a:r>
          </a:p>
          <a:p>
            <a:pPr algn="r" defTabSz="914400" rtl="1">
              <a:lnSpc>
                <a:spcPct val="90000"/>
              </a:lnSpc>
              <a:spcBef>
                <a:spcPts val="1000"/>
              </a:spcBef>
              <a:spcAft>
                <a:spcPts val="1000"/>
              </a:spcAft>
              <a:buClr>
                <a:schemeClr val="tx1"/>
              </a:buClr>
              <a:buSzPct val="100000"/>
            </a:pPr>
            <a:endParaRPr lang="ar-SA" sz="2300" b="1" dirty="0"/>
          </a:p>
        </p:txBody>
      </p:sp>
      <p:sp>
        <p:nvSpPr>
          <p:cNvPr id="6" name="Content Placeholder 2"/>
          <p:cNvSpPr txBox="1">
            <a:spLocks/>
          </p:cNvSpPr>
          <p:nvPr/>
        </p:nvSpPr>
        <p:spPr>
          <a:xfrm>
            <a:off x="232475" y="979715"/>
            <a:ext cx="11490886" cy="49317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pic>
        <p:nvPicPr>
          <p:cNvPr id="2" name="Picture 1"/>
          <p:cNvPicPr>
            <a:picLocks noChangeAspect="1"/>
          </p:cNvPicPr>
          <p:nvPr/>
        </p:nvPicPr>
        <p:blipFill>
          <a:blip r:embed="rId2"/>
          <a:stretch>
            <a:fillRect/>
          </a:stretch>
        </p:blipFill>
        <p:spPr>
          <a:xfrm>
            <a:off x="830266" y="1723869"/>
            <a:ext cx="3810001" cy="2972353"/>
          </a:xfrm>
          <a:prstGeom prst="rect">
            <a:avLst/>
          </a:prstGeom>
          <a:ln>
            <a:noFill/>
          </a:ln>
          <a:effectLst>
            <a:softEdge rad="112500"/>
          </a:effectLst>
        </p:spPr>
      </p:pic>
    </p:spTree>
    <p:extLst>
      <p:ext uri="{BB962C8B-B14F-4D97-AF65-F5344CB8AC3E}">
        <p14:creationId xmlns="" xmlns:p14="http://schemas.microsoft.com/office/powerpoint/2010/main" val="192468448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1097070" y="747240"/>
            <a:ext cx="9248049" cy="52306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2" name="TextBox 1"/>
          <p:cNvSpPr txBox="1"/>
          <p:nvPr/>
        </p:nvSpPr>
        <p:spPr>
          <a:xfrm>
            <a:off x="1295774" y="1164470"/>
            <a:ext cx="8850640" cy="4622804"/>
          </a:xfrm>
          <a:prstGeom prst="rect">
            <a:avLst/>
          </a:prstGeom>
          <a:noFill/>
        </p:spPr>
        <p:txBody>
          <a:bodyPr wrap="square" rtlCol="0">
            <a:spAutoFit/>
          </a:bodyPr>
          <a:lstStyle/>
          <a:p>
            <a:pPr algn="ctr" defTabSz="914400" rtl="1">
              <a:lnSpc>
                <a:spcPct val="90000"/>
              </a:lnSpc>
              <a:spcBef>
                <a:spcPts val="1000"/>
              </a:spcBef>
              <a:spcAft>
                <a:spcPts val="1000"/>
              </a:spcAft>
              <a:buClr>
                <a:schemeClr val="tx1"/>
              </a:buClr>
              <a:buSzPct val="100000"/>
            </a:pPr>
            <a:r>
              <a:rPr lang="en-US" sz="2400" b="1" dirty="0" smtClean="0"/>
              <a:t> (3</a:t>
            </a:r>
            <a:r>
              <a:rPr lang="ar-SA" sz="2400" b="1" u="sng" dirty="0" smtClean="0"/>
              <a:t>حالات القمــــاءة</a:t>
            </a:r>
          </a:p>
          <a:p>
            <a:pPr algn="r" defTabSz="914400" rtl="1">
              <a:lnSpc>
                <a:spcPct val="90000"/>
              </a:lnSpc>
              <a:spcBef>
                <a:spcPts val="1000"/>
              </a:spcBef>
              <a:spcAft>
                <a:spcPts val="1000"/>
              </a:spcAft>
              <a:buClr>
                <a:schemeClr val="tx1"/>
              </a:buClr>
              <a:buSzPct val="100000"/>
            </a:pPr>
            <a:r>
              <a:rPr lang="ar-SA" sz="2400" dirty="0" smtClean="0"/>
              <a:t>من الحالات المعروفه في الاعاقه العقلية.</a:t>
            </a:r>
          </a:p>
          <a:p>
            <a:pPr algn="r" defTabSz="914400" rtl="1">
              <a:lnSpc>
                <a:spcPct val="90000"/>
              </a:lnSpc>
              <a:spcBef>
                <a:spcPts val="1000"/>
              </a:spcBef>
              <a:spcAft>
                <a:spcPts val="1000"/>
              </a:spcAft>
              <a:buClr>
                <a:schemeClr val="tx1"/>
              </a:buClr>
              <a:buSzPct val="100000"/>
            </a:pPr>
            <a:r>
              <a:rPr lang="ar-SA" sz="2400" b="1" dirty="0" smtClean="0"/>
              <a:t>المظاهر الجسميه</a:t>
            </a:r>
            <a:r>
              <a:rPr lang="ar-SA" sz="2400" dirty="0" smtClean="0"/>
              <a:t>: قصر القامه حيث يصل المصاب الى </a:t>
            </a:r>
            <a:r>
              <a:rPr lang="en-US" sz="2400" dirty="0" smtClean="0"/>
              <a:t>80 </a:t>
            </a:r>
            <a:r>
              <a:rPr lang="ar-SA" sz="2400" dirty="0" smtClean="0"/>
              <a:t>سم في نهاية البلوغ، كبر حجم الرأس، جحوظ العينين، جفاف الجلد، قصر الاطراف والاصابع.</a:t>
            </a:r>
          </a:p>
          <a:p>
            <a:pPr algn="r" defTabSz="914400" rtl="1">
              <a:lnSpc>
                <a:spcPct val="90000"/>
              </a:lnSpc>
              <a:spcBef>
                <a:spcPts val="1000"/>
              </a:spcBef>
              <a:spcAft>
                <a:spcPts val="1000"/>
              </a:spcAft>
              <a:buClr>
                <a:schemeClr val="tx1"/>
              </a:buClr>
              <a:buSzPct val="100000"/>
            </a:pPr>
            <a:r>
              <a:rPr lang="ar-SA" sz="2400" b="1" dirty="0" smtClean="0"/>
              <a:t>الخصائص العقلية</a:t>
            </a:r>
            <a:r>
              <a:rPr lang="ar-SA" sz="2400" dirty="0" smtClean="0"/>
              <a:t>: تدني الاداء العقلي ابى ٢٥-٥٠، صعوبات القراءه والحساب، ومهارات الحياه اليوميه.</a:t>
            </a:r>
          </a:p>
          <a:p>
            <a:pPr algn="r" defTabSz="914400" rtl="1">
              <a:lnSpc>
                <a:spcPct val="90000"/>
              </a:lnSpc>
              <a:spcBef>
                <a:spcPts val="1000"/>
              </a:spcBef>
              <a:spcAft>
                <a:spcPts val="1000"/>
              </a:spcAft>
              <a:buClr>
                <a:schemeClr val="tx1"/>
              </a:buClr>
              <a:buSzPct val="100000"/>
            </a:pPr>
            <a:r>
              <a:rPr lang="ar-SA" sz="2400" b="1" dirty="0" smtClean="0"/>
              <a:t>اسبابها</a:t>
            </a:r>
            <a:r>
              <a:rPr lang="ar-SA" sz="2400" dirty="0" smtClean="0"/>
              <a:t>: عوامل وراثيه + بيئيه والتفاعل بينهما ، اضطرابات الغده الدرقيه.</a:t>
            </a:r>
          </a:p>
          <a:p>
            <a:pPr algn="ctr" defTabSz="914400" rtl="1">
              <a:lnSpc>
                <a:spcPct val="90000"/>
              </a:lnSpc>
              <a:spcBef>
                <a:spcPts val="1000"/>
              </a:spcBef>
              <a:spcAft>
                <a:spcPts val="1000"/>
              </a:spcAft>
              <a:buClr>
                <a:schemeClr val="tx1"/>
              </a:buClr>
              <a:buSzPct val="100000"/>
            </a:pPr>
            <a:r>
              <a:rPr lang="ar-SA" sz="2400" b="1" u="sng" dirty="0" smtClean="0"/>
              <a:t>من المهم معرفة انه ليس كل قصر قامه يصاحبه تدني في القدرات العقليه.</a:t>
            </a:r>
          </a:p>
          <a:p>
            <a:pPr algn="ctr" defTabSz="914400" rtl="1">
              <a:lnSpc>
                <a:spcPct val="90000"/>
              </a:lnSpc>
              <a:spcBef>
                <a:spcPts val="1000"/>
              </a:spcBef>
              <a:spcAft>
                <a:spcPts val="1000"/>
              </a:spcAft>
              <a:buClr>
                <a:schemeClr val="tx1"/>
              </a:buClr>
              <a:buSzPct val="100000"/>
            </a:pPr>
            <a:endParaRPr lang="ar-SA" sz="2400" dirty="0" smtClean="0"/>
          </a:p>
        </p:txBody>
      </p:sp>
    </p:spTree>
    <p:extLst>
      <p:ext uri="{BB962C8B-B14F-4D97-AF65-F5344CB8AC3E}">
        <p14:creationId xmlns="" xmlns:p14="http://schemas.microsoft.com/office/powerpoint/2010/main" val="212346068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1097070" y="747239"/>
            <a:ext cx="10028499" cy="554617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2" name="TextBox 1"/>
          <p:cNvSpPr txBox="1"/>
          <p:nvPr/>
        </p:nvSpPr>
        <p:spPr>
          <a:xfrm>
            <a:off x="1097070" y="1022715"/>
            <a:ext cx="9680347" cy="5544082"/>
          </a:xfrm>
          <a:prstGeom prst="rect">
            <a:avLst/>
          </a:prstGeom>
          <a:noFill/>
        </p:spPr>
        <p:txBody>
          <a:bodyPr wrap="square" rtlCol="0">
            <a:spAutoFit/>
          </a:bodyPr>
          <a:lstStyle/>
          <a:p>
            <a:pPr algn="ctr" defTabSz="914400" rtl="1">
              <a:lnSpc>
                <a:spcPct val="90000"/>
              </a:lnSpc>
              <a:spcBef>
                <a:spcPts val="1000"/>
              </a:spcBef>
              <a:spcAft>
                <a:spcPts val="1000"/>
              </a:spcAft>
              <a:buClr>
                <a:schemeClr val="tx1"/>
              </a:buClr>
              <a:buSzPct val="100000"/>
            </a:pPr>
            <a:r>
              <a:rPr lang="en-US" sz="2400" b="1" dirty="0" smtClean="0"/>
              <a:t> (4</a:t>
            </a:r>
            <a:r>
              <a:rPr lang="ar-SA" sz="2400" b="1" u="sng" dirty="0" smtClean="0"/>
              <a:t>حالات صغر حجم الدمـــاغ</a:t>
            </a:r>
          </a:p>
          <a:p>
            <a:pPr algn="r" defTabSz="914400" rtl="1">
              <a:lnSpc>
                <a:spcPct val="90000"/>
              </a:lnSpc>
              <a:spcBef>
                <a:spcPts val="1000"/>
              </a:spcBef>
              <a:spcAft>
                <a:spcPts val="1000"/>
              </a:spcAft>
              <a:buClr>
                <a:schemeClr val="tx1"/>
              </a:buClr>
              <a:buSzPct val="100000"/>
            </a:pPr>
            <a:r>
              <a:rPr lang="ar-SA" sz="2400" dirty="0" smtClean="0"/>
              <a:t>نسبة الحدوث قليله نوعاً ما.</a:t>
            </a:r>
          </a:p>
          <a:p>
            <a:pPr algn="r" defTabSz="914400" rtl="1">
              <a:lnSpc>
                <a:spcPct val="90000"/>
              </a:lnSpc>
              <a:spcBef>
                <a:spcPts val="1000"/>
              </a:spcBef>
              <a:spcAft>
                <a:spcPts val="1000"/>
              </a:spcAft>
              <a:buClr>
                <a:schemeClr val="tx1"/>
              </a:buClr>
              <a:buSzPct val="100000"/>
            </a:pPr>
            <a:r>
              <a:rPr lang="ar-SA" sz="2400" b="1" dirty="0" smtClean="0"/>
              <a:t>المظاهر الجسميه</a:t>
            </a:r>
            <a:r>
              <a:rPr lang="ar-SA" sz="2400" dirty="0" smtClean="0"/>
              <a:t>: صغر حجم الجمجمه ، يأخذ الرأس شكل مثلث، نقص واضح في الوزن والطول، صعوبات في المهارات الحركيه العامه والدقيقه.</a:t>
            </a:r>
          </a:p>
          <a:p>
            <a:pPr algn="r" defTabSz="914400" rtl="1">
              <a:lnSpc>
                <a:spcPct val="90000"/>
              </a:lnSpc>
              <a:spcBef>
                <a:spcPts val="1000"/>
              </a:spcBef>
              <a:spcAft>
                <a:spcPts val="1000"/>
              </a:spcAft>
              <a:buClr>
                <a:schemeClr val="tx1"/>
              </a:buClr>
              <a:buSzPct val="100000"/>
            </a:pPr>
            <a:r>
              <a:rPr lang="ar-SA" sz="2400" b="1" dirty="0" smtClean="0"/>
              <a:t>الخصائص العقلية</a:t>
            </a:r>
            <a:r>
              <a:rPr lang="ar-SA" sz="2400" dirty="0" smtClean="0"/>
              <a:t>: نقص واضح في القدرات العقلية وغالباً تكون ضمن فئة الاعاقه العقليه الشديده والشديده جدا ، والبرامج التربويه هي التدريب على المهارات الحياه اليوميه.</a:t>
            </a:r>
          </a:p>
          <a:p>
            <a:pPr algn="r" defTabSz="914400" rtl="1">
              <a:lnSpc>
                <a:spcPct val="90000"/>
              </a:lnSpc>
              <a:spcBef>
                <a:spcPts val="1000"/>
              </a:spcBef>
              <a:spcAft>
                <a:spcPts val="1000"/>
              </a:spcAft>
              <a:buClr>
                <a:schemeClr val="tx1"/>
              </a:buClr>
              <a:buSzPct val="100000"/>
            </a:pPr>
            <a:r>
              <a:rPr lang="ar-SA" sz="2400" b="1" dirty="0" smtClean="0"/>
              <a:t>اسبابها</a:t>
            </a:r>
            <a:r>
              <a:rPr lang="ar-SA" sz="2400" dirty="0" smtClean="0"/>
              <a:t>: اسباب معروفه واخرى غير معروفه، فيروس الزهري، الكحول، العقاقير والادويه ،الاشعاعات ، تسمم الحمل.</a:t>
            </a:r>
          </a:p>
          <a:p>
            <a:pPr algn="r" defTabSz="914400" rtl="1">
              <a:lnSpc>
                <a:spcPct val="90000"/>
              </a:lnSpc>
              <a:spcBef>
                <a:spcPts val="1000"/>
              </a:spcBef>
              <a:spcAft>
                <a:spcPts val="1000"/>
              </a:spcAft>
              <a:buClr>
                <a:schemeClr val="tx1"/>
              </a:buClr>
              <a:buSzPct val="100000"/>
            </a:pPr>
            <a:endParaRPr lang="ar-SA" sz="2400" dirty="0"/>
          </a:p>
          <a:p>
            <a:pPr algn="ctr" defTabSz="914400" rtl="1">
              <a:lnSpc>
                <a:spcPct val="90000"/>
              </a:lnSpc>
              <a:spcBef>
                <a:spcPts val="1000"/>
              </a:spcBef>
              <a:spcAft>
                <a:spcPts val="1000"/>
              </a:spcAft>
              <a:buClr>
                <a:schemeClr val="tx1"/>
              </a:buClr>
              <a:buSzPct val="100000"/>
            </a:pPr>
            <a:r>
              <a:rPr lang="ar-SA" sz="2400" b="1" u="sng" dirty="0" smtClean="0"/>
              <a:t>يمكن اكتشافها قبل الولاده بجهاز الامواج فوق الصوتيه وبعد الولاده بقياس محيط الرأس.</a:t>
            </a:r>
          </a:p>
          <a:p>
            <a:pPr algn="ctr" defTabSz="914400" rtl="1">
              <a:lnSpc>
                <a:spcPct val="90000"/>
              </a:lnSpc>
              <a:spcBef>
                <a:spcPts val="1000"/>
              </a:spcBef>
              <a:spcAft>
                <a:spcPts val="1000"/>
              </a:spcAft>
              <a:buClr>
                <a:schemeClr val="tx1"/>
              </a:buClr>
              <a:buSzPct val="100000"/>
            </a:pPr>
            <a:endParaRPr lang="ar-SA" sz="2400" dirty="0" smtClean="0"/>
          </a:p>
        </p:txBody>
      </p:sp>
    </p:spTree>
    <p:extLst>
      <p:ext uri="{BB962C8B-B14F-4D97-AF65-F5344CB8AC3E}">
        <p14:creationId xmlns="" xmlns:p14="http://schemas.microsoft.com/office/powerpoint/2010/main" val="35148863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097070" y="747239"/>
            <a:ext cx="10028499"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2" name="Rectangle 1"/>
          <p:cNvSpPr txBox="1"/>
          <p:nvPr/>
        </p:nvSpPr>
        <p:spPr>
          <a:xfrm>
            <a:off x="1859797" y="1140235"/>
            <a:ext cx="9016692" cy="4602286"/>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en-US" sz="2400" b="1" dirty="0"/>
              <a:t> </a:t>
            </a:r>
            <a:r>
              <a:rPr lang="en-US" sz="2400" b="1" dirty="0" smtClean="0"/>
              <a:t>(5</a:t>
            </a:r>
            <a:r>
              <a:rPr lang="ar-SA" sz="2400" b="1" u="sng" dirty="0" smtClean="0"/>
              <a:t> حالات كبر </a:t>
            </a:r>
            <a:r>
              <a:rPr lang="ar-SA" sz="2400" b="1" u="sng" dirty="0"/>
              <a:t>حجم </a:t>
            </a:r>
            <a:r>
              <a:rPr lang="ar-SA" sz="2400" b="1" u="sng" dirty="0" smtClean="0"/>
              <a:t>الدمـــاغ</a:t>
            </a:r>
          </a:p>
          <a:p>
            <a:pPr algn="r" defTabSz="914400" rtl="1">
              <a:lnSpc>
                <a:spcPct val="90000"/>
              </a:lnSpc>
              <a:spcBef>
                <a:spcPts val="1000"/>
              </a:spcBef>
              <a:spcAft>
                <a:spcPts val="1000"/>
              </a:spcAft>
              <a:buClr>
                <a:schemeClr val="tx1"/>
              </a:buClr>
              <a:buSzPct val="100000"/>
            </a:pPr>
            <a:endParaRPr lang="ar-SA" b="1" u="sng" dirty="0" smtClean="0"/>
          </a:p>
          <a:p>
            <a:pPr algn="r" defTabSz="914400" rtl="1">
              <a:lnSpc>
                <a:spcPct val="90000"/>
              </a:lnSpc>
              <a:spcBef>
                <a:spcPts val="1000"/>
              </a:spcBef>
              <a:spcAft>
                <a:spcPts val="1000"/>
              </a:spcAft>
              <a:buClr>
                <a:schemeClr val="tx1"/>
              </a:buClr>
              <a:buSzPct val="100000"/>
            </a:pPr>
            <a:r>
              <a:rPr lang="ar-SA" sz="2200" dirty="0" smtClean="0"/>
              <a:t>تعتبر </a:t>
            </a:r>
            <a:r>
              <a:rPr lang="ar-SA" sz="2200" dirty="0"/>
              <a:t>حالات كبر حجم الدماغ من الحالات الإكلينيكية المعروفة </a:t>
            </a:r>
            <a:r>
              <a:rPr lang="ar-SA" sz="2200" dirty="0" smtClean="0"/>
              <a:t>في</a:t>
            </a:r>
          </a:p>
          <a:p>
            <a:pPr algn="r" defTabSz="914400" rtl="1">
              <a:lnSpc>
                <a:spcPct val="90000"/>
              </a:lnSpc>
              <a:spcBef>
                <a:spcPts val="1000"/>
              </a:spcBef>
              <a:spcAft>
                <a:spcPts val="1000"/>
              </a:spcAft>
              <a:buClr>
                <a:schemeClr val="tx1"/>
              </a:buClr>
              <a:buSzPct val="100000"/>
            </a:pPr>
            <a:r>
              <a:rPr lang="ar-SA" sz="2200" dirty="0" smtClean="0"/>
              <a:t> </a:t>
            </a:r>
            <a:r>
              <a:rPr lang="ar-SA" sz="2200" dirty="0"/>
              <a:t>مجال الإعاقة العقلية بالرغم من </a:t>
            </a:r>
            <a:r>
              <a:rPr lang="ar-SA" sz="2200" dirty="0" smtClean="0"/>
              <a:t>قلة </a:t>
            </a:r>
            <a:r>
              <a:rPr lang="ar-SA" sz="2200" dirty="0"/>
              <a:t>نسب حدوثها مقارنة مع حالات الإعاقة العقلية البسيطة.</a:t>
            </a:r>
          </a:p>
          <a:p>
            <a:pPr algn="r" defTabSz="914400" rtl="1">
              <a:lnSpc>
                <a:spcPct val="90000"/>
              </a:lnSpc>
              <a:spcBef>
                <a:spcPts val="1000"/>
              </a:spcBef>
              <a:spcAft>
                <a:spcPts val="1000"/>
              </a:spcAft>
              <a:buClr>
                <a:schemeClr val="tx1"/>
              </a:buClr>
              <a:buSzPct val="100000"/>
            </a:pPr>
            <a:r>
              <a:rPr lang="ar-SA" sz="2200" dirty="0" smtClean="0"/>
              <a:t>وتبدو </a:t>
            </a:r>
            <a:r>
              <a:rPr lang="ar-SA" sz="2200" dirty="0"/>
              <a:t>مظاهر هذه الحالة في: كبر حجم محيط الجمجمة.</a:t>
            </a:r>
          </a:p>
          <a:p>
            <a:pPr algn="r" defTabSz="914400" rtl="1">
              <a:lnSpc>
                <a:spcPct val="90000"/>
              </a:lnSpc>
              <a:spcBef>
                <a:spcPts val="1000"/>
              </a:spcBef>
              <a:spcAft>
                <a:spcPts val="1000"/>
              </a:spcAft>
              <a:buClr>
                <a:schemeClr val="tx1"/>
              </a:buClr>
              <a:buSzPct val="100000"/>
            </a:pPr>
            <a:r>
              <a:rPr lang="ar-SA" sz="2200" b="1" dirty="0"/>
              <a:t>ا</a:t>
            </a:r>
            <a:r>
              <a:rPr lang="ar-SA" sz="2200" b="1" dirty="0" smtClean="0"/>
              <a:t>لمظاهر </a:t>
            </a:r>
            <a:r>
              <a:rPr lang="ar-SA" sz="2200" b="1" dirty="0"/>
              <a:t>الجسمية</a:t>
            </a:r>
            <a:r>
              <a:rPr lang="ar-SA" sz="2200" dirty="0"/>
              <a:t> </a:t>
            </a:r>
            <a:r>
              <a:rPr lang="ar-SA" sz="2200" dirty="0" smtClean="0"/>
              <a:t>: </a:t>
            </a:r>
            <a:r>
              <a:rPr lang="ar-SA" sz="2200" dirty="0"/>
              <a:t>النقص الواضح أحيانا في الوزن الطول وصعوبة في المهارات الحركية العامة والدقيقة.</a:t>
            </a:r>
          </a:p>
          <a:p>
            <a:pPr algn="r" defTabSz="914400" rtl="1">
              <a:lnSpc>
                <a:spcPct val="90000"/>
              </a:lnSpc>
              <a:spcBef>
                <a:spcPts val="1000"/>
              </a:spcBef>
              <a:spcAft>
                <a:spcPts val="1000"/>
              </a:spcAft>
              <a:buClr>
                <a:schemeClr val="tx1"/>
              </a:buClr>
              <a:buSzPct val="100000"/>
            </a:pPr>
            <a:r>
              <a:rPr lang="ar-SA" sz="2200" dirty="0" smtClean="0"/>
              <a:t> </a:t>
            </a:r>
            <a:r>
              <a:rPr lang="ar-SA" sz="2200" b="1" dirty="0"/>
              <a:t>الخصائص </a:t>
            </a:r>
            <a:r>
              <a:rPr lang="ar-SA" sz="2200" b="1" dirty="0" smtClean="0"/>
              <a:t>العقلية</a:t>
            </a:r>
            <a:r>
              <a:rPr lang="ar-SA" sz="2200" dirty="0" smtClean="0"/>
              <a:t>:  </a:t>
            </a:r>
            <a:r>
              <a:rPr lang="ar-SA" sz="2200" dirty="0"/>
              <a:t>النقص الواضح في القدرة العقلية وغالبا تقع ضمن فئة (الإعاقة العقلية).</a:t>
            </a:r>
          </a:p>
          <a:p>
            <a:pPr algn="r" defTabSz="914400" rtl="1">
              <a:lnSpc>
                <a:spcPct val="90000"/>
              </a:lnSpc>
              <a:spcBef>
                <a:spcPts val="1000"/>
              </a:spcBef>
              <a:spcAft>
                <a:spcPts val="1000"/>
              </a:spcAft>
              <a:buClr>
                <a:schemeClr val="tx1"/>
              </a:buClr>
              <a:buSzPct val="100000"/>
            </a:pPr>
            <a:r>
              <a:rPr lang="ar-SA" sz="2200" b="1" dirty="0" smtClean="0"/>
              <a:t>اسبابها</a:t>
            </a:r>
            <a:r>
              <a:rPr lang="ar-SA" sz="2200" dirty="0" smtClean="0"/>
              <a:t>: </a:t>
            </a:r>
            <a:r>
              <a:rPr lang="ar-SA" sz="2200" dirty="0"/>
              <a:t>معظم أسباب هذه الحالات إل عوامل غير معروفة </a:t>
            </a:r>
            <a:r>
              <a:rPr lang="ar-SA" sz="2200" dirty="0" smtClean="0"/>
              <a:t>وبعضها إلى عوامل قد تكون معروفة.</a:t>
            </a:r>
            <a:endParaRPr lang="ar-SA" sz="2200" b="1" u="sng" dirty="0" smtClean="0"/>
          </a:p>
        </p:txBody>
      </p:sp>
      <p:pic>
        <p:nvPicPr>
          <p:cNvPr id="5" name="Picture 4"/>
          <p:cNvPicPr>
            <a:picLocks noChangeAspect="1"/>
          </p:cNvPicPr>
          <p:nvPr/>
        </p:nvPicPr>
        <p:blipFill>
          <a:blip r:embed="rId2"/>
          <a:stretch>
            <a:fillRect/>
          </a:stretch>
        </p:blipFill>
        <p:spPr>
          <a:xfrm>
            <a:off x="1295216" y="747239"/>
            <a:ext cx="3354276" cy="1926219"/>
          </a:xfrm>
          <a:prstGeom prst="rect">
            <a:avLst/>
          </a:prstGeom>
          <a:ln>
            <a:noFill/>
          </a:ln>
          <a:effectLst>
            <a:softEdge rad="112500"/>
          </a:effectLst>
        </p:spPr>
      </p:pic>
    </p:spTree>
    <p:extLst>
      <p:ext uri="{BB962C8B-B14F-4D97-AF65-F5344CB8AC3E}">
        <p14:creationId xmlns="" xmlns:p14="http://schemas.microsoft.com/office/powerpoint/2010/main" val="179614496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20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blinds(horizontal)">
                                      <p:cBhvr>
                                        <p:cTn id="35" dur="500"/>
                                        <p:tgtEl>
                                          <p:spTgt spid="2">
                                            <p:txEl>
                                              <p:pRg st="0" end="0"/>
                                            </p:txEl>
                                          </p:spTgt>
                                        </p:tgtEl>
                                      </p:cBhvr>
                                    </p:animEffect>
                                  </p:childTnLst>
                                </p:cTn>
                              </p:par>
                              <p:par>
                                <p:cTn id="36" presetID="3" presetClass="entr" presetSubtype="10" fill="hold" grpId="1"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blinds(horizontal)">
                                      <p:cBhvr>
                                        <p:cTn id="38" dur="500"/>
                                        <p:tgtEl>
                                          <p:spTgt spid="2">
                                            <p:txEl>
                                              <p:pRg st="2" end="2"/>
                                            </p:txEl>
                                          </p:spTgt>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blinds(horizontal)">
                                      <p:cBhvr>
                                        <p:cTn id="41" dur="500"/>
                                        <p:tgtEl>
                                          <p:spTgt spid="2">
                                            <p:txEl>
                                              <p:pRg st="3" end="3"/>
                                            </p:txEl>
                                          </p:spTgt>
                                        </p:tgtEl>
                                      </p:cBhvr>
                                    </p:animEffect>
                                  </p:childTnLst>
                                </p:cTn>
                              </p:par>
                              <p:par>
                                <p:cTn id="42" presetID="3" presetClass="entr" presetSubtype="10" fill="hold" grpId="1"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blinds(horizontal)">
                                      <p:cBhvr>
                                        <p:cTn id="44" dur="500"/>
                                        <p:tgtEl>
                                          <p:spTgt spid="2">
                                            <p:txEl>
                                              <p:pRg st="4" end="4"/>
                                            </p:txEl>
                                          </p:spTgt>
                                        </p:tgtEl>
                                      </p:cBhvr>
                                    </p:animEffect>
                                  </p:childTnLst>
                                </p:cTn>
                              </p:par>
                              <p:par>
                                <p:cTn id="45" presetID="3" presetClass="entr" presetSubtype="10" fill="hold" grpId="1"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blinds(horizontal)">
                                      <p:cBhvr>
                                        <p:cTn id="47" dur="500"/>
                                        <p:tgtEl>
                                          <p:spTgt spid="2">
                                            <p:txEl>
                                              <p:pRg st="5" end="5"/>
                                            </p:txEl>
                                          </p:spTgt>
                                        </p:tgtEl>
                                      </p:cBhvr>
                                    </p:animEffect>
                                  </p:childTnLst>
                                </p:cTn>
                              </p:par>
                              <p:par>
                                <p:cTn id="48" presetID="3" presetClass="entr" presetSubtype="10" fill="hold" grpId="1" nodeType="with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blinds(horizontal)">
                                      <p:cBhvr>
                                        <p:cTn id="50" dur="500"/>
                                        <p:tgtEl>
                                          <p:spTgt spid="2">
                                            <p:txEl>
                                              <p:pRg st="6" end="6"/>
                                            </p:txEl>
                                          </p:spTgt>
                                        </p:tgtEl>
                                      </p:cBhvr>
                                    </p:animEffect>
                                  </p:childTnLst>
                                </p:cTn>
                              </p:par>
                              <p:par>
                                <p:cTn id="51" presetID="3" presetClass="entr" presetSubtype="10" fill="hold" grpId="1"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blinds(horizontal)">
                                      <p:cBhvr>
                                        <p:cTn id="53" dur="500"/>
                                        <p:tgtEl>
                                          <p:spTgt spid="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2" nodeType="click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box(in)">
                                      <p:cBhvr>
                                        <p:cTn id="58" dur="500"/>
                                        <p:tgtEl>
                                          <p:spTgt spid="2">
                                            <p:txEl>
                                              <p:pRg st="0" end="0"/>
                                            </p:txEl>
                                          </p:spTgt>
                                        </p:tgtEl>
                                      </p:cBhvr>
                                    </p:animEffect>
                                  </p:childTnLst>
                                </p:cTn>
                              </p:par>
                              <p:par>
                                <p:cTn id="59" presetID="4" presetClass="entr" presetSubtype="16" fill="hold" grpId="2" nodeType="with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box(in)">
                                      <p:cBhvr>
                                        <p:cTn id="61" dur="500"/>
                                        <p:tgtEl>
                                          <p:spTgt spid="2">
                                            <p:txEl>
                                              <p:pRg st="2" end="2"/>
                                            </p:txEl>
                                          </p:spTgt>
                                        </p:tgtEl>
                                      </p:cBhvr>
                                    </p:animEffect>
                                  </p:childTnLst>
                                </p:cTn>
                              </p:par>
                              <p:par>
                                <p:cTn id="62" presetID="4" presetClass="entr" presetSubtype="16" fill="hold" grpId="2" nodeType="with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box(in)">
                                      <p:cBhvr>
                                        <p:cTn id="64" dur="500"/>
                                        <p:tgtEl>
                                          <p:spTgt spid="2">
                                            <p:txEl>
                                              <p:pRg st="3" end="3"/>
                                            </p:txEl>
                                          </p:spTgt>
                                        </p:tgtEl>
                                      </p:cBhvr>
                                    </p:animEffect>
                                  </p:childTnLst>
                                </p:cTn>
                              </p:par>
                              <p:par>
                                <p:cTn id="65" presetID="4" presetClass="entr" presetSubtype="16" fill="hold" grpId="2" nodeType="with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Effect transition="in" filter="box(in)">
                                      <p:cBhvr>
                                        <p:cTn id="67" dur="500"/>
                                        <p:tgtEl>
                                          <p:spTgt spid="2">
                                            <p:txEl>
                                              <p:pRg st="4" end="4"/>
                                            </p:txEl>
                                          </p:spTgt>
                                        </p:tgtEl>
                                      </p:cBhvr>
                                    </p:animEffect>
                                  </p:childTnLst>
                                </p:cTn>
                              </p:par>
                              <p:par>
                                <p:cTn id="68" presetID="4" presetClass="entr" presetSubtype="16" fill="hold" grpId="2" nodeType="with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Effect transition="in" filter="box(in)">
                                      <p:cBhvr>
                                        <p:cTn id="70" dur="500"/>
                                        <p:tgtEl>
                                          <p:spTgt spid="2">
                                            <p:txEl>
                                              <p:pRg st="5" end="5"/>
                                            </p:txEl>
                                          </p:spTgt>
                                        </p:tgtEl>
                                      </p:cBhvr>
                                    </p:animEffect>
                                  </p:childTnLst>
                                </p:cTn>
                              </p:par>
                              <p:par>
                                <p:cTn id="71" presetID="4" presetClass="entr" presetSubtype="16" fill="hold" grpId="2" nodeType="withEffect">
                                  <p:stCondLst>
                                    <p:cond delay="0"/>
                                  </p:stCondLst>
                                  <p:childTnLst>
                                    <p:set>
                                      <p:cBhvr>
                                        <p:cTn id="72" dur="1" fill="hold">
                                          <p:stCondLst>
                                            <p:cond delay="0"/>
                                          </p:stCondLst>
                                        </p:cTn>
                                        <p:tgtEl>
                                          <p:spTgt spid="2">
                                            <p:txEl>
                                              <p:pRg st="6" end="6"/>
                                            </p:txEl>
                                          </p:spTgt>
                                        </p:tgtEl>
                                        <p:attrNameLst>
                                          <p:attrName>style.visibility</p:attrName>
                                        </p:attrNameLst>
                                      </p:cBhvr>
                                      <p:to>
                                        <p:strVal val="visible"/>
                                      </p:to>
                                    </p:set>
                                    <p:animEffect transition="in" filter="box(in)">
                                      <p:cBhvr>
                                        <p:cTn id="73" dur="500"/>
                                        <p:tgtEl>
                                          <p:spTgt spid="2">
                                            <p:txEl>
                                              <p:pRg st="6" end="6"/>
                                            </p:txEl>
                                          </p:spTgt>
                                        </p:tgtEl>
                                      </p:cBhvr>
                                    </p:animEffect>
                                  </p:childTnLst>
                                </p:cTn>
                              </p:par>
                              <p:par>
                                <p:cTn id="74" presetID="4" presetClass="entr" presetSubtype="16" fill="hold" grpId="2" nodeType="withEffect">
                                  <p:stCondLst>
                                    <p:cond delay="0"/>
                                  </p:stCondLst>
                                  <p:childTnLst>
                                    <p:set>
                                      <p:cBhvr>
                                        <p:cTn id="75" dur="1" fill="hold">
                                          <p:stCondLst>
                                            <p:cond delay="0"/>
                                          </p:stCondLst>
                                        </p:cTn>
                                        <p:tgtEl>
                                          <p:spTgt spid="2">
                                            <p:txEl>
                                              <p:pRg st="7" end="7"/>
                                            </p:txEl>
                                          </p:spTgt>
                                        </p:tgtEl>
                                        <p:attrNameLst>
                                          <p:attrName>style.visibility</p:attrName>
                                        </p:attrNameLst>
                                      </p:cBhvr>
                                      <p:to>
                                        <p:strVal val="visible"/>
                                      </p:to>
                                    </p:set>
                                    <p:animEffect transition="in" filter="box(in)">
                                      <p:cBhvr>
                                        <p:cTn id="7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2" grpId="2"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097070" y="747239"/>
            <a:ext cx="10028499"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2" name="Rectangle 1"/>
          <p:cNvSpPr txBox="1"/>
          <p:nvPr/>
        </p:nvSpPr>
        <p:spPr>
          <a:xfrm>
            <a:off x="1859797" y="1140235"/>
            <a:ext cx="9016692" cy="6029343"/>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en-US" sz="2400" b="1" dirty="0" smtClean="0"/>
              <a:t>(</a:t>
            </a:r>
            <a:r>
              <a:rPr lang="en-US" sz="2400" b="1" dirty="0"/>
              <a:t>6</a:t>
            </a:r>
            <a:r>
              <a:rPr lang="ar-SA" sz="2400" b="1" u="sng" dirty="0" smtClean="0"/>
              <a:t> حالات استسقاء الدمـــاغ</a:t>
            </a:r>
          </a:p>
          <a:p>
            <a:pPr algn="ctr" defTabSz="914400" rtl="1">
              <a:lnSpc>
                <a:spcPct val="90000"/>
              </a:lnSpc>
              <a:spcBef>
                <a:spcPts val="1000"/>
              </a:spcBef>
              <a:spcAft>
                <a:spcPts val="1000"/>
              </a:spcAft>
              <a:buClr>
                <a:schemeClr val="tx1"/>
              </a:buClr>
              <a:buSzPct val="100000"/>
            </a:pPr>
            <a:endParaRPr lang="ar-SA" b="1" u="sng" dirty="0"/>
          </a:p>
          <a:p>
            <a:pPr algn="r" defTabSz="914400" rtl="1">
              <a:lnSpc>
                <a:spcPct val="90000"/>
              </a:lnSpc>
              <a:spcBef>
                <a:spcPts val="1000"/>
              </a:spcBef>
              <a:spcAft>
                <a:spcPts val="1000"/>
              </a:spcAft>
              <a:buClr>
                <a:schemeClr val="tx1"/>
              </a:buClr>
              <a:buSzPct val="100000"/>
            </a:pPr>
            <a:r>
              <a:rPr lang="ar-SA" sz="2200" dirty="0"/>
              <a:t>تعتبر حالات استسقاء الدماغ من الحالات الإكلينيكية المعروفة في مجال الإعاقة العقلية.</a:t>
            </a:r>
          </a:p>
          <a:p>
            <a:pPr algn="r" defTabSz="914400" rtl="1">
              <a:lnSpc>
                <a:spcPct val="90000"/>
              </a:lnSpc>
              <a:spcBef>
                <a:spcPts val="1000"/>
              </a:spcBef>
              <a:spcAft>
                <a:spcPts val="1000"/>
              </a:spcAft>
              <a:buClr>
                <a:schemeClr val="tx1"/>
              </a:buClr>
              <a:buSzPct val="100000"/>
            </a:pPr>
            <a:r>
              <a:rPr lang="ar-SA" sz="2200" dirty="0" smtClean="0"/>
              <a:t>وتبدو مظاهر هذه الحالة في كبر </a:t>
            </a:r>
            <a:r>
              <a:rPr lang="ar-SA" sz="2200" dirty="0"/>
              <a:t>حجم الدماغ  مصحوب بسائل النخاع ألشوكي ولهذا السبب يبدو لرأس كبيرا وطريا</a:t>
            </a:r>
            <a:r>
              <a:rPr lang="ar-SA" sz="2200" dirty="0" smtClean="0"/>
              <a:t>.</a:t>
            </a:r>
          </a:p>
          <a:p>
            <a:pPr algn="r" defTabSz="914400" rtl="1">
              <a:lnSpc>
                <a:spcPct val="90000"/>
              </a:lnSpc>
              <a:spcBef>
                <a:spcPts val="1000"/>
              </a:spcBef>
              <a:spcAft>
                <a:spcPts val="1000"/>
              </a:spcAft>
              <a:buClr>
                <a:schemeClr val="tx1"/>
              </a:buClr>
              <a:buSzPct val="100000"/>
            </a:pPr>
            <a:r>
              <a:rPr lang="ar-SA" sz="2200" b="1" dirty="0" smtClean="0"/>
              <a:t>والمظاهر الجسمية:</a:t>
            </a:r>
            <a:r>
              <a:rPr lang="ar-SA" sz="2200" dirty="0" smtClean="0"/>
              <a:t> النقص الواضح أحيانا في الوزن الطول وصعوبة في المهارات الحركية العامة والدقيقة</a:t>
            </a:r>
            <a:r>
              <a:rPr lang="ar-SA" sz="2200" dirty="0" smtClean="0"/>
              <a:t>.</a:t>
            </a:r>
            <a:endParaRPr lang="ar-SA" sz="2200" dirty="0"/>
          </a:p>
          <a:p>
            <a:pPr algn="r" defTabSz="914400" rtl="1">
              <a:lnSpc>
                <a:spcPct val="90000"/>
              </a:lnSpc>
              <a:spcBef>
                <a:spcPts val="1000"/>
              </a:spcBef>
              <a:spcAft>
                <a:spcPts val="1000"/>
              </a:spcAft>
              <a:buClr>
                <a:schemeClr val="tx1"/>
              </a:buClr>
              <a:buSzPct val="100000"/>
            </a:pPr>
            <a:r>
              <a:rPr lang="ar-SA" sz="2200" b="1" dirty="0" smtClean="0"/>
              <a:t>الخصائص </a:t>
            </a:r>
            <a:r>
              <a:rPr lang="ar-SA" sz="2200" b="1" dirty="0"/>
              <a:t>العقلية</a:t>
            </a:r>
            <a:r>
              <a:rPr lang="ar-SA" sz="2200" dirty="0"/>
              <a:t> </a:t>
            </a:r>
            <a:r>
              <a:rPr lang="ar-SA" sz="2200" dirty="0" smtClean="0"/>
              <a:t>: النقص </a:t>
            </a:r>
            <a:r>
              <a:rPr lang="ar-SA" sz="2200" dirty="0"/>
              <a:t>الواضح في القدرة العقلية وتصنف ضمن فئة(الإعاقة العقلية الشديدة).</a:t>
            </a:r>
          </a:p>
          <a:p>
            <a:pPr algn="r" defTabSz="914400" rtl="1">
              <a:lnSpc>
                <a:spcPct val="90000"/>
              </a:lnSpc>
              <a:spcBef>
                <a:spcPts val="1000"/>
              </a:spcBef>
              <a:spcAft>
                <a:spcPts val="1000"/>
              </a:spcAft>
              <a:buClr>
                <a:schemeClr val="tx1"/>
              </a:buClr>
              <a:buSzPct val="100000"/>
            </a:pPr>
            <a:r>
              <a:rPr lang="ar-SA" sz="2200" b="1" dirty="0" smtClean="0"/>
              <a:t>اسبابها</a:t>
            </a:r>
            <a:r>
              <a:rPr lang="ar-SA" sz="2200" dirty="0" smtClean="0"/>
              <a:t>: عوامل </a:t>
            </a:r>
            <a:r>
              <a:rPr lang="ar-SA" sz="2200" dirty="0"/>
              <a:t>معروفة وغير معروفة</a:t>
            </a:r>
            <a:r>
              <a:rPr lang="ar-SA" sz="2200" dirty="0" smtClean="0"/>
              <a:t>.</a:t>
            </a:r>
            <a:endParaRPr lang="ar-SA" sz="2200" b="1" u="sng" dirty="0"/>
          </a:p>
          <a:p>
            <a:pPr algn="r" defTabSz="914400" rtl="1">
              <a:lnSpc>
                <a:spcPct val="90000"/>
              </a:lnSpc>
              <a:spcBef>
                <a:spcPts val="1000"/>
              </a:spcBef>
              <a:spcAft>
                <a:spcPts val="1000"/>
              </a:spcAft>
              <a:buClr>
                <a:schemeClr val="tx1"/>
              </a:buClr>
              <a:buSzPct val="100000"/>
            </a:pPr>
            <a:r>
              <a:rPr lang="ar-SA" sz="2200" b="1" u="sng" dirty="0" smtClean="0"/>
              <a:t>فيديو </a:t>
            </a:r>
            <a:r>
              <a:rPr lang="ar-SA" sz="2200" b="1" u="sng" dirty="0"/>
              <a:t>عن الاستسقاء </a:t>
            </a:r>
            <a:r>
              <a:rPr lang="ar-SA" sz="2200" b="1" u="sng" dirty="0" smtClean="0"/>
              <a:t>الدماغي </a:t>
            </a:r>
          </a:p>
          <a:p>
            <a:pPr algn="r" defTabSz="914400" rtl="1">
              <a:lnSpc>
                <a:spcPct val="90000"/>
              </a:lnSpc>
              <a:spcBef>
                <a:spcPts val="1000"/>
              </a:spcBef>
              <a:spcAft>
                <a:spcPts val="1000"/>
              </a:spcAft>
              <a:buClr>
                <a:schemeClr val="tx1"/>
              </a:buClr>
              <a:buSzPct val="100000"/>
            </a:pPr>
            <a:r>
              <a:rPr lang="en-US" sz="2200" dirty="0">
                <a:hlinkClick r:id="rId2"/>
              </a:rPr>
              <a:t>https://</a:t>
            </a:r>
            <a:r>
              <a:rPr lang="en-US" sz="2200" dirty="0" smtClean="0">
                <a:hlinkClick r:id="rId2"/>
              </a:rPr>
              <a:t>youtu.be/f3V90AawA8I</a:t>
            </a:r>
            <a:endParaRPr lang="en-US" sz="2200" dirty="0" smtClean="0"/>
          </a:p>
          <a:p>
            <a:pPr algn="r" defTabSz="914400" rtl="1">
              <a:lnSpc>
                <a:spcPct val="90000"/>
              </a:lnSpc>
              <a:spcBef>
                <a:spcPts val="1000"/>
              </a:spcBef>
              <a:spcAft>
                <a:spcPts val="1000"/>
              </a:spcAft>
              <a:buClr>
                <a:schemeClr val="tx1"/>
              </a:buClr>
              <a:buSzPct val="100000"/>
            </a:pPr>
            <a:endParaRPr lang="ar-SA" sz="2200" dirty="0" smtClean="0"/>
          </a:p>
        </p:txBody>
      </p:sp>
      <p:pic>
        <p:nvPicPr>
          <p:cNvPr id="3" name="Picture 2"/>
          <p:cNvPicPr>
            <a:picLocks noChangeAspect="1"/>
          </p:cNvPicPr>
          <p:nvPr/>
        </p:nvPicPr>
        <p:blipFill rotWithShape="1">
          <a:blip r:embed="rId3"/>
          <a:srcRect l="39792" b="267"/>
          <a:stretch/>
        </p:blipFill>
        <p:spPr>
          <a:xfrm>
            <a:off x="1859797" y="4786322"/>
            <a:ext cx="4500043" cy="1822598"/>
          </a:xfrm>
          <a:prstGeom prst="rect">
            <a:avLst/>
          </a:prstGeom>
          <a:ln>
            <a:noFill/>
          </a:ln>
          <a:effectLst>
            <a:softEdge rad="112500"/>
          </a:effectLst>
        </p:spPr>
      </p:pic>
    </p:spTree>
    <p:extLst>
      <p:ext uri="{BB962C8B-B14F-4D97-AF65-F5344CB8AC3E}">
        <p14:creationId xmlns="" xmlns:p14="http://schemas.microsoft.com/office/powerpoint/2010/main" val="17604394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mph" presetSubtype="0" grpId="1" nodeType="clickEffect">
                                  <p:stCondLst>
                                    <p:cond delay="0"/>
                                  </p:stCondLst>
                                  <p:childTnLst>
                                    <p:set>
                                      <p:cBhvr override="childStyle">
                                        <p:cTn id="16" dur="indefinite"/>
                                        <p:tgtEl>
                                          <p:spTgt spid="2"/>
                                        </p:tgtEl>
                                        <p:attrNameLst>
                                          <p:attrName>style.fontFamily</p:attrName>
                                        </p:attrNameLst>
                                      </p:cBhvr>
                                      <p:to>
                                        <p:strVal val="Times New Roma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196142" y="2835132"/>
            <a:ext cx="9049904" cy="1569660"/>
          </a:xfrm>
          <a:prstGeom prst="rect">
            <a:avLst/>
          </a:prstGeom>
        </p:spPr>
        <p:txBody>
          <a:bodyPr wrap="square">
            <a:spAutoFit/>
          </a:bodyPr>
          <a:lstStyle/>
          <a:p>
            <a:pPr algn="ctr" rtl="1"/>
            <a:r>
              <a:rPr lang="ar-SA" sz="4800" dirty="0" smtClean="0"/>
              <a:t>تصنيف الإعاقة العقليــــة حسب متغير نسبة الذكاء</a:t>
            </a:r>
            <a:endParaRPr lang="en-US" sz="4800" dirty="0"/>
          </a:p>
        </p:txBody>
      </p:sp>
      <p:sp>
        <p:nvSpPr>
          <p:cNvPr id="6" name="Content Placeholder 2"/>
          <p:cNvSpPr txBox="1">
            <a:spLocks/>
          </p:cNvSpPr>
          <p:nvPr/>
        </p:nvSpPr>
        <p:spPr>
          <a:xfrm>
            <a:off x="1097070" y="2324746"/>
            <a:ext cx="9248049" cy="25904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7" name="TextBox 6"/>
          <p:cNvSpPr txBox="1"/>
          <p:nvPr/>
        </p:nvSpPr>
        <p:spPr>
          <a:xfrm>
            <a:off x="9776037" y="2897045"/>
            <a:ext cx="2128864" cy="1200329"/>
          </a:xfrm>
          <a:prstGeom prst="rect">
            <a:avLst/>
          </a:prstGeom>
          <a:noFill/>
        </p:spPr>
        <p:txBody>
          <a:bodyPr wrap="square" rtlCol="0">
            <a:spAutoFit/>
          </a:bodyPr>
          <a:lstStyle/>
          <a:p>
            <a:pPr algn="r"/>
            <a:r>
              <a:rPr lang="ar-SA" sz="7200" b="1" dirty="0" smtClean="0"/>
              <a:t>ثانياً:</a:t>
            </a:r>
            <a:endParaRPr lang="en-US" sz="7200" b="1" dirty="0"/>
          </a:p>
        </p:txBody>
      </p:sp>
    </p:spTree>
    <p:extLst>
      <p:ext uri="{BB962C8B-B14F-4D97-AF65-F5344CB8AC3E}">
        <p14:creationId xmlns="" xmlns:p14="http://schemas.microsoft.com/office/powerpoint/2010/main" val="165627788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097070" y="747239"/>
            <a:ext cx="10028499"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algn="r" defTabSz="914400" rtl="1">
              <a:lnSpc>
                <a:spcPct val="90000"/>
              </a:lnSpc>
              <a:spcBef>
                <a:spcPts val="1000"/>
              </a:spcBef>
            </a:pPr>
            <a:endParaRPr lang="ar-SA" sz="2400" dirty="0" smtClean="0"/>
          </a:p>
        </p:txBody>
      </p:sp>
      <p:sp>
        <p:nvSpPr>
          <p:cNvPr id="2" name="Rectangle 1"/>
          <p:cNvSpPr txBox="1"/>
          <p:nvPr/>
        </p:nvSpPr>
        <p:spPr>
          <a:xfrm>
            <a:off x="1859797" y="1140235"/>
            <a:ext cx="9016692" cy="5772862"/>
          </a:xfrm>
          <a:prstGeom prst="rect">
            <a:avLst/>
          </a:prstGeom>
        </p:spPr>
        <p:txBody>
          <a:bodyPr wrap="square">
            <a:spAutoFit/>
          </a:bodyPr>
          <a:lstStyle/>
          <a:p>
            <a:pPr marL="457200" indent="-457200" algn="ctr" defTabSz="914400" rtl="1">
              <a:lnSpc>
                <a:spcPct val="90000"/>
              </a:lnSpc>
              <a:spcBef>
                <a:spcPts val="1000"/>
              </a:spcBef>
              <a:spcAft>
                <a:spcPts val="1000"/>
              </a:spcAft>
              <a:buClr>
                <a:schemeClr val="tx1"/>
              </a:buClr>
              <a:buSzPct val="100000"/>
              <a:buFont typeface="+mj-lt"/>
              <a:buAutoNum type="arabicParenR"/>
            </a:pPr>
            <a:r>
              <a:rPr lang="ar-SA" sz="2400" b="1" u="sng" dirty="0" smtClean="0"/>
              <a:t>الإعاقة </a:t>
            </a:r>
            <a:r>
              <a:rPr lang="ar-SA" sz="2400" b="1" u="sng" dirty="0"/>
              <a:t>العقلية البسيطة</a:t>
            </a:r>
          </a:p>
          <a:p>
            <a:pPr algn="ctr" defTabSz="914400" rtl="1">
              <a:lnSpc>
                <a:spcPct val="90000"/>
              </a:lnSpc>
              <a:spcBef>
                <a:spcPts val="1000"/>
              </a:spcBef>
              <a:spcAft>
                <a:spcPts val="1000"/>
              </a:spcAft>
              <a:buClr>
                <a:schemeClr val="tx1"/>
              </a:buClr>
              <a:buSzPct val="100000"/>
            </a:pPr>
            <a:endParaRPr lang="ar-SA" b="1" u="sng" dirty="0"/>
          </a:p>
          <a:p>
            <a:pPr algn="r" defTabSz="914400" rtl="1">
              <a:lnSpc>
                <a:spcPct val="90000"/>
              </a:lnSpc>
              <a:spcBef>
                <a:spcPts val="1000"/>
              </a:spcBef>
              <a:spcAft>
                <a:spcPts val="1000"/>
              </a:spcAft>
              <a:buClr>
                <a:schemeClr val="tx1"/>
              </a:buClr>
              <a:buSzPct val="100000"/>
            </a:pPr>
            <a:r>
              <a:rPr lang="ar-SA" sz="2200" dirty="0" smtClean="0"/>
              <a:t>تشكل </a:t>
            </a:r>
            <a:r>
              <a:rPr lang="ar-SA" sz="2200" dirty="0"/>
              <a:t>هذه الفئة ما نسبة 80% من الأطفال المعاقين عقليا.</a:t>
            </a:r>
          </a:p>
          <a:p>
            <a:pPr algn="r" defTabSz="914400" rtl="1">
              <a:lnSpc>
                <a:spcPct val="90000"/>
              </a:lnSpc>
              <a:spcBef>
                <a:spcPts val="1000"/>
              </a:spcBef>
              <a:spcAft>
                <a:spcPts val="1000"/>
              </a:spcAft>
              <a:buClr>
                <a:schemeClr val="tx1"/>
              </a:buClr>
              <a:buSzPct val="100000"/>
            </a:pPr>
            <a:r>
              <a:rPr lang="ar-SA" sz="2200" dirty="0"/>
              <a:t>**من معلوماتك السابقة كم تتراوح نسبة ذكاء هذه الفئة على اختبارات الذكاء؟</a:t>
            </a:r>
          </a:p>
          <a:p>
            <a:pPr algn="r" defTabSz="914400" rtl="1">
              <a:lnSpc>
                <a:spcPct val="90000"/>
              </a:lnSpc>
              <a:spcBef>
                <a:spcPts val="1000"/>
              </a:spcBef>
              <a:spcAft>
                <a:spcPts val="1000"/>
              </a:spcAft>
              <a:buClr>
                <a:schemeClr val="tx1"/>
              </a:buClr>
              <a:buSzPct val="100000"/>
            </a:pPr>
            <a:r>
              <a:rPr lang="ar-SA" sz="2200" b="1" dirty="0"/>
              <a:t>الخصائص الجسمية</a:t>
            </a:r>
            <a:r>
              <a:rPr lang="ar-SA" sz="2200" dirty="0"/>
              <a:t> </a:t>
            </a:r>
            <a:r>
              <a:rPr lang="ar-SA" sz="2200" dirty="0" smtClean="0"/>
              <a:t>: لهذه </a:t>
            </a:r>
            <a:r>
              <a:rPr lang="ar-SA" sz="2200" dirty="0"/>
              <a:t>الفئة تبدو مقاربة لمظاهر النمو الجسمي العادي المناظرة لها في العمر الزمني وخاصة المتعلقة بالرأس وشكله ويواجه أطفال هذه الفئة مشكلات واضحة في مهارات التآزر البصري </a:t>
            </a:r>
            <a:r>
              <a:rPr lang="ar-SA" sz="2200" dirty="0" smtClean="0"/>
              <a:t>.</a:t>
            </a:r>
          </a:p>
          <a:p>
            <a:pPr algn="r" defTabSz="914400" rtl="1">
              <a:lnSpc>
                <a:spcPct val="90000"/>
              </a:lnSpc>
              <a:spcBef>
                <a:spcPts val="1000"/>
              </a:spcBef>
              <a:spcAft>
                <a:spcPts val="1000"/>
              </a:spcAft>
              <a:buClr>
                <a:schemeClr val="tx1"/>
              </a:buClr>
              <a:buSzPct val="100000"/>
            </a:pPr>
            <a:r>
              <a:rPr lang="ar-SA" sz="2200" b="1" dirty="0" smtClean="0"/>
              <a:t>الخصائص الاجتماعية: </a:t>
            </a:r>
            <a:r>
              <a:rPr lang="ar-SA" sz="2200" dirty="0" smtClean="0"/>
              <a:t>تبدو في الأداء الموازي أو المقارب لأداء الأطفال العاديين .</a:t>
            </a:r>
            <a:endParaRPr lang="ar-SA" sz="2200" dirty="0" smtClean="0"/>
          </a:p>
          <a:p>
            <a:pPr algn="r" defTabSz="914400" rtl="1">
              <a:lnSpc>
                <a:spcPct val="90000"/>
              </a:lnSpc>
              <a:spcBef>
                <a:spcPts val="1000"/>
              </a:spcBef>
              <a:spcAft>
                <a:spcPts val="1000"/>
              </a:spcAft>
              <a:buClr>
                <a:schemeClr val="tx1"/>
              </a:buClr>
              <a:buSzPct val="100000"/>
            </a:pPr>
            <a:r>
              <a:rPr lang="ar-SA" sz="2200" b="1" dirty="0"/>
              <a:t>الخصائص </a:t>
            </a:r>
            <a:r>
              <a:rPr lang="ar-SA" sz="2200" b="1" dirty="0" smtClean="0"/>
              <a:t>التعليمية:</a:t>
            </a:r>
            <a:r>
              <a:rPr lang="ar-SA" sz="2200" dirty="0" smtClean="0"/>
              <a:t> القدره على </a:t>
            </a:r>
            <a:r>
              <a:rPr lang="ar-SA" sz="2200" dirty="0"/>
              <a:t>تعلم المهارات الأكاديمية البسيطة كالقراءة </a:t>
            </a:r>
            <a:r>
              <a:rPr lang="ar-SA" sz="2200" dirty="0" smtClean="0"/>
              <a:t>والحساب وتعتبر </a:t>
            </a:r>
            <a:r>
              <a:rPr lang="ar-SA" sz="2200" dirty="0"/>
              <a:t>الفروق الفردية بين الطلبة العاديين والمعاقين إعاقة عقلية بسيطة فروقا في درجة التعلم ونوعه</a:t>
            </a:r>
            <a:r>
              <a:rPr lang="ar-SA" sz="2200" dirty="0" smtClean="0"/>
              <a:t>.</a:t>
            </a:r>
          </a:p>
          <a:p>
            <a:pPr algn="r" defTabSz="914400" rtl="1">
              <a:lnSpc>
                <a:spcPct val="90000"/>
              </a:lnSpc>
              <a:spcBef>
                <a:spcPts val="1000"/>
              </a:spcBef>
              <a:spcAft>
                <a:spcPts val="1000"/>
              </a:spcAft>
              <a:buClr>
                <a:schemeClr val="tx1"/>
              </a:buClr>
              <a:buSzPct val="100000"/>
            </a:pPr>
            <a:endParaRPr lang="ar-SA" sz="2200" dirty="0"/>
          </a:p>
          <a:p>
            <a:pPr algn="r" defTabSz="914400" rtl="1">
              <a:lnSpc>
                <a:spcPct val="90000"/>
              </a:lnSpc>
              <a:spcBef>
                <a:spcPts val="1000"/>
              </a:spcBef>
              <a:spcAft>
                <a:spcPts val="1000"/>
              </a:spcAft>
              <a:buClr>
                <a:schemeClr val="tx1"/>
              </a:buClr>
              <a:buSzPct val="100000"/>
            </a:pPr>
            <a:endParaRPr lang="ar-SA" sz="2200" dirty="0" smtClean="0"/>
          </a:p>
        </p:txBody>
      </p:sp>
    </p:spTree>
    <p:extLst>
      <p:ext uri="{BB962C8B-B14F-4D97-AF65-F5344CB8AC3E}">
        <p14:creationId xmlns="" xmlns:p14="http://schemas.microsoft.com/office/powerpoint/2010/main" val="187310048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097070" y="747239"/>
            <a:ext cx="10028499"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algn="r" defTabSz="914400" rtl="1">
              <a:lnSpc>
                <a:spcPct val="90000"/>
              </a:lnSpc>
              <a:spcBef>
                <a:spcPts val="1000"/>
              </a:spcBef>
            </a:pPr>
            <a:endParaRPr lang="ar-SA" sz="2400" dirty="0" smtClean="0"/>
          </a:p>
        </p:txBody>
      </p:sp>
      <p:sp>
        <p:nvSpPr>
          <p:cNvPr id="2" name="Rectangle 1"/>
          <p:cNvSpPr txBox="1"/>
          <p:nvPr/>
        </p:nvSpPr>
        <p:spPr>
          <a:xfrm>
            <a:off x="1859797" y="1140235"/>
            <a:ext cx="9016692" cy="3659463"/>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b="1" u="sng" dirty="0" smtClean="0"/>
              <a:t>دراسة </a:t>
            </a:r>
            <a:r>
              <a:rPr lang="ar-SA" sz="2400" b="1" u="sng" dirty="0"/>
              <a:t>مقارنة بين أداء الطلبة العاديين وذوي الإعاقة العقلية البسيطة المتناظرين في العمر الزمني والمتباينين في العمر العقلي على مهارات القراءة والكتابة والحساب</a:t>
            </a:r>
          </a:p>
          <a:p>
            <a:pPr algn="r" defTabSz="914400" rtl="1">
              <a:lnSpc>
                <a:spcPct val="90000"/>
              </a:lnSpc>
              <a:spcBef>
                <a:spcPts val="1000"/>
              </a:spcBef>
              <a:spcAft>
                <a:spcPts val="1000"/>
              </a:spcAft>
              <a:buClr>
                <a:schemeClr val="tx1"/>
              </a:buClr>
              <a:buSzPct val="100000"/>
            </a:pPr>
            <a:endParaRPr lang="ar-SA" sz="2200" dirty="0" smtClean="0"/>
          </a:p>
          <a:p>
            <a:pPr algn="r" defTabSz="914400" rtl="1">
              <a:lnSpc>
                <a:spcPct val="90000"/>
              </a:lnSpc>
              <a:spcBef>
                <a:spcPts val="1000"/>
              </a:spcBef>
              <a:spcAft>
                <a:spcPts val="1000"/>
              </a:spcAft>
              <a:buClr>
                <a:schemeClr val="tx1"/>
              </a:buClr>
              <a:buSzPct val="100000"/>
            </a:pPr>
            <a:r>
              <a:rPr lang="ar-SA" sz="2200" dirty="0" smtClean="0"/>
              <a:t>وهدفت </a:t>
            </a:r>
            <a:r>
              <a:rPr lang="ar-SA" sz="2200" dirty="0"/>
              <a:t>إلى تحديد مستوى أداء الطلبة ذوي الإعاقة العقلية البسيطة في عمر7_6سنوات على مهارة القراءة وأشارت نتائج الدراسة </a:t>
            </a:r>
            <a:r>
              <a:rPr lang="ar-SA" sz="2200" dirty="0" smtClean="0"/>
              <a:t>على تمكن </a:t>
            </a:r>
            <a:r>
              <a:rPr lang="ar-SA" sz="2200" dirty="0"/>
              <a:t>طلبة ذوي الإعاقة العقلية البسيطة من تعلم مهارات القراءة المصورة بشكل جيد ولكنهم لا يستطيعون تعلم وإتقان مهارات القراءة المجردة ومهارات تشكيل الكلام بسبب خصائص المعاقين عقليا المتمثلة في تدني قدرتهم على </a:t>
            </a:r>
            <a:r>
              <a:rPr lang="ar-SA" sz="2200" dirty="0" smtClean="0"/>
              <a:t>الاستيعاب </a:t>
            </a:r>
            <a:r>
              <a:rPr lang="ar-SA" sz="2200" dirty="0"/>
              <a:t>والتذكر والتحليل والحفظ وخاصة في الفئة العمرية 6_7سنوات.</a:t>
            </a:r>
          </a:p>
          <a:p>
            <a:pPr algn="r" defTabSz="914400" rtl="1">
              <a:lnSpc>
                <a:spcPct val="90000"/>
              </a:lnSpc>
              <a:spcBef>
                <a:spcPts val="1000"/>
              </a:spcBef>
              <a:spcAft>
                <a:spcPts val="1000"/>
              </a:spcAft>
              <a:buClr>
                <a:schemeClr val="tx1"/>
              </a:buClr>
              <a:buSzPct val="100000"/>
            </a:pPr>
            <a:endParaRPr lang="ar-SA" sz="2200" dirty="0"/>
          </a:p>
        </p:txBody>
      </p:sp>
      <p:pic>
        <p:nvPicPr>
          <p:cNvPr id="5" name="Picture 4"/>
          <p:cNvPicPr>
            <a:picLocks noChangeAspect="1"/>
          </p:cNvPicPr>
          <p:nvPr/>
        </p:nvPicPr>
        <p:blipFill>
          <a:blip r:embed="rId2"/>
          <a:stretch>
            <a:fillRect/>
          </a:stretch>
        </p:blipFill>
        <p:spPr>
          <a:xfrm>
            <a:off x="1428058" y="3965980"/>
            <a:ext cx="5185167" cy="2453428"/>
          </a:xfrm>
          <a:prstGeom prst="rect">
            <a:avLst/>
          </a:prstGeom>
          <a:ln>
            <a:noFill/>
          </a:ln>
          <a:effectLst>
            <a:softEdge rad="112500"/>
          </a:effectLst>
        </p:spPr>
      </p:pic>
    </p:spTree>
    <p:extLst>
      <p:ext uri="{BB962C8B-B14F-4D97-AF65-F5344CB8AC3E}">
        <p14:creationId xmlns="" xmlns:p14="http://schemas.microsoft.com/office/powerpoint/2010/main" val="58091218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366564" y="146049"/>
            <a:ext cx="11563404" cy="64628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algn="r" defTabSz="914400" rtl="1">
              <a:lnSpc>
                <a:spcPct val="90000"/>
              </a:lnSpc>
              <a:spcBef>
                <a:spcPts val="1000"/>
              </a:spcBef>
            </a:pPr>
            <a:endParaRPr lang="ar-SA" sz="2400" dirty="0" smtClean="0"/>
          </a:p>
        </p:txBody>
      </p:sp>
      <p:sp>
        <p:nvSpPr>
          <p:cNvPr id="2" name="Rectangle 1"/>
          <p:cNvSpPr txBox="1"/>
          <p:nvPr/>
        </p:nvSpPr>
        <p:spPr>
          <a:xfrm>
            <a:off x="2000195" y="347403"/>
            <a:ext cx="9016692" cy="1879489"/>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b="1" dirty="0"/>
              <a:t>ودراسة الروسان هدفت إلى المقارنة بين أداء الطلبة العاديين وذوي الإعاقة العقلية البسيطة على</a:t>
            </a:r>
          </a:p>
          <a:p>
            <a:pPr algn="r" defTabSz="914400" rtl="1">
              <a:lnSpc>
                <a:spcPct val="90000"/>
              </a:lnSpc>
              <a:spcBef>
                <a:spcPts val="1000"/>
              </a:spcBef>
              <a:spcAft>
                <a:spcPts val="1000"/>
              </a:spcAft>
              <a:buClr>
                <a:schemeClr val="tx1"/>
              </a:buClr>
              <a:buSzPct val="100000"/>
            </a:pPr>
            <a:endParaRPr lang="ar-SA" sz="2200" dirty="0" smtClean="0"/>
          </a:p>
          <a:p>
            <a:pPr algn="r" defTabSz="914400" rtl="1">
              <a:lnSpc>
                <a:spcPct val="90000"/>
              </a:lnSpc>
              <a:spcBef>
                <a:spcPts val="1000"/>
              </a:spcBef>
              <a:spcAft>
                <a:spcPts val="1000"/>
              </a:spcAft>
              <a:buClr>
                <a:schemeClr val="tx1"/>
              </a:buClr>
              <a:buSzPct val="100000"/>
            </a:pPr>
            <a:endParaRPr lang="ar-SA" sz="2200" dirty="0"/>
          </a:p>
        </p:txBody>
      </p:sp>
      <p:graphicFrame>
        <p:nvGraphicFramePr>
          <p:cNvPr id="3" name="Table 2"/>
          <p:cNvGraphicFramePr>
            <a:graphicFrameLocks noGrp="1"/>
          </p:cNvGraphicFramePr>
          <p:nvPr>
            <p:extLst>
              <p:ext uri="{D42A27DB-BD31-4B8C-83A1-F6EECF244321}">
                <p14:modId xmlns="" xmlns:p14="http://schemas.microsoft.com/office/powerpoint/2010/main" val="1111530839"/>
              </p:ext>
            </p:extLst>
          </p:nvPr>
        </p:nvGraphicFramePr>
        <p:xfrm>
          <a:off x="663859" y="1287147"/>
          <a:ext cx="10566306" cy="4814159"/>
        </p:xfrm>
        <a:graphic>
          <a:graphicData uri="http://schemas.openxmlformats.org/drawingml/2006/table">
            <a:tbl>
              <a:tblPr firstRow="1" bandRow="1">
                <a:tableStyleId>{9D7B26C5-4107-4FEC-AEDC-1716B250A1EF}</a:tableStyleId>
              </a:tblPr>
              <a:tblGrid>
                <a:gridCol w="3522102"/>
                <a:gridCol w="3522102"/>
                <a:gridCol w="3522102"/>
              </a:tblGrid>
              <a:tr h="306809">
                <a:tc>
                  <a:txBody>
                    <a:bodyPr/>
                    <a:lstStyle/>
                    <a:p>
                      <a:pPr marL="0" algn="r" defTabSz="914400" rtl="1" eaLnBrk="1" latinLnBrk="0" hangingPunct="1"/>
                      <a:r>
                        <a:rPr lang="ar-SA" dirty="0" smtClean="0"/>
                        <a:t>مهارات الكتابه</a:t>
                      </a:r>
                      <a:endParaRPr lang="en-US" dirty="0"/>
                    </a:p>
                  </a:txBody>
                  <a:tcPr/>
                </a:tc>
                <a:tc>
                  <a:txBody>
                    <a:bodyPr/>
                    <a:lstStyle/>
                    <a:p>
                      <a:pPr marL="0" algn="r" defTabSz="914400" rtl="1" eaLnBrk="1" latinLnBrk="0" hangingPunct="1"/>
                      <a:r>
                        <a:rPr lang="ar-SA" dirty="0" smtClean="0"/>
                        <a:t>المهارات العدديه</a:t>
                      </a:r>
                      <a:endParaRPr lang="en-US" dirty="0"/>
                    </a:p>
                  </a:txBody>
                  <a:tcPr/>
                </a:tc>
                <a:tc>
                  <a:txBody>
                    <a:bodyPr/>
                    <a:lstStyle/>
                    <a:p>
                      <a:pPr marL="0" algn="r" defTabSz="914400" rtl="1" eaLnBrk="1" latinLnBrk="0" hangingPunct="1"/>
                      <a:r>
                        <a:rPr lang="ar-SA" dirty="0" smtClean="0"/>
                        <a:t>مهارات</a:t>
                      </a:r>
                      <a:r>
                        <a:rPr lang="ar-SA" baseline="0" dirty="0" smtClean="0"/>
                        <a:t> القراءه</a:t>
                      </a:r>
                      <a:endParaRPr lang="en-US" dirty="0"/>
                    </a:p>
                  </a:txBody>
                  <a:tcPr/>
                </a:tc>
              </a:tr>
              <a:tr h="306809">
                <a:tc>
                  <a:txBody>
                    <a:bodyPr/>
                    <a:lstStyle/>
                    <a:p>
                      <a:pPr marL="0" algn="r" defTabSz="914400" rtl="1" eaLnBrk="1" latinLnBrk="0" hangingPunct="1"/>
                      <a:r>
                        <a:rPr lang="ar-SA" dirty="0" smtClean="0"/>
                        <a:t>نقل الخطوط.</a:t>
                      </a:r>
                      <a:endParaRPr lang="en-US" dirty="0"/>
                    </a:p>
                  </a:txBody>
                  <a:tcPr/>
                </a:tc>
                <a:tc>
                  <a:txBody>
                    <a:bodyPr/>
                    <a:lstStyle/>
                    <a:p>
                      <a:pPr marL="0" algn="r" defTabSz="914400" rtl="1" eaLnBrk="1" latinLnBrk="0" hangingPunct="1"/>
                      <a:r>
                        <a:rPr lang="ar-SA" dirty="0" smtClean="0"/>
                        <a:t>مهارات</a:t>
                      </a:r>
                      <a:r>
                        <a:rPr lang="ar-SA" baseline="0" dirty="0" smtClean="0"/>
                        <a:t> التآزر الحركي والبصري.</a:t>
                      </a:r>
                      <a:endParaRPr lang="en-US" dirty="0"/>
                    </a:p>
                  </a:txBody>
                  <a:tcPr/>
                </a:tc>
                <a:tc>
                  <a:txBody>
                    <a:bodyPr/>
                    <a:lstStyle/>
                    <a:p>
                      <a:pPr marL="0" algn="r" defTabSz="914400" rtl="1" eaLnBrk="1" latinLnBrk="0" hangingPunct="1"/>
                      <a:r>
                        <a:rPr lang="ar-SA" dirty="0" smtClean="0"/>
                        <a:t>مهارة التعرف على الكلمات.</a:t>
                      </a:r>
                      <a:endParaRPr lang="en-US" dirty="0"/>
                    </a:p>
                  </a:txBody>
                  <a:tcPr/>
                </a:tc>
              </a:tr>
              <a:tr h="536915">
                <a:tc>
                  <a:txBody>
                    <a:bodyPr/>
                    <a:lstStyle/>
                    <a:p>
                      <a:pPr marL="0" algn="r" defTabSz="914400" rtl="1" eaLnBrk="1" latinLnBrk="0" hangingPunct="1"/>
                      <a:r>
                        <a:rPr lang="ar-SA" dirty="0" smtClean="0"/>
                        <a:t>تقليد كتابة الحروف الهجائيه.</a:t>
                      </a:r>
                      <a:endParaRPr lang="en-US" dirty="0"/>
                    </a:p>
                  </a:txBody>
                  <a:tcPr/>
                </a:tc>
                <a:tc>
                  <a:txBody>
                    <a:bodyPr/>
                    <a:lstStyle/>
                    <a:p>
                      <a:pPr marL="0" algn="r" defTabSz="914400" rtl="1" eaLnBrk="1" latinLnBrk="0" hangingPunct="1"/>
                      <a:r>
                        <a:rPr lang="ar-SA" dirty="0" smtClean="0"/>
                        <a:t>مهارة</a:t>
                      </a:r>
                      <a:r>
                        <a:rPr lang="ar-SA" baseline="0" dirty="0" smtClean="0"/>
                        <a:t> مطابقة  الاشكال والالوان والاحجام .</a:t>
                      </a:r>
                      <a:endParaRPr lang="en-US" dirty="0"/>
                    </a:p>
                  </a:txBody>
                  <a:tcPr/>
                </a:tc>
                <a:tc>
                  <a:txBody>
                    <a:bodyPr/>
                    <a:lstStyle/>
                    <a:p>
                      <a:pPr marL="0" algn="r" defTabSz="914400" rtl="1" eaLnBrk="1" latinLnBrk="0" hangingPunct="1"/>
                      <a:r>
                        <a:rPr lang="ar-SA" dirty="0" smtClean="0"/>
                        <a:t>مهارة مطابقة الكلمات.</a:t>
                      </a:r>
                      <a:endParaRPr lang="en-US" dirty="0"/>
                    </a:p>
                  </a:txBody>
                  <a:tcPr/>
                </a:tc>
              </a:tr>
              <a:tr h="767022">
                <a:tc>
                  <a:txBody>
                    <a:bodyPr/>
                    <a:lstStyle/>
                    <a:p>
                      <a:pPr marL="0" algn="r" defTabSz="914400" rtl="1" eaLnBrk="1" latinLnBrk="0" hangingPunct="1"/>
                      <a:r>
                        <a:rPr lang="ar-SA" dirty="0" smtClean="0"/>
                        <a:t>تقليد كتابة</a:t>
                      </a:r>
                      <a:r>
                        <a:rPr lang="ar-SA" baseline="0" dirty="0" smtClean="0"/>
                        <a:t> الارقام.</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مهارة</a:t>
                      </a:r>
                      <a:r>
                        <a:rPr lang="ar-SA" baseline="0" dirty="0" smtClean="0"/>
                        <a:t> تصنيف الاشكال والالوان والاحجام .</a:t>
                      </a:r>
                      <a:endParaRPr lang="en-US" dirty="0" smtClean="0"/>
                    </a:p>
                    <a:p>
                      <a:pPr marL="0" algn="r" defTabSz="914400" rtl="1" eaLnBrk="1" latinLnBrk="0" hangingPunct="1"/>
                      <a:endParaRPr lang="en-US" dirty="0"/>
                    </a:p>
                  </a:txBody>
                  <a:tcPr/>
                </a:tc>
                <a:tc>
                  <a:txBody>
                    <a:bodyPr/>
                    <a:lstStyle/>
                    <a:p>
                      <a:pPr marL="0" algn="r" defTabSz="914400" rtl="1" eaLnBrk="1" latinLnBrk="0" hangingPunct="1"/>
                      <a:r>
                        <a:rPr lang="ar-SA" dirty="0" smtClean="0"/>
                        <a:t>مهارة الاصغاء الى الكلمات.</a:t>
                      </a:r>
                      <a:endParaRPr lang="en-US" dirty="0"/>
                    </a:p>
                  </a:txBody>
                  <a:tcPr/>
                </a:tc>
              </a:tr>
              <a:tr h="306809">
                <a:tc>
                  <a:txBody>
                    <a:bodyPr/>
                    <a:lstStyle/>
                    <a:p>
                      <a:pPr marL="0" algn="r" defTabSz="914400" rtl="1" eaLnBrk="1" latinLnBrk="0" hangingPunct="1"/>
                      <a:r>
                        <a:rPr lang="ar-SA" dirty="0" smtClean="0"/>
                        <a:t>كتابة البيانات من نموذج.</a:t>
                      </a:r>
                      <a:endParaRPr lang="en-US" dirty="0"/>
                    </a:p>
                  </a:txBody>
                  <a:tcPr/>
                </a:tc>
                <a:tc>
                  <a:txBody>
                    <a:bodyPr/>
                    <a:lstStyle/>
                    <a:p>
                      <a:pPr marL="0" algn="r" defTabSz="914400" rtl="1" eaLnBrk="1" latinLnBrk="0" hangingPunct="1"/>
                      <a:r>
                        <a:rPr lang="ar-SA" dirty="0" smtClean="0"/>
                        <a:t>مهارات تمييز الاعداد.</a:t>
                      </a:r>
                      <a:endParaRPr lang="en-US" dirty="0"/>
                    </a:p>
                  </a:txBody>
                  <a:tcPr/>
                </a:tc>
                <a:tc>
                  <a:txBody>
                    <a:bodyPr/>
                    <a:lstStyle/>
                    <a:p>
                      <a:pPr marL="0" algn="r" defTabSz="914400" rtl="1" eaLnBrk="1" latinLnBrk="0" hangingPunct="1"/>
                      <a:r>
                        <a:rPr lang="ar-SA" dirty="0" smtClean="0"/>
                        <a:t>مهارات القراءة الجهريه.</a:t>
                      </a:r>
                      <a:endParaRPr lang="en-US" dirty="0"/>
                    </a:p>
                  </a:txBody>
                  <a:tcPr/>
                </a:tc>
              </a:tr>
              <a:tr h="306809">
                <a:tc>
                  <a:txBody>
                    <a:bodyPr/>
                    <a:lstStyle/>
                    <a:p>
                      <a:pPr marL="0" algn="r" defTabSz="914400" rtl="1" eaLnBrk="1" latinLnBrk="0" hangingPunct="1"/>
                      <a:r>
                        <a:rPr lang="ar-SA" dirty="0" smtClean="0"/>
                        <a:t>كتابة الحروف الهجائيه</a:t>
                      </a:r>
                      <a:r>
                        <a:rPr lang="ar-SA" baseline="0" dirty="0" smtClean="0"/>
                        <a:t> من الذاكره.</a:t>
                      </a:r>
                      <a:endParaRPr lang="en-US" dirty="0"/>
                    </a:p>
                  </a:txBody>
                  <a:tcPr/>
                </a:tc>
                <a:tc>
                  <a:txBody>
                    <a:bodyPr/>
                    <a:lstStyle/>
                    <a:p>
                      <a:pPr marL="0" algn="r" defTabSz="914400" rtl="1" eaLnBrk="1" latinLnBrk="0" hangingPunct="1"/>
                      <a:r>
                        <a:rPr lang="ar-SA" dirty="0" smtClean="0"/>
                        <a:t>مهارات</a:t>
                      </a:r>
                      <a:r>
                        <a:rPr lang="ar-SA" baseline="0" dirty="0" smtClean="0"/>
                        <a:t> العد الالي.</a:t>
                      </a:r>
                      <a:endParaRPr lang="en-US" dirty="0"/>
                    </a:p>
                  </a:txBody>
                  <a:tcPr/>
                </a:tc>
                <a:tc>
                  <a:txBody>
                    <a:bodyPr/>
                    <a:lstStyle/>
                    <a:p>
                      <a:endParaRPr lang="en-US"/>
                    </a:p>
                  </a:txBody>
                  <a:tcPr/>
                </a:tc>
              </a:tr>
              <a:tr h="767022">
                <a:tc>
                  <a:txBody>
                    <a:bodyPr/>
                    <a:lstStyle/>
                    <a:p>
                      <a:endParaRPr lang="en-US"/>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مهارات تسمية </a:t>
                      </a:r>
                      <a:r>
                        <a:rPr lang="ar-SA" baseline="0" dirty="0" smtClean="0"/>
                        <a:t>الاشكال والالوان والاحجام .</a:t>
                      </a:r>
                      <a:endParaRPr lang="en-US" dirty="0" smtClean="0"/>
                    </a:p>
                    <a:p>
                      <a:pPr marL="0" algn="r" defTabSz="914400" rtl="1" eaLnBrk="1" latinLnBrk="0" hangingPunct="1"/>
                      <a:endParaRPr lang="en-US" dirty="0"/>
                    </a:p>
                  </a:txBody>
                  <a:tcPr/>
                </a:tc>
                <a:tc>
                  <a:txBody>
                    <a:bodyPr/>
                    <a:lstStyle/>
                    <a:p>
                      <a:endParaRPr lang="en-US"/>
                    </a:p>
                  </a:txBody>
                  <a:tcPr/>
                </a:tc>
              </a:tr>
              <a:tr h="306809">
                <a:tc>
                  <a:txBody>
                    <a:bodyPr/>
                    <a:lstStyle/>
                    <a:p>
                      <a:endParaRPr lang="en-US"/>
                    </a:p>
                  </a:txBody>
                  <a:tcPr/>
                </a:tc>
                <a:tc>
                  <a:txBody>
                    <a:bodyPr/>
                    <a:lstStyle/>
                    <a:p>
                      <a:pPr marL="0" algn="r" defTabSz="914400" rtl="1" eaLnBrk="1" latinLnBrk="0" hangingPunct="1"/>
                      <a:r>
                        <a:rPr lang="ar-SA" dirty="0" smtClean="0"/>
                        <a:t>مهارات كتابة الارقام وجمعها وطرحها.</a:t>
                      </a:r>
                      <a:endParaRPr lang="en-US" dirty="0"/>
                    </a:p>
                  </a:txBody>
                  <a:tcPr/>
                </a:tc>
                <a:tc>
                  <a:txBody>
                    <a:bodyPr/>
                    <a:lstStyle/>
                    <a:p>
                      <a:pPr marL="0" algn="r" defTabSz="914400" rtl="1" eaLnBrk="1" latinLnBrk="0" hangingPunct="1"/>
                      <a:endParaRPr lang="en-US" dirty="0"/>
                    </a:p>
                  </a:txBody>
                  <a:tcPr/>
                </a:tc>
              </a:tr>
              <a:tr h="767022">
                <a:tc>
                  <a:txBody>
                    <a:bodyPr/>
                    <a:lstStyle/>
                    <a:p>
                      <a:endParaRPr lang="en-US"/>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مهارة</a:t>
                      </a:r>
                      <a:r>
                        <a:rPr lang="ar-SA" baseline="0" dirty="0" smtClean="0"/>
                        <a:t> التعرف على الاشكال والالوان والاحجام .</a:t>
                      </a:r>
                      <a:endParaRPr lang="en-US" dirty="0" smtClean="0"/>
                    </a:p>
                    <a:p>
                      <a:pPr marL="0" algn="r" defTabSz="914400" rtl="1" eaLnBrk="1" latinLnBrk="0" hangingPunct="1"/>
                      <a:endParaRPr lang="en-US" dirty="0"/>
                    </a:p>
                  </a:txBody>
                  <a:tcPr/>
                </a:tc>
                <a:tc>
                  <a:txBody>
                    <a:bodyPr/>
                    <a:lstStyle/>
                    <a:p>
                      <a:pPr marL="0" algn="r" defTabSz="914400" rtl="1" eaLnBrk="1" latinLnBrk="0" hangingPunct="1"/>
                      <a:endParaRPr lang="en-US" dirty="0"/>
                    </a:p>
                  </a:txBody>
                  <a:tcPr/>
                </a:tc>
              </a:tr>
            </a:tbl>
          </a:graphicData>
        </a:graphic>
      </p:graphicFrame>
    </p:spTree>
    <p:extLst>
      <p:ext uri="{BB962C8B-B14F-4D97-AF65-F5344CB8AC3E}">
        <p14:creationId xmlns="" xmlns:p14="http://schemas.microsoft.com/office/powerpoint/2010/main" val="56641640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9810" y="1809750"/>
            <a:ext cx="7197726" cy="2421464"/>
          </a:xfrm>
        </p:spPr>
        <p:txBody>
          <a:bodyPr/>
          <a:lstStyle/>
          <a:p>
            <a:pPr algn="ctr"/>
            <a:r>
              <a:rPr lang="ar-SA" dirty="0" smtClean="0"/>
              <a:t>تصنيـــفات الاعاقـــة العقليـــة </a:t>
            </a:r>
            <a:endParaRPr lang="ar-SA" dirty="0"/>
          </a:p>
          <a:p>
            <a:pPr algn="ctr"/>
            <a:r>
              <a:rPr lang="en-US" dirty="0" smtClean="0"/>
              <a:t>(253)</a:t>
            </a:r>
            <a:r>
              <a:rPr lang="ar-SA" dirty="0" smtClean="0"/>
              <a:t> خاص </a:t>
            </a:r>
            <a:endParaRPr lang="en-US" dirty="0"/>
          </a:p>
        </p:txBody>
      </p:sp>
      <p:pic>
        <p:nvPicPr>
          <p:cNvPr id="7" name="Picture 6"/>
          <p:cNvPicPr>
            <a:picLocks noChangeAspect="1"/>
          </p:cNvPicPr>
          <p:nvPr/>
        </p:nvPicPr>
        <p:blipFill>
          <a:blip r:embed="rId2"/>
          <a:stretch>
            <a:fillRect/>
          </a:stretch>
        </p:blipFill>
        <p:spPr>
          <a:xfrm>
            <a:off x="7359156" y="175727"/>
            <a:ext cx="4272379" cy="2713238"/>
          </a:xfrm>
          <a:prstGeom prst="rect">
            <a:avLst/>
          </a:prstGeom>
          <a:ln>
            <a:noFill/>
          </a:ln>
          <a:effectLst>
            <a:softEdge rad="112500"/>
          </a:effectLst>
        </p:spPr>
      </p:pic>
      <p:pic>
        <p:nvPicPr>
          <p:cNvPr id="9" name="Picture 8"/>
          <p:cNvPicPr>
            <a:picLocks noChangeAspect="1"/>
          </p:cNvPicPr>
          <p:nvPr/>
        </p:nvPicPr>
        <p:blipFill>
          <a:blip r:embed="rId2"/>
          <a:stretch>
            <a:fillRect/>
          </a:stretch>
        </p:blipFill>
        <p:spPr>
          <a:xfrm>
            <a:off x="163621" y="3616947"/>
            <a:ext cx="4272379" cy="2713238"/>
          </a:xfrm>
          <a:prstGeom prst="rect">
            <a:avLst/>
          </a:prstGeom>
          <a:ln>
            <a:noFill/>
          </a:ln>
          <a:effectLst>
            <a:softEdge rad="112500"/>
          </a:effectLst>
        </p:spPr>
      </p:pic>
    </p:spTree>
    <p:extLst>
      <p:ext uri="{BB962C8B-B14F-4D97-AF65-F5344CB8AC3E}">
        <p14:creationId xmlns="" xmlns:p14="http://schemas.microsoft.com/office/powerpoint/2010/main" val="2133052610"/>
      </p:ext>
    </p:extLst>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192153" y="2251465"/>
            <a:ext cx="10179066" cy="3599316"/>
          </a:xfrm>
          <a:prstGeom prst="rect">
            <a:avLst/>
          </a:prstGeom>
        </p:spPr>
        <p:txBody>
          <a:bodyP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42900" indent="-342900" algn="r" rtl="1">
              <a:buFont typeface="+mj-lt"/>
              <a:buAutoNum type="arabicParenR"/>
            </a:pPr>
            <a:r>
              <a:rPr lang="ar-SA" b="1" dirty="0" smtClean="0"/>
              <a:t>يحتاجون للدعم.</a:t>
            </a:r>
          </a:p>
          <a:p>
            <a:pPr marL="342900" indent="-342900" algn="r" rtl="1">
              <a:buFont typeface="+mj-lt"/>
              <a:buAutoNum type="arabicParenR"/>
            </a:pPr>
            <a:r>
              <a:rPr lang="ar-SA" b="1" dirty="0" smtClean="0"/>
              <a:t>لايبدون مختلفين عن اقرانهم العاديين.</a:t>
            </a:r>
          </a:p>
          <a:p>
            <a:pPr marL="342900" indent="-342900" algn="r" rtl="1">
              <a:buFont typeface="+mj-lt"/>
              <a:buAutoNum type="arabicParenR"/>
            </a:pPr>
            <a:r>
              <a:rPr lang="ar-SA" b="1" dirty="0" smtClean="0"/>
              <a:t>نقطة الضعف الرئيسيه هي التعلم الاكاديمي و بطء النمو بشكل بسيط الى متوسط.</a:t>
            </a:r>
          </a:p>
          <a:p>
            <a:pPr marL="342900" indent="-342900" algn="r" rtl="1">
              <a:buFont typeface="+mj-lt"/>
              <a:buAutoNum type="arabicParenR"/>
            </a:pPr>
            <a:r>
              <a:rPr lang="ar-SA" b="1" dirty="0" smtClean="0"/>
              <a:t>يدمجون في المدارس العاديه.</a:t>
            </a:r>
          </a:p>
          <a:p>
            <a:pPr marL="342900" indent="-342900" algn="r" rtl="1">
              <a:buFont typeface="+mj-lt"/>
              <a:buAutoNum type="arabicParenR"/>
            </a:pPr>
            <a:r>
              <a:rPr lang="ar-SA" b="1" dirty="0" smtClean="0"/>
              <a:t>نادراً يتم التشخيص قبل دخول المدرسه.</a:t>
            </a:r>
          </a:p>
          <a:p>
            <a:pPr marL="342900" indent="-342900" algn="r" rtl="1">
              <a:buFont typeface="+mj-lt"/>
              <a:buAutoNum type="arabicParenR"/>
            </a:pPr>
            <a:r>
              <a:rPr lang="ar-SA" b="1" dirty="0" smtClean="0"/>
              <a:t>انجازهم بعد الثانويه قريب لانجاز الصف السادس الابتدائي.</a:t>
            </a:r>
          </a:p>
          <a:p>
            <a:pPr marL="342900" indent="-342900" algn="r" rtl="1">
              <a:buFont typeface="+mj-lt"/>
              <a:buAutoNum type="arabicParenR"/>
            </a:pPr>
            <a:r>
              <a:rPr lang="ar-SA" b="1" dirty="0" smtClean="0"/>
              <a:t>يعملون بشكل مستقل في سن الرشد.</a:t>
            </a:r>
          </a:p>
          <a:p>
            <a:pPr marL="342900" indent="-342900" algn="r" rtl="1">
              <a:buFont typeface="+mj-lt"/>
              <a:buAutoNum type="arabicParenR"/>
            </a:pPr>
            <a:r>
              <a:rPr lang="ar-SA" b="1" dirty="0" smtClean="0"/>
              <a:t>يتزجون وينجبون ويدمجون في المجتمع.</a:t>
            </a:r>
          </a:p>
          <a:p>
            <a:pPr marL="342900" indent="-342900" algn="r" rtl="1">
              <a:buFont typeface="+mj-lt"/>
              <a:buAutoNum type="arabicParenR"/>
            </a:pPr>
            <a:r>
              <a:rPr lang="ar-SA" b="1" dirty="0" smtClean="0"/>
              <a:t>في الدول المتقدمه لايطلق عليهم مسمى </a:t>
            </a:r>
            <a:r>
              <a:rPr lang="ar-SA" b="1" dirty="0" smtClean="0"/>
              <a:t>الإعاقة العقلية البسيطة بعد </a:t>
            </a:r>
            <a:r>
              <a:rPr lang="ar-SA" b="1" dirty="0" smtClean="0"/>
              <a:t>التدريب المكثف وارتفاع معامل ذكائهم الى اعلى من </a:t>
            </a:r>
            <a:r>
              <a:rPr lang="en-US" b="1" dirty="0" smtClean="0"/>
              <a:t>70</a:t>
            </a:r>
            <a:r>
              <a:rPr lang="ar-SA" dirty="0" smtClean="0"/>
              <a:t>.</a:t>
            </a:r>
          </a:p>
        </p:txBody>
      </p:sp>
      <p:sp>
        <p:nvSpPr>
          <p:cNvPr id="4" name="TextBox 3"/>
          <p:cNvSpPr txBox="1"/>
          <p:nvPr/>
        </p:nvSpPr>
        <p:spPr>
          <a:xfrm>
            <a:off x="6941229" y="631011"/>
            <a:ext cx="4646383" cy="424732"/>
          </a:xfrm>
          <a:prstGeom prst="rect">
            <a:avLst/>
          </a:prstGeom>
          <a:noFill/>
        </p:spPr>
        <p:txBody>
          <a:bodyPr wrap="square" rtlCol="0">
            <a:spAutoFit/>
          </a:bodyPr>
          <a:lstStyle/>
          <a:p>
            <a:pPr algn="ctr" rtl="1">
              <a:lnSpc>
                <a:spcPct val="90000"/>
              </a:lnSpc>
              <a:spcAft>
                <a:spcPts val="1000"/>
              </a:spcAft>
              <a:buClr>
                <a:schemeClr val="tx1"/>
              </a:buClr>
              <a:buSzPct val="100000"/>
            </a:pPr>
            <a:r>
              <a:rPr lang="ar-SA" sz="2400" b="1" u="sng" dirty="0"/>
              <a:t>الاعاقات </a:t>
            </a:r>
            <a:r>
              <a:rPr lang="ar-SA" sz="2400" b="1" u="sng" dirty="0" smtClean="0"/>
              <a:t>البسيطه</a:t>
            </a:r>
            <a:endParaRPr lang="en-US" sz="2400" b="1" u="sng" dirty="0"/>
          </a:p>
        </p:txBody>
      </p:sp>
      <p:pic>
        <p:nvPicPr>
          <p:cNvPr id="5" name="Picture 4"/>
          <p:cNvPicPr>
            <a:picLocks noChangeAspect="1"/>
          </p:cNvPicPr>
          <p:nvPr/>
        </p:nvPicPr>
        <p:blipFill>
          <a:blip r:embed="rId2"/>
          <a:stretch>
            <a:fillRect/>
          </a:stretch>
        </p:blipFill>
        <p:spPr>
          <a:xfrm>
            <a:off x="2946277" y="214870"/>
            <a:ext cx="5126855" cy="2474194"/>
          </a:xfrm>
          <a:prstGeom prst="rect">
            <a:avLst/>
          </a:prstGeom>
        </p:spPr>
      </p:pic>
    </p:spTree>
    <p:extLst>
      <p:ext uri="{BB962C8B-B14F-4D97-AF65-F5344CB8AC3E}">
        <p14:creationId xmlns="" xmlns:p14="http://schemas.microsoft.com/office/powerpoint/2010/main" val="197071709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ox(in)">
                                      <p:cBhvr>
                                        <p:cTn id="36" dur="500"/>
                                        <p:tgtEl>
                                          <p:spTgt spid="2">
                                            <p:txEl>
                                              <p:pRg st="0" end="0"/>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box(in)">
                                      <p:cBhvr>
                                        <p:cTn id="39" dur="500"/>
                                        <p:tgtEl>
                                          <p:spTgt spid="2">
                                            <p:txEl>
                                              <p:pRg st="1" end="1"/>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box(in)">
                                      <p:cBhvr>
                                        <p:cTn id="42" dur="500"/>
                                        <p:tgtEl>
                                          <p:spTgt spid="2">
                                            <p:txEl>
                                              <p:pRg st="2" end="2"/>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box(in)">
                                      <p:cBhvr>
                                        <p:cTn id="45" dur="500"/>
                                        <p:tgtEl>
                                          <p:spTgt spid="2">
                                            <p:txEl>
                                              <p:pRg st="3" end="3"/>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box(in)">
                                      <p:cBhvr>
                                        <p:cTn id="48" dur="500"/>
                                        <p:tgtEl>
                                          <p:spTgt spid="2">
                                            <p:txEl>
                                              <p:pRg st="4" end="4"/>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box(in)">
                                      <p:cBhvr>
                                        <p:cTn id="51" dur="500"/>
                                        <p:tgtEl>
                                          <p:spTgt spid="2">
                                            <p:txEl>
                                              <p:pRg st="5" end="5"/>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box(in)">
                                      <p:cBhvr>
                                        <p:cTn id="54" dur="500"/>
                                        <p:tgtEl>
                                          <p:spTgt spid="2">
                                            <p:txEl>
                                              <p:pRg st="6" end="6"/>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box(in)">
                                      <p:cBhvr>
                                        <p:cTn id="57" dur="500"/>
                                        <p:tgtEl>
                                          <p:spTgt spid="2">
                                            <p:txEl>
                                              <p:pRg st="7" end="7"/>
                                            </p:txEl>
                                          </p:spTgt>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box(in)">
                                      <p:cBhvr>
                                        <p:cTn id="6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16520" y="747239"/>
            <a:ext cx="11009050"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algn="r" defTabSz="914400" rtl="1">
              <a:lnSpc>
                <a:spcPct val="90000"/>
              </a:lnSpc>
              <a:spcBef>
                <a:spcPts val="1000"/>
              </a:spcBef>
            </a:pPr>
            <a:endParaRPr lang="ar-SA" sz="2400" dirty="0" smtClean="0"/>
          </a:p>
        </p:txBody>
      </p:sp>
      <p:sp>
        <p:nvSpPr>
          <p:cNvPr id="2" name="Rectangle 1"/>
          <p:cNvSpPr txBox="1"/>
          <p:nvPr/>
        </p:nvSpPr>
        <p:spPr>
          <a:xfrm>
            <a:off x="5393185" y="1140235"/>
            <a:ext cx="5483304" cy="5516382"/>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en-US" sz="2400" dirty="0"/>
              <a:t>  </a:t>
            </a:r>
            <a:r>
              <a:rPr lang="en-US" sz="2400" b="1" dirty="0" smtClean="0"/>
              <a:t>(2</a:t>
            </a:r>
            <a:r>
              <a:rPr lang="ar-SA" sz="2400" b="1" u="sng" dirty="0" smtClean="0"/>
              <a:t>الإعاقة </a:t>
            </a:r>
            <a:r>
              <a:rPr lang="ar-SA" sz="2400" b="1" u="sng" dirty="0"/>
              <a:t>العقلية </a:t>
            </a:r>
            <a:r>
              <a:rPr lang="ar-SA" sz="2400" b="1" u="sng" dirty="0" smtClean="0"/>
              <a:t>المتوسطه</a:t>
            </a:r>
            <a:endParaRPr lang="ar-SA" sz="2400" b="1" u="sng" dirty="0"/>
          </a:p>
          <a:p>
            <a:pPr algn="ctr" defTabSz="914400" rtl="1">
              <a:lnSpc>
                <a:spcPct val="90000"/>
              </a:lnSpc>
              <a:spcBef>
                <a:spcPts val="1000"/>
              </a:spcBef>
              <a:spcAft>
                <a:spcPts val="1000"/>
              </a:spcAft>
              <a:buClr>
                <a:schemeClr val="tx1"/>
              </a:buClr>
              <a:buSzPct val="100000"/>
            </a:pPr>
            <a:endParaRPr lang="ar-SA" b="1" u="sng" dirty="0"/>
          </a:p>
          <a:p>
            <a:pPr algn="r" defTabSz="914400" rtl="1">
              <a:lnSpc>
                <a:spcPct val="90000"/>
              </a:lnSpc>
              <a:spcBef>
                <a:spcPts val="1000"/>
              </a:spcBef>
              <a:spcAft>
                <a:spcPts val="1000"/>
              </a:spcAft>
              <a:buClr>
                <a:schemeClr val="tx1"/>
              </a:buClr>
              <a:buSzPct val="100000"/>
            </a:pPr>
            <a:r>
              <a:rPr lang="ar-SA" sz="2200" dirty="0" smtClean="0"/>
              <a:t>تشكل </a:t>
            </a:r>
            <a:r>
              <a:rPr lang="ar-SA" sz="2200" dirty="0"/>
              <a:t>هذه الفئة نسبة 10% تقريبا.</a:t>
            </a:r>
          </a:p>
          <a:p>
            <a:pPr algn="r" defTabSz="914400" rtl="1">
              <a:lnSpc>
                <a:spcPct val="90000"/>
              </a:lnSpc>
              <a:spcBef>
                <a:spcPts val="1000"/>
              </a:spcBef>
              <a:spcAft>
                <a:spcPts val="1000"/>
              </a:spcAft>
              <a:buClr>
                <a:schemeClr val="tx1"/>
              </a:buClr>
              <a:buSzPct val="100000"/>
            </a:pPr>
            <a:r>
              <a:rPr lang="ar-SA" sz="2200" dirty="0" smtClean="0"/>
              <a:t> </a:t>
            </a:r>
            <a:r>
              <a:rPr lang="ar-SA" sz="2200" dirty="0"/>
              <a:t>نسبة ذكاء هذه الفئة مابين 40_55درجة على اختبارات الذكاء.</a:t>
            </a:r>
          </a:p>
          <a:p>
            <a:pPr algn="r" defTabSz="914400" rtl="1">
              <a:lnSpc>
                <a:spcPct val="90000"/>
              </a:lnSpc>
              <a:spcBef>
                <a:spcPts val="1000"/>
              </a:spcBef>
              <a:spcAft>
                <a:spcPts val="1000"/>
              </a:spcAft>
              <a:buClr>
                <a:schemeClr val="tx1"/>
              </a:buClr>
              <a:buSzPct val="100000"/>
            </a:pPr>
            <a:r>
              <a:rPr lang="ar-SA" sz="2200" b="1" dirty="0" smtClean="0"/>
              <a:t>الخصائص الجسمية :</a:t>
            </a:r>
            <a:r>
              <a:rPr lang="ar-SA" sz="2200" dirty="0" smtClean="0"/>
              <a:t> </a:t>
            </a:r>
            <a:r>
              <a:rPr lang="ar-SA" sz="2200" dirty="0"/>
              <a:t>لهذه الفئة فتتمثل في ظهور العديد من المشكلات الجسمية.</a:t>
            </a:r>
          </a:p>
          <a:p>
            <a:pPr algn="r" defTabSz="914400" rtl="1">
              <a:lnSpc>
                <a:spcPct val="90000"/>
              </a:lnSpc>
              <a:spcBef>
                <a:spcPts val="1000"/>
              </a:spcBef>
              <a:spcAft>
                <a:spcPts val="1000"/>
              </a:spcAft>
              <a:buClr>
                <a:schemeClr val="tx1"/>
              </a:buClr>
              <a:buSzPct val="100000"/>
            </a:pPr>
            <a:r>
              <a:rPr lang="en-US" sz="2200" b="1" dirty="0"/>
              <a:t> </a:t>
            </a:r>
            <a:r>
              <a:rPr lang="ar-SA" sz="2200" b="1" dirty="0" smtClean="0"/>
              <a:t>الخصائص </a:t>
            </a:r>
            <a:r>
              <a:rPr lang="ar-SA" sz="2200" b="1" dirty="0"/>
              <a:t>الاجتماعية</a:t>
            </a:r>
            <a:r>
              <a:rPr lang="ar-SA" sz="2200" dirty="0"/>
              <a:t> </a:t>
            </a:r>
            <a:r>
              <a:rPr lang="ar-SA" sz="2200" dirty="0" smtClean="0"/>
              <a:t>: لهذه </a:t>
            </a:r>
            <a:r>
              <a:rPr lang="ar-SA" sz="2200" dirty="0"/>
              <a:t>الفئة فتبدو في العديد من مشكلات السلوك </a:t>
            </a:r>
            <a:r>
              <a:rPr lang="ar-SA" sz="2200" dirty="0" smtClean="0"/>
              <a:t>ألتكيفي والسلوك اللاتكيفي.</a:t>
            </a:r>
          </a:p>
          <a:p>
            <a:pPr algn="r" defTabSz="914400" rtl="1">
              <a:lnSpc>
                <a:spcPct val="90000"/>
              </a:lnSpc>
              <a:spcBef>
                <a:spcPts val="1000"/>
              </a:spcBef>
              <a:spcAft>
                <a:spcPts val="1000"/>
              </a:spcAft>
              <a:buClr>
                <a:schemeClr val="tx1"/>
              </a:buClr>
              <a:buSzPct val="100000"/>
            </a:pPr>
            <a:r>
              <a:rPr lang="ar-SA" sz="2200" b="1" dirty="0" smtClean="0"/>
              <a:t>الخصائص التعليمية : </a:t>
            </a:r>
            <a:r>
              <a:rPr lang="ar-SA" sz="2200" dirty="0" smtClean="0"/>
              <a:t>تبدو في صعوبة تعلم المهارات الأساسية البسيطة مثل القراءة والكتابة والحساب.</a:t>
            </a:r>
            <a:endParaRPr lang="ar-SA" sz="2200" dirty="0" smtClean="0"/>
          </a:p>
          <a:p>
            <a:pPr algn="r" defTabSz="914400" rtl="1">
              <a:lnSpc>
                <a:spcPct val="90000"/>
              </a:lnSpc>
              <a:spcBef>
                <a:spcPts val="1000"/>
              </a:spcBef>
              <a:spcAft>
                <a:spcPts val="1000"/>
              </a:spcAft>
              <a:buClr>
                <a:schemeClr val="tx1"/>
              </a:buClr>
              <a:buSzPct val="100000"/>
            </a:pPr>
            <a:endParaRPr lang="ar-SA" sz="2200" dirty="0"/>
          </a:p>
        </p:txBody>
      </p:sp>
      <p:pic>
        <p:nvPicPr>
          <p:cNvPr id="3" name="Picture 2"/>
          <p:cNvPicPr>
            <a:picLocks noChangeAspect="1"/>
          </p:cNvPicPr>
          <p:nvPr/>
        </p:nvPicPr>
        <p:blipFill>
          <a:blip r:embed="rId2"/>
          <a:stretch>
            <a:fillRect/>
          </a:stretch>
        </p:blipFill>
        <p:spPr>
          <a:xfrm>
            <a:off x="406058" y="1593636"/>
            <a:ext cx="4987127" cy="4715058"/>
          </a:xfrm>
          <a:prstGeom prst="rect">
            <a:avLst/>
          </a:prstGeom>
          <a:ln>
            <a:noFill/>
          </a:ln>
          <a:effectLst>
            <a:softEdge rad="112500"/>
          </a:effectLst>
        </p:spPr>
      </p:pic>
    </p:spTree>
    <p:extLst>
      <p:ext uri="{BB962C8B-B14F-4D97-AF65-F5344CB8AC3E}">
        <p14:creationId xmlns="" xmlns:p14="http://schemas.microsoft.com/office/powerpoint/2010/main" val="31739851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097070" y="747239"/>
            <a:ext cx="10471644" cy="58616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algn="r" defTabSz="914400" rtl="1">
              <a:lnSpc>
                <a:spcPct val="90000"/>
              </a:lnSpc>
              <a:spcBef>
                <a:spcPts val="1000"/>
              </a:spcBef>
            </a:pPr>
            <a:endParaRPr lang="ar-SA" sz="2400" dirty="0" smtClean="0"/>
          </a:p>
        </p:txBody>
      </p:sp>
      <p:sp>
        <p:nvSpPr>
          <p:cNvPr id="2" name="Rectangle 1"/>
          <p:cNvSpPr txBox="1"/>
          <p:nvPr/>
        </p:nvSpPr>
        <p:spPr>
          <a:xfrm>
            <a:off x="1097070" y="940488"/>
            <a:ext cx="10188668" cy="6029343"/>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dirty="0" smtClean="0"/>
              <a:t>  </a:t>
            </a:r>
            <a:r>
              <a:rPr lang="en-US" sz="2400" dirty="0"/>
              <a:t> </a:t>
            </a:r>
            <a:r>
              <a:rPr lang="en-US" sz="2400" dirty="0" smtClean="0"/>
              <a:t> </a:t>
            </a:r>
            <a:r>
              <a:rPr lang="en-US" sz="2400" b="1" dirty="0" smtClean="0"/>
              <a:t>(3</a:t>
            </a:r>
            <a:r>
              <a:rPr lang="ar-SA" sz="2400" b="1" u="sng" dirty="0" smtClean="0"/>
              <a:t>الإعاقة </a:t>
            </a:r>
            <a:r>
              <a:rPr lang="ar-SA" sz="2400" b="1" u="sng" dirty="0"/>
              <a:t>العقلية </a:t>
            </a:r>
            <a:r>
              <a:rPr lang="ar-SA" sz="2400" b="1" u="sng" dirty="0" smtClean="0"/>
              <a:t>الشديده</a:t>
            </a:r>
            <a:endParaRPr lang="ar-SA" sz="2400" b="1" u="sng" dirty="0"/>
          </a:p>
          <a:p>
            <a:pPr algn="ctr" defTabSz="914400" rtl="1">
              <a:lnSpc>
                <a:spcPct val="90000"/>
              </a:lnSpc>
              <a:spcBef>
                <a:spcPts val="1000"/>
              </a:spcBef>
              <a:spcAft>
                <a:spcPts val="1000"/>
              </a:spcAft>
              <a:buClr>
                <a:schemeClr val="tx1"/>
              </a:buClr>
              <a:buSzPct val="100000"/>
            </a:pPr>
            <a:endParaRPr lang="ar-SA" b="1" u="sng" dirty="0"/>
          </a:p>
          <a:p>
            <a:pPr algn="r" defTabSz="914400" rtl="1">
              <a:lnSpc>
                <a:spcPct val="90000"/>
              </a:lnSpc>
              <a:spcBef>
                <a:spcPts val="1000"/>
              </a:spcBef>
              <a:spcAft>
                <a:spcPts val="1000"/>
              </a:spcAft>
              <a:buClr>
                <a:schemeClr val="tx1"/>
              </a:buClr>
              <a:buSzPct val="100000"/>
            </a:pPr>
            <a:r>
              <a:rPr lang="ar-SA" sz="2200" dirty="0" smtClean="0"/>
              <a:t>تشكل </a:t>
            </a:r>
            <a:r>
              <a:rPr lang="ar-SA" sz="2200" dirty="0"/>
              <a:t>هذه الفئه 5% تقريباً من الأطفال المعاقين عقلياً.</a:t>
            </a:r>
          </a:p>
          <a:p>
            <a:pPr algn="r" defTabSz="914400" rtl="1">
              <a:lnSpc>
                <a:spcPct val="90000"/>
              </a:lnSpc>
              <a:spcBef>
                <a:spcPts val="1000"/>
              </a:spcBef>
              <a:spcAft>
                <a:spcPts val="1000"/>
              </a:spcAft>
              <a:buClr>
                <a:schemeClr val="tx1"/>
              </a:buClr>
              <a:buSzPct val="100000"/>
            </a:pPr>
            <a:r>
              <a:rPr lang="ar-SA" sz="2200" dirty="0"/>
              <a:t>تتراوح نسبة الذكاء لهذه الفئه 40 درجة فما دون على اختبارات </a:t>
            </a:r>
            <a:r>
              <a:rPr lang="ar-SA" sz="2200" dirty="0" smtClean="0"/>
              <a:t>الذكاء.</a:t>
            </a:r>
          </a:p>
          <a:p>
            <a:pPr algn="r" defTabSz="914400" rtl="1">
              <a:lnSpc>
                <a:spcPct val="90000"/>
              </a:lnSpc>
              <a:spcBef>
                <a:spcPts val="1000"/>
              </a:spcBef>
              <a:spcAft>
                <a:spcPts val="1000"/>
              </a:spcAft>
              <a:buClr>
                <a:schemeClr val="tx1"/>
              </a:buClr>
              <a:buSzPct val="100000"/>
            </a:pPr>
            <a:r>
              <a:rPr lang="ar-SA" sz="2200" b="1" dirty="0" smtClean="0"/>
              <a:t>الخصائص الجسمية: </a:t>
            </a:r>
            <a:r>
              <a:rPr lang="ar-SA" sz="2200" dirty="0" smtClean="0"/>
              <a:t>مشكلات </a:t>
            </a:r>
            <a:r>
              <a:rPr lang="ar-SA" sz="2200" dirty="0"/>
              <a:t>واضحة فالوزن والطول وشكل الرأس ،</a:t>
            </a:r>
            <a:r>
              <a:rPr lang="ar-SA" sz="2200" dirty="0" smtClean="0"/>
              <a:t>مشكلات </a:t>
            </a:r>
            <a:r>
              <a:rPr lang="ar-SA" sz="2200" dirty="0"/>
              <a:t>في المهارات الحركية العامة كالمشي وصعوبة بالغة في المهارات الحركية </a:t>
            </a:r>
            <a:r>
              <a:rPr lang="ar-SA" sz="2200" dirty="0" smtClean="0"/>
              <a:t>الدقيقة، مشكلات </a:t>
            </a:r>
            <a:r>
              <a:rPr lang="ar-SA" sz="2200" dirty="0"/>
              <a:t>صحية المصاحبة لمثل هذه الحالات(كالصرع,الشلل الدماغي,أو حالات كبر/صغر/استسقاء الدماغ</a:t>
            </a:r>
            <a:r>
              <a:rPr lang="ar-SA" sz="2200" dirty="0" smtClean="0"/>
              <a:t>)،  </a:t>
            </a:r>
            <a:r>
              <a:rPr lang="ar-SA" sz="2200" dirty="0"/>
              <a:t>المشكلات الحسية (كالسمعية </a:t>
            </a:r>
            <a:r>
              <a:rPr lang="ar-SA" sz="2200" dirty="0" smtClean="0"/>
              <a:t>والبصرية).</a:t>
            </a:r>
          </a:p>
          <a:p>
            <a:pPr algn="r" defTabSz="914400" rtl="1">
              <a:lnSpc>
                <a:spcPct val="90000"/>
              </a:lnSpc>
              <a:spcBef>
                <a:spcPts val="1000"/>
              </a:spcBef>
              <a:spcAft>
                <a:spcPts val="1000"/>
              </a:spcAft>
              <a:buClr>
                <a:schemeClr val="tx1"/>
              </a:buClr>
              <a:buSzPct val="100000"/>
            </a:pPr>
            <a:r>
              <a:rPr lang="ar-SA" sz="2200" dirty="0" smtClean="0"/>
              <a:t>قد </a:t>
            </a:r>
            <a:r>
              <a:rPr lang="ar-SA" sz="2200" dirty="0"/>
              <a:t>تظهر لبعض الأطفال تعدد </a:t>
            </a:r>
            <a:r>
              <a:rPr lang="ar-SA" sz="2200" dirty="0" smtClean="0"/>
              <a:t>الإعاقات تتمثل </a:t>
            </a:r>
            <a:r>
              <a:rPr lang="ar-SA" sz="2200" dirty="0"/>
              <a:t>في العديد من المشكلات السلوك التكيفي </a:t>
            </a:r>
            <a:r>
              <a:rPr lang="ar-SA" sz="2200" dirty="0" smtClean="0"/>
              <a:t>الاجتماعية.</a:t>
            </a:r>
          </a:p>
          <a:p>
            <a:pPr algn="r" defTabSz="914400" rtl="1">
              <a:lnSpc>
                <a:spcPct val="90000"/>
              </a:lnSpc>
              <a:spcBef>
                <a:spcPts val="1000"/>
              </a:spcBef>
              <a:spcAft>
                <a:spcPts val="1000"/>
              </a:spcAft>
              <a:buClr>
                <a:schemeClr val="tx1"/>
              </a:buClr>
              <a:buSzPct val="100000"/>
            </a:pPr>
            <a:endParaRPr lang="ar-SA" sz="2200" dirty="0"/>
          </a:p>
          <a:p>
            <a:pPr algn="ctr" defTabSz="914400" rtl="1">
              <a:lnSpc>
                <a:spcPct val="90000"/>
              </a:lnSpc>
              <a:spcBef>
                <a:spcPts val="1000"/>
              </a:spcBef>
              <a:spcAft>
                <a:spcPts val="1000"/>
              </a:spcAft>
              <a:buClr>
                <a:schemeClr val="tx1"/>
              </a:buClr>
              <a:buSzPct val="100000"/>
            </a:pPr>
            <a:r>
              <a:rPr lang="ar-SA" sz="2200" b="1" u="sng" dirty="0"/>
              <a:t>ويصعب تعليم الاطفال ذوي الاعاقة </a:t>
            </a:r>
            <a:r>
              <a:rPr lang="ar-SA" sz="2200" b="1" u="sng" dirty="0" smtClean="0"/>
              <a:t>الشديدة المهارات </a:t>
            </a:r>
            <a:r>
              <a:rPr lang="ar-SA" sz="2200" b="1" u="sng" dirty="0"/>
              <a:t>الأكاديمية </a:t>
            </a:r>
            <a:r>
              <a:rPr lang="ar-SA" sz="2200" b="1" u="sng" dirty="0" smtClean="0"/>
              <a:t>بسبب </a:t>
            </a:r>
            <a:r>
              <a:rPr lang="ar-SA" sz="2200" b="1" u="sng" dirty="0"/>
              <a:t>تدني قدراتهم العقلية</a:t>
            </a:r>
          </a:p>
          <a:p>
            <a:pPr algn="r" defTabSz="914400" rtl="1">
              <a:lnSpc>
                <a:spcPct val="90000"/>
              </a:lnSpc>
              <a:spcBef>
                <a:spcPts val="1000"/>
              </a:spcBef>
              <a:spcAft>
                <a:spcPts val="1000"/>
              </a:spcAft>
              <a:buClr>
                <a:schemeClr val="tx1"/>
              </a:buClr>
              <a:buSzPct val="100000"/>
            </a:pPr>
            <a:endParaRPr lang="ar-SA" sz="2200" dirty="0"/>
          </a:p>
          <a:p>
            <a:pPr algn="r" defTabSz="914400" rtl="1">
              <a:lnSpc>
                <a:spcPct val="90000"/>
              </a:lnSpc>
              <a:spcBef>
                <a:spcPts val="1000"/>
              </a:spcBef>
              <a:spcAft>
                <a:spcPts val="1000"/>
              </a:spcAft>
              <a:buClr>
                <a:schemeClr val="tx1"/>
              </a:buClr>
              <a:buSzPct val="100000"/>
            </a:pPr>
            <a:endParaRPr lang="ar-SA" sz="2200" dirty="0" smtClean="0"/>
          </a:p>
        </p:txBody>
      </p:sp>
    </p:spTree>
    <p:extLst>
      <p:ext uri="{BB962C8B-B14F-4D97-AF65-F5344CB8AC3E}">
        <p14:creationId xmlns="" xmlns:p14="http://schemas.microsoft.com/office/powerpoint/2010/main" val="128756106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82143" y="3381340"/>
            <a:ext cx="5229114" cy="3649133"/>
          </a:xfrm>
        </p:spPr>
        <p:txBody>
          <a:bodyPr>
            <a:normAutofit/>
          </a:bodyPr>
          <a:lstStyle/>
          <a:p>
            <a:pPr marL="342900" indent="-342900" algn="r" rtl="1">
              <a:lnSpc>
                <a:spcPct val="90000"/>
              </a:lnSpc>
              <a:buFont typeface="Courier New" charset="0"/>
              <a:buChar char="o"/>
            </a:pPr>
            <a:r>
              <a:rPr lang="ar-SA" sz="2000" b="1" dirty="0"/>
              <a:t>يحتاجون دعم شامل طوال حياتهم.</a:t>
            </a:r>
          </a:p>
          <a:p>
            <a:pPr marL="342900" indent="-342900" algn="r" rtl="1">
              <a:lnSpc>
                <a:spcPct val="90000"/>
              </a:lnSpc>
              <a:buFont typeface="Courier New" charset="0"/>
              <a:buChar char="o"/>
            </a:pPr>
            <a:r>
              <a:rPr lang="ar-SA" sz="2000" b="1" dirty="0"/>
              <a:t>غالباً لديهم اعاقات متعدده.</a:t>
            </a:r>
          </a:p>
          <a:p>
            <a:pPr marL="342900" indent="-342900" algn="r" rtl="1">
              <a:lnSpc>
                <a:spcPct val="90000"/>
              </a:lnSpc>
              <a:buFont typeface="Courier New" charset="0"/>
              <a:buChar char="o"/>
            </a:pPr>
            <a:r>
              <a:rPr lang="ar-SA" sz="2000" b="1" dirty="0"/>
              <a:t>يستخدمون انماط بديله للتواصل والحركه.</a:t>
            </a:r>
          </a:p>
          <a:p>
            <a:pPr marL="342900" indent="-342900" algn="r" rtl="1">
              <a:lnSpc>
                <a:spcPct val="90000"/>
              </a:lnSpc>
              <a:buFont typeface="Courier New" charset="0"/>
              <a:buChar char="o"/>
            </a:pPr>
            <a:r>
              <a:rPr lang="ar-SA" sz="2000" b="1" dirty="0"/>
              <a:t>يصعب تقييم قدراتهم العقلية.</a:t>
            </a:r>
          </a:p>
          <a:p>
            <a:pPr marL="342900" indent="-342900" algn="r" rtl="1">
              <a:lnSpc>
                <a:spcPct val="90000"/>
              </a:lnSpc>
              <a:buFont typeface="Courier New" charset="0"/>
              <a:buChar char="o"/>
            </a:pPr>
            <a:r>
              <a:rPr lang="ar-SA" sz="2000" b="1" dirty="0"/>
              <a:t>يتم تدريبهم في مدارس خاصه او مؤسسات.</a:t>
            </a:r>
            <a:endParaRPr lang="en-US" sz="2000" b="1" dirty="0"/>
          </a:p>
        </p:txBody>
      </p:sp>
      <p:sp>
        <p:nvSpPr>
          <p:cNvPr id="5" name="TextBox 4"/>
          <p:cNvSpPr txBox="1"/>
          <p:nvPr/>
        </p:nvSpPr>
        <p:spPr>
          <a:xfrm>
            <a:off x="7074393" y="1931877"/>
            <a:ext cx="3336864" cy="424732"/>
          </a:xfrm>
          <a:prstGeom prst="rect">
            <a:avLst/>
          </a:prstGeom>
          <a:noFill/>
        </p:spPr>
        <p:txBody>
          <a:bodyPr wrap="square" rtlCol="0">
            <a:spAutoFit/>
          </a:bodyPr>
          <a:lstStyle/>
          <a:p>
            <a:pPr algn="ctr" rtl="1">
              <a:lnSpc>
                <a:spcPct val="90000"/>
              </a:lnSpc>
              <a:spcAft>
                <a:spcPts val="1000"/>
              </a:spcAft>
              <a:buClr>
                <a:schemeClr val="tx1"/>
              </a:buClr>
              <a:buSzPct val="100000"/>
            </a:pPr>
            <a:r>
              <a:rPr lang="ar-SA" sz="2400" b="1" u="sng" dirty="0" smtClean="0"/>
              <a:t>الاعاقات الشديده جداً</a:t>
            </a:r>
            <a:endParaRPr lang="en-US" sz="2400" b="1" u="sng" dirty="0"/>
          </a:p>
        </p:txBody>
      </p:sp>
      <p:pic>
        <p:nvPicPr>
          <p:cNvPr id="7" name="Picture 6"/>
          <p:cNvPicPr>
            <a:picLocks noChangeAspect="1"/>
          </p:cNvPicPr>
          <p:nvPr/>
        </p:nvPicPr>
        <p:blipFill>
          <a:blip r:embed="rId2"/>
          <a:stretch>
            <a:fillRect/>
          </a:stretch>
        </p:blipFill>
        <p:spPr>
          <a:xfrm>
            <a:off x="1058998" y="907146"/>
            <a:ext cx="5732419" cy="2474194"/>
          </a:xfrm>
          <a:prstGeom prst="rect">
            <a:avLst/>
          </a:prstGeom>
          <a:ln>
            <a:noFill/>
          </a:ln>
          <a:effectLst>
            <a:softEdge rad="112500"/>
          </a:effectLst>
        </p:spPr>
      </p:pic>
    </p:spTree>
    <p:extLst>
      <p:ext uri="{BB962C8B-B14F-4D97-AF65-F5344CB8AC3E}">
        <p14:creationId xmlns="" xmlns:p14="http://schemas.microsoft.com/office/powerpoint/2010/main" val="8470300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395406" y="3100013"/>
            <a:ext cx="8651375" cy="1569660"/>
          </a:xfrm>
          <a:prstGeom prst="rect">
            <a:avLst/>
          </a:prstGeom>
        </p:spPr>
        <p:txBody>
          <a:bodyPr wrap="square">
            <a:spAutoFit/>
          </a:bodyPr>
          <a:lstStyle/>
          <a:p>
            <a:pPr algn="ctr"/>
            <a:r>
              <a:rPr lang="ar-SA" sz="4800" dirty="0"/>
              <a:t>التصنيـــف ا</a:t>
            </a:r>
            <a:r>
              <a:rPr lang="ar-SA" sz="4800" dirty="0" smtClean="0"/>
              <a:t>لإعاقة العقليــــة حسب متغير البعد التربوي </a:t>
            </a:r>
            <a:endParaRPr lang="en-US" sz="4800" dirty="0"/>
          </a:p>
        </p:txBody>
      </p:sp>
      <p:sp>
        <p:nvSpPr>
          <p:cNvPr id="6" name="Content Placeholder 2"/>
          <p:cNvSpPr txBox="1">
            <a:spLocks/>
          </p:cNvSpPr>
          <p:nvPr/>
        </p:nvSpPr>
        <p:spPr>
          <a:xfrm>
            <a:off x="1097070" y="2324746"/>
            <a:ext cx="9248049" cy="25904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7" name="TextBox 6"/>
          <p:cNvSpPr txBox="1"/>
          <p:nvPr/>
        </p:nvSpPr>
        <p:spPr>
          <a:xfrm>
            <a:off x="9776037" y="2897045"/>
            <a:ext cx="2128864" cy="1200329"/>
          </a:xfrm>
          <a:prstGeom prst="rect">
            <a:avLst/>
          </a:prstGeom>
          <a:noFill/>
        </p:spPr>
        <p:txBody>
          <a:bodyPr wrap="square" rtlCol="0">
            <a:spAutoFit/>
          </a:bodyPr>
          <a:lstStyle/>
          <a:p>
            <a:pPr algn="r"/>
            <a:r>
              <a:rPr lang="ar-SA" sz="7200" b="1" smtClean="0"/>
              <a:t>ثالثاً:</a:t>
            </a:r>
            <a:endParaRPr lang="en-US" sz="7200" b="1" dirty="0"/>
          </a:p>
        </p:txBody>
      </p:sp>
    </p:spTree>
    <p:extLst>
      <p:ext uri="{BB962C8B-B14F-4D97-AF65-F5344CB8AC3E}">
        <p14:creationId xmlns="" xmlns:p14="http://schemas.microsoft.com/office/powerpoint/2010/main" val="71782811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912985" y="1500423"/>
            <a:ext cx="5546586" cy="3649133"/>
          </a:xfrm>
        </p:spPr>
        <p:txBody>
          <a:bodyPr/>
          <a:lstStyle/>
          <a:p>
            <a:pPr marL="0" indent="0" algn="ctr" rtl="1">
              <a:lnSpc>
                <a:spcPct val="90000"/>
              </a:lnSpc>
              <a:spcAft>
                <a:spcPts val="1000"/>
              </a:spcAft>
              <a:buSzPct val="100000"/>
              <a:buNone/>
            </a:pPr>
            <a:r>
              <a:rPr lang="ar-SA" sz="2400" b="1" u="sng" dirty="0"/>
              <a:t>يصنف الطلبة ذوو الإعاقة العقلية حسب القابلية للتعليم (المعيار التربوي) إلى ثلاث فئات كمايلي:</a:t>
            </a:r>
          </a:p>
          <a:p>
            <a:pPr marL="0" indent="0" algn="r" rtl="1">
              <a:lnSpc>
                <a:spcPct val="90000"/>
              </a:lnSpc>
              <a:buNone/>
            </a:pPr>
            <a:endParaRPr lang="ar-SA" sz="4800" b="1" u="sng" dirty="0" smtClean="0"/>
          </a:p>
          <a:p>
            <a:pPr algn="r" rtl="1">
              <a:lnSpc>
                <a:spcPct val="90000"/>
              </a:lnSpc>
              <a:buFont typeface="Wingdings" charset="2"/>
              <a:buChar char="q"/>
            </a:pPr>
            <a:r>
              <a:rPr lang="ar-SA" sz="2400" b="1" dirty="0" smtClean="0"/>
              <a:t>  الطلبه </a:t>
            </a:r>
            <a:r>
              <a:rPr lang="ar-SA" sz="2400" b="1" dirty="0"/>
              <a:t>القابلين للتعلم .</a:t>
            </a:r>
          </a:p>
          <a:p>
            <a:pPr algn="r" rtl="1">
              <a:lnSpc>
                <a:spcPct val="90000"/>
              </a:lnSpc>
              <a:buFont typeface="Wingdings" charset="2"/>
              <a:buChar char="q"/>
            </a:pPr>
            <a:r>
              <a:rPr lang="ar-SA" sz="2400" b="1" dirty="0" smtClean="0"/>
              <a:t>    الطلبه </a:t>
            </a:r>
            <a:r>
              <a:rPr lang="ar-SA" sz="2400" b="1" dirty="0"/>
              <a:t>القابلون </a:t>
            </a:r>
            <a:r>
              <a:rPr lang="ar-SA" sz="2400" b="1" dirty="0" smtClean="0"/>
              <a:t>للتدريب </a:t>
            </a:r>
          </a:p>
          <a:p>
            <a:pPr algn="r" rtl="1">
              <a:lnSpc>
                <a:spcPct val="90000"/>
              </a:lnSpc>
              <a:buFont typeface="Wingdings" charset="2"/>
              <a:buChar char="q"/>
            </a:pPr>
            <a:r>
              <a:rPr lang="ar-SA" sz="2400" b="1" dirty="0" smtClean="0"/>
              <a:t>الطلبه </a:t>
            </a:r>
            <a:r>
              <a:rPr lang="ar-SA" sz="2400" b="1" dirty="0"/>
              <a:t>الاعتماديون.</a:t>
            </a:r>
            <a:endParaRPr lang="en-US" sz="2400" b="1" dirty="0"/>
          </a:p>
        </p:txBody>
      </p:sp>
    </p:spTree>
    <p:extLst>
      <p:ext uri="{BB962C8B-B14F-4D97-AF65-F5344CB8AC3E}">
        <p14:creationId xmlns="" xmlns:p14="http://schemas.microsoft.com/office/powerpoint/2010/main" val="902624353"/>
      </p:ext>
    </p:extLst>
  </p:cSld>
  <p:clrMapOvr>
    <a:masterClrMapping/>
  </p:clrMapOvr>
  <p:transition spd="slow">
    <p:pull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28855" y="415926"/>
            <a:ext cx="7197726" cy="1023313"/>
          </a:xfrm>
        </p:spPr>
        <p:txBody>
          <a:bodyPr>
            <a:normAutofit/>
          </a:bodyPr>
          <a:lstStyle/>
          <a:p>
            <a:pPr marL="457200" indent="-457200" rtl="1">
              <a:spcBef>
                <a:spcPts val="1000"/>
              </a:spcBef>
              <a:spcAft>
                <a:spcPts val="1000"/>
              </a:spcAft>
              <a:buClr>
                <a:schemeClr val="tx1"/>
              </a:buClr>
              <a:buSzPct val="100000"/>
              <a:buFont typeface="+mj-lt"/>
              <a:buAutoNum type="arabicParenR"/>
            </a:pPr>
            <a:r>
              <a:rPr lang="ar-SA" sz="2400" b="1" u="sng" dirty="0">
                <a:latin typeface="+mn-lt"/>
                <a:ea typeface="+mn-ea"/>
                <a:cs typeface="+mn-cs"/>
              </a:rPr>
              <a:t>الطلبة القابلون للتعليم:</a:t>
            </a:r>
            <a:endParaRPr lang="en-US" sz="2400" b="1" u="sng" dirty="0">
              <a:latin typeface="+mn-lt"/>
              <a:ea typeface="+mn-ea"/>
              <a:cs typeface="+mn-cs"/>
            </a:endParaRPr>
          </a:p>
        </p:txBody>
      </p:sp>
      <p:sp>
        <p:nvSpPr>
          <p:cNvPr id="3" name="Rectangle 2"/>
          <p:cNvSpPr txBox="1"/>
          <p:nvPr/>
        </p:nvSpPr>
        <p:spPr>
          <a:xfrm>
            <a:off x="3478937" y="2062844"/>
            <a:ext cx="7847644" cy="1695849"/>
          </a:xfrm>
          <a:prstGeom prst="rect">
            <a:avLst/>
          </a:prstGeom>
        </p:spPr>
        <p:txBody>
          <a:bodyPr wrap="square">
            <a:spAutoFit/>
          </a:bodyPr>
          <a:lstStyle/>
          <a:p>
            <a:pPr algn="r" rtl="1">
              <a:lnSpc>
                <a:spcPct val="90000"/>
              </a:lnSpc>
              <a:spcAft>
                <a:spcPts val="1000"/>
              </a:spcAft>
              <a:buClr>
                <a:schemeClr val="tx1"/>
              </a:buClr>
              <a:buSzPct val="100000"/>
            </a:pPr>
            <a:r>
              <a:rPr lang="ar-SA" sz="2200" dirty="0"/>
              <a:t>توازى حالات القابلين لتعلم وفق هذا التصنيف حالات الإعاقة العقلية البسيطة </a:t>
            </a:r>
            <a:r>
              <a:rPr lang="ar-SA" sz="2200" dirty="0" smtClean="0"/>
              <a:t>.</a:t>
            </a:r>
            <a:endParaRPr lang="ar-SA" sz="2200" dirty="0"/>
          </a:p>
          <a:p>
            <a:pPr algn="r" rtl="1">
              <a:lnSpc>
                <a:spcPct val="90000"/>
              </a:lnSpc>
              <a:spcAft>
                <a:spcPts val="1000"/>
              </a:spcAft>
              <a:buClr>
                <a:schemeClr val="tx1"/>
              </a:buClr>
              <a:buSzPct val="100000"/>
            </a:pPr>
            <a:r>
              <a:rPr lang="ar-SA" sz="2200" dirty="0" smtClean="0"/>
              <a:t>ويتم </a:t>
            </a:r>
            <a:r>
              <a:rPr lang="ar-SA" sz="2200" dirty="0"/>
              <a:t>التركيز لهذة الفئة علــى</a:t>
            </a:r>
            <a:r>
              <a:rPr lang="ar-SA" sz="2200" b="1" u="sng" dirty="0"/>
              <a:t>(البرامج التربوية </a:t>
            </a:r>
            <a:r>
              <a:rPr lang="ar-SA" sz="2200" b="1" u="sng" dirty="0" smtClean="0"/>
              <a:t>الفردية</a:t>
            </a:r>
            <a:r>
              <a:rPr lang="ar-SA" sz="2200" dirty="0" smtClean="0"/>
              <a:t>) ويتضمن منهج </a:t>
            </a:r>
            <a:r>
              <a:rPr lang="ar-SA" sz="2200" dirty="0"/>
              <a:t>القابلين </a:t>
            </a:r>
            <a:r>
              <a:rPr lang="ar-SA" sz="2200" dirty="0" smtClean="0"/>
              <a:t>للتعلم:</a:t>
            </a:r>
          </a:p>
          <a:p>
            <a:pPr algn="r" rtl="1">
              <a:lnSpc>
                <a:spcPct val="90000"/>
              </a:lnSpc>
              <a:spcAft>
                <a:spcPts val="1000"/>
              </a:spcAft>
              <a:buClr>
                <a:schemeClr val="tx1"/>
              </a:buClr>
              <a:buSzPct val="100000"/>
            </a:pPr>
            <a:r>
              <a:rPr lang="ar-SA" sz="2200" dirty="0" smtClean="0"/>
              <a:t>مهارات السلامه ، المهارات الحركيه، المهارات الاستقلاليه،المهارات الشرائيه،</a:t>
            </a:r>
          </a:p>
          <a:p>
            <a:pPr algn="r" rtl="1">
              <a:lnSpc>
                <a:spcPct val="90000"/>
              </a:lnSpc>
              <a:spcAft>
                <a:spcPts val="1000"/>
              </a:spcAft>
              <a:buClr>
                <a:schemeClr val="tx1"/>
              </a:buClr>
              <a:buSzPct val="100000"/>
            </a:pPr>
            <a:r>
              <a:rPr lang="ar-SA" sz="2200" dirty="0" smtClean="0"/>
              <a:t> المهارات الاجتماعيه ، المهارات اللغويه، المهارات الأكاديميه، المهارات المهنيه </a:t>
            </a:r>
            <a:endParaRPr lang="ar-SA" sz="2200" dirty="0"/>
          </a:p>
        </p:txBody>
      </p:sp>
      <p:pic>
        <p:nvPicPr>
          <p:cNvPr id="5" name="Picture 4"/>
          <p:cNvPicPr>
            <a:picLocks noChangeAspect="1"/>
          </p:cNvPicPr>
          <p:nvPr/>
        </p:nvPicPr>
        <p:blipFill rotWithShape="1">
          <a:blip r:embed="rId2"/>
          <a:srcRect t="1250" b="3604"/>
          <a:stretch/>
        </p:blipFill>
        <p:spPr>
          <a:xfrm>
            <a:off x="726380" y="4061535"/>
            <a:ext cx="6148267" cy="2064347"/>
          </a:xfrm>
          <a:prstGeom prst="rect">
            <a:avLst/>
          </a:prstGeom>
          <a:ln>
            <a:noFill/>
          </a:ln>
          <a:effectLst>
            <a:softEdge rad="112500"/>
          </a:effectLst>
        </p:spPr>
      </p:pic>
    </p:spTree>
    <p:extLst>
      <p:ext uri="{BB962C8B-B14F-4D97-AF65-F5344CB8AC3E}">
        <p14:creationId xmlns="" xmlns:p14="http://schemas.microsoft.com/office/powerpoint/2010/main" val="150211302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5772" y="0"/>
            <a:ext cx="6297927" cy="1464817"/>
          </a:xfrm>
        </p:spPr>
        <p:txBody>
          <a:bodyPr>
            <a:normAutofit/>
          </a:bodyPr>
          <a:lstStyle/>
          <a:p>
            <a:pPr rtl="1">
              <a:spcBef>
                <a:spcPts val="1000"/>
              </a:spcBef>
              <a:spcAft>
                <a:spcPts val="1000"/>
              </a:spcAft>
              <a:buClr>
                <a:schemeClr val="tx1"/>
              </a:buClr>
              <a:buSzPct val="100000"/>
            </a:pPr>
            <a:r>
              <a:rPr lang="ar-SA" sz="2400" b="1" dirty="0">
                <a:latin typeface="+mn-lt"/>
                <a:ea typeface="+mn-ea"/>
                <a:cs typeface="+mn-cs"/>
              </a:rPr>
              <a:t> </a:t>
            </a:r>
            <a:r>
              <a:rPr lang="ar-SA" sz="2400" b="1" dirty="0" smtClean="0">
                <a:latin typeface="+mn-lt"/>
                <a:ea typeface="+mn-ea"/>
                <a:cs typeface="+mn-cs"/>
              </a:rPr>
              <a:t> </a:t>
            </a:r>
            <a:r>
              <a:rPr lang="en-US" sz="2400" b="1" dirty="0">
                <a:latin typeface="+mn-lt"/>
                <a:ea typeface="+mn-ea"/>
                <a:cs typeface="+mn-cs"/>
              </a:rPr>
              <a:t> </a:t>
            </a:r>
            <a:r>
              <a:rPr lang="en-US" sz="2400" b="1" dirty="0" smtClean="0">
                <a:latin typeface="+mn-lt"/>
                <a:ea typeface="+mn-ea"/>
                <a:cs typeface="+mn-cs"/>
              </a:rPr>
              <a:t> (2</a:t>
            </a:r>
            <a:r>
              <a:rPr lang="ar-SA" sz="2400" b="1" u="sng" dirty="0" smtClean="0">
                <a:latin typeface="+mn-lt"/>
                <a:ea typeface="+mn-ea"/>
                <a:cs typeface="+mn-cs"/>
              </a:rPr>
              <a:t>الطلبة </a:t>
            </a:r>
            <a:r>
              <a:rPr lang="ar-SA" sz="2400" b="1" u="sng" dirty="0">
                <a:latin typeface="+mn-lt"/>
                <a:ea typeface="+mn-ea"/>
                <a:cs typeface="+mn-cs"/>
              </a:rPr>
              <a:t>القابلون للتدريب:</a:t>
            </a:r>
            <a:endParaRPr lang="en-US" sz="2400" b="1" u="sng" dirty="0">
              <a:latin typeface="+mn-lt"/>
              <a:ea typeface="+mn-ea"/>
              <a:cs typeface="+mn-cs"/>
            </a:endParaRPr>
          </a:p>
        </p:txBody>
      </p:sp>
      <p:sp>
        <p:nvSpPr>
          <p:cNvPr id="3" name="Content Placeholder 2"/>
          <p:cNvSpPr>
            <a:spLocks noGrp="1"/>
          </p:cNvSpPr>
          <p:nvPr>
            <p:ph sz="quarter" idx="13"/>
          </p:nvPr>
        </p:nvSpPr>
        <p:spPr>
          <a:xfrm>
            <a:off x="1408658" y="1451964"/>
            <a:ext cx="9932895" cy="3009065"/>
          </a:xfrm>
        </p:spPr>
        <p:txBody>
          <a:bodyPr>
            <a:normAutofit/>
          </a:bodyPr>
          <a:lstStyle/>
          <a:p>
            <a:pPr marL="0" indent="0" algn="r" rtl="1">
              <a:lnSpc>
                <a:spcPct val="90000"/>
              </a:lnSpc>
              <a:buNone/>
            </a:pPr>
            <a:r>
              <a:rPr lang="ar-SA" sz="2400" dirty="0"/>
              <a:t>توازى حالات </a:t>
            </a:r>
            <a:r>
              <a:rPr lang="ar-SA" sz="2400"/>
              <a:t>القابلين </a:t>
            </a:r>
            <a:r>
              <a:rPr lang="ar-SA" sz="2400" smtClean="0"/>
              <a:t>للتدريب </a:t>
            </a:r>
            <a:r>
              <a:rPr lang="ar-SA" sz="2400" dirty="0"/>
              <a:t>وفق هذا التصنيف حالات الإعاقة العقلية المتوسطة.</a:t>
            </a:r>
          </a:p>
          <a:p>
            <a:pPr marL="0" indent="0" algn="r" rtl="1">
              <a:lnSpc>
                <a:spcPct val="90000"/>
              </a:lnSpc>
              <a:buNone/>
            </a:pPr>
            <a:endParaRPr lang="ar-SA" sz="2400" dirty="0"/>
          </a:p>
          <a:p>
            <a:pPr marL="0" indent="0" algn="r" rtl="1">
              <a:lnSpc>
                <a:spcPct val="90000"/>
              </a:lnSpc>
              <a:buNone/>
            </a:pPr>
            <a:r>
              <a:rPr lang="ar-SA" sz="2400" dirty="0" smtClean="0"/>
              <a:t> </a:t>
            </a:r>
            <a:r>
              <a:rPr lang="ar-SA" sz="2400" dirty="0"/>
              <a:t>ويتم التركيز لهذة الفئة على البرامج التدريبية المهنية وخــاصة(برامج التهيئة المهنية,وبرامج التأهيل المهني</a:t>
            </a:r>
          </a:p>
        </p:txBody>
      </p:sp>
      <p:pic>
        <p:nvPicPr>
          <p:cNvPr id="6" name="Picture 5"/>
          <p:cNvPicPr>
            <a:picLocks noChangeAspect="1"/>
          </p:cNvPicPr>
          <p:nvPr/>
        </p:nvPicPr>
        <p:blipFill>
          <a:blip r:embed="rId2"/>
          <a:stretch>
            <a:fillRect/>
          </a:stretch>
        </p:blipFill>
        <p:spPr>
          <a:xfrm>
            <a:off x="1408658" y="3295836"/>
            <a:ext cx="5240908" cy="2946276"/>
          </a:xfrm>
          <a:prstGeom prst="rect">
            <a:avLst/>
          </a:prstGeom>
          <a:ln>
            <a:noFill/>
          </a:ln>
          <a:effectLst>
            <a:softEdge rad="112500"/>
          </a:effectLst>
        </p:spPr>
      </p:pic>
    </p:spTree>
    <p:extLst>
      <p:ext uri="{BB962C8B-B14F-4D97-AF65-F5344CB8AC3E}">
        <p14:creationId xmlns="" xmlns:p14="http://schemas.microsoft.com/office/powerpoint/2010/main" val="107619547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619" y="538779"/>
            <a:ext cx="5060756" cy="1102392"/>
          </a:xfrm>
        </p:spPr>
        <p:txBody>
          <a:bodyPr>
            <a:normAutofit/>
          </a:bodyPr>
          <a:lstStyle/>
          <a:p>
            <a:pPr rtl="1">
              <a:spcBef>
                <a:spcPts val="1000"/>
              </a:spcBef>
              <a:spcAft>
                <a:spcPts val="1000"/>
              </a:spcAft>
              <a:buClr>
                <a:schemeClr val="tx1"/>
              </a:buClr>
              <a:buSzPct val="100000"/>
            </a:pPr>
            <a:r>
              <a:rPr lang="ar-SA" sz="2400" b="1" dirty="0" smtClean="0">
                <a:latin typeface="+mn-lt"/>
                <a:ea typeface="+mn-ea"/>
                <a:cs typeface="+mn-cs"/>
              </a:rPr>
              <a:t> </a:t>
            </a:r>
            <a:r>
              <a:rPr lang="en-US" sz="2400" b="1" dirty="0" smtClean="0">
                <a:latin typeface="+mn-lt"/>
                <a:ea typeface="+mn-ea"/>
                <a:cs typeface="+mn-cs"/>
              </a:rPr>
              <a:t>  (3</a:t>
            </a:r>
            <a:r>
              <a:rPr lang="ar-SA" sz="2400" b="1" u="sng" dirty="0" smtClean="0">
                <a:latin typeface="+mn-lt"/>
                <a:ea typeface="+mn-ea"/>
                <a:cs typeface="+mn-cs"/>
              </a:rPr>
              <a:t>الطلبة </a:t>
            </a:r>
            <a:r>
              <a:rPr lang="ar-SA" sz="2400" b="1" u="sng" dirty="0">
                <a:latin typeface="+mn-lt"/>
                <a:ea typeface="+mn-ea"/>
                <a:cs typeface="+mn-cs"/>
              </a:rPr>
              <a:t>الاعتماديون</a:t>
            </a:r>
            <a:r>
              <a:rPr lang="ar-SA" sz="2400" b="1" dirty="0">
                <a:latin typeface="+mn-lt"/>
                <a:ea typeface="+mn-ea"/>
                <a:cs typeface="+mn-cs"/>
              </a:rPr>
              <a:t>:</a:t>
            </a:r>
            <a:endParaRPr lang="en-US" sz="2400" b="1" dirty="0">
              <a:latin typeface="+mn-lt"/>
              <a:ea typeface="+mn-ea"/>
              <a:cs typeface="+mn-cs"/>
            </a:endParaRPr>
          </a:p>
        </p:txBody>
      </p:sp>
      <p:sp>
        <p:nvSpPr>
          <p:cNvPr id="8" name="TextBox 7"/>
          <p:cNvSpPr txBox="1"/>
          <p:nvPr/>
        </p:nvSpPr>
        <p:spPr>
          <a:xfrm>
            <a:off x="590962" y="1641171"/>
            <a:ext cx="10137190" cy="1346010"/>
          </a:xfrm>
          <a:prstGeom prst="rect">
            <a:avLst/>
          </a:prstGeom>
          <a:noFill/>
        </p:spPr>
        <p:txBody>
          <a:bodyPr wrap="square" rtlCol="0">
            <a:spAutoFit/>
          </a:bodyPr>
          <a:lstStyle/>
          <a:p>
            <a:pPr algn="r" rtl="1">
              <a:lnSpc>
                <a:spcPct val="90000"/>
              </a:lnSpc>
              <a:spcAft>
                <a:spcPts val="1000"/>
              </a:spcAft>
              <a:buClr>
                <a:schemeClr val="tx1"/>
              </a:buClr>
              <a:buSzPct val="100000"/>
            </a:pPr>
            <a:r>
              <a:rPr lang="ar-SA" sz="2400" dirty="0"/>
              <a:t>توازى حالات </a:t>
            </a:r>
            <a:r>
              <a:rPr lang="ar-SA" sz="2400" dirty="0" smtClean="0"/>
              <a:t>الاعتماديون وفق </a:t>
            </a:r>
            <a:r>
              <a:rPr lang="ar-SA" sz="2400" dirty="0"/>
              <a:t>هذا التصنيف حالات الإعاقة العقلية الشديدة.</a:t>
            </a:r>
          </a:p>
          <a:p>
            <a:pPr algn="r" rtl="1">
              <a:lnSpc>
                <a:spcPct val="90000"/>
              </a:lnSpc>
              <a:spcAft>
                <a:spcPts val="1000"/>
              </a:spcAft>
              <a:buClr>
                <a:schemeClr val="tx1"/>
              </a:buClr>
              <a:buSzPct val="100000"/>
            </a:pPr>
            <a:endParaRPr lang="ar-SA" sz="2400" dirty="0"/>
          </a:p>
          <a:p>
            <a:pPr algn="r" rtl="1">
              <a:lnSpc>
                <a:spcPct val="90000"/>
              </a:lnSpc>
              <a:spcAft>
                <a:spcPts val="1000"/>
              </a:spcAft>
              <a:buClr>
                <a:schemeClr val="tx1"/>
              </a:buClr>
              <a:buSzPct val="100000"/>
            </a:pPr>
            <a:r>
              <a:rPr lang="ar-SA" sz="2400" dirty="0"/>
              <a:t>- ويتم التركيز في برامج هذه الفئة علـى(مهارات الحياة </a:t>
            </a:r>
            <a:r>
              <a:rPr lang="ar-SA" sz="2400" dirty="0" smtClean="0"/>
              <a:t>اليومية)</a:t>
            </a:r>
            <a:endParaRPr lang="en-US" sz="2400" dirty="0"/>
          </a:p>
        </p:txBody>
      </p:sp>
      <p:pic>
        <p:nvPicPr>
          <p:cNvPr id="11" name="Picture 10" descr="5.jpg"/>
          <p:cNvPicPr>
            <a:picLocks noChangeAspect="1"/>
          </p:cNvPicPr>
          <p:nvPr/>
        </p:nvPicPr>
        <p:blipFill>
          <a:blip r:embed="rId2" cstate="print"/>
          <a:stretch>
            <a:fillRect/>
          </a:stretch>
        </p:blipFill>
        <p:spPr>
          <a:xfrm>
            <a:off x="2171011" y="3251872"/>
            <a:ext cx="5186358" cy="3020567"/>
          </a:xfrm>
          <a:prstGeom prst="rect">
            <a:avLst/>
          </a:prstGeom>
          <a:ln>
            <a:noFill/>
          </a:ln>
          <a:effectLst>
            <a:softEdge rad="112500"/>
          </a:effectLst>
        </p:spPr>
      </p:pic>
    </p:spTree>
    <p:extLst>
      <p:ext uri="{BB962C8B-B14F-4D97-AF65-F5344CB8AC3E}">
        <p14:creationId xmlns="" xmlns:p14="http://schemas.microsoft.com/office/powerpoint/2010/main" val="92662629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395404" y="2712379"/>
            <a:ext cx="8651375" cy="1569660"/>
          </a:xfrm>
          <a:prstGeom prst="rect">
            <a:avLst/>
          </a:prstGeom>
        </p:spPr>
        <p:txBody>
          <a:bodyPr wrap="square">
            <a:spAutoFit/>
          </a:bodyPr>
          <a:lstStyle/>
          <a:p>
            <a:pPr algn="ctr"/>
            <a:r>
              <a:rPr lang="ar-SA" sz="4800"/>
              <a:t>تصنيف حالات الإعاقة العقلية حسب متغيري نسبة الذكاء والتكيف الاجتماعي</a:t>
            </a:r>
            <a:endParaRPr lang="en-US" sz="4800" dirty="0"/>
          </a:p>
        </p:txBody>
      </p:sp>
      <p:sp>
        <p:nvSpPr>
          <p:cNvPr id="6" name="Content Placeholder 2"/>
          <p:cNvSpPr txBox="1">
            <a:spLocks/>
          </p:cNvSpPr>
          <p:nvPr/>
        </p:nvSpPr>
        <p:spPr>
          <a:xfrm>
            <a:off x="1097068" y="2220295"/>
            <a:ext cx="8949711" cy="25904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7" name="TextBox 6"/>
          <p:cNvSpPr txBox="1"/>
          <p:nvPr/>
        </p:nvSpPr>
        <p:spPr>
          <a:xfrm>
            <a:off x="10046779" y="2897044"/>
            <a:ext cx="2128864" cy="1200329"/>
          </a:xfrm>
          <a:prstGeom prst="rect">
            <a:avLst/>
          </a:prstGeom>
          <a:noFill/>
        </p:spPr>
        <p:txBody>
          <a:bodyPr wrap="square" rtlCol="0">
            <a:spAutoFit/>
          </a:bodyPr>
          <a:lstStyle/>
          <a:p>
            <a:pPr algn="r"/>
            <a:r>
              <a:rPr lang="ar-SA" sz="7200" b="1" dirty="0" smtClean="0"/>
              <a:t>رابعاً:</a:t>
            </a:r>
            <a:endParaRPr lang="en-US" sz="7200" b="1" dirty="0"/>
          </a:p>
        </p:txBody>
      </p:sp>
    </p:spTree>
    <p:extLst>
      <p:ext uri="{BB962C8B-B14F-4D97-AF65-F5344CB8AC3E}">
        <p14:creationId xmlns="" xmlns:p14="http://schemas.microsoft.com/office/powerpoint/2010/main" val="196960264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402186" y="1375605"/>
            <a:ext cx="6216465" cy="410599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r>
              <a:rPr lang="ar-SA" sz="2400" dirty="0" smtClean="0"/>
              <a:t>تصنـــيفات الاعاقه العقليـة.</a:t>
            </a:r>
          </a:p>
          <a:p>
            <a:pPr marL="457200" indent="-457200" algn="r" defTabSz="914400" rtl="1">
              <a:lnSpc>
                <a:spcPct val="90000"/>
              </a:lnSpc>
              <a:spcBef>
                <a:spcPts val="1000"/>
              </a:spcBef>
              <a:buFont typeface="+mj-lt"/>
              <a:buAutoNum type="arabicParenR"/>
            </a:pPr>
            <a:r>
              <a:rPr lang="ar-SA" sz="2400" dirty="0" smtClean="0"/>
              <a:t>التصنيف حسب البعد الخارجي.</a:t>
            </a:r>
          </a:p>
          <a:p>
            <a:pPr marL="457200" indent="-457200" algn="r" defTabSz="914400" rtl="1">
              <a:lnSpc>
                <a:spcPct val="90000"/>
              </a:lnSpc>
              <a:spcBef>
                <a:spcPts val="1000"/>
              </a:spcBef>
              <a:buFont typeface="+mj-lt"/>
              <a:buAutoNum type="arabicParenR"/>
            </a:pPr>
            <a:r>
              <a:rPr lang="ar-SA" sz="2400" dirty="0" smtClean="0"/>
              <a:t>حقائق عن ذوي الاعاقة العقلية.</a:t>
            </a:r>
          </a:p>
          <a:p>
            <a:pPr marL="457200" indent="-457200" algn="r" defTabSz="914400" rtl="1">
              <a:lnSpc>
                <a:spcPct val="90000"/>
              </a:lnSpc>
              <a:spcBef>
                <a:spcPts val="1000"/>
              </a:spcBef>
              <a:buFont typeface="+mj-lt"/>
              <a:buAutoNum type="arabicParenR"/>
            </a:pPr>
            <a:r>
              <a:rPr lang="ar-SA" sz="2400" dirty="0" smtClean="0"/>
              <a:t>التصنيف حسب معامل الذكاء.</a:t>
            </a:r>
          </a:p>
          <a:p>
            <a:pPr marL="457200" indent="-457200" algn="r" defTabSz="914400" rtl="1">
              <a:lnSpc>
                <a:spcPct val="90000"/>
              </a:lnSpc>
              <a:spcBef>
                <a:spcPts val="1000"/>
              </a:spcBef>
              <a:buFont typeface="+mj-lt"/>
              <a:buAutoNum type="arabicParenR"/>
            </a:pPr>
            <a:r>
              <a:rPr lang="ar-SA" sz="2400" dirty="0" smtClean="0"/>
              <a:t>التصنيف حسب متغير البعد التربوي. </a:t>
            </a:r>
          </a:p>
          <a:p>
            <a:pPr marL="457200" indent="-457200" algn="r" defTabSz="914400" rtl="1">
              <a:lnSpc>
                <a:spcPct val="90000"/>
              </a:lnSpc>
              <a:spcBef>
                <a:spcPts val="1000"/>
              </a:spcBef>
              <a:buFont typeface="+mj-lt"/>
              <a:buAutoNum type="arabicParenR"/>
            </a:pPr>
            <a:r>
              <a:rPr lang="ar-SA" sz="2400" dirty="0" smtClean="0"/>
              <a:t>تصنيف حسب متغيري الذكاء والتكيف الاجتماعي.</a:t>
            </a:r>
          </a:p>
          <a:p>
            <a:pPr marL="457200" indent="-457200" algn="r" defTabSz="914400" rtl="1">
              <a:lnSpc>
                <a:spcPct val="90000"/>
              </a:lnSpc>
              <a:spcBef>
                <a:spcPts val="1000"/>
              </a:spcBef>
              <a:buFont typeface="+mj-lt"/>
              <a:buAutoNum type="arabicParenR"/>
            </a:pPr>
            <a:r>
              <a:rPr lang="ar-SA" sz="2400" dirty="0" smtClean="0"/>
              <a:t>فيديو حول ذوي الاعاقة العقلية.</a:t>
            </a:r>
          </a:p>
          <a:p>
            <a:pPr marL="457200" indent="-457200" algn="r" defTabSz="914400" rtl="1">
              <a:lnSpc>
                <a:spcPct val="90000"/>
              </a:lnSpc>
              <a:spcBef>
                <a:spcPts val="1000"/>
              </a:spcBef>
              <a:buFont typeface="+mj-lt"/>
              <a:buAutoNum type="arabicParenR"/>
            </a:pPr>
            <a:r>
              <a:rPr lang="ar-SA" sz="2400" dirty="0" smtClean="0"/>
              <a:t>نشــاط .</a:t>
            </a:r>
          </a:p>
        </p:txBody>
      </p:sp>
      <p:sp>
        <p:nvSpPr>
          <p:cNvPr id="9" name="Title 1"/>
          <p:cNvSpPr>
            <a:spLocks noGrp="1"/>
          </p:cNvSpPr>
          <p:nvPr>
            <p:ph type="title"/>
          </p:nvPr>
        </p:nvSpPr>
        <p:spPr>
          <a:xfrm>
            <a:off x="7209146" y="299621"/>
            <a:ext cx="3360829" cy="868550"/>
          </a:xfrm>
        </p:spPr>
        <p:txBody>
          <a:bodyPr/>
          <a:lstStyle/>
          <a:p>
            <a:pPr algn="r" defTabSz="914400" rtl="1" eaLnBrk="1" latinLnBrk="0" hangingPunct="1">
              <a:lnSpc>
                <a:spcPct val="90000"/>
              </a:lnSpc>
              <a:spcBef>
                <a:spcPct val="0"/>
              </a:spcBef>
              <a:buNone/>
            </a:pPr>
            <a:r>
              <a:rPr lang="ar-SA" b="1" u="sng" dirty="0" smtClean="0"/>
              <a:t>محتويات العرض:</a:t>
            </a:r>
            <a:endParaRPr lang="en-US" b="1" u="sng" dirty="0"/>
          </a:p>
        </p:txBody>
      </p:sp>
      <p:pic>
        <p:nvPicPr>
          <p:cNvPr id="5" name="Picture 4"/>
          <p:cNvPicPr>
            <a:picLocks noChangeAspect="1"/>
          </p:cNvPicPr>
          <p:nvPr/>
        </p:nvPicPr>
        <p:blipFill>
          <a:blip r:embed="rId2"/>
          <a:stretch>
            <a:fillRect/>
          </a:stretch>
        </p:blipFill>
        <p:spPr>
          <a:xfrm>
            <a:off x="848927" y="1042693"/>
            <a:ext cx="3887433" cy="4313427"/>
          </a:xfrm>
          <a:prstGeom prst="rect">
            <a:avLst/>
          </a:prstGeom>
          <a:ln>
            <a:noFill/>
          </a:ln>
          <a:effectLst>
            <a:softEdge rad="112500"/>
          </a:effectLst>
        </p:spPr>
      </p:pic>
    </p:spTree>
    <p:extLst>
      <p:ext uri="{BB962C8B-B14F-4D97-AF65-F5344CB8AC3E}">
        <p14:creationId xmlns="" xmlns:p14="http://schemas.microsoft.com/office/powerpoint/2010/main" val="99103505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linds(horizontal)">
                                      <p:cBhvr>
                                        <p:cTn id="19" dur="500"/>
                                        <p:tgtEl>
                                          <p:spTgt spid="8">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216393" y="998738"/>
            <a:ext cx="11485486" cy="492710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4" name="Rectangle 3"/>
          <p:cNvSpPr txBox="1"/>
          <p:nvPr/>
        </p:nvSpPr>
        <p:spPr>
          <a:xfrm>
            <a:off x="216393" y="780353"/>
            <a:ext cx="11069345" cy="4893647"/>
          </a:xfrm>
          <a:prstGeom prst="rect">
            <a:avLst/>
          </a:prstGeom>
        </p:spPr>
        <p:txBody>
          <a:bodyPr wrap="square">
            <a:spAutoFit/>
          </a:bodyPr>
          <a:lstStyle/>
          <a:p>
            <a:pPr algn="r" rtl="1"/>
            <a:endParaRPr lang="en-US" sz="2400" dirty="0"/>
          </a:p>
          <a:p>
            <a:pPr marL="342900" indent="-342900" algn="r" rtl="1">
              <a:buFontTx/>
              <a:buChar char="-"/>
            </a:pPr>
            <a:r>
              <a:rPr lang="en-US" sz="2400" dirty="0" smtClean="0"/>
              <a:t>تبنت </a:t>
            </a:r>
            <a:r>
              <a:rPr lang="en-US" sz="2400" dirty="0"/>
              <a:t>الجمعية الأمريكية للتخلف العقلي هذا التصنيف (نظراً لأهمية كل متغيرات نسبة الذكاء والسلوك </a:t>
            </a:r>
            <a:r>
              <a:rPr lang="en-US" sz="2400" dirty="0" smtClean="0"/>
              <a:t>التكيفي</a:t>
            </a:r>
            <a:endParaRPr lang="ar-SA" sz="2400" dirty="0" smtClean="0"/>
          </a:p>
          <a:p>
            <a:pPr algn="r" rtl="1"/>
            <a:r>
              <a:rPr lang="en-US" sz="2400" dirty="0" smtClean="0"/>
              <a:t>ويشتــــرط </a:t>
            </a:r>
            <a:r>
              <a:rPr lang="en-US" sz="2400" dirty="0"/>
              <a:t>أن يكون أداء الطفل واقعاً بين حدود نسبة الذكاء الذي تمثله كل فئة من فئات الإعاقة العقلية.</a:t>
            </a:r>
          </a:p>
          <a:p>
            <a:pPr algn="r" rtl="1"/>
            <a:r>
              <a:rPr lang="en-US" sz="2400" dirty="0"/>
              <a:t>كما يشتــرط أن يكون أداء الطفل مماثلاً لأداء الأطفال المناظرين له في العمرالزمني على مقياس السلوك </a:t>
            </a:r>
            <a:r>
              <a:rPr lang="en-US" sz="2400" dirty="0" smtClean="0"/>
              <a:t>التكيفي</a:t>
            </a:r>
            <a:r>
              <a:rPr lang="ar-SA" sz="2400" dirty="0" smtClean="0"/>
              <a:t>.</a:t>
            </a:r>
          </a:p>
          <a:p>
            <a:pPr algn="r" rtl="1"/>
            <a:endParaRPr lang="ar-SA" sz="2400" dirty="0"/>
          </a:p>
          <a:p>
            <a:pPr algn="r" rtl="1"/>
            <a:r>
              <a:rPr lang="ar-SA" sz="2400" dirty="0" smtClean="0"/>
              <a:t>بحسب هذا التصنيف يجب </a:t>
            </a:r>
            <a:r>
              <a:rPr lang="ar-SA" sz="2400" b="1" u="sng" dirty="0"/>
              <a:t>توفر شرطين أساسين</a:t>
            </a:r>
            <a:r>
              <a:rPr lang="ar-SA" sz="2400" dirty="0"/>
              <a:t> للدلالة على مستوى الفئة التي تنتمي إليها ,مقارنة مع التصنيفات السابقة والتي اعتمدت متغيراً واحداً في تصنيفها للإعاقة العقلية وعلـى ذلك </a:t>
            </a:r>
            <a:r>
              <a:rPr lang="ar-SA" sz="2400" dirty="0" smtClean="0"/>
              <a:t>ظهر</a:t>
            </a:r>
          </a:p>
          <a:p>
            <a:pPr algn="r" rtl="1"/>
            <a:r>
              <a:rPr lang="ar-SA" sz="2400" dirty="0" smtClean="0"/>
              <a:t> </a:t>
            </a:r>
            <a:r>
              <a:rPr lang="ar-SA" sz="2400" b="1" u="sng" dirty="0" smtClean="0"/>
              <a:t>تصنيف الجمعية </a:t>
            </a:r>
            <a:r>
              <a:rPr lang="ar-SA" sz="2400" b="1" u="sng" dirty="0"/>
              <a:t>الأمريكية للتخلف العقلي لحالات الإعاقة</a:t>
            </a:r>
            <a:r>
              <a:rPr lang="ar-SA" sz="2400" dirty="0"/>
              <a:t> كما يلي:</a:t>
            </a:r>
          </a:p>
          <a:p>
            <a:pPr algn="r" rtl="1"/>
            <a:endParaRPr lang="ar-SA" sz="2400" dirty="0"/>
          </a:p>
          <a:p>
            <a:pPr algn="r" rtl="1"/>
            <a:r>
              <a:rPr lang="ar-SA" sz="2400" dirty="0"/>
              <a:t>1-الإعاقة العقلية البسيطة.</a:t>
            </a:r>
          </a:p>
          <a:p>
            <a:pPr algn="r" rtl="1"/>
            <a:r>
              <a:rPr lang="ar-SA" sz="2400" dirty="0"/>
              <a:t>2-الإعاقة العقلية المتوسطة.</a:t>
            </a:r>
          </a:p>
          <a:p>
            <a:pPr algn="r" rtl="1"/>
            <a:r>
              <a:rPr lang="ar-SA" sz="2400" dirty="0"/>
              <a:t>3-الإعاقة العقلية الشديدة.</a:t>
            </a:r>
          </a:p>
          <a:p>
            <a:pPr algn="r" rtl="1"/>
            <a:r>
              <a:rPr lang="ar-SA" sz="2400" dirty="0" smtClean="0"/>
              <a:t>4-الإعاقه العقليه الشديده جداً.</a:t>
            </a:r>
            <a:endParaRPr lang="en-US" sz="2400" dirty="0"/>
          </a:p>
        </p:txBody>
      </p:sp>
    </p:spTree>
    <p:extLst>
      <p:ext uri="{BB962C8B-B14F-4D97-AF65-F5344CB8AC3E}">
        <p14:creationId xmlns="" xmlns:p14="http://schemas.microsoft.com/office/powerpoint/2010/main" val="212715955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760651" y="1218758"/>
            <a:ext cx="7098717" cy="4223816"/>
          </a:xfrm>
        </p:spPr>
        <p:txBody>
          <a:bodyPr/>
          <a:lstStyle/>
          <a:p>
            <a:pPr algn="ctr" defTabSz="914400" rtl="1" eaLnBrk="1" latinLnBrk="0" hangingPunct="1">
              <a:lnSpc>
                <a:spcPct val="90000"/>
              </a:lnSpc>
              <a:spcBef>
                <a:spcPct val="0"/>
              </a:spcBef>
              <a:buNone/>
            </a:pPr>
            <a:r>
              <a:rPr lang="ar-SA" dirty="0" smtClean="0"/>
              <a:t>المــــــراجع:</a:t>
            </a:r>
          </a:p>
          <a:p>
            <a:pPr algn="ctr" defTabSz="914400" rtl="1" eaLnBrk="1" latinLnBrk="0" hangingPunct="1">
              <a:lnSpc>
                <a:spcPct val="90000"/>
              </a:lnSpc>
              <a:spcBef>
                <a:spcPct val="0"/>
              </a:spcBef>
              <a:buNone/>
            </a:pPr>
            <a:r>
              <a:rPr lang="ar-SA" dirty="0" smtClean="0"/>
              <a:t>كتاب مقدمة في الإعاقه العقليه، أ.د. فاروق الروسان</a:t>
            </a:r>
          </a:p>
          <a:p>
            <a:pPr algn="ctr" defTabSz="914400" rtl="1" eaLnBrk="1" latinLnBrk="0" hangingPunct="1">
              <a:lnSpc>
                <a:spcPct val="90000"/>
              </a:lnSpc>
              <a:spcBef>
                <a:spcPct val="0"/>
              </a:spcBef>
              <a:buNone/>
            </a:pPr>
            <a:endParaRPr lang="ar-SA" dirty="0"/>
          </a:p>
          <a:p>
            <a:pPr algn="ctr" defTabSz="914400" rtl="1" eaLnBrk="1" latinLnBrk="0" hangingPunct="1">
              <a:lnSpc>
                <a:spcPct val="90000"/>
              </a:lnSpc>
              <a:spcBef>
                <a:spcPct val="0"/>
              </a:spcBef>
              <a:buNone/>
            </a:pPr>
            <a:r>
              <a:rPr lang="ar-SA" dirty="0" smtClean="0"/>
              <a:t>كتاب مقدمه في الاعاقه العقليه ، جمال الخطيب </a:t>
            </a:r>
            <a:endParaRPr lang="en-US" dirty="0"/>
          </a:p>
        </p:txBody>
      </p:sp>
      <p:pic>
        <p:nvPicPr>
          <p:cNvPr id="5" name="Picture 4"/>
          <p:cNvPicPr>
            <a:picLocks noChangeAspect="1"/>
          </p:cNvPicPr>
          <p:nvPr/>
        </p:nvPicPr>
        <p:blipFill rotWithShape="1">
          <a:blip r:embed="rId2"/>
          <a:srcRect l="13615"/>
          <a:stretch/>
        </p:blipFill>
        <p:spPr>
          <a:xfrm>
            <a:off x="332106" y="753228"/>
            <a:ext cx="4001179" cy="2577438"/>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332106" y="3553540"/>
            <a:ext cx="4001180" cy="2531591"/>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rotWithShape="1">
          <a:blip r:embed="rId2"/>
          <a:srcRect l="10782" t="29244" r="11732" b="29909"/>
          <a:stretch/>
        </p:blipFill>
        <p:spPr>
          <a:xfrm>
            <a:off x="1165746" y="1738181"/>
            <a:ext cx="6110761" cy="2905932"/>
          </a:xfrm>
          <a:prstGeom prst="rect">
            <a:avLst/>
          </a:prstGeom>
          <a:ln>
            <a:noFill/>
          </a:ln>
          <a:effectLst>
            <a:softEdge rad="112500"/>
          </a:effectLst>
        </p:spPr>
      </p:pic>
      <p:sp>
        <p:nvSpPr>
          <p:cNvPr id="4" name="Text Placeholder 3"/>
          <p:cNvSpPr>
            <a:spLocks noGrp="1"/>
          </p:cNvSpPr>
          <p:nvPr>
            <p:ph type="body" sz="half" idx="2"/>
          </p:nvPr>
        </p:nvSpPr>
        <p:spPr>
          <a:xfrm>
            <a:off x="7276507" y="2114916"/>
            <a:ext cx="3892136" cy="2152462"/>
          </a:xfrm>
        </p:spPr>
        <p:txBody>
          <a:bodyPr>
            <a:noAutofit/>
          </a:bodyPr>
          <a:lstStyle/>
          <a:p>
            <a:pPr algn="r" rtl="1"/>
            <a:r>
              <a:rPr lang="ar-SA" sz="2400" dirty="0"/>
              <a:t> أداء الطالبات : </a:t>
            </a:r>
          </a:p>
          <a:p>
            <a:pPr algn="r" rtl="1"/>
            <a:r>
              <a:rPr lang="ar-SA" sz="2800" dirty="0"/>
              <a:t>البندري الحارثي</a:t>
            </a:r>
          </a:p>
          <a:p>
            <a:pPr algn="r" rtl="1"/>
            <a:r>
              <a:rPr lang="ar-SA" sz="2800" dirty="0" smtClean="0"/>
              <a:t>حصة السريبي</a:t>
            </a:r>
            <a:endParaRPr lang="ar-SA" sz="2800" dirty="0"/>
          </a:p>
          <a:p>
            <a:pPr algn="r" rtl="1"/>
            <a:r>
              <a:rPr lang="ar-SA" sz="2800" dirty="0"/>
              <a:t>بشرى </a:t>
            </a:r>
            <a:r>
              <a:rPr lang="ar-SA" sz="2800" dirty="0" smtClean="0"/>
              <a:t>الدريس</a:t>
            </a:r>
            <a:endParaRPr lang="ar-SA" sz="2800" dirty="0"/>
          </a:p>
          <a:p>
            <a:pPr algn="r" defTabSz="914400" rtl="1" eaLnBrk="1" latinLnBrk="0" hangingPunct="1">
              <a:lnSpc>
                <a:spcPct val="90000"/>
              </a:lnSpc>
              <a:spcBef>
                <a:spcPts val="1000"/>
              </a:spcBef>
            </a:pPr>
            <a:endParaRPr lang="en-US" sz="2800" dirty="0"/>
          </a:p>
        </p:txBody>
      </p:sp>
      <p:sp>
        <p:nvSpPr>
          <p:cNvPr id="6" name="TextBox 5"/>
          <p:cNvSpPr txBox="1"/>
          <p:nvPr/>
        </p:nvSpPr>
        <p:spPr>
          <a:xfrm>
            <a:off x="694049" y="5075364"/>
            <a:ext cx="6582458" cy="1446550"/>
          </a:xfrm>
          <a:prstGeom prst="rect">
            <a:avLst/>
          </a:prstGeom>
          <a:noFill/>
        </p:spPr>
        <p:txBody>
          <a:bodyPr wrap="square" rtlCol="0">
            <a:spAutoFit/>
          </a:bodyPr>
          <a:lstStyle/>
          <a:p>
            <a:pPr algn="ctr" rtl="1"/>
            <a:r>
              <a:rPr lang="ar-SA" sz="2800" dirty="0" smtClean="0"/>
              <a:t>إشـراف الدكتوره الفاضــله</a:t>
            </a:r>
            <a:r>
              <a:rPr lang="ar-SA" sz="2800" dirty="0"/>
              <a:t>:</a:t>
            </a:r>
          </a:p>
          <a:p>
            <a:pPr algn="ctr" rtl="1"/>
            <a:r>
              <a:rPr lang="ar-SA" sz="3200" dirty="0" smtClean="0"/>
              <a:t>نهـــــــله العســـــــاف</a:t>
            </a:r>
            <a:endParaRPr lang="en-US" sz="3200" dirty="0"/>
          </a:p>
          <a:p>
            <a:pPr marL="0" algn="ctr" defTabSz="457200" rtl="1" eaLnBrk="1" latinLnBrk="0" hangingPunct="1"/>
            <a:endParaRPr lang="en-US" sz="2800" dirty="0"/>
          </a:p>
        </p:txBody>
      </p:sp>
    </p:spTree>
    <p:extLst>
      <p:ext uri="{BB962C8B-B14F-4D97-AF65-F5344CB8AC3E}">
        <p14:creationId xmlns="" xmlns:p14="http://schemas.microsoft.com/office/powerpoint/2010/main" val="64074977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500"/>
                                        <p:tgtEl>
                                          <p:spTgt spid="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linds(horizontal)">
                                      <p:cBhvr>
                                        <p:cTn id="26" dur="500"/>
                                        <p:tgtEl>
                                          <p:spTgt spid="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linds(horizontal)">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1097068" y="846873"/>
            <a:ext cx="10427027" cy="533757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4" name="Rectangle 3"/>
          <p:cNvSpPr txBox="1"/>
          <p:nvPr/>
        </p:nvSpPr>
        <p:spPr>
          <a:xfrm>
            <a:off x="4012272" y="1159947"/>
            <a:ext cx="5488875" cy="646331"/>
          </a:xfrm>
          <a:prstGeom prst="rect">
            <a:avLst/>
          </a:prstGeom>
        </p:spPr>
        <p:txBody>
          <a:bodyPr wrap="none">
            <a:spAutoFit/>
          </a:bodyPr>
          <a:lstStyle/>
          <a:p>
            <a:r>
              <a:rPr lang="en-US" dirty="0">
                <a:hlinkClick r:id="rId2"/>
              </a:rPr>
              <a:t>http://</a:t>
            </a:r>
            <a:r>
              <a:rPr lang="en-US" dirty="0" smtClean="0">
                <a:hlinkClick r:id="rId2"/>
              </a:rPr>
              <a:t>www.youtube.com/watch?v=2UIslx7yux4&amp;sns=em</a:t>
            </a:r>
            <a:r>
              <a:rPr lang="ar-SA" dirty="0" smtClean="0"/>
              <a:t> </a:t>
            </a:r>
          </a:p>
          <a:p>
            <a:endParaRPr lang="en-US" dirty="0"/>
          </a:p>
        </p:txBody>
      </p:sp>
      <p:pic>
        <p:nvPicPr>
          <p:cNvPr id="8" name="Picture 7"/>
          <p:cNvPicPr>
            <a:picLocks noChangeAspect="1"/>
          </p:cNvPicPr>
          <p:nvPr/>
        </p:nvPicPr>
        <p:blipFill>
          <a:blip r:embed="rId3"/>
          <a:stretch>
            <a:fillRect/>
          </a:stretch>
        </p:blipFill>
        <p:spPr>
          <a:xfrm>
            <a:off x="3500991" y="1806278"/>
            <a:ext cx="6000156" cy="3875048"/>
          </a:xfrm>
          <a:prstGeom prst="rect">
            <a:avLst/>
          </a:prstGeom>
          <a:ln>
            <a:noFill/>
          </a:ln>
          <a:effectLst>
            <a:softEdge rad="112500"/>
          </a:effectLst>
        </p:spPr>
      </p:pic>
    </p:spTree>
    <p:extLst>
      <p:ext uri="{BB962C8B-B14F-4D97-AF65-F5344CB8AC3E}">
        <p14:creationId xmlns="" xmlns:p14="http://schemas.microsoft.com/office/powerpoint/2010/main" val="56472816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2159812" y="4109419"/>
            <a:ext cx="8651375" cy="646331"/>
          </a:xfrm>
          <a:prstGeom prst="rect">
            <a:avLst/>
          </a:prstGeom>
        </p:spPr>
        <p:txBody>
          <a:bodyPr wrap="square">
            <a:spAutoFit/>
          </a:bodyPr>
          <a:lstStyle/>
          <a:p>
            <a:pPr algn="ctr" rtl="1"/>
            <a:r>
              <a:rPr lang="ar-SA" sz="3600" dirty="0" smtClean="0"/>
              <a:t>يمكن تصنيف الاعاقه العقلية حسب متغيرات محدده . </a:t>
            </a:r>
            <a:endParaRPr lang="en-US" sz="3600" dirty="0"/>
          </a:p>
        </p:txBody>
      </p:sp>
      <p:sp>
        <p:nvSpPr>
          <p:cNvPr id="6" name="Content Placeholder 2"/>
          <p:cNvSpPr txBox="1">
            <a:spLocks/>
          </p:cNvSpPr>
          <p:nvPr/>
        </p:nvSpPr>
        <p:spPr>
          <a:xfrm>
            <a:off x="1097070" y="1411453"/>
            <a:ext cx="10427027" cy="35037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7" name="TextBox 6"/>
          <p:cNvSpPr txBox="1"/>
          <p:nvPr/>
        </p:nvSpPr>
        <p:spPr>
          <a:xfrm>
            <a:off x="1279729" y="1716765"/>
            <a:ext cx="9680906" cy="1446550"/>
          </a:xfrm>
          <a:prstGeom prst="rect">
            <a:avLst/>
          </a:prstGeom>
          <a:noFill/>
        </p:spPr>
        <p:txBody>
          <a:bodyPr wrap="square" rtlCol="0">
            <a:spAutoFit/>
          </a:bodyPr>
          <a:lstStyle/>
          <a:p>
            <a:pPr algn="r"/>
            <a:r>
              <a:rPr lang="ar-SA" sz="2200" b="1" dirty="0" smtClean="0"/>
              <a:t>التسمية : مجموعة من مجموعات الاطفال غير العاديين تتسم بخصائص ومظاهر مشتركه.</a:t>
            </a:r>
          </a:p>
          <a:p>
            <a:pPr algn="r"/>
            <a:endParaRPr lang="ar-SA" sz="2200" b="1" dirty="0" smtClean="0"/>
          </a:p>
          <a:p>
            <a:pPr algn="r"/>
            <a:endParaRPr lang="ar-SA" sz="2200" b="1" dirty="0"/>
          </a:p>
          <a:p>
            <a:pPr algn="r"/>
            <a:r>
              <a:rPr lang="ar-SA" sz="2200" b="1" dirty="0" smtClean="0"/>
              <a:t>التصنيف : تقسيم المجموعه الواحده التي تتسم بخصائص مشتركه الى فئات فرعيه لها خصائص مشتركه.</a:t>
            </a:r>
            <a:endParaRPr lang="en-US" sz="2200" b="1" dirty="0"/>
          </a:p>
        </p:txBody>
      </p:sp>
      <p:cxnSp>
        <p:nvCxnSpPr>
          <p:cNvPr id="2" name="Straight Arrow Connector 1"/>
          <p:cNvCxnSpPr/>
          <p:nvPr/>
        </p:nvCxnSpPr>
        <p:spPr>
          <a:xfrm>
            <a:off x="1984894" y="3948955"/>
            <a:ext cx="8651376" cy="1037"/>
          </a:xfrm>
          <a:prstGeom prst="straightConnector1">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12795414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txBox="1"/>
          <p:nvPr/>
        </p:nvSpPr>
        <p:spPr>
          <a:xfrm>
            <a:off x="1411453" y="2897045"/>
            <a:ext cx="9049904" cy="1569660"/>
          </a:xfrm>
          <a:prstGeom prst="rect">
            <a:avLst/>
          </a:prstGeom>
        </p:spPr>
        <p:txBody>
          <a:bodyPr wrap="square">
            <a:spAutoFit/>
          </a:bodyPr>
          <a:lstStyle/>
          <a:p>
            <a:pPr algn="ctr" rtl="1"/>
            <a:r>
              <a:rPr lang="ar-SA" sz="4800" dirty="0" smtClean="0"/>
              <a:t>تصنيف الإعاقة العقليــــة حسب الشكل الخارجي</a:t>
            </a:r>
            <a:endParaRPr lang="en-US" sz="4800" dirty="0"/>
          </a:p>
        </p:txBody>
      </p:sp>
      <p:sp>
        <p:nvSpPr>
          <p:cNvPr id="6" name="Content Placeholder 2"/>
          <p:cNvSpPr txBox="1">
            <a:spLocks/>
          </p:cNvSpPr>
          <p:nvPr/>
        </p:nvSpPr>
        <p:spPr>
          <a:xfrm>
            <a:off x="1097070" y="2324746"/>
            <a:ext cx="9248049" cy="25904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7" name="TextBox 6"/>
          <p:cNvSpPr txBox="1"/>
          <p:nvPr/>
        </p:nvSpPr>
        <p:spPr>
          <a:xfrm>
            <a:off x="9776037" y="2897045"/>
            <a:ext cx="2128864" cy="1200329"/>
          </a:xfrm>
          <a:prstGeom prst="rect">
            <a:avLst/>
          </a:prstGeom>
          <a:noFill/>
        </p:spPr>
        <p:txBody>
          <a:bodyPr wrap="square" rtlCol="0">
            <a:spAutoFit/>
          </a:bodyPr>
          <a:lstStyle/>
          <a:p>
            <a:pPr algn="r"/>
            <a:r>
              <a:rPr lang="ar-SA" sz="7200" b="1" dirty="0" smtClean="0"/>
              <a:t>أولاً:</a:t>
            </a:r>
            <a:endParaRPr lang="en-US" sz="7200" b="1" dirty="0"/>
          </a:p>
        </p:txBody>
      </p:sp>
    </p:spTree>
    <p:extLst>
      <p:ext uri="{BB962C8B-B14F-4D97-AF65-F5344CB8AC3E}">
        <p14:creationId xmlns="" xmlns:p14="http://schemas.microsoft.com/office/powerpoint/2010/main" val="53755226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txBox="1"/>
          <p:nvPr/>
        </p:nvSpPr>
        <p:spPr>
          <a:xfrm>
            <a:off x="1322310" y="-2242552"/>
            <a:ext cx="9246086" cy="1856469"/>
          </a:xfrm>
          <a:prstGeom prst="rect">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p>
            <a:pPr algn="ctr" defTabSz="914400" rtl="1">
              <a:lnSpc>
                <a:spcPct val="90000"/>
              </a:lnSpc>
              <a:spcBef>
                <a:spcPts val="1000"/>
              </a:spcBef>
              <a:spcAft>
                <a:spcPts val="1000"/>
              </a:spcAft>
              <a:buClr>
                <a:schemeClr val="tx1"/>
              </a:buClr>
              <a:buSzPct val="100000"/>
            </a:pPr>
            <a:r>
              <a:rPr lang="ar-SA" sz="2400" dirty="0"/>
              <a:t> </a:t>
            </a:r>
            <a:endParaRPr lang="ar-SA" sz="2400" dirty="0" smtClean="0"/>
          </a:p>
          <a:p>
            <a:pPr algn="ctr" defTabSz="914400">
              <a:lnSpc>
                <a:spcPct val="90000"/>
              </a:lnSpc>
              <a:spcBef>
                <a:spcPts val="1000"/>
              </a:spcBef>
              <a:spcAft>
                <a:spcPts val="1000"/>
              </a:spcAft>
              <a:buClr>
                <a:schemeClr val="tx1"/>
              </a:buClr>
              <a:buSzPct val="100000"/>
            </a:pPr>
            <a:r>
              <a:rPr lang="ar-SA" sz="2400" b="1" dirty="0" smtClean="0"/>
              <a:t>ذوي </a:t>
            </a:r>
            <a:r>
              <a:rPr lang="ar-SA" sz="2400" b="1" dirty="0"/>
              <a:t>الاعاقه العقليه البسيطه الذين حصلوا على تدريب فعال لاتظهر عليهم ملامح الاعاقة وخصائصها وتختفي تقريباً </a:t>
            </a:r>
            <a:endParaRPr lang="en-US" sz="2400" b="1" dirty="0"/>
          </a:p>
        </p:txBody>
      </p:sp>
      <p:sp>
        <p:nvSpPr>
          <p:cNvPr id="4" name="Rectangle 7"/>
          <p:cNvSpPr txBox="1"/>
          <p:nvPr/>
        </p:nvSpPr>
        <p:spPr>
          <a:xfrm>
            <a:off x="-1" y="672661"/>
            <a:ext cx="11518777" cy="5330017"/>
          </a:xfrm>
          <a:prstGeom prst="rect">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p>
            <a:pPr marL="457200" indent="-457200" algn="ctr" defTabSz="914400" rtl="1">
              <a:lnSpc>
                <a:spcPct val="90000"/>
              </a:lnSpc>
              <a:spcBef>
                <a:spcPts val="1000"/>
              </a:spcBef>
              <a:spcAft>
                <a:spcPts val="1000"/>
              </a:spcAft>
              <a:buClr>
                <a:schemeClr val="tx1"/>
              </a:buClr>
              <a:buSzPct val="100000"/>
              <a:buFont typeface="+mj-lt"/>
              <a:buAutoNum type="arabicParenR"/>
            </a:pPr>
            <a:r>
              <a:rPr lang="ar-SA" sz="2400" b="1" u="sng" dirty="0" smtClean="0"/>
              <a:t>متلازمة داون:</a:t>
            </a:r>
          </a:p>
          <a:p>
            <a:pPr algn="r" defTabSz="914400" rtl="1">
              <a:lnSpc>
                <a:spcPct val="90000"/>
              </a:lnSpc>
              <a:spcBef>
                <a:spcPts val="1000"/>
              </a:spcBef>
              <a:spcAft>
                <a:spcPts val="1000"/>
              </a:spcAft>
              <a:buClr>
                <a:schemeClr val="tx1"/>
              </a:buClr>
              <a:buSzPct val="100000"/>
            </a:pPr>
            <a:r>
              <a:rPr lang="ar-SA" sz="2400" dirty="0" smtClean="0"/>
              <a:t>الأكثر شيوعاً بين حالات الاعاقه العقلية تصل الى ١٠٪‏.</a:t>
            </a:r>
          </a:p>
          <a:p>
            <a:pPr algn="r" defTabSz="914400" rtl="1">
              <a:lnSpc>
                <a:spcPct val="90000"/>
              </a:lnSpc>
              <a:spcBef>
                <a:spcPts val="1000"/>
              </a:spcBef>
              <a:spcAft>
                <a:spcPts val="1000"/>
              </a:spcAft>
              <a:buClr>
                <a:schemeClr val="tx1"/>
              </a:buClr>
              <a:buSzPct val="100000"/>
            </a:pPr>
            <a:r>
              <a:rPr lang="ar-SA" sz="2400" dirty="0" smtClean="0"/>
              <a:t>سميت بهذا الاسم نسبةً الى .....؟</a:t>
            </a:r>
          </a:p>
          <a:p>
            <a:pPr algn="r" defTabSz="914400" rtl="1">
              <a:lnSpc>
                <a:spcPct val="90000"/>
              </a:lnSpc>
              <a:spcBef>
                <a:spcPts val="1000"/>
              </a:spcBef>
              <a:spcAft>
                <a:spcPts val="1000"/>
              </a:spcAft>
              <a:buClr>
                <a:schemeClr val="tx1"/>
              </a:buClr>
              <a:buSzPct val="100000"/>
            </a:pPr>
            <a:r>
              <a:rPr lang="ar-SA" sz="2400" dirty="0" smtClean="0"/>
              <a:t>هناك ملامح خاصه لهذه الفئه ويصنفون ضمن فئة القابلين للتعلم.</a:t>
            </a:r>
          </a:p>
          <a:p>
            <a:pPr algn="r" defTabSz="914400" rtl="1">
              <a:lnSpc>
                <a:spcPct val="90000"/>
              </a:lnSpc>
              <a:spcBef>
                <a:spcPts val="1000"/>
              </a:spcBef>
              <a:spcAft>
                <a:spcPts val="1000"/>
              </a:spcAft>
              <a:buClr>
                <a:schemeClr val="tx1"/>
              </a:buClr>
              <a:buSzPct val="100000"/>
            </a:pPr>
            <a:r>
              <a:rPr lang="ar-SA" sz="2400" dirty="0" smtClean="0"/>
              <a:t>الخصائص الجسميه اكثر وضوحاً لديهم.</a:t>
            </a:r>
          </a:p>
          <a:p>
            <a:pPr algn="r" defTabSz="914400" rtl="1">
              <a:lnSpc>
                <a:spcPct val="90000"/>
              </a:lnSpc>
              <a:spcBef>
                <a:spcPts val="1000"/>
              </a:spcBef>
              <a:spcAft>
                <a:spcPts val="1000"/>
              </a:spcAft>
              <a:buClr>
                <a:schemeClr val="tx1"/>
              </a:buClr>
              <a:buSzPct val="100000"/>
            </a:pPr>
            <a:r>
              <a:rPr lang="ar-SA" sz="2400" dirty="0" smtClean="0"/>
              <a:t>الخصائص العقلية تتمثل في القدره العقليه مابين البسيطه والمتوسطه.</a:t>
            </a:r>
          </a:p>
          <a:p>
            <a:pPr algn="r" defTabSz="914400" rtl="1">
              <a:lnSpc>
                <a:spcPct val="90000"/>
              </a:lnSpc>
              <a:spcBef>
                <a:spcPts val="1000"/>
              </a:spcBef>
              <a:spcAft>
                <a:spcPts val="1000"/>
              </a:spcAft>
              <a:buClr>
                <a:schemeClr val="tx1"/>
              </a:buClr>
              <a:buSzPct val="100000"/>
            </a:pPr>
            <a:r>
              <a:rPr lang="ar-SA" sz="2400" dirty="0" smtClean="0"/>
              <a:t>الخصائص اللغويه تتمثل في المهارات اللغويه الاستقباليه والتعبيريه.</a:t>
            </a:r>
          </a:p>
          <a:p>
            <a:pPr algn="r" defTabSz="914400" rtl="1">
              <a:lnSpc>
                <a:spcPct val="90000"/>
              </a:lnSpc>
              <a:spcBef>
                <a:spcPts val="1000"/>
              </a:spcBef>
              <a:spcAft>
                <a:spcPts val="1000"/>
              </a:spcAft>
              <a:buClr>
                <a:schemeClr val="tx1"/>
              </a:buClr>
              <a:buSzPct val="100000"/>
            </a:pPr>
            <a:r>
              <a:rPr lang="ar-SA" sz="2400" dirty="0" smtClean="0"/>
              <a:t>تشخيصهم قبل وبعد الولاده.</a:t>
            </a:r>
          </a:p>
          <a:p>
            <a:pPr algn="r" defTabSz="914400" rtl="1">
              <a:lnSpc>
                <a:spcPct val="90000"/>
              </a:lnSpc>
              <a:spcBef>
                <a:spcPts val="1000"/>
              </a:spcBef>
              <a:spcAft>
                <a:spcPts val="1000"/>
              </a:spcAft>
              <a:buClr>
                <a:schemeClr val="tx1"/>
              </a:buClr>
              <a:buSzPct val="100000"/>
            </a:pPr>
            <a:endParaRPr lang="ar-SA" sz="2400" dirty="0" smtClean="0"/>
          </a:p>
          <a:p>
            <a:pPr algn="r" defTabSz="914400" rtl="1">
              <a:lnSpc>
                <a:spcPct val="90000"/>
              </a:lnSpc>
              <a:spcBef>
                <a:spcPts val="1000"/>
              </a:spcBef>
              <a:spcAft>
                <a:spcPts val="1000"/>
              </a:spcAft>
              <a:buClr>
                <a:schemeClr val="tx1"/>
              </a:buClr>
              <a:buSzPct val="100000"/>
            </a:pPr>
            <a:endParaRPr lang="ar-SA" sz="2400" dirty="0" smtClean="0"/>
          </a:p>
          <a:p>
            <a:pPr algn="r" defTabSz="914400" rtl="1">
              <a:lnSpc>
                <a:spcPct val="90000"/>
              </a:lnSpc>
              <a:spcBef>
                <a:spcPts val="1000"/>
              </a:spcBef>
              <a:spcAft>
                <a:spcPts val="1000"/>
              </a:spcAft>
              <a:buClr>
                <a:schemeClr val="tx1"/>
              </a:buClr>
              <a:buSzPct val="100000"/>
            </a:pPr>
            <a:endParaRPr lang="ar-SA" sz="2400" dirty="0" smtClean="0"/>
          </a:p>
          <a:p>
            <a:pPr algn="r" defTabSz="914400" rtl="1">
              <a:lnSpc>
                <a:spcPct val="90000"/>
              </a:lnSpc>
              <a:spcBef>
                <a:spcPts val="1000"/>
              </a:spcBef>
              <a:spcAft>
                <a:spcPts val="1000"/>
              </a:spcAft>
              <a:buClr>
                <a:schemeClr val="tx1"/>
              </a:buClr>
              <a:buSzPct val="100000"/>
            </a:pPr>
            <a:endParaRPr lang="ar-SA" sz="2400" dirty="0" smtClean="0"/>
          </a:p>
          <a:p>
            <a:pPr algn="ctr" defTabSz="914400" rtl="1">
              <a:lnSpc>
                <a:spcPct val="90000"/>
              </a:lnSpc>
              <a:spcBef>
                <a:spcPts val="1000"/>
              </a:spcBef>
              <a:spcAft>
                <a:spcPts val="1000"/>
              </a:spcAft>
              <a:buClr>
                <a:schemeClr val="tx1"/>
              </a:buClr>
              <a:buSzPct val="100000"/>
            </a:pPr>
            <a:endParaRPr lang="en-US" sz="2400" b="1" dirty="0"/>
          </a:p>
        </p:txBody>
      </p:sp>
      <p:pic>
        <p:nvPicPr>
          <p:cNvPr id="2" name="Picture 1"/>
          <p:cNvPicPr>
            <a:picLocks noChangeAspect="1"/>
          </p:cNvPicPr>
          <p:nvPr/>
        </p:nvPicPr>
        <p:blipFill>
          <a:blip r:embed="rId2"/>
          <a:stretch>
            <a:fillRect/>
          </a:stretch>
        </p:blipFill>
        <p:spPr>
          <a:xfrm>
            <a:off x="133165" y="1231777"/>
            <a:ext cx="4544257" cy="4411091"/>
          </a:xfrm>
          <a:prstGeom prst="rect">
            <a:avLst/>
          </a:prstGeom>
          <a:ln>
            <a:noFill/>
          </a:ln>
          <a:effectLst>
            <a:softEdge rad="112500"/>
          </a:effectLst>
        </p:spPr>
      </p:pic>
    </p:spTree>
    <p:extLst>
      <p:ext uri="{BB962C8B-B14F-4D97-AF65-F5344CB8AC3E}">
        <p14:creationId xmlns="" xmlns:p14="http://schemas.microsoft.com/office/powerpoint/2010/main" val="1838007044"/>
      </p:ext>
    </p:extLst>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p:cNvSpPr txBox="1"/>
          <p:nvPr/>
        </p:nvSpPr>
        <p:spPr>
          <a:xfrm>
            <a:off x="1308677" y="746241"/>
            <a:ext cx="8740687" cy="5242235"/>
          </a:xfrm>
          <a:prstGeom prst="rect">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p>
            <a:pPr algn="ctr" defTabSz="914400" rtl="1">
              <a:lnSpc>
                <a:spcPct val="90000"/>
              </a:lnSpc>
              <a:spcBef>
                <a:spcPts val="1000"/>
              </a:spcBef>
              <a:spcAft>
                <a:spcPts val="1000"/>
              </a:spcAft>
              <a:buClr>
                <a:schemeClr val="tx1"/>
              </a:buClr>
              <a:buSzPct val="100000"/>
            </a:pPr>
            <a:endParaRPr lang="en-US" sz="2400" b="1" dirty="0"/>
          </a:p>
        </p:txBody>
      </p:sp>
      <p:sp>
        <p:nvSpPr>
          <p:cNvPr id="2" name="Rectangle 1"/>
          <p:cNvSpPr txBox="1"/>
          <p:nvPr/>
        </p:nvSpPr>
        <p:spPr>
          <a:xfrm>
            <a:off x="1923118" y="1099011"/>
            <a:ext cx="6837272" cy="2191369"/>
          </a:xfrm>
          <a:prstGeom prst="rect">
            <a:avLst/>
          </a:prstGeom>
        </p:spPr>
        <p:txBody>
          <a:bodyPr wrap="square">
            <a:spAutoFit/>
          </a:bodyPr>
          <a:lstStyle/>
          <a:p>
            <a:pPr algn="ctr" defTabSz="914400" rtl="1">
              <a:lnSpc>
                <a:spcPct val="90000"/>
              </a:lnSpc>
              <a:spcBef>
                <a:spcPts val="1000"/>
              </a:spcBef>
              <a:spcAft>
                <a:spcPts val="1000"/>
              </a:spcAft>
              <a:buClr>
                <a:schemeClr val="tx1"/>
              </a:buClr>
              <a:buSzPct val="100000"/>
            </a:pPr>
            <a:r>
              <a:rPr lang="ar-SA" sz="2400" b="1" u="sng" dirty="0"/>
              <a:t>اسباب حالات داون:</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خلل في الكروموسوم ٢١.</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خطأ في موقع الكروموسوم١٣،١٤،١٥</a:t>
            </a:r>
          </a:p>
          <a:p>
            <a:pPr marL="342900" indent="-342900" algn="r" defTabSz="914400" rtl="1">
              <a:lnSpc>
                <a:spcPct val="90000"/>
              </a:lnSpc>
              <a:spcBef>
                <a:spcPts val="1000"/>
              </a:spcBef>
              <a:spcAft>
                <a:spcPts val="1000"/>
              </a:spcAft>
              <a:buClr>
                <a:schemeClr val="tx1"/>
              </a:buClr>
              <a:buSzPct val="100000"/>
              <a:buFont typeface="Arial" charset="0"/>
              <a:buChar char="•"/>
            </a:pPr>
            <a:r>
              <a:rPr lang="ar-SA" dirty="0"/>
              <a:t>خطأ في توزيع الكروموسومات بعد انقسام الخلايا بحيث يصبح عددها ٤٧ونسبة المصابين بهذا الخطأ من حالات داون ٣٠٠٠ حاله  واحتمالية تكراره مرتفعه.</a:t>
            </a:r>
          </a:p>
        </p:txBody>
      </p:sp>
      <p:pic>
        <p:nvPicPr>
          <p:cNvPr id="3" name="Picture 2"/>
          <p:cNvPicPr>
            <a:picLocks noChangeAspect="1"/>
          </p:cNvPicPr>
          <p:nvPr/>
        </p:nvPicPr>
        <p:blipFill>
          <a:blip r:embed="rId2"/>
          <a:stretch>
            <a:fillRect/>
          </a:stretch>
        </p:blipFill>
        <p:spPr>
          <a:xfrm>
            <a:off x="3427972" y="3290380"/>
            <a:ext cx="4502096" cy="2698096"/>
          </a:xfrm>
          <a:prstGeom prst="rect">
            <a:avLst/>
          </a:prstGeom>
          <a:ln>
            <a:noFill/>
          </a:ln>
          <a:effectLst>
            <a:softEdge rad="112500"/>
          </a:effectLst>
        </p:spPr>
      </p:pic>
    </p:spTree>
    <p:extLst>
      <p:ext uri="{BB962C8B-B14F-4D97-AF65-F5344CB8AC3E}">
        <p14:creationId xmlns="" xmlns:p14="http://schemas.microsoft.com/office/powerpoint/2010/main" val="306287420"/>
      </p:ext>
    </p:extLst>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1097070" y="747240"/>
            <a:ext cx="9248049" cy="52306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Autofit/>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marL="457200" indent="-457200" algn="r" defTabSz="914400" rtl="1">
              <a:lnSpc>
                <a:spcPct val="90000"/>
              </a:lnSpc>
              <a:spcBef>
                <a:spcPts val="1000"/>
              </a:spcBef>
              <a:buFont typeface="+mj-lt"/>
              <a:buAutoNum type="arabicParenR"/>
            </a:pPr>
            <a:endParaRPr lang="ar-SA" sz="2400" dirty="0" smtClean="0"/>
          </a:p>
        </p:txBody>
      </p:sp>
      <p:sp>
        <p:nvSpPr>
          <p:cNvPr id="2" name="TextBox 1"/>
          <p:cNvSpPr txBox="1"/>
          <p:nvPr/>
        </p:nvSpPr>
        <p:spPr>
          <a:xfrm>
            <a:off x="1295774" y="1164470"/>
            <a:ext cx="8850640" cy="5544082"/>
          </a:xfrm>
          <a:prstGeom prst="rect">
            <a:avLst/>
          </a:prstGeom>
          <a:noFill/>
        </p:spPr>
        <p:txBody>
          <a:bodyPr wrap="square" rtlCol="0">
            <a:spAutoFit/>
          </a:bodyPr>
          <a:lstStyle/>
          <a:p>
            <a:pPr algn="ctr" defTabSz="914400" rtl="1">
              <a:lnSpc>
                <a:spcPct val="90000"/>
              </a:lnSpc>
              <a:spcBef>
                <a:spcPts val="1000"/>
              </a:spcBef>
              <a:spcAft>
                <a:spcPts val="1000"/>
              </a:spcAft>
              <a:buClr>
                <a:schemeClr val="tx1"/>
              </a:buClr>
              <a:buSzPct val="100000"/>
            </a:pPr>
            <a:r>
              <a:rPr lang="en-US" sz="2400" b="1" dirty="0"/>
              <a:t> </a:t>
            </a:r>
            <a:r>
              <a:rPr lang="en-US" sz="2400" b="1" dirty="0" smtClean="0"/>
              <a:t> (2</a:t>
            </a:r>
            <a:r>
              <a:rPr lang="ar-SA" sz="2400" b="1" u="sng" dirty="0" smtClean="0"/>
              <a:t>حالات </a:t>
            </a:r>
            <a:r>
              <a:rPr lang="ar-SA" sz="2400" b="1" u="sng" dirty="0"/>
              <a:t>اضطرابات التمثيل </a:t>
            </a:r>
            <a:r>
              <a:rPr lang="ar-SA" sz="2400" b="1" u="sng" dirty="0" smtClean="0"/>
              <a:t>الغذائي</a:t>
            </a:r>
          </a:p>
          <a:p>
            <a:pPr algn="r" defTabSz="914400" rtl="1">
              <a:lnSpc>
                <a:spcPct val="90000"/>
              </a:lnSpc>
              <a:spcBef>
                <a:spcPts val="1000"/>
              </a:spcBef>
              <a:spcAft>
                <a:spcPts val="1000"/>
              </a:spcAft>
              <a:buClr>
                <a:schemeClr val="tx1"/>
              </a:buClr>
              <a:buSzPct val="100000"/>
            </a:pPr>
            <a:r>
              <a:rPr lang="ar-SA" sz="2400" dirty="0" smtClean="0"/>
              <a:t>الأقل شيوعاً بين حالات الاعاقة العقلية.</a:t>
            </a:r>
          </a:p>
          <a:p>
            <a:pPr algn="r" defTabSz="914400" rtl="1">
              <a:lnSpc>
                <a:spcPct val="90000"/>
              </a:lnSpc>
              <a:spcBef>
                <a:spcPts val="1000"/>
              </a:spcBef>
              <a:spcAft>
                <a:spcPts val="1000"/>
              </a:spcAft>
              <a:buClr>
                <a:schemeClr val="tx1"/>
              </a:buClr>
              <a:buSzPct val="100000"/>
            </a:pPr>
            <a:r>
              <a:rPr lang="ar-SA" sz="2400" dirty="0" smtClean="0"/>
              <a:t>وقت اكتشافه: الثلاثينات من القرن الحالي حيث لاحظ الطبيب فولنج تغير لون بول الطفل من الاحمر الى الاخضر عند اضافة حامض الفريك وفسره بـ اضطراب التمثيل الغذائي لحامض الفينيلين.</a:t>
            </a:r>
          </a:p>
          <a:p>
            <a:pPr algn="r" defTabSz="914400" rtl="1">
              <a:lnSpc>
                <a:spcPct val="90000"/>
              </a:lnSpc>
              <a:spcBef>
                <a:spcPts val="1000"/>
              </a:spcBef>
              <a:spcAft>
                <a:spcPts val="1000"/>
              </a:spcAft>
              <a:buClr>
                <a:schemeClr val="tx1"/>
              </a:buClr>
              <a:buSzPct val="100000"/>
            </a:pPr>
            <a:r>
              <a:rPr lang="ar-SA" sz="2400" dirty="0" smtClean="0"/>
              <a:t>سببه: نقص افراز الانزيم اللازم لعمليه التمثيل الغذائي لحامض الفينيلن حيث يصل الى٥٠ ضعف .</a:t>
            </a:r>
          </a:p>
          <a:p>
            <a:pPr algn="r" defTabSz="914400" rtl="1">
              <a:lnSpc>
                <a:spcPct val="90000"/>
              </a:lnSpc>
              <a:spcBef>
                <a:spcPts val="1000"/>
              </a:spcBef>
              <a:spcAft>
                <a:spcPts val="1000"/>
              </a:spcAft>
              <a:buClr>
                <a:schemeClr val="tx1"/>
              </a:buClr>
              <a:buSzPct val="100000"/>
            </a:pPr>
            <a:r>
              <a:rPr lang="ar-SA" sz="2400" dirty="0" smtClean="0"/>
              <a:t>حالات </a:t>
            </a:r>
            <a:r>
              <a:rPr lang="en-US" sz="2400" dirty="0" err="1" smtClean="0"/>
              <a:t>pku</a:t>
            </a:r>
            <a:r>
              <a:rPr lang="ar-SA" sz="2400" dirty="0" smtClean="0"/>
              <a:t> صفه متنحيه والوالدين صفه ناقله لحدوث الحاله.</a:t>
            </a:r>
          </a:p>
          <a:p>
            <a:pPr algn="r" defTabSz="914400" rtl="1">
              <a:lnSpc>
                <a:spcPct val="90000"/>
              </a:lnSpc>
              <a:spcBef>
                <a:spcPts val="1000"/>
              </a:spcBef>
              <a:spcAft>
                <a:spcPts val="1000"/>
              </a:spcAft>
              <a:buClr>
                <a:schemeClr val="tx1"/>
              </a:buClr>
              <a:buSzPct val="100000"/>
            </a:pPr>
            <a:r>
              <a:rPr lang="ar-SA" sz="2400" dirty="0" smtClean="0"/>
              <a:t>تظهر الحاله عند تناول البروتينات والحليب ومشتقاته.</a:t>
            </a:r>
          </a:p>
          <a:p>
            <a:pPr algn="ctr" defTabSz="914400" rtl="1">
              <a:lnSpc>
                <a:spcPct val="90000"/>
              </a:lnSpc>
              <a:spcBef>
                <a:spcPts val="1000"/>
              </a:spcBef>
              <a:spcAft>
                <a:spcPts val="1000"/>
              </a:spcAft>
              <a:buClr>
                <a:schemeClr val="tx1"/>
              </a:buClr>
              <a:buSzPct val="100000"/>
            </a:pPr>
            <a:endParaRPr lang="ar-SA" sz="2400" dirty="0" smtClean="0"/>
          </a:p>
          <a:p>
            <a:pPr algn="ctr" defTabSz="914400" rtl="1">
              <a:lnSpc>
                <a:spcPct val="90000"/>
              </a:lnSpc>
              <a:spcBef>
                <a:spcPts val="1000"/>
              </a:spcBef>
              <a:spcAft>
                <a:spcPts val="1000"/>
              </a:spcAft>
              <a:buClr>
                <a:schemeClr val="tx1"/>
              </a:buClr>
              <a:buSzPct val="100000"/>
            </a:pPr>
            <a:endParaRPr lang="ar-SA" sz="2400" dirty="0" smtClean="0"/>
          </a:p>
        </p:txBody>
      </p:sp>
    </p:spTree>
    <p:extLst>
      <p:ext uri="{BB962C8B-B14F-4D97-AF65-F5344CB8AC3E}">
        <p14:creationId xmlns="" xmlns:p14="http://schemas.microsoft.com/office/powerpoint/2010/main" val="149512686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Droplet_16x9</Template>
  <TotalTime>1780</TotalTime>
  <Words>1671</Words>
  <Application>Microsoft Macintosh PowerPoint</Application>
  <PresentationFormat>Custom</PresentationFormat>
  <Paragraphs>196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Droplet</vt:lpstr>
      <vt:lpstr>Slide 1</vt:lpstr>
      <vt:lpstr>تصنيـــفات الاعاقـــة العقليـــة  (253) خاص </vt:lpstr>
      <vt:lpstr>محتويات العرض:</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الطلبة القابلون للتعليم:</vt:lpstr>
      <vt:lpstr>    (2الطلبة القابلون للتدريب:</vt:lpstr>
      <vt:lpstr>   (3الطلبة الاعتماديون:</vt:lpstr>
      <vt:lpstr>Slide 29</vt:lpstr>
      <vt:lpstr>Slide 30</vt:lpstr>
      <vt:lpstr>المــــــراجع: كتاب مقدمة في الإعاقه العقليه، أ.د. فاروق الروسان  كتاب مقدمه في الاعاقه العقليه ، جمال الخطيب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albandri222@gmail.com</dc:creator>
  <cp:lastModifiedBy>master</cp:lastModifiedBy>
  <cp:revision>945</cp:revision>
  <dcterms:created xsi:type="dcterms:W3CDTF">2016-02-04T21:21:13Z</dcterms:created>
  <dcterms:modified xsi:type="dcterms:W3CDTF">2016-10-23T17:55:30Z</dcterms:modified>
</cp:coreProperties>
</file>