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3A3B5-AA0E-40ED-9207-85CC84409F36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AB3A7-932F-41C4-8EF6-B3DCCE83D9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AB3A7-932F-41C4-8EF6-B3DCCE83D95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77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50C-FEA8-4D4C-9DDB-394DA5F93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50C-FEA8-4D4C-9DDB-394DA5F93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50C-FEA8-4D4C-9DDB-394DA5F93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50C-FEA8-4D4C-9DDB-394DA5F931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50C-FEA8-4D4C-9DDB-394DA5F931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50C-FEA8-4D4C-9DDB-394DA5F93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50C-FEA8-4D4C-9DDB-394DA5F93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50C-FEA8-4D4C-9DDB-394DA5F93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7927F37-F827-AB4D-8DC1-F42E0824B3F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C464550C-FEA8-4D4C-9DDB-394DA5F93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1" r:id="rId1"/>
    <p:sldLayoutId id="2147484522" r:id="rId2"/>
    <p:sldLayoutId id="2147484523" r:id="rId3"/>
    <p:sldLayoutId id="2147484524" r:id="rId4"/>
    <p:sldLayoutId id="2147484525" r:id="rId5"/>
    <p:sldLayoutId id="2147484526" r:id="rId6"/>
    <p:sldLayoutId id="2147484527" r:id="rId7"/>
    <p:sldLayoutId id="2147484528" r:id="rId8"/>
    <p:sldLayoutId id="2147484529" r:id="rId9"/>
    <p:sldLayoutId id="2147484530" r:id="rId10"/>
    <p:sldLayoutId id="21474845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mosad.com/index40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259992"/>
            <a:ext cx="4847038" cy="1599722"/>
          </a:xfrm>
        </p:spPr>
        <p:txBody>
          <a:bodyPr/>
          <a:lstStyle/>
          <a:p>
            <a:r>
              <a:rPr lang="ar-SA" dirty="0" smtClean="0"/>
              <a:t>المفعول المطلق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994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ar-SA" sz="1800" b="1" u="sng" dirty="0"/>
              <a:t>من خلال السياق ..نرجع إلى السياقات نجد </a:t>
            </a:r>
            <a:r>
              <a:rPr lang="ar-SA" sz="1800" b="1" u="sng" dirty="0" smtClean="0"/>
              <a:t>أن</a:t>
            </a:r>
            <a:r>
              <a:rPr lang="ar-SA" sz="1800" b="1" dirty="0"/>
              <a:t/>
            </a:r>
            <a:br>
              <a:rPr lang="ar-SA" sz="1800" b="1" dirty="0"/>
            </a:br>
            <a:r>
              <a:rPr lang="ar-SA" sz="1800" b="1" dirty="0"/>
              <a:t/>
            </a:r>
            <a:br>
              <a:rPr lang="ar-SA" sz="1800" b="1" dirty="0"/>
            </a:br>
            <a:r>
              <a:rPr lang="ar-SA" sz="1800" b="1" dirty="0"/>
              <a:t>التمييز : منصوب وعلامة نصبه الفتحة ، ويمكن جره بحرف الجر ( من ) على سبيل تنوع الأمثلة</a:t>
            </a:r>
            <a:br>
              <a:rPr lang="ar-SA" sz="1800" b="1" dirty="0"/>
            </a:br>
            <a:r>
              <a:rPr lang="ar-SA" sz="1800" b="1" dirty="0"/>
              <a:t>فيمكننا أن نقول : عندي مترٌ من قماش ، شربت لترا من حليبٍ ، أعطيته قيراطاً من ذهبٍ</a:t>
            </a:r>
            <a:br>
              <a:rPr lang="ar-SA" sz="1800" b="1" dirty="0"/>
            </a:br>
            <a:r>
              <a:rPr lang="ar-SA" sz="1800" b="1" dirty="0"/>
              <a:t>ويستثنى من ذلك تمييز العدد</a:t>
            </a:r>
            <a:br>
              <a:rPr lang="ar-SA" sz="1800" b="1" dirty="0"/>
            </a:br>
            <a:r>
              <a:rPr lang="ar-SA" sz="1800" b="1" dirty="0"/>
              <a:t>فـ ( شربتُ لتراً من حليبٍ ) شربت/ فعل وفاعل ، لترا / مفعول به منصوب ، من / حرف جر ، </a:t>
            </a:r>
            <a:br>
              <a:rPr lang="ar-SA" sz="1800" b="1" dirty="0"/>
            </a:br>
            <a:r>
              <a:rPr lang="ar-SA" sz="1800" b="1" dirty="0"/>
              <a:t>حليبٍ : اسم مجرور بمن وعلامة جره الكسرة والجار والمجرور متعلقان بالفعل شربتُ</a:t>
            </a:r>
            <a:r>
              <a:rPr lang="ar-SA" sz="1800" b="1" dirty="0" smtClean="0"/>
              <a:t>.</a:t>
            </a:r>
            <a:r>
              <a:rPr lang="ar-SA" sz="1800" b="1" dirty="0"/>
              <a:t/>
            </a:r>
            <a:br>
              <a:rPr lang="ar-SA" sz="1800" b="1" dirty="0"/>
            </a:br>
            <a:r>
              <a:rPr lang="ar-SA" sz="1800" b="1" dirty="0"/>
              <a:t/>
            </a:r>
            <a:br>
              <a:rPr lang="ar-SA" sz="1800" b="1" dirty="0"/>
            </a:br>
            <a:r>
              <a:rPr lang="ar-SA" sz="1800" b="1" u="sng" dirty="0"/>
              <a:t>ملاحظة:</a:t>
            </a:r>
            <a:r>
              <a:rPr lang="ar-SA" sz="1800" b="1" dirty="0"/>
              <a:t> </a:t>
            </a:r>
          </a:p>
          <a:p>
            <a:pPr algn="r"/>
            <a:r>
              <a:rPr lang="ar-SA" sz="1800" b="1" dirty="0"/>
              <a:t/>
            </a:r>
            <a:br>
              <a:rPr lang="ar-SA" sz="1800" b="1" dirty="0"/>
            </a:br>
            <a:r>
              <a:rPr lang="ar-SA" sz="1800" b="1" dirty="0"/>
              <a:t>( لا نقول عنه تمييز أو نقول الجار والمجرور في محل نصب تمييز لا يمكن ولم يسمع هذا إنما نتعامل معه كما يقتضيه السياق </a:t>
            </a:r>
          </a:p>
          <a:p>
            <a:pPr algn="r"/>
            <a:r>
              <a:rPr lang="ar-SA" sz="1800" b="1" dirty="0"/>
              <a:t/>
            </a:r>
            <a:br>
              <a:rPr lang="ar-SA" sz="1800" b="1" dirty="0"/>
            </a:br>
            <a:r>
              <a:rPr lang="ar-SA" sz="1800" b="1" dirty="0"/>
              <a:t>لكن ندرك أن ( من حليب ) فسرت اللتر من خلال المعنى نعرف لكن من خلال الوظيفة النحوية نعرب كما في السياق )</a:t>
            </a:r>
          </a:p>
          <a:p>
            <a:pPr algn="r"/>
            <a:r>
              <a:rPr lang="ar-SA" sz="1800" b="1" dirty="0"/>
              <a:t/>
            </a:r>
            <a:br>
              <a:rPr lang="ar-SA" sz="1800" b="1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3138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المصادر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موقع الدكتور مسعد زياد </a:t>
            </a:r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http://www.drmosad.com/index40.</a:t>
            </a:r>
            <a:r>
              <a:rPr lang="en-US" dirty="0" smtClean="0">
                <a:hlinkClick r:id="rId2"/>
              </a:rPr>
              <a:t>htm</a:t>
            </a:r>
            <a:endParaRPr lang="ar-SA" dirty="0" smtClean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06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المفعول المطلق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/>
              <a:t>اسم مشتق من لفظ الفعل يدل على حدث غير مقترن بزمن ، ويعمل فيه فعله ، أو شبهه ، على أن يذكر معه .</a:t>
            </a:r>
          </a:p>
          <a:p>
            <a:pPr marL="0" indent="0" algn="r" rtl="1">
              <a:buNone/>
            </a:pPr>
            <a:r>
              <a:rPr lang="ar-SA" dirty="0"/>
              <a:t>نحو : أقدر الأصدقاء تقديرا عظيما .</a:t>
            </a:r>
          </a:p>
          <a:p>
            <a:pPr marL="0" indent="0" algn="r" rtl="1">
              <a:buNone/>
            </a:pPr>
            <a:r>
              <a:rPr lang="ar-SA" dirty="0"/>
              <a:t>فتقديرا : مفعول مطلق منصوب ، العامل فيه فعله وهو : أقدر .</a:t>
            </a:r>
          </a:p>
          <a:p>
            <a:pPr algn="r" rtl="1"/>
            <a:r>
              <a:rPr lang="ar-SA" dirty="0" smtClean="0"/>
              <a:t>ويتنوع </a:t>
            </a:r>
            <a:r>
              <a:rPr lang="ar-SA" dirty="0"/>
              <a:t>المفعول المطلق فيكون نكرة كما في المثال السابق ، وقد يكون معرفا بأل نحو </a:t>
            </a:r>
            <a:r>
              <a:rPr lang="ar-SA" dirty="0" smtClean="0"/>
              <a:t>ـ </a:t>
            </a:r>
            <a:r>
              <a:rPr lang="ar-SA" dirty="0"/>
              <a:t>قوله تعالى : { فيعذبه الله العذاب الأكبر </a:t>
            </a:r>
            <a:r>
              <a:rPr lang="ar-SA" dirty="0" smtClean="0"/>
              <a:t>} .</a:t>
            </a:r>
          </a:p>
          <a:p>
            <a:pPr algn="r" rtl="1"/>
            <a:r>
              <a:rPr lang="ar-SA" dirty="0" smtClean="0"/>
              <a:t>ـ </a:t>
            </a:r>
            <a:r>
              <a:rPr lang="ar-SA" dirty="0"/>
              <a:t>أو بالإضافة . نحو قوله تعالى : { وقد مكروا مكرَهم } </a:t>
            </a:r>
            <a:r>
              <a:rPr lang="ar-SA" dirty="0" smtClean="0"/>
              <a:t>.</a:t>
            </a:r>
            <a:endParaRPr lang="ar-SA" dirty="0"/>
          </a:p>
          <a:p>
            <a:pPr algn="r" rtl="1"/>
            <a:r>
              <a:rPr lang="ar-SA" dirty="0"/>
              <a:t>وقوله تعالى : { ومن أراد الآخرة وسعى لها سعيها </a:t>
            </a:r>
            <a:r>
              <a:rPr lang="ar-SA" dirty="0" smtClean="0"/>
              <a:t>}.</a:t>
            </a:r>
            <a:endParaRPr lang="ar-SA" dirty="0"/>
          </a:p>
          <a:p>
            <a:pPr marL="0" indent="0" algn="r">
              <a:buNone/>
            </a:pPr>
            <a:r>
              <a:rPr lang="ar-SA" dirty="0" smtClean="0"/>
              <a:t>          ويأتي </a:t>
            </a:r>
            <a:r>
              <a:rPr lang="ar-SA" dirty="0"/>
              <a:t>المفعول المطلق لإحدى غايات ثلاث توضح أنواعه ، ويكون منصوبا دائما . 									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44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انواع المفعول المطلق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306734" cy="3951337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/>
              <a:t>النوع الأول: </a:t>
            </a:r>
            <a:r>
              <a:rPr lang="ar-SA" sz="2800" b="1" dirty="0"/>
              <a:t>لتوكيد فعله .</a:t>
            </a:r>
          </a:p>
          <a:p>
            <a:pPr marL="0" indent="0" algn="r" rtl="1">
              <a:buNone/>
            </a:pPr>
            <a:r>
              <a:rPr lang="ar-SA" sz="2600" dirty="0"/>
              <a:t>نحو : قفز النمر قفزا . وأجللت الأمير إجلالا .</a:t>
            </a:r>
          </a:p>
          <a:p>
            <a:pPr marL="0" indent="0" algn="r" rtl="1">
              <a:buNone/>
            </a:pPr>
            <a:r>
              <a:rPr lang="ar-SA" sz="2600" dirty="0" smtClean="0"/>
              <a:t>ومنه قوله تعالى : { وكلم الله موسى تكليما } .</a:t>
            </a:r>
            <a:r>
              <a:rPr lang="ar-SA" sz="2600" dirty="0"/>
              <a:t> فالكلمات : قفزا ، وإجلالا ، وتكليما مفاعيل مطلقة ، وهي مصادر لكل من الأفعال قفز ، وأجلّ ، وكلم ، وقد </a:t>
            </a:r>
            <a:r>
              <a:rPr lang="ar-SA" sz="2600" dirty="0" smtClean="0"/>
              <a:t>جاءت مؤكدة حدوثها. </a:t>
            </a:r>
          </a:p>
          <a:p>
            <a:pPr marL="0" indent="0" algn="r" rtl="1">
              <a:buNone/>
            </a:pPr>
            <a:r>
              <a:rPr lang="ar-SA" dirty="0"/>
              <a:t>									</a:t>
            </a:r>
          </a:p>
          <a:p>
            <a:pPr marL="0" indent="0" algn="r" rtl="1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xmlns="" val="18714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انواع المفعول المطلق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2800" b="1" dirty="0" smtClean="0"/>
              <a:t>النوع الثاني: لبيان نوعه.</a:t>
            </a:r>
          </a:p>
          <a:p>
            <a:pPr marL="0" indent="0" algn="r" rtl="1">
              <a:buNone/>
            </a:pPr>
            <a:r>
              <a:rPr lang="ar-SA" dirty="0"/>
              <a:t>نحو : تفوق المتسابق تفوقا كبيرا .</a:t>
            </a:r>
          </a:p>
          <a:p>
            <a:pPr marL="0" indent="0" algn="r" rtl="1">
              <a:buNone/>
            </a:pPr>
            <a:r>
              <a:rPr lang="ar-SA" dirty="0"/>
              <a:t>ونحو : انطلقت السيارة انطلاق السهم .</a:t>
            </a:r>
          </a:p>
          <a:p>
            <a:pPr marL="0" indent="0" algn="r">
              <a:buNone/>
            </a:pPr>
            <a:r>
              <a:rPr lang="ar-SA" dirty="0"/>
              <a:t>فكلمة تفوقا جاءت مفعولا مطلقا مبينا لنوع فعله ، لأنه موصوف بكلمة " كبيرا " ، وكذلك كلمة انطلاق جاءت مفعولا مطلقا مبينا لنوع فعله ، لأنه مضاف لما بعده ، وهو </a:t>
            </a:r>
            <a:r>
              <a:rPr lang="ar-SA" dirty="0" smtClean="0"/>
              <a:t>          كلمة </a:t>
            </a:r>
            <a:r>
              <a:rPr lang="ar-SA" dirty="0"/>
              <a:t>" السهم " وهكذا كل مصدر جاء موصوفا </a:t>
            </a:r>
            <a:r>
              <a:rPr lang="ar-SA" dirty="0" smtClean="0"/>
              <a:t>، أو مضافا يكون مبين لنوع فعله.</a:t>
            </a:r>
          </a:p>
        </p:txBody>
      </p:sp>
    </p:spTree>
    <p:extLst>
      <p:ext uri="{BB962C8B-B14F-4D97-AF65-F5344CB8AC3E}">
        <p14:creationId xmlns:p14="http://schemas.microsoft.com/office/powerpoint/2010/main" xmlns="" val="10891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انواع المفعول المطلق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b="1" dirty="0" smtClean="0"/>
              <a:t>النوع الثالث: بيان </a:t>
            </a:r>
            <a:r>
              <a:rPr lang="ar-SA" sz="2800" b="1" dirty="0"/>
              <a:t>عدده .</a:t>
            </a:r>
          </a:p>
          <a:p>
            <a:pPr marL="0" indent="0" algn="r" rtl="1">
              <a:buNone/>
            </a:pPr>
            <a:r>
              <a:rPr lang="ar-SA" dirty="0"/>
              <a:t>نحو : ركعت ركعة . وسجدت سجدتين .</a:t>
            </a:r>
          </a:p>
          <a:p>
            <a:pPr marL="0" indent="0" algn="r" rtl="1">
              <a:buNone/>
            </a:pPr>
            <a:r>
              <a:rPr lang="ar-SA" dirty="0"/>
              <a:t>" فركعة ، وسجدتين " كل منهما وقع مفعولا مطلقا مبينا لعدد مرات حدوث الفعل .</a:t>
            </a:r>
          </a:p>
          <a:p>
            <a:pPr marL="0" indent="0" algn="r" rtl="1">
              <a:buNone/>
            </a:pPr>
            <a:r>
              <a:rPr lang="ar-SA" dirty="0"/>
              <a:t>فركعة بينت وقوع الفعل مرة واحدة ، وسجدتين بينت وقوع الفعل مرتين ، وكلاهما مصدر أسم مرة .</a:t>
            </a:r>
          </a:p>
          <a:p>
            <a:pPr marL="0" indent="0" algn="r">
              <a:buNone/>
            </a:pPr>
            <a:r>
              <a:rPr lang="ar-SA" dirty="0" smtClean="0"/>
              <a:t>ومنه </a:t>
            </a:r>
            <a:r>
              <a:rPr lang="ar-SA" dirty="0"/>
              <a:t>قوله تعالى : </a:t>
            </a:r>
            <a:r>
              <a:rPr lang="ar-SA" dirty="0" smtClean="0"/>
              <a:t>{ </a:t>
            </a:r>
            <a:r>
              <a:rPr lang="ar-SA" dirty="0"/>
              <a:t>وحملت الأرض والجبال فدكتا دكة واحدة </a:t>
            </a:r>
            <a:r>
              <a:rPr lang="ar-SA" dirty="0" smtClean="0"/>
              <a:t>}</a:t>
            </a:r>
          </a:p>
          <a:p>
            <a:pPr marL="0" indent="0" algn="r">
              <a:buNone/>
            </a:pPr>
            <a:r>
              <a:rPr lang="ar-SA" dirty="0" smtClean="0"/>
              <a:t>.</a:t>
            </a:r>
            <a:r>
              <a:rPr lang="ar-SA" dirty="0"/>
              <a:t>									</a:t>
            </a:r>
          </a:p>
          <a:p>
            <a:pPr algn="r"/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xmlns="" val="25395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تثنية المفعول المطلق وجمعه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المفعول المطلق المؤكد لفعله لا يثنى ولا يجمع ، فلا نقول :</a:t>
            </a:r>
          </a:p>
          <a:p>
            <a:pPr algn="r" rtl="1"/>
            <a:r>
              <a:rPr lang="ar-SA" dirty="0" smtClean="0"/>
              <a:t>انطلقت انطلاقا : انطلقت </a:t>
            </a:r>
            <a:r>
              <a:rPr lang="ar-SA" dirty="0" err="1" smtClean="0"/>
              <a:t>انطلاقين</a:t>
            </a:r>
            <a:r>
              <a:rPr lang="ar-SA" dirty="0" smtClean="0"/>
              <a:t> ، ولا انطلقت انطلاقات .</a:t>
            </a:r>
          </a:p>
          <a:p>
            <a:pPr algn="r" rtl="1"/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المفعول المطلق المبين للنوع يجوز تثنية وجمعه على قلة .</a:t>
            </a:r>
          </a:p>
          <a:p>
            <a:pPr algn="r" rtl="1"/>
            <a:r>
              <a:rPr lang="ar-SA" dirty="0" smtClean="0"/>
              <a:t>نحو : وقفت وقوفي محمد وأحمد .</a:t>
            </a:r>
          </a:p>
          <a:p>
            <a:pPr algn="r" rtl="1"/>
            <a:r>
              <a:rPr lang="ar-SA" dirty="0" smtClean="0"/>
              <a:t>بمعنى أنك وقفت مرة وقوف محمد ، ومرة أخرى وقفت وقوف أحمد .</a:t>
            </a:r>
          </a:p>
          <a:p>
            <a:pPr algn="r" rtl="1"/>
            <a:r>
              <a:rPr lang="ar-SA" dirty="0" smtClean="0"/>
              <a:t>3 </a:t>
            </a:r>
            <a:r>
              <a:rPr lang="ar-SA" dirty="0" err="1" smtClean="0"/>
              <a:t>ـ</a:t>
            </a:r>
            <a:r>
              <a:rPr lang="ar-SA" dirty="0" smtClean="0"/>
              <a:t> المفعول المبين للعد فإنه يثنى ويجمع على الإطلاق ، لأن هذه هي طبيعته .</a:t>
            </a:r>
          </a:p>
          <a:p>
            <a:pPr algn="r" rtl="1"/>
            <a:r>
              <a:rPr lang="ar-SA" dirty="0" smtClean="0"/>
              <a:t>نقول : جلدت اللص جلدة . وجلدت اللص جلدتين ، وجلدته جلدات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عامل المفعول المطلق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يعمل في المفعول المطلق كل من الأتي :</a:t>
            </a:r>
          </a:p>
          <a:p>
            <a:pPr algn="r" rtl="1"/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الفعل وهو الأصل . نحو : احترم أصدقائي احتراما عظيما .</a:t>
            </a:r>
          </a:p>
          <a:p>
            <a:pPr algn="r" rtl="1"/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المصدر . 64 </a:t>
            </a:r>
            <a:r>
              <a:rPr lang="ar-SA" dirty="0" err="1" smtClean="0"/>
              <a:t>ـ</a:t>
            </a:r>
            <a:r>
              <a:rPr lang="ar-SA" dirty="0" smtClean="0"/>
              <a:t> نحو قوله تعالى : { إن جهنم جزاؤكم جزاء موفورا }1 .</a:t>
            </a:r>
          </a:p>
          <a:p>
            <a:pPr algn="r" rtl="1"/>
            <a:r>
              <a:rPr lang="ar-SA" dirty="0" smtClean="0"/>
              <a:t>3 </a:t>
            </a:r>
            <a:r>
              <a:rPr lang="ar-SA" dirty="0" err="1" smtClean="0"/>
              <a:t>ـ</a:t>
            </a:r>
            <a:r>
              <a:rPr lang="ar-SA" dirty="0" smtClean="0"/>
              <a:t> اسم الفاعل . 65 </a:t>
            </a:r>
            <a:r>
              <a:rPr lang="ar-SA" dirty="0" err="1" smtClean="0"/>
              <a:t>ـ</a:t>
            </a:r>
            <a:r>
              <a:rPr lang="ar-SA" dirty="0" smtClean="0"/>
              <a:t> نحو قوله تعالى : { والصافات صفا }2 .</a:t>
            </a:r>
          </a:p>
          <a:p>
            <a:pPr algn="r" rtl="1"/>
            <a:r>
              <a:rPr lang="ar-SA" dirty="0" smtClean="0"/>
              <a:t>4 </a:t>
            </a:r>
            <a:r>
              <a:rPr lang="ar-SA" dirty="0" err="1" smtClean="0"/>
              <a:t>ـ</a:t>
            </a:r>
            <a:r>
              <a:rPr lang="ar-SA" dirty="0" smtClean="0"/>
              <a:t> الصفة المشبهة . نحو : هذا قبيح قبحا شديدا .</a:t>
            </a:r>
          </a:p>
          <a:p>
            <a:pPr algn="r" rtl="1"/>
            <a:r>
              <a:rPr lang="ar-SA" dirty="0" smtClean="0"/>
              <a:t>5 </a:t>
            </a:r>
            <a:r>
              <a:rPr lang="ar-SA" dirty="0" err="1" smtClean="0"/>
              <a:t>ـ</a:t>
            </a:r>
            <a:r>
              <a:rPr lang="ar-SA" dirty="0" smtClean="0"/>
              <a:t> اسم التفضيل . نحو : عليّ أشجعهم شجاعة . ومحمد أكرمهم كرما 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13568" y="921728"/>
            <a:ext cx="8392438" cy="4716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latin typeface="Calibri" pitchFamily="34" charset="0"/>
                <a:cs typeface="+mj-cs"/>
              </a:rPr>
              <a:t>:</a:t>
            </a:r>
            <a:r>
              <a:rPr lang="ar-SA" sz="4800" b="1" dirty="0" smtClean="0">
                <a:latin typeface="Calibri" pitchFamily="34" charset="0"/>
                <a:cs typeface="+mj-cs"/>
              </a:rPr>
              <a:t>التمييز</a:t>
            </a:r>
            <a:r>
              <a:rPr lang="ar-SA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Arial" pitchFamily="34" charset="0"/>
              </a:rPr>
              <a:t>    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	 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SA" sz="2400" b="1" dirty="0"/>
              <a:t>تعريفه </a:t>
            </a:r>
            <a:r>
              <a:rPr lang="ar-SA" sz="2400" dirty="0"/>
              <a:t>:</a:t>
            </a:r>
            <a:endParaRPr lang="en-US" sz="2400" dirty="0"/>
          </a:p>
          <a:p>
            <a:pPr algn="r"/>
            <a:r>
              <a:rPr lang="ar-SA" sz="2000" dirty="0"/>
              <a:t>اسم نكرة فضلة جامد بمعنى " من " يذكر لبيان ما قبله من اسم أو جملة ، أو ما يعرف " بالذات أو النسبة " .</a:t>
            </a:r>
            <a:endParaRPr lang="en-US" sz="1200" dirty="0"/>
          </a:p>
          <a:p>
            <a:pPr algn="r"/>
            <a:r>
              <a:rPr lang="ar-SA" sz="2000" dirty="0"/>
              <a:t>مثال ما يبين الاسم " الذات " : اشتريت إردبا قمحاً ، وعندي خمسة عشر كتابا ،</a:t>
            </a:r>
            <a:endParaRPr lang="en-US" sz="1200" dirty="0"/>
          </a:p>
          <a:p>
            <a:pPr algn="r"/>
            <a:r>
              <a:rPr lang="ar-SA" sz="2000" dirty="0"/>
              <a:t>135 ـ ومنه قوله تعالى : { تمتعوا في داركم ثلاثة أيام }1 .</a:t>
            </a:r>
            <a:endParaRPr lang="en-US" sz="1200" dirty="0"/>
          </a:p>
          <a:p>
            <a:pPr algn="r"/>
            <a:r>
              <a:rPr lang="ar-SA" sz="2000" dirty="0"/>
              <a:t>ومثال ما يبين الجملة " النسبة " : محمد أكبر مني سناً ، وطاب الفائز نفساً ،</a:t>
            </a:r>
            <a:endParaRPr lang="en-US" sz="1200" dirty="0"/>
          </a:p>
          <a:p>
            <a:pPr algn="r"/>
            <a:r>
              <a:rPr lang="ar-SA" sz="2000" dirty="0"/>
              <a:t>136 ـ ومنه قوله تعالى : { وكانوا أشد منهم قوةً }2 .</a:t>
            </a:r>
            <a:endParaRPr lang="en-US" sz="1200" dirty="0"/>
          </a:p>
          <a:p>
            <a:pPr algn="r"/>
            <a:r>
              <a:rPr lang="ar-SA" sz="2000" dirty="0"/>
              <a:t>" فقمحا ، وكتابا ، وأيام ، وسنا ، ونفسا ، وقوة " كل منها جاء تمييزا ، أزال غموض الاسم الذي سبقه ، وبين المراد منه .</a:t>
            </a:r>
            <a:endParaRPr lang="en-US" sz="1200" dirty="0"/>
          </a:p>
          <a:p>
            <a:pPr algn="r"/>
            <a:r>
              <a:rPr lang="ar-SA" sz="2000" dirty="0"/>
              <a:t>ويسمى الاسم الذي ورد لبيان ما قبله وأزال غموضه ، تمييزا ، أو مميِّزا ، أو تفسيرا أو مفسِّرا ، ويسمى الاسم الذي زال غموضه ، مميَّزا ، أو مفسَّرا .</a:t>
            </a:r>
            <a:endParaRPr lang="en-US" sz="1200" dirty="0"/>
          </a:p>
          <a:p>
            <a:pPr lvl="6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4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أنواع ُالتّمييز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ar-SA" sz="1800" b="1" u="sng" dirty="0" smtClean="0"/>
              <a:t>والتمييز نوعان :</a:t>
            </a:r>
            <a:r>
              <a:rPr lang="ar-SA" sz="1800" b="1" dirty="0" smtClean="0"/>
              <a:t/>
            </a:r>
            <a:br>
              <a:rPr lang="ar-SA" sz="1800" b="1" dirty="0" smtClean="0"/>
            </a:br>
            <a:r>
              <a:rPr lang="ar-SA" sz="1800" b="1" dirty="0" smtClean="0"/>
              <a:t>1- </a:t>
            </a:r>
            <a:r>
              <a:rPr lang="ar-SA" sz="1800" b="1" u="sng" dirty="0" smtClean="0"/>
              <a:t>تمييز ذات </a:t>
            </a:r>
            <a:r>
              <a:rPr lang="ar-SA" sz="1800" b="1" dirty="0" smtClean="0"/>
              <a:t>، ويقال عنه تمييز المفرد وينعت بتمييز الملفوظ .</a:t>
            </a:r>
            <a:br>
              <a:rPr lang="ar-SA" sz="1800" b="1" dirty="0" smtClean="0"/>
            </a:br>
            <a:r>
              <a:rPr lang="ar-SA" sz="1800" b="1" u="sng" dirty="0" smtClean="0"/>
              <a:t>مثال</a:t>
            </a:r>
            <a:r>
              <a:rPr lang="ar-SA" sz="1800" b="1" dirty="0" smtClean="0"/>
              <a:t> / عندي مترٌ قماشاً ـ التمييز قماشا ، المميز متر وهو الملفوظ</a:t>
            </a:r>
            <a:br>
              <a:rPr lang="ar-SA" sz="1800" b="1" dirty="0" smtClean="0"/>
            </a:br>
            <a:r>
              <a:rPr lang="ar-SA" sz="1800" b="1" dirty="0" smtClean="0"/>
              <a:t>2- </a:t>
            </a:r>
            <a:r>
              <a:rPr lang="ar-SA" sz="1800" b="1" u="sng" dirty="0" smtClean="0"/>
              <a:t>تمييز نسبة </a:t>
            </a:r>
            <a:r>
              <a:rPr lang="ar-SA" sz="1800" b="1" dirty="0" smtClean="0"/>
              <a:t>، ويقال عنه تمييز الجملة ، وينعت بتمييز الملحوظ</a:t>
            </a:r>
            <a:br>
              <a:rPr lang="ar-SA" sz="1800" b="1" dirty="0" smtClean="0"/>
            </a:br>
            <a:r>
              <a:rPr lang="ar-SA" sz="1800" b="1" u="sng" dirty="0" smtClean="0"/>
              <a:t>مثال</a:t>
            </a:r>
            <a:r>
              <a:rPr lang="ar-SA" sz="1800" b="1" dirty="0" smtClean="0"/>
              <a:t> / اشتعل الرأسُ شيباً ـ تمييز جملة وينعت بتمييز الملحوظ أي نلاحظه ، فنلاحظ شيئا في هذه النسبة أو الجملة ونعرف ذلك من </a:t>
            </a:r>
            <a:r>
              <a:rPr lang="ar-SA" sz="1800" b="1" u="sng" dirty="0" smtClean="0"/>
              <a:t>خلال </a:t>
            </a:r>
            <a:r>
              <a:rPr lang="ar-SA" sz="1800" b="1" dirty="0" smtClean="0"/>
              <a:t/>
            </a:r>
            <a:br>
              <a:rPr lang="ar-SA" sz="1800" b="1" dirty="0" smtClean="0"/>
            </a:br>
            <a:r>
              <a:rPr lang="ar-SA" sz="1800" b="1" u="sng" dirty="0" smtClean="0"/>
              <a:t>الأمثلة التالية :</a:t>
            </a:r>
            <a:r>
              <a:rPr lang="ar-SA" sz="1800" b="1" dirty="0" smtClean="0"/>
              <a:t/>
            </a:r>
            <a:br>
              <a:rPr lang="ar-SA" sz="1800" b="1" dirty="0" smtClean="0"/>
            </a:br>
            <a:r>
              <a:rPr lang="ar-SA" sz="1800" b="1" dirty="0" smtClean="0"/>
              <a:t>في الدورةِ أربعون مشتركاً / عندي مترٌ قماشاً </a:t>
            </a:r>
            <a:br>
              <a:rPr lang="ar-SA" sz="1800" b="1" dirty="0" smtClean="0"/>
            </a:br>
            <a:r>
              <a:rPr lang="ar-SA" sz="1800" b="1" dirty="0" smtClean="0"/>
              <a:t>أعطيته قيراطاً ذهباً / شربتُ لتراً حليباً</a:t>
            </a:r>
            <a:br>
              <a:rPr lang="ar-SA" sz="1800" b="1" dirty="0" smtClean="0"/>
            </a:br>
            <a:r>
              <a:rPr lang="ar-SA" sz="1800" b="1" dirty="0" smtClean="0"/>
              <a:t/>
            </a:r>
            <a:br>
              <a:rPr lang="ar-SA" sz="1800" b="1" dirty="0" smtClean="0"/>
            </a:br>
            <a:r>
              <a:rPr lang="ar-SA" sz="1800" b="1" dirty="0" smtClean="0"/>
              <a:t>أربع سياقات نتأملها نجد أن التمييز ( مشتركا ) و(قماشا) و(ذهبا ) و(حليبا ) فسر اسما قبله وبينه ، </a:t>
            </a:r>
            <a:br>
              <a:rPr lang="ar-SA" sz="1800" b="1" dirty="0" smtClean="0"/>
            </a:br>
            <a:r>
              <a:rPr lang="ar-SA" sz="1800" b="1" dirty="0" smtClean="0"/>
              <a:t>وهو ( مشتركا فسر : أربعون ، وقماشا فسر : متر ، وذهبا فسر : قيراط ، وحليبا فسر : لتر ) </a:t>
            </a:r>
            <a:br>
              <a:rPr lang="ar-SA" sz="1800" b="1" dirty="0" smtClean="0"/>
            </a:br>
            <a:r>
              <a:rPr lang="ar-SA" sz="1800" b="1" dirty="0" smtClean="0"/>
              <a:t>ولولاه لوجدنا البلبلة ولما عرفنا معنى العدد (أربعين) و ( المتر ) و ( القيراط ) و ( اللتر ) ! .. </a:t>
            </a:r>
            <a:br>
              <a:rPr lang="ar-SA" sz="1800" b="1" dirty="0" smtClean="0"/>
            </a:br>
            <a:r>
              <a:rPr lang="ar-SA" sz="1800" b="1" dirty="0" smtClean="0"/>
              <a:t>وهذا النوع من التمييز ينعت بتمييز الذات .. أو تمييز الملفوظ .. </a:t>
            </a:r>
          </a:p>
          <a:p>
            <a:pPr algn="r"/>
            <a:r>
              <a:rPr lang="ar-SA" sz="1800" b="1" dirty="0" smtClean="0"/>
              <a:t>فأما ذات فتعني أن المميز مفرد   ٍ</a:t>
            </a:r>
            <a:r>
              <a:rPr lang="ar-SA" sz="1800" b="1" dirty="0"/>
              <a:t>أما ملفوظ ، فمعين ملموس</a:t>
            </a:r>
          </a:p>
          <a:p>
            <a:pPr algn="r"/>
            <a:endParaRPr lang="ar-SA" sz="1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125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168</TotalTime>
  <Words>425</Words>
  <Application>Microsoft Office PowerPoint</Application>
  <PresentationFormat>عرض على الشاشة (3:4)‏</PresentationFormat>
  <Paragraphs>62</Paragraphs>
  <Slides>11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Sketchbook</vt:lpstr>
      <vt:lpstr>المفعول المطلق</vt:lpstr>
      <vt:lpstr>تعريف المفعول المطلق</vt:lpstr>
      <vt:lpstr>انواع المفعول المطلق</vt:lpstr>
      <vt:lpstr>انواع المفعول المطلق</vt:lpstr>
      <vt:lpstr>انواع المفعول المطلق</vt:lpstr>
      <vt:lpstr>تثنية المفعول المطلق وجمعه :</vt:lpstr>
      <vt:lpstr>عامل المفعول المطلق :</vt:lpstr>
      <vt:lpstr>الشريحة 8</vt:lpstr>
      <vt:lpstr>أنواع ُالتّمييز</vt:lpstr>
      <vt:lpstr>الشريحة 10</vt:lpstr>
      <vt:lpstr>المصادر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المطلق</dc:title>
  <dc:creator>NOURAH !</dc:creator>
  <cp:lastModifiedBy>turki</cp:lastModifiedBy>
  <cp:revision>11</cp:revision>
  <dcterms:created xsi:type="dcterms:W3CDTF">2015-09-29T15:26:47Z</dcterms:created>
  <dcterms:modified xsi:type="dcterms:W3CDTF">2015-12-16T16:56:02Z</dcterms:modified>
</cp:coreProperties>
</file>