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5" r:id="rId4"/>
    <p:sldId id="259" r:id="rId5"/>
    <p:sldId id="260" r:id="rId6"/>
    <p:sldId id="261" r:id="rId7"/>
    <p:sldId id="262" r:id="rId8"/>
    <p:sldId id="263" r:id="rId9"/>
    <p:sldId id="264" r:id="rId10"/>
    <p:sldId id="266" r:id="rId11"/>
    <p:sldId id="267" r:id="rId12"/>
    <p:sldId id="269" r:id="rId13"/>
    <p:sldId id="268" r:id="rId14"/>
    <p:sldId id="258" r:id="rId15"/>
    <p:sldId id="270" r:id="rId16"/>
    <p:sldId id="271" r:id="rId17"/>
    <p:sldId id="272" r:id="rId18"/>
    <p:sldId id="273" r:id="rId19"/>
    <p:sldId id="274" r:id="rId20"/>
    <p:sldId id="275"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706" autoAdjust="0"/>
    <p:restoredTop sz="94660"/>
  </p:normalViewPr>
  <p:slideViewPr>
    <p:cSldViewPr>
      <p:cViewPr>
        <p:scale>
          <a:sx n="70" d="100"/>
          <a:sy n="70" d="100"/>
        </p:scale>
        <p:origin x="-1368" y="-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78610A8-97E0-43D1-9CED-C116D81F8CB9}" type="datetimeFigureOut">
              <a:rPr lang="ar-SA" smtClean="0"/>
              <a:pPr/>
              <a:t>22/07/41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207849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8610A8-97E0-43D1-9CED-C116D81F8CB9}" type="datetimeFigureOut">
              <a:rPr lang="ar-SA" smtClean="0"/>
              <a:pPr/>
              <a:t>22/07/41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417484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8610A8-97E0-43D1-9CED-C116D81F8CB9}" type="datetimeFigureOut">
              <a:rPr lang="ar-SA" smtClean="0"/>
              <a:pPr/>
              <a:t>22/07/41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300310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8610A8-97E0-43D1-9CED-C116D81F8CB9}" type="datetimeFigureOut">
              <a:rPr lang="ar-SA" smtClean="0"/>
              <a:pPr/>
              <a:t>22/07/41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356108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78610A8-97E0-43D1-9CED-C116D81F8CB9}" type="datetimeFigureOut">
              <a:rPr lang="ar-SA" smtClean="0"/>
              <a:pPr/>
              <a:t>22/07/41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168012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78610A8-97E0-43D1-9CED-C116D81F8CB9}" type="datetimeFigureOut">
              <a:rPr lang="ar-SA" smtClean="0"/>
              <a:pPr/>
              <a:t>22/07/41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101868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78610A8-97E0-43D1-9CED-C116D81F8CB9}" type="datetimeFigureOut">
              <a:rPr lang="ar-SA" smtClean="0"/>
              <a:pPr/>
              <a:t>22/07/41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334789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78610A8-97E0-43D1-9CED-C116D81F8CB9}" type="datetimeFigureOut">
              <a:rPr lang="ar-SA" smtClean="0"/>
              <a:pPr/>
              <a:t>22/07/41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51988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78610A8-97E0-43D1-9CED-C116D81F8CB9}" type="datetimeFigureOut">
              <a:rPr lang="ar-SA" smtClean="0"/>
              <a:pPr/>
              <a:t>22/07/41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419743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78610A8-97E0-43D1-9CED-C116D81F8CB9}" type="datetimeFigureOut">
              <a:rPr lang="ar-SA" smtClean="0"/>
              <a:pPr/>
              <a:t>22/07/41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353679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78610A8-97E0-43D1-9CED-C116D81F8CB9}" type="datetimeFigureOut">
              <a:rPr lang="ar-SA" smtClean="0"/>
              <a:pPr/>
              <a:t>22/07/41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178550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8610A8-97E0-43D1-9CED-C116D81F8CB9}" type="datetimeFigureOut">
              <a:rPr lang="ar-SA" smtClean="0"/>
              <a:pPr/>
              <a:t>22/07/41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29A30B-A861-4CB3-8604-8D823016D2E4}" type="slidenum">
              <a:rPr lang="ar-SA" smtClean="0"/>
              <a:pPr/>
              <a:t>‹#›</a:t>
            </a:fld>
            <a:endParaRPr lang="ar-SA"/>
          </a:p>
        </p:txBody>
      </p:sp>
    </p:spTree>
    <p:extLst>
      <p:ext uri="{BB962C8B-B14F-4D97-AF65-F5344CB8AC3E}">
        <p14:creationId xmlns:p14="http://schemas.microsoft.com/office/powerpoint/2010/main" xmlns="" val="261083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020"/>
            <a:ext cx="9141746" cy="6880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مستطيل 3"/>
          <p:cNvSpPr/>
          <p:nvPr/>
        </p:nvSpPr>
        <p:spPr>
          <a:xfrm>
            <a:off x="1115616" y="836712"/>
            <a:ext cx="7200800" cy="201622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7200" b="1" dirty="0" smtClean="0">
                <a:solidFill>
                  <a:srgbClr val="0070C0"/>
                </a:solidFill>
                <a:cs typeface="Akhbar MT" pitchFamily="2" charset="-78"/>
              </a:rPr>
              <a:t>الفصل الثاني: القيمة المكانية</a:t>
            </a:r>
            <a:endParaRPr lang="ar-SA" sz="7200" b="1" dirty="0">
              <a:solidFill>
                <a:srgbClr val="0070C0"/>
              </a:solidFill>
              <a:cs typeface="Akhbar MT" pitchFamily="2" charset="-78"/>
            </a:endParaRPr>
          </a:p>
        </p:txBody>
      </p:sp>
      <p:sp>
        <p:nvSpPr>
          <p:cNvPr id="5" name="مستطيل 4"/>
          <p:cNvSpPr/>
          <p:nvPr/>
        </p:nvSpPr>
        <p:spPr>
          <a:xfrm>
            <a:off x="4211960" y="5013176"/>
            <a:ext cx="4536504" cy="1512168"/>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dirty="0" smtClean="0">
                <a:solidFill>
                  <a:schemeClr val="accent6"/>
                </a:solidFill>
              </a:rPr>
              <a:t>اعداد الطالبة: أثير فهد </a:t>
            </a:r>
            <a:r>
              <a:rPr lang="ar-SA" sz="2800" dirty="0" err="1" smtClean="0">
                <a:solidFill>
                  <a:schemeClr val="accent6"/>
                </a:solidFill>
              </a:rPr>
              <a:t>النقيه</a:t>
            </a:r>
            <a:endParaRPr lang="ar-SA" sz="2800" dirty="0" smtClean="0">
              <a:solidFill>
                <a:schemeClr val="accent6"/>
              </a:solidFill>
            </a:endParaRPr>
          </a:p>
          <a:p>
            <a:pPr algn="ctr"/>
            <a:r>
              <a:rPr lang="ar-SA" sz="2800" dirty="0" smtClean="0">
                <a:solidFill>
                  <a:schemeClr val="accent6"/>
                </a:solidFill>
              </a:rPr>
              <a:t>اشراف المعلمة: مزنة الدرعان</a:t>
            </a:r>
            <a:endParaRPr lang="ar-SA" sz="2800" dirty="0">
              <a:solidFill>
                <a:schemeClr val="accent6"/>
              </a:solidFill>
            </a:endParaRPr>
          </a:p>
        </p:txBody>
      </p:sp>
    </p:spTree>
    <p:extLst>
      <p:ext uri="{BB962C8B-B14F-4D97-AF65-F5344CB8AC3E}">
        <p14:creationId xmlns:p14="http://schemas.microsoft.com/office/powerpoint/2010/main" xmlns="" val="3800832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0" y="0"/>
            <a:ext cx="9142175" cy="3433762"/>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الخطأ النمطي الاول للطالب كولن في القيمة المكانية:</a:t>
            </a:r>
          </a:p>
          <a:p>
            <a:r>
              <a:rPr lang="ar-SA" sz="3000" b="1" dirty="0" smtClean="0">
                <a:solidFill>
                  <a:schemeClr val="accent6"/>
                </a:solidFill>
                <a:latin typeface="Calibri" pitchFamily="34" charset="0"/>
                <a:ea typeface="Arial Unicode MS" pitchFamily="34" charset="-128"/>
                <a:cs typeface="Calibri" pitchFamily="34" charset="0"/>
              </a:rPr>
              <a:t>تشخيص الخطأ</a:t>
            </a:r>
          </a:p>
          <a:p>
            <a:r>
              <a:rPr lang="ar-SA" sz="3000" dirty="0" smtClean="0">
                <a:solidFill>
                  <a:schemeClr val="accent6"/>
                </a:solidFill>
                <a:latin typeface="Calibri" pitchFamily="34" charset="0"/>
                <a:ea typeface="Arial Unicode MS" pitchFamily="34" charset="-128"/>
                <a:cs typeface="Calibri" pitchFamily="34" charset="0"/>
              </a:rPr>
              <a:t>لقد قام المعلم بتفحص اجابات كولن للمسائل الموجودة في ورقة العمل، ومن ثم قام بتحديد ما اذا كانت الأخطاء المرتكبة أخطاء </a:t>
            </a:r>
            <a:r>
              <a:rPr lang="ar-SA" sz="3000" dirty="0" err="1" smtClean="0">
                <a:solidFill>
                  <a:schemeClr val="accent6"/>
                </a:solidFill>
                <a:latin typeface="Calibri" pitchFamily="34" charset="0"/>
                <a:ea typeface="Arial Unicode MS" pitchFamily="34" charset="-128"/>
                <a:cs typeface="Calibri" pitchFamily="34" charset="0"/>
              </a:rPr>
              <a:t>مفاهيمية</a:t>
            </a:r>
            <a:r>
              <a:rPr lang="ar-SA" sz="3000" dirty="0" smtClean="0">
                <a:solidFill>
                  <a:schemeClr val="accent6"/>
                </a:solidFill>
                <a:latin typeface="Calibri" pitchFamily="34" charset="0"/>
                <a:ea typeface="Arial Unicode MS" pitchFamily="34" charset="-128"/>
                <a:cs typeface="Calibri" pitchFamily="34" charset="0"/>
              </a:rPr>
              <a:t> أو اخطاء إجرائية. </a:t>
            </a:r>
          </a:p>
          <a:p>
            <a:r>
              <a:rPr lang="ar-SA" sz="3000" dirty="0" smtClean="0">
                <a:solidFill>
                  <a:schemeClr val="accent6"/>
                </a:solidFill>
                <a:latin typeface="Calibri" pitchFamily="34" charset="0"/>
                <a:ea typeface="Arial Unicode MS" pitchFamily="34" charset="-128"/>
                <a:cs typeface="Calibri" pitchFamily="34" charset="0"/>
              </a:rPr>
              <a:t>كما قام المعلم بتحديد نقاط القوة لدى كولن والتي تتضمن قدرته على كتابة وترتيب الأرقام.</a:t>
            </a:r>
          </a:p>
        </p:txBody>
      </p:sp>
      <p:sp>
        <p:nvSpPr>
          <p:cNvPr id="2" name="مستطيل ذو زاويتين مستديرتين في نفس الجانب 1"/>
          <p:cNvSpPr/>
          <p:nvPr/>
        </p:nvSpPr>
        <p:spPr>
          <a:xfrm>
            <a:off x="980909" y="3435700"/>
            <a:ext cx="8006006" cy="3422300"/>
          </a:xfrm>
          <a:prstGeom prst="round2SameRect">
            <a:avLst/>
          </a:prstGeom>
        </p:spPr>
        <p:style>
          <a:lnRef idx="2">
            <a:schemeClr val="accent6"/>
          </a:lnRef>
          <a:fillRef idx="1">
            <a:schemeClr val="lt1"/>
          </a:fillRef>
          <a:effectRef idx="0">
            <a:schemeClr val="accent6"/>
          </a:effectRef>
          <a:fontRef idx="minor">
            <a:schemeClr val="dk1"/>
          </a:fontRef>
        </p:style>
        <p:txBody>
          <a:bodyPr rtlCol="1" anchor="ctr"/>
          <a:lstStyle/>
          <a:p>
            <a:r>
              <a:rPr lang="ar-SA" sz="2800" dirty="0" smtClean="0">
                <a:solidFill>
                  <a:schemeClr val="accent3"/>
                </a:solidFill>
                <a:latin typeface="Calibri" pitchFamily="34" charset="0"/>
                <a:cs typeface="Calibri" pitchFamily="34" charset="0"/>
              </a:rPr>
              <a:t>الأعداد التالية معطاة بالكلمات، عبر عنها بالأرقام:</a:t>
            </a:r>
          </a:p>
          <a:p>
            <a:r>
              <a:rPr lang="ar-SA" sz="2800" dirty="0" smtClean="0">
                <a:solidFill>
                  <a:schemeClr val="accent3"/>
                </a:solidFill>
                <a:latin typeface="Calibri" pitchFamily="34" charset="0"/>
                <a:cs typeface="Calibri" pitchFamily="34" charset="0"/>
              </a:rPr>
              <a:t>1ــ سبعة وخمسون</a:t>
            </a:r>
          </a:p>
          <a:p>
            <a:r>
              <a:rPr lang="ar-SA" sz="2800" dirty="0" smtClean="0">
                <a:solidFill>
                  <a:schemeClr val="accent1"/>
                </a:solidFill>
                <a:latin typeface="Segoe UI" pitchFamily="34" charset="0"/>
                <a:cs typeface="Segoe UI" pitchFamily="34" charset="0"/>
              </a:rPr>
              <a:t>507</a:t>
            </a:r>
          </a:p>
          <a:p>
            <a:r>
              <a:rPr lang="ar-SA" sz="2800" dirty="0" smtClean="0">
                <a:solidFill>
                  <a:schemeClr val="accent3"/>
                </a:solidFill>
                <a:latin typeface="Calibri" pitchFamily="34" charset="0"/>
                <a:cs typeface="Calibri" pitchFamily="34" charset="0"/>
              </a:rPr>
              <a:t>2ــ ستمائة واثنان وأربعون</a:t>
            </a:r>
          </a:p>
          <a:p>
            <a:r>
              <a:rPr lang="ar-SA" sz="2800" dirty="0" smtClean="0">
                <a:solidFill>
                  <a:schemeClr val="accent1"/>
                </a:solidFill>
                <a:latin typeface="Segoe UI" pitchFamily="34" charset="0"/>
                <a:cs typeface="Segoe UI" pitchFamily="34" charset="0"/>
              </a:rPr>
              <a:t>60042</a:t>
            </a:r>
          </a:p>
          <a:p>
            <a:r>
              <a:rPr lang="ar-SA" sz="2800" b="1" dirty="0" smtClean="0">
                <a:solidFill>
                  <a:srgbClr val="FF0000"/>
                </a:solidFill>
                <a:latin typeface="Segoe UI" pitchFamily="34" charset="0"/>
                <a:cs typeface="Segoe UI" pitchFamily="34" charset="0"/>
              </a:rPr>
              <a:t>*</a:t>
            </a:r>
            <a:r>
              <a:rPr lang="ar-SA" sz="2400" b="1" dirty="0" smtClean="0">
                <a:solidFill>
                  <a:srgbClr val="FF0000"/>
                </a:solidFill>
                <a:latin typeface="Segoe UI" pitchFamily="34" charset="0"/>
                <a:cs typeface="Segoe UI" pitchFamily="34" charset="0"/>
              </a:rPr>
              <a:t>الطالب لا يدرك القواعد المستخدمة في كتابة الارقام متعددة الخانات بشكل صحيح وهذا يدل على افتقاره لمفهوم القيمة المكانية.</a:t>
            </a:r>
            <a:endParaRPr lang="ar-SA" sz="2800" b="1" dirty="0">
              <a:solidFill>
                <a:srgbClr val="FF0000"/>
              </a:solidFill>
              <a:latin typeface="Segoe UI" pitchFamily="34" charset="0"/>
              <a:cs typeface="Segoe UI" pitchFamily="34" charset="0"/>
            </a:endParaRPr>
          </a:p>
        </p:txBody>
      </p:sp>
    </p:spTree>
    <p:extLst>
      <p:ext uri="{BB962C8B-B14F-4D97-AF65-F5344CB8AC3E}">
        <p14:creationId xmlns:p14="http://schemas.microsoft.com/office/powerpoint/2010/main" xmlns="" val="474642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46" y="-33604"/>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349581" y="0"/>
            <a:ext cx="8792594" cy="5157192"/>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dirty="0" smtClean="0">
                <a:solidFill>
                  <a:schemeClr val="accent6"/>
                </a:solidFill>
                <a:latin typeface="Calibri" pitchFamily="34" charset="0"/>
                <a:ea typeface="Arial Unicode MS" pitchFamily="34" charset="-128"/>
                <a:cs typeface="Calibri" pitchFamily="34" charset="0"/>
              </a:rPr>
              <a:t>بالاستعانة بعيدان المصاص أو عيدان تحريك القهوة  أو الازرار بحيث يتم تجميع كل عشرة منها كحزمة واحدة.</a:t>
            </a:r>
          </a:p>
          <a:p>
            <a:r>
              <a:rPr lang="ar-SA" sz="3000" dirty="0" smtClean="0">
                <a:solidFill>
                  <a:schemeClr val="accent6"/>
                </a:solidFill>
                <a:latin typeface="Calibri" pitchFamily="34" charset="0"/>
                <a:ea typeface="Arial Unicode MS" pitchFamily="34" charset="-128"/>
                <a:cs typeface="Calibri" pitchFamily="34" charset="0"/>
              </a:rPr>
              <a:t>وليبدأ الطالب بتجميع عشر وحدات كحزمة واحدة لتمثيل العشرة الواحدة ومن ثم تجميع عشرة عشرات كحزمة لتمثيل المئات وهكذا.</a:t>
            </a:r>
          </a:p>
          <a:p>
            <a:r>
              <a:rPr lang="ar-SA" sz="3000" dirty="0" smtClean="0">
                <a:solidFill>
                  <a:srgbClr val="FF0000"/>
                </a:solidFill>
                <a:latin typeface="Calibri" pitchFamily="34" charset="0"/>
                <a:ea typeface="Arial Unicode MS" pitchFamily="34" charset="-128"/>
                <a:cs typeface="Calibri" pitchFamily="34" charset="0"/>
              </a:rPr>
              <a:t>الهدف من النشاط: تقوية الاحساس والادراك للقيمة المكانية للأرقام بالاستعانة بالمواد المختلفة من واقع الحياة.</a:t>
            </a:r>
          </a:p>
        </p:txBody>
      </p:sp>
    </p:spTree>
    <p:extLst>
      <p:ext uri="{BB962C8B-B14F-4D97-AF65-F5344CB8AC3E}">
        <p14:creationId xmlns:p14="http://schemas.microsoft.com/office/powerpoint/2010/main" xmlns="" val="160584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8" y="-99392"/>
            <a:ext cx="9164360" cy="7128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40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165" y="22650"/>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107595" y="22650"/>
            <a:ext cx="8892480" cy="4702494"/>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الخطأ النمطي الثاني للطالب كولن في القيمة المكانية:</a:t>
            </a:r>
          </a:p>
          <a:p>
            <a:r>
              <a:rPr lang="ar-SA" sz="3000" b="1" dirty="0" smtClean="0">
                <a:solidFill>
                  <a:schemeClr val="accent6"/>
                </a:solidFill>
                <a:latin typeface="Calibri" pitchFamily="34" charset="0"/>
                <a:ea typeface="Arial Unicode MS" pitchFamily="34" charset="-128"/>
                <a:cs typeface="Calibri" pitchFamily="34" charset="0"/>
              </a:rPr>
              <a:t>تشخيص الخطأ:</a:t>
            </a:r>
          </a:p>
          <a:p>
            <a:r>
              <a:rPr lang="ar-SA" sz="3000" dirty="0" smtClean="0">
                <a:solidFill>
                  <a:schemeClr val="accent3"/>
                </a:solidFill>
                <a:latin typeface="Calibri" pitchFamily="34" charset="0"/>
                <a:ea typeface="Arial Unicode MS" pitchFamily="34" charset="-128"/>
                <a:cs typeface="Calibri" pitchFamily="34" charset="0"/>
              </a:rPr>
              <a:t>1ــ أيهما أكبر؟ 13 أ, 31</a:t>
            </a:r>
          </a:p>
          <a:p>
            <a:r>
              <a:rPr lang="ar-SA" sz="3000" dirty="0" smtClean="0">
                <a:solidFill>
                  <a:srgbClr val="0070C0"/>
                </a:solidFill>
                <a:latin typeface="Segoe UI" pitchFamily="34" charset="0"/>
                <a:ea typeface="Arial Unicode MS" pitchFamily="34" charset="-128"/>
                <a:cs typeface="Segoe UI" pitchFamily="34" charset="0"/>
              </a:rPr>
              <a:t>كلاهما متساويان</a:t>
            </a:r>
          </a:p>
          <a:p>
            <a:r>
              <a:rPr lang="ar-SA" sz="3000" dirty="0" smtClean="0">
                <a:solidFill>
                  <a:schemeClr val="accent3"/>
                </a:solidFill>
                <a:latin typeface="Calibri" pitchFamily="34" charset="0"/>
                <a:ea typeface="Arial Unicode MS" pitchFamily="34" charset="-128"/>
                <a:cs typeface="Calibri" pitchFamily="34" charset="0"/>
              </a:rPr>
              <a:t>2ــ أيهما أكبر؟ 41 أو 39 </a:t>
            </a:r>
          </a:p>
          <a:p>
            <a:r>
              <a:rPr lang="ar-SA" sz="3000" dirty="0" smtClean="0">
                <a:solidFill>
                  <a:srgbClr val="0070C0"/>
                </a:solidFill>
                <a:latin typeface="Segoe UI" pitchFamily="34" charset="0"/>
                <a:ea typeface="Arial Unicode MS" pitchFamily="34" charset="-128"/>
                <a:cs typeface="Segoe UI" pitchFamily="34" charset="0"/>
              </a:rPr>
              <a:t>39</a:t>
            </a:r>
          </a:p>
          <a:p>
            <a:r>
              <a:rPr lang="ar-SA" sz="3000" dirty="0" smtClean="0">
                <a:solidFill>
                  <a:srgbClr val="FF0000"/>
                </a:solidFill>
                <a:latin typeface="Calibri" pitchFamily="34" charset="0"/>
                <a:ea typeface="Arial Unicode MS" pitchFamily="34" charset="-128"/>
                <a:cs typeface="Calibri" pitchFamily="34" charset="0"/>
              </a:rPr>
              <a:t>نجد أنه يفتقر إلى ادراك ما تعنيه قيمة كل رقم تبعاً للخانة التي يقع فيها، حيث إننا نجده يقرأ الأرقام المكونة للأعداد المتساوية مرة من اليمين ومرة من اليسار بغض النظر عن قيمتها المكانية. </a:t>
            </a:r>
          </a:p>
          <a:p>
            <a:endParaRPr lang="ar-SA" sz="3000" dirty="0" smtClean="0">
              <a:solidFill>
                <a:schemeClr val="accent6"/>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2296869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107595" y="22650"/>
            <a:ext cx="8892480" cy="2686270"/>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إعادة التأهيل والمعالجة:</a:t>
            </a:r>
          </a:p>
          <a:p>
            <a:r>
              <a:rPr lang="ar-SA" sz="3000" dirty="0" smtClean="0">
                <a:solidFill>
                  <a:schemeClr val="accent6"/>
                </a:solidFill>
                <a:latin typeface="Calibri" pitchFamily="34" charset="0"/>
                <a:ea typeface="Arial Unicode MS" pitchFamily="34" charset="-128"/>
                <a:cs typeface="Calibri" pitchFamily="34" charset="0"/>
              </a:rPr>
              <a:t>*يمكن تطبيق النشاط السابق بالمكعبات العشرية.</a:t>
            </a:r>
          </a:p>
          <a:p>
            <a:r>
              <a:rPr lang="ar-SA" sz="3000" dirty="0" smtClean="0">
                <a:solidFill>
                  <a:schemeClr val="accent6"/>
                </a:solidFill>
                <a:latin typeface="Calibri" pitchFamily="34" charset="0"/>
                <a:ea typeface="Arial Unicode MS" pitchFamily="34" charset="-128"/>
                <a:cs typeface="Calibri" pitchFamily="34" charset="0"/>
              </a:rPr>
              <a:t>*يمكن أن اقص له قصة بأن لدي اختان وقاموا ببيع كتبهم الفكاهية حيث باعت إحداهن </a:t>
            </a:r>
            <a:r>
              <a:rPr lang="ar-SA" sz="3000" dirty="0" smtClean="0">
                <a:solidFill>
                  <a:schemeClr val="accent2"/>
                </a:solidFill>
                <a:latin typeface="Calibri" pitchFamily="34" charset="0"/>
                <a:ea typeface="Arial Unicode MS" pitchFamily="34" charset="-128"/>
                <a:cs typeface="Calibri" pitchFamily="34" charset="0"/>
              </a:rPr>
              <a:t>25 كتاباً </a:t>
            </a:r>
            <a:r>
              <a:rPr lang="ar-SA" sz="3000" dirty="0" smtClean="0">
                <a:solidFill>
                  <a:schemeClr val="accent6"/>
                </a:solidFill>
                <a:latin typeface="Calibri" pitchFamily="34" charset="0"/>
                <a:ea typeface="Arial Unicode MS" pitchFamily="34" charset="-128"/>
                <a:cs typeface="Calibri" pitchFamily="34" charset="0"/>
              </a:rPr>
              <a:t>في حين باعت الأخرى </a:t>
            </a:r>
            <a:r>
              <a:rPr lang="ar-SA" sz="3000" dirty="0" smtClean="0">
                <a:solidFill>
                  <a:schemeClr val="accent2"/>
                </a:solidFill>
                <a:latin typeface="Calibri" pitchFamily="34" charset="0"/>
                <a:ea typeface="Arial Unicode MS" pitchFamily="34" charset="-128"/>
                <a:cs typeface="Calibri" pitchFamily="34" charset="0"/>
              </a:rPr>
              <a:t>52 كتاباً. </a:t>
            </a:r>
          </a:p>
          <a:p>
            <a:r>
              <a:rPr lang="ar-SA" sz="3000" dirty="0" smtClean="0">
                <a:solidFill>
                  <a:schemeClr val="accent6"/>
                </a:solidFill>
                <a:latin typeface="Calibri" pitchFamily="34" charset="0"/>
                <a:ea typeface="Arial Unicode MS" pitchFamily="34" charset="-128"/>
                <a:cs typeface="Calibri" pitchFamily="34" charset="0"/>
              </a:rPr>
              <a:t>وطلب أبي مني بإخباره عن اختي التي باعت العدد الأكبر من الكتب، دعنا نساعده. </a:t>
            </a:r>
          </a:p>
        </p:txBody>
      </p:sp>
      <p:graphicFrame>
        <p:nvGraphicFramePr>
          <p:cNvPr id="4" name="جدول 3"/>
          <p:cNvGraphicFramePr>
            <a:graphicFrameLocks noGrp="1"/>
          </p:cNvGraphicFramePr>
          <p:nvPr>
            <p:extLst>
              <p:ext uri="{D42A27DB-BD31-4B8C-83A1-F6EECF244321}">
                <p14:modId xmlns:p14="http://schemas.microsoft.com/office/powerpoint/2010/main" xmlns="" val="3574377330"/>
              </p:ext>
            </p:extLst>
          </p:nvPr>
        </p:nvGraphicFramePr>
        <p:xfrm>
          <a:off x="5183989" y="2969518"/>
          <a:ext cx="3816086" cy="2448272"/>
        </p:xfrm>
        <a:graphic>
          <a:graphicData uri="http://schemas.openxmlformats.org/drawingml/2006/table">
            <a:tbl>
              <a:tblPr rtl="1" firstRow="1" bandRow="1">
                <a:tableStyleId>{8799B23B-EC83-4686-B30A-512413B5E67A}</a:tableStyleId>
              </a:tblPr>
              <a:tblGrid>
                <a:gridCol w="1908043"/>
                <a:gridCol w="1908043"/>
              </a:tblGrid>
              <a:tr h="504056">
                <a:tc>
                  <a:txBody>
                    <a:bodyPr/>
                    <a:lstStyle/>
                    <a:p>
                      <a:pPr algn="ctr" rtl="1"/>
                      <a:r>
                        <a:rPr lang="ar-SA" sz="2000" dirty="0" smtClean="0">
                          <a:solidFill>
                            <a:schemeClr val="accent1"/>
                          </a:solidFill>
                        </a:rPr>
                        <a:t>احاد </a:t>
                      </a:r>
                      <a:endParaRPr lang="ar-SA" sz="2000" dirty="0">
                        <a:solidFill>
                          <a:schemeClr val="accent1"/>
                        </a:solidFill>
                      </a:endParaRPr>
                    </a:p>
                  </a:txBody>
                  <a:tcPr/>
                </a:tc>
                <a:tc>
                  <a:txBody>
                    <a:bodyPr/>
                    <a:lstStyle/>
                    <a:p>
                      <a:pPr algn="ctr" rtl="1"/>
                      <a:r>
                        <a:rPr lang="ar-SA" sz="2000" dirty="0" smtClean="0">
                          <a:solidFill>
                            <a:schemeClr val="accent1"/>
                          </a:solidFill>
                        </a:rPr>
                        <a:t>عشرات</a:t>
                      </a:r>
                      <a:endParaRPr lang="ar-SA" sz="2000" dirty="0">
                        <a:solidFill>
                          <a:schemeClr val="accent1"/>
                        </a:solidFill>
                      </a:endParaRPr>
                    </a:p>
                  </a:txBody>
                  <a:tcPr/>
                </a:tc>
              </a:tr>
              <a:tr h="1512168">
                <a:tc>
                  <a:txBody>
                    <a:bodyPr/>
                    <a:lstStyle/>
                    <a:p>
                      <a:pPr rtl="1"/>
                      <a:endParaRPr lang="ar-SA" dirty="0"/>
                    </a:p>
                  </a:txBody>
                  <a:tcPr/>
                </a:tc>
                <a:tc>
                  <a:txBody>
                    <a:bodyPr/>
                    <a:lstStyle/>
                    <a:p>
                      <a:pPr rtl="1"/>
                      <a:endParaRPr lang="ar-SA" dirty="0"/>
                    </a:p>
                  </a:txBody>
                  <a:tcPr/>
                </a:tc>
              </a:tr>
              <a:tr h="432048">
                <a:tc>
                  <a:txBody>
                    <a:bodyPr/>
                    <a:lstStyle/>
                    <a:p>
                      <a:pPr algn="ctr" rtl="1"/>
                      <a:r>
                        <a:rPr lang="ar-SA" sz="2000" dirty="0" smtClean="0">
                          <a:solidFill>
                            <a:srgbClr val="FF0000"/>
                          </a:solidFill>
                        </a:rPr>
                        <a:t>سجل: 5</a:t>
                      </a:r>
                      <a:endParaRPr lang="ar-SA" sz="2000" dirty="0">
                        <a:solidFill>
                          <a:srgbClr val="FF0000"/>
                        </a:solidFill>
                      </a:endParaRPr>
                    </a:p>
                  </a:txBody>
                  <a:tcPr/>
                </a:tc>
                <a:tc>
                  <a:txBody>
                    <a:bodyPr/>
                    <a:lstStyle/>
                    <a:p>
                      <a:pPr algn="ctr" rtl="1"/>
                      <a:r>
                        <a:rPr lang="ar-SA" sz="2000" dirty="0" smtClean="0">
                          <a:solidFill>
                            <a:srgbClr val="FF0000"/>
                          </a:solidFill>
                        </a:rPr>
                        <a:t>سجل:2</a:t>
                      </a:r>
                      <a:endParaRPr lang="ar-SA" sz="2000" dirty="0">
                        <a:solidFill>
                          <a:srgbClr val="FF0000"/>
                        </a:solidFill>
                      </a:endParaRPr>
                    </a:p>
                  </a:txBody>
                  <a:tcPr/>
                </a:tc>
              </a:tr>
            </a:tbl>
          </a:graphicData>
        </a:graphic>
      </p:graphicFrame>
      <p:sp>
        <p:nvSpPr>
          <p:cNvPr id="5" name="مستطيل 4"/>
          <p:cNvSpPr/>
          <p:nvPr/>
        </p:nvSpPr>
        <p:spPr>
          <a:xfrm>
            <a:off x="8604448" y="4221088"/>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6416" y="4207371"/>
            <a:ext cx="171450"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74607" y="4207371"/>
            <a:ext cx="171450"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16057" y="4193654"/>
            <a:ext cx="171450"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4193654"/>
            <a:ext cx="171450"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مستطيل 5"/>
          <p:cNvSpPr/>
          <p:nvPr/>
        </p:nvSpPr>
        <p:spPr>
          <a:xfrm>
            <a:off x="6372200" y="3573016"/>
            <a:ext cx="1440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5940152" y="3573016"/>
            <a:ext cx="1440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555776" y="5678711"/>
            <a:ext cx="7056784" cy="119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Arial" pitchFamily="34" charset="0"/>
              <a:buChar char="•"/>
            </a:pPr>
            <a:r>
              <a:rPr lang="ar-SA" sz="2800" dirty="0" smtClean="0">
                <a:solidFill>
                  <a:srgbClr val="FF0000"/>
                </a:solidFill>
              </a:rPr>
              <a:t>لابد أن يقرأ الطالب العدد بصوت عالٍ.</a:t>
            </a:r>
          </a:p>
          <a:p>
            <a:pPr marL="285750" indent="-285750" algn="ctr">
              <a:buFont typeface="Arial" pitchFamily="34" charset="0"/>
              <a:buChar char="•"/>
            </a:pPr>
            <a:r>
              <a:rPr lang="ar-SA" sz="2800" dirty="0" smtClean="0">
                <a:solidFill>
                  <a:srgbClr val="FF0000"/>
                </a:solidFill>
              </a:rPr>
              <a:t>اطلب من الطالب أن يقوم بتمثيل العدد </a:t>
            </a:r>
            <a:r>
              <a:rPr lang="en-US" sz="2800" dirty="0" smtClean="0">
                <a:solidFill>
                  <a:srgbClr val="FF0000"/>
                </a:solidFill>
              </a:rPr>
              <a:t>“</a:t>
            </a:r>
            <a:r>
              <a:rPr lang="ar-SA" sz="2800" dirty="0" smtClean="0">
                <a:solidFill>
                  <a:srgbClr val="FF0000"/>
                </a:solidFill>
              </a:rPr>
              <a:t>52</a:t>
            </a:r>
            <a:r>
              <a:rPr lang="en-US" sz="2800" dirty="0" smtClean="0">
                <a:solidFill>
                  <a:srgbClr val="FF0000"/>
                </a:solidFill>
              </a:rPr>
              <a:t>”</a:t>
            </a:r>
            <a:r>
              <a:rPr lang="ar-SA" sz="2800" dirty="0" smtClean="0">
                <a:solidFill>
                  <a:srgbClr val="FF0000"/>
                </a:solidFill>
              </a:rPr>
              <a:t> بالطريقة السابقة نفسها والمقارنة بينه وبين ما فعله سابقاً.</a:t>
            </a:r>
          </a:p>
          <a:p>
            <a:pPr algn="ctr"/>
            <a:r>
              <a:rPr lang="ar-SA" sz="2800" dirty="0" smtClean="0">
                <a:solidFill>
                  <a:srgbClr val="FF0000"/>
                </a:solidFill>
              </a:rPr>
              <a:t> </a:t>
            </a:r>
            <a:endParaRPr lang="ar-SA" sz="2800" dirty="0">
              <a:solidFill>
                <a:srgbClr val="FF0000"/>
              </a:solidFill>
            </a:endParaRPr>
          </a:p>
        </p:txBody>
      </p:sp>
    </p:spTree>
    <p:extLst>
      <p:ext uri="{BB962C8B-B14F-4D97-AF65-F5344CB8AC3E}">
        <p14:creationId xmlns:p14="http://schemas.microsoft.com/office/powerpoint/2010/main" xmlns="" val="2467851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107595" y="22650"/>
            <a:ext cx="8892480" cy="5782614"/>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الخطأ النمطي الثالث للطالب كولن في القيمة المكانية:</a:t>
            </a:r>
          </a:p>
          <a:p>
            <a:r>
              <a:rPr lang="ar-SA" sz="3000" b="1" dirty="0" smtClean="0">
                <a:solidFill>
                  <a:schemeClr val="accent6"/>
                </a:solidFill>
                <a:latin typeface="Calibri" pitchFamily="34" charset="0"/>
                <a:ea typeface="Arial Unicode MS" pitchFamily="34" charset="-128"/>
                <a:cs typeface="Calibri" pitchFamily="34" charset="0"/>
              </a:rPr>
              <a:t>تشخيص الخطأ:</a:t>
            </a:r>
          </a:p>
          <a:p>
            <a:r>
              <a:rPr lang="ar-SA" sz="3000" dirty="0" smtClean="0">
                <a:solidFill>
                  <a:schemeClr val="accent6"/>
                </a:solidFill>
                <a:latin typeface="Calibri" pitchFamily="34" charset="0"/>
                <a:ea typeface="Arial Unicode MS" pitchFamily="34" charset="-128"/>
                <a:cs typeface="Calibri" pitchFamily="34" charset="0"/>
              </a:rPr>
              <a:t>تتضمن ورقة العمل الثالثة للطالب من الأخطاء المتعلقة بالقيمة المكانية. وتحتوي هذه الورقة على مجموعة من المسائل مطلوب فيها ايجاد ناتج الطرح بين عددين مختلفين من الساعات والدقائق.</a:t>
            </a:r>
          </a:p>
          <a:p>
            <a:r>
              <a:rPr lang="ar-SA" sz="3000" dirty="0" smtClean="0">
                <a:solidFill>
                  <a:schemeClr val="accent3"/>
                </a:solidFill>
                <a:latin typeface="Calibri" pitchFamily="34" charset="0"/>
                <a:ea typeface="Arial Unicode MS" pitchFamily="34" charset="-128"/>
                <a:cs typeface="Calibri" pitchFamily="34" charset="0"/>
              </a:rPr>
              <a:t>السؤال: عبر عن 8 ساعات و10 دقائق بــــــ7ساعات و........... دقيقة.</a:t>
            </a:r>
          </a:p>
          <a:p>
            <a:r>
              <a:rPr lang="ar-SA" sz="3000" dirty="0" smtClean="0">
                <a:solidFill>
                  <a:srgbClr val="FF0000"/>
                </a:solidFill>
                <a:latin typeface="Calibri" pitchFamily="34" charset="0"/>
                <a:ea typeface="Arial Unicode MS" pitchFamily="34" charset="-128"/>
                <a:cs typeface="Calibri" pitchFamily="34" charset="0"/>
              </a:rPr>
              <a:t>إن الأخطاء التي ارتكبها الطالب تعد أخطاء </a:t>
            </a:r>
            <a:r>
              <a:rPr lang="ar-SA" sz="3000" dirty="0" err="1" smtClean="0">
                <a:solidFill>
                  <a:srgbClr val="FF0000"/>
                </a:solidFill>
                <a:latin typeface="Calibri" pitchFamily="34" charset="0"/>
                <a:ea typeface="Arial Unicode MS" pitchFamily="34" charset="-128"/>
                <a:cs typeface="Calibri" pitchFamily="34" charset="0"/>
              </a:rPr>
              <a:t>مفاهيمية</a:t>
            </a:r>
            <a:r>
              <a:rPr lang="ar-SA" sz="3000" dirty="0" smtClean="0">
                <a:solidFill>
                  <a:srgbClr val="FF0000"/>
                </a:solidFill>
                <a:latin typeface="Calibri" pitchFamily="34" charset="0"/>
                <a:ea typeface="Arial Unicode MS" pitchFamily="34" charset="-128"/>
                <a:cs typeface="Calibri" pitchFamily="34" charset="0"/>
              </a:rPr>
              <a:t> وإجرائية في نفس الوقت.</a:t>
            </a:r>
          </a:p>
          <a:p>
            <a:r>
              <a:rPr lang="ar-SA" sz="3000" dirty="0" smtClean="0">
                <a:solidFill>
                  <a:srgbClr val="FF0000"/>
                </a:solidFill>
                <a:latin typeface="Calibri" pitchFamily="34" charset="0"/>
                <a:ea typeface="Arial Unicode MS" pitchFamily="34" charset="-128"/>
                <a:cs typeface="Calibri" pitchFamily="34" charset="0"/>
              </a:rPr>
              <a:t>إن الاستعانة بوسائل المساعدة في سياقات عملية من واقع الحياة تساعد كثيراً في إعادة تأهيل الطالب.</a:t>
            </a:r>
          </a:p>
          <a:p>
            <a:endParaRPr lang="ar-SA" sz="3000" dirty="0" smtClean="0">
              <a:solidFill>
                <a:schemeClr val="accent6"/>
              </a:solidFill>
              <a:latin typeface="Calibri" pitchFamily="34" charset="0"/>
              <a:ea typeface="Arial Unicode MS" pitchFamily="34" charset="-128"/>
              <a:cs typeface="Calibri" pitchFamily="34" charset="0"/>
            </a:endParaRPr>
          </a:p>
        </p:txBody>
      </p:sp>
      <p:sp>
        <p:nvSpPr>
          <p:cNvPr id="4" name="مستطيل 3"/>
          <p:cNvSpPr/>
          <p:nvPr/>
        </p:nvSpPr>
        <p:spPr>
          <a:xfrm>
            <a:off x="1475656" y="2780928"/>
            <a:ext cx="648072" cy="508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accent1"/>
                </a:solidFill>
                <a:latin typeface="Arial Unicode MS" pitchFamily="34" charset="-128"/>
                <a:ea typeface="Arial Unicode MS" pitchFamily="34" charset="-128"/>
                <a:cs typeface="Arial Unicode MS" pitchFamily="34" charset="-128"/>
              </a:rPr>
              <a:t>20</a:t>
            </a:r>
            <a:endParaRPr lang="ar-SA" sz="2800" dirty="0">
              <a:solidFill>
                <a:schemeClr val="accent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69799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3991"/>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107595" y="22650"/>
            <a:ext cx="8892480" cy="3910406"/>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إعادة التأهيل والمعالجة:</a:t>
            </a:r>
          </a:p>
          <a:p>
            <a:r>
              <a:rPr lang="ar-SA" sz="3000" dirty="0" smtClean="0">
                <a:solidFill>
                  <a:schemeClr val="accent6"/>
                </a:solidFill>
                <a:latin typeface="Calibri" pitchFamily="34" charset="0"/>
                <a:ea typeface="Arial Unicode MS" pitchFamily="34" charset="-128"/>
                <a:cs typeface="Calibri" pitchFamily="34" charset="0"/>
              </a:rPr>
              <a:t>يتم إخبار الطالب بأنه ورفاقه مشتركون في برنامج الرياضة الذي يعقد بعد انتهاء الدوام في المدرسة، وبأن النشاط </a:t>
            </a:r>
            <a:r>
              <a:rPr lang="ar-SA" sz="3000" dirty="0" smtClean="0">
                <a:solidFill>
                  <a:srgbClr val="FF0000"/>
                </a:solidFill>
                <a:latin typeface="Calibri" pitchFamily="34" charset="0"/>
                <a:ea typeface="Arial Unicode MS" pitchFamily="34" charset="-128"/>
                <a:cs typeface="Calibri" pitchFamily="34" charset="0"/>
              </a:rPr>
              <a:t>يبدأ الساعة 3:00 </a:t>
            </a:r>
            <a:r>
              <a:rPr lang="ar-SA" sz="3000" dirty="0" smtClean="0">
                <a:solidFill>
                  <a:schemeClr val="accent6"/>
                </a:solidFill>
                <a:latin typeface="Calibri" pitchFamily="34" charset="0"/>
                <a:ea typeface="Arial Unicode MS" pitchFamily="34" charset="-128"/>
                <a:cs typeface="Calibri" pitchFamily="34" charset="0"/>
              </a:rPr>
              <a:t>ويستمر لمدة </a:t>
            </a:r>
            <a:r>
              <a:rPr lang="ar-SA" sz="3000" dirty="0" smtClean="0">
                <a:solidFill>
                  <a:srgbClr val="FF0000"/>
                </a:solidFill>
                <a:latin typeface="Calibri" pitchFamily="34" charset="0"/>
                <a:ea typeface="Arial Unicode MS" pitchFamily="34" charset="-128"/>
                <a:cs typeface="Calibri" pitchFamily="34" charset="0"/>
              </a:rPr>
              <a:t>ساعتين و15 دقيقة. </a:t>
            </a:r>
          </a:p>
          <a:p>
            <a:r>
              <a:rPr lang="ar-SA" sz="3000" dirty="0" smtClean="0">
                <a:solidFill>
                  <a:schemeClr val="accent6"/>
                </a:solidFill>
                <a:latin typeface="Calibri" pitchFamily="34" charset="0"/>
                <a:ea typeface="Arial Unicode MS" pitchFamily="34" charset="-128"/>
                <a:cs typeface="Calibri" pitchFamily="34" charset="0"/>
              </a:rPr>
              <a:t>ويتخلل هذا النشاط فترة استراحة لمدة</a:t>
            </a:r>
            <a:r>
              <a:rPr lang="ar-SA" sz="3000" dirty="0" smtClean="0">
                <a:solidFill>
                  <a:srgbClr val="FF0000"/>
                </a:solidFill>
                <a:latin typeface="Calibri" pitchFamily="34" charset="0"/>
                <a:ea typeface="Arial Unicode MS" pitchFamily="34" charset="-128"/>
                <a:cs typeface="Calibri" pitchFamily="34" charset="0"/>
              </a:rPr>
              <a:t> 45دقيقة.</a:t>
            </a:r>
          </a:p>
          <a:p>
            <a:r>
              <a:rPr lang="ar-SA" sz="3000" dirty="0" smtClean="0">
                <a:solidFill>
                  <a:schemeClr val="accent6"/>
                </a:solidFill>
                <a:latin typeface="Calibri" pitchFamily="34" charset="0"/>
                <a:ea typeface="Arial Unicode MS" pitchFamily="34" charset="-128"/>
                <a:cs typeface="Calibri" pitchFamily="34" charset="0"/>
              </a:rPr>
              <a:t>المطلوب من الطالب </a:t>
            </a:r>
            <a:r>
              <a:rPr lang="ar-SA" sz="3000" dirty="0" smtClean="0">
                <a:solidFill>
                  <a:srgbClr val="FF0000"/>
                </a:solidFill>
                <a:latin typeface="Calibri" pitchFamily="34" charset="0"/>
                <a:ea typeface="Arial Unicode MS" pitchFamily="34" charset="-128"/>
                <a:cs typeface="Calibri" pitchFamily="34" charset="0"/>
              </a:rPr>
              <a:t>إيجاد الزمن الفعلي المستغرق في اللعب.</a:t>
            </a:r>
          </a:p>
        </p:txBody>
      </p:sp>
    </p:spTree>
    <p:extLst>
      <p:ext uri="{BB962C8B-B14F-4D97-AF65-F5344CB8AC3E}">
        <p14:creationId xmlns:p14="http://schemas.microsoft.com/office/powerpoint/2010/main" xmlns="" val="365416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951"/>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مخطط انسيابي: معالجة متعاقبة 5"/>
          <p:cNvSpPr/>
          <p:nvPr/>
        </p:nvSpPr>
        <p:spPr>
          <a:xfrm>
            <a:off x="107595" y="404664"/>
            <a:ext cx="8892480" cy="3910406"/>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إعادة التأهيل والمعالجة:</a:t>
            </a:r>
          </a:p>
          <a:p>
            <a:r>
              <a:rPr lang="ar-SA" sz="3000" b="1" dirty="0" smtClean="0">
                <a:solidFill>
                  <a:schemeClr val="accent6"/>
                </a:solidFill>
                <a:latin typeface="Calibri" pitchFamily="34" charset="0"/>
                <a:ea typeface="Arial Unicode MS" pitchFamily="34" charset="-128"/>
                <a:cs typeface="Calibri" pitchFamily="34" charset="0"/>
              </a:rPr>
              <a:t>حل المسألة:</a:t>
            </a:r>
          </a:p>
          <a:p>
            <a:r>
              <a:rPr lang="ar-SA" sz="3000" dirty="0" smtClean="0">
                <a:solidFill>
                  <a:schemeClr val="accent6"/>
                </a:solidFill>
                <a:latin typeface="Calibri" pitchFamily="34" charset="0"/>
                <a:ea typeface="Arial Unicode MS" pitchFamily="34" charset="-128"/>
                <a:cs typeface="Calibri" pitchFamily="34" charset="0"/>
              </a:rPr>
              <a:t>باستطاعته حساب الوقت وذلك بوضع عقرب الساعة لتشير الى </a:t>
            </a:r>
            <a:r>
              <a:rPr lang="ar-SA" sz="3000" dirty="0" smtClean="0">
                <a:solidFill>
                  <a:srgbClr val="FF0000"/>
                </a:solidFill>
                <a:latin typeface="Calibri" pitchFamily="34" charset="0"/>
                <a:ea typeface="Arial Unicode MS" pitchFamily="34" charset="-128"/>
                <a:cs typeface="Calibri" pitchFamily="34" charset="0"/>
              </a:rPr>
              <a:t>الثالثة</a:t>
            </a:r>
            <a:r>
              <a:rPr lang="ar-SA" sz="3000" dirty="0" smtClean="0">
                <a:solidFill>
                  <a:schemeClr val="accent6"/>
                </a:solidFill>
                <a:latin typeface="Calibri" pitchFamily="34" charset="0"/>
                <a:ea typeface="Arial Unicode MS" pitchFamily="34" charset="-128"/>
                <a:cs typeface="Calibri" pitchFamily="34" charset="0"/>
              </a:rPr>
              <a:t> ومن ثم ليقم بتحركيها ساعة كاملة لتؤشر على الساعة </a:t>
            </a:r>
            <a:r>
              <a:rPr lang="ar-SA" sz="3000" dirty="0" smtClean="0">
                <a:solidFill>
                  <a:srgbClr val="FF0000"/>
                </a:solidFill>
                <a:latin typeface="Calibri" pitchFamily="34" charset="0"/>
                <a:ea typeface="Arial Unicode MS" pitchFamily="34" charset="-128"/>
                <a:cs typeface="Calibri" pitchFamily="34" charset="0"/>
              </a:rPr>
              <a:t>الرابعة  </a:t>
            </a:r>
            <a:r>
              <a:rPr lang="ar-SA" sz="3000" dirty="0" smtClean="0">
                <a:solidFill>
                  <a:schemeClr val="accent6"/>
                </a:solidFill>
                <a:latin typeface="Calibri" pitchFamily="34" charset="0"/>
                <a:ea typeface="Arial Unicode MS" pitchFamily="34" charset="-128"/>
                <a:cs typeface="Calibri" pitchFamily="34" charset="0"/>
              </a:rPr>
              <a:t>ويعيد العملية ليصبح عقرب الساعة على </a:t>
            </a:r>
            <a:r>
              <a:rPr lang="ar-SA" sz="3000" dirty="0" smtClean="0">
                <a:solidFill>
                  <a:srgbClr val="FF0000"/>
                </a:solidFill>
                <a:latin typeface="Calibri" pitchFamily="34" charset="0"/>
                <a:ea typeface="Arial Unicode MS" pitchFamily="34" charset="-128"/>
                <a:cs typeface="Calibri" pitchFamily="34" charset="0"/>
              </a:rPr>
              <a:t>الخامسة</a:t>
            </a:r>
            <a:r>
              <a:rPr lang="ar-SA" sz="3000" dirty="0" smtClean="0">
                <a:solidFill>
                  <a:schemeClr val="accent6"/>
                </a:solidFill>
                <a:latin typeface="Calibri" pitchFamily="34" charset="0"/>
                <a:ea typeface="Arial Unicode MS" pitchFamily="34" charset="-128"/>
                <a:cs typeface="Calibri" pitchFamily="34" charset="0"/>
              </a:rPr>
              <a:t> ويزيد </a:t>
            </a:r>
            <a:r>
              <a:rPr lang="ar-SA" sz="3000" dirty="0" smtClean="0">
                <a:solidFill>
                  <a:srgbClr val="FF0000"/>
                </a:solidFill>
                <a:latin typeface="Calibri" pitchFamily="34" charset="0"/>
                <a:ea typeface="Arial Unicode MS" pitchFamily="34" charset="-128"/>
                <a:cs typeface="Calibri" pitchFamily="34" charset="0"/>
              </a:rPr>
              <a:t>15 دقيقة</a:t>
            </a:r>
            <a:r>
              <a:rPr lang="ar-SA" sz="3000" dirty="0" smtClean="0">
                <a:solidFill>
                  <a:schemeClr val="accent6"/>
                </a:solidFill>
                <a:latin typeface="Calibri" pitchFamily="34" charset="0"/>
                <a:ea typeface="Arial Unicode MS" pitchFamily="34" charset="-128"/>
                <a:cs typeface="Calibri" pitchFamily="34" charset="0"/>
              </a:rPr>
              <a:t>،</a:t>
            </a:r>
          </a:p>
          <a:p>
            <a:r>
              <a:rPr lang="ar-SA" sz="3000" dirty="0" smtClean="0">
                <a:solidFill>
                  <a:schemeClr val="accent6"/>
                </a:solidFill>
                <a:latin typeface="Calibri" pitchFamily="34" charset="0"/>
                <a:ea typeface="Arial Unicode MS" pitchFamily="34" charset="-128"/>
                <a:cs typeface="Calibri" pitchFamily="34" charset="0"/>
              </a:rPr>
              <a:t>وبما ان الطالب يعلم بأن عليه أن يطرح 45 دقيقة (والتي تمثل مدة الاستراحة) فإنه سوف يقوم بطرح 45 دقيقة من 2 ساعة و15 دقيقة وسوف يكتب المسألة على النحو التالي: </a:t>
            </a:r>
          </a:p>
          <a:p>
            <a:endParaRPr lang="ar-SA" sz="3000" dirty="0" smtClean="0">
              <a:solidFill>
                <a:schemeClr val="accent6"/>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151807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251520" y="260648"/>
            <a:ext cx="8712968" cy="288032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smtClean="0">
                <a:solidFill>
                  <a:srgbClr val="0070C0"/>
                </a:solidFill>
                <a:latin typeface="Calibri" pitchFamily="34" charset="0"/>
                <a:cs typeface="Calibri" pitchFamily="34" charset="0"/>
              </a:rPr>
              <a:t>15 دقيقة     2 ساعة</a:t>
            </a:r>
          </a:p>
          <a:p>
            <a:r>
              <a:rPr lang="ar-SA" sz="2800" dirty="0" smtClean="0">
                <a:solidFill>
                  <a:srgbClr val="0070C0"/>
                </a:solidFill>
                <a:latin typeface="Calibri" pitchFamily="34" charset="0"/>
                <a:cs typeface="Calibri" pitchFamily="34" charset="0"/>
              </a:rPr>
              <a:t>45 دقيقة             -</a:t>
            </a:r>
          </a:p>
          <a:p>
            <a:r>
              <a:rPr lang="ar-SA" sz="2800" dirty="0" smtClean="0">
                <a:solidFill>
                  <a:srgbClr val="0070C0"/>
                </a:solidFill>
                <a:latin typeface="Calibri" pitchFamily="34" charset="0"/>
                <a:cs typeface="Calibri"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sz="2800" dirty="0" smtClean="0">
                <a:solidFill>
                  <a:srgbClr val="FF0000"/>
                </a:solidFill>
                <a:latin typeface="Calibri" pitchFamily="34" charset="0"/>
                <a:cs typeface="Calibri" pitchFamily="34" charset="0"/>
              </a:rPr>
              <a:t>وبما أن العدد 15 أصغر من العدد 45 فإنه سيأخذ من الساعتين ويكتبها على انها تساوي 60 ليصبح لديه 75 دقيقة أي أن 2 ساعتين و 15 دقيقة تساوي ساعة واحدة و 75 دقيقة لتصبح المسألة وحلها كما يلي:</a:t>
            </a:r>
            <a:endParaRPr lang="ar-SA" sz="2800" dirty="0">
              <a:solidFill>
                <a:srgbClr val="FF0000"/>
              </a:solidFill>
              <a:latin typeface="Calibri" pitchFamily="34" charset="0"/>
              <a:cs typeface="Calibri" pitchFamily="34" charset="0"/>
            </a:endParaRPr>
          </a:p>
          <a:p>
            <a:endParaRPr lang="ar-SA" sz="2800" dirty="0">
              <a:solidFill>
                <a:srgbClr val="0070C0"/>
              </a:solidFill>
              <a:latin typeface="Calibri" pitchFamily="34" charset="0"/>
              <a:cs typeface="Calibri" pitchFamily="34" charset="0"/>
            </a:endParaRPr>
          </a:p>
        </p:txBody>
      </p:sp>
      <p:sp>
        <p:nvSpPr>
          <p:cNvPr id="2" name="مستطيل مستدير الزوايا 1"/>
          <p:cNvSpPr/>
          <p:nvPr/>
        </p:nvSpPr>
        <p:spPr>
          <a:xfrm>
            <a:off x="2627784" y="3433762"/>
            <a:ext cx="6048672" cy="266429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ar-SA" sz="2800" dirty="0" smtClean="0">
                <a:solidFill>
                  <a:srgbClr val="0070C0"/>
                </a:solidFill>
                <a:latin typeface="Calibri" pitchFamily="34" charset="0"/>
                <a:cs typeface="Calibri" pitchFamily="34" charset="0"/>
              </a:rPr>
              <a:t>60+15=75 دقيقة     1 ساعة   </a:t>
            </a:r>
            <a:endParaRPr lang="ar-SA" sz="2800" dirty="0">
              <a:solidFill>
                <a:srgbClr val="0070C0"/>
              </a:solidFill>
              <a:latin typeface="Calibri" pitchFamily="34" charset="0"/>
              <a:cs typeface="Calibri" pitchFamily="34" charset="0"/>
            </a:endParaRPr>
          </a:p>
          <a:p>
            <a:r>
              <a:rPr lang="ar-SA" sz="2800" dirty="0" smtClean="0">
                <a:solidFill>
                  <a:srgbClr val="0070C0"/>
                </a:solidFill>
                <a:latin typeface="Calibri" pitchFamily="34" charset="0"/>
                <a:cs typeface="Calibri" pitchFamily="34" charset="0"/>
              </a:rPr>
              <a:t>15 دقيقة                  2 </a:t>
            </a:r>
            <a:r>
              <a:rPr lang="ar-SA" sz="2800" dirty="0">
                <a:solidFill>
                  <a:srgbClr val="0070C0"/>
                </a:solidFill>
                <a:latin typeface="Calibri" pitchFamily="34" charset="0"/>
                <a:cs typeface="Calibri" pitchFamily="34" charset="0"/>
              </a:rPr>
              <a:t>ساعة</a:t>
            </a:r>
          </a:p>
          <a:p>
            <a:r>
              <a:rPr lang="ar-SA" sz="2800" dirty="0">
                <a:solidFill>
                  <a:srgbClr val="0070C0"/>
                </a:solidFill>
                <a:latin typeface="Calibri" pitchFamily="34" charset="0"/>
                <a:cs typeface="Calibri" pitchFamily="34" charset="0"/>
              </a:rPr>
              <a:t>45 دقيقة            </a:t>
            </a:r>
            <a:r>
              <a:rPr lang="ar-SA" sz="2800" dirty="0" smtClean="0">
                <a:solidFill>
                  <a:srgbClr val="0070C0"/>
                </a:solidFill>
                <a:latin typeface="Calibri" pitchFamily="34" charset="0"/>
                <a:cs typeface="Calibri" pitchFamily="34" charset="0"/>
              </a:rPr>
              <a:t>                          </a:t>
            </a:r>
            <a:r>
              <a:rPr lang="ar-SA" sz="2800" dirty="0">
                <a:solidFill>
                  <a:srgbClr val="0070C0"/>
                </a:solidFill>
                <a:latin typeface="Calibri" pitchFamily="34" charset="0"/>
                <a:cs typeface="Calibri" pitchFamily="34" charset="0"/>
              </a:rPr>
              <a:t>-</a:t>
            </a:r>
          </a:p>
          <a:p>
            <a:r>
              <a:rPr lang="ar-SA" sz="2800" dirty="0" smtClean="0">
                <a:solidFill>
                  <a:srgbClr val="0070C0"/>
                </a:solidFill>
                <a:latin typeface="Calibri" pitchFamily="34" charset="0"/>
                <a:cs typeface="Calibri"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r>
              <a:rPr lang="ar-SA" sz="2800" dirty="0" smtClean="0">
                <a:solidFill>
                  <a:srgbClr val="0070C0"/>
                </a:solidFill>
                <a:latin typeface="Calibri" pitchFamily="34" charset="0"/>
                <a:cs typeface="Calibri" pitchFamily="34" charset="0"/>
              </a:rPr>
              <a:t>30 دقيقة                   1 ساعة</a:t>
            </a:r>
            <a:endParaRPr lang="ar-SA" sz="2800" dirty="0">
              <a:solidFill>
                <a:srgbClr val="0070C0"/>
              </a:solidFill>
              <a:latin typeface="Calibri" pitchFamily="34" charset="0"/>
              <a:cs typeface="Calibri" pitchFamily="34" charset="0"/>
            </a:endParaRPr>
          </a:p>
        </p:txBody>
      </p:sp>
      <p:cxnSp>
        <p:nvCxnSpPr>
          <p:cNvPr id="5" name="رابط مستقيم 4"/>
          <p:cNvCxnSpPr/>
          <p:nvPr/>
        </p:nvCxnSpPr>
        <p:spPr>
          <a:xfrm>
            <a:off x="4932040" y="4257138"/>
            <a:ext cx="864096" cy="2004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6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مستطيل 1"/>
          <p:cNvSpPr/>
          <p:nvPr/>
        </p:nvSpPr>
        <p:spPr>
          <a:xfrm>
            <a:off x="323528" y="1844824"/>
            <a:ext cx="8794824" cy="4536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r>
              <a:rPr lang="ar-SA" sz="3600" b="1" u="sng" dirty="0" smtClean="0">
                <a:solidFill>
                  <a:schemeClr val="accent6"/>
                </a:solidFill>
                <a:latin typeface="Calibri" pitchFamily="34" charset="0"/>
                <a:cs typeface="Calibri" pitchFamily="34" charset="0"/>
              </a:rPr>
              <a:t>أسئلة:</a:t>
            </a:r>
          </a:p>
          <a:p>
            <a:r>
              <a:rPr lang="ar-SA" sz="3200" dirty="0" smtClean="0">
                <a:solidFill>
                  <a:schemeClr val="accent5">
                    <a:lumMod val="50000"/>
                  </a:schemeClr>
                </a:solidFill>
                <a:latin typeface="Calibri" pitchFamily="34" charset="0"/>
                <a:cs typeface="Calibri" pitchFamily="34" charset="0"/>
              </a:rPr>
              <a:t>1ـــ من الضروري أن يتمكن الطلاب ببداية الصف الثالث الابتدائي من الادراك الصحيح للقيمة المكانية (   </a:t>
            </a:r>
            <a:r>
              <a:rPr lang="ar-SA" sz="3200" dirty="0" smtClean="0">
                <a:solidFill>
                  <a:srgbClr val="FF0000"/>
                </a:solidFill>
                <a:latin typeface="Calibri" pitchFamily="34" charset="0"/>
                <a:cs typeface="Calibri" pitchFamily="34" charset="0"/>
              </a:rPr>
              <a:t>×</a:t>
            </a:r>
            <a:r>
              <a:rPr lang="ar-SA" sz="3200" dirty="0" smtClean="0">
                <a:solidFill>
                  <a:schemeClr val="accent5">
                    <a:lumMod val="50000"/>
                  </a:schemeClr>
                </a:solidFill>
                <a:latin typeface="Calibri" pitchFamily="34" charset="0"/>
                <a:cs typeface="Calibri" pitchFamily="34" charset="0"/>
              </a:rPr>
              <a:t>  )</a:t>
            </a:r>
          </a:p>
          <a:p>
            <a:endParaRPr lang="ar-SA" sz="3200" dirty="0" smtClean="0">
              <a:solidFill>
                <a:schemeClr val="accent5">
                  <a:lumMod val="50000"/>
                </a:schemeClr>
              </a:solidFill>
              <a:latin typeface="Calibri" pitchFamily="34" charset="0"/>
              <a:cs typeface="Calibri" pitchFamily="34" charset="0"/>
            </a:endParaRPr>
          </a:p>
          <a:p>
            <a:r>
              <a:rPr lang="ar-SA" sz="3200" dirty="0" smtClean="0">
                <a:solidFill>
                  <a:schemeClr val="accent5">
                    <a:lumMod val="50000"/>
                  </a:schemeClr>
                </a:solidFill>
                <a:latin typeface="Calibri" pitchFamily="34" charset="0"/>
                <a:cs typeface="Calibri" pitchFamily="34" charset="0"/>
              </a:rPr>
              <a:t>2ــ في بدايات المنهج الدراسي تساعد النماذج الحسية بشكل فاعل في فهم القيمة المكانية (  </a:t>
            </a:r>
            <a:r>
              <a:rPr lang="ar-SA" sz="3200" dirty="0" smtClean="0">
                <a:solidFill>
                  <a:srgbClr val="FF0000"/>
                </a:solidFill>
                <a:latin typeface="Arial"/>
                <a:cs typeface="Arial"/>
              </a:rPr>
              <a:t>√</a:t>
            </a:r>
            <a:r>
              <a:rPr lang="ar-SA" sz="3200" dirty="0" smtClean="0">
                <a:solidFill>
                  <a:srgbClr val="FF0000"/>
                </a:solidFill>
                <a:latin typeface="Calibri" pitchFamily="34" charset="0"/>
                <a:cs typeface="Calibri" pitchFamily="34" charset="0"/>
              </a:rPr>
              <a:t> </a:t>
            </a:r>
            <a:r>
              <a:rPr lang="ar-SA" sz="3200" dirty="0" smtClean="0">
                <a:solidFill>
                  <a:schemeClr val="accent5">
                    <a:lumMod val="50000"/>
                  </a:schemeClr>
                </a:solidFill>
                <a:latin typeface="Calibri" pitchFamily="34" charset="0"/>
                <a:cs typeface="Calibri" pitchFamily="34" charset="0"/>
              </a:rPr>
              <a:t> )</a:t>
            </a:r>
          </a:p>
          <a:p>
            <a:endParaRPr lang="ar-SA" sz="3200" dirty="0" smtClean="0">
              <a:solidFill>
                <a:schemeClr val="accent5">
                  <a:lumMod val="50000"/>
                </a:schemeClr>
              </a:solidFill>
              <a:latin typeface="Calibri" pitchFamily="34" charset="0"/>
              <a:cs typeface="Calibri" pitchFamily="34" charset="0"/>
            </a:endParaRPr>
          </a:p>
          <a:p>
            <a:endParaRPr lang="ar-SA" sz="3200" dirty="0" smtClean="0">
              <a:solidFill>
                <a:schemeClr val="accent5">
                  <a:lumMod val="50000"/>
                </a:schemeClr>
              </a:solidFill>
              <a:latin typeface="Calibri" pitchFamily="34" charset="0"/>
              <a:cs typeface="Calibri" pitchFamily="34" charset="0"/>
            </a:endParaRPr>
          </a:p>
          <a:p>
            <a:r>
              <a:rPr lang="ar-SA" sz="3200" dirty="0">
                <a:solidFill>
                  <a:schemeClr val="accent5">
                    <a:lumMod val="50000"/>
                  </a:schemeClr>
                </a:solidFill>
                <a:latin typeface="Calibri" pitchFamily="34" charset="0"/>
                <a:cs typeface="Calibri" pitchFamily="34" charset="0"/>
              </a:rPr>
              <a:t>3ـــ الطلاب بشكل عام يرتكبون الأخطاء في المفاهيم عندما تنقصهم الخبرة </a:t>
            </a:r>
            <a:r>
              <a:rPr lang="ar-SA" sz="3200" dirty="0" smtClean="0">
                <a:solidFill>
                  <a:schemeClr val="accent5">
                    <a:lumMod val="50000"/>
                  </a:schemeClr>
                </a:solidFill>
                <a:latin typeface="Calibri" pitchFamily="34" charset="0"/>
                <a:cs typeface="Calibri" pitchFamily="34" charset="0"/>
              </a:rPr>
              <a:t>فقط (   </a:t>
            </a:r>
            <a:r>
              <a:rPr lang="ar-SA" sz="3200" dirty="0" smtClean="0">
                <a:solidFill>
                  <a:srgbClr val="FF0000"/>
                </a:solidFill>
                <a:latin typeface="Calibri" pitchFamily="34" charset="0"/>
                <a:cs typeface="Calibri" pitchFamily="34" charset="0"/>
              </a:rPr>
              <a:t>×</a:t>
            </a:r>
            <a:r>
              <a:rPr lang="ar-SA" sz="3200" dirty="0" smtClean="0">
                <a:solidFill>
                  <a:schemeClr val="accent5">
                    <a:lumMod val="50000"/>
                  </a:schemeClr>
                </a:solidFill>
                <a:latin typeface="Calibri" pitchFamily="34" charset="0"/>
                <a:cs typeface="Calibri" pitchFamily="34" charset="0"/>
              </a:rPr>
              <a:t>  )</a:t>
            </a:r>
            <a:endParaRPr lang="ar-SA" sz="3200" dirty="0">
              <a:solidFill>
                <a:schemeClr val="accent5">
                  <a:lumMod val="50000"/>
                </a:schemeClr>
              </a:solidFill>
              <a:latin typeface="Calibri" pitchFamily="34" charset="0"/>
              <a:cs typeface="Calibri" pitchFamily="34" charset="0"/>
            </a:endParaRPr>
          </a:p>
          <a:p>
            <a:endParaRPr lang="ar-SA" sz="3200" dirty="0" smtClean="0">
              <a:solidFill>
                <a:schemeClr val="accent5">
                  <a:lumMod val="50000"/>
                </a:schemeClr>
              </a:solidFill>
              <a:latin typeface="Calibri" pitchFamily="34" charset="0"/>
              <a:cs typeface="Calibri" pitchFamily="34" charset="0"/>
            </a:endParaRPr>
          </a:p>
          <a:p>
            <a:endParaRPr lang="ar-SA" sz="3200" dirty="0">
              <a:solidFill>
                <a:schemeClr val="accent5">
                  <a:lumMod val="50000"/>
                </a:schemeClr>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p:txBody>
      </p:sp>
    </p:spTree>
    <p:extLst>
      <p:ext uri="{BB962C8B-B14F-4D97-AF65-F5344CB8AC3E}">
        <p14:creationId xmlns:p14="http://schemas.microsoft.com/office/powerpoint/2010/main" xmlns="" val="263482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ستطيل 2"/>
          <p:cNvSpPr/>
          <p:nvPr/>
        </p:nvSpPr>
        <p:spPr>
          <a:xfrm>
            <a:off x="331146" y="188640"/>
            <a:ext cx="8640960" cy="4248472"/>
          </a:xfrm>
          <a:prstGeom prst="rect">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b="1" dirty="0" smtClean="0">
                <a:solidFill>
                  <a:srgbClr val="0070C0"/>
                </a:solidFill>
                <a:latin typeface="Calibri" pitchFamily="34" charset="0"/>
                <a:ea typeface="Arial Unicode MS" pitchFamily="34" charset="-128"/>
                <a:cs typeface="Calibri" pitchFamily="34" charset="0"/>
              </a:rPr>
              <a:t>أثر مفهوم القيمة المكانية في الرياضيات:</a:t>
            </a:r>
          </a:p>
          <a:p>
            <a:r>
              <a:rPr lang="ar-SA" sz="3000" dirty="0" smtClean="0">
                <a:solidFill>
                  <a:schemeClr val="accent6"/>
                </a:solidFill>
                <a:latin typeface="Calibri" pitchFamily="34" charset="0"/>
                <a:ea typeface="Arial Unicode MS" pitchFamily="34" charset="-128"/>
                <a:cs typeface="Calibri" pitchFamily="34" charset="0"/>
              </a:rPr>
              <a:t>يعد مفهوم القيمة المكانية </a:t>
            </a:r>
            <a:r>
              <a:rPr lang="ar-SA" sz="3000" dirty="0" smtClean="0">
                <a:solidFill>
                  <a:schemeClr val="accent2"/>
                </a:solidFill>
                <a:latin typeface="Calibri" pitchFamily="34" charset="0"/>
                <a:ea typeface="Arial Unicode MS" pitchFamily="34" charset="-128"/>
                <a:cs typeface="Calibri" pitchFamily="34" charset="0"/>
              </a:rPr>
              <a:t>أكثر المفاهيم الأساسية </a:t>
            </a:r>
            <a:r>
              <a:rPr lang="ar-SA" sz="3000" dirty="0" smtClean="0">
                <a:solidFill>
                  <a:schemeClr val="accent6"/>
                </a:solidFill>
                <a:latin typeface="Calibri" pitchFamily="34" charset="0"/>
                <a:ea typeface="Arial Unicode MS" pitchFamily="34" charset="-128"/>
                <a:cs typeface="Calibri" pitchFamily="34" charset="0"/>
              </a:rPr>
              <a:t>التي تتضمنها مناهج الرياضيات المدرسية في المرحلتين الابتدائية والمتوسطة.</a:t>
            </a:r>
          </a:p>
          <a:p>
            <a:r>
              <a:rPr lang="ar-SA" sz="3000" dirty="0" smtClean="0">
                <a:solidFill>
                  <a:schemeClr val="accent6"/>
                </a:solidFill>
                <a:latin typeface="Calibri" pitchFamily="34" charset="0"/>
                <a:ea typeface="Arial Unicode MS" pitchFamily="34" charset="-128"/>
                <a:cs typeface="Calibri" pitchFamily="34" charset="0"/>
              </a:rPr>
              <a:t>كما أن الحل الصحيح للمسائل التي تتضمن العمليات الحسابية للأعداد الصحيحة والكسرية يعتمد بشكل أساس على فهم ما تعنيه المقادير الرقمية متعددة الخانات والقدرة على التعبير عنها.</a:t>
            </a:r>
          </a:p>
          <a:p>
            <a:r>
              <a:rPr lang="ar-SA" sz="3000" dirty="0" smtClean="0">
                <a:solidFill>
                  <a:schemeClr val="accent6"/>
                </a:solidFill>
                <a:latin typeface="Calibri" pitchFamily="34" charset="0"/>
                <a:ea typeface="Arial Unicode MS" pitchFamily="34" charset="-128"/>
                <a:cs typeface="Calibri" pitchFamily="34" charset="0"/>
              </a:rPr>
              <a:t>ومن الضروري </a:t>
            </a:r>
            <a:r>
              <a:rPr lang="ar-SA" sz="3000" dirty="0">
                <a:solidFill>
                  <a:schemeClr val="accent6"/>
                </a:solidFill>
                <a:latin typeface="Calibri" pitchFamily="34" charset="0"/>
                <a:ea typeface="Arial Unicode MS" pitchFamily="34" charset="-128"/>
                <a:cs typeface="Calibri" pitchFamily="34" charset="0"/>
              </a:rPr>
              <a:t>أ</a:t>
            </a:r>
            <a:r>
              <a:rPr lang="ar-SA" sz="3000" dirty="0" smtClean="0">
                <a:solidFill>
                  <a:schemeClr val="accent6"/>
                </a:solidFill>
                <a:latin typeface="Calibri" pitchFamily="34" charset="0"/>
                <a:ea typeface="Arial Unicode MS" pitchFamily="34" charset="-128"/>
                <a:cs typeface="Calibri" pitchFamily="34" charset="0"/>
              </a:rPr>
              <a:t>ن يتمكن الطلاب </a:t>
            </a:r>
            <a:r>
              <a:rPr lang="ar-SA" sz="3000" dirty="0" smtClean="0">
                <a:solidFill>
                  <a:schemeClr val="accent2"/>
                </a:solidFill>
                <a:latin typeface="Calibri" pitchFamily="34" charset="0"/>
                <a:ea typeface="Arial Unicode MS" pitchFamily="34" charset="-128"/>
                <a:cs typeface="Calibri" pitchFamily="34" charset="0"/>
              </a:rPr>
              <a:t>بنهاية</a:t>
            </a:r>
            <a:r>
              <a:rPr lang="ar-SA" sz="3000" dirty="0" smtClean="0">
                <a:solidFill>
                  <a:schemeClr val="accent6"/>
                </a:solidFill>
                <a:latin typeface="Calibri" pitchFamily="34" charset="0"/>
                <a:ea typeface="Arial Unicode MS" pitchFamily="34" charset="-128"/>
                <a:cs typeface="Calibri" pitchFamily="34" charset="0"/>
              </a:rPr>
              <a:t> الصف </a:t>
            </a:r>
            <a:r>
              <a:rPr lang="ar-SA" sz="3000" dirty="0" smtClean="0">
                <a:solidFill>
                  <a:schemeClr val="accent2"/>
                </a:solidFill>
                <a:latin typeface="Calibri" pitchFamily="34" charset="0"/>
                <a:ea typeface="Arial Unicode MS" pitchFamily="34" charset="-128"/>
                <a:cs typeface="Calibri" pitchFamily="34" charset="0"/>
              </a:rPr>
              <a:t>الثاني ابتدائي </a:t>
            </a:r>
            <a:r>
              <a:rPr lang="ar-SA" sz="3000" dirty="0" smtClean="0">
                <a:solidFill>
                  <a:schemeClr val="accent6"/>
                </a:solidFill>
                <a:latin typeface="Calibri" pitchFamily="34" charset="0"/>
                <a:ea typeface="Arial Unicode MS" pitchFamily="34" charset="-128"/>
                <a:cs typeface="Calibri" pitchFamily="34" charset="0"/>
              </a:rPr>
              <a:t>من الإدراك الصحيح  لنظام الترقيم العشري ومفهوم القيمة </a:t>
            </a:r>
          </a:p>
          <a:p>
            <a:r>
              <a:rPr lang="ar-SA" sz="3000" dirty="0" smtClean="0">
                <a:solidFill>
                  <a:schemeClr val="accent6"/>
                </a:solidFill>
                <a:latin typeface="Calibri" pitchFamily="34" charset="0"/>
                <a:ea typeface="Arial Unicode MS" pitchFamily="34" charset="-128"/>
                <a:cs typeface="Calibri" pitchFamily="34" charset="0"/>
              </a:rPr>
              <a:t>المكانية للأرقام.</a:t>
            </a:r>
            <a:endParaRPr lang="ar-SA" sz="3000" dirty="0">
              <a:solidFill>
                <a:schemeClr val="accent6"/>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1074375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ستطيل 2"/>
          <p:cNvSpPr/>
          <p:nvPr/>
        </p:nvSpPr>
        <p:spPr>
          <a:xfrm>
            <a:off x="323528" y="332656"/>
            <a:ext cx="8794824" cy="504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r>
              <a:rPr lang="ar-SA" sz="3600" b="1" u="sng" dirty="0" smtClean="0">
                <a:solidFill>
                  <a:schemeClr val="accent6"/>
                </a:solidFill>
                <a:latin typeface="Calibri" pitchFamily="34" charset="0"/>
                <a:cs typeface="Calibri" pitchFamily="34" charset="0"/>
              </a:rPr>
              <a:t>أسئلة:</a:t>
            </a:r>
          </a:p>
          <a:p>
            <a:r>
              <a:rPr lang="ar-SA" sz="3200" dirty="0" smtClean="0">
                <a:solidFill>
                  <a:schemeClr val="accent5">
                    <a:lumMod val="50000"/>
                  </a:schemeClr>
                </a:solidFill>
                <a:latin typeface="Calibri" pitchFamily="34" charset="0"/>
                <a:cs typeface="Calibri" pitchFamily="34" charset="0"/>
              </a:rPr>
              <a:t>4ــــ لابد أن يطور </a:t>
            </a:r>
            <a:r>
              <a:rPr lang="ar-SA" sz="3200" dirty="0">
                <a:solidFill>
                  <a:schemeClr val="accent5">
                    <a:lumMod val="50000"/>
                  </a:schemeClr>
                </a:solidFill>
                <a:latin typeface="Calibri" pitchFamily="34" charset="0"/>
                <a:cs typeface="Calibri" pitchFamily="34" charset="0"/>
              </a:rPr>
              <a:t>الطلاب فهمهم الخاص بوسائل الايضاح في تمثيل </a:t>
            </a:r>
            <a:r>
              <a:rPr lang="ar-SA" sz="3200" dirty="0" smtClean="0">
                <a:solidFill>
                  <a:schemeClr val="accent5">
                    <a:lumMod val="50000"/>
                  </a:schemeClr>
                </a:solidFill>
                <a:latin typeface="Calibri" pitchFamily="34" charset="0"/>
                <a:cs typeface="Calibri" pitchFamily="34" charset="0"/>
              </a:rPr>
              <a:t>العشرات من خلال:</a:t>
            </a:r>
          </a:p>
          <a:p>
            <a:r>
              <a:rPr lang="ar-SA" sz="3200" dirty="0">
                <a:solidFill>
                  <a:schemeClr val="accent3"/>
                </a:solidFill>
                <a:latin typeface="Calibri" pitchFamily="34" charset="0"/>
                <a:cs typeface="Calibri" pitchFamily="34" charset="0"/>
              </a:rPr>
              <a:t>أـ  مناقشتهم داخل غرفة </a:t>
            </a:r>
            <a:r>
              <a:rPr lang="ar-SA" sz="3200" dirty="0" smtClean="0">
                <a:solidFill>
                  <a:schemeClr val="accent3"/>
                </a:solidFill>
                <a:latin typeface="Calibri" pitchFamily="34" charset="0"/>
                <a:cs typeface="Calibri" pitchFamily="34" charset="0"/>
              </a:rPr>
              <a:t>الصف</a:t>
            </a:r>
          </a:p>
          <a:p>
            <a:r>
              <a:rPr lang="ar-SA" sz="3200" dirty="0">
                <a:solidFill>
                  <a:schemeClr val="accent3"/>
                </a:solidFill>
                <a:latin typeface="Calibri" pitchFamily="34" charset="0"/>
                <a:cs typeface="Calibri" pitchFamily="34" charset="0"/>
              </a:rPr>
              <a:t>ب ــ </a:t>
            </a:r>
            <a:r>
              <a:rPr lang="ar-SA" sz="3200" dirty="0" smtClean="0">
                <a:solidFill>
                  <a:schemeClr val="accent3"/>
                </a:solidFill>
                <a:latin typeface="Calibri" pitchFamily="34" charset="0"/>
                <a:cs typeface="Calibri" pitchFamily="34" charset="0"/>
              </a:rPr>
              <a:t>أنشطة </a:t>
            </a:r>
            <a:r>
              <a:rPr lang="ar-SA" sz="3200" dirty="0">
                <a:solidFill>
                  <a:schemeClr val="accent3"/>
                </a:solidFill>
                <a:latin typeface="Calibri" pitchFamily="34" charset="0"/>
                <a:cs typeface="Calibri" pitchFamily="34" charset="0"/>
              </a:rPr>
              <a:t>عملية </a:t>
            </a:r>
            <a:r>
              <a:rPr lang="ar-SA" sz="3200" dirty="0" smtClean="0">
                <a:solidFill>
                  <a:schemeClr val="accent3"/>
                </a:solidFill>
                <a:latin typeface="Calibri" pitchFamily="34" charset="0"/>
                <a:cs typeface="Calibri" pitchFamily="34" charset="0"/>
              </a:rPr>
              <a:t>مشتركة</a:t>
            </a:r>
          </a:p>
          <a:p>
            <a:r>
              <a:rPr lang="ar-SA" sz="3200" dirty="0" smtClean="0">
                <a:solidFill>
                  <a:srgbClr val="FF0000"/>
                </a:solidFill>
                <a:latin typeface="Calibri" pitchFamily="34" charset="0"/>
                <a:cs typeface="Calibri" pitchFamily="34" charset="0"/>
              </a:rPr>
              <a:t>ج ـــ جميع ما سبق </a:t>
            </a:r>
          </a:p>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smtClean="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a:p>
            <a:endParaRPr lang="ar-SA" sz="3600" b="1" u="sng" dirty="0">
              <a:solidFill>
                <a:schemeClr val="accent6"/>
              </a:solidFill>
              <a:latin typeface="Calibri" pitchFamily="34" charset="0"/>
              <a:cs typeface="Calibri" pitchFamily="34" charset="0"/>
            </a:endParaRPr>
          </a:p>
        </p:txBody>
      </p:sp>
    </p:spTree>
    <p:extLst>
      <p:ext uri="{BB962C8B-B14F-4D97-AF65-F5344CB8AC3E}">
        <p14:creationId xmlns:p14="http://schemas.microsoft.com/office/powerpoint/2010/main" xmlns="" val="893046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331146" y="188640"/>
            <a:ext cx="8640960" cy="4824536"/>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dirty="0" smtClean="0">
                <a:solidFill>
                  <a:schemeClr val="accent6"/>
                </a:solidFill>
                <a:latin typeface="Calibri" pitchFamily="34" charset="0"/>
                <a:ea typeface="Arial Unicode MS" pitchFamily="34" charset="-128"/>
                <a:cs typeface="Calibri" pitchFamily="34" charset="0"/>
              </a:rPr>
              <a:t>وتشير الدراسات المختلفة أن اكساب الطلاب خبرات جيدة تتعلق بكيفية تمثيل خانات الآحاد والعشرات والمئات بالاستعانة </a:t>
            </a:r>
            <a:r>
              <a:rPr lang="ar-SA" sz="3000" dirty="0" smtClean="0">
                <a:solidFill>
                  <a:schemeClr val="accent2"/>
                </a:solidFill>
                <a:latin typeface="Calibri" pitchFamily="34" charset="0"/>
                <a:ea typeface="Arial Unicode MS" pitchFamily="34" charset="-128"/>
                <a:cs typeface="Calibri" pitchFamily="34" charset="0"/>
              </a:rPr>
              <a:t>بنماذج</a:t>
            </a:r>
            <a:r>
              <a:rPr lang="ar-SA" sz="3000" dirty="0" smtClean="0">
                <a:solidFill>
                  <a:schemeClr val="accent6"/>
                </a:solidFill>
                <a:latin typeface="Calibri" pitchFamily="34" charset="0"/>
                <a:ea typeface="Arial Unicode MS" pitchFamily="34" charset="-128"/>
                <a:cs typeface="Calibri" pitchFamily="34" charset="0"/>
              </a:rPr>
              <a:t> </a:t>
            </a:r>
            <a:r>
              <a:rPr lang="ar-SA" sz="3000" dirty="0" smtClean="0">
                <a:solidFill>
                  <a:schemeClr val="accent2"/>
                </a:solidFill>
                <a:latin typeface="Calibri" pitchFamily="34" charset="0"/>
                <a:ea typeface="Arial Unicode MS" pitchFamily="34" charset="-128"/>
                <a:cs typeface="Calibri" pitchFamily="34" charset="0"/>
              </a:rPr>
              <a:t>حسية </a:t>
            </a:r>
            <a:r>
              <a:rPr lang="ar-SA" sz="3000" dirty="0" smtClean="0">
                <a:solidFill>
                  <a:schemeClr val="accent6"/>
                </a:solidFill>
                <a:latin typeface="Calibri" pitchFamily="34" charset="0"/>
                <a:ea typeface="Arial Unicode MS" pitchFamily="34" charset="-128"/>
                <a:cs typeface="Calibri" pitchFamily="34" charset="0"/>
              </a:rPr>
              <a:t>يساعد بشكل فاعل في فهمهم للقيمة المكانية للأرقام بشكل صحيح في بدايات المنهج الدراسي.</a:t>
            </a:r>
          </a:p>
          <a:p>
            <a:r>
              <a:rPr lang="ar-SA" sz="3000" dirty="0" smtClean="0">
                <a:solidFill>
                  <a:schemeClr val="accent6"/>
                </a:solidFill>
                <a:latin typeface="Calibri" pitchFamily="34" charset="0"/>
                <a:ea typeface="Arial Unicode MS" pitchFamily="34" charset="-128"/>
                <a:cs typeface="Calibri" pitchFamily="34" charset="0"/>
              </a:rPr>
              <a:t>ولابد أن يطور الطلاب فهمهم الخاص لهذه الأمور من خلال الاستعانة بوسائل الايضاح في تمثيل العشرات سواءً كان ذلك خلال </a:t>
            </a:r>
            <a:r>
              <a:rPr lang="ar-SA" sz="3000" dirty="0" smtClean="0">
                <a:solidFill>
                  <a:schemeClr val="accent2"/>
                </a:solidFill>
                <a:latin typeface="Calibri" pitchFamily="34" charset="0"/>
                <a:ea typeface="Arial Unicode MS" pitchFamily="34" charset="-128"/>
                <a:cs typeface="Calibri" pitchFamily="34" charset="0"/>
              </a:rPr>
              <a:t>مناقشتهم داخل غرفة </a:t>
            </a:r>
            <a:r>
              <a:rPr lang="ar-SA" sz="3000" dirty="0" smtClean="0">
                <a:solidFill>
                  <a:schemeClr val="accent6"/>
                </a:solidFill>
                <a:latin typeface="Calibri" pitchFamily="34" charset="0"/>
                <a:ea typeface="Arial Unicode MS" pitchFamily="34" charset="-128"/>
                <a:cs typeface="Calibri" pitchFamily="34" charset="0"/>
              </a:rPr>
              <a:t>الصف أو ضمن </a:t>
            </a:r>
            <a:r>
              <a:rPr lang="ar-SA" sz="3000" dirty="0" smtClean="0">
                <a:solidFill>
                  <a:schemeClr val="accent2"/>
                </a:solidFill>
                <a:latin typeface="Calibri" pitchFamily="34" charset="0"/>
                <a:ea typeface="Arial Unicode MS" pitchFamily="34" charset="-128"/>
                <a:cs typeface="Calibri" pitchFamily="34" charset="0"/>
              </a:rPr>
              <a:t>أنشطة عملية مشتركة.</a:t>
            </a:r>
            <a:endParaRPr lang="ar-SA" sz="3000" dirty="0">
              <a:solidFill>
                <a:schemeClr val="accent2"/>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1646418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4624"/>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331146" y="188640"/>
            <a:ext cx="8640960" cy="4824536"/>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dirty="0" smtClean="0">
                <a:solidFill>
                  <a:schemeClr val="accent6"/>
                </a:solidFill>
                <a:latin typeface="Calibri" pitchFamily="34" charset="0"/>
                <a:ea typeface="Arial Unicode MS" pitchFamily="34" charset="-128"/>
                <a:cs typeface="Calibri" pitchFamily="34" charset="0"/>
              </a:rPr>
              <a:t>وتشير الدراسات المختلفة أن اكساب الطلاب خبرات جيدة تتعلق بكيفية تمثيل خانات الآحاد والعشرات والمئات بالاستعانة </a:t>
            </a:r>
            <a:r>
              <a:rPr lang="ar-SA" sz="3000" dirty="0" smtClean="0">
                <a:solidFill>
                  <a:schemeClr val="accent2"/>
                </a:solidFill>
                <a:latin typeface="Calibri" pitchFamily="34" charset="0"/>
                <a:ea typeface="Arial Unicode MS" pitchFamily="34" charset="-128"/>
                <a:cs typeface="Calibri" pitchFamily="34" charset="0"/>
              </a:rPr>
              <a:t>بنماذج</a:t>
            </a:r>
            <a:r>
              <a:rPr lang="ar-SA" sz="3000" dirty="0" smtClean="0">
                <a:solidFill>
                  <a:schemeClr val="accent6"/>
                </a:solidFill>
                <a:latin typeface="Calibri" pitchFamily="34" charset="0"/>
                <a:ea typeface="Arial Unicode MS" pitchFamily="34" charset="-128"/>
                <a:cs typeface="Calibri" pitchFamily="34" charset="0"/>
              </a:rPr>
              <a:t> </a:t>
            </a:r>
            <a:r>
              <a:rPr lang="ar-SA" sz="3000" dirty="0" smtClean="0">
                <a:solidFill>
                  <a:schemeClr val="accent2"/>
                </a:solidFill>
                <a:latin typeface="Calibri" pitchFamily="34" charset="0"/>
                <a:ea typeface="Arial Unicode MS" pitchFamily="34" charset="-128"/>
                <a:cs typeface="Calibri" pitchFamily="34" charset="0"/>
              </a:rPr>
              <a:t>حسية </a:t>
            </a:r>
            <a:r>
              <a:rPr lang="ar-SA" sz="3000" dirty="0" smtClean="0">
                <a:solidFill>
                  <a:schemeClr val="accent6"/>
                </a:solidFill>
                <a:latin typeface="Calibri" pitchFamily="34" charset="0"/>
                <a:ea typeface="Arial Unicode MS" pitchFamily="34" charset="-128"/>
                <a:cs typeface="Calibri" pitchFamily="34" charset="0"/>
              </a:rPr>
              <a:t>يساعد بشكل فاعل في فهمهم للقيمة المكانية للأرقام بشكل صحيح في بدايات المنهج الدراسي.</a:t>
            </a:r>
          </a:p>
          <a:p>
            <a:r>
              <a:rPr lang="ar-SA" sz="3000" dirty="0" smtClean="0">
                <a:solidFill>
                  <a:schemeClr val="accent6"/>
                </a:solidFill>
                <a:latin typeface="Calibri" pitchFamily="34" charset="0"/>
                <a:ea typeface="Arial Unicode MS" pitchFamily="34" charset="-128"/>
                <a:cs typeface="Calibri" pitchFamily="34" charset="0"/>
              </a:rPr>
              <a:t>ولابد أن يطور الطلاب فهمهم الخاص لهذه الأمور من خلال الاستعانة بوسائل الايضاح في تمثيل العشرات سواءً كان ذلك خلال </a:t>
            </a:r>
            <a:r>
              <a:rPr lang="ar-SA" sz="3000" dirty="0" smtClean="0">
                <a:solidFill>
                  <a:schemeClr val="accent2"/>
                </a:solidFill>
                <a:latin typeface="Calibri" pitchFamily="34" charset="0"/>
                <a:ea typeface="Arial Unicode MS" pitchFamily="34" charset="-128"/>
                <a:cs typeface="Calibri" pitchFamily="34" charset="0"/>
              </a:rPr>
              <a:t>مناقشتهم داخل غرفة </a:t>
            </a:r>
            <a:r>
              <a:rPr lang="ar-SA" sz="3000" dirty="0" smtClean="0">
                <a:solidFill>
                  <a:schemeClr val="accent6"/>
                </a:solidFill>
                <a:latin typeface="Calibri" pitchFamily="34" charset="0"/>
                <a:ea typeface="Arial Unicode MS" pitchFamily="34" charset="-128"/>
                <a:cs typeface="Calibri" pitchFamily="34" charset="0"/>
              </a:rPr>
              <a:t>الصف أو ضمن </a:t>
            </a:r>
            <a:r>
              <a:rPr lang="ar-SA" sz="3000" dirty="0" smtClean="0">
                <a:solidFill>
                  <a:schemeClr val="accent2"/>
                </a:solidFill>
                <a:latin typeface="Calibri" pitchFamily="34" charset="0"/>
                <a:ea typeface="Arial Unicode MS" pitchFamily="34" charset="-128"/>
                <a:cs typeface="Calibri" pitchFamily="34" charset="0"/>
              </a:rPr>
              <a:t>أنشطة عملية مشتركة.</a:t>
            </a:r>
            <a:endParaRPr lang="ar-SA" sz="3000" dirty="0">
              <a:solidFill>
                <a:schemeClr val="accent2"/>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217245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755576" y="188640"/>
            <a:ext cx="8216530" cy="2592288"/>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dirty="0" smtClean="0">
                <a:solidFill>
                  <a:schemeClr val="accent6"/>
                </a:solidFill>
                <a:latin typeface="Calibri" pitchFamily="34" charset="0"/>
                <a:ea typeface="Arial Unicode MS" pitchFamily="34" charset="-128"/>
                <a:cs typeface="Calibri" pitchFamily="34" charset="0"/>
              </a:rPr>
              <a:t>ويستخدم مصطلح</a:t>
            </a:r>
            <a:r>
              <a:rPr lang="en-US" sz="3000" dirty="0" smtClean="0">
                <a:solidFill>
                  <a:schemeClr val="accent2"/>
                </a:solidFill>
                <a:latin typeface="Calibri" pitchFamily="34" charset="0"/>
                <a:ea typeface="Arial Unicode MS" pitchFamily="34" charset="-128"/>
                <a:cs typeface="Calibri" pitchFamily="34" charset="0"/>
              </a:rPr>
              <a:t>”</a:t>
            </a:r>
            <a:r>
              <a:rPr lang="ar-SA" sz="3000" dirty="0" smtClean="0">
                <a:solidFill>
                  <a:schemeClr val="accent2"/>
                </a:solidFill>
                <a:latin typeface="Calibri" pitchFamily="34" charset="0"/>
                <a:ea typeface="Arial Unicode MS" pitchFamily="34" charset="-128"/>
                <a:cs typeface="Calibri" pitchFamily="34" charset="0"/>
              </a:rPr>
              <a:t>إعادة التجميع</a:t>
            </a:r>
            <a:r>
              <a:rPr lang="en-US" sz="3000" dirty="0" smtClean="0">
                <a:solidFill>
                  <a:schemeClr val="accent2"/>
                </a:solidFill>
                <a:latin typeface="Calibri" pitchFamily="34" charset="0"/>
                <a:ea typeface="Arial Unicode MS" pitchFamily="34" charset="-128"/>
                <a:cs typeface="Calibri" pitchFamily="34" charset="0"/>
              </a:rPr>
              <a:t>”</a:t>
            </a:r>
            <a:r>
              <a:rPr lang="ar-SA" sz="3000" dirty="0" smtClean="0">
                <a:solidFill>
                  <a:schemeClr val="accent6"/>
                </a:solidFill>
                <a:latin typeface="Calibri" pitchFamily="34" charset="0"/>
                <a:ea typeface="Arial Unicode MS" pitchFamily="34" charset="-128"/>
                <a:cs typeface="Calibri" pitchFamily="34" charset="0"/>
              </a:rPr>
              <a:t>في أدبيات تدريس الرياضيات في المراحل الأساسية حالياً ليعبر عن تمثيل الأعداد بدلالة عدد محدد </a:t>
            </a:r>
            <a:r>
              <a:rPr lang="ar-SA" sz="3000" dirty="0" smtClean="0">
                <a:solidFill>
                  <a:schemeClr val="accent2"/>
                </a:solidFill>
                <a:latin typeface="Calibri" pitchFamily="34" charset="0"/>
                <a:ea typeface="Arial Unicode MS" pitchFamily="34" charset="-128"/>
                <a:cs typeface="Calibri" pitchFamily="34" charset="0"/>
              </a:rPr>
              <a:t>(10 في النظام العشري و12 في النظام الاثني عشري وهكذا)</a:t>
            </a:r>
            <a:endParaRPr lang="ar-SA" sz="3000" dirty="0">
              <a:solidFill>
                <a:schemeClr val="accent2"/>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607493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3384" r="13916" b="1861"/>
          <a:stretch/>
        </p:blipFill>
        <p:spPr bwMode="auto">
          <a:xfrm>
            <a:off x="0" y="-7938"/>
            <a:ext cx="9144000" cy="6939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0846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331146" y="188640"/>
            <a:ext cx="8640960" cy="5760640"/>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dirty="0" smtClean="0">
                <a:solidFill>
                  <a:srgbClr val="0070C0"/>
                </a:solidFill>
                <a:latin typeface="Calibri" pitchFamily="34" charset="0"/>
                <a:ea typeface="Arial Unicode MS" pitchFamily="34" charset="-128"/>
                <a:cs typeface="Calibri" pitchFamily="34" charset="0"/>
              </a:rPr>
              <a:t>لماذا يعاني الطلاب من مفهوم القيمة المكانية؟</a:t>
            </a:r>
          </a:p>
          <a:p>
            <a:r>
              <a:rPr lang="ar-SA" sz="3000" b="1" dirty="0" smtClean="0">
                <a:solidFill>
                  <a:schemeClr val="accent6"/>
                </a:solidFill>
                <a:latin typeface="Calibri" pitchFamily="34" charset="0"/>
                <a:ea typeface="Arial Unicode MS" pitchFamily="34" charset="-128"/>
                <a:cs typeface="Calibri" pitchFamily="34" charset="0"/>
              </a:rPr>
              <a:t>الأخطاء الشائعة:</a:t>
            </a:r>
          </a:p>
          <a:p>
            <a:r>
              <a:rPr lang="ar-SA" sz="3000" dirty="0" smtClean="0">
                <a:solidFill>
                  <a:schemeClr val="accent6"/>
                </a:solidFill>
                <a:latin typeface="Calibri" pitchFamily="34" charset="0"/>
                <a:ea typeface="Arial Unicode MS" pitchFamily="34" charset="-128"/>
                <a:cs typeface="Calibri" pitchFamily="34" charset="0"/>
              </a:rPr>
              <a:t>في الواقع، يرتكب الطلاب الأخطاء أثناء تعلمهم للقيمة المكانية للأرقام إذا ما تعلموها بمعزل عن معرفتهم السابقة فعلى سبيل المثال عدم تذكر الطلاب لكيفية عدد الخانات </a:t>
            </a:r>
            <a:r>
              <a:rPr lang="ar-SA" sz="3000" dirty="0" smtClean="0">
                <a:solidFill>
                  <a:schemeClr val="accent2"/>
                </a:solidFill>
                <a:latin typeface="Calibri" pitchFamily="34" charset="0"/>
                <a:ea typeface="Arial Unicode MS" pitchFamily="34" charset="-128"/>
                <a:cs typeface="Calibri" pitchFamily="34" charset="0"/>
              </a:rPr>
              <a:t>(اتجاه العد)</a:t>
            </a:r>
          </a:p>
          <a:p>
            <a:r>
              <a:rPr lang="ar-SA" sz="3000" dirty="0" smtClean="0">
                <a:solidFill>
                  <a:srgbClr val="0070C0"/>
                </a:solidFill>
                <a:latin typeface="Calibri" pitchFamily="34" charset="0"/>
                <a:ea typeface="Arial Unicode MS" pitchFamily="34" charset="-128"/>
                <a:cs typeface="Calibri" pitchFamily="34" charset="0"/>
              </a:rPr>
              <a:t>الأخطاء الإجرائية والأخطاء </a:t>
            </a:r>
            <a:r>
              <a:rPr lang="ar-SA" sz="3000" dirty="0" err="1" smtClean="0">
                <a:solidFill>
                  <a:srgbClr val="0070C0"/>
                </a:solidFill>
                <a:latin typeface="Calibri" pitchFamily="34" charset="0"/>
                <a:ea typeface="Arial Unicode MS" pitchFamily="34" charset="-128"/>
                <a:cs typeface="Calibri" pitchFamily="34" charset="0"/>
              </a:rPr>
              <a:t>المفاهيمية</a:t>
            </a:r>
            <a:r>
              <a:rPr lang="ar-SA" sz="3000" dirty="0" smtClean="0">
                <a:solidFill>
                  <a:srgbClr val="0070C0"/>
                </a:solidFill>
                <a:latin typeface="Calibri" pitchFamily="34" charset="0"/>
                <a:ea typeface="Arial Unicode MS" pitchFamily="34" charset="-128"/>
                <a:cs typeface="Calibri" pitchFamily="34" charset="0"/>
              </a:rPr>
              <a:t>:</a:t>
            </a:r>
          </a:p>
          <a:p>
            <a:r>
              <a:rPr lang="ar-SA" sz="3000" dirty="0" smtClean="0">
                <a:solidFill>
                  <a:schemeClr val="accent6"/>
                </a:solidFill>
                <a:latin typeface="Calibri" pitchFamily="34" charset="0"/>
                <a:ea typeface="Arial Unicode MS" pitchFamily="34" charset="-128"/>
                <a:cs typeface="Calibri" pitchFamily="34" charset="0"/>
              </a:rPr>
              <a:t>الطلاب بشكل عام يرتكبون الأخطاء في المفاهيم عندما تنقصهم </a:t>
            </a:r>
            <a:r>
              <a:rPr lang="ar-SA" sz="3000" dirty="0" smtClean="0">
                <a:solidFill>
                  <a:schemeClr val="accent2"/>
                </a:solidFill>
                <a:latin typeface="Calibri" pitchFamily="34" charset="0"/>
                <a:ea typeface="Arial Unicode MS" pitchFamily="34" charset="-128"/>
                <a:cs typeface="Calibri" pitchFamily="34" charset="0"/>
              </a:rPr>
              <a:t>الخبرة والفهم الصحيح </a:t>
            </a:r>
            <a:r>
              <a:rPr lang="ar-SA" sz="3000" dirty="0" smtClean="0">
                <a:solidFill>
                  <a:schemeClr val="accent6"/>
                </a:solidFill>
                <a:latin typeface="Calibri" pitchFamily="34" charset="0"/>
                <a:ea typeface="Arial Unicode MS" pitchFamily="34" charset="-128"/>
                <a:cs typeface="Calibri" pitchFamily="34" charset="0"/>
              </a:rPr>
              <a:t>لأنظمة المكانية.</a:t>
            </a:r>
          </a:p>
          <a:p>
            <a:r>
              <a:rPr lang="ar-SA" sz="3000" dirty="0" smtClean="0">
                <a:solidFill>
                  <a:schemeClr val="accent6"/>
                </a:solidFill>
                <a:latin typeface="Calibri" pitchFamily="34" charset="0"/>
                <a:ea typeface="Arial Unicode MS" pitchFamily="34" charset="-128"/>
                <a:cs typeface="Calibri" pitchFamily="34" charset="0"/>
              </a:rPr>
              <a:t>وبخصوص أخطاء الطلاب المتعلقة </a:t>
            </a:r>
            <a:r>
              <a:rPr lang="ar-SA" sz="3000" dirty="0" smtClean="0">
                <a:solidFill>
                  <a:schemeClr val="accent2"/>
                </a:solidFill>
                <a:latin typeface="Calibri" pitchFamily="34" charset="0"/>
                <a:ea typeface="Arial Unicode MS" pitchFamily="34" charset="-128"/>
                <a:cs typeface="Calibri" pitchFamily="34" charset="0"/>
              </a:rPr>
              <a:t>بالمفاهيم</a:t>
            </a:r>
            <a:r>
              <a:rPr lang="ar-SA" sz="3000" dirty="0" smtClean="0">
                <a:solidFill>
                  <a:schemeClr val="accent6"/>
                </a:solidFill>
                <a:latin typeface="Calibri" pitchFamily="34" charset="0"/>
                <a:ea typeface="Arial Unicode MS" pitchFamily="34" charset="-128"/>
                <a:cs typeface="Calibri" pitchFamily="34" charset="0"/>
              </a:rPr>
              <a:t> فإنه وفي مرحلة إعادة تأهيليهم لابد وأن يبدأ العمل معهم بالاستعانة بالوسائل المساعدة مثل </a:t>
            </a:r>
            <a:r>
              <a:rPr lang="ar-SA" sz="3000" dirty="0" smtClean="0">
                <a:solidFill>
                  <a:schemeClr val="accent2"/>
                </a:solidFill>
                <a:latin typeface="Calibri" pitchFamily="34" charset="0"/>
                <a:ea typeface="Arial Unicode MS" pitchFamily="34" charset="-128"/>
                <a:cs typeface="Calibri" pitchFamily="34" charset="0"/>
              </a:rPr>
              <a:t>عدادات الأرقام وجداول القيم </a:t>
            </a:r>
            <a:r>
              <a:rPr lang="ar-SA" sz="3000" dirty="0" smtClean="0">
                <a:solidFill>
                  <a:schemeClr val="accent6"/>
                </a:solidFill>
                <a:latin typeface="Calibri" pitchFamily="34" charset="0"/>
                <a:ea typeface="Arial Unicode MS" pitchFamily="34" charset="-128"/>
                <a:cs typeface="Calibri" pitchFamily="34" charset="0"/>
              </a:rPr>
              <a:t>المكانية وغيرها.</a:t>
            </a:r>
          </a:p>
          <a:p>
            <a:endParaRPr lang="ar-SA" sz="3000" dirty="0" smtClean="0">
              <a:solidFill>
                <a:schemeClr val="accent2"/>
              </a:solidFill>
              <a:latin typeface="Calibri" pitchFamily="34" charset="0"/>
              <a:ea typeface="Arial Unicode MS" pitchFamily="34" charset="-128"/>
              <a:cs typeface="Calibri" pitchFamily="34" charset="0"/>
            </a:endParaRPr>
          </a:p>
          <a:p>
            <a:endParaRPr lang="ar-SA" sz="3000" dirty="0">
              <a:solidFill>
                <a:schemeClr val="accent2"/>
              </a:solidFill>
              <a:latin typeface="Calibri" pitchFamily="34" charset="0"/>
              <a:ea typeface="Arial Unicode MS" pitchFamily="34" charset="-128"/>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4208" y="5143384"/>
            <a:ext cx="2324698" cy="1611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8748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199097" y="332656"/>
            <a:ext cx="8792594" cy="2788866"/>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r>
              <a:rPr lang="ar-SA" sz="3000" dirty="0" smtClean="0">
                <a:solidFill>
                  <a:srgbClr val="0070C0"/>
                </a:solidFill>
                <a:latin typeface="Calibri" pitchFamily="34" charset="0"/>
                <a:ea typeface="Arial Unicode MS" pitchFamily="34" charset="-128"/>
                <a:cs typeface="Calibri" pitchFamily="34" charset="0"/>
              </a:rPr>
              <a:t>الأخطاء الإجرائية والأخطاء </a:t>
            </a:r>
            <a:r>
              <a:rPr lang="ar-SA" sz="3000" dirty="0" err="1" smtClean="0">
                <a:solidFill>
                  <a:srgbClr val="0070C0"/>
                </a:solidFill>
                <a:latin typeface="Calibri" pitchFamily="34" charset="0"/>
                <a:ea typeface="Arial Unicode MS" pitchFamily="34" charset="-128"/>
                <a:cs typeface="Calibri" pitchFamily="34" charset="0"/>
              </a:rPr>
              <a:t>المفاهيمية</a:t>
            </a:r>
            <a:r>
              <a:rPr lang="ar-SA" sz="3000" dirty="0" smtClean="0">
                <a:solidFill>
                  <a:srgbClr val="0070C0"/>
                </a:solidFill>
                <a:latin typeface="Calibri" pitchFamily="34" charset="0"/>
                <a:ea typeface="Arial Unicode MS" pitchFamily="34" charset="-128"/>
                <a:cs typeface="Calibri" pitchFamily="34" charset="0"/>
              </a:rPr>
              <a:t>:</a:t>
            </a:r>
          </a:p>
          <a:p>
            <a:r>
              <a:rPr lang="ar-SA" sz="3000" dirty="0" smtClean="0">
                <a:solidFill>
                  <a:schemeClr val="accent6"/>
                </a:solidFill>
                <a:latin typeface="Calibri" pitchFamily="34" charset="0"/>
                <a:ea typeface="Arial Unicode MS" pitchFamily="34" charset="-128"/>
                <a:cs typeface="Calibri" pitchFamily="34" charset="0"/>
              </a:rPr>
              <a:t>أما بخصوص الاخطاء </a:t>
            </a:r>
            <a:r>
              <a:rPr lang="ar-SA" sz="3000" dirty="0" smtClean="0">
                <a:solidFill>
                  <a:schemeClr val="accent2"/>
                </a:solidFill>
                <a:latin typeface="Calibri" pitchFamily="34" charset="0"/>
                <a:ea typeface="Arial Unicode MS" pitchFamily="34" charset="-128"/>
                <a:cs typeface="Calibri" pitchFamily="34" charset="0"/>
              </a:rPr>
              <a:t>الإجرائية</a:t>
            </a:r>
            <a:r>
              <a:rPr lang="ar-SA" sz="3000" dirty="0" smtClean="0">
                <a:solidFill>
                  <a:schemeClr val="accent6"/>
                </a:solidFill>
                <a:latin typeface="Calibri" pitchFamily="34" charset="0"/>
                <a:ea typeface="Arial Unicode MS" pitchFamily="34" charset="-128"/>
                <a:cs typeface="Calibri" pitchFamily="34" charset="0"/>
              </a:rPr>
              <a:t> فإن ارتكاب الطلاب لها يعود إلى </a:t>
            </a:r>
            <a:r>
              <a:rPr lang="ar-SA" sz="3000" dirty="0" smtClean="0">
                <a:solidFill>
                  <a:schemeClr val="accent2"/>
                </a:solidFill>
                <a:latin typeface="Calibri" pitchFamily="34" charset="0"/>
                <a:ea typeface="Arial Unicode MS" pitchFamily="34" charset="-128"/>
                <a:cs typeface="Calibri" pitchFamily="34" charset="0"/>
              </a:rPr>
              <a:t>نسيانهم</a:t>
            </a:r>
            <a:r>
              <a:rPr lang="ar-SA" sz="3000" dirty="0" smtClean="0">
                <a:solidFill>
                  <a:schemeClr val="accent6"/>
                </a:solidFill>
                <a:latin typeface="Calibri" pitchFamily="34" charset="0"/>
                <a:ea typeface="Arial Unicode MS" pitchFamily="34" charset="-128"/>
                <a:cs typeface="Calibri" pitchFamily="34" charset="0"/>
              </a:rPr>
              <a:t> لبعض القواعد ولبعض الخطوات الاجرائية في طرق الحل رغم فهمهم الصحيح للأنظمة الرقمية المختلفة.</a:t>
            </a:r>
          </a:p>
          <a:p>
            <a:endParaRPr lang="ar-SA" sz="3000" dirty="0">
              <a:solidFill>
                <a:schemeClr val="accent6"/>
              </a:solidFill>
              <a:latin typeface="Calibri" pitchFamily="34" charset="0"/>
              <a:ea typeface="Arial Unicode MS" pitchFamily="34" charset="-128"/>
              <a:cs typeface="Calibri" pitchFamily="34" charset="0"/>
            </a:endParaRPr>
          </a:p>
          <a:p>
            <a:endParaRPr lang="ar-SA" sz="3000" dirty="0">
              <a:solidFill>
                <a:schemeClr val="accent2"/>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xmlns="" val="300913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5" y="-55602"/>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خطط انسيابي: معالجة متعاقبة 2"/>
          <p:cNvSpPr/>
          <p:nvPr/>
        </p:nvSpPr>
        <p:spPr>
          <a:xfrm>
            <a:off x="349581" y="0"/>
            <a:ext cx="8792594" cy="5157192"/>
          </a:xfrm>
          <a:prstGeom prst="flowChartAlternateProcess">
            <a:avLst/>
          </a:prstGeom>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3000" dirty="0" smtClean="0">
                <a:solidFill>
                  <a:srgbClr val="0070C0"/>
                </a:solidFill>
                <a:latin typeface="Calibri" pitchFamily="34" charset="0"/>
                <a:ea typeface="Arial Unicode MS" pitchFamily="34" charset="-128"/>
                <a:cs typeface="Calibri" pitchFamily="34" charset="0"/>
              </a:rPr>
              <a:t>ما يتعلق بالطالب كولن</a:t>
            </a:r>
          </a:p>
          <a:p>
            <a:r>
              <a:rPr lang="ar-SA" sz="3000" dirty="0" smtClean="0">
                <a:solidFill>
                  <a:srgbClr val="0070C0"/>
                </a:solidFill>
                <a:latin typeface="Calibri" pitchFamily="34" charset="0"/>
                <a:ea typeface="Arial Unicode MS" pitchFamily="34" charset="-128"/>
                <a:cs typeface="Calibri" pitchFamily="34" charset="0"/>
              </a:rPr>
              <a:t>كولن طالب في الصف الرابع ابتدائي لديه بعض المشاكل في الرياضيات:</a:t>
            </a:r>
          </a:p>
          <a:p>
            <a:r>
              <a:rPr lang="ar-SA" sz="3000" b="1" dirty="0" smtClean="0">
                <a:solidFill>
                  <a:srgbClr val="0070C0"/>
                </a:solidFill>
                <a:latin typeface="Calibri" pitchFamily="34" charset="0"/>
                <a:ea typeface="Arial Unicode MS" pitchFamily="34" charset="-128"/>
                <a:cs typeface="Calibri" pitchFamily="34" charset="0"/>
              </a:rPr>
              <a:t>الأخطاء النمطية: التشخيص، وصف العلاج وإعادة التأهيل والمعالجة</a:t>
            </a:r>
          </a:p>
          <a:p>
            <a:r>
              <a:rPr lang="ar-SA" sz="3000" dirty="0" smtClean="0">
                <a:solidFill>
                  <a:schemeClr val="accent6"/>
                </a:solidFill>
                <a:latin typeface="Calibri" pitchFamily="34" charset="0"/>
                <a:ea typeface="Arial Unicode MS" pitchFamily="34" charset="-128"/>
                <a:cs typeface="Calibri" pitchFamily="34" charset="0"/>
              </a:rPr>
              <a:t>قام كولن بارتكاب الأخطاء النمطية التالية  في أيام مختلفة وذلك عند قيامه بمجموعة من الحسابات التي تطلبت معرفته بالقيمة المكانية للأرقام والمهارات المتعلقة بها وتعد مثل هذه الأخطاء  التي ارتكبها من </a:t>
            </a:r>
            <a:r>
              <a:rPr lang="ar-SA" sz="3000" dirty="0" smtClean="0">
                <a:solidFill>
                  <a:schemeClr val="accent2"/>
                </a:solidFill>
                <a:latin typeface="Calibri" pitchFamily="34" charset="0"/>
                <a:ea typeface="Arial Unicode MS" pitchFamily="34" charset="-128"/>
                <a:cs typeface="Calibri" pitchFamily="34" charset="0"/>
              </a:rPr>
              <a:t>الأكثر شيوعاً </a:t>
            </a:r>
            <a:r>
              <a:rPr lang="ar-SA" sz="3000" dirty="0" smtClean="0">
                <a:solidFill>
                  <a:schemeClr val="accent6"/>
                </a:solidFill>
                <a:latin typeface="Calibri" pitchFamily="34" charset="0"/>
                <a:ea typeface="Arial Unicode MS" pitchFamily="34" charset="-128"/>
                <a:cs typeface="Calibri" pitchFamily="34" charset="0"/>
              </a:rPr>
              <a:t>بين الأطفال من العمر نفسه.</a:t>
            </a:r>
          </a:p>
          <a:p>
            <a:r>
              <a:rPr lang="ar-SA" sz="3000" dirty="0" smtClean="0">
                <a:solidFill>
                  <a:schemeClr val="accent6"/>
                </a:solidFill>
                <a:latin typeface="Calibri" pitchFamily="34" charset="0"/>
                <a:ea typeface="Arial Unicode MS" pitchFamily="34" charset="-128"/>
                <a:cs typeface="Calibri" pitchFamily="34" charset="0"/>
              </a:rPr>
              <a:t>يتضمن هذا الفصل تحليلاً شاملاً لكل نوع من الأخطاء التي </a:t>
            </a:r>
          </a:p>
          <a:p>
            <a:r>
              <a:rPr lang="ar-SA" sz="3000" dirty="0" smtClean="0">
                <a:solidFill>
                  <a:schemeClr val="accent6"/>
                </a:solidFill>
                <a:latin typeface="Calibri" pitchFamily="34" charset="0"/>
                <a:ea typeface="Arial Unicode MS" pitchFamily="34" charset="-128"/>
                <a:cs typeface="Calibri" pitchFamily="34" charset="0"/>
              </a:rPr>
              <a:t>ارتكبها وتشخيصاً يبين اذا ما كانت أخطاؤه </a:t>
            </a:r>
            <a:r>
              <a:rPr lang="ar-SA" sz="3000" dirty="0" err="1" smtClean="0">
                <a:solidFill>
                  <a:schemeClr val="accent6"/>
                </a:solidFill>
                <a:latin typeface="Calibri" pitchFamily="34" charset="0"/>
                <a:ea typeface="Arial Unicode MS" pitchFamily="34" charset="-128"/>
                <a:cs typeface="Calibri" pitchFamily="34" charset="0"/>
              </a:rPr>
              <a:t>مفاهيمية</a:t>
            </a:r>
            <a:r>
              <a:rPr lang="ar-SA" sz="3000" dirty="0" smtClean="0">
                <a:solidFill>
                  <a:schemeClr val="accent6"/>
                </a:solidFill>
                <a:latin typeface="Calibri" pitchFamily="34" charset="0"/>
                <a:ea typeface="Arial Unicode MS" pitchFamily="34" charset="-128"/>
                <a:cs typeface="Calibri" pitchFamily="34" charset="0"/>
              </a:rPr>
              <a:t> أم إجرائية.</a:t>
            </a:r>
          </a:p>
        </p:txBody>
      </p:sp>
    </p:spTree>
    <p:extLst>
      <p:ext uri="{BB962C8B-B14F-4D97-AF65-F5344CB8AC3E}">
        <p14:creationId xmlns:p14="http://schemas.microsoft.com/office/powerpoint/2010/main" xmlns="" val="330820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267</TotalTime>
  <Words>1110</Words>
  <Application>Microsoft Office PowerPoint</Application>
  <PresentationFormat>عرض على الشاشة (3:4)‏</PresentationFormat>
  <Paragraphs>112</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user</cp:lastModifiedBy>
  <cp:revision>34</cp:revision>
  <dcterms:created xsi:type="dcterms:W3CDTF">2020-03-07T17:58:54Z</dcterms:created>
  <dcterms:modified xsi:type="dcterms:W3CDTF">2020-03-16T04:22:25Z</dcterms:modified>
</cp:coreProperties>
</file>