
<file path=[Content_Types].xml><?xml version="1.0" encoding="utf-8"?>
<Types xmlns="http://schemas.openxmlformats.org/package/2006/content-types">
  <Default Extension="png" ContentType="image/png"/>
  <Default Extension="jfif" ContentType="image/jpeg"/>
  <Default Extension="jpeg" ContentType="image/jpeg"/>
  <Default Extension="webp" ContentType="image/pn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89" r:id="rId1"/>
    <p:sldMasterId id="2147483907" r:id="rId2"/>
    <p:sldMasterId id="2147483927" r:id="rId3"/>
  </p:sldMasterIdLst>
  <p:notesMasterIdLst>
    <p:notesMasterId r:id="rId33"/>
  </p:notesMasterIdLst>
  <p:sldIdLst>
    <p:sldId id="256" r:id="rId4"/>
    <p:sldId id="260" r:id="rId5"/>
    <p:sldId id="259" r:id="rId6"/>
    <p:sldId id="264" r:id="rId7"/>
    <p:sldId id="404" r:id="rId8"/>
    <p:sldId id="405" r:id="rId9"/>
    <p:sldId id="261" r:id="rId10"/>
    <p:sldId id="262" r:id="rId11"/>
    <p:sldId id="282" r:id="rId12"/>
    <p:sldId id="407" r:id="rId13"/>
    <p:sldId id="266" r:id="rId14"/>
    <p:sldId id="387" r:id="rId15"/>
    <p:sldId id="268" r:id="rId16"/>
    <p:sldId id="388" r:id="rId17"/>
    <p:sldId id="269" r:id="rId18"/>
    <p:sldId id="389" r:id="rId19"/>
    <p:sldId id="295" r:id="rId20"/>
    <p:sldId id="271" r:id="rId21"/>
    <p:sldId id="397" r:id="rId22"/>
    <p:sldId id="258" r:id="rId23"/>
    <p:sldId id="400" r:id="rId24"/>
    <p:sldId id="398" r:id="rId25"/>
    <p:sldId id="403" r:id="rId26"/>
    <p:sldId id="392" r:id="rId27"/>
    <p:sldId id="396" r:id="rId28"/>
    <p:sldId id="395" r:id="rId29"/>
    <p:sldId id="410" r:id="rId30"/>
    <p:sldId id="411" r:id="rId31"/>
    <p:sldId id="391"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هنوف" initials="هنوف" lastIdx="1" clrIdx="0">
    <p:extLst>
      <p:ext uri="{19B8F6BF-5375-455C-9EA6-DF929625EA0E}">
        <p15:presenceInfo xmlns:p15="http://schemas.microsoft.com/office/powerpoint/2012/main" userId="هنوف" providerId="None"/>
      </p:ext>
    </p:extLst>
  </p:cmAuthor>
  <p:cmAuthor id="2" name="munirah saleh" initials="ms" lastIdx="3" clrIdx="1">
    <p:extLst>
      <p:ext uri="{19B8F6BF-5375-455C-9EA6-DF929625EA0E}">
        <p15:presenceInfo xmlns:p15="http://schemas.microsoft.com/office/powerpoint/2012/main" userId="e3993b93f68ade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034061"/>
    <a:srgbClr val="62828F"/>
    <a:srgbClr val="E8E8EA"/>
    <a:srgbClr val="F76A62"/>
    <a:srgbClr val="44465A"/>
    <a:srgbClr val="C85A5B"/>
    <a:srgbClr val="CE4F5A"/>
    <a:srgbClr val="C2C3C1"/>
    <a:srgbClr val="C9C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376" autoAdjust="0"/>
    <p:restoredTop sz="94660"/>
  </p:normalViewPr>
  <p:slideViewPr>
    <p:cSldViewPr>
      <p:cViewPr varScale="1">
        <p:scale>
          <a:sx n="92" d="100"/>
          <a:sy n="92" d="100"/>
        </p:scale>
        <p:origin x="9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D1848-3EE4-499F-B79C-78D36FD9662F}"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F6AB60BB-D178-4773-975F-548B38848449}">
      <dgm:prSet/>
      <dgm:spPr>
        <a:solidFill>
          <a:srgbClr val="00BFA6"/>
        </a:solidFill>
      </dgm:spPr>
      <dgm:t>
        <a:bodyPr/>
        <a:lstStyle/>
        <a:p>
          <a:pPr rtl="1"/>
          <a:r>
            <a:rPr lang="ar-SA" dirty="0"/>
            <a:t>التعليم وعلاقته بوسائل إنتاجية الموارد البشرية.</a:t>
          </a:r>
        </a:p>
      </dgm:t>
    </dgm:pt>
    <dgm:pt modelId="{5057D7BA-A191-46E4-9C8C-6157B2B251AA}" type="parTrans" cxnId="{7BBF152D-6231-482C-A8EA-852C0E80E94F}">
      <dgm:prSet/>
      <dgm:spPr/>
      <dgm:t>
        <a:bodyPr/>
        <a:lstStyle/>
        <a:p>
          <a:pPr rtl="1"/>
          <a:endParaRPr lang="ar-SA"/>
        </a:p>
      </dgm:t>
    </dgm:pt>
    <dgm:pt modelId="{B26CC373-EE03-4E4F-B05A-9D9CB8209FD3}" type="sibTrans" cxnId="{7BBF152D-6231-482C-A8EA-852C0E80E94F}">
      <dgm:prSet/>
      <dgm:spPr/>
      <dgm:t>
        <a:bodyPr/>
        <a:lstStyle/>
        <a:p>
          <a:pPr rtl="1"/>
          <a:endParaRPr lang="ar-SA"/>
        </a:p>
      </dgm:t>
    </dgm:pt>
    <dgm:pt modelId="{5DC6EA00-7B1D-473A-BDE3-A59318BE5396}">
      <dgm:prSet/>
      <dgm:spPr>
        <a:solidFill>
          <a:srgbClr val="00BFA6"/>
        </a:solidFill>
      </dgm:spPr>
      <dgm:t>
        <a:bodyPr/>
        <a:lstStyle/>
        <a:p>
          <a:pPr rtl="1"/>
          <a:r>
            <a:rPr lang="ar-SA"/>
            <a:t>تكاليف التعليم .</a:t>
          </a:r>
        </a:p>
      </dgm:t>
    </dgm:pt>
    <dgm:pt modelId="{1BB6ED39-6D8A-4508-844E-B9AB1B7737C6}" type="parTrans" cxnId="{04048145-6E3F-428C-8A61-7CA94099C493}">
      <dgm:prSet/>
      <dgm:spPr/>
      <dgm:t>
        <a:bodyPr/>
        <a:lstStyle/>
        <a:p>
          <a:pPr rtl="1"/>
          <a:endParaRPr lang="ar-SA"/>
        </a:p>
      </dgm:t>
    </dgm:pt>
    <dgm:pt modelId="{B4F3F254-8744-4AE1-A242-38B5A0A09046}" type="sibTrans" cxnId="{04048145-6E3F-428C-8A61-7CA94099C493}">
      <dgm:prSet/>
      <dgm:spPr/>
      <dgm:t>
        <a:bodyPr/>
        <a:lstStyle/>
        <a:p>
          <a:pPr rtl="1"/>
          <a:endParaRPr lang="ar-SA"/>
        </a:p>
      </dgm:t>
    </dgm:pt>
    <dgm:pt modelId="{D11E4D1A-E123-4DAA-A181-94F615050AEB}">
      <dgm:prSet/>
      <dgm:spPr>
        <a:solidFill>
          <a:srgbClr val="00BFA6"/>
        </a:solidFill>
      </dgm:spPr>
      <dgm:t>
        <a:bodyPr/>
        <a:lstStyle/>
        <a:p>
          <a:pPr rtl="1"/>
          <a:r>
            <a:rPr lang="ar-SA"/>
            <a:t>منافع التعليم .</a:t>
          </a:r>
        </a:p>
      </dgm:t>
    </dgm:pt>
    <dgm:pt modelId="{409CA2B1-0EFD-4104-A532-199778A41295}" type="parTrans" cxnId="{F273032D-7995-4216-A496-421260CFAC41}">
      <dgm:prSet/>
      <dgm:spPr/>
      <dgm:t>
        <a:bodyPr/>
        <a:lstStyle/>
        <a:p>
          <a:pPr rtl="1"/>
          <a:endParaRPr lang="ar-SA"/>
        </a:p>
      </dgm:t>
    </dgm:pt>
    <dgm:pt modelId="{719A223F-60FC-4C2B-A9D7-5D3848D014FA}" type="sibTrans" cxnId="{F273032D-7995-4216-A496-421260CFAC41}">
      <dgm:prSet/>
      <dgm:spPr/>
      <dgm:t>
        <a:bodyPr/>
        <a:lstStyle/>
        <a:p>
          <a:pPr rtl="1"/>
          <a:endParaRPr lang="ar-SA"/>
        </a:p>
      </dgm:t>
    </dgm:pt>
    <dgm:pt modelId="{3DD3D23D-B2FA-4AD9-8D65-DBB0F79970B3}">
      <dgm:prSet/>
      <dgm:spPr>
        <a:solidFill>
          <a:srgbClr val="00BFA6"/>
        </a:solidFill>
      </dgm:spPr>
      <dgm:t>
        <a:bodyPr/>
        <a:lstStyle/>
        <a:p>
          <a:pPr rtl="1"/>
          <a:r>
            <a:rPr lang="ar-SA"/>
            <a:t>التعليم كاستثمار اقتصادي ، و سلعة إستهلاكية.</a:t>
          </a:r>
        </a:p>
      </dgm:t>
    </dgm:pt>
    <dgm:pt modelId="{FB59091F-7E20-471B-A509-E7DB62917F13}" type="parTrans" cxnId="{4A8C55C3-19D2-45E0-AA54-FECB199BFE4E}">
      <dgm:prSet/>
      <dgm:spPr/>
      <dgm:t>
        <a:bodyPr/>
        <a:lstStyle/>
        <a:p>
          <a:pPr rtl="1"/>
          <a:endParaRPr lang="ar-SA"/>
        </a:p>
      </dgm:t>
    </dgm:pt>
    <dgm:pt modelId="{2178BCA1-8AF3-43F5-A9BE-1CAFFB8A64E1}" type="sibTrans" cxnId="{4A8C55C3-19D2-45E0-AA54-FECB199BFE4E}">
      <dgm:prSet/>
      <dgm:spPr/>
      <dgm:t>
        <a:bodyPr/>
        <a:lstStyle/>
        <a:p>
          <a:pPr rtl="1"/>
          <a:endParaRPr lang="ar-SA"/>
        </a:p>
      </dgm:t>
    </dgm:pt>
    <dgm:pt modelId="{83700D42-5A6A-41CF-8688-411601A1D8A8}">
      <dgm:prSet/>
      <dgm:spPr>
        <a:solidFill>
          <a:srgbClr val="00BFA6"/>
        </a:solidFill>
      </dgm:spPr>
      <dgm:t>
        <a:bodyPr/>
        <a:lstStyle/>
        <a:p>
          <a:pPr rtl="1"/>
          <a:r>
            <a:rPr lang="ar-SA"/>
            <a:t>التعليم و زيادة فاعلية الاستهلاك وترشيده .</a:t>
          </a:r>
        </a:p>
      </dgm:t>
    </dgm:pt>
    <dgm:pt modelId="{D9F08920-4945-44EE-B84E-A0C600D1801C}" type="parTrans" cxnId="{978BE9D4-48A6-4657-8E9F-B7DDCE264BF4}">
      <dgm:prSet/>
      <dgm:spPr/>
      <dgm:t>
        <a:bodyPr/>
        <a:lstStyle/>
        <a:p>
          <a:pPr rtl="1"/>
          <a:endParaRPr lang="ar-SA"/>
        </a:p>
      </dgm:t>
    </dgm:pt>
    <dgm:pt modelId="{8A377947-C6C1-4A30-AA6F-CE97AD61E98C}" type="sibTrans" cxnId="{978BE9D4-48A6-4657-8E9F-B7DDCE264BF4}">
      <dgm:prSet/>
      <dgm:spPr/>
      <dgm:t>
        <a:bodyPr/>
        <a:lstStyle/>
        <a:p>
          <a:pPr rtl="1"/>
          <a:endParaRPr lang="ar-SA"/>
        </a:p>
      </dgm:t>
    </dgm:pt>
    <dgm:pt modelId="{2F2B5E68-1B46-413C-834E-2D78491C41D5}">
      <dgm:prSet/>
      <dgm:spPr>
        <a:solidFill>
          <a:srgbClr val="00BFA6"/>
        </a:solidFill>
      </dgm:spPr>
      <dgm:t>
        <a:bodyPr/>
        <a:lstStyle/>
        <a:p>
          <a:pPr rtl="1"/>
          <a:r>
            <a:rPr lang="ar-SA"/>
            <a:t>الدول النامية والأمية .</a:t>
          </a:r>
        </a:p>
      </dgm:t>
    </dgm:pt>
    <dgm:pt modelId="{2D3D582F-807A-4F78-9449-382FB1A05D07}" type="parTrans" cxnId="{1C7CCB79-E83D-4648-AC25-A7125799E85A}">
      <dgm:prSet/>
      <dgm:spPr/>
      <dgm:t>
        <a:bodyPr/>
        <a:lstStyle/>
        <a:p>
          <a:pPr rtl="1"/>
          <a:endParaRPr lang="ar-SA"/>
        </a:p>
      </dgm:t>
    </dgm:pt>
    <dgm:pt modelId="{F94F47AC-CC7F-4995-9F2B-4268C51538AB}" type="sibTrans" cxnId="{1C7CCB79-E83D-4648-AC25-A7125799E85A}">
      <dgm:prSet/>
      <dgm:spPr/>
      <dgm:t>
        <a:bodyPr/>
        <a:lstStyle/>
        <a:p>
          <a:pPr rtl="1"/>
          <a:endParaRPr lang="ar-SA"/>
        </a:p>
      </dgm:t>
    </dgm:pt>
    <dgm:pt modelId="{7BCFAAAC-B535-452F-9B71-E0E0BD67DECB}" type="pres">
      <dgm:prSet presAssocID="{55CD1848-3EE4-499F-B79C-78D36FD9662F}" presName="linear" presStyleCnt="0">
        <dgm:presLayoutVars>
          <dgm:animLvl val="lvl"/>
          <dgm:resizeHandles val="exact"/>
        </dgm:presLayoutVars>
      </dgm:prSet>
      <dgm:spPr/>
      <dgm:t>
        <a:bodyPr/>
        <a:lstStyle/>
        <a:p>
          <a:pPr rtl="1"/>
          <a:endParaRPr lang="ar-SA"/>
        </a:p>
      </dgm:t>
    </dgm:pt>
    <dgm:pt modelId="{49943AE6-5831-4C2A-B6D5-08792E9A7615}" type="pres">
      <dgm:prSet presAssocID="{F6AB60BB-D178-4773-975F-548B38848449}" presName="parentText" presStyleLbl="node1" presStyleIdx="0" presStyleCnt="6" custLinFactNeighborY="32326">
        <dgm:presLayoutVars>
          <dgm:chMax val="0"/>
          <dgm:bulletEnabled val="1"/>
        </dgm:presLayoutVars>
      </dgm:prSet>
      <dgm:spPr/>
      <dgm:t>
        <a:bodyPr/>
        <a:lstStyle/>
        <a:p>
          <a:pPr rtl="1"/>
          <a:endParaRPr lang="ar-SA"/>
        </a:p>
      </dgm:t>
    </dgm:pt>
    <dgm:pt modelId="{A4E408E5-565F-43E2-A018-DA810A17CBE5}" type="pres">
      <dgm:prSet presAssocID="{B26CC373-EE03-4E4F-B05A-9D9CB8209FD3}" presName="spacer" presStyleCnt="0"/>
      <dgm:spPr/>
    </dgm:pt>
    <dgm:pt modelId="{9F5654EF-5A6B-4244-B15E-7ADE9E4E013B}" type="pres">
      <dgm:prSet presAssocID="{5DC6EA00-7B1D-473A-BDE3-A59318BE5396}" presName="parentText" presStyleLbl="node1" presStyleIdx="1" presStyleCnt="6">
        <dgm:presLayoutVars>
          <dgm:chMax val="0"/>
          <dgm:bulletEnabled val="1"/>
        </dgm:presLayoutVars>
      </dgm:prSet>
      <dgm:spPr/>
      <dgm:t>
        <a:bodyPr/>
        <a:lstStyle/>
        <a:p>
          <a:pPr rtl="1"/>
          <a:endParaRPr lang="ar-SA"/>
        </a:p>
      </dgm:t>
    </dgm:pt>
    <dgm:pt modelId="{135E71FD-F08C-49D4-B686-1B79E915B789}" type="pres">
      <dgm:prSet presAssocID="{B4F3F254-8744-4AE1-A242-38B5A0A09046}" presName="spacer" presStyleCnt="0"/>
      <dgm:spPr/>
    </dgm:pt>
    <dgm:pt modelId="{6319D5FA-7BF5-462B-9FE4-5849CBF500B3}" type="pres">
      <dgm:prSet presAssocID="{D11E4D1A-E123-4DAA-A181-94F615050AEB}" presName="parentText" presStyleLbl="node1" presStyleIdx="2" presStyleCnt="6">
        <dgm:presLayoutVars>
          <dgm:chMax val="0"/>
          <dgm:bulletEnabled val="1"/>
        </dgm:presLayoutVars>
      </dgm:prSet>
      <dgm:spPr/>
      <dgm:t>
        <a:bodyPr/>
        <a:lstStyle/>
        <a:p>
          <a:pPr rtl="1"/>
          <a:endParaRPr lang="ar-SA"/>
        </a:p>
      </dgm:t>
    </dgm:pt>
    <dgm:pt modelId="{3DF99019-97D0-43C9-888F-45E802995270}" type="pres">
      <dgm:prSet presAssocID="{719A223F-60FC-4C2B-A9D7-5D3848D014FA}" presName="spacer" presStyleCnt="0"/>
      <dgm:spPr/>
    </dgm:pt>
    <dgm:pt modelId="{D5F8F13F-0820-4BA8-BF09-8269672EF6FA}" type="pres">
      <dgm:prSet presAssocID="{3DD3D23D-B2FA-4AD9-8D65-DBB0F79970B3}" presName="parentText" presStyleLbl="node1" presStyleIdx="3" presStyleCnt="6">
        <dgm:presLayoutVars>
          <dgm:chMax val="0"/>
          <dgm:bulletEnabled val="1"/>
        </dgm:presLayoutVars>
      </dgm:prSet>
      <dgm:spPr/>
      <dgm:t>
        <a:bodyPr/>
        <a:lstStyle/>
        <a:p>
          <a:pPr rtl="1"/>
          <a:endParaRPr lang="ar-SA"/>
        </a:p>
      </dgm:t>
    </dgm:pt>
    <dgm:pt modelId="{F7202157-49F0-4577-847F-A9E09C64A62A}" type="pres">
      <dgm:prSet presAssocID="{2178BCA1-8AF3-43F5-A9BE-1CAFFB8A64E1}" presName="spacer" presStyleCnt="0"/>
      <dgm:spPr/>
    </dgm:pt>
    <dgm:pt modelId="{2330D44E-2E81-4DB2-9045-D6C01F0351CD}" type="pres">
      <dgm:prSet presAssocID="{83700D42-5A6A-41CF-8688-411601A1D8A8}" presName="parentText" presStyleLbl="node1" presStyleIdx="4" presStyleCnt="6">
        <dgm:presLayoutVars>
          <dgm:chMax val="0"/>
          <dgm:bulletEnabled val="1"/>
        </dgm:presLayoutVars>
      </dgm:prSet>
      <dgm:spPr/>
      <dgm:t>
        <a:bodyPr/>
        <a:lstStyle/>
        <a:p>
          <a:pPr rtl="1"/>
          <a:endParaRPr lang="ar-SA"/>
        </a:p>
      </dgm:t>
    </dgm:pt>
    <dgm:pt modelId="{812A3125-C96A-41D5-A4A8-7D2744808AEC}" type="pres">
      <dgm:prSet presAssocID="{8A377947-C6C1-4A30-AA6F-CE97AD61E98C}" presName="spacer" presStyleCnt="0"/>
      <dgm:spPr/>
    </dgm:pt>
    <dgm:pt modelId="{4B6305B5-33C4-4558-AEFB-ED2F88B47F30}" type="pres">
      <dgm:prSet presAssocID="{2F2B5E68-1B46-413C-834E-2D78491C41D5}" presName="parentText" presStyleLbl="node1" presStyleIdx="5" presStyleCnt="6">
        <dgm:presLayoutVars>
          <dgm:chMax val="0"/>
          <dgm:bulletEnabled val="1"/>
        </dgm:presLayoutVars>
      </dgm:prSet>
      <dgm:spPr/>
      <dgm:t>
        <a:bodyPr/>
        <a:lstStyle/>
        <a:p>
          <a:pPr rtl="1"/>
          <a:endParaRPr lang="ar-SA"/>
        </a:p>
      </dgm:t>
    </dgm:pt>
  </dgm:ptLst>
  <dgm:cxnLst>
    <dgm:cxn modelId="{56E3631F-CE9E-462F-B356-1F3A9E312CBE}" type="presOf" srcId="{83700D42-5A6A-41CF-8688-411601A1D8A8}" destId="{2330D44E-2E81-4DB2-9045-D6C01F0351CD}" srcOrd="0" destOrd="0" presId="urn:microsoft.com/office/officeart/2005/8/layout/vList2"/>
    <dgm:cxn modelId="{EA08D069-9A99-41A2-8479-FE994C022473}" type="presOf" srcId="{55CD1848-3EE4-499F-B79C-78D36FD9662F}" destId="{7BCFAAAC-B535-452F-9B71-E0E0BD67DECB}" srcOrd="0" destOrd="0" presId="urn:microsoft.com/office/officeart/2005/8/layout/vList2"/>
    <dgm:cxn modelId="{F273032D-7995-4216-A496-421260CFAC41}" srcId="{55CD1848-3EE4-499F-B79C-78D36FD9662F}" destId="{D11E4D1A-E123-4DAA-A181-94F615050AEB}" srcOrd="2" destOrd="0" parTransId="{409CA2B1-0EFD-4104-A532-199778A41295}" sibTransId="{719A223F-60FC-4C2B-A9D7-5D3848D014FA}"/>
    <dgm:cxn modelId="{978BE9D4-48A6-4657-8E9F-B7DDCE264BF4}" srcId="{55CD1848-3EE4-499F-B79C-78D36FD9662F}" destId="{83700D42-5A6A-41CF-8688-411601A1D8A8}" srcOrd="4" destOrd="0" parTransId="{D9F08920-4945-44EE-B84E-A0C600D1801C}" sibTransId="{8A377947-C6C1-4A30-AA6F-CE97AD61E98C}"/>
    <dgm:cxn modelId="{00C59419-BDBB-4A7B-9078-C85C6A1E4228}" type="presOf" srcId="{2F2B5E68-1B46-413C-834E-2D78491C41D5}" destId="{4B6305B5-33C4-4558-AEFB-ED2F88B47F30}" srcOrd="0" destOrd="0" presId="urn:microsoft.com/office/officeart/2005/8/layout/vList2"/>
    <dgm:cxn modelId="{46C18258-7255-4085-9BE9-CD054C8632DD}" type="presOf" srcId="{5DC6EA00-7B1D-473A-BDE3-A59318BE5396}" destId="{9F5654EF-5A6B-4244-B15E-7ADE9E4E013B}" srcOrd="0" destOrd="0" presId="urn:microsoft.com/office/officeart/2005/8/layout/vList2"/>
    <dgm:cxn modelId="{04048145-6E3F-428C-8A61-7CA94099C493}" srcId="{55CD1848-3EE4-499F-B79C-78D36FD9662F}" destId="{5DC6EA00-7B1D-473A-BDE3-A59318BE5396}" srcOrd="1" destOrd="0" parTransId="{1BB6ED39-6D8A-4508-844E-B9AB1B7737C6}" sibTransId="{B4F3F254-8744-4AE1-A242-38B5A0A09046}"/>
    <dgm:cxn modelId="{1C7CCB79-E83D-4648-AC25-A7125799E85A}" srcId="{55CD1848-3EE4-499F-B79C-78D36FD9662F}" destId="{2F2B5E68-1B46-413C-834E-2D78491C41D5}" srcOrd="5" destOrd="0" parTransId="{2D3D582F-807A-4F78-9449-382FB1A05D07}" sibTransId="{F94F47AC-CC7F-4995-9F2B-4268C51538AB}"/>
    <dgm:cxn modelId="{7BBF152D-6231-482C-A8EA-852C0E80E94F}" srcId="{55CD1848-3EE4-499F-B79C-78D36FD9662F}" destId="{F6AB60BB-D178-4773-975F-548B38848449}" srcOrd="0" destOrd="0" parTransId="{5057D7BA-A191-46E4-9C8C-6157B2B251AA}" sibTransId="{B26CC373-EE03-4E4F-B05A-9D9CB8209FD3}"/>
    <dgm:cxn modelId="{BDDF2F01-B289-4408-A3C6-ACD02D2E98B7}" type="presOf" srcId="{F6AB60BB-D178-4773-975F-548B38848449}" destId="{49943AE6-5831-4C2A-B6D5-08792E9A7615}" srcOrd="0" destOrd="0" presId="urn:microsoft.com/office/officeart/2005/8/layout/vList2"/>
    <dgm:cxn modelId="{4B12DA1B-7711-4B0F-89D9-BDE521DE9186}" type="presOf" srcId="{D11E4D1A-E123-4DAA-A181-94F615050AEB}" destId="{6319D5FA-7BF5-462B-9FE4-5849CBF500B3}" srcOrd="0" destOrd="0" presId="urn:microsoft.com/office/officeart/2005/8/layout/vList2"/>
    <dgm:cxn modelId="{4A8C55C3-19D2-45E0-AA54-FECB199BFE4E}" srcId="{55CD1848-3EE4-499F-B79C-78D36FD9662F}" destId="{3DD3D23D-B2FA-4AD9-8D65-DBB0F79970B3}" srcOrd="3" destOrd="0" parTransId="{FB59091F-7E20-471B-A509-E7DB62917F13}" sibTransId="{2178BCA1-8AF3-43F5-A9BE-1CAFFB8A64E1}"/>
    <dgm:cxn modelId="{5D925583-302D-43AD-B0FE-182BFC96E3E9}" type="presOf" srcId="{3DD3D23D-B2FA-4AD9-8D65-DBB0F79970B3}" destId="{D5F8F13F-0820-4BA8-BF09-8269672EF6FA}" srcOrd="0" destOrd="0" presId="urn:microsoft.com/office/officeart/2005/8/layout/vList2"/>
    <dgm:cxn modelId="{12142A9B-DCF0-4D24-BCFA-8347C77E555E}" type="presParOf" srcId="{7BCFAAAC-B535-452F-9B71-E0E0BD67DECB}" destId="{49943AE6-5831-4C2A-B6D5-08792E9A7615}" srcOrd="0" destOrd="0" presId="urn:microsoft.com/office/officeart/2005/8/layout/vList2"/>
    <dgm:cxn modelId="{03832F76-DC53-48CB-B070-DD283D447231}" type="presParOf" srcId="{7BCFAAAC-B535-452F-9B71-E0E0BD67DECB}" destId="{A4E408E5-565F-43E2-A018-DA810A17CBE5}" srcOrd="1" destOrd="0" presId="urn:microsoft.com/office/officeart/2005/8/layout/vList2"/>
    <dgm:cxn modelId="{B3B8519B-03CC-4B42-8450-7C12A34489B4}" type="presParOf" srcId="{7BCFAAAC-B535-452F-9B71-E0E0BD67DECB}" destId="{9F5654EF-5A6B-4244-B15E-7ADE9E4E013B}" srcOrd="2" destOrd="0" presId="urn:microsoft.com/office/officeart/2005/8/layout/vList2"/>
    <dgm:cxn modelId="{3E96CFF2-1919-45AF-947F-D54DEDF56D40}" type="presParOf" srcId="{7BCFAAAC-B535-452F-9B71-E0E0BD67DECB}" destId="{135E71FD-F08C-49D4-B686-1B79E915B789}" srcOrd="3" destOrd="0" presId="urn:microsoft.com/office/officeart/2005/8/layout/vList2"/>
    <dgm:cxn modelId="{38CEB17A-9665-4308-A210-B72C0B28294E}" type="presParOf" srcId="{7BCFAAAC-B535-452F-9B71-E0E0BD67DECB}" destId="{6319D5FA-7BF5-462B-9FE4-5849CBF500B3}" srcOrd="4" destOrd="0" presId="urn:microsoft.com/office/officeart/2005/8/layout/vList2"/>
    <dgm:cxn modelId="{F5503F2F-61F8-4F6D-8751-ABD999AD4877}" type="presParOf" srcId="{7BCFAAAC-B535-452F-9B71-E0E0BD67DECB}" destId="{3DF99019-97D0-43C9-888F-45E802995270}" srcOrd="5" destOrd="0" presId="urn:microsoft.com/office/officeart/2005/8/layout/vList2"/>
    <dgm:cxn modelId="{EC864CD9-D5BD-40A0-A02B-59D1C9BC0F14}" type="presParOf" srcId="{7BCFAAAC-B535-452F-9B71-E0E0BD67DECB}" destId="{D5F8F13F-0820-4BA8-BF09-8269672EF6FA}" srcOrd="6" destOrd="0" presId="urn:microsoft.com/office/officeart/2005/8/layout/vList2"/>
    <dgm:cxn modelId="{724063C5-1499-44A9-B727-6CC559597598}" type="presParOf" srcId="{7BCFAAAC-B535-452F-9B71-E0E0BD67DECB}" destId="{F7202157-49F0-4577-847F-A9E09C64A62A}" srcOrd="7" destOrd="0" presId="urn:microsoft.com/office/officeart/2005/8/layout/vList2"/>
    <dgm:cxn modelId="{2BA3191D-49FE-49CF-B6DE-CA9068B9CB82}" type="presParOf" srcId="{7BCFAAAC-B535-452F-9B71-E0E0BD67DECB}" destId="{2330D44E-2E81-4DB2-9045-D6C01F0351CD}" srcOrd="8" destOrd="0" presId="urn:microsoft.com/office/officeart/2005/8/layout/vList2"/>
    <dgm:cxn modelId="{8B60C927-A7F9-4747-A164-010B7AF72B68}" type="presParOf" srcId="{7BCFAAAC-B535-452F-9B71-E0E0BD67DECB}" destId="{812A3125-C96A-41D5-A4A8-7D2744808AEC}" srcOrd="9" destOrd="0" presId="urn:microsoft.com/office/officeart/2005/8/layout/vList2"/>
    <dgm:cxn modelId="{14EA7B3D-BEFD-44DA-94E6-CE3E513AD26E}" type="presParOf" srcId="{7BCFAAAC-B535-452F-9B71-E0E0BD67DECB}" destId="{4B6305B5-33C4-4558-AEFB-ED2F88B47F3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xmlns="" id="{D1112E99-C933-4B20-BCC4-97AC89FE4555}"/>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a:extLst>
              <a:ext uri="{FF2B5EF4-FFF2-40B4-BE49-F238E27FC236}">
                <a16:creationId xmlns:a16="http://schemas.microsoft.com/office/drawing/2014/main" xmlns="" id="{A3FB804F-511A-439F-954D-7CD0FF134789}"/>
              </a:ext>
            </a:extLst>
          </p:cNvPr>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C887AAD-3998-48D3-8F94-458425BEF467}" type="datetimeFigureOut">
              <a:rPr lang="ar-SA" smtClean="0"/>
              <a:t>22/06/41</a:t>
            </a:fld>
            <a:endParaRPr lang="ar-SA"/>
          </a:p>
        </p:txBody>
      </p:sp>
      <p:sp>
        <p:nvSpPr>
          <p:cNvPr id="4" name="عنصر نائب لصورة الشريحة 3">
            <a:extLst>
              <a:ext uri="{FF2B5EF4-FFF2-40B4-BE49-F238E27FC236}">
                <a16:creationId xmlns:a16="http://schemas.microsoft.com/office/drawing/2014/main" xmlns="" id="{95CAE3C7-591F-4C02-81A4-CD0E7556552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a:extLst>
              <a:ext uri="{FF2B5EF4-FFF2-40B4-BE49-F238E27FC236}">
                <a16:creationId xmlns:a16="http://schemas.microsoft.com/office/drawing/2014/main" xmlns="" id="{3AE07B12-AA83-4954-86DE-C283EDAE1CC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a:extLst>
              <a:ext uri="{FF2B5EF4-FFF2-40B4-BE49-F238E27FC236}">
                <a16:creationId xmlns:a16="http://schemas.microsoft.com/office/drawing/2014/main" xmlns="" id="{BAE81159-C2B7-46E5-A4FA-155A905E0D64}"/>
              </a:ext>
            </a:extLst>
          </p:cNvPr>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a:extLst>
              <a:ext uri="{FF2B5EF4-FFF2-40B4-BE49-F238E27FC236}">
                <a16:creationId xmlns:a16="http://schemas.microsoft.com/office/drawing/2014/main" xmlns="" id="{3449A5C0-618A-4B3B-9BE1-E3A5AEB15A10}"/>
              </a:ext>
            </a:extLst>
          </p:cNvPr>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A2BF3F2-A82A-42C6-8491-64B7893B21E3}" type="slidenum">
              <a:rPr lang="ar-SA" smtClean="0"/>
              <a:t>‹#›</a:t>
            </a:fld>
            <a:endParaRPr lang="ar-SA"/>
          </a:p>
        </p:txBody>
      </p:sp>
    </p:spTree>
    <p:extLst>
      <p:ext uri="{BB962C8B-B14F-4D97-AF65-F5344CB8AC3E}">
        <p14:creationId xmlns:p14="http://schemas.microsoft.com/office/powerpoint/2010/main" val="27116737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0893EE52-2986-419F-842F-1E8664696D91}" type="slidenum">
              <a:rPr lang="ar-SA" smtClean="0"/>
              <a:t>1</a:t>
            </a:fld>
            <a:endParaRPr lang="ar-SA"/>
          </a:p>
        </p:txBody>
      </p:sp>
    </p:spTree>
    <p:extLst>
      <p:ext uri="{BB962C8B-B14F-4D97-AF65-F5344CB8AC3E}">
        <p14:creationId xmlns:p14="http://schemas.microsoft.com/office/powerpoint/2010/main" val="3572243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1250975"/>
            <a:ext cx="1584176" cy="46879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1250975"/>
            <a:ext cx="792088" cy="468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6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41021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2558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242176"/>
            <a:ext cx="6012160" cy="768085"/>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1010261"/>
            <a:ext cx="6012160" cy="384043"/>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68580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508787"/>
            <a:ext cx="3059832" cy="534921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524730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548680"/>
            <a:ext cx="6444208" cy="5760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6" name="Picture Placeholder 2"/>
          <p:cNvSpPr>
            <a:spLocks noGrp="1"/>
          </p:cNvSpPr>
          <p:nvPr>
            <p:ph type="pic" idx="1" hasCustomPrompt="1"/>
          </p:nvPr>
        </p:nvSpPr>
        <p:spPr>
          <a:xfrm>
            <a:off x="135622" y="260650"/>
            <a:ext cx="1944216" cy="63367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260650"/>
            <a:ext cx="1944216" cy="63367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260650"/>
            <a:ext cx="1944216" cy="63367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09337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356659"/>
            <a:ext cx="2160000" cy="28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3621021"/>
            <a:ext cx="2160000" cy="28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356659"/>
            <a:ext cx="2160000" cy="28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3621021"/>
            <a:ext cx="2160000" cy="28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16049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4389107"/>
            <a:ext cx="8748464" cy="768085"/>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5157192"/>
            <a:ext cx="8748464" cy="384043"/>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6618000"/>
            <a:ext cx="9144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p:cNvSpPr/>
          <p:nvPr userDrawn="1"/>
        </p:nvSpPr>
        <p:spPr>
          <a:xfrm>
            <a:off x="0" y="0"/>
            <a:ext cx="9144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Picture Placeholder 2"/>
          <p:cNvSpPr>
            <a:spLocks noGrp="1"/>
          </p:cNvSpPr>
          <p:nvPr>
            <p:ph type="pic" idx="12" hasCustomPrompt="1"/>
          </p:nvPr>
        </p:nvSpPr>
        <p:spPr>
          <a:xfrm>
            <a:off x="467544" y="452669"/>
            <a:ext cx="3312128" cy="374409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452669"/>
            <a:ext cx="4680520" cy="177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2420765"/>
            <a:ext cx="1440000" cy="177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2420765"/>
            <a:ext cx="1440000" cy="177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2420765"/>
            <a:ext cx="1440000" cy="177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305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123479"/>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4000504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508786"/>
            <a:ext cx="2849840"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7" name="Rounded Rectangle 16"/>
          <p:cNvSpPr/>
          <p:nvPr userDrawn="1"/>
        </p:nvSpPr>
        <p:spPr>
          <a:xfrm>
            <a:off x="531932" y="1796667"/>
            <a:ext cx="108520"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8" name="Half Frame 17"/>
          <p:cNvSpPr/>
          <p:nvPr userDrawn="1"/>
        </p:nvSpPr>
        <p:spPr>
          <a:xfrm rot="5400000">
            <a:off x="2508921" y="1734657"/>
            <a:ext cx="669775"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endParaRPr>
          </a:p>
        </p:txBody>
      </p:sp>
    </p:spTree>
    <p:extLst>
      <p:ext uri="{BB962C8B-B14F-4D97-AF65-F5344CB8AC3E}">
        <p14:creationId xmlns:p14="http://schemas.microsoft.com/office/powerpoint/2010/main" val="3700310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xmlns="" id="{6B07E926-AFE4-4DC8-A6E8-546234A6618D}"/>
              </a:ext>
            </a:extLst>
          </p:cNvPr>
          <p:cNvSpPr>
            <a:spLocks noGrp="1"/>
          </p:cNvSpPr>
          <p:nvPr>
            <p:ph type="dt" sz="half" idx="10"/>
          </p:nvPr>
        </p:nvSpPr>
        <p:spPr/>
        <p:txBody>
          <a:bodyPr/>
          <a:lstStyle/>
          <a:p>
            <a:fld id="{6F7B21E9-2720-4D69-98C8-94627E3A4DCF}" type="datetimeFigureOut">
              <a:rPr lang="ar-SA" smtClean="0"/>
              <a:t>22/06/41</a:t>
            </a:fld>
            <a:endParaRPr lang="ar-SA"/>
          </a:p>
        </p:txBody>
      </p:sp>
      <p:sp>
        <p:nvSpPr>
          <p:cNvPr id="3" name="عنصر نائب للتذييل 2">
            <a:extLst>
              <a:ext uri="{FF2B5EF4-FFF2-40B4-BE49-F238E27FC236}">
                <a16:creationId xmlns:a16="http://schemas.microsoft.com/office/drawing/2014/main" xmlns="" id="{B805EDA5-2757-4DA3-8DFA-A9B66DEE68BB}"/>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xmlns="" id="{B3ADB032-4E9B-4FDE-8285-B41D6070C60B}"/>
              </a:ext>
            </a:extLst>
          </p:cNvPr>
          <p:cNvSpPr>
            <a:spLocks noGrp="1"/>
          </p:cNvSpPr>
          <p:nvPr>
            <p:ph type="sldNum" sz="quarter" idx="12"/>
          </p:nvPr>
        </p:nvSpPr>
        <p:spPr/>
        <p:txBody>
          <a:bodyPr/>
          <a:lstStyle/>
          <a:p>
            <a:fld id="{E6183BCE-1262-4879-8681-AEEEB374B81F}" type="slidenum">
              <a:rPr lang="ar-SA" smtClean="0"/>
              <a:t>‹#›</a:t>
            </a:fld>
            <a:endParaRPr lang="ar-SA"/>
          </a:p>
        </p:txBody>
      </p:sp>
    </p:spTree>
    <p:extLst>
      <p:ext uri="{BB962C8B-B14F-4D97-AF65-F5344CB8AC3E}">
        <p14:creationId xmlns:p14="http://schemas.microsoft.com/office/powerpoint/2010/main" val="961215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0090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B75EAAD-EAC3-4F00-92CE-C3B0A7B068D9}"/>
              </a:ext>
            </a:extLst>
          </p:cNvPr>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xmlns="" id="{D15CF64B-44F5-43B1-89B0-4B656B0552E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xmlns="" id="{67415A4F-AB36-4FC7-AA7D-FC2047893F1C}"/>
              </a:ext>
            </a:extLst>
          </p:cNvPr>
          <p:cNvSpPr>
            <a:spLocks noGrp="1"/>
          </p:cNvSpPr>
          <p:nvPr>
            <p:ph type="dt" sz="half" idx="10"/>
          </p:nvPr>
        </p:nvSpPr>
        <p:spPr/>
        <p:txBody>
          <a:bodyPr/>
          <a:lstStyle/>
          <a:p>
            <a:fld id="{6F7B21E9-2720-4D69-98C8-94627E3A4DCF}" type="datetimeFigureOut">
              <a:rPr lang="ar-SA" smtClean="0"/>
              <a:t>22/06/41</a:t>
            </a:fld>
            <a:endParaRPr lang="ar-SA"/>
          </a:p>
        </p:txBody>
      </p:sp>
      <p:sp>
        <p:nvSpPr>
          <p:cNvPr id="5" name="عنصر نائب للتذييل 4">
            <a:extLst>
              <a:ext uri="{FF2B5EF4-FFF2-40B4-BE49-F238E27FC236}">
                <a16:creationId xmlns:a16="http://schemas.microsoft.com/office/drawing/2014/main" xmlns="" id="{51FFC574-B937-460F-AB32-2776F936B8A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xmlns="" id="{2F008E54-8B19-4C0F-B35F-AACC7126BCB6}"/>
              </a:ext>
            </a:extLst>
          </p:cNvPr>
          <p:cNvSpPr>
            <a:spLocks noGrp="1"/>
          </p:cNvSpPr>
          <p:nvPr>
            <p:ph type="sldNum" sz="quarter" idx="12"/>
          </p:nvPr>
        </p:nvSpPr>
        <p:spPr/>
        <p:txBody>
          <a:bodyPr/>
          <a:lstStyle/>
          <a:p>
            <a:fld id="{E6183BCE-1262-4879-8681-AEEEB374B81F}" type="slidenum">
              <a:rPr lang="ar-SA" smtClean="0"/>
              <a:t>‹#›</a:t>
            </a:fld>
            <a:endParaRPr lang="ar-SA"/>
          </a:p>
        </p:txBody>
      </p:sp>
    </p:spTree>
    <p:extLst>
      <p:ext uri="{BB962C8B-B14F-4D97-AF65-F5344CB8AC3E}">
        <p14:creationId xmlns:p14="http://schemas.microsoft.com/office/powerpoint/2010/main" val="30645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3909054"/>
            <a:ext cx="945499" cy="279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20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C82382E-6A03-414E-89FF-7C4D5B13B49B}"/>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xmlns="" id="{0E7D7C8B-03A9-4714-A862-B82928A3BD46}"/>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xmlns="" id="{646E2033-E344-44B7-8477-0E843097FB60}"/>
              </a:ext>
            </a:extLst>
          </p:cNvPr>
          <p:cNvSpPr>
            <a:spLocks noGrp="1"/>
          </p:cNvSpPr>
          <p:nvPr>
            <p:ph type="dt" sz="half" idx="10"/>
          </p:nvPr>
        </p:nvSpPr>
        <p:spPr/>
        <p:txBody>
          <a:bodyPr/>
          <a:lstStyle/>
          <a:p>
            <a:fld id="{6F7B21E9-2720-4D69-98C8-94627E3A4DCF}" type="datetimeFigureOut">
              <a:rPr lang="ar-SA" smtClean="0"/>
              <a:t>22/06/41</a:t>
            </a:fld>
            <a:endParaRPr lang="ar-SA"/>
          </a:p>
        </p:txBody>
      </p:sp>
      <p:sp>
        <p:nvSpPr>
          <p:cNvPr id="5" name="عنصر نائب للتذييل 4">
            <a:extLst>
              <a:ext uri="{FF2B5EF4-FFF2-40B4-BE49-F238E27FC236}">
                <a16:creationId xmlns:a16="http://schemas.microsoft.com/office/drawing/2014/main" xmlns="" id="{670CE381-BB4C-4F17-B22D-9758024AD32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xmlns="" id="{1B96F8E5-44B7-4732-B592-EDE4CA45F976}"/>
              </a:ext>
            </a:extLst>
          </p:cNvPr>
          <p:cNvSpPr>
            <a:spLocks noGrp="1"/>
          </p:cNvSpPr>
          <p:nvPr>
            <p:ph type="sldNum" sz="quarter" idx="12"/>
          </p:nvPr>
        </p:nvSpPr>
        <p:spPr/>
        <p:txBody>
          <a:bodyPr/>
          <a:lstStyle/>
          <a:p>
            <a:fld id="{E6183BCE-1262-4879-8681-AEEEB374B81F}" type="slidenum">
              <a:rPr lang="ar-SA" smtClean="0"/>
              <a:t>‹#›</a:t>
            </a:fld>
            <a:endParaRPr lang="ar-SA"/>
          </a:p>
        </p:txBody>
      </p:sp>
    </p:spTree>
    <p:extLst>
      <p:ext uri="{BB962C8B-B14F-4D97-AF65-F5344CB8AC3E}">
        <p14:creationId xmlns:p14="http://schemas.microsoft.com/office/powerpoint/2010/main" val="867575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66844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605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9144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16" name="Group 8">
            <a:extLst>
              <a:ext uri="{FF2B5EF4-FFF2-40B4-BE49-F238E27FC236}">
                <a16:creationId xmlns:a16="http://schemas.microsoft.com/office/drawing/2014/main" xmlns="" id="{7A6E4E8F-323E-4E56-A3E0-B410F41472FA}"/>
              </a:ext>
            </a:extLst>
          </p:cNvPr>
          <p:cNvGrpSpPr/>
          <p:nvPr userDrawn="1"/>
        </p:nvGrpSpPr>
        <p:grpSpPr>
          <a:xfrm>
            <a:off x="556350" y="1570966"/>
            <a:ext cx="1890000" cy="4680000"/>
            <a:chOff x="445712" y="1449040"/>
            <a:chExt cx="2520000" cy="4680000"/>
          </a:xfrm>
        </p:grpSpPr>
        <p:sp>
          <p:nvSpPr>
            <p:cNvPr id="17" name="Rounded Rectangle 3">
              <a:extLst>
                <a:ext uri="{FF2B5EF4-FFF2-40B4-BE49-F238E27FC236}">
                  <a16:creationId xmlns:a16="http://schemas.microsoft.com/office/drawing/2014/main" xmlns=""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8" name="Rectangle 5">
              <a:extLst>
                <a:ext uri="{FF2B5EF4-FFF2-40B4-BE49-F238E27FC236}">
                  <a16:creationId xmlns:a16="http://schemas.microsoft.com/office/drawing/2014/main" xmlns=""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19" name="Group 1">
              <a:extLst>
                <a:ext uri="{FF2B5EF4-FFF2-40B4-BE49-F238E27FC236}">
                  <a16:creationId xmlns:a16="http://schemas.microsoft.com/office/drawing/2014/main" xmlns=""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xmlns=""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6" name="Rounded Rectangle 7">
                <a:extLst>
                  <a:ext uri="{FF2B5EF4-FFF2-40B4-BE49-F238E27FC236}">
                    <a16:creationId xmlns:a16="http://schemas.microsoft.com/office/drawing/2014/main" xmlns=""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sp>
        <p:nvSpPr>
          <p:cNvPr id="27" name="Picture Placeholder 9">
            <a:extLst>
              <a:ext uri="{FF2B5EF4-FFF2-40B4-BE49-F238E27FC236}">
                <a16:creationId xmlns:a16="http://schemas.microsoft.com/office/drawing/2014/main" xmlns="" id="{F3B880A8-064D-444B-B101-CFC702649F29}"/>
              </a:ext>
            </a:extLst>
          </p:cNvPr>
          <p:cNvSpPr>
            <a:spLocks noGrp="1"/>
          </p:cNvSpPr>
          <p:nvPr>
            <p:ph type="pic" sz="quarter" idx="10" hasCustomPrompt="1"/>
          </p:nvPr>
        </p:nvSpPr>
        <p:spPr>
          <a:xfrm>
            <a:off x="691260" y="1930403"/>
            <a:ext cx="1620180" cy="3744416"/>
          </a:xfrm>
          <a:prstGeom prst="rect">
            <a:avLst/>
          </a:prstGeom>
          <a:solidFill>
            <a:schemeClr val="bg1">
              <a:lumMod val="95000"/>
            </a:schemeClr>
          </a:solidFill>
        </p:spPr>
        <p:txBody>
          <a:bodyPr anchor="ctr"/>
          <a:lstStyle>
            <a:lvl1pPr marL="0" marR="0" indent="0" algn="ctr" defTabSz="685835" rtl="0" eaLnBrk="1" fontAlgn="auto" latinLnBrk="1" hangingPunct="1">
              <a:lnSpc>
                <a:spcPct val="100000"/>
              </a:lnSpc>
              <a:spcBef>
                <a:spcPct val="20000"/>
              </a:spcBef>
              <a:spcAft>
                <a:spcPts val="0"/>
              </a:spcAft>
              <a:buClrTx/>
              <a:buSzTx/>
              <a:buFont typeface="Arial" pitchFamily="34" charset="0"/>
              <a:buNone/>
              <a:tabLst/>
              <a:defRPr sz="9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xmlns="" id="{BBBB3EAD-4322-4D74-BF64-3FAA46E15A8B}"/>
              </a:ext>
            </a:extLst>
          </p:cNvPr>
          <p:cNvSpPr>
            <a:spLocks noGrp="1"/>
          </p:cNvSpPr>
          <p:nvPr>
            <p:ph type="body" sz="quarter" idx="11"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78021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3937992"/>
            <a:ext cx="9144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b="1" dirty="0"/>
          </a:p>
        </p:txBody>
      </p:sp>
      <p:grpSp>
        <p:nvGrpSpPr>
          <p:cNvPr id="8" name="Group 7">
            <a:extLst>
              <a:ext uri="{FF2B5EF4-FFF2-40B4-BE49-F238E27FC236}">
                <a16:creationId xmlns:a16="http://schemas.microsoft.com/office/drawing/2014/main" xmlns="" id="{8CE3AA60-F98E-461D-A8F1-416F4930B4FB}"/>
              </a:ext>
            </a:extLst>
          </p:cNvPr>
          <p:cNvGrpSpPr/>
          <p:nvPr userDrawn="1"/>
        </p:nvGrpSpPr>
        <p:grpSpPr>
          <a:xfrm flipH="1">
            <a:off x="469762" y="1698994"/>
            <a:ext cx="3311932" cy="4616667"/>
            <a:chOff x="6446339" y="1280897"/>
            <a:chExt cx="4320717" cy="5285178"/>
          </a:xfrm>
        </p:grpSpPr>
        <p:sp>
          <p:nvSpPr>
            <p:cNvPr id="10" name="Freeform: Shape 9">
              <a:extLst>
                <a:ext uri="{FF2B5EF4-FFF2-40B4-BE49-F238E27FC236}">
                  <a16:creationId xmlns:a16="http://schemas.microsoft.com/office/drawing/2014/main" xmlns=""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xmlns=""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xmlns=""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xmlns=""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xmlns=""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xmlns=""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xmlns=""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350">
                <a:solidFill>
                  <a:schemeClr val="tx1"/>
                </a:solidFill>
              </a:endParaRPr>
            </a:p>
          </p:txBody>
        </p:sp>
      </p:grpSp>
      <p:sp>
        <p:nvSpPr>
          <p:cNvPr id="9" name="Picture Placeholder 2">
            <a:extLst>
              <a:ext uri="{FF2B5EF4-FFF2-40B4-BE49-F238E27FC236}">
                <a16:creationId xmlns:a16="http://schemas.microsoft.com/office/drawing/2014/main" xmlns="" id="{8648DEAD-5289-42D0-8909-87695FD597F6}"/>
              </a:ext>
            </a:extLst>
          </p:cNvPr>
          <p:cNvSpPr>
            <a:spLocks noGrp="1"/>
          </p:cNvSpPr>
          <p:nvPr>
            <p:ph type="pic" idx="12" hasCustomPrompt="1"/>
          </p:nvPr>
        </p:nvSpPr>
        <p:spPr>
          <a:xfrm>
            <a:off x="681532" y="1946106"/>
            <a:ext cx="3003770" cy="2975928"/>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18" name="Text Placeholder 9">
            <a:extLst>
              <a:ext uri="{FF2B5EF4-FFF2-40B4-BE49-F238E27FC236}">
                <a16:creationId xmlns:a16="http://schemas.microsoft.com/office/drawing/2014/main" xmlns="" id="{D32352E3-A549-4767-81E9-F00BC5097E5C}"/>
              </a:ext>
            </a:extLst>
          </p:cNvPr>
          <p:cNvSpPr>
            <a:spLocks noGrp="1"/>
          </p:cNvSpPr>
          <p:nvPr>
            <p:ph type="body" sz="quarter" idx="11"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47540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259632" y="562895"/>
            <a:ext cx="2483976" cy="1800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1259632" y="2531245"/>
            <a:ext cx="2483976" cy="1800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1259632" y="4499595"/>
            <a:ext cx="2483976" cy="1800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4465717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4C3FD0B1-8B73-4344-9826-0E0B9E692CE5}"/>
              </a:ext>
            </a:extLst>
          </p:cNvPr>
          <p:cNvSpPr>
            <a:spLocks noGrp="1"/>
          </p:cNvSpPr>
          <p:nvPr>
            <p:ph type="pic" idx="13" hasCustomPrompt="1"/>
          </p:nvPr>
        </p:nvSpPr>
        <p:spPr>
          <a:xfrm>
            <a:off x="0" y="0"/>
            <a:ext cx="5220072"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35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863615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2089225" y="1708875"/>
            <a:ext cx="4968728" cy="2826000"/>
          </a:xfrm>
          <a:prstGeom prst="rect">
            <a:avLst/>
          </a:prstGeom>
          <a:solidFill>
            <a:schemeClr val="bg1">
              <a:lumMod val="95000"/>
            </a:schemeClr>
          </a:solidFill>
        </p:spPr>
        <p:txBody>
          <a:bodyPr tIns="720000"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135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9" name="Text Placeholder 9">
            <a:extLst>
              <a:ext uri="{FF2B5EF4-FFF2-40B4-BE49-F238E27FC236}">
                <a16:creationId xmlns:a16="http://schemas.microsoft.com/office/drawing/2014/main" xmlns="" id="{3C1360C2-C865-4284-B68D-EF12177F2CB2}"/>
              </a:ext>
            </a:extLst>
          </p:cNvPr>
          <p:cNvSpPr>
            <a:spLocks noGrp="1"/>
          </p:cNvSpPr>
          <p:nvPr>
            <p:ph type="body" sz="quarter" idx="11" hasCustomPrompt="1"/>
          </p:nvPr>
        </p:nvSpPr>
        <p:spPr>
          <a:xfrm>
            <a:off x="409898" y="319722"/>
            <a:ext cx="8324204" cy="659314"/>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41415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xmlns="" id="{FB18C16F-B5CD-49A5-9132-508D237A8037}"/>
              </a:ext>
            </a:extLst>
          </p:cNvPr>
          <p:cNvSpPr>
            <a:spLocks noGrp="1"/>
          </p:cNvSpPr>
          <p:nvPr>
            <p:ph type="pic" sz="quarter" idx="11" hasCustomPrompt="1"/>
          </p:nvPr>
        </p:nvSpPr>
        <p:spPr>
          <a:xfrm>
            <a:off x="185980" y="244100"/>
            <a:ext cx="8772041" cy="6369803"/>
          </a:xfrm>
          <a:prstGeom prst="rect">
            <a:avLst/>
          </a:prstGeom>
          <a:solidFill>
            <a:schemeClr val="bg1">
              <a:lumMod val="95000"/>
            </a:schemeClr>
          </a:solidFill>
          <a:ln w="25400">
            <a:noFill/>
          </a:ln>
          <a:effectLst/>
        </p:spPr>
        <p:txBody>
          <a:bodyPr anchor="ctr"/>
          <a:lstStyle>
            <a:lvl1pPr marL="0" indent="0" algn="ctr">
              <a:buFontTx/>
              <a:buNone/>
              <a:defRPr sz="135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047837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xmlns="" id="{037E98C1-EDB9-4998-B244-222AB3F04CD0}"/>
              </a:ext>
            </a:extLst>
          </p:cNvPr>
          <p:cNvSpPr>
            <a:spLocks noGrp="1"/>
          </p:cNvSpPr>
          <p:nvPr>
            <p:ph type="pic" sz="quarter" idx="10" hasCustomPrompt="1"/>
          </p:nvPr>
        </p:nvSpPr>
        <p:spPr>
          <a:xfrm>
            <a:off x="0" y="1588586"/>
            <a:ext cx="9144000" cy="3192965"/>
          </a:xfrm>
          <a:prstGeom prst="rect">
            <a:avLst/>
          </a:prstGeom>
          <a:solidFill>
            <a:srgbClr val="BEBFBF">
              <a:alpha val="30000"/>
            </a:srgbClr>
          </a:solidFill>
        </p:spPr>
        <p:txBody>
          <a:bodyPr tIns="324000"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135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4" name="Rectangle 3"/>
          <p:cNvSpPr/>
          <p:nvPr userDrawn="1"/>
        </p:nvSpPr>
        <p:spPr>
          <a:xfrm>
            <a:off x="0" y="1389109"/>
            <a:ext cx="9144000" cy="21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ko-KR" sz="1350" dirty="0"/>
              <a:t>                     </a:t>
            </a:r>
            <a:endParaRPr lang="ko-KR" altLang="en-US" sz="1350" dirty="0"/>
          </a:p>
        </p:txBody>
      </p:sp>
      <p:sp>
        <p:nvSpPr>
          <p:cNvPr id="2" name="Rectangle 1">
            <a:extLst>
              <a:ext uri="{FF2B5EF4-FFF2-40B4-BE49-F238E27FC236}">
                <a16:creationId xmlns:a16="http://schemas.microsoft.com/office/drawing/2014/main" xmlns="" id="{4591F3AC-22DD-4A77-8100-945A8877A057}"/>
              </a:ext>
            </a:extLst>
          </p:cNvPr>
          <p:cNvSpPr/>
          <p:nvPr userDrawn="1"/>
        </p:nvSpPr>
        <p:spPr>
          <a:xfrm>
            <a:off x="0" y="6638926"/>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6560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4533123"/>
            <a:ext cx="9144000" cy="2324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0" name="Text Placeholder 9"/>
          <p:cNvSpPr>
            <a:spLocks noGrp="1"/>
          </p:cNvSpPr>
          <p:nvPr>
            <p:ph type="body" sz="quarter" idx="10" hasCustomPrompt="1"/>
          </p:nvPr>
        </p:nvSpPr>
        <p:spPr>
          <a:xfrm>
            <a:off x="0" y="164638"/>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3813043"/>
            <a:ext cx="1080120" cy="144016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4013590"/>
            <a:ext cx="351128" cy="103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32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4042BDB-2F8A-4632-BB44-DDEED52675C4}"/>
              </a:ext>
            </a:extLst>
          </p:cNvPr>
          <p:cNvSpPr/>
          <p:nvPr userDrawn="1"/>
        </p:nvSpPr>
        <p:spPr>
          <a:xfrm>
            <a:off x="3941748" y="3153398"/>
            <a:ext cx="4766416"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a:extLst>
              <a:ext uri="{FF2B5EF4-FFF2-40B4-BE49-F238E27FC236}">
                <a16:creationId xmlns:a16="http://schemas.microsoft.com/office/drawing/2014/main" xmlns="" id="{5CA8D69A-BFC2-4B10-BE3B-DDECB81DE897}"/>
              </a:ext>
            </a:extLst>
          </p:cNvPr>
          <p:cNvSpPr>
            <a:spLocks noGrp="1"/>
          </p:cNvSpPr>
          <p:nvPr>
            <p:ph type="pic" idx="11" hasCustomPrompt="1"/>
          </p:nvPr>
        </p:nvSpPr>
        <p:spPr>
          <a:xfrm>
            <a:off x="441509" y="458496"/>
            <a:ext cx="7018970" cy="5369887"/>
          </a:xfrm>
          <a:prstGeom prst="rect">
            <a:avLst/>
          </a:prstGeom>
          <a:solidFill>
            <a:schemeClr val="bg1">
              <a:lumMod val="95000"/>
            </a:schemeClr>
          </a:solidFill>
        </p:spPr>
        <p:txBody>
          <a:bodyPr anchor="ctr"/>
          <a:lstStyle>
            <a:lvl1pPr marL="0" indent="0" algn="ctr">
              <a:buNone/>
              <a:defRPr sz="1350" baseline="0">
                <a:solidFill>
                  <a:schemeClr val="tx1"/>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072501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1" y="0"/>
            <a:ext cx="915650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6" name="Picture Placeholder 35"/>
          <p:cNvSpPr>
            <a:spLocks noGrp="1"/>
          </p:cNvSpPr>
          <p:nvPr>
            <p:ph type="pic" sz="quarter" idx="10" hasCustomPrompt="1"/>
          </p:nvPr>
        </p:nvSpPr>
        <p:spPr>
          <a:xfrm>
            <a:off x="0" y="1119740"/>
            <a:ext cx="3851920" cy="3749421"/>
          </a:xfrm>
          <a:prstGeom prst="rect">
            <a:avLst/>
          </a:prstGeom>
          <a:solidFill>
            <a:schemeClr val="bg1">
              <a:lumMod val="95000"/>
            </a:schemeClr>
          </a:solidFill>
        </p:spPr>
        <p:txBody>
          <a:bodyPr lIns="288000" tIns="612000" anchor="ctr"/>
          <a:lstStyle>
            <a:lvl1pPr marL="0" indent="0" algn="ctr">
              <a:buNone/>
              <a:defRPr sz="13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7" name="Rectangle 36"/>
          <p:cNvSpPr/>
          <p:nvPr userDrawn="1"/>
        </p:nvSpPr>
        <p:spPr>
          <a:xfrm rot="10800000">
            <a:off x="3851919" y="1119739"/>
            <a:ext cx="3016624" cy="5305775"/>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0" name="Picture Placeholder 35"/>
          <p:cNvSpPr>
            <a:spLocks noGrp="1"/>
          </p:cNvSpPr>
          <p:nvPr>
            <p:ph type="pic" sz="quarter" idx="11" hasCustomPrompt="1"/>
          </p:nvPr>
        </p:nvSpPr>
        <p:spPr>
          <a:xfrm>
            <a:off x="6868545" y="1119740"/>
            <a:ext cx="2287962" cy="3749421"/>
          </a:xfrm>
          <a:prstGeom prst="rect">
            <a:avLst/>
          </a:prstGeom>
          <a:solidFill>
            <a:schemeClr val="bg1">
              <a:lumMod val="95000"/>
            </a:schemeClr>
          </a:solidFill>
        </p:spPr>
        <p:txBody>
          <a:bodyPr lIns="288000" tIns="612000"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solidFill>
                  <a:schemeClr val="tx1">
                    <a:lumMod val="75000"/>
                    <a:lumOff val="25000"/>
                  </a:schemeClr>
                </a:solidFill>
                <a:latin typeface="+mn-lt"/>
                <a:cs typeface="Arial"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13" name="제목 1">
            <a:extLst>
              <a:ext uri="{FF2B5EF4-FFF2-40B4-BE49-F238E27FC236}">
                <a16:creationId xmlns:a16="http://schemas.microsoft.com/office/drawing/2014/main" xmlns="" id="{C6F3612C-F0AE-484F-942A-DE2A058655BF}"/>
              </a:ext>
            </a:extLst>
          </p:cNvPr>
          <p:cNvSpPr>
            <a:spLocks noGrp="1"/>
          </p:cNvSpPr>
          <p:nvPr>
            <p:ph type="title" hasCustomPrompt="1"/>
          </p:nvPr>
        </p:nvSpPr>
        <p:spPr>
          <a:xfrm>
            <a:off x="-10127" y="209182"/>
            <a:ext cx="9144000" cy="701377"/>
          </a:xfrm>
          <a:prstGeom prst="rect">
            <a:avLst/>
          </a:prstGeom>
        </p:spPr>
        <p:txBody>
          <a:bodyPr anchor="ctr">
            <a:noAutofit/>
          </a:bodyPr>
          <a:lstStyle>
            <a:lvl1pPr algn="ctr">
              <a:defRPr sz="405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274903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xmlns="" id="{6CAC6C94-EF5E-4D40-8064-70C4AE8D5388}"/>
              </a:ext>
            </a:extLst>
          </p:cNvPr>
          <p:cNvSpPr>
            <a:spLocks noGrp="1"/>
          </p:cNvSpPr>
          <p:nvPr>
            <p:ph type="pic" sz="quarter" idx="12" hasCustomPrompt="1"/>
          </p:nvPr>
        </p:nvSpPr>
        <p:spPr>
          <a:xfrm>
            <a:off x="0" y="0"/>
            <a:ext cx="9144000" cy="5573486"/>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847325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4572000" cy="6858000"/>
          </a:xfrm>
          <a:prstGeom prst="rect">
            <a:avLst/>
          </a:prstGeom>
          <a:solidFill>
            <a:schemeClr val="bg1">
              <a:lumMod val="95000"/>
            </a:schemeClr>
          </a:solidFill>
          <a:ln w="12700">
            <a:noFill/>
          </a:ln>
        </p:spPr>
        <p:txBody>
          <a:bodyPr anchor="ctr"/>
          <a:lstStyle>
            <a:lvl1pPr marL="0" indent="0" algn="ctr">
              <a:buNone/>
              <a:defRPr sz="135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518198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248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106234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533778" y="1691075"/>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533778" y="2208255"/>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540922" y="5835368"/>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540922" y="4611907"/>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09129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059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6146075" y="332656"/>
            <a:ext cx="2514600" cy="1440160"/>
          </a:xfrm>
          <a:prstGeom prst="rect">
            <a:avLst/>
          </a:prstGeom>
        </p:spPr>
        <p:txBody>
          <a:bodyPr anchor="ctr">
            <a:noAutofit/>
          </a:bodyPr>
          <a:lstStyle>
            <a:lvl1pPr algn="l">
              <a:defRPr sz="3300" b="0" baseline="0">
                <a:solidFill>
                  <a:schemeClr val="tx1">
                    <a:lumMod val="75000"/>
                    <a:lumOff val="25000"/>
                  </a:schemeClr>
                </a:solidFill>
                <a:latin typeface="+mj-lt"/>
                <a:ea typeface="+mj-ea"/>
                <a:cs typeface="Arial" pitchFamily="34" charset="0"/>
              </a:defRPr>
            </a:lvl1pPr>
          </a:lstStyle>
          <a:p>
            <a:r>
              <a:rPr lang="en-US" altLang="ko-KR" dirty="0"/>
              <a:t>IMAGES &amp; CONTENTS</a:t>
            </a:r>
            <a:endParaRPr lang="ko-KR" altLang="en-US" dirty="0"/>
          </a:p>
        </p:txBody>
      </p:sp>
      <p:sp>
        <p:nvSpPr>
          <p:cNvPr id="5" name="Picture Placeholder 2"/>
          <p:cNvSpPr>
            <a:spLocks noGrp="1"/>
          </p:cNvSpPr>
          <p:nvPr>
            <p:ph type="pic" idx="13" hasCustomPrompt="1"/>
          </p:nvPr>
        </p:nvSpPr>
        <p:spPr>
          <a:xfrm>
            <a:off x="0" y="3467100"/>
            <a:ext cx="5630092" cy="3390900"/>
          </a:xfrm>
          <a:prstGeom prst="rect">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0" y="0"/>
            <a:ext cx="5630092" cy="3390900"/>
          </a:xfrm>
          <a:prstGeom prst="rect">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981281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xmlns="" id="{6B07E926-AFE4-4DC8-A6E8-546234A6618D}"/>
              </a:ext>
            </a:extLst>
          </p:cNvPr>
          <p:cNvSpPr>
            <a:spLocks noGrp="1"/>
          </p:cNvSpPr>
          <p:nvPr>
            <p:ph type="dt" sz="half" idx="10"/>
          </p:nvPr>
        </p:nvSpPr>
        <p:spPr/>
        <p:txBody>
          <a:bodyPr/>
          <a:lstStyle/>
          <a:p>
            <a:fld id="{6F7B21E9-2720-4D69-98C8-94627E3A4DCF}" type="datetimeFigureOut">
              <a:rPr lang="ar-SA" smtClean="0"/>
              <a:t>22/06/41</a:t>
            </a:fld>
            <a:endParaRPr lang="ar-SA"/>
          </a:p>
        </p:txBody>
      </p:sp>
      <p:sp>
        <p:nvSpPr>
          <p:cNvPr id="3" name="عنصر نائب للتذييل 2">
            <a:extLst>
              <a:ext uri="{FF2B5EF4-FFF2-40B4-BE49-F238E27FC236}">
                <a16:creationId xmlns:a16="http://schemas.microsoft.com/office/drawing/2014/main" xmlns="" id="{B805EDA5-2757-4DA3-8DFA-A9B66DEE68BB}"/>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xmlns="" id="{B3ADB032-4E9B-4FDE-8285-B41D6070C60B}"/>
              </a:ext>
            </a:extLst>
          </p:cNvPr>
          <p:cNvSpPr>
            <a:spLocks noGrp="1"/>
          </p:cNvSpPr>
          <p:nvPr>
            <p:ph type="sldNum" sz="quarter" idx="12"/>
          </p:nvPr>
        </p:nvSpPr>
        <p:spPr/>
        <p:txBody>
          <a:bodyPr/>
          <a:lstStyle/>
          <a:p>
            <a:fld id="{E6183BCE-1262-4879-8681-AEEEB374B81F}" type="slidenum">
              <a:rPr lang="ar-SA" smtClean="0"/>
              <a:t>‹#›</a:t>
            </a:fld>
            <a:endParaRPr lang="ar-SA"/>
          </a:p>
        </p:txBody>
      </p:sp>
    </p:spTree>
    <p:extLst>
      <p:ext uri="{BB962C8B-B14F-4D97-AF65-F5344CB8AC3E}">
        <p14:creationId xmlns:p14="http://schemas.microsoft.com/office/powerpoint/2010/main" val="2362701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9144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4"/>
          <p:cNvSpPr/>
          <p:nvPr userDrawn="1"/>
        </p:nvSpPr>
        <p:spPr>
          <a:xfrm>
            <a:off x="0" y="0"/>
            <a:ext cx="9144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56804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9144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4"/>
          <p:cNvSpPr/>
          <p:nvPr userDrawn="1"/>
        </p:nvSpPr>
        <p:spPr>
          <a:xfrm>
            <a:off x="0" y="0"/>
            <a:ext cx="9144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880188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xmlns=""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xmlns=""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50914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7652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123479"/>
            <a:ext cx="8856984" cy="6611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Text Placeholder 9"/>
          <p:cNvSpPr>
            <a:spLocks noGrp="1"/>
          </p:cNvSpPr>
          <p:nvPr>
            <p:ph type="body" sz="quarter" idx="10" hasCustomPrompt="1"/>
          </p:nvPr>
        </p:nvSpPr>
        <p:spPr>
          <a:xfrm>
            <a:off x="0" y="242176"/>
            <a:ext cx="9144000" cy="768085"/>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9144000" cy="384043"/>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797032"/>
            <a:ext cx="2160240" cy="249606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797032"/>
            <a:ext cx="2160240" cy="249606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797032"/>
            <a:ext cx="2160240" cy="249606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797032"/>
            <a:ext cx="2160240" cy="249606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4293096"/>
            <a:ext cx="216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11"/>
          <p:cNvSpPr/>
          <p:nvPr userDrawn="1"/>
        </p:nvSpPr>
        <p:spPr>
          <a:xfrm>
            <a:off x="2328000" y="4293096"/>
            <a:ext cx="216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Rectangle 12"/>
          <p:cNvSpPr/>
          <p:nvPr userDrawn="1"/>
        </p:nvSpPr>
        <p:spPr>
          <a:xfrm>
            <a:off x="4656000" y="4293096"/>
            <a:ext cx="216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ectangle 13"/>
          <p:cNvSpPr/>
          <p:nvPr userDrawn="1"/>
        </p:nvSpPr>
        <p:spPr>
          <a:xfrm>
            <a:off x="6984000" y="4293096"/>
            <a:ext cx="2160000" cy="211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28378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3909485"/>
            <a:ext cx="9144000" cy="2948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0" name="Text Placeholder 9"/>
          <p:cNvSpPr>
            <a:spLocks noGrp="1"/>
          </p:cNvSpPr>
          <p:nvPr>
            <p:ph type="body" sz="quarter" idx="10" hasCustomPrompt="1"/>
          </p:nvPr>
        </p:nvSpPr>
        <p:spPr>
          <a:xfrm>
            <a:off x="0" y="242176"/>
            <a:ext cx="9144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508787"/>
            <a:ext cx="7230270" cy="490324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1" y="2168343"/>
            <a:ext cx="3465217" cy="341680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4485118"/>
            <a:ext cx="3024336" cy="1344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429087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9144000" cy="768085"/>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9144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2346339"/>
            <a:ext cx="9144000" cy="2948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389641"/>
            <a:ext cx="2869272" cy="463284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566977"/>
            <a:ext cx="1008112" cy="340813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681512"/>
            <a:ext cx="1654766" cy="340813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4125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68580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Rectangle 2"/>
          <p:cNvSpPr/>
          <p:nvPr userDrawn="1"/>
        </p:nvSpPr>
        <p:spPr>
          <a:xfrm>
            <a:off x="4896032" y="1749000"/>
            <a:ext cx="180000" cy="3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176668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92545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29" r:id="rId17"/>
    <p:sldLayoutId id="2147483930" r:id="rId18"/>
    <p:sldLayoutId id="2147483931" r:id="rId19"/>
    <p:sldLayoutId id="2147483932" r:id="rId20"/>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52635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74219828"/>
      </p:ext>
    </p:extLst>
  </p:cSld>
  <p:clrMap bg1="lt1" tx1="dk1" bg2="lt2" tx2="dk2" accent1="accent1" accent2="accent2" accent3="accent3" accent4="accent4" accent5="accent5" accent6="accent6" hlink="hlink" folHlink="folHlink"/>
  <p:sldLayoutIdLst>
    <p:sldLayoutId id="214748392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39.xml"/><Relationship Id="rId5" Type="http://schemas.microsoft.com/office/2007/relationships/hdphoto" Target="../media/hdphoto5.wdp"/><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17.xml"/><Relationship Id="rId6" Type="http://schemas.openxmlformats.org/officeDocument/2006/relationships/image" Target="../media/image26.png"/><Relationship Id="rId5" Type="http://schemas.microsoft.com/office/2007/relationships/hdphoto" Target="../media/hdphoto7.wdp"/><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0.webp"/><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g"/><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مربع نص 1"/>
          <p:cNvSpPr txBox="1"/>
          <p:nvPr/>
        </p:nvSpPr>
        <p:spPr>
          <a:xfrm>
            <a:off x="610715" y="593698"/>
            <a:ext cx="8100392" cy="769441"/>
          </a:xfrm>
          <a:prstGeom prst="rect">
            <a:avLst/>
          </a:prstGeom>
          <a:noFill/>
        </p:spPr>
        <p:txBody>
          <a:bodyPr wrap="square" rtlCol="1">
            <a:spAutoFit/>
          </a:bodyPr>
          <a:lstStyle/>
          <a:p>
            <a:r>
              <a:rPr lang="ar-SA"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الموارد البشرية </a:t>
            </a:r>
          </a:p>
        </p:txBody>
      </p:sp>
      <p:sp>
        <p:nvSpPr>
          <p:cNvPr id="3" name="مربع نص 2"/>
          <p:cNvSpPr txBox="1"/>
          <p:nvPr/>
        </p:nvSpPr>
        <p:spPr>
          <a:xfrm>
            <a:off x="2455984" y="2037328"/>
            <a:ext cx="6228692" cy="4093428"/>
          </a:xfrm>
          <a:prstGeom prst="rect">
            <a:avLst/>
          </a:prstGeom>
          <a:noFill/>
        </p:spPr>
        <p:txBody>
          <a:bodyPr wrap="square" rtlCol="1">
            <a:spAutoFit/>
          </a:bodyPr>
          <a:lstStyle/>
          <a:p>
            <a:r>
              <a:rPr lang="ar-SA" sz="3200" dirty="0">
                <a:solidFill>
                  <a:srgbClr val="FF8E01"/>
                </a:solidFill>
              </a:rPr>
              <a:t>محاور العرض :</a:t>
            </a:r>
          </a:p>
          <a:p>
            <a:pPr marL="342900" indent="-342900">
              <a:buFont typeface="Arial" panose="020B0604020202020204" pitchFamily="34" charset="0"/>
              <a:buChar char="•"/>
            </a:pPr>
            <a:endParaRPr lang="ar-SA" sz="2400" dirty="0">
              <a:solidFill>
                <a:srgbClr val="FFC000"/>
              </a:solidFill>
            </a:endParaRPr>
          </a:p>
          <a:p>
            <a:pPr marL="342900" indent="-342900">
              <a:buFont typeface="Arial" panose="020B0604020202020204" pitchFamily="34" charset="0"/>
              <a:buChar char="•"/>
            </a:pPr>
            <a:r>
              <a:rPr lang="ar-SA" sz="2400" dirty="0"/>
              <a:t>تنمية الموارد البشرية </a:t>
            </a:r>
          </a:p>
          <a:p>
            <a:pPr marL="342900" indent="-342900">
              <a:buFont typeface="Arial" panose="020B0604020202020204" pitchFamily="34" charset="0"/>
              <a:buChar char="•"/>
            </a:pPr>
            <a:r>
              <a:rPr lang="ar-SA" sz="2400" dirty="0"/>
              <a:t>الغـذاء </a:t>
            </a:r>
          </a:p>
          <a:p>
            <a:pPr marL="342900" indent="-342900">
              <a:buFont typeface="Arial" panose="020B0604020202020204" pitchFamily="34" charset="0"/>
              <a:buChar char="•"/>
            </a:pPr>
            <a:r>
              <a:rPr lang="ar-SA" sz="2400" dirty="0"/>
              <a:t>التعليم</a:t>
            </a:r>
          </a:p>
          <a:p>
            <a:pPr marL="342900" indent="-342900">
              <a:buFont typeface="Arial" panose="020B0604020202020204" pitchFamily="34" charset="0"/>
              <a:buChar char="•"/>
            </a:pPr>
            <a:r>
              <a:rPr lang="ar-SA" sz="2400" dirty="0"/>
              <a:t>الرعاية الصحية </a:t>
            </a:r>
          </a:p>
          <a:p>
            <a:pPr marL="342900" indent="-342900">
              <a:buFont typeface="Arial" panose="020B0604020202020204" pitchFamily="34" charset="0"/>
              <a:buChar char="•"/>
            </a:pPr>
            <a:r>
              <a:rPr lang="ar-SA" sz="2400" dirty="0"/>
              <a:t>الرعاية الاجتماعية </a:t>
            </a:r>
          </a:p>
          <a:p>
            <a:pPr marL="342900" indent="-342900">
              <a:buFont typeface="Arial" panose="020B0604020202020204" pitchFamily="34" charset="0"/>
              <a:buChar char="•"/>
            </a:pPr>
            <a:r>
              <a:rPr lang="ar-SA" sz="2400" dirty="0"/>
              <a:t>تنمية الموارد البشرية واقتصاد المعرفة </a:t>
            </a:r>
          </a:p>
          <a:p>
            <a:pPr marL="342900" indent="-342900">
              <a:buFont typeface="Arial" panose="020B0604020202020204" pitchFamily="34" charset="0"/>
              <a:buChar char="•"/>
            </a:pPr>
            <a:r>
              <a:rPr lang="ar-SA" sz="2400" dirty="0"/>
              <a:t>أوجه الاختلاف بين اقتصاد المعرفة والاقتصاد التقليدي</a:t>
            </a:r>
          </a:p>
          <a:p>
            <a:pPr marL="285750" indent="-285750">
              <a:buFont typeface="Arial" pitchFamily="34" charset="0"/>
              <a:buChar char="•"/>
            </a:pPr>
            <a:endParaRPr lang="ar-SA" dirty="0"/>
          </a:p>
          <a:p>
            <a:endParaRPr lang="ar-SA" dirty="0"/>
          </a:p>
        </p:txBody>
      </p:sp>
      <p:sp>
        <p:nvSpPr>
          <p:cNvPr id="4" name="مربع نص 3"/>
          <p:cNvSpPr txBox="1"/>
          <p:nvPr/>
        </p:nvSpPr>
        <p:spPr>
          <a:xfrm>
            <a:off x="25714" y="5776814"/>
            <a:ext cx="4680520" cy="461665"/>
          </a:xfrm>
          <a:prstGeom prst="rect">
            <a:avLst/>
          </a:prstGeom>
          <a:noFill/>
        </p:spPr>
        <p:txBody>
          <a:bodyPr wrap="square" rtlCol="1">
            <a:spAutoFit/>
          </a:bodyPr>
          <a:lstStyle/>
          <a:p>
            <a:r>
              <a:rPr lang="ar-SA" sz="2400" dirty="0">
                <a:solidFill>
                  <a:srgbClr val="FF9715"/>
                </a:solidFill>
                <a:effectLst>
                  <a:outerShdw blurRad="38100" dist="38100" dir="2700000" algn="tl">
                    <a:srgbClr val="000000">
                      <a:alpha val="43137"/>
                    </a:srgbClr>
                  </a:outerShdw>
                </a:effectLst>
              </a:rPr>
              <a:t>مقدم إلى الأستاذة : </a:t>
            </a:r>
            <a:r>
              <a:rPr lang="ar-SA" sz="2400" dirty="0">
                <a:effectLst>
                  <a:outerShdw blurRad="38100" dist="38100" dir="2700000" algn="tl">
                    <a:srgbClr val="000000">
                      <a:alpha val="43137"/>
                    </a:srgbClr>
                  </a:outerShdw>
                </a:effectLst>
              </a:rPr>
              <a:t>عايشة العجروش </a:t>
            </a:r>
          </a:p>
        </p:txBody>
      </p:sp>
      <p:pic>
        <p:nvPicPr>
          <p:cNvPr id="8" name="صورة 7" descr="صورة تحتوي على لعبة, رجل&#10;&#10;تم إنشاء الوصف تلقائياً">
            <a:extLst>
              <a:ext uri="{FF2B5EF4-FFF2-40B4-BE49-F238E27FC236}">
                <a16:creationId xmlns:a16="http://schemas.microsoft.com/office/drawing/2014/main" xmlns="" id="{72FB2D38-A184-4B17-A22E-0C3329D9E23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741" b="84907" l="10700" r="99900">
                        <a14:foregroundMark x1="83934" y1="44026" x2="85344" y2="45943"/>
                        <a14:foregroundMark x1="77425" y1="35182" x2="78994" y2="37314"/>
                        <a14:foregroundMark x1="76730" y1="34237" x2="77391" y2="35135"/>
                        <a14:foregroundMark x1="73000" y1="29167" x2="73821" y2="30283"/>
                        <a14:foregroundMark x1="91984" y1="50678" x2="92400" y2="51111"/>
                        <a14:foregroundMark x1="91915" y1="50606" x2="91927" y2="50618"/>
                        <a14:foregroundMark x1="91651" y1="51347" x2="94082" y2="52184"/>
                        <a14:foregroundMark x1="91766" y1="51387" x2="91757" y2="51384"/>
                        <a14:foregroundMark x1="99300" y1="53981" x2="99900" y2="54722"/>
                        <a14:foregroundMark x1="48200" y1="12963" x2="48200" y2="12963"/>
                        <a14:foregroundMark x1="48200" y1="12963" x2="48200" y2="12963"/>
                        <a14:foregroundMark x1="16200" y1="23519" x2="42900" y2="11574"/>
                        <a14:foregroundMark x1="42900" y1="11574" x2="50321" y2="11486"/>
                        <a14:foregroundMark x1="49696" y1="15510" x2="49500" y2="16296"/>
                        <a14:foregroundMark x1="50094" y1="13913" x2="49796" y2="15109"/>
                        <a14:foregroundMark x1="48600" y1="18333" x2="28300" y2="29074"/>
                        <a14:foregroundMark x1="28300" y1="29074" x2="16000" y2="30833"/>
                        <a14:foregroundMark x1="18500" y1="19630" x2="16200" y2="59259"/>
                        <a14:foregroundMark x1="16200" y1="59259" x2="16400" y2="59444"/>
                        <a14:foregroundMark x1="14900" y1="39537" x2="17500" y2="47593"/>
                        <a14:foregroundMark x1="17500" y1="47593" x2="23300" y2="54815"/>
                        <a14:foregroundMark x1="23300" y1="54815" x2="30244" y2="59449"/>
                        <a14:foregroundMark x1="40046" y1="71584" x2="40565" y2="74089"/>
                        <a14:foregroundMark x1="41273" y1="74143" x2="43456" y2="73766"/>
                        <a14:foregroundMark x1="36459" y1="46555" x2="31500" y2="42870"/>
                        <a14:foregroundMark x1="31500" y1="42870" x2="23300" y2="49722"/>
                        <a14:foregroundMark x1="23300" y1="49722" x2="20800" y2="61204"/>
                        <a14:foregroundMark x1="20800" y1="61204" x2="29700" y2="53889"/>
                        <a14:foregroundMark x1="29700" y1="53889" x2="23300" y2="48241"/>
                        <a14:foregroundMark x1="23300" y1="48241" x2="15000" y2="59537"/>
                        <a14:foregroundMark x1="15000" y1="59537" x2="20100" y2="66019"/>
                        <a14:foregroundMark x1="20100" y1="66019" x2="28300" y2="56296"/>
                        <a14:foregroundMark x1="28300" y1="56296" x2="23800" y2="49815"/>
                        <a14:foregroundMark x1="23800" y1="49815" x2="17000" y2="59722"/>
                        <a14:foregroundMark x1="17000" y1="59722" x2="26900" y2="50741"/>
                        <a14:foregroundMark x1="26900" y1="50741" x2="19300" y2="64259"/>
                        <a14:foregroundMark x1="19300" y1="64259" x2="27800" y2="55741"/>
                        <a14:foregroundMark x1="27800" y1="55741" x2="20900" y2="66296"/>
                        <a14:foregroundMark x1="20900" y1="66296" x2="28611" y2="63652"/>
                        <a14:foregroundMark x1="29099" y1="62397" x2="30100" y2="51019"/>
                        <a14:foregroundMark x1="30100" y1="51019" x2="25200" y2="64352"/>
                        <a14:foregroundMark x1="25200" y1="64352" x2="31881" y2="53711"/>
                        <a14:foregroundMark x1="36181" y1="71118" x2="43000" y2="67870"/>
                        <a14:foregroundMark x1="25700" y1="63241" x2="17100" y2="56111"/>
                        <a14:foregroundMark x1="17100" y1="56111" x2="13200" y2="47500"/>
                        <a14:foregroundMark x1="13200" y1="47500" x2="11000" y2="28704"/>
                        <a14:foregroundMark x1="11000" y1="28704" x2="16200" y2="20000"/>
                        <a14:foregroundMark x1="16200" y1="20000" x2="17100" y2="19630"/>
                        <a14:foregroundMark x1="21000" y1="29167" x2="20800" y2="44907"/>
                        <a14:foregroundMark x1="20800" y1="44907" x2="18000" y2="33148"/>
                        <a14:foregroundMark x1="18000" y1="33148" x2="20500" y2="43519"/>
                        <a14:foregroundMark x1="20500" y1="43519" x2="24700" y2="51389"/>
                        <a14:foregroundMark x1="20400" y1="39074" x2="22900" y2="28426"/>
                        <a14:foregroundMark x1="22900" y1="28426" x2="21100" y2="36111"/>
                        <a14:foregroundMark x1="21100" y1="36111" x2="31900" y2="28889"/>
                        <a14:foregroundMark x1="31900" y1="28889" x2="36700" y2="35648"/>
                        <a14:foregroundMark x1="36700" y1="35648" x2="43200" y2="27130"/>
                        <a14:foregroundMark x1="43200" y1="27130" x2="48300" y2="30370"/>
                        <a14:foregroundMark x1="37300" y1="71204" x2="40682" y2="74098"/>
                        <a14:foregroundMark x1="47863" y1="77913" x2="68100" y2="83333"/>
                        <a14:foregroundMark x1="68100" y1="83333" x2="76700" y2="83426"/>
                        <a14:foregroundMark x1="61000" y1="79167" x2="59222" y2="70751"/>
                        <a14:foregroundMark x1="59236" y1="70729" x2="63200" y2="79630"/>
                        <a14:foregroundMark x1="63200" y1="79630" x2="71100" y2="82963"/>
                        <a14:foregroundMark x1="71100" y1="82963" x2="74000" y2="82315"/>
                        <a14:foregroundMark x1="77200" y1="80741" x2="77200" y2="80741"/>
                        <a14:foregroundMark x1="95100" y1="68263" x2="95100" y2="75741"/>
                        <a14:foregroundMark x1="95100" y1="75741" x2="92600" y2="83611"/>
                        <a14:foregroundMark x1="92600" y1="83611" x2="71500" y2="83333"/>
                        <a14:foregroundMark x1="16200" y1="48426" x2="13500" y2="57130"/>
                        <a14:foregroundMark x1="13500" y1="57130" x2="17200" y2="65833"/>
                        <a14:foregroundMark x1="17200" y1="65833" x2="27900" y2="62315"/>
                        <a14:foregroundMark x1="14900" y1="30741" x2="14900" y2="30741"/>
                        <a14:foregroundMark x1="14900" y1="30741" x2="14900" y2="30741"/>
                        <a14:foregroundMark x1="20600" y1="66389" x2="13200" y2="60185"/>
                        <a14:foregroundMark x1="13200" y1="60185" x2="11900" y2="51852"/>
                        <a14:foregroundMark x1="11900" y1="51852" x2="13400" y2="43704"/>
                        <a14:foregroundMark x1="13400" y1="43704" x2="11400" y2="38796"/>
                        <a14:foregroundMark x1="11100" y1="36019" x2="16600" y2="30926"/>
                        <a14:foregroundMark x1="13100" y1="31667" x2="12700" y2="41296"/>
                        <a14:foregroundMark x1="12700" y1="41296" x2="14000" y2="43889"/>
                        <a14:foregroundMark x1="15800" y1="46667" x2="15800" y2="46667"/>
                        <a14:foregroundMark x1="13900" y1="42685" x2="11800" y2="33889"/>
                        <a14:foregroundMark x1="11800" y1="33889" x2="14500" y2="31296"/>
                        <a14:foregroundMark x1="16800" y1="27593" x2="13000" y2="35556"/>
                        <a14:foregroundMark x1="13000" y1="35556" x2="11300" y2="44167"/>
                        <a14:foregroundMark x1="11300" y1="44167" x2="15800" y2="48704"/>
                        <a14:foregroundMark x1="13300" y1="43704" x2="10700" y2="35926"/>
                        <a14:foregroundMark x1="10700" y1="35926" x2="17900" y2="23426"/>
                        <a14:foregroundMark x1="54626" y1="75650" x2="58800" y2="81852"/>
                        <a14:foregroundMark x1="58800" y1="81852" x2="57500" y2="83148"/>
                        <a14:foregroundMark x1="58100" y1="82870" x2="58100" y2="82870"/>
                        <a14:foregroundMark x1="58100" y1="82870" x2="58100" y2="82870"/>
                        <a14:foregroundMark x1="59400" y1="83148" x2="59400" y2="83148"/>
                        <a14:foregroundMark x1="54800" y1="84907" x2="54800" y2="84907"/>
                        <a14:foregroundMark x1="50400" y1="14537" x2="52200" y2="21204"/>
                        <a14:foregroundMark x1="52200" y1="21204" x2="51700" y2="28333"/>
                        <a14:foregroundMark x1="51700" y1="28333" x2="45900" y2="34167"/>
                        <a14:foregroundMark x1="45900" y1="34167" x2="45200" y2="35648"/>
                        <a14:foregroundMark x1="45000" y1="32593" x2="51000" y2="28796"/>
                        <a14:foregroundMark x1="51000" y1="28796" x2="52319" y2="28644"/>
                        <a14:backgroundMark x1="33300" y1="79907" x2="31000" y2="70463"/>
                        <a14:backgroundMark x1="31000" y1="70463" x2="31200" y2="61111"/>
                        <a14:backgroundMark x1="31200" y1="61111" x2="36700" y2="45926"/>
                        <a14:backgroundMark x1="36700" y1="45926" x2="53900" y2="31574"/>
                        <a14:backgroundMark x1="53900" y1="31574" x2="75900" y2="21574"/>
                        <a14:backgroundMark x1="75900" y1="21574" x2="77900" y2="19815"/>
                        <a14:backgroundMark x1="86800" y1="34074" x2="73600" y2="44815"/>
                        <a14:backgroundMark x1="73600" y1="44815" x2="55300" y2="72130"/>
                        <a14:backgroundMark x1="55300" y1="72130" x2="49300" y2="76667"/>
                        <a14:backgroundMark x1="49300" y1="76667" x2="34500" y2="75556"/>
                        <a14:backgroundMark x1="34500" y1="75556" x2="31700" y2="69259"/>
                        <a14:backgroundMark x1="31700" y1="69259" x2="31600" y2="61481"/>
                        <a14:backgroundMark x1="31600" y1="61481" x2="36300" y2="47593"/>
                        <a14:backgroundMark x1="36300" y1="47593" x2="43100" y2="40185"/>
                        <a14:backgroundMark x1="43100" y1="40185" x2="67400" y2="26759"/>
                        <a14:backgroundMark x1="67400" y1="26759" x2="74300" y2="26389"/>
                        <a14:backgroundMark x1="74300" y1="26389" x2="81500" y2="28611"/>
                        <a14:backgroundMark x1="81500" y1="28611" x2="86100" y2="33796"/>
                        <a14:backgroundMark x1="86100" y1="33796" x2="87400" y2="34537"/>
                        <a14:backgroundMark x1="87200" y1="36481" x2="87200" y2="36481"/>
                        <a14:backgroundMark x1="76200" y1="31389" x2="65300" y2="41667"/>
                        <a14:backgroundMark x1="65300" y1="41667" x2="72400" y2="30185"/>
                        <a14:backgroundMark x1="72400" y1="30185" x2="62700" y2="42407"/>
                        <a14:backgroundMark x1="62700" y1="42407" x2="68300" y2="30463"/>
                        <a14:backgroundMark x1="68300" y1="30463" x2="60400" y2="40370"/>
                        <a14:backgroundMark x1="60400" y1="40370" x2="64800" y2="30370"/>
                        <a14:backgroundMark x1="64800" y1="30370" x2="59400" y2="36944"/>
                        <a14:backgroundMark x1="59400" y1="36944" x2="62000" y2="30370"/>
                        <a14:backgroundMark x1="62000" y1="30370" x2="56700" y2="37222"/>
                        <a14:backgroundMark x1="56700" y1="37222" x2="63400" y2="30185"/>
                        <a14:backgroundMark x1="63400" y1="30185" x2="59500" y2="38704"/>
                        <a14:backgroundMark x1="59500" y1="38704" x2="66000" y2="29167"/>
                        <a14:backgroundMark x1="66000" y1="29167" x2="64300" y2="37870"/>
                        <a14:backgroundMark x1="64300" y1="37870" x2="72200" y2="31111"/>
                        <a14:backgroundMark x1="72200" y1="31111" x2="67500" y2="43981"/>
                        <a14:backgroundMark x1="67500" y1="43981" x2="76300" y2="37407"/>
                        <a14:backgroundMark x1="76300" y1="37407" x2="70200" y2="57315"/>
                        <a14:backgroundMark x1="70200" y1="57315" x2="82200" y2="40741"/>
                        <a14:backgroundMark x1="82200" y1="40741" x2="75900" y2="63796"/>
                        <a14:backgroundMark x1="75900" y1="63796" x2="81400" y2="58519"/>
                        <a14:backgroundMark x1="81400" y1="58519" x2="85300" y2="50556"/>
                        <a14:backgroundMark x1="85300" y1="50556" x2="82400" y2="66111"/>
                        <a14:backgroundMark x1="82400" y1="66111" x2="89900" y2="47593"/>
                        <a14:backgroundMark x1="89900" y1="47593" x2="85600" y2="70093"/>
                        <a14:backgroundMark x1="85600" y1="70093" x2="91600" y2="51481"/>
                        <a14:backgroundMark x1="91600" y1="51481" x2="91300" y2="64444"/>
                        <a14:backgroundMark x1="91300" y1="64444" x2="94700" y2="53889"/>
                        <a14:backgroundMark x1="94700" y1="53889" x2="93500" y2="68148"/>
                        <a14:backgroundMark x1="93500" y1="68148" x2="95700" y2="57315"/>
                        <a14:backgroundMark x1="95700" y1="57315" x2="97100" y2="68241"/>
                        <a14:backgroundMark x1="97100" y1="68241" x2="97400" y2="58611"/>
                        <a14:backgroundMark x1="97400" y1="58611" x2="97600" y2="66204"/>
                        <a14:backgroundMark x1="97600" y1="66204" x2="96500" y2="48704"/>
                        <a14:backgroundMark x1="96500" y1="48704" x2="96900" y2="58981"/>
                        <a14:backgroundMark x1="97700" y1="58796" x2="91200" y2="55185"/>
                        <a14:backgroundMark x1="91200" y1="55185" x2="86300" y2="62963"/>
                        <a14:backgroundMark x1="86300" y1="62963" x2="88100" y2="45741"/>
                        <a14:backgroundMark x1="88100" y1="45741" x2="82200" y2="62407"/>
                        <a14:backgroundMark x1="82200" y1="62407" x2="85800" y2="54259"/>
                        <a14:backgroundMark x1="75600" y1="69167" x2="80600" y2="63519"/>
                        <a14:backgroundMark x1="80600" y1="63519" x2="84100" y2="53148"/>
                        <a14:backgroundMark x1="84100" y1="53148" x2="78100" y2="56019"/>
                        <a14:backgroundMark x1="78100" y1="56019" x2="73800" y2="67593"/>
                        <a14:backgroundMark x1="73800" y1="67593" x2="74400" y2="73704"/>
                        <a14:backgroundMark x1="44500" y1="51574" x2="39600" y2="56389"/>
                        <a14:backgroundMark x1="39600" y1="56389" x2="35700" y2="66481"/>
                        <a14:backgroundMark x1="35700" y1="66481" x2="45900" y2="51204"/>
                        <a14:backgroundMark x1="45900" y1="51204" x2="39700" y2="54537"/>
                        <a14:backgroundMark x1="39700" y1="54537" x2="35600" y2="67778"/>
                        <a14:backgroundMark x1="35600" y1="67778" x2="42100" y2="64815"/>
                        <a14:backgroundMark x1="42100" y1="64815" x2="45000" y2="52870"/>
                        <a14:backgroundMark x1="45000" y1="52870" x2="35100" y2="63241"/>
                        <a14:backgroundMark x1="35100" y1="63241" x2="32800" y2="74167"/>
                        <a14:backgroundMark x1="32800" y1="74167" x2="40600" y2="54352"/>
                        <a14:backgroundMark x1="40600" y1="54352" x2="34300" y2="60370"/>
                        <a14:backgroundMark x1="34300" y1="60370" x2="30700" y2="71204"/>
                        <a14:backgroundMark x1="30700" y1="71204" x2="40200" y2="48333"/>
                        <a14:backgroundMark x1="40200" y1="48333" x2="30800" y2="69259"/>
                        <a14:backgroundMark x1="30800" y1="69259" x2="35500" y2="62130"/>
                        <a14:backgroundMark x1="35500" y1="62130" x2="38600" y2="48704"/>
                        <a14:backgroundMark x1="38600" y1="48704" x2="30800" y2="73241"/>
                        <a14:backgroundMark x1="30800" y1="73241" x2="38000" y2="50185"/>
                        <a14:backgroundMark x1="38000" y1="50185" x2="31200" y2="68426"/>
                        <a14:backgroundMark x1="31200" y1="68426" x2="34000" y2="56759"/>
                        <a14:backgroundMark x1="34000" y1="56759" x2="29900" y2="67315"/>
                        <a14:backgroundMark x1="29900" y1="67315" x2="35000" y2="51944"/>
                        <a14:backgroundMark x1="35000" y1="51944" x2="29800" y2="70833"/>
                        <a14:backgroundMark x1="29800" y1="70833" x2="37200" y2="50556"/>
                        <a14:backgroundMark x1="37200" y1="50556" x2="33500" y2="71667"/>
                        <a14:backgroundMark x1="33500" y1="71667" x2="40900" y2="50926"/>
                        <a14:backgroundMark x1="40900" y1="50926" x2="41100" y2="66574"/>
                        <a14:backgroundMark x1="41100" y1="66574" x2="48200" y2="56204"/>
                        <a14:backgroundMark x1="48200" y1="56204" x2="51000" y2="47037"/>
                        <a14:backgroundMark x1="51000" y1="47037" x2="45300" y2="77778"/>
                        <a14:backgroundMark x1="45300" y1="77778" x2="47900" y2="76111"/>
                        <a14:backgroundMark x1="52400" y1="41111" x2="37700" y2="47593"/>
                        <a14:backgroundMark x1="37700" y1="47593" x2="35000" y2="61759"/>
                        <a14:backgroundMark x1="35000" y1="61759" x2="38400" y2="68981"/>
                        <a14:backgroundMark x1="38400" y1="68981" x2="45000" y2="70463"/>
                        <a14:backgroundMark x1="45000" y1="70463" x2="52100" y2="68981"/>
                        <a14:backgroundMark x1="45700" y1="60185" x2="49200" y2="53889"/>
                        <a14:backgroundMark x1="49200" y1="53889" x2="45300" y2="63981"/>
                        <a14:backgroundMark x1="45300" y1="63981" x2="50600" y2="52315"/>
                        <a14:backgroundMark x1="50600" y1="52315" x2="47300" y2="63056"/>
                        <a14:backgroundMark x1="47300" y1="63056" x2="54500" y2="51111"/>
                        <a14:backgroundMark x1="54500" y1="51111" x2="52900" y2="60093"/>
                        <a14:backgroundMark x1="52900" y1="60093" x2="58700" y2="46389"/>
                        <a14:backgroundMark x1="58700" y1="46389" x2="53400" y2="56019"/>
                        <a14:backgroundMark x1="53400" y1="56019" x2="55100" y2="48611"/>
                        <a14:backgroundMark x1="55100" y1="48611" x2="52300" y2="56019"/>
                        <a14:backgroundMark x1="52300" y1="56019" x2="55200" y2="46296"/>
                        <a14:backgroundMark x1="55200" y1="46296" x2="58000" y2="53519"/>
                        <a14:backgroundMark x1="58000" y1="53519" x2="59200" y2="46759"/>
                        <a14:backgroundMark x1="59200" y1="46759" x2="50500" y2="54444"/>
                        <a14:backgroundMark x1="50500" y1="54444" x2="56700" y2="42870"/>
                        <a14:backgroundMark x1="56700" y1="42870" x2="47900" y2="55278"/>
                        <a14:backgroundMark x1="47900" y1="55278" x2="57100" y2="39907"/>
                        <a14:backgroundMark x1="57100" y1="39907" x2="45500" y2="56944"/>
                        <a14:backgroundMark x1="45500" y1="56944" x2="50900" y2="45463"/>
                        <a14:backgroundMark x1="50900" y1="45463" x2="43100" y2="58056"/>
                        <a14:backgroundMark x1="43100" y1="58056" x2="51000" y2="43981"/>
                        <a14:backgroundMark x1="51000" y1="43981" x2="45400" y2="52315"/>
                        <a14:backgroundMark x1="45400" y1="52315" x2="49400" y2="43426"/>
                        <a14:backgroundMark x1="49400" y1="43426" x2="40900" y2="60833"/>
                        <a14:backgroundMark x1="57400" y1="53519" x2="62400" y2="43148"/>
                        <a14:backgroundMark x1="62400" y1="43148" x2="62900" y2="53148"/>
                        <a14:backgroundMark x1="62900" y1="53148" x2="65400" y2="41852"/>
                        <a14:backgroundMark x1="65400" y1="41852" x2="66100" y2="53148"/>
                        <a14:backgroundMark x1="66100" y1="53148" x2="68600" y2="42963"/>
                        <a14:backgroundMark x1="68600" y1="42963" x2="66400" y2="49630"/>
                        <a14:backgroundMark x1="66400" y1="49630" x2="68700" y2="38981"/>
                        <a14:backgroundMark x1="68700" y1="38981" x2="68900" y2="42778"/>
                        <a14:backgroundMark x1="62200" y1="53519" x2="53800" y2="59630"/>
                        <a14:backgroundMark x1="53800" y1="59630" x2="60300" y2="62130"/>
                        <a14:backgroundMark x1="60300" y1="62130" x2="64900" y2="55833"/>
                        <a14:backgroundMark x1="64900" y1="55833" x2="56700" y2="61667"/>
                        <a14:backgroundMark x1="56700" y1="61667" x2="61400" y2="54259"/>
                        <a14:backgroundMark x1="61400" y1="54259" x2="59200" y2="61389"/>
                        <a14:backgroundMark x1="59200" y1="61389" x2="65900" y2="60000"/>
                        <a14:backgroundMark x1="65900" y1="60000" x2="72900" y2="64167"/>
                        <a14:backgroundMark x1="72900" y1="64167" x2="73600" y2="64167"/>
                        <a14:backgroundMark x1="53678" y1="21293" x2="53551" y2="20898"/>
                        <a14:backgroundMark x1="57200" y1="32222" x2="54559" y2="24026"/>
                        <a14:backgroundMark x1="52579" y1="14043" x2="55100" y2="9444"/>
                        <a14:backgroundMark x1="55100" y1="9444" x2="56000" y2="10093"/>
                        <a14:backgroundMark x1="59700" y1="31574" x2="54500" y2="17222"/>
                        <a14:backgroundMark x1="54500" y1="17222" x2="58800" y2="25000"/>
                        <a14:backgroundMark x1="58800" y1="25000" x2="62600" y2="25648"/>
                        <a14:backgroundMark x1="58600" y1="14537" x2="54300" y2="7593"/>
                        <a14:backgroundMark x1="54300" y1="7593" x2="52098" y2="14152"/>
                        <a14:backgroundMark x1="54292" y1="20730" x2="54516" y2="21343"/>
                        <a14:backgroundMark x1="54718" y1="21355" x2="58900" y2="13611"/>
                        <a14:backgroundMark x1="58900" y1="13611" x2="54300" y2="10556"/>
                        <a14:backgroundMark x1="55500" y1="11944" x2="53814" y2="17444"/>
                        <a14:backgroundMark x1="54271" y1="19135" x2="58400" y2="20741"/>
                        <a14:backgroundMark x1="53681" y1="20868" x2="53425" y2="21278"/>
                        <a14:backgroundMark x1="55500" y1="17963" x2="54420" y2="19688"/>
                        <a14:backgroundMark x1="51674" y1="31829" x2="52400" y2="33426"/>
                        <a14:backgroundMark x1="64600" y1="57222" x2="64700" y2="50278"/>
                        <a14:backgroundMark x1="64700" y1="50278" x2="57100" y2="33333"/>
                        <a14:backgroundMark x1="57100" y1="33333" x2="55400" y2="27315"/>
                        <a14:backgroundMark x1="54700" y1="32222" x2="55100" y2="32407"/>
                        <a14:backgroundMark x1="56400" y1="29259" x2="55500" y2="29074"/>
                        <a14:backgroundMark x1="54000" y1="32037" x2="54500" y2="31759"/>
                        <a14:backgroundMark x1="56500" y1="35926" x2="52800" y2="29815"/>
                        <a14:backgroundMark x1="52800" y1="29815" x2="53300" y2="28148"/>
                        <a14:backgroundMark x1="56400" y1="28056" x2="59400" y2="35370"/>
                        <a14:backgroundMark x1="59400" y1="35370" x2="59300" y2="35648"/>
                        <a14:backgroundMark x1="54600" y1="32407" x2="54800" y2="27963"/>
                        <a14:backgroundMark x1="56000" y1="36019" x2="55800" y2="27685"/>
                        <a14:backgroundMark x1="55800" y1="27685" x2="51600" y2="36481"/>
                        <a14:backgroundMark x1="52300" y1="36111" x2="54800" y2="28981"/>
                        <a14:backgroundMark x1="54800" y1="28981" x2="51900" y2="36296"/>
                        <a14:backgroundMark x1="51900" y1="36296" x2="56700" y2="25463"/>
                        <a14:backgroundMark x1="63800" y1="57500" x2="62200" y2="58611"/>
                        <a14:backgroundMark x1="64400" y1="50556" x2="64700" y2="58981"/>
                        <a14:backgroundMark x1="64700" y1="58981" x2="67000" y2="66204"/>
                        <a14:backgroundMark x1="64200" y1="62685" x2="63400" y2="55741"/>
                        <a14:backgroundMark x1="63400" y1="55741" x2="56200" y2="63333"/>
                        <a14:backgroundMark x1="56200" y1="63333" x2="60600" y2="53426"/>
                        <a14:backgroundMark x1="60600" y1="53426" x2="56000" y2="61019"/>
                        <a14:backgroundMark x1="56000" y1="61019" x2="60300" y2="51759"/>
                        <a14:backgroundMark x1="60300" y1="51759" x2="56200" y2="58056"/>
                        <a14:backgroundMark x1="56200" y1="58056" x2="63400" y2="43333"/>
                        <a14:backgroundMark x1="63400" y1="43333" x2="53400" y2="60556"/>
                        <a14:backgroundMark x1="53400" y1="60556" x2="64300" y2="40370"/>
                        <a14:backgroundMark x1="64300" y1="40370" x2="52200" y2="61481"/>
                        <a14:backgroundMark x1="52200" y1="61481" x2="63600" y2="38981"/>
                        <a14:backgroundMark x1="63600" y1="38981" x2="51600" y2="60741"/>
                        <a14:backgroundMark x1="51600" y1="60741" x2="62800" y2="38333"/>
                        <a14:backgroundMark x1="62800" y1="38333" x2="53900" y2="66667"/>
                        <a14:backgroundMark x1="53900" y1="66667" x2="64000" y2="46019"/>
                        <a14:backgroundMark x1="64000" y1="46019" x2="57700" y2="64259"/>
                      </a14:backgroundRemoval>
                    </a14:imgEffect>
                  </a14:imgLayer>
                </a14:imgProps>
              </a:ext>
              <a:ext uri="{28A0092B-C50C-407E-A947-70E740481C1C}">
                <a14:useLocalDpi xmlns:a14="http://schemas.microsoft.com/office/drawing/2010/main" val="0"/>
              </a:ext>
            </a:extLst>
          </a:blip>
          <a:srcRect l="8669" t="2307" r="31589" b="36234"/>
          <a:stretch/>
        </p:blipFill>
        <p:spPr>
          <a:xfrm>
            <a:off x="755576" y="-51235"/>
            <a:ext cx="5688632" cy="5720326"/>
          </a:xfrm>
          <a:prstGeom prst="rect">
            <a:avLst/>
          </a:prstGeom>
        </p:spPr>
      </p:pic>
    </p:spTree>
    <p:extLst>
      <p:ext uri="{BB962C8B-B14F-4D97-AF65-F5344CB8AC3E}">
        <p14:creationId xmlns:p14="http://schemas.microsoft.com/office/powerpoint/2010/main" val="126018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 presetClass="entr" presetSubtype="1"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 presetClass="entr" presetSubtype="1"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par>
                          <p:cTn id="48" fill="hold">
                            <p:stCondLst>
                              <p:cond delay="4500"/>
                            </p:stCondLst>
                            <p:childTnLst>
                              <p:par>
                                <p:cTn id="49" presetID="2" presetClass="entr" presetSubtype="1"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0-#ppt_h/2"/>
                                          </p:val>
                                        </p:tav>
                                        <p:tav tm="100000">
                                          <p:val>
                                            <p:strVal val="#ppt_y"/>
                                          </p:val>
                                        </p:tav>
                                      </p:tavLst>
                                    </p:anim>
                                  </p:childTnLst>
                                </p:cTn>
                              </p:par>
                              <p:par>
                                <p:cTn id="53" presetID="2" presetClass="entr" presetSubtype="12"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0-#ppt_w/2"/>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a:extLst>
              <a:ext uri="{FF2B5EF4-FFF2-40B4-BE49-F238E27FC236}">
                <a16:creationId xmlns:a16="http://schemas.microsoft.com/office/drawing/2014/main" xmlns="" id="{88E6CEF6-D024-4A8E-984B-2BE1DE1F5304}"/>
              </a:ext>
            </a:extLst>
          </p:cNvPr>
          <p:cNvSpPr>
            <a:spLocks noGrp="1"/>
          </p:cNvSpPr>
          <p:nvPr>
            <p:ph type="body" sz="quarter" idx="11"/>
          </p:nvPr>
        </p:nvSpPr>
        <p:spPr>
          <a:xfrm>
            <a:off x="107504" y="836712"/>
            <a:ext cx="8927976" cy="2952328"/>
          </a:xfrm>
        </p:spPr>
        <p:txBody>
          <a:bodyPr/>
          <a:lstStyle/>
          <a:p>
            <a:pPr algn="r" rtl="1"/>
            <a:r>
              <a:rPr lang="ar-SA" sz="2000" b="1" dirty="0">
                <a:solidFill>
                  <a:srgbClr val="00BFA6"/>
                </a:solidFill>
                <a:effectLst>
                  <a:outerShdw blurRad="38100" dist="38100" dir="2700000" algn="tl">
                    <a:srgbClr val="000000">
                      <a:alpha val="43137"/>
                    </a:srgbClr>
                  </a:outerShdw>
                </a:effectLst>
                <a:latin typeface="Arial"/>
                <a:cs typeface="+mn-cs"/>
              </a:rPr>
              <a:t>التعليم والتدريب الفني والمهني :</a:t>
            </a:r>
          </a:p>
          <a:p>
            <a:pPr algn="r" rtl="1"/>
            <a:endParaRPr lang="ar-SA" dirty="0"/>
          </a:p>
          <a:p>
            <a:pPr algn="r" rtl="1"/>
            <a:r>
              <a:rPr lang="ar-SA" sz="2000" dirty="0" err="1">
                <a:solidFill>
                  <a:prstClr val="black"/>
                </a:solidFill>
                <a:latin typeface="Arial"/>
                <a:cs typeface="+mn-cs"/>
              </a:rPr>
              <a:t>لايقتصر</a:t>
            </a:r>
            <a:r>
              <a:rPr lang="ar-SA" sz="2000" dirty="0">
                <a:solidFill>
                  <a:prstClr val="black"/>
                </a:solidFill>
                <a:latin typeface="Arial"/>
                <a:cs typeface="+mn-cs"/>
              </a:rPr>
              <a:t> التعليم الذي يؤدي الى رفع إنتاجية الموارد البشرية على التعليم الاكاديمي ، بل يشمل التدريب والتعليم الفني والمهني والتعليم الذي يزيل الأمية الوظيفية ويزيد من مهارة الأيدي العاملة .</a:t>
            </a:r>
          </a:p>
          <a:p>
            <a:pPr algn="r" rtl="1"/>
            <a:endParaRPr lang="ar-SA" dirty="0"/>
          </a:p>
          <a:p>
            <a:pPr algn="r" rtl="1"/>
            <a:r>
              <a:rPr lang="ar-SA" sz="2000" dirty="0">
                <a:solidFill>
                  <a:prstClr val="black"/>
                </a:solidFill>
                <a:latin typeface="Arial"/>
                <a:cs typeface="+mn-cs"/>
              </a:rPr>
              <a:t>يقدم هذا التعليم قبل الالتحاق بالعمل او اثناء الخدمة .</a:t>
            </a:r>
          </a:p>
          <a:p>
            <a:pPr algn="r" rtl="1"/>
            <a:endParaRPr lang="ar-SA" sz="2000" dirty="0">
              <a:solidFill>
                <a:prstClr val="black"/>
              </a:solidFill>
              <a:latin typeface="Arial"/>
              <a:cs typeface="+mn-cs"/>
            </a:endParaRPr>
          </a:p>
          <a:p>
            <a:pPr algn="r" rtl="1"/>
            <a:r>
              <a:rPr lang="ar-SA" sz="2000" dirty="0">
                <a:solidFill>
                  <a:prstClr val="black"/>
                </a:solidFill>
                <a:latin typeface="Arial"/>
                <a:cs typeface="+mn-cs"/>
              </a:rPr>
              <a:t>وكغيره من أنواع التعليم ، يجب ان </a:t>
            </a:r>
            <a:r>
              <a:rPr lang="ar-SA" sz="2000" dirty="0" err="1">
                <a:solidFill>
                  <a:prstClr val="black"/>
                </a:solidFill>
                <a:latin typeface="Arial"/>
                <a:cs typeface="+mn-cs"/>
              </a:rPr>
              <a:t>لايترك</a:t>
            </a:r>
            <a:r>
              <a:rPr lang="ar-SA" sz="2000" dirty="0">
                <a:solidFill>
                  <a:prstClr val="black"/>
                </a:solidFill>
                <a:latin typeface="Arial"/>
                <a:cs typeface="+mn-cs"/>
              </a:rPr>
              <a:t> التدريب للقطاع الخاص كليا .</a:t>
            </a:r>
          </a:p>
          <a:p>
            <a:pPr algn="r" rtl="1"/>
            <a:endParaRPr lang="ar-SA" dirty="0"/>
          </a:p>
          <a:p>
            <a:pPr algn="r" rtl="1"/>
            <a:endParaRPr lang="ar-SA" dirty="0"/>
          </a:p>
          <a:p>
            <a:endParaRPr lang="ar-SA" dirty="0"/>
          </a:p>
        </p:txBody>
      </p:sp>
    </p:spTree>
    <p:extLst>
      <p:ext uri="{BB962C8B-B14F-4D97-AF65-F5344CB8AC3E}">
        <p14:creationId xmlns:p14="http://schemas.microsoft.com/office/powerpoint/2010/main" val="299747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مربع نص 1"/>
          <p:cNvSpPr txBox="1"/>
          <p:nvPr/>
        </p:nvSpPr>
        <p:spPr>
          <a:xfrm>
            <a:off x="2555776" y="626916"/>
            <a:ext cx="4680520" cy="830997"/>
          </a:xfrm>
          <a:prstGeom prst="rect">
            <a:avLst/>
          </a:prstGeom>
          <a:noFill/>
        </p:spPr>
        <p:txBody>
          <a:bodyPr wrap="square" rtlCol="1">
            <a:spAutoFit/>
          </a:bodyPr>
          <a:lstStyle/>
          <a:p>
            <a:pPr algn="ctr"/>
            <a:r>
              <a:rPr lang="ar-SA" sz="4800" dirty="0">
                <a:effectLst>
                  <a:outerShdw blurRad="38100" dist="38100" dir="2700000" algn="tl">
                    <a:srgbClr val="000000">
                      <a:alpha val="43137"/>
                    </a:srgbClr>
                  </a:outerShdw>
                </a:effectLst>
              </a:rPr>
              <a:t>الرعاية الصحية</a:t>
            </a:r>
          </a:p>
        </p:txBody>
      </p:sp>
      <p:pic>
        <p:nvPicPr>
          <p:cNvPr id="8" name="صورة 7" descr="صورة تحتوي على ساعة حائط, غرفة&#10;&#10;تم إنشاء الوصف تلقائياً">
            <a:extLst>
              <a:ext uri="{FF2B5EF4-FFF2-40B4-BE49-F238E27FC236}">
                <a16:creationId xmlns:a16="http://schemas.microsoft.com/office/drawing/2014/main" xmlns="" id="{BE87870A-D526-4C8A-AAA1-5AD2C37137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2020" y="2996952"/>
            <a:ext cx="4968552" cy="3974842"/>
          </a:xfrm>
          <a:prstGeom prst="rect">
            <a:avLst/>
          </a:prstGeom>
        </p:spPr>
      </p:pic>
      <p:sp>
        <p:nvSpPr>
          <p:cNvPr id="9" name="مربع نص 8">
            <a:extLst>
              <a:ext uri="{FF2B5EF4-FFF2-40B4-BE49-F238E27FC236}">
                <a16:creationId xmlns:a16="http://schemas.microsoft.com/office/drawing/2014/main" xmlns="" id="{6CEB9AFB-398F-4F89-A6FE-65AE96225A1C}"/>
              </a:ext>
            </a:extLst>
          </p:cNvPr>
          <p:cNvSpPr txBox="1"/>
          <p:nvPr/>
        </p:nvSpPr>
        <p:spPr>
          <a:xfrm>
            <a:off x="1331640" y="1898566"/>
            <a:ext cx="6840760" cy="2092881"/>
          </a:xfrm>
          <a:prstGeom prst="rect">
            <a:avLst/>
          </a:prstGeom>
          <a:noFill/>
        </p:spPr>
        <p:txBody>
          <a:bodyPr wrap="square" rtlCol="1">
            <a:spAutoFit/>
          </a:bodyPr>
          <a:lstStyle/>
          <a:p>
            <a:r>
              <a:rPr lang="ar-SA" sz="2800" dirty="0">
                <a:solidFill>
                  <a:schemeClr val="tx1">
                    <a:lumMod val="85000"/>
                    <a:lumOff val="15000"/>
                  </a:schemeClr>
                </a:solidFill>
                <a:latin typeface="Arial" panose="020B0604020202020204" pitchFamily="34" charset="0"/>
              </a:rPr>
              <a:t>الصحة سلعه استهلاكيه ومن ضروريات الحياه وهي جزء لا يتجزأ من الاستثمار في رأس المال البشري ، لماذا ؟</a:t>
            </a:r>
          </a:p>
          <a:p>
            <a:r>
              <a:rPr lang="ar-SA" sz="2800" dirty="0">
                <a:solidFill>
                  <a:schemeClr val="tx1">
                    <a:lumMod val="85000"/>
                    <a:lumOff val="15000"/>
                  </a:schemeClr>
                </a:solidFill>
                <a:latin typeface="Arial" panose="020B0604020202020204" pitchFamily="34" charset="0"/>
              </a:rPr>
              <a:t> </a:t>
            </a:r>
          </a:p>
          <a:p>
            <a:endParaRPr lang="ar-SA" sz="2800" dirty="0">
              <a:solidFill>
                <a:schemeClr val="tx1">
                  <a:lumMod val="85000"/>
                  <a:lumOff val="15000"/>
                </a:schemeClr>
              </a:solidFill>
              <a:latin typeface="Arial" panose="020B0604020202020204" pitchFamily="34" charset="0"/>
            </a:endParaRPr>
          </a:p>
          <a:p>
            <a:endParaRPr lang="ar-SA" dirty="0"/>
          </a:p>
        </p:txBody>
      </p:sp>
      <p:sp>
        <p:nvSpPr>
          <p:cNvPr id="10" name="مستطيل 9">
            <a:extLst>
              <a:ext uri="{FF2B5EF4-FFF2-40B4-BE49-F238E27FC236}">
                <a16:creationId xmlns:a16="http://schemas.microsoft.com/office/drawing/2014/main" xmlns="" id="{D1B4F804-516A-44A3-8F06-33E1F4930BF5}"/>
              </a:ext>
            </a:extLst>
          </p:cNvPr>
          <p:cNvSpPr/>
          <p:nvPr/>
        </p:nvSpPr>
        <p:spPr>
          <a:xfrm>
            <a:off x="251520" y="3599378"/>
            <a:ext cx="5232682" cy="1384995"/>
          </a:xfrm>
          <a:prstGeom prst="rect">
            <a:avLst/>
          </a:prstGeom>
        </p:spPr>
        <p:txBody>
          <a:bodyPr wrap="square">
            <a:spAutoFit/>
          </a:bodyPr>
          <a:lstStyle/>
          <a:p>
            <a:r>
              <a:rPr lang="ar-SA" sz="2800" dirty="0">
                <a:solidFill>
                  <a:schemeClr val="tx1">
                    <a:lumMod val="85000"/>
                    <a:lumOff val="15000"/>
                  </a:schemeClr>
                </a:solidFill>
                <a:latin typeface="Arial" panose="020B0604020202020204" pitchFamily="34" charset="0"/>
              </a:rPr>
              <a:t>للقطاع الصحي مميزات تميزه عن غيره من قطاعات الاقتصاد التي تنتج السلع والخدمات العامة والخاصة وهي</a:t>
            </a:r>
            <a:endParaRPr lang="ar-SA" sz="2800" b="1" u="sng" dirty="0">
              <a:solidFill>
                <a:srgbClr val="FF7475"/>
              </a:solidFill>
              <a:latin typeface="Arial" panose="020B0604020202020204" pitchFamily="34" charset="0"/>
            </a:endParaRPr>
          </a:p>
        </p:txBody>
      </p:sp>
      <p:sp>
        <p:nvSpPr>
          <p:cNvPr id="11" name="مستطيل 10">
            <a:extLst>
              <a:ext uri="{FF2B5EF4-FFF2-40B4-BE49-F238E27FC236}">
                <a16:creationId xmlns:a16="http://schemas.microsoft.com/office/drawing/2014/main" xmlns="" id="{AC1E259F-CDC5-4621-B65B-D3DBC3534C3C}"/>
              </a:ext>
            </a:extLst>
          </p:cNvPr>
          <p:cNvSpPr/>
          <p:nvPr/>
        </p:nvSpPr>
        <p:spPr>
          <a:xfrm>
            <a:off x="-34551" y="5089833"/>
            <a:ext cx="5976664" cy="523220"/>
          </a:xfrm>
          <a:prstGeom prst="rect">
            <a:avLst/>
          </a:prstGeom>
        </p:spPr>
        <p:txBody>
          <a:bodyPr wrap="square">
            <a:spAutoFit/>
          </a:bodyPr>
          <a:lstStyle/>
          <a:p>
            <a:r>
              <a:rPr lang="ar-SA" sz="2800" b="1" u="sng" dirty="0">
                <a:solidFill>
                  <a:srgbClr val="FF7475"/>
                </a:solidFill>
                <a:latin typeface="Arial" panose="020B0604020202020204" pitchFamily="34" charset="0"/>
              </a:rPr>
              <a:t>خاصية عدم التأكد ووجود عامل ثالث "الحكومة " </a:t>
            </a:r>
          </a:p>
        </p:txBody>
      </p:sp>
    </p:spTree>
    <p:extLst>
      <p:ext uri="{BB962C8B-B14F-4D97-AF65-F5344CB8AC3E}">
        <p14:creationId xmlns:p14="http://schemas.microsoft.com/office/powerpoint/2010/main" val="25262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5">
            <a:extLst>
              <a:ext uri="{FF2B5EF4-FFF2-40B4-BE49-F238E27FC236}">
                <a16:creationId xmlns:a16="http://schemas.microsoft.com/office/drawing/2014/main" xmlns="" id="{22ABE550-E433-4974-AE03-EBED706957B8}"/>
              </a:ext>
            </a:extLst>
          </p:cNvPr>
          <p:cNvSpPr/>
          <p:nvPr/>
        </p:nvSpPr>
        <p:spPr>
          <a:xfrm>
            <a:off x="934657" y="3049519"/>
            <a:ext cx="1935900" cy="1389868"/>
          </a:xfrm>
          <a:prstGeom prst="rect">
            <a:avLst/>
          </a:prstGeom>
          <a:solidFill>
            <a:srgbClr val="008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4" name="직사각형 54">
            <a:extLst>
              <a:ext uri="{FF2B5EF4-FFF2-40B4-BE49-F238E27FC236}">
                <a16:creationId xmlns:a16="http://schemas.microsoft.com/office/drawing/2014/main" xmlns="" id="{C4CC038D-DDF4-4581-9B32-2DF12420CFC3}"/>
              </a:ext>
            </a:extLst>
          </p:cNvPr>
          <p:cNvSpPr/>
          <p:nvPr/>
        </p:nvSpPr>
        <p:spPr>
          <a:xfrm>
            <a:off x="2867185" y="2712004"/>
            <a:ext cx="1935900" cy="1389868"/>
          </a:xfrm>
          <a:prstGeom prst="rect">
            <a:avLst/>
          </a:prstGeom>
          <a:solidFill>
            <a:srgbClr val="FF74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5" name="직사각형 55">
            <a:extLst>
              <a:ext uri="{FF2B5EF4-FFF2-40B4-BE49-F238E27FC236}">
                <a16:creationId xmlns:a16="http://schemas.microsoft.com/office/drawing/2014/main" xmlns="" id="{557664C7-6447-4ABE-907A-EE66D34745AF}"/>
              </a:ext>
            </a:extLst>
          </p:cNvPr>
          <p:cNvSpPr/>
          <p:nvPr/>
        </p:nvSpPr>
        <p:spPr>
          <a:xfrm>
            <a:off x="4799712" y="2368731"/>
            <a:ext cx="1935900" cy="1389868"/>
          </a:xfrm>
          <a:prstGeom prst="rect">
            <a:avLst/>
          </a:pr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6" name="직사각형 56">
            <a:extLst>
              <a:ext uri="{FF2B5EF4-FFF2-40B4-BE49-F238E27FC236}">
                <a16:creationId xmlns:a16="http://schemas.microsoft.com/office/drawing/2014/main" xmlns="" id="{E3E56885-2CEC-4656-A607-DE65B187A990}"/>
              </a:ext>
            </a:extLst>
          </p:cNvPr>
          <p:cNvSpPr/>
          <p:nvPr/>
        </p:nvSpPr>
        <p:spPr>
          <a:xfrm>
            <a:off x="6732240" y="1935341"/>
            <a:ext cx="1935900" cy="1389868"/>
          </a:xfrm>
          <a:prstGeom prst="rect">
            <a:avLst/>
          </a:prstGeom>
          <a:solidFill>
            <a:srgbClr val="A7D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rgbClr val="00BFA6"/>
              </a:solidFill>
            </a:endParaRPr>
          </a:p>
        </p:txBody>
      </p:sp>
      <p:sp>
        <p:nvSpPr>
          <p:cNvPr id="11" name="TextBox 10">
            <a:extLst>
              <a:ext uri="{FF2B5EF4-FFF2-40B4-BE49-F238E27FC236}">
                <a16:creationId xmlns:a16="http://schemas.microsoft.com/office/drawing/2014/main" xmlns="" id="{35A8C6BE-A777-4F42-B05F-404D045D73DB}"/>
              </a:ext>
            </a:extLst>
          </p:cNvPr>
          <p:cNvSpPr txBox="1"/>
          <p:nvPr/>
        </p:nvSpPr>
        <p:spPr>
          <a:xfrm>
            <a:off x="2306244" y="3816571"/>
            <a:ext cx="430987" cy="715581"/>
          </a:xfrm>
          <a:prstGeom prst="rect">
            <a:avLst/>
          </a:prstGeom>
          <a:noFill/>
        </p:spPr>
        <p:txBody>
          <a:bodyPr wrap="square" rtlCol="0">
            <a:spAutoFit/>
          </a:bodyPr>
          <a:lstStyle/>
          <a:p>
            <a:pPr algn="ctr"/>
            <a:r>
              <a:rPr lang="en-US" altLang="ko-KR" sz="4050" b="1" dirty="0">
                <a:solidFill>
                  <a:schemeClr val="bg1"/>
                </a:solidFill>
                <a:cs typeface="Arial" pitchFamily="34" charset="0"/>
              </a:rPr>
              <a:t>4</a:t>
            </a:r>
            <a:endParaRPr lang="ko-KR" altLang="en-US" sz="405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3BBCB6C7-42AE-4793-AE2A-9E38592BC2C9}"/>
              </a:ext>
            </a:extLst>
          </p:cNvPr>
          <p:cNvSpPr txBox="1"/>
          <p:nvPr/>
        </p:nvSpPr>
        <p:spPr>
          <a:xfrm>
            <a:off x="4242144" y="3477994"/>
            <a:ext cx="430987" cy="715581"/>
          </a:xfrm>
          <a:prstGeom prst="rect">
            <a:avLst/>
          </a:prstGeom>
          <a:noFill/>
        </p:spPr>
        <p:txBody>
          <a:bodyPr wrap="square" rtlCol="0">
            <a:spAutoFit/>
          </a:bodyPr>
          <a:lstStyle/>
          <a:p>
            <a:pPr algn="ctr"/>
            <a:r>
              <a:rPr lang="en-US" altLang="ko-KR" sz="4050" b="1" dirty="0">
                <a:solidFill>
                  <a:schemeClr val="bg1"/>
                </a:solidFill>
                <a:cs typeface="Arial" pitchFamily="34" charset="0"/>
              </a:rPr>
              <a:t>3</a:t>
            </a:r>
            <a:endParaRPr lang="ko-KR" altLang="en-US" sz="405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3F2E912A-5BE8-4BCD-BA9C-D128B7907930}"/>
              </a:ext>
            </a:extLst>
          </p:cNvPr>
          <p:cNvSpPr txBox="1"/>
          <p:nvPr/>
        </p:nvSpPr>
        <p:spPr>
          <a:xfrm>
            <a:off x="6188352" y="3114012"/>
            <a:ext cx="430987" cy="715581"/>
          </a:xfrm>
          <a:prstGeom prst="rect">
            <a:avLst/>
          </a:prstGeom>
          <a:noFill/>
        </p:spPr>
        <p:txBody>
          <a:bodyPr wrap="square" rtlCol="0">
            <a:spAutoFit/>
          </a:bodyPr>
          <a:lstStyle/>
          <a:p>
            <a:pPr algn="ctr"/>
            <a:r>
              <a:rPr lang="en-US" altLang="ko-KR" sz="4050" b="1" dirty="0">
                <a:solidFill>
                  <a:schemeClr val="bg1"/>
                </a:solidFill>
                <a:cs typeface="Arial" pitchFamily="34" charset="0"/>
              </a:rPr>
              <a:t>2</a:t>
            </a:r>
            <a:endParaRPr lang="ko-KR" altLang="en-US" sz="4050" b="1" dirty="0">
              <a:solidFill>
                <a:schemeClr val="bg1"/>
              </a:solidFill>
              <a:cs typeface="Arial" pitchFamily="34" charset="0"/>
            </a:endParaRPr>
          </a:p>
        </p:txBody>
      </p:sp>
      <p:sp>
        <p:nvSpPr>
          <p:cNvPr id="14" name="TextBox 13">
            <a:extLst>
              <a:ext uri="{FF2B5EF4-FFF2-40B4-BE49-F238E27FC236}">
                <a16:creationId xmlns:a16="http://schemas.microsoft.com/office/drawing/2014/main" xmlns="" id="{A1170FD5-440D-4B20-86E3-247745680BEA}"/>
              </a:ext>
            </a:extLst>
          </p:cNvPr>
          <p:cNvSpPr txBox="1"/>
          <p:nvPr/>
        </p:nvSpPr>
        <p:spPr>
          <a:xfrm>
            <a:off x="8208484" y="2753838"/>
            <a:ext cx="430987" cy="715581"/>
          </a:xfrm>
          <a:prstGeom prst="rect">
            <a:avLst/>
          </a:prstGeom>
          <a:noFill/>
        </p:spPr>
        <p:txBody>
          <a:bodyPr wrap="square" rtlCol="0">
            <a:spAutoFit/>
          </a:bodyPr>
          <a:lstStyle/>
          <a:p>
            <a:pPr algn="ctr"/>
            <a:r>
              <a:rPr lang="en-US" altLang="ko-KR" sz="4050" b="1" dirty="0">
                <a:solidFill>
                  <a:schemeClr val="bg1"/>
                </a:solidFill>
                <a:cs typeface="Arial" pitchFamily="34" charset="0"/>
              </a:rPr>
              <a:t>1</a:t>
            </a:r>
            <a:endParaRPr lang="ko-KR" altLang="en-US" sz="4050" b="1" dirty="0">
              <a:solidFill>
                <a:schemeClr val="bg1"/>
              </a:solidFill>
              <a:cs typeface="Arial" pitchFamily="34" charset="0"/>
            </a:endParaRPr>
          </a:p>
        </p:txBody>
      </p:sp>
      <p:sp>
        <p:nvSpPr>
          <p:cNvPr id="22" name="TextBox 21">
            <a:extLst>
              <a:ext uri="{FF2B5EF4-FFF2-40B4-BE49-F238E27FC236}">
                <a16:creationId xmlns:a16="http://schemas.microsoft.com/office/drawing/2014/main" xmlns="" id="{51791FC4-2F8E-4505-860B-D66C967A14D7}"/>
              </a:ext>
            </a:extLst>
          </p:cNvPr>
          <p:cNvSpPr txBox="1"/>
          <p:nvPr/>
        </p:nvSpPr>
        <p:spPr>
          <a:xfrm>
            <a:off x="6178980" y="2091379"/>
            <a:ext cx="2366662" cy="523220"/>
          </a:xfrm>
          <a:prstGeom prst="rect">
            <a:avLst/>
          </a:prstGeom>
          <a:noFill/>
        </p:spPr>
        <p:txBody>
          <a:bodyPr wrap="square" lIns="108000" rtlCol="0">
            <a:spAutoFit/>
          </a:bodyPr>
          <a:lstStyle/>
          <a:p>
            <a:r>
              <a:rPr lang="ar-SA" altLang="ko-KR" sz="2800" dirty="0">
                <a:solidFill>
                  <a:schemeClr val="bg1"/>
                </a:solidFill>
                <a:cs typeface="Arial" pitchFamily="34" charset="0"/>
              </a:rPr>
              <a:t>اعداد السكان</a:t>
            </a:r>
            <a:endParaRPr lang="en-US" altLang="ko-KR" sz="2800" dirty="0">
              <a:solidFill>
                <a:schemeClr val="bg1"/>
              </a:solidFill>
              <a:cs typeface="Arial" pitchFamily="34" charset="0"/>
            </a:endParaRPr>
          </a:p>
        </p:txBody>
      </p:sp>
      <p:pic>
        <p:nvPicPr>
          <p:cNvPr id="49" name="صورة 48" descr="صورة تحتوي على ساعة حائط&#10;&#10;تم إنشاء الوصف تلقائياً">
            <a:extLst>
              <a:ext uri="{FF2B5EF4-FFF2-40B4-BE49-F238E27FC236}">
                <a16:creationId xmlns:a16="http://schemas.microsoft.com/office/drawing/2014/main" xmlns="" id="{2778442E-59A4-43B7-A866-1CBE5435A7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22" b="9051"/>
          <a:stretch/>
        </p:blipFill>
        <p:spPr>
          <a:xfrm>
            <a:off x="4807580" y="2712004"/>
            <a:ext cx="1047207" cy="1044126"/>
          </a:xfrm>
          <a:prstGeom prst="rect">
            <a:avLst/>
          </a:prstGeom>
        </p:spPr>
      </p:pic>
      <p:sp>
        <p:nvSpPr>
          <p:cNvPr id="41" name="TextBox 21">
            <a:extLst>
              <a:ext uri="{FF2B5EF4-FFF2-40B4-BE49-F238E27FC236}">
                <a16:creationId xmlns:a16="http://schemas.microsoft.com/office/drawing/2014/main" xmlns="" id="{3104CCF7-6913-4C6F-A614-8CEE72418356}"/>
              </a:ext>
            </a:extLst>
          </p:cNvPr>
          <p:cNvSpPr txBox="1"/>
          <p:nvPr/>
        </p:nvSpPr>
        <p:spPr>
          <a:xfrm>
            <a:off x="4769469" y="2573382"/>
            <a:ext cx="1783063" cy="646331"/>
          </a:xfrm>
          <a:prstGeom prst="rect">
            <a:avLst/>
          </a:prstGeom>
          <a:noFill/>
        </p:spPr>
        <p:txBody>
          <a:bodyPr wrap="square" lIns="108000" rtlCol="0">
            <a:spAutoFit/>
          </a:bodyPr>
          <a:lstStyle/>
          <a:p>
            <a:r>
              <a:rPr lang="ar-SA" altLang="ko-KR" sz="3600" dirty="0">
                <a:solidFill>
                  <a:schemeClr val="bg1"/>
                </a:solidFill>
                <a:cs typeface="Arial" pitchFamily="34" charset="0"/>
              </a:rPr>
              <a:t>الـدخـل</a:t>
            </a:r>
            <a:endParaRPr lang="en-US" altLang="ko-KR" sz="3600" dirty="0">
              <a:solidFill>
                <a:schemeClr val="bg1"/>
              </a:solidFill>
              <a:cs typeface="Arial" pitchFamily="34" charset="0"/>
            </a:endParaRPr>
          </a:p>
        </p:txBody>
      </p:sp>
      <p:pic>
        <p:nvPicPr>
          <p:cNvPr id="51" name="صورة 50" descr="صورة تحتوي على مبنى, غرفة, مشهد&#10;&#10;تم إنشاء الوصف تلقائياً">
            <a:extLst>
              <a:ext uri="{FF2B5EF4-FFF2-40B4-BE49-F238E27FC236}">
                <a16:creationId xmlns:a16="http://schemas.microsoft.com/office/drawing/2014/main" xmlns="" id="{E4636C32-3FE3-4C1A-9262-4E500A9682F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744" b="89776" l="9744" r="99840">
                        <a14:foregroundMark x1="95048" y1="19968" x2="67732" y2="20447"/>
                        <a14:foregroundMark x1="67732" y1="20447" x2="65335" y2="21246"/>
                        <a14:foregroundMark x1="81011" y1="25221" x2="84984" y2="26518"/>
                        <a14:foregroundMark x1="77157" y1="23962" x2="80877" y2="25177"/>
                        <a14:foregroundMark x1="84984" y1="26518" x2="93770" y2="26837"/>
                        <a14:foregroundMark x1="93770" y1="26837" x2="99840" y2="19808"/>
                        <a14:foregroundMark x1="99840" y1="19808" x2="94728" y2="13419"/>
                        <a14:foregroundMark x1="94728" y1="13419" x2="76038" y2="18371"/>
                        <a14:backgroundMark x1="52236" y1="22045" x2="53355" y2="21406"/>
                        <a14:backgroundMark x1="53514" y1="21086" x2="54473" y2="20767"/>
                        <a14:backgroundMark x1="79393" y1="29233" x2="80831" y2="25719"/>
                      </a14:backgroundRemoval>
                    </a14:imgEffect>
                  </a14:imgLayer>
                </a14:imgProps>
              </a:ext>
              <a:ext uri="{28A0092B-C50C-407E-A947-70E740481C1C}">
                <a14:useLocalDpi xmlns:a14="http://schemas.microsoft.com/office/drawing/2010/main" val="0"/>
              </a:ext>
            </a:extLst>
          </a:blip>
          <a:srcRect l="28864" b="39719"/>
          <a:stretch/>
        </p:blipFill>
        <p:spPr>
          <a:xfrm rot="10800000">
            <a:off x="2856877" y="3278137"/>
            <a:ext cx="1316136" cy="1115293"/>
          </a:xfrm>
          <a:prstGeom prst="rect">
            <a:avLst/>
          </a:prstGeom>
        </p:spPr>
      </p:pic>
      <p:sp>
        <p:nvSpPr>
          <p:cNvPr id="42" name="TextBox 21">
            <a:extLst>
              <a:ext uri="{FF2B5EF4-FFF2-40B4-BE49-F238E27FC236}">
                <a16:creationId xmlns:a16="http://schemas.microsoft.com/office/drawing/2014/main" xmlns="" id="{B2399500-3DB9-4EE3-B5BB-9AA22B0E972F}"/>
              </a:ext>
            </a:extLst>
          </p:cNvPr>
          <p:cNvSpPr txBox="1"/>
          <p:nvPr/>
        </p:nvSpPr>
        <p:spPr>
          <a:xfrm>
            <a:off x="2301082" y="2955316"/>
            <a:ext cx="2366662" cy="461665"/>
          </a:xfrm>
          <a:prstGeom prst="rect">
            <a:avLst/>
          </a:prstGeom>
          <a:noFill/>
        </p:spPr>
        <p:txBody>
          <a:bodyPr wrap="square" lIns="108000" rtlCol="0">
            <a:spAutoFit/>
          </a:bodyPr>
          <a:lstStyle/>
          <a:p>
            <a:r>
              <a:rPr lang="ar-SA" sz="2400" dirty="0">
                <a:solidFill>
                  <a:schemeClr val="bg1"/>
                </a:solidFill>
              </a:rPr>
              <a:t>تكاليف العلاج </a:t>
            </a:r>
          </a:p>
        </p:txBody>
      </p:sp>
      <p:pic>
        <p:nvPicPr>
          <p:cNvPr id="21" name="صورة 20" descr="صورة تحتوي على غرفة&#10;&#10;تم إنشاء الوصف تلقائياً">
            <a:extLst>
              <a:ext uri="{FF2B5EF4-FFF2-40B4-BE49-F238E27FC236}">
                <a16:creationId xmlns:a16="http://schemas.microsoft.com/office/drawing/2014/main" xmlns="" id="{DF6194B6-DB7F-4F84-B6A5-CAE28C635FD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78" b="86574" l="4500" r="99900">
                        <a14:foregroundMark x1="37100" y1="84167" x2="47900" y2="85556"/>
                        <a14:foregroundMark x1="47900" y1="85556" x2="61000" y2="81574"/>
                        <a14:foregroundMark x1="61000" y1="81574" x2="67700" y2="74167"/>
                        <a14:foregroundMark x1="67700" y1="74167" x2="74600" y2="31574"/>
                        <a14:foregroundMark x1="74600" y1="31574" x2="78400" y2="24722"/>
                        <a14:foregroundMark x1="78400" y1="24722" x2="68200" y2="19537"/>
                        <a14:foregroundMark x1="68200" y1="19537" x2="49200" y2="19167"/>
                        <a14:foregroundMark x1="49200" y1="19167" x2="40300" y2="17130"/>
                        <a14:foregroundMark x1="40300" y1="17130" x2="31300" y2="17407"/>
                        <a14:foregroundMark x1="31300" y1="17407" x2="23400" y2="21944"/>
                        <a14:foregroundMark x1="23400" y1="21944" x2="21600" y2="37130"/>
                        <a14:foregroundMark x1="21600" y1="37130" x2="27000" y2="63796"/>
                        <a14:foregroundMark x1="27000" y1="63796" x2="32100" y2="74167"/>
                        <a14:foregroundMark x1="32100" y1="74167" x2="35200" y2="76759"/>
                        <a14:foregroundMark x1="22500" y1="63426" x2="14200" y2="55278"/>
                        <a14:foregroundMark x1="14200" y1="55278" x2="13800" y2="47685"/>
                        <a14:foregroundMark x1="13800" y1="47685" x2="21000" y2="35833"/>
                        <a14:foregroundMark x1="21000" y1="35833" x2="13700" y2="46389"/>
                        <a14:foregroundMark x1="13700" y1="46389" x2="27500" y2="21296"/>
                        <a14:foregroundMark x1="27500" y1="21296" x2="12300" y2="38796"/>
                        <a14:foregroundMark x1="12300" y1="38796" x2="29300" y2="16019"/>
                        <a14:foregroundMark x1="29300" y1="16019" x2="10900" y2="31481"/>
                        <a14:foregroundMark x1="10900" y1="31481" x2="25000" y2="15278"/>
                        <a14:foregroundMark x1="25000" y1="15278" x2="13400" y2="28333"/>
                        <a14:foregroundMark x1="13400" y1="28333" x2="28700" y2="14907"/>
                        <a14:foregroundMark x1="28700" y1="14907" x2="18600" y2="32593"/>
                        <a14:foregroundMark x1="18600" y1="32593" x2="32200" y2="21296"/>
                        <a14:foregroundMark x1="32200" y1="21296" x2="28400" y2="27685"/>
                        <a14:foregroundMark x1="28400" y1="27685" x2="50300" y2="12593"/>
                        <a14:foregroundMark x1="50300" y1="12593" x2="36500" y2="31759"/>
                        <a14:foregroundMark x1="36500" y1="31759" x2="57300" y2="16204"/>
                        <a14:foregroundMark x1="57300" y1="16204" x2="46300" y2="31944"/>
                        <a14:foregroundMark x1="46300" y1="31944" x2="66500" y2="16204"/>
                        <a14:foregroundMark x1="66500" y1="16204" x2="54300" y2="36944"/>
                        <a14:foregroundMark x1="54300" y1="36944" x2="76600" y2="19630"/>
                        <a14:foregroundMark x1="76600" y1="19630" x2="65100" y2="36667"/>
                        <a14:foregroundMark x1="65100" y1="36667" x2="81400" y2="27778"/>
                        <a14:foregroundMark x1="81400" y1="27778" x2="61700" y2="55463"/>
                        <a14:foregroundMark x1="61700" y1="55463" x2="70900" y2="49537"/>
                        <a14:foregroundMark x1="70900" y1="49537" x2="71000" y2="60926"/>
                        <a14:foregroundMark x1="71000" y1="60926" x2="84100" y2="49722"/>
                        <a14:foregroundMark x1="84100" y1="49722" x2="69700" y2="67870"/>
                        <a14:foregroundMark x1="69700" y1="67870" x2="79300" y2="54352"/>
                        <a14:foregroundMark x1="79300" y1="54352" x2="54400" y2="72778"/>
                        <a14:foregroundMark x1="54400" y1="72778" x2="66400" y2="51204"/>
                        <a14:foregroundMark x1="66400" y1="51204" x2="39900" y2="79630"/>
                        <a14:foregroundMark x1="39900" y1="79630" x2="61900" y2="43333"/>
                        <a14:foregroundMark x1="61900" y1="43333" x2="39400" y2="58889"/>
                        <a14:foregroundMark x1="39400" y1="58889" x2="30500" y2="69907"/>
                        <a14:foregroundMark x1="30500" y1="69907" x2="58400" y2="31019"/>
                        <a14:foregroundMark x1="58400" y1="31019" x2="25400" y2="68611"/>
                        <a14:foregroundMark x1="25400" y1="68611" x2="47200" y2="35278"/>
                        <a14:foregroundMark x1="47200" y1="35278" x2="15900" y2="70463"/>
                        <a14:foregroundMark x1="15900" y1="70463" x2="55900" y2="21389"/>
                        <a14:foregroundMark x1="33500" y1="28241" x2="30300" y2="12130"/>
                        <a14:foregroundMark x1="30300" y1="12130" x2="48100" y2="10648"/>
                        <a14:foregroundMark x1="48100" y1="10648" x2="74400" y2="14537"/>
                        <a14:foregroundMark x1="74400" y1="14537" x2="81700" y2="12315"/>
                        <a14:foregroundMark x1="81700" y1="12315" x2="86900" y2="17315"/>
                        <a14:foregroundMark x1="86900" y1="17315" x2="84100" y2="24167"/>
                        <a14:foregroundMark x1="84100" y1="24167" x2="90700" y2="28056"/>
                        <a14:foregroundMark x1="90700" y1="28056" x2="93500" y2="35000"/>
                        <a14:foregroundMark x1="93500" y1="35000" x2="93200" y2="35370"/>
                        <a14:foregroundMark x1="85800" y1="9074" x2="81600" y2="9074"/>
                        <a14:foregroundMark x1="71100" y1="11667" x2="54600" y2="8889"/>
                        <a14:foregroundMark x1="54600" y1="8889" x2="37200" y2="10926"/>
                        <a14:foregroundMark x1="37200" y1="10926" x2="24300" y2="14537"/>
                        <a14:foregroundMark x1="26900" y1="11759" x2="41500" y2="6389"/>
                        <a14:foregroundMark x1="41500" y1="6389" x2="54175" y2="5450"/>
                        <a14:foregroundMark x1="58779" y1="5879" x2="66508" y2="7917"/>
                        <a14:foregroundMark x1="73557" y1="10678" x2="73900" y2="10926"/>
                        <a14:foregroundMark x1="9700" y1="27222" x2="8200" y2="34074"/>
                        <a14:foregroundMark x1="8200" y1="34074" x2="14600" y2="36111"/>
                        <a14:foregroundMark x1="9600" y1="35556" x2="6500" y2="42870"/>
                        <a14:foregroundMark x1="6500" y1="42870" x2="6408" y2="55973"/>
                        <a14:foregroundMark x1="6782" y1="57267" x2="17500" y2="63704"/>
                        <a14:foregroundMark x1="11000" y1="33981" x2="11500" y2="28611"/>
                        <a14:foregroundMark x1="9700" y1="25648" x2="5779" y2="29907"/>
                        <a14:foregroundMark x1="5331" y1="32130" x2="9300" y2="36111"/>
                        <a14:foregroundMark x1="25800" y1="66389" x2="31600" y2="75093"/>
                        <a14:foregroundMark x1="31600" y1="75093" x2="38000" y2="79722"/>
                        <a14:foregroundMark x1="38000" y1="79722" x2="67700" y2="87593"/>
                        <a14:foregroundMark x1="67700" y1="87593" x2="68855" y2="87697"/>
                        <a14:foregroundMark x1="98226" y1="86697" x2="99900" y2="86574"/>
                        <a14:foregroundMark x1="83780" y1="87755" x2="93049" y2="87076"/>
                        <a14:foregroundMark x1="99900" y1="86574" x2="99900" y2="86574"/>
                        <a14:foregroundMark x1="73900" y1="11296" x2="74100" y2="10741"/>
                        <a14:foregroundMark x1="72900" y1="12315" x2="73700" y2="10833"/>
                        <a14:backgroundMark x1="95300" y1="85741" x2="95900" y2="87778"/>
                        <a14:backgroundMark x1="83800" y1="87778" x2="83300" y2="87963"/>
                        <a14:backgroundMark x1="81100" y1="88148" x2="69100" y2="88056"/>
                        <a14:backgroundMark x1="79300" y1="89259" x2="80800" y2="88426"/>
                        <a14:backgroundMark x1="78500" y1="89352" x2="83300" y2="88611"/>
                        <a14:backgroundMark x1="98200" y1="88241" x2="96800" y2="89444"/>
                        <a14:backgroundMark x1="4500" y1="29907" x2="4500" y2="32130"/>
                        <a14:backgroundMark x1="5600" y1="56296" x2="6200" y2="57500"/>
                        <a14:backgroundMark x1="54800" y1="4630" x2="57400" y2="5000"/>
                        <a14:backgroundMark x1="56800" y1="5093" x2="59100" y2="5463"/>
                        <a14:backgroundMark x1="66800" y1="7593" x2="74000" y2="10185"/>
                      </a14:backgroundRemoval>
                    </a14:imgEffect>
                  </a14:imgLayer>
                </a14:imgProps>
              </a:ext>
              <a:ext uri="{28A0092B-C50C-407E-A947-70E740481C1C}">
                <a14:useLocalDpi xmlns:a14="http://schemas.microsoft.com/office/drawing/2010/main" val="0"/>
              </a:ext>
            </a:extLst>
          </a:blip>
          <a:srcRect l="2373" t="3800" r="3506" b="12200"/>
          <a:stretch/>
        </p:blipFill>
        <p:spPr>
          <a:xfrm>
            <a:off x="729728" y="3768524"/>
            <a:ext cx="842111" cy="811673"/>
          </a:xfrm>
          <a:prstGeom prst="rect">
            <a:avLst/>
          </a:prstGeom>
        </p:spPr>
      </p:pic>
      <p:sp>
        <p:nvSpPr>
          <p:cNvPr id="7" name="مستطيل 6">
            <a:extLst>
              <a:ext uri="{FF2B5EF4-FFF2-40B4-BE49-F238E27FC236}">
                <a16:creationId xmlns:a16="http://schemas.microsoft.com/office/drawing/2014/main" xmlns="" id="{CE510B81-2F53-4B30-826B-2C637D215DB0}"/>
              </a:ext>
            </a:extLst>
          </p:cNvPr>
          <p:cNvSpPr/>
          <p:nvPr/>
        </p:nvSpPr>
        <p:spPr>
          <a:xfrm>
            <a:off x="1141297" y="3243424"/>
            <a:ext cx="1624163" cy="646331"/>
          </a:xfrm>
          <a:prstGeom prst="rect">
            <a:avLst/>
          </a:prstGeom>
        </p:spPr>
        <p:txBody>
          <a:bodyPr wrap="none">
            <a:spAutoFit/>
          </a:bodyPr>
          <a:lstStyle/>
          <a:p>
            <a:pPr algn="ctr"/>
            <a:r>
              <a:rPr lang="ar-SA" dirty="0">
                <a:solidFill>
                  <a:schemeClr val="bg1"/>
                </a:solidFill>
              </a:rPr>
              <a:t>عوامل اجتماعيه</a:t>
            </a:r>
          </a:p>
          <a:p>
            <a:pPr algn="ctr"/>
            <a:r>
              <a:rPr lang="ar-SA" dirty="0">
                <a:solidFill>
                  <a:schemeClr val="bg1"/>
                </a:solidFill>
              </a:rPr>
              <a:t> وديمغرافية عديده  </a:t>
            </a:r>
          </a:p>
        </p:txBody>
      </p:sp>
      <p:pic>
        <p:nvPicPr>
          <p:cNvPr id="15" name="صورة 14" descr="صورة تحتوي على ساعة حائط&#10;&#10;تم إنشاء الوصف تلقائياً">
            <a:extLst>
              <a:ext uri="{FF2B5EF4-FFF2-40B4-BE49-F238E27FC236}">
                <a16:creationId xmlns:a16="http://schemas.microsoft.com/office/drawing/2014/main" xmlns="" id="{C3479A11-8C59-4031-BA83-6FF35ECA414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926" t="9050" r="18875" b="47008"/>
          <a:stretch/>
        </p:blipFill>
        <p:spPr>
          <a:xfrm>
            <a:off x="6732240" y="2538031"/>
            <a:ext cx="1429240" cy="787178"/>
          </a:xfrm>
          <a:prstGeom prst="rect">
            <a:avLst/>
          </a:prstGeom>
        </p:spPr>
      </p:pic>
      <p:sp>
        <p:nvSpPr>
          <p:cNvPr id="16" name="مستطيل 15">
            <a:extLst>
              <a:ext uri="{FF2B5EF4-FFF2-40B4-BE49-F238E27FC236}">
                <a16:creationId xmlns:a16="http://schemas.microsoft.com/office/drawing/2014/main" xmlns="" id="{B9FCAF30-5A0B-4D09-80BA-08665795E50F}"/>
              </a:ext>
            </a:extLst>
          </p:cNvPr>
          <p:cNvSpPr/>
          <p:nvPr/>
        </p:nvSpPr>
        <p:spPr>
          <a:xfrm>
            <a:off x="1514824" y="4699232"/>
            <a:ext cx="7030818" cy="954107"/>
          </a:xfrm>
          <a:prstGeom prst="rect">
            <a:avLst/>
          </a:prstGeom>
        </p:spPr>
        <p:txBody>
          <a:bodyPr wrap="square">
            <a:spAutoFit/>
          </a:bodyPr>
          <a:lstStyle/>
          <a:p>
            <a:r>
              <a:rPr lang="ar-SA" sz="2800" dirty="0">
                <a:solidFill>
                  <a:srgbClr val="FF7475"/>
                </a:solidFill>
              </a:rPr>
              <a:t>يعتبر الطلب على العلاج والرعاية الصحية </a:t>
            </a:r>
            <a:r>
              <a:rPr lang="ar-SA" sz="2800" b="1" dirty="0">
                <a:solidFill>
                  <a:srgbClr val="FF7475"/>
                </a:solidFill>
              </a:rPr>
              <a:t>عديم المرونة </a:t>
            </a:r>
          </a:p>
          <a:p>
            <a:r>
              <a:rPr lang="ar-SA" sz="2800" b="1" dirty="0">
                <a:solidFill>
                  <a:srgbClr val="FF7475"/>
                </a:solidFill>
              </a:rPr>
              <a:t>ومرنا نسبيا </a:t>
            </a:r>
            <a:r>
              <a:rPr lang="ar-SA" sz="2800" dirty="0">
                <a:solidFill>
                  <a:srgbClr val="FF7475"/>
                </a:solidFill>
              </a:rPr>
              <a:t>في الفحوصات الطبية الدورية </a:t>
            </a:r>
          </a:p>
        </p:txBody>
      </p:sp>
      <p:sp>
        <p:nvSpPr>
          <p:cNvPr id="17" name="مستطيل 16">
            <a:extLst>
              <a:ext uri="{FF2B5EF4-FFF2-40B4-BE49-F238E27FC236}">
                <a16:creationId xmlns:a16="http://schemas.microsoft.com/office/drawing/2014/main" xmlns="" id="{043B78C8-ED64-407E-B1B3-7A3C88B1AF60}"/>
              </a:ext>
            </a:extLst>
          </p:cNvPr>
          <p:cNvSpPr/>
          <p:nvPr/>
        </p:nvSpPr>
        <p:spPr>
          <a:xfrm>
            <a:off x="3885391" y="464721"/>
            <a:ext cx="4660251" cy="646331"/>
          </a:xfrm>
          <a:prstGeom prst="rect">
            <a:avLst/>
          </a:prstGeom>
        </p:spPr>
        <p:txBody>
          <a:bodyPr wrap="none">
            <a:spAutoFit/>
          </a:bodyPr>
          <a:lstStyle/>
          <a:p>
            <a:r>
              <a:rPr lang="ar-SA" sz="3600" b="1" u="sng" dirty="0">
                <a:solidFill>
                  <a:srgbClr val="FF7475"/>
                </a:solidFill>
              </a:rPr>
              <a:t>الطلب على الخدمات الصحية :</a:t>
            </a:r>
          </a:p>
        </p:txBody>
      </p:sp>
    </p:spTree>
    <p:extLst>
      <p:ext uri="{BB962C8B-B14F-4D97-AF65-F5344CB8AC3E}">
        <p14:creationId xmlns:p14="http://schemas.microsoft.com/office/powerpoint/2010/main" val="198929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fill="hold"/>
                                        <p:tgtEl>
                                          <p:spTgt spid="41"/>
                                        </p:tgtEl>
                                        <p:attrNameLst>
                                          <p:attrName>ppt_x</p:attrName>
                                        </p:attrNameLst>
                                      </p:cBhvr>
                                      <p:tavLst>
                                        <p:tav tm="0">
                                          <p:val>
                                            <p:strVal val="#ppt_x"/>
                                          </p:val>
                                        </p:tav>
                                        <p:tav tm="100000">
                                          <p:val>
                                            <p:strVal val="#ppt_x"/>
                                          </p:val>
                                        </p:tav>
                                      </p:tavLst>
                                    </p:anim>
                                    <p:anim calcmode="lin" valueType="num">
                                      <p:cBhvr additive="base">
                                        <p:cTn id="63" dur="500" fill="hold"/>
                                        <p:tgtEl>
                                          <p:spTgt spid="4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additive="base">
                                        <p:cTn id="67" dur="500" fill="hold"/>
                                        <p:tgtEl>
                                          <p:spTgt spid="51"/>
                                        </p:tgtEl>
                                        <p:attrNameLst>
                                          <p:attrName>ppt_x</p:attrName>
                                        </p:attrNameLst>
                                      </p:cBhvr>
                                      <p:tavLst>
                                        <p:tav tm="0">
                                          <p:val>
                                            <p:strVal val="#ppt_x"/>
                                          </p:val>
                                        </p:tav>
                                        <p:tav tm="100000">
                                          <p:val>
                                            <p:strVal val="#ppt_x"/>
                                          </p:val>
                                        </p:tav>
                                      </p:tavLst>
                                    </p:anim>
                                    <p:anim calcmode="lin" valueType="num">
                                      <p:cBhvr additive="base">
                                        <p:cTn id="68" dur="500" fill="hold"/>
                                        <p:tgtEl>
                                          <p:spTgt spid="5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fill="hold"/>
                                        <p:tgtEl>
                                          <p:spTgt spid="42"/>
                                        </p:tgtEl>
                                        <p:attrNameLst>
                                          <p:attrName>ppt_x</p:attrName>
                                        </p:attrNameLst>
                                      </p:cBhvr>
                                      <p:tavLst>
                                        <p:tav tm="0">
                                          <p:val>
                                            <p:strVal val="#ppt_x"/>
                                          </p:val>
                                        </p:tav>
                                        <p:tav tm="100000">
                                          <p:val>
                                            <p:strVal val="#ppt_x"/>
                                          </p:val>
                                        </p:tav>
                                      </p:tavLst>
                                    </p:anim>
                                    <p:anim calcmode="lin" valueType="num">
                                      <p:cBhvr additive="base">
                                        <p:cTn id="73" dur="500" fill="hold"/>
                                        <p:tgtEl>
                                          <p:spTgt spid="42"/>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additive="base">
                                        <p:cTn id="82" dur="500" fill="hold"/>
                                        <p:tgtEl>
                                          <p:spTgt spid="7"/>
                                        </p:tgtEl>
                                        <p:attrNameLst>
                                          <p:attrName>ppt_x</p:attrName>
                                        </p:attrNameLst>
                                      </p:cBhvr>
                                      <p:tavLst>
                                        <p:tav tm="0">
                                          <p:val>
                                            <p:strVal val="#ppt_x"/>
                                          </p:val>
                                        </p:tav>
                                        <p:tav tm="100000">
                                          <p:val>
                                            <p:strVal val="#ppt_x"/>
                                          </p:val>
                                        </p:tav>
                                      </p:tavLst>
                                    </p:anim>
                                    <p:anim calcmode="lin" valueType="num">
                                      <p:cBhvr additive="base">
                                        <p:cTn id="83" dur="500" fill="hold"/>
                                        <p:tgtEl>
                                          <p:spTgt spid="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16">
                                            <p:txEl>
                                              <p:pRg st="0" end="0"/>
                                            </p:txEl>
                                          </p:spTgt>
                                        </p:tgtEl>
                                        <p:attrNameLst>
                                          <p:attrName>style.visibility</p:attrName>
                                        </p:attrNameLst>
                                      </p:cBhvr>
                                      <p:to>
                                        <p:strVal val="visible"/>
                                      </p:to>
                                    </p:set>
                                    <p:animEffect transition="in" filter="fade">
                                      <p:cBhvr>
                                        <p:cTn id="93" dur="1000"/>
                                        <p:tgtEl>
                                          <p:spTgt spid="16">
                                            <p:txEl>
                                              <p:pRg st="0" end="0"/>
                                            </p:txEl>
                                          </p:spTgt>
                                        </p:tgtEl>
                                      </p:cBhvr>
                                    </p:animEffect>
                                    <p:anim calcmode="lin" valueType="num">
                                      <p:cBhvr>
                                        <p:cTn id="9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5"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16">
                                            <p:txEl>
                                              <p:pRg st="1" end="1"/>
                                            </p:txEl>
                                          </p:spTgt>
                                        </p:tgtEl>
                                        <p:attrNameLst>
                                          <p:attrName>style.visibility</p:attrName>
                                        </p:attrNameLst>
                                      </p:cBhvr>
                                      <p:to>
                                        <p:strVal val="visible"/>
                                      </p:to>
                                    </p:set>
                                    <p:animEffect transition="in" filter="fade">
                                      <p:cBhvr>
                                        <p:cTn id="98" dur="1000"/>
                                        <p:tgtEl>
                                          <p:spTgt spid="16">
                                            <p:txEl>
                                              <p:pRg st="1" end="1"/>
                                            </p:txEl>
                                          </p:spTgt>
                                        </p:tgtEl>
                                      </p:cBhvr>
                                    </p:animEffect>
                                    <p:anim calcmode="lin" valueType="num">
                                      <p:cBhvr>
                                        <p:cTn id="99"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p:bldP spid="12" grpId="0"/>
      <p:bldP spid="13" grpId="0"/>
      <p:bldP spid="14" grpId="0"/>
      <p:bldP spid="22" grpId="0"/>
      <p:bldP spid="41" grpId="0"/>
      <p:bldP spid="42" grpId="0"/>
      <p:bldP spid="7"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71A510B-5966-440A-B82B-933D3A3A9BAD}"/>
              </a:ext>
            </a:extLst>
          </p:cNvPr>
          <p:cNvSpPr txBox="1"/>
          <p:nvPr/>
        </p:nvSpPr>
        <p:spPr>
          <a:xfrm>
            <a:off x="442392" y="620688"/>
            <a:ext cx="8259216" cy="4801314"/>
          </a:xfrm>
          <a:prstGeom prst="rect">
            <a:avLst/>
          </a:prstGeom>
          <a:noFill/>
        </p:spPr>
        <p:txBody>
          <a:bodyPr wrap="square" rtlCol="0">
            <a:spAutoFit/>
          </a:bodyPr>
          <a:lstStyle/>
          <a:p>
            <a:r>
              <a:rPr lang="ar-SA" sz="3200" b="1" u="sng" dirty="0">
                <a:solidFill>
                  <a:srgbClr val="FF7475"/>
                </a:solidFill>
              </a:rPr>
              <a:t>العرض على الخدمات الصحية :</a:t>
            </a:r>
          </a:p>
          <a:p>
            <a:endParaRPr lang="ar-SA" sz="4000" u="sng" dirty="0"/>
          </a:p>
          <a:p>
            <a:pPr marL="285750" indent="-285750">
              <a:buFont typeface="Arial" panose="020B0604020202020204" pitchFamily="34" charset="0"/>
              <a:buChar char="•"/>
            </a:pPr>
            <a:r>
              <a:rPr lang="ar-SA" sz="2400" kern="1200" dirty="0">
                <a:solidFill>
                  <a:srgbClr val="FF7475"/>
                </a:solidFill>
                <a:latin typeface="+mn-lt"/>
                <a:ea typeface="+mn-ea"/>
                <a:cs typeface="+mn-cs"/>
              </a:rPr>
              <a:t>يتعمد على عدد الأطباء </a:t>
            </a:r>
          </a:p>
          <a:p>
            <a:r>
              <a:rPr lang="ar-SA" dirty="0">
                <a:solidFill>
                  <a:srgbClr val="01A89E"/>
                </a:solidFill>
              </a:rPr>
              <a:t>يعتبر </a:t>
            </a:r>
            <a:r>
              <a:rPr lang="ar-SA" b="1" dirty="0">
                <a:solidFill>
                  <a:srgbClr val="01A89E"/>
                </a:solidFill>
              </a:rPr>
              <a:t>عديم المرونة </a:t>
            </a:r>
            <a:r>
              <a:rPr lang="ar-SA" dirty="0">
                <a:solidFill>
                  <a:srgbClr val="01A89E"/>
                </a:solidFill>
              </a:rPr>
              <a:t>في الاجل القصير لماذا ؟</a:t>
            </a:r>
          </a:p>
          <a:p>
            <a:r>
              <a:rPr lang="ar-SA" sz="1800" kern="1200" dirty="0">
                <a:solidFill>
                  <a:schemeClr val="tx1"/>
                </a:solidFill>
                <a:latin typeface="+mn-lt"/>
                <a:ea typeface="+mn-ea"/>
                <a:cs typeface="+mn-cs"/>
              </a:rPr>
              <a:t>لطول </a:t>
            </a:r>
            <a:r>
              <a:rPr lang="ar-SA" dirty="0"/>
              <a:t>فتره الدراسة فالطلب على خدمات الطبية يزيد من سعرها لعدم مواكبه العرض لارتفاع الطلب فيصبح الطلب هو المحدد الرئيسي لتلك الأسعار </a:t>
            </a:r>
          </a:p>
          <a:p>
            <a:endParaRPr lang="ar-SA" dirty="0"/>
          </a:p>
          <a:p>
            <a:endParaRPr lang="ar-SA" dirty="0"/>
          </a:p>
          <a:p>
            <a:pPr marL="285750" indent="-285750">
              <a:buFont typeface="Arial" panose="020B0604020202020204" pitchFamily="34" charset="0"/>
              <a:buChar char="•"/>
            </a:pPr>
            <a:r>
              <a:rPr lang="ar-SA" sz="2400" kern="1200" dirty="0">
                <a:solidFill>
                  <a:srgbClr val="FF7475"/>
                </a:solidFill>
                <a:latin typeface="+mn-lt"/>
                <a:ea typeface="+mn-ea"/>
                <a:cs typeface="+mn-cs"/>
              </a:rPr>
              <a:t>عدد وحجم المستشفيات والمرافق الصحية </a:t>
            </a:r>
          </a:p>
          <a:p>
            <a:r>
              <a:rPr lang="ar-SA" dirty="0"/>
              <a:t>لا يعتمد استخدام تقنيه اكثر تطورا  على تحقيق الأرباح فقط كما هو الحال في الصناعات الأخرى بل من اجل تطوير مستوى العلاج وزيادة كفاءته تحقيقا لمنافع اجتماعيه </a:t>
            </a:r>
          </a:p>
          <a:p>
            <a:endParaRPr lang="ar-SA" dirty="0"/>
          </a:p>
          <a:p>
            <a:endParaRPr lang="ar-SA" dirty="0"/>
          </a:p>
          <a:p>
            <a:pPr marL="285750" indent="-285750">
              <a:buFont typeface="Arial" panose="020B0604020202020204" pitchFamily="34" charset="0"/>
              <a:buChar char="•"/>
            </a:pPr>
            <a:r>
              <a:rPr lang="ar-SA" sz="2400" dirty="0">
                <a:solidFill>
                  <a:srgbClr val="FF7475"/>
                </a:solidFill>
              </a:rPr>
              <a:t>توافر الموارد البشرية المساعدة كالممرضين وفنيي الاشعة والمختبرات وغيرهم </a:t>
            </a:r>
          </a:p>
        </p:txBody>
      </p:sp>
    </p:spTree>
    <p:extLst>
      <p:ext uri="{BB962C8B-B14F-4D97-AF65-F5344CB8AC3E}">
        <p14:creationId xmlns:p14="http://schemas.microsoft.com/office/powerpoint/2010/main" val="51561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p:cTn id="31"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7" end="7"/>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p:cTn id="37"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8" end="8"/>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fade">
                                      <p:cBhvr>
                                        <p:cTn id="4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FB6255A-AA18-47F5-A13C-9302C86F1C42}"/>
              </a:ext>
            </a:extLst>
          </p:cNvPr>
          <p:cNvSpPr txBox="1"/>
          <p:nvPr/>
        </p:nvSpPr>
        <p:spPr>
          <a:xfrm>
            <a:off x="395536" y="404664"/>
            <a:ext cx="8496944" cy="6186309"/>
          </a:xfrm>
          <a:prstGeom prst="rect">
            <a:avLst/>
          </a:prstGeom>
          <a:noFill/>
        </p:spPr>
        <p:txBody>
          <a:bodyPr wrap="square" rtlCol="0">
            <a:spAutoFit/>
          </a:bodyPr>
          <a:lstStyle/>
          <a:p>
            <a:r>
              <a:rPr lang="ar-SA" sz="2800" kern="1200" dirty="0">
                <a:solidFill>
                  <a:schemeClr val="tx1"/>
                </a:solidFill>
                <a:latin typeface="+mn-lt"/>
                <a:ea typeface="+mn-ea"/>
                <a:cs typeface="+mn-cs"/>
              </a:rPr>
              <a:t>هناك علاقه وثيقه بين مستوى الدخل في الدولة نسبة الأطباء والممرضين لأعداد السكان مما يفسر الفرق الشاسع بين الدول النامية والدول الاكثر تقدما من ناحيه الاقتصادية في مجال الرعاية الصحية </a:t>
            </a:r>
          </a:p>
          <a:p>
            <a:endParaRPr lang="ar-SA" sz="3600" b="1" u="sng" dirty="0"/>
          </a:p>
          <a:p>
            <a:r>
              <a:rPr lang="ar-SA" sz="3600" b="1" u="sng" kern="1200" dirty="0">
                <a:solidFill>
                  <a:srgbClr val="FF7475"/>
                </a:solidFill>
                <a:latin typeface="+mn-lt"/>
                <a:ea typeface="+mn-ea"/>
                <a:cs typeface="+mn-cs"/>
              </a:rPr>
              <a:t>يعزو علماء الديمغرافيا الانفجار السكاني في الدول النامية الى : </a:t>
            </a:r>
          </a:p>
          <a:p>
            <a:endParaRPr lang="ar-SA" sz="3600" b="1" u="sng" kern="1200" dirty="0">
              <a:solidFill>
                <a:schemeClr val="tx1"/>
              </a:solidFill>
              <a:latin typeface="+mn-lt"/>
              <a:ea typeface="+mn-ea"/>
              <a:cs typeface="+mn-cs"/>
            </a:endParaRPr>
          </a:p>
          <a:p>
            <a:pPr marL="285750" indent="-285750">
              <a:buFont typeface="Arial" panose="020B0604020202020204" pitchFamily="34" charset="0"/>
              <a:buChar char="•"/>
            </a:pPr>
            <a:r>
              <a:rPr lang="ar-SA" sz="2800" dirty="0"/>
              <a:t>تحسن مستوى خدمات الطبية قلل اعداد الوفيات وزاد متوسط عمر الفرد بينما اعداد المواليد في تزايد مستمر  </a:t>
            </a:r>
          </a:p>
          <a:p>
            <a:endParaRPr lang="ar-SA" sz="2800" kern="1200" dirty="0">
              <a:solidFill>
                <a:schemeClr val="tx1"/>
              </a:solidFill>
              <a:latin typeface="+mn-lt"/>
              <a:ea typeface="+mn-ea"/>
              <a:cs typeface="+mn-cs"/>
            </a:endParaRPr>
          </a:p>
          <a:p>
            <a:r>
              <a:rPr lang="ar-SA" sz="2800" dirty="0"/>
              <a:t>على الدول النامية زياده الانفاق الصحي مقارنه مع الخدمات الأخرى بالإضافة الى تخصيصه تخصيصا امثلا وتوزيعه ليشمل اكثر مناطق الدولة بدل تركيزها في المدن الكبرى فقط. </a:t>
            </a:r>
            <a:endParaRPr lang="en-US" sz="2800" kern="1200" dirty="0">
              <a:solidFill>
                <a:schemeClr val="tx1"/>
              </a:solidFill>
              <a:latin typeface="+mn-lt"/>
              <a:ea typeface="+mn-ea"/>
              <a:cs typeface="+mn-cs"/>
            </a:endParaRPr>
          </a:p>
        </p:txBody>
      </p:sp>
    </p:spTree>
    <p:extLst>
      <p:ext uri="{BB962C8B-B14F-4D97-AF65-F5344CB8AC3E}">
        <p14:creationId xmlns:p14="http://schemas.microsoft.com/office/powerpoint/2010/main" val="230549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left)">
                                      <p:cBhvr>
                                        <p:cTn id="18" dur="500"/>
                                        <p:tgtEl>
                                          <p:spTgt spid="2">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wipe(left)">
                                      <p:cBhvr>
                                        <p:cTn id="2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ED7E2"/>
        </a:solidFill>
        <a:effectLst/>
      </p:bgPr>
    </p:bg>
    <p:spTree>
      <p:nvGrpSpPr>
        <p:cNvPr id="1" name=""/>
        <p:cNvGrpSpPr/>
        <p:nvPr/>
      </p:nvGrpSpPr>
      <p:grpSpPr>
        <a:xfrm>
          <a:off x="0" y="0"/>
          <a:ext cx="0" cy="0"/>
          <a:chOff x="0" y="0"/>
          <a:chExt cx="0" cy="0"/>
        </a:xfrm>
      </p:grpSpPr>
      <p:sp>
        <p:nvSpPr>
          <p:cNvPr id="2" name="مربع نص 1"/>
          <p:cNvSpPr txBox="1"/>
          <p:nvPr/>
        </p:nvSpPr>
        <p:spPr>
          <a:xfrm>
            <a:off x="2843808" y="376694"/>
            <a:ext cx="4464496" cy="923330"/>
          </a:xfrm>
          <a:prstGeom prst="rect">
            <a:avLst/>
          </a:prstGeom>
          <a:noFill/>
        </p:spPr>
        <p:txBody>
          <a:bodyPr wrap="square" rtlCol="1">
            <a:spAutoFit/>
          </a:bodyPr>
          <a:lstStyle/>
          <a:p>
            <a:r>
              <a:rPr lang="ar-SA" sz="5400" dirty="0">
                <a:effectLst>
                  <a:outerShdw blurRad="38100" dist="38100" dir="2700000" algn="tl">
                    <a:srgbClr val="000000">
                      <a:alpha val="43137"/>
                    </a:srgbClr>
                  </a:outerShdw>
                </a:effectLst>
              </a:rPr>
              <a:t>الرعاية  الاجتماعية</a:t>
            </a:r>
          </a:p>
        </p:txBody>
      </p:sp>
      <p:sp>
        <p:nvSpPr>
          <p:cNvPr id="5" name="TextBox 1">
            <a:extLst>
              <a:ext uri="{FF2B5EF4-FFF2-40B4-BE49-F238E27FC236}">
                <a16:creationId xmlns:a16="http://schemas.microsoft.com/office/drawing/2014/main" xmlns="" id="{074A6FC3-DF58-46F0-AA69-58362063D476}"/>
              </a:ext>
            </a:extLst>
          </p:cNvPr>
          <p:cNvSpPr txBox="1"/>
          <p:nvPr/>
        </p:nvSpPr>
        <p:spPr>
          <a:xfrm>
            <a:off x="899592" y="1599053"/>
            <a:ext cx="7704856" cy="1600438"/>
          </a:xfrm>
          <a:prstGeom prst="rect">
            <a:avLst/>
          </a:prstGeom>
          <a:noFill/>
        </p:spPr>
        <p:txBody>
          <a:bodyPr wrap="square" rtlCol="0">
            <a:spAutoFit/>
          </a:bodyPr>
          <a:lstStyle/>
          <a:p>
            <a:r>
              <a:rPr lang="ar-SA" sz="2000" dirty="0"/>
              <a:t>نسبة لتباين توزيع الدخل و تفاوته بين كل دول العالم بحيث ان البعض يقعون فريسة للجوع</a:t>
            </a:r>
          </a:p>
          <a:p>
            <a:r>
              <a:rPr lang="ar-SA" sz="2000" dirty="0"/>
              <a:t>والجهل و المرض من شدة فقرهم, بينما يشكوالآخرون من السمنة و بعض المشاكل المتعلقة بالغنى الفاحش. لذا اهتمت المجتمعات البشرية بما يسمى بالرعاية الاجتماعية التي تستهدف معالجة مشكلة الفقر أو تخفيف وطأته على من يصيبهم و لتقريب الشقة بين الأغنياء و الفقراء. </a:t>
            </a:r>
          </a:p>
          <a:p>
            <a:endParaRPr lang="ar-SA" dirty="0"/>
          </a:p>
        </p:txBody>
      </p:sp>
      <p:pic>
        <p:nvPicPr>
          <p:cNvPr id="10" name="صورة 9" descr="صورة تحتوي على منضدة&#10;&#10;تم إنشاء الوصف تلقائياً">
            <a:extLst>
              <a:ext uri="{FF2B5EF4-FFF2-40B4-BE49-F238E27FC236}">
                <a16:creationId xmlns:a16="http://schemas.microsoft.com/office/drawing/2014/main" xmlns="" id="{8B7E4D0C-5754-4C61-AC7E-6498195DB3CF}"/>
              </a:ext>
            </a:extLst>
          </p:cNvPr>
          <p:cNvPicPr>
            <a:picLocks noChangeAspect="1"/>
          </p:cNvPicPr>
          <p:nvPr/>
        </p:nvPicPr>
        <p:blipFill rotWithShape="1">
          <a:blip r:embed="rId2">
            <a:extLst>
              <a:ext uri="{28A0092B-C50C-407E-A947-70E740481C1C}">
                <a14:useLocalDpi xmlns:a14="http://schemas.microsoft.com/office/drawing/2010/main" val="0"/>
              </a:ext>
            </a:extLst>
          </a:blip>
          <a:srcRect l="48436" t="6212" r="33664" b="44163"/>
          <a:stretch/>
        </p:blipFill>
        <p:spPr>
          <a:xfrm>
            <a:off x="7230346" y="3238719"/>
            <a:ext cx="1800200" cy="2035010"/>
          </a:xfrm>
          <a:prstGeom prst="rect">
            <a:avLst/>
          </a:prstGeom>
        </p:spPr>
      </p:pic>
      <p:pic>
        <p:nvPicPr>
          <p:cNvPr id="13" name="صورة 12" descr="صورة تحتوي على منضدة&#10;&#10;تم إنشاء الوصف تلقائياً">
            <a:extLst>
              <a:ext uri="{FF2B5EF4-FFF2-40B4-BE49-F238E27FC236}">
                <a16:creationId xmlns:a16="http://schemas.microsoft.com/office/drawing/2014/main" xmlns="" id="{2DFD2468-32DD-411B-99F9-9E8C71CAF244}"/>
              </a:ext>
            </a:extLst>
          </p:cNvPr>
          <p:cNvPicPr>
            <a:picLocks noChangeAspect="1"/>
          </p:cNvPicPr>
          <p:nvPr/>
        </p:nvPicPr>
        <p:blipFill rotWithShape="1">
          <a:blip r:embed="rId2">
            <a:extLst>
              <a:ext uri="{28A0092B-C50C-407E-A947-70E740481C1C}">
                <a14:useLocalDpi xmlns:a14="http://schemas.microsoft.com/office/drawing/2010/main" val="0"/>
              </a:ext>
            </a:extLst>
          </a:blip>
          <a:srcRect l="71179" t="8036" r="3502" b="44221"/>
          <a:stretch/>
        </p:blipFill>
        <p:spPr>
          <a:xfrm>
            <a:off x="14152" y="4848443"/>
            <a:ext cx="2613631" cy="2009557"/>
          </a:xfrm>
          <a:prstGeom prst="rect">
            <a:avLst/>
          </a:prstGeom>
        </p:spPr>
      </p:pic>
      <p:pic>
        <p:nvPicPr>
          <p:cNvPr id="12" name="صورة 11" descr="صورة تحتوي على منضدة&#10;&#10;تم إنشاء الوصف تلقائياً">
            <a:extLst>
              <a:ext uri="{FF2B5EF4-FFF2-40B4-BE49-F238E27FC236}">
                <a16:creationId xmlns:a16="http://schemas.microsoft.com/office/drawing/2014/main" xmlns="" id="{88E55D54-7234-4632-9114-76E6CE277C11}"/>
              </a:ext>
            </a:extLst>
          </p:cNvPr>
          <p:cNvPicPr>
            <a:picLocks noChangeAspect="1"/>
          </p:cNvPicPr>
          <p:nvPr/>
        </p:nvPicPr>
        <p:blipFill rotWithShape="1">
          <a:blip r:embed="rId2">
            <a:extLst>
              <a:ext uri="{28A0092B-C50C-407E-A947-70E740481C1C}">
                <a14:useLocalDpi xmlns:a14="http://schemas.microsoft.com/office/drawing/2010/main" val="0"/>
              </a:ext>
            </a:extLst>
          </a:blip>
          <a:srcRect l="29099" t="10879" r="57670" b="43314"/>
          <a:stretch/>
        </p:blipFill>
        <p:spPr>
          <a:xfrm>
            <a:off x="5508104" y="3164873"/>
            <a:ext cx="1521629" cy="2148182"/>
          </a:xfrm>
          <a:prstGeom prst="rect">
            <a:avLst/>
          </a:prstGeom>
        </p:spPr>
      </p:pic>
      <p:pic>
        <p:nvPicPr>
          <p:cNvPr id="11" name="صورة 10" descr="صورة تحتوي على منضدة&#10;&#10;تم إنشاء الوصف تلقائياً">
            <a:extLst>
              <a:ext uri="{FF2B5EF4-FFF2-40B4-BE49-F238E27FC236}">
                <a16:creationId xmlns:a16="http://schemas.microsoft.com/office/drawing/2014/main" xmlns="" id="{292F3C3C-8B20-4AC6-9D0C-264E14BB82FC}"/>
              </a:ext>
            </a:extLst>
          </p:cNvPr>
          <p:cNvPicPr>
            <a:picLocks noChangeAspect="1"/>
          </p:cNvPicPr>
          <p:nvPr/>
        </p:nvPicPr>
        <p:blipFill rotWithShape="1">
          <a:blip r:embed="rId3">
            <a:extLst>
              <a:ext uri="{28A0092B-C50C-407E-A947-70E740481C1C}">
                <a14:useLocalDpi xmlns:a14="http://schemas.microsoft.com/office/drawing/2010/main" val="0"/>
              </a:ext>
            </a:extLst>
          </a:blip>
          <a:srcRect l="2818" t="3571" r="75104" b="43368"/>
          <a:stretch/>
        </p:blipFill>
        <p:spPr>
          <a:xfrm>
            <a:off x="3276481" y="4562128"/>
            <a:ext cx="2342670" cy="2295872"/>
          </a:xfrm>
          <a:prstGeom prst="rect">
            <a:avLst/>
          </a:prstGeom>
        </p:spPr>
      </p:pic>
      <p:pic>
        <p:nvPicPr>
          <p:cNvPr id="15" name="صورة 14" descr="صورة تحتوي على منضدة&#10;&#10;تم إنشاء الوصف تلقائياً">
            <a:extLst>
              <a:ext uri="{FF2B5EF4-FFF2-40B4-BE49-F238E27FC236}">
                <a16:creationId xmlns:a16="http://schemas.microsoft.com/office/drawing/2014/main" xmlns="" id="{87DCD77B-9779-4BB5-8A49-F47B54606DE5}"/>
              </a:ext>
            </a:extLst>
          </p:cNvPr>
          <p:cNvPicPr>
            <a:picLocks noChangeAspect="1"/>
          </p:cNvPicPr>
          <p:nvPr/>
        </p:nvPicPr>
        <p:blipFill rotWithShape="1">
          <a:blip r:embed="rId3">
            <a:extLst>
              <a:ext uri="{28A0092B-C50C-407E-A947-70E740481C1C}">
                <a14:useLocalDpi xmlns:a14="http://schemas.microsoft.com/office/drawing/2010/main" val="0"/>
              </a:ext>
            </a:extLst>
          </a:blip>
          <a:srcRect l="1874" t="60056" r="72167" b="3679"/>
          <a:stretch/>
        </p:blipFill>
        <p:spPr>
          <a:xfrm>
            <a:off x="700474" y="3238719"/>
            <a:ext cx="2827586" cy="1610614"/>
          </a:xfrm>
          <a:prstGeom prst="rect">
            <a:avLst/>
          </a:prstGeom>
        </p:spPr>
      </p:pic>
      <p:pic>
        <p:nvPicPr>
          <p:cNvPr id="14" name="صورة 13" descr="صورة تحتوي على منضدة&#10;&#10;تم إنشاء الوصف تلقائياً">
            <a:extLst>
              <a:ext uri="{FF2B5EF4-FFF2-40B4-BE49-F238E27FC236}">
                <a16:creationId xmlns:a16="http://schemas.microsoft.com/office/drawing/2014/main" xmlns="" id="{D3DF4BF2-EBF0-426E-8FF2-45C8706A7090}"/>
              </a:ext>
            </a:extLst>
          </p:cNvPr>
          <p:cNvPicPr>
            <a:picLocks noChangeAspect="1"/>
          </p:cNvPicPr>
          <p:nvPr/>
        </p:nvPicPr>
        <p:blipFill rotWithShape="1">
          <a:blip r:embed="rId2">
            <a:extLst>
              <a:ext uri="{28A0092B-C50C-407E-A947-70E740481C1C}">
                <a14:useLocalDpi xmlns:a14="http://schemas.microsoft.com/office/drawing/2010/main" val="0"/>
              </a:ext>
            </a:extLst>
          </a:blip>
          <a:srcRect l="65677" t="55780" r="3502" b="3752"/>
          <a:stretch/>
        </p:blipFill>
        <p:spPr>
          <a:xfrm>
            <a:off x="6041177" y="5352283"/>
            <a:ext cx="2989369" cy="1600437"/>
          </a:xfrm>
          <a:prstGeom prst="rect">
            <a:avLst/>
          </a:prstGeom>
        </p:spPr>
      </p:pic>
    </p:spTree>
    <p:extLst>
      <p:ext uri="{BB962C8B-B14F-4D97-AF65-F5344CB8AC3E}">
        <p14:creationId xmlns:p14="http://schemas.microsoft.com/office/powerpoint/2010/main" val="143297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2A586704-8D41-4B1F-B150-69DC54379A4A}"/>
              </a:ext>
            </a:extLst>
          </p:cNvPr>
          <p:cNvGrpSpPr/>
          <p:nvPr/>
        </p:nvGrpSpPr>
        <p:grpSpPr>
          <a:xfrm>
            <a:off x="4478422" y="3985955"/>
            <a:ext cx="662609" cy="662609"/>
            <a:chOff x="3912982" y="3339018"/>
            <a:chExt cx="1307090" cy="1307090"/>
          </a:xfrm>
        </p:grpSpPr>
        <p:sp>
          <p:nvSpPr>
            <p:cNvPr id="4" name="Oval 3">
              <a:extLst>
                <a:ext uri="{FF2B5EF4-FFF2-40B4-BE49-F238E27FC236}">
                  <a16:creationId xmlns:a16="http://schemas.microsoft.com/office/drawing/2014/main" xmlns="" id="{B0A101D6-F441-4A45-BC67-DD669B2277E7}"/>
                </a:ext>
              </a:extLst>
            </p:cNvPr>
            <p:cNvSpPr/>
            <p:nvPr/>
          </p:nvSpPr>
          <p:spPr>
            <a:xfrm>
              <a:off x="3912982" y="3339018"/>
              <a:ext cx="1307090" cy="130709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2025">
                <a:solidFill>
                  <a:prstClr val="white"/>
                </a:solidFill>
                <a:latin typeface="Arial"/>
              </a:endParaRPr>
            </a:p>
          </p:txBody>
        </p:sp>
        <p:sp>
          <p:nvSpPr>
            <p:cNvPr id="5" name="Oval 4">
              <a:extLst>
                <a:ext uri="{FF2B5EF4-FFF2-40B4-BE49-F238E27FC236}">
                  <a16:creationId xmlns:a16="http://schemas.microsoft.com/office/drawing/2014/main" xmlns="" id="{F37DA097-46BA-4AB5-8192-47532D483AB1}"/>
                </a:ext>
              </a:extLst>
            </p:cNvPr>
            <p:cNvSpPr/>
            <p:nvPr/>
          </p:nvSpPr>
          <p:spPr>
            <a:xfrm>
              <a:off x="4144138" y="3576556"/>
              <a:ext cx="840739" cy="84073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2025">
                <a:solidFill>
                  <a:prstClr val="white"/>
                </a:solidFill>
                <a:latin typeface="Arial"/>
              </a:endParaRPr>
            </a:p>
          </p:txBody>
        </p:sp>
      </p:grpSp>
      <p:sp>
        <p:nvSpPr>
          <p:cNvPr id="6" name="Rectangle 10">
            <a:extLst>
              <a:ext uri="{FF2B5EF4-FFF2-40B4-BE49-F238E27FC236}">
                <a16:creationId xmlns:a16="http://schemas.microsoft.com/office/drawing/2014/main" xmlns="" id="{12F6DA05-8992-47A1-80D0-FCD4A693AE7E}"/>
              </a:ext>
            </a:extLst>
          </p:cNvPr>
          <p:cNvSpPr/>
          <p:nvPr/>
        </p:nvSpPr>
        <p:spPr>
          <a:xfrm>
            <a:off x="4304994" y="3219071"/>
            <a:ext cx="514257" cy="1111560"/>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solidFill>
            <a:srgbClr val="9ED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2025" dirty="0">
              <a:solidFill>
                <a:prstClr val="white"/>
              </a:solidFill>
              <a:latin typeface="Arial"/>
            </a:endParaRPr>
          </a:p>
        </p:txBody>
      </p:sp>
      <p:cxnSp>
        <p:nvCxnSpPr>
          <p:cNvPr id="8" name="Straight Connector 7">
            <a:extLst>
              <a:ext uri="{FF2B5EF4-FFF2-40B4-BE49-F238E27FC236}">
                <a16:creationId xmlns:a16="http://schemas.microsoft.com/office/drawing/2014/main" xmlns="" id="{2C93CAA0-6A90-4A29-8CCC-DDA0FB46EEC0}"/>
              </a:ext>
            </a:extLst>
          </p:cNvPr>
          <p:cNvCxnSpPr>
            <a:cxnSpLocks/>
          </p:cNvCxnSpPr>
          <p:nvPr/>
        </p:nvCxnSpPr>
        <p:spPr>
          <a:xfrm>
            <a:off x="4813832" y="2976485"/>
            <a:ext cx="1" cy="280831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Right Arrow 9">
            <a:extLst>
              <a:ext uri="{FF2B5EF4-FFF2-40B4-BE49-F238E27FC236}">
                <a16:creationId xmlns:a16="http://schemas.microsoft.com/office/drawing/2014/main" xmlns="" id="{61AA0139-EF56-4E3D-81B3-D235A3D8B9FE}"/>
              </a:ext>
            </a:extLst>
          </p:cNvPr>
          <p:cNvSpPr/>
          <p:nvPr/>
        </p:nvSpPr>
        <p:spPr>
          <a:xfrm>
            <a:off x="4311883" y="2963297"/>
            <a:ext cx="1944000" cy="1026114"/>
          </a:xfrm>
          <a:prstGeom prst="rightArrow">
            <a:avLst/>
          </a:prstGeom>
          <a:solidFill>
            <a:srgbClr val="9ED7E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2025" dirty="0">
              <a:solidFill>
                <a:prstClr val="white"/>
              </a:solidFill>
              <a:latin typeface="Arial"/>
            </a:endParaRPr>
          </a:p>
        </p:txBody>
      </p:sp>
      <p:grpSp>
        <p:nvGrpSpPr>
          <p:cNvPr id="10" name="Group 9">
            <a:extLst>
              <a:ext uri="{FF2B5EF4-FFF2-40B4-BE49-F238E27FC236}">
                <a16:creationId xmlns:a16="http://schemas.microsoft.com/office/drawing/2014/main" xmlns="" id="{B862592B-8A1F-4E9D-A248-F40C7EBD027E}"/>
              </a:ext>
            </a:extLst>
          </p:cNvPr>
          <p:cNvGrpSpPr/>
          <p:nvPr/>
        </p:nvGrpSpPr>
        <p:grpSpPr>
          <a:xfrm flipH="1" flipV="1">
            <a:off x="3382557" y="4320532"/>
            <a:ext cx="1944000" cy="1360740"/>
            <a:chOff x="4045951" y="2348472"/>
            <a:chExt cx="2592000" cy="1814320"/>
          </a:xfrm>
          <a:solidFill>
            <a:srgbClr val="CD222A"/>
          </a:solidFill>
        </p:grpSpPr>
        <p:sp>
          <p:nvSpPr>
            <p:cNvPr id="12" name="Right Arrow 40">
              <a:extLst>
                <a:ext uri="{FF2B5EF4-FFF2-40B4-BE49-F238E27FC236}">
                  <a16:creationId xmlns:a16="http://schemas.microsoft.com/office/drawing/2014/main" xmlns="" id="{08C36030-E2D9-4F58-BF09-A832BF537C25}"/>
                </a:ext>
              </a:extLst>
            </p:cNvPr>
            <p:cNvSpPr/>
            <p:nvPr/>
          </p:nvSpPr>
          <p:spPr>
            <a:xfrm>
              <a:off x="4045951" y="2348472"/>
              <a:ext cx="2592000" cy="1368152"/>
            </a:xfrm>
            <a:prstGeom prst="rightArrow">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2025" dirty="0">
                <a:solidFill>
                  <a:prstClr val="white"/>
                </a:solidFill>
                <a:latin typeface="Arial"/>
              </a:endParaRPr>
            </a:p>
          </p:txBody>
        </p:sp>
        <p:sp>
          <p:nvSpPr>
            <p:cNvPr id="11" name="Rectangle 10">
              <a:extLst>
                <a:ext uri="{FF2B5EF4-FFF2-40B4-BE49-F238E27FC236}">
                  <a16:creationId xmlns:a16="http://schemas.microsoft.com/office/drawing/2014/main" xmlns="" id="{0F871962-3878-40C4-8226-055108A6E401}"/>
                </a:ext>
              </a:extLst>
            </p:cNvPr>
            <p:cNvSpPr/>
            <p:nvPr/>
          </p:nvSpPr>
          <p:spPr>
            <a:xfrm>
              <a:off x="4045951" y="2680712"/>
              <a:ext cx="685676" cy="1482080"/>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2025" dirty="0">
                <a:solidFill>
                  <a:prstClr val="white"/>
                </a:solidFill>
                <a:latin typeface="Arial"/>
              </a:endParaRPr>
            </a:p>
          </p:txBody>
        </p:sp>
      </p:grpSp>
      <p:grpSp>
        <p:nvGrpSpPr>
          <p:cNvPr id="14" name="Group 13">
            <a:extLst>
              <a:ext uri="{FF2B5EF4-FFF2-40B4-BE49-F238E27FC236}">
                <a16:creationId xmlns:a16="http://schemas.microsoft.com/office/drawing/2014/main" xmlns="" id="{4E1BC49D-E24A-4821-846E-97822F952F71}"/>
              </a:ext>
            </a:extLst>
          </p:cNvPr>
          <p:cNvGrpSpPr/>
          <p:nvPr/>
        </p:nvGrpSpPr>
        <p:grpSpPr>
          <a:xfrm>
            <a:off x="5642980" y="3538566"/>
            <a:ext cx="3095088" cy="2367061"/>
            <a:chOff x="-204598" y="2708920"/>
            <a:chExt cx="2615795" cy="3156079"/>
          </a:xfrm>
        </p:grpSpPr>
        <p:sp>
          <p:nvSpPr>
            <p:cNvPr id="15" name="Rounded Rectangle 49">
              <a:extLst>
                <a:ext uri="{FF2B5EF4-FFF2-40B4-BE49-F238E27FC236}">
                  <a16:creationId xmlns:a16="http://schemas.microsoft.com/office/drawing/2014/main" xmlns="" id="{6B349DB4-4034-435C-B44E-BB775BF57028}"/>
                </a:ext>
              </a:extLst>
            </p:cNvPr>
            <p:cNvSpPr/>
            <p:nvPr/>
          </p:nvSpPr>
          <p:spPr>
            <a:xfrm>
              <a:off x="398127" y="2708920"/>
              <a:ext cx="1941625" cy="596519"/>
            </a:xfrm>
            <a:prstGeom prst="roundRect">
              <a:avLst>
                <a:gd name="adj" fmla="val 50000"/>
              </a:avLst>
            </a:prstGeom>
            <a:solidFill>
              <a:srgbClr val="9ED7E2"/>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2025">
                <a:solidFill>
                  <a:prstClr val="white"/>
                </a:solidFill>
                <a:latin typeface="Arial"/>
              </a:endParaRPr>
            </a:p>
          </p:txBody>
        </p:sp>
        <p:sp>
          <p:nvSpPr>
            <p:cNvPr id="16" name="TextBox 15">
              <a:extLst>
                <a:ext uri="{FF2B5EF4-FFF2-40B4-BE49-F238E27FC236}">
                  <a16:creationId xmlns:a16="http://schemas.microsoft.com/office/drawing/2014/main" xmlns="" id="{85198D23-FE54-443C-9947-659989E7C104}"/>
                </a:ext>
              </a:extLst>
            </p:cNvPr>
            <p:cNvSpPr txBox="1"/>
            <p:nvPr/>
          </p:nvSpPr>
          <p:spPr>
            <a:xfrm>
              <a:off x="-204598" y="3690046"/>
              <a:ext cx="2615795" cy="2174953"/>
            </a:xfrm>
            <a:prstGeom prst="rect">
              <a:avLst/>
            </a:prstGeom>
            <a:noFill/>
          </p:spPr>
          <p:txBody>
            <a:bodyPr wrap="square" rtlCol="0">
              <a:spAutoFit/>
            </a:bodyPr>
            <a:lstStyle/>
            <a:p>
              <a:pPr marL="257175" indent="-257175" defTabSz="685800">
                <a:buFont typeface="Arial" panose="020B0604020202020204" pitchFamily="34" charset="0"/>
                <a:buChar char="•"/>
              </a:pPr>
              <a:r>
                <a:rPr lang="ar-SA" sz="2000" dirty="0">
                  <a:solidFill>
                    <a:prstClr val="black"/>
                  </a:solidFill>
                  <a:latin typeface="Arial"/>
                </a:rPr>
                <a:t>يكونون أقل تغذية و تدريب مما يؤدي إلى التقليل من انتاجيتهم.</a:t>
              </a:r>
            </a:p>
            <a:p>
              <a:pPr defTabSz="685800"/>
              <a:endParaRPr lang="ar-SA" sz="2000" dirty="0">
                <a:solidFill>
                  <a:prstClr val="black"/>
                </a:solidFill>
                <a:latin typeface="Arial"/>
              </a:endParaRPr>
            </a:p>
            <a:p>
              <a:pPr marL="257175" indent="-257175" defTabSz="685800">
                <a:buFont typeface="Arial" panose="020B0604020202020204" pitchFamily="34" charset="0"/>
                <a:buChar char="•"/>
              </a:pPr>
              <a:r>
                <a:rPr lang="ar-SA" sz="2000" dirty="0">
                  <a:solidFill>
                    <a:prstClr val="black"/>
                  </a:solidFill>
                  <a:latin typeface="Arial"/>
                </a:rPr>
                <a:t>التقليل من الادخار و الاستثمار فلا يتحسن وضعهم.</a:t>
              </a:r>
            </a:p>
          </p:txBody>
        </p:sp>
        <p:sp>
          <p:nvSpPr>
            <p:cNvPr id="17" name="TextBox 16">
              <a:extLst>
                <a:ext uri="{FF2B5EF4-FFF2-40B4-BE49-F238E27FC236}">
                  <a16:creationId xmlns:a16="http://schemas.microsoft.com/office/drawing/2014/main" xmlns="" id="{A2153CC0-7B39-4DFE-9A85-5F78252C0BBA}"/>
                </a:ext>
              </a:extLst>
            </p:cNvPr>
            <p:cNvSpPr txBox="1"/>
            <p:nvPr/>
          </p:nvSpPr>
          <p:spPr>
            <a:xfrm>
              <a:off x="540847" y="2737697"/>
              <a:ext cx="1673920" cy="553997"/>
            </a:xfrm>
            <a:prstGeom prst="rect">
              <a:avLst/>
            </a:prstGeom>
            <a:noFill/>
          </p:spPr>
          <p:txBody>
            <a:bodyPr wrap="square" rtlCol="0">
              <a:spAutoFit/>
            </a:bodyPr>
            <a:lstStyle/>
            <a:p>
              <a:pPr algn="ctr" defTabSz="685800" rtl="0"/>
              <a:r>
                <a:rPr lang="ar-SA" altLang="ko-KR" sz="2100" b="1" dirty="0">
                  <a:solidFill>
                    <a:prstClr val="white"/>
                  </a:solidFill>
                  <a:latin typeface="Arial"/>
                  <a:cs typeface="Arial" pitchFamily="34" charset="0"/>
                </a:rPr>
                <a:t>على الأسرة نفسها</a:t>
              </a:r>
              <a:endParaRPr lang="ko-KR" altLang="en-US" sz="2100" b="1" dirty="0">
                <a:solidFill>
                  <a:prstClr val="white"/>
                </a:solidFill>
                <a:latin typeface="Arial"/>
                <a:cs typeface="Arial" pitchFamily="34" charset="0"/>
              </a:endParaRPr>
            </a:p>
          </p:txBody>
        </p:sp>
      </p:grpSp>
      <p:grpSp>
        <p:nvGrpSpPr>
          <p:cNvPr id="18" name="Group 17">
            <a:extLst>
              <a:ext uri="{FF2B5EF4-FFF2-40B4-BE49-F238E27FC236}">
                <a16:creationId xmlns:a16="http://schemas.microsoft.com/office/drawing/2014/main" xmlns="" id="{2AA3A333-3F5E-448D-B1E8-FA2EBCF294EE}"/>
              </a:ext>
            </a:extLst>
          </p:cNvPr>
          <p:cNvGrpSpPr/>
          <p:nvPr/>
        </p:nvGrpSpPr>
        <p:grpSpPr>
          <a:xfrm>
            <a:off x="-59166" y="3089210"/>
            <a:ext cx="3557327" cy="2425978"/>
            <a:chOff x="-277578" y="2708920"/>
            <a:chExt cx="2935415" cy="3234635"/>
          </a:xfrm>
        </p:grpSpPr>
        <p:sp>
          <p:nvSpPr>
            <p:cNvPr id="19" name="Rounded Rectangle 54">
              <a:extLst>
                <a:ext uri="{FF2B5EF4-FFF2-40B4-BE49-F238E27FC236}">
                  <a16:creationId xmlns:a16="http://schemas.microsoft.com/office/drawing/2014/main" xmlns="" id="{3CBB5F2C-BB12-46A4-8D4B-562D1C5207E8}"/>
                </a:ext>
              </a:extLst>
            </p:cNvPr>
            <p:cNvSpPr/>
            <p:nvPr/>
          </p:nvSpPr>
          <p:spPr>
            <a:xfrm>
              <a:off x="611560" y="2708920"/>
              <a:ext cx="1887248" cy="562613"/>
            </a:xfrm>
            <a:prstGeom prst="roundRect">
              <a:avLst>
                <a:gd name="adj" fmla="val 50000"/>
              </a:avLst>
            </a:prstGeom>
            <a:solidFill>
              <a:srgbClr val="CD222A"/>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2025">
                <a:solidFill>
                  <a:prstClr val="white"/>
                </a:solidFill>
                <a:latin typeface="Arial"/>
              </a:endParaRPr>
            </a:p>
          </p:txBody>
        </p:sp>
        <p:sp>
          <p:nvSpPr>
            <p:cNvPr id="20" name="TextBox 19">
              <a:extLst>
                <a:ext uri="{FF2B5EF4-FFF2-40B4-BE49-F238E27FC236}">
                  <a16:creationId xmlns:a16="http://schemas.microsoft.com/office/drawing/2014/main" xmlns="" id="{E651053C-C659-46B5-8710-3F4D2A1E2A77}"/>
                </a:ext>
              </a:extLst>
            </p:cNvPr>
            <p:cNvSpPr txBox="1"/>
            <p:nvPr/>
          </p:nvSpPr>
          <p:spPr>
            <a:xfrm>
              <a:off x="-277578" y="3235124"/>
              <a:ext cx="2935415" cy="2708431"/>
            </a:xfrm>
            <a:prstGeom prst="rect">
              <a:avLst/>
            </a:prstGeom>
            <a:noFill/>
          </p:spPr>
          <p:txBody>
            <a:bodyPr wrap="square" rtlCol="0">
              <a:spAutoFit/>
            </a:bodyPr>
            <a:lstStyle/>
            <a:p>
              <a:pPr marL="214313" indent="-214313" defTabSz="685800">
                <a:buFont typeface="Arial" panose="020B0604020202020204" pitchFamily="34" charset="0"/>
                <a:buChar char="•"/>
              </a:pPr>
              <a:endParaRPr lang="ar-SA" sz="1350" dirty="0">
                <a:solidFill>
                  <a:prstClr val="black"/>
                </a:solidFill>
                <a:latin typeface="Arial"/>
              </a:endParaRPr>
            </a:p>
            <a:p>
              <a:pPr marL="214313" indent="-214313" defTabSz="685800">
                <a:lnSpc>
                  <a:spcPct val="150000"/>
                </a:lnSpc>
                <a:buFont typeface="Arial" panose="020B0604020202020204" pitchFamily="34" charset="0"/>
                <a:buChar char="•"/>
              </a:pPr>
              <a:r>
                <a:rPr lang="ar-SA" sz="1600" dirty="0">
                  <a:solidFill>
                    <a:prstClr val="black"/>
                  </a:solidFill>
                  <a:latin typeface="Arial"/>
                </a:rPr>
                <a:t>المشكلات الاجتماعية وعدم الاستقرار السياسي.</a:t>
              </a:r>
            </a:p>
            <a:p>
              <a:pPr marL="214313" indent="-214313" defTabSz="685800">
                <a:lnSpc>
                  <a:spcPct val="150000"/>
                </a:lnSpc>
                <a:buFont typeface="Arial" panose="020B0604020202020204" pitchFamily="34" charset="0"/>
                <a:buChar char="•"/>
              </a:pPr>
              <a:r>
                <a:rPr lang="ar-SA" sz="1600" dirty="0">
                  <a:solidFill>
                    <a:prstClr val="black"/>
                  </a:solidFill>
                  <a:latin typeface="Arial"/>
                </a:rPr>
                <a:t>انتشار الجريمة و الأمراض المعدية. </a:t>
              </a:r>
            </a:p>
            <a:p>
              <a:pPr marL="214313" indent="-214313" defTabSz="685800">
                <a:lnSpc>
                  <a:spcPct val="150000"/>
                </a:lnSpc>
                <a:buFont typeface="Arial" panose="020B0604020202020204" pitchFamily="34" charset="0"/>
                <a:buChar char="•"/>
              </a:pPr>
              <a:r>
                <a:rPr lang="ar-SA" sz="1600" dirty="0">
                  <a:solidFill>
                    <a:prstClr val="black"/>
                  </a:solidFill>
                  <a:latin typeface="Arial"/>
                </a:rPr>
                <a:t>هدر الموارد البشرية. </a:t>
              </a:r>
            </a:p>
            <a:p>
              <a:pPr marL="214313" indent="-214313" defTabSz="685800">
                <a:lnSpc>
                  <a:spcPct val="150000"/>
                </a:lnSpc>
                <a:buFont typeface="Arial" panose="020B0604020202020204" pitchFamily="34" charset="0"/>
                <a:buChar char="•"/>
              </a:pPr>
              <a:r>
                <a:rPr lang="ar-SA" sz="1600" dirty="0">
                  <a:solidFill>
                    <a:prstClr val="black"/>
                  </a:solidFill>
                  <a:latin typeface="Arial"/>
                </a:rPr>
                <a:t>تفشي الأمية.</a:t>
              </a:r>
            </a:p>
            <a:p>
              <a:pPr defTabSz="685800"/>
              <a:endParaRPr lang="ko-KR" altLang="en-US" sz="1350" dirty="0">
                <a:solidFill>
                  <a:prstClr val="black">
                    <a:lumMod val="75000"/>
                    <a:lumOff val="25000"/>
                  </a:prstClr>
                </a:solidFill>
                <a:latin typeface="Arial"/>
                <a:cs typeface="Arial" pitchFamily="34" charset="0"/>
              </a:endParaRPr>
            </a:p>
          </p:txBody>
        </p:sp>
        <p:sp>
          <p:nvSpPr>
            <p:cNvPr id="21" name="TextBox 20">
              <a:extLst>
                <a:ext uri="{FF2B5EF4-FFF2-40B4-BE49-F238E27FC236}">
                  <a16:creationId xmlns:a16="http://schemas.microsoft.com/office/drawing/2014/main" xmlns="" id="{87B7DABF-1EAA-413F-9DAE-E14C254EA776}"/>
                </a:ext>
              </a:extLst>
            </p:cNvPr>
            <p:cNvSpPr txBox="1"/>
            <p:nvPr/>
          </p:nvSpPr>
          <p:spPr>
            <a:xfrm>
              <a:off x="679885" y="2711915"/>
              <a:ext cx="1841060" cy="553997"/>
            </a:xfrm>
            <a:prstGeom prst="rect">
              <a:avLst/>
            </a:prstGeom>
            <a:noFill/>
          </p:spPr>
          <p:txBody>
            <a:bodyPr wrap="square" rtlCol="0">
              <a:spAutoFit/>
            </a:bodyPr>
            <a:lstStyle/>
            <a:p>
              <a:pPr algn="ctr" defTabSz="685800" rtl="0"/>
              <a:r>
                <a:rPr lang="ar-SA" altLang="ko-KR" sz="2100" b="1" dirty="0">
                  <a:solidFill>
                    <a:prstClr val="white"/>
                  </a:solidFill>
                  <a:latin typeface="Arial"/>
                  <a:cs typeface="Arial" pitchFamily="34" charset="0"/>
                </a:rPr>
                <a:t>على المجتمع</a:t>
              </a:r>
              <a:endParaRPr lang="ko-KR" altLang="en-US" sz="2100" b="1" dirty="0">
                <a:solidFill>
                  <a:prstClr val="white"/>
                </a:solidFill>
                <a:latin typeface="Arial"/>
                <a:cs typeface="Arial" pitchFamily="34" charset="0"/>
              </a:endParaRPr>
            </a:p>
          </p:txBody>
        </p:sp>
      </p:grpSp>
      <p:sp>
        <p:nvSpPr>
          <p:cNvPr id="22" name="TextBox 21">
            <a:extLst>
              <a:ext uri="{FF2B5EF4-FFF2-40B4-BE49-F238E27FC236}">
                <a16:creationId xmlns:a16="http://schemas.microsoft.com/office/drawing/2014/main" xmlns="" id="{6570E486-E53A-4DB7-A37C-155406FA742B}"/>
              </a:ext>
            </a:extLst>
          </p:cNvPr>
          <p:cNvSpPr txBox="1"/>
          <p:nvPr/>
        </p:nvSpPr>
        <p:spPr>
          <a:xfrm>
            <a:off x="4448591" y="3294561"/>
            <a:ext cx="1741013" cy="369332"/>
          </a:xfrm>
          <a:prstGeom prst="rect">
            <a:avLst/>
          </a:prstGeom>
          <a:noFill/>
        </p:spPr>
        <p:txBody>
          <a:bodyPr wrap="square" rtlCol="0">
            <a:spAutoFit/>
          </a:bodyPr>
          <a:lstStyle/>
          <a:p>
            <a:pPr algn="l" defTabSz="685800" rtl="0"/>
            <a:r>
              <a:rPr lang="ar-SA" altLang="ko-KR" b="1" dirty="0">
                <a:solidFill>
                  <a:prstClr val="white"/>
                </a:solidFill>
                <a:latin typeface="Arial"/>
                <a:cs typeface="Arial" pitchFamily="34" charset="0"/>
              </a:rPr>
              <a:t>على الأسرة نفسها</a:t>
            </a:r>
            <a:endParaRPr lang="ko-KR" altLang="en-US" b="1" dirty="0">
              <a:solidFill>
                <a:prstClr val="white"/>
              </a:solidFill>
              <a:latin typeface="Arial"/>
              <a:cs typeface="Arial" pitchFamily="34" charset="0"/>
            </a:endParaRPr>
          </a:p>
        </p:txBody>
      </p:sp>
      <p:sp>
        <p:nvSpPr>
          <p:cNvPr id="23" name="TextBox 22">
            <a:extLst>
              <a:ext uri="{FF2B5EF4-FFF2-40B4-BE49-F238E27FC236}">
                <a16:creationId xmlns:a16="http://schemas.microsoft.com/office/drawing/2014/main" xmlns="" id="{0AD5D89C-74C2-4EA5-B6A6-18ECD4DE3C8B}"/>
              </a:ext>
            </a:extLst>
          </p:cNvPr>
          <p:cNvSpPr txBox="1"/>
          <p:nvPr/>
        </p:nvSpPr>
        <p:spPr>
          <a:xfrm>
            <a:off x="3683687" y="4968059"/>
            <a:ext cx="1529807" cy="415498"/>
          </a:xfrm>
          <a:prstGeom prst="rect">
            <a:avLst/>
          </a:prstGeom>
          <a:noFill/>
        </p:spPr>
        <p:txBody>
          <a:bodyPr wrap="square" rtlCol="0">
            <a:spAutoFit/>
          </a:bodyPr>
          <a:lstStyle/>
          <a:p>
            <a:pPr defTabSz="685800" rtl="0"/>
            <a:r>
              <a:rPr lang="ar-SA" altLang="ko-KR" sz="2100" b="1" dirty="0">
                <a:solidFill>
                  <a:prstClr val="white"/>
                </a:solidFill>
                <a:latin typeface="Arial"/>
                <a:cs typeface="Arial" pitchFamily="34" charset="0"/>
              </a:rPr>
              <a:t>على المجتمع</a:t>
            </a:r>
            <a:endParaRPr lang="ko-KR" altLang="en-US" sz="2100" b="1" dirty="0">
              <a:solidFill>
                <a:prstClr val="white"/>
              </a:solidFill>
              <a:latin typeface="Arial"/>
              <a:cs typeface="Arial" pitchFamily="34" charset="0"/>
            </a:endParaRPr>
          </a:p>
        </p:txBody>
      </p:sp>
      <p:sp>
        <p:nvSpPr>
          <p:cNvPr id="24" name="TextBox 2">
            <a:extLst>
              <a:ext uri="{FF2B5EF4-FFF2-40B4-BE49-F238E27FC236}">
                <a16:creationId xmlns:a16="http://schemas.microsoft.com/office/drawing/2014/main" xmlns="" id="{510396F4-595E-4F97-A26B-95162F02B442}"/>
              </a:ext>
            </a:extLst>
          </p:cNvPr>
          <p:cNvSpPr txBox="1"/>
          <p:nvPr/>
        </p:nvSpPr>
        <p:spPr>
          <a:xfrm>
            <a:off x="107504" y="535725"/>
            <a:ext cx="8748464" cy="1354217"/>
          </a:xfrm>
          <a:prstGeom prst="rect">
            <a:avLst/>
          </a:prstGeom>
          <a:noFill/>
        </p:spPr>
        <p:txBody>
          <a:bodyPr wrap="square" rtlCol="0">
            <a:spAutoFit/>
          </a:bodyPr>
          <a:lstStyle/>
          <a:p>
            <a:r>
              <a:rPr lang="ar-SA" sz="2400" dirty="0"/>
              <a:t> </a:t>
            </a:r>
            <a:r>
              <a:rPr lang="ar-SA" sz="3200" dirty="0"/>
              <a:t>فالفقر ليست مشكلة فردية تهم المتضررين فحسب بل</a:t>
            </a:r>
          </a:p>
          <a:p>
            <a:r>
              <a:rPr lang="ar-SA" sz="3200" dirty="0"/>
              <a:t>هي مشكلة اقتصادية و اجتماعية تهم المجتمع كله.</a:t>
            </a:r>
          </a:p>
          <a:p>
            <a:endParaRPr lang="en-US" dirty="0"/>
          </a:p>
        </p:txBody>
      </p:sp>
      <p:sp>
        <p:nvSpPr>
          <p:cNvPr id="25" name="TextBox 6">
            <a:extLst>
              <a:ext uri="{FF2B5EF4-FFF2-40B4-BE49-F238E27FC236}">
                <a16:creationId xmlns:a16="http://schemas.microsoft.com/office/drawing/2014/main" xmlns="" id="{D87E2ABE-388F-4CC3-820B-04F31BF0796C}"/>
              </a:ext>
            </a:extLst>
          </p:cNvPr>
          <p:cNvSpPr txBox="1"/>
          <p:nvPr/>
        </p:nvSpPr>
        <p:spPr>
          <a:xfrm>
            <a:off x="1833296" y="1809984"/>
            <a:ext cx="7022672" cy="584775"/>
          </a:xfrm>
          <a:prstGeom prst="rect">
            <a:avLst/>
          </a:prstGeom>
          <a:noFill/>
        </p:spPr>
        <p:txBody>
          <a:bodyPr wrap="square" rtlCol="0">
            <a:spAutoFit/>
          </a:bodyPr>
          <a:lstStyle/>
          <a:p>
            <a:r>
              <a:rPr lang="ar-SA" sz="3200" u="sng" dirty="0">
                <a:solidFill>
                  <a:srgbClr val="4BACC6"/>
                </a:solidFill>
              </a:rPr>
              <a:t>من الظواهر السلبية التي تنتج عن انتشار الفقر:</a:t>
            </a:r>
          </a:p>
        </p:txBody>
      </p:sp>
    </p:spTree>
    <p:extLst>
      <p:ext uri="{BB962C8B-B14F-4D97-AF65-F5344CB8AC3E}">
        <p14:creationId xmlns:p14="http://schemas.microsoft.com/office/powerpoint/2010/main" val="99728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Horizontal)">
                                      <p:cBhvr>
                                        <p:cTn id="7" dur="250"/>
                                        <p:tgtEl>
                                          <p:spTgt spid="24">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24">
                                            <p:txEl>
                                              <p:pRg st="1" end="1"/>
                                            </p:txEl>
                                          </p:spTgt>
                                        </p:tgtEl>
                                        <p:attrNameLst>
                                          <p:attrName>style.visibility</p:attrName>
                                        </p:attrNameLst>
                                      </p:cBhvr>
                                      <p:to>
                                        <p:strVal val="visible"/>
                                      </p:to>
                                    </p:set>
                                    <p:animEffect transition="in" filter="barn(inHorizontal)">
                                      <p:cBhvr>
                                        <p:cTn id="10" dur="25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1668726"/>
              </p:ext>
            </p:extLst>
          </p:nvPr>
        </p:nvGraphicFramePr>
        <p:xfrm>
          <a:off x="755576" y="1361482"/>
          <a:ext cx="1752196" cy="2983745"/>
        </p:xfrm>
        <a:graphic>
          <a:graphicData uri="http://schemas.openxmlformats.org/drawingml/2006/table">
            <a:tbl>
              <a:tblPr firstRow="1" bandRow="1">
                <a:tableStyleId>{5940675A-B579-460E-94D1-54222C63F5DA}</a:tableStyleId>
              </a:tblPr>
              <a:tblGrid>
                <a:gridCol w="226975">
                  <a:extLst>
                    <a:ext uri="{9D8B030D-6E8A-4147-A177-3AD203B41FA5}">
                      <a16:colId xmlns:a16="http://schemas.microsoft.com/office/drawing/2014/main" xmlns="" val="20000"/>
                    </a:ext>
                  </a:extLst>
                </a:gridCol>
                <a:gridCol w="1298246">
                  <a:extLst>
                    <a:ext uri="{9D8B030D-6E8A-4147-A177-3AD203B41FA5}">
                      <a16:colId xmlns:a16="http://schemas.microsoft.com/office/drawing/2014/main" xmlns="" val="20001"/>
                    </a:ext>
                  </a:extLst>
                </a:gridCol>
                <a:gridCol w="226975">
                  <a:extLst>
                    <a:ext uri="{9D8B030D-6E8A-4147-A177-3AD203B41FA5}">
                      <a16:colId xmlns:a16="http://schemas.microsoft.com/office/drawing/2014/main" xmlns="" val="20002"/>
                    </a:ext>
                  </a:extLst>
                </a:gridCol>
              </a:tblGrid>
              <a:tr h="309767">
                <a:tc gridSpan="3">
                  <a:txBody>
                    <a:bodyPr/>
                    <a:lstStyle/>
                    <a:p>
                      <a:pPr algn="ct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xmlns="" val="10000"/>
                  </a:ext>
                </a:extLst>
              </a:tr>
              <a:tr h="851860">
                <a:tc gridSpan="3">
                  <a:txBody>
                    <a:bodyPr/>
                    <a:lstStyle/>
                    <a:p>
                      <a:pPr algn="ctr"/>
                      <a:r>
                        <a:rPr lang="ar-SA" sz="4000" b="1" dirty="0">
                          <a:solidFill>
                            <a:schemeClr val="bg1"/>
                          </a:solidFill>
                          <a:latin typeface="Arabic Typesetting" panose="03020402040406030203" pitchFamily="66" charset="-78"/>
                          <a:cs typeface="Arabic Typesetting" panose="03020402040406030203" pitchFamily="66" charset="-78"/>
                        </a:rPr>
                        <a:t>الفقر الحضاري</a:t>
                      </a:r>
                      <a:endParaRPr lang="en-US" sz="4000" b="1" dirty="0">
                        <a:solidFill>
                          <a:schemeClr val="bg1"/>
                        </a:solidFill>
                        <a:latin typeface="Arabic Typesetting" panose="03020402040406030203" pitchFamily="66" charset="-78"/>
                        <a:cs typeface="Arabic Typesetting" panose="03020402040406030203" pitchFamily="66" charset="-78"/>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xmlns="" val="10001"/>
                  </a:ext>
                </a:extLst>
              </a:tr>
              <a:tr h="312900">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tx1">
                            <a:lumMod val="75000"/>
                            <a:lumOff val="25000"/>
                          </a:schemeClr>
                        </a:solidFill>
                        <a:latin typeface="+mn-lt"/>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12900">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row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tx1">
                            <a:lumMod val="75000"/>
                            <a:lumOff val="25000"/>
                          </a:schemeClr>
                        </a:solidFill>
                        <a:latin typeface="+mn-lt"/>
                        <a:cs typeface="Arial"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12900">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40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573651">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40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alpha val="20000"/>
                      </a:schemeClr>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09767">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xmlns="" val="10006"/>
                  </a:ext>
                </a:extLst>
              </a:tr>
            </a:tbl>
          </a:graphicData>
        </a:graphic>
      </p:graphicFrame>
      <p:sp>
        <p:nvSpPr>
          <p:cNvPr id="4" name="Rectangle 3"/>
          <p:cNvSpPr/>
          <p:nvPr/>
        </p:nvSpPr>
        <p:spPr>
          <a:xfrm>
            <a:off x="6660231" y="1348145"/>
            <a:ext cx="1872208" cy="3168352"/>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6" name="Table 5"/>
          <p:cNvGraphicFramePr>
            <a:graphicFrameLocks noGrp="1"/>
          </p:cNvGraphicFramePr>
          <p:nvPr>
            <p:extLst>
              <p:ext uri="{D42A27DB-BD31-4B8C-83A1-F6EECF244321}">
                <p14:modId xmlns:p14="http://schemas.microsoft.com/office/powerpoint/2010/main" val="69196826"/>
              </p:ext>
            </p:extLst>
          </p:nvPr>
        </p:nvGraphicFramePr>
        <p:xfrm>
          <a:off x="4692012" y="1361482"/>
          <a:ext cx="1752196" cy="2983745"/>
        </p:xfrm>
        <a:graphic>
          <a:graphicData uri="http://schemas.openxmlformats.org/drawingml/2006/table">
            <a:tbl>
              <a:tblPr firstRow="1" bandRow="1">
                <a:tableStyleId>{5940675A-B579-460E-94D1-54222C63F5DA}</a:tableStyleId>
              </a:tblPr>
              <a:tblGrid>
                <a:gridCol w="226975">
                  <a:extLst>
                    <a:ext uri="{9D8B030D-6E8A-4147-A177-3AD203B41FA5}">
                      <a16:colId xmlns:a16="http://schemas.microsoft.com/office/drawing/2014/main" xmlns="" val="20000"/>
                    </a:ext>
                  </a:extLst>
                </a:gridCol>
                <a:gridCol w="1298246">
                  <a:extLst>
                    <a:ext uri="{9D8B030D-6E8A-4147-A177-3AD203B41FA5}">
                      <a16:colId xmlns:a16="http://schemas.microsoft.com/office/drawing/2014/main" xmlns="" val="20001"/>
                    </a:ext>
                  </a:extLst>
                </a:gridCol>
                <a:gridCol w="226975">
                  <a:extLst>
                    <a:ext uri="{9D8B030D-6E8A-4147-A177-3AD203B41FA5}">
                      <a16:colId xmlns:a16="http://schemas.microsoft.com/office/drawing/2014/main" xmlns="" val="20002"/>
                    </a:ext>
                  </a:extLst>
                </a:gridCol>
              </a:tblGrid>
              <a:tr h="309767">
                <a:tc gridSpan="3">
                  <a:txBody>
                    <a:bodyPr/>
                    <a:lstStyle/>
                    <a:p>
                      <a:pPr algn="ct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851860">
                <a:tc gridSpan="3">
                  <a:txBody>
                    <a:bodyPr/>
                    <a:lstStyle/>
                    <a:p>
                      <a:pPr algn="ctr"/>
                      <a:r>
                        <a:rPr lang="ar-SA" sz="4400" b="1" dirty="0">
                          <a:solidFill>
                            <a:schemeClr val="bg1"/>
                          </a:solidFill>
                          <a:latin typeface="Arabic Typesetting" panose="03020402040406030203" pitchFamily="66" charset="-78"/>
                          <a:cs typeface="Arabic Typesetting" panose="03020402040406030203" pitchFamily="66" charset="-78"/>
                        </a:rPr>
                        <a:t>الفقر المطلق</a:t>
                      </a:r>
                      <a:endParaRPr lang="en-US" sz="4400" b="1" dirty="0">
                        <a:solidFill>
                          <a:schemeClr val="bg1"/>
                        </a:solidFill>
                        <a:latin typeface="Arabic Typesetting" panose="03020402040406030203" pitchFamily="66" charset="-78"/>
                        <a:cs typeface="Arabic Typesetting" panose="03020402040406030203" pitchFamily="66" charset="-78"/>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algn="ctr"/>
                      <a:endParaRPr lang="en-US" sz="4400" b="1" dirty="0">
                        <a:solidFill>
                          <a:schemeClr val="bg1"/>
                        </a:solidFill>
                        <a:latin typeface="Arabic Typesetting" panose="03020402040406030203" pitchFamily="66" charset="-78"/>
                        <a:cs typeface="Arabic Typesetting" panose="03020402040406030203" pitchFamily="66" charset="-78"/>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algn="ctr"/>
                      <a:endParaRPr lang="en-US" sz="4400" b="1" dirty="0">
                        <a:solidFill>
                          <a:schemeClr val="bg1"/>
                        </a:solidFill>
                        <a:latin typeface="Arabic Typesetting" panose="03020402040406030203" pitchFamily="66" charset="-78"/>
                        <a:cs typeface="Arabic Typesetting" panose="03020402040406030203" pitchFamily="66" charset="-78"/>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1"/>
                  </a:ext>
                </a:extLst>
              </a:tr>
              <a:tr h="312900">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tx1">
                            <a:lumMod val="75000"/>
                            <a:lumOff val="25000"/>
                          </a:schemeClr>
                        </a:solidFill>
                        <a:latin typeface="+mn-lt"/>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solidFill>
                          <a:schemeClr val="tx1">
                            <a:lumMod val="75000"/>
                            <a:lumOff val="25000"/>
                          </a:schemeClr>
                        </a:solidFill>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12900">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row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tx1">
                            <a:lumMod val="75000"/>
                            <a:lumOff val="25000"/>
                          </a:schemeClr>
                        </a:solidFill>
                        <a:latin typeface="+mn-lt"/>
                        <a:cs typeface="Arial"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solidFill>
                          <a:schemeClr val="tx1">
                            <a:lumMod val="75000"/>
                            <a:lumOff val="25000"/>
                          </a:schemeClr>
                        </a:solidFill>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12900">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40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latinLnBrk="1"/>
                      <a:endParaRPr lang="ko-KR" altLang="en-US" dirty="0">
                        <a:solidFill>
                          <a:schemeClr val="tx1">
                            <a:lumMod val="75000"/>
                            <a:lumOff val="25000"/>
                          </a:schemeClr>
                        </a:solidFill>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573651">
                <a:tc>
                  <a:txBody>
                    <a:bodyPr/>
                    <a:lstStyle/>
                    <a:p>
                      <a:pPr latinLnBrk="1"/>
                      <a:endParaRPr lang="ko-KR" altLang="en-US" dirty="0">
                        <a:latin typeface="+mn-lt"/>
                        <a:cs typeface="Arial" pitchFamily="34" charset="0"/>
                      </a:endParaRPr>
                    </a:p>
                  </a:txBody>
                  <a:tcPr>
                    <a:lnL w="1905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40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alpha val="20000"/>
                      </a:schemeClr>
                    </a:solidFill>
                  </a:tcPr>
                </a:tc>
                <a:tc>
                  <a:txBody>
                    <a:bodyPr/>
                    <a:lstStyle/>
                    <a:p>
                      <a:pPr latinLnBrk="1"/>
                      <a:endParaRPr lang="ko-KR" altLang="en-US" dirty="0">
                        <a:solidFill>
                          <a:schemeClr val="tx1">
                            <a:lumMod val="75000"/>
                            <a:lumOff val="25000"/>
                          </a:schemeClr>
                        </a:solidFill>
                        <a:latin typeface="+mn-lt"/>
                        <a:cs typeface="Arial" pitchFamily="34" charset="0"/>
                      </a:endParaRPr>
                    </a:p>
                  </a:txBody>
                  <a:tcPr>
                    <a:lnL w="12700" cmpd="sng">
                      <a:noFill/>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09767">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40077664"/>
              </p:ext>
            </p:extLst>
          </p:nvPr>
        </p:nvGraphicFramePr>
        <p:xfrm>
          <a:off x="2723794" y="1361482"/>
          <a:ext cx="1752196" cy="2983745"/>
        </p:xfrm>
        <a:graphic>
          <a:graphicData uri="http://schemas.openxmlformats.org/drawingml/2006/table">
            <a:tbl>
              <a:tblPr firstRow="1" bandRow="1">
                <a:tableStyleId>{5940675A-B579-460E-94D1-54222C63F5DA}</a:tableStyleId>
              </a:tblPr>
              <a:tblGrid>
                <a:gridCol w="226975">
                  <a:extLst>
                    <a:ext uri="{9D8B030D-6E8A-4147-A177-3AD203B41FA5}">
                      <a16:colId xmlns:a16="http://schemas.microsoft.com/office/drawing/2014/main" xmlns="" val="20000"/>
                    </a:ext>
                  </a:extLst>
                </a:gridCol>
                <a:gridCol w="1298246">
                  <a:extLst>
                    <a:ext uri="{9D8B030D-6E8A-4147-A177-3AD203B41FA5}">
                      <a16:colId xmlns:a16="http://schemas.microsoft.com/office/drawing/2014/main" xmlns="" val="20001"/>
                    </a:ext>
                  </a:extLst>
                </a:gridCol>
                <a:gridCol w="226975">
                  <a:extLst>
                    <a:ext uri="{9D8B030D-6E8A-4147-A177-3AD203B41FA5}">
                      <a16:colId xmlns:a16="http://schemas.microsoft.com/office/drawing/2014/main" xmlns="" val="20002"/>
                    </a:ext>
                  </a:extLst>
                </a:gridCol>
              </a:tblGrid>
              <a:tr h="309767">
                <a:tc gridSpan="3">
                  <a:txBody>
                    <a:bodyPr/>
                    <a:lstStyle/>
                    <a:p>
                      <a:pPr algn="ct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xmlns="" val="10000"/>
                  </a:ext>
                </a:extLst>
              </a:tr>
              <a:tr h="851860">
                <a:tc gridSpan="3">
                  <a:txBody>
                    <a:bodyPr/>
                    <a:lstStyle/>
                    <a:p>
                      <a:pPr algn="ctr"/>
                      <a:r>
                        <a:rPr lang="ar-SA" sz="4400" b="1" dirty="0">
                          <a:solidFill>
                            <a:schemeClr val="bg1"/>
                          </a:solidFill>
                          <a:latin typeface="Arabic Typesetting" panose="03020402040406030203" pitchFamily="66" charset="-78"/>
                          <a:cs typeface="Arabic Typesetting" panose="03020402040406030203" pitchFamily="66" charset="-78"/>
                        </a:rPr>
                        <a:t>الفقر النسبي</a:t>
                      </a:r>
                      <a:endParaRPr lang="en-US" sz="4400" b="1" dirty="0">
                        <a:solidFill>
                          <a:schemeClr val="bg1"/>
                        </a:solidFill>
                        <a:latin typeface="Arabic Typesetting" panose="03020402040406030203" pitchFamily="66" charset="-78"/>
                        <a:cs typeface="Arabic Typesetting" panose="03020402040406030203" pitchFamily="66" charset="-78"/>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xmlns="" val="10001"/>
                  </a:ext>
                </a:extLst>
              </a:tr>
              <a:tr h="312900">
                <a:tc>
                  <a:txBody>
                    <a:bodyPr/>
                    <a:lstStyle/>
                    <a:p>
                      <a:pPr latinLnBrk="1"/>
                      <a:endParaRPr lang="ko-KR" altLang="en-US" dirty="0">
                        <a:latin typeface="+mn-lt"/>
                        <a:cs typeface="Arial" pitchFamily="34" charset="0"/>
                      </a:endParaRPr>
                    </a:p>
                  </a:txBody>
                  <a:tcPr>
                    <a:lnL w="1905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tx1">
                            <a:lumMod val="75000"/>
                            <a:lumOff val="25000"/>
                          </a:schemeClr>
                        </a:solidFill>
                        <a:latin typeface="+mn-lt"/>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12900">
                <a:tc>
                  <a:txBody>
                    <a:bodyPr/>
                    <a:lstStyle/>
                    <a:p>
                      <a:pPr latinLnBrk="1"/>
                      <a:endParaRPr lang="ko-KR" altLang="en-US" dirty="0">
                        <a:latin typeface="+mn-lt"/>
                        <a:cs typeface="Arial" pitchFamily="34" charset="0"/>
                      </a:endParaRPr>
                    </a:p>
                  </a:txBody>
                  <a:tcPr>
                    <a:lnL w="1905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row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tx1">
                            <a:lumMod val="75000"/>
                            <a:lumOff val="25000"/>
                          </a:schemeClr>
                        </a:solidFill>
                        <a:latin typeface="+mn-lt"/>
                        <a:cs typeface="Arial"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12900">
                <a:tc>
                  <a:txBody>
                    <a:bodyPr/>
                    <a:lstStyle/>
                    <a:p>
                      <a:pPr latinLnBrk="1"/>
                      <a:endParaRPr lang="ko-KR" altLang="en-US" dirty="0">
                        <a:latin typeface="+mn-lt"/>
                        <a:cs typeface="Arial" pitchFamily="34" charset="0"/>
                      </a:endParaRPr>
                    </a:p>
                  </a:txBody>
                  <a:tcPr>
                    <a:lnL w="1905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40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573651">
                <a:tc>
                  <a:txBody>
                    <a:bodyPr/>
                    <a:lstStyle/>
                    <a:p>
                      <a:pPr latinLnBrk="1"/>
                      <a:endParaRPr lang="ko-KR" altLang="en-US" dirty="0">
                        <a:latin typeface="+mn-lt"/>
                        <a:cs typeface="Arial" pitchFamily="34" charset="0"/>
                      </a:endParaRPr>
                    </a:p>
                  </a:txBody>
                  <a:tcPr>
                    <a:lnL w="1905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4000" b="1" dirty="0">
                        <a:solidFill>
                          <a:schemeClr val="tx1">
                            <a:lumMod val="50000"/>
                            <a:lumOff val="50000"/>
                          </a:schemeClr>
                        </a:solidFill>
                        <a:latin typeface="Arial" pitchFamily="34" charset="0"/>
                        <a:cs typeface="Arial" pitchFamily="34" charset="0"/>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alpha val="20000"/>
                      </a:schemeClr>
                    </a:solidFill>
                  </a:tcPr>
                </a:tc>
                <a:tc>
                  <a:txBody>
                    <a:bodyPr/>
                    <a:lstStyle/>
                    <a:p>
                      <a:pPr latinLnBrk="1"/>
                      <a:endParaRPr lang="ko-KR" altLang="en-US" dirty="0">
                        <a:latin typeface="+mn-lt"/>
                        <a:cs typeface="Arial" pitchFamily="34" charset="0"/>
                      </a:endParaRPr>
                    </a:p>
                  </a:txBody>
                  <a:tcPr>
                    <a:lnL w="12700" cmpd="sng">
                      <a:noFill/>
                    </a:lnL>
                    <a:lnR w="1905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09767">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75000"/>
                            <a:lumOff val="25000"/>
                          </a:schemeClr>
                        </a:solidFill>
                        <a:latin typeface="+mn-lt"/>
                        <a:cs typeface="Arial" pitchFamily="34" charset="0"/>
                      </a:endParaRP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mpd="sng">
                      <a:noFill/>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xmlns="" val="10006"/>
                  </a:ext>
                </a:extLst>
              </a:tr>
            </a:tbl>
          </a:graphicData>
        </a:graphic>
      </p:graphicFrame>
      <p:sp>
        <p:nvSpPr>
          <p:cNvPr id="12" name="TextBox 10">
            <a:extLst>
              <a:ext uri="{FF2B5EF4-FFF2-40B4-BE49-F238E27FC236}">
                <a16:creationId xmlns:a16="http://schemas.microsoft.com/office/drawing/2014/main" xmlns="" id="{32A77B98-53F4-4F9B-A403-DB02BC5D626B}"/>
              </a:ext>
            </a:extLst>
          </p:cNvPr>
          <p:cNvSpPr txBox="1"/>
          <p:nvPr/>
        </p:nvSpPr>
        <p:spPr>
          <a:xfrm>
            <a:off x="4649385" y="2605671"/>
            <a:ext cx="1752196" cy="1631216"/>
          </a:xfrm>
          <a:prstGeom prst="rect">
            <a:avLst/>
          </a:prstGeom>
          <a:noFill/>
        </p:spPr>
        <p:txBody>
          <a:bodyPr wrap="square" rtlCol="0">
            <a:spAutoFit/>
          </a:bodyPr>
          <a:lstStyle/>
          <a:p>
            <a:pPr algn="r"/>
            <a:r>
              <a:rPr lang="ar-SA" sz="2000" dirty="0">
                <a:latin typeface="Arabic Typesetting" panose="03020402040406030203" pitchFamily="66" charset="-78"/>
                <a:cs typeface="Arabic Typesetting" panose="03020402040406030203" pitchFamily="66" charset="-78"/>
              </a:rPr>
              <a:t>هو العيش دون حد الكفاف؛</a:t>
            </a:r>
          </a:p>
          <a:p>
            <a:pPr algn="r"/>
            <a:r>
              <a:rPr lang="ar-SA" sz="2000" dirty="0">
                <a:latin typeface="Arabic Typesetting" panose="03020402040406030203" pitchFamily="66" charset="-78"/>
                <a:cs typeface="Arabic Typesetting" panose="03020402040406030203" pitchFamily="66" charset="-78"/>
              </a:rPr>
              <a:t>أي عدم الحصول على الحد</a:t>
            </a:r>
          </a:p>
          <a:p>
            <a:pPr algn="r"/>
            <a:r>
              <a:rPr lang="ar-SA" sz="2000" dirty="0">
                <a:latin typeface="Arabic Typesetting" panose="03020402040406030203" pitchFamily="66" charset="-78"/>
                <a:cs typeface="Arabic Typesetting" panose="03020402040406030203" pitchFamily="66" charset="-78"/>
              </a:rPr>
              <a:t>الأدنى من الضروريات</a:t>
            </a:r>
          </a:p>
          <a:p>
            <a:pPr algn="r"/>
            <a:r>
              <a:rPr lang="ar-SA" sz="2000" dirty="0">
                <a:latin typeface="Arabic Typesetting" panose="03020402040406030203" pitchFamily="66" charset="-78"/>
                <a:cs typeface="Arabic Typesetting" panose="03020402040406030203" pitchFamily="66" charset="-78"/>
              </a:rPr>
              <a:t>الأساسية للعيش, وهي:</a:t>
            </a:r>
          </a:p>
          <a:p>
            <a:pPr algn="r"/>
            <a:r>
              <a:rPr lang="ar-SA" sz="2000" dirty="0">
                <a:latin typeface="Arabic Typesetting" panose="03020402040406030203" pitchFamily="66" charset="-78"/>
                <a:cs typeface="Arabic Typesetting" panose="03020402040406030203" pitchFamily="66" charset="-78"/>
              </a:rPr>
              <a:t>الغذاء, الكساء, المأوى</a:t>
            </a:r>
            <a:r>
              <a:rPr lang="ar-SA" sz="2000" dirty="0">
                <a:solidFill>
                  <a:schemeClr val="accent6">
                    <a:lumMod val="75000"/>
                  </a:schemeClr>
                </a:solidFill>
                <a:latin typeface="Arabic Typesetting" panose="03020402040406030203" pitchFamily="66" charset="-78"/>
                <a:cs typeface="Arabic Typesetting" panose="03020402040406030203" pitchFamily="66" charset="-78"/>
              </a:rPr>
              <a:t>.</a:t>
            </a:r>
            <a:endParaRPr lang="en-US" sz="2000" dirty="0">
              <a:solidFill>
                <a:schemeClr val="accent6">
                  <a:lumMod val="75000"/>
                </a:schemeClr>
              </a:solidFill>
              <a:latin typeface="Arabic Typesetting" panose="03020402040406030203" pitchFamily="66" charset="-78"/>
              <a:cs typeface="Arabic Typesetting" panose="03020402040406030203" pitchFamily="66" charset="-78"/>
            </a:endParaRPr>
          </a:p>
        </p:txBody>
      </p:sp>
      <p:sp>
        <p:nvSpPr>
          <p:cNvPr id="13" name="TextBox 12">
            <a:extLst>
              <a:ext uri="{FF2B5EF4-FFF2-40B4-BE49-F238E27FC236}">
                <a16:creationId xmlns:a16="http://schemas.microsoft.com/office/drawing/2014/main" xmlns="" id="{31017BAD-D5D0-4905-A399-F8942798359C}"/>
              </a:ext>
            </a:extLst>
          </p:cNvPr>
          <p:cNvSpPr txBox="1"/>
          <p:nvPr/>
        </p:nvSpPr>
        <p:spPr>
          <a:xfrm>
            <a:off x="2284752" y="2757215"/>
            <a:ext cx="2124964" cy="1323439"/>
          </a:xfrm>
          <a:prstGeom prst="rect">
            <a:avLst/>
          </a:prstGeom>
          <a:noFill/>
        </p:spPr>
        <p:txBody>
          <a:bodyPr wrap="square" rtlCol="0">
            <a:spAutoFit/>
          </a:bodyPr>
          <a:lstStyle/>
          <a:p>
            <a:pPr algn="r"/>
            <a:r>
              <a:rPr lang="ar-SA" sz="2000" dirty="0">
                <a:latin typeface="Arabic Typesetting" panose="03020402040406030203" pitchFamily="66" charset="-78"/>
                <a:cs typeface="Arabic Typesetting" panose="03020402040406030203" pitchFamily="66" charset="-78"/>
              </a:rPr>
              <a:t>هو العيش دون المستوى</a:t>
            </a:r>
          </a:p>
          <a:p>
            <a:pPr algn="r"/>
            <a:r>
              <a:rPr lang="ar-SA" sz="2000" dirty="0">
                <a:latin typeface="Arabic Typesetting" panose="03020402040406030203" pitchFamily="66" charset="-78"/>
                <a:cs typeface="Arabic Typesetting" panose="03020402040406030203" pitchFamily="66" charset="-78"/>
              </a:rPr>
              <a:t>المعيشي السائد في المجتمع</a:t>
            </a:r>
          </a:p>
          <a:p>
            <a:pPr algn="r"/>
            <a:r>
              <a:rPr lang="ar-SA" sz="2000" dirty="0">
                <a:latin typeface="Arabic Typesetting" panose="03020402040406030203" pitchFamily="66" charset="-78"/>
                <a:cs typeface="Arabic Typesetting" panose="03020402040406030203" pitchFamily="66" charset="-78"/>
              </a:rPr>
              <a:t>حتى و إن توافر الحد الأدنى</a:t>
            </a:r>
          </a:p>
          <a:p>
            <a:pPr algn="r"/>
            <a:r>
              <a:rPr lang="ar-SA" sz="2000" dirty="0">
                <a:latin typeface="Arabic Typesetting" panose="03020402040406030203" pitchFamily="66" charset="-78"/>
                <a:cs typeface="Arabic Typesetting" panose="03020402040406030203" pitchFamily="66" charset="-78"/>
              </a:rPr>
              <a:t>من ضروريات الحياة.</a:t>
            </a:r>
            <a:endParaRPr lang="en-US" sz="2000" dirty="0">
              <a:latin typeface="Arabic Typesetting" panose="03020402040406030203" pitchFamily="66" charset="-78"/>
              <a:cs typeface="Arabic Typesetting" panose="03020402040406030203" pitchFamily="66" charset="-78"/>
            </a:endParaRPr>
          </a:p>
        </p:txBody>
      </p:sp>
      <p:sp>
        <p:nvSpPr>
          <p:cNvPr id="14" name="TextBox 14">
            <a:extLst>
              <a:ext uri="{FF2B5EF4-FFF2-40B4-BE49-F238E27FC236}">
                <a16:creationId xmlns:a16="http://schemas.microsoft.com/office/drawing/2014/main" xmlns="" id="{59DB02D9-660A-419C-9BCD-8D4C91EC6E30}"/>
              </a:ext>
            </a:extLst>
          </p:cNvPr>
          <p:cNvSpPr txBox="1"/>
          <p:nvPr/>
        </p:nvSpPr>
        <p:spPr>
          <a:xfrm>
            <a:off x="400620" y="2743924"/>
            <a:ext cx="2104430" cy="1384995"/>
          </a:xfrm>
          <a:prstGeom prst="rect">
            <a:avLst/>
          </a:prstGeom>
          <a:noFill/>
        </p:spPr>
        <p:txBody>
          <a:bodyPr wrap="square" rtlCol="0">
            <a:spAutoFit/>
          </a:bodyPr>
          <a:lstStyle/>
          <a:p>
            <a:pPr algn="r"/>
            <a:r>
              <a:rPr lang="ar-SA" sz="1400" dirty="0">
                <a:latin typeface="+mj-lt"/>
                <a:cs typeface="Arabic Typesetting" panose="03020402040406030203" pitchFamily="66" charset="-78"/>
              </a:rPr>
              <a:t>و هو أن ينحصر الفقر في فرد أو جماعة</a:t>
            </a:r>
          </a:p>
          <a:p>
            <a:pPr algn="r"/>
            <a:r>
              <a:rPr lang="ar-SA" sz="1400" dirty="0">
                <a:latin typeface="+mj-lt"/>
                <a:cs typeface="Arabic Typesetting" panose="03020402040406030203" pitchFamily="66" charset="-78"/>
              </a:rPr>
              <a:t>معينة بسبب البيئة الاجتماعية التي تنحدر</a:t>
            </a:r>
          </a:p>
          <a:p>
            <a:pPr algn="r"/>
            <a:r>
              <a:rPr lang="ar-SA" sz="1400" dirty="0">
                <a:latin typeface="+mj-lt"/>
                <a:cs typeface="Arabic Typesetting" panose="03020402040406030203" pitchFamily="66" charset="-78"/>
              </a:rPr>
              <a:t>منها و التي قد بنعدم فيها الحوافز الذاتية</a:t>
            </a:r>
          </a:p>
          <a:p>
            <a:pPr algn="r"/>
            <a:r>
              <a:rPr lang="ar-SA" sz="1400" dirty="0">
                <a:latin typeface="+mj-lt"/>
                <a:cs typeface="Arabic Typesetting" panose="03020402040406030203" pitchFamily="66" charset="-78"/>
              </a:rPr>
              <a:t>للخروج من دائرة الفقر؛ يكثر هذا</a:t>
            </a:r>
          </a:p>
          <a:p>
            <a:pPr algn="r"/>
            <a:r>
              <a:rPr lang="ar-SA" sz="1400" dirty="0">
                <a:latin typeface="+mj-lt"/>
                <a:cs typeface="Arabic Typesetting" panose="03020402040406030203" pitchFamily="66" charset="-78"/>
              </a:rPr>
              <a:t>النوع في المجتمعات التي تمارس الفرز</a:t>
            </a:r>
          </a:p>
          <a:p>
            <a:pPr algn="r"/>
            <a:r>
              <a:rPr lang="ar-SA" sz="1400" dirty="0">
                <a:latin typeface="+mj-lt"/>
                <a:cs typeface="Arabic Typesetting" panose="03020402040406030203" pitchFamily="66" charset="-78"/>
              </a:rPr>
              <a:t>العنصري و غيره من أنواع التفرقة.</a:t>
            </a:r>
            <a:endParaRPr lang="en-US" sz="1400" dirty="0">
              <a:latin typeface="+mj-lt"/>
              <a:cs typeface="Arabic Typesetting" panose="03020402040406030203" pitchFamily="66" charset="-78"/>
            </a:endParaRPr>
          </a:p>
        </p:txBody>
      </p:sp>
      <p:sp>
        <p:nvSpPr>
          <p:cNvPr id="2" name="Text Placeholder 1"/>
          <p:cNvSpPr>
            <a:spLocks noGrp="1"/>
          </p:cNvSpPr>
          <p:nvPr>
            <p:ph type="body" sz="quarter" idx="10"/>
          </p:nvPr>
        </p:nvSpPr>
        <p:spPr>
          <a:xfrm>
            <a:off x="3132347" y="2708950"/>
            <a:ext cx="8927976" cy="576064"/>
          </a:xfrm>
        </p:spPr>
        <p:txBody>
          <a:bodyPr/>
          <a:lstStyle/>
          <a:p>
            <a:r>
              <a:rPr lang="ar-SA" altLang="ko-KR" sz="6000" dirty="0">
                <a:solidFill>
                  <a:schemeClr val="bg1"/>
                </a:solidFill>
              </a:rPr>
              <a:t>أنواع</a:t>
            </a:r>
          </a:p>
          <a:p>
            <a:r>
              <a:rPr lang="ar-SA" altLang="ko-KR" sz="6000" dirty="0">
                <a:solidFill>
                  <a:schemeClr val="bg1"/>
                </a:solidFill>
              </a:rPr>
              <a:t>الفقر</a:t>
            </a:r>
            <a:endParaRPr lang="ko-KR" altLang="en-US" sz="6000" dirty="0">
              <a:solidFill>
                <a:schemeClr val="bg1"/>
              </a:solidFill>
            </a:endParaRPr>
          </a:p>
        </p:txBody>
      </p:sp>
      <p:pic>
        <p:nvPicPr>
          <p:cNvPr id="19" name="صورة 18">
            <a:extLst>
              <a:ext uri="{FF2B5EF4-FFF2-40B4-BE49-F238E27FC236}">
                <a16:creationId xmlns:a16="http://schemas.microsoft.com/office/drawing/2014/main" xmlns="" id="{63D40E3C-05A5-4E45-A74F-FE1255C0E77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1092" y="4080654"/>
            <a:ext cx="3646715" cy="3646715"/>
          </a:xfrm>
          <a:prstGeom prst="rect">
            <a:avLst/>
          </a:prstGeom>
        </p:spPr>
      </p:pic>
      <p:pic>
        <p:nvPicPr>
          <p:cNvPr id="21" name="صورة 20" descr="صورة تحتوي على منضدة, صغير, أصفر, جالس&#10;&#10;تم إنشاء الوصف تلقائياً">
            <a:extLst>
              <a:ext uri="{FF2B5EF4-FFF2-40B4-BE49-F238E27FC236}">
                <a16:creationId xmlns:a16="http://schemas.microsoft.com/office/drawing/2014/main" xmlns="" id="{FDB8BD5B-411E-49CF-B4A7-919DA03EFB3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322" b="96916" l="3604" r="97748">
                        <a14:foregroundMark x1="32432" y1="11454" x2="44144" y2="7489"/>
                        <a14:foregroundMark x1="44144" y1="7489" x2="31081" y2="4846"/>
                        <a14:foregroundMark x1="31081" y1="4846" x2="28829" y2="10573"/>
                        <a14:foregroundMark x1="26126" y1="3524" x2="38739" y2="2643"/>
                        <a14:foregroundMark x1="38739" y1="2643" x2="48198" y2="2643"/>
                        <a14:foregroundMark x1="46847" y1="2643" x2="35586" y2="1762"/>
                        <a14:foregroundMark x1="35586" y1="1322" x2="26126" y2="3524"/>
                        <a14:foregroundMark x1="15315" y1="33921" x2="6306" y2="43172"/>
                        <a14:foregroundMark x1="6306" y1="43172" x2="4054" y2="55947"/>
                        <a14:foregroundMark x1="4054" y1="55947" x2="11712" y2="63877"/>
                        <a14:foregroundMark x1="6757" y1="35683" x2="18919" y2="33921"/>
                        <a14:foregroundMark x1="18919" y1="33921" x2="24324" y2="34361"/>
                        <a14:foregroundMark x1="67568" y1="39648" x2="47297" y2="54185"/>
                        <a14:foregroundMark x1="62162" y1="24670" x2="73423" y2="27753"/>
                        <a14:foregroundMark x1="61261" y1="25110" x2="62613" y2="24670"/>
                        <a14:foregroundMark x1="61712" y1="24670" x2="54955" y2="24229"/>
                        <a14:foregroundMark x1="86486" y1="61233" x2="94144" y2="70925"/>
                        <a14:foregroundMark x1="94144" y1="70925" x2="86937" y2="77533"/>
                        <a14:foregroundMark x1="92342" y1="77093" x2="97748" y2="66520"/>
                        <a14:foregroundMark x1="97748" y1="66520" x2="88288" y2="59031"/>
                        <a14:foregroundMark x1="88288" y1="59031" x2="78378" y2="62555"/>
                        <a14:foregroundMark x1="93243" y1="61233" x2="93243" y2="60352"/>
                        <a14:foregroundMark x1="92793" y1="59912" x2="91441" y2="60352"/>
                        <a14:foregroundMark x1="93243" y1="59471" x2="86937" y2="59031"/>
                        <a14:foregroundMark x1="75676" y1="58590" x2="92342" y2="59912"/>
                        <a14:foregroundMark x1="63514" y1="92952" x2="76126" y2="94273"/>
                        <a14:foregroundMark x1="76126" y1="94273" x2="87838" y2="92952"/>
                        <a14:foregroundMark x1="87838" y1="92952" x2="76577" y2="87665"/>
                        <a14:foregroundMark x1="76577" y1="87665" x2="71171" y2="93392"/>
                        <a14:foregroundMark x1="78378" y1="86344" x2="89640" y2="88106"/>
                        <a14:foregroundMark x1="86937" y1="86784" x2="76126" y2="86344"/>
                        <a14:foregroundMark x1="64865" y1="95595" x2="77027" y2="96035"/>
                        <a14:foregroundMark x1="77027" y1="96035" x2="67117" y2="95595"/>
                        <a14:foregroundMark x1="65766" y1="96035" x2="86036" y2="96035"/>
                        <a14:foregroundMark x1="83784" y1="96476" x2="78378" y2="96916"/>
                      </a14:backgroundRemoval>
                    </a14:imgEffect>
                  </a14:imgLayer>
                </a14:imgProps>
              </a:ext>
              <a:ext uri="{28A0092B-C50C-407E-A947-70E740481C1C}">
                <a14:useLocalDpi xmlns:a14="http://schemas.microsoft.com/office/drawing/2010/main" val="0"/>
              </a:ext>
            </a:extLst>
          </a:blip>
          <a:srcRect b="15619"/>
          <a:stretch/>
        </p:blipFill>
        <p:spPr>
          <a:xfrm>
            <a:off x="699297" y="4243345"/>
            <a:ext cx="1872208" cy="1615367"/>
          </a:xfrm>
          <a:prstGeom prst="rect">
            <a:avLst/>
          </a:prstGeom>
        </p:spPr>
      </p:pic>
    </p:spTree>
    <p:extLst>
      <p:ext uri="{BB962C8B-B14F-4D97-AF65-F5344CB8AC3E}">
        <p14:creationId xmlns:p14="http://schemas.microsoft.com/office/powerpoint/2010/main" val="376479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4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 calcmode="lin" valueType="num">
                                      <p:cBhvr additive="base">
                                        <p:cTn id="3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 calcmode="lin" valueType="num">
                                      <p:cBhvr additive="base">
                                        <p:cTn id="3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 calcmode="lin" valueType="num">
                                      <p:cBhvr additive="base">
                                        <p:cTn id="4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xEl>
                                              <p:pRg st="3" end="3"/>
                                            </p:txEl>
                                          </p:spTgt>
                                        </p:tgtEl>
                                        <p:attrNameLst>
                                          <p:attrName>style.visibility</p:attrName>
                                        </p:attrNameLst>
                                      </p:cBhvr>
                                      <p:to>
                                        <p:strVal val="visible"/>
                                      </p:to>
                                    </p:set>
                                    <p:anim calcmode="lin" valueType="num">
                                      <p:cBhvr additive="base">
                                        <p:cTn id="47"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xmlns="" id="{074F8779-58D6-45B7-8139-81416BC67A61}"/>
              </a:ext>
            </a:extLst>
          </p:cNvPr>
          <p:cNvSpPr txBox="1"/>
          <p:nvPr/>
        </p:nvSpPr>
        <p:spPr>
          <a:xfrm>
            <a:off x="323528" y="692696"/>
            <a:ext cx="8496944" cy="4893647"/>
          </a:xfrm>
          <a:prstGeom prst="rect">
            <a:avLst/>
          </a:prstGeom>
          <a:noFill/>
        </p:spPr>
        <p:txBody>
          <a:bodyPr wrap="square" rtlCol="0">
            <a:spAutoFit/>
          </a:bodyPr>
          <a:lstStyle/>
          <a:p>
            <a:r>
              <a:rPr lang="ar-SA" sz="2400" dirty="0"/>
              <a:t>لقد اهتمت كل دول العالم المعاصرة باختلاف نظمها الاقتصادية بمعالجة هذه المشكلة بهدف إعادة توزيع الدخل و توزيع الفرص الاقتصادية بطريقة تتوخى العدالة,</a:t>
            </a:r>
          </a:p>
          <a:p>
            <a:r>
              <a:rPr lang="ar-SA" sz="2400" dirty="0"/>
              <a:t>فوضعوا حلول تشتمل على:</a:t>
            </a:r>
          </a:p>
          <a:p>
            <a:endParaRPr lang="ar-SA" sz="2400" dirty="0"/>
          </a:p>
          <a:p>
            <a:endParaRPr lang="ar-SA" sz="2400" dirty="0"/>
          </a:p>
          <a:p>
            <a:pPr marL="457200" indent="-457200">
              <a:buFont typeface="Wingdings" panose="05000000000000000000" pitchFamily="2" charset="2"/>
              <a:buChar char="§"/>
            </a:pPr>
            <a:r>
              <a:rPr lang="ar-SA" sz="2400" dirty="0"/>
              <a:t>سياسات الحد الأدنى للأجور و الحد الأدنى للدخل.</a:t>
            </a:r>
          </a:p>
          <a:p>
            <a:pPr marL="457200" indent="-457200">
              <a:buFont typeface="Wingdings" panose="05000000000000000000" pitchFamily="2" charset="2"/>
              <a:buChar char="§"/>
            </a:pPr>
            <a:endParaRPr lang="ar-SA" sz="2400" dirty="0"/>
          </a:p>
          <a:p>
            <a:pPr marL="457200" indent="-457200">
              <a:buFont typeface="Wingdings" panose="05000000000000000000" pitchFamily="2" charset="2"/>
              <a:buChar char="§"/>
            </a:pPr>
            <a:r>
              <a:rPr lang="ar-SA" sz="2400" dirty="0"/>
              <a:t>دعم أسعار السلع الضرورية.</a:t>
            </a:r>
          </a:p>
          <a:p>
            <a:pPr marL="457200" indent="-457200">
              <a:buFont typeface="Wingdings" panose="05000000000000000000" pitchFamily="2" charset="2"/>
              <a:buChar char="§"/>
            </a:pPr>
            <a:endParaRPr lang="ar-SA" sz="2400" dirty="0"/>
          </a:p>
          <a:p>
            <a:pPr marL="457200" indent="-457200">
              <a:buFont typeface="Wingdings" panose="05000000000000000000" pitchFamily="2" charset="2"/>
              <a:buChar char="§"/>
            </a:pPr>
            <a:r>
              <a:rPr lang="ar-SA" sz="2400" dirty="0"/>
              <a:t>دعم أو مجانية: التعليم و الرعاية الصحية.</a:t>
            </a:r>
          </a:p>
          <a:p>
            <a:pPr marL="457200" indent="-457200">
              <a:buFont typeface="Wingdings" panose="05000000000000000000" pitchFamily="2" charset="2"/>
              <a:buChar char="§"/>
            </a:pPr>
            <a:endParaRPr lang="ar-SA" sz="2400" dirty="0"/>
          </a:p>
          <a:p>
            <a:pPr marL="457200" indent="-457200">
              <a:buFont typeface="Wingdings" panose="05000000000000000000" pitchFamily="2" charset="2"/>
              <a:buChar char="§"/>
            </a:pPr>
            <a:r>
              <a:rPr lang="ar-SA" sz="2400" dirty="0"/>
              <a:t>المساهمة في تكاليف رعاية الأطفال</a:t>
            </a:r>
          </a:p>
          <a:p>
            <a:r>
              <a:rPr lang="ar-SA" sz="2400" dirty="0"/>
              <a:t>والمسنين و ذوي الاحتياجات الخاصة. </a:t>
            </a:r>
            <a:endParaRPr lang="en-US" sz="2400" dirty="0"/>
          </a:p>
        </p:txBody>
      </p:sp>
      <p:pic>
        <p:nvPicPr>
          <p:cNvPr id="15" name="صورة 14" descr="صورة تحتوي على مظلة&#10;&#10;تم إنشاء الوصف تلقائياً">
            <a:extLst>
              <a:ext uri="{FF2B5EF4-FFF2-40B4-BE49-F238E27FC236}">
                <a16:creationId xmlns:a16="http://schemas.microsoft.com/office/drawing/2014/main" xmlns="" id="{158F0D2B-7413-4396-98D8-55B49EED3FA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505" y="3356992"/>
            <a:ext cx="3684226" cy="3978964"/>
          </a:xfrm>
          <a:prstGeom prst="rect">
            <a:avLst/>
          </a:prstGeom>
        </p:spPr>
      </p:pic>
      <p:pic>
        <p:nvPicPr>
          <p:cNvPr id="17" name="صورة 16" descr="صورة تحتوي على مجموعة, تزلج على الجليد, مباراة, أشخاص&#10;&#10;تم إنشاء الوصف تلقائياً">
            <a:extLst>
              <a:ext uri="{FF2B5EF4-FFF2-40B4-BE49-F238E27FC236}">
                <a16:creationId xmlns:a16="http://schemas.microsoft.com/office/drawing/2014/main" xmlns="" id="{E4E1EE3B-5DB5-4DDA-8FBB-0351EF66B6C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3983" r="35846">
                        <a14:foregroundMark x1="22196" y1="79454" x2="21800" y2="50105"/>
                        <a14:foregroundMark x1="20100" y1="67017" x2="22000" y2="70063"/>
                        <a14:foregroundMark x1="20000" y1="69118" x2="21700" y2="65966"/>
                        <a14:foregroundMark x1="21000" y1="64181" x2="22400" y2="71113"/>
                        <a14:foregroundMark x1="22400" y1="71113" x2="22800" y2="71218"/>
                        <a14:foregroundMark x1="21500" y1="67017" x2="27600" y2="70378"/>
                        <a14:foregroundMark x1="27600" y1="70378" x2="27600" y2="74685"/>
                        <a14:foregroundMark x1="21838" y1="80567" x2="21200" y2="82353"/>
                        <a14:foregroundMark x1="22100" y1="79832" x2="21950" y2="80252"/>
                        <a14:foregroundMark x1="25600" y1="82143" x2="27776" y2="81987"/>
                        <a14:backgroundMark x1="17800" y1="61870" x2="17800" y2="62500"/>
                        <a14:backgroundMark x1="28000" y1="81618" x2="30000" y2="81618"/>
                        <a14:backgroundMark x1="22700" y1="80252" x2="22700" y2="80567"/>
                        <a14:backgroundMark x1="22400" y1="79412" x2="22500" y2="79937"/>
                      </a14:backgroundRemoval>
                    </a14:imgEffect>
                  </a14:imgLayer>
                </a14:imgProps>
              </a:ext>
              <a:ext uri="{28A0092B-C50C-407E-A947-70E740481C1C}">
                <a14:useLocalDpi xmlns:a14="http://schemas.microsoft.com/office/drawing/2010/main" val="0"/>
              </a:ext>
            </a:extLst>
          </a:blip>
          <a:srcRect l="10338" t="46408" r="64740" b="14066"/>
          <a:stretch/>
        </p:blipFill>
        <p:spPr>
          <a:xfrm>
            <a:off x="1438117" y="2348880"/>
            <a:ext cx="1933412" cy="2919006"/>
          </a:xfrm>
          <a:prstGeom prst="rect">
            <a:avLst/>
          </a:prstGeom>
        </p:spPr>
      </p:pic>
      <p:pic>
        <p:nvPicPr>
          <p:cNvPr id="23" name="صورة 22">
            <a:extLst>
              <a:ext uri="{FF2B5EF4-FFF2-40B4-BE49-F238E27FC236}">
                <a16:creationId xmlns:a16="http://schemas.microsoft.com/office/drawing/2014/main" xmlns="" id="{0823F820-BE08-41B8-B321-8E5A8ECDC606}"/>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123915" flipH="1">
            <a:off x="2400375" y="2844756"/>
            <a:ext cx="731421" cy="361555"/>
          </a:xfrm>
          <a:prstGeom prst="rect">
            <a:avLst/>
          </a:prstGeom>
        </p:spPr>
      </p:pic>
      <p:sp>
        <p:nvSpPr>
          <p:cNvPr id="25" name="مستطيل 24">
            <a:extLst>
              <a:ext uri="{FF2B5EF4-FFF2-40B4-BE49-F238E27FC236}">
                <a16:creationId xmlns:a16="http://schemas.microsoft.com/office/drawing/2014/main" xmlns="" id="{CAE4E403-3736-4E95-8515-9AC99DD10C26}"/>
              </a:ext>
            </a:extLst>
          </p:cNvPr>
          <p:cNvSpPr/>
          <p:nvPr/>
        </p:nvSpPr>
        <p:spPr>
          <a:xfrm>
            <a:off x="0" y="6597352"/>
            <a:ext cx="9144000" cy="260648"/>
          </a:xfrm>
          <a:prstGeom prst="rect">
            <a:avLst/>
          </a:prstGeom>
          <a:solidFill>
            <a:srgbClr val="0E7FB7"/>
          </a:solidFill>
          <a:ln>
            <a:solidFill>
              <a:srgbClr val="0E7FB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6" name="مستطيل 25">
            <a:extLst>
              <a:ext uri="{FF2B5EF4-FFF2-40B4-BE49-F238E27FC236}">
                <a16:creationId xmlns:a16="http://schemas.microsoft.com/office/drawing/2014/main" xmlns="" id="{9FCF4F2E-FE29-4987-A7A5-C5C3A2793D30}"/>
              </a:ext>
            </a:extLst>
          </p:cNvPr>
          <p:cNvSpPr/>
          <p:nvPr/>
        </p:nvSpPr>
        <p:spPr>
          <a:xfrm>
            <a:off x="0" y="-13662"/>
            <a:ext cx="9144000" cy="130294"/>
          </a:xfrm>
          <a:prstGeom prst="rect">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126009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E56496C-6EAC-45BB-96E7-0A58A0FB1586}"/>
              </a:ext>
            </a:extLst>
          </p:cNvPr>
          <p:cNvSpPr>
            <a:spLocks noGrp="1"/>
          </p:cNvSpPr>
          <p:nvPr>
            <p:ph type="ctrTitle"/>
          </p:nvPr>
        </p:nvSpPr>
        <p:spPr>
          <a:xfrm>
            <a:off x="-110977" y="299662"/>
            <a:ext cx="9096153" cy="1790700"/>
          </a:xfrm>
        </p:spPr>
        <p:txBody>
          <a:bodyPr anchor="t">
            <a:noAutofit/>
          </a:bodyPr>
          <a:lstStyle/>
          <a:p>
            <a:pPr algn="r">
              <a:lnSpc>
                <a:spcPct val="150000"/>
              </a:lnSpc>
            </a:pPr>
            <a:r>
              <a:rPr lang="ar-SA" sz="2100" dirty="0">
                <a:latin typeface="Arial" panose="020B0604020202020204" pitchFamily="34" charset="0"/>
                <a:cs typeface="Arial" panose="020B0604020202020204" pitchFamily="34" charset="0"/>
              </a:rPr>
              <a:t>قد حاولت الدول الغنية مساعدة الدول الفقيرة للخروج مما تعانيه وذلك بالمنح والقروض والاستثمارات</a:t>
            </a:r>
            <a:br>
              <a:rPr lang="ar-SA" sz="2100" dirty="0">
                <a:latin typeface="Arial" panose="020B0604020202020204" pitchFamily="34" charset="0"/>
                <a:cs typeface="Arial" panose="020B0604020202020204" pitchFamily="34" charset="0"/>
              </a:rPr>
            </a:br>
            <a:r>
              <a:rPr lang="ar-SA" sz="2100" dirty="0">
                <a:latin typeface="Arial" panose="020B0604020202020204" pitchFamily="34" charset="0"/>
                <a:cs typeface="Arial" panose="020B0604020202020204" pitchFamily="34" charset="0"/>
              </a:rPr>
              <a:t> المشتركة، </a:t>
            </a:r>
            <a:r>
              <a:rPr lang="ar-SA" sz="2100" b="1" u="sng" dirty="0">
                <a:solidFill>
                  <a:srgbClr val="FF0000"/>
                </a:solidFill>
                <a:latin typeface="Arial" panose="020B0604020202020204" pitchFamily="34" charset="0"/>
                <a:cs typeface="Arial" panose="020B0604020202020204" pitchFamily="34" charset="0"/>
              </a:rPr>
              <a:t>ولكن</a:t>
            </a:r>
            <a:r>
              <a:rPr lang="ar-SA" sz="2100" dirty="0">
                <a:latin typeface="Arial" panose="020B0604020202020204" pitchFamily="34" charset="0"/>
                <a:cs typeface="Arial" panose="020B0604020202020204" pitchFamily="34" charset="0"/>
              </a:rPr>
              <a:t> يبدو أن تلك المنح والقروض لم تكن كافية أو لم توظف كما يجب أو كليهما</a:t>
            </a:r>
            <a:r>
              <a:rPr lang="ar-SA" sz="3000" dirty="0">
                <a:latin typeface="Arial" panose="020B0604020202020204" pitchFamily="34" charset="0"/>
                <a:cs typeface="Arial" panose="020B0604020202020204" pitchFamily="34" charset="0"/>
              </a:rPr>
              <a:t/>
            </a:r>
            <a:br>
              <a:rPr lang="ar-SA" sz="3000" dirty="0">
                <a:latin typeface="Arial" panose="020B0604020202020204" pitchFamily="34" charset="0"/>
                <a:cs typeface="Arial" panose="020B0604020202020204" pitchFamily="34" charset="0"/>
              </a:rPr>
            </a:br>
            <a:r>
              <a:rPr lang="ar-SA" sz="2100" dirty="0">
                <a:latin typeface="Arial" panose="020B0604020202020204" pitchFamily="34" charset="0"/>
                <a:cs typeface="Arial" panose="020B0604020202020204" pitchFamily="34" charset="0"/>
              </a:rPr>
              <a:t>بالإضافة إلى أن </a:t>
            </a:r>
            <a:r>
              <a:rPr lang="ar-SA" sz="2100" b="1" u="sng" dirty="0">
                <a:solidFill>
                  <a:srgbClr val="F76A62"/>
                </a:solidFill>
                <a:latin typeface="Arial" panose="020B0604020202020204" pitchFamily="34" charset="0"/>
                <a:cs typeface="Arial" panose="020B0604020202020204" pitchFamily="34" charset="0"/>
              </a:rPr>
              <a:t>شروط التجارة الدولية</a:t>
            </a:r>
            <a:r>
              <a:rPr lang="ar-SA" sz="2100" b="1" dirty="0">
                <a:solidFill>
                  <a:srgbClr val="F76A62"/>
                </a:solidFill>
                <a:latin typeface="Arial" panose="020B0604020202020204" pitchFamily="34" charset="0"/>
                <a:cs typeface="Arial" panose="020B0604020202020204" pitchFamily="34" charset="0"/>
              </a:rPr>
              <a:t> </a:t>
            </a:r>
            <a:r>
              <a:rPr lang="ar-SA" sz="2100" dirty="0">
                <a:latin typeface="Arial" panose="020B0604020202020204" pitchFamily="34" charset="0"/>
                <a:cs typeface="Arial" panose="020B0604020202020204" pitchFamily="34" charset="0"/>
              </a:rPr>
              <a:t>مازالت في مصلحة الدول الغنية </a:t>
            </a:r>
            <a:endParaRPr lang="ar-SA" sz="1875" dirty="0">
              <a:latin typeface="Arial" panose="020B0604020202020204" pitchFamily="34" charset="0"/>
              <a:cs typeface="Arial" panose="020B0604020202020204" pitchFamily="34" charset="0"/>
            </a:endParaRPr>
          </a:p>
        </p:txBody>
      </p:sp>
      <p:pic>
        <p:nvPicPr>
          <p:cNvPr id="16" name="صورة 15">
            <a:extLst>
              <a:ext uri="{FF2B5EF4-FFF2-40B4-BE49-F238E27FC236}">
                <a16:creationId xmlns:a16="http://schemas.microsoft.com/office/drawing/2014/main" xmlns="" id="{C2540C8B-30BF-4BAA-BA38-9BD10769A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84" y="3981203"/>
            <a:ext cx="3548620" cy="2577135"/>
          </a:xfrm>
          <a:prstGeom prst="rect">
            <a:avLst/>
          </a:prstGeom>
        </p:spPr>
      </p:pic>
      <p:sp>
        <p:nvSpPr>
          <p:cNvPr id="4" name="عنوان 1">
            <a:extLst>
              <a:ext uri="{FF2B5EF4-FFF2-40B4-BE49-F238E27FC236}">
                <a16:creationId xmlns:a16="http://schemas.microsoft.com/office/drawing/2014/main" xmlns="" id="{EFF812E5-CCB2-4C15-92D1-A09700F9171A}"/>
              </a:ext>
            </a:extLst>
          </p:cNvPr>
          <p:cNvSpPr txBox="1">
            <a:spLocks/>
          </p:cNvSpPr>
          <p:nvPr/>
        </p:nvSpPr>
        <p:spPr>
          <a:xfrm>
            <a:off x="-56751" y="2780928"/>
            <a:ext cx="9041927" cy="1558418"/>
          </a:xfrm>
          <a:prstGeom prst="rect">
            <a:avLst/>
          </a:prstGeom>
        </p:spPr>
        <p:txBody>
          <a:bodyPr vert="horz" lIns="68580" tIns="34290" rIns="68580" bIns="34290" rtlCol="1" anchor="b">
            <a:normAutofit fontScale="97500"/>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defTabSz="685800">
              <a:lnSpc>
                <a:spcPct val="100000"/>
              </a:lnSpc>
            </a:pPr>
            <a:r>
              <a:rPr lang="ar-SA" sz="2400" dirty="0">
                <a:solidFill>
                  <a:srgbClr val="F76A62"/>
                </a:solidFill>
                <a:latin typeface="Arial" panose="020B0604020202020204" pitchFamily="34" charset="0"/>
                <a:cs typeface="Arial" panose="020B0604020202020204" pitchFamily="34" charset="0"/>
              </a:rPr>
              <a:t>وضع الفقر في أسرة أو حي أو إقليم يصيب أفراداً ويؤدي إلى تقليل إنتاجيتهم</a:t>
            </a:r>
            <a:br>
              <a:rPr lang="ar-SA" sz="2400" dirty="0">
                <a:solidFill>
                  <a:srgbClr val="F76A62"/>
                </a:solidFill>
                <a:latin typeface="Arial" panose="020B0604020202020204" pitchFamily="34" charset="0"/>
                <a:cs typeface="Arial" panose="020B0604020202020204" pitchFamily="34" charset="0"/>
              </a:rPr>
            </a:br>
            <a:r>
              <a:rPr lang="ar-SA" sz="2400" dirty="0">
                <a:solidFill>
                  <a:srgbClr val="F76A62"/>
                </a:solidFill>
                <a:latin typeface="Arial" panose="020B0604020202020204" pitchFamily="34" charset="0"/>
                <a:cs typeface="Arial" panose="020B0604020202020204" pitchFamily="34" charset="0"/>
              </a:rPr>
              <a:t>لذا هو يشكل هدراً للموارد البشرية، مما يستوجب القضاء عليه أو تخفيف حدته</a:t>
            </a:r>
            <a:br>
              <a:rPr lang="ar-SA" sz="2400" dirty="0">
                <a:solidFill>
                  <a:srgbClr val="F76A62"/>
                </a:solidFill>
                <a:latin typeface="Arial" panose="020B0604020202020204" pitchFamily="34" charset="0"/>
                <a:cs typeface="Arial" panose="020B0604020202020204" pitchFamily="34" charset="0"/>
              </a:rPr>
            </a:br>
            <a:r>
              <a:rPr lang="ar-SA" sz="2400" dirty="0">
                <a:solidFill>
                  <a:srgbClr val="F76A62"/>
                </a:solidFill>
                <a:latin typeface="Arial" panose="020B0604020202020204" pitchFamily="34" charset="0"/>
                <a:cs typeface="Arial" panose="020B0604020202020204" pitchFamily="34" charset="0"/>
              </a:rPr>
              <a:t>وذلك بوضع الخطط والبرامج الخاصة بالرعاية الاجتماعية بكل جوانبها المتعددة.</a:t>
            </a:r>
            <a:r>
              <a:rPr lang="ar-SA" sz="2400" dirty="0">
                <a:solidFill>
                  <a:prstClr val="black"/>
                </a:solidFill>
                <a:latin typeface="Calibri Light" panose="020F0302020204030204"/>
                <a:cs typeface="Times New Roman" panose="02020603050405020304" pitchFamily="18" charset="0"/>
              </a:rPr>
              <a:t/>
            </a:r>
            <a:br>
              <a:rPr lang="ar-SA" sz="2400" dirty="0">
                <a:solidFill>
                  <a:prstClr val="black"/>
                </a:solidFill>
                <a:latin typeface="Calibri Light" panose="020F0302020204030204"/>
                <a:cs typeface="Times New Roman" panose="02020603050405020304" pitchFamily="18" charset="0"/>
              </a:rPr>
            </a:br>
            <a:endParaRPr lang="ar-SA" sz="2400" dirty="0">
              <a:solidFill>
                <a:prstClr val="black"/>
              </a:solidFill>
              <a:latin typeface="Calibri Light" panose="020F0302020204030204"/>
              <a:cs typeface="Times New Roman" panose="02020603050405020304" pitchFamily="18" charset="0"/>
            </a:endParaRPr>
          </a:p>
        </p:txBody>
      </p:sp>
      <p:sp>
        <p:nvSpPr>
          <p:cNvPr id="5" name="مستطيل 4">
            <a:extLst>
              <a:ext uri="{FF2B5EF4-FFF2-40B4-BE49-F238E27FC236}">
                <a16:creationId xmlns:a16="http://schemas.microsoft.com/office/drawing/2014/main" xmlns="" id="{056E68AC-BB4A-419D-8BDE-CA1126E2790F}"/>
              </a:ext>
            </a:extLst>
          </p:cNvPr>
          <p:cNvSpPr/>
          <p:nvPr/>
        </p:nvSpPr>
        <p:spPr>
          <a:xfrm>
            <a:off x="3347864" y="4653136"/>
            <a:ext cx="5480988" cy="484748"/>
          </a:xfrm>
          <a:prstGeom prst="rect">
            <a:avLst/>
          </a:prstGeom>
        </p:spPr>
        <p:txBody>
          <a:bodyPr wrap="none">
            <a:spAutoFit/>
          </a:bodyPr>
          <a:lstStyle/>
          <a:p>
            <a:pPr defTabSz="685800"/>
            <a:r>
              <a:rPr lang="ar-SA" sz="2550" dirty="0">
                <a:solidFill>
                  <a:srgbClr val="44465A"/>
                </a:solidFill>
                <a:latin typeface="Calibri" panose="020F0502020204030204"/>
                <a:cs typeface="Arial" panose="020B0604020202020204" pitchFamily="34" charset="0"/>
              </a:rPr>
              <a:t>هذي هي أهم رسائل تنمية وتطوير الموارد البشرية </a:t>
            </a:r>
          </a:p>
        </p:txBody>
      </p:sp>
    </p:spTree>
    <p:extLst>
      <p:ext uri="{BB962C8B-B14F-4D97-AF65-F5344CB8AC3E}">
        <p14:creationId xmlns:p14="http://schemas.microsoft.com/office/powerpoint/2010/main" val="392190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7">
                                          <p:stCondLst>
                                            <p:cond delay="0"/>
                                          </p:stCondLst>
                                        </p:cTn>
                                        <p:tgtEl>
                                          <p:spTgt spid="4">
                                            <p:txEl>
                                              <p:pRg st="0" end="0"/>
                                            </p:txEl>
                                          </p:spTgt>
                                        </p:tgtEl>
                                      </p:cBhvr>
                                    </p:animEffect>
                                    <p:anim calcmode="lin" valueType="num">
                                      <p:cBhvr>
                                        <p:cTn id="12" dur="1594"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3" dur="581"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4" dur="581" tmFilter="0, 0; 0.125,0.2665; 0.25,0.4; 0.375,0.465; 0.5,0.5;  0.625,0.535; 0.75,0.6; 0.875,0.7335; 1,1">
                                          <p:stCondLst>
                                            <p:cond delay="581"/>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5" dur="290" tmFilter="0, 0; 0.125,0.2665; 0.25,0.4; 0.375,0.465; 0.5,0.5;  0.625,0.535; 0.75,0.6; 0.875,0.7335; 1,1">
                                          <p:stCondLst>
                                            <p:cond delay="1159"/>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6" dur="144" tmFilter="0, 0; 0.125,0.2665; 0.25,0.4; 0.375,0.465; 0.5,0.5;  0.625,0.535; 0.75,0.6; 0.875,0.7335; 1,1">
                                          <p:stCondLst>
                                            <p:cond delay="1449"/>
                                          </p:stCondLst>
                                        </p:cTn>
                                        <p:tgtEl>
                                          <p:spTgt spid="4">
                                            <p:txEl>
                                              <p:pRg st="0" end="0"/>
                                            </p:txEl>
                                          </p:spTgt>
                                        </p:tgtEl>
                                        <p:attrNameLst>
                                          <p:attrName>ppt_y</p:attrName>
                                        </p:attrNameLst>
                                      </p:cBhvr>
                                      <p:tavLst>
                                        <p:tav tm="0" fmla="#ppt_y-sin(pi*$)/81">
                                          <p:val>
                                            <p:fltVal val="0"/>
                                          </p:val>
                                        </p:tav>
                                        <p:tav tm="100000">
                                          <p:val>
                                            <p:fltVal val="1"/>
                                          </p:val>
                                        </p:tav>
                                      </p:tavLst>
                                    </p:anim>
                                    <p:animScale>
                                      <p:cBhvr>
                                        <p:cTn id="17" dur="23">
                                          <p:stCondLst>
                                            <p:cond delay="569"/>
                                          </p:stCondLst>
                                        </p:cTn>
                                        <p:tgtEl>
                                          <p:spTgt spid="4">
                                            <p:txEl>
                                              <p:pRg st="0" end="0"/>
                                            </p:txEl>
                                          </p:spTgt>
                                        </p:tgtEl>
                                      </p:cBhvr>
                                      <p:to x="100000" y="60000"/>
                                    </p:animScale>
                                    <p:animScale>
                                      <p:cBhvr>
                                        <p:cTn id="18" dur="145" decel="50000">
                                          <p:stCondLst>
                                            <p:cond delay="592"/>
                                          </p:stCondLst>
                                        </p:cTn>
                                        <p:tgtEl>
                                          <p:spTgt spid="4">
                                            <p:txEl>
                                              <p:pRg st="0" end="0"/>
                                            </p:txEl>
                                          </p:spTgt>
                                        </p:tgtEl>
                                      </p:cBhvr>
                                      <p:to x="100000" y="100000"/>
                                    </p:animScale>
                                    <p:animScale>
                                      <p:cBhvr>
                                        <p:cTn id="19" dur="23">
                                          <p:stCondLst>
                                            <p:cond delay="1148"/>
                                          </p:stCondLst>
                                        </p:cTn>
                                        <p:tgtEl>
                                          <p:spTgt spid="4">
                                            <p:txEl>
                                              <p:pRg st="0" end="0"/>
                                            </p:txEl>
                                          </p:spTgt>
                                        </p:tgtEl>
                                      </p:cBhvr>
                                      <p:to x="100000" y="80000"/>
                                    </p:animScale>
                                    <p:animScale>
                                      <p:cBhvr>
                                        <p:cTn id="20" dur="145" decel="50000">
                                          <p:stCondLst>
                                            <p:cond delay="1171"/>
                                          </p:stCondLst>
                                        </p:cTn>
                                        <p:tgtEl>
                                          <p:spTgt spid="4">
                                            <p:txEl>
                                              <p:pRg st="0" end="0"/>
                                            </p:txEl>
                                          </p:spTgt>
                                        </p:tgtEl>
                                      </p:cBhvr>
                                      <p:to x="100000" y="100000"/>
                                    </p:animScale>
                                    <p:animScale>
                                      <p:cBhvr>
                                        <p:cTn id="21" dur="23">
                                          <p:stCondLst>
                                            <p:cond delay="1437"/>
                                          </p:stCondLst>
                                        </p:cTn>
                                        <p:tgtEl>
                                          <p:spTgt spid="4">
                                            <p:txEl>
                                              <p:pRg st="0" end="0"/>
                                            </p:txEl>
                                          </p:spTgt>
                                        </p:tgtEl>
                                      </p:cBhvr>
                                      <p:to x="100000" y="90000"/>
                                    </p:animScale>
                                    <p:animScale>
                                      <p:cBhvr>
                                        <p:cTn id="22" dur="145" decel="50000">
                                          <p:stCondLst>
                                            <p:cond delay="1459"/>
                                          </p:stCondLst>
                                        </p:cTn>
                                        <p:tgtEl>
                                          <p:spTgt spid="4">
                                            <p:txEl>
                                              <p:pRg st="0" end="0"/>
                                            </p:txEl>
                                          </p:spTgt>
                                        </p:tgtEl>
                                      </p:cBhvr>
                                      <p:to x="100000" y="100000"/>
                                    </p:animScale>
                                    <p:animScale>
                                      <p:cBhvr>
                                        <p:cTn id="23" dur="23">
                                          <p:stCondLst>
                                            <p:cond delay="1582"/>
                                          </p:stCondLst>
                                        </p:cTn>
                                        <p:tgtEl>
                                          <p:spTgt spid="4">
                                            <p:txEl>
                                              <p:pRg st="0" end="0"/>
                                            </p:txEl>
                                          </p:spTgt>
                                        </p:tgtEl>
                                      </p:cBhvr>
                                      <p:to x="100000" y="95000"/>
                                    </p:animScale>
                                    <p:animScale>
                                      <p:cBhvr>
                                        <p:cTn id="24" dur="145" decel="50000">
                                          <p:stCondLst>
                                            <p:cond delay="1605"/>
                                          </p:stCondLst>
                                        </p:cTn>
                                        <p:tgtEl>
                                          <p:spTgt spid="4">
                                            <p:txEl>
                                              <p:pRg st="0" end="0"/>
                                            </p:txEl>
                                          </p:spTgt>
                                        </p:tgtEl>
                                      </p:cBhvr>
                                      <p:to x="100000" y="100000"/>
                                    </p:animScale>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p:stCondLst>
                              <p:cond delay="2750"/>
                            </p:stCondLst>
                            <p:childTnLst>
                              <p:par>
                                <p:cTn id="28" presetID="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E8EA"/>
        </a:solidFill>
        <a:effectLst/>
      </p:bgPr>
    </p:bg>
    <p:spTree>
      <p:nvGrpSpPr>
        <p:cNvPr id="1" name=""/>
        <p:cNvGrpSpPr/>
        <p:nvPr/>
      </p:nvGrpSpPr>
      <p:grpSpPr>
        <a:xfrm>
          <a:off x="0" y="0"/>
          <a:ext cx="0" cy="0"/>
          <a:chOff x="0" y="0"/>
          <a:chExt cx="0" cy="0"/>
        </a:xfrm>
      </p:grpSpPr>
      <p:sp>
        <p:nvSpPr>
          <p:cNvPr id="2" name="مربع نص 1"/>
          <p:cNvSpPr txBox="1"/>
          <p:nvPr/>
        </p:nvSpPr>
        <p:spPr>
          <a:xfrm>
            <a:off x="2195736" y="710987"/>
            <a:ext cx="5328592" cy="923330"/>
          </a:xfrm>
          <a:prstGeom prst="rect">
            <a:avLst/>
          </a:prstGeom>
          <a:noFill/>
        </p:spPr>
        <p:txBody>
          <a:bodyPr wrap="square" rtlCol="1">
            <a:spAutoFit/>
          </a:bodyPr>
          <a:lstStyle/>
          <a:p>
            <a:pPr algn="ctr"/>
            <a:r>
              <a:rPr lang="ar-SA" sz="5400" b="1" dirty="0">
                <a:solidFill>
                  <a:srgbClr val="62828F"/>
                </a:solidFill>
                <a:effectLst>
                  <a:outerShdw blurRad="38100" dist="38100" dir="2700000" algn="tl">
                    <a:srgbClr val="000000">
                      <a:alpha val="43137"/>
                    </a:srgbClr>
                  </a:outerShdw>
                </a:effectLst>
              </a:rPr>
              <a:t>تنمية الموارد البشرية </a:t>
            </a:r>
          </a:p>
        </p:txBody>
      </p:sp>
      <p:pic>
        <p:nvPicPr>
          <p:cNvPr id="6" name="صورة 5">
            <a:extLst>
              <a:ext uri="{FF2B5EF4-FFF2-40B4-BE49-F238E27FC236}">
                <a16:creationId xmlns:a16="http://schemas.microsoft.com/office/drawing/2014/main" xmlns="" id="{B2786ADE-8133-4714-96CC-FBBF33E1F4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8" y="3429000"/>
            <a:ext cx="4715720" cy="3366392"/>
          </a:xfrm>
          <a:prstGeom prst="rect">
            <a:avLst/>
          </a:prstGeom>
        </p:spPr>
      </p:pic>
      <p:sp>
        <p:nvSpPr>
          <p:cNvPr id="3" name="مربع نص 2"/>
          <p:cNvSpPr txBox="1"/>
          <p:nvPr/>
        </p:nvSpPr>
        <p:spPr>
          <a:xfrm>
            <a:off x="539552" y="2204864"/>
            <a:ext cx="8352928" cy="1846659"/>
          </a:xfrm>
          <a:prstGeom prst="rect">
            <a:avLst/>
          </a:prstGeom>
          <a:noFill/>
        </p:spPr>
        <p:txBody>
          <a:bodyPr wrap="square" rtlCol="1">
            <a:spAutoFit/>
          </a:bodyPr>
          <a:lstStyle/>
          <a:p>
            <a:pPr marL="342900" indent="-342900">
              <a:buFont typeface="Calibri" panose="020F0502020204030204" pitchFamily="34" charset="0"/>
              <a:buChar char="«"/>
            </a:pPr>
            <a:r>
              <a:rPr lang="ar-SA" sz="3200" dirty="0">
                <a:solidFill>
                  <a:srgbClr val="415055"/>
                </a:solidFill>
              </a:rPr>
              <a:t>الهدف الأساسي من تنمية الموارد البشرية</a:t>
            </a:r>
          </a:p>
          <a:p>
            <a:pPr marL="342900" indent="-342900">
              <a:buFont typeface="Calibri" panose="020F0502020204030204" pitchFamily="34" charset="0"/>
              <a:buChar char="«"/>
            </a:pPr>
            <a:r>
              <a:rPr lang="ar-SA" sz="3200" dirty="0">
                <a:solidFill>
                  <a:srgbClr val="415055"/>
                </a:solidFill>
              </a:rPr>
              <a:t>الفرق الأساسي بين الدول النامية والدول المتقدمة اقتصاديا </a:t>
            </a:r>
          </a:p>
          <a:p>
            <a:pPr marL="342900" indent="-342900">
              <a:buFont typeface="Calibri" panose="020F0502020204030204" pitchFamily="34" charset="0"/>
              <a:buChar char="«"/>
            </a:pPr>
            <a:r>
              <a:rPr lang="ar-SA" sz="3200" dirty="0">
                <a:solidFill>
                  <a:srgbClr val="415055"/>
                </a:solidFill>
              </a:rPr>
              <a:t>أهم وسائل تنمية الموارد البشرية</a:t>
            </a:r>
          </a:p>
          <a:p>
            <a:endParaRPr lang="ar-SA" dirty="0"/>
          </a:p>
        </p:txBody>
      </p:sp>
    </p:spTree>
    <p:extLst>
      <p:ext uri="{BB962C8B-B14F-4D97-AF65-F5344CB8AC3E}">
        <p14:creationId xmlns:p14="http://schemas.microsoft.com/office/powerpoint/2010/main" val="396967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41D1B589-5A08-4C9B-8D22-961C830DF46A}"/>
              </a:ext>
            </a:extLst>
          </p:cNvPr>
          <p:cNvSpPr>
            <a:spLocks noGrp="1"/>
          </p:cNvSpPr>
          <p:nvPr>
            <p:ph type="title"/>
          </p:nvPr>
        </p:nvSpPr>
        <p:spPr>
          <a:xfrm>
            <a:off x="1115616" y="238584"/>
            <a:ext cx="7886700" cy="994172"/>
          </a:xfrm>
        </p:spPr>
        <p:txBody>
          <a:bodyPr/>
          <a:lstStyle/>
          <a:p>
            <a:r>
              <a:rPr lang="ar-SA" dirty="0"/>
              <a:t>تتميز هذه الوسائل عن غيرها بما يلي:</a:t>
            </a:r>
          </a:p>
        </p:txBody>
      </p:sp>
      <p:pic>
        <p:nvPicPr>
          <p:cNvPr id="8" name="صورة 7">
            <a:extLst>
              <a:ext uri="{FF2B5EF4-FFF2-40B4-BE49-F238E27FC236}">
                <a16:creationId xmlns:a16="http://schemas.microsoft.com/office/drawing/2014/main" xmlns="" id="{65AF527B-F2C4-4C37-9AB3-BDEE819DB3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177"/>
          <a:stretch/>
        </p:blipFill>
        <p:spPr>
          <a:xfrm>
            <a:off x="0" y="4290678"/>
            <a:ext cx="3655293" cy="2564904"/>
          </a:xfrm>
          <a:prstGeom prst="rect">
            <a:avLst/>
          </a:prstGeom>
        </p:spPr>
      </p:pic>
      <p:sp>
        <p:nvSpPr>
          <p:cNvPr id="3" name="عنصر نائب للمحتوى 2">
            <a:extLst>
              <a:ext uri="{FF2B5EF4-FFF2-40B4-BE49-F238E27FC236}">
                <a16:creationId xmlns:a16="http://schemas.microsoft.com/office/drawing/2014/main" xmlns="" id="{E6198875-C308-4E20-891D-36B16A503C63}"/>
              </a:ext>
            </a:extLst>
          </p:cNvPr>
          <p:cNvSpPr>
            <a:spLocks noGrp="1"/>
          </p:cNvSpPr>
          <p:nvPr>
            <p:ph idx="1"/>
          </p:nvPr>
        </p:nvSpPr>
        <p:spPr>
          <a:xfrm>
            <a:off x="-468560" y="1265834"/>
            <a:ext cx="9612560" cy="5076564"/>
          </a:xfrm>
        </p:spPr>
        <p:txBody>
          <a:bodyPr>
            <a:noAutofit/>
          </a:bodyPr>
          <a:lstStyle/>
          <a:p>
            <a:pPr marL="0" indent="0" algn="r" rtl="1">
              <a:buNone/>
            </a:pPr>
            <a:r>
              <a:rPr lang="ar-SA" sz="2000" dirty="0"/>
              <a:t>1- جميعها سلع استهلاكية ورأسمالية </a:t>
            </a:r>
          </a:p>
          <a:p>
            <a:pPr marL="0" indent="0" algn="r" rtl="1">
              <a:buNone/>
            </a:pPr>
            <a:r>
              <a:rPr lang="ar-SA" sz="2000" dirty="0"/>
              <a:t>2- ازدياد عدد السكان يؤدي إلى زيادة الطلب على الخدمات مما يؤدي إلى لزيادة الإنفاق عليها من</a:t>
            </a:r>
          </a:p>
          <a:p>
            <a:pPr marL="0" indent="0" algn="r" rtl="1">
              <a:buNone/>
            </a:pPr>
            <a:r>
              <a:rPr lang="ar-SA" sz="2000" dirty="0"/>
              <a:t>قبل الحكومة والأفراد </a:t>
            </a:r>
            <a:r>
              <a:rPr lang="ar-SA" sz="2000" dirty="0">
                <a:solidFill>
                  <a:srgbClr val="C85A5B"/>
                </a:solidFill>
              </a:rPr>
              <a:t>"الفقر في الدول النامية قد يكون سبباً في عدم تمكنها من الإنفاق على هذه الخدمات"</a:t>
            </a:r>
          </a:p>
          <a:p>
            <a:pPr marL="0" indent="0" algn="r" rtl="1">
              <a:buNone/>
            </a:pPr>
            <a:endParaRPr lang="ar-SA" sz="2000" dirty="0">
              <a:solidFill>
                <a:srgbClr val="C85A5B"/>
              </a:solidFill>
            </a:endParaRPr>
          </a:p>
          <a:p>
            <a:pPr marL="0" indent="0" algn="r" rtl="1">
              <a:buNone/>
            </a:pPr>
            <a:r>
              <a:rPr lang="ar-SA" sz="2000" dirty="0"/>
              <a:t>3- قد لا تكون قلة الإمكانات هي السبب الوحيد فمن الأسباب الأخرى </a:t>
            </a:r>
            <a:r>
              <a:rPr lang="ar-SA" sz="2000" dirty="0">
                <a:solidFill>
                  <a:srgbClr val="C85A5B"/>
                </a:solidFill>
              </a:rPr>
              <a:t>أ-عدم تحديد الأفضليات بشكل واضح</a:t>
            </a:r>
          </a:p>
          <a:p>
            <a:pPr marL="0" indent="0" algn="r" rtl="1">
              <a:buNone/>
            </a:pPr>
            <a:r>
              <a:rPr lang="ar-SA" sz="2000" dirty="0">
                <a:solidFill>
                  <a:srgbClr val="C85A5B"/>
                </a:solidFill>
              </a:rPr>
              <a:t>ب- سوء تخصيص الموارد المتاحة بين استخداماتها المختلفة.</a:t>
            </a:r>
          </a:p>
          <a:p>
            <a:pPr marL="0" indent="0" algn="r" rtl="1">
              <a:buNone/>
            </a:pPr>
            <a:endParaRPr lang="ar-SA" sz="2000" dirty="0">
              <a:solidFill>
                <a:srgbClr val="CC00CC"/>
              </a:solidFill>
            </a:endParaRPr>
          </a:p>
          <a:p>
            <a:pPr marL="0" indent="0" algn="r" rtl="1">
              <a:buNone/>
            </a:pPr>
            <a:r>
              <a:rPr lang="ar-SA" sz="2000" dirty="0"/>
              <a:t>4- تختلف وسائل تنمية الموارد البشرية من الموارد الأخرى في كونها سلعاً </a:t>
            </a:r>
            <a:r>
              <a:rPr lang="ar-SA" sz="2000" dirty="0">
                <a:solidFill>
                  <a:srgbClr val="C85A5B"/>
                </a:solidFill>
              </a:rPr>
              <a:t>شبه عامة </a:t>
            </a:r>
            <a:r>
              <a:rPr lang="ar-SA" sz="2000" dirty="0"/>
              <a:t>أو</a:t>
            </a:r>
          </a:p>
          <a:p>
            <a:pPr marL="0" indent="0" algn="r" rtl="1">
              <a:buNone/>
            </a:pPr>
            <a:r>
              <a:rPr lang="ar-SA" sz="2000" dirty="0"/>
              <a:t>أنها </a:t>
            </a:r>
            <a:r>
              <a:rPr lang="ar-SA" sz="2000" dirty="0">
                <a:solidFill>
                  <a:srgbClr val="C85A5B"/>
                </a:solidFill>
              </a:rPr>
              <a:t>سلع مميزة </a:t>
            </a:r>
            <a:r>
              <a:rPr lang="ar-SA" sz="2000" dirty="0"/>
              <a:t>أو أن إنتاجها </a:t>
            </a:r>
            <a:r>
              <a:rPr lang="ar-SA" sz="2000" u="sng" dirty="0"/>
              <a:t>يتصف بالاحتكار الطبيعي </a:t>
            </a:r>
            <a:r>
              <a:rPr lang="ar-SA" sz="2000" dirty="0"/>
              <a:t>مما يجعل تدخل الدولة</a:t>
            </a:r>
          </a:p>
          <a:p>
            <a:pPr marL="0" indent="0" algn="r" rtl="1">
              <a:buNone/>
            </a:pPr>
            <a:r>
              <a:rPr lang="ar-SA" sz="2000" dirty="0"/>
              <a:t>ضرورياً في إنتاجها لعجز القطاع الخاص</a:t>
            </a:r>
            <a:r>
              <a:rPr lang="ar-SA" sz="2400" dirty="0"/>
              <a:t>.</a:t>
            </a:r>
          </a:p>
        </p:txBody>
      </p:sp>
    </p:spTree>
    <p:extLst>
      <p:ext uri="{BB962C8B-B14F-4D97-AF65-F5344CB8AC3E}">
        <p14:creationId xmlns:p14="http://schemas.microsoft.com/office/powerpoint/2010/main" val="122780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 تحتوي على كرسي, منضدة, غرفة&#10;&#10;تم إنشاء الوصف تلقائياً">
            <a:extLst>
              <a:ext uri="{FF2B5EF4-FFF2-40B4-BE49-F238E27FC236}">
                <a16:creationId xmlns:a16="http://schemas.microsoft.com/office/drawing/2014/main" xmlns="" id="{EF3D9DFA-E3DA-47AE-ABE8-C3F847E4190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125" b="98125" l="3594" r="95000">
                        <a14:foregroundMark x1="77031" y1="47969" x2="83750" y2="53125"/>
                        <a14:foregroundMark x1="83750" y1="53125" x2="88281" y2="59688"/>
                        <a14:foregroundMark x1="88281" y1="59688" x2="86250" y2="69063"/>
                        <a14:foregroundMark x1="86250" y1="69063" x2="91406" y2="62813"/>
                        <a14:foregroundMark x1="91406" y1="62813" x2="90000" y2="70625"/>
                        <a14:foregroundMark x1="88750" y1="63906" x2="94375" y2="56875"/>
                        <a14:foregroundMark x1="82813" y1="77344" x2="83125" y2="86094"/>
                        <a14:foregroundMark x1="83125" y1="86094" x2="75938" y2="92813"/>
                        <a14:foregroundMark x1="75938" y1="92813" x2="49844" y2="89063"/>
                        <a14:foregroundMark x1="75781" y1="92813" x2="86094" y2="94375"/>
                        <a14:foregroundMark x1="86094" y1="94375" x2="79219" y2="90625"/>
                        <a14:foregroundMark x1="79219" y1="90625" x2="77344" y2="90469"/>
                        <a14:foregroundMark x1="40781" y1="94375" x2="7656" y2="91406"/>
                        <a14:foregroundMark x1="7656" y1="91406" x2="9219" y2="82656"/>
                        <a14:foregroundMark x1="9219" y1="82656" x2="3750" y2="75313"/>
                        <a14:foregroundMark x1="3750" y1="75313" x2="3594" y2="66406"/>
                        <a14:foregroundMark x1="3594" y1="66406" x2="1094" y2="57813"/>
                        <a14:foregroundMark x1="1094" y1="57813" x2="3594" y2="47344"/>
                        <a14:foregroundMark x1="3594" y1="47344" x2="11875" y2="38594"/>
                        <a14:foregroundMark x1="11875" y1="38594" x2="13281" y2="31250"/>
                        <a14:foregroundMark x1="17813" y1="36250" x2="29688" y2="49531"/>
                        <a14:foregroundMark x1="29688" y1="49531" x2="42344" y2="49688"/>
                        <a14:foregroundMark x1="42344" y1="49688" x2="56406" y2="46094"/>
                        <a14:foregroundMark x1="56406" y1="46094" x2="62187" y2="38594"/>
                        <a14:foregroundMark x1="62187" y1="38594" x2="62031" y2="50313"/>
                        <a14:foregroundMark x1="62031" y1="50313" x2="32188" y2="59688"/>
                        <a14:foregroundMark x1="57031" y1="64063" x2="36250" y2="71563"/>
                        <a14:foregroundMark x1="36250" y1="71563" x2="42031" y2="77344"/>
                        <a14:foregroundMark x1="42031" y1="77344" x2="60156" y2="73125"/>
                        <a14:foregroundMark x1="44063" y1="69531" x2="22500" y2="65000"/>
                        <a14:foregroundMark x1="22500" y1="65000" x2="21563" y2="73281"/>
                        <a14:foregroundMark x1="21563" y1="73281" x2="22969" y2="81250"/>
                        <a14:foregroundMark x1="22969" y1="81250" x2="29219" y2="86719"/>
                        <a14:foregroundMark x1="29219" y1="86719" x2="34063" y2="86406"/>
                        <a14:foregroundMark x1="24063" y1="84688" x2="17813" y2="80000"/>
                        <a14:foregroundMark x1="17813" y1="80000" x2="16719" y2="80156"/>
                        <a14:foregroundMark x1="47656" y1="86875" x2="53750" y2="93125"/>
                        <a14:foregroundMark x1="53750" y1="93125" x2="61875" y2="94531"/>
                        <a14:foregroundMark x1="61875" y1="94531" x2="87344" y2="92969"/>
                        <a14:foregroundMark x1="87344" y1="92969" x2="79063" y2="95938"/>
                        <a14:foregroundMark x1="79063" y1="95938" x2="35313" y2="92813"/>
                        <a14:foregroundMark x1="23125" y1="92500" x2="40938" y2="93438"/>
                        <a14:foregroundMark x1="23750" y1="91719" x2="29531" y2="97344"/>
                        <a14:foregroundMark x1="29531" y1="97344" x2="37969" y2="97344"/>
                        <a14:foregroundMark x1="37969" y1="97344" x2="52500" y2="93594"/>
                        <a14:foregroundMark x1="79531" y1="94688" x2="88438" y2="93438"/>
                        <a14:foregroundMark x1="88438" y1="93438" x2="92344" y2="93750"/>
                        <a14:foregroundMark x1="95000" y1="93438" x2="86719" y2="92188"/>
                        <a14:foregroundMark x1="86719" y1="92188" x2="85000" y2="92656"/>
                        <a14:foregroundMark x1="24375" y1="92500" x2="7969" y2="95000"/>
                        <a14:foregroundMark x1="7969" y1="95000" x2="8906" y2="86563"/>
                        <a14:foregroundMark x1="8906" y1="86563" x2="13438" y2="83438"/>
                        <a14:foregroundMark x1="78594" y1="96719" x2="87656" y2="96094"/>
                        <a14:foregroundMark x1="87656" y1="96094" x2="92969" y2="93125"/>
                        <a14:foregroundMark x1="32969" y1="8281" x2="21875" y2="8281"/>
                        <a14:foregroundMark x1="79688" y1="49375" x2="80156" y2="52031"/>
                        <a14:foregroundMark x1="62344" y1="65469" x2="72813" y2="67188"/>
                        <a14:foregroundMark x1="91719" y1="62813" x2="94844" y2="55781"/>
                        <a14:foregroundMark x1="83281" y1="94688" x2="91250" y2="92500"/>
                        <a14:foregroundMark x1="91250" y1="92500" x2="83594" y2="95625"/>
                        <a14:foregroundMark x1="83594" y1="95625" x2="82344" y2="95781"/>
                        <a14:foregroundMark x1="86719" y1="90313" x2="94531" y2="91563"/>
                        <a14:foregroundMark x1="94531" y1="91563" x2="86563" y2="97344"/>
                        <a14:foregroundMark x1="86563" y1="97344" x2="83438" y2="98125"/>
                        <a14:foregroundMark x1="75781" y1="94375" x2="54531" y2="93594"/>
                        <a14:foregroundMark x1="54531" y1="93594" x2="51875" y2="85938"/>
                        <a14:foregroundMark x1="51875" y1="85938" x2="57031" y2="78906"/>
                        <a14:foregroundMark x1="57031" y1="78906" x2="57969" y2="87188"/>
                        <a14:foregroundMark x1="57969" y1="87188" x2="66563" y2="87813"/>
                        <a14:foregroundMark x1="66563" y1="87813" x2="58906" y2="85156"/>
                        <a14:foregroundMark x1="58906" y1="85156" x2="56563" y2="80781"/>
                        <a14:foregroundMark x1="68438" y1="80000" x2="70156" y2="87969"/>
                        <a14:foregroundMark x1="70156" y1="87969" x2="80156" y2="80469"/>
                      </a14:backgroundRemoval>
                    </a14:imgEffect>
                  </a14:imgLayer>
                </a14:imgProps>
              </a:ext>
              <a:ext uri="{28A0092B-C50C-407E-A947-70E740481C1C}">
                <a14:useLocalDpi xmlns:a14="http://schemas.microsoft.com/office/drawing/2010/main" val="0"/>
              </a:ext>
            </a:extLst>
          </a:blip>
          <a:stretch>
            <a:fillRect/>
          </a:stretch>
        </p:blipFill>
        <p:spPr>
          <a:xfrm>
            <a:off x="-108520" y="2402268"/>
            <a:ext cx="4464496" cy="4464496"/>
          </a:xfrm>
          <a:prstGeom prst="rect">
            <a:avLst/>
          </a:prstGeom>
        </p:spPr>
      </p:pic>
      <p:sp>
        <p:nvSpPr>
          <p:cNvPr id="3" name="عنوان 1">
            <a:extLst>
              <a:ext uri="{FF2B5EF4-FFF2-40B4-BE49-F238E27FC236}">
                <a16:creationId xmlns:a16="http://schemas.microsoft.com/office/drawing/2014/main" xmlns="" id="{B508C517-A71E-46A9-A60D-1786D62D0289}"/>
              </a:ext>
            </a:extLst>
          </p:cNvPr>
          <p:cNvSpPr txBox="1">
            <a:spLocks/>
          </p:cNvSpPr>
          <p:nvPr/>
        </p:nvSpPr>
        <p:spPr>
          <a:xfrm>
            <a:off x="778437" y="476672"/>
            <a:ext cx="8111269" cy="1839738"/>
          </a:xfrm>
          <a:prstGeom prst="rect">
            <a:avLst/>
          </a:prstGeom>
        </p:spPr>
        <p:txBody>
          <a:bodyPr>
            <a:norm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r>
              <a:rPr lang="ar-SA" sz="4000" dirty="0"/>
              <a:t>لكي تتمكن الدولة من أداء ذلك بفعالية تامة وتوزع هذه الخدمات توزيعاً عادلاً لابد أن تحدد ما يلي:</a:t>
            </a:r>
          </a:p>
        </p:txBody>
      </p:sp>
      <p:sp>
        <p:nvSpPr>
          <p:cNvPr id="4" name="عنصر نائب للمحتوى 2">
            <a:extLst>
              <a:ext uri="{FF2B5EF4-FFF2-40B4-BE49-F238E27FC236}">
                <a16:creationId xmlns:a16="http://schemas.microsoft.com/office/drawing/2014/main" xmlns="" id="{37425EBA-5D3D-4353-9786-7E897D34647B}"/>
              </a:ext>
            </a:extLst>
          </p:cNvPr>
          <p:cNvSpPr txBox="1">
            <a:spLocks/>
          </p:cNvSpPr>
          <p:nvPr/>
        </p:nvSpPr>
        <p:spPr>
          <a:xfrm>
            <a:off x="4039485" y="2172394"/>
            <a:ext cx="4815991" cy="4351338"/>
          </a:xfrm>
          <a:prstGeom prst="rect">
            <a:avLst/>
          </a:prstGeom>
        </p:spPr>
        <p:txBody>
          <a:bodyPr>
            <a:normAutofit/>
          </a:bodyPr>
          <a:lst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ar-SA" sz="2800" dirty="0"/>
              <a:t>حجم الطلب على هذه الخدمات وحجم الإنفاق عليها </a:t>
            </a:r>
          </a:p>
          <a:p>
            <a:pPr marL="0" indent="0">
              <a:buFont typeface="Arial" panose="020B0604020202020204" pitchFamily="34" charset="0"/>
              <a:buNone/>
            </a:pPr>
            <a:endParaRPr lang="ar-SA" sz="2800" dirty="0"/>
          </a:p>
          <a:p>
            <a:r>
              <a:rPr lang="ar-SA" sz="2800" dirty="0"/>
              <a:t>أنواع الإنتاج المطلوب من هذه الخدمات ومستوياته المختلفة </a:t>
            </a:r>
          </a:p>
          <a:p>
            <a:pPr marL="0" indent="0">
              <a:buFont typeface="Arial" panose="020B0604020202020204" pitchFamily="34" charset="0"/>
              <a:buNone/>
            </a:pPr>
            <a:endParaRPr lang="ar-SA" sz="2800" dirty="0"/>
          </a:p>
          <a:p>
            <a:r>
              <a:rPr lang="ar-SA" sz="2800" dirty="0"/>
              <a:t>طريقة توزيع هذه الخدمات على السكان على المستويين المحلي والإقليمي</a:t>
            </a:r>
          </a:p>
        </p:txBody>
      </p:sp>
    </p:spTree>
    <p:extLst>
      <p:ext uri="{BB962C8B-B14F-4D97-AF65-F5344CB8AC3E}">
        <p14:creationId xmlns:p14="http://schemas.microsoft.com/office/powerpoint/2010/main" val="16177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475BF30E-B765-401D-BF73-3B21817FA770}"/>
              </a:ext>
            </a:extLst>
          </p:cNvPr>
          <p:cNvSpPr>
            <a:spLocks noGrp="1"/>
          </p:cNvSpPr>
          <p:nvPr>
            <p:ph type="title"/>
          </p:nvPr>
        </p:nvSpPr>
        <p:spPr>
          <a:xfrm>
            <a:off x="5759035" y="4060569"/>
            <a:ext cx="2279505" cy="938847"/>
          </a:xfrm>
        </p:spPr>
        <p:txBody>
          <a:bodyPr>
            <a:noAutofit/>
          </a:bodyPr>
          <a:lstStyle/>
          <a:p>
            <a:pPr algn="ctr"/>
            <a:r>
              <a:rPr lang="ar-SA" sz="2100" dirty="0"/>
              <a:t>التكاليف الحدية الخاصة</a:t>
            </a:r>
            <a:br>
              <a:rPr lang="ar-SA" sz="2100" dirty="0"/>
            </a:br>
            <a:r>
              <a:rPr lang="ar-SA" sz="2100" dirty="0"/>
              <a:t/>
            </a:r>
            <a:br>
              <a:rPr lang="ar-SA" sz="2100" dirty="0"/>
            </a:br>
            <a:r>
              <a:rPr lang="ar-SA" sz="2100" dirty="0"/>
              <a:t/>
            </a:r>
            <a:br>
              <a:rPr lang="ar-SA" sz="2100" dirty="0"/>
            </a:br>
            <a:r>
              <a:rPr lang="ar-SA" sz="2100" dirty="0"/>
              <a:t> التكاليف الخارجية</a:t>
            </a:r>
          </a:p>
        </p:txBody>
      </p:sp>
      <p:sp>
        <p:nvSpPr>
          <p:cNvPr id="3" name="عنصر نائب للمحتوى 2">
            <a:extLst>
              <a:ext uri="{FF2B5EF4-FFF2-40B4-BE49-F238E27FC236}">
                <a16:creationId xmlns:a16="http://schemas.microsoft.com/office/drawing/2014/main" xmlns="" id="{D4FC6B35-B0EF-462B-AD51-87A2C0955164}"/>
              </a:ext>
            </a:extLst>
          </p:cNvPr>
          <p:cNvSpPr>
            <a:spLocks noGrp="1"/>
          </p:cNvSpPr>
          <p:nvPr>
            <p:ph idx="1"/>
          </p:nvPr>
        </p:nvSpPr>
        <p:spPr>
          <a:xfrm>
            <a:off x="467544" y="356550"/>
            <a:ext cx="8581252" cy="2448084"/>
          </a:xfrm>
        </p:spPr>
        <p:txBody>
          <a:bodyPr/>
          <a:lstStyle/>
          <a:p>
            <a:pPr marL="0" indent="0" algn="r">
              <a:buNone/>
            </a:pPr>
            <a:r>
              <a:rPr lang="ar-SA" sz="2800" dirty="0"/>
              <a:t>في حالة </a:t>
            </a:r>
            <a:r>
              <a:rPr lang="ar-SA" sz="2800" dirty="0">
                <a:solidFill>
                  <a:srgbClr val="CE4F5A"/>
                </a:solidFill>
              </a:rPr>
              <a:t>السلع الخاصة</a:t>
            </a:r>
            <a:r>
              <a:rPr lang="ar-SA" sz="2800" dirty="0">
                <a:solidFill>
                  <a:srgbClr val="CC00CC"/>
                </a:solidFill>
              </a:rPr>
              <a:t> </a:t>
            </a:r>
            <a:r>
              <a:rPr lang="ar-SA" sz="2800" dirty="0"/>
              <a:t>تترك مهمة تحديد كمية الإنتاج وتوزيعه لنظام الأسعار والسوق الحر</a:t>
            </a:r>
          </a:p>
          <a:p>
            <a:pPr marL="0" indent="0" algn="r">
              <a:buNone/>
            </a:pPr>
            <a:r>
              <a:rPr lang="ar-SA" sz="2800" dirty="0"/>
              <a:t>أما حالة السلع العامة فهذا النظام يفشل في تحديد ذلك لأن منفعتها تنقسم لمنافع خاصة ومنافع اجتماعية </a:t>
            </a:r>
          </a:p>
          <a:p>
            <a:pPr marL="0" indent="0" algn="r">
              <a:buNone/>
            </a:pPr>
            <a:endParaRPr lang="ar-SA" sz="2400" dirty="0"/>
          </a:p>
          <a:p>
            <a:pPr marL="0" indent="0" algn="r">
              <a:buNone/>
            </a:pPr>
            <a:r>
              <a:rPr lang="ar-SA" sz="2400" dirty="0"/>
              <a:t>فلذا لابد من التدخل الحكومي لإنتاج مثل هذه الخدمات</a:t>
            </a:r>
          </a:p>
          <a:p>
            <a:pPr marL="0" indent="0" algn="r">
              <a:buNone/>
            </a:pPr>
            <a:r>
              <a:rPr lang="ar-SA" sz="2400" dirty="0"/>
              <a:t>والتي يتحدد </a:t>
            </a:r>
            <a:r>
              <a:rPr lang="ar-SA" sz="2400" u="sng" dirty="0">
                <a:solidFill>
                  <a:srgbClr val="CE4F5A"/>
                </a:solidFill>
              </a:rPr>
              <a:t>شرط توازنها أو إنتاجها بكفاءة وبقدر مقبول اجتماعياً :</a:t>
            </a:r>
          </a:p>
        </p:txBody>
      </p:sp>
      <p:sp>
        <p:nvSpPr>
          <p:cNvPr id="4" name="مستطيل 3">
            <a:extLst>
              <a:ext uri="{FF2B5EF4-FFF2-40B4-BE49-F238E27FC236}">
                <a16:creationId xmlns:a16="http://schemas.microsoft.com/office/drawing/2014/main" xmlns="" id="{735E9A13-EE87-4513-AF8F-34C32EFF1C85}"/>
              </a:ext>
            </a:extLst>
          </p:cNvPr>
          <p:cNvSpPr/>
          <p:nvPr/>
        </p:nvSpPr>
        <p:spPr>
          <a:xfrm>
            <a:off x="1331657" y="4023538"/>
            <a:ext cx="3080844" cy="1384995"/>
          </a:xfrm>
          <a:prstGeom prst="rect">
            <a:avLst/>
          </a:prstGeom>
        </p:spPr>
        <p:txBody>
          <a:bodyPr wrap="square">
            <a:spAutoFit/>
          </a:bodyPr>
          <a:lstStyle/>
          <a:p>
            <a:r>
              <a:rPr lang="ar-SA" sz="2100" dirty="0"/>
              <a:t> المنفعة الحدية الخاصة</a:t>
            </a:r>
          </a:p>
          <a:p>
            <a:endParaRPr lang="ar-SA" sz="2100" dirty="0"/>
          </a:p>
          <a:p>
            <a:endParaRPr lang="ar-SA" sz="2100" dirty="0"/>
          </a:p>
          <a:p>
            <a:r>
              <a:rPr lang="ar-SA" sz="2100" dirty="0"/>
              <a:t>المنفعة الحدية الخارجية </a:t>
            </a:r>
          </a:p>
        </p:txBody>
      </p:sp>
      <p:sp>
        <p:nvSpPr>
          <p:cNvPr id="5" name="مربع نص 4">
            <a:extLst>
              <a:ext uri="{FF2B5EF4-FFF2-40B4-BE49-F238E27FC236}">
                <a16:creationId xmlns:a16="http://schemas.microsoft.com/office/drawing/2014/main" xmlns="" id="{02B31943-9829-4F28-982C-B23946D0BDFE}"/>
              </a:ext>
            </a:extLst>
          </p:cNvPr>
          <p:cNvSpPr txBox="1"/>
          <p:nvPr/>
        </p:nvSpPr>
        <p:spPr>
          <a:xfrm>
            <a:off x="1489334" y="5875945"/>
            <a:ext cx="6336704" cy="523220"/>
          </a:xfrm>
          <a:prstGeom prst="rect">
            <a:avLst/>
          </a:prstGeom>
          <a:noFill/>
          <a:ln w="19050">
            <a:solidFill>
              <a:srgbClr val="CE4F5A"/>
            </a:solidFill>
          </a:ln>
        </p:spPr>
        <p:txBody>
          <a:bodyPr wrap="square" rtlCol="1">
            <a:spAutoFit/>
          </a:bodyPr>
          <a:lstStyle/>
          <a:p>
            <a:r>
              <a:rPr lang="ar-SA" sz="2800" dirty="0"/>
              <a:t>التكاليف الحدية الاجتماعية = المنفعة الحدية الاجتماعية</a:t>
            </a:r>
          </a:p>
        </p:txBody>
      </p:sp>
      <p:pic>
        <p:nvPicPr>
          <p:cNvPr id="9" name="صورة 8">
            <a:extLst>
              <a:ext uri="{FF2B5EF4-FFF2-40B4-BE49-F238E27FC236}">
                <a16:creationId xmlns:a16="http://schemas.microsoft.com/office/drawing/2014/main" xmlns="" id="{D38F4E19-3160-4C82-9E13-42D67E8EB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4486210"/>
            <a:ext cx="477110" cy="462340"/>
          </a:xfrm>
          <a:prstGeom prst="rect">
            <a:avLst/>
          </a:prstGeom>
        </p:spPr>
      </p:pic>
      <p:pic>
        <p:nvPicPr>
          <p:cNvPr id="10" name="صورة 9">
            <a:extLst>
              <a:ext uri="{FF2B5EF4-FFF2-40B4-BE49-F238E27FC236}">
                <a16:creationId xmlns:a16="http://schemas.microsoft.com/office/drawing/2014/main" xmlns="" id="{D1CD1F6A-F970-49FD-9A42-B230D28F2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6358" y="4417938"/>
            <a:ext cx="531994" cy="515525"/>
          </a:xfrm>
          <a:prstGeom prst="rect">
            <a:avLst/>
          </a:prstGeom>
        </p:spPr>
      </p:pic>
      <p:sp>
        <p:nvSpPr>
          <p:cNvPr id="12" name="يساوي 11">
            <a:extLst>
              <a:ext uri="{FF2B5EF4-FFF2-40B4-BE49-F238E27FC236}">
                <a16:creationId xmlns:a16="http://schemas.microsoft.com/office/drawing/2014/main" xmlns="" id="{5B98BD27-4C37-40F1-8929-1128F597B542}"/>
              </a:ext>
            </a:extLst>
          </p:cNvPr>
          <p:cNvSpPr/>
          <p:nvPr/>
        </p:nvSpPr>
        <p:spPr>
          <a:xfrm>
            <a:off x="4661263" y="4328123"/>
            <a:ext cx="841061" cy="695157"/>
          </a:xfrm>
          <a:prstGeom prst="mathEqual">
            <a:avLst/>
          </a:prstGeom>
          <a:solidFill>
            <a:srgbClr val="C2C3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Tree>
    <p:extLst>
      <p:ext uri="{BB962C8B-B14F-4D97-AF65-F5344CB8AC3E}">
        <p14:creationId xmlns:p14="http://schemas.microsoft.com/office/powerpoint/2010/main" val="1590600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منضدة, كمبيوتر, علامة&#10;&#10;تم إنشاء الوصف تلقائياً">
            <a:extLst>
              <a:ext uri="{FF2B5EF4-FFF2-40B4-BE49-F238E27FC236}">
                <a16:creationId xmlns:a16="http://schemas.microsoft.com/office/drawing/2014/main" xmlns="" id="{F9EE4113-F9C3-440B-9061-4710FBE1C1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112" t="9800" r="14951" b="7601"/>
          <a:stretch/>
        </p:blipFill>
        <p:spPr>
          <a:xfrm>
            <a:off x="-108520" y="3933056"/>
            <a:ext cx="4421381" cy="3068960"/>
          </a:xfrm>
          <a:prstGeom prst="rect">
            <a:avLst/>
          </a:prstGeom>
        </p:spPr>
      </p:pic>
      <p:sp>
        <p:nvSpPr>
          <p:cNvPr id="2" name="عنوان 1">
            <a:extLst>
              <a:ext uri="{FF2B5EF4-FFF2-40B4-BE49-F238E27FC236}">
                <a16:creationId xmlns:a16="http://schemas.microsoft.com/office/drawing/2014/main" xmlns="" id="{81BB7CC2-647A-432B-8B6D-7AB07FBC5B33}"/>
              </a:ext>
            </a:extLst>
          </p:cNvPr>
          <p:cNvSpPr>
            <a:spLocks noGrp="1"/>
          </p:cNvSpPr>
          <p:nvPr>
            <p:ph type="title"/>
          </p:nvPr>
        </p:nvSpPr>
        <p:spPr>
          <a:xfrm>
            <a:off x="179512" y="548680"/>
            <a:ext cx="8691463" cy="4052411"/>
          </a:xfrm>
        </p:spPr>
        <p:txBody>
          <a:bodyPr anchor="t">
            <a:normAutofit/>
          </a:bodyPr>
          <a:lstStyle/>
          <a:p>
            <a:pPr algn="r"/>
            <a:r>
              <a:rPr lang="ar-SA" sz="3600" dirty="0"/>
              <a:t>ولعدم فاعلية نظام الأسعار يمكن استخدام دراسات الجدوى</a:t>
            </a:r>
            <a:br>
              <a:rPr lang="ar-SA" sz="3600" dirty="0"/>
            </a:br>
            <a:r>
              <a:rPr lang="ar-SA" sz="3600" dirty="0"/>
              <a:t>الاقتصادية التي من أهمها: </a:t>
            </a:r>
            <a:r>
              <a:rPr lang="ar-SA" sz="3000" dirty="0"/>
              <a:t/>
            </a:r>
            <a:br>
              <a:rPr lang="ar-SA" sz="3000" dirty="0"/>
            </a:br>
            <a:r>
              <a:rPr lang="ar-SA" dirty="0"/>
              <a:t/>
            </a:r>
            <a:br>
              <a:rPr lang="ar-SA" dirty="0"/>
            </a:br>
            <a:r>
              <a:rPr lang="ar-SA" sz="3000" dirty="0"/>
              <a:t>طريقة تحليل التكاليف والعائدات أو طريقة فاعلية التكاليف</a:t>
            </a:r>
            <a:br>
              <a:rPr lang="ar-SA" sz="3000" dirty="0"/>
            </a:br>
            <a:r>
              <a:rPr lang="ar-SA" sz="3000" dirty="0"/>
              <a:t/>
            </a:r>
            <a:br>
              <a:rPr lang="ar-SA" sz="3000" dirty="0"/>
            </a:br>
            <a:r>
              <a:rPr lang="ar-SA" sz="3000" dirty="0"/>
              <a:t>لتحديد أفضل الاختيارات عائداً وأقلها تكلفة</a:t>
            </a:r>
            <a:endParaRPr lang="ar-SA" dirty="0"/>
          </a:p>
        </p:txBody>
      </p:sp>
    </p:spTree>
    <p:extLst>
      <p:ext uri="{BB962C8B-B14F-4D97-AF65-F5344CB8AC3E}">
        <p14:creationId xmlns:p14="http://schemas.microsoft.com/office/powerpoint/2010/main" val="41622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xmlns="" id="{185F1B39-2E1C-4456-A856-5916066DB116}"/>
              </a:ext>
            </a:extLst>
          </p:cNvPr>
          <p:cNvPicPr>
            <a:picLocks noChangeAspect="1"/>
          </p:cNvPicPr>
          <p:nvPr/>
        </p:nvPicPr>
        <p:blipFill rotWithShape="1">
          <a:blip r:embed="rId2">
            <a:extLst>
              <a:ext uri="{28A0092B-C50C-407E-A947-70E740481C1C}">
                <a14:useLocalDpi xmlns:a14="http://schemas.microsoft.com/office/drawing/2010/main" val="0"/>
              </a:ext>
            </a:extLst>
          </a:blip>
          <a:srcRect t="2381" b="4762"/>
          <a:stretch/>
        </p:blipFill>
        <p:spPr>
          <a:xfrm>
            <a:off x="251520" y="620688"/>
            <a:ext cx="3024336" cy="2808312"/>
          </a:xfrm>
          <a:prstGeom prst="rect">
            <a:avLst/>
          </a:prstGeom>
        </p:spPr>
      </p:pic>
      <p:sp>
        <p:nvSpPr>
          <p:cNvPr id="2" name="TextBox 2">
            <a:extLst>
              <a:ext uri="{FF2B5EF4-FFF2-40B4-BE49-F238E27FC236}">
                <a16:creationId xmlns:a16="http://schemas.microsoft.com/office/drawing/2014/main" xmlns="" id="{9BCCF115-A205-43E3-BBD1-A83BDF54AB83}"/>
              </a:ext>
            </a:extLst>
          </p:cNvPr>
          <p:cNvSpPr txBox="1"/>
          <p:nvPr/>
        </p:nvSpPr>
        <p:spPr>
          <a:xfrm>
            <a:off x="395536" y="2214731"/>
            <a:ext cx="8352928" cy="3662541"/>
          </a:xfrm>
          <a:prstGeom prst="rect">
            <a:avLst/>
          </a:prstGeom>
          <a:noFill/>
        </p:spPr>
        <p:txBody>
          <a:bodyPr wrap="square" rtlCol="0">
            <a:spAutoFit/>
          </a:bodyPr>
          <a:lstStyle/>
          <a:p>
            <a:r>
              <a:rPr lang="ar-SA" sz="2800" b="1" dirty="0"/>
              <a:t>أولًا: </a:t>
            </a:r>
            <a:r>
              <a:rPr lang="ar-SA" sz="2800" b="1" dirty="0">
                <a:highlight>
                  <a:srgbClr val="C0C0C0"/>
                </a:highlight>
              </a:rPr>
              <a:t>مفهوم</a:t>
            </a:r>
            <a:r>
              <a:rPr lang="ar-SA" sz="2800" b="1" dirty="0"/>
              <a:t> اقتصاد المعرفة</a:t>
            </a:r>
          </a:p>
          <a:p>
            <a:endParaRPr lang="ar-SA" sz="2800" b="1" dirty="0"/>
          </a:p>
          <a:p>
            <a:r>
              <a:rPr lang="ar-SA" sz="2800" b="1" dirty="0"/>
              <a:t>فرق بيتر </a:t>
            </a:r>
            <a:r>
              <a:rPr lang="ar-SA" sz="2800" b="1" dirty="0" err="1"/>
              <a:t>دركر</a:t>
            </a:r>
            <a:r>
              <a:rPr lang="ar-SA" sz="2800" b="1" dirty="0"/>
              <a:t> -وهو من استخدم هذا المفهوم- بين:</a:t>
            </a:r>
          </a:p>
          <a:p>
            <a:endParaRPr lang="ar-SA" sz="2400" b="1" dirty="0"/>
          </a:p>
          <a:p>
            <a:pPr marL="342900" indent="-342900">
              <a:buFont typeface="Courier New" panose="02070309020205020404" pitchFamily="49" charset="0"/>
              <a:buChar char="o"/>
            </a:pPr>
            <a:r>
              <a:rPr lang="ar-SA" sz="2400" b="1" dirty="0"/>
              <a:t>اقتصاد المعرفة = تعد المعرفة في حد ذاتها منتجًا نهائيا = استخدام الأدوات الاقتصادية لإنتاج وإدارة المعرفة </a:t>
            </a:r>
          </a:p>
          <a:p>
            <a:endParaRPr lang="ar-SA" sz="2400" b="1" dirty="0"/>
          </a:p>
          <a:p>
            <a:pPr marL="342900" indent="-342900">
              <a:buFont typeface="Courier New" panose="02070309020205020404" pitchFamily="49" charset="0"/>
              <a:buChar char="o"/>
            </a:pPr>
            <a:r>
              <a:rPr lang="ar-SA" sz="2400" b="1" dirty="0"/>
              <a:t>الاقتصاد المبني على المعرفة = تعد المعرفة أداة من ادوات الإنتاج أي مدخل من مدخلات الانتاج. = استخدام تقنيات المعرفة لإنتاج منافع اقتصادية</a:t>
            </a:r>
            <a:r>
              <a:rPr lang="ar-SA" sz="2800" b="1" dirty="0"/>
              <a:t>.</a:t>
            </a:r>
          </a:p>
        </p:txBody>
      </p:sp>
      <p:sp>
        <p:nvSpPr>
          <p:cNvPr id="23" name="مستطيل 22">
            <a:extLst>
              <a:ext uri="{FF2B5EF4-FFF2-40B4-BE49-F238E27FC236}">
                <a16:creationId xmlns:a16="http://schemas.microsoft.com/office/drawing/2014/main" xmlns="" id="{6B2360D3-9DBA-4B49-9D75-34B2FE964C1D}"/>
              </a:ext>
            </a:extLst>
          </p:cNvPr>
          <p:cNvSpPr/>
          <p:nvPr/>
        </p:nvSpPr>
        <p:spPr>
          <a:xfrm>
            <a:off x="3198163" y="771378"/>
            <a:ext cx="5339966" cy="646331"/>
          </a:xfrm>
          <a:prstGeom prst="rect">
            <a:avLst/>
          </a:prstGeom>
        </p:spPr>
        <p:txBody>
          <a:bodyPr wrap="square">
            <a:spAutoFit/>
          </a:bodyPr>
          <a:lstStyle/>
          <a:p>
            <a:r>
              <a:rPr lang="ar-SA" sz="3600" b="1" dirty="0"/>
              <a:t> </a:t>
            </a:r>
            <a:r>
              <a:rPr lang="ar-SA" sz="3600" b="1" dirty="0">
                <a:effectLst>
                  <a:outerShdw blurRad="38100" dist="38100" dir="2700000" algn="tl">
                    <a:srgbClr val="000000">
                      <a:alpha val="43137"/>
                    </a:srgbClr>
                  </a:outerShdw>
                </a:effectLst>
              </a:rPr>
              <a:t>الموارد البشرية واقـتـصاد المعرفة </a:t>
            </a:r>
          </a:p>
        </p:txBody>
      </p:sp>
    </p:spTree>
    <p:extLst>
      <p:ext uri="{BB962C8B-B14F-4D97-AF65-F5344CB8AC3E}">
        <p14:creationId xmlns:p14="http://schemas.microsoft.com/office/powerpoint/2010/main" val="186201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3F3F5"/>
        </a:solidFill>
        <a:effectLst/>
      </p:bgPr>
    </p:bg>
    <p:spTree>
      <p:nvGrpSpPr>
        <p:cNvPr id="1" name=""/>
        <p:cNvGrpSpPr/>
        <p:nvPr/>
      </p:nvGrpSpPr>
      <p:grpSpPr>
        <a:xfrm>
          <a:off x="0" y="0"/>
          <a:ext cx="0" cy="0"/>
          <a:chOff x="0" y="0"/>
          <a:chExt cx="0" cy="0"/>
        </a:xfrm>
      </p:grpSpPr>
      <p:pic>
        <p:nvPicPr>
          <p:cNvPr id="4" name="صورة 3" descr="صورة تحتوي على رسم&#10;&#10;تم إنشاء الوصف تلقائياً">
            <a:extLst>
              <a:ext uri="{FF2B5EF4-FFF2-40B4-BE49-F238E27FC236}">
                <a16:creationId xmlns:a16="http://schemas.microsoft.com/office/drawing/2014/main" xmlns="" id="{10BC3E2F-B04D-45D8-8C0C-614B5CD49FE2}"/>
              </a:ext>
            </a:extLst>
          </p:cNvPr>
          <p:cNvPicPr>
            <a:picLocks noChangeAspect="1"/>
          </p:cNvPicPr>
          <p:nvPr/>
        </p:nvPicPr>
        <p:blipFill rotWithShape="1">
          <a:blip r:embed="rId2">
            <a:extLst>
              <a:ext uri="{28A0092B-C50C-407E-A947-70E740481C1C}">
                <a14:useLocalDpi xmlns:a14="http://schemas.microsoft.com/office/drawing/2010/main" val="0"/>
              </a:ext>
            </a:extLst>
          </a:blip>
          <a:srcRect l="23784" t="5716" r="23325" b="41392"/>
          <a:stretch/>
        </p:blipFill>
        <p:spPr>
          <a:xfrm>
            <a:off x="-108520" y="3965683"/>
            <a:ext cx="2892317" cy="2892317"/>
          </a:xfrm>
          <a:prstGeom prst="rect">
            <a:avLst/>
          </a:prstGeom>
        </p:spPr>
      </p:pic>
      <p:sp>
        <p:nvSpPr>
          <p:cNvPr id="2" name="Rectangle 1">
            <a:extLst>
              <a:ext uri="{FF2B5EF4-FFF2-40B4-BE49-F238E27FC236}">
                <a16:creationId xmlns:a16="http://schemas.microsoft.com/office/drawing/2014/main" xmlns="" id="{0BCD8ED4-4E89-4911-9E46-65E976E588B0}"/>
              </a:ext>
            </a:extLst>
          </p:cNvPr>
          <p:cNvSpPr/>
          <p:nvPr/>
        </p:nvSpPr>
        <p:spPr>
          <a:xfrm>
            <a:off x="827584" y="332656"/>
            <a:ext cx="8076873" cy="4832092"/>
          </a:xfrm>
          <a:prstGeom prst="rect">
            <a:avLst/>
          </a:prstGeom>
        </p:spPr>
        <p:txBody>
          <a:bodyPr wrap="square">
            <a:spAutoFit/>
          </a:bodyPr>
          <a:lstStyle/>
          <a:p>
            <a:r>
              <a:rPr lang="ar-SA" sz="2800" b="1" dirty="0"/>
              <a:t>ثانيًا: </a:t>
            </a:r>
            <a:r>
              <a:rPr lang="ar-SA" sz="2800" b="1" dirty="0">
                <a:highlight>
                  <a:srgbClr val="C0C0C0"/>
                </a:highlight>
              </a:rPr>
              <a:t>خصائص</a:t>
            </a:r>
            <a:r>
              <a:rPr lang="ar-SA" sz="2800" b="1" dirty="0"/>
              <a:t> اقتصاد المعرفة</a:t>
            </a:r>
          </a:p>
          <a:p>
            <a:endParaRPr lang="ar-SA" sz="2800" b="1" dirty="0"/>
          </a:p>
          <a:p>
            <a:pPr marL="457200" indent="-457200">
              <a:buFont typeface="Arial" panose="020B0604020202020204" pitchFamily="34" charset="0"/>
              <a:buChar char="•"/>
            </a:pPr>
            <a:r>
              <a:rPr lang="ar-SA" sz="2800" b="1" dirty="0"/>
              <a:t>نشأ في نهاية القرن المنصرم وازدادت أهميته مع اندلاع الثورة المعلوماتية </a:t>
            </a:r>
          </a:p>
          <a:p>
            <a:pPr marL="457200" indent="-457200">
              <a:buFont typeface="Arial" panose="020B0604020202020204" pitchFamily="34" charset="0"/>
              <a:buChar char="•"/>
            </a:pPr>
            <a:r>
              <a:rPr lang="ar-SA" sz="2800" b="1" dirty="0"/>
              <a:t>يستند –في إنتاجه للسلع والخدمات- على العمل المعرفي والذي يختلف عن العمل اليدوي</a:t>
            </a:r>
          </a:p>
          <a:p>
            <a:pPr marL="457200" indent="-457200">
              <a:buFont typeface="Arial" panose="020B0604020202020204" pitchFamily="34" charset="0"/>
              <a:buChar char="•"/>
            </a:pPr>
            <a:r>
              <a:rPr lang="ar-SA" sz="2800" b="1" dirty="0"/>
              <a:t> يركز على الموارد البشرية (رأس المال البشري) ويهتم بالعملية التنموية لها كعنصر إنتاجي أكثر أهمية من العناصر الطبيعية وعامل مهم لتقدم وتطور الدول والمجتمعات (اليابان وماليزيا أنموذجًا)</a:t>
            </a:r>
          </a:p>
          <a:p>
            <a:pPr marL="457200" indent="-457200">
              <a:buFont typeface="Arial" panose="020B0604020202020204" pitchFamily="34" charset="0"/>
              <a:buChar char="•"/>
            </a:pPr>
            <a:endParaRPr lang="ar-SA" sz="2800" b="1" dirty="0"/>
          </a:p>
        </p:txBody>
      </p:sp>
    </p:spTree>
    <p:extLst>
      <p:ext uri="{BB962C8B-B14F-4D97-AF65-F5344CB8AC3E}">
        <p14:creationId xmlns:p14="http://schemas.microsoft.com/office/powerpoint/2010/main" val="277791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صورة 29" descr="صورة تحتوي على مغطى, ثلج, منضدة, صورة فوتوغرافية&#10;&#10;تم إنشاء الوصف تلقائياً">
            <a:extLst>
              <a:ext uri="{FF2B5EF4-FFF2-40B4-BE49-F238E27FC236}">
                <a16:creationId xmlns:a16="http://schemas.microsoft.com/office/drawing/2014/main" xmlns="" id="{CA820E43-13BD-4F58-AF2F-23A1CE190CEB}"/>
              </a:ext>
            </a:extLst>
          </p:cNvPr>
          <p:cNvPicPr>
            <a:picLocks noChangeAspect="1"/>
          </p:cNvPicPr>
          <p:nvPr/>
        </p:nvPicPr>
        <p:blipFill rotWithShape="1">
          <a:blip r:embed="rId2">
            <a:extLst>
              <a:ext uri="{28A0092B-C50C-407E-A947-70E740481C1C}">
                <a14:useLocalDpi xmlns:a14="http://schemas.microsoft.com/office/drawing/2010/main" val="0"/>
              </a:ext>
            </a:extLst>
          </a:blip>
          <a:srcRect l="9838" r="16138"/>
          <a:stretch/>
        </p:blipFill>
        <p:spPr>
          <a:xfrm>
            <a:off x="29303" y="0"/>
            <a:ext cx="4968552" cy="6749823"/>
          </a:xfrm>
          <a:prstGeom prst="rect">
            <a:avLst/>
          </a:prstGeom>
        </p:spPr>
      </p:pic>
      <p:sp>
        <p:nvSpPr>
          <p:cNvPr id="2" name="Content Placeholder 2">
            <a:extLst>
              <a:ext uri="{FF2B5EF4-FFF2-40B4-BE49-F238E27FC236}">
                <a16:creationId xmlns:a16="http://schemas.microsoft.com/office/drawing/2014/main" xmlns="" id="{A8877317-2B6E-4753-BCA7-5357D1CDD45D}"/>
              </a:ext>
            </a:extLst>
          </p:cNvPr>
          <p:cNvSpPr txBox="1">
            <a:spLocks/>
          </p:cNvSpPr>
          <p:nvPr/>
        </p:nvSpPr>
        <p:spPr>
          <a:xfrm>
            <a:off x="1979712" y="732324"/>
            <a:ext cx="6840760" cy="266429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r" rtl="1" fontAlgn="auto">
              <a:spcAft>
                <a:spcPts val="0"/>
              </a:spcAft>
              <a:buNone/>
              <a:defRPr/>
            </a:pPr>
            <a:r>
              <a:rPr lang="ar-SA" sz="3600" b="1" dirty="0">
                <a:solidFill>
                  <a:srgbClr val="005395"/>
                </a:solidFill>
                <a:latin typeface="Arial" panose="020B0604020202020204" pitchFamily="34" charset="0"/>
                <a:cs typeface="Akhbar MT" pitchFamily="2" charset="-78"/>
              </a:rPr>
              <a:t>أهم العوامل التي غيرت </a:t>
            </a:r>
          </a:p>
          <a:p>
            <a:pPr marL="0" indent="0" algn="r" rtl="1" fontAlgn="auto">
              <a:spcAft>
                <a:spcPts val="0"/>
              </a:spcAft>
              <a:buNone/>
              <a:defRPr/>
            </a:pPr>
            <a:r>
              <a:rPr lang="ar-SA" sz="3600" b="1" dirty="0">
                <a:solidFill>
                  <a:srgbClr val="005395"/>
                </a:solidFill>
                <a:latin typeface="Arial" panose="020B0604020202020204" pitchFamily="34" charset="0"/>
                <a:cs typeface="Akhbar MT" pitchFamily="2" charset="-78"/>
              </a:rPr>
              <a:t>من القواعد الاقتصادية التقليدية </a:t>
            </a:r>
          </a:p>
          <a:p>
            <a:pPr marL="0" indent="0" algn="r" rtl="1" fontAlgn="auto">
              <a:spcAft>
                <a:spcPts val="0"/>
              </a:spcAft>
              <a:buNone/>
              <a:defRPr/>
            </a:pPr>
            <a:r>
              <a:rPr lang="ar-SA" sz="3600" b="1" dirty="0">
                <a:solidFill>
                  <a:srgbClr val="005395"/>
                </a:solidFill>
                <a:latin typeface="Arial" panose="020B0604020202020204" pitchFamily="34" charset="0"/>
                <a:cs typeface="Akhbar MT" pitchFamily="2" charset="-78"/>
              </a:rPr>
              <a:t>وأدت لاقتصاد المعرفة:</a:t>
            </a:r>
          </a:p>
          <a:p>
            <a:pPr marL="0" indent="0" algn="r" rtl="1" fontAlgn="auto">
              <a:spcAft>
                <a:spcPts val="0"/>
              </a:spcAft>
              <a:buNone/>
              <a:defRPr/>
            </a:pPr>
            <a:endParaRPr lang="ar-SA" sz="3600" b="1" dirty="0">
              <a:solidFill>
                <a:srgbClr val="005395"/>
              </a:solidFill>
              <a:latin typeface="Arial" panose="020B0604020202020204" pitchFamily="34" charset="0"/>
              <a:cs typeface="Akhbar MT" pitchFamily="2" charset="-78"/>
            </a:endParaRPr>
          </a:p>
          <a:p>
            <a:pPr marL="0" indent="0" algn="r" rtl="1" fontAlgn="auto">
              <a:spcAft>
                <a:spcPts val="0"/>
              </a:spcAft>
              <a:buNone/>
              <a:defRPr/>
            </a:pPr>
            <a:r>
              <a:rPr lang="ar-SA" sz="3600" b="1" dirty="0">
                <a:solidFill>
                  <a:srgbClr val="005395"/>
                </a:solidFill>
                <a:latin typeface="Arial" panose="020B0604020202020204" pitchFamily="34" charset="0"/>
                <a:cs typeface="Akhbar MT" pitchFamily="2" charset="-78"/>
              </a:rPr>
              <a:t>1- تقنية المعلومات وتطوراتها  </a:t>
            </a:r>
          </a:p>
          <a:p>
            <a:pPr marL="0" indent="0" algn="r" rtl="1" fontAlgn="auto">
              <a:spcAft>
                <a:spcPts val="0"/>
              </a:spcAft>
              <a:buNone/>
              <a:defRPr/>
            </a:pPr>
            <a:r>
              <a:rPr lang="ar-SA" sz="3600" b="1" dirty="0">
                <a:solidFill>
                  <a:srgbClr val="005395"/>
                </a:solidFill>
                <a:latin typeface="Arial" panose="020B0604020202020204" pitchFamily="34" charset="0"/>
                <a:cs typeface="Akhbar MT" pitchFamily="2" charset="-78"/>
              </a:rPr>
              <a:t>2- العولمة </a:t>
            </a:r>
          </a:p>
        </p:txBody>
      </p:sp>
    </p:spTree>
    <p:extLst>
      <p:ext uri="{BB962C8B-B14F-4D97-AF65-F5344CB8AC3E}">
        <p14:creationId xmlns:p14="http://schemas.microsoft.com/office/powerpoint/2010/main" val="368038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78" y="624211"/>
            <a:ext cx="9144000" cy="581834"/>
          </a:xfrm>
        </p:spPr>
        <p:txBody>
          <a:bodyPr>
            <a:noAutofit/>
          </a:bodyPr>
          <a:lstStyle/>
          <a:p>
            <a:r>
              <a:rPr lang="ar-S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أوجه الاختلاف بين اقتصاد المعرفة والاقتصاد التقليدي ..</a:t>
            </a:r>
          </a:p>
        </p:txBody>
      </p:sp>
      <p:sp>
        <p:nvSpPr>
          <p:cNvPr id="301" name="평행 사변형 44">
            <a:extLst>
              <a:ext uri="{FF2B5EF4-FFF2-40B4-BE49-F238E27FC236}">
                <a16:creationId xmlns:a16="http://schemas.microsoft.com/office/drawing/2014/main" xmlns="" id="{9048827F-E17D-4890-A341-4A1043AB10EF}"/>
              </a:ext>
            </a:extLst>
          </p:cNvPr>
          <p:cNvSpPr/>
          <p:nvPr/>
        </p:nvSpPr>
        <p:spPr>
          <a:xfrm>
            <a:off x="-213019" y="4099811"/>
            <a:ext cx="2211743" cy="2580797"/>
          </a:xfrm>
          <a:custGeom>
            <a:avLst/>
            <a:gdLst>
              <a:gd name="connsiteX0" fmla="*/ 0 w 4126201"/>
              <a:gd name="connsiteY0" fmla="*/ 3366027 h 3366027"/>
              <a:gd name="connsiteX1" fmla="*/ 2404151 w 4126201"/>
              <a:gd name="connsiteY1" fmla="*/ 0 h 3366027"/>
              <a:gd name="connsiteX2" fmla="*/ 4126201 w 4126201"/>
              <a:gd name="connsiteY2" fmla="*/ 0 h 3366027"/>
              <a:gd name="connsiteX3" fmla="*/ 1722050 w 4126201"/>
              <a:gd name="connsiteY3" fmla="*/ 3366027 h 3366027"/>
              <a:gd name="connsiteX4" fmla="*/ 0 w 4126201"/>
              <a:gd name="connsiteY4" fmla="*/ 3366027 h 3366027"/>
              <a:gd name="connsiteX0" fmla="*/ 0 w 4126201"/>
              <a:gd name="connsiteY0" fmla="*/ 3366027 h 3366027"/>
              <a:gd name="connsiteX1" fmla="*/ 1485314 w 4126201"/>
              <a:gd name="connsiteY1" fmla="*/ 1273294 h 3366027"/>
              <a:gd name="connsiteX2" fmla="*/ 2404151 w 4126201"/>
              <a:gd name="connsiteY2" fmla="*/ 0 h 3366027"/>
              <a:gd name="connsiteX3" fmla="*/ 4126201 w 4126201"/>
              <a:gd name="connsiteY3" fmla="*/ 0 h 3366027"/>
              <a:gd name="connsiteX4" fmla="*/ 1722050 w 4126201"/>
              <a:gd name="connsiteY4" fmla="*/ 3366027 h 3366027"/>
              <a:gd name="connsiteX5" fmla="*/ 0 w 4126201"/>
              <a:gd name="connsiteY5" fmla="*/ 3366027 h 3366027"/>
              <a:gd name="connsiteX0" fmla="*/ 0 w 4126201"/>
              <a:gd name="connsiteY0" fmla="*/ 3366027 h 3366027"/>
              <a:gd name="connsiteX1" fmla="*/ 1485314 w 4126201"/>
              <a:gd name="connsiteY1" fmla="*/ 1273294 h 3366027"/>
              <a:gd name="connsiteX2" fmla="*/ 2404151 w 4126201"/>
              <a:gd name="connsiteY2" fmla="*/ 0 h 3366027"/>
              <a:gd name="connsiteX3" fmla="*/ 4126201 w 4126201"/>
              <a:gd name="connsiteY3" fmla="*/ 0 h 3366027"/>
              <a:gd name="connsiteX4" fmla="*/ 1722050 w 4126201"/>
              <a:gd name="connsiteY4" fmla="*/ 3366027 h 3366027"/>
              <a:gd name="connsiteX5" fmla="*/ 1485314 w 4126201"/>
              <a:gd name="connsiteY5" fmla="*/ 3361627 h 3366027"/>
              <a:gd name="connsiteX6" fmla="*/ 0 w 4126201"/>
              <a:gd name="connsiteY6" fmla="*/ 3366027 h 3366027"/>
              <a:gd name="connsiteX0" fmla="*/ 0 w 2640887"/>
              <a:gd name="connsiteY0" fmla="*/ 3361627 h 3366027"/>
              <a:gd name="connsiteX1" fmla="*/ 0 w 2640887"/>
              <a:gd name="connsiteY1" fmla="*/ 1273294 h 3366027"/>
              <a:gd name="connsiteX2" fmla="*/ 918837 w 2640887"/>
              <a:gd name="connsiteY2" fmla="*/ 0 h 3366027"/>
              <a:gd name="connsiteX3" fmla="*/ 2640887 w 2640887"/>
              <a:gd name="connsiteY3" fmla="*/ 0 h 3366027"/>
              <a:gd name="connsiteX4" fmla="*/ 236736 w 2640887"/>
              <a:gd name="connsiteY4" fmla="*/ 3366027 h 3366027"/>
              <a:gd name="connsiteX5" fmla="*/ 0 w 2640887"/>
              <a:gd name="connsiteY5" fmla="*/ 3361627 h 336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0887" h="3366027">
                <a:moveTo>
                  <a:pt x="0" y="3361627"/>
                </a:moveTo>
                <a:lnTo>
                  <a:pt x="0" y="1273294"/>
                </a:lnTo>
                <a:lnTo>
                  <a:pt x="918837" y="0"/>
                </a:lnTo>
                <a:lnTo>
                  <a:pt x="2640887" y="0"/>
                </a:lnTo>
                <a:lnTo>
                  <a:pt x="236736" y="3366027"/>
                </a:lnTo>
                <a:lnTo>
                  <a:pt x="0" y="3361627"/>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sp>
        <p:nvSpPr>
          <p:cNvPr id="302" name="평행 사변형 43">
            <a:extLst>
              <a:ext uri="{FF2B5EF4-FFF2-40B4-BE49-F238E27FC236}">
                <a16:creationId xmlns:a16="http://schemas.microsoft.com/office/drawing/2014/main" xmlns="" id="{E528B735-BBBA-4C28-A7BF-4C8EEC61421A}"/>
              </a:ext>
            </a:extLst>
          </p:cNvPr>
          <p:cNvSpPr/>
          <p:nvPr/>
        </p:nvSpPr>
        <p:spPr>
          <a:xfrm>
            <a:off x="6938245" y="2204864"/>
            <a:ext cx="2228433" cy="2975602"/>
          </a:xfrm>
          <a:custGeom>
            <a:avLst/>
            <a:gdLst>
              <a:gd name="connsiteX0" fmla="*/ 0 w 4372592"/>
              <a:gd name="connsiteY0" fmla="*/ 3874670 h 3874670"/>
              <a:gd name="connsiteX1" fmla="*/ 2644269 w 4372592"/>
              <a:gd name="connsiteY1" fmla="*/ 0 h 3874670"/>
              <a:gd name="connsiteX2" fmla="*/ 4372592 w 4372592"/>
              <a:gd name="connsiteY2" fmla="*/ 0 h 3874670"/>
              <a:gd name="connsiteX3" fmla="*/ 1728323 w 4372592"/>
              <a:gd name="connsiteY3" fmla="*/ 3874670 h 3874670"/>
              <a:gd name="connsiteX4" fmla="*/ 0 w 4372592"/>
              <a:gd name="connsiteY4" fmla="*/ 3874670 h 3874670"/>
              <a:gd name="connsiteX0" fmla="*/ 0 w 4372592"/>
              <a:gd name="connsiteY0" fmla="*/ 3874670 h 3874670"/>
              <a:gd name="connsiteX1" fmla="*/ 2644269 w 4372592"/>
              <a:gd name="connsiteY1" fmla="*/ 0 h 3874670"/>
              <a:gd name="connsiteX2" fmla="*/ 4372592 w 4372592"/>
              <a:gd name="connsiteY2" fmla="*/ 0 h 3874670"/>
              <a:gd name="connsiteX3" fmla="*/ 2660815 w 4372592"/>
              <a:gd name="connsiteY3" fmla="*/ 2516197 h 3874670"/>
              <a:gd name="connsiteX4" fmla="*/ 1728323 w 4372592"/>
              <a:gd name="connsiteY4" fmla="*/ 3874670 h 3874670"/>
              <a:gd name="connsiteX5" fmla="*/ 0 w 4372592"/>
              <a:gd name="connsiteY5" fmla="*/ 3874670 h 3874670"/>
              <a:gd name="connsiteX0" fmla="*/ 0 w 4372592"/>
              <a:gd name="connsiteY0" fmla="*/ 3880954 h 3880954"/>
              <a:gd name="connsiteX1" fmla="*/ 2656838 w 4372592"/>
              <a:gd name="connsiteY1" fmla="*/ 0 h 3880954"/>
              <a:gd name="connsiteX2" fmla="*/ 4372592 w 4372592"/>
              <a:gd name="connsiteY2" fmla="*/ 6284 h 3880954"/>
              <a:gd name="connsiteX3" fmla="*/ 2660815 w 4372592"/>
              <a:gd name="connsiteY3" fmla="*/ 2522481 h 3880954"/>
              <a:gd name="connsiteX4" fmla="*/ 1728323 w 4372592"/>
              <a:gd name="connsiteY4" fmla="*/ 3880954 h 3880954"/>
              <a:gd name="connsiteX5" fmla="*/ 0 w 4372592"/>
              <a:gd name="connsiteY5" fmla="*/ 3880954 h 3880954"/>
              <a:gd name="connsiteX0" fmla="*/ 0 w 2660815"/>
              <a:gd name="connsiteY0" fmla="*/ 3880954 h 3880954"/>
              <a:gd name="connsiteX1" fmla="*/ 2656838 w 2660815"/>
              <a:gd name="connsiteY1" fmla="*/ 0 h 3880954"/>
              <a:gd name="connsiteX2" fmla="*/ 2660815 w 2660815"/>
              <a:gd name="connsiteY2" fmla="*/ 2522481 h 3880954"/>
              <a:gd name="connsiteX3" fmla="*/ 1728323 w 2660815"/>
              <a:gd name="connsiteY3" fmla="*/ 3880954 h 3880954"/>
              <a:gd name="connsiteX4" fmla="*/ 0 w 2660815"/>
              <a:gd name="connsiteY4" fmla="*/ 3880954 h 388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815" h="3880954">
                <a:moveTo>
                  <a:pt x="0" y="3880954"/>
                </a:moveTo>
                <a:lnTo>
                  <a:pt x="2656838" y="0"/>
                </a:lnTo>
                <a:cubicBezTo>
                  <a:pt x="2658164" y="840827"/>
                  <a:pt x="2659489" y="1681654"/>
                  <a:pt x="2660815" y="2522481"/>
                </a:cubicBezTo>
                <a:lnTo>
                  <a:pt x="1728323" y="3880954"/>
                </a:lnTo>
                <a:lnTo>
                  <a:pt x="0" y="388095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03" name="평행 사변형 302">
            <a:extLst>
              <a:ext uri="{FF2B5EF4-FFF2-40B4-BE49-F238E27FC236}">
                <a16:creationId xmlns:a16="http://schemas.microsoft.com/office/drawing/2014/main" xmlns="" id="{AE3B2163-B795-4F51-B265-68D6D6932944}"/>
              </a:ext>
            </a:extLst>
          </p:cNvPr>
          <p:cNvSpPr/>
          <p:nvPr/>
        </p:nvSpPr>
        <p:spPr>
          <a:xfrm>
            <a:off x="1979948" y="3562301"/>
            <a:ext cx="3252947" cy="2429381"/>
          </a:xfrm>
          <a:prstGeom prst="parallelogram">
            <a:avLst>
              <a:gd name="adj" fmla="val 68245"/>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04" name="평행 사변형 303">
            <a:extLst>
              <a:ext uri="{FF2B5EF4-FFF2-40B4-BE49-F238E27FC236}">
                <a16:creationId xmlns:a16="http://schemas.microsoft.com/office/drawing/2014/main" xmlns="" id="{8A0D4F74-33AE-4E7A-80FB-C75F7EBC6A21}"/>
              </a:ext>
            </a:extLst>
          </p:cNvPr>
          <p:cNvSpPr/>
          <p:nvPr/>
        </p:nvSpPr>
        <p:spPr>
          <a:xfrm>
            <a:off x="3597034" y="3291896"/>
            <a:ext cx="3252947" cy="2429381"/>
          </a:xfrm>
          <a:prstGeom prst="parallelogram">
            <a:avLst>
              <a:gd name="adj" fmla="val 68245"/>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05" name="평행 사변형 304">
            <a:extLst>
              <a:ext uri="{FF2B5EF4-FFF2-40B4-BE49-F238E27FC236}">
                <a16:creationId xmlns:a16="http://schemas.microsoft.com/office/drawing/2014/main" xmlns="" id="{04902E20-4C0C-4BCC-9E40-C21DE3445C39}"/>
              </a:ext>
            </a:extLst>
          </p:cNvPr>
          <p:cNvSpPr/>
          <p:nvPr/>
        </p:nvSpPr>
        <p:spPr>
          <a:xfrm>
            <a:off x="5214121" y="3021490"/>
            <a:ext cx="3252947" cy="2429381"/>
          </a:xfrm>
          <a:prstGeom prst="parallelogram">
            <a:avLst>
              <a:gd name="adj" fmla="val 6824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06" name="평행 사변형 305">
            <a:extLst>
              <a:ext uri="{FF2B5EF4-FFF2-40B4-BE49-F238E27FC236}">
                <a16:creationId xmlns:a16="http://schemas.microsoft.com/office/drawing/2014/main" xmlns="" id="{17DD89F6-1916-4143-9794-5A9564DA356D}"/>
              </a:ext>
            </a:extLst>
          </p:cNvPr>
          <p:cNvSpPr/>
          <p:nvPr/>
        </p:nvSpPr>
        <p:spPr>
          <a:xfrm>
            <a:off x="362863" y="3832706"/>
            <a:ext cx="3252947" cy="2429381"/>
          </a:xfrm>
          <a:prstGeom prst="parallelogram">
            <a:avLst>
              <a:gd name="adj" fmla="val 6824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07" name="Rectangle 46">
            <a:extLst>
              <a:ext uri="{FF2B5EF4-FFF2-40B4-BE49-F238E27FC236}">
                <a16:creationId xmlns:a16="http://schemas.microsoft.com/office/drawing/2014/main" xmlns="" id="{77374A1E-1EBF-4FC0-A252-2CB65988F02A}"/>
              </a:ext>
            </a:extLst>
          </p:cNvPr>
          <p:cNvSpPr/>
          <p:nvPr/>
        </p:nvSpPr>
        <p:spPr>
          <a:xfrm>
            <a:off x="551524" y="4109141"/>
            <a:ext cx="1447200" cy="215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08" name="Rectangle 47">
            <a:extLst>
              <a:ext uri="{FF2B5EF4-FFF2-40B4-BE49-F238E27FC236}">
                <a16:creationId xmlns:a16="http://schemas.microsoft.com/office/drawing/2014/main" xmlns="" id="{E73218C6-ACD1-441D-B3F0-ECAA9E34FE82}"/>
              </a:ext>
            </a:extLst>
          </p:cNvPr>
          <p:cNvSpPr/>
          <p:nvPr/>
        </p:nvSpPr>
        <p:spPr>
          <a:xfrm>
            <a:off x="2168609" y="3838735"/>
            <a:ext cx="1447200" cy="215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09" name="Rectangle 48">
            <a:extLst>
              <a:ext uri="{FF2B5EF4-FFF2-40B4-BE49-F238E27FC236}">
                <a16:creationId xmlns:a16="http://schemas.microsoft.com/office/drawing/2014/main" xmlns="" id="{5410C9F6-E540-4910-9293-EDA01BC10ABF}"/>
              </a:ext>
            </a:extLst>
          </p:cNvPr>
          <p:cNvSpPr/>
          <p:nvPr/>
        </p:nvSpPr>
        <p:spPr>
          <a:xfrm>
            <a:off x="3785695" y="3568329"/>
            <a:ext cx="1447200" cy="215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10" name="Rectangle 49">
            <a:extLst>
              <a:ext uri="{FF2B5EF4-FFF2-40B4-BE49-F238E27FC236}">
                <a16:creationId xmlns:a16="http://schemas.microsoft.com/office/drawing/2014/main" xmlns="" id="{F725A9D9-F28A-490B-93F5-370FBAC2A7BD}"/>
              </a:ext>
            </a:extLst>
          </p:cNvPr>
          <p:cNvSpPr/>
          <p:nvPr/>
        </p:nvSpPr>
        <p:spPr>
          <a:xfrm>
            <a:off x="5402781" y="3297923"/>
            <a:ext cx="1447200" cy="215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311" name="Rectangle 50">
            <a:extLst>
              <a:ext uri="{FF2B5EF4-FFF2-40B4-BE49-F238E27FC236}">
                <a16:creationId xmlns:a16="http://schemas.microsoft.com/office/drawing/2014/main" xmlns="" id="{54C3194C-624F-46BE-A405-EC1797DE44B0}"/>
              </a:ext>
            </a:extLst>
          </p:cNvPr>
          <p:cNvSpPr/>
          <p:nvPr/>
        </p:nvSpPr>
        <p:spPr>
          <a:xfrm>
            <a:off x="7019867" y="3027518"/>
            <a:ext cx="1447200" cy="2152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nvGrpSpPr>
          <p:cNvPr id="312" name="Group 2">
            <a:extLst>
              <a:ext uri="{FF2B5EF4-FFF2-40B4-BE49-F238E27FC236}">
                <a16:creationId xmlns:a16="http://schemas.microsoft.com/office/drawing/2014/main" xmlns="" id="{8345A087-87D0-4600-BE72-BB734CACAFF8}"/>
              </a:ext>
            </a:extLst>
          </p:cNvPr>
          <p:cNvGrpSpPr/>
          <p:nvPr/>
        </p:nvGrpSpPr>
        <p:grpSpPr>
          <a:xfrm>
            <a:off x="487909" y="4353987"/>
            <a:ext cx="1473244" cy="1631216"/>
            <a:chOff x="496828" y="3294368"/>
            <a:chExt cx="1338868" cy="2127527"/>
          </a:xfrm>
        </p:grpSpPr>
        <p:sp>
          <p:nvSpPr>
            <p:cNvPr id="313" name="TextBox 312">
              <a:extLst>
                <a:ext uri="{FF2B5EF4-FFF2-40B4-BE49-F238E27FC236}">
                  <a16:creationId xmlns:a16="http://schemas.microsoft.com/office/drawing/2014/main" xmlns="" id="{77585C42-1299-451C-97E3-AD5993D77323}"/>
                </a:ext>
              </a:extLst>
            </p:cNvPr>
            <p:cNvSpPr txBox="1"/>
            <p:nvPr/>
          </p:nvSpPr>
          <p:spPr>
            <a:xfrm>
              <a:off x="611561" y="3706808"/>
              <a:ext cx="1224135" cy="307776"/>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ko-KR" altLang="en-US" sz="9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14" name="TextBox 313">
              <a:extLst>
                <a:ext uri="{FF2B5EF4-FFF2-40B4-BE49-F238E27FC236}">
                  <a16:creationId xmlns:a16="http://schemas.microsoft.com/office/drawing/2014/main" xmlns="" id="{6CB19879-CEA0-414F-A1FC-38F6D886D68B}"/>
                </a:ext>
              </a:extLst>
            </p:cNvPr>
            <p:cNvSpPr txBox="1"/>
            <p:nvPr/>
          </p:nvSpPr>
          <p:spPr>
            <a:xfrm>
              <a:off x="496828" y="3294368"/>
              <a:ext cx="1329816" cy="2127527"/>
            </a:xfrm>
            <a:prstGeom prst="rect">
              <a:avLst/>
            </a:prstGeom>
            <a:noFill/>
          </p:spPr>
          <p:txBody>
            <a:bodyPr wrap="square" rtlCol="0">
              <a:spAutoFit/>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white"/>
                  </a:solidFill>
                  <a:effectLst/>
                  <a:uLnTx/>
                  <a:uFillTx/>
                  <a:latin typeface="Arial"/>
                  <a:cs typeface="+mn-cs"/>
                </a:rPr>
                <a:t>تعتمد الأسعار والقيم في اقتصاد المعرفة على المحتوى بقدر كبير</a:t>
              </a:r>
              <a:endParaRPr kumimoji="0" lang="en-US" sz="2000" b="1" i="0" u="none" strike="noStrike" kern="1200" cap="none" spc="0" normalizeH="0" baseline="0" noProof="0" dirty="0">
                <a:ln>
                  <a:noFill/>
                </a:ln>
                <a:solidFill>
                  <a:prstClr val="white"/>
                </a:solidFill>
                <a:effectLst/>
                <a:uLnTx/>
                <a:uFillTx/>
                <a:latin typeface="Arial"/>
                <a:cs typeface="+mn-cs"/>
              </a:endParaRPr>
            </a:p>
          </p:txBody>
        </p:sp>
      </p:grpSp>
      <p:grpSp>
        <p:nvGrpSpPr>
          <p:cNvPr id="315" name="Group 3">
            <a:extLst>
              <a:ext uri="{FF2B5EF4-FFF2-40B4-BE49-F238E27FC236}">
                <a16:creationId xmlns:a16="http://schemas.microsoft.com/office/drawing/2014/main" xmlns="" id="{032B14BD-D23A-442D-AC6F-0ACDCB46E430}"/>
              </a:ext>
            </a:extLst>
          </p:cNvPr>
          <p:cNvGrpSpPr/>
          <p:nvPr/>
        </p:nvGrpSpPr>
        <p:grpSpPr>
          <a:xfrm>
            <a:off x="1959946" y="3818632"/>
            <a:ext cx="1857723" cy="2246769"/>
            <a:chOff x="2057062" y="2586045"/>
            <a:chExt cx="1655821" cy="2930369"/>
          </a:xfrm>
        </p:grpSpPr>
        <p:sp>
          <p:nvSpPr>
            <p:cNvPr id="316" name="TextBox 315">
              <a:extLst>
                <a:ext uri="{FF2B5EF4-FFF2-40B4-BE49-F238E27FC236}">
                  <a16:creationId xmlns:a16="http://schemas.microsoft.com/office/drawing/2014/main" xmlns="" id="{A69DB911-4343-4A1F-9A72-A11F706BD6CA}"/>
                </a:ext>
              </a:extLst>
            </p:cNvPr>
            <p:cNvSpPr txBox="1"/>
            <p:nvPr/>
          </p:nvSpPr>
          <p:spPr>
            <a:xfrm>
              <a:off x="2267745" y="3324738"/>
              <a:ext cx="1224135" cy="307776"/>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ko-KR" altLang="en-US" sz="9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17" name="TextBox 316">
              <a:extLst>
                <a:ext uri="{FF2B5EF4-FFF2-40B4-BE49-F238E27FC236}">
                  <a16:creationId xmlns:a16="http://schemas.microsoft.com/office/drawing/2014/main" xmlns="" id="{A01FE1E5-C1E3-480C-8C82-4945BD7C4761}"/>
                </a:ext>
              </a:extLst>
            </p:cNvPr>
            <p:cNvSpPr txBox="1"/>
            <p:nvPr/>
          </p:nvSpPr>
          <p:spPr>
            <a:xfrm>
              <a:off x="2057062" y="2586045"/>
              <a:ext cx="1655821" cy="2930369"/>
            </a:xfrm>
            <a:prstGeom prst="rect">
              <a:avLst/>
            </a:prstGeom>
            <a:noFill/>
          </p:spPr>
          <p:txBody>
            <a:bodyPr wrap="square" rtlCol="0">
              <a:spAutoFit/>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white"/>
                  </a:solidFill>
                  <a:effectLst/>
                  <a:uLnTx/>
                  <a:uFillTx/>
                  <a:latin typeface="Arial"/>
                  <a:cs typeface="+mn-cs"/>
                </a:rPr>
                <a:t>قد تتحصل المنتجات</a:t>
              </a:r>
            </a:p>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white"/>
                  </a:solidFill>
                  <a:effectLst/>
                  <a:uLnTx/>
                  <a:uFillTx/>
                  <a:latin typeface="Arial"/>
                  <a:cs typeface="+mn-cs"/>
                </a:rPr>
                <a:t>أو الخدمات المعتمدة على المعرفة على أسعار أعلى</a:t>
              </a:r>
            </a:p>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white"/>
                  </a:solidFill>
                  <a:effectLst/>
                  <a:uLnTx/>
                  <a:uFillTx/>
                  <a:latin typeface="Arial"/>
                  <a:cs typeface="+mn-cs"/>
                </a:rPr>
                <a:t>من مثيلاتها غير</a:t>
              </a:r>
            </a:p>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white"/>
                  </a:solidFill>
                  <a:effectLst/>
                  <a:uLnTx/>
                  <a:uFillTx/>
                  <a:latin typeface="Arial"/>
                  <a:cs typeface="+mn-cs"/>
                </a:rPr>
                <a:t>المعتمدة على المعرفة</a:t>
              </a:r>
              <a:endParaRPr kumimoji="0" lang="en-US" sz="2000" b="1" i="0" u="none" strike="noStrike" kern="1200" cap="none" spc="0" normalizeH="0" baseline="0" noProof="0" dirty="0">
                <a:ln>
                  <a:noFill/>
                </a:ln>
                <a:solidFill>
                  <a:prstClr val="white"/>
                </a:solidFill>
                <a:effectLst/>
                <a:uLnTx/>
                <a:uFillTx/>
                <a:latin typeface="Arial"/>
                <a:cs typeface="+mn-cs"/>
              </a:endParaRPr>
            </a:p>
          </p:txBody>
        </p:sp>
      </p:grpSp>
      <p:grpSp>
        <p:nvGrpSpPr>
          <p:cNvPr id="318" name="Group 4">
            <a:extLst>
              <a:ext uri="{FF2B5EF4-FFF2-40B4-BE49-F238E27FC236}">
                <a16:creationId xmlns:a16="http://schemas.microsoft.com/office/drawing/2014/main" xmlns="" id="{3331DFB5-519B-48D9-B4AC-7DABEBDC09D3}"/>
              </a:ext>
            </a:extLst>
          </p:cNvPr>
          <p:cNvGrpSpPr/>
          <p:nvPr/>
        </p:nvGrpSpPr>
        <p:grpSpPr>
          <a:xfrm>
            <a:off x="3682529" y="3608733"/>
            <a:ext cx="1649441" cy="2148892"/>
            <a:chOff x="3719732" y="2942669"/>
            <a:chExt cx="1498993" cy="2802710"/>
          </a:xfrm>
        </p:grpSpPr>
        <p:sp>
          <p:nvSpPr>
            <p:cNvPr id="319" name="TextBox 318">
              <a:extLst>
                <a:ext uri="{FF2B5EF4-FFF2-40B4-BE49-F238E27FC236}">
                  <a16:creationId xmlns:a16="http://schemas.microsoft.com/office/drawing/2014/main" xmlns="" id="{7B057041-A977-4578-BEF0-1C639D2B0FE7}"/>
                </a:ext>
              </a:extLst>
            </p:cNvPr>
            <p:cNvSpPr txBox="1"/>
            <p:nvPr/>
          </p:nvSpPr>
          <p:spPr>
            <a:xfrm>
              <a:off x="3923929" y="2942669"/>
              <a:ext cx="1224135" cy="307776"/>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ko-KR" altLang="en-US" sz="9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20" name="TextBox 319">
              <a:extLst>
                <a:ext uri="{FF2B5EF4-FFF2-40B4-BE49-F238E27FC236}">
                  <a16:creationId xmlns:a16="http://schemas.microsoft.com/office/drawing/2014/main" xmlns="" id="{240C79C2-63BE-475C-9242-827C7B7A1BA8}"/>
                </a:ext>
              </a:extLst>
            </p:cNvPr>
            <p:cNvSpPr txBox="1"/>
            <p:nvPr/>
          </p:nvSpPr>
          <p:spPr>
            <a:xfrm>
              <a:off x="3719732" y="3216433"/>
              <a:ext cx="1498993" cy="2528946"/>
            </a:xfrm>
            <a:prstGeom prst="rect">
              <a:avLst/>
            </a:prstGeom>
            <a:noFill/>
          </p:spPr>
          <p:txBody>
            <a:bodyPr wrap="square" rtlCol="0">
              <a:spAutoFit/>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white"/>
                  </a:solidFill>
                  <a:effectLst/>
                  <a:uLnTx/>
                  <a:uFillTx/>
                  <a:latin typeface="Arial"/>
                  <a:cs typeface="+mn-cs"/>
                </a:rPr>
                <a:t>يصعب تطبيق الأنظمة والحوافز والضرائب وطرق القياس على المستوى الوطني فقط</a:t>
              </a:r>
              <a:endParaRPr kumimoji="0" lang="en-US" sz="2000" b="1" i="0" u="none" strike="noStrike" kern="1200" cap="none" spc="0" normalizeH="0" baseline="0" noProof="0" dirty="0">
                <a:ln>
                  <a:noFill/>
                </a:ln>
                <a:solidFill>
                  <a:prstClr val="white"/>
                </a:solidFill>
                <a:effectLst/>
                <a:uLnTx/>
                <a:uFillTx/>
                <a:latin typeface="Arial"/>
                <a:cs typeface="+mn-cs"/>
              </a:endParaRPr>
            </a:p>
          </p:txBody>
        </p:sp>
      </p:grpSp>
      <p:grpSp>
        <p:nvGrpSpPr>
          <p:cNvPr id="321" name="Group 5">
            <a:extLst>
              <a:ext uri="{FF2B5EF4-FFF2-40B4-BE49-F238E27FC236}">
                <a16:creationId xmlns:a16="http://schemas.microsoft.com/office/drawing/2014/main" xmlns="" id="{04C11354-62C1-4E0D-A802-B2AD634CB1AA}"/>
              </a:ext>
            </a:extLst>
          </p:cNvPr>
          <p:cNvGrpSpPr/>
          <p:nvPr/>
        </p:nvGrpSpPr>
        <p:grpSpPr>
          <a:xfrm>
            <a:off x="5398021" y="3561091"/>
            <a:ext cx="1482378" cy="1754326"/>
            <a:chOff x="5518868" y="2166668"/>
            <a:chExt cx="1347168" cy="2288095"/>
          </a:xfrm>
        </p:grpSpPr>
        <p:sp>
          <p:nvSpPr>
            <p:cNvPr id="322" name="TextBox 321">
              <a:extLst>
                <a:ext uri="{FF2B5EF4-FFF2-40B4-BE49-F238E27FC236}">
                  <a16:creationId xmlns:a16="http://schemas.microsoft.com/office/drawing/2014/main" xmlns="" id="{120D0FEB-FE0E-4315-ACDA-2DFB5E2B7CCD}"/>
                </a:ext>
              </a:extLst>
            </p:cNvPr>
            <p:cNvSpPr txBox="1"/>
            <p:nvPr/>
          </p:nvSpPr>
          <p:spPr>
            <a:xfrm>
              <a:off x="5580113" y="2560600"/>
              <a:ext cx="1224135" cy="307776"/>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ko-KR" altLang="en-US" sz="9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23" name="TextBox 322">
              <a:extLst>
                <a:ext uri="{FF2B5EF4-FFF2-40B4-BE49-F238E27FC236}">
                  <a16:creationId xmlns:a16="http://schemas.microsoft.com/office/drawing/2014/main" xmlns="" id="{9BE05DD8-6E14-487E-A7E5-DEC96143B403}"/>
                </a:ext>
              </a:extLst>
            </p:cNvPr>
            <p:cNvSpPr txBox="1"/>
            <p:nvPr/>
          </p:nvSpPr>
          <p:spPr>
            <a:xfrm>
              <a:off x="5518868" y="2166668"/>
              <a:ext cx="1347168" cy="2288095"/>
            </a:xfrm>
            <a:prstGeom prst="rect">
              <a:avLst/>
            </a:prstGeom>
            <a:noFill/>
          </p:spPr>
          <p:txBody>
            <a:bodyPr wrap="square" rtlCol="0">
              <a:spAutoFit/>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white"/>
                  </a:solidFill>
                  <a:effectLst/>
                  <a:uLnTx/>
                  <a:uFillTx/>
                  <a:latin typeface="Arial"/>
                  <a:cs typeface="+mn-cs"/>
                </a:rPr>
                <a:t>يمكن ان ينحصر أثر الموقع في بعض الأنشطة الاقتصادية باستخدام التقنية والنماذج الملائمة</a:t>
              </a:r>
              <a:endParaRPr kumimoji="0" lang="en-US" sz="1800" b="1" i="0" u="none" strike="noStrike" kern="1200" cap="none" spc="0" normalizeH="0" baseline="0" noProof="0" dirty="0">
                <a:ln>
                  <a:noFill/>
                </a:ln>
                <a:solidFill>
                  <a:prstClr val="white"/>
                </a:solidFill>
                <a:effectLst/>
                <a:uLnTx/>
                <a:uFillTx/>
                <a:latin typeface="Arial"/>
                <a:cs typeface="+mn-cs"/>
              </a:endParaRPr>
            </a:p>
          </p:txBody>
        </p:sp>
      </p:grpSp>
      <p:grpSp>
        <p:nvGrpSpPr>
          <p:cNvPr id="324" name="Group 6">
            <a:extLst>
              <a:ext uri="{FF2B5EF4-FFF2-40B4-BE49-F238E27FC236}">
                <a16:creationId xmlns:a16="http://schemas.microsoft.com/office/drawing/2014/main" xmlns="" id="{6AB7B391-E51A-49FF-B1B0-C5FC71187C9B}"/>
              </a:ext>
            </a:extLst>
          </p:cNvPr>
          <p:cNvGrpSpPr/>
          <p:nvPr/>
        </p:nvGrpSpPr>
        <p:grpSpPr>
          <a:xfrm>
            <a:off x="6920792" y="3367410"/>
            <a:ext cx="1516264" cy="1631216"/>
            <a:chOff x="7050811" y="1828209"/>
            <a:chExt cx="1377963" cy="2127526"/>
          </a:xfrm>
        </p:grpSpPr>
        <p:sp>
          <p:nvSpPr>
            <p:cNvPr id="325" name="TextBox 324">
              <a:extLst>
                <a:ext uri="{FF2B5EF4-FFF2-40B4-BE49-F238E27FC236}">
                  <a16:creationId xmlns:a16="http://schemas.microsoft.com/office/drawing/2014/main" xmlns="" id="{EC649635-193C-4F3E-8177-46235BC9DC83}"/>
                </a:ext>
              </a:extLst>
            </p:cNvPr>
            <p:cNvSpPr txBox="1"/>
            <p:nvPr/>
          </p:nvSpPr>
          <p:spPr>
            <a:xfrm>
              <a:off x="7204639" y="2054849"/>
              <a:ext cx="1224135" cy="307776"/>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ko-KR" altLang="en-US" sz="9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26" name="TextBox 325">
              <a:extLst>
                <a:ext uri="{FF2B5EF4-FFF2-40B4-BE49-F238E27FC236}">
                  <a16:creationId xmlns:a16="http://schemas.microsoft.com/office/drawing/2014/main" xmlns="" id="{8749F822-0E73-4489-BF9F-02D0BBFFD800}"/>
                </a:ext>
              </a:extLst>
            </p:cNvPr>
            <p:cNvSpPr txBox="1"/>
            <p:nvPr/>
          </p:nvSpPr>
          <p:spPr>
            <a:xfrm>
              <a:off x="7050811" y="1828209"/>
              <a:ext cx="1368530" cy="2127526"/>
            </a:xfrm>
            <a:prstGeom prst="rect">
              <a:avLst/>
            </a:prstGeom>
            <a:noFill/>
          </p:spPr>
          <p:txBody>
            <a:bodyPr wrap="square" rtlCol="0">
              <a:spAutoFit/>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white"/>
                  </a:solidFill>
                  <a:effectLst/>
                  <a:uLnTx/>
                  <a:uFillTx/>
                  <a:latin typeface="Arial"/>
                  <a:cs typeface="+mn-cs"/>
                </a:rPr>
                <a:t>لا توجد ندرة</a:t>
              </a:r>
            </a:p>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white"/>
                  </a:solidFill>
                  <a:effectLst/>
                  <a:uLnTx/>
                  <a:uFillTx/>
                  <a:latin typeface="Arial"/>
                  <a:cs typeface="+mn-cs"/>
                </a:rPr>
                <a:t>اقتصادية في اقتصاد المعرفة بل توجد</a:t>
              </a:r>
            </a:p>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a:noFill/>
                  </a:ln>
                  <a:solidFill>
                    <a:prstClr val="white"/>
                  </a:solidFill>
                  <a:effectLst/>
                  <a:uLnTx/>
                  <a:uFillTx/>
                  <a:latin typeface="Arial"/>
                  <a:cs typeface="+mn-cs"/>
                </a:rPr>
                <a:t>وفرة اقتصادية</a:t>
              </a:r>
              <a:endParaRPr kumimoji="0" lang="en-US" sz="2400" b="1" i="0" u="none" strike="noStrike" kern="1200" cap="none" spc="0" normalizeH="0" baseline="0" noProof="0" dirty="0">
                <a:ln>
                  <a:noFill/>
                </a:ln>
                <a:solidFill>
                  <a:prstClr val="white"/>
                </a:solidFill>
                <a:effectLst/>
                <a:uLnTx/>
                <a:uFillTx/>
                <a:latin typeface="Arial"/>
                <a:cs typeface="+mn-cs"/>
              </a:endParaRPr>
            </a:p>
          </p:txBody>
        </p:sp>
      </p:grpSp>
      <p:sp>
        <p:nvSpPr>
          <p:cNvPr id="2" name="Cloud 1">
            <a:extLst>
              <a:ext uri="{FF2B5EF4-FFF2-40B4-BE49-F238E27FC236}">
                <a16:creationId xmlns:a16="http://schemas.microsoft.com/office/drawing/2014/main" xmlns="" id="{E08BC8CC-2DCE-D54A-82CA-751CFD77DB98}"/>
              </a:ext>
            </a:extLst>
          </p:cNvPr>
          <p:cNvSpPr/>
          <p:nvPr/>
        </p:nvSpPr>
        <p:spPr>
          <a:xfrm>
            <a:off x="22678" y="1320734"/>
            <a:ext cx="4045266" cy="19711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034061"/>
                </a:solidFill>
                <a:effectLst/>
                <a:uLnTx/>
                <a:uFillTx/>
                <a:latin typeface="Arial"/>
                <a:cs typeface="Akhbar MT" pitchFamily="2" charset="-78"/>
              </a:rPr>
              <a:t>البديل القادم للاقتصاد التقليدي</a:t>
            </a:r>
            <a:endParaRPr kumimoji="0" lang="x-none" sz="3200" b="1" i="0" u="none" strike="noStrike" kern="1200" cap="none" spc="0" normalizeH="0" baseline="0" noProof="0" dirty="0">
              <a:ln>
                <a:noFill/>
              </a:ln>
              <a:solidFill>
                <a:srgbClr val="034061"/>
              </a:solidFill>
              <a:effectLst/>
              <a:uLnTx/>
              <a:uFillTx/>
              <a:latin typeface="Arial"/>
              <a:cs typeface="Akhbar MT"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srgbClr val="000000"/>
              </a:solidFill>
              <a:effectLst/>
              <a:uLnTx/>
              <a:uFillTx/>
              <a:latin typeface="Arial"/>
              <a:cs typeface="+mn-cs"/>
            </a:endParaRPr>
          </a:p>
        </p:txBody>
      </p:sp>
    </p:spTree>
    <p:extLst>
      <p:ext uri="{BB962C8B-B14F-4D97-AF65-F5344CB8AC3E}">
        <p14:creationId xmlns:p14="http://schemas.microsoft.com/office/powerpoint/2010/main" val="65604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4"/>
                                        </p:tgtEl>
                                        <p:attrNameLst>
                                          <p:attrName>style.visibility</p:attrName>
                                        </p:attrNameLst>
                                      </p:cBhvr>
                                      <p:to>
                                        <p:strVal val="visible"/>
                                      </p:to>
                                    </p:set>
                                    <p:anim calcmode="lin" valueType="num">
                                      <p:cBhvr additive="base">
                                        <p:cTn id="13" dur="500" fill="hold"/>
                                        <p:tgtEl>
                                          <p:spTgt spid="324"/>
                                        </p:tgtEl>
                                        <p:attrNameLst>
                                          <p:attrName>ppt_x</p:attrName>
                                        </p:attrNameLst>
                                      </p:cBhvr>
                                      <p:tavLst>
                                        <p:tav tm="0">
                                          <p:val>
                                            <p:strVal val="#ppt_x"/>
                                          </p:val>
                                        </p:tav>
                                        <p:tav tm="100000">
                                          <p:val>
                                            <p:strVal val="#ppt_x"/>
                                          </p:val>
                                        </p:tav>
                                      </p:tavLst>
                                    </p:anim>
                                    <p:anim calcmode="lin" valueType="num">
                                      <p:cBhvr additive="base">
                                        <p:cTn id="14" dur="500" fill="hold"/>
                                        <p:tgtEl>
                                          <p:spTgt spid="3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1"/>
                                        </p:tgtEl>
                                        <p:attrNameLst>
                                          <p:attrName>style.visibility</p:attrName>
                                        </p:attrNameLst>
                                      </p:cBhvr>
                                      <p:to>
                                        <p:strVal val="visible"/>
                                      </p:to>
                                    </p:set>
                                    <p:anim calcmode="lin" valueType="num">
                                      <p:cBhvr additive="base">
                                        <p:cTn id="19" dur="500" fill="hold"/>
                                        <p:tgtEl>
                                          <p:spTgt spid="321"/>
                                        </p:tgtEl>
                                        <p:attrNameLst>
                                          <p:attrName>ppt_x</p:attrName>
                                        </p:attrNameLst>
                                      </p:cBhvr>
                                      <p:tavLst>
                                        <p:tav tm="0">
                                          <p:val>
                                            <p:strVal val="#ppt_x"/>
                                          </p:val>
                                        </p:tav>
                                        <p:tav tm="100000">
                                          <p:val>
                                            <p:strVal val="#ppt_x"/>
                                          </p:val>
                                        </p:tav>
                                      </p:tavLst>
                                    </p:anim>
                                    <p:anim calcmode="lin" valueType="num">
                                      <p:cBhvr additive="base">
                                        <p:cTn id="20" dur="500" fill="hold"/>
                                        <p:tgtEl>
                                          <p:spTgt spid="3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8"/>
                                        </p:tgtEl>
                                        <p:attrNameLst>
                                          <p:attrName>style.visibility</p:attrName>
                                        </p:attrNameLst>
                                      </p:cBhvr>
                                      <p:to>
                                        <p:strVal val="visible"/>
                                      </p:to>
                                    </p:set>
                                    <p:anim calcmode="lin" valueType="num">
                                      <p:cBhvr additive="base">
                                        <p:cTn id="25" dur="500" fill="hold"/>
                                        <p:tgtEl>
                                          <p:spTgt spid="318"/>
                                        </p:tgtEl>
                                        <p:attrNameLst>
                                          <p:attrName>ppt_x</p:attrName>
                                        </p:attrNameLst>
                                      </p:cBhvr>
                                      <p:tavLst>
                                        <p:tav tm="0">
                                          <p:val>
                                            <p:strVal val="#ppt_x"/>
                                          </p:val>
                                        </p:tav>
                                        <p:tav tm="100000">
                                          <p:val>
                                            <p:strVal val="#ppt_x"/>
                                          </p:val>
                                        </p:tav>
                                      </p:tavLst>
                                    </p:anim>
                                    <p:anim calcmode="lin" valueType="num">
                                      <p:cBhvr additive="base">
                                        <p:cTn id="26" dur="500" fill="hold"/>
                                        <p:tgtEl>
                                          <p:spTgt spid="3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5"/>
                                        </p:tgtEl>
                                        <p:attrNameLst>
                                          <p:attrName>style.visibility</p:attrName>
                                        </p:attrNameLst>
                                      </p:cBhvr>
                                      <p:to>
                                        <p:strVal val="visible"/>
                                      </p:to>
                                    </p:set>
                                    <p:anim calcmode="lin" valueType="num">
                                      <p:cBhvr additive="base">
                                        <p:cTn id="31" dur="500" fill="hold"/>
                                        <p:tgtEl>
                                          <p:spTgt spid="315"/>
                                        </p:tgtEl>
                                        <p:attrNameLst>
                                          <p:attrName>ppt_x</p:attrName>
                                        </p:attrNameLst>
                                      </p:cBhvr>
                                      <p:tavLst>
                                        <p:tav tm="0">
                                          <p:val>
                                            <p:strVal val="#ppt_x"/>
                                          </p:val>
                                        </p:tav>
                                        <p:tav tm="100000">
                                          <p:val>
                                            <p:strVal val="#ppt_x"/>
                                          </p:val>
                                        </p:tav>
                                      </p:tavLst>
                                    </p:anim>
                                    <p:anim calcmode="lin" valueType="num">
                                      <p:cBhvr additive="base">
                                        <p:cTn id="32" dur="500" fill="hold"/>
                                        <p:tgtEl>
                                          <p:spTgt spid="3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2"/>
                                        </p:tgtEl>
                                        <p:attrNameLst>
                                          <p:attrName>style.visibility</p:attrName>
                                        </p:attrNameLst>
                                      </p:cBhvr>
                                      <p:to>
                                        <p:strVal val="visible"/>
                                      </p:to>
                                    </p:set>
                                    <p:anim calcmode="lin" valueType="num">
                                      <p:cBhvr additive="base">
                                        <p:cTn id="37" dur="500" fill="hold"/>
                                        <p:tgtEl>
                                          <p:spTgt spid="312"/>
                                        </p:tgtEl>
                                        <p:attrNameLst>
                                          <p:attrName>ppt_x</p:attrName>
                                        </p:attrNameLst>
                                      </p:cBhvr>
                                      <p:tavLst>
                                        <p:tav tm="0">
                                          <p:val>
                                            <p:strVal val="#ppt_x"/>
                                          </p:val>
                                        </p:tav>
                                        <p:tav tm="100000">
                                          <p:val>
                                            <p:strVal val="#ppt_x"/>
                                          </p:val>
                                        </p:tav>
                                      </p:tavLst>
                                    </p:anim>
                                    <p:anim calcmode="lin" valueType="num">
                                      <p:cBhvr additive="base">
                                        <p:cTn id="38" dur="500" fill="hold"/>
                                        <p:tgtEl>
                                          <p:spTgt spid="3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78" y="624211"/>
            <a:ext cx="9144000" cy="581834"/>
          </a:xfrm>
        </p:spPr>
        <p:txBody>
          <a:bodyPr>
            <a:noAutofit/>
          </a:bodyPr>
          <a:lstStyle/>
          <a:p>
            <a:r>
              <a:rPr lang="ar-S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أوجه الاختلاف بين اقتصاد المعرفة والاقتصاد التقليدي ..</a:t>
            </a:r>
          </a:p>
        </p:txBody>
      </p:sp>
      <p:sp>
        <p:nvSpPr>
          <p:cNvPr id="302" name="평행 사변형 43">
            <a:extLst>
              <a:ext uri="{FF2B5EF4-FFF2-40B4-BE49-F238E27FC236}">
                <a16:creationId xmlns:a16="http://schemas.microsoft.com/office/drawing/2014/main" xmlns="" id="{E528B735-BBBA-4C28-A7BF-4C8EEC61421A}"/>
              </a:ext>
            </a:extLst>
          </p:cNvPr>
          <p:cNvSpPr/>
          <p:nvPr/>
        </p:nvSpPr>
        <p:spPr>
          <a:xfrm>
            <a:off x="6938245" y="2204864"/>
            <a:ext cx="2228433" cy="2975602"/>
          </a:xfrm>
          <a:custGeom>
            <a:avLst/>
            <a:gdLst>
              <a:gd name="connsiteX0" fmla="*/ 0 w 4372592"/>
              <a:gd name="connsiteY0" fmla="*/ 3874670 h 3874670"/>
              <a:gd name="connsiteX1" fmla="*/ 2644269 w 4372592"/>
              <a:gd name="connsiteY1" fmla="*/ 0 h 3874670"/>
              <a:gd name="connsiteX2" fmla="*/ 4372592 w 4372592"/>
              <a:gd name="connsiteY2" fmla="*/ 0 h 3874670"/>
              <a:gd name="connsiteX3" fmla="*/ 1728323 w 4372592"/>
              <a:gd name="connsiteY3" fmla="*/ 3874670 h 3874670"/>
              <a:gd name="connsiteX4" fmla="*/ 0 w 4372592"/>
              <a:gd name="connsiteY4" fmla="*/ 3874670 h 3874670"/>
              <a:gd name="connsiteX0" fmla="*/ 0 w 4372592"/>
              <a:gd name="connsiteY0" fmla="*/ 3874670 h 3874670"/>
              <a:gd name="connsiteX1" fmla="*/ 2644269 w 4372592"/>
              <a:gd name="connsiteY1" fmla="*/ 0 h 3874670"/>
              <a:gd name="connsiteX2" fmla="*/ 4372592 w 4372592"/>
              <a:gd name="connsiteY2" fmla="*/ 0 h 3874670"/>
              <a:gd name="connsiteX3" fmla="*/ 2660815 w 4372592"/>
              <a:gd name="connsiteY3" fmla="*/ 2516197 h 3874670"/>
              <a:gd name="connsiteX4" fmla="*/ 1728323 w 4372592"/>
              <a:gd name="connsiteY4" fmla="*/ 3874670 h 3874670"/>
              <a:gd name="connsiteX5" fmla="*/ 0 w 4372592"/>
              <a:gd name="connsiteY5" fmla="*/ 3874670 h 3874670"/>
              <a:gd name="connsiteX0" fmla="*/ 0 w 4372592"/>
              <a:gd name="connsiteY0" fmla="*/ 3880954 h 3880954"/>
              <a:gd name="connsiteX1" fmla="*/ 2656838 w 4372592"/>
              <a:gd name="connsiteY1" fmla="*/ 0 h 3880954"/>
              <a:gd name="connsiteX2" fmla="*/ 4372592 w 4372592"/>
              <a:gd name="connsiteY2" fmla="*/ 6284 h 3880954"/>
              <a:gd name="connsiteX3" fmla="*/ 2660815 w 4372592"/>
              <a:gd name="connsiteY3" fmla="*/ 2522481 h 3880954"/>
              <a:gd name="connsiteX4" fmla="*/ 1728323 w 4372592"/>
              <a:gd name="connsiteY4" fmla="*/ 3880954 h 3880954"/>
              <a:gd name="connsiteX5" fmla="*/ 0 w 4372592"/>
              <a:gd name="connsiteY5" fmla="*/ 3880954 h 3880954"/>
              <a:gd name="connsiteX0" fmla="*/ 0 w 2660815"/>
              <a:gd name="connsiteY0" fmla="*/ 3880954 h 3880954"/>
              <a:gd name="connsiteX1" fmla="*/ 2656838 w 2660815"/>
              <a:gd name="connsiteY1" fmla="*/ 0 h 3880954"/>
              <a:gd name="connsiteX2" fmla="*/ 2660815 w 2660815"/>
              <a:gd name="connsiteY2" fmla="*/ 2522481 h 3880954"/>
              <a:gd name="connsiteX3" fmla="*/ 1728323 w 2660815"/>
              <a:gd name="connsiteY3" fmla="*/ 3880954 h 3880954"/>
              <a:gd name="connsiteX4" fmla="*/ 0 w 2660815"/>
              <a:gd name="connsiteY4" fmla="*/ 3880954 h 388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815" h="3880954">
                <a:moveTo>
                  <a:pt x="0" y="3880954"/>
                </a:moveTo>
                <a:lnTo>
                  <a:pt x="2656838" y="0"/>
                </a:lnTo>
                <a:cubicBezTo>
                  <a:pt x="2658164" y="840827"/>
                  <a:pt x="2659489" y="1681654"/>
                  <a:pt x="2660815" y="2522481"/>
                </a:cubicBezTo>
                <a:lnTo>
                  <a:pt x="1728323" y="3880954"/>
                </a:lnTo>
                <a:lnTo>
                  <a:pt x="0" y="388095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1350">
              <a:solidFill>
                <a:prstClr val="white"/>
              </a:solidFill>
              <a:latin typeface="Arial"/>
            </a:endParaRPr>
          </a:p>
        </p:txBody>
      </p:sp>
      <p:sp>
        <p:nvSpPr>
          <p:cNvPr id="303" name="평행 사변형 302">
            <a:extLst>
              <a:ext uri="{FF2B5EF4-FFF2-40B4-BE49-F238E27FC236}">
                <a16:creationId xmlns:a16="http://schemas.microsoft.com/office/drawing/2014/main" xmlns="" id="{AE3B2163-B795-4F51-B265-68D6D6932944}"/>
              </a:ext>
            </a:extLst>
          </p:cNvPr>
          <p:cNvSpPr/>
          <p:nvPr/>
        </p:nvSpPr>
        <p:spPr>
          <a:xfrm>
            <a:off x="1979948" y="3562301"/>
            <a:ext cx="3252947" cy="2429381"/>
          </a:xfrm>
          <a:prstGeom prst="parallelogram">
            <a:avLst>
              <a:gd name="adj" fmla="val 68245"/>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1350">
              <a:solidFill>
                <a:prstClr val="white"/>
              </a:solidFill>
              <a:latin typeface="Arial"/>
            </a:endParaRPr>
          </a:p>
        </p:txBody>
      </p:sp>
      <p:sp>
        <p:nvSpPr>
          <p:cNvPr id="304" name="평행 사변형 303">
            <a:extLst>
              <a:ext uri="{FF2B5EF4-FFF2-40B4-BE49-F238E27FC236}">
                <a16:creationId xmlns:a16="http://schemas.microsoft.com/office/drawing/2014/main" xmlns="" id="{8A0D4F74-33AE-4E7A-80FB-C75F7EBC6A21}"/>
              </a:ext>
            </a:extLst>
          </p:cNvPr>
          <p:cNvSpPr/>
          <p:nvPr/>
        </p:nvSpPr>
        <p:spPr>
          <a:xfrm>
            <a:off x="3597034" y="3291896"/>
            <a:ext cx="3252947" cy="2429381"/>
          </a:xfrm>
          <a:prstGeom prst="parallelogram">
            <a:avLst>
              <a:gd name="adj" fmla="val 68245"/>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1350">
              <a:solidFill>
                <a:prstClr val="white"/>
              </a:solidFill>
              <a:latin typeface="Arial"/>
            </a:endParaRPr>
          </a:p>
        </p:txBody>
      </p:sp>
      <p:sp>
        <p:nvSpPr>
          <p:cNvPr id="305" name="평행 사변형 304">
            <a:extLst>
              <a:ext uri="{FF2B5EF4-FFF2-40B4-BE49-F238E27FC236}">
                <a16:creationId xmlns:a16="http://schemas.microsoft.com/office/drawing/2014/main" xmlns="" id="{04902E20-4C0C-4BCC-9E40-C21DE3445C39}"/>
              </a:ext>
            </a:extLst>
          </p:cNvPr>
          <p:cNvSpPr/>
          <p:nvPr/>
        </p:nvSpPr>
        <p:spPr>
          <a:xfrm>
            <a:off x="5214121" y="3021490"/>
            <a:ext cx="3252947" cy="2429381"/>
          </a:xfrm>
          <a:prstGeom prst="parallelogram">
            <a:avLst>
              <a:gd name="adj" fmla="val 6824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1350">
              <a:solidFill>
                <a:prstClr val="white"/>
              </a:solidFill>
              <a:latin typeface="Arial"/>
            </a:endParaRPr>
          </a:p>
        </p:txBody>
      </p:sp>
      <p:sp>
        <p:nvSpPr>
          <p:cNvPr id="306" name="평행 사변형 305">
            <a:extLst>
              <a:ext uri="{FF2B5EF4-FFF2-40B4-BE49-F238E27FC236}">
                <a16:creationId xmlns:a16="http://schemas.microsoft.com/office/drawing/2014/main" xmlns="" id="{17DD89F6-1916-4143-9794-5A9564DA356D}"/>
              </a:ext>
            </a:extLst>
          </p:cNvPr>
          <p:cNvSpPr/>
          <p:nvPr/>
        </p:nvSpPr>
        <p:spPr>
          <a:xfrm>
            <a:off x="362863" y="3832706"/>
            <a:ext cx="3252947" cy="2429381"/>
          </a:xfrm>
          <a:prstGeom prst="parallelogram">
            <a:avLst>
              <a:gd name="adj" fmla="val 6824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1350">
              <a:solidFill>
                <a:prstClr val="white"/>
              </a:solidFill>
              <a:latin typeface="Arial"/>
            </a:endParaRPr>
          </a:p>
        </p:txBody>
      </p:sp>
      <p:sp>
        <p:nvSpPr>
          <p:cNvPr id="308" name="Rectangle 47">
            <a:extLst>
              <a:ext uri="{FF2B5EF4-FFF2-40B4-BE49-F238E27FC236}">
                <a16:creationId xmlns:a16="http://schemas.microsoft.com/office/drawing/2014/main" xmlns="" id="{E73218C6-ACD1-441D-B3F0-ECAA9E34FE82}"/>
              </a:ext>
            </a:extLst>
          </p:cNvPr>
          <p:cNvSpPr/>
          <p:nvPr/>
        </p:nvSpPr>
        <p:spPr>
          <a:xfrm>
            <a:off x="2168609" y="3838735"/>
            <a:ext cx="1447200" cy="21529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1350">
              <a:solidFill>
                <a:prstClr val="white"/>
              </a:solidFill>
              <a:latin typeface="Arial"/>
            </a:endParaRPr>
          </a:p>
        </p:txBody>
      </p:sp>
      <p:sp>
        <p:nvSpPr>
          <p:cNvPr id="309" name="Rectangle 48">
            <a:extLst>
              <a:ext uri="{FF2B5EF4-FFF2-40B4-BE49-F238E27FC236}">
                <a16:creationId xmlns:a16="http://schemas.microsoft.com/office/drawing/2014/main" xmlns="" id="{5410C9F6-E540-4910-9293-EDA01BC10ABF}"/>
              </a:ext>
            </a:extLst>
          </p:cNvPr>
          <p:cNvSpPr/>
          <p:nvPr/>
        </p:nvSpPr>
        <p:spPr>
          <a:xfrm>
            <a:off x="3785695" y="3568329"/>
            <a:ext cx="1447200" cy="2152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1350">
              <a:solidFill>
                <a:prstClr val="white"/>
              </a:solidFill>
              <a:latin typeface="Arial"/>
            </a:endParaRPr>
          </a:p>
        </p:txBody>
      </p:sp>
      <p:sp>
        <p:nvSpPr>
          <p:cNvPr id="310" name="Rectangle 49">
            <a:extLst>
              <a:ext uri="{FF2B5EF4-FFF2-40B4-BE49-F238E27FC236}">
                <a16:creationId xmlns:a16="http://schemas.microsoft.com/office/drawing/2014/main" xmlns="" id="{F725A9D9-F28A-490B-93F5-370FBAC2A7BD}"/>
              </a:ext>
            </a:extLst>
          </p:cNvPr>
          <p:cNvSpPr/>
          <p:nvPr/>
        </p:nvSpPr>
        <p:spPr>
          <a:xfrm>
            <a:off x="5402781" y="3297923"/>
            <a:ext cx="1447200" cy="215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1350">
              <a:solidFill>
                <a:prstClr val="white"/>
              </a:solidFill>
              <a:latin typeface="Arial"/>
            </a:endParaRPr>
          </a:p>
        </p:txBody>
      </p:sp>
      <p:sp>
        <p:nvSpPr>
          <p:cNvPr id="311" name="Rectangle 50">
            <a:extLst>
              <a:ext uri="{FF2B5EF4-FFF2-40B4-BE49-F238E27FC236}">
                <a16:creationId xmlns:a16="http://schemas.microsoft.com/office/drawing/2014/main" xmlns="" id="{54C3194C-624F-46BE-A405-EC1797DE44B0}"/>
              </a:ext>
            </a:extLst>
          </p:cNvPr>
          <p:cNvSpPr/>
          <p:nvPr/>
        </p:nvSpPr>
        <p:spPr>
          <a:xfrm>
            <a:off x="7019867" y="3027518"/>
            <a:ext cx="1447200" cy="2152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ko-KR" altLang="en-US" sz="1350">
              <a:solidFill>
                <a:prstClr val="white"/>
              </a:solidFill>
              <a:latin typeface="Arial"/>
            </a:endParaRPr>
          </a:p>
        </p:txBody>
      </p:sp>
      <p:grpSp>
        <p:nvGrpSpPr>
          <p:cNvPr id="315" name="Group 3">
            <a:extLst>
              <a:ext uri="{FF2B5EF4-FFF2-40B4-BE49-F238E27FC236}">
                <a16:creationId xmlns:a16="http://schemas.microsoft.com/office/drawing/2014/main" xmlns="" id="{032B14BD-D23A-442D-AC6F-0ACDCB46E430}"/>
              </a:ext>
            </a:extLst>
          </p:cNvPr>
          <p:cNvGrpSpPr/>
          <p:nvPr/>
        </p:nvGrpSpPr>
        <p:grpSpPr>
          <a:xfrm>
            <a:off x="1961293" y="3870078"/>
            <a:ext cx="1857723" cy="1938992"/>
            <a:chOff x="2058263" y="2653144"/>
            <a:chExt cx="1655821" cy="2528948"/>
          </a:xfrm>
        </p:grpSpPr>
        <p:sp>
          <p:nvSpPr>
            <p:cNvPr id="316" name="TextBox 315">
              <a:extLst>
                <a:ext uri="{FF2B5EF4-FFF2-40B4-BE49-F238E27FC236}">
                  <a16:creationId xmlns:a16="http://schemas.microsoft.com/office/drawing/2014/main" xmlns="" id="{A69DB911-4343-4A1F-9A72-A11F706BD6CA}"/>
                </a:ext>
              </a:extLst>
            </p:cNvPr>
            <p:cNvSpPr txBox="1"/>
            <p:nvPr/>
          </p:nvSpPr>
          <p:spPr>
            <a:xfrm>
              <a:off x="2267745" y="3324738"/>
              <a:ext cx="1224135" cy="307776"/>
            </a:xfrm>
            <a:prstGeom prst="rect">
              <a:avLst/>
            </a:prstGeom>
            <a:noFill/>
          </p:spPr>
          <p:txBody>
            <a:bodyPr wrap="square" rtlCol="0" anchor="ctr">
              <a:spAutoFit/>
            </a:bodyPr>
            <a:lstStyle/>
            <a:p>
              <a:pPr algn="l" defTabSz="685800" rtl="0"/>
              <a:endParaRPr lang="ko-KR" altLang="en-US" sz="900" b="1" dirty="0">
                <a:solidFill>
                  <a:prstClr val="white"/>
                </a:solidFill>
                <a:latin typeface="Arial"/>
                <a:cs typeface="Arial" pitchFamily="34" charset="0"/>
              </a:endParaRPr>
            </a:p>
          </p:txBody>
        </p:sp>
        <p:sp>
          <p:nvSpPr>
            <p:cNvPr id="317" name="TextBox 316">
              <a:extLst>
                <a:ext uri="{FF2B5EF4-FFF2-40B4-BE49-F238E27FC236}">
                  <a16:creationId xmlns:a16="http://schemas.microsoft.com/office/drawing/2014/main" xmlns="" id="{A01FE1E5-C1E3-480C-8C82-4945BD7C4761}"/>
                </a:ext>
              </a:extLst>
            </p:cNvPr>
            <p:cNvSpPr txBox="1"/>
            <p:nvPr/>
          </p:nvSpPr>
          <p:spPr>
            <a:xfrm>
              <a:off x="2058263" y="2653144"/>
              <a:ext cx="1655821" cy="2528948"/>
            </a:xfrm>
            <a:prstGeom prst="rect">
              <a:avLst/>
            </a:prstGeom>
            <a:noFill/>
          </p:spPr>
          <p:txBody>
            <a:bodyPr wrap="square" rtlCol="0">
              <a:spAutoFit/>
            </a:bodyPr>
            <a:lstStyle/>
            <a:p>
              <a:pPr algn="ctr" defTabSz="685800"/>
              <a:r>
                <a:rPr lang="ar-SA" sz="2000" b="1" dirty="0">
                  <a:solidFill>
                    <a:schemeClr val="bg1"/>
                  </a:solidFill>
                </a:rPr>
                <a:t>هذه الخصائص المميزة لاقتصاد المعرفة عن الاقتصاد التقليدي تتطلب أفكارا وأساليب جديدة</a:t>
              </a:r>
              <a:endParaRPr lang="en-US" sz="2000" b="1" dirty="0">
                <a:solidFill>
                  <a:schemeClr val="bg1"/>
                </a:solidFill>
                <a:latin typeface="Arial"/>
              </a:endParaRPr>
            </a:p>
          </p:txBody>
        </p:sp>
      </p:grpSp>
      <p:grpSp>
        <p:nvGrpSpPr>
          <p:cNvPr id="318" name="Group 4">
            <a:extLst>
              <a:ext uri="{FF2B5EF4-FFF2-40B4-BE49-F238E27FC236}">
                <a16:creationId xmlns:a16="http://schemas.microsoft.com/office/drawing/2014/main" xmlns="" id="{3331DFB5-519B-48D9-B4AC-7DABEBDC09D3}"/>
              </a:ext>
            </a:extLst>
          </p:cNvPr>
          <p:cNvGrpSpPr/>
          <p:nvPr/>
        </p:nvGrpSpPr>
        <p:grpSpPr>
          <a:xfrm>
            <a:off x="3657368" y="3562300"/>
            <a:ext cx="1698930" cy="2246769"/>
            <a:chOff x="3696866" y="2882108"/>
            <a:chExt cx="1543968" cy="2930367"/>
          </a:xfrm>
        </p:grpSpPr>
        <p:sp>
          <p:nvSpPr>
            <p:cNvPr id="319" name="TextBox 318">
              <a:extLst>
                <a:ext uri="{FF2B5EF4-FFF2-40B4-BE49-F238E27FC236}">
                  <a16:creationId xmlns:a16="http://schemas.microsoft.com/office/drawing/2014/main" xmlns="" id="{7B057041-A977-4578-BEF0-1C639D2B0FE7}"/>
                </a:ext>
              </a:extLst>
            </p:cNvPr>
            <p:cNvSpPr txBox="1"/>
            <p:nvPr/>
          </p:nvSpPr>
          <p:spPr>
            <a:xfrm>
              <a:off x="3923929" y="2942669"/>
              <a:ext cx="1224135" cy="307776"/>
            </a:xfrm>
            <a:prstGeom prst="rect">
              <a:avLst/>
            </a:prstGeom>
            <a:noFill/>
          </p:spPr>
          <p:txBody>
            <a:bodyPr wrap="square" rtlCol="0" anchor="ctr">
              <a:spAutoFit/>
            </a:bodyPr>
            <a:lstStyle/>
            <a:p>
              <a:pPr algn="l" defTabSz="685800" rtl="0"/>
              <a:endParaRPr lang="ko-KR" altLang="en-US" sz="900" b="1" dirty="0">
                <a:solidFill>
                  <a:prstClr val="white"/>
                </a:solidFill>
                <a:latin typeface="Arial"/>
                <a:cs typeface="Arial" pitchFamily="34" charset="0"/>
              </a:endParaRPr>
            </a:p>
          </p:txBody>
        </p:sp>
        <p:sp>
          <p:nvSpPr>
            <p:cNvPr id="320" name="TextBox 319">
              <a:extLst>
                <a:ext uri="{FF2B5EF4-FFF2-40B4-BE49-F238E27FC236}">
                  <a16:creationId xmlns:a16="http://schemas.microsoft.com/office/drawing/2014/main" xmlns="" id="{240C79C2-63BE-475C-9242-827C7B7A1BA8}"/>
                </a:ext>
              </a:extLst>
            </p:cNvPr>
            <p:cNvSpPr txBox="1"/>
            <p:nvPr/>
          </p:nvSpPr>
          <p:spPr>
            <a:xfrm>
              <a:off x="3696866" y="2882108"/>
              <a:ext cx="1543968" cy="2930367"/>
            </a:xfrm>
            <a:prstGeom prst="rect">
              <a:avLst/>
            </a:prstGeom>
            <a:noFill/>
          </p:spPr>
          <p:txBody>
            <a:bodyPr wrap="square" rtlCol="0">
              <a:spAutoFit/>
            </a:bodyPr>
            <a:lstStyle/>
            <a:p>
              <a:pPr lvl="0" algn="ctr"/>
              <a:r>
                <a:rPr lang="ar-SA" sz="2000" b="1" dirty="0">
                  <a:solidFill>
                    <a:schemeClr val="bg1"/>
                  </a:solidFill>
                </a:rPr>
                <a:t>تؤثر الهياكل الاجتماعية والمحتويات الثقافية مع عوامل أخرى على العلاقات الاقتصادية</a:t>
              </a:r>
              <a:endParaRPr lang="en-US" sz="2000" b="1" dirty="0">
                <a:solidFill>
                  <a:schemeClr val="bg1"/>
                </a:solidFill>
              </a:endParaRPr>
            </a:p>
          </p:txBody>
        </p:sp>
      </p:grpSp>
      <p:grpSp>
        <p:nvGrpSpPr>
          <p:cNvPr id="321" name="Group 5">
            <a:extLst>
              <a:ext uri="{FF2B5EF4-FFF2-40B4-BE49-F238E27FC236}">
                <a16:creationId xmlns:a16="http://schemas.microsoft.com/office/drawing/2014/main" xmlns="" id="{04C11354-62C1-4E0D-A802-B2AD634CB1AA}"/>
              </a:ext>
            </a:extLst>
          </p:cNvPr>
          <p:cNvGrpSpPr/>
          <p:nvPr/>
        </p:nvGrpSpPr>
        <p:grpSpPr>
          <a:xfrm>
            <a:off x="5411286" y="3438747"/>
            <a:ext cx="1573485" cy="1938992"/>
            <a:chOff x="5530923" y="2007100"/>
            <a:chExt cx="1429965" cy="2528948"/>
          </a:xfrm>
        </p:grpSpPr>
        <p:sp>
          <p:nvSpPr>
            <p:cNvPr id="322" name="TextBox 321">
              <a:extLst>
                <a:ext uri="{FF2B5EF4-FFF2-40B4-BE49-F238E27FC236}">
                  <a16:creationId xmlns:a16="http://schemas.microsoft.com/office/drawing/2014/main" xmlns="" id="{120D0FEB-FE0E-4315-ACDA-2DFB5E2B7CCD}"/>
                </a:ext>
              </a:extLst>
            </p:cNvPr>
            <p:cNvSpPr txBox="1"/>
            <p:nvPr/>
          </p:nvSpPr>
          <p:spPr>
            <a:xfrm>
              <a:off x="5580113" y="2560600"/>
              <a:ext cx="1224135" cy="307776"/>
            </a:xfrm>
            <a:prstGeom prst="rect">
              <a:avLst/>
            </a:prstGeom>
            <a:noFill/>
          </p:spPr>
          <p:txBody>
            <a:bodyPr wrap="square" rtlCol="0" anchor="ctr">
              <a:spAutoFit/>
            </a:bodyPr>
            <a:lstStyle/>
            <a:p>
              <a:pPr algn="l" defTabSz="685800" rtl="0"/>
              <a:endParaRPr lang="ko-KR" altLang="en-US" sz="900" b="1" dirty="0">
                <a:solidFill>
                  <a:prstClr val="white"/>
                </a:solidFill>
                <a:latin typeface="Arial"/>
                <a:cs typeface="Arial" pitchFamily="34" charset="0"/>
              </a:endParaRPr>
            </a:p>
          </p:txBody>
        </p:sp>
        <p:sp>
          <p:nvSpPr>
            <p:cNvPr id="323" name="TextBox 322">
              <a:extLst>
                <a:ext uri="{FF2B5EF4-FFF2-40B4-BE49-F238E27FC236}">
                  <a16:creationId xmlns:a16="http://schemas.microsoft.com/office/drawing/2014/main" xmlns="" id="{9BE05DD8-6E14-487E-A7E5-DEC96143B403}"/>
                </a:ext>
              </a:extLst>
            </p:cNvPr>
            <p:cNvSpPr txBox="1"/>
            <p:nvPr/>
          </p:nvSpPr>
          <p:spPr>
            <a:xfrm>
              <a:off x="5530923" y="2007100"/>
              <a:ext cx="1429965" cy="2528948"/>
            </a:xfrm>
            <a:prstGeom prst="rect">
              <a:avLst/>
            </a:prstGeom>
            <a:noFill/>
          </p:spPr>
          <p:txBody>
            <a:bodyPr wrap="square" rtlCol="0">
              <a:spAutoFit/>
            </a:bodyPr>
            <a:lstStyle/>
            <a:p>
              <a:pPr algn="ctr" defTabSz="685800"/>
              <a:r>
                <a:rPr lang="ar-SA" sz="2000" b="1" dirty="0">
                  <a:solidFill>
                    <a:schemeClr val="bg1"/>
                  </a:solidFill>
                </a:rPr>
                <a:t>للمعرفة قيمة أكبر في إطار الأنظمة والمنظومات أو العمليات </a:t>
              </a:r>
              <a:r>
                <a:rPr lang="ar-SA" sz="2000" b="1" dirty="0">
                  <a:solidFill>
                    <a:schemeClr val="bg1"/>
                  </a:solidFill>
                  <a:latin typeface="Arial"/>
                </a:rPr>
                <a:t>الإنتاجية</a:t>
              </a:r>
              <a:endParaRPr lang="en-US" sz="2000" b="1" dirty="0">
                <a:solidFill>
                  <a:schemeClr val="bg1"/>
                </a:solidFill>
                <a:latin typeface="Arial"/>
              </a:endParaRPr>
            </a:p>
          </p:txBody>
        </p:sp>
      </p:grpSp>
      <p:grpSp>
        <p:nvGrpSpPr>
          <p:cNvPr id="324" name="Group 6">
            <a:extLst>
              <a:ext uri="{FF2B5EF4-FFF2-40B4-BE49-F238E27FC236}">
                <a16:creationId xmlns:a16="http://schemas.microsoft.com/office/drawing/2014/main" xmlns="" id="{6AB7B391-E51A-49FF-B1B0-C5FC71187C9B}"/>
              </a:ext>
            </a:extLst>
          </p:cNvPr>
          <p:cNvGrpSpPr/>
          <p:nvPr/>
        </p:nvGrpSpPr>
        <p:grpSpPr>
          <a:xfrm>
            <a:off x="6935476" y="3266684"/>
            <a:ext cx="1683731" cy="1938992"/>
            <a:chOff x="7064156" y="1696836"/>
            <a:chExt cx="1530155" cy="2528946"/>
          </a:xfrm>
        </p:grpSpPr>
        <p:sp>
          <p:nvSpPr>
            <p:cNvPr id="325" name="TextBox 324">
              <a:extLst>
                <a:ext uri="{FF2B5EF4-FFF2-40B4-BE49-F238E27FC236}">
                  <a16:creationId xmlns:a16="http://schemas.microsoft.com/office/drawing/2014/main" xmlns="" id="{EC649635-193C-4F3E-8177-46235BC9DC83}"/>
                </a:ext>
              </a:extLst>
            </p:cNvPr>
            <p:cNvSpPr txBox="1"/>
            <p:nvPr/>
          </p:nvSpPr>
          <p:spPr>
            <a:xfrm>
              <a:off x="7204639" y="2054849"/>
              <a:ext cx="1224135" cy="307776"/>
            </a:xfrm>
            <a:prstGeom prst="rect">
              <a:avLst/>
            </a:prstGeom>
            <a:noFill/>
          </p:spPr>
          <p:txBody>
            <a:bodyPr wrap="square" rtlCol="0" anchor="ctr">
              <a:spAutoFit/>
            </a:bodyPr>
            <a:lstStyle/>
            <a:p>
              <a:pPr algn="l" defTabSz="685800" rtl="0"/>
              <a:endParaRPr lang="ko-KR" altLang="en-US" sz="900" b="1" dirty="0">
                <a:solidFill>
                  <a:prstClr val="white"/>
                </a:solidFill>
                <a:latin typeface="Arial"/>
                <a:cs typeface="Arial" pitchFamily="34" charset="0"/>
              </a:endParaRPr>
            </a:p>
          </p:txBody>
        </p:sp>
        <p:sp>
          <p:nvSpPr>
            <p:cNvPr id="326" name="TextBox 325">
              <a:extLst>
                <a:ext uri="{FF2B5EF4-FFF2-40B4-BE49-F238E27FC236}">
                  <a16:creationId xmlns:a16="http://schemas.microsoft.com/office/drawing/2014/main" xmlns="" id="{8749F822-0E73-4489-BF9F-02D0BBFFD800}"/>
                </a:ext>
              </a:extLst>
            </p:cNvPr>
            <p:cNvSpPr txBox="1"/>
            <p:nvPr/>
          </p:nvSpPr>
          <p:spPr>
            <a:xfrm>
              <a:off x="7064156" y="1696836"/>
              <a:ext cx="1530155" cy="2528946"/>
            </a:xfrm>
            <a:prstGeom prst="rect">
              <a:avLst/>
            </a:prstGeom>
            <a:noFill/>
          </p:spPr>
          <p:txBody>
            <a:bodyPr wrap="square" rtlCol="0">
              <a:spAutoFit/>
            </a:bodyPr>
            <a:lstStyle/>
            <a:p>
              <a:pPr algn="ctr" defTabSz="685800"/>
              <a:r>
                <a:rPr lang="ar-SA" sz="2000" b="1" dirty="0">
                  <a:solidFill>
                    <a:prstClr val="white"/>
                  </a:solidFill>
                  <a:latin typeface="Arial"/>
                </a:rPr>
                <a:t> رأس المال البشري والكفاءة مكونات رئيسية للقيمة في الاقتصاد المبني على المعرفة</a:t>
              </a:r>
              <a:endParaRPr lang="en-US" sz="2000" b="1" dirty="0">
                <a:solidFill>
                  <a:prstClr val="white"/>
                </a:solidFill>
                <a:latin typeface="Arial"/>
              </a:endParaRPr>
            </a:p>
          </p:txBody>
        </p:sp>
      </p:grpSp>
      <p:pic>
        <p:nvPicPr>
          <p:cNvPr id="30" name="Picture 29">
            <a:extLst>
              <a:ext uri="{FF2B5EF4-FFF2-40B4-BE49-F238E27FC236}">
                <a16:creationId xmlns:a16="http://schemas.microsoft.com/office/drawing/2014/main" xmlns="" id="{6874F210-956F-6546-8CEE-A3C5635A9EF2}"/>
              </a:ext>
            </a:extLst>
          </p:cNvPr>
          <p:cNvPicPr>
            <a:picLocks noChangeAspect="1"/>
          </p:cNvPicPr>
          <p:nvPr/>
        </p:nvPicPr>
        <p:blipFill>
          <a:blip r:embed="rId2"/>
          <a:stretch>
            <a:fillRect/>
          </a:stretch>
        </p:blipFill>
        <p:spPr>
          <a:xfrm>
            <a:off x="68437" y="1476450"/>
            <a:ext cx="3485849" cy="1988840"/>
          </a:xfrm>
          <a:prstGeom prst="rect">
            <a:avLst/>
          </a:prstGeom>
        </p:spPr>
      </p:pic>
    </p:spTree>
    <p:extLst>
      <p:ext uri="{BB962C8B-B14F-4D97-AF65-F5344CB8AC3E}">
        <p14:creationId xmlns:p14="http://schemas.microsoft.com/office/powerpoint/2010/main" val="2619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 calcmode="lin" valueType="num">
                                      <p:cBhvr additive="base">
                                        <p:cTn id="7" dur="500" fill="hold"/>
                                        <p:tgtEl>
                                          <p:spTgt spid="324"/>
                                        </p:tgtEl>
                                        <p:attrNameLst>
                                          <p:attrName>ppt_x</p:attrName>
                                        </p:attrNameLst>
                                      </p:cBhvr>
                                      <p:tavLst>
                                        <p:tav tm="0">
                                          <p:val>
                                            <p:strVal val="#ppt_x"/>
                                          </p:val>
                                        </p:tav>
                                        <p:tav tm="100000">
                                          <p:val>
                                            <p:strVal val="#ppt_x"/>
                                          </p:val>
                                        </p:tav>
                                      </p:tavLst>
                                    </p:anim>
                                    <p:anim calcmode="lin" valueType="num">
                                      <p:cBhvr additive="base">
                                        <p:cTn id="8" dur="500" fill="hold"/>
                                        <p:tgtEl>
                                          <p:spTgt spid="3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1"/>
                                        </p:tgtEl>
                                        <p:attrNameLst>
                                          <p:attrName>style.visibility</p:attrName>
                                        </p:attrNameLst>
                                      </p:cBhvr>
                                      <p:to>
                                        <p:strVal val="visible"/>
                                      </p:to>
                                    </p:set>
                                    <p:anim calcmode="lin" valueType="num">
                                      <p:cBhvr additive="base">
                                        <p:cTn id="13" dur="500" fill="hold"/>
                                        <p:tgtEl>
                                          <p:spTgt spid="321"/>
                                        </p:tgtEl>
                                        <p:attrNameLst>
                                          <p:attrName>ppt_x</p:attrName>
                                        </p:attrNameLst>
                                      </p:cBhvr>
                                      <p:tavLst>
                                        <p:tav tm="0">
                                          <p:val>
                                            <p:strVal val="#ppt_x"/>
                                          </p:val>
                                        </p:tav>
                                        <p:tav tm="100000">
                                          <p:val>
                                            <p:strVal val="#ppt_x"/>
                                          </p:val>
                                        </p:tav>
                                      </p:tavLst>
                                    </p:anim>
                                    <p:anim calcmode="lin" valueType="num">
                                      <p:cBhvr additive="base">
                                        <p:cTn id="14" dur="500" fill="hold"/>
                                        <p:tgtEl>
                                          <p:spTgt spid="3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8"/>
                                        </p:tgtEl>
                                        <p:attrNameLst>
                                          <p:attrName>style.visibility</p:attrName>
                                        </p:attrNameLst>
                                      </p:cBhvr>
                                      <p:to>
                                        <p:strVal val="visible"/>
                                      </p:to>
                                    </p:set>
                                    <p:anim calcmode="lin" valueType="num">
                                      <p:cBhvr additive="base">
                                        <p:cTn id="19" dur="500" fill="hold"/>
                                        <p:tgtEl>
                                          <p:spTgt spid="318"/>
                                        </p:tgtEl>
                                        <p:attrNameLst>
                                          <p:attrName>ppt_x</p:attrName>
                                        </p:attrNameLst>
                                      </p:cBhvr>
                                      <p:tavLst>
                                        <p:tav tm="0">
                                          <p:val>
                                            <p:strVal val="#ppt_x"/>
                                          </p:val>
                                        </p:tav>
                                        <p:tav tm="100000">
                                          <p:val>
                                            <p:strVal val="#ppt_x"/>
                                          </p:val>
                                        </p:tav>
                                      </p:tavLst>
                                    </p:anim>
                                    <p:anim calcmode="lin" valueType="num">
                                      <p:cBhvr additive="base">
                                        <p:cTn id="20" dur="500" fill="hold"/>
                                        <p:tgtEl>
                                          <p:spTgt spid="3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5"/>
                                        </p:tgtEl>
                                        <p:attrNameLst>
                                          <p:attrName>style.visibility</p:attrName>
                                        </p:attrNameLst>
                                      </p:cBhvr>
                                      <p:to>
                                        <p:strVal val="visible"/>
                                      </p:to>
                                    </p:set>
                                    <p:anim calcmode="lin" valueType="num">
                                      <p:cBhvr additive="base">
                                        <p:cTn id="25" dur="500" fill="hold"/>
                                        <p:tgtEl>
                                          <p:spTgt spid="315"/>
                                        </p:tgtEl>
                                        <p:attrNameLst>
                                          <p:attrName>ppt_x</p:attrName>
                                        </p:attrNameLst>
                                      </p:cBhvr>
                                      <p:tavLst>
                                        <p:tav tm="0">
                                          <p:val>
                                            <p:strVal val="#ppt_x"/>
                                          </p:val>
                                        </p:tav>
                                        <p:tav tm="100000">
                                          <p:val>
                                            <p:strVal val="#ppt_x"/>
                                          </p:val>
                                        </p:tav>
                                      </p:tavLst>
                                    </p:anim>
                                    <p:anim calcmode="lin" valueType="num">
                                      <p:cBhvr additive="base">
                                        <p:cTn id="26" dur="500" fill="hold"/>
                                        <p:tgtEl>
                                          <p:spTgt spid="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8E8EA"/>
        </a:solid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xmlns="" id="{E20F5A66-547F-4F91-BA8A-B6CA38561E66}"/>
              </a:ext>
            </a:extLst>
          </p:cNvPr>
          <p:cNvSpPr txBox="1"/>
          <p:nvPr/>
        </p:nvSpPr>
        <p:spPr>
          <a:xfrm>
            <a:off x="3707904" y="764704"/>
            <a:ext cx="5692982" cy="1740870"/>
          </a:xfrm>
          <a:prstGeom prst="rect">
            <a:avLst/>
          </a:prstGeom>
        </p:spPr>
        <p:txBody>
          <a:bodyPr vert="horz" lIns="91440" tIns="45720" rIns="91440" bIns="45720" rtlCol="0" anchor="t">
            <a:normAutofit/>
          </a:bodyPr>
          <a:lstStyle/>
          <a:p>
            <a:pPr algn="ctr" rtl="0">
              <a:lnSpc>
                <a:spcPct val="90000"/>
              </a:lnSpc>
              <a:spcBef>
                <a:spcPct val="0"/>
              </a:spcBef>
              <a:spcAft>
                <a:spcPts val="600"/>
              </a:spcAft>
            </a:pPr>
            <a:r>
              <a:rPr lang="en-US" sz="6600" b="1" dirty="0" err="1">
                <a:solidFill>
                  <a:srgbClr val="62828F"/>
                </a:solidFill>
                <a:latin typeface="Arabic Typesetting" panose="03020402040406030203" pitchFamily="66" charset="-78"/>
                <a:ea typeface="+mj-ea"/>
                <a:cs typeface="Arabic Typesetting" panose="03020402040406030203" pitchFamily="66" charset="-78"/>
              </a:rPr>
              <a:t>شكراً</a:t>
            </a:r>
            <a:r>
              <a:rPr lang="en-US" sz="6600" b="1" dirty="0">
                <a:solidFill>
                  <a:srgbClr val="62828F"/>
                </a:solidFill>
                <a:latin typeface="Arabic Typesetting" panose="03020402040406030203" pitchFamily="66" charset="-78"/>
                <a:ea typeface="+mj-ea"/>
                <a:cs typeface="Arabic Typesetting" panose="03020402040406030203" pitchFamily="66" charset="-78"/>
              </a:rPr>
              <a:t> </a:t>
            </a:r>
            <a:r>
              <a:rPr lang="en-US" sz="6600" b="1" dirty="0" err="1">
                <a:solidFill>
                  <a:srgbClr val="62828F"/>
                </a:solidFill>
                <a:latin typeface="Arabic Typesetting" panose="03020402040406030203" pitchFamily="66" charset="-78"/>
                <a:ea typeface="+mj-ea"/>
                <a:cs typeface="Arabic Typesetting" panose="03020402040406030203" pitchFamily="66" charset="-78"/>
              </a:rPr>
              <a:t>لحُسن</a:t>
            </a:r>
            <a:r>
              <a:rPr lang="en-US" sz="6600" b="1" dirty="0">
                <a:solidFill>
                  <a:srgbClr val="62828F"/>
                </a:solidFill>
                <a:latin typeface="Arabic Typesetting" panose="03020402040406030203" pitchFamily="66" charset="-78"/>
                <a:ea typeface="+mj-ea"/>
                <a:cs typeface="Arabic Typesetting" panose="03020402040406030203" pitchFamily="66" charset="-78"/>
              </a:rPr>
              <a:t> </a:t>
            </a:r>
            <a:r>
              <a:rPr lang="en-US" sz="6600" b="1" dirty="0" err="1">
                <a:solidFill>
                  <a:srgbClr val="62828F"/>
                </a:solidFill>
                <a:latin typeface="Arabic Typesetting" panose="03020402040406030203" pitchFamily="66" charset="-78"/>
                <a:ea typeface="+mj-ea"/>
                <a:cs typeface="Arabic Typesetting" panose="03020402040406030203" pitchFamily="66" charset="-78"/>
              </a:rPr>
              <a:t>إستماعكم</a:t>
            </a:r>
            <a:r>
              <a:rPr lang="en-US" sz="6600" b="1" dirty="0">
                <a:solidFill>
                  <a:srgbClr val="62828F"/>
                </a:solidFill>
                <a:latin typeface="Arabic Typesetting" panose="03020402040406030203" pitchFamily="66" charset="-78"/>
                <a:ea typeface="+mj-ea"/>
                <a:cs typeface="Arabic Typesetting" panose="03020402040406030203" pitchFamily="66" charset="-78"/>
              </a:rPr>
              <a:t> </a:t>
            </a:r>
          </a:p>
        </p:txBody>
      </p:sp>
      <p:sp>
        <p:nvSpPr>
          <p:cNvPr id="7" name="مستطيل 6">
            <a:extLst>
              <a:ext uri="{FF2B5EF4-FFF2-40B4-BE49-F238E27FC236}">
                <a16:creationId xmlns:a16="http://schemas.microsoft.com/office/drawing/2014/main" xmlns="" id="{D1871593-3398-4BB5-8004-DEA10F2A3D83}"/>
              </a:ext>
            </a:extLst>
          </p:cNvPr>
          <p:cNvSpPr/>
          <p:nvPr/>
        </p:nvSpPr>
        <p:spPr>
          <a:xfrm>
            <a:off x="-972616" y="2601243"/>
            <a:ext cx="3785000" cy="2977229"/>
          </a:xfrm>
          <a:prstGeom prst="rect">
            <a:avLst/>
          </a:prstGeom>
        </p:spPr>
        <p:txBody>
          <a:bodyPr vert="horz" lIns="91440" tIns="45720" rIns="91440" bIns="45720" rtlCol="0">
            <a:noAutofit/>
          </a:bodyPr>
          <a:lstStyle/>
          <a:p>
            <a:pPr algn="r">
              <a:lnSpc>
                <a:spcPct val="90000"/>
              </a:lnSpc>
              <a:spcAft>
                <a:spcPts val="600"/>
              </a:spcAft>
            </a:pPr>
            <a:endParaRPr lang="en-US" sz="2800" dirty="0">
              <a:cs typeface="Akhbar MT" pitchFamily="2" charset="-78"/>
            </a:endParaRPr>
          </a:p>
          <a:p>
            <a:pPr algn="r">
              <a:lnSpc>
                <a:spcPct val="90000"/>
              </a:lnSpc>
              <a:spcAft>
                <a:spcPts val="600"/>
              </a:spcAft>
            </a:pPr>
            <a:r>
              <a:rPr lang="en-US" sz="4400" b="1" dirty="0" err="1">
                <a:solidFill>
                  <a:srgbClr val="62828F"/>
                </a:solidFill>
                <a:latin typeface="Arabic Typesetting" panose="03020402040406030203" pitchFamily="66" charset="-78"/>
                <a:cs typeface="Arabic Typesetting" panose="03020402040406030203" pitchFamily="66" charset="-78"/>
              </a:rPr>
              <a:t>منيرة</a:t>
            </a:r>
            <a:r>
              <a:rPr lang="en-US" sz="4400" b="1" dirty="0">
                <a:solidFill>
                  <a:srgbClr val="62828F"/>
                </a:solidFill>
                <a:latin typeface="Arabic Typesetting" panose="03020402040406030203" pitchFamily="66" charset="-78"/>
                <a:cs typeface="Arabic Typesetting" panose="03020402040406030203" pitchFamily="66" charset="-78"/>
              </a:rPr>
              <a:t> </a:t>
            </a:r>
            <a:r>
              <a:rPr lang="en-US" sz="4400" b="1" dirty="0" err="1">
                <a:solidFill>
                  <a:srgbClr val="62828F"/>
                </a:solidFill>
                <a:latin typeface="Arabic Typesetting" panose="03020402040406030203" pitchFamily="66" charset="-78"/>
                <a:cs typeface="Arabic Typesetting" panose="03020402040406030203" pitchFamily="66" charset="-78"/>
              </a:rPr>
              <a:t>السحيباني</a:t>
            </a:r>
            <a:endParaRPr lang="en-US" sz="4400" b="1" dirty="0">
              <a:solidFill>
                <a:srgbClr val="62828F"/>
              </a:solidFill>
              <a:latin typeface="Arabic Typesetting" panose="03020402040406030203" pitchFamily="66" charset="-78"/>
              <a:cs typeface="Arabic Typesetting" panose="03020402040406030203" pitchFamily="66" charset="-78"/>
            </a:endParaRPr>
          </a:p>
          <a:p>
            <a:pPr algn="r">
              <a:lnSpc>
                <a:spcPct val="90000"/>
              </a:lnSpc>
              <a:spcAft>
                <a:spcPts val="600"/>
              </a:spcAft>
            </a:pPr>
            <a:r>
              <a:rPr lang="ar-SA" sz="4400" b="1" dirty="0">
                <a:solidFill>
                  <a:srgbClr val="62828F"/>
                </a:solidFill>
                <a:latin typeface="Arabic Typesetting" panose="03020402040406030203" pitchFamily="66" charset="-78"/>
                <a:cs typeface="Arabic Typesetting" panose="03020402040406030203" pitchFamily="66" charset="-78"/>
              </a:rPr>
              <a:t>ندى </a:t>
            </a:r>
            <a:r>
              <a:rPr lang="ar-SA" sz="4400" b="1" dirty="0" err="1">
                <a:solidFill>
                  <a:srgbClr val="62828F"/>
                </a:solidFill>
                <a:latin typeface="Arabic Typesetting" panose="03020402040406030203" pitchFamily="66" charset="-78"/>
                <a:cs typeface="Arabic Typesetting" panose="03020402040406030203" pitchFamily="66" charset="-78"/>
              </a:rPr>
              <a:t>البعادي</a:t>
            </a:r>
            <a:endParaRPr lang="en-US" sz="4400" b="1" dirty="0">
              <a:solidFill>
                <a:srgbClr val="62828F"/>
              </a:solidFill>
              <a:latin typeface="Arabic Typesetting" panose="03020402040406030203" pitchFamily="66" charset="-78"/>
              <a:cs typeface="Arabic Typesetting" panose="03020402040406030203" pitchFamily="66" charset="-78"/>
            </a:endParaRPr>
          </a:p>
          <a:p>
            <a:pPr algn="r">
              <a:lnSpc>
                <a:spcPct val="90000"/>
              </a:lnSpc>
              <a:spcAft>
                <a:spcPts val="600"/>
              </a:spcAft>
            </a:pPr>
            <a:r>
              <a:rPr lang="en-US" sz="4400" b="1" dirty="0" err="1">
                <a:solidFill>
                  <a:srgbClr val="62828F"/>
                </a:solidFill>
                <a:latin typeface="Arabic Typesetting" panose="03020402040406030203" pitchFamily="66" charset="-78"/>
                <a:cs typeface="Arabic Typesetting" panose="03020402040406030203" pitchFamily="66" charset="-78"/>
              </a:rPr>
              <a:t>ماريا</a:t>
            </a:r>
            <a:r>
              <a:rPr lang="en-US" sz="4400" b="1" dirty="0">
                <a:solidFill>
                  <a:srgbClr val="62828F"/>
                </a:solidFill>
                <a:latin typeface="Arabic Typesetting" panose="03020402040406030203" pitchFamily="66" charset="-78"/>
                <a:cs typeface="Arabic Typesetting" panose="03020402040406030203" pitchFamily="66" charset="-78"/>
              </a:rPr>
              <a:t> </a:t>
            </a:r>
            <a:r>
              <a:rPr lang="ar-SA" sz="4400" b="1" dirty="0">
                <a:solidFill>
                  <a:srgbClr val="62828F"/>
                </a:solidFill>
                <a:latin typeface="Arabic Typesetting" panose="03020402040406030203" pitchFamily="66" charset="-78"/>
                <a:cs typeface="Arabic Typesetting" panose="03020402040406030203" pitchFamily="66" charset="-78"/>
              </a:rPr>
              <a:t>الخميس</a:t>
            </a:r>
            <a:endParaRPr lang="en-US" sz="4400" b="1" dirty="0">
              <a:solidFill>
                <a:srgbClr val="62828F"/>
              </a:solidFill>
              <a:latin typeface="Arabic Typesetting" panose="03020402040406030203" pitchFamily="66" charset="-78"/>
              <a:cs typeface="Arabic Typesetting" panose="03020402040406030203" pitchFamily="66" charset="-78"/>
            </a:endParaRPr>
          </a:p>
          <a:p>
            <a:pPr algn="r">
              <a:lnSpc>
                <a:spcPct val="90000"/>
              </a:lnSpc>
              <a:spcAft>
                <a:spcPts val="600"/>
              </a:spcAft>
            </a:pPr>
            <a:r>
              <a:rPr lang="en-US" sz="4400" b="1" dirty="0" err="1">
                <a:solidFill>
                  <a:srgbClr val="62828F"/>
                </a:solidFill>
                <a:latin typeface="Arabic Typesetting" panose="03020402040406030203" pitchFamily="66" charset="-78"/>
                <a:cs typeface="Arabic Typesetting" panose="03020402040406030203" pitchFamily="66" charset="-78"/>
              </a:rPr>
              <a:t>حصه</a:t>
            </a:r>
            <a:r>
              <a:rPr lang="en-US" sz="4400" b="1" dirty="0">
                <a:solidFill>
                  <a:srgbClr val="62828F"/>
                </a:solidFill>
                <a:latin typeface="Arabic Typesetting" panose="03020402040406030203" pitchFamily="66" charset="-78"/>
                <a:cs typeface="Arabic Typesetting" panose="03020402040406030203" pitchFamily="66" charset="-78"/>
              </a:rPr>
              <a:t> </a:t>
            </a:r>
            <a:r>
              <a:rPr lang="en-US" sz="4400" b="1" dirty="0" err="1">
                <a:solidFill>
                  <a:srgbClr val="62828F"/>
                </a:solidFill>
                <a:latin typeface="Arabic Typesetting" panose="03020402040406030203" pitchFamily="66" charset="-78"/>
                <a:cs typeface="Arabic Typesetting" panose="03020402040406030203" pitchFamily="66" charset="-78"/>
              </a:rPr>
              <a:t>بن</a:t>
            </a:r>
            <a:r>
              <a:rPr lang="en-US" sz="4400" b="1" dirty="0">
                <a:solidFill>
                  <a:srgbClr val="62828F"/>
                </a:solidFill>
                <a:latin typeface="Arabic Typesetting" panose="03020402040406030203" pitchFamily="66" charset="-78"/>
                <a:cs typeface="Arabic Typesetting" panose="03020402040406030203" pitchFamily="66" charset="-78"/>
              </a:rPr>
              <a:t> </a:t>
            </a:r>
            <a:r>
              <a:rPr lang="en-US" sz="4400" b="1" dirty="0" err="1">
                <a:solidFill>
                  <a:srgbClr val="62828F"/>
                </a:solidFill>
                <a:latin typeface="Arabic Typesetting" panose="03020402040406030203" pitchFamily="66" charset="-78"/>
                <a:cs typeface="Arabic Typesetting" panose="03020402040406030203" pitchFamily="66" charset="-78"/>
              </a:rPr>
              <a:t>محبوب</a:t>
            </a:r>
            <a:r>
              <a:rPr lang="en-US" sz="4400" b="1" dirty="0">
                <a:solidFill>
                  <a:srgbClr val="62828F"/>
                </a:solidFill>
                <a:latin typeface="Arabic Typesetting" panose="03020402040406030203" pitchFamily="66" charset="-78"/>
                <a:cs typeface="Arabic Typesetting" panose="03020402040406030203" pitchFamily="66" charset="-78"/>
              </a:rPr>
              <a:t> </a:t>
            </a:r>
          </a:p>
        </p:txBody>
      </p:sp>
      <p:sp>
        <p:nvSpPr>
          <p:cNvPr id="14" name="مستطيل 13">
            <a:extLst>
              <a:ext uri="{FF2B5EF4-FFF2-40B4-BE49-F238E27FC236}">
                <a16:creationId xmlns:a16="http://schemas.microsoft.com/office/drawing/2014/main" xmlns="" id="{48C478E1-4F40-4358-AEDD-273A61AE4681}"/>
              </a:ext>
            </a:extLst>
          </p:cNvPr>
          <p:cNvSpPr/>
          <p:nvPr/>
        </p:nvSpPr>
        <p:spPr>
          <a:xfrm>
            <a:off x="960308" y="3068960"/>
            <a:ext cx="3936531" cy="3336298"/>
          </a:xfrm>
          <a:prstGeom prst="rect">
            <a:avLst/>
          </a:prstGeom>
        </p:spPr>
        <p:txBody>
          <a:bodyPr wrap="square">
            <a:spAutoFit/>
          </a:bodyPr>
          <a:lstStyle/>
          <a:p>
            <a:pPr>
              <a:lnSpc>
                <a:spcPct val="90000"/>
              </a:lnSpc>
              <a:spcAft>
                <a:spcPts val="600"/>
              </a:spcAft>
            </a:pPr>
            <a:r>
              <a:rPr lang="en-US" sz="4400" b="1" dirty="0" err="1">
                <a:solidFill>
                  <a:srgbClr val="62828F"/>
                </a:solidFill>
                <a:latin typeface="Arabic Typesetting" panose="03020402040406030203" pitchFamily="66" charset="-78"/>
                <a:cs typeface="Arabic Typesetting" panose="03020402040406030203" pitchFamily="66" charset="-78"/>
              </a:rPr>
              <a:t>نهى</a:t>
            </a:r>
            <a:r>
              <a:rPr lang="en-US" sz="4400" b="1" dirty="0">
                <a:solidFill>
                  <a:srgbClr val="62828F"/>
                </a:solidFill>
                <a:latin typeface="Arabic Typesetting" panose="03020402040406030203" pitchFamily="66" charset="-78"/>
                <a:cs typeface="Arabic Typesetting" panose="03020402040406030203" pitchFamily="66" charset="-78"/>
              </a:rPr>
              <a:t> </a:t>
            </a:r>
            <a:r>
              <a:rPr lang="en-US" sz="4400" b="1" dirty="0" err="1">
                <a:solidFill>
                  <a:srgbClr val="62828F"/>
                </a:solidFill>
                <a:latin typeface="Arabic Typesetting" panose="03020402040406030203" pitchFamily="66" charset="-78"/>
                <a:cs typeface="Arabic Typesetting" panose="03020402040406030203" pitchFamily="66" charset="-78"/>
              </a:rPr>
              <a:t>سلامي</a:t>
            </a:r>
            <a:endParaRPr lang="en-US" sz="4400" b="1" dirty="0">
              <a:solidFill>
                <a:srgbClr val="62828F"/>
              </a:solidFill>
              <a:latin typeface="Arabic Typesetting" panose="03020402040406030203" pitchFamily="66" charset="-78"/>
              <a:cs typeface="Arabic Typesetting" panose="03020402040406030203" pitchFamily="66" charset="-78"/>
            </a:endParaRPr>
          </a:p>
          <a:p>
            <a:pPr>
              <a:lnSpc>
                <a:spcPct val="90000"/>
              </a:lnSpc>
              <a:spcAft>
                <a:spcPts val="600"/>
              </a:spcAft>
            </a:pPr>
            <a:r>
              <a:rPr lang="en-US" sz="4400" b="1" dirty="0" err="1">
                <a:solidFill>
                  <a:srgbClr val="62828F"/>
                </a:solidFill>
                <a:latin typeface="Arabic Typesetting" panose="03020402040406030203" pitchFamily="66" charset="-78"/>
                <a:cs typeface="Arabic Typesetting" panose="03020402040406030203" pitchFamily="66" charset="-78"/>
              </a:rPr>
              <a:t>اثير</a:t>
            </a:r>
            <a:r>
              <a:rPr lang="en-US" sz="4400" b="1" dirty="0">
                <a:solidFill>
                  <a:srgbClr val="62828F"/>
                </a:solidFill>
                <a:latin typeface="Arabic Typesetting" panose="03020402040406030203" pitchFamily="66" charset="-78"/>
                <a:cs typeface="Arabic Typesetting" panose="03020402040406030203" pitchFamily="66" charset="-78"/>
              </a:rPr>
              <a:t> </a:t>
            </a:r>
            <a:r>
              <a:rPr lang="en-US" sz="4400" b="1" dirty="0" err="1">
                <a:solidFill>
                  <a:srgbClr val="62828F"/>
                </a:solidFill>
                <a:latin typeface="Arabic Typesetting" panose="03020402040406030203" pitchFamily="66" charset="-78"/>
                <a:cs typeface="Arabic Typesetting" panose="03020402040406030203" pitchFamily="66" charset="-78"/>
              </a:rPr>
              <a:t>الحميد</a:t>
            </a:r>
            <a:r>
              <a:rPr lang="en-US" sz="4400" b="1" dirty="0">
                <a:solidFill>
                  <a:srgbClr val="62828F"/>
                </a:solidFill>
                <a:latin typeface="Arabic Typesetting" panose="03020402040406030203" pitchFamily="66" charset="-78"/>
                <a:cs typeface="Arabic Typesetting" panose="03020402040406030203" pitchFamily="66" charset="-78"/>
              </a:rPr>
              <a:t>  </a:t>
            </a:r>
          </a:p>
          <a:p>
            <a:pPr>
              <a:lnSpc>
                <a:spcPct val="90000"/>
              </a:lnSpc>
              <a:spcAft>
                <a:spcPts val="600"/>
              </a:spcAft>
            </a:pPr>
            <a:r>
              <a:rPr lang="en-US" sz="4400" b="1" dirty="0" err="1">
                <a:solidFill>
                  <a:srgbClr val="62828F"/>
                </a:solidFill>
                <a:latin typeface="Arabic Typesetting" panose="03020402040406030203" pitchFamily="66" charset="-78"/>
                <a:cs typeface="Arabic Typesetting" panose="03020402040406030203" pitchFamily="66" charset="-78"/>
              </a:rPr>
              <a:t>هنوف</a:t>
            </a:r>
            <a:r>
              <a:rPr lang="en-US" sz="4400" b="1" dirty="0">
                <a:solidFill>
                  <a:srgbClr val="62828F"/>
                </a:solidFill>
                <a:latin typeface="Arabic Typesetting" panose="03020402040406030203" pitchFamily="66" charset="-78"/>
                <a:cs typeface="Arabic Typesetting" panose="03020402040406030203" pitchFamily="66" charset="-78"/>
              </a:rPr>
              <a:t> </a:t>
            </a:r>
            <a:r>
              <a:rPr lang="en-US" sz="4400" b="1" dirty="0" err="1">
                <a:solidFill>
                  <a:srgbClr val="62828F"/>
                </a:solidFill>
                <a:latin typeface="Arabic Typesetting" panose="03020402040406030203" pitchFamily="66" charset="-78"/>
                <a:cs typeface="Arabic Typesetting" panose="03020402040406030203" pitchFamily="66" charset="-78"/>
              </a:rPr>
              <a:t>الزعبي</a:t>
            </a:r>
            <a:endParaRPr lang="en-US" sz="4400" b="1" dirty="0">
              <a:solidFill>
                <a:srgbClr val="62828F"/>
              </a:solidFill>
              <a:latin typeface="Arabic Typesetting" panose="03020402040406030203" pitchFamily="66" charset="-78"/>
              <a:cs typeface="Arabic Typesetting" panose="03020402040406030203" pitchFamily="66" charset="-78"/>
            </a:endParaRPr>
          </a:p>
          <a:p>
            <a:pPr>
              <a:lnSpc>
                <a:spcPct val="90000"/>
              </a:lnSpc>
              <a:spcAft>
                <a:spcPts val="600"/>
              </a:spcAft>
            </a:pPr>
            <a:r>
              <a:rPr lang="en-US" sz="4400" b="1" dirty="0" err="1">
                <a:solidFill>
                  <a:srgbClr val="62828F"/>
                </a:solidFill>
                <a:latin typeface="Arabic Typesetting" panose="03020402040406030203" pitchFamily="66" charset="-78"/>
                <a:cs typeface="Arabic Typesetting" panose="03020402040406030203" pitchFamily="66" charset="-78"/>
              </a:rPr>
              <a:t>رنيم</a:t>
            </a:r>
            <a:r>
              <a:rPr lang="en-US" sz="4400" b="1" dirty="0">
                <a:solidFill>
                  <a:srgbClr val="62828F"/>
                </a:solidFill>
                <a:latin typeface="Arabic Typesetting" panose="03020402040406030203" pitchFamily="66" charset="-78"/>
                <a:cs typeface="Arabic Typesetting" panose="03020402040406030203" pitchFamily="66" charset="-78"/>
              </a:rPr>
              <a:t> </a:t>
            </a:r>
            <a:r>
              <a:rPr lang="en-US" sz="4400" b="1" dirty="0" err="1">
                <a:solidFill>
                  <a:srgbClr val="62828F"/>
                </a:solidFill>
                <a:latin typeface="Arabic Typesetting" panose="03020402040406030203" pitchFamily="66" charset="-78"/>
                <a:cs typeface="Arabic Typesetting" panose="03020402040406030203" pitchFamily="66" charset="-78"/>
              </a:rPr>
              <a:t>الشمري</a:t>
            </a:r>
            <a:r>
              <a:rPr lang="en-US" sz="4400" b="1" dirty="0">
                <a:solidFill>
                  <a:srgbClr val="62828F"/>
                </a:solidFill>
                <a:latin typeface="Arabic Typesetting" panose="03020402040406030203" pitchFamily="66" charset="-78"/>
                <a:cs typeface="Arabic Typesetting" panose="03020402040406030203" pitchFamily="66" charset="-78"/>
              </a:rPr>
              <a:t> </a:t>
            </a:r>
          </a:p>
          <a:p>
            <a:pPr>
              <a:lnSpc>
                <a:spcPct val="90000"/>
              </a:lnSpc>
              <a:spcAft>
                <a:spcPts val="600"/>
              </a:spcAft>
            </a:pPr>
            <a:endParaRPr lang="en-US" sz="3600" dirty="0">
              <a:solidFill>
                <a:schemeClr val="bg1"/>
              </a:solidFill>
              <a:cs typeface="Akhbar MT" pitchFamily="2" charset="-78"/>
            </a:endParaRPr>
          </a:p>
        </p:txBody>
      </p:sp>
      <p:pic>
        <p:nvPicPr>
          <p:cNvPr id="6" name="صورة 5">
            <a:extLst>
              <a:ext uri="{FF2B5EF4-FFF2-40B4-BE49-F238E27FC236}">
                <a16:creationId xmlns:a16="http://schemas.microsoft.com/office/drawing/2014/main" xmlns="" id="{62E60935-325B-49D8-966C-97B19BDF90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974" r="12863"/>
          <a:stretch/>
        </p:blipFill>
        <p:spPr>
          <a:xfrm>
            <a:off x="5076057" y="2505574"/>
            <a:ext cx="4067944" cy="4065608"/>
          </a:xfrm>
          <a:prstGeom prst="rect">
            <a:avLst/>
          </a:prstGeom>
        </p:spPr>
      </p:pic>
    </p:spTree>
    <p:extLst>
      <p:ext uri="{BB962C8B-B14F-4D97-AF65-F5344CB8AC3E}">
        <p14:creationId xmlns:p14="http://schemas.microsoft.com/office/powerpoint/2010/main" val="417446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435">
                                          <p:stCondLst>
                                            <p:cond delay="0"/>
                                          </p:stCondLst>
                                        </p:cTn>
                                        <p:tgtEl>
                                          <p:spTgt spid="5"/>
                                        </p:tgtEl>
                                      </p:cBhvr>
                                    </p:animEffect>
                                    <p:anim calcmode="lin" valueType="num">
                                      <p:cBhvr>
                                        <p:cTn id="8"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3" dur="20">
                                          <p:stCondLst>
                                            <p:cond delay="487"/>
                                          </p:stCondLst>
                                        </p:cTn>
                                        <p:tgtEl>
                                          <p:spTgt spid="5"/>
                                        </p:tgtEl>
                                      </p:cBhvr>
                                      <p:to x="100000" y="60000"/>
                                    </p:animScale>
                                    <p:animScale>
                                      <p:cBhvr>
                                        <p:cTn id="14" dur="124" decel="50000">
                                          <p:stCondLst>
                                            <p:cond delay="507"/>
                                          </p:stCondLst>
                                        </p:cTn>
                                        <p:tgtEl>
                                          <p:spTgt spid="5"/>
                                        </p:tgtEl>
                                      </p:cBhvr>
                                      <p:to x="100000" y="100000"/>
                                    </p:animScale>
                                    <p:animScale>
                                      <p:cBhvr>
                                        <p:cTn id="15" dur="20">
                                          <p:stCondLst>
                                            <p:cond delay="984"/>
                                          </p:stCondLst>
                                        </p:cTn>
                                        <p:tgtEl>
                                          <p:spTgt spid="5"/>
                                        </p:tgtEl>
                                      </p:cBhvr>
                                      <p:to x="100000" y="80000"/>
                                    </p:animScale>
                                    <p:animScale>
                                      <p:cBhvr>
                                        <p:cTn id="16" dur="124" decel="50000">
                                          <p:stCondLst>
                                            <p:cond delay="1004"/>
                                          </p:stCondLst>
                                        </p:cTn>
                                        <p:tgtEl>
                                          <p:spTgt spid="5"/>
                                        </p:tgtEl>
                                      </p:cBhvr>
                                      <p:to x="100000" y="100000"/>
                                    </p:animScale>
                                    <p:animScale>
                                      <p:cBhvr>
                                        <p:cTn id="17" dur="20">
                                          <p:stCondLst>
                                            <p:cond delay="1231"/>
                                          </p:stCondLst>
                                        </p:cTn>
                                        <p:tgtEl>
                                          <p:spTgt spid="5"/>
                                        </p:tgtEl>
                                      </p:cBhvr>
                                      <p:to x="100000" y="90000"/>
                                    </p:animScale>
                                    <p:animScale>
                                      <p:cBhvr>
                                        <p:cTn id="18" dur="124" decel="50000">
                                          <p:stCondLst>
                                            <p:cond delay="1251"/>
                                          </p:stCondLst>
                                        </p:cTn>
                                        <p:tgtEl>
                                          <p:spTgt spid="5"/>
                                        </p:tgtEl>
                                      </p:cBhvr>
                                      <p:to x="100000" y="100000"/>
                                    </p:animScale>
                                    <p:animScale>
                                      <p:cBhvr>
                                        <p:cTn id="19" dur="20">
                                          <p:stCondLst>
                                            <p:cond delay="1356"/>
                                          </p:stCondLst>
                                        </p:cTn>
                                        <p:tgtEl>
                                          <p:spTgt spid="5"/>
                                        </p:tgtEl>
                                      </p:cBhvr>
                                      <p:to x="100000" y="95000"/>
                                    </p:animScale>
                                    <p:animScale>
                                      <p:cBhvr>
                                        <p:cTn id="20" dur="124" decel="50000">
                                          <p:stCondLst>
                                            <p:cond delay="1376"/>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مربع نص 1"/>
          <p:cNvSpPr txBox="1"/>
          <p:nvPr/>
        </p:nvSpPr>
        <p:spPr>
          <a:xfrm>
            <a:off x="3491880" y="404664"/>
            <a:ext cx="5112568" cy="1323439"/>
          </a:xfrm>
          <a:prstGeom prst="rect">
            <a:avLst/>
          </a:prstGeom>
          <a:noFill/>
        </p:spPr>
        <p:txBody>
          <a:bodyPr wrap="square" rtlCol="1">
            <a:spAutoFit/>
          </a:bodyPr>
          <a:lstStyle/>
          <a:p>
            <a:pPr algn="ctr"/>
            <a:r>
              <a:rPr lang="ar-SA" sz="8000" dirty="0">
                <a:solidFill>
                  <a:srgbClr val="F29E9C"/>
                </a:solidFill>
                <a:effectLst>
                  <a:outerShdw blurRad="38100" dist="38100" dir="2700000" algn="tl">
                    <a:srgbClr val="000000">
                      <a:alpha val="43137"/>
                    </a:srgbClr>
                  </a:outerShdw>
                </a:effectLst>
              </a:rPr>
              <a:t>الغــذاء</a:t>
            </a:r>
          </a:p>
        </p:txBody>
      </p:sp>
      <p:sp>
        <p:nvSpPr>
          <p:cNvPr id="4" name="مربع نص 3"/>
          <p:cNvSpPr txBox="1"/>
          <p:nvPr/>
        </p:nvSpPr>
        <p:spPr>
          <a:xfrm>
            <a:off x="1115616" y="2060848"/>
            <a:ext cx="7416824" cy="3970318"/>
          </a:xfrm>
          <a:prstGeom prst="rect">
            <a:avLst/>
          </a:prstGeom>
          <a:noFill/>
        </p:spPr>
        <p:txBody>
          <a:bodyPr wrap="square" rtlCol="1">
            <a:spAutoFit/>
          </a:bodyPr>
          <a:lstStyle/>
          <a:p>
            <a:pPr marL="285750" indent="-285750">
              <a:buFont typeface="Wingdings" pitchFamily="2" charset="2"/>
              <a:buChar char="Ø"/>
            </a:pPr>
            <a:r>
              <a:rPr lang="ar-SA" sz="3600" dirty="0">
                <a:solidFill>
                  <a:srgbClr val="F28B84"/>
                </a:solidFill>
              </a:rPr>
              <a:t>علاقة الغذاء بإنتاجية الفرد </a:t>
            </a:r>
          </a:p>
          <a:p>
            <a:pPr marL="285750" indent="-285750">
              <a:buFont typeface="Wingdings" pitchFamily="2" charset="2"/>
              <a:buChar char="Ø"/>
            </a:pPr>
            <a:r>
              <a:rPr lang="ar-SA" sz="3600" dirty="0">
                <a:solidFill>
                  <a:srgbClr val="F28B84"/>
                </a:solidFill>
              </a:rPr>
              <a:t>أسباب أزمة الغذاء </a:t>
            </a:r>
          </a:p>
          <a:p>
            <a:pPr marL="285750" indent="-285750">
              <a:buFont typeface="Wingdings" pitchFamily="2" charset="2"/>
              <a:buChar char="Ø"/>
            </a:pPr>
            <a:r>
              <a:rPr lang="ar-SA" sz="3600" dirty="0">
                <a:solidFill>
                  <a:srgbClr val="F28B84"/>
                </a:solidFill>
              </a:rPr>
              <a:t>سبب المجاعات في دول </a:t>
            </a:r>
          </a:p>
          <a:p>
            <a:r>
              <a:rPr lang="ar-SA" sz="3600" dirty="0">
                <a:solidFill>
                  <a:srgbClr val="F28B84"/>
                </a:solidFill>
              </a:rPr>
              <a:t>   الساحل الإفريقي </a:t>
            </a:r>
          </a:p>
          <a:p>
            <a:pPr marL="285750" indent="-285750">
              <a:buFont typeface="Wingdings" pitchFamily="2" charset="2"/>
              <a:buChar char="Ø"/>
            </a:pPr>
            <a:r>
              <a:rPr lang="ar-SA" sz="3600" dirty="0">
                <a:solidFill>
                  <a:srgbClr val="F28B84"/>
                </a:solidFill>
              </a:rPr>
              <a:t>سبب اختلاف أزمة الغذاء</a:t>
            </a:r>
          </a:p>
          <a:p>
            <a:r>
              <a:rPr lang="ar-SA" sz="3600" dirty="0">
                <a:solidFill>
                  <a:srgbClr val="F28B84"/>
                </a:solidFill>
              </a:rPr>
              <a:t>  الحالية عن الأزمات العالمية</a:t>
            </a:r>
          </a:p>
          <a:p>
            <a:pPr marL="285750" indent="-285750">
              <a:buFont typeface="Wingdings" pitchFamily="2" charset="2"/>
              <a:buChar char="Ø"/>
            </a:pPr>
            <a:r>
              <a:rPr lang="ar-SA" sz="3600" dirty="0">
                <a:solidFill>
                  <a:srgbClr val="F28B84"/>
                </a:solidFill>
              </a:rPr>
              <a:t>الحلول المقترحة للازمه</a:t>
            </a:r>
          </a:p>
        </p:txBody>
      </p:sp>
      <p:pic>
        <p:nvPicPr>
          <p:cNvPr id="8" name="صورة 7" descr="صورة تحتوي على نص&#10;&#10;تم إنشاء الوصف تلقائياً">
            <a:extLst>
              <a:ext uri="{FF2B5EF4-FFF2-40B4-BE49-F238E27FC236}">
                <a16:creationId xmlns:a16="http://schemas.microsoft.com/office/drawing/2014/main" xmlns="" id="{68C7F1F0-D3BF-4C18-BF9A-DC062042E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91880" cy="6858000"/>
          </a:xfrm>
          <a:prstGeom prst="rect">
            <a:avLst/>
          </a:prstGeom>
        </p:spPr>
      </p:pic>
    </p:spTree>
    <p:extLst>
      <p:ext uri="{BB962C8B-B14F-4D97-AF65-F5344CB8AC3E}">
        <p14:creationId xmlns:p14="http://schemas.microsoft.com/office/powerpoint/2010/main" val="18110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290">
                                          <p:stCondLst>
                                            <p:cond delay="0"/>
                                          </p:stCondLst>
                                        </p:cTn>
                                        <p:tgtEl>
                                          <p:spTgt spid="4">
                                            <p:txEl>
                                              <p:pRg st="0" end="0"/>
                                            </p:txEl>
                                          </p:spTgt>
                                        </p:tgtEl>
                                      </p:cBhvr>
                                    </p:animEffect>
                                    <p:anim calcmode="lin" valueType="num">
                                      <p:cBhvr>
                                        <p:cTn id="18" dur="911"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4">
                                            <p:txEl>
                                              <p:pRg st="0" end="0"/>
                                            </p:txEl>
                                          </p:spTgt>
                                        </p:tgtEl>
                                        <p:attrNameLst>
                                          <p:attrName>ppt_y</p:attrName>
                                        </p:attrNameLst>
                                      </p:cBhvr>
                                      <p:tavLst>
                                        <p:tav tm="0" fmla="#ppt_y-sin(pi*$)/81">
                                          <p:val>
                                            <p:fltVal val="0"/>
                                          </p:val>
                                        </p:tav>
                                        <p:tav tm="100000">
                                          <p:val>
                                            <p:fltVal val="1"/>
                                          </p:val>
                                        </p:tav>
                                      </p:tavLst>
                                    </p:anim>
                                    <p:animScale>
                                      <p:cBhvr>
                                        <p:cTn id="23" dur="13">
                                          <p:stCondLst>
                                            <p:cond delay="325"/>
                                          </p:stCondLst>
                                        </p:cTn>
                                        <p:tgtEl>
                                          <p:spTgt spid="4">
                                            <p:txEl>
                                              <p:pRg st="0" end="0"/>
                                            </p:txEl>
                                          </p:spTgt>
                                        </p:tgtEl>
                                      </p:cBhvr>
                                      <p:to x="100000" y="60000"/>
                                    </p:animScale>
                                    <p:animScale>
                                      <p:cBhvr>
                                        <p:cTn id="24" dur="83" decel="50000">
                                          <p:stCondLst>
                                            <p:cond delay="338"/>
                                          </p:stCondLst>
                                        </p:cTn>
                                        <p:tgtEl>
                                          <p:spTgt spid="4">
                                            <p:txEl>
                                              <p:pRg st="0" end="0"/>
                                            </p:txEl>
                                          </p:spTgt>
                                        </p:tgtEl>
                                      </p:cBhvr>
                                      <p:to x="100000" y="100000"/>
                                    </p:animScale>
                                    <p:animScale>
                                      <p:cBhvr>
                                        <p:cTn id="25" dur="13">
                                          <p:stCondLst>
                                            <p:cond delay="656"/>
                                          </p:stCondLst>
                                        </p:cTn>
                                        <p:tgtEl>
                                          <p:spTgt spid="4">
                                            <p:txEl>
                                              <p:pRg st="0" end="0"/>
                                            </p:txEl>
                                          </p:spTgt>
                                        </p:tgtEl>
                                      </p:cBhvr>
                                      <p:to x="100000" y="80000"/>
                                    </p:animScale>
                                    <p:animScale>
                                      <p:cBhvr>
                                        <p:cTn id="26" dur="83" decel="50000">
                                          <p:stCondLst>
                                            <p:cond delay="669"/>
                                          </p:stCondLst>
                                        </p:cTn>
                                        <p:tgtEl>
                                          <p:spTgt spid="4">
                                            <p:txEl>
                                              <p:pRg st="0" end="0"/>
                                            </p:txEl>
                                          </p:spTgt>
                                        </p:tgtEl>
                                      </p:cBhvr>
                                      <p:to x="100000" y="100000"/>
                                    </p:animScale>
                                    <p:animScale>
                                      <p:cBhvr>
                                        <p:cTn id="27" dur="13">
                                          <p:stCondLst>
                                            <p:cond delay="821"/>
                                          </p:stCondLst>
                                        </p:cTn>
                                        <p:tgtEl>
                                          <p:spTgt spid="4">
                                            <p:txEl>
                                              <p:pRg st="0" end="0"/>
                                            </p:txEl>
                                          </p:spTgt>
                                        </p:tgtEl>
                                      </p:cBhvr>
                                      <p:to x="100000" y="90000"/>
                                    </p:animScale>
                                    <p:animScale>
                                      <p:cBhvr>
                                        <p:cTn id="28" dur="83" decel="50000">
                                          <p:stCondLst>
                                            <p:cond delay="834"/>
                                          </p:stCondLst>
                                        </p:cTn>
                                        <p:tgtEl>
                                          <p:spTgt spid="4">
                                            <p:txEl>
                                              <p:pRg st="0" end="0"/>
                                            </p:txEl>
                                          </p:spTgt>
                                        </p:tgtEl>
                                      </p:cBhvr>
                                      <p:to x="100000" y="100000"/>
                                    </p:animScale>
                                    <p:animScale>
                                      <p:cBhvr>
                                        <p:cTn id="29" dur="13">
                                          <p:stCondLst>
                                            <p:cond delay="904"/>
                                          </p:stCondLst>
                                        </p:cTn>
                                        <p:tgtEl>
                                          <p:spTgt spid="4">
                                            <p:txEl>
                                              <p:pRg st="0" end="0"/>
                                            </p:txEl>
                                          </p:spTgt>
                                        </p:tgtEl>
                                      </p:cBhvr>
                                      <p:to x="100000" y="95000"/>
                                    </p:animScale>
                                    <p:animScale>
                                      <p:cBhvr>
                                        <p:cTn id="30" dur="83" decel="50000">
                                          <p:stCondLst>
                                            <p:cond delay="917"/>
                                          </p:stCondLst>
                                        </p:cTn>
                                        <p:tgtEl>
                                          <p:spTgt spid="4">
                                            <p:txEl>
                                              <p:pRg st="0" end="0"/>
                                            </p:txEl>
                                          </p:spTgt>
                                        </p:tgtEl>
                                      </p:cBhvr>
                                      <p:to x="100000" y="100000"/>
                                    </p:animScale>
                                  </p:childTnLst>
                                </p:cTn>
                              </p:par>
                            </p:childTnLst>
                          </p:cTn>
                        </p:par>
                        <p:par>
                          <p:cTn id="31" fill="hold">
                            <p:stCondLst>
                              <p:cond delay="2000"/>
                            </p:stCondLst>
                            <p:childTnLst>
                              <p:par>
                                <p:cTn id="32" presetID="26" presetClass="entr" presetSubtype="0" fill="hold"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down)">
                                      <p:cBhvr>
                                        <p:cTn id="34" dur="290">
                                          <p:stCondLst>
                                            <p:cond delay="0"/>
                                          </p:stCondLst>
                                        </p:cTn>
                                        <p:tgtEl>
                                          <p:spTgt spid="4">
                                            <p:txEl>
                                              <p:pRg st="1" end="1"/>
                                            </p:txEl>
                                          </p:spTgt>
                                        </p:tgtEl>
                                      </p:cBhvr>
                                    </p:animEffect>
                                    <p:anim calcmode="lin" valueType="num">
                                      <p:cBhvr>
                                        <p:cTn id="35" dur="911"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6" dur="332"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7" dur="332" tmFilter="0, 0; 0.125,0.2665; 0.25,0.4; 0.375,0.465; 0.5,0.5;  0.625,0.535; 0.75,0.6; 0.875,0.7335; 1,1">
                                          <p:stCondLst>
                                            <p:cond delay="332"/>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8" dur="166" tmFilter="0, 0; 0.125,0.2665; 0.25,0.4; 0.375,0.465; 0.5,0.5;  0.625,0.535; 0.75,0.6; 0.875,0.7335; 1,1">
                                          <p:stCondLst>
                                            <p:cond delay="662"/>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9" dur="82" tmFilter="0, 0; 0.125,0.2665; 0.25,0.4; 0.375,0.465; 0.5,0.5;  0.625,0.535; 0.75,0.6; 0.875,0.7335; 1,1">
                                          <p:stCondLst>
                                            <p:cond delay="828"/>
                                          </p:stCondLst>
                                        </p:cTn>
                                        <p:tgtEl>
                                          <p:spTgt spid="4">
                                            <p:txEl>
                                              <p:pRg st="1" end="1"/>
                                            </p:txEl>
                                          </p:spTgt>
                                        </p:tgtEl>
                                        <p:attrNameLst>
                                          <p:attrName>ppt_y</p:attrName>
                                        </p:attrNameLst>
                                      </p:cBhvr>
                                      <p:tavLst>
                                        <p:tav tm="0" fmla="#ppt_y-sin(pi*$)/81">
                                          <p:val>
                                            <p:fltVal val="0"/>
                                          </p:val>
                                        </p:tav>
                                        <p:tav tm="100000">
                                          <p:val>
                                            <p:fltVal val="1"/>
                                          </p:val>
                                        </p:tav>
                                      </p:tavLst>
                                    </p:anim>
                                    <p:animScale>
                                      <p:cBhvr>
                                        <p:cTn id="40" dur="13">
                                          <p:stCondLst>
                                            <p:cond delay="325"/>
                                          </p:stCondLst>
                                        </p:cTn>
                                        <p:tgtEl>
                                          <p:spTgt spid="4">
                                            <p:txEl>
                                              <p:pRg st="1" end="1"/>
                                            </p:txEl>
                                          </p:spTgt>
                                        </p:tgtEl>
                                      </p:cBhvr>
                                      <p:to x="100000" y="60000"/>
                                    </p:animScale>
                                    <p:animScale>
                                      <p:cBhvr>
                                        <p:cTn id="41" dur="83" decel="50000">
                                          <p:stCondLst>
                                            <p:cond delay="338"/>
                                          </p:stCondLst>
                                        </p:cTn>
                                        <p:tgtEl>
                                          <p:spTgt spid="4">
                                            <p:txEl>
                                              <p:pRg st="1" end="1"/>
                                            </p:txEl>
                                          </p:spTgt>
                                        </p:tgtEl>
                                      </p:cBhvr>
                                      <p:to x="100000" y="100000"/>
                                    </p:animScale>
                                    <p:animScale>
                                      <p:cBhvr>
                                        <p:cTn id="42" dur="13">
                                          <p:stCondLst>
                                            <p:cond delay="656"/>
                                          </p:stCondLst>
                                        </p:cTn>
                                        <p:tgtEl>
                                          <p:spTgt spid="4">
                                            <p:txEl>
                                              <p:pRg st="1" end="1"/>
                                            </p:txEl>
                                          </p:spTgt>
                                        </p:tgtEl>
                                      </p:cBhvr>
                                      <p:to x="100000" y="80000"/>
                                    </p:animScale>
                                    <p:animScale>
                                      <p:cBhvr>
                                        <p:cTn id="43" dur="83" decel="50000">
                                          <p:stCondLst>
                                            <p:cond delay="669"/>
                                          </p:stCondLst>
                                        </p:cTn>
                                        <p:tgtEl>
                                          <p:spTgt spid="4">
                                            <p:txEl>
                                              <p:pRg st="1" end="1"/>
                                            </p:txEl>
                                          </p:spTgt>
                                        </p:tgtEl>
                                      </p:cBhvr>
                                      <p:to x="100000" y="100000"/>
                                    </p:animScale>
                                    <p:animScale>
                                      <p:cBhvr>
                                        <p:cTn id="44" dur="13">
                                          <p:stCondLst>
                                            <p:cond delay="821"/>
                                          </p:stCondLst>
                                        </p:cTn>
                                        <p:tgtEl>
                                          <p:spTgt spid="4">
                                            <p:txEl>
                                              <p:pRg st="1" end="1"/>
                                            </p:txEl>
                                          </p:spTgt>
                                        </p:tgtEl>
                                      </p:cBhvr>
                                      <p:to x="100000" y="90000"/>
                                    </p:animScale>
                                    <p:animScale>
                                      <p:cBhvr>
                                        <p:cTn id="45" dur="83" decel="50000">
                                          <p:stCondLst>
                                            <p:cond delay="834"/>
                                          </p:stCondLst>
                                        </p:cTn>
                                        <p:tgtEl>
                                          <p:spTgt spid="4">
                                            <p:txEl>
                                              <p:pRg st="1" end="1"/>
                                            </p:txEl>
                                          </p:spTgt>
                                        </p:tgtEl>
                                      </p:cBhvr>
                                      <p:to x="100000" y="100000"/>
                                    </p:animScale>
                                    <p:animScale>
                                      <p:cBhvr>
                                        <p:cTn id="46" dur="13">
                                          <p:stCondLst>
                                            <p:cond delay="904"/>
                                          </p:stCondLst>
                                        </p:cTn>
                                        <p:tgtEl>
                                          <p:spTgt spid="4">
                                            <p:txEl>
                                              <p:pRg st="1" end="1"/>
                                            </p:txEl>
                                          </p:spTgt>
                                        </p:tgtEl>
                                      </p:cBhvr>
                                      <p:to x="100000" y="95000"/>
                                    </p:animScale>
                                    <p:animScale>
                                      <p:cBhvr>
                                        <p:cTn id="47" dur="83" decel="50000">
                                          <p:stCondLst>
                                            <p:cond delay="917"/>
                                          </p:stCondLst>
                                        </p:cTn>
                                        <p:tgtEl>
                                          <p:spTgt spid="4">
                                            <p:txEl>
                                              <p:pRg st="1" end="1"/>
                                            </p:txEl>
                                          </p:spTgt>
                                        </p:tgtEl>
                                      </p:cBhvr>
                                      <p:to x="100000" y="100000"/>
                                    </p:animScale>
                                  </p:childTnLst>
                                </p:cTn>
                              </p:par>
                            </p:childTnLst>
                          </p:cTn>
                        </p:par>
                        <p:par>
                          <p:cTn id="48" fill="hold">
                            <p:stCondLst>
                              <p:cond delay="3000"/>
                            </p:stCondLst>
                            <p:childTnLst>
                              <p:par>
                                <p:cTn id="49" presetID="26" presetClass="entr" presetSubtype="0" fill="hold" nodeType="after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wipe(down)">
                                      <p:cBhvr>
                                        <p:cTn id="51" dur="290">
                                          <p:stCondLst>
                                            <p:cond delay="0"/>
                                          </p:stCondLst>
                                        </p:cTn>
                                        <p:tgtEl>
                                          <p:spTgt spid="4">
                                            <p:txEl>
                                              <p:pRg st="2" end="2"/>
                                            </p:txEl>
                                          </p:spTgt>
                                        </p:tgtEl>
                                      </p:cBhvr>
                                    </p:animEffect>
                                    <p:anim calcmode="lin" valueType="num">
                                      <p:cBhvr>
                                        <p:cTn id="52" dur="911"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4">
                                            <p:txEl>
                                              <p:pRg st="2" end="2"/>
                                            </p:txEl>
                                          </p:spTgt>
                                        </p:tgtEl>
                                        <p:attrNameLst>
                                          <p:attrName>ppt_y</p:attrName>
                                        </p:attrNameLst>
                                      </p:cBhvr>
                                      <p:tavLst>
                                        <p:tav tm="0" fmla="#ppt_y-sin(pi*$)/81">
                                          <p:val>
                                            <p:fltVal val="0"/>
                                          </p:val>
                                        </p:tav>
                                        <p:tav tm="100000">
                                          <p:val>
                                            <p:fltVal val="1"/>
                                          </p:val>
                                        </p:tav>
                                      </p:tavLst>
                                    </p:anim>
                                    <p:animScale>
                                      <p:cBhvr>
                                        <p:cTn id="57" dur="13">
                                          <p:stCondLst>
                                            <p:cond delay="325"/>
                                          </p:stCondLst>
                                        </p:cTn>
                                        <p:tgtEl>
                                          <p:spTgt spid="4">
                                            <p:txEl>
                                              <p:pRg st="2" end="2"/>
                                            </p:txEl>
                                          </p:spTgt>
                                        </p:tgtEl>
                                      </p:cBhvr>
                                      <p:to x="100000" y="60000"/>
                                    </p:animScale>
                                    <p:animScale>
                                      <p:cBhvr>
                                        <p:cTn id="58" dur="83" decel="50000">
                                          <p:stCondLst>
                                            <p:cond delay="338"/>
                                          </p:stCondLst>
                                        </p:cTn>
                                        <p:tgtEl>
                                          <p:spTgt spid="4">
                                            <p:txEl>
                                              <p:pRg st="2" end="2"/>
                                            </p:txEl>
                                          </p:spTgt>
                                        </p:tgtEl>
                                      </p:cBhvr>
                                      <p:to x="100000" y="100000"/>
                                    </p:animScale>
                                    <p:animScale>
                                      <p:cBhvr>
                                        <p:cTn id="59" dur="13">
                                          <p:stCondLst>
                                            <p:cond delay="656"/>
                                          </p:stCondLst>
                                        </p:cTn>
                                        <p:tgtEl>
                                          <p:spTgt spid="4">
                                            <p:txEl>
                                              <p:pRg st="2" end="2"/>
                                            </p:txEl>
                                          </p:spTgt>
                                        </p:tgtEl>
                                      </p:cBhvr>
                                      <p:to x="100000" y="80000"/>
                                    </p:animScale>
                                    <p:animScale>
                                      <p:cBhvr>
                                        <p:cTn id="60" dur="83" decel="50000">
                                          <p:stCondLst>
                                            <p:cond delay="669"/>
                                          </p:stCondLst>
                                        </p:cTn>
                                        <p:tgtEl>
                                          <p:spTgt spid="4">
                                            <p:txEl>
                                              <p:pRg st="2" end="2"/>
                                            </p:txEl>
                                          </p:spTgt>
                                        </p:tgtEl>
                                      </p:cBhvr>
                                      <p:to x="100000" y="100000"/>
                                    </p:animScale>
                                    <p:animScale>
                                      <p:cBhvr>
                                        <p:cTn id="61" dur="13">
                                          <p:stCondLst>
                                            <p:cond delay="821"/>
                                          </p:stCondLst>
                                        </p:cTn>
                                        <p:tgtEl>
                                          <p:spTgt spid="4">
                                            <p:txEl>
                                              <p:pRg st="2" end="2"/>
                                            </p:txEl>
                                          </p:spTgt>
                                        </p:tgtEl>
                                      </p:cBhvr>
                                      <p:to x="100000" y="90000"/>
                                    </p:animScale>
                                    <p:animScale>
                                      <p:cBhvr>
                                        <p:cTn id="62" dur="83" decel="50000">
                                          <p:stCondLst>
                                            <p:cond delay="834"/>
                                          </p:stCondLst>
                                        </p:cTn>
                                        <p:tgtEl>
                                          <p:spTgt spid="4">
                                            <p:txEl>
                                              <p:pRg st="2" end="2"/>
                                            </p:txEl>
                                          </p:spTgt>
                                        </p:tgtEl>
                                      </p:cBhvr>
                                      <p:to x="100000" y="100000"/>
                                    </p:animScale>
                                    <p:animScale>
                                      <p:cBhvr>
                                        <p:cTn id="63" dur="13">
                                          <p:stCondLst>
                                            <p:cond delay="904"/>
                                          </p:stCondLst>
                                        </p:cTn>
                                        <p:tgtEl>
                                          <p:spTgt spid="4">
                                            <p:txEl>
                                              <p:pRg st="2" end="2"/>
                                            </p:txEl>
                                          </p:spTgt>
                                        </p:tgtEl>
                                      </p:cBhvr>
                                      <p:to x="100000" y="95000"/>
                                    </p:animScale>
                                    <p:animScale>
                                      <p:cBhvr>
                                        <p:cTn id="64" dur="83" decel="50000">
                                          <p:stCondLst>
                                            <p:cond delay="917"/>
                                          </p:stCondLst>
                                        </p:cTn>
                                        <p:tgtEl>
                                          <p:spTgt spid="4">
                                            <p:txEl>
                                              <p:pRg st="2" end="2"/>
                                            </p:txEl>
                                          </p:spTgt>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wipe(down)">
                                      <p:cBhvr>
                                        <p:cTn id="67" dur="290">
                                          <p:stCondLst>
                                            <p:cond delay="0"/>
                                          </p:stCondLst>
                                        </p:cTn>
                                        <p:tgtEl>
                                          <p:spTgt spid="4">
                                            <p:txEl>
                                              <p:pRg st="3" end="3"/>
                                            </p:txEl>
                                          </p:spTgt>
                                        </p:tgtEl>
                                      </p:cBhvr>
                                    </p:animEffect>
                                    <p:anim calcmode="lin" valueType="num">
                                      <p:cBhvr>
                                        <p:cTn id="68" dur="911"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4">
                                            <p:txEl>
                                              <p:pRg st="3" end="3"/>
                                            </p:txEl>
                                          </p:spTgt>
                                        </p:tgtEl>
                                        <p:attrNameLst>
                                          <p:attrName>ppt_y</p:attrName>
                                        </p:attrNameLst>
                                      </p:cBhvr>
                                      <p:tavLst>
                                        <p:tav tm="0" fmla="#ppt_y-sin(pi*$)/81">
                                          <p:val>
                                            <p:fltVal val="0"/>
                                          </p:val>
                                        </p:tav>
                                        <p:tav tm="100000">
                                          <p:val>
                                            <p:fltVal val="1"/>
                                          </p:val>
                                        </p:tav>
                                      </p:tavLst>
                                    </p:anim>
                                    <p:animScale>
                                      <p:cBhvr>
                                        <p:cTn id="73" dur="13">
                                          <p:stCondLst>
                                            <p:cond delay="325"/>
                                          </p:stCondLst>
                                        </p:cTn>
                                        <p:tgtEl>
                                          <p:spTgt spid="4">
                                            <p:txEl>
                                              <p:pRg st="3" end="3"/>
                                            </p:txEl>
                                          </p:spTgt>
                                        </p:tgtEl>
                                      </p:cBhvr>
                                      <p:to x="100000" y="60000"/>
                                    </p:animScale>
                                    <p:animScale>
                                      <p:cBhvr>
                                        <p:cTn id="74" dur="83" decel="50000">
                                          <p:stCondLst>
                                            <p:cond delay="338"/>
                                          </p:stCondLst>
                                        </p:cTn>
                                        <p:tgtEl>
                                          <p:spTgt spid="4">
                                            <p:txEl>
                                              <p:pRg st="3" end="3"/>
                                            </p:txEl>
                                          </p:spTgt>
                                        </p:tgtEl>
                                      </p:cBhvr>
                                      <p:to x="100000" y="100000"/>
                                    </p:animScale>
                                    <p:animScale>
                                      <p:cBhvr>
                                        <p:cTn id="75" dur="13">
                                          <p:stCondLst>
                                            <p:cond delay="656"/>
                                          </p:stCondLst>
                                        </p:cTn>
                                        <p:tgtEl>
                                          <p:spTgt spid="4">
                                            <p:txEl>
                                              <p:pRg st="3" end="3"/>
                                            </p:txEl>
                                          </p:spTgt>
                                        </p:tgtEl>
                                      </p:cBhvr>
                                      <p:to x="100000" y="80000"/>
                                    </p:animScale>
                                    <p:animScale>
                                      <p:cBhvr>
                                        <p:cTn id="76" dur="83" decel="50000">
                                          <p:stCondLst>
                                            <p:cond delay="669"/>
                                          </p:stCondLst>
                                        </p:cTn>
                                        <p:tgtEl>
                                          <p:spTgt spid="4">
                                            <p:txEl>
                                              <p:pRg st="3" end="3"/>
                                            </p:txEl>
                                          </p:spTgt>
                                        </p:tgtEl>
                                      </p:cBhvr>
                                      <p:to x="100000" y="100000"/>
                                    </p:animScale>
                                    <p:animScale>
                                      <p:cBhvr>
                                        <p:cTn id="77" dur="13">
                                          <p:stCondLst>
                                            <p:cond delay="821"/>
                                          </p:stCondLst>
                                        </p:cTn>
                                        <p:tgtEl>
                                          <p:spTgt spid="4">
                                            <p:txEl>
                                              <p:pRg st="3" end="3"/>
                                            </p:txEl>
                                          </p:spTgt>
                                        </p:tgtEl>
                                      </p:cBhvr>
                                      <p:to x="100000" y="90000"/>
                                    </p:animScale>
                                    <p:animScale>
                                      <p:cBhvr>
                                        <p:cTn id="78" dur="83" decel="50000">
                                          <p:stCondLst>
                                            <p:cond delay="834"/>
                                          </p:stCondLst>
                                        </p:cTn>
                                        <p:tgtEl>
                                          <p:spTgt spid="4">
                                            <p:txEl>
                                              <p:pRg st="3" end="3"/>
                                            </p:txEl>
                                          </p:spTgt>
                                        </p:tgtEl>
                                      </p:cBhvr>
                                      <p:to x="100000" y="100000"/>
                                    </p:animScale>
                                    <p:animScale>
                                      <p:cBhvr>
                                        <p:cTn id="79" dur="13">
                                          <p:stCondLst>
                                            <p:cond delay="904"/>
                                          </p:stCondLst>
                                        </p:cTn>
                                        <p:tgtEl>
                                          <p:spTgt spid="4">
                                            <p:txEl>
                                              <p:pRg st="3" end="3"/>
                                            </p:txEl>
                                          </p:spTgt>
                                        </p:tgtEl>
                                      </p:cBhvr>
                                      <p:to x="100000" y="95000"/>
                                    </p:animScale>
                                    <p:animScale>
                                      <p:cBhvr>
                                        <p:cTn id="80" dur="83" decel="50000">
                                          <p:stCondLst>
                                            <p:cond delay="917"/>
                                          </p:stCondLst>
                                        </p:cTn>
                                        <p:tgtEl>
                                          <p:spTgt spid="4">
                                            <p:txEl>
                                              <p:pRg st="3" end="3"/>
                                            </p:txEl>
                                          </p:spTgt>
                                        </p:tgtEl>
                                      </p:cBhvr>
                                      <p:to x="100000" y="100000"/>
                                    </p:animScale>
                                  </p:childTnLst>
                                </p:cTn>
                              </p:par>
                            </p:childTnLst>
                          </p:cTn>
                        </p:par>
                        <p:par>
                          <p:cTn id="81" fill="hold">
                            <p:stCondLst>
                              <p:cond delay="4000"/>
                            </p:stCondLst>
                            <p:childTnLst>
                              <p:par>
                                <p:cTn id="82" presetID="26" presetClass="entr" presetSubtype="0" fill="hold" nodeType="afterEffect">
                                  <p:stCondLst>
                                    <p:cond delay="0"/>
                                  </p:stCondLst>
                                  <p:childTnLst>
                                    <p:set>
                                      <p:cBhvr>
                                        <p:cTn id="83" dur="1" fill="hold">
                                          <p:stCondLst>
                                            <p:cond delay="0"/>
                                          </p:stCondLst>
                                        </p:cTn>
                                        <p:tgtEl>
                                          <p:spTgt spid="4">
                                            <p:txEl>
                                              <p:pRg st="4" end="4"/>
                                            </p:txEl>
                                          </p:spTgt>
                                        </p:tgtEl>
                                        <p:attrNameLst>
                                          <p:attrName>style.visibility</p:attrName>
                                        </p:attrNameLst>
                                      </p:cBhvr>
                                      <p:to>
                                        <p:strVal val="visible"/>
                                      </p:to>
                                    </p:set>
                                    <p:animEffect transition="in" filter="wipe(down)">
                                      <p:cBhvr>
                                        <p:cTn id="84" dur="290">
                                          <p:stCondLst>
                                            <p:cond delay="0"/>
                                          </p:stCondLst>
                                        </p:cTn>
                                        <p:tgtEl>
                                          <p:spTgt spid="4">
                                            <p:txEl>
                                              <p:pRg st="4" end="4"/>
                                            </p:txEl>
                                          </p:spTgt>
                                        </p:tgtEl>
                                      </p:cBhvr>
                                    </p:animEffect>
                                    <p:anim calcmode="lin" valueType="num">
                                      <p:cBhvr>
                                        <p:cTn id="85" dur="911"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6" dur="332"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7" dur="332" tmFilter="0, 0; 0.125,0.2665; 0.25,0.4; 0.375,0.465; 0.5,0.5;  0.625,0.535; 0.75,0.6; 0.875,0.7335; 1,1">
                                          <p:stCondLst>
                                            <p:cond delay="332"/>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8" dur="166" tmFilter="0, 0; 0.125,0.2665; 0.25,0.4; 0.375,0.465; 0.5,0.5;  0.625,0.535; 0.75,0.6; 0.875,0.7335; 1,1">
                                          <p:stCondLst>
                                            <p:cond delay="662"/>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9" dur="82" tmFilter="0, 0; 0.125,0.2665; 0.25,0.4; 0.375,0.465; 0.5,0.5;  0.625,0.535; 0.75,0.6; 0.875,0.7335; 1,1">
                                          <p:stCondLst>
                                            <p:cond delay="828"/>
                                          </p:stCondLst>
                                        </p:cTn>
                                        <p:tgtEl>
                                          <p:spTgt spid="4">
                                            <p:txEl>
                                              <p:pRg st="4" end="4"/>
                                            </p:txEl>
                                          </p:spTgt>
                                        </p:tgtEl>
                                        <p:attrNameLst>
                                          <p:attrName>ppt_y</p:attrName>
                                        </p:attrNameLst>
                                      </p:cBhvr>
                                      <p:tavLst>
                                        <p:tav tm="0" fmla="#ppt_y-sin(pi*$)/81">
                                          <p:val>
                                            <p:fltVal val="0"/>
                                          </p:val>
                                        </p:tav>
                                        <p:tav tm="100000">
                                          <p:val>
                                            <p:fltVal val="1"/>
                                          </p:val>
                                        </p:tav>
                                      </p:tavLst>
                                    </p:anim>
                                    <p:animScale>
                                      <p:cBhvr>
                                        <p:cTn id="90" dur="13">
                                          <p:stCondLst>
                                            <p:cond delay="325"/>
                                          </p:stCondLst>
                                        </p:cTn>
                                        <p:tgtEl>
                                          <p:spTgt spid="4">
                                            <p:txEl>
                                              <p:pRg st="4" end="4"/>
                                            </p:txEl>
                                          </p:spTgt>
                                        </p:tgtEl>
                                      </p:cBhvr>
                                      <p:to x="100000" y="60000"/>
                                    </p:animScale>
                                    <p:animScale>
                                      <p:cBhvr>
                                        <p:cTn id="91" dur="83" decel="50000">
                                          <p:stCondLst>
                                            <p:cond delay="338"/>
                                          </p:stCondLst>
                                        </p:cTn>
                                        <p:tgtEl>
                                          <p:spTgt spid="4">
                                            <p:txEl>
                                              <p:pRg st="4" end="4"/>
                                            </p:txEl>
                                          </p:spTgt>
                                        </p:tgtEl>
                                      </p:cBhvr>
                                      <p:to x="100000" y="100000"/>
                                    </p:animScale>
                                    <p:animScale>
                                      <p:cBhvr>
                                        <p:cTn id="92" dur="13">
                                          <p:stCondLst>
                                            <p:cond delay="656"/>
                                          </p:stCondLst>
                                        </p:cTn>
                                        <p:tgtEl>
                                          <p:spTgt spid="4">
                                            <p:txEl>
                                              <p:pRg st="4" end="4"/>
                                            </p:txEl>
                                          </p:spTgt>
                                        </p:tgtEl>
                                      </p:cBhvr>
                                      <p:to x="100000" y="80000"/>
                                    </p:animScale>
                                    <p:animScale>
                                      <p:cBhvr>
                                        <p:cTn id="93" dur="83" decel="50000">
                                          <p:stCondLst>
                                            <p:cond delay="669"/>
                                          </p:stCondLst>
                                        </p:cTn>
                                        <p:tgtEl>
                                          <p:spTgt spid="4">
                                            <p:txEl>
                                              <p:pRg st="4" end="4"/>
                                            </p:txEl>
                                          </p:spTgt>
                                        </p:tgtEl>
                                      </p:cBhvr>
                                      <p:to x="100000" y="100000"/>
                                    </p:animScale>
                                    <p:animScale>
                                      <p:cBhvr>
                                        <p:cTn id="94" dur="13">
                                          <p:stCondLst>
                                            <p:cond delay="821"/>
                                          </p:stCondLst>
                                        </p:cTn>
                                        <p:tgtEl>
                                          <p:spTgt spid="4">
                                            <p:txEl>
                                              <p:pRg st="4" end="4"/>
                                            </p:txEl>
                                          </p:spTgt>
                                        </p:tgtEl>
                                      </p:cBhvr>
                                      <p:to x="100000" y="90000"/>
                                    </p:animScale>
                                    <p:animScale>
                                      <p:cBhvr>
                                        <p:cTn id="95" dur="83" decel="50000">
                                          <p:stCondLst>
                                            <p:cond delay="834"/>
                                          </p:stCondLst>
                                        </p:cTn>
                                        <p:tgtEl>
                                          <p:spTgt spid="4">
                                            <p:txEl>
                                              <p:pRg st="4" end="4"/>
                                            </p:txEl>
                                          </p:spTgt>
                                        </p:tgtEl>
                                      </p:cBhvr>
                                      <p:to x="100000" y="100000"/>
                                    </p:animScale>
                                    <p:animScale>
                                      <p:cBhvr>
                                        <p:cTn id="96" dur="13">
                                          <p:stCondLst>
                                            <p:cond delay="904"/>
                                          </p:stCondLst>
                                        </p:cTn>
                                        <p:tgtEl>
                                          <p:spTgt spid="4">
                                            <p:txEl>
                                              <p:pRg st="4" end="4"/>
                                            </p:txEl>
                                          </p:spTgt>
                                        </p:tgtEl>
                                      </p:cBhvr>
                                      <p:to x="100000" y="95000"/>
                                    </p:animScale>
                                    <p:animScale>
                                      <p:cBhvr>
                                        <p:cTn id="97" dur="83" decel="50000">
                                          <p:stCondLst>
                                            <p:cond delay="917"/>
                                          </p:stCondLst>
                                        </p:cTn>
                                        <p:tgtEl>
                                          <p:spTgt spid="4">
                                            <p:txEl>
                                              <p:pRg st="4" end="4"/>
                                            </p:txEl>
                                          </p:spTgt>
                                        </p:tgtEl>
                                      </p:cBhvr>
                                      <p:to x="100000" y="100000"/>
                                    </p:animScale>
                                  </p:childTnLst>
                                </p:cTn>
                              </p:par>
                              <p:par>
                                <p:cTn id="98" presetID="26" presetClass="entr" presetSubtype="0" fill="hold" nodeType="withEffect">
                                  <p:stCondLst>
                                    <p:cond delay="0"/>
                                  </p:stCondLst>
                                  <p:childTnLst>
                                    <p:set>
                                      <p:cBhvr>
                                        <p:cTn id="99" dur="1" fill="hold">
                                          <p:stCondLst>
                                            <p:cond delay="0"/>
                                          </p:stCondLst>
                                        </p:cTn>
                                        <p:tgtEl>
                                          <p:spTgt spid="4">
                                            <p:txEl>
                                              <p:pRg st="5" end="5"/>
                                            </p:txEl>
                                          </p:spTgt>
                                        </p:tgtEl>
                                        <p:attrNameLst>
                                          <p:attrName>style.visibility</p:attrName>
                                        </p:attrNameLst>
                                      </p:cBhvr>
                                      <p:to>
                                        <p:strVal val="visible"/>
                                      </p:to>
                                    </p:set>
                                    <p:animEffect transition="in" filter="wipe(down)">
                                      <p:cBhvr>
                                        <p:cTn id="100" dur="290">
                                          <p:stCondLst>
                                            <p:cond delay="0"/>
                                          </p:stCondLst>
                                        </p:cTn>
                                        <p:tgtEl>
                                          <p:spTgt spid="4">
                                            <p:txEl>
                                              <p:pRg st="5" end="5"/>
                                            </p:txEl>
                                          </p:spTgt>
                                        </p:tgtEl>
                                      </p:cBhvr>
                                    </p:animEffect>
                                    <p:anim calcmode="lin" valueType="num">
                                      <p:cBhvr>
                                        <p:cTn id="101" dur="911"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02" dur="332"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03" dur="332" tmFilter="0, 0; 0.125,0.2665; 0.25,0.4; 0.375,0.465; 0.5,0.5;  0.625,0.535; 0.75,0.6; 0.875,0.7335; 1,1">
                                          <p:stCondLst>
                                            <p:cond delay="332"/>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04" dur="166" tmFilter="0, 0; 0.125,0.2665; 0.25,0.4; 0.375,0.465; 0.5,0.5;  0.625,0.535; 0.75,0.6; 0.875,0.7335; 1,1">
                                          <p:stCondLst>
                                            <p:cond delay="662"/>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05" dur="82" tmFilter="0, 0; 0.125,0.2665; 0.25,0.4; 0.375,0.465; 0.5,0.5;  0.625,0.535; 0.75,0.6; 0.875,0.7335; 1,1">
                                          <p:stCondLst>
                                            <p:cond delay="828"/>
                                          </p:stCondLst>
                                        </p:cTn>
                                        <p:tgtEl>
                                          <p:spTgt spid="4">
                                            <p:txEl>
                                              <p:pRg st="5" end="5"/>
                                            </p:txEl>
                                          </p:spTgt>
                                        </p:tgtEl>
                                        <p:attrNameLst>
                                          <p:attrName>ppt_y</p:attrName>
                                        </p:attrNameLst>
                                      </p:cBhvr>
                                      <p:tavLst>
                                        <p:tav tm="0" fmla="#ppt_y-sin(pi*$)/81">
                                          <p:val>
                                            <p:fltVal val="0"/>
                                          </p:val>
                                        </p:tav>
                                        <p:tav tm="100000">
                                          <p:val>
                                            <p:fltVal val="1"/>
                                          </p:val>
                                        </p:tav>
                                      </p:tavLst>
                                    </p:anim>
                                    <p:animScale>
                                      <p:cBhvr>
                                        <p:cTn id="106" dur="13">
                                          <p:stCondLst>
                                            <p:cond delay="325"/>
                                          </p:stCondLst>
                                        </p:cTn>
                                        <p:tgtEl>
                                          <p:spTgt spid="4">
                                            <p:txEl>
                                              <p:pRg st="5" end="5"/>
                                            </p:txEl>
                                          </p:spTgt>
                                        </p:tgtEl>
                                      </p:cBhvr>
                                      <p:to x="100000" y="60000"/>
                                    </p:animScale>
                                    <p:animScale>
                                      <p:cBhvr>
                                        <p:cTn id="107" dur="83" decel="50000">
                                          <p:stCondLst>
                                            <p:cond delay="338"/>
                                          </p:stCondLst>
                                        </p:cTn>
                                        <p:tgtEl>
                                          <p:spTgt spid="4">
                                            <p:txEl>
                                              <p:pRg st="5" end="5"/>
                                            </p:txEl>
                                          </p:spTgt>
                                        </p:tgtEl>
                                      </p:cBhvr>
                                      <p:to x="100000" y="100000"/>
                                    </p:animScale>
                                    <p:animScale>
                                      <p:cBhvr>
                                        <p:cTn id="108" dur="13">
                                          <p:stCondLst>
                                            <p:cond delay="656"/>
                                          </p:stCondLst>
                                        </p:cTn>
                                        <p:tgtEl>
                                          <p:spTgt spid="4">
                                            <p:txEl>
                                              <p:pRg st="5" end="5"/>
                                            </p:txEl>
                                          </p:spTgt>
                                        </p:tgtEl>
                                      </p:cBhvr>
                                      <p:to x="100000" y="80000"/>
                                    </p:animScale>
                                    <p:animScale>
                                      <p:cBhvr>
                                        <p:cTn id="109" dur="83" decel="50000">
                                          <p:stCondLst>
                                            <p:cond delay="669"/>
                                          </p:stCondLst>
                                        </p:cTn>
                                        <p:tgtEl>
                                          <p:spTgt spid="4">
                                            <p:txEl>
                                              <p:pRg st="5" end="5"/>
                                            </p:txEl>
                                          </p:spTgt>
                                        </p:tgtEl>
                                      </p:cBhvr>
                                      <p:to x="100000" y="100000"/>
                                    </p:animScale>
                                    <p:animScale>
                                      <p:cBhvr>
                                        <p:cTn id="110" dur="13">
                                          <p:stCondLst>
                                            <p:cond delay="821"/>
                                          </p:stCondLst>
                                        </p:cTn>
                                        <p:tgtEl>
                                          <p:spTgt spid="4">
                                            <p:txEl>
                                              <p:pRg st="5" end="5"/>
                                            </p:txEl>
                                          </p:spTgt>
                                        </p:tgtEl>
                                      </p:cBhvr>
                                      <p:to x="100000" y="90000"/>
                                    </p:animScale>
                                    <p:animScale>
                                      <p:cBhvr>
                                        <p:cTn id="111" dur="83" decel="50000">
                                          <p:stCondLst>
                                            <p:cond delay="834"/>
                                          </p:stCondLst>
                                        </p:cTn>
                                        <p:tgtEl>
                                          <p:spTgt spid="4">
                                            <p:txEl>
                                              <p:pRg st="5" end="5"/>
                                            </p:txEl>
                                          </p:spTgt>
                                        </p:tgtEl>
                                      </p:cBhvr>
                                      <p:to x="100000" y="100000"/>
                                    </p:animScale>
                                    <p:animScale>
                                      <p:cBhvr>
                                        <p:cTn id="112" dur="13">
                                          <p:stCondLst>
                                            <p:cond delay="904"/>
                                          </p:stCondLst>
                                        </p:cTn>
                                        <p:tgtEl>
                                          <p:spTgt spid="4">
                                            <p:txEl>
                                              <p:pRg st="5" end="5"/>
                                            </p:txEl>
                                          </p:spTgt>
                                        </p:tgtEl>
                                      </p:cBhvr>
                                      <p:to x="100000" y="95000"/>
                                    </p:animScale>
                                    <p:animScale>
                                      <p:cBhvr>
                                        <p:cTn id="113" dur="83" decel="50000">
                                          <p:stCondLst>
                                            <p:cond delay="917"/>
                                          </p:stCondLst>
                                        </p:cTn>
                                        <p:tgtEl>
                                          <p:spTgt spid="4">
                                            <p:txEl>
                                              <p:pRg st="5" end="5"/>
                                            </p:txEl>
                                          </p:spTgt>
                                        </p:tgtEl>
                                      </p:cBhvr>
                                      <p:to x="100000" y="100000"/>
                                    </p:animScale>
                                  </p:childTnLst>
                                </p:cTn>
                              </p:par>
                            </p:childTnLst>
                          </p:cTn>
                        </p:par>
                        <p:par>
                          <p:cTn id="114" fill="hold">
                            <p:stCondLst>
                              <p:cond delay="5000"/>
                            </p:stCondLst>
                            <p:childTnLst>
                              <p:par>
                                <p:cTn id="115" presetID="26" presetClass="entr" presetSubtype="0" fill="hold" nodeType="afterEffect">
                                  <p:stCondLst>
                                    <p:cond delay="0"/>
                                  </p:stCondLst>
                                  <p:childTnLst>
                                    <p:set>
                                      <p:cBhvr>
                                        <p:cTn id="116" dur="1" fill="hold">
                                          <p:stCondLst>
                                            <p:cond delay="0"/>
                                          </p:stCondLst>
                                        </p:cTn>
                                        <p:tgtEl>
                                          <p:spTgt spid="4">
                                            <p:txEl>
                                              <p:pRg st="6" end="6"/>
                                            </p:txEl>
                                          </p:spTgt>
                                        </p:tgtEl>
                                        <p:attrNameLst>
                                          <p:attrName>style.visibility</p:attrName>
                                        </p:attrNameLst>
                                      </p:cBhvr>
                                      <p:to>
                                        <p:strVal val="visible"/>
                                      </p:to>
                                    </p:set>
                                    <p:animEffect transition="in" filter="wipe(down)">
                                      <p:cBhvr>
                                        <p:cTn id="117" dur="290">
                                          <p:stCondLst>
                                            <p:cond delay="0"/>
                                          </p:stCondLst>
                                        </p:cTn>
                                        <p:tgtEl>
                                          <p:spTgt spid="4">
                                            <p:txEl>
                                              <p:pRg st="6" end="6"/>
                                            </p:txEl>
                                          </p:spTgt>
                                        </p:tgtEl>
                                      </p:cBhvr>
                                    </p:animEffect>
                                    <p:anim calcmode="lin" valueType="num">
                                      <p:cBhvr>
                                        <p:cTn id="118" dur="911"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19" dur="332"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20" dur="332" tmFilter="0, 0; 0.125,0.2665; 0.25,0.4; 0.375,0.465; 0.5,0.5;  0.625,0.535; 0.75,0.6; 0.875,0.7335; 1,1">
                                          <p:stCondLst>
                                            <p:cond delay="332"/>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21" dur="166" tmFilter="0, 0; 0.125,0.2665; 0.25,0.4; 0.375,0.465; 0.5,0.5;  0.625,0.535; 0.75,0.6; 0.875,0.7335; 1,1">
                                          <p:stCondLst>
                                            <p:cond delay="662"/>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22" dur="82" tmFilter="0, 0; 0.125,0.2665; 0.25,0.4; 0.375,0.465; 0.5,0.5;  0.625,0.535; 0.75,0.6; 0.875,0.7335; 1,1">
                                          <p:stCondLst>
                                            <p:cond delay="828"/>
                                          </p:stCondLst>
                                        </p:cTn>
                                        <p:tgtEl>
                                          <p:spTgt spid="4">
                                            <p:txEl>
                                              <p:pRg st="6" end="6"/>
                                            </p:txEl>
                                          </p:spTgt>
                                        </p:tgtEl>
                                        <p:attrNameLst>
                                          <p:attrName>ppt_y</p:attrName>
                                        </p:attrNameLst>
                                      </p:cBhvr>
                                      <p:tavLst>
                                        <p:tav tm="0" fmla="#ppt_y-sin(pi*$)/81">
                                          <p:val>
                                            <p:fltVal val="0"/>
                                          </p:val>
                                        </p:tav>
                                        <p:tav tm="100000">
                                          <p:val>
                                            <p:fltVal val="1"/>
                                          </p:val>
                                        </p:tav>
                                      </p:tavLst>
                                    </p:anim>
                                    <p:animScale>
                                      <p:cBhvr>
                                        <p:cTn id="123" dur="13">
                                          <p:stCondLst>
                                            <p:cond delay="325"/>
                                          </p:stCondLst>
                                        </p:cTn>
                                        <p:tgtEl>
                                          <p:spTgt spid="4">
                                            <p:txEl>
                                              <p:pRg st="6" end="6"/>
                                            </p:txEl>
                                          </p:spTgt>
                                        </p:tgtEl>
                                      </p:cBhvr>
                                      <p:to x="100000" y="60000"/>
                                    </p:animScale>
                                    <p:animScale>
                                      <p:cBhvr>
                                        <p:cTn id="124" dur="83" decel="50000">
                                          <p:stCondLst>
                                            <p:cond delay="338"/>
                                          </p:stCondLst>
                                        </p:cTn>
                                        <p:tgtEl>
                                          <p:spTgt spid="4">
                                            <p:txEl>
                                              <p:pRg st="6" end="6"/>
                                            </p:txEl>
                                          </p:spTgt>
                                        </p:tgtEl>
                                      </p:cBhvr>
                                      <p:to x="100000" y="100000"/>
                                    </p:animScale>
                                    <p:animScale>
                                      <p:cBhvr>
                                        <p:cTn id="125" dur="13">
                                          <p:stCondLst>
                                            <p:cond delay="656"/>
                                          </p:stCondLst>
                                        </p:cTn>
                                        <p:tgtEl>
                                          <p:spTgt spid="4">
                                            <p:txEl>
                                              <p:pRg st="6" end="6"/>
                                            </p:txEl>
                                          </p:spTgt>
                                        </p:tgtEl>
                                      </p:cBhvr>
                                      <p:to x="100000" y="80000"/>
                                    </p:animScale>
                                    <p:animScale>
                                      <p:cBhvr>
                                        <p:cTn id="126" dur="83" decel="50000">
                                          <p:stCondLst>
                                            <p:cond delay="669"/>
                                          </p:stCondLst>
                                        </p:cTn>
                                        <p:tgtEl>
                                          <p:spTgt spid="4">
                                            <p:txEl>
                                              <p:pRg st="6" end="6"/>
                                            </p:txEl>
                                          </p:spTgt>
                                        </p:tgtEl>
                                      </p:cBhvr>
                                      <p:to x="100000" y="100000"/>
                                    </p:animScale>
                                    <p:animScale>
                                      <p:cBhvr>
                                        <p:cTn id="127" dur="13">
                                          <p:stCondLst>
                                            <p:cond delay="821"/>
                                          </p:stCondLst>
                                        </p:cTn>
                                        <p:tgtEl>
                                          <p:spTgt spid="4">
                                            <p:txEl>
                                              <p:pRg st="6" end="6"/>
                                            </p:txEl>
                                          </p:spTgt>
                                        </p:tgtEl>
                                      </p:cBhvr>
                                      <p:to x="100000" y="90000"/>
                                    </p:animScale>
                                    <p:animScale>
                                      <p:cBhvr>
                                        <p:cTn id="128" dur="83" decel="50000">
                                          <p:stCondLst>
                                            <p:cond delay="834"/>
                                          </p:stCondLst>
                                        </p:cTn>
                                        <p:tgtEl>
                                          <p:spTgt spid="4">
                                            <p:txEl>
                                              <p:pRg st="6" end="6"/>
                                            </p:txEl>
                                          </p:spTgt>
                                        </p:tgtEl>
                                      </p:cBhvr>
                                      <p:to x="100000" y="100000"/>
                                    </p:animScale>
                                    <p:animScale>
                                      <p:cBhvr>
                                        <p:cTn id="129" dur="13">
                                          <p:stCondLst>
                                            <p:cond delay="904"/>
                                          </p:stCondLst>
                                        </p:cTn>
                                        <p:tgtEl>
                                          <p:spTgt spid="4">
                                            <p:txEl>
                                              <p:pRg st="6" end="6"/>
                                            </p:txEl>
                                          </p:spTgt>
                                        </p:tgtEl>
                                      </p:cBhvr>
                                      <p:to x="100000" y="95000"/>
                                    </p:animScale>
                                    <p:animScale>
                                      <p:cBhvr>
                                        <p:cTn id="130" dur="83" decel="50000">
                                          <p:stCondLst>
                                            <p:cond delay="917"/>
                                          </p:stCondLst>
                                        </p:cTn>
                                        <p:tgtEl>
                                          <p:spTgt spid="4">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10" name="صورة 9" descr="صورة تحتوي على طعام&#10;&#10;تم إنشاء الوصف تلقائياً">
            <a:extLst>
              <a:ext uri="{FF2B5EF4-FFF2-40B4-BE49-F238E27FC236}">
                <a16:creationId xmlns:a16="http://schemas.microsoft.com/office/drawing/2014/main" xmlns="" id="{4D0272AA-38A6-41B6-98A7-FE0DF04A11CE}"/>
              </a:ext>
            </a:extLst>
          </p:cNvPr>
          <p:cNvPicPr>
            <a:picLocks noChangeAspect="1"/>
          </p:cNvPicPr>
          <p:nvPr/>
        </p:nvPicPr>
        <p:blipFill rotWithShape="1">
          <a:blip r:embed="rId2">
            <a:extLst>
              <a:ext uri="{28A0092B-C50C-407E-A947-70E740481C1C}">
                <a14:useLocalDpi xmlns:a14="http://schemas.microsoft.com/office/drawing/2010/main" val="0"/>
              </a:ext>
            </a:extLst>
          </a:blip>
          <a:srcRect l="23019" t="5914" r="23271" b="5086"/>
          <a:stretch/>
        </p:blipFill>
        <p:spPr>
          <a:xfrm>
            <a:off x="323528" y="4149080"/>
            <a:ext cx="2520280" cy="2520280"/>
          </a:xfrm>
          <a:prstGeom prst="rect">
            <a:avLst/>
          </a:prstGeom>
        </p:spPr>
      </p:pic>
      <p:sp>
        <p:nvSpPr>
          <p:cNvPr id="2" name="مستطيل 1"/>
          <p:cNvSpPr/>
          <p:nvPr/>
        </p:nvSpPr>
        <p:spPr>
          <a:xfrm>
            <a:off x="1115616" y="548680"/>
            <a:ext cx="7416824" cy="5940088"/>
          </a:xfrm>
          <a:prstGeom prst="rect">
            <a:avLst/>
          </a:prstGeom>
        </p:spPr>
        <p:txBody>
          <a:bodyPr wrap="square">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itchFamily="2" charset="2"/>
              <a:buChar char="Ø"/>
              <a:tabLst/>
              <a:defRPr/>
            </a:pPr>
            <a:r>
              <a:rPr kumimoji="0" lang="ar-SA"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cs typeface="+mn-cs"/>
              </a:rPr>
              <a:t>علاقة الغذاء بإنتاجية الفرد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cs typeface="+mn-cs"/>
            </a:endParaRPr>
          </a:p>
          <a:p>
            <a:pPr marL="285750" marR="0" lvl="0" indent="-285750"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SA" sz="2000" b="0" i="0" u="none" strike="noStrike" kern="1200" cap="none" spc="0" normalizeH="0" baseline="0" noProof="0" dirty="0">
                <a:ln>
                  <a:noFill/>
                </a:ln>
                <a:solidFill>
                  <a:prstClr val="black"/>
                </a:solidFill>
                <a:effectLst/>
                <a:uLnTx/>
                <a:uFillTx/>
                <a:latin typeface="Arial"/>
                <a:cs typeface="+mn-cs"/>
              </a:rPr>
              <a:t>مطلوب لبقاء الإنسان على قيد الحياة </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SA" sz="2000" b="0" i="0" u="none" strike="noStrike" kern="1200" cap="none" spc="0" normalizeH="0" baseline="0" noProof="0" dirty="0">
                <a:ln>
                  <a:noFill/>
                </a:ln>
                <a:solidFill>
                  <a:prstClr val="black"/>
                </a:solidFill>
                <a:effectLst/>
                <a:uLnTx/>
                <a:uFillTx/>
                <a:latin typeface="Arial"/>
                <a:cs typeface="+mn-cs"/>
              </a:rPr>
              <a:t>يمنحه طاقه تساعده على الانتاج لذلك « </a:t>
            </a:r>
            <a:r>
              <a:rPr kumimoji="0" lang="ar-SA" sz="2000" b="0" i="0" u="none" strike="noStrike" kern="1200" cap="none" spc="0" normalizeH="0" baseline="0" noProof="0" dirty="0">
                <a:ln>
                  <a:noFill/>
                </a:ln>
                <a:solidFill>
                  <a:srgbClr val="F28B84"/>
                </a:solidFill>
                <a:effectLst/>
                <a:uLnTx/>
                <a:uFillTx/>
                <a:latin typeface="Arial"/>
                <a:cs typeface="+mn-cs"/>
              </a:rPr>
              <a:t>الغذاء المتوازن من أهم عوامل إنتاجية الفرد</a:t>
            </a:r>
            <a:r>
              <a:rPr kumimoji="0" lang="ar-SA" sz="2000" b="0" i="0" u="none" strike="noStrike" kern="1200" cap="none" spc="0" normalizeH="0" baseline="0" noProof="0" dirty="0">
                <a:ln>
                  <a:noFill/>
                </a:ln>
                <a:solidFill>
                  <a:prstClr val="black"/>
                </a:solidFill>
                <a:effectLst/>
                <a:uLnTx/>
                <a:uFillTx/>
                <a:latin typeface="Arial"/>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2000" b="0" i="0" u="none" strike="noStrike" kern="1200" cap="none" spc="0" normalizeH="0" baseline="0" noProof="0" dirty="0">
              <a:ln>
                <a:noFill/>
              </a:ln>
              <a:solidFill>
                <a:prstClr val="black"/>
              </a:solidFill>
              <a:effectLst/>
              <a:uLnTx/>
              <a:uFillTx/>
              <a:latin typeface="Arial"/>
              <a:cs typeface="+mn-cs"/>
            </a:endParaRPr>
          </a:p>
          <a:p>
            <a:pPr marL="285750" marR="0" lvl="0" indent="-285750" algn="r" defTabSz="914400" rtl="1" eaLnBrk="1" fontAlgn="auto" latinLnBrk="0" hangingPunct="1">
              <a:lnSpc>
                <a:spcPct val="100000"/>
              </a:lnSpc>
              <a:spcBef>
                <a:spcPts val="0"/>
              </a:spcBef>
              <a:spcAft>
                <a:spcPts val="0"/>
              </a:spcAft>
              <a:buClrTx/>
              <a:buSzTx/>
              <a:buFont typeface="Wingdings" pitchFamily="2" charset="2"/>
              <a:buChar char="Ø"/>
              <a:tabLst/>
              <a:defRPr/>
            </a:pPr>
            <a:r>
              <a:rPr kumimoji="0" lang="ar-SA" sz="2000" b="1" i="0" u="none" strike="noStrike" kern="1200" cap="none" spc="0" normalizeH="0" baseline="0" noProof="0" dirty="0">
                <a:ln>
                  <a:noFill/>
                </a:ln>
                <a:solidFill>
                  <a:prstClr val="black"/>
                </a:solidFill>
                <a:effectLst/>
                <a:uLnTx/>
                <a:uFillTx/>
                <a:latin typeface="Arial"/>
                <a:cs typeface="+mn-cs"/>
              </a:rPr>
              <a:t>أسباب أزمة الغذاء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2000" b="1" i="0" u="none" strike="noStrike" kern="1200" cap="none" spc="0" normalizeH="0" baseline="0" noProof="0" dirty="0">
              <a:ln>
                <a:noFill/>
              </a:ln>
              <a:solidFill>
                <a:prstClr val="black"/>
              </a:solidFill>
              <a:effectLst/>
              <a:uLnTx/>
              <a:uFillTx/>
              <a:latin typeface="Arial"/>
              <a:cs typeface="+mn-cs"/>
            </a:endParaRP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SA" sz="2000" b="0" i="0" u="none" strike="noStrike" kern="1200" cap="none" spc="0" normalizeH="0" baseline="0" noProof="0" dirty="0">
                <a:ln>
                  <a:noFill/>
                </a:ln>
                <a:solidFill>
                  <a:srgbClr val="F28B84"/>
                </a:solidFill>
                <a:effectLst/>
                <a:uLnTx/>
                <a:uFillTx/>
                <a:latin typeface="Arial"/>
                <a:cs typeface="+mn-cs"/>
              </a:rPr>
              <a:t>أسباب مشتركة بين الغذاء والطاقة</a:t>
            </a:r>
          </a:p>
          <a:p>
            <a:pPr marL="457200" marR="0" lvl="0" indent="-457200" algn="r" defTabSz="914400" rtl="1" eaLnBrk="1" fontAlgn="auto" latinLnBrk="0" hangingPunct="1">
              <a:lnSpc>
                <a:spcPct val="100000"/>
              </a:lnSpc>
              <a:spcBef>
                <a:spcPts val="0"/>
              </a:spcBef>
              <a:spcAft>
                <a:spcPts val="0"/>
              </a:spcAft>
              <a:buClrTx/>
              <a:buSzTx/>
              <a:buFont typeface="+mj-lt"/>
              <a:buAutoNum type="arabicPeriod"/>
              <a:tabLst/>
              <a:defRPr/>
            </a:pPr>
            <a:r>
              <a:rPr kumimoji="0" lang="ar-SA" sz="2000" b="0" i="0" u="none" strike="noStrike" kern="1200" cap="none" spc="0" normalizeH="0" baseline="0" noProof="0" dirty="0">
                <a:ln>
                  <a:noFill/>
                </a:ln>
                <a:solidFill>
                  <a:prstClr val="black"/>
                </a:solidFill>
                <a:effectLst/>
                <a:uLnTx/>
                <a:uFillTx/>
                <a:latin typeface="Arial"/>
                <a:cs typeface="+mn-cs"/>
              </a:rPr>
              <a:t>ازدياد أعداد السكان </a:t>
            </a:r>
          </a:p>
          <a:p>
            <a:pPr marL="457200" marR="0" lvl="0" indent="-457200" algn="r" defTabSz="914400" rtl="1" eaLnBrk="1" fontAlgn="auto" latinLnBrk="0" hangingPunct="1">
              <a:lnSpc>
                <a:spcPct val="100000"/>
              </a:lnSpc>
              <a:spcBef>
                <a:spcPts val="0"/>
              </a:spcBef>
              <a:spcAft>
                <a:spcPts val="0"/>
              </a:spcAft>
              <a:buClrTx/>
              <a:buSzTx/>
              <a:buFont typeface="+mj-lt"/>
              <a:buAutoNum type="arabicPeriod"/>
              <a:tabLst/>
              <a:defRPr/>
            </a:pPr>
            <a:r>
              <a:rPr kumimoji="0" lang="ar-SA" sz="2000" b="0" i="0" u="none" strike="noStrike" kern="1200" cap="none" spc="0" normalizeH="0" baseline="0" noProof="0" dirty="0">
                <a:ln>
                  <a:noFill/>
                </a:ln>
                <a:solidFill>
                  <a:prstClr val="black"/>
                </a:solidFill>
                <a:effectLst/>
                <a:uLnTx/>
                <a:uFillTx/>
                <a:latin typeface="Arial"/>
                <a:cs typeface="+mn-cs"/>
              </a:rPr>
              <a:t>ازدياد معدلات استهلاك الفرد من مصادر الطاقة والغذاء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Arial"/>
                <a:cs typeface="+mn-cs"/>
              </a:rPr>
              <a:t>« </a:t>
            </a:r>
            <a:r>
              <a:rPr kumimoji="0" lang="ar-SA" sz="2000" b="0" i="0" u="none" strike="noStrike" kern="1200" cap="none" spc="0" normalizeH="0" baseline="0" noProof="0" dirty="0">
                <a:ln>
                  <a:noFill/>
                </a:ln>
                <a:solidFill>
                  <a:srgbClr val="F28B84"/>
                </a:solidFill>
                <a:effectLst/>
                <a:uLnTx/>
                <a:uFillTx/>
                <a:latin typeface="Arial"/>
                <a:cs typeface="+mn-cs"/>
              </a:rPr>
              <a:t>أدى إلى زيادة الطلب بالتالي ارتفاع الأسعار لدرجة صعب على دول الازمة شرائها </a:t>
            </a:r>
            <a:r>
              <a:rPr kumimoji="0" lang="ar-SA" sz="2000" b="0" i="0" u="none" strike="noStrike" kern="1200" cap="none" spc="0" normalizeH="0" baseline="0" noProof="0" dirty="0">
                <a:ln>
                  <a:noFill/>
                </a:ln>
                <a:solidFill>
                  <a:prstClr val="black"/>
                </a:solidFill>
                <a:effectLst/>
                <a:uLnTx/>
                <a:uFillTx/>
                <a:latin typeface="Arial"/>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2000" b="0" i="0" u="none" strike="noStrike" kern="1200" cap="none" spc="0" normalizeH="0" baseline="0" noProof="0" dirty="0">
              <a:ln>
                <a:noFill/>
              </a:ln>
              <a:solidFill>
                <a:prstClr val="black"/>
              </a:solidFill>
              <a:effectLst/>
              <a:uLnTx/>
              <a:uFillTx/>
              <a:latin typeface="Arial"/>
              <a:cs typeface="+mn-cs"/>
            </a:endParaRP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kumimoji="0" lang="ar-SA" sz="2000" b="0" i="0" u="none" strike="noStrike" kern="1200" cap="none" spc="0" normalizeH="0" baseline="0" noProof="0" dirty="0">
                <a:ln>
                  <a:noFill/>
                </a:ln>
                <a:solidFill>
                  <a:srgbClr val="F28B84"/>
                </a:solidFill>
                <a:effectLst/>
                <a:uLnTx/>
                <a:uFillTx/>
                <a:latin typeface="Arial"/>
                <a:cs typeface="+mn-cs"/>
              </a:rPr>
              <a:t>أسباب تخص أزمة الغذاء فقط</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endParaRPr kumimoji="0" lang="ar-SA" sz="2000" b="0" i="0" u="none" strike="noStrike" kern="1200" cap="none" spc="0" normalizeH="0" baseline="0" noProof="0" dirty="0">
              <a:ln>
                <a:noFill/>
              </a:ln>
              <a:solidFill>
                <a:srgbClr val="FFC000"/>
              </a:solidFill>
              <a:effectLst/>
              <a:uLnTx/>
              <a:uFillTx/>
              <a:latin typeface="Arial"/>
              <a:cs typeface="+mn-cs"/>
            </a:endParaRPr>
          </a:p>
          <a:p>
            <a:pPr marL="457200" marR="0" lvl="0" indent="-457200" algn="r" defTabSz="914400" rtl="1" eaLnBrk="1" fontAlgn="auto" latinLnBrk="0" hangingPunct="1">
              <a:lnSpc>
                <a:spcPct val="100000"/>
              </a:lnSpc>
              <a:spcBef>
                <a:spcPts val="0"/>
              </a:spcBef>
              <a:spcAft>
                <a:spcPts val="0"/>
              </a:spcAft>
              <a:buClrTx/>
              <a:buSzTx/>
              <a:buFont typeface="+mj-lt"/>
              <a:buAutoNum type="arabicPeriod"/>
              <a:tabLst/>
              <a:defRPr/>
            </a:pPr>
            <a:r>
              <a:rPr kumimoji="0" lang="ar-SA" sz="2000" b="0" i="0" u="none" strike="noStrike" kern="1200" cap="none" spc="0" normalizeH="0" baseline="0" noProof="0" dirty="0">
                <a:ln>
                  <a:noFill/>
                </a:ln>
                <a:solidFill>
                  <a:prstClr val="black"/>
                </a:solidFill>
                <a:effectLst/>
                <a:uLnTx/>
                <a:uFillTx/>
                <a:latin typeface="Arial"/>
                <a:cs typeface="+mn-cs"/>
              </a:rPr>
              <a:t>تباين توزيع الموارد الزراعية في العالم </a:t>
            </a:r>
          </a:p>
          <a:p>
            <a:pPr marL="457200" marR="0" lvl="0" indent="-457200" algn="r" defTabSz="914400" rtl="1" eaLnBrk="1" fontAlgn="auto" latinLnBrk="0" hangingPunct="1">
              <a:lnSpc>
                <a:spcPct val="100000"/>
              </a:lnSpc>
              <a:spcBef>
                <a:spcPts val="0"/>
              </a:spcBef>
              <a:spcAft>
                <a:spcPts val="0"/>
              </a:spcAft>
              <a:buClrTx/>
              <a:buSzTx/>
              <a:buFont typeface="+mj-lt"/>
              <a:buAutoNum type="arabicPeriod"/>
              <a:tabLst/>
              <a:defRPr/>
            </a:pPr>
            <a:r>
              <a:rPr kumimoji="0" lang="ar-SA" sz="2000" b="0" i="0" u="none" strike="noStrike" kern="1200" cap="none" spc="0" normalizeH="0" baseline="0" noProof="0" dirty="0">
                <a:ln>
                  <a:noFill/>
                </a:ln>
                <a:solidFill>
                  <a:prstClr val="black"/>
                </a:solidFill>
                <a:effectLst/>
                <a:uLnTx/>
                <a:uFillTx/>
                <a:latin typeface="Arial"/>
                <a:cs typeface="+mn-cs"/>
              </a:rPr>
              <a:t>النظام الاقتصادي العالمي يزيد مشكلة التباين </a:t>
            </a:r>
          </a:p>
          <a:p>
            <a:pPr marL="457200" marR="0" lvl="0" indent="-457200" algn="r" defTabSz="914400" rtl="1" eaLnBrk="1" fontAlgn="auto" latinLnBrk="0" hangingPunct="1">
              <a:lnSpc>
                <a:spcPct val="100000"/>
              </a:lnSpc>
              <a:spcBef>
                <a:spcPts val="0"/>
              </a:spcBef>
              <a:spcAft>
                <a:spcPts val="0"/>
              </a:spcAft>
              <a:buClrTx/>
              <a:buSzTx/>
              <a:buFont typeface="+mj-lt"/>
              <a:buAutoNum type="arabicPeriod"/>
              <a:tabLst/>
              <a:defRPr/>
            </a:pPr>
            <a:r>
              <a:rPr kumimoji="0" lang="ar-SA" sz="2000" b="0" i="0" u="none" strike="noStrike" kern="1200" cap="none" spc="0" normalizeH="0" baseline="0" noProof="0" dirty="0">
                <a:ln>
                  <a:noFill/>
                </a:ln>
                <a:solidFill>
                  <a:prstClr val="black"/>
                </a:solidFill>
                <a:effectLst/>
                <a:uLnTx/>
                <a:uFillTx/>
                <a:latin typeface="Arial"/>
                <a:cs typeface="+mn-cs"/>
              </a:rPr>
              <a:t>عدم الاستقرار السياسي والاقتصادي  في دول الازمة</a:t>
            </a:r>
          </a:p>
          <a:p>
            <a:pPr marL="457200" marR="0" lvl="0" indent="-457200" algn="r" defTabSz="914400" rtl="1" eaLnBrk="1" fontAlgn="auto" latinLnBrk="0" hangingPunct="1">
              <a:lnSpc>
                <a:spcPct val="100000"/>
              </a:lnSpc>
              <a:spcBef>
                <a:spcPts val="0"/>
              </a:spcBef>
              <a:spcAft>
                <a:spcPts val="0"/>
              </a:spcAft>
              <a:buClrTx/>
              <a:buSzTx/>
              <a:buFont typeface="+mj-lt"/>
              <a:buAutoNum type="arabicPeriod"/>
              <a:tabLst/>
              <a:defRPr/>
            </a:pPr>
            <a:r>
              <a:rPr kumimoji="0" lang="ar-SA" sz="2000" b="0" i="0" u="none" strike="noStrike" kern="1200" cap="none" spc="0" normalizeH="0" baseline="0" noProof="0" dirty="0">
                <a:ln>
                  <a:noFill/>
                </a:ln>
                <a:solidFill>
                  <a:prstClr val="black"/>
                </a:solidFill>
                <a:effectLst/>
                <a:uLnTx/>
                <a:uFillTx/>
                <a:latin typeface="Arial"/>
                <a:cs typeface="+mn-cs"/>
              </a:rPr>
              <a:t>إهمال القطاع الزراعي  </a:t>
            </a:r>
            <a:r>
              <a:rPr kumimoji="0" lang="ar-SA" sz="2000" b="0" i="0" u="none" strike="noStrike" kern="1200" cap="none" spc="0" normalizeH="0" baseline="0" noProof="0" dirty="0">
                <a:ln>
                  <a:noFill/>
                </a:ln>
                <a:solidFill>
                  <a:srgbClr val="F28B84"/>
                </a:solidFill>
                <a:effectLst/>
                <a:uLnTx/>
                <a:uFillTx/>
                <a:latin typeface="Arial"/>
                <a:cs typeface="+mn-cs"/>
              </a:rPr>
              <a:t>« لا يتم الاهتمام بالموارد المتاحة فيه »</a:t>
            </a:r>
          </a:p>
          <a:p>
            <a:pPr marL="457200" marR="0" lvl="0" indent="-457200" algn="r" defTabSz="914400" rtl="1" eaLnBrk="1" fontAlgn="auto" latinLnBrk="0" hangingPunct="1">
              <a:lnSpc>
                <a:spcPct val="100000"/>
              </a:lnSpc>
              <a:spcBef>
                <a:spcPts val="0"/>
              </a:spcBef>
              <a:spcAft>
                <a:spcPts val="0"/>
              </a:spcAft>
              <a:buClrTx/>
              <a:buSzTx/>
              <a:buFont typeface="+mj-lt"/>
              <a:buAutoNum type="arabicPeriod"/>
              <a:tabLst/>
              <a:defRPr/>
            </a:pPr>
            <a:r>
              <a:rPr kumimoji="0" lang="ar-SA" sz="2000" b="0" i="0" u="none" strike="noStrike" kern="1200" cap="none" spc="0" normalizeH="0" baseline="0" noProof="0" dirty="0">
                <a:ln>
                  <a:noFill/>
                </a:ln>
                <a:solidFill>
                  <a:prstClr val="black"/>
                </a:solidFill>
                <a:effectLst/>
                <a:uLnTx/>
                <a:uFillTx/>
                <a:latin typeface="Arial"/>
                <a:cs typeface="+mn-cs"/>
              </a:rPr>
              <a:t>إتباع سياسات اقتصادية تقلل الحافز لزيادة الانتاج الزراعي </a:t>
            </a:r>
          </a:p>
        </p:txBody>
      </p:sp>
    </p:spTree>
    <p:extLst>
      <p:ext uri="{BB962C8B-B14F-4D97-AF65-F5344CB8AC3E}">
        <p14:creationId xmlns:p14="http://schemas.microsoft.com/office/powerpoint/2010/main" val="188692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 calcmode="lin" valueType="num">
                                      <p:cBhvr additive="base">
                                        <p:cTn id="1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1" fill="hold" grpId="0"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0-#ppt_h/2"/>
                                          </p:val>
                                        </p:tav>
                                        <p:tav tm="100000">
                                          <p:val>
                                            <p:strVal val="#ppt_y"/>
                                          </p:val>
                                        </p:tav>
                                      </p:tavLst>
                                    </p:anim>
                                  </p:childTnLst>
                                </p:cTn>
                              </p:par>
                            </p:childTnLst>
                          </p:cTn>
                        </p:par>
                        <p:par>
                          <p:cTn id="31" fill="hold">
                            <p:stCondLst>
                              <p:cond delay="2000"/>
                            </p:stCondLst>
                            <p:childTnLst>
                              <p:par>
                                <p:cTn id="32" presetID="2" presetClass="entr" presetSubtype="1" fill="hold" grpId="0" nodeType="after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 calcmode="lin" valueType="num">
                                      <p:cBhvr additive="base">
                                        <p:cTn id="3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8" end="8"/>
                                            </p:txEl>
                                          </p:spTgt>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 presetClass="entr" presetSubtype="1" fill="hold" grpId="0" nodeType="after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 calcmode="lin" valueType="num">
                                      <p:cBhvr additive="base">
                                        <p:cTn id="3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9" end="9"/>
                                            </p:txEl>
                                          </p:spTgt>
                                        </p:tgtEl>
                                        <p:attrNameLst>
                                          <p:attrName>ppt_y</p:attrName>
                                        </p:attrNameLst>
                                      </p:cBhvr>
                                      <p:tavLst>
                                        <p:tav tm="0">
                                          <p:val>
                                            <p:strVal val="0-#ppt_h/2"/>
                                          </p:val>
                                        </p:tav>
                                        <p:tav tm="100000">
                                          <p:val>
                                            <p:strVal val="#ppt_y"/>
                                          </p:val>
                                        </p:tav>
                                      </p:tavLst>
                                    </p:anim>
                                  </p:childTnLst>
                                </p:cTn>
                              </p:par>
                            </p:childTnLst>
                          </p:cTn>
                        </p:par>
                        <p:par>
                          <p:cTn id="41" fill="hold">
                            <p:stCondLst>
                              <p:cond delay="3000"/>
                            </p:stCondLst>
                            <p:childTnLst>
                              <p:par>
                                <p:cTn id="42" presetID="2" presetClass="entr" presetSubtype="1" fill="hold" grpId="0" nodeType="after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 calcmode="lin" valueType="num">
                                      <p:cBhvr additive="base">
                                        <p:cTn id="44"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10" end="10"/>
                                            </p:txEl>
                                          </p:spTgt>
                                        </p:tgtEl>
                                        <p:attrNameLst>
                                          <p:attrName>ppt_y</p:attrName>
                                        </p:attrNameLst>
                                      </p:cBhvr>
                                      <p:tavLst>
                                        <p:tav tm="0">
                                          <p:val>
                                            <p:strVal val="0-#ppt_h/2"/>
                                          </p:val>
                                        </p:tav>
                                        <p:tav tm="100000">
                                          <p:val>
                                            <p:strVal val="#ppt_y"/>
                                          </p:val>
                                        </p:tav>
                                      </p:tavLst>
                                    </p:anim>
                                  </p:childTnLst>
                                </p:cTn>
                              </p:par>
                            </p:childTnLst>
                          </p:cTn>
                        </p:par>
                        <p:par>
                          <p:cTn id="46" fill="hold">
                            <p:stCondLst>
                              <p:cond delay="3500"/>
                            </p:stCondLst>
                            <p:childTnLst>
                              <p:par>
                                <p:cTn id="47" presetID="2" presetClass="entr" presetSubtype="1" fill="hold" grpId="0" nodeType="after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 calcmode="lin" valueType="num">
                                      <p:cBhvr additive="base">
                                        <p:cTn id="4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2" end="12"/>
                                            </p:txEl>
                                          </p:spTgt>
                                        </p:tgtEl>
                                        <p:attrNameLst>
                                          <p:attrName>ppt_y</p:attrName>
                                        </p:attrNameLst>
                                      </p:cBhvr>
                                      <p:tavLst>
                                        <p:tav tm="0">
                                          <p:val>
                                            <p:strVal val="0-#ppt_h/2"/>
                                          </p:val>
                                        </p:tav>
                                        <p:tav tm="100000">
                                          <p:val>
                                            <p:strVal val="#ppt_y"/>
                                          </p:val>
                                        </p:tav>
                                      </p:tavLst>
                                    </p:anim>
                                  </p:childTnLst>
                                </p:cTn>
                              </p:par>
                            </p:childTnLst>
                          </p:cTn>
                        </p:par>
                        <p:par>
                          <p:cTn id="51" fill="hold">
                            <p:stCondLst>
                              <p:cond delay="4000"/>
                            </p:stCondLst>
                            <p:childTnLst>
                              <p:par>
                                <p:cTn id="52" presetID="2" presetClass="entr" presetSubtype="1" fill="hold" grpId="0" nodeType="afterEffect">
                                  <p:stCondLst>
                                    <p:cond delay="0"/>
                                  </p:stCondLst>
                                  <p:childTnLst>
                                    <p:set>
                                      <p:cBhvr>
                                        <p:cTn id="53" dur="1" fill="hold">
                                          <p:stCondLst>
                                            <p:cond delay="0"/>
                                          </p:stCondLst>
                                        </p:cTn>
                                        <p:tgtEl>
                                          <p:spTgt spid="2">
                                            <p:txEl>
                                              <p:pRg st="14" end="14"/>
                                            </p:txEl>
                                          </p:spTgt>
                                        </p:tgtEl>
                                        <p:attrNameLst>
                                          <p:attrName>style.visibility</p:attrName>
                                        </p:attrNameLst>
                                      </p:cBhvr>
                                      <p:to>
                                        <p:strVal val="visible"/>
                                      </p:to>
                                    </p:set>
                                    <p:anim calcmode="lin" valueType="num">
                                      <p:cBhvr additive="base">
                                        <p:cTn id="54"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txEl>
                                              <p:pRg st="14" end="14"/>
                                            </p:txEl>
                                          </p:spTgt>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0"/>
                                  </p:stCondLst>
                                  <p:childTnLst>
                                    <p:set>
                                      <p:cBhvr>
                                        <p:cTn id="57" dur="1" fill="hold">
                                          <p:stCondLst>
                                            <p:cond delay="0"/>
                                          </p:stCondLst>
                                        </p:cTn>
                                        <p:tgtEl>
                                          <p:spTgt spid="2">
                                            <p:txEl>
                                              <p:pRg st="15" end="15"/>
                                            </p:txEl>
                                          </p:spTgt>
                                        </p:tgtEl>
                                        <p:attrNameLst>
                                          <p:attrName>style.visibility</p:attrName>
                                        </p:attrNameLst>
                                      </p:cBhvr>
                                      <p:to>
                                        <p:strVal val="visible"/>
                                      </p:to>
                                    </p:set>
                                    <p:anim calcmode="lin" valueType="num">
                                      <p:cBhvr additive="base">
                                        <p:cTn id="58"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
                                            <p:txEl>
                                              <p:pRg st="15" end="15"/>
                                            </p:txEl>
                                          </p:spTgt>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2">
                                            <p:txEl>
                                              <p:pRg st="16" end="16"/>
                                            </p:txEl>
                                          </p:spTgt>
                                        </p:tgtEl>
                                        <p:attrNameLst>
                                          <p:attrName>style.visibility</p:attrName>
                                        </p:attrNameLst>
                                      </p:cBhvr>
                                      <p:to>
                                        <p:strVal val="visible"/>
                                      </p:to>
                                    </p:set>
                                    <p:anim calcmode="lin" valueType="num">
                                      <p:cBhvr additive="base">
                                        <p:cTn id="62"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
                                            <p:txEl>
                                              <p:pRg st="16" end="16"/>
                                            </p:txEl>
                                          </p:spTgt>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2">
                                            <p:txEl>
                                              <p:pRg st="17" end="17"/>
                                            </p:txEl>
                                          </p:spTgt>
                                        </p:tgtEl>
                                        <p:attrNameLst>
                                          <p:attrName>style.visibility</p:attrName>
                                        </p:attrNameLst>
                                      </p:cBhvr>
                                      <p:to>
                                        <p:strVal val="visible"/>
                                      </p:to>
                                    </p:set>
                                    <p:anim calcmode="lin" valueType="num">
                                      <p:cBhvr additive="base">
                                        <p:cTn id="66"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
                                            <p:txEl>
                                              <p:pRg st="17" end="17"/>
                                            </p:txEl>
                                          </p:spTgt>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stCondLst>
                                    <p:cond delay="0"/>
                                  </p:stCondLst>
                                  <p:childTnLst>
                                    <p:set>
                                      <p:cBhvr>
                                        <p:cTn id="69" dur="1" fill="hold">
                                          <p:stCondLst>
                                            <p:cond delay="0"/>
                                          </p:stCondLst>
                                        </p:cTn>
                                        <p:tgtEl>
                                          <p:spTgt spid="2">
                                            <p:txEl>
                                              <p:pRg st="18" end="18"/>
                                            </p:txEl>
                                          </p:spTgt>
                                        </p:tgtEl>
                                        <p:attrNameLst>
                                          <p:attrName>style.visibility</p:attrName>
                                        </p:attrNameLst>
                                      </p:cBhvr>
                                      <p:to>
                                        <p:strVal val="visible"/>
                                      </p:to>
                                    </p:set>
                                    <p:anim calcmode="lin" valueType="num">
                                      <p:cBhvr additive="base">
                                        <p:cTn id="70"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
                                            <p:txEl>
                                              <p:pRg st="18" end="1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6" name="صورة 5" descr="صورة تحتوي على نص&#10;&#10;تم إنشاء الوصف تلقائياً">
            <a:extLst>
              <a:ext uri="{FF2B5EF4-FFF2-40B4-BE49-F238E27FC236}">
                <a16:creationId xmlns:a16="http://schemas.microsoft.com/office/drawing/2014/main" xmlns="" id="{1DE478EE-81AD-4DEC-8659-1896DC923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0307" y="3451071"/>
            <a:ext cx="3122745" cy="3127733"/>
          </a:xfrm>
          <a:prstGeom prst="rect">
            <a:avLst/>
          </a:prstGeom>
        </p:spPr>
      </p:pic>
      <p:sp>
        <p:nvSpPr>
          <p:cNvPr id="2" name="مستطيل 1">
            <a:extLst>
              <a:ext uri="{FF2B5EF4-FFF2-40B4-BE49-F238E27FC236}">
                <a16:creationId xmlns:a16="http://schemas.microsoft.com/office/drawing/2014/main" xmlns="" id="{771C10FA-69AF-438B-BD6D-34BCA2B0EDC1}"/>
              </a:ext>
            </a:extLst>
          </p:cNvPr>
          <p:cNvSpPr/>
          <p:nvPr/>
        </p:nvSpPr>
        <p:spPr>
          <a:xfrm>
            <a:off x="1691680" y="188640"/>
            <a:ext cx="7386142" cy="6524863"/>
          </a:xfrm>
          <a:prstGeom prst="rect">
            <a:avLst/>
          </a:prstGeom>
        </p:spPr>
        <p:txBody>
          <a:bodyPr wrap="square">
            <a:spAutoFit/>
          </a:bodyPr>
          <a:lstStyle/>
          <a:p>
            <a:pPr marL="285750" indent="-285750" fontAlgn="base">
              <a:buFontTx/>
              <a:buChar char="-"/>
            </a:pPr>
            <a:r>
              <a:rPr lang="ar-SA" sz="2000" dirty="0"/>
              <a:t>ترتبط أزمة الغداء بتنمية الموارد البشرية  لأن إنتاج الطعام استهلاكا يرتبط ارتباطا وثيقا بالعلاقة والتفاعل بين الموارد الطبيعية والموارد البشرية اكثر من غيره من السلع</a:t>
            </a:r>
          </a:p>
          <a:p>
            <a:pPr fontAlgn="base"/>
            <a:endParaRPr lang="ar-SA" sz="2000" dirty="0"/>
          </a:p>
          <a:p>
            <a:pPr fontAlgn="base"/>
            <a:endParaRPr lang="ar-SA" sz="2000" dirty="0"/>
          </a:p>
          <a:p>
            <a:pPr fontAlgn="base"/>
            <a:r>
              <a:rPr lang="ar-SA" sz="2000" dirty="0"/>
              <a:t>بداية الأزمة الغذائية كانت في اوائل السبعينات من القرن العشرين </a:t>
            </a:r>
          </a:p>
          <a:p>
            <a:endParaRPr lang="ar-SA" sz="2000" dirty="0"/>
          </a:p>
          <a:p>
            <a:endParaRPr lang="ar-SA" sz="2000" dirty="0"/>
          </a:p>
          <a:p>
            <a:r>
              <a:rPr lang="ar-SA" sz="2000" dirty="0"/>
              <a:t>خيارات هنالك أربع خيارات لحل هذه الأزمة ويقابل كل خيار مشكلة </a:t>
            </a:r>
          </a:p>
          <a:p>
            <a:r>
              <a:rPr lang="ar-SA" sz="2000" dirty="0"/>
              <a:t>1- زيادة الإنتاج في المناطق التي تتعرض لشُح المواد الغذائية</a:t>
            </a:r>
          </a:p>
          <a:p>
            <a:r>
              <a:rPr lang="ar-SA" sz="2000" dirty="0"/>
              <a:t>( مشكلة ‏توفير الموارد اللازمة للإنتاج الزراعي وقانون تناقص الغلة وطريقة الإنتاج المستخدمة)</a:t>
            </a:r>
          </a:p>
          <a:p>
            <a:endParaRPr lang="ar-SA" sz="2000" dirty="0"/>
          </a:p>
          <a:p>
            <a:endParaRPr lang="ar-SA" sz="2000" dirty="0"/>
          </a:p>
          <a:p>
            <a:endParaRPr lang="ar-SA" sz="2000" dirty="0"/>
          </a:p>
          <a:p>
            <a:r>
              <a:rPr lang="ar-SA" sz="2000" dirty="0"/>
              <a:t>2- ترحيل المنتجات الزراعية من المناطق التي تنتج فيها بكميات تفيض عن الحاجة إلى المناطق التي تتعرض الى شُح المواد الغذائية </a:t>
            </a:r>
          </a:p>
          <a:p>
            <a:r>
              <a:rPr lang="ar-SA" sz="2000" dirty="0"/>
              <a:t>(مشكلة ارتفاع تكاليف الترحيل أو عدم كفاية المواصلات ومحدودية القوة الشرائية للمستهلك) </a:t>
            </a:r>
          </a:p>
          <a:p>
            <a:endParaRPr lang="ar-SA" sz="2000" dirty="0"/>
          </a:p>
          <a:p>
            <a:r>
              <a:rPr lang="ar-SA" sz="2000" dirty="0"/>
              <a:t>‏</a:t>
            </a:r>
            <a:r>
              <a:rPr lang="ar-SA" dirty="0"/>
              <a:t/>
            </a:r>
            <a:br>
              <a:rPr lang="ar-SA" dirty="0"/>
            </a:br>
            <a:endParaRPr lang="ar-SA" dirty="0"/>
          </a:p>
        </p:txBody>
      </p:sp>
    </p:spTree>
    <p:extLst>
      <p:ext uri="{BB962C8B-B14F-4D97-AF65-F5344CB8AC3E}">
        <p14:creationId xmlns:p14="http://schemas.microsoft.com/office/powerpoint/2010/main" val="201462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صورة تحتوي على رسم, جهاز&#10;&#10;تم إنشاء الوصف تلقائياً">
            <a:extLst>
              <a:ext uri="{FF2B5EF4-FFF2-40B4-BE49-F238E27FC236}">
                <a16:creationId xmlns:a16="http://schemas.microsoft.com/office/drawing/2014/main" xmlns="" id="{F80E88E1-4426-4B57-BEA6-41EEF39A82AB}"/>
              </a:ext>
            </a:extLst>
          </p:cNvPr>
          <p:cNvPicPr>
            <a:picLocks noChangeAspect="1"/>
          </p:cNvPicPr>
          <p:nvPr/>
        </p:nvPicPr>
        <p:blipFill rotWithShape="1">
          <a:blip r:embed="rId2">
            <a:extLst>
              <a:ext uri="{28A0092B-C50C-407E-A947-70E740481C1C}">
                <a14:useLocalDpi xmlns:a14="http://schemas.microsoft.com/office/drawing/2010/main" val="0"/>
              </a:ext>
            </a:extLst>
          </a:blip>
          <a:srcRect l="11820" t="11819" r="11351" b="11431"/>
          <a:stretch/>
        </p:blipFill>
        <p:spPr>
          <a:xfrm>
            <a:off x="293418" y="2636912"/>
            <a:ext cx="3168353" cy="3165085"/>
          </a:xfrm>
          <a:prstGeom prst="rect">
            <a:avLst/>
          </a:prstGeom>
        </p:spPr>
      </p:pic>
      <p:sp>
        <p:nvSpPr>
          <p:cNvPr id="2" name="مستطيل 1">
            <a:extLst>
              <a:ext uri="{FF2B5EF4-FFF2-40B4-BE49-F238E27FC236}">
                <a16:creationId xmlns:a16="http://schemas.microsoft.com/office/drawing/2014/main" xmlns="" id="{C142C745-46F3-417C-BD6C-C7F91FBEE77D}"/>
              </a:ext>
            </a:extLst>
          </p:cNvPr>
          <p:cNvSpPr/>
          <p:nvPr/>
        </p:nvSpPr>
        <p:spPr>
          <a:xfrm>
            <a:off x="1259632" y="692696"/>
            <a:ext cx="7560840" cy="4893647"/>
          </a:xfrm>
          <a:prstGeom prst="rect">
            <a:avLst/>
          </a:prstGeom>
        </p:spPr>
        <p:txBody>
          <a:bodyPr wrap="square">
            <a:spAutoFit/>
          </a:bodyPr>
          <a:lstStyle/>
          <a:p>
            <a:r>
              <a:rPr lang="ar-SA" sz="2400" dirty="0"/>
              <a:t>3- ترحيل من يتعرضون لشُح المواد الغذائية للأماكن التي يتوافر فيها </a:t>
            </a:r>
          </a:p>
          <a:p>
            <a:r>
              <a:rPr lang="ar-SA" sz="2400" dirty="0"/>
              <a:t> ( مشكلة قوانين الهجرة والقيود المفروضة عليها في كل دول العالم)</a:t>
            </a:r>
          </a:p>
          <a:p>
            <a:endParaRPr lang="ar-SA" sz="2400" dirty="0"/>
          </a:p>
          <a:p>
            <a:r>
              <a:rPr lang="ar-SA" sz="2400" dirty="0"/>
              <a:t> 4-  تحسين التوازن بين عرض الأرض والطلب عليها وهذا </a:t>
            </a:r>
            <a:r>
              <a:rPr lang="ar-SA" sz="2400" dirty="0" err="1"/>
              <a:t>الخيارالحل</a:t>
            </a:r>
            <a:r>
              <a:rPr lang="ar-SA" sz="2400" dirty="0"/>
              <a:t> العملي مقارنةً مع باقي الخيارات ويمكن أن يتم بأربعة طرق : </a:t>
            </a:r>
          </a:p>
          <a:p>
            <a:endParaRPr lang="ar-SA" sz="2400" dirty="0"/>
          </a:p>
          <a:p>
            <a:r>
              <a:rPr lang="ar-SA" sz="2400" dirty="0"/>
              <a:t>1- زيادة عرض الأرض </a:t>
            </a:r>
          </a:p>
          <a:p>
            <a:endParaRPr lang="ar-SA" sz="2400" dirty="0"/>
          </a:p>
          <a:p>
            <a:r>
              <a:rPr lang="ar-SA" sz="2400" dirty="0"/>
              <a:t>2- الاستخدام المكثف الأرض </a:t>
            </a:r>
          </a:p>
          <a:p>
            <a:endParaRPr lang="ar-SA" sz="2400" dirty="0"/>
          </a:p>
          <a:p>
            <a:r>
              <a:rPr lang="ar-SA" sz="2400" dirty="0"/>
              <a:t>3-تقليل نسبة عدد سكان الأرض </a:t>
            </a:r>
          </a:p>
          <a:p>
            <a:endParaRPr lang="ar-SA" sz="2400" dirty="0"/>
          </a:p>
          <a:p>
            <a:r>
              <a:rPr lang="ar-SA" sz="2400" dirty="0"/>
              <a:t>4-التوقف عن استخدام المواد الغذائية لإنتاج الطاقة البديلة</a:t>
            </a:r>
          </a:p>
        </p:txBody>
      </p:sp>
    </p:spTree>
    <p:extLst>
      <p:ext uri="{BB962C8B-B14F-4D97-AF65-F5344CB8AC3E}">
        <p14:creationId xmlns:p14="http://schemas.microsoft.com/office/powerpoint/2010/main" val="90280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10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10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1000"/>
                                        <p:tgtEl>
                                          <p:spTgt spid="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wipe(down)">
                                      <p:cBhvr>
                                        <p:cTn id="16" dur="1000"/>
                                        <p:tgtEl>
                                          <p:spTgt spid="2">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wipe(down)">
                                      <p:cBhvr>
                                        <p:cTn id="19" dur="1000"/>
                                        <p:tgtEl>
                                          <p:spTgt spid="2">
                                            <p:txEl>
                                              <p:pRg st="7" end="7"/>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wipe(down)">
                                      <p:cBhvr>
                                        <p:cTn id="22" dur="1000"/>
                                        <p:tgtEl>
                                          <p:spTgt spid="2">
                                            <p:txEl>
                                              <p:pRg st="9" end="9"/>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wipe(down)">
                                      <p:cBhvr>
                                        <p:cTn id="25" dur="1000"/>
                                        <p:tgtEl>
                                          <p:spTgt spid="2">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مربع نص 1"/>
          <p:cNvSpPr txBox="1"/>
          <p:nvPr/>
        </p:nvSpPr>
        <p:spPr>
          <a:xfrm>
            <a:off x="3873217" y="188640"/>
            <a:ext cx="5256584" cy="1446550"/>
          </a:xfrm>
          <a:prstGeom prst="rect">
            <a:avLst/>
          </a:prstGeom>
          <a:noFill/>
        </p:spPr>
        <p:txBody>
          <a:bodyPr wrap="square" rtlCol="1">
            <a:spAutoFit/>
          </a:bodyPr>
          <a:lstStyle/>
          <a:p>
            <a:pPr algn="ctr"/>
            <a:r>
              <a:rPr lang="ar-SA" sz="8800" dirty="0">
                <a:solidFill>
                  <a:srgbClr val="00BF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التـعليم</a:t>
            </a:r>
            <a:endParaRPr lang="ar-SA" sz="4800" dirty="0">
              <a:solidFill>
                <a:srgbClr val="00BF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صورة 7" descr="صورة تحتوي على منضدة&#10;&#10;تم إنشاء الوصف تلقائياً">
            <a:extLst>
              <a:ext uri="{FF2B5EF4-FFF2-40B4-BE49-F238E27FC236}">
                <a16:creationId xmlns:a16="http://schemas.microsoft.com/office/drawing/2014/main" xmlns="" id="{4F667F6D-8FCA-48F2-8CFD-CA7784A2EA2F}"/>
              </a:ext>
            </a:extLst>
          </p:cNvPr>
          <p:cNvPicPr>
            <a:picLocks noChangeAspect="1"/>
          </p:cNvPicPr>
          <p:nvPr/>
        </p:nvPicPr>
        <p:blipFill rotWithShape="1">
          <a:blip r:embed="rId2">
            <a:extLst>
              <a:ext uri="{28A0092B-C50C-407E-A947-70E740481C1C}">
                <a14:useLocalDpi xmlns:a14="http://schemas.microsoft.com/office/drawing/2010/main" val="0"/>
              </a:ext>
            </a:extLst>
          </a:blip>
          <a:srcRect l="7885" t="10101" r="7885" b="17450"/>
          <a:stretch/>
        </p:blipFill>
        <p:spPr>
          <a:xfrm>
            <a:off x="-3178" y="2996952"/>
            <a:ext cx="4558420" cy="3744416"/>
          </a:xfrm>
          <a:prstGeom prst="rect">
            <a:avLst/>
          </a:prstGeom>
        </p:spPr>
      </p:pic>
      <p:graphicFrame>
        <p:nvGraphicFramePr>
          <p:cNvPr id="6" name="رسم تخطيطي 5">
            <a:extLst>
              <a:ext uri="{FF2B5EF4-FFF2-40B4-BE49-F238E27FC236}">
                <a16:creationId xmlns:a16="http://schemas.microsoft.com/office/drawing/2014/main" xmlns="" id="{1C173D42-00FF-438D-ACB6-0B09ADFF180D}"/>
              </a:ext>
            </a:extLst>
          </p:cNvPr>
          <p:cNvGraphicFramePr/>
          <p:nvPr>
            <p:extLst>
              <p:ext uri="{D42A27DB-BD31-4B8C-83A1-F6EECF244321}">
                <p14:modId xmlns:p14="http://schemas.microsoft.com/office/powerpoint/2010/main" val="354993045"/>
              </p:ext>
            </p:extLst>
          </p:nvPr>
        </p:nvGraphicFramePr>
        <p:xfrm>
          <a:off x="3873216" y="1844824"/>
          <a:ext cx="5091271" cy="3508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55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xmlns="" id="{6865BE0A-922D-4DA9-8291-E845D79E07A9}"/>
              </a:ext>
            </a:extLst>
          </p:cNvPr>
          <p:cNvSpPr txBox="1"/>
          <p:nvPr/>
        </p:nvSpPr>
        <p:spPr>
          <a:xfrm>
            <a:off x="539552" y="548680"/>
            <a:ext cx="7848872" cy="6278642"/>
          </a:xfrm>
          <a:prstGeom prst="rect">
            <a:avLst/>
          </a:prstGeom>
          <a:noFill/>
        </p:spPr>
        <p:txBody>
          <a:bodyPr wrap="square" rtlCol="1">
            <a:spAutoFit/>
          </a:bodyPr>
          <a:lstStyle/>
          <a:p>
            <a:endParaRPr lang="ar-SA" dirty="0">
              <a:solidFill>
                <a:srgbClr val="00BFA6"/>
              </a:solidFill>
            </a:endParaRPr>
          </a:p>
          <a:p>
            <a:pPr marL="285750" indent="-285750">
              <a:buFont typeface="Wingdings" pitchFamily="2" charset="2"/>
              <a:buChar char="Ø"/>
            </a:pPr>
            <a:r>
              <a:rPr lang="ar-SA" sz="2000" b="1" dirty="0">
                <a:solidFill>
                  <a:srgbClr val="00BF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التعليم وعلاقته بوسائل إنتاجية الموارد البشرية :</a:t>
            </a:r>
          </a:p>
          <a:p>
            <a:endParaRPr lang="ar-SA" dirty="0"/>
          </a:p>
          <a:p>
            <a:pPr marL="285750" indent="-285750">
              <a:buFont typeface="Arial" pitchFamily="34" charset="0"/>
              <a:buChar char="•"/>
            </a:pPr>
            <a:r>
              <a:rPr lang="ar-SA" sz="2000" dirty="0"/>
              <a:t>يعتبر استثمار في الموارد البشرية ، أي استثمار في رأس المال البشري .</a:t>
            </a:r>
          </a:p>
          <a:p>
            <a:pPr marL="285750" indent="-285750">
              <a:buFont typeface="Arial" pitchFamily="34" charset="0"/>
              <a:buChar char="•"/>
            </a:pPr>
            <a:r>
              <a:rPr lang="ar-SA" sz="2000" dirty="0"/>
              <a:t>كلما ازداد مستوى التعليم ازدادت إنتاجية الموارد البشرية.</a:t>
            </a:r>
          </a:p>
          <a:p>
            <a:endParaRPr lang="ar-SA" dirty="0"/>
          </a:p>
          <a:p>
            <a:endParaRPr lang="ar-SA" dirty="0"/>
          </a:p>
          <a:p>
            <a:pPr marL="285750" indent="-285750">
              <a:buFont typeface="Wingdings" pitchFamily="2" charset="2"/>
              <a:buChar char="Ø"/>
            </a:pPr>
            <a:r>
              <a:rPr lang="ar-SA" sz="2000" b="1" dirty="0">
                <a:solidFill>
                  <a:srgbClr val="00BF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تكاليف التعليم :</a:t>
            </a:r>
          </a:p>
          <a:p>
            <a:endParaRPr lang="ar-SA" dirty="0"/>
          </a:p>
          <a:p>
            <a:pPr marL="457200" indent="-457200">
              <a:buFont typeface="+mj-lt"/>
              <a:buAutoNum type="arabicPeriod"/>
            </a:pPr>
            <a:r>
              <a:rPr lang="ar-SA" sz="2000" dirty="0"/>
              <a:t>تكاليف خاصة </a:t>
            </a:r>
            <a:r>
              <a:rPr lang="ar-SA" sz="2000" dirty="0">
                <a:solidFill>
                  <a:srgbClr val="00BFA6"/>
                </a:solidFill>
              </a:rPr>
              <a:t>( تشمل كل ما يتكبده الطالب أو أسرته من نفقات تختص بتعليمه بالإضافة الى ما يفقده من دخل كان ممكن ان يتحصل عليه إذا لم يلتحق بمدرسة أو جامعة أو معهد كطالب متفرغ " تكاليف الفرصة البديلة " )</a:t>
            </a:r>
          </a:p>
          <a:p>
            <a:pPr marL="457200" indent="-457200">
              <a:buFont typeface="+mj-lt"/>
              <a:buAutoNum type="arabicPeriod"/>
            </a:pPr>
            <a:r>
              <a:rPr lang="ar-SA" sz="2000" dirty="0"/>
              <a:t>تكاليف اجتماعية </a:t>
            </a:r>
            <a:r>
              <a:rPr lang="ar-SA" sz="2000" dirty="0">
                <a:solidFill>
                  <a:srgbClr val="00BFA6"/>
                </a:solidFill>
              </a:rPr>
              <a:t>( كل ما تتكبده الدولة من نفقات عليه ومجموع ما يتكبده الافراد والدولة)</a:t>
            </a:r>
          </a:p>
          <a:p>
            <a:pPr marL="342900" indent="-342900">
              <a:buFont typeface="Arial" pitchFamily="34" charset="0"/>
              <a:buChar char="•"/>
            </a:pPr>
            <a:endParaRPr lang="ar-SA" sz="2000" dirty="0">
              <a:solidFill>
                <a:srgbClr val="FFC000"/>
              </a:solidFill>
            </a:endParaRPr>
          </a:p>
          <a:p>
            <a:pPr marL="285750" indent="-285750">
              <a:buFont typeface="Wingdings" pitchFamily="2" charset="2"/>
              <a:buChar char="Ø"/>
            </a:pPr>
            <a:r>
              <a:rPr lang="ar-SA" sz="2000" b="1" dirty="0">
                <a:solidFill>
                  <a:srgbClr val="00BF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منافع التعليم :</a:t>
            </a:r>
          </a:p>
          <a:p>
            <a:endParaRPr lang="ar-SA" dirty="0"/>
          </a:p>
          <a:p>
            <a:pPr marL="457200" indent="-457200">
              <a:buFont typeface="+mj-lt"/>
              <a:buAutoNum type="arabicPeriod"/>
            </a:pPr>
            <a:r>
              <a:rPr lang="ar-SA" sz="2000" dirty="0"/>
              <a:t>منافع خاصة </a:t>
            </a:r>
            <a:r>
              <a:rPr lang="ar-SA" sz="2000" dirty="0">
                <a:solidFill>
                  <a:srgbClr val="00BFA6"/>
                </a:solidFill>
              </a:rPr>
              <a:t>( تقاس بالدخل الناتج عن المؤهلات التعليمية للفرد ابتداء من بعد تخرجه الى نهاية حياته العملية ).</a:t>
            </a:r>
          </a:p>
          <a:p>
            <a:pPr marL="457200" indent="-457200">
              <a:buFont typeface="+mj-lt"/>
              <a:buAutoNum type="arabicPeriod"/>
            </a:pPr>
            <a:r>
              <a:rPr lang="ar-SA" sz="2000" dirty="0"/>
              <a:t>منافع اجتماعية </a:t>
            </a:r>
            <a:r>
              <a:rPr lang="ar-SA" sz="2000" dirty="0">
                <a:solidFill>
                  <a:srgbClr val="00BFA6"/>
                </a:solidFill>
              </a:rPr>
              <a:t>( من الصعوبة قياسها )</a:t>
            </a:r>
          </a:p>
          <a:p>
            <a:endParaRPr lang="ar-SA" dirty="0"/>
          </a:p>
          <a:p>
            <a:endParaRPr lang="ar-SA" dirty="0"/>
          </a:p>
        </p:txBody>
      </p:sp>
    </p:spTree>
    <p:extLst>
      <p:ext uri="{BB962C8B-B14F-4D97-AF65-F5344CB8AC3E}">
        <p14:creationId xmlns:p14="http://schemas.microsoft.com/office/powerpoint/2010/main" val="182989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 calcmode="lin" valueType="num">
                                      <p:cBhvr additive="base">
                                        <p:cTn id="20"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 calcmode="lin" valueType="num">
                                      <p:cBhvr additive="base">
                                        <p:cTn id="25"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nodeType="after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 calcmode="lin" valueType="num">
                                      <p:cBhvr additive="base">
                                        <p:cTn id="30"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 calcmode="lin" valueType="num">
                                      <p:cBhvr additive="base">
                                        <p:cTn id="3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nodeType="afterEffect">
                                  <p:stCondLst>
                                    <p:cond delay="0"/>
                                  </p:stCondLst>
                                  <p:childTnLst>
                                    <p:set>
                                      <p:cBhvr>
                                        <p:cTn id="39" dur="1" fill="hold">
                                          <p:stCondLst>
                                            <p:cond delay="0"/>
                                          </p:stCondLst>
                                        </p:cTn>
                                        <p:tgtEl>
                                          <p:spTgt spid="2">
                                            <p:txEl>
                                              <p:pRg st="14" end="14"/>
                                            </p:txEl>
                                          </p:spTgt>
                                        </p:tgtEl>
                                        <p:attrNameLst>
                                          <p:attrName>style.visibility</p:attrName>
                                        </p:attrNameLst>
                                      </p:cBhvr>
                                      <p:to>
                                        <p:strVal val="visible"/>
                                      </p:to>
                                    </p:set>
                                    <p:anim calcmode="lin" valueType="num">
                                      <p:cBhvr additive="base">
                                        <p:cTn id="40"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fill="hold" nodeType="afterEffect">
                                  <p:stCondLst>
                                    <p:cond delay="0"/>
                                  </p:stCondLst>
                                  <p:childTnLst>
                                    <p:set>
                                      <p:cBhvr>
                                        <p:cTn id="44" dur="1" fill="hold">
                                          <p:stCondLst>
                                            <p:cond delay="0"/>
                                          </p:stCondLst>
                                        </p:cTn>
                                        <p:tgtEl>
                                          <p:spTgt spid="2">
                                            <p:txEl>
                                              <p:pRg st="15" end="15"/>
                                            </p:txEl>
                                          </p:spTgt>
                                        </p:tgtEl>
                                        <p:attrNameLst>
                                          <p:attrName>style.visibility</p:attrName>
                                        </p:attrNameLst>
                                      </p:cBhvr>
                                      <p:to>
                                        <p:strVal val="visible"/>
                                      </p:to>
                                    </p:set>
                                    <p:anim calcmode="lin" valueType="num">
                                      <p:cBhvr additive="base">
                                        <p:cTn id="45"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131840" y="2132856"/>
            <a:ext cx="533164" cy="400110"/>
          </a:xfrm>
          <a:prstGeom prst="rect">
            <a:avLst/>
          </a:prstGeom>
          <a:noFill/>
        </p:spPr>
        <p:txBody>
          <a:bodyPr wrap="square" rtlCol="0">
            <a:spAutoFit/>
          </a:bodyPr>
          <a:lstStyle/>
          <a:p>
            <a:pPr algn="l" rtl="0" latinLnBrk="1"/>
            <a:r>
              <a:rPr lang="en-US" altLang="ko-KR" sz="2000" b="1" dirty="0">
                <a:solidFill>
                  <a:prstClr val="white"/>
                </a:solidFill>
                <a:latin typeface="Arial"/>
                <a:cs typeface="Arial" pitchFamily="34" charset="0"/>
              </a:rPr>
              <a:t>01</a:t>
            </a:r>
            <a:endParaRPr lang="ko-KR" altLang="en-US" sz="2000" b="1" dirty="0">
              <a:solidFill>
                <a:prstClr val="white"/>
              </a:solidFill>
              <a:latin typeface="Arial"/>
              <a:cs typeface="Arial" pitchFamily="34" charset="0"/>
            </a:endParaRPr>
          </a:p>
        </p:txBody>
      </p:sp>
      <p:sp>
        <p:nvSpPr>
          <p:cNvPr id="27" name="TextBox 26"/>
          <p:cNvSpPr txBox="1"/>
          <p:nvPr/>
        </p:nvSpPr>
        <p:spPr>
          <a:xfrm>
            <a:off x="3120330" y="3020955"/>
            <a:ext cx="533164" cy="400110"/>
          </a:xfrm>
          <a:prstGeom prst="rect">
            <a:avLst/>
          </a:prstGeom>
          <a:noFill/>
        </p:spPr>
        <p:txBody>
          <a:bodyPr wrap="square" rtlCol="0">
            <a:spAutoFit/>
          </a:bodyPr>
          <a:lstStyle/>
          <a:p>
            <a:pPr algn="l" rtl="0" latinLnBrk="1"/>
            <a:r>
              <a:rPr lang="en-US" altLang="ko-KR" sz="2000" b="1" dirty="0">
                <a:solidFill>
                  <a:prstClr val="white"/>
                </a:solidFill>
                <a:latin typeface="Arial"/>
                <a:cs typeface="Arial" pitchFamily="34" charset="0"/>
              </a:rPr>
              <a:t>02</a:t>
            </a:r>
            <a:endParaRPr lang="ko-KR" altLang="en-US" sz="2000" b="1" dirty="0">
              <a:solidFill>
                <a:prstClr val="white"/>
              </a:solidFill>
              <a:latin typeface="Arial"/>
              <a:cs typeface="Arial" pitchFamily="34" charset="0"/>
            </a:endParaRPr>
          </a:p>
        </p:txBody>
      </p:sp>
      <p:sp>
        <p:nvSpPr>
          <p:cNvPr id="28" name="TextBox 27"/>
          <p:cNvSpPr txBox="1"/>
          <p:nvPr/>
        </p:nvSpPr>
        <p:spPr>
          <a:xfrm>
            <a:off x="3108820" y="3909054"/>
            <a:ext cx="533164" cy="400110"/>
          </a:xfrm>
          <a:prstGeom prst="rect">
            <a:avLst/>
          </a:prstGeom>
          <a:noFill/>
        </p:spPr>
        <p:txBody>
          <a:bodyPr wrap="square" rtlCol="0">
            <a:spAutoFit/>
          </a:bodyPr>
          <a:lstStyle/>
          <a:p>
            <a:pPr algn="l" rtl="0" latinLnBrk="1"/>
            <a:r>
              <a:rPr lang="en-US" altLang="ko-KR" sz="2000" b="1" dirty="0">
                <a:solidFill>
                  <a:prstClr val="white"/>
                </a:solidFill>
                <a:latin typeface="Arial"/>
                <a:cs typeface="Arial" pitchFamily="34" charset="0"/>
              </a:rPr>
              <a:t>03</a:t>
            </a:r>
            <a:endParaRPr lang="ko-KR" altLang="en-US" sz="2000" b="1" dirty="0">
              <a:solidFill>
                <a:prstClr val="white"/>
              </a:solidFill>
              <a:latin typeface="Arial"/>
              <a:cs typeface="Arial" pitchFamily="34" charset="0"/>
            </a:endParaRPr>
          </a:p>
        </p:txBody>
      </p:sp>
      <p:sp>
        <p:nvSpPr>
          <p:cNvPr id="29" name="TextBox 28"/>
          <p:cNvSpPr txBox="1"/>
          <p:nvPr/>
        </p:nvSpPr>
        <p:spPr>
          <a:xfrm>
            <a:off x="3097310" y="4797153"/>
            <a:ext cx="533164" cy="400110"/>
          </a:xfrm>
          <a:prstGeom prst="rect">
            <a:avLst/>
          </a:prstGeom>
          <a:noFill/>
        </p:spPr>
        <p:txBody>
          <a:bodyPr wrap="square" rtlCol="0">
            <a:spAutoFit/>
          </a:bodyPr>
          <a:lstStyle/>
          <a:p>
            <a:pPr algn="l" rtl="0" latinLnBrk="1"/>
            <a:r>
              <a:rPr lang="en-US" altLang="ko-KR" sz="2000" b="1" dirty="0">
                <a:solidFill>
                  <a:prstClr val="white"/>
                </a:solidFill>
                <a:latin typeface="Arial"/>
                <a:cs typeface="Arial" pitchFamily="34" charset="0"/>
              </a:rPr>
              <a:t>04</a:t>
            </a:r>
            <a:endParaRPr lang="ko-KR" altLang="en-US" sz="2000" b="1" dirty="0">
              <a:solidFill>
                <a:prstClr val="white"/>
              </a:solidFill>
              <a:latin typeface="Arial"/>
              <a:cs typeface="Arial" pitchFamily="34" charset="0"/>
            </a:endParaRPr>
          </a:p>
        </p:txBody>
      </p:sp>
      <p:grpSp>
        <p:nvGrpSpPr>
          <p:cNvPr id="7" name="Group 6"/>
          <p:cNvGrpSpPr/>
          <p:nvPr/>
        </p:nvGrpSpPr>
        <p:grpSpPr>
          <a:xfrm>
            <a:off x="1835696" y="558742"/>
            <a:ext cx="7200879" cy="5324535"/>
            <a:chOff x="1331640" y="578656"/>
            <a:chExt cx="7200879" cy="5324535"/>
          </a:xfrm>
        </p:grpSpPr>
        <p:sp>
          <p:nvSpPr>
            <p:cNvPr id="30" name="TextBox 29"/>
            <p:cNvSpPr txBox="1"/>
            <p:nvPr/>
          </p:nvSpPr>
          <p:spPr>
            <a:xfrm>
              <a:off x="1331640" y="578656"/>
              <a:ext cx="7200879" cy="5324535"/>
            </a:xfrm>
            <a:prstGeom prst="rect">
              <a:avLst/>
            </a:prstGeom>
            <a:noFill/>
          </p:spPr>
          <p:txBody>
            <a:bodyPr wrap="square" rtlCol="0">
              <a:spAutoFit/>
            </a:bodyPr>
            <a:lstStyle/>
            <a:p>
              <a:pPr marL="285750" indent="-285750" latinLnBrk="1">
                <a:buFont typeface="Wingdings" pitchFamily="2" charset="2"/>
                <a:buChar char="Ø"/>
              </a:pPr>
              <a:r>
                <a:rPr lang="ar-SA" sz="2000" b="1" dirty="0">
                  <a:solidFill>
                    <a:srgbClr val="00BFA6"/>
                  </a:solidFill>
                  <a:effectLst>
                    <a:outerShdw blurRad="38100" dist="38100" dir="2700000" algn="tl">
                      <a:srgbClr val="000000">
                        <a:alpha val="43137"/>
                      </a:srgbClr>
                    </a:outerShdw>
                  </a:effectLst>
                  <a:latin typeface="Arial"/>
                </a:rPr>
                <a:t>التعليم كاستثمار اقتصادي ، و سلعة استهلاكية :</a:t>
              </a:r>
            </a:p>
            <a:p>
              <a:pPr latinLnBrk="1"/>
              <a:endParaRPr lang="ar-SA" sz="2000" dirty="0">
                <a:solidFill>
                  <a:prstClr val="black"/>
                </a:solidFill>
                <a:latin typeface="Arial"/>
              </a:endParaRPr>
            </a:p>
            <a:p>
              <a:pPr marL="285750" indent="-285750" latinLnBrk="1">
                <a:buFont typeface="Arial" pitchFamily="34" charset="0"/>
                <a:buChar char="•"/>
              </a:pPr>
              <a:r>
                <a:rPr lang="ar-SA" sz="2000" dirty="0">
                  <a:solidFill>
                    <a:prstClr val="black"/>
                  </a:solidFill>
                  <a:latin typeface="Arial"/>
                </a:rPr>
                <a:t>الدول الرأسمالية تدعم التعليم.</a:t>
              </a:r>
            </a:p>
            <a:p>
              <a:pPr latinLnBrk="1"/>
              <a:endParaRPr lang="ar-SA" sz="2000" dirty="0">
                <a:solidFill>
                  <a:prstClr val="black"/>
                </a:solidFill>
                <a:latin typeface="Arial"/>
              </a:endParaRPr>
            </a:p>
            <a:p>
              <a:pPr latinLnBrk="1"/>
              <a:endParaRPr lang="ar-SA" sz="2000" dirty="0">
                <a:solidFill>
                  <a:srgbClr val="00BFA6"/>
                </a:solidFill>
                <a:latin typeface="Arial"/>
              </a:endParaRPr>
            </a:p>
            <a:p>
              <a:pPr marL="285750" indent="-285750" latinLnBrk="1">
                <a:buFont typeface="Wingdings" panose="05000000000000000000" pitchFamily="2" charset="2"/>
                <a:buChar char="Ø"/>
              </a:pPr>
              <a:r>
                <a:rPr lang="ar-SA" sz="2000" dirty="0">
                  <a:solidFill>
                    <a:srgbClr val="00BFA6"/>
                  </a:solidFill>
                  <a:latin typeface="Arial"/>
                </a:rPr>
                <a:t> </a:t>
              </a:r>
              <a:r>
                <a:rPr lang="ar-SA" sz="2000" b="1" dirty="0">
                  <a:solidFill>
                    <a:srgbClr val="00BFA6"/>
                  </a:solidFill>
                  <a:effectLst>
                    <a:outerShdw blurRad="38100" dist="38100" dir="2700000" algn="tl">
                      <a:srgbClr val="000000">
                        <a:alpha val="43137"/>
                      </a:srgbClr>
                    </a:outerShdw>
                  </a:effectLst>
                  <a:latin typeface="Arial"/>
                </a:rPr>
                <a:t>التعليم و زيادة فاعلية الاستهلاك وترشيده :</a:t>
              </a:r>
            </a:p>
            <a:p>
              <a:pPr latinLnBrk="1"/>
              <a:endParaRPr lang="ar-SA" sz="2000" dirty="0">
                <a:solidFill>
                  <a:prstClr val="black"/>
                </a:solidFill>
                <a:latin typeface="Arial"/>
              </a:endParaRPr>
            </a:p>
            <a:p>
              <a:pPr marL="285750" indent="-285750" latinLnBrk="1">
                <a:buFont typeface="Arial" pitchFamily="34" charset="0"/>
                <a:buChar char="•"/>
              </a:pPr>
              <a:r>
                <a:rPr lang="ar-SA" sz="2000" dirty="0">
                  <a:solidFill>
                    <a:prstClr val="black"/>
                  </a:solidFill>
                  <a:latin typeface="Arial"/>
                </a:rPr>
                <a:t>من فوائد التعليم زيادة فاعلية الاستهلاك وترشيده ، فضلا عن اسهامه في</a:t>
              </a:r>
            </a:p>
            <a:p>
              <a:pPr latinLnBrk="1"/>
              <a:r>
                <a:rPr lang="ar-SA" sz="2000" dirty="0">
                  <a:solidFill>
                    <a:prstClr val="black"/>
                  </a:solidFill>
                  <a:latin typeface="Arial"/>
                </a:rPr>
                <a:t>زيادة الطلب الفعال على السلع والخدمات ، مما يزيد الحافز للمزيد من الإنتاج</a:t>
              </a:r>
            </a:p>
            <a:p>
              <a:pPr latinLnBrk="1"/>
              <a:r>
                <a:rPr lang="ar-SA" sz="2000" dirty="0">
                  <a:solidFill>
                    <a:prstClr val="black"/>
                  </a:solidFill>
                  <a:latin typeface="Arial"/>
                </a:rPr>
                <a:t>وللمزيد من تحويل الموارد الطبيعية إلى موارد اقتصادية لتستخدم في </a:t>
              </a:r>
            </a:p>
            <a:p>
              <a:pPr latinLnBrk="1"/>
              <a:r>
                <a:rPr lang="ar-SA" sz="2000" dirty="0">
                  <a:solidFill>
                    <a:prstClr val="black"/>
                  </a:solidFill>
                  <a:latin typeface="Arial"/>
                </a:rPr>
                <a:t>إنتاج السلع والخدمات وزيادة فرص العمل المجزية.</a:t>
              </a:r>
            </a:p>
            <a:p>
              <a:pPr latinLnBrk="1"/>
              <a:endParaRPr lang="ar-SA" sz="2000" dirty="0">
                <a:solidFill>
                  <a:srgbClr val="00BFA6"/>
                </a:solidFill>
                <a:latin typeface="Arial"/>
              </a:endParaRPr>
            </a:p>
            <a:p>
              <a:pPr marL="285750" indent="-285750" latinLnBrk="1">
                <a:buFont typeface="Wingdings" panose="05000000000000000000" pitchFamily="2" charset="2"/>
                <a:buChar char="Ø"/>
              </a:pPr>
              <a:r>
                <a:rPr lang="ar-SA" sz="2000" b="1" dirty="0">
                  <a:solidFill>
                    <a:srgbClr val="00BFA6"/>
                  </a:solidFill>
                  <a:effectLst>
                    <a:outerShdw blurRad="38100" dist="38100" dir="2700000" algn="tl">
                      <a:srgbClr val="000000">
                        <a:alpha val="43137"/>
                      </a:srgbClr>
                    </a:outerShdw>
                  </a:effectLst>
                  <a:latin typeface="Arial"/>
                </a:rPr>
                <a:t>الدول النامية والأمية :</a:t>
              </a:r>
            </a:p>
            <a:p>
              <a:pPr latinLnBrk="1"/>
              <a:endParaRPr lang="ar-SA" sz="2000" dirty="0">
                <a:solidFill>
                  <a:prstClr val="black"/>
                </a:solidFill>
                <a:latin typeface="Arial"/>
              </a:endParaRPr>
            </a:p>
            <a:p>
              <a:pPr marL="285750" indent="-285750" latinLnBrk="1">
                <a:buFont typeface="Arial" pitchFamily="34" charset="0"/>
                <a:buChar char="•"/>
              </a:pPr>
              <a:r>
                <a:rPr lang="ar-SA" sz="2000" dirty="0">
                  <a:solidFill>
                    <a:prstClr val="black"/>
                  </a:solidFill>
                  <a:latin typeface="Arial"/>
                </a:rPr>
                <a:t>تعاني الدول النامية من العجز في فرص التعليم مما يكرس مشكلة الأمية التي بدأت تتحسن كما يبدو عندما نقارن إحصاءات عامي 1980م و 1993م ، ولكنها مازالت بعيدة عما هو مطلوب مقارنة بالدول المتقدمة صناعيا.</a:t>
              </a:r>
            </a:p>
          </p:txBody>
        </p:sp>
        <p:sp>
          <p:nvSpPr>
            <p:cNvPr id="31" name="TextBox 30"/>
            <p:cNvSpPr txBox="1"/>
            <p:nvPr/>
          </p:nvSpPr>
          <p:spPr>
            <a:xfrm>
              <a:off x="3851840" y="1625473"/>
              <a:ext cx="4392568" cy="276999"/>
            </a:xfrm>
            <a:prstGeom prst="rect">
              <a:avLst/>
            </a:prstGeom>
            <a:noFill/>
          </p:spPr>
          <p:txBody>
            <a:bodyPr wrap="square" rtlCol="0">
              <a:spAutoFit/>
            </a:bodyPr>
            <a:lstStyle/>
            <a:p>
              <a:pPr algn="l" rtl="0" latinLnBrk="1"/>
              <a:endParaRPr lang="ko-KR" altLang="en-US" sz="1200" dirty="0">
                <a:solidFill>
                  <a:prstClr val="black">
                    <a:lumMod val="75000"/>
                    <a:lumOff val="25000"/>
                  </a:prstClr>
                </a:solidFill>
                <a:latin typeface="Arial"/>
                <a:cs typeface="Arial" pitchFamily="34" charset="0"/>
              </a:endParaRPr>
            </a:p>
          </p:txBody>
        </p:sp>
      </p:grpSp>
    </p:spTree>
    <p:extLst>
      <p:ext uri="{BB962C8B-B14F-4D97-AF65-F5344CB8AC3E}">
        <p14:creationId xmlns:p14="http://schemas.microsoft.com/office/powerpoint/2010/main" val="75721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llppt-Diagram-Theme-Color-01">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57687C"/>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1775</Words>
  <Application>Microsoft Office PowerPoint</Application>
  <PresentationFormat>عرض على الشاشة (3:4)‏</PresentationFormat>
  <Paragraphs>285</Paragraphs>
  <Slides>29</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3</vt:i4>
      </vt:variant>
      <vt:variant>
        <vt:lpstr>عناوين الشرائح</vt:lpstr>
      </vt:variant>
      <vt:variant>
        <vt:i4>29</vt:i4>
      </vt:variant>
    </vt:vector>
  </HeadingPairs>
  <TitlesOfParts>
    <vt:vector size="41" baseType="lpstr">
      <vt:lpstr>Arial Unicode MS</vt:lpstr>
      <vt:lpstr>Akhbar MT</vt:lpstr>
      <vt:lpstr>Arabic Typesetting</vt:lpstr>
      <vt:lpstr>Arial</vt:lpstr>
      <vt:lpstr>Calibri</vt:lpstr>
      <vt:lpstr>Calibri Light</vt:lpstr>
      <vt:lpstr>Courier New</vt:lpstr>
      <vt:lpstr>Times New Roman</vt:lpstr>
      <vt:lpstr>Wingdings</vt:lpstr>
      <vt:lpstr>Contents Slide Master</vt:lpstr>
      <vt:lpstr>1_Contents Slide Master</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قد حاولت الدول الغنية مساعدة الدول الفقيرة للخروج مما تعانيه وذلك بالمنح والقروض والاستثمارات  المشتركة، ولكن يبدو أن تلك المنح والقروض لم تكن كافية أو لم توظف كما يجب أو كليهما بالإضافة إلى أن شروط التجارة الدولية مازالت في مصلحة الدول الغنية </vt:lpstr>
      <vt:lpstr>تتميز هذه الوسائل عن غيرها بما يلي:</vt:lpstr>
      <vt:lpstr>عرض تقديمي في PowerPoint</vt:lpstr>
      <vt:lpstr>التكاليف الحدية الخاصة    التكاليف الخارجية</vt:lpstr>
      <vt:lpstr>ولعدم فاعلية نظام الأسعار يمكن استخدام دراسات الجدوى الاقتصادية التي من أهمها:   طريقة تحليل التكاليف والعائدات أو طريقة فاعلية التكاليف  لتحديد أفضل الاختيارات عائداً وأقلها تكلفة</vt:lpstr>
      <vt:lpstr>عرض تقديمي في PowerPoint</vt:lpstr>
      <vt:lpstr>عرض تقديمي في PowerPoint</vt:lpstr>
      <vt:lpstr>عرض تقديمي في PowerPoint</vt:lpstr>
      <vt:lpstr>أوجه الاختلاف بين اقتصاد المعرفة والاقتصاد التقليدي ..</vt:lpstr>
      <vt:lpstr>أوجه الاختلاف بين اقتصاد المعرفة والاقتصاد التقليدي ..</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munirah saleh</dc:creator>
  <cp:lastModifiedBy>Aisha Othman Ali Al-Agroush</cp:lastModifiedBy>
  <cp:revision>41</cp:revision>
  <dcterms:created xsi:type="dcterms:W3CDTF">2020-02-15T10:09:56Z</dcterms:created>
  <dcterms:modified xsi:type="dcterms:W3CDTF">2020-02-16T09:29:26Z</dcterms:modified>
</cp:coreProperties>
</file>