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84" r:id="rId3"/>
  </p:sldMasterIdLst>
  <p:notesMasterIdLst>
    <p:notesMasterId r:id="rId35"/>
  </p:notesMasterIdLst>
  <p:sldIdLst>
    <p:sldId id="288" r:id="rId4"/>
    <p:sldId id="334" r:id="rId5"/>
    <p:sldId id="336" r:id="rId6"/>
    <p:sldId id="337" r:id="rId7"/>
    <p:sldId id="291" r:id="rId8"/>
    <p:sldId id="331" r:id="rId9"/>
    <p:sldId id="332" r:id="rId10"/>
    <p:sldId id="305" r:id="rId11"/>
    <p:sldId id="292" r:id="rId12"/>
    <p:sldId id="302" r:id="rId13"/>
    <p:sldId id="294" r:id="rId14"/>
    <p:sldId id="295" r:id="rId15"/>
    <p:sldId id="296" r:id="rId16"/>
    <p:sldId id="297" r:id="rId17"/>
    <p:sldId id="339" r:id="rId18"/>
    <p:sldId id="308" r:id="rId19"/>
    <p:sldId id="321" r:id="rId20"/>
    <p:sldId id="322" r:id="rId21"/>
    <p:sldId id="323" r:id="rId22"/>
    <p:sldId id="324" r:id="rId23"/>
    <p:sldId id="325" r:id="rId24"/>
    <p:sldId id="326" r:id="rId25"/>
    <p:sldId id="340" r:id="rId26"/>
    <p:sldId id="319" r:id="rId27"/>
    <p:sldId id="312" r:id="rId28"/>
    <p:sldId id="313" r:id="rId29"/>
    <p:sldId id="314" r:id="rId30"/>
    <p:sldId id="315" r:id="rId31"/>
    <p:sldId id="316" r:id="rId32"/>
    <p:sldId id="342" r:id="rId33"/>
    <p:sldId id="341"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FF"/>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89" autoAdjust="0"/>
  </p:normalViewPr>
  <p:slideViewPr>
    <p:cSldViewPr>
      <p:cViewPr varScale="1">
        <p:scale>
          <a:sx n="82" d="100"/>
          <a:sy n="82"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56F40F-975D-44B9-9432-C2962CC6D7ED}" type="datetimeFigureOut">
              <a:rPr lang="ar-SA" smtClean="0"/>
              <a:pPr/>
              <a:t>22/03/38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3046A91-C999-46B6-81FE-7C245A5BA103}" type="slidenum">
              <a:rPr lang="ar-SA" smtClean="0"/>
              <a:pPr/>
              <a:t>‹#›</a:t>
            </a:fld>
            <a:endParaRPr lang="ar-SA"/>
          </a:p>
        </p:txBody>
      </p:sp>
    </p:spTree>
    <p:extLst>
      <p:ext uri="{BB962C8B-B14F-4D97-AF65-F5344CB8AC3E}">
        <p14:creationId xmlns:p14="http://schemas.microsoft.com/office/powerpoint/2010/main" val="6841986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3046A91-C999-46B6-81FE-7C245A5BA103}" type="slidenum">
              <a:rPr lang="ar-SA" smtClean="0"/>
              <a:pPr/>
              <a:t>26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702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438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4242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639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40977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869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0563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910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743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681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5338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4167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615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0479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354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0824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4444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720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0770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0282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815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80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CAB5284-8EE9-4CE6-A7DB-BD424FF68B6D}" type="datetimeFigureOut">
              <a:rPr lang="ar-SA" smtClean="0"/>
              <a:pPr/>
              <a:t>22/03/38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CAB5284-8EE9-4CE6-A7DB-BD424FF68B6D}" type="datetimeFigureOut">
              <a:rPr lang="ar-SA" smtClean="0"/>
              <a:pPr/>
              <a:t>22/03/38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AB5284-8EE9-4CE6-A7DB-BD424FF68B6D}" type="datetimeFigureOut">
              <a:rPr lang="ar-SA" smtClean="0"/>
              <a:pPr/>
              <a:t>22/03/38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22/03/38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AB5284-8EE9-4CE6-A7DB-BD424FF68B6D}" type="datetimeFigureOut">
              <a:rPr lang="ar-SA" smtClean="0"/>
              <a:pPr/>
              <a:t>22/03/38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F0E1B3-6C9F-470F-85A5-3C530D11A1D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71DBC6-9D35-41CD-97A0-8BED34501C2C}"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5C66DD-FBDF-4E42-8B42-3B36C4CD161F}"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5247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AEC241-CE22-485C-A66E-552193ACF64F}" type="datetimeFigureOut">
              <a:rPr lang="ar-SA" smtClean="0">
                <a:solidFill>
                  <a:prstClr val="black">
                    <a:tint val="75000"/>
                  </a:prstClr>
                </a:solidFill>
              </a:rPr>
              <a:pPr/>
              <a:t>22/03/38</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354B545-E005-4479-9C49-2A4BCBCFFB29}"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4990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1575;&#1604;&#1605;&#1607;&#1605;&#1607;.pptx" TargetMode="External"/><Relationship Id="rId3" Type="http://schemas.openxmlformats.org/officeDocument/2006/relationships/image" Target="../media/image21.jpg"/><Relationship Id="rId7" Type="http://schemas.openxmlformats.org/officeDocument/2006/relationships/hyperlink" Target="&#1575;&#1604;&#1605;&#1602;&#1583;&#1605;&#1607;.pptx" TargetMode="External"/><Relationship Id="rId12"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hyperlink" Target="&#1575;&#1604;&#1578;&#1602;&#1610;&#1610;&#1605;.pptx" TargetMode="External"/><Relationship Id="rId5" Type="http://schemas.openxmlformats.org/officeDocument/2006/relationships/image" Target="../media/image23.jpg"/><Relationship Id="rId10" Type="http://schemas.openxmlformats.org/officeDocument/2006/relationships/hyperlink" Target="&#1575;&#1604;&#1605;&#1589;&#1575;&#1583;&#1585;.pptx" TargetMode="External"/><Relationship Id="rId4" Type="http://schemas.openxmlformats.org/officeDocument/2006/relationships/image" Target="../media/image22.jpg"/><Relationship Id="rId9" Type="http://schemas.openxmlformats.org/officeDocument/2006/relationships/hyperlink" Target="&#1575;&#1604;&#1571;&#1580;&#1585;&#1575;&#1569;&#1575;&#1578;.ppt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eacherweb.com/MD/OxonHillMS/FatFacts/index.html"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aculty.ksu.edu.sa/manar/ar/Pages/WebQuest.aspx"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hyperlink" Target="http://universt.net/information.html" TargetMode="External"/><Relationship Id="rId3" Type="http://schemas.openxmlformats.org/officeDocument/2006/relationships/image" Target="../media/image34.jpeg"/><Relationship Id="rId7" Type="http://schemas.openxmlformats.org/officeDocument/2006/relationships/hyperlink" Target="https://www.youtube.com/watch?v=R2EL0lQOMJM" TargetMode="External"/><Relationship Id="rId2" Type="http://schemas.openxmlformats.org/officeDocument/2006/relationships/image" Target="../media/image33.gif"/><Relationship Id="rId1" Type="http://schemas.openxmlformats.org/officeDocument/2006/relationships/slideLayout" Target="../slideLayouts/slideLayout6.xml"/><Relationship Id="rId6" Type="http://schemas.openxmlformats.org/officeDocument/2006/relationships/hyperlink" Target="http://www.new-educ.com/c-quoi-une-cyberquete" TargetMode="External"/><Relationship Id="rId5" Type="http://schemas.openxmlformats.org/officeDocument/2006/relationships/hyperlink" Target="http://eledresy.egyscholars.com/webquest.html" TargetMode="External"/><Relationship Id="rId4" Type="http://schemas.openxmlformats.org/officeDocument/2006/relationships/hyperlink" Target="http://www.schoolarabia.net/tqanyat_ta2alum/webquest/webquest.htm" TargetMode="External"/><Relationship Id="rId9" Type="http://schemas.openxmlformats.org/officeDocument/2006/relationships/hyperlink" Target="http://kt.flexiblelearning.net.au/tkt2007/edition-15/surreal-quests-enriched-purposeful-language-learning-in-second-lif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jpg"/><Relationship Id="rId1" Type="http://schemas.openxmlformats.org/officeDocument/2006/relationships/slideLayout" Target="../slideLayouts/slideLayout18.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niverst.net/3/intro.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214438" y="357188"/>
            <a:ext cx="5643562" cy="1262062"/>
          </a:xfrm>
          <a:prstGeom prst="rect">
            <a:avLst/>
          </a:prstGeom>
          <a:noFill/>
        </p:spPr>
        <p:txBody>
          <a:bodyPr rtlCol="1">
            <a:spAutoFit/>
          </a:bodyPr>
          <a:lstStyle/>
          <a:p>
            <a:pPr algn="ctr">
              <a:defRPr/>
            </a:pPr>
            <a:r>
              <a:rPr lang="ar-SA" sz="1200" b="1" dirty="0">
                <a:solidFill>
                  <a:srgbClr val="0070C0"/>
                </a:solidFill>
                <a:effectLst>
                  <a:outerShdw blurRad="38100" dist="38100" dir="2700000" algn="tl">
                    <a:srgbClr val="C0C0C0"/>
                  </a:outerShdw>
                </a:effectLst>
              </a:rPr>
              <a:t> </a:t>
            </a:r>
            <a:r>
              <a:rPr lang="ar-SA" sz="3600" b="1" dirty="0">
                <a:solidFill>
                  <a:srgbClr val="0070C0"/>
                </a:solidFill>
              </a:rPr>
              <a:t>الرحلات المعرفية عبر الويب</a:t>
            </a:r>
            <a:r>
              <a:rPr lang="ar-SA" sz="2800" b="1" dirty="0">
                <a:solidFill>
                  <a:srgbClr val="0070C0"/>
                </a:solidFill>
                <a:effectLst>
                  <a:outerShdw blurRad="38100" dist="38100" dir="2700000" algn="tl">
                    <a:srgbClr val="C0C0C0"/>
                  </a:outerShdw>
                </a:effectLst>
                <a:latin typeface="Calibri" pitchFamily="34" charset="0"/>
                <a:cs typeface="K Elham" pitchFamily="2" charset="-78"/>
              </a:rPr>
              <a:t/>
            </a:r>
            <a:br>
              <a:rPr lang="ar-SA" sz="2800" b="1" dirty="0">
                <a:solidFill>
                  <a:srgbClr val="0070C0"/>
                </a:solidFill>
                <a:effectLst>
                  <a:outerShdw blurRad="38100" dist="38100" dir="2700000" algn="tl">
                    <a:srgbClr val="C0C0C0"/>
                  </a:outerShdw>
                </a:effectLst>
                <a:latin typeface="Calibri" pitchFamily="34" charset="0"/>
                <a:cs typeface="K Elham" pitchFamily="2" charset="-78"/>
              </a:rPr>
            </a:br>
            <a:r>
              <a:rPr lang="en-US" sz="4000" b="1" dirty="0" smtClean="0">
                <a:solidFill>
                  <a:srgbClr val="00B050"/>
                </a:solidFill>
                <a:latin typeface="Calibri" pitchFamily="34" charset="0"/>
              </a:rPr>
              <a:t>WebQuest</a:t>
            </a:r>
            <a:endParaRPr lang="ar-SA" sz="36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pic>
        <p:nvPicPr>
          <p:cNvPr id="3081" name="صورة 24" descr="Search_Engine_Submissions.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7544" y="3030358"/>
            <a:ext cx="5000625" cy="3649662"/>
          </a:xfrm>
          <a:prstGeom prst="rect">
            <a:avLst/>
          </a:prstGeom>
          <a:noFill/>
          <a:ln w="9525">
            <a:noFill/>
            <a:miter lim="800000"/>
            <a:headEnd/>
            <a:tailEnd/>
          </a:ln>
        </p:spPr>
      </p:pic>
      <p:pic>
        <p:nvPicPr>
          <p:cNvPr id="3082" name="صورة 25" descr="Bus.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143375" y="1212850"/>
            <a:ext cx="3756025" cy="2501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819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startAt="2"/>
              <a:defRPr/>
            </a:pPr>
            <a:r>
              <a:rPr lang="ar-SA" sz="3600" b="1" dirty="0">
                <a:solidFill>
                  <a:srgbClr val="CC0000"/>
                </a:solidFill>
                <a:effectLst>
                  <a:outerShdw blurRad="38100" dist="38100" dir="2700000" algn="tl">
                    <a:srgbClr val="C0C0C0"/>
                  </a:outerShdw>
                </a:effectLst>
              </a:rPr>
              <a:t>المهمة</a:t>
            </a:r>
          </a:p>
          <a:p>
            <a:pPr algn="ctr">
              <a:defRPr/>
            </a:pPr>
            <a:r>
              <a:rPr lang="en-US" sz="3600" b="1" dirty="0">
                <a:solidFill>
                  <a:srgbClr val="CC0000"/>
                </a:solidFill>
                <a:effectLst>
                  <a:outerShdw blurRad="38100" dist="38100" dir="2700000" algn="tl">
                    <a:srgbClr val="C0C0C0"/>
                  </a:outerShdw>
                </a:effectLst>
              </a:rPr>
              <a:t>Task</a:t>
            </a:r>
            <a:endParaRPr lang="ar-SA" sz="3600" dirty="0">
              <a:solidFill>
                <a:srgbClr val="CC0000"/>
              </a:solidFill>
            </a:endParaRPr>
          </a:p>
        </p:txBody>
      </p:sp>
      <p:pic>
        <p:nvPicPr>
          <p:cNvPr id="820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8201" name="مربع نص 10"/>
          <p:cNvSpPr txBox="1">
            <a:spLocks noChangeArrowheads="1"/>
          </p:cNvSpPr>
          <p:nvPr/>
        </p:nvSpPr>
        <p:spPr bwMode="auto">
          <a:xfrm>
            <a:off x="357188" y="2143125"/>
            <a:ext cx="7286625" cy="3890963"/>
          </a:xfrm>
          <a:prstGeom prst="rect">
            <a:avLst/>
          </a:prstGeom>
          <a:noFill/>
          <a:ln w="9525">
            <a:noFill/>
            <a:miter lim="800000"/>
            <a:headEnd/>
            <a:tailEnd/>
          </a:ln>
        </p:spPr>
        <p:txBody>
          <a:bodyPr>
            <a:spAutoFit/>
          </a:bodyPr>
          <a:lstStyle/>
          <a:p>
            <a:pPr>
              <a:lnSpc>
                <a:spcPct val="150000"/>
              </a:lnSpc>
            </a:pPr>
            <a:r>
              <a:rPr lang="ar-SA" sz="2800"/>
              <a:t>وفيها يتم تحديد النتيجة النهائية المطلوبة من المتعلمين، وقد تكون المهمة مجموعة من الأسئلة يجيبون عليها من خلال رحلتهم، أو أن يطلب منهم رسم خريطة مفاهيمية لما تعلموه، أو كتابة تقرير أو بحث قصير، أو رسم صورة أو تصميم ملصق يعبر عن الموضوع، أو جمع صور وفيديو ومعلومات وتقديم عرض عنها.</a:t>
            </a:r>
          </a:p>
        </p:txBody>
      </p:sp>
      <p:pic>
        <p:nvPicPr>
          <p:cNvPr id="8202" name="صورة 11" descr="WQBricks1Am.gif"/>
          <p:cNvPicPr>
            <a:picLocks noChangeAspect="1"/>
          </p:cNvPicPr>
          <p:nvPr/>
        </p:nvPicPr>
        <p:blipFill>
          <a:blip r:embed="rId3" cstate="print"/>
          <a:srcRect l="53676" t="16318" b="65173"/>
          <a:stretch>
            <a:fillRect/>
          </a:stretch>
        </p:blipFill>
        <p:spPr bwMode="auto">
          <a:xfrm>
            <a:off x="5786438" y="428625"/>
            <a:ext cx="1528762" cy="1000125"/>
          </a:xfrm>
          <a:prstGeom prst="rect">
            <a:avLst/>
          </a:prstGeom>
          <a:noFill/>
          <a:ln w="9525">
            <a:noFill/>
            <a:miter lim="800000"/>
            <a:headEnd/>
            <a:tailEnd/>
          </a:ln>
        </p:spPr>
      </p:pic>
      <p:pic>
        <p:nvPicPr>
          <p:cNvPr id="8203" name="صورة 13" descr="BrickBar.gif"/>
          <p:cNvPicPr>
            <a:picLocks noChangeAspect="1"/>
          </p:cNvPicPr>
          <p:nvPr/>
        </p:nvPicPr>
        <p:blipFill>
          <a:blip r:embed="rId4" cstate="print"/>
          <a:srcRect/>
          <a:stretch>
            <a:fillRect/>
          </a:stretch>
        </p:blipFill>
        <p:spPr bwMode="auto">
          <a:xfrm>
            <a:off x="928688" y="5962671"/>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9219"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startAt="3"/>
              <a:defRPr/>
            </a:pPr>
            <a:r>
              <a:rPr lang="ar-SA" sz="3600" b="1" dirty="0">
                <a:solidFill>
                  <a:schemeClr val="bg2">
                    <a:lumMod val="75000"/>
                  </a:schemeClr>
                </a:solidFill>
                <a:effectLst>
                  <a:outerShdw blurRad="38100" dist="38100" dir="2700000" algn="tl">
                    <a:srgbClr val="C0C0C0"/>
                  </a:outerShdw>
                </a:effectLst>
              </a:rPr>
              <a:t>الإجراءات</a:t>
            </a:r>
          </a:p>
          <a:p>
            <a:pPr algn="ctr">
              <a:defRPr/>
            </a:pPr>
            <a:r>
              <a:rPr lang="en-US" sz="3600" b="1" dirty="0">
                <a:solidFill>
                  <a:schemeClr val="bg2">
                    <a:lumMod val="75000"/>
                  </a:schemeClr>
                </a:solidFill>
                <a:effectLst>
                  <a:outerShdw blurRad="38100" dist="38100" dir="2700000" algn="tl">
                    <a:srgbClr val="C0C0C0"/>
                  </a:outerShdw>
                </a:effectLst>
              </a:rPr>
              <a:t>Process</a:t>
            </a:r>
            <a:endParaRPr lang="ar-SA" sz="3600" dirty="0">
              <a:solidFill>
                <a:schemeClr val="bg2">
                  <a:lumMod val="75000"/>
                </a:schemeClr>
              </a:solidFill>
            </a:endParaRPr>
          </a:p>
        </p:txBody>
      </p:sp>
      <p:pic>
        <p:nvPicPr>
          <p:cNvPr id="9224"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9225" name="مربع نص 10"/>
          <p:cNvSpPr txBox="1">
            <a:spLocks noChangeArrowheads="1"/>
          </p:cNvSpPr>
          <p:nvPr/>
        </p:nvSpPr>
        <p:spPr bwMode="auto">
          <a:xfrm>
            <a:off x="357188" y="2143125"/>
            <a:ext cx="7286625" cy="3046988"/>
          </a:xfrm>
          <a:prstGeom prst="rect">
            <a:avLst/>
          </a:prstGeom>
          <a:noFill/>
          <a:ln w="9525">
            <a:noFill/>
            <a:miter lim="800000"/>
            <a:headEnd/>
            <a:tailEnd/>
          </a:ln>
        </p:spPr>
        <p:txBody>
          <a:bodyPr>
            <a:spAutoFit/>
          </a:bodyPr>
          <a:lstStyle/>
          <a:p>
            <a:pPr>
              <a:lnSpc>
                <a:spcPct val="150000"/>
              </a:lnSpc>
            </a:pPr>
            <a:r>
              <a:rPr lang="ar-SA" sz="3200" dirty="0"/>
              <a:t>يحتوي هذا الجزء من النشاط على </a:t>
            </a:r>
            <a:r>
              <a:rPr lang="ar-SA" sz="3200" dirty="0" smtClean="0"/>
              <a:t>وصف خطوات العمل على الرحلة وصفاً تفصيلياً , يشمل قواعد العمل واستراتيجيات التنفيذ من تقسيم </a:t>
            </a:r>
            <a:r>
              <a:rPr lang="ar-SA" sz="3200" dirty="0"/>
              <a:t>الطلاب </a:t>
            </a:r>
            <a:r>
              <a:rPr lang="ar-SA" sz="3200" dirty="0" smtClean="0"/>
              <a:t>وتوزيع </a:t>
            </a:r>
            <a:r>
              <a:rPr lang="ar-SA" sz="3200" dirty="0"/>
              <a:t>العمل بينهم </a:t>
            </a:r>
            <a:r>
              <a:rPr lang="ar-SA" sz="3200" dirty="0" smtClean="0"/>
              <a:t>, وتحديد </a:t>
            </a:r>
            <a:r>
              <a:rPr lang="ar-SA" sz="3200" dirty="0"/>
              <a:t>الزمن  اللازم لتأدية المهام.</a:t>
            </a:r>
          </a:p>
        </p:txBody>
      </p:sp>
      <p:pic>
        <p:nvPicPr>
          <p:cNvPr id="9226" name="صورة 11" descr="WQBricks1Am.gif"/>
          <p:cNvPicPr>
            <a:picLocks noChangeAspect="1"/>
          </p:cNvPicPr>
          <p:nvPr/>
        </p:nvPicPr>
        <p:blipFill>
          <a:blip r:embed="rId3" cstate="print"/>
          <a:srcRect l="53676" t="34865" b="45509"/>
          <a:stretch>
            <a:fillRect/>
          </a:stretch>
        </p:blipFill>
        <p:spPr bwMode="auto">
          <a:xfrm>
            <a:off x="5786438" y="509588"/>
            <a:ext cx="1428750" cy="990600"/>
          </a:xfrm>
          <a:prstGeom prst="rect">
            <a:avLst/>
          </a:prstGeom>
          <a:noFill/>
          <a:ln w="9525">
            <a:noFill/>
            <a:miter lim="800000"/>
            <a:headEnd/>
            <a:tailEnd/>
          </a:ln>
        </p:spPr>
      </p:pic>
      <p:sp>
        <p:nvSpPr>
          <p:cNvPr id="14" name="مثلث متساوي الساقين 13"/>
          <p:cNvSpPr/>
          <p:nvPr/>
        </p:nvSpPr>
        <p:spPr>
          <a:xfrm>
            <a:off x="5929313" y="1285875"/>
            <a:ext cx="857250" cy="28575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9228" name="صورة 14"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0243"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startAt="4"/>
              <a:defRPr/>
            </a:pPr>
            <a:r>
              <a:rPr lang="ar-SA" sz="3600" b="1" dirty="0">
                <a:solidFill>
                  <a:srgbClr val="0000CC"/>
                </a:solidFill>
                <a:effectLst>
                  <a:outerShdw blurRad="38100" dist="38100" dir="2700000" algn="tl">
                    <a:srgbClr val="C0C0C0"/>
                  </a:outerShdw>
                </a:effectLst>
              </a:rPr>
              <a:t>المصــادر</a:t>
            </a:r>
          </a:p>
          <a:p>
            <a:pPr algn="ctr">
              <a:defRPr/>
            </a:pPr>
            <a:r>
              <a:rPr lang="en-US" sz="3600" b="1" dirty="0">
                <a:solidFill>
                  <a:srgbClr val="0000CC"/>
                </a:solidFill>
                <a:effectLst>
                  <a:outerShdw blurRad="38100" dist="38100" dir="2700000" algn="tl">
                    <a:srgbClr val="C0C0C0"/>
                  </a:outerShdw>
                </a:effectLst>
              </a:rPr>
              <a:t>Resources</a:t>
            </a:r>
            <a:endParaRPr lang="ar-SA" sz="3600" dirty="0">
              <a:solidFill>
                <a:srgbClr val="0000CC"/>
              </a:solidFill>
            </a:endParaRPr>
          </a:p>
        </p:txBody>
      </p:sp>
      <p:pic>
        <p:nvPicPr>
          <p:cNvPr id="10248"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0249" name="مربع نص 10"/>
          <p:cNvSpPr txBox="1">
            <a:spLocks noChangeArrowheads="1"/>
          </p:cNvSpPr>
          <p:nvPr/>
        </p:nvSpPr>
        <p:spPr bwMode="auto">
          <a:xfrm>
            <a:off x="357188" y="2143125"/>
            <a:ext cx="7286625" cy="3695700"/>
          </a:xfrm>
          <a:prstGeom prst="rect">
            <a:avLst/>
          </a:prstGeom>
          <a:noFill/>
          <a:ln w="9525">
            <a:noFill/>
            <a:miter lim="800000"/>
            <a:headEnd/>
            <a:tailEnd/>
          </a:ln>
        </p:spPr>
        <p:txBody>
          <a:bodyPr>
            <a:spAutoFit/>
          </a:bodyPr>
          <a:lstStyle/>
          <a:p>
            <a:pPr>
              <a:lnSpc>
                <a:spcPct val="150000"/>
              </a:lnSpc>
            </a:pPr>
            <a:r>
              <a:rPr lang="ar-SA" sz="3200"/>
              <a:t>سرد المواقع التي يجب على المتعلم زيارتها، وربطها مباشرة بالمهام المطلوبة وهو ما سيسهل لا محالة عمل المتعلم ، وكذلك يمكن استخدام مصادر تقليدية أيضا مثل: الكتب والموسوعات والمجلات والأقراص أو الذهاب لمناطق معينة.</a:t>
            </a:r>
          </a:p>
        </p:txBody>
      </p:sp>
      <p:pic>
        <p:nvPicPr>
          <p:cNvPr id="10250" name="صورة 11" descr="WQBricks1Am.gif"/>
          <p:cNvPicPr>
            <a:picLocks noChangeAspect="1"/>
          </p:cNvPicPr>
          <p:nvPr/>
        </p:nvPicPr>
        <p:blipFill>
          <a:blip r:embed="rId3" cstate="print"/>
          <a:srcRect l="53676" t="50000" b="34280"/>
          <a:stretch>
            <a:fillRect/>
          </a:stretch>
        </p:blipFill>
        <p:spPr bwMode="auto">
          <a:xfrm>
            <a:off x="5715000" y="500063"/>
            <a:ext cx="1571625" cy="873125"/>
          </a:xfrm>
          <a:prstGeom prst="rect">
            <a:avLst/>
          </a:prstGeom>
          <a:noFill/>
          <a:ln w="9525">
            <a:noFill/>
            <a:miter lim="800000"/>
            <a:headEnd/>
            <a:tailEnd/>
          </a:ln>
        </p:spPr>
      </p:pic>
      <p:sp>
        <p:nvSpPr>
          <p:cNvPr id="14" name="مثلث متساوي الساقين 13"/>
          <p:cNvSpPr/>
          <p:nvPr/>
        </p:nvSpPr>
        <p:spPr>
          <a:xfrm rot="10800000">
            <a:off x="6429375" y="428625"/>
            <a:ext cx="857250" cy="28575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10252" name="صورة 14"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1267"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startAt="5"/>
              <a:defRPr/>
            </a:pPr>
            <a:r>
              <a:rPr lang="ar-SA" sz="3600" b="1" dirty="0">
                <a:solidFill>
                  <a:srgbClr val="FFCC00"/>
                </a:solidFill>
                <a:effectLst>
                  <a:outerShdw blurRad="38100" dist="38100" dir="2700000" algn="tl">
                    <a:srgbClr val="C0C0C0"/>
                  </a:outerShdw>
                </a:effectLst>
              </a:rPr>
              <a:t>التقييم</a:t>
            </a:r>
          </a:p>
          <a:p>
            <a:pPr algn="ctr">
              <a:defRPr/>
            </a:pPr>
            <a:r>
              <a:rPr lang="en-US" sz="3600" b="1" dirty="0">
                <a:solidFill>
                  <a:srgbClr val="FFCC00"/>
                </a:solidFill>
                <a:effectLst>
                  <a:outerShdw blurRad="38100" dist="38100" dir="2700000" algn="tl">
                    <a:srgbClr val="C0C0C0"/>
                  </a:outerShdw>
                </a:effectLst>
              </a:rPr>
              <a:t>Evaluation</a:t>
            </a:r>
            <a:endParaRPr lang="ar-SA" sz="3600" dirty="0">
              <a:solidFill>
                <a:srgbClr val="FFCC00"/>
              </a:solidFill>
            </a:endParaRPr>
          </a:p>
        </p:txBody>
      </p:sp>
      <p:pic>
        <p:nvPicPr>
          <p:cNvPr id="11272"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1273" name="مربع نص 10"/>
          <p:cNvSpPr txBox="1">
            <a:spLocks noChangeArrowheads="1"/>
          </p:cNvSpPr>
          <p:nvPr/>
        </p:nvSpPr>
        <p:spPr bwMode="auto">
          <a:xfrm>
            <a:off x="357188" y="2143125"/>
            <a:ext cx="7286625" cy="2217738"/>
          </a:xfrm>
          <a:prstGeom prst="rect">
            <a:avLst/>
          </a:prstGeom>
          <a:noFill/>
          <a:ln w="9525">
            <a:noFill/>
            <a:miter lim="800000"/>
            <a:headEnd/>
            <a:tailEnd/>
          </a:ln>
        </p:spPr>
        <p:txBody>
          <a:bodyPr>
            <a:spAutoFit/>
          </a:bodyPr>
          <a:lstStyle/>
          <a:p>
            <a:pPr>
              <a:lnSpc>
                <a:spcPct val="150000"/>
              </a:lnSpc>
            </a:pPr>
            <a:r>
              <a:rPr lang="ar-SA" sz="3200" dirty="0"/>
              <a:t>يتم وضع مجموعة من المعايير لتقييم أداء الطلبة، وقد </a:t>
            </a:r>
            <a:r>
              <a:rPr lang="ar-SA" sz="3200" dirty="0" smtClean="0"/>
              <a:t>يقيم كذلك </a:t>
            </a:r>
            <a:r>
              <a:rPr lang="ar-SA" sz="3200" dirty="0"/>
              <a:t>مدى التعاون في إنجاز المهام. وتختلف معايير التقييم حسب المهمة المطلوب إنجازها.</a:t>
            </a:r>
          </a:p>
        </p:txBody>
      </p:sp>
      <p:pic>
        <p:nvPicPr>
          <p:cNvPr id="11274" name="صورة 11" descr="WQBricks1Am.gif"/>
          <p:cNvPicPr>
            <a:picLocks noChangeAspect="1"/>
          </p:cNvPicPr>
          <p:nvPr/>
        </p:nvPicPr>
        <p:blipFill>
          <a:blip r:embed="rId3" cstate="print"/>
          <a:srcRect l="57352" t="65720" b="18562"/>
          <a:stretch>
            <a:fillRect/>
          </a:stretch>
        </p:blipFill>
        <p:spPr bwMode="auto">
          <a:xfrm>
            <a:off x="5819775" y="571500"/>
            <a:ext cx="1538288" cy="928688"/>
          </a:xfrm>
          <a:prstGeom prst="rect">
            <a:avLst/>
          </a:prstGeom>
          <a:noFill/>
          <a:ln w="9525">
            <a:noFill/>
            <a:miter lim="800000"/>
            <a:headEnd/>
            <a:tailEnd/>
          </a:ln>
        </p:spPr>
      </p:pic>
      <p:pic>
        <p:nvPicPr>
          <p:cNvPr id="11275" name="صورة 13"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2291"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startAt="6"/>
              <a:defRPr/>
            </a:pPr>
            <a:r>
              <a:rPr lang="ar-SA" sz="3600" b="1" dirty="0">
                <a:solidFill>
                  <a:srgbClr val="00B050"/>
                </a:solidFill>
                <a:effectLst>
                  <a:outerShdw blurRad="38100" dist="38100" dir="2700000" algn="tl">
                    <a:srgbClr val="C0C0C0"/>
                  </a:outerShdw>
                </a:effectLst>
              </a:rPr>
              <a:t>الخاتمة</a:t>
            </a:r>
          </a:p>
          <a:p>
            <a:pPr algn="ctr">
              <a:defRPr/>
            </a:pPr>
            <a:r>
              <a:rPr lang="en-US" sz="3600" b="1" dirty="0">
                <a:solidFill>
                  <a:srgbClr val="00B050"/>
                </a:solidFill>
                <a:effectLst>
                  <a:outerShdw blurRad="38100" dist="38100" dir="2700000" algn="tl">
                    <a:srgbClr val="C0C0C0"/>
                  </a:outerShdw>
                </a:effectLst>
              </a:rPr>
              <a:t>Conclusion</a:t>
            </a:r>
            <a:endParaRPr lang="ar-SA" sz="3600" dirty="0">
              <a:solidFill>
                <a:srgbClr val="00B050"/>
              </a:solidFill>
            </a:endParaRPr>
          </a:p>
        </p:txBody>
      </p:sp>
      <p:pic>
        <p:nvPicPr>
          <p:cNvPr id="12296"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2297" name="مربع نص 10"/>
          <p:cNvSpPr txBox="1">
            <a:spLocks noChangeArrowheads="1"/>
          </p:cNvSpPr>
          <p:nvPr/>
        </p:nvSpPr>
        <p:spPr bwMode="auto">
          <a:xfrm>
            <a:off x="357188" y="2143125"/>
            <a:ext cx="7286625" cy="2955746"/>
          </a:xfrm>
          <a:prstGeom prst="rect">
            <a:avLst/>
          </a:prstGeom>
          <a:noFill/>
          <a:ln w="9525">
            <a:noFill/>
            <a:miter lim="800000"/>
            <a:headEnd/>
            <a:tailEnd/>
          </a:ln>
        </p:spPr>
        <p:txBody>
          <a:bodyPr>
            <a:spAutoFit/>
          </a:bodyPr>
          <a:lstStyle/>
          <a:p>
            <a:pPr>
              <a:lnSpc>
                <a:spcPct val="150000"/>
              </a:lnSpc>
            </a:pPr>
            <a:r>
              <a:rPr lang="ar-SA" sz="3200" dirty="0"/>
              <a:t>عبارة </a:t>
            </a:r>
            <a:r>
              <a:rPr lang="ar-SA" sz="3200" dirty="0" smtClean="0"/>
              <a:t>تلخص ما تعلمه الطالب بنهاية </a:t>
            </a:r>
            <a:r>
              <a:rPr lang="ar-SA" sz="3200" dirty="0"/>
              <a:t>الرحلة، كما يتم تذكير المتعلمين </a:t>
            </a:r>
            <a:r>
              <a:rPr lang="ar-SA" sz="3200" dirty="0" smtClean="0"/>
              <a:t>بالأهداف والمهارات </a:t>
            </a:r>
            <a:r>
              <a:rPr lang="ar-SA" sz="3200" dirty="0"/>
              <a:t>التي اكتسبوها عند نهاية الرحلة، وتحفيزهم على الاستفادة من النتائج التي تم التوصل </a:t>
            </a:r>
            <a:r>
              <a:rPr lang="ar-SA" sz="3200" dirty="0" smtClean="0"/>
              <a:t>إليها في تطبيقات أخرى.</a:t>
            </a:r>
            <a:endParaRPr lang="ar-SA" sz="3200" dirty="0"/>
          </a:p>
        </p:txBody>
      </p:sp>
      <p:pic>
        <p:nvPicPr>
          <p:cNvPr id="12298" name="صورة 11" descr="WQBricks1Am.gif"/>
          <p:cNvPicPr>
            <a:picLocks noChangeAspect="1"/>
          </p:cNvPicPr>
          <p:nvPr/>
        </p:nvPicPr>
        <p:blipFill>
          <a:blip r:embed="rId3" cstate="print"/>
          <a:srcRect l="61029" t="81438"/>
          <a:stretch>
            <a:fillRect/>
          </a:stretch>
        </p:blipFill>
        <p:spPr bwMode="auto">
          <a:xfrm>
            <a:off x="6072188" y="428625"/>
            <a:ext cx="1374775" cy="1071563"/>
          </a:xfrm>
          <a:prstGeom prst="rect">
            <a:avLst/>
          </a:prstGeom>
          <a:noFill/>
          <a:ln w="9525">
            <a:noFill/>
            <a:miter lim="800000"/>
            <a:headEnd/>
            <a:tailEnd/>
          </a:ln>
        </p:spPr>
      </p:pic>
      <p:pic>
        <p:nvPicPr>
          <p:cNvPr id="12299" name="صورة 13"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1" y="957262"/>
            <a:ext cx="2514600" cy="2447925"/>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98" y="1192143"/>
            <a:ext cx="2438401" cy="2438401"/>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935" y="1371600"/>
            <a:ext cx="2819400" cy="1619250"/>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3" y="4186821"/>
            <a:ext cx="2181225" cy="2095500"/>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395" y="4206950"/>
            <a:ext cx="1905000" cy="2400300"/>
          </a:xfrm>
          <a:prstGeom prst="rect">
            <a:avLst/>
          </a:prstGeom>
          <a:ln>
            <a:noFill/>
          </a:ln>
          <a:effectLst>
            <a:softEdge rad="112500"/>
          </a:effectLst>
        </p:spPr>
      </p:pic>
      <p:sp>
        <p:nvSpPr>
          <p:cNvPr id="8" name="TextBox 7"/>
          <p:cNvSpPr txBox="1"/>
          <p:nvPr/>
        </p:nvSpPr>
        <p:spPr>
          <a:xfrm>
            <a:off x="762000" y="228600"/>
            <a:ext cx="2628902" cy="769441"/>
          </a:xfrm>
          <a:prstGeom prst="rect">
            <a:avLst/>
          </a:prstGeom>
          <a:noFill/>
        </p:spPr>
        <p:txBody>
          <a:bodyPr wrap="square" rtlCol="0">
            <a:spAutoFit/>
          </a:bodyPr>
          <a:lstStyle/>
          <a:p>
            <a:pPr algn="l" rtl="0"/>
            <a:r>
              <a:rPr lang="ar-SA" sz="44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hlinkClick r:id="rId7" action="ppaction://hlinkpres?slideindex=1&amp;slidetitle="/>
              </a:rPr>
              <a:t>المقدمه</a:t>
            </a:r>
            <a:r>
              <a:rPr lang="ar-SA" sz="44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3379208" y="290155"/>
            <a:ext cx="2773507" cy="707886"/>
          </a:xfrm>
          <a:prstGeom prst="rect">
            <a:avLst/>
          </a:prstGeom>
          <a:noFill/>
        </p:spPr>
        <p:txBody>
          <a:bodyPr wrap="square" rtlCol="0">
            <a:spAutoFit/>
          </a:bodyPr>
          <a:lstStyle/>
          <a:p>
            <a:pPr algn="ctr" rtl="0"/>
            <a:r>
              <a:rPr lang="ar-SA" sz="40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hlinkClick r:id="rId8" action="ppaction://hlinkpres?slideindex=1&amp;slidetitle="/>
              </a:rPr>
              <a:t>المهمة</a:t>
            </a:r>
            <a:endParaRPr lang="en-US" sz="4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p:cNvSpPr txBox="1"/>
          <p:nvPr/>
        </p:nvSpPr>
        <p:spPr>
          <a:xfrm>
            <a:off x="6454486" y="331857"/>
            <a:ext cx="2400298" cy="707886"/>
          </a:xfrm>
          <a:prstGeom prst="rect">
            <a:avLst/>
          </a:prstGeom>
          <a:noFill/>
        </p:spPr>
        <p:txBody>
          <a:bodyPr wrap="square" rtlCol="0">
            <a:spAutoFit/>
          </a:bodyPr>
          <a:lstStyle/>
          <a:p>
            <a:pPr algn="ctr" rtl="0"/>
            <a:r>
              <a:rPr lang="ar-SA" sz="40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hlinkClick r:id="rId9" action="ppaction://hlinkpres?slideindex=1&amp;slidetitle="/>
              </a:rPr>
              <a:t>الأجراءات</a:t>
            </a:r>
            <a:r>
              <a:rPr lang="ar-SA" sz="40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547685" y="3540490"/>
            <a:ext cx="1905000" cy="646331"/>
          </a:xfrm>
          <a:prstGeom prst="rect">
            <a:avLst/>
          </a:prstGeom>
          <a:noFill/>
        </p:spPr>
        <p:txBody>
          <a:bodyPr wrap="square" rtlCol="0">
            <a:spAutoFit/>
          </a:bodyPr>
          <a:lstStyle/>
          <a:p>
            <a:pPr algn="ctr" rtl="0"/>
            <a:r>
              <a:rPr lang="ar-SA"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hlinkClick r:id="rId10" action="ppaction://hlinkpres?slideindex=1&amp;slidetitle="/>
              </a:rPr>
              <a:t>المصادر</a:t>
            </a:r>
            <a:r>
              <a:rPr lang="ar-SA"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p:cNvSpPr txBox="1"/>
          <p:nvPr/>
        </p:nvSpPr>
        <p:spPr>
          <a:xfrm>
            <a:off x="4247715" y="3568199"/>
            <a:ext cx="1905000" cy="646331"/>
          </a:xfrm>
          <a:prstGeom prst="rect">
            <a:avLst/>
          </a:prstGeom>
          <a:noFill/>
        </p:spPr>
        <p:txBody>
          <a:bodyPr wrap="square" rtlCol="0">
            <a:spAutoFit/>
          </a:bodyPr>
          <a:lstStyle/>
          <a:p>
            <a:pPr algn="l" rtl="0"/>
            <a:r>
              <a:rPr lang="ar-SA"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hlinkClick r:id="rId11" action="ppaction://hlinkpres?slideindex=1&amp;slidetitle="/>
              </a:rPr>
              <a:t>التقييم</a:t>
            </a:r>
            <a:r>
              <a:rPr lang="ar-SA"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8810" y="4320171"/>
            <a:ext cx="2295525" cy="1990725"/>
          </a:xfrm>
          <a:prstGeom prst="rect">
            <a:avLst/>
          </a:prstGeom>
        </p:spPr>
      </p:pic>
      <p:sp>
        <p:nvSpPr>
          <p:cNvPr id="13" name="TextBox 12"/>
          <p:cNvSpPr txBox="1"/>
          <p:nvPr/>
        </p:nvSpPr>
        <p:spPr>
          <a:xfrm>
            <a:off x="7258047" y="3549512"/>
            <a:ext cx="1676400" cy="646331"/>
          </a:xfrm>
          <a:prstGeom prst="rect">
            <a:avLst/>
          </a:prstGeom>
          <a:noFill/>
        </p:spPr>
        <p:txBody>
          <a:bodyPr wrap="square" rtlCol="0">
            <a:spAutoFit/>
          </a:bodyPr>
          <a:lstStyle/>
          <a:p>
            <a:pPr algn="l" rtl="0"/>
            <a:r>
              <a:rPr lang="ar-SA" sz="3600"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الخاتمه </a:t>
            </a:r>
            <a:endParaRPr lang="en-US" sz="36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7182126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reeform 7"/>
          <p:cNvSpPr>
            <a:spLocks/>
          </p:cNvSpPr>
          <p:nvPr/>
        </p:nvSpPr>
        <p:spPr bwMode="auto">
          <a:xfrm>
            <a:off x="5715000" y="3233738"/>
            <a:ext cx="6350" cy="3175"/>
          </a:xfrm>
          <a:custGeom>
            <a:avLst/>
            <a:gdLst>
              <a:gd name="T0" fmla="*/ 1820 w 11"/>
              <a:gd name="T1" fmla="*/ 1206 h 7"/>
              <a:gd name="T2" fmla="*/ 0 w 11"/>
              <a:gd name="T3" fmla="*/ 0 h 7"/>
              <a:gd name="T4" fmla="*/ 0 w 11"/>
              <a:gd name="T5" fmla="*/ 1206 h 7"/>
              <a:gd name="T6" fmla="*/ 1820 w 11"/>
              <a:gd name="T7" fmla="*/ 1206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lnTo>
                  <a:pt x="0" y="0"/>
                </a:lnTo>
                <a:lnTo>
                  <a:pt x="0" y="7"/>
                </a:lnTo>
                <a:lnTo>
                  <a:pt x="11" y="7"/>
                </a:lnTo>
                <a:close/>
              </a:path>
            </a:pathLst>
          </a:custGeom>
          <a:solidFill>
            <a:srgbClr val="00FF00"/>
          </a:solidFill>
          <a:ln w="9525">
            <a:noFill/>
            <a:round/>
            <a:headEnd/>
            <a:tailEnd/>
          </a:ln>
        </p:spPr>
        <p:txBody>
          <a:bodyPr/>
          <a:lstStyle/>
          <a:p>
            <a:endParaRPr lang="ar-SA"/>
          </a:p>
        </p:txBody>
      </p:sp>
      <p:pic>
        <p:nvPicPr>
          <p:cNvPr id="46082" name="Picture 12"/>
          <p:cNvPicPr>
            <a:picLocks noChangeArrowheads="1"/>
          </p:cNvPicPr>
          <p:nvPr/>
        </p:nvPicPr>
        <p:blipFill>
          <a:blip r:embed="rId2" cstate="print"/>
          <a:srcRect/>
          <a:stretch>
            <a:fillRect/>
          </a:stretch>
        </p:blipFill>
        <p:spPr bwMode="auto">
          <a:xfrm>
            <a:off x="1214414" y="357166"/>
            <a:ext cx="7143768" cy="4857760"/>
          </a:xfrm>
          <a:prstGeom prst="rect">
            <a:avLst/>
          </a:prstGeom>
          <a:noFill/>
          <a:ln w="9525">
            <a:noFill/>
            <a:miter lim="800000"/>
            <a:headEnd/>
            <a:tailEnd/>
          </a:ln>
        </p:spPr>
      </p:pic>
      <p:sp>
        <p:nvSpPr>
          <p:cNvPr id="5" name="مستطيل 4"/>
          <p:cNvSpPr/>
          <p:nvPr/>
        </p:nvSpPr>
        <p:spPr>
          <a:xfrm>
            <a:off x="1285852" y="5572140"/>
            <a:ext cx="6786610" cy="400110"/>
          </a:xfrm>
          <a:prstGeom prst="rect">
            <a:avLst/>
          </a:prstGeom>
        </p:spPr>
        <p:txBody>
          <a:bodyPr wrap="square">
            <a:spAutoFit/>
          </a:bodyPr>
          <a:lstStyle/>
          <a:p>
            <a:r>
              <a:rPr lang="en-US" sz="2000" b="1" u="sng" dirty="0" smtClean="0">
                <a:hlinkClick r:id="rId3"/>
              </a:rPr>
              <a:t>http://teacherweb.com/MD/OxonHillMS/FatFacts/index.html</a:t>
            </a:r>
            <a:endParaRPr lang="en-US" sz="20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79069"/>
            <a:ext cx="7272808" cy="5395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367644" y="5877272"/>
            <a:ext cx="6480720" cy="400110"/>
          </a:xfrm>
          <a:prstGeom prst="rect">
            <a:avLst/>
          </a:prstGeom>
        </p:spPr>
        <p:txBody>
          <a:bodyPr wrap="square">
            <a:spAutoFit/>
          </a:bodyPr>
          <a:lstStyle/>
          <a:p>
            <a:pPr algn="ctr"/>
            <a:r>
              <a:rPr lang="en-US" sz="2000" b="1" dirty="0">
                <a:hlinkClick r:id="rId3"/>
              </a:rPr>
              <a:t>http://</a:t>
            </a:r>
            <a:r>
              <a:rPr lang="en-US" sz="2000" b="1" dirty="0" smtClean="0">
                <a:hlinkClick r:id="rId3"/>
              </a:rPr>
              <a:t>faculty.ksu.edu.sa/manar/ar/Pages/WebQuest.aspx</a:t>
            </a:r>
            <a:r>
              <a:rPr lang="en-US" sz="2000" b="1" dirty="0" smtClean="0"/>
              <a:t> </a:t>
            </a:r>
            <a:endParaRPr lang="ar-SA" sz="2000" b="1" dirty="0"/>
          </a:p>
        </p:txBody>
      </p:sp>
    </p:spTree>
    <p:extLst>
      <p:ext uri="{BB962C8B-B14F-4D97-AF65-F5344CB8AC3E}">
        <p14:creationId xmlns:p14="http://schemas.microsoft.com/office/powerpoint/2010/main" val="103397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208912" cy="615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64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808244" cy="58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52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43063"/>
            <a:ext cx="7500938" cy="4522241"/>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dirty="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403648" y="571815"/>
            <a:ext cx="5643562" cy="646331"/>
          </a:xfrm>
          <a:prstGeom prst="rect">
            <a:avLst/>
          </a:prstGeom>
          <a:noFill/>
        </p:spPr>
        <p:txBody>
          <a:bodyPr rtlCol="1">
            <a:spAutoFit/>
          </a:bodyPr>
          <a:lstStyle/>
          <a:p>
            <a:pPr algn="ctr">
              <a:defRPr/>
            </a:pPr>
            <a:r>
              <a:rPr lang="ar-SA" sz="1200" b="1" dirty="0" smtClean="0">
                <a:solidFill>
                  <a:srgbClr val="0070C0"/>
                </a:solidFill>
                <a:effectLst>
                  <a:outerShdw blurRad="38100" dist="38100" dir="2700000" algn="tl">
                    <a:srgbClr val="C0C0C0"/>
                  </a:outerShdw>
                </a:effectLst>
              </a:rPr>
              <a:t> </a:t>
            </a:r>
            <a:r>
              <a:rPr lang="ar-SA" sz="3600" b="1" dirty="0" smtClean="0">
                <a:solidFill>
                  <a:srgbClr val="0070C0"/>
                </a:solidFill>
              </a:rPr>
              <a:t>سنتناول اليوم:</a:t>
            </a:r>
            <a:endParaRPr lang="ar-SA" sz="36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1" name="عنوان فرعي 3"/>
          <p:cNvSpPr txBox="1">
            <a:spLocks/>
          </p:cNvSpPr>
          <p:nvPr/>
        </p:nvSpPr>
        <p:spPr bwMode="auto">
          <a:xfrm>
            <a:off x="313351" y="2492896"/>
            <a:ext cx="6972304"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1" fontAlgn="base">
              <a:spcBef>
                <a:spcPct val="20000"/>
              </a:spcBef>
              <a:spcAft>
                <a:spcPct val="0"/>
              </a:spcAft>
              <a:buFont typeface="Wingdings" pitchFamily="2" charset="2"/>
              <a:buNone/>
              <a:defRPr sz="3600">
                <a:solidFill>
                  <a:srgbClr val="003366"/>
                </a:solidFill>
                <a:latin typeface="+mn-lt"/>
                <a:ea typeface="+mn-ea"/>
                <a:cs typeface="+mn-cs"/>
              </a:defRPr>
            </a:lvl1pPr>
            <a:lvl2pPr marL="1030288" indent="-458788" algn="r" rtl="1" fontAlgn="base">
              <a:spcBef>
                <a:spcPct val="20000"/>
              </a:spcBef>
              <a:spcAft>
                <a:spcPct val="0"/>
              </a:spcAft>
              <a:buFont typeface="Wingdings" pitchFamily="2" charset="2"/>
              <a:buBlip>
                <a:blip r:embed="rId3"/>
              </a:buBlip>
              <a:defRPr sz="2800">
                <a:solidFill>
                  <a:srgbClr val="003366"/>
                </a:solidFill>
                <a:latin typeface="+mn-lt"/>
              </a:defRPr>
            </a:lvl2pPr>
            <a:lvl3pPr marL="1487488" indent="-342900" algn="r" rtl="1" fontAlgn="base">
              <a:spcBef>
                <a:spcPct val="20000"/>
              </a:spcBef>
              <a:spcAft>
                <a:spcPct val="0"/>
              </a:spcAft>
              <a:buFont typeface="Wingdings" pitchFamily="2" charset="2"/>
              <a:buBlip>
                <a:blip r:embed="rId3"/>
              </a:buBlip>
              <a:defRPr sz="2400">
                <a:solidFill>
                  <a:srgbClr val="003366"/>
                </a:solidFill>
                <a:latin typeface="+mn-lt"/>
              </a:defRPr>
            </a:lvl3pPr>
            <a:lvl4pPr marL="1944688" indent="-342900" algn="r" rtl="1" fontAlgn="base">
              <a:spcBef>
                <a:spcPct val="20000"/>
              </a:spcBef>
              <a:spcAft>
                <a:spcPct val="0"/>
              </a:spcAft>
              <a:buFont typeface="Wingdings" pitchFamily="2" charset="2"/>
              <a:buBlip>
                <a:blip r:embed="rId3"/>
              </a:buBlip>
              <a:defRPr sz="2000">
                <a:solidFill>
                  <a:srgbClr val="003366"/>
                </a:solidFill>
                <a:latin typeface="+mn-lt"/>
              </a:defRPr>
            </a:lvl4pPr>
            <a:lvl5pPr marL="2400300" indent="-341313" algn="r" rtl="1" fontAlgn="base">
              <a:spcBef>
                <a:spcPct val="20000"/>
              </a:spcBef>
              <a:spcAft>
                <a:spcPct val="0"/>
              </a:spcAft>
              <a:buFont typeface="Wingdings" pitchFamily="2" charset="2"/>
              <a:buBlip>
                <a:blip r:embed="rId3"/>
              </a:buBlip>
              <a:defRPr sz="2000">
                <a:solidFill>
                  <a:srgbClr val="003366"/>
                </a:solidFill>
                <a:latin typeface="+mn-lt"/>
              </a:defRPr>
            </a:lvl5pPr>
            <a:lvl6pPr marL="28575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6pPr>
            <a:lvl7pPr marL="33147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7pPr>
            <a:lvl8pPr marL="37719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8pPr>
            <a:lvl9pPr marL="42291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9pPr>
          </a:lstStyle>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1- مفهوم الرحلات المعرفية.</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lang="ar-SA" sz="3200" kern="0" dirty="0" smtClean="0">
                <a:solidFill>
                  <a:srgbClr val="002060"/>
                </a:solidFill>
                <a:latin typeface="Tahoma"/>
              </a:rPr>
              <a:t>2- مميزات الرحلات المعرفية.</a:t>
            </a:r>
            <a:endParaRPr kumimoji="0" lang="ar-SA" sz="3200" b="0" i="0" u="none" strike="noStrike" kern="0" cap="none" spc="0" normalizeH="0" baseline="0" noProof="0" dirty="0" smtClean="0">
              <a:ln>
                <a:noFill/>
              </a:ln>
              <a:solidFill>
                <a:srgbClr val="002060"/>
              </a:solidFill>
              <a:effectLst/>
              <a:uLnTx/>
              <a:uFillTx/>
              <a:latin typeface="Tahoma"/>
              <a:ea typeface="+mn-ea"/>
              <a:cs typeface="+mn-cs"/>
            </a:endParaRP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3-</a:t>
            </a:r>
            <a:r>
              <a:rPr kumimoji="0" lang="ar-SA" sz="3200" b="0" i="0" u="none" strike="noStrike" kern="0" cap="none" spc="0" normalizeH="0" noProof="0" dirty="0" smtClean="0">
                <a:ln>
                  <a:noFill/>
                </a:ln>
                <a:solidFill>
                  <a:srgbClr val="002060"/>
                </a:solidFill>
                <a:effectLst/>
                <a:uLnTx/>
                <a:uFillTx/>
                <a:latin typeface="Tahoma"/>
                <a:ea typeface="+mn-ea"/>
                <a:cs typeface="+mn-cs"/>
              </a:rPr>
              <a:t> مكونات الرحلة المعرفية</a:t>
            </a:r>
            <a:r>
              <a:rPr kumimoji="0" lang="ar-SA" sz="3200" b="0" i="0" u="none" strike="noStrike" kern="0" cap="none" spc="0" normalizeH="0" baseline="0" noProof="0" dirty="0" smtClean="0">
                <a:ln>
                  <a:noFill/>
                </a:ln>
                <a:solidFill>
                  <a:srgbClr val="002060"/>
                </a:solidFill>
                <a:effectLst/>
                <a:uLnTx/>
                <a:uFillTx/>
                <a:latin typeface="Tahoma"/>
                <a:ea typeface="+mn-ea"/>
                <a:cs typeface="+mn-cs"/>
              </a:rPr>
              <a:t>.</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4- نماذج على الرحلات المعرفية.</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5- تصميم رحلة معرفية.</a:t>
            </a:r>
          </a:p>
        </p:txBody>
      </p:sp>
    </p:spTree>
    <p:extLst>
      <p:ext uri="{BB962C8B-B14F-4D97-AF65-F5344CB8AC3E}">
        <p14:creationId xmlns:p14="http://schemas.microsoft.com/office/powerpoint/2010/main" val="321154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7862664" cy="589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20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9" y="332656"/>
            <a:ext cx="8460432" cy="594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96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52" y="332656"/>
            <a:ext cx="8172400" cy="61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39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28800"/>
            <a:ext cx="7500938" cy="4536504"/>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dirty="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214438" y="357188"/>
            <a:ext cx="5643562" cy="769441"/>
          </a:xfrm>
          <a:prstGeom prst="rect">
            <a:avLst/>
          </a:prstGeom>
          <a:noFill/>
        </p:spPr>
        <p:txBody>
          <a:bodyPr rtlCol="1">
            <a:spAutoFit/>
          </a:bodyPr>
          <a:lstStyle/>
          <a:p>
            <a:pPr algn="ctr">
              <a:defRPr/>
            </a:pPr>
            <a:r>
              <a:rPr lang="ar-SA" sz="4400" b="1" dirty="0" smtClean="0">
                <a:solidFill>
                  <a:srgbClr val="0070C0"/>
                </a:solidFill>
              </a:rPr>
              <a:t>الواجب</a:t>
            </a:r>
            <a:endParaRPr lang="ar-SA" sz="44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4" name="مربع نص 8"/>
          <p:cNvSpPr txBox="1"/>
          <p:nvPr/>
        </p:nvSpPr>
        <p:spPr>
          <a:xfrm>
            <a:off x="642486" y="2169345"/>
            <a:ext cx="6889825" cy="4524315"/>
          </a:xfrm>
          <a:prstGeom prst="rect">
            <a:avLst/>
          </a:prstGeom>
          <a:noFill/>
        </p:spPr>
        <p:txBody>
          <a:bodyPr wrap="square" rtlCol="1">
            <a:spAutoFit/>
          </a:bodyPr>
          <a:lstStyle/>
          <a:p>
            <a:pPr algn="ctr"/>
            <a:r>
              <a:rPr lang="ar-SA" sz="3200" dirty="0" smtClean="0"/>
              <a:t>قومي مع مجموعتك بتصميم رحلة معرفية تقدمونها كواجب لطالباتك حول موضوع الدرس الذي قمتن بتحضيره سابقاً. </a:t>
            </a:r>
          </a:p>
          <a:p>
            <a:pPr algn="ctr"/>
            <a:r>
              <a:rPr lang="ar-SA" sz="3200" dirty="0" smtClean="0"/>
              <a:t>لتتمكني من إتقان المهمة المطلوبة منك ابحري في الرحلة المعرفية المُعطاة لك على الرابط التالي:</a:t>
            </a:r>
          </a:p>
          <a:p>
            <a:pPr algn="ctr"/>
            <a:endParaRPr lang="ar-SA" sz="3200" dirty="0"/>
          </a:p>
          <a:p>
            <a:pPr algn="ctr"/>
            <a:r>
              <a:rPr lang="ar-SA" sz="3200" b="1" dirty="0" smtClean="0">
                <a:solidFill>
                  <a:srgbClr val="0000FF"/>
                </a:solidFill>
              </a:rPr>
              <a:t>رابط الرحلة المعرفية</a:t>
            </a:r>
            <a:endParaRPr lang="ar-SA" sz="3200" b="1" dirty="0">
              <a:solidFill>
                <a:srgbClr val="0000FF"/>
              </a:solidFill>
            </a:endParaRPr>
          </a:p>
          <a:p>
            <a:pPr algn="ctr"/>
            <a:endParaRPr lang="ar-SA" sz="3200" dirty="0" smtClean="0"/>
          </a:p>
          <a:p>
            <a:pPr algn="ctr"/>
            <a:endParaRPr lang="ar-SA" sz="3200" dirty="0"/>
          </a:p>
        </p:txBody>
      </p:sp>
    </p:spTree>
    <p:extLst>
      <p:ext uri="{BB962C8B-B14F-4D97-AF65-F5344CB8AC3E}">
        <p14:creationId xmlns:p14="http://schemas.microsoft.com/office/powerpoint/2010/main" val="690270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مستطيل 2"/>
          <p:cNvSpPr/>
          <p:nvPr/>
        </p:nvSpPr>
        <p:spPr>
          <a:xfrm>
            <a:off x="571472" y="142873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4" name="مستطيل 3"/>
          <p:cNvSpPr/>
          <p:nvPr/>
        </p:nvSpPr>
        <p:spPr>
          <a:xfrm>
            <a:off x="571472" y="214311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
        <p:nvSpPr>
          <p:cNvPr id="5" name="مستطيل 4"/>
          <p:cNvSpPr/>
          <p:nvPr/>
        </p:nvSpPr>
        <p:spPr>
          <a:xfrm>
            <a:off x="571472" y="285749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
        <p:nvSpPr>
          <p:cNvPr id="6" name="مستطيل 5"/>
          <p:cNvSpPr/>
          <p:nvPr/>
        </p:nvSpPr>
        <p:spPr>
          <a:xfrm>
            <a:off x="571472" y="357187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
        <p:nvSpPr>
          <p:cNvPr id="7" name="مستطيل 6"/>
          <p:cNvSpPr/>
          <p:nvPr/>
        </p:nvSpPr>
        <p:spPr>
          <a:xfrm>
            <a:off x="571472" y="428625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sp>
        <p:nvSpPr>
          <p:cNvPr id="8" name="مستطيل 7"/>
          <p:cNvSpPr/>
          <p:nvPr/>
        </p:nvSpPr>
        <p:spPr>
          <a:xfrm>
            <a:off x="571472" y="50006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9" name="مربع نص 8"/>
          <p:cNvSpPr txBox="1"/>
          <p:nvPr/>
        </p:nvSpPr>
        <p:spPr>
          <a:xfrm>
            <a:off x="2454349" y="1894352"/>
            <a:ext cx="4409131" cy="2677656"/>
          </a:xfrm>
          <a:prstGeom prst="rect">
            <a:avLst/>
          </a:prstGeom>
          <a:noFill/>
        </p:spPr>
        <p:txBody>
          <a:bodyPr wrap="square" rtlCol="1">
            <a:spAutoFit/>
          </a:bodyPr>
          <a:lstStyle/>
          <a:p>
            <a:pPr algn="ctr"/>
            <a:r>
              <a:rPr lang="ar-SA" sz="2400" dirty="0"/>
              <a:t>هي نشاط تعليمي يعتمد في المقام الأول على عمليات البحث المقنن في الإنترنت بهدف الوصول الصحيح والمباشر للمعلومة محل البحث، والتركيز على استخدام المعلومات بدلاً من التركيز على البحث عنها، ودعم تفكير المتعلمين على مستوى التحليل والتركيب والتقييم.</a:t>
            </a:r>
            <a:endParaRPr lang="en-US" sz="2400" dirty="0"/>
          </a:p>
        </p:txBody>
      </p:sp>
    </p:spTree>
    <p:extLst>
      <p:ext uri="{BB962C8B-B14F-4D97-AF65-F5344CB8AC3E}">
        <p14:creationId xmlns:p14="http://schemas.microsoft.com/office/powerpoint/2010/main" val="3299219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مستطيل 2"/>
          <p:cNvSpPr/>
          <p:nvPr/>
        </p:nvSpPr>
        <p:spPr>
          <a:xfrm>
            <a:off x="571472" y="14287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5" name="مستطيل 4"/>
          <p:cNvSpPr/>
          <p:nvPr/>
        </p:nvSpPr>
        <p:spPr>
          <a:xfrm>
            <a:off x="571472" y="285749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
        <p:nvSpPr>
          <p:cNvPr id="6" name="مستطيل 5"/>
          <p:cNvSpPr/>
          <p:nvPr/>
        </p:nvSpPr>
        <p:spPr>
          <a:xfrm>
            <a:off x="571472" y="357187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
        <p:nvSpPr>
          <p:cNvPr id="7" name="مستطيل 6"/>
          <p:cNvSpPr/>
          <p:nvPr/>
        </p:nvSpPr>
        <p:spPr>
          <a:xfrm>
            <a:off x="571472" y="428625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sp>
        <p:nvSpPr>
          <p:cNvPr id="8" name="مستطيل 7"/>
          <p:cNvSpPr/>
          <p:nvPr/>
        </p:nvSpPr>
        <p:spPr>
          <a:xfrm>
            <a:off x="571472" y="50006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9" name="مربع نص 8"/>
          <p:cNvSpPr txBox="1"/>
          <p:nvPr/>
        </p:nvSpPr>
        <p:spPr>
          <a:xfrm>
            <a:off x="2429838" y="1584316"/>
            <a:ext cx="4409131" cy="3046988"/>
          </a:xfrm>
          <a:prstGeom prst="rect">
            <a:avLst/>
          </a:prstGeom>
          <a:noFill/>
        </p:spPr>
        <p:txBody>
          <a:bodyPr wrap="square" rtlCol="1">
            <a:spAutoFit/>
          </a:bodyPr>
          <a:lstStyle/>
          <a:p>
            <a:pPr algn="ctr"/>
            <a:r>
              <a:rPr lang="ar-SA" sz="2400" dirty="0" smtClean="0"/>
              <a:t>صممي رحلة معرفية موجة لطالباتك, وخاصة بالدرس الذي حضرتيه سابقاً بحيث تكون هي عبارة عن الواجب الذي يتطلب من الطالبات أداءه.</a:t>
            </a:r>
          </a:p>
          <a:p>
            <a:pPr algn="ctr"/>
            <a:endParaRPr lang="ar-SA" sz="2400" dirty="0" smtClean="0"/>
          </a:p>
          <a:p>
            <a:pPr algn="ctr"/>
            <a:r>
              <a:rPr lang="ar-SA" sz="2400" dirty="0" smtClean="0"/>
              <a:t>ستطلبين منهم ومن خلال هذه الرحلة البحث والتقصي وإنجاز مهمة تعليمية متعلقة بالدرس الذي حضرتيه سابقاً.</a:t>
            </a:r>
            <a:endParaRPr lang="ar-SA" sz="2400" dirty="0"/>
          </a:p>
        </p:txBody>
      </p:sp>
      <p:sp>
        <p:nvSpPr>
          <p:cNvPr id="10" name="مستطيل 9"/>
          <p:cNvSpPr/>
          <p:nvPr/>
        </p:nvSpPr>
        <p:spPr>
          <a:xfrm>
            <a:off x="571472" y="214311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15" name="مستطيل 14"/>
          <p:cNvSpPr/>
          <p:nvPr/>
        </p:nvSpPr>
        <p:spPr>
          <a:xfrm>
            <a:off x="2428860" y="642918"/>
            <a:ext cx="4572032" cy="5429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571472" y="14287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4" name="مستطيل 3"/>
          <p:cNvSpPr/>
          <p:nvPr/>
        </p:nvSpPr>
        <p:spPr>
          <a:xfrm>
            <a:off x="571472" y="214311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
        <p:nvSpPr>
          <p:cNvPr id="6" name="مستطيل 5"/>
          <p:cNvSpPr/>
          <p:nvPr/>
        </p:nvSpPr>
        <p:spPr>
          <a:xfrm>
            <a:off x="571472" y="357187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
        <p:nvSpPr>
          <p:cNvPr id="7" name="مستطيل 6"/>
          <p:cNvSpPr/>
          <p:nvPr/>
        </p:nvSpPr>
        <p:spPr>
          <a:xfrm>
            <a:off x="571472" y="428625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sp>
        <p:nvSpPr>
          <p:cNvPr id="8" name="مستطيل 7"/>
          <p:cNvSpPr/>
          <p:nvPr/>
        </p:nvSpPr>
        <p:spPr>
          <a:xfrm>
            <a:off x="571472" y="50006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9" name="مربع نص 8"/>
          <p:cNvSpPr txBox="1"/>
          <p:nvPr/>
        </p:nvSpPr>
        <p:spPr>
          <a:xfrm>
            <a:off x="2428860" y="714356"/>
            <a:ext cx="4572032" cy="707886"/>
          </a:xfrm>
          <a:prstGeom prst="rect">
            <a:avLst/>
          </a:prstGeom>
          <a:noFill/>
        </p:spPr>
        <p:txBody>
          <a:bodyPr wrap="square" rtlCol="1">
            <a:spAutoFit/>
          </a:bodyPr>
          <a:lstStyle/>
          <a:p>
            <a:pPr algn="just"/>
            <a:r>
              <a:rPr lang="ar-SA" sz="2000" dirty="0" smtClean="0"/>
              <a:t>1- العمل جماعي, بنفس المجموعات التي عملت سابقاً على تصميم الدرس وتحضيره.</a:t>
            </a:r>
            <a:endParaRPr lang="ar-SA" sz="2000" dirty="0"/>
          </a:p>
        </p:txBody>
      </p:sp>
      <p:sp>
        <p:nvSpPr>
          <p:cNvPr id="11" name="مربع نص 10"/>
          <p:cNvSpPr txBox="1"/>
          <p:nvPr/>
        </p:nvSpPr>
        <p:spPr>
          <a:xfrm>
            <a:off x="2428860" y="1506668"/>
            <a:ext cx="4572032" cy="707886"/>
          </a:xfrm>
          <a:prstGeom prst="rect">
            <a:avLst/>
          </a:prstGeom>
          <a:noFill/>
        </p:spPr>
        <p:txBody>
          <a:bodyPr wrap="square" rtlCol="1">
            <a:spAutoFit/>
          </a:bodyPr>
          <a:lstStyle/>
          <a:p>
            <a:pPr algn="just"/>
            <a:r>
              <a:rPr lang="ar-SA" sz="2000" dirty="0" smtClean="0"/>
              <a:t>2- اقرئي بشكل متعمق في مفهوم الرحلات المعرفية وطبيعتها ومميزاتها </a:t>
            </a:r>
            <a:r>
              <a:rPr lang="ar-SA" sz="1600" dirty="0" smtClean="0"/>
              <a:t>(اطلعي على صفحة المصادر).</a:t>
            </a:r>
          </a:p>
        </p:txBody>
      </p:sp>
      <p:sp>
        <p:nvSpPr>
          <p:cNvPr id="12" name="مربع نص 11"/>
          <p:cNvSpPr txBox="1"/>
          <p:nvPr/>
        </p:nvSpPr>
        <p:spPr>
          <a:xfrm>
            <a:off x="2428860" y="2292486"/>
            <a:ext cx="4572032" cy="707886"/>
          </a:xfrm>
          <a:prstGeom prst="rect">
            <a:avLst/>
          </a:prstGeom>
          <a:noFill/>
        </p:spPr>
        <p:txBody>
          <a:bodyPr wrap="square" rtlCol="1">
            <a:spAutoFit/>
          </a:bodyPr>
          <a:lstStyle/>
          <a:p>
            <a:pPr algn="just"/>
            <a:r>
              <a:rPr lang="ar-SA" sz="2000" dirty="0" smtClean="0"/>
              <a:t>3- اطلعي على عدد كافي من نماذج الرحلات المعرفية الموجودة على الويب </a:t>
            </a:r>
            <a:r>
              <a:rPr lang="ar-SA" sz="1600" dirty="0"/>
              <a:t>(اطلعي على صفحة المصادر).</a:t>
            </a:r>
            <a:endParaRPr lang="ar-SA" sz="1600" dirty="0" smtClean="0"/>
          </a:p>
        </p:txBody>
      </p:sp>
      <p:sp>
        <p:nvSpPr>
          <p:cNvPr id="13" name="مربع نص 12"/>
          <p:cNvSpPr txBox="1"/>
          <p:nvPr/>
        </p:nvSpPr>
        <p:spPr>
          <a:xfrm>
            <a:off x="2428860" y="3006866"/>
            <a:ext cx="4572032" cy="707886"/>
          </a:xfrm>
          <a:prstGeom prst="rect">
            <a:avLst/>
          </a:prstGeom>
          <a:noFill/>
        </p:spPr>
        <p:txBody>
          <a:bodyPr wrap="square" rtlCol="1">
            <a:spAutoFit/>
          </a:bodyPr>
          <a:lstStyle/>
          <a:p>
            <a:pPr algn="just"/>
            <a:r>
              <a:rPr lang="ar-SA" sz="2000" dirty="0" smtClean="0"/>
              <a:t>4- اقترحي موضوع رحلة معرفية ومهمة متميزة وأصيلة حول الدرس الذي حضرتيه سابقاً؟</a:t>
            </a:r>
          </a:p>
        </p:txBody>
      </p:sp>
      <p:sp>
        <p:nvSpPr>
          <p:cNvPr id="14" name="مربع نص 13"/>
          <p:cNvSpPr txBox="1"/>
          <p:nvPr/>
        </p:nvSpPr>
        <p:spPr>
          <a:xfrm>
            <a:off x="2428860" y="3792684"/>
            <a:ext cx="4572032" cy="707886"/>
          </a:xfrm>
          <a:prstGeom prst="rect">
            <a:avLst/>
          </a:prstGeom>
          <a:noFill/>
        </p:spPr>
        <p:txBody>
          <a:bodyPr wrap="square" rtlCol="1">
            <a:spAutoFit/>
          </a:bodyPr>
          <a:lstStyle/>
          <a:p>
            <a:pPr algn="just"/>
            <a:r>
              <a:rPr lang="ar-SA" sz="2000" dirty="0" smtClean="0"/>
              <a:t>5- صممي رحلة معرفية وفقاً للخطوات المحددة مستوفية شروط كل خطوة ؟</a:t>
            </a:r>
          </a:p>
        </p:txBody>
      </p:sp>
      <p:sp>
        <p:nvSpPr>
          <p:cNvPr id="16" name="مربع نص 15"/>
          <p:cNvSpPr txBox="1"/>
          <p:nvPr/>
        </p:nvSpPr>
        <p:spPr>
          <a:xfrm>
            <a:off x="2428860" y="4529088"/>
            <a:ext cx="4572032" cy="1015663"/>
          </a:xfrm>
          <a:prstGeom prst="rect">
            <a:avLst/>
          </a:prstGeom>
          <a:noFill/>
        </p:spPr>
        <p:txBody>
          <a:bodyPr wrap="square" rtlCol="1">
            <a:spAutoFit/>
          </a:bodyPr>
          <a:lstStyle/>
          <a:p>
            <a:pPr algn="just"/>
            <a:r>
              <a:rPr lang="ar-SA" sz="2000" dirty="0" smtClean="0"/>
              <a:t>6- ستُعطى </a:t>
            </a:r>
            <a:r>
              <a:rPr lang="ar-SA" sz="2000" dirty="0"/>
              <a:t>كل مجموعة فرصة خمس دقائق لعرض </a:t>
            </a:r>
            <a:r>
              <a:rPr lang="ar-SA" sz="2000" dirty="0" smtClean="0"/>
              <a:t>الرحلة على </a:t>
            </a:r>
            <a:r>
              <a:rPr lang="ar-SA" sz="2000" dirty="0"/>
              <a:t>باقي </a:t>
            </a:r>
            <a:r>
              <a:rPr lang="ar-SA" sz="2000" dirty="0" smtClean="0"/>
              <a:t>المجموعات في الأسبوع القادم.</a:t>
            </a:r>
            <a:endParaRPr lang="ar-SA" sz="2000" dirty="0"/>
          </a:p>
          <a:p>
            <a:pPr algn="just"/>
            <a:endParaRPr lang="ar-SA" sz="2000" dirty="0" smtClean="0"/>
          </a:p>
        </p:txBody>
      </p:sp>
      <p:sp>
        <p:nvSpPr>
          <p:cNvPr id="17" name="مربع نص 16"/>
          <p:cNvSpPr txBox="1"/>
          <p:nvPr/>
        </p:nvSpPr>
        <p:spPr>
          <a:xfrm>
            <a:off x="2428860" y="5286388"/>
            <a:ext cx="4572032" cy="400110"/>
          </a:xfrm>
          <a:prstGeom prst="rect">
            <a:avLst/>
          </a:prstGeom>
          <a:noFill/>
        </p:spPr>
        <p:txBody>
          <a:bodyPr wrap="square" rtlCol="1">
            <a:spAutoFit/>
          </a:bodyPr>
          <a:lstStyle/>
          <a:p>
            <a:pPr algn="just"/>
            <a:r>
              <a:rPr lang="ar-SA" sz="2000" dirty="0" smtClean="0"/>
              <a:t>7- سلمي المشروع بصورة ورقية وأخرى رقمية.</a:t>
            </a:r>
          </a:p>
        </p:txBody>
      </p:sp>
      <p:sp>
        <p:nvSpPr>
          <p:cNvPr id="18" name="مستطيل 17"/>
          <p:cNvSpPr/>
          <p:nvPr/>
        </p:nvSpPr>
        <p:spPr>
          <a:xfrm>
            <a:off x="571472" y="285749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مستطيل 2"/>
          <p:cNvSpPr/>
          <p:nvPr/>
        </p:nvSpPr>
        <p:spPr>
          <a:xfrm>
            <a:off x="571472" y="14287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4" name="مستطيل 3"/>
          <p:cNvSpPr/>
          <p:nvPr/>
        </p:nvSpPr>
        <p:spPr>
          <a:xfrm>
            <a:off x="571472" y="214311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
        <p:nvSpPr>
          <p:cNvPr id="5" name="مستطيل 4"/>
          <p:cNvSpPr/>
          <p:nvPr/>
        </p:nvSpPr>
        <p:spPr>
          <a:xfrm>
            <a:off x="571472" y="285749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
        <p:nvSpPr>
          <p:cNvPr id="7" name="مستطيل 6"/>
          <p:cNvSpPr/>
          <p:nvPr/>
        </p:nvSpPr>
        <p:spPr>
          <a:xfrm>
            <a:off x="571472" y="428625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sp>
        <p:nvSpPr>
          <p:cNvPr id="8" name="مستطيل 7"/>
          <p:cNvSpPr/>
          <p:nvPr/>
        </p:nvSpPr>
        <p:spPr>
          <a:xfrm>
            <a:off x="571472" y="50006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10" name="مستطيل 9"/>
          <p:cNvSpPr/>
          <p:nvPr/>
        </p:nvSpPr>
        <p:spPr>
          <a:xfrm>
            <a:off x="2500298" y="1000108"/>
            <a:ext cx="4214874" cy="646331"/>
          </a:xfrm>
          <a:prstGeom prst="rect">
            <a:avLst/>
          </a:prstGeom>
        </p:spPr>
        <p:txBody>
          <a:bodyPr wrap="square">
            <a:spAutoFit/>
          </a:bodyPr>
          <a:lstStyle/>
          <a:p>
            <a:pPr algn="l"/>
            <a:r>
              <a:rPr lang="en-US" u="sng" dirty="0">
                <a:hlinkClick r:id="rId4"/>
              </a:rPr>
              <a:t>http://</a:t>
            </a:r>
            <a:r>
              <a:rPr lang="en-US" u="sng" dirty="0" smtClean="0">
                <a:hlinkClick r:id="rId4"/>
              </a:rPr>
              <a:t>www.schoolarabia.net/tqanyat_ta2alum/webquest/webquest.htm</a:t>
            </a:r>
            <a:r>
              <a:rPr lang="en-US" u="sng" dirty="0" smtClean="0"/>
              <a:t> </a:t>
            </a:r>
            <a:endParaRPr lang="en-US" dirty="0"/>
          </a:p>
        </p:txBody>
      </p:sp>
      <p:sp>
        <p:nvSpPr>
          <p:cNvPr id="11" name="Rectangle 3"/>
          <p:cNvSpPr>
            <a:spLocks noChangeArrowheads="1"/>
          </p:cNvSpPr>
          <p:nvPr/>
        </p:nvSpPr>
        <p:spPr bwMode="auto">
          <a:xfrm>
            <a:off x="2500298" y="1639661"/>
            <a:ext cx="40719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dirty="0">
                <a:latin typeface="Arial" pitchFamily="34" charset="0"/>
                <a:ea typeface="Calibri" pitchFamily="34" charset="0"/>
                <a:cs typeface="Arial" pitchFamily="34" charset="0"/>
                <a:hlinkClick r:id="rId5"/>
              </a:rPr>
              <a:t>http://</a:t>
            </a:r>
            <a:r>
              <a:rPr lang="en-US" dirty="0" smtClean="0">
                <a:latin typeface="Arial" pitchFamily="34" charset="0"/>
                <a:ea typeface="Calibri" pitchFamily="34" charset="0"/>
                <a:cs typeface="Arial" pitchFamily="34" charset="0"/>
                <a:hlinkClick r:id="rId5"/>
              </a:rPr>
              <a:t>eledresy.egyscholars.com/webquest.html</a:t>
            </a:r>
            <a:r>
              <a:rPr lang="en-US" dirty="0" smtClean="0">
                <a:latin typeface="Arial" pitchFamily="34" charset="0"/>
                <a:ea typeface="Calibri" pitchFamily="34" charset="0"/>
                <a:cs typeface="Arial" pitchFamily="34" charset="0"/>
              </a:rPr>
              <a:t> </a:t>
            </a:r>
            <a:endParaRPr kumimoji="0" lang="en-US"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2500298" y="2285992"/>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dirty="0">
                <a:solidFill>
                  <a:srgbClr val="008080"/>
                </a:solidFill>
                <a:latin typeface="Arial" pitchFamily="34" charset="0"/>
                <a:ea typeface="Calibri" pitchFamily="34" charset="0"/>
                <a:cs typeface="الشهيد محمد الدره"/>
                <a:hlinkClick r:id="rId6"/>
              </a:rPr>
              <a:t>http://</a:t>
            </a:r>
            <a:r>
              <a:rPr lang="en-US" dirty="0" smtClean="0">
                <a:solidFill>
                  <a:srgbClr val="008080"/>
                </a:solidFill>
                <a:latin typeface="Arial" pitchFamily="34" charset="0"/>
                <a:ea typeface="Calibri" pitchFamily="34" charset="0"/>
                <a:cs typeface="الشهيد محمد الدره"/>
                <a:hlinkClick r:id="rId6"/>
              </a:rPr>
              <a:t>www.new-educ.com/c-quoi-une-cyberquete</a:t>
            </a:r>
            <a:r>
              <a:rPr lang="en-US" dirty="0" smtClean="0">
                <a:solidFill>
                  <a:srgbClr val="008080"/>
                </a:solidFill>
                <a:latin typeface="Arial" pitchFamily="34" charset="0"/>
                <a:ea typeface="Calibri" pitchFamily="34" charset="0"/>
                <a:cs typeface="الشهيد محمد الدره"/>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2500298" y="2928934"/>
            <a:ext cx="442915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dirty="0">
                <a:solidFill>
                  <a:srgbClr val="008080"/>
                </a:solidFill>
                <a:latin typeface="Arial" pitchFamily="34" charset="0"/>
                <a:ea typeface="Times New Roman" pitchFamily="18" charset="0"/>
                <a:cs typeface="الشهيد محمد الدره" charset="-78"/>
                <a:hlinkClick r:id="rId7"/>
              </a:rPr>
              <a:t>https://</a:t>
            </a:r>
            <a:r>
              <a:rPr lang="en-US" dirty="0" smtClean="0">
                <a:solidFill>
                  <a:srgbClr val="008080"/>
                </a:solidFill>
                <a:latin typeface="Arial" pitchFamily="34" charset="0"/>
                <a:ea typeface="Times New Roman" pitchFamily="18" charset="0"/>
                <a:cs typeface="الشهيد محمد الدره" charset="-78"/>
                <a:hlinkClick r:id="rId7"/>
              </a:rPr>
              <a:t>www.youtube.com/watch?v=R2EL0lQOMJM</a:t>
            </a:r>
            <a:r>
              <a:rPr lang="en-US" dirty="0" smtClean="0">
                <a:solidFill>
                  <a:srgbClr val="008080"/>
                </a:solidFill>
                <a:latin typeface="Arial" pitchFamily="34" charset="0"/>
                <a:ea typeface="Times New Roman" pitchFamily="18" charset="0"/>
                <a:cs typeface="الشهيد محمد الدره" charset="-78"/>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2571737" y="3710375"/>
            <a:ext cx="435771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dirty="0">
                <a:latin typeface="Arial" pitchFamily="34" charset="0"/>
                <a:ea typeface="Calibri" pitchFamily="34" charset="0"/>
                <a:cs typeface="Arial" pitchFamily="34" charset="0"/>
                <a:hlinkClick r:id="rId8"/>
              </a:rPr>
              <a:t>http://</a:t>
            </a:r>
            <a:r>
              <a:rPr lang="en-US" dirty="0" smtClean="0">
                <a:latin typeface="Arial" pitchFamily="34" charset="0"/>
                <a:ea typeface="Calibri" pitchFamily="34" charset="0"/>
                <a:cs typeface="Arial" pitchFamily="34" charset="0"/>
                <a:hlinkClick r:id="rId8"/>
              </a:rPr>
              <a:t>universt.net/information.html</a:t>
            </a:r>
            <a:r>
              <a:rPr lang="en-US" dirty="0" smtClean="0">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2500298" y="4491817"/>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lang="en-US" dirty="0">
                <a:solidFill>
                  <a:srgbClr val="008080"/>
                </a:solidFill>
                <a:latin typeface="Arial" pitchFamily="34" charset="0"/>
                <a:ea typeface="Calibri" pitchFamily="34" charset="0"/>
                <a:cs typeface="الشهيد محمد الدره" charset="-78"/>
                <a:hlinkClick r:id="rId9"/>
              </a:rPr>
              <a:t>http://</a:t>
            </a:r>
            <a:r>
              <a:rPr lang="en-US" dirty="0" smtClean="0">
                <a:solidFill>
                  <a:srgbClr val="008080"/>
                </a:solidFill>
                <a:latin typeface="Arial" pitchFamily="34" charset="0"/>
                <a:ea typeface="Calibri" pitchFamily="34" charset="0"/>
                <a:cs typeface="الشهيد محمد الدره" charset="-78"/>
                <a:hlinkClick r:id="rId9"/>
              </a:rPr>
              <a:t>www.slideshare.net/XimenaBonilla/web-quest-sample-presentation</a:t>
            </a:r>
            <a:r>
              <a:rPr kumimoji="0" lang="ar-SA" b="0" i="0" u="none" strike="noStrike" cap="none" normalizeH="0" baseline="0" dirty="0" smtClean="0">
                <a:ln>
                  <a:noFill/>
                </a:ln>
                <a:solidFill>
                  <a:srgbClr val="008080"/>
                </a:solidFill>
                <a:effectLst/>
                <a:latin typeface="Arial" pitchFamily="34" charset="0"/>
                <a:ea typeface="Calibri" pitchFamily="34" charset="0"/>
                <a:cs typeface="الشهيد محمد الدره" charset="-78"/>
                <a:hlinkClick r:id="rId9"/>
              </a:rPr>
              <a:t>/</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مربع نص 15"/>
          <p:cNvSpPr txBox="1"/>
          <p:nvPr/>
        </p:nvSpPr>
        <p:spPr>
          <a:xfrm>
            <a:off x="2285984" y="5429264"/>
            <a:ext cx="4572032" cy="400110"/>
          </a:xfrm>
          <a:prstGeom prst="rect">
            <a:avLst/>
          </a:prstGeom>
          <a:noFill/>
        </p:spPr>
        <p:txBody>
          <a:bodyPr wrap="square" rtlCol="1">
            <a:spAutoFit/>
          </a:bodyPr>
          <a:lstStyle/>
          <a:p>
            <a:pPr algn="just"/>
            <a:r>
              <a:rPr lang="ar-SA" sz="2000" dirty="0" smtClean="0"/>
              <a:t>- ورقة خارجية حول الرحلات المعرفية.</a:t>
            </a:r>
            <a:endParaRPr lang="ar-SA" sz="2000" dirty="0"/>
          </a:p>
        </p:txBody>
      </p:sp>
      <p:sp>
        <p:nvSpPr>
          <p:cNvPr id="17" name="مستطيل 16"/>
          <p:cNvSpPr/>
          <p:nvPr/>
        </p:nvSpPr>
        <p:spPr>
          <a:xfrm>
            <a:off x="571472" y="357187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مستطيل 2"/>
          <p:cNvSpPr/>
          <p:nvPr/>
        </p:nvSpPr>
        <p:spPr>
          <a:xfrm>
            <a:off x="571472" y="14287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4" name="مستطيل 3"/>
          <p:cNvSpPr/>
          <p:nvPr/>
        </p:nvSpPr>
        <p:spPr>
          <a:xfrm>
            <a:off x="571472" y="214311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
        <p:nvSpPr>
          <p:cNvPr id="5" name="مستطيل 4"/>
          <p:cNvSpPr/>
          <p:nvPr/>
        </p:nvSpPr>
        <p:spPr>
          <a:xfrm>
            <a:off x="571472" y="285749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
        <p:nvSpPr>
          <p:cNvPr id="6" name="مستطيل 5"/>
          <p:cNvSpPr/>
          <p:nvPr/>
        </p:nvSpPr>
        <p:spPr>
          <a:xfrm>
            <a:off x="571472" y="357187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
        <p:nvSpPr>
          <p:cNvPr id="8" name="مستطيل 7"/>
          <p:cNvSpPr/>
          <p:nvPr/>
        </p:nvSpPr>
        <p:spPr>
          <a:xfrm>
            <a:off x="571472" y="50006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11" name="مستطيل 10"/>
          <p:cNvSpPr/>
          <p:nvPr/>
        </p:nvSpPr>
        <p:spPr>
          <a:xfrm>
            <a:off x="571472" y="428625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47469068"/>
              </p:ext>
            </p:extLst>
          </p:nvPr>
        </p:nvGraphicFramePr>
        <p:xfrm>
          <a:off x="2483767" y="548681"/>
          <a:ext cx="4631874" cy="5594303"/>
        </p:xfrm>
        <a:graphic>
          <a:graphicData uri="http://schemas.openxmlformats.org/drawingml/2006/table">
            <a:tbl>
              <a:tblPr rtl="1" firstRow="1" firstCol="1" bandRow="1"/>
              <a:tblGrid>
                <a:gridCol w="1191647"/>
                <a:gridCol w="1146577"/>
                <a:gridCol w="1146577"/>
                <a:gridCol w="1147073"/>
              </a:tblGrid>
              <a:tr h="282025">
                <a:tc>
                  <a:txBody>
                    <a:bodyPr/>
                    <a:lstStyle/>
                    <a:p>
                      <a:pPr algn="ctr" rtl="1">
                        <a:lnSpc>
                          <a:spcPct val="115000"/>
                        </a:lnSpc>
                        <a:spcAft>
                          <a:spcPts val="0"/>
                        </a:spcAft>
                      </a:pPr>
                      <a:r>
                        <a:rPr lang="ar-SA" sz="900" b="1" dirty="0">
                          <a:effectLst/>
                          <a:latin typeface="Calibri"/>
                          <a:ea typeface="Calibri"/>
                          <a:cs typeface="Arial"/>
                        </a:rPr>
                        <a:t> </a:t>
                      </a:r>
                      <a:endParaRPr lang="en-US" sz="800" dirty="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a:lnSpc>
                          <a:spcPct val="115000"/>
                        </a:lnSpc>
                        <a:spcAft>
                          <a:spcPts val="0"/>
                        </a:spcAft>
                      </a:pPr>
                      <a:r>
                        <a:rPr lang="ar-SA" sz="900" b="1">
                          <a:effectLst/>
                          <a:latin typeface="Calibri"/>
                          <a:ea typeface="Calibri"/>
                          <a:cs typeface="Arial"/>
                        </a:rPr>
                        <a:t>1</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a:lnSpc>
                          <a:spcPct val="115000"/>
                        </a:lnSpc>
                        <a:spcAft>
                          <a:spcPts val="0"/>
                        </a:spcAft>
                      </a:pPr>
                      <a:r>
                        <a:rPr lang="ar-SA" sz="900" b="1">
                          <a:effectLst/>
                          <a:latin typeface="Calibri"/>
                          <a:ea typeface="Calibri"/>
                          <a:cs typeface="Arial"/>
                        </a:rPr>
                        <a:t>0.5</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a:lnSpc>
                          <a:spcPct val="115000"/>
                        </a:lnSpc>
                        <a:spcAft>
                          <a:spcPts val="0"/>
                        </a:spcAft>
                      </a:pPr>
                      <a:r>
                        <a:rPr lang="ar-SA" sz="900" b="1">
                          <a:effectLst/>
                          <a:latin typeface="Calibri"/>
                          <a:ea typeface="Calibri"/>
                          <a:cs typeface="Arial"/>
                        </a:rPr>
                        <a:t>0</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29168">
                <a:tc>
                  <a:txBody>
                    <a:bodyPr/>
                    <a:lstStyle/>
                    <a:p>
                      <a:pPr algn="r" rtl="1">
                        <a:lnSpc>
                          <a:spcPct val="115000"/>
                        </a:lnSpc>
                        <a:spcAft>
                          <a:spcPts val="1000"/>
                        </a:spcAft>
                      </a:pPr>
                      <a:r>
                        <a:rPr lang="ar-SA" sz="900" b="1" dirty="0">
                          <a:effectLst/>
                          <a:latin typeface="Calibri"/>
                          <a:ea typeface="Calibri"/>
                          <a:cs typeface="Arial"/>
                        </a:rPr>
                        <a:t>1-  جاذبية المقدمة</a:t>
                      </a:r>
                      <a:endParaRPr lang="en-US" sz="800" dirty="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0"/>
                        </a:spcAft>
                      </a:pPr>
                      <a:r>
                        <a:rPr lang="en-US" sz="900">
                          <a:effectLst/>
                          <a:latin typeface="Arial"/>
                          <a:ea typeface="Calibri"/>
                          <a:cs typeface="Arial"/>
                          <a:sym typeface="Symbol"/>
                        </a:rPr>
                        <a:t></a:t>
                      </a:r>
                      <a:r>
                        <a:rPr lang="ar-SA" sz="900">
                          <a:effectLst/>
                          <a:latin typeface="Calibri"/>
                          <a:ea typeface="Calibri"/>
                          <a:cs typeface="Arial"/>
                        </a:rPr>
                        <a:t> المقدمة مشوقة وجذابة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0"/>
                        </a:spcAft>
                      </a:pPr>
                      <a:r>
                        <a:rPr lang="en-US" sz="900">
                          <a:effectLst/>
                          <a:latin typeface="Arial"/>
                          <a:ea typeface="Calibri"/>
                          <a:cs typeface="Arial"/>
                          <a:sym typeface="Symbol"/>
                        </a:rPr>
                        <a:t></a:t>
                      </a:r>
                      <a:r>
                        <a:rPr lang="ar-SA" sz="900">
                          <a:effectLst/>
                          <a:latin typeface="Calibri"/>
                          <a:ea typeface="Calibri"/>
                          <a:cs typeface="Arial"/>
                        </a:rPr>
                        <a:t> المقدمة تقليدية وغير جاذبة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0"/>
                        </a:spcAft>
                      </a:pPr>
                      <a:r>
                        <a:rPr lang="en-US" sz="900">
                          <a:effectLst/>
                          <a:latin typeface="Arial"/>
                          <a:ea typeface="Calibri"/>
                          <a:cs typeface="Arial"/>
                          <a:sym typeface="Symbol"/>
                        </a:rPr>
                        <a:t></a:t>
                      </a:r>
                      <a:r>
                        <a:rPr lang="ar-SA" sz="900">
                          <a:effectLst/>
                          <a:latin typeface="Calibri"/>
                          <a:ea typeface="Calibri"/>
                          <a:cs typeface="Arial"/>
                        </a:rPr>
                        <a:t> المقدمة لا تعبر عن محتوى الرحلة المعرفية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123461">
                <a:tc>
                  <a:txBody>
                    <a:bodyPr/>
                    <a:lstStyle/>
                    <a:p>
                      <a:pPr algn="r" rtl="1">
                        <a:lnSpc>
                          <a:spcPct val="115000"/>
                        </a:lnSpc>
                        <a:spcAft>
                          <a:spcPts val="1000"/>
                        </a:spcAft>
                      </a:pPr>
                      <a:r>
                        <a:rPr lang="ar-SA" sz="900" b="1">
                          <a:effectLst/>
                          <a:latin typeface="Calibri"/>
                          <a:ea typeface="Calibri"/>
                          <a:cs typeface="Arial"/>
                        </a:rPr>
                        <a:t>2-  إبداعية المهمة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مهمة تثير جميع مستويات التفكير لدى الطالبة</a:t>
                      </a:r>
                      <a:endParaRPr lang="en-US" sz="800">
                        <a:effectLst/>
                        <a:latin typeface="Calibri"/>
                        <a:ea typeface="Calibri"/>
                        <a:cs typeface="Arial"/>
                      </a:endParaRPr>
                    </a:p>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المهمة تغطي أهداف الدرس السابق كاملة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مهمة متكررة وتقليدية</a:t>
                      </a:r>
                      <a:endParaRPr lang="en-US" sz="800">
                        <a:effectLst/>
                        <a:latin typeface="Calibri"/>
                        <a:ea typeface="Calibri"/>
                        <a:cs typeface="Arial"/>
                      </a:endParaRPr>
                    </a:p>
                    <a:p>
                      <a:pPr algn="r" rtl="1">
                        <a:lnSpc>
                          <a:spcPct val="115000"/>
                        </a:lnSpc>
                        <a:spcAft>
                          <a:spcPts val="1000"/>
                        </a:spcAft>
                      </a:pPr>
                      <a:r>
                        <a:rPr lang="en-US" sz="900">
                          <a:effectLst/>
                          <a:latin typeface="Arial"/>
                          <a:ea typeface="Calibri"/>
                          <a:cs typeface="Arial"/>
                        </a:rPr>
                        <a:t></a:t>
                      </a:r>
                      <a:r>
                        <a:rPr lang="ar-SA" sz="900">
                          <a:effectLst/>
                          <a:latin typeface="Calibri"/>
                          <a:ea typeface="Calibri"/>
                          <a:cs typeface="Arial"/>
                        </a:rPr>
                        <a:t> المهمة لا تغطي اهداف الدرس كاملة</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مهمة بسيطة   وسطحية</a:t>
                      </a:r>
                      <a:endParaRPr lang="en-US" sz="800">
                        <a:effectLst/>
                        <a:latin typeface="Calibri"/>
                        <a:ea typeface="Calibri"/>
                        <a:cs typeface="Arial"/>
                      </a:endParaRPr>
                    </a:p>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المهمة غير مرتبطة بالدرس السابق</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87056">
                <a:tc>
                  <a:txBody>
                    <a:bodyPr/>
                    <a:lstStyle/>
                    <a:p>
                      <a:pPr algn="r" rtl="1">
                        <a:lnSpc>
                          <a:spcPct val="115000"/>
                        </a:lnSpc>
                        <a:spcAft>
                          <a:spcPts val="1000"/>
                        </a:spcAft>
                      </a:pPr>
                      <a:r>
                        <a:rPr lang="ar-SA" sz="900" b="1">
                          <a:effectLst/>
                          <a:latin typeface="Calibri"/>
                          <a:ea typeface="Calibri"/>
                          <a:cs typeface="Arial"/>
                        </a:rPr>
                        <a:t>3-  تنوع الإجراءات</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rPr>
                        <a:t> </a:t>
                      </a:r>
                      <a:r>
                        <a:rPr lang="en-US" sz="900">
                          <a:effectLst/>
                          <a:latin typeface="Arial"/>
                          <a:ea typeface="Calibri"/>
                          <a:cs typeface="Arial"/>
                          <a:sym typeface="Symbol"/>
                        </a:rPr>
                        <a:t></a:t>
                      </a:r>
                      <a:r>
                        <a:rPr lang="ar-SA" sz="900">
                          <a:effectLst/>
                          <a:latin typeface="Calibri"/>
                          <a:ea typeface="Calibri"/>
                          <a:cs typeface="Arial"/>
                        </a:rPr>
                        <a:t>الإجراءات دقيقة وتفصيلية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الإجراءات عامة وغير شاملة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الإجراءات ناقصة </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87056">
                <a:tc>
                  <a:txBody>
                    <a:bodyPr/>
                    <a:lstStyle/>
                    <a:p>
                      <a:pPr algn="r" rtl="1">
                        <a:lnSpc>
                          <a:spcPct val="115000"/>
                        </a:lnSpc>
                        <a:spcAft>
                          <a:spcPts val="1000"/>
                        </a:spcAft>
                      </a:pPr>
                      <a:r>
                        <a:rPr lang="ar-SA" sz="900" b="1">
                          <a:effectLst/>
                          <a:latin typeface="Calibri"/>
                          <a:ea typeface="Calibri"/>
                          <a:cs typeface="Arial"/>
                        </a:rPr>
                        <a:t>4- شمولية المصادر  الإلكترونية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مصادر متنوعة وشاملة تساعد على حل المهمة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مصادر عامة جداً وغير كافية لحل المهمة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المصادر غير مفيدة</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87056">
                <a:tc>
                  <a:txBody>
                    <a:bodyPr/>
                    <a:lstStyle/>
                    <a:p>
                      <a:pPr algn="r" rtl="1">
                        <a:lnSpc>
                          <a:spcPct val="115000"/>
                        </a:lnSpc>
                        <a:spcAft>
                          <a:spcPts val="1000"/>
                        </a:spcAft>
                      </a:pPr>
                      <a:r>
                        <a:rPr lang="ar-SA" sz="900" b="1">
                          <a:effectLst/>
                          <a:latin typeface="Calibri"/>
                          <a:ea typeface="Calibri"/>
                          <a:cs typeface="Arial"/>
                        </a:rPr>
                        <a:t>5- عدالة التقييم</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معايير التقييم محددة وتفصيلية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معايير التقييم عامة</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معايير غير واضحة</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41430">
                <a:tc>
                  <a:txBody>
                    <a:bodyPr/>
                    <a:lstStyle/>
                    <a:p>
                      <a:pPr algn="r" rtl="1">
                        <a:lnSpc>
                          <a:spcPct val="115000"/>
                        </a:lnSpc>
                        <a:spcAft>
                          <a:spcPts val="0"/>
                        </a:spcAft>
                      </a:pPr>
                      <a:r>
                        <a:rPr lang="ar-SA" sz="900" b="1">
                          <a:effectLst/>
                          <a:latin typeface="Calibri"/>
                          <a:ea typeface="Calibri"/>
                          <a:cs typeface="Arial"/>
                        </a:rPr>
                        <a:t>6- شمولية الخاتمة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الخاتمة تلخص كافة الأفكار الأساسية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الخاتمة تقليدية ومختصرة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الخاتمة غير مفيدة </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97332">
                <a:tc>
                  <a:txBody>
                    <a:bodyPr/>
                    <a:lstStyle/>
                    <a:p>
                      <a:pPr algn="r" rtl="1">
                        <a:lnSpc>
                          <a:spcPct val="115000"/>
                        </a:lnSpc>
                        <a:spcAft>
                          <a:spcPts val="1000"/>
                        </a:spcAft>
                      </a:pPr>
                      <a:r>
                        <a:rPr lang="ar-SA" sz="900" b="1">
                          <a:effectLst/>
                          <a:latin typeface="Calibri"/>
                          <a:ea typeface="Calibri"/>
                          <a:cs typeface="Arial"/>
                        </a:rPr>
                        <a:t>7- تصميم العرض</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ar-SA" sz="900">
                          <a:effectLst/>
                          <a:latin typeface="Calibri"/>
                          <a:ea typeface="Calibri"/>
                          <a:cs typeface="Arial"/>
                        </a:rPr>
                        <a:t> جمال التنظيم العام من خلال استخدام صور ومؤثرات مرئية معبرة</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عرض تقليدي</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1">
                        <a:lnSpc>
                          <a:spcPct val="115000"/>
                        </a:lnSpc>
                        <a:spcAft>
                          <a:spcPts val="100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عرض غير واضح وغير منظم</a:t>
                      </a:r>
                      <a:endParaRPr lang="en-US" sz="800">
                        <a:effectLst/>
                        <a:latin typeface="Calibri"/>
                        <a:ea typeface="Calibri"/>
                        <a:cs typeface="Arial"/>
                      </a:endParaRPr>
                    </a:p>
                  </a:txBody>
                  <a:tcPr marL="51398" marR="513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92078">
                <a:tc>
                  <a:txBody>
                    <a:bodyPr/>
                    <a:lstStyle/>
                    <a:p>
                      <a:pPr algn="r" rtl="1">
                        <a:lnSpc>
                          <a:spcPct val="115000"/>
                        </a:lnSpc>
                        <a:spcAft>
                          <a:spcPts val="0"/>
                        </a:spcAft>
                      </a:pPr>
                      <a:r>
                        <a:rPr lang="ar-SA" sz="900" b="1">
                          <a:effectLst/>
                          <a:latin typeface="Calibri"/>
                          <a:ea typeface="Calibri"/>
                          <a:cs typeface="Arial"/>
                        </a:rPr>
                        <a:t>8- العرض يناسب الفئة المستهدفة والموضوع</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محتوى العرض ولغته يناسب الفئة المستهدفة والموضوع</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العرض غير ملائم للفئة المستهدفة أو الموضوع</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العرض غير ملائم للفئة المستهدفة والموضوع</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967641">
                <a:tc>
                  <a:txBody>
                    <a:bodyPr/>
                    <a:lstStyle/>
                    <a:p>
                      <a:pPr algn="r" rtl="1">
                        <a:lnSpc>
                          <a:spcPct val="115000"/>
                        </a:lnSpc>
                        <a:spcAft>
                          <a:spcPts val="0"/>
                        </a:spcAft>
                      </a:pPr>
                      <a:r>
                        <a:rPr lang="ar-SA" sz="900" b="1">
                          <a:effectLst/>
                          <a:latin typeface="Calibri"/>
                          <a:ea typeface="Calibri"/>
                          <a:cs typeface="Arial"/>
                        </a:rPr>
                        <a:t>9- الالتزام بتسليم متطلبات العرض في الوقت المحدد</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تسليم كافة متطلبات العرض (النسخة الورقية والنسخة الإلكترونية)</a:t>
                      </a:r>
                      <a:endParaRPr lang="en-US" sz="800">
                        <a:effectLst/>
                        <a:latin typeface="Calibri"/>
                        <a:ea typeface="Calibri"/>
                        <a:cs typeface="Arial"/>
                      </a:endParaRPr>
                    </a:p>
                    <a:p>
                      <a:pPr algn="r" rtl="1">
                        <a:lnSpc>
                          <a:spcPct val="115000"/>
                        </a:lnSpc>
                        <a:spcAft>
                          <a:spcPts val="0"/>
                        </a:spcAft>
                      </a:pPr>
                      <a:r>
                        <a:rPr lang="ar-SA" sz="900">
                          <a:effectLst/>
                          <a:latin typeface="Calibri"/>
                          <a:ea typeface="Calibri"/>
                          <a:cs typeface="Arial"/>
                        </a:rPr>
                        <a:t> </a:t>
                      </a:r>
                      <a:endParaRPr lang="en-US" sz="800">
                        <a:effectLst/>
                        <a:latin typeface="Calibri"/>
                        <a:ea typeface="Calibri"/>
                        <a:cs typeface="Arial"/>
                      </a:endParaRPr>
                    </a:p>
                    <a:p>
                      <a:pPr algn="r" rtl="1">
                        <a:lnSpc>
                          <a:spcPct val="115000"/>
                        </a:lnSpc>
                        <a:spcAft>
                          <a:spcPts val="0"/>
                        </a:spcAft>
                      </a:pPr>
                      <a:r>
                        <a:rPr lang="en-US" sz="900">
                          <a:effectLst/>
                          <a:latin typeface="Arial"/>
                          <a:ea typeface="Calibri"/>
                          <a:cs typeface="Arial"/>
                          <a:sym typeface="Symbol"/>
                        </a:rPr>
                        <a:t></a:t>
                      </a:r>
                      <a:r>
                        <a:rPr lang="ar-SA" sz="900">
                          <a:effectLst/>
                          <a:latin typeface="Calibri"/>
                          <a:ea typeface="Calibri"/>
                          <a:cs typeface="Arial"/>
                        </a:rPr>
                        <a:t> الإلتزام بالوقت المحدد</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a:effectLst/>
                          <a:latin typeface="Arial"/>
                          <a:ea typeface="Calibri"/>
                          <a:cs typeface="Arial"/>
                          <a:sym typeface="Symbol"/>
                        </a:rPr>
                        <a:t></a:t>
                      </a:r>
                      <a:r>
                        <a:rPr lang="en-US" sz="900">
                          <a:effectLst/>
                          <a:latin typeface="Arial"/>
                          <a:ea typeface="Calibri"/>
                          <a:cs typeface="Arial"/>
                        </a:rPr>
                        <a:t> </a:t>
                      </a:r>
                      <a:r>
                        <a:rPr lang="ar-SA" sz="900">
                          <a:effectLst/>
                          <a:latin typeface="Arial"/>
                          <a:ea typeface="Calibri"/>
                          <a:cs typeface="Arial"/>
                        </a:rPr>
                        <a:t>تسليم احد متطلبات العرض (النسخة الورقية أو النسخة الإلكترونية)</a:t>
                      </a:r>
                      <a:endParaRPr lang="en-US" sz="800">
                        <a:effectLst/>
                        <a:latin typeface="Calibri"/>
                        <a:ea typeface="Calibri"/>
                        <a:cs typeface="Arial"/>
                      </a:endParaRPr>
                    </a:p>
                    <a:p>
                      <a:pPr algn="r" rtl="1">
                        <a:lnSpc>
                          <a:spcPct val="115000"/>
                        </a:lnSpc>
                        <a:spcAft>
                          <a:spcPts val="0"/>
                        </a:spcAft>
                      </a:pPr>
                      <a:r>
                        <a:rPr lang="ar-SA" sz="900">
                          <a:effectLst/>
                          <a:latin typeface="Calibri"/>
                          <a:ea typeface="Calibri"/>
                          <a:cs typeface="Arial"/>
                        </a:rPr>
                        <a:t> </a:t>
                      </a:r>
                      <a:endParaRPr lang="en-US" sz="800">
                        <a:effectLst/>
                        <a:latin typeface="Calibri"/>
                        <a:ea typeface="Calibri"/>
                        <a:cs typeface="Arial"/>
                      </a:endParaRPr>
                    </a:p>
                    <a:p>
                      <a:pPr algn="r" rtl="1">
                        <a:lnSpc>
                          <a:spcPct val="115000"/>
                        </a:lnSpc>
                        <a:spcAft>
                          <a:spcPts val="0"/>
                        </a:spcAft>
                      </a:pPr>
                      <a:r>
                        <a:rPr lang="en-US" sz="900">
                          <a:effectLst/>
                          <a:latin typeface="Arial"/>
                          <a:ea typeface="Calibri"/>
                          <a:cs typeface="Arial"/>
                          <a:sym typeface="Symbol"/>
                        </a:rPr>
                        <a:t></a:t>
                      </a:r>
                      <a:r>
                        <a:rPr lang="ar-SA" sz="900">
                          <a:effectLst/>
                          <a:latin typeface="Calibri"/>
                          <a:ea typeface="Calibri"/>
                          <a:cs typeface="Arial"/>
                        </a:rPr>
                        <a:t> التأخر يوم عن التسليم</a:t>
                      </a:r>
                      <a:endParaRPr lang="en-US" sz="80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rtl="0">
                        <a:lnSpc>
                          <a:spcPct val="115000"/>
                        </a:lnSpc>
                        <a:spcAft>
                          <a:spcPts val="0"/>
                        </a:spcAft>
                      </a:pPr>
                      <a:r>
                        <a:rPr lang="en-US" sz="900" dirty="0">
                          <a:effectLst/>
                          <a:latin typeface="Arial"/>
                          <a:ea typeface="Calibri"/>
                          <a:cs typeface="Arial"/>
                          <a:sym typeface="Symbol"/>
                        </a:rPr>
                        <a:t></a:t>
                      </a:r>
                      <a:r>
                        <a:rPr lang="en-US" sz="900" dirty="0">
                          <a:effectLst/>
                          <a:latin typeface="Arial"/>
                          <a:ea typeface="Calibri"/>
                          <a:cs typeface="Arial"/>
                        </a:rPr>
                        <a:t> </a:t>
                      </a:r>
                      <a:r>
                        <a:rPr lang="ar-SA" sz="900" dirty="0">
                          <a:effectLst/>
                          <a:latin typeface="Arial"/>
                          <a:ea typeface="Calibri"/>
                          <a:cs typeface="Arial"/>
                        </a:rPr>
                        <a:t>عدم تسليم النسخة الورقية والنسخة الإلكترونية</a:t>
                      </a:r>
                      <a:endParaRPr lang="en-US" sz="800" dirty="0">
                        <a:effectLst/>
                        <a:latin typeface="Calibri"/>
                        <a:ea typeface="Calibri"/>
                        <a:cs typeface="Arial"/>
                      </a:endParaRPr>
                    </a:p>
                    <a:p>
                      <a:pPr algn="r" rtl="1">
                        <a:lnSpc>
                          <a:spcPct val="115000"/>
                        </a:lnSpc>
                        <a:spcAft>
                          <a:spcPts val="0"/>
                        </a:spcAft>
                      </a:pPr>
                      <a:r>
                        <a:rPr lang="ar-SA" sz="900" dirty="0">
                          <a:effectLst/>
                          <a:latin typeface="Calibri"/>
                          <a:ea typeface="Calibri"/>
                          <a:cs typeface="Arial"/>
                        </a:rPr>
                        <a:t> </a:t>
                      </a:r>
                      <a:endParaRPr lang="en-US" sz="800" dirty="0">
                        <a:effectLst/>
                        <a:latin typeface="Calibri"/>
                        <a:ea typeface="Calibri"/>
                        <a:cs typeface="Arial"/>
                      </a:endParaRPr>
                    </a:p>
                    <a:p>
                      <a:pPr algn="r" rtl="1">
                        <a:lnSpc>
                          <a:spcPct val="115000"/>
                        </a:lnSpc>
                        <a:spcAft>
                          <a:spcPts val="0"/>
                        </a:spcAft>
                      </a:pPr>
                      <a:r>
                        <a:rPr lang="en-US" sz="900" dirty="0">
                          <a:effectLst/>
                          <a:latin typeface="Arial"/>
                          <a:ea typeface="Calibri"/>
                          <a:cs typeface="Arial"/>
                          <a:sym typeface="Symbol"/>
                        </a:rPr>
                        <a:t></a:t>
                      </a:r>
                      <a:r>
                        <a:rPr lang="ar-SA" sz="900" dirty="0">
                          <a:effectLst/>
                          <a:latin typeface="Calibri"/>
                          <a:ea typeface="Calibri"/>
                          <a:cs typeface="Arial"/>
                        </a:rPr>
                        <a:t> التأخر أكثر من يوم</a:t>
                      </a:r>
                      <a:endParaRPr lang="en-US" sz="800" dirty="0">
                        <a:effectLst/>
                        <a:latin typeface="Calibri"/>
                        <a:ea typeface="Calibri"/>
                        <a:cs typeface="Arial"/>
                      </a:endParaRPr>
                    </a:p>
                  </a:txBody>
                  <a:tcPr marL="51398" marR="51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مستطيل 2"/>
          <p:cNvSpPr/>
          <p:nvPr/>
        </p:nvSpPr>
        <p:spPr>
          <a:xfrm>
            <a:off x="571472" y="142873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المقدمة</a:t>
            </a:r>
            <a:endParaRPr lang="ar-SA" sz="2800" b="1" dirty="0">
              <a:solidFill>
                <a:schemeClr val="bg2">
                  <a:lumMod val="10000"/>
                </a:schemeClr>
              </a:solidFill>
            </a:endParaRPr>
          </a:p>
        </p:txBody>
      </p:sp>
      <p:sp>
        <p:nvSpPr>
          <p:cNvPr id="4" name="مستطيل 3"/>
          <p:cNvSpPr/>
          <p:nvPr/>
        </p:nvSpPr>
        <p:spPr>
          <a:xfrm>
            <a:off x="571472" y="214311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المهمة</a:t>
            </a:r>
            <a:endParaRPr lang="ar-SA" sz="2800" b="1" dirty="0">
              <a:solidFill>
                <a:schemeClr val="bg2">
                  <a:lumMod val="10000"/>
                </a:schemeClr>
              </a:solidFill>
            </a:endParaRPr>
          </a:p>
        </p:txBody>
      </p:sp>
      <p:sp>
        <p:nvSpPr>
          <p:cNvPr id="5" name="مستطيل 4"/>
          <p:cNvSpPr/>
          <p:nvPr/>
        </p:nvSpPr>
        <p:spPr>
          <a:xfrm>
            <a:off x="571472" y="285749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الإجراءات</a:t>
            </a:r>
            <a:endParaRPr lang="ar-SA" sz="2800" b="1" dirty="0">
              <a:solidFill>
                <a:schemeClr val="bg2">
                  <a:lumMod val="10000"/>
                </a:schemeClr>
              </a:solidFill>
            </a:endParaRPr>
          </a:p>
        </p:txBody>
      </p:sp>
      <p:sp>
        <p:nvSpPr>
          <p:cNvPr id="6" name="مستطيل 5"/>
          <p:cNvSpPr/>
          <p:nvPr/>
        </p:nvSpPr>
        <p:spPr>
          <a:xfrm>
            <a:off x="571472" y="357187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المصادر</a:t>
            </a:r>
            <a:endParaRPr lang="ar-SA" sz="2800" b="1" dirty="0">
              <a:solidFill>
                <a:schemeClr val="bg2">
                  <a:lumMod val="10000"/>
                </a:schemeClr>
              </a:solidFill>
            </a:endParaRPr>
          </a:p>
        </p:txBody>
      </p:sp>
      <p:sp>
        <p:nvSpPr>
          <p:cNvPr id="7" name="مستطيل 6"/>
          <p:cNvSpPr/>
          <p:nvPr/>
        </p:nvSpPr>
        <p:spPr>
          <a:xfrm>
            <a:off x="571472" y="4286256"/>
            <a:ext cx="1500198" cy="57150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التقويم</a:t>
            </a:r>
            <a:endParaRPr lang="ar-SA" sz="2800" b="1" dirty="0">
              <a:solidFill>
                <a:schemeClr val="bg2">
                  <a:lumMod val="10000"/>
                </a:schemeClr>
              </a:solidFill>
            </a:endParaRPr>
          </a:p>
        </p:txBody>
      </p:sp>
      <p:pic>
        <p:nvPicPr>
          <p:cNvPr id="1026" name="Picture 1" descr="http://www.mrpearse.com/Images/webque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370863">
            <a:off x="7177792" y="388326"/>
            <a:ext cx="1973882" cy="1261029"/>
          </a:xfrm>
          <a:prstGeom prst="rect">
            <a:avLst/>
          </a:prstGeom>
          <a:noFill/>
          <a:ln w="9525">
            <a:noFill/>
            <a:miter lim="800000"/>
            <a:headEnd/>
            <a:tailEnd/>
          </a:ln>
        </p:spPr>
      </p:pic>
      <p:sp>
        <p:nvSpPr>
          <p:cNvPr id="9" name="مربع نص 8"/>
          <p:cNvSpPr txBox="1"/>
          <p:nvPr/>
        </p:nvSpPr>
        <p:spPr>
          <a:xfrm>
            <a:off x="2428860" y="1805712"/>
            <a:ext cx="4409131" cy="2677656"/>
          </a:xfrm>
          <a:prstGeom prst="rect">
            <a:avLst/>
          </a:prstGeom>
          <a:noFill/>
        </p:spPr>
        <p:txBody>
          <a:bodyPr wrap="square" rtlCol="1">
            <a:spAutoFit/>
          </a:bodyPr>
          <a:lstStyle/>
          <a:p>
            <a:pPr algn="ctr"/>
            <a:r>
              <a:rPr lang="ar-SA" sz="2400" dirty="0" smtClean="0"/>
              <a:t>أتمنى أن تكوني بعد إنجازك لهذه الرحلة المعرفية أن تكوني قد ألممت وتعلمت طريقة حديثة وشيقة ومفيدة يمكنك استخدامها لصياغة واجباتك وتقديمها لطالباتك. مما سيساهم في تحويلهن من متعلمات متلقنات إلى متعلمات نشطات يبحثن بأنفسهن عن المعلومة بطريقة علمية منظمة. </a:t>
            </a:r>
            <a:endParaRPr lang="ar-SA" sz="2400" dirty="0"/>
          </a:p>
        </p:txBody>
      </p:sp>
      <p:sp>
        <p:nvSpPr>
          <p:cNvPr id="10" name="مستطيل 9"/>
          <p:cNvSpPr/>
          <p:nvPr/>
        </p:nvSpPr>
        <p:spPr>
          <a:xfrm>
            <a:off x="571472" y="5000636"/>
            <a:ext cx="1500198" cy="571504"/>
          </a:xfrm>
          <a:prstGeom prst="rect">
            <a:avLst/>
          </a:prstGeom>
          <a:solidFill>
            <a:schemeClr val="accent2">
              <a:lumMod val="75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bg2">
                    <a:lumMod val="10000"/>
                  </a:schemeClr>
                </a:solidFill>
              </a:rPr>
              <a:t>الخاتمة</a:t>
            </a:r>
            <a:endParaRPr lang="ar-SA" sz="28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dirty="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214438" y="357188"/>
            <a:ext cx="5643562" cy="1262062"/>
          </a:xfrm>
          <a:prstGeom prst="rect">
            <a:avLst/>
          </a:prstGeom>
          <a:noFill/>
        </p:spPr>
        <p:txBody>
          <a:bodyPr rtlCol="1">
            <a:spAutoFit/>
          </a:bodyPr>
          <a:lstStyle/>
          <a:p>
            <a:pPr algn="ctr">
              <a:defRPr/>
            </a:pPr>
            <a:r>
              <a:rPr lang="ar-SA" sz="1200" b="1" dirty="0">
                <a:solidFill>
                  <a:srgbClr val="0070C0"/>
                </a:solidFill>
                <a:effectLst>
                  <a:outerShdw blurRad="38100" dist="38100" dir="2700000" algn="tl">
                    <a:srgbClr val="C0C0C0"/>
                  </a:outerShdw>
                </a:effectLst>
              </a:rPr>
              <a:t> </a:t>
            </a:r>
            <a:r>
              <a:rPr lang="ar-SA" sz="3600" b="1" dirty="0" smtClean="0">
                <a:solidFill>
                  <a:srgbClr val="0070C0"/>
                </a:solidFill>
              </a:rPr>
              <a:t>مفهوم الرحلات </a:t>
            </a:r>
            <a:r>
              <a:rPr lang="ar-SA" sz="3600" b="1" dirty="0">
                <a:solidFill>
                  <a:srgbClr val="0070C0"/>
                </a:solidFill>
              </a:rPr>
              <a:t>المعرفية </a:t>
            </a:r>
            <a:r>
              <a:rPr lang="en-US" sz="4000" b="1" dirty="0" smtClean="0">
                <a:solidFill>
                  <a:srgbClr val="00B050"/>
                </a:solidFill>
                <a:latin typeface="Calibri" pitchFamily="34" charset="0"/>
              </a:rPr>
              <a:t>WebQuest</a:t>
            </a:r>
            <a:endParaRPr lang="ar-SA" sz="36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0" name="مربع نص 8"/>
          <p:cNvSpPr txBox="1"/>
          <p:nvPr/>
        </p:nvSpPr>
        <p:spPr>
          <a:xfrm>
            <a:off x="-303801" y="2060848"/>
            <a:ext cx="7850832" cy="3539430"/>
          </a:xfrm>
          <a:prstGeom prst="rect">
            <a:avLst/>
          </a:prstGeom>
          <a:noFill/>
        </p:spPr>
        <p:txBody>
          <a:bodyPr wrap="square" rtlCol="1">
            <a:spAutoFit/>
          </a:bodyPr>
          <a:lstStyle/>
          <a:p>
            <a:pPr algn="just"/>
            <a:r>
              <a:rPr lang="ar-SA" sz="2800" dirty="0" smtClean="0"/>
              <a:t>الرحلة المعرفية نشاط تعليمي ابتكره الدكتور بيرني دودج, </a:t>
            </a:r>
          </a:p>
          <a:p>
            <a:pPr algn="just"/>
            <a:r>
              <a:rPr lang="ar-SA" sz="2800" dirty="0" smtClean="0"/>
              <a:t>في عام 1995م, وهو نشاط يعد من قبل المعلم ويُعطى </a:t>
            </a:r>
          </a:p>
          <a:p>
            <a:pPr algn="just"/>
            <a:r>
              <a:rPr lang="ar-SA" sz="2800" dirty="0" smtClean="0"/>
              <a:t>للطالب كواجب أو </a:t>
            </a:r>
            <a:r>
              <a:rPr lang="ar-SA" sz="2800" dirty="0" smtClean="0"/>
              <a:t>نشاط صفي, </a:t>
            </a:r>
            <a:r>
              <a:rPr lang="ar-SA" sz="2800" dirty="0" smtClean="0"/>
              <a:t>يقوم من خلاله الطالب بالقراءة </a:t>
            </a:r>
          </a:p>
          <a:p>
            <a:pPr algn="just"/>
            <a:r>
              <a:rPr lang="ar-SA" sz="2800" dirty="0" smtClean="0"/>
              <a:t>والتحليل وتجميع المعلومات </a:t>
            </a:r>
            <a:r>
              <a:rPr lang="ar-SA" sz="2800" dirty="0" smtClean="0"/>
              <a:t>بإستخدام </a:t>
            </a:r>
            <a:r>
              <a:rPr lang="ar-SA" sz="2800" dirty="0" smtClean="0"/>
              <a:t>شبكة </a:t>
            </a:r>
            <a:r>
              <a:rPr lang="ar-SA" sz="2800" dirty="0" smtClean="0"/>
              <a:t>الإنترنت</a:t>
            </a:r>
            <a:r>
              <a:rPr lang="ar-SA" sz="2800" dirty="0" smtClean="0"/>
              <a:t>, </a:t>
            </a:r>
          </a:p>
          <a:p>
            <a:pPr algn="just"/>
            <a:r>
              <a:rPr lang="ar-SA" sz="2800" dirty="0" smtClean="0"/>
              <a:t>والبحث في المصادر التي وفرها له المعلم مسبقاً. </a:t>
            </a:r>
          </a:p>
          <a:p>
            <a:pPr algn="just"/>
            <a:r>
              <a:rPr lang="ar-SA" sz="2800" dirty="0" smtClean="0"/>
              <a:t>تتبع الرحلات المعرفية في الأغلب </a:t>
            </a:r>
          </a:p>
          <a:p>
            <a:pPr algn="just"/>
            <a:r>
              <a:rPr lang="ar-SA" sz="2800" dirty="0" smtClean="0"/>
              <a:t>نمطاً موحداً, ولكن تختلف </a:t>
            </a:r>
            <a:endParaRPr lang="ar-SA" sz="2800" dirty="0" smtClean="0"/>
          </a:p>
          <a:p>
            <a:pPr algn="just"/>
            <a:r>
              <a:rPr lang="ar-SA" sz="2800" dirty="0" smtClean="0"/>
              <a:t>بموضوعها.</a:t>
            </a:r>
            <a:endParaRPr lang="ar-SA" sz="2800" dirty="0"/>
          </a:p>
        </p:txBody>
      </p:sp>
      <p:pic>
        <p:nvPicPr>
          <p:cNvPr id="12" name="Picture 2" descr="http://edweb.sdsu.edu/people/bdodge/images/top/mypic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32" y="4354576"/>
            <a:ext cx="3018282" cy="22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331640" y="4582328"/>
            <a:ext cx="864096" cy="929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Tree>
    <p:extLst>
      <p:ext uri="{BB962C8B-B14F-4D97-AF65-F5344CB8AC3E}">
        <p14:creationId xmlns:p14="http://schemas.microsoft.com/office/powerpoint/2010/main" val="3111552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43063"/>
            <a:ext cx="7500938" cy="4522241"/>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dirty="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259632" y="587617"/>
            <a:ext cx="5643562" cy="646331"/>
          </a:xfrm>
          <a:prstGeom prst="rect">
            <a:avLst/>
          </a:prstGeom>
          <a:noFill/>
        </p:spPr>
        <p:txBody>
          <a:bodyPr rtlCol="1">
            <a:spAutoFit/>
          </a:bodyPr>
          <a:lstStyle/>
          <a:p>
            <a:pPr algn="ctr">
              <a:defRPr/>
            </a:pPr>
            <a:r>
              <a:rPr lang="ar-SA" sz="1200" b="1" dirty="0">
                <a:solidFill>
                  <a:srgbClr val="0070C0"/>
                </a:solidFill>
                <a:effectLst>
                  <a:outerShdw blurRad="38100" dist="38100" dir="2700000" algn="tl">
                    <a:srgbClr val="C0C0C0"/>
                  </a:outerShdw>
                </a:effectLst>
              </a:rPr>
              <a:t> </a:t>
            </a:r>
            <a:r>
              <a:rPr lang="ar-SA" sz="3600" b="1" dirty="0" smtClean="0">
                <a:solidFill>
                  <a:srgbClr val="0070C0"/>
                </a:solidFill>
              </a:rPr>
              <a:t>تعرفنا اليوم على:</a:t>
            </a:r>
            <a:endParaRPr lang="ar-SA" sz="36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1" name="عنوان فرعي 3"/>
          <p:cNvSpPr txBox="1">
            <a:spLocks/>
          </p:cNvSpPr>
          <p:nvPr/>
        </p:nvSpPr>
        <p:spPr bwMode="auto">
          <a:xfrm>
            <a:off x="313351" y="2492896"/>
            <a:ext cx="6972304"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1" fontAlgn="base">
              <a:spcBef>
                <a:spcPct val="20000"/>
              </a:spcBef>
              <a:spcAft>
                <a:spcPct val="0"/>
              </a:spcAft>
              <a:buFont typeface="Wingdings" pitchFamily="2" charset="2"/>
              <a:buNone/>
              <a:defRPr sz="3600">
                <a:solidFill>
                  <a:srgbClr val="003366"/>
                </a:solidFill>
                <a:latin typeface="+mn-lt"/>
                <a:ea typeface="+mn-ea"/>
                <a:cs typeface="+mn-cs"/>
              </a:defRPr>
            </a:lvl1pPr>
            <a:lvl2pPr marL="1030288" indent="-458788" algn="r" rtl="1" fontAlgn="base">
              <a:spcBef>
                <a:spcPct val="20000"/>
              </a:spcBef>
              <a:spcAft>
                <a:spcPct val="0"/>
              </a:spcAft>
              <a:buFont typeface="Wingdings" pitchFamily="2" charset="2"/>
              <a:buBlip>
                <a:blip r:embed="rId3"/>
              </a:buBlip>
              <a:defRPr sz="2800">
                <a:solidFill>
                  <a:srgbClr val="003366"/>
                </a:solidFill>
                <a:latin typeface="+mn-lt"/>
              </a:defRPr>
            </a:lvl2pPr>
            <a:lvl3pPr marL="1487488" indent="-342900" algn="r" rtl="1" fontAlgn="base">
              <a:spcBef>
                <a:spcPct val="20000"/>
              </a:spcBef>
              <a:spcAft>
                <a:spcPct val="0"/>
              </a:spcAft>
              <a:buFont typeface="Wingdings" pitchFamily="2" charset="2"/>
              <a:buBlip>
                <a:blip r:embed="rId3"/>
              </a:buBlip>
              <a:defRPr sz="2400">
                <a:solidFill>
                  <a:srgbClr val="003366"/>
                </a:solidFill>
                <a:latin typeface="+mn-lt"/>
              </a:defRPr>
            </a:lvl3pPr>
            <a:lvl4pPr marL="1944688" indent="-342900" algn="r" rtl="1" fontAlgn="base">
              <a:spcBef>
                <a:spcPct val="20000"/>
              </a:spcBef>
              <a:spcAft>
                <a:spcPct val="0"/>
              </a:spcAft>
              <a:buFont typeface="Wingdings" pitchFamily="2" charset="2"/>
              <a:buBlip>
                <a:blip r:embed="rId3"/>
              </a:buBlip>
              <a:defRPr sz="2000">
                <a:solidFill>
                  <a:srgbClr val="003366"/>
                </a:solidFill>
                <a:latin typeface="+mn-lt"/>
              </a:defRPr>
            </a:lvl4pPr>
            <a:lvl5pPr marL="2400300" indent="-341313" algn="r" rtl="1" fontAlgn="base">
              <a:spcBef>
                <a:spcPct val="20000"/>
              </a:spcBef>
              <a:spcAft>
                <a:spcPct val="0"/>
              </a:spcAft>
              <a:buFont typeface="Wingdings" pitchFamily="2" charset="2"/>
              <a:buBlip>
                <a:blip r:embed="rId3"/>
              </a:buBlip>
              <a:defRPr sz="2000">
                <a:solidFill>
                  <a:srgbClr val="003366"/>
                </a:solidFill>
                <a:latin typeface="+mn-lt"/>
              </a:defRPr>
            </a:lvl5pPr>
            <a:lvl6pPr marL="28575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6pPr>
            <a:lvl7pPr marL="33147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7pPr>
            <a:lvl8pPr marL="37719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8pPr>
            <a:lvl9pPr marL="4229100" indent="-341313" algn="r" rtl="1" eaLnBrk="1" fontAlgn="base" hangingPunct="1">
              <a:spcBef>
                <a:spcPct val="20000"/>
              </a:spcBef>
              <a:spcAft>
                <a:spcPct val="0"/>
              </a:spcAft>
              <a:buFont typeface="Wingdings" pitchFamily="2" charset="2"/>
              <a:buBlip>
                <a:blip r:embed="rId3"/>
              </a:buBlip>
              <a:defRPr sz="2000">
                <a:solidFill>
                  <a:srgbClr val="003366"/>
                </a:solidFill>
                <a:latin typeface="+mn-lt"/>
              </a:defRPr>
            </a:lvl9pPr>
          </a:lstStyle>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1- مفهوم الرحلات المعرفية.</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lang="ar-SA" sz="3200" kern="0" dirty="0" smtClean="0">
                <a:solidFill>
                  <a:srgbClr val="002060"/>
                </a:solidFill>
                <a:latin typeface="Tahoma"/>
              </a:rPr>
              <a:t>2- مميزات الرحلات المعرفية.</a:t>
            </a:r>
            <a:endParaRPr kumimoji="0" lang="ar-SA" sz="3200" b="0" i="0" u="none" strike="noStrike" kern="0" cap="none" spc="0" normalizeH="0" baseline="0" noProof="0" dirty="0" smtClean="0">
              <a:ln>
                <a:noFill/>
              </a:ln>
              <a:solidFill>
                <a:srgbClr val="002060"/>
              </a:solidFill>
              <a:effectLst/>
              <a:uLnTx/>
              <a:uFillTx/>
              <a:latin typeface="Tahoma"/>
              <a:ea typeface="+mn-ea"/>
              <a:cs typeface="+mn-cs"/>
            </a:endParaRP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3-</a:t>
            </a:r>
            <a:r>
              <a:rPr kumimoji="0" lang="ar-SA" sz="3200" b="0" i="0" u="none" strike="noStrike" kern="0" cap="none" spc="0" normalizeH="0" noProof="0" dirty="0" smtClean="0">
                <a:ln>
                  <a:noFill/>
                </a:ln>
                <a:solidFill>
                  <a:srgbClr val="002060"/>
                </a:solidFill>
                <a:effectLst/>
                <a:uLnTx/>
                <a:uFillTx/>
                <a:latin typeface="Tahoma"/>
                <a:ea typeface="+mn-ea"/>
                <a:cs typeface="+mn-cs"/>
              </a:rPr>
              <a:t> مكونات الرحلة المعرفية</a:t>
            </a:r>
            <a:r>
              <a:rPr kumimoji="0" lang="ar-SA" sz="3200" b="0" i="0" u="none" strike="noStrike" kern="0" cap="none" spc="0" normalizeH="0" baseline="0" noProof="0" dirty="0" smtClean="0">
                <a:ln>
                  <a:noFill/>
                </a:ln>
                <a:solidFill>
                  <a:srgbClr val="002060"/>
                </a:solidFill>
                <a:effectLst/>
                <a:uLnTx/>
                <a:uFillTx/>
                <a:latin typeface="Tahoma"/>
                <a:ea typeface="+mn-ea"/>
                <a:cs typeface="+mn-cs"/>
              </a:rPr>
              <a:t>.</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4- نماذج على الرحلات المعرفية.</a:t>
            </a:r>
          </a:p>
          <a:p>
            <a:pPr marL="0" marR="0" lvl="0" indent="0" algn="r" defTabSz="914400" rtl="1" eaLnBrk="1" fontAlgn="base" latinLnBrk="0" hangingPunct="1">
              <a:lnSpc>
                <a:spcPct val="100000"/>
              </a:lnSpc>
              <a:spcBef>
                <a:spcPct val="20000"/>
              </a:spcBef>
              <a:spcAft>
                <a:spcPct val="0"/>
              </a:spcAft>
              <a:buClrTx/>
              <a:buSzTx/>
              <a:buFont typeface="Wingdings" pitchFamily="2" charset="2"/>
              <a:buNone/>
              <a:tabLst/>
              <a:defRPr/>
            </a:pPr>
            <a:r>
              <a:rPr kumimoji="0" lang="ar-SA" sz="3200" b="0" i="0" u="none" strike="noStrike" kern="0" cap="none" spc="0" normalizeH="0" baseline="0" noProof="0" dirty="0" smtClean="0">
                <a:ln>
                  <a:noFill/>
                </a:ln>
                <a:solidFill>
                  <a:srgbClr val="002060"/>
                </a:solidFill>
                <a:effectLst/>
                <a:uLnTx/>
                <a:uFillTx/>
                <a:latin typeface="Tahoma"/>
                <a:ea typeface="+mn-ea"/>
                <a:cs typeface="+mn-cs"/>
              </a:rPr>
              <a:t>5- تصميم رحلة معرفية.</a:t>
            </a:r>
          </a:p>
        </p:txBody>
      </p:sp>
    </p:spTree>
    <p:extLst>
      <p:ext uri="{BB962C8B-B14F-4D97-AF65-F5344CB8AC3E}">
        <p14:creationId xmlns:p14="http://schemas.microsoft.com/office/powerpoint/2010/main" val="2751771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23" name="مربع نص 22"/>
          <p:cNvSpPr txBox="1"/>
          <p:nvPr/>
        </p:nvSpPr>
        <p:spPr>
          <a:xfrm>
            <a:off x="1214438" y="357188"/>
            <a:ext cx="5643562" cy="769441"/>
          </a:xfrm>
          <a:prstGeom prst="rect">
            <a:avLst/>
          </a:prstGeom>
          <a:noFill/>
        </p:spPr>
        <p:txBody>
          <a:bodyPr rtlCol="1">
            <a:spAutoFit/>
          </a:bodyPr>
          <a:lstStyle/>
          <a:p>
            <a:pPr algn="ctr">
              <a:defRPr/>
            </a:pPr>
            <a:r>
              <a:rPr lang="ar-SA" sz="4400" b="1" dirty="0" smtClean="0">
                <a:solidFill>
                  <a:srgbClr val="0070C0"/>
                </a:solidFill>
              </a:rPr>
              <a:t>حكمة الأسبوع</a:t>
            </a:r>
            <a:endParaRPr lang="ar-SA" sz="4400" dirty="0">
              <a:solidFill>
                <a:srgbClr val="00B05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628800"/>
            <a:ext cx="4896544" cy="3486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مربع نص 10"/>
          <p:cNvSpPr txBox="1">
            <a:spLocks noChangeArrowheads="1"/>
          </p:cNvSpPr>
          <p:nvPr/>
        </p:nvSpPr>
        <p:spPr bwMode="auto">
          <a:xfrm>
            <a:off x="571472" y="2285992"/>
            <a:ext cx="7253316" cy="3046988"/>
          </a:xfrm>
          <a:prstGeom prst="rect">
            <a:avLst/>
          </a:prstGeom>
          <a:noFill/>
          <a:ln w="9525">
            <a:noFill/>
            <a:miter lim="800000"/>
            <a:headEnd/>
            <a:tailEnd/>
          </a:ln>
        </p:spPr>
        <p:txBody>
          <a:bodyPr wrap="square">
            <a:spAutoFit/>
          </a:bodyPr>
          <a:lstStyle/>
          <a:p>
            <a:pPr lvl="0" algn="ctr"/>
            <a:r>
              <a:rPr lang="ar-SA" sz="3200" dirty="0" smtClean="0"/>
              <a:t>حياتنا قد تكون بسيطة بالتفكير البسيط لها، وتكون صعبة عندما نستصعبها.</a:t>
            </a:r>
            <a:endParaRPr lang="en-US" sz="3200" dirty="0" smtClean="0"/>
          </a:p>
          <a:p>
            <a:pPr algn="ctr"/>
            <a:endParaRPr lang="ar-SA" sz="3200" dirty="0" smtClean="0"/>
          </a:p>
          <a:p>
            <a:pPr algn="ctr" rtl="1"/>
            <a:r>
              <a:rPr lang="ar-SA" sz="3200" dirty="0" smtClean="0"/>
              <a:t>أحيانا الفرص تكون موجودة أمام أعيننا ولكن تركيزنا على شيء محدد تجعلنا نفقد الفرصة ونحكم على أنفسنا بالإعدام.</a:t>
            </a:r>
            <a:endParaRPr lang="en-US" sz="3200" dirty="0"/>
          </a:p>
        </p:txBody>
      </p:sp>
    </p:spTree>
    <p:extLst>
      <p:ext uri="{BB962C8B-B14F-4D97-AF65-F5344CB8AC3E}">
        <p14:creationId xmlns:p14="http://schemas.microsoft.com/office/powerpoint/2010/main" val="4132087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nodeType="clickEffect">
                                  <p:stCondLst>
                                    <p:cond delay="0"/>
                                  </p:stCondLst>
                                  <p:childTnLst>
                                    <p:animEffect transition="out" filter="wipe(up)">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26"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dirty="0">
              <a:solidFill>
                <a:srgbClr val="00CCFF"/>
              </a:solidFill>
              <a:cs typeface="Miriam Fixed" pitchFamily="49" charset="-79"/>
            </a:endParaRPr>
          </a:p>
        </p:txBody>
      </p:sp>
      <p:sp>
        <p:nvSpPr>
          <p:cNvPr id="3075"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214438" y="357188"/>
            <a:ext cx="5643562" cy="1261884"/>
          </a:xfrm>
          <a:prstGeom prst="rect">
            <a:avLst/>
          </a:prstGeom>
          <a:noFill/>
        </p:spPr>
        <p:txBody>
          <a:bodyPr rtlCol="1">
            <a:spAutoFit/>
          </a:bodyPr>
          <a:lstStyle/>
          <a:p>
            <a:pPr algn="ctr">
              <a:defRPr/>
            </a:pPr>
            <a:r>
              <a:rPr lang="ar-SA" sz="1200" b="1" dirty="0">
                <a:solidFill>
                  <a:srgbClr val="0070C0"/>
                </a:solidFill>
                <a:effectLst>
                  <a:outerShdw blurRad="38100" dist="38100" dir="2700000" algn="tl">
                    <a:srgbClr val="C0C0C0"/>
                  </a:outerShdw>
                </a:effectLst>
              </a:rPr>
              <a:t> </a:t>
            </a:r>
            <a:r>
              <a:rPr lang="ar-SA" sz="3600" b="1" dirty="0" smtClean="0">
                <a:solidFill>
                  <a:srgbClr val="0070C0"/>
                </a:solidFill>
              </a:rPr>
              <a:t>مميزات الرحلات </a:t>
            </a:r>
            <a:r>
              <a:rPr lang="ar-SA" sz="3600" b="1" dirty="0">
                <a:solidFill>
                  <a:srgbClr val="0070C0"/>
                </a:solidFill>
              </a:rPr>
              <a:t>المعرفية </a:t>
            </a:r>
            <a:r>
              <a:rPr lang="en-US" sz="4000" b="1" dirty="0" smtClean="0">
                <a:solidFill>
                  <a:srgbClr val="00B050"/>
                </a:solidFill>
                <a:latin typeface="Calibri" pitchFamily="34" charset="0"/>
              </a:rPr>
              <a:t>WebQuest</a:t>
            </a:r>
            <a:endParaRPr lang="ar-SA" sz="3600" dirty="0">
              <a:solidFill>
                <a:srgbClr val="00B050"/>
              </a:solidFill>
            </a:endParaRPr>
          </a:p>
        </p:txBody>
      </p:sp>
      <p:pic>
        <p:nvPicPr>
          <p:cNvPr id="3080"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14" name="مربع نص 8"/>
          <p:cNvSpPr txBox="1"/>
          <p:nvPr/>
        </p:nvSpPr>
        <p:spPr>
          <a:xfrm>
            <a:off x="682550" y="2243693"/>
            <a:ext cx="6889825" cy="3539430"/>
          </a:xfrm>
          <a:prstGeom prst="rect">
            <a:avLst/>
          </a:prstGeom>
          <a:noFill/>
        </p:spPr>
        <p:txBody>
          <a:bodyPr wrap="square" rtlCol="1">
            <a:spAutoFit/>
          </a:bodyPr>
          <a:lstStyle/>
          <a:p>
            <a:pPr algn="just"/>
            <a:r>
              <a:rPr lang="ar-SA" sz="3200" dirty="0" smtClean="0"/>
              <a:t>1- تتمحور حول اعتماد الطالب على نفسه في الفهم </a:t>
            </a:r>
          </a:p>
          <a:p>
            <a:pPr algn="just"/>
            <a:r>
              <a:rPr lang="ar-SA" sz="3200" dirty="0"/>
              <a:t> </a:t>
            </a:r>
            <a:r>
              <a:rPr lang="ar-SA" sz="3200" dirty="0" smtClean="0"/>
              <a:t>   والبحث والحل.</a:t>
            </a:r>
          </a:p>
          <a:p>
            <a:pPr algn="just"/>
            <a:r>
              <a:rPr lang="ar-SA" sz="3200" dirty="0" smtClean="0"/>
              <a:t>2- تنمي مهارات التعلم الذاتي.</a:t>
            </a:r>
            <a:endParaRPr lang="ar-SA" sz="3200" dirty="0"/>
          </a:p>
          <a:p>
            <a:pPr algn="just"/>
            <a:r>
              <a:rPr lang="ar-SA" sz="3200" dirty="0" smtClean="0"/>
              <a:t>3- تنمي مهارات التعلم التعاوني.</a:t>
            </a:r>
            <a:endParaRPr lang="ar-SA" sz="3200" dirty="0"/>
          </a:p>
          <a:p>
            <a:pPr algn="just"/>
            <a:r>
              <a:rPr lang="ar-SA" sz="3200" dirty="0" smtClean="0"/>
              <a:t>4- تنمي مهارات التعامل مع مصادر المعلومات.</a:t>
            </a:r>
          </a:p>
          <a:p>
            <a:pPr algn="just"/>
            <a:r>
              <a:rPr lang="ar-SA" sz="3200" dirty="0" smtClean="0"/>
              <a:t>5- تنمي مهارات التعامل مع التكنولوجيا.</a:t>
            </a:r>
          </a:p>
          <a:p>
            <a:pPr algn="just"/>
            <a:endParaRPr lang="ar-SA" sz="3200" dirty="0"/>
          </a:p>
        </p:txBody>
      </p:sp>
    </p:spTree>
    <p:extLst>
      <p:ext uri="{BB962C8B-B14F-4D97-AF65-F5344CB8AC3E}">
        <p14:creationId xmlns:p14="http://schemas.microsoft.com/office/powerpoint/2010/main" val="2567298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6147"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pic>
        <p:nvPicPr>
          <p:cNvPr id="6152"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pic>
        <p:nvPicPr>
          <p:cNvPr id="6153" name="صورة 11" descr="WQBricks1Am.gif"/>
          <p:cNvPicPr>
            <a:picLocks noChangeAspect="1"/>
          </p:cNvPicPr>
          <p:nvPr/>
        </p:nvPicPr>
        <p:blipFill>
          <a:blip r:embed="rId3" cstate="print">
            <a:clrChange>
              <a:clrFrom>
                <a:srgbClr val="FFFFFF"/>
              </a:clrFrom>
              <a:clrTo>
                <a:srgbClr val="FFFFFF">
                  <a:alpha val="0"/>
                </a:srgbClr>
              </a:clrTo>
            </a:clrChange>
          </a:blip>
          <a:srcRect l="55147"/>
          <a:stretch>
            <a:fillRect/>
          </a:stretch>
        </p:blipFill>
        <p:spPr bwMode="auto">
          <a:xfrm>
            <a:off x="6357938" y="1928813"/>
            <a:ext cx="1016000" cy="3708400"/>
          </a:xfrm>
          <a:prstGeom prst="rect">
            <a:avLst/>
          </a:prstGeom>
          <a:noFill/>
          <a:ln w="9525">
            <a:noFill/>
            <a:miter lim="800000"/>
            <a:headEnd/>
            <a:tailEnd/>
          </a:ln>
        </p:spPr>
      </p:pic>
      <p:pic>
        <p:nvPicPr>
          <p:cNvPr id="6154" name="صورة 12"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
        <p:nvSpPr>
          <p:cNvPr id="14" name="مربع نص 13"/>
          <p:cNvSpPr txBox="1"/>
          <p:nvPr/>
        </p:nvSpPr>
        <p:spPr>
          <a:xfrm>
            <a:off x="1143000" y="2089150"/>
            <a:ext cx="5072063" cy="3878263"/>
          </a:xfrm>
          <a:prstGeom prst="rect">
            <a:avLst/>
          </a:prstGeom>
          <a:noFill/>
        </p:spPr>
        <p:txBody>
          <a:bodyPr rtlCol="1">
            <a:spAutoFit/>
          </a:bodyPr>
          <a:lstStyle/>
          <a:p>
            <a:pPr>
              <a:spcBef>
                <a:spcPts val="0"/>
              </a:spcBef>
              <a:spcAft>
                <a:spcPts val="1200"/>
              </a:spcAft>
              <a:defRPr/>
            </a:pPr>
            <a:r>
              <a:rPr lang="ar-SA" sz="2800" b="1" dirty="0">
                <a:solidFill>
                  <a:srgbClr val="7030A0"/>
                </a:solidFill>
                <a:effectLst>
                  <a:outerShdw blurRad="38100" dist="38100" dir="2700000" algn="tl">
                    <a:srgbClr val="000000">
                      <a:alpha val="43137"/>
                    </a:srgbClr>
                  </a:outerShdw>
                </a:effectLst>
              </a:rPr>
              <a:t>المقدمــة</a:t>
            </a:r>
          </a:p>
          <a:p>
            <a:pPr>
              <a:spcBef>
                <a:spcPts val="0"/>
              </a:spcBef>
              <a:spcAft>
                <a:spcPts val="1200"/>
              </a:spcAft>
              <a:defRPr/>
            </a:pPr>
            <a:r>
              <a:rPr lang="ar-SA" sz="2800" b="1" dirty="0">
                <a:solidFill>
                  <a:srgbClr val="CC0000"/>
                </a:solidFill>
                <a:effectLst>
                  <a:outerShdw blurRad="38100" dist="38100" dir="2700000" algn="tl">
                    <a:srgbClr val="000000">
                      <a:alpha val="43137"/>
                    </a:srgbClr>
                  </a:outerShdw>
                </a:effectLst>
              </a:rPr>
              <a:t>المهــام</a:t>
            </a:r>
          </a:p>
          <a:p>
            <a:pPr>
              <a:spcBef>
                <a:spcPts val="0"/>
              </a:spcBef>
              <a:spcAft>
                <a:spcPts val="1200"/>
              </a:spcAft>
              <a:defRPr/>
            </a:pPr>
            <a:r>
              <a:rPr lang="ar-SA" sz="2800" b="1" dirty="0">
                <a:solidFill>
                  <a:schemeClr val="bg2">
                    <a:lumMod val="75000"/>
                  </a:schemeClr>
                </a:solidFill>
                <a:effectLst>
                  <a:outerShdw blurRad="38100" dist="38100" dir="2700000" algn="tl">
                    <a:srgbClr val="000000">
                      <a:alpha val="43137"/>
                    </a:srgbClr>
                  </a:outerShdw>
                </a:effectLst>
              </a:rPr>
              <a:t>الإجــراءات</a:t>
            </a:r>
          </a:p>
          <a:p>
            <a:pPr>
              <a:spcBef>
                <a:spcPts val="0"/>
              </a:spcBef>
              <a:spcAft>
                <a:spcPts val="1200"/>
              </a:spcAft>
              <a:defRPr/>
            </a:pPr>
            <a:r>
              <a:rPr lang="ar-SA" sz="2800" b="1" dirty="0">
                <a:solidFill>
                  <a:srgbClr val="0000CC"/>
                </a:solidFill>
                <a:effectLst>
                  <a:outerShdw blurRad="38100" dist="38100" dir="2700000" algn="tl">
                    <a:srgbClr val="000000">
                      <a:alpha val="43137"/>
                    </a:srgbClr>
                  </a:outerShdw>
                </a:effectLst>
              </a:rPr>
              <a:t>المصــادر</a:t>
            </a:r>
          </a:p>
          <a:p>
            <a:pPr>
              <a:spcBef>
                <a:spcPts val="0"/>
              </a:spcBef>
              <a:spcAft>
                <a:spcPts val="1200"/>
              </a:spcAft>
              <a:defRPr/>
            </a:pPr>
            <a:r>
              <a:rPr lang="ar-SA" sz="2800" b="1" dirty="0">
                <a:solidFill>
                  <a:srgbClr val="FFCC00"/>
                </a:solidFill>
                <a:effectLst>
                  <a:outerShdw blurRad="38100" dist="38100" dir="2700000" algn="tl">
                    <a:srgbClr val="000000">
                      <a:alpha val="43137"/>
                    </a:srgbClr>
                  </a:outerShdw>
                </a:effectLst>
              </a:rPr>
              <a:t>التقييــم</a:t>
            </a:r>
          </a:p>
          <a:p>
            <a:pPr>
              <a:spcBef>
                <a:spcPts val="0"/>
              </a:spcBef>
              <a:spcAft>
                <a:spcPts val="1200"/>
              </a:spcAft>
              <a:defRPr/>
            </a:pPr>
            <a:r>
              <a:rPr lang="ar-SA" sz="2800" b="1" dirty="0">
                <a:solidFill>
                  <a:srgbClr val="00B050"/>
                </a:solidFill>
                <a:effectLst>
                  <a:outerShdw blurRad="38100" dist="38100" dir="2700000" algn="tl">
                    <a:srgbClr val="000000">
                      <a:alpha val="43137"/>
                    </a:srgbClr>
                  </a:outerShdw>
                </a:effectLst>
              </a:rPr>
              <a:t>الخاتــمة</a:t>
            </a:r>
          </a:p>
          <a:p>
            <a:pPr>
              <a:spcBef>
                <a:spcPts val="0"/>
              </a:spcBef>
              <a:spcAft>
                <a:spcPts val="1200"/>
              </a:spcAft>
              <a:defRPr/>
            </a:pPr>
            <a:endParaRPr lang="ar-SA" dirty="0"/>
          </a:p>
        </p:txBody>
      </p:sp>
      <p:sp>
        <p:nvSpPr>
          <p:cNvPr id="12" name="مربع نص 22"/>
          <p:cNvSpPr txBox="1"/>
          <p:nvPr/>
        </p:nvSpPr>
        <p:spPr>
          <a:xfrm>
            <a:off x="1517083" y="231954"/>
            <a:ext cx="5643562" cy="1261884"/>
          </a:xfrm>
          <a:prstGeom prst="rect">
            <a:avLst/>
          </a:prstGeom>
          <a:noFill/>
        </p:spPr>
        <p:txBody>
          <a:bodyPr rtlCol="1">
            <a:spAutoFit/>
          </a:bodyPr>
          <a:lstStyle/>
          <a:p>
            <a:pPr algn="ctr">
              <a:defRPr/>
            </a:pPr>
            <a:r>
              <a:rPr lang="ar-SA" sz="1200" b="1" dirty="0">
                <a:solidFill>
                  <a:srgbClr val="0070C0"/>
                </a:solidFill>
                <a:effectLst>
                  <a:outerShdw blurRad="38100" dist="38100" dir="2700000" algn="tl">
                    <a:srgbClr val="C0C0C0"/>
                  </a:outerShdw>
                </a:effectLst>
              </a:rPr>
              <a:t> </a:t>
            </a:r>
            <a:r>
              <a:rPr lang="ar-SA" sz="3600" b="1" dirty="0" smtClean="0">
                <a:solidFill>
                  <a:srgbClr val="0070C0"/>
                </a:solidFill>
              </a:rPr>
              <a:t>عناصر بناء الرحلات </a:t>
            </a:r>
            <a:r>
              <a:rPr lang="ar-SA" sz="3600" b="1" dirty="0">
                <a:solidFill>
                  <a:srgbClr val="0070C0"/>
                </a:solidFill>
              </a:rPr>
              <a:t>المعرفية </a:t>
            </a:r>
            <a:r>
              <a:rPr lang="en-US" sz="4000" b="1" dirty="0" smtClean="0">
                <a:solidFill>
                  <a:srgbClr val="00B050"/>
                </a:solidFill>
                <a:latin typeface="Calibri" pitchFamily="34" charset="0"/>
              </a:rPr>
              <a:t>WebQuest</a:t>
            </a:r>
            <a:endParaRPr lang="ar-SA" sz="3600"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10550"/>
            <a:ext cx="2025254" cy="684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5224"/>
            <a:ext cx="2339752" cy="1412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3"/>
          <p:cNvSpPr/>
          <p:nvPr/>
        </p:nvSpPr>
        <p:spPr>
          <a:xfrm>
            <a:off x="0" y="10550"/>
            <a:ext cx="2339752" cy="5434674"/>
          </a:xfrm>
          <a:prstGeom prst="rect">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5" name="مستطيل مستدير الزوايا 4"/>
          <p:cNvSpPr/>
          <p:nvPr/>
        </p:nvSpPr>
        <p:spPr>
          <a:xfrm>
            <a:off x="824831" y="476672"/>
            <a:ext cx="1440160" cy="909195"/>
          </a:xfrm>
          <a:prstGeom prst="roundRect">
            <a:avLst/>
          </a:prstGeom>
          <a:solidFill>
            <a:schemeClr val="accent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prstClr val="white">
                    <a:lumMod val="95000"/>
                  </a:prstClr>
                </a:solidFill>
              </a:rPr>
              <a:t>المقدمة</a:t>
            </a:r>
            <a:r>
              <a:rPr lang="ar-SA" dirty="0" smtClean="0">
                <a:solidFill>
                  <a:prstClr val="white"/>
                </a:solidFill>
              </a:rPr>
              <a:t> </a:t>
            </a:r>
            <a:endParaRPr lang="ar-SA" dirty="0">
              <a:solidFill>
                <a:prstClr val="white"/>
              </a:solidFill>
            </a:endParaRPr>
          </a:p>
        </p:txBody>
      </p:sp>
      <p:sp>
        <p:nvSpPr>
          <p:cNvPr id="6" name="مستطيل مستدير الزوايا 5"/>
          <p:cNvSpPr/>
          <p:nvPr/>
        </p:nvSpPr>
        <p:spPr>
          <a:xfrm>
            <a:off x="930094" y="1556792"/>
            <a:ext cx="1296144" cy="663235"/>
          </a:xfrm>
          <a:prstGeom prst="roundRect">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prstClr val="black"/>
                </a:solidFill>
              </a:rPr>
              <a:t>المهمة</a:t>
            </a:r>
            <a:endParaRPr lang="ar-SA" sz="2400" b="1" dirty="0">
              <a:solidFill>
                <a:prstClr val="black"/>
              </a:solidFill>
            </a:endParaRPr>
          </a:p>
        </p:txBody>
      </p:sp>
      <p:sp>
        <p:nvSpPr>
          <p:cNvPr id="7" name="مستطيل مستدير الزوايا 6"/>
          <p:cNvSpPr/>
          <p:nvPr/>
        </p:nvSpPr>
        <p:spPr>
          <a:xfrm>
            <a:off x="894090" y="2367847"/>
            <a:ext cx="1296144" cy="720080"/>
          </a:xfrm>
          <a:prstGeom prst="roundRect">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prstClr val="black"/>
                </a:solidFill>
              </a:rPr>
              <a:t>الاجراءات</a:t>
            </a:r>
            <a:r>
              <a:rPr lang="ar-SA" dirty="0" smtClean="0">
                <a:solidFill>
                  <a:prstClr val="white"/>
                </a:solidFill>
              </a:rPr>
              <a:t> </a:t>
            </a:r>
            <a:endParaRPr lang="ar-SA" dirty="0">
              <a:solidFill>
                <a:prstClr val="white"/>
              </a:solidFill>
            </a:endParaRPr>
          </a:p>
        </p:txBody>
      </p:sp>
      <p:sp>
        <p:nvSpPr>
          <p:cNvPr id="8" name="مستطيل مستدير الزوايا 7"/>
          <p:cNvSpPr/>
          <p:nvPr/>
        </p:nvSpPr>
        <p:spPr>
          <a:xfrm>
            <a:off x="894089" y="3248980"/>
            <a:ext cx="1299701" cy="612068"/>
          </a:xfrm>
          <a:prstGeom prst="roundRect">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prstClr val="black"/>
                </a:solidFill>
              </a:rPr>
              <a:t>المصادر </a:t>
            </a:r>
            <a:endParaRPr lang="ar-SA" sz="2400" b="1" dirty="0">
              <a:solidFill>
                <a:prstClr val="black"/>
              </a:solidFill>
            </a:endParaRPr>
          </a:p>
        </p:txBody>
      </p:sp>
      <p:sp>
        <p:nvSpPr>
          <p:cNvPr id="9" name="مستطيل مستدير الزوايا 8"/>
          <p:cNvSpPr/>
          <p:nvPr/>
        </p:nvSpPr>
        <p:spPr>
          <a:xfrm>
            <a:off x="894088" y="3933056"/>
            <a:ext cx="1301647" cy="648072"/>
          </a:xfrm>
          <a:prstGeom prst="roundRect">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prstClr val="black"/>
                </a:solidFill>
              </a:rPr>
              <a:t>التقويم</a:t>
            </a:r>
            <a:r>
              <a:rPr lang="ar-SA" dirty="0" smtClean="0">
                <a:solidFill>
                  <a:prstClr val="white"/>
                </a:solidFill>
              </a:rPr>
              <a:t> </a:t>
            </a:r>
            <a:endParaRPr lang="ar-SA" dirty="0">
              <a:solidFill>
                <a:prstClr val="white"/>
              </a:solidFill>
            </a:endParaRPr>
          </a:p>
        </p:txBody>
      </p:sp>
      <p:sp>
        <p:nvSpPr>
          <p:cNvPr id="10" name="مستطيل مستدير الزوايا 9"/>
          <p:cNvSpPr/>
          <p:nvPr/>
        </p:nvSpPr>
        <p:spPr>
          <a:xfrm>
            <a:off x="858085" y="4725144"/>
            <a:ext cx="1368153" cy="576064"/>
          </a:xfrm>
          <a:prstGeom prst="roundRect">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prstClr val="black"/>
                </a:solidFill>
              </a:rPr>
              <a:t>الخاتمة</a:t>
            </a:r>
            <a:endParaRPr lang="ar-SA" sz="2400" b="1" dirty="0">
              <a:solidFill>
                <a:prstClr val="black"/>
              </a:solidFill>
            </a:endParaRPr>
          </a:p>
        </p:txBody>
      </p:sp>
      <p:sp>
        <p:nvSpPr>
          <p:cNvPr id="11" name="مستطيل 10"/>
          <p:cNvSpPr/>
          <p:nvPr/>
        </p:nvSpPr>
        <p:spPr>
          <a:xfrm>
            <a:off x="2466020" y="1550994"/>
            <a:ext cx="4572000" cy="1446550"/>
          </a:xfrm>
          <a:prstGeom prst="rect">
            <a:avLst/>
          </a:prstGeom>
        </p:spPr>
        <p:txBody>
          <a:bodyPr>
            <a:spAutoFit/>
          </a:bodyPr>
          <a:lstStyle/>
          <a:p>
            <a:pPr algn="ctr"/>
            <a:r>
              <a:rPr lang="ar-SA" sz="4400" b="1" dirty="0" smtClean="0">
                <a:solidFill>
                  <a:srgbClr val="663300"/>
                </a:solidFill>
              </a:rPr>
              <a:t>رحلة معرفية للتعرف على </a:t>
            </a:r>
            <a:r>
              <a:rPr lang="ar-SA" sz="4400" b="1" dirty="0" smtClean="0">
                <a:solidFill>
                  <a:srgbClr val="663300"/>
                </a:solidFill>
              </a:rPr>
              <a:t>أنواع </a:t>
            </a:r>
            <a:r>
              <a:rPr lang="ar-SA" sz="4400" b="1" dirty="0" smtClean="0">
                <a:solidFill>
                  <a:srgbClr val="663300"/>
                </a:solidFill>
              </a:rPr>
              <a:t>الملامس</a:t>
            </a:r>
            <a:endParaRPr lang="ar-SA" sz="4400" b="1" dirty="0">
              <a:solidFill>
                <a:srgbClr val="663300"/>
              </a:solidFill>
            </a:endParaRPr>
          </a:p>
        </p:txBody>
      </p:sp>
      <p:pic>
        <p:nvPicPr>
          <p:cNvPr id="13" name="صورة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205089"/>
            <a:ext cx="645319" cy="609600"/>
          </a:xfrm>
          <a:prstGeom prst="rect">
            <a:avLst/>
          </a:prstGeom>
        </p:spPr>
      </p:pic>
      <p:pic>
        <p:nvPicPr>
          <p:cNvPr id="15" name="صورة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21" y="2441604"/>
            <a:ext cx="536971" cy="435182"/>
          </a:xfrm>
          <a:prstGeom prst="rect">
            <a:avLst/>
          </a:prstGeom>
        </p:spPr>
      </p:pic>
      <p:pic>
        <p:nvPicPr>
          <p:cNvPr id="16" name="صورة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992" y="664569"/>
            <a:ext cx="533400" cy="533400"/>
          </a:xfrm>
          <a:prstGeom prst="rect">
            <a:avLst/>
          </a:prstGeom>
        </p:spPr>
      </p:pic>
      <p:pic>
        <p:nvPicPr>
          <p:cNvPr id="17" name="صورة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987" y="1475720"/>
            <a:ext cx="370928" cy="606973"/>
          </a:xfrm>
          <a:prstGeom prst="rect">
            <a:avLst/>
          </a:prstGeom>
        </p:spPr>
      </p:pic>
      <p:pic>
        <p:nvPicPr>
          <p:cNvPr id="18" name="صورة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046" y="4002205"/>
            <a:ext cx="476250" cy="509774"/>
          </a:xfrm>
          <a:prstGeom prst="rect">
            <a:avLst/>
          </a:prstGeom>
        </p:spPr>
      </p:pic>
      <p:pic>
        <p:nvPicPr>
          <p:cNvPr id="19" name="صورة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075" y="4799617"/>
            <a:ext cx="458752" cy="339440"/>
          </a:xfrm>
          <a:prstGeom prst="rect">
            <a:avLst/>
          </a:prstGeom>
        </p:spPr>
      </p:pic>
    </p:spTree>
    <p:extLst>
      <p:ext uri="{BB962C8B-B14F-4D97-AF65-F5344CB8AC3E}">
        <p14:creationId xmlns:p14="http://schemas.microsoft.com/office/powerpoint/2010/main" val="25926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355976" y="2130425"/>
            <a:ext cx="4102224" cy="1470025"/>
          </a:xfrm>
        </p:spPr>
        <p:txBody>
          <a:bodyPr/>
          <a:lstStyle/>
          <a:p>
            <a:endParaRPr lang="ar-SA" dirty="0"/>
          </a:p>
        </p:txBody>
      </p:sp>
      <p:sp>
        <p:nvSpPr>
          <p:cNvPr id="3" name="عنوان فرعي 2"/>
          <p:cNvSpPr>
            <a:spLocks noGrp="1"/>
          </p:cNvSpPr>
          <p:nvPr>
            <p:ph type="subTitle" idx="1"/>
          </p:nvPr>
        </p:nvSpPr>
        <p:spPr>
          <a:xfrm>
            <a:off x="3275856" y="3886200"/>
            <a:ext cx="4496544" cy="1752600"/>
          </a:xfrm>
        </p:spPr>
        <p:txBody>
          <a:bodyPr/>
          <a:lstStyle/>
          <a:p>
            <a:endParaRPr lang="ar-SA" dirty="0"/>
          </a:p>
        </p:txBody>
      </p:sp>
      <p:sp>
        <p:nvSpPr>
          <p:cNvPr id="5" name="مستطيل 4"/>
          <p:cNvSpPr/>
          <p:nvPr/>
        </p:nvSpPr>
        <p:spPr>
          <a:xfrm>
            <a:off x="375094" y="620688"/>
            <a:ext cx="2088232" cy="648072"/>
          </a:xfrm>
          <a:prstGeom prst="rect">
            <a:avLst/>
          </a:prstGeom>
          <a:effectLst>
            <a:softEdge rad="1270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b="1" dirty="0" smtClean="0">
                <a:solidFill>
                  <a:srgbClr val="1F497D">
                    <a:lumMod val="60000"/>
                    <a:lumOff val="40000"/>
                  </a:srgbClr>
                </a:solidFill>
              </a:rPr>
              <a:t>المقدمة</a:t>
            </a:r>
            <a:endParaRPr lang="ar-SA" b="1" dirty="0">
              <a:solidFill>
                <a:srgbClr val="1F497D">
                  <a:lumMod val="60000"/>
                  <a:lumOff val="40000"/>
                </a:srgbClr>
              </a:solidFill>
            </a:endParaRPr>
          </a:p>
        </p:txBody>
      </p:sp>
      <p:sp>
        <p:nvSpPr>
          <p:cNvPr id="4" name="مستطيل 3"/>
          <p:cNvSpPr/>
          <p:nvPr/>
        </p:nvSpPr>
        <p:spPr>
          <a:xfrm>
            <a:off x="2627784" y="620688"/>
            <a:ext cx="6120680" cy="561662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1"/>
          </a:lnRef>
          <a:fillRef idx="2">
            <a:schemeClr val="accent1"/>
          </a:fillRef>
          <a:effectRef idx="1">
            <a:schemeClr val="accent1"/>
          </a:effectRef>
          <a:fontRef idx="minor">
            <a:schemeClr val="dk1"/>
          </a:fontRef>
        </p:style>
        <p:txBody>
          <a:bodyPr rtlCol="1" anchor="ctr"/>
          <a:lstStyle/>
          <a:p>
            <a:r>
              <a:rPr lang="ar-SA" dirty="0" smtClean="0">
                <a:solidFill>
                  <a:srgbClr val="0070C0"/>
                </a:solidFill>
              </a:rPr>
              <a:t>    </a:t>
            </a:r>
          </a:p>
          <a:p>
            <a:r>
              <a:rPr lang="ar-SA" dirty="0">
                <a:solidFill>
                  <a:srgbClr val="0070C0"/>
                </a:solidFill>
              </a:rPr>
              <a:t> </a:t>
            </a:r>
            <a:r>
              <a:rPr lang="ar-SA" dirty="0" smtClean="0">
                <a:solidFill>
                  <a:srgbClr val="0070C0"/>
                </a:solidFill>
              </a:rPr>
              <a:t>   أهلاً بك عزيزي الطالب :</a:t>
            </a:r>
          </a:p>
          <a:p>
            <a:r>
              <a:rPr lang="ar-SA" dirty="0" smtClean="0">
                <a:solidFill>
                  <a:srgbClr val="0070C0"/>
                </a:solidFill>
              </a:rPr>
              <a:t>    تخيل أنك في يوم من الأيام عطشت </a:t>
            </a:r>
          </a:p>
          <a:p>
            <a:r>
              <a:rPr lang="ar-SA" dirty="0" smtClean="0">
                <a:solidFill>
                  <a:srgbClr val="0070C0"/>
                </a:solidFill>
              </a:rPr>
              <a:t>    ولم تجد الماء ماذا ستفعل ! </a:t>
            </a:r>
          </a:p>
          <a:p>
            <a:r>
              <a:rPr lang="ar-SA" dirty="0" smtClean="0">
                <a:solidFill>
                  <a:srgbClr val="0070C0"/>
                </a:solidFill>
              </a:rPr>
              <a:t>    </a:t>
            </a:r>
            <a:r>
              <a:rPr lang="ar-SA" dirty="0" smtClean="0">
                <a:solidFill>
                  <a:srgbClr val="0070C0"/>
                </a:solidFill>
              </a:rPr>
              <a:t>من </a:t>
            </a:r>
            <a:r>
              <a:rPr lang="ar-SA" dirty="0" smtClean="0">
                <a:solidFill>
                  <a:srgbClr val="0070C0"/>
                </a:solidFill>
              </a:rPr>
              <a:t>المؤكد انك ستبحث عن مصدراً للمياه </a:t>
            </a:r>
          </a:p>
          <a:p>
            <a:r>
              <a:rPr lang="ar-SA" dirty="0" smtClean="0">
                <a:solidFill>
                  <a:srgbClr val="0070C0"/>
                </a:solidFill>
              </a:rPr>
              <a:t>    لتروي عطشت أليس كذلك !</a:t>
            </a:r>
          </a:p>
          <a:p>
            <a:r>
              <a:rPr lang="ar-SA" dirty="0" smtClean="0">
                <a:solidFill>
                  <a:srgbClr val="0070C0"/>
                </a:solidFill>
              </a:rPr>
              <a:t>    هل فكرت كيف يتم الحصول </a:t>
            </a:r>
          </a:p>
          <a:p>
            <a:r>
              <a:rPr lang="ar-SA" dirty="0" smtClean="0">
                <a:solidFill>
                  <a:srgbClr val="0070C0"/>
                </a:solidFill>
              </a:rPr>
              <a:t>    على هذه المياه .. ومن أين !</a:t>
            </a:r>
          </a:p>
          <a:p>
            <a:r>
              <a:rPr lang="ar-SA" dirty="0" smtClean="0">
                <a:solidFill>
                  <a:srgbClr val="0070C0"/>
                </a:solidFill>
              </a:rPr>
              <a:t>    هيا لنقوم معاً في البحث </a:t>
            </a:r>
          </a:p>
          <a:p>
            <a:r>
              <a:rPr lang="ar-SA" dirty="0" smtClean="0">
                <a:solidFill>
                  <a:srgbClr val="0070C0"/>
                </a:solidFill>
              </a:rPr>
              <a:t>    عن مصار المياه والتعرف عليها.</a:t>
            </a:r>
            <a:endParaRPr lang="ar-SA" dirty="0">
              <a:solidFill>
                <a:srgbClr val="0070C0"/>
              </a:solidFill>
            </a:endParaRPr>
          </a:p>
        </p:txBody>
      </p:sp>
      <p:sp>
        <p:nvSpPr>
          <p:cNvPr id="17" name="مستطيل 16"/>
          <p:cNvSpPr/>
          <p:nvPr/>
        </p:nvSpPr>
        <p:spPr>
          <a:xfrm>
            <a:off x="375094" y="3638297"/>
            <a:ext cx="2088232"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solidFill>
                  <a:prstClr val="white"/>
                </a:solidFill>
              </a:rPr>
              <a:t>المصادر</a:t>
            </a:r>
            <a:endParaRPr lang="ar-SA" b="1" dirty="0">
              <a:solidFill>
                <a:prstClr val="white"/>
              </a:solidFill>
            </a:endParaRPr>
          </a:p>
        </p:txBody>
      </p:sp>
      <p:sp>
        <p:nvSpPr>
          <p:cNvPr id="18" name="مستطيل 17"/>
          <p:cNvSpPr/>
          <p:nvPr/>
        </p:nvSpPr>
        <p:spPr>
          <a:xfrm>
            <a:off x="375094" y="1628800"/>
            <a:ext cx="2088232"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solidFill>
                  <a:prstClr val="white"/>
                </a:solidFill>
              </a:rPr>
              <a:t>المهمة</a:t>
            </a:r>
            <a:endParaRPr lang="ar-SA" b="1" dirty="0">
              <a:solidFill>
                <a:prstClr val="white"/>
              </a:solidFill>
            </a:endParaRPr>
          </a:p>
        </p:txBody>
      </p:sp>
      <p:sp>
        <p:nvSpPr>
          <p:cNvPr id="19" name="مستطيل 18"/>
          <p:cNvSpPr/>
          <p:nvPr/>
        </p:nvSpPr>
        <p:spPr>
          <a:xfrm>
            <a:off x="375094" y="4600826"/>
            <a:ext cx="2088232"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solidFill>
                  <a:prstClr val="white"/>
                </a:solidFill>
              </a:rPr>
              <a:t>التقييم</a:t>
            </a:r>
            <a:endParaRPr lang="ar-SA" b="1" dirty="0">
              <a:solidFill>
                <a:prstClr val="white"/>
              </a:solidFill>
            </a:endParaRPr>
          </a:p>
        </p:txBody>
      </p:sp>
      <p:sp>
        <p:nvSpPr>
          <p:cNvPr id="20" name="مستطيل 19"/>
          <p:cNvSpPr/>
          <p:nvPr/>
        </p:nvSpPr>
        <p:spPr>
          <a:xfrm>
            <a:off x="375094" y="2635289"/>
            <a:ext cx="2088232"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solidFill>
                  <a:prstClr val="white"/>
                </a:solidFill>
              </a:rPr>
              <a:t>الإجراءات </a:t>
            </a:r>
            <a:endParaRPr lang="ar-SA" b="1" dirty="0">
              <a:solidFill>
                <a:prstClr val="white"/>
              </a:solidFill>
            </a:endParaRPr>
          </a:p>
        </p:txBody>
      </p:sp>
      <p:sp>
        <p:nvSpPr>
          <p:cNvPr id="21" name="مستطيل 20"/>
          <p:cNvSpPr/>
          <p:nvPr/>
        </p:nvSpPr>
        <p:spPr>
          <a:xfrm>
            <a:off x="375094" y="5589240"/>
            <a:ext cx="2088232" cy="64807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solidFill>
                  <a:prstClr val="white"/>
                </a:solidFill>
              </a:rPr>
              <a:t>الخاتمة</a:t>
            </a:r>
            <a:endParaRPr lang="ar-SA" b="1" dirty="0">
              <a:solidFill>
                <a:prstClr val="white"/>
              </a:solidFill>
            </a:endParaRPr>
          </a:p>
        </p:txBody>
      </p:sp>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692696"/>
            <a:ext cx="504056" cy="432048"/>
          </a:xfrm>
          <a:prstGeom prst="rect">
            <a:avLst/>
          </a:prstGeom>
        </p:spPr>
      </p:pic>
    </p:spTree>
    <p:extLst>
      <p:ext uri="{BB962C8B-B14F-4D97-AF65-F5344CB8AC3E}">
        <p14:creationId xmlns:p14="http://schemas.microsoft.com/office/powerpoint/2010/main" val="84741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reeform 7"/>
          <p:cNvSpPr>
            <a:spLocks/>
          </p:cNvSpPr>
          <p:nvPr/>
        </p:nvSpPr>
        <p:spPr bwMode="auto">
          <a:xfrm>
            <a:off x="5715000" y="3233738"/>
            <a:ext cx="6350" cy="3175"/>
          </a:xfrm>
          <a:custGeom>
            <a:avLst/>
            <a:gdLst>
              <a:gd name="T0" fmla="*/ 1820 w 11"/>
              <a:gd name="T1" fmla="*/ 1206 h 7"/>
              <a:gd name="T2" fmla="*/ 0 w 11"/>
              <a:gd name="T3" fmla="*/ 0 h 7"/>
              <a:gd name="T4" fmla="*/ 0 w 11"/>
              <a:gd name="T5" fmla="*/ 1206 h 7"/>
              <a:gd name="T6" fmla="*/ 1820 w 11"/>
              <a:gd name="T7" fmla="*/ 1206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1" y="7"/>
                </a:moveTo>
                <a:lnTo>
                  <a:pt x="0" y="0"/>
                </a:lnTo>
                <a:lnTo>
                  <a:pt x="0" y="7"/>
                </a:lnTo>
                <a:lnTo>
                  <a:pt x="11" y="7"/>
                </a:lnTo>
                <a:close/>
              </a:path>
            </a:pathLst>
          </a:custGeom>
          <a:solidFill>
            <a:srgbClr val="00FF00"/>
          </a:solidFill>
          <a:ln w="9525">
            <a:noFill/>
            <a:round/>
            <a:headEnd/>
            <a:tailEnd/>
          </a:ln>
        </p:spPr>
        <p:txBody>
          <a:bodyPr/>
          <a:lstStyle/>
          <a:p>
            <a:endParaRPr lang="ar-SA"/>
          </a:p>
        </p:txBody>
      </p:sp>
      <p:sp>
        <p:nvSpPr>
          <p:cNvPr id="2051" name="Rectangle 3"/>
          <p:cNvSpPr>
            <a:spLocks noChangeArrowheads="1"/>
          </p:cNvSpPr>
          <p:nvPr/>
        </p:nvSpPr>
        <p:spPr bwMode="auto">
          <a:xfrm>
            <a:off x="1000100" y="5857892"/>
            <a:ext cx="70722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latin typeface="Arial" pitchFamily="34" charset="0"/>
                <a:ea typeface="Calibri" pitchFamily="34" charset="0"/>
                <a:cs typeface="Arial" pitchFamily="34" charset="0"/>
                <a:hlinkClick r:id="rId2"/>
              </a:rPr>
              <a:t>http://</a:t>
            </a:r>
            <a:r>
              <a:rPr lang="en-US" sz="2000" b="1" dirty="0" smtClean="0">
                <a:latin typeface="Arial" pitchFamily="34" charset="0"/>
                <a:ea typeface="Calibri" pitchFamily="34" charset="0"/>
                <a:cs typeface="Arial" pitchFamily="34" charset="0"/>
                <a:hlinkClick r:id="rId2"/>
              </a:rPr>
              <a:t>universt.net/3/intro.html</a:t>
            </a:r>
            <a:r>
              <a:rPr lang="en-US" sz="2000" b="1" dirty="0" smtClean="0">
                <a:latin typeface="Arial" pitchFamily="34" charset="0"/>
                <a:ea typeface="Calibri"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39" t="7503" r="10282" b="21645"/>
          <a:stretch/>
        </p:blipFill>
        <p:spPr bwMode="auto">
          <a:xfrm>
            <a:off x="986076" y="332656"/>
            <a:ext cx="733034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6"/>
          <p:cNvSpPr>
            <a:spLocks noChangeArrowheads="1"/>
          </p:cNvSpPr>
          <p:nvPr/>
        </p:nvSpPr>
        <p:spPr bwMode="auto">
          <a:xfrm>
            <a:off x="285750" y="1643063"/>
            <a:ext cx="7500938" cy="4975225"/>
          </a:xfrm>
          <a:prstGeom prst="roundRect">
            <a:avLst>
              <a:gd name="adj" fmla="val 16667"/>
            </a:avLst>
          </a:prstGeom>
          <a:solidFill>
            <a:srgbClr val="FFFF99">
              <a:alpha val="83920"/>
            </a:srgbClr>
          </a:solidFill>
          <a:ln w="28575" algn="ctr">
            <a:solidFill>
              <a:srgbClr val="0070C0"/>
            </a:solidFill>
            <a:prstDash val="lgDash"/>
            <a:round/>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71" name="Rectangle 83"/>
          <p:cNvSpPr>
            <a:spLocks noChangeArrowheads="1"/>
          </p:cNvSpPr>
          <p:nvPr/>
        </p:nvSpPr>
        <p:spPr bwMode="auto">
          <a:xfrm>
            <a:off x="8388350" y="-315913"/>
            <a:ext cx="361950" cy="7532688"/>
          </a:xfrm>
          <a:prstGeom prst="rect">
            <a:avLst/>
          </a:prstGeom>
          <a:solidFill>
            <a:srgbClr val="0070C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4" name="Rectangle 84"/>
          <p:cNvSpPr>
            <a:spLocks noChangeArrowheads="1"/>
          </p:cNvSpPr>
          <p:nvPr/>
        </p:nvSpPr>
        <p:spPr bwMode="auto">
          <a:xfrm>
            <a:off x="7929563" y="-242888"/>
            <a:ext cx="357187" cy="7532688"/>
          </a:xfrm>
          <a:prstGeom prst="rect">
            <a:avLst/>
          </a:prstGeom>
          <a:solidFill>
            <a:srgbClr val="969696"/>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15445" name="Rectangle 85"/>
          <p:cNvSpPr>
            <a:spLocks noChangeArrowheads="1"/>
          </p:cNvSpPr>
          <p:nvPr/>
        </p:nvSpPr>
        <p:spPr bwMode="auto">
          <a:xfrm>
            <a:off x="8855075" y="-242888"/>
            <a:ext cx="288925" cy="7532688"/>
          </a:xfrm>
          <a:prstGeom prst="rect">
            <a:avLst/>
          </a:prstGeom>
          <a:solidFill>
            <a:srgbClr val="00B050"/>
          </a:solidFill>
          <a:ln w="9525" algn="ctr">
            <a:noFill/>
            <a:miter lim="800000"/>
            <a:headEnd/>
            <a:tailEnd/>
          </a:ln>
        </p:spPr>
        <p:txBody>
          <a:bodyPr wrap="none" anchor="ctr"/>
          <a:lstStyle/>
          <a:p>
            <a:pPr algn="ctr">
              <a:spcBef>
                <a:spcPct val="50000"/>
              </a:spcBef>
            </a:pPr>
            <a:endParaRPr lang="ar-SA" sz="6600">
              <a:solidFill>
                <a:srgbClr val="00CCFF"/>
              </a:solidFill>
              <a:cs typeface="Miriam Fixed" pitchFamily="49" charset="-79"/>
            </a:endParaRPr>
          </a:p>
        </p:txBody>
      </p:sp>
      <p:sp>
        <p:nvSpPr>
          <p:cNvPr id="7189" name="Rectangle 21"/>
          <p:cNvSpPr>
            <a:spLocks noChangeArrowheads="1"/>
          </p:cNvSpPr>
          <p:nvPr/>
        </p:nvSpPr>
        <p:spPr bwMode="auto">
          <a:xfrm>
            <a:off x="642938" y="1857375"/>
            <a:ext cx="6786562" cy="4572000"/>
          </a:xfrm>
          <a:prstGeom prst="rect">
            <a:avLst/>
          </a:prstGeom>
          <a:noFill/>
          <a:ln w="9525">
            <a:noFill/>
            <a:miter lim="800000"/>
            <a:headEnd/>
            <a:tailEnd/>
          </a:ln>
          <a:effectLst/>
        </p:spPr>
        <p:txBody>
          <a:bodyPr/>
          <a:lstStyle/>
          <a:p>
            <a:pPr marL="342900" indent="-342900">
              <a:spcBef>
                <a:spcPct val="20000"/>
              </a:spcBef>
              <a:defRPr/>
            </a:pPr>
            <a:endParaRPr lang="en-US" sz="3200" dirty="0">
              <a:latin typeface="+mj-lt"/>
              <a:cs typeface="+mn-cs"/>
            </a:endParaRPr>
          </a:p>
        </p:txBody>
      </p:sp>
      <p:sp>
        <p:nvSpPr>
          <p:cNvPr id="23" name="مربع نص 22"/>
          <p:cNvSpPr txBox="1"/>
          <p:nvPr/>
        </p:nvSpPr>
        <p:spPr>
          <a:xfrm>
            <a:off x="1571625" y="357188"/>
            <a:ext cx="5643563" cy="1200150"/>
          </a:xfrm>
          <a:prstGeom prst="rect">
            <a:avLst/>
          </a:prstGeom>
          <a:noFill/>
        </p:spPr>
        <p:txBody>
          <a:bodyPr rtlCol="1">
            <a:spAutoFit/>
          </a:bodyPr>
          <a:lstStyle/>
          <a:p>
            <a:pPr marL="742950" indent="-742950" algn="ctr">
              <a:buFont typeface="+mj-lt"/>
              <a:buAutoNum type="arabicParenR"/>
              <a:defRPr/>
            </a:pPr>
            <a:r>
              <a:rPr lang="ar-SA" sz="3600" b="1" dirty="0">
                <a:solidFill>
                  <a:srgbClr val="7030A0"/>
                </a:solidFill>
                <a:effectLst>
                  <a:outerShdw blurRad="38100" dist="38100" dir="2700000" algn="tl">
                    <a:srgbClr val="C0C0C0"/>
                  </a:outerShdw>
                </a:effectLst>
              </a:rPr>
              <a:t>المقدمة</a:t>
            </a:r>
          </a:p>
          <a:p>
            <a:pPr algn="ctr">
              <a:defRPr/>
            </a:pPr>
            <a:r>
              <a:rPr lang="en-US" sz="3600" b="1" dirty="0">
                <a:solidFill>
                  <a:srgbClr val="7030A0"/>
                </a:solidFill>
                <a:effectLst>
                  <a:outerShdw blurRad="38100" dist="38100" dir="2700000" algn="tl">
                    <a:srgbClr val="C0C0C0"/>
                  </a:outerShdw>
                </a:effectLst>
              </a:rPr>
              <a:t>Introduction</a:t>
            </a:r>
            <a:endParaRPr lang="ar-SA" sz="3600" dirty="0">
              <a:solidFill>
                <a:srgbClr val="7030A0"/>
              </a:solidFill>
            </a:endParaRPr>
          </a:p>
        </p:txBody>
      </p:sp>
      <p:pic>
        <p:nvPicPr>
          <p:cNvPr id="7176" name="صورة 23" descr="web_search.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rot="10440760">
            <a:off x="719138" y="574675"/>
            <a:ext cx="1524000" cy="1549400"/>
          </a:xfrm>
          <a:prstGeom prst="rect">
            <a:avLst/>
          </a:prstGeom>
          <a:noFill/>
          <a:ln w="9525">
            <a:noFill/>
            <a:miter lim="800000"/>
            <a:headEnd/>
            <a:tailEnd/>
          </a:ln>
        </p:spPr>
      </p:pic>
      <p:sp>
        <p:nvSpPr>
          <p:cNvPr id="7177" name="مربع نص 10"/>
          <p:cNvSpPr txBox="1">
            <a:spLocks noChangeArrowheads="1"/>
          </p:cNvSpPr>
          <p:nvPr/>
        </p:nvSpPr>
        <p:spPr bwMode="auto">
          <a:xfrm>
            <a:off x="357188" y="2143125"/>
            <a:ext cx="7286625" cy="3695700"/>
          </a:xfrm>
          <a:prstGeom prst="rect">
            <a:avLst/>
          </a:prstGeom>
          <a:noFill/>
          <a:ln w="9525">
            <a:noFill/>
            <a:miter lim="800000"/>
            <a:headEnd/>
            <a:tailEnd/>
          </a:ln>
        </p:spPr>
        <p:txBody>
          <a:bodyPr>
            <a:spAutoFit/>
          </a:bodyPr>
          <a:lstStyle/>
          <a:p>
            <a:pPr>
              <a:lnSpc>
                <a:spcPct val="150000"/>
              </a:lnSpc>
            </a:pPr>
            <a:r>
              <a:rPr lang="ar-SA" sz="3200" dirty="0"/>
              <a:t>تقديم حول الدرس والتمهيد له لإثارة دافعية الطلاب, حيث يتم توضيح فكرة الدرس وعناصره  والتركيز على أهدافه من أجل  وضع الطالب في تصور مسبق حول ما سيتعلمه، وعادة تتكون من فقرة قصيرة على شكل سيناريو توضح الفكرة وتثير دافعية الطالب.</a:t>
            </a:r>
          </a:p>
        </p:txBody>
      </p:sp>
      <p:pic>
        <p:nvPicPr>
          <p:cNvPr id="7178" name="صورة 12" descr="WQBricks1Am.gif"/>
          <p:cNvPicPr>
            <a:picLocks noChangeAspect="1"/>
          </p:cNvPicPr>
          <p:nvPr/>
        </p:nvPicPr>
        <p:blipFill>
          <a:blip r:embed="rId3" cstate="print">
            <a:clrChange>
              <a:clrFrom>
                <a:srgbClr val="FFFFFF"/>
              </a:clrFrom>
              <a:clrTo>
                <a:srgbClr val="FFFFFF">
                  <a:alpha val="0"/>
                </a:srgbClr>
              </a:clrTo>
            </a:clrChange>
          </a:blip>
          <a:srcRect l="57353" b="81438"/>
          <a:stretch>
            <a:fillRect/>
          </a:stretch>
        </p:blipFill>
        <p:spPr bwMode="auto">
          <a:xfrm>
            <a:off x="5929313" y="428625"/>
            <a:ext cx="1403350" cy="1000125"/>
          </a:xfrm>
          <a:prstGeom prst="rect">
            <a:avLst/>
          </a:prstGeom>
          <a:noFill/>
          <a:ln w="9525">
            <a:noFill/>
            <a:miter lim="800000"/>
            <a:headEnd/>
            <a:tailEnd/>
          </a:ln>
        </p:spPr>
      </p:pic>
      <p:pic>
        <p:nvPicPr>
          <p:cNvPr id="7179" name="صورة 13" descr="BrickBar.gif"/>
          <p:cNvPicPr>
            <a:picLocks noChangeAspect="1"/>
          </p:cNvPicPr>
          <p:nvPr/>
        </p:nvPicPr>
        <p:blipFill>
          <a:blip r:embed="rId4" cstate="print"/>
          <a:srcRect/>
          <a:stretch>
            <a:fillRect/>
          </a:stretch>
        </p:blipFill>
        <p:spPr bwMode="auto">
          <a:xfrm>
            <a:off x="928688" y="5786438"/>
            <a:ext cx="6172200" cy="466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5444"/>
                                        </p:tgtEl>
                                        <p:attrNameLst>
                                          <p:attrName>style.color</p:attrName>
                                        </p:attrNameLst>
                                      </p:cBhvr>
                                      <p:to>
                                        <a:srgbClr val="00CC00"/>
                                      </p:to>
                                    </p:animClr>
                                    <p:animClr clrSpc="rgb" dir="cw">
                                      <p:cBhvr>
                                        <p:cTn id="7" dur="250" autoRev="1" fill="hold"/>
                                        <p:tgtEl>
                                          <p:spTgt spid="15444"/>
                                        </p:tgtEl>
                                        <p:attrNameLst>
                                          <p:attrName>fillcolor</p:attrName>
                                        </p:attrNameLst>
                                      </p:cBhvr>
                                      <p:to>
                                        <a:srgbClr val="00CC00"/>
                                      </p:to>
                                    </p:animClr>
                                    <p:set>
                                      <p:cBhvr>
                                        <p:cTn id="8" dur="250" autoRev="1" fill="hold"/>
                                        <p:tgtEl>
                                          <p:spTgt spid="15444"/>
                                        </p:tgtEl>
                                        <p:attrNameLst>
                                          <p:attrName>fill.type</p:attrName>
                                        </p:attrNameLst>
                                      </p:cBhvr>
                                      <p:to>
                                        <p:strVal val="solid"/>
                                      </p:to>
                                    </p:set>
                                    <p:set>
                                      <p:cBhvr>
                                        <p:cTn id="9" dur="250" autoRev="1" fill="hold"/>
                                        <p:tgtEl>
                                          <p:spTgt spid="154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0" autoRev="1" fill="hold"/>
                                        <p:tgtEl>
                                          <p:spTgt spid="15445"/>
                                        </p:tgtEl>
                                        <p:attrNameLst>
                                          <p:attrName>style.color</p:attrName>
                                        </p:attrNameLst>
                                      </p:cBhvr>
                                      <p:to>
                                        <a:schemeClr val="bg1"/>
                                      </p:to>
                                    </p:animClr>
                                    <p:animClr clrSpc="rgb" dir="cw">
                                      <p:cBhvr>
                                        <p:cTn id="12" dur="2500" autoRev="1" fill="hold"/>
                                        <p:tgtEl>
                                          <p:spTgt spid="15445"/>
                                        </p:tgtEl>
                                        <p:attrNameLst>
                                          <p:attrName>fillcolor</p:attrName>
                                        </p:attrNameLst>
                                      </p:cBhvr>
                                      <p:to>
                                        <a:schemeClr val="bg1"/>
                                      </p:to>
                                    </p:animClr>
                                    <p:set>
                                      <p:cBhvr>
                                        <p:cTn id="13" dur="2500" autoRev="1" fill="hold"/>
                                        <p:tgtEl>
                                          <p:spTgt spid="15445"/>
                                        </p:tgtEl>
                                        <p:attrNameLst>
                                          <p:attrName>fill.type</p:attrName>
                                        </p:attrNameLst>
                                      </p:cBhvr>
                                      <p:to>
                                        <p:strVal val="solid"/>
                                      </p:to>
                                    </p:set>
                                    <p:set>
                                      <p:cBhvr>
                                        <p:cTn id="14" dur="2500" autoRev="1" fill="hold"/>
                                        <p:tgtEl>
                                          <p:spTgt spid="154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5"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1103</Words>
  <Application>Microsoft Office PowerPoint</Application>
  <PresentationFormat>On-screen Show (4:3)</PresentationFormat>
  <Paragraphs>200</Paragraphs>
  <Slides>31</Slides>
  <Notes>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سمة Office</vt:lpstr>
      <vt:lpstr>نسق Office</vt:lpstr>
      <vt:lpstr>1_نسق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Nada Gehad Saleh</cp:lastModifiedBy>
  <cp:revision>78</cp:revision>
  <dcterms:created xsi:type="dcterms:W3CDTF">2010-01-05T16:29:58Z</dcterms:created>
  <dcterms:modified xsi:type="dcterms:W3CDTF">2016-12-21T05:26:54Z</dcterms:modified>
</cp:coreProperties>
</file>