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6" r:id="rId2"/>
    <p:sldMasterId id="2147483668" r:id="rId3"/>
    <p:sldMasterId id="2147483670" r:id="rId4"/>
    <p:sldMasterId id="2147483672" r:id="rId5"/>
    <p:sldMasterId id="2147483674" r:id="rId6"/>
    <p:sldMasterId id="2147483676" r:id="rId7"/>
    <p:sldMasterId id="2147483678" r:id="rId8"/>
    <p:sldMasterId id="2147483680" r:id="rId9"/>
    <p:sldMasterId id="2147483686" r:id="rId10"/>
    <p:sldMasterId id="2147483688" r:id="rId11"/>
    <p:sldMasterId id="2147483690" r:id="rId12"/>
    <p:sldMasterId id="2147483694" r:id="rId13"/>
    <p:sldMasterId id="2147483696" r:id="rId14"/>
    <p:sldMasterId id="2147483698" r:id="rId15"/>
  </p:sldMasterIdLst>
  <p:handoutMasterIdLst>
    <p:handoutMasterId r:id="rId59"/>
  </p:handoutMasterIdLst>
  <p:sldIdLst>
    <p:sldId id="256" r:id="rId16"/>
    <p:sldId id="274" r:id="rId17"/>
    <p:sldId id="264" r:id="rId18"/>
    <p:sldId id="310" r:id="rId19"/>
    <p:sldId id="267" r:id="rId20"/>
    <p:sldId id="287" r:id="rId21"/>
    <p:sldId id="290" r:id="rId22"/>
    <p:sldId id="311" r:id="rId23"/>
    <p:sldId id="312" r:id="rId24"/>
    <p:sldId id="268" r:id="rId25"/>
    <p:sldId id="262" r:id="rId26"/>
    <p:sldId id="307" r:id="rId27"/>
    <p:sldId id="306" r:id="rId28"/>
    <p:sldId id="292" r:id="rId29"/>
    <p:sldId id="293" r:id="rId30"/>
    <p:sldId id="270" r:id="rId31"/>
    <p:sldId id="284" r:id="rId32"/>
    <p:sldId id="295" r:id="rId33"/>
    <p:sldId id="294" r:id="rId34"/>
    <p:sldId id="300" r:id="rId35"/>
    <p:sldId id="301" r:id="rId36"/>
    <p:sldId id="322" r:id="rId37"/>
    <p:sldId id="328" r:id="rId38"/>
    <p:sldId id="329" r:id="rId39"/>
    <p:sldId id="330" r:id="rId40"/>
    <p:sldId id="331" r:id="rId41"/>
    <p:sldId id="332" r:id="rId42"/>
    <p:sldId id="333" r:id="rId43"/>
    <p:sldId id="334" r:id="rId44"/>
    <p:sldId id="335" r:id="rId45"/>
    <p:sldId id="336" r:id="rId46"/>
    <p:sldId id="339" r:id="rId47"/>
    <p:sldId id="341" r:id="rId48"/>
    <p:sldId id="340" r:id="rId49"/>
    <p:sldId id="343" r:id="rId50"/>
    <p:sldId id="344" r:id="rId51"/>
    <p:sldId id="345" r:id="rId52"/>
    <p:sldId id="347" r:id="rId53"/>
    <p:sldId id="348" r:id="rId54"/>
    <p:sldId id="318" r:id="rId55"/>
    <p:sldId id="321" r:id="rId56"/>
    <p:sldId id="309" r:id="rId57"/>
    <p:sldId id="296" r:id="rId5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1" autoAdjust="0"/>
    <p:restoredTop sz="94718" autoAdjust="0"/>
  </p:normalViewPr>
  <p:slideViewPr>
    <p:cSldViewPr>
      <p:cViewPr varScale="1">
        <p:scale>
          <a:sx n="82" d="100"/>
          <a:sy n="82" d="100"/>
        </p:scale>
        <p:origin x="-4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EDBE75-484B-4A9B-857D-35C1E2F45B75}" type="datetimeFigureOut">
              <a:rPr lang="en-US" smtClean="0"/>
              <a:t>12/7/2016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44FECD-6BA4-4DD4-A17F-0E711EAF3CDC}" type="slidenum">
              <a:rPr lang="en-US" smtClean="0"/>
              <a:t>‹#›</a:t>
            </a:fld>
            <a:endParaRPr lang="en-US"/>
          </a:p>
        </p:txBody>
      </p:sp>
    </p:spTree>
    <p:extLst>
      <p:ext uri="{BB962C8B-B14F-4D97-AF65-F5344CB8AC3E}">
        <p14:creationId xmlns:p14="http://schemas.microsoft.com/office/powerpoint/2010/main" val="25387807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08/03/38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08/03/38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08/03/38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عنصر نائب للتذييل 2"/>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عنصر نائب لرقم الشريحة 3"/>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B7BABECF-B202-462E-8861-940E0954165D}"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60284483"/>
      </p:ext>
    </p:extLst>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459A5B8F-F073-4C4E-9916-3E7800938231}"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21565048"/>
      </p:ext>
    </p:extLst>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عنصر نائب للتذييل 2"/>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عنصر نائب لرقم الشريحة 3"/>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B7BABECF-B202-462E-8861-940E0954165D}"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845081848"/>
      </p:ext>
    </p:extLst>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عنصر نائب للتذييل 2"/>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عنصر نائب لرقم الشريحة 3"/>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B7BABECF-B202-462E-8861-940E0954165D}"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551788402"/>
      </p:ext>
    </p:extLst>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E938DCD-D4F2-485E-915C-51597286678A}"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35143196"/>
      </p:ext>
    </p:extLst>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E938DCD-D4F2-485E-915C-51597286678A}"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60570881"/>
      </p:ext>
    </p:extLst>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E938DCD-D4F2-485E-915C-51597286678A}"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42156397"/>
      </p:ext>
    </p:extLst>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E938DCD-D4F2-485E-915C-51597286678A}"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58026652"/>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08/03/38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عنصر نائب للتذييل 2"/>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عنصر نائب لرقم الشريحة 3"/>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B7BABECF-B202-462E-8861-940E0954165D}"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67885260"/>
      </p:ext>
    </p:extLst>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E938DCD-D4F2-485E-915C-51597286678A}"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614550467"/>
      </p:ext>
    </p:extLst>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E938DCD-D4F2-485E-915C-51597286678A}"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278816995"/>
      </p:ext>
    </p:extLst>
  </p:cSld>
  <p:clrMapOvr>
    <a:masterClrMapping/>
  </p:clrMapOvr>
  <p:transition>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عنصر نائب للتذييل 2"/>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عنصر نائب لرقم الشريحة 3"/>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B7BABECF-B202-462E-8861-940E0954165D}"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164971501"/>
      </p:ext>
    </p:extLst>
  </p:cSld>
  <p:clrMapOvr>
    <a:masterClrMapping/>
  </p:clrMapOvr>
  <p:transition>
    <p:randomBa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E938DCD-D4F2-485E-915C-51597286678A}"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06118566"/>
      </p:ext>
    </p:extLst>
  </p:cSld>
  <p:clrMapOvr>
    <a:masterClrMapping/>
  </p:clrMapOvr>
  <p:transition>
    <p:randomBa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عنصر نائب للتذييل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عنصر نائب لرقم الشريحة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E938DCD-D4F2-485E-915C-51597286678A}"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95009544"/>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CAB5284-8EE9-4CE6-A7DB-BD424FF68B6D}" type="datetimeFigureOut">
              <a:rPr lang="ar-SA" smtClean="0"/>
              <a:pPr/>
              <a:t>08/03/38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CAB5284-8EE9-4CE6-A7DB-BD424FF68B6D}" type="datetimeFigureOut">
              <a:rPr lang="ar-SA" smtClean="0"/>
              <a:pPr/>
              <a:t>08/03/38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CAB5284-8EE9-4CE6-A7DB-BD424FF68B6D}" type="datetimeFigureOut">
              <a:rPr lang="ar-SA" smtClean="0"/>
              <a:pPr/>
              <a:t>08/03/38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CAB5284-8EE9-4CE6-A7DB-BD424FF68B6D}" type="datetimeFigureOut">
              <a:rPr lang="ar-SA" smtClean="0"/>
              <a:pPr/>
              <a:t>08/03/38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CAB5284-8EE9-4CE6-A7DB-BD424FF68B6D}" type="datetimeFigureOut">
              <a:rPr lang="ar-SA" smtClean="0"/>
              <a:pPr/>
              <a:t>08/03/38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AB5284-8EE9-4CE6-A7DB-BD424FF68B6D}" type="datetimeFigureOut">
              <a:rPr lang="ar-SA" smtClean="0"/>
              <a:pPr/>
              <a:t>08/03/38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AB5284-8EE9-4CE6-A7DB-BD424FF68B6D}" type="datetimeFigureOut">
              <a:rPr lang="ar-SA" smtClean="0"/>
              <a:pPr/>
              <a:t>08/03/38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F6F0E1B3-6C9F-470F-85A5-3C530D11A1DD}"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CAB5284-8EE9-4CE6-A7DB-BD424FF68B6D}" type="datetimeFigureOut">
              <a:rPr lang="ar-SA" smtClean="0"/>
              <a:pPr/>
              <a:t>08/03/38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6F0E1B3-6C9F-470F-85A5-3C530D11A1DD}"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44011429"/>
      </p:ext>
    </p:extLst>
  </p:cSld>
  <p:clrMap bg1="lt1" tx1="dk1" bg2="lt2" tx2="dk2" accent1="accent1" accent2="accent2" accent3="accent3" accent4="accent4" accent5="accent5" accent6="accent6" hlink="hlink" folHlink="folHlink"/>
  <p:sldLayoutIdLst>
    <p:sldLayoutId id="2147483687"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26332176"/>
      </p:ext>
    </p:extLst>
  </p:cSld>
  <p:clrMap bg1="lt1" tx1="dk1" bg2="lt2" tx2="dk2" accent1="accent1" accent2="accent2" accent3="accent3" accent4="accent4" accent5="accent5" accent6="accent6" hlink="hlink" folHlink="folHlink"/>
  <p:sldLayoutIdLst>
    <p:sldLayoutId id="2147483689"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3316307"/>
      </p:ext>
    </p:extLst>
  </p:cSld>
  <p:clrMap bg1="lt1" tx1="dk1" bg2="lt2" tx2="dk2" accent1="accent1" accent2="accent2" accent3="accent3" accent4="accent4" accent5="accent5" accent6="accent6" hlink="hlink" folHlink="folHlink"/>
  <p:sldLayoutIdLst>
    <p:sldLayoutId id="2147483691"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31735186"/>
      </p:ext>
    </p:extLst>
  </p:cSld>
  <p:clrMap bg1="lt1" tx1="dk1" bg2="lt2" tx2="dk2" accent1="accent1" accent2="accent2" accent3="accent3" accent4="accent4" accent5="accent5" accent6="accent6" hlink="hlink" folHlink="folHlink"/>
  <p:sldLayoutIdLst>
    <p:sldLayoutId id="2147483695"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241936843"/>
      </p:ext>
    </p:extLst>
  </p:cSld>
  <p:clrMap bg1="lt1" tx1="dk1" bg2="lt2" tx2="dk2" accent1="accent1" accent2="accent2" accent3="accent3" accent4="accent4" accent5="accent5" accent6="accent6" hlink="hlink" folHlink="folHlink"/>
  <p:sldLayoutIdLst>
    <p:sldLayoutId id="2147483697"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69664125"/>
      </p:ext>
    </p:extLst>
  </p:cSld>
  <p:clrMap bg1="lt1" tx1="dk1" bg2="lt2" tx2="dk2" accent1="accent1" accent2="accent2" accent3="accent3" accent4="accent4" accent5="accent5" accent6="accent6" hlink="hlink" folHlink="folHlink"/>
  <p:sldLayoutIdLst>
    <p:sldLayoutId id="2147483699"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31781701"/>
      </p:ext>
    </p:extLst>
  </p:cSld>
  <p:clrMap bg1="lt1" tx1="dk1" bg2="lt2" tx2="dk2" accent1="accent1" accent2="accent2" accent3="accent3" accent4="accent4" accent5="accent5" accent6="accent6" hlink="hlink" folHlink="folHlink"/>
  <p:sldLayoutIdLst>
    <p:sldLayoutId id="2147483667"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27025897"/>
      </p:ext>
    </p:extLst>
  </p:cSld>
  <p:clrMap bg1="lt1" tx1="dk1" bg2="lt2" tx2="dk2" accent1="accent1" accent2="accent2" accent3="accent3" accent4="accent4" accent5="accent5" accent6="accent6" hlink="hlink" folHlink="folHlink"/>
  <p:sldLayoutIdLst>
    <p:sldLayoutId id="2147483669"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75083771"/>
      </p:ext>
    </p:extLst>
  </p:cSld>
  <p:clrMap bg1="lt1" tx1="dk1" bg2="lt2" tx2="dk2" accent1="accent1" accent2="accent2" accent3="accent3" accent4="accent4" accent5="accent5" accent6="accent6" hlink="hlink" folHlink="folHlink"/>
  <p:sldLayoutIdLst>
    <p:sldLayoutId id="2147483671"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876811752"/>
      </p:ext>
    </p:extLst>
  </p:cSld>
  <p:clrMap bg1="lt1" tx1="dk1" bg2="lt2" tx2="dk2" accent1="accent1" accent2="accent2" accent3="accent3" accent4="accent4" accent5="accent5" accent6="accent6" hlink="hlink" folHlink="folHlink"/>
  <p:sldLayoutIdLst>
    <p:sldLayoutId id="2147483673"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50044545"/>
      </p:ext>
    </p:extLst>
  </p:cSld>
  <p:clrMap bg1="lt1" tx1="dk1" bg2="lt2" tx2="dk2" accent1="accent1" accent2="accent2" accent3="accent3" accent4="accent4" accent5="accent5" accent6="accent6" hlink="hlink" folHlink="folHlink"/>
  <p:sldLayoutIdLst>
    <p:sldLayoutId id="2147483675"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106874592"/>
      </p:ext>
    </p:extLst>
  </p:cSld>
  <p:clrMap bg1="lt1" tx1="dk1" bg2="lt2" tx2="dk2" accent1="accent1" accent2="accent2" accent3="accent3" accent4="accent4" accent5="accent5" accent6="accent6" hlink="hlink" folHlink="folHlink"/>
  <p:sldLayoutIdLst>
    <p:sldLayoutId id="2147483677"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60561483"/>
      </p:ext>
    </p:extLst>
  </p:cSld>
  <p:clrMap bg1="lt1" tx1="dk1" bg2="lt2" tx2="dk2" accent1="accent1" accent2="accent2" accent3="accent3" accent4="accent4" accent5="accent5" accent6="accent6" hlink="hlink" folHlink="folHlink"/>
  <p:sldLayoutIdLst>
    <p:sldLayoutId id="2147483679"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799DBE0-3BB6-4E38-9C54-58CEAD2BB663}" type="slidenum">
              <a:rPr kumimoji="0" lang="ar-SA" sz="1400" b="0" i="0" u="none" strike="noStrike" kern="1200" cap="none" spc="0" normalizeH="0" baseline="0" noProof="0">
                <a:ln>
                  <a:noFill/>
                </a:ln>
                <a:solidFill>
                  <a:srgbClr val="000000"/>
                </a:solidFill>
                <a:effectLst/>
                <a:uLnTx/>
                <a:uFillTx/>
                <a:latin typeface="Arial"/>
                <a:ea typeface="+mn-ea"/>
                <a:cs typeface="Arial"/>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916925163"/>
      </p:ext>
    </p:extLst>
  </p:cSld>
  <p:clrMap bg1="lt1" tx1="dk1" bg2="lt2" tx2="dk2" accent1="accent1" accent2="accent2" accent3="accent3" accent4="accent4" accent5="accent5" accent6="accent6" hlink="hlink" folHlink="folHlink"/>
  <p:sldLayoutIdLst>
    <p:sldLayoutId id="2147483681" r:id="rId1"/>
  </p:sldLayoutIdLst>
  <p:transition>
    <p:randomBar/>
  </p:transition>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C:\Documents%20and%20Settings\default\Desktop\&#1605;&#1580;&#1604;&#1583;%20&#1580;&#1583;&#1610;&#1583;%20(2)\&#1575;&#1604;&#1605;&#1606;&#1575;&#1607;&#1580;%20&#1575;&#1604;&#1583;&#1585;&#1575;&#1587;&#1610;&#1577;.av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elc.edu.sa/portal/?q=content/656"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wmf"/><Relationship Id="rId1" Type="http://schemas.openxmlformats.org/officeDocument/2006/relationships/slideLayout" Target="../slideLayouts/slideLayout23.xml"/><Relationship Id="rId6" Type="http://schemas.openxmlformats.org/officeDocument/2006/relationships/image" Target="../media/image28.jpg"/><Relationship Id="rId5" Type="http://schemas.openxmlformats.org/officeDocument/2006/relationships/image" Target="../media/image27.jp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online-stopwatch.com/full-screen-stopwatch/"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grpSp>
        <p:nvGrpSpPr>
          <p:cNvPr id="6" name="مجموعة 5"/>
          <p:cNvGrpSpPr/>
          <p:nvPr/>
        </p:nvGrpSpPr>
        <p:grpSpPr>
          <a:xfrm>
            <a:off x="0" y="0"/>
            <a:ext cx="9144000" cy="6858000"/>
            <a:chOff x="0" y="0"/>
            <a:chExt cx="9144000" cy="6858000"/>
          </a:xfrm>
        </p:grpSpPr>
        <p:pic>
          <p:nvPicPr>
            <p:cNvPr id="4"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مستطيل مستدير الزوايا 4"/>
            <p:cNvSpPr/>
            <p:nvPr/>
          </p:nvSpPr>
          <p:spPr>
            <a:xfrm>
              <a:off x="1475656" y="357166"/>
              <a:ext cx="6840760" cy="19197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7" name="Subtitle 2"/>
          <p:cNvSpPr txBox="1">
            <a:spLocks/>
          </p:cNvSpPr>
          <p:nvPr/>
        </p:nvSpPr>
        <p:spPr>
          <a:xfrm>
            <a:off x="1475656" y="428604"/>
            <a:ext cx="6840760" cy="1752600"/>
          </a:xfrm>
          <a:prstGeom prst="rect">
            <a:avLst/>
          </a:prstGeom>
        </p:spPr>
        <p:txBody>
          <a:bodyPr>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4800" b="0" i="0" u="none" strike="noStrike" kern="1200" cap="none" spc="0" normalizeH="0" baseline="0" noProof="0" dirty="0" smtClean="0">
                <a:ln>
                  <a:noFill/>
                </a:ln>
                <a:solidFill>
                  <a:schemeClr val="bg1"/>
                </a:solidFill>
                <a:effectLst/>
                <a:uLnTx/>
                <a:uFillTx/>
                <a:latin typeface="+mn-lt"/>
                <a:ea typeface="+mn-ea"/>
                <a:cs typeface="+mn-cs"/>
              </a:rPr>
              <a:t>الوسائل التعليمية</a:t>
            </a:r>
            <a:r>
              <a:rPr kumimoji="0" lang="ar-SA" sz="4800" b="0" i="0" u="none" strike="noStrike" kern="1200" cap="none" spc="0" normalizeH="0" noProof="0" dirty="0" smtClean="0">
                <a:ln>
                  <a:noFill/>
                </a:ln>
                <a:solidFill>
                  <a:schemeClr val="bg1"/>
                </a:solidFill>
                <a:effectLst/>
                <a:uLnTx/>
                <a:uFillTx/>
                <a:latin typeface="+mn-lt"/>
                <a:ea typeface="+mn-ea"/>
                <a:cs typeface="+mn-cs"/>
              </a:rPr>
              <a:t> </a:t>
            </a:r>
            <a:r>
              <a:rPr kumimoji="0" lang="ar-SA" sz="3200" b="0" i="0" u="none" strike="noStrike" kern="1200" cap="none" spc="0" normalizeH="0" noProof="0" dirty="0" smtClean="0">
                <a:ln>
                  <a:noFill/>
                </a:ln>
                <a:solidFill>
                  <a:schemeClr val="bg1"/>
                </a:solidFill>
                <a:effectLst/>
                <a:uLnTx/>
                <a:uFillTx/>
                <a:latin typeface="+mn-lt"/>
                <a:ea typeface="+mn-ea"/>
                <a:cs typeface="+mn-cs"/>
              </a:rPr>
              <a:t>(الجزء الثالث)</a:t>
            </a:r>
          </a:p>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4800" b="0" i="0" u="none" strike="noStrike" kern="1200" cap="none" spc="0" normalizeH="0" baseline="0" noProof="0" dirty="0" smtClean="0">
                <a:ln>
                  <a:noFill/>
                </a:ln>
                <a:solidFill>
                  <a:schemeClr val="bg1"/>
                </a:solidFill>
                <a:effectLst/>
                <a:uLnTx/>
                <a:uFillTx/>
                <a:latin typeface="+mn-lt"/>
                <a:ea typeface="+mn-ea"/>
                <a:cs typeface="+mn-cs"/>
              </a:rPr>
              <a:t>مستحدثات</a:t>
            </a:r>
            <a:r>
              <a:rPr kumimoji="0" lang="ar-SA" sz="4800" b="0" i="0" u="none" strike="noStrike" kern="1200" cap="none" spc="0" normalizeH="0" noProof="0" dirty="0" smtClean="0">
                <a:ln>
                  <a:noFill/>
                </a:ln>
                <a:solidFill>
                  <a:schemeClr val="bg1"/>
                </a:solidFill>
                <a:effectLst/>
                <a:uLnTx/>
                <a:uFillTx/>
                <a:latin typeface="+mn-lt"/>
                <a:ea typeface="+mn-ea"/>
                <a:cs typeface="+mn-cs"/>
              </a:rPr>
              <a:t> تقنيات التعليم</a:t>
            </a:r>
            <a:endParaRPr kumimoji="0" lang="ar-SA" sz="4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214290"/>
            <a:ext cx="5786478" cy="1143008"/>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Title 1"/>
          <p:cNvSpPr txBox="1">
            <a:spLocks/>
          </p:cNvSpPr>
          <p:nvPr/>
        </p:nvSpPr>
        <p:spPr>
          <a:xfrm>
            <a:off x="269081" y="390625"/>
            <a:ext cx="8534400" cy="75895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أشكال استخدام </a:t>
            </a:r>
            <a:r>
              <a:rPr kumimoji="0" lang="ar-SA" sz="3600" b="1" i="0" u="none" strike="noStrike" kern="1200" cap="none" spc="0" normalizeH="0" baseline="0" noProof="0" dirty="0" smtClean="0">
                <a:ln>
                  <a:noFill/>
                </a:ln>
                <a:solidFill>
                  <a:srgbClr val="C00000"/>
                </a:solidFill>
                <a:effectLst/>
                <a:uLnTx/>
                <a:uFillTx/>
                <a:latin typeface="+mj-lt"/>
                <a:ea typeface="+mj-ea"/>
                <a:cs typeface="+mj-cs"/>
              </a:rPr>
              <a:t>التعليم </a:t>
            </a:r>
            <a:r>
              <a:rPr kumimoji="0" lang="ar-SA" sz="3600" b="1" i="0" u="none" strike="noStrike" kern="1200" cap="none" spc="0" normalizeH="0" baseline="0" noProof="0" dirty="0" smtClean="0">
                <a:ln>
                  <a:noFill/>
                </a:ln>
                <a:solidFill>
                  <a:srgbClr val="C00000"/>
                </a:solidFill>
                <a:effectLst/>
                <a:uLnTx/>
                <a:uFillTx/>
                <a:latin typeface="+mj-lt"/>
                <a:ea typeface="+mj-ea"/>
                <a:cs typeface="+mj-cs"/>
              </a:rPr>
              <a:t>الإلكتروني </a:t>
            </a:r>
          </a:p>
        </p:txBody>
      </p:sp>
      <p:sp>
        <p:nvSpPr>
          <p:cNvPr id="7" name="Content Placeholder 2"/>
          <p:cNvSpPr txBox="1">
            <a:spLocks/>
          </p:cNvSpPr>
          <p:nvPr/>
        </p:nvSpPr>
        <p:spPr>
          <a:xfrm>
            <a:off x="285720" y="1700808"/>
            <a:ext cx="8643998" cy="4572000"/>
          </a:xfrm>
          <a:prstGeom prst="rect">
            <a:avLst/>
          </a:prstGeom>
        </p:spPr>
        <p:txBody>
          <a:bodyPr>
            <a:noAutofit/>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400" b="1" i="0" u="none" strike="noStrike" kern="1200" cap="none" spc="0" normalizeH="0" baseline="0" noProof="0" dirty="0" smtClean="0">
                <a:ln>
                  <a:noFill/>
                </a:ln>
                <a:solidFill>
                  <a:srgbClr val="00B050"/>
                </a:solidFill>
                <a:effectLst/>
                <a:uLnTx/>
                <a:uFillTx/>
                <a:latin typeface="+mn-lt"/>
                <a:ea typeface="+mn-ea"/>
                <a:cs typeface="+mn-cs"/>
              </a:rPr>
              <a:t>التعلم الإلكتروني الجزئي:</a:t>
            </a:r>
            <a:endParaRPr kumimoji="0" lang="en-US" sz="2400" b="0"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400" b="0" i="0" u="none" strike="noStrike" kern="1200" cap="none" spc="0" normalizeH="0" baseline="0" noProof="0" dirty="0" smtClean="0">
                <a:ln>
                  <a:noFill/>
                </a:ln>
                <a:solidFill>
                  <a:schemeClr val="tx1"/>
                </a:solidFill>
                <a:effectLst/>
                <a:uLnTx/>
                <a:uFillTx/>
                <a:latin typeface="+mn-lt"/>
                <a:ea typeface="+mn-ea"/>
                <a:cs typeface="+mn-cs"/>
              </a:rPr>
              <a:t>استخدام تقنيات التعليم المختلفة مع التعليم الصفي المعتاد.</a:t>
            </a:r>
          </a:p>
          <a:p>
            <a:pPr marL="342900" marR="0" lvl="0" indent="-342900" algn="just" defTabSz="914400" rtl="1" eaLnBrk="1" fontAlgn="auto" latinLnBrk="0" hangingPunct="1">
              <a:lnSpc>
                <a:spcPct val="100000"/>
              </a:lnSpc>
              <a:spcBef>
                <a:spcPct val="20000"/>
              </a:spcBef>
              <a:spcAft>
                <a:spcPts val="0"/>
              </a:spcAft>
              <a:buClrTx/>
              <a:buSzTx/>
              <a:tabLst/>
              <a:defRPr/>
            </a:pPr>
            <a:endParaRPr kumimoji="0" lang="ar-SA"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400" b="1" i="0" u="none" strike="noStrike" kern="1200" cap="none" spc="0" normalizeH="0" baseline="0" noProof="0" dirty="0" smtClean="0">
                <a:ln>
                  <a:noFill/>
                </a:ln>
                <a:solidFill>
                  <a:srgbClr val="00B050"/>
                </a:solidFill>
                <a:effectLst/>
                <a:uLnTx/>
                <a:uFillTx/>
                <a:latin typeface="+mn-lt"/>
                <a:ea typeface="+mn-ea"/>
                <a:cs typeface="+mn-cs"/>
              </a:rPr>
              <a:t>التعلم الإلكتروني المختلط ( التعلم المدمج ):</a:t>
            </a:r>
            <a:endParaRPr kumimoji="0" lang="en-US" sz="2400" b="0"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lang="ar-SA" sz="2400" dirty="0" smtClean="0"/>
              <a:t>هو الجمع بين التعلم الصفي المعتاد والتعلم عن بعد عن طريق تقنيات الإتصال, مع التأكيد على أن </a:t>
            </a:r>
            <a:r>
              <a:rPr kumimoji="0" lang="ar-SA" sz="2400" b="0" i="0" u="none" strike="noStrike" kern="1200" cap="none" spc="0" normalizeH="0" baseline="0" noProof="0" dirty="0" smtClean="0">
                <a:ln>
                  <a:noFill/>
                </a:ln>
                <a:solidFill>
                  <a:schemeClr val="tx1"/>
                </a:solidFill>
                <a:effectLst/>
                <a:uLnTx/>
                <a:uFillTx/>
                <a:latin typeface="+mn-lt"/>
                <a:ea typeface="+mn-ea"/>
                <a:cs typeface="+mn-cs"/>
              </a:rPr>
              <a:t>دور المعلم ليس الملقن بل الموجه والمدير للموقف التعليمي</a:t>
            </a:r>
            <a:r>
              <a:rPr kumimoji="0" lang="ar-SA" sz="2400" b="0" i="0" u="none" strike="noStrike" kern="1200" cap="none" spc="0" normalizeH="0" noProof="0" dirty="0" smtClean="0">
                <a:ln>
                  <a:noFill/>
                </a:ln>
                <a:solidFill>
                  <a:schemeClr val="tx1"/>
                </a:solidFill>
                <a:effectLst/>
                <a:uLnTx/>
                <a:uFillTx/>
                <a:latin typeface="+mn-lt"/>
                <a:ea typeface="+mn-ea"/>
                <a:cs typeface="+mn-cs"/>
              </a:rPr>
              <a:t> و</a:t>
            </a:r>
            <a:r>
              <a:rPr kumimoji="0" lang="ar-SA" sz="2400" b="0" i="0" u="none" strike="noStrike" kern="1200" cap="none" spc="0" normalizeH="0" baseline="0" noProof="0" dirty="0" smtClean="0">
                <a:ln>
                  <a:noFill/>
                </a:ln>
                <a:solidFill>
                  <a:schemeClr val="tx1"/>
                </a:solidFill>
                <a:effectLst/>
                <a:uLnTx/>
                <a:uFillTx/>
                <a:latin typeface="+mn-lt"/>
                <a:ea typeface="+mn-ea"/>
                <a:cs typeface="+mn-cs"/>
              </a:rPr>
              <a:t>دور المتعلم  هو الأساس.</a:t>
            </a:r>
          </a:p>
          <a:p>
            <a:pPr marL="342900" marR="0" lvl="0" indent="-342900" algn="just" defTabSz="914400" rtl="1" eaLnBrk="1" fontAlgn="auto" latinLnBrk="0" hangingPunct="1">
              <a:lnSpc>
                <a:spcPct val="100000"/>
              </a:lnSpc>
              <a:spcBef>
                <a:spcPct val="20000"/>
              </a:spcBef>
              <a:spcAft>
                <a:spcPts val="0"/>
              </a:spcAft>
              <a:buClrTx/>
              <a:buSzTx/>
              <a:tabLst/>
              <a:defRPr/>
            </a:pPr>
            <a:endParaRPr kumimoji="0" lang="en-US" sz="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2400" b="1" i="0" u="none" strike="noStrike" kern="1200" cap="none" spc="0" normalizeH="0" baseline="0" noProof="0" dirty="0" smtClean="0">
                <a:ln>
                  <a:noFill/>
                </a:ln>
                <a:solidFill>
                  <a:srgbClr val="00B050"/>
                </a:solidFill>
                <a:effectLst/>
                <a:uLnTx/>
                <a:uFillTx/>
                <a:latin typeface="+mn-lt"/>
                <a:ea typeface="+mn-ea"/>
                <a:cs typeface="+mn-cs"/>
              </a:rPr>
              <a:t>التعلم الإلكتروني الكامل:</a:t>
            </a:r>
            <a:endParaRPr kumimoji="0" lang="en-US" sz="2400" b="0" i="0" u="none" strike="noStrike" kern="1200" cap="none" spc="0" normalizeH="0" baseline="0" noProof="0" dirty="0" smtClean="0">
              <a:ln>
                <a:noFill/>
              </a:ln>
              <a:solidFill>
                <a:srgbClr val="00B050"/>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smtClean="0">
                <a:ln>
                  <a:noFill/>
                </a:ln>
                <a:solidFill>
                  <a:schemeClr val="tx1"/>
                </a:solidFill>
                <a:effectLst/>
                <a:uLnTx/>
                <a:uFillTx/>
                <a:latin typeface="+mn-lt"/>
                <a:ea typeface="+mn-ea"/>
                <a:cs typeface="+mn-cs"/>
              </a:rPr>
              <a:t>يستخدم التعلم الإلكتروني بديلاً للتعليم الصفي، حيث يخرج خارج حدود الصف الدراسي, حيث يتم التعلم في فصول أو جامعات افتراضية</a:t>
            </a:r>
            <a:r>
              <a:rPr kumimoji="0" lang="ar-SA" sz="2200" b="0" i="0" u="none" strike="noStrike" kern="1200" cap="none" spc="0" normalizeH="0" noProof="0" dirty="0" smtClean="0">
                <a:ln>
                  <a:noFill/>
                </a:ln>
                <a:solidFill>
                  <a:schemeClr val="tx1"/>
                </a:solidFill>
                <a:effectLst/>
                <a:uLnTx/>
                <a:uFillTx/>
                <a:latin typeface="+mn-lt"/>
                <a:ea typeface="+mn-ea"/>
                <a:cs typeface="+mn-cs"/>
              </a:rPr>
              <a:t> وهو ما يسمى بالتعلم الافتراضي أوعن بعد</a:t>
            </a:r>
            <a:r>
              <a:rPr kumimoji="0" lang="ar-SA" sz="2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2200" b="0" i="0" u="none" strike="noStrike" kern="1200" cap="none" spc="0" normalizeH="0" baseline="0" noProof="0" dirty="0" smtClean="0">
                <a:ln>
                  <a:noFill/>
                </a:ln>
                <a:solidFill>
                  <a:schemeClr val="tx1"/>
                </a:solidFill>
                <a:effectLst/>
                <a:uLnTx/>
                <a:uFillTx/>
                <a:latin typeface="+mn-lt"/>
                <a:ea typeface="+mn-ea"/>
                <a:cs typeface="+mn-cs"/>
              </a:rPr>
              <a:t>يكون دور المتعلم هنا هو الدور الأساسي حيث يتعلم ذاتياً بطريقة فردية أو بطريقة تعاونية مع مجموعة صغيرة من زملائه بطريقة متزامنة أو غير متزامنة عن طريق غرف المحادثة، مؤتمرات الفيديو، السبورة البيضاء، مجموعات المناقشة.</a:t>
            </a: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strips(downLeft)">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strips(downLeft)">
                                      <p:cBhvr>
                                        <p:cTn id="16" dur="500"/>
                                        <p:tgtEl>
                                          <p:spTgt spid="7">
                                            <p:txEl>
                                              <p:pRg st="3" end="3"/>
                                            </p:txEl>
                                          </p:spTgt>
                                        </p:tgtEl>
                                      </p:cBhvr>
                                    </p:animEffec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strips(downLeft)">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strips(downLeft)">
                                      <p:cBhvr>
                                        <p:cTn id="25" dur="500"/>
                                        <p:tgtEl>
                                          <p:spTgt spid="7">
                                            <p:txEl>
                                              <p:pRg st="6" end="6"/>
                                            </p:txEl>
                                          </p:spTgt>
                                        </p:tgtEl>
                                      </p:cBhvr>
                                    </p:animEffect>
                                  </p:childTnLst>
                                </p:cTn>
                              </p:par>
                            </p:childTnLst>
                          </p:cTn>
                        </p:par>
                        <p:par>
                          <p:cTn id="26" fill="hold">
                            <p:stCondLst>
                              <p:cond delay="500"/>
                            </p:stCondLst>
                            <p:childTnLst>
                              <p:par>
                                <p:cTn id="27" presetID="18" presetClass="entr" presetSubtype="12" fill="hold" nodeType="after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strips(downLeft)">
                                      <p:cBhvr>
                                        <p:cTn id="29" dur="500"/>
                                        <p:tgtEl>
                                          <p:spTgt spid="7">
                                            <p:txEl>
                                              <p:pRg st="7" end="7"/>
                                            </p:txEl>
                                          </p:spTgt>
                                        </p:tgtEl>
                                      </p:cBhvr>
                                    </p:animEffect>
                                  </p:childTnLst>
                                </p:cTn>
                              </p:par>
                            </p:childTnLst>
                          </p:cTn>
                        </p:par>
                        <p:par>
                          <p:cTn id="30" fill="hold">
                            <p:stCondLst>
                              <p:cond delay="1000"/>
                            </p:stCondLst>
                            <p:childTnLst>
                              <p:par>
                                <p:cTn id="31" presetID="18" presetClass="entr" presetSubtype="12" fill="hold" nodeType="after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strips(downLeft)">
                                      <p:cBhvr>
                                        <p:cTn id="3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285728"/>
              <a:ext cx="5786478" cy="1143008"/>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8" name="Title 1"/>
          <p:cNvSpPr txBox="1">
            <a:spLocks/>
          </p:cNvSpPr>
          <p:nvPr/>
        </p:nvSpPr>
        <p:spPr>
          <a:xfrm>
            <a:off x="357158" y="285728"/>
            <a:ext cx="8534400" cy="75895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3600" b="1" noProof="0" dirty="0" smtClean="0">
                <a:solidFill>
                  <a:srgbClr val="C00000"/>
                </a:solidFill>
                <a:latin typeface="+mj-lt"/>
                <a:ea typeface="+mj-ea"/>
                <a:cs typeface="+mj-cs"/>
              </a:rPr>
              <a:t>أنظمة التعلم عن بعد</a:t>
            </a:r>
            <a:endParaRPr kumimoji="0" lang="ar-SA" sz="3600" b="1" i="0" u="none" strike="noStrike" kern="1200" cap="none" spc="0" normalizeH="0" noProof="0" dirty="0" smtClean="0">
              <a:ln>
                <a:noFill/>
              </a:ln>
              <a:solidFill>
                <a:srgbClr val="C00000"/>
              </a:solidFill>
              <a:effectLst/>
              <a:uLnTx/>
              <a:uFillTx/>
              <a:latin typeface="+mj-lt"/>
              <a:ea typeface="+mj-ea"/>
              <a:cs typeface="+mj-cs"/>
            </a:endParaRP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noProof="0" dirty="0" smtClean="0">
                <a:ln>
                  <a:noFill/>
                </a:ln>
                <a:solidFill>
                  <a:srgbClr val="C00000"/>
                </a:solidFill>
                <a:effectLst/>
                <a:uLnTx/>
                <a:uFillTx/>
                <a:latin typeface="+mj-lt"/>
                <a:ea typeface="+mj-ea"/>
                <a:cs typeface="+mj-cs"/>
              </a:rPr>
              <a:t>Black board</a:t>
            </a:r>
            <a:endParaRPr kumimoji="0" lang="ar-SA" sz="3600" b="1" i="0" u="none" strike="noStrike" kern="1200" cap="none" spc="0" normalizeH="0" baseline="0" noProof="0" dirty="0">
              <a:ln>
                <a:noFill/>
              </a:ln>
              <a:solidFill>
                <a:srgbClr val="C00000"/>
              </a:solidFill>
              <a:effectLst/>
              <a:uLnTx/>
              <a:uFillTx/>
              <a:latin typeface="+mj-lt"/>
              <a:ea typeface="+mj-ea"/>
              <a:cs typeface="+mj-cs"/>
            </a:endParaRPr>
          </a:p>
        </p:txBody>
      </p:sp>
      <p:pic>
        <p:nvPicPr>
          <p:cNvPr id="7" name="Picture 2"/>
          <p:cNvPicPr>
            <a:picLocks noChangeAspect="1" noChangeArrowheads="1"/>
          </p:cNvPicPr>
          <p:nvPr/>
        </p:nvPicPr>
        <p:blipFill>
          <a:blip r:embed="rId3" cstate="print"/>
          <a:srcRect/>
          <a:stretch>
            <a:fillRect/>
          </a:stretch>
        </p:blipFill>
        <p:spPr bwMode="auto">
          <a:xfrm>
            <a:off x="63727" y="1714464"/>
            <a:ext cx="9016546" cy="5098912"/>
          </a:xfrm>
          <a:prstGeom prst="rect">
            <a:avLst/>
          </a:prstGeom>
          <a:noFill/>
          <a:ln w="9525">
            <a:noFill/>
            <a:miter lim="800000"/>
            <a:headEnd/>
            <a:tailEnd/>
          </a:ln>
        </p:spPr>
      </p:pic>
      <p:sp>
        <p:nvSpPr>
          <p:cNvPr id="9" name="مستطيل مستدير الزوايا 2"/>
          <p:cNvSpPr/>
          <p:nvPr/>
        </p:nvSpPr>
        <p:spPr>
          <a:xfrm>
            <a:off x="4860032" y="5085184"/>
            <a:ext cx="1224136"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مستطيل مستدير الزوايا 2"/>
          <p:cNvSpPr/>
          <p:nvPr/>
        </p:nvSpPr>
        <p:spPr>
          <a:xfrm>
            <a:off x="6012160" y="5733256"/>
            <a:ext cx="2520280" cy="7200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214290"/>
              <a:ext cx="5786478" cy="1143008"/>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Title 1"/>
          <p:cNvSpPr txBox="1">
            <a:spLocks/>
          </p:cNvSpPr>
          <p:nvPr/>
        </p:nvSpPr>
        <p:spPr>
          <a:xfrm>
            <a:off x="285720" y="169718"/>
            <a:ext cx="8534400" cy="75895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المقرر الإلكتروني</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600" b="1" i="0" u="none" strike="noStrike" kern="1200" cap="none" spc="0" normalizeH="0" baseline="0" noProof="0" dirty="0" smtClean="0">
                <a:ln>
                  <a:noFill/>
                </a:ln>
                <a:solidFill>
                  <a:srgbClr val="C00000"/>
                </a:solidFill>
                <a:effectLst/>
                <a:uLnTx/>
                <a:uFillTx/>
                <a:latin typeface="+mj-lt"/>
                <a:ea typeface="+mj-ea"/>
                <a:cs typeface="+mj-cs"/>
              </a:rPr>
              <a:t>E-course</a:t>
            </a:r>
            <a:endParaRPr kumimoji="0" lang="ar-SA"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Content Placeholder 2"/>
          <p:cNvSpPr txBox="1">
            <a:spLocks/>
          </p:cNvSpPr>
          <p:nvPr/>
        </p:nvSpPr>
        <p:spPr>
          <a:xfrm>
            <a:off x="539552" y="2276872"/>
            <a:ext cx="8252400" cy="2664296"/>
          </a:xfrm>
          <a:prstGeom prst="rect">
            <a:avLst/>
          </a:prstGeom>
        </p:spPr>
        <p:txBody>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i="0" u="none" strike="noStrike" kern="1200" cap="none" spc="0" normalizeH="0" baseline="0" noProof="0" dirty="0" smtClean="0">
                <a:ln>
                  <a:noFill/>
                </a:ln>
                <a:solidFill>
                  <a:schemeClr val="tx1"/>
                </a:solidFill>
                <a:effectLst/>
                <a:uLnTx/>
                <a:uFillTx/>
                <a:latin typeface="+mn-lt"/>
                <a:ea typeface="+mn-ea"/>
              </a:rPr>
              <a:t>   هو مقرر يستخدم في تصميمه أنشطة ومواد تعليمية تعتمد على الحاسب.</a:t>
            </a:r>
            <a:r>
              <a:rPr lang="ar-SA" sz="3200" dirty="0" smtClean="0"/>
              <a:t> </a:t>
            </a:r>
            <a:r>
              <a:rPr kumimoji="0" lang="ar-SA" sz="3200" i="0" u="none" strike="noStrike" kern="1200" cap="none" spc="0" normalizeH="0" baseline="0" noProof="0" dirty="0" smtClean="0">
                <a:ln>
                  <a:noFill/>
                </a:ln>
                <a:solidFill>
                  <a:schemeClr val="tx1"/>
                </a:solidFill>
                <a:effectLst/>
                <a:uLnTx/>
                <a:uFillTx/>
                <a:latin typeface="+mn-lt"/>
                <a:ea typeface="+mn-ea"/>
              </a:rPr>
              <a:t>وهو محتوى غني بمكونات الوسائط المتعددة التفاعلية في</a:t>
            </a:r>
            <a:r>
              <a:rPr kumimoji="0" lang="ar-SA" sz="3200" i="0" u="none" strike="noStrike" kern="1200" cap="none" spc="0" normalizeH="0" noProof="0" dirty="0" smtClean="0">
                <a:ln>
                  <a:noFill/>
                </a:ln>
                <a:solidFill>
                  <a:schemeClr val="tx1"/>
                </a:solidFill>
                <a:effectLst/>
                <a:uLnTx/>
                <a:uFillTx/>
                <a:latin typeface="+mn-lt"/>
                <a:ea typeface="+mn-ea"/>
              </a:rPr>
              <a:t> </a:t>
            </a:r>
            <a:r>
              <a:rPr kumimoji="0" lang="ar-SA" sz="3200" i="0" u="none" strike="noStrike" kern="1200" cap="none" spc="0" normalizeH="0" baseline="0" noProof="0" dirty="0" smtClean="0">
                <a:ln>
                  <a:noFill/>
                </a:ln>
                <a:solidFill>
                  <a:schemeClr val="tx1"/>
                </a:solidFill>
                <a:effectLst/>
                <a:uLnTx/>
                <a:uFillTx/>
                <a:latin typeface="+mn-lt"/>
                <a:ea typeface="+mn-ea"/>
              </a:rPr>
              <a:t>صورة برمجيات معتمدة أو غير معتمدة على شبكة محلية أو الإنترنت</a:t>
            </a:r>
            <a:r>
              <a:rPr lang="ar-SA" sz="3200" dirty="0" smtClean="0"/>
              <a:t>, وتعتمد عليها الكليات والجامعات التي تبنت منظومة التعلم الإلكتروني والتعلم عن بعد.</a:t>
            </a:r>
          </a:p>
          <a:p>
            <a:pPr marL="342900" marR="0" lvl="0" indent="-342900" algn="just" defTabSz="914400" rtl="1" eaLnBrk="1" fontAlgn="auto" latinLnBrk="0" hangingPunct="1">
              <a:lnSpc>
                <a:spcPct val="100000"/>
              </a:lnSpc>
              <a:spcBef>
                <a:spcPct val="20000"/>
              </a:spcBef>
              <a:spcAft>
                <a:spcPts val="0"/>
              </a:spcAft>
              <a:buClrTx/>
              <a:buSzTx/>
              <a:tabLst/>
              <a:defRPr/>
            </a:pPr>
            <a:endParaRPr kumimoji="0" lang="ar-SA" sz="3200" i="0" u="none" strike="noStrike" kern="1200" cap="none" spc="0" normalizeH="0" baseline="0" noProof="0" dirty="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751" t="18437" r="17968" b="13125"/>
          <a:stretch>
            <a:fillRect/>
          </a:stretch>
        </p:blipFill>
        <p:spPr bwMode="auto">
          <a:xfrm>
            <a:off x="142844" y="142852"/>
            <a:ext cx="8858312" cy="657229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214290"/>
              <a:ext cx="5786478" cy="1143008"/>
            </a:xfrm>
            <a:prstGeom prst="roundRect">
              <a:avLst/>
            </a:prstGeom>
            <a:gradFill flip="none" rotWithShape="1">
              <a:gsLst>
                <a:gs pos="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Title 1"/>
          <p:cNvSpPr txBox="1">
            <a:spLocks/>
          </p:cNvSpPr>
          <p:nvPr/>
        </p:nvSpPr>
        <p:spPr>
          <a:xfrm>
            <a:off x="285720" y="214290"/>
            <a:ext cx="8534400" cy="75895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الكتاب الإلكتروني</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 </a:t>
            </a:r>
            <a:r>
              <a:rPr kumimoji="0" lang="en-US" sz="3600" b="1" i="0" u="none" strike="noStrike" kern="1200" cap="none" spc="0" normalizeH="0" baseline="0" noProof="0" dirty="0" smtClean="0">
                <a:ln>
                  <a:noFill/>
                </a:ln>
                <a:solidFill>
                  <a:srgbClr val="C00000"/>
                </a:solidFill>
                <a:effectLst/>
                <a:uLnTx/>
                <a:uFillTx/>
                <a:latin typeface="+mj-lt"/>
                <a:ea typeface="+mj-ea"/>
                <a:cs typeface="+mj-cs"/>
              </a:rPr>
              <a:t>E-Book</a:t>
            </a:r>
            <a:endParaRPr kumimoji="0" lang="ar-SA"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Content Placeholder 2"/>
          <p:cNvSpPr txBox="1">
            <a:spLocks/>
          </p:cNvSpPr>
          <p:nvPr/>
        </p:nvSpPr>
        <p:spPr>
          <a:xfrm>
            <a:off x="497236" y="2097234"/>
            <a:ext cx="8503920" cy="4117848"/>
          </a:xfrm>
          <a:prstGeom prst="rect">
            <a:avLst/>
          </a:prstGeom>
        </p:spPr>
        <p:txBody>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   هو كتاب ليس مطبوعاً على ورق بل عبارة عن صفحات إلكترونية تتضمن نصوص مكتوبة ونصوص فائقة وصور ثابتة وأخرى</a:t>
            </a:r>
            <a:r>
              <a:rPr kumimoji="0" lang="ar-SA" sz="3200" b="0" i="0" u="none" strike="noStrike" kern="1200" cap="none" spc="0" normalizeH="0" noProof="0" dirty="0" smtClean="0">
                <a:ln>
                  <a:noFill/>
                </a:ln>
                <a:solidFill>
                  <a:schemeClr val="tx1"/>
                </a:solidFill>
                <a:effectLst/>
                <a:uLnTx/>
                <a:uFillTx/>
                <a:latin typeface="+mn-lt"/>
                <a:ea typeface="+mn-ea"/>
                <a:cs typeface="+mn-cs"/>
              </a:rPr>
              <a:t> متحركة ويتم قراءته من خلال شاشة الحاسب أو أي أجهزة الكترونية متنقلة, و</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يتم تصفحه وقراءته بطريقة تزامنية من الموقع الذي ينشر الكتاب مباشرة أو بطريقة غير تزامنية بحيث يتم تحميله على جهاز الحاسب الشخصي أو المحمول أو نسخه على وحدة تخزين لمشاهدته في أوقات أخرى مع مراعاة المستخدم لقوانين التأليف والنشر الإلكتروني.</a:t>
            </a: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المناهج الدراسية.avi">
            <a:hlinkClick r:id="" action="ppaction://media"/>
          </p:cNvPr>
          <p:cNvPicPr>
            <a:picLocks noRot="1" noChangeAspect="1" noChangeArrowheads="1"/>
          </p:cNvPicPr>
          <p:nvPr>
            <a:videoFile r:link="rId1"/>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880" fill="hold"/>
                                        <p:tgtEl>
                                          <p:spTgt spid="2048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0485"/>
                </p:tgtEl>
              </p:cMediaNode>
            </p:video>
            <p:seq concurrent="1" nextAc="seek">
              <p:cTn id="8" restart="whenNotActive" fill="hold" evtFilter="cancelBubble" nodeType="interactiveSeq">
                <p:stCondLst>
                  <p:cond evt="onClick" delay="0">
                    <p:tgtEl>
                      <p:spTgt spid="2048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485"/>
                                        </p:tgtEl>
                                      </p:cBhvr>
                                    </p:cmd>
                                  </p:childTnLst>
                                </p:cTn>
                              </p:par>
                            </p:childTnLst>
                          </p:cTn>
                        </p:par>
                      </p:childTnLst>
                    </p:cTn>
                  </p:par>
                </p:childTnLst>
              </p:cTn>
              <p:nextCondLst>
                <p:cond evt="onClick" delay="0">
                  <p:tgtEl>
                    <p:spTgt spid="2048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214290"/>
              <a:ext cx="5786478" cy="1143008"/>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Title 1"/>
          <p:cNvSpPr txBox="1">
            <a:spLocks/>
          </p:cNvSpPr>
          <p:nvPr/>
        </p:nvSpPr>
        <p:spPr>
          <a:xfrm>
            <a:off x="285720" y="214290"/>
            <a:ext cx="8534400" cy="75895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التعلم المتنقل</a:t>
            </a:r>
          </a:p>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mj-lt"/>
                <a:ea typeface="+mj-ea"/>
                <a:cs typeface="+mj-cs"/>
              </a:rPr>
              <a:t> </a:t>
            </a:r>
            <a:r>
              <a:rPr lang="en-US" sz="3600" b="1" dirty="0" smtClean="0">
                <a:solidFill>
                  <a:srgbClr val="C00000"/>
                </a:solidFill>
                <a:latin typeface="+mj-lt"/>
                <a:ea typeface="+mj-ea"/>
                <a:cs typeface="+mj-cs"/>
              </a:rPr>
              <a:t>M-Learning</a:t>
            </a:r>
            <a:r>
              <a:rPr kumimoji="0" lang="ar-SA" sz="3600" b="1" i="0" u="none" strike="noStrike" kern="1200" cap="none" spc="0" normalizeH="0" noProof="0" dirty="0" smtClean="0">
                <a:ln>
                  <a:noFill/>
                </a:ln>
                <a:solidFill>
                  <a:srgbClr val="C00000"/>
                </a:solidFill>
                <a:effectLst/>
                <a:uLnTx/>
                <a:uFillTx/>
                <a:latin typeface="+mj-lt"/>
                <a:ea typeface="+mj-ea"/>
                <a:cs typeface="+mj-cs"/>
              </a:rPr>
              <a:t> </a:t>
            </a:r>
            <a:endParaRPr kumimoji="0" lang="ar-SA" sz="3600" b="1" i="0" u="none" strike="noStrike" kern="1200" cap="none" spc="0" normalizeH="0" baseline="0" noProof="0" dirty="0">
              <a:ln>
                <a:noFill/>
              </a:ln>
              <a:solidFill>
                <a:srgbClr val="C00000"/>
              </a:solidFill>
              <a:effectLst/>
              <a:uLnTx/>
              <a:uFillTx/>
              <a:latin typeface="+mj-lt"/>
              <a:ea typeface="+mj-ea"/>
              <a:cs typeface="+mj-cs"/>
            </a:endParaRPr>
          </a:p>
        </p:txBody>
      </p:sp>
      <p:sp>
        <p:nvSpPr>
          <p:cNvPr id="7" name="Content Placeholder 2"/>
          <p:cNvSpPr txBox="1">
            <a:spLocks/>
          </p:cNvSpPr>
          <p:nvPr/>
        </p:nvSpPr>
        <p:spPr>
          <a:xfrm>
            <a:off x="640080" y="1913384"/>
            <a:ext cx="8503920" cy="2019672"/>
          </a:xfrm>
          <a:prstGeom prst="rect">
            <a:avLst/>
          </a:prstGeom>
        </p:spPr>
        <p:txBody>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   هو استخدام الأجهزة اللاسلكية النقالة الصغيرة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lang="ar-SA" sz="3200" dirty="0" smtClean="0"/>
              <a:t>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والمحمولة يدوياً مثل الهواتف النقالة والهواتف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lang="ar-SA" sz="3200" dirty="0" smtClean="0"/>
              <a:t>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الذكية والمساعدات الشخصية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lang="ar-SA" sz="3200" dirty="0" smtClean="0"/>
              <a:t>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الرقمية والحاسبات الشخصية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  الصغيرة لتحقيق المرونة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lang="ar-SA" sz="3200" dirty="0" smtClean="0"/>
              <a:t>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والتفاعل في عمليتي</a:t>
            </a:r>
            <a:r>
              <a:rPr kumimoji="0" lang="ar-SA" sz="3200" b="0" i="0" u="none" strike="noStrike" kern="1200" cap="none" spc="0" normalizeH="0" noProof="0" dirty="0" smtClean="0">
                <a:ln>
                  <a:noFill/>
                </a:ln>
                <a:solidFill>
                  <a:schemeClr val="tx1"/>
                </a:solidFill>
                <a:effectLst/>
                <a:uLnTx/>
                <a:uFillTx/>
                <a:latin typeface="+mn-lt"/>
                <a:ea typeface="+mn-ea"/>
                <a:cs typeface="+mn-cs"/>
              </a:rPr>
              <a:t> التعليم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lang="ar-SA" sz="3200" dirty="0" smtClean="0"/>
              <a:t>  </a:t>
            </a:r>
            <a:r>
              <a:rPr kumimoji="0" lang="ar-SA" sz="3200" b="0" i="0" u="none" strike="noStrike" kern="1200" cap="none" spc="0" normalizeH="0" noProof="0" dirty="0" smtClean="0">
                <a:ln>
                  <a:noFill/>
                </a:ln>
                <a:solidFill>
                  <a:schemeClr val="tx1"/>
                </a:solidFill>
                <a:effectLst/>
                <a:uLnTx/>
                <a:uFillTx/>
                <a:latin typeface="+mn-lt"/>
                <a:ea typeface="+mn-ea"/>
                <a:cs typeface="+mn-cs"/>
              </a:rPr>
              <a:t>و</a:t>
            </a:r>
            <a:r>
              <a:rPr lang="ar-SA" sz="3200" dirty="0" smtClean="0"/>
              <a:t>التعلم في أي وقت وأي مكان.</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صورة 7" descr="mobiles.jpg"/>
          <p:cNvPicPr>
            <a:picLocks noChangeAspect="1"/>
          </p:cNvPicPr>
          <p:nvPr/>
        </p:nvPicPr>
        <p:blipFill>
          <a:blip r:embed="rId3" cstate="print"/>
          <a:srcRect t="22471"/>
          <a:stretch>
            <a:fillRect/>
          </a:stretch>
        </p:blipFill>
        <p:spPr>
          <a:xfrm>
            <a:off x="107504" y="2492896"/>
            <a:ext cx="4788854" cy="41044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7" name="Content Placeholder 2"/>
          <p:cNvSpPr txBox="1">
            <a:spLocks/>
          </p:cNvSpPr>
          <p:nvPr/>
        </p:nvSpPr>
        <p:spPr>
          <a:xfrm>
            <a:off x="323528" y="2420888"/>
            <a:ext cx="8503920" cy="2239888"/>
          </a:xfrm>
          <a:prstGeom prst="rect">
            <a:avLst/>
          </a:prstGeom>
        </p:spPr>
        <p:txBody>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   هي مصادر تعلم رقمية صغيرة قائمة بذاتها ومستقلة, تنشر عبر الإنترنت يمكن استخدامها في سياقات تعليمية متعددة لإثراء البيئة التعليمية, وتحقيق أهداف الموقف التعليمي,</a:t>
            </a:r>
            <a:r>
              <a:rPr kumimoji="0" lang="ar-SA" sz="3200" b="0" i="0" u="none" strike="noStrike" kern="1200" cap="none" spc="0" normalizeH="0" noProof="0" dirty="0" smtClean="0">
                <a:ln>
                  <a:noFill/>
                </a:ln>
                <a:solidFill>
                  <a:schemeClr val="tx1"/>
                </a:solidFill>
                <a:effectLst/>
                <a:uLnTx/>
                <a:uFillTx/>
                <a:latin typeface="+mn-lt"/>
                <a:ea typeface="+mn-ea"/>
                <a:cs typeface="+mn-cs"/>
              </a:rPr>
              <a:t> ويتم تخزينها في مستودعات </a:t>
            </a:r>
            <a:r>
              <a:rPr lang="ar-SA" sz="3200" dirty="0" smtClean="0"/>
              <a:t>الكترونية تسمى مستودعات الكائنات التعليمية.</a:t>
            </a: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مستطيل مستدير الزوايا 7"/>
          <p:cNvSpPr/>
          <p:nvPr/>
        </p:nvSpPr>
        <p:spPr>
          <a:xfrm>
            <a:off x="1643042" y="260648"/>
            <a:ext cx="5786478" cy="1368152"/>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Title 1"/>
          <p:cNvSpPr txBox="1">
            <a:spLocks/>
          </p:cNvSpPr>
          <p:nvPr/>
        </p:nvSpPr>
        <p:spPr>
          <a:xfrm>
            <a:off x="285720" y="285728"/>
            <a:ext cx="8534400" cy="75895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rgbClr val="C00000"/>
                </a:solidFill>
                <a:effectLst/>
                <a:uLnTx/>
                <a:uFillTx/>
                <a:latin typeface="+mj-lt"/>
                <a:ea typeface="+mj-ea"/>
                <a:cs typeface="+mj-cs"/>
              </a:rPr>
              <a:t>الكائنات التعليمية</a:t>
            </a:r>
          </a:p>
          <a:p>
            <a:pPr marL="0" marR="0" lvl="0" indent="0" algn="ctr" defTabSz="914400" rtl="1" eaLnBrk="1" fontAlgn="auto" latinLnBrk="0" hangingPunct="1">
              <a:lnSpc>
                <a:spcPct val="100000"/>
              </a:lnSpc>
              <a:spcBef>
                <a:spcPct val="0"/>
              </a:spcBef>
              <a:spcAft>
                <a:spcPts val="0"/>
              </a:spcAft>
              <a:buClrTx/>
              <a:buSzTx/>
              <a:buFontTx/>
              <a:buNone/>
              <a:tabLst/>
              <a:defRPr/>
            </a:pPr>
            <a:r>
              <a:rPr lang="en-US" sz="3600" dirty="0" smtClean="0">
                <a:solidFill>
                  <a:srgbClr val="C00000"/>
                </a:solidFill>
                <a:latin typeface="+mj-lt"/>
                <a:ea typeface="+mj-ea"/>
                <a:cs typeface="+mj-cs"/>
                <a:hlinkClick r:id="rId3"/>
              </a:rPr>
              <a:t>Learning Objects </a:t>
            </a:r>
            <a:endParaRPr kumimoji="0" lang="ar-SA" sz="360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4"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دائري 7"/>
          <p:cNvSpPr/>
          <p:nvPr/>
        </p:nvSpPr>
        <p:spPr>
          <a:xfrm rot="10800000">
            <a:off x="251520" y="142852"/>
            <a:ext cx="8208912" cy="6238476"/>
          </a:xfrm>
          <a:prstGeom prst="pie">
            <a:avLst>
              <a:gd name="adj1" fmla="val 1274094"/>
              <a:gd name="adj2" fmla="val 1739664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0" name="Subtitle 2"/>
          <p:cNvSpPr txBox="1">
            <a:spLocks/>
          </p:cNvSpPr>
          <p:nvPr/>
        </p:nvSpPr>
        <p:spPr>
          <a:xfrm>
            <a:off x="1617940" y="214290"/>
            <a:ext cx="5500726" cy="1143008"/>
          </a:xfrm>
          <a:prstGeom prst="rect">
            <a:avLst/>
          </a:prstGeom>
        </p:spPr>
        <p:txBody>
          <a:bodyPr>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4800" b="1" i="0" u="none" strike="noStrike" kern="1200" cap="none" spc="0" normalizeH="0" baseline="0" noProof="0" dirty="0" smtClean="0">
                <a:ln>
                  <a:noFill/>
                </a:ln>
                <a:solidFill>
                  <a:schemeClr val="tx2">
                    <a:lumMod val="75000"/>
                  </a:schemeClr>
                </a:solidFill>
                <a:effectLst/>
                <a:uLnTx/>
                <a:uFillTx/>
                <a:latin typeface="+mn-lt"/>
                <a:ea typeface="+mn-ea"/>
                <a:cs typeface="+mn-cs"/>
              </a:rPr>
              <a:t>سنتناول اليوم:</a:t>
            </a:r>
            <a:endParaRPr kumimoji="0" lang="ar-SA" sz="4800" b="1"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
        <p:nvSpPr>
          <p:cNvPr id="11" name="مربع نص 8"/>
          <p:cNvSpPr txBox="1"/>
          <p:nvPr/>
        </p:nvSpPr>
        <p:spPr>
          <a:xfrm>
            <a:off x="2267744" y="1549363"/>
            <a:ext cx="5792688" cy="1754326"/>
          </a:xfrm>
          <a:prstGeom prst="rect">
            <a:avLst/>
          </a:prstGeom>
          <a:noFill/>
        </p:spPr>
        <p:txBody>
          <a:bodyPr wrap="square" rtlCol="1">
            <a:spAutoFit/>
          </a:bodyPr>
          <a:lstStyle/>
          <a:p>
            <a:r>
              <a:rPr lang="ar-SA" sz="3600" b="1" dirty="0">
                <a:solidFill>
                  <a:schemeClr val="accent4">
                    <a:lumMod val="50000"/>
                  </a:schemeClr>
                </a:solidFill>
              </a:rPr>
              <a:t> </a:t>
            </a:r>
            <a:r>
              <a:rPr lang="ar-SA" sz="3600" b="1" dirty="0" smtClean="0">
                <a:solidFill>
                  <a:schemeClr val="accent4">
                    <a:lumMod val="50000"/>
                  </a:schemeClr>
                </a:solidFill>
              </a:rPr>
              <a:t>1 – بعض مستحدثات تقنيات التعليم.</a:t>
            </a:r>
          </a:p>
          <a:p>
            <a:r>
              <a:rPr lang="ar-SA" sz="3600" b="1" dirty="0" smtClean="0">
                <a:solidFill>
                  <a:schemeClr val="accent4">
                    <a:lumMod val="50000"/>
                  </a:schemeClr>
                </a:solidFill>
              </a:rPr>
              <a:t>2- إختيار الوسيلة التعليمية </a:t>
            </a:r>
            <a:r>
              <a:rPr lang="ar-SA" sz="3600" b="1" dirty="0" smtClean="0">
                <a:solidFill>
                  <a:schemeClr val="accent4">
                    <a:lumMod val="50000"/>
                  </a:schemeClr>
                </a:solidFill>
              </a:rPr>
              <a:t>وفق </a:t>
            </a:r>
            <a:r>
              <a:rPr lang="ar-SA" sz="3600" b="1" dirty="0">
                <a:solidFill>
                  <a:schemeClr val="accent4">
                    <a:lumMod val="50000"/>
                  </a:schemeClr>
                </a:solidFill>
              </a:rPr>
              <a:t>ا</a:t>
            </a:r>
            <a:r>
              <a:rPr lang="ar-SA" sz="3600" b="1" dirty="0" smtClean="0">
                <a:solidFill>
                  <a:schemeClr val="accent4">
                    <a:lumMod val="50000"/>
                  </a:schemeClr>
                </a:solidFill>
              </a:rPr>
              <a:t>لمنحنى </a:t>
            </a:r>
            <a:r>
              <a:rPr lang="ar-SA" sz="3600" b="1" dirty="0" smtClean="0">
                <a:solidFill>
                  <a:schemeClr val="accent4">
                    <a:lumMod val="50000"/>
                  </a:schemeClr>
                </a:solidFill>
              </a:rPr>
              <a:t>المنظومي.</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428604"/>
              <a:ext cx="5786478" cy="928694"/>
            </a:xfrm>
            <a:prstGeom prst="roundRect">
              <a:avLst/>
            </a:prstGeom>
            <a:gradFill flip="none" rotWithShape="1">
              <a:gsLst>
                <a:gs pos="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6" name="Title 1"/>
          <p:cNvSpPr txBox="1">
            <a:spLocks/>
          </p:cNvSpPr>
          <p:nvPr/>
        </p:nvSpPr>
        <p:spPr>
          <a:xfrm>
            <a:off x="285720" y="571480"/>
            <a:ext cx="8534400" cy="758952"/>
          </a:xfrm>
          <a:prstGeom prst="rect">
            <a:avLst/>
          </a:prstGeom>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3600" b="1" i="0" u="none" strike="noStrike" kern="1200" cap="none" spc="0" normalizeH="0" baseline="0" noProof="0" dirty="0" smtClean="0">
                <a:ln>
                  <a:noFill/>
                </a:ln>
                <a:solidFill>
                  <a:srgbClr val="C00000"/>
                </a:solidFill>
                <a:effectLst/>
                <a:uLnTx/>
                <a:uFillTx/>
                <a:latin typeface="Calibri"/>
                <a:ea typeface="+mn-ea"/>
                <a:cs typeface="Times New Roman" panose="02020603050405020304" pitchFamily="18" charset="0"/>
              </a:rPr>
              <a:t>أدوات التعلم عبر</a:t>
            </a:r>
            <a:r>
              <a:rPr kumimoji="0" lang="ar-SA" sz="3600" b="1" i="0" u="none" strike="noStrike" kern="1200" cap="none" spc="0" normalizeH="0" noProof="0" dirty="0" smtClean="0">
                <a:ln>
                  <a:noFill/>
                </a:ln>
                <a:solidFill>
                  <a:srgbClr val="C00000"/>
                </a:solidFill>
                <a:effectLst/>
                <a:uLnTx/>
                <a:uFillTx/>
                <a:latin typeface="Calibri"/>
                <a:ea typeface="+mn-ea"/>
                <a:cs typeface="Times New Roman" panose="02020603050405020304" pitchFamily="18" charset="0"/>
              </a:rPr>
              <a:t> الإنترنت</a:t>
            </a:r>
            <a:endParaRPr kumimoji="0" lang="ar-SA" sz="3600" b="0" i="0" u="none" strike="noStrike" kern="1200" cap="none" spc="0" normalizeH="0" baseline="0" noProof="0" dirty="0">
              <a:ln>
                <a:noFill/>
              </a:ln>
              <a:solidFill>
                <a:srgbClr val="C00000"/>
              </a:solidFill>
              <a:effectLst/>
              <a:uLnTx/>
              <a:uFillTx/>
              <a:latin typeface="Calibri"/>
              <a:ea typeface="+mn-ea"/>
              <a:cs typeface="Times New Roman" panose="02020603050405020304" pitchFamily="18" charset="0"/>
            </a:endParaRPr>
          </a:p>
        </p:txBody>
      </p:sp>
      <p:sp>
        <p:nvSpPr>
          <p:cNvPr id="8" name="مربع نص 3"/>
          <p:cNvSpPr txBox="1"/>
          <p:nvPr/>
        </p:nvSpPr>
        <p:spPr>
          <a:xfrm>
            <a:off x="240215" y="2275826"/>
            <a:ext cx="8618065" cy="1938992"/>
          </a:xfrm>
          <a:prstGeom prst="rect">
            <a:avLst/>
          </a:prstGeom>
          <a:noFill/>
        </p:spPr>
        <p:txBody>
          <a:bodyPr wrap="none" rtlCol="1">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0" i="0" u="none" strike="noStrike" kern="1200" cap="none" spc="0" normalizeH="0" baseline="0" noProof="0" dirty="0" smtClean="0">
                <a:ln>
                  <a:noFill/>
                </a:ln>
                <a:solidFill>
                  <a:srgbClr val="000000"/>
                </a:solidFill>
                <a:effectLst/>
                <a:uLnTx/>
                <a:uFillTx/>
                <a:latin typeface="Arial"/>
                <a:ea typeface="+mn-ea"/>
                <a:cs typeface="Arial"/>
              </a:rPr>
              <a:t>هي البرامج والخدمات المتوفرة على شبكة الانترنت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0" i="0" u="none" strike="noStrike" kern="1200" cap="none" spc="0" normalizeH="0" baseline="0" noProof="0" dirty="0" smtClean="0">
                <a:ln>
                  <a:noFill/>
                </a:ln>
                <a:solidFill>
                  <a:srgbClr val="000000"/>
                </a:solidFill>
                <a:effectLst/>
                <a:uLnTx/>
                <a:uFillTx/>
                <a:latin typeface="Arial"/>
                <a:ea typeface="+mn-ea"/>
                <a:cs typeface="Arial"/>
              </a:rPr>
              <a:t>العالمية والتي تتيح لمجموعة كبيرة من الناس التفاعل</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0" i="0" u="none" strike="noStrike" kern="1200" cap="none" spc="0" normalizeH="0" baseline="0" noProof="0" dirty="0" smtClean="0">
                <a:ln>
                  <a:noFill/>
                </a:ln>
                <a:solidFill>
                  <a:srgbClr val="000000"/>
                </a:solidFill>
                <a:effectLst/>
                <a:uLnTx/>
                <a:uFillTx/>
                <a:latin typeface="Arial"/>
                <a:ea typeface="+mn-ea"/>
                <a:cs typeface="Arial"/>
              </a:rPr>
              <a:t>فيما بينهم.</a:t>
            </a:r>
          </a:p>
        </p:txBody>
      </p:sp>
    </p:spTree>
    <p:extLst>
      <p:ext uri="{BB962C8B-B14F-4D97-AF65-F5344CB8AC3E}">
        <p14:creationId xmlns:p14="http://schemas.microsoft.com/office/powerpoint/2010/main" val="9444239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331640" y="260648"/>
              <a:ext cx="6097880" cy="1310988"/>
            </a:xfrm>
            <a:prstGeom prst="roundRect">
              <a:avLst/>
            </a:prstGeom>
            <a:gradFill flip="none" rotWithShape="1">
              <a:gsLst>
                <a:gs pos="0">
                  <a:schemeClr val="accent1">
                    <a:lumMod val="75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5" name="مستطيل 4"/>
            <p:cNvSpPr/>
            <p:nvPr/>
          </p:nvSpPr>
          <p:spPr>
            <a:xfrm>
              <a:off x="285720" y="1905207"/>
              <a:ext cx="8572560" cy="4222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9" name="Title 1"/>
          <p:cNvSpPr txBox="1">
            <a:spLocks/>
          </p:cNvSpPr>
          <p:nvPr/>
        </p:nvSpPr>
        <p:spPr>
          <a:xfrm>
            <a:off x="70048" y="324044"/>
            <a:ext cx="8534400" cy="758952"/>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000" b="1" i="0" u="none" strike="noStrike" kern="1200" cap="none" spc="0" normalizeH="0" baseline="0" noProof="0" dirty="0" smtClean="0">
                <a:ln>
                  <a:noFill/>
                </a:ln>
                <a:solidFill>
                  <a:srgbClr val="C00000"/>
                </a:solidFill>
                <a:effectLst/>
                <a:uLnTx/>
                <a:uFillTx/>
                <a:latin typeface="Calibri"/>
                <a:cs typeface="Times New Roman" panose="02020603050405020304" pitchFamily="18" charset="0"/>
              </a:rPr>
              <a:t>السوشيل ميديا</a:t>
            </a:r>
            <a:endParaRPr kumimoji="0" lang="ar-SA" sz="4000" b="1" i="0" u="none" strike="noStrike" kern="1200" cap="none" spc="0" normalizeH="0" noProof="0" dirty="0" smtClean="0">
              <a:ln>
                <a:noFill/>
              </a:ln>
              <a:solidFill>
                <a:srgbClr val="C00000"/>
              </a:solidFill>
              <a:effectLst/>
              <a:uLnTx/>
              <a:uFillTx/>
              <a:latin typeface="Calibri"/>
              <a:cs typeface="Times New Roman" panose="02020603050405020304" pitchFamily="18" charset="0"/>
            </a:endParaRPr>
          </a:p>
          <a:p>
            <a:pPr marL="0" marR="0" lvl="0" indent="0" algn="ctr" defTabSz="914400" rtl="1" eaLnBrk="1" fontAlgn="auto" latinLnBrk="0" hangingPunct="1">
              <a:lnSpc>
                <a:spcPct val="100000"/>
              </a:lnSpc>
              <a:spcBef>
                <a:spcPct val="0"/>
              </a:spcBef>
              <a:spcAft>
                <a:spcPts val="0"/>
              </a:spcAft>
              <a:buClrTx/>
              <a:buSzTx/>
              <a:buFontTx/>
              <a:buNone/>
              <a:tabLst/>
              <a:defRPr/>
            </a:pPr>
            <a:r>
              <a:rPr lang="en-US" sz="4000" b="1" baseline="0" dirty="0" smtClean="0">
                <a:solidFill>
                  <a:srgbClr val="C00000"/>
                </a:solidFill>
                <a:latin typeface="Calibri"/>
                <a:cs typeface="Times New Roman" panose="02020603050405020304" pitchFamily="18" charset="0"/>
              </a:rPr>
              <a:t>Social networking websites</a:t>
            </a:r>
            <a:endParaRPr kumimoji="0" lang="ar-SA" sz="4000" b="0" i="0" u="none" strike="noStrike" kern="1200" cap="none" spc="0" normalizeH="0" baseline="0" noProof="0" dirty="0">
              <a:ln>
                <a:noFill/>
              </a:ln>
              <a:solidFill>
                <a:srgbClr val="C00000"/>
              </a:solidFill>
              <a:effectLst/>
              <a:uLnTx/>
              <a:uFillTx/>
              <a:latin typeface="Calibri"/>
              <a:cs typeface="Times New Roman" panose="02020603050405020304" pitchFamily="18" charset="0"/>
            </a:endParaRPr>
          </a:p>
        </p:txBody>
      </p:sp>
      <p:sp>
        <p:nvSpPr>
          <p:cNvPr id="10" name="مربع نص 9"/>
          <p:cNvSpPr txBox="1"/>
          <p:nvPr/>
        </p:nvSpPr>
        <p:spPr>
          <a:xfrm>
            <a:off x="546788" y="2223544"/>
            <a:ext cx="7946406" cy="3170099"/>
          </a:xfrm>
          <a:prstGeom prst="rect">
            <a:avLst/>
          </a:prstGeom>
          <a:noFill/>
        </p:spPr>
        <p:txBody>
          <a:bodyPr wrap="non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40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rPr>
              <a:t>- خدمة المفضلة الإجتماعية </a:t>
            </a:r>
            <a:r>
              <a:rPr kumimoji="0" lang="en-US" sz="3600" b="0" i="0" u="none" strike="noStrike" kern="1200" cap="none" spc="0" normalizeH="0" baseline="0" noProof="0" dirty="0" smtClean="0">
                <a:ln>
                  <a:noFill/>
                </a:ln>
                <a:solidFill>
                  <a:srgbClr val="000000"/>
                </a:solidFill>
                <a:effectLst/>
                <a:uLnTx/>
                <a:uFillTx/>
                <a:latin typeface="Calibri"/>
                <a:ea typeface="+mn-ea"/>
                <a:cs typeface="+mn-cs"/>
              </a:rPr>
              <a:t>Social Bookmark</a:t>
            </a:r>
            <a:r>
              <a:rPr kumimoji="0" lang="ar-SA" sz="32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rPr>
              <a:t> </a:t>
            </a:r>
          </a:p>
          <a:p>
            <a:pPr marL="0" marR="0" lvl="0" indent="0" algn="r" defTabSz="914400" rtl="1" eaLnBrk="1" fontAlgn="base" latinLnBrk="0" hangingPunct="1">
              <a:lnSpc>
                <a:spcPct val="100000"/>
              </a:lnSpc>
              <a:spcBef>
                <a:spcPct val="0"/>
              </a:spcBef>
              <a:spcAft>
                <a:spcPct val="0"/>
              </a:spcAft>
              <a:buClrTx/>
              <a:buSzTx/>
              <a:buFontTx/>
              <a:buChar char="-"/>
              <a:tabLst/>
              <a:defRPr/>
            </a:pPr>
            <a:r>
              <a:rPr kumimoji="0" lang="ar-SA" sz="40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rPr>
              <a:t> خدمة مشاركة الملفات </a:t>
            </a:r>
            <a:r>
              <a:rPr kumimoji="0" lang="en-US" sz="3600" b="0" i="0" u="none" strike="noStrike" kern="1200" cap="none" spc="0" normalizeH="0" baseline="0" noProof="0" dirty="0" smtClean="0">
                <a:ln>
                  <a:noFill/>
                </a:ln>
                <a:solidFill>
                  <a:srgbClr val="000000"/>
                </a:solidFill>
                <a:effectLst/>
                <a:uLnTx/>
                <a:uFillTx/>
                <a:latin typeface="Calibri"/>
                <a:ea typeface="+mn-ea"/>
                <a:cs typeface="+mn-cs"/>
              </a:rPr>
              <a:t>File Sharing</a:t>
            </a:r>
            <a:endParaRPr kumimoji="0" lang="ar-SA" sz="36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Char char="-"/>
              <a:tabLst/>
              <a:defRPr/>
            </a:pPr>
            <a:r>
              <a:rPr kumimoji="0" lang="ar-SA" sz="40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rPr>
              <a:t> خدمة التدوين </a:t>
            </a:r>
            <a:r>
              <a:rPr kumimoji="0" lang="en-US" sz="3600" b="0" i="0" u="none" strike="noStrike" kern="1200" cap="none" spc="0" normalizeH="0" baseline="0" noProof="0" dirty="0" smtClean="0">
                <a:ln>
                  <a:noFill/>
                </a:ln>
                <a:solidFill>
                  <a:srgbClr val="000000"/>
                </a:solidFill>
                <a:effectLst/>
                <a:uLnTx/>
                <a:uFillTx/>
                <a:latin typeface="Calibri"/>
                <a:ea typeface="+mn-ea"/>
                <a:cs typeface="+mn-cs"/>
              </a:rPr>
              <a:t>Blogging</a:t>
            </a:r>
            <a:endParaRPr kumimoji="0" lang="ar-SA" sz="36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endParaRPr>
          </a:p>
          <a:p>
            <a:pPr marL="0" marR="0" lvl="0" indent="0" algn="r" defTabSz="914400" rtl="1" eaLnBrk="1" fontAlgn="base" latinLnBrk="0" hangingPunct="1">
              <a:lnSpc>
                <a:spcPct val="100000"/>
              </a:lnSpc>
              <a:spcBef>
                <a:spcPct val="0"/>
              </a:spcBef>
              <a:spcAft>
                <a:spcPct val="0"/>
              </a:spcAft>
              <a:buClrTx/>
              <a:buSzTx/>
              <a:buFontTx/>
              <a:buChar char="-"/>
              <a:tabLst/>
              <a:defRPr/>
            </a:pPr>
            <a:r>
              <a:rPr kumimoji="0" lang="ar-SA" sz="4000" b="0" i="0" u="none" strike="noStrike" kern="1200" cap="none" spc="0" normalizeH="0" baseline="0" noProof="0" dirty="0" smtClean="0">
                <a:ln>
                  <a:noFill/>
                </a:ln>
                <a:solidFill>
                  <a:srgbClr val="000000"/>
                </a:solidFill>
                <a:effectLst/>
                <a:uLnTx/>
                <a:uFillTx/>
                <a:latin typeface="Calibri"/>
                <a:ea typeface="+mn-ea"/>
                <a:cs typeface="Arial" panose="020B0604020202020204" pitchFamily="34" charset="0"/>
              </a:rPr>
              <a:t> خدمة الويكي </a:t>
            </a:r>
            <a:r>
              <a:rPr kumimoji="0" lang="en-US" sz="3600" b="0" i="0" u="none" strike="noStrike" kern="1200" cap="none" spc="0" normalizeH="0" baseline="0" noProof="0" dirty="0" smtClean="0">
                <a:ln>
                  <a:noFill/>
                </a:ln>
                <a:solidFill>
                  <a:srgbClr val="000000"/>
                </a:solidFill>
                <a:effectLst/>
                <a:uLnTx/>
                <a:uFillTx/>
                <a:latin typeface="Calibri"/>
                <a:ea typeface="+mn-ea"/>
                <a:cs typeface="+mn-cs"/>
              </a:rPr>
              <a:t>Wiki</a:t>
            </a:r>
            <a:endParaRPr kumimoji="0" lang="ar-SA" sz="36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r" defTabSz="914400" rtl="1" eaLnBrk="1" fontAlgn="base" latinLnBrk="0" hangingPunct="1">
              <a:lnSpc>
                <a:spcPct val="100000"/>
              </a:lnSpc>
              <a:spcBef>
                <a:spcPct val="0"/>
              </a:spcBef>
              <a:spcAft>
                <a:spcPct val="0"/>
              </a:spcAft>
              <a:buClrTx/>
              <a:buSzTx/>
              <a:buFontTx/>
              <a:buChar char="-"/>
              <a:tabLst/>
              <a:defRPr/>
            </a:pPr>
            <a:r>
              <a:rPr lang="ar-SA" sz="4000" dirty="0">
                <a:solidFill>
                  <a:srgbClr val="000000"/>
                </a:solidFill>
                <a:latin typeface="Calibri"/>
              </a:rPr>
              <a:t> </a:t>
            </a:r>
            <a:r>
              <a:rPr lang="ar-SA" sz="4000" dirty="0" smtClean="0">
                <a:solidFill>
                  <a:srgbClr val="000000"/>
                </a:solidFill>
                <a:latin typeface="Calibri"/>
              </a:rPr>
              <a:t>الفيس بوك, تويتر , انستجرام </a:t>
            </a:r>
            <a:endParaRPr kumimoji="0" lang="en-US" sz="4000" b="0" i="0" u="none" strike="noStrike" kern="1200" cap="none" spc="0" normalizeH="0" baseline="0" noProof="0" dirty="0" smtClean="0">
              <a:ln>
                <a:noFill/>
              </a:ln>
              <a:solidFill>
                <a:srgbClr val="000000"/>
              </a:solidFill>
              <a:effectLst/>
              <a:uLnTx/>
              <a:uFillTx/>
              <a:latin typeface="Calibri"/>
            </a:endParaRPr>
          </a:p>
        </p:txBody>
      </p:sp>
    </p:spTree>
    <p:extLst>
      <p:ext uri="{BB962C8B-B14F-4D97-AF65-F5344CB8AC3E}">
        <p14:creationId xmlns:p14="http://schemas.microsoft.com/office/powerpoint/2010/main" val="175183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214282" y="1785926"/>
            <a:ext cx="8572560" cy="3539430"/>
          </a:xfrm>
          <a:prstGeom prst="rect">
            <a:avLst/>
          </a:prstGeom>
          <a:noFill/>
          <a:ln w="9525">
            <a:noFill/>
            <a:miter lim="800000"/>
            <a:headEnd/>
            <a:tailEnd/>
          </a:ln>
          <a:effectLst/>
        </p:spPr>
        <p:txBody>
          <a:bodyPr wrap="square">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تتيح لك حفظ المواقع المفضلة لديك على الشبكة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العنكبوتية</a:t>
            </a:r>
            <a:endParaRPr kumimoji="0" lang="ar-SA" sz="3200" b="1" i="0" u="none" strike="noStrike" kern="1200" cap="none" spc="0" normalizeH="0" baseline="0" noProof="0" dirty="0" smtClean="0">
              <a:ln>
                <a:noFill/>
              </a:ln>
              <a:solidFill>
                <a:srgbClr val="000066"/>
              </a:solidFill>
              <a:effectLst/>
              <a:uLnTx/>
              <a:uFillTx/>
              <a:latin typeface="Arial"/>
              <a:ea typeface="+mn-ea"/>
              <a:cs typeface="Arial"/>
            </a:endParaRP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بحيث تصلي إليها من أي جهاز, وبإمكانك مشاركتها مع الآخرين</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من المواقع التي تقدم هذه الخدمة:</a:t>
            </a: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موقع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ديقو</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en-US" sz="3200" b="1" i="0" u="none" strike="noStrike" kern="1200" cap="none" spc="0" normalizeH="0" baseline="0" noProof="0" dirty="0" err="1" smtClean="0">
                <a:ln>
                  <a:noFill/>
                </a:ln>
                <a:solidFill>
                  <a:srgbClr val="000066"/>
                </a:solidFill>
                <a:effectLst/>
                <a:uLnTx/>
                <a:uFillTx/>
                <a:latin typeface="Arial"/>
                <a:ea typeface="+mn-ea"/>
                <a:cs typeface="Arial"/>
              </a:rPr>
              <a:t>diigo</a:t>
            </a:r>
            <a:endParaRPr kumimoji="0" lang="en-US" sz="3200" b="1" i="0" u="none" strike="noStrike" kern="1200" cap="none" spc="0" normalizeH="0" baseline="0" noProof="0" dirty="0" smtClean="0">
              <a:ln>
                <a:noFill/>
              </a:ln>
              <a:solidFill>
                <a:srgbClr val="000066"/>
              </a:solidFill>
              <a:effectLst/>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en-US"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موقع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ديليشوز</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en-US" sz="3200" b="1" i="0" u="none" strike="noStrike" kern="1200" cap="none" spc="0" normalizeH="0" baseline="0" noProof="0" dirty="0" smtClean="0">
                <a:ln>
                  <a:noFill/>
                </a:ln>
                <a:solidFill>
                  <a:srgbClr val="000066"/>
                </a:solidFill>
                <a:effectLst/>
                <a:uLnTx/>
                <a:uFillTx/>
                <a:latin typeface="Arial"/>
                <a:ea typeface="+mn-ea"/>
                <a:cs typeface="Arial"/>
              </a:rPr>
              <a:t>del.icio.us</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endParaRPr kumimoji="0" lang="en-GB" sz="1800" b="0" i="0" u="none" strike="noStrike" kern="1200" cap="none" spc="0" normalizeH="0" baseline="0" noProof="0" dirty="0">
              <a:ln>
                <a:noFill/>
              </a:ln>
              <a:solidFill>
                <a:srgbClr val="000066"/>
              </a:solidFill>
              <a:effectLst/>
              <a:uLnTx/>
              <a:uFillTx/>
              <a:latin typeface="Arial"/>
              <a:ea typeface="+mn-ea"/>
              <a:cs typeface="Arial"/>
            </a:endParaRPr>
          </a:p>
        </p:txBody>
      </p:sp>
      <p:sp>
        <p:nvSpPr>
          <p:cNvPr id="4" name="Text Box 9"/>
          <p:cNvSpPr txBox="1">
            <a:spLocks noChangeArrowheads="1"/>
          </p:cNvSpPr>
          <p:nvPr/>
        </p:nvSpPr>
        <p:spPr bwMode="auto">
          <a:xfrm>
            <a:off x="-612576" y="332656"/>
            <a:ext cx="9144000" cy="830997"/>
          </a:xfrm>
          <a:prstGeom prst="rect">
            <a:avLst/>
          </a:prstGeom>
          <a:noFill/>
          <a:ln w="9525">
            <a:noFill/>
            <a:miter lim="800000"/>
            <a:headEnd/>
            <a:tailEnd/>
          </a:ln>
          <a:effectLst/>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4800" b="1" i="0" u="none" strike="noStrike" kern="1200" cap="none" spc="0" normalizeH="0" baseline="0" noProof="0" dirty="0" smtClean="0">
                <a:ln>
                  <a:noFill/>
                </a:ln>
                <a:solidFill>
                  <a:srgbClr val="C00000"/>
                </a:solidFill>
                <a:effectLst/>
                <a:uLnTx/>
                <a:uFillTx/>
                <a:latin typeface="Arial"/>
                <a:ea typeface="+mn-ea"/>
                <a:cs typeface="Arial"/>
              </a:rPr>
              <a:t>المفضلة الاجتماعية </a:t>
            </a:r>
            <a:r>
              <a:rPr kumimoji="0" lang="en-US" sz="3600" b="1" i="0" u="none" strike="noStrike" kern="1200" cap="none" spc="0" normalizeH="0" baseline="0" noProof="0" dirty="0" smtClean="0">
                <a:ln>
                  <a:noFill/>
                </a:ln>
                <a:solidFill>
                  <a:srgbClr val="C00000"/>
                </a:solidFill>
                <a:effectLst/>
                <a:uLnTx/>
                <a:uFillTx/>
                <a:latin typeface="Arial"/>
                <a:ea typeface="+mn-ea"/>
                <a:cs typeface="Arial"/>
              </a:rPr>
              <a:t>Social Bookmark</a:t>
            </a:r>
            <a:r>
              <a:rPr kumimoji="0" lang="ar-SA" sz="3600" b="1" i="0" u="none" strike="noStrike" kern="1200" cap="none" spc="0" normalizeH="0" baseline="0" noProof="0" dirty="0" smtClean="0">
                <a:ln>
                  <a:noFill/>
                </a:ln>
                <a:solidFill>
                  <a:srgbClr val="C00000"/>
                </a:solidFill>
                <a:effectLst/>
                <a:uLnTx/>
                <a:uFillTx/>
                <a:latin typeface="Arial"/>
                <a:ea typeface="+mn-ea"/>
                <a:cs typeface="Arial"/>
              </a:rPr>
              <a:t> </a:t>
            </a:r>
          </a:p>
        </p:txBody>
      </p:sp>
    </p:spTree>
    <p:extLst>
      <p:ext uri="{BB962C8B-B14F-4D97-AF65-F5344CB8AC3E}">
        <p14:creationId xmlns:p14="http://schemas.microsoft.com/office/powerpoint/2010/main" val="3559947837"/>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1026" name="Picture 2"/>
          <p:cNvPicPr>
            <a:picLocks noChangeAspect="1" noChangeArrowheads="1"/>
          </p:cNvPicPr>
          <p:nvPr/>
        </p:nvPicPr>
        <p:blipFill>
          <a:blip r:embed="rId2" cstate="print"/>
          <a:srcRect/>
          <a:stretch>
            <a:fillRect/>
          </a:stretch>
        </p:blipFill>
        <p:spPr bwMode="auto">
          <a:xfrm>
            <a:off x="285720" y="161373"/>
            <a:ext cx="8643998" cy="6410899"/>
          </a:xfrm>
          <a:prstGeom prst="rect">
            <a:avLst/>
          </a:prstGeom>
          <a:noFill/>
          <a:ln w="38100">
            <a:solidFill>
              <a:schemeClr val="tx1"/>
            </a:solidFill>
            <a:miter lim="800000"/>
            <a:headEnd/>
            <a:tailEnd/>
          </a:ln>
        </p:spPr>
      </p:pic>
      <p:grpSp>
        <p:nvGrpSpPr>
          <p:cNvPr id="4" name="مجموعة 8"/>
          <p:cNvGrpSpPr/>
          <p:nvPr/>
        </p:nvGrpSpPr>
        <p:grpSpPr>
          <a:xfrm>
            <a:off x="1142976" y="408682"/>
            <a:ext cx="7273923" cy="571504"/>
            <a:chOff x="928662" y="408682"/>
            <a:chExt cx="7559675" cy="571504"/>
          </a:xfrm>
        </p:grpSpPr>
        <p:pic>
          <p:nvPicPr>
            <p:cNvPr id="6" name="Picture 3"/>
            <p:cNvPicPr>
              <a:picLocks noChangeAspect="1" noChangeArrowheads="1"/>
            </p:cNvPicPr>
            <p:nvPr/>
          </p:nvPicPr>
          <p:blipFill>
            <a:blip r:embed="rId3" cstate="print"/>
            <a:srcRect l="60823" t="15390" b="81721"/>
            <a:stretch>
              <a:fillRect/>
            </a:stretch>
          </p:blipFill>
          <p:spPr bwMode="auto">
            <a:xfrm>
              <a:off x="928662" y="408682"/>
              <a:ext cx="7559675" cy="571504"/>
            </a:xfrm>
            <a:prstGeom prst="rect">
              <a:avLst/>
            </a:prstGeom>
            <a:noFill/>
            <a:ln w="38100">
              <a:solidFill>
                <a:srgbClr val="C00000"/>
              </a:solidFill>
              <a:miter lim="800000"/>
              <a:headEnd/>
              <a:tailEnd/>
            </a:ln>
            <a:effectLst/>
          </p:spPr>
        </p:pic>
        <p:sp>
          <p:nvSpPr>
            <p:cNvPr id="8" name="مربع نص 7"/>
            <p:cNvSpPr txBox="1"/>
            <p:nvPr/>
          </p:nvSpPr>
          <p:spPr>
            <a:xfrm>
              <a:off x="3929059" y="428604"/>
              <a:ext cx="3175036" cy="52322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a:ea typeface="+mn-ea"/>
                  <a:cs typeface="Arial"/>
                </a:rPr>
                <a:t>www.diigo.com</a:t>
              </a:r>
              <a:endParaRPr kumimoji="0" lang="ar-SA" sz="2800" b="1" i="0" u="none" strike="noStrike" kern="1200" cap="none" spc="0" normalizeH="0" baseline="0" noProof="0" dirty="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375735931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8750" t="21563" r="17447" b="12812"/>
          <a:stretch>
            <a:fillRect/>
          </a:stretch>
        </p:blipFill>
        <p:spPr bwMode="auto">
          <a:xfrm>
            <a:off x="285720" y="214290"/>
            <a:ext cx="8643998" cy="6435256"/>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37827408"/>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178531" y="1412776"/>
            <a:ext cx="8572560" cy="5016758"/>
          </a:xfrm>
          <a:prstGeom prst="rect">
            <a:avLst/>
          </a:prstGeom>
          <a:noFill/>
          <a:ln w="9525">
            <a:noFill/>
            <a:miter lim="800000"/>
            <a:headEnd/>
            <a:tailEnd/>
          </a:ln>
          <a:effectLst/>
        </p:spPr>
        <p:txBody>
          <a:bodyPr wrap="square">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تتيح لك هذه الخدمة رفع ملفاتك إلى الشبكة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العنكبوتية</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ومشاركتها مع الآخرين وتختلف المواقع المقدمة للخدمة تبعاً </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لاختلاف نوع الملفات. من المواقع التي تقدم هذه الخدمة:</a:t>
            </a: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موقع جوجل محرر المستندات </a:t>
            </a:r>
            <a:r>
              <a:rPr kumimoji="0" lang="en-US" sz="3200" b="1" i="0" u="none" strike="noStrike" kern="1200" cap="none" spc="0" normalizeH="0" baseline="0" noProof="0" dirty="0" smtClean="0">
                <a:ln>
                  <a:noFill/>
                </a:ln>
                <a:solidFill>
                  <a:srgbClr val="000066"/>
                </a:solidFill>
                <a:effectLst/>
                <a:uLnTx/>
                <a:uFillTx/>
                <a:latin typeface="Arial"/>
                <a:ea typeface="+mn-ea"/>
                <a:cs typeface="Arial"/>
              </a:rPr>
              <a:t>Google</a:t>
            </a:r>
          </a:p>
          <a:p>
            <a:pPr marL="0" marR="0" lvl="0" indent="0" algn="r" defTabSz="914400" rtl="1" eaLnBrk="1" fontAlgn="base" latinLnBrk="0" hangingPunct="1">
              <a:lnSpc>
                <a:spcPct val="100000"/>
              </a:lnSpc>
              <a:spcBef>
                <a:spcPct val="50000"/>
              </a:spcBef>
              <a:spcAft>
                <a:spcPct val="0"/>
              </a:spcAft>
              <a:buClrTx/>
              <a:buSzTx/>
              <a:buFontTx/>
              <a:buChar char="-"/>
              <a:tabLst/>
              <a:defRPr/>
            </a:pPr>
            <a:r>
              <a:rPr lang="ar-SA" sz="3200" b="1" noProof="0" dirty="0">
                <a:solidFill>
                  <a:srgbClr val="000066"/>
                </a:solidFill>
                <a:latin typeface="Arial"/>
                <a:cs typeface="Arial"/>
              </a:rPr>
              <a:t> </a:t>
            </a:r>
            <a:r>
              <a:rPr lang="ar-SA" sz="3200" b="1" noProof="0" dirty="0" smtClean="0">
                <a:solidFill>
                  <a:srgbClr val="000066"/>
                </a:solidFill>
                <a:latin typeface="Arial"/>
                <a:cs typeface="Arial"/>
              </a:rPr>
              <a:t>موقع </a:t>
            </a:r>
            <a:r>
              <a:rPr lang="en-US" sz="3200" b="1" noProof="0" dirty="0" smtClean="0">
                <a:solidFill>
                  <a:srgbClr val="000066"/>
                </a:solidFill>
                <a:latin typeface="Arial"/>
                <a:cs typeface="Arial"/>
              </a:rPr>
              <a:t>Dropbox</a:t>
            </a:r>
            <a:endParaRPr kumimoji="0" lang="en-US" sz="3200" b="1" i="0" u="none" strike="noStrike" kern="1200" cap="none" spc="0" normalizeH="0" baseline="0" noProof="0" dirty="0" smtClean="0">
              <a:ln>
                <a:noFill/>
              </a:ln>
              <a:solidFill>
                <a:srgbClr val="000066"/>
              </a:solidFill>
              <a:effectLst/>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en-US"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موقع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سلاييد</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شير</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en-US" sz="3200" b="1" i="0" u="none" strike="noStrike" kern="1200" cap="none" spc="0" normalizeH="0" baseline="0" noProof="0" dirty="0" err="1" smtClean="0">
                <a:ln>
                  <a:noFill/>
                </a:ln>
                <a:solidFill>
                  <a:srgbClr val="000066"/>
                </a:solidFill>
                <a:effectLst/>
                <a:uLnTx/>
                <a:uFillTx/>
                <a:latin typeface="Arial"/>
                <a:ea typeface="+mn-ea"/>
                <a:cs typeface="Arial"/>
              </a:rPr>
              <a:t>slideshare</a:t>
            </a:r>
            <a:endParaRPr kumimoji="0" lang="ar-SA" sz="3200" b="1" i="0" u="none" strike="noStrike" kern="1200" cap="none" spc="0" normalizeH="0" baseline="0" noProof="0" dirty="0" smtClean="0">
              <a:ln>
                <a:noFill/>
              </a:ln>
              <a:solidFill>
                <a:srgbClr val="000066"/>
              </a:solidFill>
              <a:effectLst/>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موقع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تيتشر</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تيوب</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en-US" sz="3200" b="1" i="0" u="none" strike="noStrike" kern="1200" cap="none" spc="0" normalizeH="0" baseline="0" noProof="0" dirty="0" err="1" smtClean="0">
                <a:ln>
                  <a:noFill/>
                </a:ln>
                <a:solidFill>
                  <a:srgbClr val="000066"/>
                </a:solidFill>
                <a:effectLst/>
                <a:uLnTx/>
                <a:uFillTx/>
                <a:latin typeface="Arial"/>
                <a:ea typeface="+mn-ea"/>
                <a:cs typeface="Arial"/>
              </a:rPr>
              <a:t>TeacherTube</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p>
        </p:txBody>
      </p:sp>
      <p:sp>
        <p:nvSpPr>
          <p:cNvPr id="4" name="Text Box 9"/>
          <p:cNvSpPr txBox="1">
            <a:spLocks noChangeArrowheads="1"/>
          </p:cNvSpPr>
          <p:nvPr/>
        </p:nvSpPr>
        <p:spPr bwMode="auto">
          <a:xfrm>
            <a:off x="0" y="332656"/>
            <a:ext cx="8215306" cy="830997"/>
          </a:xfrm>
          <a:prstGeom prst="rect">
            <a:avLst/>
          </a:prstGeom>
          <a:noFill/>
          <a:ln w="9525">
            <a:noFill/>
            <a:miter lim="800000"/>
            <a:headEnd/>
            <a:tailEnd/>
          </a:ln>
          <a:effectLst/>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4800" b="1" i="0" u="none" strike="noStrike" kern="1200" cap="none" spc="0" normalizeH="0" baseline="0" noProof="0" dirty="0" smtClean="0">
                <a:ln>
                  <a:noFill/>
                </a:ln>
                <a:solidFill>
                  <a:srgbClr val="C00000"/>
                </a:solidFill>
                <a:effectLst/>
                <a:uLnTx/>
                <a:uFillTx/>
                <a:latin typeface="Arial"/>
                <a:ea typeface="+mn-ea"/>
                <a:cs typeface="Arial"/>
              </a:rPr>
              <a:t>مشاركة الملفات </a:t>
            </a:r>
            <a:r>
              <a:rPr kumimoji="0" lang="en-US" sz="4400" b="1" i="0" u="none" strike="noStrike" kern="1200" cap="none" spc="0" normalizeH="0" baseline="0" noProof="0" dirty="0" smtClean="0">
                <a:ln>
                  <a:noFill/>
                </a:ln>
                <a:solidFill>
                  <a:srgbClr val="C00000"/>
                </a:solidFill>
                <a:effectLst/>
                <a:uLnTx/>
                <a:uFillTx/>
                <a:latin typeface="Arial"/>
                <a:ea typeface="+mn-ea"/>
                <a:cs typeface="Arial"/>
              </a:rPr>
              <a:t>File Sharing</a:t>
            </a:r>
            <a:endParaRPr kumimoji="0" lang="ar-SA" sz="4400" b="1" i="0" u="none" strike="noStrike" kern="1200" cap="none" spc="0" normalizeH="0" baseline="0" noProof="0" dirty="0" smtClean="0">
              <a:ln>
                <a:noFill/>
              </a:ln>
              <a:solidFill>
                <a:srgbClr val="C00000"/>
              </a:solidFill>
              <a:effectLst/>
              <a:uLnTx/>
              <a:uFillTx/>
              <a:latin typeface="Arial"/>
              <a:ea typeface="+mn-ea"/>
              <a:cs typeface="Arial"/>
            </a:endParaRPr>
          </a:p>
        </p:txBody>
      </p:sp>
    </p:spTree>
    <p:extLst>
      <p:ext uri="{BB962C8B-B14F-4D97-AF65-F5344CB8AC3E}">
        <p14:creationId xmlns:p14="http://schemas.microsoft.com/office/powerpoint/2010/main" val="1250316479"/>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361867" y="285728"/>
            <a:ext cx="8496413" cy="6215106"/>
          </a:xfrm>
          <a:prstGeom prst="rect">
            <a:avLst/>
          </a:prstGeom>
          <a:noFill/>
          <a:ln w="38100">
            <a:solidFill>
              <a:schemeClr val="tx1"/>
            </a:solidFill>
            <a:miter lim="800000"/>
            <a:headEnd/>
            <a:tailEnd/>
          </a:ln>
        </p:spPr>
      </p:pic>
      <p:grpSp>
        <p:nvGrpSpPr>
          <p:cNvPr id="4" name="مجموعة 4"/>
          <p:cNvGrpSpPr/>
          <p:nvPr/>
        </p:nvGrpSpPr>
        <p:grpSpPr>
          <a:xfrm>
            <a:off x="1142976" y="408682"/>
            <a:ext cx="7273923" cy="571504"/>
            <a:chOff x="928662" y="408682"/>
            <a:chExt cx="7559675" cy="571504"/>
          </a:xfrm>
        </p:grpSpPr>
        <p:pic>
          <p:nvPicPr>
            <p:cNvPr id="6" name="Picture 3"/>
            <p:cNvPicPr>
              <a:picLocks noChangeAspect="1" noChangeArrowheads="1"/>
            </p:cNvPicPr>
            <p:nvPr/>
          </p:nvPicPr>
          <p:blipFill>
            <a:blip r:embed="rId3" cstate="print"/>
            <a:srcRect l="60823" t="15390" b="81721"/>
            <a:stretch>
              <a:fillRect/>
            </a:stretch>
          </p:blipFill>
          <p:spPr bwMode="auto">
            <a:xfrm>
              <a:off x="928662" y="408682"/>
              <a:ext cx="7559675" cy="571504"/>
            </a:xfrm>
            <a:prstGeom prst="rect">
              <a:avLst/>
            </a:prstGeom>
            <a:noFill/>
            <a:ln w="38100">
              <a:solidFill>
                <a:srgbClr val="C00000"/>
              </a:solidFill>
              <a:miter lim="800000"/>
              <a:headEnd/>
              <a:tailEnd/>
            </a:ln>
            <a:effectLst/>
          </p:spPr>
        </p:pic>
        <p:sp>
          <p:nvSpPr>
            <p:cNvPr id="7" name="مربع نص 6"/>
            <p:cNvSpPr txBox="1"/>
            <p:nvPr/>
          </p:nvSpPr>
          <p:spPr>
            <a:xfrm>
              <a:off x="3601462" y="428604"/>
              <a:ext cx="3502634" cy="52322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a:ea typeface="+mn-ea"/>
                  <a:cs typeface="Arial"/>
                </a:rPr>
                <a:t>www.google.com</a:t>
              </a:r>
              <a:endParaRPr kumimoji="0" lang="ar-SA" sz="2800" b="1" i="0" u="none" strike="noStrike" kern="1200" cap="none" spc="0" normalizeH="0" baseline="0" noProof="0" dirty="0">
                <a:ln>
                  <a:noFill/>
                </a:ln>
                <a:solidFill>
                  <a:srgbClr val="000000"/>
                </a:solidFill>
                <a:effectLst/>
                <a:uLnTx/>
                <a:uFillTx/>
                <a:latin typeface="Arial"/>
                <a:ea typeface="+mn-ea"/>
                <a:cs typeface="Arial"/>
              </a:endParaRPr>
            </a:p>
          </p:txBody>
        </p:sp>
      </p:grpSp>
      <p:pic>
        <p:nvPicPr>
          <p:cNvPr id="8" name="Picture 2"/>
          <p:cNvPicPr>
            <a:picLocks noChangeAspect="1" noChangeArrowheads="1"/>
          </p:cNvPicPr>
          <p:nvPr/>
        </p:nvPicPr>
        <p:blipFill>
          <a:blip r:embed="rId2" cstate="print"/>
          <a:srcRect l="72982" t="11341" b="76015"/>
          <a:stretch>
            <a:fillRect/>
          </a:stretch>
        </p:blipFill>
        <p:spPr bwMode="auto">
          <a:xfrm>
            <a:off x="5528837" y="1071546"/>
            <a:ext cx="3338967" cy="1500198"/>
          </a:xfrm>
          <a:prstGeom prst="rect">
            <a:avLst/>
          </a:prstGeom>
          <a:noFill/>
          <a:ln w="38100">
            <a:solidFill>
              <a:srgbClr val="C00000"/>
            </a:solidFill>
            <a:miter lim="800000"/>
            <a:headEnd/>
            <a:tailEnd/>
          </a:ln>
        </p:spPr>
      </p:pic>
      <p:sp>
        <p:nvSpPr>
          <p:cNvPr id="9" name="مستطيل 8"/>
          <p:cNvSpPr/>
          <p:nvPr/>
        </p:nvSpPr>
        <p:spPr>
          <a:xfrm>
            <a:off x="5585011" y="1428736"/>
            <a:ext cx="785818" cy="3571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4379778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70" decel="100000"/>
                                        <p:tgtEl>
                                          <p:spTgt spid="8"/>
                                        </p:tgtEl>
                                      </p:cBhvr>
                                    </p:animEffect>
                                    <p:animScale>
                                      <p:cBhvr>
                                        <p:cTn id="19" dur="770" decel="100000"/>
                                        <p:tgtEl>
                                          <p:spTgt spid="8"/>
                                        </p:tgtEl>
                                      </p:cBhvr>
                                      <p:from x="10000" y="10000"/>
                                      <p:to x="200000" y="450000"/>
                                    </p:animScale>
                                    <p:animScale>
                                      <p:cBhvr>
                                        <p:cTn id="20" dur="1230" accel="100000" fill="hold">
                                          <p:stCondLst>
                                            <p:cond delay="770"/>
                                          </p:stCondLst>
                                        </p:cTn>
                                        <p:tgtEl>
                                          <p:spTgt spid="8"/>
                                        </p:tgtEl>
                                      </p:cBhvr>
                                      <p:from x="200000" y="450000"/>
                                      <p:to x="100000" y="100000"/>
                                    </p:animScale>
                                    <p:set>
                                      <p:cBhvr>
                                        <p:cTn id="21" dur="770" fill="hold"/>
                                        <p:tgtEl>
                                          <p:spTgt spid="8"/>
                                        </p:tgtEl>
                                        <p:attrNameLst>
                                          <p:attrName>ppt_x</p:attrName>
                                        </p:attrNameLst>
                                      </p:cBhvr>
                                      <p:to>
                                        <p:strVal val="(0.5)"/>
                                      </p:to>
                                    </p:set>
                                    <p:anim from="(0.5)" to="(#ppt_x)" calcmode="lin" valueType="num">
                                      <p:cBhvr>
                                        <p:cTn id="22" dur="1230" accel="100000" fill="hold">
                                          <p:stCondLst>
                                            <p:cond delay="770"/>
                                          </p:stCondLst>
                                        </p:cTn>
                                        <p:tgtEl>
                                          <p:spTgt spid="8"/>
                                        </p:tgtEl>
                                        <p:attrNameLst>
                                          <p:attrName>ppt_x</p:attrName>
                                        </p:attrNameLst>
                                      </p:cBhvr>
                                    </p:anim>
                                    <p:set>
                                      <p:cBhvr>
                                        <p:cTn id="23" dur="770" fill="hold"/>
                                        <p:tgtEl>
                                          <p:spTgt spid="8"/>
                                        </p:tgtEl>
                                        <p:attrNameLst>
                                          <p:attrName>ppt_y</p:attrName>
                                        </p:attrNameLst>
                                      </p:cBhvr>
                                      <p:to>
                                        <p:strVal val="(#ppt_y+0.4)"/>
                                      </p:to>
                                    </p:set>
                                    <p:anim from="(#ppt_y+0.4)" to="(#ppt_y)" calcmode="lin" valueType="num">
                                      <p:cBhvr>
                                        <p:cTn id="24" dur="1230" accel="100000" fill="hold">
                                          <p:stCondLst>
                                            <p:cond delay="770"/>
                                          </p:stCondLst>
                                        </p:cTn>
                                        <p:tgtEl>
                                          <p:spTgt spid="8"/>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عنصر نائب للمحتوى 4"/>
          <p:cNvSpPr>
            <a:spLocks noGrp="1"/>
          </p:cNvSpPr>
          <p:nvPr>
            <p:ph idx="1"/>
          </p:nvPr>
        </p:nvSpPr>
        <p:spPr/>
        <p:txBody>
          <a:bodyPr/>
          <a:lstStyle/>
          <a:p>
            <a:endParaRPr lang="ar-SA"/>
          </a:p>
        </p:txBody>
      </p:sp>
      <p:pic>
        <p:nvPicPr>
          <p:cNvPr id="5123" name="Picture 3"/>
          <p:cNvPicPr>
            <a:picLocks noChangeAspect="1" noChangeArrowheads="1"/>
          </p:cNvPicPr>
          <p:nvPr/>
        </p:nvPicPr>
        <p:blipFill>
          <a:blip r:embed="rId2" cstate="print"/>
          <a:srcRect/>
          <a:stretch>
            <a:fillRect/>
          </a:stretch>
        </p:blipFill>
        <p:spPr bwMode="auto">
          <a:xfrm>
            <a:off x="300008" y="285728"/>
            <a:ext cx="8534374" cy="6215106"/>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919485962"/>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285728"/>
              <a:ext cx="5786478" cy="1214446"/>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8" name="Title 1"/>
          <p:cNvSpPr txBox="1">
            <a:spLocks/>
          </p:cNvSpPr>
          <p:nvPr/>
        </p:nvSpPr>
        <p:spPr>
          <a:xfrm>
            <a:off x="301752" y="228600"/>
            <a:ext cx="8534400" cy="6858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chemeClr val="tx1"/>
                </a:solidFill>
                <a:effectLst/>
                <a:uLnTx/>
                <a:uFillTx/>
                <a:latin typeface="+mj-lt"/>
                <a:ea typeface="+mj-ea"/>
                <a:cs typeface="+mj-cs"/>
              </a:rPr>
              <a:t/>
            </a:r>
            <a:br>
              <a:rPr kumimoji="0" lang="ar-SA" sz="4400" b="1" i="0" u="none" strike="noStrike" kern="1200" cap="none" spc="0" normalizeH="0" baseline="0" noProof="0" dirty="0" smtClean="0">
                <a:ln>
                  <a:noFill/>
                </a:ln>
                <a:solidFill>
                  <a:schemeClr val="tx1"/>
                </a:solidFill>
                <a:effectLst/>
                <a:uLnTx/>
                <a:uFillTx/>
                <a:latin typeface="+mj-lt"/>
                <a:ea typeface="+mj-ea"/>
                <a:cs typeface="+mj-cs"/>
              </a:rPr>
            </a:br>
            <a:r>
              <a:rPr kumimoji="0" lang="ar-SA" sz="4400" b="1" i="0" u="none" strike="noStrike" kern="1200" cap="none" spc="0" normalizeH="0" baseline="0" noProof="0" dirty="0" smtClean="0">
                <a:ln>
                  <a:noFill/>
                </a:ln>
                <a:solidFill>
                  <a:schemeClr val="tx1"/>
                </a:solidFill>
                <a:effectLst/>
                <a:uLnTx/>
                <a:uFillTx/>
                <a:latin typeface="+mj-lt"/>
                <a:ea typeface="+mj-ea"/>
                <a:cs typeface="+mj-cs"/>
              </a:rPr>
              <a:t/>
            </a:r>
            <a:br>
              <a:rPr kumimoji="0" lang="ar-SA" sz="4400" b="1" i="0" u="none" strike="noStrike" kern="1200" cap="none" spc="0" normalizeH="0" baseline="0" noProof="0" dirty="0" smtClean="0">
                <a:ln>
                  <a:noFill/>
                </a:ln>
                <a:solidFill>
                  <a:schemeClr val="tx1"/>
                </a:solidFill>
                <a:effectLst/>
                <a:uLnTx/>
                <a:uFillTx/>
                <a:latin typeface="+mj-lt"/>
                <a:ea typeface="+mj-ea"/>
                <a:cs typeface="+mj-cs"/>
              </a:rPr>
            </a:b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Content Placeholder 2"/>
          <p:cNvSpPr txBox="1">
            <a:spLocks/>
          </p:cNvSpPr>
          <p:nvPr/>
        </p:nvSpPr>
        <p:spPr>
          <a:xfrm>
            <a:off x="532576" y="1700808"/>
            <a:ext cx="8503920" cy="4572000"/>
          </a:xfrm>
          <a:prstGeom prst="rect">
            <a:avLst/>
          </a:prstGeom>
        </p:spPr>
        <p:txBody>
          <a:bodyPr>
            <a:normAutofit lnSpcReduction="1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ar-SA" sz="3200" b="0" i="0" u="none" strike="noStrike" kern="1200" cap="none" spc="0" normalizeH="0" baseline="0" noProof="0" dirty="0" smtClean="0">
                <a:ln>
                  <a:noFill/>
                </a:ln>
                <a:solidFill>
                  <a:schemeClr val="tx1"/>
                </a:solidFill>
                <a:effectLst/>
                <a:uLnTx/>
                <a:uFillTx/>
                <a:latin typeface="+mn-lt"/>
                <a:ea typeface="+mn-ea"/>
                <a:cs typeface="+mn-cs"/>
              </a:rPr>
              <a:t>	هو</a:t>
            </a:r>
            <a:r>
              <a:rPr kumimoji="0" lang="ar-SA" sz="3200" b="0" i="0" u="none" strike="noStrike" kern="1200" cap="none" spc="0" normalizeH="0" noProof="0" dirty="0" smtClean="0">
                <a:ln>
                  <a:noFill/>
                </a:ln>
                <a:solidFill>
                  <a:schemeClr val="tx1"/>
                </a:solidFill>
                <a:effectLst/>
                <a:uLnTx/>
                <a:uFillTx/>
                <a:latin typeface="+mn-lt"/>
                <a:ea typeface="+mn-ea"/>
                <a:cs typeface="+mn-cs"/>
              </a:rPr>
              <a:t>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منظومة تعليمية لتقديم البرامج التعليمية أو التدريبية للمتعلمين أو المتدربين في أي وقت وفي أي مكان باستخدام تقنيات المعلومات والإتصالات التفاعلية مثل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(الإذاعة</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القنوات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الفضائية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للتلفاز، الأقراص المدمجة، التليفون،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أجهزة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الحاسوب، المؤتمرات عن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بعد,</a:t>
            </a:r>
            <a:r>
              <a:rPr kumimoji="0" lang="ar-SA" sz="3200" b="0" i="0" u="none" strike="noStrike" kern="1200" cap="none" spc="0" normalizeH="0" noProof="0" dirty="0" smtClean="0">
                <a:ln>
                  <a:noFill/>
                </a:ln>
                <a:solidFill>
                  <a:schemeClr val="tx1"/>
                </a:solidFill>
                <a:effectLst/>
                <a:uLnTx/>
                <a:uFillTx/>
                <a:latin typeface="+mn-lt"/>
                <a:ea typeface="+mn-ea"/>
                <a:cs typeface="+mn-cs"/>
              </a:rPr>
              <a:t> الإنترنت</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لتوفير بيئة تعليمية</a:t>
            </a:r>
            <a:r>
              <a:rPr kumimoji="0" lang="ar-SA" sz="3200" b="0" i="0" u="none" strike="noStrike" kern="1200" cap="none" spc="0" normalizeH="0" noProof="0" dirty="0" smtClean="0">
                <a:ln>
                  <a:noFill/>
                </a:ln>
                <a:solidFill>
                  <a:schemeClr val="tx1"/>
                </a:solidFill>
                <a:effectLst/>
                <a:uLnTx/>
                <a:uFillTx/>
                <a:latin typeface="+mn-lt"/>
                <a:ea typeface="+mn-ea"/>
                <a:cs typeface="+mn-cs"/>
              </a:rPr>
              <a:t>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تفاعلية متعددة المصادر بطريقة متزامنة أو غير متزامنة دون الإلتزام بمكان محدد اعتماداً على التعلم الذاتي والتفاعل بين المتعلم والمعلم.</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itle 1"/>
          <p:cNvSpPr txBox="1">
            <a:spLocks/>
          </p:cNvSpPr>
          <p:nvPr/>
        </p:nvSpPr>
        <p:spPr>
          <a:xfrm>
            <a:off x="357158" y="285728"/>
            <a:ext cx="8534400" cy="571504"/>
          </a:xfrm>
          <a:prstGeom prst="rect">
            <a:avLst/>
          </a:prstGeom>
        </p:spPr>
        <p:txBody>
          <a:bodyPr>
            <a:noAutofit/>
          </a:bodyPr>
          <a:lstStyle/>
          <a:p>
            <a:pPr lvl="0" algn="ctr">
              <a:spcBef>
                <a:spcPct val="0"/>
              </a:spcBef>
            </a:pPr>
            <a:r>
              <a:rPr lang="ar-SA" sz="4000" b="1" dirty="0" smtClean="0">
                <a:solidFill>
                  <a:srgbClr val="C00000"/>
                </a:solidFill>
              </a:rPr>
              <a:t>تعريف التعليم الإلكتروني</a:t>
            </a:r>
          </a:p>
          <a:p>
            <a:pPr lvl="0" algn="ctr">
              <a:spcBef>
                <a:spcPct val="0"/>
              </a:spcBef>
            </a:pPr>
            <a:r>
              <a:rPr lang="ar-SA" sz="4000" b="1" dirty="0" smtClean="0">
                <a:solidFill>
                  <a:srgbClr val="C00000"/>
                </a:solidFill>
              </a:rPr>
              <a:t> </a:t>
            </a:r>
            <a:r>
              <a:rPr lang="en-US" sz="4000" b="1" dirty="0">
                <a:solidFill>
                  <a:srgbClr val="C00000"/>
                </a:solidFill>
              </a:rPr>
              <a:t>E-Learning</a:t>
            </a:r>
            <a:endParaRPr kumimoji="0" lang="ar-SA" sz="40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6146" name="Picture 2"/>
          <p:cNvPicPr>
            <a:picLocks noChangeAspect="1" noChangeArrowheads="1"/>
          </p:cNvPicPr>
          <p:nvPr/>
        </p:nvPicPr>
        <p:blipFill>
          <a:blip r:embed="rId2" cstate="print"/>
          <a:srcRect/>
          <a:stretch>
            <a:fillRect/>
          </a:stretch>
        </p:blipFill>
        <p:spPr bwMode="auto">
          <a:xfrm>
            <a:off x="500034" y="285728"/>
            <a:ext cx="8286808" cy="6215106"/>
          </a:xfrm>
          <a:prstGeom prst="rect">
            <a:avLst/>
          </a:prstGeom>
          <a:noFill/>
          <a:ln w="38100">
            <a:solidFill>
              <a:schemeClr val="tx1"/>
            </a:solidFill>
            <a:miter lim="800000"/>
            <a:headEnd/>
            <a:tailEnd/>
          </a:ln>
        </p:spPr>
      </p:pic>
      <p:grpSp>
        <p:nvGrpSpPr>
          <p:cNvPr id="4" name="مجموعة 4"/>
          <p:cNvGrpSpPr/>
          <p:nvPr/>
        </p:nvGrpSpPr>
        <p:grpSpPr>
          <a:xfrm>
            <a:off x="928662" y="500042"/>
            <a:ext cx="7273923" cy="571504"/>
            <a:chOff x="928662" y="408682"/>
            <a:chExt cx="7559675" cy="571504"/>
          </a:xfrm>
        </p:grpSpPr>
        <p:pic>
          <p:nvPicPr>
            <p:cNvPr id="6" name="Picture 3"/>
            <p:cNvPicPr>
              <a:picLocks noChangeAspect="1" noChangeArrowheads="1"/>
            </p:cNvPicPr>
            <p:nvPr/>
          </p:nvPicPr>
          <p:blipFill>
            <a:blip r:embed="rId3" cstate="print"/>
            <a:srcRect l="60823" t="15390" b="81721"/>
            <a:stretch>
              <a:fillRect/>
            </a:stretch>
          </p:blipFill>
          <p:spPr bwMode="auto">
            <a:xfrm>
              <a:off x="928662" y="408682"/>
              <a:ext cx="7559675" cy="571504"/>
            </a:xfrm>
            <a:prstGeom prst="rect">
              <a:avLst/>
            </a:prstGeom>
            <a:noFill/>
            <a:ln w="38100">
              <a:solidFill>
                <a:srgbClr val="C00000"/>
              </a:solidFill>
              <a:miter lim="800000"/>
              <a:headEnd/>
              <a:tailEnd/>
            </a:ln>
            <a:effectLst/>
          </p:spPr>
        </p:pic>
        <p:sp>
          <p:nvSpPr>
            <p:cNvPr id="7" name="مربع نص 6"/>
            <p:cNvSpPr txBox="1"/>
            <p:nvPr/>
          </p:nvSpPr>
          <p:spPr>
            <a:xfrm>
              <a:off x="3007505" y="428604"/>
              <a:ext cx="4096590" cy="52322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a:ea typeface="+mn-ea"/>
                  <a:cs typeface="Arial"/>
                </a:rPr>
                <a:t>www.slideshare.net</a:t>
              </a:r>
              <a:endParaRPr kumimoji="0" lang="ar-SA" sz="2800" b="1" i="0" u="none" strike="noStrike" kern="1200" cap="none" spc="0" normalizeH="0" baseline="0" noProof="0" dirty="0">
                <a:ln>
                  <a:noFill/>
                </a:ln>
                <a:solidFill>
                  <a:srgbClr val="000000"/>
                </a:solidFill>
                <a:effectLst/>
                <a:uLnTx/>
                <a:uFillTx/>
                <a:latin typeface="Arial"/>
                <a:ea typeface="+mn-ea"/>
                <a:cs typeface="Arial"/>
              </a:endParaRPr>
            </a:p>
          </p:txBody>
        </p:sp>
      </p:grpSp>
      <p:pic>
        <p:nvPicPr>
          <p:cNvPr id="8" name="Picture 2"/>
          <p:cNvPicPr>
            <a:picLocks noChangeAspect="1" noChangeArrowheads="1"/>
          </p:cNvPicPr>
          <p:nvPr/>
        </p:nvPicPr>
        <p:blipFill>
          <a:blip r:embed="rId2" cstate="print"/>
          <a:srcRect l="11092" t="41226" r="47529" b="43831"/>
          <a:stretch>
            <a:fillRect/>
          </a:stretch>
        </p:blipFill>
        <p:spPr bwMode="auto">
          <a:xfrm>
            <a:off x="1428728" y="2928933"/>
            <a:ext cx="6143668" cy="1586519"/>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val="254483393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70" decel="100000"/>
                                        <p:tgtEl>
                                          <p:spTgt spid="8"/>
                                        </p:tgtEl>
                                      </p:cBhvr>
                                    </p:animEffect>
                                    <p:animScale>
                                      <p:cBhvr>
                                        <p:cTn id="19" dur="770" decel="100000"/>
                                        <p:tgtEl>
                                          <p:spTgt spid="8"/>
                                        </p:tgtEl>
                                      </p:cBhvr>
                                      <p:from x="10000" y="10000"/>
                                      <p:to x="200000" y="450000"/>
                                    </p:animScale>
                                    <p:animScale>
                                      <p:cBhvr>
                                        <p:cTn id="20" dur="1230" accel="100000" fill="hold">
                                          <p:stCondLst>
                                            <p:cond delay="770"/>
                                          </p:stCondLst>
                                        </p:cTn>
                                        <p:tgtEl>
                                          <p:spTgt spid="8"/>
                                        </p:tgtEl>
                                      </p:cBhvr>
                                      <p:from x="200000" y="450000"/>
                                      <p:to x="100000" y="100000"/>
                                    </p:animScale>
                                    <p:set>
                                      <p:cBhvr>
                                        <p:cTn id="21" dur="770" fill="hold"/>
                                        <p:tgtEl>
                                          <p:spTgt spid="8"/>
                                        </p:tgtEl>
                                        <p:attrNameLst>
                                          <p:attrName>ppt_x</p:attrName>
                                        </p:attrNameLst>
                                      </p:cBhvr>
                                      <p:to>
                                        <p:strVal val="(0.5)"/>
                                      </p:to>
                                    </p:set>
                                    <p:anim from="(0.5)" to="(#ppt_x)" calcmode="lin" valueType="num">
                                      <p:cBhvr>
                                        <p:cTn id="22" dur="1230" accel="100000" fill="hold">
                                          <p:stCondLst>
                                            <p:cond delay="770"/>
                                          </p:stCondLst>
                                        </p:cTn>
                                        <p:tgtEl>
                                          <p:spTgt spid="8"/>
                                        </p:tgtEl>
                                        <p:attrNameLst>
                                          <p:attrName>ppt_x</p:attrName>
                                        </p:attrNameLst>
                                      </p:cBhvr>
                                    </p:anim>
                                    <p:set>
                                      <p:cBhvr>
                                        <p:cTn id="23" dur="770" fill="hold"/>
                                        <p:tgtEl>
                                          <p:spTgt spid="8"/>
                                        </p:tgtEl>
                                        <p:attrNameLst>
                                          <p:attrName>ppt_y</p:attrName>
                                        </p:attrNameLst>
                                      </p:cBhvr>
                                      <p:to>
                                        <p:strVal val="(#ppt_y+0.4)"/>
                                      </p:to>
                                    </p:set>
                                    <p:anim from="(#ppt_y+0.4)" to="(#ppt_y)" calcmode="lin" valueType="num">
                                      <p:cBhvr>
                                        <p:cTn id="24"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7170" name="Picture 2"/>
          <p:cNvPicPr>
            <a:picLocks noChangeAspect="1" noChangeArrowheads="1"/>
          </p:cNvPicPr>
          <p:nvPr/>
        </p:nvPicPr>
        <p:blipFill>
          <a:blip r:embed="rId2" cstate="print"/>
          <a:srcRect/>
          <a:stretch>
            <a:fillRect/>
          </a:stretch>
        </p:blipFill>
        <p:spPr bwMode="auto">
          <a:xfrm>
            <a:off x="357158" y="285727"/>
            <a:ext cx="8501122" cy="6376885"/>
          </a:xfrm>
          <a:prstGeom prst="rect">
            <a:avLst/>
          </a:prstGeom>
          <a:noFill/>
          <a:ln w="38100">
            <a:solidFill>
              <a:schemeClr val="tx1"/>
            </a:solidFill>
            <a:miter lim="800000"/>
            <a:headEnd/>
            <a:tailEnd/>
          </a:ln>
        </p:spPr>
      </p:pic>
      <p:grpSp>
        <p:nvGrpSpPr>
          <p:cNvPr id="4" name="مجموعة 4"/>
          <p:cNvGrpSpPr/>
          <p:nvPr/>
        </p:nvGrpSpPr>
        <p:grpSpPr>
          <a:xfrm>
            <a:off x="928662" y="500042"/>
            <a:ext cx="7273923" cy="571504"/>
            <a:chOff x="928662" y="408682"/>
            <a:chExt cx="7559675" cy="571504"/>
          </a:xfrm>
        </p:grpSpPr>
        <p:pic>
          <p:nvPicPr>
            <p:cNvPr id="6" name="Picture 3"/>
            <p:cNvPicPr>
              <a:picLocks noChangeAspect="1" noChangeArrowheads="1"/>
            </p:cNvPicPr>
            <p:nvPr/>
          </p:nvPicPr>
          <p:blipFill>
            <a:blip r:embed="rId3" cstate="print"/>
            <a:srcRect l="60823" t="15390" b="81721"/>
            <a:stretch>
              <a:fillRect/>
            </a:stretch>
          </p:blipFill>
          <p:spPr bwMode="auto">
            <a:xfrm>
              <a:off x="928662" y="408682"/>
              <a:ext cx="7559675" cy="571504"/>
            </a:xfrm>
            <a:prstGeom prst="rect">
              <a:avLst/>
            </a:prstGeom>
            <a:noFill/>
            <a:ln w="38100">
              <a:solidFill>
                <a:srgbClr val="C00000"/>
              </a:solidFill>
              <a:miter lim="800000"/>
              <a:headEnd/>
              <a:tailEnd/>
            </a:ln>
            <a:effectLst/>
          </p:spPr>
        </p:pic>
        <p:sp>
          <p:nvSpPr>
            <p:cNvPr id="7" name="مربع نص 6"/>
            <p:cNvSpPr txBox="1"/>
            <p:nvPr/>
          </p:nvSpPr>
          <p:spPr>
            <a:xfrm>
              <a:off x="3007505" y="428604"/>
              <a:ext cx="4096590" cy="52322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a:ea typeface="+mn-ea"/>
                  <a:cs typeface="Arial"/>
                </a:rPr>
                <a:t>www.Teacher.com</a:t>
              </a:r>
              <a:endParaRPr kumimoji="0" lang="ar-SA" sz="2800" b="1" i="0" u="none" strike="noStrike" kern="1200" cap="none" spc="0" normalizeH="0" baseline="0" noProof="0" dirty="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314869711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1643050"/>
            <a:ext cx="8929718" cy="4693593"/>
          </a:xfrm>
          <a:prstGeom prst="rect">
            <a:avLst/>
          </a:prstGeom>
          <a:noFill/>
          <a:ln w="9525">
            <a:noFill/>
            <a:miter lim="800000"/>
            <a:headEnd/>
            <a:tailEnd/>
          </a:ln>
          <a:effectLst/>
        </p:spPr>
        <p:txBody>
          <a:bodyPr wrap="square">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تعد المدونة بمثابة الموقع الشخصي أو المفكرة الشخصية, غير أنها تتميز بالتفاعل والمشاركة مع المدونين والزوار من خلال كتابة التعليقات. مما يزيد من التفاعل بينك وبين الطلبة في مدونتك الشخصية أو مدونة المادة. من المواقع التي تقدم هذه الخدمة:</a:t>
            </a: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موقع وورد بريس </a:t>
            </a:r>
            <a:r>
              <a:rPr kumimoji="0" lang="en-US" sz="3200" b="1" i="0" u="none" strike="noStrike" kern="1200" cap="none" spc="0" normalizeH="0" baseline="0" noProof="0" dirty="0" smtClean="0">
                <a:ln>
                  <a:noFill/>
                </a:ln>
                <a:solidFill>
                  <a:srgbClr val="000066"/>
                </a:solidFill>
                <a:effectLst/>
                <a:uLnTx/>
                <a:uFillTx/>
                <a:latin typeface="Arial"/>
                <a:ea typeface="+mn-ea"/>
                <a:cs typeface="Arial"/>
              </a:rPr>
              <a:t>word press</a:t>
            </a: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en-US"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موقع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بلوقر</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en-US" sz="3200" b="1" i="0" u="none" strike="noStrike" kern="1200" cap="none" spc="0" normalizeH="0" baseline="0" noProof="0" dirty="0" smtClean="0">
                <a:ln>
                  <a:noFill/>
                </a:ln>
                <a:solidFill>
                  <a:srgbClr val="000066"/>
                </a:solidFill>
                <a:effectLst/>
                <a:uLnTx/>
                <a:uFillTx/>
                <a:latin typeface="Arial"/>
                <a:ea typeface="+mn-ea"/>
                <a:cs typeface="Arial"/>
              </a:rPr>
              <a:t>Blogger</a:t>
            </a: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en-US"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موقع تدوين </a:t>
            </a:r>
            <a:r>
              <a:rPr kumimoji="0" lang="en-US" sz="3200" b="1" i="0" u="none" strike="noStrike" kern="1200" cap="none" spc="0" normalizeH="0" baseline="0" noProof="0" dirty="0" err="1" smtClean="0">
                <a:ln>
                  <a:noFill/>
                </a:ln>
                <a:solidFill>
                  <a:srgbClr val="000066"/>
                </a:solidFill>
                <a:effectLst/>
                <a:uLnTx/>
                <a:uFillTx/>
                <a:latin typeface="Arial"/>
                <a:ea typeface="+mn-ea"/>
                <a:cs typeface="Arial"/>
              </a:rPr>
              <a:t>tadwen</a:t>
            </a:r>
            <a:endParaRPr kumimoji="0" lang="ar-SA" sz="3200" b="1" i="0" u="none" strike="noStrike" kern="1200" cap="none" spc="0" normalizeH="0" baseline="0" noProof="0" dirty="0" smtClean="0">
              <a:ln>
                <a:noFill/>
              </a:ln>
              <a:solidFill>
                <a:srgbClr val="000066"/>
              </a:solidFill>
              <a:effectLst/>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66"/>
              </a:solidFill>
              <a:effectLst/>
              <a:uLnTx/>
              <a:uFillTx/>
              <a:latin typeface="Arial"/>
              <a:ea typeface="+mn-ea"/>
              <a:cs typeface="Arial"/>
            </a:endParaRPr>
          </a:p>
        </p:txBody>
      </p:sp>
      <p:sp>
        <p:nvSpPr>
          <p:cNvPr id="4" name="Text Box 9"/>
          <p:cNvSpPr txBox="1">
            <a:spLocks noChangeArrowheads="1"/>
          </p:cNvSpPr>
          <p:nvPr/>
        </p:nvSpPr>
        <p:spPr bwMode="auto">
          <a:xfrm>
            <a:off x="467544" y="476672"/>
            <a:ext cx="6286480" cy="830997"/>
          </a:xfrm>
          <a:prstGeom prst="rect">
            <a:avLst/>
          </a:prstGeom>
          <a:noFill/>
          <a:ln w="9525">
            <a:noFill/>
            <a:miter lim="800000"/>
            <a:headEnd/>
            <a:tailEnd/>
          </a:ln>
          <a:effectLst/>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4800" b="1" i="0" u="none" strike="noStrike" kern="1200" cap="none" spc="0" normalizeH="0" baseline="0" noProof="0" dirty="0" smtClean="0">
                <a:ln>
                  <a:noFill/>
                </a:ln>
                <a:solidFill>
                  <a:srgbClr val="C00000"/>
                </a:solidFill>
                <a:effectLst/>
                <a:uLnTx/>
                <a:uFillTx/>
                <a:latin typeface="Arial"/>
                <a:ea typeface="+mn-ea"/>
                <a:cs typeface="Arial"/>
              </a:rPr>
              <a:t>المدونات </a:t>
            </a:r>
            <a:r>
              <a:rPr kumimoji="0" lang="en-US" sz="4400" b="1" i="0" u="none" strike="noStrike" kern="1200" cap="none" spc="0" normalizeH="0" baseline="0" noProof="0" dirty="0" smtClean="0">
                <a:ln>
                  <a:noFill/>
                </a:ln>
                <a:solidFill>
                  <a:srgbClr val="C00000"/>
                </a:solidFill>
                <a:effectLst/>
                <a:uLnTx/>
                <a:uFillTx/>
                <a:latin typeface="Arial"/>
                <a:ea typeface="+mn-ea"/>
                <a:cs typeface="Arial"/>
              </a:rPr>
              <a:t>Blogs</a:t>
            </a:r>
            <a:endParaRPr kumimoji="0" lang="ar-SA" sz="4400" b="1" i="0" u="none" strike="noStrike" kern="1200" cap="none" spc="0" normalizeH="0" baseline="0" noProof="0" dirty="0" smtClean="0">
              <a:ln>
                <a:noFill/>
              </a:ln>
              <a:solidFill>
                <a:srgbClr val="C00000"/>
              </a:solidFill>
              <a:effectLst/>
              <a:uLnTx/>
              <a:uFillTx/>
              <a:latin typeface="Arial"/>
              <a:ea typeface="+mn-ea"/>
              <a:cs typeface="Arial"/>
            </a:endParaRPr>
          </a:p>
        </p:txBody>
      </p:sp>
    </p:spTree>
    <p:extLst>
      <p:ext uri="{BB962C8B-B14F-4D97-AF65-F5344CB8AC3E}">
        <p14:creationId xmlns:p14="http://schemas.microsoft.com/office/powerpoint/2010/main" val="158419431"/>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1266" name="Picture 2"/>
          <p:cNvPicPr>
            <a:picLocks noChangeAspect="1" noChangeArrowheads="1"/>
          </p:cNvPicPr>
          <p:nvPr/>
        </p:nvPicPr>
        <p:blipFill>
          <a:blip r:embed="rId2" cstate="print"/>
          <a:srcRect/>
          <a:stretch>
            <a:fillRect/>
          </a:stretch>
        </p:blipFill>
        <p:spPr bwMode="auto">
          <a:xfrm>
            <a:off x="128556" y="214290"/>
            <a:ext cx="8801162" cy="6357982"/>
          </a:xfrm>
          <a:prstGeom prst="rect">
            <a:avLst/>
          </a:prstGeom>
          <a:noFill/>
          <a:ln w="38100">
            <a:solidFill>
              <a:schemeClr val="tx1"/>
            </a:solidFill>
            <a:miter lim="800000"/>
            <a:headEnd/>
            <a:tailEnd/>
          </a:ln>
        </p:spPr>
      </p:pic>
      <p:grpSp>
        <p:nvGrpSpPr>
          <p:cNvPr id="4" name="مجموعة 4"/>
          <p:cNvGrpSpPr/>
          <p:nvPr/>
        </p:nvGrpSpPr>
        <p:grpSpPr>
          <a:xfrm>
            <a:off x="1064369" y="448526"/>
            <a:ext cx="7273923" cy="571504"/>
            <a:chOff x="1069700" y="357166"/>
            <a:chExt cx="7559675" cy="571504"/>
          </a:xfrm>
        </p:grpSpPr>
        <p:pic>
          <p:nvPicPr>
            <p:cNvPr id="6" name="Picture 3"/>
            <p:cNvPicPr>
              <a:picLocks noChangeAspect="1" noChangeArrowheads="1"/>
            </p:cNvPicPr>
            <p:nvPr/>
          </p:nvPicPr>
          <p:blipFill>
            <a:blip r:embed="rId3" cstate="print"/>
            <a:srcRect l="60823" t="15390" b="81721"/>
            <a:stretch>
              <a:fillRect/>
            </a:stretch>
          </p:blipFill>
          <p:spPr bwMode="auto">
            <a:xfrm>
              <a:off x="1069700" y="357166"/>
              <a:ext cx="7559675" cy="571504"/>
            </a:xfrm>
            <a:prstGeom prst="rect">
              <a:avLst/>
            </a:prstGeom>
            <a:noFill/>
            <a:ln w="38100">
              <a:solidFill>
                <a:srgbClr val="C00000"/>
              </a:solidFill>
              <a:miter lim="800000"/>
              <a:headEnd/>
              <a:tailEnd/>
            </a:ln>
            <a:effectLst/>
          </p:spPr>
        </p:pic>
        <p:sp>
          <p:nvSpPr>
            <p:cNvPr id="7" name="مربع نص 6"/>
            <p:cNvSpPr txBox="1"/>
            <p:nvPr/>
          </p:nvSpPr>
          <p:spPr>
            <a:xfrm>
              <a:off x="3129461" y="372649"/>
              <a:ext cx="4096590" cy="52322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a:ea typeface="+mn-ea"/>
                  <a:cs typeface="Arial"/>
                </a:rPr>
                <a:t>www.blogger.com</a:t>
              </a:r>
              <a:endParaRPr kumimoji="0" lang="ar-SA" sz="2800" b="1" i="0" u="none" strike="noStrike" kern="1200" cap="none" spc="0" normalizeH="0" baseline="0" noProof="0" dirty="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2396978600"/>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2290" name="Picture 2"/>
          <p:cNvPicPr>
            <a:picLocks noChangeAspect="1" noChangeArrowheads="1"/>
          </p:cNvPicPr>
          <p:nvPr/>
        </p:nvPicPr>
        <p:blipFill>
          <a:blip r:embed="rId2" cstate="print"/>
          <a:srcRect/>
          <a:stretch>
            <a:fillRect/>
          </a:stretch>
        </p:blipFill>
        <p:spPr bwMode="auto">
          <a:xfrm>
            <a:off x="428596" y="321447"/>
            <a:ext cx="8358246" cy="6250825"/>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427370926"/>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1643050"/>
            <a:ext cx="8929718" cy="3954929"/>
          </a:xfrm>
          <a:prstGeom prst="rect">
            <a:avLst/>
          </a:prstGeom>
          <a:noFill/>
          <a:ln w="9525">
            <a:noFill/>
            <a:miter lim="800000"/>
            <a:headEnd/>
            <a:tailEnd/>
          </a:ln>
          <a:effectLst/>
        </p:spPr>
        <p:txBody>
          <a:bodyPr wrap="square">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الويكي</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عبارة عن موقع يسمح للزوار بإضافة المحتويات وتحريرها</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بسهولة وسرعة دون أي قيود في الغالب, من المواقع التي تقدم</a:t>
            </a:r>
          </a:p>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هذه الخدمة:</a:t>
            </a: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موقع بينت بتر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ويكي</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en-US" sz="3200" b="1" i="0" u="none" strike="noStrike" kern="1200" cap="none" spc="0" normalizeH="0" baseline="0" noProof="0" dirty="0" err="1" smtClean="0">
                <a:ln>
                  <a:noFill/>
                </a:ln>
                <a:solidFill>
                  <a:srgbClr val="000066"/>
                </a:solidFill>
                <a:effectLst/>
                <a:uLnTx/>
                <a:uFillTx/>
                <a:latin typeface="Arial"/>
                <a:ea typeface="+mn-ea"/>
                <a:cs typeface="Arial"/>
              </a:rPr>
              <a:t>pbwiki</a:t>
            </a:r>
            <a:endParaRPr kumimoji="0" lang="en-US" sz="3200" b="1" i="0" u="none" strike="noStrike" kern="1200" cap="none" spc="0" normalizeH="0" baseline="0" noProof="0" dirty="0" smtClean="0">
              <a:ln>
                <a:noFill/>
              </a:ln>
              <a:solidFill>
                <a:srgbClr val="000066"/>
              </a:solidFill>
              <a:effectLst/>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Char char="-"/>
              <a:tabLst/>
              <a:defRPr/>
            </a:pP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موقع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صفاحات</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الويكي</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من </a:t>
            </a:r>
            <a:r>
              <a:rPr kumimoji="0" lang="ar-SA" sz="3200" b="1" i="0" u="none" strike="noStrike" kern="1200" cap="none" spc="0" normalizeH="0" baseline="0" noProof="0" dirty="0" err="1" smtClean="0">
                <a:ln>
                  <a:noFill/>
                </a:ln>
                <a:solidFill>
                  <a:srgbClr val="000066"/>
                </a:solidFill>
                <a:effectLst/>
                <a:uLnTx/>
                <a:uFillTx/>
                <a:latin typeface="Arial"/>
                <a:ea typeface="+mn-ea"/>
                <a:cs typeface="Arial"/>
              </a:rPr>
              <a:t>قوقل</a:t>
            </a:r>
            <a:r>
              <a:rPr kumimoji="0" lang="ar-SA" sz="3200" b="1" i="0" u="none" strike="noStrike" kern="1200" cap="none" spc="0" normalizeH="0" baseline="0" noProof="0" dirty="0" smtClean="0">
                <a:ln>
                  <a:noFill/>
                </a:ln>
                <a:solidFill>
                  <a:srgbClr val="000066"/>
                </a:solidFill>
                <a:effectLst/>
                <a:uLnTx/>
                <a:uFillTx/>
                <a:latin typeface="Arial"/>
                <a:ea typeface="+mn-ea"/>
                <a:cs typeface="Arial"/>
              </a:rPr>
              <a:t> </a:t>
            </a:r>
            <a:r>
              <a:rPr kumimoji="0" lang="en-US" sz="3200" b="1" i="0" u="none" strike="noStrike" kern="1200" cap="none" spc="0" normalizeH="0" baseline="0" noProof="0" dirty="0" err="1" smtClean="0">
                <a:ln>
                  <a:noFill/>
                </a:ln>
                <a:solidFill>
                  <a:srgbClr val="000066"/>
                </a:solidFill>
                <a:effectLst/>
                <a:uLnTx/>
                <a:uFillTx/>
                <a:latin typeface="Arial"/>
                <a:ea typeface="+mn-ea"/>
                <a:cs typeface="Arial"/>
              </a:rPr>
              <a:t>google</a:t>
            </a:r>
            <a:endParaRPr kumimoji="0" lang="ar-SA" sz="3200" b="1" i="0" u="none" strike="noStrike" kern="1200" cap="none" spc="0" normalizeH="0" baseline="0" noProof="0" dirty="0" smtClean="0">
              <a:ln>
                <a:noFill/>
              </a:ln>
              <a:solidFill>
                <a:srgbClr val="000066"/>
              </a:solidFill>
              <a:effectLst/>
              <a:uLnTx/>
              <a:uFillTx/>
              <a:latin typeface="Arial"/>
              <a:ea typeface="+mn-ea"/>
              <a:cs typeface="Arial"/>
            </a:endParaRPr>
          </a:p>
          <a:p>
            <a:pPr marL="0" marR="0" lvl="0" indent="0" algn="r" defTabSz="914400" rtl="1" eaLnBrk="1" fontAlgn="base" latinLnBrk="0" hangingPunct="1">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000066"/>
              </a:solidFill>
              <a:effectLst/>
              <a:uLnTx/>
              <a:uFillTx/>
              <a:latin typeface="Arial"/>
              <a:ea typeface="+mn-ea"/>
              <a:cs typeface="Arial"/>
            </a:endParaRPr>
          </a:p>
        </p:txBody>
      </p:sp>
      <p:sp>
        <p:nvSpPr>
          <p:cNvPr id="4" name="Text Box 9"/>
          <p:cNvSpPr txBox="1">
            <a:spLocks noChangeArrowheads="1"/>
          </p:cNvSpPr>
          <p:nvPr/>
        </p:nvSpPr>
        <p:spPr bwMode="auto">
          <a:xfrm>
            <a:off x="1691680" y="476672"/>
            <a:ext cx="4429092" cy="830997"/>
          </a:xfrm>
          <a:prstGeom prst="rect">
            <a:avLst/>
          </a:prstGeom>
          <a:noFill/>
          <a:ln w="9525">
            <a:noFill/>
            <a:miter lim="800000"/>
            <a:headEnd/>
            <a:tailEnd/>
          </a:ln>
          <a:effectLst/>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4800" b="1" i="0" u="none" strike="noStrike" kern="1200" cap="none" spc="0" normalizeH="0" baseline="0" noProof="0" dirty="0" smtClean="0">
                <a:ln>
                  <a:noFill/>
                </a:ln>
                <a:solidFill>
                  <a:srgbClr val="C00000"/>
                </a:solidFill>
                <a:effectLst/>
                <a:uLnTx/>
                <a:uFillTx/>
                <a:latin typeface="Arial"/>
                <a:ea typeface="+mn-ea"/>
                <a:cs typeface="Arial"/>
              </a:rPr>
              <a:t>الويكي </a:t>
            </a:r>
            <a:r>
              <a:rPr kumimoji="0" lang="en-US" sz="4400" b="1" i="0" u="none" strike="noStrike" kern="1200" cap="none" spc="0" normalizeH="0" baseline="0" noProof="0" dirty="0" smtClean="0">
                <a:ln>
                  <a:noFill/>
                </a:ln>
                <a:solidFill>
                  <a:srgbClr val="C00000"/>
                </a:solidFill>
                <a:effectLst/>
                <a:uLnTx/>
                <a:uFillTx/>
                <a:latin typeface="Arial"/>
                <a:ea typeface="+mn-ea"/>
                <a:cs typeface="Arial"/>
              </a:rPr>
              <a:t>Wiki</a:t>
            </a:r>
          </a:p>
        </p:txBody>
      </p:sp>
    </p:spTree>
    <p:extLst>
      <p:ext uri="{BB962C8B-B14F-4D97-AF65-F5344CB8AC3E}">
        <p14:creationId xmlns:p14="http://schemas.microsoft.com/office/powerpoint/2010/main" val="1357728281"/>
      </p:ext>
    </p:extLst>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4338" name="Picture 2"/>
          <p:cNvPicPr>
            <a:picLocks noChangeAspect="1" noChangeArrowheads="1"/>
          </p:cNvPicPr>
          <p:nvPr/>
        </p:nvPicPr>
        <p:blipFill>
          <a:blip r:embed="rId2" cstate="print"/>
          <a:srcRect/>
          <a:stretch>
            <a:fillRect/>
          </a:stretch>
        </p:blipFill>
        <p:spPr bwMode="auto">
          <a:xfrm>
            <a:off x="357158" y="357166"/>
            <a:ext cx="8477224" cy="6215106"/>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358110136"/>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3314" name="Picture 2"/>
          <p:cNvPicPr>
            <a:picLocks noChangeAspect="1" noChangeArrowheads="1"/>
          </p:cNvPicPr>
          <p:nvPr/>
        </p:nvPicPr>
        <p:blipFill>
          <a:blip r:embed="rId2" cstate="print"/>
          <a:srcRect/>
          <a:stretch>
            <a:fillRect/>
          </a:stretch>
        </p:blipFill>
        <p:spPr bwMode="auto">
          <a:xfrm>
            <a:off x="428596" y="357166"/>
            <a:ext cx="8358246" cy="6143667"/>
          </a:xfrm>
          <a:prstGeom prst="rect">
            <a:avLst/>
          </a:prstGeom>
          <a:noFill/>
          <a:ln w="38100">
            <a:solidFill>
              <a:schemeClr val="tx1"/>
            </a:solidFill>
            <a:miter lim="800000"/>
            <a:headEnd/>
            <a:tailEnd/>
          </a:ln>
        </p:spPr>
      </p:pic>
      <p:grpSp>
        <p:nvGrpSpPr>
          <p:cNvPr id="4" name="مجموعة 4"/>
          <p:cNvGrpSpPr/>
          <p:nvPr/>
        </p:nvGrpSpPr>
        <p:grpSpPr>
          <a:xfrm>
            <a:off x="1662964" y="578523"/>
            <a:ext cx="6533659" cy="571504"/>
            <a:chOff x="928662" y="408682"/>
            <a:chExt cx="7559675" cy="571504"/>
          </a:xfrm>
        </p:grpSpPr>
        <p:pic>
          <p:nvPicPr>
            <p:cNvPr id="6" name="Picture 3"/>
            <p:cNvPicPr>
              <a:picLocks noChangeAspect="1" noChangeArrowheads="1"/>
            </p:cNvPicPr>
            <p:nvPr/>
          </p:nvPicPr>
          <p:blipFill>
            <a:blip r:embed="rId3" cstate="print"/>
            <a:srcRect l="60823" t="15390" b="81721"/>
            <a:stretch>
              <a:fillRect/>
            </a:stretch>
          </p:blipFill>
          <p:spPr bwMode="auto">
            <a:xfrm>
              <a:off x="928662" y="408682"/>
              <a:ext cx="7559675" cy="571504"/>
            </a:xfrm>
            <a:prstGeom prst="rect">
              <a:avLst/>
            </a:prstGeom>
            <a:noFill/>
            <a:ln w="38100">
              <a:solidFill>
                <a:srgbClr val="C00000"/>
              </a:solidFill>
              <a:miter lim="800000"/>
              <a:headEnd/>
              <a:tailEnd/>
            </a:ln>
            <a:effectLst/>
          </p:spPr>
        </p:pic>
        <p:sp>
          <p:nvSpPr>
            <p:cNvPr id="7" name="مربع نص 6"/>
            <p:cNvSpPr txBox="1"/>
            <p:nvPr/>
          </p:nvSpPr>
          <p:spPr>
            <a:xfrm>
              <a:off x="3007505" y="428604"/>
              <a:ext cx="4096590" cy="523220"/>
            </a:xfrm>
            <a:prstGeom prst="rect">
              <a:avLst/>
            </a:prstGeom>
            <a:solidFill>
              <a:schemeClr val="bg1"/>
            </a:solidFill>
          </p:spPr>
          <p:txBody>
            <a:bodyPr wrap="square" rtlCol="1">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Arial"/>
                  <a:ea typeface="+mn-ea"/>
                  <a:cs typeface="Arial"/>
                </a:rPr>
                <a:t>www.google.com</a:t>
              </a:r>
              <a:endParaRPr kumimoji="0" lang="ar-SA" sz="2800" b="1" i="0" u="none" strike="noStrike" kern="1200" cap="none" spc="0" normalizeH="0" baseline="0" noProof="0" dirty="0">
                <a:ln>
                  <a:noFill/>
                </a:ln>
                <a:solidFill>
                  <a:srgbClr val="000000"/>
                </a:solidFill>
                <a:effectLst/>
                <a:uLnTx/>
                <a:uFillTx/>
                <a:latin typeface="Arial"/>
                <a:ea typeface="+mn-ea"/>
                <a:cs typeface="Arial"/>
              </a:endParaRPr>
            </a:p>
          </p:txBody>
        </p:sp>
      </p:grpSp>
    </p:spTree>
    <p:extLst>
      <p:ext uri="{BB962C8B-B14F-4D97-AF65-F5344CB8AC3E}">
        <p14:creationId xmlns:p14="http://schemas.microsoft.com/office/powerpoint/2010/main" val="424092852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AutoShape 2" descr="نتيجة بحث الصور عن الفيس بو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AutoShape 4" descr="نتيجة بحث الصور عن الفيس بوك"/>
          <p:cNvSpPr>
            <a:spLocks noChangeAspect="1" noChangeArrowheads="1"/>
          </p:cNvSpPr>
          <p:nvPr/>
        </p:nvSpPr>
        <p:spPr bwMode="auto">
          <a:xfrm>
            <a:off x="-828600" y="404664"/>
            <a:ext cx="1224136" cy="12241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 name="Picture 4"/>
          <p:cNvPicPr>
            <a:picLocks noChangeAspect="1"/>
          </p:cNvPicPr>
          <p:nvPr/>
        </p:nvPicPr>
        <p:blipFill>
          <a:blip r:embed="rId3">
            <a:clrChange>
              <a:clrFrom>
                <a:srgbClr val="FFD9FF"/>
              </a:clrFrom>
              <a:clrTo>
                <a:srgbClr val="FFD9FF">
                  <a:alpha val="0"/>
                </a:srgbClr>
              </a:clrTo>
            </a:clrChange>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tretch>
            <a:fillRect/>
          </a:stretch>
        </p:blipFill>
        <p:spPr>
          <a:xfrm rot="20956759">
            <a:off x="2463756" y="4178334"/>
            <a:ext cx="2790825" cy="16383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54823">
            <a:off x="768514" y="629549"/>
            <a:ext cx="2933700" cy="15621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71221">
            <a:off x="5508104" y="1844824"/>
            <a:ext cx="2819400" cy="1619250"/>
          </a:xfrm>
          <a:prstGeom prst="rect">
            <a:avLst/>
          </a:prstGeom>
        </p:spPr>
      </p:pic>
    </p:spTree>
    <p:extLst>
      <p:ext uri="{BB962C8B-B14F-4D97-AF65-F5344CB8AC3E}">
        <p14:creationId xmlns:p14="http://schemas.microsoft.com/office/powerpoint/2010/main" val="2595311673"/>
      </p:ext>
    </p:extLst>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8" name="مستطيل مستدير الزوايا 7"/>
          <p:cNvSpPr/>
          <p:nvPr/>
        </p:nvSpPr>
        <p:spPr>
          <a:xfrm>
            <a:off x="1043608" y="260648"/>
            <a:ext cx="6385912" cy="1368152"/>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Text Box 2"/>
          <p:cNvSpPr txBox="1">
            <a:spLocks noChangeArrowheads="1"/>
          </p:cNvSpPr>
          <p:nvPr/>
        </p:nvSpPr>
        <p:spPr bwMode="auto">
          <a:xfrm>
            <a:off x="1043608" y="305361"/>
            <a:ext cx="6466912" cy="1323439"/>
          </a:xfrm>
          <a:prstGeom prst="rect">
            <a:avLst/>
          </a:prstGeom>
          <a:noFill/>
          <a:ln w="9525">
            <a:noFill/>
            <a:miter lim="800000"/>
            <a:headEnd/>
            <a:tailEnd/>
          </a:ln>
          <a:effectLst/>
        </p:spPr>
        <p:txBody>
          <a:bodyPr wrap="square">
            <a:spAutoFit/>
          </a:bodyPr>
          <a:lstStyle/>
          <a:p>
            <a:pPr algn="ctr"/>
            <a:r>
              <a:rPr lang="ar-SA" sz="4000" b="1" dirty="0" smtClean="0">
                <a:solidFill>
                  <a:srgbClr val="C00000"/>
                </a:solidFill>
                <a:latin typeface="Verdana" pitchFamily="34" charset="0"/>
                <a:cs typeface="+mn-cs"/>
              </a:rPr>
              <a:t>اختيار الوسائل التعليمية وفق </a:t>
            </a:r>
          </a:p>
          <a:p>
            <a:pPr algn="ctr"/>
            <a:r>
              <a:rPr lang="ar-SA" sz="4000" b="1" dirty="0" smtClean="0">
                <a:solidFill>
                  <a:srgbClr val="C00000"/>
                </a:solidFill>
                <a:latin typeface="Verdana" pitchFamily="34" charset="0"/>
                <a:cs typeface="+mn-cs"/>
              </a:rPr>
              <a:t>المنحنى المنظومي</a:t>
            </a:r>
            <a:endParaRPr lang="en-US" sz="4000" b="1" dirty="0">
              <a:solidFill>
                <a:srgbClr val="C00000"/>
              </a:solidFill>
              <a:latin typeface="Verdana" pitchFamily="34" charset="0"/>
              <a:cs typeface="+mn-cs"/>
            </a:endParaRPr>
          </a:p>
        </p:txBody>
      </p:sp>
      <p:sp>
        <p:nvSpPr>
          <p:cNvPr id="11" name="شارة رتبة 37"/>
          <p:cNvSpPr/>
          <p:nvPr/>
        </p:nvSpPr>
        <p:spPr bwMode="auto">
          <a:xfrm rot="10800000">
            <a:off x="5542492" y="2524816"/>
            <a:ext cx="714380" cy="571504"/>
          </a:xfrm>
          <a:prstGeom prst="chevron">
            <a:avLst/>
          </a:prstGeom>
          <a:solidFill>
            <a:srgbClr val="660066"/>
          </a:solidFill>
          <a:ln w="19050" cap="flat" cmpd="sng" algn="ctr">
            <a:solidFill>
              <a:srgbClr val="00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دمعة 38"/>
          <p:cNvSpPr/>
          <p:nvPr/>
        </p:nvSpPr>
        <p:spPr bwMode="auto">
          <a:xfrm>
            <a:off x="6328310" y="1953312"/>
            <a:ext cx="1785950" cy="1714512"/>
          </a:xfrm>
          <a:prstGeom prst="teardrop">
            <a:avLst/>
          </a:prstGeom>
          <a:solidFill>
            <a:srgbClr val="CC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ar-SA" sz="2000" b="1" u="none" strike="noStrike" cap="none" normalizeH="0" baseline="0" dirty="0" smtClean="0">
                <a:ln>
                  <a:noFill/>
                </a:ln>
                <a:solidFill>
                  <a:schemeClr val="tx1"/>
                </a:solidFill>
                <a:effectLst/>
                <a:latin typeface="Arial" pitchFamily="34" charset="0"/>
                <a:cs typeface="Arial" pitchFamily="34" charset="0"/>
              </a:rPr>
              <a:t>تحديد الأهداف السلوكية للدرس</a:t>
            </a:r>
          </a:p>
        </p:txBody>
      </p:sp>
      <p:grpSp>
        <p:nvGrpSpPr>
          <p:cNvPr id="13" name="مجموعة 42"/>
          <p:cNvGrpSpPr/>
          <p:nvPr/>
        </p:nvGrpSpPr>
        <p:grpSpPr>
          <a:xfrm>
            <a:off x="3466800" y="2024750"/>
            <a:ext cx="1931939" cy="1714512"/>
            <a:chOff x="4067944" y="1785926"/>
            <a:chExt cx="1931939" cy="1714512"/>
          </a:xfrm>
        </p:grpSpPr>
        <p:sp>
          <p:nvSpPr>
            <p:cNvPr id="14" name="دمعة 39"/>
            <p:cNvSpPr/>
            <p:nvPr/>
          </p:nvSpPr>
          <p:spPr bwMode="auto">
            <a:xfrm>
              <a:off x="4143372" y="1785926"/>
              <a:ext cx="1785950" cy="1714512"/>
            </a:xfrm>
            <a:prstGeom prst="teardrop">
              <a:avLst/>
            </a:prstGeom>
            <a:solidFill>
              <a:srgbClr val="CC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000" b="1" u="none" strike="noStrike" cap="none" normalizeH="0" baseline="0" dirty="0" smtClean="0">
                <a:ln>
                  <a:noFill/>
                </a:ln>
                <a:solidFill>
                  <a:schemeClr val="tx1"/>
                </a:solidFill>
                <a:effectLst/>
                <a:latin typeface="Arial" pitchFamily="34" charset="0"/>
                <a:cs typeface="Arial" pitchFamily="34" charset="0"/>
              </a:endParaRPr>
            </a:p>
          </p:txBody>
        </p:sp>
        <p:sp>
          <p:nvSpPr>
            <p:cNvPr id="15" name="مربع نص 41"/>
            <p:cNvSpPr txBox="1"/>
            <p:nvPr/>
          </p:nvSpPr>
          <p:spPr>
            <a:xfrm>
              <a:off x="4067944" y="2143116"/>
              <a:ext cx="1931939" cy="1015663"/>
            </a:xfrm>
            <a:prstGeom prst="rect">
              <a:avLst/>
            </a:prstGeom>
            <a:noFill/>
          </p:spPr>
          <p:txBody>
            <a:bodyPr wrap="none" rtlCol="1">
              <a:spAutoFit/>
            </a:bodyPr>
            <a:lstStyle/>
            <a:p>
              <a:pPr algn="ctr"/>
              <a:r>
                <a:rPr lang="ar-SA" sz="2000" b="1" dirty="0" smtClean="0"/>
                <a:t>تحديد طرق التدريس </a:t>
              </a:r>
            </a:p>
            <a:p>
              <a:pPr algn="ctr"/>
              <a:r>
                <a:rPr lang="ar-SA" sz="2000" b="1" dirty="0" smtClean="0"/>
                <a:t>المناسبة  </a:t>
              </a:r>
            </a:p>
            <a:p>
              <a:pPr algn="ctr"/>
              <a:r>
                <a:rPr lang="ar-SA" sz="2000" b="1" dirty="0" smtClean="0"/>
                <a:t>لتحقيق كل هدف</a:t>
              </a:r>
              <a:endParaRPr lang="ar-SA" sz="2000" b="1" dirty="0"/>
            </a:p>
          </p:txBody>
        </p:sp>
      </p:grpSp>
      <p:sp>
        <p:nvSpPr>
          <p:cNvPr id="16" name="شارة رتبة 43"/>
          <p:cNvSpPr/>
          <p:nvPr/>
        </p:nvSpPr>
        <p:spPr bwMode="auto">
          <a:xfrm rot="10800000">
            <a:off x="2756411" y="2524816"/>
            <a:ext cx="714380" cy="571504"/>
          </a:xfrm>
          <a:prstGeom prst="chevron">
            <a:avLst/>
          </a:prstGeom>
          <a:solidFill>
            <a:srgbClr val="660066"/>
          </a:solidFill>
          <a:ln w="19050" cap="flat" cmpd="sng" algn="ctr">
            <a:solidFill>
              <a:srgbClr val="00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 name="مجموعة 44"/>
          <p:cNvGrpSpPr/>
          <p:nvPr/>
        </p:nvGrpSpPr>
        <p:grpSpPr>
          <a:xfrm>
            <a:off x="827584" y="2024750"/>
            <a:ext cx="1785950" cy="1714512"/>
            <a:chOff x="4143372" y="1785926"/>
            <a:chExt cx="1785950" cy="1714512"/>
          </a:xfrm>
        </p:grpSpPr>
        <p:sp>
          <p:nvSpPr>
            <p:cNvPr id="18" name="دمعة 45"/>
            <p:cNvSpPr/>
            <p:nvPr/>
          </p:nvSpPr>
          <p:spPr bwMode="auto">
            <a:xfrm>
              <a:off x="4143372" y="1785926"/>
              <a:ext cx="1785950" cy="1714512"/>
            </a:xfrm>
            <a:prstGeom prst="teardrop">
              <a:avLst/>
            </a:prstGeom>
            <a:solidFill>
              <a:srgbClr val="CC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000" b="1" u="none" strike="noStrike" cap="none" normalizeH="0" baseline="0" dirty="0" smtClean="0">
                <a:ln>
                  <a:noFill/>
                </a:ln>
                <a:solidFill>
                  <a:schemeClr val="tx1"/>
                </a:solidFill>
                <a:effectLst/>
                <a:latin typeface="Arial" pitchFamily="34" charset="0"/>
                <a:cs typeface="Arial" pitchFamily="34" charset="0"/>
              </a:endParaRPr>
            </a:p>
          </p:txBody>
        </p:sp>
        <p:sp>
          <p:nvSpPr>
            <p:cNvPr id="19" name="مربع نص 46"/>
            <p:cNvSpPr txBox="1"/>
            <p:nvPr/>
          </p:nvSpPr>
          <p:spPr>
            <a:xfrm>
              <a:off x="4272627" y="2143116"/>
              <a:ext cx="1620957" cy="707886"/>
            </a:xfrm>
            <a:prstGeom prst="rect">
              <a:avLst/>
            </a:prstGeom>
            <a:noFill/>
          </p:spPr>
          <p:txBody>
            <a:bodyPr wrap="none" rtlCol="1">
              <a:spAutoFit/>
            </a:bodyPr>
            <a:lstStyle/>
            <a:p>
              <a:pPr algn="ctr"/>
              <a:r>
                <a:rPr lang="ar-SA" sz="2000" b="1" dirty="0" smtClean="0"/>
                <a:t>تحديد الخواص </a:t>
              </a:r>
            </a:p>
            <a:p>
              <a:pPr algn="ctr"/>
              <a:r>
                <a:rPr lang="ar-SA" sz="2000" b="1" dirty="0" smtClean="0"/>
                <a:t>الأساسية للوسائل</a:t>
              </a:r>
              <a:endParaRPr lang="ar-SA" sz="2000" b="1" dirty="0"/>
            </a:p>
          </p:txBody>
        </p:sp>
      </p:grpSp>
      <p:sp>
        <p:nvSpPr>
          <p:cNvPr id="20" name="شارة رتبة 47"/>
          <p:cNvSpPr/>
          <p:nvPr/>
        </p:nvSpPr>
        <p:spPr bwMode="auto">
          <a:xfrm rot="5167140">
            <a:off x="1422609" y="3972098"/>
            <a:ext cx="714380" cy="571504"/>
          </a:xfrm>
          <a:prstGeom prst="chevron">
            <a:avLst/>
          </a:prstGeom>
          <a:solidFill>
            <a:srgbClr val="660066"/>
          </a:solidFill>
          <a:ln w="19050" cap="flat" cmpd="sng" algn="ctr">
            <a:solidFill>
              <a:srgbClr val="00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 name="مجموعة 48"/>
          <p:cNvGrpSpPr/>
          <p:nvPr/>
        </p:nvGrpSpPr>
        <p:grpSpPr>
          <a:xfrm flipH="1">
            <a:off x="970460" y="4739394"/>
            <a:ext cx="1785950" cy="1714512"/>
            <a:chOff x="4143372" y="1785926"/>
            <a:chExt cx="1785950" cy="1714512"/>
          </a:xfrm>
        </p:grpSpPr>
        <p:sp>
          <p:nvSpPr>
            <p:cNvPr id="22" name="دمعة 49"/>
            <p:cNvSpPr/>
            <p:nvPr/>
          </p:nvSpPr>
          <p:spPr bwMode="auto">
            <a:xfrm>
              <a:off x="4143372" y="1785926"/>
              <a:ext cx="1785950" cy="1714512"/>
            </a:xfrm>
            <a:prstGeom prst="teardrop">
              <a:avLst/>
            </a:prstGeom>
            <a:solidFill>
              <a:srgbClr val="CC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000" b="1" u="none" strike="noStrike" cap="none" normalizeH="0" baseline="0" dirty="0" smtClean="0">
                <a:ln>
                  <a:noFill/>
                </a:ln>
                <a:solidFill>
                  <a:schemeClr val="tx1"/>
                </a:solidFill>
                <a:effectLst/>
                <a:latin typeface="Arial" pitchFamily="34" charset="0"/>
                <a:cs typeface="Arial" pitchFamily="34" charset="0"/>
              </a:endParaRPr>
            </a:p>
          </p:txBody>
        </p:sp>
        <p:sp>
          <p:nvSpPr>
            <p:cNvPr id="23" name="مربع نص 50"/>
            <p:cNvSpPr txBox="1"/>
            <p:nvPr/>
          </p:nvSpPr>
          <p:spPr>
            <a:xfrm>
              <a:off x="4416095" y="2143116"/>
              <a:ext cx="1334019" cy="1015663"/>
            </a:xfrm>
            <a:prstGeom prst="rect">
              <a:avLst/>
            </a:prstGeom>
            <a:noFill/>
          </p:spPr>
          <p:txBody>
            <a:bodyPr wrap="none" rtlCol="1">
              <a:spAutoFit/>
            </a:bodyPr>
            <a:lstStyle/>
            <a:p>
              <a:pPr algn="ctr"/>
              <a:r>
                <a:rPr lang="ar-SA" sz="2000" b="1" dirty="0" smtClean="0"/>
                <a:t>تحضير قائمة </a:t>
              </a:r>
            </a:p>
            <a:p>
              <a:pPr algn="ctr"/>
              <a:r>
                <a:rPr lang="ar-SA" sz="2000" b="1" dirty="0" smtClean="0"/>
                <a:t>محددة ببعض </a:t>
              </a:r>
            </a:p>
            <a:p>
              <a:pPr algn="ctr"/>
              <a:r>
                <a:rPr lang="ar-SA" sz="2000" b="1" dirty="0" smtClean="0"/>
                <a:t>الوسائل</a:t>
              </a:r>
              <a:endParaRPr lang="ar-SA" sz="2000" b="1" dirty="0"/>
            </a:p>
          </p:txBody>
        </p:sp>
      </p:grpSp>
      <p:sp>
        <p:nvSpPr>
          <p:cNvPr id="24" name="شارة رتبة 51"/>
          <p:cNvSpPr/>
          <p:nvPr/>
        </p:nvSpPr>
        <p:spPr bwMode="auto">
          <a:xfrm rot="10800000" flipH="1">
            <a:off x="2899286" y="5382336"/>
            <a:ext cx="714380" cy="571504"/>
          </a:xfrm>
          <a:prstGeom prst="chevron">
            <a:avLst/>
          </a:prstGeom>
          <a:solidFill>
            <a:srgbClr val="660066"/>
          </a:solidFill>
          <a:ln w="19050" cap="flat" cmpd="sng" algn="ctr">
            <a:solidFill>
              <a:srgbClr val="00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5" name="مجموعة 52"/>
          <p:cNvGrpSpPr/>
          <p:nvPr/>
        </p:nvGrpSpPr>
        <p:grpSpPr>
          <a:xfrm flipH="1">
            <a:off x="3850567" y="4749795"/>
            <a:ext cx="1785950" cy="1714512"/>
            <a:chOff x="4143372" y="1785926"/>
            <a:chExt cx="1785950" cy="1714512"/>
          </a:xfrm>
        </p:grpSpPr>
        <p:sp>
          <p:nvSpPr>
            <p:cNvPr id="26" name="دمعة 53"/>
            <p:cNvSpPr/>
            <p:nvPr/>
          </p:nvSpPr>
          <p:spPr bwMode="auto">
            <a:xfrm>
              <a:off x="4143372" y="1785926"/>
              <a:ext cx="1785950" cy="1714512"/>
            </a:xfrm>
            <a:prstGeom prst="teardrop">
              <a:avLst/>
            </a:prstGeom>
            <a:solidFill>
              <a:srgbClr val="CC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000" b="1" u="none" strike="noStrike" cap="none" normalizeH="0" baseline="0" dirty="0" smtClean="0">
                <a:ln>
                  <a:noFill/>
                </a:ln>
                <a:solidFill>
                  <a:schemeClr val="tx1"/>
                </a:solidFill>
                <a:effectLst/>
                <a:latin typeface="Arial" pitchFamily="34" charset="0"/>
                <a:cs typeface="Arial" pitchFamily="34" charset="0"/>
              </a:endParaRPr>
            </a:p>
          </p:txBody>
        </p:sp>
        <p:sp>
          <p:nvSpPr>
            <p:cNvPr id="27" name="مربع نص 54"/>
            <p:cNvSpPr txBox="1"/>
            <p:nvPr/>
          </p:nvSpPr>
          <p:spPr>
            <a:xfrm>
              <a:off x="4283043" y="2143116"/>
              <a:ext cx="1600118" cy="1015663"/>
            </a:xfrm>
            <a:prstGeom prst="rect">
              <a:avLst/>
            </a:prstGeom>
            <a:noFill/>
          </p:spPr>
          <p:txBody>
            <a:bodyPr wrap="none" rtlCol="1">
              <a:spAutoFit/>
            </a:bodyPr>
            <a:lstStyle/>
            <a:p>
              <a:pPr algn="ctr"/>
              <a:r>
                <a:rPr lang="ar-SA" sz="2000" b="1" dirty="0" smtClean="0"/>
                <a:t>إعداد مجموعة </a:t>
              </a:r>
            </a:p>
            <a:p>
              <a:pPr algn="ctr"/>
              <a:r>
                <a:rPr lang="ar-SA" sz="2000" b="1" dirty="0" smtClean="0"/>
                <a:t>الوسائل اللازمة</a:t>
              </a:r>
            </a:p>
            <a:p>
              <a:pPr algn="ctr"/>
              <a:r>
                <a:rPr lang="ar-SA" sz="2000" b="1" dirty="0" smtClean="0"/>
                <a:t>شرائها أو صنعها</a:t>
              </a:r>
              <a:endParaRPr lang="ar-SA" sz="2000" b="1" dirty="0"/>
            </a:p>
          </p:txBody>
        </p:sp>
      </p:grpSp>
      <p:grpSp>
        <p:nvGrpSpPr>
          <p:cNvPr id="28" name="مجموعة 55"/>
          <p:cNvGrpSpPr/>
          <p:nvPr/>
        </p:nvGrpSpPr>
        <p:grpSpPr>
          <a:xfrm flipH="1">
            <a:off x="6542624" y="4739394"/>
            <a:ext cx="1785950" cy="1714512"/>
            <a:chOff x="4143372" y="1785926"/>
            <a:chExt cx="1785950" cy="1714512"/>
          </a:xfrm>
        </p:grpSpPr>
        <p:sp>
          <p:nvSpPr>
            <p:cNvPr id="29" name="دمعة 56"/>
            <p:cNvSpPr/>
            <p:nvPr/>
          </p:nvSpPr>
          <p:spPr bwMode="auto">
            <a:xfrm>
              <a:off x="4143372" y="1785926"/>
              <a:ext cx="1785950" cy="1714512"/>
            </a:xfrm>
            <a:prstGeom prst="teardrop">
              <a:avLst/>
            </a:prstGeom>
            <a:solidFill>
              <a:srgbClr val="CC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ar-SA" sz="2000" b="1" u="none" strike="noStrike" cap="none" normalizeH="0" baseline="0" dirty="0" smtClean="0">
                <a:ln>
                  <a:noFill/>
                </a:ln>
                <a:solidFill>
                  <a:schemeClr val="tx1"/>
                </a:solidFill>
                <a:effectLst/>
                <a:latin typeface="Arial" pitchFamily="34" charset="0"/>
                <a:cs typeface="Arial" pitchFamily="34" charset="0"/>
              </a:endParaRPr>
            </a:p>
          </p:txBody>
        </p:sp>
        <p:sp>
          <p:nvSpPr>
            <p:cNvPr id="30" name="مربع نص 57"/>
            <p:cNvSpPr txBox="1"/>
            <p:nvPr/>
          </p:nvSpPr>
          <p:spPr>
            <a:xfrm>
              <a:off x="4376820" y="2143116"/>
              <a:ext cx="1412566" cy="707886"/>
            </a:xfrm>
            <a:prstGeom prst="rect">
              <a:avLst/>
            </a:prstGeom>
            <a:noFill/>
          </p:spPr>
          <p:txBody>
            <a:bodyPr wrap="none" rtlCol="1">
              <a:spAutoFit/>
            </a:bodyPr>
            <a:lstStyle/>
            <a:p>
              <a:pPr algn="ctr"/>
              <a:r>
                <a:rPr lang="ar-SA" sz="2000" b="1" dirty="0" smtClean="0"/>
                <a:t>تحديد طريقة </a:t>
              </a:r>
            </a:p>
            <a:p>
              <a:pPr algn="ctr"/>
              <a:r>
                <a:rPr lang="ar-SA" sz="2000" b="1" dirty="0" smtClean="0"/>
                <a:t>التنفيذ والتقويم</a:t>
              </a:r>
              <a:endParaRPr lang="ar-SA" sz="2000" b="1" dirty="0"/>
            </a:p>
          </p:txBody>
        </p:sp>
      </p:grpSp>
      <p:sp>
        <p:nvSpPr>
          <p:cNvPr id="31" name="شارة رتبة 58"/>
          <p:cNvSpPr/>
          <p:nvPr/>
        </p:nvSpPr>
        <p:spPr bwMode="auto">
          <a:xfrm rot="10800000" flipH="1">
            <a:off x="5711872" y="5382336"/>
            <a:ext cx="714380" cy="571504"/>
          </a:xfrm>
          <a:prstGeom prst="chevron">
            <a:avLst/>
          </a:prstGeom>
          <a:solidFill>
            <a:srgbClr val="660066"/>
          </a:solidFill>
          <a:ln w="19050" cap="flat" cmpd="sng" algn="ctr">
            <a:solidFill>
              <a:srgbClr val="0033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مربع نص 35"/>
          <p:cNvSpPr txBox="1"/>
          <p:nvPr/>
        </p:nvSpPr>
        <p:spPr>
          <a:xfrm>
            <a:off x="6677664" y="2113145"/>
            <a:ext cx="1211120" cy="1323439"/>
          </a:xfrm>
          <a:prstGeom prst="rect">
            <a:avLst/>
          </a:prstGeom>
          <a:solidFill>
            <a:srgbClr val="CC99FF"/>
          </a:solidFill>
        </p:spPr>
        <p:txBody>
          <a:bodyPr wrap="square" rtlCol="1">
            <a:spAutoFit/>
          </a:bodyPr>
          <a:lstStyle/>
          <a:p>
            <a:pPr algn="ctr" rtl="1">
              <a:buFontTx/>
              <a:buChar char="-"/>
            </a:pPr>
            <a:r>
              <a:rPr lang="ar-SA" sz="2000" b="1" dirty="0" smtClean="0"/>
              <a:t>أن يميز الطالب بين أنواع الصخور</a:t>
            </a:r>
          </a:p>
        </p:txBody>
      </p:sp>
      <p:sp>
        <p:nvSpPr>
          <p:cNvPr id="33" name="مربع نص 36"/>
          <p:cNvSpPr txBox="1"/>
          <p:nvPr/>
        </p:nvSpPr>
        <p:spPr>
          <a:xfrm>
            <a:off x="3627494" y="2364129"/>
            <a:ext cx="1677534" cy="1015663"/>
          </a:xfrm>
          <a:prstGeom prst="rect">
            <a:avLst/>
          </a:prstGeom>
          <a:solidFill>
            <a:srgbClr val="CC99FF"/>
          </a:solidFill>
        </p:spPr>
        <p:txBody>
          <a:bodyPr wrap="square" rtlCol="1">
            <a:spAutoFit/>
          </a:bodyPr>
          <a:lstStyle/>
          <a:p>
            <a:pPr algn="ctr" rtl="1">
              <a:buFontTx/>
              <a:buChar char="-"/>
            </a:pPr>
            <a:r>
              <a:rPr lang="ar-SA" sz="2000" b="1" dirty="0" smtClean="0"/>
              <a:t>تعلم تعاوني </a:t>
            </a:r>
          </a:p>
          <a:p>
            <a:pPr algn="ctr" rtl="1"/>
            <a:r>
              <a:rPr lang="ar-SA" sz="2000" b="1" dirty="0" smtClean="0"/>
              <a:t>من خلال مجموعات</a:t>
            </a:r>
          </a:p>
        </p:txBody>
      </p:sp>
      <p:sp>
        <p:nvSpPr>
          <p:cNvPr id="34" name="مربع نص 40"/>
          <p:cNvSpPr txBox="1"/>
          <p:nvPr/>
        </p:nvSpPr>
        <p:spPr>
          <a:xfrm>
            <a:off x="1029811" y="2375145"/>
            <a:ext cx="1514319" cy="923330"/>
          </a:xfrm>
          <a:prstGeom prst="rect">
            <a:avLst/>
          </a:prstGeom>
          <a:solidFill>
            <a:srgbClr val="CC99FF"/>
          </a:solidFill>
        </p:spPr>
        <p:txBody>
          <a:bodyPr wrap="square" rtlCol="1">
            <a:spAutoFit/>
          </a:bodyPr>
          <a:lstStyle/>
          <a:p>
            <a:pPr algn="ctr" rtl="1">
              <a:buFontTx/>
              <a:buChar char="-"/>
            </a:pPr>
            <a:r>
              <a:rPr lang="ar-SA" b="1" dirty="0" smtClean="0"/>
              <a:t>وسيلة حسية أو بصرية والتجريب الشخصي</a:t>
            </a:r>
          </a:p>
        </p:txBody>
      </p:sp>
      <p:sp>
        <p:nvSpPr>
          <p:cNvPr id="35" name="مربع نص 42"/>
          <p:cNvSpPr txBox="1"/>
          <p:nvPr/>
        </p:nvSpPr>
        <p:spPr>
          <a:xfrm>
            <a:off x="1089223" y="4990752"/>
            <a:ext cx="1394464" cy="1077218"/>
          </a:xfrm>
          <a:prstGeom prst="rect">
            <a:avLst/>
          </a:prstGeom>
          <a:solidFill>
            <a:srgbClr val="CC99FF"/>
          </a:solidFill>
        </p:spPr>
        <p:txBody>
          <a:bodyPr wrap="square" rtlCol="1">
            <a:spAutoFit/>
          </a:bodyPr>
          <a:lstStyle/>
          <a:p>
            <a:pPr algn="ctr" rtl="1">
              <a:buFontTx/>
              <a:buChar char="-"/>
            </a:pPr>
            <a:r>
              <a:rPr lang="ar-SA" sz="1600" b="1" dirty="0" smtClean="0"/>
              <a:t>عينات</a:t>
            </a:r>
          </a:p>
          <a:p>
            <a:pPr algn="ctr" rtl="1">
              <a:buFontTx/>
              <a:buChar char="-"/>
            </a:pPr>
            <a:r>
              <a:rPr lang="ar-SA" sz="1600" b="1" dirty="0" smtClean="0"/>
              <a:t>صور</a:t>
            </a:r>
          </a:p>
          <a:p>
            <a:pPr algn="ctr" rtl="1">
              <a:buFontTx/>
              <a:buChar char="-"/>
            </a:pPr>
            <a:r>
              <a:rPr lang="ar-SA" sz="1600" b="1" dirty="0" smtClean="0"/>
              <a:t>رحلة ميدانية</a:t>
            </a:r>
          </a:p>
          <a:p>
            <a:pPr algn="ctr" rtl="1">
              <a:buFontTx/>
              <a:buChar char="-"/>
            </a:pPr>
            <a:r>
              <a:rPr lang="ar-SA" sz="1600" b="1" dirty="0" smtClean="0"/>
              <a:t>مقطع فيديو</a:t>
            </a:r>
          </a:p>
        </p:txBody>
      </p:sp>
      <p:sp>
        <p:nvSpPr>
          <p:cNvPr id="36" name="مربع نص 48"/>
          <p:cNvSpPr txBox="1"/>
          <p:nvPr/>
        </p:nvSpPr>
        <p:spPr>
          <a:xfrm>
            <a:off x="3995936" y="5013176"/>
            <a:ext cx="1484404" cy="1015663"/>
          </a:xfrm>
          <a:prstGeom prst="rect">
            <a:avLst/>
          </a:prstGeom>
          <a:solidFill>
            <a:srgbClr val="CC99FF"/>
          </a:solidFill>
        </p:spPr>
        <p:txBody>
          <a:bodyPr wrap="square" rtlCol="1">
            <a:spAutoFit/>
          </a:bodyPr>
          <a:lstStyle/>
          <a:p>
            <a:pPr algn="ctr" rtl="1"/>
            <a:r>
              <a:rPr lang="ar-SA" sz="2000" b="1" dirty="0" smtClean="0"/>
              <a:t>توفير النماذج من معمل العلوم في المدرسة</a:t>
            </a:r>
          </a:p>
        </p:txBody>
      </p:sp>
      <p:sp>
        <p:nvSpPr>
          <p:cNvPr id="37" name="مربع نص 48"/>
          <p:cNvSpPr txBox="1"/>
          <p:nvPr/>
        </p:nvSpPr>
        <p:spPr>
          <a:xfrm>
            <a:off x="6669433" y="5054229"/>
            <a:ext cx="1484404" cy="1015663"/>
          </a:xfrm>
          <a:prstGeom prst="rect">
            <a:avLst/>
          </a:prstGeom>
          <a:solidFill>
            <a:srgbClr val="CC99FF"/>
          </a:solidFill>
        </p:spPr>
        <p:txBody>
          <a:bodyPr wrap="square" rtlCol="1">
            <a:spAutoFit/>
          </a:bodyPr>
          <a:lstStyle/>
          <a:p>
            <a:pPr algn="ctr" rtl="1"/>
            <a:r>
              <a:rPr lang="ar-SA" sz="2000" b="1" dirty="0" smtClean="0"/>
              <a:t>شرح طريقة التنفيذ والتقييم بالتفصيل</a:t>
            </a:r>
            <a:endParaRPr lang="ar-SA" sz="2000" b="1" dirty="0" smtClean="0"/>
          </a:p>
        </p:txBody>
      </p:sp>
    </p:spTree>
    <p:extLst>
      <p:ext uri="{BB962C8B-B14F-4D97-AF65-F5344CB8AC3E}">
        <p14:creationId xmlns:p14="http://schemas.microsoft.com/office/powerpoint/2010/main" val="264151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strips(downLeft)">
                                      <p:cBhvr>
                                        <p:cTn id="16" dur="500"/>
                                        <p:tgtEl>
                                          <p:spTgt spid="32"/>
                                        </p:tgtEl>
                                      </p:cBhvr>
                                    </p:animEffect>
                                  </p:childTnLst>
                                </p:cTn>
                              </p:par>
                              <p:par>
                                <p:cTn id="17" presetID="27" presetClass="emph" presetSubtype="0" repeatCount="indefinite" fill="hold" grpId="1" nodeType="withEffect">
                                  <p:stCondLst>
                                    <p:cond delay="0"/>
                                  </p:stCondLst>
                                  <p:childTnLst>
                                    <p:animClr clrSpc="rgb" dir="cw">
                                      <p:cBhvr override="childStyle">
                                        <p:cTn id="18" dur="1000" autoRev="1" fill="hold"/>
                                        <p:tgtEl>
                                          <p:spTgt spid="11"/>
                                        </p:tgtEl>
                                        <p:attrNameLst>
                                          <p:attrName>style.color</p:attrName>
                                        </p:attrNameLst>
                                      </p:cBhvr>
                                      <p:to>
                                        <a:schemeClr val="bg1"/>
                                      </p:to>
                                    </p:animClr>
                                    <p:animClr clrSpc="rgb" dir="cw">
                                      <p:cBhvr>
                                        <p:cTn id="19" dur="1000" autoRev="1" fill="hold"/>
                                        <p:tgtEl>
                                          <p:spTgt spid="11"/>
                                        </p:tgtEl>
                                        <p:attrNameLst>
                                          <p:attrName>fillcolor</p:attrName>
                                        </p:attrNameLst>
                                      </p:cBhvr>
                                      <p:to>
                                        <a:schemeClr val="bg1"/>
                                      </p:to>
                                    </p:animClr>
                                    <p:set>
                                      <p:cBhvr>
                                        <p:cTn id="20" dur="1000" autoRev="1" fill="hold"/>
                                        <p:tgtEl>
                                          <p:spTgt spid="11"/>
                                        </p:tgtEl>
                                        <p:attrNameLst>
                                          <p:attrName>fill.type</p:attrName>
                                        </p:attrNameLst>
                                      </p:cBhvr>
                                      <p:to>
                                        <p:strVal val="solid"/>
                                      </p:to>
                                    </p:set>
                                    <p:set>
                                      <p:cBhvr>
                                        <p:cTn id="21" dur="1000" autoRev="1" fill="hold"/>
                                        <p:tgtEl>
                                          <p:spTgt spid="11"/>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heckerboard(across)">
                                      <p:cBhvr>
                                        <p:cTn id="26" dur="500"/>
                                        <p:tgtEl>
                                          <p:spTgt spid="13"/>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strips(downLeft)">
                                      <p:cBhvr>
                                        <p:cTn id="35" dur="500"/>
                                        <p:tgtEl>
                                          <p:spTgt spid="33"/>
                                        </p:tgtEl>
                                      </p:cBhvr>
                                    </p:animEffect>
                                  </p:childTnLst>
                                </p:cTn>
                              </p:par>
                              <p:par>
                                <p:cTn id="36" presetID="27" presetClass="emph" presetSubtype="0" repeatCount="indefinite" fill="hold" grpId="1" nodeType="withEffect">
                                  <p:stCondLst>
                                    <p:cond delay="0"/>
                                  </p:stCondLst>
                                  <p:childTnLst>
                                    <p:animClr clrSpc="rgb" dir="cw">
                                      <p:cBhvr override="childStyle">
                                        <p:cTn id="37" dur="1000" autoRev="1" fill="hold"/>
                                        <p:tgtEl>
                                          <p:spTgt spid="16"/>
                                        </p:tgtEl>
                                        <p:attrNameLst>
                                          <p:attrName>style.color</p:attrName>
                                        </p:attrNameLst>
                                      </p:cBhvr>
                                      <p:to>
                                        <a:schemeClr val="bg1"/>
                                      </p:to>
                                    </p:animClr>
                                    <p:animClr clrSpc="rgb" dir="cw">
                                      <p:cBhvr>
                                        <p:cTn id="38" dur="1000" autoRev="1" fill="hold"/>
                                        <p:tgtEl>
                                          <p:spTgt spid="16"/>
                                        </p:tgtEl>
                                        <p:attrNameLst>
                                          <p:attrName>fillcolor</p:attrName>
                                        </p:attrNameLst>
                                      </p:cBhvr>
                                      <p:to>
                                        <a:schemeClr val="bg1"/>
                                      </p:to>
                                    </p:animClr>
                                    <p:set>
                                      <p:cBhvr>
                                        <p:cTn id="39" dur="1000" autoRev="1" fill="hold"/>
                                        <p:tgtEl>
                                          <p:spTgt spid="16"/>
                                        </p:tgtEl>
                                        <p:attrNameLst>
                                          <p:attrName>fill.type</p:attrName>
                                        </p:attrNameLst>
                                      </p:cBhvr>
                                      <p:to>
                                        <p:strVal val="solid"/>
                                      </p:to>
                                    </p:set>
                                    <p:set>
                                      <p:cBhvr>
                                        <p:cTn id="40" dur="1000" autoRev="1" fill="hold"/>
                                        <p:tgtEl>
                                          <p:spTgt spid="16"/>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heckerboard(across)">
                                      <p:cBhvr>
                                        <p:cTn id="45" dur="500"/>
                                        <p:tgtEl>
                                          <p:spTgt spid="17"/>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strips(downLeft)">
                                      <p:cBhvr>
                                        <p:cTn id="54" dur="500"/>
                                        <p:tgtEl>
                                          <p:spTgt spid="34"/>
                                        </p:tgtEl>
                                      </p:cBhvr>
                                    </p:animEffect>
                                  </p:childTnLst>
                                </p:cTn>
                              </p:par>
                              <p:par>
                                <p:cTn id="55" presetID="27" presetClass="emph" presetSubtype="0" repeatCount="indefinite" fill="hold" grpId="1" nodeType="withEffect">
                                  <p:stCondLst>
                                    <p:cond delay="0"/>
                                  </p:stCondLst>
                                  <p:childTnLst>
                                    <p:animClr clrSpc="rgb" dir="cw">
                                      <p:cBhvr override="childStyle">
                                        <p:cTn id="56" dur="1000" autoRev="1" fill="hold"/>
                                        <p:tgtEl>
                                          <p:spTgt spid="20"/>
                                        </p:tgtEl>
                                        <p:attrNameLst>
                                          <p:attrName>style.color</p:attrName>
                                        </p:attrNameLst>
                                      </p:cBhvr>
                                      <p:to>
                                        <a:schemeClr val="bg1"/>
                                      </p:to>
                                    </p:animClr>
                                    <p:animClr clrSpc="rgb" dir="cw">
                                      <p:cBhvr>
                                        <p:cTn id="57" dur="1000" autoRev="1" fill="hold"/>
                                        <p:tgtEl>
                                          <p:spTgt spid="20"/>
                                        </p:tgtEl>
                                        <p:attrNameLst>
                                          <p:attrName>fillcolor</p:attrName>
                                        </p:attrNameLst>
                                      </p:cBhvr>
                                      <p:to>
                                        <a:schemeClr val="bg1"/>
                                      </p:to>
                                    </p:animClr>
                                    <p:set>
                                      <p:cBhvr>
                                        <p:cTn id="58" dur="1000" autoRev="1" fill="hold"/>
                                        <p:tgtEl>
                                          <p:spTgt spid="20"/>
                                        </p:tgtEl>
                                        <p:attrNameLst>
                                          <p:attrName>fill.type</p:attrName>
                                        </p:attrNameLst>
                                      </p:cBhvr>
                                      <p:to>
                                        <p:strVal val="solid"/>
                                      </p:to>
                                    </p:set>
                                    <p:set>
                                      <p:cBhvr>
                                        <p:cTn id="59" dur="1000" autoRev="1" fill="hold"/>
                                        <p:tgtEl>
                                          <p:spTgt spid="20"/>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heckerboard(across)">
                                      <p:cBhvr>
                                        <p:cTn id="64" dur="500"/>
                                        <p:tgtEl>
                                          <p:spTgt spid="21"/>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20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strips(downLeft)">
                                      <p:cBhvr>
                                        <p:cTn id="73" dur="500"/>
                                        <p:tgtEl>
                                          <p:spTgt spid="35"/>
                                        </p:tgtEl>
                                      </p:cBhvr>
                                    </p:animEffect>
                                  </p:childTnLst>
                                </p:cTn>
                              </p:par>
                              <p:par>
                                <p:cTn id="74" presetID="27" presetClass="emph" presetSubtype="0" repeatCount="indefinite" fill="hold" grpId="1" nodeType="withEffect">
                                  <p:stCondLst>
                                    <p:cond delay="0"/>
                                  </p:stCondLst>
                                  <p:childTnLst>
                                    <p:animClr clrSpc="rgb" dir="cw">
                                      <p:cBhvr override="childStyle">
                                        <p:cTn id="75" dur="1000" autoRev="1" fill="hold"/>
                                        <p:tgtEl>
                                          <p:spTgt spid="24"/>
                                        </p:tgtEl>
                                        <p:attrNameLst>
                                          <p:attrName>style.color</p:attrName>
                                        </p:attrNameLst>
                                      </p:cBhvr>
                                      <p:to>
                                        <a:schemeClr val="bg1"/>
                                      </p:to>
                                    </p:animClr>
                                    <p:animClr clrSpc="rgb" dir="cw">
                                      <p:cBhvr>
                                        <p:cTn id="76" dur="1000" autoRev="1" fill="hold"/>
                                        <p:tgtEl>
                                          <p:spTgt spid="24"/>
                                        </p:tgtEl>
                                        <p:attrNameLst>
                                          <p:attrName>fillcolor</p:attrName>
                                        </p:attrNameLst>
                                      </p:cBhvr>
                                      <p:to>
                                        <a:schemeClr val="bg1"/>
                                      </p:to>
                                    </p:animClr>
                                    <p:set>
                                      <p:cBhvr>
                                        <p:cTn id="77" dur="1000" autoRev="1" fill="hold"/>
                                        <p:tgtEl>
                                          <p:spTgt spid="24"/>
                                        </p:tgtEl>
                                        <p:attrNameLst>
                                          <p:attrName>fill.type</p:attrName>
                                        </p:attrNameLst>
                                      </p:cBhvr>
                                      <p:to>
                                        <p:strVal val="solid"/>
                                      </p:to>
                                    </p:set>
                                    <p:set>
                                      <p:cBhvr>
                                        <p:cTn id="78" dur="1000" autoRev="1" fill="hold"/>
                                        <p:tgtEl>
                                          <p:spTgt spid="24"/>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checkerboard(across)">
                                      <p:cBhvr>
                                        <p:cTn id="83" dur="500"/>
                                        <p:tgtEl>
                                          <p:spTgt spid="25"/>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20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strips(downLeft)">
                                      <p:cBhvr>
                                        <p:cTn id="92" dur="500"/>
                                        <p:tgtEl>
                                          <p:spTgt spid="36"/>
                                        </p:tgtEl>
                                      </p:cBhvr>
                                    </p:animEffect>
                                  </p:childTnLst>
                                </p:cTn>
                              </p:par>
                              <p:par>
                                <p:cTn id="93" presetID="27" presetClass="emph" presetSubtype="0" repeatCount="indefinite" fill="hold" grpId="1" nodeType="withEffect">
                                  <p:stCondLst>
                                    <p:cond delay="0"/>
                                  </p:stCondLst>
                                  <p:childTnLst>
                                    <p:animClr clrSpc="rgb" dir="cw">
                                      <p:cBhvr override="childStyle">
                                        <p:cTn id="94" dur="1000" autoRev="1" fill="hold"/>
                                        <p:tgtEl>
                                          <p:spTgt spid="31"/>
                                        </p:tgtEl>
                                        <p:attrNameLst>
                                          <p:attrName>style.color</p:attrName>
                                        </p:attrNameLst>
                                      </p:cBhvr>
                                      <p:to>
                                        <a:schemeClr val="bg1"/>
                                      </p:to>
                                    </p:animClr>
                                    <p:animClr clrSpc="rgb" dir="cw">
                                      <p:cBhvr>
                                        <p:cTn id="95" dur="1000" autoRev="1" fill="hold"/>
                                        <p:tgtEl>
                                          <p:spTgt spid="31"/>
                                        </p:tgtEl>
                                        <p:attrNameLst>
                                          <p:attrName>fillcolor</p:attrName>
                                        </p:attrNameLst>
                                      </p:cBhvr>
                                      <p:to>
                                        <a:schemeClr val="bg1"/>
                                      </p:to>
                                    </p:animClr>
                                    <p:set>
                                      <p:cBhvr>
                                        <p:cTn id="96" dur="1000" autoRev="1" fill="hold"/>
                                        <p:tgtEl>
                                          <p:spTgt spid="31"/>
                                        </p:tgtEl>
                                        <p:attrNameLst>
                                          <p:attrName>fill.type</p:attrName>
                                        </p:attrNameLst>
                                      </p:cBhvr>
                                      <p:to>
                                        <p:strVal val="solid"/>
                                      </p:to>
                                    </p:set>
                                    <p:set>
                                      <p:cBhvr>
                                        <p:cTn id="97" dur="1000" autoRev="1" fill="hold"/>
                                        <p:tgtEl>
                                          <p:spTgt spid="31"/>
                                        </p:tgtEl>
                                        <p:attrNameLst>
                                          <p:attrName>fill.on</p:attrName>
                                        </p:attrNameLst>
                                      </p:cBhvr>
                                      <p:to>
                                        <p:strVal val="true"/>
                                      </p:to>
                                    </p:se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checkerboard(across)">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strips(downLeft)">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6" grpId="0" animBg="1"/>
      <p:bldP spid="16" grpId="1" animBg="1"/>
      <p:bldP spid="20" grpId="0" animBg="1"/>
      <p:bldP spid="20" grpId="1" animBg="1"/>
      <p:bldP spid="24" grpId="0" animBg="1"/>
      <p:bldP spid="24" grpId="1" animBg="1"/>
      <p:bldP spid="31" grpId="0" animBg="1"/>
      <p:bldP spid="31" grpId="1" animBg="1"/>
      <p:bldP spid="32" grpId="0" animBg="1"/>
      <p:bldP spid="33" grpId="0" animBg="1"/>
      <p:bldP spid="34" grpId="0" animBg="1"/>
      <p:bldP spid="35"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285728"/>
              <a:ext cx="5786478" cy="1214446"/>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357158" y="1785926"/>
              <a:ext cx="8501122"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8" name="Title 1"/>
          <p:cNvSpPr txBox="1">
            <a:spLocks/>
          </p:cNvSpPr>
          <p:nvPr/>
        </p:nvSpPr>
        <p:spPr>
          <a:xfrm>
            <a:off x="301752" y="228600"/>
            <a:ext cx="8534400" cy="685800"/>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chemeClr val="tx1"/>
                </a:solidFill>
                <a:effectLst/>
                <a:uLnTx/>
                <a:uFillTx/>
                <a:latin typeface="+mj-lt"/>
                <a:ea typeface="+mj-ea"/>
                <a:cs typeface="+mj-cs"/>
              </a:rPr>
              <a:t/>
            </a:r>
            <a:br>
              <a:rPr kumimoji="0" lang="ar-SA" sz="4400" b="1" i="0" u="none" strike="noStrike" kern="1200" cap="none" spc="0" normalizeH="0" baseline="0" noProof="0" dirty="0" smtClean="0">
                <a:ln>
                  <a:noFill/>
                </a:ln>
                <a:solidFill>
                  <a:schemeClr val="tx1"/>
                </a:solidFill>
                <a:effectLst/>
                <a:uLnTx/>
                <a:uFillTx/>
                <a:latin typeface="+mj-lt"/>
                <a:ea typeface="+mj-ea"/>
                <a:cs typeface="+mj-cs"/>
              </a:rPr>
            </a:br>
            <a:r>
              <a:rPr kumimoji="0" lang="ar-SA" sz="4400" b="1" i="0" u="none" strike="noStrike" kern="1200" cap="none" spc="0" normalizeH="0" baseline="0" noProof="0" dirty="0" smtClean="0">
                <a:ln>
                  <a:noFill/>
                </a:ln>
                <a:solidFill>
                  <a:schemeClr val="tx1"/>
                </a:solidFill>
                <a:effectLst/>
                <a:uLnTx/>
                <a:uFillTx/>
                <a:latin typeface="+mj-lt"/>
                <a:ea typeface="+mj-ea"/>
                <a:cs typeface="+mj-cs"/>
              </a:rPr>
              <a:t/>
            </a:r>
            <a:br>
              <a:rPr kumimoji="0" lang="ar-SA" sz="4400" b="1" i="0" u="none" strike="noStrike" kern="1200" cap="none" spc="0" normalizeH="0" baseline="0" noProof="0" dirty="0" smtClean="0">
                <a:ln>
                  <a:noFill/>
                </a:ln>
                <a:solidFill>
                  <a:schemeClr val="tx1"/>
                </a:solidFill>
                <a:effectLst/>
                <a:uLnTx/>
                <a:uFillTx/>
                <a:latin typeface="+mj-lt"/>
                <a:ea typeface="+mj-ea"/>
                <a:cs typeface="+mj-cs"/>
              </a:rPr>
            </a:br>
            <a:endParaRPr kumimoji="0" lang="ar-SA"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1"/>
          <p:cNvSpPr txBox="1">
            <a:spLocks/>
          </p:cNvSpPr>
          <p:nvPr/>
        </p:nvSpPr>
        <p:spPr>
          <a:xfrm>
            <a:off x="357158" y="285728"/>
            <a:ext cx="8534400" cy="571504"/>
          </a:xfrm>
          <a:prstGeom prst="rect">
            <a:avLst/>
          </a:prstGeom>
        </p:spPr>
        <p:txBody>
          <a:bodyPr>
            <a:noAutofit/>
          </a:bodyPr>
          <a:lstStyle/>
          <a:p>
            <a:pPr lvl="0" algn="ctr">
              <a:spcBef>
                <a:spcPct val="0"/>
              </a:spcBef>
            </a:pPr>
            <a:r>
              <a:rPr lang="ar-SA" sz="4000" b="1" dirty="0" smtClean="0">
                <a:solidFill>
                  <a:srgbClr val="C00000"/>
                </a:solidFill>
              </a:rPr>
              <a:t>التعليم الإلكتروني</a:t>
            </a:r>
          </a:p>
          <a:p>
            <a:pPr lvl="0" algn="ctr">
              <a:spcBef>
                <a:spcPct val="0"/>
              </a:spcBef>
            </a:pPr>
            <a:r>
              <a:rPr lang="ar-SA" sz="4000" b="1" dirty="0" smtClean="0">
                <a:solidFill>
                  <a:srgbClr val="C00000"/>
                </a:solidFill>
              </a:rPr>
              <a:t> </a:t>
            </a:r>
            <a:r>
              <a:rPr lang="en-US" sz="4000" b="1" dirty="0">
                <a:solidFill>
                  <a:srgbClr val="C00000"/>
                </a:solidFill>
              </a:rPr>
              <a:t>E-Learning</a:t>
            </a:r>
            <a:endParaRPr kumimoji="0" lang="ar-SA" sz="4000" b="0" i="0" u="none" strike="noStrike" kern="1200" cap="none" spc="0" normalizeH="0" baseline="0" noProof="0" dirty="0">
              <a:ln>
                <a:noFill/>
              </a:ln>
              <a:solidFill>
                <a:srgbClr val="C00000"/>
              </a:solidFill>
              <a:effectLst/>
              <a:uLnTx/>
              <a:uFillTx/>
              <a:latin typeface="+mj-lt"/>
              <a:ea typeface="+mj-ea"/>
              <a:cs typeface="+mj-cs"/>
            </a:endParaRPr>
          </a:p>
        </p:txBody>
      </p:sp>
      <p:sp>
        <p:nvSpPr>
          <p:cNvPr id="11" name="Oval 10"/>
          <p:cNvSpPr/>
          <p:nvPr/>
        </p:nvSpPr>
        <p:spPr>
          <a:xfrm>
            <a:off x="5286380" y="2317616"/>
            <a:ext cx="3214710" cy="1428760"/>
          </a:xfrm>
          <a:prstGeom prst="ellipse">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chemeClr val="accent4">
                    <a:lumMod val="50000"/>
                  </a:schemeClr>
                </a:solidFill>
              </a:rPr>
              <a:t>أنماط التعليم الإلكتروني</a:t>
            </a:r>
            <a:endParaRPr lang="en-US" sz="4000" b="1" dirty="0">
              <a:solidFill>
                <a:schemeClr val="accent4">
                  <a:lumMod val="50000"/>
                </a:schemeClr>
              </a:solidFill>
            </a:endParaRPr>
          </a:p>
        </p:txBody>
      </p:sp>
      <p:sp>
        <p:nvSpPr>
          <p:cNvPr id="12" name="Oval 11"/>
          <p:cNvSpPr/>
          <p:nvPr/>
        </p:nvSpPr>
        <p:spPr>
          <a:xfrm>
            <a:off x="928662" y="2357430"/>
            <a:ext cx="3214710" cy="1428760"/>
          </a:xfrm>
          <a:prstGeom prst="ellipse">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smtClean="0">
                <a:solidFill>
                  <a:schemeClr val="accent4">
                    <a:lumMod val="50000"/>
                  </a:schemeClr>
                </a:solidFill>
              </a:rPr>
              <a:t>أشكال التعليم الإلكتروني</a:t>
            </a:r>
            <a:endParaRPr lang="en-US" sz="4000" b="1" dirty="0">
              <a:solidFill>
                <a:schemeClr val="accent4">
                  <a:lumMod val="50000"/>
                </a:schemeClr>
              </a:solidFill>
            </a:endParaRPr>
          </a:p>
        </p:txBody>
      </p:sp>
      <p:sp>
        <p:nvSpPr>
          <p:cNvPr id="13" name="TextBox 12"/>
          <p:cNvSpPr txBox="1"/>
          <p:nvPr/>
        </p:nvSpPr>
        <p:spPr>
          <a:xfrm>
            <a:off x="5500694" y="4175004"/>
            <a:ext cx="2432076" cy="1200329"/>
          </a:xfrm>
          <a:prstGeom prst="rect">
            <a:avLst/>
          </a:prstGeom>
          <a:noFill/>
        </p:spPr>
        <p:txBody>
          <a:bodyPr wrap="none" rtlCol="0">
            <a:spAutoFit/>
          </a:bodyPr>
          <a:lstStyle/>
          <a:p>
            <a:r>
              <a:rPr lang="ar-SA" sz="3600" dirty="0" smtClean="0"/>
              <a:t>1- تزامي</a:t>
            </a:r>
          </a:p>
          <a:p>
            <a:r>
              <a:rPr lang="ar-SA" sz="3600" dirty="0" smtClean="0"/>
              <a:t>2- غير تزامي </a:t>
            </a:r>
            <a:endParaRPr lang="en-US" sz="3600" dirty="0"/>
          </a:p>
        </p:txBody>
      </p:sp>
      <p:sp>
        <p:nvSpPr>
          <p:cNvPr id="14" name="TextBox 13"/>
          <p:cNvSpPr txBox="1"/>
          <p:nvPr/>
        </p:nvSpPr>
        <p:spPr>
          <a:xfrm>
            <a:off x="500034" y="4143380"/>
            <a:ext cx="2807179" cy="1754326"/>
          </a:xfrm>
          <a:prstGeom prst="rect">
            <a:avLst/>
          </a:prstGeom>
          <a:noFill/>
        </p:spPr>
        <p:txBody>
          <a:bodyPr wrap="none" rtlCol="0">
            <a:spAutoFit/>
          </a:bodyPr>
          <a:lstStyle/>
          <a:p>
            <a:r>
              <a:rPr lang="ar-SA" sz="3600" dirty="0" smtClean="0"/>
              <a:t>1- جزئي</a:t>
            </a:r>
          </a:p>
          <a:p>
            <a:r>
              <a:rPr lang="ar-SA" sz="3600" dirty="0" smtClean="0"/>
              <a:t>2- مختلط (مدمج)</a:t>
            </a:r>
          </a:p>
          <a:p>
            <a:r>
              <a:rPr lang="ar-SA" sz="3600" dirty="0" smtClean="0"/>
              <a:t>3- كامل</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500"/>
                                        <p:tgtEl>
                                          <p:spTgt spid="11"/>
                                        </p:tgtEl>
                                      </p:cBhvr>
                                    </p:animEffect>
                                  </p:childTnLst>
                                </p:cTn>
                              </p:par>
                            </p:childTnLst>
                          </p:cTn>
                        </p:par>
                        <p:par>
                          <p:cTn id="8" fill="hold">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ou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6"/>
          <p:cNvGrpSpPr/>
          <p:nvPr/>
        </p:nvGrpSpPr>
        <p:grpSpPr>
          <a:xfrm>
            <a:off x="0" y="0"/>
            <a:ext cx="9144000" cy="6858000"/>
            <a:chOff x="0" y="0"/>
            <a:chExt cx="9144000" cy="6858000"/>
          </a:xfrm>
        </p:grpSpPr>
        <p:pic>
          <p:nvPicPr>
            <p:cNvPr id="6"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84994" name="Text Box 2"/>
          <p:cNvSpPr txBox="1">
            <a:spLocks noChangeArrowheads="1"/>
          </p:cNvSpPr>
          <p:nvPr/>
        </p:nvSpPr>
        <p:spPr bwMode="auto">
          <a:xfrm>
            <a:off x="755576" y="1922056"/>
            <a:ext cx="7720383" cy="1938992"/>
          </a:xfrm>
          <a:prstGeom prst="rect">
            <a:avLst/>
          </a:prstGeom>
          <a:noFill/>
          <a:ln w="9525">
            <a:noFill/>
            <a:miter lim="800000"/>
            <a:headEnd/>
            <a:tailEnd/>
          </a:ln>
          <a:effectLst/>
        </p:spPr>
        <p:txBody>
          <a:bodyPr wrap="none">
            <a:spAutoFit/>
          </a:bodyPr>
          <a:lstStyle/>
          <a:p>
            <a:pPr lvl="0" algn="ctr" rtl="1"/>
            <a:r>
              <a:rPr lang="ar-SA" sz="4000" dirty="0">
                <a:solidFill>
                  <a:srgbClr val="002060"/>
                </a:solidFill>
              </a:rPr>
              <a:t>بناء على الدرس الذي قمت بإختياره </a:t>
            </a:r>
            <a:endParaRPr lang="ar-SA" sz="4000" dirty="0" smtClean="0">
              <a:solidFill>
                <a:srgbClr val="002060"/>
              </a:solidFill>
            </a:endParaRPr>
          </a:p>
          <a:p>
            <a:pPr lvl="0" algn="ctr" rtl="1"/>
            <a:r>
              <a:rPr lang="ar-SA" sz="4000" dirty="0" smtClean="0">
                <a:solidFill>
                  <a:srgbClr val="002060"/>
                </a:solidFill>
              </a:rPr>
              <a:t>مع </a:t>
            </a:r>
            <a:r>
              <a:rPr lang="ar-SA" sz="4000" dirty="0">
                <a:solidFill>
                  <a:srgbClr val="002060"/>
                </a:solidFill>
              </a:rPr>
              <a:t>مجموعتك قومي بإختيار وسائلك التعليمية </a:t>
            </a:r>
            <a:endParaRPr lang="ar-SA" sz="4000" dirty="0" smtClean="0">
              <a:solidFill>
                <a:srgbClr val="002060"/>
              </a:solidFill>
            </a:endParaRPr>
          </a:p>
          <a:p>
            <a:pPr lvl="0" algn="ctr" rtl="1"/>
            <a:r>
              <a:rPr lang="ar-SA" sz="4000" dirty="0" smtClean="0">
                <a:solidFill>
                  <a:srgbClr val="002060"/>
                </a:solidFill>
              </a:rPr>
              <a:t>المناسبة </a:t>
            </a:r>
            <a:r>
              <a:rPr lang="ar-SA" sz="4000" dirty="0">
                <a:solidFill>
                  <a:srgbClr val="002060"/>
                </a:solidFill>
              </a:rPr>
              <a:t>لتحقيق </a:t>
            </a:r>
            <a:r>
              <a:rPr lang="ar-SA" sz="4000" dirty="0" smtClean="0">
                <a:solidFill>
                  <a:srgbClr val="002060"/>
                </a:solidFill>
              </a:rPr>
              <a:t>أهدافه </a:t>
            </a:r>
            <a:r>
              <a:rPr lang="ar-SA" sz="4000" dirty="0">
                <a:solidFill>
                  <a:srgbClr val="002060"/>
                </a:solidFill>
              </a:rPr>
              <a:t>وفقاً للمنحى </a:t>
            </a:r>
            <a:r>
              <a:rPr lang="ar-SA" sz="4000" dirty="0" smtClean="0">
                <a:solidFill>
                  <a:srgbClr val="002060"/>
                </a:solidFill>
              </a:rPr>
              <a:t>المنظومي؟</a:t>
            </a:r>
            <a:endParaRPr lang="ar-SA" sz="4000" dirty="0">
              <a:solidFill>
                <a:srgbClr val="002060"/>
              </a:solidFill>
            </a:endParaRPr>
          </a:p>
        </p:txBody>
      </p:sp>
      <p:sp>
        <p:nvSpPr>
          <p:cNvPr id="3" name="Text Box 25"/>
          <p:cNvSpPr txBox="1">
            <a:spLocks noChangeArrowheads="1"/>
          </p:cNvSpPr>
          <p:nvPr/>
        </p:nvSpPr>
        <p:spPr bwMode="auto">
          <a:xfrm>
            <a:off x="3591135" y="260648"/>
            <a:ext cx="2214069" cy="1015663"/>
          </a:xfrm>
          <a:prstGeom prst="rect">
            <a:avLst/>
          </a:prstGeom>
          <a:noFill/>
          <a:ln w="9525">
            <a:noFill/>
            <a:miter lim="800000"/>
            <a:headEnd/>
            <a:tailEnd/>
          </a:ln>
          <a:effectLst/>
        </p:spPr>
        <p:txBody>
          <a:bodyPr wrap="none">
            <a:spAutoFit/>
          </a:bodyPr>
          <a:lstStyle/>
          <a:p>
            <a:pPr algn="ctr"/>
            <a:r>
              <a:rPr lang="ar-SA" sz="6000" b="1" dirty="0" smtClean="0">
                <a:solidFill>
                  <a:srgbClr val="003300"/>
                </a:solidFill>
                <a:latin typeface="Verdana" pitchFamily="34" charset="0"/>
                <a:cs typeface="PT Simple Bold Ruled" pitchFamily="2" charset="-78"/>
              </a:rPr>
              <a:t>نشاط صفي</a:t>
            </a:r>
            <a:endParaRPr lang="en-US" sz="6000" b="1" dirty="0">
              <a:solidFill>
                <a:srgbClr val="003300"/>
              </a:solidFill>
              <a:latin typeface="Verdana" pitchFamily="34" charset="0"/>
              <a:cs typeface="PT Simple Bold Ruled" pitchFamily="2" charset="-78"/>
            </a:endParaRPr>
          </a:p>
        </p:txBody>
      </p:sp>
      <p:pic>
        <p:nvPicPr>
          <p:cNvPr id="4" name="صورة 4" descr="clock.jpg">
            <a:hlinkClick r:id="rId3"/>
          </p:cNvPr>
          <p:cNvPicPr>
            <a:picLocks noChangeAspect="1"/>
          </p:cNvPicPr>
          <p:nvPr/>
        </p:nvPicPr>
        <p:blipFill>
          <a:blip r:embed="rId4" cstate="print"/>
          <a:stretch>
            <a:fillRect/>
          </a:stretch>
        </p:blipFill>
        <p:spPr>
          <a:xfrm>
            <a:off x="3305129" y="3861048"/>
            <a:ext cx="2786082" cy="2477717"/>
          </a:xfrm>
          <a:prstGeom prst="rect">
            <a:avLst/>
          </a:prstGeom>
        </p:spPr>
      </p:pic>
      <p:sp>
        <p:nvSpPr>
          <p:cNvPr id="9" name="مستطيل مستدير الزوايا 7"/>
          <p:cNvSpPr/>
          <p:nvPr/>
        </p:nvSpPr>
        <p:spPr>
          <a:xfrm>
            <a:off x="1043608" y="203484"/>
            <a:ext cx="6385912" cy="1368152"/>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Text Box 2"/>
          <p:cNvSpPr txBox="1">
            <a:spLocks noChangeArrowheads="1"/>
          </p:cNvSpPr>
          <p:nvPr/>
        </p:nvSpPr>
        <p:spPr bwMode="auto">
          <a:xfrm>
            <a:off x="1043608" y="560874"/>
            <a:ext cx="6466912" cy="707886"/>
          </a:xfrm>
          <a:prstGeom prst="rect">
            <a:avLst/>
          </a:prstGeom>
          <a:noFill/>
          <a:ln w="9525">
            <a:noFill/>
            <a:miter lim="800000"/>
            <a:headEnd/>
            <a:tailEnd/>
          </a:ln>
          <a:effectLst/>
        </p:spPr>
        <p:txBody>
          <a:bodyPr wrap="square">
            <a:spAutoFit/>
          </a:bodyPr>
          <a:lstStyle/>
          <a:p>
            <a:pPr algn="ctr"/>
            <a:r>
              <a:rPr lang="ar-SA" sz="4000" b="1" dirty="0" smtClean="0">
                <a:solidFill>
                  <a:srgbClr val="C00000"/>
                </a:solidFill>
                <a:latin typeface="Verdana" pitchFamily="34" charset="0"/>
                <a:cs typeface="+mn-cs"/>
              </a:rPr>
              <a:t>نشاط صفي</a:t>
            </a:r>
            <a:endParaRPr lang="en-US" sz="4000" b="1" dirty="0">
              <a:solidFill>
                <a:srgbClr val="C00000"/>
              </a:solidFill>
              <a:latin typeface="Verdana" pitchFamily="34" charset="0"/>
              <a:cs typeface="+mn-cs"/>
            </a:endParaRPr>
          </a:p>
        </p:txBody>
      </p:sp>
    </p:spTree>
    <p:extLst>
      <p:ext uri="{BB962C8B-B14F-4D97-AF65-F5344CB8AC3E}">
        <p14:creationId xmlns:p14="http://schemas.microsoft.com/office/powerpoint/2010/main" val="273466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جموعة 6"/>
          <p:cNvGrpSpPr/>
          <p:nvPr/>
        </p:nvGrpSpPr>
        <p:grpSpPr>
          <a:xfrm>
            <a:off x="0" y="0"/>
            <a:ext cx="9144000" cy="6858000"/>
            <a:chOff x="0" y="0"/>
            <a:chExt cx="9144000" cy="6858000"/>
          </a:xfrm>
        </p:grpSpPr>
        <p:pic>
          <p:nvPicPr>
            <p:cNvPr id="6"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مستطيل 4"/>
            <p:cNvSpPr/>
            <p:nvPr/>
          </p:nvSpPr>
          <p:spPr>
            <a:xfrm>
              <a:off x="12516" y="1785926"/>
              <a:ext cx="9108504"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3" name="Text Box 25"/>
          <p:cNvSpPr txBox="1">
            <a:spLocks noChangeArrowheads="1"/>
          </p:cNvSpPr>
          <p:nvPr/>
        </p:nvSpPr>
        <p:spPr bwMode="auto">
          <a:xfrm>
            <a:off x="3591135" y="260648"/>
            <a:ext cx="2214069" cy="1015663"/>
          </a:xfrm>
          <a:prstGeom prst="rect">
            <a:avLst/>
          </a:prstGeom>
          <a:noFill/>
          <a:ln w="9525">
            <a:noFill/>
            <a:miter lim="800000"/>
            <a:headEnd/>
            <a:tailEnd/>
          </a:ln>
          <a:effectLst/>
        </p:spPr>
        <p:txBody>
          <a:bodyPr wrap="none">
            <a:spAutoFit/>
          </a:bodyPr>
          <a:lstStyle/>
          <a:p>
            <a:pPr algn="ctr"/>
            <a:r>
              <a:rPr lang="ar-SA" sz="6000" b="1" dirty="0" smtClean="0">
                <a:solidFill>
                  <a:srgbClr val="003300"/>
                </a:solidFill>
                <a:latin typeface="Verdana" pitchFamily="34" charset="0"/>
                <a:cs typeface="PT Simple Bold Ruled" pitchFamily="2" charset="-78"/>
              </a:rPr>
              <a:t>نشاط صفي</a:t>
            </a:r>
            <a:endParaRPr lang="en-US" sz="6000" b="1" dirty="0">
              <a:solidFill>
                <a:srgbClr val="003300"/>
              </a:solidFill>
              <a:latin typeface="Verdana" pitchFamily="34" charset="0"/>
              <a:cs typeface="PT Simple Bold Ruled" pitchFamily="2" charset="-78"/>
            </a:endParaRPr>
          </a:p>
        </p:txBody>
      </p:sp>
      <p:sp>
        <p:nvSpPr>
          <p:cNvPr id="9" name="مستطيل مستدير الزوايا 7"/>
          <p:cNvSpPr/>
          <p:nvPr/>
        </p:nvSpPr>
        <p:spPr>
          <a:xfrm>
            <a:off x="1043608" y="203484"/>
            <a:ext cx="6385912" cy="1368152"/>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Text Box 2"/>
          <p:cNvSpPr txBox="1">
            <a:spLocks noChangeArrowheads="1"/>
          </p:cNvSpPr>
          <p:nvPr/>
        </p:nvSpPr>
        <p:spPr bwMode="auto">
          <a:xfrm>
            <a:off x="1043608" y="560874"/>
            <a:ext cx="6466912" cy="707886"/>
          </a:xfrm>
          <a:prstGeom prst="rect">
            <a:avLst/>
          </a:prstGeom>
          <a:noFill/>
          <a:ln w="9525">
            <a:noFill/>
            <a:miter lim="800000"/>
            <a:headEnd/>
            <a:tailEnd/>
          </a:ln>
          <a:effectLst/>
        </p:spPr>
        <p:txBody>
          <a:bodyPr wrap="square">
            <a:spAutoFit/>
          </a:bodyPr>
          <a:lstStyle/>
          <a:p>
            <a:pPr algn="ctr"/>
            <a:r>
              <a:rPr lang="ar-SA" sz="4000" b="1" dirty="0" smtClean="0">
                <a:solidFill>
                  <a:srgbClr val="C00000"/>
                </a:solidFill>
                <a:latin typeface="Verdana" pitchFamily="34" charset="0"/>
                <a:cs typeface="+mn-cs"/>
              </a:rPr>
              <a:t>الواجب</a:t>
            </a:r>
            <a:endParaRPr lang="en-US" sz="4000" b="1" dirty="0">
              <a:solidFill>
                <a:srgbClr val="C00000"/>
              </a:solidFill>
              <a:latin typeface="Verdana" pitchFamily="34" charset="0"/>
              <a:cs typeface="+mn-cs"/>
            </a:endParaRPr>
          </a:p>
        </p:txBody>
      </p:sp>
      <p:sp>
        <p:nvSpPr>
          <p:cNvPr id="11" name="عنصر نائب للمحتوى 8"/>
          <p:cNvSpPr txBox="1">
            <a:spLocks/>
          </p:cNvSpPr>
          <p:nvPr/>
        </p:nvSpPr>
        <p:spPr bwMode="auto">
          <a:xfrm>
            <a:off x="12516" y="2276872"/>
            <a:ext cx="9108504" cy="1643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rtl="1"/>
            <a:r>
              <a:rPr lang="ar-SA" sz="3600" dirty="0" smtClean="0">
                <a:solidFill>
                  <a:srgbClr val="002060"/>
                </a:solidFill>
              </a:rPr>
              <a:t>قومي أنت ومجموعتك بإكمال ما بدأتن بالعمل عليه في المحاضرة,</a:t>
            </a:r>
            <a:r>
              <a:rPr lang="ar-SA" sz="3600" dirty="0">
                <a:solidFill>
                  <a:srgbClr val="002060"/>
                </a:solidFill>
              </a:rPr>
              <a:t> </a:t>
            </a:r>
            <a:r>
              <a:rPr lang="ar-SA" sz="3600" dirty="0" smtClean="0">
                <a:solidFill>
                  <a:srgbClr val="002060"/>
                </a:solidFill>
              </a:rPr>
              <a:t>حيث سيتطلب منكن عرض الواجب في المحاضرة القادمة وتسليم نسخه ورقية منه.</a:t>
            </a:r>
          </a:p>
          <a:p>
            <a:pPr lvl="0" algn="ctr" rtl="1"/>
            <a:endParaRPr lang="ar-SA" sz="3600" dirty="0">
              <a:solidFill>
                <a:srgbClr val="002060"/>
              </a:solidFill>
            </a:endParaRPr>
          </a:p>
          <a:p>
            <a:pPr lvl="0" algn="ctr" rtl="1"/>
            <a:r>
              <a:rPr lang="ar-SA" sz="3600" dirty="0" smtClean="0">
                <a:solidFill>
                  <a:srgbClr val="002060"/>
                </a:solidFill>
              </a:rPr>
              <a:t>تأكدي من تقييم نفسك بناء على معايير التقييم المحددة مسبقاً قبل تسليم الواجب.</a:t>
            </a:r>
          </a:p>
        </p:txBody>
      </p:sp>
    </p:spTree>
    <p:extLst>
      <p:ext uri="{BB962C8B-B14F-4D97-AF65-F5344CB8AC3E}">
        <p14:creationId xmlns:p14="http://schemas.microsoft.com/office/powerpoint/2010/main" val="620468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4"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دائري 7"/>
          <p:cNvSpPr/>
          <p:nvPr/>
        </p:nvSpPr>
        <p:spPr>
          <a:xfrm rot="10800000">
            <a:off x="251520" y="142852"/>
            <a:ext cx="8208912" cy="6238476"/>
          </a:xfrm>
          <a:prstGeom prst="pie">
            <a:avLst>
              <a:gd name="adj1" fmla="val 1274094"/>
              <a:gd name="adj2" fmla="val 1739664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tx1"/>
              </a:solidFill>
            </a:endParaRPr>
          </a:p>
        </p:txBody>
      </p:sp>
      <p:sp>
        <p:nvSpPr>
          <p:cNvPr id="10" name="Subtitle 2"/>
          <p:cNvSpPr txBox="1">
            <a:spLocks/>
          </p:cNvSpPr>
          <p:nvPr/>
        </p:nvSpPr>
        <p:spPr>
          <a:xfrm>
            <a:off x="1605613" y="422862"/>
            <a:ext cx="5500726" cy="1143008"/>
          </a:xfrm>
          <a:prstGeom prst="rect">
            <a:avLst/>
          </a:prstGeom>
        </p:spPr>
        <p:txBody>
          <a:bodyPr>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4800" b="1" i="0" u="none" strike="noStrike" kern="1200" cap="none" spc="0" normalizeH="0" baseline="0" noProof="0" dirty="0" smtClean="0">
                <a:ln>
                  <a:noFill/>
                </a:ln>
                <a:solidFill>
                  <a:srgbClr val="C00000"/>
                </a:solidFill>
                <a:effectLst/>
                <a:uLnTx/>
                <a:uFillTx/>
                <a:latin typeface="+mn-lt"/>
                <a:ea typeface="+mn-ea"/>
                <a:cs typeface="+mn-cs"/>
              </a:rPr>
              <a:t>تناولنا اليوم</a:t>
            </a:r>
            <a:endParaRPr kumimoji="0" lang="ar-SA" sz="4800" b="1" i="0" u="none" strike="noStrike" kern="1200" cap="none" spc="0" normalizeH="0" baseline="0" noProof="0" dirty="0">
              <a:ln>
                <a:noFill/>
              </a:ln>
              <a:solidFill>
                <a:srgbClr val="C00000"/>
              </a:solidFill>
              <a:effectLst/>
              <a:uLnTx/>
              <a:uFillTx/>
              <a:latin typeface="+mn-lt"/>
              <a:ea typeface="+mn-ea"/>
              <a:cs typeface="+mn-cs"/>
            </a:endParaRPr>
          </a:p>
        </p:txBody>
      </p:sp>
      <p:sp>
        <p:nvSpPr>
          <p:cNvPr id="9" name="مربع نص 8"/>
          <p:cNvSpPr txBox="1"/>
          <p:nvPr/>
        </p:nvSpPr>
        <p:spPr>
          <a:xfrm>
            <a:off x="2267744" y="1549363"/>
            <a:ext cx="5792688" cy="1754326"/>
          </a:xfrm>
          <a:prstGeom prst="rect">
            <a:avLst/>
          </a:prstGeom>
          <a:noFill/>
        </p:spPr>
        <p:txBody>
          <a:bodyPr wrap="square" rtlCol="1">
            <a:spAutoFit/>
          </a:bodyPr>
          <a:lstStyle/>
          <a:p>
            <a:r>
              <a:rPr lang="ar-SA" sz="3600" b="1" dirty="0">
                <a:solidFill>
                  <a:schemeClr val="accent4">
                    <a:lumMod val="50000"/>
                  </a:schemeClr>
                </a:solidFill>
              </a:rPr>
              <a:t> </a:t>
            </a:r>
            <a:r>
              <a:rPr lang="ar-SA" sz="3600" b="1" dirty="0" smtClean="0">
                <a:solidFill>
                  <a:schemeClr val="accent4">
                    <a:lumMod val="50000"/>
                  </a:schemeClr>
                </a:solidFill>
              </a:rPr>
              <a:t>1 – بعض مستحدثات تقنيات التعليم.</a:t>
            </a:r>
          </a:p>
          <a:p>
            <a:r>
              <a:rPr lang="ar-SA" sz="3600" b="1" dirty="0" smtClean="0">
                <a:solidFill>
                  <a:schemeClr val="accent4">
                    <a:lumMod val="50000"/>
                  </a:schemeClr>
                </a:solidFill>
              </a:rPr>
              <a:t>2- إختيار الوسيلة التعليمية </a:t>
            </a:r>
            <a:r>
              <a:rPr lang="ar-SA" sz="3600" b="1" dirty="0" smtClean="0">
                <a:solidFill>
                  <a:schemeClr val="accent4">
                    <a:lumMod val="50000"/>
                  </a:schemeClr>
                </a:solidFill>
              </a:rPr>
              <a:t>وفق </a:t>
            </a:r>
            <a:r>
              <a:rPr lang="ar-SA" sz="3600" b="1" dirty="0">
                <a:solidFill>
                  <a:schemeClr val="accent4">
                    <a:lumMod val="50000"/>
                  </a:schemeClr>
                </a:solidFill>
              </a:rPr>
              <a:t>ا</a:t>
            </a:r>
            <a:r>
              <a:rPr lang="ar-SA" sz="3600" b="1" dirty="0" smtClean="0">
                <a:solidFill>
                  <a:schemeClr val="accent4">
                    <a:lumMod val="50000"/>
                  </a:schemeClr>
                </a:solidFill>
              </a:rPr>
              <a:t>لمنحنى </a:t>
            </a:r>
            <a:r>
              <a:rPr lang="ar-SA" sz="3600" b="1" dirty="0" smtClean="0">
                <a:solidFill>
                  <a:schemeClr val="accent4">
                    <a:lumMod val="50000"/>
                  </a:schemeClr>
                </a:solidFill>
              </a:rPr>
              <a:t>المنظومي.</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مستطيل 35"/>
          <p:cNvSpPr/>
          <p:nvPr/>
        </p:nvSpPr>
        <p:spPr>
          <a:xfrm>
            <a:off x="2804886" y="142852"/>
            <a:ext cx="376737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6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حكمة الأسبوع</a:t>
            </a:r>
          </a:p>
        </p:txBody>
      </p:sp>
      <p:pic>
        <p:nvPicPr>
          <p:cNvPr id="4" name="Picture 2" descr="C:\Users\ندوووش\Desktop\حصان أم ارنب.bmp"/>
          <p:cNvPicPr>
            <a:picLocks noChangeAspect="1" noChangeArrowheads="1"/>
          </p:cNvPicPr>
          <p:nvPr/>
        </p:nvPicPr>
        <p:blipFill>
          <a:blip r:embed="rId2" cstate="print"/>
          <a:srcRect b="9913"/>
          <a:stretch>
            <a:fillRect/>
          </a:stretch>
        </p:blipFill>
        <p:spPr bwMode="auto">
          <a:xfrm>
            <a:off x="2123728" y="1428736"/>
            <a:ext cx="5214974" cy="5011661"/>
          </a:xfrm>
          <a:prstGeom prst="rect">
            <a:avLst/>
          </a:prstGeom>
          <a:noFill/>
          <a:ln w="25400">
            <a:solidFill>
              <a:schemeClr val="tx1"/>
            </a:solidFill>
          </a:ln>
        </p:spPr>
      </p:pic>
      <p:sp>
        <p:nvSpPr>
          <p:cNvPr id="5" name="Subtitle 2"/>
          <p:cNvSpPr txBox="1">
            <a:spLocks/>
          </p:cNvSpPr>
          <p:nvPr/>
        </p:nvSpPr>
        <p:spPr bwMode="auto">
          <a:xfrm>
            <a:off x="1357290" y="2500306"/>
            <a:ext cx="7072362"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lgn="ctr" fontAlgn="base">
              <a:spcBef>
                <a:spcPts val="600"/>
              </a:spcBef>
              <a:spcAft>
                <a:spcPct val="0"/>
              </a:spcAft>
              <a:buClr>
                <a:srgbClr val="4F81BD"/>
              </a:buClr>
              <a:buSzPct val="70000"/>
              <a:defRPr/>
            </a:pPr>
            <a:r>
              <a:rPr lang="ar-SA" sz="4400" b="1" dirty="0">
                <a:solidFill>
                  <a:prstClr val="black"/>
                </a:solidFill>
              </a:rPr>
              <a:t>لا تتمسك برأيك على أنه الرأي الأوحد</a:t>
            </a:r>
          </a:p>
          <a:p>
            <a:pPr marL="273050" indent="-273050" algn="ctr" fontAlgn="base">
              <a:spcBef>
                <a:spcPts val="600"/>
              </a:spcBef>
              <a:spcAft>
                <a:spcPct val="0"/>
              </a:spcAft>
              <a:buClr>
                <a:srgbClr val="4F81BD"/>
              </a:buClr>
              <a:buSzPct val="70000"/>
              <a:defRPr/>
            </a:pPr>
            <a:r>
              <a:rPr lang="ar-SA" sz="4400" b="1" dirty="0">
                <a:solidFill>
                  <a:prstClr val="black"/>
                </a:solidFill>
              </a:rPr>
              <a:t>فقد يكون للحقيقة وجهٌ آخر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مجموعة 6"/>
          <p:cNvGrpSpPr/>
          <p:nvPr/>
        </p:nvGrpSpPr>
        <p:grpSpPr>
          <a:xfrm>
            <a:off x="0" y="0"/>
            <a:ext cx="9144000" cy="6858000"/>
            <a:chOff x="0" y="0"/>
            <a:chExt cx="9144000" cy="6858000"/>
          </a:xfrm>
        </p:grpSpPr>
        <p:pic>
          <p:nvPicPr>
            <p:cNvPr id="2" name="Picture 2" descr="Click to view next slide">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مستطيل مستدير الزوايا 3"/>
            <p:cNvSpPr/>
            <p:nvPr/>
          </p:nvSpPr>
          <p:spPr>
            <a:xfrm>
              <a:off x="1643042" y="428604"/>
              <a:ext cx="5786478" cy="928694"/>
            </a:xfrm>
            <a:prstGeom prst="roundRect">
              <a:avLst/>
            </a:prstGeom>
            <a:gradFill flip="none" rotWithShape="1">
              <a:gsLst>
                <a:gs pos="0">
                  <a:srgbClr val="FFEFD1"/>
                </a:gs>
                <a:gs pos="64999">
                  <a:srgbClr val="F0EBD5"/>
                </a:gs>
                <a:gs pos="100000">
                  <a:srgbClr val="D1C39F"/>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285720" y="1785926"/>
              <a:ext cx="8572560" cy="4857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6" name="Title 1"/>
          <p:cNvSpPr txBox="1">
            <a:spLocks/>
          </p:cNvSpPr>
          <p:nvPr/>
        </p:nvSpPr>
        <p:spPr>
          <a:xfrm>
            <a:off x="285720" y="500042"/>
            <a:ext cx="8534400" cy="758952"/>
          </a:xfrm>
          <a:prstGeom prst="rect">
            <a:avLst/>
          </a:prstGeom>
        </p:spPr>
        <p:txBody>
          <a:bodyPr>
            <a:normAutofit lnSpcReduction="1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4400" b="1" i="0" u="none" strike="noStrike" kern="1200" cap="none" spc="0" normalizeH="0" baseline="0" noProof="0" dirty="0" smtClean="0">
                <a:ln>
                  <a:noFill/>
                </a:ln>
                <a:solidFill>
                  <a:srgbClr val="C00000"/>
                </a:solidFill>
                <a:effectLst/>
                <a:uLnTx/>
                <a:uFillTx/>
                <a:latin typeface="+mj-lt"/>
                <a:ea typeface="+mj-ea"/>
                <a:cs typeface="+mj-cs"/>
              </a:rPr>
              <a:t>أنماط التعليم الإلكتروني</a:t>
            </a:r>
            <a:endParaRPr kumimoji="0" lang="ar-SA" sz="4400" b="0" i="0" u="none" strike="noStrike" kern="1200" cap="none" spc="0" normalizeH="0" baseline="0" noProof="0" dirty="0">
              <a:ln>
                <a:noFill/>
              </a:ln>
              <a:solidFill>
                <a:srgbClr val="C00000"/>
              </a:solidFill>
              <a:effectLst/>
              <a:uLnTx/>
              <a:uFillTx/>
              <a:latin typeface="+mj-lt"/>
              <a:ea typeface="+mj-ea"/>
              <a:cs typeface="+mj-cs"/>
            </a:endParaRPr>
          </a:p>
        </p:txBody>
      </p:sp>
      <p:sp>
        <p:nvSpPr>
          <p:cNvPr id="7" name="Content Placeholder 2"/>
          <p:cNvSpPr txBox="1">
            <a:spLocks/>
          </p:cNvSpPr>
          <p:nvPr/>
        </p:nvSpPr>
        <p:spPr>
          <a:xfrm>
            <a:off x="395536" y="2034880"/>
            <a:ext cx="8503920" cy="4346448"/>
          </a:xfrm>
          <a:prstGeom prst="rect">
            <a:avLst/>
          </a:prstGeom>
        </p:spPr>
        <p:txBody>
          <a:bodyPr>
            <a:normAutofit fontScale="92500" lnSpcReduction="20000"/>
          </a:bodyPr>
          <a:lstStyle/>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1" i="0" u="none" strike="noStrike" kern="1200" cap="none" spc="0" normalizeH="0" baseline="0" noProof="0" dirty="0" smtClean="0">
                <a:ln>
                  <a:noFill/>
                </a:ln>
                <a:solidFill>
                  <a:srgbClr val="00B050"/>
                </a:solidFill>
                <a:effectLst/>
                <a:uLnTx/>
                <a:uFillTx/>
                <a:latin typeface="+mn-lt"/>
                <a:ea typeface="+mn-ea"/>
                <a:cs typeface="+mn-cs"/>
              </a:rPr>
              <a:t>التعلم التزامني: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وهو التعليم المباشر (على الهواء) والذي يحتاج إلى وجود المعلم والمتعلم معاً في نفس الوقت. ولا يشترط وجودهم</a:t>
            </a:r>
            <a:r>
              <a:rPr kumimoji="0" lang="ar-SA" sz="3200" b="0" i="0" u="none" strike="noStrike" kern="1200" cap="none" spc="0" normalizeH="0" noProof="0" dirty="0" smtClean="0">
                <a:ln>
                  <a:noFill/>
                </a:ln>
                <a:solidFill>
                  <a:schemeClr val="tx1"/>
                </a:solidFill>
                <a:effectLst/>
                <a:uLnTx/>
                <a:uFillTx/>
                <a:latin typeface="+mn-lt"/>
                <a:ea typeface="+mn-ea"/>
                <a:cs typeface="+mn-cs"/>
              </a:rPr>
              <a:t> في نفس المكان فقد يكونوا</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أمام أجهزة الحاسب لإجراء النقاش والمحادثة بين الطلاب أنفسهم وبينهم وبين المعلم عبر غرف المحادثة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(Chatting)</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 أو تلقى الدروس </a:t>
            </a:r>
            <a:r>
              <a:rPr lang="ar-SA" sz="3200" dirty="0" smtClean="0"/>
              <a:t>في الفصول الحقيقية</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1" i="0" u="none" strike="noStrike" kern="1200" cap="none" spc="0" normalizeH="0" baseline="0" noProof="0" dirty="0" smtClean="0">
                <a:ln>
                  <a:noFill/>
                </a:ln>
                <a:solidFill>
                  <a:srgbClr val="00B050"/>
                </a:solidFill>
                <a:effectLst/>
                <a:uLnTx/>
                <a:uFillTx/>
                <a:latin typeface="+mn-lt"/>
                <a:ea typeface="+mn-ea"/>
                <a:cs typeface="+mn-cs"/>
              </a:rPr>
              <a:t>التعلم غير التزامني: </a:t>
            </a:r>
            <a:r>
              <a:rPr kumimoji="0" lang="ar-SA" sz="3200" b="0" i="0" u="none" strike="noStrike" kern="1200" cap="none" spc="0" normalizeH="0" baseline="0" noProof="0" dirty="0" smtClean="0">
                <a:ln>
                  <a:noFill/>
                </a:ln>
                <a:solidFill>
                  <a:schemeClr val="tx1"/>
                </a:solidFill>
                <a:effectLst/>
                <a:uLnTx/>
                <a:uFillTx/>
                <a:latin typeface="+mn-lt"/>
                <a:ea typeface="+mn-ea"/>
                <a:cs typeface="+mn-cs"/>
              </a:rPr>
              <a:t>وهو التعليم غير المباشر الذي لا يحتاج إلى وجود المتعلمين في نفس الوقت أو في نفس المكان ، ويتم من خلال بعض تقنيات التعلم الإلكتروني مثل المقرر</a:t>
            </a:r>
            <a:r>
              <a:rPr kumimoji="0" lang="ar-SA" sz="3200" b="0" i="0" u="none" strike="noStrike" kern="1200" cap="none" spc="0" normalizeH="0" noProof="0" dirty="0" smtClean="0">
                <a:ln>
                  <a:noFill/>
                </a:ln>
                <a:solidFill>
                  <a:schemeClr val="tx1"/>
                </a:solidFill>
                <a:effectLst/>
                <a:uLnTx/>
                <a:uFillTx/>
                <a:latin typeface="+mn-lt"/>
                <a:ea typeface="+mn-ea"/>
                <a:cs typeface="+mn-cs"/>
              </a:rPr>
              <a:t> الالكتروني, وأنظمة التعلم مثل البلاك بورد.</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SA"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508" t="34390" r="17968" b="26874"/>
          <a:stretch>
            <a:fillRect/>
          </a:stretch>
        </p:blipFill>
        <p:spPr bwMode="auto">
          <a:xfrm>
            <a:off x="357158" y="214290"/>
            <a:ext cx="8286807"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14348" y="5586257"/>
            <a:ext cx="7635424" cy="1200329"/>
          </a:xfrm>
          <a:prstGeom prst="rect">
            <a:avLst/>
          </a:prstGeom>
          <a:noFill/>
        </p:spPr>
        <p:txBody>
          <a:bodyPr wrap="none" rtlCol="0">
            <a:spAutoFit/>
          </a:bodyPr>
          <a:lstStyle/>
          <a:p>
            <a:pPr algn="ctr"/>
            <a:r>
              <a:rPr lang="ar-SA" sz="3600" dirty="0" smtClean="0"/>
              <a:t>متزامن في نفس المكان – متزامن في مكان مختلف </a:t>
            </a:r>
          </a:p>
          <a:p>
            <a:pPr algn="ctr"/>
            <a:r>
              <a:rPr lang="ar-SA" sz="3600" dirty="0" smtClean="0"/>
              <a:t>– غير متزامن – ليس تعليماً الكترونياً</a:t>
            </a:r>
            <a:endParaRPr lang="en-US" sz="3600" dirty="0"/>
          </a:p>
        </p:txBody>
      </p:sp>
      <p:sp>
        <p:nvSpPr>
          <p:cNvPr id="4" name="Oval 3"/>
          <p:cNvSpPr/>
          <p:nvPr/>
        </p:nvSpPr>
        <p:spPr>
          <a:xfrm>
            <a:off x="714348" y="5572140"/>
            <a:ext cx="3929090"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8751" t="18437" r="17968" b="13125"/>
          <a:stretch>
            <a:fillRect/>
          </a:stretch>
        </p:blipFill>
        <p:spPr bwMode="auto">
          <a:xfrm>
            <a:off x="571472" y="500042"/>
            <a:ext cx="7929618" cy="4929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14348" y="5586257"/>
            <a:ext cx="7635424" cy="1200329"/>
          </a:xfrm>
          <a:prstGeom prst="rect">
            <a:avLst/>
          </a:prstGeom>
          <a:noFill/>
        </p:spPr>
        <p:txBody>
          <a:bodyPr wrap="none" rtlCol="0">
            <a:spAutoFit/>
          </a:bodyPr>
          <a:lstStyle/>
          <a:p>
            <a:pPr algn="ctr"/>
            <a:r>
              <a:rPr lang="ar-SA" sz="3600" dirty="0" smtClean="0"/>
              <a:t>متزامن في نفس المكان – متزامن في مكان مختلف </a:t>
            </a:r>
          </a:p>
          <a:p>
            <a:pPr algn="ctr"/>
            <a:r>
              <a:rPr lang="ar-SA" sz="3600" dirty="0" smtClean="0"/>
              <a:t>– غير متزامن – ليس تعليماً الكترونياً</a:t>
            </a:r>
            <a:endParaRPr lang="en-US" sz="3600" dirty="0"/>
          </a:p>
        </p:txBody>
      </p:sp>
      <p:sp>
        <p:nvSpPr>
          <p:cNvPr id="4" name="Oval 3"/>
          <p:cNvSpPr/>
          <p:nvPr/>
        </p:nvSpPr>
        <p:spPr>
          <a:xfrm>
            <a:off x="4714876" y="6143644"/>
            <a:ext cx="2714644"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9QJoCLpPyw1weD1Q5zcFcj2QV_OzQ5LWL0ORjFRTh17V72CYpXg"/>
          <p:cNvPicPr>
            <a:picLocks noChangeAspect="1" noChangeArrowheads="1"/>
          </p:cNvPicPr>
          <p:nvPr/>
        </p:nvPicPr>
        <p:blipFill>
          <a:blip r:embed="rId2"/>
          <a:srcRect/>
          <a:stretch>
            <a:fillRect/>
          </a:stretch>
        </p:blipFill>
        <p:spPr bwMode="auto">
          <a:xfrm>
            <a:off x="1071538" y="714356"/>
            <a:ext cx="7072362" cy="471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14348" y="5586257"/>
            <a:ext cx="7635424" cy="1200329"/>
          </a:xfrm>
          <a:prstGeom prst="rect">
            <a:avLst/>
          </a:prstGeom>
          <a:noFill/>
        </p:spPr>
        <p:txBody>
          <a:bodyPr wrap="none" rtlCol="0">
            <a:spAutoFit/>
          </a:bodyPr>
          <a:lstStyle/>
          <a:p>
            <a:pPr algn="ctr"/>
            <a:r>
              <a:rPr lang="ar-SA" sz="3600" dirty="0" smtClean="0"/>
              <a:t>متزامن في نفس المكان – متزامن في مكان مختلف </a:t>
            </a:r>
          </a:p>
          <a:p>
            <a:pPr algn="ctr"/>
            <a:r>
              <a:rPr lang="ar-SA" sz="3600" dirty="0" smtClean="0"/>
              <a:t>– غير متزامن – ليس تعليماً الكترونياً</a:t>
            </a:r>
            <a:endParaRPr lang="en-US" sz="3600" dirty="0"/>
          </a:p>
        </p:txBody>
      </p:sp>
      <p:sp>
        <p:nvSpPr>
          <p:cNvPr id="4" name="Oval 3"/>
          <p:cNvSpPr/>
          <p:nvPr/>
        </p:nvSpPr>
        <p:spPr>
          <a:xfrm>
            <a:off x="714348" y="5572140"/>
            <a:ext cx="3929090"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encrypted-tbn3.gstatic.com/images?q=tbn:ANd9GcTnpZt2tvo6cwVtXI8lzIwdBr2Ufng6R1mknVi-1Go6PRdxVMru"/>
          <p:cNvPicPr>
            <a:picLocks noChangeAspect="1" noChangeArrowheads="1"/>
          </p:cNvPicPr>
          <p:nvPr/>
        </p:nvPicPr>
        <p:blipFill>
          <a:blip r:embed="rId2"/>
          <a:srcRect/>
          <a:stretch>
            <a:fillRect/>
          </a:stretch>
        </p:blipFill>
        <p:spPr bwMode="auto">
          <a:xfrm>
            <a:off x="1142976" y="714356"/>
            <a:ext cx="7143800" cy="4474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714348" y="5586257"/>
            <a:ext cx="7635424" cy="1200329"/>
          </a:xfrm>
          <a:prstGeom prst="rect">
            <a:avLst/>
          </a:prstGeom>
          <a:noFill/>
        </p:spPr>
        <p:txBody>
          <a:bodyPr wrap="none" rtlCol="0">
            <a:spAutoFit/>
          </a:bodyPr>
          <a:lstStyle/>
          <a:p>
            <a:pPr algn="ctr"/>
            <a:r>
              <a:rPr lang="ar-SA" sz="3600" dirty="0" smtClean="0"/>
              <a:t>متزامن في نفس المكان – متزامن في مكان مختلف </a:t>
            </a:r>
          </a:p>
          <a:p>
            <a:pPr algn="ctr"/>
            <a:r>
              <a:rPr lang="ar-SA" sz="3600" dirty="0" smtClean="0"/>
              <a:t>– غير متزامن – ليس تعليماً الكترونياً</a:t>
            </a:r>
            <a:endParaRPr lang="en-US" sz="3600" dirty="0"/>
          </a:p>
        </p:txBody>
      </p:sp>
      <p:sp>
        <p:nvSpPr>
          <p:cNvPr id="4" name="Oval 3"/>
          <p:cNvSpPr/>
          <p:nvPr/>
        </p:nvSpPr>
        <p:spPr>
          <a:xfrm>
            <a:off x="4643438" y="5572140"/>
            <a:ext cx="3929090" cy="6429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8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0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2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851</TotalTime>
  <Words>977</Words>
  <Application>Microsoft Office PowerPoint</Application>
  <PresentationFormat>On-screen Show (4:3)</PresentationFormat>
  <Paragraphs>146</Paragraphs>
  <Slides>43</Slides>
  <Notes>0</Notes>
  <HiddenSlides>0</HiddenSlides>
  <MMClips>1</MMClips>
  <ScaleCrop>false</ScaleCrop>
  <HeadingPairs>
    <vt:vector size="4" baseType="variant">
      <vt:variant>
        <vt:lpstr>Theme</vt:lpstr>
      </vt:variant>
      <vt:variant>
        <vt:i4>15</vt:i4>
      </vt:variant>
      <vt:variant>
        <vt:lpstr>Slide Titles</vt:lpstr>
      </vt:variant>
      <vt:variant>
        <vt:i4>43</vt:i4>
      </vt:variant>
    </vt:vector>
  </HeadingPairs>
  <TitlesOfParts>
    <vt:vector size="58" baseType="lpstr">
      <vt:lpstr>سمة Office</vt:lpstr>
      <vt:lpstr>4_تصميم افتراضي</vt:lpstr>
      <vt:lpstr>5_تصميم افتراضي</vt:lpstr>
      <vt:lpstr>6_تصميم افتراضي</vt:lpstr>
      <vt:lpstr>7_تصميم افتراضي</vt:lpstr>
      <vt:lpstr>9_تصميم افتراضي</vt:lpstr>
      <vt:lpstr>10_تصميم افتراضي</vt:lpstr>
      <vt:lpstr>11_تصميم افتراضي</vt:lpstr>
      <vt:lpstr>12_تصميم افتراضي</vt:lpstr>
      <vt:lpstr>16_تصميم افتراضي</vt:lpstr>
      <vt:lpstr>17_تصميم افتراضي</vt:lpstr>
      <vt:lpstr>18_تصميم افتراضي</vt:lpstr>
      <vt:lpstr>20_تصميم افتراضي</vt:lpstr>
      <vt:lpstr>21_تصميم افتراضي</vt:lpstr>
      <vt:lpstr>22_تصميم افتراضي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Nada Gehad Saleh</cp:lastModifiedBy>
  <cp:revision>83</cp:revision>
  <cp:lastPrinted>2016-12-07T05:15:22Z</cp:lastPrinted>
  <dcterms:created xsi:type="dcterms:W3CDTF">2010-01-05T16:29:58Z</dcterms:created>
  <dcterms:modified xsi:type="dcterms:W3CDTF">2016-12-07T05:18:37Z</dcterms:modified>
</cp:coreProperties>
</file>