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30"/>
  </p:notesMasterIdLst>
  <p:sldIdLst>
    <p:sldId id="256" r:id="rId3"/>
    <p:sldId id="356" r:id="rId4"/>
    <p:sldId id="285" r:id="rId5"/>
    <p:sldId id="257" r:id="rId6"/>
    <p:sldId id="281" r:id="rId7"/>
    <p:sldId id="331" r:id="rId8"/>
    <p:sldId id="332" r:id="rId9"/>
    <p:sldId id="333" r:id="rId10"/>
    <p:sldId id="336" r:id="rId11"/>
    <p:sldId id="334" r:id="rId12"/>
    <p:sldId id="335" r:id="rId13"/>
    <p:sldId id="337" r:id="rId14"/>
    <p:sldId id="338" r:id="rId15"/>
    <p:sldId id="339" r:id="rId16"/>
    <p:sldId id="354" r:id="rId17"/>
    <p:sldId id="340" r:id="rId18"/>
    <p:sldId id="341" r:id="rId19"/>
    <p:sldId id="342" r:id="rId20"/>
    <p:sldId id="343" r:id="rId21"/>
    <p:sldId id="344" r:id="rId22"/>
    <p:sldId id="345" r:id="rId23"/>
    <p:sldId id="347" r:id="rId24"/>
    <p:sldId id="346" r:id="rId25"/>
    <p:sldId id="351" r:id="rId26"/>
    <p:sldId id="355" r:id="rId27"/>
    <p:sldId id="352" r:id="rId28"/>
    <p:sldId id="323" r:id="rId2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3300"/>
    <a:srgbClr val="CC0000"/>
    <a:srgbClr val="CC3399"/>
    <a:srgbClr val="CC99FF"/>
    <a:srgbClr val="FF99CC"/>
    <a:srgbClr val="660033"/>
    <a:srgbClr val="FFFFCC"/>
    <a:srgbClr val="99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2"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03F60-AF61-4DDA-9E59-19203BE33CC9}" type="doc">
      <dgm:prSet loTypeId="urn:microsoft.com/office/officeart/2005/8/layout/cycle2" loCatId="cycle" qsTypeId="urn:microsoft.com/office/officeart/2005/8/quickstyle/simple5" qsCatId="simple" csTypeId="urn:microsoft.com/office/officeart/2005/8/colors/colorful1#3" csCatId="colorful" phldr="1"/>
      <dgm:spPr/>
      <dgm:t>
        <a:bodyPr/>
        <a:lstStyle/>
        <a:p>
          <a:pPr rtl="1"/>
          <a:endParaRPr lang="ar-SA"/>
        </a:p>
      </dgm:t>
    </dgm:pt>
    <dgm:pt modelId="{28B3AD51-1C1B-47B7-9612-B4DA1A226C9A}">
      <dgm:prSet phldrT="[نص]" custT="1"/>
      <dgm:spPr>
        <a:xfrm>
          <a:off x="1643017" y="446"/>
          <a:ext cx="1108856" cy="1108856"/>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SA" sz="1600" b="1" dirty="0" smtClean="0">
              <a:solidFill>
                <a:schemeClr val="bg1"/>
              </a:solidFill>
              <a:latin typeface="Arial"/>
              <a:ea typeface="+mn-ea"/>
              <a:cs typeface="+mn-cs"/>
            </a:rPr>
            <a:t>التطوير</a:t>
          </a:r>
          <a:endParaRPr lang="ar-SA" sz="1600" b="1" dirty="0">
            <a:solidFill>
              <a:schemeClr val="bg1"/>
            </a:solidFill>
            <a:latin typeface="Arial"/>
            <a:ea typeface="+mn-ea"/>
            <a:cs typeface="+mn-cs"/>
          </a:endParaRPr>
        </a:p>
      </dgm:t>
    </dgm:pt>
    <dgm:pt modelId="{CF664962-9CAB-4906-A769-177964EDE3AD}" type="parTrans" cxnId="{03788A0A-548B-4C73-B732-DEB87702A2E9}">
      <dgm:prSet/>
      <dgm:spPr/>
      <dgm:t>
        <a:bodyPr/>
        <a:lstStyle/>
        <a:p>
          <a:pPr rtl="1"/>
          <a:endParaRPr lang="ar-SA"/>
        </a:p>
      </dgm:t>
    </dgm:pt>
    <dgm:pt modelId="{36914E36-E5BF-4E91-B56B-561CC290D22F}" type="sibTrans" cxnId="{03788A0A-548B-4C73-B732-DEB87702A2E9}">
      <dgm:prSet/>
      <dgm:spPr>
        <a:xfrm rot="2160000">
          <a:off x="2713612" y="844991"/>
          <a:ext cx="281385" cy="374239"/>
        </a:xfrm>
        <a:prstGeom prst="rightArrow">
          <a:avLst>
            <a:gd name="adj1" fmla="val 60000"/>
            <a:gd name="adj2" fmla="val 50000"/>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endParaRPr lang="ar-SA">
            <a:solidFill>
              <a:srgbClr val="FFFFFF"/>
            </a:solidFill>
            <a:latin typeface="Arial"/>
            <a:ea typeface="+mn-ea"/>
            <a:cs typeface="+mn-cs"/>
          </a:endParaRPr>
        </a:p>
      </dgm:t>
    </dgm:pt>
    <dgm:pt modelId="{3B5FBC93-4CF1-44FA-809D-5044E1CC391F}">
      <dgm:prSet phldrT="[نص]" custT="1"/>
      <dgm:spPr>
        <a:xfrm>
          <a:off x="2949752" y="979294"/>
          <a:ext cx="1189924" cy="1108856"/>
        </a:xfrm>
        <a:prstGeom prst="ellipse">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SA" sz="1400" b="1" dirty="0" smtClean="0">
              <a:solidFill>
                <a:schemeClr val="tx1"/>
              </a:solidFill>
              <a:latin typeface="Arial"/>
              <a:ea typeface="+mn-ea"/>
              <a:cs typeface="+mn-cs"/>
            </a:rPr>
            <a:t>الاستخدام</a:t>
          </a:r>
          <a:endParaRPr lang="ar-SA" sz="1400" b="1" dirty="0">
            <a:solidFill>
              <a:schemeClr val="tx1"/>
            </a:solidFill>
            <a:latin typeface="Arial"/>
            <a:ea typeface="+mn-ea"/>
            <a:cs typeface="+mn-cs"/>
          </a:endParaRPr>
        </a:p>
      </dgm:t>
    </dgm:pt>
    <dgm:pt modelId="{81B49A7F-5B5F-41B3-9836-FFB1D295ABBE}" type="parTrans" cxnId="{6E8348D1-B1B7-4A68-998A-0EF8D2EA2E7B}">
      <dgm:prSet/>
      <dgm:spPr/>
      <dgm:t>
        <a:bodyPr/>
        <a:lstStyle/>
        <a:p>
          <a:pPr rtl="1"/>
          <a:endParaRPr lang="ar-SA"/>
        </a:p>
      </dgm:t>
    </dgm:pt>
    <dgm:pt modelId="{83B08D7A-81A0-444E-A9DD-030E3662616D}" type="sibTrans" cxnId="{6E8348D1-B1B7-4A68-998A-0EF8D2EA2E7B}">
      <dgm:prSet/>
      <dgm:spPr>
        <a:xfrm rot="6124047">
          <a:off x="3241755" y="2132040"/>
          <a:ext cx="270087" cy="374239"/>
        </a:xfrm>
        <a:prstGeom prst="rightArrow">
          <a:avLst>
            <a:gd name="adj1" fmla="val 60000"/>
            <a:gd name="adj2" fmla="val 50000"/>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endParaRPr lang="ar-SA">
            <a:solidFill>
              <a:srgbClr val="FFFFFF"/>
            </a:solidFill>
            <a:latin typeface="Arial"/>
            <a:ea typeface="+mn-ea"/>
            <a:cs typeface="+mn-cs"/>
          </a:endParaRPr>
        </a:p>
      </dgm:t>
    </dgm:pt>
    <dgm:pt modelId="{A89D3E90-5695-4D1F-9A1A-570118B9F8DC}">
      <dgm:prSet phldrT="[نص]" custT="1"/>
      <dgm:spPr>
        <a:xfrm>
          <a:off x="2651592" y="2563551"/>
          <a:ext cx="1108856" cy="1108856"/>
        </a:xfrm>
        <a:prstGeom prst="ellipse">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SA" sz="1600" b="1" dirty="0" smtClean="0">
              <a:solidFill>
                <a:schemeClr val="bg1"/>
              </a:solidFill>
              <a:latin typeface="Arial"/>
              <a:ea typeface="+mn-ea"/>
              <a:cs typeface="+mn-cs"/>
            </a:rPr>
            <a:t>الإدارة</a:t>
          </a:r>
          <a:endParaRPr lang="ar-SA" sz="1600" b="1" dirty="0">
            <a:solidFill>
              <a:schemeClr val="bg1"/>
            </a:solidFill>
            <a:latin typeface="Arial"/>
            <a:ea typeface="+mn-ea"/>
            <a:cs typeface="+mn-cs"/>
          </a:endParaRPr>
        </a:p>
      </dgm:t>
    </dgm:pt>
    <dgm:pt modelId="{E87F0FE2-D250-49FC-B3B2-65218B09C1A0}" type="parTrans" cxnId="{831BCC2F-ACE0-4ECD-9DD8-086938E66EAA}">
      <dgm:prSet/>
      <dgm:spPr/>
      <dgm:t>
        <a:bodyPr/>
        <a:lstStyle/>
        <a:p>
          <a:pPr rtl="1"/>
          <a:endParaRPr lang="ar-SA"/>
        </a:p>
      </dgm:t>
    </dgm:pt>
    <dgm:pt modelId="{08024204-400F-4B2B-93B2-FD3655153196}" type="sibTrans" cxnId="{831BCC2F-ACE0-4ECD-9DD8-086938E66EAA}">
      <dgm:prSet/>
      <dgm:spPr>
        <a:xfrm rot="10800000">
          <a:off x="1959656" y="2930860"/>
          <a:ext cx="488968" cy="374239"/>
        </a:xfrm>
        <a:prstGeom prst="rightArrow">
          <a:avLst>
            <a:gd name="adj1" fmla="val 60000"/>
            <a:gd name="adj2" fmla="val 50000"/>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endParaRPr lang="ar-SA">
            <a:solidFill>
              <a:srgbClr val="FFFFFF"/>
            </a:solidFill>
            <a:latin typeface="Arial"/>
            <a:ea typeface="+mn-ea"/>
            <a:cs typeface="+mn-cs"/>
          </a:endParaRPr>
        </a:p>
      </dgm:t>
    </dgm:pt>
    <dgm:pt modelId="{0D72CFF4-606B-4BA3-B18B-34BEA3CCDCB2}">
      <dgm:prSet phldrT="[نص]" custT="1"/>
      <dgm:spPr>
        <a:xfrm>
          <a:off x="620154" y="2563551"/>
          <a:ext cx="1108856" cy="1108856"/>
        </a:xfrm>
        <a:prstGeom prst="ellipse">
          <a:avLst/>
        </a:prstGeom>
        <a:gradFill rotWithShape="0">
          <a:gsLst>
            <a:gs pos="0">
              <a:srgbClr val="AAE2CA">
                <a:hueOff val="0"/>
                <a:satOff val="0"/>
                <a:lumOff val="0"/>
                <a:alphaOff val="0"/>
                <a:shade val="51000"/>
                <a:satMod val="130000"/>
              </a:srgbClr>
            </a:gs>
            <a:gs pos="80000">
              <a:srgbClr val="AAE2CA">
                <a:hueOff val="0"/>
                <a:satOff val="0"/>
                <a:lumOff val="0"/>
                <a:alphaOff val="0"/>
                <a:shade val="93000"/>
                <a:satMod val="130000"/>
              </a:srgbClr>
            </a:gs>
            <a:gs pos="100000">
              <a:srgbClr val="AAE2CA">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SA" sz="1600" b="1" dirty="0" smtClean="0">
              <a:solidFill>
                <a:schemeClr val="tx1"/>
              </a:solidFill>
              <a:latin typeface="Arial"/>
              <a:ea typeface="+mn-ea"/>
              <a:cs typeface="+mn-cs"/>
            </a:rPr>
            <a:t>التقويم</a:t>
          </a:r>
          <a:endParaRPr lang="ar-SA" sz="1600" b="1" dirty="0">
            <a:solidFill>
              <a:schemeClr val="tx1"/>
            </a:solidFill>
            <a:latin typeface="Arial"/>
            <a:ea typeface="+mn-ea"/>
            <a:cs typeface="+mn-cs"/>
          </a:endParaRPr>
        </a:p>
      </dgm:t>
    </dgm:pt>
    <dgm:pt modelId="{6EFE2F07-9AD4-4D03-8C61-3FA84C331C53}" type="parTrans" cxnId="{D2355109-7B8A-448F-A090-9B8E42628091}">
      <dgm:prSet/>
      <dgm:spPr/>
      <dgm:t>
        <a:bodyPr/>
        <a:lstStyle/>
        <a:p>
          <a:pPr rtl="1"/>
          <a:endParaRPr lang="ar-SA"/>
        </a:p>
      </dgm:t>
    </dgm:pt>
    <dgm:pt modelId="{26E09698-16A3-4FB2-B6BD-883C3491983C}" type="sibTrans" cxnId="{D2355109-7B8A-448F-A090-9B8E42628091}">
      <dgm:prSet/>
      <dgm:spPr>
        <a:xfrm rot="15505656">
          <a:off x="879216" y="2146201"/>
          <a:ext cx="269384" cy="374239"/>
        </a:xfrm>
        <a:prstGeom prst="rightArrow">
          <a:avLst>
            <a:gd name="adj1" fmla="val 60000"/>
            <a:gd name="adj2" fmla="val 50000"/>
          </a:avLst>
        </a:prstGeom>
        <a:gradFill rotWithShape="0">
          <a:gsLst>
            <a:gs pos="0">
              <a:srgbClr val="AAE2CA">
                <a:hueOff val="0"/>
                <a:satOff val="0"/>
                <a:lumOff val="0"/>
                <a:alphaOff val="0"/>
                <a:shade val="51000"/>
                <a:satMod val="130000"/>
              </a:srgbClr>
            </a:gs>
            <a:gs pos="80000">
              <a:srgbClr val="AAE2CA">
                <a:hueOff val="0"/>
                <a:satOff val="0"/>
                <a:lumOff val="0"/>
                <a:alphaOff val="0"/>
                <a:shade val="93000"/>
                <a:satMod val="130000"/>
              </a:srgbClr>
            </a:gs>
            <a:gs pos="100000">
              <a:srgbClr val="AAE2CA">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endParaRPr lang="ar-SA">
            <a:solidFill>
              <a:srgbClr val="FFFFFF"/>
            </a:solidFill>
            <a:latin typeface="Arial"/>
            <a:ea typeface="+mn-ea"/>
            <a:cs typeface="+mn-cs"/>
          </a:endParaRPr>
        </a:p>
      </dgm:t>
    </dgm:pt>
    <dgm:pt modelId="{E779C135-C2FA-4D90-AE00-3B072B180A44}">
      <dgm:prSet phldrT="[نص]" custT="1"/>
      <dgm:spPr>
        <a:xfrm>
          <a:off x="295748" y="979294"/>
          <a:ext cx="1108856" cy="1108856"/>
        </a:xfrm>
        <a:prstGeom prst="ellipse">
          <a:avLst/>
        </a:prstGeom>
        <a:gradFill rotWithShape="0">
          <a:gsLst>
            <a:gs pos="0">
              <a:srgbClr val="2D2DB9">
                <a:hueOff val="0"/>
                <a:satOff val="0"/>
                <a:lumOff val="0"/>
                <a:alphaOff val="0"/>
                <a:shade val="51000"/>
                <a:satMod val="130000"/>
              </a:srgbClr>
            </a:gs>
            <a:gs pos="80000">
              <a:srgbClr val="2D2DB9">
                <a:hueOff val="0"/>
                <a:satOff val="0"/>
                <a:lumOff val="0"/>
                <a:alphaOff val="0"/>
                <a:shade val="93000"/>
                <a:satMod val="130000"/>
              </a:srgbClr>
            </a:gs>
            <a:gs pos="100000">
              <a:srgbClr val="2D2DB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SA" sz="1600" b="1" dirty="0" smtClean="0">
              <a:solidFill>
                <a:schemeClr val="bg1"/>
              </a:solidFill>
              <a:latin typeface="Arial"/>
              <a:ea typeface="+mn-ea"/>
              <a:cs typeface="+mn-cs"/>
            </a:rPr>
            <a:t>التصميم</a:t>
          </a:r>
          <a:endParaRPr lang="ar-SA" sz="1600" b="1" dirty="0">
            <a:solidFill>
              <a:schemeClr val="bg1"/>
            </a:solidFill>
            <a:latin typeface="Arial"/>
            <a:ea typeface="+mn-ea"/>
            <a:cs typeface="+mn-cs"/>
          </a:endParaRPr>
        </a:p>
      </dgm:t>
    </dgm:pt>
    <dgm:pt modelId="{45FFFE18-DBE3-4E5C-BBC2-200D1B829F3A}" type="parTrans" cxnId="{E4358F03-AF17-4512-8F1A-B90F190C8FCE}">
      <dgm:prSet/>
      <dgm:spPr/>
      <dgm:t>
        <a:bodyPr/>
        <a:lstStyle/>
        <a:p>
          <a:pPr rtl="1"/>
          <a:endParaRPr lang="ar-SA"/>
        </a:p>
      </dgm:t>
    </dgm:pt>
    <dgm:pt modelId="{D20CCD3A-F319-4EEE-AD02-19D000FC1708}" type="sibTrans" cxnId="{E4358F03-AF17-4512-8F1A-B90F190C8FCE}">
      <dgm:prSet/>
      <dgm:spPr>
        <a:xfrm rot="19440000">
          <a:off x="1369596" y="862085"/>
          <a:ext cx="294923" cy="374239"/>
        </a:xfrm>
        <a:prstGeom prst="rightArrow">
          <a:avLst>
            <a:gd name="adj1" fmla="val 60000"/>
            <a:gd name="adj2" fmla="val 50000"/>
          </a:avLst>
        </a:prstGeom>
        <a:gradFill rotWithShape="0">
          <a:gsLst>
            <a:gs pos="0">
              <a:srgbClr val="2D2DB9">
                <a:hueOff val="0"/>
                <a:satOff val="0"/>
                <a:lumOff val="0"/>
                <a:alphaOff val="0"/>
                <a:shade val="51000"/>
                <a:satMod val="130000"/>
              </a:srgbClr>
            </a:gs>
            <a:gs pos="80000">
              <a:srgbClr val="2D2DB9">
                <a:hueOff val="0"/>
                <a:satOff val="0"/>
                <a:lumOff val="0"/>
                <a:alphaOff val="0"/>
                <a:shade val="93000"/>
                <a:satMod val="130000"/>
              </a:srgbClr>
            </a:gs>
            <a:gs pos="100000">
              <a:srgbClr val="2D2DB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endParaRPr lang="ar-SA">
            <a:solidFill>
              <a:srgbClr val="FFFFFF"/>
            </a:solidFill>
            <a:latin typeface="Arial"/>
            <a:ea typeface="+mn-ea"/>
            <a:cs typeface="+mn-cs"/>
          </a:endParaRPr>
        </a:p>
      </dgm:t>
    </dgm:pt>
    <dgm:pt modelId="{89F77C14-63B1-4036-B238-0CFD175641EF}" type="pres">
      <dgm:prSet presAssocID="{D9303F60-AF61-4DDA-9E59-19203BE33CC9}" presName="cycle" presStyleCnt="0">
        <dgm:presLayoutVars>
          <dgm:dir/>
          <dgm:resizeHandles val="exact"/>
        </dgm:presLayoutVars>
      </dgm:prSet>
      <dgm:spPr/>
      <dgm:t>
        <a:bodyPr/>
        <a:lstStyle/>
        <a:p>
          <a:pPr rtl="1"/>
          <a:endParaRPr lang="ar-SA"/>
        </a:p>
      </dgm:t>
    </dgm:pt>
    <dgm:pt modelId="{54ECF625-90F8-4948-A56E-22A843C16FBF}" type="pres">
      <dgm:prSet presAssocID="{28B3AD51-1C1B-47B7-9612-B4DA1A226C9A}" presName="node" presStyleLbl="node1" presStyleIdx="0" presStyleCnt="5">
        <dgm:presLayoutVars>
          <dgm:bulletEnabled val="1"/>
        </dgm:presLayoutVars>
      </dgm:prSet>
      <dgm:spPr/>
      <dgm:t>
        <a:bodyPr/>
        <a:lstStyle/>
        <a:p>
          <a:pPr rtl="1"/>
          <a:endParaRPr lang="ar-SA"/>
        </a:p>
      </dgm:t>
    </dgm:pt>
    <dgm:pt modelId="{15DFB1E2-1DCE-441A-8329-7EDA15E7CC0A}" type="pres">
      <dgm:prSet presAssocID="{36914E36-E5BF-4E91-B56B-561CC290D22F}" presName="sibTrans" presStyleLbl="sibTrans2D1" presStyleIdx="0" presStyleCnt="5"/>
      <dgm:spPr/>
      <dgm:t>
        <a:bodyPr/>
        <a:lstStyle/>
        <a:p>
          <a:pPr rtl="1"/>
          <a:endParaRPr lang="ar-SA"/>
        </a:p>
      </dgm:t>
    </dgm:pt>
    <dgm:pt modelId="{72D69356-8848-4E22-9DB7-92BD9327FEB5}" type="pres">
      <dgm:prSet presAssocID="{36914E36-E5BF-4E91-B56B-561CC290D22F}" presName="connectorText" presStyleLbl="sibTrans2D1" presStyleIdx="0" presStyleCnt="5"/>
      <dgm:spPr/>
      <dgm:t>
        <a:bodyPr/>
        <a:lstStyle/>
        <a:p>
          <a:pPr rtl="1"/>
          <a:endParaRPr lang="ar-SA"/>
        </a:p>
      </dgm:t>
    </dgm:pt>
    <dgm:pt modelId="{02B9C84F-B825-4844-884B-722B975F6F6E}" type="pres">
      <dgm:prSet presAssocID="{3B5FBC93-4CF1-44FA-809D-5044E1CC391F}" presName="node" presStyleLbl="node1" presStyleIdx="1" presStyleCnt="5" custScaleX="107311">
        <dgm:presLayoutVars>
          <dgm:bulletEnabled val="1"/>
        </dgm:presLayoutVars>
      </dgm:prSet>
      <dgm:spPr/>
      <dgm:t>
        <a:bodyPr/>
        <a:lstStyle/>
        <a:p>
          <a:pPr rtl="1"/>
          <a:endParaRPr lang="ar-SA"/>
        </a:p>
      </dgm:t>
    </dgm:pt>
    <dgm:pt modelId="{A658A8F7-1E43-4B2F-A6F2-4E8FF77EA60A}" type="pres">
      <dgm:prSet presAssocID="{83B08D7A-81A0-444E-A9DD-030E3662616D}" presName="sibTrans" presStyleLbl="sibTrans2D1" presStyleIdx="1" presStyleCnt="5"/>
      <dgm:spPr/>
      <dgm:t>
        <a:bodyPr/>
        <a:lstStyle/>
        <a:p>
          <a:pPr rtl="1"/>
          <a:endParaRPr lang="ar-SA"/>
        </a:p>
      </dgm:t>
    </dgm:pt>
    <dgm:pt modelId="{CC0BA3C9-C061-40B9-B700-792E1B29229B}" type="pres">
      <dgm:prSet presAssocID="{83B08D7A-81A0-444E-A9DD-030E3662616D}" presName="connectorText" presStyleLbl="sibTrans2D1" presStyleIdx="1" presStyleCnt="5"/>
      <dgm:spPr/>
      <dgm:t>
        <a:bodyPr/>
        <a:lstStyle/>
        <a:p>
          <a:pPr rtl="1"/>
          <a:endParaRPr lang="ar-SA"/>
        </a:p>
      </dgm:t>
    </dgm:pt>
    <dgm:pt modelId="{A58B9793-B5E9-4FB8-BB77-47FA6EF5AB8C}" type="pres">
      <dgm:prSet presAssocID="{A89D3E90-5695-4D1F-9A1A-570118B9F8DC}" presName="node" presStyleLbl="node1" presStyleIdx="2" presStyleCnt="5" custRadScaleRad="107799" custRadScaleInc="-14819">
        <dgm:presLayoutVars>
          <dgm:bulletEnabled val="1"/>
        </dgm:presLayoutVars>
      </dgm:prSet>
      <dgm:spPr/>
      <dgm:t>
        <a:bodyPr/>
        <a:lstStyle/>
        <a:p>
          <a:pPr rtl="1"/>
          <a:endParaRPr lang="ar-SA"/>
        </a:p>
      </dgm:t>
    </dgm:pt>
    <dgm:pt modelId="{5217F98C-BF12-4C19-ADAC-1867AA6C804B}" type="pres">
      <dgm:prSet presAssocID="{08024204-400F-4B2B-93B2-FD3655153196}" presName="sibTrans" presStyleLbl="sibTrans2D1" presStyleIdx="2" presStyleCnt="5"/>
      <dgm:spPr/>
      <dgm:t>
        <a:bodyPr/>
        <a:lstStyle/>
        <a:p>
          <a:pPr rtl="1"/>
          <a:endParaRPr lang="ar-SA"/>
        </a:p>
      </dgm:t>
    </dgm:pt>
    <dgm:pt modelId="{1B9C1098-E393-4C8E-894D-CD0D46119423}" type="pres">
      <dgm:prSet presAssocID="{08024204-400F-4B2B-93B2-FD3655153196}" presName="connectorText" presStyleLbl="sibTrans2D1" presStyleIdx="2" presStyleCnt="5"/>
      <dgm:spPr/>
      <dgm:t>
        <a:bodyPr/>
        <a:lstStyle/>
        <a:p>
          <a:pPr rtl="1"/>
          <a:endParaRPr lang="ar-SA"/>
        </a:p>
      </dgm:t>
    </dgm:pt>
    <dgm:pt modelId="{FDA40EEF-D3B9-47AA-BDB1-487384B48650}" type="pres">
      <dgm:prSet presAssocID="{0D72CFF4-606B-4BA3-B18B-34BEA3CCDCB2}" presName="node" presStyleLbl="node1" presStyleIdx="3" presStyleCnt="5" custRadScaleRad="108468" custRadScaleInc="15930">
        <dgm:presLayoutVars>
          <dgm:bulletEnabled val="1"/>
        </dgm:presLayoutVars>
      </dgm:prSet>
      <dgm:spPr/>
      <dgm:t>
        <a:bodyPr/>
        <a:lstStyle/>
        <a:p>
          <a:pPr rtl="1"/>
          <a:endParaRPr lang="ar-SA"/>
        </a:p>
      </dgm:t>
    </dgm:pt>
    <dgm:pt modelId="{53C2A378-35E2-46D7-AD60-A22FB192708F}" type="pres">
      <dgm:prSet presAssocID="{26E09698-16A3-4FB2-B6BD-883C3491983C}" presName="sibTrans" presStyleLbl="sibTrans2D1" presStyleIdx="3" presStyleCnt="5"/>
      <dgm:spPr/>
      <dgm:t>
        <a:bodyPr/>
        <a:lstStyle/>
        <a:p>
          <a:pPr rtl="1"/>
          <a:endParaRPr lang="ar-SA"/>
        </a:p>
      </dgm:t>
    </dgm:pt>
    <dgm:pt modelId="{248E3928-3D72-4D99-92DC-82AC5A3CB76C}" type="pres">
      <dgm:prSet presAssocID="{26E09698-16A3-4FB2-B6BD-883C3491983C}" presName="connectorText" presStyleLbl="sibTrans2D1" presStyleIdx="3" presStyleCnt="5"/>
      <dgm:spPr/>
      <dgm:t>
        <a:bodyPr/>
        <a:lstStyle/>
        <a:p>
          <a:pPr rtl="1"/>
          <a:endParaRPr lang="ar-SA"/>
        </a:p>
      </dgm:t>
    </dgm:pt>
    <dgm:pt modelId="{A8A1BCA2-4AE7-426E-BE3D-1316A0587CA5}" type="pres">
      <dgm:prSet presAssocID="{E779C135-C2FA-4D90-AE00-3B072B180A44}" presName="node" presStyleLbl="node1" presStyleIdx="4" presStyleCnt="5">
        <dgm:presLayoutVars>
          <dgm:bulletEnabled val="1"/>
        </dgm:presLayoutVars>
      </dgm:prSet>
      <dgm:spPr/>
      <dgm:t>
        <a:bodyPr/>
        <a:lstStyle/>
        <a:p>
          <a:pPr rtl="1"/>
          <a:endParaRPr lang="ar-SA"/>
        </a:p>
      </dgm:t>
    </dgm:pt>
    <dgm:pt modelId="{75B96AB4-5616-406B-961C-F59EBDB86F28}" type="pres">
      <dgm:prSet presAssocID="{D20CCD3A-F319-4EEE-AD02-19D000FC1708}" presName="sibTrans" presStyleLbl="sibTrans2D1" presStyleIdx="4" presStyleCnt="5"/>
      <dgm:spPr/>
      <dgm:t>
        <a:bodyPr/>
        <a:lstStyle/>
        <a:p>
          <a:pPr rtl="1"/>
          <a:endParaRPr lang="ar-SA"/>
        </a:p>
      </dgm:t>
    </dgm:pt>
    <dgm:pt modelId="{FDDB54BA-3538-4CFC-90EB-5BD10415CEA7}" type="pres">
      <dgm:prSet presAssocID="{D20CCD3A-F319-4EEE-AD02-19D000FC1708}" presName="connectorText" presStyleLbl="sibTrans2D1" presStyleIdx="4" presStyleCnt="5"/>
      <dgm:spPr/>
      <dgm:t>
        <a:bodyPr/>
        <a:lstStyle/>
        <a:p>
          <a:pPr rtl="1"/>
          <a:endParaRPr lang="ar-SA"/>
        </a:p>
      </dgm:t>
    </dgm:pt>
  </dgm:ptLst>
  <dgm:cxnLst>
    <dgm:cxn modelId="{06A62BA0-B7D2-4AF5-BE6A-C0A10663FF21}" type="presOf" srcId="{08024204-400F-4B2B-93B2-FD3655153196}" destId="{1B9C1098-E393-4C8E-894D-CD0D46119423}" srcOrd="1" destOrd="0" presId="urn:microsoft.com/office/officeart/2005/8/layout/cycle2"/>
    <dgm:cxn modelId="{2E4938EB-5E56-4DD4-8935-8EDEA144DD37}" type="presOf" srcId="{E779C135-C2FA-4D90-AE00-3B072B180A44}" destId="{A8A1BCA2-4AE7-426E-BE3D-1316A0587CA5}" srcOrd="0" destOrd="0" presId="urn:microsoft.com/office/officeart/2005/8/layout/cycle2"/>
    <dgm:cxn modelId="{AF3208EB-5834-47EB-9AD5-0C80BA542303}" type="presOf" srcId="{3B5FBC93-4CF1-44FA-809D-5044E1CC391F}" destId="{02B9C84F-B825-4844-884B-722B975F6F6E}" srcOrd="0" destOrd="0" presId="urn:microsoft.com/office/officeart/2005/8/layout/cycle2"/>
    <dgm:cxn modelId="{6E8348D1-B1B7-4A68-998A-0EF8D2EA2E7B}" srcId="{D9303F60-AF61-4DDA-9E59-19203BE33CC9}" destId="{3B5FBC93-4CF1-44FA-809D-5044E1CC391F}" srcOrd="1" destOrd="0" parTransId="{81B49A7F-5B5F-41B3-9836-FFB1D295ABBE}" sibTransId="{83B08D7A-81A0-444E-A9DD-030E3662616D}"/>
    <dgm:cxn modelId="{D2355109-7B8A-448F-A090-9B8E42628091}" srcId="{D9303F60-AF61-4DDA-9E59-19203BE33CC9}" destId="{0D72CFF4-606B-4BA3-B18B-34BEA3CCDCB2}" srcOrd="3" destOrd="0" parTransId="{6EFE2F07-9AD4-4D03-8C61-3FA84C331C53}" sibTransId="{26E09698-16A3-4FB2-B6BD-883C3491983C}"/>
    <dgm:cxn modelId="{36DFB14F-E28D-457A-8DAB-D2F612D6CC22}" type="presOf" srcId="{D9303F60-AF61-4DDA-9E59-19203BE33CC9}" destId="{89F77C14-63B1-4036-B238-0CFD175641EF}" srcOrd="0" destOrd="0" presId="urn:microsoft.com/office/officeart/2005/8/layout/cycle2"/>
    <dgm:cxn modelId="{6BA84AD9-B70A-4B24-85EE-75881F4A27F9}" type="presOf" srcId="{36914E36-E5BF-4E91-B56B-561CC290D22F}" destId="{15DFB1E2-1DCE-441A-8329-7EDA15E7CC0A}" srcOrd="0" destOrd="0" presId="urn:microsoft.com/office/officeart/2005/8/layout/cycle2"/>
    <dgm:cxn modelId="{02AB9F60-FD88-45D4-B166-8A00A9CD10DB}" type="presOf" srcId="{36914E36-E5BF-4E91-B56B-561CC290D22F}" destId="{72D69356-8848-4E22-9DB7-92BD9327FEB5}" srcOrd="1" destOrd="0" presId="urn:microsoft.com/office/officeart/2005/8/layout/cycle2"/>
    <dgm:cxn modelId="{03788A0A-548B-4C73-B732-DEB87702A2E9}" srcId="{D9303F60-AF61-4DDA-9E59-19203BE33CC9}" destId="{28B3AD51-1C1B-47B7-9612-B4DA1A226C9A}" srcOrd="0" destOrd="0" parTransId="{CF664962-9CAB-4906-A769-177964EDE3AD}" sibTransId="{36914E36-E5BF-4E91-B56B-561CC290D22F}"/>
    <dgm:cxn modelId="{C9E5BF6E-9636-4A2B-8478-8FD3D692D511}" type="presOf" srcId="{08024204-400F-4B2B-93B2-FD3655153196}" destId="{5217F98C-BF12-4C19-ADAC-1867AA6C804B}" srcOrd="0" destOrd="0" presId="urn:microsoft.com/office/officeart/2005/8/layout/cycle2"/>
    <dgm:cxn modelId="{7170C7BF-91B0-4F3E-A646-679506D346C3}" type="presOf" srcId="{26E09698-16A3-4FB2-B6BD-883C3491983C}" destId="{248E3928-3D72-4D99-92DC-82AC5A3CB76C}" srcOrd="1" destOrd="0" presId="urn:microsoft.com/office/officeart/2005/8/layout/cycle2"/>
    <dgm:cxn modelId="{180E4F15-0451-4E97-98E0-F731C41030C0}" type="presOf" srcId="{28B3AD51-1C1B-47B7-9612-B4DA1A226C9A}" destId="{54ECF625-90F8-4948-A56E-22A843C16FBF}" srcOrd="0" destOrd="0" presId="urn:microsoft.com/office/officeart/2005/8/layout/cycle2"/>
    <dgm:cxn modelId="{23FCB07E-08BB-4639-B308-3745497A0440}" type="presOf" srcId="{83B08D7A-81A0-444E-A9DD-030E3662616D}" destId="{A658A8F7-1E43-4B2F-A6F2-4E8FF77EA60A}" srcOrd="0" destOrd="0" presId="urn:microsoft.com/office/officeart/2005/8/layout/cycle2"/>
    <dgm:cxn modelId="{96A75659-6444-4349-98F0-0328DDB12FE9}" type="presOf" srcId="{0D72CFF4-606B-4BA3-B18B-34BEA3CCDCB2}" destId="{FDA40EEF-D3B9-47AA-BDB1-487384B48650}" srcOrd="0" destOrd="0" presId="urn:microsoft.com/office/officeart/2005/8/layout/cycle2"/>
    <dgm:cxn modelId="{831BCC2F-ACE0-4ECD-9DD8-086938E66EAA}" srcId="{D9303F60-AF61-4DDA-9E59-19203BE33CC9}" destId="{A89D3E90-5695-4D1F-9A1A-570118B9F8DC}" srcOrd="2" destOrd="0" parTransId="{E87F0FE2-D250-49FC-B3B2-65218B09C1A0}" sibTransId="{08024204-400F-4B2B-93B2-FD3655153196}"/>
    <dgm:cxn modelId="{892F03B2-3F7E-4F1C-9691-EB1E47F32922}" type="presOf" srcId="{83B08D7A-81A0-444E-A9DD-030E3662616D}" destId="{CC0BA3C9-C061-40B9-B700-792E1B29229B}" srcOrd="1" destOrd="0" presId="urn:microsoft.com/office/officeart/2005/8/layout/cycle2"/>
    <dgm:cxn modelId="{87FBDF82-0719-4ADE-A6C5-807465BDB9B6}" type="presOf" srcId="{A89D3E90-5695-4D1F-9A1A-570118B9F8DC}" destId="{A58B9793-B5E9-4FB8-BB77-47FA6EF5AB8C}" srcOrd="0" destOrd="0" presId="urn:microsoft.com/office/officeart/2005/8/layout/cycle2"/>
    <dgm:cxn modelId="{4C119944-ED26-433D-A468-16C23039B1C1}" type="presOf" srcId="{26E09698-16A3-4FB2-B6BD-883C3491983C}" destId="{53C2A378-35E2-46D7-AD60-A22FB192708F}" srcOrd="0" destOrd="0" presId="urn:microsoft.com/office/officeart/2005/8/layout/cycle2"/>
    <dgm:cxn modelId="{E4358F03-AF17-4512-8F1A-B90F190C8FCE}" srcId="{D9303F60-AF61-4DDA-9E59-19203BE33CC9}" destId="{E779C135-C2FA-4D90-AE00-3B072B180A44}" srcOrd="4" destOrd="0" parTransId="{45FFFE18-DBE3-4E5C-BBC2-200D1B829F3A}" sibTransId="{D20CCD3A-F319-4EEE-AD02-19D000FC1708}"/>
    <dgm:cxn modelId="{CCF95DDB-C51C-48A3-B9A4-71C8E47B03C7}" type="presOf" srcId="{D20CCD3A-F319-4EEE-AD02-19D000FC1708}" destId="{FDDB54BA-3538-4CFC-90EB-5BD10415CEA7}" srcOrd="1" destOrd="0" presId="urn:microsoft.com/office/officeart/2005/8/layout/cycle2"/>
    <dgm:cxn modelId="{314D0F46-3601-4406-B472-1A47B2DD70AA}" type="presOf" srcId="{D20CCD3A-F319-4EEE-AD02-19D000FC1708}" destId="{75B96AB4-5616-406B-961C-F59EBDB86F28}" srcOrd="0" destOrd="0" presId="urn:microsoft.com/office/officeart/2005/8/layout/cycle2"/>
    <dgm:cxn modelId="{9ED400CB-B9DD-4E01-B7E8-E31686D44A1D}" type="presParOf" srcId="{89F77C14-63B1-4036-B238-0CFD175641EF}" destId="{54ECF625-90F8-4948-A56E-22A843C16FBF}" srcOrd="0" destOrd="0" presId="urn:microsoft.com/office/officeart/2005/8/layout/cycle2"/>
    <dgm:cxn modelId="{87969491-941C-4F07-ACF7-63696D9E1D86}" type="presParOf" srcId="{89F77C14-63B1-4036-B238-0CFD175641EF}" destId="{15DFB1E2-1DCE-441A-8329-7EDA15E7CC0A}" srcOrd="1" destOrd="0" presId="urn:microsoft.com/office/officeart/2005/8/layout/cycle2"/>
    <dgm:cxn modelId="{328C130B-F61E-485A-B480-1418F2AD0A9E}" type="presParOf" srcId="{15DFB1E2-1DCE-441A-8329-7EDA15E7CC0A}" destId="{72D69356-8848-4E22-9DB7-92BD9327FEB5}" srcOrd="0" destOrd="0" presId="urn:microsoft.com/office/officeart/2005/8/layout/cycle2"/>
    <dgm:cxn modelId="{299D5B00-7664-4822-B6EE-813503E313DC}" type="presParOf" srcId="{89F77C14-63B1-4036-B238-0CFD175641EF}" destId="{02B9C84F-B825-4844-884B-722B975F6F6E}" srcOrd="2" destOrd="0" presId="urn:microsoft.com/office/officeart/2005/8/layout/cycle2"/>
    <dgm:cxn modelId="{C784661C-8D8A-428C-974E-BEA8F0293B73}" type="presParOf" srcId="{89F77C14-63B1-4036-B238-0CFD175641EF}" destId="{A658A8F7-1E43-4B2F-A6F2-4E8FF77EA60A}" srcOrd="3" destOrd="0" presId="urn:microsoft.com/office/officeart/2005/8/layout/cycle2"/>
    <dgm:cxn modelId="{4A69651D-EBE7-427D-8ABA-C268499C5FFA}" type="presParOf" srcId="{A658A8F7-1E43-4B2F-A6F2-4E8FF77EA60A}" destId="{CC0BA3C9-C061-40B9-B700-792E1B29229B}" srcOrd="0" destOrd="0" presId="urn:microsoft.com/office/officeart/2005/8/layout/cycle2"/>
    <dgm:cxn modelId="{308AEF72-86CF-4914-A174-D49A6AC22BA2}" type="presParOf" srcId="{89F77C14-63B1-4036-B238-0CFD175641EF}" destId="{A58B9793-B5E9-4FB8-BB77-47FA6EF5AB8C}" srcOrd="4" destOrd="0" presId="urn:microsoft.com/office/officeart/2005/8/layout/cycle2"/>
    <dgm:cxn modelId="{047A6C65-FB9B-4A34-949A-FA7FF5D6919B}" type="presParOf" srcId="{89F77C14-63B1-4036-B238-0CFD175641EF}" destId="{5217F98C-BF12-4C19-ADAC-1867AA6C804B}" srcOrd="5" destOrd="0" presId="urn:microsoft.com/office/officeart/2005/8/layout/cycle2"/>
    <dgm:cxn modelId="{1196283C-3C4B-4B8C-9710-58E4EFB9DE83}" type="presParOf" srcId="{5217F98C-BF12-4C19-ADAC-1867AA6C804B}" destId="{1B9C1098-E393-4C8E-894D-CD0D46119423}" srcOrd="0" destOrd="0" presId="urn:microsoft.com/office/officeart/2005/8/layout/cycle2"/>
    <dgm:cxn modelId="{767BF009-4127-4CA7-8F46-B363DB68BCB9}" type="presParOf" srcId="{89F77C14-63B1-4036-B238-0CFD175641EF}" destId="{FDA40EEF-D3B9-47AA-BDB1-487384B48650}" srcOrd="6" destOrd="0" presId="urn:microsoft.com/office/officeart/2005/8/layout/cycle2"/>
    <dgm:cxn modelId="{6162D630-8B33-4BC9-B34E-D7B623587AE9}" type="presParOf" srcId="{89F77C14-63B1-4036-B238-0CFD175641EF}" destId="{53C2A378-35E2-46D7-AD60-A22FB192708F}" srcOrd="7" destOrd="0" presId="urn:microsoft.com/office/officeart/2005/8/layout/cycle2"/>
    <dgm:cxn modelId="{A3D85C7F-CBB1-4F53-B5F2-AF5D555C36EE}" type="presParOf" srcId="{53C2A378-35E2-46D7-AD60-A22FB192708F}" destId="{248E3928-3D72-4D99-92DC-82AC5A3CB76C}" srcOrd="0" destOrd="0" presId="urn:microsoft.com/office/officeart/2005/8/layout/cycle2"/>
    <dgm:cxn modelId="{F3E4AC9C-5C8A-4F04-A53C-2569DA8B68D3}" type="presParOf" srcId="{89F77C14-63B1-4036-B238-0CFD175641EF}" destId="{A8A1BCA2-4AE7-426E-BE3D-1316A0587CA5}" srcOrd="8" destOrd="0" presId="urn:microsoft.com/office/officeart/2005/8/layout/cycle2"/>
    <dgm:cxn modelId="{7456FFA3-9128-4944-872A-7AA2497CAC93}" type="presParOf" srcId="{89F77C14-63B1-4036-B238-0CFD175641EF}" destId="{75B96AB4-5616-406B-961C-F59EBDB86F28}" srcOrd="9" destOrd="0" presId="urn:microsoft.com/office/officeart/2005/8/layout/cycle2"/>
    <dgm:cxn modelId="{264D0F7A-6B19-4878-8818-1B208C1CE73D}" type="presParOf" srcId="{75B96AB4-5616-406B-961C-F59EBDB86F28}" destId="{FDDB54BA-3538-4CFC-90EB-5BD10415CEA7}"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9F8C22-C2A1-4691-85D3-CAA6E2D1A921}" type="doc">
      <dgm:prSet loTypeId="urn:microsoft.com/office/officeart/2005/8/layout/chevron2" loCatId="process" qsTypeId="urn:microsoft.com/office/officeart/2005/8/quickstyle/3d3" qsCatId="3D" csTypeId="urn:microsoft.com/office/officeart/2005/8/colors/accent2_2" csCatId="accent2" phldr="1"/>
      <dgm:spPr/>
      <dgm:t>
        <a:bodyPr/>
        <a:lstStyle/>
        <a:p>
          <a:pPr rtl="1"/>
          <a:endParaRPr lang="ar-SA"/>
        </a:p>
      </dgm:t>
    </dgm:pt>
    <dgm:pt modelId="{B44FEE48-77AD-4D43-AAAC-397BF1A7600A}">
      <dgm:prSet phldrT="[نص]" custT="1"/>
      <dgm:spPr/>
      <dgm:t>
        <a:bodyPr/>
        <a:lstStyle/>
        <a:p>
          <a:pPr rtl="1"/>
          <a:r>
            <a:rPr lang="ar-SA" sz="2000" b="1" dirty="0" smtClean="0">
              <a:solidFill>
                <a:schemeClr val="bg1"/>
              </a:solidFill>
            </a:rPr>
            <a:t>مرحلة ما قبل الاستخدام</a:t>
          </a:r>
          <a:endParaRPr lang="ar-SA" sz="2000" b="1" dirty="0">
            <a:solidFill>
              <a:schemeClr val="bg1"/>
            </a:solidFill>
          </a:endParaRPr>
        </a:p>
      </dgm:t>
    </dgm:pt>
    <dgm:pt modelId="{EE4233A3-9DBF-41DB-97BB-CA6B7D9A5A22}" type="parTrans" cxnId="{6DD953E5-EFEF-40B7-BF2D-4B48BCBD2FB4}">
      <dgm:prSet/>
      <dgm:spPr/>
      <dgm:t>
        <a:bodyPr/>
        <a:lstStyle/>
        <a:p>
          <a:pPr rtl="1"/>
          <a:endParaRPr lang="ar-SA"/>
        </a:p>
      </dgm:t>
    </dgm:pt>
    <dgm:pt modelId="{B20EEA76-71A8-4F23-82B9-E7E7A4BC1430}" type="sibTrans" cxnId="{6DD953E5-EFEF-40B7-BF2D-4B48BCBD2FB4}">
      <dgm:prSet/>
      <dgm:spPr/>
      <dgm:t>
        <a:bodyPr/>
        <a:lstStyle/>
        <a:p>
          <a:pPr rtl="1"/>
          <a:endParaRPr lang="ar-SA"/>
        </a:p>
      </dgm:t>
    </dgm:pt>
    <dgm:pt modelId="{DCA24248-036B-4BFC-85F6-CA0F9E7EC1DF}">
      <dgm:prSet phldrT="[نص]"/>
      <dgm:spPr/>
      <dgm:t>
        <a:bodyPr/>
        <a:lstStyle/>
        <a:p>
          <a:pPr rtl="1"/>
          <a:r>
            <a:rPr lang="ar-SA" dirty="0" smtClean="0"/>
            <a:t>تحديد أهداف الدرس, اختيار الوسيلة المناسبة , تجريب الوسيلة , تجهيز متطلبات تشغيلها, تجهيز مكان العرض, تسجيلها في تحضير الدرس , تجهيز الأنشطة والأسئلة</a:t>
          </a:r>
          <a:endParaRPr lang="ar-SA" dirty="0"/>
        </a:p>
      </dgm:t>
    </dgm:pt>
    <dgm:pt modelId="{E279B4E2-3E5E-4B85-82D7-1281F7F988F3}" type="parTrans" cxnId="{A0629997-43A3-4DC3-BB84-AC540F4FFA51}">
      <dgm:prSet/>
      <dgm:spPr/>
      <dgm:t>
        <a:bodyPr/>
        <a:lstStyle/>
        <a:p>
          <a:pPr rtl="1"/>
          <a:endParaRPr lang="ar-SA"/>
        </a:p>
      </dgm:t>
    </dgm:pt>
    <dgm:pt modelId="{F254A5C0-E1A4-4A38-ACEE-846CBBBA1E92}" type="sibTrans" cxnId="{A0629997-43A3-4DC3-BB84-AC540F4FFA51}">
      <dgm:prSet/>
      <dgm:spPr/>
      <dgm:t>
        <a:bodyPr/>
        <a:lstStyle/>
        <a:p>
          <a:pPr rtl="1"/>
          <a:endParaRPr lang="ar-SA"/>
        </a:p>
      </dgm:t>
    </dgm:pt>
    <dgm:pt modelId="{85BEE9D0-929F-4EAF-8A3E-B42C49FF63FE}">
      <dgm:prSet phldrT="[نص]" custT="1"/>
      <dgm:spPr/>
      <dgm:t>
        <a:bodyPr/>
        <a:lstStyle/>
        <a:p>
          <a:pPr rtl="1"/>
          <a:r>
            <a:rPr lang="ar-SA" sz="2000" b="1" dirty="0" smtClean="0">
              <a:solidFill>
                <a:schemeClr val="bg1"/>
              </a:solidFill>
            </a:rPr>
            <a:t>مرحلة الاستخدام الفعلي</a:t>
          </a:r>
          <a:endParaRPr lang="ar-SA" sz="2000" dirty="0">
            <a:solidFill>
              <a:schemeClr val="bg1"/>
            </a:solidFill>
          </a:endParaRPr>
        </a:p>
      </dgm:t>
    </dgm:pt>
    <dgm:pt modelId="{2E9D7186-5B0A-40B8-B20A-5C11AACCAB3E}" type="parTrans" cxnId="{A0FFBCC8-B80A-43F2-904D-EEBC7A75D829}">
      <dgm:prSet/>
      <dgm:spPr/>
      <dgm:t>
        <a:bodyPr/>
        <a:lstStyle/>
        <a:p>
          <a:pPr rtl="1"/>
          <a:endParaRPr lang="ar-SA"/>
        </a:p>
      </dgm:t>
    </dgm:pt>
    <dgm:pt modelId="{F8406EA5-AE1C-4B76-ACB8-73D472791C1D}" type="sibTrans" cxnId="{A0FFBCC8-B80A-43F2-904D-EEBC7A75D829}">
      <dgm:prSet/>
      <dgm:spPr/>
      <dgm:t>
        <a:bodyPr/>
        <a:lstStyle/>
        <a:p>
          <a:pPr rtl="1"/>
          <a:endParaRPr lang="ar-SA"/>
        </a:p>
      </dgm:t>
    </dgm:pt>
    <dgm:pt modelId="{21459E92-C079-42AF-8AC1-69F5D304A3DC}">
      <dgm:prSet phldrT="[نص]"/>
      <dgm:spPr/>
      <dgm:t>
        <a:bodyPr/>
        <a:lstStyle/>
        <a:p>
          <a:pPr rtl="1"/>
          <a:r>
            <a:rPr lang="ar-SA" dirty="0" smtClean="0"/>
            <a:t>إحضار الوسيلة, تهيئة التلاميذ, تشغيل الوسيلة, أسئلة قبلية, عرض الوسيلة, مراعاة التكامل والتفاعل, متابعة رد فعل التلاميذ, إعادة العرض عند الضرورة, المناقشة, إخراج الوسيلة</a:t>
          </a:r>
          <a:endParaRPr lang="ar-SA" dirty="0"/>
        </a:p>
      </dgm:t>
    </dgm:pt>
    <dgm:pt modelId="{D674C7BC-3FE1-4398-84B6-764C28DBDD86}" type="parTrans" cxnId="{D2BB4FC3-C9BD-4695-B7B7-D949B5E4B0A3}">
      <dgm:prSet/>
      <dgm:spPr/>
      <dgm:t>
        <a:bodyPr/>
        <a:lstStyle/>
        <a:p>
          <a:pPr rtl="1"/>
          <a:endParaRPr lang="ar-SA"/>
        </a:p>
      </dgm:t>
    </dgm:pt>
    <dgm:pt modelId="{11762704-3E16-44CB-AC8A-959C4340AECA}" type="sibTrans" cxnId="{D2BB4FC3-C9BD-4695-B7B7-D949B5E4B0A3}">
      <dgm:prSet/>
      <dgm:spPr/>
      <dgm:t>
        <a:bodyPr/>
        <a:lstStyle/>
        <a:p>
          <a:pPr rtl="1"/>
          <a:endParaRPr lang="ar-SA"/>
        </a:p>
      </dgm:t>
    </dgm:pt>
    <dgm:pt modelId="{271ED377-17E2-4DB9-B328-AFA13998CBCF}">
      <dgm:prSet phldrT="[نص]" custT="1"/>
      <dgm:spPr/>
      <dgm:t>
        <a:bodyPr/>
        <a:lstStyle/>
        <a:p>
          <a:pPr rtl="1"/>
          <a:r>
            <a:rPr lang="ar-SA" sz="2000" b="1" dirty="0" smtClean="0">
              <a:solidFill>
                <a:schemeClr val="bg1"/>
              </a:solidFill>
            </a:rPr>
            <a:t>مرحلة ما بعد الاستخدام</a:t>
          </a:r>
          <a:endParaRPr lang="ar-SA" sz="2000" b="1" dirty="0">
            <a:solidFill>
              <a:schemeClr val="bg1"/>
            </a:solidFill>
          </a:endParaRPr>
        </a:p>
      </dgm:t>
    </dgm:pt>
    <dgm:pt modelId="{EF98E982-B231-4582-B841-9E5525B59636}" type="parTrans" cxnId="{51D37265-EC4F-4226-9F3D-5A884DECCA0D}">
      <dgm:prSet/>
      <dgm:spPr/>
      <dgm:t>
        <a:bodyPr/>
        <a:lstStyle/>
        <a:p>
          <a:pPr rtl="1"/>
          <a:endParaRPr lang="ar-SA"/>
        </a:p>
      </dgm:t>
    </dgm:pt>
    <dgm:pt modelId="{999415FE-093D-4F52-82AD-97AB6092BC38}" type="sibTrans" cxnId="{51D37265-EC4F-4226-9F3D-5A884DECCA0D}">
      <dgm:prSet/>
      <dgm:spPr/>
      <dgm:t>
        <a:bodyPr/>
        <a:lstStyle/>
        <a:p>
          <a:pPr rtl="1"/>
          <a:endParaRPr lang="ar-SA"/>
        </a:p>
      </dgm:t>
    </dgm:pt>
    <dgm:pt modelId="{F642F26D-D4A4-47A0-A97B-98555C837180}">
      <dgm:prSet phldrT="[نص]"/>
      <dgm:spPr/>
      <dgm:t>
        <a:bodyPr/>
        <a:lstStyle/>
        <a:p>
          <a:pPr rtl="1"/>
          <a:r>
            <a:rPr lang="ar-SA" dirty="0" smtClean="0"/>
            <a:t>تقويم مدى فاعلية الوسيلة التعليمية في تحقيق الغرض من استخدامها ومدى استفادة التلاميذ</a:t>
          </a:r>
          <a:endParaRPr lang="ar-SA" dirty="0"/>
        </a:p>
      </dgm:t>
    </dgm:pt>
    <dgm:pt modelId="{7BAF49B3-A2F6-413F-9E00-7113F3667923}" type="parTrans" cxnId="{B2E9F81B-8A1A-44A0-AF89-68AD93BBD8BE}">
      <dgm:prSet/>
      <dgm:spPr/>
      <dgm:t>
        <a:bodyPr/>
        <a:lstStyle/>
        <a:p>
          <a:pPr rtl="1"/>
          <a:endParaRPr lang="ar-SA"/>
        </a:p>
      </dgm:t>
    </dgm:pt>
    <dgm:pt modelId="{88554A0E-4FFD-41E4-B874-7C164BEF40D3}" type="sibTrans" cxnId="{B2E9F81B-8A1A-44A0-AF89-68AD93BBD8BE}">
      <dgm:prSet/>
      <dgm:spPr/>
      <dgm:t>
        <a:bodyPr/>
        <a:lstStyle/>
        <a:p>
          <a:pPr rtl="1"/>
          <a:endParaRPr lang="ar-SA"/>
        </a:p>
      </dgm:t>
    </dgm:pt>
    <dgm:pt modelId="{6BECA61B-8BDD-46A2-81B3-7019D17BA20B}" type="pres">
      <dgm:prSet presAssocID="{CB9F8C22-C2A1-4691-85D3-CAA6E2D1A921}" presName="linearFlow" presStyleCnt="0">
        <dgm:presLayoutVars>
          <dgm:dir/>
          <dgm:animLvl val="lvl"/>
          <dgm:resizeHandles val="exact"/>
        </dgm:presLayoutVars>
      </dgm:prSet>
      <dgm:spPr/>
      <dgm:t>
        <a:bodyPr/>
        <a:lstStyle/>
        <a:p>
          <a:pPr rtl="1"/>
          <a:endParaRPr lang="ar-SA"/>
        </a:p>
      </dgm:t>
    </dgm:pt>
    <dgm:pt modelId="{24BB024A-5272-4FF0-ABB5-26BDFE5E29D7}" type="pres">
      <dgm:prSet presAssocID="{B44FEE48-77AD-4D43-AAAC-397BF1A7600A}" presName="composite" presStyleCnt="0"/>
      <dgm:spPr/>
    </dgm:pt>
    <dgm:pt modelId="{7B4BAD0E-640E-47EA-82B3-505A728461FB}" type="pres">
      <dgm:prSet presAssocID="{B44FEE48-77AD-4D43-AAAC-397BF1A7600A}" presName="parentText" presStyleLbl="alignNode1" presStyleIdx="0" presStyleCnt="3">
        <dgm:presLayoutVars>
          <dgm:chMax val="1"/>
          <dgm:bulletEnabled val="1"/>
        </dgm:presLayoutVars>
      </dgm:prSet>
      <dgm:spPr/>
      <dgm:t>
        <a:bodyPr/>
        <a:lstStyle/>
        <a:p>
          <a:pPr rtl="1"/>
          <a:endParaRPr lang="ar-SA"/>
        </a:p>
      </dgm:t>
    </dgm:pt>
    <dgm:pt modelId="{01E1C7B2-547F-4B84-9761-7CE7FD2532A0}" type="pres">
      <dgm:prSet presAssocID="{B44FEE48-77AD-4D43-AAAC-397BF1A7600A}" presName="descendantText" presStyleLbl="alignAcc1" presStyleIdx="0" presStyleCnt="3">
        <dgm:presLayoutVars>
          <dgm:bulletEnabled val="1"/>
        </dgm:presLayoutVars>
      </dgm:prSet>
      <dgm:spPr/>
      <dgm:t>
        <a:bodyPr/>
        <a:lstStyle/>
        <a:p>
          <a:pPr rtl="1"/>
          <a:endParaRPr lang="ar-SA"/>
        </a:p>
      </dgm:t>
    </dgm:pt>
    <dgm:pt modelId="{F95462CE-7102-4C1C-B143-5EA0661B2B4A}" type="pres">
      <dgm:prSet presAssocID="{B20EEA76-71A8-4F23-82B9-E7E7A4BC1430}" presName="sp" presStyleCnt="0"/>
      <dgm:spPr/>
    </dgm:pt>
    <dgm:pt modelId="{80AD45FD-9C2E-430A-A459-72C134D6E2A1}" type="pres">
      <dgm:prSet presAssocID="{85BEE9D0-929F-4EAF-8A3E-B42C49FF63FE}" presName="composite" presStyleCnt="0"/>
      <dgm:spPr/>
    </dgm:pt>
    <dgm:pt modelId="{1D7B141D-04F1-48A4-B1F1-73B4C540651B}" type="pres">
      <dgm:prSet presAssocID="{85BEE9D0-929F-4EAF-8A3E-B42C49FF63FE}" presName="parentText" presStyleLbl="alignNode1" presStyleIdx="1" presStyleCnt="3">
        <dgm:presLayoutVars>
          <dgm:chMax val="1"/>
          <dgm:bulletEnabled val="1"/>
        </dgm:presLayoutVars>
      </dgm:prSet>
      <dgm:spPr/>
      <dgm:t>
        <a:bodyPr/>
        <a:lstStyle/>
        <a:p>
          <a:pPr rtl="1"/>
          <a:endParaRPr lang="ar-SA"/>
        </a:p>
      </dgm:t>
    </dgm:pt>
    <dgm:pt modelId="{B33AE02A-ADEC-4C5D-9AC5-056DBF250718}" type="pres">
      <dgm:prSet presAssocID="{85BEE9D0-929F-4EAF-8A3E-B42C49FF63FE}" presName="descendantText" presStyleLbl="alignAcc1" presStyleIdx="1" presStyleCnt="3">
        <dgm:presLayoutVars>
          <dgm:bulletEnabled val="1"/>
        </dgm:presLayoutVars>
      </dgm:prSet>
      <dgm:spPr/>
      <dgm:t>
        <a:bodyPr/>
        <a:lstStyle/>
        <a:p>
          <a:pPr rtl="1"/>
          <a:endParaRPr lang="ar-SA"/>
        </a:p>
      </dgm:t>
    </dgm:pt>
    <dgm:pt modelId="{03D19EB5-DE0E-488E-9BE6-C7FDB96045E2}" type="pres">
      <dgm:prSet presAssocID="{F8406EA5-AE1C-4B76-ACB8-73D472791C1D}" presName="sp" presStyleCnt="0"/>
      <dgm:spPr/>
    </dgm:pt>
    <dgm:pt modelId="{51D2D668-A381-4BDF-B6D1-F3E5E97B14B7}" type="pres">
      <dgm:prSet presAssocID="{271ED377-17E2-4DB9-B328-AFA13998CBCF}" presName="composite" presStyleCnt="0"/>
      <dgm:spPr/>
    </dgm:pt>
    <dgm:pt modelId="{72D5BBD3-DC5A-4BB2-A1F8-70CDF1A04CC0}" type="pres">
      <dgm:prSet presAssocID="{271ED377-17E2-4DB9-B328-AFA13998CBCF}" presName="parentText" presStyleLbl="alignNode1" presStyleIdx="2" presStyleCnt="3">
        <dgm:presLayoutVars>
          <dgm:chMax val="1"/>
          <dgm:bulletEnabled val="1"/>
        </dgm:presLayoutVars>
      </dgm:prSet>
      <dgm:spPr/>
      <dgm:t>
        <a:bodyPr/>
        <a:lstStyle/>
        <a:p>
          <a:pPr rtl="1"/>
          <a:endParaRPr lang="ar-SA"/>
        </a:p>
      </dgm:t>
    </dgm:pt>
    <dgm:pt modelId="{97D6D01A-0BDB-45DD-98A7-F70C0FD9A99E}" type="pres">
      <dgm:prSet presAssocID="{271ED377-17E2-4DB9-B328-AFA13998CBCF}" presName="descendantText" presStyleLbl="alignAcc1" presStyleIdx="2" presStyleCnt="3">
        <dgm:presLayoutVars>
          <dgm:bulletEnabled val="1"/>
        </dgm:presLayoutVars>
      </dgm:prSet>
      <dgm:spPr/>
      <dgm:t>
        <a:bodyPr/>
        <a:lstStyle/>
        <a:p>
          <a:pPr rtl="1"/>
          <a:endParaRPr lang="ar-SA"/>
        </a:p>
      </dgm:t>
    </dgm:pt>
  </dgm:ptLst>
  <dgm:cxnLst>
    <dgm:cxn modelId="{DA7BA956-2A30-473C-95A2-868E29C6CA0E}" type="presOf" srcId="{271ED377-17E2-4DB9-B328-AFA13998CBCF}" destId="{72D5BBD3-DC5A-4BB2-A1F8-70CDF1A04CC0}" srcOrd="0" destOrd="0" presId="urn:microsoft.com/office/officeart/2005/8/layout/chevron2"/>
    <dgm:cxn modelId="{D6CE0CBB-9E12-48B1-8777-6BC45FE77209}" type="presOf" srcId="{B44FEE48-77AD-4D43-AAAC-397BF1A7600A}" destId="{7B4BAD0E-640E-47EA-82B3-505A728461FB}" srcOrd="0" destOrd="0" presId="urn:microsoft.com/office/officeart/2005/8/layout/chevron2"/>
    <dgm:cxn modelId="{D2BB4FC3-C9BD-4695-B7B7-D949B5E4B0A3}" srcId="{85BEE9D0-929F-4EAF-8A3E-B42C49FF63FE}" destId="{21459E92-C079-42AF-8AC1-69F5D304A3DC}" srcOrd="0" destOrd="0" parTransId="{D674C7BC-3FE1-4398-84B6-764C28DBDD86}" sibTransId="{11762704-3E16-44CB-AC8A-959C4340AECA}"/>
    <dgm:cxn modelId="{8F492171-EE90-47D5-B112-732FFEE9383E}" type="presOf" srcId="{DCA24248-036B-4BFC-85F6-CA0F9E7EC1DF}" destId="{01E1C7B2-547F-4B84-9761-7CE7FD2532A0}" srcOrd="0" destOrd="0" presId="urn:microsoft.com/office/officeart/2005/8/layout/chevron2"/>
    <dgm:cxn modelId="{6DD953E5-EFEF-40B7-BF2D-4B48BCBD2FB4}" srcId="{CB9F8C22-C2A1-4691-85D3-CAA6E2D1A921}" destId="{B44FEE48-77AD-4D43-AAAC-397BF1A7600A}" srcOrd="0" destOrd="0" parTransId="{EE4233A3-9DBF-41DB-97BB-CA6B7D9A5A22}" sibTransId="{B20EEA76-71A8-4F23-82B9-E7E7A4BC1430}"/>
    <dgm:cxn modelId="{E581038E-FC79-4B55-963E-628081A0F010}" type="presOf" srcId="{21459E92-C079-42AF-8AC1-69F5D304A3DC}" destId="{B33AE02A-ADEC-4C5D-9AC5-056DBF250718}" srcOrd="0" destOrd="0" presId="urn:microsoft.com/office/officeart/2005/8/layout/chevron2"/>
    <dgm:cxn modelId="{51D37265-EC4F-4226-9F3D-5A884DECCA0D}" srcId="{CB9F8C22-C2A1-4691-85D3-CAA6E2D1A921}" destId="{271ED377-17E2-4DB9-B328-AFA13998CBCF}" srcOrd="2" destOrd="0" parTransId="{EF98E982-B231-4582-B841-9E5525B59636}" sibTransId="{999415FE-093D-4F52-82AD-97AB6092BC38}"/>
    <dgm:cxn modelId="{B2E9F81B-8A1A-44A0-AF89-68AD93BBD8BE}" srcId="{271ED377-17E2-4DB9-B328-AFA13998CBCF}" destId="{F642F26D-D4A4-47A0-A97B-98555C837180}" srcOrd="0" destOrd="0" parTransId="{7BAF49B3-A2F6-413F-9E00-7113F3667923}" sibTransId="{88554A0E-4FFD-41E4-B874-7C164BEF40D3}"/>
    <dgm:cxn modelId="{AE174304-D7AE-4F63-84D6-66D3B405763D}" type="presOf" srcId="{85BEE9D0-929F-4EAF-8A3E-B42C49FF63FE}" destId="{1D7B141D-04F1-48A4-B1F1-73B4C540651B}" srcOrd="0" destOrd="0" presId="urn:microsoft.com/office/officeart/2005/8/layout/chevron2"/>
    <dgm:cxn modelId="{A0629997-43A3-4DC3-BB84-AC540F4FFA51}" srcId="{B44FEE48-77AD-4D43-AAAC-397BF1A7600A}" destId="{DCA24248-036B-4BFC-85F6-CA0F9E7EC1DF}" srcOrd="0" destOrd="0" parTransId="{E279B4E2-3E5E-4B85-82D7-1281F7F988F3}" sibTransId="{F254A5C0-E1A4-4A38-ACEE-846CBBBA1E92}"/>
    <dgm:cxn modelId="{D015C49C-5504-4400-AE9D-2707CB417EE4}" type="presOf" srcId="{F642F26D-D4A4-47A0-A97B-98555C837180}" destId="{97D6D01A-0BDB-45DD-98A7-F70C0FD9A99E}" srcOrd="0" destOrd="0" presId="urn:microsoft.com/office/officeart/2005/8/layout/chevron2"/>
    <dgm:cxn modelId="{A0FFBCC8-B80A-43F2-904D-EEBC7A75D829}" srcId="{CB9F8C22-C2A1-4691-85D3-CAA6E2D1A921}" destId="{85BEE9D0-929F-4EAF-8A3E-B42C49FF63FE}" srcOrd="1" destOrd="0" parTransId="{2E9D7186-5B0A-40B8-B20A-5C11AACCAB3E}" sibTransId="{F8406EA5-AE1C-4B76-ACB8-73D472791C1D}"/>
    <dgm:cxn modelId="{0E845663-2D7B-453B-A20B-55855E9DBC29}" type="presOf" srcId="{CB9F8C22-C2A1-4691-85D3-CAA6E2D1A921}" destId="{6BECA61B-8BDD-46A2-81B3-7019D17BA20B}" srcOrd="0" destOrd="0" presId="urn:microsoft.com/office/officeart/2005/8/layout/chevron2"/>
    <dgm:cxn modelId="{B7CEF5D9-294F-4094-8FF9-957B8E9A81A0}" type="presParOf" srcId="{6BECA61B-8BDD-46A2-81B3-7019D17BA20B}" destId="{24BB024A-5272-4FF0-ABB5-26BDFE5E29D7}" srcOrd="0" destOrd="0" presId="urn:microsoft.com/office/officeart/2005/8/layout/chevron2"/>
    <dgm:cxn modelId="{09C129C7-9793-48EF-87E4-3D026D6077AC}" type="presParOf" srcId="{24BB024A-5272-4FF0-ABB5-26BDFE5E29D7}" destId="{7B4BAD0E-640E-47EA-82B3-505A728461FB}" srcOrd="0" destOrd="0" presId="urn:microsoft.com/office/officeart/2005/8/layout/chevron2"/>
    <dgm:cxn modelId="{441F514B-F154-4F37-97F4-4D40838E8E5F}" type="presParOf" srcId="{24BB024A-5272-4FF0-ABB5-26BDFE5E29D7}" destId="{01E1C7B2-547F-4B84-9761-7CE7FD2532A0}" srcOrd="1" destOrd="0" presId="urn:microsoft.com/office/officeart/2005/8/layout/chevron2"/>
    <dgm:cxn modelId="{CF16E40B-8424-4864-A23C-32B19064BFAA}" type="presParOf" srcId="{6BECA61B-8BDD-46A2-81B3-7019D17BA20B}" destId="{F95462CE-7102-4C1C-B143-5EA0661B2B4A}" srcOrd="1" destOrd="0" presId="urn:microsoft.com/office/officeart/2005/8/layout/chevron2"/>
    <dgm:cxn modelId="{3D002C98-B20E-4A41-AAFB-477041DB55AE}" type="presParOf" srcId="{6BECA61B-8BDD-46A2-81B3-7019D17BA20B}" destId="{80AD45FD-9C2E-430A-A459-72C134D6E2A1}" srcOrd="2" destOrd="0" presId="urn:microsoft.com/office/officeart/2005/8/layout/chevron2"/>
    <dgm:cxn modelId="{8FCFFED0-103F-4D53-B96C-A11558B26E0D}" type="presParOf" srcId="{80AD45FD-9C2E-430A-A459-72C134D6E2A1}" destId="{1D7B141D-04F1-48A4-B1F1-73B4C540651B}" srcOrd="0" destOrd="0" presId="urn:microsoft.com/office/officeart/2005/8/layout/chevron2"/>
    <dgm:cxn modelId="{8459F08C-DF47-4A84-9A54-50790612223F}" type="presParOf" srcId="{80AD45FD-9C2E-430A-A459-72C134D6E2A1}" destId="{B33AE02A-ADEC-4C5D-9AC5-056DBF250718}" srcOrd="1" destOrd="0" presId="urn:microsoft.com/office/officeart/2005/8/layout/chevron2"/>
    <dgm:cxn modelId="{7E964AD1-A057-457E-94EA-B9A81E0DADF4}" type="presParOf" srcId="{6BECA61B-8BDD-46A2-81B3-7019D17BA20B}" destId="{03D19EB5-DE0E-488E-9BE6-C7FDB96045E2}" srcOrd="3" destOrd="0" presId="urn:microsoft.com/office/officeart/2005/8/layout/chevron2"/>
    <dgm:cxn modelId="{7E0ED9C9-B2F2-46B5-AD30-1F8E83EA5AE6}" type="presParOf" srcId="{6BECA61B-8BDD-46A2-81B3-7019D17BA20B}" destId="{51D2D668-A381-4BDF-B6D1-F3E5E97B14B7}" srcOrd="4" destOrd="0" presId="urn:microsoft.com/office/officeart/2005/8/layout/chevron2"/>
    <dgm:cxn modelId="{065CA345-4A64-4FF4-84EA-EDE56158756A}" type="presParOf" srcId="{51D2D668-A381-4BDF-B6D1-F3E5E97B14B7}" destId="{72D5BBD3-DC5A-4BB2-A1F8-70CDF1A04CC0}" srcOrd="0" destOrd="0" presId="urn:microsoft.com/office/officeart/2005/8/layout/chevron2"/>
    <dgm:cxn modelId="{3C196AB7-EF63-4392-B000-C4E5103F37E9}" type="presParOf" srcId="{51D2D668-A381-4BDF-B6D1-F3E5E97B14B7}" destId="{97D6D01A-0BDB-45DD-98A7-F70C0FD9A99E}"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CF625-90F8-4948-A56E-22A843C16FBF}">
      <dsp:nvSpPr>
        <dsp:cNvPr id="0" name=""/>
        <dsp:cNvSpPr/>
      </dsp:nvSpPr>
      <dsp:spPr>
        <a:xfrm>
          <a:off x="1313895" y="813"/>
          <a:ext cx="847450" cy="847450"/>
        </a:xfrm>
        <a:prstGeom prst="ellipse">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bg1"/>
              </a:solidFill>
              <a:latin typeface="Arial"/>
              <a:ea typeface="+mn-ea"/>
              <a:cs typeface="+mn-cs"/>
            </a:rPr>
            <a:t>التطوير</a:t>
          </a:r>
          <a:endParaRPr lang="ar-SA" sz="1600" b="1" kern="1200" dirty="0">
            <a:solidFill>
              <a:schemeClr val="bg1"/>
            </a:solidFill>
            <a:latin typeface="Arial"/>
            <a:ea typeface="+mn-ea"/>
            <a:cs typeface="+mn-cs"/>
          </a:endParaRPr>
        </a:p>
      </dsp:txBody>
      <dsp:txXfrm>
        <a:off x="1438001" y="124919"/>
        <a:ext cx="599238" cy="599238"/>
      </dsp:txXfrm>
    </dsp:sp>
    <dsp:sp modelId="{15DFB1E2-1DCE-441A-8329-7EDA15E7CC0A}">
      <dsp:nvSpPr>
        <dsp:cNvPr id="0" name=""/>
        <dsp:cNvSpPr/>
      </dsp:nvSpPr>
      <dsp:spPr>
        <a:xfrm rot="2160000">
          <a:off x="2132163" y="646393"/>
          <a:ext cx="215294" cy="286014"/>
        </a:xfrm>
        <a:prstGeom prst="rightArrow">
          <a:avLst>
            <a:gd name="adj1" fmla="val 60000"/>
            <a:gd name="adj2" fmla="val 50000"/>
          </a:avLst>
        </a:prstGeom>
        <a:gradFill rotWithShape="0">
          <a:gsLst>
            <a:gs pos="0">
              <a:srgbClr val="3333CC">
                <a:hueOff val="0"/>
                <a:satOff val="0"/>
                <a:lumOff val="0"/>
                <a:alphaOff val="0"/>
                <a:shade val="51000"/>
                <a:satMod val="130000"/>
              </a:srgbClr>
            </a:gs>
            <a:gs pos="8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ar-SA" sz="1300" kern="1200">
            <a:solidFill>
              <a:srgbClr val="FFFFFF"/>
            </a:solidFill>
            <a:latin typeface="Arial"/>
            <a:ea typeface="+mn-ea"/>
            <a:cs typeface="+mn-cs"/>
          </a:endParaRPr>
        </a:p>
      </dsp:txBody>
      <dsp:txXfrm>
        <a:off x="2138331" y="684614"/>
        <a:ext cx="150706" cy="171608"/>
      </dsp:txXfrm>
    </dsp:sp>
    <dsp:sp modelId="{02B9C84F-B825-4844-884B-722B975F6F6E}">
      <dsp:nvSpPr>
        <dsp:cNvPr id="0" name=""/>
        <dsp:cNvSpPr/>
      </dsp:nvSpPr>
      <dsp:spPr>
        <a:xfrm>
          <a:off x="2312947" y="749174"/>
          <a:ext cx="909408" cy="847450"/>
        </a:xfrm>
        <a:prstGeom prst="ellipse">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1"/>
              </a:solidFill>
              <a:latin typeface="Arial"/>
              <a:ea typeface="+mn-ea"/>
              <a:cs typeface="+mn-cs"/>
            </a:rPr>
            <a:t>الاستخدام</a:t>
          </a:r>
          <a:endParaRPr lang="ar-SA" sz="1400" b="1" kern="1200" dirty="0">
            <a:solidFill>
              <a:schemeClr val="tx1"/>
            </a:solidFill>
            <a:latin typeface="Arial"/>
            <a:ea typeface="+mn-ea"/>
            <a:cs typeface="+mn-cs"/>
          </a:endParaRPr>
        </a:p>
      </dsp:txBody>
      <dsp:txXfrm>
        <a:off x="2446127" y="873280"/>
        <a:ext cx="643048" cy="599238"/>
      </dsp:txXfrm>
    </dsp:sp>
    <dsp:sp modelId="{A658A8F7-1E43-4B2F-A6F2-4E8FF77EA60A}">
      <dsp:nvSpPr>
        <dsp:cNvPr id="0" name=""/>
        <dsp:cNvSpPr/>
      </dsp:nvSpPr>
      <dsp:spPr>
        <a:xfrm rot="6123991">
          <a:off x="2535924" y="1630426"/>
          <a:ext cx="206703" cy="286014"/>
        </a:xfrm>
        <a:prstGeom prst="rightArrow">
          <a:avLst>
            <a:gd name="adj1" fmla="val 60000"/>
            <a:gd name="adj2" fmla="val 50000"/>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ar-SA" sz="1300" kern="1200">
            <a:solidFill>
              <a:srgbClr val="FFFFFF"/>
            </a:solidFill>
            <a:latin typeface="Arial"/>
            <a:ea typeface="+mn-ea"/>
            <a:cs typeface="+mn-cs"/>
          </a:endParaRPr>
        </a:p>
      </dsp:txBody>
      <dsp:txXfrm rot="10800000">
        <a:off x="2573411" y="1657309"/>
        <a:ext cx="144692" cy="171608"/>
      </dsp:txXfrm>
    </dsp:sp>
    <dsp:sp modelId="{A58B9793-B5E9-4FB8-BB77-47FA6EF5AB8C}">
      <dsp:nvSpPr>
        <dsp:cNvPr id="0" name=""/>
        <dsp:cNvSpPr/>
      </dsp:nvSpPr>
      <dsp:spPr>
        <a:xfrm>
          <a:off x="2084983" y="1960487"/>
          <a:ext cx="847450" cy="847450"/>
        </a:xfrm>
        <a:prstGeom prst="ellipse">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bg1"/>
              </a:solidFill>
              <a:latin typeface="Arial"/>
              <a:ea typeface="+mn-ea"/>
              <a:cs typeface="+mn-cs"/>
            </a:rPr>
            <a:t>الإدارة</a:t>
          </a:r>
          <a:endParaRPr lang="ar-SA" sz="1600" b="1" kern="1200" dirty="0">
            <a:solidFill>
              <a:schemeClr val="bg1"/>
            </a:solidFill>
            <a:latin typeface="Arial"/>
            <a:ea typeface="+mn-ea"/>
            <a:cs typeface="+mn-cs"/>
          </a:endParaRPr>
        </a:p>
      </dsp:txBody>
      <dsp:txXfrm>
        <a:off x="2209089" y="2084593"/>
        <a:ext cx="599238" cy="599238"/>
      </dsp:txXfrm>
    </dsp:sp>
    <dsp:sp modelId="{5217F98C-BF12-4C19-ADAC-1867AA6C804B}">
      <dsp:nvSpPr>
        <dsp:cNvPr id="0" name=""/>
        <dsp:cNvSpPr/>
      </dsp:nvSpPr>
      <dsp:spPr>
        <a:xfrm rot="10799994">
          <a:off x="1555746" y="2241206"/>
          <a:ext cx="373994" cy="286014"/>
        </a:xfrm>
        <a:prstGeom prst="rightArrow">
          <a:avLst>
            <a:gd name="adj1" fmla="val 60000"/>
            <a:gd name="adj2" fmla="val 50000"/>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ar-SA" sz="1300" kern="1200">
            <a:solidFill>
              <a:srgbClr val="FFFFFF"/>
            </a:solidFill>
            <a:latin typeface="Arial"/>
            <a:ea typeface="+mn-ea"/>
            <a:cs typeface="+mn-cs"/>
          </a:endParaRPr>
        </a:p>
      </dsp:txBody>
      <dsp:txXfrm rot="10800000">
        <a:off x="1641550" y="2298409"/>
        <a:ext cx="288190" cy="171608"/>
      </dsp:txXfrm>
    </dsp:sp>
    <dsp:sp modelId="{FDA40EEF-D3B9-47AA-BDB1-487384B48650}">
      <dsp:nvSpPr>
        <dsp:cNvPr id="0" name=""/>
        <dsp:cNvSpPr/>
      </dsp:nvSpPr>
      <dsp:spPr>
        <a:xfrm>
          <a:off x="531883" y="1960490"/>
          <a:ext cx="847450" cy="847450"/>
        </a:xfrm>
        <a:prstGeom prst="ellipse">
          <a:avLst/>
        </a:prstGeom>
        <a:gradFill rotWithShape="0">
          <a:gsLst>
            <a:gs pos="0">
              <a:srgbClr val="AAE2CA">
                <a:hueOff val="0"/>
                <a:satOff val="0"/>
                <a:lumOff val="0"/>
                <a:alphaOff val="0"/>
                <a:shade val="51000"/>
                <a:satMod val="130000"/>
              </a:srgbClr>
            </a:gs>
            <a:gs pos="80000">
              <a:srgbClr val="AAE2CA">
                <a:hueOff val="0"/>
                <a:satOff val="0"/>
                <a:lumOff val="0"/>
                <a:alphaOff val="0"/>
                <a:shade val="93000"/>
                <a:satMod val="130000"/>
              </a:srgbClr>
            </a:gs>
            <a:gs pos="100000">
              <a:srgbClr val="AAE2CA">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latin typeface="Arial"/>
              <a:ea typeface="+mn-ea"/>
              <a:cs typeface="+mn-cs"/>
            </a:rPr>
            <a:t>التقويم</a:t>
          </a:r>
          <a:endParaRPr lang="ar-SA" sz="1600" b="1" kern="1200" dirty="0">
            <a:solidFill>
              <a:schemeClr val="tx1"/>
            </a:solidFill>
            <a:latin typeface="Arial"/>
            <a:ea typeface="+mn-ea"/>
            <a:cs typeface="+mn-cs"/>
          </a:endParaRPr>
        </a:p>
      </dsp:txBody>
      <dsp:txXfrm>
        <a:off x="655989" y="2084596"/>
        <a:ext cx="599238" cy="599238"/>
      </dsp:txXfrm>
    </dsp:sp>
    <dsp:sp modelId="{53C2A378-35E2-46D7-AD60-A22FB192708F}">
      <dsp:nvSpPr>
        <dsp:cNvPr id="0" name=""/>
        <dsp:cNvSpPr/>
      </dsp:nvSpPr>
      <dsp:spPr>
        <a:xfrm rot="15505712">
          <a:off x="729686" y="1641266"/>
          <a:ext cx="206167" cy="286014"/>
        </a:xfrm>
        <a:prstGeom prst="rightArrow">
          <a:avLst>
            <a:gd name="adj1" fmla="val 60000"/>
            <a:gd name="adj2" fmla="val 50000"/>
          </a:avLst>
        </a:prstGeom>
        <a:gradFill rotWithShape="0">
          <a:gsLst>
            <a:gs pos="0">
              <a:srgbClr val="AAE2CA">
                <a:hueOff val="0"/>
                <a:satOff val="0"/>
                <a:lumOff val="0"/>
                <a:alphaOff val="0"/>
                <a:shade val="51000"/>
                <a:satMod val="130000"/>
              </a:srgbClr>
            </a:gs>
            <a:gs pos="80000">
              <a:srgbClr val="AAE2CA">
                <a:hueOff val="0"/>
                <a:satOff val="0"/>
                <a:lumOff val="0"/>
                <a:alphaOff val="0"/>
                <a:shade val="93000"/>
                <a:satMod val="130000"/>
              </a:srgbClr>
            </a:gs>
            <a:gs pos="100000">
              <a:srgbClr val="AAE2CA">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ar-SA" sz="1300" kern="1200">
            <a:solidFill>
              <a:srgbClr val="FFFFFF"/>
            </a:solidFill>
            <a:latin typeface="Arial"/>
            <a:ea typeface="+mn-ea"/>
            <a:cs typeface="+mn-cs"/>
          </a:endParaRPr>
        </a:p>
      </dsp:txBody>
      <dsp:txXfrm rot="10800000">
        <a:off x="766814" y="1728765"/>
        <a:ext cx="144317" cy="171608"/>
      </dsp:txXfrm>
    </dsp:sp>
    <dsp:sp modelId="{A8A1BCA2-4AE7-426E-BE3D-1316A0587CA5}">
      <dsp:nvSpPr>
        <dsp:cNvPr id="0" name=""/>
        <dsp:cNvSpPr/>
      </dsp:nvSpPr>
      <dsp:spPr>
        <a:xfrm>
          <a:off x="283865" y="749174"/>
          <a:ext cx="847450" cy="847450"/>
        </a:xfrm>
        <a:prstGeom prst="ellipse">
          <a:avLst/>
        </a:prstGeom>
        <a:gradFill rotWithShape="0">
          <a:gsLst>
            <a:gs pos="0">
              <a:srgbClr val="2D2DB9">
                <a:hueOff val="0"/>
                <a:satOff val="0"/>
                <a:lumOff val="0"/>
                <a:alphaOff val="0"/>
                <a:shade val="51000"/>
                <a:satMod val="130000"/>
              </a:srgbClr>
            </a:gs>
            <a:gs pos="80000">
              <a:srgbClr val="2D2DB9">
                <a:hueOff val="0"/>
                <a:satOff val="0"/>
                <a:lumOff val="0"/>
                <a:alphaOff val="0"/>
                <a:shade val="93000"/>
                <a:satMod val="130000"/>
              </a:srgbClr>
            </a:gs>
            <a:gs pos="100000">
              <a:srgbClr val="2D2DB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bg1"/>
              </a:solidFill>
              <a:latin typeface="Arial"/>
              <a:ea typeface="+mn-ea"/>
              <a:cs typeface="+mn-cs"/>
            </a:rPr>
            <a:t>التصميم</a:t>
          </a:r>
          <a:endParaRPr lang="ar-SA" sz="1600" b="1" kern="1200" dirty="0">
            <a:solidFill>
              <a:schemeClr val="bg1"/>
            </a:solidFill>
            <a:latin typeface="Arial"/>
            <a:ea typeface="+mn-ea"/>
            <a:cs typeface="+mn-cs"/>
          </a:endParaRPr>
        </a:p>
      </dsp:txBody>
      <dsp:txXfrm>
        <a:off x="407971" y="873280"/>
        <a:ext cx="599238" cy="599238"/>
      </dsp:txXfrm>
    </dsp:sp>
    <dsp:sp modelId="{75B96AB4-5616-406B-961C-F59EBDB86F28}">
      <dsp:nvSpPr>
        <dsp:cNvPr id="0" name=""/>
        <dsp:cNvSpPr/>
      </dsp:nvSpPr>
      <dsp:spPr>
        <a:xfrm rot="19440000">
          <a:off x="1104619" y="659465"/>
          <a:ext cx="225640" cy="286014"/>
        </a:xfrm>
        <a:prstGeom prst="rightArrow">
          <a:avLst>
            <a:gd name="adj1" fmla="val 60000"/>
            <a:gd name="adj2" fmla="val 50000"/>
          </a:avLst>
        </a:prstGeom>
        <a:gradFill rotWithShape="0">
          <a:gsLst>
            <a:gs pos="0">
              <a:srgbClr val="2D2DB9">
                <a:hueOff val="0"/>
                <a:satOff val="0"/>
                <a:lumOff val="0"/>
                <a:alphaOff val="0"/>
                <a:shade val="51000"/>
                <a:satMod val="130000"/>
              </a:srgbClr>
            </a:gs>
            <a:gs pos="80000">
              <a:srgbClr val="2D2DB9">
                <a:hueOff val="0"/>
                <a:satOff val="0"/>
                <a:lumOff val="0"/>
                <a:alphaOff val="0"/>
                <a:shade val="93000"/>
                <a:satMod val="130000"/>
              </a:srgbClr>
            </a:gs>
            <a:gs pos="100000">
              <a:srgbClr val="2D2DB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ar-SA" sz="1300" kern="1200">
            <a:solidFill>
              <a:srgbClr val="FFFFFF"/>
            </a:solidFill>
            <a:latin typeface="Arial"/>
            <a:ea typeface="+mn-ea"/>
            <a:cs typeface="+mn-cs"/>
          </a:endParaRPr>
        </a:p>
      </dsp:txBody>
      <dsp:txXfrm>
        <a:off x="1111083" y="736562"/>
        <a:ext cx="157948" cy="17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9CC5AC-4B41-4A6F-B325-32F94E79330A}" type="datetimeFigureOut">
              <a:rPr lang="ar-SA" smtClean="0"/>
              <a:pPr/>
              <a:t>23/02/38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D9D4C9E-98C1-4E3B-A940-BBF2B6E11475}" type="slidenum">
              <a:rPr lang="ar-SA" smtClean="0"/>
              <a:pPr/>
              <a:t>‹#›</a:t>
            </a:fld>
            <a:endParaRPr lang="ar-SA"/>
          </a:p>
        </p:txBody>
      </p:sp>
    </p:spTree>
    <p:extLst>
      <p:ext uri="{BB962C8B-B14F-4D97-AF65-F5344CB8AC3E}">
        <p14:creationId xmlns:p14="http://schemas.microsoft.com/office/powerpoint/2010/main" val="26525236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7DA62E7F-ABF5-4B8C-B88A-11333363CD76}" type="slidenum">
              <a:rPr lang="ar-SA" smtClean="0">
                <a:solidFill>
                  <a:prstClr val="black"/>
                </a:solidFill>
              </a:rPr>
              <a:pPr/>
              <a:t>23</a:t>
            </a:fld>
            <a:endParaRPr lang="ar-SA">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A05334C7-A4F0-48FC-9FCC-34AC1DA604D9}" type="slidenum">
              <a:rPr lang="en-GB"/>
              <a:pPr/>
              <a:t>‹#›</a:t>
            </a:fld>
            <a:endParaRPr lang="en-GB"/>
          </a:p>
        </p:txBody>
      </p:sp>
    </p:spTree>
  </p:cSld>
  <p:clrMapOvr>
    <a:masterClrMapping/>
  </p:clrMapOvr>
  <p:transition>
    <p:randomBar/>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7C09BB80-E705-4BEC-A021-02350456B292}" type="slidenum">
              <a:rPr lang="en-GB"/>
              <a:pPr/>
              <a:t>‹#›</a:t>
            </a:fld>
            <a:endParaRPr lang="en-GB"/>
          </a:p>
        </p:txBody>
      </p:sp>
    </p:spTree>
  </p:cSld>
  <p:clrMapOvr>
    <a:masterClrMapping/>
  </p:clrMapOvr>
  <p:transition>
    <p:randomBar/>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989CACED-C3DD-48C8-9178-10746A0518CF}" type="slidenum">
              <a:rPr lang="en-GB"/>
              <a:pPr/>
              <a:t>‹#›</a:t>
            </a:fld>
            <a:endParaRPr lang="en-GB"/>
          </a:p>
        </p:txBody>
      </p:sp>
    </p:spTree>
  </p:cSld>
  <p:clrMapOvr>
    <a:masterClrMapping/>
  </p:clrMapOvr>
  <p:transition>
    <p:randomBar/>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52400"/>
            <a:ext cx="6870700" cy="1600200"/>
          </a:xfrm>
        </p:spPr>
        <p:txBody>
          <a:bodyPr/>
          <a:lstStyle/>
          <a:p>
            <a:r>
              <a:rPr lang="ar-SA" smtClean="0"/>
              <a:t>انقر لتحرير نمط العنوان الرئيسي</a:t>
            </a:r>
            <a:endParaRPr lang="en-US"/>
          </a:p>
        </p:txBody>
      </p:sp>
      <p:sp>
        <p:nvSpPr>
          <p:cNvPr id="3" name="عنصر نائب لـ SmartArt 2"/>
          <p:cNvSpPr>
            <a:spLocks noGrp="1"/>
          </p:cNvSpPr>
          <p:nvPr>
            <p:ph type="dgm" idx="1"/>
          </p:nvPr>
        </p:nvSpPr>
        <p:spPr>
          <a:xfrm>
            <a:off x="685800" y="1828800"/>
            <a:ext cx="7696200" cy="3657600"/>
          </a:xfrm>
        </p:spPr>
        <p:txBody>
          <a:bodyPr/>
          <a:lstStyle/>
          <a:p>
            <a:endParaRPr lang="en-US"/>
          </a:p>
        </p:txBody>
      </p:sp>
      <p:sp>
        <p:nvSpPr>
          <p:cNvPr id="4" name="عنصر نائب للتاريخ 3"/>
          <p:cNvSpPr>
            <a:spLocks noGrp="1"/>
          </p:cNvSpPr>
          <p:nvPr>
            <p:ph type="dt" sz="half" idx="10"/>
          </p:nvPr>
        </p:nvSpPr>
        <p:spPr>
          <a:xfrm>
            <a:off x="1371600" y="6248400"/>
            <a:ext cx="1905000" cy="457200"/>
          </a:xfrm>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a:xfrm>
            <a:off x="3556000" y="6248400"/>
            <a:ext cx="2895600" cy="457200"/>
          </a:xfrm>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a:xfrm>
            <a:off x="6718300" y="6248400"/>
            <a:ext cx="1905000" cy="457200"/>
          </a:xfrm>
        </p:spPr>
        <p:txBody>
          <a:bodyPr/>
          <a:lstStyle>
            <a:lvl1pPr>
              <a:defRPr/>
            </a:lvl1pPr>
          </a:lstStyle>
          <a:p>
            <a:fld id="{420DB34D-2D16-4A3C-A82C-BEF41AECF7A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n-GB">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GB">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A05334C7-A4F0-48FC-9FCC-34AC1DA604D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57597952"/>
      </p:ext>
    </p:extLst>
  </p:cSld>
  <p:clrMapOvr>
    <a:masterClrMapping/>
  </p:clrMapOvr>
  <p:transition>
    <p:randomBar/>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GB">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GB">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DCE9D267-A47F-4861-856B-92BCEE3E2D4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51234869"/>
      </p:ext>
    </p:extLst>
  </p:cSld>
  <p:clrMapOvr>
    <a:masterClrMapping/>
  </p:clrMapOvr>
  <p:transition>
    <p:randomBar/>
    <p:sndAc>
      <p:stSnd>
        <p:snd r:embed="rId1"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GB">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GB">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9D269CE-B95B-4FE3-9FCF-03CBD38D9C7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21858548"/>
      </p:ext>
    </p:extLst>
  </p:cSld>
  <p:clrMapOvr>
    <a:masterClrMapping/>
  </p:clrMapOvr>
  <p:transition>
    <p:randomBar/>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GB">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GB">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4EA35991-B651-40E7-AC7E-B8297EE8C0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88946394"/>
      </p:ext>
    </p:extLst>
  </p:cSld>
  <p:clrMapOvr>
    <a:masterClrMapping/>
  </p:clrMapOvr>
  <p:transition>
    <p:randomBar/>
    <p:sndAc>
      <p:stSnd>
        <p:snd r:embed="rId1" name="arrow.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GB">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GB">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9E0ACCE5-C3AB-488D-8E09-AF32C0F76DB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06380307"/>
      </p:ext>
    </p:extLst>
  </p:cSld>
  <p:clrMapOvr>
    <a:masterClrMapping/>
  </p:clrMapOvr>
  <p:transition>
    <p:randomBar/>
    <p:sndAc>
      <p:stSnd>
        <p:snd r:embed="rId1" name="arrow.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GB">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GB">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E64FCA88-645F-4FA2-B627-7F762923EA1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16861241"/>
      </p:ext>
    </p:extLst>
  </p:cSld>
  <p:clrMapOvr>
    <a:masterClrMapping/>
  </p:clrMapOvr>
  <p:transition>
    <p:randomBar/>
    <p:sndAc>
      <p:stSnd>
        <p:snd r:embed="rId1" name="arrow.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GB">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GB">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8E0B7ABE-44EE-4592-A3F0-84EB5A36535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04544294"/>
      </p:ext>
    </p:extLst>
  </p:cSld>
  <p:clrMapOvr>
    <a:masterClrMapping/>
  </p:clrMapOvr>
  <p:transition>
    <p:randomBar/>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DCE9D267-A47F-4861-856B-92BCEE3E2D4D}" type="slidenum">
              <a:rPr lang="en-GB"/>
              <a:pPr/>
              <a:t>‹#›</a:t>
            </a:fld>
            <a:endParaRPr lang="en-GB"/>
          </a:p>
        </p:txBody>
      </p:sp>
    </p:spTree>
  </p:cSld>
  <p:clrMapOvr>
    <a:masterClrMapping/>
  </p:clrMapOvr>
  <p:transition>
    <p:randomBar/>
    <p:sndAc>
      <p:stSnd>
        <p:snd r:embed="rId1" name="arrow.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GB">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GB">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64353FEE-7850-41A6-A86C-8510D65509C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32688682"/>
      </p:ext>
    </p:extLst>
  </p:cSld>
  <p:clrMapOvr>
    <a:masterClrMapping/>
  </p:clrMapOvr>
  <p:transition>
    <p:randomBar/>
    <p:sndAc>
      <p:stSnd>
        <p:snd r:embed="rId1" name="arrow.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GB">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GB">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F43B0F4-F135-4335-97B1-F83227372B4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40248177"/>
      </p:ext>
    </p:extLst>
  </p:cSld>
  <p:clrMapOvr>
    <a:masterClrMapping/>
  </p:clrMapOvr>
  <p:transition>
    <p:randomBar/>
    <p:sndAc>
      <p:stSnd>
        <p:snd r:embed="rId1" name="arrow.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GB">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GB">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7C09BB80-E705-4BEC-A021-02350456B29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32530936"/>
      </p:ext>
    </p:extLst>
  </p:cSld>
  <p:clrMapOvr>
    <a:masterClrMapping/>
  </p:clrMapOvr>
  <p:transition>
    <p:randomBar/>
    <p:sndAc>
      <p:stSnd>
        <p:snd r:embed="rId1" name="arrow.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GB">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GB">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989CACED-C3DD-48C8-9178-10746A0518C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22405914"/>
      </p:ext>
    </p:extLst>
  </p:cSld>
  <p:clrMapOvr>
    <a:masterClrMapping/>
  </p:clrMapOvr>
  <p:transition>
    <p:randomBar/>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B9D269CE-B95B-4FE3-9FCF-03CBD38D9C7F}" type="slidenum">
              <a:rPr lang="en-GB"/>
              <a:pPr/>
              <a:t>‹#›</a:t>
            </a:fld>
            <a:endParaRPr lang="en-GB"/>
          </a:p>
        </p:txBody>
      </p:sp>
    </p:spTree>
  </p:cSld>
  <p:clrMapOvr>
    <a:masterClrMapping/>
  </p:clrMapOvr>
  <p:transition>
    <p:randomBar/>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GB"/>
          </a:p>
        </p:txBody>
      </p:sp>
      <p:sp>
        <p:nvSpPr>
          <p:cNvPr id="6" name="عنصر نائب للتذييل 5"/>
          <p:cNvSpPr>
            <a:spLocks noGrp="1"/>
          </p:cNvSpPr>
          <p:nvPr>
            <p:ph type="ftr" sz="quarter" idx="11"/>
          </p:nvPr>
        </p:nvSpPr>
        <p:spPr/>
        <p:txBody>
          <a:bodyPr/>
          <a:lstStyle>
            <a:lvl1pPr>
              <a:defRPr/>
            </a:lvl1pPr>
          </a:lstStyle>
          <a:p>
            <a:endParaRPr lang="en-GB"/>
          </a:p>
        </p:txBody>
      </p:sp>
      <p:sp>
        <p:nvSpPr>
          <p:cNvPr id="7" name="عنصر نائب لرقم الشريحة 6"/>
          <p:cNvSpPr>
            <a:spLocks noGrp="1"/>
          </p:cNvSpPr>
          <p:nvPr>
            <p:ph type="sldNum" sz="quarter" idx="12"/>
          </p:nvPr>
        </p:nvSpPr>
        <p:spPr/>
        <p:txBody>
          <a:bodyPr/>
          <a:lstStyle>
            <a:lvl1pPr>
              <a:defRPr/>
            </a:lvl1pPr>
          </a:lstStyle>
          <a:p>
            <a:fld id="{4EA35991-B651-40E7-AC7E-B8297EE8C086}" type="slidenum">
              <a:rPr lang="en-GB"/>
              <a:pPr/>
              <a:t>‹#›</a:t>
            </a:fld>
            <a:endParaRPr lang="en-GB"/>
          </a:p>
        </p:txBody>
      </p:sp>
    </p:spTree>
  </p:cSld>
  <p:clrMapOvr>
    <a:masterClrMapping/>
  </p:clrMapOvr>
  <p:transition>
    <p:randomBar/>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GB"/>
          </a:p>
        </p:txBody>
      </p:sp>
      <p:sp>
        <p:nvSpPr>
          <p:cNvPr id="8" name="عنصر نائب للتذييل 7"/>
          <p:cNvSpPr>
            <a:spLocks noGrp="1"/>
          </p:cNvSpPr>
          <p:nvPr>
            <p:ph type="ftr" sz="quarter" idx="11"/>
          </p:nvPr>
        </p:nvSpPr>
        <p:spPr/>
        <p:txBody>
          <a:bodyPr/>
          <a:lstStyle>
            <a:lvl1pPr>
              <a:defRPr/>
            </a:lvl1pPr>
          </a:lstStyle>
          <a:p>
            <a:endParaRPr lang="en-GB"/>
          </a:p>
        </p:txBody>
      </p:sp>
      <p:sp>
        <p:nvSpPr>
          <p:cNvPr id="9" name="عنصر نائب لرقم الشريحة 8"/>
          <p:cNvSpPr>
            <a:spLocks noGrp="1"/>
          </p:cNvSpPr>
          <p:nvPr>
            <p:ph type="sldNum" sz="quarter" idx="12"/>
          </p:nvPr>
        </p:nvSpPr>
        <p:spPr/>
        <p:txBody>
          <a:bodyPr/>
          <a:lstStyle>
            <a:lvl1pPr>
              <a:defRPr/>
            </a:lvl1pPr>
          </a:lstStyle>
          <a:p>
            <a:fld id="{9E0ACCE5-C3AB-488D-8E09-AF32C0F76DBA}" type="slidenum">
              <a:rPr lang="en-GB"/>
              <a:pPr/>
              <a:t>‹#›</a:t>
            </a:fld>
            <a:endParaRPr lang="en-GB"/>
          </a:p>
        </p:txBody>
      </p:sp>
    </p:spTree>
  </p:cSld>
  <p:clrMapOvr>
    <a:masterClrMapping/>
  </p:clrMapOvr>
  <p:transition>
    <p:randomBar/>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GB"/>
          </a:p>
        </p:txBody>
      </p:sp>
      <p:sp>
        <p:nvSpPr>
          <p:cNvPr id="4" name="عنصر نائب للتذييل 3"/>
          <p:cNvSpPr>
            <a:spLocks noGrp="1"/>
          </p:cNvSpPr>
          <p:nvPr>
            <p:ph type="ftr" sz="quarter" idx="11"/>
          </p:nvPr>
        </p:nvSpPr>
        <p:spPr/>
        <p:txBody>
          <a:bodyPr/>
          <a:lstStyle>
            <a:lvl1pPr>
              <a:defRPr/>
            </a:lvl1pPr>
          </a:lstStyle>
          <a:p>
            <a:endParaRPr lang="en-GB"/>
          </a:p>
        </p:txBody>
      </p:sp>
      <p:sp>
        <p:nvSpPr>
          <p:cNvPr id="5" name="عنصر نائب لرقم الشريحة 4"/>
          <p:cNvSpPr>
            <a:spLocks noGrp="1"/>
          </p:cNvSpPr>
          <p:nvPr>
            <p:ph type="sldNum" sz="quarter" idx="12"/>
          </p:nvPr>
        </p:nvSpPr>
        <p:spPr/>
        <p:txBody>
          <a:bodyPr/>
          <a:lstStyle>
            <a:lvl1pPr>
              <a:defRPr/>
            </a:lvl1pPr>
          </a:lstStyle>
          <a:p>
            <a:fld id="{E64FCA88-645F-4FA2-B627-7F762923EA19}" type="slidenum">
              <a:rPr lang="en-GB"/>
              <a:pPr/>
              <a:t>‹#›</a:t>
            </a:fld>
            <a:endParaRPr lang="en-GB"/>
          </a:p>
        </p:txBody>
      </p:sp>
    </p:spTree>
  </p:cSld>
  <p:clrMapOvr>
    <a:masterClrMapping/>
  </p:clrMapOvr>
  <p:transition>
    <p:randomBar/>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GB"/>
          </a:p>
        </p:txBody>
      </p:sp>
      <p:sp>
        <p:nvSpPr>
          <p:cNvPr id="3" name="عنصر نائب للتذييل 2"/>
          <p:cNvSpPr>
            <a:spLocks noGrp="1"/>
          </p:cNvSpPr>
          <p:nvPr>
            <p:ph type="ftr" sz="quarter" idx="11"/>
          </p:nvPr>
        </p:nvSpPr>
        <p:spPr/>
        <p:txBody>
          <a:bodyPr/>
          <a:lstStyle>
            <a:lvl1pPr>
              <a:defRPr/>
            </a:lvl1pPr>
          </a:lstStyle>
          <a:p>
            <a:endParaRPr lang="en-GB"/>
          </a:p>
        </p:txBody>
      </p:sp>
      <p:sp>
        <p:nvSpPr>
          <p:cNvPr id="4" name="عنصر نائب لرقم الشريحة 3"/>
          <p:cNvSpPr>
            <a:spLocks noGrp="1"/>
          </p:cNvSpPr>
          <p:nvPr>
            <p:ph type="sldNum" sz="quarter" idx="12"/>
          </p:nvPr>
        </p:nvSpPr>
        <p:spPr/>
        <p:txBody>
          <a:bodyPr/>
          <a:lstStyle>
            <a:lvl1pPr>
              <a:defRPr/>
            </a:lvl1pPr>
          </a:lstStyle>
          <a:p>
            <a:fld id="{8E0B7ABE-44EE-4592-A3F0-84EB5A365359}" type="slidenum">
              <a:rPr lang="en-GB"/>
              <a:pPr/>
              <a:t>‹#›</a:t>
            </a:fld>
            <a:endParaRPr lang="en-GB"/>
          </a:p>
        </p:txBody>
      </p:sp>
    </p:spTree>
  </p:cSld>
  <p:clrMapOvr>
    <a:masterClrMapping/>
  </p:clrMapOvr>
  <p:transition>
    <p:randomBar/>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GB"/>
          </a:p>
        </p:txBody>
      </p:sp>
      <p:sp>
        <p:nvSpPr>
          <p:cNvPr id="6" name="عنصر نائب للتذييل 5"/>
          <p:cNvSpPr>
            <a:spLocks noGrp="1"/>
          </p:cNvSpPr>
          <p:nvPr>
            <p:ph type="ftr" sz="quarter" idx="11"/>
          </p:nvPr>
        </p:nvSpPr>
        <p:spPr/>
        <p:txBody>
          <a:bodyPr/>
          <a:lstStyle>
            <a:lvl1pPr>
              <a:defRPr/>
            </a:lvl1pPr>
          </a:lstStyle>
          <a:p>
            <a:endParaRPr lang="en-GB"/>
          </a:p>
        </p:txBody>
      </p:sp>
      <p:sp>
        <p:nvSpPr>
          <p:cNvPr id="7" name="عنصر نائب لرقم الشريحة 6"/>
          <p:cNvSpPr>
            <a:spLocks noGrp="1"/>
          </p:cNvSpPr>
          <p:nvPr>
            <p:ph type="sldNum" sz="quarter" idx="12"/>
          </p:nvPr>
        </p:nvSpPr>
        <p:spPr/>
        <p:txBody>
          <a:bodyPr/>
          <a:lstStyle>
            <a:lvl1pPr>
              <a:defRPr/>
            </a:lvl1pPr>
          </a:lstStyle>
          <a:p>
            <a:fld id="{64353FEE-7850-41A6-A86C-8510D65509C8}" type="slidenum">
              <a:rPr lang="en-GB"/>
              <a:pPr/>
              <a:t>‹#›</a:t>
            </a:fld>
            <a:endParaRPr lang="en-GB"/>
          </a:p>
        </p:txBody>
      </p:sp>
    </p:spTree>
  </p:cSld>
  <p:clrMapOvr>
    <a:masterClrMapping/>
  </p:clrMapOvr>
  <p:transition>
    <p:randomBar/>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GB"/>
          </a:p>
        </p:txBody>
      </p:sp>
      <p:sp>
        <p:nvSpPr>
          <p:cNvPr id="6" name="عنصر نائب للتذييل 5"/>
          <p:cNvSpPr>
            <a:spLocks noGrp="1"/>
          </p:cNvSpPr>
          <p:nvPr>
            <p:ph type="ftr" sz="quarter" idx="11"/>
          </p:nvPr>
        </p:nvSpPr>
        <p:spPr/>
        <p:txBody>
          <a:bodyPr/>
          <a:lstStyle>
            <a:lvl1pPr>
              <a:defRPr/>
            </a:lvl1pPr>
          </a:lstStyle>
          <a:p>
            <a:endParaRPr lang="en-GB"/>
          </a:p>
        </p:txBody>
      </p:sp>
      <p:sp>
        <p:nvSpPr>
          <p:cNvPr id="7" name="عنصر نائب لرقم الشريحة 6"/>
          <p:cNvSpPr>
            <a:spLocks noGrp="1"/>
          </p:cNvSpPr>
          <p:nvPr>
            <p:ph type="sldNum" sz="quarter" idx="12"/>
          </p:nvPr>
        </p:nvSpPr>
        <p:spPr/>
        <p:txBody>
          <a:bodyPr/>
          <a:lstStyle>
            <a:lvl1pPr>
              <a:defRPr/>
            </a:lvl1pPr>
          </a:lstStyle>
          <a:p>
            <a:fld id="{5F43B0F4-F135-4335-97B1-F83227372B4C}" type="slidenum">
              <a:rPr lang="en-GB"/>
              <a:pPr/>
              <a:t>‹#›</a:t>
            </a:fld>
            <a:endParaRPr lang="en-GB"/>
          </a:p>
        </p:txBody>
      </p:sp>
    </p:spTree>
  </p:cSld>
  <p:clrMapOvr>
    <a:masterClrMapping/>
  </p:clrMapOvr>
  <p:transition>
    <p:randomBar/>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FFCCFF"/>
            </a:gs>
            <a:gs pos="100000">
              <a:srgbClr val="99CCFF"/>
            </a:gs>
          </a:gsLst>
          <a:lin ang="2700000" scaled="1"/>
        </a:gra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78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36ECFE6-EC13-4998-98DC-6AF2C4534F5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randomBar/>
    <p:sndAc>
      <p:stSnd>
        <p:snd r:embed="rId14" name="arrow.wav"/>
      </p:stSnd>
    </p:sndAc>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FFCCFF"/>
            </a:gs>
            <a:gs pos="100000">
              <a:srgbClr val="99CCFF"/>
            </a:gs>
          </a:gsLst>
          <a:lin ang="2700000" scaled="1"/>
        </a:gra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78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endParaRPr>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endParaRPr>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36ECFE6-EC13-4998-98DC-6AF2C4534F5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8264215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randomBar/>
    <p:sndAc>
      <p:stSnd>
        <p:snd r:embed="rId13" name="arrow.wav"/>
      </p:stSnd>
    </p:sndAc>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emf"/><Relationship Id="rId7" Type="http://schemas.openxmlformats.org/officeDocument/2006/relationships/diagramLayout" Target="../diagrams/layout1.xml"/><Relationship Id="rId12"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4.jpeg"/><Relationship Id="rId5" Type="http://schemas.openxmlformats.org/officeDocument/2006/relationships/image" Target="../media/image3.jpeg"/><Relationship Id="rId10" Type="http://schemas.microsoft.com/office/2007/relationships/diagramDrawing" Target="../diagrams/drawing1.xml"/><Relationship Id="rId4" Type="http://schemas.openxmlformats.org/officeDocument/2006/relationships/image" Target="../media/image2.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diagramQuickStyle" Target="../diagrams/quickStyl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Layout" Target="../diagrams/layout2.xml"/><Relationship Id="rId5" Type="http://schemas.openxmlformats.org/officeDocument/2006/relationships/image" Target="../media/image8.png"/><Relationship Id="rId10" Type="http://schemas.openxmlformats.org/officeDocument/2006/relationships/diagramData" Target="../diagrams/data2.xml"/><Relationship Id="rId4" Type="http://schemas.openxmlformats.org/officeDocument/2006/relationships/image" Target="../media/image7.gif"/><Relationship Id="rId9" Type="http://schemas.openxmlformats.org/officeDocument/2006/relationships/image" Target="../media/image12.png"/><Relationship Id="rId14" Type="http://schemas.microsoft.com/office/2007/relationships/diagramDrawing" Target="../diagrams/drawing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hyperlink" Target="http://www.online-stopwatch.com/full-screen-stopwatch/"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online-stopwatch.com/full-screen-stopwat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6" name="WordArt 8"/>
          <p:cNvSpPr>
            <a:spLocks noChangeArrowheads="1" noChangeShapeType="1" noTextEdit="1"/>
          </p:cNvSpPr>
          <p:nvPr/>
        </p:nvSpPr>
        <p:spPr bwMode="auto">
          <a:xfrm>
            <a:off x="1714480" y="1785926"/>
            <a:ext cx="6500858" cy="1689102"/>
          </a:xfrm>
          <a:prstGeom prst="rect">
            <a:avLst/>
          </a:prstGeom>
        </p:spPr>
        <p:txBody>
          <a:bodyPr wrap="none" fromWordArt="1">
            <a:prstTxWarp prst="textPlain">
              <a:avLst>
                <a:gd name="adj" fmla="val 49593"/>
              </a:avLst>
            </a:prstTxWarp>
          </a:bodyPr>
          <a:lstStyle/>
          <a:p>
            <a:pPr algn="ctr" rtl="1"/>
            <a:r>
              <a:rPr lang="ar-SA" sz="2800" b="1" kern="10" dirty="0" smtClean="0">
                <a:ln w="28575">
                  <a:solidFill>
                    <a:srgbClr val="000000"/>
                  </a:solidFill>
                  <a:round/>
                  <a:headEnd/>
                  <a:tailEnd/>
                </a:ln>
                <a:gradFill rotWithShape="1">
                  <a:gsLst>
                    <a:gs pos="0">
                      <a:srgbClr val="FFFFCC"/>
                    </a:gs>
                    <a:gs pos="100000">
                      <a:srgbClr val="FFFFCC">
                        <a:gamma/>
                        <a:tint val="0"/>
                        <a:invGamma/>
                      </a:srgbClr>
                    </a:gs>
                  </a:gsLst>
                  <a:lin ang="5400000" scaled="1"/>
                </a:gradFill>
                <a:cs typeface="DecoType Naskh Variants"/>
              </a:rPr>
              <a:t>الوسائل التعليمية</a:t>
            </a:r>
            <a:endParaRPr lang="ar-SA" sz="2800" b="1" kern="10" dirty="0">
              <a:ln w="28575">
                <a:solidFill>
                  <a:srgbClr val="000000"/>
                </a:solidFill>
                <a:round/>
                <a:headEnd/>
                <a:tailEnd/>
              </a:ln>
              <a:gradFill rotWithShape="1">
                <a:gsLst>
                  <a:gs pos="0">
                    <a:srgbClr val="FFFFCC"/>
                  </a:gs>
                  <a:gs pos="100000">
                    <a:srgbClr val="FFFFCC">
                      <a:gamma/>
                      <a:tint val="0"/>
                      <a:invGamma/>
                    </a:srgbClr>
                  </a:gs>
                </a:gsLst>
                <a:lin ang="5400000" scaled="1"/>
              </a:gradFill>
              <a:cs typeface="DecoType Naskh Variants"/>
            </a:endParaRPr>
          </a:p>
        </p:txBody>
      </p:sp>
      <p:sp>
        <p:nvSpPr>
          <p:cNvPr id="3" name="مربع نص 2"/>
          <p:cNvSpPr txBox="1"/>
          <p:nvPr/>
        </p:nvSpPr>
        <p:spPr>
          <a:xfrm>
            <a:off x="3714744" y="4143380"/>
            <a:ext cx="2138727" cy="707886"/>
          </a:xfrm>
          <a:prstGeom prst="rect">
            <a:avLst/>
          </a:prstGeom>
          <a:noFill/>
        </p:spPr>
        <p:txBody>
          <a:bodyPr wrap="none" rtlCol="1">
            <a:spAutoFit/>
          </a:bodyPr>
          <a:lstStyle/>
          <a:p>
            <a:r>
              <a:rPr lang="ar-SA" sz="4000" b="1" dirty="0" smtClean="0">
                <a:latin typeface="Aharoni" pitchFamily="2" charset="-79"/>
              </a:rPr>
              <a:t>الجزء الأول</a:t>
            </a:r>
            <a:endParaRPr lang="ar-SA" sz="4000" b="1" dirty="0">
              <a:latin typeface="Aharoni" pitchFamily="2" charset="-79"/>
            </a:endParaRPr>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06996dad4"/>
          <p:cNvPicPr>
            <a:picLocks noChangeAspect="1" noChangeArrowheads="1"/>
          </p:cNvPicPr>
          <p:nvPr/>
        </p:nvPicPr>
        <p:blipFill>
          <a:blip r:embed="rId3" cstate="print"/>
          <a:srcRect/>
          <a:stretch>
            <a:fillRect/>
          </a:stretch>
        </p:blipFill>
        <p:spPr bwMode="auto">
          <a:xfrm>
            <a:off x="2483768" y="3501008"/>
            <a:ext cx="3964592" cy="2808312"/>
          </a:xfrm>
          <a:prstGeom prst="rect">
            <a:avLst/>
          </a:prstGeom>
          <a:noFill/>
        </p:spPr>
      </p:pic>
      <p:sp>
        <p:nvSpPr>
          <p:cNvPr id="7" name="Rectangle 6"/>
          <p:cNvSpPr/>
          <p:nvPr/>
        </p:nvSpPr>
        <p:spPr>
          <a:xfrm>
            <a:off x="3072488" y="188640"/>
            <a:ext cx="2710999"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اللوحة الوبرية</a:t>
            </a:r>
            <a:endParaRPr lang="en-US" sz="6000" b="1" dirty="0">
              <a:solidFill>
                <a:srgbClr val="003300"/>
              </a:solidFill>
              <a:latin typeface="Verdana" pitchFamily="34" charset="0"/>
              <a:cs typeface="PT Simple Bold Ruled" pitchFamily="2" charset="-78"/>
            </a:endParaRPr>
          </a:p>
        </p:txBody>
      </p:sp>
      <p:sp>
        <p:nvSpPr>
          <p:cNvPr id="8" name="TextBox 7"/>
          <p:cNvSpPr txBox="1"/>
          <p:nvPr/>
        </p:nvSpPr>
        <p:spPr>
          <a:xfrm>
            <a:off x="-148810" y="1412776"/>
            <a:ext cx="9153531" cy="1569660"/>
          </a:xfrm>
          <a:prstGeom prst="rect">
            <a:avLst/>
          </a:prstGeom>
          <a:noFill/>
        </p:spPr>
        <p:txBody>
          <a:bodyPr wrap="none" rtlCol="0">
            <a:spAutoFit/>
          </a:bodyPr>
          <a:lstStyle/>
          <a:p>
            <a:pPr algn="r"/>
            <a:r>
              <a:rPr lang="ar-SA" sz="3200" dirty="0"/>
              <a:t>هي سبورة خشبية تغطى بقماش له وبر مثل الفانيلا أو الجوخ, </a:t>
            </a:r>
            <a:endParaRPr lang="ar-SA" sz="3200" dirty="0" smtClean="0"/>
          </a:p>
          <a:p>
            <a:pPr algn="r"/>
            <a:r>
              <a:rPr lang="ar-SA" sz="3200" dirty="0" smtClean="0"/>
              <a:t>وتستخدم </a:t>
            </a:r>
            <a:r>
              <a:rPr lang="ar-SA" sz="3200" dirty="0"/>
              <a:t>في تثبيت وعرض الصور أو الأشكال أو </a:t>
            </a:r>
            <a:r>
              <a:rPr lang="ar-SA" sz="3200" dirty="0" smtClean="0"/>
              <a:t>الخرائط وتحريكها </a:t>
            </a:r>
          </a:p>
          <a:p>
            <a:pPr algn="r"/>
            <a:r>
              <a:rPr lang="ar-SA" sz="3200" dirty="0" smtClean="0"/>
              <a:t>على حسب حاجة الدرس.</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bwMode="auto">
          <a:xfrm>
            <a:off x="467544" y="3332510"/>
            <a:ext cx="3838240" cy="3154754"/>
          </a:xfrm>
          <a:prstGeom prst="rect">
            <a:avLst/>
          </a:prstGeom>
          <a:blipFill>
            <a:blip r:embed="rId3" cstate="print"/>
            <a:stretch>
              <a:fillRect/>
            </a:stretch>
          </a:blip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9600" b="1" i="0" u="none" strike="noStrike" kern="0" cap="none" spc="0" normalizeH="0" baseline="0" noProof="0" dirty="0">
              <a:ln>
                <a:noFill/>
              </a:ln>
              <a:solidFill>
                <a:schemeClr val="bg1">
                  <a:lumMod val="95000"/>
                </a:schemeClr>
              </a:solidFill>
              <a:effectLst/>
              <a:uLnTx/>
              <a:uFillTx/>
              <a:latin typeface="+mj-lt"/>
              <a:ea typeface="+mj-ea"/>
              <a:cs typeface="+mj-cs"/>
            </a:endParaRPr>
          </a:p>
        </p:txBody>
      </p:sp>
      <p:pic>
        <p:nvPicPr>
          <p:cNvPr id="6" name="Picture 4" descr="985497794"/>
          <p:cNvPicPr>
            <a:picLocks noChangeAspect="1" noChangeArrowheads="1"/>
          </p:cNvPicPr>
          <p:nvPr/>
        </p:nvPicPr>
        <p:blipFill>
          <a:blip r:embed="rId4" cstate="print"/>
          <a:srcRect/>
          <a:stretch>
            <a:fillRect/>
          </a:stretch>
        </p:blipFill>
        <p:spPr bwMode="auto">
          <a:xfrm>
            <a:off x="4644008" y="3356992"/>
            <a:ext cx="3947930" cy="3154754"/>
          </a:xfrm>
          <a:prstGeom prst="rect">
            <a:avLst/>
          </a:prstGeom>
          <a:noFill/>
        </p:spPr>
      </p:pic>
      <p:sp>
        <p:nvSpPr>
          <p:cNvPr id="5" name="Rectangle 4"/>
          <p:cNvSpPr/>
          <p:nvPr/>
        </p:nvSpPr>
        <p:spPr>
          <a:xfrm>
            <a:off x="3126191" y="188640"/>
            <a:ext cx="2603598"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لوحة الجيوب</a:t>
            </a:r>
            <a:endParaRPr lang="en-US" sz="6000" b="1" dirty="0">
              <a:solidFill>
                <a:srgbClr val="003300"/>
              </a:solidFill>
              <a:latin typeface="Verdana" pitchFamily="34" charset="0"/>
              <a:cs typeface="PT Simple Bold Ruled" pitchFamily="2" charset="-78"/>
            </a:endParaRPr>
          </a:p>
        </p:txBody>
      </p:sp>
      <p:sp>
        <p:nvSpPr>
          <p:cNvPr id="7" name="TextBox 6"/>
          <p:cNvSpPr txBox="1"/>
          <p:nvPr/>
        </p:nvSpPr>
        <p:spPr>
          <a:xfrm>
            <a:off x="134985" y="1412776"/>
            <a:ext cx="8869736" cy="1569660"/>
          </a:xfrm>
          <a:prstGeom prst="rect">
            <a:avLst/>
          </a:prstGeom>
          <a:noFill/>
        </p:spPr>
        <p:txBody>
          <a:bodyPr wrap="none" rtlCol="0">
            <a:spAutoFit/>
          </a:bodyPr>
          <a:lstStyle/>
          <a:p>
            <a:pPr algn="r"/>
            <a:r>
              <a:rPr lang="ar-SA" sz="3200" dirty="0">
                <a:ea typeface="Times New Roman"/>
                <a:cs typeface="Times New Roman"/>
              </a:rPr>
              <a:t>هي عبارة عن لوحة مستوية من الخشب أو الفلين, مصمم عليها عدد </a:t>
            </a:r>
            <a:endParaRPr lang="ar-SA" sz="3200" dirty="0" smtClean="0">
              <a:ea typeface="Times New Roman"/>
              <a:cs typeface="Times New Roman"/>
            </a:endParaRPr>
          </a:p>
          <a:p>
            <a:pPr algn="r"/>
            <a:r>
              <a:rPr lang="ar-SA" sz="3200" dirty="0" smtClean="0">
                <a:ea typeface="Times New Roman"/>
                <a:cs typeface="Times New Roman"/>
              </a:rPr>
              <a:t>من </a:t>
            </a:r>
            <a:r>
              <a:rPr lang="ar-SA" sz="3200" dirty="0">
                <a:ea typeface="Times New Roman"/>
                <a:cs typeface="Times New Roman"/>
              </a:rPr>
              <a:t>الجيوب الشفافة أو الكاتمة تسمح بحمل البطاقات أو المعروضات </a:t>
            </a:r>
            <a:endParaRPr lang="ar-SA" sz="3200" dirty="0" smtClean="0">
              <a:ea typeface="Times New Roman"/>
              <a:cs typeface="Times New Roman"/>
            </a:endParaRPr>
          </a:p>
          <a:p>
            <a:pPr algn="r"/>
            <a:r>
              <a:rPr lang="ar-SA" sz="3200" dirty="0" smtClean="0">
                <a:ea typeface="Times New Roman"/>
                <a:cs typeface="Times New Roman"/>
              </a:rPr>
              <a:t>في </a:t>
            </a:r>
            <a:r>
              <a:rPr lang="ar-SA" sz="3200" dirty="0">
                <a:ea typeface="Times New Roman"/>
                <a:cs typeface="Times New Roman"/>
              </a:rPr>
              <a:t>داخلها. </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75423"/>
            <a:ext cx="3960440" cy="296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344591"/>
            <a:ext cx="4185815" cy="313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87159" y="188640"/>
            <a:ext cx="3281669"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اللوحة الكهربائية</a:t>
            </a:r>
            <a:endParaRPr lang="en-US" sz="6000" b="1" dirty="0">
              <a:solidFill>
                <a:srgbClr val="003300"/>
              </a:solidFill>
              <a:latin typeface="Verdana" pitchFamily="34" charset="0"/>
              <a:cs typeface="PT Simple Bold Ruled" pitchFamily="2" charset="-78"/>
            </a:endParaRPr>
          </a:p>
        </p:txBody>
      </p:sp>
      <p:sp>
        <p:nvSpPr>
          <p:cNvPr id="5" name="TextBox 4"/>
          <p:cNvSpPr txBox="1"/>
          <p:nvPr/>
        </p:nvSpPr>
        <p:spPr>
          <a:xfrm>
            <a:off x="-75008" y="1412776"/>
            <a:ext cx="9079729" cy="1077218"/>
          </a:xfrm>
          <a:prstGeom prst="rect">
            <a:avLst/>
          </a:prstGeom>
          <a:noFill/>
        </p:spPr>
        <p:txBody>
          <a:bodyPr wrap="none" rtlCol="0">
            <a:spAutoFit/>
          </a:bodyPr>
          <a:lstStyle/>
          <a:p>
            <a:pPr algn="r"/>
            <a:r>
              <a:rPr lang="ar-SA" sz="3200" dirty="0">
                <a:ea typeface="Times New Roman"/>
                <a:cs typeface="Times New Roman"/>
              </a:rPr>
              <a:t>هي لوح من الخشب أو الكرتون أو المعدن معتمد على التيار </a:t>
            </a:r>
            <a:r>
              <a:rPr lang="ar-SA" sz="3200" dirty="0" smtClean="0">
                <a:ea typeface="Times New Roman"/>
                <a:cs typeface="Times New Roman"/>
              </a:rPr>
              <a:t>الكهربائي</a:t>
            </a:r>
          </a:p>
          <a:p>
            <a:pPr algn="r"/>
            <a:r>
              <a:rPr lang="ar-SA" sz="3200" dirty="0" smtClean="0">
                <a:ea typeface="Times New Roman"/>
                <a:cs typeface="Times New Roman"/>
              </a:rPr>
              <a:t> </a:t>
            </a:r>
            <a:r>
              <a:rPr lang="ar-SA" sz="3200" dirty="0">
                <a:ea typeface="Times New Roman"/>
                <a:cs typeface="Times New Roman"/>
              </a:rPr>
              <a:t>والذي قد يكون على شكل ضوء أو مروحة أو جرس. </a:t>
            </a:r>
            <a:endParaRPr lang="en-US" sz="3200" dirty="0"/>
          </a:p>
        </p:txBody>
      </p:sp>
    </p:spTree>
    <p:extLst>
      <p:ext uri="{BB962C8B-B14F-4D97-AF65-F5344CB8AC3E}">
        <p14:creationId xmlns:p14="http://schemas.microsoft.com/office/powerpoint/2010/main" val="2348096668"/>
      </p:ext>
    </p:extLst>
  </p:cSld>
  <p:clrMapOvr>
    <a:masterClrMapping/>
  </p:clrMapOvr>
  <p:transition>
    <p:randomBar/>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p:cNvSpPr>
            <a:spLocks noChangeArrowheads="1"/>
          </p:cNvSpPr>
          <p:nvPr/>
        </p:nvSpPr>
        <p:spPr bwMode="auto">
          <a:xfrm>
            <a:off x="8623300" y="1254125"/>
            <a:ext cx="255588" cy="400050"/>
          </a:xfrm>
          <a:prstGeom prst="rect">
            <a:avLst/>
          </a:prstGeom>
          <a:noFill/>
          <a:ln w="9525">
            <a:noFill/>
            <a:miter lim="800000"/>
            <a:headEnd/>
            <a:tailEnd/>
          </a:ln>
        </p:spPr>
        <p:txBody>
          <a:bodyPr wrap="none" anchor="ctr">
            <a:spAutoFit/>
          </a:bodyPr>
          <a:lstStyle/>
          <a:p>
            <a:r>
              <a:rPr lang="ar-SA" sz="2000" b="1">
                <a:solidFill>
                  <a:srgbClr val="FF3399"/>
                </a:solidFill>
              </a:rPr>
              <a:t> </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19" y="3395945"/>
            <a:ext cx="4236998" cy="268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descr="نتيجة بحث الصور عن عينات"/>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550" y="3429000"/>
            <a:ext cx="4111930"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31142" y="188640"/>
            <a:ext cx="1593706"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العينات</a:t>
            </a:r>
            <a:endParaRPr lang="en-US" sz="6000" b="1" dirty="0">
              <a:solidFill>
                <a:srgbClr val="003300"/>
              </a:solidFill>
              <a:latin typeface="Verdana" pitchFamily="34" charset="0"/>
              <a:cs typeface="PT Simple Bold Ruled" pitchFamily="2" charset="-78"/>
            </a:endParaRPr>
          </a:p>
        </p:txBody>
      </p:sp>
      <p:sp>
        <p:nvSpPr>
          <p:cNvPr id="6" name="TextBox 5"/>
          <p:cNvSpPr txBox="1"/>
          <p:nvPr/>
        </p:nvSpPr>
        <p:spPr>
          <a:xfrm>
            <a:off x="521403" y="1643265"/>
            <a:ext cx="8101897" cy="1077218"/>
          </a:xfrm>
          <a:prstGeom prst="rect">
            <a:avLst/>
          </a:prstGeom>
          <a:noFill/>
        </p:spPr>
        <p:txBody>
          <a:bodyPr wrap="none" rtlCol="0">
            <a:spAutoFit/>
          </a:bodyPr>
          <a:lstStyle/>
          <a:p>
            <a:pPr algn="r"/>
            <a:r>
              <a:rPr lang="ar-SA" sz="3200" dirty="0">
                <a:ea typeface="Times New Roman"/>
                <a:cs typeface="Times New Roman"/>
              </a:rPr>
              <a:t>هي أجزاء تؤخذ من الأشياء الحقيقية دون تعديل أو تغيير </a:t>
            </a:r>
            <a:r>
              <a:rPr lang="ar-SA" sz="3200" dirty="0" smtClean="0">
                <a:ea typeface="Times New Roman"/>
                <a:cs typeface="Times New Roman"/>
              </a:rPr>
              <a:t>فيها, </a:t>
            </a:r>
          </a:p>
          <a:p>
            <a:pPr algn="r"/>
            <a:r>
              <a:rPr lang="ar-SA" sz="3200" dirty="0" smtClean="0">
                <a:ea typeface="Times New Roman"/>
                <a:cs typeface="Times New Roman"/>
              </a:rPr>
              <a:t>وتحمل </a:t>
            </a:r>
            <a:r>
              <a:rPr lang="ar-SA" sz="3200" dirty="0">
                <a:ea typeface="Times New Roman"/>
                <a:cs typeface="Times New Roman"/>
              </a:rPr>
              <a:t>نفس سمات وخصائص الأشياء </a:t>
            </a:r>
            <a:r>
              <a:rPr lang="ar-SA" sz="3200" dirty="0" smtClean="0">
                <a:ea typeface="Times New Roman"/>
                <a:cs typeface="Times New Roman"/>
              </a:rPr>
              <a:t>الحقيقية. </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نموذج للكعب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35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333360"/>
            <a:ext cx="3888432" cy="292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140968"/>
            <a:ext cx="410445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47975" y="188640"/>
            <a:ext cx="1560043"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النماذج</a:t>
            </a:r>
            <a:endParaRPr lang="en-US" sz="6000" b="1" dirty="0">
              <a:solidFill>
                <a:srgbClr val="003300"/>
              </a:solidFill>
              <a:latin typeface="Verdana" pitchFamily="34" charset="0"/>
              <a:cs typeface="PT Simple Bold Ruled" pitchFamily="2" charset="-78"/>
            </a:endParaRPr>
          </a:p>
        </p:txBody>
      </p:sp>
      <p:sp>
        <p:nvSpPr>
          <p:cNvPr id="6" name="TextBox 5"/>
          <p:cNvSpPr txBox="1"/>
          <p:nvPr/>
        </p:nvSpPr>
        <p:spPr>
          <a:xfrm>
            <a:off x="-165374" y="1219102"/>
            <a:ext cx="9076523" cy="2062103"/>
          </a:xfrm>
          <a:prstGeom prst="rect">
            <a:avLst/>
          </a:prstGeom>
          <a:noFill/>
        </p:spPr>
        <p:txBody>
          <a:bodyPr wrap="none" rtlCol="0">
            <a:spAutoFit/>
          </a:bodyPr>
          <a:lstStyle/>
          <a:p>
            <a:pPr algn="r"/>
            <a:r>
              <a:rPr lang="ar-SA" sz="3200" dirty="0">
                <a:ea typeface="Times New Roman"/>
                <a:cs typeface="Times New Roman"/>
              </a:rPr>
              <a:t>هي أشكال تمثل الأشياء الحقيقية وتشبهها من حيث الخصائص العامه </a:t>
            </a:r>
            <a:endParaRPr lang="ar-SA" sz="3200" dirty="0" smtClean="0">
              <a:ea typeface="Times New Roman"/>
              <a:cs typeface="Times New Roman"/>
            </a:endParaRPr>
          </a:p>
          <a:p>
            <a:pPr algn="r"/>
            <a:r>
              <a:rPr lang="ar-SA" sz="3200" dirty="0" smtClean="0">
                <a:ea typeface="Times New Roman"/>
                <a:cs typeface="Times New Roman"/>
              </a:rPr>
              <a:t>والمظهر</a:t>
            </a:r>
            <a:r>
              <a:rPr lang="ar-SA" sz="3200" dirty="0">
                <a:ea typeface="Times New Roman"/>
                <a:cs typeface="Times New Roman"/>
              </a:rPr>
              <a:t>, وتستخدم النماذج بدلاً من الأشياء الحقيقية لصعوبة </a:t>
            </a:r>
            <a:r>
              <a:rPr lang="ar-SA" sz="3200" dirty="0" smtClean="0">
                <a:ea typeface="Times New Roman"/>
                <a:cs typeface="Times New Roman"/>
              </a:rPr>
              <a:t>الحصول</a:t>
            </a:r>
          </a:p>
          <a:p>
            <a:pPr algn="r"/>
            <a:r>
              <a:rPr lang="ar-SA" sz="3200" dirty="0" smtClean="0">
                <a:ea typeface="Times New Roman"/>
                <a:cs typeface="Times New Roman"/>
              </a:rPr>
              <a:t>عليها </a:t>
            </a:r>
            <a:r>
              <a:rPr lang="ar-SA" sz="3200" dirty="0">
                <a:ea typeface="Times New Roman"/>
                <a:cs typeface="Times New Roman"/>
              </a:rPr>
              <a:t>وتقديمها في الفصل الدراسي إما لخطورتها أو كبر حجمها </a:t>
            </a:r>
            <a:endParaRPr lang="ar-SA" sz="3200" dirty="0" smtClean="0">
              <a:ea typeface="Times New Roman"/>
              <a:cs typeface="Times New Roman"/>
            </a:endParaRPr>
          </a:p>
          <a:p>
            <a:pPr algn="r"/>
            <a:r>
              <a:rPr lang="ar-SA" sz="3200" dirty="0" smtClean="0">
                <a:ea typeface="Times New Roman"/>
                <a:cs typeface="Times New Roman"/>
              </a:rPr>
              <a:t>أو </a:t>
            </a:r>
            <a:r>
              <a:rPr lang="ar-SA" sz="3200" dirty="0">
                <a:ea typeface="Times New Roman"/>
                <a:cs typeface="Times New Roman"/>
              </a:rPr>
              <a:t>ارتفاع </a:t>
            </a:r>
            <a:r>
              <a:rPr lang="ar-SA" sz="3200" dirty="0" smtClean="0">
                <a:ea typeface="Times New Roman"/>
                <a:cs typeface="Times New Roman"/>
              </a:rPr>
              <a:t>ثمنها. </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نموذج للكعب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Rectangle 4"/>
          <p:cNvSpPr/>
          <p:nvPr/>
        </p:nvSpPr>
        <p:spPr>
          <a:xfrm>
            <a:off x="2772737" y="188640"/>
            <a:ext cx="3310523"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الألعاب التعليمية</a:t>
            </a:r>
            <a:endParaRPr lang="en-US" sz="6000" b="1" dirty="0">
              <a:solidFill>
                <a:srgbClr val="003300"/>
              </a:solidFill>
              <a:latin typeface="Verdana" pitchFamily="34" charset="0"/>
              <a:cs typeface="PT Simple Bold Ruled" pitchFamily="2" charset="-78"/>
            </a:endParaRPr>
          </a:p>
        </p:txBody>
      </p:sp>
      <p:sp>
        <p:nvSpPr>
          <p:cNvPr id="6" name="TextBox 5"/>
          <p:cNvSpPr txBox="1"/>
          <p:nvPr/>
        </p:nvSpPr>
        <p:spPr>
          <a:xfrm>
            <a:off x="-197905" y="1412776"/>
            <a:ext cx="9087744" cy="2062103"/>
          </a:xfrm>
          <a:prstGeom prst="rect">
            <a:avLst/>
          </a:prstGeom>
          <a:noFill/>
        </p:spPr>
        <p:txBody>
          <a:bodyPr wrap="none" rtlCol="0">
            <a:spAutoFit/>
          </a:bodyPr>
          <a:lstStyle/>
          <a:p>
            <a:pPr algn="r"/>
            <a:r>
              <a:rPr lang="ar-SA" sz="3200" dirty="0">
                <a:ea typeface="Times New Roman"/>
                <a:cs typeface="Times New Roman"/>
              </a:rPr>
              <a:t>هو نشاط موجه له مجموعة من القوانين التي تنظم سير اللعبة, </a:t>
            </a:r>
            <a:endParaRPr lang="ar-SA" sz="3200" dirty="0" smtClean="0">
              <a:ea typeface="Times New Roman"/>
              <a:cs typeface="Times New Roman"/>
            </a:endParaRPr>
          </a:p>
          <a:p>
            <a:pPr algn="r"/>
            <a:r>
              <a:rPr lang="ar-SA" sz="3200" dirty="0" smtClean="0">
                <a:ea typeface="Times New Roman"/>
                <a:cs typeface="Times New Roman"/>
              </a:rPr>
              <a:t>يهدف </a:t>
            </a:r>
            <a:r>
              <a:rPr lang="ar-SA" sz="3200" dirty="0">
                <a:ea typeface="Times New Roman"/>
                <a:cs typeface="Times New Roman"/>
              </a:rPr>
              <a:t>إلى تنمية سلوك الطلاب وقدراتهم العقلية والجسمية </a:t>
            </a:r>
            <a:r>
              <a:rPr lang="ar-SA" sz="3200" dirty="0" smtClean="0">
                <a:ea typeface="Times New Roman"/>
                <a:cs typeface="Times New Roman"/>
              </a:rPr>
              <a:t>والوجدانية، </a:t>
            </a:r>
          </a:p>
          <a:p>
            <a:pPr algn="r"/>
            <a:r>
              <a:rPr lang="ar-SA" sz="3200" dirty="0" smtClean="0">
                <a:ea typeface="Times New Roman"/>
                <a:cs typeface="Times New Roman"/>
              </a:rPr>
              <a:t>ويحقق </a:t>
            </a:r>
            <a:r>
              <a:rPr lang="ar-SA" sz="3200" dirty="0">
                <a:ea typeface="Times New Roman"/>
                <a:cs typeface="Times New Roman"/>
              </a:rPr>
              <a:t>في نفس الوقت المتعة والتسلية. يمكن أن تستخدم من قبل </a:t>
            </a:r>
          </a:p>
          <a:p>
            <a:pPr algn="r"/>
            <a:r>
              <a:rPr lang="ar-SA" sz="3200" dirty="0" smtClean="0">
                <a:ea typeface="Times New Roman"/>
                <a:cs typeface="Times New Roman"/>
              </a:rPr>
              <a:t>الطلاب </a:t>
            </a:r>
            <a:r>
              <a:rPr lang="ar-SA" sz="3200" dirty="0">
                <a:ea typeface="Times New Roman"/>
                <a:cs typeface="Times New Roman"/>
              </a:rPr>
              <a:t>بمفردهم تو بمساعدة المعلم. </a:t>
            </a:r>
            <a:endParaRPr lang="en-US" sz="3200" dirty="0"/>
          </a:p>
        </p:txBody>
      </p:sp>
      <p:pic>
        <p:nvPicPr>
          <p:cNvPr id="4098" name="Picture 2" descr="http://www.eg.all.biz/img/eg/catalog/6026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98109"/>
            <a:ext cx="3036703" cy="24855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999035"/>
            <a:ext cx="2851571" cy="227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318626"/>
      </p:ext>
    </p:extLst>
  </p:cSld>
  <p:clrMapOvr>
    <a:masterClrMapping/>
  </p:clrMapOvr>
  <p:transition>
    <p:randomBar/>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descr="0005074334182_500X500"/>
          <p:cNvSpPr>
            <a:spLocks noChangeArrowheads="1"/>
          </p:cNvSpPr>
          <p:nvPr/>
        </p:nvSpPr>
        <p:spPr bwMode="auto">
          <a:xfrm>
            <a:off x="251520" y="4149079"/>
            <a:ext cx="3275856" cy="2433870"/>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ar-SA">
              <a:solidFill>
                <a:srgbClr val="000000"/>
              </a:solidFill>
            </a:endParaRPr>
          </a:p>
        </p:txBody>
      </p:sp>
      <p:pic>
        <p:nvPicPr>
          <p:cNvPr id="6" name="Picture 4" descr="الاصابع"/>
          <p:cNvPicPr>
            <a:picLocks noChangeAspect="1" noChangeArrowheads="1"/>
          </p:cNvPicPr>
          <p:nvPr/>
        </p:nvPicPr>
        <p:blipFill>
          <a:blip r:embed="rId4" cstate="print"/>
          <a:srcRect/>
          <a:stretch>
            <a:fillRect/>
          </a:stretch>
        </p:blipFill>
        <p:spPr bwMode="auto">
          <a:xfrm>
            <a:off x="6372200" y="4149079"/>
            <a:ext cx="2217478" cy="2465019"/>
          </a:xfrm>
          <a:prstGeom prst="rect">
            <a:avLst/>
          </a:prstGeom>
          <a:noFill/>
          <a:ln w="9525">
            <a:noFill/>
            <a:miter lim="800000"/>
            <a:headEnd/>
            <a:tailEnd/>
          </a:ln>
        </p:spPr>
      </p:pic>
      <p:pic>
        <p:nvPicPr>
          <p:cNvPr id="7" name="Picture 4" descr="عرائس الظل 2"/>
          <p:cNvPicPr>
            <a:picLocks noChangeAspect="1" noChangeArrowheads="1"/>
          </p:cNvPicPr>
          <p:nvPr/>
        </p:nvPicPr>
        <p:blipFill>
          <a:blip r:embed="rId5" cstate="print"/>
          <a:srcRect/>
          <a:stretch>
            <a:fillRect/>
          </a:stretch>
        </p:blipFill>
        <p:spPr bwMode="auto">
          <a:xfrm>
            <a:off x="3746302" y="4149080"/>
            <a:ext cx="2304256" cy="2465018"/>
          </a:xfrm>
          <a:prstGeom prst="rect">
            <a:avLst/>
          </a:prstGeom>
          <a:noFill/>
          <a:ln w="9525">
            <a:noFill/>
            <a:miter lim="800000"/>
            <a:headEnd/>
            <a:tailEnd/>
          </a:ln>
        </p:spPr>
      </p:pic>
      <p:sp>
        <p:nvSpPr>
          <p:cNvPr id="5" name="Rectangle 4"/>
          <p:cNvSpPr/>
          <p:nvPr/>
        </p:nvSpPr>
        <p:spPr>
          <a:xfrm>
            <a:off x="3017996" y="188640"/>
            <a:ext cx="2820004"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مسرح العرائس</a:t>
            </a:r>
            <a:endParaRPr lang="en-US" sz="6000" b="1" dirty="0">
              <a:solidFill>
                <a:srgbClr val="003300"/>
              </a:solidFill>
              <a:latin typeface="Verdana" pitchFamily="34" charset="0"/>
              <a:cs typeface="PT Simple Bold Ruled" pitchFamily="2" charset="-78"/>
            </a:endParaRPr>
          </a:p>
        </p:txBody>
      </p:sp>
      <p:sp>
        <p:nvSpPr>
          <p:cNvPr id="8" name="TextBox 7"/>
          <p:cNvSpPr txBox="1"/>
          <p:nvPr/>
        </p:nvSpPr>
        <p:spPr>
          <a:xfrm>
            <a:off x="-399960" y="1343882"/>
            <a:ext cx="9435595" cy="2554545"/>
          </a:xfrm>
          <a:prstGeom prst="rect">
            <a:avLst/>
          </a:prstGeom>
          <a:noFill/>
        </p:spPr>
        <p:txBody>
          <a:bodyPr wrap="none" rtlCol="0">
            <a:spAutoFit/>
          </a:bodyPr>
          <a:lstStyle/>
          <a:p>
            <a:pPr algn="r"/>
            <a:r>
              <a:rPr lang="ar-SA" sz="3200" dirty="0">
                <a:ea typeface="Times New Roman"/>
                <a:cs typeface="Times New Roman"/>
              </a:rPr>
              <a:t>هو استخدام الدمى والعرائس في عمل تمثيليات هادفة  إما تربوية </a:t>
            </a:r>
            <a:endParaRPr lang="ar-SA" sz="3200" dirty="0" smtClean="0">
              <a:ea typeface="Times New Roman"/>
              <a:cs typeface="Times New Roman"/>
            </a:endParaRPr>
          </a:p>
          <a:p>
            <a:pPr algn="r"/>
            <a:r>
              <a:rPr lang="ar-SA" sz="3200" dirty="0" smtClean="0">
                <a:ea typeface="Times New Roman"/>
                <a:cs typeface="Times New Roman"/>
              </a:rPr>
              <a:t>أو </a:t>
            </a:r>
            <a:r>
              <a:rPr lang="ar-SA" sz="3200" dirty="0">
                <a:ea typeface="Times New Roman"/>
                <a:cs typeface="Times New Roman"/>
              </a:rPr>
              <a:t>تعليمية, حيث توفر للطلاب خبرات تعليمية مفيدة.  قد يشارك </a:t>
            </a:r>
            <a:endParaRPr lang="ar-SA" sz="3200" dirty="0" smtClean="0">
              <a:ea typeface="Times New Roman"/>
              <a:cs typeface="Times New Roman"/>
            </a:endParaRPr>
          </a:p>
          <a:p>
            <a:pPr algn="r"/>
            <a:r>
              <a:rPr lang="ar-SA" sz="3200" dirty="0" smtClean="0">
                <a:ea typeface="Times New Roman"/>
                <a:cs typeface="Times New Roman"/>
              </a:rPr>
              <a:t>الطلاب </a:t>
            </a:r>
            <a:r>
              <a:rPr lang="ar-SA" sz="3200" dirty="0">
                <a:ea typeface="Times New Roman"/>
                <a:cs typeface="Times New Roman"/>
              </a:rPr>
              <a:t>في تحريك العرائس وتقليد الأصوات أو قد يكتفي </a:t>
            </a:r>
            <a:r>
              <a:rPr lang="ar-SA" sz="3200" dirty="0" smtClean="0">
                <a:ea typeface="Times New Roman"/>
                <a:cs typeface="Times New Roman"/>
              </a:rPr>
              <a:t>بالمشاهدة. </a:t>
            </a:r>
          </a:p>
          <a:p>
            <a:pPr algn="r"/>
            <a:r>
              <a:rPr lang="ar-SA" sz="3200" dirty="0" smtClean="0">
                <a:ea typeface="Times New Roman"/>
                <a:cs typeface="Times New Roman"/>
              </a:rPr>
              <a:t>تستخدم </a:t>
            </a:r>
            <a:r>
              <a:rPr lang="ar-SA" sz="3200" dirty="0">
                <a:ea typeface="Times New Roman"/>
                <a:cs typeface="Times New Roman"/>
              </a:rPr>
              <a:t>هذه المسرحيات أنواع مختلفة من العرائس مثل عرائس الظل, </a:t>
            </a:r>
            <a:endParaRPr lang="ar-SA" sz="3200" dirty="0" smtClean="0">
              <a:ea typeface="Times New Roman"/>
              <a:cs typeface="Times New Roman"/>
            </a:endParaRPr>
          </a:p>
          <a:p>
            <a:pPr algn="r"/>
            <a:r>
              <a:rPr lang="ar-SA" sz="3200" dirty="0" smtClean="0">
                <a:ea typeface="Times New Roman"/>
                <a:cs typeface="Times New Roman"/>
              </a:rPr>
              <a:t>عرائس </a:t>
            </a:r>
            <a:r>
              <a:rPr lang="ar-SA" sz="3200" dirty="0">
                <a:ea typeface="Times New Roman"/>
                <a:cs typeface="Times New Roman"/>
              </a:rPr>
              <a:t>الكف أو الإصبع أو العرائس التي تحرك بالخيوط. </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descr="نتيجة بحث الصور عن مكونات العين"/>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1517"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812347"/>
            <a:ext cx="2191098" cy="284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3300" y="4334710"/>
            <a:ext cx="274643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419" y="4190694"/>
            <a:ext cx="340212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852089" y="188640"/>
            <a:ext cx="3151825"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الرسوم التعليمية</a:t>
            </a:r>
            <a:endParaRPr lang="en-US" sz="6000" b="1" dirty="0">
              <a:solidFill>
                <a:srgbClr val="003300"/>
              </a:solidFill>
              <a:latin typeface="Verdana" pitchFamily="34" charset="0"/>
              <a:cs typeface="PT Simple Bold Ruled" pitchFamily="2" charset="-78"/>
            </a:endParaRPr>
          </a:p>
        </p:txBody>
      </p:sp>
      <p:sp>
        <p:nvSpPr>
          <p:cNvPr id="7" name="TextBox 6"/>
          <p:cNvSpPr txBox="1"/>
          <p:nvPr/>
        </p:nvSpPr>
        <p:spPr>
          <a:xfrm>
            <a:off x="-140274" y="1343882"/>
            <a:ext cx="9175909" cy="2062103"/>
          </a:xfrm>
          <a:prstGeom prst="rect">
            <a:avLst/>
          </a:prstGeom>
          <a:noFill/>
        </p:spPr>
        <p:txBody>
          <a:bodyPr wrap="none" rtlCol="0">
            <a:spAutoFit/>
          </a:bodyPr>
          <a:lstStyle/>
          <a:p>
            <a:pPr algn="r"/>
            <a:r>
              <a:rPr lang="ar-SA" sz="3200" dirty="0">
                <a:ea typeface="Times New Roman"/>
                <a:cs typeface="Times New Roman"/>
              </a:rPr>
              <a:t>هي تحويل المحتوى اللفظي إلى محتوى بصري واختصار اللغة </a:t>
            </a:r>
            <a:r>
              <a:rPr lang="ar-SA" sz="3200" dirty="0" smtClean="0">
                <a:ea typeface="Times New Roman"/>
                <a:cs typeface="Times New Roman"/>
              </a:rPr>
              <a:t>اللفظية</a:t>
            </a:r>
          </a:p>
          <a:p>
            <a:pPr algn="r"/>
            <a:r>
              <a:rPr lang="ar-SA" sz="3200" dirty="0" smtClean="0">
                <a:ea typeface="Times New Roman"/>
                <a:cs typeface="Times New Roman"/>
              </a:rPr>
              <a:t>سواء </a:t>
            </a:r>
            <a:r>
              <a:rPr lang="ar-SA" sz="3200" dirty="0">
                <a:ea typeface="Times New Roman"/>
                <a:cs typeface="Times New Roman"/>
              </a:rPr>
              <a:t>كانت مكتوبة أو مسموعة وتحويلها إلى لغة غير لفظية مرئية, </a:t>
            </a:r>
            <a:endParaRPr lang="ar-SA" sz="3200" dirty="0" smtClean="0">
              <a:ea typeface="Times New Roman"/>
              <a:cs typeface="Times New Roman"/>
            </a:endParaRPr>
          </a:p>
          <a:p>
            <a:pPr algn="r"/>
            <a:r>
              <a:rPr lang="ar-SA" sz="3200" dirty="0" smtClean="0">
                <a:ea typeface="Times New Roman"/>
                <a:cs typeface="Times New Roman"/>
              </a:rPr>
              <a:t>مما </a:t>
            </a:r>
            <a:r>
              <a:rPr lang="ar-SA" sz="3200" dirty="0">
                <a:ea typeface="Times New Roman"/>
                <a:cs typeface="Times New Roman"/>
              </a:rPr>
              <a:t>يسهل عملية الفهم والإستيعاب. وقد تكون هذه الرسوم إما رسوم </a:t>
            </a:r>
            <a:endParaRPr lang="ar-SA" sz="3200" dirty="0" smtClean="0">
              <a:ea typeface="Times New Roman"/>
              <a:cs typeface="Times New Roman"/>
            </a:endParaRPr>
          </a:p>
          <a:p>
            <a:pPr algn="r"/>
            <a:r>
              <a:rPr lang="ar-SA" sz="3200" dirty="0" smtClean="0">
                <a:ea typeface="Times New Roman"/>
                <a:cs typeface="Times New Roman"/>
              </a:rPr>
              <a:t>توضيحية </a:t>
            </a:r>
            <a:r>
              <a:rPr lang="ar-SA" sz="3200" dirty="0">
                <a:ea typeface="Times New Roman"/>
                <a:cs typeface="Times New Roman"/>
              </a:rPr>
              <a:t>(صورة أجزاء القلب) أو صورة كاركتيرية أو رسوم بيانية.  </a:t>
            </a:r>
            <a:endParaRPr lang="en-US" sz="3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دوران الارض.gif"/>
          <p:cNvPicPr>
            <a:picLocks noGrp="1" noChangeAspect="1"/>
          </p:cNvPicPr>
          <p:nvPr>
            <p:ph idx="1"/>
          </p:nvPr>
        </p:nvPicPr>
        <p:blipFill>
          <a:blip r:embed="rId3" cstate="print"/>
          <a:stretch>
            <a:fillRect/>
          </a:stretch>
        </p:blipFill>
        <p:spPr bwMode="auto">
          <a:xfrm>
            <a:off x="611560" y="3697328"/>
            <a:ext cx="3816424" cy="2949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F:\خريطة\1_113424784aba1df88f.jpg"/>
          <p:cNvPicPr>
            <a:picLocks noChangeAspect="1" noChangeArrowheads="1"/>
          </p:cNvPicPr>
          <p:nvPr/>
        </p:nvPicPr>
        <p:blipFill rotWithShape="1">
          <a:blip r:embed="rId4" cstate="print"/>
          <a:srcRect b="6584"/>
          <a:stretch/>
        </p:blipFill>
        <p:spPr bwMode="auto">
          <a:xfrm>
            <a:off x="4716016" y="3697328"/>
            <a:ext cx="3788364" cy="2905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751103" y="188640"/>
            <a:ext cx="3353803"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الخرائط الجغرافية</a:t>
            </a:r>
            <a:endParaRPr lang="en-US" sz="6000" b="1" dirty="0">
              <a:solidFill>
                <a:srgbClr val="003300"/>
              </a:solidFill>
              <a:latin typeface="Verdana" pitchFamily="34" charset="0"/>
              <a:cs typeface="PT Simple Bold Ruled" pitchFamily="2" charset="-78"/>
            </a:endParaRPr>
          </a:p>
        </p:txBody>
      </p:sp>
      <p:sp>
        <p:nvSpPr>
          <p:cNvPr id="7" name="TextBox 6"/>
          <p:cNvSpPr txBox="1"/>
          <p:nvPr/>
        </p:nvSpPr>
        <p:spPr>
          <a:xfrm>
            <a:off x="559396" y="1343882"/>
            <a:ext cx="8448146" cy="1569660"/>
          </a:xfrm>
          <a:prstGeom prst="rect">
            <a:avLst/>
          </a:prstGeom>
          <a:noFill/>
        </p:spPr>
        <p:txBody>
          <a:bodyPr wrap="none" rtlCol="0">
            <a:spAutoFit/>
          </a:bodyPr>
          <a:lstStyle/>
          <a:p>
            <a:pPr algn="r"/>
            <a:r>
              <a:rPr lang="ar-SA" sz="3200" dirty="0">
                <a:ea typeface="Times New Roman"/>
                <a:cs typeface="Times New Roman"/>
              </a:rPr>
              <a:t>هو تمثيل الواقع بدقة من حيث الشكل والمساحة والمسافة والبعد </a:t>
            </a:r>
            <a:endParaRPr lang="ar-SA" sz="3200" dirty="0" smtClean="0">
              <a:ea typeface="Times New Roman"/>
              <a:cs typeface="Times New Roman"/>
            </a:endParaRPr>
          </a:p>
          <a:p>
            <a:pPr algn="r"/>
            <a:r>
              <a:rPr lang="ar-SA" sz="3200" dirty="0" smtClean="0">
                <a:ea typeface="Times New Roman"/>
                <a:cs typeface="Times New Roman"/>
              </a:rPr>
              <a:t>والإتجاه</a:t>
            </a:r>
            <a:r>
              <a:rPr lang="ar-SA" sz="3200" dirty="0">
                <a:ea typeface="Times New Roman"/>
                <a:cs typeface="Times New Roman"/>
              </a:rPr>
              <a:t>. وتأتي هذه الخرائط بعدة أشكال وأحجام وقد تكون ثنائية </a:t>
            </a:r>
            <a:endParaRPr lang="ar-SA" sz="3200" dirty="0" smtClean="0">
              <a:ea typeface="Times New Roman"/>
              <a:cs typeface="Times New Roman"/>
            </a:endParaRPr>
          </a:p>
          <a:p>
            <a:pPr algn="r"/>
            <a:r>
              <a:rPr lang="ar-SA" sz="3200" dirty="0" smtClean="0">
                <a:ea typeface="Times New Roman"/>
                <a:cs typeface="Times New Roman"/>
              </a:rPr>
              <a:t>أو </a:t>
            </a:r>
            <a:r>
              <a:rPr lang="ar-SA" sz="3200" dirty="0">
                <a:ea typeface="Times New Roman"/>
                <a:cs typeface="Times New Roman"/>
              </a:rPr>
              <a:t>ثلاثية الأبعاد. </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696383"/>
            <a:ext cx="3798488" cy="252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601"/>
          <a:stretch/>
        </p:blipFill>
        <p:spPr bwMode="auto">
          <a:xfrm>
            <a:off x="4860032" y="3655850"/>
            <a:ext cx="3168352" cy="2495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2259" y="188640"/>
            <a:ext cx="3831498"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التسجيلات السمعية</a:t>
            </a:r>
            <a:endParaRPr lang="en-US" sz="6000" b="1" dirty="0">
              <a:solidFill>
                <a:srgbClr val="003300"/>
              </a:solidFill>
              <a:latin typeface="Verdana" pitchFamily="34" charset="0"/>
              <a:cs typeface="PT Simple Bold Ruled" pitchFamily="2" charset="-78"/>
            </a:endParaRPr>
          </a:p>
        </p:txBody>
      </p:sp>
      <p:sp>
        <p:nvSpPr>
          <p:cNvPr id="5" name="TextBox 4"/>
          <p:cNvSpPr txBox="1"/>
          <p:nvPr/>
        </p:nvSpPr>
        <p:spPr>
          <a:xfrm>
            <a:off x="-73817" y="1343882"/>
            <a:ext cx="9182321" cy="2062103"/>
          </a:xfrm>
          <a:prstGeom prst="rect">
            <a:avLst/>
          </a:prstGeom>
          <a:noFill/>
        </p:spPr>
        <p:txBody>
          <a:bodyPr wrap="none" rtlCol="0">
            <a:spAutoFit/>
          </a:bodyPr>
          <a:lstStyle/>
          <a:p>
            <a:pPr algn="r"/>
            <a:r>
              <a:rPr lang="ar-SA" sz="3200" dirty="0">
                <a:ea typeface="Times New Roman"/>
                <a:cs typeface="Times New Roman"/>
              </a:rPr>
              <a:t>هي المواد التي يستقبلها الطلاب عن طريق حاسة </a:t>
            </a:r>
            <a:r>
              <a:rPr lang="ar-SA" sz="3200" dirty="0" smtClean="0">
                <a:ea typeface="Times New Roman"/>
                <a:cs typeface="Times New Roman"/>
              </a:rPr>
              <a:t>السمع, </a:t>
            </a:r>
            <a:r>
              <a:rPr lang="ar-SA" sz="3200" dirty="0">
                <a:ea typeface="Times New Roman"/>
                <a:cs typeface="Times New Roman"/>
              </a:rPr>
              <a:t>منها ما </a:t>
            </a:r>
            <a:r>
              <a:rPr lang="ar-SA" sz="3200" dirty="0" smtClean="0">
                <a:ea typeface="Times New Roman"/>
                <a:cs typeface="Times New Roman"/>
              </a:rPr>
              <a:t>يكون</a:t>
            </a:r>
          </a:p>
          <a:p>
            <a:pPr algn="r"/>
            <a:r>
              <a:rPr lang="ar-SA" sz="3200" dirty="0" smtClean="0">
                <a:ea typeface="Times New Roman"/>
                <a:cs typeface="Times New Roman"/>
              </a:rPr>
              <a:t>مخزن </a:t>
            </a:r>
            <a:r>
              <a:rPr lang="ar-SA" sz="3200" dirty="0">
                <a:ea typeface="Times New Roman"/>
                <a:cs typeface="Times New Roman"/>
              </a:rPr>
              <a:t>على </a:t>
            </a:r>
            <a:r>
              <a:rPr lang="ar-SA" sz="3200" dirty="0" smtClean="0">
                <a:ea typeface="Times New Roman"/>
                <a:cs typeface="Times New Roman"/>
              </a:rPr>
              <a:t>أشرطة </a:t>
            </a:r>
            <a:r>
              <a:rPr lang="ar-SA" sz="3200" dirty="0">
                <a:ea typeface="Times New Roman"/>
                <a:cs typeface="Times New Roman"/>
              </a:rPr>
              <a:t>الكاسيت </a:t>
            </a:r>
            <a:r>
              <a:rPr lang="ar-SA" sz="3200" dirty="0" smtClean="0">
                <a:ea typeface="Times New Roman"/>
                <a:cs typeface="Times New Roman"/>
              </a:rPr>
              <a:t>أو السيدي ومنها </a:t>
            </a:r>
            <a:r>
              <a:rPr lang="ar-SA" sz="3200" dirty="0">
                <a:ea typeface="Times New Roman"/>
                <a:cs typeface="Times New Roman"/>
              </a:rPr>
              <a:t>ما هو موجود في </a:t>
            </a:r>
            <a:r>
              <a:rPr lang="ar-SA" sz="3200" dirty="0" smtClean="0">
                <a:ea typeface="Times New Roman"/>
                <a:cs typeface="Times New Roman"/>
              </a:rPr>
              <a:t>الإذاعة</a:t>
            </a:r>
          </a:p>
          <a:p>
            <a:pPr algn="r"/>
            <a:r>
              <a:rPr lang="ar-SA" sz="3200" dirty="0" smtClean="0">
                <a:ea typeface="Times New Roman"/>
                <a:cs typeface="Times New Roman"/>
              </a:rPr>
              <a:t>ومنها </a:t>
            </a:r>
            <a:r>
              <a:rPr lang="ar-SA" sz="3200" dirty="0">
                <a:ea typeface="Times New Roman"/>
                <a:cs typeface="Times New Roman"/>
              </a:rPr>
              <a:t>ما هو متوفر على شبكات الانترنت ويتم تحميلها على جهاز </a:t>
            </a:r>
            <a:endParaRPr lang="ar-SA" sz="3200" dirty="0" smtClean="0">
              <a:ea typeface="Times New Roman"/>
              <a:cs typeface="Times New Roman"/>
            </a:endParaRPr>
          </a:p>
          <a:p>
            <a:pPr algn="r" rtl="1"/>
            <a:r>
              <a:rPr lang="ar-SA" sz="3200" dirty="0" smtClean="0">
                <a:ea typeface="Times New Roman"/>
                <a:cs typeface="Times New Roman"/>
              </a:rPr>
              <a:t>الحاسب </a:t>
            </a:r>
            <a:r>
              <a:rPr lang="ar-SA" sz="3200" dirty="0">
                <a:ea typeface="Times New Roman"/>
                <a:cs typeface="Times New Roman"/>
              </a:rPr>
              <a:t>الآلي أو الأجهزة الإلكترونية </a:t>
            </a:r>
            <a:r>
              <a:rPr lang="ar-SA" sz="3200" dirty="0" smtClean="0">
                <a:ea typeface="Times New Roman"/>
                <a:cs typeface="Times New Roman"/>
              </a:rPr>
              <a:t>المحمولة.</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652120" y="332656"/>
            <a:ext cx="3272829" cy="3277610"/>
            <a:chOff x="5652120" y="332656"/>
            <a:chExt cx="3272829" cy="3277610"/>
          </a:xfrm>
        </p:grpSpPr>
        <p:pic>
          <p:nvPicPr>
            <p:cNvPr id="4" name="Picture 6" descr="تلفون"/>
            <p:cNvPicPr>
              <a:picLocks noChangeAspect="1" noChangeArrowheads="1"/>
            </p:cNvPicPr>
            <p:nvPr/>
          </p:nvPicPr>
          <p:blipFill>
            <a:blip r:embed="rId4" cstate="print"/>
            <a:srcRect/>
            <a:stretch>
              <a:fillRect/>
            </a:stretch>
          </p:blipFill>
          <p:spPr bwMode="auto">
            <a:xfrm>
              <a:off x="5652120" y="1478514"/>
              <a:ext cx="1786200" cy="1300163"/>
            </a:xfrm>
            <a:prstGeom prst="rect">
              <a:avLst/>
            </a:prstGeom>
            <a:noFill/>
          </p:spPr>
        </p:pic>
        <p:pic>
          <p:nvPicPr>
            <p:cNvPr id="5" name="Picture 7" descr="نقاش غير مفهوم"/>
            <p:cNvPicPr>
              <a:picLocks noChangeAspect="1" noChangeArrowheads="1"/>
            </p:cNvPicPr>
            <p:nvPr/>
          </p:nvPicPr>
          <p:blipFill>
            <a:blip r:embed="rId5" cstate="print"/>
            <a:srcRect/>
            <a:stretch>
              <a:fillRect/>
            </a:stretch>
          </p:blipFill>
          <p:spPr bwMode="auto">
            <a:xfrm>
              <a:off x="7380312" y="332656"/>
              <a:ext cx="1544637" cy="1571636"/>
            </a:xfrm>
            <a:prstGeom prst="rect">
              <a:avLst/>
            </a:prstGeom>
            <a:noFill/>
          </p:spPr>
        </p:pic>
        <p:sp>
          <p:nvSpPr>
            <p:cNvPr id="2" name="TextBox 1"/>
            <p:cNvSpPr txBox="1"/>
            <p:nvPr/>
          </p:nvSpPr>
          <p:spPr>
            <a:xfrm>
              <a:off x="6552459" y="3087046"/>
              <a:ext cx="2100255" cy="523220"/>
            </a:xfrm>
            <a:prstGeom prst="rect">
              <a:avLst/>
            </a:prstGeom>
            <a:noFill/>
          </p:spPr>
          <p:txBody>
            <a:bodyPr wrap="none" rtlCol="0">
              <a:spAutoFit/>
            </a:bodyPr>
            <a:lstStyle/>
            <a:p>
              <a:r>
                <a:rPr lang="ar-SA" sz="2800" b="1" dirty="0" smtClean="0"/>
                <a:t>الإتصال التعليمي</a:t>
              </a:r>
              <a:endParaRPr lang="en-US" sz="2800" b="1" dirty="0"/>
            </a:p>
          </p:txBody>
        </p:sp>
      </p:grpSp>
      <p:grpSp>
        <p:nvGrpSpPr>
          <p:cNvPr id="22" name="Group 21"/>
          <p:cNvGrpSpPr/>
          <p:nvPr/>
        </p:nvGrpSpPr>
        <p:grpSpPr>
          <a:xfrm>
            <a:off x="1425819" y="260648"/>
            <a:ext cx="3506221" cy="3502018"/>
            <a:chOff x="1425819" y="260648"/>
            <a:chExt cx="3506221" cy="3502018"/>
          </a:xfrm>
        </p:grpSpPr>
        <p:grpSp>
          <p:nvGrpSpPr>
            <p:cNvPr id="6" name="مجموعة 12"/>
            <p:cNvGrpSpPr/>
            <p:nvPr/>
          </p:nvGrpSpPr>
          <p:grpSpPr>
            <a:xfrm>
              <a:off x="1425819" y="260648"/>
              <a:ext cx="3506221" cy="2808312"/>
              <a:chOff x="1000100" y="1357298"/>
              <a:chExt cx="7215238" cy="4643470"/>
            </a:xfrm>
          </p:grpSpPr>
          <p:graphicFrame>
            <p:nvGraphicFramePr>
              <p:cNvPr id="7" name="رسم تخطيطي 13"/>
              <p:cNvGraphicFramePr/>
              <p:nvPr>
                <p:extLst>
                  <p:ext uri="{D42A27DB-BD31-4B8C-83A1-F6EECF244321}">
                    <p14:modId xmlns:p14="http://schemas.microsoft.com/office/powerpoint/2010/main" val="990605312"/>
                  </p:ext>
                </p:extLst>
              </p:nvPr>
            </p:nvGraphicFramePr>
            <p:xfrm>
              <a:off x="1000100" y="1357298"/>
              <a:ext cx="7215238" cy="46434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8" name="مجموعة 30"/>
              <p:cNvGrpSpPr/>
              <p:nvPr/>
            </p:nvGrpSpPr>
            <p:grpSpPr>
              <a:xfrm>
                <a:off x="3539335" y="2747031"/>
                <a:ext cx="2125125" cy="2054692"/>
                <a:chOff x="3539335" y="2747031"/>
                <a:chExt cx="2125125" cy="2054692"/>
              </a:xfrm>
            </p:grpSpPr>
            <p:grpSp>
              <p:nvGrpSpPr>
                <p:cNvPr id="9" name="مجموعة 5"/>
                <p:cNvGrpSpPr/>
                <p:nvPr/>
              </p:nvGrpSpPr>
              <p:grpSpPr>
                <a:xfrm>
                  <a:off x="3899401" y="3187393"/>
                  <a:ext cx="1272541" cy="1272541"/>
                  <a:chOff x="1874764" y="2940950"/>
                  <a:chExt cx="1272541" cy="1272541"/>
                </a:xfrm>
              </p:grpSpPr>
              <p:sp>
                <p:nvSpPr>
                  <p:cNvPr id="15" name="شكل بيضاوي 21"/>
                  <p:cNvSpPr/>
                  <p:nvPr/>
                </p:nvSpPr>
                <p:spPr>
                  <a:xfrm>
                    <a:off x="1874764" y="2940950"/>
                    <a:ext cx="1272541" cy="1272541"/>
                  </a:xfrm>
                  <a:prstGeom prst="ellipse">
                    <a:avLst/>
                  </a:prstGeom>
                  <a:gradFill rotWithShape="1">
                    <a:gsLst>
                      <a:gs pos="0">
                        <a:srgbClr val="AAE2CA">
                          <a:hueOff val="0"/>
                          <a:satOff val="0"/>
                          <a:lumOff val="0"/>
                          <a:alphaOff val="0"/>
                          <a:shade val="51000"/>
                          <a:satMod val="130000"/>
                        </a:srgbClr>
                      </a:gs>
                      <a:gs pos="80000">
                        <a:srgbClr val="AAE2CA">
                          <a:hueOff val="0"/>
                          <a:satOff val="0"/>
                          <a:lumOff val="0"/>
                          <a:alphaOff val="0"/>
                          <a:shade val="93000"/>
                          <a:satMod val="130000"/>
                        </a:srgbClr>
                      </a:gs>
                      <a:gs pos="100000">
                        <a:srgbClr val="AAE2CA">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6" name="شكل بيضاوي 4"/>
                  <p:cNvSpPr/>
                  <p:nvPr/>
                </p:nvSpPr>
                <p:spPr>
                  <a:xfrm>
                    <a:off x="1893455" y="3127310"/>
                    <a:ext cx="1121903" cy="899823"/>
                  </a:xfrm>
                  <a:prstGeom prst="rect">
                    <a:avLst/>
                  </a:prstGeom>
                  <a:noFill/>
                  <a:ln>
                    <a:noFill/>
                  </a:ln>
                  <a:effectLst/>
                </p:spPr>
                <p:txBody>
                  <a:bodyPr spcFirstLastPara="0" vert="horz" wrap="square" lIns="30480" tIns="30480" rIns="30480" bIns="30480" numCol="1" spcCol="1270" anchor="ctr" anchorCtr="0">
                    <a:noAutofit/>
                  </a:bodyPr>
                  <a:lstStyle/>
                  <a:p>
                    <a:pPr marL="0" marR="0" lvl="0" indent="0" algn="ctr" defTabSz="1066800" rtl="1" eaLnBrk="1" fontAlgn="auto" latinLnBrk="0" hangingPunct="1">
                      <a:lnSpc>
                        <a:spcPct val="90000"/>
                      </a:lnSpc>
                      <a:spcBef>
                        <a:spcPts val="0"/>
                      </a:spcBef>
                      <a:spcAft>
                        <a:spcPct val="35000"/>
                      </a:spcAft>
                      <a:buClrTx/>
                      <a:buSzTx/>
                      <a:buFontTx/>
                      <a:buNone/>
                      <a:tabLst/>
                      <a:defRPr/>
                    </a:pPr>
                    <a:r>
                      <a:rPr kumimoji="0" lang="ar-SA" sz="1100" b="1" i="0" u="none" strike="noStrike" kern="0" cap="none" spc="0" normalizeH="0" baseline="0" noProof="0" dirty="0" smtClean="0">
                        <a:ln>
                          <a:noFill/>
                        </a:ln>
                        <a:effectLst/>
                        <a:uLnTx/>
                        <a:uFillTx/>
                        <a:latin typeface="Arial"/>
                        <a:ea typeface="+mn-ea"/>
                        <a:cs typeface="+mn-cs"/>
                      </a:rPr>
                      <a:t>النظرية والتطبيق</a:t>
                    </a:r>
                  </a:p>
                </p:txBody>
              </p:sp>
            </p:grpSp>
            <p:sp>
              <p:nvSpPr>
                <p:cNvPr id="10" name="سهم إلى الأعلى والأسفل 16"/>
                <p:cNvSpPr/>
                <p:nvPr/>
              </p:nvSpPr>
              <p:spPr bwMode="auto">
                <a:xfrm rot="3986226">
                  <a:off x="5235832" y="3330549"/>
                  <a:ext cx="357190" cy="500066"/>
                </a:xfrm>
                <a:prstGeom prst="upDownArrow">
                  <a:avLst/>
                </a:prstGeom>
                <a:solidFill>
                  <a:srgbClr val="FFFFFF"/>
                </a:solidFill>
                <a:ln w="25400" cap="flat" cmpd="sng" algn="ctr">
                  <a:solidFill>
                    <a:srgbClr val="3333CC"/>
                  </a:solidFill>
                  <a:prstDash val="soli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100" b="0" i="0" u="none" strike="noStrike" kern="0" cap="none" spc="0" normalizeH="0" baseline="0" noProof="0" smtClean="0">
                    <a:ln>
                      <a:noFill/>
                    </a:ln>
                    <a:solidFill>
                      <a:srgbClr val="000000"/>
                    </a:solidFill>
                    <a:effectLst/>
                    <a:uLnTx/>
                    <a:uFillTx/>
                    <a:latin typeface="Times New Roman" pitchFamily="18" charset="0"/>
                    <a:ea typeface="+mn-ea"/>
                    <a:cs typeface="+mn-cs"/>
                  </a:endParaRPr>
                </a:p>
              </p:txBody>
            </p:sp>
            <p:sp>
              <p:nvSpPr>
                <p:cNvPr id="11" name="سهم إلى الأعلى والأسفل 17"/>
                <p:cNvSpPr/>
                <p:nvPr/>
              </p:nvSpPr>
              <p:spPr bwMode="auto">
                <a:xfrm rot="19164156">
                  <a:off x="4899533" y="4301657"/>
                  <a:ext cx="357190" cy="500066"/>
                </a:xfrm>
                <a:prstGeom prst="upDownArrow">
                  <a:avLst/>
                </a:prstGeom>
                <a:solidFill>
                  <a:srgbClr val="FFFFFF"/>
                </a:solidFill>
                <a:ln w="25400" cap="flat" cmpd="sng" algn="ctr">
                  <a:solidFill>
                    <a:srgbClr val="3333CC"/>
                  </a:solidFill>
                  <a:prstDash val="soli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100" b="0" i="0" u="none" strike="noStrike" kern="0" cap="none" spc="0" normalizeH="0" baseline="0" noProof="0" smtClean="0">
                    <a:ln>
                      <a:noFill/>
                    </a:ln>
                    <a:solidFill>
                      <a:srgbClr val="000000"/>
                    </a:solidFill>
                    <a:effectLst/>
                    <a:uLnTx/>
                    <a:uFillTx/>
                    <a:latin typeface="Times New Roman" pitchFamily="18" charset="0"/>
                    <a:ea typeface="+mn-ea"/>
                    <a:cs typeface="+mn-cs"/>
                  </a:endParaRPr>
                </a:p>
              </p:txBody>
            </p:sp>
            <p:sp>
              <p:nvSpPr>
                <p:cNvPr id="12" name="سهم إلى الأعلى والأسفل 18"/>
                <p:cNvSpPr/>
                <p:nvPr/>
              </p:nvSpPr>
              <p:spPr bwMode="auto">
                <a:xfrm rot="17156590">
                  <a:off x="3600647" y="3350823"/>
                  <a:ext cx="319479" cy="442104"/>
                </a:xfrm>
                <a:prstGeom prst="upDownArrow">
                  <a:avLst/>
                </a:prstGeom>
                <a:solidFill>
                  <a:srgbClr val="FFFFFF"/>
                </a:solidFill>
                <a:ln w="25400" cap="flat" cmpd="sng" algn="ctr">
                  <a:solidFill>
                    <a:srgbClr val="3333CC"/>
                  </a:solidFill>
                  <a:prstDash val="soli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100" b="0" i="0" u="none" strike="noStrike" kern="0" cap="none" spc="0" normalizeH="0" baseline="0" noProof="0" smtClean="0">
                    <a:ln>
                      <a:noFill/>
                    </a:ln>
                    <a:solidFill>
                      <a:srgbClr val="000000"/>
                    </a:solidFill>
                    <a:effectLst/>
                    <a:uLnTx/>
                    <a:uFillTx/>
                    <a:latin typeface="Times New Roman" pitchFamily="18" charset="0"/>
                    <a:ea typeface="+mn-ea"/>
                    <a:cs typeface="+mn-cs"/>
                  </a:endParaRPr>
                </a:p>
              </p:txBody>
            </p:sp>
            <p:sp>
              <p:nvSpPr>
                <p:cNvPr id="13" name="سهم إلى الأعلى والأسفل 19"/>
                <p:cNvSpPr/>
                <p:nvPr/>
              </p:nvSpPr>
              <p:spPr bwMode="auto">
                <a:xfrm rot="2606285">
                  <a:off x="3685087" y="4245620"/>
                  <a:ext cx="357190" cy="500066"/>
                </a:xfrm>
                <a:prstGeom prst="upDownArrow">
                  <a:avLst/>
                </a:prstGeom>
                <a:solidFill>
                  <a:srgbClr val="FFFFFF"/>
                </a:solidFill>
                <a:ln w="25400" cap="flat" cmpd="sng" algn="ctr">
                  <a:solidFill>
                    <a:srgbClr val="3333CC"/>
                  </a:solidFill>
                  <a:prstDash val="soli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100" b="0" i="0" u="none" strike="noStrike" kern="0" cap="none" spc="0" normalizeH="0" baseline="0" noProof="0" smtClean="0">
                    <a:ln>
                      <a:noFill/>
                    </a:ln>
                    <a:solidFill>
                      <a:srgbClr val="000000"/>
                    </a:solidFill>
                    <a:effectLst/>
                    <a:uLnTx/>
                    <a:uFillTx/>
                    <a:latin typeface="Times New Roman" pitchFamily="18" charset="0"/>
                    <a:ea typeface="+mn-ea"/>
                    <a:cs typeface="+mn-cs"/>
                  </a:endParaRPr>
                </a:p>
              </p:txBody>
            </p:sp>
            <p:sp>
              <p:nvSpPr>
                <p:cNvPr id="14" name="سهم إلى الأعلى والأسفل 20"/>
                <p:cNvSpPr/>
                <p:nvPr/>
              </p:nvSpPr>
              <p:spPr bwMode="auto">
                <a:xfrm rot="225718">
                  <a:off x="4370697" y="2747031"/>
                  <a:ext cx="331949" cy="407546"/>
                </a:xfrm>
                <a:prstGeom prst="upDownArrow">
                  <a:avLst/>
                </a:prstGeom>
                <a:solidFill>
                  <a:srgbClr val="FFFFFF"/>
                </a:solidFill>
                <a:ln w="25400" cap="flat" cmpd="sng" algn="ctr">
                  <a:solidFill>
                    <a:srgbClr val="3333CC"/>
                  </a:solidFill>
                  <a:prstDash val="soli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100" b="0" i="0" u="none" strike="noStrike" kern="0" cap="none" spc="0" normalizeH="0" baseline="0" noProof="0" smtClean="0">
                    <a:ln>
                      <a:noFill/>
                    </a:ln>
                    <a:solidFill>
                      <a:srgbClr val="000000"/>
                    </a:solidFill>
                    <a:effectLst/>
                    <a:uLnTx/>
                    <a:uFillTx/>
                    <a:latin typeface="Times New Roman" pitchFamily="18" charset="0"/>
                    <a:ea typeface="+mn-ea"/>
                    <a:cs typeface="+mn-cs"/>
                  </a:endParaRPr>
                </a:p>
              </p:txBody>
            </p:sp>
          </p:grpSp>
        </p:grpSp>
        <p:sp>
          <p:nvSpPr>
            <p:cNvPr id="20" name="TextBox 19"/>
            <p:cNvSpPr txBox="1"/>
            <p:nvPr/>
          </p:nvSpPr>
          <p:spPr>
            <a:xfrm>
              <a:off x="2094275" y="3239446"/>
              <a:ext cx="2092239" cy="523220"/>
            </a:xfrm>
            <a:prstGeom prst="rect">
              <a:avLst/>
            </a:prstGeom>
            <a:noFill/>
          </p:spPr>
          <p:txBody>
            <a:bodyPr wrap="none" rtlCol="0">
              <a:spAutoFit/>
            </a:bodyPr>
            <a:lstStyle/>
            <a:p>
              <a:r>
                <a:rPr lang="ar-SA" sz="2800" b="1" dirty="0" smtClean="0"/>
                <a:t>تكنولوجيا التعليم</a:t>
              </a:r>
              <a:endParaRPr lang="en-US" sz="2800" b="1" dirty="0"/>
            </a:p>
          </p:txBody>
        </p:sp>
      </p:grpSp>
      <p:grpSp>
        <p:nvGrpSpPr>
          <p:cNvPr id="23" name="Group 22"/>
          <p:cNvGrpSpPr/>
          <p:nvPr/>
        </p:nvGrpSpPr>
        <p:grpSpPr>
          <a:xfrm>
            <a:off x="2921150" y="4070649"/>
            <a:ext cx="3697077" cy="2473859"/>
            <a:chOff x="2921150" y="4070649"/>
            <a:chExt cx="3697077" cy="2473859"/>
          </a:xfrm>
        </p:grpSpPr>
        <p:pic>
          <p:nvPicPr>
            <p:cNvPr id="17" name="صورة 13" descr="arrpws.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4686013" y="4070649"/>
              <a:ext cx="1932214" cy="1656184"/>
            </a:xfrm>
            <a:prstGeom prst="rect">
              <a:avLst/>
            </a:prstGeom>
          </p:spPr>
        </p:pic>
        <p:pic>
          <p:nvPicPr>
            <p:cNvPr id="18" name="Picture 38" descr="si100"/>
            <p:cNvPicPr>
              <a:picLocks noChangeAspect="1" noChangeArrowheads="1"/>
            </p:cNvPicPr>
            <p:nvPr/>
          </p:nvPicPr>
          <p:blipFill>
            <a:blip r:embed="rId12" cstate="print"/>
            <a:srcRect/>
            <a:stretch>
              <a:fillRect/>
            </a:stretch>
          </p:blipFill>
          <p:spPr bwMode="auto">
            <a:xfrm>
              <a:off x="3144403" y="4221088"/>
              <a:ext cx="1600179" cy="1643222"/>
            </a:xfrm>
            <a:prstGeom prst="rect">
              <a:avLst/>
            </a:prstGeom>
            <a:noFill/>
            <a:ln w="9525">
              <a:noFill/>
              <a:miter lim="800000"/>
              <a:headEnd/>
              <a:tailEnd/>
            </a:ln>
          </p:spPr>
        </p:pic>
        <p:sp>
          <p:nvSpPr>
            <p:cNvPr id="21" name="TextBox 20"/>
            <p:cNvSpPr txBox="1"/>
            <p:nvPr/>
          </p:nvSpPr>
          <p:spPr>
            <a:xfrm>
              <a:off x="2921150" y="6021288"/>
              <a:ext cx="3690434" cy="523220"/>
            </a:xfrm>
            <a:prstGeom prst="rect">
              <a:avLst/>
            </a:prstGeom>
            <a:noFill/>
          </p:spPr>
          <p:txBody>
            <a:bodyPr wrap="none" rtlCol="0">
              <a:spAutoFit/>
            </a:bodyPr>
            <a:lstStyle/>
            <a:p>
              <a:r>
                <a:rPr lang="ar-SA" sz="2800" b="1" dirty="0" smtClean="0"/>
                <a:t>مدخل النظم والتصميم التعليمي</a:t>
              </a:r>
              <a:endParaRPr lang="en-US" sz="2800" b="1" dirty="0"/>
            </a:p>
          </p:txBody>
        </p:sp>
      </p:grpSp>
    </p:spTree>
    <p:extLst>
      <p:ext uri="{BB962C8B-B14F-4D97-AF65-F5344CB8AC3E}">
        <p14:creationId xmlns:p14="http://schemas.microsoft.com/office/powerpoint/2010/main" val="3280417759"/>
      </p:ext>
    </p:extLst>
  </p:cSld>
  <p:clrMapOvr>
    <a:masterClrMapping/>
  </p:clrMapOvr>
  <p:transition>
    <p:randomBar/>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51" y="3645024"/>
            <a:ext cx="3778266" cy="283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645024"/>
            <a:ext cx="3672408" cy="275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9552" y="1484784"/>
            <a:ext cx="8064896" cy="1569660"/>
          </a:xfrm>
          <a:prstGeom prst="rect">
            <a:avLst/>
          </a:prstGeom>
        </p:spPr>
        <p:txBody>
          <a:bodyPr wrap="square">
            <a:spAutoFit/>
          </a:bodyPr>
          <a:lstStyle/>
          <a:p>
            <a:pPr algn="r"/>
            <a:r>
              <a:rPr lang="ar-SA" sz="3200" dirty="0"/>
              <a:t>هي مواد تعليمية تجمع بين الصوت والصورة ويتم عرضها باستخدام جهاز الفيديو مع التلفاز أو بتحميل مقاطع الفيديو من الانترنت ومشاهدتها على  الكمبيوتر</a:t>
            </a:r>
            <a:endParaRPr lang="en-US" sz="3200" dirty="0"/>
          </a:p>
        </p:txBody>
      </p:sp>
      <p:sp>
        <p:nvSpPr>
          <p:cNvPr id="5" name="Rectangle 4"/>
          <p:cNvSpPr/>
          <p:nvPr/>
        </p:nvSpPr>
        <p:spPr>
          <a:xfrm>
            <a:off x="1776487" y="188640"/>
            <a:ext cx="5303055"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الفيديو أو التلفزيون التعليمي</a:t>
            </a:r>
            <a:endParaRPr lang="en-US" sz="6000" b="1" dirty="0">
              <a:solidFill>
                <a:srgbClr val="003300"/>
              </a:solidFill>
              <a:latin typeface="Verdana" pitchFamily="34" charset="0"/>
              <a:cs typeface="PT Simple Bold Ruled" pitchFamily="2" charset="-78"/>
            </a:endParaRPr>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obj_pls_image"/>
          <p:cNvPicPr>
            <a:picLocks noChangeAspect="1" noChangeArrowheads="1"/>
          </p:cNvPicPr>
          <p:nvPr/>
        </p:nvPicPr>
        <p:blipFill>
          <a:blip r:embed="rId3" cstate="print"/>
          <a:srcRect t="51874" r="51874"/>
          <a:stretch>
            <a:fillRect/>
          </a:stretch>
        </p:blipFill>
        <p:spPr bwMode="auto">
          <a:xfrm>
            <a:off x="3059832" y="4182667"/>
            <a:ext cx="2592288" cy="2139944"/>
          </a:xfrm>
          <a:prstGeom prst="rect">
            <a:avLst/>
          </a:prstGeom>
          <a:noFill/>
          <a:ln w="28575">
            <a:solidFill>
              <a:schemeClr val="tx1"/>
            </a:solidFill>
            <a:miter lim="800000"/>
            <a:headEnd/>
            <a:tailEnd/>
          </a:ln>
        </p:spPr>
      </p:pic>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5156"/>
          <a:stretch/>
        </p:blipFill>
        <p:spPr bwMode="auto">
          <a:xfrm>
            <a:off x="5979350" y="4077072"/>
            <a:ext cx="293559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71977" y="1507722"/>
            <a:ext cx="8208913" cy="2062103"/>
          </a:xfrm>
          <a:prstGeom prst="rect">
            <a:avLst/>
          </a:prstGeom>
        </p:spPr>
        <p:txBody>
          <a:bodyPr wrap="square">
            <a:spAutoFit/>
          </a:bodyPr>
          <a:lstStyle/>
          <a:p>
            <a:pPr algn="r"/>
            <a:r>
              <a:rPr lang="ar-SA" sz="3200" dirty="0"/>
              <a:t>هي مواد تعليمية تجمع بين الصوت والصورة </a:t>
            </a:r>
            <a:r>
              <a:rPr lang="ar-SA" sz="3200" dirty="0" smtClean="0"/>
              <a:t>وتتيح قدر كبير من التفاعل الشخصي مع المتعلم , تكون مخزنة إما على أفراض ضوئية أو تحمل من الانترنت. ويتم عرضها واستخدامها عادة بإستخدام جهاز الكمبيوتر . </a:t>
            </a:r>
            <a:endParaRPr lang="en-US" sz="3200" dirty="0"/>
          </a:p>
        </p:txBody>
      </p:sp>
      <p:sp>
        <p:nvSpPr>
          <p:cNvPr id="8" name="Rectangle 7"/>
          <p:cNvSpPr/>
          <p:nvPr/>
        </p:nvSpPr>
        <p:spPr>
          <a:xfrm>
            <a:off x="1863054" y="332656"/>
            <a:ext cx="5129930"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برمجيات الحاسب التعليمية</a:t>
            </a:r>
            <a:endParaRPr lang="en-US" sz="6000" b="1" dirty="0">
              <a:solidFill>
                <a:srgbClr val="003300"/>
              </a:solidFill>
              <a:latin typeface="Verdana" pitchFamily="34" charset="0"/>
              <a:cs typeface="PT Simple Bold Ruled" pitchFamily="2" charset="-78"/>
            </a:endParaRP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077072"/>
            <a:ext cx="2809875" cy="238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87" y="3895313"/>
            <a:ext cx="3905577" cy="276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144" y="3919690"/>
            <a:ext cx="4182929" cy="275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1340768"/>
            <a:ext cx="8712968" cy="2554545"/>
          </a:xfrm>
          <a:prstGeom prst="rect">
            <a:avLst/>
          </a:prstGeom>
        </p:spPr>
        <p:txBody>
          <a:bodyPr wrap="square">
            <a:spAutoFit/>
          </a:bodyPr>
          <a:lstStyle/>
          <a:p>
            <a:pPr algn="r"/>
            <a:r>
              <a:rPr lang="ar-SA" sz="3200" dirty="0">
                <a:ea typeface="Times New Roman"/>
                <a:cs typeface="Times New Roman"/>
              </a:rPr>
              <a:t>نقل الصوت والصورة الحية باستخدام كاميرات خاصة وعن طريق شبكات الإتصال (الإنترنت) أو شبكة من أجهزة الحاسوب, بين شخصين أو عدة أشخاص غير متواجدين في نفس المكان حيث يتم تبادل الآراء والأخبار والخبرات وبطريقة تفاعلية متزامنة (في نفس الوقت).</a:t>
            </a:r>
            <a:endParaRPr lang="en-US" sz="3200" dirty="0"/>
          </a:p>
        </p:txBody>
      </p:sp>
      <p:sp>
        <p:nvSpPr>
          <p:cNvPr id="5" name="Rectangle 4"/>
          <p:cNvSpPr/>
          <p:nvPr/>
        </p:nvSpPr>
        <p:spPr>
          <a:xfrm>
            <a:off x="2022517" y="188640"/>
            <a:ext cx="4790094"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مؤتمرات الفيديو التعليمية</a:t>
            </a:r>
            <a:endParaRPr lang="en-US" sz="6000" b="1" dirty="0">
              <a:solidFill>
                <a:srgbClr val="003300"/>
              </a:solidFill>
              <a:latin typeface="Verdana" pitchFamily="34" charset="0"/>
              <a:cs typeface="PT Simple Bold Ruled" pitchFamily="2" charset="-78"/>
            </a:endParaRPr>
          </a:p>
        </p:txBody>
      </p:sp>
    </p:spTree>
    <p:extLst>
      <p:ext uri="{BB962C8B-B14F-4D97-AF65-F5344CB8AC3E}">
        <p14:creationId xmlns:p14="http://schemas.microsoft.com/office/powerpoint/2010/main" val="2566171533"/>
      </p:ext>
    </p:extLst>
  </p:cSld>
  <p:clrMapOvr>
    <a:masterClrMapping/>
  </p:clrMapOvr>
  <p:transition>
    <p:randomBar/>
    <p:sndAc>
      <p:stSnd>
        <p:snd r:embed="rId2"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15687"/>
            <a:ext cx="4222269" cy="282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1" y="1484784"/>
            <a:ext cx="8064896" cy="2062103"/>
          </a:xfrm>
          <a:prstGeom prst="rect">
            <a:avLst/>
          </a:prstGeom>
        </p:spPr>
        <p:txBody>
          <a:bodyPr wrap="square">
            <a:spAutoFit/>
          </a:bodyPr>
          <a:lstStyle/>
          <a:p>
            <a:pPr algn="r"/>
            <a:r>
              <a:rPr lang="ar-SA" sz="3200" dirty="0">
                <a:ea typeface="Times New Roman"/>
                <a:cs typeface="Times New Roman"/>
              </a:rPr>
              <a:t>هي البرامج والخدمات والمواقع المتوفرة على شبكة الإنترنت العالمية والتي تتيح لمجموعة كبيرة من الناس التفاعل فيما بينهم. وتصنف هذه المواقع إما ضمن الجيل الأول للانترنت أو الجيل </a:t>
            </a:r>
            <a:r>
              <a:rPr lang="ar-SA" sz="3200" dirty="0" smtClean="0">
                <a:ea typeface="Times New Roman"/>
                <a:cs typeface="Times New Roman"/>
              </a:rPr>
              <a:t>الثاني.</a:t>
            </a:r>
            <a:endParaRPr lang="en-US" sz="3200" dirty="0"/>
          </a:p>
        </p:txBody>
      </p:sp>
      <p:sp>
        <p:nvSpPr>
          <p:cNvPr id="4" name="Rectangle 3"/>
          <p:cNvSpPr/>
          <p:nvPr/>
        </p:nvSpPr>
        <p:spPr>
          <a:xfrm>
            <a:off x="2763141" y="332656"/>
            <a:ext cx="3329758"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الإنترنت التعليمي</a:t>
            </a:r>
            <a:endParaRPr lang="en-US" sz="6000" b="1" dirty="0">
              <a:solidFill>
                <a:srgbClr val="003300"/>
              </a:solidFill>
              <a:latin typeface="Verdana" pitchFamily="34" charset="0"/>
              <a:cs typeface="PT Simple Bold Ruled" pitchFamily="2" charset="-78"/>
            </a:endParaRPr>
          </a:p>
        </p:txBody>
      </p:sp>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896" y="3715687"/>
            <a:ext cx="3929103" cy="290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Bar/>
    <p:sndAc>
      <p:stSnd>
        <p:snd r:embed="rId3"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8728075" y="1989138"/>
            <a:ext cx="184150" cy="1554162"/>
          </a:xfrm>
          <a:prstGeom prst="rect">
            <a:avLst/>
          </a:prstGeom>
          <a:noFill/>
          <a:ln w="9525">
            <a:noFill/>
            <a:miter lim="800000"/>
            <a:headEnd/>
            <a:tailEnd/>
          </a:ln>
          <a:effectLst/>
        </p:spPr>
        <p:txBody>
          <a:bodyPr wrap="none">
            <a:spAutoFit/>
          </a:bodyPr>
          <a:lstStyle/>
          <a:p>
            <a:pPr algn="r"/>
            <a:endParaRPr lang="ar-SA" sz="3200">
              <a:solidFill>
                <a:srgbClr val="000000"/>
              </a:solidFill>
              <a:latin typeface="Verdana" pitchFamily="34" charset="0"/>
            </a:endParaRPr>
          </a:p>
          <a:p>
            <a:pPr algn="r"/>
            <a:endParaRPr lang="ar-SA" sz="3200">
              <a:solidFill>
                <a:srgbClr val="000000"/>
              </a:solidFill>
              <a:latin typeface="Verdana" pitchFamily="34" charset="0"/>
            </a:endParaRPr>
          </a:p>
          <a:p>
            <a:pPr algn="r"/>
            <a:endParaRPr lang="en-GB" sz="3200">
              <a:solidFill>
                <a:srgbClr val="000000"/>
              </a:solidFill>
              <a:latin typeface="Verdana" pitchFamily="34" charset="0"/>
            </a:endParaRPr>
          </a:p>
        </p:txBody>
      </p:sp>
      <p:grpSp>
        <p:nvGrpSpPr>
          <p:cNvPr id="2" name="Group 37"/>
          <p:cNvGrpSpPr>
            <a:grpSpLocks/>
          </p:cNvGrpSpPr>
          <p:nvPr/>
        </p:nvGrpSpPr>
        <p:grpSpPr bwMode="auto">
          <a:xfrm>
            <a:off x="0" y="0"/>
            <a:ext cx="1133475" cy="6858000"/>
            <a:chOff x="0" y="0"/>
            <a:chExt cx="714" cy="4320"/>
          </a:xfrm>
        </p:grpSpPr>
        <p:sp>
          <p:nvSpPr>
            <p:cNvPr id="90150" name="Rectangle 38"/>
            <p:cNvSpPr>
              <a:spLocks noChangeArrowheads="1"/>
            </p:cNvSpPr>
            <p:nvPr/>
          </p:nvSpPr>
          <p:spPr bwMode="auto">
            <a:xfrm>
              <a:off x="0" y="0"/>
              <a:ext cx="703" cy="4320"/>
            </a:xfrm>
            <a:prstGeom prst="rect">
              <a:avLst/>
            </a:prstGeom>
            <a:solidFill>
              <a:schemeClr val="bg1"/>
            </a:solidFill>
            <a:ln w="76200" cmpd="tri">
              <a:solidFill>
                <a:srgbClr val="660066"/>
              </a:solidFill>
              <a:miter lim="800000"/>
              <a:headEnd/>
              <a:tailEnd/>
            </a:ln>
            <a:effectLst/>
          </p:spPr>
          <p:txBody>
            <a:bodyPr wrap="none" anchor="ctr"/>
            <a:lstStyle/>
            <a:p>
              <a:endParaRPr lang="ar-SA">
                <a:solidFill>
                  <a:srgbClr val="000000"/>
                </a:solidFill>
              </a:endParaRPr>
            </a:p>
          </p:txBody>
        </p:sp>
        <p:grpSp>
          <p:nvGrpSpPr>
            <p:cNvPr id="3" name="Group 39"/>
            <p:cNvGrpSpPr>
              <a:grpSpLocks/>
            </p:cNvGrpSpPr>
            <p:nvPr/>
          </p:nvGrpSpPr>
          <p:grpSpPr bwMode="auto">
            <a:xfrm>
              <a:off x="0" y="0"/>
              <a:ext cx="714" cy="4229"/>
              <a:chOff x="0" y="0"/>
              <a:chExt cx="714" cy="4229"/>
            </a:xfrm>
          </p:grpSpPr>
          <p:pic>
            <p:nvPicPr>
              <p:cNvPr id="90152" name="Picture 40" descr="سماعات"/>
              <p:cNvPicPr>
                <a:picLocks noChangeAspect="1" noChangeArrowheads="1"/>
              </p:cNvPicPr>
              <p:nvPr/>
            </p:nvPicPr>
            <p:blipFill>
              <a:blip r:embed="rId3" cstate="print"/>
              <a:srcRect/>
              <a:stretch>
                <a:fillRect/>
              </a:stretch>
            </p:blipFill>
            <p:spPr bwMode="auto">
              <a:xfrm>
                <a:off x="0" y="0"/>
                <a:ext cx="714" cy="533"/>
              </a:xfrm>
              <a:prstGeom prst="rect">
                <a:avLst/>
              </a:prstGeom>
              <a:noFill/>
            </p:spPr>
          </p:pic>
          <p:pic>
            <p:nvPicPr>
              <p:cNvPr id="90153" name="Picture 41" descr="microphone_flashing_md_wht"/>
              <p:cNvPicPr>
                <a:picLocks noChangeAspect="1" noChangeArrowheads="1" noCrop="1"/>
              </p:cNvPicPr>
              <p:nvPr/>
            </p:nvPicPr>
            <p:blipFill>
              <a:blip r:embed="rId4" cstate="print"/>
              <a:srcRect/>
              <a:stretch>
                <a:fillRect/>
              </a:stretch>
            </p:blipFill>
            <p:spPr bwMode="auto">
              <a:xfrm>
                <a:off x="113" y="618"/>
                <a:ext cx="544" cy="544"/>
              </a:xfrm>
              <a:prstGeom prst="rect">
                <a:avLst/>
              </a:prstGeom>
              <a:noFill/>
            </p:spPr>
          </p:pic>
          <p:pic>
            <p:nvPicPr>
              <p:cNvPr id="90154" name="Picture 42" descr="Computa5"/>
              <p:cNvPicPr>
                <a:picLocks noChangeAspect="1" noChangeArrowheads="1"/>
              </p:cNvPicPr>
              <p:nvPr/>
            </p:nvPicPr>
            <p:blipFill>
              <a:blip r:embed="rId5" cstate="print"/>
              <a:srcRect/>
              <a:stretch>
                <a:fillRect/>
              </a:stretch>
            </p:blipFill>
            <p:spPr bwMode="auto">
              <a:xfrm>
                <a:off x="45" y="1107"/>
                <a:ext cx="612" cy="551"/>
              </a:xfrm>
              <a:prstGeom prst="rect">
                <a:avLst/>
              </a:prstGeom>
              <a:noFill/>
            </p:spPr>
          </p:pic>
          <p:pic>
            <p:nvPicPr>
              <p:cNvPr id="90155" name="Picture 43" descr="Pc_audio"/>
              <p:cNvPicPr>
                <a:picLocks noChangeAspect="1" noChangeArrowheads="1"/>
              </p:cNvPicPr>
              <p:nvPr/>
            </p:nvPicPr>
            <p:blipFill>
              <a:blip r:embed="rId6" cstate="print"/>
              <a:srcRect/>
              <a:stretch>
                <a:fillRect/>
              </a:stretch>
            </p:blipFill>
            <p:spPr bwMode="auto">
              <a:xfrm>
                <a:off x="36" y="3203"/>
                <a:ext cx="621" cy="495"/>
              </a:xfrm>
              <a:prstGeom prst="rect">
                <a:avLst/>
              </a:prstGeom>
              <a:noFill/>
            </p:spPr>
          </p:pic>
          <p:pic>
            <p:nvPicPr>
              <p:cNvPr id="90156" name="Picture 44" descr="Multimd"/>
              <p:cNvPicPr>
                <a:picLocks noChangeAspect="1" noChangeArrowheads="1"/>
              </p:cNvPicPr>
              <p:nvPr/>
            </p:nvPicPr>
            <p:blipFill>
              <a:blip r:embed="rId7" cstate="print"/>
              <a:srcRect/>
              <a:stretch>
                <a:fillRect/>
              </a:stretch>
            </p:blipFill>
            <p:spPr bwMode="auto">
              <a:xfrm>
                <a:off x="31" y="3721"/>
                <a:ext cx="612" cy="508"/>
              </a:xfrm>
              <a:prstGeom prst="rect">
                <a:avLst/>
              </a:prstGeom>
              <a:noFill/>
            </p:spPr>
          </p:pic>
          <p:pic>
            <p:nvPicPr>
              <p:cNvPr id="90157" name="Picture 45" descr="Bells"/>
              <p:cNvPicPr>
                <a:picLocks noChangeAspect="1" noChangeArrowheads="1"/>
              </p:cNvPicPr>
              <p:nvPr/>
            </p:nvPicPr>
            <p:blipFill>
              <a:blip r:embed="rId8" cstate="print"/>
              <a:srcRect/>
              <a:stretch>
                <a:fillRect/>
              </a:stretch>
            </p:blipFill>
            <p:spPr bwMode="auto">
              <a:xfrm>
                <a:off x="45" y="1707"/>
                <a:ext cx="612" cy="612"/>
              </a:xfrm>
              <a:prstGeom prst="rect">
                <a:avLst/>
              </a:prstGeom>
              <a:noFill/>
            </p:spPr>
          </p:pic>
          <p:pic>
            <p:nvPicPr>
              <p:cNvPr id="90158" name="Picture 46" descr="Choirboy"/>
              <p:cNvPicPr>
                <a:picLocks noChangeAspect="1" noChangeArrowheads="1"/>
              </p:cNvPicPr>
              <p:nvPr/>
            </p:nvPicPr>
            <p:blipFill>
              <a:blip r:embed="rId9" cstate="print"/>
              <a:srcRect/>
              <a:stretch>
                <a:fillRect/>
              </a:stretch>
            </p:blipFill>
            <p:spPr bwMode="auto">
              <a:xfrm>
                <a:off x="59" y="2370"/>
                <a:ext cx="529" cy="771"/>
              </a:xfrm>
              <a:prstGeom prst="rect">
                <a:avLst/>
              </a:prstGeom>
              <a:noFill/>
            </p:spPr>
          </p:pic>
        </p:grpSp>
      </p:grpSp>
      <p:sp>
        <p:nvSpPr>
          <p:cNvPr id="15" name="Text Box 25"/>
          <p:cNvSpPr txBox="1">
            <a:spLocks noChangeArrowheads="1"/>
          </p:cNvSpPr>
          <p:nvPr/>
        </p:nvSpPr>
        <p:spPr bwMode="auto">
          <a:xfrm>
            <a:off x="1547664" y="332656"/>
            <a:ext cx="7286676" cy="707886"/>
          </a:xfrm>
          <a:prstGeom prst="rect">
            <a:avLst/>
          </a:prstGeom>
          <a:noFill/>
          <a:ln w="9525">
            <a:noFill/>
            <a:miter lim="800000"/>
            <a:headEnd/>
            <a:tailEnd/>
          </a:ln>
          <a:effectLst/>
        </p:spPr>
        <p:txBody>
          <a:bodyPr wrap="square">
            <a:spAutoFit/>
          </a:bodyPr>
          <a:lstStyle/>
          <a:p>
            <a:pPr algn="ctr"/>
            <a:r>
              <a:rPr lang="ar-SA" sz="4000" b="1" dirty="0" smtClean="0">
                <a:solidFill>
                  <a:srgbClr val="660066"/>
                </a:solidFill>
                <a:latin typeface="Verdana" pitchFamily="34" charset="0"/>
                <a:cs typeface="Arial"/>
              </a:rPr>
              <a:t>قواعد الاستخدام الوظيفي للوسائل التعليمية</a:t>
            </a:r>
            <a:endParaRPr lang="en-US" sz="4000" b="1" dirty="0">
              <a:solidFill>
                <a:srgbClr val="660066"/>
              </a:solidFill>
              <a:latin typeface="Verdana" pitchFamily="34" charset="0"/>
              <a:cs typeface="Arial"/>
            </a:endParaRPr>
          </a:p>
        </p:txBody>
      </p:sp>
      <p:graphicFrame>
        <p:nvGraphicFramePr>
          <p:cNvPr id="17" name="رسم تخطيطي 3"/>
          <p:cNvGraphicFramePr/>
          <p:nvPr/>
        </p:nvGraphicFramePr>
        <p:xfrm>
          <a:off x="1571604" y="1643050"/>
          <a:ext cx="7143800" cy="45005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3368021"/>
      </p:ext>
    </p:extLst>
  </p:cSld>
  <p:clrMapOvr>
    <a:masterClrMapping/>
  </p:clrMapOvr>
  <p:transition>
    <p:randomBar/>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105" name="Text Box 25"/>
          <p:cNvSpPr txBox="1">
            <a:spLocks noChangeArrowheads="1"/>
          </p:cNvSpPr>
          <p:nvPr/>
        </p:nvSpPr>
        <p:spPr bwMode="auto">
          <a:xfrm>
            <a:off x="2138388" y="620688"/>
            <a:ext cx="5477783" cy="707886"/>
          </a:xfrm>
          <a:prstGeom prst="rect">
            <a:avLst/>
          </a:prstGeom>
          <a:noFill/>
          <a:ln w="9525">
            <a:noFill/>
            <a:miter lim="800000"/>
            <a:headEnd/>
            <a:tailEnd/>
          </a:ln>
          <a:effectLst/>
        </p:spPr>
        <p:txBody>
          <a:bodyPr wrap="none">
            <a:spAutoFit/>
          </a:bodyPr>
          <a:lstStyle/>
          <a:p>
            <a:pPr algn="ctr"/>
            <a:r>
              <a:rPr lang="ar-SA" sz="4000" b="1" dirty="0" smtClean="0">
                <a:solidFill>
                  <a:srgbClr val="660033"/>
                </a:solidFill>
                <a:latin typeface="Verdana" pitchFamily="34" charset="0"/>
                <a:cs typeface="+mj-cs"/>
              </a:rPr>
              <a:t>أهمية استخدام الوسائل التعليمية</a:t>
            </a:r>
            <a:endParaRPr lang="en-US" sz="4000" b="1" dirty="0">
              <a:solidFill>
                <a:srgbClr val="660033"/>
              </a:solidFill>
              <a:latin typeface="Verdana" pitchFamily="34" charset="0"/>
              <a:cs typeface="+mj-cs"/>
            </a:endParaRPr>
          </a:p>
        </p:txBody>
      </p:sp>
      <p:sp>
        <p:nvSpPr>
          <p:cNvPr id="4" name="Text Box 3"/>
          <p:cNvSpPr txBox="1">
            <a:spLocks noChangeArrowheads="1"/>
          </p:cNvSpPr>
          <p:nvPr/>
        </p:nvSpPr>
        <p:spPr bwMode="auto">
          <a:xfrm>
            <a:off x="1912365" y="1595460"/>
            <a:ext cx="5929828" cy="707886"/>
          </a:xfrm>
          <a:prstGeom prst="rect">
            <a:avLst/>
          </a:prstGeom>
          <a:noFill/>
          <a:ln w="9525">
            <a:noFill/>
            <a:miter lim="800000"/>
            <a:headEnd/>
            <a:tailEnd/>
          </a:ln>
          <a:effectLst/>
        </p:spPr>
        <p:txBody>
          <a:bodyPr wrap="none">
            <a:spAutoFit/>
          </a:bodyPr>
          <a:lstStyle/>
          <a:p>
            <a:pPr algn="r" rtl="1"/>
            <a:r>
              <a:rPr lang="ar-SA" sz="4000" dirty="0" smtClean="0">
                <a:solidFill>
                  <a:srgbClr val="000000"/>
                </a:solidFill>
              </a:rPr>
              <a:t>فكري بنفسك واشرحي وجهة نظرك</a:t>
            </a:r>
            <a:endParaRPr lang="en-US" sz="4000" dirty="0">
              <a:solidFill>
                <a:srgbClr val="000000"/>
              </a:solidFill>
            </a:endParaRPr>
          </a:p>
        </p:txBody>
      </p:sp>
      <p:pic>
        <p:nvPicPr>
          <p:cNvPr id="5" name="صورة 4" descr="clock.jpg">
            <a:hlinkClick r:id="rId4"/>
          </p:cNvPr>
          <p:cNvPicPr>
            <a:picLocks noChangeAspect="1"/>
          </p:cNvPicPr>
          <p:nvPr/>
        </p:nvPicPr>
        <p:blipFill>
          <a:blip r:embed="rId5" cstate="print"/>
          <a:stretch>
            <a:fillRect/>
          </a:stretch>
        </p:blipFill>
        <p:spPr>
          <a:xfrm>
            <a:off x="3361218" y="3789040"/>
            <a:ext cx="2786082" cy="2477717"/>
          </a:xfrm>
          <a:prstGeom prst="rect">
            <a:avLst/>
          </a:prstGeom>
        </p:spPr>
      </p:pic>
      <p:sp>
        <p:nvSpPr>
          <p:cNvPr id="6" name="Text Box 25"/>
          <p:cNvSpPr txBox="1">
            <a:spLocks noChangeArrowheads="1"/>
          </p:cNvSpPr>
          <p:nvPr/>
        </p:nvSpPr>
        <p:spPr bwMode="auto">
          <a:xfrm>
            <a:off x="3906110" y="2417112"/>
            <a:ext cx="1696298" cy="1015663"/>
          </a:xfrm>
          <a:prstGeom prst="rect">
            <a:avLst/>
          </a:prstGeom>
          <a:noFill/>
          <a:ln w="9525">
            <a:noFill/>
            <a:miter lim="800000"/>
            <a:headEnd/>
            <a:tailEnd/>
          </a:ln>
          <a:effectLst/>
        </p:spPr>
        <p:txBody>
          <a:bodyPr wrap="none">
            <a:spAutoFit/>
          </a:bodyPr>
          <a:lstStyle/>
          <a:p>
            <a:pPr algn="ctr"/>
            <a:r>
              <a:rPr lang="ar-SA" sz="6000" b="1" dirty="0" smtClean="0">
                <a:solidFill>
                  <a:srgbClr val="003300"/>
                </a:solidFill>
                <a:latin typeface="Verdana" pitchFamily="34" charset="0"/>
                <a:cs typeface="PT Simple Bold Ruled" pitchFamily="2" charset="-78"/>
              </a:rPr>
              <a:t>3 دقائق</a:t>
            </a:r>
            <a:endParaRPr lang="en-US" sz="6000" b="1" dirty="0">
              <a:solidFill>
                <a:srgbClr val="003300"/>
              </a:solidFill>
              <a:latin typeface="Verdana" pitchFamily="34" charset="0"/>
              <a:cs typeface="PT Simple Bold Ruled" pitchFamily="2" charset="-78"/>
            </a:endParaRPr>
          </a:p>
        </p:txBody>
      </p:sp>
    </p:spTree>
    <p:extLst>
      <p:ext uri="{BB962C8B-B14F-4D97-AF65-F5344CB8AC3E}">
        <p14:creationId xmlns:p14="http://schemas.microsoft.com/office/powerpoint/2010/main" val="2154386506"/>
      </p:ext>
    </p:extLst>
  </p:cSld>
  <p:clrMapOvr>
    <a:masterClrMapping/>
  </p:clrMapOvr>
  <p:transition>
    <p:randomBar/>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000232" y="620688"/>
            <a:ext cx="6000792" cy="769441"/>
          </a:xfrm>
          <a:prstGeom prst="rect">
            <a:avLst/>
          </a:prstGeom>
          <a:noFill/>
          <a:ln w="9525">
            <a:noFill/>
            <a:miter lim="800000"/>
            <a:headEnd/>
            <a:tailEnd/>
          </a:ln>
          <a:effectLst/>
        </p:spPr>
        <p:txBody>
          <a:bodyPr wrap="square">
            <a:spAutoFit/>
          </a:bodyPr>
          <a:lstStyle/>
          <a:p>
            <a:pPr algn="ctr"/>
            <a:r>
              <a:rPr lang="ar-SA" sz="4400" b="1" dirty="0" smtClean="0">
                <a:solidFill>
                  <a:srgbClr val="660066"/>
                </a:solidFill>
                <a:latin typeface="Verdana" pitchFamily="34" charset="0"/>
                <a:cs typeface="+mj-cs"/>
              </a:rPr>
              <a:t>تعرفنا اليوم على : </a:t>
            </a:r>
          </a:p>
        </p:txBody>
      </p:sp>
      <p:sp>
        <p:nvSpPr>
          <p:cNvPr id="90115" name="Text Box 3"/>
          <p:cNvSpPr txBox="1">
            <a:spLocks noChangeArrowheads="1"/>
          </p:cNvSpPr>
          <p:nvPr/>
        </p:nvSpPr>
        <p:spPr bwMode="auto">
          <a:xfrm>
            <a:off x="8728075" y="1989138"/>
            <a:ext cx="184150" cy="1554162"/>
          </a:xfrm>
          <a:prstGeom prst="rect">
            <a:avLst/>
          </a:prstGeom>
          <a:noFill/>
          <a:ln w="9525">
            <a:noFill/>
            <a:miter lim="800000"/>
            <a:headEnd/>
            <a:tailEnd/>
          </a:ln>
          <a:effectLst/>
        </p:spPr>
        <p:txBody>
          <a:bodyPr wrap="none">
            <a:spAutoFit/>
          </a:bodyPr>
          <a:lstStyle/>
          <a:p>
            <a:pPr algn="r"/>
            <a:endParaRPr lang="ar-SA" sz="3200">
              <a:solidFill>
                <a:srgbClr val="000000"/>
              </a:solidFill>
              <a:latin typeface="Verdana" pitchFamily="34" charset="0"/>
            </a:endParaRPr>
          </a:p>
          <a:p>
            <a:pPr algn="r"/>
            <a:endParaRPr lang="ar-SA" sz="3200">
              <a:solidFill>
                <a:srgbClr val="000000"/>
              </a:solidFill>
              <a:latin typeface="Verdana" pitchFamily="34" charset="0"/>
            </a:endParaRPr>
          </a:p>
          <a:p>
            <a:pPr algn="r"/>
            <a:endParaRPr lang="en-GB" sz="3200">
              <a:solidFill>
                <a:srgbClr val="000000"/>
              </a:solidFill>
              <a:latin typeface="Verdana" pitchFamily="34" charset="0"/>
            </a:endParaRPr>
          </a:p>
        </p:txBody>
      </p:sp>
      <p:grpSp>
        <p:nvGrpSpPr>
          <p:cNvPr id="90149" name="Group 37"/>
          <p:cNvGrpSpPr>
            <a:grpSpLocks/>
          </p:cNvGrpSpPr>
          <p:nvPr/>
        </p:nvGrpSpPr>
        <p:grpSpPr bwMode="auto">
          <a:xfrm>
            <a:off x="0" y="0"/>
            <a:ext cx="1133475" cy="6858000"/>
            <a:chOff x="0" y="0"/>
            <a:chExt cx="714" cy="4320"/>
          </a:xfrm>
        </p:grpSpPr>
        <p:sp>
          <p:nvSpPr>
            <p:cNvPr id="90150" name="Rectangle 38"/>
            <p:cNvSpPr>
              <a:spLocks noChangeArrowheads="1"/>
            </p:cNvSpPr>
            <p:nvPr/>
          </p:nvSpPr>
          <p:spPr bwMode="auto">
            <a:xfrm>
              <a:off x="0" y="0"/>
              <a:ext cx="703" cy="4320"/>
            </a:xfrm>
            <a:prstGeom prst="rect">
              <a:avLst/>
            </a:prstGeom>
            <a:solidFill>
              <a:schemeClr val="bg1"/>
            </a:solidFill>
            <a:ln w="76200" cmpd="tri">
              <a:solidFill>
                <a:srgbClr val="660066"/>
              </a:solidFill>
              <a:miter lim="800000"/>
              <a:headEnd/>
              <a:tailEnd/>
            </a:ln>
            <a:effectLst/>
          </p:spPr>
          <p:txBody>
            <a:bodyPr wrap="none" anchor="ctr"/>
            <a:lstStyle/>
            <a:p>
              <a:endParaRPr lang="ar-SA">
                <a:solidFill>
                  <a:srgbClr val="000000"/>
                </a:solidFill>
              </a:endParaRPr>
            </a:p>
          </p:txBody>
        </p:sp>
        <p:grpSp>
          <p:nvGrpSpPr>
            <p:cNvPr id="90151" name="Group 39"/>
            <p:cNvGrpSpPr>
              <a:grpSpLocks/>
            </p:cNvGrpSpPr>
            <p:nvPr/>
          </p:nvGrpSpPr>
          <p:grpSpPr bwMode="auto">
            <a:xfrm>
              <a:off x="0" y="0"/>
              <a:ext cx="714" cy="4229"/>
              <a:chOff x="0" y="0"/>
              <a:chExt cx="714" cy="4229"/>
            </a:xfrm>
          </p:grpSpPr>
          <p:pic>
            <p:nvPicPr>
              <p:cNvPr id="90152" name="Picture 40" descr="سماعات"/>
              <p:cNvPicPr>
                <a:picLocks noChangeAspect="1" noChangeArrowheads="1"/>
              </p:cNvPicPr>
              <p:nvPr/>
            </p:nvPicPr>
            <p:blipFill>
              <a:blip r:embed="rId3" cstate="print"/>
              <a:srcRect/>
              <a:stretch>
                <a:fillRect/>
              </a:stretch>
            </p:blipFill>
            <p:spPr bwMode="auto">
              <a:xfrm>
                <a:off x="0" y="0"/>
                <a:ext cx="714" cy="533"/>
              </a:xfrm>
              <a:prstGeom prst="rect">
                <a:avLst/>
              </a:prstGeom>
              <a:noFill/>
            </p:spPr>
          </p:pic>
          <p:pic>
            <p:nvPicPr>
              <p:cNvPr id="90153" name="Picture 41" descr="microphone_flashing_md_wht"/>
              <p:cNvPicPr>
                <a:picLocks noChangeAspect="1" noChangeArrowheads="1" noCrop="1"/>
              </p:cNvPicPr>
              <p:nvPr/>
            </p:nvPicPr>
            <p:blipFill>
              <a:blip r:embed="rId4" cstate="print"/>
              <a:srcRect/>
              <a:stretch>
                <a:fillRect/>
              </a:stretch>
            </p:blipFill>
            <p:spPr bwMode="auto">
              <a:xfrm>
                <a:off x="113" y="618"/>
                <a:ext cx="544" cy="544"/>
              </a:xfrm>
              <a:prstGeom prst="rect">
                <a:avLst/>
              </a:prstGeom>
              <a:noFill/>
            </p:spPr>
          </p:pic>
          <p:pic>
            <p:nvPicPr>
              <p:cNvPr id="90154" name="Picture 42" descr="Computa5"/>
              <p:cNvPicPr>
                <a:picLocks noChangeAspect="1" noChangeArrowheads="1"/>
              </p:cNvPicPr>
              <p:nvPr/>
            </p:nvPicPr>
            <p:blipFill>
              <a:blip r:embed="rId5" cstate="print"/>
              <a:srcRect/>
              <a:stretch>
                <a:fillRect/>
              </a:stretch>
            </p:blipFill>
            <p:spPr bwMode="auto">
              <a:xfrm>
                <a:off x="45" y="1107"/>
                <a:ext cx="612" cy="551"/>
              </a:xfrm>
              <a:prstGeom prst="rect">
                <a:avLst/>
              </a:prstGeom>
              <a:noFill/>
            </p:spPr>
          </p:pic>
          <p:pic>
            <p:nvPicPr>
              <p:cNvPr id="90155" name="Picture 43" descr="Pc_audio"/>
              <p:cNvPicPr>
                <a:picLocks noChangeAspect="1" noChangeArrowheads="1"/>
              </p:cNvPicPr>
              <p:nvPr/>
            </p:nvPicPr>
            <p:blipFill>
              <a:blip r:embed="rId6" cstate="print"/>
              <a:srcRect/>
              <a:stretch>
                <a:fillRect/>
              </a:stretch>
            </p:blipFill>
            <p:spPr bwMode="auto">
              <a:xfrm>
                <a:off x="36" y="3203"/>
                <a:ext cx="621" cy="495"/>
              </a:xfrm>
              <a:prstGeom prst="rect">
                <a:avLst/>
              </a:prstGeom>
              <a:noFill/>
            </p:spPr>
          </p:pic>
          <p:pic>
            <p:nvPicPr>
              <p:cNvPr id="90156" name="Picture 44" descr="Multimd"/>
              <p:cNvPicPr>
                <a:picLocks noChangeAspect="1" noChangeArrowheads="1"/>
              </p:cNvPicPr>
              <p:nvPr/>
            </p:nvPicPr>
            <p:blipFill>
              <a:blip r:embed="rId7" cstate="print"/>
              <a:srcRect/>
              <a:stretch>
                <a:fillRect/>
              </a:stretch>
            </p:blipFill>
            <p:spPr bwMode="auto">
              <a:xfrm>
                <a:off x="31" y="3721"/>
                <a:ext cx="612" cy="508"/>
              </a:xfrm>
              <a:prstGeom prst="rect">
                <a:avLst/>
              </a:prstGeom>
              <a:noFill/>
            </p:spPr>
          </p:pic>
          <p:pic>
            <p:nvPicPr>
              <p:cNvPr id="90157" name="Picture 45" descr="Bells"/>
              <p:cNvPicPr>
                <a:picLocks noChangeAspect="1" noChangeArrowheads="1"/>
              </p:cNvPicPr>
              <p:nvPr/>
            </p:nvPicPr>
            <p:blipFill>
              <a:blip r:embed="rId8" cstate="print"/>
              <a:srcRect/>
              <a:stretch>
                <a:fillRect/>
              </a:stretch>
            </p:blipFill>
            <p:spPr bwMode="auto">
              <a:xfrm>
                <a:off x="45" y="1707"/>
                <a:ext cx="612" cy="612"/>
              </a:xfrm>
              <a:prstGeom prst="rect">
                <a:avLst/>
              </a:prstGeom>
              <a:noFill/>
            </p:spPr>
          </p:pic>
          <p:pic>
            <p:nvPicPr>
              <p:cNvPr id="90158" name="Picture 46" descr="Choirboy"/>
              <p:cNvPicPr>
                <a:picLocks noChangeAspect="1" noChangeArrowheads="1"/>
              </p:cNvPicPr>
              <p:nvPr/>
            </p:nvPicPr>
            <p:blipFill>
              <a:blip r:embed="rId9" cstate="print"/>
              <a:srcRect/>
              <a:stretch>
                <a:fillRect/>
              </a:stretch>
            </p:blipFill>
            <p:spPr bwMode="auto">
              <a:xfrm>
                <a:off x="59" y="2370"/>
                <a:ext cx="529" cy="771"/>
              </a:xfrm>
              <a:prstGeom prst="rect">
                <a:avLst/>
              </a:prstGeom>
              <a:noFill/>
            </p:spPr>
          </p:pic>
        </p:grpSp>
      </p:grpSp>
      <p:sp>
        <p:nvSpPr>
          <p:cNvPr id="16" name="Text Box 3"/>
          <p:cNvSpPr txBox="1">
            <a:spLocks noChangeArrowheads="1"/>
          </p:cNvSpPr>
          <p:nvPr/>
        </p:nvSpPr>
        <p:spPr bwMode="auto">
          <a:xfrm>
            <a:off x="1253156" y="1757363"/>
            <a:ext cx="7683578" cy="4401205"/>
          </a:xfrm>
          <a:prstGeom prst="rect">
            <a:avLst/>
          </a:prstGeom>
          <a:noFill/>
          <a:ln w="9525">
            <a:noFill/>
            <a:miter lim="800000"/>
            <a:headEnd/>
            <a:tailEnd/>
          </a:ln>
          <a:effectLst/>
        </p:spPr>
        <p:txBody>
          <a:bodyPr wrap="none">
            <a:spAutoFit/>
          </a:bodyPr>
          <a:lstStyle/>
          <a:p>
            <a:pPr algn="r" rtl="1"/>
            <a:r>
              <a:rPr lang="ar-SA" sz="4000" dirty="0" smtClean="0">
                <a:solidFill>
                  <a:srgbClr val="000000"/>
                </a:solidFill>
              </a:rPr>
              <a:t>1- مسميات الوسائل التعليمية.</a:t>
            </a:r>
            <a:endParaRPr lang="ar-SA" sz="4000" dirty="0">
              <a:solidFill>
                <a:srgbClr val="000000"/>
              </a:solidFill>
            </a:endParaRPr>
          </a:p>
          <a:p>
            <a:pPr algn="r" rtl="1"/>
            <a:r>
              <a:rPr lang="ar-SA" sz="4000" dirty="0" smtClean="0">
                <a:solidFill>
                  <a:srgbClr val="000000"/>
                </a:solidFill>
              </a:rPr>
              <a:t>2- مفهوم الوسائل التعليمية.</a:t>
            </a:r>
          </a:p>
          <a:p>
            <a:pPr algn="r" rtl="1"/>
            <a:r>
              <a:rPr lang="ar-SA" sz="4000" dirty="0" smtClean="0">
                <a:solidFill>
                  <a:srgbClr val="000000"/>
                </a:solidFill>
              </a:rPr>
              <a:t>3- التعرف على مجموعة من الوسائل التعليمية</a:t>
            </a:r>
          </a:p>
          <a:p>
            <a:pPr algn="r" rtl="1"/>
            <a:r>
              <a:rPr lang="ar-SA" sz="4000" dirty="0" smtClean="0">
                <a:solidFill>
                  <a:srgbClr val="000000"/>
                </a:solidFill>
              </a:rPr>
              <a:t>    المختلفة.</a:t>
            </a:r>
          </a:p>
          <a:p>
            <a:pPr algn="r" rtl="1"/>
            <a:r>
              <a:rPr lang="ar-SA" sz="4000" dirty="0" smtClean="0">
                <a:solidFill>
                  <a:srgbClr val="000000"/>
                </a:solidFill>
              </a:rPr>
              <a:t>4- قواعد </a:t>
            </a:r>
            <a:r>
              <a:rPr lang="ar-SA" sz="4000" dirty="0">
                <a:solidFill>
                  <a:srgbClr val="000000"/>
                </a:solidFill>
              </a:rPr>
              <a:t>الإستخدام الوظيفي للوسائل التعليمية</a:t>
            </a:r>
            <a:r>
              <a:rPr lang="ar-SA" sz="4000" dirty="0" smtClean="0">
                <a:solidFill>
                  <a:srgbClr val="000000"/>
                </a:solidFill>
              </a:rPr>
              <a:t>.</a:t>
            </a:r>
          </a:p>
          <a:p>
            <a:pPr algn="r" rtl="1"/>
            <a:r>
              <a:rPr lang="ar-SA" sz="4000" dirty="0" smtClean="0">
                <a:solidFill>
                  <a:srgbClr val="000000"/>
                </a:solidFill>
              </a:rPr>
              <a:t>5- أهمية استخدام الوسائل التعليمية.</a:t>
            </a:r>
            <a:endParaRPr lang="ar-SA" sz="4000" dirty="0">
              <a:solidFill>
                <a:srgbClr val="000000"/>
              </a:solidFill>
            </a:endParaRPr>
          </a:p>
          <a:p>
            <a:pPr algn="r" rtl="1"/>
            <a:endParaRPr lang="ar-SA" sz="4000" dirty="0" smtClean="0">
              <a:solidFill>
                <a:srgbClr val="000000"/>
              </a:solidFill>
            </a:endParaRPr>
          </a:p>
        </p:txBody>
      </p:sp>
    </p:spTree>
    <p:extLst>
      <p:ext uri="{BB962C8B-B14F-4D97-AF65-F5344CB8AC3E}">
        <p14:creationId xmlns:p14="http://schemas.microsoft.com/office/powerpoint/2010/main" val="2596742467"/>
      </p:ext>
    </p:extLst>
  </p:cSld>
  <p:clrMapOvr>
    <a:masterClrMapping/>
  </p:clrMapOvr>
  <p:transition>
    <p:randomBar/>
    <p:sndAc>
      <p:stSnd>
        <p:snd r:embed="rId2" name="arrow.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ستطيل 25"/>
          <p:cNvSpPr/>
          <p:nvPr/>
        </p:nvSpPr>
        <p:spPr>
          <a:xfrm>
            <a:off x="2833457" y="692696"/>
            <a:ext cx="34179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حكمة الأسبوع</a:t>
            </a:r>
            <a:endPar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مربع نص 4"/>
          <p:cNvSpPr txBox="1"/>
          <p:nvPr/>
        </p:nvSpPr>
        <p:spPr>
          <a:xfrm>
            <a:off x="540361" y="2564904"/>
            <a:ext cx="8004114" cy="1077218"/>
          </a:xfrm>
          <a:prstGeom prst="rect">
            <a:avLst/>
          </a:prstGeom>
          <a:noFill/>
        </p:spPr>
        <p:txBody>
          <a:bodyPr wrap="none" rtlCol="1">
            <a:spAutoFit/>
          </a:bodyPr>
          <a:lstStyle/>
          <a:p>
            <a:pPr algn="ctr"/>
            <a:r>
              <a:rPr lang="ar-SA" sz="3200" dirty="0" smtClean="0">
                <a:solidFill>
                  <a:prstClr val="black">
                    <a:lumMod val="85000"/>
                    <a:lumOff val="15000"/>
                  </a:prstClr>
                </a:solidFill>
                <a:latin typeface="Times New Roman" pitchFamily="18" charset="0"/>
                <a:cs typeface="Tahoma"/>
              </a:rPr>
              <a:t>لا تتسرعي في إطلاق الأحكام حول الأشخاص </a:t>
            </a:r>
          </a:p>
          <a:p>
            <a:pPr algn="ctr"/>
            <a:r>
              <a:rPr lang="ar-SA" sz="3200" dirty="0" smtClean="0">
                <a:solidFill>
                  <a:prstClr val="black">
                    <a:lumMod val="85000"/>
                    <a:lumOff val="15000"/>
                  </a:prstClr>
                </a:solidFill>
                <a:latin typeface="Times New Roman" pitchFamily="18" charset="0"/>
                <a:cs typeface="Tahoma"/>
              </a:rPr>
              <a:t> أو الأشياء ولتكن قراراتك مدروسة</a:t>
            </a:r>
            <a:endParaRPr lang="ar-SA" sz="3200" dirty="0">
              <a:solidFill>
                <a:prstClr val="black">
                  <a:lumMod val="85000"/>
                  <a:lumOff val="15000"/>
                </a:prstClr>
              </a:solidFill>
              <a:latin typeface="Times New Roman" pitchFamily="18" charset="0"/>
              <a:cs typeface="Tahoma"/>
            </a:endParaRPr>
          </a:p>
        </p:txBody>
      </p:sp>
    </p:spTree>
  </p:cSld>
  <p:clrMapOvr>
    <a:masterClrMapping/>
  </p:clrMapOvr>
  <p:transition>
    <p:randomBar/>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000232" y="620688"/>
            <a:ext cx="6000792" cy="769441"/>
          </a:xfrm>
          <a:prstGeom prst="rect">
            <a:avLst/>
          </a:prstGeom>
          <a:noFill/>
          <a:ln w="9525">
            <a:noFill/>
            <a:miter lim="800000"/>
            <a:headEnd/>
            <a:tailEnd/>
          </a:ln>
          <a:effectLst/>
        </p:spPr>
        <p:txBody>
          <a:bodyPr wrap="square">
            <a:spAutoFit/>
          </a:bodyPr>
          <a:lstStyle/>
          <a:p>
            <a:pPr algn="ctr"/>
            <a:r>
              <a:rPr lang="ar-SA" sz="4400" b="1" dirty="0" smtClean="0">
                <a:solidFill>
                  <a:srgbClr val="660066"/>
                </a:solidFill>
                <a:latin typeface="Verdana" pitchFamily="34" charset="0"/>
                <a:cs typeface="+mj-cs"/>
              </a:rPr>
              <a:t>سنتناول اليوم </a:t>
            </a:r>
          </a:p>
        </p:txBody>
      </p:sp>
      <p:sp>
        <p:nvSpPr>
          <p:cNvPr id="90115" name="Text Box 3"/>
          <p:cNvSpPr txBox="1">
            <a:spLocks noChangeArrowheads="1"/>
          </p:cNvSpPr>
          <p:nvPr/>
        </p:nvSpPr>
        <p:spPr bwMode="auto">
          <a:xfrm>
            <a:off x="8728075" y="1989138"/>
            <a:ext cx="184150" cy="1554162"/>
          </a:xfrm>
          <a:prstGeom prst="rect">
            <a:avLst/>
          </a:prstGeom>
          <a:noFill/>
          <a:ln w="9525">
            <a:noFill/>
            <a:miter lim="800000"/>
            <a:headEnd/>
            <a:tailEnd/>
          </a:ln>
          <a:effectLst/>
        </p:spPr>
        <p:txBody>
          <a:bodyPr wrap="none">
            <a:spAutoFit/>
          </a:bodyPr>
          <a:lstStyle/>
          <a:p>
            <a:pPr algn="r"/>
            <a:endParaRPr lang="ar-SA" sz="3200">
              <a:latin typeface="Verdana" pitchFamily="34" charset="0"/>
            </a:endParaRPr>
          </a:p>
          <a:p>
            <a:pPr algn="r"/>
            <a:endParaRPr lang="ar-SA" sz="3200">
              <a:latin typeface="Verdana" pitchFamily="34" charset="0"/>
            </a:endParaRPr>
          </a:p>
          <a:p>
            <a:pPr algn="r"/>
            <a:endParaRPr lang="en-GB" sz="3200">
              <a:latin typeface="Verdana" pitchFamily="34" charset="0"/>
            </a:endParaRPr>
          </a:p>
        </p:txBody>
      </p:sp>
      <p:grpSp>
        <p:nvGrpSpPr>
          <p:cNvPr id="90149" name="Group 37"/>
          <p:cNvGrpSpPr>
            <a:grpSpLocks/>
          </p:cNvGrpSpPr>
          <p:nvPr/>
        </p:nvGrpSpPr>
        <p:grpSpPr bwMode="auto">
          <a:xfrm>
            <a:off x="0" y="0"/>
            <a:ext cx="1133475" cy="6858000"/>
            <a:chOff x="0" y="0"/>
            <a:chExt cx="714" cy="4320"/>
          </a:xfrm>
        </p:grpSpPr>
        <p:sp>
          <p:nvSpPr>
            <p:cNvPr id="90150" name="Rectangle 38"/>
            <p:cNvSpPr>
              <a:spLocks noChangeArrowheads="1"/>
            </p:cNvSpPr>
            <p:nvPr/>
          </p:nvSpPr>
          <p:spPr bwMode="auto">
            <a:xfrm>
              <a:off x="0" y="0"/>
              <a:ext cx="703" cy="4320"/>
            </a:xfrm>
            <a:prstGeom prst="rect">
              <a:avLst/>
            </a:prstGeom>
            <a:solidFill>
              <a:schemeClr val="bg1"/>
            </a:solidFill>
            <a:ln w="76200" cmpd="tri">
              <a:solidFill>
                <a:srgbClr val="660066"/>
              </a:solidFill>
              <a:miter lim="800000"/>
              <a:headEnd/>
              <a:tailEnd/>
            </a:ln>
            <a:effectLst/>
          </p:spPr>
          <p:txBody>
            <a:bodyPr wrap="none" anchor="ctr"/>
            <a:lstStyle/>
            <a:p>
              <a:endParaRPr lang="ar-SA"/>
            </a:p>
          </p:txBody>
        </p:sp>
        <p:grpSp>
          <p:nvGrpSpPr>
            <p:cNvPr id="90151" name="Group 39"/>
            <p:cNvGrpSpPr>
              <a:grpSpLocks/>
            </p:cNvGrpSpPr>
            <p:nvPr/>
          </p:nvGrpSpPr>
          <p:grpSpPr bwMode="auto">
            <a:xfrm>
              <a:off x="0" y="0"/>
              <a:ext cx="714" cy="4229"/>
              <a:chOff x="0" y="0"/>
              <a:chExt cx="714" cy="4229"/>
            </a:xfrm>
          </p:grpSpPr>
          <p:pic>
            <p:nvPicPr>
              <p:cNvPr id="90152" name="Picture 40" descr="سماعات"/>
              <p:cNvPicPr>
                <a:picLocks noChangeAspect="1" noChangeArrowheads="1"/>
              </p:cNvPicPr>
              <p:nvPr/>
            </p:nvPicPr>
            <p:blipFill>
              <a:blip r:embed="rId3" cstate="print"/>
              <a:srcRect/>
              <a:stretch>
                <a:fillRect/>
              </a:stretch>
            </p:blipFill>
            <p:spPr bwMode="auto">
              <a:xfrm>
                <a:off x="0" y="0"/>
                <a:ext cx="714" cy="533"/>
              </a:xfrm>
              <a:prstGeom prst="rect">
                <a:avLst/>
              </a:prstGeom>
              <a:noFill/>
            </p:spPr>
          </p:pic>
          <p:pic>
            <p:nvPicPr>
              <p:cNvPr id="90153" name="Picture 41" descr="microphone_flashing_md_wht"/>
              <p:cNvPicPr>
                <a:picLocks noChangeAspect="1" noChangeArrowheads="1" noCrop="1"/>
              </p:cNvPicPr>
              <p:nvPr/>
            </p:nvPicPr>
            <p:blipFill>
              <a:blip r:embed="rId4" cstate="print"/>
              <a:srcRect/>
              <a:stretch>
                <a:fillRect/>
              </a:stretch>
            </p:blipFill>
            <p:spPr bwMode="auto">
              <a:xfrm>
                <a:off x="113" y="618"/>
                <a:ext cx="544" cy="544"/>
              </a:xfrm>
              <a:prstGeom prst="rect">
                <a:avLst/>
              </a:prstGeom>
              <a:noFill/>
            </p:spPr>
          </p:pic>
          <p:pic>
            <p:nvPicPr>
              <p:cNvPr id="90154" name="Picture 42" descr="Computa5"/>
              <p:cNvPicPr>
                <a:picLocks noChangeAspect="1" noChangeArrowheads="1"/>
              </p:cNvPicPr>
              <p:nvPr/>
            </p:nvPicPr>
            <p:blipFill>
              <a:blip r:embed="rId5" cstate="print"/>
              <a:srcRect/>
              <a:stretch>
                <a:fillRect/>
              </a:stretch>
            </p:blipFill>
            <p:spPr bwMode="auto">
              <a:xfrm>
                <a:off x="45" y="1107"/>
                <a:ext cx="612" cy="551"/>
              </a:xfrm>
              <a:prstGeom prst="rect">
                <a:avLst/>
              </a:prstGeom>
              <a:noFill/>
            </p:spPr>
          </p:pic>
          <p:pic>
            <p:nvPicPr>
              <p:cNvPr id="90155" name="Picture 43" descr="Pc_audio"/>
              <p:cNvPicPr>
                <a:picLocks noChangeAspect="1" noChangeArrowheads="1"/>
              </p:cNvPicPr>
              <p:nvPr/>
            </p:nvPicPr>
            <p:blipFill>
              <a:blip r:embed="rId6" cstate="print"/>
              <a:srcRect/>
              <a:stretch>
                <a:fillRect/>
              </a:stretch>
            </p:blipFill>
            <p:spPr bwMode="auto">
              <a:xfrm>
                <a:off x="36" y="3203"/>
                <a:ext cx="621" cy="495"/>
              </a:xfrm>
              <a:prstGeom prst="rect">
                <a:avLst/>
              </a:prstGeom>
              <a:noFill/>
            </p:spPr>
          </p:pic>
          <p:pic>
            <p:nvPicPr>
              <p:cNvPr id="90156" name="Picture 44" descr="Multimd"/>
              <p:cNvPicPr>
                <a:picLocks noChangeAspect="1" noChangeArrowheads="1"/>
              </p:cNvPicPr>
              <p:nvPr/>
            </p:nvPicPr>
            <p:blipFill>
              <a:blip r:embed="rId7" cstate="print"/>
              <a:srcRect/>
              <a:stretch>
                <a:fillRect/>
              </a:stretch>
            </p:blipFill>
            <p:spPr bwMode="auto">
              <a:xfrm>
                <a:off x="31" y="3721"/>
                <a:ext cx="612" cy="508"/>
              </a:xfrm>
              <a:prstGeom prst="rect">
                <a:avLst/>
              </a:prstGeom>
              <a:noFill/>
            </p:spPr>
          </p:pic>
          <p:pic>
            <p:nvPicPr>
              <p:cNvPr id="90157" name="Picture 45" descr="Bells"/>
              <p:cNvPicPr>
                <a:picLocks noChangeAspect="1" noChangeArrowheads="1"/>
              </p:cNvPicPr>
              <p:nvPr/>
            </p:nvPicPr>
            <p:blipFill>
              <a:blip r:embed="rId8" cstate="print"/>
              <a:srcRect/>
              <a:stretch>
                <a:fillRect/>
              </a:stretch>
            </p:blipFill>
            <p:spPr bwMode="auto">
              <a:xfrm>
                <a:off x="45" y="1707"/>
                <a:ext cx="612" cy="612"/>
              </a:xfrm>
              <a:prstGeom prst="rect">
                <a:avLst/>
              </a:prstGeom>
              <a:noFill/>
            </p:spPr>
          </p:pic>
          <p:pic>
            <p:nvPicPr>
              <p:cNvPr id="90158" name="Picture 46" descr="Choirboy"/>
              <p:cNvPicPr>
                <a:picLocks noChangeAspect="1" noChangeArrowheads="1"/>
              </p:cNvPicPr>
              <p:nvPr/>
            </p:nvPicPr>
            <p:blipFill>
              <a:blip r:embed="rId9" cstate="print"/>
              <a:srcRect/>
              <a:stretch>
                <a:fillRect/>
              </a:stretch>
            </p:blipFill>
            <p:spPr bwMode="auto">
              <a:xfrm>
                <a:off x="59" y="2370"/>
                <a:ext cx="529" cy="771"/>
              </a:xfrm>
              <a:prstGeom prst="rect">
                <a:avLst/>
              </a:prstGeom>
              <a:noFill/>
            </p:spPr>
          </p:pic>
        </p:grpSp>
      </p:grpSp>
      <p:sp>
        <p:nvSpPr>
          <p:cNvPr id="16" name="Text Box 3"/>
          <p:cNvSpPr txBox="1">
            <a:spLocks noChangeArrowheads="1"/>
          </p:cNvSpPr>
          <p:nvPr/>
        </p:nvSpPr>
        <p:spPr bwMode="auto">
          <a:xfrm>
            <a:off x="1116901" y="1844675"/>
            <a:ext cx="7819833" cy="3785652"/>
          </a:xfrm>
          <a:prstGeom prst="rect">
            <a:avLst/>
          </a:prstGeom>
          <a:noFill/>
          <a:ln w="9525">
            <a:noFill/>
            <a:miter lim="800000"/>
            <a:headEnd/>
            <a:tailEnd/>
          </a:ln>
          <a:effectLst/>
        </p:spPr>
        <p:txBody>
          <a:bodyPr wrap="none">
            <a:spAutoFit/>
          </a:bodyPr>
          <a:lstStyle/>
          <a:p>
            <a:pPr algn="r" rtl="1"/>
            <a:r>
              <a:rPr lang="ar-SA" sz="4000" dirty="0" smtClean="0"/>
              <a:t>1- مسميات الوسائل التعليمية.</a:t>
            </a:r>
            <a:endParaRPr lang="ar-SA" sz="4000" dirty="0"/>
          </a:p>
          <a:p>
            <a:pPr algn="r" rtl="1"/>
            <a:r>
              <a:rPr lang="ar-SA" sz="4000" dirty="0" smtClean="0"/>
              <a:t>2- مفهوم الوسائل التعليمية.</a:t>
            </a:r>
          </a:p>
          <a:p>
            <a:pPr algn="r" rtl="1"/>
            <a:r>
              <a:rPr lang="ar-SA" sz="4000" dirty="0" smtClean="0"/>
              <a:t>3- التعرف على مجموعة من الوسائل التعليمية.</a:t>
            </a:r>
          </a:p>
          <a:p>
            <a:pPr algn="r" rtl="1"/>
            <a:r>
              <a:rPr lang="ar-SA" sz="4000" dirty="0" smtClean="0"/>
              <a:t>4- قواعد </a:t>
            </a:r>
            <a:r>
              <a:rPr lang="ar-SA" sz="4000" dirty="0"/>
              <a:t>الإستخدام الوظيفي للوسائل التعليمية</a:t>
            </a:r>
            <a:r>
              <a:rPr lang="ar-SA" sz="4000" dirty="0" smtClean="0"/>
              <a:t>.</a:t>
            </a:r>
          </a:p>
          <a:p>
            <a:pPr algn="r" rtl="1"/>
            <a:r>
              <a:rPr lang="ar-SA" sz="4000" dirty="0" smtClean="0"/>
              <a:t>5- أهمية استخدام الوسائل التعليمية.</a:t>
            </a:r>
            <a:endParaRPr lang="ar-SA" sz="4000" dirty="0"/>
          </a:p>
          <a:p>
            <a:pPr algn="r" rtl="1"/>
            <a:endParaRPr lang="ar-SA" sz="4000" dirty="0" smtClean="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105" name="Text Box 25"/>
          <p:cNvSpPr txBox="1">
            <a:spLocks noChangeArrowheads="1"/>
          </p:cNvSpPr>
          <p:nvPr/>
        </p:nvSpPr>
        <p:spPr bwMode="auto">
          <a:xfrm>
            <a:off x="2149458" y="404664"/>
            <a:ext cx="4879861" cy="769441"/>
          </a:xfrm>
          <a:prstGeom prst="rect">
            <a:avLst/>
          </a:prstGeom>
          <a:noFill/>
          <a:ln w="9525">
            <a:noFill/>
            <a:miter lim="800000"/>
            <a:headEnd/>
            <a:tailEnd/>
          </a:ln>
          <a:effectLst/>
        </p:spPr>
        <p:txBody>
          <a:bodyPr wrap="none">
            <a:spAutoFit/>
          </a:bodyPr>
          <a:lstStyle/>
          <a:p>
            <a:pPr algn="ctr"/>
            <a:r>
              <a:rPr lang="ar-SA" sz="4400" b="1" dirty="0" smtClean="0">
                <a:solidFill>
                  <a:srgbClr val="660066"/>
                </a:solidFill>
                <a:latin typeface="Verdana" pitchFamily="34" charset="0"/>
                <a:cs typeface="+mj-cs"/>
              </a:rPr>
              <a:t>مسميات الوسائل التعليمية</a:t>
            </a:r>
            <a:endParaRPr lang="en-US" sz="4400" b="1" dirty="0">
              <a:solidFill>
                <a:srgbClr val="660066"/>
              </a:solidFill>
              <a:latin typeface="Verdana" pitchFamily="34" charset="0"/>
              <a:cs typeface="+mj-cs"/>
            </a:endParaRPr>
          </a:p>
        </p:txBody>
      </p:sp>
      <p:sp>
        <p:nvSpPr>
          <p:cNvPr id="5" name="Text Box 3"/>
          <p:cNvSpPr txBox="1">
            <a:spLocks noChangeArrowheads="1"/>
          </p:cNvSpPr>
          <p:nvPr/>
        </p:nvSpPr>
        <p:spPr bwMode="auto">
          <a:xfrm>
            <a:off x="4214810" y="1428736"/>
            <a:ext cx="4013966" cy="4524315"/>
          </a:xfrm>
          <a:prstGeom prst="rect">
            <a:avLst/>
          </a:prstGeom>
          <a:noFill/>
          <a:ln w="9525">
            <a:noFill/>
            <a:miter lim="800000"/>
            <a:headEnd/>
            <a:tailEnd/>
          </a:ln>
          <a:effectLst/>
        </p:spPr>
        <p:txBody>
          <a:bodyPr wrap="square">
            <a:spAutoFit/>
          </a:bodyPr>
          <a:lstStyle/>
          <a:p>
            <a:pPr algn="r" rtl="1"/>
            <a:r>
              <a:rPr lang="ar-SA" sz="3200" dirty="0" smtClean="0"/>
              <a:t>1- الوسائل البصرية</a:t>
            </a:r>
          </a:p>
          <a:p>
            <a:pPr algn="r" rtl="1"/>
            <a:r>
              <a:rPr lang="ar-SA" sz="3200" dirty="0" smtClean="0"/>
              <a:t>2- الوسائل السمعية</a:t>
            </a:r>
          </a:p>
          <a:p>
            <a:pPr algn="r" rtl="1"/>
            <a:r>
              <a:rPr lang="ar-SA" sz="3200" dirty="0" smtClean="0"/>
              <a:t>3- الوسائل السمعية البصرية</a:t>
            </a:r>
          </a:p>
          <a:p>
            <a:pPr algn="r" rtl="1"/>
            <a:r>
              <a:rPr lang="ar-SA" sz="3200" dirty="0" smtClean="0"/>
              <a:t>4- وسائل الإيضاح</a:t>
            </a:r>
            <a:endParaRPr lang="en-US" sz="3200" dirty="0" smtClean="0"/>
          </a:p>
          <a:p>
            <a:pPr algn="r" rtl="1"/>
            <a:r>
              <a:rPr lang="ar-SA" sz="3200" dirty="0" smtClean="0"/>
              <a:t>5- معينات التدريس</a:t>
            </a:r>
          </a:p>
          <a:p>
            <a:pPr algn="r" rtl="1"/>
            <a:r>
              <a:rPr lang="ar-SA" sz="3200" dirty="0" smtClean="0">
                <a:solidFill>
                  <a:srgbClr val="C00000"/>
                </a:solidFill>
              </a:rPr>
              <a:t>6- الوسائط التعليمية</a:t>
            </a:r>
          </a:p>
          <a:p>
            <a:pPr algn="r" rtl="1"/>
            <a:r>
              <a:rPr lang="ar-SA" sz="3200" dirty="0" smtClean="0">
                <a:solidFill>
                  <a:srgbClr val="C00000"/>
                </a:solidFill>
              </a:rPr>
              <a:t>7- وسائل الإتصال التعليمية</a:t>
            </a:r>
          </a:p>
          <a:p>
            <a:pPr algn="r" rtl="1"/>
            <a:r>
              <a:rPr lang="ar-SA" sz="3200" dirty="0" smtClean="0">
                <a:solidFill>
                  <a:srgbClr val="C00000"/>
                </a:solidFill>
              </a:rPr>
              <a:t>8- التقنيات التعليمية</a:t>
            </a:r>
          </a:p>
          <a:p>
            <a:pPr algn="r" rtl="1"/>
            <a:r>
              <a:rPr lang="ar-SA" sz="3200" dirty="0" smtClean="0">
                <a:solidFill>
                  <a:srgbClr val="C00000"/>
                </a:solidFill>
              </a:rPr>
              <a:t>9- التكنولوجيا في التعليم</a:t>
            </a:r>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637440" y="620688"/>
            <a:ext cx="4544834" cy="769441"/>
          </a:xfrm>
          <a:prstGeom prst="rect">
            <a:avLst/>
          </a:prstGeom>
          <a:noFill/>
          <a:ln w="9525">
            <a:noFill/>
            <a:miter lim="800000"/>
            <a:headEnd/>
            <a:tailEnd/>
          </a:ln>
          <a:effectLst/>
        </p:spPr>
        <p:txBody>
          <a:bodyPr wrap="none">
            <a:spAutoFit/>
          </a:bodyPr>
          <a:lstStyle/>
          <a:p>
            <a:pPr algn="ctr"/>
            <a:r>
              <a:rPr lang="ar-SA" sz="4400" b="1" dirty="0" smtClean="0">
                <a:solidFill>
                  <a:srgbClr val="660066"/>
                </a:solidFill>
                <a:latin typeface="+mn-lt"/>
                <a:cs typeface="+mj-cs"/>
              </a:rPr>
              <a:t>مفهوم الوسائل التعليمية</a:t>
            </a:r>
            <a:endParaRPr lang="en-US" sz="4400" b="1" dirty="0">
              <a:solidFill>
                <a:srgbClr val="660066"/>
              </a:solidFill>
              <a:latin typeface="+mn-lt"/>
              <a:cs typeface="+mj-cs"/>
            </a:endParaRPr>
          </a:p>
        </p:txBody>
      </p:sp>
      <p:sp>
        <p:nvSpPr>
          <p:cNvPr id="7" name="Content Placeholder 2"/>
          <p:cNvSpPr txBox="1">
            <a:spLocks/>
          </p:cNvSpPr>
          <p:nvPr/>
        </p:nvSpPr>
        <p:spPr>
          <a:xfrm>
            <a:off x="1142976" y="1916832"/>
            <a:ext cx="8001024" cy="2143140"/>
          </a:xfrm>
          <a:prstGeom prst="rect">
            <a:avLst/>
          </a:prstGeom>
        </p:spPr>
        <p:txBody>
          <a:bodyPr/>
          <a:lstStyle/>
          <a:p>
            <a:pPr marL="342900" marR="0" lvl="0" indent="-342900" algn="ctr" defTabSz="914400" rtl="0" eaLnBrk="1" fontAlgn="auto" latinLnBrk="0" hangingPunct="1">
              <a:lnSpc>
                <a:spcPct val="150000"/>
              </a:lnSpc>
              <a:spcBef>
                <a:spcPts val="0"/>
              </a:spcBef>
              <a:spcAft>
                <a:spcPts val="0"/>
              </a:spcAft>
              <a:buClrTx/>
              <a:buSzTx/>
              <a:buFontTx/>
              <a:buNone/>
              <a:tabLst/>
              <a:defRPr/>
            </a:pPr>
            <a:r>
              <a:rPr lang="ar-SA" sz="3200" kern="0" dirty="0" smtClean="0">
                <a:latin typeface="+mn-lt"/>
                <a:cs typeface="+mn-cs"/>
              </a:rPr>
              <a:t>هي مواد أو أجهزة أومواقف التعليمية (أنشطة), يستخدمها </a:t>
            </a:r>
          </a:p>
          <a:p>
            <a:pPr marL="342900" marR="0" lvl="0" indent="-342900" algn="ctr" defTabSz="914400" rtl="0" eaLnBrk="1" fontAlgn="auto" latinLnBrk="0" hangingPunct="1">
              <a:lnSpc>
                <a:spcPct val="150000"/>
              </a:lnSpc>
              <a:spcBef>
                <a:spcPts val="0"/>
              </a:spcBef>
              <a:spcAft>
                <a:spcPts val="0"/>
              </a:spcAft>
              <a:buClrTx/>
              <a:buSzTx/>
              <a:buFontTx/>
              <a:buNone/>
              <a:tabLst/>
              <a:defRPr/>
            </a:pPr>
            <a:r>
              <a:rPr lang="ar-SA" sz="3200" kern="0" dirty="0" smtClean="0">
                <a:latin typeface="+mn-lt"/>
                <a:cs typeface="+mn-cs"/>
              </a:rPr>
              <a:t>المعلم أو المتعلم أو كليهما في مجال الإتصال التعليمي  </a:t>
            </a:r>
          </a:p>
          <a:p>
            <a:pPr marL="342900" marR="0" lvl="0" indent="-342900" algn="ctr" defTabSz="914400" rtl="0" eaLnBrk="1" fontAlgn="auto" latinLnBrk="0" hangingPunct="1">
              <a:lnSpc>
                <a:spcPct val="150000"/>
              </a:lnSpc>
              <a:spcBef>
                <a:spcPts val="0"/>
              </a:spcBef>
              <a:spcAft>
                <a:spcPts val="0"/>
              </a:spcAft>
              <a:buClrTx/>
              <a:buSzTx/>
              <a:buFontTx/>
              <a:buNone/>
              <a:tabLst/>
              <a:defRPr/>
            </a:pPr>
            <a:r>
              <a:rPr lang="ar-SA" sz="3200" kern="0" dirty="0" smtClean="0">
                <a:latin typeface="+mn-lt"/>
                <a:cs typeface="+mn-cs"/>
              </a:rPr>
              <a:t>بطريقة ونظام خاص لشرح فكرة أو تفسير مفهوم غامض, بغرض تحقيق الطالب أهداف سلوكية محددة.</a:t>
            </a:r>
            <a:endParaRPr kumimoji="0" lang="ar-SA" sz="32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50000"/>
              </a:lnSpc>
              <a:spcBef>
                <a:spcPct val="20000"/>
              </a:spcBef>
              <a:spcAft>
                <a:spcPct val="0"/>
              </a:spcAft>
              <a:buClrTx/>
              <a:buSzTx/>
              <a:buFontTx/>
              <a:buChar char="•"/>
              <a:tabLst/>
              <a:defRPr/>
            </a:pPr>
            <a:endParaRPr kumimoji="0" lang="ar-S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Bar/>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105" name="Text Box 25"/>
          <p:cNvSpPr txBox="1">
            <a:spLocks noChangeArrowheads="1"/>
          </p:cNvSpPr>
          <p:nvPr/>
        </p:nvSpPr>
        <p:spPr bwMode="auto">
          <a:xfrm>
            <a:off x="1301860" y="1628800"/>
            <a:ext cx="7564891" cy="1200329"/>
          </a:xfrm>
          <a:prstGeom prst="rect">
            <a:avLst/>
          </a:prstGeom>
          <a:noFill/>
          <a:ln w="9525">
            <a:noFill/>
            <a:miter lim="800000"/>
            <a:headEnd/>
            <a:tailEnd/>
          </a:ln>
          <a:effectLst/>
        </p:spPr>
        <p:txBody>
          <a:bodyPr wrap="none">
            <a:spAutoFit/>
          </a:bodyPr>
          <a:lstStyle/>
          <a:p>
            <a:pPr algn="ctr"/>
            <a:r>
              <a:rPr lang="ar-SA" sz="3600" b="1" dirty="0" smtClean="0">
                <a:solidFill>
                  <a:srgbClr val="660033"/>
                </a:solidFill>
                <a:latin typeface="Verdana" pitchFamily="34" charset="0"/>
                <a:cs typeface="+mn-cs"/>
              </a:rPr>
              <a:t>قومي بحصر جميع الوسائل التعليمية التي رأيتيها </a:t>
            </a:r>
          </a:p>
          <a:p>
            <a:pPr algn="ctr"/>
            <a:r>
              <a:rPr lang="ar-SA" sz="3600" b="1" dirty="0" smtClean="0">
                <a:solidFill>
                  <a:srgbClr val="660033"/>
                </a:solidFill>
                <a:latin typeface="Verdana" pitchFamily="34" charset="0"/>
                <a:cs typeface="+mn-cs"/>
              </a:rPr>
              <a:t>أو سمعت عنها في حياتك</a:t>
            </a:r>
            <a:endParaRPr lang="en-US" sz="3600" b="1" dirty="0">
              <a:solidFill>
                <a:srgbClr val="660033"/>
              </a:solidFill>
              <a:latin typeface="Verdana" pitchFamily="34" charset="0"/>
              <a:cs typeface="+mn-cs"/>
            </a:endParaRPr>
          </a:p>
        </p:txBody>
      </p:sp>
      <p:sp>
        <p:nvSpPr>
          <p:cNvPr id="4" name="Text Box 25"/>
          <p:cNvSpPr txBox="1">
            <a:spLocks noChangeArrowheads="1"/>
          </p:cNvSpPr>
          <p:nvPr/>
        </p:nvSpPr>
        <p:spPr bwMode="auto">
          <a:xfrm>
            <a:off x="2847727" y="213119"/>
            <a:ext cx="3642344" cy="1015663"/>
          </a:xfrm>
          <a:prstGeom prst="rect">
            <a:avLst/>
          </a:prstGeom>
          <a:noFill/>
          <a:ln w="9525">
            <a:noFill/>
            <a:miter lim="800000"/>
            <a:headEnd/>
            <a:tailEnd/>
          </a:ln>
          <a:effectLst/>
        </p:spPr>
        <p:txBody>
          <a:bodyPr wrap="none">
            <a:spAutoFit/>
          </a:bodyPr>
          <a:lstStyle/>
          <a:p>
            <a:pPr algn="ctr"/>
            <a:r>
              <a:rPr lang="ar-SA" sz="6000" b="1" dirty="0" smtClean="0">
                <a:solidFill>
                  <a:srgbClr val="003300"/>
                </a:solidFill>
                <a:latin typeface="Verdana" pitchFamily="34" charset="0"/>
                <a:cs typeface="PT Simple Bold Ruled" pitchFamily="2" charset="-78"/>
              </a:rPr>
              <a:t>نشاط عصف ذهني </a:t>
            </a:r>
            <a:endParaRPr lang="en-US" sz="6000" b="1" dirty="0">
              <a:solidFill>
                <a:srgbClr val="003300"/>
              </a:solidFill>
              <a:latin typeface="Verdana" pitchFamily="34" charset="0"/>
              <a:cs typeface="PT Simple Bold Ruled" pitchFamily="2" charset="-78"/>
            </a:endParaRPr>
          </a:p>
        </p:txBody>
      </p:sp>
      <p:pic>
        <p:nvPicPr>
          <p:cNvPr id="5" name="صورة 4" descr="clock.jpg">
            <a:hlinkClick r:id="rId4"/>
          </p:cNvPr>
          <p:cNvPicPr>
            <a:picLocks noChangeAspect="1"/>
          </p:cNvPicPr>
          <p:nvPr/>
        </p:nvPicPr>
        <p:blipFill>
          <a:blip r:embed="rId5" cstate="print"/>
          <a:stretch>
            <a:fillRect/>
          </a:stretch>
        </p:blipFill>
        <p:spPr>
          <a:xfrm>
            <a:off x="3275856" y="4077072"/>
            <a:ext cx="2786082" cy="2477717"/>
          </a:xfrm>
          <a:prstGeom prst="rect">
            <a:avLst/>
          </a:prstGeom>
        </p:spPr>
      </p:pic>
      <p:sp>
        <p:nvSpPr>
          <p:cNvPr id="6" name="Text Box 25"/>
          <p:cNvSpPr txBox="1">
            <a:spLocks noChangeArrowheads="1"/>
          </p:cNvSpPr>
          <p:nvPr/>
        </p:nvSpPr>
        <p:spPr bwMode="auto">
          <a:xfrm>
            <a:off x="3906110" y="2924944"/>
            <a:ext cx="1696298" cy="1015663"/>
          </a:xfrm>
          <a:prstGeom prst="rect">
            <a:avLst/>
          </a:prstGeom>
          <a:noFill/>
          <a:ln w="9525">
            <a:noFill/>
            <a:miter lim="800000"/>
            <a:headEnd/>
            <a:tailEnd/>
          </a:ln>
          <a:effectLst/>
        </p:spPr>
        <p:txBody>
          <a:bodyPr wrap="none">
            <a:spAutoFit/>
          </a:bodyPr>
          <a:lstStyle/>
          <a:p>
            <a:pPr algn="ctr"/>
            <a:r>
              <a:rPr lang="ar-SA" sz="6000" b="1" dirty="0" smtClean="0">
                <a:solidFill>
                  <a:srgbClr val="003300"/>
                </a:solidFill>
                <a:latin typeface="Verdana" pitchFamily="34" charset="0"/>
                <a:cs typeface="PT Simple Bold Ruled" pitchFamily="2" charset="-78"/>
              </a:rPr>
              <a:t>5 دقائق</a:t>
            </a:r>
            <a:endParaRPr lang="en-US" sz="6000" b="1" dirty="0">
              <a:solidFill>
                <a:srgbClr val="003300"/>
              </a:solidFill>
              <a:latin typeface="Verdana" pitchFamily="34" charset="0"/>
              <a:cs typeface="PT Simple Bold Ruled" pitchFamily="2" charset="-78"/>
            </a:endParaRPr>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gws233004"/>
          <p:cNvPicPr>
            <a:picLocks noChangeAspect="1" noChangeArrowheads="1"/>
          </p:cNvPicPr>
          <p:nvPr/>
        </p:nvPicPr>
        <p:blipFill rotWithShape="1">
          <a:blip r:embed="rId3" cstate="print"/>
          <a:srcRect b="6927"/>
          <a:stretch/>
        </p:blipFill>
        <p:spPr bwMode="auto">
          <a:xfrm>
            <a:off x="1619672" y="3717032"/>
            <a:ext cx="2808312" cy="2428739"/>
          </a:xfrm>
          <a:prstGeom prst="rect">
            <a:avLst/>
          </a:prstGeom>
          <a:noFill/>
          <a:ln w="9525">
            <a:solidFill>
              <a:schemeClr val="tx1"/>
            </a:solidFill>
            <a:miter lim="800000"/>
            <a:headEnd/>
            <a:tailEnd/>
          </a:ln>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717032"/>
            <a:ext cx="327555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10018" y="188640"/>
            <a:ext cx="3635932"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السبورة الطباشيرية</a:t>
            </a:r>
            <a:endParaRPr lang="en-US" sz="6000" b="1" dirty="0">
              <a:solidFill>
                <a:srgbClr val="003300"/>
              </a:solidFill>
              <a:latin typeface="Verdana" pitchFamily="34" charset="0"/>
              <a:cs typeface="PT Simple Bold Ruled" pitchFamily="2" charset="-78"/>
            </a:endParaRPr>
          </a:p>
        </p:txBody>
      </p:sp>
      <p:sp>
        <p:nvSpPr>
          <p:cNvPr id="5" name="TextBox 4"/>
          <p:cNvSpPr txBox="1"/>
          <p:nvPr/>
        </p:nvSpPr>
        <p:spPr>
          <a:xfrm>
            <a:off x="310618" y="1556792"/>
            <a:ext cx="8550738" cy="1569660"/>
          </a:xfrm>
          <a:prstGeom prst="rect">
            <a:avLst/>
          </a:prstGeom>
          <a:noFill/>
        </p:spPr>
        <p:txBody>
          <a:bodyPr wrap="none" rtlCol="0">
            <a:spAutoFit/>
          </a:bodyPr>
          <a:lstStyle/>
          <a:p>
            <a:pPr algn="r"/>
            <a:r>
              <a:rPr lang="ar-SA" sz="3200" dirty="0"/>
              <a:t>هي عبارة عن لوح مستوي من الخشب الأسود أو الأخضر يكتب </a:t>
            </a:r>
            <a:endParaRPr lang="ar-SA" sz="3200" dirty="0" smtClean="0"/>
          </a:p>
          <a:p>
            <a:pPr algn="r"/>
            <a:r>
              <a:rPr lang="ar-SA" sz="3200" dirty="0" smtClean="0"/>
              <a:t>عليها </a:t>
            </a:r>
            <a:r>
              <a:rPr lang="ar-SA" sz="3200" dirty="0"/>
              <a:t>بإستخدام الطباشير البيضاء أو الملونة. </a:t>
            </a:r>
            <a:r>
              <a:rPr lang="ar-SA" sz="3200" dirty="0" smtClean="0"/>
              <a:t>تأتي مثبتة </a:t>
            </a:r>
            <a:r>
              <a:rPr lang="ar-SA" sz="3200" dirty="0"/>
              <a:t>بالحائط </a:t>
            </a:r>
            <a:endParaRPr lang="ar-SA" sz="3200" dirty="0" smtClean="0"/>
          </a:p>
          <a:p>
            <a:pPr algn="r"/>
            <a:r>
              <a:rPr lang="ar-SA" sz="3200" dirty="0" smtClean="0"/>
              <a:t>أو متحركة.</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54885_1164204736"/>
          <p:cNvPicPr>
            <a:picLocks noChangeAspect="1" noChangeArrowheads="1"/>
          </p:cNvPicPr>
          <p:nvPr/>
        </p:nvPicPr>
        <p:blipFill rotWithShape="1">
          <a:blip r:embed="rId3" cstate="print"/>
          <a:srcRect l="23416" t="5705" r="23604" b="11644"/>
          <a:stretch/>
        </p:blipFill>
        <p:spPr bwMode="auto">
          <a:xfrm>
            <a:off x="1465527" y="3471136"/>
            <a:ext cx="2834573" cy="2838024"/>
          </a:xfrm>
          <a:prstGeom prst="rect">
            <a:avLst/>
          </a:prstGeom>
          <a:noFill/>
        </p:spPr>
      </p:pic>
      <p:pic>
        <p:nvPicPr>
          <p:cNvPr id="4" name="Picture 6" descr="IMG_7568"/>
          <p:cNvPicPr>
            <a:picLocks noChangeAspect="1" noChangeArrowheads="1"/>
          </p:cNvPicPr>
          <p:nvPr/>
        </p:nvPicPr>
        <p:blipFill>
          <a:blip r:embed="rId4" cstate="print"/>
          <a:srcRect/>
          <a:stretch>
            <a:fillRect/>
          </a:stretch>
        </p:blipFill>
        <p:spPr bwMode="auto">
          <a:xfrm>
            <a:off x="5148064" y="3161671"/>
            <a:ext cx="2208677" cy="3456955"/>
          </a:xfrm>
          <a:prstGeom prst="rect">
            <a:avLst/>
          </a:prstGeom>
          <a:noFill/>
        </p:spPr>
      </p:pic>
      <p:sp>
        <p:nvSpPr>
          <p:cNvPr id="5" name="Rectangle 4"/>
          <p:cNvSpPr/>
          <p:nvPr/>
        </p:nvSpPr>
        <p:spPr>
          <a:xfrm>
            <a:off x="2452123" y="188640"/>
            <a:ext cx="3951724"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السبورة المغناطيسية</a:t>
            </a:r>
            <a:endParaRPr lang="en-US" sz="6000" b="1" dirty="0">
              <a:solidFill>
                <a:srgbClr val="003300"/>
              </a:solidFill>
              <a:latin typeface="Verdana" pitchFamily="34" charset="0"/>
              <a:cs typeface="PT Simple Bold Ruled" pitchFamily="2" charset="-78"/>
            </a:endParaRPr>
          </a:p>
        </p:txBody>
      </p:sp>
      <p:sp>
        <p:nvSpPr>
          <p:cNvPr id="6" name="TextBox 5"/>
          <p:cNvSpPr txBox="1"/>
          <p:nvPr/>
        </p:nvSpPr>
        <p:spPr>
          <a:xfrm>
            <a:off x="-75051" y="1340768"/>
            <a:ext cx="8985152" cy="1569660"/>
          </a:xfrm>
          <a:prstGeom prst="rect">
            <a:avLst/>
          </a:prstGeom>
          <a:noFill/>
        </p:spPr>
        <p:txBody>
          <a:bodyPr wrap="none" rtlCol="0">
            <a:spAutoFit/>
          </a:bodyPr>
          <a:lstStyle/>
          <a:p>
            <a:pPr algn="r"/>
            <a:r>
              <a:rPr lang="ar-SA" sz="3200" dirty="0"/>
              <a:t>هي عبارة عن سبورة مصنوعة من المعدن تعمل على جذب </a:t>
            </a:r>
            <a:endParaRPr lang="ar-SA" sz="3200" dirty="0" smtClean="0"/>
          </a:p>
          <a:p>
            <a:pPr algn="r"/>
            <a:r>
              <a:rPr lang="ar-SA" sz="3200" dirty="0" smtClean="0"/>
              <a:t>المغناطيس </a:t>
            </a:r>
            <a:r>
              <a:rPr lang="ar-SA" sz="3200" dirty="0"/>
              <a:t>إلى سطح السبورة, تصنع بالغالب باللون الأبيض, </a:t>
            </a:r>
            <a:endParaRPr lang="ar-SA" sz="3200" dirty="0" smtClean="0"/>
          </a:p>
          <a:p>
            <a:pPr algn="r"/>
            <a:r>
              <a:rPr lang="ar-SA" sz="3200" dirty="0" smtClean="0"/>
              <a:t>كذلك </a:t>
            </a:r>
            <a:r>
              <a:rPr lang="ar-SA" sz="3200" dirty="0"/>
              <a:t>يمكن الكتابة والمسح عليها بسهولة بإستخدام أقلام الفلوماستر. .</a:t>
            </a:r>
            <a:endParaRPr lang="en-US" sz="3200" dirty="0"/>
          </a:p>
        </p:txBody>
      </p:sp>
    </p:spTree>
  </p:cSld>
  <p:clrMapOvr>
    <a:masterClrMapping/>
  </p:clrMapOvr>
  <p:transition>
    <p:randomBar/>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IMG_0094"/>
          <p:cNvPicPr>
            <a:picLocks noChangeAspect="1" noChangeArrowheads="1"/>
          </p:cNvPicPr>
          <p:nvPr/>
        </p:nvPicPr>
        <p:blipFill>
          <a:blip r:embed="rId3" cstate="print"/>
          <a:srcRect/>
          <a:stretch>
            <a:fillRect/>
          </a:stretch>
        </p:blipFill>
        <p:spPr bwMode="auto">
          <a:xfrm>
            <a:off x="2123728" y="3156650"/>
            <a:ext cx="3950390" cy="3379763"/>
          </a:xfrm>
          <a:prstGeom prst="rect">
            <a:avLst/>
          </a:prstGeom>
          <a:noFill/>
        </p:spPr>
      </p:pic>
      <p:sp>
        <p:nvSpPr>
          <p:cNvPr id="3" name="Rectangle 2"/>
          <p:cNvSpPr/>
          <p:nvPr/>
        </p:nvSpPr>
        <p:spPr>
          <a:xfrm>
            <a:off x="3062875" y="188640"/>
            <a:ext cx="2730236" cy="1015663"/>
          </a:xfrm>
          <a:prstGeom prst="rect">
            <a:avLst/>
          </a:prstGeom>
        </p:spPr>
        <p:txBody>
          <a:bodyPr wrap="none">
            <a:spAutoFit/>
          </a:bodyPr>
          <a:lstStyle/>
          <a:p>
            <a:pPr lvl="0" algn="ctr"/>
            <a:r>
              <a:rPr lang="ar-SA" sz="6000" b="1" dirty="0" smtClean="0">
                <a:solidFill>
                  <a:srgbClr val="003300"/>
                </a:solidFill>
                <a:latin typeface="Verdana" pitchFamily="34" charset="0"/>
                <a:cs typeface="PT Simple Bold Ruled" pitchFamily="2" charset="-78"/>
              </a:rPr>
              <a:t>السبورة الذكية</a:t>
            </a:r>
            <a:endParaRPr lang="en-US" sz="6000" b="1" dirty="0">
              <a:solidFill>
                <a:srgbClr val="003300"/>
              </a:solidFill>
              <a:latin typeface="Verdana" pitchFamily="34" charset="0"/>
              <a:cs typeface="PT Simple Bold Ruled" pitchFamily="2" charset="-78"/>
            </a:endParaRPr>
          </a:p>
        </p:txBody>
      </p:sp>
      <p:sp>
        <p:nvSpPr>
          <p:cNvPr id="2" name="TextBox 1"/>
          <p:cNvSpPr txBox="1"/>
          <p:nvPr/>
        </p:nvSpPr>
        <p:spPr>
          <a:xfrm>
            <a:off x="-342995" y="1340768"/>
            <a:ext cx="9379491" cy="1815882"/>
          </a:xfrm>
          <a:prstGeom prst="rect">
            <a:avLst/>
          </a:prstGeom>
          <a:noFill/>
        </p:spPr>
        <p:txBody>
          <a:bodyPr wrap="none" rtlCol="0">
            <a:spAutoFit/>
          </a:bodyPr>
          <a:lstStyle/>
          <a:p>
            <a:pPr algn="r"/>
            <a:r>
              <a:rPr lang="ar-SA" sz="2800" dirty="0"/>
              <a:t>هي شاشة عرض </a:t>
            </a:r>
            <a:r>
              <a:rPr lang="ar-SA" sz="2800" dirty="0" smtClean="0"/>
              <a:t>ولوحة </a:t>
            </a:r>
            <a:r>
              <a:rPr lang="ar-SA" sz="2800" dirty="0"/>
              <a:t>إلكترونية حساسة بيضاء يتم التعامل معها باستخدام </a:t>
            </a:r>
            <a:endParaRPr lang="ar-SA" sz="2800" dirty="0" smtClean="0"/>
          </a:p>
          <a:p>
            <a:pPr algn="r"/>
            <a:r>
              <a:rPr lang="ar-SA" sz="2800" dirty="0" smtClean="0"/>
              <a:t>حاسة </a:t>
            </a:r>
            <a:r>
              <a:rPr lang="ar-SA" sz="2800" dirty="0"/>
              <a:t>اللمس (بإصبع اليد أو أقلام الحبر الرقمي أو أي أداة تأشير) ويتم </a:t>
            </a:r>
            <a:r>
              <a:rPr lang="ar-SA" sz="2800" dirty="0" smtClean="0"/>
              <a:t>توصيلها</a:t>
            </a:r>
          </a:p>
          <a:p>
            <a:pPr algn="r"/>
            <a:r>
              <a:rPr lang="ar-SA" sz="2800" dirty="0" smtClean="0"/>
              <a:t>بجهاز الحاسب حيث </a:t>
            </a:r>
            <a:r>
              <a:rPr lang="ar-SA" sz="2800" dirty="0"/>
              <a:t>تعرض و تتفاعل مع تطبيقات الحاسب المختلفة </a:t>
            </a:r>
            <a:endParaRPr lang="ar-SA" sz="2800" dirty="0" smtClean="0"/>
          </a:p>
          <a:p>
            <a:pPr algn="r"/>
            <a:r>
              <a:rPr lang="ar-SA" sz="2800" dirty="0" smtClean="0"/>
              <a:t>المخزنة </a:t>
            </a:r>
            <a:r>
              <a:rPr lang="ar-SA" sz="2800" dirty="0"/>
              <a:t>على الحاسب </a:t>
            </a:r>
            <a:r>
              <a:rPr lang="ar-SA" sz="2800" dirty="0" smtClean="0"/>
              <a:t>أو </a:t>
            </a:r>
            <a:r>
              <a:rPr lang="ar-SA" sz="2800" dirty="0"/>
              <a:t>الموجودة على الانترنت سواء بشكل مباشر أو عن بُعد.  </a:t>
            </a:r>
            <a:endParaRPr lang="ar-SA" sz="2800" dirty="0" smtClean="0"/>
          </a:p>
        </p:txBody>
      </p:sp>
    </p:spTree>
  </p:cSld>
  <p:clrMapOvr>
    <a:masterClrMapping/>
  </p:clrMapOvr>
  <p:transition>
    <p:randomBar/>
    <p:sndAc>
      <p:stSnd>
        <p:snd r:embed="rId2" name="arrow.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TotalTime>
  <Words>909</Words>
  <Application>Microsoft Office PowerPoint</Application>
  <PresentationFormat>On-screen Show (4:3)</PresentationFormat>
  <Paragraphs>125</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 name placeholder</dc:creator>
  <cp:lastModifiedBy>Nada Gehad Saleh</cp:lastModifiedBy>
  <cp:revision>134</cp:revision>
  <dcterms:created xsi:type="dcterms:W3CDTF">2007-03-19T16:43:09Z</dcterms:created>
  <dcterms:modified xsi:type="dcterms:W3CDTF">2016-11-23T06:54:27Z</dcterms:modified>
</cp:coreProperties>
</file>