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85" r:id="rId2"/>
    <p:sldId id="304" r:id="rId3"/>
    <p:sldId id="305" r:id="rId4"/>
    <p:sldId id="306" r:id="rId5"/>
    <p:sldId id="307" r:id="rId6"/>
    <p:sldId id="308" r:id="rId7"/>
    <p:sldId id="309" r:id="rId8"/>
    <p:sldId id="310" r:id="rId9"/>
    <p:sldId id="311" r:id="rId10"/>
    <p:sldId id="312" r:id="rId11"/>
    <p:sldId id="291" r:id="rId12"/>
    <p:sldId id="292" r:id="rId13"/>
    <p:sldId id="296" r:id="rId14"/>
    <p:sldId id="313" r:id="rId15"/>
    <p:sldId id="294" r:id="rId16"/>
    <p:sldId id="297" r:id="rId17"/>
    <p:sldId id="298" r:id="rId18"/>
    <p:sldId id="299" r:id="rId19"/>
    <p:sldId id="300" r:id="rId20"/>
    <p:sldId id="301" r:id="rId21"/>
    <p:sldId id="302" r:id="rId22"/>
    <p:sldId id="303" r:id="rId23"/>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1pPr>
    <a:lvl2pPr marL="0" marR="0" indent="4572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2pPr>
    <a:lvl3pPr marL="0" marR="0" indent="9144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3pPr>
    <a:lvl4pPr marL="0" marR="0" indent="13716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4pPr>
    <a:lvl5pPr marL="0" marR="0" indent="18288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5pPr>
    <a:lvl6pPr marL="0" marR="0" indent="22860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6pPr>
    <a:lvl7pPr marL="0" marR="0" indent="27432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7pPr>
    <a:lvl8pPr marL="0" marR="0" indent="32004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8pPr>
    <a:lvl9pPr marL="0" marR="0" indent="365760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996633"/>
    <a:srgbClr val="008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5CBCD"/>
          </a:solidFill>
        </a:fill>
      </a:tcStyle>
    </a:wholeTbl>
    <a:band2H>
      <a:tcTxStyle/>
      <a:tcStyle>
        <a:tcBdr/>
        <a:fill>
          <a:solidFill>
            <a:srgbClr val="F3E7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D4F9"/>
          </a:solidFill>
        </a:fill>
      </a:tcStyle>
    </a:wholeTbl>
    <a:band2H>
      <a:tcTxStyle/>
      <a:tcStyle>
        <a:tcBdr/>
        <a:fill>
          <a:solidFill>
            <a:srgbClr val="F3EBF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DBDF"/>
          </a:solidFill>
        </a:fill>
      </a:tcStyle>
    </a:wholeTbl>
    <a:band2H>
      <a:tcTxStyle/>
      <a:tcStyle>
        <a:tcBdr/>
        <a:fill>
          <a:solidFill>
            <a:srgbClr val="EAEE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varScale="1">
        <p:scale>
          <a:sx n="68" d="100"/>
          <a:sy n="68" d="100"/>
        </p:scale>
        <p:origin x="145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1143000" y="685800"/>
            <a:ext cx="4572000" cy="3429000"/>
          </a:xfrm>
          <a:prstGeom prst="rect">
            <a:avLst/>
          </a:prstGeom>
        </p:spPr>
        <p:txBody>
          <a:bodyPr/>
          <a:lstStyle/>
          <a:p>
            <a:endParaRPr/>
          </a:p>
        </p:txBody>
      </p:sp>
      <p:sp>
        <p:nvSpPr>
          <p:cNvPr id="171" name="Shape 171"/>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2379553"/>
      </p:ext>
    </p:extLst>
  </p:cSld>
  <p:clrMap bg1="lt1" tx1="dk1" bg2="lt2" tx2="dk2" accent1="accent1" accent2="accent2" accent3="accent3" accent4="accent4" accent5="accent5" accent6="accent6" hlink="hlink" folHlink="folHlink"/>
  <p:notesStyle>
    <a:lvl1pPr algn="r" latinLnBrk="0">
      <a:defRPr sz="1200">
        <a:latin typeface="+mn-lt"/>
        <a:ea typeface="+mn-ea"/>
        <a:cs typeface="+mn-cs"/>
        <a:sym typeface="Gill Sans MT"/>
      </a:defRPr>
    </a:lvl1pPr>
    <a:lvl2pPr indent="228600" algn="r" latinLnBrk="0">
      <a:defRPr sz="1200">
        <a:latin typeface="+mn-lt"/>
        <a:ea typeface="+mn-ea"/>
        <a:cs typeface="+mn-cs"/>
        <a:sym typeface="Gill Sans MT"/>
      </a:defRPr>
    </a:lvl2pPr>
    <a:lvl3pPr indent="457200" algn="r" latinLnBrk="0">
      <a:defRPr sz="1200">
        <a:latin typeface="+mn-lt"/>
        <a:ea typeface="+mn-ea"/>
        <a:cs typeface="+mn-cs"/>
        <a:sym typeface="Gill Sans MT"/>
      </a:defRPr>
    </a:lvl3pPr>
    <a:lvl4pPr indent="685800" algn="r" latinLnBrk="0">
      <a:defRPr sz="1200">
        <a:latin typeface="+mn-lt"/>
        <a:ea typeface="+mn-ea"/>
        <a:cs typeface="+mn-cs"/>
        <a:sym typeface="Gill Sans MT"/>
      </a:defRPr>
    </a:lvl4pPr>
    <a:lvl5pPr indent="914400" algn="r" latinLnBrk="0">
      <a:defRPr sz="1200">
        <a:latin typeface="+mn-lt"/>
        <a:ea typeface="+mn-ea"/>
        <a:cs typeface="+mn-cs"/>
        <a:sym typeface="Gill Sans MT"/>
      </a:defRPr>
    </a:lvl5pPr>
    <a:lvl6pPr indent="1143000" algn="r" latinLnBrk="0">
      <a:defRPr sz="1200">
        <a:latin typeface="+mn-lt"/>
        <a:ea typeface="+mn-ea"/>
        <a:cs typeface="+mn-cs"/>
        <a:sym typeface="Gill Sans MT"/>
      </a:defRPr>
    </a:lvl6pPr>
    <a:lvl7pPr indent="1371600" algn="r" latinLnBrk="0">
      <a:defRPr sz="1200">
        <a:latin typeface="+mn-lt"/>
        <a:ea typeface="+mn-ea"/>
        <a:cs typeface="+mn-cs"/>
        <a:sym typeface="Gill Sans MT"/>
      </a:defRPr>
    </a:lvl7pPr>
    <a:lvl8pPr indent="1600200" algn="r" latinLnBrk="0">
      <a:defRPr sz="1200">
        <a:latin typeface="+mn-lt"/>
        <a:ea typeface="+mn-ea"/>
        <a:cs typeface="+mn-cs"/>
        <a:sym typeface="Gill Sans MT"/>
      </a:defRPr>
    </a:lvl8pPr>
    <a:lvl9pPr indent="1828800" algn="r" latinLnBrk="0">
      <a:defRPr sz="1200">
        <a:latin typeface="+mn-lt"/>
        <a:ea typeface="+mn-ea"/>
        <a:cs typeface="+mn-cs"/>
        <a:sym typeface="Gill Sans MT"/>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عنوان ومحتوى">
    <p:spTree>
      <p:nvGrpSpPr>
        <p:cNvPr id="1" name=""/>
        <p:cNvGrpSpPr/>
        <p:nvPr/>
      </p:nvGrpSpPr>
      <p:grpSpPr>
        <a:xfrm>
          <a:off x="0" y="0"/>
          <a:ext cx="0" cy="0"/>
          <a:chOff x="0" y="0"/>
          <a:chExt cx="0" cy="0"/>
        </a:xfrm>
      </p:grpSpPr>
      <p:sp>
        <p:nvSpPr>
          <p:cNvPr id="27" name="Shape 27"/>
          <p:cNvSpPr/>
          <p:nvPr/>
        </p:nvSpPr>
        <p:spPr>
          <a:xfrm>
            <a:off x="0" y="2015733"/>
            <a:ext cx="9144000" cy="4079521"/>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28" name="image1.jpg"/>
          <p:cNvPicPr>
            <a:picLocks noChangeAspect="1"/>
          </p:cNvPicPr>
          <p:nvPr/>
        </p:nvPicPr>
        <p:blipFill>
          <a:blip r:embed="rId2">
            <a:extLst/>
          </a:blip>
          <a:srcRect l="12500" t="1538" r="12500"/>
          <a:stretch>
            <a:fillRect/>
          </a:stretch>
        </p:blipFill>
        <p:spPr>
          <a:xfrm>
            <a:off x="-1" y="6095253"/>
            <a:ext cx="9144001" cy="762812"/>
          </a:xfrm>
          <a:prstGeom prst="rect">
            <a:avLst/>
          </a:prstGeom>
          <a:ln w="12700">
            <a:miter lim="400000"/>
          </a:ln>
        </p:spPr>
      </p:pic>
      <p:sp>
        <p:nvSpPr>
          <p:cNvPr id="29" name="Shape 29"/>
          <p:cNvSpPr/>
          <p:nvPr/>
        </p:nvSpPr>
        <p:spPr>
          <a:xfrm>
            <a:off x="0" y="6101126"/>
            <a:ext cx="9144001" cy="1"/>
          </a:xfrm>
          <a:prstGeom prst="line">
            <a:avLst/>
          </a:prstGeom>
          <a:ln w="12700">
            <a:solidFill>
              <a:srgbClr val="000001">
                <a:alpha val="20000"/>
              </a:srgbClr>
            </a:solidFill>
          </a:ln>
        </p:spPr>
        <p:txBody>
          <a:bodyPr lIns="45719" rIns="45719"/>
          <a:lstStyle/>
          <a:p>
            <a:endParaRPr/>
          </a:p>
        </p:txBody>
      </p:sp>
      <p:sp>
        <p:nvSpPr>
          <p:cNvPr id="30" name="Shape 30"/>
          <p:cNvSpPr>
            <a:spLocks noGrp="1"/>
          </p:cNvSpPr>
          <p:nvPr>
            <p:ph type="title"/>
          </p:nvPr>
        </p:nvSpPr>
        <p:spPr>
          <a:xfrm>
            <a:off x="1443490" y="804519"/>
            <a:ext cx="6571345" cy="1049236"/>
          </a:xfrm>
          <a:prstGeom prst="rect">
            <a:avLst/>
          </a:prstGeom>
          <a:extLst>
            <a:ext uri="{C572A759-6A51-4108-AA02-DFA0A04FC94B}">
              <ma14:wrappingTextBoxFlag xmlns="" xmlns:ma14="http://schemas.microsoft.com/office/mac/drawingml/2011/main" val="1"/>
            </a:ext>
          </a:extLst>
        </p:spPr>
        <p:txBody>
          <a:bodyPr/>
          <a:lstStyle/>
          <a:p>
            <a:r>
              <a:t>انقر لتحرير نمط العنوان الرئيسي</a:t>
            </a:r>
          </a:p>
        </p:txBody>
      </p:sp>
      <p:sp>
        <p:nvSpPr>
          <p:cNvPr id="31" name="Shape 31"/>
          <p:cNvSpPr>
            <a:spLocks noGrp="1"/>
          </p:cNvSpPr>
          <p:nvPr>
            <p:ph type="body" sz="half" idx="1"/>
          </p:nvPr>
        </p:nvSpPr>
        <p:spPr>
          <a:xfrm>
            <a:off x="1443490" y="2015732"/>
            <a:ext cx="6571345" cy="3450614"/>
          </a:xfrm>
          <a:prstGeom prst="rect">
            <a:avLst/>
          </a:prstGeom>
          <a:extLst>
            <a:ext uri="{C572A759-6A51-4108-AA02-DFA0A04FC94B}">
              <ma14:wrappingTextBoxFlag xmlns="" xmlns:ma14="http://schemas.microsoft.com/office/mac/drawingml/2011/main" val="1"/>
            </a:ext>
          </a:extLst>
        </p:spPr>
        <p:txBody>
          <a:bodyPr/>
          <a:lstStyle/>
          <a:p>
            <a:r>
              <a:t>تحرير أنماط النص الرئيسي</a:t>
            </a:r>
          </a:p>
          <a:p>
            <a:pPr lvl="1"/>
            <a:r>
              <a:t>المستوى الثاني</a:t>
            </a:r>
          </a:p>
          <a:p>
            <a:pPr lvl="2"/>
            <a:r>
              <a:t>المستوى الثالث</a:t>
            </a:r>
          </a:p>
          <a:p>
            <a:pPr lvl="3"/>
            <a:r>
              <a:t>المستوى الرابع</a:t>
            </a:r>
          </a:p>
          <a:p>
            <a:pPr lvl="4"/>
            <a:r>
              <a:t>المستوى الخامس</a:t>
            </a:r>
          </a:p>
        </p:txBody>
      </p:sp>
      <p:sp>
        <p:nvSpPr>
          <p:cNvPr id="32" name="Shape 32"/>
          <p:cNvSpPr/>
          <p:nvPr/>
        </p:nvSpPr>
        <p:spPr>
          <a:xfrm>
            <a:off x="1443490" y="1847088"/>
            <a:ext cx="6571345" cy="1"/>
          </a:xfrm>
          <a:prstGeom prst="line">
            <a:avLst/>
          </a:prstGeom>
          <a:ln w="31750">
            <a:solidFill>
              <a:schemeClr val="accent1"/>
            </a:solidFill>
          </a:ln>
        </p:spPr>
        <p:txBody>
          <a:bodyPr lIns="45719" rIns="45719"/>
          <a:lstStyle/>
          <a:p>
            <a:endParaRPr/>
          </a:p>
        </p:txBody>
      </p:sp>
      <p:sp>
        <p:nvSpPr>
          <p:cNvPr id="33" name="Shape 3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عنوان ونص عمودي">
    <p:spTree>
      <p:nvGrpSpPr>
        <p:cNvPr id="1" name=""/>
        <p:cNvGrpSpPr/>
        <p:nvPr/>
      </p:nvGrpSpPr>
      <p:grpSpPr>
        <a:xfrm>
          <a:off x="0" y="0"/>
          <a:ext cx="0" cy="0"/>
          <a:chOff x="0" y="0"/>
          <a:chExt cx="0" cy="0"/>
        </a:xfrm>
      </p:grpSpPr>
      <p:sp>
        <p:nvSpPr>
          <p:cNvPr id="130" name="Shape 130"/>
          <p:cNvSpPr/>
          <p:nvPr/>
        </p:nvSpPr>
        <p:spPr>
          <a:xfrm>
            <a:off x="0" y="2015733"/>
            <a:ext cx="9144000" cy="4079521"/>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31" name="image1.jpg"/>
          <p:cNvPicPr>
            <a:picLocks noChangeAspect="1"/>
          </p:cNvPicPr>
          <p:nvPr/>
        </p:nvPicPr>
        <p:blipFill>
          <a:blip r:embed="rId2">
            <a:extLst/>
          </a:blip>
          <a:srcRect l="12500" t="1538" r="12500"/>
          <a:stretch>
            <a:fillRect/>
          </a:stretch>
        </p:blipFill>
        <p:spPr>
          <a:xfrm>
            <a:off x="-1" y="6095253"/>
            <a:ext cx="9144001" cy="762812"/>
          </a:xfrm>
          <a:prstGeom prst="rect">
            <a:avLst/>
          </a:prstGeom>
          <a:ln w="12700">
            <a:miter lim="400000"/>
          </a:ln>
        </p:spPr>
      </p:pic>
      <p:sp>
        <p:nvSpPr>
          <p:cNvPr id="132" name="Shape 132"/>
          <p:cNvSpPr/>
          <p:nvPr/>
        </p:nvSpPr>
        <p:spPr>
          <a:xfrm>
            <a:off x="0" y="6101126"/>
            <a:ext cx="9144001" cy="1"/>
          </a:xfrm>
          <a:prstGeom prst="line">
            <a:avLst/>
          </a:prstGeom>
          <a:ln w="12700">
            <a:solidFill>
              <a:srgbClr val="000001">
                <a:alpha val="20000"/>
              </a:srgbClr>
            </a:solidFill>
          </a:ln>
        </p:spPr>
        <p:txBody>
          <a:bodyPr lIns="45719" rIns="45719"/>
          <a:lstStyle/>
          <a:p>
            <a:endParaRPr/>
          </a:p>
        </p:txBody>
      </p:sp>
      <p:sp>
        <p:nvSpPr>
          <p:cNvPr id="133" name="Shape 133"/>
          <p:cNvSpPr/>
          <p:nvPr/>
        </p:nvSpPr>
        <p:spPr>
          <a:xfrm>
            <a:off x="1443490" y="1847088"/>
            <a:ext cx="6571345" cy="1"/>
          </a:xfrm>
          <a:prstGeom prst="line">
            <a:avLst/>
          </a:prstGeom>
          <a:ln w="31750">
            <a:solidFill>
              <a:schemeClr val="accent1"/>
            </a:solidFill>
          </a:ln>
        </p:spPr>
        <p:txBody>
          <a:bodyPr lIns="45719" rIns="45719"/>
          <a:lstStyle/>
          <a:p>
            <a:endParaRPr/>
          </a:p>
        </p:txBody>
      </p:sp>
      <p:sp>
        <p:nvSpPr>
          <p:cNvPr id="134" name="Shape 134"/>
          <p:cNvSpPr>
            <a:spLocks noGrp="1"/>
          </p:cNvSpPr>
          <p:nvPr>
            <p:ph type="title"/>
          </p:nvPr>
        </p:nvSpPr>
        <p:spPr>
          <a:xfrm>
            <a:off x="1443490" y="804519"/>
            <a:ext cx="6571345" cy="1049236"/>
          </a:xfrm>
          <a:prstGeom prst="rect">
            <a:avLst/>
          </a:prstGeom>
          <a:extLst>
            <a:ext uri="{C572A759-6A51-4108-AA02-DFA0A04FC94B}">
              <ma14:wrappingTextBoxFlag xmlns="" xmlns:ma14="http://schemas.microsoft.com/office/mac/drawingml/2011/main" val="1"/>
            </a:ext>
          </a:extLst>
        </p:spPr>
        <p:txBody>
          <a:bodyPr/>
          <a:lstStyle/>
          <a:p>
            <a:r>
              <a:t>انقر لتحرير نمط العنوان الرئيسي</a:t>
            </a:r>
          </a:p>
        </p:txBody>
      </p:sp>
      <p:sp>
        <p:nvSpPr>
          <p:cNvPr id="135" name="Shape 135"/>
          <p:cNvSpPr>
            <a:spLocks noGrp="1"/>
          </p:cNvSpPr>
          <p:nvPr>
            <p:ph type="body" sz="half" idx="1"/>
          </p:nvPr>
        </p:nvSpPr>
        <p:spPr>
          <a:xfrm>
            <a:off x="1443490" y="2015732"/>
            <a:ext cx="6571345" cy="3450614"/>
          </a:xfrm>
          <a:prstGeom prst="rect">
            <a:avLst/>
          </a:prstGeom>
          <a:extLst>
            <a:ext uri="{C572A759-6A51-4108-AA02-DFA0A04FC94B}">
              <ma14:wrappingTextBoxFlag xmlns="" xmlns:ma14="http://schemas.microsoft.com/office/mac/drawingml/2011/main" val="1"/>
            </a:ext>
          </a:extLst>
        </p:spPr>
        <p:txBody>
          <a:bodyPr/>
          <a:lstStyle/>
          <a:p>
            <a:r>
              <a:t>تحرير أنماط النص الرئيسي</a:t>
            </a:r>
          </a:p>
          <a:p>
            <a:pPr lvl="1"/>
            <a:r>
              <a:t>المستوى الثاني</a:t>
            </a:r>
          </a:p>
          <a:p>
            <a:pPr lvl="2"/>
            <a:r>
              <a:t>المستوى الثالث</a:t>
            </a:r>
          </a:p>
          <a:p>
            <a:pPr lvl="3"/>
            <a:r>
              <a:t>المستوى الرابع</a:t>
            </a:r>
          </a:p>
          <a:p>
            <a:pPr lvl="4"/>
            <a:r>
              <a:t>المستوى الخامس</a:t>
            </a:r>
          </a:p>
        </p:txBody>
      </p:sp>
      <p:sp>
        <p:nvSpPr>
          <p:cNvPr id="136" name="Shape 13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عنوان ونص عموديان">
    <p:spTree>
      <p:nvGrpSpPr>
        <p:cNvPr id="1" name=""/>
        <p:cNvGrpSpPr/>
        <p:nvPr/>
      </p:nvGrpSpPr>
      <p:grpSpPr>
        <a:xfrm>
          <a:off x="0" y="0"/>
          <a:ext cx="0" cy="0"/>
          <a:chOff x="0" y="0"/>
          <a:chExt cx="0" cy="0"/>
        </a:xfrm>
      </p:grpSpPr>
      <p:sp>
        <p:nvSpPr>
          <p:cNvPr id="143" name="Shape 143"/>
          <p:cNvSpPr/>
          <p:nvPr/>
        </p:nvSpPr>
        <p:spPr>
          <a:xfrm>
            <a:off x="0" y="2015733"/>
            <a:ext cx="9144000" cy="4079521"/>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44" name="image1.jpg"/>
          <p:cNvPicPr>
            <a:picLocks noChangeAspect="1"/>
          </p:cNvPicPr>
          <p:nvPr/>
        </p:nvPicPr>
        <p:blipFill>
          <a:blip r:embed="rId2">
            <a:extLst/>
          </a:blip>
          <a:srcRect l="12500" t="1538" r="12500"/>
          <a:stretch>
            <a:fillRect/>
          </a:stretch>
        </p:blipFill>
        <p:spPr>
          <a:xfrm>
            <a:off x="-1" y="6095253"/>
            <a:ext cx="9144001" cy="762812"/>
          </a:xfrm>
          <a:prstGeom prst="rect">
            <a:avLst/>
          </a:prstGeom>
          <a:ln w="12700">
            <a:miter lim="400000"/>
          </a:ln>
        </p:spPr>
      </p:pic>
      <p:sp>
        <p:nvSpPr>
          <p:cNvPr id="145" name="Shape 145"/>
          <p:cNvSpPr/>
          <p:nvPr/>
        </p:nvSpPr>
        <p:spPr>
          <a:xfrm>
            <a:off x="0" y="6101126"/>
            <a:ext cx="9144001" cy="1"/>
          </a:xfrm>
          <a:prstGeom prst="line">
            <a:avLst/>
          </a:prstGeom>
          <a:ln w="12700">
            <a:solidFill>
              <a:srgbClr val="000001">
                <a:alpha val="20000"/>
              </a:srgbClr>
            </a:solidFill>
          </a:ln>
        </p:spPr>
        <p:txBody>
          <a:bodyPr lIns="45719" rIns="45719"/>
          <a:lstStyle/>
          <a:p>
            <a:endParaRPr/>
          </a:p>
        </p:txBody>
      </p:sp>
      <p:sp>
        <p:nvSpPr>
          <p:cNvPr id="146" name="Shape 146"/>
          <p:cNvSpPr>
            <a:spLocks noGrp="1"/>
          </p:cNvSpPr>
          <p:nvPr>
            <p:ph type="title"/>
          </p:nvPr>
        </p:nvSpPr>
        <p:spPr>
          <a:xfrm>
            <a:off x="6918028" y="798974"/>
            <a:ext cx="1103028" cy="4659889"/>
          </a:xfrm>
          <a:prstGeom prst="rect">
            <a:avLst/>
          </a:prstGeom>
          <a:extLst>
            <a:ext uri="{C572A759-6A51-4108-AA02-DFA0A04FC94B}">
              <ma14:wrappingTextBoxFlag xmlns="" xmlns:ma14="http://schemas.microsoft.com/office/mac/drawingml/2011/main" val="1"/>
            </a:ext>
          </a:extLst>
        </p:spPr>
        <p:txBody>
          <a:bodyPr/>
          <a:lstStyle/>
          <a:p>
            <a:r>
              <a:t>انقر لتحرير نمط العنوان الرئيسي</a:t>
            </a:r>
          </a:p>
        </p:txBody>
      </p:sp>
      <p:sp>
        <p:nvSpPr>
          <p:cNvPr id="147" name="Shape 147"/>
          <p:cNvSpPr>
            <a:spLocks noGrp="1"/>
          </p:cNvSpPr>
          <p:nvPr>
            <p:ph type="body" sz="half" idx="1"/>
          </p:nvPr>
        </p:nvSpPr>
        <p:spPr>
          <a:xfrm>
            <a:off x="1443490" y="798974"/>
            <a:ext cx="5301096" cy="4659889"/>
          </a:xfrm>
          <a:prstGeom prst="rect">
            <a:avLst/>
          </a:prstGeom>
          <a:extLst>
            <a:ext uri="{C572A759-6A51-4108-AA02-DFA0A04FC94B}">
              <ma14:wrappingTextBoxFlag xmlns="" xmlns:ma14="http://schemas.microsoft.com/office/mac/drawingml/2011/main" val="1"/>
            </a:ext>
          </a:extLst>
        </p:spPr>
        <p:txBody>
          <a:bodyPr/>
          <a:lstStyle/>
          <a:p>
            <a:r>
              <a:t>تحرير أنماط النص الرئيسي</a:t>
            </a:r>
          </a:p>
          <a:p>
            <a:pPr lvl="1"/>
            <a:r>
              <a:t>المستوى الثاني</a:t>
            </a:r>
          </a:p>
          <a:p>
            <a:pPr lvl="2"/>
            <a:r>
              <a:t>المستوى الثالث</a:t>
            </a:r>
          </a:p>
          <a:p>
            <a:pPr lvl="3"/>
            <a:r>
              <a:t>المستوى الرابع</a:t>
            </a:r>
          </a:p>
          <a:p>
            <a:pPr lvl="4"/>
            <a:r>
              <a:t>المستوى الخامس</a:t>
            </a:r>
          </a:p>
        </p:txBody>
      </p:sp>
      <p:sp>
        <p:nvSpPr>
          <p:cNvPr id="148" name="Shape 148"/>
          <p:cNvSpPr/>
          <p:nvPr/>
        </p:nvSpPr>
        <p:spPr>
          <a:xfrm flipH="1">
            <a:off x="6918028" y="798974"/>
            <a:ext cx="1" cy="4659889"/>
          </a:xfrm>
          <a:prstGeom prst="line">
            <a:avLst/>
          </a:prstGeom>
          <a:ln w="31750">
            <a:solidFill>
              <a:schemeClr val="accent1"/>
            </a:solidFill>
          </a:ln>
        </p:spPr>
        <p:txBody>
          <a:bodyPr lIns="45719" rIns="45719"/>
          <a:lstStyle/>
          <a:p>
            <a:endParaRPr/>
          </a:p>
        </p:txBody>
      </p:sp>
      <p:sp>
        <p:nvSpPr>
          <p:cNvPr id="149" name="Shape 1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CEAE7"/>
            </a:gs>
            <a:gs pos="100000">
              <a:srgbClr val="C9C6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Shape 2"/>
          <p:cNvSpPr/>
          <p:nvPr/>
        </p:nvSpPr>
        <p:spPr>
          <a:xfrm>
            <a:off x="0" y="2015733"/>
            <a:ext cx="9144000" cy="4079521"/>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3" name="image1.jpg"/>
          <p:cNvPicPr>
            <a:picLocks noChangeAspect="1"/>
          </p:cNvPicPr>
          <p:nvPr/>
        </p:nvPicPr>
        <p:blipFill>
          <a:blip r:embed="rId5">
            <a:extLst/>
          </a:blip>
          <a:srcRect l="12500" t="1538" r="12500"/>
          <a:stretch>
            <a:fillRect/>
          </a:stretch>
        </p:blipFill>
        <p:spPr>
          <a:xfrm>
            <a:off x="-1" y="6095253"/>
            <a:ext cx="9144001" cy="762812"/>
          </a:xfrm>
          <a:prstGeom prst="rect">
            <a:avLst/>
          </a:prstGeom>
          <a:ln w="12700">
            <a:miter lim="400000"/>
          </a:ln>
        </p:spPr>
      </p:pic>
      <p:sp>
        <p:nvSpPr>
          <p:cNvPr id="4" name="Shape 4"/>
          <p:cNvSpPr/>
          <p:nvPr/>
        </p:nvSpPr>
        <p:spPr>
          <a:xfrm>
            <a:off x="0" y="6101126"/>
            <a:ext cx="9144001" cy="1"/>
          </a:xfrm>
          <a:prstGeom prst="line">
            <a:avLst/>
          </a:prstGeom>
          <a:ln w="12700">
            <a:solidFill>
              <a:srgbClr val="000001">
                <a:alpha val="20000"/>
              </a:srgbClr>
            </a:solidFill>
          </a:ln>
        </p:spPr>
        <p:txBody>
          <a:bodyPr lIns="45719" rIns="45719"/>
          <a:lstStyle/>
          <a:p>
            <a:endParaRPr/>
          </a:p>
        </p:txBody>
      </p:sp>
      <p:sp>
        <p:nvSpPr>
          <p:cNvPr id="5" name="Shape 5"/>
          <p:cNvSpPr>
            <a:spLocks noGrp="1"/>
          </p:cNvSpPr>
          <p:nvPr>
            <p:ph type="title"/>
          </p:nvPr>
        </p:nvSpPr>
        <p:spPr>
          <a:xfrm>
            <a:off x="457200" y="274637"/>
            <a:ext cx="8229600" cy="1325564"/>
          </a:xfrm>
          <a:prstGeom prst="rect">
            <a:avLst/>
          </a:prstGeom>
          <a:ln w="12700">
            <a:miter lim="400000"/>
          </a:ln>
        </p:spPr>
        <p:txBody>
          <a:bodyPr lIns="45719" rIns="45719">
            <a:normAutofit/>
          </a:bodyPr>
          <a:lstStyle/>
          <a:p>
            <a:endParaRPr/>
          </a:p>
        </p:txBody>
      </p:sp>
      <p:sp>
        <p:nvSpPr>
          <p:cNvPr id="6" name="Shape 6"/>
          <p:cNvSpPr>
            <a:spLocks noGrp="1"/>
          </p:cNvSpPr>
          <p:nvPr>
            <p:ph type="body" idx="1"/>
          </p:nvPr>
        </p:nvSpPr>
        <p:spPr>
          <a:xfrm>
            <a:off x="457200" y="1600200"/>
            <a:ext cx="8229600" cy="5257800"/>
          </a:xfrm>
          <a:prstGeom prst="rect">
            <a:avLst/>
          </a:prstGeom>
          <a:ln w="12700">
            <a:miter lim="400000"/>
          </a:ln>
        </p:spPr>
        <p:txBody>
          <a:bodyPr lIns="45719" rIns="45719">
            <a:normAutofit/>
          </a:bodyPr>
          <a:lstStyle/>
          <a:p>
            <a:endParaRPr/>
          </a:p>
        </p:txBody>
      </p:sp>
      <p:sp>
        <p:nvSpPr>
          <p:cNvPr id="7" name="Shape 7"/>
          <p:cNvSpPr>
            <a:spLocks noGrp="1"/>
          </p:cNvSpPr>
          <p:nvPr>
            <p:ph type="sldNum" sz="quarter" idx="2"/>
          </p:nvPr>
        </p:nvSpPr>
        <p:spPr>
          <a:xfrm>
            <a:off x="783795" y="798972"/>
            <a:ext cx="499676" cy="523241"/>
          </a:xfrm>
          <a:prstGeom prst="rect">
            <a:avLst/>
          </a:prstGeom>
          <a:ln w="12700">
            <a:miter lim="400000"/>
          </a:ln>
        </p:spPr>
        <p:txBody>
          <a:bodyPr wrap="none" lIns="45719" rIns="45719">
            <a:spAutoFit/>
          </a:bodyPr>
          <a:lstStyle>
            <a:lvl1pPr>
              <a:defRPr sz="2800">
                <a:solidFill>
                  <a:schemeClr val="accent1"/>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8" r:id="rId2"/>
    <p:sldLayoutId id="2147483659" r:id="rId3"/>
  </p:sldLayoutIdLst>
  <p:transition spd="med"/>
  <p:txStyles>
    <p:titleStyle>
      <a:lvl1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1pPr>
      <a:lvl2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2pPr>
      <a:lvl3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3pPr>
      <a:lvl4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4pPr>
      <a:lvl5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5pPr>
      <a:lvl6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6pPr>
      <a:lvl7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7pPr>
      <a:lvl8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8pPr>
      <a:lvl9pPr marL="0" marR="0" indent="0" algn="r" defTabSz="685800" rtl="0" latinLnBrk="0">
        <a:lnSpc>
          <a:spcPct val="90000"/>
        </a:lnSpc>
        <a:spcBef>
          <a:spcPts val="0"/>
        </a:spcBef>
        <a:spcAft>
          <a:spcPts val="0"/>
        </a:spcAft>
        <a:buClrTx/>
        <a:buSzTx/>
        <a:buFontTx/>
        <a:buNone/>
        <a:tabLst/>
        <a:defRPr sz="3200" b="0" i="0" u="none" strike="noStrike" cap="all" spc="0" baseline="0">
          <a:ln>
            <a:noFill/>
          </a:ln>
          <a:solidFill>
            <a:srgbClr val="000000"/>
          </a:solidFill>
          <a:uFillTx/>
          <a:latin typeface="+mn-lt"/>
          <a:ea typeface="+mn-ea"/>
          <a:cs typeface="+mn-cs"/>
          <a:sym typeface="Gill Sans MT"/>
        </a:defRPr>
      </a:lvl9pPr>
    </p:titleStyle>
    <p:bodyStyle>
      <a:lvl1pPr marL="228600" marR="0" indent="-22860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1pPr>
      <a:lvl2pPr marL="742950" marR="0" indent="-28575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2pPr>
      <a:lvl3pPr marL="1200150" marR="0" indent="-28575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3pPr>
      <a:lvl4pPr marL="1698171" marR="0" indent="-326571"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4pPr>
      <a:lvl5pPr marL="2209800" marR="0" indent="-38100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5pPr>
      <a:lvl6pPr marL="2667000" marR="0" indent="-38100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6pPr>
      <a:lvl7pPr marL="3124200" marR="0" indent="-38100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7pPr>
      <a:lvl8pPr marL="3581400" marR="0" indent="-38100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8pPr>
      <a:lvl9pPr marL="4038600" marR="0" indent="-381000" algn="r" defTabSz="685800" rtl="0" latinLnBrk="0">
        <a:lnSpc>
          <a:spcPct val="120000"/>
        </a:lnSpc>
        <a:spcBef>
          <a:spcPts val="1000"/>
        </a:spcBef>
        <a:spcAft>
          <a:spcPts val="0"/>
        </a:spcAft>
        <a:buClr>
          <a:schemeClr val="accent1"/>
        </a:buClr>
        <a:buSzPct val="100000"/>
        <a:buFont typeface="Arial"/>
        <a:buChar char="•"/>
        <a:tabLst/>
        <a:defRPr sz="2000" b="0" i="0" u="none" strike="noStrike" cap="none" spc="0" baseline="0">
          <a:ln>
            <a:noFill/>
          </a:ln>
          <a:solidFill>
            <a:srgbClr val="000000"/>
          </a:solidFill>
          <a:uFillTx/>
          <a:latin typeface="+mn-lt"/>
          <a:ea typeface="+mn-ea"/>
          <a:cs typeface="+mn-cs"/>
          <a:sym typeface="Gill Sans MT"/>
        </a:defRPr>
      </a:lvl9pPr>
    </p:bodyStyle>
    <p:otherStyle>
      <a:lvl1pPr marL="0" marR="0" indent="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1pPr>
      <a:lvl2pPr marL="0" marR="0" indent="4572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2pPr>
      <a:lvl3pPr marL="0" marR="0" indent="9144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3pPr>
      <a:lvl4pPr marL="0" marR="0" indent="13716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4pPr>
      <a:lvl5pPr marL="0" marR="0" indent="18288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5pPr>
      <a:lvl6pPr marL="0" marR="0" indent="22860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6pPr>
      <a:lvl7pPr marL="0" marR="0" indent="27432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7pPr>
      <a:lvl8pPr marL="0" marR="0" indent="32004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8pPr>
      <a:lvl9pPr marL="0" marR="0" indent="3657600" algn="r" defTabSz="914400" rtl="0" latinLnBrk="0">
        <a:lnSpc>
          <a:spcPct val="100000"/>
        </a:lnSpc>
        <a:spcBef>
          <a:spcPts val="0"/>
        </a:spcBef>
        <a:spcAft>
          <a:spcPts val="0"/>
        </a:spcAft>
        <a:buClrTx/>
        <a:buSzTx/>
        <a:buFontTx/>
        <a:buNone/>
        <a:tabLst/>
        <a:defRPr sz="2800" b="0" i="0" u="none" strike="noStrike" cap="none" spc="0" baseline="0">
          <a:ln>
            <a:noFill/>
          </a:ln>
          <a:solidFill>
            <a:schemeClr val="tx1"/>
          </a:solidFill>
          <a:uFillTx/>
          <a:latin typeface="+mn-lt"/>
          <a:ea typeface="+mn-ea"/>
          <a:cs typeface="+mn-cs"/>
          <a:sym typeface="Gill Sans M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988840"/>
            <a:ext cx="6683195" cy="1080119"/>
          </a:xfrm>
        </p:spPr>
        <p:txBody>
          <a:bodyPr>
            <a:normAutofit/>
          </a:bodyPr>
          <a:lstStyle/>
          <a:p>
            <a:pPr algn="ctr"/>
            <a:r>
              <a:rPr lang="ar-SA" sz="3600" dirty="0">
                <a:solidFill>
                  <a:schemeClr val="accent1">
                    <a:lumMod val="75000"/>
                  </a:schemeClr>
                </a:solidFill>
                <a:cs typeface="PT Bold Heading" pitchFamily="2" charset="-78"/>
              </a:rPr>
              <a:t>اسهامات النظرية الاجتماعية </a:t>
            </a:r>
            <a:br>
              <a:rPr lang="ar-SA" sz="3600" dirty="0">
                <a:solidFill>
                  <a:schemeClr val="accent1">
                    <a:lumMod val="75000"/>
                  </a:schemeClr>
                </a:solidFill>
                <a:cs typeface="PT Bold Heading" pitchFamily="2" charset="-78"/>
              </a:rPr>
            </a:br>
            <a:r>
              <a:rPr lang="ar-SA" sz="3600" dirty="0">
                <a:solidFill>
                  <a:schemeClr val="accent1">
                    <a:lumMod val="75000"/>
                  </a:schemeClr>
                </a:solidFill>
                <a:cs typeface="PT Bold Heading" pitchFamily="2" charset="-78"/>
              </a:rPr>
              <a:t>لعلم الاجتماع الاقتصادي</a:t>
            </a:r>
          </a:p>
        </p:txBody>
      </p:sp>
      <p:sp>
        <p:nvSpPr>
          <p:cNvPr id="3" name="Text Placeholder 2"/>
          <p:cNvSpPr>
            <a:spLocks noGrp="1"/>
          </p:cNvSpPr>
          <p:nvPr>
            <p:ph type="body" sz="half" idx="1"/>
          </p:nvPr>
        </p:nvSpPr>
        <p:spPr>
          <a:xfrm>
            <a:off x="1443490" y="3501008"/>
            <a:ext cx="6571345" cy="1965338"/>
          </a:xfrm>
        </p:spPr>
        <p:txBody>
          <a:bodyPr>
            <a:normAutofit/>
          </a:bodyPr>
          <a:lstStyle/>
          <a:p>
            <a:pPr marL="0" indent="0" algn="ctr" rtl="1">
              <a:buNone/>
            </a:pPr>
            <a:r>
              <a:rPr lang="ar-SA" dirty="0"/>
              <a:t>إعداد الطالبتين:</a:t>
            </a:r>
          </a:p>
          <a:p>
            <a:pPr marL="0" indent="0" algn="ctr" rtl="1">
              <a:buNone/>
            </a:pPr>
            <a:r>
              <a:rPr lang="ar-SA" dirty="0"/>
              <a:t>خولة الرشود		435200248</a:t>
            </a:r>
          </a:p>
          <a:p>
            <a:pPr marL="0" indent="0" algn="ctr" rtl="1">
              <a:buNone/>
            </a:pPr>
            <a:r>
              <a:rPr lang="ar-SA" dirty="0"/>
              <a:t>غدير القريني                   436203613 </a:t>
            </a:r>
          </a:p>
          <a:p>
            <a:pPr marL="0" indent="0" algn="ctr" rtl="1">
              <a:buNone/>
            </a:pPr>
            <a:r>
              <a:rPr lang="ar-SA" dirty="0"/>
              <a:t>إشراف: أ. نسرين العواد </a:t>
            </a:r>
          </a:p>
          <a:p>
            <a:pPr marL="0" indent="0" algn="l" rtl="1">
              <a:buNone/>
            </a:pPr>
            <a:endParaRPr lang="ar-SA"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17782" b="20739"/>
          <a:stretch/>
        </p:blipFill>
        <p:spPr>
          <a:xfrm>
            <a:off x="6444208" y="116633"/>
            <a:ext cx="2495178" cy="792087"/>
          </a:xfrm>
          <a:prstGeom prst="rect">
            <a:avLst/>
          </a:prstGeom>
        </p:spPr>
      </p:pic>
    </p:spTree>
    <p:extLst>
      <p:ext uri="{BB962C8B-B14F-4D97-AF65-F5344CB8AC3E}">
        <p14:creationId xmlns:p14="http://schemas.microsoft.com/office/powerpoint/2010/main" val="561872769"/>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43490" y="116632"/>
            <a:ext cx="6571345" cy="216024"/>
          </a:xfrm>
        </p:spPr>
        <p:txBody>
          <a:bodyPr>
            <a:normAutofit fontScale="90000"/>
          </a:bodyPr>
          <a:lstStyle/>
          <a:p>
            <a:endParaRPr lang="ar-SA" dirty="0"/>
          </a:p>
        </p:txBody>
      </p:sp>
      <p:sp>
        <p:nvSpPr>
          <p:cNvPr id="3" name="Text Placeholder 2"/>
          <p:cNvSpPr>
            <a:spLocks noGrp="1"/>
          </p:cNvSpPr>
          <p:nvPr>
            <p:ph type="body" sz="half" idx="1"/>
          </p:nvPr>
        </p:nvSpPr>
        <p:spPr>
          <a:xfrm>
            <a:off x="467544" y="620688"/>
            <a:ext cx="8424936" cy="5184576"/>
          </a:xfrm>
        </p:spPr>
        <p:txBody>
          <a:bodyPr>
            <a:normAutofit/>
          </a:bodyPr>
          <a:lstStyle/>
          <a:p>
            <a:pPr marL="0" indent="0">
              <a:buNone/>
            </a:pPr>
            <a:r>
              <a:rPr lang="ar-SA" dirty="0"/>
              <a:t>وهذا ماظهر بوضوح في محاضرات مارشال  , الذي سعى فيه لتوضيح العلاقة بين النظرية الاقتصادية والنظرية السوسيولوجية , خاصة بعد أن تعمق في محتويات النظرية الاقتصادية وتحليلات روادها ولاسيما مارشال .</a:t>
            </a:r>
          </a:p>
          <a:p>
            <a:pPr marL="0" indent="0">
              <a:buNone/>
            </a:pPr>
            <a:r>
              <a:rPr lang="ar-SA" dirty="0"/>
              <a:t>وعموماً نظر الى الاقتصاد على انه نسق اقتصادي , ومن هذا المنطلق أكد بارسونز خلال محاضرات مارشال بأن الإقتصاد والنظرية الاقتصادية  يمكن النظر إليها أولاً باعتبار النظرية الاقتصادية جزء من نظرية الانساق العامة .</a:t>
            </a:r>
          </a:p>
          <a:p>
            <a:pPr marL="0" indent="0">
              <a:buNone/>
            </a:pPr>
            <a:r>
              <a:rPr lang="ar-SA" dirty="0"/>
              <a:t>ثانياً , يمكن تصور الاقتصاد على انه نسق فرعي من النسق الاجتماعي . وثالثاً , يوجد مجموهة من الروابط أو عناصر التبادل المشتركة بين الاقتصاد والانساق الفرعية الاخرى في المجتمع .</a:t>
            </a:r>
          </a:p>
          <a:p>
            <a:pPr marL="0" indent="0">
              <a:buNone/>
            </a:pPr>
            <a:r>
              <a:rPr lang="ar-SA" dirty="0"/>
              <a:t>والتقيا كل من بارسونز وسملسر وأثمر لقائها عن انتاج علمي مشترك حول العديد من رواد الاقتصاد والعلاقة بين " الاقتصاد والمجتمع"</a:t>
            </a:r>
          </a:p>
          <a:p>
            <a:pPr marL="0" indent="0">
              <a:buNone/>
            </a:pPr>
            <a:r>
              <a:rPr lang="ar-SA" dirty="0"/>
              <a:t>وكانت محاضرات مارشال النواة الاولى للفصول الثلاث من هذا الكتاب . </a:t>
            </a:r>
          </a:p>
          <a:p>
            <a:endParaRPr lang="ar-SA" dirty="0"/>
          </a:p>
        </p:txBody>
      </p:sp>
    </p:spTree>
    <p:extLst>
      <p:ext uri="{BB962C8B-B14F-4D97-AF65-F5344CB8AC3E}">
        <p14:creationId xmlns:p14="http://schemas.microsoft.com/office/powerpoint/2010/main" val="4174549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0" y="1015517"/>
            <a:ext cx="6571345" cy="752273"/>
          </a:xfrm>
        </p:spPr>
        <p:txBody>
          <a:bodyPr/>
          <a:lstStyle/>
          <a:p>
            <a:r>
              <a:rPr lang="ar-SA" b="1" dirty="0"/>
              <a:t>اسهامات العالم كارل ماركس:</a:t>
            </a:r>
          </a:p>
        </p:txBody>
      </p:sp>
      <p:sp>
        <p:nvSpPr>
          <p:cNvPr id="3" name="Text Placeholder 2"/>
          <p:cNvSpPr>
            <a:spLocks noGrp="1"/>
          </p:cNvSpPr>
          <p:nvPr>
            <p:ph type="body" sz="half" idx="1"/>
          </p:nvPr>
        </p:nvSpPr>
        <p:spPr/>
        <p:txBody>
          <a:bodyPr>
            <a:normAutofit fontScale="92500"/>
          </a:bodyPr>
          <a:lstStyle/>
          <a:p>
            <a:pPr rtl="1"/>
            <a:r>
              <a:rPr lang="ar-SA" sz="2400" dirty="0"/>
              <a:t>اهتم كارل ماركس بالاقتصاد حوالي عام 1840، وقدم رؤية متجانسة ومتلاحمة للاقتصاد، مع أهداف تيار ثوري بكل ما في الكلمة من معنى. </a:t>
            </a:r>
          </a:p>
          <a:p>
            <a:pPr rtl="1"/>
            <a:r>
              <a:rPr lang="ar-SA" sz="2400" dirty="0"/>
              <a:t>وينظر ماركس للاقتصاد من وجهة نظر أولئك الراغبين بقلب النظام </a:t>
            </a:r>
            <a:r>
              <a:rPr lang="ar-SA" sz="2400" b="1" dirty="0"/>
              <a:t>الرأسمالي</a:t>
            </a:r>
            <a:r>
              <a:rPr lang="ar-SA" sz="2400" dirty="0"/>
              <a:t>، </a:t>
            </a:r>
            <a:r>
              <a:rPr lang="ar-SA" sz="2400" u="sng" dirty="0"/>
              <a:t>عن طريق توجيه نضال العمال</a:t>
            </a:r>
            <a:r>
              <a:rPr lang="ar-SA" sz="2400" dirty="0"/>
              <a:t>، وكانت الرأسمالية تمر بأزمة اقتصادية واجتماعية وسياسية عنيفة، فـ باتت أزمات فيض الإنتاج الدورية أكثر شدة، </a:t>
            </a:r>
            <a:r>
              <a:rPr lang="ar-SA" sz="2400" u="sng" dirty="0"/>
              <a:t>والانتفاضات العمالية </a:t>
            </a:r>
            <a:r>
              <a:rPr lang="ar-SA" sz="2400" dirty="0"/>
              <a:t>أكثر حدة، وبلغت ذروتها في عام 1848 في كافة أنحاء العالم.</a:t>
            </a:r>
          </a:p>
        </p:txBody>
      </p:sp>
    </p:spTree>
    <p:extLst>
      <p:ext uri="{BB962C8B-B14F-4D97-AF65-F5344CB8AC3E}">
        <p14:creationId xmlns:p14="http://schemas.microsoft.com/office/powerpoint/2010/main" val="253469425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1A179DE-D302-4DBB-900F-5AE9C674ED76}"/>
              </a:ext>
            </a:extLst>
          </p:cNvPr>
          <p:cNvSpPr>
            <a:spLocks noGrp="1"/>
          </p:cNvSpPr>
          <p:nvPr>
            <p:ph type="title"/>
          </p:nvPr>
        </p:nvSpPr>
        <p:spPr>
          <a:xfrm>
            <a:off x="1443490" y="1391654"/>
            <a:ext cx="6571345" cy="587135"/>
          </a:xfrm>
        </p:spPr>
        <p:txBody>
          <a:bodyPr>
            <a:normAutofit/>
          </a:bodyPr>
          <a:lstStyle/>
          <a:p>
            <a:r>
              <a:rPr lang="ar-SA" sz="2400" b="1" dirty="0"/>
              <a:t>فظهرت المدرسة الماركسية/الاشتراكية</a:t>
            </a:r>
          </a:p>
        </p:txBody>
      </p:sp>
      <p:sp>
        <p:nvSpPr>
          <p:cNvPr id="3" name="عنصر نائب للنص 2">
            <a:extLst>
              <a:ext uri="{FF2B5EF4-FFF2-40B4-BE49-F238E27FC236}">
                <a16:creationId xmlns:a16="http://schemas.microsoft.com/office/drawing/2014/main" id="{A7C68802-032E-46AF-AAAC-EC2F7EBA5D00}"/>
              </a:ext>
            </a:extLst>
          </p:cNvPr>
          <p:cNvSpPr>
            <a:spLocks noGrp="1"/>
          </p:cNvSpPr>
          <p:nvPr>
            <p:ph type="body" sz="half" idx="1"/>
          </p:nvPr>
        </p:nvSpPr>
        <p:spPr/>
        <p:txBody>
          <a:bodyPr>
            <a:normAutofit/>
          </a:bodyPr>
          <a:lstStyle/>
          <a:p>
            <a:pPr rtl="1"/>
            <a:r>
              <a:rPr lang="ar-SA" sz="2400" dirty="0"/>
              <a:t>القائمة على الفكر الاقتصادي الاشتراكي، وصاحبت الثورة الصناعية الليبرالية تعاسة كبيرة للطبقة العاملة وبؤس مدقع في أوساطها واستغلال كبير للأطفال والنساء الذين كانوا يعملون في المناجم والمعامل وساعد المستوى المنخفض للأجور أصحاب الأموال من تكديسها أو استثمارها الشيء الذي أدى إلى تقدم اقتصادي كبير على حساب تضحيات اجتماعية </a:t>
            </a:r>
            <a:r>
              <a:rPr lang="ar-SA" dirty="0"/>
              <a:t>وقد عارض هذه الأوضاع كثير من الذين ينزعون إلى التيار الاشتراكي ومن هذه الأنواع</a:t>
            </a:r>
            <a:r>
              <a:rPr lang="ar-SA" b="1" dirty="0"/>
              <a:t>:</a:t>
            </a:r>
            <a:endParaRPr lang="en-US" dirty="0"/>
          </a:p>
          <a:p>
            <a:pPr rtl="1"/>
            <a:endParaRPr lang="ar-SA" sz="2400" dirty="0"/>
          </a:p>
        </p:txBody>
      </p:sp>
    </p:spTree>
    <p:extLst>
      <p:ext uri="{BB962C8B-B14F-4D97-AF65-F5344CB8AC3E}">
        <p14:creationId xmlns:p14="http://schemas.microsoft.com/office/powerpoint/2010/main" val="239221045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A257A24-716A-49ED-A41B-BA058162285A}"/>
              </a:ext>
            </a:extLst>
          </p:cNvPr>
          <p:cNvSpPr>
            <a:spLocks noGrp="1"/>
          </p:cNvSpPr>
          <p:nvPr>
            <p:ph type="title"/>
          </p:nvPr>
        </p:nvSpPr>
        <p:spPr/>
        <p:txBody>
          <a:bodyPr/>
          <a:lstStyle/>
          <a:p>
            <a:endParaRPr lang="ar-SA"/>
          </a:p>
        </p:txBody>
      </p:sp>
      <p:sp>
        <p:nvSpPr>
          <p:cNvPr id="3" name="عنصر نائب للنص 2">
            <a:extLst>
              <a:ext uri="{FF2B5EF4-FFF2-40B4-BE49-F238E27FC236}">
                <a16:creationId xmlns:a16="http://schemas.microsoft.com/office/drawing/2014/main" id="{104DEEBD-6E20-4FF7-984E-87F3F72FAFE0}"/>
              </a:ext>
            </a:extLst>
          </p:cNvPr>
          <p:cNvSpPr>
            <a:spLocks noGrp="1"/>
          </p:cNvSpPr>
          <p:nvPr>
            <p:ph type="body" sz="half" idx="1"/>
          </p:nvPr>
        </p:nvSpPr>
        <p:spPr/>
        <p:txBody>
          <a:bodyPr/>
          <a:lstStyle/>
          <a:p>
            <a:endParaRPr lang="ar-SA"/>
          </a:p>
        </p:txBody>
      </p:sp>
      <p:graphicFrame>
        <p:nvGraphicFramePr>
          <p:cNvPr id="4" name="جدول 3">
            <a:extLst>
              <a:ext uri="{FF2B5EF4-FFF2-40B4-BE49-F238E27FC236}">
                <a16:creationId xmlns:a16="http://schemas.microsoft.com/office/drawing/2014/main" id="{18DD5CDF-8DCF-47FD-AFE1-EF62361158F0}"/>
              </a:ext>
            </a:extLst>
          </p:cNvPr>
          <p:cNvGraphicFramePr>
            <a:graphicFrameLocks noGrp="1"/>
          </p:cNvGraphicFramePr>
          <p:nvPr>
            <p:extLst>
              <p:ext uri="{D42A27DB-BD31-4B8C-83A1-F6EECF244321}">
                <p14:modId xmlns:p14="http://schemas.microsoft.com/office/powerpoint/2010/main" val="3205885528"/>
              </p:ext>
            </p:extLst>
          </p:nvPr>
        </p:nvGraphicFramePr>
        <p:xfrm>
          <a:off x="1918835" y="1839263"/>
          <a:ext cx="6096000" cy="2743200"/>
        </p:xfrm>
        <a:graphic>
          <a:graphicData uri="http://schemas.openxmlformats.org/drawingml/2006/table">
            <a:tbl>
              <a:tblPr rtl="1" firstRow="1" bandRow="1">
                <a:tableStyleId>{5940675A-B579-460E-94D1-54222C63F5DA}</a:tableStyleId>
              </a:tblPr>
              <a:tblGrid>
                <a:gridCol w="3048000">
                  <a:extLst>
                    <a:ext uri="{9D8B030D-6E8A-4147-A177-3AD203B41FA5}">
                      <a16:colId xmlns:a16="http://schemas.microsoft.com/office/drawing/2014/main" val="986987893"/>
                    </a:ext>
                  </a:extLst>
                </a:gridCol>
                <a:gridCol w="3048000">
                  <a:extLst>
                    <a:ext uri="{9D8B030D-6E8A-4147-A177-3AD203B41FA5}">
                      <a16:colId xmlns:a16="http://schemas.microsoft.com/office/drawing/2014/main" val="423006624"/>
                    </a:ext>
                  </a:extLst>
                </a:gridCol>
              </a:tblGrid>
              <a:tr h="370840">
                <a:tc>
                  <a:txBody>
                    <a:bodyPr/>
                    <a:lstStyle/>
                    <a:p>
                      <a:pPr rtl="1"/>
                      <a:r>
                        <a:rPr lang="ar-SA" sz="2800" b="1" u="none" strike="noStrike" cap="none" spc="0" baseline="0" dirty="0">
                          <a:ln>
                            <a:noFill/>
                          </a:ln>
                          <a:solidFill>
                            <a:srgbClr val="B71E42"/>
                          </a:solidFill>
                          <a:effectLst/>
                          <a:uFillTx/>
                          <a:sym typeface="Gill Sans MT"/>
                        </a:rPr>
                        <a:t>الاشتراكيون الطوباويون</a:t>
                      </a:r>
                      <a:endParaRPr lang="ar-SA" b="1" dirty="0">
                        <a:solidFill>
                          <a:srgbClr val="B71E42"/>
                        </a:solidFill>
                      </a:endParaRPr>
                    </a:p>
                  </a:txBody>
                  <a:tcPr/>
                </a:tc>
                <a:tc>
                  <a:txBody>
                    <a:bodyPr/>
                    <a:lstStyle/>
                    <a:p>
                      <a:pPr rtl="1"/>
                      <a:r>
                        <a:rPr lang="ar-SA" sz="2800" b="1" u="none" strike="noStrike" cap="none" spc="0" baseline="0" dirty="0">
                          <a:ln>
                            <a:noFill/>
                          </a:ln>
                          <a:solidFill>
                            <a:srgbClr val="B71E42"/>
                          </a:solidFill>
                          <a:effectLst/>
                          <a:uFillTx/>
                          <a:sym typeface="Gill Sans MT"/>
                        </a:rPr>
                        <a:t>الاشتراكيون العلميون</a:t>
                      </a:r>
                      <a:endParaRPr lang="ar-SA" b="1" dirty="0">
                        <a:solidFill>
                          <a:srgbClr val="B71E42"/>
                        </a:solidFill>
                      </a:endParaRPr>
                    </a:p>
                  </a:txBody>
                  <a:tcPr/>
                </a:tc>
                <a:extLst>
                  <a:ext uri="{0D108BD9-81ED-4DB2-BD59-A6C34878D82A}">
                    <a16:rowId xmlns:a16="http://schemas.microsoft.com/office/drawing/2014/main" val="554732940"/>
                  </a:ext>
                </a:extLst>
              </a:tr>
              <a:tr h="370840">
                <a:tc>
                  <a:txBody>
                    <a:bodyPr/>
                    <a:lstStyle/>
                    <a:p>
                      <a:pPr rtl="1"/>
                      <a:r>
                        <a:rPr lang="ar-SA" sz="2800" u="none" strike="noStrike" cap="none" spc="0" baseline="0" dirty="0">
                          <a:ln>
                            <a:noFill/>
                          </a:ln>
                          <a:effectLst/>
                          <a:uFillTx/>
                          <a:sym typeface="Gill Sans MT"/>
                        </a:rPr>
                        <a:t>الذين شيدوا مجتمعات مثالية على أسس تستجيب لرغبات وانفعالات فكرية ومعنوية إلى أكثر مما تستجيب للمنطق العلمي.</a:t>
                      </a:r>
                      <a:endParaRPr lang="ar-SA" dirty="0"/>
                    </a:p>
                  </a:txBody>
                  <a:tcPr/>
                </a:tc>
                <a:tc>
                  <a:txBody>
                    <a:bodyPr/>
                    <a:lstStyle/>
                    <a:p>
                      <a:pPr rtl="1"/>
                      <a:r>
                        <a:rPr lang="ar-SA" sz="2800" u="none" strike="noStrike" cap="none" spc="0" baseline="0" dirty="0">
                          <a:ln>
                            <a:noFill/>
                          </a:ln>
                          <a:effectLst/>
                          <a:uFillTx/>
                          <a:sym typeface="Gill Sans MT"/>
                        </a:rPr>
                        <a:t>الذين فسروا الأحداث الاقتصادية من خلال فلسفة مادية للتطورات التاريخية.</a:t>
                      </a:r>
                      <a:endParaRPr lang="ar-SA" dirty="0"/>
                    </a:p>
                  </a:txBody>
                  <a:tcPr/>
                </a:tc>
                <a:extLst>
                  <a:ext uri="{0D108BD9-81ED-4DB2-BD59-A6C34878D82A}">
                    <a16:rowId xmlns:a16="http://schemas.microsoft.com/office/drawing/2014/main" val="1502782705"/>
                  </a:ext>
                </a:extLst>
              </a:tr>
            </a:tbl>
          </a:graphicData>
        </a:graphic>
      </p:graphicFrame>
    </p:spTree>
    <p:extLst>
      <p:ext uri="{BB962C8B-B14F-4D97-AF65-F5344CB8AC3E}">
        <p14:creationId xmlns:p14="http://schemas.microsoft.com/office/powerpoint/2010/main" val="277662715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DB53470-D2CF-4902-9FEE-ADEADDCCFD5C}"/>
              </a:ext>
            </a:extLst>
          </p:cNvPr>
          <p:cNvSpPr>
            <a:spLocks noGrp="1"/>
          </p:cNvSpPr>
          <p:nvPr>
            <p:ph type="title"/>
          </p:nvPr>
        </p:nvSpPr>
        <p:spPr>
          <a:xfrm>
            <a:off x="6948264" y="2420888"/>
            <a:ext cx="1902444" cy="4659889"/>
          </a:xfrm>
        </p:spPr>
        <p:txBody>
          <a:bodyPr/>
          <a:lstStyle/>
          <a:p>
            <a:r>
              <a:rPr lang="ar-SA" b="1" cap="none" dirty="0">
                <a:solidFill>
                  <a:srgbClr val="B71E42"/>
                </a:solidFill>
              </a:rPr>
              <a:t>الاشتراكيون الطوباويون</a:t>
            </a:r>
            <a:endParaRPr lang="ar-SA" dirty="0"/>
          </a:p>
        </p:txBody>
      </p:sp>
      <p:sp>
        <p:nvSpPr>
          <p:cNvPr id="3" name="عنصر نائب للنص 2">
            <a:extLst>
              <a:ext uri="{FF2B5EF4-FFF2-40B4-BE49-F238E27FC236}">
                <a16:creationId xmlns:a16="http://schemas.microsoft.com/office/drawing/2014/main" id="{ABE2E8E1-F010-4CFC-8095-12C05799BBDF}"/>
              </a:ext>
            </a:extLst>
          </p:cNvPr>
          <p:cNvSpPr>
            <a:spLocks noGrp="1"/>
          </p:cNvSpPr>
          <p:nvPr>
            <p:ph type="body" sz="half" idx="1"/>
          </p:nvPr>
        </p:nvSpPr>
        <p:spPr/>
        <p:txBody>
          <a:bodyPr>
            <a:normAutofit/>
          </a:bodyPr>
          <a:lstStyle/>
          <a:p>
            <a:pPr rtl="1"/>
            <a:r>
              <a:rPr lang="ar-SA" sz="2400" b="1" dirty="0"/>
              <a:t>وتعتمد على ثلاثة عناصر:</a:t>
            </a:r>
            <a:endParaRPr lang="en-US" sz="2400" dirty="0"/>
          </a:p>
          <a:p>
            <a:pPr lvl="0" rtl="1"/>
            <a:r>
              <a:rPr lang="ar-SA" sz="2400" b="1" dirty="0"/>
              <a:t>انتقاد الأسس القانونية والفلسفية للرأسمالية باعتبارها نظاما يساعد على استغلال طبقات لحساب أخرى.</a:t>
            </a:r>
            <a:endParaRPr lang="en-US" sz="2400" dirty="0"/>
          </a:p>
          <a:p>
            <a:pPr lvl="0" rtl="1"/>
            <a:r>
              <a:rPr lang="ar-SA" sz="2400" b="1" dirty="0"/>
              <a:t>إمكانية تغيير البنيات الاجتماعية من طرف كل أعضاء المجتمع وذلك على أساس وعيهم بأخطار النظام الرأسمالي.</a:t>
            </a:r>
            <a:endParaRPr lang="en-US" sz="2400" dirty="0"/>
          </a:p>
          <a:p>
            <a:pPr rtl="1"/>
            <a:r>
              <a:rPr lang="ar-SA" sz="2400" b="1" dirty="0"/>
              <a:t>تقديم اقتراحات ونماذج جديدة لمجتمعات مثالية على أساس أنها لا تعرف الاستغلال.</a:t>
            </a:r>
            <a:endParaRPr lang="ar-SA" sz="2400" dirty="0"/>
          </a:p>
        </p:txBody>
      </p:sp>
    </p:spTree>
    <p:extLst>
      <p:ext uri="{BB962C8B-B14F-4D97-AF65-F5344CB8AC3E}">
        <p14:creationId xmlns:p14="http://schemas.microsoft.com/office/powerpoint/2010/main" val="63338234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081367C-B382-4769-8683-CC8D3F723F4F}"/>
              </a:ext>
            </a:extLst>
          </p:cNvPr>
          <p:cNvSpPr>
            <a:spLocks noGrp="1"/>
          </p:cNvSpPr>
          <p:nvPr>
            <p:ph type="title"/>
          </p:nvPr>
        </p:nvSpPr>
        <p:spPr>
          <a:xfrm>
            <a:off x="6918028" y="2420888"/>
            <a:ext cx="1758428" cy="3037975"/>
          </a:xfrm>
        </p:spPr>
        <p:txBody>
          <a:bodyPr/>
          <a:lstStyle/>
          <a:p>
            <a:pPr algn="ctr" rtl="1"/>
            <a:r>
              <a:rPr lang="ar-SA" b="1" dirty="0">
                <a:solidFill>
                  <a:srgbClr val="B71E42"/>
                </a:solidFill>
              </a:rPr>
              <a:t>الاشتراكيون العلميون:</a:t>
            </a:r>
            <a:br>
              <a:rPr lang="en-US" dirty="0">
                <a:solidFill>
                  <a:srgbClr val="B71E42"/>
                </a:solidFill>
              </a:rPr>
            </a:br>
            <a:endParaRPr lang="ar-SA" dirty="0">
              <a:solidFill>
                <a:srgbClr val="B71E42"/>
              </a:solidFill>
            </a:endParaRPr>
          </a:p>
        </p:txBody>
      </p:sp>
      <p:sp>
        <p:nvSpPr>
          <p:cNvPr id="5" name="عنصر نائب للنص 4">
            <a:extLst>
              <a:ext uri="{FF2B5EF4-FFF2-40B4-BE49-F238E27FC236}">
                <a16:creationId xmlns:a16="http://schemas.microsoft.com/office/drawing/2014/main" id="{9AE21F64-6FDA-49FE-8638-D593D6C4274C}"/>
              </a:ext>
            </a:extLst>
          </p:cNvPr>
          <p:cNvSpPr>
            <a:spLocks noGrp="1"/>
          </p:cNvSpPr>
          <p:nvPr>
            <p:ph type="body" sz="half" idx="1"/>
          </p:nvPr>
        </p:nvSpPr>
        <p:spPr>
          <a:xfrm>
            <a:off x="251520" y="1268760"/>
            <a:ext cx="6525232" cy="4659889"/>
          </a:xfrm>
        </p:spPr>
        <p:txBody>
          <a:bodyPr>
            <a:normAutofit/>
          </a:bodyPr>
          <a:lstStyle/>
          <a:p>
            <a:pPr rtl="1"/>
            <a:r>
              <a:rPr lang="ar-SA" sz="2400" dirty="0"/>
              <a:t>إن التفاعلات التي عرفها الواقع الاقتصادي والتيارات الفكرية في قرن 19 هي التي ساهمت في بناء أهم أفكار كارل ماركس  وتأثرت بها فلسفته فعن </a:t>
            </a:r>
            <a:r>
              <a:rPr lang="ar-SA" sz="2400" dirty="0" err="1"/>
              <a:t>هيگل</a:t>
            </a:r>
            <a:r>
              <a:rPr lang="ar-SA" sz="2400" dirty="0"/>
              <a:t> </a:t>
            </a:r>
            <a:r>
              <a:rPr lang="en-US" sz="2400" dirty="0"/>
              <a:t>Hegel</a:t>
            </a:r>
            <a:r>
              <a:rPr lang="ar-SA" sz="2400" dirty="0"/>
              <a:t> اخذ </a:t>
            </a:r>
            <a:r>
              <a:rPr lang="ar-SA" sz="2400" u="sng" dirty="0" err="1"/>
              <a:t>الدياليكتيك</a:t>
            </a:r>
            <a:r>
              <a:rPr lang="ar-SA" sz="2400" dirty="0"/>
              <a:t> وعن الكلاسيكيين أخذ نظرية القيمة المتجسدة في العمل وتتلخص أهم أفكاره في تنبئه بزوال النظام الرأسمالي وحلول الاشتراكية ثم الشيوعية كمرحلة نهائية في تاريخ البشرية ويمكن تلخيص أفكاره الاقتصادية في النقط الأساسية التالية</a:t>
            </a:r>
            <a:r>
              <a:rPr lang="ar-SA" sz="2400" b="1" dirty="0"/>
              <a:t> : </a:t>
            </a:r>
            <a:endParaRPr lang="ar-SA" sz="2400" dirty="0"/>
          </a:p>
        </p:txBody>
      </p:sp>
    </p:spTree>
    <p:extLst>
      <p:ext uri="{BB962C8B-B14F-4D97-AF65-F5344CB8AC3E}">
        <p14:creationId xmlns:p14="http://schemas.microsoft.com/office/powerpoint/2010/main" val="3661092327"/>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418230D-A735-4316-853F-2DBEDF6E2805}"/>
              </a:ext>
            </a:extLst>
          </p:cNvPr>
          <p:cNvSpPr>
            <a:spLocks noGrp="1"/>
          </p:cNvSpPr>
          <p:nvPr>
            <p:ph type="title"/>
          </p:nvPr>
        </p:nvSpPr>
        <p:spPr>
          <a:xfrm>
            <a:off x="1443490" y="1196752"/>
            <a:ext cx="6571345" cy="1049236"/>
          </a:xfrm>
        </p:spPr>
        <p:txBody>
          <a:bodyPr/>
          <a:lstStyle/>
          <a:p>
            <a:r>
              <a:rPr lang="ar-SA" b="1" dirty="0">
                <a:solidFill>
                  <a:srgbClr val="C00000"/>
                </a:solidFill>
              </a:rPr>
              <a:t>نظرية القيمة:</a:t>
            </a:r>
          </a:p>
        </p:txBody>
      </p:sp>
      <p:sp>
        <p:nvSpPr>
          <p:cNvPr id="3" name="عنصر نائب للنص 2">
            <a:extLst>
              <a:ext uri="{FF2B5EF4-FFF2-40B4-BE49-F238E27FC236}">
                <a16:creationId xmlns:a16="http://schemas.microsoft.com/office/drawing/2014/main" id="{C71BE234-A1E8-4D06-9D90-7F04A4BDC33F}"/>
              </a:ext>
            </a:extLst>
          </p:cNvPr>
          <p:cNvSpPr>
            <a:spLocks noGrp="1"/>
          </p:cNvSpPr>
          <p:nvPr>
            <p:ph type="body" sz="half" idx="1"/>
          </p:nvPr>
        </p:nvSpPr>
        <p:spPr/>
        <p:txBody>
          <a:bodyPr>
            <a:normAutofit/>
          </a:bodyPr>
          <a:lstStyle/>
          <a:p>
            <a:pPr rtl="1"/>
            <a:r>
              <a:rPr lang="ar-SA" sz="2400" dirty="0"/>
              <a:t>يرى كارل ماركس أن قيمة سلعة ما تقاس بالعمل الذي تضمنته تلك السلعة أي بعدد الساعات التي استغرقها تحويل إنتاجها، أي أن هذه القيمة تقاس </a:t>
            </a:r>
            <a:r>
              <a:rPr lang="ar-SA" sz="2400" b="1" dirty="0"/>
              <a:t>بالزمن الاجتماعي </a:t>
            </a:r>
            <a:r>
              <a:rPr lang="en-US" sz="2400" dirty="0"/>
              <a:t>Le temps social</a:t>
            </a:r>
            <a:r>
              <a:rPr lang="ar-SA" sz="2400" dirty="0"/>
              <a:t> لا بالزمن الذي يقضيه العامل المتوسط لإنتاج المادة. إن كل المواد كيفما كانت ماهي إلا مجرد تراكم للعمل البشري الذي يعتبر أساس الإنتاج.</a:t>
            </a:r>
          </a:p>
        </p:txBody>
      </p:sp>
    </p:spTree>
    <p:extLst>
      <p:ext uri="{BB962C8B-B14F-4D97-AF65-F5344CB8AC3E}">
        <p14:creationId xmlns:p14="http://schemas.microsoft.com/office/powerpoint/2010/main" val="3332624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A382531-3F12-4C69-B441-AC7390824CC3}"/>
              </a:ext>
            </a:extLst>
          </p:cNvPr>
          <p:cNvSpPr>
            <a:spLocks noGrp="1"/>
          </p:cNvSpPr>
          <p:nvPr>
            <p:ph type="title"/>
          </p:nvPr>
        </p:nvSpPr>
        <p:spPr>
          <a:xfrm>
            <a:off x="1466152" y="1124744"/>
            <a:ext cx="6571345" cy="1049236"/>
          </a:xfrm>
        </p:spPr>
        <p:txBody>
          <a:bodyPr/>
          <a:lstStyle/>
          <a:p>
            <a:r>
              <a:rPr lang="ar-SA" b="1" dirty="0">
                <a:solidFill>
                  <a:srgbClr val="C00000"/>
                </a:solidFill>
              </a:rPr>
              <a:t>نظرية فائض القيمة</a:t>
            </a:r>
            <a:endParaRPr lang="ar-SA" dirty="0">
              <a:solidFill>
                <a:srgbClr val="C00000"/>
              </a:solidFill>
            </a:endParaRPr>
          </a:p>
        </p:txBody>
      </p:sp>
      <p:sp>
        <p:nvSpPr>
          <p:cNvPr id="3" name="عنصر نائب للنص 2">
            <a:extLst>
              <a:ext uri="{FF2B5EF4-FFF2-40B4-BE49-F238E27FC236}">
                <a16:creationId xmlns:a16="http://schemas.microsoft.com/office/drawing/2014/main" id="{B6108BB6-E142-4766-85AF-F63457E2E0AC}"/>
              </a:ext>
            </a:extLst>
          </p:cNvPr>
          <p:cNvSpPr>
            <a:spLocks noGrp="1"/>
          </p:cNvSpPr>
          <p:nvPr>
            <p:ph type="body" sz="half" idx="1"/>
          </p:nvPr>
        </p:nvSpPr>
        <p:spPr>
          <a:xfrm>
            <a:off x="1443490" y="1988840"/>
            <a:ext cx="6571345" cy="3450614"/>
          </a:xfrm>
        </p:spPr>
        <p:txBody>
          <a:bodyPr>
            <a:normAutofit/>
          </a:bodyPr>
          <a:lstStyle/>
          <a:p>
            <a:pPr rtl="1"/>
            <a:r>
              <a:rPr lang="ar-SA" sz="2400" dirty="0"/>
              <a:t>يشتغل العمال عند رب المعمل ويمنحهم اقل اجر يساوي الحد الأدنى للمعيشة وينتجون له مواد تساوي قيمتها مقدار العمل المتراكم اللازم لصناعة المادة نفسها كما هو مبين في نظرية القيمة وبهذا يحصل صاحب راس المال على الفارق الموجود بين قيمة المادة أي العمل وقيمة الأجر وهو ما يسمى بفائض القيمة.</a:t>
            </a:r>
          </a:p>
        </p:txBody>
      </p:sp>
    </p:spTree>
    <p:extLst>
      <p:ext uri="{BB962C8B-B14F-4D97-AF65-F5344CB8AC3E}">
        <p14:creationId xmlns:p14="http://schemas.microsoft.com/office/powerpoint/2010/main" val="303925906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96C8B00-50A1-4FCD-8C20-D54C5C80335E}"/>
              </a:ext>
            </a:extLst>
          </p:cNvPr>
          <p:cNvSpPr>
            <a:spLocks noGrp="1"/>
          </p:cNvSpPr>
          <p:nvPr>
            <p:ph type="title"/>
          </p:nvPr>
        </p:nvSpPr>
        <p:spPr>
          <a:xfrm>
            <a:off x="1443490" y="1196752"/>
            <a:ext cx="6571345" cy="680265"/>
          </a:xfrm>
        </p:spPr>
        <p:txBody>
          <a:bodyPr/>
          <a:lstStyle/>
          <a:p>
            <a:r>
              <a:rPr lang="ar-SA" b="1" dirty="0">
                <a:solidFill>
                  <a:srgbClr val="C00000"/>
                </a:solidFill>
              </a:rPr>
              <a:t>نظرية التراكم</a:t>
            </a:r>
            <a:endParaRPr lang="ar-SA" dirty="0">
              <a:solidFill>
                <a:srgbClr val="C00000"/>
              </a:solidFill>
            </a:endParaRPr>
          </a:p>
        </p:txBody>
      </p:sp>
      <p:sp>
        <p:nvSpPr>
          <p:cNvPr id="3" name="عنصر نائب للنص 2">
            <a:extLst>
              <a:ext uri="{FF2B5EF4-FFF2-40B4-BE49-F238E27FC236}">
                <a16:creationId xmlns:a16="http://schemas.microsoft.com/office/drawing/2014/main" id="{022027B4-6ABC-46EB-B88F-D4AE14B5A06F}"/>
              </a:ext>
            </a:extLst>
          </p:cNvPr>
          <p:cNvSpPr>
            <a:spLocks noGrp="1"/>
          </p:cNvSpPr>
          <p:nvPr>
            <p:ph type="body" sz="half" idx="1"/>
          </p:nvPr>
        </p:nvSpPr>
        <p:spPr/>
        <p:txBody>
          <a:bodyPr>
            <a:normAutofit/>
          </a:bodyPr>
          <a:lstStyle/>
          <a:p>
            <a:pPr rtl="1"/>
            <a:r>
              <a:rPr lang="ar-SA" sz="2400" dirty="0"/>
              <a:t>يستعمل أصحاب رؤوس الأموال من تكديس أموال فائض القيمة في الاستثمار لشراء الرأسمال الجديد ويقسم ماركس الرأسمال إلى قسمين:</a:t>
            </a:r>
            <a:endParaRPr lang="en-US" sz="2400" dirty="0"/>
          </a:p>
          <a:p>
            <a:pPr rtl="1"/>
            <a:r>
              <a:rPr lang="ar-SA" sz="2400" b="1" dirty="0"/>
              <a:t>• </a:t>
            </a:r>
            <a:r>
              <a:rPr lang="ar-SA" sz="2400" b="1" dirty="0">
                <a:solidFill>
                  <a:srgbClr val="C00000"/>
                </a:solidFill>
              </a:rPr>
              <a:t>الرأسمال القار</a:t>
            </a:r>
            <a:r>
              <a:rPr lang="ar-SA" sz="2400" b="1" dirty="0"/>
              <a:t>: </a:t>
            </a:r>
            <a:r>
              <a:rPr lang="ar-SA" sz="2400" dirty="0"/>
              <a:t>الآلات والمواد الأولية.</a:t>
            </a:r>
            <a:endParaRPr lang="en-US" sz="2400" dirty="0"/>
          </a:p>
          <a:p>
            <a:pPr rtl="1"/>
            <a:r>
              <a:rPr lang="ar-SA" sz="2400" b="1" dirty="0"/>
              <a:t>• </a:t>
            </a:r>
            <a:r>
              <a:rPr lang="ar-SA" sz="2400" b="1" dirty="0">
                <a:solidFill>
                  <a:srgbClr val="C00000"/>
                </a:solidFill>
              </a:rPr>
              <a:t>الرأسمال المتغير</a:t>
            </a:r>
            <a:r>
              <a:rPr lang="ar-SA" sz="2400" b="1" dirty="0"/>
              <a:t>: (</a:t>
            </a:r>
            <a:r>
              <a:rPr lang="ar-SA" sz="2400" dirty="0"/>
              <a:t>هو الذي تدفع منه الأجور) ويرى ماركس أن الرأسمال المتغير هو مصدر فائض القيمة</a:t>
            </a:r>
            <a:r>
              <a:rPr lang="ar-SA" sz="2400" b="1" dirty="0"/>
              <a:t>.</a:t>
            </a:r>
            <a:endParaRPr lang="en-US" sz="2400" dirty="0"/>
          </a:p>
          <a:p>
            <a:endParaRPr lang="ar-SA" sz="2400" dirty="0"/>
          </a:p>
        </p:txBody>
      </p:sp>
    </p:spTree>
    <p:extLst>
      <p:ext uri="{BB962C8B-B14F-4D97-AF65-F5344CB8AC3E}">
        <p14:creationId xmlns:p14="http://schemas.microsoft.com/office/powerpoint/2010/main" val="301036156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61BC89B-C7B2-4F32-8068-D5BE9DBB84E4}"/>
              </a:ext>
            </a:extLst>
          </p:cNvPr>
          <p:cNvSpPr>
            <a:spLocks noGrp="1"/>
          </p:cNvSpPr>
          <p:nvPr>
            <p:ph type="title"/>
          </p:nvPr>
        </p:nvSpPr>
        <p:spPr>
          <a:xfrm>
            <a:off x="1443489" y="1268760"/>
            <a:ext cx="6571345" cy="1049236"/>
          </a:xfrm>
        </p:spPr>
        <p:txBody>
          <a:bodyPr>
            <a:normAutofit/>
          </a:bodyPr>
          <a:lstStyle/>
          <a:p>
            <a:r>
              <a:rPr lang="ar-SA" sz="3600" b="1" dirty="0">
                <a:solidFill>
                  <a:srgbClr val="C00000"/>
                </a:solidFill>
              </a:rPr>
              <a:t> نظرية التركيز: </a:t>
            </a:r>
            <a:endParaRPr lang="ar-SA" sz="3600" dirty="0">
              <a:solidFill>
                <a:srgbClr val="C00000"/>
              </a:solidFill>
            </a:endParaRPr>
          </a:p>
        </p:txBody>
      </p:sp>
      <p:sp>
        <p:nvSpPr>
          <p:cNvPr id="3" name="عنصر نائب للنص 2">
            <a:extLst>
              <a:ext uri="{FF2B5EF4-FFF2-40B4-BE49-F238E27FC236}">
                <a16:creationId xmlns:a16="http://schemas.microsoft.com/office/drawing/2014/main" id="{78C40189-B94D-48E6-89C4-F46231148A35}"/>
              </a:ext>
            </a:extLst>
          </p:cNvPr>
          <p:cNvSpPr>
            <a:spLocks noGrp="1"/>
          </p:cNvSpPr>
          <p:nvPr>
            <p:ph type="body" sz="half" idx="1"/>
          </p:nvPr>
        </p:nvSpPr>
        <p:spPr/>
        <p:txBody>
          <a:bodyPr>
            <a:normAutofit/>
          </a:bodyPr>
          <a:lstStyle/>
          <a:p>
            <a:pPr rtl="1"/>
            <a:r>
              <a:rPr lang="ar-SA" sz="2400" dirty="0"/>
              <a:t>يستولي الرأسماليون بتوسيع معاملهم على الأسواق على حساب صغار المنتجين مما يضطرهم إلى الانسحاب من دورة الإنتاج فيصبحون بدورهم بروليتاريين </a:t>
            </a:r>
            <a:r>
              <a:rPr lang="en-US" sz="2400" dirty="0" err="1"/>
              <a:t>prolétaires</a:t>
            </a:r>
            <a:r>
              <a:rPr lang="ar-SA" sz="2400" dirty="0"/>
              <a:t> مما يزيد في تعاسة جيش العمال وتركيز الرأسمال في يد الأقلية.</a:t>
            </a:r>
          </a:p>
        </p:txBody>
      </p:sp>
    </p:spTree>
    <p:extLst>
      <p:ext uri="{BB962C8B-B14F-4D97-AF65-F5344CB8AC3E}">
        <p14:creationId xmlns:p14="http://schemas.microsoft.com/office/powerpoint/2010/main" val="195330769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EE1207A-DAB9-4999-9D38-4403495409D7}"/>
              </a:ext>
            </a:extLst>
          </p:cNvPr>
          <p:cNvSpPr>
            <a:spLocks noGrp="1"/>
          </p:cNvSpPr>
          <p:nvPr>
            <p:ph type="title"/>
          </p:nvPr>
        </p:nvSpPr>
        <p:spPr/>
        <p:txBody>
          <a:bodyPr/>
          <a:lstStyle/>
          <a:p>
            <a:endParaRPr lang="ar-SA"/>
          </a:p>
        </p:txBody>
      </p:sp>
      <p:sp>
        <p:nvSpPr>
          <p:cNvPr id="3" name="عنصر نائب للنص 2">
            <a:extLst>
              <a:ext uri="{FF2B5EF4-FFF2-40B4-BE49-F238E27FC236}">
                <a16:creationId xmlns:a16="http://schemas.microsoft.com/office/drawing/2014/main" id="{DF04D430-EDB1-4DBE-8148-4A224B56CEF7}"/>
              </a:ext>
            </a:extLst>
          </p:cNvPr>
          <p:cNvSpPr>
            <a:spLocks noGrp="1"/>
          </p:cNvSpPr>
          <p:nvPr>
            <p:ph type="body" sz="half" idx="1"/>
          </p:nvPr>
        </p:nvSpPr>
        <p:spPr>
          <a:xfrm>
            <a:off x="827584" y="2015732"/>
            <a:ext cx="7704856" cy="3717524"/>
          </a:xfrm>
        </p:spPr>
        <p:txBody>
          <a:bodyPr>
            <a:normAutofit/>
          </a:bodyPr>
          <a:lstStyle/>
          <a:p>
            <a:pPr marL="0" indent="0">
              <a:buNone/>
            </a:pPr>
            <a:r>
              <a:rPr lang="ar-SA" dirty="0"/>
              <a:t>النظرة  الكلاسيكية, قريبة من النظرة  التاريخية , إنتقدت من قبل العديد من العلماء الإجتماع والفلاسفية الحديثين, بينهم كارل بوبر , روبرت نيس بر , تشارلز تيلي وإمانويل فالرشتاي.</a:t>
            </a:r>
          </a:p>
          <a:p>
            <a:pPr marL="0" indent="0">
              <a:buNone/>
            </a:pPr>
            <a:r>
              <a:rPr lang="ar-SA" dirty="0"/>
              <a:t>تمثل النظريات الإجتماعية الحديثة النسخة المتقدمة للنظريات الكلاسكية , مثل تطويرية الحديثة أو البيولوجيا الإجتماعية , أو النظرية العامة لذاتية وخلق المجتمع الإرادة الحرة والإختيار وأهمية الأهداث المتقلبة العشوائية هي أمور صعبة التفسير بالنسبة لمدرسة الحتمية القديمة. هكذا أغلب علماء إجتماع الحديثيين لايعتبرون وجود توحيد عظيم " لقوانين التاريخ" لكن هناك قوانين أكثر تخصصاً وأضيق مجالاً حول التاريخ .</a:t>
            </a:r>
          </a:p>
          <a:p>
            <a:endParaRPr lang="ar-SA" dirty="0"/>
          </a:p>
        </p:txBody>
      </p:sp>
    </p:spTree>
    <p:extLst>
      <p:ext uri="{BB962C8B-B14F-4D97-AF65-F5344CB8AC3E}">
        <p14:creationId xmlns:p14="http://schemas.microsoft.com/office/powerpoint/2010/main" val="2908767710"/>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9B17693-B781-417F-8078-C7351716D1F1}"/>
              </a:ext>
            </a:extLst>
          </p:cNvPr>
          <p:cNvSpPr>
            <a:spLocks noGrp="1"/>
          </p:cNvSpPr>
          <p:nvPr>
            <p:ph type="title"/>
          </p:nvPr>
        </p:nvSpPr>
        <p:spPr>
          <a:xfrm>
            <a:off x="1443489" y="1268760"/>
            <a:ext cx="6571345" cy="1049236"/>
          </a:xfrm>
        </p:spPr>
        <p:txBody>
          <a:bodyPr/>
          <a:lstStyle/>
          <a:p>
            <a:r>
              <a:rPr lang="ar-SA" b="1" dirty="0">
                <a:solidFill>
                  <a:srgbClr val="C00000"/>
                </a:solidFill>
              </a:rPr>
              <a:t>نظرية التفقير</a:t>
            </a:r>
            <a:endParaRPr lang="ar-SA" dirty="0">
              <a:solidFill>
                <a:srgbClr val="C00000"/>
              </a:solidFill>
            </a:endParaRPr>
          </a:p>
        </p:txBody>
      </p:sp>
      <p:sp>
        <p:nvSpPr>
          <p:cNvPr id="3" name="عنصر نائب للنص 2">
            <a:extLst>
              <a:ext uri="{FF2B5EF4-FFF2-40B4-BE49-F238E27FC236}">
                <a16:creationId xmlns:a16="http://schemas.microsoft.com/office/drawing/2014/main" id="{79A871DD-B39C-42E1-8F27-B6A81FC2619F}"/>
              </a:ext>
            </a:extLst>
          </p:cNvPr>
          <p:cNvSpPr>
            <a:spLocks noGrp="1"/>
          </p:cNvSpPr>
          <p:nvPr>
            <p:ph type="body" sz="half" idx="1"/>
          </p:nvPr>
        </p:nvSpPr>
        <p:spPr/>
        <p:txBody>
          <a:bodyPr>
            <a:normAutofit/>
          </a:bodyPr>
          <a:lstStyle/>
          <a:p>
            <a:pPr rtl="1"/>
            <a:r>
              <a:rPr lang="ar-SA" sz="2800" dirty="0"/>
              <a:t>ينخفض مستوى معيشة العمال في حين ترتفع ارباح أصحاب رؤوس الأموال باستمرار ويترتب عن ذلك انخفاض في مستوى الأجور داخل مجموع المداخيل في حين أن نسبة الأرباح في تزايد مستمر.</a:t>
            </a:r>
          </a:p>
        </p:txBody>
      </p:sp>
    </p:spTree>
    <p:extLst>
      <p:ext uri="{BB962C8B-B14F-4D97-AF65-F5344CB8AC3E}">
        <p14:creationId xmlns:p14="http://schemas.microsoft.com/office/powerpoint/2010/main" val="407212299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11D8B43-F644-436C-A095-987C61A8DF15}"/>
              </a:ext>
            </a:extLst>
          </p:cNvPr>
          <p:cNvSpPr>
            <a:spLocks noGrp="1"/>
          </p:cNvSpPr>
          <p:nvPr>
            <p:ph type="title"/>
          </p:nvPr>
        </p:nvSpPr>
        <p:spPr>
          <a:xfrm>
            <a:off x="1417518" y="1196752"/>
            <a:ext cx="6571345" cy="1049236"/>
          </a:xfrm>
        </p:spPr>
        <p:txBody>
          <a:bodyPr/>
          <a:lstStyle/>
          <a:p>
            <a:r>
              <a:rPr lang="ar-SA" b="1" dirty="0">
                <a:solidFill>
                  <a:srgbClr val="C00000"/>
                </a:solidFill>
              </a:rPr>
              <a:t>نظرية الأزمات</a:t>
            </a:r>
            <a:endParaRPr lang="ar-SA" dirty="0">
              <a:solidFill>
                <a:srgbClr val="C00000"/>
              </a:solidFill>
            </a:endParaRPr>
          </a:p>
        </p:txBody>
      </p:sp>
      <p:sp>
        <p:nvSpPr>
          <p:cNvPr id="3" name="عنصر نائب للنص 2">
            <a:extLst>
              <a:ext uri="{FF2B5EF4-FFF2-40B4-BE49-F238E27FC236}">
                <a16:creationId xmlns:a16="http://schemas.microsoft.com/office/drawing/2014/main" id="{5A02145D-9741-4ED8-8EF5-DD9CDF33B694}"/>
              </a:ext>
            </a:extLst>
          </p:cNvPr>
          <p:cNvSpPr>
            <a:spLocks noGrp="1"/>
          </p:cNvSpPr>
          <p:nvPr>
            <p:ph type="body" sz="half" idx="1"/>
          </p:nvPr>
        </p:nvSpPr>
        <p:spPr/>
        <p:txBody>
          <a:bodyPr>
            <a:normAutofit/>
          </a:bodyPr>
          <a:lstStyle/>
          <a:p>
            <a:pPr rtl="1"/>
            <a:r>
              <a:rPr lang="ar-SA" sz="2400" dirty="0"/>
              <a:t>نقص ويتراجع طلب المستهلكين نتيجة لتفقير الطبقة العاملة العريضة فينعدم التوازن بين العرض العام والطلب العام فتتراكم المخزونات ويترتب عنها إقفال المعامل وتشرد العاطلين فتتوالى الأزمات إلى أن تصل الرأسمالية إلى أزمة كبرى تطيح بها وهذه حتمية موضوعية إلا انه يشترط على الطبقة العاملة أن تنظم صفوفها وان تتسلح بالإيديولوجية</a:t>
            </a:r>
          </a:p>
        </p:txBody>
      </p:sp>
    </p:spTree>
    <p:extLst>
      <p:ext uri="{BB962C8B-B14F-4D97-AF65-F5344CB8AC3E}">
        <p14:creationId xmlns:p14="http://schemas.microsoft.com/office/powerpoint/2010/main" val="2486773174"/>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C534B52-DA57-434B-BD0B-4D476BCD29E1}"/>
              </a:ext>
            </a:extLst>
          </p:cNvPr>
          <p:cNvSpPr>
            <a:spLocks noGrp="1"/>
          </p:cNvSpPr>
          <p:nvPr>
            <p:ph type="title"/>
          </p:nvPr>
        </p:nvSpPr>
        <p:spPr>
          <a:xfrm>
            <a:off x="1443490" y="1268760"/>
            <a:ext cx="6571345" cy="587135"/>
          </a:xfrm>
        </p:spPr>
        <p:txBody>
          <a:bodyPr>
            <a:noAutofit/>
          </a:bodyPr>
          <a:lstStyle/>
          <a:p>
            <a:r>
              <a:rPr lang="ar-SA" sz="3600" b="1" dirty="0"/>
              <a:t>المصطلحات:</a:t>
            </a:r>
            <a:br>
              <a:rPr lang="en-US" sz="3600" dirty="0"/>
            </a:br>
            <a:endParaRPr lang="ar-SA" sz="3600" dirty="0"/>
          </a:p>
        </p:txBody>
      </p:sp>
      <p:sp>
        <p:nvSpPr>
          <p:cNvPr id="3" name="عنصر نائب للنص 2">
            <a:extLst>
              <a:ext uri="{FF2B5EF4-FFF2-40B4-BE49-F238E27FC236}">
                <a16:creationId xmlns:a16="http://schemas.microsoft.com/office/drawing/2014/main" id="{BA912D4F-6761-4BC4-8E93-6DCB90BA8187}"/>
              </a:ext>
            </a:extLst>
          </p:cNvPr>
          <p:cNvSpPr>
            <a:spLocks noGrp="1"/>
          </p:cNvSpPr>
          <p:nvPr>
            <p:ph type="body" sz="half" idx="1"/>
          </p:nvPr>
        </p:nvSpPr>
        <p:spPr/>
        <p:txBody>
          <a:bodyPr>
            <a:normAutofit/>
          </a:bodyPr>
          <a:lstStyle/>
          <a:p>
            <a:pPr lvl="0" rtl="1"/>
            <a:r>
              <a:rPr lang="ar-SA" sz="2400" b="1" dirty="0">
                <a:solidFill>
                  <a:srgbClr val="C00000"/>
                </a:solidFill>
              </a:rPr>
              <a:t>معدل الربح</a:t>
            </a:r>
            <a:r>
              <a:rPr lang="ar-SA" sz="2400" b="1" dirty="0"/>
              <a:t>: </a:t>
            </a:r>
            <a:r>
              <a:rPr lang="ar-SA" sz="2400" dirty="0"/>
              <a:t>هو النسبة بين القيمة الزائدة من جهة ومجموع رأس المال المستخدم (أي مجموع رأس المال المتغير ورأس المال الثابت) من جهة أخرى.</a:t>
            </a:r>
            <a:endParaRPr lang="en-US" sz="2400" dirty="0"/>
          </a:p>
          <a:p>
            <a:pPr rtl="1"/>
            <a:r>
              <a:rPr lang="ar-SA" sz="2400" b="1" dirty="0">
                <a:solidFill>
                  <a:srgbClr val="C00000"/>
                </a:solidFill>
              </a:rPr>
              <a:t>المادية التاريخية</a:t>
            </a:r>
            <a:r>
              <a:rPr lang="ar-SA" sz="2400" b="1" dirty="0"/>
              <a:t>:</a:t>
            </a:r>
            <a:r>
              <a:rPr lang="ar-SA" sz="2400" dirty="0"/>
              <a:t> هي نتاج تطبيق المنطق الجدلي على التطور التاريخي للمجتمع، حيث يرى الماركسيون ان البناء الفوقي للمجتمع هو ناتج عن البناء التحتي، وبالتالي تعتبر اخلاق المجتمع متأثرة بالعلاقات الاقتصادية</a:t>
            </a:r>
          </a:p>
        </p:txBody>
      </p:sp>
    </p:spTree>
    <p:extLst>
      <p:ext uri="{BB962C8B-B14F-4D97-AF65-F5344CB8AC3E}">
        <p14:creationId xmlns:p14="http://schemas.microsoft.com/office/powerpoint/2010/main" val="293230221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9" y="980728"/>
            <a:ext cx="6048672" cy="648072"/>
          </a:xfrm>
        </p:spPr>
        <p:txBody>
          <a:bodyPr>
            <a:normAutofit/>
          </a:bodyPr>
          <a:lstStyle/>
          <a:p>
            <a:r>
              <a:rPr lang="ar-SA" sz="2800" b="1" dirty="0"/>
              <a:t>اسهامات العالم تالكوت بارسونز :</a:t>
            </a:r>
          </a:p>
        </p:txBody>
      </p:sp>
      <p:sp>
        <p:nvSpPr>
          <p:cNvPr id="5" name="Text Placeholder 4"/>
          <p:cNvSpPr>
            <a:spLocks noGrp="1"/>
          </p:cNvSpPr>
          <p:nvPr>
            <p:ph type="body" sz="half" idx="1"/>
          </p:nvPr>
        </p:nvSpPr>
        <p:spPr>
          <a:xfrm>
            <a:off x="395536" y="1916832"/>
            <a:ext cx="8424936" cy="3888432"/>
          </a:xfrm>
        </p:spPr>
        <p:txBody>
          <a:bodyPr/>
          <a:lstStyle/>
          <a:p>
            <a:pPr marL="0" indent="0">
              <a:buNone/>
            </a:pPr>
            <a:r>
              <a:rPr lang="ar-SA" dirty="0"/>
              <a:t>تعتبر إسهامات بارسونز في علم الاجتماع الإقتصادي من أبرز إهتمامات المدرسة السوسيولوجية الأمريكية الحديثة , نظراً لتنوعها وتناولها العديد من القضايا والمشكلات الإقتصادية والإجتماعية الهامة  التي تندرج تحت مجموعة مختلفة من مجالات علم الاجتماع الاقتصادي.</a:t>
            </a:r>
          </a:p>
          <a:p>
            <a:pPr marL="0" indent="0">
              <a:buNone/>
            </a:pPr>
            <a:r>
              <a:rPr lang="ar-SA" dirty="0"/>
              <a:t>كما تظهر اهمية اسهامات بارسونز بأنها تمثل مرحلة طويلة من المراحل التاريخية النشطة التي تطور من خلالها علم الاجتماع وفروعة المختلفة ومنها مجال علم الاجتماع الإقتصادي . </a:t>
            </a:r>
          </a:p>
          <a:p>
            <a:pPr marL="0" indent="0">
              <a:buNone/>
            </a:pPr>
            <a:r>
              <a:rPr lang="ar-SA" dirty="0"/>
              <a:t>إن بارسونز  قضى حسب تصورنا الخاص معظم حياتة الأكاديمية مدافعاً عن النظام الرأسمالي والمشكلات الاجتماعية والاقتصادية والثقافية عامة .كما كان عرضه للعديد من الانتقادات الماركسية أو الرديكالية أو مايعرف بالماركسية المحدثة. فبدأ قوياً لهذه الاتجاهات والانتقادات.</a:t>
            </a:r>
          </a:p>
          <a:p>
            <a:pPr marL="0" indent="0">
              <a:buNone/>
            </a:pPr>
            <a:endParaRPr lang="ar-SA" dirty="0"/>
          </a:p>
        </p:txBody>
      </p:sp>
    </p:spTree>
    <p:extLst>
      <p:ext uri="{BB962C8B-B14F-4D97-AF65-F5344CB8AC3E}">
        <p14:creationId xmlns:p14="http://schemas.microsoft.com/office/powerpoint/2010/main" val="417164768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0" y="404664"/>
            <a:ext cx="6571345" cy="72008"/>
          </a:xfrm>
        </p:spPr>
        <p:txBody>
          <a:bodyPr>
            <a:normAutofit fontScale="90000"/>
          </a:bodyPr>
          <a:lstStyle/>
          <a:p>
            <a:endParaRPr lang="ar-SA" dirty="0"/>
          </a:p>
        </p:txBody>
      </p:sp>
      <p:sp>
        <p:nvSpPr>
          <p:cNvPr id="3" name="Text Placeholder 2"/>
          <p:cNvSpPr>
            <a:spLocks noGrp="1"/>
          </p:cNvSpPr>
          <p:nvPr>
            <p:ph type="body" sz="half" idx="1"/>
          </p:nvPr>
        </p:nvSpPr>
        <p:spPr>
          <a:xfrm>
            <a:off x="323528" y="692696"/>
            <a:ext cx="8496944" cy="5184576"/>
          </a:xfrm>
        </p:spPr>
        <p:txBody>
          <a:bodyPr/>
          <a:lstStyle/>
          <a:p>
            <a:pPr marL="0" indent="0">
              <a:buNone/>
            </a:pPr>
            <a:endParaRPr lang="ar-SA" dirty="0"/>
          </a:p>
        </p:txBody>
      </p:sp>
      <p:graphicFrame>
        <p:nvGraphicFramePr>
          <p:cNvPr id="6" name="Table 5"/>
          <p:cNvGraphicFramePr>
            <a:graphicFrameLocks noGrp="1"/>
          </p:cNvGraphicFramePr>
          <p:nvPr>
            <p:extLst>
              <p:ext uri="{D42A27DB-BD31-4B8C-83A1-F6EECF244321}">
                <p14:modId xmlns:p14="http://schemas.microsoft.com/office/powerpoint/2010/main" val="138474132"/>
              </p:ext>
            </p:extLst>
          </p:nvPr>
        </p:nvGraphicFramePr>
        <p:xfrm>
          <a:off x="179512" y="332657"/>
          <a:ext cx="8712968" cy="6328400"/>
        </p:xfrm>
        <a:graphic>
          <a:graphicData uri="http://schemas.openxmlformats.org/drawingml/2006/table">
            <a:tbl>
              <a:tblPr rtl="1" firstRow="1" bandRow="1">
                <a:tableStyleId>{073A0DAA-6AF3-43AB-8588-CEC1D06C72B9}</a:tableStyleId>
              </a:tblPr>
              <a:tblGrid>
                <a:gridCol w="1891952">
                  <a:extLst>
                    <a:ext uri="{9D8B030D-6E8A-4147-A177-3AD203B41FA5}">
                      <a16:colId xmlns:a16="http://schemas.microsoft.com/office/drawing/2014/main" val="20000"/>
                    </a:ext>
                  </a:extLst>
                </a:gridCol>
                <a:gridCol w="2464532">
                  <a:extLst>
                    <a:ext uri="{9D8B030D-6E8A-4147-A177-3AD203B41FA5}">
                      <a16:colId xmlns:a16="http://schemas.microsoft.com/office/drawing/2014/main" val="20001"/>
                    </a:ext>
                  </a:extLst>
                </a:gridCol>
                <a:gridCol w="2178242">
                  <a:extLst>
                    <a:ext uri="{9D8B030D-6E8A-4147-A177-3AD203B41FA5}">
                      <a16:colId xmlns:a16="http://schemas.microsoft.com/office/drawing/2014/main" val="20002"/>
                    </a:ext>
                  </a:extLst>
                </a:gridCol>
                <a:gridCol w="2178242">
                  <a:extLst>
                    <a:ext uri="{9D8B030D-6E8A-4147-A177-3AD203B41FA5}">
                      <a16:colId xmlns:a16="http://schemas.microsoft.com/office/drawing/2014/main" val="20003"/>
                    </a:ext>
                  </a:extLst>
                </a:gridCol>
              </a:tblGrid>
              <a:tr h="576063">
                <a:tc>
                  <a:txBody>
                    <a:bodyPr/>
                    <a:lstStyle/>
                    <a:p>
                      <a:pPr algn="ctr" rtl="1"/>
                      <a:r>
                        <a:rPr lang="ar-SA" sz="2000" b="1" dirty="0"/>
                        <a:t>الزمن</a:t>
                      </a:r>
                    </a:p>
                  </a:txBody>
                  <a:tcPr>
                    <a:solidFill>
                      <a:srgbClr val="996633"/>
                    </a:solidFill>
                  </a:tcPr>
                </a:tc>
                <a:tc>
                  <a:txBody>
                    <a:bodyPr/>
                    <a:lstStyle/>
                    <a:p>
                      <a:pPr algn="ctr" rtl="1"/>
                      <a:r>
                        <a:rPr lang="ar-SA" sz="1600" b="1" dirty="0"/>
                        <a:t>المرحلة الأولى </a:t>
                      </a:r>
                    </a:p>
                    <a:p>
                      <a:pPr algn="ctr" rtl="1"/>
                      <a:r>
                        <a:rPr lang="ar-SA" sz="1600" b="1" dirty="0"/>
                        <a:t>1930- 1920</a:t>
                      </a:r>
                    </a:p>
                  </a:txBody>
                  <a:tcPr>
                    <a:solidFill>
                      <a:srgbClr val="996633"/>
                    </a:solidFill>
                  </a:tcPr>
                </a:tc>
                <a:tc>
                  <a:txBody>
                    <a:bodyPr/>
                    <a:lstStyle/>
                    <a:p>
                      <a:pPr algn="ctr" rtl="1"/>
                      <a:r>
                        <a:rPr lang="ar-SA" sz="1600" b="1" dirty="0"/>
                        <a:t>المرحلة الثانية</a:t>
                      </a:r>
                    </a:p>
                    <a:p>
                      <a:pPr algn="ctr" rtl="1"/>
                      <a:r>
                        <a:rPr lang="ar-SA" sz="1600" b="1" dirty="0"/>
                        <a:t>1930-1950</a:t>
                      </a:r>
                    </a:p>
                  </a:txBody>
                  <a:tcPr>
                    <a:solidFill>
                      <a:srgbClr val="996633"/>
                    </a:solidFill>
                  </a:tcPr>
                </a:tc>
                <a:tc>
                  <a:txBody>
                    <a:bodyPr/>
                    <a:lstStyle/>
                    <a:p>
                      <a:pPr algn="ctr" rtl="1"/>
                      <a:r>
                        <a:rPr lang="ar-SA" sz="1600" b="1" dirty="0"/>
                        <a:t>المرحلة الثالثة</a:t>
                      </a:r>
                    </a:p>
                    <a:p>
                      <a:pPr algn="ctr" rtl="1"/>
                      <a:r>
                        <a:rPr lang="ar-SA" sz="1600" b="1" dirty="0"/>
                        <a:t>1950</a:t>
                      </a:r>
                      <a:r>
                        <a:rPr lang="ar-SA" sz="1600" b="1" baseline="0" dirty="0"/>
                        <a:t> -1979</a:t>
                      </a:r>
                      <a:endParaRPr lang="ar-SA" sz="1600" b="1" dirty="0"/>
                    </a:p>
                  </a:txBody>
                  <a:tcPr>
                    <a:solidFill>
                      <a:srgbClr val="996633"/>
                    </a:solidFill>
                  </a:tcPr>
                </a:tc>
                <a:extLst>
                  <a:ext uri="{0D108BD9-81ED-4DB2-BD59-A6C34878D82A}">
                    <a16:rowId xmlns:a16="http://schemas.microsoft.com/office/drawing/2014/main" val="10000"/>
                  </a:ext>
                </a:extLst>
              </a:tr>
              <a:tr h="720080">
                <a:tc>
                  <a:txBody>
                    <a:bodyPr/>
                    <a:lstStyle/>
                    <a:p>
                      <a:pPr algn="ctr" rtl="1"/>
                      <a:r>
                        <a:rPr lang="ar-SA" sz="1800" b="1" dirty="0"/>
                        <a:t>الأفكار</a:t>
                      </a:r>
                      <a:r>
                        <a:rPr lang="ar-SA" sz="1800" b="1" baseline="0" dirty="0"/>
                        <a:t> العامة</a:t>
                      </a:r>
                      <a:endParaRPr lang="ar-SA" sz="1800" b="1" dirty="0"/>
                    </a:p>
                  </a:txBody>
                  <a:tcPr/>
                </a:tc>
                <a:tc>
                  <a:txBody>
                    <a:bodyPr/>
                    <a:lstStyle/>
                    <a:p>
                      <a:pPr rtl="1"/>
                      <a:r>
                        <a:rPr lang="ar-SA" sz="1800" b="1" dirty="0"/>
                        <a:t>الرأسمالية كنظام سوسيو اقتصادي</a:t>
                      </a:r>
                    </a:p>
                  </a:txBody>
                  <a:tcPr/>
                </a:tc>
                <a:tc>
                  <a:txBody>
                    <a:bodyPr/>
                    <a:lstStyle/>
                    <a:p>
                      <a:pPr rtl="1"/>
                      <a:r>
                        <a:rPr lang="ar-SA" sz="1800" b="1" dirty="0"/>
                        <a:t>العامل التحليلي للاقتصاد</a:t>
                      </a:r>
                    </a:p>
                  </a:txBody>
                  <a:tcPr/>
                </a:tc>
                <a:tc>
                  <a:txBody>
                    <a:bodyPr/>
                    <a:lstStyle/>
                    <a:p>
                      <a:pPr rtl="1"/>
                      <a:r>
                        <a:rPr lang="ar-SA" sz="1800" b="1" dirty="0"/>
                        <a:t>الاقتصاد كنسق فرعي من النسق الاجتماعي</a:t>
                      </a:r>
                    </a:p>
                  </a:txBody>
                  <a:tcPr/>
                </a:tc>
                <a:extLst>
                  <a:ext uri="{0D108BD9-81ED-4DB2-BD59-A6C34878D82A}">
                    <a16:rowId xmlns:a16="http://schemas.microsoft.com/office/drawing/2014/main" val="10001"/>
                  </a:ext>
                </a:extLst>
              </a:tr>
              <a:tr h="832138">
                <a:tc>
                  <a:txBody>
                    <a:bodyPr/>
                    <a:lstStyle/>
                    <a:p>
                      <a:pPr algn="ctr" rtl="1"/>
                      <a:r>
                        <a:rPr lang="ar-SA" sz="1800" b="1" dirty="0"/>
                        <a:t>التأثير النظري بين المدارس المختلفة وبارسونز</a:t>
                      </a:r>
                    </a:p>
                  </a:txBody>
                  <a:tcPr/>
                </a:tc>
                <a:tc>
                  <a:txBody>
                    <a:bodyPr/>
                    <a:lstStyle/>
                    <a:p>
                      <a:pPr rtl="1"/>
                      <a:r>
                        <a:rPr lang="ar-SA" sz="1800" b="1" dirty="0"/>
                        <a:t>المدرسة المؤسساتية الامريكية</a:t>
                      </a:r>
                      <a:r>
                        <a:rPr lang="ar-SA" sz="1800" b="1" baseline="0" dirty="0"/>
                        <a:t> المدرسة الالمانية التاريخية</a:t>
                      </a:r>
                      <a:endParaRPr lang="ar-SA" sz="1800" b="1" dirty="0"/>
                    </a:p>
                  </a:txBody>
                  <a:tcPr/>
                </a:tc>
                <a:tc>
                  <a:txBody>
                    <a:bodyPr/>
                    <a:lstStyle/>
                    <a:p>
                      <a:pPr rtl="1"/>
                      <a:r>
                        <a:rPr lang="ar-SA" sz="1800" b="1" dirty="0"/>
                        <a:t>المدرسة الاقتصادية النيوكلاسيكية</a:t>
                      </a:r>
                    </a:p>
                  </a:txBody>
                  <a:tcPr/>
                </a:tc>
                <a:tc>
                  <a:txBody>
                    <a:bodyPr/>
                    <a:lstStyle/>
                    <a:p>
                      <a:pPr rtl="1"/>
                      <a:r>
                        <a:rPr lang="ar-SA" sz="1800" b="1" dirty="0"/>
                        <a:t>المدرسة الاقتصادية النيوكلاسيكية والكينزية</a:t>
                      </a:r>
                    </a:p>
                  </a:txBody>
                  <a:tcPr/>
                </a:tc>
                <a:extLst>
                  <a:ext uri="{0D108BD9-81ED-4DB2-BD59-A6C34878D82A}">
                    <a16:rowId xmlns:a16="http://schemas.microsoft.com/office/drawing/2014/main" val="10002"/>
                  </a:ext>
                </a:extLst>
              </a:tr>
              <a:tr h="1112078">
                <a:tc>
                  <a:txBody>
                    <a:bodyPr/>
                    <a:lstStyle/>
                    <a:p>
                      <a:pPr algn="ctr" rtl="1"/>
                      <a:r>
                        <a:rPr lang="ar-SA" sz="1800" b="1" dirty="0"/>
                        <a:t>مكانة النظرية الاقتصادية وعلاقتها بالنظرية السوسيولوجية</a:t>
                      </a:r>
                    </a:p>
                  </a:txBody>
                  <a:tcPr/>
                </a:tc>
                <a:tc>
                  <a:txBody>
                    <a:bodyPr/>
                    <a:lstStyle/>
                    <a:p>
                      <a:pPr rtl="1"/>
                      <a:r>
                        <a:rPr lang="ar-SA" sz="1800" b="1" dirty="0"/>
                        <a:t>لايوجد فصل بين الاقتصاد والنظرية السوسيولوجية(التداخل مشترك</a:t>
                      </a:r>
                      <a:r>
                        <a:rPr lang="ar-SA" sz="1800" b="1" baseline="0" dirty="0"/>
                        <a:t> بينهما)</a:t>
                      </a:r>
                      <a:endParaRPr lang="ar-SA" sz="1800" b="1" dirty="0"/>
                    </a:p>
                  </a:txBody>
                  <a:tcPr/>
                </a:tc>
                <a:tc>
                  <a:txBody>
                    <a:bodyPr/>
                    <a:lstStyle/>
                    <a:p>
                      <a:pPr rtl="1"/>
                      <a:r>
                        <a:rPr lang="ar-SA" sz="1800" b="1" dirty="0"/>
                        <a:t>تركيز كل من الاقتصاد وعلم الاجتماع على عوامل تحليلية مختلفة وانفصالهما عن بعض</a:t>
                      </a:r>
                    </a:p>
                  </a:txBody>
                  <a:tcPr/>
                </a:tc>
                <a:tc>
                  <a:txBody>
                    <a:bodyPr/>
                    <a:lstStyle/>
                    <a:p>
                      <a:pPr rtl="1"/>
                      <a:r>
                        <a:rPr lang="ar-SA" sz="1800" b="1" dirty="0"/>
                        <a:t>النظرية الاقتصادية جزء من النظرية العامة للانساق الاجتماعية</a:t>
                      </a:r>
                    </a:p>
                  </a:txBody>
                  <a:tcPr/>
                </a:tc>
                <a:extLst>
                  <a:ext uri="{0D108BD9-81ED-4DB2-BD59-A6C34878D82A}">
                    <a16:rowId xmlns:a16="http://schemas.microsoft.com/office/drawing/2014/main" val="10003"/>
                  </a:ext>
                </a:extLst>
              </a:tr>
              <a:tr h="1112078">
                <a:tc>
                  <a:txBody>
                    <a:bodyPr/>
                    <a:lstStyle/>
                    <a:p>
                      <a:pPr algn="ctr" rtl="1"/>
                      <a:r>
                        <a:rPr lang="ar-SA" sz="1800" b="1" dirty="0"/>
                        <a:t>دور علم الاجتماع في تحليل الموضوعات الاقتصادية</a:t>
                      </a:r>
                    </a:p>
                  </a:txBody>
                  <a:tcPr/>
                </a:tc>
                <a:tc>
                  <a:txBody>
                    <a:bodyPr/>
                    <a:lstStyle/>
                    <a:p>
                      <a:pPr rtl="1"/>
                      <a:r>
                        <a:rPr lang="ar-SA" sz="1800" b="1" dirty="0"/>
                        <a:t>لعب علم الاجتماع دوراً مميزاً خاصة بعد أن ظهرت النظرية الاقتصادية غير كافية لتحليل المشكلات والانساق السوسيو اقتصادية</a:t>
                      </a:r>
                    </a:p>
                  </a:txBody>
                  <a:tcPr/>
                </a:tc>
                <a:tc>
                  <a:txBody>
                    <a:bodyPr/>
                    <a:lstStyle/>
                    <a:p>
                      <a:pPr rtl="1"/>
                      <a:r>
                        <a:rPr lang="ar-SA" sz="1800" b="1" dirty="0"/>
                        <a:t>ادى علم الاجتماع دورا صغيرا , وانتقد علم الاقتصاد لتقصيره تحليل القيم والمعايير</a:t>
                      </a:r>
                    </a:p>
                  </a:txBody>
                  <a:tcPr/>
                </a:tc>
                <a:tc>
                  <a:txBody>
                    <a:bodyPr/>
                    <a:lstStyle/>
                    <a:p>
                      <a:pPr rtl="1"/>
                      <a:r>
                        <a:rPr lang="ar-SA" sz="1800" b="1" dirty="0"/>
                        <a:t>لعب علم الاجتماع دوراً هاماً ولكن لم يسهم كثيراً في بحث النظريات الاقتصادية وموضوعاتها</a:t>
                      </a:r>
                    </a:p>
                  </a:txBody>
                  <a:tcPr/>
                </a:tc>
                <a:extLst>
                  <a:ext uri="{0D108BD9-81ED-4DB2-BD59-A6C34878D82A}">
                    <a16:rowId xmlns:a16="http://schemas.microsoft.com/office/drawing/2014/main" val="10004"/>
                  </a:ext>
                </a:extLst>
              </a:tr>
              <a:tr h="1112078">
                <a:tc>
                  <a:txBody>
                    <a:bodyPr/>
                    <a:lstStyle/>
                    <a:p>
                      <a:pPr algn="ctr" rtl="1"/>
                      <a:r>
                        <a:rPr lang="ar-SA" sz="1800" b="1" dirty="0"/>
                        <a:t>الاعمال الرئيسية</a:t>
                      </a:r>
                    </a:p>
                  </a:txBody>
                  <a:tcPr/>
                </a:tc>
                <a:tc>
                  <a:txBody>
                    <a:bodyPr/>
                    <a:lstStyle/>
                    <a:p>
                      <a:pPr rtl="1"/>
                      <a:r>
                        <a:rPr lang="ar-SA" sz="1800" b="1" dirty="0"/>
                        <a:t>نظم الرأسمالية عند كل من فيبر وسمبارت (1927) بالاضافة الى مقالتين</a:t>
                      </a:r>
                    </a:p>
                  </a:txBody>
                  <a:tcPr/>
                </a:tc>
                <a:tc>
                  <a:txBody>
                    <a:bodyPr/>
                    <a:lstStyle/>
                    <a:p>
                      <a:pPr rtl="1"/>
                      <a:r>
                        <a:rPr lang="ar-SA" sz="1800" b="1" dirty="0"/>
                        <a:t>بناء الفعل الاجتماعي ومجموعة اخرى من المقالات وضعت في الثلاثينات عن النظرية الاقتصادية</a:t>
                      </a:r>
                    </a:p>
                  </a:txBody>
                  <a:tcPr/>
                </a:tc>
                <a:tc>
                  <a:txBody>
                    <a:bodyPr/>
                    <a:lstStyle/>
                    <a:p>
                      <a:pPr rtl="1"/>
                      <a:r>
                        <a:rPr lang="ar-SA" sz="1800" b="1" dirty="0"/>
                        <a:t>محاضرات مارشال (1953)والاشتراك مع سملسر في كتاب ( الاقتصاد والمجتمع)</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1760051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0" y="188640"/>
            <a:ext cx="6571345" cy="72008"/>
          </a:xfrm>
        </p:spPr>
        <p:txBody>
          <a:bodyPr>
            <a:normAutofit fontScale="90000"/>
          </a:bodyPr>
          <a:lstStyle/>
          <a:p>
            <a:endParaRPr lang="ar-SA" dirty="0"/>
          </a:p>
        </p:txBody>
      </p:sp>
      <p:sp>
        <p:nvSpPr>
          <p:cNvPr id="3" name="Text Placeholder 2"/>
          <p:cNvSpPr>
            <a:spLocks noGrp="1"/>
          </p:cNvSpPr>
          <p:nvPr>
            <p:ph type="body" sz="half" idx="1"/>
          </p:nvPr>
        </p:nvSpPr>
        <p:spPr>
          <a:xfrm>
            <a:off x="179512" y="332656"/>
            <a:ext cx="8640960" cy="6186918"/>
          </a:xfrm>
        </p:spPr>
        <p:txBody>
          <a:bodyPr>
            <a:normAutofit/>
          </a:bodyPr>
          <a:lstStyle/>
          <a:p>
            <a:pPr marL="0" indent="0">
              <a:buNone/>
            </a:pPr>
            <a:r>
              <a:rPr lang="ar-SA" sz="2400" dirty="0"/>
              <a:t>ولأهمية هذا التصنيف لأسهامات بارسونز في علم الاجتماع الاقتصادي نحاول أن نشير مشورة موجزه , إلى هذا التصنيف والمراحل الثلاث التي شملها وهي:</a:t>
            </a:r>
          </a:p>
          <a:p>
            <a:pPr marL="0" indent="0">
              <a:buNone/>
            </a:pPr>
            <a:r>
              <a:rPr lang="ar-SA" sz="2400" dirty="0"/>
              <a:t>المرحلة الأولى : </a:t>
            </a:r>
          </a:p>
          <a:p>
            <a:pPr marL="0" indent="0">
              <a:buNone/>
            </a:pPr>
            <a:r>
              <a:rPr lang="ar-SA" sz="2400" dirty="0"/>
              <a:t>حيث توصف هذه المرحلة باعتبار بارسونز أحد رواد المدرسة المؤسساتية خاصة وأن تلك الفترة شهدت الأعمال الأولى لبارسونز , وعدم وجود فصل واضح بين كل من الاقتصاد والاجتماع , كما قد تأثر بالعديد من رواد المدرسة الاقتصادية الامريكية المؤسساتية, كما تأثر ايضاً بمدرسة لندن للاقتصاد بعد أن سافر إلى أوروبا , وبالمدرسة التاريخية الالمانية .</a:t>
            </a:r>
          </a:p>
          <a:p>
            <a:pPr marL="0" indent="0">
              <a:buNone/>
            </a:pPr>
            <a:r>
              <a:rPr lang="ar-SA" sz="2400" dirty="0"/>
              <a:t>وتوصل بارسونز الى عدم وجود تمييز واضح بين كل من علم الاجتماع والإقتصاد .</a:t>
            </a:r>
          </a:p>
          <a:p>
            <a:pPr marL="0" indent="0">
              <a:buNone/>
            </a:pPr>
            <a:r>
              <a:rPr lang="ar-SA" sz="2400" dirty="0"/>
              <a:t>كما في خلال لك الفترة , اهتم بارسونز عند دراسته للدكتوراة بمعالجة ( الرأسمالية ) واعتبارها مجرد شعار </a:t>
            </a:r>
            <a:r>
              <a:rPr lang="ar-SA" dirty="0"/>
              <a:t>يمكن الاستفادة منها في وضع نظرية علمية .</a:t>
            </a:r>
          </a:p>
        </p:txBody>
      </p:sp>
    </p:spTree>
    <p:extLst>
      <p:ext uri="{BB962C8B-B14F-4D97-AF65-F5344CB8AC3E}">
        <p14:creationId xmlns:p14="http://schemas.microsoft.com/office/powerpoint/2010/main" val="248216701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0" y="804519"/>
            <a:ext cx="6571345" cy="824281"/>
          </a:xfrm>
        </p:spPr>
        <p:txBody>
          <a:bodyPr/>
          <a:lstStyle/>
          <a:p>
            <a:endParaRPr lang="ar-SA" dirty="0"/>
          </a:p>
        </p:txBody>
      </p:sp>
      <p:sp>
        <p:nvSpPr>
          <p:cNvPr id="3" name="Text Placeholder 2"/>
          <p:cNvSpPr>
            <a:spLocks noGrp="1"/>
          </p:cNvSpPr>
          <p:nvPr>
            <p:ph type="body" sz="half" idx="1"/>
          </p:nvPr>
        </p:nvSpPr>
        <p:spPr>
          <a:xfrm>
            <a:off x="323528" y="2015732"/>
            <a:ext cx="8568952" cy="3789532"/>
          </a:xfrm>
        </p:spPr>
        <p:txBody>
          <a:bodyPr>
            <a:normAutofit/>
          </a:bodyPr>
          <a:lstStyle/>
          <a:p>
            <a:pPr marL="0" indent="0">
              <a:buNone/>
            </a:pPr>
            <a:r>
              <a:rPr lang="ar-SA" sz="2400" dirty="0"/>
              <a:t>وبالفعل جعل ذلك هدفاً له على أن تكون نظرية اقتصادية  تتخطى نطاق رأس المال وتهتم بالعوامل التكنولوجية والاقتصادية في الوقت ذاته , علاوة على العوامل السوسيولوجية  والثقافية  , هذا ماعبر عنه بوضوع في عدد من مقالاته الهامة عن الرأسمالية في التراث الألماني الحديث.</a:t>
            </a:r>
          </a:p>
          <a:p>
            <a:pPr marL="0" indent="0">
              <a:buNone/>
            </a:pPr>
            <a:r>
              <a:rPr lang="ar-SA" sz="2400" dirty="0"/>
              <a:t>ولكن بصورة عامة تكشف هذه المرحلة  بأن تحليلات بارسونز  كانت ترتبط بعلم الاجتماع أكثر من اهتمامها بالنظرية الاقتصادية , هذا ماجعلة يؤكد على ضرورة أن يكون علم الإقتصاد والاجتماع منفصلين, مبرراً بأن كل العلوم الإجتماعية لديها موضوعات اهتماماتها الخاصة بها.</a:t>
            </a:r>
          </a:p>
          <a:p>
            <a:pPr marL="0" indent="0">
              <a:buNone/>
            </a:pPr>
            <a:endParaRPr lang="ar-SA" sz="2400" dirty="0"/>
          </a:p>
        </p:txBody>
      </p:sp>
    </p:spTree>
    <p:extLst>
      <p:ext uri="{BB962C8B-B14F-4D97-AF65-F5344CB8AC3E}">
        <p14:creationId xmlns:p14="http://schemas.microsoft.com/office/powerpoint/2010/main" val="277185154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0" y="980727"/>
            <a:ext cx="6571345" cy="873027"/>
          </a:xfrm>
        </p:spPr>
        <p:txBody>
          <a:bodyPr/>
          <a:lstStyle/>
          <a:p>
            <a:r>
              <a:rPr lang="ar-SA" b="1" dirty="0"/>
              <a:t>المرحلة الثانية:</a:t>
            </a:r>
          </a:p>
        </p:txBody>
      </p:sp>
      <p:sp>
        <p:nvSpPr>
          <p:cNvPr id="3" name="Text Placeholder 2"/>
          <p:cNvSpPr>
            <a:spLocks noGrp="1"/>
          </p:cNvSpPr>
          <p:nvPr>
            <p:ph type="body" sz="half" idx="1"/>
          </p:nvPr>
        </p:nvSpPr>
        <p:spPr>
          <a:xfrm>
            <a:off x="467544" y="2015732"/>
            <a:ext cx="8208912" cy="3861540"/>
          </a:xfrm>
        </p:spPr>
        <p:txBody>
          <a:bodyPr>
            <a:normAutofit/>
          </a:bodyPr>
          <a:lstStyle/>
          <a:p>
            <a:pPr marL="0" indent="0">
              <a:buNone/>
            </a:pPr>
            <a:r>
              <a:rPr lang="ar-SA" sz="2200" dirty="0"/>
              <a:t>وهي مرحلة إنفتاح بارسونز على النظرية الاقتصادية النيوكلاسيكية , وخاصة أنه حضر كثيراً من محاضرات كل من جوزيف شومبيتر وأعجب كثيراً بفكرته , على أن يضل علم الاقتصاد علماً مستقلاً أو بالتحديد كنسق تحليلي منفصل عن علم الاجتماع , تلك الفكرة تشابه وجهة نظر باريتو وقد تأثر بها بارسونز بصورة عامة .</a:t>
            </a:r>
          </a:p>
          <a:p>
            <a:pPr marL="0" indent="0">
              <a:buNone/>
            </a:pPr>
            <a:r>
              <a:rPr lang="ar-SA" sz="2200" dirty="0"/>
              <a:t>كما يعد كتاب بارسونز بناء الفعل الإجتماعي الذي وضعه عام ( 1937 )بالاضافة الى مجموعة المقالات السابقة التي وضعها في بداية الثلاثينات تأكيداً لفكرة بارسونز السابقة حول النظرية الاقتصادية وتركيزة على ما أسماه بوجهة نظر العامل التحليلي والذي يقصد به أن كل علم من العلوم الاجتماعية يركز على مظاهر مختلفة أو على عامل تحليل مختلف ومتميز للفعل الاجتماعي.</a:t>
            </a:r>
          </a:p>
          <a:p>
            <a:endParaRPr lang="ar-SA" dirty="0"/>
          </a:p>
        </p:txBody>
      </p:sp>
    </p:spTree>
    <p:extLst>
      <p:ext uri="{BB962C8B-B14F-4D97-AF65-F5344CB8AC3E}">
        <p14:creationId xmlns:p14="http://schemas.microsoft.com/office/powerpoint/2010/main" val="324098476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Text Placeholder 2"/>
          <p:cNvSpPr>
            <a:spLocks noGrp="1"/>
          </p:cNvSpPr>
          <p:nvPr>
            <p:ph type="body" sz="half" idx="1"/>
          </p:nvPr>
        </p:nvSpPr>
        <p:spPr/>
        <p:txBody>
          <a:bodyPr/>
          <a:lstStyle/>
          <a:p>
            <a:pPr marL="0" indent="0">
              <a:buNone/>
            </a:pPr>
            <a:r>
              <a:rPr lang="ar-SA" sz="2800" dirty="0"/>
              <a:t>وهذا ماينطبق أيضاً على " علم الاقتصاد حيث ينظر  فقط الى الاستخدامات البديلة للموارد النادرة من أجل اشباع الرغبات أو الاحتياجات,  وينظر علم السياسة عامة إلى القوة القهرية , ويتحدد مجال علم الاجتماع في دراسة القيم أو الغايات المشتركة الاساسية"</a:t>
            </a:r>
            <a:r>
              <a:rPr lang="ar-SA" dirty="0"/>
              <a:t>.</a:t>
            </a:r>
          </a:p>
        </p:txBody>
      </p:sp>
    </p:spTree>
    <p:extLst>
      <p:ext uri="{BB962C8B-B14F-4D97-AF65-F5344CB8AC3E}">
        <p14:creationId xmlns:p14="http://schemas.microsoft.com/office/powerpoint/2010/main" val="422588995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المرحلة الثالثة :</a:t>
            </a:r>
          </a:p>
        </p:txBody>
      </p:sp>
      <p:sp>
        <p:nvSpPr>
          <p:cNvPr id="3" name="Text Placeholder 2"/>
          <p:cNvSpPr>
            <a:spLocks noGrp="1"/>
          </p:cNvSpPr>
          <p:nvPr>
            <p:ph type="body" sz="half" idx="1"/>
          </p:nvPr>
        </p:nvSpPr>
        <p:spPr>
          <a:xfrm>
            <a:off x="755576" y="2015732"/>
            <a:ext cx="7920880" cy="3861540"/>
          </a:xfrm>
        </p:spPr>
        <p:txBody>
          <a:bodyPr>
            <a:normAutofit/>
          </a:bodyPr>
          <a:lstStyle/>
          <a:p>
            <a:pPr marL="0" indent="0">
              <a:buNone/>
            </a:pPr>
            <a:r>
              <a:rPr lang="ar-SA" sz="2400" dirty="0"/>
              <a:t>الاقتصاد كنسق فرعي من النسق الاجتماعي , تعد هذه المرحلة الأخيرة من اهتمامات بارسونز العلمية , حلل فيها العلاقة بين النظرية الإقتصادية والنظرية السوسيولوجية بصورة مميزة  وواضحة , كما شهدت مجموعة اسهامات بارسونز  بدأت بمحاضرات مارشال وانتهت بوفاته  في عام 1979 . ففي خلال تلك الفترة أنتقد " فكرة العامل التحليلي" ووضع نظرية عامة عن كيفية الفصل والتمييز بين مستويات التحليل السوسيولوجية والاقتصادية .</a:t>
            </a:r>
          </a:p>
          <a:p>
            <a:pPr marL="0" indent="0">
              <a:buNone/>
            </a:pPr>
            <a:r>
              <a:rPr lang="ar-SA" sz="2400" dirty="0"/>
              <a:t>وشهدت هذه الفترة , مرحلة النضج العلمي السوسيولوجي عند بارسونز من خلال مدخلة البنائي الوظيفي , وتركيزة عامة على متغيرات النمط والنسق الاجتماعي .</a:t>
            </a:r>
          </a:p>
          <a:p>
            <a:pPr marL="0" indent="0">
              <a:buNone/>
            </a:pPr>
            <a:endParaRPr lang="ar-SA" sz="2400" dirty="0"/>
          </a:p>
        </p:txBody>
      </p:sp>
    </p:spTree>
    <p:extLst>
      <p:ext uri="{BB962C8B-B14F-4D97-AF65-F5344CB8AC3E}">
        <p14:creationId xmlns:p14="http://schemas.microsoft.com/office/powerpoint/2010/main" val="2686915286"/>
      </p:ext>
    </p:extLst>
  </p:cSld>
  <p:clrMapOvr>
    <a:masterClrMapping/>
  </p:clrMapOvr>
  <p:transition spd="med"/>
</p:sld>
</file>

<file path=ppt/theme/theme1.xml><?xml version="1.0" encoding="utf-8"?>
<a:theme xmlns:a="http://schemas.openxmlformats.org/drawingml/2006/main" name="المعرض">
  <a:themeElements>
    <a:clrScheme name="المعرض">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المعرض">
      <a:majorFont>
        <a:latin typeface="Helvetica"/>
        <a:ea typeface="Helvetica"/>
        <a:cs typeface="Helvetica"/>
      </a:majorFont>
      <a:minorFont>
        <a:latin typeface="Gill Sans MT"/>
        <a:ea typeface="Gill Sans MT"/>
        <a:cs typeface="Gill Sans MT"/>
      </a:minorFont>
    </a:fontScheme>
    <a:fmtScheme name="المعرض">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المعرض">
  <a:themeElements>
    <a:clrScheme name="المعرض">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المعرض">
      <a:majorFont>
        <a:latin typeface="Helvetica"/>
        <a:ea typeface="Helvetica"/>
        <a:cs typeface="Helvetica"/>
      </a:majorFont>
      <a:minorFont>
        <a:latin typeface="Gill Sans MT"/>
        <a:ea typeface="Gill Sans MT"/>
        <a:cs typeface="Gill Sans MT"/>
      </a:minorFont>
    </a:fontScheme>
    <a:fmtScheme name="المعرض">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r"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3837</TotalTime>
  <Words>1621</Words>
  <Application>Microsoft Office PowerPoint</Application>
  <PresentationFormat>عرض على الشاشة (4:3)</PresentationFormat>
  <Paragraphs>90</Paragraphs>
  <Slides>22</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22</vt:i4>
      </vt:variant>
    </vt:vector>
  </HeadingPairs>
  <TitlesOfParts>
    <vt:vector size="26" baseType="lpstr">
      <vt:lpstr>Arial</vt:lpstr>
      <vt:lpstr>Gill Sans MT</vt:lpstr>
      <vt:lpstr>PT Bold Heading</vt:lpstr>
      <vt:lpstr>المعرض</vt:lpstr>
      <vt:lpstr>اسهامات النظرية الاجتماعية  لعلم الاجتماع الاقتصادي</vt:lpstr>
      <vt:lpstr>عرض تقديمي في PowerPoint</vt:lpstr>
      <vt:lpstr>اسهامات العالم تالكوت بارسونز :</vt:lpstr>
      <vt:lpstr>عرض تقديمي في PowerPoint</vt:lpstr>
      <vt:lpstr>عرض تقديمي في PowerPoint</vt:lpstr>
      <vt:lpstr>عرض تقديمي في PowerPoint</vt:lpstr>
      <vt:lpstr>المرحلة الثانية:</vt:lpstr>
      <vt:lpstr>عرض تقديمي في PowerPoint</vt:lpstr>
      <vt:lpstr>المرحلة الثالثة :</vt:lpstr>
      <vt:lpstr>عرض تقديمي في PowerPoint</vt:lpstr>
      <vt:lpstr>اسهامات العالم كارل ماركس:</vt:lpstr>
      <vt:lpstr>فظهرت المدرسة الماركسية/الاشتراكية</vt:lpstr>
      <vt:lpstr>عرض تقديمي في PowerPoint</vt:lpstr>
      <vt:lpstr>الاشتراكيون الطوباويون</vt:lpstr>
      <vt:lpstr>الاشتراكيون العلميون: </vt:lpstr>
      <vt:lpstr>نظرية القيمة:</vt:lpstr>
      <vt:lpstr>نظرية فائض القيمة</vt:lpstr>
      <vt:lpstr>نظرية التراكم</vt:lpstr>
      <vt:lpstr> نظرية التركيز: </vt:lpstr>
      <vt:lpstr>نظرية التفقير</vt:lpstr>
      <vt:lpstr>نظرية الأزمات</vt:lpstr>
      <vt:lpstr>المصطلحات: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*نسبـه هو الملك عبد العزيز بن عبد الرحمن بن فيصل بن تركي آل سُعود، مؤسس المملكة العربية السعودية</dc:title>
  <dc:creator>Dell</dc:creator>
  <cp:lastModifiedBy>خوله</cp:lastModifiedBy>
  <cp:revision>54</cp:revision>
  <dcterms:modified xsi:type="dcterms:W3CDTF">2018-03-21T19:50:04Z</dcterms:modified>
</cp:coreProperties>
</file>