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57393D44-7423-449C-856B-8AAE3741F650}" type="datetimeFigureOut">
              <a:rPr lang="ar-SA" smtClean="0"/>
              <a:t>25/03/1438</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6650FA6C-7AAA-4D69-9FC6-5389187CA242}"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57393D44-7423-449C-856B-8AAE3741F650}" type="datetimeFigureOut">
              <a:rPr lang="ar-SA" smtClean="0"/>
              <a:t>25/03/1438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50FA6C-7AAA-4D69-9FC6-5389187CA242}"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57393D44-7423-449C-856B-8AAE3741F650}" type="datetimeFigureOut">
              <a:rPr lang="ar-SA" smtClean="0"/>
              <a:t>25/03/1438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650FA6C-7AAA-4D69-9FC6-5389187CA242}"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4"/>
          </p:nvPr>
        </p:nvSpPr>
        <p:spPr/>
        <p:txBody>
          <a:bodyPr rtlCol="0"/>
          <a:lstStyle/>
          <a:p>
            <a:fld id="{57393D44-7423-449C-856B-8AAE3741F650}" type="datetimeFigureOut">
              <a:rPr lang="ar-SA" smtClean="0"/>
              <a:t>25/03/1438</a:t>
            </a:fld>
            <a:endParaRPr lang="ar-SA"/>
          </a:p>
        </p:txBody>
      </p:sp>
      <p:sp>
        <p:nvSpPr>
          <p:cNvPr id="9" name="عنصر نائب لرقم الشريحة 8"/>
          <p:cNvSpPr>
            <a:spLocks noGrp="1"/>
          </p:cNvSpPr>
          <p:nvPr>
            <p:ph type="sldNum" sz="quarter" idx="15"/>
          </p:nvPr>
        </p:nvSpPr>
        <p:spPr/>
        <p:txBody>
          <a:bodyPr rtlCol="0"/>
          <a:lstStyle/>
          <a:p>
            <a:fld id="{6650FA6C-7AAA-4D69-9FC6-5389187CA242}" type="slidenum">
              <a:rPr lang="ar-SA" smtClean="0"/>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57393D44-7423-449C-856B-8AAE3741F650}" type="datetimeFigureOut">
              <a:rPr lang="ar-SA" smtClean="0"/>
              <a:t>25/03/1438</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6650FA6C-7AAA-4D69-9FC6-5389187CA242}"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57393D44-7423-449C-856B-8AAE3741F650}" type="datetimeFigureOut">
              <a:rPr lang="ar-SA" smtClean="0"/>
              <a:t>25/03/1438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650FA6C-7AAA-4D69-9FC6-5389187CA242}" type="slidenum">
              <a:rPr lang="ar-SA" smtClean="0"/>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57393D44-7423-449C-856B-8AAE3741F650}" type="datetimeFigureOut">
              <a:rPr lang="ar-SA" smtClean="0"/>
              <a:t>25/03/1438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650FA6C-7AAA-4D69-9FC6-5389187CA242}" type="slidenum">
              <a:rPr lang="ar-SA" smtClean="0"/>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57393D44-7423-449C-856B-8AAE3741F650}" type="datetimeFigureOut">
              <a:rPr lang="ar-SA" smtClean="0"/>
              <a:t>25/03/1438</a:t>
            </a:fld>
            <a:endParaRPr lang="ar-SA"/>
          </a:p>
        </p:txBody>
      </p:sp>
      <p:sp>
        <p:nvSpPr>
          <p:cNvPr id="7" name="عنصر نائب لرقم الشريحة 6"/>
          <p:cNvSpPr>
            <a:spLocks noGrp="1"/>
          </p:cNvSpPr>
          <p:nvPr>
            <p:ph type="sldNum" sz="quarter" idx="11"/>
          </p:nvPr>
        </p:nvSpPr>
        <p:spPr/>
        <p:txBody>
          <a:bodyPr rtlCol="0"/>
          <a:lstStyle/>
          <a:p>
            <a:fld id="{6650FA6C-7AAA-4D69-9FC6-5389187CA242}" type="slidenum">
              <a:rPr lang="ar-SA" smtClean="0"/>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7393D44-7423-449C-856B-8AAE3741F650}" type="datetimeFigureOut">
              <a:rPr lang="ar-SA" smtClean="0"/>
              <a:t>25/03/1438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650FA6C-7AAA-4D69-9FC6-5389187CA242}"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1" name="عنصر نائب للتاريخ 20"/>
          <p:cNvSpPr>
            <a:spLocks noGrp="1"/>
          </p:cNvSpPr>
          <p:nvPr>
            <p:ph type="dt" sz="half" idx="14"/>
          </p:nvPr>
        </p:nvSpPr>
        <p:spPr/>
        <p:txBody>
          <a:bodyPr rtlCol="0"/>
          <a:lstStyle/>
          <a:p>
            <a:fld id="{57393D44-7423-449C-856B-8AAE3741F650}" type="datetimeFigureOut">
              <a:rPr lang="ar-SA" smtClean="0"/>
              <a:t>25/03/1438</a:t>
            </a:fld>
            <a:endParaRPr lang="ar-SA"/>
          </a:p>
        </p:txBody>
      </p:sp>
      <p:sp>
        <p:nvSpPr>
          <p:cNvPr id="22" name="عنصر نائب لرقم الشريحة 21"/>
          <p:cNvSpPr>
            <a:spLocks noGrp="1"/>
          </p:cNvSpPr>
          <p:nvPr>
            <p:ph type="sldNum" sz="quarter" idx="15"/>
          </p:nvPr>
        </p:nvSpPr>
        <p:spPr/>
        <p:txBody>
          <a:bodyPr rtlCol="0"/>
          <a:lstStyle/>
          <a:p>
            <a:fld id="{6650FA6C-7AAA-4D69-9FC6-5389187CA242}" type="slidenum">
              <a:rPr lang="ar-SA" smtClean="0"/>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57393D44-7423-449C-856B-8AAE3741F650}" type="datetimeFigureOut">
              <a:rPr lang="ar-SA" smtClean="0"/>
              <a:t>25/03/1438</a:t>
            </a:fld>
            <a:endParaRPr lang="ar-SA"/>
          </a:p>
        </p:txBody>
      </p:sp>
      <p:sp>
        <p:nvSpPr>
          <p:cNvPr id="18" name="عنصر نائب لرقم الشريحة 17"/>
          <p:cNvSpPr>
            <a:spLocks noGrp="1"/>
          </p:cNvSpPr>
          <p:nvPr>
            <p:ph type="sldNum" sz="quarter" idx="11"/>
          </p:nvPr>
        </p:nvSpPr>
        <p:spPr/>
        <p:txBody>
          <a:bodyPr rtlCol="0"/>
          <a:lstStyle/>
          <a:p>
            <a:fld id="{6650FA6C-7AAA-4D69-9FC6-5389187CA242}" type="slidenum">
              <a:rPr lang="ar-SA" smtClean="0"/>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7393D44-7423-449C-856B-8AAE3741F650}" type="datetimeFigureOut">
              <a:rPr lang="ar-SA" smtClean="0"/>
              <a:t>25/03/1438</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650FA6C-7AAA-4D69-9FC6-5389187CA242}"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86000" y="1556792"/>
            <a:ext cx="6172200" cy="3461770"/>
          </a:xfrm>
        </p:spPr>
        <p:txBody>
          <a:bodyPr>
            <a:normAutofit fontScale="90000"/>
          </a:bodyPr>
          <a:lstStyle/>
          <a:p>
            <a:pPr algn="ctr"/>
            <a:r>
              <a:rPr lang="ar-SA" dirty="0"/>
              <a:t>	</a:t>
            </a:r>
            <a:br>
              <a:rPr lang="ar-SA" dirty="0"/>
            </a:br>
            <a:br>
              <a:rPr lang="ar-SA" dirty="0"/>
            </a:br>
            <a:br>
              <a:rPr lang="ar-SA" dirty="0"/>
            </a:br>
            <a:br>
              <a:rPr lang="ar-SA" dirty="0"/>
            </a:br>
            <a:br>
              <a:rPr lang="ar-SA" dirty="0"/>
            </a:br>
            <a:br>
              <a:rPr lang="ar-SA" dirty="0"/>
            </a:br>
            <a:br>
              <a:rPr lang="ar-SA" dirty="0"/>
            </a:br>
            <a:endParaRPr lang="ar-SA" dirty="0"/>
          </a:p>
        </p:txBody>
      </p:sp>
      <p:sp>
        <p:nvSpPr>
          <p:cNvPr id="3" name="عنوان فرعي 2"/>
          <p:cNvSpPr>
            <a:spLocks noGrp="1"/>
          </p:cNvSpPr>
          <p:nvPr>
            <p:ph type="subTitle" idx="1"/>
          </p:nvPr>
        </p:nvSpPr>
        <p:spPr>
          <a:xfrm>
            <a:off x="5417840" y="188640"/>
            <a:ext cx="3330624" cy="1368152"/>
          </a:xfrm>
        </p:spPr>
        <p:txBody>
          <a:bodyPr>
            <a:normAutofit fontScale="85000" lnSpcReduction="20000"/>
          </a:bodyPr>
          <a:lstStyle/>
          <a:p>
            <a:pPr algn="r"/>
            <a:r>
              <a:rPr lang="ar-SA" dirty="0"/>
              <a:t>المملكة العربية السعودية                                </a:t>
            </a:r>
          </a:p>
          <a:p>
            <a:pPr algn="r"/>
            <a:r>
              <a:rPr lang="ar-SA" dirty="0"/>
              <a:t>وزارة التعليم </a:t>
            </a:r>
          </a:p>
          <a:p>
            <a:pPr algn="r"/>
            <a:r>
              <a:rPr lang="ar-SA" dirty="0"/>
              <a:t>جامعة الملك سعود                                           </a:t>
            </a:r>
          </a:p>
          <a:p>
            <a:pPr algn="r"/>
            <a:r>
              <a:rPr lang="ar-SA" dirty="0"/>
              <a:t>كلية التربية </a:t>
            </a:r>
          </a:p>
          <a:p>
            <a:pPr algn="r"/>
            <a:r>
              <a:rPr lang="ar-SA" dirty="0"/>
              <a:t>قسم التربية الخاصة</a:t>
            </a:r>
          </a:p>
          <a:p>
            <a:pPr algn="r"/>
            <a:endParaRPr lang="ar-SA" dirty="0"/>
          </a:p>
        </p:txBody>
      </p:sp>
      <p:sp>
        <p:nvSpPr>
          <p:cNvPr id="4" name="مستطيل 3"/>
          <p:cNvSpPr/>
          <p:nvPr/>
        </p:nvSpPr>
        <p:spPr>
          <a:xfrm>
            <a:off x="3131840" y="2420888"/>
            <a:ext cx="4572000" cy="3970318"/>
          </a:xfrm>
          <a:prstGeom prst="rect">
            <a:avLst/>
          </a:prstGeom>
        </p:spPr>
        <p:txBody>
          <a:bodyPr>
            <a:spAutoFit/>
          </a:bodyPr>
          <a:lstStyle/>
          <a:p>
            <a:pPr algn="ctr"/>
            <a:r>
              <a:rPr lang="ar-SA" sz="2800" b="1" dirty="0"/>
              <a:t>إعداد الطالبتين:</a:t>
            </a:r>
          </a:p>
          <a:p>
            <a:pPr algn="ctr"/>
            <a:r>
              <a:rPr lang="ar-SA" sz="2800" b="1" dirty="0"/>
              <a:t>العنود سلطان العتيبي  435200877 </a:t>
            </a:r>
          </a:p>
          <a:p>
            <a:pPr algn="ctr"/>
            <a:r>
              <a:rPr lang="ar-SA" sz="2800" b="1" dirty="0"/>
              <a:t>أفنان سعد الأحمري 435200737</a:t>
            </a:r>
          </a:p>
          <a:p>
            <a:pPr algn="ctr"/>
            <a:r>
              <a:rPr lang="ar-SA" sz="2800" b="1" dirty="0"/>
              <a:t>اسم المقرر:</a:t>
            </a:r>
          </a:p>
          <a:p>
            <a:pPr algn="ctr"/>
            <a:r>
              <a:rPr lang="ar-SA" sz="2800" b="1" dirty="0"/>
              <a:t>مقدمة في الإعاقة العقلية </a:t>
            </a:r>
          </a:p>
          <a:p>
            <a:pPr algn="ctr"/>
            <a:r>
              <a:rPr lang="ar-SA" sz="2800" b="1" dirty="0"/>
              <a:t>رقم الشعبة :</a:t>
            </a:r>
          </a:p>
          <a:p>
            <a:pPr algn="ctr"/>
            <a:r>
              <a:rPr lang="ar-SA" sz="2800" b="1" dirty="0"/>
              <a:t>44552</a:t>
            </a:r>
          </a:p>
          <a:p>
            <a:pPr algn="ctr"/>
            <a:r>
              <a:rPr lang="ar-SA" sz="2800" b="1" dirty="0"/>
              <a:t>إشراف :</a:t>
            </a:r>
          </a:p>
          <a:p>
            <a:pPr algn="ctr"/>
            <a:r>
              <a:rPr lang="ar-SA" sz="2800" b="1" dirty="0"/>
              <a:t>د. نهله العساف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2449878"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231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755576" y="620688"/>
            <a:ext cx="7632848" cy="4945760"/>
          </a:xfrm>
        </p:spPr>
        <p:txBody>
          <a:bodyPr>
            <a:normAutofit/>
          </a:bodyPr>
          <a:lstStyle/>
          <a:p>
            <a:pPr marL="0" indent="0">
              <a:buNone/>
            </a:pPr>
            <a:endParaRPr lang="ar-SA" dirty="0"/>
          </a:p>
          <a:p>
            <a:pPr marL="0" indent="0">
              <a:buNone/>
            </a:pPr>
            <a:endParaRPr lang="ar-SA" dirty="0"/>
          </a:p>
          <a:p>
            <a:pPr marL="0" indent="0">
              <a:buNone/>
            </a:pPr>
            <a:endParaRPr lang="ar-SA" dirty="0"/>
          </a:p>
          <a:p>
            <a:pPr marL="0" indent="0">
              <a:buNone/>
            </a:pPr>
            <a:r>
              <a:rPr lang="ar-SA" dirty="0">
                <a:solidFill>
                  <a:schemeClr val="accent1">
                    <a:lumMod val="75000"/>
                  </a:schemeClr>
                </a:solidFill>
              </a:rPr>
              <a:t>يمكننا تلخيص دور الاسرة في رعاية الطفل المعاق عقليا في الاتي :</a:t>
            </a:r>
          </a:p>
          <a:p>
            <a:pPr marL="0" indent="0">
              <a:buNone/>
            </a:pPr>
            <a:endParaRPr lang="ar-SA" dirty="0"/>
          </a:p>
          <a:p>
            <a:pPr lvl="0"/>
            <a:r>
              <a:rPr lang="ar-SA" dirty="0"/>
              <a:t>رفع و تخفيف المعانة النفسية عن الطفل المعاق عقليا ، بحيث يشعر </a:t>
            </a:r>
            <a:r>
              <a:rPr lang="ar-SA" dirty="0" err="1"/>
              <a:t>بانسانيته</a:t>
            </a:r>
            <a:r>
              <a:rPr lang="ar-SA" dirty="0"/>
              <a:t> و </a:t>
            </a:r>
            <a:r>
              <a:rPr lang="ar-SA" dirty="0" err="1"/>
              <a:t>قيمتة</a:t>
            </a:r>
            <a:r>
              <a:rPr lang="ar-SA" dirty="0"/>
              <a:t> .</a:t>
            </a:r>
            <a:endParaRPr lang="en-US" dirty="0"/>
          </a:p>
          <a:p>
            <a:pPr lvl="0"/>
            <a:r>
              <a:rPr lang="ar-SA" dirty="0"/>
              <a:t>الاحترام و التقدير و عدم </a:t>
            </a:r>
            <a:r>
              <a:rPr lang="ar-SA" dirty="0" err="1"/>
              <a:t>اعتبارة</a:t>
            </a:r>
            <a:r>
              <a:rPr lang="ar-SA" dirty="0"/>
              <a:t> مشكلة الاسرة بل و يجب ان يحظى بكافة حقوقه كاملة فلا يشعر بالدونية .</a:t>
            </a:r>
          </a:p>
          <a:p>
            <a:pPr lvl="0"/>
            <a:r>
              <a:rPr lang="ar-SA" dirty="0"/>
              <a:t>السعي لتأهيله تعليميا و مهنيا ، حسب قدراته وذلك لمساعدته على تحمل المسؤولية وتعريفه بما يناسبه من مهن .</a:t>
            </a:r>
            <a:endParaRPr lang="en-US" dirty="0"/>
          </a:p>
          <a:p>
            <a:pPr marL="0" indent="0">
              <a:buNone/>
            </a:pPr>
            <a:endParaRPr lang="en-US" dirty="0"/>
          </a:p>
          <a:p>
            <a:pPr marL="0" indent="0">
              <a:buNone/>
            </a:pPr>
            <a:endParaRPr lang="ar-SA" dirty="0"/>
          </a:p>
          <a:p>
            <a:pPr marL="0" indent="0">
              <a:buNone/>
            </a:pPr>
            <a:endParaRPr lang="ar-SA" dirty="0"/>
          </a:p>
          <a:p>
            <a:pPr marL="0" indent="0">
              <a:buNone/>
            </a:pPr>
            <a:endParaRPr lang="ar-SA" dirty="0"/>
          </a:p>
        </p:txBody>
      </p:sp>
      <p:sp>
        <p:nvSpPr>
          <p:cNvPr id="4" name="سحابة 3"/>
          <p:cNvSpPr/>
          <p:nvPr/>
        </p:nvSpPr>
        <p:spPr>
          <a:xfrm>
            <a:off x="2699792" y="260648"/>
            <a:ext cx="5256584" cy="158417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800" dirty="0"/>
              <a:t>ما هو دور الاسرة في رعاية الطفل المعاق عقليا ؟</a:t>
            </a:r>
          </a:p>
        </p:txBody>
      </p:sp>
    </p:spTree>
    <p:extLst>
      <p:ext uri="{BB962C8B-B14F-4D97-AF65-F5344CB8AC3E}">
        <p14:creationId xmlns:p14="http://schemas.microsoft.com/office/powerpoint/2010/main" val="407828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 calcmode="lin" valueType="num">
                                      <p:cBhvr additive="base">
                                        <p:cTn id="1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 calcmode="lin" valueType="num">
                                      <p:cBhvr additive="base">
                                        <p:cTn id="2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 calcmode="lin" valueType="num">
                                      <p:cBhvr additive="base">
                                        <p:cTn id="2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71600" y="620688"/>
            <a:ext cx="7467600" cy="4873752"/>
          </a:xfrm>
        </p:spPr>
        <p:txBody>
          <a:bodyPr/>
          <a:lstStyle/>
          <a:p>
            <a:pPr marL="0" indent="0">
              <a:buNone/>
            </a:pPr>
            <a:endParaRPr lang="ar-SA" dirty="0"/>
          </a:p>
          <a:p>
            <a:pPr marL="0" indent="0">
              <a:buNone/>
            </a:pPr>
            <a:endParaRPr lang="ar-SA" dirty="0"/>
          </a:p>
          <a:p>
            <a:pPr lvl="0"/>
            <a:r>
              <a:rPr lang="ar-SA" dirty="0"/>
              <a:t>توفير الرعاية الصحية و قواعد السلامة العامة له ، و عدم تعريضه للأذى و المحافظة على صحته .</a:t>
            </a:r>
            <a:endParaRPr lang="en-US" dirty="0"/>
          </a:p>
          <a:p>
            <a:pPr lvl="0"/>
            <a:r>
              <a:rPr lang="ar-SA" dirty="0"/>
              <a:t>ان يتكون </a:t>
            </a:r>
            <a:r>
              <a:rPr lang="ar-SA" dirty="0" err="1"/>
              <a:t>للاسرة</a:t>
            </a:r>
            <a:r>
              <a:rPr lang="ar-SA" dirty="0"/>
              <a:t> مفهوما واسعا عن أهمية التدخل الارشادي و العلاجي لهذه الفئة كتعديل السلوك مثلا .</a:t>
            </a:r>
            <a:endParaRPr lang="en-US" dirty="0"/>
          </a:p>
          <a:p>
            <a:pPr lvl="0"/>
            <a:r>
              <a:rPr lang="ar-SA" dirty="0"/>
              <a:t>تدريب الطفل المعاق عقليا على بعض المهارات اللازمة له في الحياة كالعناية بالذات ، السلوك الاجتماعي ، تحمل المسؤولية .</a:t>
            </a:r>
            <a:endParaRPr lang="en-US" dirty="0"/>
          </a:p>
          <a:p>
            <a:pPr marL="0" indent="0">
              <a:buNone/>
            </a:pPr>
            <a:endParaRPr lang="ar-SA" dirty="0"/>
          </a:p>
        </p:txBody>
      </p:sp>
    </p:spTree>
    <p:extLst>
      <p:ext uri="{BB962C8B-B14F-4D97-AF65-F5344CB8AC3E}">
        <p14:creationId xmlns:p14="http://schemas.microsoft.com/office/powerpoint/2010/main" val="293855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71600" y="476672"/>
            <a:ext cx="7467600" cy="5832648"/>
          </a:xfrm>
          <a:ln>
            <a:noFill/>
          </a:ln>
        </p:spPr>
        <p:txBody>
          <a:bodyPr>
            <a:normAutofit/>
          </a:bodyPr>
          <a:lstStyle/>
          <a:p>
            <a:pPr marL="0" indent="0">
              <a:buNone/>
            </a:pPr>
            <a:r>
              <a:rPr lang="ar-SA" sz="3200" dirty="0">
                <a:solidFill>
                  <a:srgbClr val="FF0000"/>
                </a:solidFill>
              </a:rPr>
              <a:t>أهمية ارشاد اسر الأطفال المعاقين عقليا :</a:t>
            </a:r>
          </a:p>
          <a:p>
            <a:pPr marL="0" indent="0">
              <a:buNone/>
            </a:pPr>
            <a:endParaRPr lang="en-US" dirty="0"/>
          </a:p>
          <a:p>
            <a:pPr marL="0" indent="0">
              <a:buNone/>
            </a:pPr>
            <a:r>
              <a:rPr lang="ar-SA" dirty="0" err="1"/>
              <a:t>للارشاد</a:t>
            </a:r>
            <a:r>
              <a:rPr lang="ar-SA" dirty="0"/>
              <a:t> دور كبير مع والدي الطفل المعاق عقليا ،لان الوالدين هما المعلم الأول للطفل فهم يعلمانه مهارات الحياة اليومية ، و يشجعانه و يثيبانه ، و لا يوجد من يعرف الطفل و يحبه و يحرص عليه اكثر من والديه .</a:t>
            </a:r>
          </a:p>
          <a:p>
            <a:pPr marL="0" indent="0">
              <a:buNone/>
            </a:pPr>
            <a:endParaRPr lang="en-US" dirty="0"/>
          </a:p>
          <a:p>
            <a:pPr marL="0" indent="0">
              <a:buNone/>
            </a:pPr>
            <a:r>
              <a:rPr lang="ar-SA" dirty="0"/>
              <a:t>و تعتبر مهمه المرشد في التربية الخاصة هي العمل لتحسين البيئة التي يعيش فيها عن طريق ارشاد والدي الطفل المعاق عقليا و تعريفهم بخصائصه و مطالب </a:t>
            </a:r>
            <a:r>
              <a:rPr lang="ar-SA" dirty="0" err="1"/>
              <a:t>النموعنده</a:t>
            </a:r>
            <a:r>
              <a:rPr lang="ar-SA" dirty="0"/>
              <a:t>  ثم تدريبهم على كيفيه التعامل معه .</a:t>
            </a:r>
            <a:endParaRPr lang="en-US" dirty="0"/>
          </a:p>
          <a:p>
            <a:pPr marL="0" indent="0">
              <a:buNone/>
            </a:pPr>
            <a:endParaRPr lang="en-US" dirty="0"/>
          </a:p>
          <a:p>
            <a:pPr marL="0" indent="0">
              <a:buNone/>
            </a:pPr>
            <a:endParaRPr lang="ar-SA" dirty="0"/>
          </a:p>
          <a:p>
            <a:pPr marL="0" indent="0">
              <a:buNone/>
            </a:pPr>
            <a:endParaRPr lang="ar-SA" dirty="0"/>
          </a:p>
        </p:txBody>
      </p:sp>
    </p:spTree>
    <p:extLst>
      <p:ext uri="{BB962C8B-B14F-4D97-AF65-F5344CB8AC3E}">
        <p14:creationId xmlns:p14="http://schemas.microsoft.com/office/powerpoint/2010/main" val="406762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899592" y="692696"/>
            <a:ext cx="7467600" cy="4873752"/>
          </a:xfrm>
        </p:spPr>
        <p:txBody>
          <a:bodyPr/>
          <a:lstStyle/>
          <a:p>
            <a:pPr marL="0" indent="0">
              <a:buNone/>
            </a:pPr>
            <a:r>
              <a:rPr lang="ar-SA" dirty="0">
                <a:solidFill>
                  <a:srgbClr val="FF0000"/>
                </a:solidFill>
              </a:rPr>
              <a:t>يجب على المرشد عند العمل مع اسر الأطفال المعاقين عقليا مراعاة الأمور التالية :</a:t>
            </a:r>
          </a:p>
          <a:p>
            <a:r>
              <a:rPr lang="ar-SA" dirty="0"/>
              <a:t>مساعدة الوالدين على مواجهة الحقيقة و تقبل وجود الطفل المعاق عقليا .</a:t>
            </a:r>
          </a:p>
          <a:p>
            <a:pPr marL="0" indent="0">
              <a:buNone/>
            </a:pPr>
            <a:endParaRPr lang="ar-SA" dirty="0"/>
          </a:p>
          <a:p>
            <a:pPr lvl="0"/>
            <a:r>
              <a:rPr lang="ar-SA" dirty="0"/>
              <a:t>مواجهة ردود الأفعال السلبية التي تصدر عن والدي الطفل المعاق عقليا .</a:t>
            </a:r>
          </a:p>
          <a:p>
            <a:endParaRPr lang="ar-SA" dirty="0"/>
          </a:p>
          <a:p>
            <a:r>
              <a:rPr lang="ar-SA" dirty="0"/>
              <a:t>تعريف والدي الطفل المعاق عقليا </a:t>
            </a:r>
            <a:r>
              <a:rPr lang="ar-SA" dirty="0" err="1"/>
              <a:t>بالاسباب</a:t>
            </a:r>
            <a:r>
              <a:rPr lang="ar-SA" dirty="0"/>
              <a:t> التي تودي الى الإعاقة العقلية بصورة عامة ، ثم تلك التي أدت الإعاقة لدى طفلهم بشكل خاص </a:t>
            </a:r>
          </a:p>
          <a:p>
            <a:pPr marL="0" indent="0">
              <a:buNone/>
            </a:pPr>
            <a:endParaRPr lang="ar-SA" dirty="0"/>
          </a:p>
          <a:p>
            <a:pPr lvl="0"/>
            <a:r>
              <a:rPr lang="ar-SA" dirty="0"/>
              <a:t>محاولة التخفيف بشعور الذنب و تأنيب الضمير و لوم الذات التي يعاني منها الوالدين في جميع الحالات .</a:t>
            </a:r>
            <a:endParaRPr lang="en-US" dirty="0"/>
          </a:p>
          <a:p>
            <a:pPr marL="0" indent="0">
              <a:buNone/>
            </a:pPr>
            <a:endParaRPr lang="ar-SA" dirty="0"/>
          </a:p>
        </p:txBody>
      </p:sp>
    </p:spTree>
    <p:extLst>
      <p:ext uri="{BB962C8B-B14F-4D97-AF65-F5344CB8AC3E}">
        <p14:creationId xmlns:p14="http://schemas.microsoft.com/office/powerpoint/2010/main" val="3152332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899592" y="1196752"/>
            <a:ext cx="7467600" cy="4873752"/>
          </a:xfrm>
        </p:spPr>
        <p:txBody>
          <a:bodyPr/>
          <a:lstStyle/>
          <a:p>
            <a:pPr lvl="0"/>
            <a:r>
              <a:rPr lang="ar-SA" dirty="0"/>
              <a:t>مساعدة في معرفة مصادر العلاج المناسبة ان وجدت و يعمل بالمقابل على تقبلهم لحقيقة عدم توافر علاج او إمكانية الشفاء في الكثير من حالات الإعاقة العقلية .</a:t>
            </a:r>
            <a:endParaRPr lang="en-US" dirty="0"/>
          </a:p>
          <a:p>
            <a:pPr lvl="0"/>
            <a:r>
              <a:rPr lang="ar-SA" dirty="0"/>
              <a:t>مساعدة الوالدين في التوجه الى البحث الموضوعي عن مصادر المساعدة و الرعاية و التأهيل و الخدمات ، التي يمكن ان تساعدهم في العمل على التطور و نمو طفلهم . بما يتفق مع امكانيته و قدراته و استعداداته .</a:t>
            </a:r>
            <a:endParaRPr lang="en-US" dirty="0"/>
          </a:p>
          <a:p>
            <a:pPr marL="0" indent="0">
              <a:buNone/>
            </a:pPr>
            <a:endParaRPr lang="ar-SA" dirty="0"/>
          </a:p>
        </p:txBody>
      </p:sp>
    </p:spTree>
    <p:extLst>
      <p:ext uri="{BB962C8B-B14F-4D97-AF65-F5344CB8AC3E}">
        <p14:creationId xmlns:p14="http://schemas.microsoft.com/office/powerpoint/2010/main" val="340534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899592" y="620688"/>
            <a:ext cx="7467600" cy="4873752"/>
          </a:xfrm>
        </p:spPr>
        <p:txBody>
          <a:bodyPr/>
          <a:lstStyle/>
          <a:p>
            <a:pPr marL="0" indent="0">
              <a:buNone/>
            </a:pPr>
            <a:r>
              <a:rPr lang="ar-SA" dirty="0">
                <a:solidFill>
                  <a:srgbClr val="FF0000"/>
                </a:solidFill>
              </a:rPr>
              <a:t>مستويات الوعي لدى اسر الأطفال المعاقين عقليا :</a:t>
            </a:r>
          </a:p>
          <a:p>
            <a:pPr marL="0" indent="0">
              <a:buNone/>
            </a:pPr>
            <a:endParaRPr lang="en-US" dirty="0"/>
          </a:p>
          <a:p>
            <a:pPr marL="0" indent="0">
              <a:buNone/>
            </a:pPr>
            <a:r>
              <a:rPr lang="ar-SA" dirty="0">
                <a:solidFill>
                  <a:srgbClr val="FF0000"/>
                </a:solidFill>
              </a:rPr>
              <a:t>الوعي الكامل (</a:t>
            </a:r>
            <a:r>
              <a:rPr lang="en-US" dirty="0">
                <a:solidFill>
                  <a:srgbClr val="FF0000"/>
                </a:solidFill>
              </a:rPr>
              <a:t>(considerable awareness</a:t>
            </a:r>
            <a:r>
              <a:rPr lang="ar-SA" dirty="0">
                <a:solidFill>
                  <a:srgbClr val="FF0000"/>
                </a:solidFill>
              </a:rPr>
              <a:t>:</a:t>
            </a:r>
          </a:p>
          <a:p>
            <a:pPr marL="0" indent="0">
              <a:buNone/>
            </a:pPr>
            <a:endParaRPr lang="en-US" dirty="0"/>
          </a:p>
          <a:p>
            <a:pPr lvl="0"/>
            <a:r>
              <a:rPr lang="ar-SA" dirty="0"/>
              <a:t>إقرار الاب بالإعاقة العقلية للطفل.</a:t>
            </a:r>
            <a:endParaRPr lang="en-US" dirty="0"/>
          </a:p>
          <a:p>
            <a:pPr lvl="0"/>
            <a:r>
              <a:rPr lang="ar-SA" dirty="0"/>
              <a:t>معرفة الاب لجوانب القصور والعلاج.</a:t>
            </a:r>
            <a:endParaRPr lang="en-US" dirty="0"/>
          </a:p>
          <a:p>
            <a:pPr lvl="0"/>
            <a:r>
              <a:rPr lang="ar-SA" dirty="0"/>
              <a:t>طلب الاب معلومات عن الرعاية والتدريب المناسبين، ووضع الطفلة في المؤسسة الخاصة.</a:t>
            </a:r>
            <a:endParaRPr lang="en-US" dirty="0"/>
          </a:p>
          <a:p>
            <a:pPr marL="0" indent="0">
              <a:buNone/>
            </a:pPr>
            <a:r>
              <a:rPr lang="ar-SA" dirty="0"/>
              <a:t> </a:t>
            </a:r>
            <a:endParaRPr lang="en-US" dirty="0"/>
          </a:p>
          <a:p>
            <a:pPr marL="0" indent="0">
              <a:buNone/>
            </a:pPr>
            <a:endParaRPr lang="ar-SA" dirty="0"/>
          </a:p>
        </p:txBody>
      </p:sp>
    </p:spTree>
    <p:extLst>
      <p:ext uri="{BB962C8B-B14F-4D97-AF65-F5344CB8AC3E}">
        <p14:creationId xmlns:p14="http://schemas.microsoft.com/office/powerpoint/2010/main" val="143349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23528" y="404664"/>
            <a:ext cx="8208912" cy="5256584"/>
          </a:xfrm>
        </p:spPr>
        <p:txBody>
          <a:bodyPr>
            <a:normAutofit lnSpcReduction="10000"/>
          </a:bodyPr>
          <a:lstStyle/>
          <a:p>
            <a:pPr marL="0" indent="0">
              <a:buNone/>
            </a:pPr>
            <a:r>
              <a:rPr lang="ar-SA" dirty="0">
                <a:solidFill>
                  <a:srgbClr val="FF0000"/>
                </a:solidFill>
              </a:rPr>
              <a:t>الوعي الجزئي ( </a:t>
            </a:r>
            <a:r>
              <a:rPr lang="en-US" dirty="0" err="1">
                <a:solidFill>
                  <a:srgbClr val="FF0000"/>
                </a:solidFill>
              </a:rPr>
              <a:t>Partinal</a:t>
            </a:r>
            <a:r>
              <a:rPr lang="en-US" dirty="0">
                <a:solidFill>
                  <a:srgbClr val="FF0000"/>
                </a:solidFill>
              </a:rPr>
              <a:t>  awareness </a:t>
            </a:r>
            <a:r>
              <a:rPr lang="ar-SA" dirty="0">
                <a:solidFill>
                  <a:srgbClr val="FF0000"/>
                </a:solidFill>
              </a:rPr>
              <a:t>) :</a:t>
            </a:r>
            <a:endParaRPr lang="en-US" dirty="0">
              <a:solidFill>
                <a:srgbClr val="FF0000"/>
              </a:solidFill>
            </a:endParaRPr>
          </a:p>
          <a:p>
            <a:pPr marL="0" indent="0">
              <a:buNone/>
            </a:pPr>
            <a:endParaRPr lang="en-US" dirty="0"/>
          </a:p>
          <a:p>
            <a:pPr lvl="0"/>
            <a:r>
              <a:rPr lang="ar-SA" dirty="0"/>
              <a:t>يصف الاب اعراض الإعاقة و يسال عن أسبابها.</a:t>
            </a:r>
            <a:endParaRPr lang="en-US" dirty="0"/>
          </a:p>
          <a:p>
            <a:pPr lvl="0"/>
            <a:r>
              <a:rPr lang="ar-SA" dirty="0"/>
              <a:t>يأمل الاب في تقدم حالة الطفل ولكنه يخاف من عدم نجاح العلاج.</a:t>
            </a:r>
            <a:endParaRPr lang="en-US" dirty="0"/>
          </a:p>
          <a:p>
            <a:pPr lvl="0"/>
            <a:r>
              <a:rPr lang="ar-SA" dirty="0"/>
              <a:t>يتساءل الاب عن قدرته الخاصة للتكيف مع المشكلات.</a:t>
            </a:r>
            <a:endParaRPr lang="en-US" dirty="0"/>
          </a:p>
          <a:p>
            <a:pPr lvl="0"/>
            <a:r>
              <a:rPr lang="ar-SA" dirty="0"/>
              <a:t>يقوم الموظف وعي الاب بمشكلة طفله الحقيقية بأنه وعي جزئي.</a:t>
            </a:r>
            <a:endParaRPr lang="en-US" dirty="0"/>
          </a:p>
          <a:p>
            <a:pPr marL="0" indent="0">
              <a:buNone/>
            </a:pPr>
            <a:r>
              <a:rPr lang="ar-SA" dirty="0"/>
              <a:t> </a:t>
            </a:r>
          </a:p>
          <a:p>
            <a:pPr marL="0" indent="0">
              <a:buNone/>
            </a:pPr>
            <a:r>
              <a:rPr lang="ar-SA" dirty="0">
                <a:solidFill>
                  <a:srgbClr val="FF0000"/>
                </a:solidFill>
              </a:rPr>
              <a:t>الحد الأدنى للوعي (</a:t>
            </a:r>
            <a:r>
              <a:rPr lang="en-US" dirty="0">
                <a:solidFill>
                  <a:srgbClr val="FF0000"/>
                </a:solidFill>
              </a:rPr>
              <a:t>minimal  awareness </a:t>
            </a:r>
            <a:r>
              <a:rPr lang="ar-SA" dirty="0">
                <a:solidFill>
                  <a:srgbClr val="FF0000"/>
                </a:solidFill>
              </a:rPr>
              <a:t> ) :</a:t>
            </a:r>
            <a:endParaRPr lang="en-US" dirty="0">
              <a:solidFill>
                <a:srgbClr val="FF0000"/>
              </a:solidFill>
            </a:endParaRPr>
          </a:p>
          <a:p>
            <a:pPr marL="0" indent="0">
              <a:buNone/>
            </a:pPr>
            <a:endParaRPr lang="en-US" dirty="0"/>
          </a:p>
          <a:p>
            <a:pPr lvl="0"/>
            <a:r>
              <a:rPr lang="ar-SA" dirty="0"/>
              <a:t>يرفض الاب الاعتراف بان بعض الخصائص السلوكية المعينة تعد غير عادية.</a:t>
            </a:r>
            <a:endParaRPr lang="en-US" dirty="0"/>
          </a:p>
          <a:p>
            <a:pPr lvl="0"/>
            <a:r>
              <a:rPr lang="ar-SA" dirty="0"/>
              <a:t>يلقي الاب باللوم لظهور الاعراض على أسباب أخرى غير الإعاقة.</a:t>
            </a:r>
            <a:endParaRPr lang="en-US" dirty="0"/>
          </a:p>
          <a:p>
            <a:pPr lvl="0"/>
            <a:r>
              <a:rPr lang="ar-SA" dirty="0"/>
              <a:t>يعتقد الاب ان العلاج سينتج طفلا عاديا .</a:t>
            </a:r>
            <a:endParaRPr lang="en-US" dirty="0"/>
          </a:p>
          <a:p>
            <a:pPr marL="0" indent="0">
              <a:buNone/>
            </a:pPr>
            <a:endParaRPr lang="en-US" dirty="0"/>
          </a:p>
          <a:p>
            <a:pPr marL="0" indent="0">
              <a:buNone/>
            </a:pPr>
            <a:endParaRPr lang="ar-SA" dirty="0"/>
          </a:p>
        </p:txBody>
      </p:sp>
    </p:spTree>
    <p:extLst>
      <p:ext uri="{BB962C8B-B14F-4D97-AF65-F5344CB8AC3E}">
        <p14:creationId xmlns:p14="http://schemas.microsoft.com/office/powerpoint/2010/main" val="1762064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fade">
                                      <p:cBhvr>
                                        <p:cTn id="56" dur="1000"/>
                                        <p:tgtEl>
                                          <p:spTgt spid="3">
                                            <p:txEl>
                                              <p:pRg st="9" end="9"/>
                                            </p:txEl>
                                          </p:spTgt>
                                        </p:tgtEl>
                                      </p:cBhvr>
                                    </p:animEffect>
                                    <p:anim calcmode="lin" valueType="num">
                                      <p:cBhvr>
                                        <p:cTn id="57"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Effect transition="in" filter="fade">
                                      <p:cBhvr>
                                        <p:cTn id="63" dur="1000"/>
                                        <p:tgtEl>
                                          <p:spTgt spid="3">
                                            <p:txEl>
                                              <p:pRg st="10" end="10"/>
                                            </p:txEl>
                                          </p:spTgt>
                                        </p:tgtEl>
                                      </p:cBhvr>
                                    </p:animEffect>
                                    <p:anim calcmode="lin" valueType="num">
                                      <p:cBhvr>
                                        <p:cTn id="6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755576" y="836712"/>
            <a:ext cx="7467600" cy="4873752"/>
          </a:xfrm>
        </p:spPr>
        <p:txBody>
          <a:bodyPr>
            <a:normAutofit/>
          </a:bodyPr>
          <a:lstStyle/>
          <a:p>
            <a:pPr marL="0" indent="0">
              <a:buNone/>
            </a:pPr>
            <a:endParaRPr lang="ar-SA" dirty="0"/>
          </a:p>
          <a:p>
            <a:pPr marL="0" indent="0">
              <a:buNone/>
            </a:pPr>
            <a:endParaRPr lang="ar-SA" dirty="0"/>
          </a:p>
          <a:p>
            <a:pPr marL="0" indent="0" algn="ctr">
              <a:buNone/>
            </a:pPr>
            <a:r>
              <a:rPr lang="ar-SA" sz="4000" dirty="0"/>
              <a:t>الفيديو :</a:t>
            </a:r>
          </a:p>
          <a:p>
            <a:pPr marL="0" indent="0" algn="ctr">
              <a:buNone/>
            </a:pPr>
            <a:r>
              <a:rPr lang="en-US" sz="4000" dirty="0"/>
              <a:t>https://youtu.be/4-jqtlwfw5M</a:t>
            </a:r>
            <a:endParaRPr lang="ar-SA" sz="4000" dirty="0"/>
          </a:p>
          <a:p>
            <a:pPr marL="0" indent="0" algn="ctr">
              <a:buNone/>
            </a:pPr>
            <a:endParaRPr lang="ar-SA" sz="4000" dirty="0"/>
          </a:p>
          <a:p>
            <a:pPr marL="0" indent="0" algn="ctr">
              <a:buNone/>
            </a:pPr>
            <a:endParaRPr lang="ar-SA" sz="4000" dirty="0"/>
          </a:p>
        </p:txBody>
      </p:sp>
    </p:spTree>
    <p:extLst>
      <p:ext uri="{BB962C8B-B14F-4D97-AF65-F5344CB8AC3E}">
        <p14:creationId xmlns:p14="http://schemas.microsoft.com/office/powerpoint/2010/main" val="16248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solidFill>
                  <a:schemeClr val="accent1">
                    <a:lumMod val="75000"/>
                  </a:schemeClr>
                </a:solidFill>
              </a:rPr>
              <a:t>الخدمات المساندة (</a:t>
            </a:r>
            <a:r>
              <a:rPr lang="en-US" dirty="0">
                <a:solidFill>
                  <a:schemeClr val="accent1">
                    <a:lumMod val="75000"/>
                  </a:schemeClr>
                </a:solidFill>
              </a:rPr>
              <a:t>:(supplementary services</a:t>
            </a:r>
            <a:br>
              <a:rPr lang="en-US" dirty="0">
                <a:solidFill>
                  <a:schemeClr val="accent1">
                    <a:lumMod val="75000"/>
                  </a:schemeClr>
                </a:solidFill>
              </a:rPr>
            </a:br>
            <a:endParaRPr lang="ar-SA" dirty="0">
              <a:solidFill>
                <a:schemeClr val="accent1">
                  <a:lumMod val="75000"/>
                </a:schemeClr>
              </a:solidFill>
            </a:endParaRPr>
          </a:p>
        </p:txBody>
      </p:sp>
      <p:sp>
        <p:nvSpPr>
          <p:cNvPr id="3" name="عنصر نائب للمحتوى 2"/>
          <p:cNvSpPr>
            <a:spLocks noGrp="1"/>
          </p:cNvSpPr>
          <p:nvPr>
            <p:ph sz="quarter" idx="1"/>
          </p:nvPr>
        </p:nvSpPr>
        <p:spPr/>
        <p:txBody>
          <a:bodyPr/>
          <a:lstStyle/>
          <a:p>
            <a:r>
              <a:rPr lang="ar-SA" dirty="0"/>
              <a:t>يعد وضع الخدمات المساندة ضمن البرنامج التربوي الفردي ,أمراً بالغ الأهمية عند وضع الخطط التعليمية  للمعاقين عقلياً , ويمكن تعريف الخدمات المساندة بأنها خدمات يتم توفيرها   للطلبة المعاقين عقلياً إلى جانب خدمات التربية الخاصة بهدف مساعدة هؤلاء الطلبة على تحقيق أقصى فائدة من البرنامج التربوي الفردي ، ويعتمد  ذلك على شدة الإعاقة والعمر عند الإصابة بها .</a:t>
            </a:r>
          </a:p>
          <a:p>
            <a:pPr marL="0" indent="0">
              <a:buNone/>
            </a:pPr>
            <a:endParaRPr lang="ar-SA" dirty="0"/>
          </a:p>
          <a:p>
            <a:r>
              <a:rPr lang="ar-SA" dirty="0"/>
              <a:t>وتشمل الخدمات المساندة التالي :</a:t>
            </a:r>
          </a:p>
        </p:txBody>
      </p:sp>
    </p:spTree>
    <p:extLst>
      <p:ext uri="{BB962C8B-B14F-4D97-AF65-F5344CB8AC3E}">
        <p14:creationId xmlns:p14="http://schemas.microsoft.com/office/powerpoint/2010/main" val="399769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solidFill>
                  <a:schemeClr val="accent1">
                    <a:lumMod val="75000"/>
                  </a:schemeClr>
                </a:solidFill>
              </a:rPr>
              <a:t>1- العلاج الطبيعي </a:t>
            </a:r>
            <a:r>
              <a:rPr lang="en-US" dirty="0">
                <a:solidFill>
                  <a:schemeClr val="accent1">
                    <a:lumMod val="75000"/>
                  </a:schemeClr>
                </a:solidFill>
              </a:rPr>
              <a:t>physical therapy)</a:t>
            </a:r>
            <a:r>
              <a:rPr lang="ar-SA" dirty="0">
                <a:solidFill>
                  <a:schemeClr val="accent1">
                    <a:lumMod val="75000"/>
                  </a:schemeClr>
                </a:solidFill>
              </a:rPr>
              <a:t>):</a:t>
            </a:r>
            <a:br>
              <a:rPr lang="en-US" dirty="0">
                <a:solidFill>
                  <a:schemeClr val="accent1">
                    <a:lumMod val="75000"/>
                  </a:schemeClr>
                </a:solidFill>
              </a:rPr>
            </a:br>
            <a:endParaRPr lang="ar-SA" dirty="0">
              <a:solidFill>
                <a:schemeClr val="accent1">
                  <a:lumMod val="75000"/>
                </a:schemeClr>
              </a:solidFill>
            </a:endParaRPr>
          </a:p>
        </p:txBody>
      </p:sp>
      <p:sp>
        <p:nvSpPr>
          <p:cNvPr id="3" name="عنصر نائب للمحتوى 2"/>
          <p:cNvSpPr>
            <a:spLocks noGrp="1"/>
          </p:cNvSpPr>
          <p:nvPr>
            <p:ph sz="quarter" idx="1"/>
          </p:nvPr>
        </p:nvSpPr>
        <p:spPr/>
        <p:txBody>
          <a:bodyPr/>
          <a:lstStyle/>
          <a:p>
            <a:r>
              <a:rPr lang="ar-SA" dirty="0"/>
              <a:t>يهدف العلاج الطبيعي إلى علاج القصور في أعضاء الجسم عن طريق التدريبات التي تعمل على تقوية وتلين عضلات الجسم , ومساعدة الأطفال الذين يواجهون صعوبات في المهارات الحركية مثل :( المشي , الوقوف , الـخ ), بالتمارين الخاصة مثل : التناسق العضلي , وتقوية العضلات , و حركة المفاصل من حيث قوة تحملها ومرونتها , وتقوية الأطراف السفلية , والتدريب الحركي , والوقاية من الاضطرابات والتشوهات الجسمية .</a:t>
            </a:r>
          </a:p>
          <a:p>
            <a:r>
              <a:rPr lang="ar-SA" dirty="0"/>
              <a:t>يشتمل العلاج الطبيعي على استخدام أساليب مختلفة مثل : التمارين العلاجية , العلاج المائي , الجبائر , الأجهزة والأدوات المساعدة على الحركة , الـخ .</a:t>
            </a:r>
          </a:p>
          <a:p>
            <a:endParaRPr lang="ar-SA" dirty="0"/>
          </a:p>
        </p:txBody>
      </p:sp>
    </p:spTree>
    <p:extLst>
      <p:ext uri="{BB962C8B-B14F-4D97-AF65-F5344CB8AC3E}">
        <p14:creationId xmlns:p14="http://schemas.microsoft.com/office/powerpoint/2010/main" val="2787744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solidFill>
                  <a:schemeClr val="accent1">
                    <a:lumMod val="75000"/>
                  </a:schemeClr>
                </a:solidFill>
              </a:rPr>
              <a:t>2- العلاج الوظيفي</a:t>
            </a:r>
            <a:r>
              <a:rPr lang="en-US" dirty="0">
                <a:solidFill>
                  <a:schemeClr val="accent1">
                    <a:lumMod val="75000"/>
                  </a:schemeClr>
                </a:solidFill>
              </a:rPr>
              <a:t>:(occupational therapy ) </a:t>
            </a:r>
            <a:br>
              <a:rPr lang="en-US" dirty="0">
                <a:solidFill>
                  <a:schemeClr val="accent1">
                    <a:lumMod val="75000"/>
                  </a:schemeClr>
                </a:solidFill>
              </a:rPr>
            </a:br>
            <a:endParaRPr lang="ar-SA" dirty="0">
              <a:solidFill>
                <a:schemeClr val="accent1">
                  <a:lumMod val="75000"/>
                </a:schemeClr>
              </a:solidFill>
            </a:endParaRPr>
          </a:p>
        </p:txBody>
      </p:sp>
      <p:sp>
        <p:nvSpPr>
          <p:cNvPr id="3" name="عنصر نائب للمحتوى 2"/>
          <p:cNvSpPr>
            <a:spLocks noGrp="1"/>
          </p:cNvSpPr>
          <p:nvPr>
            <p:ph sz="quarter" idx="1"/>
          </p:nvPr>
        </p:nvSpPr>
        <p:spPr/>
        <p:txBody>
          <a:bodyPr/>
          <a:lstStyle/>
          <a:p>
            <a:r>
              <a:rPr lang="ar-SA" dirty="0"/>
              <a:t>يهدف العلاج الوظيفي إلى مساعدة الطفل المعاق عقلياً على إتقان المهارات الوظيفية التي  يحتاجها ليعيش  بأكبر قدر ممكن من الاستقلالية مثل : الحركات الدقيقة اللازمة للكتابة , وتنمية التآزر الحركي / الحسي , وتنمية  مهارات الحياة اليومية .</a:t>
            </a:r>
          </a:p>
          <a:p>
            <a:r>
              <a:rPr lang="ar-SA" dirty="0"/>
              <a:t>يركز العلاج الوظيفي بشكل رئيس على إدارة الأطراف العليا الدقيقة في الجسم , خاصة حركة الأصابع , واليدين , الذراعين .</a:t>
            </a:r>
          </a:p>
          <a:p>
            <a:r>
              <a:rPr lang="ar-SA" dirty="0"/>
              <a:t>حيث تعتبر برامج العلاج الوظيفي من العناصر الرئيسية التي تستند إليها برامج التربية الخاصة سواء في معاهد التربية الخاصة , أو في مدراس الدمج في التعليم العام , ويقوم بالأشراف على هذا البرنامج اختصاصي العلاج الوظيفي .</a:t>
            </a:r>
          </a:p>
          <a:p>
            <a:endParaRPr lang="ar-SA" dirty="0"/>
          </a:p>
        </p:txBody>
      </p:sp>
    </p:spTree>
    <p:extLst>
      <p:ext uri="{BB962C8B-B14F-4D97-AF65-F5344CB8AC3E}">
        <p14:creationId xmlns:p14="http://schemas.microsoft.com/office/powerpoint/2010/main" val="3417665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620688"/>
            <a:ext cx="8003232" cy="5853264"/>
          </a:xfrm>
        </p:spPr>
        <p:txBody>
          <a:bodyPr/>
          <a:lstStyle/>
          <a:p>
            <a:r>
              <a:rPr lang="ar-SA" dirty="0">
                <a:solidFill>
                  <a:schemeClr val="accent1">
                    <a:lumMod val="75000"/>
                  </a:schemeClr>
                </a:solidFill>
              </a:rPr>
              <a:t>3- التربية البدنية الخاصة (</a:t>
            </a:r>
            <a:r>
              <a:rPr lang="en-US" dirty="0">
                <a:solidFill>
                  <a:schemeClr val="accent1">
                    <a:lumMod val="75000"/>
                  </a:schemeClr>
                </a:solidFill>
              </a:rPr>
              <a:t>:(special physical education </a:t>
            </a:r>
            <a:endParaRPr lang="ar-SA" dirty="0">
              <a:solidFill>
                <a:schemeClr val="accent1">
                  <a:lumMod val="75000"/>
                </a:schemeClr>
              </a:solidFill>
            </a:endParaRPr>
          </a:p>
          <a:p>
            <a:pPr marL="0" indent="0">
              <a:buNone/>
            </a:pPr>
            <a:endParaRPr lang="en-US" dirty="0"/>
          </a:p>
          <a:p>
            <a:r>
              <a:rPr lang="ar-SA" dirty="0"/>
              <a:t>تهدف التربية الخاصة البدنية إلى تنفيذ برامج متطورة ومتنوعة من الأنشطة , والألعاب , والرياضات , والتمرينات العلاجية والتأهيلية التي تتناسب مع قدرات الأطفال المعاقين عقلياً. وتعمل على تطوير تحملهم الجسمي وقدراتهم الحركية .</a:t>
            </a:r>
          </a:p>
          <a:p>
            <a:pPr marL="0" indent="0">
              <a:buNone/>
            </a:pPr>
            <a:endParaRPr lang="ar-SA" dirty="0"/>
          </a:p>
          <a:p>
            <a:r>
              <a:rPr lang="ar-SA" dirty="0">
                <a:solidFill>
                  <a:schemeClr val="accent1">
                    <a:lumMod val="75000"/>
                  </a:schemeClr>
                </a:solidFill>
              </a:rPr>
              <a:t>4-العلاج الكلامي/اللغوي </a:t>
            </a:r>
            <a:r>
              <a:rPr lang="en-US" dirty="0">
                <a:solidFill>
                  <a:schemeClr val="accent1">
                    <a:lumMod val="75000"/>
                  </a:schemeClr>
                </a:solidFill>
              </a:rPr>
              <a:t>Language therapy / speech) </a:t>
            </a:r>
            <a:r>
              <a:rPr lang="ar-SA" dirty="0">
                <a:solidFill>
                  <a:schemeClr val="accent1">
                    <a:lumMod val="75000"/>
                  </a:schemeClr>
                </a:solidFill>
              </a:rPr>
              <a:t> ) :</a:t>
            </a:r>
          </a:p>
          <a:p>
            <a:pPr marL="0" indent="0">
              <a:buNone/>
            </a:pPr>
            <a:endParaRPr lang="ar-SA" dirty="0"/>
          </a:p>
          <a:p>
            <a:r>
              <a:rPr lang="ar-SA" dirty="0"/>
              <a:t>يهدف العلاج الكلامي / اللغوي إلى تشخيص الاضطرابات الكلامية واللغوية ومساعدة الأطفال المعاقين عقلياً الذين يحتاجون إلى علاج كلامي ولغوي , وتصميم البرامج التدريبة والعلاجية في الطلاقة الكلامية , ونوعيه الصوت واضطرابات اللغة المختلفة .</a:t>
            </a:r>
          </a:p>
          <a:p>
            <a:endParaRPr lang="ar-SA" dirty="0"/>
          </a:p>
        </p:txBody>
      </p:sp>
    </p:spTree>
    <p:extLst>
      <p:ext uri="{BB962C8B-B14F-4D97-AF65-F5344CB8AC3E}">
        <p14:creationId xmlns:p14="http://schemas.microsoft.com/office/powerpoint/2010/main" val="3689379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332656"/>
            <a:ext cx="7467600" cy="6141296"/>
          </a:xfrm>
        </p:spPr>
        <p:txBody>
          <a:bodyPr>
            <a:normAutofit/>
          </a:bodyPr>
          <a:lstStyle/>
          <a:p>
            <a:r>
              <a:rPr lang="ar-SA" dirty="0">
                <a:solidFill>
                  <a:schemeClr val="accent1">
                    <a:lumMod val="75000"/>
                  </a:schemeClr>
                </a:solidFill>
              </a:rPr>
              <a:t>5- الخدمات النفسية </a:t>
            </a:r>
            <a:r>
              <a:rPr lang="en-US" dirty="0">
                <a:solidFill>
                  <a:schemeClr val="accent1">
                    <a:lumMod val="75000"/>
                  </a:schemeClr>
                </a:solidFill>
              </a:rPr>
              <a:t>(psychological services) </a:t>
            </a:r>
            <a:endParaRPr lang="ar-SA" dirty="0">
              <a:solidFill>
                <a:schemeClr val="accent1">
                  <a:lumMod val="75000"/>
                </a:schemeClr>
              </a:solidFill>
            </a:endParaRPr>
          </a:p>
          <a:p>
            <a:r>
              <a:rPr lang="ar-SA" dirty="0"/>
              <a:t>تهدف الخدمات النفسية إلى تقديم خدمات متنوعة للطفل المعاق عقلياً تشمل القياس والتشخيص , والاستفسارات , وتنفيذ برامج تعديل السلوك , ومعالجة المشكلات الانفعالية والاجتماعية , وتوظيف مبادئ علم النفس في العملية التربوية .</a:t>
            </a:r>
          </a:p>
          <a:p>
            <a:r>
              <a:rPr lang="ar-SA" dirty="0">
                <a:solidFill>
                  <a:schemeClr val="accent1">
                    <a:lumMod val="75000"/>
                  </a:schemeClr>
                </a:solidFill>
              </a:rPr>
              <a:t>6- الخدمات الإرشادية (</a:t>
            </a:r>
            <a:r>
              <a:rPr lang="en-US" dirty="0">
                <a:solidFill>
                  <a:schemeClr val="accent1">
                    <a:lumMod val="75000"/>
                  </a:schemeClr>
                </a:solidFill>
              </a:rPr>
              <a:t>(counseling services  </a:t>
            </a:r>
            <a:endParaRPr lang="ar-SA" dirty="0">
              <a:solidFill>
                <a:schemeClr val="accent1">
                  <a:lumMod val="75000"/>
                </a:schemeClr>
              </a:solidFill>
            </a:endParaRPr>
          </a:p>
          <a:p>
            <a:r>
              <a:rPr lang="ar-SA" dirty="0"/>
              <a:t>تهدف الخدمات الإرشادية إلى تدريب ودعم الأطفال المعاقين عقلياً , وعلى تحسين مفهوم الذات لدى هؤلاء الأطفال وجعلهم يعيشون خبرات النجاح في المدرسة والمجتمع .كذلك تقديم الدعم للأسرة ومساعدتها على تقبل حالة الطفل المعاق عقلياً ومحدودية قدراته, ومعاملته بطريقة مناسبة تخلو من الإهمال وتبعده عن الحماية الزائدة .</a:t>
            </a:r>
          </a:p>
          <a:p>
            <a:r>
              <a:rPr lang="ar-SA" dirty="0"/>
              <a:t>الخدمات الارشادية هي خدمات تقديم عن طريق أخصائيين اجتماعيين ونفسيين ومرشدين مؤهلين أو أشخاص أخرين مؤهلين , بحيث يتم التركيز على الاحتياجات والاهتمامات المتعلقة بالمراحل المختلفة لنمو الأطفال المعاقين عقلياً . </a:t>
            </a:r>
          </a:p>
        </p:txBody>
      </p:sp>
    </p:spTree>
    <p:extLst>
      <p:ext uri="{BB962C8B-B14F-4D97-AF65-F5344CB8AC3E}">
        <p14:creationId xmlns:p14="http://schemas.microsoft.com/office/powerpoint/2010/main" val="2218959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539552" y="620688"/>
            <a:ext cx="7467600" cy="4873752"/>
          </a:xfrm>
        </p:spPr>
        <p:txBody>
          <a:bodyPr>
            <a:normAutofit/>
          </a:bodyPr>
          <a:lstStyle/>
          <a:p>
            <a:r>
              <a:rPr lang="ar-SA" dirty="0">
                <a:solidFill>
                  <a:schemeClr val="accent1">
                    <a:lumMod val="75000"/>
                  </a:schemeClr>
                </a:solidFill>
              </a:rPr>
              <a:t>7-العلاج الترويحي </a:t>
            </a:r>
            <a:r>
              <a:rPr lang="en-US" dirty="0">
                <a:solidFill>
                  <a:schemeClr val="accent1">
                    <a:lumMod val="75000"/>
                  </a:schemeClr>
                </a:solidFill>
              </a:rPr>
              <a:t>recreational therapy) </a:t>
            </a:r>
            <a:r>
              <a:rPr lang="ar-SA" dirty="0">
                <a:solidFill>
                  <a:schemeClr val="accent1">
                    <a:lumMod val="75000"/>
                  </a:schemeClr>
                </a:solidFill>
              </a:rPr>
              <a:t>)</a:t>
            </a:r>
          </a:p>
          <a:p>
            <a:r>
              <a:rPr lang="ar-SA" dirty="0"/>
              <a:t>يهدف العلاج الترويحي إلى مساعدة الطفل المعاق عقلياً على استخدام أوقات الترويح والترفيه استخداماً يعود عليه بالفائدة , من خلال تنمية المهارات الاجتماعية والحركية والشخصية والمعرفية واللغوية , والاستمتاع بأنشطة الترويح المختلفة .</a:t>
            </a:r>
          </a:p>
          <a:p>
            <a:pPr marL="0" indent="0">
              <a:buNone/>
            </a:pPr>
            <a:endParaRPr lang="ar-SA" dirty="0"/>
          </a:p>
          <a:p>
            <a:r>
              <a:rPr lang="ar-SA" dirty="0">
                <a:solidFill>
                  <a:schemeClr val="accent1">
                    <a:lumMod val="75000"/>
                  </a:schemeClr>
                </a:solidFill>
              </a:rPr>
              <a:t>8-الخدمات الصحية ( </a:t>
            </a:r>
            <a:r>
              <a:rPr lang="en-US" dirty="0">
                <a:solidFill>
                  <a:schemeClr val="accent1">
                    <a:lumMod val="75000"/>
                  </a:schemeClr>
                </a:solidFill>
              </a:rPr>
              <a:t>health services </a:t>
            </a:r>
            <a:r>
              <a:rPr lang="ar-SA" dirty="0">
                <a:solidFill>
                  <a:schemeClr val="accent1">
                    <a:lumMod val="75000"/>
                  </a:schemeClr>
                </a:solidFill>
              </a:rPr>
              <a:t>)</a:t>
            </a:r>
          </a:p>
          <a:p>
            <a:r>
              <a:rPr lang="ar-SA" dirty="0"/>
              <a:t>تُقدم الخدمات الصحية إلى الطفل المعاق عقلياً بإشكال مختلفة من الخدمات الطبية , التي قد تشمل التشخيص , أو العلاج الطبي المباشر من قبل المختصين , والوقاية , وإعطاء الأدوية , والإسعافات الأولية ,... الخ , وكل ما يتعلق بالاحتياجات الصحية للطفل </a:t>
            </a:r>
          </a:p>
          <a:p>
            <a:endParaRPr lang="ar-SA" dirty="0"/>
          </a:p>
        </p:txBody>
      </p:sp>
    </p:spTree>
    <p:extLst>
      <p:ext uri="{BB962C8B-B14F-4D97-AF65-F5344CB8AC3E}">
        <p14:creationId xmlns:p14="http://schemas.microsoft.com/office/powerpoint/2010/main" val="4109986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404664"/>
            <a:ext cx="7467600" cy="6069288"/>
          </a:xfrm>
        </p:spPr>
        <p:txBody>
          <a:bodyPr/>
          <a:lstStyle/>
          <a:p>
            <a:r>
              <a:rPr lang="ar-SA" dirty="0">
                <a:solidFill>
                  <a:schemeClr val="accent1">
                    <a:lumMod val="75000"/>
                  </a:schemeClr>
                </a:solidFill>
              </a:rPr>
              <a:t>9-الإرشاد والتدريب والدعم الأسري (</a:t>
            </a:r>
            <a:r>
              <a:rPr lang="en-US" dirty="0">
                <a:solidFill>
                  <a:schemeClr val="accent1">
                    <a:lumMod val="75000"/>
                  </a:schemeClr>
                </a:solidFill>
              </a:rPr>
              <a:t>family counseling training and support  ):</a:t>
            </a:r>
          </a:p>
          <a:p>
            <a:r>
              <a:rPr lang="ar-SA" dirty="0"/>
              <a:t>يهدف الإرشاد والتدريب والدعم الأسري إلى تقديم خدمات خاصة لمساعدة الأسرة في تجاوز الصعوبات والتحديات التي تنجم عن الإعاقة العقلية , وأيضاً مساعدة الأسرة بأن تكون أكثر إيجابية , وبناء علاقات تفاعليه مع الطفل المعاق عقلياً .</a:t>
            </a:r>
          </a:p>
          <a:p>
            <a:pPr marL="0" indent="0">
              <a:buNone/>
            </a:pPr>
            <a:endParaRPr lang="ar-SA" dirty="0"/>
          </a:p>
          <a:p>
            <a:r>
              <a:rPr lang="ar-SA" dirty="0">
                <a:solidFill>
                  <a:schemeClr val="accent1">
                    <a:lumMod val="75000"/>
                  </a:schemeClr>
                </a:solidFill>
              </a:rPr>
              <a:t>10- القياس السمعي والبصري ( </a:t>
            </a:r>
            <a:r>
              <a:rPr lang="en-US" dirty="0">
                <a:solidFill>
                  <a:schemeClr val="accent1">
                    <a:lumMod val="75000"/>
                  </a:schemeClr>
                </a:solidFill>
              </a:rPr>
              <a:t>hearing and vision evaluation ):</a:t>
            </a:r>
          </a:p>
          <a:p>
            <a:r>
              <a:rPr lang="ar-SA" dirty="0"/>
              <a:t>يهدف القياس السمعي والبصري إلى تقييم لأداء السمعي البصري للأطفال المعاقين عقلياً, وتطوير المهارات الحسية لهؤلاء الأطفال , التي قد تشمل كل ما يتعلق بالمعينات السمعية والبصرية .</a:t>
            </a:r>
          </a:p>
          <a:p>
            <a:endParaRPr lang="ar-SA" dirty="0"/>
          </a:p>
        </p:txBody>
      </p:sp>
    </p:spTree>
    <p:extLst>
      <p:ext uri="{BB962C8B-B14F-4D97-AF65-F5344CB8AC3E}">
        <p14:creationId xmlns:p14="http://schemas.microsoft.com/office/powerpoint/2010/main" val="365746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457200" y="548680"/>
            <a:ext cx="7715200" cy="5925272"/>
          </a:xfrm>
        </p:spPr>
        <p:txBody>
          <a:bodyPr/>
          <a:lstStyle/>
          <a:p>
            <a:r>
              <a:rPr lang="ar-SA" dirty="0">
                <a:solidFill>
                  <a:schemeClr val="accent1">
                    <a:lumMod val="75000"/>
                  </a:schemeClr>
                </a:solidFill>
              </a:rPr>
              <a:t>11-التربية الفنية الخاصة (</a:t>
            </a:r>
            <a:r>
              <a:rPr lang="en-US" dirty="0">
                <a:solidFill>
                  <a:schemeClr val="accent1">
                    <a:lumMod val="75000"/>
                  </a:schemeClr>
                </a:solidFill>
              </a:rPr>
              <a:t>special art education </a:t>
            </a:r>
            <a:r>
              <a:rPr lang="ar-SA" dirty="0">
                <a:solidFill>
                  <a:schemeClr val="accent1">
                    <a:lumMod val="75000"/>
                  </a:schemeClr>
                </a:solidFill>
              </a:rPr>
              <a:t>):</a:t>
            </a:r>
            <a:endParaRPr lang="en-US" dirty="0">
              <a:solidFill>
                <a:schemeClr val="accent1">
                  <a:lumMod val="75000"/>
                </a:schemeClr>
              </a:solidFill>
            </a:endParaRPr>
          </a:p>
          <a:p>
            <a:r>
              <a:rPr lang="ar-SA" dirty="0"/>
              <a:t>تهدف التربية الفنية الخاصة إلى تطوير مهارات الأطفال المعاقين عقلياً، التواصلية والحسية والجسمية والاجتماعية والانفعالية .</a:t>
            </a:r>
          </a:p>
          <a:p>
            <a:endParaRPr lang="ar-SA" dirty="0"/>
          </a:p>
          <a:p>
            <a:pPr marL="0" indent="0">
              <a:buNone/>
            </a:pPr>
            <a:endParaRPr lang="ar-SA" dirty="0"/>
          </a:p>
          <a:p>
            <a:r>
              <a:rPr lang="ar-SA" dirty="0">
                <a:solidFill>
                  <a:schemeClr val="accent1">
                    <a:lumMod val="75000"/>
                  </a:schemeClr>
                </a:solidFill>
              </a:rPr>
              <a:t>12-خدمات مساندة أخرى(</a:t>
            </a:r>
            <a:r>
              <a:rPr lang="en-US" dirty="0">
                <a:solidFill>
                  <a:schemeClr val="accent1">
                    <a:lumMod val="75000"/>
                  </a:schemeClr>
                </a:solidFill>
              </a:rPr>
              <a:t>other related services </a:t>
            </a:r>
            <a:r>
              <a:rPr lang="ar-SA" dirty="0">
                <a:solidFill>
                  <a:schemeClr val="accent1">
                    <a:lumMod val="75000"/>
                  </a:schemeClr>
                </a:solidFill>
              </a:rPr>
              <a:t>):</a:t>
            </a:r>
            <a:endParaRPr lang="en-US" dirty="0">
              <a:solidFill>
                <a:schemeClr val="accent1">
                  <a:lumMod val="75000"/>
                </a:schemeClr>
              </a:solidFill>
            </a:endParaRPr>
          </a:p>
          <a:p>
            <a:r>
              <a:rPr lang="ar-SA" dirty="0"/>
              <a:t>وهي مجموعة مختلفة من المتخصصين يمكنهم أيضا تقديم الخدمات للطفل أو المعلمين أو الأسرة , ومن هذه الخدمات :الطب النفسي (</a:t>
            </a:r>
            <a:r>
              <a:rPr lang="en-US" dirty="0"/>
              <a:t>psychiatry) ، </a:t>
            </a:r>
            <a:r>
              <a:rPr lang="ar-SA" dirty="0"/>
              <a:t>والإرشاد الوراثي (</a:t>
            </a:r>
            <a:r>
              <a:rPr lang="en-US" dirty="0"/>
              <a:t>genetic counseling )، </a:t>
            </a:r>
            <a:r>
              <a:rPr lang="ar-SA" dirty="0"/>
              <a:t>و إعادة التأهيل (</a:t>
            </a:r>
            <a:r>
              <a:rPr lang="en-US" dirty="0"/>
              <a:t>rehabilitation) , </a:t>
            </a:r>
            <a:r>
              <a:rPr lang="ar-SA" dirty="0"/>
              <a:t>والمواصلات ( </a:t>
            </a:r>
            <a:r>
              <a:rPr lang="en-US" dirty="0"/>
              <a:t>transportation) , </a:t>
            </a:r>
            <a:r>
              <a:rPr lang="ar-SA" dirty="0"/>
              <a:t>وغيرها من الخدمات النمائية  والتصحيحية الأخرى اللازمة لمساعدة الطفل المعاق عقلياً على الاستفادة من التربية الخاصة . </a:t>
            </a:r>
          </a:p>
          <a:p>
            <a:endParaRPr lang="ar-SA" dirty="0"/>
          </a:p>
        </p:txBody>
      </p:sp>
    </p:spTree>
    <p:extLst>
      <p:ext uri="{BB962C8B-B14F-4D97-AF65-F5344CB8AC3E}">
        <p14:creationId xmlns:p14="http://schemas.microsoft.com/office/powerpoint/2010/main" val="3088109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384</TotalTime>
  <Words>1249</Words>
  <Application>Microsoft Office PowerPoint</Application>
  <PresentationFormat>عرض على الشاشة (4:3)</PresentationFormat>
  <Paragraphs>110</Paragraphs>
  <Slides>17</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17</vt:i4>
      </vt:variant>
    </vt:vector>
  </HeadingPairs>
  <TitlesOfParts>
    <vt:vector size="22" baseType="lpstr">
      <vt:lpstr>Century Schoolbook</vt:lpstr>
      <vt:lpstr>Times New Roman</vt:lpstr>
      <vt:lpstr>Wingdings</vt:lpstr>
      <vt:lpstr>Wingdings 2</vt:lpstr>
      <vt:lpstr>مشربية</vt:lpstr>
      <vt:lpstr>        </vt:lpstr>
      <vt:lpstr>الخدمات المساندة (:(supplementary services </vt:lpstr>
      <vt:lpstr>1- العلاج الطبيعي physical therapy)): </vt:lpstr>
      <vt:lpstr>2- العلاج الوظيفي:(occupational therapy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HP</dc:creator>
  <cp:lastModifiedBy>nahlah772007</cp:lastModifiedBy>
  <cp:revision>22</cp:revision>
  <dcterms:created xsi:type="dcterms:W3CDTF">2016-11-26T17:07:43Z</dcterms:created>
  <dcterms:modified xsi:type="dcterms:W3CDTF">2016-12-24T19:07:54Z</dcterms:modified>
</cp:coreProperties>
</file>