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6"/>
  </p:notesMasterIdLst>
  <p:sldIdLst>
    <p:sldId id="259" r:id="rId4"/>
    <p:sldId id="261" r:id="rId5"/>
    <p:sldId id="262" r:id="rId6"/>
    <p:sldId id="266" r:id="rId7"/>
    <p:sldId id="296" r:id="rId8"/>
    <p:sldId id="263" r:id="rId9"/>
    <p:sldId id="264" r:id="rId10"/>
    <p:sldId id="256" r:id="rId11"/>
    <p:sldId id="287" r:id="rId12"/>
    <p:sldId id="288" r:id="rId13"/>
    <p:sldId id="283" r:id="rId14"/>
    <p:sldId id="284" r:id="rId15"/>
    <p:sldId id="285" r:id="rId16"/>
    <p:sldId id="286" r:id="rId17"/>
    <p:sldId id="291" r:id="rId18"/>
    <p:sldId id="290" r:id="rId19"/>
    <p:sldId id="282" r:id="rId20"/>
    <p:sldId id="293" r:id="rId21"/>
    <p:sldId id="295" r:id="rId22"/>
    <p:sldId id="298" r:id="rId23"/>
    <p:sldId id="280" r:id="rId24"/>
    <p:sldId id="29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3" d="100"/>
          <a:sy n="73" d="100"/>
        </p:scale>
        <p:origin x="-121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C3986D-77F7-4220-A886-CFBDDD85FF98}" type="datetimeFigureOut">
              <a:rPr lang="ar-SA" smtClean="0"/>
              <a:t>15/01/1437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AD463D8-8498-4B20-B5FE-7C4152393CA1}" type="slidenum">
              <a:rPr lang="ar-SA" smtClean="0"/>
              <a:t>‹#›</a:t>
            </a:fld>
            <a:endParaRPr lang="ar-SA"/>
          </a:p>
        </p:txBody>
      </p:sp>
    </p:spTree>
    <p:extLst>
      <p:ext uri="{BB962C8B-B14F-4D97-AF65-F5344CB8AC3E}">
        <p14:creationId xmlns:p14="http://schemas.microsoft.com/office/powerpoint/2010/main" val="40897174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463D8-8498-4B20-B5FE-7C4152393CA1}" type="slidenum">
              <a:rPr lang="ar-SA" smtClean="0"/>
              <a:t>7</a:t>
            </a:fld>
            <a:endParaRPr lang="ar-SA"/>
          </a:p>
        </p:txBody>
      </p:sp>
    </p:spTree>
    <p:extLst>
      <p:ext uri="{BB962C8B-B14F-4D97-AF65-F5344CB8AC3E}">
        <p14:creationId xmlns:p14="http://schemas.microsoft.com/office/powerpoint/2010/main" val="379773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A411F7FA-A218-4670-BDC8-75E96F1CBF90}" type="slidenum">
              <a:rPr lang="ar-SA" smtClean="0"/>
              <a:t>20</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Click to edit Master subtitle style</a:t>
            </a:r>
            <a:endParaRPr lang="en-US"/>
          </a:p>
        </p:txBody>
      </p:sp>
      <p:sp>
        <p:nvSpPr>
          <p:cNvPr id="4" name="Date Placeholder 3"/>
          <p:cNvSpPr>
            <a:spLocks noGrp="1"/>
          </p:cNvSpPr>
          <p:nvPr>
            <p:ph type="dt" sz="half" idx="10"/>
          </p:nvPr>
        </p:nvSpPr>
        <p:spPr/>
        <p:txBody>
          <a:bodyPr/>
          <a:lstStyle/>
          <a:p>
            <a:fld id="{E8C019CD-C35C-D64F-B0CD-57559755558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3585832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E8C019CD-C35C-D64F-B0CD-57559755558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626779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E8C019CD-C35C-D64F-B0CD-57559755558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1724521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1300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50887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938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33528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8051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2793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1563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70330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Content Placeholder 2"/>
          <p:cNvSpPr>
            <a:spLocks noGrp="1"/>
          </p:cNvSpPr>
          <p:nvPr>
            <p:ph idx="1"/>
          </p:nvPr>
        </p:nvSpPr>
        <p:spPr/>
        <p:txBody>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10"/>
          </p:nvPr>
        </p:nvSpPr>
        <p:spPr/>
        <p:txBody>
          <a:bodyPr/>
          <a:lstStyle/>
          <a:p>
            <a:fld id="{E8C019CD-C35C-D64F-B0CD-57559755558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4139918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2877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2225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8769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5942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0795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53533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2841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838040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55644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0263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Click to edit Master text styles</a:t>
            </a:r>
          </a:p>
        </p:txBody>
      </p:sp>
      <p:sp>
        <p:nvSpPr>
          <p:cNvPr id="4" name="Date Placeholder 3"/>
          <p:cNvSpPr>
            <a:spLocks noGrp="1"/>
          </p:cNvSpPr>
          <p:nvPr>
            <p:ph type="dt" sz="half" idx="10"/>
          </p:nvPr>
        </p:nvSpPr>
        <p:spPr/>
        <p:txBody>
          <a:bodyPr/>
          <a:lstStyle/>
          <a:p>
            <a:fld id="{E8C019CD-C35C-D64F-B0CD-575597555582}"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1945231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5648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6575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579995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225FA4C-21FD-477A-875E-162326FC398D}" type="datetimeFigureOut">
              <a:rPr lang="ar-SA" smtClean="0">
                <a:solidFill>
                  <a:prstClr val="black">
                    <a:tint val="75000"/>
                  </a:prstClr>
                </a:solidFill>
              </a:rPr>
              <a:pPr/>
              <a:t>15/01/1437</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4F771B0-D960-4D29-B629-0FC298538A35}"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18000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5" name="Date Placeholder 4"/>
          <p:cNvSpPr>
            <a:spLocks noGrp="1"/>
          </p:cNvSpPr>
          <p:nvPr>
            <p:ph type="dt" sz="half" idx="10"/>
          </p:nvPr>
        </p:nvSpPr>
        <p:spPr/>
        <p:txBody>
          <a:bodyPr/>
          <a:lstStyle/>
          <a:p>
            <a:fld id="{E8C019CD-C35C-D64F-B0CD-575597555582}"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1247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7" name="Date Placeholder 6"/>
          <p:cNvSpPr>
            <a:spLocks noGrp="1"/>
          </p:cNvSpPr>
          <p:nvPr>
            <p:ph type="dt" sz="half" idx="10"/>
          </p:nvPr>
        </p:nvSpPr>
        <p:spPr/>
        <p:txBody>
          <a:bodyPr/>
          <a:lstStyle/>
          <a:p>
            <a:fld id="{E8C019CD-C35C-D64F-B0CD-575597555582}"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3696819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Click to edit Master title style</a:t>
            </a:r>
            <a:endParaRPr lang="en-US"/>
          </a:p>
        </p:txBody>
      </p:sp>
      <p:sp>
        <p:nvSpPr>
          <p:cNvPr id="3" name="Date Placeholder 2"/>
          <p:cNvSpPr>
            <a:spLocks noGrp="1"/>
          </p:cNvSpPr>
          <p:nvPr>
            <p:ph type="dt" sz="half" idx="10"/>
          </p:nvPr>
        </p:nvSpPr>
        <p:spPr/>
        <p:txBody>
          <a:bodyPr/>
          <a:lstStyle/>
          <a:p>
            <a:fld id="{E8C019CD-C35C-D64F-B0CD-575597555582}"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2460718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019CD-C35C-D64F-B0CD-575597555582}"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3264642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E8C019CD-C35C-D64F-B0CD-575597555582}"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39864182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Click to edit Master text styles</a:t>
            </a:r>
          </a:p>
        </p:txBody>
      </p:sp>
      <p:sp>
        <p:nvSpPr>
          <p:cNvPr id="5" name="Date Placeholder 4"/>
          <p:cNvSpPr>
            <a:spLocks noGrp="1"/>
          </p:cNvSpPr>
          <p:nvPr>
            <p:ph type="dt" sz="half" idx="10"/>
          </p:nvPr>
        </p:nvSpPr>
        <p:spPr/>
        <p:txBody>
          <a:bodyPr/>
          <a:lstStyle/>
          <a:p>
            <a:fld id="{E8C019CD-C35C-D64F-B0CD-575597555582}"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33635D-F687-3843-9D7A-17E8BBA622BD}" type="slidenum">
              <a:rPr lang="en-US" smtClean="0"/>
              <a:t>‹#›</a:t>
            </a:fld>
            <a:endParaRPr lang="en-US"/>
          </a:p>
        </p:txBody>
      </p:sp>
    </p:spTree>
    <p:extLst>
      <p:ext uri="{BB962C8B-B14F-4D97-AF65-F5344CB8AC3E}">
        <p14:creationId xmlns:p14="http://schemas.microsoft.com/office/powerpoint/2010/main" val="1712678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Click to edit Master text styles</a:t>
            </a:r>
          </a:p>
          <a:p>
            <a:pPr lvl="1"/>
            <a:r>
              <a:rPr lang="ar-SA" smtClean="0"/>
              <a:t>Second level</a:t>
            </a:r>
          </a:p>
          <a:p>
            <a:pPr lvl="2"/>
            <a:r>
              <a:rPr lang="ar-SA" smtClean="0"/>
              <a:t>Third level</a:t>
            </a:r>
          </a:p>
          <a:p>
            <a:pPr lvl="3"/>
            <a:r>
              <a:rPr lang="ar-SA" smtClean="0"/>
              <a:t>Fourth level</a:t>
            </a:r>
          </a:p>
          <a:p>
            <a:pPr lvl="4"/>
            <a:r>
              <a:rPr lang="ar-S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019CD-C35C-D64F-B0CD-575597555582}" type="datetimeFigureOut">
              <a:rPr lang="en-US" smtClean="0"/>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3635D-F687-3843-9D7A-17E8BBA622BD}" type="slidenum">
              <a:rPr lang="en-US" smtClean="0"/>
              <a:t>‹#›</a:t>
            </a:fld>
            <a:endParaRPr lang="en-US"/>
          </a:p>
        </p:txBody>
      </p:sp>
    </p:spTree>
    <p:extLst>
      <p:ext uri="{BB962C8B-B14F-4D97-AF65-F5344CB8AC3E}">
        <p14:creationId xmlns:p14="http://schemas.microsoft.com/office/powerpoint/2010/main" val="109187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3225FA4C-21FD-477A-875E-162326FC398D}" type="datetimeFigureOut">
              <a:rPr lang="ar-SA" smtClean="0">
                <a:solidFill>
                  <a:prstClr val="black">
                    <a:tint val="75000"/>
                  </a:prstClr>
                </a:solidFill>
              </a:rPr>
              <a:pPr defTabSz="914400" rtl="1"/>
              <a:t>15/01/1437</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4F771B0-D960-4D29-B629-0FC298538A35}"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1393886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3225FA4C-21FD-477A-875E-162326FC398D}" type="datetimeFigureOut">
              <a:rPr lang="ar-SA" smtClean="0">
                <a:solidFill>
                  <a:prstClr val="black">
                    <a:tint val="75000"/>
                  </a:prstClr>
                </a:solidFill>
              </a:rPr>
              <a:pPr defTabSz="914400" rtl="1"/>
              <a:t>15/01/1437</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4F771B0-D960-4D29-B629-0FC298538A35}" type="slidenum">
              <a:rPr lang="ar-SA" smtClean="0">
                <a:solidFill>
                  <a:prstClr val="black">
                    <a:tint val="75000"/>
                  </a:prstClr>
                </a:solidFill>
              </a:rPr>
              <a:pPr defTabSz="914400" rtl="1"/>
              <a:t>‹#›</a:t>
            </a:fld>
            <a:endParaRPr lang="ar-SA">
              <a:solidFill>
                <a:prstClr val="black">
                  <a:tint val="75000"/>
                </a:prstClr>
              </a:solidFill>
            </a:endParaRPr>
          </a:p>
        </p:txBody>
      </p:sp>
    </p:spTree>
    <p:extLst>
      <p:ext uri="{BB962C8B-B14F-4D97-AF65-F5344CB8AC3E}">
        <p14:creationId xmlns:p14="http://schemas.microsoft.com/office/powerpoint/2010/main" val="677849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668380"/>
            <a:ext cx="6400800" cy="1957888"/>
          </a:xfrm>
        </p:spPr>
        <p:txBody>
          <a:bodyPr>
            <a:normAutofit fontScale="62500" lnSpcReduction="20000"/>
          </a:bodyPr>
          <a:lstStyle/>
          <a:p>
            <a:r>
              <a:rPr lang="ar-SA" b="1" dirty="0">
                <a:solidFill>
                  <a:schemeClr val="tx1"/>
                </a:solidFill>
              </a:rPr>
              <a:t>اسم المقرر : </a:t>
            </a:r>
          </a:p>
          <a:p>
            <a:r>
              <a:rPr lang="ar-SA" b="1" dirty="0" smtClean="0">
                <a:solidFill>
                  <a:schemeClr val="tx1"/>
                </a:solidFill>
              </a:rPr>
              <a:t>عرب 103</a:t>
            </a:r>
            <a:endParaRPr lang="ar-SA" b="1" dirty="0">
              <a:solidFill>
                <a:schemeClr val="tx1"/>
              </a:solidFill>
            </a:endParaRPr>
          </a:p>
          <a:p>
            <a:r>
              <a:rPr lang="ar-SA" b="1" dirty="0" smtClean="0">
                <a:solidFill>
                  <a:schemeClr val="tx1"/>
                </a:solidFill>
              </a:rPr>
              <a:t>تحت </a:t>
            </a:r>
            <a:r>
              <a:rPr lang="ar-SA" b="1" dirty="0">
                <a:solidFill>
                  <a:schemeClr val="tx1"/>
                </a:solidFill>
              </a:rPr>
              <a:t>إشراف </a:t>
            </a:r>
            <a:r>
              <a:rPr lang="ar-SA" b="1" dirty="0" smtClean="0">
                <a:solidFill>
                  <a:schemeClr val="tx1"/>
                </a:solidFill>
              </a:rPr>
              <a:t>الاستاذة </a:t>
            </a:r>
            <a:r>
              <a:rPr lang="ar-SA" b="1" dirty="0">
                <a:solidFill>
                  <a:schemeClr val="tx1"/>
                </a:solidFill>
              </a:rPr>
              <a:t>:</a:t>
            </a:r>
          </a:p>
          <a:p>
            <a:r>
              <a:rPr lang="ar-SA" b="1" dirty="0" smtClean="0">
                <a:solidFill>
                  <a:schemeClr val="tx1"/>
                </a:solidFill>
              </a:rPr>
              <a:t>أريج السويلم.</a:t>
            </a:r>
            <a:endParaRPr lang="ar-SA" b="1" dirty="0">
              <a:solidFill>
                <a:schemeClr val="tx1"/>
              </a:solidFill>
            </a:endParaRPr>
          </a:p>
          <a:p>
            <a:r>
              <a:rPr lang="ar-SA" b="1" dirty="0">
                <a:solidFill>
                  <a:schemeClr val="tx1"/>
                </a:solidFill>
              </a:rPr>
              <a:t>العام الدراسي :</a:t>
            </a:r>
          </a:p>
          <a:p>
            <a:r>
              <a:rPr lang="ar-SA" b="1" dirty="0">
                <a:solidFill>
                  <a:schemeClr val="tx1"/>
                </a:solidFill>
              </a:rPr>
              <a:t>الفصل الأول – 1436هـ / 1437هـ</a:t>
            </a:r>
          </a:p>
          <a:p>
            <a:endParaRPr lang="ar-SA" dirty="0"/>
          </a:p>
        </p:txBody>
      </p:sp>
      <p:pic>
        <p:nvPicPr>
          <p:cNvPr id="1026" name="Picture 2" descr="https://education.ksu.edu.sa/sites/all/themes/zurbksu2/img/ksu-logo.png?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09" y="220458"/>
            <a:ext cx="1911543" cy="7390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798564963"/>
              </p:ext>
            </p:extLst>
          </p:nvPr>
        </p:nvGraphicFramePr>
        <p:xfrm>
          <a:off x="2850681" y="783772"/>
          <a:ext cx="3011500" cy="3657600"/>
        </p:xfrm>
        <a:graphic>
          <a:graphicData uri="http://schemas.openxmlformats.org/drawingml/2006/table">
            <a:tbl>
              <a:tblPr rtl="1" firstRow="1" bandRow="1">
                <a:tableStyleId>{5DA37D80-6434-44D0-A028-1B22A696006F}</a:tableStyleId>
              </a:tblPr>
              <a:tblGrid>
                <a:gridCol w="1459998"/>
                <a:gridCol w="1551502"/>
              </a:tblGrid>
              <a:tr h="170946">
                <a:tc>
                  <a:txBody>
                    <a:bodyPr/>
                    <a:lstStyle/>
                    <a:p>
                      <a:pPr algn="r" rtl="1"/>
                      <a:r>
                        <a:rPr lang="ar-SA" sz="1800" b="1" kern="1200" dirty="0" smtClean="0">
                          <a:solidFill>
                            <a:prstClr val="black"/>
                          </a:solidFill>
                          <a:latin typeface="+mn-lt"/>
                          <a:ea typeface="+mn-ea"/>
                          <a:cs typeface="+mn-cs"/>
                        </a:rPr>
                        <a:t>أسماء الطالبات</a:t>
                      </a:r>
                      <a:endParaRPr lang="ar-SA" sz="1800" b="1" kern="1200" dirty="0">
                        <a:solidFill>
                          <a:prstClr val="black"/>
                        </a:solidFill>
                        <a:latin typeface="+mn-lt"/>
                        <a:ea typeface="+mn-ea"/>
                        <a:cs typeface="+mn-cs"/>
                      </a:endParaRPr>
                    </a:p>
                  </a:txBody>
                  <a:tcPr/>
                </a:tc>
                <a:tc>
                  <a:txBody>
                    <a:bodyPr/>
                    <a:lstStyle/>
                    <a:p>
                      <a:pPr algn="r" rtl="1"/>
                      <a:r>
                        <a:rPr lang="ar-SA" sz="1800" b="1" kern="1200" dirty="0" smtClean="0">
                          <a:solidFill>
                            <a:prstClr val="black"/>
                          </a:solidFill>
                          <a:latin typeface="+mn-lt"/>
                          <a:ea typeface="+mn-ea"/>
                          <a:cs typeface="+mn-cs"/>
                        </a:rPr>
                        <a:t>الرقم الجامعي</a:t>
                      </a:r>
                      <a:endParaRPr lang="ar-SA" sz="1800" b="1" kern="1200" dirty="0">
                        <a:solidFill>
                          <a:prstClr val="black"/>
                        </a:solidFill>
                        <a:latin typeface="+mn-lt"/>
                        <a:ea typeface="+mn-ea"/>
                        <a:cs typeface="+mn-cs"/>
                      </a:endParaRPr>
                    </a:p>
                  </a:txBody>
                  <a:tcPr/>
                </a:tc>
              </a:tr>
              <a:tr h="170946">
                <a:tc>
                  <a:txBody>
                    <a:bodyPr/>
                    <a:lstStyle/>
                    <a:p>
                      <a:pPr algn="r" rtl="1"/>
                      <a:r>
                        <a:rPr lang="ar-SA" sz="1800" b="1" kern="1200" dirty="0" smtClean="0">
                          <a:solidFill>
                            <a:prstClr val="black"/>
                          </a:solidFill>
                          <a:latin typeface="+mn-lt"/>
                          <a:ea typeface="+mn-ea"/>
                          <a:cs typeface="+mn-cs"/>
                        </a:rPr>
                        <a:t>شذى الحسين.</a:t>
                      </a:r>
                      <a:endParaRPr lang="ar-SA" sz="1800" b="1" kern="1200" dirty="0">
                        <a:solidFill>
                          <a:prstClr val="black"/>
                        </a:solidFill>
                        <a:latin typeface="+mn-lt"/>
                        <a:ea typeface="+mn-ea"/>
                        <a:cs typeface="+mn-cs"/>
                      </a:endParaRPr>
                    </a:p>
                  </a:txBody>
                  <a:tcPr/>
                </a:tc>
                <a:tc>
                  <a:txBody>
                    <a:bodyPr/>
                    <a:lstStyle/>
                    <a:p>
                      <a:pPr algn="r" rtl="1"/>
                      <a:r>
                        <a:rPr lang="ar-SA" sz="1800" b="1" kern="1200" dirty="0" smtClean="0">
                          <a:solidFill>
                            <a:prstClr val="black"/>
                          </a:solidFill>
                          <a:latin typeface="+mn-lt"/>
                          <a:ea typeface="+mn-ea"/>
                          <a:cs typeface="+mj-cs"/>
                        </a:rPr>
                        <a:t>434200289</a:t>
                      </a:r>
                      <a:endParaRPr lang="ar-SA" sz="1800" b="1" kern="1200" dirty="0">
                        <a:solidFill>
                          <a:prstClr val="black"/>
                        </a:solidFill>
                        <a:latin typeface="+mn-lt"/>
                        <a:ea typeface="+mn-ea"/>
                        <a:cs typeface="+mj-cs"/>
                      </a:endParaRPr>
                    </a:p>
                  </a:txBody>
                  <a:tcPr/>
                </a:tc>
              </a:tr>
              <a:tr h="170946">
                <a:tc>
                  <a:txBody>
                    <a:bodyPr/>
                    <a:lstStyle/>
                    <a:p>
                      <a:pPr algn="r" rtl="1"/>
                      <a:r>
                        <a:rPr lang="ar-SA" sz="1800" b="1" kern="1200" dirty="0" smtClean="0">
                          <a:solidFill>
                            <a:prstClr val="black"/>
                          </a:solidFill>
                          <a:latin typeface="+mn-lt"/>
                          <a:ea typeface="+mn-ea"/>
                          <a:cs typeface="+mn-cs"/>
                        </a:rPr>
                        <a:t>سارة العواد.</a:t>
                      </a:r>
                      <a:endParaRPr lang="ar-SA" sz="1800" b="1" kern="1200" dirty="0">
                        <a:solidFill>
                          <a:prstClr val="black"/>
                        </a:solidFill>
                        <a:latin typeface="+mn-lt"/>
                        <a:ea typeface="+mn-ea"/>
                        <a:cs typeface="+mn-cs"/>
                      </a:endParaRPr>
                    </a:p>
                  </a:txBody>
                  <a:tcPr/>
                </a:tc>
                <a:tc>
                  <a:txBody>
                    <a:bodyPr/>
                    <a:lstStyle/>
                    <a:p>
                      <a:pPr algn="r" rtl="1"/>
                      <a:r>
                        <a:rPr lang="ar-SA" sz="1800" b="1" kern="1200" dirty="0" smtClean="0">
                          <a:solidFill>
                            <a:prstClr val="black"/>
                          </a:solidFill>
                          <a:latin typeface="+mn-lt"/>
                          <a:ea typeface="+mn-ea"/>
                          <a:cs typeface="+mj-cs"/>
                        </a:rPr>
                        <a:t>433200137</a:t>
                      </a:r>
                      <a:endParaRPr lang="ar-SA" sz="1800" b="1" kern="1200" dirty="0">
                        <a:solidFill>
                          <a:prstClr val="black"/>
                        </a:solidFill>
                        <a:latin typeface="+mn-lt"/>
                        <a:ea typeface="+mn-ea"/>
                        <a:cs typeface="+mj-cs"/>
                      </a:endParaRPr>
                    </a:p>
                  </a:txBody>
                  <a:tcPr/>
                </a:tc>
              </a:tr>
              <a:tr h="170946">
                <a:tc>
                  <a:txBody>
                    <a:bodyPr/>
                    <a:lstStyle/>
                    <a:p>
                      <a:pPr algn="r" rtl="1"/>
                      <a:r>
                        <a:rPr lang="ar-SA" sz="1800" b="1" kern="1200" dirty="0" smtClean="0">
                          <a:solidFill>
                            <a:prstClr val="black"/>
                          </a:solidFill>
                          <a:latin typeface="+mn-lt"/>
                          <a:ea typeface="+mn-ea"/>
                          <a:cs typeface="+mn-cs"/>
                        </a:rPr>
                        <a:t>أفنان العصيمي.</a:t>
                      </a:r>
                      <a:endParaRPr lang="ar-SA" sz="1800" b="1" kern="1200" dirty="0">
                        <a:solidFill>
                          <a:prstClr val="black"/>
                        </a:solidFill>
                        <a:latin typeface="+mn-lt"/>
                        <a:ea typeface="+mn-ea"/>
                        <a:cs typeface="+mn-cs"/>
                      </a:endParaRPr>
                    </a:p>
                  </a:txBody>
                  <a:tcPr/>
                </a:tc>
                <a:tc>
                  <a:txBody>
                    <a:bodyPr/>
                    <a:lstStyle/>
                    <a:p>
                      <a:pPr algn="r" rtl="1"/>
                      <a:r>
                        <a:rPr lang="ar-SA" sz="1800" b="1" kern="1200" dirty="0" smtClean="0">
                          <a:solidFill>
                            <a:prstClr val="black"/>
                          </a:solidFill>
                          <a:latin typeface="+mn-lt"/>
                          <a:ea typeface="+mn-ea"/>
                          <a:cs typeface="+mj-cs"/>
                        </a:rPr>
                        <a:t>434200039</a:t>
                      </a:r>
                      <a:endParaRPr lang="ar-SA" sz="1800" b="1" kern="1200" dirty="0">
                        <a:solidFill>
                          <a:prstClr val="black"/>
                        </a:solidFill>
                        <a:latin typeface="+mn-lt"/>
                        <a:ea typeface="+mn-ea"/>
                        <a:cs typeface="+mj-cs"/>
                      </a:endParaRPr>
                    </a:p>
                  </a:txBody>
                  <a:tcPr/>
                </a:tc>
              </a:tr>
              <a:tr h="170946">
                <a:tc>
                  <a:txBody>
                    <a:bodyPr/>
                    <a:lstStyle/>
                    <a:p>
                      <a:pPr algn="r" rtl="1"/>
                      <a:r>
                        <a:rPr lang="ar-SA" sz="1800" b="1" kern="1200" dirty="0" smtClean="0">
                          <a:solidFill>
                            <a:prstClr val="black"/>
                          </a:solidFill>
                          <a:latin typeface="+mn-lt"/>
                          <a:ea typeface="+mn-ea"/>
                          <a:cs typeface="+mn-cs"/>
                        </a:rPr>
                        <a:t>في المعمر.</a:t>
                      </a:r>
                      <a:endParaRPr lang="ar-SA" sz="1800" b="1" kern="1200" dirty="0">
                        <a:solidFill>
                          <a:prstClr val="black"/>
                        </a:solidFill>
                        <a:latin typeface="+mn-lt"/>
                        <a:ea typeface="+mn-ea"/>
                        <a:cs typeface="+mn-cs"/>
                      </a:endParaRPr>
                    </a:p>
                  </a:txBody>
                  <a:tcPr/>
                </a:tc>
                <a:tc>
                  <a:txBody>
                    <a:bodyPr/>
                    <a:lstStyle/>
                    <a:p>
                      <a:pPr algn="r" rtl="1"/>
                      <a:r>
                        <a:rPr lang="en-US" sz="1800" b="1" kern="1200" dirty="0" smtClean="0">
                          <a:solidFill>
                            <a:prstClr val="black"/>
                          </a:solidFill>
                          <a:latin typeface="+mn-lt"/>
                          <a:ea typeface="+mn-ea"/>
                          <a:cs typeface="+mj-cs"/>
                        </a:rPr>
                        <a:t>433201257</a:t>
                      </a:r>
                      <a:endParaRPr lang="ar-SA" sz="1800" b="1" kern="1200" dirty="0">
                        <a:solidFill>
                          <a:prstClr val="black"/>
                        </a:solidFill>
                        <a:latin typeface="+mn-lt"/>
                        <a:ea typeface="+mn-ea"/>
                        <a:cs typeface="+mj-cs"/>
                      </a:endParaRPr>
                    </a:p>
                  </a:txBody>
                  <a:tcPr/>
                </a:tc>
              </a:tr>
              <a:tr h="170946">
                <a:tc>
                  <a:txBody>
                    <a:bodyPr/>
                    <a:lstStyle/>
                    <a:p>
                      <a:pPr algn="r" rtl="1"/>
                      <a:r>
                        <a:rPr lang="ar-SA" sz="1800" b="1" kern="1200" dirty="0" smtClean="0">
                          <a:solidFill>
                            <a:prstClr val="black"/>
                          </a:solidFill>
                          <a:latin typeface="+mn-lt"/>
                          <a:ea typeface="+mn-ea"/>
                          <a:cs typeface="+mn-cs"/>
                        </a:rPr>
                        <a:t>ضحى البراهيم.</a:t>
                      </a:r>
                      <a:endParaRPr lang="ar-SA" sz="1800" b="1" kern="1200" dirty="0">
                        <a:solidFill>
                          <a:prstClr val="black"/>
                        </a:solidFill>
                        <a:latin typeface="+mn-lt"/>
                        <a:ea typeface="+mn-ea"/>
                        <a:cs typeface="+mn-cs"/>
                      </a:endParaRPr>
                    </a:p>
                  </a:txBody>
                  <a:tcPr/>
                </a:tc>
                <a:tc>
                  <a:txBody>
                    <a:bodyPr/>
                    <a:lstStyle/>
                    <a:p>
                      <a:pPr algn="r" rtl="1"/>
                      <a:r>
                        <a:rPr lang="ar-SA" sz="1800" b="1" kern="1200" dirty="0" smtClean="0">
                          <a:solidFill>
                            <a:prstClr val="black"/>
                          </a:solidFill>
                          <a:latin typeface="+mn-lt"/>
                          <a:ea typeface="+mn-ea"/>
                          <a:cs typeface="+mj-cs"/>
                        </a:rPr>
                        <a:t>434201223</a:t>
                      </a:r>
                      <a:endParaRPr lang="ar-SA" sz="1800" b="1" kern="1200" dirty="0">
                        <a:solidFill>
                          <a:prstClr val="black"/>
                        </a:solidFill>
                        <a:latin typeface="+mn-lt"/>
                        <a:ea typeface="+mn-ea"/>
                        <a:cs typeface="+mj-cs"/>
                      </a:endParaRPr>
                    </a:p>
                  </a:txBody>
                  <a:tcPr/>
                </a:tc>
              </a:tr>
              <a:tr h="170946">
                <a:tc>
                  <a:txBody>
                    <a:bodyPr/>
                    <a:lstStyle/>
                    <a:p>
                      <a:pPr algn="r" rtl="1"/>
                      <a:r>
                        <a:rPr lang="ar-SA" sz="1800" b="1" kern="1200" dirty="0" smtClean="0">
                          <a:solidFill>
                            <a:prstClr val="black"/>
                          </a:solidFill>
                          <a:latin typeface="+mn-lt"/>
                          <a:ea typeface="+mn-ea"/>
                          <a:cs typeface="+mn-cs"/>
                        </a:rPr>
                        <a:t>يارا الفريح.</a:t>
                      </a:r>
                      <a:endParaRPr lang="ar-SA" sz="1800" b="1" kern="1200" dirty="0">
                        <a:solidFill>
                          <a:prstClr val="black"/>
                        </a:solidFill>
                        <a:latin typeface="+mn-lt"/>
                        <a:ea typeface="+mn-ea"/>
                        <a:cs typeface="+mn-cs"/>
                      </a:endParaRPr>
                    </a:p>
                  </a:txBody>
                  <a:tcPr/>
                </a:tc>
                <a:tc>
                  <a:txBody>
                    <a:bodyPr/>
                    <a:lstStyle/>
                    <a:p>
                      <a:pPr algn="r" rtl="1"/>
                      <a:r>
                        <a:rPr lang="ar-SA" sz="1800" b="1" kern="1200" dirty="0" smtClean="0">
                          <a:solidFill>
                            <a:prstClr val="black"/>
                          </a:solidFill>
                          <a:latin typeface="+mn-lt"/>
                          <a:ea typeface="+mn-ea"/>
                          <a:cs typeface="+mj-cs"/>
                        </a:rPr>
                        <a:t>434200881</a:t>
                      </a:r>
                      <a:endParaRPr lang="ar-SA" sz="1800" b="1" kern="1200" dirty="0">
                        <a:solidFill>
                          <a:prstClr val="black"/>
                        </a:solidFill>
                        <a:latin typeface="+mn-lt"/>
                        <a:ea typeface="+mn-ea"/>
                        <a:cs typeface="+mj-cs"/>
                      </a:endParaRPr>
                    </a:p>
                  </a:txBody>
                  <a:tcPr/>
                </a:tc>
              </a:tr>
              <a:tr h="170946">
                <a:tc>
                  <a:txBody>
                    <a:bodyPr/>
                    <a:lstStyle/>
                    <a:p>
                      <a:pPr algn="r" rtl="1"/>
                      <a:r>
                        <a:rPr lang="ar-SA" sz="1800" b="1" kern="1200" dirty="0" smtClean="0">
                          <a:solidFill>
                            <a:schemeClr val="tx1"/>
                          </a:solidFill>
                          <a:latin typeface="+mn-lt"/>
                          <a:ea typeface="+mn-ea"/>
                          <a:cs typeface="+mn-cs"/>
                        </a:rPr>
                        <a:t>رغد الفهد</a:t>
                      </a:r>
                      <a:endParaRPr lang="ar-SA" sz="1800" b="1" kern="1200" dirty="0">
                        <a:solidFill>
                          <a:schemeClr val="tx1"/>
                        </a:solidFill>
                        <a:latin typeface="+mn-lt"/>
                        <a:ea typeface="+mn-ea"/>
                        <a:cs typeface="+mn-cs"/>
                      </a:endParaRPr>
                    </a:p>
                  </a:txBody>
                  <a:tcPr/>
                </a:tc>
                <a:tc>
                  <a:txBody>
                    <a:bodyPr/>
                    <a:lstStyle/>
                    <a:p>
                      <a:pPr algn="r" rtl="1"/>
                      <a:r>
                        <a:rPr lang="en-US" sz="1800" b="1" kern="1200" dirty="0" smtClean="0">
                          <a:solidFill>
                            <a:prstClr val="black"/>
                          </a:solidFill>
                          <a:latin typeface="+mn-lt"/>
                          <a:ea typeface="+mn-ea"/>
                          <a:cs typeface="+mj-cs"/>
                        </a:rPr>
                        <a:t> 434201485</a:t>
                      </a:r>
                      <a:endParaRPr lang="ar-SA" sz="1800" b="1" kern="1200" dirty="0">
                        <a:solidFill>
                          <a:prstClr val="black"/>
                        </a:solidFill>
                        <a:latin typeface="+mn-lt"/>
                        <a:ea typeface="+mn-ea"/>
                        <a:cs typeface="+mj-cs"/>
                      </a:endParaRPr>
                    </a:p>
                  </a:txBody>
                  <a:tcPr/>
                </a:tc>
              </a:tr>
              <a:tr h="170946">
                <a:tc>
                  <a:txBody>
                    <a:bodyPr/>
                    <a:lstStyle/>
                    <a:p>
                      <a:pPr algn="r" rtl="1"/>
                      <a:r>
                        <a:rPr lang="ar-SA" sz="1800" b="1" dirty="0" smtClean="0">
                          <a:solidFill>
                            <a:schemeClr val="tx1"/>
                          </a:solidFill>
                        </a:rPr>
                        <a:t>مشاعل الرميح </a:t>
                      </a:r>
                      <a:endParaRPr lang="ar-SA" sz="1800" b="1" dirty="0">
                        <a:solidFill>
                          <a:schemeClr val="tx1"/>
                        </a:solidFill>
                      </a:endParaRPr>
                    </a:p>
                  </a:txBody>
                  <a:tcPr/>
                </a:tc>
                <a:tc>
                  <a:txBody>
                    <a:bodyPr/>
                    <a:lstStyle/>
                    <a:p>
                      <a:pPr algn="r" rtl="1"/>
                      <a:r>
                        <a:rPr lang="ar-SA" sz="1800" b="1" kern="1200" dirty="0" smtClean="0">
                          <a:solidFill>
                            <a:prstClr val="black"/>
                          </a:solidFill>
                          <a:latin typeface="+mn-lt"/>
                          <a:ea typeface="+mn-ea"/>
                          <a:cs typeface="+mj-cs"/>
                        </a:rPr>
                        <a:t>434202454</a:t>
                      </a:r>
                      <a:endParaRPr lang="ar-SA" sz="1800" b="1" kern="1200" dirty="0">
                        <a:solidFill>
                          <a:prstClr val="black"/>
                        </a:solidFill>
                        <a:latin typeface="+mn-lt"/>
                        <a:ea typeface="+mn-ea"/>
                        <a:cs typeface="+mj-cs"/>
                      </a:endParaRPr>
                    </a:p>
                  </a:txBody>
                  <a:tcPr/>
                </a:tc>
              </a:tr>
              <a:tr h="238958">
                <a:tc>
                  <a:txBody>
                    <a:bodyPr/>
                    <a:lstStyle/>
                    <a:p>
                      <a:pPr algn="r" rtl="1"/>
                      <a:r>
                        <a:rPr lang="ar-SA" sz="1800" b="1" dirty="0" smtClean="0">
                          <a:solidFill>
                            <a:schemeClr val="tx1"/>
                          </a:solidFill>
                        </a:rPr>
                        <a:t>حنان مهيوب</a:t>
                      </a:r>
                      <a:endParaRPr lang="ar-SA" sz="1800" b="1" dirty="0">
                        <a:solidFill>
                          <a:schemeClr val="tx1"/>
                        </a:solidFill>
                      </a:endParaRPr>
                    </a:p>
                  </a:txBody>
                  <a:tcPr/>
                </a:tc>
                <a:tc>
                  <a:txBody>
                    <a:bodyPr/>
                    <a:lstStyle/>
                    <a:p>
                      <a:pPr algn="r" rtl="1"/>
                      <a:r>
                        <a:rPr lang="en-US" sz="1800" b="1" kern="1200" dirty="0" smtClean="0">
                          <a:solidFill>
                            <a:prstClr val="black"/>
                          </a:solidFill>
                          <a:latin typeface="+mn-lt"/>
                          <a:ea typeface="+mn-ea"/>
                          <a:cs typeface="+mj-cs"/>
                        </a:rPr>
                        <a:t>433202959</a:t>
                      </a:r>
                      <a:endParaRPr lang="ar-SA" sz="1800" b="1" kern="1200" dirty="0">
                        <a:solidFill>
                          <a:prstClr val="black"/>
                        </a:solidFill>
                        <a:latin typeface="+mn-lt"/>
                        <a:ea typeface="+mn-ea"/>
                        <a:cs typeface="+mj-cs"/>
                      </a:endParaRPr>
                    </a:p>
                  </a:txBody>
                  <a:tcPr/>
                </a:tc>
              </a:tr>
            </a:tbl>
          </a:graphicData>
        </a:graphic>
      </p:graphicFrame>
      <p:sp>
        <p:nvSpPr>
          <p:cNvPr id="5" name="Text Box 6"/>
          <p:cNvSpPr txBox="1">
            <a:spLocks/>
          </p:cNvSpPr>
          <p:nvPr/>
        </p:nvSpPr>
        <p:spPr>
          <a:xfrm>
            <a:off x="6983866" y="312284"/>
            <a:ext cx="1838325" cy="9429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ar-SA" sz="1200" b="1" dirty="0">
                <a:effectLst/>
                <a:latin typeface="Calibri"/>
                <a:ea typeface="Calibri"/>
                <a:cs typeface="Arial"/>
              </a:rPr>
              <a:t>المملكة العربية السعودية</a:t>
            </a:r>
            <a:endParaRPr lang="en-US" sz="1100" dirty="0">
              <a:effectLst/>
              <a:latin typeface="Calibri"/>
              <a:ea typeface="Calibri"/>
              <a:cs typeface="Arial"/>
            </a:endParaRPr>
          </a:p>
          <a:p>
            <a:pPr marL="0" marR="0" algn="ctr">
              <a:lnSpc>
                <a:spcPct val="115000"/>
              </a:lnSpc>
              <a:spcBef>
                <a:spcPts val="0"/>
              </a:spcBef>
              <a:spcAft>
                <a:spcPts val="1000"/>
              </a:spcAft>
            </a:pPr>
            <a:r>
              <a:rPr lang="ar-SA" sz="1200" b="1" dirty="0">
                <a:effectLst/>
                <a:latin typeface="Calibri"/>
                <a:ea typeface="Calibri"/>
                <a:cs typeface="Arial"/>
              </a:rPr>
              <a:t>وزارة التعليم </a:t>
            </a:r>
            <a:endParaRPr lang="en-US" sz="1100" dirty="0">
              <a:effectLst/>
              <a:latin typeface="Calibri"/>
              <a:ea typeface="Calibri"/>
              <a:cs typeface="Arial"/>
            </a:endParaRPr>
          </a:p>
          <a:p>
            <a:pPr marL="0" marR="0" algn="ctr">
              <a:lnSpc>
                <a:spcPct val="115000"/>
              </a:lnSpc>
              <a:spcBef>
                <a:spcPts val="0"/>
              </a:spcBef>
              <a:spcAft>
                <a:spcPts val="1000"/>
              </a:spcAft>
            </a:pPr>
            <a:r>
              <a:rPr lang="ar-SA" sz="1200" b="1" dirty="0">
                <a:effectLst/>
                <a:latin typeface="Calibri"/>
                <a:ea typeface="Calibri"/>
                <a:cs typeface="Arial"/>
              </a:rPr>
              <a:t>جامعة الملك </a:t>
            </a:r>
            <a:r>
              <a:rPr lang="ar-SA" sz="1200" b="1" dirty="0" smtClean="0">
                <a:effectLst/>
                <a:latin typeface="Calibri"/>
                <a:ea typeface="Calibri"/>
                <a:cs typeface="Arial"/>
              </a:rPr>
              <a:t>سعود</a:t>
            </a:r>
            <a:endParaRPr lang="en-US" sz="1100" dirty="0">
              <a:effectLst/>
              <a:latin typeface="Calibri"/>
              <a:ea typeface="Calibri"/>
              <a:cs typeface="Arial"/>
            </a:endParaRPr>
          </a:p>
        </p:txBody>
      </p:sp>
    </p:spTree>
    <p:extLst>
      <p:ext uri="{BB962C8B-B14F-4D97-AF65-F5344CB8AC3E}">
        <p14:creationId xmlns:p14="http://schemas.microsoft.com/office/powerpoint/2010/main" val="1824379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1989175" y="3473337"/>
            <a:ext cx="6124995" cy="1787857"/>
          </a:xfrm>
        </p:spPr>
        <p:txBody>
          <a:bodyPr>
            <a:normAutofit/>
          </a:bodyPr>
          <a:lstStyle/>
          <a:p>
            <a:r>
              <a:rPr lang="ar-SA" sz="2800" dirty="0" smtClean="0"/>
              <a:t>الخطأ: </a:t>
            </a:r>
            <a:r>
              <a:rPr lang="ar-SA" sz="2800" dirty="0" err="1" smtClean="0"/>
              <a:t>لاجؤون</a:t>
            </a:r>
            <a:r>
              <a:rPr lang="ar-SA" sz="2800" dirty="0" smtClean="0"/>
              <a:t>.</a:t>
            </a:r>
            <a:br>
              <a:rPr lang="ar-SA" sz="2800" dirty="0" smtClean="0"/>
            </a:br>
            <a:r>
              <a:rPr lang="ar-SA" sz="2800" dirty="0" smtClean="0"/>
              <a:t>التصحيح: لاجئون.</a:t>
            </a:r>
            <a:br>
              <a:rPr lang="ar-SA" sz="2800" dirty="0" smtClean="0"/>
            </a:br>
            <a:r>
              <a:rPr lang="ar-SA" sz="2800" dirty="0" smtClean="0"/>
              <a:t>السبب: لأن الهمزة مضمومة وما قبلها مكسور.</a:t>
            </a:r>
            <a:endParaRPr lang="ar-SA" sz="2800" dirty="0"/>
          </a:p>
        </p:txBody>
      </p:sp>
      <p:sp>
        <p:nvSpPr>
          <p:cNvPr id="8" name="مستطيل 7"/>
          <p:cNvSpPr/>
          <p:nvPr/>
        </p:nvSpPr>
        <p:spPr>
          <a:xfrm>
            <a:off x="1052597" y="5503297"/>
            <a:ext cx="1873156" cy="84616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a:solidFill>
                  <a:schemeClr val="accent2">
                    <a:lumMod val="75000"/>
                  </a:schemeClr>
                </a:solidFill>
                <a:effectLst>
                  <a:outerShdw blurRad="38100" dist="38100" dir="2700000" algn="tl">
                    <a:srgbClr val="000000">
                      <a:alpha val="43137"/>
                    </a:srgbClr>
                  </a:outerShdw>
                </a:effectLst>
              </a:rPr>
              <a:t>أفنان العصيمي</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5" y="707060"/>
            <a:ext cx="6952342" cy="2718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946738" y="3643299"/>
            <a:ext cx="477033" cy="477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972914" y="3924253"/>
            <a:ext cx="632465" cy="632465"/>
          </a:xfrm>
          <a:prstGeom prst="rect">
            <a:avLst/>
          </a:prstGeom>
        </p:spPr>
      </p:pic>
      <p:cxnSp>
        <p:nvCxnSpPr>
          <p:cNvPr id="9" name="Straight Connector 8"/>
          <p:cNvCxnSpPr/>
          <p:nvPr/>
        </p:nvCxnSpPr>
        <p:spPr>
          <a:xfrm>
            <a:off x="5020552" y="2620324"/>
            <a:ext cx="6263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78218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5871" y="3886200"/>
            <a:ext cx="7078821" cy="1752600"/>
          </a:xfrm>
        </p:spPr>
        <p:txBody>
          <a:bodyPr>
            <a:noAutofit/>
          </a:bodyPr>
          <a:lstStyle/>
          <a:p>
            <a:r>
              <a:rPr lang="ar-SA" sz="2400" dirty="0" smtClean="0">
                <a:solidFill>
                  <a:schemeClr val="tx1"/>
                </a:solidFill>
                <a:latin typeface="Tahoma"/>
                <a:cs typeface="Tahoma"/>
              </a:rPr>
              <a:t>الخطأ: الحراءق ، خساءر </a:t>
            </a:r>
          </a:p>
          <a:p>
            <a:r>
              <a:rPr lang="ar-SA" sz="2400" dirty="0" smtClean="0">
                <a:solidFill>
                  <a:schemeClr val="tx1"/>
                </a:solidFill>
                <a:latin typeface="Tahoma"/>
                <a:cs typeface="Tahoma"/>
              </a:rPr>
              <a:t>الصواب: الحرائق ، خسائر </a:t>
            </a:r>
          </a:p>
          <a:p>
            <a:r>
              <a:rPr lang="ar-SA" sz="2400" dirty="0" smtClean="0">
                <a:solidFill>
                  <a:schemeClr val="tx1"/>
                </a:solidFill>
                <a:latin typeface="Tahoma"/>
                <a:cs typeface="Tahoma"/>
              </a:rPr>
              <a:t>السبب: الهمزة مكسورة و ما قبلها ساكن والكسرة أقوى من السكون. </a:t>
            </a:r>
            <a:endParaRPr lang="en-US" sz="2400" dirty="0">
              <a:solidFill>
                <a:schemeClr val="tx1"/>
              </a:solidFill>
              <a:latin typeface="Tahoma"/>
              <a:cs typeface="Tahoma"/>
            </a:endParaRPr>
          </a:p>
        </p:txBody>
      </p:sp>
      <p:pic>
        <p:nvPicPr>
          <p:cNvPr id="4" name="Picture 3" descr="IMG_4046.jpg"/>
          <p:cNvPicPr>
            <a:picLocks noChangeAspect="1"/>
          </p:cNvPicPr>
          <p:nvPr/>
        </p:nvPicPr>
        <p:blipFill rotWithShape="1">
          <a:blip r:embed="rId2">
            <a:extLst>
              <a:ext uri="{28A0092B-C50C-407E-A947-70E740481C1C}">
                <a14:useLocalDpi xmlns:a14="http://schemas.microsoft.com/office/drawing/2010/main" val="0"/>
              </a:ext>
            </a:extLst>
          </a:blip>
          <a:srcRect t="12652" b="52876"/>
          <a:stretch/>
        </p:blipFill>
        <p:spPr>
          <a:xfrm>
            <a:off x="1778696" y="1056287"/>
            <a:ext cx="6305995" cy="2364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975319" y="3921428"/>
            <a:ext cx="477033" cy="477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6028344" y="4219131"/>
            <a:ext cx="632465" cy="632465"/>
          </a:xfrm>
          <a:prstGeom prst="rect">
            <a:avLst/>
          </a:prstGeom>
        </p:spPr>
      </p:pic>
      <p:sp>
        <p:nvSpPr>
          <p:cNvPr id="8" name="مستطيل 7"/>
          <p:cNvSpPr/>
          <p:nvPr/>
        </p:nvSpPr>
        <p:spPr>
          <a:xfrm>
            <a:off x="1005871" y="5564734"/>
            <a:ext cx="1873156" cy="846162"/>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في المعمر.</a:t>
            </a:r>
            <a:endParaRPr lang="ar-SA" sz="2400" b="1" dirty="0">
              <a:solidFill>
                <a:schemeClr val="accent2">
                  <a:lumMod val="75000"/>
                </a:schemeClr>
              </a:solidFill>
            </a:endParaRPr>
          </a:p>
        </p:txBody>
      </p:sp>
      <p:cxnSp>
        <p:nvCxnSpPr>
          <p:cNvPr id="10" name="Straight Connector 9"/>
          <p:cNvCxnSpPr/>
          <p:nvPr/>
        </p:nvCxnSpPr>
        <p:spPr>
          <a:xfrm>
            <a:off x="6908800" y="2579169"/>
            <a:ext cx="738634"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6118263" y="2920255"/>
            <a:ext cx="73863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28326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4047.jpg"/>
          <p:cNvPicPr>
            <a:picLocks noChangeAspect="1"/>
          </p:cNvPicPr>
          <p:nvPr/>
        </p:nvPicPr>
        <p:blipFill rotWithShape="1">
          <a:blip r:embed="rId2">
            <a:extLst>
              <a:ext uri="{28A0092B-C50C-407E-A947-70E740481C1C}">
                <a14:useLocalDpi xmlns:a14="http://schemas.microsoft.com/office/drawing/2010/main" val="0"/>
              </a:ext>
            </a:extLst>
          </a:blip>
          <a:srcRect t="16319" b="43158"/>
          <a:stretch/>
        </p:blipFill>
        <p:spPr>
          <a:xfrm>
            <a:off x="1594594" y="1152395"/>
            <a:ext cx="6296803" cy="2368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ubtitle 2"/>
          <p:cNvSpPr txBox="1">
            <a:spLocks/>
          </p:cNvSpPr>
          <p:nvPr/>
        </p:nvSpPr>
        <p:spPr>
          <a:xfrm>
            <a:off x="1005871" y="3886200"/>
            <a:ext cx="7078821" cy="1752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ar-SA" sz="2400" dirty="0" smtClean="0">
                <a:latin typeface="Tahoma"/>
                <a:cs typeface="Tahoma"/>
              </a:rPr>
              <a:t>الخطأ: هيأة</a:t>
            </a:r>
          </a:p>
          <a:p>
            <a:pPr marL="0" indent="0" algn="ctr">
              <a:buNone/>
            </a:pPr>
            <a:r>
              <a:rPr lang="ar-SA" sz="2400" dirty="0" smtClean="0">
                <a:latin typeface="Tahoma"/>
                <a:cs typeface="Tahoma"/>
              </a:rPr>
              <a:t>الصواب: هيئة</a:t>
            </a:r>
          </a:p>
          <a:p>
            <a:pPr marL="0" indent="0" algn="ctr">
              <a:buNone/>
            </a:pPr>
            <a:r>
              <a:rPr lang="ar-SA" sz="2400" dirty="0" smtClean="0">
                <a:latin typeface="Tahoma"/>
                <a:cs typeface="Tahoma"/>
              </a:rPr>
              <a:t>السبب: الهمزة مفتوحة وما قبلها ياء ساكنة. </a:t>
            </a:r>
            <a:endParaRPr lang="en-US" sz="2400" dirty="0">
              <a:latin typeface="Tahoma"/>
              <a:cs typeface="Tahom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394538" y="3921428"/>
            <a:ext cx="477033" cy="477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316822" y="4306374"/>
            <a:ext cx="632465" cy="632465"/>
          </a:xfrm>
          <a:prstGeom prst="rect">
            <a:avLst/>
          </a:prstGeom>
        </p:spPr>
      </p:pic>
      <p:sp>
        <p:nvSpPr>
          <p:cNvPr id="8" name="مستطيل 7"/>
          <p:cNvSpPr/>
          <p:nvPr/>
        </p:nvSpPr>
        <p:spPr>
          <a:xfrm>
            <a:off x="998319" y="5564734"/>
            <a:ext cx="1873156" cy="846162"/>
          </a:xfrm>
          <a:prstGeom prst="rect">
            <a:avLst/>
          </a:prstGeom>
          <a:ln/>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في المعمر.</a:t>
            </a:r>
            <a:endParaRPr lang="ar-SA" sz="2400" b="1" dirty="0">
              <a:solidFill>
                <a:schemeClr val="accent2">
                  <a:lumMod val="75000"/>
                </a:schemeClr>
              </a:solidFill>
            </a:endParaRPr>
          </a:p>
        </p:txBody>
      </p:sp>
      <p:cxnSp>
        <p:nvCxnSpPr>
          <p:cNvPr id="11" name="Straight Connector 10"/>
          <p:cNvCxnSpPr/>
          <p:nvPr/>
        </p:nvCxnSpPr>
        <p:spPr>
          <a:xfrm>
            <a:off x="3280228" y="2825912"/>
            <a:ext cx="73863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8815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normAutofit/>
          </a:bodyPr>
          <a:lstStyle/>
          <a:p>
            <a:r>
              <a:rPr lang="ar-SA" sz="2800" dirty="0" smtClean="0">
                <a:solidFill>
                  <a:schemeClr val="tx1"/>
                </a:solidFill>
                <a:cs typeface="+mj-cs"/>
              </a:rPr>
              <a:t>الخطأ : تضائل</a:t>
            </a:r>
          </a:p>
          <a:p>
            <a:r>
              <a:rPr lang="ar-SA" sz="2800" dirty="0" smtClean="0">
                <a:solidFill>
                  <a:schemeClr val="tx1"/>
                </a:solidFill>
                <a:cs typeface="+mj-cs"/>
              </a:rPr>
              <a:t>الصواب : تضاءَل  </a:t>
            </a:r>
          </a:p>
          <a:p>
            <a:r>
              <a:rPr lang="ar-SA" sz="2800" dirty="0" smtClean="0">
                <a:solidFill>
                  <a:schemeClr val="tx1"/>
                </a:solidFill>
                <a:cs typeface="+mj-cs"/>
              </a:rPr>
              <a:t>السبب: الهمزة المفتوحة بعد ألف. </a:t>
            </a:r>
            <a:endParaRPr lang="ar-SA" sz="2800" dirty="0">
              <a:solidFill>
                <a:schemeClr val="tx1"/>
              </a:solidFill>
              <a:cs typeface="+mj-cs"/>
            </a:endParaRPr>
          </a:p>
        </p:txBody>
      </p:sp>
      <p:pic>
        <p:nvPicPr>
          <p:cNvPr id="4" name="صورة 3" descr="عرب103.jpg"/>
          <p:cNvPicPr>
            <a:picLocks noChangeAspect="1"/>
          </p:cNvPicPr>
          <p:nvPr/>
        </p:nvPicPr>
        <p:blipFill>
          <a:blip r:embed="rId2"/>
          <a:stretch>
            <a:fillRect/>
          </a:stretch>
        </p:blipFill>
        <p:spPr>
          <a:xfrm>
            <a:off x="1571604" y="783771"/>
            <a:ext cx="6096000" cy="2721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7"/>
          <p:cNvSpPr/>
          <p:nvPr/>
        </p:nvSpPr>
        <p:spPr>
          <a:xfrm>
            <a:off x="998319" y="5564734"/>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ضحى البراهيم.</a:t>
            </a:r>
            <a:endParaRPr lang="ar-SA" sz="2400" b="1" dirty="0">
              <a:solidFill>
                <a:schemeClr val="accent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754721" y="3921428"/>
            <a:ext cx="477033" cy="4770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592078" y="4306374"/>
            <a:ext cx="632465" cy="632465"/>
          </a:xfrm>
          <a:prstGeom prst="rect">
            <a:avLst/>
          </a:prstGeom>
        </p:spPr>
      </p:pic>
      <p:cxnSp>
        <p:nvCxnSpPr>
          <p:cNvPr id="8" name="Straight Connector 7"/>
          <p:cNvCxnSpPr/>
          <p:nvPr/>
        </p:nvCxnSpPr>
        <p:spPr>
          <a:xfrm>
            <a:off x="2377989" y="1795398"/>
            <a:ext cx="738634"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14054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عرب 1033.jpg"/>
          <p:cNvPicPr>
            <a:picLocks noGrp="1" noChangeAspect="1"/>
          </p:cNvPicPr>
          <p:nvPr>
            <p:ph idx="1"/>
          </p:nvPr>
        </p:nvPicPr>
        <p:blipFill>
          <a:blip r:embed="rId2"/>
          <a:stretch>
            <a:fillRect/>
          </a:stretch>
        </p:blipFill>
        <p:spPr>
          <a:xfrm>
            <a:off x="1115530" y="1000108"/>
            <a:ext cx="6912939" cy="2149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عنوان فرعي 2"/>
          <p:cNvSpPr txBox="1">
            <a:spLocks/>
          </p:cNvSpPr>
          <p:nvPr/>
        </p:nvSpPr>
        <p:spPr>
          <a:xfrm>
            <a:off x="1371600" y="3886200"/>
            <a:ext cx="6400800" cy="1752600"/>
          </a:xfrm>
          <a:prstGeom prst="rect">
            <a:avLst/>
          </a:prstGeom>
        </p:spPr>
        <p:txBody>
          <a:bodyPr vert="horz" lIns="91440" tIns="45720" rIns="91440" bIns="45720" rtlCol="1">
            <a:noAutofit/>
          </a:bodyPr>
          <a:lstStyle/>
          <a:p>
            <a:pPr marR="0" lvl="0" algn="ctr" defTabSz="914400" rtl="1" eaLnBrk="1" fontAlgn="auto" latinLnBrk="0" hangingPunct="1">
              <a:lnSpc>
                <a:spcPct val="100000"/>
              </a:lnSpc>
              <a:spcBef>
                <a:spcPct val="20000"/>
              </a:spcBef>
              <a:spcAft>
                <a:spcPts val="0"/>
              </a:spcAft>
              <a:buClrTx/>
              <a:buSzTx/>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mj-cs"/>
              </a:rPr>
              <a:t>الخطأ : يستهزؤون</a:t>
            </a:r>
          </a:p>
          <a:p>
            <a:pPr marR="0" lvl="0" algn="ctr" defTabSz="914400" rtl="1" eaLnBrk="1" fontAlgn="auto" latinLnBrk="0" hangingPunct="1">
              <a:lnSpc>
                <a:spcPct val="100000"/>
              </a:lnSpc>
              <a:spcBef>
                <a:spcPct val="20000"/>
              </a:spcBef>
              <a:spcAft>
                <a:spcPts val="0"/>
              </a:spcAft>
              <a:buClrTx/>
              <a:buSzTx/>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mj-cs"/>
              </a:rPr>
              <a:t>الصواب : يستهزئون</a:t>
            </a:r>
          </a:p>
          <a:p>
            <a:pPr marR="0" lvl="0" algn="ctr" defTabSz="914400" rtl="1" eaLnBrk="1" fontAlgn="auto" latinLnBrk="0" hangingPunct="1">
              <a:lnSpc>
                <a:spcPct val="100000"/>
              </a:lnSpc>
              <a:spcBef>
                <a:spcPct val="20000"/>
              </a:spcBef>
              <a:spcAft>
                <a:spcPts val="0"/>
              </a:spcAft>
              <a:buClrTx/>
              <a:buSzTx/>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mj-cs"/>
              </a:rPr>
              <a:t>السبب: الهمزة مضمومة وما قبلها مكسور والكسرة أقوى من الضمة.</a:t>
            </a:r>
          </a:p>
        </p:txBody>
      </p:sp>
      <p:sp>
        <p:nvSpPr>
          <p:cNvPr id="5" name="مستطيل 7"/>
          <p:cNvSpPr/>
          <p:nvPr/>
        </p:nvSpPr>
        <p:spPr>
          <a:xfrm>
            <a:off x="998319" y="5564734"/>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ضحى البراهيم.</a:t>
            </a:r>
            <a:endParaRPr lang="ar-SA" sz="2400" b="1" dirty="0">
              <a:solidFill>
                <a:schemeClr val="accent2">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787032" y="3921425"/>
            <a:ext cx="477033" cy="4770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822277" y="4306375"/>
            <a:ext cx="632465" cy="632465"/>
          </a:xfrm>
          <a:prstGeom prst="rect">
            <a:avLst/>
          </a:prstGeom>
        </p:spPr>
      </p:pic>
      <p:cxnSp>
        <p:nvCxnSpPr>
          <p:cNvPr id="9" name="Straight Connector 8"/>
          <p:cNvCxnSpPr/>
          <p:nvPr/>
        </p:nvCxnSpPr>
        <p:spPr>
          <a:xfrm>
            <a:off x="1785257" y="1867969"/>
            <a:ext cx="1455535"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771564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ar-SA" sz="2800" dirty="0">
                <a:solidFill>
                  <a:schemeClr val="tx1"/>
                </a:solidFill>
                <a:cs typeface="+mj-cs"/>
              </a:rPr>
              <a:t>الخطأ : </a:t>
            </a:r>
            <a:r>
              <a:rPr lang="ar-SA" sz="2800" dirty="0" err="1">
                <a:solidFill>
                  <a:schemeClr val="tx1"/>
                </a:solidFill>
                <a:cs typeface="+mj-cs"/>
              </a:rPr>
              <a:t>العباأت</a:t>
            </a:r>
            <a:r>
              <a:rPr lang="ar-SA" sz="2800" dirty="0">
                <a:solidFill>
                  <a:schemeClr val="tx1"/>
                </a:solidFill>
                <a:cs typeface="+mj-cs"/>
              </a:rPr>
              <a:t> </a:t>
            </a:r>
          </a:p>
          <a:p>
            <a:r>
              <a:rPr lang="ar-SA" sz="2800" dirty="0">
                <a:solidFill>
                  <a:schemeClr val="tx1"/>
                </a:solidFill>
                <a:cs typeface="+mj-cs"/>
              </a:rPr>
              <a:t>الصواب : العباءات</a:t>
            </a:r>
          </a:p>
          <a:p>
            <a:r>
              <a:rPr lang="ar-SA" sz="2800" dirty="0">
                <a:solidFill>
                  <a:schemeClr val="tx1"/>
                </a:solidFill>
                <a:cs typeface="+mj-cs"/>
              </a:rPr>
              <a:t>التصحيح : الهمزة المفتوحة بعد ألف  </a:t>
            </a:r>
          </a:p>
          <a:p>
            <a:pPr algn="r"/>
            <a:endParaRPr lang="ar-SA" dirty="0" smtClean="0"/>
          </a:p>
          <a:p>
            <a:pPr algn="r"/>
            <a:endParaRPr lang="ar-SA" dirty="0"/>
          </a:p>
        </p:txBody>
      </p:sp>
      <p:pic>
        <p:nvPicPr>
          <p:cNvPr id="4" name="صورة 3" descr="يايا1.JPG"/>
          <p:cNvPicPr>
            <a:picLocks noChangeAspect="1"/>
          </p:cNvPicPr>
          <p:nvPr/>
        </p:nvPicPr>
        <p:blipFill>
          <a:blip r:embed="rId3"/>
          <a:stretch>
            <a:fillRect/>
          </a:stretch>
        </p:blipFill>
        <p:spPr>
          <a:xfrm>
            <a:off x="785786" y="285728"/>
            <a:ext cx="7143750" cy="200026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814">
            <a:off x="5409660" y="3921425"/>
            <a:ext cx="477033" cy="477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9286">
            <a:off x="5605688" y="4284412"/>
            <a:ext cx="632465" cy="632465"/>
          </a:xfrm>
          <a:prstGeom prst="rect">
            <a:avLst/>
          </a:prstGeom>
        </p:spPr>
      </p:pic>
      <p:sp>
        <p:nvSpPr>
          <p:cNvPr id="8" name="مستطيل 7"/>
          <p:cNvSpPr/>
          <p:nvPr/>
        </p:nvSpPr>
        <p:spPr>
          <a:xfrm>
            <a:off x="998319" y="5564734"/>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يارا الفريح.</a:t>
            </a:r>
            <a:endParaRPr lang="ar-SA" sz="2400" b="1" dirty="0">
              <a:solidFill>
                <a:schemeClr val="accent2">
                  <a:lumMod val="75000"/>
                </a:schemeClr>
              </a:solidFill>
            </a:endParaRPr>
          </a:p>
        </p:txBody>
      </p:sp>
    </p:spTree>
    <p:extLst>
      <p:ext uri="{BB962C8B-B14F-4D97-AF65-F5344CB8AC3E}">
        <p14:creationId xmlns:p14="http://schemas.microsoft.com/office/powerpoint/2010/main" val="472150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pPr>
              <a:defRPr/>
            </a:pPr>
            <a:r>
              <a:rPr lang="ar-SA" sz="2800" dirty="0">
                <a:solidFill>
                  <a:schemeClr val="tx1"/>
                </a:solidFill>
                <a:cs typeface="+mj-cs"/>
              </a:rPr>
              <a:t>الخطأ: </a:t>
            </a:r>
            <a:r>
              <a:rPr lang="ar-SA" sz="2800" dirty="0" err="1">
                <a:solidFill>
                  <a:schemeClr val="tx1"/>
                </a:solidFill>
                <a:cs typeface="+mj-cs"/>
              </a:rPr>
              <a:t>القرأن</a:t>
            </a:r>
            <a:r>
              <a:rPr lang="ar-SA" sz="2800" dirty="0">
                <a:solidFill>
                  <a:schemeClr val="tx1"/>
                </a:solidFill>
                <a:cs typeface="+mj-cs"/>
              </a:rPr>
              <a:t> </a:t>
            </a:r>
          </a:p>
          <a:p>
            <a:pPr>
              <a:defRPr/>
            </a:pPr>
            <a:r>
              <a:rPr lang="ar-SA" sz="2800" dirty="0">
                <a:solidFill>
                  <a:schemeClr val="tx1"/>
                </a:solidFill>
                <a:cs typeface="+mj-cs"/>
              </a:rPr>
              <a:t>الصواب : القرآن </a:t>
            </a:r>
          </a:p>
          <a:p>
            <a:pPr>
              <a:defRPr/>
            </a:pPr>
            <a:r>
              <a:rPr lang="ar-SA" sz="2800" dirty="0">
                <a:solidFill>
                  <a:schemeClr val="tx1"/>
                </a:solidFill>
                <a:cs typeface="+mj-cs"/>
              </a:rPr>
              <a:t>السبب : القرأان ( أ + ا = آ )</a:t>
            </a:r>
          </a:p>
        </p:txBody>
      </p:sp>
      <p:pic>
        <p:nvPicPr>
          <p:cNvPr id="4" name="صورة 3" descr="يايا.JPG"/>
          <p:cNvPicPr>
            <a:picLocks noChangeAspect="1"/>
          </p:cNvPicPr>
          <p:nvPr/>
        </p:nvPicPr>
        <p:blipFill>
          <a:blip r:embed="rId3"/>
          <a:stretch>
            <a:fillRect/>
          </a:stretch>
        </p:blipFill>
        <p:spPr>
          <a:xfrm>
            <a:off x="1000100" y="500042"/>
            <a:ext cx="7143750" cy="215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814">
            <a:off x="5239544" y="3921424"/>
            <a:ext cx="477033" cy="47703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9286">
            <a:off x="5435572" y="4306375"/>
            <a:ext cx="632465" cy="632465"/>
          </a:xfrm>
          <a:prstGeom prst="rect">
            <a:avLst/>
          </a:prstGeom>
        </p:spPr>
      </p:pic>
      <p:sp>
        <p:nvSpPr>
          <p:cNvPr id="7" name="مستطيل 7"/>
          <p:cNvSpPr/>
          <p:nvPr/>
        </p:nvSpPr>
        <p:spPr>
          <a:xfrm>
            <a:off x="998319" y="5564734"/>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يارا الفريح.</a:t>
            </a:r>
            <a:endParaRPr lang="ar-SA" sz="2400" b="1" dirty="0">
              <a:solidFill>
                <a:schemeClr val="accent2">
                  <a:lumMod val="75000"/>
                </a:schemeClr>
              </a:solidFill>
            </a:endParaRPr>
          </a:p>
        </p:txBody>
      </p:sp>
    </p:spTree>
    <p:extLst>
      <p:ext uri="{BB962C8B-B14F-4D97-AF65-F5344CB8AC3E}">
        <p14:creationId xmlns:p14="http://schemas.microsoft.com/office/powerpoint/2010/main" val="401137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jpeg"/>
          <p:cNvPicPr>
            <a:picLocks noGrp="1"/>
          </p:cNvPicPr>
          <p:nvPr>
            <p:ph idx="1"/>
          </p:nvPr>
        </p:nvPicPr>
        <p:blipFill>
          <a:blip r:embed="rId2">
            <a:extLst/>
          </a:blip>
          <a:stretch>
            <a:fillRect/>
          </a:stretch>
        </p:blipFill>
        <p:spPr>
          <a:xfrm>
            <a:off x="1364343" y="859971"/>
            <a:ext cx="6683783" cy="2637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عنوان فرعي 2"/>
          <p:cNvSpPr txBox="1">
            <a:spLocks/>
          </p:cNvSpPr>
          <p:nvPr/>
        </p:nvSpPr>
        <p:spPr>
          <a:xfrm>
            <a:off x="1647326" y="3812134"/>
            <a:ext cx="6400800" cy="1752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defRPr sz="1800"/>
            </a:pPr>
            <a:r>
              <a:rPr lang="ar-SA" sz="2800" dirty="0">
                <a:cs typeface="+mj-cs"/>
              </a:rPr>
              <a:t>الخطأ: يملأها</a:t>
            </a:r>
          </a:p>
          <a:p>
            <a:pPr marL="0" lvl="0" indent="0" algn="ctr">
              <a:buNone/>
              <a:defRPr sz="1800"/>
            </a:pPr>
            <a:r>
              <a:rPr lang="ar-SA" sz="2800" dirty="0">
                <a:cs typeface="+mj-cs"/>
              </a:rPr>
              <a:t>الصواب: يملؤها </a:t>
            </a:r>
          </a:p>
          <a:p>
            <a:pPr marL="0" lvl="0" indent="0" algn="ctr">
              <a:buNone/>
              <a:defRPr sz="1800"/>
            </a:pPr>
            <a:r>
              <a:rPr lang="ar-SA" sz="2800" dirty="0">
                <a:cs typeface="+mj-cs"/>
              </a:rPr>
              <a:t>السبب: </a:t>
            </a:r>
            <a:r>
              <a:rPr lang="ar-SA" sz="2800" dirty="0" smtClean="0">
                <a:cs typeface="+mj-cs"/>
              </a:rPr>
              <a:t> حركة </a:t>
            </a:r>
            <a:r>
              <a:rPr lang="ar-SA" sz="2800" dirty="0">
                <a:cs typeface="+mj-cs"/>
              </a:rPr>
              <a:t>الهمزة هي الضمة </a:t>
            </a:r>
            <a:r>
              <a:rPr lang="ar-SA" sz="2800" dirty="0" smtClean="0">
                <a:cs typeface="+mj-cs"/>
              </a:rPr>
              <a:t> وماقبلها مفتوح ترسم </a:t>
            </a:r>
            <a:r>
              <a:rPr lang="ar-SA" sz="2800" dirty="0">
                <a:cs typeface="+mj-cs"/>
              </a:rPr>
              <a:t>على الواو لأن حركة الضم أقوى من الفتح.</a:t>
            </a:r>
          </a:p>
          <a:p>
            <a:pPr marL="0" lvl="0" indent="0" algn="ctr">
              <a:buNone/>
              <a:defRPr sz="1800"/>
            </a:pPr>
            <a:endParaRPr lang="ar-SA" sz="2800" dirty="0">
              <a:cs typeface="+mj-cs"/>
            </a:endParaRPr>
          </a:p>
          <a:p>
            <a:pPr marL="0" lvl="0" indent="0" algn="ctr">
              <a:buNone/>
              <a:defRPr sz="1800"/>
            </a:pPr>
            <a:endParaRPr lang="ar-SA" sz="2800" dirty="0">
              <a:cs typeface="+mj-cs"/>
            </a:endParaRPr>
          </a:p>
        </p:txBody>
      </p:sp>
      <p:sp>
        <p:nvSpPr>
          <p:cNvPr id="6" name="مستطيل 7"/>
          <p:cNvSpPr/>
          <p:nvPr/>
        </p:nvSpPr>
        <p:spPr>
          <a:xfrm>
            <a:off x="870406" y="5825991"/>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رغد الفهد.</a:t>
            </a:r>
            <a:endParaRPr lang="ar-SA" sz="2400" b="1" dirty="0">
              <a:solidFill>
                <a:schemeClr val="accent2">
                  <a:lumMod val="75000"/>
                </a:schemeClr>
              </a:solidFill>
            </a:endParaRPr>
          </a:p>
        </p:txBody>
      </p:sp>
      <p:cxnSp>
        <p:nvCxnSpPr>
          <p:cNvPr id="8" name="Straight Connector 7"/>
          <p:cNvCxnSpPr/>
          <p:nvPr/>
        </p:nvCxnSpPr>
        <p:spPr>
          <a:xfrm>
            <a:off x="4847726" y="2637227"/>
            <a:ext cx="738634"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9286">
            <a:off x="5794242" y="4306374"/>
            <a:ext cx="632465" cy="6324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814">
            <a:off x="5513287" y="3847361"/>
            <a:ext cx="477033" cy="477033"/>
          </a:xfrm>
          <a:prstGeom prst="rect">
            <a:avLst/>
          </a:prstGeom>
        </p:spPr>
      </p:pic>
    </p:spTree>
    <p:extLst>
      <p:ext uri="{BB962C8B-B14F-4D97-AF65-F5344CB8AC3E}">
        <p14:creationId xmlns:p14="http://schemas.microsoft.com/office/powerpoint/2010/main" val="16305996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3789040"/>
            <a:ext cx="6400800" cy="1944216"/>
          </a:xfrm>
        </p:spPr>
        <p:txBody>
          <a:bodyPr>
            <a:normAutofit/>
          </a:bodyPr>
          <a:lstStyle/>
          <a:p>
            <a:r>
              <a:rPr lang="ar-SA" sz="2800" dirty="0" smtClean="0">
                <a:solidFill>
                  <a:schemeClr val="tx1"/>
                </a:solidFill>
                <a:cs typeface="+mj-cs"/>
              </a:rPr>
              <a:t>الخطأ : رائي</a:t>
            </a:r>
          </a:p>
          <a:p>
            <a:r>
              <a:rPr lang="ar-SA" sz="2800" dirty="0" smtClean="0">
                <a:solidFill>
                  <a:schemeClr val="tx1"/>
                </a:solidFill>
                <a:cs typeface="+mj-cs"/>
              </a:rPr>
              <a:t>الصواب : رأيي</a:t>
            </a:r>
          </a:p>
          <a:p>
            <a:r>
              <a:rPr lang="ar-SA" sz="2800" dirty="0" smtClean="0">
                <a:solidFill>
                  <a:schemeClr val="tx1"/>
                </a:solidFill>
                <a:cs typeface="+mj-cs"/>
              </a:rPr>
              <a:t>السبب : لأن الهمزة ساكنة وماقبلها مفتوح .</a:t>
            </a:r>
            <a:endParaRPr lang="en-US" sz="2800" dirty="0">
              <a:solidFill>
                <a:schemeClr val="tx1"/>
              </a:solidFill>
              <a:cs typeface="+mj-cs"/>
            </a:endParaRPr>
          </a:p>
        </p:txBody>
      </p:sp>
      <p:pic>
        <p:nvPicPr>
          <p:cNvPr id="1026" name="Picture 2" descr="C:\Users\Ibtkar\Downloads\IMG-20151008-WA000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88" b="27324"/>
          <a:stretch/>
        </p:blipFill>
        <p:spPr bwMode="auto">
          <a:xfrm>
            <a:off x="870406" y="522514"/>
            <a:ext cx="8018108" cy="3025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814">
            <a:off x="5686871" y="3824267"/>
            <a:ext cx="477033" cy="4770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9286">
            <a:off x="5794242" y="4306374"/>
            <a:ext cx="632465" cy="632465"/>
          </a:xfrm>
          <a:prstGeom prst="rect">
            <a:avLst/>
          </a:prstGeom>
        </p:spPr>
      </p:pic>
      <p:sp>
        <p:nvSpPr>
          <p:cNvPr id="10" name="مستطيل 7"/>
          <p:cNvSpPr/>
          <p:nvPr/>
        </p:nvSpPr>
        <p:spPr>
          <a:xfrm>
            <a:off x="870406" y="5825991"/>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مشاعل الرميح.</a:t>
            </a:r>
            <a:endParaRPr lang="ar-SA" sz="2400" b="1" dirty="0">
              <a:solidFill>
                <a:schemeClr val="accent2">
                  <a:lumMod val="75000"/>
                </a:schemeClr>
              </a:solidFill>
            </a:endParaRPr>
          </a:p>
        </p:txBody>
      </p:sp>
      <p:cxnSp>
        <p:nvCxnSpPr>
          <p:cNvPr id="11" name="Straight Connector 10"/>
          <p:cNvCxnSpPr/>
          <p:nvPr/>
        </p:nvCxnSpPr>
        <p:spPr>
          <a:xfrm>
            <a:off x="6624984" y="3506313"/>
            <a:ext cx="590773"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63731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221088"/>
            <a:ext cx="8229600" cy="1473027"/>
          </a:xfrm>
        </p:spPr>
        <p:txBody>
          <a:bodyPr>
            <a:noAutofit/>
          </a:bodyPr>
          <a:lstStyle/>
          <a:p>
            <a:pPr marL="0" indent="0" algn="ctr">
              <a:buNone/>
            </a:pPr>
            <a:r>
              <a:rPr lang="ar-SA" sz="2800" dirty="0">
                <a:cs typeface="+mj-cs"/>
              </a:rPr>
              <a:t>الخطأ : فجئة </a:t>
            </a:r>
          </a:p>
          <a:p>
            <a:pPr marL="0" indent="0" algn="ctr">
              <a:buNone/>
            </a:pPr>
            <a:r>
              <a:rPr lang="ar-SA" sz="2800" dirty="0">
                <a:cs typeface="+mj-cs"/>
              </a:rPr>
              <a:t>الصواب : فجأة</a:t>
            </a:r>
          </a:p>
          <a:p>
            <a:pPr marL="0" indent="0" algn="ctr">
              <a:buNone/>
            </a:pPr>
            <a:r>
              <a:rPr lang="ar-SA" sz="2800" dirty="0">
                <a:cs typeface="+mj-cs"/>
              </a:rPr>
              <a:t>السبب : لأن الهمزة مفتوحة وما قبلها </a:t>
            </a:r>
            <a:r>
              <a:rPr lang="ar-SA" sz="2800" dirty="0" smtClean="0">
                <a:cs typeface="+mj-cs"/>
              </a:rPr>
              <a:t>ساكن.</a:t>
            </a:r>
            <a:endParaRPr lang="en-US" sz="2800" dirty="0">
              <a:cs typeface="+mj-cs"/>
            </a:endParaRPr>
          </a:p>
        </p:txBody>
      </p:sp>
      <p:pic>
        <p:nvPicPr>
          <p:cNvPr id="2050" name="Picture 2" descr="C:\Users\Ibtkar\Downloads\IMG-20151008-WA00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125" b="27804"/>
          <a:stretch/>
        </p:blipFill>
        <p:spPr bwMode="auto">
          <a:xfrm>
            <a:off x="1127444" y="653638"/>
            <a:ext cx="7266168" cy="3188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1423607" y="3789661"/>
            <a:ext cx="738634"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814">
            <a:off x="5251443" y="4256315"/>
            <a:ext cx="477033" cy="47703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9286">
            <a:off x="5258653" y="4665044"/>
            <a:ext cx="632465" cy="632465"/>
          </a:xfrm>
          <a:prstGeom prst="rect">
            <a:avLst/>
          </a:prstGeom>
        </p:spPr>
      </p:pic>
      <p:sp>
        <p:nvSpPr>
          <p:cNvPr id="13" name="مستطيل 7"/>
          <p:cNvSpPr/>
          <p:nvPr/>
        </p:nvSpPr>
        <p:spPr>
          <a:xfrm>
            <a:off x="870406" y="5825991"/>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مشاعل الرميح.</a:t>
            </a:r>
            <a:endParaRPr lang="ar-SA" sz="2400" b="1" dirty="0">
              <a:solidFill>
                <a:schemeClr val="accent2">
                  <a:lumMod val="75000"/>
                </a:schemeClr>
              </a:solidFill>
            </a:endParaRPr>
          </a:p>
        </p:txBody>
      </p:sp>
    </p:spTree>
    <p:extLst>
      <p:ext uri="{BB962C8B-B14F-4D97-AF65-F5344CB8AC3E}">
        <p14:creationId xmlns:p14="http://schemas.microsoft.com/office/powerpoint/2010/main" val="4004392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720" y="2792370"/>
            <a:ext cx="8229600" cy="1143000"/>
          </a:xfrm>
        </p:spPr>
        <p:txBody>
          <a:bodyPr/>
          <a:lstStyle/>
          <a:p>
            <a:r>
              <a:rPr lang="ar-SA"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rPr>
              <a:t>تصويب أخطاء الهمزة المتوسطة .</a:t>
            </a:r>
            <a:endParaRPr lang="ar-SA"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endParaRPr>
          </a:p>
        </p:txBody>
      </p:sp>
    </p:spTree>
    <p:extLst>
      <p:ext uri="{BB962C8B-B14F-4D97-AF65-F5344CB8AC3E}">
        <p14:creationId xmlns:p14="http://schemas.microsoft.com/office/powerpoint/2010/main" val="1696921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a:t>
            </a:r>
            <a:endParaRPr lang="ar-SA" dirty="0"/>
          </a:p>
        </p:txBody>
      </p:sp>
      <p:sp>
        <p:nvSpPr>
          <p:cNvPr id="3" name="Subtitle 2"/>
          <p:cNvSpPr>
            <a:spLocks noGrp="1"/>
          </p:cNvSpPr>
          <p:nvPr>
            <p:ph type="subTitle" idx="1"/>
          </p:nvPr>
        </p:nvSpPr>
        <p:spPr>
          <a:xfrm>
            <a:off x="1285852" y="3929066"/>
            <a:ext cx="6400800" cy="2357454"/>
          </a:xfrm>
        </p:spPr>
        <p:txBody>
          <a:bodyPr/>
          <a:lstStyle/>
          <a:p>
            <a:r>
              <a:rPr lang="ar-SA" sz="2800" dirty="0">
                <a:solidFill>
                  <a:schemeClr val="tx1"/>
                </a:solidFill>
                <a:cs typeface="+mj-cs"/>
              </a:rPr>
              <a:t>الخطأ: </a:t>
            </a:r>
            <a:r>
              <a:rPr lang="ar-SA" sz="2800" dirty="0" smtClean="0">
                <a:solidFill>
                  <a:schemeClr val="tx1"/>
                </a:solidFill>
                <a:cs typeface="+mj-cs"/>
              </a:rPr>
              <a:t>اسئل </a:t>
            </a:r>
            <a:endParaRPr lang="ar-SA" sz="2800" dirty="0">
              <a:solidFill>
                <a:schemeClr val="tx1"/>
              </a:solidFill>
              <a:cs typeface="+mj-cs"/>
            </a:endParaRPr>
          </a:p>
          <a:p>
            <a:r>
              <a:rPr lang="ar-SA" sz="2800" dirty="0">
                <a:solidFill>
                  <a:schemeClr val="tx1"/>
                </a:solidFill>
                <a:cs typeface="+mj-cs"/>
              </a:rPr>
              <a:t>الصواب : </a:t>
            </a:r>
            <a:r>
              <a:rPr lang="ar-SA" sz="2800" dirty="0" smtClean="0">
                <a:solidFill>
                  <a:schemeClr val="tx1"/>
                </a:solidFill>
                <a:cs typeface="+mj-cs"/>
              </a:rPr>
              <a:t>أسأل</a:t>
            </a:r>
            <a:endParaRPr lang="ar-SA" sz="2800" dirty="0">
              <a:solidFill>
                <a:schemeClr val="tx1"/>
              </a:solidFill>
              <a:cs typeface="+mj-cs"/>
            </a:endParaRPr>
          </a:p>
          <a:p>
            <a:r>
              <a:rPr lang="ar-SA" sz="2800" dirty="0" smtClean="0">
                <a:solidFill>
                  <a:schemeClr val="tx1"/>
                </a:solidFill>
                <a:cs typeface="+mj-cs"/>
              </a:rPr>
              <a:t>السبب: الهمزة </a:t>
            </a:r>
            <a:r>
              <a:rPr lang="ar-SA" sz="2800" dirty="0">
                <a:solidFill>
                  <a:schemeClr val="tx1"/>
                </a:solidFill>
                <a:cs typeface="+mj-cs"/>
              </a:rPr>
              <a:t>مفتوحة وماقبلها ساكن </a:t>
            </a:r>
            <a:r>
              <a:rPr lang="ar-SA" sz="2800" dirty="0" smtClean="0">
                <a:solidFill>
                  <a:schemeClr val="tx1"/>
                </a:solidFill>
                <a:cs typeface="+mj-cs"/>
              </a:rPr>
              <a:t>والفتحة أقوى من السكون لذا فهي تكتب </a:t>
            </a:r>
            <a:r>
              <a:rPr lang="ar-SA" sz="2800" dirty="0">
                <a:solidFill>
                  <a:schemeClr val="tx1"/>
                </a:solidFill>
                <a:cs typeface="+mj-cs"/>
              </a:rPr>
              <a:t>على </a:t>
            </a:r>
            <a:r>
              <a:rPr lang="ar-SA" sz="2800" dirty="0" smtClean="0">
                <a:solidFill>
                  <a:schemeClr val="tx1"/>
                </a:solidFill>
                <a:cs typeface="+mj-cs"/>
              </a:rPr>
              <a:t>الألف</a:t>
            </a:r>
            <a:r>
              <a:rPr lang="ar-SA" sz="2800" dirty="0">
                <a:solidFill>
                  <a:schemeClr val="tx1"/>
                </a:solidFill>
                <a:cs typeface="+mj-cs"/>
              </a:rPr>
              <a:t>.</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8953" b="-1238"/>
          <a:stretch/>
        </p:blipFill>
        <p:spPr>
          <a:xfrm>
            <a:off x="1384662" y="450669"/>
            <a:ext cx="6204857" cy="2997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93668" y="715191"/>
            <a:ext cx="1846340" cy="13389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a:endParaRPr lang="ar-SA"/>
          </a:p>
        </p:txBody>
      </p:sp>
      <p:cxnSp>
        <p:nvCxnSpPr>
          <p:cNvPr id="9" name="Straight Connector 8"/>
          <p:cNvCxnSpPr/>
          <p:nvPr/>
        </p:nvCxnSpPr>
        <p:spPr>
          <a:xfrm flipH="1">
            <a:off x="4183377" y="1045028"/>
            <a:ext cx="607425" cy="0"/>
          </a:xfrm>
          <a:prstGeom prst="line">
            <a:avLst/>
          </a:prstGeom>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99286">
            <a:off x="5258653" y="4306373"/>
            <a:ext cx="632465" cy="63246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54814">
            <a:off x="5251443" y="3964294"/>
            <a:ext cx="477033" cy="477033"/>
          </a:xfrm>
          <a:prstGeom prst="rect">
            <a:avLst/>
          </a:prstGeom>
        </p:spPr>
      </p:pic>
      <p:sp>
        <p:nvSpPr>
          <p:cNvPr id="13" name="مستطيل 7"/>
          <p:cNvSpPr/>
          <p:nvPr/>
        </p:nvSpPr>
        <p:spPr>
          <a:xfrm>
            <a:off x="870406" y="5825991"/>
            <a:ext cx="1873156" cy="846162"/>
          </a:xfrm>
          <a:prstGeom prst="rect">
            <a:avLst/>
          </a:prstGeom>
          <a:ln w="28575"/>
        </p:spPr>
        <p:style>
          <a:lnRef idx="2">
            <a:schemeClr val="dk1"/>
          </a:lnRef>
          <a:fillRef idx="1">
            <a:schemeClr val="lt1"/>
          </a:fillRef>
          <a:effectRef idx="0">
            <a:schemeClr val="dk1"/>
          </a:effectRef>
          <a:fontRef idx="minor">
            <a:schemeClr val="dk1"/>
          </a:fontRef>
        </p:style>
        <p:txBody>
          <a:bodyPr rtlCol="1" anchor="ctr"/>
          <a:lstStyle/>
          <a:p>
            <a:pPr algn="ctr" rtl="1">
              <a:spcBef>
                <a:spcPct val="20000"/>
              </a:spcBef>
            </a:pPr>
            <a:r>
              <a:rPr lang="ar-SA" sz="2400" b="1" dirty="0" smtClean="0">
                <a:solidFill>
                  <a:schemeClr val="accent2">
                    <a:lumMod val="75000"/>
                  </a:schemeClr>
                </a:solidFill>
              </a:rPr>
              <a:t>حنان مهيوب.</a:t>
            </a:r>
            <a:endParaRPr lang="ar-SA" sz="2400" b="1" dirty="0">
              <a:solidFill>
                <a:schemeClr val="accent2">
                  <a:lumMod val="75000"/>
                </a:schemeClr>
              </a:solidFill>
            </a:endParaRPr>
          </a:p>
        </p:txBody>
      </p:sp>
    </p:spTree>
    <p:extLst>
      <p:ext uri="{BB962C8B-B14F-4D97-AF65-F5344CB8AC3E}">
        <p14:creationId xmlns:p14="http://schemas.microsoft.com/office/powerpoint/2010/main" val="82290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407" y="2527125"/>
            <a:ext cx="7327726" cy="264612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r">
              <a:buNone/>
            </a:pPr>
            <a:r>
              <a:rPr lang="ar-SA" b="1" dirty="0" smtClean="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ختاماً:</a:t>
            </a:r>
          </a:p>
          <a:p>
            <a:pPr marL="0" indent="0" algn="r">
              <a:buNone/>
            </a:pPr>
            <a:r>
              <a:rPr lang="ar-SA" b="1" dirty="0" smtClean="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الحمدلله حباً .. الحمدلله شكراً .. الحمدلله رجاءً .. </a:t>
            </a:r>
          </a:p>
          <a:p>
            <a:pPr marL="0" indent="0" algn="r">
              <a:buNone/>
            </a:pPr>
            <a:r>
              <a:rPr lang="ar-SA" b="1" dirty="0" smtClean="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الحمدلله دائماً وأبداً ..</a:t>
            </a:r>
            <a:r>
              <a:rPr lang="en-US" b="1" dirty="0" smtClean="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  .. </a:t>
            </a:r>
            <a:r>
              <a:rPr lang="ar-SA" b="1" dirty="0" smtClean="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rPr>
              <a:t>الحمدلله طاعةً</a:t>
            </a:r>
          </a:p>
          <a:p>
            <a:pPr algn="r"/>
            <a:endParaRPr lang="ar-SA" b="1" dirty="0">
              <a:ln w="11430">
                <a:solidFill>
                  <a:schemeClr val="accent2">
                    <a:lumMod val="75000"/>
                  </a:schemeClr>
                </a:solidFill>
              </a:ln>
              <a:solidFill>
                <a:schemeClr val="accent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7105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2638697"/>
            <a:ext cx="8229600" cy="121452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b="1" spc="50" dirty="0" smtClean="0">
                <a:ln w="11430">
                  <a:solidFill>
                    <a:schemeClr val="accent2">
                      <a:lumMod val="75000"/>
                    </a:schemeClr>
                  </a:solidFill>
                </a:ln>
                <a:solidFill>
                  <a:schemeClr val="accent2">
                    <a:lumMod val="75000"/>
                  </a:schemeClr>
                </a:solidFill>
                <a:effectLst>
                  <a:outerShdw blurRad="76200" dist="50800" dir="5400000" algn="tl" rotWithShape="0">
                    <a:srgbClr val="000000">
                      <a:alpha val="65000"/>
                    </a:srgbClr>
                  </a:outerShdw>
                </a:effectLst>
              </a:rPr>
              <a:t> </a:t>
            </a:r>
            <a:r>
              <a:rPr lang="ar-SA" b="1" spc="50" dirty="0" smtClean="0">
                <a:ln w="11430">
                  <a:solidFill>
                    <a:schemeClr val="accent2">
                      <a:lumMod val="75000"/>
                    </a:schemeClr>
                  </a:solidFill>
                </a:ln>
                <a:solidFill>
                  <a:schemeClr val="accent2">
                    <a:lumMod val="75000"/>
                  </a:schemeClr>
                </a:solidFill>
                <a:effectLst>
                  <a:outerShdw blurRad="76200" dist="50800" dir="5400000" algn="tl" rotWithShape="0">
                    <a:srgbClr val="000000">
                      <a:alpha val="65000"/>
                    </a:srgbClr>
                  </a:outerShdw>
                </a:effectLst>
              </a:rPr>
              <a:t>نشكر لكم حسن استماعكم ..</a:t>
            </a:r>
          </a:p>
          <a:p>
            <a:pPr marL="0" indent="0" algn="ctr">
              <a:buNone/>
            </a:pPr>
            <a:endParaRPr lang="ar-SA" b="1" spc="50" dirty="0">
              <a:ln w="11430">
                <a:solidFill>
                  <a:schemeClr val="accent2">
                    <a:lumMod val="75000"/>
                  </a:schemeClr>
                </a:solidFill>
              </a:ln>
              <a:solidFill>
                <a:schemeClr val="accent2">
                  <a:lumMod val="75000"/>
                </a:schemeClr>
              </a:solidFill>
              <a:effectLst>
                <a:outerShdw blurRad="76200" dist="50800" dir="5400000" algn="tl" rotWithShape="0">
                  <a:srgbClr val="000000">
                    <a:alpha val="65000"/>
                  </a:srgbClr>
                </a:outerShdw>
              </a:effectLst>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200"/>
          <a:stretch/>
        </p:blipFill>
        <p:spPr>
          <a:xfrm rot="20636341">
            <a:off x="1347279" y="3552561"/>
            <a:ext cx="2314426" cy="2446938"/>
          </a:xfrm>
          <a:prstGeom prst="rect">
            <a:avLst/>
          </a:prstGeom>
        </p:spPr>
      </p:pic>
    </p:spTree>
    <p:extLst>
      <p:ext uri="{BB962C8B-B14F-4D97-AF65-F5344CB8AC3E}">
        <p14:creationId xmlns:p14="http://schemas.microsoft.com/office/powerpoint/2010/main" val="4290695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85" y="1331023"/>
            <a:ext cx="8229600" cy="5095903"/>
          </a:xfrm>
          <a:noFill/>
          <a:ln>
            <a:noFill/>
          </a:ln>
        </p:spPr>
        <p:txBody>
          <a:bodyPr>
            <a:noAutofit/>
          </a:bodyPr>
          <a:lstStyle/>
          <a:p>
            <a:pPr marL="0" indent="0" algn="ctr">
              <a:buNone/>
            </a:pPr>
            <a:endPar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endParaRPr>
          </a:p>
          <a:p>
            <a:pPr marL="0" indent="0" algn="ctr">
              <a:buNone/>
            </a:pP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هل تصورت روعة أن تتقن لغة تُصنّف ضمن أصعب ثلاث لغات في العالم؟</a:t>
            </a:r>
          </a:p>
          <a:p>
            <a:pPr marL="0" indent="0" algn="ctr">
              <a:buNone/>
            </a:pPr>
            <a:r>
              <a:rPr lang="en-US"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
            </a:r>
            <a:b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b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لغة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إ</a:t>
            </a: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ذا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وقعت على </a:t>
            </a: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أسماعنا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 كانت لنا </a:t>
            </a: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بردًا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على </a:t>
            </a: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الأكبادِ</a:t>
            </a:r>
            <a:endPar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endParaRPr>
          </a:p>
          <a:p>
            <a:pPr marL="0" indent="0" algn="ctr">
              <a:buNone/>
            </a:pP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ستظلُ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رابطة تؤلف بيننا .. فهي الرجاء لناطق بالضاد</a:t>
            </a:r>
          </a:p>
          <a:p>
            <a:pPr marL="0" indent="0" algn="ctr">
              <a:buNone/>
            </a:pPr>
            <a:r>
              <a:rPr lang="en-US"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a:t>
            </a: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وقال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حافظ إبراهيم</a:t>
            </a:r>
          </a:p>
          <a:p>
            <a:pPr marL="0" indent="0" algn="ctr" rtl="1">
              <a:buNone/>
            </a:pP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أيهجرني </a:t>
            </a:r>
            <a:r>
              <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قومي عفا الله عنهم .. إلى لغة لم تتصل </a:t>
            </a: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برواة</a:t>
            </a:r>
            <a:endPar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endParaRPr>
          </a:p>
          <a:p>
            <a:pPr marL="0" indent="0" algn="ctr" rtl="1">
              <a:buNone/>
            </a:pPr>
            <a:r>
              <a:rPr lang="ar-SA" sz="2800" b="1" dirty="0" smtClean="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rPr>
              <a:t>كن فخوراً بلغتك العربية </a:t>
            </a:r>
            <a:endParaRPr lang="ar-SA" sz="2800" b="1" dirty="0">
              <a:ln w="17780" cmpd="sng">
                <a:solidFill>
                  <a:sysClr val="windowText" lastClr="000000"/>
                </a:solidFill>
                <a:prstDash val="solid"/>
                <a:miter lim="800000"/>
              </a:ln>
              <a:solidFill>
                <a:schemeClr val="tx1">
                  <a:lumMod val="95000"/>
                  <a:lumOff val="5000"/>
                </a:schemeClr>
              </a:solidFill>
              <a:effectLst>
                <a:outerShdw blurRad="50800" algn="tl" rotWithShape="0">
                  <a:srgbClr val="000000"/>
                </a:outerShdw>
              </a:effectLst>
              <a:cs typeface="+mj-cs"/>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20565718">
            <a:off x="2769115" y="5274703"/>
            <a:ext cx="593996" cy="631857"/>
          </a:xfrm>
          <a:prstGeom prst="rect">
            <a:avLst/>
          </a:prstGeom>
        </p:spPr>
      </p:pic>
    </p:spTree>
    <p:extLst>
      <p:ext uri="{BB962C8B-B14F-4D97-AF65-F5344CB8AC3E}">
        <p14:creationId xmlns:p14="http://schemas.microsoft.com/office/powerpoint/2010/main" val="3033714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smtClean="0"/>
              <a:t>  قاعدة الهمزة المتوسطة:</a:t>
            </a:r>
            <a:endParaRPr lang="ar-SA" dirty="0"/>
          </a:p>
        </p:txBody>
      </p:sp>
      <p:sp>
        <p:nvSpPr>
          <p:cNvPr id="3" name="Content Placeholder 2"/>
          <p:cNvSpPr>
            <a:spLocks noGrp="1"/>
          </p:cNvSpPr>
          <p:nvPr>
            <p:ph idx="1"/>
          </p:nvPr>
        </p:nvSpPr>
        <p:spPr/>
        <p:txBody>
          <a:bodyPr>
            <a:normAutofit fontScale="85000" lnSpcReduction="20000"/>
          </a:bodyPr>
          <a:lstStyle/>
          <a:p>
            <a:pPr marL="0" indent="0" algn="r">
              <a:buNone/>
            </a:pPr>
            <a:r>
              <a:rPr lang="ar-SA" sz="2800" dirty="0" smtClean="0"/>
              <a:t>ترتيب الحركات:</a:t>
            </a:r>
          </a:p>
          <a:p>
            <a:pPr marL="0" indent="0" algn="r">
              <a:buNone/>
            </a:pPr>
            <a:r>
              <a:rPr lang="ar-SA" sz="2800" dirty="0" smtClean="0"/>
              <a:t>الكسرة هي الأقوى       وتليها الضمة        ثم الفتحة.</a:t>
            </a:r>
          </a:p>
          <a:p>
            <a:pPr marL="0" indent="0" algn="r">
              <a:buNone/>
            </a:pPr>
            <a:r>
              <a:rPr lang="ar-SA" sz="2800" dirty="0" smtClean="0"/>
              <a:t>صور رسم كتابة الهمزة المتوسطة:</a:t>
            </a:r>
          </a:p>
          <a:p>
            <a:pPr marL="0" indent="0" algn="r">
              <a:buNone/>
            </a:pPr>
            <a:endParaRPr lang="ar-SA" sz="2800" dirty="0" smtClean="0"/>
          </a:p>
          <a:p>
            <a:pPr marL="0" indent="0" algn="r">
              <a:buNone/>
            </a:pPr>
            <a:r>
              <a:rPr lang="ar-SA" sz="2800" dirty="0" smtClean="0"/>
              <a:t>أ) إذا وجدت الكسرة على الهمزة أوعلى الحرف الذي قبلها رسمت على</a:t>
            </a:r>
            <a:r>
              <a:rPr lang="ar-SA" sz="2800" b="1" u="sng" dirty="0" smtClean="0">
                <a:solidFill>
                  <a:srgbClr val="FF9797"/>
                </a:solidFill>
                <a:effectLst>
                  <a:outerShdw blurRad="38100" dist="38100" dir="2700000" algn="tl">
                    <a:srgbClr val="000000">
                      <a:alpha val="43137"/>
                    </a:srgbClr>
                  </a:outerShdw>
                </a:effectLst>
              </a:rPr>
              <a:t> نبرة</a:t>
            </a:r>
            <a:r>
              <a:rPr lang="ar-SA" sz="2800" dirty="0"/>
              <a:t> </a:t>
            </a:r>
            <a:r>
              <a:rPr lang="ar-SA" sz="2800" dirty="0" smtClean="0"/>
              <a:t>، مثل: أفئِدة.</a:t>
            </a:r>
          </a:p>
          <a:p>
            <a:pPr marL="0" indent="0" algn="r">
              <a:buNone/>
            </a:pPr>
            <a:endParaRPr lang="ar-SA" sz="2800" dirty="0" smtClean="0"/>
          </a:p>
          <a:p>
            <a:pPr marL="0" indent="0" algn="r">
              <a:buNone/>
            </a:pPr>
            <a:r>
              <a:rPr lang="ar-SA" sz="2800" dirty="0" smtClean="0"/>
              <a:t>ب) إذا وجدت الضمة على الهمزة وعلى الحرف الذي قبلها وكان </a:t>
            </a:r>
            <a:endParaRPr lang="en-US" sz="2800" dirty="0" smtClean="0"/>
          </a:p>
          <a:p>
            <a:pPr marL="0" indent="0" algn="r">
              <a:buNone/>
            </a:pPr>
            <a:r>
              <a:rPr lang="ar-SA" sz="2800" dirty="0" smtClean="0"/>
              <a:t>الحرف الآخر عليه فتحة أو سكون رسمت الهمزة على </a:t>
            </a:r>
            <a:r>
              <a:rPr lang="ar-SA" sz="2800" b="1" u="sng" dirty="0" smtClean="0">
                <a:solidFill>
                  <a:srgbClr val="FF9797"/>
                </a:solidFill>
                <a:effectLst>
                  <a:outerShdw blurRad="38100" dist="38100" dir="2700000" algn="tl">
                    <a:srgbClr val="000000">
                      <a:alpha val="43137"/>
                    </a:srgbClr>
                  </a:outerShdw>
                </a:effectLst>
              </a:rPr>
              <a:t>واو</a:t>
            </a:r>
            <a:r>
              <a:rPr lang="ar-SA" sz="2800" dirty="0" smtClean="0"/>
              <a:t>، مثل: لؤلؤ.</a:t>
            </a:r>
          </a:p>
          <a:p>
            <a:pPr marL="0" indent="0" algn="r">
              <a:buNone/>
            </a:pPr>
            <a:endParaRPr lang="ar-SA" sz="2800" dirty="0" smtClean="0"/>
          </a:p>
          <a:p>
            <a:pPr marL="0" indent="0" algn="r">
              <a:buNone/>
            </a:pPr>
            <a:r>
              <a:rPr lang="ar-SA" sz="2800" dirty="0" smtClean="0"/>
              <a:t>ج) إذا وجدت الفتحة على الهمزة أو على الحرف الذي قبلها وكان الحرف الآخر عليه فتحة أو سكون رسمت الهمزة على </a:t>
            </a:r>
            <a:r>
              <a:rPr lang="ar-SA" sz="2800" b="1" u="sng" dirty="0">
                <a:solidFill>
                  <a:srgbClr val="FF9797"/>
                </a:solidFill>
                <a:effectLst>
                  <a:outerShdw blurRad="38100" dist="38100" dir="2700000" algn="tl">
                    <a:srgbClr val="000000">
                      <a:alpha val="43137"/>
                    </a:srgbClr>
                  </a:outerShdw>
                </a:effectLst>
              </a:rPr>
              <a:t>ألف</a:t>
            </a:r>
            <a:r>
              <a:rPr lang="ar-SA" sz="2800" dirty="0" smtClean="0"/>
              <a:t>، مثل: رأفة.</a:t>
            </a:r>
          </a:p>
        </p:txBody>
      </p:sp>
      <p:cxnSp>
        <p:nvCxnSpPr>
          <p:cNvPr id="5" name="Straight Arrow Connector 4"/>
          <p:cNvCxnSpPr/>
          <p:nvPr/>
        </p:nvCxnSpPr>
        <p:spPr>
          <a:xfrm flipH="1">
            <a:off x="6388278" y="2167003"/>
            <a:ext cx="363252"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flipH="1">
            <a:off x="4521896" y="2167003"/>
            <a:ext cx="379959" cy="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pic>
        <p:nvPicPr>
          <p:cNvPr id="6" name="Picture 5" descr="https://cdn0.iconfinder.com/data/icons/education-8/512/idea-51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57348">
            <a:off x="8281186" y="425904"/>
            <a:ext cx="591723" cy="640443"/>
          </a:xfrm>
          <a:prstGeom prst="rect">
            <a:avLst/>
          </a:prstGeom>
          <a:noFill/>
          <a:ln>
            <a:noFill/>
          </a:ln>
        </p:spPr>
      </p:pic>
    </p:spTree>
    <p:extLst>
      <p:ext uri="{BB962C8B-B14F-4D97-AF65-F5344CB8AC3E}">
        <p14:creationId xmlns:p14="http://schemas.microsoft.com/office/powerpoint/2010/main" val="967849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523" y="90717"/>
            <a:ext cx="7082972" cy="862872"/>
          </a:xfrm>
        </p:spPr>
        <p:txBody>
          <a:bodyPr/>
          <a:lstStyle/>
          <a:p>
            <a:r>
              <a:rPr lang="ar-SA"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الأخطاء الإملائية</a:t>
            </a:r>
            <a:endParaRPr lang="ar-SA"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مربع نص 5"/>
          <p:cNvSpPr txBox="1"/>
          <p:nvPr/>
        </p:nvSpPr>
        <p:spPr>
          <a:xfrm>
            <a:off x="3967163" y="10993438"/>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a:solidFill>
                  <a:srgbClr val="595959"/>
                </a:solidFill>
                <a:effectLst/>
                <a:ea typeface="Calibri"/>
                <a:cs typeface="Farsi Simple Bold"/>
              </a:rPr>
              <a:t>ج</a:t>
            </a:r>
            <a:endParaRPr lang="en-US" sz="1100">
              <a:effectLst/>
              <a:ea typeface="Calibri"/>
              <a:cs typeface="Arial"/>
            </a:endParaRPr>
          </a:p>
        </p:txBody>
      </p:sp>
      <p:sp>
        <p:nvSpPr>
          <p:cNvPr id="21" name="مربع نص 18"/>
          <p:cNvSpPr txBox="1"/>
          <p:nvPr/>
        </p:nvSpPr>
        <p:spPr>
          <a:xfrm>
            <a:off x="3452813" y="5087938"/>
            <a:ext cx="5410200" cy="35814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rtl="1">
              <a:lnSpc>
                <a:spcPct val="115000"/>
              </a:lnSpc>
              <a:spcBef>
                <a:spcPts val="0"/>
              </a:spcBef>
              <a:spcAft>
                <a:spcPts val="0"/>
              </a:spcAft>
            </a:pPr>
            <a:endParaRPr lang="en-US" sz="1100" dirty="0">
              <a:effectLst/>
              <a:ea typeface="Calibri"/>
              <a:cs typeface="Arial"/>
            </a:endParaRPr>
          </a:p>
        </p:txBody>
      </p:sp>
      <p:pic>
        <p:nvPicPr>
          <p:cNvPr id="71" name="صورة 2"/>
          <p:cNvPicPr/>
          <p:nvPr/>
        </p:nvPicPr>
        <p:blipFill>
          <a:blip r:embed="rId2" cstate="print">
            <a:extLst>
              <a:ext uri="{28A0092B-C50C-407E-A947-70E740481C1C}">
                <a14:useLocalDpi xmlns:a14="http://schemas.microsoft.com/office/drawing/2010/main" val="0"/>
              </a:ext>
            </a:extLst>
          </a:blip>
          <a:stretch>
            <a:fillRect/>
          </a:stretch>
        </p:blipFill>
        <p:spPr>
          <a:xfrm>
            <a:off x="3344183" y="812074"/>
            <a:ext cx="2019300" cy="1135380"/>
          </a:xfrm>
          <a:prstGeom prst="rect">
            <a:avLst/>
          </a:prstGeom>
        </p:spPr>
      </p:pic>
      <p:pic>
        <p:nvPicPr>
          <p:cNvPr id="72" name="صورة 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45443" y="4139746"/>
            <a:ext cx="3571875" cy="2391410"/>
          </a:xfrm>
          <a:prstGeom prst="rect">
            <a:avLst/>
          </a:prstGeom>
        </p:spPr>
      </p:pic>
      <p:sp>
        <p:nvSpPr>
          <p:cNvPr id="73" name="مربع نص 16"/>
          <p:cNvSpPr txBox="1"/>
          <p:nvPr/>
        </p:nvSpPr>
        <p:spPr>
          <a:xfrm>
            <a:off x="5172212" y="1947454"/>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rtl="1"/>
            <a:r>
              <a:rPr lang="ar-SA" sz="4800" dirty="0" smtClean="0"/>
              <a:t>ث</a:t>
            </a:r>
            <a:endParaRPr lang="ar-SA" sz="4800" dirty="0"/>
          </a:p>
          <a:p>
            <a:pPr rtl="1"/>
            <a:r>
              <a:rPr lang="ar-SA" sz="4800" dirty="0"/>
              <a:t> </a:t>
            </a:r>
            <a:r>
              <a:rPr lang="ar-SA" sz="4800" dirty="0" smtClean="0"/>
              <a:t>ز</a:t>
            </a:r>
            <a:endParaRPr lang="en-US" sz="4800" dirty="0"/>
          </a:p>
        </p:txBody>
      </p:sp>
      <p:pic>
        <p:nvPicPr>
          <p:cNvPr id="2092"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 y="2962275"/>
            <a:ext cx="52673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مربع نص 8"/>
          <p:cNvSpPr txBox="1"/>
          <p:nvPr/>
        </p:nvSpPr>
        <p:spPr>
          <a:xfrm>
            <a:off x="4010162" y="2171609"/>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dirty="0">
                <a:solidFill>
                  <a:srgbClr val="595959"/>
                </a:solidFill>
                <a:effectLst/>
                <a:ea typeface="Calibri"/>
                <a:cs typeface="Farsi Simple Bold"/>
              </a:rPr>
              <a:t>ي</a:t>
            </a:r>
            <a:endParaRPr lang="en-US" sz="1100" dirty="0">
              <a:effectLst/>
              <a:ea typeface="Calibri"/>
              <a:cs typeface="Arial"/>
            </a:endParaRPr>
          </a:p>
        </p:txBody>
      </p:sp>
      <p:sp>
        <p:nvSpPr>
          <p:cNvPr id="77" name="مربع نص 7"/>
          <p:cNvSpPr txBox="1"/>
          <p:nvPr/>
        </p:nvSpPr>
        <p:spPr>
          <a:xfrm>
            <a:off x="2763158" y="2907846"/>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dirty="0" smtClean="0">
                <a:effectLst/>
                <a:ea typeface="Calibri"/>
                <a:cs typeface="المحارب2الموهوب"/>
              </a:rPr>
              <a:t>ش</a:t>
            </a:r>
            <a:endParaRPr lang="en-US" sz="1100" dirty="0">
              <a:effectLst/>
              <a:ea typeface="Calibri"/>
              <a:cs typeface="Arial"/>
            </a:endParaRPr>
          </a:p>
        </p:txBody>
      </p:sp>
      <p:sp>
        <p:nvSpPr>
          <p:cNvPr id="78" name="مربع نص 7"/>
          <p:cNvSpPr txBox="1"/>
          <p:nvPr/>
        </p:nvSpPr>
        <p:spPr>
          <a:xfrm>
            <a:off x="2588306" y="1985009"/>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dirty="0" smtClean="0">
                <a:solidFill>
                  <a:schemeClr val="bg1">
                    <a:lumMod val="50000"/>
                  </a:schemeClr>
                </a:solidFill>
                <a:effectLst/>
                <a:ea typeface="Calibri"/>
                <a:cs typeface="المحارب2الموهوب"/>
              </a:rPr>
              <a:t>ر</a:t>
            </a:r>
            <a:endParaRPr lang="en-US" sz="1100" dirty="0">
              <a:solidFill>
                <a:schemeClr val="bg1">
                  <a:lumMod val="50000"/>
                </a:schemeClr>
              </a:solidFill>
              <a:effectLst/>
              <a:ea typeface="Calibri"/>
              <a:cs typeface="Arial"/>
            </a:endParaRPr>
          </a:p>
        </p:txBody>
      </p:sp>
      <p:sp>
        <p:nvSpPr>
          <p:cNvPr id="79" name="مربع نص 7"/>
          <p:cNvSpPr txBox="1"/>
          <p:nvPr/>
        </p:nvSpPr>
        <p:spPr>
          <a:xfrm>
            <a:off x="3933372" y="3320596"/>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dirty="0" smtClean="0">
                <a:solidFill>
                  <a:schemeClr val="bg1">
                    <a:lumMod val="50000"/>
                  </a:schemeClr>
                </a:solidFill>
                <a:effectLst/>
                <a:ea typeface="Calibri"/>
                <a:cs typeface="المحارب2الموهوب"/>
              </a:rPr>
              <a:t>س</a:t>
            </a:r>
            <a:endParaRPr lang="en-US" sz="1100" dirty="0">
              <a:solidFill>
                <a:schemeClr val="bg1">
                  <a:lumMod val="50000"/>
                </a:schemeClr>
              </a:solidFill>
              <a:effectLst/>
              <a:ea typeface="Calibri"/>
              <a:cs typeface="Arial"/>
            </a:endParaRPr>
          </a:p>
        </p:txBody>
      </p:sp>
      <p:sp>
        <p:nvSpPr>
          <p:cNvPr id="80" name="مربع نص 10"/>
          <p:cNvSpPr txBox="1"/>
          <p:nvPr/>
        </p:nvSpPr>
        <p:spPr>
          <a:xfrm>
            <a:off x="3344183" y="2080985"/>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dirty="0">
                <a:solidFill>
                  <a:srgbClr val="808080"/>
                </a:solidFill>
                <a:effectLst/>
                <a:ea typeface="Calibri"/>
                <a:cs typeface="Farsi Simple Bold"/>
              </a:rPr>
              <a:t>ظ</a:t>
            </a:r>
            <a:endParaRPr lang="en-US" sz="1100" dirty="0">
              <a:effectLst/>
              <a:ea typeface="Calibri"/>
              <a:cs typeface="Arial"/>
            </a:endParaRPr>
          </a:p>
        </p:txBody>
      </p:sp>
      <p:sp>
        <p:nvSpPr>
          <p:cNvPr id="81" name="مربع نص 5"/>
          <p:cNvSpPr txBox="1"/>
          <p:nvPr/>
        </p:nvSpPr>
        <p:spPr>
          <a:xfrm>
            <a:off x="3169331" y="3320596"/>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a:solidFill>
                  <a:srgbClr val="595959"/>
                </a:solidFill>
                <a:effectLst/>
                <a:ea typeface="Calibri"/>
                <a:cs typeface="Farsi Simple Bold"/>
              </a:rPr>
              <a:t>ج</a:t>
            </a:r>
            <a:endParaRPr lang="en-US" sz="1100">
              <a:effectLst/>
              <a:ea typeface="Calibri"/>
              <a:cs typeface="Arial"/>
            </a:endParaRPr>
          </a:p>
        </p:txBody>
      </p:sp>
      <p:sp>
        <p:nvSpPr>
          <p:cNvPr id="82" name="مربع نص 12"/>
          <p:cNvSpPr txBox="1"/>
          <p:nvPr/>
        </p:nvSpPr>
        <p:spPr>
          <a:xfrm>
            <a:off x="3933372" y="2625090"/>
            <a:ext cx="1162050" cy="16383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marL="0" marR="0" algn="r" rtl="1">
              <a:lnSpc>
                <a:spcPct val="115000"/>
              </a:lnSpc>
              <a:spcBef>
                <a:spcPts val="0"/>
              </a:spcBef>
              <a:spcAft>
                <a:spcPts val="1000"/>
              </a:spcAft>
            </a:pPr>
            <a:r>
              <a:rPr lang="ar-SA" sz="4800" dirty="0">
                <a:effectLst/>
                <a:ea typeface="Calibri"/>
                <a:cs typeface="المحارب2الموهوب"/>
              </a:rPr>
              <a:t>م</a:t>
            </a:r>
            <a:endParaRPr lang="en-US" sz="1100" dirty="0">
              <a:effectLst/>
              <a:ea typeface="Calibri"/>
              <a:cs typeface="Arial"/>
            </a:endParaRPr>
          </a:p>
        </p:txBody>
      </p:sp>
    </p:spTree>
    <p:extLst>
      <p:ext uri="{BB962C8B-B14F-4D97-AF65-F5344CB8AC3E}">
        <p14:creationId xmlns:p14="http://schemas.microsoft.com/office/powerpoint/2010/main" val="1928164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1693" b="47623"/>
          <a:stretch/>
        </p:blipFill>
        <p:spPr>
          <a:xfrm>
            <a:off x="1189973" y="1215023"/>
            <a:ext cx="6839210" cy="2807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ubtitle 2"/>
          <p:cNvSpPr txBox="1">
            <a:spLocks/>
          </p:cNvSpPr>
          <p:nvPr/>
        </p:nvSpPr>
        <p:spPr>
          <a:xfrm>
            <a:off x="810915" y="5852842"/>
            <a:ext cx="1866971" cy="8368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rtl="1">
              <a:buNone/>
            </a:pPr>
            <a:r>
              <a:rPr lang="ar-SA" sz="2400" b="1" dirty="0" smtClean="0">
                <a:solidFill>
                  <a:schemeClr val="accent2">
                    <a:lumMod val="75000"/>
                  </a:schemeClr>
                </a:solidFill>
                <a:effectLst>
                  <a:outerShdw blurRad="38100" dist="38100" dir="2700000" algn="tl">
                    <a:srgbClr val="000000">
                      <a:alpha val="43137"/>
                    </a:srgbClr>
                  </a:outerShdw>
                </a:effectLst>
              </a:rPr>
              <a:t>شذى الحسين .</a:t>
            </a:r>
            <a:endParaRPr lang="ar-SA" sz="2400" b="1" dirty="0">
              <a:solidFill>
                <a:schemeClr val="accent2">
                  <a:lumMod val="75000"/>
                </a:schemeClr>
              </a:solidFill>
              <a:effectLst>
                <a:outerShdw blurRad="38100" dist="38100" dir="2700000" algn="tl">
                  <a:srgbClr val="000000">
                    <a:alpha val="43137"/>
                  </a:srgbClr>
                </a:outerShdw>
              </a:effectLst>
            </a:endParaRPr>
          </a:p>
        </p:txBody>
      </p:sp>
      <p:sp>
        <p:nvSpPr>
          <p:cNvPr id="6" name="Rectangle 5"/>
          <p:cNvSpPr/>
          <p:nvPr/>
        </p:nvSpPr>
        <p:spPr>
          <a:xfrm>
            <a:off x="2830882" y="4064938"/>
            <a:ext cx="3519814" cy="109295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800" dirty="0">
                <a:solidFill>
                  <a:schemeClr val="tx1"/>
                </a:solidFill>
                <a:latin typeface="+mj-lt"/>
                <a:ea typeface="+mj-ea"/>
                <a:cs typeface="+mj-cs"/>
              </a:rPr>
              <a:t>الخطأ:شئون.</a:t>
            </a:r>
          </a:p>
          <a:p>
            <a:pPr algn="ctr"/>
            <a:r>
              <a:rPr lang="ar-SA" sz="2800" dirty="0" smtClean="0">
                <a:solidFill>
                  <a:schemeClr val="tx1"/>
                </a:solidFill>
                <a:latin typeface="+mj-lt"/>
                <a:ea typeface="+mj-ea"/>
                <a:cs typeface="+mj-cs"/>
              </a:rPr>
              <a:t> الصواب</a:t>
            </a:r>
            <a:r>
              <a:rPr lang="ar-SA" sz="2800" dirty="0">
                <a:solidFill>
                  <a:schemeClr val="tx1"/>
                </a:solidFill>
                <a:latin typeface="+mj-lt"/>
                <a:ea typeface="+mj-ea"/>
                <a:cs typeface="+mj-cs"/>
              </a:rPr>
              <a:t>: شؤون</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9286">
            <a:off x="5382956" y="4478487"/>
            <a:ext cx="632465" cy="6324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4814">
            <a:off x="5460671" y="4122193"/>
            <a:ext cx="477033" cy="477033"/>
          </a:xfrm>
          <a:prstGeom prst="rect">
            <a:avLst/>
          </a:prstGeom>
        </p:spPr>
      </p:pic>
      <p:sp>
        <p:nvSpPr>
          <p:cNvPr id="9" name="Rectangle 8"/>
          <p:cNvSpPr/>
          <p:nvPr/>
        </p:nvSpPr>
        <p:spPr>
          <a:xfrm>
            <a:off x="1866379" y="5157889"/>
            <a:ext cx="5411244" cy="5571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2800" dirty="0">
                <a:solidFill>
                  <a:schemeClr val="tx1"/>
                </a:solidFill>
                <a:latin typeface="+mj-lt"/>
                <a:ea typeface="+mj-ea"/>
                <a:cs typeface="+mj-cs"/>
              </a:rPr>
              <a:t>السبب : </a:t>
            </a:r>
            <a:r>
              <a:rPr lang="ar-SA" sz="2800" dirty="0" smtClean="0">
                <a:solidFill>
                  <a:schemeClr val="tx1"/>
                </a:solidFill>
                <a:latin typeface="+mj-lt"/>
                <a:ea typeface="+mj-ea"/>
                <a:cs typeface="+mj-cs"/>
              </a:rPr>
              <a:t>لأن الهمزة </a:t>
            </a:r>
            <a:r>
              <a:rPr lang="ar-SA" sz="2800" dirty="0">
                <a:solidFill>
                  <a:schemeClr val="tx1"/>
                </a:solidFill>
                <a:latin typeface="+mj-lt"/>
                <a:ea typeface="+mj-ea"/>
                <a:cs typeface="+mj-cs"/>
              </a:rPr>
              <a:t>مضمومة وماقبلها </a:t>
            </a:r>
            <a:r>
              <a:rPr lang="ar-SA" sz="2800" dirty="0" smtClean="0">
                <a:solidFill>
                  <a:schemeClr val="tx1"/>
                </a:solidFill>
                <a:latin typeface="+mj-lt"/>
                <a:ea typeface="+mj-ea"/>
                <a:cs typeface="+mj-cs"/>
              </a:rPr>
              <a:t>مضموم.</a:t>
            </a:r>
            <a:endParaRPr lang="ar-SA" sz="2800" dirty="0">
              <a:solidFill>
                <a:schemeClr val="tx1"/>
              </a:solidFill>
              <a:latin typeface="+mj-lt"/>
              <a:ea typeface="+mj-ea"/>
              <a:cs typeface="+mj-cs"/>
            </a:endParaRPr>
          </a:p>
        </p:txBody>
      </p:sp>
      <p:cxnSp>
        <p:nvCxnSpPr>
          <p:cNvPr id="3" name="Straight Connector 2"/>
          <p:cNvCxnSpPr/>
          <p:nvPr/>
        </p:nvCxnSpPr>
        <p:spPr>
          <a:xfrm>
            <a:off x="1866379" y="2880986"/>
            <a:ext cx="626300" cy="0"/>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5238206" y="1319349"/>
            <a:ext cx="1606731" cy="4963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370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1693" b="57310"/>
          <a:stretch/>
        </p:blipFill>
        <p:spPr>
          <a:xfrm>
            <a:off x="1196236" y="347525"/>
            <a:ext cx="6751528" cy="220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ubtitle 2"/>
          <p:cNvSpPr txBox="1">
            <a:spLocks/>
          </p:cNvSpPr>
          <p:nvPr/>
        </p:nvSpPr>
        <p:spPr>
          <a:xfrm>
            <a:off x="810915" y="5852842"/>
            <a:ext cx="2358190" cy="8368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rtl="1">
              <a:buNone/>
            </a:pPr>
            <a:r>
              <a:rPr lang="ar-SA" sz="2400" b="1" dirty="0">
                <a:solidFill>
                  <a:schemeClr val="accent2">
                    <a:lumMod val="75000"/>
                  </a:schemeClr>
                </a:solidFill>
                <a:effectLst>
                  <a:outerShdw blurRad="38100" dist="38100" dir="2700000" algn="tl">
                    <a:srgbClr val="000000">
                      <a:alpha val="43137"/>
                    </a:srgbClr>
                  </a:outerShdw>
                </a:effectLst>
              </a:rPr>
              <a:t>شذى الحسين </a:t>
            </a:r>
            <a:r>
              <a:rPr lang="ar-SA" sz="2400" b="1" dirty="0" smtClean="0">
                <a:solidFill>
                  <a:srgbClr val="FF9797"/>
                </a:solidFill>
              </a:rPr>
              <a:t>.</a:t>
            </a:r>
            <a:endParaRPr lang="ar-SA" sz="2400" b="1" dirty="0">
              <a:solidFill>
                <a:srgbClr val="FF9797"/>
              </a:solidFill>
            </a:endParaRPr>
          </a:p>
        </p:txBody>
      </p:sp>
      <p:sp>
        <p:nvSpPr>
          <p:cNvPr id="6" name="Rectangle 5"/>
          <p:cNvSpPr/>
          <p:nvPr/>
        </p:nvSpPr>
        <p:spPr>
          <a:xfrm>
            <a:off x="2286000" y="3078653"/>
            <a:ext cx="4572000" cy="954107"/>
          </a:xfrm>
          <a:prstGeom prst="rect">
            <a:avLst/>
          </a:prstGeom>
        </p:spPr>
        <p:txBody>
          <a:bodyPr>
            <a:spAutoFit/>
          </a:bodyPr>
          <a:lstStyle/>
          <a:p>
            <a:pPr algn="ctr"/>
            <a:r>
              <a:rPr lang="ar-SA" sz="2800" dirty="0" smtClean="0">
                <a:effectLst>
                  <a:outerShdw blurRad="38100" dist="38100" dir="2700000" algn="tl">
                    <a:srgbClr val="000000">
                      <a:alpha val="43137"/>
                    </a:srgbClr>
                  </a:outerShdw>
                </a:effectLst>
                <a:cs typeface="+mj-cs"/>
              </a:rPr>
              <a:t>الخطأ: امرءة، المرءة.</a:t>
            </a:r>
            <a:endParaRPr lang="ar-SA" sz="2800" dirty="0">
              <a:effectLst>
                <a:outerShdw blurRad="38100" dist="38100" dir="2700000" algn="tl">
                  <a:srgbClr val="000000">
                    <a:alpha val="43137"/>
                  </a:srgbClr>
                </a:outerShdw>
              </a:effectLst>
              <a:cs typeface="+mj-cs"/>
            </a:endParaRPr>
          </a:p>
          <a:p>
            <a:pPr algn="ctr"/>
            <a:r>
              <a:rPr lang="ar-SA" sz="2800" dirty="0" smtClean="0">
                <a:effectLst>
                  <a:outerShdw blurRad="38100" dist="38100" dir="2700000" algn="tl">
                    <a:srgbClr val="000000">
                      <a:alpha val="43137"/>
                    </a:srgbClr>
                  </a:outerShdw>
                </a:effectLst>
                <a:cs typeface="+mj-cs"/>
              </a:rPr>
              <a:t> </a:t>
            </a:r>
            <a:r>
              <a:rPr lang="ar-SA" sz="2800" dirty="0">
                <a:effectLst>
                  <a:outerShdw blurRad="38100" dist="38100" dir="2700000" algn="tl">
                    <a:srgbClr val="000000">
                      <a:alpha val="43137"/>
                    </a:srgbClr>
                  </a:outerShdw>
                </a:effectLst>
                <a:cs typeface="+mj-cs"/>
              </a:rPr>
              <a:t>الصواب: </a:t>
            </a:r>
            <a:r>
              <a:rPr lang="ar-SA" sz="2800" dirty="0" smtClean="0">
                <a:effectLst>
                  <a:outerShdw blurRad="38100" dist="38100" dir="2700000" algn="tl">
                    <a:srgbClr val="000000">
                      <a:alpha val="43137"/>
                    </a:srgbClr>
                  </a:outerShdw>
                </a:effectLst>
                <a:cs typeface="+mj-cs"/>
              </a:rPr>
              <a:t>امرأة، المرأة.</a:t>
            </a:r>
            <a:endParaRPr lang="ar-SA" sz="2800" dirty="0">
              <a:effectLst>
                <a:outerShdw blurRad="38100" dist="38100" dir="2700000" algn="tl">
                  <a:srgbClr val="000000">
                    <a:alpha val="43137"/>
                  </a:srgbClr>
                </a:outerShdw>
              </a:effectLst>
              <a:cs typeface="+mj-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776059" y="3398020"/>
            <a:ext cx="632465" cy="63246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54814">
            <a:off x="5756561" y="3117066"/>
            <a:ext cx="477033" cy="477033"/>
          </a:xfrm>
          <a:prstGeom prst="rect">
            <a:avLst/>
          </a:prstGeom>
        </p:spPr>
      </p:pic>
      <p:sp>
        <p:nvSpPr>
          <p:cNvPr id="9" name="Rectangle 8"/>
          <p:cNvSpPr/>
          <p:nvPr/>
        </p:nvSpPr>
        <p:spPr>
          <a:xfrm>
            <a:off x="915418" y="4019465"/>
            <a:ext cx="7856324" cy="1815882"/>
          </a:xfrm>
          <a:prstGeom prst="rect">
            <a:avLst/>
          </a:prstGeom>
        </p:spPr>
        <p:txBody>
          <a:bodyPr wrap="square">
            <a:spAutoFit/>
          </a:bodyPr>
          <a:lstStyle/>
          <a:p>
            <a:pPr algn="ctr"/>
            <a:r>
              <a:rPr lang="ar-SA" sz="2800" dirty="0" smtClean="0">
                <a:effectLst>
                  <a:outerShdw blurRad="38100" dist="38100" dir="2700000" algn="tl">
                    <a:srgbClr val="000000">
                      <a:alpha val="43137"/>
                    </a:srgbClr>
                  </a:outerShdw>
                </a:effectLst>
                <a:cs typeface="+mj-cs"/>
              </a:rPr>
              <a:t>السبب: كلمة امرأة تعد من الأسماء المسموعة عن العرب فالهمزة في كلمة امرأة جاءت مفتوحة وماقبلها مفتوح وأما في كلمة المرأة  فجاءت الهمزة مفتوحة وماقبلها ساكن والفتحة أقوى من السكون فلذلك كتبت الهمزة متوسطة على ألف.</a:t>
            </a:r>
            <a:endParaRPr lang="ar-SA" sz="2800" dirty="0">
              <a:effectLst>
                <a:outerShdw blurRad="38100" dist="38100" dir="2700000" algn="tl">
                  <a:srgbClr val="000000">
                    <a:alpha val="43137"/>
                  </a:srgbClr>
                </a:outerShdw>
              </a:effectLst>
              <a:cs typeface="+mj-cs"/>
            </a:endParaRPr>
          </a:p>
        </p:txBody>
      </p:sp>
      <p:cxnSp>
        <p:nvCxnSpPr>
          <p:cNvPr id="10" name="Straight Connector 9"/>
          <p:cNvCxnSpPr/>
          <p:nvPr/>
        </p:nvCxnSpPr>
        <p:spPr>
          <a:xfrm>
            <a:off x="6544850" y="1740759"/>
            <a:ext cx="6263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6301056" y="2083295"/>
            <a:ext cx="626300" cy="0"/>
          </a:xfrm>
          <a:prstGeom prst="line">
            <a:avLst/>
          </a:prstGeom>
        </p:spPr>
        <p:style>
          <a:lnRef idx="2">
            <a:schemeClr val="dk1"/>
          </a:lnRef>
          <a:fillRef idx="0">
            <a:schemeClr val="dk1"/>
          </a:fillRef>
          <a:effectRef idx="1">
            <a:schemeClr val="dk1"/>
          </a:effectRef>
          <a:fontRef idx="minor">
            <a:schemeClr val="tx1"/>
          </a:fontRef>
        </p:style>
      </p:cxnSp>
      <p:sp>
        <p:nvSpPr>
          <p:cNvPr id="12" name="Rectangle 11"/>
          <p:cNvSpPr/>
          <p:nvPr/>
        </p:nvSpPr>
        <p:spPr>
          <a:xfrm>
            <a:off x="4367220" y="496389"/>
            <a:ext cx="2347089" cy="4963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009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484" y="3926138"/>
            <a:ext cx="8832516" cy="1470025"/>
          </a:xfrm>
        </p:spPr>
        <p:txBody>
          <a:bodyPr>
            <a:noAutofit/>
          </a:bodyPr>
          <a:lstStyle/>
          <a:p>
            <a:r>
              <a:rPr lang="ar-SA" sz="2800" dirty="0"/>
              <a:t>الخطأ: اسألة</a:t>
            </a:r>
            <a:br>
              <a:rPr lang="ar-SA" sz="2800" dirty="0"/>
            </a:br>
            <a:r>
              <a:rPr lang="ar-SA" sz="2800" dirty="0"/>
              <a:t>الصواب: أسئلة</a:t>
            </a:r>
            <a:br>
              <a:rPr lang="ar-SA" sz="2800" dirty="0"/>
            </a:br>
            <a:r>
              <a:rPr lang="ar-SA" sz="2800" dirty="0"/>
              <a:t>السبب: الهمزة مكسورة وما قبلها </a:t>
            </a:r>
            <a:r>
              <a:rPr lang="ar-SA" sz="2800" dirty="0" smtClean="0"/>
              <a:t>ساكن </a:t>
            </a:r>
            <a:r>
              <a:rPr lang="ar-SA" sz="2800" dirty="0"/>
              <a:t>والكسرة أقوى من </a:t>
            </a:r>
            <a:r>
              <a:rPr lang="ar-SA" sz="2800" dirty="0" smtClean="0"/>
              <a:t>السكون.</a:t>
            </a:r>
            <a:endParaRPr lang="en-US" sz="2800" dirty="0"/>
          </a:p>
        </p:txBody>
      </p:sp>
      <p:sp>
        <p:nvSpPr>
          <p:cNvPr id="3" name="Subtitle 2"/>
          <p:cNvSpPr>
            <a:spLocks noGrp="1"/>
          </p:cNvSpPr>
          <p:nvPr>
            <p:ph type="subTitle" idx="1"/>
          </p:nvPr>
        </p:nvSpPr>
        <p:spPr>
          <a:xfrm>
            <a:off x="911123" y="5527165"/>
            <a:ext cx="2358190" cy="836861"/>
          </a:xfrm>
          <a:ln/>
        </p:spPr>
        <p:style>
          <a:lnRef idx="2">
            <a:schemeClr val="dk1"/>
          </a:lnRef>
          <a:fillRef idx="1">
            <a:schemeClr val="lt1"/>
          </a:fillRef>
          <a:effectRef idx="0">
            <a:schemeClr val="dk1"/>
          </a:effectRef>
          <a:fontRef idx="minor">
            <a:schemeClr val="dk1"/>
          </a:fontRef>
        </p:style>
        <p:txBody>
          <a:bodyPr anchor="ctr">
            <a:normAutofit/>
          </a:bodyPr>
          <a:lstStyle/>
          <a:p>
            <a:pPr rtl="1"/>
            <a:r>
              <a:rPr lang="ar-SA" sz="2400" b="1" dirty="0">
                <a:solidFill>
                  <a:schemeClr val="accent2">
                    <a:lumMod val="75000"/>
                  </a:schemeClr>
                </a:solidFill>
                <a:effectLst>
                  <a:outerShdw blurRad="38100" dist="38100" dir="2700000" algn="tl">
                    <a:srgbClr val="000000">
                      <a:alpha val="43137"/>
                    </a:srgbClr>
                  </a:outerShdw>
                </a:effectLst>
              </a:rPr>
              <a:t>ساره العواد</a:t>
            </a:r>
          </a:p>
        </p:txBody>
      </p:sp>
      <p:pic>
        <p:nvPicPr>
          <p:cNvPr id="4" name="Picture 3" descr="Screen Shot 2015-09-19 at 7.21.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164" y="804782"/>
            <a:ext cx="7670800" cy="2895600"/>
          </a:xfrm>
          <a:prstGeom prst="rect">
            <a:avLst/>
          </a:prstGeom>
          <a:ln>
            <a:solidFill>
              <a:srgbClr val="0000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550797" y="3961366"/>
            <a:ext cx="477033" cy="4770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491635" y="4268310"/>
            <a:ext cx="632465" cy="632465"/>
          </a:xfrm>
          <a:prstGeom prst="rect">
            <a:avLst/>
          </a:prstGeom>
        </p:spPr>
      </p:pic>
      <p:cxnSp>
        <p:nvCxnSpPr>
          <p:cNvPr id="8" name="Straight Connector 7"/>
          <p:cNvCxnSpPr/>
          <p:nvPr/>
        </p:nvCxnSpPr>
        <p:spPr>
          <a:xfrm>
            <a:off x="4696564" y="2143741"/>
            <a:ext cx="6263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7530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484" y="3926138"/>
            <a:ext cx="8832516" cy="1470025"/>
          </a:xfrm>
        </p:spPr>
        <p:txBody>
          <a:bodyPr>
            <a:noAutofit/>
          </a:bodyPr>
          <a:lstStyle/>
          <a:p>
            <a:r>
              <a:rPr lang="ar-SA" sz="2800" dirty="0"/>
              <a:t>الخطأ: سائت</a:t>
            </a:r>
            <a:br>
              <a:rPr lang="ar-SA" sz="2800" dirty="0"/>
            </a:br>
            <a:r>
              <a:rPr lang="ar-SA" sz="2800" dirty="0"/>
              <a:t>الصواب: </a:t>
            </a:r>
            <a:r>
              <a:rPr lang="ar-SA" sz="2800" dirty="0" smtClean="0"/>
              <a:t>ساءت</a:t>
            </a:r>
            <a:r>
              <a:rPr lang="ar-SA" sz="2800" dirty="0"/>
              <a:t/>
            </a:r>
            <a:br>
              <a:rPr lang="ar-SA" sz="2800" dirty="0"/>
            </a:br>
            <a:r>
              <a:rPr lang="ar-SA" sz="2800" dirty="0"/>
              <a:t>السبب: الهمزة مفتوحة وقبلها ألف.</a:t>
            </a:r>
            <a:endParaRPr lang="en-US" sz="2800" dirty="0"/>
          </a:p>
        </p:txBody>
      </p:sp>
      <p:pic>
        <p:nvPicPr>
          <p:cNvPr id="4" name="Picture 3" descr="Screen Shot 2015-09-20 at 2.59.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010" y="1084236"/>
            <a:ext cx="6519779" cy="2712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ubtitle 2"/>
          <p:cNvSpPr txBox="1">
            <a:spLocks/>
          </p:cNvSpPr>
          <p:nvPr/>
        </p:nvSpPr>
        <p:spPr>
          <a:xfrm>
            <a:off x="911123" y="5606505"/>
            <a:ext cx="2358190" cy="8368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rtl="1"/>
            <a:r>
              <a:rPr lang="ar-SA" sz="2400" b="1" dirty="0">
                <a:solidFill>
                  <a:schemeClr val="accent2">
                    <a:lumMod val="75000"/>
                  </a:schemeClr>
                </a:solidFill>
                <a:effectLst>
                  <a:outerShdw blurRad="38100" dist="38100" dir="2700000" algn="tl">
                    <a:srgbClr val="000000">
                      <a:alpha val="43137"/>
                    </a:srgbClr>
                  </a:outerShdw>
                </a:effectLst>
              </a:rPr>
              <a:t>ساره العواد</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814">
            <a:off x="5550797" y="3961366"/>
            <a:ext cx="477033" cy="4770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9286">
            <a:off x="5558007" y="4268310"/>
            <a:ext cx="632465" cy="632465"/>
          </a:xfrm>
          <a:prstGeom prst="rect">
            <a:avLst/>
          </a:prstGeom>
        </p:spPr>
      </p:pic>
      <p:cxnSp>
        <p:nvCxnSpPr>
          <p:cNvPr id="7" name="Straight Connector 6"/>
          <p:cNvCxnSpPr/>
          <p:nvPr/>
        </p:nvCxnSpPr>
        <p:spPr>
          <a:xfrm>
            <a:off x="5247939" y="2213925"/>
            <a:ext cx="6263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91725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512</Words>
  <Application>Microsoft Office PowerPoint</Application>
  <PresentationFormat>On-screen Show (4:3)</PresentationFormat>
  <Paragraphs>120</Paragraphs>
  <Slides>22</Slides>
  <Notes>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سمة Office</vt:lpstr>
      <vt:lpstr>1_سمة Office</vt:lpstr>
      <vt:lpstr>PowerPoint Presentation</vt:lpstr>
      <vt:lpstr>تصويب أخطاء الهمزة المتوسطة .</vt:lpstr>
      <vt:lpstr>PowerPoint Presentation</vt:lpstr>
      <vt:lpstr>  قاعدة الهمزة المتوسطة:</vt:lpstr>
      <vt:lpstr>الأخطاء الإملائية</vt:lpstr>
      <vt:lpstr>PowerPoint Presentation</vt:lpstr>
      <vt:lpstr>PowerPoint Presentation</vt:lpstr>
      <vt:lpstr>الخطأ: اسألة الصواب: أسئلة السبب: الهمزة مكسورة وما قبلها ساكن والكسرة أقوى من السكون.</vt:lpstr>
      <vt:lpstr>الخطأ: سائت الصواب: ساءت السبب: الهمزة مفتوحة وقبلها ألف.</vt:lpstr>
      <vt:lpstr>الخطأ: لاجؤون. التصحيح: لاجئون. السبب: لأن الهمزة مضمومة وما قبلها مكسور.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الخطأ: اسألة الصواب: أسئلة السبب: الهمزة مكسورة وما قبلها مفتوح والكسرة أقوى من الفتحة</dc:title>
  <dc:creator>Sara</dc:creator>
  <cp:lastModifiedBy>hp</cp:lastModifiedBy>
  <cp:revision>38</cp:revision>
  <dcterms:created xsi:type="dcterms:W3CDTF">2015-09-19T17:00:45Z</dcterms:created>
  <dcterms:modified xsi:type="dcterms:W3CDTF">2015-10-28T16:06:41Z</dcterms:modified>
</cp:coreProperties>
</file>