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1" r:id="rId2"/>
    <p:sldId id="256" r:id="rId3"/>
    <p:sldId id="257" r:id="rId4"/>
    <p:sldId id="258" r:id="rId5"/>
    <p:sldId id="259" r:id="rId6"/>
    <p:sldId id="260" r:id="rId7"/>
    <p:sldId id="261" r:id="rId8"/>
    <p:sldId id="262" r:id="rId9"/>
    <p:sldId id="264" r:id="rId10"/>
    <p:sldId id="266" r:id="rId11"/>
    <p:sldId id="268" r:id="rId12"/>
    <p:sldId id="269" r:id="rId1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بلا نمط، بلا شبكة">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p:scale>
          <a:sx n="70" d="100"/>
          <a:sy n="70" d="100"/>
        </p:scale>
        <p:origin x="-1374" y="-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2FA3A5E9-FED4-4864-9A0E-59B44C485210}" type="datetimeFigureOut">
              <a:rPr lang="ar-SA" smtClean="0"/>
              <a:pPr/>
              <a:t>13/08/41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DACAC4B-3589-468F-959A-85861105B5B3}" type="slidenum">
              <a:rPr lang="ar-SA" smtClean="0"/>
              <a:pPr/>
              <a:t>‹#›</a:t>
            </a:fld>
            <a:endParaRPr lang="ar-SA"/>
          </a:p>
        </p:txBody>
      </p:sp>
    </p:spTree>
    <p:extLst>
      <p:ext uri="{BB962C8B-B14F-4D97-AF65-F5344CB8AC3E}">
        <p14:creationId xmlns:p14="http://schemas.microsoft.com/office/powerpoint/2010/main" xmlns="" val="1952889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FA3A5E9-FED4-4864-9A0E-59B44C485210}" type="datetimeFigureOut">
              <a:rPr lang="ar-SA" smtClean="0"/>
              <a:pPr/>
              <a:t>13/08/41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DACAC4B-3589-468F-959A-85861105B5B3}" type="slidenum">
              <a:rPr lang="ar-SA" smtClean="0"/>
              <a:pPr/>
              <a:t>‹#›</a:t>
            </a:fld>
            <a:endParaRPr lang="ar-SA"/>
          </a:p>
        </p:txBody>
      </p:sp>
    </p:spTree>
    <p:extLst>
      <p:ext uri="{BB962C8B-B14F-4D97-AF65-F5344CB8AC3E}">
        <p14:creationId xmlns:p14="http://schemas.microsoft.com/office/powerpoint/2010/main" xmlns="" val="1159353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FA3A5E9-FED4-4864-9A0E-59B44C485210}" type="datetimeFigureOut">
              <a:rPr lang="ar-SA" smtClean="0"/>
              <a:pPr/>
              <a:t>13/08/41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DACAC4B-3589-468F-959A-85861105B5B3}" type="slidenum">
              <a:rPr lang="ar-SA" smtClean="0"/>
              <a:pPr/>
              <a:t>‹#›</a:t>
            </a:fld>
            <a:endParaRPr lang="ar-SA"/>
          </a:p>
        </p:txBody>
      </p:sp>
    </p:spTree>
    <p:extLst>
      <p:ext uri="{BB962C8B-B14F-4D97-AF65-F5344CB8AC3E}">
        <p14:creationId xmlns:p14="http://schemas.microsoft.com/office/powerpoint/2010/main" xmlns="" val="2059855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2FA3A5E9-FED4-4864-9A0E-59B44C485210}" type="datetimeFigureOut">
              <a:rPr lang="ar-SA" smtClean="0"/>
              <a:pPr/>
              <a:t>13/08/41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DACAC4B-3589-468F-959A-85861105B5B3}" type="slidenum">
              <a:rPr lang="ar-SA" smtClean="0"/>
              <a:pPr/>
              <a:t>‹#›</a:t>
            </a:fld>
            <a:endParaRPr lang="ar-SA"/>
          </a:p>
        </p:txBody>
      </p:sp>
    </p:spTree>
    <p:extLst>
      <p:ext uri="{BB962C8B-B14F-4D97-AF65-F5344CB8AC3E}">
        <p14:creationId xmlns:p14="http://schemas.microsoft.com/office/powerpoint/2010/main" xmlns="" val="677394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FA3A5E9-FED4-4864-9A0E-59B44C485210}" type="datetimeFigureOut">
              <a:rPr lang="ar-SA" smtClean="0"/>
              <a:pPr/>
              <a:t>13/08/41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9DACAC4B-3589-468F-959A-85861105B5B3}" type="slidenum">
              <a:rPr lang="ar-SA" smtClean="0"/>
              <a:pPr/>
              <a:t>‹#›</a:t>
            </a:fld>
            <a:endParaRPr lang="ar-SA"/>
          </a:p>
        </p:txBody>
      </p:sp>
    </p:spTree>
    <p:extLst>
      <p:ext uri="{BB962C8B-B14F-4D97-AF65-F5344CB8AC3E}">
        <p14:creationId xmlns:p14="http://schemas.microsoft.com/office/powerpoint/2010/main" xmlns="" val="1202123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2FA3A5E9-FED4-4864-9A0E-59B44C485210}" type="datetimeFigureOut">
              <a:rPr lang="ar-SA" smtClean="0"/>
              <a:pPr/>
              <a:t>13/08/41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DACAC4B-3589-468F-959A-85861105B5B3}" type="slidenum">
              <a:rPr lang="ar-SA" smtClean="0"/>
              <a:pPr/>
              <a:t>‹#›</a:t>
            </a:fld>
            <a:endParaRPr lang="ar-SA"/>
          </a:p>
        </p:txBody>
      </p:sp>
    </p:spTree>
    <p:extLst>
      <p:ext uri="{BB962C8B-B14F-4D97-AF65-F5344CB8AC3E}">
        <p14:creationId xmlns:p14="http://schemas.microsoft.com/office/powerpoint/2010/main" xmlns="" val="3260841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2FA3A5E9-FED4-4864-9A0E-59B44C485210}" type="datetimeFigureOut">
              <a:rPr lang="ar-SA" smtClean="0"/>
              <a:pPr/>
              <a:t>13/08/41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9DACAC4B-3589-468F-959A-85861105B5B3}" type="slidenum">
              <a:rPr lang="ar-SA" smtClean="0"/>
              <a:pPr/>
              <a:t>‹#›</a:t>
            </a:fld>
            <a:endParaRPr lang="ar-SA"/>
          </a:p>
        </p:txBody>
      </p:sp>
    </p:spTree>
    <p:extLst>
      <p:ext uri="{BB962C8B-B14F-4D97-AF65-F5344CB8AC3E}">
        <p14:creationId xmlns:p14="http://schemas.microsoft.com/office/powerpoint/2010/main" xmlns="" val="2327292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2FA3A5E9-FED4-4864-9A0E-59B44C485210}" type="datetimeFigureOut">
              <a:rPr lang="ar-SA" smtClean="0"/>
              <a:pPr/>
              <a:t>13/08/41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9DACAC4B-3589-468F-959A-85861105B5B3}" type="slidenum">
              <a:rPr lang="ar-SA" smtClean="0"/>
              <a:pPr/>
              <a:t>‹#›</a:t>
            </a:fld>
            <a:endParaRPr lang="ar-SA"/>
          </a:p>
        </p:txBody>
      </p:sp>
    </p:spTree>
    <p:extLst>
      <p:ext uri="{BB962C8B-B14F-4D97-AF65-F5344CB8AC3E}">
        <p14:creationId xmlns:p14="http://schemas.microsoft.com/office/powerpoint/2010/main" xmlns="" val="50072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FA3A5E9-FED4-4864-9A0E-59B44C485210}" type="datetimeFigureOut">
              <a:rPr lang="ar-SA" smtClean="0"/>
              <a:pPr/>
              <a:t>13/08/41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9DACAC4B-3589-468F-959A-85861105B5B3}" type="slidenum">
              <a:rPr lang="ar-SA" smtClean="0"/>
              <a:pPr/>
              <a:t>‹#›</a:t>
            </a:fld>
            <a:endParaRPr lang="ar-SA"/>
          </a:p>
        </p:txBody>
      </p:sp>
    </p:spTree>
    <p:extLst>
      <p:ext uri="{BB962C8B-B14F-4D97-AF65-F5344CB8AC3E}">
        <p14:creationId xmlns:p14="http://schemas.microsoft.com/office/powerpoint/2010/main" xmlns="" val="406427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FA3A5E9-FED4-4864-9A0E-59B44C485210}" type="datetimeFigureOut">
              <a:rPr lang="ar-SA" smtClean="0"/>
              <a:pPr/>
              <a:t>13/08/41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DACAC4B-3589-468F-959A-85861105B5B3}" type="slidenum">
              <a:rPr lang="ar-SA" smtClean="0"/>
              <a:pPr/>
              <a:t>‹#›</a:t>
            </a:fld>
            <a:endParaRPr lang="ar-SA"/>
          </a:p>
        </p:txBody>
      </p:sp>
    </p:spTree>
    <p:extLst>
      <p:ext uri="{BB962C8B-B14F-4D97-AF65-F5344CB8AC3E}">
        <p14:creationId xmlns:p14="http://schemas.microsoft.com/office/powerpoint/2010/main" xmlns="" val="228417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FA3A5E9-FED4-4864-9A0E-59B44C485210}" type="datetimeFigureOut">
              <a:rPr lang="ar-SA" smtClean="0"/>
              <a:pPr/>
              <a:t>13/08/41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9DACAC4B-3589-468F-959A-85861105B5B3}" type="slidenum">
              <a:rPr lang="ar-SA" smtClean="0"/>
              <a:pPr/>
              <a:t>‹#›</a:t>
            </a:fld>
            <a:endParaRPr lang="ar-SA"/>
          </a:p>
        </p:txBody>
      </p:sp>
    </p:spTree>
    <p:extLst>
      <p:ext uri="{BB962C8B-B14F-4D97-AF65-F5344CB8AC3E}">
        <p14:creationId xmlns:p14="http://schemas.microsoft.com/office/powerpoint/2010/main" xmlns="" val="2745433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FA3A5E9-FED4-4864-9A0E-59B44C485210}" type="datetimeFigureOut">
              <a:rPr lang="ar-SA" smtClean="0"/>
              <a:pPr/>
              <a:t>13/08/41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DACAC4B-3589-468F-959A-85861105B5B3}" type="slidenum">
              <a:rPr lang="ar-SA" smtClean="0"/>
              <a:pPr/>
              <a:t>‹#›</a:t>
            </a:fld>
            <a:endParaRPr lang="ar-SA"/>
          </a:p>
        </p:txBody>
      </p:sp>
    </p:spTree>
    <p:extLst>
      <p:ext uri="{BB962C8B-B14F-4D97-AF65-F5344CB8AC3E}">
        <p14:creationId xmlns:p14="http://schemas.microsoft.com/office/powerpoint/2010/main" xmlns="" val="3551845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gramho.com/explore-hashtag/%D8%A7%D8%B4%D8%BA%D8%A7%D9%84_%D9%8A%D8%AF%D9%88%D9%8A%D8%A9_%D9%88%D9%81%D9%86%D9%8A%D8%A9"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ENOVO\Desktop\أثير\خلفية رياضيات .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35926"/>
            <a:ext cx="9144000" cy="69939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ستطيل 2"/>
          <p:cNvSpPr/>
          <p:nvPr/>
        </p:nvSpPr>
        <p:spPr>
          <a:xfrm>
            <a:off x="4211960" y="5013176"/>
            <a:ext cx="4536504" cy="1512168"/>
          </a:xfrm>
          <a:prstGeom prst="rect">
            <a:avLst/>
          </a:prstGeom>
          <a:ln>
            <a:noFill/>
          </a:ln>
        </p:spPr>
        <p:style>
          <a:lnRef idx="2">
            <a:schemeClr val="accent1"/>
          </a:lnRef>
          <a:fillRef idx="1">
            <a:schemeClr val="lt1"/>
          </a:fillRef>
          <a:effectRef idx="0">
            <a:schemeClr val="accent1"/>
          </a:effectRef>
          <a:fontRef idx="minor">
            <a:schemeClr val="dk1"/>
          </a:fontRef>
        </p:style>
        <p:txBody>
          <a:bodyPr rtlCol="1" anchor="ctr"/>
          <a:lstStyle/>
          <a:p>
            <a:pPr algn="ctr"/>
            <a:r>
              <a:rPr lang="ar-SA" sz="2800" dirty="0" smtClean="0">
                <a:solidFill>
                  <a:schemeClr val="accent6"/>
                </a:solidFill>
              </a:rPr>
              <a:t>اعداد الطالبة: أثير فهد </a:t>
            </a:r>
            <a:r>
              <a:rPr lang="ar-SA" sz="2800" dirty="0" err="1" smtClean="0">
                <a:solidFill>
                  <a:schemeClr val="accent6"/>
                </a:solidFill>
              </a:rPr>
              <a:t>النقيه</a:t>
            </a:r>
            <a:endParaRPr lang="ar-SA" sz="2800" dirty="0" smtClean="0">
              <a:solidFill>
                <a:schemeClr val="accent6"/>
              </a:solidFill>
            </a:endParaRPr>
          </a:p>
          <a:p>
            <a:pPr algn="ctr"/>
            <a:r>
              <a:rPr lang="ar-SA" sz="2800" dirty="0" smtClean="0">
                <a:solidFill>
                  <a:schemeClr val="accent6"/>
                </a:solidFill>
              </a:rPr>
              <a:t>اشراف المعلمة: مزنة الدرعان</a:t>
            </a:r>
            <a:endParaRPr lang="ar-SA" sz="2800" dirty="0">
              <a:solidFill>
                <a:schemeClr val="accent6"/>
              </a:solidFill>
            </a:endParaRPr>
          </a:p>
        </p:txBody>
      </p:sp>
      <p:sp>
        <p:nvSpPr>
          <p:cNvPr id="4" name="مستطيل 3"/>
          <p:cNvSpPr/>
          <p:nvPr/>
        </p:nvSpPr>
        <p:spPr>
          <a:xfrm>
            <a:off x="179512" y="1268760"/>
            <a:ext cx="7200800" cy="2016224"/>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sz="7200" b="1" dirty="0" smtClean="0">
                <a:solidFill>
                  <a:srgbClr val="0070C0"/>
                </a:solidFill>
                <a:cs typeface="Akhbar MT" pitchFamily="2" charset="-78"/>
              </a:rPr>
              <a:t>الفصل السابع: الأعداد النسبية</a:t>
            </a:r>
            <a:endParaRPr lang="ar-SA" sz="7200" b="1" dirty="0">
              <a:solidFill>
                <a:srgbClr val="0070C0"/>
              </a:solidFill>
              <a:cs typeface="Akhbar MT" pitchFamily="2" charset="-78"/>
            </a:endParaRPr>
          </a:p>
        </p:txBody>
      </p:sp>
    </p:spTree>
    <p:extLst>
      <p:ext uri="{BB962C8B-B14F-4D97-AF65-F5344CB8AC3E}">
        <p14:creationId xmlns:p14="http://schemas.microsoft.com/office/powerpoint/2010/main" xmlns="" val="725577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ENOVO\Desktop\أثير\خلفية رياضيات .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35474"/>
            <a:ext cx="9144000" cy="69939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ستطيل مستدير الزوايا 2"/>
          <p:cNvSpPr/>
          <p:nvPr/>
        </p:nvSpPr>
        <p:spPr>
          <a:xfrm>
            <a:off x="1583669" y="332656"/>
            <a:ext cx="5976664" cy="2088232"/>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r>
              <a:rPr lang="ar-SA" sz="2400" dirty="0" smtClean="0">
                <a:solidFill>
                  <a:schemeClr val="accent6"/>
                </a:solidFill>
                <a:cs typeface="+mj-cs"/>
              </a:rPr>
              <a:t>الخطأ النمطي الرابع في العدد النسبي للطالبة</a:t>
            </a:r>
          </a:p>
          <a:p>
            <a:r>
              <a:rPr lang="ar-SA" sz="2400" dirty="0" smtClean="0">
                <a:solidFill>
                  <a:schemeClr val="accent3">
                    <a:lumMod val="50000"/>
                  </a:schemeClr>
                </a:solidFill>
                <a:cs typeface="+mj-cs"/>
              </a:rPr>
              <a:t>نجدها تقوم بالضرب </a:t>
            </a:r>
            <a:r>
              <a:rPr lang="ar-SA" sz="2400" dirty="0" smtClean="0">
                <a:solidFill>
                  <a:srgbClr val="FF0000"/>
                </a:solidFill>
                <a:cs typeface="+mj-cs"/>
              </a:rPr>
              <a:t>وكأن العملية جمع </a:t>
            </a:r>
            <a:r>
              <a:rPr lang="ar-SA" sz="2400" dirty="0" smtClean="0">
                <a:solidFill>
                  <a:schemeClr val="accent3">
                    <a:lumMod val="50000"/>
                  </a:schemeClr>
                </a:solidFill>
                <a:cs typeface="+mj-cs"/>
              </a:rPr>
              <a:t>بمعنى انها تقوم بتوحيد المقامات قبل تنفيذ عملية الضرب</a:t>
            </a:r>
            <a:endParaRPr lang="ar-SA" sz="2400" dirty="0">
              <a:solidFill>
                <a:schemeClr val="accent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2636912"/>
            <a:ext cx="6444717" cy="15650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مستطيل مستدير الزوايا 4"/>
          <p:cNvSpPr/>
          <p:nvPr/>
        </p:nvSpPr>
        <p:spPr>
          <a:xfrm>
            <a:off x="1583669" y="4343860"/>
            <a:ext cx="6545745" cy="251414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r>
              <a:rPr lang="ar-SA" sz="2400" dirty="0" smtClean="0">
                <a:solidFill>
                  <a:schemeClr val="accent6"/>
                </a:solidFill>
              </a:rPr>
              <a:t>إعادة التأهيل والمعالجة</a:t>
            </a:r>
          </a:p>
          <a:p>
            <a:r>
              <a:rPr lang="ar-SA" sz="2400" dirty="0" smtClean="0">
                <a:solidFill>
                  <a:schemeClr val="accent1"/>
                </a:solidFill>
              </a:rPr>
              <a:t>تحتاج لان تستخدم الرسوم التوضيحية لإيجاد نواتج الضرب الصحيحة ومن المفيد أن يتم تأهيلها في عملية ضرب الكسور من مسائل من واقع الحياة.</a:t>
            </a:r>
          </a:p>
          <a:p>
            <a:r>
              <a:rPr lang="ar-SA" sz="2400" dirty="0" smtClean="0">
                <a:solidFill>
                  <a:schemeClr val="accent1"/>
                </a:solidFill>
              </a:rPr>
              <a:t>وعند حلها بشكل صحيح حثها على مقارنة اجاباتها هذه مع اجاباتها السابقة لكي تستفيد من اخطائها. </a:t>
            </a:r>
          </a:p>
        </p:txBody>
      </p:sp>
    </p:spTree>
    <p:extLst>
      <p:ext uri="{BB962C8B-B14F-4D97-AF65-F5344CB8AC3E}">
        <p14:creationId xmlns:p14="http://schemas.microsoft.com/office/powerpoint/2010/main" xmlns="" val="3902184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ENOVO\Desktop\أثير\خلفية رياضيات .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35474"/>
            <a:ext cx="9144000" cy="69939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ستطيل مستدير الزوايا 2"/>
          <p:cNvSpPr/>
          <p:nvPr/>
        </p:nvSpPr>
        <p:spPr>
          <a:xfrm>
            <a:off x="1583669" y="332656"/>
            <a:ext cx="5976664" cy="2088232"/>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r>
              <a:rPr lang="ar-SA" sz="2400" dirty="0" smtClean="0">
                <a:solidFill>
                  <a:schemeClr val="accent6"/>
                </a:solidFill>
                <a:cs typeface="+mj-cs"/>
              </a:rPr>
              <a:t>الخطأ النمطي الخامس في العدد النسبي للطالبة</a:t>
            </a:r>
          </a:p>
          <a:p>
            <a:r>
              <a:rPr lang="ar-SA" sz="2400" dirty="0" smtClean="0">
                <a:solidFill>
                  <a:schemeClr val="accent3">
                    <a:lumMod val="50000"/>
                  </a:schemeClr>
                </a:solidFill>
                <a:cs typeface="+mj-cs"/>
              </a:rPr>
              <a:t>من الملاحظ ان الطالبة تعلم أنه عند قسمة الأعداد الكسرية فإن عليها أن تلجأ الى مقلوب الكسر وتحويل العملية الى الضرب، إلا أنها لا تعرف لماذا وكيف يتم ذلك.</a:t>
            </a:r>
          </a:p>
          <a:p>
            <a:endParaRPr lang="ar-SA" sz="2400" dirty="0" smtClean="0">
              <a:solidFill>
                <a:schemeClr val="accent6"/>
              </a:solidFill>
              <a:cs typeface="+mj-cs"/>
            </a:endParaRP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3096"/>
          <a:stretch/>
        </p:blipFill>
        <p:spPr bwMode="auto">
          <a:xfrm>
            <a:off x="2051721" y="2660791"/>
            <a:ext cx="5112568" cy="14471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1014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ENOVO\Desktop\أثير\خلفية رياضيات .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35474"/>
            <a:ext cx="9144000" cy="69939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ستطيل مستدير الزوايا 2"/>
          <p:cNvSpPr/>
          <p:nvPr/>
        </p:nvSpPr>
        <p:spPr>
          <a:xfrm>
            <a:off x="1557016" y="404664"/>
            <a:ext cx="6545745" cy="2232248"/>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r>
              <a:rPr lang="ar-SA" sz="2400" dirty="0" smtClean="0">
                <a:solidFill>
                  <a:schemeClr val="accent6"/>
                </a:solidFill>
              </a:rPr>
              <a:t>إعادة التأهيل والمعالجة</a:t>
            </a:r>
          </a:p>
          <a:p>
            <a:r>
              <a:rPr lang="ar-SA" sz="2400" dirty="0" smtClean="0">
                <a:solidFill>
                  <a:schemeClr val="accent1"/>
                </a:solidFill>
              </a:rPr>
              <a:t>افرض أن لديها نصف قطعة من الكيك، وافرض أن لديها عدد من الأصدقاء يحتاج كل منهم ان يأكل ربع قطعة الكيك فما هو العدد الكلي لهؤلاء الأصدقاء؟</a:t>
            </a:r>
          </a:p>
          <a:p>
            <a:endParaRPr lang="ar-SA" sz="2400" dirty="0" smtClean="0">
              <a:solidFill>
                <a:schemeClr val="accent1"/>
              </a:solidFill>
            </a:endParaRPr>
          </a:p>
        </p:txBody>
      </p:sp>
      <mc:AlternateContent xmlns:mc="http://schemas.openxmlformats.org/markup-compatibility/2006">
        <mc:Choice xmlns:a14="http://schemas.microsoft.com/office/drawing/2010/main" xmlns="" Requires="a14">
          <p:sp>
            <p:nvSpPr>
              <p:cNvPr id="4" name="مخطط انسيابي: معالجة متعاقبة 3"/>
              <p:cNvSpPr/>
              <p:nvPr/>
            </p:nvSpPr>
            <p:spPr>
              <a:xfrm>
                <a:off x="1043608" y="2780928"/>
                <a:ext cx="7344816" cy="2304256"/>
              </a:xfrm>
              <a:prstGeom prst="flowChartAlternateProcess">
                <a:avLst/>
              </a:prstGeom>
            </p:spPr>
            <p:style>
              <a:lnRef idx="2">
                <a:schemeClr val="accent2"/>
              </a:lnRef>
              <a:fillRef idx="1">
                <a:schemeClr val="lt1"/>
              </a:fillRef>
              <a:effectRef idx="0">
                <a:schemeClr val="accent2"/>
              </a:effectRef>
              <a:fontRef idx="minor">
                <a:schemeClr val="dk1"/>
              </a:fontRef>
            </p:style>
            <p:txBody>
              <a:bodyPr rtlCol="1" anchor="ctr"/>
              <a:lstStyle/>
              <a:p>
                <a:r>
                  <a:rPr lang="ar-SA" sz="2400" dirty="0" smtClean="0">
                    <a:solidFill>
                      <a:schemeClr val="accent1"/>
                    </a:solidFill>
                  </a:rPr>
                  <a:t>*يجب ان تحدد الطالبة نصف المربع الذي يمثل نصف الكيك الذي لديها ثم تقوم تجزئة النصف الى ارباع.</a:t>
                </a:r>
              </a:p>
              <a:p>
                <a:r>
                  <a:rPr lang="ar-SA" sz="2400" dirty="0" smtClean="0">
                    <a:solidFill>
                      <a:schemeClr val="accent1"/>
                    </a:solidFill>
                  </a:rPr>
                  <a:t>*المطلوب في المسألة هو ايجاد ناتج قسمة العدد </a:t>
                </a:r>
                <a14:m>
                  <m:oMath xmlns:m="http://schemas.openxmlformats.org/officeDocument/2006/math">
                    <m:box>
                      <m:boxPr>
                        <m:ctrlPr>
                          <a:rPr lang="ar-SA" sz="2400" i="1" smtClean="0">
                            <a:solidFill>
                              <a:schemeClr val="accent1"/>
                            </a:solidFill>
                            <a:latin typeface="Cambria Math"/>
                          </a:rPr>
                        </m:ctrlPr>
                      </m:boxPr>
                      <m:e>
                        <m:argPr>
                          <m:argSz m:val="-1"/>
                        </m:argPr>
                        <m:f>
                          <m:fPr>
                            <m:ctrlPr>
                              <a:rPr lang="ar-SA" sz="2400" i="1" smtClean="0">
                                <a:solidFill>
                                  <a:schemeClr val="accent1"/>
                                </a:solidFill>
                                <a:latin typeface="Cambria Math"/>
                              </a:rPr>
                            </m:ctrlPr>
                          </m:fPr>
                          <m:num>
                            <m:r>
                              <a:rPr lang="ar-SA" sz="2400" b="0" i="1" smtClean="0">
                                <a:solidFill>
                                  <a:schemeClr val="accent1"/>
                                </a:solidFill>
                                <a:latin typeface="Cambria Math"/>
                              </a:rPr>
                              <m:t>1</m:t>
                            </m:r>
                          </m:num>
                          <m:den>
                            <m:r>
                              <a:rPr lang="ar-SA" sz="2400" b="0" i="1" smtClean="0">
                                <a:solidFill>
                                  <a:schemeClr val="accent1"/>
                                </a:solidFill>
                                <a:latin typeface="Cambria Math"/>
                              </a:rPr>
                              <m:t>2</m:t>
                            </m:r>
                          </m:den>
                        </m:f>
                      </m:e>
                    </m:box>
                  </m:oMath>
                </a14:m>
                <a:r>
                  <a:rPr lang="ar-SA" sz="2400" dirty="0" smtClean="0">
                    <a:solidFill>
                      <a:schemeClr val="accent1"/>
                    </a:solidFill>
                  </a:rPr>
                  <a:t> على العدد </a:t>
                </a:r>
                <a14:m>
                  <m:oMath xmlns:m="http://schemas.openxmlformats.org/officeDocument/2006/math">
                    <m:box>
                      <m:boxPr>
                        <m:ctrlPr>
                          <a:rPr lang="ar-SA" sz="2400" i="1" smtClean="0">
                            <a:solidFill>
                              <a:schemeClr val="accent1"/>
                            </a:solidFill>
                            <a:latin typeface="Cambria Math"/>
                          </a:rPr>
                        </m:ctrlPr>
                      </m:boxPr>
                      <m:e>
                        <m:argPr>
                          <m:argSz m:val="-1"/>
                        </m:argPr>
                        <m:f>
                          <m:fPr>
                            <m:ctrlPr>
                              <a:rPr lang="ar-SA" sz="2400" i="1" smtClean="0">
                                <a:solidFill>
                                  <a:schemeClr val="accent1"/>
                                </a:solidFill>
                                <a:latin typeface="Cambria Math"/>
                              </a:rPr>
                            </m:ctrlPr>
                          </m:fPr>
                          <m:num>
                            <m:r>
                              <a:rPr lang="ar-SA" sz="2400" b="0" i="1" smtClean="0">
                                <a:solidFill>
                                  <a:schemeClr val="accent1"/>
                                </a:solidFill>
                                <a:latin typeface="Cambria Math"/>
                              </a:rPr>
                              <m:t>1</m:t>
                            </m:r>
                          </m:num>
                          <m:den>
                            <m:r>
                              <a:rPr lang="ar-SA" sz="2400" b="0" i="1" smtClean="0">
                                <a:solidFill>
                                  <a:schemeClr val="accent1"/>
                                </a:solidFill>
                                <a:latin typeface="Cambria Math"/>
                              </a:rPr>
                              <m:t>4</m:t>
                            </m:r>
                          </m:den>
                        </m:f>
                      </m:e>
                    </m:box>
                  </m:oMath>
                </a14:m>
                <a:r>
                  <a:rPr lang="ar-SA" sz="2400" dirty="0" smtClean="0">
                    <a:solidFill>
                      <a:schemeClr val="accent1"/>
                    </a:solidFill>
                  </a:rPr>
                  <a:t/>
                </a:r>
                <a:endParaRPr lang="ar-SA" sz="2400" dirty="0">
                  <a:solidFill>
                    <a:schemeClr val="accent1"/>
                  </a:solidFill>
                </a:endParaRPr>
              </a:p>
            </p:txBody>
          </p:sp>
        </mc:Choice>
        <mc:Fallback>
          <p:sp>
            <p:nvSpPr>
              <p:cNvPr id="4" name="مخطط انسيابي: معالجة متعاقبة 3"/>
              <p:cNvSpPr>
                <a:spLocks noRot="1" noChangeAspect="1" noMove="1" noResize="1" noEditPoints="1" noAdjustHandles="1" noChangeArrowheads="1" noChangeShapeType="1" noTextEdit="1"/>
              </p:cNvSpPr>
              <p:nvPr/>
            </p:nvSpPr>
            <p:spPr>
              <a:xfrm>
                <a:off x="1043608" y="2780928"/>
                <a:ext cx="7344816" cy="2304256"/>
              </a:xfrm>
              <a:prstGeom prst="flowChartAlternateProcess">
                <a:avLst/>
              </a:prstGeom>
              <a:blipFill rotWithShape="1">
                <a:blip r:embed="rId3"/>
                <a:stretch>
                  <a:fillRect/>
                </a:stretch>
              </a:blipFill>
            </p:spPr>
            <p:txBody>
              <a:bodyPr/>
              <a:lstStyle/>
              <a:p>
                <a:r>
                  <a:rPr lang="ar-SA">
                    <a:noFill/>
                  </a:rPr>
                  <a:t> </a:t>
                </a:r>
              </a:p>
            </p:txBody>
          </p:sp>
        </mc:Fallback>
      </mc:AlternateContent>
      <mc:AlternateContent xmlns:mc="http://schemas.openxmlformats.org/markup-compatibility/2006">
        <mc:Choice xmlns:a14="http://schemas.microsoft.com/office/drawing/2010/main" xmlns="" Requires="a14">
          <p:sp>
            <p:nvSpPr>
              <p:cNvPr id="5" name="مستطيل مستدير الزوايا 4"/>
              <p:cNvSpPr/>
              <p:nvPr/>
            </p:nvSpPr>
            <p:spPr>
              <a:xfrm>
                <a:off x="1557016" y="5325931"/>
                <a:ext cx="6840760" cy="1124744"/>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4800" dirty="0" smtClean="0"/>
                  <a:t/>
                </a:r>
                <a14:m>
                  <m:oMath xmlns:m="http://schemas.openxmlformats.org/officeDocument/2006/math">
                    <m:box>
                      <m:boxPr>
                        <m:ctrlPr>
                          <a:rPr lang="ar-SA" sz="4800" i="1" smtClean="0">
                            <a:latin typeface="Cambria Math"/>
                          </a:rPr>
                        </m:ctrlPr>
                      </m:boxPr>
                      <m:e>
                        <m:argPr>
                          <m:argSz m:val="-1"/>
                        </m:argPr>
                        <m:f>
                          <m:fPr>
                            <m:ctrlPr>
                              <a:rPr lang="ar-SA" sz="4800" i="1" smtClean="0">
                                <a:latin typeface="Cambria Math"/>
                              </a:rPr>
                            </m:ctrlPr>
                          </m:fPr>
                          <m:num>
                            <m:r>
                              <a:rPr lang="ar-SA" sz="4800" b="0" i="1" smtClean="0">
                                <a:latin typeface="Cambria Math"/>
                              </a:rPr>
                              <m:t>4</m:t>
                            </m:r>
                          </m:num>
                          <m:den>
                            <m:r>
                              <a:rPr lang="ar-SA" sz="4800" b="0" i="1" smtClean="0">
                                <a:latin typeface="Cambria Math"/>
                              </a:rPr>
                              <m:t>2</m:t>
                            </m:r>
                          </m:den>
                        </m:f>
                      </m:e>
                    </m:box>
                  </m:oMath>
                </a14:m>
                <a:r>
                  <a:rPr lang="ar-SA" sz="4800" dirty="0" smtClean="0"/>
                  <a:t>= </a:t>
                </a:r>
                <a14:m>
                  <m:oMath xmlns:m="http://schemas.openxmlformats.org/officeDocument/2006/math">
                    <m:box>
                      <m:boxPr>
                        <m:ctrlPr>
                          <a:rPr lang="ar-SA" sz="4800" i="1" smtClean="0">
                            <a:latin typeface="Cambria Math"/>
                          </a:rPr>
                        </m:ctrlPr>
                      </m:boxPr>
                      <m:e>
                        <m:argPr>
                          <m:argSz m:val="-1"/>
                        </m:argPr>
                        <m:f>
                          <m:fPr>
                            <m:ctrlPr>
                              <a:rPr lang="ar-SA" sz="4800" i="1" smtClean="0">
                                <a:latin typeface="Cambria Math"/>
                              </a:rPr>
                            </m:ctrlPr>
                          </m:fPr>
                          <m:num>
                            <m:r>
                              <a:rPr lang="ar-SA" sz="4800" b="0" i="1" smtClean="0">
                                <a:latin typeface="Cambria Math"/>
                              </a:rPr>
                              <m:t>4</m:t>
                            </m:r>
                          </m:num>
                          <m:den>
                            <m:r>
                              <a:rPr lang="ar-SA" sz="4800" b="0" i="1" smtClean="0">
                                <a:latin typeface="Cambria Math"/>
                              </a:rPr>
                              <m:t>1</m:t>
                            </m:r>
                          </m:den>
                        </m:f>
                      </m:e>
                    </m:box>
                  </m:oMath>
                </a14:m>
                <a:r>
                  <a:rPr lang="ar-SA" sz="4800" dirty="0" smtClean="0"/>
                  <a:t> × </a:t>
                </a:r>
                <a14:m>
                  <m:oMath xmlns:m="http://schemas.openxmlformats.org/officeDocument/2006/math">
                    <m:box>
                      <m:boxPr>
                        <m:ctrlPr>
                          <a:rPr lang="ar-SA" sz="4800" i="1" smtClean="0">
                            <a:latin typeface="Cambria Math"/>
                          </a:rPr>
                        </m:ctrlPr>
                      </m:boxPr>
                      <m:e>
                        <m:argPr>
                          <m:argSz m:val="-1"/>
                        </m:argPr>
                        <m:f>
                          <m:fPr>
                            <m:ctrlPr>
                              <a:rPr lang="ar-SA" sz="4800" i="1" smtClean="0">
                                <a:latin typeface="Cambria Math"/>
                              </a:rPr>
                            </m:ctrlPr>
                          </m:fPr>
                          <m:num>
                            <m:r>
                              <a:rPr lang="ar-SA" sz="4800" b="0" i="1" smtClean="0">
                                <a:latin typeface="Cambria Math"/>
                              </a:rPr>
                              <m:t>1</m:t>
                            </m:r>
                          </m:num>
                          <m:den>
                            <m:r>
                              <a:rPr lang="ar-SA" sz="4800" b="0" i="1" smtClean="0">
                                <a:latin typeface="Cambria Math"/>
                              </a:rPr>
                              <m:t>2</m:t>
                            </m:r>
                          </m:den>
                        </m:f>
                      </m:e>
                    </m:box>
                  </m:oMath>
                </a14:m>
                <a:r>
                  <a:rPr lang="ar-SA" sz="4800" dirty="0" smtClean="0"/>
                  <a:t>=</a:t>
                </a:r>
                <a14:m>
                  <m:oMath xmlns:m="http://schemas.openxmlformats.org/officeDocument/2006/math">
                    <m:box>
                      <m:boxPr>
                        <m:ctrlPr>
                          <a:rPr lang="ar-SA" sz="4800" i="1" smtClean="0">
                            <a:latin typeface="Cambria Math"/>
                          </a:rPr>
                        </m:ctrlPr>
                      </m:boxPr>
                      <m:e>
                        <m:argPr>
                          <m:argSz m:val="-1"/>
                        </m:argPr>
                        <m:f>
                          <m:fPr>
                            <m:ctrlPr>
                              <a:rPr lang="ar-SA" sz="4800" i="1" smtClean="0">
                                <a:latin typeface="Cambria Math"/>
                              </a:rPr>
                            </m:ctrlPr>
                          </m:fPr>
                          <m:num>
                            <m:r>
                              <a:rPr lang="ar-SA" sz="4800" b="0" i="1" smtClean="0">
                                <a:latin typeface="Cambria Math"/>
                              </a:rPr>
                              <m:t>1</m:t>
                            </m:r>
                          </m:num>
                          <m:den>
                            <m:r>
                              <a:rPr lang="ar-SA" sz="4800" b="0" i="1" smtClean="0">
                                <a:latin typeface="Cambria Math"/>
                              </a:rPr>
                              <m:t>4</m:t>
                            </m:r>
                          </m:den>
                        </m:f>
                      </m:e>
                    </m:box>
                  </m:oMath>
                </a14:m>
                <a:r>
                  <a:rPr lang="ar-SA" sz="4800" dirty="0" smtClean="0"/>
                  <a:t>÷</a:t>
                </a:r>
                <a14:m>
                  <m:oMath xmlns:m="http://schemas.openxmlformats.org/officeDocument/2006/math">
                    <m:box>
                      <m:boxPr>
                        <m:ctrlPr>
                          <a:rPr lang="ar-SA" sz="4800" i="1" dirty="0" smtClean="0">
                            <a:latin typeface="Cambria Math"/>
                          </a:rPr>
                        </m:ctrlPr>
                      </m:boxPr>
                      <m:e>
                        <m:argPr>
                          <m:argSz m:val="-1"/>
                        </m:argPr>
                        <m:f>
                          <m:fPr>
                            <m:ctrlPr>
                              <a:rPr lang="ar-SA" sz="4800" i="1" dirty="0" smtClean="0">
                                <a:latin typeface="Cambria Math"/>
                              </a:rPr>
                            </m:ctrlPr>
                          </m:fPr>
                          <m:num>
                            <m:r>
                              <a:rPr lang="ar-SA" sz="4800" b="0" i="1" dirty="0" smtClean="0">
                                <a:latin typeface="Cambria Math"/>
                              </a:rPr>
                              <m:t>1</m:t>
                            </m:r>
                          </m:num>
                          <m:den>
                            <m:r>
                              <a:rPr lang="ar-SA" sz="4800" b="0" i="1" dirty="0" smtClean="0">
                                <a:latin typeface="Cambria Math"/>
                              </a:rPr>
                              <m:t>2</m:t>
                            </m:r>
                          </m:den>
                        </m:f>
                      </m:e>
                    </m:box>
                  </m:oMath>
                </a14:m>
                <a:endParaRPr lang="ar-SA" sz="4800" dirty="0"/>
              </a:p>
            </p:txBody>
          </p:sp>
        </mc:Choice>
        <mc:Fallback>
          <p:sp>
            <p:nvSpPr>
              <p:cNvPr id="5" name="مستطيل مستدير الزوايا 4"/>
              <p:cNvSpPr>
                <a:spLocks noRot="1" noChangeAspect="1" noMove="1" noResize="1" noEditPoints="1" noAdjustHandles="1" noChangeArrowheads="1" noChangeShapeType="1" noTextEdit="1"/>
              </p:cNvSpPr>
              <p:nvPr/>
            </p:nvSpPr>
            <p:spPr>
              <a:xfrm>
                <a:off x="1557016" y="5325931"/>
                <a:ext cx="6840760" cy="1124744"/>
              </a:xfrm>
              <a:prstGeom prst="roundRect">
                <a:avLst/>
              </a:prstGeom>
              <a:blipFill rotWithShape="1">
                <a:blip r:embed="rId4"/>
                <a:stretch>
                  <a:fillRect t="-2128" b="-10106"/>
                </a:stretch>
              </a:blipFill>
            </p:spPr>
            <p:txBody>
              <a:bodyPr/>
              <a:lstStyle/>
              <a:p>
                <a:r>
                  <a:rPr lang="ar-SA">
                    <a:noFill/>
                  </a:rPr>
                  <a:t> </a:t>
                </a:r>
              </a:p>
            </p:txBody>
          </p:sp>
        </mc:Fallback>
      </mc:AlternateContent>
    </p:spTree>
    <p:extLst>
      <p:ext uri="{BB962C8B-B14F-4D97-AF65-F5344CB8AC3E}">
        <p14:creationId xmlns:p14="http://schemas.microsoft.com/office/powerpoint/2010/main" xmlns="" val="151121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p:txBody>
          <a:bodyPr/>
          <a:lstStyle/>
          <a:p>
            <a:endParaRPr lang="ar-SA"/>
          </a:p>
        </p:txBody>
      </p:sp>
      <p:sp>
        <p:nvSpPr>
          <p:cNvPr id="5" name="عنوان فرعي 4"/>
          <p:cNvSpPr>
            <a:spLocks noGrp="1"/>
          </p:cNvSpPr>
          <p:nvPr>
            <p:ph type="subTitle" idx="1"/>
          </p:nvPr>
        </p:nvSpPr>
        <p:spPr/>
        <p:txBody>
          <a:bodyPr/>
          <a:lstStyle/>
          <a:p>
            <a:endParaRPr lang="ar-SA"/>
          </a:p>
        </p:txBody>
      </p:sp>
      <p:pic>
        <p:nvPicPr>
          <p:cNvPr id="1026" name="Picture 2" descr="C:\Users\LENOVO\Desktop\أثير\خلفية رياضيات .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35474"/>
            <a:ext cx="9144000" cy="699392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مستطيل مستدير الزوايا 5"/>
          <p:cNvSpPr/>
          <p:nvPr/>
        </p:nvSpPr>
        <p:spPr>
          <a:xfrm>
            <a:off x="323528" y="548680"/>
            <a:ext cx="7632848" cy="2448272"/>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r>
              <a:rPr lang="ar-SA" sz="2800" dirty="0" smtClean="0">
                <a:solidFill>
                  <a:schemeClr val="accent3">
                    <a:lumMod val="50000"/>
                  </a:schemeClr>
                </a:solidFill>
                <a:cs typeface="+mj-cs"/>
              </a:rPr>
              <a:t>ما الاعداد النسبية؟</a:t>
            </a:r>
          </a:p>
          <a:p>
            <a:r>
              <a:rPr lang="ar-SA" sz="2800" dirty="0" smtClean="0">
                <a:solidFill>
                  <a:schemeClr val="accent3">
                    <a:lumMod val="50000"/>
                  </a:schemeClr>
                </a:solidFill>
                <a:cs typeface="+mj-cs"/>
              </a:rPr>
              <a:t>تعد الأعداد النسبية أفكاراً رياضية مجردة كما هو الحال في الأعداد الصحيحة، ويمكن تمثيلها على خط الاعداد.</a:t>
            </a:r>
          </a:p>
          <a:p>
            <a:r>
              <a:rPr lang="ar-SA" sz="2800" dirty="0">
                <a:solidFill>
                  <a:schemeClr val="accent1"/>
                </a:solidFill>
              </a:rPr>
              <a:t>يوجد طرق لتوضيح الاعداد النسبية على اساس قاعدة </a:t>
            </a:r>
            <a:r>
              <a:rPr lang="ar-SA" sz="2800" dirty="0">
                <a:solidFill>
                  <a:srgbClr val="FF0000"/>
                </a:solidFill>
              </a:rPr>
              <a:t>الجزء من الكل</a:t>
            </a:r>
            <a:r>
              <a:rPr lang="ar-SA" sz="2800" dirty="0">
                <a:solidFill>
                  <a:schemeClr val="accent1"/>
                </a:solidFill>
              </a:rPr>
              <a:t> من المناسب وضعها في منهج المرحلة الابتدائية.</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4487" t="54999" r="20279"/>
          <a:stretch/>
        </p:blipFill>
        <p:spPr bwMode="auto">
          <a:xfrm>
            <a:off x="1979712" y="3272150"/>
            <a:ext cx="6716915" cy="3585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53123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dirty="0"/>
          </a:p>
        </p:txBody>
      </p:sp>
      <p:sp>
        <p:nvSpPr>
          <p:cNvPr id="3" name="عنوان فرعي 2"/>
          <p:cNvSpPr>
            <a:spLocks noGrp="1"/>
          </p:cNvSpPr>
          <p:nvPr>
            <p:ph type="subTitle" idx="1"/>
          </p:nvPr>
        </p:nvSpPr>
        <p:spPr/>
        <p:txBody>
          <a:bodyPr/>
          <a:lstStyle/>
          <a:p>
            <a:endParaRPr lang="ar-SA"/>
          </a:p>
        </p:txBody>
      </p:sp>
      <p:pic>
        <p:nvPicPr>
          <p:cNvPr id="4" name="Picture 2" descr="C:\Users\LENOVO\Desktop\أثير\خلفية رياضيات .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35474"/>
            <a:ext cx="9144000" cy="699392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مستدير الزوايا 4"/>
          <p:cNvSpPr/>
          <p:nvPr/>
        </p:nvSpPr>
        <p:spPr>
          <a:xfrm>
            <a:off x="323528" y="548680"/>
            <a:ext cx="7776864" cy="5472608"/>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r>
              <a:rPr lang="ar-SA" sz="3200" b="1" dirty="0" smtClean="0">
                <a:solidFill>
                  <a:schemeClr val="accent3"/>
                </a:solidFill>
                <a:cs typeface="+mj-cs"/>
              </a:rPr>
              <a:t>لماذا يعاني الطلاب من الاعداد النسبية؟</a:t>
            </a:r>
          </a:p>
          <a:p>
            <a:r>
              <a:rPr lang="ar-SA" sz="3200" dirty="0" smtClean="0">
                <a:solidFill>
                  <a:schemeClr val="accent2"/>
                </a:solidFill>
                <a:cs typeface="+mj-cs"/>
              </a:rPr>
              <a:t>1- بالنسبة لطرق التدريس فإنها غالباً ما </a:t>
            </a:r>
            <a:r>
              <a:rPr lang="ar-SA" sz="3200" dirty="0" smtClean="0">
                <a:solidFill>
                  <a:srgbClr val="FF0000"/>
                </a:solidFill>
                <a:cs typeface="+mj-cs"/>
              </a:rPr>
              <a:t>تركز على الحفظ</a:t>
            </a:r>
            <a:r>
              <a:rPr lang="ar-SA" sz="3200" dirty="0" smtClean="0">
                <a:solidFill>
                  <a:schemeClr val="accent2"/>
                </a:solidFill>
                <a:cs typeface="+mj-cs"/>
              </a:rPr>
              <a:t> اكثر من تركيزها على المفاهيم وما تعنيه القيم الموجودة بالبسط والمقام.</a:t>
            </a:r>
          </a:p>
          <a:p>
            <a:r>
              <a:rPr lang="ar-SA" sz="3200" dirty="0" smtClean="0">
                <a:solidFill>
                  <a:schemeClr val="accent2"/>
                </a:solidFill>
                <a:cs typeface="+mj-cs"/>
              </a:rPr>
              <a:t>2- إن </a:t>
            </a:r>
            <a:r>
              <a:rPr lang="ar-SA" sz="3200" dirty="0" smtClean="0">
                <a:solidFill>
                  <a:srgbClr val="FF0000"/>
                </a:solidFill>
                <a:cs typeface="+mj-cs"/>
              </a:rPr>
              <a:t>تقريب الاجابات </a:t>
            </a:r>
            <a:r>
              <a:rPr lang="ar-SA" sz="3200" dirty="0" smtClean="0">
                <a:solidFill>
                  <a:schemeClr val="accent2"/>
                </a:solidFill>
                <a:cs typeface="+mj-cs"/>
              </a:rPr>
              <a:t>قد تشكل تحديا للطلبة.</a:t>
            </a:r>
          </a:p>
          <a:p>
            <a:r>
              <a:rPr lang="ar-SA" sz="3200" dirty="0" smtClean="0">
                <a:solidFill>
                  <a:schemeClr val="accent2"/>
                </a:solidFill>
                <a:cs typeface="+mj-cs"/>
              </a:rPr>
              <a:t>3- إن </a:t>
            </a:r>
            <a:r>
              <a:rPr lang="ar-SA" sz="3200" dirty="0" smtClean="0">
                <a:solidFill>
                  <a:srgbClr val="FF0000"/>
                </a:solidFill>
                <a:cs typeface="+mj-cs"/>
              </a:rPr>
              <a:t>الكسور غير مرتبطة بشكل مباشر </a:t>
            </a:r>
            <a:r>
              <a:rPr lang="ar-SA" sz="3200" dirty="0" smtClean="0">
                <a:solidFill>
                  <a:schemeClr val="accent2"/>
                </a:solidFill>
                <a:cs typeface="+mj-cs"/>
              </a:rPr>
              <a:t>بالأشياء المستخدمة يومياً ولذلك ينظر لها كأشياء مجردة. </a:t>
            </a:r>
          </a:p>
          <a:p>
            <a:endParaRPr lang="ar-SA" sz="3200" dirty="0">
              <a:solidFill>
                <a:schemeClr val="accent2"/>
              </a:solidFill>
            </a:endParaRPr>
          </a:p>
        </p:txBody>
      </p:sp>
    </p:spTree>
    <p:extLst>
      <p:ext uri="{BB962C8B-B14F-4D97-AF65-F5344CB8AC3E}">
        <p14:creationId xmlns:p14="http://schemas.microsoft.com/office/powerpoint/2010/main" xmlns="" val="283455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4" name="Picture 2" descr="C:\Users\LENOVO\Desktop\أثير\خلفية رياضيات .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99392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مستدير الزوايا 4"/>
          <p:cNvSpPr/>
          <p:nvPr/>
        </p:nvSpPr>
        <p:spPr>
          <a:xfrm>
            <a:off x="395536" y="260648"/>
            <a:ext cx="7344816" cy="144016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r>
              <a:rPr lang="ar-SA" sz="2800" dirty="0" smtClean="0">
                <a:solidFill>
                  <a:schemeClr val="accent1"/>
                </a:solidFill>
              </a:rPr>
              <a:t>بخصوص الطالبة </a:t>
            </a:r>
            <a:r>
              <a:rPr lang="ar-SA" sz="2800" dirty="0" err="1" smtClean="0">
                <a:solidFill>
                  <a:schemeClr val="accent1"/>
                </a:solidFill>
              </a:rPr>
              <a:t>تاوانا</a:t>
            </a:r>
            <a:r>
              <a:rPr lang="ar-SA" sz="2800" dirty="0" smtClean="0">
                <a:solidFill>
                  <a:schemeClr val="accent1"/>
                </a:solidFill>
              </a:rPr>
              <a:t> </a:t>
            </a:r>
          </a:p>
          <a:p>
            <a:r>
              <a:rPr lang="ar-SA" sz="2800" dirty="0" err="1" smtClean="0">
                <a:solidFill>
                  <a:schemeClr val="accent1"/>
                </a:solidFill>
              </a:rPr>
              <a:t>تاوانا</a:t>
            </a:r>
            <a:r>
              <a:rPr lang="ar-SA" sz="2800" dirty="0" smtClean="0">
                <a:solidFill>
                  <a:schemeClr val="accent1"/>
                </a:solidFill>
              </a:rPr>
              <a:t> طالبة في الصف الخامس تبلغ من العمر 12 سنة .</a:t>
            </a:r>
          </a:p>
          <a:p>
            <a:endParaRPr lang="ar-SA" sz="2800" dirty="0">
              <a:solidFill>
                <a:schemeClr val="accent1"/>
              </a:solidFill>
            </a:endParaRPr>
          </a:p>
        </p:txBody>
      </p:sp>
      <p:sp>
        <p:nvSpPr>
          <p:cNvPr id="6" name="مستطيل مستدير الزوايا 5"/>
          <p:cNvSpPr/>
          <p:nvPr/>
        </p:nvSpPr>
        <p:spPr>
          <a:xfrm>
            <a:off x="2411760" y="1912397"/>
            <a:ext cx="5976664" cy="274074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endParaRPr lang="ar-SA" sz="2400" dirty="0" smtClean="0">
              <a:solidFill>
                <a:schemeClr val="accent6"/>
              </a:solidFill>
              <a:cs typeface="+mj-cs"/>
            </a:endParaRPr>
          </a:p>
          <a:p>
            <a:endParaRPr lang="ar-SA" sz="2400" dirty="0">
              <a:solidFill>
                <a:schemeClr val="accent6"/>
              </a:solidFill>
              <a:cs typeface="+mj-cs"/>
            </a:endParaRPr>
          </a:p>
          <a:p>
            <a:r>
              <a:rPr lang="ar-SA" sz="2400" dirty="0" smtClean="0">
                <a:solidFill>
                  <a:schemeClr val="accent6"/>
                </a:solidFill>
                <a:cs typeface="+mj-cs"/>
              </a:rPr>
              <a:t>الخطأ النمطي الأول في العدد النسبي للطالبة</a:t>
            </a:r>
          </a:p>
          <a:p>
            <a:r>
              <a:rPr lang="ar-SA" sz="2400" dirty="0" smtClean="0">
                <a:solidFill>
                  <a:schemeClr val="accent3">
                    <a:lumMod val="50000"/>
                  </a:schemeClr>
                </a:solidFill>
                <a:cs typeface="+mj-cs"/>
              </a:rPr>
              <a:t>إن المسألتين متعلقتان بمفهوم الجزء من الكل ومن الملاحظ أن الطالبة تعلم جيداً أنها تتعامل مع الاعداد الكسرية وذلك من خلال تسجيلها لإجابات على </a:t>
            </a:r>
            <a:r>
              <a:rPr lang="ar-SA" sz="2400" dirty="0">
                <a:solidFill>
                  <a:schemeClr val="accent3">
                    <a:lumMod val="50000"/>
                  </a:schemeClr>
                </a:solidFill>
                <a:cs typeface="+mj-cs"/>
              </a:rPr>
              <a:t>ش</a:t>
            </a:r>
            <a:r>
              <a:rPr lang="ar-SA" sz="2400" dirty="0" smtClean="0">
                <a:solidFill>
                  <a:schemeClr val="accent3">
                    <a:lumMod val="50000"/>
                  </a:schemeClr>
                </a:solidFill>
                <a:cs typeface="+mj-cs"/>
              </a:rPr>
              <a:t>كل كسري.</a:t>
            </a:r>
          </a:p>
          <a:p>
            <a:r>
              <a:rPr lang="ar-SA" sz="2400" dirty="0" smtClean="0">
                <a:solidFill>
                  <a:schemeClr val="accent3">
                    <a:lumMod val="50000"/>
                  </a:schemeClr>
                </a:solidFill>
                <a:cs typeface="+mj-cs"/>
              </a:rPr>
              <a:t>إلا انها تفتقر الى الاحساس بهذه الكسور ويظهر هذا من خلال عدم ربطها الكسر بالشكل المكافئ له.</a:t>
            </a:r>
          </a:p>
          <a:p>
            <a:endParaRPr lang="ar-SA" sz="2400" dirty="0" smtClean="0">
              <a:solidFill>
                <a:schemeClr val="accent3">
                  <a:lumMod val="50000"/>
                </a:schemeClr>
              </a:solidFill>
              <a:cs typeface="+mj-cs"/>
            </a:endParaRPr>
          </a:p>
          <a:p>
            <a:endParaRPr lang="ar-SA" sz="2400" dirty="0">
              <a:solidFill>
                <a:schemeClr val="accent1"/>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725473"/>
            <a:ext cx="2160240" cy="37727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35709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Picture 2" descr="C:\Users\LENOVO\Desktop\أثير\خلفية رياضيات .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35474"/>
            <a:ext cx="9144000" cy="699392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مستدير الزوايا 4"/>
          <p:cNvSpPr/>
          <p:nvPr/>
        </p:nvSpPr>
        <p:spPr>
          <a:xfrm>
            <a:off x="395536" y="260648"/>
            <a:ext cx="7344816" cy="2736304"/>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r>
              <a:rPr lang="ar-SA" sz="2800" dirty="0" smtClean="0">
                <a:solidFill>
                  <a:schemeClr val="accent1"/>
                </a:solidFill>
              </a:rPr>
              <a:t>إعادة التأهيل والمعالجة</a:t>
            </a:r>
          </a:p>
          <a:p>
            <a:r>
              <a:rPr lang="ar-SA" sz="2800" dirty="0" smtClean="0">
                <a:solidFill>
                  <a:schemeClr val="accent1"/>
                </a:solidFill>
              </a:rPr>
              <a:t>لابد من بدء الطالبة بطي ورقة على شكل مستطيل ليصبح لديها مستطيلان متطابقان ولتقم بتظليل أحد هذين المستطيلين.</a:t>
            </a:r>
          </a:p>
        </p:txBody>
      </p:sp>
      <p:sp>
        <p:nvSpPr>
          <p:cNvPr id="6" name="مستطيل 5"/>
          <p:cNvSpPr/>
          <p:nvPr/>
        </p:nvSpPr>
        <p:spPr>
          <a:xfrm>
            <a:off x="6516216" y="3356992"/>
            <a:ext cx="2232248" cy="1368152"/>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ar-SA"/>
          </a:p>
        </p:txBody>
      </p:sp>
      <p:sp>
        <p:nvSpPr>
          <p:cNvPr id="7" name="مستطيل 6"/>
          <p:cNvSpPr/>
          <p:nvPr/>
        </p:nvSpPr>
        <p:spPr>
          <a:xfrm>
            <a:off x="4067944" y="3356992"/>
            <a:ext cx="2448272" cy="1368152"/>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t>واحد من اثنين</a:t>
            </a:r>
          </a:p>
          <a:p>
            <a:pPr algn="ctr"/>
            <a:r>
              <a:rPr lang="ar-SA" dirty="0" smtClean="0"/>
              <a:t>1</a:t>
            </a:r>
          </a:p>
          <a:p>
            <a:pPr algn="ctr"/>
            <a:r>
              <a:rPr lang="ar-SA" dirty="0" smtClean="0"/>
              <a:t>ـــــ</a:t>
            </a:r>
          </a:p>
          <a:p>
            <a:pPr algn="ctr"/>
            <a:r>
              <a:rPr lang="ar-SA" dirty="0"/>
              <a:t>2</a:t>
            </a:r>
          </a:p>
        </p:txBody>
      </p:sp>
      <mc:AlternateContent xmlns:mc="http://schemas.openxmlformats.org/markup-compatibility/2006">
        <mc:Choice xmlns:a14="http://schemas.microsoft.com/office/drawing/2010/main" xmlns="" Requires="a14">
          <p:sp>
            <p:nvSpPr>
              <p:cNvPr id="8" name="مستطيل 7"/>
              <p:cNvSpPr/>
              <p:nvPr/>
            </p:nvSpPr>
            <p:spPr>
              <a:xfrm>
                <a:off x="2175655" y="4947862"/>
                <a:ext cx="6480720" cy="1512168"/>
              </a:xfrm>
              <a:prstGeom prst="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ar-SA" sz="2000" dirty="0" smtClean="0"/>
                  <a:t>*لابد من سؤال الطالبة عن المستطيلين والتأكد من ادراكها بانهما متطابقان وأوضح لها عبارة (واحد من اثنين) ومن ثم كتابة </a:t>
                </a:r>
                <a14:m>
                  <m:oMath xmlns:m="http://schemas.openxmlformats.org/officeDocument/2006/math">
                    <m:box>
                      <m:boxPr>
                        <m:ctrlPr>
                          <a:rPr lang="ar-SA" sz="3200" i="1" smtClean="0">
                            <a:latin typeface="Cambria Math"/>
                          </a:rPr>
                        </m:ctrlPr>
                      </m:boxPr>
                      <m:e>
                        <m:argPr>
                          <m:argSz m:val="-1"/>
                        </m:argPr>
                        <m:f>
                          <m:fPr>
                            <m:ctrlPr>
                              <a:rPr lang="ar-SA" sz="3200" i="1" smtClean="0">
                                <a:latin typeface="Cambria Math"/>
                              </a:rPr>
                            </m:ctrlPr>
                          </m:fPr>
                          <m:num>
                            <m:r>
                              <a:rPr lang="ar-SA" sz="3200" b="0" i="1" smtClean="0">
                                <a:latin typeface="Cambria Math"/>
                              </a:rPr>
                              <m:t>1</m:t>
                            </m:r>
                          </m:num>
                          <m:den>
                            <m:r>
                              <a:rPr lang="ar-SA" sz="3200" b="0" i="1" smtClean="0">
                                <a:latin typeface="Cambria Math"/>
                              </a:rPr>
                              <m:t>2</m:t>
                            </m:r>
                          </m:den>
                        </m:f>
                      </m:e>
                    </m:box>
                  </m:oMath>
                </a14:m>
                <a:endParaRPr lang="ar-SA" sz="3200" dirty="0"/>
              </a:p>
            </p:txBody>
          </p:sp>
        </mc:Choice>
        <mc:Fallback>
          <p:sp>
            <p:nvSpPr>
              <p:cNvPr id="8" name="مستطيل 7"/>
              <p:cNvSpPr>
                <a:spLocks noRot="1" noChangeAspect="1" noMove="1" noResize="1" noEditPoints="1" noAdjustHandles="1" noChangeArrowheads="1" noChangeShapeType="1" noTextEdit="1"/>
              </p:cNvSpPr>
              <p:nvPr/>
            </p:nvSpPr>
            <p:spPr>
              <a:xfrm>
                <a:off x="2175655" y="4947862"/>
                <a:ext cx="6480720" cy="1512168"/>
              </a:xfrm>
              <a:prstGeom prst="rect">
                <a:avLst/>
              </a:prstGeom>
              <a:blipFill rotWithShape="1">
                <a:blip r:embed="rId3"/>
                <a:stretch>
                  <a:fillRect/>
                </a:stretch>
              </a:blipFill>
            </p:spPr>
            <p:txBody>
              <a:bodyPr/>
              <a:lstStyle/>
              <a:p>
                <a:r>
                  <a:rPr lang="ar-SA">
                    <a:noFill/>
                  </a:rPr>
                  <a:t> </a:t>
                </a:r>
              </a:p>
            </p:txBody>
          </p:sp>
        </mc:Fallback>
      </mc:AlternateContent>
    </p:spTree>
    <p:extLst>
      <p:ext uri="{BB962C8B-B14F-4D97-AF65-F5344CB8AC3E}">
        <p14:creationId xmlns:p14="http://schemas.microsoft.com/office/powerpoint/2010/main" xmlns="" val="402451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 name="Picture 2" descr="C:\Users\LENOVO\Desktop\أثير\خلفية رياضيات .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35474"/>
            <a:ext cx="9144000" cy="699392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مستدير الزوايا 4"/>
          <p:cNvSpPr/>
          <p:nvPr/>
        </p:nvSpPr>
        <p:spPr>
          <a:xfrm>
            <a:off x="1583669" y="332656"/>
            <a:ext cx="5976664" cy="2740740"/>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endParaRPr lang="ar-SA" sz="2400" dirty="0" smtClean="0">
              <a:solidFill>
                <a:schemeClr val="accent6"/>
              </a:solidFill>
              <a:cs typeface="+mj-cs"/>
            </a:endParaRPr>
          </a:p>
          <a:p>
            <a:endParaRPr lang="ar-SA" sz="2400" dirty="0">
              <a:solidFill>
                <a:schemeClr val="accent6"/>
              </a:solidFill>
              <a:cs typeface="+mj-cs"/>
            </a:endParaRPr>
          </a:p>
          <a:p>
            <a:r>
              <a:rPr lang="ar-SA" sz="2400" dirty="0" smtClean="0">
                <a:solidFill>
                  <a:schemeClr val="accent6"/>
                </a:solidFill>
                <a:cs typeface="+mj-cs"/>
              </a:rPr>
              <a:t>الخطأ النمطي الثاني في العدد النسبي للطالبة</a:t>
            </a:r>
          </a:p>
          <a:p>
            <a:r>
              <a:rPr lang="ar-SA" sz="2400" dirty="0" smtClean="0">
                <a:solidFill>
                  <a:schemeClr val="accent3">
                    <a:lumMod val="50000"/>
                  </a:schemeClr>
                </a:solidFill>
                <a:cs typeface="+mj-cs"/>
              </a:rPr>
              <a:t>من الملاحظ أن الطالبة تعلم جيدا أن جمع البسط يتم بمعزل عن جمع المقامات، كما أنها قامت بتسجيل نواتج الجمع على كسور. إلا انها قامت بجمع المقامات مع بعضها بنفس الطريقة التي طبقتها على الكسور.</a:t>
            </a:r>
          </a:p>
          <a:p>
            <a:r>
              <a:rPr lang="ar-SA" sz="2400" dirty="0" smtClean="0">
                <a:solidFill>
                  <a:srgbClr val="FF0000"/>
                </a:solidFill>
                <a:cs typeface="+mj-cs"/>
              </a:rPr>
              <a:t>*في الجمع يجب توحيد المقامات</a:t>
            </a:r>
            <a:r>
              <a:rPr lang="ar-SA" sz="2400" dirty="0" smtClean="0">
                <a:solidFill>
                  <a:schemeClr val="accent3">
                    <a:lumMod val="50000"/>
                  </a:schemeClr>
                </a:solidFill>
                <a:cs typeface="+mj-cs"/>
              </a:rPr>
              <a:t>.</a:t>
            </a:r>
          </a:p>
          <a:p>
            <a:endParaRPr lang="ar-SA" sz="2400" dirty="0" smtClean="0">
              <a:solidFill>
                <a:schemeClr val="accent3">
                  <a:lumMod val="50000"/>
                </a:schemeClr>
              </a:solidFill>
              <a:cs typeface="+mj-cs"/>
            </a:endParaRPr>
          </a:p>
          <a:p>
            <a:endParaRPr lang="ar-SA" sz="2400" dirty="0">
              <a:solidFill>
                <a:schemeClr val="accent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9338" y="3212976"/>
            <a:ext cx="2976752" cy="2272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77472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ENOVO\Desktop\أثير\خلفية رياضيات .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35474"/>
            <a:ext cx="9144000" cy="6993926"/>
          </a:xfrm>
          <a:prstGeom prst="rect">
            <a:avLst/>
          </a:prstGeom>
          <a:noFill/>
          <a:extLst>
            <a:ext uri="{909E8E84-426E-40DD-AFC4-6F175D3DCCD1}">
              <a14:hiddenFill xmlns:a14="http://schemas.microsoft.com/office/drawing/2010/main" xmlns="">
                <a:solidFill>
                  <a:srgbClr val="FFFFFF"/>
                </a:solidFill>
              </a14:hiddenFill>
            </a:ext>
          </a:extLst>
        </p:spPr>
      </p:pic>
      <mc:AlternateContent xmlns:mc="http://schemas.openxmlformats.org/markup-compatibility/2006">
        <mc:Choice xmlns:a14="http://schemas.microsoft.com/office/drawing/2010/main" xmlns="" Requires="a14">
          <p:sp>
            <p:nvSpPr>
              <p:cNvPr id="3" name="مستطيل مستدير الزوايا 2"/>
              <p:cNvSpPr/>
              <p:nvPr/>
            </p:nvSpPr>
            <p:spPr>
              <a:xfrm>
                <a:off x="367904" y="293812"/>
                <a:ext cx="7344816" cy="2736304"/>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r>
                  <a:rPr lang="ar-SA" sz="2800" dirty="0" smtClean="0">
                    <a:solidFill>
                      <a:schemeClr val="accent6"/>
                    </a:solidFill>
                  </a:rPr>
                  <a:t>إعادة التأهيل والمعالجة</a:t>
                </a:r>
              </a:p>
              <a:p>
                <a:r>
                  <a:rPr lang="ar-SA" sz="2800" dirty="0" smtClean="0">
                    <a:solidFill>
                      <a:schemeClr val="accent1"/>
                    </a:solidFill>
                  </a:rPr>
                  <a:t>افرض انه طلب منها أن تدهن ثلاثة اثمان </a:t>
                </a:r>
                <a14:m>
                  <m:oMath xmlns:m="http://schemas.openxmlformats.org/officeDocument/2006/math">
                    <m:box>
                      <m:boxPr>
                        <m:ctrlPr>
                          <a:rPr lang="ar-SA" sz="2800" i="1" smtClean="0">
                            <a:solidFill>
                              <a:schemeClr val="accent1"/>
                            </a:solidFill>
                            <a:latin typeface="Cambria Math"/>
                          </a:rPr>
                        </m:ctrlPr>
                      </m:boxPr>
                      <m:e>
                        <m:argPr>
                          <m:argSz m:val="-1"/>
                        </m:argPr>
                        <m:f>
                          <m:fPr>
                            <m:ctrlPr>
                              <a:rPr lang="ar-SA" sz="2800" i="1" smtClean="0">
                                <a:solidFill>
                                  <a:schemeClr val="accent1"/>
                                </a:solidFill>
                                <a:latin typeface="Cambria Math"/>
                              </a:rPr>
                            </m:ctrlPr>
                          </m:fPr>
                          <m:num>
                            <m:r>
                              <a:rPr lang="ar-SA" sz="2800" b="0" i="1" smtClean="0">
                                <a:solidFill>
                                  <a:schemeClr val="accent1"/>
                                </a:solidFill>
                                <a:latin typeface="Cambria Math"/>
                              </a:rPr>
                              <m:t>3</m:t>
                            </m:r>
                          </m:num>
                          <m:den>
                            <m:r>
                              <a:rPr lang="ar-SA" sz="2800" b="0" i="1" smtClean="0">
                                <a:solidFill>
                                  <a:schemeClr val="accent1"/>
                                </a:solidFill>
                                <a:latin typeface="Cambria Math"/>
                              </a:rPr>
                              <m:t>8</m:t>
                            </m:r>
                          </m:den>
                        </m:f>
                      </m:e>
                    </m:box>
                  </m:oMath>
                </a14:m>
                <a:r>
                  <a:rPr lang="ar-SA" sz="2800" dirty="0" smtClean="0">
                    <a:solidFill>
                      <a:schemeClr val="accent1"/>
                    </a:solidFill>
                  </a:rPr>
                  <a:t> أحد الجدران </a:t>
                </a:r>
              </a:p>
              <a:p>
                <a:r>
                  <a:rPr lang="ar-SA" sz="2800" dirty="0" smtClean="0">
                    <a:solidFill>
                      <a:schemeClr val="accent1"/>
                    </a:solidFill>
                  </a:rPr>
                  <a:t>وطلب من صديقتها ربع أخر من الجدار </a:t>
                </a:r>
                <a14:m>
                  <m:oMath xmlns:m="http://schemas.openxmlformats.org/officeDocument/2006/math">
                    <m:box>
                      <m:boxPr>
                        <m:ctrlPr>
                          <a:rPr lang="ar-SA" sz="2800" i="1" smtClean="0">
                            <a:solidFill>
                              <a:schemeClr val="accent1"/>
                            </a:solidFill>
                            <a:latin typeface="Cambria Math"/>
                          </a:rPr>
                        </m:ctrlPr>
                      </m:boxPr>
                      <m:e>
                        <m:argPr>
                          <m:argSz m:val="-1"/>
                        </m:argPr>
                        <m:f>
                          <m:fPr>
                            <m:ctrlPr>
                              <a:rPr lang="ar-SA" sz="2800" i="1" smtClean="0">
                                <a:solidFill>
                                  <a:schemeClr val="accent1"/>
                                </a:solidFill>
                                <a:latin typeface="Cambria Math"/>
                              </a:rPr>
                            </m:ctrlPr>
                          </m:fPr>
                          <m:num>
                            <m:r>
                              <a:rPr lang="ar-SA" sz="2800" b="0" i="1" smtClean="0">
                                <a:solidFill>
                                  <a:schemeClr val="accent1"/>
                                </a:solidFill>
                                <a:latin typeface="Cambria Math"/>
                              </a:rPr>
                              <m:t>2</m:t>
                            </m:r>
                          </m:num>
                          <m:den>
                            <m:r>
                              <a:rPr lang="ar-SA" sz="2800" b="0" i="1" smtClean="0">
                                <a:solidFill>
                                  <a:schemeClr val="accent1"/>
                                </a:solidFill>
                                <a:latin typeface="Cambria Math"/>
                              </a:rPr>
                              <m:t>8</m:t>
                            </m:r>
                          </m:den>
                        </m:f>
                      </m:e>
                    </m:box>
                  </m:oMath>
                </a14:m>
                <a:r>
                  <a:rPr lang="ar-SA" sz="2800" dirty="0" smtClean="0">
                    <a:solidFill>
                      <a:schemeClr val="accent1"/>
                    </a:solidFill>
                  </a:rPr>
                  <a:t> فكم مجموع ما تم دهنه؟</a:t>
                </a:r>
              </a:p>
            </p:txBody>
          </p:sp>
        </mc:Choice>
        <mc:Fallback>
          <p:sp>
            <p:nvSpPr>
              <p:cNvPr id="3" name="مستطيل مستدير الزوايا 2"/>
              <p:cNvSpPr>
                <a:spLocks noRot="1" noChangeAspect="1" noMove="1" noResize="1" noEditPoints="1" noAdjustHandles="1" noChangeArrowheads="1" noChangeShapeType="1" noTextEdit="1"/>
              </p:cNvSpPr>
              <p:nvPr/>
            </p:nvSpPr>
            <p:spPr>
              <a:xfrm>
                <a:off x="367904" y="293812"/>
                <a:ext cx="7344816" cy="2736304"/>
              </a:xfrm>
              <a:prstGeom prst="roundRect">
                <a:avLst/>
              </a:prstGeom>
              <a:blipFill rotWithShape="1">
                <a:blip r:embed="rId3"/>
                <a:stretch>
                  <a:fillRect/>
                </a:stretch>
              </a:blipFill>
            </p:spPr>
            <p:txBody>
              <a:bodyPr/>
              <a:lstStyle/>
              <a:p>
                <a:r>
                  <a:rPr lang="ar-SA">
                    <a:noFill/>
                  </a:rPr>
                  <a:t> </a:t>
                </a:r>
              </a:p>
            </p:txBody>
          </p:sp>
        </mc:Fallback>
      </mc:AlternateContent>
      <p:graphicFrame>
        <p:nvGraphicFramePr>
          <p:cNvPr id="7" name="جدول 6"/>
          <p:cNvGraphicFramePr>
            <a:graphicFrameLocks noGrp="1"/>
          </p:cNvGraphicFramePr>
          <p:nvPr>
            <p:extLst>
              <p:ext uri="{D42A27DB-BD31-4B8C-83A1-F6EECF244321}">
                <p14:modId xmlns:p14="http://schemas.microsoft.com/office/powerpoint/2010/main" xmlns="" val="219832460"/>
              </p:ext>
            </p:extLst>
          </p:nvPr>
        </p:nvGraphicFramePr>
        <p:xfrm>
          <a:off x="3873500" y="3594098"/>
          <a:ext cx="4226892" cy="1744424"/>
        </p:xfrm>
        <a:graphic>
          <a:graphicData uri="http://schemas.openxmlformats.org/drawingml/2006/table">
            <a:tbl>
              <a:tblPr rtl="1" firstRow="1" bandRow="1">
                <a:tableStyleId>{5940675A-B579-460E-94D1-54222C63F5DA}</a:tableStyleId>
              </a:tblPr>
              <a:tblGrid>
                <a:gridCol w="2113446"/>
                <a:gridCol w="2113446"/>
              </a:tblGrid>
              <a:tr h="436106">
                <a:tc>
                  <a:txBody>
                    <a:bodyPr/>
                    <a:lstStyle/>
                    <a:p>
                      <a:pPr rtl="1"/>
                      <a:endParaRPr lang="ar-SA" dirty="0"/>
                    </a:p>
                  </a:txBody>
                  <a:tcPr>
                    <a:solidFill>
                      <a:schemeClr val="accent2"/>
                    </a:solidFill>
                  </a:tcPr>
                </a:tc>
                <a:tc>
                  <a:txBody>
                    <a:bodyPr/>
                    <a:lstStyle/>
                    <a:p>
                      <a:pPr rtl="1"/>
                      <a:endParaRPr lang="ar-SA" dirty="0"/>
                    </a:p>
                  </a:txBody>
                  <a:tcPr>
                    <a:solidFill>
                      <a:schemeClr val="accent2"/>
                    </a:solidFill>
                  </a:tcPr>
                </a:tc>
              </a:tr>
              <a:tr h="436106">
                <a:tc>
                  <a:txBody>
                    <a:bodyPr/>
                    <a:lstStyle/>
                    <a:p>
                      <a:pPr rtl="1"/>
                      <a:endParaRPr lang="ar-SA"/>
                    </a:p>
                  </a:txBody>
                  <a:tcPr/>
                </a:tc>
                <a:tc>
                  <a:txBody>
                    <a:bodyPr/>
                    <a:lstStyle/>
                    <a:p>
                      <a:pPr rtl="1"/>
                      <a:endParaRPr lang="ar-SA" dirty="0"/>
                    </a:p>
                  </a:txBody>
                  <a:tcPr>
                    <a:solidFill>
                      <a:schemeClr val="accent2"/>
                    </a:solidFill>
                  </a:tcPr>
                </a:tc>
              </a:tr>
              <a:tr h="436106">
                <a:tc>
                  <a:txBody>
                    <a:bodyPr/>
                    <a:lstStyle/>
                    <a:p>
                      <a:pPr rtl="1"/>
                      <a:endParaRPr lang="ar-SA"/>
                    </a:p>
                  </a:txBody>
                  <a:tcPr/>
                </a:tc>
                <a:tc>
                  <a:txBody>
                    <a:bodyPr/>
                    <a:lstStyle/>
                    <a:p>
                      <a:pPr rtl="1"/>
                      <a:endParaRPr lang="ar-SA"/>
                    </a:p>
                  </a:txBody>
                  <a:tcPr/>
                </a:tc>
              </a:tr>
              <a:tr h="436106">
                <a:tc>
                  <a:txBody>
                    <a:bodyPr/>
                    <a:lstStyle/>
                    <a:p>
                      <a:pPr rtl="1"/>
                      <a:endParaRPr lang="ar-SA" dirty="0"/>
                    </a:p>
                  </a:txBody>
                  <a:tcPr>
                    <a:solidFill>
                      <a:schemeClr val="accent4"/>
                    </a:solidFill>
                  </a:tcPr>
                </a:tc>
                <a:tc>
                  <a:txBody>
                    <a:bodyPr/>
                    <a:lstStyle/>
                    <a:p>
                      <a:pPr rtl="1"/>
                      <a:endParaRPr lang="ar-SA" dirty="0"/>
                    </a:p>
                  </a:txBody>
                  <a:tcPr>
                    <a:solidFill>
                      <a:schemeClr val="accent4"/>
                    </a:solidFill>
                  </a:tcPr>
                </a:tc>
              </a:tr>
            </a:tbl>
          </a:graphicData>
        </a:graphic>
      </p:graphicFrame>
      <mc:AlternateContent xmlns:mc="http://schemas.openxmlformats.org/markup-compatibility/2006">
        <mc:Choice xmlns:a14="http://schemas.microsoft.com/office/drawing/2010/main" xmlns="" Requires="a14">
          <p:sp>
            <p:nvSpPr>
              <p:cNvPr id="8" name="مستطيل 7"/>
              <p:cNvSpPr/>
              <p:nvPr/>
            </p:nvSpPr>
            <p:spPr>
              <a:xfrm>
                <a:off x="3491880" y="5661248"/>
                <a:ext cx="4464496"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14:m>
                  <m:oMathPara xmlns:m="http://schemas.openxmlformats.org/officeDocument/2006/math">
                    <m:oMathParaPr>
                      <m:jc m:val="centerGroup"/>
                    </m:oMathParaPr>
                    <m:oMath xmlns:m="http://schemas.openxmlformats.org/officeDocument/2006/math">
                      <m:box>
                        <m:boxPr>
                          <m:ctrlPr>
                            <a:rPr lang="ar-SA" sz="3200" i="1" smtClean="0">
                              <a:solidFill>
                                <a:schemeClr val="tx1"/>
                              </a:solidFill>
                              <a:latin typeface="Cambria Math"/>
                            </a:rPr>
                          </m:ctrlPr>
                        </m:boxPr>
                        <m:e>
                          <m:argPr>
                            <m:argSz m:val="-1"/>
                          </m:argPr>
                          <m:f>
                            <m:fPr>
                              <m:ctrlPr>
                                <a:rPr lang="ar-SA" sz="3200" i="1" smtClean="0">
                                  <a:solidFill>
                                    <a:schemeClr val="tx1"/>
                                  </a:solidFill>
                                  <a:latin typeface="Cambria Math"/>
                                </a:rPr>
                              </m:ctrlPr>
                            </m:fPr>
                            <m:num>
                              <m:r>
                                <a:rPr lang="ar-SA" sz="3200" b="0" i="1" smtClean="0">
                                  <a:solidFill>
                                    <a:schemeClr val="tx1"/>
                                  </a:solidFill>
                                  <a:latin typeface="Cambria Math"/>
                                </a:rPr>
                                <m:t>3</m:t>
                              </m:r>
                            </m:num>
                            <m:den>
                              <m:r>
                                <a:rPr lang="ar-SA" sz="3200" b="0" i="1" smtClean="0">
                                  <a:solidFill>
                                    <a:schemeClr val="tx1"/>
                                  </a:solidFill>
                                  <a:latin typeface="Cambria Math"/>
                                </a:rPr>
                                <m:t>8</m:t>
                              </m:r>
                            </m:den>
                          </m:f>
                        </m:e>
                      </m:box>
                      <m:r>
                        <a:rPr lang="ar-SA" sz="3200" b="0" i="0" smtClean="0">
                          <a:solidFill>
                            <a:schemeClr val="tx1"/>
                          </a:solidFill>
                          <a:latin typeface="Cambria Math"/>
                        </a:rPr>
                        <m:t>+</m:t>
                      </m:r>
                      <m:box>
                        <m:boxPr>
                          <m:ctrlPr>
                            <a:rPr lang="ar-SA" sz="3200" b="0" i="1" smtClean="0">
                              <a:solidFill>
                                <a:schemeClr val="tx1"/>
                              </a:solidFill>
                              <a:latin typeface="Cambria Math"/>
                            </a:rPr>
                          </m:ctrlPr>
                        </m:boxPr>
                        <m:e>
                          <m:argPr>
                            <m:argSz m:val="-1"/>
                          </m:argPr>
                          <m:f>
                            <m:fPr>
                              <m:ctrlPr>
                                <a:rPr lang="ar-SA" sz="3200" b="0" i="1" smtClean="0">
                                  <a:solidFill>
                                    <a:schemeClr val="tx1"/>
                                  </a:solidFill>
                                  <a:latin typeface="Cambria Math"/>
                                </a:rPr>
                              </m:ctrlPr>
                            </m:fPr>
                            <m:num>
                              <m:r>
                                <a:rPr lang="ar-SA" sz="3200" b="0" i="1" smtClean="0">
                                  <a:solidFill>
                                    <a:schemeClr val="tx1"/>
                                  </a:solidFill>
                                  <a:latin typeface="Cambria Math"/>
                                </a:rPr>
                                <m:t>2</m:t>
                              </m:r>
                            </m:num>
                            <m:den>
                              <m:r>
                                <a:rPr lang="ar-SA" sz="3200" b="0" i="1" smtClean="0">
                                  <a:solidFill>
                                    <a:schemeClr val="tx1"/>
                                  </a:solidFill>
                                  <a:latin typeface="Cambria Math"/>
                                </a:rPr>
                                <m:t>8</m:t>
                              </m:r>
                            </m:den>
                          </m:f>
                        </m:e>
                      </m:box>
                      <m:r>
                        <a:rPr lang="ar-SA" sz="3200" b="0" i="1" smtClean="0">
                          <a:solidFill>
                            <a:schemeClr val="tx1"/>
                          </a:solidFill>
                          <a:latin typeface="Cambria Math"/>
                        </a:rPr>
                        <m:t>=</m:t>
                      </m:r>
                      <m:box>
                        <m:boxPr>
                          <m:ctrlPr>
                            <a:rPr lang="ar-SA" sz="3200" b="0" i="1" smtClean="0">
                              <a:solidFill>
                                <a:schemeClr val="tx1"/>
                              </a:solidFill>
                              <a:latin typeface="Cambria Math"/>
                            </a:rPr>
                          </m:ctrlPr>
                        </m:boxPr>
                        <m:e>
                          <m:argPr>
                            <m:argSz m:val="-1"/>
                          </m:argPr>
                          <m:f>
                            <m:fPr>
                              <m:ctrlPr>
                                <a:rPr lang="ar-SA" sz="3200" b="0" i="1" smtClean="0">
                                  <a:solidFill>
                                    <a:schemeClr val="tx1"/>
                                  </a:solidFill>
                                  <a:latin typeface="Cambria Math"/>
                                </a:rPr>
                              </m:ctrlPr>
                            </m:fPr>
                            <m:num>
                              <m:r>
                                <a:rPr lang="ar-SA" sz="3200" b="0" i="1" smtClean="0">
                                  <a:solidFill>
                                    <a:schemeClr val="tx1"/>
                                  </a:solidFill>
                                  <a:latin typeface="Cambria Math"/>
                                </a:rPr>
                                <m:t>5</m:t>
                              </m:r>
                            </m:num>
                            <m:den>
                              <m:r>
                                <a:rPr lang="ar-SA" sz="3200" b="0" i="1" smtClean="0">
                                  <a:solidFill>
                                    <a:schemeClr val="tx1"/>
                                  </a:solidFill>
                                  <a:latin typeface="Cambria Math"/>
                                </a:rPr>
                                <m:t>8</m:t>
                              </m:r>
                            </m:den>
                          </m:f>
                        </m:e>
                      </m:box>
                    </m:oMath>
                  </m:oMathPara>
                </a14:m>
                <a:endParaRPr lang="ar-SA" sz="3200" dirty="0">
                  <a:solidFill>
                    <a:schemeClr val="tx1"/>
                  </a:solidFill>
                </a:endParaRPr>
              </a:p>
            </p:txBody>
          </p:sp>
        </mc:Choice>
        <mc:Fallback>
          <p:sp>
            <p:nvSpPr>
              <p:cNvPr id="8" name="مستطيل 7"/>
              <p:cNvSpPr>
                <a:spLocks noRot="1" noChangeAspect="1" noMove="1" noResize="1" noEditPoints="1" noAdjustHandles="1" noChangeArrowheads="1" noChangeShapeType="1" noTextEdit="1"/>
              </p:cNvSpPr>
              <p:nvPr/>
            </p:nvSpPr>
            <p:spPr>
              <a:xfrm>
                <a:off x="3491880" y="5661248"/>
                <a:ext cx="4464496" cy="1080120"/>
              </a:xfrm>
              <a:prstGeom prst="rect">
                <a:avLst/>
              </a:prstGeom>
              <a:blipFill rotWithShape="1">
                <a:blip r:embed="rId4"/>
                <a:stretch>
                  <a:fillRect/>
                </a:stretch>
              </a:blipFill>
              <a:ln>
                <a:noFill/>
              </a:ln>
            </p:spPr>
            <p:txBody>
              <a:bodyPr/>
              <a:lstStyle/>
              <a:p>
                <a:r>
                  <a:rPr lang="ar-SA">
                    <a:noFill/>
                  </a:rPr>
                  <a:t> </a:t>
                </a:r>
              </a:p>
            </p:txBody>
          </p:sp>
        </mc:Fallback>
      </mc:AlternateContent>
    </p:spTree>
    <p:extLst>
      <p:ext uri="{BB962C8B-B14F-4D97-AF65-F5344CB8AC3E}">
        <p14:creationId xmlns:p14="http://schemas.microsoft.com/office/powerpoint/2010/main" xmlns="" val="178449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ENOVO\Desktop\أثير\خلفية رياضيات .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35474"/>
            <a:ext cx="9144000" cy="69939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ستطيل مستدير الزوايا 2"/>
          <p:cNvSpPr/>
          <p:nvPr/>
        </p:nvSpPr>
        <p:spPr>
          <a:xfrm>
            <a:off x="1583669" y="332656"/>
            <a:ext cx="5976664" cy="2088232"/>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r>
              <a:rPr lang="ar-SA" sz="2400" dirty="0" smtClean="0">
                <a:solidFill>
                  <a:schemeClr val="accent6"/>
                </a:solidFill>
                <a:cs typeface="+mj-cs"/>
              </a:rPr>
              <a:t>الخطأ النمطي الثالث في العدد النسبي للطالبة</a:t>
            </a:r>
          </a:p>
          <a:p>
            <a:r>
              <a:rPr lang="ar-SA" sz="2400" dirty="0" smtClean="0">
                <a:solidFill>
                  <a:schemeClr val="accent3">
                    <a:lumMod val="50000"/>
                  </a:schemeClr>
                </a:solidFill>
                <a:cs typeface="+mj-cs"/>
              </a:rPr>
              <a:t>واجهت الطالبة صعوبة في إعادة تسمية العدد المطروح منه حيث إنها كتبت الجزء الكسري من العدد المطروح كما هو في ناتج الطرح وكأن المسألة كانت جمعاً.</a:t>
            </a:r>
            <a:endParaRPr lang="ar-SA" sz="2400" dirty="0">
              <a:solidFill>
                <a:schemeClr val="accent1"/>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471" t="27430" r="25650" b="25545"/>
          <a:stretch/>
        </p:blipFill>
        <p:spPr bwMode="auto">
          <a:xfrm>
            <a:off x="467544" y="2636912"/>
            <a:ext cx="2355046"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2968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ENOVO\Desktop\أثير\خلفية رياضيات .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35474"/>
            <a:ext cx="9144000" cy="699392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ستطيل مستدير الزوايا 2"/>
          <p:cNvSpPr/>
          <p:nvPr/>
        </p:nvSpPr>
        <p:spPr>
          <a:xfrm>
            <a:off x="367904" y="293812"/>
            <a:ext cx="7344816" cy="2736304"/>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r>
              <a:rPr lang="ar-SA" sz="2800" dirty="0" smtClean="0">
                <a:solidFill>
                  <a:schemeClr val="accent6"/>
                </a:solidFill>
              </a:rPr>
              <a:t>إعادة التأهيل والمعالجة</a:t>
            </a:r>
          </a:p>
          <a:p>
            <a:r>
              <a:rPr lang="ar-SA" sz="2800" dirty="0" smtClean="0">
                <a:solidFill>
                  <a:schemeClr val="accent1"/>
                </a:solidFill>
              </a:rPr>
              <a:t>الطالبة بحاجة الى العمل بالاستعانة بالمناطق المظللة أو قصاصات الورق التي يتم قصها لتوضيح عملية الطرح بين الاعداد المكونة من خليط الاعداد الصحيحة والأعداد الكسرية.</a:t>
            </a:r>
          </a:p>
        </p:txBody>
      </p:sp>
      <p:pic>
        <p:nvPicPr>
          <p:cNvPr id="3074" name="Picture 2" descr="صورة ذات صلة">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35696" y="3284984"/>
            <a:ext cx="2539380" cy="25393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0973392"/>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TotalTime>
  <Words>457</Words>
  <Application>Microsoft Office PowerPoint</Application>
  <PresentationFormat>عرض على الشاشة (3:4)‏</PresentationFormat>
  <Paragraphs>46</Paragraphs>
  <Slides>12</Slides>
  <Notes>0</Notes>
  <HiddenSlides>0</HiddenSlides>
  <MMClips>0</MMClips>
  <ScaleCrop>false</ScaleCrop>
  <HeadingPairs>
    <vt:vector size="4" baseType="variant">
      <vt:variant>
        <vt:lpstr>سمة</vt:lpstr>
      </vt:variant>
      <vt:variant>
        <vt:i4>1</vt:i4>
      </vt:variant>
      <vt:variant>
        <vt:lpstr>عناوين الشرائح</vt:lpstr>
      </vt:variant>
      <vt:variant>
        <vt:i4>12</vt:i4>
      </vt:variant>
    </vt:vector>
  </HeadingPairs>
  <TitlesOfParts>
    <vt:vector size="13" baseType="lpstr">
      <vt:lpstr>نسق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vector>
  </TitlesOfParts>
  <Company>Ahmed-Under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Windows User</dc:creator>
  <cp:lastModifiedBy>user</cp:lastModifiedBy>
  <cp:revision>24</cp:revision>
  <dcterms:created xsi:type="dcterms:W3CDTF">2020-04-05T21:32:32Z</dcterms:created>
  <dcterms:modified xsi:type="dcterms:W3CDTF">2020-04-06T05:01:59Z</dcterms:modified>
</cp:coreProperties>
</file>