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8" r:id="rId9"/>
    <p:sldId id="269" r:id="rId10"/>
    <p:sldId id="270" r:id="rId11"/>
    <p:sldId id="264" r:id="rId12"/>
    <p:sldId id="265" r:id="rId13"/>
    <p:sldId id="266" r:id="rId14"/>
    <p:sldId id="271" r:id="rId15"/>
    <p:sldId id="272" r:id="rId16"/>
    <p:sldId id="273" r:id="rId17"/>
    <p:sldId id="274" r:id="rId18"/>
    <p:sldId id="276" r:id="rId19"/>
    <p:sldId id="275" r:id="rId20"/>
    <p:sldId id="279" r:id="rId21"/>
    <p:sldId id="280" r:id="rId22"/>
    <p:sldId id="282" r:id="rId23"/>
    <p:sldId id="281" r:id="rId24"/>
    <p:sldId id="277" r:id="rId25"/>
    <p:sldId id="278"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23FA83C-2A0C-4EC9-8988-6D4880F7EF58}" type="datetimeFigureOut">
              <a:rPr lang="ar-SA" smtClean="0"/>
              <a:pPr/>
              <a:t>1/29/1436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23FA83C-2A0C-4EC9-8988-6D4880F7EF58}" type="datetimeFigureOut">
              <a:rPr lang="ar-SA" smtClean="0"/>
              <a:pPr/>
              <a:t>1/29/1436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23FA83C-2A0C-4EC9-8988-6D4880F7EF58}" type="datetimeFigureOut">
              <a:rPr lang="ar-SA" smtClean="0"/>
              <a:pPr/>
              <a:t>1/29/1436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23FA83C-2A0C-4EC9-8988-6D4880F7EF58}" type="datetimeFigureOut">
              <a:rPr lang="ar-SA" smtClean="0"/>
              <a:pPr/>
              <a:t>1/29/1436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23FA83C-2A0C-4EC9-8988-6D4880F7EF58}" type="datetimeFigureOut">
              <a:rPr lang="ar-SA" smtClean="0"/>
              <a:pPr/>
              <a:t>1/29/1436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23FA83C-2A0C-4EC9-8988-6D4880F7EF58}" type="datetimeFigureOut">
              <a:rPr lang="ar-SA" smtClean="0"/>
              <a:pPr/>
              <a:t>1/29/1436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23FA83C-2A0C-4EC9-8988-6D4880F7EF58}" type="datetimeFigureOut">
              <a:rPr lang="ar-SA" smtClean="0"/>
              <a:pPr/>
              <a:t>1/29/1436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23FA83C-2A0C-4EC9-8988-6D4880F7EF58}" type="datetimeFigureOut">
              <a:rPr lang="ar-SA" smtClean="0"/>
              <a:pPr/>
              <a:t>1/29/1436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23FA83C-2A0C-4EC9-8988-6D4880F7EF58}" type="datetimeFigureOut">
              <a:rPr lang="ar-SA" smtClean="0"/>
              <a:pPr/>
              <a:t>1/29/1436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23FA83C-2A0C-4EC9-8988-6D4880F7EF58}" type="datetimeFigureOut">
              <a:rPr lang="ar-SA" smtClean="0"/>
              <a:pPr/>
              <a:t>1/29/1436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23FA83C-2A0C-4EC9-8988-6D4880F7EF58}" type="datetimeFigureOut">
              <a:rPr lang="ar-SA" smtClean="0"/>
              <a:pPr/>
              <a:t>1/29/1436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0BC558-EB52-4A32-9A98-9A6D3F71BEA6}"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3FA83C-2A0C-4EC9-8988-6D4880F7EF58}" type="datetimeFigureOut">
              <a:rPr lang="ar-SA" smtClean="0"/>
              <a:pPr/>
              <a:t>1/29/1436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40BC558-EB52-4A32-9A98-9A6D3F71BEA6}"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ar-SA" b="1" i="1" dirty="0" smtClean="0"/>
              <a:t>فنون النثر</a:t>
            </a:r>
            <a:br>
              <a:rPr lang="ar-SA" b="1" i="1" dirty="0" smtClean="0"/>
            </a:br>
            <a:r>
              <a:rPr lang="ar-SA" b="1" i="1" dirty="0" smtClean="0"/>
              <a:t> </a:t>
            </a:r>
            <a:endParaRPr lang="ar-SA" b="1" i="1" dirty="0"/>
          </a:p>
        </p:txBody>
      </p:sp>
      <p:pic>
        <p:nvPicPr>
          <p:cNvPr id="10" name="عنصر نائب للمحتوى 9" descr="النثر والشعر.jpg"/>
          <p:cNvPicPr>
            <a:picLocks noGrp="1" noChangeAspect="1"/>
          </p:cNvPicPr>
          <p:nvPr>
            <p:ph idx="1"/>
          </p:nvPr>
        </p:nvPicPr>
        <p:blipFill>
          <a:blip r:embed="rId2" cstate="print"/>
          <a:stretch>
            <a:fillRect/>
          </a:stretch>
        </p:blipFill>
        <p:spPr>
          <a:xfrm>
            <a:off x="539552" y="260648"/>
            <a:ext cx="8280920" cy="971550"/>
          </a:xfrm>
        </p:spPr>
        <p:style>
          <a:lnRef idx="2">
            <a:schemeClr val="accent1"/>
          </a:lnRef>
          <a:fillRef idx="1">
            <a:schemeClr val="lt1"/>
          </a:fillRef>
          <a:effectRef idx="0">
            <a:schemeClr val="accent1"/>
          </a:effectRef>
          <a:fontRef idx="minor">
            <a:schemeClr val="dk1"/>
          </a:fontRef>
        </p:style>
      </p:pic>
      <p:sp>
        <p:nvSpPr>
          <p:cNvPr id="4" name="مستطيل مستدير الزوايا 3"/>
          <p:cNvSpPr/>
          <p:nvPr/>
        </p:nvSpPr>
        <p:spPr>
          <a:xfrm>
            <a:off x="6012160" y="1916832"/>
            <a:ext cx="2376264" cy="151216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solidFill>
                  <a:srgbClr val="FF0000"/>
                </a:solidFill>
              </a:rPr>
              <a:t>الخطبة </a:t>
            </a:r>
            <a:endParaRPr lang="ar-SA" sz="3200" b="1" dirty="0">
              <a:solidFill>
                <a:srgbClr val="FF0000"/>
              </a:solidFill>
            </a:endParaRPr>
          </a:p>
        </p:txBody>
      </p:sp>
      <p:sp>
        <p:nvSpPr>
          <p:cNvPr id="5" name="مستطيل مستدير الزوايا 4"/>
          <p:cNvSpPr/>
          <p:nvPr/>
        </p:nvSpPr>
        <p:spPr>
          <a:xfrm>
            <a:off x="755576" y="5013176"/>
            <a:ext cx="2376264" cy="151216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solidFill>
                  <a:srgbClr val="FF0000"/>
                </a:solidFill>
              </a:rPr>
              <a:t>المقامة </a:t>
            </a:r>
            <a:endParaRPr lang="ar-SA" sz="3200" b="1" dirty="0">
              <a:solidFill>
                <a:srgbClr val="FF0000"/>
              </a:solidFill>
            </a:endParaRPr>
          </a:p>
        </p:txBody>
      </p:sp>
      <p:sp>
        <p:nvSpPr>
          <p:cNvPr id="6" name="مستطيل مستدير الزوايا 5"/>
          <p:cNvSpPr/>
          <p:nvPr/>
        </p:nvSpPr>
        <p:spPr>
          <a:xfrm>
            <a:off x="6012160" y="3501008"/>
            <a:ext cx="2376264" cy="151216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t>القصة القصيرة</a:t>
            </a:r>
            <a:endParaRPr lang="ar-SA" sz="3200" b="1" dirty="0"/>
          </a:p>
        </p:txBody>
      </p:sp>
      <p:sp>
        <p:nvSpPr>
          <p:cNvPr id="7" name="مستطيل مستدير الزوايا 6"/>
          <p:cNvSpPr/>
          <p:nvPr/>
        </p:nvSpPr>
        <p:spPr>
          <a:xfrm>
            <a:off x="6084168" y="5085184"/>
            <a:ext cx="2376264" cy="151216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t>المقالة </a:t>
            </a:r>
            <a:endParaRPr lang="ar-SA" sz="3200" b="1" dirty="0"/>
          </a:p>
        </p:txBody>
      </p:sp>
      <p:sp>
        <p:nvSpPr>
          <p:cNvPr id="8" name="مستطيل مستدير الزوايا 7"/>
          <p:cNvSpPr/>
          <p:nvPr/>
        </p:nvSpPr>
        <p:spPr>
          <a:xfrm>
            <a:off x="755576" y="3429000"/>
            <a:ext cx="2376264" cy="151216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t>السيرة أو التراجم</a:t>
            </a:r>
            <a:endParaRPr lang="ar-SA" sz="3200" b="1" dirty="0"/>
          </a:p>
        </p:txBody>
      </p:sp>
      <p:sp>
        <p:nvSpPr>
          <p:cNvPr id="9" name="مستطيل مستدير الزوايا 8"/>
          <p:cNvSpPr/>
          <p:nvPr/>
        </p:nvSpPr>
        <p:spPr>
          <a:xfrm>
            <a:off x="827584" y="1844824"/>
            <a:ext cx="2376264" cy="151216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t>الرواية </a:t>
            </a:r>
            <a:endParaRPr lang="ar-SA" sz="3200" b="1" dirty="0"/>
          </a:p>
        </p:txBody>
      </p:sp>
      <p:sp>
        <p:nvSpPr>
          <p:cNvPr id="11" name="دمعة 10"/>
          <p:cNvSpPr/>
          <p:nvPr/>
        </p:nvSpPr>
        <p:spPr>
          <a:xfrm>
            <a:off x="4283968" y="1700808"/>
            <a:ext cx="1224136" cy="1296144"/>
          </a:xfrm>
          <a:prstGeom prst="teardrop">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b="1" dirty="0" smtClean="0"/>
              <a:t>الشعر العمودي</a:t>
            </a:r>
            <a:endParaRPr lang="ar-SA" b="1" dirty="0"/>
          </a:p>
        </p:txBody>
      </p:sp>
      <p:sp>
        <p:nvSpPr>
          <p:cNvPr id="12" name="دمعة 11"/>
          <p:cNvSpPr/>
          <p:nvPr/>
        </p:nvSpPr>
        <p:spPr>
          <a:xfrm>
            <a:off x="4139952" y="3284984"/>
            <a:ext cx="1224136" cy="1296144"/>
          </a:xfrm>
          <a:prstGeom prst="teardrop">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b="1" dirty="0" smtClean="0"/>
              <a:t>الشعر الحر</a:t>
            </a:r>
            <a:endParaRPr lang="ar-SA" b="1" dirty="0"/>
          </a:p>
        </p:txBody>
      </p:sp>
      <p:sp>
        <p:nvSpPr>
          <p:cNvPr id="13" name="دمعة 12"/>
          <p:cNvSpPr/>
          <p:nvPr/>
        </p:nvSpPr>
        <p:spPr>
          <a:xfrm>
            <a:off x="3923928" y="5085184"/>
            <a:ext cx="1224136" cy="1296144"/>
          </a:xfrm>
          <a:prstGeom prst="teardrop">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b="1" dirty="0" smtClean="0"/>
              <a:t>قصيدة النثر</a:t>
            </a:r>
            <a:endParaRPr lang="ar-SA" b="1" dirty="0"/>
          </a:p>
        </p:txBody>
      </p:sp>
    </p:spTree>
  </p:cSld>
  <p:clrMapOvr>
    <a:masterClrMapping/>
  </p:clrMapOvr>
  <p:transition spd="slow">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SA" b="1" i="1" dirty="0" smtClean="0">
                <a:solidFill>
                  <a:schemeClr val="tx2">
                    <a:lumMod val="75000"/>
                  </a:schemeClr>
                </a:solidFill>
              </a:rPr>
              <a:t>مثال للبعد النفسي</a:t>
            </a:r>
            <a:endParaRPr lang="ar-SA" b="1" i="1" dirty="0">
              <a:solidFill>
                <a:schemeClr val="tx2">
                  <a:lumMod val="75000"/>
                </a:schemeClr>
              </a:solidFill>
            </a:endParaRPr>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endParaRPr lang="ar-SA" dirty="0"/>
          </a:p>
        </p:txBody>
      </p:sp>
      <p:sp>
        <p:nvSpPr>
          <p:cNvPr id="4" name="مخطط انسيابي: معالجة متعاقبة 3"/>
          <p:cNvSpPr/>
          <p:nvPr/>
        </p:nvSpPr>
        <p:spPr>
          <a:xfrm>
            <a:off x="899592" y="1700808"/>
            <a:ext cx="7488832" cy="3960440"/>
          </a:xfrm>
          <a:prstGeom prst="flowChartAlternateProcess">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SA" sz="3200" b="1" dirty="0" smtClean="0">
                <a:solidFill>
                  <a:schemeClr val="tx1"/>
                </a:solidFill>
              </a:rPr>
              <a:t>(كان شاباً حسّاساً مرهفاً تجاه الظلم والقمع الذي يقع على الشعوب المسلمة متوحداً بفكره المتميز عن بقية جيله الغارق في الأنانية والشهوات، قد تسامى عن رغباته الدنيوية وشهواته الحسيّة، ولهذا أطلقت </a:t>
            </a:r>
            <a:r>
              <a:rPr lang="ar-SA" sz="3200" b="1" dirty="0" err="1" smtClean="0">
                <a:solidFill>
                  <a:schemeClr val="tx1"/>
                </a:solidFill>
              </a:rPr>
              <a:t>عليه (</a:t>
            </a:r>
            <a:r>
              <a:rPr lang="ar-SA" sz="3200" b="1" dirty="0" smtClean="0">
                <a:solidFill>
                  <a:schemeClr val="tx1"/>
                </a:solidFill>
              </a:rPr>
              <a:t>(عندما يُفكر</a:t>
            </a:r>
            <a:br>
              <a:rPr lang="ar-SA" sz="3200" b="1" dirty="0" smtClean="0">
                <a:solidFill>
                  <a:schemeClr val="tx1"/>
                </a:solidFill>
              </a:rPr>
            </a:br>
            <a:r>
              <a:rPr lang="ar-SA" sz="3200" b="1" dirty="0" smtClean="0">
                <a:solidFill>
                  <a:schemeClr val="tx1"/>
                </a:solidFill>
              </a:rPr>
              <a:t> الرجل</a:t>
            </a:r>
            <a:r>
              <a:rPr lang="ar-SA" sz="3200" b="1" dirty="0" err="1" smtClean="0">
                <a:solidFill>
                  <a:schemeClr val="tx1"/>
                </a:solidFill>
              </a:rPr>
              <a:t>)).</a:t>
            </a:r>
            <a:endParaRPr lang="ar-SA" sz="3200" b="1" dirty="0">
              <a:solidFill>
                <a:schemeClr val="tx1"/>
              </a:solidFill>
            </a:endParaRPr>
          </a:p>
        </p:txBody>
      </p:sp>
    </p:spTree>
  </p:cSld>
  <p:clrMapOvr>
    <a:masterClrMapping/>
  </p:clrMapOvr>
  <p:transition spd="slow">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ar-SA" b="1" i="1" dirty="0" smtClean="0"/>
              <a:t>البيئة </a:t>
            </a:r>
            <a:endParaRPr lang="ar-SA" b="1" i="1" dirty="0"/>
          </a:p>
        </p:txBody>
      </p:sp>
      <p:pic>
        <p:nvPicPr>
          <p:cNvPr id="5" name="عنصر نائب للمحتوى 4" descr="منظر غروب.jpg"/>
          <p:cNvPicPr>
            <a:picLocks noGrp="1" noChangeAspect="1"/>
          </p:cNvPicPr>
          <p:nvPr>
            <p:ph idx="1"/>
          </p:nvPr>
        </p:nvPicPr>
        <p:blipFill>
          <a:blip r:embed="rId2" cstate="print"/>
          <a:stretch>
            <a:fillRect/>
          </a:stretch>
        </p:blipFill>
        <p:spPr>
          <a:xfrm>
            <a:off x="251520" y="1484784"/>
            <a:ext cx="4536504" cy="4824536"/>
          </a:xfrm>
        </p:spPr>
      </p:pic>
      <p:sp>
        <p:nvSpPr>
          <p:cNvPr id="4" name="زاوية مطوية 3"/>
          <p:cNvSpPr/>
          <p:nvPr/>
        </p:nvSpPr>
        <p:spPr>
          <a:xfrm>
            <a:off x="5004048" y="1484784"/>
            <a:ext cx="3888432" cy="4896544"/>
          </a:xfrm>
          <a:prstGeom prst="foldedCorner">
            <a:avLst/>
          </a:prstGeom>
        </p:spPr>
        <p:style>
          <a:lnRef idx="1">
            <a:schemeClr val="accent3"/>
          </a:lnRef>
          <a:fillRef idx="2">
            <a:schemeClr val="accent3"/>
          </a:fillRef>
          <a:effectRef idx="1">
            <a:schemeClr val="accent3"/>
          </a:effectRef>
          <a:fontRef idx="minor">
            <a:schemeClr val="dk1"/>
          </a:fontRef>
        </p:style>
        <p:txBody>
          <a:bodyPr rtlCol="1" anchor="ctr"/>
          <a:lstStyle/>
          <a:p>
            <a:r>
              <a:rPr lang="ar-SA" sz="3200" b="1" dirty="0" smtClean="0"/>
              <a:t>وهي </a:t>
            </a:r>
            <a:r>
              <a:rPr lang="ar-SA" sz="3200" b="1" dirty="0" err="1" smtClean="0"/>
              <a:t>نوعان :</a:t>
            </a:r>
            <a:endParaRPr lang="ar-SA" sz="3200" b="1" dirty="0" smtClean="0"/>
          </a:p>
          <a:p>
            <a:r>
              <a:rPr lang="ar-SA" sz="3200" b="1" dirty="0" smtClean="0">
                <a:solidFill>
                  <a:schemeClr val="tx2">
                    <a:lumMod val="60000"/>
                    <a:lumOff val="40000"/>
                  </a:schemeClr>
                </a:solidFill>
              </a:rPr>
              <a:t>بيئة </a:t>
            </a:r>
            <a:r>
              <a:rPr lang="ar-SA" sz="3200" b="1" dirty="0" err="1" smtClean="0">
                <a:solidFill>
                  <a:schemeClr val="tx2">
                    <a:lumMod val="60000"/>
                    <a:lumOff val="40000"/>
                  </a:schemeClr>
                </a:solidFill>
              </a:rPr>
              <a:t>زمانية</a:t>
            </a:r>
            <a:r>
              <a:rPr lang="ar-SA" sz="3200" b="1" dirty="0" smtClean="0">
                <a:solidFill>
                  <a:schemeClr val="tx2">
                    <a:lumMod val="60000"/>
                    <a:lumOff val="40000"/>
                  </a:schemeClr>
                </a:solidFill>
              </a:rPr>
              <a:t> </a:t>
            </a:r>
            <a:r>
              <a:rPr lang="ar-SA" sz="3200" b="1" dirty="0" smtClean="0"/>
              <a:t>:تصوّر زمن الرواية في الماضي أو الحاضر أو </a:t>
            </a:r>
            <a:r>
              <a:rPr lang="ar-SA" sz="3200" b="1" dirty="0" err="1" smtClean="0"/>
              <a:t>المستقبل .</a:t>
            </a:r>
            <a:endParaRPr lang="ar-SA" sz="3200" b="1" dirty="0" smtClean="0"/>
          </a:p>
          <a:p>
            <a:r>
              <a:rPr lang="ar-SA" sz="3200" b="1" dirty="0" smtClean="0">
                <a:solidFill>
                  <a:schemeClr val="tx2">
                    <a:lumMod val="60000"/>
                    <a:lumOff val="40000"/>
                  </a:schemeClr>
                </a:solidFill>
              </a:rPr>
              <a:t>بيئة </a:t>
            </a:r>
            <a:r>
              <a:rPr lang="ar-SA" sz="3200" b="1" dirty="0" err="1" smtClean="0">
                <a:solidFill>
                  <a:schemeClr val="tx2">
                    <a:lumMod val="60000"/>
                    <a:lumOff val="40000"/>
                  </a:schemeClr>
                </a:solidFill>
              </a:rPr>
              <a:t>مكانية </a:t>
            </a:r>
            <a:r>
              <a:rPr lang="ar-SA" sz="3200" b="1" dirty="0" smtClean="0"/>
              <a:t>: تصوّر المكان الذي وقعت فيه أحداث الرواية </a:t>
            </a:r>
            <a:endParaRPr lang="ar-SA" sz="3200" b="1" dirty="0"/>
          </a:p>
        </p:txBody>
      </p:sp>
    </p:spTree>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ar-SA" b="1" i="1" dirty="0" smtClean="0"/>
              <a:t>الأسلوب في الرواية</a:t>
            </a:r>
            <a:endParaRPr lang="ar-SA" b="1" i="1" dirty="0"/>
          </a:p>
        </p:txBody>
      </p:sp>
      <p:pic>
        <p:nvPicPr>
          <p:cNvPr id="6" name="عنصر نائب للمحتوى 5" descr="قلم يخط.jpg"/>
          <p:cNvPicPr>
            <a:picLocks noGrp="1" noChangeAspect="1"/>
          </p:cNvPicPr>
          <p:nvPr>
            <p:ph idx="1"/>
          </p:nvPr>
        </p:nvPicPr>
        <p:blipFill>
          <a:blip r:embed="rId2" cstate="print"/>
          <a:stretch>
            <a:fillRect/>
          </a:stretch>
        </p:blipFill>
        <p:spPr>
          <a:xfrm>
            <a:off x="251520" y="1556792"/>
            <a:ext cx="2605980" cy="4968552"/>
          </a:xfrm>
        </p:spPr>
      </p:pic>
      <p:sp>
        <p:nvSpPr>
          <p:cNvPr id="4" name="زاوية مطوية 3"/>
          <p:cNvSpPr/>
          <p:nvPr/>
        </p:nvSpPr>
        <p:spPr>
          <a:xfrm>
            <a:off x="3275856" y="1556792"/>
            <a:ext cx="5616624" cy="5112568"/>
          </a:xfrm>
          <a:prstGeom prst="foldedCorner">
            <a:avLst/>
          </a:prstGeom>
        </p:spPr>
        <p:style>
          <a:lnRef idx="1">
            <a:schemeClr val="accent3"/>
          </a:lnRef>
          <a:fillRef idx="2">
            <a:schemeClr val="accent3"/>
          </a:fillRef>
          <a:effectRef idx="1">
            <a:schemeClr val="accent3"/>
          </a:effectRef>
          <a:fontRef idx="minor">
            <a:schemeClr val="dk1"/>
          </a:fontRef>
        </p:style>
        <p:txBody>
          <a:bodyPr rtlCol="1" anchor="ctr"/>
          <a:lstStyle/>
          <a:p>
            <a:r>
              <a:rPr lang="ar-SA" sz="2800" b="1" dirty="0" smtClean="0"/>
              <a:t>هو طريقة الكاتب في صياغة الجمل واختيار الكلمات من أجل التعبير عن </a:t>
            </a:r>
            <a:r>
              <a:rPr lang="ar-SA" sz="2800" b="1" dirty="0" err="1" smtClean="0"/>
              <a:t>فكرته </a:t>
            </a:r>
            <a:r>
              <a:rPr lang="ar-SA" sz="2800" b="1" dirty="0" smtClean="0"/>
              <a:t>, أو رسم الصورة المتخيلة في ذهنه, أو نقل ما يدور في نفسه من </a:t>
            </a:r>
            <a:r>
              <a:rPr lang="ar-SA" sz="2800" b="1" dirty="0" err="1" smtClean="0"/>
              <a:t>مشاعر .</a:t>
            </a:r>
            <a:endParaRPr lang="ar-SA" sz="2800" b="1" dirty="0" smtClean="0"/>
          </a:p>
          <a:p>
            <a:endParaRPr lang="ar-SA" sz="2800" b="1" dirty="0" smtClean="0"/>
          </a:p>
          <a:p>
            <a:r>
              <a:rPr lang="ar-SA" sz="2800" b="1" dirty="0" smtClean="0"/>
              <a:t>وهذا الأسلوب يكون مبني على خطّة تعرف </a:t>
            </a:r>
            <a:r>
              <a:rPr lang="ar-SA" sz="2800" b="1" dirty="0" err="1" smtClean="0"/>
              <a:t>بـ</a:t>
            </a:r>
            <a:r>
              <a:rPr lang="ar-SA" sz="2800" b="1" dirty="0" smtClean="0"/>
              <a:t>(الحبكة) أو السياق, وهو ترتيب مجرى الرواية حسب تتابع الحوادث فيها وبما يحفظ نظام الرواية  ويجعل منها وحدة فنية متكاملة.</a:t>
            </a:r>
            <a:endParaRPr lang="ar-SA" sz="2800" b="1" dirty="0"/>
          </a:p>
        </p:txBody>
      </p:sp>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ar-SA" b="1" dirty="0" smtClean="0"/>
              <a:t>مميزات الأسلوب الجيّد في كتابة الرواية</a:t>
            </a:r>
            <a:endParaRPr lang="ar-SA" b="1" dirty="0"/>
          </a:p>
        </p:txBody>
      </p:sp>
      <p:pic>
        <p:nvPicPr>
          <p:cNvPr id="5" name="عنصر نائب للمحتوى 4" descr="الأسلوب الجيّد.jpg"/>
          <p:cNvPicPr>
            <a:picLocks noGrp="1" noChangeAspect="1"/>
          </p:cNvPicPr>
          <p:nvPr>
            <p:ph idx="1"/>
          </p:nvPr>
        </p:nvPicPr>
        <p:blipFill>
          <a:blip r:embed="rId2" cstate="print"/>
          <a:stretch>
            <a:fillRect/>
          </a:stretch>
        </p:blipFill>
        <p:spPr>
          <a:xfrm>
            <a:off x="1187624" y="1844824"/>
            <a:ext cx="6264696" cy="4680520"/>
          </a:xfrm>
        </p:spPr>
      </p:pic>
    </p:spTree>
  </p:cSld>
  <p:clrMapOvr>
    <a:masterClrMapping/>
  </p:clrMapOvr>
  <p:transition spd="slow">
    <p:push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229600" cy="724942"/>
          </a:xfrm>
        </p:spPr>
        <p:txBody>
          <a:bodyPr>
            <a:normAutofit fontScale="90000"/>
          </a:bodyPr>
          <a:lstStyle/>
          <a:p>
            <a:r>
              <a:rPr lang="ar-SA" b="1" u="sng" dirty="0" smtClean="0">
                <a:solidFill>
                  <a:schemeClr val="tx2">
                    <a:lumMod val="50000"/>
                  </a:schemeClr>
                </a:solidFill>
              </a:rPr>
              <a:t>الهدف أو الغاية من رواية الأديب</a:t>
            </a:r>
            <a:r>
              <a:rPr lang="ar-SA" dirty="0" smtClean="0">
                <a:solidFill>
                  <a:schemeClr val="tx2">
                    <a:lumMod val="50000"/>
                  </a:schemeClr>
                </a:solidFill>
              </a:rPr>
              <a:t/>
            </a:r>
            <a:br>
              <a:rPr lang="ar-SA" dirty="0" smtClean="0">
                <a:solidFill>
                  <a:schemeClr val="tx2">
                    <a:lumMod val="50000"/>
                  </a:schemeClr>
                </a:solidFill>
              </a:rPr>
            </a:br>
            <a:r>
              <a:rPr lang="ar-SA" dirty="0" smtClean="0">
                <a:solidFill>
                  <a:schemeClr val="tx2">
                    <a:lumMod val="50000"/>
                  </a:schemeClr>
                </a:solidFill>
              </a:rPr>
              <a:t/>
            </a:r>
            <a:br>
              <a:rPr lang="ar-SA" dirty="0" smtClean="0">
                <a:solidFill>
                  <a:schemeClr val="tx2">
                    <a:lumMod val="50000"/>
                  </a:schemeClr>
                </a:solidFill>
              </a:rPr>
            </a:br>
            <a:endParaRPr lang="ar-SA" dirty="0">
              <a:solidFill>
                <a:schemeClr val="tx2">
                  <a:lumMod val="50000"/>
                </a:schemeClr>
              </a:solidFill>
            </a:endParaRPr>
          </a:p>
        </p:txBody>
      </p:sp>
      <p:sp>
        <p:nvSpPr>
          <p:cNvPr id="3" name="عنصر نائب للمحتوى 2"/>
          <p:cNvSpPr>
            <a:spLocks noGrp="1"/>
          </p:cNvSpPr>
          <p:nvPr>
            <p:ph idx="1"/>
          </p:nvPr>
        </p:nvSpPr>
        <p:spPr>
          <a:xfrm>
            <a:off x="457200" y="908720"/>
            <a:ext cx="8229600" cy="5217443"/>
          </a:xfrm>
        </p:spPr>
        <p:style>
          <a:lnRef idx="2">
            <a:schemeClr val="accent2"/>
          </a:lnRef>
          <a:fillRef idx="1">
            <a:schemeClr val="lt1"/>
          </a:fillRef>
          <a:effectRef idx="0">
            <a:schemeClr val="accent2"/>
          </a:effectRef>
          <a:fontRef idx="minor">
            <a:schemeClr val="dk1"/>
          </a:fontRef>
        </p:style>
        <p:txBody>
          <a:bodyPr>
            <a:normAutofit fontScale="92500"/>
          </a:bodyPr>
          <a:lstStyle/>
          <a:p>
            <a:r>
              <a:rPr lang="ar-SA" b="1" dirty="0" smtClean="0"/>
              <a:t>لابد لكل رواية أو قصة هدف يسعى الكاتب أن يحققه من كتابة هذه الرواية.فكل ما يستعمله الكاتب ويخترعه من شخصيات وبيئات وحوادث وغيرها إنما هي وسائل يديرها ويشغلها حتى يصل إلى غايته وفكرته التي يسعى إليها وربما تكون هذه الغاية </a:t>
            </a:r>
            <a:r>
              <a:rPr lang="ar-SA" b="1" dirty="0" err="1" smtClean="0"/>
              <a:t>بـ</a:t>
            </a:r>
            <a:r>
              <a:rPr lang="ar-SA" b="1" dirty="0" smtClean="0"/>
              <a:t> </a:t>
            </a:r>
            <a:r>
              <a:rPr lang="ar-SA" b="1" dirty="0" err="1" smtClean="0"/>
              <a:t>:</a:t>
            </a:r>
            <a:endParaRPr lang="ar-SA" b="1" dirty="0" smtClean="0"/>
          </a:p>
          <a:p>
            <a:r>
              <a:rPr lang="ar-SA" b="1" dirty="0" smtClean="0"/>
              <a:t>- </a:t>
            </a:r>
            <a:r>
              <a:rPr lang="ar-SA" b="1" dirty="0" smtClean="0">
                <a:solidFill>
                  <a:schemeClr val="tx2">
                    <a:lumMod val="60000"/>
                    <a:lumOff val="40000"/>
                  </a:schemeClr>
                </a:solidFill>
              </a:rPr>
              <a:t>الإصلاح الاجتماعي.</a:t>
            </a:r>
          </a:p>
          <a:p>
            <a:r>
              <a:rPr lang="ar-SA" b="1" dirty="0" smtClean="0">
                <a:solidFill>
                  <a:schemeClr val="tx2">
                    <a:lumMod val="60000"/>
                    <a:lumOff val="40000"/>
                  </a:schemeClr>
                </a:solidFill>
              </a:rPr>
              <a:t>- اعتراض على الحكومات الجائرة والسياسات الفاسدة</a:t>
            </a:r>
          </a:p>
          <a:p>
            <a:r>
              <a:rPr lang="ar-SA" b="1" dirty="0" smtClean="0">
                <a:solidFill>
                  <a:schemeClr val="tx2">
                    <a:lumMod val="60000"/>
                    <a:lumOff val="40000"/>
                  </a:schemeClr>
                </a:solidFill>
              </a:rPr>
              <a:t>- أو السخرية من أحد الشخصيات التي تضايقه في المجتمع.</a:t>
            </a:r>
          </a:p>
          <a:p>
            <a:r>
              <a:rPr lang="ar-SA" b="1" dirty="0" smtClean="0">
                <a:solidFill>
                  <a:schemeClr val="tx2">
                    <a:lumMod val="60000"/>
                    <a:lumOff val="40000"/>
                  </a:schemeClr>
                </a:solidFill>
              </a:rPr>
              <a:t>- نظرية يريد أن يثبتها وغيره معترض عليها ومنكر.</a:t>
            </a:r>
          </a:p>
          <a:p>
            <a:r>
              <a:rPr lang="ar-SA" b="1" dirty="0" smtClean="0">
                <a:solidFill>
                  <a:schemeClr val="tx2">
                    <a:lumMod val="60000"/>
                    <a:lumOff val="40000"/>
                  </a:schemeClr>
                </a:solidFill>
              </a:rPr>
              <a:t>- أو الهدف هو السخط على الحضارة والحياة.</a:t>
            </a:r>
          </a:p>
          <a:p>
            <a:endParaRPr lang="ar-SA" dirty="0"/>
          </a:p>
        </p:txBody>
      </p:sp>
    </p:spTree>
  </p:cSld>
  <p:clrMapOvr>
    <a:masterClrMapping/>
  </p:clrMapOvr>
  <p:transition spd="slow">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i="1" dirty="0" smtClean="0"/>
              <a:t>فن القصّة القصيرة </a:t>
            </a:r>
            <a:endParaRPr lang="ar-SA" b="1" i="1" dirty="0"/>
          </a:p>
        </p:txBody>
      </p:sp>
      <p:pic>
        <p:nvPicPr>
          <p:cNvPr id="4" name="عنصر نائب للمحتوى 3" descr="القصة.jpg"/>
          <p:cNvPicPr>
            <a:picLocks noGrp="1" noChangeAspect="1"/>
          </p:cNvPicPr>
          <p:nvPr>
            <p:ph idx="1"/>
          </p:nvPr>
        </p:nvPicPr>
        <p:blipFill>
          <a:blip r:embed="rId2" cstate="print"/>
          <a:stretch>
            <a:fillRect/>
          </a:stretch>
        </p:blipFill>
        <p:spPr>
          <a:xfrm>
            <a:off x="539552" y="1484784"/>
            <a:ext cx="8136904" cy="4464496"/>
          </a:xfrm>
        </p:spPr>
      </p:pic>
    </p:spTree>
  </p:cSld>
  <p:clrMapOvr>
    <a:masterClrMapping/>
  </p:clrMapOvr>
  <p:transition spd="slow">
    <p:blinds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تعريفها</a:t>
            </a:r>
            <a:endParaRPr lang="ar-SA" dirty="0"/>
          </a:p>
        </p:txBody>
      </p:sp>
      <p:pic>
        <p:nvPicPr>
          <p:cNvPr id="4" name="عنصر نائب للمحتوى 3" descr="القصة القصيرة.jpg"/>
          <p:cNvPicPr>
            <a:picLocks noGrp="1" noChangeAspect="1"/>
          </p:cNvPicPr>
          <p:nvPr>
            <p:ph idx="1"/>
          </p:nvPr>
        </p:nvPicPr>
        <p:blipFill>
          <a:blip r:embed="rId2" cstate="print"/>
          <a:stretch>
            <a:fillRect/>
          </a:stretch>
        </p:blipFill>
        <p:spPr>
          <a:xfrm>
            <a:off x="179512" y="260648"/>
            <a:ext cx="2400300" cy="1905000"/>
          </a:xfrm>
        </p:spPr>
      </p:pic>
      <p:sp>
        <p:nvSpPr>
          <p:cNvPr id="5" name="مستطيل 4"/>
          <p:cNvSpPr/>
          <p:nvPr/>
        </p:nvSpPr>
        <p:spPr>
          <a:xfrm>
            <a:off x="1979712" y="2132856"/>
            <a:ext cx="6048672" cy="3970318"/>
          </a:xfrm>
          <a:prstGeom prst="rect">
            <a:avLst/>
          </a:prstGeom>
        </p:spPr>
        <p:txBody>
          <a:bodyPr wrap="square">
            <a:spAutoFit/>
          </a:bodyPr>
          <a:lstStyle/>
          <a:p>
            <a:pPr algn="just"/>
            <a:r>
              <a:rPr lang="ar-SA" sz="2800" b="1" dirty="0" smtClean="0"/>
              <a:t>"القصة هي وسيلة للتعبير عن الحياة أو قطاع معين من الحياة يتناول حادثة واحدة أو عدد من الحوادث بينها ترابط سردي ويجب أن تكن لها بداية </a:t>
            </a:r>
            <a:r>
              <a:rPr lang="ar-SA" sz="2800" b="1" dirty="0" err="1" smtClean="0"/>
              <a:t>نهاية”</a:t>
            </a:r>
            <a:endParaRPr lang="ar-SA" sz="2800" b="1" dirty="0" smtClean="0"/>
          </a:p>
          <a:p>
            <a:pPr algn="just"/>
            <a:endParaRPr lang="ar-SA" sz="2800" b="1" dirty="0" smtClean="0"/>
          </a:p>
          <a:p>
            <a:pPr algn="just"/>
            <a:r>
              <a:rPr lang="ar-SA" sz="2800" b="1" dirty="0" smtClean="0"/>
              <a:t>” فن أدبي نثري يكتفي بتصوير جانب من جوانب حياة </a:t>
            </a:r>
            <a:r>
              <a:rPr lang="ar-SA" sz="2800" b="1" dirty="0" err="1" smtClean="0"/>
              <a:t>الفرد </a:t>
            </a:r>
            <a:r>
              <a:rPr lang="ar-SA" sz="2800" b="1" dirty="0" smtClean="0"/>
              <a:t>, أو يصوّر موقفًا واحدا من المواقف تصويرا مكثّفا يساير روح العصر من سرعة وتركيز.</a:t>
            </a:r>
            <a:endParaRPr lang="ar-SA" sz="2800" b="1" dirty="0"/>
          </a:p>
        </p:txBody>
      </p:sp>
    </p:spTree>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ar-SA" b="1" i="1" dirty="0" smtClean="0"/>
              <a:t>نشأة القصة </a:t>
            </a:r>
            <a:endParaRPr lang="ar-SA" b="1" i="1" dirty="0"/>
          </a:p>
        </p:txBody>
      </p:sp>
      <p:sp>
        <p:nvSpPr>
          <p:cNvPr id="3" name="عنصر نائب للمحتوى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ar-KW" dirty="0" smtClean="0"/>
              <a:t> </a:t>
            </a:r>
            <a:r>
              <a:rPr lang="ar-KW" b="1" dirty="0" smtClean="0"/>
              <a:t>القصة بمعناها العام أي بمعنى السرد والأخبار فهي قديمة قدم الإنسان نفسه نشأة بنشوئه وروت أحلامه </a:t>
            </a:r>
            <a:r>
              <a:rPr lang="ar-KW" b="1" dirty="0" err="1" smtClean="0"/>
              <a:t>وتصوراته".</a:t>
            </a:r>
            <a:endParaRPr lang="ar-SA" b="1" dirty="0" smtClean="0"/>
          </a:p>
          <a:p>
            <a:endParaRPr lang="ar-KW" b="1" dirty="0" smtClean="0"/>
          </a:p>
          <a:p>
            <a:r>
              <a:rPr lang="ar-KW" b="1" dirty="0" smtClean="0"/>
              <a:t>أما القصة بمعناها الخاص أي المعنى الفن الأدبي فهي وليدة القرن التاسع عشر أو ما قبله، ظهرت بظهور الطباعة ونشأت بنشوء القوميات وانتشار الصحافة ثم نمت وتطورت حتى غدت فنا أدبيا له طريقته المختلفة وحدوده المرسومة</a:t>
            </a:r>
          </a:p>
          <a:p>
            <a:endParaRPr lang="ar-SA" dirty="0"/>
          </a:p>
        </p:txBody>
      </p:sp>
    </p:spTree>
  </p:cSld>
  <p:clrMapOvr>
    <a:masterClrMapping/>
  </p:clrMapOvr>
  <p:transition spd="slow">
    <p:pull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ar-SA" b="1" i="1" dirty="0" smtClean="0">
                <a:solidFill>
                  <a:schemeClr val="tx2">
                    <a:lumMod val="75000"/>
                  </a:schemeClr>
                </a:solidFill>
              </a:rPr>
              <a:t>ما الفرق بين القصّة والرواية </a:t>
            </a:r>
            <a:endParaRPr lang="ar-SA" b="1" i="1" dirty="0">
              <a:solidFill>
                <a:schemeClr val="tx2">
                  <a:lumMod val="75000"/>
                </a:schemeClr>
              </a:solidFill>
            </a:endParaRPr>
          </a:p>
        </p:txBody>
      </p:sp>
      <p:sp>
        <p:nvSpPr>
          <p:cNvPr id="3" name="عنصر نائب للمحتوى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ar-SA" b="1" dirty="0" smtClean="0"/>
              <a:t>1-  الرواية تعالج موضوعاً كاملاً أو أكثر من موضوع فلا يفرغ </a:t>
            </a:r>
            <a:r>
              <a:rPr lang="ar-SA" b="1" dirty="0" err="1" smtClean="0"/>
              <a:t>القارىء</a:t>
            </a:r>
            <a:r>
              <a:rPr lang="ar-SA" b="1" dirty="0" smtClean="0"/>
              <a:t> منها إلا ويكون قد ألم بحياة البطل أو الأبطال.</a:t>
            </a:r>
          </a:p>
          <a:p>
            <a:r>
              <a:rPr lang="ar-SA" b="1" dirty="0" smtClean="0"/>
              <a:t>2-  ميدان الرواية فسيح ويستطيع القارئ أن يكشف الستار عن حياة أبطاله ويحلل ما وقع من حوادث مهما طال الوقت، في حين القصة ميدانها أقصر وحوادثها أقل.</a:t>
            </a:r>
          </a:p>
          <a:p>
            <a:r>
              <a:rPr lang="ar-SA" b="1" dirty="0" smtClean="0"/>
              <a:t>3- الرواية ذات حجم كبير، وقد تصل إلى عدة مجلدات </a:t>
            </a:r>
            <a:r>
              <a:rPr lang="ar-SA" b="1" dirty="0" err="1" smtClean="0"/>
              <a:t>مثل:</a:t>
            </a:r>
            <a:endParaRPr lang="ar-SA" b="1" dirty="0" smtClean="0"/>
          </a:p>
          <a:p>
            <a:r>
              <a:rPr lang="ar-SA" b="1" dirty="0" err="1" smtClean="0"/>
              <a:t>- (</a:t>
            </a:r>
            <a:r>
              <a:rPr lang="ar-SA" b="1" dirty="0" smtClean="0"/>
              <a:t>(ثلاثية نجيب محفوظ</a:t>
            </a:r>
            <a:r>
              <a:rPr lang="ar-SA" b="1" dirty="0" err="1" smtClean="0"/>
              <a:t>)) </a:t>
            </a:r>
            <a:r>
              <a:rPr lang="ar-SA" b="1" dirty="0" smtClean="0"/>
              <a:t>= بين </a:t>
            </a:r>
            <a:r>
              <a:rPr lang="ar-SA" b="1" dirty="0" err="1" smtClean="0"/>
              <a:t>القصرين </a:t>
            </a:r>
            <a:r>
              <a:rPr lang="ar-SA" b="1" dirty="0" smtClean="0"/>
              <a:t>– السكريّة- زقاق المدق.</a:t>
            </a:r>
          </a:p>
          <a:p>
            <a:r>
              <a:rPr lang="ar-SA" b="1" dirty="0" err="1" smtClean="0"/>
              <a:t>- (</a:t>
            </a:r>
            <a:r>
              <a:rPr lang="ar-SA" b="1" dirty="0" smtClean="0"/>
              <a:t>(البؤساء</a:t>
            </a:r>
            <a:r>
              <a:rPr lang="ar-SA" b="1" dirty="0" err="1" smtClean="0"/>
              <a:t>)</a:t>
            </a:r>
            <a:r>
              <a:rPr lang="ar-SA" b="1" dirty="0" smtClean="0"/>
              <a:t>)  </a:t>
            </a:r>
            <a:r>
              <a:rPr lang="ar-SA" b="1" dirty="0" err="1" smtClean="0"/>
              <a:t>لفكتور</a:t>
            </a:r>
            <a:r>
              <a:rPr lang="ar-SA" b="1" dirty="0" smtClean="0"/>
              <a:t> </a:t>
            </a:r>
            <a:r>
              <a:rPr lang="ar-SA" b="1" dirty="0" err="1" smtClean="0"/>
              <a:t>هوجو</a:t>
            </a:r>
            <a:r>
              <a:rPr lang="ar-SA" b="1" dirty="0" smtClean="0"/>
              <a:t> =  5 مجلدات.</a:t>
            </a:r>
          </a:p>
          <a:p>
            <a:endParaRPr lang="ar-SA" dirty="0"/>
          </a:p>
        </p:txBody>
      </p:sp>
    </p:spTree>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endParaRPr lang="ar-SA" dirty="0"/>
          </a:p>
        </p:txBody>
      </p:sp>
      <p:sp>
        <p:nvSpPr>
          <p:cNvPr id="3" name="عنصر نائب للمحتوى 2"/>
          <p:cNvSpPr>
            <a:spLocks noGrp="1"/>
          </p:cNvSpPr>
          <p:nvPr>
            <p:ph idx="1"/>
          </p:nvPr>
        </p:nvSpPr>
        <p:spPr/>
        <p:txBody>
          <a:bodyPr/>
          <a:lstStyle/>
          <a:p>
            <a:pPr algn="ctr"/>
            <a:r>
              <a:rPr lang="ar-SA" b="1" i="1" dirty="0" smtClean="0">
                <a:solidFill>
                  <a:srgbClr val="FF0000"/>
                </a:solidFill>
              </a:rPr>
              <a:t>هل عرف العرب قديما فنّ </a:t>
            </a:r>
            <a:r>
              <a:rPr lang="ar-SA" b="1" i="1" dirty="0" err="1" smtClean="0">
                <a:solidFill>
                  <a:srgbClr val="FF0000"/>
                </a:solidFill>
              </a:rPr>
              <a:t>القصص؟</a:t>
            </a:r>
            <a:endParaRPr lang="ar-SA" b="1" i="1" dirty="0" smtClean="0">
              <a:solidFill>
                <a:srgbClr val="FF0000"/>
              </a:solidFill>
            </a:endParaRPr>
          </a:p>
          <a:p>
            <a:pPr algn="ctr"/>
            <a:endParaRPr lang="ar-SA" b="1" i="1" dirty="0" smtClean="0"/>
          </a:p>
          <a:p>
            <a:pPr algn="ctr"/>
            <a:endParaRPr lang="ar-SA" b="1" i="1" dirty="0"/>
          </a:p>
        </p:txBody>
      </p:sp>
      <p:pic>
        <p:nvPicPr>
          <p:cNvPr id="4" name="صورة 3" descr="سؤال.png"/>
          <p:cNvPicPr>
            <a:picLocks noChangeAspect="1"/>
          </p:cNvPicPr>
          <p:nvPr/>
        </p:nvPicPr>
        <p:blipFill>
          <a:blip r:embed="rId2" cstate="print"/>
          <a:stretch>
            <a:fillRect/>
          </a:stretch>
        </p:blipFill>
        <p:spPr>
          <a:xfrm>
            <a:off x="2627784" y="2362200"/>
            <a:ext cx="3888431" cy="3515072"/>
          </a:xfrm>
          <a:prstGeom prst="rect">
            <a:avLst/>
          </a:prstGeom>
        </p:spPr>
      </p:pic>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ar-SA" b="1" dirty="0" smtClean="0"/>
              <a:t>الرواية</a:t>
            </a:r>
            <a:endParaRPr lang="ar-SA" b="1" dirty="0"/>
          </a:p>
        </p:txBody>
      </p:sp>
      <p:sp>
        <p:nvSpPr>
          <p:cNvPr id="3" name="عنصر نائب للمحتوى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algn="ctr"/>
            <a:r>
              <a:rPr lang="ar-SA" b="1" dirty="0" smtClean="0"/>
              <a:t>ما تعريف الرواية برأيك كفن أدبي </a:t>
            </a:r>
            <a:r>
              <a:rPr lang="ar-SA" b="1" dirty="0" err="1" smtClean="0"/>
              <a:t>نثري ؟</a:t>
            </a:r>
            <a:endParaRPr lang="ar-SA" b="1" dirty="0" smtClean="0"/>
          </a:p>
          <a:p>
            <a:pPr algn="ctr"/>
            <a:r>
              <a:rPr lang="ar-SA" b="1" dirty="0" smtClean="0"/>
              <a:t>وما الذي يميزه عن فنون النثر </a:t>
            </a:r>
            <a:r>
              <a:rPr lang="ar-SA" b="1" dirty="0" err="1" smtClean="0"/>
              <a:t>الأخرى ؟</a:t>
            </a:r>
            <a:endParaRPr lang="ar-SA" b="1" dirty="0" smtClean="0"/>
          </a:p>
          <a:p>
            <a:pPr algn="ctr"/>
            <a:r>
              <a:rPr lang="ar-SA" b="1" dirty="0" smtClean="0"/>
              <a:t>وما الفرق بين الرواية </a:t>
            </a:r>
            <a:r>
              <a:rPr lang="ar-SA" b="1" dirty="0" err="1" smtClean="0"/>
              <a:t>والقصة ؟</a:t>
            </a:r>
            <a:endParaRPr lang="ar-SA" b="1" dirty="0" smtClean="0"/>
          </a:p>
          <a:p>
            <a:endParaRPr lang="ar-SA" dirty="0"/>
          </a:p>
        </p:txBody>
      </p:sp>
      <p:pic>
        <p:nvPicPr>
          <p:cNvPr id="4" name="صورة 3" descr="سؤال.png"/>
          <p:cNvPicPr>
            <a:picLocks noChangeAspect="1"/>
          </p:cNvPicPr>
          <p:nvPr/>
        </p:nvPicPr>
        <p:blipFill>
          <a:blip r:embed="rId2" cstate="print"/>
          <a:stretch>
            <a:fillRect/>
          </a:stretch>
        </p:blipFill>
        <p:spPr>
          <a:xfrm>
            <a:off x="2699792" y="3501008"/>
            <a:ext cx="4320480" cy="2637656"/>
          </a:xfrm>
          <a:prstGeom prst="rect">
            <a:avLst/>
          </a:prstGeom>
        </p:spPr>
      </p:pic>
    </p:spTree>
  </p:cSld>
  <p:clrMapOvr>
    <a:masterClrMapping/>
  </p:clrMapOvr>
  <p:transition spd="slow">
    <p:pull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SA" b="1" dirty="0" smtClean="0"/>
              <a:t>نماذج من قصص الأدب العربي القديم</a:t>
            </a:r>
            <a:endParaRPr lang="ar-SA" b="1" dirty="0"/>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lgn="ctr"/>
            <a:r>
              <a:rPr lang="ar-SA" i="1" dirty="0" smtClean="0"/>
              <a:t>كليلة ودمنة لابن المقفع </a:t>
            </a:r>
          </a:p>
          <a:p>
            <a:endParaRPr lang="ar-SA" dirty="0"/>
          </a:p>
        </p:txBody>
      </p:sp>
      <p:pic>
        <p:nvPicPr>
          <p:cNvPr id="4" name="صورة 3" descr="الحمامة والثعلب ومالك الحزين.jpg"/>
          <p:cNvPicPr>
            <a:picLocks noChangeAspect="1"/>
          </p:cNvPicPr>
          <p:nvPr/>
        </p:nvPicPr>
        <p:blipFill>
          <a:blip r:embed="rId2" cstate="print"/>
          <a:stretch>
            <a:fillRect/>
          </a:stretch>
        </p:blipFill>
        <p:spPr>
          <a:xfrm>
            <a:off x="1547664" y="2152650"/>
            <a:ext cx="5832648" cy="4372694"/>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ar-SA" b="1" i="1" dirty="0" smtClean="0"/>
              <a:t> الجاحظ في كتابه البخلاء</a:t>
            </a:r>
            <a:endParaRPr lang="ar-SA" b="1" i="1" dirty="0"/>
          </a:p>
        </p:txBody>
      </p:sp>
      <p:pic>
        <p:nvPicPr>
          <p:cNvPr id="4" name="عنصر نائب للمحتوى 3" descr="البخلاء.jpg"/>
          <p:cNvPicPr>
            <a:picLocks noGrp="1" noChangeAspect="1"/>
          </p:cNvPicPr>
          <p:nvPr>
            <p:ph idx="1"/>
          </p:nvPr>
        </p:nvPicPr>
        <p:blipFill>
          <a:blip r:embed="rId2" cstate="print"/>
          <a:stretch>
            <a:fillRect/>
          </a:stretch>
        </p:blipFill>
        <p:spPr>
          <a:xfrm>
            <a:off x="1331640" y="1484784"/>
            <a:ext cx="6840760" cy="4896544"/>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SA" b="1" dirty="0" smtClean="0"/>
              <a:t>حكايات ألف ليلة وليلة</a:t>
            </a:r>
            <a:endParaRPr lang="ar-SA" b="1" dirty="0"/>
          </a:p>
        </p:txBody>
      </p:sp>
      <p:pic>
        <p:nvPicPr>
          <p:cNvPr id="4" name="عنصر نائب للمحتوى 3" descr="الف ليلة وليلة.jpg"/>
          <p:cNvPicPr>
            <a:picLocks noGrp="1" noChangeAspect="1"/>
          </p:cNvPicPr>
          <p:nvPr>
            <p:ph idx="1"/>
          </p:nvPr>
        </p:nvPicPr>
        <p:blipFill>
          <a:blip r:embed="rId2" cstate="print"/>
          <a:stretch>
            <a:fillRect/>
          </a:stretch>
        </p:blipFill>
        <p:spPr>
          <a:xfrm>
            <a:off x="1835696" y="1700808"/>
            <a:ext cx="6120679" cy="4824536"/>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SA" b="1" i="1" dirty="0" smtClean="0"/>
              <a:t>قصّة حي بن يقضان</a:t>
            </a:r>
            <a:endParaRPr lang="ar-SA" b="1" i="1" dirty="0"/>
          </a:p>
        </p:txBody>
      </p:sp>
      <p:pic>
        <p:nvPicPr>
          <p:cNvPr id="4" name="عنصر نائب للمحتوى 3" descr="حي بن يقضان.jpg"/>
          <p:cNvPicPr>
            <a:picLocks noGrp="1" noChangeAspect="1"/>
          </p:cNvPicPr>
          <p:nvPr>
            <p:ph idx="1"/>
          </p:nvPr>
        </p:nvPicPr>
        <p:blipFill>
          <a:blip r:embed="rId2" cstate="print"/>
          <a:stretch>
            <a:fillRect/>
          </a:stretch>
        </p:blipFill>
        <p:spPr>
          <a:xfrm>
            <a:off x="1619672" y="1844824"/>
            <a:ext cx="5688632" cy="4464496"/>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b="1" i="1" dirty="0"/>
          </a:p>
        </p:txBody>
      </p:sp>
      <p:pic>
        <p:nvPicPr>
          <p:cNvPr id="4" name="عنصر نائب للمحتوى 3" descr="فتاة-تقرأ-رواية---رسمة-2.jpg"/>
          <p:cNvPicPr>
            <a:picLocks noGrp="1" noChangeAspect="1"/>
          </p:cNvPicPr>
          <p:nvPr>
            <p:ph idx="1"/>
          </p:nvPr>
        </p:nvPicPr>
        <p:blipFill>
          <a:blip r:embed="rId2" cstate="print"/>
          <a:stretch>
            <a:fillRect/>
          </a:stretch>
        </p:blipFill>
        <p:spPr>
          <a:xfrm>
            <a:off x="971600" y="1628800"/>
            <a:ext cx="7128792" cy="4525963"/>
          </a:xfrm>
        </p:spPr>
      </p:pic>
      <p:sp>
        <p:nvSpPr>
          <p:cNvPr id="5" name="مستطيل 4"/>
          <p:cNvSpPr/>
          <p:nvPr/>
        </p:nvSpPr>
        <p:spPr>
          <a:xfrm>
            <a:off x="1979712" y="332656"/>
            <a:ext cx="5407250" cy="923330"/>
          </a:xfrm>
          <a:prstGeom prst="rect">
            <a:avLst/>
          </a:prstGeom>
          <a:noFill/>
        </p:spPr>
        <p:txBody>
          <a:bodyPr wrap="none" lIns="91440" tIns="45720" rIns="91440" bIns="45720">
            <a:spAutoFit/>
          </a:bodyPr>
          <a:lstStyle/>
          <a:p>
            <a:pPr algn="ctr"/>
            <a:r>
              <a:rPr lang="ar-SA" sz="5400" b="1" i="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نشاط المحاضرة القادمة</a:t>
            </a:r>
            <a:endParaRPr lang="ar-SA"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spd="slow">
    <p:split orient="ver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ar-SA" b="1" i="1" dirty="0" smtClean="0"/>
              <a:t>حاولي إيجاد تفسيرا مقنعا للتساؤلات </a:t>
            </a:r>
            <a:r>
              <a:rPr lang="ar-SA" b="1" i="1" dirty="0" err="1" smtClean="0"/>
              <a:t>الآتية:</a:t>
            </a:r>
            <a:endParaRPr lang="ar-SA" b="1" i="1" dirty="0"/>
          </a:p>
        </p:txBody>
      </p:sp>
      <p:sp>
        <p:nvSpPr>
          <p:cNvPr id="3" name="عنصر نائب للمحتوى 2"/>
          <p:cNvSpPr>
            <a:spLocks noGrp="1"/>
          </p:cNvSpPr>
          <p:nvPr>
            <p:ph idx="1"/>
          </p:nvPr>
        </p:nvSpPr>
        <p:spPr>
          <a:xfrm>
            <a:off x="457200" y="1484784"/>
            <a:ext cx="8229600" cy="4641379"/>
          </a:xfrm>
        </p:spPr>
        <p:txBody>
          <a:bodyPr/>
          <a:lstStyle/>
          <a:p>
            <a:pPr algn="ctr"/>
            <a:r>
              <a:rPr lang="ar-SA" b="1" dirty="0" err="1" smtClean="0">
                <a:solidFill>
                  <a:srgbClr val="C00000"/>
                </a:solidFill>
              </a:rPr>
              <a:t>برأيك ...</a:t>
            </a:r>
            <a:endParaRPr lang="ar-SA" b="1" dirty="0" smtClean="0">
              <a:solidFill>
                <a:srgbClr val="C00000"/>
              </a:solidFill>
            </a:endParaRPr>
          </a:p>
        </p:txBody>
      </p:sp>
      <p:sp>
        <p:nvSpPr>
          <p:cNvPr id="5" name="زاوية مطوية 4"/>
          <p:cNvSpPr/>
          <p:nvPr/>
        </p:nvSpPr>
        <p:spPr>
          <a:xfrm>
            <a:off x="179512" y="2132856"/>
            <a:ext cx="8640960" cy="4536504"/>
          </a:xfrm>
          <a:prstGeom prst="foldedCorner">
            <a:avLst/>
          </a:prstGeom>
        </p:spPr>
        <p:style>
          <a:lnRef idx="1">
            <a:schemeClr val="accent6"/>
          </a:lnRef>
          <a:fillRef idx="2">
            <a:schemeClr val="accent6"/>
          </a:fillRef>
          <a:effectRef idx="1">
            <a:schemeClr val="accent6"/>
          </a:effectRef>
          <a:fontRef idx="minor">
            <a:schemeClr val="dk1"/>
          </a:fontRef>
        </p:style>
        <p:txBody>
          <a:bodyPr rtlCol="1" anchor="ctr"/>
          <a:lstStyle/>
          <a:p>
            <a:r>
              <a:rPr lang="ar-SA" sz="3200" b="1" dirty="0" smtClean="0">
                <a:solidFill>
                  <a:schemeClr val="tx1"/>
                </a:solidFill>
              </a:rPr>
              <a:t>1- لماذا يكتب الأدباء القصص والروايات, ولماذا يقرأها </a:t>
            </a:r>
            <a:r>
              <a:rPr lang="ar-SA" sz="3200" b="1" dirty="0" err="1" smtClean="0">
                <a:solidFill>
                  <a:schemeClr val="tx1"/>
                </a:solidFill>
              </a:rPr>
              <a:t>الناس؟</a:t>
            </a:r>
            <a:endParaRPr lang="ar-SA" sz="3200" b="1" dirty="0" smtClean="0">
              <a:solidFill>
                <a:schemeClr val="tx1"/>
              </a:solidFill>
            </a:endParaRPr>
          </a:p>
          <a:p>
            <a:endParaRPr lang="ar-SA" sz="3200" b="1" dirty="0" smtClean="0">
              <a:solidFill>
                <a:schemeClr val="tx1"/>
              </a:solidFill>
            </a:endParaRPr>
          </a:p>
          <a:p>
            <a:r>
              <a:rPr lang="ar-SA" sz="3200" b="1" dirty="0" smtClean="0">
                <a:solidFill>
                  <a:schemeClr val="tx1"/>
                </a:solidFill>
              </a:rPr>
              <a:t>2- ما سرّ نجاح بعض الكتاب الروائيين وفشل </a:t>
            </a:r>
            <a:r>
              <a:rPr lang="ar-SA" sz="3200" b="1" dirty="0" err="1" smtClean="0">
                <a:solidFill>
                  <a:schemeClr val="tx1"/>
                </a:solidFill>
              </a:rPr>
              <a:t>الآخرين؟</a:t>
            </a:r>
            <a:endParaRPr lang="ar-SA" sz="3200" b="1" dirty="0" smtClean="0">
              <a:solidFill>
                <a:schemeClr val="tx1"/>
              </a:solidFill>
            </a:endParaRPr>
          </a:p>
          <a:p>
            <a:endParaRPr lang="ar-SA" sz="3200" b="1" dirty="0" smtClean="0">
              <a:solidFill>
                <a:schemeClr val="tx1"/>
              </a:solidFill>
            </a:endParaRPr>
          </a:p>
          <a:p>
            <a:r>
              <a:rPr lang="ar-SA" sz="3200" b="1" dirty="0" smtClean="0">
                <a:solidFill>
                  <a:schemeClr val="tx1"/>
                </a:solidFill>
              </a:rPr>
              <a:t>3- هل تعتقدين أن الرواية قادرة على تغيير شخصية </a:t>
            </a:r>
            <a:r>
              <a:rPr lang="ar-SA" sz="3200" b="1" dirty="0" err="1" smtClean="0">
                <a:solidFill>
                  <a:schemeClr val="tx1"/>
                </a:solidFill>
              </a:rPr>
              <a:t>القاريء؟</a:t>
            </a:r>
            <a:endParaRPr lang="ar-SA" sz="3200" b="1" dirty="0" smtClean="0">
              <a:solidFill>
                <a:schemeClr val="tx1"/>
              </a:solidFill>
            </a:endParaRPr>
          </a:p>
          <a:p>
            <a:endParaRPr lang="ar-SA" sz="3200" b="1" dirty="0" smtClean="0">
              <a:solidFill>
                <a:schemeClr val="tx1"/>
              </a:solidFill>
            </a:endParaRPr>
          </a:p>
          <a:p>
            <a:r>
              <a:rPr lang="ar-SA" sz="3200" b="1" dirty="0" smtClean="0">
                <a:solidFill>
                  <a:schemeClr val="tx1"/>
                </a:solidFill>
              </a:rPr>
              <a:t>4- ما الرواية التي </a:t>
            </a:r>
            <a:r>
              <a:rPr lang="ar-SA" sz="3200" b="1" dirty="0" err="1" smtClean="0">
                <a:solidFill>
                  <a:schemeClr val="tx1"/>
                </a:solidFill>
              </a:rPr>
              <a:t>قرأتيها</a:t>
            </a:r>
            <a:r>
              <a:rPr lang="ar-SA" sz="3200" b="1" dirty="0" smtClean="0">
                <a:solidFill>
                  <a:schemeClr val="tx1"/>
                </a:solidFill>
              </a:rPr>
              <a:t> واستحوذت على اهتمامكِ </a:t>
            </a:r>
            <a:r>
              <a:rPr lang="ar-SA" sz="3200" b="1" dirty="0" err="1" smtClean="0">
                <a:solidFill>
                  <a:schemeClr val="tx1"/>
                </a:solidFill>
              </a:rPr>
              <a:t>ولماذا؟</a:t>
            </a:r>
            <a:endParaRPr lang="ar-SA" sz="3200" b="1" dirty="0">
              <a:solidFill>
                <a:schemeClr val="tx1"/>
              </a:solidFill>
            </a:endParaRPr>
          </a:p>
        </p:txBody>
      </p:sp>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SA"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الرواية </a:t>
            </a:r>
            <a:r>
              <a:rPr lang="ar-SA" b="1" i="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هي ....</a:t>
            </a:r>
            <a:endParaRPr lang="ar-SA"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ar-SA" b="1" dirty="0" smtClean="0"/>
              <a:t>عمل فني يعتمد على عنصر الحكاية التي لها بداية ووسط </a:t>
            </a:r>
            <a:r>
              <a:rPr lang="ar-SA" b="1" dirty="0" err="1" smtClean="0"/>
              <a:t>ونهاية .</a:t>
            </a:r>
            <a:endParaRPr lang="ar-SA" b="1" dirty="0" smtClean="0"/>
          </a:p>
          <a:p>
            <a:r>
              <a:rPr lang="ar-SA" b="1" dirty="0" smtClean="0">
                <a:solidFill>
                  <a:srgbClr val="FF0000"/>
                </a:solidFill>
              </a:rPr>
              <a:t>ففي البداية</a:t>
            </a:r>
            <a:r>
              <a:rPr lang="ar-SA" b="1" dirty="0" smtClean="0"/>
              <a:t>:تكون الرواية مشوقة مثيرة, تجذب </a:t>
            </a:r>
            <a:r>
              <a:rPr lang="ar-SA" b="1" dirty="0" err="1" smtClean="0"/>
              <a:t>القاريء</a:t>
            </a:r>
            <a:r>
              <a:rPr lang="ar-SA" b="1" dirty="0" smtClean="0"/>
              <a:t> نحو القراءة.</a:t>
            </a:r>
          </a:p>
          <a:p>
            <a:r>
              <a:rPr lang="ar-SA" b="1" dirty="0" smtClean="0">
                <a:solidFill>
                  <a:srgbClr val="FF0000"/>
                </a:solidFill>
              </a:rPr>
              <a:t>وفي الوسط</a:t>
            </a:r>
            <a:r>
              <a:rPr lang="ar-SA" b="1" dirty="0" smtClean="0"/>
              <a:t>: تتوالى الأحداث ويتأزم الصراع ويزداد </a:t>
            </a:r>
            <a:r>
              <a:rPr lang="ar-SA" b="1" dirty="0" err="1" smtClean="0"/>
              <a:t>القاريء</a:t>
            </a:r>
            <a:r>
              <a:rPr lang="ar-SA" b="1" dirty="0" smtClean="0"/>
              <a:t> إثارة </a:t>
            </a:r>
            <a:r>
              <a:rPr lang="ar-SA" b="1" dirty="0" err="1" smtClean="0"/>
              <a:t>وتشويقا </a:t>
            </a:r>
            <a:r>
              <a:rPr lang="ar-SA" b="1" dirty="0" smtClean="0"/>
              <a:t>, حتى يصل إلى الذروة.</a:t>
            </a:r>
          </a:p>
          <a:p>
            <a:r>
              <a:rPr lang="ar-SA" b="1" dirty="0" smtClean="0">
                <a:solidFill>
                  <a:srgbClr val="FF0000"/>
                </a:solidFill>
              </a:rPr>
              <a:t>وفي النهاية</a:t>
            </a:r>
            <a:r>
              <a:rPr lang="ar-SA" b="1" dirty="0" smtClean="0"/>
              <a:t>: تبدأ الأحداث في الهبوط وتبدأ العقدة تتفكك, ويأخذ الصراع في الحل بالتدريج.</a:t>
            </a:r>
            <a:endParaRPr lang="ar-SA" b="1" dirty="0"/>
          </a:p>
        </p:txBody>
      </p:sp>
      <p:pic>
        <p:nvPicPr>
          <p:cNvPr id="4" name="صورة 3" descr="يقرأ.jpg"/>
          <p:cNvPicPr>
            <a:picLocks noChangeAspect="1"/>
          </p:cNvPicPr>
          <p:nvPr/>
        </p:nvPicPr>
        <p:blipFill>
          <a:blip r:embed="rId2" cstate="print"/>
          <a:stretch>
            <a:fillRect/>
          </a:stretch>
        </p:blipFill>
        <p:spPr>
          <a:xfrm rot="1200197">
            <a:off x="8413292" y="5508324"/>
            <a:ext cx="1461416" cy="1420287"/>
          </a:xfrm>
          <a:prstGeom prst="rect">
            <a:avLst/>
          </a:prstGeom>
        </p:spPr>
      </p:pic>
      <p:pic>
        <p:nvPicPr>
          <p:cNvPr id="5" name="صورة 4" descr="يقرأ.jpg"/>
          <p:cNvPicPr>
            <a:picLocks noChangeAspect="1"/>
          </p:cNvPicPr>
          <p:nvPr/>
        </p:nvPicPr>
        <p:blipFill>
          <a:blip r:embed="rId2" cstate="print"/>
          <a:stretch>
            <a:fillRect/>
          </a:stretch>
        </p:blipFill>
        <p:spPr>
          <a:xfrm rot="1200197">
            <a:off x="-53696" y="5436316"/>
            <a:ext cx="1461416" cy="1420287"/>
          </a:xfrm>
          <a:prstGeom prst="rect">
            <a:avLst/>
          </a:prstGeom>
        </p:spPr>
      </p:pic>
    </p:spTree>
  </p:cSld>
  <p:clrMapOvr>
    <a:masterClrMapping/>
  </p:clrMapOvr>
  <p:transition spd="slow">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i="1" dirty="0" smtClean="0"/>
              <a:t>أمثلة لبعض الروايات</a:t>
            </a:r>
            <a:endParaRPr lang="ar-SA" b="1" i="1" dirty="0"/>
          </a:p>
        </p:txBody>
      </p:sp>
      <p:pic>
        <p:nvPicPr>
          <p:cNvPr id="4" name="عنصر نائب للمحتوى 3" descr="شيفرة دفنشي.jpg"/>
          <p:cNvPicPr>
            <a:picLocks noGrp="1" noChangeAspect="1"/>
          </p:cNvPicPr>
          <p:nvPr>
            <p:ph idx="1"/>
          </p:nvPr>
        </p:nvPicPr>
        <p:blipFill>
          <a:blip r:embed="rId2" cstate="print"/>
          <a:stretch>
            <a:fillRect/>
          </a:stretch>
        </p:blipFill>
        <p:spPr>
          <a:xfrm>
            <a:off x="3676650" y="2586831"/>
            <a:ext cx="1790700" cy="2552700"/>
          </a:xfrm>
        </p:spPr>
      </p:pic>
      <p:pic>
        <p:nvPicPr>
          <p:cNvPr id="5" name="صورة 4" descr="العصفورية.jpg"/>
          <p:cNvPicPr>
            <a:picLocks noChangeAspect="1"/>
          </p:cNvPicPr>
          <p:nvPr/>
        </p:nvPicPr>
        <p:blipFill>
          <a:blip r:embed="rId3" cstate="print"/>
          <a:stretch>
            <a:fillRect/>
          </a:stretch>
        </p:blipFill>
        <p:spPr>
          <a:xfrm>
            <a:off x="323528" y="1412776"/>
            <a:ext cx="2143125" cy="2143125"/>
          </a:xfrm>
          <a:prstGeom prst="rect">
            <a:avLst/>
          </a:prstGeom>
        </p:spPr>
      </p:pic>
      <p:pic>
        <p:nvPicPr>
          <p:cNvPr id="6" name="صورة 5" descr="الجنيّة.jpg"/>
          <p:cNvPicPr>
            <a:picLocks noChangeAspect="1"/>
          </p:cNvPicPr>
          <p:nvPr/>
        </p:nvPicPr>
        <p:blipFill>
          <a:blip r:embed="rId4" cstate="print"/>
          <a:stretch>
            <a:fillRect/>
          </a:stretch>
        </p:blipFill>
        <p:spPr>
          <a:xfrm>
            <a:off x="6660232" y="1268760"/>
            <a:ext cx="1743075" cy="2619375"/>
          </a:xfrm>
          <a:prstGeom prst="rect">
            <a:avLst/>
          </a:prstGeom>
        </p:spPr>
      </p:pic>
      <p:pic>
        <p:nvPicPr>
          <p:cNvPr id="7" name="صورة 6" descr="بنات الرياض.jpg"/>
          <p:cNvPicPr>
            <a:picLocks noChangeAspect="1"/>
          </p:cNvPicPr>
          <p:nvPr/>
        </p:nvPicPr>
        <p:blipFill>
          <a:blip r:embed="rId5" cstate="print"/>
          <a:stretch>
            <a:fillRect/>
          </a:stretch>
        </p:blipFill>
        <p:spPr>
          <a:xfrm>
            <a:off x="611560" y="4077072"/>
            <a:ext cx="1543050" cy="2247900"/>
          </a:xfrm>
          <a:prstGeom prst="rect">
            <a:avLst/>
          </a:prstGeom>
        </p:spPr>
      </p:pic>
      <p:pic>
        <p:nvPicPr>
          <p:cNvPr id="8" name="صورة 7" descr="سقف الكفاية.jpg"/>
          <p:cNvPicPr>
            <a:picLocks noChangeAspect="1"/>
          </p:cNvPicPr>
          <p:nvPr/>
        </p:nvPicPr>
        <p:blipFill>
          <a:blip r:embed="rId6" cstate="print"/>
          <a:stretch>
            <a:fillRect/>
          </a:stretch>
        </p:blipFill>
        <p:spPr>
          <a:xfrm>
            <a:off x="6660232" y="4005064"/>
            <a:ext cx="1819275" cy="2514600"/>
          </a:xfrm>
          <a:prstGeom prst="rect">
            <a:avLst/>
          </a:prstGeom>
        </p:spPr>
      </p:pic>
    </p:spTree>
  </p:cSld>
  <p:clrMapOvr>
    <a:masterClrMapping/>
  </p:clrMapOvr>
  <p:transition spd="slow">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SA" b="1" dirty="0" smtClean="0"/>
              <a:t>العناصر الفنيّة للرواية</a:t>
            </a:r>
            <a:endParaRPr lang="ar-SA" b="1" dirty="0"/>
          </a:p>
        </p:txBody>
      </p:sp>
      <p:sp>
        <p:nvSpPr>
          <p:cNvPr id="3" name="عنصر نائب للمحتوى 2"/>
          <p:cNvSpPr>
            <a:spLocks noGrp="1"/>
          </p:cNvSpPr>
          <p:nvPr>
            <p:ph idx="1"/>
          </p:nvPr>
        </p:nvSpPr>
        <p:spPr/>
        <p:txBody>
          <a:bodyPr/>
          <a:lstStyle/>
          <a:p>
            <a:endParaRPr lang="ar-SA" dirty="0"/>
          </a:p>
        </p:txBody>
      </p:sp>
      <p:sp>
        <p:nvSpPr>
          <p:cNvPr id="4" name="مستطيل مستدير الزوايا 3"/>
          <p:cNvSpPr/>
          <p:nvPr/>
        </p:nvSpPr>
        <p:spPr>
          <a:xfrm>
            <a:off x="6012160" y="1700808"/>
            <a:ext cx="2448272"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t>الحادثة أو الموضوع</a:t>
            </a:r>
            <a:endParaRPr lang="ar-SA" sz="3200" b="1" dirty="0"/>
          </a:p>
        </p:txBody>
      </p:sp>
      <p:sp>
        <p:nvSpPr>
          <p:cNvPr id="5" name="مستطيل مستدير الزوايا 4"/>
          <p:cNvSpPr/>
          <p:nvPr/>
        </p:nvSpPr>
        <p:spPr>
          <a:xfrm>
            <a:off x="5868144" y="3645024"/>
            <a:ext cx="2448272"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t>البيئة</a:t>
            </a:r>
            <a:endParaRPr lang="ar-SA" sz="3200" b="1" dirty="0"/>
          </a:p>
        </p:txBody>
      </p:sp>
      <p:sp>
        <p:nvSpPr>
          <p:cNvPr id="6" name="مستطيل مستدير الزوايا 5"/>
          <p:cNvSpPr/>
          <p:nvPr/>
        </p:nvSpPr>
        <p:spPr>
          <a:xfrm>
            <a:off x="3059832" y="3717032"/>
            <a:ext cx="2448272"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t>الأسلوب </a:t>
            </a:r>
            <a:endParaRPr lang="ar-SA" sz="3200" b="1" dirty="0"/>
          </a:p>
        </p:txBody>
      </p:sp>
      <p:sp>
        <p:nvSpPr>
          <p:cNvPr id="7" name="مستطيل مستدير الزوايا 6"/>
          <p:cNvSpPr/>
          <p:nvPr/>
        </p:nvSpPr>
        <p:spPr>
          <a:xfrm>
            <a:off x="2987824" y="1700808"/>
            <a:ext cx="2448272"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t>الشخصيّة أو الشخصيات</a:t>
            </a:r>
            <a:endParaRPr lang="ar-SA" sz="3200" b="1" dirty="0"/>
          </a:p>
        </p:txBody>
      </p:sp>
      <p:sp>
        <p:nvSpPr>
          <p:cNvPr id="9" name="وسيلة شرح بيضاوية 8"/>
          <p:cNvSpPr/>
          <p:nvPr/>
        </p:nvSpPr>
        <p:spPr>
          <a:xfrm rot="2239774">
            <a:off x="384940" y="3297549"/>
            <a:ext cx="2520280" cy="3357827"/>
          </a:xfrm>
          <a:prstGeom prst="wedgeEllipse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800" b="1" dirty="0" smtClean="0"/>
              <a:t>ما دور هذه العناصر في تشكيل </a:t>
            </a:r>
            <a:r>
              <a:rPr lang="ar-SA" sz="2800" b="1" dirty="0" err="1" smtClean="0"/>
              <a:t>الرواية؟</a:t>
            </a:r>
            <a:endParaRPr lang="ar-SA" sz="2800" b="1" dirty="0"/>
          </a:p>
        </p:txBody>
      </p:sp>
    </p:spTree>
  </p:cSld>
  <p:clrMapOvr>
    <a:masterClrMapping/>
  </p:clrMapOvr>
  <p:transition spd="slow">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ar-SA" b="1" i="1" dirty="0" smtClean="0">
                <a:solidFill>
                  <a:schemeClr val="tx2">
                    <a:lumMod val="60000"/>
                    <a:lumOff val="40000"/>
                  </a:schemeClr>
                </a:solidFill>
              </a:rPr>
              <a:t>الموضوع أو الحادثة في الرواية</a:t>
            </a:r>
            <a:endParaRPr lang="ar-SA" b="1" i="1" dirty="0">
              <a:solidFill>
                <a:schemeClr val="tx2">
                  <a:lumMod val="60000"/>
                  <a:lumOff val="40000"/>
                </a:schemeClr>
              </a:solidFill>
            </a:endParaRPr>
          </a:p>
        </p:txBody>
      </p:sp>
      <p:sp>
        <p:nvSpPr>
          <p:cNvPr id="3" name="عنصر نائب للمحتوى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endParaRPr lang="ar-SA" b="1" dirty="0">
              <a:solidFill>
                <a:schemeClr val="tx1"/>
              </a:solidFill>
            </a:endParaRPr>
          </a:p>
        </p:txBody>
      </p:sp>
      <p:sp>
        <p:nvSpPr>
          <p:cNvPr id="4" name="زاوية مطوية 3"/>
          <p:cNvSpPr/>
          <p:nvPr/>
        </p:nvSpPr>
        <p:spPr>
          <a:xfrm>
            <a:off x="683568" y="1700808"/>
            <a:ext cx="7632848" cy="3960440"/>
          </a:xfrm>
          <a:prstGeom prst="foldedCorner">
            <a:avLst/>
          </a:prstGeom>
        </p:spPr>
        <p:style>
          <a:lnRef idx="1">
            <a:schemeClr val="accent3"/>
          </a:lnRef>
          <a:fillRef idx="2">
            <a:schemeClr val="accent3"/>
          </a:fillRef>
          <a:effectRef idx="1">
            <a:schemeClr val="accent3"/>
          </a:effectRef>
          <a:fontRef idx="minor">
            <a:schemeClr val="dk1"/>
          </a:fontRef>
        </p:style>
        <p:txBody>
          <a:bodyPr rtlCol="1" anchor="ctr"/>
          <a:lstStyle/>
          <a:p>
            <a:pPr algn="just"/>
            <a:r>
              <a:rPr lang="ar-SA" sz="3200" b="1" dirty="0" smtClean="0">
                <a:solidFill>
                  <a:schemeClr val="tx1"/>
                </a:solidFill>
              </a:rPr>
              <a:t>يُراد </a:t>
            </a:r>
            <a:r>
              <a:rPr lang="ar-SA" sz="3200" b="1" dirty="0" err="1" smtClean="0">
                <a:solidFill>
                  <a:schemeClr val="tx1"/>
                </a:solidFill>
              </a:rPr>
              <a:t>به</a:t>
            </a:r>
            <a:r>
              <a:rPr lang="ar-SA" sz="3200" b="1" dirty="0" smtClean="0">
                <a:solidFill>
                  <a:schemeClr val="tx1"/>
                </a:solidFill>
              </a:rPr>
              <a:t> المادة التي تتألف منها </a:t>
            </a:r>
            <a:r>
              <a:rPr lang="ar-SA" sz="3200" b="1" dirty="0" err="1" smtClean="0">
                <a:solidFill>
                  <a:schemeClr val="tx1"/>
                </a:solidFill>
              </a:rPr>
              <a:t>الرواية </a:t>
            </a:r>
            <a:r>
              <a:rPr lang="ar-SA" sz="3200" b="1" dirty="0" smtClean="0">
                <a:solidFill>
                  <a:schemeClr val="tx1"/>
                </a:solidFill>
              </a:rPr>
              <a:t>, ويبدعها المؤلف من خياله أو مما هو واقع في مجتمعه وفي </a:t>
            </a:r>
            <a:r>
              <a:rPr lang="ar-SA" sz="3200" b="1" dirty="0" err="1" smtClean="0">
                <a:solidFill>
                  <a:schemeClr val="tx1"/>
                </a:solidFill>
              </a:rPr>
              <a:t>الحياة .</a:t>
            </a:r>
            <a:r>
              <a:rPr lang="ar-SA" sz="3200" b="1" dirty="0" smtClean="0">
                <a:solidFill>
                  <a:schemeClr val="tx1"/>
                </a:solidFill>
              </a:rPr>
              <a:t> ويُعتمد على هذا العنصر الفني بشكل أساس في تنمية المواقف والأحداث داخل الرواية وتحريك </a:t>
            </a:r>
            <a:r>
              <a:rPr lang="ar-SA" sz="3200" b="1" dirty="0" err="1" smtClean="0">
                <a:solidFill>
                  <a:schemeClr val="tx1"/>
                </a:solidFill>
              </a:rPr>
              <a:t>الشخصيات .</a:t>
            </a:r>
            <a:endParaRPr lang="ar-SA" sz="3200" b="1" dirty="0">
              <a:solidFill>
                <a:schemeClr val="tx1"/>
              </a:solidFill>
            </a:endParaRPr>
          </a:p>
        </p:txBody>
      </p:sp>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ar-SA" b="1" i="1" dirty="0" smtClean="0"/>
              <a:t>الشخصية أو الشخصيات في الرواية </a:t>
            </a:r>
            <a:endParaRPr lang="ar-SA" b="1" i="1" dirty="0"/>
          </a:p>
        </p:txBody>
      </p:sp>
      <p:sp>
        <p:nvSpPr>
          <p:cNvPr id="3" name="عنصر نائب للمحتوى 2"/>
          <p:cNvSpPr>
            <a:spLocks noGrp="1"/>
          </p:cNvSpPr>
          <p:nvPr>
            <p:ph idx="1"/>
          </p:nvPr>
        </p:nvSpPr>
        <p:spPr/>
        <p:txBody>
          <a:bodyPr/>
          <a:lstStyle/>
          <a:p>
            <a:endParaRPr lang="ar-SA" dirty="0"/>
          </a:p>
        </p:txBody>
      </p:sp>
      <p:sp>
        <p:nvSpPr>
          <p:cNvPr id="4" name="زاوية مطوية 3"/>
          <p:cNvSpPr/>
          <p:nvPr/>
        </p:nvSpPr>
        <p:spPr>
          <a:xfrm>
            <a:off x="899592" y="1772816"/>
            <a:ext cx="7488832" cy="4032448"/>
          </a:xfrm>
          <a:prstGeom prst="foldedCorner">
            <a:avLst/>
          </a:prstGeom>
        </p:spPr>
        <p:style>
          <a:lnRef idx="1">
            <a:schemeClr val="accent3"/>
          </a:lnRef>
          <a:fillRef idx="2">
            <a:schemeClr val="accent3"/>
          </a:fillRef>
          <a:effectRef idx="1">
            <a:schemeClr val="accent3"/>
          </a:effectRef>
          <a:fontRef idx="minor">
            <a:schemeClr val="dk1"/>
          </a:fontRef>
        </p:style>
        <p:txBody>
          <a:bodyPr rtlCol="1" anchor="ctr"/>
          <a:lstStyle/>
          <a:p>
            <a:r>
              <a:rPr lang="ar-SA" sz="3200" b="1" dirty="0" smtClean="0"/>
              <a:t>يوجد في </a:t>
            </a:r>
            <a:r>
              <a:rPr lang="ar-SA" sz="3200" b="1" dirty="0" err="1" smtClean="0"/>
              <a:t>الرواية /</a:t>
            </a:r>
            <a:endParaRPr lang="ar-SA" sz="3200" b="1" dirty="0" smtClean="0"/>
          </a:p>
          <a:p>
            <a:r>
              <a:rPr lang="ar-SA" sz="3200" b="1" dirty="0" smtClean="0">
                <a:solidFill>
                  <a:schemeClr val="tx2">
                    <a:lumMod val="60000"/>
                    <a:lumOff val="40000"/>
                  </a:schemeClr>
                </a:solidFill>
              </a:rPr>
              <a:t>شخصيّة </a:t>
            </a:r>
            <a:r>
              <a:rPr lang="ar-SA" sz="3200" b="1" dirty="0" err="1" smtClean="0">
                <a:solidFill>
                  <a:schemeClr val="tx2">
                    <a:lumMod val="60000"/>
                    <a:lumOff val="40000"/>
                  </a:schemeClr>
                </a:solidFill>
              </a:rPr>
              <a:t>رئيسة </a:t>
            </a:r>
            <a:r>
              <a:rPr lang="ar-SA" sz="3200" b="1" dirty="0" smtClean="0"/>
              <a:t>: وهي الشخصية التي تدور الرواية حولها.</a:t>
            </a:r>
          </a:p>
          <a:p>
            <a:r>
              <a:rPr lang="ar-SA" sz="3200" b="1" dirty="0" smtClean="0">
                <a:solidFill>
                  <a:schemeClr val="tx2">
                    <a:lumMod val="60000"/>
                    <a:lumOff val="40000"/>
                  </a:schemeClr>
                </a:solidFill>
              </a:rPr>
              <a:t>شخصيات ثانوية</a:t>
            </a:r>
            <a:r>
              <a:rPr lang="ar-SA" sz="3200" b="1" dirty="0" smtClean="0"/>
              <a:t>: وهذه الشخصيات يختلف ظهورها بحسب أهميتها وأدوارها في الرواية بما يساعد على إبراز الشخصية الرئيسة وأبعادها النفسية والاجتماعية والفكرية والمادية.</a:t>
            </a:r>
          </a:p>
        </p:txBody>
      </p:sp>
    </p:spTree>
  </p:cSld>
  <p:clrMapOvr>
    <a:masterClrMapping/>
  </p:clrMapOvr>
  <p:transition spd="slow">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ar-SA" dirty="0" smtClean="0"/>
              <a:t>أنواع الشخصيّة في الرواية</a:t>
            </a:r>
            <a:endParaRPr lang="ar-SA" dirty="0"/>
          </a:p>
        </p:txBody>
      </p:sp>
      <p:sp>
        <p:nvSpPr>
          <p:cNvPr id="3" name="عنصر نائب للمحتوى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r>
              <a:rPr lang="ar-SA" b="1" i="1" dirty="0" smtClean="0"/>
              <a:t>الشخصيات ذاتها نوعان في مراحلها </a:t>
            </a:r>
            <a:r>
              <a:rPr lang="ar-SA" b="1" i="1" dirty="0" err="1" smtClean="0"/>
              <a:t>المختلفة/</a:t>
            </a:r>
            <a:r>
              <a:rPr lang="ar-SA" b="1" i="1" dirty="0" smtClean="0"/>
              <a:t> </a:t>
            </a:r>
          </a:p>
          <a:p>
            <a:r>
              <a:rPr lang="ar-SA" dirty="0" smtClean="0">
                <a:solidFill>
                  <a:schemeClr val="tx2">
                    <a:lumMod val="60000"/>
                    <a:lumOff val="40000"/>
                  </a:schemeClr>
                </a:solidFill>
              </a:rPr>
              <a:t>          أ‌-         </a:t>
            </a:r>
            <a:r>
              <a:rPr lang="ar-SA" b="1" u="sng" dirty="0" smtClean="0">
                <a:solidFill>
                  <a:schemeClr val="tx2">
                    <a:lumMod val="60000"/>
                    <a:lumOff val="40000"/>
                  </a:schemeClr>
                </a:solidFill>
              </a:rPr>
              <a:t>نوع يسميه النقاد الشخصية </a:t>
            </a:r>
            <a:r>
              <a:rPr lang="ar-SA" b="1" u="sng" dirty="0" err="1" smtClean="0">
                <a:solidFill>
                  <a:schemeClr val="tx2">
                    <a:lumMod val="60000"/>
                    <a:lumOff val="40000"/>
                  </a:schemeClr>
                </a:solidFill>
              </a:rPr>
              <a:t>الجاهزة</a:t>
            </a:r>
            <a:r>
              <a:rPr lang="ar-SA" dirty="0" err="1" smtClean="0">
                <a:solidFill>
                  <a:schemeClr val="tx2">
                    <a:lumMod val="60000"/>
                    <a:lumOff val="40000"/>
                  </a:schemeClr>
                </a:solidFill>
              </a:rPr>
              <a:t>:</a:t>
            </a:r>
            <a:endParaRPr lang="ar-SA" dirty="0" smtClean="0">
              <a:solidFill>
                <a:schemeClr val="tx2">
                  <a:lumMod val="60000"/>
                  <a:lumOff val="40000"/>
                </a:schemeClr>
              </a:solidFill>
            </a:endParaRPr>
          </a:p>
          <a:p>
            <a:r>
              <a:rPr lang="ar-SA" dirty="0" smtClean="0"/>
              <a:t>وهي الشخصية الثابتة التي تبقى على حالها من بداية الرواية إلى النهاية دون أن يحدث لها أو فيها أي </a:t>
            </a:r>
            <a:r>
              <a:rPr lang="ar-SA" dirty="0" err="1" smtClean="0"/>
              <a:t>تغيير.</a:t>
            </a:r>
            <a:r>
              <a:rPr lang="ar-SA" dirty="0" smtClean="0"/>
              <a:t> وهي </a:t>
            </a:r>
            <a:r>
              <a:rPr lang="ar-SA" dirty="0" err="1" smtClean="0"/>
              <a:t>شخصية (</a:t>
            </a:r>
            <a:r>
              <a:rPr lang="ar-SA" dirty="0" smtClean="0"/>
              <a:t>(محمد</a:t>
            </a:r>
            <a:r>
              <a:rPr lang="ar-SA" dirty="0" err="1" smtClean="0"/>
              <a:t>)</a:t>
            </a:r>
            <a:r>
              <a:rPr lang="ar-SA" dirty="0" smtClean="0"/>
              <a:t>) بطل الرواية الذي يجسّد النموذج المثالي للشاب المؤمن صاحب القيم الإسلامية.</a:t>
            </a:r>
          </a:p>
          <a:p>
            <a:r>
              <a:rPr lang="ar-SA" dirty="0" smtClean="0">
                <a:solidFill>
                  <a:schemeClr val="tx2">
                    <a:lumMod val="60000"/>
                    <a:lumOff val="40000"/>
                  </a:schemeClr>
                </a:solidFill>
              </a:rPr>
              <a:t>       ب‌-      </a:t>
            </a:r>
            <a:r>
              <a:rPr lang="ar-SA" b="1" u="sng" dirty="0" smtClean="0">
                <a:solidFill>
                  <a:schemeClr val="tx2">
                    <a:lumMod val="60000"/>
                    <a:lumOff val="40000"/>
                  </a:schemeClr>
                </a:solidFill>
              </a:rPr>
              <a:t>ونوع يسمونه الشخصية </a:t>
            </a:r>
            <a:r>
              <a:rPr lang="ar-SA" b="1" u="sng" dirty="0" err="1" smtClean="0">
                <a:solidFill>
                  <a:schemeClr val="tx2">
                    <a:lumMod val="60000"/>
                    <a:lumOff val="40000"/>
                  </a:schemeClr>
                </a:solidFill>
              </a:rPr>
              <a:t>النامية:</a:t>
            </a:r>
            <a:endParaRPr lang="ar-SA" dirty="0" smtClean="0">
              <a:solidFill>
                <a:schemeClr val="tx2">
                  <a:lumMod val="60000"/>
                  <a:lumOff val="40000"/>
                </a:schemeClr>
              </a:solidFill>
            </a:endParaRPr>
          </a:p>
          <a:p>
            <a:r>
              <a:rPr lang="ar-SA" dirty="0" smtClean="0"/>
              <a:t>وهي المتطورة التي تتطور من موقف إلى موقف بحسب تطور الأحداث ولا يكتمل تكوينها حتى تكتمل الرواية.</a:t>
            </a:r>
          </a:p>
          <a:p>
            <a:r>
              <a:rPr lang="ar-SA" dirty="0" err="1" smtClean="0"/>
              <a:t>(</a:t>
            </a:r>
            <a:r>
              <a:rPr lang="ar-SA" dirty="0" smtClean="0"/>
              <a:t>(زوجته منال الأولى ابنة خالته، المرأة المادية التي لم تؤمن </a:t>
            </a:r>
            <a:r>
              <a:rPr lang="ar-SA" dirty="0" err="1" smtClean="0"/>
              <a:t>به</a:t>
            </a:r>
            <a:r>
              <a:rPr lang="ar-SA" dirty="0" smtClean="0"/>
              <a:t> وتستوعب شخصيته ورسالته فانفصل عنها، نلاحظ في نهاية الرواية قد تغيّرت وشعرت بحاجتها إليه وأن الزمن كان كفيلاً بتغييرها</a:t>
            </a:r>
            <a:r>
              <a:rPr lang="ar-SA" dirty="0" err="1" smtClean="0"/>
              <a:t>)).</a:t>
            </a:r>
            <a:endParaRPr lang="ar-SA" dirty="0" smtClean="0"/>
          </a:p>
          <a:p>
            <a:r>
              <a:rPr lang="ar-SA" dirty="0" smtClean="0"/>
              <a:t>وهذه الشخصية إما </a:t>
            </a:r>
            <a:r>
              <a:rPr lang="ar-SA" b="1" dirty="0" smtClean="0">
                <a:solidFill>
                  <a:schemeClr val="tx2">
                    <a:lumMod val="60000"/>
                    <a:lumOff val="40000"/>
                  </a:schemeClr>
                </a:solidFill>
              </a:rPr>
              <a:t>خيالية</a:t>
            </a:r>
            <a:r>
              <a:rPr lang="ar-SA" dirty="0" smtClean="0"/>
              <a:t> أو </a:t>
            </a:r>
            <a:r>
              <a:rPr lang="ar-SA" b="1" dirty="0" err="1" smtClean="0">
                <a:solidFill>
                  <a:schemeClr val="tx2">
                    <a:lumMod val="60000"/>
                    <a:lumOff val="40000"/>
                  </a:schemeClr>
                </a:solidFill>
              </a:rPr>
              <a:t>حقيقية</a:t>
            </a:r>
            <a:r>
              <a:rPr lang="ar-SA" dirty="0" smtClean="0"/>
              <a:t> تصرّف فيها الكاتب حتى جعلها موافقة لحوادث القصة.</a:t>
            </a:r>
          </a:p>
          <a:p>
            <a:endParaRPr lang="ar-SA" dirty="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SA" b="1" i="1" dirty="0" smtClean="0"/>
              <a:t>أبعاد الشخصيّة الروائية</a:t>
            </a:r>
            <a:endParaRPr lang="ar-SA" b="1" i="1" dirty="0"/>
          </a:p>
        </p:txBody>
      </p:sp>
      <p:sp>
        <p:nvSpPr>
          <p:cNvPr id="3" name="عنصر نائب للمحتوى 2"/>
          <p:cNvSpPr>
            <a:spLocks noGrp="1"/>
          </p:cNvSpPr>
          <p:nvPr>
            <p:ph idx="1"/>
          </p:nvPr>
        </p:nvSpPr>
        <p:spPr/>
        <p:txBody>
          <a:bodyPr>
            <a:normAutofit lnSpcReduction="10000"/>
          </a:bodyPr>
          <a:lstStyle/>
          <a:p>
            <a:r>
              <a:rPr lang="ar-SA" b="1" u="sng" dirty="0" smtClean="0"/>
              <a:t>ولشخصية الرواية أبعاد ثلاثة كما يتفق </a:t>
            </a:r>
            <a:r>
              <a:rPr lang="ar-SA" b="1" u="sng" dirty="0" err="1" smtClean="0"/>
              <a:t>النقاد:</a:t>
            </a:r>
            <a:endParaRPr lang="ar-SA" dirty="0" smtClean="0"/>
          </a:p>
          <a:p>
            <a:r>
              <a:rPr lang="ar-SA" dirty="0" smtClean="0"/>
              <a:t>-   </a:t>
            </a:r>
            <a:r>
              <a:rPr lang="ar-SA" b="1" u="sng" dirty="0" smtClean="0">
                <a:solidFill>
                  <a:schemeClr val="tx2">
                    <a:lumMod val="60000"/>
                    <a:lumOff val="40000"/>
                  </a:schemeClr>
                </a:solidFill>
              </a:rPr>
              <a:t>البُعد الجسمي</a:t>
            </a:r>
            <a:r>
              <a:rPr lang="ar-SA" dirty="0" smtClean="0"/>
              <a:t>: شكله الخارجي، لونه، طوله وعرضه، ملامح وجهه، وغيرها من الصفات </a:t>
            </a:r>
            <a:r>
              <a:rPr lang="ar-SA" dirty="0" err="1" smtClean="0"/>
              <a:t>الجسميّة.</a:t>
            </a:r>
            <a:r>
              <a:rPr lang="ar-SA" dirty="0" smtClean="0"/>
              <a:t> (محمد) شاب أسمر يحمل الملامح العربية والنظرة الحادة والسمات الرجولية.</a:t>
            </a:r>
          </a:p>
          <a:p>
            <a:r>
              <a:rPr lang="ar-SA" dirty="0" smtClean="0"/>
              <a:t>-    </a:t>
            </a:r>
            <a:r>
              <a:rPr lang="ar-SA" b="1" u="sng" dirty="0" smtClean="0">
                <a:solidFill>
                  <a:schemeClr val="tx2">
                    <a:lumMod val="60000"/>
                    <a:lumOff val="40000"/>
                  </a:schemeClr>
                </a:solidFill>
              </a:rPr>
              <a:t>البُعد الاجتماعي</a:t>
            </a:r>
            <a:r>
              <a:rPr lang="ar-SA" dirty="0" smtClean="0"/>
              <a:t>: من حيث ثقافته وعقيدته وهوايته، كان شاباً مثقفاً، متديناً، مؤمناً، مجاهداً من بيئة إسلامية.</a:t>
            </a:r>
          </a:p>
          <a:p>
            <a:r>
              <a:rPr lang="ar-SA" dirty="0" smtClean="0"/>
              <a:t>-   </a:t>
            </a:r>
            <a:r>
              <a:rPr lang="ar-SA" dirty="0" smtClean="0">
                <a:solidFill>
                  <a:schemeClr val="tx2">
                    <a:lumMod val="60000"/>
                    <a:lumOff val="40000"/>
                  </a:schemeClr>
                </a:solidFill>
              </a:rPr>
              <a:t> </a:t>
            </a:r>
            <a:r>
              <a:rPr lang="ar-SA" b="1" u="sng" dirty="0" smtClean="0">
                <a:solidFill>
                  <a:schemeClr val="tx2">
                    <a:lumMod val="60000"/>
                    <a:lumOff val="40000"/>
                  </a:schemeClr>
                </a:solidFill>
              </a:rPr>
              <a:t>البُعد النفسي</a:t>
            </a:r>
            <a:r>
              <a:rPr lang="ar-SA" dirty="0" smtClean="0"/>
              <a:t>: العواطف والأفكار التي تراود هذه الشخصية وردود أفعالها تجاه المواقف والأحداث.</a:t>
            </a:r>
          </a:p>
          <a:p>
            <a:endParaRPr lang="ar-SA" dirty="0"/>
          </a:p>
        </p:txBody>
      </p:sp>
    </p:spTree>
  </p:cSld>
  <p:clrMapOvr>
    <a:masterClrMapping/>
  </p:clrMapOvr>
  <p:transition spd="slow">
    <p:pull dir="d"/>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608</Words>
  <Application>Microsoft Office PowerPoint</Application>
  <PresentationFormat>عرض على الشاشة (3:4)‏</PresentationFormat>
  <Paragraphs>94</Paragraphs>
  <Slides>25</Slides>
  <Notes>0</Notes>
  <HiddenSlides>0</HiddenSlides>
  <MMClips>0</MMClips>
  <ScaleCrop>false</ScaleCrop>
  <HeadingPairs>
    <vt:vector size="4" baseType="variant">
      <vt:variant>
        <vt:lpstr>سمة</vt:lpstr>
      </vt:variant>
      <vt:variant>
        <vt:i4>1</vt:i4>
      </vt:variant>
      <vt:variant>
        <vt:lpstr>عناوين الشرائح</vt:lpstr>
      </vt:variant>
      <vt:variant>
        <vt:i4>25</vt:i4>
      </vt:variant>
    </vt:vector>
  </HeadingPairs>
  <TitlesOfParts>
    <vt:vector size="26" baseType="lpstr">
      <vt:lpstr>سمة Office</vt:lpstr>
      <vt:lpstr>فنون النثر  </vt:lpstr>
      <vt:lpstr>الرواية</vt:lpstr>
      <vt:lpstr>الرواية هي ....</vt:lpstr>
      <vt:lpstr>أمثلة لبعض الروايات</vt:lpstr>
      <vt:lpstr>العناصر الفنيّة للرواية</vt:lpstr>
      <vt:lpstr>الموضوع أو الحادثة في الرواية</vt:lpstr>
      <vt:lpstr>الشخصية أو الشخصيات في الرواية </vt:lpstr>
      <vt:lpstr>أنواع الشخصيّة في الرواية</vt:lpstr>
      <vt:lpstr>أبعاد الشخصيّة الروائية</vt:lpstr>
      <vt:lpstr>مثال للبعد النفسي</vt:lpstr>
      <vt:lpstr>البيئة </vt:lpstr>
      <vt:lpstr>الأسلوب في الرواية</vt:lpstr>
      <vt:lpstr>مميزات الأسلوب الجيّد في كتابة الرواية</vt:lpstr>
      <vt:lpstr>الهدف أو الغاية من رواية الأديب  </vt:lpstr>
      <vt:lpstr>فن القصّة القصيرة </vt:lpstr>
      <vt:lpstr>تعريفها</vt:lpstr>
      <vt:lpstr>نشأة القصة </vt:lpstr>
      <vt:lpstr>ما الفرق بين القصّة والرواية </vt:lpstr>
      <vt:lpstr>الشريحة 19</vt:lpstr>
      <vt:lpstr>نماذج من قصص الأدب العربي القديم</vt:lpstr>
      <vt:lpstr> الجاحظ في كتابه البخلاء</vt:lpstr>
      <vt:lpstr>حكايات ألف ليلة وليلة</vt:lpstr>
      <vt:lpstr>قصّة حي بن يقضان</vt:lpstr>
      <vt:lpstr>الشريحة 24</vt:lpstr>
      <vt:lpstr>حاولي إيجاد تفسيرا مقنعا للتساؤلات الآتية: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أبو سلطان</dc:creator>
  <cp:lastModifiedBy>أبو سلطان</cp:lastModifiedBy>
  <cp:revision>33</cp:revision>
  <dcterms:created xsi:type="dcterms:W3CDTF">2014-11-01T15:29:48Z</dcterms:created>
  <dcterms:modified xsi:type="dcterms:W3CDTF">2014-11-21T07:18:04Z</dcterms:modified>
</cp:coreProperties>
</file>