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handoutMasterIdLst>
    <p:handoutMasterId r:id="rId12"/>
  </p:handoutMasterIdLst>
  <p:sldIdLst>
    <p:sldId id="441" r:id="rId2"/>
    <p:sldId id="442" r:id="rId3"/>
    <p:sldId id="443" r:id="rId4"/>
    <p:sldId id="444" r:id="rId5"/>
    <p:sldId id="445" r:id="rId6"/>
    <p:sldId id="446" r:id="rId7"/>
    <p:sldId id="447" r:id="rId8"/>
    <p:sldId id="448" r:id="rId9"/>
    <p:sldId id="44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F9FD"/>
    <a:srgbClr val="CDF36D"/>
    <a:srgbClr val="B2ED1F"/>
    <a:srgbClr val="D3D735"/>
    <a:srgbClr val="FFC50D"/>
    <a:srgbClr val="F8CA78"/>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0" autoAdjust="0"/>
    <p:restoredTop sz="94660"/>
  </p:normalViewPr>
  <p:slideViewPr>
    <p:cSldViewPr>
      <p:cViewPr>
        <p:scale>
          <a:sx n="86" d="100"/>
          <a:sy n="86" d="100"/>
        </p:scale>
        <p:origin x="-7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86BBB0-D0F5-4C8A-90AF-2022C1B32E76}" type="datetimeFigureOut">
              <a:rPr lang="en-US" smtClean="0"/>
              <a:pPr/>
              <a:t>3/9/2016</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4BF9A5-3A65-4D1D-8139-1ACA9E381F76}" type="slidenum">
              <a:rPr lang="en-GB" smtClean="0"/>
              <a:pPr/>
              <a:t>‹#›</a:t>
            </a:fld>
            <a:endParaRPr lang="en-GB" dirty="0"/>
          </a:p>
        </p:txBody>
      </p:sp>
    </p:spTree>
    <p:extLst>
      <p:ext uri="{BB962C8B-B14F-4D97-AF65-F5344CB8AC3E}">
        <p14:creationId xmlns:p14="http://schemas.microsoft.com/office/powerpoint/2010/main" val="4133438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5CB43C-611E-4E9E-A2DE-BAF14633E483}" type="datetimeFigureOut">
              <a:rPr lang="en-US" smtClean="0"/>
              <a:pPr/>
              <a:t>3/9/2016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D2F02A-2B40-4D5D-858B-B854990613E6}" type="slidenum">
              <a:rPr lang="en-US" smtClean="0"/>
              <a:pPr/>
              <a:t>‹#›</a:t>
            </a:fld>
            <a:endParaRPr lang="en-US" dirty="0"/>
          </a:p>
        </p:txBody>
      </p:sp>
    </p:spTree>
    <p:extLst>
      <p:ext uri="{BB962C8B-B14F-4D97-AF65-F5344CB8AC3E}">
        <p14:creationId xmlns:p14="http://schemas.microsoft.com/office/powerpoint/2010/main" val="2955664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52F91-40E9-4F8A-8939-C8518E502EED}" type="datetimeFigureOut">
              <a:rPr lang="en-US" smtClean="0"/>
              <a:pPr/>
              <a:t>3/9/2016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188933D-6744-41B5-B200-20866FBD10B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52F91-40E9-4F8A-8939-C8518E502EED}" type="datetimeFigureOut">
              <a:rPr lang="en-US" smtClean="0"/>
              <a:pPr/>
              <a:t>3/9/2016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8933D-6744-41B5-B200-20866FBD10B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sa/url?sa=i&amp;rct=j&amp;q=&amp;esrc=s&amp;source=images&amp;cd=&amp;cad=rja&amp;uact=8&amp;ved=0ahUKEwj_6q2t2LLLAhUBLZoKHTTXD2gQjRwIBw&amp;url=http%3A%2F%2Finterfacejournal.com%2Farchives%2F1229&amp;psig=AFQjCNEKFfrEg-zWYWwv83zgIGXaa_eMbA&amp;ust=145758149178056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studylecturenotes.com/"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sa/url?sa=i&amp;rct=j&amp;q=&amp;esrc=s&amp;source=images&amp;cd=&amp;cad=rja&amp;uact=8&amp;ved=0ahUKEwjGh5G52bLLAhVhDZoKHbSBDUUQjRwIBw&amp;url=http%3A%2F%2Fwww.dreamstime.com%2Fphotos-images%2Funbalanced.html&amp;psig=AFQjCNE-z_aDpuhT97OFhFhK0gKco_Q4cQ&amp;ust=1457581706645936" TargetMode="External"/><Relationship Id="rId2" Type="http://schemas.openxmlformats.org/officeDocument/2006/relationships/hyperlink" Target="https://www.google.com.sa/url?sa=i&amp;rct=j&amp;q=&amp;esrc=s&amp;source=images&amp;cd=&amp;cad=rja&amp;uact=8&amp;ved=0ahUKEwiXoYmT2bLLAhWoBZoKHVRYC9YQjRwIBw&amp;url=https%3A%2F%2Fwww.thinglink.com%2Fscene%2F629672945530175490&amp;psig=AFQjCNE-z_aDpuhT97OFhFhK0gKco_Q4cQ&amp;ust=1457581706645936"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85918" y="357166"/>
            <a:ext cx="5500726" cy="830997"/>
          </a:xfrm>
          <a:prstGeom prst="rect">
            <a:avLst/>
          </a:prstGeom>
          <a:noFill/>
        </p:spPr>
        <p:txBody>
          <a:bodyPr wrap="square" rtlCol="0">
            <a:spAutoFit/>
          </a:bodyPr>
          <a:lstStyle/>
          <a:p>
            <a:r>
              <a:rPr lang="en-GB" sz="48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Numerical Example</a:t>
            </a:r>
            <a:endPar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49154" name="Picture 2"/>
          <p:cNvPicPr>
            <a:picLocks noChangeAspect="1" noChangeArrowheads="1"/>
          </p:cNvPicPr>
          <p:nvPr/>
        </p:nvPicPr>
        <p:blipFill>
          <a:blip r:embed="rId2">
            <a:duotone>
              <a:prstClr val="black"/>
              <a:srgbClr val="D9C3A5">
                <a:tint val="50000"/>
                <a:satMod val="180000"/>
              </a:srgbClr>
            </a:duotone>
          </a:blip>
          <a:srcRect/>
          <a:stretch>
            <a:fillRect/>
          </a:stretch>
        </p:blipFill>
        <p:spPr bwMode="auto">
          <a:xfrm>
            <a:off x="571472" y="1500174"/>
            <a:ext cx="8072494" cy="1357322"/>
          </a:xfrm>
          <a:prstGeom prst="rect">
            <a:avLst/>
          </a:prstGeom>
          <a:noFill/>
          <a:ln w="9525">
            <a:noFill/>
            <a:miter lim="800000"/>
            <a:headEnd/>
            <a:tailEnd/>
          </a:ln>
          <a:effectLst/>
        </p:spPr>
      </p:pic>
      <p:pic>
        <p:nvPicPr>
          <p:cNvPr id="49155" name="Picture 3"/>
          <p:cNvPicPr>
            <a:picLocks noChangeAspect="1" noChangeArrowheads="1"/>
          </p:cNvPicPr>
          <p:nvPr/>
        </p:nvPicPr>
        <p:blipFill>
          <a:blip r:embed="rId3">
            <a:duotone>
              <a:prstClr val="black"/>
              <a:srgbClr val="D9C3A5">
                <a:tint val="50000"/>
                <a:satMod val="180000"/>
              </a:srgbClr>
            </a:duotone>
          </a:blip>
          <a:srcRect/>
          <a:stretch>
            <a:fillRect/>
          </a:stretch>
        </p:blipFill>
        <p:spPr bwMode="auto">
          <a:xfrm>
            <a:off x="571472" y="3356430"/>
            <a:ext cx="8078209" cy="2215710"/>
          </a:xfrm>
          <a:prstGeom prst="rect">
            <a:avLst/>
          </a:prstGeom>
          <a:noFill/>
          <a:ln w="9525">
            <a:noFill/>
            <a:miter lim="800000"/>
            <a:headEnd/>
            <a:tailEnd/>
          </a:ln>
          <a:effectLst/>
        </p:spPr>
      </p:pic>
    </p:spTree>
    <p:extLst>
      <p:ext uri="{BB962C8B-B14F-4D97-AF65-F5344CB8AC3E}">
        <p14:creationId xmlns:p14="http://schemas.microsoft.com/office/powerpoint/2010/main" val="38762680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85918" y="71414"/>
            <a:ext cx="5500726" cy="830997"/>
          </a:xfrm>
          <a:prstGeom prst="rect">
            <a:avLst/>
          </a:prstGeom>
          <a:noFill/>
        </p:spPr>
        <p:txBody>
          <a:bodyPr wrap="square" rtlCol="0">
            <a:spAutoFit/>
          </a:bodyPr>
          <a:lstStyle/>
          <a:p>
            <a:r>
              <a:rPr lang="en-GB" sz="48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Numerical Example</a:t>
            </a:r>
            <a:endPar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49157" name="Picture 5"/>
          <p:cNvPicPr>
            <a:picLocks noChangeAspect="1" noChangeArrowheads="1"/>
          </p:cNvPicPr>
          <p:nvPr/>
        </p:nvPicPr>
        <p:blipFill rotWithShape="1">
          <a:blip r:embed="rId2">
            <a:duotone>
              <a:prstClr val="black"/>
              <a:schemeClr val="accent1">
                <a:tint val="45000"/>
                <a:satMod val="400000"/>
              </a:schemeClr>
            </a:duotone>
          </a:blip>
          <a:srcRect b="27772"/>
          <a:stretch/>
        </p:blipFill>
        <p:spPr bwMode="auto">
          <a:xfrm>
            <a:off x="683568" y="2924944"/>
            <a:ext cx="7929617" cy="3128968"/>
          </a:xfrm>
          <a:prstGeom prst="rect">
            <a:avLst/>
          </a:prstGeom>
          <a:noFill/>
          <a:ln w="9525">
            <a:noFill/>
            <a:miter lim="800000"/>
            <a:headEnd/>
            <a:tailEnd/>
          </a:ln>
          <a:effectLst/>
        </p:spPr>
      </p:pic>
      <p:sp>
        <p:nvSpPr>
          <p:cNvPr id="2" name="Rectangle 1"/>
          <p:cNvSpPr/>
          <p:nvPr/>
        </p:nvSpPr>
        <p:spPr>
          <a:xfrm>
            <a:off x="683568" y="902411"/>
            <a:ext cx="8064896" cy="1631216"/>
          </a:xfrm>
          <a:prstGeom prst="rect">
            <a:avLst/>
          </a:prstGeom>
        </p:spPr>
        <p:txBody>
          <a:bodyPr wrap="square">
            <a:spAutoFit/>
          </a:bodyPr>
          <a:lstStyle/>
          <a:p>
            <a:r>
              <a:rPr lang="en-GB" sz="2000" b="1" dirty="0"/>
              <a:t>What should be the length of track to overcome temperature stress if rise in temperature </a:t>
            </a:r>
            <a:r>
              <a:rPr lang="en-GB" sz="2000" b="1" i="1" dirty="0"/>
              <a:t>t = </a:t>
            </a:r>
            <a:r>
              <a:rPr lang="en-GB" sz="2000" b="1" i="1" dirty="0" smtClean="0"/>
              <a:t>30 </a:t>
            </a:r>
            <a:r>
              <a:rPr lang="en-GB" sz="2000" b="1" i="1" dirty="0"/>
              <a:t>°C</a:t>
            </a:r>
            <a:endParaRPr lang="en-US" sz="2000" b="1" dirty="0"/>
          </a:p>
          <a:p>
            <a:r>
              <a:rPr lang="en-GB" sz="2000" b="1" dirty="0"/>
              <a:t>Assume </a:t>
            </a:r>
            <a:r>
              <a:rPr lang="en-GB" sz="2000" b="1" dirty="0" smtClean="0"/>
              <a:t>700 </a:t>
            </a:r>
            <a:r>
              <a:rPr lang="en-GB" sz="2000" b="1" dirty="0"/>
              <a:t>kg as resistance to track movement.</a:t>
            </a:r>
            <a:endParaRPr lang="en-US" sz="2000" b="1" dirty="0"/>
          </a:p>
          <a:p>
            <a:r>
              <a:rPr lang="en-GB" sz="2000" b="1" dirty="0"/>
              <a:t>Given:</a:t>
            </a:r>
            <a:endParaRPr lang="en-US" sz="2000" b="1" dirty="0"/>
          </a:p>
          <a:p>
            <a:r>
              <a:rPr lang="en-GB" sz="2000" b="1" i="1" dirty="0" smtClean="0"/>
              <a:t>A= 60 </a:t>
            </a:r>
            <a:r>
              <a:rPr lang="en-GB" sz="2000" b="1" i="1" dirty="0"/>
              <a:t>cm</a:t>
            </a:r>
            <a:r>
              <a:rPr lang="en-GB" sz="2000" b="1" i="1" baseline="30000" dirty="0"/>
              <a:t>2</a:t>
            </a:r>
            <a:r>
              <a:rPr lang="en-GB" sz="2000" b="1" i="1" dirty="0"/>
              <a:t>, </a:t>
            </a:r>
            <a:r>
              <a:rPr lang="en-US" sz="2000" b="1" i="1" dirty="0"/>
              <a:t>𝜶 = 1.15 x 10</a:t>
            </a:r>
            <a:r>
              <a:rPr lang="en-US" sz="2000" b="1" i="1" baseline="30000" dirty="0"/>
              <a:t>-5</a:t>
            </a:r>
            <a:r>
              <a:rPr lang="en-US" sz="2000" b="1" i="1" dirty="0"/>
              <a:t> per, °C and E = 21.5 x 10</a:t>
            </a:r>
            <a:r>
              <a:rPr lang="en-US" sz="2000" b="1" i="1" baseline="30000" dirty="0"/>
              <a:t>5</a:t>
            </a:r>
            <a:r>
              <a:rPr lang="en-US" sz="2000" b="1" i="1" dirty="0"/>
              <a:t>  kg/</a:t>
            </a:r>
            <a:r>
              <a:rPr lang="en-GB" sz="2000" b="1" i="1" dirty="0"/>
              <a:t> cm</a:t>
            </a:r>
            <a:r>
              <a:rPr lang="en-GB" sz="2000" b="1" i="1" baseline="30000" dirty="0"/>
              <a:t>2 </a:t>
            </a:r>
            <a:endParaRPr lang="en-US" sz="2000" b="1" dirty="0"/>
          </a:p>
        </p:txBody>
      </p:sp>
    </p:spTree>
    <p:extLst>
      <p:ext uri="{BB962C8B-B14F-4D97-AF65-F5344CB8AC3E}">
        <p14:creationId xmlns:p14="http://schemas.microsoft.com/office/powerpoint/2010/main" val="7386825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09034" y="581778"/>
            <a:ext cx="4509761" cy="830997"/>
          </a:xfrm>
          <a:prstGeom prst="rect">
            <a:avLst/>
          </a:prstGeom>
          <a:noFill/>
        </p:spPr>
        <p:txBody>
          <a:bodyPr wrap="none" rtlCol="0">
            <a:spAutoFit/>
          </a:bodyPr>
          <a:lstStyle/>
          <a:p>
            <a:r>
              <a:rPr lang="en-GB" sz="4800" dirty="0" smtClean="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   Creep of Rails</a:t>
            </a:r>
          </a:p>
        </p:txBody>
      </p:sp>
      <p:sp>
        <p:nvSpPr>
          <p:cNvPr id="2" name="Rectangle 1"/>
          <p:cNvSpPr/>
          <p:nvPr/>
        </p:nvSpPr>
        <p:spPr>
          <a:xfrm>
            <a:off x="467544" y="1700808"/>
            <a:ext cx="7200800" cy="646331"/>
          </a:xfrm>
          <a:prstGeom prst="rect">
            <a:avLst/>
          </a:prstGeom>
        </p:spPr>
        <p:txBody>
          <a:bodyPr wrap="square">
            <a:spAutoFit/>
          </a:bodyPr>
          <a:lstStyle/>
          <a:p>
            <a:r>
              <a:rPr lang="en-US" dirty="0">
                <a:solidFill>
                  <a:schemeClr val="tx2"/>
                </a:solidFill>
                <a:effectLst>
                  <a:outerShdw blurRad="38100" dist="38100" dir="2700000" algn="tl">
                    <a:srgbClr val="000000">
                      <a:alpha val="43137"/>
                    </a:srgbClr>
                  </a:outerShdw>
                </a:effectLst>
                <a:latin typeface="Tahoma" pitchFamily="34" charset="0"/>
                <a:cs typeface="Tahoma" pitchFamily="34" charset="0"/>
              </a:rPr>
              <a:t>Creep of Rails</a:t>
            </a:r>
            <a:r>
              <a:rPr lang="en-US" dirty="0">
                <a:solidFill>
                  <a:schemeClr val="tx2"/>
                </a:solidFill>
                <a:latin typeface="Tahoma" pitchFamily="34" charset="0"/>
                <a:cs typeface="Tahoma" pitchFamily="34" charset="0"/>
              </a:rPr>
              <a:t> is defined as the longitudinal movement of rails with respect to sleepers in a track.</a:t>
            </a:r>
          </a:p>
        </p:txBody>
      </p:sp>
      <p:sp>
        <p:nvSpPr>
          <p:cNvPr id="3" name="Rectangle 2"/>
          <p:cNvSpPr/>
          <p:nvPr/>
        </p:nvSpPr>
        <p:spPr>
          <a:xfrm>
            <a:off x="899592" y="3140968"/>
            <a:ext cx="6480720" cy="2585323"/>
          </a:xfrm>
          <a:prstGeom prst="rect">
            <a:avLst/>
          </a:prstGeom>
        </p:spPr>
        <p:txBody>
          <a:bodyPr wrap="square">
            <a:spAutoFit/>
          </a:bodyPr>
          <a:lstStyle/>
          <a:p>
            <a:r>
              <a:rPr lang="en-US" dirty="0">
                <a:latin typeface="Tahoma" pitchFamily="34" charset="0"/>
                <a:cs typeface="Tahoma" pitchFamily="34" charset="0"/>
              </a:rPr>
              <a:t>There are mainly six causes (mechanisms) behind creep defect:</a:t>
            </a:r>
          </a:p>
          <a:p>
            <a:pPr marL="1005750" indent="-285750">
              <a:buFont typeface="Courier New" pitchFamily="49" charset="0"/>
              <a:buChar char="o"/>
            </a:pPr>
            <a:r>
              <a:rPr lang="en-US" dirty="0">
                <a:effectLst>
                  <a:outerShdw blurRad="38100" dist="38100" dir="2700000" algn="tl">
                    <a:srgbClr val="000000">
                      <a:alpha val="43137"/>
                    </a:srgbClr>
                  </a:outerShdw>
                </a:effectLst>
                <a:latin typeface="Tahoma" pitchFamily="34" charset="0"/>
                <a:cs typeface="Tahoma" pitchFamily="34" charset="0"/>
              </a:rPr>
              <a:t>Wave action.</a:t>
            </a:r>
          </a:p>
          <a:p>
            <a:pPr marL="1005750" indent="-285750">
              <a:buFont typeface="Courier New" pitchFamily="49" charset="0"/>
              <a:buChar char="o"/>
            </a:pPr>
            <a:r>
              <a:rPr lang="en-US" dirty="0">
                <a:effectLst>
                  <a:outerShdw blurRad="38100" dist="38100" dir="2700000" algn="tl">
                    <a:srgbClr val="000000">
                      <a:alpha val="43137"/>
                    </a:srgbClr>
                  </a:outerShdw>
                </a:effectLst>
                <a:latin typeface="Tahoma" pitchFamily="34" charset="0"/>
                <a:cs typeface="Tahoma" pitchFamily="34" charset="0"/>
              </a:rPr>
              <a:t>Percussion action.</a:t>
            </a:r>
          </a:p>
          <a:p>
            <a:pPr marL="1005750" indent="-285750">
              <a:buFont typeface="Courier New" pitchFamily="49" charset="0"/>
              <a:buChar char="o"/>
            </a:pPr>
            <a:r>
              <a:rPr lang="en-US" dirty="0">
                <a:effectLst>
                  <a:outerShdw blurRad="38100" dist="38100" dir="2700000" algn="tl">
                    <a:srgbClr val="000000">
                      <a:alpha val="43137"/>
                    </a:srgbClr>
                  </a:outerShdw>
                </a:effectLst>
                <a:latin typeface="Tahoma" pitchFamily="34" charset="0"/>
                <a:cs typeface="Tahoma" pitchFamily="34" charset="0"/>
              </a:rPr>
              <a:t>Drag action.</a:t>
            </a:r>
          </a:p>
          <a:p>
            <a:pPr marL="1005750" indent="-285750">
              <a:buFont typeface="Courier New" pitchFamily="49" charset="0"/>
              <a:buChar char="o"/>
            </a:pPr>
            <a:r>
              <a:rPr lang="en-US" dirty="0">
                <a:effectLst>
                  <a:outerShdw blurRad="38100" dist="38100" dir="2700000" algn="tl">
                    <a:srgbClr val="000000">
                      <a:alpha val="43137"/>
                    </a:srgbClr>
                  </a:outerShdw>
                </a:effectLst>
                <a:latin typeface="Tahoma" pitchFamily="34" charset="0"/>
                <a:cs typeface="Tahoma" pitchFamily="34" charset="0"/>
              </a:rPr>
              <a:t>Starting, accelerating, slowing, or stopping of a train.</a:t>
            </a:r>
          </a:p>
          <a:p>
            <a:pPr marL="1005750" indent="-285750">
              <a:buFont typeface="Courier New" pitchFamily="49" charset="0"/>
              <a:buChar char="o"/>
            </a:pPr>
            <a:r>
              <a:rPr lang="en-US" dirty="0">
                <a:effectLst>
                  <a:outerShdw blurRad="38100" dist="38100" dir="2700000" algn="tl">
                    <a:srgbClr val="000000">
                      <a:alpha val="43137"/>
                    </a:srgbClr>
                  </a:outerShdw>
                </a:effectLst>
                <a:latin typeface="Tahoma" pitchFamily="34" charset="0"/>
                <a:cs typeface="Tahoma" pitchFamily="34" charset="0"/>
              </a:rPr>
              <a:t>Expansion or contraction of rails due temperature.</a:t>
            </a:r>
          </a:p>
          <a:p>
            <a:pPr marL="1005750" indent="-285750">
              <a:buFont typeface="Courier New" pitchFamily="49" charset="0"/>
              <a:buChar char="o"/>
            </a:pPr>
            <a:r>
              <a:rPr lang="en-US" dirty="0">
                <a:effectLst>
                  <a:outerShdw blurRad="38100" dist="38100" dir="2700000" algn="tl">
                    <a:srgbClr val="000000">
                      <a:alpha val="43137"/>
                    </a:srgbClr>
                  </a:outerShdw>
                </a:effectLst>
                <a:latin typeface="Tahoma" pitchFamily="34" charset="0"/>
                <a:cs typeface="Tahoma" pitchFamily="34" charset="0"/>
              </a:rPr>
              <a:t>Unbalanced traffic.</a:t>
            </a:r>
          </a:p>
        </p:txBody>
      </p:sp>
      <p:sp>
        <p:nvSpPr>
          <p:cNvPr id="5" name="Rectangle 4"/>
          <p:cNvSpPr/>
          <p:nvPr/>
        </p:nvSpPr>
        <p:spPr>
          <a:xfrm>
            <a:off x="890169" y="2636912"/>
            <a:ext cx="2649700" cy="369332"/>
          </a:xfrm>
          <a:prstGeom prst="rect">
            <a:avLst/>
          </a:prstGeom>
        </p:spPr>
        <p:txBody>
          <a:bodyPr wrap="none">
            <a:spAutoFit/>
          </a:bodyPr>
          <a:lstStyle/>
          <a:p>
            <a:r>
              <a:rPr lang="en-GB" dirty="0">
                <a:solidFill>
                  <a:schemeClr val="tx2"/>
                </a:solidFill>
                <a:effectLst>
                  <a:outerShdw blurRad="38100" dist="38100" dir="2700000" algn="tl">
                    <a:srgbClr val="000000">
                      <a:alpha val="43137"/>
                    </a:srgbClr>
                  </a:outerShdw>
                </a:effectLst>
                <a:latin typeface="Tahoma" pitchFamily="34" charset="0"/>
                <a:ea typeface="Tahoma" pitchFamily="34" charset="0"/>
                <a:cs typeface="Tahoma" pitchFamily="34" charset="0"/>
              </a:rPr>
              <a:t>Why Creep Takes Place?</a:t>
            </a:r>
          </a:p>
        </p:txBody>
      </p:sp>
    </p:spTree>
    <p:extLst>
      <p:ext uri="{BB962C8B-B14F-4D97-AF65-F5344CB8AC3E}">
        <p14:creationId xmlns:p14="http://schemas.microsoft.com/office/powerpoint/2010/main" val="3003732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87824" y="71414"/>
            <a:ext cx="3530325" cy="830997"/>
          </a:xfrm>
          <a:prstGeom prst="rect">
            <a:avLst/>
          </a:prstGeom>
          <a:noFill/>
        </p:spPr>
        <p:txBody>
          <a:bodyPr wrap="none" rtlCol="0">
            <a:spAutoFit/>
          </a:bodyPr>
          <a:lstStyle/>
          <a:p>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Wave </a:t>
            </a:r>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Action</a:t>
            </a:r>
          </a:p>
        </p:txBody>
      </p:sp>
      <p:sp>
        <p:nvSpPr>
          <p:cNvPr id="18" name="Rectangle 17"/>
          <p:cNvSpPr/>
          <p:nvPr/>
        </p:nvSpPr>
        <p:spPr>
          <a:xfrm>
            <a:off x="251520" y="3717032"/>
            <a:ext cx="8572560" cy="1323439"/>
          </a:xfrm>
          <a:prstGeom prst="rect">
            <a:avLst/>
          </a:prstGeom>
        </p:spPr>
        <p:txBody>
          <a:bodyPr wrap="square">
            <a:spAutoFit/>
          </a:bodyPr>
          <a:lstStyle/>
          <a:p>
            <a:r>
              <a:rPr lang="en-US" sz="2000" dirty="0" smtClean="0">
                <a:latin typeface="Tahoma" pitchFamily="34" charset="0"/>
                <a:cs typeface="Tahoma" pitchFamily="34" charset="0"/>
              </a:rPr>
              <a:t>According to the </a:t>
            </a:r>
            <a:r>
              <a:rPr lang="en-US" sz="2000" u="sng" dirty="0" smtClean="0">
                <a:effectLst>
                  <a:outerShdw blurRad="38100" dist="38100" dir="2700000" algn="tl">
                    <a:srgbClr val="000000">
                      <a:alpha val="43137"/>
                    </a:srgbClr>
                  </a:outerShdw>
                </a:effectLst>
                <a:latin typeface="Tahoma" pitchFamily="34" charset="0"/>
                <a:cs typeface="Tahoma" pitchFamily="34" charset="0"/>
              </a:rPr>
              <a:t>wave theory</a:t>
            </a:r>
            <a:r>
              <a:rPr lang="en-US" sz="2000" dirty="0" smtClean="0">
                <a:latin typeface="Tahoma" pitchFamily="34" charset="0"/>
                <a:cs typeface="Tahoma" pitchFamily="34" charset="0"/>
              </a:rPr>
              <a:t>, the rail creep is caused due to </a:t>
            </a:r>
            <a:r>
              <a:rPr lang="en-US" sz="2000" dirty="0" smtClean="0">
                <a:effectLst>
                  <a:outerShdw blurRad="38100" dist="38100" dir="2700000" algn="tl">
                    <a:srgbClr val="000000">
                      <a:alpha val="43137"/>
                    </a:srgbClr>
                  </a:outerShdw>
                </a:effectLst>
                <a:latin typeface="Tahoma" pitchFamily="34" charset="0"/>
                <a:cs typeface="Tahoma" pitchFamily="34" charset="0"/>
              </a:rPr>
              <a:t>formation of  the crest curve </a:t>
            </a:r>
            <a:r>
              <a:rPr lang="en-US" sz="2000" dirty="0" smtClean="0">
                <a:latin typeface="Tahoma" pitchFamily="34" charset="0"/>
                <a:cs typeface="Tahoma" pitchFamily="34" charset="0"/>
              </a:rPr>
              <a:t>ABC </a:t>
            </a:r>
            <a:r>
              <a:rPr lang="en-US" sz="2000" dirty="0" smtClean="0">
                <a:effectLst>
                  <a:outerShdw blurRad="38100" dist="38100" dir="2700000" algn="tl">
                    <a:srgbClr val="000000">
                      <a:alpha val="43137"/>
                    </a:srgbClr>
                  </a:outerShdw>
                </a:effectLst>
                <a:latin typeface="Tahoma" pitchFamily="34" charset="0"/>
                <a:cs typeface="Tahoma" pitchFamily="34" charset="0"/>
              </a:rPr>
              <a:t>ahead</a:t>
            </a:r>
            <a:r>
              <a:rPr lang="en-US" sz="2000" dirty="0" smtClean="0">
                <a:latin typeface="Tahoma" pitchFamily="34" charset="0"/>
                <a:cs typeface="Tahoma" pitchFamily="34" charset="0"/>
              </a:rPr>
              <a:t> of the wheels, as the result of </a:t>
            </a:r>
            <a:r>
              <a:rPr lang="en-US" sz="2000" dirty="0" smtClean="0">
                <a:effectLst>
                  <a:outerShdw blurRad="38100" dist="38100" dir="2700000" algn="tl">
                    <a:srgbClr val="000000">
                      <a:alpha val="43137"/>
                    </a:srgbClr>
                  </a:outerShdw>
                </a:effectLst>
                <a:latin typeface="Tahoma" pitchFamily="34" charset="0"/>
                <a:cs typeface="Tahoma" pitchFamily="34" charset="0"/>
              </a:rPr>
              <a:t>deflection under load</a:t>
            </a:r>
            <a:r>
              <a:rPr lang="en-US" sz="2000" dirty="0" smtClean="0">
                <a:latin typeface="Tahoma" pitchFamily="34" charset="0"/>
                <a:cs typeface="Tahoma" pitchFamily="34" charset="0"/>
              </a:rPr>
              <a:t>. The wheels </a:t>
            </a:r>
            <a:r>
              <a:rPr lang="en-US" sz="2000" dirty="0" smtClean="0">
                <a:effectLst>
                  <a:outerShdw blurRad="38100" dist="38100" dir="2700000" algn="tl">
                    <a:srgbClr val="000000">
                      <a:alpha val="43137"/>
                    </a:srgbClr>
                  </a:outerShdw>
                </a:effectLst>
                <a:latin typeface="Tahoma" pitchFamily="34" charset="0"/>
                <a:cs typeface="Tahoma" pitchFamily="34" charset="0"/>
              </a:rPr>
              <a:t>push the rails </a:t>
            </a:r>
            <a:r>
              <a:rPr lang="en-US" sz="2000" dirty="0" smtClean="0">
                <a:latin typeface="Tahoma" pitchFamily="34" charset="0"/>
                <a:cs typeface="Tahoma" pitchFamily="34" charset="0"/>
              </a:rPr>
              <a:t>in the </a:t>
            </a:r>
            <a:r>
              <a:rPr lang="en-US" sz="2000" dirty="0" smtClean="0">
                <a:effectLst>
                  <a:outerShdw blurRad="38100" dist="38100" dir="2700000" algn="tl">
                    <a:srgbClr val="000000">
                      <a:alpha val="43137"/>
                    </a:srgbClr>
                  </a:outerShdw>
                </a:effectLst>
                <a:latin typeface="Tahoma" pitchFamily="34" charset="0"/>
                <a:cs typeface="Tahoma" pitchFamily="34" charset="0"/>
              </a:rPr>
              <a:t>direction of train movement</a:t>
            </a:r>
            <a:r>
              <a:rPr lang="en-US" sz="2000" dirty="0" smtClean="0">
                <a:latin typeface="Tahoma" pitchFamily="34" charset="0"/>
                <a:cs typeface="Tahoma" pitchFamily="34" charset="0"/>
              </a:rPr>
              <a:t>, causing creep. The rear crest gets back to its normal position.</a:t>
            </a:r>
          </a:p>
        </p:txBody>
      </p:sp>
      <p:sp>
        <p:nvSpPr>
          <p:cNvPr id="40" name="Rectangle 39"/>
          <p:cNvSpPr/>
          <p:nvPr/>
        </p:nvSpPr>
        <p:spPr>
          <a:xfrm rot="10800000">
            <a:off x="5072066" y="142852"/>
            <a:ext cx="128588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p:cNvPicPr>
            <a:picLocks noChangeAspect="1" noChangeArrowheads="1"/>
          </p:cNvPicPr>
          <p:nvPr/>
        </p:nvPicPr>
        <p:blipFill>
          <a:blip r:embed="rId2">
            <a:duotone>
              <a:prstClr val="black"/>
              <a:srgbClr val="D9C3A5">
                <a:tint val="50000"/>
                <a:satMod val="180000"/>
              </a:srgbClr>
            </a:duotone>
          </a:blip>
          <a:srcRect/>
          <a:stretch>
            <a:fillRect/>
          </a:stretch>
        </p:blipFill>
        <p:spPr bwMode="auto">
          <a:xfrm>
            <a:off x="4094260" y="1337255"/>
            <a:ext cx="4527379" cy="2134553"/>
          </a:xfrm>
          <a:prstGeom prst="rect">
            <a:avLst/>
          </a:prstGeom>
          <a:noFill/>
          <a:ln w="31750">
            <a:solidFill>
              <a:srgbClr val="C00000"/>
            </a:solidFill>
            <a:miter lim="800000"/>
            <a:headEnd/>
            <a:tailEnd/>
          </a:ln>
          <a:effectLst>
            <a:outerShdw blurRad="50800" dist="38100" dir="13500000" algn="br" rotWithShape="0">
              <a:prstClr val="black">
                <a:alpha val="40000"/>
              </a:prstClr>
            </a:outerShdw>
          </a:effectLst>
        </p:spPr>
      </p:pic>
      <p:sp>
        <p:nvSpPr>
          <p:cNvPr id="8" name="Rectangle 7"/>
          <p:cNvSpPr/>
          <p:nvPr/>
        </p:nvSpPr>
        <p:spPr>
          <a:xfrm>
            <a:off x="142844" y="5429264"/>
            <a:ext cx="8215370" cy="707886"/>
          </a:xfrm>
          <a:prstGeom prst="rect">
            <a:avLst/>
          </a:prstGeom>
        </p:spPr>
        <p:txBody>
          <a:bodyPr wrap="square">
            <a:spAutoFit/>
          </a:bodyPr>
          <a:lstStyle/>
          <a:p>
            <a:r>
              <a:rPr lang="en-US" sz="2000" dirty="0" smtClean="0">
                <a:solidFill>
                  <a:schemeClr val="tx2"/>
                </a:solidFill>
                <a:latin typeface="Tahoma" pitchFamily="34" charset="0"/>
                <a:cs typeface="Tahoma" pitchFamily="34" charset="0"/>
              </a:rPr>
              <a:t>Reducing wave action will reduce creep. This can be achieved by increasing the track stiffness:</a:t>
            </a:r>
          </a:p>
        </p:txBody>
      </p:sp>
      <p:sp>
        <p:nvSpPr>
          <p:cNvPr id="9" name="Rectangle 8"/>
          <p:cNvSpPr/>
          <p:nvPr/>
        </p:nvSpPr>
        <p:spPr>
          <a:xfrm>
            <a:off x="3571868" y="5720380"/>
            <a:ext cx="5500726" cy="923330"/>
          </a:xfrm>
          <a:prstGeom prst="rect">
            <a:avLst/>
          </a:prstGeom>
        </p:spPr>
        <p:txBody>
          <a:bodyPr wrap="square">
            <a:spAutoFit/>
          </a:bodyPr>
          <a:lstStyle/>
          <a:p>
            <a:pPr>
              <a:buFont typeface="Wingdings" pitchFamily="2" charset="2"/>
              <a:buChar char="Ø"/>
            </a:pPr>
            <a:r>
              <a:rPr lang="en-US" dirty="0" smtClean="0">
                <a:solidFill>
                  <a:srgbClr val="C00000"/>
                </a:solidFill>
                <a:latin typeface="Tahoma" pitchFamily="34" charset="0"/>
                <a:cs typeface="Tahoma" pitchFamily="34" charset="0"/>
              </a:rPr>
              <a:t>Use ballast with good interlock (angular in shape).</a:t>
            </a:r>
          </a:p>
          <a:p>
            <a:pPr>
              <a:buFont typeface="Wingdings" pitchFamily="2" charset="2"/>
              <a:buChar char="Ø"/>
            </a:pPr>
            <a:r>
              <a:rPr lang="en-US" dirty="0" smtClean="0">
                <a:solidFill>
                  <a:srgbClr val="C00000"/>
                </a:solidFill>
                <a:latin typeface="Tahoma" pitchFamily="34" charset="0"/>
                <a:cs typeface="Tahoma" pitchFamily="34" charset="0"/>
              </a:rPr>
              <a:t>Larger rail section.</a:t>
            </a:r>
          </a:p>
          <a:p>
            <a:pPr>
              <a:buFont typeface="Wingdings" pitchFamily="2" charset="2"/>
              <a:buChar char="Ø"/>
            </a:pPr>
            <a:r>
              <a:rPr lang="en-US" dirty="0" smtClean="0">
                <a:solidFill>
                  <a:srgbClr val="C00000"/>
                </a:solidFill>
                <a:latin typeface="Tahoma" pitchFamily="34" charset="0"/>
                <a:cs typeface="Tahoma" pitchFamily="34" charset="0"/>
              </a:rPr>
              <a:t>Closer sleeper stiffness.</a:t>
            </a:r>
          </a:p>
        </p:txBody>
      </p:sp>
      <p:grpSp>
        <p:nvGrpSpPr>
          <p:cNvPr id="15" name="Group 14"/>
          <p:cNvGrpSpPr>
            <a:grpSpLocks noChangeAspect="1"/>
          </p:cNvGrpSpPr>
          <p:nvPr/>
        </p:nvGrpSpPr>
        <p:grpSpPr>
          <a:xfrm>
            <a:off x="323528" y="2014374"/>
            <a:ext cx="3675963" cy="1145593"/>
            <a:chOff x="4686850" y="5057957"/>
            <a:chExt cx="4171431" cy="1300001"/>
          </a:xfrm>
        </p:grpSpPr>
        <p:pic>
          <p:nvPicPr>
            <p:cNvPr id="10" name="Picture 4"/>
            <p:cNvPicPr>
              <a:picLocks noChangeAspect="1" noChangeArrowheads="1"/>
            </p:cNvPicPr>
            <p:nvPr/>
          </p:nvPicPr>
          <p:blipFill>
            <a:blip r:embed="rId3"/>
            <a:srcRect/>
            <a:stretch>
              <a:fillRect/>
            </a:stretch>
          </p:blipFill>
          <p:spPr bwMode="auto">
            <a:xfrm>
              <a:off x="4686850" y="5057957"/>
              <a:ext cx="4171430" cy="1300001"/>
            </a:xfrm>
            <a:prstGeom prst="rect">
              <a:avLst/>
            </a:prstGeom>
            <a:noFill/>
            <a:ln w="9525">
              <a:noFill/>
              <a:miter lim="800000"/>
              <a:headEnd/>
              <a:tailEnd/>
            </a:ln>
            <a:effectLst/>
          </p:spPr>
        </p:pic>
        <p:sp>
          <p:nvSpPr>
            <p:cNvPr id="11" name="TextBox 10"/>
            <p:cNvSpPr txBox="1"/>
            <p:nvPr/>
          </p:nvSpPr>
          <p:spPr>
            <a:xfrm>
              <a:off x="7072330" y="5072074"/>
              <a:ext cx="1785951" cy="349261"/>
            </a:xfrm>
            <a:prstGeom prst="rect">
              <a:avLst/>
            </a:prstGeom>
            <a:solidFill>
              <a:schemeClr val="bg1">
                <a:lumMod val="95000"/>
              </a:schemeClr>
            </a:solidFill>
          </p:spPr>
          <p:txBody>
            <a:bodyPr wrap="square" rtlCol="0">
              <a:spAutoFit/>
            </a:bodyPr>
            <a:lstStyle/>
            <a:p>
              <a:r>
                <a:rPr lang="en-GB" sz="1400" dirty="0" smtClean="0">
                  <a:latin typeface="Tahoma" pitchFamily="34" charset="0"/>
                  <a:ea typeface="Tahoma" pitchFamily="34" charset="0"/>
                  <a:cs typeface="Tahoma" pitchFamily="34" charset="0"/>
                </a:rPr>
                <a:t>Train Movement</a:t>
              </a:r>
              <a:endParaRPr lang="en-GB" sz="1400" dirty="0">
                <a:latin typeface="Tahoma" pitchFamily="34" charset="0"/>
                <a:ea typeface="Tahoma" pitchFamily="34" charset="0"/>
                <a:cs typeface="Tahoma" pitchFamily="34" charset="0"/>
              </a:endParaRPr>
            </a:p>
          </p:txBody>
        </p:sp>
        <p:grpSp>
          <p:nvGrpSpPr>
            <p:cNvPr id="12" name="Group 11"/>
            <p:cNvGrpSpPr/>
            <p:nvPr/>
          </p:nvGrpSpPr>
          <p:grpSpPr>
            <a:xfrm>
              <a:off x="5761964" y="5072074"/>
              <a:ext cx="1285884" cy="428628"/>
              <a:chOff x="5286380" y="785794"/>
              <a:chExt cx="1285884" cy="428628"/>
            </a:xfrm>
          </p:grpSpPr>
          <p:sp>
            <p:nvSpPr>
              <p:cNvPr id="13" name="Rectangle 12"/>
              <p:cNvSpPr/>
              <p:nvPr/>
            </p:nvSpPr>
            <p:spPr>
              <a:xfrm>
                <a:off x="5286380" y="785794"/>
                <a:ext cx="1285884"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p:nvPr/>
            </p:nvCxnSpPr>
            <p:spPr>
              <a:xfrm>
                <a:off x="5929322" y="1000108"/>
                <a:ext cx="642942"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834599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67744" y="265391"/>
            <a:ext cx="4915641" cy="830997"/>
          </a:xfrm>
          <a:prstGeom prst="rect">
            <a:avLst/>
          </a:prstGeom>
          <a:noFill/>
        </p:spPr>
        <p:txBody>
          <a:bodyPr wrap="none" rtlCol="0">
            <a:spAutoFit/>
          </a:bodyPr>
          <a:lstStyle/>
          <a:p>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Percussion </a:t>
            </a:r>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Action</a:t>
            </a:r>
          </a:p>
        </p:txBody>
      </p:sp>
      <p:sp>
        <p:nvSpPr>
          <p:cNvPr id="18" name="Rectangle 17"/>
          <p:cNvSpPr/>
          <p:nvPr/>
        </p:nvSpPr>
        <p:spPr>
          <a:xfrm>
            <a:off x="251520" y="1577639"/>
            <a:ext cx="8715436" cy="769441"/>
          </a:xfrm>
          <a:prstGeom prst="rect">
            <a:avLst/>
          </a:prstGeom>
        </p:spPr>
        <p:txBody>
          <a:bodyPr wrap="square">
            <a:spAutoFit/>
          </a:bodyPr>
          <a:lstStyle/>
          <a:p>
            <a:r>
              <a:rPr lang="en-US" sz="2200" dirty="0" smtClean="0">
                <a:solidFill>
                  <a:schemeClr val="tx2"/>
                </a:solidFill>
                <a:latin typeface="Tahoma" pitchFamily="34" charset="0"/>
                <a:cs typeface="Tahoma" pitchFamily="34" charset="0"/>
              </a:rPr>
              <a:t>Creep occurs due to impact load (R) of wheels at the rail end at joints.</a:t>
            </a:r>
          </a:p>
        </p:txBody>
      </p:sp>
      <p:sp>
        <p:nvSpPr>
          <p:cNvPr id="40" name="Rectangle 39"/>
          <p:cNvSpPr/>
          <p:nvPr/>
        </p:nvSpPr>
        <p:spPr>
          <a:xfrm rot="10800000">
            <a:off x="5072066" y="142852"/>
            <a:ext cx="128588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p:cNvPicPr>
            <a:picLocks noChangeAspect="1" noChangeArrowheads="1"/>
          </p:cNvPicPr>
          <p:nvPr/>
        </p:nvPicPr>
        <p:blipFill>
          <a:blip r:embed="rId2">
            <a:duotone>
              <a:prstClr val="black"/>
              <a:srgbClr val="D9C3A5">
                <a:tint val="50000"/>
                <a:satMod val="180000"/>
              </a:srgbClr>
            </a:duotone>
          </a:blip>
          <a:srcRect/>
          <a:stretch>
            <a:fillRect/>
          </a:stretch>
        </p:blipFill>
        <p:spPr bwMode="auto">
          <a:xfrm>
            <a:off x="2651095" y="2347080"/>
            <a:ext cx="3776472" cy="2075122"/>
          </a:xfrm>
          <a:prstGeom prst="rect">
            <a:avLst/>
          </a:prstGeom>
          <a:noFill/>
          <a:ln w="31750">
            <a:solidFill>
              <a:srgbClr val="C00000"/>
            </a:solidFill>
            <a:miter lim="800000"/>
            <a:headEnd/>
            <a:tailEnd/>
          </a:ln>
          <a:effectLst>
            <a:outerShdw blurRad="50800" dist="38100" algn="l" rotWithShape="0">
              <a:prstClr val="black">
                <a:alpha val="40000"/>
              </a:prstClr>
            </a:outerShdw>
          </a:effectLst>
        </p:spPr>
      </p:pic>
      <p:sp>
        <p:nvSpPr>
          <p:cNvPr id="6" name="Rectangle 5"/>
          <p:cNvSpPr/>
          <p:nvPr/>
        </p:nvSpPr>
        <p:spPr>
          <a:xfrm>
            <a:off x="224986" y="4725144"/>
            <a:ext cx="9001156" cy="1107996"/>
          </a:xfrm>
          <a:prstGeom prst="rect">
            <a:avLst/>
          </a:prstGeom>
        </p:spPr>
        <p:txBody>
          <a:bodyPr wrap="square">
            <a:spAutoFit/>
          </a:bodyPr>
          <a:lstStyle/>
          <a:p>
            <a:r>
              <a:rPr lang="en-US" sz="2200" dirty="0" smtClean="0">
                <a:solidFill>
                  <a:schemeClr val="tx2"/>
                </a:solidFill>
                <a:latin typeface="Tahoma" pitchFamily="34" charset="0"/>
                <a:cs typeface="Tahoma" pitchFamily="34" charset="0"/>
              </a:rPr>
              <a:t>Horizontal component of the load (P) </a:t>
            </a:r>
            <a:r>
              <a:rPr lang="en-US" sz="2200" dirty="0" smtClean="0">
                <a:solidFill>
                  <a:schemeClr val="tx2"/>
                </a:solidFill>
                <a:latin typeface="Tahoma" pitchFamily="34" charset="0"/>
                <a:cs typeface="Tahoma" pitchFamily="34" charset="0"/>
              </a:rPr>
              <a:t>pushes </a:t>
            </a:r>
            <a:r>
              <a:rPr lang="en-US" sz="2200" dirty="0" smtClean="0">
                <a:solidFill>
                  <a:schemeClr val="tx2"/>
                </a:solidFill>
                <a:latin typeface="Tahoma" pitchFamily="34" charset="0"/>
                <a:cs typeface="Tahoma" pitchFamily="34" charset="0"/>
              </a:rPr>
              <a:t>rails in the direction of train movement, causing creep. Next wheel will do the same (cumulative creep effect)</a:t>
            </a:r>
          </a:p>
        </p:txBody>
      </p:sp>
    </p:spTree>
    <p:extLst>
      <p:ext uri="{BB962C8B-B14F-4D97-AF65-F5344CB8AC3E}">
        <p14:creationId xmlns:p14="http://schemas.microsoft.com/office/powerpoint/2010/main" val="1424227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95736" y="180528"/>
            <a:ext cx="4720267" cy="830997"/>
          </a:xfrm>
          <a:prstGeom prst="rect">
            <a:avLst/>
          </a:prstGeom>
          <a:noFill/>
        </p:spPr>
        <p:txBody>
          <a:bodyPr wrap="none" rtlCol="0">
            <a:spAutoFit/>
          </a:bodyPr>
          <a:lstStyle/>
          <a:p>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Dragging </a:t>
            </a:r>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Theory</a:t>
            </a:r>
          </a:p>
        </p:txBody>
      </p:sp>
      <p:sp>
        <p:nvSpPr>
          <p:cNvPr id="18" name="Rectangle 17"/>
          <p:cNvSpPr/>
          <p:nvPr/>
        </p:nvSpPr>
        <p:spPr>
          <a:xfrm>
            <a:off x="467544" y="1188163"/>
            <a:ext cx="8352928" cy="769441"/>
          </a:xfrm>
          <a:prstGeom prst="rect">
            <a:avLst/>
          </a:prstGeom>
        </p:spPr>
        <p:txBody>
          <a:bodyPr wrap="square">
            <a:spAutoFit/>
          </a:bodyPr>
          <a:lstStyle/>
          <a:p>
            <a:r>
              <a:rPr lang="en-US" sz="2200" dirty="0" smtClean="0">
                <a:solidFill>
                  <a:schemeClr val="tx2"/>
                </a:solidFill>
                <a:latin typeface="Tahoma" pitchFamily="34" charset="0"/>
                <a:cs typeface="Tahoma" pitchFamily="34" charset="0"/>
              </a:rPr>
              <a:t>Wheels of moving locomotive tends to push rails backward, while moving railcars pushes rails forward (due to wave action).</a:t>
            </a:r>
          </a:p>
        </p:txBody>
      </p:sp>
      <p:sp>
        <p:nvSpPr>
          <p:cNvPr id="40" name="Rectangle 39"/>
          <p:cNvSpPr/>
          <p:nvPr/>
        </p:nvSpPr>
        <p:spPr>
          <a:xfrm rot="10800000">
            <a:off x="5072066" y="142852"/>
            <a:ext cx="128588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6" name="Group 25"/>
          <p:cNvGrpSpPr/>
          <p:nvPr/>
        </p:nvGrpSpPr>
        <p:grpSpPr>
          <a:xfrm>
            <a:off x="1321880" y="5157192"/>
            <a:ext cx="6072230" cy="707886"/>
            <a:chOff x="1214414" y="3143248"/>
            <a:chExt cx="6072230" cy="707886"/>
          </a:xfrm>
        </p:grpSpPr>
        <p:sp>
          <p:nvSpPr>
            <p:cNvPr id="8" name="Rectangle 7"/>
            <p:cNvSpPr/>
            <p:nvPr/>
          </p:nvSpPr>
          <p:spPr>
            <a:xfrm>
              <a:off x="5786446" y="3143248"/>
              <a:ext cx="1500198" cy="707886"/>
            </a:xfrm>
            <a:prstGeom prst="rect">
              <a:avLst/>
            </a:prstGeom>
            <a:solidFill>
              <a:schemeClr val="accent2">
                <a:lumMod val="20000"/>
                <a:lumOff val="80000"/>
              </a:schemeClr>
            </a:solidFill>
          </p:spPr>
          <p:txBody>
            <a:bodyPr wrap="square">
              <a:spAutoFit/>
            </a:bodyPr>
            <a:lstStyle/>
            <a:p>
              <a:r>
                <a:rPr lang="en-US" sz="2000" dirty="0" smtClean="0">
                  <a:latin typeface="Tahoma" pitchFamily="34" charset="0"/>
                  <a:cs typeface="Tahoma" pitchFamily="34" charset="0"/>
                </a:rPr>
                <a:t>Locomotive</a:t>
              </a:r>
            </a:p>
            <a:p>
              <a:r>
                <a:rPr lang="en-US" sz="2000" dirty="0" smtClean="0">
                  <a:latin typeface="Tahoma" pitchFamily="34" charset="0"/>
                  <a:cs typeface="Tahoma" pitchFamily="34" charset="0"/>
                </a:rPr>
                <a:t>Drag effect</a:t>
              </a:r>
            </a:p>
          </p:txBody>
        </p:sp>
        <p:sp>
          <p:nvSpPr>
            <p:cNvPr id="10" name="Rectangle 9"/>
            <p:cNvSpPr/>
            <p:nvPr/>
          </p:nvSpPr>
          <p:spPr>
            <a:xfrm>
              <a:off x="1214414" y="3143248"/>
              <a:ext cx="2286016" cy="707886"/>
            </a:xfrm>
            <a:prstGeom prst="rect">
              <a:avLst/>
            </a:prstGeom>
            <a:solidFill>
              <a:schemeClr val="accent2">
                <a:lumMod val="20000"/>
                <a:lumOff val="80000"/>
              </a:schemeClr>
            </a:solidFill>
          </p:spPr>
          <p:txBody>
            <a:bodyPr wrap="square">
              <a:spAutoFit/>
            </a:bodyPr>
            <a:lstStyle/>
            <a:p>
              <a:r>
                <a:rPr lang="en-US" sz="2000" dirty="0" smtClean="0">
                  <a:latin typeface="Tahoma" pitchFamily="34" charset="0"/>
                  <a:cs typeface="Tahoma" pitchFamily="34" charset="0"/>
                </a:rPr>
                <a:t>Rail cars </a:t>
              </a:r>
            </a:p>
            <a:p>
              <a:r>
                <a:rPr lang="en-US" sz="2000" dirty="0" smtClean="0">
                  <a:latin typeface="Tahoma" pitchFamily="34" charset="0"/>
                  <a:cs typeface="Tahoma" pitchFamily="34" charset="0"/>
                </a:rPr>
                <a:t>Wave action effect</a:t>
              </a:r>
            </a:p>
          </p:txBody>
        </p:sp>
        <p:sp>
          <p:nvSpPr>
            <p:cNvPr id="23" name="Rectangle 22"/>
            <p:cNvSpPr/>
            <p:nvPr/>
          </p:nvSpPr>
          <p:spPr>
            <a:xfrm>
              <a:off x="3500430" y="3143248"/>
              <a:ext cx="2357454" cy="430887"/>
            </a:xfrm>
            <a:prstGeom prst="rect">
              <a:avLst/>
            </a:prstGeom>
          </p:spPr>
          <p:txBody>
            <a:bodyPr wrap="square">
              <a:spAutoFit/>
            </a:bodyPr>
            <a:lstStyle/>
            <a:p>
              <a:r>
                <a:rPr lang="en-US" sz="2200" dirty="0" smtClean="0">
                  <a:solidFill>
                    <a:schemeClr val="tx2"/>
                  </a:solidFill>
                  <a:latin typeface="Tahoma" pitchFamily="34" charset="0"/>
                  <a:cs typeface="Tahoma" pitchFamily="34" charset="0"/>
                </a:rPr>
                <a:t>Greater than the</a:t>
              </a:r>
            </a:p>
          </p:txBody>
        </p:sp>
        <p:cxnSp>
          <p:nvCxnSpPr>
            <p:cNvPr id="25" name="Straight Arrow Connector 24"/>
            <p:cNvCxnSpPr/>
            <p:nvPr/>
          </p:nvCxnSpPr>
          <p:spPr>
            <a:xfrm>
              <a:off x="3714744" y="3643314"/>
              <a:ext cx="1928826" cy="1588"/>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1026" name="Picture 2" descr="http://interfacejournal.com/wp-content/uploads/2014/05/ryan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4888" y="2060848"/>
            <a:ext cx="4021878" cy="2828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040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408268" y="6384780"/>
            <a:ext cx="4500594" cy="430887"/>
          </a:xfrm>
          <a:prstGeom prst="rect">
            <a:avLst/>
          </a:prstGeom>
        </p:spPr>
        <p:txBody>
          <a:bodyPr wrap="square">
            <a:spAutoFit/>
          </a:bodyPr>
          <a:lstStyle/>
          <a:p>
            <a:r>
              <a:rPr lang="en-GB" sz="1100" b="1" dirty="0" smtClean="0">
                <a:latin typeface="Tahoma" pitchFamily="34" charset="0"/>
                <a:ea typeface="Tahoma" pitchFamily="34" charset="0"/>
                <a:cs typeface="Tahoma" pitchFamily="34" charset="0"/>
              </a:rPr>
              <a:t>Pictures adapted from: </a:t>
            </a:r>
            <a:r>
              <a:rPr lang="en-GB" sz="1100" b="1" dirty="0" smtClean="0">
                <a:latin typeface="Tahoma" pitchFamily="34" charset="0"/>
                <a:ea typeface="Tahoma" pitchFamily="34" charset="0"/>
                <a:cs typeface="Tahoma" pitchFamily="34" charset="0"/>
                <a:hlinkClick r:id="rId2"/>
              </a:rPr>
              <a:t>http://www.studylecturenotes.com/</a:t>
            </a:r>
            <a:endParaRPr lang="en-GB" sz="1100" b="1" dirty="0" smtClean="0">
              <a:latin typeface="Tahoma" pitchFamily="34" charset="0"/>
              <a:ea typeface="Tahoma" pitchFamily="34" charset="0"/>
              <a:cs typeface="Tahoma" pitchFamily="34" charset="0"/>
            </a:endParaRPr>
          </a:p>
          <a:p>
            <a:r>
              <a:rPr lang="en-GB" sz="1100" b="1" dirty="0" smtClean="0">
                <a:latin typeface="Tahoma" pitchFamily="34" charset="0"/>
                <a:ea typeface="Tahoma" pitchFamily="34" charset="0"/>
                <a:cs typeface="Tahoma" pitchFamily="34" charset="0"/>
              </a:rPr>
              <a:t>engineering/transportation-engineering/161-what-is-creep</a:t>
            </a:r>
            <a:endParaRPr lang="en-GB" sz="1100" b="1" dirty="0">
              <a:latin typeface="Tahoma" pitchFamily="34" charset="0"/>
              <a:ea typeface="Tahoma" pitchFamily="34" charset="0"/>
              <a:cs typeface="Tahoma" pitchFamily="34" charset="0"/>
            </a:endParaRPr>
          </a:p>
        </p:txBody>
      </p:sp>
      <p:sp>
        <p:nvSpPr>
          <p:cNvPr id="19" name="Rectangle 18"/>
          <p:cNvSpPr/>
          <p:nvPr/>
        </p:nvSpPr>
        <p:spPr>
          <a:xfrm>
            <a:off x="205051" y="2276872"/>
            <a:ext cx="4143404" cy="1446550"/>
          </a:xfrm>
          <a:prstGeom prst="rect">
            <a:avLst/>
          </a:prstGeom>
        </p:spPr>
        <p:txBody>
          <a:bodyPr wrap="square">
            <a:spAutoFit/>
          </a:bodyPr>
          <a:lstStyle/>
          <a:p>
            <a:pPr marL="342900" indent="-342900">
              <a:buFont typeface="Wingdings" pitchFamily="2" charset="2"/>
              <a:buChar char="v"/>
            </a:pPr>
            <a:r>
              <a:rPr lang="en-US" sz="2200" dirty="0" smtClean="0">
                <a:solidFill>
                  <a:schemeClr val="tx2"/>
                </a:solidFill>
                <a:latin typeface="Tahoma" pitchFamily="34" charset="0"/>
                <a:cs typeface="Tahoma" pitchFamily="34" charset="0"/>
              </a:rPr>
              <a:t>When train starts its journey, the wheels pushes the rail backward [direction of creep is backward].</a:t>
            </a:r>
          </a:p>
        </p:txBody>
      </p:sp>
      <p:sp>
        <p:nvSpPr>
          <p:cNvPr id="20" name="Rectangle 19"/>
          <p:cNvSpPr/>
          <p:nvPr/>
        </p:nvSpPr>
        <p:spPr>
          <a:xfrm>
            <a:off x="285720" y="4358540"/>
            <a:ext cx="4143404" cy="2123658"/>
          </a:xfrm>
          <a:prstGeom prst="rect">
            <a:avLst/>
          </a:prstGeom>
        </p:spPr>
        <p:txBody>
          <a:bodyPr wrap="square">
            <a:spAutoFit/>
          </a:bodyPr>
          <a:lstStyle/>
          <a:p>
            <a:pPr marL="342900" indent="-342900">
              <a:buFont typeface="Wingdings" pitchFamily="2" charset="2"/>
              <a:buChar char="v"/>
            </a:pPr>
            <a:r>
              <a:rPr lang="en-US" sz="2200" dirty="0" smtClean="0">
                <a:solidFill>
                  <a:schemeClr val="tx2"/>
                </a:solidFill>
                <a:latin typeface="Tahoma" pitchFamily="34" charset="0"/>
                <a:cs typeface="Tahoma" pitchFamily="34" charset="0"/>
              </a:rPr>
              <a:t>When brakes are applied at the end of the journey, wheels of the rail cars tend to push the rail track in forward direction [direction of creep is forward].</a:t>
            </a:r>
          </a:p>
        </p:txBody>
      </p:sp>
      <p:sp>
        <p:nvSpPr>
          <p:cNvPr id="40" name="Rectangle 39"/>
          <p:cNvSpPr/>
          <p:nvPr/>
        </p:nvSpPr>
        <p:spPr>
          <a:xfrm rot="10800000">
            <a:off x="5072066" y="142852"/>
            <a:ext cx="128588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9" name="Group 38"/>
          <p:cNvGrpSpPr/>
          <p:nvPr/>
        </p:nvGrpSpPr>
        <p:grpSpPr>
          <a:xfrm>
            <a:off x="4536281" y="2070211"/>
            <a:ext cx="4357718" cy="4314569"/>
            <a:chOff x="4572000" y="714356"/>
            <a:chExt cx="4357718" cy="4314569"/>
          </a:xfrm>
        </p:grpSpPr>
        <p:pic>
          <p:nvPicPr>
            <p:cNvPr id="2050" name="Picture 2"/>
            <p:cNvPicPr>
              <a:picLocks noChangeAspect="1" noChangeArrowheads="1"/>
            </p:cNvPicPr>
            <p:nvPr/>
          </p:nvPicPr>
          <p:blipFill>
            <a:blip r:embed="rId3"/>
            <a:srcRect/>
            <a:stretch>
              <a:fillRect/>
            </a:stretch>
          </p:blipFill>
          <p:spPr bwMode="auto">
            <a:xfrm>
              <a:off x="4643438" y="771791"/>
              <a:ext cx="4185714" cy="2157143"/>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4615422" y="2857496"/>
              <a:ext cx="4242858" cy="2171429"/>
            </a:xfrm>
            <a:prstGeom prst="rect">
              <a:avLst/>
            </a:prstGeom>
            <a:noFill/>
            <a:ln w="9525">
              <a:noFill/>
              <a:miter lim="800000"/>
              <a:headEnd/>
              <a:tailEnd/>
            </a:ln>
            <a:effectLst/>
          </p:spPr>
        </p:pic>
        <p:sp>
          <p:nvSpPr>
            <p:cNvPr id="14" name="Rectangle 13"/>
            <p:cNvSpPr/>
            <p:nvPr/>
          </p:nvSpPr>
          <p:spPr>
            <a:xfrm>
              <a:off x="4572000" y="714356"/>
              <a:ext cx="4357718" cy="4286280"/>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p:cNvCxnSpPr/>
            <p:nvPr/>
          </p:nvCxnSpPr>
          <p:spPr>
            <a:xfrm>
              <a:off x="4572000" y="2928934"/>
              <a:ext cx="4357718" cy="1588"/>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143636" y="2457386"/>
              <a:ext cx="1701813" cy="400110"/>
            </a:xfrm>
            <a:prstGeom prst="rect">
              <a:avLst/>
            </a:prstGeom>
            <a:solidFill>
              <a:schemeClr val="bg1">
                <a:lumMod val="95000"/>
              </a:schemeClr>
            </a:solidFill>
          </p:spPr>
          <p:txBody>
            <a:bodyPr wrap="none" rtlCol="0">
              <a:spAutoFit/>
            </a:bodyPr>
            <a:lstStyle/>
            <a:p>
              <a:r>
                <a:rPr lang="en-GB" sz="2000" dirty="0" smtClean="0">
                  <a:latin typeface="Tahoma" pitchFamily="34" charset="0"/>
                  <a:ea typeface="Tahoma" pitchFamily="34" charset="0"/>
                  <a:cs typeface="Tahoma" pitchFamily="34" charset="0"/>
                </a:rPr>
                <a:t>Starting Train</a:t>
              </a:r>
              <a:endParaRPr lang="en-GB" sz="2000" dirty="0">
                <a:latin typeface="Tahoma" pitchFamily="34" charset="0"/>
                <a:ea typeface="Tahoma" pitchFamily="34" charset="0"/>
                <a:cs typeface="Tahoma" pitchFamily="34" charset="0"/>
              </a:endParaRPr>
            </a:p>
          </p:txBody>
        </p:sp>
        <p:sp>
          <p:nvSpPr>
            <p:cNvPr id="23" name="TextBox 22"/>
            <p:cNvSpPr txBox="1"/>
            <p:nvPr/>
          </p:nvSpPr>
          <p:spPr>
            <a:xfrm>
              <a:off x="6000760" y="4572008"/>
              <a:ext cx="1809213" cy="400110"/>
            </a:xfrm>
            <a:prstGeom prst="rect">
              <a:avLst/>
            </a:prstGeom>
            <a:solidFill>
              <a:schemeClr val="bg1">
                <a:lumMod val="95000"/>
              </a:schemeClr>
            </a:solidFill>
          </p:spPr>
          <p:txBody>
            <a:bodyPr wrap="none" rtlCol="0">
              <a:spAutoFit/>
            </a:bodyPr>
            <a:lstStyle/>
            <a:p>
              <a:r>
                <a:rPr lang="en-GB" sz="2000" dirty="0" smtClean="0">
                  <a:latin typeface="Tahoma" pitchFamily="34" charset="0"/>
                  <a:ea typeface="Tahoma" pitchFamily="34" charset="0"/>
                  <a:cs typeface="Tahoma" pitchFamily="34" charset="0"/>
                </a:rPr>
                <a:t>Stopping Train</a:t>
              </a:r>
              <a:endParaRPr lang="en-GB" sz="2000" dirty="0">
                <a:latin typeface="Tahoma" pitchFamily="34" charset="0"/>
                <a:ea typeface="Tahoma" pitchFamily="34" charset="0"/>
                <a:cs typeface="Tahoma" pitchFamily="34" charset="0"/>
              </a:endParaRPr>
            </a:p>
          </p:txBody>
        </p:sp>
        <p:sp>
          <p:nvSpPr>
            <p:cNvPr id="24" name="TextBox 23"/>
            <p:cNvSpPr txBox="1"/>
            <p:nvPr/>
          </p:nvSpPr>
          <p:spPr>
            <a:xfrm>
              <a:off x="6643702" y="785794"/>
              <a:ext cx="1810432" cy="369332"/>
            </a:xfrm>
            <a:prstGeom prst="rect">
              <a:avLst/>
            </a:prstGeom>
            <a:solidFill>
              <a:schemeClr val="bg1">
                <a:lumMod val="95000"/>
              </a:schemeClr>
            </a:solidFill>
          </p:spPr>
          <p:txBody>
            <a:bodyPr wrap="none" rtlCol="0">
              <a:spAutoFit/>
            </a:bodyPr>
            <a:lstStyle/>
            <a:p>
              <a:r>
                <a:rPr lang="en-GB" dirty="0" smtClean="0">
                  <a:latin typeface="Tahoma" pitchFamily="34" charset="0"/>
                  <a:ea typeface="Tahoma" pitchFamily="34" charset="0"/>
                  <a:cs typeface="Tahoma" pitchFamily="34" charset="0"/>
                </a:rPr>
                <a:t>Train Movement</a:t>
              </a:r>
              <a:endParaRPr lang="en-GB" dirty="0">
                <a:latin typeface="Tahoma" pitchFamily="34" charset="0"/>
                <a:ea typeface="Tahoma" pitchFamily="34" charset="0"/>
                <a:cs typeface="Tahoma" pitchFamily="34" charset="0"/>
              </a:endParaRPr>
            </a:p>
          </p:txBody>
        </p:sp>
        <p:grpSp>
          <p:nvGrpSpPr>
            <p:cNvPr id="30" name="Group 29"/>
            <p:cNvGrpSpPr/>
            <p:nvPr/>
          </p:nvGrpSpPr>
          <p:grpSpPr>
            <a:xfrm>
              <a:off x="5286380" y="785794"/>
              <a:ext cx="1285884" cy="428628"/>
              <a:chOff x="5286380" y="785794"/>
              <a:chExt cx="1285884" cy="428628"/>
            </a:xfrm>
          </p:grpSpPr>
          <p:sp>
            <p:nvSpPr>
              <p:cNvPr id="28" name="Rectangle 27"/>
              <p:cNvSpPr/>
              <p:nvPr/>
            </p:nvSpPr>
            <p:spPr>
              <a:xfrm>
                <a:off x="5286380" y="785794"/>
                <a:ext cx="1285884"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a:off x="5929322" y="1000108"/>
                <a:ext cx="642942"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6786578" y="3000372"/>
              <a:ext cx="1810432" cy="369332"/>
            </a:xfrm>
            <a:prstGeom prst="rect">
              <a:avLst/>
            </a:prstGeom>
            <a:solidFill>
              <a:schemeClr val="bg1">
                <a:lumMod val="95000"/>
              </a:schemeClr>
            </a:solidFill>
          </p:spPr>
          <p:txBody>
            <a:bodyPr wrap="none" rtlCol="0">
              <a:spAutoFit/>
            </a:bodyPr>
            <a:lstStyle/>
            <a:p>
              <a:r>
                <a:rPr lang="en-GB" dirty="0" smtClean="0">
                  <a:latin typeface="Tahoma" pitchFamily="34" charset="0"/>
                  <a:ea typeface="Tahoma" pitchFamily="34" charset="0"/>
                  <a:cs typeface="Tahoma" pitchFamily="34" charset="0"/>
                </a:rPr>
                <a:t>Train Movement</a:t>
              </a:r>
              <a:endParaRPr lang="en-GB" dirty="0">
                <a:latin typeface="Tahoma" pitchFamily="34" charset="0"/>
                <a:ea typeface="Tahoma" pitchFamily="34" charset="0"/>
                <a:cs typeface="Tahoma" pitchFamily="34" charset="0"/>
              </a:endParaRPr>
            </a:p>
          </p:txBody>
        </p:sp>
        <p:grpSp>
          <p:nvGrpSpPr>
            <p:cNvPr id="31" name="Group 30"/>
            <p:cNvGrpSpPr/>
            <p:nvPr/>
          </p:nvGrpSpPr>
          <p:grpSpPr>
            <a:xfrm>
              <a:off x="5429256" y="3000372"/>
              <a:ext cx="1285884" cy="428628"/>
              <a:chOff x="5286380" y="785794"/>
              <a:chExt cx="1285884" cy="428628"/>
            </a:xfrm>
          </p:grpSpPr>
          <p:sp>
            <p:nvSpPr>
              <p:cNvPr id="32" name="Rectangle 31"/>
              <p:cNvSpPr/>
              <p:nvPr/>
            </p:nvSpPr>
            <p:spPr>
              <a:xfrm>
                <a:off x="5286380" y="785794"/>
                <a:ext cx="1285884"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Arrow Connector 32"/>
              <p:cNvCxnSpPr/>
              <p:nvPr/>
            </p:nvCxnSpPr>
            <p:spPr>
              <a:xfrm>
                <a:off x="5929322" y="1000108"/>
                <a:ext cx="642942"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5857884" y="2143116"/>
              <a:ext cx="3031800" cy="369332"/>
            </a:xfrm>
            <a:prstGeom prst="rect">
              <a:avLst/>
            </a:prstGeom>
            <a:solidFill>
              <a:schemeClr val="bg1">
                <a:lumMod val="95000"/>
              </a:schemeClr>
            </a:solidFill>
          </p:spPr>
          <p:txBody>
            <a:bodyPr wrap="square" rtlCol="0">
              <a:spAutoFit/>
            </a:bodyPr>
            <a:lstStyle/>
            <a:p>
              <a:r>
                <a:rPr lang="en-GB" dirty="0" smtClean="0">
                  <a:latin typeface="Tahoma" pitchFamily="34" charset="0"/>
                  <a:ea typeface="Tahoma" pitchFamily="34" charset="0"/>
                  <a:cs typeface="Tahoma" pitchFamily="34" charset="0"/>
                </a:rPr>
                <a:t>             Direction of Creep</a:t>
              </a:r>
              <a:endParaRPr lang="en-GB" dirty="0">
                <a:latin typeface="Tahoma" pitchFamily="34" charset="0"/>
                <a:ea typeface="Tahoma" pitchFamily="34" charset="0"/>
                <a:cs typeface="Tahoma" pitchFamily="34" charset="0"/>
              </a:endParaRPr>
            </a:p>
          </p:txBody>
        </p:sp>
        <p:cxnSp>
          <p:nvCxnSpPr>
            <p:cNvPr id="41" name="Straight Arrow Connector 40"/>
            <p:cNvCxnSpPr/>
            <p:nvPr/>
          </p:nvCxnSpPr>
          <p:spPr>
            <a:xfrm rot="10800000">
              <a:off x="6215074" y="2357430"/>
              <a:ext cx="642942"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500694" y="4286256"/>
              <a:ext cx="3031800" cy="369332"/>
            </a:xfrm>
            <a:prstGeom prst="rect">
              <a:avLst/>
            </a:prstGeom>
            <a:solidFill>
              <a:schemeClr val="bg1">
                <a:lumMod val="95000"/>
              </a:schemeClr>
            </a:solidFill>
          </p:spPr>
          <p:txBody>
            <a:bodyPr wrap="square" rtlCol="0">
              <a:spAutoFit/>
            </a:bodyPr>
            <a:lstStyle/>
            <a:p>
              <a:r>
                <a:rPr lang="en-GB" dirty="0" smtClean="0">
                  <a:latin typeface="Tahoma" pitchFamily="34" charset="0"/>
                  <a:ea typeface="Tahoma" pitchFamily="34" charset="0"/>
                  <a:cs typeface="Tahoma" pitchFamily="34" charset="0"/>
                </a:rPr>
                <a:t>             Direction of Creep</a:t>
              </a:r>
              <a:endParaRPr lang="en-GB" dirty="0">
                <a:latin typeface="Tahoma" pitchFamily="34" charset="0"/>
                <a:ea typeface="Tahoma" pitchFamily="34" charset="0"/>
                <a:cs typeface="Tahoma" pitchFamily="34" charset="0"/>
              </a:endParaRPr>
            </a:p>
          </p:txBody>
        </p:sp>
        <p:cxnSp>
          <p:nvCxnSpPr>
            <p:cNvPr id="43" name="Straight Arrow Connector 42"/>
            <p:cNvCxnSpPr/>
            <p:nvPr/>
          </p:nvCxnSpPr>
          <p:spPr>
            <a:xfrm flipV="1">
              <a:off x="5572132" y="4500570"/>
              <a:ext cx="776294" cy="1111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500034" y="71414"/>
            <a:ext cx="8450262" cy="1569660"/>
          </a:xfrm>
          <a:prstGeom prst="rect">
            <a:avLst/>
          </a:prstGeom>
          <a:noFill/>
        </p:spPr>
        <p:txBody>
          <a:bodyPr wrap="none" rtlCol="0">
            <a:spAutoFit/>
          </a:bodyPr>
          <a:lstStyle/>
          <a:p>
            <a:pPr algn="ctr"/>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Starting</a:t>
            </a:r>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Accelerating, </a:t>
            </a:r>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Slowing</a:t>
            </a:r>
          </a:p>
          <a:p>
            <a:pPr algn="ctr"/>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GB" sz="48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or Stopping train</a:t>
            </a:r>
          </a:p>
        </p:txBody>
      </p:sp>
    </p:spTree>
    <p:extLst>
      <p:ext uri="{BB962C8B-B14F-4D97-AF65-F5344CB8AC3E}">
        <p14:creationId xmlns:p14="http://schemas.microsoft.com/office/powerpoint/2010/main" val="3806798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7158" y="172216"/>
            <a:ext cx="8501122" cy="1446550"/>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Expansion </a:t>
            </a:r>
            <a:r>
              <a:rPr lang="en-GB" sz="44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or Contraction of Rails Due to Temperature Change</a:t>
            </a:r>
          </a:p>
        </p:txBody>
      </p:sp>
      <p:sp>
        <p:nvSpPr>
          <p:cNvPr id="40" name="Rectangle 39"/>
          <p:cNvSpPr/>
          <p:nvPr/>
        </p:nvSpPr>
        <p:spPr>
          <a:xfrm rot="10800000">
            <a:off x="5072066" y="142852"/>
            <a:ext cx="128588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9" name="Group 18"/>
          <p:cNvGrpSpPr/>
          <p:nvPr/>
        </p:nvGrpSpPr>
        <p:grpSpPr>
          <a:xfrm>
            <a:off x="2000232" y="3000372"/>
            <a:ext cx="4643470" cy="1769573"/>
            <a:chOff x="928662" y="3786190"/>
            <a:chExt cx="4643470" cy="1769573"/>
          </a:xfrm>
        </p:grpSpPr>
        <p:sp>
          <p:nvSpPr>
            <p:cNvPr id="6" name="Rectangle 5"/>
            <p:cNvSpPr/>
            <p:nvPr/>
          </p:nvSpPr>
          <p:spPr>
            <a:xfrm>
              <a:off x="928662" y="3786190"/>
              <a:ext cx="1714512" cy="769441"/>
            </a:xfrm>
            <a:prstGeom prst="rect">
              <a:avLst/>
            </a:prstGeom>
            <a:solidFill>
              <a:schemeClr val="accent2">
                <a:lumMod val="20000"/>
                <a:lumOff val="80000"/>
              </a:schemeClr>
            </a:solidFill>
          </p:spPr>
          <p:txBody>
            <a:bodyPr wrap="square">
              <a:spAutoFit/>
            </a:bodyPr>
            <a:lstStyle/>
            <a:p>
              <a:r>
                <a:rPr lang="en-US" sz="2200" dirty="0" smtClean="0">
                  <a:solidFill>
                    <a:schemeClr val="tx2"/>
                  </a:solidFill>
                  <a:latin typeface="Tahoma" pitchFamily="34" charset="0"/>
                  <a:cs typeface="Tahoma" pitchFamily="34" charset="0"/>
                </a:rPr>
                <a:t>Increase of temperature</a:t>
              </a:r>
            </a:p>
          </p:txBody>
        </p:sp>
        <p:cxnSp>
          <p:nvCxnSpPr>
            <p:cNvPr id="12" name="Straight Arrow Connector 11"/>
            <p:cNvCxnSpPr/>
            <p:nvPr/>
          </p:nvCxnSpPr>
          <p:spPr>
            <a:xfrm>
              <a:off x="2643174" y="4143380"/>
              <a:ext cx="1214446" cy="571504"/>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857620" y="4357694"/>
              <a:ext cx="1714512" cy="769441"/>
            </a:xfrm>
            <a:prstGeom prst="rect">
              <a:avLst/>
            </a:prstGeom>
            <a:solidFill>
              <a:schemeClr val="accent2">
                <a:lumMod val="20000"/>
                <a:lumOff val="80000"/>
              </a:schemeClr>
            </a:solidFill>
          </p:spPr>
          <p:txBody>
            <a:bodyPr wrap="square">
              <a:spAutoFit/>
            </a:bodyPr>
            <a:lstStyle/>
            <a:p>
              <a:r>
                <a:rPr lang="en-US" sz="2200" dirty="0" smtClean="0">
                  <a:solidFill>
                    <a:schemeClr val="tx2"/>
                  </a:solidFill>
                  <a:latin typeface="Tahoma" pitchFamily="34" charset="0"/>
                  <a:cs typeface="Tahoma" pitchFamily="34" charset="0"/>
                </a:rPr>
                <a:t>Rails creep both sides</a:t>
              </a:r>
            </a:p>
          </p:txBody>
        </p:sp>
        <p:sp>
          <p:nvSpPr>
            <p:cNvPr id="14" name="Rectangle 13"/>
            <p:cNvSpPr/>
            <p:nvPr/>
          </p:nvSpPr>
          <p:spPr>
            <a:xfrm>
              <a:off x="928662" y="4786322"/>
              <a:ext cx="1714512" cy="769441"/>
            </a:xfrm>
            <a:prstGeom prst="rect">
              <a:avLst/>
            </a:prstGeom>
            <a:solidFill>
              <a:schemeClr val="accent2">
                <a:lumMod val="20000"/>
                <a:lumOff val="80000"/>
              </a:schemeClr>
            </a:solidFill>
          </p:spPr>
          <p:txBody>
            <a:bodyPr wrap="square">
              <a:spAutoFit/>
            </a:bodyPr>
            <a:lstStyle/>
            <a:p>
              <a:r>
                <a:rPr lang="en-US" sz="2200" dirty="0" smtClean="0">
                  <a:solidFill>
                    <a:schemeClr val="tx2"/>
                  </a:solidFill>
                  <a:latin typeface="Tahoma" pitchFamily="34" charset="0"/>
                  <a:cs typeface="Tahoma" pitchFamily="34" charset="0"/>
                </a:rPr>
                <a:t>Decrease of temperature</a:t>
              </a:r>
            </a:p>
          </p:txBody>
        </p:sp>
        <p:cxnSp>
          <p:nvCxnSpPr>
            <p:cNvPr id="15" name="Straight Arrow Connector 14"/>
            <p:cNvCxnSpPr/>
            <p:nvPr/>
          </p:nvCxnSpPr>
          <p:spPr>
            <a:xfrm flipV="1">
              <a:off x="2643174" y="4786322"/>
              <a:ext cx="1214446" cy="42862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1428728" y="5214950"/>
            <a:ext cx="5508303" cy="400110"/>
          </a:xfrm>
          <a:prstGeom prst="rect">
            <a:avLst/>
          </a:prstGeom>
          <a:noFill/>
        </p:spPr>
        <p:txBody>
          <a:bodyPr wrap="none" rtlCol="0">
            <a:spAutoFit/>
          </a:bodyPr>
          <a:lstStyle/>
          <a:p>
            <a:r>
              <a:rPr lang="en-GB" sz="2000" dirty="0" smtClean="0">
                <a:latin typeface="Tahoma" pitchFamily="34" charset="0"/>
                <a:ea typeface="Tahoma" pitchFamily="34" charset="0"/>
                <a:cs typeface="Tahoma" pitchFamily="34" charset="0"/>
              </a:rPr>
              <a:t>KSA environmental conditions! Class discussion</a:t>
            </a:r>
            <a:endParaRPr lang="en-GB"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93275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7704" y="556936"/>
            <a:ext cx="6143668" cy="769441"/>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Unbalanced Track</a:t>
            </a:r>
            <a:endParaRPr lang="en-GB" sz="440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40" name="Rectangle 39"/>
          <p:cNvSpPr/>
          <p:nvPr/>
        </p:nvSpPr>
        <p:spPr>
          <a:xfrm rot="10800000">
            <a:off x="5072066" y="142852"/>
            <a:ext cx="128588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28596" y="1928802"/>
            <a:ext cx="4550942" cy="2462213"/>
          </a:xfrm>
          <a:prstGeom prst="rect">
            <a:avLst/>
          </a:prstGeom>
        </p:spPr>
        <p:txBody>
          <a:bodyPr wrap="square">
            <a:spAutoFit/>
          </a:bodyPr>
          <a:lstStyle/>
          <a:p>
            <a:pPr>
              <a:buFont typeface="Wingdings" pitchFamily="2" charset="2"/>
              <a:buChar char="q"/>
            </a:pPr>
            <a:r>
              <a:rPr lang="en-US" sz="2200" dirty="0" smtClean="0">
                <a:solidFill>
                  <a:schemeClr val="tx2"/>
                </a:solidFill>
                <a:latin typeface="Tahoma" pitchFamily="34" charset="0"/>
                <a:cs typeface="Tahoma" pitchFamily="34" charset="0"/>
              </a:rPr>
              <a:t>In </a:t>
            </a:r>
            <a:r>
              <a:rPr lang="en-US" sz="2200" u="sng" dirty="0" smtClean="0">
                <a:solidFill>
                  <a:schemeClr val="tx2"/>
                </a:solidFill>
                <a:latin typeface="Tahoma" pitchFamily="34" charset="0"/>
                <a:cs typeface="Tahoma" pitchFamily="34" charset="0"/>
              </a:rPr>
              <a:t>a single line </a:t>
            </a:r>
            <a:r>
              <a:rPr lang="en-US" sz="2200" dirty="0" smtClean="0">
                <a:solidFill>
                  <a:schemeClr val="tx2"/>
                </a:solidFill>
                <a:latin typeface="Tahoma" pitchFamily="34" charset="0"/>
                <a:cs typeface="Tahoma" pitchFamily="34" charset="0"/>
              </a:rPr>
              <a:t>system if heavy equal traffic (load magnitude and repetition) runs both direction, the creep will be balanced. BUT if train runs full in one direction and empty when back, the creep is unbalanced.</a:t>
            </a:r>
          </a:p>
        </p:txBody>
      </p:sp>
      <p:sp>
        <p:nvSpPr>
          <p:cNvPr id="17" name="Rectangle 16"/>
          <p:cNvSpPr/>
          <p:nvPr/>
        </p:nvSpPr>
        <p:spPr>
          <a:xfrm>
            <a:off x="428596" y="5427005"/>
            <a:ext cx="7215238" cy="430887"/>
          </a:xfrm>
          <a:prstGeom prst="rect">
            <a:avLst/>
          </a:prstGeom>
        </p:spPr>
        <p:txBody>
          <a:bodyPr wrap="square">
            <a:spAutoFit/>
          </a:bodyPr>
          <a:lstStyle/>
          <a:p>
            <a:pPr>
              <a:buFont typeface="Wingdings" pitchFamily="2" charset="2"/>
              <a:buChar char="q"/>
            </a:pPr>
            <a:r>
              <a:rPr lang="en-US" sz="2200" dirty="0" smtClean="0">
                <a:latin typeface="Tahoma" pitchFamily="34" charset="0"/>
                <a:cs typeface="Tahoma" pitchFamily="34" charset="0"/>
              </a:rPr>
              <a:t>How it works if </a:t>
            </a:r>
            <a:r>
              <a:rPr lang="en-US" sz="2200" u="sng" dirty="0" smtClean="0">
                <a:latin typeface="Tahoma" pitchFamily="34" charset="0"/>
                <a:cs typeface="Tahoma" pitchFamily="34" charset="0"/>
              </a:rPr>
              <a:t>double track </a:t>
            </a:r>
            <a:r>
              <a:rPr lang="en-US" sz="2200" dirty="0" smtClean="0">
                <a:latin typeface="Tahoma" pitchFamily="34" charset="0"/>
                <a:cs typeface="Tahoma" pitchFamily="34" charset="0"/>
              </a:rPr>
              <a:t>system was the case?</a:t>
            </a:r>
          </a:p>
        </p:txBody>
      </p:sp>
      <p:sp>
        <p:nvSpPr>
          <p:cNvPr id="2" name="AutoShape 2" descr="data:image/png;base64,iVBORw0KGgoAAAANSUhEUgAAAO8AAADTCAMAAABeFrRdAAAAe1BMVEX///8AAAB2dnbc3Nz5+fn29vacnJxSUlLr6+vi4uL8/Py7u7vPz8/v7+/d3d2srKwzMzMnJydmZmYPDw+NjY3CwsJ9fX0eHh6mpqZgYGA+Pj7U1NSHh4e/v79FRUWYmJgrKytubm5NTU1aWloYGBgNDQ0wMDAgICA6OjoxW4M9AAAOlUlEQVR4nO1d6aKqKhSu1HLMBmuXjTbsev8nvJkgoKALsOLs2/fnnF1qfAKLNUKv98UXX3zxxRf/S7jh0P90G94Ga5j99Pv2p5vxFljxoF8g+HRT3oJJH2PQ5WNdaxl3+bzOkJR8T05Xz/SG2W+/v+7qcZ0iKPn2rS6eZ8Vb9LiJ28XzuoZ7K/lqD0AvXE6u5P2FXbSvc+zL9p11HmNbyXraZ3Doqomdgkzgi/IzNvGsX8etw1Z2B4s0cKFwuz0OshuHbA4zJzBZkVaSt/r2YjuaC8gqPO89yMr2naTuWwzXYqpPZC9qsR5WVAMPgQVRK51N3NSvZg9oj2ni9bRtbqUd7QZ7Ab8qhm+iIIequJkfhKaSHxygXHPsTbRBvGutnVOPc10UDiFcmXGuIvFfjAVvNblVGuq4q1kK4JoOwiX9wewznBqwETR9Qy6Jgu0d0LH9WfC4yWfHQGc2SEdwha0vpJa3SKbCSwgu2RBZGzv2C8MklnMWUjg7jndYH9u5/uy3IRHpaE0+otFvmMQKxDT6MwDX/nWwG9MPjNDn2xj9ZyP66U8ggoxVISaDVW2pHqLvvB76T6deE10w3TtaHpYjKNfj+WBF9QfaSFqd7R5yix15S9unMKAYFNZ+XGPGwSVZCHQwLO0fDwuZ55oBigLuhnFd+2CQboOGNQabwfn/UVdP38ADiHG1d3OsahRL3Gex27igekh3WdIPMsetExIqZNmwRR07DDkTlgVDES/t2xcykAMRV3tiIfgcJfl0gDnjL8Xlo+IvrFm2vqa3wPGCU0loRPGtyOh0ELhApaEiokySWMGWoTWnxjNt4IzijYQGjDp0jjv0p/hby++pD2cxrJs6RA2iDAjJjil1K/wBXtw+J7EiKz5x1cQymOKQQd6XfDiWVuW781AHf0jHcuKl2IbNCsJORj7ayz3eR2+KcmNjh977jQY3SCZViiyuceiFMa1tSA5njnj6jMRyN8np0kwW9Qzz13zc/mgaaGRMKVUTT47R+3IHvGHW0rEiSOoJPrqNcTof0IfvMRrGwRLUr1xcJNUErsHroA+XXdLiohKbFEHc95LpDTYaupWoeVZ8+vtSz7ttJbOfdq7z9BC6ieDLRPI3cditEjNaqL09mR+Os3aqD1snCYp3vuR+LT0AsSldUcf83+JjybUNBn+8ywD92t8PYmpy8kx86QXERbxqITLs4Onaj+Xb4XYEkE6306rqiFlUvct3+bAAfmm1O3H0QnZ+NCNsjU0WRIYLrvof0y/qoqIdoFd2r3+TFd/Mu1qCHSs+AwRx/7TdNah1WXmdUtAWK1KcCDeWWF3oWNDY5O869prtOuK5U1LucQ4ST69AY0c/HcuDxSbPq7BdX9fj61wb7sU6lqR6Woc49oNxPSdA21OPb6OhO0YOBG0/VjPfeTpYeGBDTI8vEpY//G9RjEo7PenAYYkxi+UWPC2+WLcSBAM70rFswez9yQ7yU0WLL1LRLoKfjZCXQdOPteBwvZyWoZJqrsPXn7fwwTq6ntFQT+Fb7pRTXHX4Yje2UCvDgkYroTJiqB45sUkZ6PBF0movXuHRFamO531Isb14uj58Db44f6uh91pHQDtsxtWo7QDU4ItnZ8Mrd/Q97yFNVz8tRJ1vdAdwwfqmuo6VMXwb5g4M6nzxWG1cXVtW6HZ4KPMCmdnaIQt1vshvdWx84z5O21FtXxlpRf/qJrIp88XSqsWex6NAtV9Q9+6xbvOjaX0o8wVaPz6yoBRTool93WBpy0CVrz8Fji8kxedqnnfcqw8dA8dxlZ5TQpUv2BbAYVYliYV1q9xr2k2QVZUvnZDTDGTd/Kq0jo5dRBfCXR2KfLEtD/A+auhYONJaWNB4Lf+E/oyk1RVgp+A6GAWJxYZVtdfyHJJ8HQQkrU6+0wofBzJc9IF0436QrMM/qsKz8kggX3d9GuXAHoffEQBY4b+jv8G2Kw4y4jWgC4klyVcxpEwDMgdYfthDhWM3OjqWHF8HnEcrxhQqb3BCGIm0ZugRGlbh+/keoSZ7XT7htVxDx5KUV4Na86WRQpuG5RwRcDZ63RrFApJ8RVFyCUBtfywr6NmKrSX1inRJvg1Jw1BA9SOenmJLPqMOSb7toZxWQFcTtIyxwx81l1sHB4KsfqWe94NwBTaVr01pJ7LJ8tUWWGegfoUlBft6fNTrStYH234Y36bCJRCA+Q1Yt6q2SrdYQJZvpDuggcNZZFW5mmkh0vYRb0MGCXASPRp/RtTguaJjVppvWOcgA6BqJNakNCWWvP2r1cG/QM0I2fa8VF29kIU83x2HBhhQWx1JCZ6pq5fIpuDfkCnkr+AXaCsIs9h6usUCCnxFleEAQDMbcKSV+3rwhFJKZFPxX/EzTQEYAX8Au2H5iw6WWEppISp8I1UvBzQWgj2R/NGPiwXOKh2s5J+06lQggHYIjrSK/Daktloeav5YJbMQnHfWFrvQKchU9D9va2xasQY7JdACcBPegMSZysZxqvEUaZkFlVWkOlmsImMVYCfV5CdU+dqShuEa3hd4eoqdNjYSmAqed/X4vtSQXkuo90i3avIyq5c3aeTnSAgtGcmCB2uTNAekQgmgk28WgnbX6fd/pDSDDN3VKN6QjiUWaSJo5Yu6WR+Ak9Sog+WFKEsszXz+9i6+Sap92G/VYv6gq6RDSZp8e3bcGGLZH2RHHBK9bXVaSGJdZD3vunzzrd6EjNNY2usCzQux4AkGDPT59vLaWw7l9KAS9ciKm++thjL6RUEpgRCd8H3A320Ho9/nFgHT6WiwDBwl8xReRwtKZ6yjK745bNezHvBaSp6aAK/hiUSFi83okq8+yjp4wLVqxQJm8ZVxXWCrUC5dxwy+i8PwCSz2tkMAkIS+F38dYKqHGXxBu421QDbe96/zhcXAzeCrHXXsQwMsZvD1Gnj8Rb69Bh5Q/EvyqgcpVG/GFebcNoQvaBeCRgC3QzSEr76ABpbNG8KXV/MqB2D82xC+Pe3EW6DxaQpf5ZgjwhnoRzGFr2IIrgTUajCFr62ZaQx1k5nCV1OlBDv0jeGrp2KBXWXm8NVZguFOHXP44gJbBUjsJW4QX/XMPYl6BoP4KhcLyISBTeLL24EagItMPM4kvj0PcrZSDVIed6P4KpkN/6I/toS81iEZMDOMr3RmVyYZpjKNr6TaIZ3AYRzfXihRISFfSGge354HXZaOCiXyBvLt+TDFY6ayN5SJfB/Wv/g4KoxUIZmwZyrfnh03O7RuK8WNvwzlm6fBiKfxZaWcQWAs3we8hEd5sn3ffgXvRuTFs/201Kqnd/7pWhIwm+8T7ma3C4Jgt1PbcZLFP8C3U3z5/m18+f5tfPn+bXz5/m18+f5tfPkaAcd1veYjWhXxWr7Oo9WyzXY3ySw93qa32/GezlYbjeoADl7E1/E2q1l6P94e7T6ms8SCmnLhoHos5Hy07fCQrJfwDbajauTrOIB4JWLRUemjofqWZgw652vxapEKym0pcKH4FMx+/3o/eB0cpdQpX9873JsyXdPGPh423FlQXg+1jxTukG80XLem9YqDlzZsX551bIb/KophKb0zQWJY1O5hR7iM4vHb9mPkwh7HkBPjCpz5/SOXAH1exq6tAoav0hPceAnumie4icq66aImg1M4wwv6HrW3QvwALrwFtbYuuVP2pv1qY43z4ss4S2/vaag2bmkWW5bnjq3Nas92VW2HYHYvjyGTXxTtEpESYg6OyY4RSx67tlZGNJOVk2G2kRdhzTk66NdzvA7rA+bqROV5RV5GX8IG5umoWJFuY4eD8/6YntbLTcHZ9pIm5etzSBN0Np6zWa5P6XF/HqBTEOmgPbMbwZj6okh0DagRPC1VlDCBnAn7Tvwk5S4SQ0oEHQv7JqOupKcotRY9t5eIqoOXyDdra04vp1tiwlTXl/VzWFMaIzWDaeGc14g59aAvlb0eecnp8yL7dkrok8XqWwk9z2miBu6UXE1Jq3zy+jzRxOp+3iKefW5xvsziBZuhytsqau2zUzjkXR0JbuYru8/NEd4MXiquuMURjwBJa89nryjpu4tTdV8DUUJg3qNkBpc52h6ZvvkqJSzL0T6Z7kVwRA3O95ggc7XckZx8lB9dNebd+YTesTivg9jSedCxiJjBKgfhe7KpGf64kHWBXTtI3ngBXNbFMX+2vEBC9hOh+JKM5xkrnFdWGNN2RIdOyg5BJ2xP49Ci8plzcTSrNZ/cMGDO7yjUKmq06J+L/QpQHVTMOHJY8cihdSzMl6xRD742cR2gBYvoU/dXhBt0QW0tiw5OIAtMvgSTtQpnahNxni9RpaaC9yvnSDiTMCa6HpqgTil2cq2Q8MULKjN/yXkWSe2BF7UNrl+LTSmdbni/hHLA5tpTff6SDrznEnhRyLsBXm4jMqA1Dpl9GUjryzN/0U6k17y57r3Wekqhek7ZzUNETVdlJCHas18bBtJ6sje3vXosK8sN+3XZerxvV5+/69W4tHnNHM8kl5UnXshyMymlLWUlcnqQDJhfExUOl/QWZ7pR3Us2jqRW7FM9IEbeRtpBtKxz+CmHEYZNWfJEW6KPGKopydQbMir/oARlDNYitrRqTQ1O2jtQqY6LqO1LTRTPjLdiUokU0Q47en8B5gwpJoBIe7LmJk7fR+Mpq4YtEGJc0EzjmXKjNdnnyKo7as0D43YlQ3rMuKXYsr/K+QaDjev0HDdkLUsTteccrL2/DKO87RvWx1Md6dWy38loNqpsPKyyF/97UHFOpo+2V2unaqKntQp2Ymr3Pjq4dasjTlVnSzIDcPOyz2DcksXB26PabyZsrncyR3PJ8oyrJzUS1jrh+A04NLRdWIAuLoI103NFQ7ztQMMyGk+5d8xNtAOrWPDjO9PGiRjxIhNL7RSztyDi+aEHbW0PB2yId56Z6LTiw8tYh/kPKGPU3a0nz4LQ+W2yDszUmUVwg/Xk9mz7dDLbgdv+UMcWu0XHec9vguM92/6SVPUvvjAL/wH2CrhwbWV44gAAAABJRU5ErkJggg==">
            <a:hlinkClick r:id="rId2"/>
          </p:cNvPr>
          <p:cNvSpPr>
            <a:spLocks noChangeAspect="1" noChangeArrowheads="1"/>
          </p:cNvSpPr>
          <p:nvPr/>
        </p:nvSpPr>
        <p:spPr bwMode="auto">
          <a:xfrm>
            <a:off x="53975" y="-1614488"/>
            <a:ext cx="3810000" cy="3371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png;base64,iVBORw0KGgoAAAANSUhEUgAAAO8AAADTCAMAAABeFrRdAAAAe1BMVEX///8AAAB2dnbc3Nz5+fn29vacnJxSUlLr6+vi4uL8/Py7u7vPz8/v7+/d3d2srKwzMzMnJydmZmYPDw+NjY3CwsJ9fX0eHh6mpqZgYGA+Pj7U1NSHh4e/v79FRUWYmJgrKytubm5NTU1aWloYGBgNDQ0wMDAgICA6OjoxW4M9AAAOlUlEQVR4nO1d6aKqKhSu1HLMBmuXjTbsev8nvJkgoKALsOLs2/fnnF1qfAKLNUKv98UXX3zxxRf/S7jh0P90G94Ga5j99Pv2p5vxFljxoF8g+HRT3oJJH2PQ5WNdaxl3+bzOkJR8T05Xz/SG2W+/v+7qcZ0iKPn2rS6eZ8Vb9LiJ28XzuoZ7K/lqD0AvXE6u5P2FXbSvc+zL9p11HmNbyXraZ3Doqomdgkzgi/IzNvGsX8etw1Z2B4s0cKFwuz0OshuHbA4zJzBZkVaSt/r2YjuaC8gqPO89yMr2naTuWwzXYqpPZC9qsR5WVAMPgQVRK51N3NSvZg9oj2ni9bRtbqUd7QZ7Ab8qhm+iIIequJkfhKaSHxygXHPsTbRBvGutnVOPc10UDiFcmXGuIvFfjAVvNblVGuq4q1kK4JoOwiX9wewznBqwETR9Qy6Jgu0d0LH9WfC4yWfHQGc2SEdwha0vpJa3SKbCSwgu2RBZGzv2C8MklnMWUjg7jndYH9u5/uy3IRHpaE0+otFvmMQKxDT6MwDX/nWwG9MPjNDn2xj9ZyP66U8ggoxVISaDVW2pHqLvvB76T6deE10w3TtaHpYjKNfj+WBF9QfaSFqd7R5yix15S9unMKAYFNZ+XGPGwSVZCHQwLO0fDwuZ55oBigLuhnFd+2CQboOGNQabwfn/UVdP38ADiHG1d3OsahRL3Gex27igekh3WdIPMsetExIqZNmwRR07DDkTlgVDES/t2xcykAMRV3tiIfgcJfl0gDnjL8Xlo+IvrFm2vqa3wPGCU0loRPGtyOh0ELhApaEiokySWMGWoTWnxjNt4IzijYQGjDp0jjv0p/hby++pD2cxrJs6RA2iDAjJjil1K/wBXtw+J7EiKz5x1cQymOKQQd6XfDiWVuW781AHf0jHcuKl2IbNCsJORj7ayz3eR2+KcmNjh977jQY3SCZViiyuceiFMa1tSA5njnj6jMRyN8np0kwW9Qzz13zc/mgaaGRMKVUTT47R+3IHvGHW0rEiSOoJPrqNcTof0IfvMRrGwRLUr1xcJNUErsHroA+XXdLiohKbFEHc95LpDTYaupWoeVZ8+vtSz7ttJbOfdq7z9BC6ieDLRPI3cditEjNaqL09mR+Os3aqD1snCYp3vuR+LT0AsSldUcf83+JjybUNBn+8ywD92t8PYmpy8kx86QXERbxqITLs4Onaj+Xb4XYEkE6306rqiFlUvct3+bAAfmm1O3H0QnZ+NCNsjU0WRIYLrvof0y/qoqIdoFd2r3+TFd/Mu1qCHSs+AwRx/7TdNah1WXmdUtAWK1KcCDeWWF3oWNDY5O869prtOuK5U1LucQ4ST69AY0c/HcuDxSbPq7BdX9fj61wb7sU6lqR6Woc49oNxPSdA21OPb6OhO0YOBG0/VjPfeTpYeGBDTI8vEpY//G9RjEo7PenAYYkxi+UWPC2+WLcSBAM70rFswez9yQ7yU0WLL1LRLoKfjZCXQdOPteBwvZyWoZJqrsPXn7fwwTq6ntFQT+Fb7pRTXHX4Yje2UCvDgkYroTJiqB45sUkZ6PBF0movXuHRFamO531Isb14uj58Db44f6uh91pHQDtsxtWo7QDU4ItnZ8Mrd/Q97yFNVz8tRJ1vdAdwwfqmuo6VMXwb5g4M6nzxWG1cXVtW6HZ4KPMCmdnaIQt1vshvdWx84z5O21FtXxlpRf/qJrIp88XSqsWex6NAtV9Q9+6xbvOjaX0o8wVaPz6yoBRTool93WBpy0CVrz8Fji8kxedqnnfcqw8dA8dxlZ5TQpUv2BbAYVYliYV1q9xr2k2QVZUvnZDTDGTd/Kq0jo5dRBfCXR2KfLEtD/A+auhYONJaWNB4Lf+E/oyk1RVgp+A6GAWJxYZVtdfyHJJ8HQQkrU6+0wofBzJc9IF0436QrMM/qsKz8kggX3d9GuXAHoffEQBY4b+jv8G2Kw4y4jWgC4klyVcxpEwDMgdYfthDhWM3OjqWHF8HnEcrxhQqb3BCGIm0ZugRGlbh+/keoSZ7XT7htVxDx5KUV4Na86WRQpuG5RwRcDZ63RrFApJ8RVFyCUBtfywr6NmKrSX1inRJvg1Jw1BA9SOenmJLPqMOSb7toZxWQFcTtIyxwx81l1sHB4KsfqWe94NwBTaVr01pJ7LJ8tUWWGegfoUlBft6fNTrStYH234Y36bCJRCA+Q1Yt6q2SrdYQJZvpDuggcNZZFW5mmkh0vYRb0MGCXASPRp/RtTguaJjVppvWOcgA6BqJNakNCWWvP2r1cG/QM0I2fa8VF29kIU83x2HBhhQWx1JCZ6pq5fIpuDfkCnkr+AXaCsIs9h6usUCCnxFleEAQDMbcKSV+3rwhFJKZFPxX/EzTQEYAX8Au2H5iw6WWEppISp8I1UvBzQWgj2R/NGPiwXOKh2s5J+06lQggHYIjrSK/Daktloeav5YJbMQnHfWFrvQKchU9D9va2xasQY7JdACcBPegMSZysZxqvEUaZkFlVWkOlmsImMVYCfV5CdU+dqShuEa3hd4eoqdNjYSmAqed/X4vtSQXkuo90i3avIyq5c3aeTnSAgtGcmCB2uTNAekQgmgk28WgnbX6fd/pDSDDN3VKN6QjiUWaSJo5Yu6WR+Ak9Sog+WFKEsszXz+9i6+Sap92G/VYv6gq6RDSZp8e3bcGGLZH2RHHBK9bXVaSGJdZD3vunzzrd6EjNNY2usCzQux4AkGDPT59vLaWw7l9KAS9ciKm++thjL6RUEpgRCd8H3A320Ho9/nFgHT6WiwDBwl8xReRwtKZ6yjK745bNezHvBaSp6aAK/hiUSFi83okq8+yjp4wLVqxQJm8ZVxXWCrUC5dxwy+i8PwCSz2tkMAkIS+F38dYKqHGXxBu421QDbe96/zhcXAzeCrHXXsQwMsZvD1Gnj8Rb69Bh5Q/EvyqgcpVG/GFebcNoQvaBeCRgC3QzSEr76ABpbNG8KXV/MqB2D82xC+Pe3EW6DxaQpf5ZgjwhnoRzGFr2IIrgTUajCFr62ZaQx1k5nCV1OlBDv0jeGrp2KBXWXm8NVZguFOHXP44gJbBUjsJW4QX/XMPYl6BoP4KhcLyISBTeLL24EagItMPM4kvj0PcrZSDVIed6P4KpkN/6I/toS81iEZMDOMr3RmVyYZpjKNr6TaIZ3AYRzfXihRISFfSGge354HXZaOCiXyBvLt+TDFY6ayN5SJfB/Wv/g4KoxUIZmwZyrfnh03O7RuK8WNvwzlm6fBiKfxZaWcQWAs3we8hEd5sn3ffgXvRuTFs/201Kqnd/7pWhIwm+8T7ma3C4Jgt1PbcZLFP8C3U3z5/m18+f5tfPn+bXz5/m18+f5tfPkaAcd1veYjWhXxWr7Oo9WyzXY3ySw93qa32/GezlYbjeoADl7E1/E2q1l6P94e7T6ms8SCmnLhoHos5Hy07fCQrJfwDbajauTrOIB4JWLRUemjofqWZgw652vxapEKym0pcKH4FMx+/3o/eB0cpdQpX9873JsyXdPGPh423FlQXg+1jxTukG80XLem9YqDlzZsX551bIb/KophKb0zQWJY1O5hR7iM4vHb9mPkwh7HkBPjCpz5/SOXAH1exq6tAoav0hPceAnumie4icq66aImg1M4wwv6HrW3QvwALrwFtbYuuVP2pv1qY43z4ss4S2/vaag2bmkWW5bnjq3Nas92VW2HYHYvjyGTXxTtEpESYg6OyY4RSx67tlZGNJOVk2G2kRdhzTk66NdzvA7rA+bqROV5RV5GX8IG5umoWJFuY4eD8/6YntbLTcHZ9pIm5etzSBN0Np6zWa5P6XF/HqBTEOmgPbMbwZj6okh0DagRPC1VlDCBnAn7Tvwk5S4SQ0oEHQv7JqOupKcotRY9t5eIqoOXyDdra04vp1tiwlTXl/VzWFMaIzWDaeGc14g59aAvlb0eecnp8yL7dkrok8XqWwk9z2miBu6UXE1Jq3zy+jzRxOp+3iKefW5xvsziBZuhytsqau2zUzjkXR0JbuYru8/NEd4MXiquuMURjwBJa89nryjpu4tTdV8DUUJg3qNkBpc52h6ZvvkqJSzL0T6Z7kVwRA3O95ggc7XckZx8lB9dNebd+YTesTivg9jSedCxiJjBKgfhe7KpGf64kHWBXTtI3ngBXNbFMX+2vEBC9hOh+JKM5xkrnFdWGNN2RIdOyg5BJ2xP49Ci8plzcTSrNZ/cMGDO7yjUKmq06J+L/QpQHVTMOHJY8cihdSzMl6xRD742cR2gBYvoU/dXhBt0QW0tiw5OIAtMvgSTtQpnahNxni9RpaaC9yvnSDiTMCa6HpqgTil2cq2Q8MULKjN/yXkWSe2BF7UNrl+LTSmdbni/hHLA5tpTff6SDrznEnhRyLsBXm4jMqA1Dpl9GUjryzN/0U6k17y57r3Wekqhek7ZzUNETVdlJCHas18bBtJ6sje3vXosK8sN+3XZerxvV5+/69W4tHnNHM8kl5UnXshyMymlLWUlcnqQDJhfExUOl/QWZ7pR3Us2jqRW7FM9IEbeRtpBtKxz+CmHEYZNWfJEW6KPGKopydQbMir/oARlDNYitrRqTQ1O2jtQqY6LqO1LTRTPjLdiUokU0Q47en8B5gwpJoBIe7LmJk7fR+Mpq4YtEGJc0EzjmXKjNdnnyKo7as0D43YlQ3rMuKXYsr/K+QaDjev0HDdkLUsTteccrL2/DKO87RvWx1Md6dWy38loNqpsPKyyF/97UHFOpo+2V2unaqKntQp2Ymr3Pjq4dasjTlVnSzIDcPOyz2DcksXB26PabyZsrncyR3PJ8oyrJzUS1jrh+A04NLRdWIAuLoI103NFQ7ztQMMyGk+5d8xNtAOrWPDjO9PGiRjxIhNL7RSztyDi+aEHbW0PB2yId56Z6LTiw8tYh/kPKGPU3a0nz4LQ+W2yDszUmUVwg/Xk9mz7dDLbgdv+UMcWu0XHec9vguM92/6SVPUvvjAL/wH2CrhwbWV44gAAAABJRU5ErkJggg==">
            <a:hlinkClick r:id="rId2"/>
          </p:cNvPr>
          <p:cNvSpPr>
            <a:spLocks noChangeAspect="1" noChangeArrowheads="1"/>
          </p:cNvSpPr>
          <p:nvPr/>
        </p:nvSpPr>
        <p:spPr bwMode="auto">
          <a:xfrm>
            <a:off x="206375" y="-1462088"/>
            <a:ext cx="3810000" cy="3371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data:image/png;base64,iVBORw0KGgoAAAANSUhEUgAAAO8AAADTCAMAAABeFrRdAAAAe1BMVEX///8AAAB2dnbc3Nz5+fn29vacnJxSUlLr6+vi4uL8/Py7u7vPz8/v7+/d3d2srKwzMzMnJydmZmYPDw+NjY3CwsJ9fX0eHh6mpqZgYGA+Pj7U1NSHh4e/v79FRUWYmJgrKytubm5NTU1aWloYGBgNDQ0wMDAgICA6OjoxW4M9AAAOlUlEQVR4nO1d6aKqKhSu1HLMBmuXjTbsev8nvJkgoKALsOLs2/fnnF1qfAKLNUKv98UXX3zxxRf/S7jh0P90G94Ga5j99Pv2p5vxFljxoF8g+HRT3oJJH2PQ5WNdaxl3+bzOkJR8T05Xz/SG2W+/v+7qcZ0iKPn2rS6eZ8Vb9LiJ28XzuoZ7K/lqD0AvXE6u5P2FXbSvc+zL9p11HmNbyXraZ3Doqomdgkzgi/IzNvGsX8etw1Z2B4s0cKFwuz0OshuHbA4zJzBZkVaSt/r2YjuaC8gqPO89yMr2naTuWwzXYqpPZC9qsR5WVAMPgQVRK51N3NSvZg9oj2ni9bRtbqUd7QZ7Ab8qhm+iIIequJkfhKaSHxygXHPsTbRBvGutnVOPc10UDiFcmXGuIvFfjAVvNblVGuq4q1kK4JoOwiX9wewznBqwETR9Qy6Jgu0d0LH9WfC4yWfHQGc2SEdwha0vpJa3SKbCSwgu2RBZGzv2C8MklnMWUjg7jndYH9u5/uy3IRHpaE0+otFvmMQKxDT6MwDX/nWwG9MPjNDn2xj9ZyP66U8ggoxVISaDVW2pHqLvvB76T6deE10w3TtaHpYjKNfj+WBF9QfaSFqd7R5yix15S9unMKAYFNZ+XGPGwSVZCHQwLO0fDwuZ55oBigLuhnFd+2CQboOGNQabwfn/UVdP38ADiHG1d3OsahRL3Gex27igekh3WdIPMsetExIqZNmwRR07DDkTlgVDES/t2xcykAMRV3tiIfgcJfl0gDnjL8Xlo+IvrFm2vqa3wPGCU0loRPGtyOh0ELhApaEiokySWMGWoTWnxjNt4IzijYQGjDp0jjv0p/hby++pD2cxrJs6RA2iDAjJjil1K/wBXtw+J7EiKz5x1cQymOKQQd6XfDiWVuW781AHf0jHcuKl2IbNCsJORj7ayz3eR2+KcmNjh977jQY3SCZViiyuceiFMa1tSA5njnj6jMRyN8np0kwW9Qzz13zc/mgaaGRMKVUTT47R+3IHvGHW0rEiSOoJPrqNcTof0IfvMRrGwRLUr1xcJNUErsHroA+XXdLiohKbFEHc95LpDTYaupWoeVZ8+vtSz7ttJbOfdq7z9BC6ieDLRPI3cditEjNaqL09mR+Os3aqD1snCYp3vuR+LT0AsSldUcf83+JjybUNBn+8ywD92t8PYmpy8kx86QXERbxqITLs4Onaj+Xb4XYEkE6306rqiFlUvct3+bAAfmm1O3H0QnZ+NCNsjU0WRIYLrvof0y/qoqIdoFd2r3+TFd/Mu1qCHSs+AwRx/7TdNah1WXmdUtAWK1KcCDeWWF3oWNDY5O869prtOuK5U1LucQ4ST69AY0c/HcuDxSbPq7BdX9fj61wb7sU6lqR6Woc49oNxPSdA21OPb6OhO0YOBG0/VjPfeTpYeGBDTI8vEpY//G9RjEo7PenAYYkxi+UWPC2+WLcSBAM70rFswez9yQ7yU0WLL1LRLoKfjZCXQdOPteBwvZyWoZJqrsPXn7fwwTq6ntFQT+Fb7pRTXHX4Yje2UCvDgkYroTJiqB45sUkZ6PBF0movXuHRFamO531Isb14uj58Db44f6uh91pHQDtsxtWo7QDU4ItnZ8Mrd/Q97yFNVz8tRJ1vdAdwwfqmuo6VMXwb5g4M6nzxWG1cXVtW6HZ4KPMCmdnaIQt1vshvdWx84z5O21FtXxlpRf/qJrIp88XSqsWex6NAtV9Q9+6xbvOjaX0o8wVaPz6yoBRTool93WBpy0CVrz8Fji8kxedqnnfcqw8dA8dxlZ5TQpUv2BbAYVYliYV1q9xr2k2QVZUvnZDTDGTd/Kq0jo5dRBfCXR2KfLEtD/A+auhYONJaWNB4Lf+E/oyk1RVgp+A6GAWJxYZVtdfyHJJ8HQQkrU6+0wofBzJc9IF0436QrMM/qsKz8kggX3d9GuXAHoffEQBY4b+jv8G2Kw4y4jWgC4klyVcxpEwDMgdYfthDhWM3OjqWHF8HnEcrxhQqb3BCGIm0ZugRGlbh+/keoSZ7XT7htVxDx5KUV4Na86WRQpuG5RwRcDZ63RrFApJ8RVFyCUBtfywr6NmKrSX1inRJvg1Jw1BA9SOenmJLPqMOSb7toZxWQFcTtIyxwx81l1sHB4KsfqWe94NwBTaVr01pJ7LJ8tUWWGegfoUlBft6fNTrStYH234Y36bCJRCA+Q1Yt6q2SrdYQJZvpDuggcNZZFW5mmkh0vYRb0MGCXASPRp/RtTguaJjVppvWOcgA6BqJNakNCWWvP2r1cG/QM0I2fa8VF29kIU83x2HBhhQWx1JCZ6pq5fIpuDfkCnkr+AXaCsIs9h6usUCCnxFleEAQDMbcKSV+3rwhFJKZFPxX/EzTQEYAX8Au2H5iw6WWEppISp8I1UvBzQWgj2R/NGPiwXOKh2s5J+06lQggHYIjrSK/Daktloeav5YJbMQnHfWFrvQKchU9D9va2xasQY7JdACcBPegMSZysZxqvEUaZkFlVWkOlmsImMVYCfV5CdU+dqShuEa3hd4eoqdNjYSmAqed/X4vtSQXkuo90i3avIyq5c3aeTnSAgtGcmCB2uTNAekQgmgk28WgnbX6fd/pDSDDN3VKN6QjiUWaSJo5Yu6WR+Ak9Sog+WFKEsszXz+9i6+Sap92G/VYv6gq6RDSZp8e3bcGGLZH2RHHBK9bXVaSGJdZD3vunzzrd6EjNNY2usCzQux4AkGDPT59vLaWw7l9KAS9ciKm++thjL6RUEpgRCd8H3A320Ho9/nFgHT6WiwDBwl8xReRwtKZ6yjK745bNezHvBaSp6aAK/hiUSFi83okq8+yjp4wLVqxQJm8ZVxXWCrUC5dxwy+i8PwCSz2tkMAkIS+F38dYKqHGXxBu421QDbe96/zhcXAzeCrHXXsQwMsZvD1Gnj8Rb69Bh5Q/EvyqgcpVG/GFebcNoQvaBeCRgC3QzSEr76ABpbNG8KXV/MqB2D82xC+Pe3EW6DxaQpf5ZgjwhnoRzGFr2IIrgTUajCFr62ZaQx1k5nCV1OlBDv0jeGrp2KBXWXm8NVZguFOHXP44gJbBUjsJW4QX/XMPYl6BoP4KhcLyISBTeLL24EagItMPM4kvj0PcrZSDVIed6P4KpkN/6I/toS81iEZMDOMr3RmVyYZpjKNr6TaIZ3AYRzfXihRISFfSGge354HXZaOCiXyBvLt+TDFY6ayN5SJfB/Wv/g4KoxUIZmwZyrfnh03O7RuK8WNvwzlm6fBiKfxZaWcQWAs3we8hEd5sn3ffgXvRuTFs/201Kqnd/7pWhIwm+8T7ma3C4Jgt1PbcZLFP8C3U3z5/m18+f5tfPn+bXz5/m18+f5tfPkaAcd1veYjWhXxWr7Oo9WyzXY3ySw93qa32/GezlYbjeoADl7E1/E2q1l6P94e7T6ms8SCmnLhoHos5Hy07fCQrJfwDbajauTrOIB4JWLRUemjofqWZgw652vxapEKym0pcKH4FMx+/3o/eB0cpdQpX9873JsyXdPGPh423FlQXg+1jxTukG80XLem9YqDlzZsX551bIb/KophKb0zQWJY1O5hR7iM4vHb9mPkwh7HkBPjCpz5/SOXAH1exq6tAoav0hPceAnumie4icq66aImg1M4wwv6HrW3QvwALrwFtbYuuVP2pv1qY43z4ss4S2/vaag2bmkWW5bnjq3Nas92VW2HYHYvjyGTXxTtEpESYg6OyY4RSx67tlZGNJOVk2G2kRdhzTk66NdzvA7rA+bqROV5RV5GX8IG5umoWJFuY4eD8/6YntbLTcHZ9pIm5etzSBN0Np6zWa5P6XF/HqBTEOmgPbMbwZj6okh0DagRPC1VlDCBnAn7Tvwk5S4SQ0oEHQv7JqOupKcotRY9t5eIqoOXyDdra04vp1tiwlTXl/VzWFMaIzWDaeGc14g59aAvlb0eecnp8yL7dkrok8XqWwk9z2miBu6UXE1Jq3zy+jzRxOp+3iKefW5xvsziBZuhytsqau2zUzjkXR0JbuYru8/NEd4MXiquuMURjwBJa89nryjpu4tTdV8DUUJg3qNkBpc52h6ZvvkqJSzL0T6Z7kVwRA3O95ggc7XckZx8lB9dNebd+YTesTivg9jSedCxiJjBKgfhe7KpGf64kHWBXTtI3ngBXNbFMX+2vEBC9hOh+JKM5xkrnFdWGNN2RIdOyg5BJ2xP49Ci8plzcTSrNZ/cMGDO7yjUKmq06J+L/QpQHVTMOHJY8cihdSzMl6xRD742cR2gBYvoU/dXhBt0QW0tiw5OIAtMvgSTtQpnahNxni9RpaaC9yvnSDiTMCa6HpqgTil2cq2Q8MULKjN/yXkWSe2BF7UNrl+LTSmdbni/hHLA5tpTff6SDrznEnhRyLsBXm4jMqA1Dpl9GUjryzN/0U6k17y57r3Wekqhek7ZzUNETVdlJCHas18bBtJ6sje3vXosK8sN+3XZerxvV5+/69W4tHnNHM8kl5UnXshyMymlLWUlcnqQDJhfExUOl/QWZ7pR3Us2jqRW7FM9IEbeRtpBtKxz+CmHEYZNWfJEW6KPGKopydQbMir/oARlDNYitrRqTQ1O2jtQqY6LqO1LTRTPjLdiUokU0Q47en8B5gwpJoBIe7LmJk7fR+Mpq4YtEGJc0EzjmXKjNdnnyKo7as0D43YlQ3rMuKXYsr/K+QaDjev0HDdkLUsTteccrL2/DKO87RvWx1Md6dWy38loNqpsPKyyF/97UHFOpo+2V2unaqKntQp2Ymr3Pjq4dasjTlVnSzIDcPOyz2DcksXB26PabyZsrncyR3PJ8oyrJzUS1jrh+A04NLRdWIAuLoI103NFQ7ztQMMyGk+5d8xNtAOrWPDjO9PGiRjxIhNL7RSztyDi+aEHbW0PB2yId56Z6LTiw8tYh/kPKGPU3a0nz4LQ+W2yDszUmUVwg/Xk9mz7dDLbgdv+UMcWu0XHec9vguM92/6SVPUvvjAL/wH2CrhwbWV44gAAAABJRU5ErkJggg==">
            <a:hlinkClick r:id="rId2"/>
          </p:cNvPr>
          <p:cNvSpPr>
            <a:spLocks noChangeAspect="1" noChangeArrowheads="1"/>
          </p:cNvSpPr>
          <p:nvPr/>
        </p:nvSpPr>
        <p:spPr bwMode="auto">
          <a:xfrm>
            <a:off x="358775" y="-1309688"/>
            <a:ext cx="3810000" cy="3371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png;base64,iVBORw0KGgoAAAANSUhEUgAAAO8AAADTCAMAAABeFrRdAAAAe1BMVEX///8AAAB2dnbc3Nz5+fn29vacnJxSUlLr6+vi4uL8/Py7u7vPz8/v7+/d3d2srKwzMzMnJydmZmYPDw+NjY3CwsJ9fX0eHh6mpqZgYGA+Pj7U1NSHh4e/v79FRUWYmJgrKytubm5NTU1aWloYGBgNDQ0wMDAgICA6OjoxW4M9AAAOlUlEQVR4nO1d6aKqKhSu1HLMBmuXjTbsev8nvJkgoKALsOLs2/fnnF1qfAKLNUKv98UXX3zxxRf/S7jh0P90G94Ga5j99Pv2p5vxFljxoF8g+HRT3oJJH2PQ5WNdaxl3+bzOkJR8T05Xz/SG2W+/v+7qcZ0iKPn2rS6eZ8Vb9LiJ28XzuoZ7K/lqD0AvXE6u5P2FXbSvc+zL9p11HmNbyXraZ3Doqomdgkzgi/IzNvGsX8etw1Z2B4s0cKFwuz0OshuHbA4zJzBZkVaSt/r2YjuaC8gqPO89yMr2naTuWwzXYqpPZC9qsR5WVAMPgQVRK51N3NSvZg9oj2ni9bRtbqUd7QZ7Ab8qhm+iIIequJkfhKaSHxygXHPsTbRBvGutnVOPc10UDiFcmXGuIvFfjAVvNblVGuq4q1kK4JoOwiX9wewznBqwETR9Qy6Jgu0d0LH9WfC4yWfHQGc2SEdwha0vpJa3SKbCSwgu2RBZGzv2C8MklnMWUjg7jndYH9u5/uy3IRHpaE0+otFvmMQKxDT6MwDX/nWwG9MPjNDn2xj9ZyP66U8ggoxVISaDVW2pHqLvvB76T6deE10w3TtaHpYjKNfj+WBF9QfaSFqd7R5yix15S9unMKAYFNZ+XGPGwSVZCHQwLO0fDwuZ55oBigLuhnFd+2CQboOGNQabwfn/UVdP38ADiHG1d3OsahRL3Gex27igekh3WdIPMsetExIqZNmwRR07DDkTlgVDES/t2xcykAMRV3tiIfgcJfl0gDnjL8Xlo+IvrFm2vqa3wPGCU0loRPGtyOh0ELhApaEiokySWMGWoTWnxjNt4IzijYQGjDp0jjv0p/hby++pD2cxrJs6RA2iDAjJjil1K/wBXtw+J7EiKz5x1cQymOKQQd6XfDiWVuW781AHf0jHcuKl2IbNCsJORj7ayz3eR2+KcmNjh977jQY3SCZViiyuceiFMa1tSA5njnj6jMRyN8np0kwW9Qzz13zc/mgaaGRMKVUTT47R+3IHvGHW0rEiSOoJPrqNcTof0IfvMRrGwRLUr1xcJNUErsHroA+XXdLiohKbFEHc95LpDTYaupWoeVZ8+vtSz7ttJbOfdq7z9BC6ieDLRPI3cditEjNaqL09mR+Os3aqD1snCYp3vuR+LT0AsSldUcf83+JjybUNBn+8ywD92t8PYmpy8kx86QXERbxqITLs4Onaj+Xb4XYEkE6306rqiFlUvct3+bAAfmm1O3H0QnZ+NCNsjU0WRIYLrvof0y/qoqIdoFd2r3+TFd/Mu1qCHSs+AwRx/7TdNah1WXmdUtAWK1KcCDeWWF3oWNDY5O869prtOuK5U1LucQ4ST69AY0c/HcuDxSbPq7BdX9fj61wb7sU6lqR6Woc49oNxPSdA21OPb6OhO0YOBG0/VjPfeTpYeGBDTI8vEpY//G9RjEo7PenAYYkxi+UWPC2+WLcSBAM70rFswez9yQ7yU0WLL1LRLoKfjZCXQdOPteBwvZyWoZJqrsPXn7fwwTq6ntFQT+Fb7pRTXHX4Yje2UCvDgkYroTJiqB45sUkZ6PBF0movXuHRFamO531Isb14uj58Db44f6uh91pHQDtsxtWo7QDU4ItnZ8Mrd/Q97yFNVz8tRJ1vdAdwwfqmuo6VMXwb5g4M6nzxWG1cXVtW6HZ4KPMCmdnaIQt1vshvdWx84z5O21FtXxlpRf/qJrIp88XSqsWex6NAtV9Q9+6xbvOjaX0o8wVaPz6yoBRTool93WBpy0CVrz8Fji8kxedqnnfcqw8dA8dxlZ5TQpUv2BbAYVYliYV1q9xr2k2QVZUvnZDTDGTd/Kq0jo5dRBfCXR2KfLEtD/A+auhYONJaWNB4Lf+E/oyk1RVgp+A6GAWJxYZVtdfyHJJ8HQQkrU6+0wofBzJc9IF0436QrMM/qsKz8kggX3d9GuXAHoffEQBY4b+jv8G2Kw4y4jWgC4klyVcxpEwDMgdYfthDhWM3OjqWHF8HnEcrxhQqb3BCGIm0ZugRGlbh+/keoSZ7XT7htVxDx5KUV4Na86WRQpuG5RwRcDZ63RrFApJ8RVFyCUBtfywr6NmKrSX1inRJvg1Jw1BA9SOenmJLPqMOSb7toZxWQFcTtIyxwx81l1sHB4KsfqWe94NwBTaVr01pJ7LJ8tUWWGegfoUlBft6fNTrStYH234Y36bCJRCA+Q1Yt6q2SrdYQJZvpDuggcNZZFW5mmkh0vYRb0MGCXASPRp/RtTguaJjVppvWOcgA6BqJNakNCWWvP2r1cG/QM0I2fa8VF29kIU83x2HBhhQWx1JCZ6pq5fIpuDfkCnkr+AXaCsIs9h6usUCCnxFleEAQDMbcKSV+3rwhFJKZFPxX/EzTQEYAX8Au2H5iw6WWEppISp8I1UvBzQWgj2R/NGPiwXOKh2s5J+06lQggHYIjrSK/Daktloeav5YJbMQnHfWFrvQKchU9D9va2xasQY7JdACcBPegMSZysZxqvEUaZkFlVWkOlmsImMVYCfV5CdU+dqShuEa3hd4eoqdNjYSmAqed/X4vtSQXkuo90i3avIyq5c3aeTnSAgtGcmCB2uTNAekQgmgk28WgnbX6fd/pDSDDN3VKN6QjiUWaSJo5Yu6WR+Ak9Sog+WFKEsszXz+9i6+Sap92G/VYv6gq6RDSZp8e3bcGGLZH2RHHBK9bXVaSGJdZD3vunzzrd6EjNNY2usCzQux4AkGDPT59vLaWw7l9KAS9ciKm++thjL6RUEpgRCd8H3A320Ho9/nFgHT6WiwDBwl8xReRwtKZ6yjK745bNezHvBaSp6aAK/hiUSFi83okq8+yjp4wLVqxQJm8ZVxXWCrUC5dxwy+i8PwCSz2tkMAkIS+F38dYKqHGXxBu421QDbe96/zhcXAzeCrHXXsQwMsZvD1Gnj8Rb69Bh5Q/EvyqgcpVG/GFebcNoQvaBeCRgC3QzSEr76ABpbNG8KXV/MqB2D82xC+Pe3EW6DxaQpf5ZgjwhnoRzGFr2IIrgTUajCFr62ZaQx1k5nCV1OlBDv0jeGrp2KBXWXm8NVZguFOHXP44gJbBUjsJW4QX/XMPYl6BoP4KhcLyISBTeLL24EagItMPM4kvj0PcrZSDVIed6P4KpkN/6I/toS81iEZMDOMr3RmVyYZpjKNr6TaIZ3AYRzfXihRISFfSGge354HXZaOCiXyBvLt+TDFY6ayN5SJfB/Wv/g4KoxUIZmwZyrfnh03O7RuK8WNvwzlm6fBiKfxZaWcQWAs3we8hEd5sn3ffgXvRuTFs/201Kqnd/7pWhIwm+8T7ma3C4Jgt1PbcZLFP8C3U3z5/m18+f5tfPn+bXz5/m18+f5tfPkaAcd1veYjWhXxWr7Oo9WyzXY3ySw93qa32/GezlYbjeoADl7E1/E2q1l6P94e7T6ms8SCmnLhoHos5Hy07fCQrJfwDbajauTrOIB4JWLRUemjofqWZgw652vxapEKym0pcKH4FMx+/3o/eB0cpdQpX9873JsyXdPGPh423FlQXg+1jxTukG80XLem9YqDlzZsX551bIb/KophKb0zQWJY1O5hR7iM4vHb9mPkwh7HkBPjCpz5/SOXAH1exq6tAoav0hPceAnumie4icq66aImg1M4wwv6HrW3QvwALrwFtbYuuVP2pv1qY43z4ss4S2/vaag2bmkWW5bnjq3Nas92VW2HYHYvjyGTXxTtEpESYg6OyY4RSx67tlZGNJOVk2G2kRdhzTk66NdzvA7rA+bqROV5RV5GX8IG5umoWJFuY4eD8/6YntbLTcHZ9pIm5etzSBN0Np6zWa5P6XF/HqBTEOmgPbMbwZj6okh0DagRPC1VlDCBnAn7Tvwk5S4SQ0oEHQv7JqOupKcotRY9t5eIqoOXyDdra04vp1tiwlTXl/VzWFMaIzWDaeGc14g59aAvlb0eecnp8yL7dkrok8XqWwk9z2miBu6UXE1Jq3zy+jzRxOp+3iKefW5xvsziBZuhytsqau2zUzjkXR0JbuYru8/NEd4MXiquuMURjwBJa89nryjpu4tTdV8DUUJg3qNkBpc52h6ZvvkqJSzL0T6Z7kVwRA3O95ggc7XckZx8lB9dNebd+YTesTivg9jSedCxiJjBKgfhe7KpGf64kHWBXTtI3ngBXNbFMX+2vEBC9hOh+JKM5xkrnFdWGNN2RIdOyg5BJ2xP49Ci8plzcTSrNZ/cMGDO7yjUKmq06J+L/QpQHVTMOHJY8cihdSzMl6xRD742cR2gBYvoU/dXhBt0QW0tiw5OIAtMvgSTtQpnahNxni9RpaaC9yvnSDiTMCa6HpqgTil2cq2Q8MULKjN/yXkWSe2BF7UNrl+LTSmdbni/hHLA5tpTff6SDrznEnhRyLsBXm4jMqA1Dpl9GUjryzN/0U6k17y57r3Wekqhek7ZzUNETVdlJCHas18bBtJ6sje3vXosK8sN+3XZerxvV5+/69W4tHnNHM8kl5UnXshyMymlLWUlcnqQDJhfExUOl/QWZ7pR3Us2jqRW7FM9IEbeRtpBtKxz+CmHEYZNWfJEW6KPGKopydQbMir/oARlDNYitrRqTQ1O2jtQqY6LqO1LTRTPjLdiUokU0Q47en8B5gwpJoBIe7LmJk7fR+Mpq4YtEGJc0EzjmXKjNdnnyKo7as0D43YlQ3rMuKXYsr/K+QaDjev0HDdkLUsTteccrL2/DKO87RvWx1Md6dWy38loNqpsPKyyF/97UHFOpo+2V2unaqKntQp2Ymr3Pjq4dasjTlVnSzIDcPOyz2DcksXB26PabyZsrncyR3PJ8oyrJzUS1jrh+A04NLRdWIAuLoI103NFQ7ztQMMyGk+5d8xNtAOrWPDjO9PGiRjxIhNL7RSztyDi+aEHbW0PB2yId56Z6LTiw8tYh/kPKGPU3a0nz4LQ+W2yDszUmUVwg/Xk9mz7dDLbgdv+UMcWu0XHec9vguM92/6SVPUvvjAL/wH2CrhwbWV44gAAAABJRU5ErkJggg==">
            <a:hlinkClick r:id="rId2"/>
          </p:cNvPr>
          <p:cNvSpPr>
            <a:spLocks noChangeAspect="1" noChangeArrowheads="1"/>
          </p:cNvSpPr>
          <p:nvPr/>
        </p:nvSpPr>
        <p:spPr bwMode="auto">
          <a:xfrm>
            <a:off x="511175" y="-1157288"/>
            <a:ext cx="3810000" cy="3371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نتيجة بحث الصور عن ‪Unbalanced‬‏"/>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0" name="Picture 12" descr="http://thumbs.dreamstime.com/z/unbalanced-concept-depicted-help-seesaw-having-golden-silver-ball-35974043.jpg">
            <a:hlinkClick r:id="rId3"/>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22244"/>
          <a:stretch/>
        </p:blipFill>
        <p:spPr bwMode="auto">
          <a:xfrm>
            <a:off x="4991489" y="1628800"/>
            <a:ext cx="3921622" cy="2498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461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4911</TotalTime>
  <Words>478</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ksu</dc:creator>
  <cp:lastModifiedBy>Eng-Helmi</cp:lastModifiedBy>
  <cp:revision>428</cp:revision>
  <dcterms:created xsi:type="dcterms:W3CDTF">2013-01-26T10:38:29Z</dcterms:created>
  <dcterms:modified xsi:type="dcterms:W3CDTF">2016-03-09T04:05:53Z</dcterms:modified>
</cp:coreProperties>
</file>