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erson undergoing a fluroscopic x-ray exam of the upper GI tr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495800"/>
            <a:ext cx="563880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500" b="1" u="sng" dirty="0" smtClean="0"/>
              <a:t>RAD 322 </a:t>
            </a:r>
            <a:endParaRPr lang="ar-SA" sz="35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Urography Procedures 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GB" dirty="0" smtClean="0"/>
              <a:t>Anatomy</a:t>
            </a:r>
          </a:p>
          <a:p>
            <a:pPr lvl="0" algn="l">
              <a:buNone/>
            </a:pPr>
            <a:endParaRPr lang="ar-SA" dirty="0" smtClean="0"/>
          </a:p>
          <a:p>
            <a:pPr lvl="0" algn="l">
              <a:buNone/>
            </a:pPr>
            <a:r>
              <a:rPr lang="en-GB" dirty="0" smtClean="0"/>
              <a:t>Retrograde Cystography (Cystogram)</a:t>
            </a:r>
          </a:p>
          <a:p>
            <a:pPr lvl="0" algn="l">
              <a:buNone/>
            </a:pPr>
            <a:endParaRPr lang="ar-SA" dirty="0" smtClean="0"/>
          </a:p>
          <a:p>
            <a:pPr lvl="0" algn="l">
              <a:buNone/>
            </a:pPr>
            <a:r>
              <a:rPr lang="en-GB" dirty="0" smtClean="0"/>
              <a:t>MCUG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4" name="Picture 3" descr="image03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3440301" cy="29172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Arthrography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7" b="909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30"/>
          <a:stretch/>
        </p:blipFill>
        <p:spPr>
          <a:xfrm>
            <a:off x="4038600" y="1600200"/>
            <a:ext cx="5860788" cy="4572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r" rtl="1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Font typeface="Wingdings"/>
              <a:buNone/>
            </a:pPr>
            <a:r>
              <a:rPr lang="en-US" dirty="0" smtClean="0"/>
              <a:t>1- Definition</a:t>
            </a:r>
          </a:p>
          <a:p>
            <a:pPr algn="l">
              <a:buFont typeface="Wingdings"/>
              <a:buNone/>
            </a:pPr>
            <a:endParaRPr lang="en-US" dirty="0" smtClean="0"/>
          </a:p>
          <a:p>
            <a:pPr algn="l">
              <a:buFont typeface="Wingdings"/>
              <a:buNone/>
            </a:pPr>
            <a:r>
              <a:rPr lang="en-US" dirty="0" smtClean="0"/>
              <a:t>2- Anatomy</a:t>
            </a:r>
          </a:p>
          <a:p>
            <a:pPr algn="l">
              <a:buFont typeface="Wingdings"/>
              <a:buNone/>
            </a:pPr>
            <a:endParaRPr lang="en-US" dirty="0" smtClean="0"/>
          </a:p>
          <a:p>
            <a:pPr algn="l">
              <a:buFont typeface="Wingdings"/>
              <a:buNone/>
            </a:pPr>
            <a:r>
              <a:rPr lang="en-US" dirty="0" smtClean="0"/>
              <a:t>3- Indications</a:t>
            </a:r>
          </a:p>
          <a:p>
            <a:pPr algn="l">
              <a:buFont typeface="Wingdings"/>
              <a:buNone/>
            </a:pPr>
            <a:endParaRPr lang="en-US" dirty="0" smtClean="0"/>
          </a:p>
          <a:p>
            <a:pPr algn="l">
              <a:buFont typeface="Wingdings"/>
              <a:buNone/>
            </a:pPr>
            <a:r>
              <a:rPr lang="en-US" dirty="0" smtClean="0"/>
              <a:t>4- patient preparation</a:t>
            </a:r>
          </a:p>
          <a:p>
            <a:pPr algn="l">
              <a:buFont typeface="Wingdings"/>
              <a:buNone/>
            </a:pPr>
            <a:r>
              <a:rPr lang="en-US" dirty="0" smtClean="0"/>
              <a:t> 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9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-304800"/>
            <a:ext cx="73152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500" dirty="0" smtClean="0"/>
          </a:p>
          <a:p>
            <a:r>
              <a:rPr lang="en-US" sz="2500" b="1" u="sng" dirty="0" smtClean="0"/>
              <a:t>1</a:t>
            </a:r>
            <a:r>
              <a:rPr lang="en-US" sz="2500" b="1" u="sng" baseline="30000" dirty="0" smtClean="0"/>
              <a:t>st</a:t>
            </a:r>
            <a:r>
              <a:rPr lang="en-US" sz="2500" b="1" u="sng" dirty="0" smtClean="0"/>
              <a:t> Lecture:</a:t>
            </a:r>
            <a:r>
              <a:rPr lang="en-US" sz="2500" b="1" dirty="0" smtClean="0"/>
              <a:t> </a:t>
            </a:r>
            <a:r>
              <a:rPr lang="en-US" sz="2500" dirty="0" err="1" smtClean="0"/>
              <a:t>Ba</a:t>
            </a:r>
            <a:r>
              <a:rPr lang="en-US" sz="2500" dirty="0" smtClean="0"/>
              <a:t> swallow.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2</a:t>
            </a:r>
            <a:r>
              <a:rPr lang="en-US" sz="2500" b="1" u="sng" baseline="30000" dirty="0" smtClean="0"/>
              <a:t>nd</a:t>
            </a:r>
            <a:r>
              <a:rPr lang="en-US" sz="2500" b="1" u="sng" dirty="0" smtClean="0"/>
              <a:t> Lecture:</a:t>
            </a:r>
            <a:r>
              <a:rPr lang="en-US" sz="2500" b="1" dirty="0" smtClean="0"/>
              <a:t> </a:t>
            </a:r>
            <a:r>
              <a:rPr lang="en-US" sz="2500" dirty="0" err="1" smtClean="0"/>
              <a:t>Ba</a:t>
            </a:r>
            <a:r>
              <a:rPr lang="en-US" sz="2500" dirty="0" smtClean="0"/>
              <a:t> meal.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3</a:t>
            </a:r>
            <a:r>
              <a:rPr lang="en-US" sz="2500" b="1" u="sng" baseline="30000" dirty="0" smtClean="0"/>
              <a:t>rd</a:t>
            </a:r>
            <a:r>
              <a:rPr lang="en-US" sz="2500" b="1" u="sng" dirty="0" smtClean="0"/>
              <a:t> Lecture</a:t>
            </a:r>
            <a:r>
              <a:rPr lang="en-US" sz="2500" dirty="0" smtClean="0"/>
              <a:t>: Small Bowel Procedures.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4</a:t>
            </a:r>
            <a:r>
              <a:rPr lang="en-US" sz="2500" b="1" u="sng" baseline="30000" dirty="0" smtClean="0"/>
              <a:t>th</a:t>
            </a:r>
            <a:r>
              <a:rPr lang="en-US" sz="2500" b="1" u="sng" dirty="0" smtClean="0"/>
              <a:t> Lecture</a:t>
            </a:r>
            <a:r>
              <a:rPr lang="en-US" sz="2500" dirty="0" smtClean="0"/>
              <a:t>: Ba Enema.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5</a:t>
            </a:r>
            <a:r>
              <a:rPr lang="en-US" sz="2500" b="1" u="sng" baseline="30000" dirty="0" smtClean="0"/>
              <a:t>th</a:t>
            </a:r>
            <a:r>
              <a:rPr lang="en-US" sz="2500" b="1" u="sng" dirty="0" smtClean="0"/>
              <a:t> Lecture</a:t>
            </a:r>
            <a:r>
              <a:rPr lang="en-US" sz="2500" dirty="0" smtClean="0"/>
              <a:t>: Gall Bladder and Biliary system procedures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6</a:t>
            </a:r>
            <a:r>
              <a:rPr lang="en-US" sz="2500" b="1" u="sng" baseline="30000" dirty="0" smtClean="0"/>
              <a:t>th</a:t>
            </a:r>
            <a:r>
              <a:rPr lang="en-US" sz="2500" b="1" u="sng" dirty="0" smtClean="0"/>
              <a:t> Lecture</a:t>
            </a:r>
            <a:r>
              <a:rPr lang="en-US" sz="2500" dirty="0" smtClean="0"/>
              <a:t>: </a:t>
            </a:r>
            <a:r>
              <a:rPr lang="en-GB" sz="2500" dirty="0" smtClean="0"/>
              <a:t>Sialography</a:t>
            </a:r>
            <a:r>
              <a:rPr lang="en-US" sz="2500" dirty="0" smtClean="0"/>
              <a:t>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7</a:t>
            </a:r>
            <a:r>
              <a:rPr lang="en-US" sz="2500" b="1" u="sng" baseline="30000" dirty="0" smtClean="0"/>
              <a:t>th </a:t>
            </a:r>
            <a:r>
              <a:rPr lang="en-US" sz="2500" b="1" u="sng" dirty="0" smtClean="0"/>
              <a:t>Lecture</a:t>
            </a:r>
            <a:r>
              <a:rPr lang="en-US" sz="2500" dirty="0" smtClean="0"/>
              <a:t>: Hysterosalpingography.</a:t>
            </a:r>
          </a:p>
          <a:p>
            <a:endParaRPr lang="en-US" sz="2500" dirty="0" smtClean="0"/>
          </a:p>
          <a:p>
            <a:r>
              <a:rPr lang="en-US" sz="2500" b="1" u="sng" dirty="0" smtClean="0"/>
              <a:t>8</a:t>
            </a:r>
            <a:r>
              <a:rPr lang="en-US" sz="2500" b="1" u="sng" baseline="30000" dirty="0" smtClean="0"/>
              <a:t>th </a:t>
            </a:r>
            <a:r>
              <a:rPr lang="en-US" sz="2500" b="1" u="sng" dirty="0" smtClean="0"/>
              <a:t>Lecture</a:t>
            </a:r>
            <a:r>
              <a:rPr lang="en-US" sz="2500" dirty="0" smtClean="0"/>
              <a:t>: </a:t>
            </a:r>
            <a:r>
              <a:rPr lang="en-GB" sz="2500" dirty="0" smtClean="0"/>
              <a:t>Urography Procedures </a:t>
            </a:r>
            <a:r>
              <a:rPr lang="en-US" sz="2500" dirty="0" smtClean="0"/>
              <a:t>.</a:t>
            </a:r>
          </a:p>
          <a:p>
            <a:r>
              <a:rPr lang="en-US" sz="2500" b="1" dirty="0" smtClean="0"/>
              <a:t>9</a:t>
            </a:r>
            <a:r>
              <a:rPr lang="en-US" sz="2500" b="1" baseline="30000" dirty="0" smtClean="0"/>
              <a:t>th</a:t>
            </a:r>
            <a:r>
              <a:rPr lang="en-US" sz="2500" b="1" dirty="0" smtClean="0"/>
              <a:t> Lecture: </a:t>
            </a:r>
            <a:r>
              <a:rPr lang="en-US" sz="2500" dirty="0" smtClean="0"/>
              <a:t>Arthrogram.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 Swallow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019800" cy="4495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- Definition.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Normal esophagus appearance.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Contrast media.</a:t>
            </a:r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dirty="0" smtClean="0"/>
              <a:t>- Routine positions.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-Abnormalities.</a:t>
            </a:r>
            <a:endParaRPr lang="ar-SA" dirty="0"/>
          </a:p>
        </p:txBody>
      </p:sp>
      <p:pic>
        <p:nvPicPr>
          <p:cNvPr id="4" name="Picture 3" descr="scan0002.jpg"/>
          <p:cNvPicPr>
            <a:picLocks noChangeAspect="1"/>
          </p:cNvPicPr>
          <p:nvPr/>
        </p:nvPicPr>
        <p:blipFill>
          <a:blip r:embed="rId2" cstate="print"/>
          <a:srcRect l="52866" t="33600" r="30030" b="38051"/>
          <a:stretch>
            <a:fillRect/>
          </a:stretch>
        </p:blipFill>
        <p:spPr>
          <a:xfrm>
            <a:off x="6477000" y="1600200"/>
            <a:ext cx="2372072" cy="4186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Ba</a:t>
            </a:r>
            <a:r>
              <a:rPr lang="en-US" u="sng" dirty="0" smtClean="0"/>
              <a:t> Meal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- Definition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Anatomy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Contrast Media.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- Patient preparation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Positions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4" name="Content Placeholder 4" descr="004.jpg"/>
          <p:cNvPicPr>
            <a:picLocks noChangeAspect="1"/>
          </p:cNvPicPr>
          <p:nvPr/>
        </p:nvPicPr>
        <p:blipFill>
          <a:blip r:embed="rId2" cstate="print"/>
          <a:srcRect l="52314" t="59499" r="18765" b="5499"/>
          <a:stretch>
            <a:fillRect/>
          </a:stretch>
        </p:blipFill>
        <p:spPr>
          <a:xfrm>
            <a:off x="5105400" y="1600200"/>
            <a:ext cx="3845882" cy="3841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Small Bowel Procedures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1- Definition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 Anatomy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3- Contrast media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4- Patient preparation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5- Methods</a:t>
            </a:r>
            <a:endParaRPr lang="ar-SA" dirty="0" smtClean="0"/>
          </a:p>
        </p:txBody>
      </p:sp>
      <p:pic>
        <p:nvPicPr>
          <p:cNvPr id="5" name="Picture 3" descr="C:\Users\user\Desktop\Illu_small_intes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97300" cy="34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 Enema</a:t>
            </a:r>
            <a:endParaRPr lang="ar-SA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1- Definition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 Anatomy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3- Contrast media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4- Patient preparation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5- Methods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7" name="Content Placeholder 4" descr="Air_con_Barium_enema.jpg"/>
          <p:cNvPicPr>
            <a:picLocks noChangeAspect="1"/>
          </p:cNvPicPr>
          <p:nvPr/>
        </p:nvPicPr>
        <p:blipFill>
          <a:blip r:embed="rId2" cstate="print"/>
          <a:srcRect l="2935" t="1643" r="2065" b="9838"/>
          <a:stretch>
            <a:fillRect/>
          </a:stretch>
        </p:blipFill>
        <p:spPr>
          <a:xfrm>
            <a:off x="5486400" y="2209800"/>
            <a:ext cx="33123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u="sng" dirty="0" smtClean="0"/>
              <a:t>Gall Bladder and </a:t>
            </a:r>
            <a:r>
              <a:rPr lang="en-US" sz="3000" u="sng" dirty="0" err="1" smtClean="0"/>
              <a:t>Biliary</a:t>
            </a:r>
            <a:r>
              <a:rPr lang="en-US" sz="3000" u="sng" dirty="0" smtClean="0"/>
              <a:t> System </a:t>
            </a:r>
            <a:r>
              <a:rPr lang="ar-SA" sz="3000" u="sng" dirty="0" smtClean="0"/>
              <a:t/>
            </a:r>
            <a:br>
              <a:rPr lang="ar-SA" sz="3000" u="sng" dirty="0" smtClean="0"/>
            </a:br>
            <a:r>
              <a:rPr lang="en-US" sz="3000" u="sng" dirty="0" smtClean="0"/>
              <a:t>Procedures</a:t>
            </a:r>
            <a:endParaRPr lang="ar-SA" sz="3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5410200" cy="41910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- Definition.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Anatomy </a:t>
            </a:r>
          </a:p>
          <a:p>
            <a:pPr lvl="0" algn="l">
              <a:buNone/>
            </a:pPr>
            <a:endParaRPr lang="en-US" dirty="0" smtClean="0"/>
          </a:p>
          <a:p>
            <a:pPr lvl="0" algn="l">
              <a:buNone/>
            </a:pPr>
            <a:r>
              <a:rPr lang="en-US" dirty="0" smtClean="0"/>
              <a:t>- </a:t>
            </a:r>
            <a:r>
              <a:rPr lang="en-GB" dirty="0" smtClean="0"/>
              <a:t>Operative (Immediate) Cholangiogram</a:t>
            </a:r>
          </a:p>
          <a:p>
            <a:pPr lvl="0" algn="l">
              <a:buNone/>
            </a:pPr>
            <a:endParaRPr lang="en-GB" dirty="0" smtClean="0"/>
          </a:p>
          <a:p>
            <a:pPr lvl="0" algn="l">
              <a:buNone/>
            </a:pPr>
            <a:r>
              <a:rPr lang="en-GB" dirty="0" smtClean="0"/>
              <a:t>- Post Operative (T-Tube) Cholangiography</a:t>
            </a:r>
          </a:p>
          <a:p>
            <a:pPr marL="596646" lvl="0" indent="-514350" algn="l">
              <a:buNone/>
            </a:pPr>
            <a:endParaRPr lang="en-GB" dirty="0" smtClean="0"/>
          </a:p>
          <a:p>
            <a:pPr marL="596646" indent="-514350" algn="l">
              <a:buNone/>
            </a:pPr>
            <a:r>
              <a:rPr lang="en-GB" dirty="0" smtClean="0"/>
              <a:t>- ERCP</a:t>
            </a:r>
          </a:p>
          <a:p>
            <a:pPr lvl="0" algn="l">
              <a:buNone/>
            </a:pPr>
            <a:endParaRPr lang="en-GB" dirty="0" smtClean="0"/>
          </a:p>
          <a:p>
            <a:pPr lvl="0" algn="l">
              <a:buNone/>
            </a:pPr>
            <a:endParaRPr lang="en-GB" dirty="0" smtClean="0"/>
          </a:p>
          <a:p>
            <a:pPr lvl="0" algn="l">
              <a:buNone/>
            </a:pPr>
            <a:endParaRPr lang="en-GB" dirty="0" smtClean="0"/>
          </a:p>
          <a:p>
            <a:pPr algn="l">
              <a:buNone/>
            </a:pPr>
            <a:endParaRPr lang="ar-SA" dirty="0"/>
          </a:p>
        </p:txBody>
      </p:sp>
      <p:pic>
        <p:nvPicPr>
          <p:cNvPr id="4" name="Content Placeholder 3" descr="T-tube.jpg"/>
          <p:cNvPicPr>
            <a:picLocks noChangeAspect="1"/>
          </p:cNvPicPr>
          <p:nvPr/>
        </p:nvPicPr>
        <p:blipFill>
          <a:blip r:embed="rId2" cstate="print"/>
          <a:srcRect l="44308" t="2441"/>
          <a:stretch>
            <a:fillRect/>
          </a:stretch>
        </p:blipFill>
        <p:spPr>
          <a:xfrm>
            <a:off x="6157204" y="3505200"/>
            <a:ext cx="2986796" cy="3045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Sialography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1- Definition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 Anatomy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3- Contrast media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ar-SA" dirty="0" smtClean="0"/>
              <a:t> </a:t>
            </a:r>
            <a:r>
              <a:rPr lang="en-US" dirty="0" smtClean="0"/>
              <a:t>4- Position</a:t>
            </a:r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en-GB" dirty="0" smtClean="0"/>
          </a:p>
        </p:txBody>
      </p:sp>
      <p:pic>
        <p:nvPicPr>
          <p:cNvPr id="4" name="Content Placeholder 3" descr="parotid_d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790205"/>
            <a:ext cx="4095402" cy="4432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Hysterosalpingography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1- Definition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 Anatomy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</TotalTime>
  <Words>187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PowerPoint Presentation</vt:lpstr>
      <vt:lpstr>PowerPoint Presentation</vt:lpstr>
      <vt:lpstr>Ba Swallow</vt:lpstr>
      <vt:lpstr>Ba Meal</vt:lpstr>
      <vt:lpstr>Small Bowel Procedures</vt:lpstr>
      <vt:lpstr>Ba Enema</vt:lpstr>
      <vt:lpstr>Gall Bladder and Biliary System  Procedures</vt:lpstr>
      <vt:lpstr>Sialography</vt:lpstr>
      <vt:lpstr>Hysterosalpingography</vt:lpstr>
      <vt:lpstr>Urography Procedures </vt:lpstr>
      <vt:lpstr>Knee Arthrography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Reem Althekair</dc:creator>
  <cp:lastModifiedBy>Reem Althekair</cp:lastModifiedBy>
  <cp:revision>5</cp:revision>
  <dcterms:created xsi:type="dcterms:W3CDTF">2006-08-16T00:00:00Z</dcterms:created>
  <dcterms:modified xsi:type="dcterms:W3CDTF">2016-06-02T08:03:51Z</dcterms:modified>
</cp:coreProperties>
</file>