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2" d="100"/>
          <a:sy n="72" d="100"/>
        </p:scale>
        <p:origin x="-37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7C37D93E-E9BF-4B6C-834B-F459F9A5F487}" type="datetimeFigureOut">
              <a:rPr lang="ar-SA" smtClean="0"/>
              <a:t>03/03/40</a:t>
            </a:fld>
            <a:endParaRPr lang="ar-SA"/>
          </a:p>
        </p:txBody>
      </p:sp>
      <p:sp>
        <p:nvSpPr>
          <p:cNvPr id="17" name="عنصر نائب للتذييل 16"/>
          <p:cNvSpPr>
            <a:spLocks noGrp="1"/>
          </p:cNvSpPr>
          <p:nvPr>
            <p:ph type="ftr" sz="quarter" idx="11"/>
          </p:nvPr>
        </p:nvSpPr>
        <p:spPr>
          <a:xfrm>
            <a:off x="5410200" y="4205288"/>
            <a:ext cx="1295400" cy="457200"/>
          </a:xfrm>
        </p:spPr>
        <p:txBody>
          <a:bodyPr/>
          <a:lstStyle/>
          <a:p>
            <a:endParaRPr lang="ar-SA"/>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928CD63-9CF5-4991-8390-B8AEE18CA52D}"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C37D93E-E9BF-4B6C-834B-F459F9A5F487}" type="datetimeFigureOut">
              <a:rPr lang="ar-SA" smtClean="0"/>
              <a:t>03/03/40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C37D93E-E9BF-4B6C-834B-F459F9A5F487}" type="datetimeFigureOut">
              <a:rPr lang="ar-SA" smtClean="0"/>
              <a:t>03/03/40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C37D93E-E9BF-4B6C-834B-F459F9A5F487}" type="datetimeFigureOut">
              <a:rPr lang="ar-SA" smtClean="0"/>
              <a:t>03/03/40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C37D93E-E9BF-4B6C-834B-F459F9A5F487}" type="datetimeFigureOut">
              <a:rPr lang="ar-SA" smtClean="0"/>
              <a:t>03/03/40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C37D93E-E9BF-4B6C-834B-F459F9A5F487}" type="datetimeFigureOut">
              <a:rPr lang="ar-SA" smtClean="0"/>
              <a:t>03/03/40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7C37D93E-E9BF-4B6C-834B-F459F9A5F487}" type="datetimeFigureOut">
              <a:rPr lang="ar-SA" smtClean="0"/>
              <a:t>03/03/40</a:t>
            </a:fld>
            <a:endParaRPr lang="ar-SA"/>
          </a:p>
        </p:txBody>
      </p:sp>
      <p:sp>
        <p:nvSpPr>
          <p:cNvPr id="27" name="عنصر نائب لرقم الشريحة 26"/>
          <p:cNvSpPr>
            <a:spLocks noGrp="1"/>
          </p:cNvSpPr>
          <p:nvPr>
            <p:ph type="sldNum" sz="quarter" idx="11"/>
          </p:nvPr>
        </p:nvSpPr>
        <p:spPr/>
        <p:txBody>
          <a:bodyPr rtlCol="0"/>
          <a:lstStyle/>
          <a:p>
            <a:fld id="{3928CD63-9CF5-4991-8390-B8AEE18CA52D}" type="slidenum">
              <a:rPr lang="ar-SA" smtClean="0"/>
              <a:t>‹#›</a:t>
            </a:fld>
            <a:endParaRPr lang="ar-SA"/>
          </a:p>
        </p:txBody>
      </p:sp>
      <p:sp>
        <p:nvSpPr>
          <p:cNvPr id="28" name="عنصر نائب للتذييل 27"/>
          <p:cNvSpPr>
            <a:spLocks noGrp="1"/>
          </p:cNvSpPr>
          <p:nvPr>
            <p:ph type="ftr" sz="quarter" idx="12"/>
          </p:nvPr>
        </p:nvSpPr>
        <p:spPr/>
        <p:txBody>
          <a:bodyPr rtlCol="0"/>
          <a:lstStyle/>
          <a:p>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7C37D93E-E9BF-4B6C-834B-F459F9A5F487}" type="datetimeFigureOut">
              <a:rPr lang="ar-SA" smtClean="0"/>
              <a:t>03/03/40</a:t>
            </a:fld>
            <a:endParaRPr lang="ar-SA"/>
          </a:p>
        </p:txBody>
      </p:sp>
      <p:sp>
        <p:nvSpPr>
          <p:cNvPr id="4" name="عنصر نائب للتذييل 3"/>
          <p:cNvSpPr>
            <a:spLocks noGrp="1"/>
          </p:cNvSpPr>
          <p:nvPr>
            <p:ph type="ftr" sz="quarter" idx="11"/>
          </p:nvPr>
        </p:nvSpPr>
        <p:spPr>
          <a:xfrm>
            <a:off x="5257800" y="612648"/>
            <a:ext cx="1325880" cy="457200"/>
          </a:xfrm>
        </p:spPr>
        <p:txBody>
          <a:bodyPr/>
          <a:lstStyle/>
          <a:p>
            <a:endParaRPr lang="ar-SA"/>
          </a:p>
        </p:txBody>
      </p:sp>
      <p:sp>
        <p:nvSpPr>
          <p:cNvPr id="5" name="عنصر نائب لرقم الشريحة 4"/>
          <p:cNvSpPr>
            <a:spLocks noGrp="1"/>
          </p:cNvSpPr>
          <p:nvPr>
            <p:ph type="sldNum" sz="quarter" idx="12"/>
          </p:nvPr>
        </p:nvSpPr>
        <p:spPr>
          <a:xfrm>
            <a:off x="8174736" y="2272"/>
            <a:ext cx="762000" cy="365760"/>
          </a:xfrm>
        </p:spPr>
        <p:txBody>
          <a:bodyPr/>
          <a:lstStyle/>
          <a:p>
            <a:fld id="{3928CD63-9CF5-4991-8390-B8AEE18CA52D}"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C37D93E-E9BF-4B6C-834B-F459F9A5F487}" type="datetimeFigureOut">
              <a:rPr lang="ar-SA" smtClean="0"/>
              <a:t>03/03/40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C37D93E-E9BF-4B6C-834B-F459F9A5F487}" type="datetimeFigureOut">
              <a:rPr lang="ar-SA" smtClean="0"/>
              <a:t>03/03/40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C37D93E-E9BF-4B6C-834B-F459F9A5F487}" type="datetimeFigureOut">
              <a:rPr lang="ar-SA" smtClean="0"/>
              <a:t>03/03/40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928CD63-9CF5-4991-8390-B8AEE18CA52D}"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C37D93E-E9BF-4B6C-834B-F459F9A5F487}" type="datetimeFigureOut">
              <a:rPr lang="ar-SA" smtClean="0"/>
              <a:t>03/03/40</a:t>
            </a:fld>
            <a:endParaRPr lang="ar-SA"/>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SA"/>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928CD63-9CF5-4991-8390-B8AEE18CA52D}"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SA" dirty="0" smtClean="0"/>
              <a:t>قياس الاتجاهات والقيم والميول</a:t>
            </a:r>
            <a:endParaRPr lang="ar-SA" dirty="0"/>
          </a:p>
        </p:txBody>
      </p:sp>
      <p:sp>
        <p:nvSpPr>
          <p:cNvPr id="3" name="عنوان فرعي 2"/>
          <p:cNvSpPr>
            <a:spLocks noGrp="1"/>
          </p:cNvSpPr>
          <p:nvPr>
            <p:ph type="subTitle" idx="1"/>
          </p:nvPr>
        </p:nvSpPr>
        <p:spPr/>
        <p:txBody>
          <a:bodyPr/>
          <a:lstStyle/>
          <a:p>
            <a:pPr algn="ctr"/>
            <a:r>
              <a:rPr lang="ar-SA" dirty="0" smtClean="0"/>
              <a:t>المحاضرة السابعة</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692696"/>
            <a:ext cx="8229600" cy="1066800"/>
          </a:xfrm>
        </p:spPr>
        <p:txBody>
          <a:bodyPr/>
          <a:lstStyle/>
          <a:p>
            <a:pPr algn="ctr"/>
            <a:r>
              <a:rPr lang="ar-SA" dirty="0" smtClean="0"/>
              <a:t>أهم اختبارات الميول المهنية</a:t>
            </a:r>
            <a:endParaRPr lang="ar-SA" dirty="0"/>
          </a:p>
        </p:txBody>
      </p:sp>
      <p:sp>
        <p:nvSpPr>
          <p:cNvPr id="3" name="عنصر نائب للمحتوى 2"/>
          <p:cNvSpPr>
            <a:spLocks noGrp="1"/>
          </p:cNvSpPr>
          <p:nvPr>
            <p:ph idx="1"/>
          </p:nvPr>
        </p:nvSpPr>
        <p:spPr>
          <a:xfrm>
            <a:off x="251520" y="1628800"/>
            <a:ext cx="8712968" cy="4945736"/>
          </a:xfrm>
        </p:spPr>
        <p:txBody>
          <a:bodyPr>
            <a:normAutofit/>
          </a:bodyPr>
          <a:lstStyle/>
          <a:p>
            <a:pPr marL="624078" indent="-514350" algn="just">
              <a:buAutoNum type="arabicParenR"/>
            </a:pPr>
            <a:r>
              <a:rPr lang="ar-SA" b="1" dirty="0" smtClean="0"/>
              <a:t>اختبار </a:t>
            </a:r>
            <a:r>
              <a:rPr lang="ar-SA" b="1" dirty="0" err="1" smtClean="0"/>
              <a:t>هولاند</a:t>
            </a:r>
            <a:r>
              <a:rPr lang="ar-SA" b="1" dirty="0" smtClean="0"/>
              <a:t> للتفضيل المهني: </a:t>
            </a:r>
            <a:r>
              <a:rPr lang="ar-SA" dirty="0" smtClean="0"/>
              <a:t>قائم على نظرية </a:t>
            </a:r>
            <a:r>
              <a:rPr lang="ar-SA" dirty="0" err="1" smtClean="0"/>
              <a:t>هولاند</a:t>
            </a:r>
            <a:r>
              <a:rPr lang="ar-SA" dirty="0" smtClean="0"/>
              <a:t>: حيث يطلب من المفحوص أن يذكر إذا كان يفضل أو لا يفضل مهنة معينة.</a:t>
            </a:r>
          </a:p>
          <a:p>
            <a:pPr marL="624078" indent="-514350" algn="just">
              <a:buNone/>
            </a:pPr>
            <a:r>
              <a:rPr lang="ar-SA" b="1" dirty="0" smtClean="0"/>
              <a:t>2) اختبار </a:t>
            </a:r>
            <a:r>
              <a:rPr lang="ar-SA" b="1" dirty="0" err="1" smtClean="0"/>
              <a:t>سترونج</a:t>
            </a:r>
            <a:r>
              <a:rPr lang="ar-SA" b="1" dirty="0" smtClean="0"/>
              <a:t> للميول المهنية: </a:t>
            </a:r>
            <a:r>
              <a:rPr lang="ar-SA" dirty="0" smtClean="0"/>
              <a:t>يهدف إلى قياس الفروق بين الناس فيما يفضلون وفيما يكرهون، ويمكن تحديد الميل المهني للمفحوص عن طريق اتفاق ميوله مع ميول الجماعات المهنية المختلفة.</a:t>
            </a:r>
          </a:p>
          <a:p>
            <a:pPr algn="just">
              <a:buNone/>
            </a:pPr>
            <a:r>
              <a:rPr lang="ar-SA" b="1" dirty="0" smtClean="0"/>
              <a:t>3) اختبار </a:t>
            </a:r>
            <a:r>
              <a:rPr lang="ar-SA" b="1" dirty="0" err="1" smtClean="0"/>
              <a:t>سترونج</a:t>
            </a:r>
            <a:r>
              <a:rPr lang="ar-SA" b="1" dirty="0" smtClean="0"/>
              <a:t> </a:t>
            </a:r>
            <a:r>
              <a:rPr lang="ar-SA" b="1" dirty="0" err="1" smtClean="0"/>
              <a:t>كامبل</a:t>
            </a:r>
            <a:r>
              <a:rPr lang="ar-SA" b="1" dirty="0" smtClean="0"/>
              <a:t> للميول المهنية: </a:t>
            </a:r>
            <a:r>
              <a:rPr lang="ar-SA" dirty="0" smtClean="0"/>
              <a:t>هو تطوير للاختبار السابق، ويتضمن عبارات يبين المفحوص حيالها </a:t>
            </a:r>
            <a:r>
              <a:rPr lang="ar-SA" dirty="0" err="1" smtClean="0"/>
              <a:t>تفضيلاته</a:t>
            </a:r>
            <a:r>
              <a:rPr lang="ar-SA" dirty="0" smtClean="0"/>
              <a:t> أو عدم </a:t>
            </a:r>
            <a:r>
              <a:rPr lang="ar-SA" dirty="0" err="1" smtClean="0"/>
              <a:t>تفضيلاته</a:t>
            </a:r>
            <a:r>
              <a:rPr lang="ar-SA" dirty="0" smtClean="0"/>
              <a:t> على مجموعة من المهن ومواد الدراسة </a:t>
            </a:r>
            <a:r>
              <a:rPr lang="ar-SA" dirty="0" err="1" smtClean="0"/>
              <a:t>ومناشط</a:t>
            </a:r>
            <a:r>
              <a:rPr lang="ar-SA" dirty="0" smtClean="0"/>
              <a:t> الحياة اليومية والمسليات أو مقتضيات الوقت وأنماط البشر والمفاضلة بين نشاطين والخصائص أو السمات الشخصية، والاختبار مناسب لمراحل المراهقة والرشد ويصحح آلياً.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92696"/>
            <a:ext cx="8229600" cy="1066800"/>
          </a:xfrm>
        </p:spPr>
        <p:txBody>
          <a:bodyPr/>
          <a:lstStyle/>
          <a:p>
            <a:pPr algn="ctr"/>
            <a:r>
              <a:rPr lang="ar-SA" dirty="0" smtClean="0"/>
              <a:t>أهم اختبارات الميول المهنية</a:t>
            </a:r>
            <a:endParaRPr lang="ar-SA" dirty="0"/>
          </a:p>
        </p:txBody>
      </p:sp>
      <p:sp>
        <p:nvSpPr>
          <p:cNvPr id="3" name="عنصر نائب للمحتوى 2"/>
          <p:cNvSpPr>
            <a:spLocks noGrp="1"/>
          </p:cNvSpPr>
          <p:nvPr>
            <p:ph idx="1"/>
          </p:nvPr>
        </p:nvSpPr>
        <p:spPr>
          <a:xfrm>
            <a:off x="179512" y="1700808"/>
            <a:ext cx="8712968" cy="4873728"/>
          </a:xfrm>
        </p:spPr>
        <p:txBody>
          <a:bodyPr>
            <a:normAutofit/>
          </a:bodyPr>
          <a:lstStyle/>
          <a:p>
            <a:pPr algn="just">
              <a:buNone/>
            </a:pPr>
            <a:r>
              <a:rPr lang="ar-SA" b="1" dirty="0" smtClean="0"/>
              <a:t>4) اختبار </a:t>
            </a:r>
            <a:r>
              <a:rPr lang="ar-SA" b="1" dirty="0" err="1" smtClean="0"/>
              <a:t>كودر</a:t>
            </a:r>
            <a:r>
              <a:rPr lang="ar-SA" b="1" dirty="0" smtClean="0"/>
              <a:t> للميول المهنية العامة: </a:t>
            </a:r>
            <a:r>
              <a:rPr lang="ar-SA" dirty="0" smtClean="0"/>
              <a:t>يقيس الميول المهنية للمراهقين وهذه الميول عشرة: </a:t>
            </a:r>
            <a:r>
              <a:rPr lang="ar-SA" dirty="0" smtClean="0"/>
              <a:t>الميل </a:t>
            </a:r>
            <a:r>
              <a:rPr lang="ar-SA" dirty="0" smtClean="0"/>
              <a:t>الخلوي، </a:t>
            </a:r>
            <a:r>
              <a:rPr lang="ar-SA" dirty="0" err="1" smtClean="0"/>
              <a:t>والمكيانيكي</a:t>
            </a:r>
            <a:r>
              <a:rPr lang="ar-SA" dirty="0" smtClean="0"/>
              <a:t>، والحسابي والعلمي </a:t>
            </a:r>
            <a:r>
              <a:rPr lang="ar-SA" dirty="0" err="1" smtClean="0"/>
              <a:t>والإقناعي</a:t>
            </a:r>
            <a:r>
              <a:rPr lang="ar-SA" dirty="0" smtClean="0"/>
              <a:t> والفني والأدبي </a:t>
            </a:r>
            <a:r>
              <a:rPr lang="ar-SA" smtClean="0"/>
              <a:t>والموسيقي </a:t>
            </a:r>
            <a:r>
              <a:rPr lang="ar-SA" smtClean="0"/>
              <a:t>والكتابي، </a:t>
            </a:r>
            <a:r>
              <a:rPr lang="ar-SA" dirty="0" smtClean="0"/>
              <a:t>والميل إلى الخدمات الاجتماعية. وتحدد الدرجة المعطاة أي ميل من هذه الميول هو الغالب على المفحوص.</a:t>
            </a:r>
          </a:p>
          <a:p>
            <a:pPr algn="just">
              <a:buNone/>
            </a:pPr>
            <a:r>
              <a:rPr lang="ar-SA" b="1" dirty="0" smtClean="0"/>
              <a:t>5) قائمة </a:t>
            </a:r>
            <a:r>
              <a:rPr lang="ar-SA" b="1" dirty="0" err="1" smtClean="0"/>
              <a:t>كودر</a:t>
            </a:r>
            <a:r>
              <a:rPr lang="ar-SA" b="1" dirty="0" smtClean="0"/>
              <a:t> لمسح الميول المهنية: </a:t>
            </a:r>
            <a:r>
              <a:rPr lang="ar-SA" dirty="0" smtClean="0"/>
              <a:t>تقيس الميول نحو الاتجاهات المهنية المختلفة ومجالات الدراسة المختلفة.</a:t>
            </a:r>
          </a:p>
          <a:p>
            <a:pPr algn="just">
              <a:buNone/>
            </a:pPr>
            <a:r>
              <a:rPr lang="ar-SA" b="1" dirty="0" smtClean="0"/>
              <a:t>6) اختبار جوهانسون للتقييم المهني: </a:t>
            </a:r>
            <a:r>
              <a:rPr lang="ar-SA" dirty="0" smtClean="0"/>
              <a:t>يقيس الميول المهنية لأشخاص متوسطي التعليم نحو مجالات متعددة هي مناشط الحياة اليومية والموضوعات الدراسية والأعمال والوظائف.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قياس الاتجاهات</a:t>
            </a:r>
            <a:endParaRPr lang="ar-SA" dirty="0"/>
          </a:p>
        </p:txBody>
      </p:sp>
      <p:sp>
        <p:nvSpPr>
          <p:cNvPr id="3" name="عنصر نائب للمحتوى 2"/>
          <p:cNvSpPr>
            <a:spLocks noGrp="1"/>
          </p:cNvSpPr>
          <p:nvPr>
            <p:ph idx="1"/>
          </p:nvPr>
        </p:nvSpPr>
        <p:spPr>
          <a:xfrm>
            <a:off x="0" y="2249424"/>
            <a:ext cx="8892480" cy="4325112"/>
          </a:xfrm>
        </p:spPr>
        <p:txBody>
          <a:bodyPr/>
          <a:lstStyle/>
          <a:p>
            <a:pPr algn="just"/>
            <a:r>
              <a:rPr lang="ar-SA" dirty="0" smtClean="0"/>
              <a:t>يمكن تعريف الاتجاه على أنه استعداد مكتسب ثابت نسبياً يحدد استجابات الفرد حيال الأشخاص أو المبادئ أو الأفكار.</a:t>
            </a:r>
          </a:p>
          <a:p>
            <a:pPr algn="just"/>
            <a:r>
              <a:rPr lang="ar-SA" dirty="0" smtClean="0"/>
              <a:t>كما تعرف الاتجاهات بأنها تنظيم مستقر لثلاث مكونات: انفعالية ومعرفية </a:t>
            </a:r>
            <a:r>
              <a:rPr lang="ar-SA" dirty="0" err="1" smtClean="0"/>
              <a:t>ونزوعية.</a:t>
            </a:r>
            <a:endParaRPr lang="ar-SA" dirty="0" smtClean="0"/>
          </a:p>
          <a:p>
            <a:pPr algn="just"/>
            <a:r>
              <a:rPr lang="ar-SA" dirty="0" smtClean="0"/>
              <a:t>ويمكن الاستدلال على اتجاه فرد من خلال ملاحظة سلوكه حيال موضوع الاتجاه، والاتجاهات رغم إنها ثابتة نسبياً إلا أنها تتميز بالقابلية للتعديل والتغيير، لأنها أساساً جوانب متعلمة، وهي بعد ذلك جزء لا يتجزأ من شخصية الفرد، وهذه المكونات الثلاث </a:t>
            </a:r>
            <a:r>
              <a:rPr lang="ar-SA" dirty="0" err="1" smtClean="0"/>
              <a:t>هي:</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836712"/>
            <a:ext cx="8229600" cy="1066800"/>
          </a:xfrm>
        </p:spPr>
        <p:txBody>
          <a:bodyPr/>
          <a:lstStyle/>
          <a:p>
            <a:pPr algn="ctr"/>
            <a:r>
              <a:rPr lang="ar-SA" dirty="0" smtClean="0"/>
              <a:t>مكونات الاتجاه</a:t>
            </a:r>
            <a:endParaRPr lang="ar-SA" dirty="0"/>
          </a:p>
        </p:txBody>
      </p:sp>
      <p:sp>
        <p:nvSpPr>
          <p:cNvPr id="3" name="عنصر نائب للمحتوى 2"/>
          <p:cNvSpPr>
            <a:spLocks noGrp="1"/>
          </p:cNvSpPr>
          <p:nvPr>
            <p:ph idx="1"/>
          </p:nvPr>
        </p:nvSpPr>
        <p:spPr>
          <a:xfrm>
            <a:off x="0" y="1844824"/>
            <a:ext cx="9144000" cy="4729712"/>
          </a:xfrm>
        </p:spPr>
        <p:txBody>
          <a:bodyPr>
            <a:normAutofit/>
          </a:bodyPr>
          <a:lstStyle/>
          <a:p>
            <a:pPr algn="just">
              <a:buNone/>
            </a:pPr>
            <a:r>
              <a:rPr lang="ar-SA" dirty="0" smtClean="0"/>
              <a:t>1) المكون </a:t>
            </a:r>
            <a:r>
              <a:rPr lang="ar-SA" dirty="0" err="1" smtClean="0"/>
              <a:t>الانفعالي </a:t>
            </a:r>
            <a:r>
              <a:rPr lang="ar-SA" dirty="0" smtClean="0"/>
              <a:t>(العاطفي): وهذا المكون يتصل بمشاعر الحب والكراهية التي يوجهها الفرد نحو موضوع الاتجاه، فإذا احب موضوعاً اتجه إليه وإذا نفر من موضوع اتجه عنه.</a:t>
            </a:r>
          </a:p>
          <a:p>
            <a:pPr algn="just">
              <a:buNone/>
            </a:pPr>
            <a:r>
              <a:rPr lang="ar-SA" dirty="0" smtClean="0"/>
              <a:t>2) المكون </a:t>
            </a:r>
            <a:r>
              <a:rPr lang="ar-SA" dirty="0" err="1" smtClean="0"/>
              <a:t>العقلي </a:t>
            </a:r>
            <a:r>
              <a:rPr lang="ar-SA" dirty="0" smtClean="0"/>
              <a:t>(المعرفي): هذا المكون هو الذي يمثل القاعدة المعلوماتية الموجودة لدى الفرد عن موضوع الاتجاه، فإذا كان الاتجاه في جوهره تفضيل موضوع على آخر، فإن عملية التفضيل هذه لا بد وأن تستند على جوانب معرفية أو عقلية مثل التمييز والفهم والاستدلال.</a:t>
            </a:r>
          </a:p>
          <a:p>
            <a:pPr algn="just">
              <a:buNone/>
            </a:pPr>
            <a:r>
              <a:rPr lang="ar-SA" dirty="0" smtClean="0"/>
              <a:t>3) المكون </a:t>
            </a:r>
            <a:r>
              <a:rPr lang="ar-SA" dirty="0" err="1" smtClean="0"/>
              <a:t>الأدائي </a:t>
            </a:r>
            <a:r>
              <a:rPr lang="ar-SA" dirty="0" smtClean="0"/>
              <a:t>(النزوعي): الاتجاهات فهي موجهات لسلوك الفرد فهي إما تدفعه إلى التصرف على نحو إيجابي نحو موضوع ما أو إلى التصرف على نحو سلبي.</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أساليب قياس الاتجاهات</a:t>
            </a:r>
            <a:endParaRPr lang="ar-SA" dirty="0"/>
          </a:p>
        </p:txBody>
      </p:sp>
      <p:sp>
        <p:nvSpPr>
          <p:cNvPr id="3" name="عنصر نائب للمحتوى 2"/>
          <p:cNvSpPr>
            <a:spLocks noGrp="1"/>
          </p:cNvSpPr>
          <p:nvPr>
            <p:ph idx="1"/>
          </p:nvPr>
        </p:nvSpPr>
        <p:spPr>
          <a:xfrm>
            <a:off x="251520" y="2249424"/>
            <a:ext cx="8640960" cy="4325112"/>
          </a:xfrm>
        </p:spPr>
        <p:txBody>
          <a:bodyPr>
            <a:normAutofit fontScale="92500"/>
          </a:bodyPr>
          <a:lstStyle/>
          <a:p>
            <a:pPr algn="just"/>
            <a:r>
              <a:rPr lang="ar-SA" dirty="0" smtClean="0"/>
              <a:t>هناك العديد من الأساليب التي يمكن من خلالها التعرف على اتجاهات </a:t>
            </a:r>
            <a:r>
              <a:rPr lang="ar-SA" dirty="0" err="1" smtClean="0"/>
              <a:t>الأفراد.</a:t>
            </a:r>
            <a:r>
              <a:rPr lang="ar-SA" dirty="0" smtClean="0"/>
              <a:t> منها الملاحظة المباشرة لكيفية تصرف الفرد حيال اشياء </a:t>
            </a:r>
            <a:r>
              <a:rPr lang="ar-SA" dirty="0" err="1" smtClean="0"/>
              <a:t>معينة.</a:t>
            </a:r>
            <a:r>
              <a:rPr lang="ar-SA" dirty="0" smtClean="0"/>
              <a:t> أي ما الذي يفعله الفرد أو ما الذي يقوله في المواقف التي يكون فيها الشخص موضوع الاتجاه </a:t>
            </a:r>
            <a:r>
              <a:rPr lang="ar-SA" dirty="0" err="1" smtClean="0"/>
              <a:t>حاضراً، </a:t>
            </a:r>
            <a:r>
              <a:rPr lang="ar-SA" dirty="0" smtClean="0"/>
              <a:t>(فمثلا الترحيب أو التجاهل من أساليب القياس السلوكي للاتجاهات</a:t>
            </a:r>
            <a:r>
              <a:rPr lang="ar-SA" dirty="0" err="1" smtClean="0"/>
              <a:t>).</a:t>
            </a:r>
            <a:r>
              <a:rPr lang="ar-SA" dirty="0" smtClean="0"/>
              <a:t> </a:t>
            </a:r>
          </a:p>
          <a:p>
            <a:pPr algn="just"/>
            <a:r>
              <a:rPr lang="ar-SA" dirty="0" smtClean="0"/>
              <a:t>ومن الصعوبة الاعتماد على الملاحظة المباشرة لأن ذلك يكلف الوقت والجهد.</a:t>
            </a:r>
          </a:p>
          <a:p>
            <a:pPr algn="just"/>
            <a:r>
              <a:rPr lang="ar-SA" dirty="0" smtClean="0"/>
              <a:t>ومن أكثر الوسائل انتشاراً في قياس الاتجاهات ما يسمى مقياس التقدير الذاتي وهي عبارة عن مجموعة من العبارات تتصل بموضوع الاتجاه، حيث تتضمن مواقف سلبية أو إيجابية نحو موضوع </a:t>
            </a:r>
            <a:r>
              <a:rPr lang="ar-SA" dirty="0" err="1" smtClean="0"/>
              <a:t>الاتجاه.</a:t>
            </a:r>
            <a:r>
              <a:rPr lang="ar-SA" dirty="0" smtClean="0"/>
              <a:t> وقد يكون موضوع الاتجاه شخصاً أو فكرة أو مؤسسة أو ذات الفرد نفسه.</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404664"/>
            <a:ext cx="8229600" cy="1066800"/>
          </a:xfrm>
        </p:spPr>
        <p:txBody>
          <a:bodyPr>
            <a:normAutofit/>
          </a:bodyPr>
          <a:lstStyle/>
          <a:p>
            <a:pPr algn="ctr"/>
            <a:r>
              <a:rPr lang="ar-SA" dirty="0" smtClean="0"/>
              <a:t>قياس الاتجاهات بأسلوب التقدير الذاتي</a:t>
            </a:r>
            <a:endParaRPr lang="ar-SA" dirty="0"/>
          </a:p>
        </p:txBody>
      </p:sp>
      <p:sp>
        <p:nvSpPr>
          <p:cNvPr id="3" name="عنصر نائب للمحتوى 2"/>
          <p:cNvSpPr>
            <a:spLocks noGrp="1"/>
          </p:cNvSpPr>
          <p:nvPr>
            <p:ph idx="1"/>
          </p:nvPr>
        </p:nvSpPr>
        <p:spPr>
          <a:xfrm>
            <a:off x="0" y="1340768"/>
            <a:ext cx="9144000" cy="5233768"/>
          </a:xfrm>
        </p:spPr>
        <p:txBody>
          <a:bodyPr>
            <a:normAutofit fontScale="92500" lnSpcReduction="10000"/>
          </a:bodyPr>
          <a:lstStyle/>
          <a:p>
            <a:pPr algn="just">
              <a:buNone/>
            </a:pPr>
            <a:r>
              <a:rPr lang="ar-SA" b="1" dirty="0" smtClean="0"/>
              <a:t>1) مقياس </a:t>
            </a:r>
            <a:r>
              <a:rPr lang="ar-SA" b="1" dirty="0" err="1" smtClean="0"/>
              <a:t>بوجاردوس</a:t>
            </a:r>
            <a:r>
              <a:rPr lang="ar-SA" b="1" dirty="0" smtClean="0"/>
              <a:t>: </a:t>
            </a:r>
            <a:r>
              <a:rPr lang="ar-SA" dirty="0" smtClean="0"/>
              <a:t>يقيس الاتجاه عن طريق تحديد المسافة الاجتماعية التي يود المفحوص أن يحتفظ فيها بينه وبين أفراد الجنسية التي يسأل عنها المقياس.</a:t>
            </a:r>
          </a:p>
          <a:p>
            <a:pPr algn="just">
              <a:buNone/>
            </a:pPr>
            <a:r>
              <a:rPr lang="ar-SA" b="1" dirty="0" smtClean="0"/>
              <a:t>2) مقياس </a:t>
            </a:r>
            <a:r>
              <a:rPr lang="ar-SA" b="1" dirty="0" err="1" smtClean="0"/>
              <a:t>ثرستون</a:t>
            </a:r>
            <a:r>
              <a:rPr lang="ar-SA" b="1" dirty="0" smtClean="0"/>
              <a:t>: </a:t>
            </a:r>
            <a:r>
              <a:rPr lang="ar-SA" dirty="0" err="1" smtClean="0"/>
              <a:t>يشتمل</a:t>
            </a:r>
            <a:r>
              <a:rPr lang="ar-SA" dirty="0" smtClean="0"/>
              <a:t> هذا المقياس على عدد من العبارات تصف الاتجاه نحو موضوع معين من أقصى الإيجابية إلى أقصى السلبية.</a:t>
            </a:r>
          </a:p>
          <a:p>
            <a:pPr algn="just">
              <a:buNone/>
            </a:pPr>
            <a:r>
              <a:rPr lang="ar-SA" b="1" dirty="0" smtClean="0"/>
              <a:t>3) </a:t>
            </a:r>
            <a:r>
              <a:rPr lang="ar-SA" b="1" dirty="0" err="1" smtClean="0"/>
              <a:t>كقايس</a:t>
            </a:r>
            <a:r>
              <a:rPr lang="ar-SA" b="1" dirty="0" smtClean="0"/>
              <a:t> </a:t>
            </a:r>
            <a:r>
              <a:rPr lang="ar-SA" b="1" dirty="0" err="1" smtClean="0"/>
              <a:t>ليكرت</a:t>
            </a:r>
            <a:r>
              <a:rPr lang="ar-SA" b="1" dirty="0" smtClean="0"/>
              <a:t>: </a:t>
            </a:r>
            <a:r>
              <a:rPr lang="ar-SA" dirty="0" smtClean="0"/>
              <a:t>يقوم هذا المقياس على بناء عدد من العبارات بعضها سالب وبعضها موجب عن أحد موضوعات الاتجاه، ويطلب من المفحوص أن يحدد موقفه تجاه هذه العبارات على مقياس متدرج من خمس أو تسع نقاط تتراوح بين الموافقة المطلقة والرفض المطلق.</a:t>
            </a:r>
          </a:p>
          <a:p>
            <a:pPr algn="just">
              <a:buNone/>
            </a:pPr>
            <a:r>
              <a:rPr lang="ar-SA" b="1" dirty="0" smtClean="0"/>
              <a:t>4) مقاييس الاتجاهات الفاشية </a:t>
            </a:r>
            <a:r>
              <a:rPr lang="ar-SA" dirty="0" smtClean="0"/>
              <a:t>تركز على قياس مدى شيوع الأفكار المتسمة </a:t>
            </a:r>
            <a:r>
              <a:rPr lang="ar-SA" dirty="0" err="1" smtClean="0"/>
              <a:t>بالحدة</a:t>
            </a:r>
            <a:r>
              <a:rPr lang="ar-SA" dirty="0" smtClean="0"/>
              <a:t> السياسية بين الأمريكيين.</a:t>
            </a:r>
          </a:p>
          <a:p>
            <a:pPr algn="just">
              <a:buNone/>
            </a:pPr>
            <a:r>
              <a:rPr lang="ar-SA" b="1" dirty="0" smtClean="0"/>
              <a:t>5) المقاييس العرقية </a:t>
            </a:r>
            <a:r>
              <a:rPr lang="ar-SA" dirty="0" smtClean="0"/>
              <a:t>تهتم بدراسة شعور الأمريكيين بالتمييز العرقي ضد الأقليات خاصة اليهود.</a:t>
            </a:r>
          </a:p>
          <a:p>
            <a:pPr algn="just">
              <a:buNone/>
            </a:pPr>
            <a:r>
              <a:rPr lang="ar-SA" b="1" dirty="0" smtClean="0"/>
              <a:t>6) مقاييس الجمود الفكري </a:t>
            </a:r>
            <a:r>
              <a:rPr lang="ar-SA" dirty="0" smtClean="0"/>
              <a:t>تهتم بدراسة الانغلاق العقلي.</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القيم</a:t>
            </a:r>
            <a:endParaRPr lang="ar-SA" dirty="0"/>
          </a:p>
        </p:txBody>
      </p:sp>
      <p:sp>
        <p:nvSpPr>
          <p:cNvPr id="3" name="عنصر نائب للمحتوى 2"/>
          <p:cNvSpPr>
            <a:spLocks noGrp="1"/>
          </p:cNvSpPr>
          <p:nvPr>
            <p:ph idx="1"/>
          </p:nvPr>
        </p:nvSpPr>
        <p:spPr/>
        <p:txBody>
          <a:bodyPr>
            <a:normAutofit/>
          </a:bodyPr>
          <a:lstStyle/>
          <a:p>
            <a:pPr algn="just"/>
            <a:r>
              <a:rPr lang="ar-SA" dirty="0" smtClean="0"/>
              <a:t>القيم: هي مفاهيم مجردة أو ضمنية تعبر عن التفضيل والامتياز ترتبط بالأشخاص والأشياء والمعاني.</a:t>
            </a:r>
          </a:p>
          <a:p>
            <a:pPr algn="just"/>
            <a:r>
              <a:rPr lang="ar-SA" dirty="0" smtClean="0"/>
              <a:t>ويتعلم الفرد القيم ويكتسبها تدريجياً أثناء عملية التطبيع الاجتماعي، ويضيفها إلى إطاره المرجعي للسلوك، والقيم من أهم المؤثرات على سلوك الأفراد وعلى شخصياتهم.</a:t>
            </a:r>
          </a:p>
          <a:p>
            <a:pPr algn="just"/>
            <a:r>
              <a:rPr lang="ar-SA" dirty="0" smtClean="0"/>
              <a:t>أول من وجه الاهتمام بدراسة القيم هو المفكر الألماني </a:t>
            </a:r>
            <a:r>
              <a:rPr lang="ar-SA" dirty="0" err="1" smtClean="0"/>
              <a:t>سبرانجر.</a:t>
            </a:r>
            <a:endParaRPr lang="ar-SA"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692696"/>
            <a:ext cx="8229600" cy="1066800"/>
          </a:xfrm>
        </p:spPr>
        <p:txBody>
          <a:bodyPr/>
          <a:lstStyle/>
          <a:p>
            <a:pPr algn="ctr"/>
            <a:r>
              <a:rPr lang="ar-SA" dirty="0" smtClean="0"/>
              <a:t>أهم الاختبارات التي تقيس القيم</a:t>
            </a:r>
            <a:endParaRPr lang="ar-SA" dirty="0"/>
          </a:p>
        </p:txBody>
      </p:sp>
      <p:sp>
        <p:nvSpPr>
          <p:cNvPr id="3" name="عنصر نائب للمحتوى 2"/>
          <p:cNvSpPr>
            <a:spLocks noGrp="1"/>
          </p:cNvSpPr>
          <p:nvPr>
            <p:ph idx="1"/>
          </p:nvPr>
        </p:nvSpPr>
        <p:spPr>
          <a:xfrm>
            <a:off x="179512" y="1772816"/>
            <a:ext cx="8784976" cy="4801720"/>
          </a:xfrm>
        </p:spPr>
        <p:txBody>
          <a:bodyPr>
            <a:normAutofit/>
          </a:bodyPr>
          <a:lstStyle/>
          <a:p>
            <a:pPr algn="just">
              <a:buNone/>
            </a:pPr>
            <a:r>
              <a:rPr lang="ar-SA" b="1" dirty="0" smtClean="0"/>
              <a:t>1) اختبار </a:t>
            </a:r>
            <a:r>
              <a:rPr lang="ar-SA" b="1" dirty="0" err="1" smtClean="0"/>
              <a:t>ألبورت</a:t>
            </a:r>
            <a:r>
              <a:rPr lang="ar-SA" b="1" dirty="0" smtClean="0"/>
              <a:t> – </a:t>
            </a:r>
            <a:r>
              <a:rPr lang="ar-SA" b="1" dirty="0" err="1" smtClean="0"/>
              <a:t>فرنون </a:t>
            </a:r>
            <a:r>
              <a:rPr lang="ar-SA" b="1" dirty="0" smtClean="0"/>
              <a:t>– </a:t>
            </a:r>
            <a:r>
              <a:rPr lang="ar-SA" b="1" dirty="0" err="1" smtClean="0"/>
              <a:t>لندزي</a:t>
            </a:r>
            <a:r>
              <a:rPr lang="ar-SA" b="1" dirty="0" smtClean="0"/>
              <a:t>: يقيس </a:t>
            </a:r>
            <a:r>
              <a:rPr lang="ar-SA" dirty="0" smtClean="0"/>
              <a:t>القيم على أساس طرح أسئلة تمثل اختيارين أو أربعة اختيارات يتبين منها على أي قيمة يميل </a:t>
            </a:r>
            <a:r>
              <a:rPr lang="ar-SA" dirty="0" err="1" smtClean="0"/>
              <a:t>المفحوص </a:t>
            </a:r>
            <a:r>
              <a:rPr lang="ar-SA" dirty="0" smtClean="0"/>
              <a:t>”النظرية، أو الاقتصادية، أو الاجتماعية، أو الجمالية، أو السياسية أو </a:t>
            </a:r>
            <a:r>
              <a:rPr lang="ar-SA" dirty="0" err="1" smtClean="0"/>
              <a:t>الدينية“</a:t>
            </a:r>
            <a:endParaRPr lang="ar-SA" dirty="0" smtClean="0"/>
          </a:p>
          <a:p>
            <a:pPr algn="just">
              <a:buNone/>
            </a:pPr>
            <a:r>
              <a:rPr lang="ar-SA" b="1" dirty="0" smtClean="0"/>
              <a:t>2) اختبار قيم اساليب الحياة لموريس: </a:t>
            </a:r>
            <a:r>
              <a:rPr lang="ar-SA" dirty="0" smtClean="0"/>
              <a:t>يعرض ثلاثة عشر أسلوباً للحياة يحدد المفحوص موقفه من هذه الأساليب على مقياس متدرج من سبع نقاط.</a:t>
            </a:r>
          </a:p>
          <a:p>
            <a:pPr algn="just">
              <a:buNone/>
            </a:pPr>
            <a:r>
              <a:rPr lang="ar-SA" b="1" dirty="0" smtClean="0"/>
              <a:t>3) اختبار السلوك الأخلاقي </a:t>
            </a:r>
            <a:r>
              <a:rPr lang="ar-SA" b="1" dirty="0" err="1" smtClean="0"/>
              <a:t>لكرسمان</a:t>
            </a:r>
            <a:r>
              <a:rPr lang="ar-SA" b="1" dirty="0" smtClean="0"/>
              <a:t> </a:t>
            </a:r>
            <a:r>
              <a:rPr lang="ar-SA" dirty="0" smtClean="0"/>
              <a:t>يقيس والسلوك القيم الأخلاقية فيعرض الاختبار عدداً من المواقف يحكم </a:t>
            </a:r>
            <a:r>
              <a:rPr lang="ar-SA" dirty="0" err="1" smtClean="0"/>
              <a:t>المفوحص</a:t>
            </a:r>
            <a:r>
              <a:rPr lang="ar-SA" dirty="0" smtClean="0"/>
              <a:t> عليها بأنها خطأ أو صواب من وجهة نظره حيث يستدل من ذلك على قيمه الأخلاقية.، وجيب المفحوص عن هذه العبارات على مقياس متدرج من عشر نقاط.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764704"/>
            <a:ext cx="8229600" cy="1066800"/>
          </a:xfrm>
        </p:spPr>
        <p:txBody>
          <a:bodyPr/>
          <a:lstStyle/>
          <a:p>
            <a:pPr algn="ctr"/>
            <a:r>
              <a:rPr lang="ar-SA" dirty="0" smtClean="0"/>
              <a:t>أهم الاختبارات التي تقيس القيم</a:t>
            </a:r>
            <a:endParaRPr lang="ar-SA" dirty="0"/>
          </a:p>
        </p:txBody>
      </p:sp>
      <p:sp>
        <p:nvSpPr>
          <p:cNvPr id="3" name="عنصر نائب للمحتوى 2"/>
          <p:cNvSpPr>
            <a:spLocks noGrp="1"/>
          </p:cNvSpPr>
          <p:nvPr>
            <p:ph idx="1"/>
          </p:nvPr>
        </p:nvSpPr>
        <p:spPr>
          <a:xfrm>
            <a:off x="323528" y="1772816"/>
            <a:ext cx="8568952" cy="4801720"/>
          </a:xfrm>
        </p:spPr>
        <p:txBody>
          <a:bodyPr>
            <a:normAutofit lnSpcReduction="10000"/>
          </a:bodyPr>
          <a:lstStyle/>
          <a:p>
            <a:pPr algn="just">
              <a:buNone/>
            </a:pPr>
            <a:r>
              <a:rPr lang="ar-SA" b="1" dirty="0" smtClean="0"/>
              <a:t>4) اختبار القيم الشخصية لسكوت: </a:t>
            </a:r>
            <a:r>
              <a:rPr lang="ar-SA" dirty="0" smtClean="0"/>
              <a:t>يقيس القيم الشخصية من جوانبها المختلفة مثل العقلانية والعطف والمهارات الاجتماعية والولاء والإنجاز الأكاديمي والأمانة والتدين.</a:t>
            </a:r>
          </a:p>
          <a:p>
            <a:pPr algn="just">
              <a:buNone/>
            </a:pPr>
            <a:r>
              <a:rPr lang="ar-SA" b="1" dirty="0" smtClean="0"/>
              <a:t>5) اختبار مسح القيم </a:t>
            </a:r>
            <a:r>
              <a:rPr lang="ar-SA" b="1" dirty="0" err="1" smtClean="0"/>
              <a:t>لروكيش</a:t>
            </a:r>
            <a:r>
              <a:rPr lang="ar-SA" b="1" dirty="0" smtClean="0"/>
              <a:t>: </a:t>
            </a:r>
            <a:r>
              <a:rPr lang="ar-SA" dirty="0" smtClean="0"/>
              <a:t>يقيس ثماني عشر قيمة يطلب من المفحوص أن يرتبها حسب أهميتها بالنسبة </a:t>
            </a:r>
            <a:r>
              <a:rPr lang="ar-SA" dirty="0" err="1" smtClean="0"/>
              <a:t>له.</a:t>
            </a:r>
            <a:r>
              <a:rPr lang="ar-SA" dirty="0" smtClean="0"/>
              <a:t> وهذه القيم بعضها وسيلي مثل الطموح والانفتاح والمقدرة والشجاعة وبعضها غائي مثل الحياة المريحة والراحة والإنجاز.</a:t>
            </a:r>
          </a:p>
          <a:p>
            <a:pPr algn="just">
              <a:buNone/>
            </a:pPr>
            <a:r>
              <a:rPr lang="ar-SA" b="1" dirty="0" smtClean="0"/>
              <a:t>6) </a:t>
            </a:r>
            <a:r>
              <a:rPr lang="ar-SA" b="1" dirty="0" err="1" smtClean="0"/>
              <a:t>مبيان</a:t>
            </a:r>
            <a:r>
              <a:rPr lang="ar-SA" b="1" dirty="0" smtClean="0"/>
              <a:t> القيم </a:t>
            </a:r>
            <a:r>
              <a:rPr lang="ar-SA" b="1" dirty="0" err="1" smtClean="0"/>
              <a:t>لبالز</a:t>
            </a:r>
            <a:r>
              <a:rPr lang="ar-SA" b="1" dirty="0" smtClean="0"/>
              <a:t>: </a:t>
            </a:r>
            <a:r>
              <a:rPr lang="ar-SA" dirty="0" smtClean="0"/>
              <a:t>يقيس مجموعة من القيم عند المفحوصين،ويحتوي الاختبار على أربعة أجزاء وهي تقبل السلطة والتوجه طبقا للرغبة والمساواة والفردية، ويضع لهذه الجوانب الأربعة أسئلة يجيب عنها المفحوص على مقياس متدرج من ست نقاط.</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548680"/>
            <a:ext cx="8229600" cy="1066800"/>
          </a:xfrm>
        </p:spPr>
        <p:txBody>
          <a:bodyPr/>
          <a:lstStyle/>
          <a:p>
            <a:pPr algn="ctr"/>
            <a:r>
              <a:rPr lang="ar-SA" dirty="0" smtClean="0"/>
              <a:t>قياس الميول والاهتمامات </a:t>
            </a:r>
            <a:endParaRPr lang="ar-SA" dirty="0"/>
          </a:p>
        </p:txBody>
      </p:sp>
      <p:sp>
        <p:nvSpPr>
          <p:cNvPr id="3" name="عنصر نائب للمحتوى 2"/>
          <p:cNvSpPr>
            <a:spLocks noGrp="1"/>
          </p:cNvSpPr>
          <p:nvPr>
            <p:ph idx="1"/>
          </p:nvPr>
        </p:nvSpPr>
        <p:spPr>
          <a:xfrm>
            <a:off x="251520" y="1628800"/>
            <a:ext cx="8568952" cy="4945736"/>
          </a:xfrm>
        </p:spPr>
        <p:txBody>
          <a:bodyPr>
            <a:normAutofit fontScale="92500"/>
          </a:bodyPr>
          <a:lstStyle/>
          <a:p>
            <a:pPr algn="just"/>
            <a:r>
              <a:rPr lang="ar-SA" dirty="0" smtClean="0"/>
              <a:t>الميل هو شعور بالتفضيل </a:t>
            </a:r>
            <a:r>
              <a:rPr lang="ar-SA" dirty="0" err="1" smtClean="0"/>
              <a:t>لمناشط</a:t>
            </a:r>
            <a:r>
              <a:rPr lang="ar-SA" dirty="0" smtClean="0"/>
              <a:t> أو أشياء أو أفكار معينة، يتجه إليها الفرد.</a:t>
            </a:r>
          </a:p>
          <a:p>
            <a:pPr algn="just"/>
            <a:r>
              <a:rPr lang="ar-SA" dirty="0" smtClean="0"/>
              <a:t>تقوم اختبارات الميول على عدد من الأسئلة تتناول </a:t>
            </a:r>
            <a:r>
              <a:rPr lang="ar-SA" dirty="0" err="1" smtClean="0"/>
              <a:t>المناشط</a:t>
            </a:r>
            <a:r>
              <a:rPr lang="ar-SA" dirty="0" smtClean="0"/>
              <a:t> واهتمامات الناس وأنماطهم وأوصافهم، ويطلب من المفحوص أن يبين تفضيله لها من عدمه.</a:t>
            </a:r>
          </a:p>
          <a:p>
            <a:pPr algn="just"/>
            <a:r>
              <a:rPr lang="ar-SA" dirty="0" smtClean="0"/>
              <a:t>يتصل قياس الميول بالشخصية اتصالاً وثيقاُ لان الميول أمور مكتسبة وتعبير عن حاجات الفرد وعن سمات شخصيته.</a:t>
            </a:r>
          </a:p>
          <a:p>
            <a:pPr algn="just"/>
            <a:r>
              <a:rPr lang="ar-SA" dirty="0" smtClean="0"/>
              <a:t>العلاقة بين الميل المهني والشخصية باختصار من خلال نظرية </a:t>
            </a:r>
            <a:r>
              <a:rPr lang="ar-SA" dirty="0" err="1" smtClean="0"/>
              <a:t>هولاند</a:t>
            </a:r>
            <a:r>
              <a:rPr lang="ar-SA" dirty="0" smtClean="0"/>
              <a:t> الشهيرة.</a:t>
            </a:r>
          </a:p>
          <a:p>
            <a:pPr algn="just"/>
            <a:r>
              <a:rPr lang="ar-SA" dirty="0" smtClean="0"/>
              <a:t>تدور نظرية </a:t>
            </a:r>
            <a:r>
              <a:rPr lang="ar-SA" dirty="0" err="1" smtClean="0"/>
              <a:t>هولاند</a:t>
            </a:r>
            <a:r>
              <a:rPr lang="ar-SA" dirty="0" smtClean="0"/>
              <a:t> حول أنماط ستة للشخصية هي: الواقعي والتحليلي والفنان والاجتماعية والتجاري والتقليدي، وكل شخص يتصف بواحد من هذه الانماط </a:t>
            </a:r>
            <a:r>
              <a:rPr lang="ar-SA" dirty="0" err="1" smtClean="0"/>
              <a:t>الستة.</a:t>
            </a:r>
            <a:r>
              <a:rPr lang="ar-SA" dirty="0" smtClean="0"/>
              <a:t> أنماط الشخصية هذه هي بعينها أنماط البيئة، ويكون التطابق تاماً إذا عاش الشخص في نمط بيئة يوافق نمط شخصيته.</a:t>
            </a: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140</TotalTime>
  <Words>1064</Words>
  <Application>Microsoft Office PowerPoint</Application>
  <PresentationFormat>عرض على الشاشة (3:4)‏</PresentationFormat>
  <Paragraphs>47</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حضري</vt:lpstr>
      <vt:lpstr>قياس الاتجاهات والقيم والميول</vt:lpstr>
      <vt:lpstr>قياس الاتجاهات</vt:lpstr>
      <vt:lpstr>مكونات الاتجاه</vt:lpstr>
      <vt:lpstr>أساليب قياس الاتجاهات</vt:lpstr>
      <vt:lpstr>قياس الاتجاهات بأسلوب التقدير الذاتي</vt:lpstr>
      <vt:lpstr>القيم</vt:lpstr>
      <vt:lpstr>أهم الاختبارات التي تقيس القيم</vt:lpstr>
      <vt:lpstr>أهم الاختبارات التي تقيس القيم</vt:lpstr>
      <vt:lpstr>قياس الميول والاهتمامات </vt:lpstr>
      <vt:lpstr>أهم اختبارات الميول المهنية</vt:lpstr>
      <vt:lpstr>أهم اختبارات الميول المهنية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قياس الاتجاهات والقيم والميول</dc:title>
  <dc:creator>shr</dc:creator>
  <cp:lastModifiedBy>majdah</cp:lastModifiedBy>
  <cp:revision>15</cp:revision>
  <dcterms:created xsi:type="dcterms:W3CDTF">2018-11-10T18:06:43Z</dcterms:created>
  <dcterms:modified xsi:type="dcterms:W3CDTF">2018-11-11T08:09:44Z</dcterms:modified>
</cp:coreProperties>
</file>