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9" r:id="rId4"/>
    <p:sldId id="261" r:id="rId5"/>
    <p:sldId id="262" r:id="rId6"/>
    <p:sldId id="263" r:id="rId7"/>
    <p:sldId id="265" r:id="rId8"/>
    <p:sldId id="266" r:id="rId9"/>
    <p:sldId id="267" r:id="rId10"/>
    <p:sldId id="269" r:id="rId11"/>
    <p:sldId id="270" r:id="rId12"/>
    <p:sldId id="271" r:id="rId1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9" d="100"/>
          <a:sy n="59" d="100"/>
        </p:scale>
        <p:origin x="-146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74C9C295-04D9-49FC-BCDB-4E7CD7A0A4C7}" type="datetimeFigureOut">
              <a:rPr lang="ar-SA" smtClean="0"/>
              <a:pPr/>
              <a:t>04/07/35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0110A15-E8C3-4EDD-BA40-9687D5FE9245}"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74C9C295-04D9-49FC-BCDB-4E7CD7A0A4C7}" type="datetimeFigureOut">
              <a:rPr lang="ar-SA" smtClean="0"/>
              <a:pPr/>
              <a:t>04/07/35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0110A15-E8C3-4EDD-BA40-9687D5FE9245}"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74C9C295-04D9-49FC-BCDB-4E7CD7A0A4C7}" type="datetimeFigureOut">
              <a:rPr lang="ar-SA" smtClean="0"/>
              <a:pPr/>
              <a:t>04/07/35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0110A15-E8C3-4EDD-BA40-9687D5FE9245}"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74C9C295-04D9-49FC-BCDB-4E7CD7A0A4C7}" type="datetimeFigureOut">
              <a:rPr lang="ar-SA" smtClean="0"/>
              <a:pPr/>
              <a:t>04/07/35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0110A15-E8C3-4EDD-BA40-9687D5FE9245}"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74C9C295-04D9-49FC-BCDB-4E7CD7A0A4C7}" type="datetimeFigureOut">
              <a:rPr lang="ar-SA" smtClean="0"/>
              <a:pPr/>
              <a:t>04/07/35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90110A15-E8C3-4EDD-BA40-9687D5FE9245}"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74C9C295-04D9-49FC-BCDB-4E7CD7A0A4C7}" type="datetimeFigureOut">
              <a:rPr lang="ar-SA" smtClean="0"/>
              <a:pPr/>
              <a:t>04/07/35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90110A15-E8C3-4EDD-BA40-9687D5FE9245}"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74C9C295-04D9-49FC-BCDB-4E7CD7A0A4C7}" type="datetimeFigureOut">
              <a:rPr lang="ar-SA" smtClean="0"/>
              <a:pPr/>
              <a:t>04/07/35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90110A15-E8C3-4EDD-BA40-9687D5FE9245}"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74C9C295-04D9-49FC-BCDB-4E7CD7A0A4C7}" type="datetimeFigureOut">
              <a:rPr lang="ar-SA" smtClean="0"/>
              <a:pPr/>
              <a:t>04/07/35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90110A15-E8C3-4EDD-BA40-9687D5FE9245}"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74C9C295-04D9-49FC-BCDB-4E7CD7A0A4C7}" type="datetimeFigureOut">
              <a:rPr lang="ar-SA" smtClean="0"/>
              <a:pPr/>
              <a:t>04/07/35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90110A15-E8C3-4EDD-BA40-9687D5FE9245}"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4C9C295-04D9-49FC-BCDB-4E7CD7A0A4C7}" type="datetimeFigureOut">
              <a:rPr lang="ar-SA" smtClean="0"/>
              <a:pPr/>
              <a:t>04/07/35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90110A15-E8C3-4EDD-BA40-9687D5FE9245}"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74C9C295-04D9-49FC-BCDB-4E7CD7A0A4C7}" type="datetimeFigureOut">
              <a:rPr lang="ar-SA" smtClean="0"/>
              <a:pPr/>
              <a:t>04/07/35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90110A15-E8C3-4EDD-BA40-9687D5FE9245}"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4C9C295-04D9-49FC-BCDB-4E7CD7A0A4C7}" type="datetimeFigureOut">
              <a:rPr lang="ar-SA" smtClean="0"/>
              <a:pPr/>
              <a:t>04/07/35</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90110A15-E8C3-4EDD-BA40-9687D5FE9245}"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Autofit/>
          </a:bodyPr>
          <a:lstStyle/>
          <a:p>
            <a:pPr fontAlgn="base"/>
            <a:r>
              <a:rPr lang="ar-SA" sz="9600" dirty="0">
                <a:latin typeface="Arabic Typesetting" pitchFamily="66" charset="-78"/>
                <a:cs typeface="Arabic Typesetting" pitchFamily="66" charset="-78"/>
              </a:rPr>
              <a:t>قائمة الأرباح المحتجزة</a:t>
            </a:r>
            <a:r>
              <a:rPr lang="en-US" sz="9600" dirty="0">
                <a:latin typeface="Arabic Typesetting" pitchFamily="66" charset="-78"/>
                <a:cs typeface="Arabic Typesetting" pitchFamily="66" charset="-78"/>
              </a:rPr>
              <a:t/>
            </a:r>
            <a:br>
              <a:rPr lang="en-US" sz="9600" dirty="0">
                <a:latin typeface="Arabic Typesetting" pitchFamily="66" charset="-78"/>
                <a:cs typeface="Arabic Typesetting" pitchFamily="66" charset="-78"/>
              </a:rPr>
            </a:br>
            <a:r>
              <a:rPr lang="ar-SA" sz="9600" dirty="0">
                <a:latin typeface="Arabic Typesetting" pitchFamily="66" charset="-78"/>
                <a:cs typeface="Arabic Typesetting" pitchFamily="66" charset="-78"/>
              </a:rPr>
              <a:t>وقائمة التدفقات النقدية</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94722"/>
          </a:xfrm>
        </p:spPr>
        <p:txBody>
          <a:bodyPr>
            <a:normAutofit/>
          </a:bodyPr>
          <a:lstStyle/>
          <a:p>
            <a:r>
              <a:rPr lang="ar-SA" b="1" u="sng" dirty="0"/>
              <a:t>خطوات إعداد القائمة</a:t>
            </a:r>
            <a:r>
              <a:rPr lang="en-US" dirty="0"/>
              <a:t/>
            </a:r>
            <a:br>
              <a:rPr lang="en-US" dirty="0"/>
            </a:br>
            <a:r>
              <a:rPr lang="ar-SA" b="1" dirty="0"/>
              <a:t>للوصول لصافي التدفق النقدي من الأنشطة التشغيلية فإنه من الضروري التقرير عن الإيرادات والمصروفات تبعاً للأساس النقدي الأمر الذي يتطلب استبعاد أثر عمليات قائمة الدخل التي لا تؤدي إلى الزيادة أو النقص في النقدية للوصول لصافي التدفق النقدي من الأنشطة التشغيلية يتم اتباع </a:t>
            </a:r>
            <a:r>
              <a:rPr lang="ar-SA" b="1" u="sng" dirty="0"/>
              <a:t>إحدى الطريقتين </a:t>
            </a:r>
            <a:r>
              <a:rPr lang="ar-SA" b="1" u="sng" dirty="0" err="1"/>
              <a:t>التاليتين:</a:t>
            </a:r>
            <a:endParaRPr lang="ar-SA" u="sng"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22714"/>
          </a:xfrm>
        </p:spPr>
        <p:txBody>
          <a:bodyPr>
            <a:normAutofit/>
          </a:bodyPr>
          <a:lstStyle/>
          <a:p>
            <a:pPr fontAlgn="base"/>
            <a:r>
              <a:rPr lang="ar-SA" b="1" u="sng" dirty="0"/>
              <a:t>الطريقة </a:t>
            </a:r>
            <a:r>
              <a:rPr lang="ar-SA" b="1" u="sng" dirty="0" err="1"/>
              <a:t>المباشرة :</a:t>
            </a:r>
            <a:r>
              <a:rPr lang="en-US" dirty="0"/>
              <a:t/>
            </a:r>
            <a:br>
              <a:rPr lang="en-US" dirty="0"/>
            </a:br>
            <a:r>
              <a:rPr lang="ar-SA" b="1" dirty="0"/>
              <a:t>طبقاً لهذه الطريقة تسوى عناصر الإيرادات والمصروفات لكي تظهر بشكل مباشر </a:t>
            </a:r>
            <a:r>
              <a:rPr lang="ar-SA" b="1" dirty="0" err="1"/>
              <a:t>المقبوضات</a:t>
            </a:r>
            <a:r>
              <a:rPr lang="ar-SA" b="1" dirty="0"/>
              <a:t> والمدفوعات النقدية خلال الفترة</a:t>
            </a:r>
            <a:r>
              <a:rPr lang="en-US" dirty="0"/>
              <a:t/>
            </a:r>
            <a:br>
              <a:rPr lang="en-US" dirty="0"/>
            </a:br>
            <a:r>
              <a:rPr lang="ar-SA" b="1" dirty="0"/>
              <a:t>سميت بالطريقة المباشرة لأنها تحتسب الإيرادات النقدية و المصروفات النقدية مباشرة دون تعديل صافي </a:t>
            </a:r>
            <a:r>
              <a:rPr lang="ar-SA" b="1" dirty="0" smtClean="0"/>
              <a:t>الدخل</a:t>
            </a:r>
            <a:r>
              <a:rPr lang="en-US" b="1" dirty="0"/>
              <a:t>.</a:t>
            </a:r>
            <a:r>
              <a:rPr lang="en-US" dirty="0"/>
              <a:t/>
            </a:r>
            <a:br>
              <a:rPr lang="en-US" dirty="0"/>
            </a:br>
            <a:endParaRPr lang="ar-S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94722"/>
          </a:xfrm>
        </p:spPr>
        <p:txBody>
          <a:bodyPr>
            <a:noAutofit/>
          </a:bodyPr>
          <a:lstStyle/>
          <a:p>
            <a:pPr fontAlgn="base"/>
            <a:r>
              <a:rPr lang="ar-SA" sz="3600" b="1" u="sng" dirty="0"/>
              <a:t>الطريقة غير المباشرة:</a:t>
            </a:r>
            <a:r>
              <a:rPr lang="en-US" sz="3600" dirty="0"/>
              <a:t/>
            </a:r>
            <a:br>
              <a:rPr lang="en-US" sz="3600" dirty="0"/>
            </a:br>
            <a:r>
              <a:rPr lang="ar-SA" sz="3600" b="1" dirty="0"/>
              <a:t>يتم البدء بصافي الدخل ويتم تعديله ببعض التسويات اللازمة للوصول إلى صافي التدفقات النقدية من الأنشطة </a:t>
            </a:r>
            <a:r>
              <a:rPr lang="ar-SA" sz="3600" b="1" dirty="0" smtClean="0"/>
              <a:t>التشغيلية</a:t>
            </a:r>
            <a:r>
              <a:rPr lang="en-US" sz="3600" b="1" dirty="0" smtClean="0"/>
              <a:t>.</a:t>
            </a:r>
            <a:r>
              <a:rPr lang="en-US" sz="3600" dirty="0"/>
              <a:t/>
            </a:r>
            <a:br>
              <a:rPr lang="en-US" sz="3600" dirty="0"/>
            </a:br>
            <a:r>
              <a:rPr lang="ar-SA" sz="3600" b="1" dirty="0"/>
              <a:t>سميت بالطريقة غير المباشرة لأنها تبدأ بصافي الدخل وفقاً لأساس </a:t>
            </a:r>
            <a:r>
              <a:rPr lang="ar-SA" sz="3600" b="1" dirty="0" smtClean="0"/>
              <a:t>الاستحقاق</a:t>
            </a:r>
            <a:endParaRPr lang="ar-SA" sz="3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94722"/>
          </a:xfrm>
        </p:spPr>
        <p:txBody>
          <a:bodyPr>
            <a:normAutofit fontScale="90000"/>
          </a:bodyPr>
          <a:lstStyle/>
          <a:p>
            <a:pPr fontAlgn="base"/>
            <a:r>
              <a:rPr lang="ar-SA" sz="4000" b="1" u="sng" dirty="0" smtClean="0"/>
              <a:t>قائمة الأرباح المحتجزة</a:t>
            </a:r>
            <a:br>
              <a:rPr lang="ar-SA" sz="4000" b="1" u="sng" dirty="0" smtClean="0"/>
            </a:br>
            <a:r>
              <a:rPr lang="en-US" sz="4000" b="1" u="sng" dirty="0" smtClean="0"/>
              <a:t>statement of retrained earnings</a:t>
            </a:r>
            <a:r>
              <a:rPr lang="en-US" sz="4000" dirty="0" smtClean="0"/>
              <a:t/>
            </a:r>
            <a:br>
              <a:rPr lang="en-US" sz="4000" dirty="0" smtClean="0"/>
            </a:br>
            <a:r>
              <a:rPr lang="ar-SA" sz="4000" b="1" dirty="0"/>
              <a:t>تعد إحدى القوائم المالية الأربع التي تلتزم المنشآت بإصدارها سنوياً وذلك بالإضافة إلى قائمة الدخل وقائمة المركز المالي وقائمة التدفقات </a:t>
            </a:r>
            <a:r>
              <a:rPr lang="ar-SA" sz="4000" b="1" dirty="0" smtClean="0"/>
              <a:t>النقدية</a:t>
            </a:r>
            <a:r>
              <a:rPr lang="en-US" sz="4000" b="1" dirty="0" smtClean="0"/>
              <a:t>: </a:t>
            </a:r>
            <a:r>
              <a:rPr lang="en-US" sz="4000" dirty="0"/>
              <a:t/>
            </a:r>
            <a:br>
              <a:rPr lang="en-US" sz="4000" dirty="0"/>
            </a:br>
            <a:r>
              <a:rPr lang="ar-SA" sz="4000" dirty="0"/>
              <a:t>تمثل قائمة الأرباح المحتجزة تصويراً شاملاً لأي تغييرات تحدث في الأرباح خلال الفترة المعدة عنها وبحيث تكون وسيلة للإفصاح عن التغييرات في الأرباح التي تطرأ على رصيد الأرباح المحتجزة في بداية الفترة وصولاً إلى رصيد الأرباح المحتجزة في نهاية الفترة </a:t>
            </a:r>
            <a:r>
              <a:rPr lang="ar-SA" sz="4000" u="sng" dirty="0"/>
              <a:t>ومثل هذه التغييرات يمكن حصرها في البنود التالية:</a:t>
            </a:r>
            <a:r>
              <a:rPr lang="en-US" dirty="0"/>
              <a:t/>
            </a:r>
            <a:br>
              <a:rPr lang="en-US" dirty="0"/>
            </a:br>
            <a:endParaRPr lang="ar-S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178698"/>
          </a:xfrm>
        </p:spPr>
        <p:txBody>
          <a:bodyPr>
            <a:normAutofit/>
          </a:bodyPr>
          <a:lstStyle/>
          <a:p>
            <a:r>
              <a:rPr lang="ar-SA" b="1" dirty="0"/>
              <a:t>ويظهر رصيد حساب الأرباح المحتجزة في قائمة المركز المالي ضمن القسم الخاص بحقوق الملكية باعتباره صافي </a:t>
            </a:r>
            <a:r>
              <a:rPr lang="ar-SA" b="1" dirty="0" err="1"/>
              <a:t>أرباح </a:t>
            </a:r>
            <a:r>
              <a:rPr lang="ar-SA" b="1" dirty="0"/>
              <a:t>(أو خسائر) السنوات السابقة بعد استنزال التوزيعات التي دفعت للمساهمين وما ينطوي عليه ذلك من إمكانية كون رصيده دائناً أو مديناً</a:t>
            </a:r>
            <a:r>
              <a:rPr lang="en-US" dirty="0"/>
              <a:t/>
            </a:r>
            <a:br>
              <a:rPr lang="en-US" dirty="0"/>
            </a:br>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1700808"/>
            <a:ext cx="8229600" cy="4968552"/>
          </a:xfrm>
        </p:spPr>
        <p:txBody>
          <a:bodyPr>
            <a:normAutofit fontScale="90000"/>
          </a:bodyPr>
          <a:lstStyle/>
          <a:p>
            <a:r>
              <a:rPr lang="ar-SA" b="1" u="sng" dirty="0"/>
              <a:t>قائمة التدفقات </a:t>
            </a:r>
            <a:r>
              <a:rPr lang="ar-SA" b="1" u="sng" dirty="0" smtClean="0"/>
              <a:t>النقدية</a:t>
            </a:r>
            <a:br>
              <a:rPr lang="ar-SA" b="1" u="sng" dirty="0" smtClean="0"/>
            </a:br>
            <a:r>
              <a:rPr lang="en-US" b="1" u="sng" dirty="0" smtClean="0"/>
              <a:t>cash flow statement</a:t>
            </a:r>
            <a:r>
              <a:rPr lang="en-US" dirty="0"/>
              <a:t/>
            </a:r>
            <a:br>
              <a:rPr lang="en-US" dirty="0"/>
            </a:br>
            <a:r>
              <a:rPr lang="ar-SA" b="1" dirty="0"/>
              <a:t>تمكن مستخدمي القوائم المالية من تقييم موقف الشركة من السيولة قصيرة </a:t>
            </a:r>
            <a:r>
              <a:rPr lang="ar-SA" b="1" dirty="0" smtClean="0"/>
              <a:t>الأجل, </a:t>
            </a:r>
            <a:r>
              <a:rPr lang="ar-SA" b="1" dirty="0"/>
              <a:t>وسداد الالتزامات في مواعيدها والمرونة المالية </a:t>
            </a:r>
            <a:r>
              <a:rPr lang="ar-SA" b="1" dirty="0" err="1" smtClean="0"/>
              <a:t>للشركة,</a:t>
            </a:r>
            <a:r>
              <a:rPr lang="ar-SA" b="1" dirty="0" smtClean="0"/>
              <a:t/>
            </a:r>
            <a:br>
              <a:rPr lang="ar-SA" b="1" dirty="0" smtClean="0"/>
            </a:br>
            <a:r>
              <a:rPr lang="ar-SA" b="1" dirty="0" smtClean="0"/>
              <a:t>كما </a:t>
            </a:r>
            <a:r>
              <a:rPr lang="ar-SA" b="1" dirty="0"/>
              <a:t>تساعد في الحصول على المعلومات التي تمكنهم من الحكم على جودة </a:t>
            </a:r>
            <a:r>
              <a:rPr lang="ar-SA" b="1" dirty="0" smtClean="0"/>
              <a:t>الأرباح</a:t>
            </a:r>
            <a:r>
              <a:rPr lang="en-US" b="1" dirty="0" smtClean="0"/>
              <a:t> </a:t>
            </a:r>
            <a:r>
              <a:rPr lang="ar-SA" b="1" dirty="0" err="1"/>
              <a:t>,</a:t>
            </a:r>
            <a:r>
              <a:rPr lang="en-US" b="1" dirty="0" smtClean="0"/>
              <a:t/>
            </a:r>
            <a:br>
              <a:rPr lang="en-US" b="1" dirty="0" smtClean="0"/>
            </a:br>
            <a:r>
              <a:rPr lang="ar-SA" b="1" dirty="0" smtClean="0"/>
              <a:t>فبتالي</a:t>
            </a:r>
            <a:r>
              <a:rPr lang="en-US" b="1" dirty="0" smtClean="0"/>
              <a:t> </a:t>
            </a:r>
            <a:r>
              <a:rPr lang="ar-SA" b="1" dirty="0"/>
              <a:t>كلما زادت نسبة التدفقات النقدية من الأنشطة التشغيلية إلى صافي الدخل كلما زادت جودة رقم الربح</a:t>
            </a:r>
            <a:r>
              <a:rPr lang="en-US" dirty="0"/>
              <a:t/>
            </a:r>
            <a:br>
              <a:rPr lang="en-US" dirty="0"/>
            </a:br>
            <a:r>
              <a:rPr lang="en-US" b="1" dirty="0" smtClean="0"/>
              <a:t/>
            </a:r>
            <a:br>
              <a:rPr lang="en-US" b="1" dirty="0" smtClean="0"/>
            </a:br>
            <a:r>
              <a:rPr lang="en-US" b="1" dirty="0" smtClean="0"/>
              <a:t> </a:t>
            </a:r>
            <a:br>
              <a:rPr lang="en-US" b="1" dirty="0" smtClean="0"/>
            </a:br>
            <a:r>
              <a:rPr lang="en-US" dirty="0"/>
              <a:t/>
            </a:r>
            <a:br>
              <a:rPr lang="en-US" dirty="0"/>
            </a:br>
            <a:endParaRPr lang="ar-S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94722"/>
          </a:xfrm>
        </p:spPr>
        <p:txBody>
          <a:bodyPr>
            <a:normAutofit fontScale="90000"/>
          </a:bodyPr>
          <a:lstStyle/>
          <a:p>
            <a:pPr fontAlgn="base"/>
            <a:r>
              <a:rPr lang="ar-SA" b="1" u="sng" dirty="0"/>
              <a:t>أهداف قائمة التدفقات النقدية</a:t>
            </a:r>
            <a:r>
              <a:rPr lang="en-US" dirty="0"/>
              <a:t/>
            </a:r>
            <a:br>
              <a:rPr lang="en-US" dirty="0"/>
            </a:br>
            <a:r>
              <a:rPr lang="ar-SA" b="1" dirty="0"/>
              <a:t>يعتبر الهدف الأساسي من هذه القائمة تقديم المعلومات الهامة عن النقدية المحصلة والمنصرفة خلال فترة مالية </a:t>
            </a:r>
            <a:r>
              <a:rPr lang="ar-SA" b="1" dirty="0" err="1" smtClean="0"/>
              <a:t>محددة,</a:t>
            </a:r>
            <a:r>
              <a:rPr lang="ar-SA" b="1" dirty="0" smtClean="0"/>
              <a:t/>
            </a:r>
            <a:br>
              <a:rPr lang="ar-SA" b="1" dirty="0" smtClean="0"/>
            </a:br>
            <a:r>
              <a:rPr lang="ar-SA" b="1" dirty="0" smtClean="0"/>
              <a:t>وتمثل </a:t>
            </a:r>
            <a:r>
              <a:rPr lang="ar-SA" b="1" dirty="0"/>
              <a:t>المعلومات الواردة </a:t>
            </a:r>
            <a:r>
              <a:rPr lang="ar-SA" b="1" dirty="0" err="1"/>
              <a:t>بها</a:t>
            </a:r>
            <a:r>
              <a:rPr lang="ar-SA" b="1" dirty="0"/>
              <a:t> أداة مفيدة تساعد المستثمرين والمقرضين وغيرهم في تقييم مقدرة المنشأة على توليد التدفقات النقدية المستقبلية.</a:t>
            </a:r>
            <a:r>
              <a:rPr lang="en-US" dirty="0"/>
              <a:t/>
            </a:r>
            <a:br>
              <a:rPr lang="en-US" dirty="0"/>
            </a:br>
            <a:r>
              <a:rPr lang="ar-SA" b="1" dirty="0"/>
              <a:t>وكذلك تقييم قدرة المنشأة على الوفاء بالتزاماتها وتوزيع أرباحها </a:t>
            </a:r>
            <a:r>
              <a:rPr lang="en-US" dirty="0"/>
              <a:t/>
            </a:r>
            <a:br>
              <a:rPr lang="en-US" dirty="0"/>
            </a:br>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22714"/>
          </a:xfrm>
        </p:spPr>
        <p:txBody>
          <a:bodyPr>
            <a:normAutofit fontScale="90000"/>
          </a:bodyPr>
          <a:lstStyle/>
          <a:p>
            <a:r>
              <a:rPr lang="ar-SA" b="1" u="sng" dirty="0"/>
              <a:t>تصنيف مصادر واستخدامات الأموال إلى ثلاثة أنواع </a:t>
            </a:r>
            <a:r>
              <a:rPr lang="ar-SA" b="1" u="sng" dirty="0" smtClean="0"/>
              <a:t>هي: </a:t>
            </a:r>
            <a:r>
              <a:rPr lang="ar-SA" b="1" dirty="0" smtClean="0"/>
              <a:t/>
            </a:r>
            <a:br>
              <a:rPr lang="ar-SA" b="1" dirty="0" smtClean="0"/>
            </a:br>
            <a:r>
              <a:rPr lang="ar-SA" b="1" dirty="0" smtClean="0"/>
              <a:t>الأنشطة </a:t>
            </a:r>
            <a:r>
              <a:rPr lang="ar-SA" b="1" dirty="0"/>
              <a:t>التشغيلية والاستثمارية </a:t>
            </a:r>
            <a:r>
              <a:rPr lang="ar-SA" b="1" dirty="0" smtClean="0"/>
              <a:t>والتمويلية</a:t>
            </a:r>
            <a:br>
              <a:rPr lang="ar-SA" b="1" dirty="0" smtClean="0"/>
            </a:br>
            <a:r>
              <a:rPr lang="ar-SA" b="1" dirty="0" smtClean="0"/>
              <a:t>تتمثل </a:t>
            </a:r>
            <a:r>
              <a:rPr lang="ar-SA" b="1" dirty="0" err="1" smtClean="0"/>
              <a:t>في:</a:t>
            </a:r>
            <a:r>
              <a:rPr lang="ar-SA" b="1" dirty="0" smtClean="0"/>
              <a:t/>
            </a:r>
            <a:br>
              <a:rPr lang="ar-SA" b="1" dirty="0" smtClean="0"/>
            </a:br>
            <a:r>
              <a:rPr lang="ar-SA" b="1" dirty="0" smtClean="0"/>
              <a:t>1- </a:t>
            </a:r>
            <a:r>
              <a:rPr lang="ar-SA" b="1" u="sng" dirty="0" smtClean="0"/>
              <a:t>الأنشطه </a:t>
            </a:r>
            <a:r>
              <a:rPr lang="ar-SA" b="1" u="sng" dirty="0" err="1" smtClean="0"/>
              <a:t>التشغيليه</a:t>
            </a:r>
            <a:r>
              <a:rPr lang="ar-SA" b="1" u="sng" dirty="0" smtClean="0"/>
              <a:t> </a:t>
            </a:r>
            <a:r>
              <a:rPr lang="ar-SA" b="1" u="sng" dirty="0" err="1" smtClean="0"/>
              <a:t>(</a:t>
            </a:r>
            <a:r>
              <a:rPr lang="en-US" b="1" u="sng" dirty="0" smtClean="0"/>
              <a:t>(operating activities</a:t>
            </a:r>
            <a:r>
              <a:rPr lang="ar-SA" b="1" u="sng" dirty="0" smtClean="0"/>
              <a:t> </a:t>
            </a:r>
            <a:r>
              <a:rPr lang="ar-SA" b="1" dirty="0" smtClean="0"/>
              <a:t>في </a:t>
            </a:r>
            <a:r>
              <a:rPr lang="ar-SA" b="1" dirty="0"/>
              <a:t>الاستثمارات قصيرة الأجل التي تتميز بدرجة عالية من السيولة والتي يكون من السهل تحويلها إلى نقدية دون تحمل مخاطر جوهرية نتيجة تغير القيمة </a:t>
            </a:r>
            <a:r>
              <a:rPr lang="ar-SA" b="1" dirty="0" smtClean="0"/>
              <a:t/>
            </a:r>
            <a:br>
              <a:rPr lang="ar-SA" b="1" dirty="0" smtClean="0"/>
            </a:br>
            <a:r>
              <a:rPr lang="en-US" dirty="0"/>
              <a:t/>
            </a:r>
            <a:br>
              <a:rPr lang="en-US" dirty="0"/>
            </a:br>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22714"/>
          </a:xfrm>
        </p:spPr>
        <p:txBody>
          <a:bodyPr>
            <a:normAutofit fontScale="90000"/>
          </a:bodyPr>
          <a:lstStyle/>
          <a:p>
            <a:r>
              <a:rPr lang="ar-SA" b="1" dirty="0" smtClean="0"/>
              <a:t>2- تتضمن </a:t>
            </a:r>
            <a:r>
              <a:rPr lang="ar-SA" b="1" dirty="0"/>
              <a:t>التدفقات النقدية من </a:t>
            </a:r>
            <a:r>
              <a:rPr lang="ar-SA" b="1" u="sng" dirty="0"/>
              <a:t>الأنشطة </a:t>
            </a:r>
            <a:r>
              <a:rPr lang="ar-SA" b="1" u="sng" dirty="0" smtClean="0"/>
              <a:t>الاستثمارية</a:t>
            </a:r>
            <a:r>
              <a:rPr lang="ar-SA" b="1" u="sng" dirty="0" err="1" smtClean="0"/>
              <a:t>(</a:t>
            </a:r>
            <a:r>
              <a:rPr lang="en-US" b="1" u="sng" dirty="0" smtClean="0"/>
              <a:t>investment activities</a:t>
            </a:r>
            <a:r>
              <a:rPr lang="ar-SA" b="1" dirty="0" smtClean="0"/>
              <a:t> )منح </a:t>
            </a:r>
            <a:r>
              <a:rPr lang="ar-SA" b="1" dirty="0"/>
              <a:t>القروض وتحصيلها وشراء الأصول الثابتة وتعتبر التدفقات النقدية من الأنشطة الاستثمارية مؤشراً مباشراً عن درجة نمو المنشأة أو انكماشها كلما زادت التدفقات النقدية الخارجة عن الأنشطة الاستثمارية عن تلك التدفقات النقدية الداخلة المرتبطة </a:t>
            </a:r>
            <a:r>
              <a:rPr lang="ar-SA" b="1" dirty="0" err="1"/>
              <a:t>بها</a:t>
            </a:r>
            <a:r>
              <a:rPr lang="ar-SA" b="1" dirty="0"/>
              <a:t> دل ذلك على نمو المنشأة وتوسعها</a:t>
            </a:r>
            <a:r>
              <a:rPr lang="en-US" dirty="0"/>
              <a:t/>
            </a:r>
            <a:br>
              <a:rPr lang="en-US" dirty="0"/>
            </a:br>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106690"/>
          </a:xfrm>
        </p:spPr>
        <p:txBody>
          <a:bodyPr>
            <a:normAutofit/>
          </a:bodyPr>
          <a:lstStyle/>
          <a:p>
            <a:r>
              <a:rPr lang="ar-SA" b="1" dirty="0" smtClean="0"/>
              <a:t>3- تفصح </a:t>
            </a:r>
            <a:r>
              <a:rPr lang="ar-SA" b="1" dirty="0"/>
              <a:t>التدفقات النقدية من </a:t>
            </a:r>
            <a:r>
              <a:rPr lang="ar-SA" b="1" u="sng" dirty="0"/>
              <a:t>الأنشطة </a:t>
            </a:r>
            <a:r>
              <a:rPr lang="ar-SA" b="1" u="sng" dirty="0" err="1"/>
              <a:t>التمويلية</a:t>
            </a:r>
            <a:r>
              <a:rPr lang="ar-SA" b="1" dirty="0" err="1"/>
              <a:t> </a:t>
            </a:r>
            <a:r>
              <a:rPr lang="ar-SA" b="1" dirty="0" err="1" smtClean="0"/>
              <a:t>(</a:t>
            </a:r>
            <a:r>
              <a:rPr lang="en-US" b="1" dirty="0" smtClean="0"/>
              <a:t>(financial activities</a:t>
            </a:r>
            <a:r>
              <a:rPr lang="ar-SA" b="1" dirty="0" smtClean="0"/>
              <a:t>عن </a:t>
            </a:r>
            <a:r>
              <a:rPr lang="ar-SA" b="1" dirty="0"/>
              <a:t>الأنشطة التي تتعلق بالتمويل طويل الأجل والسداد بحيث تعطي صورة كاملة لمستخدمي القوائم عن سياسات المنشأة في تمويل عملياتها </a:t>
            </a:r>
            <a:endParaRPr lang="ar-S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94722"/>
          </a:xfrm>
        </p:spPr>
        <p:txBody>
          <a:bodyPr>
            <a:normAutofit fontScale="90000"/>
          </a:bodyPr>
          <a:lstStyle/>
          <a:p>
            <a:r>
              <a:rPr lang="ar-SA" b="1" dirty="0" smtClean="0"/>
              <a:t/>
            </a:r>
            <a:br>
              <a:rPr lang="ar-SA" b="1" dirty="0" smtClean="0"/>
            </a:br>
            <a:r>
              <a:rPr lang="ar-SA" b="1" dirty="0"/>
              <a:t/>
            </a:r>
            <a:br>
              <a:rPr lang="ar-SA" b="1" dirty="0"/>
            </a:br>
            <a:r>
              <a:rPr lang="ar-SA" b="1" dirty="0" smtClean="0"/>
              <a:t/>
            </a:r>
            <a:br>
              <a:rPr lang="ar-SA" b="1" dirty="0" smtClean="0"/>
            </a:br>
            <a:r>
              <a:rPr lang="ar-SA" b="1" dirty="0"/>
              <a:t/>
            </a:r>
            <a:br>
              <a:rPr lang="ar-SA" b="1" dirty="0"/>
            </a:br>
            <a:r>
              <a:rPr lang="ar-SA" b="1" u="sng" dirty="0" smtClean="0"/>
              <a:t>الهيكل العام لقائمة التدفقات النقدية</a:t>
            </a:r>
            <a:r>
              <a:rPr lang="en-US" dirty="0" smtClean="0"/>
              <a:t/>
            </a:r>
            <a:br>
              <a:rPr lang="en-US" dirty="0" smtClean="0"/>
            </a:br>
            <a:r>
              <a:rPr lang="ar-SA" dirty="0" smtClean="0"/>
              <a:t/>
            </a:r>
            <a:br>
              <a:rPr lang="ar-SA" dirty="0" smtClean="0"/>
            </a:br>
            <a:r>
              <a:rPr lang="ar-SA" b="1" dirty="0" smtClean="0"/>
              <a:t>التدفقات النقدية من الأنشطة التشغيلية</a:t>
            </a:r>
            <a:r>
              <a:rPr lang="en-US" dirty="0" smtClean="0"/>
              <a:t/>
            </a:r>
            <a:br>
              <a:rPr lang="en-US" dirty="0" smtClean="0"/>
            </a:br>
            <a:r>
              <a:rPr lang="ar-SA" b="1" dirty="0" smtClean="0"/>
              <a:t>± التدفقات النقدية من الأنشطة الاستثمارية</a:t>
            </a:r>
            <a:r>
              <a:rPr lang="en-US" dirty="0" smtClean="0"/>
              <a:t/>
            </a:r>
            <a:br>
              <a:rPr lang="en-US" dirty="0" smtClean="0"/>
            </a:br>
            <a:r>
              <a:rPr lang="ar-SA" b="1" dirty="0" smtClean="0"/>
              <a:t>± التدفقات النقدية من الأنشطة التمويلية</a:t>
            </a:r>
            <a:br>
              <a:rPr lang="ar-SA" b="1" dirty="0" smtClean="0"/>
            </a:br>
            <a:r>
              <a:rPr lang="ar-SA" b="1" dirty="0" smtClean="0"/>
              <a:t>= صافي </a:t>
            </a:r>
            <a:r>
              <a:rPr lang="ar-SA" b="1" dirty="0" err="1" smtClean="0"/>
              <a:t>الزيادة </a:t>
            </a:r>
            <a:r>
              <a:rPr lang="ar-SA" b="1" dirty="0" smtClean="0"/>
              <a:t>( </a:t>
            </a:r>
            <a:r>
              <a:rPr lang="ar-SA" b="1" dirty="0" err="1" smtClean="0"/>
              <a:t>النقص </a:t>
            </a:r>
            <a:r>
              <a:rPr lang="ar-SA" b="1" dirty="0" smtClean="0"/>
              <a:t>) في النقدية</a:t>
            </a:r>
            <a:br>
              <a:rPr lang="ar-SA" b="1" dirty="0" smtClean="0"/>
            </a:br>
            <a:r>
              <a:rPr lang="ar-SA" b="1" dirty="0" smtClean="0"/>
              <a:t>± </a:t>
            </a:r>
            <a:r>
              <a:rPr lang="ar-SA" b="1" dirty="0"/>
              <a:t>رصيد النقدية في بداية </a:t>
            </a:r>
            <a:r>
              <a:rPr lang="ar-SA" b="1" dirty="0" smtClean="0"/>
              <a:t>المدة</a:t>
            </a:r>
            <a:r>
              <a:rPr lang="en-US" b="1" dirty="0" smtClean="0"/>
              <a:t> </a:t>
            </a:r>
            <a:br>
              <a:rPr lang="en-US" b="1" dirty="0" smtClean="0"/>
            </a:br>
            <a:r>
              <a:rPr lang="ar-SA" b="1" dirty="0" smtClean="0"/>
              <a:t>= </a:t>
            </a:r>
            <a:r>
              <a:rPr lang="ar-SA" b="1" dirty="0"/>
              <a:t>رصيد النقدية في نهاية المدة</a:t>
            </a:r>
            <a:r>
              <a:rPr lang="en-US" b="1" dirty="0" smtClean="0"/>
              <a:t/>
            </a:r>
            <a:br>
              <a:rPr lang="en-US" b="1" dirty="0" smtClean="0"/>
            </a:br>
            <a:r>
              <a:rPr lang="en-US" dirty="0" smtClean="0"/>
              <a:t/>
            </a:r>
            <a:br>
              <a:rPr lang="en-US" dirty="0" smtClean="0"/>
            </a:br>
            <a:r>
              <a:rPr lang="en-US" dirty="0" smtClean="0"/>
              <a:t/>
            </a:r>
            <a:br>
              <a:rPr lang="en-US" dirty="0" smtClean="0"/>
            </a:br>
            <a:endParaRPr lang="ar-SA"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TotalTime>
  <Words>154</Words>
  <Application>Microsoft Office PowerPoint</Application>
  <PresentationFormat>عرض على الشاشة (3:4)‏</PresentationFormat>
  <Paragraphs>12</Paragraphs>
  <Slides>12</Slides>
  <Notes>0</Notes>
  <HiddenSlides>0</HiddenSlides>
  <MMClips>0</MMClips>
  <ScaleCrop>false</ScaleCrop>
  <HeadingPairs>
    <vt:vector size="4" baseType="variant">
      <vt:variant>
        <vt:lpstr>سمة</vt:lpstr>
      </vt:variant>
      <vt:variant>
        <vt:i4>1</vt:i4>
      </vt:variant>
      <vt:variant>
        <vt:lpstr>عناوين الشرائح</vt:lpstr>
      </vt:variant>
      <vt:variant>
        <vt:i4>12</vt:i4>
      </vt:variant>
    </vt:vector>
  </HeadingPairs>
  <TitlesOfParts>
    <vt:vector size="13" baseType="lpstr">
      <vt:lpstr>سمة Office</vt:lpstr>
      <vt:lpstr>قائمة الأرباح المحتجزة وقائمة التدفقات النقدية</vt:lpstr>
      <vt:lpstr>قائمة الأرباح المحتجزة statement of retrained earnings تعد إحدى القوائم المالية الأربع التي تلتزم المنشآت بإصدارها سنوياً وذلك بالإضافة إلى قائمة الدخل وقائمة المركز المالي وقائمة التدفقات النقدية:  تمثل قائمة الأرباح المحتجزة تصويراً شاملاً لأي تغييرات تحدث في الأرباح خلال الفترة المعدة عنها وبحيث تكون وسيلة للإفصاح عن التغييرات في الأرباح التي تطرأ على رصيد الأرباح المحتجزة في بداية الفترة وصولاً إلى رصيد الأرباح المحتجزة في نهاية الفترة ومثل هذه التغييرات يمكن حصرها في البنود التالية: </vt:lpstr>
      <vt:lpstr>ويظهر رصيد حساب الأرباح المحتجزة في قائمة المركز المالي ضمن القسم الخاص بحقوق الملكية باعتباره صافي أرباح (أو خسائر) السنوات السابقة بعد استنزال التوزيعات التي دفعت للمساهمين وما ينطوي عليه ذلك من إمكانية كون رصيده دائناً أو مديناً </vt:lpstr>
      <vt:lpstr>قائمة التدفقات النقدية cash flow statement تمكن مستخدمي القوائم المالية من تقييم موقف الشركة من السيولة قصيرة الأجل, وسداد الالتزامات في مواعيدها والمرونة المالية للشركة, كما تساعد في الحصول على المعلومات التي تمكنهم من الحكم على جودة الأرباح , فبتالي كلما زادت نسبة التدفقات النقدية من الأنشطة التشغيلية إلى صافي الدخل كلما زادت جودة رقم الربح     </vt:lpstr>
      <vt:lpstr>أهداف قائمة التدفقات النقدية يعتبر الهدف الأساسي من هذه القائمة تقديم المعلومات الهامة عن النقدية المحصلة والمنصرفة خلال فترة مالية محددة, وتمثل المعلومات الواردة بها أداة مفيدة تساعد المستثمرين والمقرضين وغيرهم في تقييم مقدرة المنشأة على توليد التدفقات النقدية المستقبلية. وكذلك تقييم قدرة المنشأة على الوفاء بالتزاماتها وتوزيع أرباحها  </vt:lpstr>
      <vt:lpstr>تصنيف مصادر واستخدامات الأموال إلى ثلاثة أنواع هي:  الأنشطة التشغيلية والاستثمارية والتمويلية تتمثل في: 1- الأنشطه التشغيليه ((operating activities في الاستثمارات قصيرة الأجل التي تتميز بدرجة عالية من السيولة والتي يكون من السهل تحويلها إلى نقدية دون تحمل مخاطر جوهرية نتيجة تغير القيمة   </vt:lpstr>
      <vt:lpstr>2- تتضمن التدفقات النقدية من الأنشطة الاستثمارية(investment activities )منح القروض وتحصيلها وشراء الأصول الثابتة وتعتبر التدفقات النقدية من الأنشطة الاستثمارية مؤشراً مباشراً عن درجة نمو المنشأة أو انكماشها كلما زادت التدفقات النقدية الخارجة عن الأنشطة الاستثمارية عن تلك التدفقات النقدية الداخلة المرتبطة بها دل ذلك على نمو المنشأة وتوسعها </vt:lpstr>
      <vt:lpstr>3- تفصح التدفقات النقدية من الأنشطة التمويلية ((financial activitiesعن الأنشطة التي تتعلق بالتمويل طويل الأجل والسداد بحيث تعطي صورة كاملة لمستخدمي القوائم عن سياسات المنشأة في تمويل عملياتها </vt:lpstr>
      <vt:lpstr>    الهيكل العام لقائمة التدفقات النقدية  التدفقات النقدية من الأنشطة التشغيلية ± التدفقات النقدية من الأنشطة الاستثمارية ± التدفقات النقدية من الأنشطة التمويلية = صافي الزيادة ( النقص ) في النقدية ± رصيد النقدية في بداية المدة  = رصيد النقدية في نهاية المدة   </vt:lpstr>
      <vt:lpstr>خطوات إعداد القائمة للوصول لصافي التدفق النقدي من الأنشطة التشغيلية فإنه من الضروري التقرير عن الإيرادات والمصروفات تبعاً للأساس النقدي الأمر الذي يتطلب استبعاد أثر عمليات قائمة الدخل التي لا تؤدي إلى الزيادة أو النقص في النقدية للوصول لصافي التدفق النقدي من الأنشطة التشغيلية يتم اتباع إحدى الطريقتين التاليتين:</vt:lpstr>
      <vt:lpstr>الطريقة المباشرة : طبقاً لهذه الطريقة تسوى عناصر الإيرادات والمصروفات لكي تظهر بشكل مباشر المقبوضات والمدفوعات النقدية خلال الفترة سميت بالطريقة المباشرة لأنها تحتسب الإيرادات النقدية و المصروفات النقدية مباشرة دون تعديل صافي الدخل. </vt:lpstr>
      <vt:lpstr>الطريقة غير المباشرة: يتم البدء بصافي الدخل ويتم تعديله ببعض التسويات اللازمة للوصول إلى صافي التدفقات النقدية من الأنشطة التشغيلية. سميت بالطريقة غير المباشرة لأنها تبدأ بصافي الدخل وفقاً لأساس الاستحقاق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قائمة الأرباح المحتجزة وقائمة التدفقات النقدية</dc:title>
  <dc:creator>Saud New</dc:creator>
  <cp:lastModifiedBy>ar</cp:lastModifiedBy>
  <cp:revision>7</cp:revision>
  <dcterms:created xsi:type="dcterms:W3CDTF">2013-04-23T16:51:03Z</dcterms:created>
  <dcterms:modified xsi:type="dcterms:W3CDTF">2014-05-03T00:28:31Z</dcterms:modified>
</cp:coreProperties>
</file>