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 id="267" r:id="rId10"/>
    <p:sldId id="268" r:id="rId11"/>
    <p:sldId id="271" r:id="rId12"/>
    <p:sldId id="272" r:id="rId13"/>
    <p:sldId id="274" r:id="rId14"/>
    <p:sldId id="275" r:id="rId15"/>
    <p:sldId id="276" r:id="rId16"/>
    <p:sldId id="277" r:id="rId17"/>
    <p:sldId id="278" r:id="rId18"/>
    <p:sldId id="279" r:id="rId19"/>
    <p:sldId id="280" r:id="rId20"/>
    <p:sldId id="281" r:id="rId21"/>
    <p:sldId id="282"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7" name="Rectangle 6"/>
          <p:cNvSpPr/>
          <p:nvPr/>
        </p:nvSpPr>
        <p:spPr>
          <a:xfrm>
            <a:off x="1" y="762000"/>
            <a:ext cx="6856214"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952697" y="762000"/>
            <a:ext cx="2193989" cy="5334001"/>
          </a:xfrm>
          <a:prstGeom prst="rect">
            <a:avLst/>
          </a:prstGeom>
          <a:solidFill>
            <a:srgbClr val="C3C3C3">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02386" y="1298448"/>
            <a:ext cx="5486400" cy="3255264"/>
          </a:xfrm>
        </p:spPr>
        <p:txBody>
          <a:bodyPr anchor="b">
            <a:normAutofit/>
          </a:bodyPr>
          <a:lstStyle>
            <a:lvl1pPr algn="r">
              <a:defRPr sz="5400" spc="-100" baseline="0">
                <a:solidFill>
                  <a:srgbClr val="FFFF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825011" y="4670246"/>
            <a:ext cx="5486400" cy="914400"/>
          </a:xfrm>
        </p:spPr>
        <p:txBody>
          <a:bodyPr anchor="t">
            <a:normAutofit/>
          </a:bodyPr>
          <a:lstStyle>
            <a:lvl1pPr marL="0" indent="0" algn="r">
              <a:buNone/>
              <a:defRPr sz="2000" cap="none" spc="0" baseline="0">
                <a:solidFill>
                  <a:schemeClr val="accent1">
                    <a:lumMod val="20000"/>
                    <a:lumOff val="80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2800889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12230126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85750" y="990600"/>
            <a:ext cx="2114550" cy="4953000"/>
          </a:xfrm>
        </p:spPr>
        <p:txBody>
          <a:bodyPr vert="eaVert"/>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2900934" y="868680"/>
            <a:ext cx="5486400" cy="5120640"/>
          </a:xfrm>
        </p:spPr>
        <p:txBody>
          <a:bodyPr vert="eaVert" ancho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3590236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3448491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900934" y="1298448"/>
            <a:ext cx="5486400" cy="3255264"/>
          </a:xfrm>
        </p:spPr>
        <p:txBody>
          <a:bodyPr anchor="b">
            <a:normAutofit/>
          </a:bodyPr>
          <a:lstStyle>
            <a:lvl1pPr>
              <a:defRPr sz="5400" b="0" spc="-100" baseline="0">
                <a:solidFill>
                  <a:schemeClr val="tx1">
                    <a:lumMod val="65000"/>
                    <a:lumOff val="35000"/>
                  </a:schemeClr>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14650" y="4672584"/>
            <a:ext cx="5486400" cy="914400"/>
          </a:xfrm>
        </p:spPr>
        <p:txBody>
          <a:bodyPr anchor="t">
            <a:normAutofit/>
          </a:bodyPr>
          <a:lstStyle>
            <a:lvl1pPr marL="0" indent="0">
              <a:buNone/>
              <a:defRPr sz="20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2085202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2900934"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863590" y="868680"/>
            <a:ext cx="2606040" cy="512064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8" name="Date Placeholder 7"/>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9" name="Footer Placeholder 8"/>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3472284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2900934" y="1023586"/>
            <a:ext cx="2606040" cy="807720"/>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2900934"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863847" y="1023587"/>
            <a:ext cx="2606040" cy="813171"/>
          </a:xfrm>
        </p:spPr>
        <p:txBody>
          <a:bodyPr anchor="b">
            <a:normAutofit/>
          </a:bodyPr>
          <a:lstStyle>
            <a:lvl1pPr marL="0" indent="0">
              <a:spcBef>
                <a:spcPts val="0"/>
              </a:spcBef>
              <a:buNone/>
              <a:defRPr sz="1900" b="1">
                <a:solidFill>
                  <a:schemeClr val="tx1">
                    <a:lumMod val="65000"/>
                    <a:lumOff val="3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863847" y="1930936"/>
            <a:ext cx="2606040" cy="4023360"/>
          </a:xfrm>
        </p:spPr>
        <p:txBody>
          <a:bodyPr/>
          <a:lstStyle>
            <a:lvl1pPr>
              <a:defRPr sz="19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2" name="Date Placeholder 1"/>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11" name="Footer Placeholder 10"/>
          <p:cNvSpPr>
            <a:spLocks noGrp="1"/>
          </p:cNvSpPr>
          <p:nvPr>
            <p:ph type="ftr" sz="quarter" idx="11"/>
          </p:nvPr>
        </p:nvSpPr>
        <p:spPr/>
        <p:txBody>
          <a:bodyPr/>
          <a:lstStyle/>
          <a:p>
            <a:endParaRPr lang="ar-SA"/>
          </a:p>
        </p:txBody>
      </p:sp>
      <p:sp>
        <p:nvSpPr>
          <p:cNvPr id="12" name="Slide Number Placeholder 11"/>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3211060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ar-SA"/>
              <a:t>انقر لتحرير نمط عنوان الشكل الرئيسي</a:t>
            </a:r>
            <a:endParaRPr lang="en-US" dirty="0"/>
          </a:p>
        </p:txBody>
      </p:sp>
      <p:sp>
        <p:nvSpPr>
          <p:cNvPr id="2" name="Date Placeholder 1"/>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7" name="Footer Placeholder 6"/>
          <p:cNvSpPr>
            <a:spLocks noGrp="1"/>
          </p:cNvSpPr>
          <p:nvPr>
            <p:ph type="ftr" sz="quarter" idx="11"/>
          </p:nvPr>
        </p:nvSpPr>
        <p:spPr/>
        <p:txBody>
          <a:bodyPr/>
          <a:lstStyle/>
          <a:p>
            <a:endParaRPr lang="ar-SA"/>
          </a:p>
        </p:txBody>
      </p:sp>
      <p:sp>
        <p:nvSpPr>
          <p:cNvPr id="8" name="Slide Number Placeholder 7"/>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4186601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593660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baseline="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2900934" y="868680"/>
            <a:ext cx="54864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92024" y="3337560"/>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8" name="Date Placeholder 7"/>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9" name="Footer Placeholder 8"/>
          <p:cNvSpPr>
            <a:spLocks noGrp="1"/>
          </p:cNvSpPr>
          <p:nvPr>
            <p:ph type="ftr" sz="quarter" idx="11"/>
          </p:nvPr>
        </p:nvSpPr>
        <p:spPr/>
        <p:txBody>
          <a:bodyPr/>
          <a:lstStyle/>
          <a:p>
            <a:endParaRPr lang="ar-SA"/>
          </a:p>
        </p:txBody>
      </p:sp>
      <p:sp>
        <p:nvSpPr>
          <p:cNvPr id="10" name="Slide Number Placeholder 9"/>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276321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92024" y="1143000"/>
            <a:ext cx="2125980" cy="2194560"/>
          </a:xfrm>
        </p:spPr>
        <p:txBody>
          <a:bodyPr anchor="b">
            <a:normAutofit/>
          </a:bodyPr>
          <a:lstStyle>
            <a:lvl1pPr>
              <a:defRPr sz="28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2677983" y="767419"/>
            <a:ext cx="6086423"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92024" y="3340602"/>
            <a:ext cx="2125980" cy="2560320"/>
          </a:xfrm>
        </p:spPr>
        <p:txBody>
          <a:bodyPr anchor="t">
            <a:normAutofit/>
          </a:bodyPr>
          <a:lstStyle>
            <a:lvl1pPr marL="0" indent="0">
              <a:lnSpc>
                <a:spcPct val="100000"/>
              </a:lnSpc>
              <a:spcBef>
                <a:spcPts val="800"/>
              </a:spcBef>
              <a:buNone/>
              <a:defRPr sz="125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حرر أنماط نص الشكل الرئيسي</a:t>
            </a:r>
          </a:p>
        </p:txBody>
      </p:sp>
      <p:sp>
        <p:nvSpPr>
          <p:cNvPr id="8" name="Date Placeholder 7"/>
          <p:cNvSpPr>
            <a:spLocks noGrp="1"/>
          </p:cNvSpPr>
          <p:nvPr>
            <p:ph type="dt" sz="half" idx="10"/>
          </p:nvPr>
        </p:nvSpPr>
        <p:spPr/>
        <p:txBody>
          <a:bodyPr/>
          <a:lstStyle/>
          <a:p>
            <a:fld id="{43C6AC97-A02F-444B-801C-09D073256BE8}" type="datetimeFigureOut">
              <a:rPr lang="ar-SA" smtClean="0"/>
              <a:pPr/>
              <a:t>03/02/1439</a:t>
            </a:fld>
            <a:endParaRPr lang="ar-SA"/>
          </a:p>
        </p:txBody>
      </p:sp>
      <p:sp>
        <p:nvSpPr>
          <p:cNvPr id="9" name="Footer Placeholder 8"/>
          <p:cNvSpPr>
            <a:spLocks noGrp="1"/>
          </p:cNvSpPr>
          <p:nvPr>
            <p:ph type="ftr" sz="quarter" idx="11"/>
          </p:nvPr>
        </p:nvSpPr>
        <p:spPr>
          <a:xfrm>
            <a:off x="2624326" y="6356351"/>
            <a:ext cx="4433638" cy="365125"/>
          </a:xfrm>
        </p:spPr>
        <p:txBody>
          <a:bodyPr/>
          <a:lstStyle/>
          <a:p>
            <a:endParaRPr lang="ar-SA"/>
          </a:p>
        </p:txBody>
      </p:sp>
      <p:sp>
        <p:nvSpPr>
          <p:cNvPr id="10" name="Slide Number Placeholder 9"/>
          <p:cNvSpPr>
            <a:spLocks noGrp="1"/>
          </p:cNvSpPr>
          <p:nvPr>
            <p:ph type="sldNum" sz="quarter" idx="12"/>
          </p:nvPr>
        </p:nvSpPr>
        <p:spPr/>
        <p:txBody>
          <a:bodyPr/>
          <a:lstStyle/>
          <a:p>
            <a:fld id="{CF969B52-6E07-4E2C-BC49-4DE1759A7518}" type="slidenum">
              <a:rPr lang="ar-SA" smtClean="0"/>
              <a:pPr/>
              <a:t>‹#›</a:t>
            </a:fld>
            <a:endParaRPr lang="ar-SA"/>
          </a:p>
        </p:txBody>
      </p:sp>
    </p:spTree>
    <p:extLst>
      <p:ext uri="{BB962C8B-B14F-4D97-AF65-F5344CB8AC3E}">
        <p14:creationId xmlns:p14="http://schemas.microsoft.com/office/powerpoint/2010/main" val="27930143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2582693"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89689" y="1123838"/>
            <a:ext cx="2210612" cy="4601183"/>
          </a:xfrm>
          <a:prstGeom prst="rect">
            <a:avLst/>
          </a:prstGeom>
        </p:spPr>
        <p:txBody>
          <a:bodyPr vert="horz" lIns="91440" tIns="45720" rIns="91440" bIns="45720" rtlCol="0" anchor="ctr">
            <a:normAutofit/>
          </a:bodyPr>
          <a:lstStyle/>
          <a:p>
            <a:r>
              <a:rPr lang="ar-SA"/>
              <a:t>انقر لتحرير نمط عنوان الشكل الرئيسي</a:t>
            </a:r>
            <a:endParaRPr lang="en-US" dirty="0"/>
          </a:p>
        </p:txBody>
      </p:sp>
      <p:sp>
        <p:nvSpPr>
          <p:cNvPr id="38" name="Rectangle 37"/>
          <p:cNvSpPr/>
          <p:nvPr/>
        </p:nvSpPr>
        <p:spPr>
          <a:xfrm>
            <a:off x="8861898" y="758952"/>
            <a:ext cx="288036"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2901951" y="864108"/>
            <a:ext cx="5486400" cy="5120640"/>
          </a:xfrm>
          <a:prstGeom prst="rect">
            <a:avLst/>
          </a:prstGeom>
        </p:spPr>
        <p:txBody>
          <a:bodyPr vert="horz" lIns="91440" tIns="45720" rIns="91440" bIns="45720" rtlCol="0" anchor="ctr">
            <a:normAutofit/>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a:off x="196849" y="6356351"/>
            <a:ext cx="2057400" cy="365125"/>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fld id="{43C6AC97-A02F-444B-801C-09D073256BE8}" type="datetimeFigureOut">
              <a:rPr lang="ar-SA" smtClean="0"/>
              <a:pPr/>
              <a:t>03/02/1439</a:t>
            </a:fld>
            <a:endParaRPr lang="ar-SA"/>
          </a:p>
        </p:txBody>
      </p:sp>
      <p:sp>
        <p:nvSpPr>
          <p:cNvPr id="5" name="Footer Placeholder 4"/>
          <p:cNvSpPr>
            <a:spLocks noGrp="1"/>
          </p:cNvSpPr>
          <p:nvPr>
            <p:ph type="ftr" sz="quarter" idx="3"/>
          </p:nvPr>
        </p:nvSpPr>
        <p:spPr>
          <a:xfrm>
            <a:off x="2901951" y="6356351"/>
            <a:ext cx="4433638" cy="365125"/>
          </a:xfrm>
          <a:prstGeom prst="rect">
            <a:avLst/>
          </a:prstGeom>
        </p:spPr>
        <p:txBody>
          <a:bodyPr vert="horz" lIns="91440" tIns="45720" rIns="91440" bIns="45720" rtlCol="0" anchor="ctr"/>
          <a:lstStyle>
            <a:lvl1pPr algn="r">
              <a:defRPr sz="1000">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7975602" y="6356351"/>
            <a:ext cx="1148195" cy="365125"/>
          </a:xfrm>
          <a:prstGeom prst="rect">
            <a:avLst/>
          </a:prstGeom>
        </p:spPr>
        <p:txBody>
          <a:bodyPr vert="horz" lIns="91440" tIns="45720" rIns="91440" bIns="45720" rtlCol="0" anchor="ctr"/>
          <a:lstStyle>
            <a:lvl1pPr algn="r">
              <a:defRPr sz="1100" b="1">
                <a:solidFill>
                  <a:schemeClr val="accent1"/>
                </a:solidFill>
              </a:defRPr>
            </a:lvl1pPr>
          </a:lstStyle>
          <a:p>
            <a:fld id="{CF969B52-6E07-4E2C-BC49-4DE1759A7518}" type="slidenum">
              <a:rPr lang="ar-SA" smtClean="0"/>
              <a:pPr/>
              <a:t>‹#›</a:t>
            </a:fld>
            <a:endParaRPr lang="ar-SA"/>
          </a:p>
        </p:txBody>
      </p:sp>
    </p:spTree>
    <p:extLst>
      <p:ext uri="{BB962C8B-B14F-4D97-AF65-F5344CB8AC3E}">
        <p14:creationId xmlns:p14="http://schemas.microsoft.com/office/powerpoint/2010/main" val="426187705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r" defTabSz="914400" rtl="1" eaLnBrk="1" latinLnBrk="0" hangingPunct="1">
        <a:lnSpc>
          <a:spcPct val="90000"/>
        </a:lnSpc>
        <a:spcBef>
          <a:spcPct val="0"/>
        </a:spcBef>
        <a:buNone/>
        <a:defRPr sz="3000" kern="1200" spc="-60" baseline="0">
          <a:solidFill>
            <a:srgbClr val="FFFFFF"/>
          </a:solidFill>
          <a:latin typeface="+mj-lt"/>
          <a:ea typeface="+mj-ea"/>
          <a:cs typeface="+mj-cs"/>
        </a:defRPr>
      </a:lvl1pPr>
    </p:titleStyle>
    <p:bodyStyle>
      <a:lvl1pPr marL="182880" indent="-182880" algn="r" defTabSz="914400" rtl="1" eaLnBrk="1" latinLnBrk="0" hangingPunct="1">
        <a:lnSpc>
          <a:spcPct val="90000"/>
        </a:lnSpc>
        <a:spcBef>
          <a:spcPts val="1200"/>
        </a:spcBef>
        <a:buClr>
          <a:schemeClr val="accent1"/>
        </a:buClr>
        <a:buFont typeface="Wingdings 2" pitchFamily="18" charset="2"/>
        <a:buChar char=""/>
        <a:defRPr sz="1900" kern="1200">
          <a:solidFill>
            <a:schemeClr val="tx1">
              <a:lumMod val="65000"/>
              <a:lumOff val="35000"/>
            </a:schemeClr>
          </a:solidFill>
          <a:latin typeface="+mn-lt"/>
          <a:ea typeface="+mn-ea"/>
          <a:cs typeface="+mn-cs"/>
        </a:defRPr>
      </a:lvl1pPr>
      <a:lvl2pPr marL="6858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700" kern="1200">
          <a:solidFill>
            <a:schemeClr val="tx1">
              <a:lumMod val="65000"/>
              <a:lumOff val="35000"/>
            </a:schemeClr>
          </a:solidFill>
          <a:latin typeface="+mn-lt"/>
          <a:ea typeface="+mn-ea"/>
          <a:cs typeface="+mn-cs"/>
        </a:defRPr>
      </a:lvl2pPr>
      <a:lvl3pPr marL="11430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500" kern="1200">
          <a:solidFill>
            <a:schemeClr val="tx1">
              <a:lumMod val="65000"/>
              <a:lumOff val="35000"/>
            </a:schemeClr>
          </a:solidFill>
          <a:latin typeface="+mn-lt"/>
          <a:ea typeface="+mn-ea"/>
          <a:cs typeface="+mn-cs"/>
        </a:defRPr>
      </a:lvl3pPr>
      <a:lvl4pPr marL="16002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4pPr>
      <a:lvl5pPr marL="2057400" indent="-18288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5pPr>
      <a:lvl6pPr marL="25146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6pPr>
      <a:lvl7pPr marL="29718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7pPr>
      <a:lvl8pPr marL="34290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8pPr>
      <a:lvl9pPr marL="3886200" indent="-228600" algn="r" defTabSz="914400" rtl="1" eaLnBrk="1" latinLnBrk="0" hangingPunct="1">
        <a:lnSpc>
          <a:spcPct val="90000"/>
        </a:lnSpc>
        <a:spcBef>
          <a:spcPts val="250"/>
        </a:spcBef>
        <a:spcAft>
          <a:spcPts val="250"/>
        </a:spcAft>
        <a:buClr>
          <a:schemeClr val="accent1"/>
        </a:buClr>
        <a:buFont typeface="Wingdings 2" pitchFamily="18" charset="2"/>
        <a:buChar char=""/>
        <a:defRPr sz="1300" kern="1200">
          <a:solidFill>
            <a:schemeClr val="tx1">
              <a:lumMod val="65000"/>
              <a:lumOff val="3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a:t>المحاضرة الخامسة</a:t>
            </a:r>
          </a:p>
        </p:txBody>
      </p:sp>
      <p:sp>
        <p:nvSpPr>
          <p:cNvPr id="3" name="عنوان فرعي 2"/>
          <p:cNvSpPr>
            <a:spLocks noGrp="1"/>
          </p:cNvSpPr>
          <p:nvPr>
            <p:ph type="subTitle" idx="1"/>
          </p:nvPr>
        </p:nvSpPr>
        <p:spPr/>
        <p:txBody>
          <a:bodyPr>
            <a:normAutofit/>
          </a:bodyPr>
          <a:lstStyle/>
          <a:p>
            <a:pPr algn="ctr"/>
            <a:r>
              <a:rPr lang="ar-SA" sz="5400" b="1" dirty="0">
                <a:solidFill>
                  <a:schemeClr val="accent3">
                    <a:lumMod val="50000"/>
                  </a:schemeClr>
                </a:solidFill>
              </a:rPr>
              <a:t>مقاييس التقدير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27784" y="714356"/>
            <a:ext cx="6305904" cy="5534044"/>
          </a:xfrm>
        </p:spPr>
        <p:txBody>
          <a:bodyPr>
            <a:normAutofit/>
          </a:bodyPr>
          <a:lstStyle/>
          <a:p>
            <a:r>
              <a:rPr lang="ar-SA" dirty="0"/>
              <a:t> تعتبر الطريقة مجهدة في تأليفها واستخدامها ولها نفس كفاءة المقياس الرقمي، حيث تقوم مثلا بتحديد سمة معينة ويطلب من شخص متمرس على عمل صناعي معين أن يفكر في فرد يقوم بالعمل بشكل ممتاز ثم يسترجع حادثا معينا يدل على تفوق ذلك الفرد، ويطلب من القائم بالتقدير من ناحية أخرى أن يستحضر في ذهنه عاملا يقوم بنفس العمل بطريقة سيئة ثم يذكر عملا دل على عدم كفاءته.</a:t>
            </a:r>
          </a:p>
          <a:p>
            <a:r>
              <a:rPr lang="ar-SA" dirty="0"/>
              <a:t>عند استخدام هذا النوع يجب أن نفكر في العبارات وليس الأرقام.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solidFill>
                  <a:schemeClr val="accent4">
                    <a:lumMod val="75000"/>
                  </a:schemeClr>
                </a:solidFill>
                <a:effectLst/>
              </a:rPr>
              <a:t>صيغ الإجابة عن مقاييس التقدير</a:t>
            </a:r>
          </a:p>
        </p:txBody>
      </p:sp>
      <p:graphicFrame>
        <p:nvGraphicFramePr>
          <p:cNvPr id="4" name="عنصر نائب للمحتوى 3"/>
          <p:cNvGraphicFramePr>
            <a:graphicFrameLocks noGrp="1"/>
          </p:cNvGraphicFramePr>
          <p:nvPr>
            <p:ph idx="1"/>
          </p:nvPr>
        </p:nvGraphicFramePr>
        <p:xfrm>
          <a:off x="2857488" y="1500174"/>
          <a:ext cx="4999566" cy="3357880"/>
        </p:xfrm>
        <a:graphic>
          <a:graphicData uri="http://schemas.openxmlformats.org/drawingml/2006/table">
            <a:tbl>
              <a:tblPr rtl="1" firstRow="1" bandRow="1">
                <a:tableStyleId>{5C22544A-7EE6-4342-B048-85BDC9FD1C3A}</a:tableStyleId>
              </a:tblPr>
              <a:tblGrid>
                <a:gridCol w="2499783">
                  <a:extLst>
                    <a:ext uri="{9D8B030D-6E8A-4147-A177-3AD203B41FA5}">
                      <a16:colId xmlns:a16="http://schemas.microsoft.com/office/drawing/2014/main" val="20000"/>
                    </a:ext>
                  </a:extLst>
                </a:gridCol>
                <a:gridCol w="2499783">
                  <a:extLst>
                    <a:ext uri="{9D8B030D-6E8A-4147-A177-3AD203B41FA5}">
                      <a16:colId xmlns:a16="http://schemas.microsoft.com/office/drawing/2014/main" val="20001"/>
                    </a:ext>
                  </a:extLst>
                </a:gridCol>
              </a:tblGrid>
              <a:tr h="370840">
                <a:tc>
                  <a:txBody>
                    <a:bodyPr/>
                    <a:lstStyle/>
                    <a:p>
                      <a:pPr algn="ctr" rtl="1"/>
                      <a:r>
                        <a:rPr lang="ar-SA" dirty="0"/>
                        <a:t>الصيغة الأولى </a:t>
                      </a:r>
                    </a:p>
                  </a:txBody>
                  <a:tcPr/>
                </a:tc>
                <a:tc>
                  <a:txBody>
                    <a:bodyPr/>
                    <a:lstStyle/>
                    <a:p>
                      <a:pPr algn="ctr" rtl="1"/>
                      <a:r>
                        <a:rPr lang="ar-SA" dirty="0"/>
                        <a:t>الصيغة الثانية</a:t>
                      </a:r>
                    </a:p>
                  </a:txBody>
                  <a:tcPr/>
                </a:tc>
                <a:extLst>
                  <a:ext uri="{0D108BD9-81ED-4DB2-BD59-A6C34878D82A}">
                    <a16:rowId xmlns:a16="http://schemas.microsoft.com/office/drawing/2014/main" val="10000"/>
                  </a:ext>
                </a:extLst>
              </a:tr>
              <a:tr h="370840">
                <a:tc>
                  <a:txBody>
                    <a:bodyPr/>
                    <a:lstStyle/>
                    <a:p>
                      <a:pPr rtl="1"/>
                      <a:r>
                        <a:rPr lang="ar-SA" sz="2000" b="0" dirty="0"/>
                        <a:t>+3 أوافق بدرجة كبيرة جدا</a:t>
                      </a:r>
                    </a:p>
                  </a:txBody>
                  <a:tcPr/>
                </a:tc>
                <a:tc>
                  <a:txBody>
                    <a:bodyPr/>
                    <a:lstStyle/>
                    <a:p>
                      <a:pPr rtl="1"/>
                      <a:r>
                        <a:rPr lang="ar-SA" sz="2000" b="0" dirty="0">
                          <a:solidFill>
                            <a:srgbClr val="C00000"/>
                          </a:solidFill>
                        </a:rPr>
                        <a:t>6: أوافق بدرجة كبيرة جدا</a:t>
                      </a:r>
                    </a:p>
                  </a:txBody>
                  <a:tcPr/>
                </a:tc>
                <a:extLst>
                  <a:ext uri="{0D108BD9-81ED-4DB2-BD59-A6C34878D82A}">
                    <a16:rowId xmlns:a16="http://schemas.microsoft.com/office/drawing/2014/main" val="10001"/>
                  </a:ext>
                </a:extLst>
              </a:tr>
              <a:tr h="370840">
                <a:tc>
                  <a:txBody>
                    <a:bodyPr/>
                    <a:lstStyle/>
                    <a:p>
                      <a:pPr rtl="1"/>
                      <a:r>
                        <a:rPr lang="ar-SA" sz="2000" b="0" dirty="0"/>
                        <a:t>+2 أوافق بدرجة كبيرة</a:t>
                      </a:r>
                    </a:p>
                  </a:txBody>
                  <a:tcPr/>
                </a:tc>
                <a:tc>
                  <a:txBody>
                    <a:bodyPr/>
                    <a:lstStyle/>
                    <a:p>
                      <a:pPr rtl="1"/>
                      <a:r>
                        <a:rPr lang="ar-SA" sz="2000" b="0" dirty="0">
                          <a:solidFill>
                            <a:srgbClr val="C00000"/>
                          </a:solidFill>
                        </a:rPr>
                        <a:t>5: أوافق بدرجة كبيرة</a:t>
                      </a:r>
                    </a:p>
                  </a:txBody>
                  <a:tcPr/>
                </a:tc>
                <a:extLst>
                  <a:ext uri="{0D108BD9-81ED-4DB2-BD59-A6C34878D82A}">
                    <a16:rowId xmlns:a16="http://schemas.microsoft.com/office/drawing/2014/main" val="10002"/>
                  </a:ext>
                </a:extLst>
              </a:tr>
              <a:tr h="370840">
                <a:tc>
                  <a:txBody>
                    <a:bodyPr/>
                    <a:lstStyle/>
                    <a:p>
                      <a:pPr rtl="1"/>
                      <a:r>
                        <a:rPr lang="ar-SA" sz="2000" b="0" dirty="0"/>
                        <a:t>+1 أوافق</a:t>
                      </a:r>
                    </a:p>
                  </a:txBody>
                  <a:tcPr/>
                </a:tc>
                <a:tc>
                  <a:txBody>
                    <a:bodyPr/>
                    <a:lstStyle/>
                    <a:p>
                      <a:pPr rtl="1"/>
                      <a:r>
                        <a:rPr lang="ar-SA" sz="2000" b="0" dirty="0">
                          <a:solidFill>
                            <a:srgbClr val="C00000"/>
                          </a:solidFill>
                        </a:rPr>
                        <a:t>4: أوافق</a:t>
                      </a:r>
                    </a:p>
                  </a:txBody>
                  <a:tcPr/>
                </a:tc>
                <a:extLst>
                  <a:ext uri="{0D108BD9-81ED-4DB2-BD59-A6C34878D82A}">
                    <a16:rowId xmlns:a16="http://schemas.microsoft.com/office/drawing/2014/main" val="10003"/>
                  </a:ext>
                </a:extLst>
              </a:tr>
              <a:tr h="370840">
                <a:tc>
                  <a:txBody>
                    <a:bodyPr/>
                    <a:lstStyle/>
                    <a:p>
                      <a:pPr rtl="1"/>
                      <a:r>
                        <a:rPr lang="ar-SA" sz="2000" b="0" dirty="0"/>
                        <a:t>-1 أعارض</a:t>
                      </a:r>
                    </a:p>
                  </a:txBody>
                  <a:tcPr/>
                </a:tc>
                <a:tc>
                  <a:txBody>
                    <a:bodyPr/>
                    <a:lstStyle/>
                    <a:p>
                      <a:pPr rtl="1"/>
                      <a:r>
                        <a:rPr lang="ar-SA" sz="2000" b="0" dirty="0">
                          <a:solidFill>
                            <a:srgbClr val="C00000"/>
                          </a:solidFill>
                        </a:rPr>
                        <a:t>3: أعارض</a:t>
                      </a:r>
                    </a:p>
                  </a:txBody>
                  <a:tcPr/>
                </a:tc>
                <a:extLst>
                  <a:ext uri="{0D108BD9-81ED-4DB2-BD59-A6C34878D82A}">
                    <a16:rowId xmlns:a16="http://schemas.microsoft.com/office/drawing/2014/main" val="10004"/>
                  </a:ext>
                </a:extLst>
              </a:tr>
              <a:tr h="370840">
                <a:tc>
                  <a:txBody>
                    <a:bodyPr/>
                    <a:lstStyle/>
                    <a:p>
                      <a:pPr rtl="1"/>
                      <a:r>
                        <a:rPr lang="ar-SA" sz="2000" b="0" dirty="0"/>
                        <a:t>-2 أعارض بدرجة كبيرة</a:t>
                      </a:r>
                    </a:p>
                  </a:txBody>
                  <a:tcPr/>
                </a:tc>
                <a:tc>
                  <a:txBody>
                    <a:bodyPr/>
                    <a:lstStyle/>
                    <a:p>
                      <a:pPr rtl="1"/>
                      <a:r>
                        <a:rPr lang="ar-SA" sz="2000" b="0" dirty="0">
                          <a:solidFill>
                            <a:srgbClr val="C00000"/>
                          </a:solidFill>
                        </a:rPr>
                        <a:t>2:أعارض بدرجة كبيرة</a:t>
                      </a:r>
                    </a:p>
                  </a:txBody>
                  <a:tcPr/>
                </a:tc>
                <a:extLst>
                  <a:ext uri="{0D108BD9-81ED-4DB2-BD59-A6C34878D82A}">
                    <a16:rowId xmlns:a16="http://schemas.microsoft.com/office/drawing/2014/main" val="10005"/>
                  </a:ext>
                </a:extLst>
              </a:tr>
              <a:tr h="370840">
                <a:tc>
                  <a:txBody>
                    <a:bodyPr/>
                    <a:lstStyle/>
                    <a:p>
                      <a:pPr rtl="1"/>
                      <a:r>
                        <a:rPr lang="ar-SA" sz="2000" b="0" dirty="0"/>
                        <a:t>-3 أعارض بدرجة كبيرة</a:t>
                      </a:r>
                      <a:r>
                        <a:rPr lang="ar-SA" sz="2000" b="0" baseline="0" dirty="0"/>
                        <a:t> جدا</a:t>
                      </a:r>
                      <a:endParaRPr lang="ar-SA" sz="2000" b="0" dirty="0"/>
                    </a:p>
                  </a:txBody>
                  <a:tcPr/>
                </a:tc>
                <a:tc>
                  <a:txBody>
                    <a:bodyPr/>
                    <a:lstStyle/>
                    <a:p>
                      <a:pPr rtl="1"/>
                      <a:r>
                        <a:rPr lang="ar-SA" sz="2000" b="0" dirty="0">
                          <a:solidFill>
                            <a:srgbClr val="C00000"/>
                          </a:solidFill>
                        </a:rPr>
                        <a:t>1: أعارض بدرجة كبيرة جدا</a:t>
                      </a:r>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p>
        </p:txBody>
      </p:sp>
      <p:sp>
        <p:nvSpPr>
          <p:cNvPr id="3" name="عنصر نائب للمحتوى 2"/>
          <p:cNvSpPr>
            <a:spLocks noGrp="1"/>
          </p:cNvSpPr>
          <p:nvPr>
            <p:ph idx="1"/>
          </p:nvPr>
        </p:nvSpPr>
        <p:spPr/>
        <p:txBody>
          <a:bodyPr/>
          <a:lstStyle/>
          <a:p>
            <a:pPr marL="596646" indent="-514350">
              <a:buFont typeface="Wingdings" pitchFamily="2" charset="2"/>
              <a:buChar char="v"/>
            </a:pPr>
            <a:r>
              <a:rPr lang="ar-SA" dirty="0"/>
              <a:t> استخدمت التقديرات التي يقوم </a:t>
            </a:r>
            <a:r>
              <a:rPr lang="ar-SA" dirty="0" err="1"/>
              <a:t>بها</a:t>
            </a:r>
            <a:r>
              <a:rPr lang="ar-SA" dirty="0"/>
              <a:t> </a:t>
            </a:r>
            <a:r>
              <a:rPr lang="ar-SA" dirty="0" err="1"/>
              <a:t>الاكلينيكي</a:t>
            </a:r>
            <a:r>
              <a:rPr lang="ar-SA" dirty="0"/>
              <a:t> المدرب بتوسع ، بوصفها مقاييس لشدة الاضطراب ومداه ونوعه.</a:t>
            </a:r>
          </a:p>
          <a:p>
            <a:pPr marL="596646" indent="-514350">
              <a:buFont typeface="Wingdings" pitchFamily="2" charset="2"/>
              <a:buChar char="v"/>
            </a:pPr>
            <a:r>
              <a:rPr lang="ar-SA" dirty="0"/>
              <a:t> المنطق العام لمقاييس التقدير الاكلينيكي ، أنها تجعل الحكم الاكلينيكي  كميا ومقننا.</a:t>
            </a:r>
          </a:p>
          <a:p>
            <a:pPr marL="596646" indent="-514350">
              <a:buFont typeface="Wingdings" pitchFamily="2" charset="2"/>
              <a:buChar char="v"/>
            </a:pPr>
            <a:r>
              <a:rPr lang="ar-SA" dirty="0"/>
              <a:t> تستخدم في المجالات الطبية والنفسية وعلم النفس الاكلينيكي لتكمل عملية التشخيص </a:t>
            </a:r>
            <a:r>
              <a:rPr lang="ar-SA" dirty="0" err="1"/>
              <a:t>السيكاتري</a:t>
            </a:r>
            <a:r>
              <a:rPr lang="ar-SA" dirty="0"/>
              <a:t>، بأن تمدنا بمقياس لشدة الاضطراب وللتصنيف الفرعي للأعراض.</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endParaRPr lang="ar-SA" dirty="0"/>
          </a:p>
        </p:txBody>
      </p:sp>
      <p:sp>
        <p:nvSpPr>
          <p:cNvPr id="3" name="عنصر نائب للمحتوى 2"/>
          <p:cNvSpPr>
            <a:spLocks noGrp="1"/>
          </p:cNvSpPr>
          <p:nvPr>
            <p:ph idx="1"/>
          </p:nvPr>
        </p:nvSpPr>
        <p:spPr/>
        <p:txBody>
          <a:bodyPr>
            <a:normAutofit fontScale="55000" lnSpcReduction="20000"/>
          </a:bodyPr>
          <a:lstStyle/>
          <a:p>
            <a:pPr>
              <a:buNone/>
            </a:pPr>
            <a:r>
              <a:rPr lang="ar-SA" sz="3400" b="1" dirty="0">
                <a:solidFill>
                  <a:srgbClr val="FF0000"/>
                </a:solidFill>
              </a:rPr>
              <a:t>هناك خمسة مقاييس تقدير </a:t>
            </a:r>
            <a:r>
              <a:rPr lang="ar-SA" sz="3400" b="1" dirty="0" err="1">
                <a:solidFill>
                  <a:srgbClr val="FF0000"/>
                </a:solidFill>
              </a:rPr>
              <a:t>اكلينيكية</a:t>
            </a:r>
            <a:r>
              <a:rPr lang="ar-SA" sz="3400" b="1" dirty="0">
                <a:solidFill>
                  <a:srgbClr val="FF0000"/>
                </a:solidFill>
              </a:rPr>
              <a:t> يشيع استخدامها في قياس الشخصية في جوانبها غير السوية:</a:t>
            </a:r>
          </a:p>
          <a:p>
            <a:pPr marL="596646" indent="-514350">
              <a:buFont typeface="+mj-lt"/>
              <a:buAutoNum type="arabicPeriod"/>
            </a:pPr>
            <a:r>
              <a:rPr lang="ar-SA" sz="5100" b="1" dirty="0">
                <a:solidFill>
                  <a:schemeClr val="accent3">
                    <a:lumMod val="75000"/>
                  </a:schemeClr>
                </a:solidFill>
              </a:rPr>
              <a:t> </a:t>
            </a:r>
            <a:r>
              <a:rPr lang="ar-SA" sz="3800" b="1" dirty="0">
                <a:solidFill>
                  <a:schemeClr val="accent3">
                    <a:lumMod val="75000"/>
                  </a:schemeClr>
                </a:solidFill>
              </a:rPr>
              <a:t>مقياس التقدير </a:t>
            </a:r>
            <a:r>
              <a:rPr lang="ar-SA" sz="3800" b="1" dirty="0" err="1">
                <a:solidFill>
                  <a:schemeClr val="accent3">
                    <a:lumMod val="75000"/>
                  </a:schemeClr>
                </a:solidFill>
              </a:rPr>
              <a:t>السيكاتري</a:t>
            </a:r>
            <a:r>
              <a:rPr lang="ar-SA" sz="3800" b="1" dirty="0">
                <a:solidFill>
                  <a:schemeClr val="accent3">
                    <a:lumMod val="75000"/>
                  </a:schemeClr>
                </a:solidFill>
              </a:rPr>
              <a:t> المختصر: </a:t>
            </a:r>
            <a:r>
              <a:rPr lang="ar-SA" sz="3400" dirty="0">
                <a:solidFill>
                  <a:srgbClr val="002060"/>
                </a:solidFill>
                <a:cs typeface="Akhbar MT" pitchFamily="2" charset="-78"/>
              </a:rPr>
              <a:t>من وضع </a:t>
            </a:r>
          </a:p>
          <a:p>
            <a:pPr marL="596646" indent="-514350">
              <a:buNone/>
            </a:pPr>
            <a:r>
              <a:rPr lang="ar-SA" sz="3400" dirty="0">
                <a:solidFill>
                  <a:srgbClr val="002060"/>
                </a:solidFill>
                <a:cs typeface="Akhbar MT" pitchFamily="2" charset="-78"/>
              </a:rPr>
              <a:t>( </a:t>
            </a:r>
            <a:r>
              <a:rPr lang="ar-SA" sz="3400" dirty="0" err="1">
                <a:solidFill>
                  <a:srgbClr val="002060"/>
                </a:solidFill>
                <a:cs typeface="Akhbar MT" pitchFamily="2" charset="-78"/>
              </a:rPr>
              <a:t>اوفرول</a:t>
            </a:r>
            <a:r>
              <a:rPr lang="ar-SA" sz="3400" dirty="0">
                <a:solidFill>
                  <a:srgbClr val="002060"/>
                </a:solidFill>
                <a:cs typeface="Akhbar MT" pitchFamily="2" charset="-78"/>
              </a:rPr>
              <a:t>، </a:t>
            </a:r>
            <a:r>
              <a:rPr lang="ar-SA" sz="3400" dirty="0" err="1">
                <a:solidFill>
                  <a:srgbClr val="002060"/>
                </a:solidFill>
                <a:cs typeface="Akhbar MT" pitchFamily="2" charset="-78"/>
              </a:rPr>
              <a:t>هوليستر</a:t>
            </a:r>
            <a:r>
              <a:rPr lang="ar-SA" sz="3400" dirty="0">
                <a:solidFill>
                  <a:srgbClr val="002060"/>
                </a:solidFill>
                <a:cs typeface="Akhbar MT" pitchFamily="2" charset="-78"/>
              </a:rPr>
              <a:t>)، لقياس الأعراض </a:t>
            </a:r>
            <a:r>
              <a:rPr lang="ar-SA" sz="3400" dirty="0" err="1">
                <a:solidFill>
                  <a:srgbClr val="002060"/>
                </a:solidFill>
                <a:cs typeface="Akhbar MT" pitchFamily="2" charset="-78"/>
              </a:rPr>
              <a:t>السيكاترية</a:t>
            </a:r>
            <a:r>
              <a:rPr lang="ar-SA" sz="3400" dirty="0">
                <a:solidFill>
                  <a:srgbClr val="002060"/>
                </a:solidFill>
                <a:cs typeface="Akhbar MT" pitchFamily="2" charset="-78"/>
              </a:rPr>
              <a:t>.</a:t>
            </a:r>
          </a:p>
          <a:p>
            <a:pPr marL="596646" indent="-514350"/>
            <a:r>
              <a:rPr lang="ar-SA" sz="3400" dirty="0">
                <a:solidFill>
                  <a:srgbClr val="002060"/>
                </a:solidFill>
                <a:cs typeface="Akhbar MT" pitchFamily="2" charset="-78"/>
              </a:rPr>
              <a:t> يطبق خلال المقابلة المختصرة غير مقيدة.، يستخدم بقصد تغير الأعراض عبر الزمن.</a:t>
            </a:r>
          </a:p>
          <a:p>
            <a:pPr marL="596646" indent="-514350"/>
            <a:r>
              <a:rPr lang="ar-SA" sz="3400" dirty="0">
                <a:solidFill>
                  <a:srgbClr val="002060"/>
                </a:solidFill>
                <a:cs typeface="Akhbar MT" pitchFamily="2" charset="-78"/>
              </a:rPr>
              <a:t>يشتمل على ثمانية عشر عرضا يقدر كل منها على مقياس سباعي</a:t>
            </a:r>
          </a:p>
          <a:p>
            <a:pPr marL="596646" indent="-514350"/>
            <a:r>
              <a:rPr lang="ar-SA" sz="3400" dirty="0">
                <a:solidFill>
                  <a:srgbClr val="002060"/>
                </a:solidFill>
                <a:cs typeface="Akhbar MT" pitchFamily="2" charset="-78"/>
              </a:rPr>
              <a:t>( 0-6).</a:t>
            </a:r>
          </a:p>
          <a:p>
            <a:pPr marL="596646" indent="-514350"/>
            <a:r>
              <a:rPr lang="ar-SA" sz="3400" dirty="0">
                <a:solidFill>
                  <a:srgbClr val="002060"/>
                </a:solidFill>
                <a:cs typeface="Akhbar MT" pitchFamily="2" charset="-78"/>
              </a:rPr>
              <a:t>يجب أن يستخدم المقياس إكلينيكي مدرب بحيث يضع تقديراته اعتمادا على ملاحظة المريض وعلى التقارير اللفظية عنه.</a:t>
            </a:r>
          </a:p>
          <a:p>
            <a:pPr marL="596646" indent="-514350"/>
            <a:r>
              <a:rPr lang="ar-SA" sz="3400" dirty="0">
                <a:solidFill>
                  <a:srgbClr val="002060"/>
                </a:solidFill>
                <a:cs typeface="Akhbar MT" pitchFamily="2" charset="-78"/>
              </a:rPr>
              <a:t>تجمع درجات 18 عرضا لتصبح درجة كلية للمريض.</a:t>
            </a:r>
          </a:p>
          <a:p>
            <a:pPr marL="596646" indent="-514350"/>
            <a:r>
              <a:rPr lang="ar-SA" sz="3400" dirty="0">
                <a:solidFill>
                  <a:srgbClr val="002060"/>
                </a:solidFill>
                <a:cs typeface="Akhbar MT" pitchFamily="2" charset="-78"/>
              </a:rPr>
              <a:t>يمكن أن يستخرج من خلال الأعراض العديد من </a:t>
            </a:r>
            <a:r>
              <a:rPr lang="ar-SA" sz="3400" dirty="0" err="1">
                <a:solidFill>
                  <a:srgbClr val="002060"/>
                </a:solidFill>
                <a:cs typeface="Akhbar MT" pitchFamily="2" charset="-78"/>
              </a:rPr>
              <a:t>الزملات</a:t>
            </a:r>
            <a:r>
              <a:rPr lang="ar-SA" sz="3400" dirty="0">
                <a:solidFill>
                  <a:srgbClr val="002060"/>
                </a:solidFill>
                <a:cs typeface="Akhbar MT" pitchFamily="2" charset="-78"/>
              </a:rPr>
              <a:t>:اضطراب التفكير، الانسحاب،التأخر،العدوانية،الشك،القلق،الاكتئاب.</a:t>
            </a:r>
            <a:endParaRPr lang="ar-SA" sz="3400" dirty="0">
              <a:solidFill>
                <a:schemeClr val="accent3">
                  <a:lumMod val="75000"/>
                </a:schemeClr>
              </a:solidFill>
              <a:cs typeface="Akhbar MT" pitchFamily="2" charset="-78"/>
            </a:endParaRPr>
          </a:p>
          <a:p>
            <a:pPr marL="596646" indent="-514350">
              <a:buNone/>
            </a:pPr>
            <a:r>
              <a:rPr lang="ar-SA" sz="3400" dirty="0">
                <a:solidFill>
                  <a:schemeClr val="accent3">
                    <a:lumMod val="75000"/>
                  </a:schemeClr>
                </a:solidFill>
                <a:cs typeface="Akhbar MT" pitchFamily="2" charset="-78"/>
              </a:rPr>
              <a:t> </a:t>
            </a:r>
            <a:endParaRPr lang="ar-SA" sz="3400" dirty="0">
              <a:solidFill>
                <a:srgbClr val="002060"/>
              </a:solidFill>
              <a:cs typeface="Akhbar MT" pitchFamily="2"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endParaRPr lang="ar-SA" dirty="0"/>
          </a:p>
        </p:txBody>
      </p:sp>
      <p:sp>
        <p:nvSpPr>
          <p:cNvPr id="3" name="عنصر نائب للمحتوى 2"/>
          <p:cNvSpPr>
            <a:spLocks noGrp="1"/>
          </p:cNvSpPr>
          <p:nvPr>
            <p:ph idx="1"/>
          </p:nvPr>
        </p:nvSpPr>
        <p:spPr/>
        <p:txBody>
          <a:bodyPr>
            <a:normAutofit/>
          </a:bodyPr>
          <a:lstStyle/>
          <a:p>
            <a:pPr>
              <a:buNone/>
            </a:pPr>
            <a:r>
              <a:rPr lang="ar-SA" b="1" dirty="0">
                <a:solidFill>
                  <a:schemeClr val="accent3">
                    <a:lumMod val="75000"/>
                  </a:schemeClr>
                </a:solidFill>
              </a:rPr>
              <a:t>2- مقياس تقدير (هاملتون) للاكتئاب: </a:t>
            </a:r>
            <a:r>
              <a:rPr lang="ar-SA" sz="1700" b="1" dirty="0"/>
              <a:t>طور هذا المقياس ( ماركس هاملتون)، ليكون طريقة تقدير شدة الاكتئاب لدى المرضى الذين شخصوا من قبل أنهم مكتئبون.</a:t>
            </a:r>
          </a:p>
          <a:p>
            <a:pPr>
              <a:buFont typeface="Wingdings" pitchFamily="2" charset="2"/>
              <a:buChar char="q"/>
            </a:pPr>
            <a:r>
              <a:rPr lang="ar-SA" sz="1700" b="1" dirty="0"/>
              <a:t> يتكون من 17 عرضا اكتئابيا.أمام كل عرض ثلاثة أو خمسة نقاط (0-4).</a:t>
            </a:r>
          </a:p>
          <a:p>
            <a:pPr>
              <a:buFont typeface="Wingdings" pitchFamily="2" charset="2"/>
              <a:buChar char="q"/>
            </a:pPr>
            <a:r>
              <a:rPr lang="ar-SA" sz="1700" b="1" dirty="0"/>
              <a:t>الهدف منه جعل الحكم الإكلينيكي كميا، ويوصي هاملتون بضرورة وضع كل المعلومات الشخصية والعائلية والاجتماعية وتاريخ الحالة بعين الاعتبار.</a:t>
            </a:r>
          </a:p>
          <a:p>
            <a:pPr>
              <a:buFont typeface="Wingdings" pitchFamily="2" charset="2"/>
              <a:buChar char="q"/>
            </a:pPr>
            <a:r>
              <a:rPr lang="ar-SA" sz="1700" b="1" dirty="0"/>
              <a:t> حصلت الشكاوي البدنية على النصيب الأكبر من هذا المقياس(8 بنود).+(5 للشكاوي السلوكية)+</a:t>
            </a:r>
          </a:p>
          <a:p>
            <a:pPr marL="0" indent="0">
              <a:buNone/>
            </a:pPr>
            <a:r>
              <a:rPr lang="ar-SA" sz="1700" b="1" dirty="0"/>
              <a:t>( 2 للشكاوي المعرفية)(2 للوجدان).</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endParaRPr lang="ar-SA" dirty="0"/>
          </a:p>
        </p:txBody>
      </p:sp>
      <p:sp>
        <p:nvSpPr>
          <p:cNvPr id="3" name="عنصر نائب للمحتوى 2"/>
          <p:cNvSpPr>
            <a:spLocks noGrp="1"/>
          </p:cNvSpPr>
          <p:nvPr>
            <p:ph idx="1"/>
          </p:nvPr>
        </p:nvSpPr>
        <p:spPr/>
        <p:txBody>
          <a:bodyPr/>
          <a:lstStyle/>
          <a:p>
            <a:pPr>
              <a:buNone/>
            </a:pPr>
            <a:r>
              <a:rPr lang="ar-SA" b="1" dirty="0">
                <a:solidFill>
                  <a:srgbClr val="C00000"/>
                </a:solidFill>
              </a:rPr>
              <a:t>3- مقياس تقدير هاملتون للقلق: </a:t>
            </a:r>
          </a:p>
          <a:p>
            <a:pPr>
              <a:buFont typeface="Wingdings" pitchFamily="2" charset="2"/>
              <a:buChar char="q"/>
            </a:pPr>
            <a:r>
              <a:rPr lang="ar-SA" dirty="0"/>
              <a:t> </a:t>
            </a:r>
            <a:r>
              <a:rPr lang="ar-SA" sz="3200" b="1" dirty="0">
                <a:latin typeface="Arabic Typesetting" panose="03020402040406030203" pitchFamily="66" charset="-78"/>
                <a:cs typeface="Arabic Typesetting" panose="03020402040406030203" pitchFamily="66" charset="-78"/>
              </a:rPr>
              <a:t>وضع هاملتون هذا المقياس عام 1959م، ويتكون من 13 بندا.وقد عدله فيما بعد واقترحت صيغ تتراوح عدد بنودها بين 13-16 بند.</a:t>
            </a:r>
          </a:p>
          <a:p>
            <a:pPr>
              <a:buFont typeface="Wingdings" pitchFamily="2" charset="2"/>
              <a:buChar char="q"/>
            </a:pPr>
            <a:r>
              <a:rPr lang="ar-SA" sz="3200" b="1" dirty="0">
                <a:latin typeface="Arabic Typesetting" panose="03020402040406030203" pitchFamily="66" charset="-78"/>
                <a:cs typeface="Arabic Typesetting" panose="03020402040406030203" pitchFamily="66" charset="-78"/>
              </a:rPr>
              <a:t> جدول 9 </a:t>
            </a:r>
            <a:r>
              <a:rPr lang="ar-SA" sz="3200" b="1" dirty="0" err="1">
                <a:latin typeface="Arabic Typesetting" panose="03020402040406030203" pitchFamily="66" charset="-78"/>
                <a:cs typeface="Arabic Typesetting" panose="03020402040406030203" pitchFamily="66" charset="-78"/>
              </a:rPr>
              <a:t>ص</a:t>
            </a:r>
            <a:r>
              <a:rPr lang="ar-SA" sz="3200" b="1" dirty="0">
                <a:latin typeface="Arabic Typesetting" panose="03020402040406030203" pitchFamily="66" charset="-78"/>
                <a:cs typeface="Arabic Typesetting" panose="03020402040406030203" pitchFamily="66" charset="-78"/>
              </a:rPr>
              <a:t>. 161</a:t>
            </a:r>
          </a:p>
          <a:p>
            <a:pPr>
              <a:buNone/>
            </a:pPr>
            <a:endParaRPr lang="ar-S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endParaRPr lang="ar-SA" dirty="0"/>
          </a:p>
        </p:txBody>
      </p:sp>
      <p:sp>
        <p:nvSpPr>
          <p:cNvPr id="3" name="عنصر نائب للمحتوى 2"/>
          <p:cNvSpPr>
            <a:spLocks noGrp="1"/>
          </p:cNvSpPr>
          <p:nvPr>
            <p:ph idx="1"/>
          </p:nvPr>
        </p:nvSpPr>
        <p:spPr/>
        <p:txBody>
          <a:bodyPr/>
          <a:lstStyle/>
          <a:p>
            <a:pPr>
              <a:buNone/>
            </a:pPr>
            <a:r>
              <a:rPr lang="ar-SA" b="1" dirty="0">
                <a:solidFill>
                  <a:srgbClr val="C00000"/>
                </a:solidFill>
              </a:rPr>
              <a:t>4- مقياس التوافق الشخصي ومهارات الدور للراشدين:</a:t>
            </a:r>
          </a:p>
          <a:p>
            <a:pPr>
              <a:buFont typeface="Wingdings" pitchFamily="2" charset="2"/>
              <a:buChar char="q"/>
            </a:pPr>
            <a:r>
              <a:rPr lang="ar-SA" b="1" dirty="0">
                <a:solidFill>
                  <a:srgbClr val="C00000"/>
                </a:solidFill>
              </a:rPr>
              <a:t>  </a:t>
            </a:r>
            <a:r>
              <a:rPr lang="ar-SA" dirty="0"/>
              <a:t>من أشهر مقاييس تقدير سلوك الراشدين.</a:t>
            </a:r>
          </a:p>
          <a:p>
            <a:pPr>
              <a:buFont typeface="Wingdings" pitchFamily="2" charset="2"/>
              <a:buChar char="q"/>
            </a:pPr>
            <a:r>
              <a:rPr lang="ar-SA" dirty="0"/>
              <a:t> يقوم شخص قريب من المريض بتقدير سلوك المريض على أساس (31 بندا) تقيس أبعاد عدة : العلاقات الحميمة، الاكتئاب، القلق، الخلط، سوء، استخدام العقاقير،الكحول، النشاط المنزلي، العلاقات مع الأطفال، العمل...</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مقاييس التقدير الإكلينيكية</a:t>
            </a:r>
            <a:endParaRPr lang="ar-SA" dirty="0"/>
          </a:p>
        </p:txBody>
      </p:sp>
      <p:sp>
        <p:nvSpPr>
          <p:cNvPr id="3" name="عنصر نائب للمحتوى 2"/>
          <p:cNvSpPr>
            <a:spLocks noGrp="1"/>
          </p:cNvSpPr>
          <p:nvPr>
            <p:ph idx="1"/>
          </p:nvPr>
        </p:nvSpPr>
        <p:spPr/>
        <p:txBody>
          <a:bodyPr/>
          <a:lstStyle/>
          <a:p>
            <a:pPr>
              <a:buNone/>
            </a:pPr>
            <a:r>
              <a:rPr lang="ar-SA" b="1" dirty="0">
                <a:solidFill>
                  <a:srgbClr val="C00000"/>
                </a:solidFill>
              </a:rPr>
              <a:t>5- مقياس تقدير تحسن المريض:</a:t>
            </a:r>
          </a:p>
          <a:p>
            <a:pPr>
              <a:buFont typeface="Wingdings" pitchFamily="2" charset="2"/>
              <a:buChar char="q"/>
            </a:pPr>
            <a:r>
              <a:rPr lang="ar-SA" b="1" dirty="0">
                <a:solidFill>
                  <a:srgbClr val="C00000"/>
                </a:solidFill>
              </a:rPr>
              <a:t> </a:t>
            </a:r>
            <a:r>
              <a:rPr lang="ar-SA" dirty="0"/>
              <a:t>من مقاييس التقدير </a:t>
            </a:r>
            <a:r>
              <a:rPr lang="ar-SA" dirty="0" err="1"/>
              <a:t>الاكلينيكية</a:t>
            </a:r>
            <a:r>
              <a:rPr lang="ar-SA" dirty="0"/>
              <a:t> لقياس تحسن المريض.</a:t>
            </a:r>
          </a:p>
          <a:p>
            <a:pPr>
              <a:buFont typeface="Wingdings" pitchFamily="2" charset="2"/>
              <a:buChar char="q"/>
            </a:pPr>
            <a:r>
              <a:rPr lang="ar-SA" dirty="0"/>
              <a:t> يهدف </a:t>
            </a:r>
            <a:r>
              <a:rPr lang="ar-SA" dirty="0" err="1"/>
              <a:t>الى</a:t>
            </a:r>
            <a:r>
              <a:rPr lang="ar-SA" dirty="0"/>
              <a:t> بيان مدى تغير حالة المريض بعد تلقي علاج معين: إلى </a:t>
            </a:r>
            <a:r>
              <a:rPr lang="ar-SA" dirty="0" err="1"/>
              <a:t>الاحسن</a:t>
            </a:r>
            <a:r>
              <a:rPr lang="ar-SA" dirty="0"/>
              <a:t>، </a:t>
            </a:r>
            <a:r>
              <a:rPr lang="ar-SA" dirty="0" err="1"/>
              <a:t>او</a:t>
            </a:r>
            <a:r>
              <a:rPr lang="ar-SA" dirty="0"/>
              <a:t> </a:t>
            </a:r>
            <a:r>
              <a:rPr lang="ar-SA" dirty="0" err="1"/>
              <a:t>الى</a:t>
            </a:r>
            <a:r>
              <a:rPr lang="ar-SA" dirty="0"/>
              <a:t> </a:t>
            </a:r>
            <a:r>
              <a:rPr lang="ar-SA" dirty="0" err="1"/>
              <a:t>الاسوأ</a:t>
            </a:r>
            <a:r>
              <a:rPr lang="ar-SA" dirty="0"/>
              <a:t>، ويمكن أن يقوم المريض </a:t>
            </a:r>
            <a:r>
              <a:rPr lang="ar-SA" dirty="0" err="1"/>
              <a:t>او</a:t>
            </a:r>
            <a:r>
              <a:rPr lang="ar-SA" dirty="0"/>
              <a:t> الطبيب </a:t>
            </a:r>
            <a:r>
              <a:rPr lang="ar-SA" dirty="0" err="1"/>
              <a:t>بالاجابة</a:t>
            </a:r>
            <a:r>
              <a:rPr lang="ar-SA" dirty="0"/>
              <a:t> عليه.</a:t>
            </a:r>
          </a:p>
          <a:p>
            <a:pPr>
              <a:buFont typeface="Wingdings" pitchFamily="2" charset="2"/>
              <a:buChar char="q"/>
            </a:pPr>
            <a:r>
              <a:rPr lang="ar-SA" dirty="0"/>
              <a:t> شكل(16)ص.1</a:t>
            </a:r>
            <a:r>
              <a:rPr lang="ar-SA" b="1" dirty="0">
                <a:solidFill>
                  <a:srgbClr val="C00000"/>
                </a:solidFill>
              </a:rPr>
              <a:t>64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مزايا مقاييس التقدير</a:t>
            </a:r>
          </a:p>
        </p:txBody>
      </p:sp>
      <p:sp>
        <p:nvSpPr>
          <p:cNvPr id="3" name="عنصر نائب للمحتوى 2"/>
          <p:cNvSpPr>
            <a:spLocks noGrp="1"/>
          </p:cNvSpPr>
          <p:nvPr>
            <p:ph idx="1"/>
          </p:nvPr>
        </p:nvSpPr>
        <p:spPr/>
        <p:txBody>
          <a:bodyPr/>
          <a:lstStyle/>
          <a:p>
            <a:pPr>
              <a:buFont typeface="Wingdings" pitchFamily="2" charset="2"/>
              <a:buChar char="q"/>
            </a:pPr>
            <a:r>
              <a:rPr lang="ar-SA" dirty="0"/>
              <a:t>  تعطينا الوصف الكمي للسمات والخصائص فضلا عن مرونتها، </a:t>
            </a:r>
            <a:r>
              <a:rPr lang="ar-SA" dirty="0" err="1"/>
              <a:t>و</a:t>
            </a:r>
            <a:r>
              <a:rPr lang="ar-SA" dirty="0"/>
              <a:t> إتاحة اشتراك عدد من الحكام في الحكم على شخص معين، كما أنها يمكن أن تكون مصادر جيدة للمعلومات.</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عيوب مقاييس التقدير</a:t>
            </a:r>
          </a:p>
        </p:txBody>
      </p:sp>
      <p:sp>
        <p:nvSpPr>
          <p:cNvPr id="3" name="عنصر نائب للمحتوى 2"/>
          <p:cNvSpPr>
            <a:spLocks noGrp="1"/>
          </p:cNvSpPr>
          <p:nvPr>
            <p:ph idx="1"/>
          </p:nvPr>
        </p:nvSpPr>
        <p:spPr/>
        <p:txBody>
          <a:bodyPr/>
          <a:lstStyle/>
          <a:p>
            <a:pPr>
              <a:buFont typeface="Wingdings" pitchFamily="2" charset="2"/>
              <a:buChar char="q"/>
            </a:pPr>
            <a:r>
              <a:rPr lang="ar-SA" dirty="0"/>
              <a:t>  غموض أسماء السمات المطلوب تقديرها أو عدم تعريفها، أو تعريفها بطريقة خاطئة.</a:t>
            </a:r>
          </a:p>
          <a:p>
            <a:pPr>
              <a:buFont typeface="Wingdings" pitchFamily="2" charset="2"/>
              <a:buChar char="q"/>
            </a:pPr>
            <a:r>
              <a:rPr lang="ar-SA" dirty="0"/>
              <a:t> غموض وحدات القياس ودرجاتها وعدم وضوح الفروق بين كل درجة والتي تليها.</a:t>
            </a:r>
          </a:p>
          <a:p>
            <a:pPr>
              <a:buFont typeface="Wingdings" pitchFamily="2" charset="2"/>
              <a:buChar char="q"/>
            </a:pPr>
            <a:r>
              <a:rPr lang="ar-SA" dirty="0"/>
              <a:t> التعدد الشديد للبدائل .</a:t>
            </a:r>
          </a:p>
          <a:p>
            <a:pPr>
              <a:buFont typeface="Wingdings" pitchFamily="2" charset="2"/>
              <a:buChar char="q"/>
            </a:pPr>
            <a:r>
              <a:rPr lang="ar-SA" dirty="0"/>
              <a:t> عدم </a:t>
            </a:r>
            <a:r>
              <a:rPr lang="ar-SA" dirty="0" err="1"/>
              <a:t>اتاحة</a:t>
            </a:r>
            <a:r>
              <a:rPr lang="ar-SA" dirty="0"/>
              <a:t> الفرص المناسبة لملاحظة المفحوص.</a:t>
            </a:r>
          </a:p>
          <a:p>
            <a:pPr>
              <a:buFont typeface="Wingdings" pitchFamily="2" charset="2"/>
              <a:buChar char="q"/>
            </a:pPr>
            <a:r>
              <a:rPr lang="ar-SA" dirty="0"/>
              <a:t>أخطاء القائم بالتقدير.</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dirty="0">
                <a:latin typeface="Arial" pitchFamily="34" charset="0"/>
                <a:cs typeface="Arial" pitchFamily="34" charset="0"/>
              </a:rPr>
              <a:t>تعريفها</a:t>
            </a:r>
          </a:p>
        </p:txBody>
      </p:sp>
      <p:sp>
        <p:nvSpPr>
          <p:cNvPr id="3" name="عنصر نائب للمحتوى 2"/>
          <p:cNvSpPr>
            <a:spLocks noGrp="1"/>
          </p:cNvSpPr>
          <p:nvPr>
            <p:ph idx="1"/>
          </p:nvPr>
        </p:nvSpPr>
        <p:spPr/>
        <p:txBody>
          <a:bodyPr>
            <a:normAutofit/>
          </a:bodyPr>
          <a:lstStyle/>
          <a:p>
            <a:r>
              <a:rPr lang="ar-SA" dirty="0"/>
              <a:t> وضع هذا المنهج هو (فرنسيس </a:t>
            </a:r>
            <a:r>
              <a:rPr lang="ar-SA" dirty="0" err="1"/>
              <a:t>جولتون</a:t>
            </a:r>
            <a:r>
              <a:rPr lang="ar-SA" dirty="0"/>
              <a:t>) في أواخر القرن التاسع عشر.</a:t>
            </a:r>
          </a:p>
          <a:p>
            <a:pPr algn="justLow"/>
            <a:r>
              <a:rPr lang="ar-SA" dirty="0"/>
              <a:t>التقدير هو: وضع معدل، أو رتبة، أو درجة وذلك   بهدف تعيين بند أو عنصر معين كفرد أو سمة أو سلوك أو نتيجة اختبار.</a:t>
            </a:r>
          </a:p>
          <a:p>
            <a:r>
              <a:rPr lang="ar-SA" dirty="0"/>
              <a:t> مقياس التقدير: هو أداة نضع على أساسها رتبة رقمية أو معدلا كمياً لخاصية معينة أو سمة معينة، اجتماعية أو خلقية أو انفعالية، سواء أكانت دالة على الصحة النفسية أم سوء التوافق، سمات سوية أو أعراض مرضية.</a:t>
            </a:r>
          </a:p>
          <a:p>
            <a:endParaRPr lang="ar-S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أخطاء القائم بالتقدير</a:t>
            </a:r>
          </a:p>
        </p:txBody>
      </p:sp>
      <p:sp>
        <p:nvSpPr>
          <p:cNvPr id="3" name="عنصر نائب للمحتوى 2"/>
          <p:cNvSpPr>
            <a:spLocks noGrp="1"/>
          </p:cNvSpPr>
          <p:nvPr>
            <p:ph idx="1"/>
          </p:nvPr>
        </p:nvSpPr>
        <p:spPr/>
        <p:txBody>
          <a:bodyPr/>
          <a:lstStyle/>
          <a:p>
            <a:pPr>
              <a:buFont typeface="Wingdings" pitchFamily="2" charset="2"/>
              <a:buChar char="Ø"/>
            </a:pPr>
            <a:r>
              <a:rPr lang="ar-SA" dirty="0"/>
              <a:t> </a:t>
            </a:r>
            <a:r>
              <a:rPr lang="ar-SA" b="1" dirty="0">
                <a:solidFill>
                  <a:srgbClr val="C00000"/>
                </a:solidFill>
              </a:rPr>
              <a:t>أثر الهالة: </a:t>
            </a:r>
            <a:r>
              <a:rPr lang="ar-SA" dirty="0"/>
              <a:t>يشير إلى ميل من جانب القائمين بالتقدير إلى أن يتأثروا بشكل مفرط بسمة واحدة ايجابيه </a:t>
            </a:r>
            <a:r>
              <a:rPr lang="ar-SA" dirty="0" err="1"/>
              <a:t>او</a:t>
            </a:r>
            <a:r>
              <a:rPr lang="ar-SA" dirty="0"/>
              <a:t> سلبيه تؤثر في الانطباع العام والحكم على المريض من خلالها.</a:t>
            </a:r>
          </a:p>
          <a:p>
            <a:pPr>
              <a:buNone/>
            </a:pPr>
            <a:endParaRPr lang="ar-SA" dirty="0"/>
          </a:p>
          <a:p>
            <a:pPr>
              <a:buFont typeface="Wingdings" pitchFamily="2" charset="2"/>
              <a:buChar char="Ø"/>
            </a:pPr>
            <a:r>
              <a:rPr lang="ar-SA" b="1" dirty="0">
                <a:solidFill>
                  <a:srgbClr val="C00000"/>
                </a:solidFill>
              </a:rPr>
              <a:t> خطأ النزعة المركزية: </a:t>
            </a:r>
            <a:r>
              <a:rPr lang="ar-SA" dirty="0"/>
              <a:t>يميل القائم بالتقدير إلى وضع الأفراد الذين يتم تقدير سمات لديهم في منتصف المقياس وتجنب المواقع المتطرفة.</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أخطاء القائم بالتقدير</a:t>
            </a:r>
            <a:endParaRPr lang="ar-SA" dirty="0"/>
          </a:p>
        </p:txBody>
      </p:sp>
      <p:sp>
        <p:nvSpPr>
          <p:cNvPr id="3" name="عنصر نائب للمحتوى 2"/>
          <p:cNvSpPr>
            <a:spLocks noGrp="1"/>
          </p:cNvSpPr>
          <p:nvPr>
            <p:ph idx="1"/>
          </p:nvPr>
        </p:nvSpPr>
        <p:spPr/>
        <p:txBody>
          <a:bodyPr>
            <a:normAutofit/>
          </a:bodyPr>
          <a:lstStyle/>
          <a:p>
            <a:pPr>
              <a:buFont typeface="Wingdings" pitchFamily="2" charset="2"/>
              <a:buChar char="Ø"/>
            </a:pPr>
            <a:r>
              <a:rPr lang="ar-SA" b="1" dirty="0">
                <a:solidFill>
                  <a:srgbClr val="C00000"/>
                </a:solidFill>
              </a:rPr>
              <a:t> خطأ التساهل: </a:t>
            </a:r>
            <a:r>
              <a:rPr lang="ar-SA" dirty="0"/>
              <a:t>يعني وضع تقديرات سخية وجيدة للمفحوص لا يستحقها.(وضع تقديرات منخفضة)</a:t>
            </a:r>
          </a:p>
          <a:p>
            <a:pPr>
              <a:buFont typeface="Wingdings" pitchFamily="2" charset="2"/>
              <a:buChar char="Ø"/>
            </a:pPr>
            <a:endParaRPr lang="ar-SA" b="1" dirty="0">
              <a:solidFill>
                <a:srgbClr val="C00000"/>
              </a:solidFill>
            </a:endParaRPr>
          </a:p>
          <a:p>
            <a:pPr>
              <a:buFont typeface="Wingdings" pitchFamily="2" charset="2"/>
              <a:buChar char="Ø"/>
            </a:pPr>
            <a:r>
              <a:rPr lang="ar-SA" b="1" dirty="0">
                <a:solidFill>
                  <a:srgbClr val="C00000"/>
                </a:solidFill>
              </a:rPr>
              <a:t> خطأ التشدد: </a:t>
            </a:r>
            <a:r>
              <a:rPr lang="ar-SA" dirty="0"/>
              <a:t>يشير إلى ميل زائد إلى استخدام النهاية الدنيا للمقياس من قبل القائم بالتقدير وإصدار تقديرات غير مفضلة.</a:t>
            </a:r>
          </a:p>
          <a:p>
            <a:pPr>
              <a:buNone/>
            </a:pPr>
            <a:r>
              <a:rPr lang="ar-SA" b="1" dirty="0">
                <a:solidFill>
                  <a:srgbClr val="FFC000"/>
                </a:solidFill>
              </a:rPr>
              <a:t>** الأربعة الأخطاء السابقة تسمى (الأخطاء الثابتة).</a:t>
            </a:r>
          </a:p>
          <a:p>
            <a:pPr>
              <a:buFont typeface="Wingdings" pitchFamily="2" charset="2"/>
              <a:buChar char="Ø"/>
            </a:pPr>
            <a:r>
              <a:rPr lang="ar-SA" b="1" dirty="0">
                <a:solidFill>
                  <a:srgbClr val="C00000"/>
                </a:solidFill>
              </a:rPr>
              <a:t> أخطاء إدراكية لدى القائم بالتقدير</a:t>
            </a:r>
            <a:r>
              <a:rPr lang="ar-SA" dirty="0"/>
              <a:t>: مقاييس التقدير تعكس عملية إدراكية مفعمة بتأثير اتجاهات الفاحص وقيمه ودوافعه على </a:t>
            </a:r>
            <a:r>
              <a:rPr lang="ar-SA" dirty="0" err="1"/>
              <a:t>إدراكاته</a:t>
            </a:r>
            <a:r>
              <a:rPr lang="ar-SA" dirty="0"/>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effectLst/>
              </a:rPr>
              <a:t>استخدامها</a:t>
            </a:r>
          </a:p>
        </p:txBody>
      </p:sp>
      <p:sp>
        <p:nvSpPr>
          <p:cNvPr id="3" name="عنصر نائب للمحتوى 2"/>
          <p:cNvSpPr>
            <a:spLocks noGrp="1"/>
          </p:cNvSpPr>
          <p:nvPr>
            <p:ph idx="1"/>
          </p:nvPr>
        </p:nvSpPr>
        <p:spPr/>
        <p:txBody>
          <a:bodyPr/>
          <a:lstStyle/>
          <a:p>
            <a:r>
              <a:rPr lang="ar-SA" dirty="0"/>
              <a:t> أمثلة للسمات التي تستخدم مقاييس التقدير كثيرة منها: </a:t>
            </a:r>
            <a:r>
              <a:rPr lang="ar-SA" dirty="0" err="1"/>
              <a:t>الأمانه</a:t>
            </a:r>
            <a:r>
              <a:rPr lang="ar-SA" dirty="0"/>
              <a:t>،الاجتماعية،المثابرة،القلق،الاكتئاب،الخضوع،</a:t>
            </a:r>
          </a:p>
          <a:p>
            <a:pPr>
              <a:buNone/>
            </a:pPr>
            <a:r>
              <a:rPr lang="ar-SA" dirty="0"/>
              <a:t>القيادة.............الخ</a:t>
            </a:r>
          </a:p>
          <a:p>
            <a:pPr>
              <a:buFont typeface="Arial" pitchFamily="34" charset="0"/>
              <a:buChar char="•"/>
            </a:pPr>
            <a:r>
              <a:rPr lang="ar-SA" dirty="0"/>
              <a:t> استخداماتها كثيرة: في مجال بحوث المستخدمين والموظفين، تقدير حالة المرضى،الدراسات الخاصة بفرز الأطفال من ناحية سوء التوافق ....</a:t>
            </a:r>
          </a:p>
          <a:p>
            <a:pPr>
              <a:buFont typeface="Arial" pitchFamily="34" charset="0"/>
              <a:buChar char="•"/>
            </a:pPr>
            <a:r>
              <a:rPr lang="ar-SA" dirty="0"/>
              <a:t>يشيع استخدامها في المدارس والأعمال والصناعة والمجالات الأكاديمية، ولتقدير الجوانب المرضية </a:t>
            </a:r>
          </a:p>
          <a:p>
            <a:pPr>
              <a:buFont typeface="Arial" pitchFamily="34" charset="0"/>
              <a:buChar char="•"/>
            </a:pPr>
            <a:r>
              <a:rPr lang="ar-SA" dirty="0"/>
              <a:t>تعتمد على الملاحظة التي يقوم </a:t>
            </a:r>
            <a:r>
              <a:rPr lang="ar-SA" dirty="0" err="1"/>
              <a:t>بها</a:t>
            </a:r>
            <a:r>
              <a:rPr lang="ar-SA" dirty="0"/>
              <a:t> الشخص.</a:t>
            </a:r>
          </a:p>
          <a:p>
            <a:pPr>
              <a:buNone/>
            </a:pP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effectLst/>
              </a:rPr>
              <a:t>استخدامها</a:t>
            </a:r>
            <a:endParaRPr lang="ar-SA" dirty="0"/>
          </a:p>
        </p:txBody>
      </p:sp>
      <p:sp>
        <p:nvSpPr>
          <p:cNvPr id="3" name="عنصر نائب للمحتوى 2"/>
          <p:cNvSpPr>
            <a:spLocks noGrp="1"/>
          </p:cNvSpPr>
          <p:nvPr>
            <p:ph idx="1"/>
          </p:nvPr>
        </p:nvSpPr>
        <p:spPr/>
        <p:txBody>
          <a:bodyPr/>
          <a:lstStyle/>
          <a:p>
            <a:r>
              <a:rPr lang="ar-SA" dirty="0"/>
              <a:t>يقوم القائم بالتقدير بتحديد  الدرجة التي تنطبق على المفحوص من بين عدد من الدرجات التي يضمها المقياس المتدرج، وذلك لإصدار حكم تقييمي يضعه متصل من الفئات المحددة أو خلال الرسم البياني.</a:t>
            </a:r>
          </a:p>
          <a:p>
            <a:r>
              <a:rPr lang="ar-SA" dirty="0"/>
              <a:t> يمكن أن يجيب الشخص عن مقياس تقدير نفسه، أو يقوم بتقدير الفرد زميله في المدرسة أو الجامعة أو العمل.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effectLst/>
              </a:rPr>
              <a:t>أنواع مقاييس التقدير</a:t>
            </a:r>
          </a:p>
        </p:txBody>
      </p:sp>
      <p:sp>
        <p:nvSpPr>
          <p:cNvPr id="5" name="عنصر نائب للمحتوى 4"/>
          <p:cNvSpPr>
            <a:spLocks noGrp="1"/>
          </p:cNvSpPr>
          <p:nvPr>
            <p:ph idx="1"/>
          </p:nvPr>
        </p:nvSpPr>
        <p:spPr/>
        <p:txBody>
          <a:bodyPr/>
          <a:lstStyle/>
          <a:p>
            <a:pPr marL="596646" indent="-514350">
              <a:buFont typeface="+mj-lt"/>
              <a:buAutoNum type="arabicPeriod"/>
            </a:pPr>
            <a:r>
              <a:rPr lang="ar-SA" dirty="0"/>
              <a:t> </a:t>
            </a:r>
            <a:r>
              <a:rPr lang="ar-SA" sz="3600" dirty="0"/>
              <a:t>مقياس التقدير الرقمي </a:t>
            </a:r>
          </a:p>
          <a:p>
            <a:pPr marL="596646" indent="-514350">
              <a:buFont typeface="+mj-lt"/>
              <a:buAutoNum type="arabicPeriod"/>
            </a:pPr>
            <a:r>
              <a:rPr lang="ar-SA" sz="3600" dirty="0"/>
              <a:t>مقياس التقدير البياني</a:t>
            </a:r>
          </a:p>
          <a:p>
            <a:pPr marL="596646" indent="-514350">
              <a:buFont typeface="+mj-lt"/>
              <a:buAutoNum type="arabicPeriod"/>
            </a:pPr>
            <a:r>
              <a:rPr lang="ar-SA" sz="3600" dirty="0"/>
              <a:t>مقياس التقدير المعتمد على السلوك</a:t>
            </a:r>
          </a:p>
          <a:p>
            <a:pPr marL="82296" indent="0">
              <a:buNone/>
            </a:pPr>
            <a:endParaRPr lang="ar-SA" sz="3600" dirty="0"/>
          </a:p>
        </p:txBody>
      </p:sp>
    </p:spTree>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مقياس التقدير الرقمي</a:t>
            </a:r>
          </a:p>
        </p:txBody>
      </p:sp>
      <p:sp>
        <p:nvSpPr>
          <p:cNvPr id="3" name="عنصر نائب للمحتوى 2"/>
          <p:cNvSpPr>
            <a:spLocks noGrp="1"/>
          </p:cNvSpPr>
          <p:nvPr>
            <p:ph idx="1"/>
          </p:nvPr>
        </p:nvSpPr>
        <p:spPr/>
        <p:txBody>
          <a:bodyPr/>
          <a:lstStyle/>
          <a:p>
            <a:r>
              <a:rPr lang="ar-SA" dirty="0"/>
              <a:t> في هذه الطريقة: يتم تقدير الشخص أو السمة على متصل يحوي عدة درجات من(1-2-3-4-5) أو إلى السبعة نقاط.. بحيث يتم تحديد رقم واحد يدل على تقدير السمة المراد قياسها.</a:t>
            </a:r>
          </a:p>
          <a:p>
            <a:pPr>
              <a:buNone/>
            </a:pPr>
            <a:endParaRPr lang="ar-SA" dirty="0"/>
          </a:p>
        </p:txBody>
      </p:sp>
      <p:graphicFrame>
        <p:nvGraphicFramePr>
          <p:cNvPr id="5" name="جدول 4"/>
          <p:cNvGraphicFramePr>
            <a:graphicFrameLocks noGrp="1"/>
          </p:cNvGraphicFramePr>
          <p:nvPr>
            <p:extLst>
              <p:ext uri="{D42A27DB-BD31-4B8C-83A1-F6EECF244321}">
                <p14:modId xmlns:p14="http://schemas.microsoft.com/office/powerpoint/2010/main" val="3444281726"/>
              </p:ext>
            </p:extLst>
          </p:nvPr>
        </p:nvGraphicFramePr>
        <p:xfrm>
          <a:off x="2597151" y="4170541"/>
          <a:ext cx="6096000" cy="1554480"/>
        </p:xfrm>
        <a:graphic>
          <a:graphicData uri="http://schemas.openxmlformats.org/drawingml/2006/table">
            <a:tbl>
              <a:tblPr rtl="1" firstRow="1" bandRow="1">
                <a:tableStyleId>{5C22544A-7EE6-4342-B048-85BDC9FD1C3A}</a:tableStyleId>
              </a:tblPr>
              <a:tblGrid>
                <a:gridCol w="1016000">
                  <a:extLst>
                    <a:ext uri="{9D8B030D-6E8A-4147-A177-3AD203B41FA5}">
                      <a16:colId xmlns:a16="http://schemas.microsoft.com/office/drawing/2014/main" val="20000"/>
                    </a:ext>
                  </a:extLst>
                </a:gridCol>
                <a:gridCol w="1016000">
                  <a:extLst>
                    <a:ext uri="{9D8B030D-6E8A-4147-A177-3AD203B41FA5}">
                      <a16:colId xmlns:a16="http://schemas.microsoft.com/office/drawing/2014/main" val="20001"/>
                    </a:ext>
                  </a:extLst>
                </a:gridCol>
                <a:gridCol w="1016000">
                  <a:extLst>
                    <a:ext uri="{9D8B030D-6E8A-4147-A177-3AD203B41FA5}">
                      <a16:colId xmlns:a16="http://schemas.microsoft.com/office/drawing/2014/main" val="20002"/>
                    </a:ext>
                  </a:extLst>
                </a:gridCol>
                <a:gridCol w="1016000">
                  <a:extLst>
                    <a:ext uri="{9D8B030D-6E8A-4147-A177-3AD203B41FA5}">
                      <a16:colId xmlns:a16="http://schemas.microsoft.com/office/drawing/2014/main" val="20003"/>
                    </a:ext>
                  </a:extLst>
                </a:gridCol>
                <a:gridCol w="1016000">
                  <a:extLst>
                    <a:ext uri="{9D8B030D-6E8A-4147-A177-3AD203B41FA5}">
                      <a16:colId xmlns:a16="http://schemas.microsoft.com/office/drawing/2014/main" val="20004"/>
                    </a:ext>
                  </a:extLst>
                </a:gridCol>
                <a:gridCol w="1016000">
                  <a:extLst>
                    <a:ext uri="{9D8B030D-6E8A-4147-A177-3AD203B41FA5}">
                      <a16:colId xmlns:a16="http://schemas.microsoft.com/office/drawing/2014/main" val="20005"/>
                    </a:ext>
                  </a:extLst>
                </a:gridCol>
              </a:tblGrid>
              <a:tr h="370840">
                <a:tc>
                  <a:txBody>
                    <a:bodyPr/>
                    <a:lstStyle/>
                    <a:p>
                      <a:pPr rtl="1"/>
                      <a:r>
                        <a:rPr lang="ar-SA" dirty="0"/>
                        <a:t>الصفة</a:t>
                      </a:r>
                    </a:p>
                  </a:txBody>
                  <a:tcPr/>
                </a:tc>
                <a:tc>
                  <a:txBody>
                    <a:bodyPr/>
                    <a:lstStyle/>
                    <a:p>
                      <a:pPr rtl="1"/>
                      <a:r>
                        <a:rPr lang="ar-SA" dirty="0" err="1"/>
                        <a:t>لاتصفه</a:t>
                      </a:r>
                      <a:r>
                        <a:rPr lang="ar-SA" dirty="0"/>
                        <a:t> أبدا</a:t>
                      </a:r>
                    </a:p>
                  </a:txBody>
                  <a:tcPr/>
                </a:tc>
                <a:tc>
                  <a:txBody>
                    <a:bodyPr/>
                    <a:lstStyle/>
                    <a:p>
                      <a:pPr rtl="1"/>
                      <a:endParaRPr lang="ar-SA"/>
                    </a:p>
                  </a:txBody>
                  <a:tcPr/>
                </a:tc>
                <a:tc>
                  <a:txBody>
                    <a:bodyPr/>
                    <a:lstStyle/>
                    <a:p>
                      <a:pPr rtl="1"/>
                      <a:endParaRPr lang="ar-SA"/>
                    </a:p>
                  </a:txBody>
                  <a:tcPr/>
                </a:tc>
                <a:tc>
                  <a:txBody>
                    <a:bodyPr/>
                    <a:lstStyle/>
                    <a:p>
                      <a:pPr rtl="1"/>
                      <a:endParaRPr lang="ar-SA" dirty="0"/>
                    </a:p>
                  </a:txBody>
                  <a:tcPr/>
                </a:tc>
                <a:tc>
                  <a:txBody>
                    <a:bodyPr/>
                    <a:lstStyle/>
                    <a:p>
                      <a:pPr rtl="1"/>
                      <a:r>
                        <a:rPr lang="ar-SA" dirty="0"/>
                        <a:t>تصفه تماما</a:t>
                      </a:r>
                    </a:p>
                  </a:txBody>
                  <a:tcPr/>
                </a:tc>
                <a:extLst>
                  <a:ext uri="{0D108BD9-81ED-4DB2-BD59-A6C34878D82A}">
                    <a16:rowId xmlns:a16="http://schemas.microsoft.com/office/drawing/2014/main" val="10000"/>
                  </a:ext>
                </a:extLst>
              </a:tr>
              <a:tr h="370840">
                <a:tc>
                  <a:txBody>
                    <a:bodyPr/>
                    <a:lstStyle/>
                    <a:p>
                      <a:pPr rtl="1"/>
                      <a:r>
                        <a:rPr lang="ar-SA" b="1" dirty="0"/>
                        <a:t>القلق</a:t>
                      </a:r>
                    </a:p>
                  </a:txBody>
                  <a:tcPr/>
                </a:tc>
                <a:tc>
                  <a:txBody>
                    <a:bodyPr/>
                    <a:lstStyle/>
                    <a:p>
                      <a:pPr rtl="1"/>
                      <a:r>
                        <a:rPr lang="ar-SA" sz="2400" b="1" dirty="0"/>
                        <a:t>1</a:t>
                      </a:r>
                    </a:p>
                  </a:txBody>
                  <a:tcPr/>
                </a:tc>
                <a:tc>
                  <a:txBody>
                    <a:bodyPr/>
                    <a:lstStyle/>
                    <a:p>
                      <a:pPr rtl="1"/>
                      <a:r>
                        <a:rPr lang="ar-SA" sz="2400" b="1" dirty="0"/>
                        <a:t>2</a:t>
                      </a:r>
                    </a:p>
                  </a:txBody>
                  <a:tcPr/>
                </a:tc>
                <a:tc>
                  <a:txBody>
                    <a:bodyPr/>
                    <a:lstStyle/>
                    <a:p>
                      <a:pPr rtl="1"/>
                      <a:r>
                        <a:rPr lang="ar-SA" sz="2400" b="1" dirty="0"/>
                        <a:t>3</a:t>
                      </a:r>
                    </a:p>
                  </a:txBody>
                  <a:tcPr/>
                </a:tc>
                <a:tc>
                  <a:txBody>
                    <a:bodyPr/>
                    <a:lstStyle/>
                    <a:p>
                      <a:pPr rtl="1"/>
                      <a:r>
                        <a:rPr lang="ar-SA" sz="2400" b="1" dirty="0"/>
                        <a:t>4</a:t>
                      </a:r>
                    </a:p>
                  </a:txBody>
                  <a:tcPr/>
                </a:tc>
                <a:tc>
                  <a:txBody>
                    <a:bodyPr/>
                    <a:lstStyle/>
                    <a:p>
                      <a:pPr rtl="1"/>
                      <a:r>
                        <a:rPr lang="ar-SA" sz="2400" b="1" dirty="0"/>
                        <a:t>5</a:t>
                      </a:r>
                    </a:p>
                  </a:txBody>
                  <a:tcPr/>
                </a:tc>
                <a:extLst>
                  <a:ext uri="{0D108BD9-81ED-4DB2-BD59-A6C34878D82A}">
                    <a16:rowId xmlns:a16="http://schemas.microsoft.com/office/drawing/2014/main" val="10001"/>
                  </a:ext>
                </a:extLst>
              </a:tr>
              <a:tr h="370840">
                <a:tc>
                  <a:txBody>
                    <a:bodyPr/>
                    <a:lstStyle/>
                    <a:p>
                      <a:pPr rtl="1"/>
                      <a:r>
                        <a:rPr lang="ar-SA" b="1" dirty="0"/>
                        <a:t>الاندفاع</a:t>
                      </a:r>
                    </a:p>
                  </a:txBody>
                  <a:tcPr/>
                </a:tc>
                <a:tc>
                  <a:txBody>
                    <a:bodyPr/>
                    <a:lstStyle/>
                    <a:p>
                      <a:pPr rtl="1"/>
                      <a:r>
                        <a:rPr lang="ar-SA" sz="2400" b="1" dirty="0"/>
                        <a:t>1</a:t>
                      </a:r>
                    </a:p>
                  </a:txBody>
                  <a:tcPr/>
                </a:tc>
                <a:tc>
                  <a:txBody>
                    <a:bodyPr/>
                    <a:lstStyle/>
                    <a:p>
                      <a:pPr rtl="1"/>
                      <a:r>
                        <a:rPr lang="ar-SA" sz="2400" b="1" dirty="0"/>
                        <a:t>2</a:t>
                      </a:r>
                    </a:p>
                  </a:txBody>
                  <a:tcPr/>
                </a:tc>
                <a:tc>
                  <a:txBody>
                    <a:bodyPr/>
                    <a:lstStyle/>
                    <a:p>
                      <a:pPr rtl="1"/>
                      <a:r>
                        <a:rPr lang="ar-SA" sz="2400" b="1" dirty="0"/>
                        <a:t>3</a:t>
                      </a:r>
                    </a:p>
                  </a:txBody>
                  <a:tcPr/>
                </a:tc>
                <a:tc>
                  <a:txBody>
                    <a:bodyPr/>
                    <a:lstStyle/>
                    <a:p>
                      <a:pPr rtl="1"/>
                      <a:r>
                        <a:rPr lang="ar-SA" sz="2400" b="1" dirty="0"/>
                        <a:t>4</a:t>
                      </a:r>
                    </a:p>
                  </a:txBody>
                  <a:tcPr/>
                </a:tc>
                <a:tc>
                  <a:txBody>
                    <a:bodyPr/>
                    <a:lstStyle/>
                    <a:p>
                      <a:pPr rtl="1"/>
                      <a:r>
                        <a:rPr lang="ar-SA" sz="2400" b="1" dirty="0"/>
                        <a:t>5</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t>مقياس التقدير البياني</a:t>
            </a:r>
          </a:p>
        </p:txBody>
      </p:sp>
      <p:sp>
        <p:nvSpPr>
          <p:cNvPr id="3" name="عنصر نائب للمحتوى 2"/>
          <p:cNvSpPr>
            <a:spLocks noGrp="1"/>
          </p:cNvSpPr>
          <p:nvPr>
            <p:ph idx="1"/>
          </p:nvPr>
        </p:nvSpPr>
        <p:spPr/>
        <p:txBody>
          <a:bodyPr/>
          <a:lstStyle/>
          <a:p>
            <a:pPr marL="0" indent="0">
              <a:buNone/>
            </a:pPr>
            <a:endParaRPr lang="ar-SA" dirty="0"/>
          </a:p>
          <a:p>
            <a:r>
              <a:rPr lang="ar-SA" dirty="0"/>
              <a:t> من أكثر مقاييس التقدير شيوعا</a:t>
            </a:r>
          </a:p>
          <a:p>
            <a:r>
              <a:rPr lang="ar-SA" dirty="0"/>
              <a:t>يمثل السمة عبر خط بياني مقسم إلى خمسة أو سبعه نقاط، ترتكز الاعتداليه في السمة في المنتصف وبمسافات متساوية توزع الأنماط السلوكية على طرفي الخط ( ثنائي القطب).</a:t>
            </a:r>
          </a:p>
          <a:p>
            <a:r>
              <a:rPr lang="ar-SA" dirty="0"/>
              <a:t> يعتمد على الدقة في تحديد النمط، ومعرفة القائم بالتقدير على المفحوص معرفة تامة.</a:t>
            </a:r>
          </a:p>
          <a:p>
            <a:r>
              <a:rPr lang="ar-SA" dirty="0"/>
              <a:t> يعد مقياسا كافيا يعكس الفروق الفردية بهدف التمييز بين الأشخاص.</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638"/>
            <a:ext cx="7208358" cy="868346"/>
          </a:xfrm>
        </p:spPr>
        <p:txBody>
          <a:bodyPr/>
          <a:lstStyle/>
          <a:p>
            <a:pPr algn="ctr"/>
            <a:r>
              <a:rPr lang="ar-SA" b="1" dirty="0"/>
              <a:t>مقياس التقدير البياني</a:t>
            </a:r>
            <a:endParaRPr lang="ar-SA" dirty="0"/>
          </a:p>
        </p:txBody>
      </p:sp>
      <p:pic>
        <p:nvPicPr>
          <p:cNvPr id="4" name="Picture 6"/>
          <p:cNvPicPr>
            <a:picLocks noChangeAspect="1" noChangeArrowheads="1"/>
          </p:cNvPicPr>
          <p:nvPr/>
        </p:nvPicPr>
        <p:blipFill>
          <a:blip r:embed="rId2"/>
          <a:srcRect/>
          <a:stretch>
            <a:fillRect/>
          </a:stretch>
        </p:blipFill>
        <p:spPr bwMode="auto">
          <a:xfrm>
            <a:off x="2699792" y="708811"/>
            <a:ext cx="5766738" cy="1497134"/>
          </a:xfrm>
          <a:prstGeom prst="rect">
            <a:avLst/>
          </a:prstGeom>
          <a:noFill/>
          <a:ln w="9525">
            <a:noFill/>
            <a:miter lim="800000"/>
            <a:headEnd/>
            <a:tailEnd/>
          </a:ln>
        </p:spPr>
      </p:pic>
      <p:sp>
        <p:nvSpPr>
          <p:cNvPr id="6" name="عنصر نائب للمحتوى 5">
            <a:extLst>
              <a:ext uri="{FF2B5EF4-FFF2-40B4-BE49-F238E27FC236}">
                <a16:creationId xmlns:a16="http://schemas.microsoft.com/office/drawing/2014/main" id="{9B3CA22C-DBD4-4277-A60F-85CC3495E3E0}"/>
              </a:ext>
            </a:extLst>
          </p:cNvPr>
          <p:cNvSpPr>
            <a:spLocks noGrp="1"/>
          </p:cNvSpPr>
          <p:nvPr>
            <p:ph idx="1"/>
          </p:nvPr>
        </p:nvSpPr>
        <p:spPr>
          <a:xfrm>
            <a:off x="2839961" y="708811"/>
            <a:ext cx="5486400" cy="5953501"/>
          </a:xfrm>
        </p:spPr>
        <p:txBody>
          <a:bodyPr/>
          <a:lstStyle/>
          <a:p>
            <a:r>
              <a:rPr lang="en-US" dirty="0"/>
              <a:t>* </a:t>
            </a:r>
            <a:r>
              <a:rPr lang="ar-SA" dirty="0"/>
              <a:t> يستلزم أن يكون القائم بالتقدير على علم بالمفحوص تماما.</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b="1" dirty="0">
                <a:effectLst/>
              </a:rPr>
              <a:t>مقياس التقدير المعتمد على السلوك</a:t>
            </a:r>
          </a:p>
        </p:txBody>
      </p:sp>
      <p:sp>
        <p:nvSpPr>
          <p:cNvPr id="3" name="عنصر نائب للمحتوى 2"/>
          <p:cNvSpPr>
            <a:spLocks noGrp="1"/>
          </p:cNvSpPr>
          <p:nvPr>
            <p:ph idx="1"/>
          </p:nvPr>
        </p:nvSpPr>
        <p:spPr/>
        <p:txBody>
          <a:bodyPr/>
          <a:lstStyle/>
          <a:p>
            <a:r>
              <a:rPr lang="ar-SA" dirty="0"/>
              <a:t> بما أن السلوك الفعلي معبر أكثر عن صفات الفرد بشكل أفضل من العبارات العامة حيث ستكون أكثر موضوعية ودقة .ولذلك فإن علماء النفس وضعوا هذا النوع من المقاييس التي تعتمد على وضع درجات منخفضة إلى مرتفعة من الصفة معبرا عنها بأفعال سلوكية.</a:t>
            </a:r>
          </a:p>
          <a:p>
            <a:r>
              <a:rPr lang="ar-SA" dirty="0"/>
              <a:t> مقياس </a:t>
            </a:r>
            <a:r>
              <a:rPr lang="ar-SA" dirty="0" err="1"/>
              <a:t>كرونباخ</a:t>
            </a:r>
            <a:r>
              <a:rPr lang="ar-SA" dirty="0"/>
              <a:t> لتشتت الانتباه من أشهر المقاييس التي تعتمد على سلوك التلميذ الفعلي. ص. 150-151</a:t>
            </a:r>
          </a:p>
        </p:txBody>
      </p:sp>
    </p:spTree>
  </p:cSld>
  <p:clrMapOvr>
    <a:masterClrMapping/>
  </p:clrMapOvr>
</p:sld>
</file>

<file path=ppt/theme/theme1.xml><?xml version="1.0" encoding="utf-8"?>
<a:theme xmlns:a="http://schemas.openxmlformats.org/drawingml/2006/main" name="إطار">
  <a:themeElements>
    <a:clrScheme name="إطار">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إطار">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إطار">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TM03457475[[fn=إطار]]</Template>
  <TotalTime>543</TotalTime>
  <Words>1222</Words>
  <Application>Microsoft Office PowerPoint</Application>
  <PresentationFormat>عرض على الشاشة (4:3)</PresentationFormat>
  <Paragraphs>116</Paragraphs>
  <Slides>21</Slides>
  <Notes>0</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Akhbar MT</vt:lpstr>
      <vt:lpstr>Arabic Typesetting</vt:lpstr>
      <vt:lpstr>Arial</vt:lpstr>
      <vt:lpstr>Corbel</vt:lpstr>
      <vt:lpstr>Tahoma</vt:lpstr>
      <vt:lpstr>Wingdings</vt:lpstr>
      <vt:lpstr>Wingdings 2</vt:lpstr>
      <vt:lpstr>إطار</vt:lpstr>
      <vt:lpstr>المحاضرة الخامسة</vt:lpstr>
      <vt:lpstr>تعريفها</vt:lpstr>
      <vt:lpstr>استخدامها</vt:lpstr>
      <vt:lpstr>استخدامها</vt:lpstr>
      <vt:lpstr>أنواع مقاييس التقدير</vt:lpstr>
      <vt:lpstr>مقياس التقدير الرقمي</vt:lpstr>
      <vt:lpstr>مقياس التقدير البياني</vt:lpstr>
      <vt:lpstr>مقياس التقدير البياني</vt:lpstr>
      <vt:lpstr>مقياس التقدير المعتمد على السلوك</vt:lpstr>
      <vt:lpstr>عرض تقديمي في PowerPoint</vt:lpstr>
      <vt:lpstr>صيغ الإجابة عن مقاييس التقدير</vt:lpstr>
      <vt:lpstr>مقاييس التقدير الإكلينيكية</vt:lpstr>
      <vt:lpstr>مقاييس التقدير الإكلينيكية</vt:lpstr>
      <vt:lpstr>مقاييس التقدير الإكلينيكية</vt:lpstr>
      <vt:lpstr>مقاييس التقدير الإكلينيكية</vt:lpstr>
      <vt:lpstr>مقاييس التقدير الإكلينيكية</vt:lpstr>
      <vt:lpstr>مقاييس التقدير الإكلينيكية</vt:lpstr>
      <vt:lpstr>مزايا مقاييس التقدير</vt:lpstr>
      <vt:lpstr>عيوب مقاييس التقدير</vt:lpstr>
      <vt:lpstr>أخطاء القائم بالتقدير</vt:lpstr>
      <vt:lpstr>أخطاء القائم بالتقدير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مرحبا</dc:creator>
  <cp:lastModifiedBy>MAJIDAH</cp:lastModifiedBy>
  <cp:revision>48</cp:revision>
  <dcterms:created xsi:type="dcterms:W3CDTF">2014-03-01T07:46:39Z</dcterms:created>
  <dcterms:modified xsi:type="dcterms:W3CDTF">2017-10-23T17:59:12Z</dcterms:modified>
</cp:coreProperties>
</file>