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7" r:id="rId4"/>
    <p:sldId id="258" r:id="rId5"/>
    <p:sldId id="260" r:id="rId6"/>
    <p:sldId id="265" r:id="rId7"/>
    <p:sldId id="269" r:id="rId8"/>
    <p:sldId id="267" r:id="rId9"/>
    <p:sldId id="274" r:id="rId10"/>
    <p:sldId id="276" r:id="rId11"/>
    <p:sldId id="272" r:id="rId12"/>
    <p:sldId id="273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>
        <p:scale>
          <a:sx n="76" d="100"/>
          <a:sy n="76" d="100"/>
        </p:scale>
        <p:origin x="-50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Iron distribution in the body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83000"/>
                      <a:satMod val="100000"/>
                      <a:lumMod val="100000"/>
                    </a:schemeClr>
                  </a:gs>
                  <a:gs pos="100000">
                    <a:schemeClr val="accent1">
                      <a:tint val="61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1E-419C-AC50-72C65D0980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83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61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61E-419C-AC50-72C65D0980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83000"/>
                      <a:satMod val="100000"/>
                      <a:lumMod val="100000"/>
                    </a:schemeClr>
                  </a:gs>
                  <a:gs pos="100000">
                    <a:schemeClr val="accent3">
                      <a:tint val="61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E-419C-AC50-72C65D09802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83000"/>
                      <a:satMod val="100000"/>
                      <a:lumMod val="100000"/>
                    </a:schemeClr>
                  </a:gs>
                  <a:gs pos="100000">
                    <a:schemeClr val="accent4">
                      <a:tint val="61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61E-419C-AC50-72C65D09802E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0.1%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61E-419C-AC50-72C65D09802E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haemoglobin</c:v>
                </c:pt>
                <c:pt idx="1">
                  <c:v>stored iron ( ferritin and haemosiderin )</c:v>
                </c:pt>
                <c:pt idx="2">
                  <c:v>other forms ( myoglobin, cytochromes etc. ) </c:v>
                </c:pt>
                <c:pt idx="3">
                  <c:v>serum iron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0.25</c:v>
                </c:pt>
                <c:pt idx="2">
                  <c:v>0.1</c:v>
                </c:pt>
                <c:pt idx="3" formatCode="0.00%">
                  <c:v>0.001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E-419C-AC50-72C65D0980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83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C9F4F-CECB-4EA9-8A98-BC06DD757C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2CCC42-FD89-4B95-9F0B-60EC32971195}">
      <dgm:prSet phldrT="[Text]" custT="1"/>
      <dgm:spPr/>
      <dgm:t>
        <a:bodyPr/>
        <a:lstStyle/>
        <a:p>
          <a:r>
            <a:rPr lang="en-US" sz="2400" dirty="0" smtClean="0"/>
            <a:t>What tests are used ?</a:t>
          </a:r>
          <a:endParaRPr lang="en-US" sz="2400" dirty="0"/>
        </a:p>
      </dgm:t>
    </dgm:pt>
    <dgm:pt modelId="{6FB906F9-3F5C-45A6-8DC3-09776C628C14}" type="parTrans" cxnId="{029874E5-914B-4D03-AD83-530E94419CCE}">
      <dgm:prSet/>
      <dgm:spPr/>
      <dgm:t>
        <a:bodyPr/>
        <a:lstStyle/>
        <a:p>
          <a:endParaRPr lang="en-US"/>
        </a:p>
      </dgm:t>
    </dgm:pt>
    <dgm:pt modelId="{34CAADF5-0945-4447-9232-B19D8B6F7C09}" type="sibTrans" cxnId="{029874E5-914B-4D03-AD83-530E94419CCE}">
      <dgm:prSet/>
      <dgm:spPr/>
      <dgm:t>
        <a:bodyPr/>
        <a:lstStyle/>
        <a:p>
          <a:endParaRPr lang="en-US"/>
        </a:p>
      </dgm:t>
    </dgm:pt>
    <dgm:pt modelId="{0664C2A7-6B79-44E4-8D40-976A9653C237}">
      <dgm:prSet phldrT="[Text]" custT="1"/>
      <dgm:spPr/>
      <dgm:t>
        <a:bodyPr/>
        <a:lstStyle/>
        <a:p>
          <a:r>
            <a:rPr lang="en-US" sz="2400" dirty="0" smtClean="0"/>
            <a:t>Serum Iron</a:t>
          </a:r>
          <a:endParaRPr lang="en-US" sz="2400" dirty="0"/>
        </a:p>
      </dgm:t>
    </dgm:pt>
    <dgm:pt modelId="{DB88744E-9D19-403F-882B-A40A0318C163}" type="parTrans" cxnId="{4A59C18C-B4A1-43A1-B952-FFDEABEED0DC}">
      <dgm:prSet/>
      <dgm:spPr/>
      <dgm:t>
        <a:bodyPr/>
        <a:lstStyle/>
        <a:p>
          <a:endParaRPr lang="en-US"/>
        </a:p>
      </dgm:t>
    </dgm:pt>
    <dgm:pt modelId="{DD76599F-02CB-418F-9FBB-0DC26E4D5FD6}" type="sibTrans" cxnId="{4A59C18C-B4A1-43A1-B952-FFDEABEED0DC}">
      <dgm:prSet/>
      <dgm:spPr/>
      <dgm:t>
        <a:bodyPr/>
        <a:lstStyle/>
        <a:p>
          <a:endParaRPr lang="en-US"/>
        </a:p>
      </dgm:t>
    </dgm:pt>
    <dgm:pt modelId="{C910D2DB-80E7-4693-B477-7D8FDFCBF3DF}">
      <dgm:prSet phldrT="[Text]" custT="1"/>
      <dgm:spPr/>
      <dgm:t>
        <a:bodyPr/>
        <a:lstStyle/>
        <a:p>
          <a:r>
            <a:rPr lang="en-US" sz="2400" dirty="0" smtClean="0"/>
            <a:t>Total iron-binding </a:t>
          </a:r>
          <a:r>
            <a:rPr lang="en-US" sz="2400" dirty="0" smtClean="0"/>
            <a:t>capacity (TIBC)</a:t>
          </a:r>
          <a:endParaRPr lang="en-US" sz="2400" dirty="0"/>
        </a:p>
      </dgm:t>
    </dgm:pt>
    <dgm:pt modelId="{6B294A49-65CD-418E-8616-F47BB3F3628B}" type="parTrans" cxnId="{0C32F62B-63A9-4F88-BFD2-58D9E1742072}">
      <dgm:prSet/>
      <dgm:spPr/>
      <dgm:t>
        <a:bodyPr/>
        <a:lstStyle/>
        <a:p>
          <a:endParaRPr lang="en-US"/>
        </a:p>
      </dgm:t>
    </dgm:pt>
    <dgm:pt modelId="{9954AE0E-8B38-463B-B97B-C4A0B2734087}" type="sibTrans" cxnId="{0C32F62B-63A9-4F88-BFD2-58D9E1742072}">
      <dgm:prSet/>
      <dgm:spPr/>
      <dgm:t>
        <a:bodyPr/>
        <a:lstStyle/>
        <a:p>
          <a:endParaRPr lang="en-US"/>
        </a:p>
      </dgm:t>
    </dgm:pt>
    <dgm:pt modelId="{DC14094B-0078-4E9E-AA24-05C9C77FB780}" type="pres">
      <dgm:prSet presAssocID="{8D5C9F4F-CECB-4EA9-8A98-BC06DD757C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A0F2FC-E021-4F52-8F9C-150633E08018}" type="pres">
      <dgm:prSet presAssocID="{0C2CCC42-FD89-4B95-9F0B-60EC32971195}" presName="hierRoot1" presStyleCnt="0">
        <dgm:presLayoutVars>
          <dgm:hierBranch val="init"/>
        </dgm:presLayoutVars>
      </dgm:prSet>
      <dgm:spPr/>
    </dgm:pt>
    <dgm:pt modelId="{33ECA7B3-1F7C-4E17-839B-5E31D8CC9C3B}" type="pres">
      <dgm:prSet presAssocID="{0C2CCC42-FD89-4B95-9F0B-60EC32971195}" presName="rootComposite1" presStyleCnt="0"/>
      <dgm:spPr/>
    </dgm:pt>
    <dgm:pt modelId="{9135AC9A-D25F-4CEF-BDF5-F94343F1F8A7}" type="pres">
      <dgm:prSet presAssocID="{0C2CCC42-FD89-4B95-9F0B-60EC32971195}" presName="rootText1" presStyleLbl="node0" presStyleIdx="0" presStyleCnt="1" custScaleX="188584" custScaleY="40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CFCEC-DBD3-4180-8807-1E59834A11C4}" type="pres">
      <dgm:prSet presAssocID="{0C2CCC42-FD89-4B95-9F0B-60EC3297119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2DDB8A8-62E2-4435-8928-116F2331AB32}" type="pres">
      <dgm:prSet presAssocID="{0C2CCC42-FD89-4B95-9F0B-60EC32971195}" presName="hierChild2" presStyleCnt="0"/>
      <dgm:spPr/>
    </dgm:pt>
    <dgm:pt modelId="{65AE6677-C9EF-420B-B834-63D4A769D70E}" type="pres">
      <dgm:prSet presAssocID="{DB88744E-9D19-403F-882B-A40A0318C16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75860BE-DE29-439D-AEEB-14E894C5F85F}" type="pres">
      <dgm:prSet presAssocID="{0664C2A7-6B79-44E4-8D40-976A9653C237}" presName="hierRoot2" presStyleCnt="0">
        <dgm:presLayoutVars>
          <dgm:hierBranch val="init"/>
        </dgm:presLayoutVars>
      </dgm:prSet>
      <dgm:spPr/>
    </dgm:pt>
    <dgm:pt modelId="{36F956F1-DDE0-46EF-BAF8-A3924572971C}" type="pres">
      <dgm:prSet presAssocID="{0664C2A7-6B79-44E4-8D40-976A9653C237}" presName="rootComposite" presStyleCnt="0"/>
      <dgm:spPr/>
    </dgm:pt>
    <dgm:pt modelId="{22092D9E-684D-4F48-B2FA-92CACA5C8F7B}" type="pres">
      <dgm:prSet presAssocID="{0664C2A7-6B79-44E4-8D40-976A9653C237}" presName="rootText" presStyleLbl="node2" presStyleIdx="0" presStyleCnt="2" custScaleY="28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B76D6-1D55-43CE-80B3-EDA5BBE6CAEC}" type="pres">
      <dgm:prSet presAssocID="{0664C2A7-6B79-44E4-8D40-976A9653C237}" presName="rootConnector" presStyleLbl="node2" presStyleIdx="0" presStyleCnt="2"/>
      <dgm:spPr/>
      <dgm:t>
        <a:bodyPr/>
        <a:lstStyle/>
        <a:p>
          <a:endParaRPr lang="en-US"/>
        </a:p>
      </dgm:t>
    </dgm:pt>
    <dgm:pt modelId="{838F7376-6698-4448-B86F-33584A95FF9B}" type="pres">
      <dgm:prSet presAssocID="{0664C2A7-6B79-44E4-8D40-976A9653C237}" presName="hierChild4" presStyleCnt="0"/>
      <dgm:spPr/>
    </dgm:pt>
    <dgm:pt modelId="{C1562D04-5F9F-4D72-9586-8D575224CAC5}" type="pres">
      <dgm:prSet presAssocID="{0664C2A7-6B79-44E4-8D40-976A9653C237}" presName="hierChild5" presStyleCnt="0"/>
      <dgm:spPr/>
    </dgm:pt>
    <dgm:pt modelId="{E184E977-C03B-4A64-8CF8-DD2F0F1369B6}" type="pres">
      <dgm:prSet presAssocID="{6B294A49-65CD-418E-8616-F47BB3F3628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8323E9A-3D1A-44D5-9BAA-37FCBF1ABE77}" type="pres">
      <dgm:prSet presAssocID="{C910D2DB-80E7-4693-B477-7D8FDFCBF3DF}" presName="hierRoot2" presStyleCnt="0">
        <dgm:presLayoutVars>
          <dgm:hierBranch val="init"/>
        </dgm:presLayoutVars>
      </dgm:prSet>
      <dgm:spPr/>
    </dgm:pt>
    <dgm:pt modelId="{476DF264-D7EA-40F3-B056-1EA601636D77}" type="pres">
      <dgm:prSet presAssocID="{C910D2DB-80E7-4693-B477-7D8FDFCBF3DF}" presName="rootComposite" presStyleCnt="0"/>
      <dgm:spPr/>
    </dgm:pt>
    <dgm:pt modelId="{AD954855-C1AB-4005-8046-3C856803E7B6}" type="pres">
      <dgm:prSet presAssocID="{C910D2DB-80E7-4693-B477-7D8FDFCBF3DF}" presName="rootText" presStyleLbl="node2" presStyleIdx="1" presStyleCnt="2" custScaleX="179923" custScaleY="33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48C0F-08D7-4BD3-9451-57C70DDEE169}" type="pres">
      <dgm:prSet presAssocID="{C910D2DB-80E7-4693-B477-7D8FDFCBF3DF}" presName="rootConnector" presStyleLbl="node2" presStyleIdx="1" presStyleCnt="2"/>
      <dgm:spPr/>
      <dgm:t>
        <a:bodyPr/>
        <a:lstStyle/>
        <a:p>
          <a:endParaRPr lang="en-US"/>
        </a:p>
      </dgm:t>
    </dgm:pt>
    <dgm:pt modelId="{883D606D-6084-4807-8A8B-3FFBA1D7DEFA}" type="pres">
      <dgm:prSet presAssocID="{C910D2DB-80E7-4693-B477-7D8FDFCBF3DF}" presName="hierChild4" presStyleCnt="0"/>
      <dgm:spPr/>
    </dgm:pt>
    <dgm:pt modelId="{3927F183-BD77-4835-AD15-9AAFEB9A5BEC}" type="pres">
      <dgm:prSet presAssocID="{C910D2DB-80E7-4693-B477-7D8FDFCBF3DF}" presName="hierChild5" presStyleCnt="0"/>
      <dgm:spPr/>
    </dgm:pt>
    <dgm:pt modelId="{A7C7D480-8B1C-432B-821D-328EB5C9D01F}" type="pres">
      <dgm:prSet presAssocID="{0C2CCC42-FD89-4B95-9F0B-60EC32971195}" presName="hierChild3" presStyleCnt="0"/>
      <dgm:spPr/>
    </dgm:pt>
  </dgm:ptLst>
  <dgm:cxnLst>
    <dgm:cxn modelId="{5AE1C7B4-0869-4E4F-9375-B58556D37FFC}" type="presOf" srcId="{C910D2DB-80E7-4693-B477-7D8FDFCBF3DF}" destId="{0F948C0F-08D7-4BD3-9451-57C70DDEE169}" srcOrd="1" destOrd="0" presId="urn:microsoft.com/office/officeart/2005/8/layout/orgChart1"/>
    <dgm:cxn modelId="{2BD2B32B-C0A5-4E98-BF21-07632A358A5E}" type="presOf" srcId="{C910D2DB-80E7-4693-B477-7D8FDFCBF3DF}" destId="{AD954855-C1AB-4005-8046-3C856803E7B6}" srcOrd="0" destOrd="0" presId="urn:microsoft.com/office/officeart/2005/8/layout/orgChart1"/>
    <dgm:cxn modelId="{FD0CBB27-B4F8-46FA-8E70-F2AC74328BA4}" type="presOf" srcId="{8D5C9F4F-CECB-4EA9-8A98-BC06DD757C5B}" destId="{DC14094B-0078-4E9E-AA24-05C9C77FB780}" srcOrd="0" destOrd="0" presId="urn:microsoft.com/office/officeart/2005/8/layout/orgChart1"/>
    <dgm:cxn modelId="{59D1D162-6FF5-45C9-9DC7-186B829D2036}" type="presOf" srcId="{DB88744E-9D19-403F-882B-A40A0318C163}" destId="{65AE6677-C9EF-420B-B834-63D4A769D70E}" srcOrd="0" destOrd="0" presId="urn:microsoft.com/office/officeart/2005/8/layout/orgChart1"/>
    <dgm:cxn modelId="{9E7AB2CE-1647-47D2-841A-CEC657ED149B}" type="presOf" srcId="{0664C2A7-6B79-44E4-8D40-976A9653C237}" destId="{887B76D6-1D55-43CE-80B3-EDA5BBE6CAEC}" srcOrd="1" destOrd="0" presId="urn:microsoft.com/office/officeart/2005/8/layout/orgChart1"/>
    <dgm:cxn modelId="{989E8E1E-29E9-4871-9FC8-DED5F1E2D745}" type="presOf" srcId="{6B294A49-65CD-418E-8616-F47BB3F3628B}" destId="{E184E977-C03B-4A64-8CF8-DD2F0F1369B6}" srcOrd="0" destOrd="0" presId="urn:microsoft.com/office/officeart/2005/8/layout/orgChart1"/>
    <dgm:cxn modelId="{082BE9A8-61B1-4B86-844C-CDFD2152F8C4}" type="presOf" srcId="{0C2CCC42-FD89-4B95-9F0B-60EC32971195}" destId="{9135AC9A-D25F-4CEF-BDF5-F94343F1F8A7}" srcOrd="0" destOrd="0" presId="urn:microsoft.com/office/officeart/2005/8/layout/orgChart1"/>
    <dgm:cxn modelId="{029874E5-914B-4D03-AD83-530E94419CCE}" srcId="{8D5C9F4F-CECB-4EA9-8A98-BC06DD757C5B}" destId="{0C2CCC42-FD89-4B95-9F0B-60EC32971195}" srcOrd="0" destOrd="0" parTransId="{6FB906F9-3F5C-45A6-8DC3-09776C628C14}" sibTransId="{34CAADF5-0945-4447-9232-B19D8B6F7C09}"/>
    <dgm:cxn modelId="{32505772-5331-4121-BE99-18AA7D126824}" type="presOf" srcId="{0C2CCC42-FD89-4B95-9F0B-60EC32971195}" destId="{D95CFCEC-DBD3-4180-8807-1E59834A11C4}" srcOrd="1" destOrd="0" presId="urn:microsoft.com/office/officeart/2005/8/layout/orgChart1"/>
    <dgm:cxn modelId="{4A59C18C-B4A1-43A1-B952-FFDEABEED0DC}" srcId="{0C2CCC42-FD89-4B95-9F0B-60EC32971195}" destId="{0664C2A7-6B79-44E4-8D40-976A9653C237}" srcOrd="0" destOrd="0" parTransId="{DB88744E-9D19-403F-882B-A40A0318C163}" sibTransId="{DD76599F-02CB-418F-9FBB-0DC26E4D5FD6}"/>
    <dgm:cxn modelId="{4DD80999-C502-40DB-AC8D-5538B877BF4D}" type="presOf" srcId="{0664C2A7-6B79-44E4-8D40-976A9653C237}" destId="{22092D9E-684D-4F48-B2FA-92CACA5C8F7B}" srcOrd="0" destOrd="0" presId="urn:microsoft.com/office/officeart/2005/8/layout/orgChart1"/>
    <dgm:cxn modelId="{0C32F62B-63A9-4F88-BFD2-58D9E1742072}" srcId="{0C2CCC42-FD89-4B95-9F0B-60EC32971195}" destId="{C910D2DB-80E7-4693-B477-7D8FDFCBF3DF}" srcOrd="1" destOrd="0" parTransId="{6B294A49-65CD-418E-8616-F47BB3F3628B}" sibTransId="{9954AE0E-8B38-463B-B97B-C4A0B2734087}"/>
    <dgm:cxn modelId="{BA0A7F4B-2DA0-4C66-90E8-A90B583A3864}" type="presParOf" srcId="{DC14094B-0078-4E9E-AA24-05C9C77FB780}" destId="{52A0F2FC-E021-4F52-8F9C-150633E08018}" srcOrd="0" destOrd="0" presId="urn:microsoft.com/office/officeart/2005/8/layout/orgChart1"/>
    <dgm:cxn modelId="{9B59D815-686D-4B02-A40A-6A1A5298ACD4}" type="presParOf" srcId="{52A0F2FC-E021-4F52-8F9C-150633E08018}" destId="{33ECA7B3-1F7C-4E17-839B-5E31D8CC9C3B}" srcOrd="0" destOrd="0" presId="urn:microsoft.com/office/officeart/2005/8/layout/orgChart1"/>
    <dgm:cxn modelId="{3D1AB9DF-F270-4413-90EB-EE6F2D3AAA6B}" type="presParOf" srcId="{33ECA7B3-1F7C-4E17-839B-5E31D8CC9C3B}" destId="{9135AC9A-D25F-4CEF-BDF5-F94343F1F8A7}" srcOrd="0" destOrd="0" presId="urn:microsoft.com/office/officeart/2005/8/layout/orgChart1"/>
    <dgm:cxn modelId="{11184A5B-ABE9-42EE-8BFC-6E7D0E3BCA25}" type="presParOf" srcId="{33ECA7B3-1F7C-4E17-839B-5E31D8CC9C3B}" destId="{D95CFCEC-DBD3-4180-8807-1E59834A11C4}" srcOrd="1" destOrd="0" presId="urn:microsoft.com/office/officeart/2005/8/layout/orgChart1"/>
    <dgm:cxn modelId="{42782327-E4DB-4EAF-917C-D8963A7D0E9B}" type="presParOf" srcId="{52A0F2FC-E021-4F52-8F9C-150633E08018}" destId="{82DDB8A8-62E2-4435-8928-116F2331AB32}" srcOrd="1" destOrd="0" presId="urn:microsoft.com/office/officeart/2005/8/layout/orgChart1"/>
    <dgm:cxn modelId="{C4E22B44-01C2-4254-8FE9-A61144FB1C72}" type="presParOf" srcId="{82DDB8A8-62E2-4435-8928-116F2331AB32}" destId="{65AE6677-C9EF-420B-B834-63D4A769D70E}" srcOrd="0" destOrd="0" presId="urn:microsoft.com/office/officeart/2005/8/layout/orgChart1"/>
    <dgm:cxn modelId="{1C596D72-2E6A-4F95-9829-1FBF4CF97795}" type="presParOf" srcId="{82DDB8A8-62E2-4435-8928-116F2331AB32}" destId="{175860BE-DE29-439D-AEEB-14E894C5F85F}" srcOrd="1" destOrd="0" presId="urn:microsoft.com/office/officeart/2005/8/layout/orgChart1"/>
    <dgm:cxn modelId="{9FE07895-973B-4405-9BC9-84E384383B7A}" type="presParOf" srcId="{175860BE-DE29-439D-AEEB-14E894C5F85F}" destId="{36F956F1-DDE0-46EF-BAF8-A3924572971C}" srcOrd="0" destOrd="0" presId="urn:microsoft.com/office/officeart/2005/8/layout/orgChart1"/>
    <dgm:cxn modelId="{4AF7A1DE-020C-4B2C-A3D4-836AB64711C3}" type="presParOf" srcId="{36F956F1-DDE0-46EF-BAF8-A3924572971C}" destId="{22092D9E-684D-4F48-B2FA-92CACA5C8F7B}" srcOrd="0" destOrd="0" presId="urn:microsoft.com/office/officeart/2005/8/layout/orgChart1"/>
    <dgm:cxn modelId="{FB1A336E-98C6-4D19-8D2D-47A5F698030B}" type="presParOf" srcId="{36F956F1-DDE0-46EF-BAF8-A3924572971C}" destId="{887B76D6-1D55-43CE-80B3-EDA5BBE6CAEC}" srcOrd="1" destOrd="0" presId="urn:microsoft.com/office/officeart/2005/8/layout/orgChart1"/>
    <dgm:cxn modelId="{45E056A3-3B55-4339-AF63-E5CE709B3A7D}" type="presParOf" srcId="{175860BE-DE29-439D-AEEB-14E894C5F85F}" destId="{838F7376-6698-4448-B86F-33584A95FF9B}" srcOrd="1" destOrd="0" presId="urn:microsoft.com/office/officeart/2005/8/layout/orgChart1"/>
    <dgm:cxn modelId="{2DE6E4BB-639A-4D01-9842-3F0E74FBCCFB}" type="presParOf" srcId="{175860BE-DE29-439D-AEEB-14E894C5F85F}" destId="{C1562D04-5F9F-4D72-9586-8D575224CAC5}" srcOrd="2" destOrd="0" presId="urn:microsoft.com/office/officeart/2005/8/layout/orgChart1"/>
    <dgm:cxn modelId="{D4FD5301-7760-455D-8F0E-3737DA64DA7C}" type="presParOf" srcId="{82DDB8A8-62E2-4435-8928-116F2331AB32}" destId="{E184E977-C03B-4A64-8CF8-DD2F0F1369B6}" srcOrd="2" destOrd="0" presId="urn:microsoft.com/office/officeart/2005/8/layout/orgChart1"/>
    <dgm:cxn modelId="{F2683989-1A3B-40F2-872F-9183258990AB}" type="presParOf" srcId="{82DDB8A8-62E2-4435-8928-116F2331AB32}" destId="{68323E9A-3D1A-44D5-9BAA-37FCBF1ABE77}" srcOrd="3" destOrd="0" presId="urn:microsoft.com/office/officeart/2005/8/layout/orgChart1"/>
    <dgm:cxn modelId="{9F73EAB7-A359-4D8E-ABDE-A1129E61C8C1}" type="presParOf" srcId="{68323E9A-3D1A-44D5-9BAA-37FCBF1ABE77}" destId="{476DF264-D7EA-40F3-B056-1EA601636D77}" srcOrd="0" destOrd="0" presId="urn:microsoft.com/office/officeart/2005/8/layout/orgChart1"/>
    <dgm:cxn modelId="{A932B8B4-FE09-4799-A285-9557E00D5420}" type="presParOf" srcId="{476DF264-D7EA-40F3-B056-1EA601636D77}" destId="{AD954855-C1AB-4005-8046-3C856803E7B6}" srcOrd="0" destOrd="0" presId="urn:microsoft.com/office/officeart/2005/8/layout/orgChart1"/>
    <dgm:cxn modelId="{751AF8E8-D073-4687-B25F-0A9935E5B450}" type="presParOf" srcId="{476DF264-D7EA-40F3-B056-1EA601636D77}" destId="{0F948C0F-08D7-4BD3-9451-57C70DDEE169}" srcOrd="1" destOrd="0" presId="urn:microsoft.com/office/officeart/2005/8/layout/orgChart1"/>
    <dgm:cxn modelId="{CB93B8A9-3E54-4200-AEF2-7CF20A91147F}" type="presParOf" srcId="{68323E9A-3D1A-44D5-9BAA-37FCBF1ABE77}" destId="{883D606D-6084-4807-8A8B-3FFBA1D7DEFA}" srcOrd="1" destOrd="0" presId="urn:microsoft.com/office/officeart/2005/8/layout/orgChart1"/>
    <dgm:cxn modelId="{AD303C0C-2FE9-40DE-AB91-EF184FB8AA7F}" type="presParOf" srcId="{68323E9A-3D1A-44D5-9BAA-37FCBF1ABE77}" destId="{3927F183-BD77-4835-AD15-9AAFEB9A5BEC}" srcOrd="2" destOrd="0" presId="urn:microsoft.com/office/officeart/2005/8/layout/orgChart1"/>
    <dgm:cxn modelId="{04D14DD2-954E-4DB5-BB9B-6BEC03AFCC34}" type="presParOf" srcId="{52A0F2FC-E021-4F52-8F9C-150633E08018}" destId="{A7C7D480-8B1C-432B-821D-328EB5C9D0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352AD-4048-754B-9AA9-DB0969A3D224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BF0D-F8B5-6D46-AD79-0CDD57A03881}">
      <dgm:prSet phldrT="[Text]" custT="1"/>
      <dgm:spPr/>
      <dgm:t>
        <a:bodyPr/>
        <a:lstStyle/>
        <a:p>
          <a:r>
            <a:rPr lang="en-US" sz="2400" dirty="0" smtClean="0"/>
            <a:t>Iron Deficiency anemia</a:t>
          </a:r>
          <a:endParaRPr lang="en-US" sz="2400" dirty="0"/>
        </a:p>
      </dgm:t>
    </dgm:pt>
    <dgm:pt modelId="{923AD98B-99E0-FB46-AC32-89302F62C785}" type="parTrans" cxnId="{BB882E36-B1CD-4F48-9803-06EBE88CAF2B}">
      <dgm:prSet/>
      <dgm:spPr/>
      <dgm:t>
        <a:bodyPr/>
        <a:lstStyle/>
        <a:p>
          <a:endParaRPr lang="en-US"/>
        </a:p>
      </dgm:t>
    </dgm:pt>
    <dgm:pt modelId="{C9277101-63EF-9D4A-9F4A-EF5BE0530024}" type="sibTrans" cxnId="{BB882E36-B1CD-4F48-9803-06EBE88CAF2B}">
      <dgm:prSet/>
      <dgm:spPr/>
      <dgm:t>
        <a:bodyPr/>
        <a:lstStyle/>
        <a:p>
          <a:endParaRPr lang="en-US"/>
        </a:p>
      </dgm:t>
    </dgm:pt>
    <dgm:pt modelId="{CFC02E78-6CA5-9144-9486-1F85A19FF489}">
      <dgm:prSet phldrT="[Text]" custT="1"/>
      <dgm:spPr/>
      <dgm:t>
        <a:bodyPr/>
        <a:lstStyle/>
        <a:p>
          <a:r>
            <a:rPr lang="en-US" sz="2400" dirty="0" smtClean="0">
              <a:solidFill>
                <a:srgbClr val="3E8853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dirty="0" smtClean="0">
              <a:latin typeface="ＭＳ ゴシック"/>
              <a:ea typeface="ＭＳ ゴシック"/>
              <a:cs typeface="ＭＳ ゴシック"/>
            </a:rPr>
            <a:t> TIBC</a:t>
          </a:r>
          <a:endParaRPr lang="en-US" sz="2400" dirty="0"/>
        </a:p>
      </dgm:t>
    </dgm:pt>
    <dgm:pt modelId="{41E8AE75-262C-7D4C-A591-58F6035FDFF4}" type="parTrans" cxnId="{B9893A56-3CA2-544F-9AB9-B0E896ABD372}">
      <dgm:prSet/>
      <dgm:spPr/>
      <dgm:t>
        <a:bodyPr/>
        <a:lstStyle/>
        <a:p>
          <a:endParaRPr lang="en-US" sz="1000"/>
        </a:p>
      </dgm:t>
    </dgm:pt>
    <dgm:pt modelId="{146A4CAB-9B9F-6F40-ACD1-D97F010D5238}" type="sibTrans" cxnId="{B9893A56-3CA2-544F-9AB9-B0E896ABD372}">
      <dgm:prSet/>
      <dgm:spPr/>
      <dgm:t>
        <a:bodyPr/>
        <a:lstStyle/>
        <a:p>
          <a:endParaRPr lang="en-US"/>
        </a:p>
      </dgm:t>
    </dgm:pt>
    <dgm:pt modelId="{BF175BFF-EA48-254F-9998-450CE5AB3CFE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dirty="0" smtClean="0">
              <a:latin typeface="ＭＳ ゴシック"/>
              <a:ea typeface="ＭＳ ゴシック"/>
              <a:cs typeface="ＭＳ ゴシック"/>
            </a:rPr>
            <a:t>Serum iron</a:t>
          </a:r>
          <a:endParaRPr lang="en-US" sz="2400" dirty="0"/>
        </a:p>
      </dgm:t>
    </dgm:pt>
    <dgm:pt modelId="{1673ED24-A316-CD4A-972C-A0594B1DDB6C}" type="parTrans" cxnId="{42693033-197A-8C46-B52D-A4B0BC873A28}">
      <dgm:prSet/>
      <dgm:spPr/>
      <dgm:t>
        <a:bodyPr/>
        <a:lstStyle/>
        <a:p>
          <a:endParaRPr lang="en-US" sz="1000"/>
        </a:p>
      </dgm:t>
    </dgm:pt>
    <dgm:pt modelId="{C97196B6-3CEB-1D4A-81A4-8EA4E057599E}" type="sibTrans" cxnId="{42693033-197A-8C46-B52D-A4B0BC873A28}">
      <dgm:prSet/>
      <dgm:spPr/>
      <dgm:t>
        <a:bodyPr/>
        <a:lstStyle/>
        <a:p>
          <a:endParaRPr lang="en-US"/>
        </a:p>
      </dgm:t>
    </dgm:pt>
    <dgm:pt modelId="{973E08A8-E4C4-9245-B29A-0585DF9A2D09}" type="pres">
      <dgm:prSet presAssocID="{650352AD-4048-754B-9AA9-DB0969A3D2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6AB687-1CD7-5045-A76F-482DAFCDB5E6}" type="pres">
      <dgm:prSet presAssocID="{1D20BF0D-F8B5-6D46-AD79-0CDD57A03881}" presName="hierRoot1" presStyleCnt="0">
        <dgm:presLayoutVars>
          <dgm:hierBranch val="init"/>
        </dgm:presLayoutVars>
      </dgm:prSet>
      <dgm:spPr/>
    </dgm:pt>
    <dgm:pt modelId="{889581D5-FEEA-3E4E-B9A9-34FDB0B97DC9}" type="pres">
      <dgm:prSet presAssocID="{1D20BF0D-F8B5-6D46-AD79-0CDD57A03881}" presName="rootComposite1" presStyleCnt="0"/>
      <dgm:spPr/>
    </dgm:pt>
    <dgm:pt modelId="{F1293997-29A6-134D-9B8A-B1689E409F14}" type="pres">
      <dgm:prSet presAssocID="{1D20BF0D-F8B5-6D46-AD79-0CDD57A03881}" presName="rootText1" presStyleLbl="node0" presStyleIdx="0" presStyleCnt="1" custScaleY="58389">
        <dgm:presLayoutVars>
          <dgm:chPref val="3"/>
        </dgm:presLayoutVars>
      </dgm:prSet>
      <dgm:spPr/>
    </dgm:pt>
    <dgm:pt modelId="{43734A73-3E33-5F49-8123-442E84D54237}" type="pres">
      <dgm:prSet presAssocID="{1D20BF0D-F8B5-6D46-AD79-0CDD57A03881}" presName="rootConnector1" presStyleLbl="node1" presStyleIdx="0" presStyleCnt="0"/>
      <dgm:spPr/>
    </dgm:pt>
    <dgm:pt modelId="{BB3DDB98-FCCF-DA46-A510-7D9415E51BBA}" type="pres">
      <dgm:prSet presAssocID="{1D20BF0D-F8B5-6D46-AD79-0CDD57A03881}" presName="hierChild2" presStyleCnt="0"/>
      <dgm:spPr/>
    </dgm:pt>
    <dgm:pt modelId="{66E80B84-D02D-5E4D-8981-D03CE60931E3}" type="pres">
      <dgm:prSet presAssocID="{41E8AE75-262C-7D4C-A591-58F6035FDFF4}" presName="Name64" presStyleLbl="parChTrans1D2" presStyleIdx="0" presStyleCnt="2"/>
      <dgm:spPr/>
    </dgm:pt>
    <dgm:pt modelId="{E64E0163-00E0-6641-A6AC-865B764D0706}" type="pres">
      <dgm:prSet presAssocID="{CFC02E78-6CA5-9144-9486-1F85A19FF489}" presName="hierRoot2" presStyleCnt="0">
        <dgm:presLayoutVars>
          <dgm:hierBranch val="init"/>
        </dgm:presLayoutVars>
      </dgm:prSet>
      <dgm:spPr/>
    </dgm:pt>
    <dgm:pt modelId="{F0CE09E1-EDED-F245-BA9E-D305EEC90BF5}" type="pres">
      <dgm:prSet presAssocID="{CFC02E78-6CA5-9144-9486-1F85A19FF489}" presName="rootComposite" presStyleCnt="0"/>
      <dgm:spPr/>
    </dgm:pt>
    <dgm:pt modelId="{9D517240-7CEC-0440-8776-6A127DD60B8A}" type="pres">
      <dgm:prSet presAssocID="{CFC02E78-6CA5-9144-9486-1F85A19FF489}" presName="rootText" presStyleLbl="node2" presStyleIdx="0" presStyleCnt="2" custScaleY="454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E18BB1-32A0-2D46-8D73-C33E3884C7E5}" type="pres">
      <dgm:prSet presAssocID="{CFC02E78-6CA5-9144-9486-1F85A19FF489}" presName="rootConnector" presStyleLbl="node2" presStyleIdx="0" presStyleCnt="2"/>
      <dgm:spPr/>
    </dgm:pt>
    <dgm:pt modelId="{E9546A81-736C-EF4C-A60A-E2C51324A33C}" type="pres">
      <dgm:prSet presAssocID="{CFC02E78-6CA5-9144-9486-1F85A19FF489}" presName="hierChild4" presStyleCnt="0"/>
      <dgm:spPr/>
    </dgm:pt>
    <dgm:pt modelId="{9D815A74-7108-F34E-8BB1-D6079137DE5F}" type="pres">
      <dgm:prSet presAssocID="{CFC02E78-6CA5-9144-9486-1F85A19FF489}" presName="hierChild5" presStyleCnt="0"/>
      <dgm:spPr/>
    </dgm:pt>
    <dgm:pt modelId="{D02ECA5D-80A0-3A45-87FD-4F2FE796B859}" type="pres">
      <dgm:prSet presAssocID="{1673ED24-A316-CD4A-972C-A0594B1DDB6C}" presName="Name64" presStyleLbl="parChTrans1D2" presStyleIdx="1" presStyleCnt="2"/>
      <dgm:spPr/>
    </dgm:pt>
    <dgm:pt modelId="{EE097224-F253-154D-BD9B-6C3C4E0B18F2}" type="pres">
      <dgm:prSet presAssocID="{BF175BFF-EA48-254F-9998-450CE5AB3CFE}" presName="hierRoot2" presStyleCnt="0">
        <dgm:presLayoutVars>
          <dgm:hierBranch val="init"/>
        </dgm:presLayoutVars>
      </dgm:prSet>
      <dgm:spPr/>
    </dgm:pt>
    <dgm:pt modelId="{2366C402-F081-6946-86A2-873E830D537C}" type="pres">
      <dgm:prSet presAssocID="{BF175BFF-EA48-254F-9998-450CE5AB3CFE}" presName="rootComposite" presStyleCnt="0"/>
      <dgm:spPr/>
    </dgm:pt>
    <dgm:pt modelId="{AAC0C920-0FB3-084C-A24A-954BD3D79B13}" type="pres">
      <dgm:prSet presAssocID="{BF175BFF-EA48-254F-9998-450CE5AB3CFE}" presName="rootText" presStyleLbl="node2" presStyleIdx="1" presStyleCnt="2" custScaleY="45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C05A5-3885-5346-8384-49CEE69B68C5}" type="pres">
      <dgm:prSet presAssocID="{BF175BFF-EA48-254F-9998-450CE5AB3CFE}" presName="rootConnector" presStyleLbl="node2" presStyleIdx="1" presStyleCnt="2"/>
      <dgm:spPr/>
    </dgm:pt>
    <dgm:pt modelId="{A4AADFCA-7721-7845-9DE8-833A35AD1718}" type="pres">
      <dgm:prSet presAssocID="{BF175BFF-EA48-254F-9998-450CE5AB3CFE}" presName="hierChild4" presStyleCnt="0"/>
      <dgm:spPr/>
    </dgm:pt>
    <dgm:pt modelId="{1F0A6F74-D8FA-B04E-967D-749B61CC41E1}" type="pres">
      <dgm:prSet presAssocID="{BF175BFF-EA48-254F-9998-450CE5AB3CFE}" presName="hierChild5" presStyleCnt="0"/>
      <dgm:spPr/>
    </dgm:pt>
    <dgm:pt modelId="{790CA633-7462-AF40-88F9-DEDDFD028F88}" type="pres">
      <dgm:prSet presAssocID="{1D20BF0D-F8B5-6D46-AD79-0CDD57A03881}" presName="hierChild3" presStyleCnt="0"/>
      <dgm:spPr/>
    </dgm:pt>
  </dgm:ptLst>
  <dgm:cxnLst>
    <dgm:cxn modelId="{E84253AE-DED7-C848-9D8A-FE55C57190F8}" type="presOf" srcId="{BF175BFF-EA48-254F-9998-450CE5AB3CFE}" destId="{AAC0C920-0FB3-084C-A24A-954BD3D79B13}" srcOrd="0" destOrd="0" presId="urn:microsoft.com/office/officeart/2009/3/layout/HorizontalOrganizationChart"/>
    <dgm:cxn modelId="{5D8BBEE0-8DD5-664A-B950-338140B05CCC}" type="presOf" srcId="{650352AD-4048-754B-9AA9-DB0969A3D224}" destId="{973E08A8-E4C4-9245-B29A-0585DF9A2D09}" srcOrd="0" destOrd="0" presId="urn:microsoft.com/office/officeart/2009/3/layout/HorizontalOrganizationChart"/>
    <dgm:cxn modelId="{67994887-8905-BD4F-BEDF-242A166D03AB}" type="presOf" srcId="{CFC02E78-6CA5-9144-9486-1F85A19FF489}" destId="{9D517240-7CEC-0440-8776-6A127DD60B8A}" srcOrd="0" destOrd="0" presId="urn:microsoft.com/office/officeart/2009/3/layout/HorizontalOrganizationChart"/>
    <dgm:cxn modelId="{BB882E36-B1CD-4F48-9803-06EBE88CAF2B}" srcId="{650352AD-4048-754B-9AA9-DB0969A3D224}" destId="{1D20BF0D-F8B5-6D46-AD79-0CDD57A03881}" srcOrd="0" destOrd="0" parTransId="{923AD98B-99E0-FB46-AC32-89302F62C785}" sibTransId="{C9277101-63EF-9D4A-9F4A-EF5BE0530024}"/>
    <dgm:cxn modelId="{42693033-197A-8C46-B52D-A4B0BC873A28}" srcId="{1D20BF0D-F8B5-6D46-AD79-0CDD57A03881}" destId="{BF175BFF-EA48-254F-9998-450CE5AB3CFE}" srcOrd="1" destOrd="0" parTransId="{1673ED24-A316-CD4A-972C-A0594B1DDB6C}" sibTransId="{C97196B6-3CEB-1D4A-81A4-8EA4E057599E}"/>
    <dgm:cxn modelId="{B9893A56-3CA2-544F-9AB9-B0E896ABD372}" srcId="{1D20BF0D-F8B5-6D46-AD79-0CDD57A03881}" destId="{CFC02E78-6CA5-9144-9486-1F85A19FF489}" srcOrd="0" destOrd="0" parTransId="{41E8AE75-262C-7D4C-A591-58F6035FDFF4}" sibTransId="{146A4CAB-9B9F-6F40-ACD1-D97F010D5238}"/>
    <dgm:cxn modelId="{FC009BFD-2CD7-E644-AE4A-6DBA9DB773B4}" type="presOf" srcId="{1673ED24-A316-CD4A-972C-A0594B1DDB6C}" destId="{D02ECA5D-80A0-3A45-87FD-4F2FE796B859}" srcOrd="0" destOrd="0" presId="urn:microsoft.com/office/officeart/2009/3/layout/HorizontalOrganizationChart"/>
    <dgm:cxn modelId="{7666710C-C540-4344-B7CF-FCC463262A88}" type="presOf" srcId="{BF175BFF-EA48-254F-9998-450CE5AB3CFE}" destId="{F3CC05A5-3885-5346-8384-49CEE69B68C5}" srcOrd="1" destOrd="0" presId="urn:microsoft.com/office/officeart/2009/3/layout/HorizontalOrganizationChart"/>
    <dgm:cxn modelId="{50A6F300-9264-D641-9774-F1FE561DCB38}" type="presOf" srcId="{1D20BF0D-F8B5-6D46-AD79-0CDD57A03881}" destId="{43734A73-3E33-5F49-8123-442E84D54237}" srcOrd="1" destOrd="0" presId="urn:microsoft.com/office/officeart/2009/3/layout/HorizontalOrganizationChart"/>
    <dgm:cxn modelId="{4037474E-9BC3-E546-89C9-F10C44ECC101}" type="presOf" srcId="{CFC02E78-6CA5-9144-9486-1F85A19FF489}" destId="{CFE18BB1-32A0-2D46-8D73-C33E3884C7E5}" srcOrd="1" destOrd="0" presId="urn:microsoft.com/office/officeart/2009/3/layout/HorizontalOrganizationChart"/>
    <dgm:cxn modelId="{4ED979BA-535B-FB4A-988B-D52D8680529C}" type="presOf" srcId="{41E8AE75-262C-7D4C-A591-58F6035FDFF4}" destId="{66E80B84-D02D-5E4D-8981-D03CE60931E3}" srcOrd="0" destOrd="0" presId="urn:microsoft.com/office/officeart/2009/3/layout/HorizontalOrganizationChart"/>
    <dgm:cxn modelId="{9256646B-78E4-734D-ABA1-36B5C234ED52}" type="presOf" srcId="{1D20BF0D-F8B5-6D46-AD79-0CDD57A03881}" destId="{F1293997-29A6-134D-9B8A-B1689E409F14}" srcOrd="0" destOrd="0" presId="urn:microsoft.com/office/officeart/2009/3/layout/HorizontalOrganizationChart"/>
    <dgm:cxn modelId="{B0AC34E4-EF30-514C-87CC-634B4567E362}" type="presParOf" srcId="{973E08A8-E4C4-9245-B29A-0585DF9A2D09}" destId="{026AB687-1CD7-5045-A76F-482DAFCDB5E6}" srcOrd="0" destOrd="0" presId="urn:microsoft.com/office/officeart/2009/3/layout/HorizontalOrganizationChart"/>
    <dgm:cxn modelId="{421A1F32-0F15-EA41-B7A3-3488DA61286D}" type="presParOf" srcId="{026AB687-1CD7-5045-A76F-482DAFCDB5E6}" destId="{889581D5-FEEA-3E4E-B9A9-34FDB0B97DC9}" srcOrd="0" destOrd="0" presId="urn:microsoft.com/office/officeart/2009/3/layout/HorizontalOrganizationChart"/>
    <dgm:cxn modelId="{42746469-7DD2-B946-9B82-83BBC273B2AB}" type="presParOf" srcId="{889581D5-FEEA-3E4E-B9A9-34FDB0B97DC9}" destId="{F1293997-29A6-134D-9B8A-B1689E409F14}" srcOrd="0" destOrd="0" presId="urn:microsoft.com/office/officeart/2009/3/layout/HorizontalOrganizationChart"/>
    <dgm:cxn modelId="{82EE97D6-F4BB-7848-A059-54C61362A4DB}" type="presParOf" srcId="{889581D5-FEEA-3E4E-B9A9-34FDB0B97DC9}" destId="{43734A73-3E33-5F49-8123-442E84D54237}" srcOrd="1" destOrd="0" presId="urn:microsoft.com/office/officeart/2009/3/layout/HorizontalOrganizationChart"/>
    <dgm:cxn modelId="{DDC88816-FEC6-7C49-9B42-412FA79DBBD2}" type="presParOf" srcId="{026AB687-1CD7-5045-A76F-482DAFCDB5E6}" destId="{BB3DDB98-FCCF-DA46-A510-7D9415E51BBA}" srcOrd="1" destOrd="0" presId="urn:microsoft.com/office/officeart/2009/3/layout/HorizontalOrganizationChart"/>
    <dgm:cxn modelId="{08C24D5B-FFF9-B249-A517-0BB5F2D3C0AC}" type="presParOf" srcId="{BB3DDB98-FCCF-DA46-A510-7D9415E51BBA}" destId="{66E80B84-D02D-5E4D-8981-D03CE60931E3}" srcOrd="0" destOrd="0" presId="urn:microsoft.com/office/officeart/2009/3/layout/HorizontalOrganizationChart"/>
    <dgm:cxn modelId="{44C67CF8-31AC-1B42-AB2E-DB56FAF79CB4}" type="presParOf" srcId="{BB3DDB98-FCCF-DA46-A510-7D9415E51BBA}" destId="{E64E0163-00E0-6641-A6AC-865B764D0706}" srcOrd="1" destOrd="0" presId="urn:microsoft.com/office/officeart/2009/3/layout/HorizontalOrganizationChart"/>
    <dgm:cxn modelId="{08FFB6DD-FE44-0740-8E20-88B8C036A689}" type="presParOf" srcId="{E64E0163-00E0-6641-A6AC-865B764D0706}" destId="{F0CE09E1-EDED-F245-BA9E-D305EEC90BF5}" srcOrd="0" destOrd="0" presId="urn:microsoft.com/office/officeart/2009/3/layout/HorizontalOrganizationChart"/>
    <dgm:cxn modelId="{C5C889CB-A425-3040-8C91-3575951C5DB4}" type="presParOf" srcId="{F0CE09E1-EDED-F245-BA9E-D305EEC90BF5}" destId="{9D517240-7CEC-0440-8776-6A127DD60B8A}" srcOrd="0" destOrd="0" presId="urn:microsoft.com/office/officeart/2009/3/layout/HorizontalOrganizationChart"/>
    <dgm:cxn modelId="{B75A2EC0-E7C9-9747-B347-26339B72EFD5}" type="presParOf" srcId="{F0CE09E1-EDED-F245-BA9E-D305EEC90BF5}" destId="{CFE18BB1-32A0-2D46-8D73-C33E3884C7E5}" srcOrd="1" destOrd="0" presId="urn:microsoft.com/office/officeart/2009/3/layout/HorizontalOrganizationChart"/>
    <dgm:cxn modelId="{695B9505-AB4E-B940-8D47-15CF2108A2CD}" type="presParOf" srcId="{E64E0163-00E0-6641-A6AC-865B764D0706}" destId="{E9546A81-736C-EF4C-A60A-E2C51324A33C}" srcOrd="1" destOrd="0" presId="urn:microsoft.com/office/officeart/2009/3/layout/HorizontalOrganizationChart"/>
    <dgm:cxn modelId="{B5C792D0-27C1-2A45-98AE-23A3E4A07835}" type="presParOf" srcId="{E64E0163-00E0-6641-A6AC-865B764D0706}" destId="{9D815A74-7108-F34E-8BB1-D6079137DE5F}" srcOrd="2" destOrd="0" presId="urn:microsoft.com/office/officeart/2009/3/layout/HorizontalOrganizationChart"/>
    <dgm:cxn modelId="{89E7C008-92F6-A54C-9016-8623AED9A510}" type="presParOf" srcId="{BB3DDB98-FCCF-DA46-A510-7D9415E51BBA}" destId="{D02ECA5D-80A0-3A45-87FD-4F2FE796B859}" srcOrd="2" destOrd="0" presId="urn:microsoft.com/office/officeart/2009/3/layout/HorizontalOrganizationChart"/>
    <dgm:cxn modelId="{038CE050-5279-EE44-84F6-879878DE3082}" type="presParOf" srcId="{BB3DDB98-FCCF-DA46-A510-7D9415E51BBA}" destId="{EE097224-F253-154D-BD9B-6C3C4E0B18F2}" srcOrd="3" destOrd="0" presId="urn:microsoft.com/office/officeart/2009/3/layout/HorizontalOrganizationChart"/>
    <dgm:cxn modelId="{85DAB895-E3B7-9948-BF38-19B4097E9DE8}" type="presParOf" srcId="{EE097224-F253-154D-BD9B-6C3C4E0B18F2}" destId="{2366C402-F081-6946-86A2-873E830D537C}" srcOrd="0" destOrd="0" presId="urn:microsoft.com/office/officeart/2009/3/layout/HorizontalOrganizationChart"/>
    <dgm:cxn modelId="{368082DA-D3F3-2745-BC76-CA0ED8FE0D35}" type="presParOf" srcId="{2366C402-F081-6946-86A2-873E830D537C}" destId="{AAC0C920-0FB3-084C-A24A-954BD3D79B13}" srcOrd="0" destOrd="0" presId="urn:microsoft.com/office/officeart/2009/3/layout/HorizontalOrganizationChart"/>
    <dgm:cxn modelId="{36D95A84-580B-C741-BF6A-8CAA0A8FF378}" type="presParOf" srcId="{2366C402-F081-6946-86A2-873E830D537C}" destId="{F3CC05A5-3885-5346-8384-49CEE69B68C5}" srcOrd="1" destOrd="0" presId="urn:microsoft.com/office/officeart/2009/3/layout/HorizontalOrganizationChart"/>
    <dgm:cxn modelId="{4ACDBB56-2ABD-8D41-9E9A-DA431E9EAD70}" type="presParOf" srcId="{EE097224-F253-154D-BD9B-6C3C4E0B18F2}" destId="{A4AADFCA-7721-7845-9DE8-833A35AD1718}" srcOrd="1" destOrd="0" presId="urn:microsoft.com/office/officeart/2009/3/layout/HorizontalOrganizationChart"/>
    <dgm:cxn modelId="{8016E285-9931-5247-A2BD-8C5E4D5C0658}" type="presParOf" srcId="{EE097224-F253-154D-BD9B-6C3C4E0B18F2}" destId="{1F0A6F74-D8FA-B04E-967D-749B61CC41E1}" srcOrd="2" destOrd="0" presId="urn:microsoft.com/office/officeart/2009/3/layout/HorizontalOrganizationChart"/>
    <dgm:cxn modelId="{0C437792-A285-6A41-AEE1-09FECB2E843A}" type="presParOf" srcId="{026AB687-1CD7-5045-A76F-482DAFCDB5E6}" destId="{790CA633-7462-AF40-88F9-DEDDFD028F8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0352AD-4048-754B-9AA9-DB0969A3D224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BF0D-F8B5-6D46-AD79-0CDD57A03881}">
      <dgm:prSet phldrT="[Text]" custT="1"/>
      <dgm:spPr/>
      <dgm:t>
        <a:bodyPr/>
        <a:lstStyle/>
        <a:p>
          <a:r>
            <a:rPr lang="en-US" sz="2400" dirty="0" smtClean="0"/>
            <a:t>Iron Overload</a:t>
          </a:r>
          <a:endParaRPr lang="en-US" sz="2400" dirty="0"/>
        </a:p>
      </dgm:t>
    </dgm:pt>
    <dgm:pt modelId="{923AD98B-99E0-FB46-AC32-89302F62C785}" type="parTrans" cxnId="{BB882E36-B1CD-4F48-9803-06EBE88CAF2B}">
      <dgm:prSet/>
      <dgm:spPr/>
      <dgm:t>
        <a:bodyPr/>
        <a:lstStyle/>
        <a:p>
          <a:endParaRPr lang="en-US"/>
        </a:p>
      </dgm:t>
    </dgm:pt>
    <dgm:pt modelId="{C9277101-63EF-9D4A-9F4A-EF5BE0530024}" type="sibTrans" cxnId="{BB882E36-B1CD-4F48-9803-06EBE88CAF2B}">
      <dgm:prSet/>
      <dgm:spPr/>
      <dgm:t>
        <a:bodyPr/>
        <a:lstStyle/>
        <a:p>
          <a:endParaRPr lang="en-US"/>
        </a:p>
      </dgm:t>
    </dgm:pt>
    <dgm:pt modelId="{CFC02E78-6CA5-9144-9486-1F85A19FF489}">
      <dgm:prSet phldrT="[Text]" custT="1"/>
      <dgm:spPr/>
      <dgm:t>
        <a:bodyPr/>
        <a:lstStyle/>
        <a:p>
          <a:r>
            <a:rPr lang="en-US" sz="2400" dirty="0" smtClean="0">
              <a:solidFill>
                <a:srgbClr val="3E8853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dirty="0" smtClean="0">
              <a:latin typeface="ＭＳ ゴシック"/>
              <a:ea typeface="ＭＳ ゴシック"/>
              <a:cs typeface="ＭＳ ゴシック"/>
            </a:rPr>
            <a:t> Serum iron</a:t>
          </a:r>
          <a:endParaRPr lang="en-US" sz="2400" dirty="0"/>
        </a:p>
      </dgm:t>
    </dgm:pt>
    <dgm:pt modelId="{41E8AE75-262C-7D4C-A591-58F6035FDFF4}" type="parTrans" cxnId="{B9893A56-3CA2-544F-9AB9-B0E896ABD372}">
      <dgm:prSet/>
      <dgm:spPr/>
      <dgm:t>
        <a:bodyPr/>
        <a:lstStyle/>
        <a:p>
          <a:endParaRPr lang="en-US" sz="1000"/>
        </a:p>
      </dgm:t>
    </dgm:pt>
    <dgm:pt modelId="{146A4CAB-9B9F-6F40-ACD1-D97F010D5238}" type="sibTrans" cxnId="{B9893A56-3CA2-544F-9AB9-B0E896ABD372}">
      <dgm:prSet/>
      <dgm:spPr/>
      <dgm:t>
        <a:bodyPr/>
        <a:lstStyle/>
        <a:p>
          <a:endParaRPr lang="en-US"/>
        </a:p>
      </dgm:t>
    </dgm:pt>
    <dgm:pt modelId="{BF175BFF-EA48-254F-9998-450CE5AB3CFE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dirty="0" smtClean="0">
              <a:latin typeface="ＭＳ ゴシック"/>
              <a:ea typeface="ＭＳ ゴシック"/>
              <a:cs typeface="ＭＳ ゴシック"/>
            </a:rPr>
            <a:t>TIBC</a:t>
          </a:r>
          <a:endParaRPr lang="en-US" sz="2400" dirty="0"/>
        </a:p>
      </dgm:t>
    </dgm:pt>
    <dgm:pt modelId="{1673ED24-A316-CD4A-972C-A0594B1DDB6C}" type="parTrans" cxnId="{42693033-197A-8C46-B52D-A4B0BC873A28}">
      <dgm:prSet/>
      <dgm:spPr/>
      <dgm:t>
        <a:bodyPr/>
        <a:lstStyle/>
        <a:p>
          <a:endParaRPr lang="en-US" sz="1000"/>
        </a:p>
      </dgm:t>
    </dgm:pt>
    <dgm:pt modelId="{C97196B6-3CEB-1D4A-81A4-8EA4E057599E}" type="sibTrans" cxnId="{42693033-197A-8C46-B52D-A4B0BC873A28}">
      <dgm:prSet/>
      <dgm:spPr/>
      <dgm:t>
        <a:bodyPr/>
        <a:lstStyle/>
        <a:p>
          <a:endParaRPr lang="en-US"/>
        </a:p>
      </dgm:t>
    </dgm:pt>
    <dgm:pt modelId="{973E08A8-E4C4-9245-B29A-0585DF9A2D09}" type="pres">
      <dgm:prSet presAssocID="{650352AD-4048-754B-9AA9-DB0969A3D2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6AB687-1CD7-5045-A76F-482DAFCDB5E6}" type="pres">
      <dgm:prSet presAssocID="{1D20BF0D-F8B5-6D46-AD79-0CDD57A03881}" presName="hierRoot1" presStyleCnt="0">
        <dgm:presLayoutVars>
          <dgm:hierBranch val="init"/>
        </dgm:presLayoutVars>
      </dgm:prSet>
      <dgm:spPr/>
    </dgm:pt>
    <dgm:pt modelId="{889581D5-FEEA-3E4E-B9A9-34FDB0B97DC9}" type="pres">
      <dgm:prSet presAssocID="{1D20BF0D-F8B5-6D46-AD79-0CDD57A03881}" presName="rootComposite1" presStyleCnt="0"/>
      <dgm:spPr/>
    </dgm:pt>
    <dgm:pt modelId="{F1293997-29A6-134D-9B8A-B1689E409F14}" type="pres">
      <dgm:prSet presAssocID="{1D20BF0D-F8B5-6D46-AD79-0CDD57A03881}" presName="rootText1" presStyleLbl="node0" presStyleIdx="0" presStyleCnt="1" custScaleY="58389">
        <dgm:presLayoutVars>
          <dgm:chPref val="3"/>
        </dgm:presLayoutVars>
      </dgm:prSet>
      <dgm:spPr/>
    </dgm:pt>
    <dgm:pt modelId="{43734A73-3E33-5F49-8123-442E84D54237}" type="pres">
      <dgm:prSet presAssocID="{1D20BF0D-F8B5-6D46-AD79-0CDD57A03881}" presName="rootConnector1" presStyleLbl="node1" presStyleIdx="0" presStyleCnt="0"/>
      <dgm:spPr/>
    </dgm:pt>
    <dgm:pt modelId="{BB3DDB98-FCCF-DA46-A510-7D9415E51BBA}" type="pres">
      <dgm:prSet presAssocID="{1D20BF0D-F8B5-6D46-AD79-0CDD57A03881}" presName="hierChild2" presStyleCnt="0"/>
      <dgm:spPr/>
    </dgm:pt>
    <dgm:pt modelId="{66E80B84-D02D-5E4D-8981-D03CE60931E3}" type="pres">
      <dgm:prSet presAssocID="{41E8AE75-262C-7D4C-A591-58F6035FDFF4}" presName="Name64" presStyleLbl="parChTrans1D2" presStyleIdx="0" presStyleCnt="2"/>
      <dgm:spPr/>
    </dgm:pt>
    <dgm:pt modelId="{E64E0163-00E0-6641-A6AC-865B764D0706}" type="pres">
      <dgm:prSet presAssocID="{CFC02E78-6CA5-9144-9486-1F85A19FF489}" presName="hierRoot2" presStyleCnt="0">
        <dgm:presLayoutVars>
          <dgm:hierBranch val="init"/>
        </dgm:presLayoutVars>
      </dgm:prSet>
      <dgm:spPr/>
    </dgm:pt>
    <dgm:pt modelId="{F0CE09E1-EDED-F245-BA9E-D305EEC90BF5}" type="pres">
      <dgm:prSet presAssocID="{CFC02E78-6CA5-9144-9486-1F85A19FF489}" presName="rootComposite" presStyleCnt="0"/>
      <dgm:spPr/>
    </dgm:pt>
    <dgm:pt modelId="{9D517240-7CEC-0440-8776-6A127DD60B8A}" type="pres">
      <dgm:prSet presAssocID="{CFC02E78-6CA5-9144-9486-1F85A19FF489}" presName="rootText" presStyleLbl="node2" presStyleIdx="0" presStyleCnt="2" custScaleY="454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E18BB1-32A0-2D46-8D73-C33E3884C7E5}" type="pres">
      <dgm:prSet presAssocID="{CFC02E78-6CA5-9144-9486-1F85A19FF489}" presName="rootConnector" presStyleLbl="node2" presStyleIdx="0" presStyleCnt="2"/>
      <dgm:spPr/>
    </dgm:pt>
    <dgm:pt modelId="{E9546A81-736C-EF4C-A60A-E2C51324A33C}" type="pres">
      <dgm:prSet presAssocID="{CFC02E78-6CA5-9144-9486-1F85A19FF489}" presName="hierChild4" presStyleCnt="0"/>
      <dgm:spPr/>
    </dgm:pt>
    <dgm:pt modelId="{9D815A74-7108-F34E-8BB1-D6079137DE5F}" type="pres">
      <dgm:prSet presAssocID="{CFC02E78-6CA5-9144-9486-1F85A19FF489}" presName="hierChild5" presStyleCnt="0"/>
      <dgm:spPr/>
    </dgm:pt>
    <dgm:pt modelId="{D02ECA5D-80A0-3A45-87FD-4F2FE796B859}" type="pres">
      <dgm:prSet presAssocID="{1673ED24-A316-CD4A-972C-A0594B1DDB6C}" presName="Name64" presStyleLbl="parChTrans1D2" presStyleIdx="1" presStyleCnt="2"/>
      <dgm:spPr/>
    </dgm:pt>
    <dgm:pt modelId="{EE097224-F253-154D-BD9B-6C3C4E0B18F2}" type="pres">
      <dgm:prSet presAssocID="{BF175BFF-EA48-254F-9998-450CE5AB3CFE}" presName="hierRoot2" presStyleCnt="0">
        <dgm:presLayoutVars>
          <dgm:hierBranch val="init"/>
        </dgm:presLayoutVars>
      </dgm:prSet>
      <dgm:spPr/>
    </dgm:pt>
    <dgm:pt modelId="{2366C402-F081-6946-86A2-873E830D537C}" type="pres">
      <dgm:prSet presAssocID="{BF175BFF-EA48-254F-9998-450CE5AB3CFE}" presName="rootComposite" presStyleCnt="0"/>
      <dgm:spPr/>
    </dgm:pt>
    <dgm:pt modelId="{AAC0C920-0FB3-084C-A24A-954BD3D79B13}" type="pres">
      <dgm:prSet presAssocID="{BF175BFF-EA48-254F-9998-450CE5AB3CFE}" presName="rootText" presStyleLbl="node2" presStyleIdx="1" presStyleCnt="2" custScaleY="45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C05A5-3885-5346-8384-49CEE69B68C5}" type="pres">
      <dgm:prSet presAssocID="{BF175BFF-EA48-254F-9998-450CE5AB3CFE}" presName="rootConnector" presStyleLbl="node2" presStyleIdx="1" presStyleCnt="2"/>
      <dgm:spPr/>
    </dgm:pt>
    <dgm:pt modelId="{A4AADFCA-7721-7845-9DE8-833A35AD1718}" type="pres">
      <dgm:prSet presAssocID="{BF175BFF-EA48-254F-9998-450CE5AB3CFE}" presName="hierChild4" presStyleCnt="0"/>
      <dgm:spPr/>
    </dgm:pt>
    <dgm:pt modelId="{1F0A6F74-D8FA-B04E-967D-749B61CC41E1}" type="pres">
      <dgm:prSet presAssocID="{BF175BFF-EA48-254F-9998-450CE5AB3CFE}" presName="hierChild5" presStyleCnt="0"/>
      <dgm:spPr/>
    </dgm:pt>
    <dgm:pt modelId="{790CA633-7462-AF40-88F9-DEDDFD028F88}" type="pres">
      <dgm:prSet presAssocID="{1D20BF0D-F8B5-6D46-AD79-0CDD57A03881}" presName="hierChild3" presStyleCnt="0"/>
      <dgm:spPr/>
    </dgm:pt>
  </dgm:ptLst>
  <dgm:cxnLst>
    <dgm:cxn modelId="{CADA806C-2037-A448-9888-3B83302DAE0F}" type="presOf" srcId="{1D20BF0D-F8B5-6D46-AD79-0CDD57A03881}" destId="{43734A73-3E33-5F49-8123-442E84D54237}" srcOrd="1" destOrd="0" presId="urn:microsoft.com/office/officeart/2009/3/layout/HorizontalOrganizationChart"/>
    <dgm:cxn modelId="{F958864A-C210-9041-833B-55549953AFE9}" type="presOf" srcId="{650352AD-4048-754B-9AA9-DB0969A3D224}" destId="{973E08A8-E4C4-9245-B29A-0585DF9A2D09}" srcOrd="0" destOrd="0" presId="urn:microsoft.com/office/officeart/2009/3/layout/HorizontalOrganizationChart"/>
    <dgm:cxn modelId="{B0FA40FC-E383-1249-AD31-D76CC9A052BF}" type="presOf" srcId="{BF175BFF-EA48-254F-9998-450CE5AB3CFE}" destId="{F3CC05A5-3885-5346-8384-49CEE69B68C5}" srcOrd="1" destOrd="0" presId="urn:microsoft.com/office/officeart/2009/3/layout/HorizontalOrganizationChart"/>
    <dgm:cxn modelId="{42693033-197A-8C46-B52D-A4B0BC873A28}" srcId="{1D20BF0D-F8B5-6D46-AD79-0CDD57A03881}" destId="{BF175BFF-EA48-254F-9998-450CE5AB3CFE}" srcOrd="1" destOrd="0" parTransId="{1673ED24-A316-CD4A-972C-A0594B1DDB6C}" sibTransId="{C97196B6-3CEB-1D4A-81A4-8EA4E057599E}"/>
    <dgm:cxn modelId="{557F85CC-6424-DF48-BD57-E5D4F07815F9}" type="presOf" srcId="{1D20BF0D-F8B5-6D46-AD79-0CDD57A03881}" destId="{F1293997-29A6-134D-9B8A-B1689E409F14}" srcOrd="0" destOrd="0" presId="urn:microsoft.com/office/officeart/2009/3/layout/HorizontalOrganizationChart"/>
    <dgm:cxn modelId="{B9893A56-3CA2-544F-9AB9-B0E896ABD372}" srcId="{1D20BF0D-F8B5-6D46-AD79-0CDD57A03881}" destId="{CFC02E78-6CA5-9144-9486-1F85A19FF489}" srcOrd="0" destOrd="0" parTransId="{41E8AE75-262C-7D4C-A591-58F6035FDFF4}" sibTransId="{146A4CAB-9B9F-6F40-ACD1-D97F010D5238}"/>
    <dgm:cxn modelId="{8BE89CB4-6845-7C4C-BDAF-C961B3F2B523}" type="presOf" srcId="{41E8AE75-262C-7D4C-A591-58F6035FDFF4}" destId="{66E80B84-D02D-5E4D-8981-D03CE60931E3}" srcOrd="0" destOrd="0" presId="urn:microsoft.com/office/officeart/2009/3/layout/HorizontalOrganizationChart"/>
    <dgm:cxn modelId="{EEA8F1EE-7283-DB41-9EFB-47D8F46047AC}" type="presOf" srcId="{CFC02E78-6CA5-9144-9486-1F85A19FF489}" destId="{9D517240-7CEC-0440-8776-6A127DD60B8A}" srcOrd="0" destOrd="0" presId="urn:microsoft.com/office/officeart/2009/3/layout/HorizontalOrganizationChart"/>
    <dgm:cxn modelId="{3768C593-CE61-C445-9F41-3F2D1567E268}" type="presOf" srcId="{BF175BFF-EA48-254F-9998-450CE5AB3CFE}" destId="{AAC0C920-0FB3-084C-A24A-954BD3D79B13}" srcOrd="0" destOrd="0" presId="urn:microsoft.com/office/officeart/2009/3/layout/HorizontalOrganizationChart"/>
    <dgm:cxn modelId="{B70EBC35-38A1-5F49-9260-B10CE031E899}" type="presOf" srcId="{CFC02E78-6CA5-9144-9486-1F85A19FF489}" destId="{CFE18BB1-32A0-2D46-8D73-C33E3884C7E5}" srcOrd="1" destOrd="0" presId="urn:microsoft.com/office/officeart/2009/3/layout/HorizontalOrganizationChart"/>
    <dgm:cxn modelId="{BB882E36-B1CD-4F48-9803-06EBE88CAF2B}" srcId="{650352AD-4048-754B-9AA9-DB0969A3D224}" destId="{1D20BF0D-F8B5-6D46-AD79-0CDD57A03881}" srcOrd="0" destOrd="0" parTransId="{923AD98B-99E0-FB46-AC32-89302F62C785}" sibTransId="{C9277101-63EF-9D4A-9F4A-EF5BE0530024}"/>
    <dgm:cxn modelId="{66C74924-60E4-024F-997F-69FD52E9F834}" type="presOf" srcId="{1673ED24-A316-CD4A-972C-A0594B1DDB6C}" destId="{D02ECA5D-80A0-3A45-87FD-4F2FE796B859}" srcOrd="0" destOrd="0" presId="urn:microsoft.com/office/officeart/2009/3/layout/HorizontalOrganizationChart"/>
    <dgm:cxn modelId="{D373970B-10C9-4F4E-9CC4-DD0FD4671BF2}" type="presParOf" srcId="{973E08A8-E4C4-9245-B29A-0585DF9A2D09}" destId="{026AB687-1CD7-5045-A76F-482DAFCDB5E6}" srcOrd="0" destOrd="0" presId="urn:microsoft.com/office/officeart/2009/3/layout/HorizontalOrganizationChart"/>
    <dgm:cxn modelId="{DB388917-148B-2A41-A6FF-77DC7FDB9B20}" type="presParOf" srcId="{026AB687-1CD7-5045-A76F-482DAFCDB5E6}" destId="{889581D5-FEEA-3E4E-B9A9-34FDB0B97DC9}" srcOrd="0" destOrd="0" presId="urn:microsoft.com/office/officeart/2009/3/layout/HorizontalOrganizationChart"/>
    <dgm:cxn modelId="{24D53FB6-EC40-F740-9DE0-D770FC87ADD4}" type="presParOf" srcId="{889581D5-FEEA-3E4E-B9A9-34FDB0B97DC9}" destId="{F1293997-29A6-134D-9B8A-B1689E409F14}" srcOrd="0" destOrd="0" presId="urn:microsoft.com/office/officeart/2009/3/layout/HorizontalOrganizationChart"/>
    <dgm:cxn modelId="{37069C50-4FC1-A747-8C4F-60B449B767DE}" type="presParOf" srcId="{889581D5-FEEA-3E4E-B9A9-34FDB0B97DC9}" destId="{43734A73-3E33-5F49-8123-442E84D54237}" srcOrd="1" destOrd="0" presId="urn:microsoft.com/office/officeart/2009/3/layout/HorizontalOrganizationChart"/>
    <dgm:cxn modelId="{A4026E1A-34DF-4B44-A8C7-48AB3740B064}" type="presParOf" srcId="{026AB687-1CD7-5045-A76F-482DAFCDB5E6}" destId="{BB3DDB98-FCCF-DA46-A510-7D9415E51BBA}" srcOrd="1" destOrd="0" presId="urn:microsoft.com/office/officeart/2009/3/layout/HorizontalOrganizationChart"/>
    <dgm:cxn modelId="{A61BBDFD-68B6-EC40-985F-CF6953AAE5BB}" type="presParOf" srcId="{BB3DDB98-FCCF-DA46-A510-7D9415E51BBA}" destId="{66E80B84-D02D-5E4D-8981-D03CE60931E3}" srcOrd="0" destOrd="0" presId="urn:microsoft.com/office/officeart/2009/3/layout/HorizontalOrganizationChart"/>
    <dgm:cxn modelId="{60E76109-65A9-9340-BC74-2B3C5B4BBD5D}" type="presParOf" srcId="{BB3DDB98-FCCF-DA46-A510-7D9415E51BBA}" destId="{E64E0163-00E0-6641-A6AC-865B764D0706}" srcOrd="1" destOrd="0" presId="urn:microsoft.com/office/officeart/2009/3/layout/HorizontalOrganizationChart"/>
    <dgm:cxn modelId="{3312605A-09BF-9348-9532-02E7D4A286B4}" type="presParOf" srcId="{E64E0163-00E0-6641-A6AC-865B764D0706}" destId="{F0CE09E1-EDED-F245-BA9E-D305EEC90BF5}" srcOrd="0" destOrd="0" presId="urn:microsoft.com/office/officeart/2009/3/layout/HorizontalOrganizationChart"/>
    <dgm:cxn modelId="{E3DB86DB-68B3-1841-B227-42B1B2985493}" type="presParOf" srcId="{F0CE09E1-EDED-F245-BA9E-D305EEC90BF5}" destId="{9D517240-7CEC-0440-8776-6A127DD60B8A}" srcOrd="0" destOrd="0" presId="urn:microsoft.com/office/officeart/2009/3/layout/HorizontalOrganizationChart"/>
    <dgm:cxn modelId="{BC4B36C1-580F-BD47-955C-D73FD2A2B6D4}" type="presParOf" srcId="{F0CE09E1-EDED-F245-BA9E-D305EEC90BF5}" destId="{CFE18BB1-32A0-2D46-8D73-C33E3884C7E5}" srcOrd="1" destOrd="0" presId="urn:microsoft.com/office/officeart/2009/3/layout/HorizontalOrganizationChart"/>
    <dgm:cxn modelId="{72A95257-B9A7-AD46-8528-BC68C2C1215F}" type="presParOf" srcId="{E64E0163-00E0-6641-A6AC-865B764D0706}" destId="{E9546A81-736C-EF4C-A60A-E2C51324A33C}" srcOrd="1" destOrd="0" presId="urn:microsoft.com/office/officeart/2009/3/layout/HorizontalOrganizationChart"/>
    <dgm:cxn modelId="{06ACEEE6-BB85-7842-A5A7-52992B287733}" type="presParOf" srcId="{E64E0163-00E0-6641-A6AC-865B764D0706}" destId="{9D815A74-7108-F34E-8BB1-D6079137DE5F}" srcOrd="2" destOrd="0" presId="urn:microsoft.com/office/officeart/2009/3/layout/HorizontalOrganizationChart"/>
    <dgm:cxn modelId="{B8F7D979-7F41-304C-A0CB-63D3F37002A9}" type="presParOf" srcId="{BB3DDB98-FCCF-DA46-A510-7D9415E51BBA}" destId="{D02ECA5D-80A0-3A45-87FD-4F2FE796B859}" srcOrd="2" destOrd="0" presId="urn:microsoft.com/office/officeart/2009/3/layout/HorizontalOrganizationChart"/>
    <dgm:cxn modelId="{FDB09C4A-D403-F64B-A925-F0A2130E62FE}" type="presParOf" srcId="{BB3DDB98-FCCF-DA46-A510-7D9415E51BBA}" destId="{EE097224-F253-154D-BD9B-6C3C4E0B18F2}" srcOrd="3" destOrd="0" presId="urn:microsoft.com/office/officeart/2009/3/layout/HorizontalOrganizationChart"/>
    <dgm:cxn modelId="{2D8CADCA-5A96-DE47-9731-DE8DB0758879}" type="presParOf" srcId="{EE097224-F253-154D-BD9B-6C3C4E0B18F2}" destId="{2366C402-F081-6946-86A2-873E830D537C}" srcOrd="0" destOrd="0" presId="urn:microsoft.com/office/officeart/2009/3/layout/HorizontalOrganizationChart"/>
    <dgm:cxn modelId="{DE4FD3D3-7B80-A347-A082-E12AD09D96D1}" type="presParOf" srcId="{2366C402-F081-6946-86A2-873E830D537C}" destId="{AAC0C920-0FB3-084C-A24A-954BD3D79B13}" srcOrd="0" destOrd="0" presId="urn:microsoft.com/office/officeart/2009/3/layout/HorizontalOrganizationChart"/>
    <dgm:cxn modelId="{5D534580-FF84-A949-BBEE-1246510CC663}" type="presParOf" srcId="{2366C402-F081-6946-86A2-873E830D537C}" destId="{F3CC05A5-3885-5346-8384-49CEE69B68C5}" srcOrd="1" destOrd="0" presId="urn:microsoft.com/office/officeart/2009/3/layout/HorizontalOrganizationChart"/>
    <dgm:cxn modelId="{0BF94BE7-5903-FD43-9602-296E63FA1C80}" type="presParOf" srcId="{EE097224-F253-154D-BD9B-6C3C4E0B18F2}" destId="{A4AADFCA-7721-7845-9DE8-833A35AD1718}" srcOrd="1" destOrd="0" presId="urn:microsoft.com/office/officeart/2009/3/layout/HorizontalOrganizationChart"/>
    <dgm:cxn modelId="{45A71EC4-679A-B844-8D60-21576D0216AB}" type="presParOf" srcId="{EE097224-F253-154D-BD9B-6C3C4E0B18F2}" destId="{1F0A6F74-D8FA-B04E-967D-749B61CC41E1}" srcOrd="2" destOrd="0" presId="urn:microsoft.com/office/officeart/2009/3/layout/HorizontalOrganizationChart"/>
    <dgm:cxn modelId="{02CE3B52-3B58-8C48-94E2-DA03C7D6FEAF}" type="presParOf" srcId="{026AB687-1CD7-5045-A76F-482DAFCDB5E6}" destId="{790CA633-7462-AF40-88F9-DEDDFD028F8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4E977-C03B-4A64-8CF8-DD2F0F1369B6}">
      <dsp:nvSpPr>
        <dsp:cNvPr id="0" name=""/>
        <dsp:cNvSpPr/>
      </dsp:nvSpPr>
      <dsp:spPr>
        <a:xfrm>
          <a:off x="4093410" y="910397"/>
          <a:ext cx="1644559" cy="57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19"/>
              </a:lnTo>
              <a:lnTo>
                <a:pt x="1644559" y="285419"/>
              </a:lnTo>
              <a:lnTo>
                <a:pt x="1644559" y="570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E6677-C9EF-420B-B834-63D4A769D70E}">
      <dsp:nvSpPr>
        <dsp:cNvPr id="0" name=""/>
        <dsp:cNvSpPr/>
      </dsp:nvSpPr>
      <dsp:spPr>
        <a:xfrm>
          <a:off x="1362585" y="910397"/>
          <a:ext cx="2730825" cy="570838"/>
        </a:xfrm>
        <a:custGeom>
          <a:avLst/>
          <a:gdLst/>
          <a:ahLst/>
          <a:cxnLst/>
          <a:rect l="0" t="0" r="0" b="0"/>
          <a:pathLst>
            <a:path>
              <a:moveTo>
                <a:pt x="2730825" y="0"/>
              </a:moveTo>
              <a:lnTo>
                <a:pt x="2730825" y="285419"/>
              </a:lnTo>
              <a:lnTo>
                <a:pt x="0" y="285419"/>
              </a:lnTo>
              <a:lnTo>
                <a:pt x="0" y="570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5AC9A-D25F-4CEF-BDF5-F94343F1F8A7}">
      <dsp:nvSpPr>
        <dsp:cNvPr id="0" name=""/>
        <dsp:cNvSpPr/>
      </dsp:nvSpPr>
      <dsp:spPr>
        <a:xfrm>
          <a:off x="1530289" y="356167"/>
          <a:ext cx="5126241" cy="554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tests are used ?</a:t>
          </a:r>
          <a:endParaRPr lang="en-US" sz="2400" kern="1200" dirty="0"/>
        </a:p>
      </dsp:txBody>
      <dsp:txXfrm>
        <a:off x="1530289" y="356167"/>
        <a:ext cx="5126241" cy="554230"/>
      </dsp:txXfrm>
    </dsp:sp>
    <dsp:sp modelId="{22092D9E-684D-4F48-B2FA-92CACA5C8F7B}">
      <dsp:nvSpPr>
        <dsp:cNvPr id="0" name=""/>
        <dsp:cNvSpPr/>
      </dsp:nvSpPr>
      <dsp:spPr>
        <a:xfrm>
          <a:off x="3445" y="1481236"/>
          <a:ext cx="2718280" cy="38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Serum Iron</a:t>
          </a:r>
          <a:endParaRPr lang="en-US" sz="2400" kern="1200" dirty="0"/>
        </a:p>
      </dsp:txBody>
      <dsp:txXfrm>
        <a:off x="3445" y="1481236"/>
        <a:ext cx="2718280" cy="389760"/>
      </dsp:txXfrm>
    </dsp:sp>
    <dsp:sp modelId="{AD954855-C1AB-4005-8046-3C856803E7B6}">
      <dsp:nvSpPr>
        <dsp:cNvPr id="0" name=""/>
        <dsp:cNvSpPr/>
      </dsp:nvSpPr>
      <dsp:spPr>
        <a:xfrm>
          <a:off x="3292564" y="1481236"/>
          <a:ext cx="4890811" cy="456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Total iron-binding </a:t>
          </a:r>
          <a:r>
            <a:rPr lang="en-US" sz="2400" kern="1200" dirty="0" smtClean="0"/>
            <a:t>capacity (TIBC)</a:t>
          </a:r>
          <a:endParaRPr lang="en-US" sz="2400" kern="1200" dirty="0"/>
        </a:p>
      </dsp:txBody>
      <dsp:txXfrm>
        <a:off x="3292564" y="1481236"/>
        <a:ext cx="4890811" cy="456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ECA5D-80A0-3A45-87FD-4F2FE796B859}">
      <dsp:nvSpPr>
        <dsp:cNvPr id="0" name=""/>
        <dsp:cNvSpPr/>
      </dsp:nvSpPr>
      <dsp:spPr>
        <a:xfrm>
          <a:off x="4162567" y="1388799"/>
          <a:ext cx="831619" cy="54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809" y="0"/>
              </a:lnTo>
              <a:lnTo>
                <a:pt x="415809" y="548052"/>
              </a:lnTo>
              <a:lnTo>
                <a:pt x="831619" y="54805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0B84-D02D-5E4D-8981-D03CE60931E3}">
      <dsp:nvSpPr>
        <dsp:cNvPr id="0" name=""/>
        <dsp:cNvSpPr/>
      </dsp:nvSpPr>
      <dsp:spPr>
        <a:xfrm>
          <a:off x="4162567" y="840949"/>
          <a:ext cx="831619" cy="547849"/>
        </a:xfrm>
        <a:custGeom>
          <a:avLst/>
          <a:gdLst/>
          <a:ahLst/>
          <a:cxnLst/>
          <a:rect l="0" t="0" r="0" b="0"/>
          <a:pathLst>
            <a:path>
              <a:moveTo>
                <a:pt x="0" y="547849"/>
              </a:moveTo>
              <a:lnTo>
                <a:pt x="415809" y="547849"/>
              </a:lnTo>
              <a:lnTo>
                <a:pt x="415809" y="0"/>
              </a:lnTo>
              <a:lnTo>
                <a:pt x="83161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93997-29A6-134D-9B8A-B1689E409F14}">
      <dsp:nvSpPr>
        <dsp:cNvPr id="0" name=""/>
        <dsp:cNvSpPr/>
      </dsp:nvSpPr>
      <dsp:spPr>
        <a:xfrm>
          <a:off x="4471" y="1018548"/>
          <a:ext cx="4158096" cy="740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Iron Deficiency anemia</a:t>
          </a:r>
          <a:endParaRPr lang="en-US" sz="2400" kern="1200" dirty="0"/>
        </a:p>
      </dsp:txBody>
      <dsp:txXfrm>
        <a:off x="4471" y="1018548"/>
        <a:ext cx="4158096" cy="740500"/>
      </dsp:txXfrm>
    </dsp:sp>
    <dsp:sp modelId="{9D517240-7CEC-0440-8776-6A127DD60B8A}">
      <dsp:nvSpPr>
        <dsp:cNvPr id="0" name=""/>
        <dsp:cNvSpPr/>
      </dsp:nvSpPr>
      <dsp:spPr>
        <a:xfrm>
          <a:off x="4994187" y="552778"/>
          <a:ext cx="4158096" cy="576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3E8853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kern="1200" dirty="0" smtClean="0">
              <a:latin typeface="ＭＳ ゴシック"/>
              <a:ea typeface="ＭＳ ゴシック"/>
              <a:cs typeface="ＭＳ ゴシック"/>
            </a:rPr>
            <a:t> TIBC</a:t>
          </a:r>
          <a:endParaRPr lang="en-US" sz="2400" kern="1200" dirty="0"/>
        </a:p>
      </dsp:txBody>
      <dsp:txXfrm>
        <a:off x="4994187" y="552778"/>
        <a:ext cx="4158096" cy="576342"/>
      </dsp:txXfrm>
    </dsp:sp>
    <dsp:sp modelId="{AAC0C920-0FB3-084C-A24A-954BD3D79B13}">
      <dsp:nvSpPr>
        <dsp:cNvPr id="0" name=""/>
        <dsp:cNvSpPr/>
      </dsp:nvSpPr>
      <dsp:spPr>
        <a:xfrm>
          <a:off x="4994187" y="1648882"/>
          <a:ext cx="4158096" cy="5759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kern="1200" dirty="0" smtClean="0">
              <a:latin typeface="ＭＳ ゴシック"/>
              <a:ea typeface="ＭＳ ゴシック"/>
              <a:cs typeface="ＭＳ ゴシック"/>
            </a:rPr>
            <a:t>Serum iron</a:t>
          </a:r>
          <a:endParaRPr lang="en-US" sz="2400" kern="1200" dirty="0"/>
        </a:p>
      </dsp:txBody>
      <dsp:txXfrm>
        <a:off x="4994187" y="1648882"/>
        <a:ext cx="4158096" cy="575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ECA5D-80A0-3A45-87FD-4F2FE796B859}">
      <dsp:nvSpPr>
        <dsp:cNvPr id="0" name=""/>
        <dsp:cNvSpPr/>
      </dsp:nvSpPr>
      <dsp:spPr>
        <a:xfrm>
          <a:off x="4162567" y="1388799"/>
          <a:ext cx="831619" cy="54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809" y="0"/>
              </a:lnTo>
              <a:lnTo>
                <a:pt x="415809" y="548052"/>
              </a:lnTo>
              <a:lnTo>
                <a:pt x="831619" y="54805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0B84-D02D-5E4D-8981-D03CE60931E3}">
      <dsp:nvSpPr>
        <dsp:cNvPr id="0" name=""/>
        <dsp:cNvSpPr/>
      </dsp:nvSpPr>
      <dsp:spPr>
        <a:xfrm>
          <a:off x="4162567" y="840949"/>
          <a:ext cx="831619" cy="547849"/>
        </a:xfrm>
        <a:custGeom>
          <a:avLst/>
          <a:gdLst/>
          <a:ahLst/>
          <a:cxnLst/>
          <a:rect l="0" t="0" r="0" b="0"/>
          <a:pathLst>
            <a:path>
              <a:moveTo>
                <a:pt x="0" y="547849"/>
              </a:moveTo>
              <a:lnTo>
                <a:pt x="415809" y="547849"/>
              </a:lnTo>
              <a:lnTo>
                <a:pt x="415809" y="0"/>
              </a:lnTo>
              <a:lnTo>
                <a:pt x="83161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93997-29A6-134D-9B8A-B1689E409F14}">
      <dsp:nvSpPr>
        <dsp:cNvPr id="0" name=""/>
        <dsp:cNvSpPr/>
      </dsp:nvSpPr>
      <dsp:spPr>
        <a:xfrm>
          <a:off x="4471" y="1018548"/>
          <a:ext cx="4158096" cy="740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Iron Overload</a:t>
          </a:r>
          <a:endParaRPr lang="en-US" sz="2400" kern="1200" dirty="0"/>
        </a:p>
      </dsp:txBody>
      <dsp:txXfrm>
        <a:off x="4471" y="1018548"/>
        <a:ext cx="4158096" cy="740500"/>
      </dsp:txXfrm>
    </dsp:sp>
    <dsp:sp modelId="{9D517240-7CEC-0440-8776-6A127DD60B8A}">
      <dsp:nvSpPr>
        <dsp:cNvPr id="0" name=""/>
        <dsp:cNvSpPr/>
      </dsp:nvSpPr>
      <dsp:spPr>
        <a:xfrm>
          <a:off x="4994187" y="552778"/>
          <a:ext cx="4158096" cy="576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3E8853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kern="1200" dirty="0" smtClean="0">
              <a:latin typeface="ＭＳ ゴシック"/>
              <a:ea typeface="ＭＳ ゴシック"/>
              <a:cs typeface="ＭＳ ゴシック"/>
            </a:rPr>
            <a:t> Serum iron</a:t>
          </a:r>
          <a:endParaRPr lang="en-US" sz="2400" kern="1200" dirty="0"/>
        </a:p>
      </dsp:txBody>
      <dsp:txXfrm>
        <a:off x="4994187" y="552778"/>
        <a:ext cx="4158096" cy="576342"/>
      </dsp:txXfrm>
    </dsp:sp>
    <dsp:sp modelId="{AAC0C920-0FB3-084C-A24A-954BD3D79B13}">
      <dsp:nvSpPr>
        <dsp:cNvPr id="0" name=""/>
        <dsp:cNvSpPr/>
      </dsp:nvSpPr>
      <dsp:spPr>
        <a:xfrm>
          <a:off x="4994187" y="1648882"/>
          <a:ext cx="4158096" cy="5759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kern="1200" dirty="0" smtClean="0">
              <a:latin typeface="ＭＳ ゴシック"/>
              <a:ea typeface="ＭＳ ゴシック"/>
              <a:cs typeface="ＭＳ ゴシック"/>
            </a:rPr>
            <a:t>TIBC</a:t>
          </a:r>
          <a:endParaRPr lang="en-US" sz="2400" kern="1200" dirty="0"/>
        </a:p>
      </dsp:txBody>
      <dsp:txXfrm>
        <a:off x="4994187" y="1648882"/>
        <a:ext cx="4158096" cy="575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7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2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0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46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9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0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73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C26639-E965-4511-8864-E49620B28A34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CF8832-92D0-4C54-A906-7AA69FD48F5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9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876800"/>
            <a:ext cx="11277600" cy="15971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3200" cap="none" dirty="0" smtClean="0"/>
              <a:t>Quantitative Determination of </a:t>
            </a:r>
            <a:r>
              <a:rPr lang="en-US" sz="3200" cap="none" dirty="0" smtClean="0">
                <a:solidFill>
                  <a:srgbClr val="C00000"/>
                </a:solidFill>
              </a:rPr>
              <a:t>Serum Iron</a:t>
            </a:r>
            <a:r>
              <a:rPr lang="en-US" sz="3200" cap="none" dirty="0" smtClean="0"/>
              <a:t>, Unsaturated Iron Binding Capacity (</a:t>
            </a:r>
            <a:r>
              <a:rPr lang="en-US" sz="3200" cap="none" dirty="0" smtClean="0">
                <a:solidFill>
                  <a:srgbClr val="C00000"/>
                </a:solidFill>
              </a:rPr>
              <a:t>UIBC</a:t>
            </a:r>
            <a:r>
              <a:rPr lang="en-US" sz="3200" cap="none" dirty="0" smtClean="0"/>
              <a:t>), and Total Iron Binding Capacity (</a:t>
            </a:r>
            <a:r>
              <a:rPr lang="en-US" sz="3200" cap="none" dirty="0" smtClean="0">
                <a:solidFill>
                  <a:srgbClr val="C00000"/>
                </a:solidFill>
              </a:rPr>
              <a:t>TIBC</a:t>
            </a:r>
            <a:r>
              <a:rPr lang="en-US" sz="3200" cap="none" dirty="0" smtClean="0"/>
              <a:t>) </a:t>
            </a:r>
            <a:endParaRPr lang="en-US" sz="3200" cap="none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12192000" cy="46291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6" name="Picture 4" descr="http://www3.imperial.ac.uk/newseventsimages?p_image_type=mainnews2012&amp;p_image_id=21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0017"/>
            <a:ext cx="8839199" cy="3659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90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Principle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084832"/>
            <a:ext cx="11582400" cy="45064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Serum Iron: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Fe-III-transferrin </a:t>
            </a:r>
            <a:r>
              <a:rPr lang="en-US" b="1" dirty="0" smtClean="0"/>
              <a:t>complex                    </a:t>
            </a:r>
            <a:r>
              <a:rPr lang="en-US" b="1" dirty="0">
                <a:solidFill>
                  <a:srgbClr val="0070C0"/>
                </a:solidFill>
              </a:rPr>
              <a:t>Fe(II)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UIBC</a:t>
            </a:r>
            <a:r>
              <a:rPr lang="en-US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Unsaturated </a:t>
            </a:r>
            <a:r>
              <a:rPr lang="en-US" b="1" dirty="0"/>
              <a:t>iron binding site on transferrin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TIBC</a:t>
            </a:r>
            <a:r>
              <a:rPr lang="en-US" dirty="0"/>
              <a:t>: </a:t>
            </a:r>
            <a:r>
              <a:rPr lang="en-US" b="1" dirty="0"/>
              <a:t>is </a:t>
            </a:r>
            <a:r>
              <a:rPr lang="en-US" b="1" dirty="0" smtClean="0"/>
              <a:t>serum </a:t>
            </a:r>
            <a:r>
              <a:rPr lang="en-US" b="1" dirty="0"/>
              <a:t>iron </a:t>
            </a:r>
            <a:r>
              <a:rPr lang="en-US" b="1" dirty="0" smtClean="0"/>
              <a:t>+ UIBC </a:t>
            </a:r>
            <a:r>
              <a:rPr lang="en-US" b="1" dirty="0"/>
              <a:t>value.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67100" y="2895600"/>
            <a:ext cx="1447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95922" y="2526268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acidic buffer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34050" y="2876550"/>
            <a:ext cx="1447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83059" y="2501384"/>
            <a:ext cx="673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PDTS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72259" y="2576982"/>
            <a:ext cx="2669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Colored </a:t>
            </a:r>
            <a:r>
              <a:rPr lang="en-US" sz="2000" b="1" dirty="0">
                <a:solidFill>
                  <a:srgbClr val="7030A0"/>
                </a:solidFill>
              </a:rPr>
              <a:t>Fe(II) complex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6080" y="3736965"/>
            <a:ext cx="2928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Adding excess </a:t>
            </a:r>
            <a:r>
              <a:rPr lang="en-US" b="1" dirty="0">
                <a:solidFill>
                  <a:srgbClr val="0070C0"/>
                </a:solidFill>
              </a:rPr>
              <a:t>Fe(II) </a:t>
            </a:r>
            <a:r>
              <a:rPr lang="en-US" dirty="0"/>
              <a:t>to serum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34050" y="4208108"/>
            <a:ext cx="277262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686857" y="3631195"/>
            <a:ext cx="2585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Fe-III-transferrin </a:t>
            </a:r>
            <a:r>
              <a:rPr lang="en-US" b="1" dirty="0" smtClean="0"/>
              <a:t>complex</a:t>
            </a:r>
          </a:p>
          <a:p>
            <a:pPr algn="ctr"/>
            <a:r>
              <a:rPr lang="en-US" b="1" dirty="0" smtClean="0"/>
              <a:t>+</a:t>
            </a:r>
          </a:p>
          <a:p>
            <a:pPr algn="ctr"/>
            <a:r>
              <a:rPr lang="en-US" b="1" dirty="0"/>
              <a:t>The excess Fe(II)</a:t>
            </a: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699028" y="4831524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PDTS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686857" y="5363898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Colored Fe(II) complex 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699028" y="4668482"/>
            <a:ext cx="0" cy="695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717401" y="5615078"/>
            <a:ext cx="1955065" cy="167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0389" y="5337767"/>
            <a:ext cx="7402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UIBC = Amount of excess Fe</a:t>
            </a:r>
            <a:r>
              <a:rPr lang="en-US" b="1" dirty="0"/>
              <a:t>(II</a:t>
            </a:r>
            <a:r>
              <a:rPr lang="en-US" b="1" dirty="0" smtClean="0"/>
              <a:t>) </a:t>
            </a:r>
            <a:r>
              <a:rPr lang="en-US" b="1" dirty="0"/>
              <a:t>added - amount of Fe(II) measured</a:t>
            </a:r>
            <a:endParaRPr lang="en-US" b="1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2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Method</a:t>
            </a:r>
            <a:endParaRPr lang="en-US" b="1" cap="non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444031"/>
              </p:ext>
            </p:extLst>
          </p:nvPr>
        </p:nvGraphicFramePr>
        <p:xfrm>
          <a:off x="448008" y="2332482"/>
          <a:ext cx="5167312" cy="384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828">
                  <a:extLst>
                    <a:ext uri="{9D8B030D-6E8A-4147-A177-3AD203B41FA5}">
                      <a16:colId xmlns:a16="http://schemas.microsoft.com/office/drawing/2014/main" xmlns="" val="2660187889"/>
                    </a:ext>
                  </a:extLst>
                </a:gridCol>
                <a:gridCol w="1291828">
                  <a:extLst>
                    <a:ext uri="{9D8B030D-6E8A-4147-A177-3AD203B41FA5}">
                      <a16:colId xmlns:a16="http://schemas.microsoft.com/office/drawing/2014/main" xmlns="" val="1633420112"/>
                    </a:ext>
                  </a:extLst>
                </a:gridCol>
                <a:gridCol w="1291828">
                  <a:extLst>
                    <a:ext uri="{9D8B030D-6E8A-4147-A177-3AD203B41FA5}">
                      <a16:colId xmlns:a16="http://schemas.microsoft.com/office/drawing/2014/main" xmlns="" val="1602556925"/>
                    </a:ext>
                  </a:extLst>
                </a:gridCol>
                <a:gridCol w="1291828">
                  <a:extLst>
                    <a:ext uri="{9D8B030D-6E8A-4147-A177-3AD203B41FA5}">
                      <a16:colId xmlns:a16="http://schemas.microsoft.com/office/drawing/2014/main" xmlns="" val="1287165249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Serum Iron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3569402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8490342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 buffer (pH 4.5)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ml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6239381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 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774295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ml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5438553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48588542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377923"/>
              </p:ext>
            </p:extLst>
          </p:nvPr>
        </p:nvGraphicFramePr>
        <p:xfrm>
          <a:off x="6132907" y="2332482"/>
          <a:ext cx="5167312" cy="384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828">
                  <a:extLst>
                    <a:ext uri="{9D8B030D-6E8A-4147-A177-3AD203B41FA5}">
                      <a16:colId xmlns:a16="http://schemas.microsoft.com/office/drawing/2014/main" xmlns="" val="2660187889"/>
                    </a:ext>
                  </a:extLst>
                </a:gridCol>
                <a:gridCol w="1291828">
                  <a:extLst>
                    <a:ext uri="{9D8B030D-6E8A-4147-A177-3AD203B41FA5}">
                      <a16:colId xmlns:a16="http://schemas.microsoft.com/office/drawing/2014/main" xmlns="" val="1633420112"/>
                    </a:ext>
                  </a:extLst>
                </a:gridCol>
                <a:gridCol w="1291828">
                  <a:extLst>
                    <a:ext uri="{9D8B030D-6E8A-4147-A177-3AD203B41FA5}">
                      <a16:colId xmlns:a16="http://schemas.microsoft.com/office/drawing/2014/main" xmlns="" val="1602556925"/>
                    </a:ext>
                  </a:extLst>
                </a:gridCol>
                <a:gridCol w="1291828">
                  <a:extLst>
                    <a:ext uri="{9D8B030D-6E8A-4147-A177-3AD203B41FA5}">
                      <a16:colId xmlns:a16="http://schemas.microsoft.com/office/drawing/2014/main" xmlns="" val="1287165249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UIBC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3569402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8490342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UIBC buffer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ml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6239381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 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r>
                        <a:rPr lang="en-US" baseline="0" dirty="0" smtClean="0"/>
                        <a:t> ml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774295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ml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5438553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r>
                        <a:rPr lang="en-US" baseline="0" dirty="0" smtClean="0"/>
                        <a:t>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4858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5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Method</a:t>
            </a:r>
            <a:endParaRPr lang="en-US" b="1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032" t="60356" r="24687" b="11719"/>
          <a:stretch/>
        </p:blipFill>
        <p:spPr>
          <a:xfrm>
            <a:off x="1024128" y="2609850"/>
            <a:ext cx="9967722" cy="236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76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Calculations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125" t="37500" r="28281" b="13802"/>
          <a:stretch/>
        </p:blipFill>
        <p:spPr>
          <a:xfrm>
            <a:off x="1024128" y="2286000"/>
            <a:ext cx="7300722" cy="418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4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cap="none" dirty="0" smtClean="0"/>
              <a:t>Normal Ranges </a:t>
            </a:r>
            <a:endParaRPr lang="en-US" sz="48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Serum </a:t>
            </a:r>
            <a:r>
              <a:rPr lang="en-US" sz="2400" dirty="0"/>
              <a:t>iron (50 -160 </a:t>
            </a:r>
            <a:r>
              <a:rPr lang="el-GR" sz="2400" dirty="0"/>
              <a:t>μ</a:t>
            </a:r>
            <a:r>
              <a:rPr lang="en-US" sz="2400" dirty="0"/>
              <a:t>g/dl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TIBC </a:t>
            </a:r>
            <a:r>
              <a:rPr lang="en-US" sz="2400" dirty="0"/>
              <a:t>(250 - 450 </a:t>
            </a:r>
            <a:r>
              <a:rPr lang="el-GR" sz="2400" dirty="0"/>
              <a:t>μ</a:t>
            </a:r>
            <a:r>
              <a:rPr lang="en-US" sz="2400" dirty="0" smtClean="0"/>
              <a:t>g/dl)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Transferrin </a:t>
            </a:r>
            <a:r>
              <a:rPr lang="en-US" sz="2400" dirty="0"/>
              <a:t>saturation (20 – 55 %)</a:t>
            </a:r>
          </a:p>
        </p:txBody>
      </p:sp>
    </p:spTree>
    <p:extLst>
      <p:ext uri="{BB962C8B-B14F-4D97-AF65-F5344CB8AC3E}">
        <p14:creationId xmlns:p14="http://schemas.microsoft.com/office/powerpoint/2010/main" val="380132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800" y="685174"/>
            <a:ext cx="12221964" cy="55712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/>
              <a:t>Defect in Serum iron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</a:rPr>
              <a:t>Serum </a:t>
            </a:r>
            <a:r>
              <a:rPr lang="en-US" sz="2800" b="1" dirty="0">
                <a:solidFill>
                  <a:srgbClr val="FF0000"/>
                </a:solidFill>
              </a:rPr>
              <a:t>iron is low </a:t>
            </a:r>
            <a:r>
              <a:rPr lang="en-US" sz="2800" dirty="0"/>
              <a:t>in iron deficiency </a:t>
            </a:r>
            <a:r>
              <a:rPr lang="en-US" sz="2800" dirty="0" smtClean="0"/>
              <a:t>anemia </a:t>
            </a:r>
            <a:r>
              <a:rPr lang="en-US" sz="2800" dirty="0"/>
              <a:t>whether due </a:t>
            </a:r>
            <a:r>
              <a:rPr lang="en-US" sz="2800" dirty="0" smtClean="0"/>
              <a:t>to: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sz="2400" dirty="0" smtClean="0"/>
              <a:t> </a:t>
            </a:r>
            <a:r>
              <a:rPr lang="en-US" sz="2800" dirty="0"/>
              <a:t>insufficient intake, </a:t>
            </a:r>
            <a:r>
              <a:rPr lang="en-US" sz="2800" dirty="0" err="1"/>
              <a:t>malabsorbtion</a:t>
            </a:r>
            <a:r>
              <a:rPr lang="en-US" sz="2800" dirty="0"/>
              <a:t>, blood loss or inability to retrieve storage </a:t>
            </a:r>
            <a:r>
              <a:rPr lang="en-US" sz="2800" dirty="0" smtClean="0"/>
              <a:t>iron.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2800" b="1" dirty="0" smtClean="0">
                <a:solidFill>
                  <a:schemeClr val="accent5"/>
                </a:solidFill>
              </a:rPr>
              <a:t>Serum </a:t>
            </a:r>
            <a:r>
              <a:rPr lang="en-US" sz="2800" b="1" dirty="0">
                <a:solidFill>
                  <a:schemeClr val="accent5"/>
                </a:solidFill>
              </a:rPr>
              <a:t>iron concentration is high </a:t>
            </a:r>
            <a:r>
              <a:rPr lang="en-US" sz="2800" dirty="0" smtClean="0"/>
              <a:t>when: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/>
              <a:t>marrow cannot utilize iron, hemolysis, increased absorption or defects in storage capabilities. </a:t>
            </a:r>
            <a:endParaRPr lang="en-US" sz="2800" dirty="0" smtClean="0"/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sz="2800" dirty="0" smtClean="0"/>
              <a:t>High </a:t>
            </a:r>
            <a:r>
              <a:rPr lang="en-US" sz="2800" dirty="0"/>
              <a:t>values are also found in severe hepatitis due to release from liver cells.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u="sng" dirty="0" smtClean="0"/>
              <a:t>Defect </a:t>
            </a:r>
            <a:r>
              <a:rPr lang="en-US" sz="2800" b="1" u="sng" dirty="0"/>
              <a:t>in Total iron binding capacity (TIBC)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Increase</a:t>
            </a:r>
            <a:r>
              <a:rPr lang="en-US" sz="2800" dirty="0" smtClean="0"/>
              <a:t> </a:t>
            </a:r>
            <a:r>
              <a:rPr lang="en-US" sz="2800" dirty="0"/>
              <a:t>in iron deficiency anemia </a:t>
            </a:r>
          </a:p>
          <a:p>
            <a:r>
              <a:rPr lang="en-US" sz="2800" b="1" dirty="0" smtClean="0">
                <a:solidFill>
                  <a:srgbClr val="3E8853"/>
                </a:solidFill>
              </a:rPr>
              <a:t>Decrease</a:t>
            </a:r>
            <a:r>
              <a:rPr lang="en-US" sz="2800" dirty="0" smtClean="0"/>
              <a:t> </a:t>
            </a:r>
            <a:r>
              <a:rPr lang="en-US" sz="2800" dirty="0"/>
              <a:t>in hemochromatosis, malignant or rheumatic fever. </a:t>
            </a:r>
          </a:p>
        </p:txBody>
      </p:sp>
    </p:spTree>
    <p:extLst>
      <p:ext uri="{BB962C8B-B14F-4D97-AF65-F5344CB8AC3E}">
        <p14:creationId xmlns:p14="http://schemas.microsoft.com/office/powerpoint/2010/main" val="2287121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22008"/>
              </p:ext>
            </p:extLst>
          </p:nvPr>
        </p:nvGraphicFramePr>
        <p:xfrm>
          <a:off x="1637576" y="664981"/>
          <a:ext cx="9156755" cy="2777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137971"/>
              </p:ext>
            </p:extLst>
          </p:nvPr>
        </p:nvGraphicFramePr>
        <p:xfrm>
          <a:off x="1639587" y="3223843"/>
          <a:ext cx="9156755" cy="2777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0966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Objectives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28" y="2108200"/>
            <a:ext cx="11675872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smtClean="0"/>
              <a:t>To determine the normal level of serum iron. </a:t>
            </a:r>
          </a:p>
          <a:p>
            <a:pPr marL="0" indent="0" algn="just">
              <a:buNone/>
            </a:pPr>
            <a:endParaRPr lang="en-US" sz="32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To determine the use of this test in diagnosis of anemia (iron deficiency).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20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Iron in The Body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59" y="2288981"/>
            <a:ext cx="5902157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Iron is the metal component of </a:t>
            </a:r>
            <a:r>
              <a:rPr lang="en-US" sz="2800" dirty="0" err="1" smtClean="0"/>
              <a:t>haemoglobin</a:t>
            </a:r>
            <a:r>
              <a:rPr lang="en-US" sz="2800" dirty="0" smtClean="0"/>
              <a:t>, myoglobin, cytochromes and some proteins of the electron transport chain.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The total iron of an adult male is 4-5g and of a female is 3-4g.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82251639"/>
              </p:ext>
            </p:extLst>
          </p:nvPr>
        </p:nvGraphicFramePr>
        <p:xfrm>
          <a:off x="6883400" y="952500"/>
          <a:ext cx="5051926" cy="562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92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559816"/>
            <a:ext cx="10278872" cy="1499616"/>
          </a:xfrm>
        </p:spPr>
        <p:txBody>
          <a:bodyPr/>
          <a:lstStyle/>
          <a:p>
            <a:r>
              <a:rPr lang="en-US" b="1" cap="none" dirty="0" smtClean="0"/>
              <a:t>Iron Transportation 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00" y="2050215"/>
            <a:ext cx="8852573" cy="44307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Iron </a:t>
            </a:r>
            <a:r>
              <a:rPr lang="en-US" dirty="0" smtClean="0"/>
              <a:t>is carried in Fe3+ state bound to a specific iron transport protein known as </a:t>
            </a:r>
            <a:r>
              <a:rPr lang="en-US" dirty="0" smtClean="0">
                <a:solidFill>
                  <a:srgbClr val="C00000"/>
                </a:solidFill>
              </a:rPr>
              <a:t>transferrin</a:t>
            </a:r>
            <a:r>
              <a:rPr lang="en-US" dirty="0" smtClean="0"/>
              <a:t>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transferrin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C00000"/>
                </a:solidFill>
              </a:rPr>
              <a:t>iron-binding blood plasma glycoproteins </a:t>
            </a:r>
            <a:r>
              <a:rPr lang="en-US" dirty="0" smtClean="0"/>
              <a:t>that control the level of free iron in biological fluids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 smtClean="0"/>
              <a:t>contains </a:t>
            </a:r>
            <a:r>
              <a:rPr lang="en-US" b="1" dirty="0" smtClean="0"/>
              <a:t>two</a:t>
            </a:r>
            <a:r>
              <a:rPr lang="en-US" dirty="0" smtClean="0"/>
              <a:t> specific high-affinity Fe(III) binding sites.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largely synthesized by the liver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Transferrin </a:t>
            </a:r>
            <a:r>
              <a:rPr lang="en-US" dirty="0" smtClean="0"/>
              <a:t>distributes iron to those tissues which have a demand for its utilization.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transferrin–iron complex </a:t>
            </a:r>
            <a:r>
              <a:rPr lang="en-US" dirty="0" smtClean="0"/>
              <a:t>enters the cell through specific receptors and the iron ions are released for metabolic functions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152014" y="2951079"/>
            <a:ext cx="2913173" cy="2117558"/>
            <a:chOff x="9095874" y="3262814"/>
            <a:chExt cx="2768794" cy="1822533"/>
          </a:xfrm>
        </p:grpSpPr>
        <p:pic>
          <p:nvPicPr>
            <p:cNvPr id="1028" name="Picture 4" descr="http://www.nature.com/nrc/journal/v13/n5/images/nrc3495-f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995" b="67094"/>
            <a:stretch/>
          </p:blipFill>
          <p:spPr bwMode="auto">
            <a:xfrm>
              <a:off x="9100886" y="3262814"/>
              <a:ext cx="2763782" cy="1822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9095874" y="3769895"/>
              <a:ext cx="866273" cy="3689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9617902" y="1849677"/>
            <a:ext cx="48126" cy="1302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25532" y="1529511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Transferrin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46693" y="5615385"/>
            <a:ext cx="131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receptor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958126" y="4241378"/>
            <a:ext cx="628279" cy="140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50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Iron Transportation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495550"/>
            <a:ext cx="10522451" cy="238125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</a:rPr>
              <a:t>When iron stores become low, transferrin levels will </a:t>
            </a:r>
            <a:r>
              <a:rPr lang="en-US" sz="2400" b="1" dirty="0" smtClean="0"/>
              <a:t>increase</a:t>
            </a:r>
            <a:r>
              <a:rPr lang="en-US" sz="2400" dirty="0" smtClean="0">
                <a:solidFill>
                  <a:srgbClr val="C00000"/>
                </a:solidFill>
              </a:rPr>
              <a:t>. When there is too much iron, transferrin levels are </a:t>
            </a:r>
            <a:r>
              <a:rPr lang="en-US" sz="2400" b="1" dirty="0" smtClean="0"/>
              <a:t>low</a:t>
            </a: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Individuals who lack transferrin show severe hypochromic anemia and are also susceptible to bacterial and viral infections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1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Iron Level in Blood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29" y="2084832"/>
            <a:ext cx="11032958" cy="39455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It is important to measure </a:t>
            </a:r>
            <a:r>
              <a:rPr lang="en-US" sz="2400" b="1" dirty="0" smtClean="0"/>
              <a:t>iron</a:t>
            </a:r>
            <a:r>
              <a:rPr lang="en-US" sz="2400" dirty="0" smtClean="0"/>
              <a:t> and </a:t>
            </a:r>
            <a:r>
              <a:rPr lang="en-US" sz="2400" b="1" dirty="0" smtClean="0"/>
              <a:t>iron-binding capacity </a:t>
            </a:r>
            <a:r>
              <a:rPr lang="en-US" sz="2400" dirty="0" smtClean="0"/>
              <a:t>to detect iron deficiency or overload.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   *</a:t>
            </a:r>
            <a:r>
              <a:rPr lang="en-US" sz="2400" b="1" dirty="0" smtClean="0">
                <a:solidFill>
                  <a:srgbClr val="C00000"/>
                </a:solidFill>
              </a:rPr>
              <a:t>Serum </a:t>
            </a:r>
            <a:r>
              <a:rPr lang="en-US" sz="2400" b="1" dirty="0">
                <a:solidFill>
                  <a:srgbClr val="C00000"/>
                </a:solidFill>
              </a:rPr>
              <a:t>iron on its own provides no complete information on iron </a:t>
            </a:r>
            <a:r>
              <a:rPr lang="en-US" sz="2400" b="1" dirty="0" smtClean="0">
                <a:solidFill>
                  <a:srgbClr val="C00000"/>
                </a:solidFill>
              </a:rPr>
              <a:t>level*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836329"/>
              </p:ext>
            </p:extLst>
          </p:nvPr>
        </p:nvGraphicFramePr>
        <p:xfrm>
          <a:off x="1790753" y="3309575"/>
          <a:ext cx="8186821" cy="2294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41500" y="5584367"/>
            <a:ext cx="11372437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TIBC or UIBC may be ordered along with serum iron when it appears that a person has iron deficiency or overload. These tests may be ordered when there are signs of anemia, especially when a CBC is performed and shows red blood cells that are microcytic and hypochromic and the hemoglobin and hematocrit levels are low</a:t>
            </a:r>
          </a:p>
        </p:txBody>
      </p:sp>
    </p:spTree>
    <p:extLst>
      <p:ext uri="{BB962C8B-B14F-4D97-AF65-F5344CB8AC3E}">
        <p14:creationId xmlns:p14="http://schemas.microsoft.com/office/powerpoint/2010/main" val="240456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68" y="518370"/>
            <a:ext cx="10756389" cy="1499616"/>
          </a:xfrm>
        </p:spPr>
        <p:txBody>
          <a:bodyPr>
            <a:normAutofit/>
          </a:bodyPr>
          <a:lstStyle/>
          <a:p>
            <a:pPr lvl="0"/>
            <a:r>
              <a:rPr lang="en-US" sz="4400" b="1" cap="none" dirty="0" smtClean="0"/>
              <a:t>Total Iron-binding Capacity (TIBC)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084832"/>
            <a:ext cx="11301222" cy="451622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It is a medical laboratory test that measures the blood's capacity to bind iron with transferrin. </a:t>
            </a:r>
            <a:endParaRPr lang="en-US" sz="2800" dirty="0" smtClean="0"/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It </a:t>
            </a:r>
            <a:r>
              <a:rPr lang="en-US" sz="2800" dirty="0"/>
              <a:t>is measuring the maximum amount of iron that it can carry, which </a:t>
            </a:r>
            <a:r>
              <a:rPr lang="en-US" sz="2800" b="1" dirty="0"/>
              <a:t>indirectly</a:t>
            </a:r>
            <a:r>
              <a:rPr lang="en-US" sz="2800" dirty="0"/>
              <a:t> measures transferrin </a:t>
            </a:r>
            <a:endParaRPr lang="en-US" sz="2800" dirty="0" smtClean="0"/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It </a:t>
            </a:r>
            <a:r>
              <a:rPr lang="en-US" sz="2800" dirty="0"/>
              <a:t>is calculated by adding serum iron and unsaturated iron binding capacity (</a:t>
            </a:r>
            <a:r>
              <a:rPr lang="en-US" sz="2800" b="1" dirty="0"/>
              <a:t>UIBC</a:t>
            </a:r>
            <a:r>
              <a:rPr lang="en-US" sz="2800" dirty="0" smtClean="0"/>
              <a:t>)</a:t>
            </a:r>
            <a:endParaRPr lang="en-US" sz="2800" dirty="0"/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It </a:t>
            </a:r>
            <a:r>
              <a:rPr lang="en-US" sz="2800" dirty="0"/>
              <a:t>is most frequently used along with a serum iron test to evaluate people suspected of having either iron deficiency anemia or iron overload (</a:t>
            </a:r>
            <a:r>
              <a:rPr lang="en-US" sz="2800" b="1" dirty="0"/>
              <a:t>hemochromatosis</a:t>
            </a:r>
            <a:r>
              <a:rPr lang="en-US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1825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613" y="2705784"/>
            <a:ext cx="11154002" cy="236802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-1013" r="85606" b="90533"/>
          <a:stretch/>
        </p:blipFill>
        <p:spPr bwMode="auto">
          <a:xfrm>
            <a:off x="973832" y="3079470"/>
            <a:ext cx="941210" cy="8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-1013" r="85606" b="90533"/>
          <a:stretch/>
        </p:blipFill>
        <p:spPr bwMode="auto">
          <a:xfrm>
            <a:off x="2110926" y="2973792"/>
            <a:ext cx="941210" cy="8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-1013" r="85606" b="90533"/>
          <a:stretch/>
        </p:blipFill>
        <p:spPr bwMode="auto">
          <a:xfrm>
            <a:off x="710109" y="4095069"/>
            <a:ext cx="941210" cy="8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-1013" r="85606" b="90533"/>
          <a:stretch/>
        </p:blipFill>
        <p:spPr bwMode="auto">
          <a:xfrm>
            <a:off x="2393515" y="3949603"/>
            <a:ext cx="941210" cy="8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-1013" r="85606" b="90533"/>
          <a:stretch/>
        </p:blipFill>
        <p:spPr bwMode="auto">
          <a:xfrm>
            <a:off x="5227520" y="3826636"/>
            <a:ext cx="941210" cy="8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t="2763" r="91097" b="90862"/>
          <a:stretch/>
        </p:blipFill>
        <p:spPr bwMode="auto">
          <a:xfrm flipV="1">
            <a:off x="8221430" y="3889794"/>
            <a:ext cx="324854" cy="583563"/>
          </a:xfrm>
          <a:prstGeom prst="diamon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t="2763" r="91097" b="90862"/>
          <a:stretch/>
        </p:blipFill>
        <p:spPr bwMode="auto">
          <a:xfrm flipV="1">
            <a:off x="7538168" y="4072568"/>
            <a:ext cx="324854" cy="583563"/>
          </a:xfrm>
          <a:prstGeom prst="diamon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t="2763" r="91097" b="90862"/>
          <a:stretch/>
        </p:blipFill>
        <p:spPr bwMode="auto">
          <a:xfrm flipV="1">
            <a:off x="9949264" y="3273479"/>
            <a:ext cx="324854" cy="583563"/>
          </a:xfrm>
          <a:prstGeom prst="diamon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t="2763" r="91097" b="90862"/>
          <a:stretch/>
        </p:blipFill>
        <p:spPr bwMode="auto">
          <a:xfrm flipV="1">
            <a:off x="7084433" y="3511506"/>
            <a:ext cx="324854" cy="583563"/>
          </a:xfrm>
          <a:prstGeom prst="diamon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t="2763" r="91097" b="90862"/>
          <a:stretch/>
        </p:blipFill>
        <p:spPr bwMode="auto">
          <a:xfrm flipV="1">
            <a:off x="9033670" y="3270027"/>
            <a:ext cx="324854" cy="583563"/>
          </a:xfrm>
          <a:prstGeom prst="diamon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nature.com/nrc/journal/v13/n5/images/nrc3495-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-1013" r="85606" b="90533"/>
          <a:stretch/>
        </p:blipFill>
        <p:spPr bwMode="auto">
          <a:xfrm>
            <a:off x="3617613" y="3016569"/>
            <a:ext cx="941210" cy="8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ight Bracket 18"/>
          <p:cNvSpPr/>
          <p:nvPr/>
        </p:nvSpPr>
        <p:spPr>
          <a:xfrm rot="5400000">
            <a:off x="3076518" y="2808614"/>
            <a:ext cx="360859" cy="509367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ket 20"/>
          <p:cNvSpPr/>
          <p:nvPr/>
        </p:nvSpPr>
        <p:spPr>
          <a:xfrm rot="5400000">
            <a:off x="8853240" y="2676481"/>
            <a:ext cx="360859" cy="509367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ket 22"/>
          <p:cNvSpPr/>
          <p:nvPr/>
        </p:nvSpPr>
        <p:spPr>
          <a:xfrm rot="5400000" flipH="1">
            <a:off x="5612397" y="-2125502"/>
            <a:ext cx="181722" cy="935812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22417" y="5760027"/>
            <a:ext cx="1683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Serum Iron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33778" y="5510818"/>
            <a:ext cx="3449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Unsaturated serum iron binding capacity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14616" y="1928336"/>
            <a:ext cx="4081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Total iron-binding capacity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479231" y="4594432"/>
            <a:ext cx="812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b="1" dirty="0" smtClean="0"/>
              <a:t>Serum Iron, TIBC, UIBC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541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0" grpId="0"/>
      <p:bldP spid="25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Principle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270"/>
            <a:ext cx="11582400" cy="474607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Serum iron</a:t>
            </a:r>
            <a:r>
              <a:rPr lang="en-US" sz="2400" dirty="0"/>
              <a:t>: The </a:t>
            </a:r>
            <a:r>
              <a:rPr lang="en-US" sz="2400" dirty="0" smtClean="0"/>
              <a:t>iron is </a:t>
            </a:r>
            <a:r>
              <a:rPr lang="en-US" sz="2400" dirty="0"/>
              <a:t>dissociated from its Fe-III-transferrin complex by addition of </a:t>
            </a:r>
            <a:r>
              <a:rPr lang="en-US" sz="2400" dirty="0" smtClean="0"/>
              <a:t>acidic buffer </a:t>
            </a:r>
            <a:r>
              <a:rPr lang="en-US" sz="2400" dirty="0"/>
              <a:t>containing hydroxylamine </a:t>
            </a:r>
            <a:r>
              <a:rPr lang="en-US" sz="2400" dirty="0" smtClean="0"/>
              <a:t>which </a:t>
            </a:r>
            <a:r>
              <a:rPr lang="en-US" sz="2400" b="1" dirty="0" smtClean="0">
                <a:solidFill>
                  <a:srgbClr val="0070C0"/>
                </a:solidFill>
              </a:rPr>
              <a:t>reduces the Fe(III) to Fe(II)</a:t>
            </a:r>
            <a:r>
              <a:rPr lang="en-US" sz="2400" dirty="0" smtClean="0"/>
              <a:t> 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Then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chromogenic agent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2060"/>
                </a:solidFill>
              </a:rPr>
              <a:t>PDTS</a:t>
            </a:r>
            <a:r>
              <a:rPr lang="en-US" sz="2400" dirty="0"/>
              <a:t>) form a highly </a:t>
            </a:r>
            <a:r>
              <a:rPr lang="en-US" sz="2400" b="1" dirty="0">
                <a:solidFill>
                  <a:srgbClr val="0070C0"/>
                </a:solidFill>
              </a:rPr>
              <a:t>colored Fe(II) complex </a:t>
            </a:r>
            <a:r>
              <a:rPr lang="en-US" sz="2400" dirty="0"/>
              <a:t>that is measured spectrophotometrically at </a:t>
            </a:r>
            <a:r>
              <a:rPr lang="en-US" sz="2400" b="1" dirty="0">
                <a:solidFill>
                  <a:srgbClr val="0070C0"/>
                </a:solidFill>
              </a:rPr>
              <a:t>565nm</a:t>
            </a:r>
            <a:r>
              <a:rPr lang="en-US" sz="2400" dirty="0"/>
              <a:t> . </a:t>
            </a:r>
            <a:endParaRPr lang="en-US" sz="24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</a:rPr>
              <a:t>UIBC</a:t>
            </a:r>
            <a:r>
              <a:rPr lang="en-US" sz="2400" dirty="0"/>
              <a:t>: Determined by adding </a:t>
            </a:r>
            <a:r>
              <a:rPr lang="en-US" sz="2400" b="1" dirty="0">
                <a:solidFill>
                  <a:srgbClr val="0070C0"/>
                </a:solidFill>
              </a:rPr>
              <a:t>Fe(II) </a:t>
            </a:r>
            <a:r>
              <a:rPr lang="en-US" sz="2400" dirty="0"/>
              <a:t>to serum so that it binds to unsaturated iron binding site on transferrin . The excess Fe(II) react with </a:t>
            </a:r>
            <a:r>
              <a:rPr lang="en-US" sz="2400" b="1" dirty="0">
                <a:solidFill>
                  <a:srgbClr val="002060"/>
                </a:solidFill>
              </a:rPr>
              <a:t>PDTS</a:t>
            </a:r>
            <a:r>
              <a:rPr lang="en-US" sz="2400" dirty="0"/>
              <a:t> to form color complex which is measured spectrophotometrically at 565nm. The difference between the amount of Fe(II) added and the amount of Fe(II) measured represent the UIBC </a:t>
            </a:r>
            <a:endParaRPr lang="en-US" sz="24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</a:rPr>
              <a:t>TIBC</a:t>
            </a:r>
            <a:r>
              <a:rPr lang="en-US" sz="2400" dirty="0"/>
              <a:t>: is determined by adding serum iron to UIBC value. </a:t>
            </a:r>
          </a:p>
        </p:txBody>
      </p:sp>
    </p:spTree>
    <p:extLst>
      <p:ext uri="{BB962C8B-B14F-4D97-AF65-F5344CB8AC3E}">
        <p14:creationId xmlns:p14="http://schemas.microsoft.com/office/powerpoint/2010/main" val="2474920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4500</TotalTime>
  <Words>884</Words>
  <Application>Microsoft Macintosh PowerPoint</Application>
  <PresentationFormat>Custom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Integral</vt:lpstr>
      <vt:lpstr>Quantitative Determination of Serum Iron, Unsaturated Iron Binding Capacity (UIBC), and Total Iron Binding Capacity (TIBC) </vt:lpstr>
      <vt:lpstr>Objectives</vt:lpstr>
      <vt:lpstr>Iron in The Body</vt:lpstr>
      <vt:lpstr>Iron Transportation </vt:lpstr>
      <vt:lpstr>Iron Transportation </vt:lpstr>
      <vt:lpstr>Iron Level in Blood</vt:lpstr>
      <vt:lpstr>Total Iron-binding Capacity (TIBC)</vt:lpstr>
      <vt:lpstr>Serum Iron, TIBC, UIBC</vt:lpstr>
      <vt:lpstr>Principle</vt:lpstr>
      <vt:lpstr>Principle</vt:lpstr>
      <vt:lpstr>Method</vt:lpstr>
      <vt:lpstr>Method</vt:lpstr>
      <vt:lpstr>Calculations</vt:lpstr>
      <vt:lpstr>Normal Ranges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Nora Saleh</cp:lastModifiedBy>
  <cp:revision>82</cp:revision>
  <dcterms:created xsi:type="dcterms:W3CDTF">2016-03-17T07:36:25Z</dcterms:created>
  <dcterms:modified xsi:type="dcterms:W3CDTF">2016-11-20T10:52:09Z</dcterms:modified>
</cp:coreProperties>
</file>