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0" r:id="rId2"/>
    <p:sldId id="271" r:id="rId3"/>
    <p:sldId id="257" r:id="rId4"/>
    <p:sldId id="258" r:id="rId5"/>
    <p:sldId id="260" r:id="rId6"/>
    <p:sldId id="265" r:id="rId7"/>
    <p:sldId id="269" r:id="rId8"/>
    <p:sldId id="267" r:id="rId9"/>
    <p:sldId id="268" r:id="rId10"/>
    <p:sldId id="274" r:id="rId11"/>
    <p:sldId id="276" r:id="rId12"/>
    <p:sldId id="272" r:id="rId13"/>
    <p:sldId id="273" r:id="rId14"/>
    <p:sldId id="277" r:id="rId15"/>
    <p:sldId id="278" r:id="rId16"/>
    <p:sldId id="27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8" autoAdjust="0"/>
    <p:restoredTop sz="94660"/>
  </p:normalViewPr>
  <p:slideViewPr>
    <p:cSldViewPr snapToGrid="0">
      <p:cViewPr>
        <p:scale>
          <a:sx n="50" d="100"/>
          <a:sy n="50" d="100"/>
        </p:scale>
        <p:origin x="35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cap="none" spc="20" baseline="0">
                <a:solidFill>
                  <a:schemeClr val="tx1">
                    <a:lumMod val="50000"/>
                    <a:lumOff val="50000"/>
                  </a:schemeClr>
                </a:solidFill>
                <a:latin typeface="+mn-lt"/>
                <a:ea typeface="+mn-ea"/>
                <a:cs typeface="+mn-cs"/>
              </a:defRPr>
            </a:pPr>
            <a:r>
              <a:rPr lang="en-US"/>
              <a:t>Iron distribution in the body</a:t>
            </a:r>
          </a:p>
        </c:rich>
      </c:tx>
      <c:overlay val="0"/>
      <c:spPr>
        <a:noFill/>
        <a:ln>
          <a:noFill/>
        </a:ln>
        <a:effectLst/>
      </c:spPr>
      <c:txPr>
        <a:bodyPr rot="0" spcFirstLastPara="1" vertOverflow="ellipsis" vert="horz" wrap="square" anchor="ctr" anchorCtr="1"/>
        <a:lstStyle/>
        <a:p>
          <a:pPr>
            <a:defRPr sz="1920" b="0" i="0" u="none" strike="noStrike" kern="1200" cap="none" spc="20" baseline="0">
              <a:solidFill>
                <a:schemeClr val="tx1">
                  <a:lumMod val="50000"/>
                  <a:lumOff val="50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extLst>
              <c:ext xmlns:c16="http://schemas.microsoft.com/office/drawing/2014/chart" uri="{C3380CC4-5D6E-409C-BE32-E72D297353CC}">
                <c16:uniqueId val="{00000001-161E-419C-AC50-72C65D09802E}"/>
              </c:ext>
            </c:extLst>
          </c:dPt>
          <c:dPt>
            <c:idx val="1"/>
            <c:bubble3D val="0"/>
            <c:spPr>
              <a:gradFill rotWithShape="1">
                <a:gsLst>
                  <a:gs pos="0">
                    <a:schemeClr val="accent2">
                      <a:tint val="83000"/>
                      <a:satMod val="100000"/>
                      <a:lumMod val="100000"/>
                    </a:schemeClr>
                  </a:gs>
                  <a:gs pos="100000">
                    <a:schemeClr val="accent2">
                      <a:tint val="61000"/>
                      <a:satMod val="150000"/>
                      <a:lumMod val="100000"/>
                    </a:schemeClr>
                  </a:gs>
                </a:gsLst>
                <a:path path="circle">
                  <a:fillToRect l="100000" t="100000" r="100000" b="100000"/>
                </a:path>
              </a:gradFill>
              <a:ln w="9525" cap="flat" cmpd="sng" algn="ctr">
                <a:solidFill>
                  <a:schemeClr val="accent2">
                    <a:shade val="95000"/>
                  </a:schemeClr>
                </a:solidFill>
                <a:round/>
              </a:ln>
              <a:effectLst/>
            </c:spPr>
            <c:extLst>
              <c:ext xmlns:c16="http://schemas.microsoft.com/office/drawing/2014/chart" uri="{C3380CC4-5D6E-409C-BE32-E72D297353CC}">
                <c16:uniqueId val="{00000002-161E-419C-AC50-72C65D09802E}"/>
              </c:ext>
            </c:extLst>
          </c:dPt>
          <c:dPt>
            <c:idx val="2"/>
            <c:bubble3D val="0"/>
            <c:spPr>
              <a:gradFill rotWithShape="1">
                <a:gsLst>
                  <a:gs pos="0">
                    <a:schemeClr val="accent3">
                      <a:tint val="83000"/>
                      <a:satMod val="100000"/>
                      <a:lumMod val="100000"/>
                    </a:schemeClr>
                  </a:gs>
                  <a:gs pos="100000">
                    <a:schemeClr val="accent3">
                      <a:tint val="61000"/>
                      <a:satMod val="150000"/>
                      <a:lumMod val="100000"/>
                    </a:schemeClr>
                  </a:gs>
                </a:gsLst>
                <a:path path="circle">
                  <a:fillToRect l="100000" t="100000" r="100000" b="100000"/>
                </a:path>
              </a:gradFill>
              <a:ln w="9525" cap="flat" cmpd="sng" algn="ctr">
                <a:solidFill>
                  <a:schemeClr val="accent3">
                    <a:shade val="95000"/>
                  </a:schemeClr>
                </a:solidFill>
                <a:round/>
              </a:ln>
              <a:effectLst/>
            </c:spPr>
            <c:extLst>
              <c:ext xmlns:c16="http://schemas.microsoft.com/office/drawing/2014/chart" uri="{C3380CC4-5D6E-409C-BE32-E72D297353CC}">
                <c16:uniqueId val="{00000003-161E-419C-AC50-72C65D09802E}"/>
              </c:ext>
            </c:extLst>
          </c:dPt>
          <c:dPt>
            <c:idx val="3"/>
            <c:bubble3D val="0"/>
            <c:spPr>
              <a:gradFill rotWithShape="1">
                <a:gsLst>
                  <a:gs pos="0">
                    <a:schemeClr val="accent4">
                      <a:tint val="83000"/>
                      <a:satMod val="100000"/>
                      <a:lumMod val="100000"/>
                    </a:schemeClr>
                  </a:gs>
                  <a:gs pos="100000">
                    <a:schemeClr val="accent4">
                      <a:tint val="61000"/>
                      <a:satMod val="150000"/>
                      <a:lumMod val="100000"/>
                    </a:schemeClr>
                  </a:gs>
                </a:gsLst>
                <a:path path="circle">
                  <a:fillToRect l="100000" t="100000" r="100000" b="100000"/>
                </a:path>
              </a:gradFill>
              <a:ln w="9525" cap="flat" cmpd="sng" algn="ctr">
                <a:solidFill>
                  <a:schemeClr val="accent4">
                    <a:shade val="95000"/>
                  </a:schemeClr>
                </a:solidFill>
                <a:round/>
              </a:ln>
              <a:effectLst/>
            </c:spPr>
            <c:extLst>
              <c:ext xmlns:c16="http://schemas.microsoft.com/office/drawing/2014/chart" uri="{C3380CC4-5D6E-409C-BE32-E72D297353CC}">
                <c16:uniqueId val="{00000004-161E-419C-AC50-72C65D09802E}"/>
              </c:ext>
            </c:extLst>
          </c:dPt>
          <c:dLbls>
            <c:dLbl>
              <c:idx val="3"/>
              <c:tx>
                <c:rich>
                  <a:bodyPr/>
                  <a:lstStyle/>
                  <a:p>
                    <a:fld id="{6371F3B5-26F5-493B-B76D-B2EA1DA00854}" type="VALUE">
                      <a:rPr lang="en-US" smtClean="0"/>
                      <a:pPr/>
                      <a:t>[VALUE]</a:t>
                    </a:fld>
                    <a:endParaRPr lang="en-US"/>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161E-419C-AC50-72C65D09802E}"/>
                </c:ext>
              </c:extLst>
            </c:dLbl>
            <c:numFmt formatCode="General" sourceLinked="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Sheet1!$A$2:$A$5</c:f>
              <c:strCache>
                <c:ptCount val="4"/>
                <c:pt idx="0">
                  <c:v>haemoglobin</c:v>
                </c:pt>
                <c:pt idx="1">
                  <c:v>stored iron ( ferritin and haemosiderin )</c:v>
                </c:pt>
                <c:pt idx="2">
                  <c:v>other forms ( myoglobin, cytochromes etc. ) </c:v>
                </c:pt>
                <c:pt idx="3">
                  <c:v>serum iron</c:v>
                </c:pt>
              </c:strCache>
            </c:strRef>
          </c:cat>
          <c:val>
            <c:numRef>
              <c:f>Sheet1!$B$2:$B$5</c:f>
              <c:numCache>
                <c:formatCode>0%</c:formatCode>
                <c:ptCount val="4"/>
                <c:pt idx="0">
                  <c:v>0.65</c:v>
                </c:pt>
                <c:pt idx="1">
                  <c:v>0.25</c:v>
                </c:pt>
                <c:pt idx="2">
                  <c:v>0.1</c:v>
                </c:pt>
                <c:pt idx="3" formatCode="0.00%">
                  <c:v>1E-3</c:v>
                </c:pt>
              </c:numCache>
            </c:numRef>
          </c:val>
          <c:extLst>
            <c:ext xmlns:c16="http://schemas.microsoft.com/office/drawing/2014/chart" uri="{C3380CC4-5D6E-409C-BE32-E72D297353CC}">
              <c16:uniqueId val="{00000000-161E-419C-AC50-72C65D09802E}"/>
            </c:ext>
          </c:extLst>
        </c:ser>
        <c:dLbls>
          <c:showLegendKey val="0"/>
          <c:showVal val="0"/>
          <c:showCatName val="0"/>
          <c:showSerName val="0"/>
          <c:showPercent val="1"/>
          <c:showBubbleSize val="0"/>
          <c:showLeaderLines val="1"/>
        </c:dLbls>
        <c:firstSliceAng val="283"/>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5C9F4F-CECB-4EA9-8A98-BC06DD757C5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0C2CCC42-FD89-4B95-9F0B-60EC32971195}">
      <dgm:prSet phldrT="[Text]"/>
      <dgm:spPr/>
      <dgm:t>
        <a:bodyPr/>
        <a:lstStyle/>
        <a:p>
          <a:r>
            <a:rPr lang="en-US" dirty="0" smtClean="0"/>
            <a:t>What tests are used ?</a:t>
          </a:r>
          <a:endParaRPr lang="en-US" dirty="0"/>
        </a:p>
      </dgm:t>
    </dgm:pt>
    <dgm:pt modelId="{6FB906F9-3F5C-45A6-8DC3-09776C628C14}" type="parTrans" cxnId="{029874E5-914B-4D03-AD83-530E94419CCE}">
      <dgm:prSet/>
      <dgm:spPr/>
      <dgm:t>
        <a:bodyPr/>
        <a:lstStyle/>
        <a:p>
          <a:endParaRPr lang="en-US"/>
        </a:p>
      </dgm:t>
    </dgm:pt>
    <dgm:pt modelId="{34CAADF5-0945-4447-9232-B19D8B6F7C09}" type="sibTrans" cxnId="{029874E5-914B-4D03-AD83-530E94419CCE}">
      <dgm:prSet/>
      <dgm:spPr/>
      <dgm:t>
        <a:bodyPr/>
        <a:lstStyle/>
        <a:p>
          <a:endParaRPr lang="en-US"/>
        </a:p>
      </dgm:t>
    </dgm:pt>
    <dgm:pt modelId="{0664C2A7-6B79-44E4-8D40-976A9653C237}">
      <dgm:prSet phldrT="[Text]"/>
      <dgm:spPr/>
      <dgm:t>
        <a:bodyPr/>
        <a:lstStyle/>
        <a:p>
          <a:r>
            <a:rPr lang="en-US" dirty="0" smtClean="0"/>
            <a:t>Serum Iron</a:t>
          </a:r>
          <a:endParaRPr lang="en-US" dirty="0"/>
        </a:p>
      </dgm:t>
    </dgm:pt>
    <dgm:pt modelId="{DB88744E-9D19-403F-882B-A40A0318C163}" type="parTrans" cxnId="{4A59C18C-B4A1-43A1-B952-FFDEABEED0DC}">
      <dgm:prSet/>
      <dgm:spPr/>
      <dgm:t>
        <a:bodyPr/>
        <a:lstStyle/>
        <a:p>
          <a:endParaRPr lang="en-US"/>
        </a:p>
      </dgm:t>
    </dgm:pt>
    <dgm:pt modelId="{DD76599F-02CB-418F-9FBB-0DC26E4D5FD6}" type="sibTrans" cxnId="{4A59C18C-B4A1-43A1-B952-FFDEABEED0DC}">
      <dgm:prSet/>
      <dgm:spPr/>
      <dgm:t>
        <a:bodyPr/>
        <a:lstStyle/>
        <a:p>
          <a:endParaRPr lang="en-US"/>
        </a:p>
      </dgm:t>
    </dgm:pt>
    <dgm:pt modelId="{C910D2DB-80E7-4693-B477-7D8FDFCBF3DF}">
      <dgm:prSet phldrT="[Text]"/>
      <dgm:spPr/>
      <dgm:t>
        <a:bodyPr/>
        <a:lstStyle/>
        <a:p>
          <a:r>
            <a:rPr lang="en-US" dirty="0" smtClean="0"/>
            <a:t>Total iron-binding capacity</a:t>
          </a:r>
          <a:endParaRPr lang="en-US" dirty="0"/>
        </a:p>
      </dgm:t>
    </dgm:pt>
    <dgm:pt modelId="{6B294A49-65CD-418E-8616-F47BB3F3628B}" type="parTrans" cxnId="{0C32F62B-63A9-4F88-BFD2-58D9E1742072}">
      <dgm:prSet/>
      <dgm:spPr/>
      <dgm:t>
        <a:bodyPr/>
        <a:lstStyle/>
        <a:p>
          <a:endParaRPr lang="en-US"/>
        </a:p>
      </dgm:t>
    </dgm:pt>
    <dgm:pt modelId="{9954AE0E-8B38-463B-B97B-C4A0B2734087}" type="sibTrans" cxnId="{0C32F62B-63A9-4F88-BFD2-58D9E1742072}">
      <dgm:prSet/>
      <dgm:spPr/>
      <dgm:t>
        <a:bodyPr/>
        <a:lstStyle/>
        <a:p>
          <a:endParaRPr lang="en-US"/>
        </a:p>
      </dgm:t>
    </dgm:pt>
    <dgm:pt modelId="{DC14094B-0078-4E9E-AA24-05C9C77FB780}" type="pres">
      <dgm:prSet presAssocID="{8D5C9F4F-CECB-4EA9-8A98-BC06DD757C5B}" presName="hierChild1" presStyleCnt="0">
        <dgm:presLayoutVars>
          <dgm:orgChart val="1"/>
          <dgm:chPref val="1"/>
          <dgm:dir/>
          <dgm:animOne val="branch"/>
          <dgm:animLvl val="lvl"/>
          <dgm:resizeHandles/>
        </dgm:presLayoutVars>
      </dgm:prSet>
      <dgm:spPr/>
    </dgm:pt>
    <dgm:pt modelId="{52A0F2FC-E021-4F52-8F9C-150633E08018}" type="pres">
      <dgm:prSet presAssocID="{0C2CCC42-FD89-4B95-9F0B-60EC32971195}" presName="hierRoot1" presStyleCnt="0">
        <dgm:presLayoutVars>
          <dgm:hierBranch val="init"/>
        </dgm:presLayoutVars>
      </dgm:prSet>
      <dgm:spPr/>
    </dgm:pt>
    <dgm:pt modelId="{33ECA7B3-1F7C-4E17-839B-5E31D8CC9C3B}" type="pres">
      <dgm:prSet presAssocID="{0C2CCC42-FD89-4B95-9F0B-60EC32971195}" presName="rootComposite1" presStyleCnt="0"/>
      <dgm:spPr/>
    </dgm:pt>
    <dgm:pt modelId="{9135AC9A-D25F-4CEF-BDF5-F94343F1F8A7}" type="pres">
      <dgm:prSet presAssocID="{0C2CCC42-FD89-4B95-9F0B-60EC32971195}" presName="rootText1" presStyleLbl="node0" presStyleIdx="0" presStyleCnt="1">
        <dgm:presLayoutVars>
          <dgm:chPref val="3"/>
        </dgm:presLayoutVars>
      </dgm:prSet>
      <dgm:spPr/>
      <dgm:t>
        <a:bodyPr/>
        <a:lstStyle/>
        <a:p>
          <a:endParaRPr lang="en-US"/>
        </a:p>
      </dgm:t>
    </dgm:pt>
    <dgm:pt modelId="{D95CFCEC-DBD3-4180-8807-1E59834A11C4}" type="pres">
      <dgm:prSet presAssocID="{0C2CCC42-FD89-4B95-9F0B-60EC32971195}" presName="rootConnector1" presStyleLbl="node1" presStyleIdx="0" presStyleCnt="0"/>
      <dgm:spPr/>
    </dgm:pt>
    <dgm:pt modelId="{82DDB8A8-62E2-4435-8928-116F2331AB32}" type="pres">
      <dgm:prSet presAssocID="{0C2CCC42-FD89-4B95-9F0B-60EC32971195}" presName="hierChild2" presStyleCnt="0"/>
      <dgm:spPr/>
    </dgm:pt>
    <dgm:pt modelId="{65AE6677-C9EF-420B-B834-63D4A769D70E}" type="pres">
      <dgm:prSet presAssocID="{DB88744E-9D19-403F-882B-A40A0318C163}" presName="Name37" presStyleLbl="parChTrans1D2" presStyleIdx="0" presStyleCnt="2"/>
      <dgm:spPr/>
    </dgm:pt>
    <dgm:pt modelId="{175860BE-DE29-439D-AEEB-14E894C5F85F}" type="pres">
      <dgm:prSet presAssocID="{0664C2A7-6B79-44E4-8D40-976A9653C237}" presName="hierRoot2" presStyleCnt="0">
        <dgm:presLayoutVars>
          <dgm:hierBranch val="init"/>
        </dgm:presLayoutVars>
      </dgm:prSet>
      <dgm:spPr/>
    </dgm:pt>
    <dgm:pt modelId="{36F956F1-DDE0-46EF-BAF8-A3924572971C}" type="pres">
      <dgm:prSet presAssocID="{0664C2A7-6B79-44E4-8D40-976A9653C237}" presName="rootComposite" presStyleCnt="0"/>
      <dgm:spPr/>
    </dgm:pt>
    <dgm:pt modelId="{22092D9E-684D-4F48-B2FA-92CACA5C8F7B}" type="pres">
      <dgm:prSet presAssocID="{0664C2A7-6B79-44E4-8D40-976A9653C237}" presName="rootText" presStyleLbl="node2" presStyleIdx="0" presStyleCnt="2">
        <dgm:presLayoutVars>
          <dgm:chPref val="3"/>
        </dgm:presLayoutVars>
      </dgm:prSet>
      <dgm:spPr/>
      <dgm:t>
        <a:bodyPr/>
        <a:lstStyle/>
        <a:p>
          <a:endParaRPr lang="en-US"/>
        </a:p>
      </dgm:t>
    </dgm:pt>
    <dgm:pt modelId="{887B76D6-1D55-43CE-80B3-EDA5BBE6CAEC}" type="pres">
      <dgm:prSet presAssocID="{0664C2A7-6B79-44E4-8D40-976A9653C237}" presName="rootConnector" presStyleLbl="node2" presStyleIdx="0" presStyleCnt="2"/>
      <dgm:spPr/>
    </dgm:pt>
    <dgm:pt modelId="{838F7376-6698-4448-B86F-33584A95FF9B}" type="pres">
      <dgm:prSet presAssocID="{0664C2A7-6B79-44E4-8D40-976A9653C237}" presName="hierChild4" presStyleCnt="0"/>
      <dgm:spPr/>
    </dgm:pt>
    <dgm:pt modelId="{C1562D04-5F9F-4D72-9586-8D575224CAC5}" type="pres">
      <dgm:prSet presAssocID="{0664C2A7-6B79-44E4-8D40-976A9653C237}" presName="hierChild5" presStyleCnt="0"/>
      <dgm:spPr/>
    </dgm:pt>
    <dgm:pt modelId="{E184E977-C03B-4A64-8CF8-DD2F0F1369B6}" type="pres">
      <dgm:prSet presAssocID="{6B294A49-65CD-418E-8616-F47BB3F3628B}" presName="Name37" presStyleLbl="parChTrans1D2" presStyleIdx="1" presStyleCnt="2"/>
      <dgm:spPr/>
    </dgm:pt>
    <dgm:pt modelId="{68323E9A-3D1A-44D5-9BAA-37FCBF1ABE77}" type="pres">
      <dgm:prSet presAssocID="{C910D2DB-80E7-4693-B477-7D8FDFCBF3DF}" presName="hierRoot2" presStyleCnt="0">
        <dgm:presLayoutVars>
          <dgm:hierBranch val="init"/>
        </dgm:presLayoutVars>
      </dgm:prSet>
      <dgm:spPr/>
    </dgm:pt>
    <dgm:pt modelId="{476DF264-D7EA-40F3-B056-1EA601636D77}" type="pres">
      <dgm:prSet presAssocID="{C910D2DB-80E7-4693-B477-7D8FDFCBF3DF}" presName="rootComposite" presStyleCnt="0"/>
      <dgm:spPr/>
    </dgm:pt>
    <dgm:pt modelId="{AD954855-C1AB-4005-8046-3C856803E7B6}" type="pres">
      <dgm:prSet presAssocID="{C910D2DB-80E7-4693-B477-7D8FDFCBF3DF}" presName="rootText" presStyleLbl="node2" presStyleIdx="1" presStyleCnt="2">
        <dgm:presLayoutVars>
          <dgm:chPref val="3"/>
        </dgm:presLayoutVars>
      </dgm:prSet>
      <dgm:spPr/>
    </dgm:pt>
    <dgm:pt modelId="{0F948C0F-08D7-4BD3-9451-57C70DDEE169}" type="pres">
      <dgm:prSet presAssocID="{C910D2DB-80E7-4693-B477-7D8FDFCBF3DF}" presName="rootConnector" presStyleLbl="node2" presStyleIdx="1" presStyleCnt="2"/>
      <dgm:spPr/>
    </dgm:pt>
    <dgm:pt modelId="{883D606D-6084-4807-8A8B-3FFBA1D7DEFA}" type="pres">
      <dgm:prSet presAssocID="{C910D2DB-80E7-4693-B477-7D8FDFCBF3DF}" presName="hierChild4" presStyleCnt="0"/>
      <dgm:spPr/>
    </dgm:pt>
    <dgm:pt modelId="{3927F183-BD77-4835-AD15-9AAFEB9A5BEC}" type="pres">
      <dgm:prSet presAssocID="{C910D2DB-80E7-4693-B477-7D8FDFCBF3DF}" presName="hierChild5" presStyleCnt="0"/>
      <dgm:spPr/>
    </dgm:pt>
    <dgm:pt modelId="{A7C7D480-8B1C-432B-821D-328EB5C9D01F}" type="pres">
      <dgm:prSet presAssocID="{0C2CCC42-FD89-4B95-9F0B-60EC32971195}" presName="hierChild3" presStyleCnt="0"/>
      <dgm:spPr/>
    </dgm:pt>
  </dgm:ptLst>
  <dgm:cxnLst>
    <dgm:cxn modelId="{2BD2B32B-C0A5-4E98-BF21-07632A358A5E}" type="presOf" srcId="{C910D2DB-80E7-4693-B477-7D8FDFCBF3DF}" destId="{AD954855-C1AB-4005-8046-3C856803E7B6}" srcOrd="0" destOrd="0" presId="urn:microsoft.com/office/officeart/2005/8/layout/orgChart1"/>
    <dgm:cxn modelId="{4A59C18C-B4A1-43A1-B952-FFDEABEED0DC}" srcId="{0C2CCC42-FD89-4B95-9F0B-60EC32971195}" destId="{0664C2A7-6B79-44E4-8D40-976A9653C237}" srcOrd="0" destOrd="0" parTransId="{DB88744E-9D19-403F-882B-A40A0318C163}" sibTransId="{DD76599F-02CB-418F-9FBB-0DC26E4D5FD6}"/>
    <dgm:cxn modelId="{5AE1C7B4-0869-4E4F-9375-B58556D37FFC}" type="presOf" srcId="{C910D2DB-80E7-4693-B477-7D8FDFCBF3DF}" destId="{0F948C0F-08D7-4BD3-9451-57C70DDEE169}" srcOrd="1" destOrd="0" presId="urn:microsoft.com/office/officeart/2005/8/layout/orgChart1"/>
    <dgm:cxn modelId="{989E8E1E-29E9-4871-9FC8-DED5F1E2D745}" type="presOf" srcId="{6B294A49-65CD-418E-8616-F47BB3F3628B}" destId="{E184E977-C03B-4A64-8CF8-DD2F0F1369B6}" srcOrd="0" destOrd="0" presId="urn:microsoft.com/office/officeart/2005/8/layout/orgChart1"/>
    <dgm:cxn modelId="{59D1D162-6FF5-45C9-9DC7-186B829D2036}" type="presOf" srcId="{DB88744E-9D19-403F-882B-A40A0318C163}" destId="{65AE6677-C9EF-420B-B834-63D4A769D70E}" srcOrd="0" destOrd="0" presId="urn:microsoft.com/office/officeart/2005/8/layout/orgChart1"/>
    <dgm:cxn modelId="{0C32F62B-63A9-4F88-BFD2-58D9E1742072}" srcId="{0C2CCC42-FD89-4B95-9F0B-60EC32971195}" destId="{C910D2DB-80E7-4693-B477-7D8FDFCBF3DF}" srcOrd="1" destOrd="0" parTransId="{6B294A49-65CD-418E-8616-F47BB3F3628B}" sibTransId="{9954AE0E-8B38-463B-B97B-C4A0B2734087}"/>
    <dgm:cxn modelId="{32505772-5331-4121-BE99-18AA7D126824}" type="presOf" srcId="{0C2CCC42-FD89-4B95-9F0B-60EC32971195}" destId="{D95CFCEC-DBD3-4180-8807-1E59834A11C4}" srcOrd="1" destOrd="0" presId="urn:microsoft.com/office/officeart/2005/8/layout/orgChart1"/>
    <dgm:cxn modelId="{029874E5-914B-4D03-AD83-530E94419CCE}" srcId="{8D5C9F4F-CECB-4EA9-8A98-BC06DD757C5B}" destId="{0C2CCC42-FD89-4B95-9F0B-60EC32971195}" srcOrd="0" destOrd="0" parTransId="{6FB906F9-3F5C-45A6-8DC3-09776C628C14}" sibTransId="{34CAADF5-0945-4447-9232-B19D8B6F7C09}"/>
    <dgm:cxn modelId="{4DD80999-C502-40DB-AC8D-5538B877BF4D}" type="presOf" srcId="{0664C2A7-6B79-44E4-8D40-976A9653C237}" destId="{22092D9E-684D-4F48-B2FA-92CACA5C8F7B}" srcOrd="0" destOrd="0" presId="urn:microsoft.com/office/officeart/2005/8/layout/orgChart1"/>
    <dgm:cxn modelId="{082BE9A8-61B1-4B86-844C-CDFD2152F8C4}" type="presOf" srcId="{0C2CCC42-FD89-4B95-9F0B-60EC32971195}" destId="{9135AC9A-D25F-4CEF-BDF5-F94343F1F8A7}" srcOrd="0" destOrd="0" presId="urn:microsoft.com/office/officeart/2005/8/layout/orgChart1"/>
    <dgm:cxn modelId="{9E7AB2CE-1647-47D2-841A-CEC657ED149B}" type="presOf" srcId="{0664C2A7-6B79-44E4-8D40-976A9653C237}" destId="{887B76D6-1D55-43CE-80B3-EDA5BBE6CAEC}" srcOrd="1" destOrd="0" presId="urn:microsoft.com/office/officeart/2005/8/layout/orgChart1"/>
    <dgm:cxn modelId="{FD0CBB27-B4F8-46FA-8E70-F2AC74328BA4}" type="presOf" srcId="{8D5C9F4F-CECB-4EA9-8A98-BC06DD757C5B}" destId="{DC14094B-0078-4E9E-AA24-05C9C77FB780}" srcOrd="0" destOrd="0" presId="urn:microsoft.com/office/officeart/2005/8/layout/orgChart1"/>
    <dgm:cxn modelId="{BA0A7F4B-2DA0-4C66-90E8-A90B583A3864}" type="presParOf" srcId="{DC14094B-0078-4E9E-AA24-05C9C77FB780}" destId="{52A0F2FC-E021-4F52-8F9C-150633E08018}" srcOrd="0" destOrd="0" presId="urn:microsoft.com/office/officeart/2005/8/layout/orgChart1"/>
    <dgm:cxn modelId="{9B59D815-686D-4B02-A40A-6A1A5298ACD4}" type="presParOf" srcId="{52A0F2FC-E021-4F52-8F9C-150633E08018}" destId="{33ECA7B3-1F7C-4E17-839B-5E31D8CC9C3B}" srcOrd="0" destOrd="0" presId="urn:microsoft.com/office/officeart/2005/8/layout/orgChart1"/>
    <dgm:cxn modelId="{3D1AB9DF-F270-4413-90EB-EE6F2D3AAA6B}" type="presParOf" srcId="{33ECA7B3-1F7C-4E17-839B-5E31D8CC9C3B}" destId="{9135AC9A-D25F-4CEF-BDF5-F94343F1F8A7}" srcOrd="0" destOrd="0" presId="urn:microsoft.com/office/officeart/2005/8/layout/orgChart1"/>
    <dgm:cxn modelId="{11184A5B-ABE9-42EE-8BFC-6E7D0E3BCA25}" type="presParOf" srcId="{33ECA7B3-1F7C-4E17-839B-5E31D8CC9C3B}" destId="{D95CFCEC-DBD3-4180-8807-1E59834A11C4}" srcOrd="1" destOrd="0" presId="urn:microsoft.com/office/officeart/2005/8/layout/orgChart1"/>
    <dgm:cxn modelId="{42782327-E4DB-4EAF-917C-D8963A7D0E9B}" type="presParOf" srcId="{52A0F2FC-E021-4F52-8F9C-150633E08018}" destId="{82DDB8A8-62E2-4435-8928-116F2331AB32}" srcOrd="1" destOrd="0" presId="urn:microsoft.com/office/officeart/2005/8/layout/orgChart1"/>
    <dgm:cxn modelId="{C4E22B44-01C2-4254-8FE9-A61144FB1C72}" type="presParOf" srcId="{82DDB8A8-62E2-4435-8928-116F2331AB32}" destId="{65AE6677-C9EF-420B-B834-63D4A769D70E}" srcOrd="0" destOrd="0" presId="urn:microsoft.com/office/officeart/2005/8/layout/orgChart1"/>
    <dgm:cxn modelId="{1C596D72-2E6A-4F95-9829-1FBF4CF97795}" type="presParOf" srcId="{82DDB8A8-62E2-4435-8928-116F2331AB32}" destId="{175860BE-DE29-439D-AEEB-14E894C5F85F}" srcOrd="1" destOrd="0" presId="urn:microsoft.com/office/officeart/2005/8/layout/orgChart1"/>
    <dgm:cxn modelId="{9FE07895-973B-4405-9BC9-84E384383B7A}" type="presParOf" srcId="{175860BE-DE29-439D-AEEB-14E894C5F85F}" destId="{36F956F1-DDE0-46EF-BAF8-A3924572971C}" srcOrd="0" destOrd="0" presId="urn:microsoft.com/office/officeart/2005/8/layout/orgChart1"/>
    <dgm:cxn modelId="{4AF7A1DE-020C-4B2C-A3D4-836AB64711C3}" type="presParOf" srcId="{36F956F1-DDE0-46EF-BAF8-A3924572971C}" destId="{22092D9E-684D-4F48-B2FA-92CACA5C8F7B}" srcOrd="0" destOrd="0" presId="urn:microsoft.com/office/officeart/2005/8/layout/orgChart1"/>
    <dgm:cxn modelId="{FB1A336E-98C6-4D19-8D2D-47A5F698030B}" type="presParOf" srcId="{36F956F1-DDE0-46EF-BAF8-A3924572971C}" destId="{887B76D6-1D55-43CE-80B3-EDA5BBE6CAEC}" srcOrd="1" destOrd="0" presId="urn:microsoft.com/office/officeart/2005/8/layout/orgChart1"/>
    <dgm:cxn modelId="{45E056A3-3B55-4339-AF63-E5CE709B3A7D}" type="presParOf" srcId="{175860BE-DE29-439D-AEEB-14E894C5F85F}" destId="{838F7376-6698-4448-B86F-33584A95FF9B}" srcOrd="1" destOrd="0" presId="urn:microsoft.com/office/officeart/2005/8/layout/orgChart1"/>
    <dgm:cxn modelId="{2DE6E4BB-639A-4D01-9842-3F0E74FBCCFB}" type="presParOf" srcId="{175860BE-DE29-439D-AEEB-14E894C5F85F}" destId="{C1562D04-5F9F-4D72-9586-8D575224CAC5}" srcOrd="2" destOrd="0" presId="urn:microsoft.com/office/officeart/2005/8/layout/orgChart1"/>
    <dgm:cxn modelId="{D4FD5301-7760-455D-8F0E-3737DA64DA7C}" type="presParOf" srcId="{82DDB8A8-62E2-4435-8928-116F2331AB32}" destId="{E184E977-C03B-4A64-8CF8-DD2F0F1369B6}" srcOrd="2" destOrd="0" presId="urn:microsoft.com/office/officeart/2005/8/layout/orgChart1"/>
    <dgm:cxn modelId="{F2683989-1A3B-40F2-872F-9183258990AB}" type="presParOf" srcId="{82DDB8A8-62E2-4435-8928-116F2331AB32}" destId="{68323E9A-3D1A-44D5-9BAA-37FCBF1ABE77}" srcOrd="3" destOrd="0" presId="urn:microsoft.com/office/officeart/2005/8/layout/orgChart1"/>
    <dgm:cxn modelId="{9F73EAB7-A359-4D8E-ABDE-A1129E61C8C1}" type="presParOf" srcId="{68323E9A-3D1A-44D5-9BAA-37FCBF1ABE77}" destId="{476DF264-D7EA-40F3-B056-1EA601636D77}" srcOrd="0" destOrd="0" presId="urn:microsoft.com/office/officeart/2005/8/layout/orgChart1"/>
    <dgm:cxn modelId="{A932B8B4-FE09-4799-A285-9557E00D5420}" type="presParOf" srcId="{476DF264-D7EA-40F3-B056-1EA601636D77}" destId="{AD954855-C1AB-4005-8046-3C856803E7B6}" srcOrd="0" destOrd="0" presId="urn:microsoft.com/office/officeart/2005/8/layout/orgChart1"/>
    <dgm:cxn modelId="{751AF8E8-D073-4687-B25F-0A9935E5B450}" type="presParOf" srcId="{476DF264-D7EA-40F3-B056-1EA601636D77}" destId="{0F948C0F-08D7-4BD3-9451-57C70DDEE169}" srcOrd="1" destOrd="0" presId="urn:microsoft.com/office/officeart/2005/8/layout/orgChart1"/>
    <dgm:cxn modelId="{CB93B8A9-3E54-4200-AEF2-7CF20A91147F}" type="presParOf" srcId="{68323E9A-3D1A-44D5-9BAA-37FCBF1ABE77}" destId="{883D606D-6084-4807-8A8B-3FFBA1D7DEFA}" srcOrd="1" destOrd="0" presId="urn:microsoft.com/office/officeart/2005/8/layout/orgChart1"/>
    <dgm:cxn modelId="{AD303C0C-2FE9-40DE-AB91-EF184FB8AA7F}" type="presParOf" srcId="{68323E9A-3D1A-44D5-9BAA-37FCBF1ABE77}" destId="{3927F183-BD77-4835-AD15-9AAFEB9A5BEC}" srcOrd="2" destOrd="0" presId="urn:microsoft.com/office/officeart/2005/8/layout/orgChart1"/>
    <dgm:cxn modelId="{04D14DD2-954E-4DB5-BB9B-6BEC03AFCC34}" type="presParOf" srcId="{52A0F2FC-E021-4F52-8F9C-150633E08018}" destId="{A7C7D480-8B1C-432B-821D-328EB5C9D01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84E977-C03B-4A64-8CF8-DD2F0F1369B6}">
      <dsp:nvSpPr>
        <dsp:cNvPr id="0" name=""/>
        <dsp:cNvSpPr/>
      </dsp:nvSpPr>
      <dsp:spPr>
        <a:xfrm>
          <a:off x="4093410" y="948161"/>
          <a:ext cx="1145750" cy="397698"/>
        </a:xfrm>
        <a:custGeom>
          <a:avLst/>
          <a:gdLst/>
          <a:ahLst/>
          <a:cxnLst/>
          <a:rect l="0" t="0" r="0" b="0"/>
          <a:pathLst>
            <a:path>
              <a:moveTo>
                <a:pt x="0" y="0"/>
              </a:moveTo>
              <a:lnTo>
                <a:pt x="0" y="198849"/>
              </a:lnTo>
              <a:lnTo>
                <a:pt x="1145750" y="198849"/>
              </a:lnTo>
              <a:lnTo>
                <a:pt x="1145750" y="39769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AE6677-C9EF-420B-B834-63D4A769D70E}">
      <dsp:nvSpPr>
        <dsp:cNvPr id="0" name=""/>
        <dsp:cNvSpPr/>
      </dsp:nvSpPr>
      <dsp:spPr>
        <a:xfrm>
          <a:off x="2947660" y="948161"/>
          <a:ext cx="1145750" cy="397698"/>
        </a:xfrm>
        <a:custGeom>
          <a:avLst/>
          <a:gdLst/>
          <a:ahLst/>
          <a:cxnLst/>
          <a:rect l="0" t="0" r="0" b="0"/>
          <a:pathLst>
            <a:path>
              <a:moveTo>
                <a:pt x="1145750" y="0"/>
              </a:moveTo>
              <a:lnTo>
                <a:pt x="1145750" y="198849"/>
              </a:lnTo>
              <a:lnTo>
                <a:pt x="0" y="198849"/>
              </a:lnTo>
              <a:lnTo>
                <a:pt x="0" y="39769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35AC9A-D25F-4CEF-BDF5-F94343F1F8A7}">
      <dsp:nvSpPr>
        <dsp:cNvPr id="0" name=""/>
        <dsp:cNvSpPr/>
      </dsp:nvSpPr>
      <dsp:spPr>
        <a:xfrm>
          <a:off x="3146509" y="1260"/>
          <a:ext cx="1893801" cy="9469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What tests are used ?</a:t>
          </a:r>
          <a:endParaRPr lang="en-US" sz="2400" kern="1200" dirty="0"/>
        </a:p>
      </dsp:txBody>
      <dsp:txXfrm>
        <a:off x="3146509" y="1260"/>
        <a:ext cx="1893801" cy="946900"/>
      </dsp:txXfrm>
    </dsp:sp>
    <dsp:sp modelId="{22092D9E-684D-4F48-B2FA-92CACA5C8F7B}">
      <dsp:nvSpPr>
        <dsp:cNvPr id="0" name=""/>
        <dsp:cNvSpPr/>
      </dsp:nvSpPr>
      <dsp:spPr>
        <a:xfrm>
          <a:off x="2000759" y="1345859"/>
          <a:ext cx="1893801" cy="9469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Serum Iron</a:t>
          </a:r>
          <a:endParaRPr lang="en-US" sz="2400" kern="1200" dirty="0"/>
        </a:p>
      </dsp:txBody>
      <dsp:txXfrm>
        <a:off x="2000759" y="1345859"/>
        <a:ext cx="1893801" cy="946900"/>
      </dsp:txXfrm>
    </dsp:sp>
    <dsp:sp modelId="{AD954855-C1AB-4005-8046-3C856803E7B6}">
      <dsp:nvSpPr>
        <dsp:cNvPr id="0" name=""/>
        <dsp:cNvSpPr/>
      </dsp:nvSpPr>
      <dsp:spPr>
        <a:xfrm>
          <a:off x="4292259" y="1345859"/>
          <a:ext cx="1893801" cy="9469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Total iron-binding capacity</a:t>
          </a:r>
          <a:endParaRPr lang="en-US" sz="2400" kern="1200" dirty="0"/>
        </a:p>
      </dsp:txBody>
      <dsp:txXfrm>
        <a:off x="4292259" y="1345859"/>
        <a:ext cx="1893801" cy="94690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8AC26639-E965-4511-8864-E49620B28A34}"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F8832-92D0-4C54-A906-7AA69FD48F5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3779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C26639-E965-4511-8864-E49620B28A34}"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F8832-92D0-4C54-A906-7AA69FD48F53}" type="slidenum">
              <a:rPr lang="en-US" smtClean="0"/>
              <a:t>‹#›</a:t>
            </a:fld>
            <a:endParaRPr lang="en-US"/>
          </a:p>
        </p:txBody>
      </p:sp>
    </p:spTree>
    <p:extLst>
      <p:ext uri="{BB962C8B-B14F-4D97-AF65-F5344CB8AC3E}">
        <p14:creationId xmlns:p14="http://schemas.microsoft.com/office/powerpoint/2010/main" val="1771321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C26639-E965-4511-8864-E49620B28A34}"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F8832-92D0-4C54-A906-7AA69FD48F5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4043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C26639-E965-4511-8864-E49620B28A34}"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F8832-92D0-4C54-A906-7AA69FD48F53}" type="slidenum">
              <a:rPr lang="en-US" smtClean="0"/>
              <a:t>‹#›</a:t>
            </a:fld>
            <a:endParaRPr lang="en-US"/>
          </a:p>
        </p:txBody>
      </p:sp>
    </p:spTree>
    <p:extLst>
      <p:ext uri="{BB962C8B-B14F-4D97-AF65-F5344CB8AC3E}">
        <p14:creationId xmlns:p14="http://schemas.microsoft.com/office/powerpoint/2010/main" val="4161866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AC26639-E965-4511-8864-E49620B28A34}"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F8832-92D0-4C54-A906-7AA69FD48F5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5461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C26639-E965-4511-8864-E49620B28A34}" type="datetimeFigureOut">
              <a:rPr lang="en-US" smtClean="0"/>
              <a:t>3/17/2016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F8832-92D0-4C54-A906-7AA69FD48F53}" type="slidenum">
              <a:rPr lang="en-US" smtClean="0"/>
              <a:t>‹#›</a:t>
            </a:fld>
            <a:endParaRPr lang="en-US"/>
          </a:p>
        </p:txBody>
      </p:sp>
    </p:spTree>
    <p:extLst>
      <p:ext uri="{BB962C8B-B14F-4D97-AF65-F5344CB8AC3E}">
        <p14:creationId xmlns:p14="http://schemas.microsoft.com/office/powerpoint/2010/main" val="3146392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C26639-E965-4511-8864-E49620B28A34}" type="datetimeFigureOut">
              <a:rPr lang="en-US" smtClean="0"/>
              <a:t>3/17/2016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CF8832-92D0-4C54-A906-7AA69FD48F53}" type="slidenum">
              <a:rPr lang="en-US" smtClean="0"/>
              <a:t>‹#›</a:t>
            </a:fld>
            <a:endParaRPr lang="en-US"/>
          </a:p>
        </p:txBody>
      </p:sp>
    </p:spTree>
    <p:extLst>
      <p:ext uri="{BB962C8B-B14F-4D97-AF65-F5344CB8AC3E}">
        <p14:creationId xmlns:p14="http://schemas.microsoft.com/office/powerpoint/2010/main" val="1201384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AC26639-E965-4511-8864-E49620B28A34}" type="datetimeFigureOut">
              <a:rPr lang="en-US" smtClean="0"/>
              <a:t>3/17/2016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CF8832-92D0-4C54-A906-7AA69FD48F53}" type="slidenum">
              <a:rPr lang="en-US" smtClean="0"/>
              <a:t>‹#›</a:t>
            </a:fld>
            <a:endParaRPr lang="en-US"/>
          </a:p>
        </p:txBody>
      </p:sp>
    </p:spTree>
    <p:extLst>
      <p:ext uri="{BB962C8B-B14F-4D97-AF65-F5344CB8AC3E}">
        <p14:creationId xmlns:p14="http://schemas.microsoft.com/office/powerpoint/2010/main" val="2634302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C26639-E965-4511-8864-E49620B28A34}" type="datetimeFigureOut">
              <a:rPr lang="en-US" smtClean="0"/>
              <a:t>3/17/2016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CF8832-92D0-4C54-A906-7AA69FD48F53}" type="slidenum">
              <a:rPr lang="en-US" smtClean="0"/>
              <a:t>‹#›</a:t>
            </a:fld>
            <a:endParaRPr lang="en-US"/>
          </a:p>
        </p:txBody>
      </p:sp>
    </p:spTree>
    <p:extLst>
      <p:ext uri="{BB962C8B-B14F-4D97-AF65-F5344CB8AC3E}">
        <p14:creationId xmlns:p14="http://schemas.microsoft.com/office/powerpoint/2010/main" val="974593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AC26639-E965-4511-8864-E49620B28A34}" type="datetimeFigureOut">
              <a:rPr lang="en-US" smtClean="0"/>
              <a:t>3/17/2016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F8832-92D0-4C54-A906-7AA69FD48F53}" type="slidenum">
              <a:rPr lang="en-US" smtClean="0"/>
              <a:t>‹#›</a:t>
            </a:fld>
            <a:endParaRPr lang="en-US"/>
          </a:p>
        </p:txBody>
      </p:sp>
    </p:spTree>
    <p:extLst>
      <p:ext uri="{BB962C8B-B14F-4D97-AF65-F5344CB8AC3E}">
        <p14:creationId xmlns:p14="http://schemas.microsoft.com/office/powerpoint/2010/main" val="3548520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AC26639-E965-4511-8864-E49620B28A34}" type="datetimeFigureOut">
              <a:rPr lang="en-US" smtClean="0"/>
              <a:t>3/17/2016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F8832-92D0-4C54-A906-7AA69FD48F5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8735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AC26639-E965-4511-8864-E49620B28A34}" type="datetimeFigureOut">
              <a:rPr lang="en-US" smtClean="0"/>
              <a:t>3/17/2016</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3CF8832-92D0-4C54-A906-7AA69FD48F5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99187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11277600" cy="1463040"/>
          </a:xfrm>
        </p:spPr>
        <p:txBody>
          <a:bodyPr>
            <a:normAutofit fontScale="90000"/>
          </a:bodyPr>
          <a:lstStyle/>
          <a:p>
            <a:pPr algn="l"/>
            <a:r>
              <a:rPr lang="en-US" dirty="0" smtClean="0"/>
              <a:t>Quantitative determination of </a:t>
            </a:r>
            <a:r>
              <a:rPr lang="en-US" dirty="0" smtClean="0">
                <a:solidFill>
                  <a:srgbClr val="C00000"/>
                </a:solidFill>
              </a:rPr>
              <a:t>serum iron</a:t>
            </a:r>
            <a:r>
              <a:rPr lang="en-US" dirty="0" smtClean="0"/>
              <a:t>, unsaturated iron binding capacity (</a:t>
            </a:r>
            <a:r>
              <a:rPr lang="en-US" dirty="0" smtClean="0">
                <a:solidFill>
                  <a:srgbClr val="C00000"/>
                </a:solidFill>
              </a:rPr>
              <a:t>UIBC</a:t>
            </a:r>
            <a:r>
              <a:rPr lang="en-US" dirty="0" smtClean="0"/>
              <a:t>), and total iron binding capacity (</a:t>
            </a:r>
            <a:r>
              <a:rPr lang="en-US" dirty="0" smtClean="0">
                <a:solidFill>
                  <a:srgbClr val="C00000"/>
                </a:solidFill>
              </a:rPr>
              <a:t>TIBC</a:t>
            </a:r>
            <a:r>
              <a:rPr lang="en-US" dirty="0" smtClean="0"/>
              <a:t>) </a:t>
            </a:r>
            <a:endParaRPr lang="en-US" dirty="0"/>
          </a:p>
        </p:txBody>
      </p:sp>
      <p:sp>
        <p:nvSpPr>
          <p:cNvPr id="4" name="Rounded Rectangle 3"/>
          <p:cNvSpPr/>
          <p:nvPr/>
        </p:nvSpPr>
        <p:spPr>
          <a:xfrm>
            <a:off x="0" y="0"/>
            <a:ext cx="12192000" cy="4629150"/>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076" name="Picture 4" descr="http://www3.imperial.ac.uk/newseventsimages?p_image_type=mainnews2012&amp;p_image_id=213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5249" y="1295400"/>
            <a:ext cx="5981700" cy="24762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5901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a:t>
            </a:r>
            <a:endParaRPr lang="en-US" dirty="0"/>
          </a:p>
        </p:txBody>
      </p:sp>
      <p:sp>
        <p:nvSpPr>
          <p:cNvPr id="3" name="Content Placeholder 2"/>
          <p:cNvSpPr>
            <a:spLocks noGrp="1"/>
          </p:cNvSpPr>
          <p:nvPr>
            <p:ph idx="1"/>
          </p:nvPr>
        </p:nvSpPr>
        <p:spPr>
          <a:xfrm>
            <a:off x="457200" y="2294382"/>
            <a:ext cx="11582400" cy="3915918"/>
          </a:xfrm>
        </p:spPr>
        <p:txBody>
          <a:bodyPr>
            <a:normAutofit/>
          </a:bodyPr>
          <a:lstStyle/>
          <a:p>
            <a:pPr>
              <a:buFont typeface="Wingdings" panose="05000000000000000000" pitchFamily="2" charset="2"/>
              <a:buChar char="§"/>
            </a:pPr>
            <a:r>
              <a:rPr lang="en-US" sz="2400" b="1" dirty="0">
                <a:solidFill>
                  <a:srgbClr val="0070C0"/>
                </a:solidFill>
              </a:rPr>
              <a:t>Serum iron</a:t>
            </a:r>
            <a:r>
              <a:rPr lang="en-US" sz="2400" dirty="0"/>
              <a:t>: The iron dissociated from its Fe-III-transferrin complex by addition of </a:t>
            </a:r>
            <a:r>
              <a:rPr lang="en-US" sz="2400" dirty="0" smtClean="0"/>
              <a:t>acidic buffer </a:t>
            </a:r>
            <a:r>
              <a:rPr lang="en-US" sz="2400" dirty="0"/>
              <a:t>containing hydroxylamine </a:t>
            </a:r>
            <a:r>
              <a:rPr lang="en-US" sz="2400" dirty="0" smtClean="0"/>
              <a:t>which </a:t>
            </a:r>
            <a:r>
              <a:rPr lang="en-US" sz="2400" b="1" dirty="0" smtClean="0">
                <a:solidFill>
                  <a:srgbClr val="0070C0"/>
                </a:solidFill>
              </a:rPr>
              <a:t>reduces the Fe(III) to Fe(II)</a:t>
            </a:r>
            <a:r>
              <a:rPr lang="en-US" sz="2400" dirty="0" smtClean="0"/>
              <a:t> .</a:t>
            </a:r>
          </a:p>
          <a:p>
            <a:pPr>
              <a:buFont typeface="Wingdings" panose="05000000000000000000" pitchFamily="2" charset="2"/>
              <a:buChar char="§"/>
            </a:pPr>
            <a:r>
              <a:rPr lang="en-US" sz="2400" dirty="0" smtClean="0"/>
              <a:t>Then </a:t>
            </a:r>
            <a:r>
              <a:rPr lang="en-US" sz="2400" dirty="0"/>
              <a:t>the </a:t>
            </a:r>
            <a:r>
              <a:rPr lang="en-US" sz="2400" b="1" dirty="0">
                <a:solidFill>
                  <a:srgbClr val="0070C0"/>
                </a:solidFill>
              </a:rPr>
              <a:t>chromogenic agent </a:t>
            </a:r>
            <a:r>
              <a:rPr lang="en-US" sz="2400" dirty="0"/>
              <a:t>(</a:t>
            </a:r>
            <a:r>
              <a:rPr lang="en-US" sz="2400" b="1" dirty="0">
                <a:solidFill>
                  <a:srgbClr val="002060"/>
                </a:solidFill>
              </a:rPr>
              <a:t>PDTS</a:t>
            </a:r>
            <a:r>
              <a:rPr lang="en-US" sz="2400" dirty="0"/>
              <a:t>) form a highly </a:t>
            </a:r>
            <a:r>
              <a:rPr lang="en-US" sz="2400" b="1" dirty="0">
                <a:solidFill>
                  <a:srgbClr val="0070C0"/>
                </a:solidFill>
              </a:rPr>
              <a:t>colored Fe(II) complex </a:t>
            </a:r>
            <a:r>
              <a:rPr lang="en-US" sz="2400" dirty="0"/>
              <a:t>that is measured spectrophotometrically at </a:t>
            </a:r>
            <a:r>
              <a:rPr lang="en-US" sz="2400" b="1" dirty="0">
                <a:solidFill>
                  <a:srgbClr val="0070C0"/>
                </a:solidFill>
              </a:rPr>
              <a:t>565nm</a:t>
            </a:r>
            <a:r>
              <a:rPr lang="en-US" sz="2400" dirty="0"/>
              <a:t> . </a:t>
            </a:r>
            <a:endParaRPr lang="en-US" sz="2400" dirty="0" smtClean="0"/>
          </a:p>
          <a:p>
            <a:pPr>
              <a:buFont typeface="Wingdings" panose="05000000000000000000" pitchFamily="2" charset="2"/>
              <a:buChar char="§"/>
            </a:pPr>
            <a:r>
              <a:rPr lang="en-US" sz="2400" b="1" dirty="0" smtClean="0">
                <a:solidFill>
                  <a:srgbClr val="0070C0"/>
                </a:solidFill>
              </a:rPr>
              <a:t>UIBC</a:t>
            </a:r>
            <a:r>
              <a:rPr lang="en-US" sz="2400" dirty="0"/>
              <a:t>: Determined by adding </a:t>
            </a:r>
            <a:r>
              <a:rPr lang="en-US" sz="2400" b="1" dirty="0">
                <a:solidFill>
                  <a:srgbClr val="0070C0"/>
                </a:solidFill>
              </a:rPr>
              <a:t>Fe(II) </a:t>
            </a:r>
            <a:r>
              <a:rPr lang="en-US" sz="2400" dirty="0"/>
              <a:t>to serum so that it binds to unsaturated iron binding site on transferrin . The excess Fe(II) react with </a:t>
            </a:r>
            <a:r>
              <a:rPr lang="en-US" sz="2400" b="1" dirty="0">
                <a:solidFill>
                  <a:srgbClr val="002060"/>
                </a:solidFill>
              </a:rPr>
              <a:t>PDTS</a:t>
            </a:r>
            <a:r>
              <a:rPr lang="en-US" sz="2400" dirty="0"/>
              <a:t> to form color complex which is measured spectrophotometrically at 565nm. The difference between the amount of Fe(II) added and the amount of Fe(II) measured represent the UIBC </a:t>
            </a:r>
            <a:endParaRPr lang="en-US" sz="2400" dirty="0" smtClean="0"/>
          </a:p>
          <a:p>
            <a:pPr>
              <a:buFont typeface="Wingdings" panose="05000000000000000000" pitchFamily="2" charset="2"/>
              <a:buChar char="§"/>
            </a:pPr>
            <a:r>
              <a:rPr lang="en-US" sz="2400" b="1" dirty="0" smtClean="0">
                <a:solidFill>
                  <a:srgbClr val="0070C0"/>
                </a:solidFill>
              </a:rPr>
              <a:t>TIBC</a:t>
            </a:r>
            <a:r>
              <a:rPr lang="en-US" sz="2400" dirty="0"/>
              <a:t>: is determined by adding serum iron to UIBC value. </a:t>
            </a:r>
          </a:p>
        </p:txBody>
      </p:sp>
    </p:spTree>
    <p:extLst>
      <p:ext uri="{BB962C8B-B14F-4D97-AF65-F5344CB8AC3E}">
        <p14:creationId xmlns:p14="http://schemas.microsoft.com/office/powerpoint/2010/main" val="2474920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a:t>
            </a:r>
            <a:endParaRPr lang="en-US" dirty="0"/>
          </a:p>
        </p:txBody>
      </p:sp>
      <p:sp>
        <p:nvSpPr>
          <p:cNvPr id="3" name="Content Placeholder 2"/>
          <p:cNvSpPr>
            <a:spLocks noGrp="1"/>
          </p:cNvSpPr>
          <p:nvPr>
            <p:ph idx="1"/>
          </p:nvPr>
        </p:nvSpPr>
        <p:spPr>
          <a:xfrm>
            <a:off x="419100" y="2084832"/>
            <a:ext cx="11582400" cy="4506468"/>
          </a:xfrm>
        </p:spPr>
        <p:txBody>
          <a:bodyPr>
            <a:normAutofit/>
          </a:bodyPr>
          <a:lstStyle/>
          <a:p>
            <a:pPr>
              <a:buFont typeface="Wingdings" panose="05000000000000000000" pitchFamily="2" charset="2"/>
              <a:buChar char="§"/>
            </a:pPr>
            <a:r>
              <a:rPr lang="en-US" b="1" dirty="0" smtClean="0">
                <a:solidFill>
                  <a:srgbClr val="0070C0"/>
                </a:solidFill>
              </a:rPr>
              <a:t>Serum Iron:</a:t>
            </a:r>
            <a:endParaRPr lang="en-US" dirty="0" smtClean="0"/>
          </a:p>
          <a:p>
            <a:pPr>
              <a:buFont typeface="Wingdings" panose="05000000000000000000" pitchFamily="2" charset="2"/>
              <a:buChar char="§"/>
            </a:pPr>
            <a:r>
              <a:rPr lang="en-US" b="1" dirty="0"/>
              <a:t>Fe-III-transferrin </a:t>
            </a:r>
            <a:r>
              <a:rPr lang="en-US" b="1" dirty="0" smtClean="0"/>
              <a:t>complex                    </a:t>
            </a:r>
            <a:r>
              <a:rPr lang="en-US" b="1" dirty="0">
                <a:solidFill>
                  <a:srgbClr val="0070C0"/>
                </a:solidFill>
              </a:rPr>
              <a:t>Fe(II)</a:t>
            </a:r>
            <a:endParaRPr lang="en-US" dirty="0"/>
          </a:p>
          <a:p>
            <a:pPr>
              <a:buFont typeface="Wingdings" panose="05000000000000000000" pitchFamily="2" charset="2"/>
              <a:buChar char="§"/>
            </a:pPr>
            <a:endParaRPr lang="en-US" dirty="0" smtClean="0"/>
          </a:p>
          <a:p>
            <a:pPr>
              <a:buFont typeface="Wingdings" panose="05000000000000000000" pitchFamily="2" charset="2"/>
              <a:buChar char="§"/>
            </a:pPr>
            <a:r>
              <a:rPr lang="en-US" b="1" dirty="0" smtClean="0">
                <a:solidFill>
                  <a:srgbClr val="0070C0"/>
                </a:solidFill>
              </a:rPr>
              <a:t>UIBC</a:t>
            </a:r>
            <a:r>
              <a:rPr lang="en-US" dirty="0" smtClean="0"/>
              <a:t>: </a:t>
            </a:r>
          </a:p>
          <a:p>
            <a:pPr>
              <a:buFont typeface="Wingdings" panose="05000000000000000000" pitchFamily="2" charset="2"/>
              <a:buChar char="§"/>
            </a:pPr>
            <a:r>
              <a:rPr lang="en-US" b="1" dirty="0" smtClean="0"/>
              <a:t>Unsaturated </a:t>
            </a:r>
            <a:r>
              <a:rPr lang="en-US" b="1" dirty="0"/>
              <a:t>iron binding site on transferrin</a:t>
            </a:r>
          </a:p>
          <a:p>
            <a:pPr>
              <a:buFont typeface="Wingdings" panose="05000000000000000000" pitchFamily="2" charset="2"/>
              <a:buChar char="§"/>
            </a:pPr>
            <a:endParaRPr lang="en-US" b="1" dirty="0" smtClean="0">
              <a:solidFill>
                <a:srgbClr val="0070C0"/>
              </a:solidFill>
            </a:endParaRPr>
          </a:p>
          <a:p>
            <a:pPr>
              <a:buFont typeface="Wingdings" panose="05000000000000000000" pitchFamily="2" charset="2"/>
              <a:buChar char="§"/>
            </a:pPr>
            <a:endParaRPr lang="en-US" b="1" dirty="0">
              <a:solidFill>
                <a:srgbClr val="0070C0"/>
              </a:solidFill>
            </a:endParaRPr>
          </a:p>
          <a:p>
            <a:pPr>
              <a:buFont typeface="Wingdings" panose="05000000000000000000" pitchFamily="2" charset="2"/>
              <a:buChar char="§"/>
            </a:pPr>
            <a:endParaRPr lang="en-US" b="1" dirty="0" smtClean="0">
              <a:solidFill>
                <a:srgbClr val="0070C0"/>
              </a:solidFill>
            </a:endParaRPr>
          </a:p>
          <a:p>
            <a:pPr>
              <a:buFont typeface="Wingdings" panose="05000000000000000000" pitchFamily="2" charset="2"/>
              <a:buChar char="§"/>
            </a:pPr>
            <a:r>
              <a:rPr lang="en-US" b="1" dirty="0" smtClean="0">
                <a:solidFill>
                  <a:srgbClr val="0070C0"/>
                </a:solidFill>
              </a:rPr>
              <a:t>TIBC</a:t>
            </a:r>
            <a:r>
              <a:rPr lang="en-US" dirty="0"/>
              <a:t>: </a:t>
            </a:r>
            <a:r>
              <a:rPr lang="en-US" b="1" dirty="0"/>
              <a:t>is determined by adding serum iron to UIBC value. </a:t>
            </a:r>
          </a:p>
        </p:txBody>
      </p:sp>
      <p:cxnSp>
        <p:nvCxnSpPr>
          <p:cNvPr id="5" name="Straight Arrow Connector 4"/>
          <p:cNvCxnSpPr/>
          <p:nvPr/>
        </p:nvCxnSpPr>
        <p:spPr>
          <a:xfrm>
            <a:off x="3467100" y="2895600"/>
            <a:ext cx="144780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495922" y="2526268"/>
            <a:ext cx="1418978" cy="369332"/>
          </a:xfrm>
          <a:prstGeom prst="rect">
            <a:avLst/>
          </a:prstGeom>
        </p:spPr>
        <p:txBody>
          <a:bodyPr wrap="none">
            <a:spAutoFit/>
          </a:bodyPr>
          <a:lstStyle/>
          <a:p>
            <a:r>
              <a:rPr lang="en-US" dirty="0"/>
              <a:t>acidic buffer </a:t>
            </a:r>
          </a:p>
        </p:txBody>
      </p:sp>
      <p:cxnSp>
        <p:nvCxnSpPr>
          <p:cNvPr id="9" name="Straight Arrow Connector 8"/>
          <p:cNvCxnSpPr/>
          <p:nvPr/>
        </p:nvCxnSpPr>
        <p:spPr>
          <a:xfrm>
            <a:off x="5734050" y="2876550"/>
            <a:ext cx="144780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6083059" y="2501384"/>
            <a:ext cx="673582" cy="369332"/>
          </a:xfrm>
          <a:prstGeom prst="rect">
            <a:avLst/>
          </a:prstGeom>
        </p:spPr>
        <p:txBody>
          <a:bodyPr wrap="square">
            <a:spAutoFit/>
          </a:bodyPr>
          <a:lstStyle/>
          <a:p>
            <a:r>
              <a:rPr lang="en-US" b="1" dirty="0">
                <a:solidFill>
                  <a:srgbClr val="002060"/>
                </a:solidFill>
              </a:rPr>
              <a:t>PDTS</a:t>
            </a:r>
            <a:endParaRPr lang="en-US" dirty="0"/>
          </a:p>
        </p:txBody>
      </p:sp>
      <p:sp>
        <p:nvSpPr>
          <p:cNvPr id="11" name="Rectangle 10"/>
          <p:cNvSpPr/>
          <p:nvPr/>
        </p:nvSpPr>
        <p:spPr>
          <a:xfrm>
            <a:off x="7272259" y="2576982"/>
            <a:ext cx="2669320" cy="400110"/>
          </a:xfrm>
          <a:prstGeom prst="rect">
            <a:avLst/>
          </a:prstGeom>
        </p:spPr>
        <p:txBody>
          <a:bodyPr wrap="none">
            <a:spAutoFit/>
          </a:bodyPr>
          <a:lstStyle/>
          <a:p>
            <a:r>
              <a:rPr lang="en-US" sz="2000" b="1" dirty="0" smtClean="0">
                <a:solidFill>
                  <a:srgbClr val="7030A0"/>
                </a:solidFill>
              </a:rPr>
              <a:t>Colored </a:t>
            </a:r>
            <a:r>
              <a:rPr lang="en-US" sz="2000" b="1" dirty="0">
                <a:solidFill>
                  <a:srgbClr val="7030A0"/>
                </a:solidFill>
              </a:rPr>
              <a:t>Fe(II) complex </a:t>
            </a:r>
            <a:endParaRPr lang="en-US" sz="2000" dirty="0">
              <a:solidFill>
                <a:srgbClr val="7030A0"/>
              </a:solidFill>
            </a:endParaRPr>
          </a:p>
        </p:txBody>
      </p:sp>
      <p:sp>
        <p:nvSpPr>
          <p:cNvPr id="6" name="Rectangle 5"/>
          <p:cNvSpPr/>
          <p:nvPr/>
        </p:nvSpPr>
        <p:spPr>
          <a:xfrm>
            <a:off x="5656080" y="3736965"/>
            <a:ext cx="2928559" cy="369332"/>
          </a:xfrm>
          <a:prstGeom prst="rect">
            <a:avLst/>
          </a:prstGeom>
        </p:spPr>
        <p:txBody>
          <a:bodyPr wrap="none">
            <a:spAutoFit/>
          </a:bodyPr>
          <a:lstStyle/>
          <a:p>
            <a:r>
              <a:rPr lang="en-US" dirty="0" smtClean="0"/>
              <a:t>Adding excess </a:t>
            </a:r>
            <a:r>
              <a:rPr lang="en-US" b="1" dirty="0">
                <a:solidFill>
                  <a:srgbClr val="0070C0"/>
                </a:solidFill>
              </a:rPr>
              <a:t>Fe(II) </a:t>
            </a:r>
            <a:r>
              <a:rPr lang="en-US" dirty="0"/>
              <a:t>to serum </a:t>
            </a:r>
          </a:p>
        </p:txBody>
      </p:sp>
      <p:cxnSp>
        <p:nvCxnSpPr>
          <p:cNvPr id="18" name="Straight Arrow Connector 17"/>
          <p:cNvCxnSpPr/>
          <p:nvPr/>
        </p:nvCxnSpPr>
        <p:spPr>
          <a:xfrm>
            <a:off x="5734050" y="4208108"/>
            <a:ext cx="277262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8686857" y="3631195"/>
            <a:ext cx="2585644" cy="1200329"/>
          </a:xfrm>
          <a:prstGeom prst="rect">
            <a:avLst/>
          </a:prstGeom>
        </p:spPr>
        <p:txBody>
          <a:bodyPr wrap="none">
            <a:spAutoFit/>
          </a:bodyPr>
          <a:lstStyle/>
          <a:p>
            <a:r>
              <a:rPr lang="en-US" b="1" dirty="0"/>
              <a:t>Fe-III-transferrin </a:t>
            </a:r>
            <a:r>
              <a:rPr lang="en-US" b="1" dirty="0" smtClean="0"/>
              <a:t>complex</a:t>
            </a:r>
          </a:p>
          <a:p>
            <a:pPr algn="ctr"/>
            <a:r>
              <a:rPr lang="en-US" b="1" dirty="0" smtClean="0"/>
              <a:t>+</a:t>
            </a:r>
          </a:p>
          <a:p>
            <a:pPr algn="ctr"/>
            <a:r>
              <a:rPr lang="en-US" b="1" dirty="0"/>
              <a:t>The excess Fe(II)</a:t>
            </a:r>
            <a:endParaRPr lang="en-US" b="1" dirty="0" smtClean="0"/>
          </a:p>
          <a:p>
            <a:pPr algn="ctr"/>
            <a:endParaRPr lang="en-US" dirty="0"/>
          </a:p>
        </p:txBody>
      </p:sp>
      <p:sp>
        <p:nvSpPr>
          <p:cNvPr id="20" name="Rectangle 19"/>
          <p:cNvSpPr/>
          <p:nvPr/>
        </p:nvSpPr>
        <p:spPr>
          <a:xfrm>
            <a:off x="9699028" y="4831524"/>
            <a:ext cx="673582" cy="369332"/>
          </a:xfrm>
          <a:prstGeom prst="rect">
            <a:avLst/>
          </a:prstGeom>
        </p:spPr>
        <p:txBody>
          <a:bodyPr wrap="none">
            <a:spAutoFit/>
          </a:bodyPr>
          <a:lstStyle/>
          <a:p>
            <a:r>
              <a:rPr lang="en-US" b="1" dirty="0">
                <a:solidFill>
                  <a:srgbClr val="002060"/>
                </a:solidFill>
              </a:rPr>
              <a:t>PDTS</a:t>
            </a:r>
            <a:endParaRPr lang="en-US" dirty="0"/>
          </a:p>
        </p:txBody>
      </p:sp>
      <p:sp>
        <p:nvSpPr>
          <p:cNvPr id="21" name="Rectangle 20"/>
          <p:cNvSpPr/>
          <p:nvPr/>
        </p:nvSpPr>
        <p:spPr>
          <a:xfrm>
            <a:off x="8686857" y="5363898"/>
            <a:ext cx="2404826" cy="369332"/>
          </a:xfrm>
          <a:prstGeom prst="rect">
            <a:avLst/>
          </a:prstGeom>
        </p:spPr>
        <p:txBody>
          <a:bodyPr wrap="none">
            <a:spAutoFit/>
          </a:bodyPr>
          <a:lstStyle/>
          <a:p>
            <a:r>
              <a:rPr lang="en-US" b="1" dirty="0">
                <a:solidFill>
                  <a:srgbClr val="7030A0"/>
                </a:solidFill>
              </a:rPr>
              <a:t>Colored Fe(II) complex </a:t>
            </a:r>
            <a:endParaRPr lang="en-US" dirty="0">
              <a:solidFill>
                <a:srgbClr val="7030A0"/>
              </a:solidFill>
            </a:endParaRPr>
          </a:p>
        </p:txBody>
      </p:sp>
      <p:cxnSp>
        <p:nvCxnSpPr>
          <p:cNvPr id="23" name="Straight Arrow Connector 22"/>
          <p:cNvCxnSpPr/>
          <p:nvPr/>
        </p:nvCxnSpPr>
        <p:spPr>
          <a:xfrm>
            <a:off x="9699028" y="4668482"/>
            <a:ext cx="0" cy="6954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5526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53444031"/>
              </p:ext>
            </p:extLst>
          </p:nvPr>
        </p:nvGraphicFramePr>
        <p:xfrm>
          <a:off x="448008" y="2332482"/>
          <a:ext cx="5167312" cy="3848100"/>
        </p:xfrm>
        <a:graphic>
          <a:graphicData uri="http://schemas.openxmlformats.org/drawingml/2006/table">
            <a:tbl>
              <a:tblPr firstRow="1" bandRow="1">
                <a:tableStyleId>{5C22544A-7EE6-4342-B048-85BDC9FD1C3A}</a:tableStyleId>
              </a:tblPr>
              <a:tblGrid>
                <a:gridCol w="1291828">
                  <a:extLst>
                    <a:ext uri="{9D8B030D-6E8A-4147-A177-3AD203B41FA5}">
                      <a16:colId xmlns:a16="http://schemas.microsoft.com/office/drawing/2014/main" val="2660187889"/>
                    </a:ext>
                  </a:extLst>
                </a:gridCol>
                <a:gridCol w="1291828">
                  <a:extLst>
                    <a:ext uri="{9D8B030D-6E8A-4147-A177-3AD203B41FA5}">
                      <a16:colId xmlns:a16="http://schemas.microsoft.com/office/drawing/2014/main" val="1633420112"/>
                    </a:ext>
                  </a:extLst>
                </a:gridCol>
                <a:gridCol w="1291828">
                  <a:extLst>
                    <a:ext uri="{9D8B030D-6E8A-4147-A177-3AD203B41FA5}">
                      <a16:colId xmlns:a16="http://schemas.microsoft.com/office/drawing/2014/main" val="1602556925"/>
                    </a:ext>
                  </a:extLst>
                </a:gridCol>
                <a:gridCol w="1291828">
                  <a:extLst>
                    <a:ext uri="{9D8B030D-6E8A-4147-A177-3AD203B41FA5}">
                      <a16:colId xmlns:a16="http://schemas.microsoft.com/office/drawing/2014/main" val="1287165249"/>
                    </a:ext>
                  </a:extLst>
                </a:gridCol>
              </a:tblGrid>
              <a:tr h="641350">
                <a:tc>
                  <a:txBody>
                    <a:bodyPr/>
                    <a:lstStyle/>
                    <a:p>
                      <a:pPr algn="ctr"/>
                      <a:endParaRPr lang="en-US" dirty="0"/>
                    </a:p>
                  </a:txBody>
                  <a:tcPr anchor="ctr">
                    <a:solidFill>
                      <a:schemeClr val="accent3">
                        <a:lumMod val="40000"/>
                        <a:lumOff val="60000"/>
                      </a:schemeClr>
                    </a:solidFill>
                  </a:tcPr>
                </a:tc>
                <a:tc gridSpan="3">
                  <a:txBody>
                    <a:bodyPr/>
                    <a:lstStyle/>
                    <a:p>
                      <a:pPr algn="ctr"/>
                      <a:r>
                        <a:rPr lang="en-US" sz="2800" dirty="0" smtClean="0"/>
                        <a:t>Serum Iron</a:t>
                      </a:r>
                      <a:endParaRPr lang="en-US" sz="2800" dirty="0"/>
                    </a:p>
                  </a:txBody>
                  <a:tcPr anchor="ct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773569402"/>
                  </a:ext>
                </a:extLst>
              </a:tr>
              <a:tr h="641350">
                <a:tc>
                  <a:txBody>
                    <a:bodyPr/>
                    <a:lstStyle/>
                    <a:p>
                      <a:pPr algn="ctr"/>
                      <a:endParaRPr lang="en-US" dirty="0"/>
                    </a:p>
                  </a:txBody>
                  <a:tcPr anchor="ctr">
                    <a:solidFill>
                      <a:schemeClr val="accent3">
                        <a:lumMod val="40000"/>
                        <a:lumOff val="60000"/>
                      </a:schemeClr>
                    </a:solidFill>
                  </a:tcPr>
                </a:tc>
                <a:tc>
                  <a:txBody>
                    <a:bodyPr/>
                    <a:lstStyle/>
                    <a:p>
                      <a:pPr algn="ctr"/>
                      <a:r>
                        <a:rPr lang="en-US" dirty="0" smtClean="0"/>
                        <a:t>Blank</a:t>
                      </a:r>
                      <a:endParaRPr lang="en-US" dirty="0"/>
                    </a:p>
                  </a:txBody>
                  <a:tcPr anchor="ctr"/>
                </a:tc>
                <a:tc>
                  <a:txBody>
                    <a:bodyPr/>
                    <a:lstStyle/>
                    <a:p>
                      <a:pPr algn="ctr"/>
                      <a:r>
                        <a:rPr lang="en-US" dirty="0" smtClean="0"/>
                        <a:t>Standard</a:t>
                      </a:r>
                      <a:endParaRPr lang="en-US" dirty="0"/>
                    </a:p>
                  </a:txBody>
                  <a:tcPr anchor="ctr"/>
                </a:tc>
                <a:tc>
                  <a:txBody>
                    <a:bodyPr/>
                    <a:lstStyle/>
                    <a:p>
                      <a:pPr algn="ctr"/>
                      <a:r>
                        <a:rPr lang="en-US" dirty="0" smtClean="0"/>
                        <a:t>Test</a:t>
                      </a:r>
                      <a:endParaRPr lang="en-US" dirty="0"/>
                    </a:p>
                  </a:txBody>
                  <a:tcPr anchor="ctr"/>
                </a:tc>
                <a:extLst>
                  <a:ext uri="{0D108BD9-81ED-4DB2-BD59-A6C34878D82A}">
                    <a16:rowId xmlns:a16="http://schemas.microsoft.com/office/drawing/2014/main" val="884903423"/>
                  </a:ext>
                </a:extLst>
              </a:tr>
              <a:tr h="641350">
                <a:tc>
                  <a:txBody>
                    <a:bodyPr/>
                    <a:lstStyle/>
                    <a:p>
                      <a:pPr algn="ctr"/>
                      <a:r>
                        <a:rPr lang="en-US" dirty="0" smtClean="0"/>
                        <a:t>Iron buffer (pH 4.5)</a:t>
                      </a:r>
                      <a:endParaRPr lang="en-US" dirty="0"/>
                    </a:p>
                  </a:txBody>
                  <a:tcPr anchor="ctr"/>
                </a:tc>
                <a:tc>
                  <a:txBody>
                    <a:bodyPr/>
                    <a:lstStyle/>
                    <a:p>
                      <a:pPr algn="ctr"/>
                      <a:r>
                        <a:rPr lang="en-US" dirty="0" smtClean="0"/>
                        <a:t>2.5 ml</a:t>
                      </a:r>
                      <a:endParaRPr lang="en-US" dirty="0"/>
                    </a:p>
                  </a:txBody>
                  <a:tcPr anchor="ctr"/>
                </a:tc>
                <a:tc>
                  <a:txBody>
                    <a:bodyPr/>
                    <a:lstStyle/>
                    <a:p>
                      <a:pPr algn="ctr"/>
                      <a:r>
                        <a:rPr lang="en-US" dirty="0" smtClean="0"/>
                        <a:t>2.5 ml</a:t>
                      </a:r>
                      <a:endParaRPr lang="en-US" dirty="0"/>
                    </a:p>
                  </a:txBody>
                  <a:tcPr anchor="ctr"/>
                </a:tc>
                <a:tc>
                  <a:txBody>
                    <a:bodyPr/>
                    <a:lstStyle/>
                    <a:p>
                      <a:pPr algn="ctr"/>
                      <a:r>
                        <a:rPr lang="en-US" dirty="0" smtClean="0"/>
                        <a:t>2.5 ml</a:t>
                      </a:r>
                      <a:endParaRPr lang="en-US" dirty="0"/>
                    </a:p>
                  </a:txBody>
                  <a:tcPr anchor="ctr"/>
                </a:tc>
                <a:extLst>
                  <a:ext uri="{0D108BD9-81ED-4DB2-BD59-A6C34878D82A}">
                    <a16:rowId xmlns:a16="http://schemas.microsoft.com/office/drawing/2014/main" val="1862393811"/>
                  </a:ext>
                </a:extLst>
              </a:tr>
              <a:tr h="641350">
                <a:tc>
                  <a:txBody>
                    <a:bodyPr/>
                    <a:lstStyle/>
                    <a:p>
                      <a:pPr algn="ctr"/>
                      <a:r>
                        <a:rPr lang="en-US" dirty="0" smtClean="0"/>
                        <a:t>Iron Standard</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0.2 ml</a:t>
                      </a:r>
                      <a:endParaRPr lang="en-US" dirty="0"/>
                    </a:p>
                  </a:txBody>
                  <a:tcPr anchor="ctr"/>
                </a:tc>
                <a:tc>
                  <a:txBody>
                    <a:bodyPr/>
                    <a:lstStyle/>
                    <a:p>
                      <a:pPr algn="ctr"/>
                      <a:r>
                        <a:rPr lang="en-US" dirty="0" smtClean="0"/>
                        <a:t>-------</a:t>
                      </a:r>
                      <a:endParaRPr lang="en-US" dirty="0"/>
                    </a:p>
                  </a:txBody>
                  <a:tcPr anchor="ctr"/>
                </a:tc>
                <a:extLst>
                  <a:ext uri="{0D108BD9-81ED-4DB2-BD59-A6C34878D82A}">
                    <a16:rowId xmlns:a16="http://schemas.microsoft.com/office/drawing/2014/main" val="3297742953"/>
                  </a:ext>
                </a:extLst>
              </a:tr>
              <a:tr h="641350">
                <a:tc>
                  <a:txBody>
                    <a:bodyPr/>
                    <a:lstStyle/>
                    <a:p>
                      <a:pPr algn="ctr"/>
                      <a:r>
                        <a:rPr lang="en-US" dirty="0" smtClean="0"/>
                        <a:t>Sample</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0.2 ml</a:t>
                      </a:r>
                      <a:endParaRPr lang="en-US" dirty="0"/>
                    </a:p>
                  </a:txBody>
                  <a:tcPr anchor="ctr"/>
                </a:tc>
                <a:extLst>
                  <a:ext uri="{0D108BD9-81ED-4DB2-BD59-A6C34878D82A}">
                    <a16:rowId xmlns:a16="http://schemas.microsoft.com/office/drawing/2014/main" val="754385533"/>
                  </a:ext>
                </a:extLst>
              </a:tr>
              <a:tr h="641350">
                <a:tc>
                  <a:txBody>
                    <a:bodyPr/>
                    <a:lstStyle/>
                    <a:p>
                      <a:pPr algn="ctr"/>
                      <a:r>
                        <a:rPr lang="en-US" dirty="0" smtClean="0"/>
                        <a:t>Water</a:t>
                      </a:r>
                      <a:endParaRPr lang="en-US" dirty="0"/>
                    </a:p>
                  </a:txBody>
                  <a:tcPr anchor="ctr"/>
                </a:tc>
                <a:tc>
                  <a:txBody>
                    <a:bodyPr/>
                    <a:lstStyle/>
                    <a:p>
                      <a:pPr algn="ctr"/>
                      <a:r>
                        <a:rPr lang="en-US" dirty="0" smtClean="0"/>
                        <a:t>0.2 ml</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a:t>
                      </a:r>
                      <a:endParaRPr lang="en-US" dirty="0"/>
                    </a:p>
                  </a:txBody>
                  <a:tcPr anchor="ctr"/>
                </a:tc>
                <a:extLst>
                  <a:ext uri="{0D108BD9-81ED-4DB2-BD59-A6C34878D82A}">
                    <a16:rowId xmlns:a16="http://schemas.microsoft.com/office/drawing/2014/main" val="1748588542"/>
                  </a:ext>
                </a:extLst>
              </a:tr>
            </a:tbl>
          </a:graphicData>
        </a:graphic>
      </p:graphicFrame>
      <p:graphicFrame>
        <p:nvGraphicFramePr>
          <p:cNvPr id="7" name="Content Placeholder 5"/>
          <p:cNvGraphicFramePr>
            <a:graphicFrameLocks/>
          </p:cNvGraphicFramePr>
          <p:nvPr>
            <p:extLst>
              <p:ext uri="{D42A27DB-BD31-4B8C-83A1-F6EECF244321}">
                <p14:modId xmlns:p14="http://schemas.microsoft.com/office/powerpoint/2010/main" val="2575377923"/>
              </p:ext>
            </p:extLst>
          </p:nvPr>
        </p:nvGraphicFramePr>
        <p:xfrm>
          <a:off x="6132907" y="2332482"/>
          <a:ext cx="5167312" cy="3848100"/>
        </p:xfrm>
        <a:graphic>
          <a:graphicData uri="http://schemas.openxmlformats.org/drawingml/2006/table">
            <a:tbl>
              <a:tblPr firstRow="1" bandRow="1">
                <a:tableStyleId>{5C22544A-7EE6-4342-B048-85BDC9FD1C3A}</a:tableStyleId>
              </a:tblPr>
              <a:tblGrid>
                <a:gridCol w="1291828">
                  <a:extLst>
                    <a:ext uri="{9D8B030D-6E8A-4147-A177-3AD203B41FA5}">
                      <a16:colId xmlns:a16="http://schemas.microsoft.com/office/drawing/2014/main" val="2660187889"/>
                    </a:ext>
                  </a:extLst>
                </a:gridCol>
                <a:gridCol w="1291828">
                  <a:extLst>
                    <a:ext uri="{9D8B030D-6E8A-4147-A177-3AD203B41FA5}">
                      <a16:colId xmlns:a16="http://schemas.microsoft.com/office/drawing/2014/main" val="1633420112"/>
                    </a:ext>
                  </a:extLst>
                </a:gridCol>
                <a:gridCol w="1291828">
                  <a:extLst>
                    <a:ext uri="{9D8B030D-6E8A-4147-A177-3AD203B41FA5}">
                      <a16:colId xmlns:a16="http://schemas.microsoft.com/office/drawing/2014/main" val="1602556925"/>
                    </a:ext>
                  </a:extLst>
                </a:gridCol>
                <a:gridCol w="1291828">
                  <a:extLst>
                    <a:ext uri="{9D8B030D-6E8A-4147-A177-3AD203B41FA5}">
                      <a16:colId xmlns:a16="http://schemas.microsoft.com/office/drawing/2014/main" val="1287165249"/>
                    </a:ext>
                  </a:extLst>
                </a:gridCol>
              </a:tblGrid>
              <a:tr h="641350">
                <a:tc>
                  <a:txBody>
                    <a:bodyPr/>
                    <a:lstStyle/>
                    <a:p>
                      <a:pPr algn="ctr"/>
                      <a:endParaRPr lang="en-US" dirty="0"/>
                    </a:p>
                  </a:txBody>
                  <a:tcPr anchor="ctr">
                    <a:solidFill>
                      <a:schemeClr val="accent3">
                        <a:lumMod val="40000"/>
                        <a:lumOff val="60000"/>
                      </a:schemeClr>
                    </a:solidFill>
                  </a:tcPr>
                </a:tc>
                <a:tc gridSpan="3">
                  <a:txBody>
                    <a:bodyPr/>
                    <a:lstStyle/>
                    <a:p>
                      <a:pPr algn="ctr"/>
                      <a:r>
                        <a:rPr lang="en-US" sz="3200" dirty="0" smtClean="0"/>
                        <a:t>UIBC</a:t>
                      </a:r>
                      <a:endParaRPr lang="en-US" sz="3200" dirty="0"/>
                    </a:p>
                  </a:txBody>
                  <a:tcPr anchor="ct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773569402"/>
                  </a:ext>
                </a:extLst>
              </a:tr>
              <a:tr h="641350">
                <a:tc>
                  <a:txBody>
                    <a:bodyPr/>
                    <a:lstStyle/>
                    <a:p>
                      <a:pPr algn="ctr"/>
                      <a:endParaRPr lang="en-US" dirty="0"/>
                    </a:p>
                  </a:txBody>
                  <a:tcPr anchor="ctr">
                    <a:solidFill>
                      <a:schemeClr val="accent3">
                        <a:lumMod val="40000"/>
                        <a:lumOff val="60000"/>
                      </a:schemeClr>
                    </a:solidFill>
                  </a:tcPr>
                </a:tc>
                <a:tc>
                  <a:txBody>
                    <a:bodyPr/>
                    <a:lstStyle/>
                    <a:p>
                      <a:pPr algn="ctr"/>
                      <a:r>
                        <a:rPr lang="en-US" dirty="0" smtClean="0"/>
                        <a:t>Blank</a:t>
                      </a:r>
                      <a:endParaRPr lang="en-US" dirty="0"/>
                    </a:p>
                  </a:txBody>
                  <a:tcPr anchor="ctr"/>
                </a:tc>
                <a:tc>
                  <a:txBody>
                    <a:bodyPr/>
                    <a:lstStyle/>
                    <a:p>
                      <a:pPr algn="ctr"/>
                      <a:r>
                        <a:rPr lang="en-US" dirty="0" smtClean="0"/>
                        <a:t>Standard</a:t>
                      </a:r>
                      <a:endParaRPr lang="en-US" dirty="0"/>
                    </a:p>
                  </a:txBody>
                  <a:tcPr anchor="ctr"/>
                </a:tc>
                <a:tc>
                  <a:txBody>
                    <a:bodyPr/>
                    <a:lstStyle/>
                    <a:p>
                      <a:pPr algn="ctr"/>
                      <a:r>
                        <a:rPr lang="en-US" dirty="0" smtClean="0"/>
                        <a:t>Test</a:t>
                      </a:r>
                      <a:endParaRPr lang="en-US" dirty="0"/>
                    </a:p>
                  </a:txBody>
                  <a:tcPr anchor="ctr"/>
                </a:tc>
                <a:extLst>
                  <a:ext uri="{0D108BD9-81ED-4DB2-BD59-A6C34878D82A}">
                    <a16:rowId xmlns:a16="http://schemas.microsoft.com/office/drawing/2014/main" val="884903423"/>
                  </a:ext>
                </a:extLst>
              </a:tr>
              <a:tr h="641350">
                <a:tc>
                  <a:txBody>
                    <a:bodyPr/>
                    <a:lstStyle/>
                    <a:p>
                      <a:pPr algn="ctr"/>
                      <a:r>
                        <a:rPr lang="en-US" dirty="0" smtClean="0"/>
                        <a:t>UIBC buffer</a:t>
                      </a:r>
                      <a:endParaRPr lang="en-US" dirty="0"/>
                    </a:p>
                  </a:txBody>
                  <a:tcPr anchor="ctr"/>
                </a:tc>
                <a:tc>
                  <a:txBody>
                    <a:bodyPr/>
                    <a:lstStyle/>
                    <a:p>
                      <a:pPr algn="ctr"/>
                      <a:r>
                        <a:rPr lang="en-US" dirty="0" smtClean="0"/>
                        <a:t>2 ml</a:t>
                      </a:r>
                      <a:endParaRPr lang="en-US" dirty="0"/>
                    </a:p>
                  </a:txBody>
                  <a:tcPr anchor="ctr"/>
                </a:tc>
                <a:tc>
                  <a:txBody>
                    <a:bodyPr/>
                    <a:lstStyle/>
                    <a:p>
                      <a:pPr algn="ctr"/>
                      <a:r>
                        <a:rPr lang="en-US" dirty="0" smtClean="0"/>
                        <a:t>2 ml</a:t>
                      </a:r>
                      <a:endParaRPr lang="en-US" dirty="0"/>
                    </a:p>
                  </a:txBody>
                  <a:tcPr anchor="ctr"/>
                </a:tc>
                <a:tc>
                  <a:txBody>
                    <a:bodyPr/>
                    <a:lstStyle/>
                    <a:p>
                      <a:pPr algn="ctr"/>
                      <a:r>
                        <a:rPr lang="en-US" dirty="0" smtClean="0"/>
                        <a:t>2 ml</a:t>
                      </a:r>
                      <a:endParaRPr lang="en-US" dirty="0"/>
                    </a:p>
                  </a:txBody>
                  <a:tcPr anchor="ctr"/>
                </a:tc>
                <a:extLst>
                  <a:ext uri="{0D108BD9-81ED-4DB2-BD59-A6C34878D82A}">
                    <a16:rowId xmlns:a16="http://schemas.microsoft.com/office/drawing/2014/main" val="1862393811"/>
                  </a:ext>
                </a:extLst>
              </a:tr>
              <a:tr h="641350">
                <a:tc>
                  <a:txBody>
                    <a:bodyPr/>
                    <a:lstStyle/>
                    <a:p>
                      <a:pPr algn="ctr"/>
                      <a:r>
                        <a:rPr lang="en-US" dirty="0" smtClean="0"/>
                        <a:t>Iron Standard</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0.2 ml</a:t>
                      </a:r>
                      <a:endParaRPr lang="en-US" dirty="0"/>
                    </a:p>
                  </a:txBody>
                  <a:tcPr anchor="ctr"/>
                </a:tc>
                <a:tc>
                  <a:txBody>
                    <a:bodyPr/>
                    <a:lstStyle/>
                    <a:p>
                      <a:pPr algn="ctr"/>
                      <a:r>
                        <a:rPr lang="en-US" dirty="0" smtClean="0"/>
                        <a:t>0.2</a:t>
                      </a:r>
                      <a:r>
                        <a:rPr lang="en-US" baseline="0" dirty="0" smtClean="0"/>
                        <a:t> ml</a:t>
                      </a:r>
                      <a:endParaRPr lang="en-US" dirty="0"/>
                    </a:p>
                  </a:txBody>
                  <a:tcPr anchor="ctr"/>
                </a:tc>
                <a:extLst>
                  <a:ext uri="{0D108BD9-81ED-4DB2-BD59-A6C34878D82A}">
                    <a16:rowId xmlns:a16="http://schemas.microsoft.com/office/drawing/2014/main" val="3297742953"/>
                  </a:ext>
                </a:extLst>
              </a:tr>
              <a:tr h="641350">
                <a:tc>
                  <a:txBody>
                    <a:bodyPr/>
                    <a:lstStyle/>
                    <a:p>
                      <a:pPr algn="ctr"/>
                      <a:r>
                        <a:rPr lang="en-US" dirty="0" smtClean="0"/>
                        <a:t>Sample</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0.2 ml</a:t>
                      </a:r>
                      <a:endParaRPr lang="en-US" dirty="0"/>
                    </a:p>
                  </a:txBody>
                  <a:tcPr anchor="ctr"/>
                </a:tc>
                <a:extLst>
                  <a:ext uri="{0D108BD9-81ED-4DB2-BD59-A6C34878D82A}">
                    <a16:rowId xmlns:a16="http://schemas.microsoft.com/office/drawing/2014/main" val="754385533"/>
                  </a:ext>
                </a:extLst>
              </a:tr>
              <a:tr h="641350">
                <a:tc>
                  <a:txBody>
                    <a:bodyPr/>
                    <a:lstStyle/>
                    <a:p>
                      <a:pPr algn="ctr"/>
                      <a:r>
                        <a:rPr lang="en-US" dirty="0" smtClean="0"/>
                        <a:t>Water</a:t>
                      </a:r>
                      <a:endParaRPr lang="en-US" dirty="0"/>
                    </a:p>
                  </a:txBody>
                  <a:tcPr anchor="ctr"/>
                </a:tc>
                <a:tc>
                  <a:txBody>
                    <a:bodyPr/>
                    <a:lstStyle/>
                    <a:p>
                      <a:pPr algn="ctr"/>
                      <a:r>
                        <a:rPr lang="en-US" dirty="0" smtClean="0"/>
                        <a:t>0.4 ml</a:t>
                      </a:r>
                      <a:endParaRPr lang="en-US" dirty="0"/>
                    </a:p>
                  </a:txBody>
                  <a:tcPr anchor="ctr"/>
                </a:tc>
                <a:tc>
                  <a:txBody>
                    <a:bodyPr/>
                    <a:lstStyle/>
                    <a:p>
                      <a:pPr algn="ctr"/>
                      <a:r>
                        <a:rPr lang="en-US" dirty="0" smtClean="0"/>
                        <a:t>0.2</a:t>
                      </a:r>
                      <a:r>
                        <a:rPr lang="en-US" baseline="0" dirty="0" smtClean="0"/>
                        <a:t> ml</a:t>
                      </a:r>
                      <a:endParaRPr lang="en-US" dirty="0"/>
                    </a:p>
                  </a:txBody>
                  <a:tcPr anchor="ctr"/>
                </a:tc>
                <a:tc>
                  <a:txBody>
                    <a:bodyPr/>
                    <a:lstStyle/>
                    <a:p>
                      <a:pPr algn="ctr"/>
                      <a:r>
                        <a:rPr lang="en-US" dirty="0" smtClean="0"/>
                        <a:t>------</a:t>
                      </a:r>
                      <a:endParaRPr lang="en-US" dirty="0"/>
                    </a:p>
                  </a:txBody>
                  <a:tcPr anchor="ctr"/>
                </a:tc>
                <a:extLst>
                  <a:ext uri="{0D108BD9-81ED-4DB2-BD59-A6C34878D82A}">
                    <a16:rowId xmlns:a16="http://schemas.microsoft.com/office/drawing/2014/main" val="1748588542"/>
                  </a:ext>
                </a:extLst>
              </a:tr>
            </a:tbl>
          </a:graphicData>
        </a:graphic>
      </p:graphicFrame>
    </p:spTree>
    <p:extLst>
      <p:ext uri="{BB962C8B-B14F-4D97-AF65-F5344CB8AC3E}">
        <p14:creationId xmlns:p14="http://schemas.microsoft.com/office/powerpoint/2010/main" val="2400156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a:t>
            </a:r>
          </a:p>
        </p:txBody>
      </p:sp>
      <p:pic>
        <p:nvPicPr>
          <p:cNvPr id="4" name="Content Placeholder 3"/>
          <p:cNvPicPr>
            <a:picLocks noGrp="1" noChangeAspect="1"/>
          </p:cNvPicPr>
          <p:nvPr>
            <p:ph idx="1"/>
          </p:nvPr>
        </p:nvPicPr>
        <p:blipFill rotWithShape="1">
          <a:blip r:embed="rId2"/>
          <a:srcRect l="22032" t="60356" r="24687" b="11719"/>
          <a:stretch/>
        </p:blipFill>
        <p:spPr>
          <a:xfrm>
            <a:off x="1024128" y="2609850"/>
            <a:ext cx="9967722" cy="2365997"/>
          </a:xfrm>
          <a:prstGeom prst="rect">
            <a:avLst/>
          </a:prstGeom>
        </p:spPr>
      </p:pic>
    </p:spTree>
    <p:extLst>
      <p:ext uri="{BB962C8B-B14F-4D97-AF65-F5344CB8AC3E}">
        <p14:creationId xmlns:p14="http://schemas.microsoft.com/office/powerpoint/2010/main" val="2818676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Calculations</a:t>
            </a:r>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rotWithShape="1">
          <a:blip r:embed="rId2"/>
          <a:srcRect l="23125" t="37500" r="28281" b="13802"/>
          <a:stretch/>
        </p:blipFill>
        <p:spPr>
          <a:xfrm>
            <a:off x="1024128" y="2286000"/>
            <a:ext cx="7300722" cy="4188655"/>
          </a:xfrm>
          <a:prstGeom prst="rect">
            <a:avLst/>
          </a:prstGeom>
        </p:spPr>
      </p:pic>
    </p:spTree>
    <p:extLst>
      <p:ext uri="{BB962C8B-B14F-4D97-AF65-F5344CB8AC3E}">
        <p14:creationId xmlns:p14="http://schemas.microsoft.com/office/powerpoint/2010/main" val="2190049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Normal ranges </a:t>
            </a:r>
          </a:p>
        </p:txBody>
      </p:sp>
      <p:sp>
        <p:nvSpPr>
          <p:cNvPr id="3" name="Content Placeholder 2"/>
          <p:cNvSpPr>
            <a:spLocks noGrp="1"/>
          </p:cNvSpPr>
          <p:nvPr>
            <p:ph idx="1"/>
          </p:nvPr>
        </p:nvSpPr>
        <p:spPr/>
        <p:txBody>
          <a:bodyPr/>
          <a:lstStyle/>
          <a:p>
            <a:pPr>
              <a:buFont typeface="Wingdings" panose="05000000000000000000" pitchFamily="2" charset="2"/>
              <a:buChar char="§"/>
            </a:pPr>
            <a:endParaRPr lang="en-US" dirty="0" smtClean="0"/>
          </a:p>
          <a:p>
            <a:pPr>
              <a:buFont typeface="Wingdings" panose="05000000000000000000" pitchFamily="2" charset="2"/>
              <a:buChar char="§"/>
            </a:pPr>
            <a:r>
              <a:rPr lang="en-US" sz="2400" dirty="0" smtClean="0"/>
              <a:t>Serum </a:t>
            </a:r>
            <a:r>
              <a:rPr lang="en-US" sz="2400" dirty="0"/>
              <a:t>iron (50 -160 </a:t>
            </a:r>
            <a:r>
              <a:rPr lang="el-GR" sz="2400" dirty="0"/>
              <a:t>μ</a:t>
            </a:r>
            <a:r>
              <a:rPr lang="en-US" sz="2400" dirty="0"/>
              <a:t>g/dl</a:t>
            </a:r>
            <a:r>
              <a:rPr lang="en-US" sz="2400" dirty="0" smtClean="0"/>
              <a:t>)</a:t>
            </a:r>
          </a:p>
          <a:p>
            <a:pPr marL="0" indent="0">
              <a:buNone/>
            </a:pPr>
            <a:endParaRPr lang="en-US" sz="2400" dirty="0" smtClean="0"/>
          </a:p>
          <a:p>
            <a:pPr>
              <a:buFont typeface="Wingdings" panose="05000000000000000000" pitchFamily="2" charset="2"/>
              <a:buChar char="§"/>
            </a:pPr>
            <a:r>
              <a:rPr lang="en-US" sz="2400" dirty="0" smtClean="0"/>
              <a:t>TIBC </a:t>
            </a:r>
            <a:r>
              <a:rPr lang="en-US" sz="2400" dirty="0"/>
              <a:t>(250 - 450 </a:t>
            </a:r>
            <a:r>
              <a:rPr lang="el-GR" sz="2400" dirty="0"/>
              <a:t>μ</a:t>
            </a:r>
            <a:r>
              <a:rPr lang="en-US" sz="2400" dirty="0" smtClean="0"/>
              <a:t>g/dl)</a:t>
            </a:r>
          </a:p>
          <a:p>
            <a:pPr marL="0" indent="0">
              <a:buNone/>
            </a:pPr>
            <a:endParaRPr lang="en-US" sz="2400" dirty="0" smtClean="0"/>
          </a:p>
          <a:p>
            <a:pPr>
              <a:buFont typeface="Wingdings" panose="05000000000000000000" pitchFamily="2" charset="2"/>
              <a:buChar char="§"/>
            </a:pPr>
            <a:r>
              <a:rPr lang="en-US" sz="2400" dirty="0" smtClean="0"/>
              <a:t>Transferrin </a:t>
            </a:r>
            <a:r>
              <a:rPr lang="en-US" sz="2400" dirty="0"/>
              <a:t>saturation (20 – 55 %)</a:t>
            </a:r>
          </a:p>
        </p:txBody>
      </p:sp>
    </p:spTree>
    <p:extLst>
      <p:ext uri="{BB962C8B-B14F-4D97-AF65-F5344CB8AC3E}">
        <p14:creationId xmlns:p14="http://schemas.microsoft.com/office/powerpoint/2010/main" val="3801326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5350" y="1333500"/>
            <a:ext cx="10191751" cy="4572000"/>
          </a:xfrm>
        </p:spPr>
        <p:txBody>
          <a:bodyPr>
            <a:normAutofit/>
          </a:bodyPr>
          <a:lstStyle/>
          <a:p>
            <a:pPr>
              <a:buFont typeface="Wingdings" panose="05000000000000000000" pitchFamily="2" charset="2"/>
              <a:buChar char="§"/>
            </a:pPr>
            <a:r>
              <a:rPr lang="en-US" sz="2800" b="1" dirty="0"/>
              <a:t>Defect in Serum iron </a:t>
            </a:r>
          </a:p>
          <a:p>
            <a:pPr marL="0" indent="0">
              <a:buNone/>
            </a:pPr>
            <a:r>
              <a:rPr lang="en-US" sz="2800" dirty="0" smtClean="0"/>
              <a:t>Serum </a:t>
            </a:r>
            <a:r>
              <a:rPr lang="en-US" sz="2800" dirty="0"/>
              <a:t>iron is low in iron deficiency </a:t>
            </a:r>
            <a:r>
              <a:rPr lang="en-US" sz="2800" dirty="0" err="1"/>
              <a:t>anaemia</a:t>
            </a:r>
            <a:r>
              <a:rPr lang="en-US" sz="2800" dirty="0"/>
              <a:t> whether due to insufficient intake, </a:t>
            </a:r>
            <a:r>
              <a:rPr lang="en-US" sz="2800" dirty="0" err="1"/>
              <a:t>malabsorbtion</a:t>
            </a:r>
            <a:r>
              <a:rPr lang="en-US" sz="2800" dirty="0"/>
              <a:t>, blood loss or inability to retrieve storage iron. • </a:t>
            </a:r>
            <a:endParaRPr lang="en-US" sz="2800" dirty="0" smtClean="0"/>
          </a:p>
          <a:p>
            <a:pPr marL="0" indent="0">
              <a:buNone/>
            </a:pPr>
            <a:r>
              <a:rPr lang="en-US" sz="2800" dirty="0" smtClean="0"/>
              <a:t>Serum </a:t>
            </a:r>
            <a:r>
              <a:rPr lang="en-US" sz="2800" dirty="0"/>
              <a:t>iron concentration is high when marrow cannot utilize iron, hemolysis, increased absorption or defects in storage capabilities. High values are also found in severe hepatitis due to release from liver cells. </a:t>
            </a:r>
            <a:endParaRPr lang="en-US" sz="2800" dirty="0" smtClean="0"/>
          </a:p>
          <a:p>
            <a:pPr>
              <a:buFont typeface="Wingdings" panose="05000000000000000000" pitchFamily="2" charset="2"/>
              <a:buChar char="§"/>
            </a:pPr>
            <a:r>
              <a:rPr lang="en-US" sz="2800" b="1" dirty="0" smtClean="0"/>
              <a:t>Defect </a:t>
            </a:r>
            <a:r>
              <a:rPr lang="en-US" sz="2800" b="1" dirty="0"/>
              <a:t>in Total iron binding capacity (TIBC) </a:t>
            </a:r>
          </a:p>
          <a:p>
            <a:pPr marL="0" indent="0">
              <a:buNone/>
            </a:pPr>
            <a:r>
              <a:rPr lang="en-US" sz="2800" dirty="0" smtClean="0"/>
              <a:t>Increase </a:t>
            </a:r>
            <a:r>
              <a:rPr lang="en-US" sz="2800" dirty="0"/>
              <a:t>in iron deficiency anemia </a:t>
            </a:r>
          </a:p>
          <a:p>
            <a:pPr marL="0" indent="0">
              <a:buNone/>
            </a:pPr>
            <a:r>
              <a:rPr lang="en-US" sz="2800" dirty="0" smtClean="0"/>
              <a:t>Decrease </a:t>
            </a:r>
            <a:r>
              <a:rPr lang="en-US" sz="2800" dirty="0"/>
              <a:t>in hemochromatosis, malignant or rheumatic fever. </a:t>
            </a:r>
          </a:p>
        </p:txBody>
      </p:sp>
    </p:spTree>
    <p:extLst>
      <p:ext uri="{BB962C8B-B14F-4D97-AF65-F5344CB8AC3E}">
        <p14:creationId xmlns:p14="http://schemas.microsoft.com/office/powerpoint/2010/main" val="2287121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3200" dirty="0" smtClean="0"/>
              <a:t>To determine the normal level of serum iron. </a:t>
            </a:r>
            <a:endParaRPr lang="en-US" sz="3200" dirty="0" smtClean="0"/>
          </a:p>
          <a:p>
            <a:pPr marL="0" indent="0">
              <a:buNone/>
            </a:pPr>
            <a:endParaRPr lang="en-US" sz="3200" dirty="0" smtClean="0"/>
          </a:p>
          <a:p>
            <a:pPr>
              <a:buFont typeface="Wingdings" panose="05000000000000000000" pitchFamily="2" charset="2"/>
              <a:buChar char="§"/>
            </a:pPr>
            <a:r>
              <a:rPr lang="en-US" sz="3200" dirty="0" smtClean="0"/>
              <a:t>To </a:t>
            </a:r>
            <a:r>
              <a:rPr lang="en-US" sz="3200" dirty="0" smtClean="0"/>
              <a:t>determine the use of this test in diagnosis of anemia (iron deficiency). </a:t>
            </a:r>
            <a:endParaRPr lang="en-US" sz="3200" dirty="0"/>
          </a:p>
        </p:txBody>
      </p:sp>
    </p:spTree>
    <p:extLst>
      <p:ext uri="{BB962C8B-B14F-4D97-AF65-F5344CB8AC3E}">
        <p14:creationId xmlns:p14="http://schemas.microsoft.com/office/powerpoint/2010/main" val="1429208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Iron in the body</a:t>
            </a:r>
            <a:endParaRPr lang="en-US" dirty="0"/>
          </a:p>
        </p:txBody>
      </p:sp>
      <p:sp>
        <p:nvSpPr>
          <p:cNvPr id="3" name="Content Placeholder 2"/>
          <p:cNvSpPr>
            <a:spLocks noGrp="1"/>
          </p:cNvSpPr>
          <p:nvPr>
            <p:ph idx="1"/>
          </p:nvPr>
        </p:nvSpPr>
        <p:spPr>
          <a:xfrm>
            <a:off x="618959" y="2288981"/>
            <a:ext cx="5902157" cy="4351338"/>
          </a:xfrm>
        </p:spPr>
        <p:txBody>
          <a:bodyPr>
            <a:normAutofit/>
          </a:bodyPr>
          <a:lstStyle/>
          <a:p>
            <a:pPr>
              <a:buFont typeface="Wingdings" panose="05000000000000000000" pitchFamily="2" charset="2"/>
              <a:buChar char="§"/>
            </a:pPr>
            <a:r>
              <a:rPr lang="en-US" sz="2800" dirty="0" smtClean="0"/>
              <a:t>Iron is the metal component of </a:t>
            </a:r>
            <a:r>
              <a:rPr lang="en-US" sz="2800" dirty="0" err="1" smtClean="0"/>
              <a:t>haemoglobin</a:t>
            </a:r>
            <a:r>
              <a:rPr lang="en-US" sz="2800" dirty="0" smtClean="0"/>
              <a:t>, myoglobin, cytochromes and some proteins of the electron transport chain.</a:t>
            </a:r>
          </a:p>
          <a:p>
            <a:pPr>
              <a:buFont typeface="Wingdings" panose="05000000000000000000" pitchFamily="2" charset="2"/>
              <a:buChar char="§"/>
            </a:pPr>
            <a:endParaRPr lang="en-US" sz="2800" dirty="0" smtClean="0"/>
          </a:p>
          <a:p>
            <a:pPr>
              <a:buFont typeface="Wingdings" panose="05000000000000000000" pitchFamily="2" charset="2"/>
              <a:buChar char="§"/>
            </a:pPr>
            <a:r>
              <a:rPr lang="en-US" sz="2800" dirty="0" smtClean="0"/>
              <a:t>The total iron of an adult male is 4-5g and of a female is 3-4g. </a:t>
            </a:r>
          </a:p>
        </p:txBody>
      </p:sp>
      <p:graphicFrame>
        <p:nvGraphicFramePr>
          <p:cNvPr id="6" name="Chart 5"/>
          <p:cNvGraphicFramePr/>
          <p:nvPr>
            <p:extLst>
              <p:ext uri="{D42A27DB-BD31-4B8C-83A1-F6EECF244321}">
                <p14:modId xmlns:p14="http://schemas.microsoft.com/office/powerpoint/2010/main" val="1523268511"/>
              </p:ext>
            </p:extLst>
          </p:nvPr>
        </p:nvGraphicFramePr>
        <p:xfrm>
          <a:off x="5727032" y="952500"/>
          <a:ext cx="6208294" cy="56230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58924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a:t>
            </a:r>
            <a:r>
              <a:rPr lang="en-US" dirty="0" smtClean="0"/>
              <a:t>ron transport-</a:t>
            </a:r>
            <a:r>
              <a:rPr lang="en-US" dirty="0" err="1" smtClean="0"/>
              <a:t>Trasferrin</a:t>
            </a:r>
            <a:endParaRPr lang="en-US" dirty="0"/>
          </a:p>
        </p:txBody>
      </p:sp>
      <p:sp>
        <p:nvSpPr>
          <p:cNvPr id="3" name="Content Placeholder 2"/>
          <p:cNvSpPr>
            <a:spLocks noGrp="1"/>
          </p:cNvSpPr>
          <p:nvPr>
            <p:ph idx="1"/>
          </p:nvPr>
        </p:nvSpPr>
        <p:spPr>
          <a:xfrm>
            <a:off x="469230" y="2050215"/>
            <a:ext cx="8550443" cy="4430796"/>
          </a:xfrm>
        </p:spPr>
        <p:txBody>
          <a:bodyPr>
            <a:normAutofit/>
          </a:bodyPr>
          <a:lstStyle/>
          <a:p>
            <a:pPr>
              <a:buFont typeface="Wingdings" panose="05000000000000000000" pitchFamily="2" charset="2"/>
              <a:buChar char="§"/>
            </a:pPr>
            <a:r>
              <a:rPr lang="en-US" dirty="0" smtClean="0"/>
              <a:t> Iron is carried in Fe3+ state bound to a specific iron transport protein known as </a:t>
            </a:r>
            <a:r>
              <a:rPr lang="en-US" dirty="0" smtClean="0">
                <a:solidFill>
                  <a:srgbClr val="C00000"/>
                </a:solidFill>
              </a:rPr>
              <a:t>transferrin</a:t>
            </a:r>
            <a:r>
              <a:rPr lang="en-US" dirty="0" smtClean="0"/>
              <a:t>. </a:t>
            </a:r>
          </a:p>
          <a:p>
            <a:pPr>
              <a:buFont typeface="Wingdings" panose="05000000000000000000" pitchFamily="2" charset="2"/>
              <a:buChar char="§"/>
            </a:pPr>
            <a:r>
              <a:rPr lang="en-US" dirty="0" smtClean="0">
                <a:solidFill>
                  <a:srgbClr val="C00000"/>
                </a:solidFill>
              </a:rPr>
              <a:t>transferrin</a:t>
            </a:r>
            <a:r>
              <a:rPr lang="en-US" dirty="0" smtClean="0"/>
              <a:t> are </a:t>
            </a:r>
            <a:r>
              <a:rPr lang="en-US" dirty="0" smtClean="0">
                <a:solidFill>
                  <a:srgbClr val="C00000"/>
                </a:solidFill>
              </a:rPr>
              <a:t>iron-binding blood plasma glycoproteins </a:t>
            </a:r>
            <a:r>
              <a:rPr lang="en-US" dirty="0" smtClean="0"/>
              <a:t>that control the level of free iron in biological fluids</a:t>
            </a:r>
          </a:p>
          <a:p>
            <a:pPr>
              <a:buFont typeface="Wingdings" panose="05000000000000000000" pitchFamily="2" charset="2"/>
              <a:buChar char="§"/>
            </a:pPr>
            <a:r>
              <a:rPr lang="en-US" dirty="0" smtClean="0"/>
              <a:t> It contains </a:t>
            </a:r>
            <a:r>
              <a:rPr lang="en-US" b="1" dirty="0" smtClean="0"/>
              <a:t>two</a:t>
            </a:r>
            <a:r>
              <a:rPr lang="en-US" dirty="0" smtClean="0"/>
              <a:t> specific high-affinity Fe(III) binding sites. </a:t>
            </a:r>
          </a:p>
          <a:p>
            <a:pPr>
              <a:buFont typeface="Wingdings" panose="05000000000000000000" pitchFamily="2" charset="2"/>
              <a:buChar char="§"/>
            </a:pPr>
            <a:r>
              <a:rPr lang="en-US" dirty="0" smtClean="0"/>
              <a:t>largely synthesized by the liver</a:t>
            </a:r>
          </a:p>
          <a:p>
            <a:pPr>
              <a:buFont typeface="Wingdings" panose="05000000000000000000" pitchFamily="2" charset="2"/>
              <a:buChar char="§"/>
            </a:pPr>
            <a:r>
              <a:rPr lang="en-US" dirty="0" smtClean="0"/>
              <a:t> Transferrin distributes iron to those tissues which have a demand for its utilization. </a:t>
            </a:r>
          </a:p>
          <a:p>
            <a:pPr>
              <a:buFont typeface="Wingdings" panose="05000000000000000000" pitchFamily="2" charset="2"/>
              <a:buChar char="§"/>
            </a:pPr>
            <a:r>
              <a:rPr lang="en-US" dirty="0" smtClean="0"/>
              <a:t>The </a:t>
            </a:r>
            <a:r>
              <a:rPr lang="en-US" dirty="0" smtClean="0">
                <a:solidFill>
                  <a:srgbClr val="C00000"/>
                </a:solidFill>
              </a:rPr>
              <a:t>transferrin–iron complex </a:t>
            </a:r>
            <a:r>
              <a:rPr lang="en-US" dirty="0" smtClean="0"/>
              <a:t>enters the cell through specific receptors and the iron ions are released for metabolic functions</a:t>
            </a:r>
            <a:endParaRPr lang="en-US" dirty="0"/>
          </a:p>
          <a:p>
            <a:endParaRPr lang="en-US" dirty="0"/>
          </a:p>
        </p:txBody>
      </p:sp>
      <p:grpSp>
        <p:nvGrpSpPr>
          <p:cNvPr id="5" name="Group 4"/>
          <p:cNvGrpSpPr/>
          <p:nvPr/>
        </p:nvGrpSpPr>
        <p:grpSpPr>
          <a:xfrm>
            <a:off x="8951495" y="2967790"/>
            <a:ext cx="2913173" cy="2117558"/>
            <a:chOff x="9095874" y="3262814"/>
            <a:chExt cx="2768794" cy="1822533"/>
          </a:xfrm>
        </p:grpSpPr>
        <p:pic>
          <p:nvPicPr>
            <p:cNvPr id="1028" name="Picture 4" descr="http://www.nature.com/nrc/journal/v13/n5/images/nrc3495-f2.jpg"/>
            <p:cNvPicPr>
              <a:picLocks noChangeAspect="1" noChangeArrowheads="1"/>
            </p:cNvPicPr>
            <p:nvPr/>
          </p:nvPicPr>
          <p:blipFill rotWithShape="1">
            <a:blip r:embed="rId2">
              <a:extLst>
                <a:ext uri="{28A0092B-C50C-407E-A947-70E740481C1C}">
                  <a14:useLocalDpi xmlns:a14="http://schemas.microsoft.com/office/drawing/2010/main" val="0"/>
                </a:ext>
              </a:extLst>
            </a:blip>
            <a:srcRect r="56995" b="67094"/>
            <a:stretch/>
          </p:blipFill>
          <p:spPr bwMode="auto">
            <a:xfrm>
              <a:off x="9100886" y="3262814"/>
              <a:ext cx="2763782" cy="182253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095874" y="3769895"/>
              <a:ext cx="866273" cy="36896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7" name="Straight Arrow Connector 6"/>
          <p:cNvCxnSpPr/>
          <p:nvPr/>
        </p:nvCxnSpPr>
        <p:spPr>
          <a:xfrm flipV="1">
            <a:off x="9400673" y="2050215"/>
            <a:ext cx="48126" cy="13025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791073" y="1763472"/>
            <a:ext cx="1315453" cy="369332"/>
          </a:xfrm>
          <a:prstGeom prst="rect">
            <a:avLst/>
          </a:prstGeom>
          <a:noFill/>
        </p:spPr>
        <p:txBody>
          <a:bodyPr wrap="square" rtlCol="0">
            <a:spAutoFit/>
          </a:bodyPr>
          <a:lstStyle/>
          <a:p>
            <a:r>
              <a:rPr lang="en-US" dirty="0" smtClean="0"/>
              <a:t>Transferrin</a:t>
            </a:r>
            <a:endParaRPr lang="en-US" dirty="0"/>
          </a:p>
        </p:txBody>
      </p:sp>
      <p:sp>
        <p:nvSpPr>
          <p:cNvPr id="11" name="TextBox 10"/>
          <p:cNvSpPr txBox="1"/>
          <p:nvPr/>
        </p:nvSpPr>
        <p:spPr>
          <a:xfrm>
            <a:off x="9095265" y="5698943"/>
            <a:ext cx="1315453" cy="369332"/>
          </a:xfrm>
          <a:prstGeom prst="rect">
            <a:avLst/>
          </a:prstGeom>
          <a:noFill/>
        </p:spPr>
        <p:txBody>
          <a:bodyPr wrap="square" rtlCol="0">
            <a:spAutoFit/>
          </a:bodyPr>
          <a:lstStyle/>
          <a:p>
            <a:r>
              <a:rPr lang="en-US" dirty="0" smtClean="0"/>
              <a:t>receptor</a:t>
            </a:r>
            <a:endParaRPr lang="en-US" dirty="0"/>
          </a:p>
        </p:txBody>
      </p:sp>
      <p:cxnSp>
        <p:nvCxnSpPr>
          <p:cNvPr id="12" name="Straight Arrow Connector 11"/>
          <p:cNvCxnSpPr/>
          <p:nvPr/>
        </p:nvCxnSpPr>
        <p:spPr>
          <a:xfrm flipH="1">
            <a:off x="9657347" y="4324936"/>
            <a:ext cx="628279" cy="14040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6505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Iron transport-</a:t>
            </a:r>
            <a:r>
              <a:rPr lang="en-US" dirty="0" err="1"/>
              <a:t>Trasferrin</a:t>
            </a:r>
            <a:endParaRPr lang="en-US" dirty="0"/>
          </a:p>
        </p:txBody>
      </p:sp>
      <p:sp>
        <p:nvSpPr>
          <p:cNvPr id="3" name="Content Placeholder 2"/>
          <p:cNvSpPr>
            <a:spLocks noGrp="1"/>
          </p:cNvSpPr>
          <p:nvPr>
            <p:ph idx="1"/>
          </p:nvPr>
        </p:nvSpPr>
        <p:spPr>
          <a:xfrm>
            <a:off x="1024128" y="2495550"/>
            <a:ext cx="8710422" cy="2381250"/>
          </a:xfrm>
        </p:spPr>
        <p:txBody>
          <a:bodyPr/>
          <a:lstStyle/>
          <a:p>
            <a:pPr>
              <a:buFont typeface="Wingdings" panose="05000000000000000000" pitchFamily="2" charset="2"/>
              <a:buChar char="§"/>
            </a:pPr>
            <a:r>
              <a:rPr lang="en-US" sz="2400" dirty="0" smtClean="0">
                <a:solidFill>
                  <a:srgbClr val="C00000"/>
                </a:solidFill>
              </a:rPr>
              <a:t>When iron stores become low, transferrin levels will </a:t>
            </a:r>
            <a:r>
              <a:rPr lang="en-US" sz="2400" b="1" dirty="0" smtClean="0"/>
              <a:t>increase</a:t>
            </a:r>
            <a:r>
              <a:rPr lang="en-US" sz="2400" dirty="0" smtClean="0">
                <a:solidFill>
                  <a:srgbClr val="C00000"/>
                </a:solidFill>
              </a:rPr>
              <a:t>. When there is too much iron, transferrin levels are </a:t>
            </a:r>
            <a:r>
              <a:rPr lang="en-US" sz="2400" b="1" dirty="0" smtClean="0"/>
              <a:t>low</a:t>
            </a:r>
          </a:p>
          <a:p>
            <a:pPr>
              <a:buFont typeface="Wingdings" panose="05000000000000000000" pitchFamily="2" charset="2"/>
              <a:buChar char="§"/>
            </a:pPr>
            <a:endParaRPr lang="en-US" sz="2400" dirty="0" smtClean="0"/>
          </a:p>
          <a:p>
            <a:pPr>
              <a:buFont typeface="Wingdings" panose="05000000000000000000" pitchFamily="2" charset="2"/>
              <a:buChar char="§"/>
            </a:pPr>
            <a:r>
              <a:rPr lang="en-US" sz="2400" dirty="0" smtClean="0"/>
              <a:t>Individuals who lack transferrin show severe hypochromic anemia and are also susceptible to bacterial and viral infections </a:t>
            </a:r>
          </a:p>
          <a:p>
            <a:endParaRPr lang="en-US" dirty="0"/>
          </a:p>
        </p:txBody>
      </p:sp>
    </p:spTree>
    <p:extLst>
      <p:ext uri="{BB962C8B-B14F-4D97-AF65-F5344CB8AC3E}">
        <p14:creationId xmlns:p14="http://schemas.microsoft.com/office/powerpoint/2010/main" val="2945119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Iron level in blood</a:t>
            </a:r>
            <a:endParaRPr lang="en-US" dirty="0"/>
          </a:p>
        </p:txBody>
      </p:sp>
      <p:sp>
        <p:nvSpPr>
          <p:cNvPr id="3" name="Content Placeholder 2"/>
          <p:cNvSpPr>
            <a:spLocks noGrp="1"/>
          </p:cNvSpPr>
          <p:nvPr>
            <p:ph idx="1"/>
          </p:nvPr>
        </p:nvSpPr>
        <p:spPr>
          <a:xfrm>
            <a:off x="658729" y="2084832"/>
            <a:ext cx="11032958" cy="3945579"/>
          </a:xfrm>
        </p:spPr>
        <p:txBody>
          <a:bodyPr>
            <a:normAutofit/>
          </a:bodyPr>
          <a:lstStyle/>
          <a:p>
            <a:pPr>
              <a:buFont typeface="Wingdings" panose="05000000000000000000" pitchFamily="2" charset="2"/>
              <a:buChar char="§"/>
            </a:pPr>
            <a:r>
              <a:rPr lang="en-US" sz="2400" dirty="0" smtClean="0"/>
              <a:t>It is important to measure </a:t>
            </a:r>
            <a:r>
              <a:rPr lang="en-US" sz="2400" b="1" dirty="0" smtClean="0"/>
              <a:t>iron</a:t>
            </a:r>
            <a:r>
              <a:rPr lang="en-US" sz="2400" dirty="0" smtClean="0"/>
              <a:t> and </a:t>
            </a:r>
            <a:r>
              <a:rPr lang="en-US" sz="2400" b="1" dirty="0" smtClean="0"/>
              <a:t>iron-binding capacity </a:t>
            </a:r>
            <a:r>
              <a:rPr lang="en-US" sz="2400" dirty="0" smtClean="0"/>
              <a:t>to detect </a:t>
            </a:r>
            <a:r>
              <a:rPr lang="en-US" sz="2400" dirty="0" smtClean="0"/>
              <a:t>iron deficiency or overload.</a:t>
            </a:r>
          </a:p>
          <a:p>
            <a:r>
              <a:rPr lang="en-US" sz="2400" b="1" dirty="0" smtClean="0">
                <a:solidFill>
                  <a:srgbClr val="C00000"/>
                </a:solidFill>
              </a:rPr>
              <a:t>*Serum </a:t>
            </a:r>
            <a:r>
              <a:rPr lang="en-US" sz="2400" b="1" dirty="0">
                <a:solidFill>
                  <a:srgbClr val="C00000"/>
                </a:solidFill>
              </a:rPr>
              <a:t>iron on its own provides no complete information on iron level.</a:t>
            </a:r>
          </a:p>
          <a:p>
            <a:endParaRPr lang="en-US" dirty="0" smtClean="0"/>
          </a:p>
          <a:p>
            <a:endParaRPr lang="en-US" dirty="0"/>
          </a:p>
          <a:p>
            <a:endParaRPr lang="en-US" dirty="0" smtClean="0"/>
          </a:p>
          <a:p>
            <a:endParaRPr lang="en-US" dirty="0" smtClean="0"/>
          </a:p>
          <a:p>
            <a:endParaRPr lang="en-US" dirty="0" smtClean="0"/>
          </a:p>
          <a:p>
            <a:endParaRPr lang="en-US" dirty="0"/>
          </a:p>
          <a:p>
            <a:endParaRPr lang="en-US" dirty="0"/>
          </a:p>
          <a:p>
            <a:endParaRPr lang="en-US" dirty="0"/>
          </a:p>
        </p:txBody>
      </p:sp>
      <p:graphicFrame>
        <p:nvGraphicFramePr>
          <p:cNvPr id="4" name="Diagram 3"/>
          <p:cNvGraphicFramePr/>
          <p:nvPr>
            <p:extLst>
              <p:ext uri="{D42A27DB-BD31-4B8C-83A1-F6EECF244321}">
                <p14:modId xmlns:p14="http://schemas.microsoft.com/office/powerpoint/2010/main" val="2930714022"/>
              </p:ext>
            </p:extLst>
          </p:nvPr>
        </p:nvGraphicFramePr>
        <p:xfrm>
          <a:off x="1790753" y="3309575"/>
          <a:ext cx="8186821" cy="22940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658729" y="5584367"/>
            <a:ext cx="10717129" cy="923330"/>
          </a:xfrm>
          <a:prstGeom prst="rect">
            <a:avLst/>
          </a:prstGeom>
        </p:spPr>
        <p:txBody>
          <a:bodyPr wrap="square">
            <a:spAutoFit/>
          </a:bodyPr>
          <a:lstStyle/>
          <a:p>
            <a:r>
              <a:rPr lang="en-US" dirty="0"/>
              <a:t>TIBC or UIBC may be ordered along with serum iron when it appears that a person has iron deficiency or overload. These tests may be ordered when there are signs of anemia, especially when a CBC is performed and shows red blood cells that are microcytic and hypochromic and the hemoglobin and hematocrit levels are low</a:t>
            </a:r>
          </a:p>
        </p:txBody>
      </p:sp>
    </p:spTree>
    <p:extLst>
      <p:ext uri="{BB962C8B-B14F-4D97-AF65-F5344CB8AC3E}">
        <p14:creationId xmlns:p14="http://schemas.microsoft.com/office/powerpoint/2010/main" val="2404566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Total iron-binding </a:t>
            </a:r>
            <a:r>
              <a:rPr lang="en-US" dirty="0" smtClean="0"/>
              <a:t>capacity</a:t>
            </a:r>
            <a:endParaRPr lang="en-US" dirty="0"/>
          </a:p>
        </p:txBody>
      </p:sp>
      <p:sp>
        <p:nvSpPr>
          <p:cNvPr id="3" name="Content Placeholder 2"/>
          <p:cNvSpPr>
            <a:spLocks noGrp="1"/>
          </p:cNvSpPr>
          <p:nvPr>
            <p:ph idx="1"/>
          </p:nvPr>
        </p:nvSpPr>
        <p:spPr>
          <a:xfrm>
            <a:off x="566928" y="2084832"/>
            <a:ext cx="11301222" cy="4152900"/>
          </a:xfrm>
        </p:spPr>
        <p:txBody>
          <a:bodyPr>
            <a:normAutofit/>
          </a:bodyPr>
          <a:lstStyle/>
          <a:p>
            <a:pPr>
              <a:buFont typeface="Wingdings" panose="05000000000000000000" pitchFamily="2" charset="2"/>
              <a:buChar char="§"/>
            </a:pPr>
            <a:r>
              <a:rPr lang="en-US" sz="2800" dirty="0"/>
              <a:t>It is a medical laboratory test that measures the blood's capacity to bind iron with transferrin. </a:t>
            </a:r>
            <a:endParaRPr lang="en-US" sz="2800" dirty="0" smtClean="0"/>
          </a:p>
          <a:p>
            <a:pPr>
              <a:buFont typeface="Wingdings" panose="05000000000000000000" pitchFamily="2" charset="2"/>
              <a:buChar char="§"/>
            </a:pPr>
            <a:r>
              <a:rPr lang="en-US" sz="2800" dirty="0" smtClean="0"/>
              <a:t>It </a:t>
            </a:r>
            <a:r>
              <a:rPr lang="en-US" sz="2800" dirty="0"/>
              <a:t>is measuring the maximum amount of iron that it can carry, which </a:t>
            </a:r>
            <a:r>
              <a:rPr lang="en-US" sz="2800" b="1" dirty="0"/>
              <a:t>indirectly</a:t>
            </a:r>
            <a:r>
              <a:rPr lang="en-US" sz="2800" dirty="0"/>
              <a:t> measures transferrin </a:t>
            </a:r>
            <a:endParaRPr lang="en-US" sz="2800" dirty="0" smtClean="0"/>
          </a:p>
          <a:p>
            <a:pPr>
              <a:buFont typeface="Wingdings" panose="05000000000000000000" pitchFamily="2" charset="2"/>
              <a:buChar char="§"/>
            </a:pPr>
            <a:r>
              <a:rPr lang="en-US" sz="2800" dirty="0" smtClean="0"/>
              <a:t>It </a:t>
            </a:r>
            <a:r>
              <a:rPr lang="en-US" sz="2800" dirty="0"/>
              <a:t>is calculated by adding serum iron and unsaturated iron binding capacity (</a:t>
            </a:r>
            <a:r>
              <a:rPr lang="en-US" sz="2800" b="1" dirty="0"/>
              <a:t>UIBC</a:t>
            </a:r>
            <a:r>
              <a:rPr lang="en-US" sz="2800" dirty="0" smtClean="0"/>
              <a:t>)</a:t>
            </a:r>
            <a:endParaRPr lang="en-US" sz="2800" dirty="0"/>
          </a:p>
          <a:p>
            <a:pPr>
              <a:buFont typeface="Wingdings" panose="05000000000000000000" pitchFamily="2" charset="2"/>
              <a:buChar char="§"/>
            </a:pPr>
            <a:r>
              <a:rPr lang="en-US" sz="2800" dirty="0" smtClean="0"/>
              <a:t>It </a:t>
            </a:r>
            <a:r>
              <a:rPr lang="en-US" sz="2800" dirty="0"/>
              <a:t>is most frequently used along with a serum iron test to evaluate people suspected of having either iron deficiency anemia or iron overload (</a:t>
            </a:r>
            <a:r>
              <a:rPr lang="en-US" sz="2800" b="1" dirty="0"/>
              <a:t>hemochromatosis</a:t>
            </a:r>
            <a:r>
              <a:rPr lang="en-US" sz="2800" dirty="0"/>
              <a:t>) </a:t>
            </a:r>
          </a:p>
        </p:txBody>
      </p:sp>
    </p:spTree>
    <p:extLst>
      <p:ext uri="{BB962C8B-B14F-4D97-AF65-F5344CB8AC3E}">
        <p14:creationId xmlns:p14="http://schemas.microsoft.com/office/powerpoint/2010/main" val="1518256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78613" y="2705784"/>
            <a:ext cx="11154002" cy="2368020"/>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4" descr="http://www.nature.com/nrc/journal/v13/n5/images/nrc3495-f2.jpg"/>
          <p:cNvPicPr>
            <a:picLocks noChangeAspect="1" noChangeArrowheads="1"/>
          </p:cNvPicPr>
          <p:nvPr/>
        </p:nvPicPr>
        <p:blipFill rotWithShape="1">
          <a:blip r:embed="rId2">
            <a:extLst>
              <a:ext uri="{28A0092B-C50C-407E-A947-70E740481C1C}">
                <a14:useLocalDpi xmlns:a14="http://schemas.microsoft.com/office/drawing/2010/main" val="0"/>
              </a:ext>
            </a:extLst>
          </a:blip>
          <a:srcRect l="475" t="-1013" r="85606" b="90533"/>
          <a:stretch/>
        </p:blipFill>
        <p:spPr bwMode="auto">
          <a:xfrm>
            <a:off x="973832" y="3079470"/>
            <a:ext cx="941210" cy="82949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http://www.nature.com/nrc/journal/v13/n5/images/nrc3495-f2.jpg"/>
          <p:cNvPicPr>
            <a:picLocks noChangeAspect="1" noChangeArrowheads="1"/>
          </p:cNvPicPr>
          <p:nvPr/>
        </p:nvPicPr>
        <p:blipFill rotWithShape="1">
          <a:blip r:embed="rId2">
            <a:extLst>
              <a:ext uri="{28A0092B-C50C-407E-A947-70E740481C1C}">
                <a14:useLocalDpi xmlns:a14="http://schemas.microsoft.com/office/drawing/2010/main" val="0"/>
              </a:ext>
            </a:extLst>
          </a:blip>
          <a:srcRect l="475" t="-1013" r="85606" b="90533"/>
          <a:stretch/>
        </p:blipFill>
        <p:spPr bwMode="auto">
          <a:xfrm>
            <a:off x="2110926" y="2973792"/>
            <a:ext cx="941210" cy="82949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http://www.nature.com/nrc/journal/v13/n5/images/nrc3495-f2.jpg"/>
          <p:cNvPicPr>
            <a:picLocks noChangeAspect="1" noChangeArrowheads="1"/>
          </p:cNvPicPr>
          <p:nvPr/>
        </p:nvPicPr>
        <p:blipFill rotWithShape="1">
          <a:blip r:embed="rId2">
            <a:extLst>
              <a:ext uri="{28A0092B-C50C-407E-A947-70E740481C1C}">
                <a14:useLocalDpi xmlns:a14="http://schemas.microsoft.com/office/drawing/2010/main" val="0"/>
              </a:ext>
            </a:extLst>
          </a:blip>
          <a:srcRect l="475" t="-1013" r="85606" b="90533"/>
          <a:stretch/>
        </p:blipFill>
        <p:spPr bwMode="auto">
          <a:xfrm>
            <a:off x="710109" y="4095069"/>
            <a:ext cx="941210" cy="82949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http://www.nature.com/nrc/journal/v13/n5/images/nrc3495-f2.jpg"/>
          <p:cNvPicPr>
            <a:picLocks noChangeAspect="1" noChangeArrowheads="1"/>
          </p:cNvPicPr>
          <p:nvPr/>
        </p:nvPicPr>
        <p:blipFill rotWithShape="1">
          <a:blip r:embed="rId2">
            <a:extLst>
              <a:ext uri="{28A0092B-C50C-407E-A947-70E740481C1C}">
                <a14:useLocalDpi xmlns:a14="http://schemas.microsoft.com/office/drawing/2010/main" val="0"/>
              </a:ext>
            </a:extLst>
          </a:blip>
          <a:srcRect l="475" t="-1013" r="85606" b="90533"/>
          <a:stretch/>
        </p:blipFill>
        <p:spPr bwMode="auto">
          <a:xfrm>
            <a:off x="2393515" y="3949603"/>
            <a:ext cx="941210" cy="82949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http://www.nature.com/nrc/journal/v13/n5/images/nrc3495-f2.jpg"/>
          <p:cNvPicPr>
            <a:picLocks noChangeAspect="1" noChangeArrowheads="1"/>
          </p:cNvPicPr>
          <p:nvPr/>
        </p:nvPicPr>
        <p:blipFill rotWithShape="1">
          <a:blip r:embed="rId2">
            <a:extLst>
              <a:ext uri="{28A0092B-C50C-407E-A947-70E740481C1C}">
                <a14:useLocalDpi xmlns:a14="http://schemas.microsoft.com/office/drawing/2010/main" val="0"/>
              </a:ext>
            </a:extLst>
          </a:blip>
          <a:srcRect l="475" t="-1013" r="85606" b="90533"/>
          <a:stretch/>
        </p:blipFill>
        <p:spPr bwMode="auto">
          <a:xfrm>
            <a:off x="5227520" y="3826636"/>
            <a:ext cx="941210" cy="82949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http://www.nature.com/nrc/journal/v13/n5/images/nrc3495-f2.jpg"/>
          <p:cNvPicPr>
            <a:picLocks noChangeAspect="1" noChangeArrowheads="1"/>
          </p:cNvPicPr>
          <p:nvPr/>
        </p:nvPicPr>
        <p:blipFill rotWithShape="1">
          <a:blip r:embed="rId2">
            <a:extLst>
              <a:ext uri="{28A0092B-C50C-407E-A947-70E740481C1C}">
                <a14:useLocalDpi xmlns:a14="http://schemas.microsoft.com/office/drawing/2010/main" val="0"/>
              </a:ext>
            </a:extLst>
          </a:blip>
          <a:srcRect l="4750" t="2763" r="91097" b="90862"/>
          <a:stretch/>
        </p:blipFill>
        <p:spPr bwMode="auto">
          <a:xfrm flipV="1">
            <a:off x="8221430" y="3889794"/>
            <a:ext cx="324854" cy="583563"/>
          </a:xfrm>
          <a:prstGeom prst="diamond">
            <a:avLst/>
          </a:prstGeom>
          <a:noFill/>
          <a:extLst>
            <a:ext uri="{909E8E84-426E-40DD-AFC4-6F175D3DCCD1}">
              <a14:hiddenFill xmlns:a14="http://schemas.microsoft.com/office/drawing/2010/main">
                <a:solidFill>
                  <a:srgbClr val="FFFFFF"/>
                </a:solidFill>
              </a14:hiddenFill>
            </a:ext>
          </a:extLst>
        </p:spPr>
      </p:pic>
      <p:pic>
        <p:nvPicPr>
          <p:cNvPr id="14" name="Picture 4" descr="http://www.nature.com/nrc/journal/v13/n5/images/nrc3495-f2.jpg"/>
          <p:cNvPicPr>
            <a:picLocks noChangeAspect="1" noChangeArrowheads="1"/>
          </p:cNvPicPr>
          <p:nvPr/>
        </p:nvPicPr>
        <p:blipFill rotWithShape="1">
          <a:blip r:embed="rId2">
            <a:extLst>
              <a:ext uri="{28A0092B-C50C-407E-A947-70E740481C1C}">
                <a14:useLocalDpi xmlns:a14="http://schemas.microsoft.com/office/drawing/2010/main" val="0"/>
              </a:ext>
            </a:extLst>
          </a:blip>
          <a:srcRect l="4750" t="2763" r="91097" b="90862"/>
          <a:stretch/>
        </p:blipFill>
        <p:spPr bwMode="auto">
          <a:xfrm flipV="1">
            <a:off x="7538168" y="4072568"/>
            <a:ext cx="324854" cy="583563"/>
          </a:xfrm>
          <a:prstGeom prst="diamond">
            <a:avLst/>
          </a:prstGeom>
          <a:noFill/>
          <a:extLst>
            <a:ext uri="{909E8E84-426E-40DD-AFC4-6F175D3DCCD1}">
              <a14:hiddenFill xmlns:a14="http://schemas.microsoft.com/office/drawing/2010/main">
                <a:solidFill>
                  <a:srgbClr val="FFFFFF"/>
                </a:solidFill>
              </a14:hiddenFill>
            </a:ext>
          </a:extLst>
        </p:spPr>
      </p:pic>
      <p:pic>
        <p:nvPicPr>
          <p:cNvPr id="15" name="Picture 4" descr="http://www.nature.com/nrc/journal/v13/n5/images/nrc3495-f2.jpg"/>
          <p:cNvPicPr>
            <a:picLocks noChangeAspect="1" noChangeArrowheads="1"/>
          </p:cNvPicPr>
          <p:nvPr/>
        </p:nvPicPr>
        <p:blipFill rotWithShape="1">
          <a:blip r:embed="rId2">
            <a:extLst>
              <a:ext uri="{28A0092B-C50C-407E-A947-70E740481C1C}">
                <a14:useLocalDpi xmlns:a14="http://schemas.microsoft.com/office/drawing/2010/main" val="0"/>
              </a:ext>
            </a:extLst>
          </a:blip>
          <a:srcRect l="4750" t="2763" r="91097" b="90862"/>
          <a:stretch/>
        </p:blipFill>
        <p:spPr bwMode="auto">
          <a:xfrm flipV="1">
            <a:off x="9949264" y="3273479"/>
            <a:ext cx="324854" cy="583563"/>
          </a:xfrm>
          <a:prstGeom prst="diamond">
            <a:avLst/>
          </a:prstGeom>
          <a:noFill/>
          <a:extLst>
            <a:ext uri="{909E8E84-426E-40DD-AFC4-6F175D3DCCD1}">
              <a14:hiddenFill xmlns:a14="http://schemas.microsoft.com/office/drawing/2010/main">
                <a:solidFill>
                  <a:srgbClr val="FFFFFF"/>
                </a:solidFill>
              </a14:hiddenFill>
            </a:ext>
          </a:extLst>
        </p:spPr>
      </p:pic>
      <p:pic>
        <p:nvPicPr>
          <p:cNvPr id="16" name="Picture 4" descr="http://www.nature.com/nrc/journal/v13/n5/images/nrc3495-f2.jpg"/>
          <p:cNvPicPr>
            <a:picLocks noChangeAspect="1" noChangeArrowheads="1"/>
          </p:cNvPicPr>
          <p:nvPr/>
        </p:nvPicPr>
        <p:blipFill rotWithShape="1">
          <a:blip r:embed="rId2">
            <a:extLst>
              <a:ext uri="{28A0092B-C50C-407E-A947-70E740481C1C}">
                <a14:useLocalDpi xmlns:a14="http://schemas.microsoft.com/office/drawing/2010/main" val="0"/>
              </a:ext>
            </a:extLst>
          </a:blip>
          <a:srcRect l="4750" t="2763" r="91097" b="90862"/>
          <a:stretch/>
        </p:blipFill>
        <p:spPr bwMode="auto">
          <a:xfrm flipV="1">
            <a:off x="7084433" y="3511506"/>
            <a:ext cx="324854" cy="583563"/>
          </a:xfrm>
          <a:prstGeom prst="diamond">
            <a:avLst/>
          </a:prstGeom>
          <a:noFill/>
          <a:extLst>
            <a:ext uri="{909E8E84-426E-40DD-AFC4-6F175D3DCCD1}">
              <a14:hiddenFill xmlns:a14="http://schemas.microsoft.com/office/drawing/2010/main">
                <a:solidFill>
                  <a:srgbClr val="FFFFFF"/>
                </a:solidFill>
              </a14:hiddenFill>
            </a:ext>
          </a:extLst>
        </p:spPr>
      </p:pic>
      <p:pic>
        <p:nvPicPr>
          <p:cNvPr id="17" name="Picture 4" descr="http://www.nature.com/nrc/journal/v13/n5/images/nrc3495-f2.jpg"/>
          <p:cNvPicPr>
            <a:picLocks noChangeAspect="1" noChangeArrowheads="1"/>
          </p:cNvPicPr>
          <p:nvPr/>
        </p:nvPicPr>
        <p:blipFill rotWithShape="1">
          <a:blip r:embed="rId2">
            <a:extLst>
              <a:ext uri="{28A0092B-C50C-407E-A947-70E740481C1C}">
                <a14:useLocalDpi xmlns:a14="http://schemas.microsoft.com/office/drawing/2010/main" val="0"/>
              </a:ext>
            </a:extLst>
          </a:blip>
          <a:srcRect l="4750" t="2763" r="91097" b="90862"/>
          <a:stretch/>
        </p:blipFill>
        <p:spPr bwMode="auto">
          <a:xfrm flipV="1">
            <a:off x="9033670" y="3270027"/>
            <a:ext cx="324854" cy="583563"/>
          </a:xfrm>
          <a:prstGeom prst="diamond">
            <a:avLst/>
          </a:prstGeom>
          <a:noFill/>
          <a:extLst>
            <a:ext uri="{909E8E84-426E-40DD-AFC4-6F175D3DCCD1}">
              <a14:hiddenFill xmlns:a14="http://schemas.microsoft.com/office/drawing/2010/main">
                <a:solidFill>
                  <a:srgbClr val="FFFFFF"/>
                </a:solidFill>
              </a14:hiddenFill>
            </a:ext>
          </a:extLst>
        </p:spPr>
      </p:pic>
      <p:pic>
        <p:nvPicPr>
          <p:cNvPr id="18" name="Picture 4" descr="http://www.nature.com/nrc/journal/v13/n5/images/nrc3495-f2.jpg"/>
          <p:cNvPicPr>
            <a:picLocks noChangeAspect="1" noChangeArrowheads="1"/>
          </p:cNvPicPr>
          <p:nvPr/>
        </p:nvPicPr>
        <p:blipFill rotWithShape="1">
          <a:blip r:embed="rId2">
            <a:extLst>
              <a:ext uri="{28A0092B-C50C-407E-A947-70E740481C1C}">
                <a14:useLocalDpi xmlns:a14="http://schemas.microsoft.com/office/drawing/2010/main" val="0"/>
              </a:ext>
            </a:extLst>
          </a:blip>
          <a:srcRect l="475" t="-1013" r="85606" b="90533"/>
          <a:stretch/>
        </p:blipFill>
        <p:spPr bwMode="auto">
          <a:xfrm>
            <a:off x="3617613" y="3016569"/>
            <a:ext cx="941210" cy="829495"/>
          </a:xfrm>
          <a:prstGeom prst="rect">
            <a:avLst/>
          </a:prstGeom>
          <a:noFill/>
          <a:extLst>
            <a:ext uri="{909E8E84-426E-40DD-AFC4-6F175D3DCCD1}">
              <a14:hiddenFill xmlns:a14="http://schemas.microsoft.com/office/drawing/2010/main">
                <a:solidFill>
                  <a:srgbClr val="FFFFFF"/>
                </a:solidFill>
              </a14:hiddenFill>
            </a:ext>
          </a:extLst>
        </p:spPr>
      </p:pic>
      <p:sp>
        <p:nvSpPr>
          <p:cNvPr id="19" name="Right Bracket 18"/>
          <p:cNvSpPr/>
          <p:nvPr/>
        </p:nvSpPr>
        <p:spPr>
          <a:xfrm rot="5400000">
            <a:off x="3076518" y="2808614"/>
            <a:ext cx="360859" cy="5093677"/>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Right Bracket 20"/>
          <p:cNvSpPr/>
          <p:nvPr/>
        </p:nvSpPr>
        <p:spPr>
          <a:xfrm rot="5400000">
            <a:off x="8853240" y="2676481"/>
            <a:ext cx="360859" cy="5093677"/>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Right Bracket 22"/>
          <p:cNvSpPr/>
          <p:nvPr/>
        </p:nvSpPr>
        <p:spPr>
          <a:xfrm rot="5400000" flipH="1">
            <a:off x="5612397" y="-2125502"/>
            <a:ext cx="181722" cy="9358122"/>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TextBox 19"/>
          <p:cNvSpPr txBox="1"/>
          <p:nvPr/>
        </p:nvSpPr>
        <p:spPr>
          <a:xfrm>
            <a:off x="2022417" y="5760027"/>
            <a:ext cx="1683406" cy="461665"/>
          </a:xfrm>
          <a:prstGeom prst="rect">
            <a:avLst/>
          </a:prstGeom>
          <a:noFill/>
        </p:spPr>
        <p:txBody>
          <a:bodyPr wrap="square" rtlCol="0">
            <a:spAutoFit/>
          </a:bodyPr>
          <a:lstStyle/>
          <a:p>
            <a:r>
              <a:rPr lang="en-US" sz="2400" dirty="0" smtClean="0"/>
              <a:t>Serum Iron</a:t>
            </a:r>
            <a:endParaRPr lang="en-US" sz="2400" dirty="0"/>
          </a:p>
        </p:txBody>
      </p:sp>
      <p:sp>
        <p:nvSpPr>
          <p:cNvPr id="25" name="TextBox 24"/>
          <p:cNvSpPr txBox="1"/>
          <p:nvPr/>
        </p:nvSpPr>
        <p:spPr>
          <a:xfrm>
            <a:off x="7633778" y="5510818"/>
            <a:ext cx="3449491" cy="830997"/>
          </a:xfrm>
          <a:prstGeom prst="rect">
            <a:avLst/>
          </a:prstGeom>
          <a:noFill/>
        </p:spPr>
        <p:txBody>
          <a:bodyPr wrap="square" rtlCol="0">
            <a:spAutoFit/>
          </a:bodyPr>
          <a:lstStyle/>
          <a:p>
            <a:pPr lvl="0"/>
            <a:r>
              <a:rPr lang="en-US" sz="2400" dirty="0"/>
              <a:t>Unsaturated serum iron binding capacity </a:t>
            </a:r>
            <a:endParaRPr lang="en-US" sz="2400" dirty="0"/>
          </a:p>
        </p:txBody>
      </p:sp>
      <p:sp>
        <p:nvSpPr>
          <p:cNvPr id="24" name="Rectangle 23"/>
          <p:cNvSpPr/>
          <p:nvPr/>
        </p:nvSpPr>
        <p:spPr>
          <a:xfrm>
            <a:off x="4014616" y="1928336"/>
            <a:ext cx="4081995" cy="523220"/>
          </a:xfrm>
          <a:prstGeom prst="rect">
            <a:avLst/>
          </a:prstGeom>
        </p:spPr>
        <p:txBody>
          <a:bodyPr wrap="square">
            <a:spAutoFit/>
          </a:bodyPr>
          <a:lstStyle/>
          <a:p>
            <a:pPr lvl="0"/>
            <a:r>
              <a:rPr lang="en-US" sz="2800" dirty="0"/>
              <a:t>Total iron-binding capacity</a:t>
            </a:r>
            <a:endParaRPr lang="en-US" sz="2800" dirty="0"/>
          </a:p>
        </p:txBody>
      </p:sp>
      <p:sp>
        <p:nvSpPr>
          <p:cNvPr id="26" name="TextBox 25"/>
          <p:cNvSpPr txBox="1"/>
          <p:nvPr/>
        </p:nvSpPr>
        <p:spPr>
          <a:xfrm>
            <a:off x="10479231" y="4594432"/>
            <a:ext cx="812238" cy="369332"/>
          </a:xfrm>
          <a:prstGeom prst="rect">
            <a:avLst/>
          </a:prstGeom>
          <a:noFill/>
        </p:spPr>
        <p:txBody>
          <a:bodyPr wrap="square" rtlCol="0">
            <a:spAutoFit/>
          </a:bodyPr>
          <a:lstStyle/>
          <a:p>
            <a:r>
              <a:rPr lang="en-US" dirty="0" smtClean="0"/>
              <a:t>Blood</a:t>
            </a:r>
            <a:endParaRPr lang="en-US" dirty="0"/>
          </a:p>
        </p:txBody>
      </p:sp>
      <p:sp>
        <p:nvSpPr>
          <p:cNvPr id="28" name="Title 1"/>
          <p:cNvSpPr>
            <a:spLocks noGrp="1"/>
          </p:cNvSpPr>
          <p:nvPr>
            <p:ph type="title"/>
          </p:nvPr>
        </p:nvSpPr>
        <p:spPr>
          <a:xfrm>
            <a:off x="1024128" y="585216"/>
            <a:ext cx="9720072" cy="1499616"/>
          </a:xfrm>
        </p:spPr>
        <p:txBody>
          <a:bodyPr/>
          <a:lstStyle/>
          <a:p>
            <a:r>
              <a:rPr lang="en-US" dirty="0" smtClean="0"/>
              <a:t>Serum Iron, TIBC, UIBC</a:t>
            </a:r>
            <a:endParaRPr lang="en-US" dirty="0"/>
          </a:p>
        </p:txBody>
      </p:sp>
    </p:spTree>
    <p:extLst>
      <p:ext uri="{BB962C8B-B14F-4D97-AF65-F5344CB8AC3E}">
        <p14:creationId xmlns:p14="http://schemas.microsoft.com/office/powerpoint/2010/main" val="2985419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fade">
                                      <p:cBhvr>
                                        <p:cTn id="11" dur="500"/>
                                        <p:tgtEl>
                                          <p:spTgt spid="20"/>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fade">
                                      <p:cBhvr>
                                        <p:cTn id="16" dur="500"/>
                                        <p:tgtEl>
                                          <p:spTgt spid="2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500"/>
                                        <p:tgtEl>
                                          <p:spTgt spid="2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500"/>
                                        <p:tgtEl>
                                          <p:spTgt spid="2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fade">
                                      <p:cBhvr>
                                        <p:cTn id="3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3" grpId="0" animBg="1"/>
      <p:bldP spid="20" grpId="0"/>
      <p:bldP spid="25" grpId="0"/>
      <p:bldP spid="2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library.med.utah.edu/NetBiochem/images/seiribc.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32299" y="585216"/>
            <a:ext cx="9111901" cy="57584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74693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4325</TotalTime>
  <Words>724</Words>
  <Application>Microsoft Office PowerPoint</Application>
  <PresentationFormat>Widescreen</PresentationFormat>
  <Paragraphs>130</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Tw Cen MT</vt:lpstr>
      <vt:lpstr>Tw Cen MT Condensed</vt:lpstr>
      <vt:lpstr>Wingdings</vt:lpstr>
      <vt:lpstr>Wingdings 3</vt:lpstr>
      <vt:lpstr>Integral</vt:lpstr>
      <vt:lpstr>Quantitative determination of serum iron, unsaturated iron binding capacity (UIBC), and total iron binding capacity (TIBC) </vt:lpstr>
      <vt:lpstr>Objectives</vt:lpstr>
      <vt:lpstr>Iron in the body</vt:lpstr>
      <vt:lpstr>Iron transport-Trasferrin</vt:lpstr>
      <vt:lpstr>Iron transport-Trasferrin</vt:lpstr>
      <vt:lpstr>Iron level in blood</vt:lpstr>
      <vt:lpstr>Total iron-binding capacity</vt:lpstr>
      <vt:lpstr>Serum Iron, TIBC, UIBC</vt:lpstr>
      <vt:lpstr>PowerPoint Presentation</vt:lpstr>
      <vt:lpstr>principle</vt:lpstr>
      <vt:lpstr>principle</vt:lpstr>
      <vt:lpstr>Method</vt:lpstr>
      <vt:lpstr>Method</vt:lpstr>
      <vt:lpstr>Calculations</vt:lpstr>
      <vt:lpstr>Normal ranges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first first</dc:creator>
  <cp:lastModifiedBy>first first</cp:lastModifiedBy>
  <cp:revision>78</cp:revision>
  <dcterms:created xsi:type="dcterms:W3CDTF">2016-03-17T07:36:25Z</dcterms:created>
  <dcterms:modified xsi:type="dcterms:W3CDTF">2016-03-20T07:41:52Z</dcterms:modified>
</cp:coreProperties>
</file>