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9" r:id="rId2"/>
    <p:sldId id="270" r:id="rId3"/>
    <p:sldId id="271" r:id="rId4"/>
    <p:sldId id="272" r:id="rId5"/>
    <p:sldId id="273" r:id="rId6"/>
    <p:sldId id="27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45"/>
    <p:restoredTop sz="94669"/>
  </p:normalViewPr>
  <p:slideViewPr>
    <p:cSldViewPr snapToGrid="0" snapToObjects="1">
      <p:cViewPr>
        <p:scale>
          <a:sx n="54" d="100"/>
          <a:sy n="54" d="100"/>
        </p:scale>
        <p:origin x="-114"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D58A1-4DB2-694F-A790-BFC48CAB0127}"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4113C-A261-C24E-A2B6-FBD50E3CEA78}" type="slidenum">
              <a:rPr lang="en-US" smtClean="0"/>
              <a:t>‹#›</a:t>
            </a:fld>
            <a:endParaRPr lang="en-US"/>
          </a:p>
        </p:txBody>
      </p:sp>
    </p:spTree>
    <p:extLst>
      <p:ext uri="{BB962C8B-B14F-4D97-AF65-F5344CB8AC3E}">
        <p14:creationId xmlns:p14="http://schemas.microsoft.com/office/powerpoint/2010/main" val="139515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4113C-A261-C24E-A2B6-FBD50E3CEA78}" type="slidenum">
              <a:rPr lang="en-US" smtClean="0"/>
              <a:t>1</a:t>
            </a:fld>
            <a:endParaRPr lang="en-US"/>
          </a:p>
        </p:txBody>
      </p:sp>
    </p:spTree>
    <p:extLst>
      <p:ext uri="{BB962C8B-B14F-4D97-AF65-F5344CB8AC3E}">
        <p14:creationId xmlns:p14="http://schemas.microsoft.com/office/powerpoint/2010/main" val="150021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F07D34-FBB9-E246-9C00-090F068BA16B}" type="datetime1">
              <a:rPr lang="en-US" smtClean="0"/>
              <a:t>2/19/2018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85613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CB86E-3971-5F4B-82D5-83EE21E3809D}" type="datetime1">
              <a:rPr lang="en-US" smtClean="0"/>
              <a:t>2/19/2018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3998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66A31-3693-764E-AC9D-B53DD8F04CC8}" type="datetime1">
              <a:rPr lang="en-US" smtClean="0"/>
              <a:t>2/19/2018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203161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EF81C-E4E9-D349-8875-C6ABCC6BFFED}" type="datetime1">
              <a:rPr lang="en-US" smtClean="0"/>
              <a:t>2/19/2018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95281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C730D-184C-F84B-9700-D181032E55FC}" type="datetime1">
              <a:rPr lang="en-US" smtClean="0"/>
              <a:t>2/19/2018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4512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7E42B5-B88D-2B48-AF24-58E6BD0BD703}" type="datetime1">
              <a:rPr lang="en-US" smtClean="0"/>
              <a:t>2/19/2018</a:t>
            </a:fld>
            <a:endParaRPr lang="en-US" dirty="0"/>
          </a:p>
        </p:txBody>
      </p:sp>
      <p:sp>
        <p:nvSpPr>
          <p:cNvPr id="6" name="Footer Placeholder 5"/>
          <p:cNvSpPr>
            <a:spLocks noGrp="1"/>
          </p:cNvSpPr>
          <p:nvPr>
            <p:ph type="ftr" sz="quarter" idx="11"/>
          </p:nvPr>
        </p:nvSpPr>
        <p:spPr/>
        <p:txBody>
          <a:bodyPr/>
          <a:lstStyle/>
          <a:p>
            <a:r>
              <a:rPr lang="ar-SA" smtClean="0"/>
              <a:t>إعداد  أ. ديمه العمار</a:t>
            </a:r>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69838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3B950-3313-754C-BA4C-ED2E68155032}" type="datetime1">
              <a:rPr lang="en-US" smtClean="0"/>
              <a:t>2/19/2018</a:t>
            </a:fld>
            <a:endParaRPr lang="en-US" dirty="0"/>
          </a:p>
        </p:txBody>
      </p:sp>
      <p:sp>
        <p:nvSpPr>
          <p:cNvPr id="8" name="Footer Placeholder 7"/>
          <p:cNvSpPr>
            <a:spLocks noGrp="1"/>
          </p:cNvSpPr>
          <p:nvPr>
            <p:ph type="ftr" sz="quarter" idx="11"/>
          </p:nvPr>
        </p:nvSpPr>
        <p:spPr/>
        <p:txBody>
          <a:bodyPr/>
          <a:lstStyle/>
          <a:p>
            <a:r>
              <a:rPr lang="ar-SA" smtClean="0"/>
              <a:t>إعداد  أ. ديمه العمار</a:t>
            </a:r>
            <a:endParaRPr lang="en-US" dirty="0"/>
          </a:p>
        </p:txBody>
      </p:sp>
      <p:sp>
        <p:nvSpPr>
          <p:cNvPr id="9" name="Slide Number Placeholder 8"/>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47209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591578-4F0C-4E4E-9C9F-8E54CF8BA153}" type="datetime1">
              <a:rPr lang="en-US" smtClean="0"/>
              <a:t>2/19/2018</a:t>
            </a:fld>
            <a:endParaRPr lang="en-US" dirty="0"/>
          </a:p>
        </p:txBody>
      </p:sp>
      <p:sp>
        <p:nvSpPr>
          <p:cNvPr id="4" name="Footer Placeholder 3"/>
          <p:cNvSpPr>
            <a:spLocks noGrp="1"/>
          </p:cNvSpPr>
          <p:nvPr>
            <p:ph type="ftr" sz="quarter" idx="11"/>
          </p:nvPr>
        </p:nvSpPr>
        <p:spPr/>
        <p:txBody>
          <a:bodyPr/>
          <a:lstStyle/>
          <a:p>
            <a:r>
              <a:rPr lang="ar-SA" smtClean="0"/>
              <a:t>إعداد  أ. ديمه العمار</a:t>
            </a:r>
            <a:endParaRPr lang="en-US" dirty="0"/>
          </a:p>
        </p:txBody>
      </p:sp>
      <p:sp>
        <p:nvSpPr>
          <p:cNvPr id="5" name="Slide Number Placeholder 4"/>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67610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B70B2-1FBB-0C4F-A72D-C619E6B96EFF}" type="datetime1">
              <a:rPr lang="en-US" smtClean="0"/>
              <a:t>2/19/2018</a:t>
            </a:fld>
            <a:endParaRPr lang="en-US" dirty="0"/>
          </a:p>
        </p:txBody>
      </p:sp>
      <p:sp>
        <p:nvSpPr>
          <p:cNvPr id="3" name="Footer Placeholder 2"/>
          <p:cNvSpPr>
            <a:spLocks noGrp="1"/>
          </p:cNvSpPr>
          <p:nvPr>
            <p:ph type="ftr" sz="quarter" idx="11"/>
          </p:nvPr>
        </p:nvSpPr>
        <p:spPr/>
        <p:txBody>
          <a:bodyPr/>
          <a:lstStyle/>
          <a:p>
            <a:r>
              <a:rPr lang="ar-SA" smtClean="0"/>
              <a:t>إعداد  أ. ديمه العمار</a:t>
            </a: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77501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72017-0B75-8048-9483-95CC0B42C04C}" type="datetime1">
              <a:rPr lang="en-US" smtClean="0"/>
              <a:t>2/19/2018</a:t>
            </a:fld>
            <a:endParaRPr lang="en-US" dirty="0"/>
          </a:p>
        </p:txBody>
      </p:sp>
      <p:sp>
        <p:nvSpPr>
          <p:cNvPr id="6" name="Footer Placeholder 5"/>
          <p:cNvSpPr>
            <a:spLocks noGrp="1"/>
          </p:cNvSpPr>
          <p:nvPr>
            <p:ph type="ftr" sz="quarter" idx="11"/>
          </p:nvPr>
        </p:nvSpPr>
        <p:spPr/>
        <p:txBody>
          <a:bodyPr/>
          <a:lstStyle/>
          <a:p>
            <a:r>
              <a:rPr lang="ar-SA" smtClean="0"/>
              <a:t>إعداد  أ. ديمه العمار</a:t>
            </a:r>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98114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5D7FD-06A2-3A47-93FE-5FF93F554C44}" type="datetime1">
              <a:rPr lang="en-US" smtClean="0"/>
              <a:t>2/19/2018</a:t>
            </a:fld>
            <a:endParaRPr lang="en-US" dirty="0"/>
          </a:p>
        </p:txBody>
      </p:sp>
      <p:sp>
        <p:nvSpPr>
          <p:cNvPr id="6" name="Footer Placeholder 5"/>
          <p:cNvSpPr>
            <a:spLocks noGrp="1"/>
          </p:cNvSpPr>
          <p:nvPr>
            <p:ph type="ftr" sz="quarter" idx="11"/>
          </p:nvPr>
        </p:nvSpPr>
        <p:spPr/>
        <p:txBody>
          <a:bodyPr/>
          <a:lstStyle/>
          <a:p>
            <a:r>
              <a:rPr lang="ar-SA" smtClean="0"/>
              <a:t>إعداد  أ. ديمه العمار</a:t>
            </a:r>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33080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43242-3400-3041-AD04-923433F33DCA}" type="datetime1">
              <a:rPr lang="en-US" smtClean="0"/>
              <a:t>2/19/2018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إعداد  أ. ديمه العمار</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4F29C-7DF9-104E-9467-69D906282182}" type="slidenum">
              <a:rPr lang="en-US" smtClean="0"/>
              <a:t>‹#›</a:t>
            </a:fld>
            <a:endParaRPr lang="en-US" dirty="0"/>
          </a:p>
        </p:txBody>
      </p:sp>
    </p:spTree>
    <p:extLst>
      <p:ext uri="{BB962C8B-B14F-4D97-AF65-F5344CB8AC3E}">
        <p14:creationId xmlns:p14="http://schemas.microsoft.com/office/powerpoint/2010/main" val="37161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583"/>
            <a:ext cx="10515600" cy="1325563"/>
          </a:xfrm>
        </p:spPr>
        <p:txBody>
          <a:bodyPr>
            <a:normAutofit fontScale="90000"/>
          </a:bodyPr>
          <a:lstStyle/>
          <a:p>
            <a:pPr algn="ctr" defTabSz="914400" rtl="1" eaLnBrk="1" latinLnBrk="0" hangingPunct="1">
              <a:lnSpc>
                <a:spcPct val="90000"/>
              </a:lnSpc>
              <a:spcBef>
                <a:spcPct val="0"/>
              </a:spcBef>
              <a:buNone/>
            </a:pPr>
            <a:r>
              <a:rPr lang="ar-SA" dirty="0" smtClean="0"/>
              <a:t/>
            </a:r>
            <a:br>
              <a:rPr lang="ar-SA" dirty="0" smtClean="0"/>
            </a:br>
            <a:r>
              <a:rPr lang="ar-SA" dirty="0" smtClean="0"/>
              <a:t/>
            </a:r>
            <a:br>
              <a:rPr lang="ar-SA" dirty="0" smtClean="0"/>
            </a:br>
            <a:r>
              <a:rPr lang="ar-SA" dirty="0" smtClean="0"/>
              <a:t>اقتصاديات نقود وبنوك </a:t>
            </a:r>
            <a:br>
              <a:rPr lang="ar-SA" dirty="0" smtClean="0"/>
            </a:br>
            <a:endParaRPr lang="en-US" dirty="0"/>
          </a:p>
        </p:txBody>
      </p:sp>
      <p:sp>
        <p:nvSpPr>
          <p:cNvPr id="3" name="Content Placeholder 2"/>
          <p:cNvSpPr>
            <a:spLocks noGrp="1"/>
          </p:cNvSpPr>
          <p:nvPr>
            <p:ph idx="1"/>
          </p:nvPr>
        </p:nvSpPr>
        <p:spPr/>
        <p:txBody>
          <a:bodyPr/>
          <a:lstStyle/>
          <a:p>
            <a:pPr marL="228600" indent="-228600" algn="ctr" defTabSz="914400" rtl="1" eaLnBrk="1" latinLnBrk="0" hangingPunct="1">
              <a:lnSpc>
                <a:spcPct val="90000"/>
              </a:lnSpc>
              <a:spcBef>
                <a:spcPts val="1000"/>
              </a:spcBef>
              <a:buFont typeface="Arial"/>
              <a:buChar char="•"/>
            </a:pPr>
            <a:endParaRPr lang="ar-SA" dirty="0" smtClean="0"/>
          </a:p>
          <a:p>
            <a:pPr marL="228600" indent="-228600" algn="ctr" defTabSz="914400" rtl="1" eaLnBrk="1" latinLnBrk="0" hangingPunct="1">
              <a:lnSpc>
                <a:spcPct val="90000"/>
              </a:lnSpc>
              <a:spcBef>
                <a:spcPts val="1000"/>
              </a:spcBef>
              <a:buFont typeface="Arial"/>
              <a:buChar char="•"/>
            </a:pPr>
            <a:endParaRPr lang="ar-SA" dirty="0" smtClean="0"/>
          </a:p>
          <a:p>
            <a:pPr marL="228600" indent="-228600" algn="ctr" defTabSz="914400" rtl="1" eaLnBrk="1" latinLnBrk="0" hangingPunct="1">
              <a:lnSpc>
                <a:spcPct val="90000"/>
              </a:lnSpc>
              <a:spcBef>
                <a:spcPts val="1000"/>
              </a:spcBef>
              <a:buFont typeface="Arial"/>
              <a:buChar char="•"/>
            </a:pPr>
            <a:r>
              <a:rPr lang="ar-SA" dirty="0" smtClean="0"/>
              <a:t>الوسطاء الماليون </a:t>
            </a:r>
            <a:endParaRPr lang="ar-SA" dirty="0"/>
          </a:p>
        </p:txBody>
      </p:sp>
      <p:sp>
        <p:nvSpPr>
          <p:cNvPr id="4" name="Slide Number Placeholder 3"/>
          <p:cNvSpPr>
            <a:spLocks noGrp="1"/>
          </p:cNvSpPr>
          <p:nvPr>
            <p:ph type="sldNum" sz="quarter" idx="12"/>
          </p:nvPr>
        </p:nvSpPr>
        <p:spPr/>
        <p:txBody>
          <a:bodyPr/>
          <a:lstStyle/>
          <a:p>
            <a:fld id="{0844F29C-7DF9-104E-9467-69D906282182}" type="slidenum">
              <a:rPr lang="en-US" smtClean="0"/>
              <a:t>1</a:t>
            </a:fld>
            <a:endParaRPr lang="en-US" dirty="0"/>
          </a:p>
        </p:txBody>
      </p:sp>
      <p:pic>
        <p:nvPicPr>
          <p:cNvPr id="7" name="Picture 6"/>
          <p:cNvPicPr>
            <a:picLocks noChangeAspect="1"/>
          </p:cNvPicPr>
          <p:nvPr/>
        </p:nvPicPr>
        <p:blipFill>
          <a:blip r:embed="rId3"/>
          <a:stretch>
            <a:fillRect/>
          </a:stretch>
        </p:blipFill>
        <p:spPr>
          <a:xfrm>
            <a:off x="901700" y="1003300"/>
            <a:ext cx="2924712" cy="4851400"/>
          </a:xfrm>
          <a:prstGeom prst="rect">
            <a:avLst/>
          </a:prstGeom>
        </p:spPr>
      </p:pic>
      <p:pic>
        <p:nvPicPr>
          <p:cNvPr id="8" name="Picture 7"/>
          <p:cNvPicPr>
            <a:picLocks noChangeAspect="1"/>
          </p:cNvPicPr>
          <p:nvPr/>
        </p:nvPicPr>
        <p:blipFill>
          <a:blip r:embed="rId4"/>
          <a:stretch>
            <a:fillRect/>
          </a:stretch>
        </p:blipFill>
        <p:spPr>
          <a:xfrm>
            <a:off x="8904849" y="3671668"/>
            <a:ext cx="2321168" cy="2363372"/>
          </a:xfrm>
          <a:prstGeom prst="rect">
            <a:avLst/>
          </a:prstGeom>
        </p:spPr>
      </p:pic>
      <p:sp>
        <p:nvSpPr>
          <p:cNvPr id="5" name="Footer Placeholder 4"/>
          <p:cNvSpPr>
            <a:spLocks noGrp="1"/>
          </p:cNvSpPr>
          <p:nvPr>
            <p:ph type="ftr" sz="quarter" idx="11"/>
          </p:nvPr>
        </p:nvSpPr>
        <p:spPr/>
        <p:txBody>
          <a:bodyPr/>
          <a:lstStyle/>
          <a:p>
            <a:r>
              <a:rPr lang="ar-SA" smtClean="0"/>
              <a:t>إعداد  أ. ديمه العمار</a:t>
            </a:r>
            <a:endParaRPr lang="en-US" dirty="0"/>
          </a:p>
        </p:txBody>
      </p:sp>
    </p:spTree>
    <p:extLst>
      <p:ext uri="{BB962C8B-B14F-4D97-AF65-F5344CB8AC3E}">
        <p14:creationId xmlns:p14="http://schemas.microsoft.com/office/powerpoint/2010/main" val="176237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897" y="323557"/>
            <a:ext cx="11375136" cy="6397918"/>
          </a:xfrm>
        </p:spPr>
        <p:txBody>
          <a:bodyPr>
            <a:normAutofit lnSpcReduction="10000"/>
          </a:bodyPr>
          <a:lstStyle/>
          <a:p>
            <a:pPr marL="0" indent="0" algn="r" defTabSz="914400" rtl="1" eaLnBrk="1" latinLnBrk="0" hangingPunct="1">
              <a:lnSpc>
                <a:spcPct val="90000"/>
              </a:lnSpc>
              <a:spcBef>
                <a:spcPts val="1000"/>
              </a:spcBef>
              <a:buFont typeface="Arial"/>
              <a:buNone/>
            </a:pPr>
            <a:r>
              <a:rPr lang="ar-SA" sz="3200" b="1" dirty="0" smtClean="0">
                <a:solidFill>
                  <a:srgbClr val="FF0000"/>
                </a:solidFill>
                <a:latin typeface="Tahoma" charset="0"/>
                <a:ea typeface="Tahoma" charset="0"/>
                <a:cs typeface="Tahoma" charset="0"/>
              </a:rPr>
              <a:t>الوسطاء الماليون:</a:t>
            </a:r>
          </a:p>
          <a:p>
            <a:pPr marL="0" indent="0" algn="r" defTabSz="914400" rtl="1" eaLnBrk="1" latinLnBrk="0" hangingPunct="1">
              <a:lnSpc>
                <a:spcPct val="90000"/>
              </a:lnSpc>
              <a:spcBef>
                <a:spcPts val="1000"/>
              </a:spcBef>
              <a:buFont typeface="Arial"/>
              <a:buNone/>
            </a:pPr>
            <a:endParaRPr lang="ar-SA" sz="3200" b="1" dirty="0" smtClean="0">
              <a:solidFill>
                <a:srgbClr val="FF0000"/>
              </a:solidFill>
              <a:latin typeface="Tahoma" charset="0"/>
              <a:ea typeface="Tahoma" charset="0"/>
              <a:cs typeface="Tahoma" charset="0"/>
            </a:endParaRPr>
          </a:p>
          <a:p>
            <a:pPr marL="0" indent="0" algn="r" defTabSz="914400" rtl="1" eaLnBrk="1" latinLnBrk="0" hangingPunct="1">
              <a:lnSpc>
                <a:spcPct val="90000"/>
              </a:lnSpc>
              <a:spcBef>
                <a:spcPts val="1000"/>
              </a:spcBef>
              <a:buFont typeface="Arial"/>
              <a:buNone/>
            </a:pPr>
            <a:r>
              <a:rPr lang="ar-SA" sz="3200" b="1" dirty="0" smtClean="0">
                <a:solidFill>
                  <a:srgbClr val="FF0000"/>
                </a:solidFill>
                <a:latin typeface="Tahoma" charset="0"/>
                <a:ea typeface="Tahoma" charset="0"/>
                <a:cs typeface="Tahoma" charset="0"/>
              </a:rPr>
              <a:t>١/ مؤسسات مالية مصرفية:</a:t>
            </a:r>
            <a:endParaRPr lang="ar-SA" sz="3200" b="1" dirty="0">
              <a:solidFill>
                <a:srgbClr val="FF0000"/>
              </a:solidFill>
              <a:latin typeface="Tahoma" charset="0"/>
              <a:ea typeface="Tahoma" charset="0"/>
              <a:cs typeface="Tahoma" charset="0"/>
            </a:endParaRPr>
          </a:p>
          <a:p>
            <a:pPr marL="0" indent="0" algn="r" defTabSz="914400" rtl="1" eaLnBrk="1" latinLnBrk="0" hangingPunct="1">
              <a:lnSpc>
                <a:spcPct val="90000"/>
              </a:lnSpc>
              <a:spcBef>
                <a:spcPts val="1000"/>
              </a:spcBef>
              <a:buFont typeface="Arial"/>
              <a:buNone/>
            </a:pPr>
            <a:r>
              <a:rPr lang="ar-SA" sz="3200" b="1" dirty="0" smtClean="0">
                <a:solidFill>
                  <a:srgbClr val="FF0000"/>
                </a:solidFill>
                <a:latin typeface="Tahoma" charset="0"/>
                <a:ea typeface="Tahoma" charset="0"/>
                <a:cs typeface="Tahoma" charset="0"/>
              </a:rPr>
              <a:t>أهم خصائصها:</a:t>
            </a:r>
          </a:p>
          <a:p>
            <a:pPr marL="0" indent="0" algn="r" defTabSz="914400" rtl="1" eaLnBrk="1" latinLnBrk="0" hangingPunct="1">
              <a:lnSpc>
                <a:spcPct val="90000"/>
              </a:lnSpc>
              <a:spcBef>
                <a:spcPts val="1000"/>
              </a:spcBef>
              <a:buFont typeface="Arial"/>
              <a:buNone/>
            </a:pPr>
            <a:r>
              <a:rPr lang="ar-SA" sz="3200" dirty="0" smtClean="0">
                <a:latin typeface="Tahoma" charset="0"/>
                <a:ea typeface="Tahoma" charset="0"/>
                <a:cs typeface="Tahoma" charset="0"/>
              </a:rPr>
              <a:t>١/ تقبل الودائع.</a:t>
            </a:r>
          </a:p>
          <a:p>
            <a:pPr marL="0" indent="0" algn="r" defTabSz="914400" rtl="1" eaLnBrk="1" latinLnBrk="0" hangingPunct="1">
              <a:lnSpc>
                <a:spcPct val="90000"/>
              </a:lnSpc>
              <a:spcBef>
                <a:spcPts val="1000"/>
              </a:spcBef>
              <a:buFont typeface="Arial"/>
              <a:buNone/>
            </a:pPr>
            <a:r>
              <a:rPr lang="ar-SA" sz="3200" dirty="0" smtClean="0">
                <a:latin typeface="Tahoma" charset="0"/>
                <a:ea typeface="Tahoma" charset="0"/>
                <a:cs typeface="Tahoma" charset="0"/>
              </a:rPr>
              <a:t>٢/ تستخدم الخصوم كوسيط للتبادل.</a:t>
            </a:r>
          </a:p>
          <a:p>
            <a:pPr marL="0" indent="0" algn="r" defTabSz="914400" rtl="1" eaLnBrk="1" latinLnBrk="0" hangingPunct="1">
              <a:lnSpc>
                <a:spcPct val="90000"/>
              </a:lnSpc>
              <a:spcBef>
                <a:spcPts val="1000"/>
              </a:spcBef>
              <a:buFont typeface="Arial"/>
              <a:buNone/>
            </a:pPr>
            <a:r>
              <a:rPr lang="ar-SA" sz="3200" dirty="0" smtClean="0">
                <a:latin typeface="Tahoma" charset="0"/>
                <a:ea typeface="Tahoma" charset="0"/>
                <a:cs typeface="Tahoma" charset="0"/>
              </a:rPr>
              <a:t>٣/ الودائع تمثل النسبة الكبرى من الموارد.</a:t>
            </a:r>
          </a:p>
          <a:p>
            <a:pPr marL="0" indent="0" algn="r" defTabSz="914400" rtl="1" eaLnBrk="1" latinLnBrk="0" hangingPunct="1">
              <a:lnSpc>
                <a:spcPct val="90000"/>
              </a:lnSpc>
              <a:spcBef>
                <a:spcPts val="1000"/>
              </a:spcBef>
              <a:buFont typeface="Arial"/>
              <a:buNone/>
            </a:pPr>
            <a:r>
              <a:rPr lang="ar-SA" sz="3200" dirty="0" smtClean="0">
                <a:latin typeface="Tahoma" charset="0"/>
                <a:ea typeface="Tahoma" charset="0"/>
                <a:cs typeface="Tahoma" charset="0"/>
              </a:rPr>
              <a:t>٤/ رأس المال</a:t>
            </a:r>
            <a:r>
              <a:rPr lang="ar-SA" sz="3200" dirty="0" smtClean="0">
                <a:solidFill>
                  <a:srgbClr val="FF0000"/>
                </a:solidFill>
                <a:latin typeface="Tahoma" charset="0"/>
                <a:ea typeface="Tahoma" charset="0"/>
                <a:cs typeface="Tahoma" charset="0"/>
              </a:rPr>
              <a:t> لا </a:t>
            </a:r>
            <a:r>
              <a:rPr lang="ar-SA" sz="3200" dirty="0" smtClean="0">
                <a:latin typeface="Tahoma" charset="0"/>
                <a:ea typeface="Tahoma" charset="0"/>
                <a:cs typeface="Tahoma" charset="0"/>
              </a:rPr>
              <a:t>يمثل نسبة كبرى من الموارد.</a:t>
            </a:r>
          </a:p>
          <a:p>
            <a:pPr marL="0" indent="0" algn="r" defTabSz="914400" rtl="1" eaLnBrk="1" latinLnBrk="0" hangingPunct="1">
              <a:lnSpc>
                <a:spcPct val="90000"/>
              </a:lnSpc>
              <a:spcBef>
                <a:spcPts val="1000"/>
              </a:spcBef>
              <a:buFont typeface="Arial"/>
              <a:buNone/>
            </a:pPr>
            <a:endParaRPr lang="ar-SA" sz="3200" dirty="0" smtClean="0">
              <a:solidFill>
                <a:srgbClr val="FF0000"/>
              </a:solidFill>
              <a:latin typeface="Tahoma" charset="0"/>
              <a:ea typeface="Tahoma" charset="0"/>
              <a:cs typeface="Tahoma" charset="0"/>
            </a:endParaRPr>
          </a:p>
          <a:p>
            <a:pPr marL="0" indent="0" algn="r" defTabSz="914400" rtl="1" eaLnBrk="1" latinLnBrk="0" hangingPunct="1">
              <a:lnSpc>
                <a:spcPct val="90000"/>
              </a:lnSpc>
              <a:spcBef>
                <a:spcPts val="1000"/>
              </a:spcBef>
              <a:buFont typeface="Arial"/>
              <a:buNone/>
            </a:pPr>
            <a:r>
              <a:rPr lang="ar-SA" sz="3200" b="1" u="sng" dirty="0" smtClean="0">
                <a:solidFill>
                  <a:srgbClr val="FF0000"/>
                </a:solidFill>
                <a:latin typeface="Tahoma" charset="0"/>
                <a:ea typeface="Tahoma" charset="0"/>
                <a:cs typeface="Tahoma" charset="0"/>
              </a:rPr>
              <a:t>المؤسسات العامة:</a:t>
            </a:r>
            <a:endParaRPr lang="ar-SA" sz="3200" b="1" u="sng" dirty="0">
              <a:solidFill>
                <a:srgbClr val="FF0000"/>
              </a:solidFill>
              <a:latin typeface="Tahoma" charset="0"/>
              <a:ea typeface="Tahoma" charset="0"/>
              <a:cs typeface="Tahoma" charset="0"/>
            </a:endParaRPr>
          </a:p>
          <a:p>
            <a:pPr marL="0" indent="0" algn="r" defTabSz="914400" rtl="1" eaLnBrk="1" latinLnBrk="0" hangingPunct="1">
              <a:lnSpc>
                <a:spcPct val="90000"/>
              </a:lnSpc>
              <a:spcBef>
                <a:spcPts val="1000"/>
              </a:spcBef>
              <a:buFont typeface="Arial"/>
              <a:buNone/>
            </a:pPr>
            <a:r>
              <a:rPr lang="ar-SA" sz="3200" dirty="0" smtClean="0">
                <a:latin typeface="Tahoma" charset="0"/>
                <a:ea typeface="Tahoma" charset="0"/>
                <a:cs typeface="Tahoma" charset="0"/>
              </a:rPr>
              <a:t>البنك المركزي، البنوك التجارية، البنوك الإسلامية، بنوك الاستثمار والأعمال.</a:t>
            </a:r>
            <a:endParaRPr lang="en-US" sz="3200" dirty="0">
              <a:latin typeface="Tahoma" charset="0"/>
              <a:ea typeface="Tahoma" charset="0"/>
              <a:cs typeface="Tahoma" charset="0"/>
            </a:endParaRPr>
          </a:p>
        </p:txBody>
      </p:sp>
      <p:sp>
        <p:nvSpPr>
          <p:cNvPr id="4" name="Slide Number Placeholder 3"/>
          <p:cNvSpPr>
            <a:spLocks noGrp="1"/>
          </p:cNvSpPr>
          <p:nvPr>
            <p:ph type="sldNum" sz="quarter" idx="12"/>
          </p:nvPr>
        </p:nvSpPr>
        <p:spPr/>
        <p:txBody>
          <a:bodyPr/>
          <a:lstStyle/>
          <a:p>
            <a:fld id="{0844F29C-7DF9-104E-9467-69D906282182}" type="slidenum">
              <a:rPr lang="en-US" smtClean="0"/>
              <a:t>2</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a:t>
            </a:r>
            <a:endParaRPr lang="en-US" dirty="0"/>
          </a:p>
        </p:txBody>
      </p:sp>
    </p:spTree>
    <p:extLst>
      <p:ext uri="{BB962C8B-B14F-4D97-AF65-F5344CB8AC3E}">
        <p14:creationId xmlns:p14="http://schemas.microsoft.com/office/powerpoint/2010/main" val="176859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365760"/>
            <a:ext cx="11356848" cy="5990590"/>
          </a:xfrm>
        </p:spPr>
        <p:txBody>
          <a:bodyPr/>
          <a:lstStyle/>
          <a:p>
            <a:pPr marL="0" indent="0" algn="r" defTabSz="914400" rtl="1" eaLnBrk="1" latinLnBrk="0" hangingPunct="1">
              <a:lnSpc>
                <a:spcPct val="90000"/>
              </a:lnSpc>
              <a:spcBef>
                <a:spcPts val="1000"/>
              </a:spcBef>
              <a:buNone/>
            </a:pPr>
            <a:r>
              <a:rPr lang="ar-SA" sz="3200" b="1" dirty="0" smtClean="0">
                <a:solidFill>
                  <a:srgbClr val="FF0000"/>
                </a:solidFill>
                <a:latin typeface="Tahoma" charset="0"/>
                <a:ea typeface="Tahoma" charset="0"/>
                <a:cs typeface="Tahoma" charset="0"/>
              </a:rPr>
              <a:t>٢/ مؤسسات مالية شبه مصرفية:</a:t>
            </a:r>
          </a:p>
          <a:p>
            <a:pPr marL="0" indent="0" algn="r" rtl="1">
              <a:buNone/>
            </a:pPr>
            <a:r>
              <a:rPr lang="ar-SA" sz="3200" dirty="0" smtClean="0">
                <a:latin typeface="Tahoma" charset="0"/>
                <a:ea typeface="Tahoma" charset="0"/>
                <a:cs typeface="Tahoma" charset="0"/>
              </a:rPr>
              <a:t>أهم خصائصها:</a:t>
            </a:r>
          </a:p>
          <a:p>
            <a:pPr marL="0" indent="0" algn="r" rtl="1">
              <a:buNone/>
            </a:pPr>
            <a:r>
              <a:rPr lang="ar-SA" sz="3200" dirty="0" smtClean="0">
                <a:latin typeface="Tahoma" charset="0"/>
                <a:ea typeface="Tahoma" charset="0"/>
                <a:cs typeface="Tahoma" charset="0"/>
              </a:rPr>
              <a:t>١/ تقبل الودائع.</a:t>
            </a:r>
          </a:p>
          <a:p>
            <a:pPr marL="0" indent="0" algn="r" rtl="1">
              <a:buNone/>
            </a:pPr>
            <a:r>
              <a:rPr lang="ar-SA" sz="3200" dirty="0" smtClean="0">
                <a:latin typeface="Tahoma" charset="0"/>
                <a:ea typeface="Tahoma" charset="0"/>
                <a:cs typeface="Tahoma" charset="0"/>
              </a:rPr>
              <a:t>٢/ </a:t>
            </a:r>
            <a:r>
              <a:rPr lang="ar-SA" sz="3200" dirty="0" smtClean="0">
                <a:solidFill>
                  <a:srgbClr val="FF0000"/>
                </a:solidFill>
                <a:latin typeface="Tahoma" charset="0"/>
                <a:ea typeface="Tahoma" charset="0"/>
                <a:cs typeface="Tahoma" charset="0"/>
              </a:rPr>
              <a:t>لا</a:t>
            </a:r>
            <a:r>
              <a:rPr lang="ar-SA" sz="3200" dirty="0" smtClean="0">
                <a:latin typeface="Tahoma" charset="0"/>
                <a:ea typeface="Tahoma" charset="0"/>
                <a:cs typeface="Tahoma" charset="0"/>
              </a:rPr>
              <a:t> تستخدم الخصوم كوسيط للتبادل.</a:t>
            </a:r>
          </a:p>
          <a:p>
            <a:pPr marL="0" indent="0" algn="r" rtl="1">
              <a:buNone/>
            </a:pPr>
            <a:r>
              <a:rPr lang="ar-SA" sz="3200" dirty="0" smtClean="0">
                <a:latin typeface="Tahoma" charset="0"/>
                <a:ea typeface="Tahoma" charset="0"/>
                <a:cs typeface="Tahoma" charset="0"/>
              </a:rPr>
              <a:t>٣/</a:t>
            </a:r>
            <a:r>
              <a:rPr lang="ar-SA" sz="3200" dirty="0" smtClean="0">
                <a:solidFill>
                  <a:srgbClr val="FF0000"/>
                </a:solidFill>
                <a:latin typeface="Tahoma" charset="0"/>
                <a:ea typeface="Tahoma" charset="0"/>
                <a:cs typeface="Tahoma" charset="0"/>
              </a:rPr>
              <a:t> لا </a:t>
            </a:r>
            <a:r>
              <a:rPr lang="ar-SA" sz="3200" dirty="0" smtClean="0">
                <a:latin typeface="Tahoma" charset="0"/>
                <a:ea typeface="Tahoma" charset="0"/>
                <a:cs typeface="Tahoma" charset="0"/>
              </a:rPr>
              <a:t>تمثل الودائع نسبة كبرى من مواردها.</a:t>
            </a:r>
          </a:p>
          <a:p>
            <a:pPr marL="0" indent="0" algn="r" rtl="1">
              <a:buNone/>
            </a:pPr>
            <a:r>
              <a:rPr lang="ar-SA" sz="3200" dirty="0" smtClean="0">
                <a:latin typeface="Tahoma" charset="0"/>
                <a:ea typeface="Tahoma" charset="0"/>
                <a:cs typeface="Tahoma" charset="0"/>
              </a:rPr>
              <a:t>٤/تدير مواردها عن طريق الأسهم والسندات.</a:t>
            </a:r>
          </a:p>
          <a:p>
            <a:pPr marL="0" indent="0" algn="r" rtl="1">
              <a:buNone/>
            </a:pPr>
            <a:r>
              <a:rPr lang="ar-SA" sz="3200" dirty="0" smtClean="0">
                <a:latin typeface="Tahoma" charset="0"/>
                <a:ea typeface="Tahoma" charset="0"/>
                <a:cs typeface="Tahoma" charset="0"/>
              </a:rPr>
              <a:t>٥/القروض من الخارج.</a:t>
            </a:r>
          </a:p>
          <a:p>
            <a:pPr marL="0" indent="0" algn="r" defTabSz="914400" rtl="1" eaLnBrk="1" latinLnBrk="0" hangingPunct="1">
              <a:lnSpc>
                <a:spcPct val="90000"/>
              </a:lnSpc>
              <a:spcBef>
                <a:spcPts val="1000"/>
              </a:spcBef>
              <a:buNone/>
            </a:pPr>
            <a:endParaRPr lang="ar-SA" sz="3200" b="1" dirty="0">
              <a:solidFill>
                <a:srgbClr val="FF0000"/>
              </a:solidFill>
              <a:latin typeface="Tahoma" charset="0"/>
              <a:ea typeface="Tahoma" charset="0"/>
              <a:cs typeface="Tahoma" charset="0"/>
            </a:endParaRPr>
          </a:p>
          <a:p>
            <a:pPr marL="0" indent="0" algn="r" defTabSz="914400" rtl="1" eaLnBrk="1" latinLnBrk="0" hangingPunct="1">
              <a:lnSpc>
                <a:spcPct val="90000"/>
              </a:lnSpc>
              <a:spcBef>
                <a:spcPts val="1000"/>
              </a:spcBef>
              <a:buNone/>
            </a:pPr>
            <a:r>
              <a:rPr lang="ar-SA" sz="3200" b="1" dirty="0" smtClean="0">
                <a:solidFill>
                  <a:srgbClr val="FF0000"/>
                </a:solidFill>
                <a:latin typeface="Tahoma" charset="0"/>
                <a:ea typeface="Tahoma" charset="0"/>
                <a:cs typeface="Tahoma" charset="0"/>
              </a:rPr>
              <a:t>٣/ مؤسسات مالية غير مصرفية:</a:t>
            </a:r>
          </a:p>
          <a:p>
            <a:pPr marL="0" indent="0" algn="r" defTabSz="914400" rtl="1" eaLnBrk="1" latinLnBrk="0" hangingPunct="1">
              <a:lnSpc>
                <a:spcPct val="90000"/>
              </a:lnSpc>
              <a:spcBef>
                <a:spcPts val="1000"/>
              </a:spcBef>
              <a:buNone/>
            </a:pPr>
            <a:r>
              <a:rPr lang="ar-SA" sz="3200" dirty="0" smtClean="0">
                <a:solidFill>
                  <a:srgbClr val="FF0000"/>
                </a:solidFill>
                <a:latin typeface="Tahoma" charset="0"/>
                <a:ea typeface="Tahoma" charset="0"/>
                <a:cs typeface="Tahoma" charset="0"/>
              </a:rPr>
              <a:t>لا </a:t>
            </a:r>
            <a:r>
              <a:rPr lang="ar-SA" sz="3200" dirty="0" smtClean="0">
                <a:latin typeface="Tahoma" charset="0"/>
                <a:ea typeface="Tahoma" charset="0"/>
                <a:cs typeface="Tahoma" charset="0"/>
              </a:rPr>
              <a:t>تقبل الودائع</a:t>
            </a:r>
          </a:p>
          <a:p>
            <a:pPr marL="228600" indent="-228600" algn="r" defTabSz="914400" rtl="1" eaLnBrk="1" latinLnBrk="0" hangingPunct="1">
              <a:lnSpc>
                <a:spcPct val="90000"/>
              </a:lnSpc>
              <a:spcBef>
                <a:spcPts val="1000"/>
              </a:spcBef>
              <a:buFont typeface="Arial"/>
              <a:buChar char="•"/>
            </a:pPr>
            <a:endParaRPr lang="ar-SA"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3</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a:t>
            </a:r>
            <a:endParaRPr lang="en-US" dirty="0"/>
          </a:p>
        </p:txBody>
      </p:sp>
    </p:spTree>
    <p:extLst>
      <p:ext uri="{BB962C8B-B14F-4D97-AF65-F5344CB8AC3E}">
        <p14:creationId xmlns:p14="http://schemas.microsoft.com/office/powerpoint/2010/main" val="19346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fontScale="55000" lnSpcReduction="20000"/>
          </a:bodyPr>
          <a:lstStyle/>
          <a:p>
            <a:pPr marL="0" indent="0" algn="r" rtl="1">
              <a:buNone/>
            </a:pPr>
            <a:r>
              <a:rPr lang="ar-SA" sz="5800" b="1" dirty="0" smtClean="0">
                <a:solidFill>
                  <a:srgbClr val="FF0000"/>
                </a:solidFill>
                <a:latin typeface="Tahoma" charset="0"/>
                <a:ea typeface="Tahoma" charset="0"/>
                <a:cs typeface="Tahoma" charset="0"/>
              </a:rPr>
              <a:t>أنواع المؤسسات المالية الغير مصرفية:</a:t>
            </a:r>
          </a:p>
          <a:p>
            <a:pPr marL="0" indent="0" algn="r" rtl="1">
              <a:buNone/>
            </a:pPr>
            <a:r>
              <a:rPr lang="ar-SA" sz="5800" b="1" dirty="0" smtClean="0">
                <a:solidFill>
                  <a:srgbClr val="FF0000"/>
                </a:solidFill>
                <a:latin typeface="Tahoma" charset="0"/>
                <a:ea typeface="Tahoma" charset="0"/>
                <a:cs typeface="Tahoma" charset="0"/>
              </a:rPr>
              <a:t>١/ مؤسسات تعاقدية: </a:t>
            </a:r>
          </a:p>
          <a:p>
            <a:pPr marL="0" indent="0" algn="r" rtl="1">
              <a:buNone/>
            </a:pPr>
            <a:r>
              <a:rPr lang="ar-SA" sz="5800" dirty="0" err="1" smtClean="0">
                <a:latin typeface="Tahoma" charset="0"/>
                <a:ea typeface="Tahoma" charset="0"/>
                <a:cs typeface="Tahoma" charset="0"/>
              </a:rPr>
              <a:t>أ</a:t>
            </a:r>
            <a:r>
              <a:rPr lang="ar-SA" sz="5800" dirty="0" smtClean="0">
                <a:latin typeface="Tahoma" charset="0"/>
                <a:ea typeface="Tahoma" charset="0"/>
                <a:cs typeface="Tahoma" charset="0"/>
              </a:rPr>
              <a:t>. شركات تأمين.    ب. صناديق تعاقد خاصة.    </a:t>
            </a:r>
            <a:r>
              <a:rPr lang="ar-SA" sz="5800" dirty="0" err="1" smtClean="0">
                <a:latin typeface="Tahoma" charset="0"/>
                <a:ea typeface="Tahoma" charset="0"/>
                <a:cs typeface="Tahoma" charset="0"/>
              </a:rPr>
              <a:t>ج</a:t>
            </a:r>
            <a:r>
              <a:rPr lang="ar-SA" sz="5800" dirty="0" smtClean="0">
                <a:latin typeface="Tahoma" charset="0"/>
                <a:ea typeface="Tahoma" charset="0"/>
                <a:cs typeface="Tahoma" charset="0"/>
              </a:rPr>
              <a:t>ـ. صناديق تعاقد عامة </a:t>
            </a:r>
          </a:p>
          <a:p>
            <a:pPr marL="0" indent="0" algn="r" rtl="1">
              <a:buNone/>
            </a:pPr>
            <a:r>
              <a:rPr lang="ar-SA" sz="5800" b="1" dirty="0" smtClean="0">
                <a:latin typeface="Tahoma" charset="0"/>
                <a:ea typeface="Tahoma" charset="0"/>
                <a:cs typeface="Tahoma" charset="0"/>
              </a:rPr>
              <a:t>خصائصها:</a:t>
            </a:r>
          </a:p>
          <a:p>
            <a:pPr marL="0" indent="0" algn="r" rtl="1">
              <a:buNone/>
            </a:pPr>
            <a:r>
              <a:rPr lang="ar-SA" sz="5800" dirty="0" smtClean="0">
                <a:latin typeface="Tahoma" charset="0"/>
                <a:ea typeface="Tahoma" charset="0"/>
                <a:cs typeface="Tahoma" charset="0"/>
              </a:rPr>
              <a:t>الموارد المالية من خلال اشتراكات الأفراد عن طريق أقساط شهرية، سنوية.</a:t>
            </a:r>
          </a:p>
          <a:p>
            <a:pPr marL="0" indent="0" algn="r" rtl="1">
              <a:buNone/>
            </a:pPr>
            <a:r>
              <a:rPr lang="ar-SA" sz="5800" dirty="0" smtClean="0">
                <a:solidFill>
                  <a:srgbClr val="FF0000"/>
                </a:solidFill>
                <a:latin typeface="Tahoma" charset="0"/>
                <a:ea typeface="Tahoma" charset="0"/>
                <a:cs typeface="Tahoma" charset="0"/>
              </a:rPr>
              <a:t>لا</a:t>
            </a:r>
            <a:r>
              <a:rPr lang="ar-SA" sz="5800" dirty="0" smtClean="0">
                <a:latin typeface="Tahoma" charset="0"/>
                <a:ea typeface="Tahoma" charset="0"/>
                <a:cs typeface="Tahoma" charset="0"/>
              </a:rPr>
              <a:t> تقبل الودائع.</a:t>
            </a:r>
          </a:p>
          <a:p>
            <a:pPr marL="0" indent="0" algn="r" rtl="1">
              <a:buNone/>
            </a:pPr>
            <a:endParaRPr lang="ar-SA" sz="5800" b="1" u="sng" dirty="0">
              <a:latin typeface="Tahoma" charset="0"/>
              <a:ea typeface="Tahoma" charset="0"/>
              <a:cs typeface="Tahoma" charset="0"/>
            </a:endParaRPr>
          </a:p>
          <a:p>
            <a:pPr marL="0" indent="0" algn="r" rtl="1">
              <a:buNone/>
            </a:pPr>
            <a:r>
              <a:rPr lang="ar-SA" sz="5800" b="1" dirty="0" smtClean="0">
                <a:solidFill>
                  <a:srgbClr val="FF0000"/>
                </a:solidFill>
                <a:latin typeface="Tahoma" charset="0"/>
                <a:ea typeface="Tahoma" charset="0"/>
                <a:cs typeface="Tahoma" charset="0"/>
              </a:rPr>
              <a:t>٢/ شركات تمويل:</a:t>
            </a:r>
          </a:p>
          <a:p>
            <a:pPr marL="0" indent="0" algn="r" rtl="1">
              <a:buNone/>
            </a:pPr>
            <a:r>
              <a:rPr lang="ar-SA" sz="5800" dirty="0" smtClean="0">
                <a:latin typeface="Tahoma" charset="0"/>
                <a:ea typeface="Tahoma" charset="0"/>
                <a:cs typeface="Tahoma" charset="0"/>
              </a:rPr>
              <a:t>تتخصص في التمويل قصير الأجل لحل مشاكل السيولة بالشركات وتدبر أموالها من خلال سوق الأوراق المالية (أسهم، سندات) الطويلة الأجل.</a:t>
            </a:r>
          </a:p>
          <a:p>
            <a:pPr marL="0" indent="0" algn="r" rtl="1">
              <a:buNone/>
            </a:pPr>
            <a:endParaRPr lang="ar-SA" sz="5800" dirty="0" smtClean="0">
              <a:latin typeface="Tahoma" charset="0"/>
              <a:ea typeface="Tahoma" charset="0"/>
              <a:cs typeface="Tahoma" charset="0"/>
            </a:endParaRPr>
          </a:p>
          <a:p>
            <a:pPr marL="0" indent="0" algn="r" rtl="1">
              <a:buNone/>
            </a:pPr>
            <a:r>
              <a:rPr lang="ar-SA" sz="5800" b="1" dirty="0" smtClean="0">
                <a:solidFill>
                  <a:srgbClr val="FF0000"/>
                </a:solidFill>
                <a:latin typeface="Tahoma" charset="0"/>
                <a:ea typeface="Tahoma" charset="0"/>
                <a:cs typeface="Tahoma" charset="0"/>
              </a:rPr>
              <a:t>٣/ صناديق الاستثمار:</a:t>
            </a:r>
          </a:p>
          <a:p>
            <a:pPr marL="0" indent="0" algn="r" rtl="1">
              <a:buNone/>
            </a:pPr>
            <a:r>
              <a:rPr lang="ar-SA" sz="5800" dirty="0" smtClean="0">
                <a:latin typeface="Tahoma" charset="0"/>
                <a:ea typeface="Tahoma" charset="0"/>
                <a:cs typeface="Tahoma" charset="0"/>
              </a:rPr>
              <a:t>هي أوعية ادخارية يتم فيها تجميع الأموال من الأفراد بهدف استثمارها ن قبل إدارة متخصصة في الأوراق المالية (الأسهم، السندات).</a:t>
            </a:r>
          </a:p>
          <a:p>
            <a:pPr marL="0" indent="0" algn="r" rtl="1">
              <a:buNone/>
            </a:pPr>
            <a:endParaRPr lang="ar-SA"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4</a:t>
            </a:fld>
            <a:endParaRPr lang="en-US" dirty="0"/>
          </a:p>
        </p:txBody>
      </p:sp>
      <p:sp>
        <p:nvSpPr>
          <p:cNvPr id="2" name="Footer Placeholder 1"/>
          <p:cNvSpPr>
            <a:spLocks noGrp="1"/>
          </p:cNvSpPr>
          <p:nvPr>
            <p:ph type="ftr" sz="quarter" idx="11"/>
          </p:nvPr>
        </p:nvSpPr>
        <p:spPr/>
        <p:txBody>
          <a:bodyPr/>
          <a:lstStyle/>
          <a:p>
            <a:r>
              <a:rPr lang="ar-SA" dirty="0" smtClean="0"/>
              <a:t>إعداد  </a:t>
            </a:r>
            <a:r>
              <a:rPr lang="ar-SA" dirty="0" err="1" smtClean="0"/>
              <a:t>أ</a:t>
            </a:r>
            <a:r>
              <a:rPr lang="ar-SA" dirty="0" smtClean="0"/>
              <a:t>. ديمه العمار</a:t>
            </a:r>
            <a:endParaRPr lang="en-US" dirty="0"/>
          </a:p>
        </p:txBody>
      </p:sp>
    </p:spTree>
    <p:extLst>
      <p:ext uri="{BB962C8B-B14F-4D97-AF65-F5344CB8AC3E}">
        <p14:creationId xmlns:p14="http://schemas.microsoft.com/office/powerpoint/2010/main" val="5203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96948"/>
            <a:ext cx="11558016" cy="6414867"/>
          </a:xfrm>
        </p:spPr>
        <p:txBody>
          <a:bodyPr>
            <a:normAutofit fontScale="925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وظائف الوسطاء الماليون وأهميتهم في الاقتصاد:</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وجودهم يؤدي لزيادة معدل النمو الاقتصادي نتيجة لزيادة حجم الاستثمار نظراً لتوفر القنوات اللازمة لتوصيل الأموال من قطاعات الفائض إلى قطاعات العجز وتقوم هذه المؤسسات بحل مشاكل رئيسية قد تواجه هذه القطاعات نذكر أهمها:</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3600" b="1" dirty="0" smtClean="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١/ تخفيض تكلفة التعامل: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توفير الوقت والجهد والمال اللازم لإتمام صفقة مالية محددة حيث أن الوسطاء يوفرون الكثير من التكاليف من أهمها</a:t>
            </a:r>
            <a:r>
              <a:rPr lang="ar-SA" sz="3600" dirty="0" smtClean="0">
                <a:latin typeface="Tahoma" charset="0"/>
                <a:ea typeface="Tahoma" charset="0"/>
                <a:cs typeface="Tahoma" charset="0"/>
                <a:sym typeface="Wingdings"/>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تكلفة البحث، تكلفة تقييم المشروع، تكلفة التعاقد، تكلفة المتابعة.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ويرجع ذلك إلى تمتع الوسطاء الماليون بخبرات وتخصصات في تقييم المشروعات وإتمام الصفقات وتمتعهم باقتصاديات النطاق أو الحجم.</a:t>
            </a:r>
            <a:endParaRPr lang="ar-SA" sz="3600" dirty="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SA" b="1" u="sng"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5</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a:t>
            </a:r>
            <a:endParaRPr lang="en-US" dirty="0"/>
          </a:p>
        </p:txBody>
      </p:sp>
    </p:spTree>
    <p:extLst>
      <p:ext uri="{BB962C8B-B14F-4D97-AF65-F5344CB8AC3E}">
        <p14:creationId xmlns:p14="http://schemas.microsoft.com/office/powerpoint/2010/main" val="11035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48" y="219456"/>
            <a:ext cx="11836556" cy="6502019"/>
          </a:xfrm>
        </p:spPr>
        <p:txBody>
          <a:bodyPr>
            <a:normAutofit fontScale="92500"/>
          </a:bodyPr>
          <a:lstStyle/>
          <a:p>
            <a:pPr marL="0" lvl="0" indent="0" algn="r" rtl="1">
              <a:lnSpc>
                <a:spcPct val="100000"/>
              </a:lnSpc>
              <a:spcBef>
                <a:spcPts val="0"/>
              </a:spcBef>
              <a:buNone/>
              <a:defRPr/>
            </a:pPr>
            <a:r>
              <a:rPr lang="ar-SA" sz="3200" b="1" dirty="0">
                <a:solidFill>
                  <a:srgbClr val="FF0000"/>
                </a:solidFill>
                <a:latin typeface="Tahoma" charset="0"/>
                <a:ea typeface="Tahoma" charset="0"/>
                <a:cs typeface="Tahoma" charset="0"/>
              </a:rPr>
              <a:t>٢</a:t>
            </a:r>
            <a:r>
              <a:rPr lang="ar-SA" sz="3200" b="1" dirty="0" smtClean="0">
                <a:solidFill>
                  <a:srgbClr val="FF0000"/>
                </a:solidFill>
                <a:latin typeface="Tahoma" charset="0"/>
                <a:ea typeface="Tahoma" charset="0"/>
                <a:cs typeface="Tahoma" charset="0"/>
              </a:rPr>
              <a:t>/ </a:t>
            </a:r>
            <a:r>
              <a:rPr lang="ar-SA" sz="3200" b="1" dirty="0">
                <a:solidFill>
                  <a:srgbClr val="FF0000"/>
                </a:solidFill>
                <a:latin typeface="Tahoma" charset="0"/>
                <a:ea typeface="Tahoma" charset="0"/>
                <a:cs typeface="Tahoma" charset="0"/>
              </a:rPr>
              <a:t>الحد من مشكلة عدم توافر المعلومات</a:t>
            </a:r>
            <a:r>
              <a:rPr lang="ar-SA" sz="3200" b="1" dirty="0" smtClean="0">
                <a:solidFill>
                  <a:srgbClr val="FF0000"/>
                </a:solidFill>
                <a:latin typeface="Tahoma" charset="0"/>
                <a:ea typeface="Tahoma" charset="0"/>
                <a:cs typeface="Tahoma" charset="0"/>
              </a:rPr>
              <a:t>:</a:t>
            </a:r>
            <a:endParaRPr lang="ar-SA" sz="3200" b="1" dirty="0">
              <a:solidFill>
                <a:srgbClr val="FF0000"/>
              </a:solidFill>
              <a:latin typeface="Tahoma" charset="0"/>
              <a:ea typeface="Tahoma" charset="0"/>
              <a:cs typeface="Tahoma" charset="0"/>
            </a:endParaRPr>
          </a:p>
          <a:p>
            <a:pPr marL="0" lvl="0" indent="0" algn="r" rtl="1">
              <a:lnSpc>
                <a:spcPct val="100000"/>
              </a:lnSpc>
              <a:spcBef>
                <a:spcPts val="0"/>
              </a:spcBef>
              <a:buNone/>
              <a:defRPr/>
            </a:pPr>
            <a:r>
              <a:rPr lang="ar-SA" sz="3200" dirty="0">
                <a:latin typeface="Tahoma" charset="0"/>
                <a:ea typeface="Tahoma" charset="0"/>
                <a:cs typeface="Tahoma" charset="0"/>
              </a:rPr>
              <a:t>تتكون هذه المشكلة عند توفر معلومات الصفقة عند طرف دون الآخر وهذه المشكلة في الغالب تكون لدى الشخص المُقتَرض وقد تظهر هذه المشكلة في حالتين</a:t>
            </a:r>
            <a:r>
              <a:rPr lang="ar-SA" sz="3200" dirty="0" smtClean="0">
                <a:latin typeface="Tahoma" charset="0"/>
                <a:ea typeface="Tahoma" charset="0"/>
                <a:cs typeface="Tahoma" charset="0"/>
              </a:rPr>
              <a:t>:</a:t>
            </a:r>
          </a:p>
          <a:p>
            <a:pPr marL="0" lvl="0" indent="0" algn="r" rtl="1">
              <a:lnSpc>
                <a:spcPct val="100000"/>
              </a:lnSpc>
              <a:spcBef>
                <a:spcPts val="0"/>
              </a:spcBef>
              <a:buNone/>
              <a:defRPr/>
            </a:pPr>
            <a:endParaRPr lang="ar-SA" sz="3200" dirty="0">
              <a:latin typeface="Tahoma" charset="0"/>
              <a:ea typeface="Tahoma" charset="0"/>
              <a:cs typeface="Tahoma" charset="0"/>
            </a:endParaRPr>
          </a:p>
          <a:p>
            <a:pPr marL="514350" lvl="0" indent="-514350" algn="r" rtl="1">
              <a:lnSpc>
                <a:spcPct val="100000"/>
              </a:lnSpc>
              <a:spcBef>
                <a:spcPts val="0"/>
              </a:spcBef>
              <a:buFontTx/>
              <a:buAutoNum type="arabic1Minus"/>
              <a:defRPr/>
            </a:pPr>
            <a:r>
              <a:rPr lang="ar-SA" sz="3200" b="1" dirty="0">
                <a:latin typeface="Tahoma" charset="0"/>
                <a:ea typeface="Tahoma" charset="0"/>
                <a:cs typeface="Tahoma" charset="0"/>
              </a:rPr>
              <a:t>الاختيار </a:t>
            </a:r>
            <a:r>
              <a:rPr lang="ar-SA" sz="3200" b="1" dirty="0" smtClean="0">
                <a:latin typeface="Tahoma" charset="0"/>
                <a:ea typeface="Tahoma" charset="0"/>
                <a:cs typeface="Tahoma" charset="0"/>
              </a:rPr>
              <a:t>الخطأ:</a:t>
            </a:r>
          </a:p>
          <a:p>
            <a:pPr marL="0" lvl="0" indent="0" algn="r" rtl="1">
              <a:lnSpc>
                <a:spcPct val="100000"/>
              </a:lnSpc>
              <a:spcBef>
                <a:spcPts val="0"/>
              </a:spcBef>
              <a:buNone/>
              <a:defRPr/>
            </a:pPr>
            <a:r>
              <a:rPr lang="ar-SA" sz="3200" dirty="0" smtClean="0">
                <a:latin typeface="Tahoma" charset="0"/>
                <a:ea typeface="Tahoma" charset="0"/>
                <a:cs typeface="Tahoma" charset="0"/>
              </a:rPr>
              <a:t>مشكلة تظهر قبل إتمام صفقة التعامل بسبب استحواذ المستثمر على جميع المعلومات الخاصة بالمشروع وقد ينتج عن ذلك اختيار خطأ نتيجة لعدم توافر المعلومات كاملة للطرفين.</a:t>
            </a:r>
          </a:p>
          <a:p>
            <a:pPr marL="0" lvl="0" indent="0" algn="r" rtl="1">
              <a:lnSpc>
                <a:spcPct val="100000"/>
              </a:lnSpc>
              <a:spcBef>
                <a:spcPts val="0"/>
              </a:spcBef>
              <a:buNone/>
              <a:defRPr/>
            </a:pPr>
            <a:endParaRPr lang="ar-SA" sz="3200" b="1" dirty="0">
              <a:latin typeface="Tahoma" charset="0"/>
              <a:ea typeface="Tahoma" charset="0"/>
              <a:cs typeface="Tahoma" charset="0"/>
            </a:endParaRPr>
          </a:p>
          <a:p>
            <a:pPr marL="0" lvl="0" indent="0" algn="r" rtl="1">
              <a:lnSpc>
                <a:spcPct val="100000"/>
              </a:lnSpc>
              <a:spcBef>
                <a:spcPts val="0"/>
              </a:spcBef>
              <a:buNone/>
              <a:defRPr/>
            </a:pPr>
            <a:r>
              <a:rPr lang="ar-SA" sz="3200" b="1" dirty="0" smtClean="0">
                <a:latin typeface="Tahoma" charset="0"/>
                <a:ea typeface="Tahoma" charset="0"/>
                <a:cs typeface="Tahoma" charset="0"/>
              </a:rPr>
              <a:t>ب-  الخطأ </a:t>
            </a:r>
            <a:r>
              <a:rPr lang="ar-SA" sz="3200" b="1" dirty="0">
                <a:latin typeface="Tahoma" charset="0"/>
                <a:ea typeface="Tahoma" charset="0"/>
                <a:cs typeface="Tahoma" charset="0"/>
              </a:rPr>
              <a:t>المعنوي</a:t>
            </a:r>
            <a:r>
              <a:rPr lang="ar-SA" sz="3200" b="1" dirty="0" smtClean="0">
                <a:latin typeface="Tahoma" charset="0"/>
                <a:ea typeface="Tahoma" charset="0"/>
                <a:cs typeface="Tahoma" charset="0"/>
              </a:rPr>
              <a:t>:</a:t>
            </a:r>
          </a:p>
          <a:p>
            <a:pPr marL="0" lvl="0" indent="0" algn="r" rtl="1">
              <a:lnSpc>
                <a:spcPct val="100000"/>
              </a:lnSpc>
              <a:spcBef>
                <a:spcPts val="0"/>
              </a:spcBef>
              <a:buNone/>
              <a:defRPr/>
            </a:pPr>
            <a:r>
              <a:rPr lang="ar-SA" sz="3200" dirty="0" smtClean="0">
                <a:latin typeface="Tahoma" charset="0"/>
                <a:ea typeface="Tahoma" charset="0"/>
                <a:cs typeface="Tahoma" charset="0"/>
              </a:rPr>
              <a:t>هي مشكلة تظهر بعد إتمام الصفقة المالية نظراً لما يمكن أن يتعرض له المشروع من خسارة أو عدم القدرة على السداد ،، هنا الوسطاء الماليون بسبب خبراتهم وتخصصهم يمكنهم الحد من هذه المشكلة وحلها.</a:t>
            </a:r>
          </a:p>
          <a:p>
            <a:pPr marL="0" lvl="0" indent="0" algn="r" rtl="1">
              <a:lnSpc>
                <a:spcPct val="100000"/>
              </a:lnSpc>
              <a:spcBef>
                <a:spcPts val="0"/>
              </a:spcBef>
              <a:buNone/>
              <a:defRPr/>
            </a:pPr>
            <a:endParaRPr lang="ar-SA" dirty="0"/>
          </a:p>
          <a:p>
            <a:pPr marL="0" lvl="0" indent="0" algn="r" rtl="1">
              <a:lnSpc>
                <a:spcPct val="100000"/>
              </a:lnSpc>
              <a:spcBef>
                <a:spcPts val="0"/>
              </a:spcBef>
              <a:buNone/>
              <a:defRPr/>
            </a:pPr>
            <a:endParaRPr lang="en-US" dirty="0"/>
          </a:p>
          <a:p>
            <a:pPr marL="228600" indent="-228600" algn="r" defTabSz="914400" rtl="1" eaLnBrk="1" latinLnBrk="0" hangingPunct="1">
              <a:lnSpc>
                <a:spcPct val="90000"/>
              </a:lnSpc>
              <a:spcBef>
                <a:spcPts val="1000"/>
              </a:spcBef>
              <a:buFont typeface="Arial"/>
              <a:buChar cha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6</a:t>
            </a:fld>
            <a:endParaRPr lang="en-US" dirty="0"/>
          </a:p>
        </p:txBody>
      </p:sp>
      <p:sp>
        <p:nvSpPr>
          <p:cNvPr id="2" name="Footer Placeholder 1"/>
          <p:cNvSpPr>
            <a:spLocks noGrp="1"/>
          </p:cNvSpPr>
          <p:nvPr>
            <p:ph type="ftr" sz="quarter" idx="11"/>
          </p:nvPr>
        </p:nvSpPr>
        <p:spPr/>
        <p:txBody>
          <a:bodyPr/>
          <a:lstStyle/>
          <a:p>
            <a:r>
              <a:rPr lang="ar-SA" dirty="0" smtClean="0"/>
              <a:t>إعداد  </a:t>
            </a:r>
            <a:r>
              <a:rPr lang="ar-SA" dirty="0" err="1" smtClean="0"/>
              <a:t>أ</a:t>
            </a:r>
            <a:r>
              <a:rPr lang="ar-SA" dirty="0" smtClean="0"/>
              <a:t>. ديمه العمار</a:t>
            </a:r>
            <a:endParaRPr lang="en-US" dirty="0"/>
          </a:p>
        </p:txBody>
      </p:sp>
    </p:spTree>
    <p:extLst>
      <p:ext uri="{BB962C8B-B14F-4D97-AF65-F5344CB8AC3E}">
        <p14:creationId xmlns:p14="http://schemas.microsoft.com/office/powerpoint/2010/main" val="128201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4322</TotalTime>
  <Words>459</Words>
  <Application>Microsoft Office PowerPoint</Application>
  <PresentationFormat>Custom</PresentationFormat>
  <Paragraphs>66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اقتصاديات نقود وبنوك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deemah alammar</dc:creator>
  <cp:lastModifiedBy>Moses</cp:lastModifiedBy>
  <cp:revision>54</cp:revision>
  <dcterms:created xsi:type="dcterms:W3CDTF">2017-02-19T06:54:24Z</dcterms:created>
  <dcterms:modified xsi:type="dcterms:W3CDTF">2018-02-19T09:34:21Z</dcterms:modified>
</cp:coreProperties>
</file>