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373"/>
    <p:restoredTop sz="94640"/>
  </p:normalViewPr>
  <p:slideViewPr>
    <p:cSldViewPr snapToGrid="0" snapToObjects="1">
      <p:cViewPr>
        <p:scale>
          <a:sx n="77" d="100"/>
          <a:sy n="77" d="100"/>
        </p:scale>
        <p:origin x="1592" y="4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6C19E-F114-BA49-B99B-40A825B7A9E9}" type="datetimeFigureOut">
              <a:rPr lang="en-US" smtClean="0"/>
              <a:t>4/2/18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BD248C-7531-FD45-B1BE-3F90F1D3FA47}" type="slidenum">
              <a:rPr lang="en-US" smtClean="0"/>
              <a:t>‹#›</a:t>
            </a:fld>
            <a:endParaRPr lang="en-US"/>
          </a:p>
        </p:txBody>
      </p:sp>
    </p:spTree>
    <p:extLst>
      <p:ext uri="{BB962C8B-B14F-4D97-AF65-F5344CB8AC3E}">
        <p14:creationId xmlns:p14="http://schemas.microsoft.com/office/powerpoint/2010/main" val="19240021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BD248C-7531-FD45-B1BE-3F90F1D3FA47}" type="slidenum">
              <a:rPr lang="en-US" smtClean="0"/>
              <a:t>4</a:t>
            </a:fld>
            <a:endParaRPr lang="en-US"/>
          </a:p>
        </p:txBody>
      </p:sp>
    </p:spTree>
    <p:extLst>
      <p:ext uri="{BB962C8B-B14F-4D97-AF65-F5344CB8AC3E}">
        <p14:creationId xmlns:p14="http://schemas.microsoft.com/office/powerpoint/2010/main" val="20424419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algn="r" defTabSz="914400" rtl="1" eaLnBrk="1" latinLnBrk="0" hangingPunct="1"/>
            <a:endParaRPr lang="en-US" dirty="0"/>
          </a:p>
        </p:txBody>
      </p:sp>
      <p:sp>
        <p:nvSpPr>
          <p:cNvPr id="4" name="Slide Number Placeholder 3"/>
          <p:cNvSpPr>
            <a:spLocks noGrp="1"/>
          </p:cNvSpPr>
          <p:nvPr>
            <p:ph type="sldNum" sz="quarter" idx="10"/>
          </p:nvPr>
        </p:nvSpPr>
        <p:spPr/>
        <p:txBody>
          <a:bodyPr/>
          <a:lstStyle/>
          <a:p>
            <a:fld id="{AFBD248C-7531-FD45-B1BE-3F90F1D3FA47}" type="slidenum">
              <a:rPr lang="en-US" smtClean="0"/>
              <a:t>11</a:t>
            </a:fld>
            <a:endParaRPr lang="en-US"/>
          </a:p>
        </p:txBody>
      </p:sp>
    </p:spTree>
    <p:extLst>
      <p:ext uri="{BB962C8B-B14F-4D97-AF65-F5344CB8AC3E}">
        <p14:creationId xmlns:p14="http://schemas.microsoft.com/office/powerpoint/2010/main" val="19389883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9F531244-9B82-F546-9691-FDD4B175CA53}" type="datetime1">
              <a:rPr lang="en-US" smtClean="0"/>
              <a:t>4/2/18</a:t>
            </a:fld>
            <a:endParaRPr lang="en-US" dirty="0"/>
          </a:p>
        </p:txBody>
      </p:sp>
      <p:sp>
        <p:nvSpPr>
          <p:cNvPr id="8" name="Footer Placeholder 7"/>
          <p:cNvSpPr>
            <a:spLocks noGrp="1"/>
          </p:cNvSpPr>
          <p:nvPr>
            <p:ph type="ftr" sz="quarter" idx="11"/>
          </p:nvPr>
        </p:nvSpPr>
        <p:spPr/>
        <p:txBody>
          <a:bodyPr/>
          <a:lstStyle/>
          <a:p>
            <a:r>
              <a:rPr lang="ar-SA" smtClean="0"/>
              <a:t>إعداد/ أ.ديمه العمار</a:t>
            </a:r>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C5A68C-6D00-7144-BC10-C6F9C9A6DE3A}" type="datetime1">
              <a:rPr lang="en-US" smtClean="0"/>
              <a:t>4/2/18</a:t>
            </a:fld>
            <a:endParaRPr lang="en-US" dirty="0"/>
          </a:p>
        </p:txBody>
      </p:sp>
      <p:sp>
        <p:nvSpPr>
          <p:cNvPr id="5" name="Footer Placeholder 4"/>
          <p:cNvSpPr>
            <a:spLocks noGrp="1"/>
          </p:cNvSpPr>
          <p:nvPr>
            <p:ph type="ftr" sz="quarter" idx="11"/>
          </p:nvPr>
        </p:nvSpPr>
        <p:spPr/>
        <p:txBody>
          <a:bodyPr/>
          <a:lstStyle/>
          <a:p>
            <a:r>
              <a:rPr lang="ar-SA" smtClean="0"/>
              <a:t>إعداد/ أ.ديمه العمار</a:t>
            </a:r>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B5FFB93-8CA5-D44B-9A55-E1AA768C8153}" type="datetime1">
              <a:rPr lang="en-US" smtClean="0"/>
              <a:t>4/2/18</a:t>
            </a:fld>
            <a:endParaRPr lang="en-US" dirty="0"/>
          </a:p>
        </p:txBody>
      </p:sp>
      <p:sp>
        <p:nvSpPr>
          <p:cNvPr id="5" name="Footer Placeholder 4"/>
          <p:cNvSpPr>
            <a:spLocks noGrp="1"/>
          </p:cNvSpPr>
          <p:nvPr>
            <p:ph type="ftr" sz="quarter" idx="11"/>
          </p:nvPr>
        </p:nvSpPr>
        <p:spPr/>
        <p:txBody>
          <a:bodyPr/>
          <a:lstStyle/>
          <a:p>
            <a:r>
              <a:rPr lang="ar-SA" smtClean="0"/>
              <a:t>إعداد/ أ.ديمه العمار</a:t>
            </a:r>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17D551D-1CAF-BE4B-AA92-429517CBAAF6}" type="datetime1">
              <a:rPr lang="en-US" smtClean="0"/>
              <a:t>4/2/18</a:t>
            </a:fld>
            <a:endParaRPr lang="en-US" dirty="0"/>
          </a:p>
        </p:txBody>
      </p:sp>
      <p:sp>
        <p:nvSpPr>
          <p:cNvPr id="8" name="Footer Placeholder 7"/>
          <p:cNvSpPr>
            <a:spLocks noGrp="1"/>
          </p:cNvSpPr>
          <p:nvPr>
            <p:ph type="ftr" sz="quarter" idx="11"/>
          </p:nvPr>
        </p:nvSpPr>
        <p:spPr/>
        <p:txBody>
          <a:bodyPr/>
          <a:lstStyle/>
          <a:p>
            <a:r>
              <a:rPr lang="ar-SA" smtClean="0"/>
              <a:t>إعداد/ أ.ديمه العمار</a:t>
            </a:r>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A9431B67-7CCC-3C41-8435-D9517C417FD5}" type="datetime1">
              <a:rPr lang="en-US" smtClean="0"/>
              <a:t>4/2/18</a:t>
            </a:fld>
            <a:endParaRPr lang="en-US" dirty="0"/>
          </a:p>
        </p:txBody>
      </p:sp>
      <p:sp>
        <p:nvSpPr>
          <p:cNvPr id="8" name="Footer Placeholder 7"/>
          <p:cNvSpPr>
            <a:spLocks noGrp="1"/>
          </p:cNvSpPr>
          <p:nvPr>
            <p:ph type="ftr" sz="quarter" idx="11"/>
          </p:nvPr>
        </p:nvSpPr>
        <p:spPr/>
        <p:txBody>
          <a:bodyPr/>
          <a:lstStyle/>
          <a:p>
            <a:r>
              <a:rPr lang="ar-SA" smtClean="0"/>
              <a:t>إعداد/ أ.ديمه العمار</a:t>
            </a:r>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AA426C02-1730-234E-BCB0-6A4E4B08F0A7}" type="datetime1">
              <a:rPr lang="en-US" smtClean="0"/>
              <a:t>4/2/18</a:t>
            </a:fld>
            <a:endParaRPr lang="en-US" dirty="0"/>
          </a:p>
        </p:txBody>
      </p:sp>
      <p:sp>
        <p:nvSpPr>
          <p:cNvPr id="9" name="Footer Placeholder 8"/>
          <p:cNvSpPr>
            <a:spLocks noGrp="1"/>
          </p:cNvSpPr>
          <p:nvPr>
            <p:ph type="ftr" sz="quarter" idx="11"/>
          </p:nvPr>
        </p:nvSpPr>
        <p:spPr/>
        <p:txBody>
          <a:bodyPr/>
          <a:lstStyle/>
          <a:p>
            <a:r>
              <a:rPr lang="ar-SA" smtClean="0"/>
              <a:t>إعداد/ أ.ديمه العمار</a:t>
            </a:r>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0C762A0B-81E8-5D4C-936D-984EAFDF4899}" type="datetime1">
              <a:rPr lang="en-US" smtClean="0"/>
              <a:t>4/2/18</a:t>
            </a:fld>
            <a:endParaRPr lang="en-US" dirty="0"/>
          </a:p>
        </p:txBody>
      </p:sp>
      <p:sp>
        <p:nvSpPr>
          <p:cNvPr id="8" name="Footer Placeholder 7"/>
          <p:cNvSpPr>
            <a:spLocks noGrp="1"/>
          </p:cNvSpPr>
          <p:nvPr>
            <p:ph type="ftr" sz="quarter" idx="11"/>
          </p:nvPr>
        </p:nvSpPr>
        <p:spPr/>
        <p:txBody>
          <a:bodyPr/>
          <a:lstStyle/>
          <a:p>
            <a:r>
              <a:rPr lang="ar-SA" smtClean="0"/>
              <a:t>إعداد/ أ.ديمه العمار</a:t>
            </a:r>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B2605C3-D1C2-8245-820D-D6E51420FD6F}" type="datetime1">
              <a:rPr lang="en-US" smtClean="0"/>
              <a:t>4/2/18</a:t>
            </a:fld>
            <a:endParaRPr lang="en-US" dirty="0"/>
          </a:p>
        </p:txBody>
      </p:sp>
      <p:sp>
        <p:nvSpPr>
          <p:cNvPr id="4" name="Footer Placeholder 3"/>
          <p:cNvSpPr>
            <a:spLocks noGrp="1"/>
          </p:cNvSpPr>
          <p:nvPr>
            <p:ph type="ftr" sz="quarter" idx="11"/>
          </p:nvPr>
        </p:nvSpPr>
        <p:spPr/>
        <p:txBody>
          <a:bodyPr/>
          <a:lstStyle/>
          <a:p>
            <a:r>
              <a:rPr lang="ar-SA" smtClean="0"/>
              <a:t>إعداد/ أ.ديمه العمار</a:t>
            </a:r>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3581E8-73EA-234C-AA89-621B03C440EB}" type="datetime1">
              <a:rPr lang="en-US" smtClean="0"/>
              <a:t>4/2/18</a:t>
            </a:fld>
            <a:endParaRPr lang="en-US" dirty="0"/>
          </a:p>
        </p:txBody>
      </p:sp>
      <p:sp>
        <p:nvSpPr>
          <p:cNvPr id="3" name="Footer Placeholder 2"/>
          <p:cNvSpPr>
            <a:spLocks noGrp="1"/>
          </p:cNvSpPr>
          <p:nvPr>
            <p:ph type="ftr" sz="quarter" idx="11"/>
          </p:nvPr>
        </p:nvSpPr>
        <p:spPr/>
        <p:txBody>
          <a:bodyPr/>
          <a:lstStyle/>
          <a:p>
            <a:r>
              <a:rPr lang="ar-SA" smtClean="0"/>
              <a:t>إعداد/ أ.ديمه العمار</a:t>
            </a:r>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Date Placeholder 8"/>
          <p:cNvSpPr>
            <a:spLocks noGrp="1"/>
          </p:cNvSpPr>
          <p:nvPr>
            <p:ph type="dt" sz="half" idx="10"/>
          </p:nvPr>
        </p:nvSpPr>
        <p:spPr/>
        <p:txBody>
          <a:bodyPr/>
          <a:lstStyle/>
          <a:p>
            <a:fld id="{016CB7EE-4824-2A4C-A9C1-9CE6AFCEADD5}" type="datetime1">
              <a:rPr lang="en-US" smtClean="0"/>
              <a:t>4/2/18</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r>
              <a:rPr lang="ar-SA" smtClean="0"/>
              <a:t>إعداد/ أ.ديمه العمار</a:t>
            </a:r>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C150C6CF-386C-4C4A-98A0-8F6BCB6932F4}" type="datetime1">
              <a:rPr lang="en-US" smtClean="0"/>
              <a:t>4/2/18</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r>
              <a:rPr lang="ar-SA" smtClean="0"/>
              <a:t>إعداد/ أ.ديمه العمار</a:t>
            </a:r>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6AA8EC67-36F3-AE4A-B725-BE04966F2E64}" type="datetime1">
              <a:rPr lang="en-US" smtClean="0"/>
              <a:t>4/2/18</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r>
              <a:rPr lang="ar-SA" smtClean="0"/>
              <a:t>إعداد/ أ.ديمه العمار</a:t>
            </a:r>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defTabSz="914400" rtl="1" eaLnBrk="1" latinLnBrk="0" hangingPunct="1">
              <a:lnSpc>
                <a:spcPct val="90000"/>
              </a:lnSpc>
              <a:spcBef>
                <a:spcPct val="0"/>
              </a:spcBef>
              <a:buNone/>
            </a:pPr>
            <a:r>
              <a:rPr lang="ar-SA" dirty="0" smtClean="0"/>
              <a:t>السياسة النقدية </a:t>
            </a:r>
            <a:endParaRPr lang="en-US" dirty="0"/>
          </a:p>
        </p:txBody>
      </p:sp>
      <p:sp>
        <p:nvSpPr>
          <p:cNvPr id="3" name="Footer Placeholder 2"/>
          <p:cNvSpPr>
            <a:spLocks noGrp="1"/>
          </p:cNvSpPr>
          <p:nvPr>
            <p:ph type="ftr" sz="quarter" idx="11"/>
          </p:nvPr>
        </p:nvSpPr>
        <p:spPr/>
        <p:txBody>
          <a:bodyPr/>
          <a:lstStyle/>
          <a:p>
            <a:r>
              <a:rPr lang="ar-SA" smtClean="0"/>
              <a:t>إعداد/ أ.ديمه العمار</a:t>
            </a:r>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smtClean="0"/>
              <a:pPr/>
              <a:t>1</a:t>
            </a:fld>
            <a:endParaRPr lang="en-US" dirty="0"/>
          </a:p>
        </p:txBody>
      </p:sp>
    </p:spTree>
    <p:extLst>
      <p:ext uri="{BB962C8B-B14F-4D97-AF65-F5344CB8AC3E}">
        <p14:creationId xmlns:p14="http://schemas.microsoft.com/office/powerpoint/2010/main" val="19005561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51171" y="166256"/>
            <a:ext cx="5802283" cy="1014152"/>
          </a:xfrm>
        </p:spPr>
        <p:txBody>
          <a:bodyPr/>
          <a:lstStyle/>
          <a:p>
            <a:pPr algn="ctr" defTabSz="914400" rtl="1" eaLnBrk="1" latinLnBrk="0" hangingPunct="1">
              <a:lnSpc>
                <a:spcPct val="90000"/>
              </a:lnSpc>
              <a:spcBef>
                <a:spcPct val="0"/>
              </a:spcBef>
              <a:buNone/>
            </a:pPr>
            <a:r>
              <a:rPr lang="ar-SA" smtClean="0"/>
              <a:t>تقييم أدوات السياسة النقدية:</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79163019"/>
              </p:ext>
            </p:extLst>
          </p:nvPr>
        </p:nvGraphicFramePr>
        <p:xfrm>
          <a:off x="216131" y="1180408"/>
          <a:ext cx="11637818" cy="4025494"/>
        </p:xfrm>
        <a:graphic>
          <a:graphicData uri="http://schemas.openxmlformats.org/drawingml/2006/table">
            <a:tbl>
              <a:tblPr firstRow="1" bandRow="1">
                <a:tableStyleId>{5C22544A-7EE6-4342-B048-85BDC9FD1C3A}</a:tableStyleId>
              </a:tblPr>
              <a:tblGrid>
                <a:gridCol w="2111433"/>
                <a:gridCol w="2227811"/>
                <a:gridCol w="2394065"/>
                <a:gridCol w="4904509"/>
              </a:tblGrid>
              <a:tr h="396660">
                <a:tc>
                  <a:txBody>
                    <a:bodyPr/>
                    <a:lstStyle/>
                    <a:p>
                      <a:pPr marL="0" algn="r" defTabSz="914400" rtl="1" eaLnBrk="1" latinLnBrk="0" hangingPunct="1"/>
                      <a:r>
                        <a:rPr lang="ar-SA" sz="2400" dirty="0" smtClean="0">
                          <a:solidFill>
                            <a:schemeClr val="tx1"/>
                          </a:solidFill>
                        </a:rPr>
                        <a:t>عمليات السوق المفتوح</a:t>
                      </a:r>
                      <a:endParaRPr lang="en-US" sz="2400" dirty="0">
                        <a:solidFill>
                          <a:schemeClr val="tx1"/>
                        </a:solidFill>
                      </a:endParaRPr>
                    </a:p>
                  </a:txBody>
                  <a:tcPr>
                    <a:solidFill>
                      <a:schemeClr val="accent2">
                        <a:lumMod val="40000"/>
                        <a:lumOff val="60000"/>
                      </a:schemeClr>
                    </a:solidFill>
                  </a:tcPr>
                </a:tc>
                <a:tc>
                  <a:txBody>
                    <a:bodyPr/>
                    <a:lstStyle/>
                    <a:p>
                      <a:pPr marL="0" algn="r" defTabSz="914400" rtl="1" eaLnBrk="1" latinLnBrk="0" hangingPunct="1"/>
                      <a:r>
                        <a:rPr lang="ar-SA" sz="2400" dirty="0" smtClean="0">
                          <a:solidFill>
                            <a:schemeClr val="tx1"/>
                          </a:solidFill>
                        </a:rPr>
                        <a:t>سعر الخصم </a:t>
                      </a:r>
                      <a:endParaRPr lang="en-US" sz="2400" dirty="0">
                        <a:solidFill>
                          <a:schemeClr val="tx1"/>
                        </a:solidFill>
                      </a:endParaRPr>
                    </a:p>
                  </a:txBody>
                  <a:tcPr>
                    <a:solidFill>
                      <a:schemeClr val="accent2">
                        <a:lumMod val="40000"/>
                        <a:lumOff val="60000"/>
                      </a:schemeClr>
                    </a:solidFill>
                  </a:tcPr>
                </a:tc>
                <a:tc>
                  <a:txBody>
                    <a:bodyPr/>
                    <a:lstStyle/>
                    <a:p>
                      <a:pPr marL="0" algn="r" defTabSz="914400" rtl="1" eaLnBrk="1" latinLnBrk="0" hangingPunct="1"/>
                      <a:r>
                        <a:rPr lang="ar-SA" sz="2400" dirty="0" smtClean="0">
                          <a:solidFill>
                            <a:schemeClr val="tx1"/>
                          </a:solidFill>
                        </a:rPr>
                        <a:t>نسبة الاحتياطي القانوني</a:t>
                      </a:r>
                      <a:endParaRPr lang="en-US" sz="2400" dirty="0">
                        <a:solidFill>
                          <a:schemeClr val="tx1"/>
                        </a:solidFill>
                      </a:endParaRPr>
                    </a:p>
                  </a:txBody>
                  <a:tcPr>
                    <a:solidFill>
                      <a:schemeClr val="accent2">
                        <a:lumMod val="40000"/>
                        <a:lumOff val="60000"/>
                      </a:schemeClr>
                    </a:solidFill>
                  </a:tcPr>
                </a:tc>
                <a:tc>
                  <a:txBody>
                    <a:bodyPr/>
                    <a:lstStyle/>
                    <a:p>
                      <a:pPr marL="0" algn="r" defTabSz="914400" rtl="1" eaLnBrk="1" latinLnBrk="0" hangingPunct="1"/>
                      <a:r>
                        <a:rPr lang="ar-SA" sz="2400" dirty="0" smtClean="0">
                          <a:solidFill>
                            <a:schemeClr val="tx1"/>
                          </a:solidFill>
                        </a:rPr>
                        <a:t>المعيار</a:t>
                      </a:r>
                      <a:endParaRPr lang="en-US" sz="2400" dirty="0">
                        <a:solidFill>
                          <a:schemeClr val="tx1"/>
                        </a:solidFill>
                      </a:endParaRPr>
                    </a:p>
                  </a:txBody>
                  <a:tcPr>
                    <a:solidFill>
                      <a:schemeClr val="accent2">
                        <a:lumMod val="40000"/>
                        <a:lumOff val="60000"/>
                      </a:schemeClr>
                    </a:solidFill>
                  </a:tcPr>
                </a:tc>
              </a:tr>
              <a:tr h="701784">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2400" dirty="0" smtClean="0">
                          <a:solidFill>
                            <a:schemeClr val="tx1"/>
                          </a:solidFill>
                        </a:rPr>
                        <a:t>✅ تتميز بالسرعة </a:t>
                      </a:r>
                      <a:endParaRPr lang="en-US" sz="2400" dirty="0" smtClean="0">
                        <a:solidFill>
                          <a:schemeClr val="tx1"/>
                        </a:solidFill>
                      </a:endParaRPr>
                    </a:p>
                    <a:p>
                      <a:pPr marL="0" algn="r" defTabSz="914400" rtl="1" eaLnBrk="1" latinLnBrk="0" hangingPunct="1"/>
                      <a:endParaRPr lang="en-US" sz="2400" dirty="0">
                        <a:solidFill>
                          <a:schemeClr val="tx1"/>
                        </a:solidFill>
                      </a:endParaRPr>
                    </a:p>
                  </a:txBody>
                  <a:tcPr>
                    <a:solidFill>
                      <a:schemeClr val="accent2">
                        <a:lumMod val="40000"/>
                        <a:lumOff val="60000"/>
                      </a:schemeClr>
                    </a:solidFill>
                  </a:tcPr>
                </a:tc>
                <a:tc>
                  <a:txBody>
                    <a:bodyPr/>
                    <a:lstStyle/>
                    <a:p>
                      <a:pPr marL="0" algn="r" defTabSz="914400" rtl="1" eaLnBrk="1" latinLnBrk="0" hangingPunct="1"/>
                      <a:r>
                        <a:rPr lang="ar-SA" sz="2400" dirty="0" smtClean="0">
                          <a:solidFill>
                            <a:schemeClr val="tx1"/>
                          </a:solidFill>
                        </a:rPr>
                        <a:t>❎ (ليس لديها التزام</a:t>
                      </a:r>
                      <a:r>
                        <a:rPr lang="ar-SA" sz="2400" dirty="0" smtClean="0">
                          <a:solidFill>
                            <a:schemeClr val="tx1"/>
                          </a:solidFill>
                        </a:rPr>
                        <a:t>)</a:t>
                      </a:r>
                    </a:p>
                    <a:p>
                      <a:pPr marL="0" algn="r" defTabSz="914400" rtl="1" eaLnBrk="1" latinLnBrk="0" hangingPunct="1"/>
                      <a:r>
                        <a:rPr lang="ar-SA" sz="2400" dirty="0" smtClean="0">
                          <a:solidFill>
                            <a:schemeClr val="tx1"/>
                          </a:solidFill>
                        </a:rPr>
                        <a:t>لا تتميز بالسرعة</a:t>
                      </a:r>
                      <a:r>
                        <a:rPr lang="ar-SA" sz="2400" baseline="0" dirty="0" smtClean="0">
                          <a:solidFill>
                            <a:schemeClr val="tx1"/>
                          </a:solidFill>
                        </a:rPr>
                        <a:t> </a:t>
                      </a:r>
                      <a:endParaRPr lang="en-US" sz="2400" dirty="0">
                        <a:solidFill>
                          <a:schemeClr val="tx1"/>
                        </a:solidFill>
                      </a:endParaRPr>
                    </a:p>
                  </a:txBody>
                  <a:tcPr>
                    <a:solidFill>
                      <a:schemeClr val="accent2">
                        <a:lumMod val="40000"/>
                        <a:lumOff val="60000"/>
                      </a:schemeClr>
                    </a:solidFill>
                  </a:tcPr>
                </a:tc>
                <a:tc>
                  <a:txBody>
                    <a:bodyPr/>
                    <a:lstStyle/>
                    <a:p>
                      <a:pPr marL="0" algn="r" defTabSz="914400" rtl="1" eaLnBrk="1" latinLnBrk="0" hangingPunct="1"/>
                      <a:r>
                        <a:rPr lang="ar-SA" sz="2400" dirty="0" smtClean="0">
                          <a:solidFill>
                            <a:schemeClr val="tx1"/>
                          </a:solidFill>
                        </a:rPr>
                        <a:t>✅ (ملزمة</a:t>
                      </a:r>
                      <a:r>
                        <a:rPr lang="ar-SA" sz="2400" baseline="0" dirty="0" smtClean="0">
                          <a:solidFill>
                            <a:schemeClr val="tx1"/>
                          </a:solidFill>
                        </a:rPr>
                        <a:t> من قبل البنوك</a:t>
                      </a:r>
                      <a:r>
                        <a:rPr lang="ar-SA" sz="2400" baseline="0" dirty="0" smtClean="0">
                          <a:solidFill>
                            <a:schemeClr val="tx1"/>
                          </a:solidFill>
                        </a:rPr>
                        <a:t>)</a:t>
                      </a:r>
                    </a:p>
                    <a:p>
                      <a:pPr marL="0" algn="r" defTabSz="914400" rtl="1" eaLnBrk="1" latinLnBrk="0" hangingPunct="1"/>
                      <a:r>
                        <a:rPr lang="ar-SA" sz="2400" baseline="0" dirty="0" smtClean="0">
                          <a:solidFill>
                            <a:schemeClr val="tx1"/>
                          </a:solidFill>
                        </a:rPr>
                        <a:t>تتميز بالسرعة </a:t>
                      </a:r>
                      <a:endParaRPr lang="en-US" sz="2400" dirty="0">
                        <a:solidFill>
                          <a:schemeClr val="tx1"/>
                        </a:solidFill>
                      </a:endParaRPr>
                    </a:p>
                  </a:txBody>
                  <a:tcPr>
                    <a:solidFill>
                      <a:schemeClr val="accent2">
                        <a:lumMod val="40000"/>
                        <a:lumOff val="60000"/>
                      </a:schemeClr>
                    </a:solidFill>
                  </a:tcPr>
                </a:tc>
                <a:tc>
                  <a:txBody>
                    <a:bodyPr/>
                    <a:lstStyle/>
                    <a:p>
                      <a:pPr marL="0" algn="r" defTabSz="914400" rtl="1" eaLnBrk="1" latinLnBrk="0" hangingPunct="1"/>
                      <a:r>
                        <a:rPr lang="ar-SA" sz="2400" dirty="0" smtClean="0">
                          <a:solidFill>
                            <a:schemeClr val="tx1"/>
                          </a:solidFill>
                        </a:rPr>
                        <a:t>السرعة</a:t>
                      </a:r>
                      <a:endParaRPr lang="en-US" sz="2400" dirty="0">
                        <a:solidFill>
                          <a:schemeClr val="tx1"/>
                        </a:solidFill>
                      </a:endParaRPr>
                    </a:p>
                  </a:txBody>
                  <a:tcPr>
                    <a:solidFill>
                      <a:schemeClr val="accent2">
                        <a:lumMod val="40000"/>
                        <a:lumOff val="60000"/>
                      </a:schemeClr>
                    </a:solidFill>
                  </a:tcPr>
                </a:tc>
              </a:tr>
              <a:tr h="1006907">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2400" dirty="0" smtClean="0">
                          <a:solidFill>
                            <a:schemeClr val="tx1"/>
                          </a:solidFill>
                        </a:rPr>
                        <a:t>✅ مرنة </a:t>
                      </a:r>
                      <a:endParaRPr lang="en-US" sz="2400" dirty="0" smtClean="0">
                        <a:solidFill>
                          <a:schemeClr val="tx1"/>
                        </a:solidFill>
                      </a:endParaRPr>
                    </a:p>
                    <a:p>
                      <a:pPr marL="0" algn="r" defTabSz="914400" rtl="1" eaLnBrk="1" latinLnBrk="0" hangingPunct="1"/>
                      <a:endParaRPr lang="en-US" sz="2400" dirty="0">
                        <a:solidFill>
                          <a:schemeClr val="tx1"/>
                        </a:solidFill>
                      </a:endParaRPr>
                    </a:p>
                  </a:txBody>
                  <a:tcPr>
                    <a:solidFill>
                      <a:schemeClr val="accent2">
                        <a:lumMod val="40000"/>
                        <a:lumOff val="60000"/>
                      </a:schemeClr>
                    </a:solidFill>
                  </a:tcPr>
                </a:tc>
                <a:tc>
                  <a:txBody>
                    <a:bodyPr/>
                    <a:lstStyle/>
                    <a:p>
                      <a:pPr marL="0" algn="r" defTabSz="914400" rtl="1" eaLnBrk="1" latinLnBrk="0" hangingPunct="1"/>
                      <a:r>
                        <a:rPr lang="ar-SA" sz="2400" dirty="0" smtClean="0">
                          <a:solidFill>
                            <a:schemeClr val="tx1"/>
                          </a:solidFill>
                        </a:rPr>
                        <a:t>✅ مرنة </a:t>
                      </a:r>
                      <a:endParaRPr lang="en-US" sz="2400" dirty="0">
                        <a:solidFill>
                          <a:schemeClr val="tx1"/>
                        </a:solidFill>
                      </a:endParaRPr>
                    </a:p>
                  </a:txBody>
                  <a:tcPr>
                    <a:solidFill>
                      <a:schemeClr val="accent2">
                        <a:lumMod val="40000"/>
                        <a:lumOff val="60000"/>
                      </a:schemeClr>
                    </a:solidFill>
                  </a:tcPr>
                </a:tc>
                <a:tc>
                  <a:txBody>
                    <a:bodyPr/>
                    <a:lstStyle/>
                    <a:p>
                      <a:pPr marL="0" algn="r" defTabSz="914400" rtl="1" eaLnBrk="1" latinLnBrk="0" hangingPunct="1"/>
                      <a:r>
                        <a:rPr lang="ar-SA" sz="2400" dirty="0" smtClean="0">
                          <a:solidFill>
                            <a:schemeClr val="tx1"/>
                          </a:solidFill>
                        </a:rPr>
                        <a:t>❎ غير</a:t>
                      </a:r>
                      <a:r>
                        <a:rPr lang="ar-SA" sz="2400" baseline="0" dirty="0" smtClean="0">
                          <a:solidFill>
                            <a:schemeClr val="tx1"/>
                          </a:solidFill>
                        </a:rPr>
                        <a:t> مرنة </a:t>
                      </a:r>
                      <a:endParaRPr lang="en-US" sz="2400" dirty="0">
                        <a:solidFill>
                          <a:schemeClr val="tx1"/>
                        </a:solidFill>
                      </a:endParaRPr>
                    </a:p>
                  </a:txBody>
                  <a:tcPr>
                    <a:solidFill>
                      <a:schemeClr val="accent2">
                        <a:lumMod val="40000"/>
                        <a:lumOff val="60000"/>
                      </a:schemeClr>
                    </a:solidFill>
                  </a:tcPr>
                </a:tc>
                <a:tc>
                  <a:txBody>
                    <a:bodyPr/>
                    <a:lstStyle/>
                    <a:p>
                      <a:pPr marL="0" algn="r" defTabSz="914400" rtl="1" eaLnBrk="1" latinLnBrk="0" hangingPunct="1"/>
                      <a:r>
                        <a:rPr lang="ar-SA" sz="2400" dirty="0" smtClean="0">
                          <a:solidFill>
                            <a:schemeClr val="tx1"/>
                          </a:solidFill>
                        </a:rPr>
                        <a:t>المرونة</a:t>
                      </a:r>
                      <a:r>
                        <a:rPr lang="ar-SA" sz="2400" dirty="0" smtClean="0">
                          <a:solidFill>
                            <a:schemeClr val="tx1"/>
                          </a:solidFill>
                          <a:sym typeface="Wingdings"/>
                        </a:rPr>
                        <a:t>: </a:t>
                      </a:r>
                      <a:r>
                        <a:rPr lang="ar-SA" sz="2400" dirty="0" smtClean="0">
                          <a:solidFill>
                            <a:schemeClr val="tx1"/>
                          </a:solidFill>
                        </a:rPr>
                        <a:t>هي </a:t>
                      </a:r>
                      <a:r>
                        <a:rPr lang="ar-SA" sz="2400" dirty="0" smtClean="0">
                          <a:solidFill>
                            <a:schemeClr val="tx1"/>
                          </a:solidFill>
                        </a:rPr>
                        <a:t>القدرة على تغيير قرار البنك المركزي بالنسبة للأداة المستخدمة.</a:t>
                      </a:r>
                      <a:endParaRPr lang="en-US" sz="2400" dirty="0">
                        <a:solidFill>
                          <a:schemeClr val="tx1"/>
                        </a:solidFill>
                      </a:endParaRPr>
                    </a:p>
                  </a:txBody>
                  <a:tcPr>
                    <a:solidFill>
                      <a:schemeClr val="accent2">
                        <a:lumMod val="40000"/>
                        <a:lumOff val="60000"/>
                      </a:schemeClr>
                    </a:solidFill>
                  </a:tcPr>
                </a:tc>
              </a:tr>
              <a:tr h="1006907">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2400" dirty="0" smtClean="0">
                          <a:solidFill>
                            <a:schemeClr val="tx1"/>
                          </a:solidFill>
                        </a:rPr>
                        <a:t>✅ تتميز</a:t>
                      </a:r>
                      <a:r>
                        <a:rPr lang="ar-SA" sz="2400" baseline="0" dirty="0" smtClean="0">
                          <a:solidFill>
                            <a:schemeClr val="tx1"/>
                          </a:solidFill>
                        </a:rPr>
                        <a:t> بالدقة</a:t>
                      </a:r>
                      <a:endParaRPr lang="en-US" sz="2400" dirty="0" smtClean="0">
                        <a:solidFill>
                          <a:schemeClr val="tx1"/>
                        </a:solidFill>
                      </a:endParaRPr>
                    </a:p>
                    <a:p>
                      <a:pPr marL="0" algn="r" defTabSz="914400" rtl="1" eaLnBrk="1" latinLnBrk="0" hangingPunct="1"/>
                      <a:endParaRPr lang="en-US" sz="2400" dirty="0">
                        <a:solidFill>
                          <a:schemeClr val="tx1"/>
                        </a:solidFill>
                      </a:endParaRPr>
                    </a:p>
                  </a:txBody>
                  <a:tcPr>
                    <a:solidFill>
                      <a:schemeClr val="accent2">
                        <a:lumMod val="40000"/>
                        <a:lumOff val="60000"/>
                      </a:schemeClr>
                    </a:solidFill>
                  </a:tcPr>
                </a:tc>
                <a:tc>
                  <a:txBody>
                    <a:bodyPr/>
                    <a:lstStyle/>
                    <a:p>
                      <a:pPr marL="0" algn="r" defTabSz="914400" rtl="1" eaLnBrk="1" latinLnBrk="0" hangingPunct="1"/>
                      <a:r>
                        <a:rPr lang="ar-SA" sz="2400" dirty="0" smtClean="0">
                          <a:solidFill>
                            <a:schemeClr val="tx1"/>
                          </a:solidFill>
                        </a:rPr>
                        <a:t>❎ غير دقيقة </a:t>
                      </a:r>
                      <a:endParaRPr lang="en-US" sz="2400" dirty="0">
                        <a:solidFill>
                          <a:schemeClr val="tx1"/>
                        </a:solidFill>
                      </a:endParaRPr>
                    </a:p>
                  </a:txBody>
                  <a:tcPr>
                    <a:solidFill>
                      <a:schemeClr val="accent2">
                        <a:lumMod val="40000"/>
                        <a:lumOff val="60000"/>
                      </a:schemeClr>
                    </a:solidFill>
                  </a:tcPr>
                </a:tc>
                <a:tc>
                  <a:txBody>
                    <a:bodyPr/>
                    <a:lstStyle/>
                    <a:p>
                      <a:pPr marL="0" algn="r" defTabSz="914400" rtl="1" eaLnBrk="1" latinLnBrk="0" hangingPunct="1"/>
                      <a:r>
                        <a:rPr lang="ar-SA" sz="2400" dirty="0" smtClean="0">
                          <a:solidFill>
                            <a:schemeClr val="tx1"/>
                          </a:solidFill>
                        </a:rPr>
                        <a:t>❎ غير دقيقة </a:t>
                      </a:r>
                      <a:endParaRPr lang="en-US" sz="2400" dirty="0">
                        <a:solidFill>
                          <a:schemeClr val="tx1"/>
                        </a:solidFill>
                      </a:endParaRPr>
                    </a:p>
                  </a:txBody>
                  <a:tcPr>
                    <a:solidFill>
                      <a:schemeClr val="accent2">
                        <a:lumMod val="40000"/>
                        <a:lumOff val="60000"/>
                      </a:schemeClr>
                    </a:solidFill>
                  </a:tcPr>
                </a:tc>
                <a:tc>
                  <a:txBody>
                    <a:bodyPr/>
                    <a:lstStyle/>
                    <a:p>
                      <a:pPr marL="0" algn="r" defTabSz="914400" rtl="1" eaLnBrk="1" latinLnBrk="0" hangingPunct="1"/>
                      <a:r>
                        <a:rPr lang="ar-SA" sz="2400" dirty="0" smtClean="0">
                          <a:solidFill>
                            <a:schemeClr val="tx1"/>
                          </a:solidFill>
                        </a:rPr>
                        <a:t>الدقة:</a:t>
                      </a:r>
                      <a:r>
                        <a:rPr lang="ar-SA" sz="2400" baseline="0" dirty="0" smtClean="0">
                          <a:solidFill>
                            <a:schemeClr val="tx1"/>
                          </a:solidFill>
                        </a:rPr>
                        <a:t> </a:t>
                      </a:r>
                      <a:r>
                        <a:rPr lang="ar-SA" sz="2400" dirty="0" smtClean="0">
                          <a:solidFill>
                            <a:schemeClr val="tx1"/>
                          </a:solidFill>
                        </a:rPr>
                        <a:t>دقة </a:t>
                      </a:r>
                      <a:r>
                        <a:rPr lang="ar-SA" sz="2400" dirty="0" smtClean="0">
                          <a:solidFill>
                            <a:schemeClr val="tx1"/>
                          </a:solidFill>
                        </a:rPr>
                        <a:t>التأثير</a:t>
                      </a:r>
                      <a:r>
                        <a:rPr lang="ar-SA" sz="2400" baseline="0" dirty="0" smtClean="0">
                          <a:solidFill>
                            <a:schemeClr val="tx1"/>
                          </a:solidFill>
                        </a:rPr>
                        <a:t> في مؤشرات الأداء والأهداف الوسيطة ومن ثم الأهداف النهائية للاقتصاد. </a:t>
                      </a:r>
                      <a:endParaRPr lang="en-US" sz="2400" dirty="0">
                        <a:solidFill>
                          <a:schemeClr val="tx1"/>
                        </a:solidFill>
                      </a:endParaRPr>
                    </a:p>
                  </a:txBody>
                  <a:tcPr>
                    <a:solidFill>
                      <a:schemeClr val="accent2">
                        <a:lumMod val="40000"/>
                        <a:lumOff val="60000"/>
                      </a:schemeClr>
                    </a:solidFill>
                  </a:tcPr>
                </a:tc>
              </a:tr>
            </a:tbl>
          </a:graphicData>
        </a:graphic>
      </p:graphicFrame>
      <p:sp>
        <p:nvSpPr>
          <p:cNvPr id="4" name="Footer Placeholder 3"/>
          <p:cNvSpPr>
            <a:spLocks noGrp="1"/>
          </p:cNvSpPr>
          <p:nvPr>
            <p:ph type="ftr" sz="quarter" idx="11"/>
          </p:nvPr>
        </p:nvSpPr>
        <p:spPr/>
        <p:txBody>
          <a:bodyPr/>
          <a:lstStyle/>
          <a:p>
            <a:r>
              <a:rPr lang="ar-SA" dirty="0" smtClean="0"/>
              <a:t>إعداد/ </a:t>
            </a:r>
            <a:r>
              <a:rPr lang="ar-SA" dirty="0" err="1" smtClean="0"/>
              <a:t>أ.ديمه</a:t>
            </a:r>
            <a:r>
              <a:rPr lang="ar-SA" dirty="0" smtClean="0"/>
              <a:t> العمار</a:t>
            </a:r>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smtClean="0"/>
              <a:pPr/>
              <a:t>10</a:t>
            </a:fld>
            <a:endParaRPr lang="en-US" dirty="0"/>
          </a:p>
        </p:txBody>
      </p:sp>
      <p:sp>
        <p:nvSpPr>
          <p:cNvPr id="7" name="TextBox 6"/>
          <p:cNvSpPr txBox="1"/>
          <p:nvPr/>
        </p:nvSpPr>
        <p:spPr>
          <a:xfrm>
            <a:off x="216130" y="5205902"/>
            <a:ext cx="11637819" cy="1384995"/>
          </a:xfrm>
          <a:prstGeom prst="rect">
            <a:avLst/>
          </a:prstGeom>
          <a:noFill/>
        </p:spPr>
        <p:txBody>
          <a:bodyPr wrap="square" rtlCol="0">
            <a:spAutoFit/>
          </a:bodyPr>
          <a:lstStyle/>
          <a:p>
            <a:pPr marL="0" algn="r" defTabSz="457200" rtl="1" eaLnBrk="1" latinLnBrk="0" hangingPunct="1"/>
            <a:r>
              <a:rPr lang="ar-SA" sz="2800" dirty="0" smtClean="0"/>
              <a:t>عمليات </a:t>
            </a:r>
            <a:r>
              <a:rPr lang="ar-SA" sz="2800" dirty="0" smtClean="0"/>
              <a:t>السوق المفتوحة هي أكثر السياسات النقدية سرعة ومرونة ودقة في نفس الوقت إلا أن استخدامها </a:t>
            </a:r>
          </a:p>
          <a:p>
            <a:pPr marL="0" algn="r" defTabSz="457200" rtl="1" eaLnBrk="1" latinLnBrk="0" hangingPunct="1"/>
            <a:r>
              <a:rPr lang="ar-SA" sz="2800" dirty="0" smtClean="0"/>
              <a:t>ضعيف جداً لاحتياجه إلى سوق أوراق مالية حكومية متقدم وكفؤ وهو مالا تتمتع به الدول النامية حيث أن أسواقها صغيرة الحجم وغير كفؤ ومعظم أوراقها المالية غير قابلة للتداول.</a:t>
            </a:r>
            <a:endParaRPr lang="en-US" sz="2800" dirty="0"/>
          </a:p>
        </p:txBody>
      </p:sp>
    </p:spTree>
    <p:extLst>
      <p:ext uri="{BB962C8B-B14F-4D97-AF65-F5344CB8AC3E}">
        <p14:creationId xmlns:p14="http://schemas.microsoft.com/office/powerpoint/2010/main" val="528705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p:tgtEl>
                                          <p:spTgt spid="6"/>
                                        </p:tgtEl>
                                        <p:attrNameLst>
                                          <p:attrName>ppt_y</p:attrName>
                                        </p:attrNameLst>
                                      </p:cBhvr>
                                      <p:tavLst>
                                        <p:tav tm="0">
                                          <p:val>
                                            <p:strVal val="#ppt_y+#ppt_h*1.125000"/>
                                          </p:val>
                                        </p:tav>
                                        <p:tav tm="100000">
                                          <p:val>
                                            <p:strVal val="#ppt_y"/>
                                          </p:val>
                                        </p:tav>
                                      </p:tavLst>
                                    </p:anim>
                                    <p:animEffect transition="in" filter="wipe(up)">
                                      <p:cBhvr>
                                        <p:cTn id="8" dur="500"/>
                                        <p:tgtEl>
                                          <p:spTgt spid="6"/>
                                        </p:tgtEl>
                                      </p:cBhvr>
                                    </p:animEffect>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randombar(horizontal)">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1" nodeType="click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500" fill="hold"/>
                                        <p:tgtEl>
                                          <p:spTgt spid="7"/>
                                        </p:tgtEl>
                                        <p:attrNameLst>
                                          <p:attrName>ppt_x</p:attrName>
                                        </p:attrNameLst>
                                      </p:cBhvr>
                                      <p:tavLst>
                                        <p:tav tm="0">
                                          <p:val>
                                            <p:strVal val="#ppt_x"/>
                                          </p:val>
                                        </p:tav>
                                        <p:tav tm="100000">
                                          <p:val>
                                            <p:strVal val="#ppt_x"/>
                                          </p:val>
                                        </p:tav>
                                      </p:tavLst>
                                    </p:anim>
                                    <p:anim calcmode="lin" valueType="num">
                                      <p:cBhvr additive="base">
                                        <p:cTn id="1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1" y="182880"/>
            <a:ext cx="11820698" cy="1729048"/>
          </a:xfrm>
        </p:spPr>
        <p:txBody>
          <a:bodyPr>
            <a:normAutofit/>
          </a:bodyPr>
          <a:lstStyle/>
          <a:p>
            <a:pPr algn="r" rtl="1"/>
            <a:r>
              <a:rPr lang="ar-SA" u="sng" dirty="0" smtClean="0"/>
              <a:t>مثال على </a:t>
            </a:r>
            <a:r>
              <a:rPr lang="ar-SA" u="sng" dirty="0"/>
              <a:t>عمليات السوق المفتوحة: </a:t>
            </a:r>
            <a:r>
              <a:rPr lang="ar-SA" dirty="0" smtClean="0"/>
              <a:t>دخل </a:t>
            </a:r>
            <a:r>
              <a:rPr lang="ar-SA" dirty="0"/>
              <a:t>البنك المركزي </a:t>
            </a:r>
            <a:r>
              <a:rPr lang="ar-SA" dirty="0" smtClean="0"/>
              <a:t>ب٥٠ </a:t>
            </a:r>
            <a:r>
              <a:rPr lang="ar-SA" dirty="0"/>
              <a:t>مليون ريال كمشتري للسندات الحكومية من البنوك</a:t>
            </a:r>
            <a:r>
              <a:rPr lang="en-US" dirty="0" smtClean="0"/>
              <a:t>.</a:t>
            </a:r>
            <a:r>
              <a:rPr lang="ar-SA" dirty="0" smtClean="0"/>
              <a:t> </a:t>
            </a:r>
            <a:r>
              <a:rPr lang="ar-SA" dirty="0" err="1" smtClean="0"/>
              <a:t>أ</a:t>
            </a:r>
            <a:r>
              <a:rPr lang="ar-SA" dirty="0" smtClean="0"/>
              <a:t>/وضحي </a:t>
            </a:r>
            <a:r>
              <a:rPr lang="ar-SA" dirty="0"/>
              <a:t>ماذا يحدث لميزانية كلا منهما</a:t>
            </a:r>
            <a:r>
              <a:rPr lang="ar-SA" dirty="0" smtClean="0"/>
              <a:t>؟ </a:t>
            </a:r>
            <a:br>
              <a:rPr lang="ar-SA" dirty="0" smtClean="0"/>
            </a:br>
            <a:r>
              <a:rPr lang="ar-SA" dirty="0" smtClean="0"/>
              <a:t>ب</a:t>
            </a:r>
            <a:r>
              <a:rPr lang="ar-SA" dirty="0"/>
              <a:t>/ وضحي أثر ذلك على قاعدة النقد</a:t>
            </a:r>
            <a:r>
              <a:rPr lang="en-US" dirty="0"/>
              <a:t>B </a:t>
            </a:r>
            <a:r>
              <a:rPr lang="ar-SA" dirty="0"/>
              <a:t> وعرض النقد</a:t>
            </a:r>
            <a:r>
              <a:rPr lang="en-US" dirty="0"/>
              <a:t>M</a:t>
            </a:r>
            <a:r>
              <a:rPr lang="en-US" baseline="-25000" dirty="0"/>
              <a:t>1 </a:t>
            </a:r>
            <a:r>
              <a:rPr lang="ar-SA" dirty="0" smtClean="0"/>
              <a:t>؟</a:t>
            </a:r>
            <a:endParaRPr lang="en-US" dirty="0"/>
          </a:p>
        </p:txBody>
      </p:sp>
      <p:sp>
        <p:nvSpPr>
          <p:cNvPr id="4" name="Footer Placeholder 3"/>
          <p:cNvSpPr>
            <a:spLocks noGrp="1"/>
          </p:cNvSpPr>
          <p:nvPr>
            <p:ph type="ftr" sz="quarter" idx="11"/>
          </p:nvPr>
        </p:nvSpPr>
        <p:spPr/>
        <p:txBody>
          <a:bodyPr/>
          <a:lstStyle/>
          <a:p>
            <a:r>
              <a:rPr lang="ar-SA" smtClean="0"/>
              <a:t>إعداد/ أ.ديمه العمار</a:t>
            </a:r>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smtClean="0"/>
              <a:pPr/>
              <a:t>11</a:t>
            </a:fld>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817637384"/>
              </p:ext>
            </p:extLst>
          </p:nvPr>
        </p:nvGraphicFramePr>
        <p:xfrm>
          <a:off x="2629071" y="2079096"/>
          <a:ext cx="8027845" cy="2446946"/>
        </p:xfrm>
        <a:graphic>
          <a:graphicData uri="http://schemas.openxmlformats.org/drawingml/2006/table">
            <a:tbl>
              <a:tblPr firstRow="1" bandRow="1">
                <a:tableStyleId>{5C22544A-7EE6-4342-B048-85BDC9FD1C3A}</a:tableStyleId>
              </a:tblPr>
              <a:tblGrid>
                <a:gridCol w="1942929"/>
                <a:gridCol w="1862051"/>
                <a:gridCol w="1895302"/>
                <a:gridCol w="2327563"/>
              </a:tblGrid>
              <a:tr h="629113">
                <a:tc gridSpan="2">
                  <a:txBody>
                    <a:bodyPr/>
                    <a:lstStyle/>
                    <a:p>
                      <a:pPr marL="0" algn="ctr" defTabSz="914400" rtl="1" eaLnBrk="1" latinLnBrk="0" hangingPunct="1"/>
                      <a:r>
                        <a:rPr lang="ar-SA" sz="2000" dirty="0" smtClean="0">
                          <a:solidFill>
                            <a:schemeClr val="tx1"/>
                          </a:solidFill>
                        </a:rPr>
                        <a:t>ميزانية البنك المركزي</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en-US"/>
                    </a:p>
                  </a:txBody>
                  <a:tcPr/>
                </a:tc>
                <a:tc gridSpan="2">
                  <a:txBody>
                    <a:bodyPr/>
                    <a:lstStyle/>
                    <a:p>
                      <a:pPr marL="0" algn="ctr" defTabSz="914400" rtl="1" eaLnBrk="1" latinLnBrk="0" hangingPunct="1"/>
                      <a:r>
                        <a:rPr lang="ar-SA" sz="2000" dirty="0" smtClean="0">
                          <a:solidFill>
                            <a:schemeClr val="tx1"/>
                          </a:solidFill>
                        </a:rPr>
                        <a:t>ميزانية الجهاز المصرفي (البنك التجاري)</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en-US"/>
                    </a:p>
                  </a:txBody>
                  <a:tcPr/>
                </a:tc>
              </a:tr>
              <a:tr h="349508">
                <a:tc>
                  <a:txBody>
                    <a:bodyPr/>
                    <a:lstStyle/>
                    <a:p>
                      <a:pPr marL="0" algn="ctr" defTabSz="914400" rtl="1" eaLnBrk="1" latinLnBrk="0" hangingPunct="1"/>
                      <a:r>
                        <a:rPr lang="ar-SA" sz="2000" dirty="0" smtClean="0">
                          <a:solidFill>
                            <a:schemeClr val="tx1"/>
                          </a:solidFill>
                        </a:rPr>
                        <a:t>خصوم </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defTabSz="914400" rtl="1" eaLnBrk="1" latinLnBrk="0" hangingPunct="1"/>
                      <a:r>
                        <a:rPr lang="ar-SA" sz="2000" dirty="0" smtClean="0">
                          <a:solidFill>
                            <a:schemeClr val="tx1"/>
                          </a:solidFill>
                        </a:rPr>
                        <a:t>أصول </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defTabSz="914400" rtl="1" eaLnBrk="1" latinLnBrk="0" hangingPunct="1"/>
                      <a:r>
                        <a:rPr lang="ar-SA" sz="2000" dirty="0" smtClean="0">
                          <a:solidFill>
                            <a:schemeClr val="tx1"/>
                          </a:solidFill>
                        </a:rPr>
                        <a:t>خصوم</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defTabSz="914400" rtl="1" eaLnBrk="1" latinLnBrk="0" hangingPunct="1"/>
                      <a:r>
                        <a:rPr lang="ar-SA" sz="2000" dirty="0" smtClean="0">
                          <a:solidFill>
                            <a:schemeClr val="tx1"/>
                          </a:solidFill>
                        </a:rPr>
                        <a:t>أصول </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629113">
                <a:tc>
                  <a:txBody>
                    <a:bodyPr/>
                    <a:lstStyle/>
                    <a:p>
                      <a:pPr marL="0" algn="r" defTabSz="914400" rtl="1" eaLnBrk="1" latinLnBrk="0" hangingPunct="1"/>
                      <a:r>
                        <a:rPr lang="ar-SA" sz="2000" dirty="0" smtClean="0">
                          <a:solidFill>
                            <a:schemeClr val="tx1"/>
                          </a:solidFill>
                        </a:rPr>
                        <a:t>احتياطيات</a:t>
                      </a:r>
                      <a:r>
                        <a:rPr lang="ar-SA" sz="2000" baseline="0" dirty="0" smtClean="0">
                          <a:solidFill>
                            <a:schemeClr val="tx1"/>
                          </a:solidFill>
                        </a:rPr>
                        <a:t> ٥٠ مليون</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r" defTabSz="914400" rtl="1" eaLnBrk="1" latinLnBrk="0" hangingPunct="1"/>
                      <a:r>
                        <a:rPr lang="ar-SA" sz="2000" dirty="0" smtClean="0">
                          <a:solidFill>
                            <a:schemeClr val="tx1"/>
                          </a:solidFill>
                        </a:rPr>
                        <a:t>سندات  +٥٠ مليون </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r" defTabSz="914400" rtl="1" eaLnBrk="1" latinLnBrk="0" hangingPunct="1"/>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r" defTabSz="914400" rtl="1" eaLnBrk="1" latinLnBrk="0" hangingPunct="1"/>
                      <a:r>
                        <a:rPr lang="ar-SA" sz="2000" dirty="0" smtClean="0">
                          <a:solidFill>
                            <a:schemeClr val="tx1"/>
                          </a:solidFill>
                        </a:rPr>
                        <a:t>احتياطيات</a:t>
                      </a:r>
                      <a:r>
                        <a:rPr lang="ar-SA" sz="2000" baseline="0" dirty="0" smtClean="0">
                          <a:solidFill>
                            <a:schemeClr val="tx1"/>
                          </a:solidFill>
                        </a:rPr>
                        <a:t>  ٥٠ مليون</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349508">
                <a:tc>
                  <a:txBody>
                    <a:bodyPr/>
                    <a:lstStyle/>
                    <a:p>
                      <a:pPr marL="0" algn="r" defTabSz="914400" rtl="1" eaLnBrk="1" latinLnBrk="0" hangingPunct="1"/>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r" defTabSz="914400" rtl="1" eaLnBrk="1" latinLnBrk="0" hangingPunct="1"/>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2000" dirty="0" smtClean="0">
                          <a:solidFill>
                            <a:schemeClr val="tx1"/>
                          </a:solidFill>
                        </a:rPr>
                        <a:t>سندات </a:t>
                      </a:r>
                      <a:r>
                        <a:rPr lang="en-US" sz="2000" dirty="0" smtClean="0">
                          <a:solidFill>
                            <a:schemeClr val="tx1"/>
                          </a:solidFill>
                        </a:rPr>
                        <a:t> </a:t>
                      </a:r>
                      <a:r>
                        <a:rPr lang="ar-SA" sz="2000" dirty="0" smtClean="0">
                          <a:solidFill>
                            <a:schemeClr val="tx1"/>
                          </a:solidFill>
                        </a:rPr>
                        <a:t>  ـ</a:t>
                      </a:r>
                      <a:r>
                        <a:rPr lang="ar-SA" sz="2000" baseline="0" dirty="0" smtClean="0">
                          <a:solidFill>
                            <a:schemeClr val="tx1"/>
                          </a:solidFill>
                        </a:rPr>
                        <a:t> </a:t>
                      </a:r>
                      <a:r>
                        <a:rPr lang="ar-SA" sz="2000" dirty="0" smtClean="0">
                          <a:solidFill>
                            <a:schemeClr val="tx1"/>
                          </a:solidFill>
                        </a:rPr>
                        <a:t>٥٠</a:t>
                      </a:r>
                      <a:r>
                        <a:rPr lang="en-US" sz="2000" dirty="0" smtClean="0">
                          <a:solidFill>
                            <a:schemeClr val="tx1"/>
                          </a:solidFill>
                        </a:rPr>
                        <a:t> </a:t>
                      </a:r>
                      <a:r>
                        <a:rPr lang="ar-SA" sz="2000" dirty="0" smtClean="0">
                          <a:solidFill>
                            <a:schemeClr val="tx1"/>
                          </a:solidFill>
                        </a:rPr>
                        <a:t>مليون </a:t>
                      </a:r>
                      <a:endParaRPr lang="en-US" sz="20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303919">
                <a:tc>
                  <a:txBody>
                    <a:bodyPr/>
                    <a:lstStyle/>
                    <a:p>
                      <a:pPr marL="0" algn="r" defTabSz="914400" rtl="1" eaLnBrk="1" latinLnBrk="0" hangingPunct="1"/>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r" defTabSz="914400" rtl="1" eaLnBrk="1" latinLnBrk="0" hangingPunct="1"/>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US" sz="20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bl>
          </a:graphicData>
        </a:graphic>
      </p:graphicFrame>
      <p:sp>
        <p:nvSpPr>
          <p:cNvPr id="7" name="TextBox 6"/>
          <p:cNvSpPr txBox="1"/>
          <p:nvPr/>
        </p:nvSpPr>
        <p:spPr>
          <a:xfrm>
            <a:off x="182881" y="4765137"/>
            <a:ext cx="11637817" cy="2092881"/>
          </a:xfrm>
          <a:prstGeom prst="rect">
            <a:avLst/>
          </a:prstGeom>
          <a:noFill/>
        </p:spPr>
        <p:txBody>
          <a:bodyPr wrap="square" rtlCol="0">
            <a:spAutoFit/>
          </a:bodyPr>
          <a:lstStyle/>
          <a:p>
            <a:pPr algn="r" rtl="1"/>
            <a:r>
              <a:rPr lang="ar-SA" sz="2800" dirty="0" err="1" smtClean="0"/>
              <a:t>أ</a:t>
            </a:r>
            <a:r>
              <a:rPr lang="ar-SA" sz="2800" dirty="0" smtClean="0"/>
              <a:t>/ </a:t>
            </a:r>
            <a:r>
              <a:rPr lang="ar-SA" sz="2800" dirty="0" smtClean="0"/>
              <a:t>إذن</a:t>
            </a:r>
            <a:r>
              <a:rPr lang="ar-SA" sz="2800" dirty="0"/>
              <a:t>: </a:t>
            </a:r>
            <a:r>
              <a:rPr lang="ar-SA" sz="2800" dirty="0" smtClean="0"/>
              <a:t>١/ أصول </a:t>
            </a:r>
            <a:r>
              <a:rPr lang="ar-SA" sz="2800" dirty="0"/>
              <a:t>البنك التجاري </a:t>
            </a:r>
            <a:r>
              <a:rPr lang="ar-SA" sz="2800" dirty="0" smtClean="0"/>
              <a:t>تنخفض </a:t>
            </a:r>
            <a:r>
              <a:rPr lang="ar-SA" sz="2800" dirty="0"/>
              <a:t>السندات وترتفع النقدية والاحتياطات.</a:t>
            </a:r>
          </a:p>
          <a:p>
            <a:pPr algn="r" rtl="1"/>
            <a:r>
              <a:rPr lang="ar-SA" sz="2800" dirty="0"/>
              <a:t>أصول البنك المركزي تزداد السندات  وترتفع النقدية والاحتياطات. </a:t>
            </a:r>
          </a:p>
          <a:p>
            <a:pPr algn="r" rtl="1"/>
            <a:r>
              <a:rPr lang="ar-SA" sz="2800" dirty="0" smtClean="0"/>
              <a:t>ب/ دخول </a:t>
            </a:r>
            <a:r>
              <a:rPr lang="ar-SA" sz="2800" dirty="0"/>
              <a:t>البنك المركزي كمشتري لسندات حكومية من البنوك سوف ينتج عنه ارتفاع القاعدة النقدية </a:t>
            </a:r>
            <a:r>
              <a:rPr lang="en-US" sz="2800" dirty="0"/>
              <a:t>B=C+R  </a:t>
            </a:r>
            <a:r>
              <a:rPr lang="ar-SA" sz="2800" dirty="0"/>
              <a:t>  وبالتالي ارتفاع عرض النقد </a:t>
            </a:r>
            <a:r>
              <a:rPr lang="en-US" sz="2800" dirty="0"/>
              <a:t>M</a:t>
            </a:r>
            <a:r>
              <a:rPr lang="en-US" sz="2800" baseline="-25000" dirty="0"/>
              <a:t>1</a:t>
            </a:r>
            <a:r>
              <a:rPr lang="en-US" sz="2800" dirty="0"/>
              <a:t>= C+D </a:t>
            </a:r>
            <a:r>
              <a:rPr lang="ar-SA" sz="2800" dirty="0"/>
              <a:t> </a:t>
            </a:r>
            <a:r>
              <a:rPr lang="en-US" sz="2800" dirty="0"/>
              <a:t>.</a:t>
            </a:r>
          </a:p>
          <a:p>
            <a:pPr algn="r" rtl="1"/>
            <a:endParaRPr lang="ar-SA" dirty="0"/>
          </a:p>
        </p:txBody>
      </p:sp>
    </p:spTree>
    <p:extLst>
      <p:ext uri="{BB962C8B-B14F-4D97-AF65-F5344CB8AC3E}">
        <p14:creationId xmlns:p14="http://schemas.microsoft.com/office/powerpoint/2010/main" val="1894407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p:tgtEl>
                                          <p:spTgt spid="6"/>
                                        </p:tgtEl>
                                        <p:attrNameLst>
                                          <p:attrName>ppt_y</p:attrName>
                                        </p:attrNameLst>
                                      </p:cBhvr>
                                      <p:tavLst>
                                        <p:tav tm="0">
                                          <p:val>
                                            <p:strVal val="#ppt_y+#ppt_h*1.125000"/>
                                          </p:val>
                                        </p:tav>
                                        <p:tav tm="100000">
                                          <p:val>
                                            <p:strVal val="#ppt_y"/>
                                          </p:val>
                                        </p:tav>
                                      </p:tavLst>
                                    </p:anim>
                                    <p:animEffect transition="in" filter="wipe(up)">
                                      <p:cBhvr>
                                        <p:cTn id="8" dur="500"/>
                                        <p:tgtEl>
                                          <p:spTgt spid="6"/>
                                        </p:tgtEl>
                                      </p:cBhvr>
                                    </p:animEffec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0" y="0"/>
            <a:ext cx="4726744" cy="970671"/>
          </a:xfrm>
        </p:spPr>
        <p:txBody>
          <a:bodyPr/>
          <a:lstStyle/>
          <a:p>
            <a:pPr algn="ctr" defTabSz="914400" rtl="1" eaLnBrk="1" latinLnBrk="0" hangingPunct="1">
              <a:lnSpc>
                <a:spcPct val="90000"/>
              </a:lnSpc>
              <a:spcBef>
                <a:spcPct val="0"/>
              </a:spcBef>
              <a:buNone/>
            </a:pPr>
            <a:r>
              <a:rPr lang="ar-SA" b="1" dirty="0" smtClean="0"/>
              <a:t>السياسة النقدية:</a:t>
            </a:r>
            <a:endParaRPr lang="en-US" b="1" dirty="0"/>
          </a:p>
        </p:txBody>
      </p:sp>
      <p:sp>
        <p:nvSpPr>
          <p:cNvPr id="3" name="Content Placeholder 2"/>
          <p:cNvSpPr>
            <a:spLocks noGrp="1"/>
          </p:cNvSpPr>
          <p:nvPr>
            <p:ph idx="1"/>
          </p:nvPr>
        </p:nvSpPr>
        <p:spPr>
          <a:xfrm>
            <a:off x="199505" y="970671"/>
            <a:ext cx="11842439" cy="5762638"/>
          </a:xfrm>
        </p:spPr>
        <p:txBody>
          <a:bodyPr>
            <a:normAutofit/>
          </a:bodyPr>
          <a:lstStyle/>
          <a:p>
            <a:pPr marL="0" indent="0" algn="r" defTabSz="914400" rtl="1" eaLnBrk="1" latinLnBrk="0" hangingPunct="1">
              <a:lnSpc>
                <a:spcPct val="100000"/>
              </a:lnSpc>
              <a:spcBef>
                <a:spcPts val="1000"/>
              </a:spcBef>
              <a:buClr>
                <a:schemeClr val="accent2"/>
              </a:buClr>
              <a:buNone/>
            </a:pPr>
            <a:r>
              <a:rPr lang="ar-SA" sz="2800" dirty="0" smtClean="0"/>
              <a:t>هي أداة النظام النقدي من أجل الوصول لأهداف محددة تحقق الرفاهية الاقتصادية </a:t>
            </a:r>
            <a:r>
              <a:rPr lang="ar-SA" sz="2400" dirty="0" smtClean="0"/>
              <a:t>.</a:t>
            </a:r>
          </a:p>
          <a:p>
            <a:pPr marL="0" indent="0" algn="r" defTabSz="914400" rtl="1" eaLnBrk="1" latinLnBrk="0" hangingPunct="1">
              <a:lnSpc>
                <a:spcPct val="100000"/>
              </a:lnSpc>
              <a:spcBef>
                <a:spcPts val="1000"/>
              </a:spcBef>
              <a:buClr>
                <a:schemeClr val="accent2"/>
              </a:buClr>
              <a:buNone/>
            </a:pPr>
            <a:endParaRPr lang="ar-SA" sz="2400" dirty="0" smtClean="0"/>
          </a:p>
          <a:p>
            <a:pPr marL="0" indent="0" algn="r" rtl="1">
              <a:buNone/>
            </a:pPr>
            <a:r>
              <a:rPr lang="ar-SA" sz="2800" b="1" dirty="0" smtClean="0"/>
              <a:t>عناصر السياسة النقدية</a:t>
            </a:r>
            <a:r>
              <a:rPr lang="ar-SA" sz="2800" b="1" dirty="0" smtClean="0"/>
              <a:t>: ١</a:t>
            </a:r>
            <a:r>
              <a:rPr lang="ar-SA" sz="2800" dirty="0" smtClean="0"/>
              <a:t>/ </a:t>
            </a:r>
            <a:r>
              <a:rPr lang="ar-SA" sz="2800" dirty="0" smtClean="0"/>
              <a:t>أدوات.     ٢/ أهداف. </a:t>
            </a:r>
          </a:p>
          <a:p>
            <a:pPr marL="0" indent="0" algn="r" defTabSz="914400" rtl="1" eaLnBrk="1" latinLnBrk="0" hangingPunct="1">
              <a:lnSpc>
                <a:spcPct val="100000"/>
              </a:lnSpc>
              <a:spcBef>
                <a:spcPts val="1000"/>
              </a:spcBef>
              <a:buClr>
                <a:schemeClr val="accent2"/>
              </a:buClr>
              <a:buNone/>
            </a:pPr>
            <a:endParaRPr lang="ar-SA" sz="2400" dirty="0" smtClean="0"/>
          </a:p>
          <a:p>
            <a:pPr marL="0" indent="0" algn="r" defTabSz="914400" rtl="1" eaLnBrk="1" latinLnBrk="0" hangingPunct="1">
              <a:lnSpc>
                <a:spcPct val="100000"/>
              </a:lnSpc>
              <a:spcBef>
                <a:spcPts val="1000"/>
              </a:spcBef>
              <a:buClr>
                <a:schemeClr val="accent2"/>
              </a:buClr>
              <a:buNone/>
            </a:pPr>
            <a:endParaRPr lang="ar-SA" sz="2400" dirty="0" smtClean="0"/>
          </a:p>
          <a:p>
            <a:pPr marL="0" indent="0" algn="r" defTabSz="914400" rtl="1" eaLnBrk="1" latinLnBrk="0" hangingPunct="1">
              <a:lnSpc>
                <a:spcPct val="100000"/>
              </a:lnSpc>
              <a:spcBef>
                <a:spcPts val="1000"/>
              </a:spcBef>
              <a:buClr>
                <a:schemeClr val="accent2"/>
              </a:buClr>
              <a:buNone/>
            </a:pPr>
            <a:endParaRPr lang="ar-SA" sz="2400" dirty="0"/>
          </a:p>
          <a:p>
            <a:pPr marL="0" indent="0" algn="r" defTabSz="914400" rtl="1" eaLnBrk="1" latinLnBrk="0" hangingPunct="1">
              <a:lnSpc>
                <a:spcPct val="100000"/>
              </a:lnSpc>
              <a:spcBef>
                <a:spcPts val="1000"/>
              </a:spcBef>
              <a:buClr>
                <a:schemeClr val="accent2"/>
              </a:buClr>
              <a:buNone/>
            </a:pPr>
            <a:endParaRPr lang="ar-SA" sz="2400" dirty="0" smtClean="0"/>
          </a:p>
        </p:txBody>
      </p:sp>
      <p:sp>
        <p:nvSpPr>
          <p:cNvPr id="4" name="Rectangle 3"/>
          <p:cNvSpPr/>
          <p:nvPr/>
        </p:nvSpPr>
        <p:spPr>
          <a:xfrm>
            <a:off x="9176310" y="2660074"/>
            <a:ext cx="2865634" cy="3768861"/>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r" defTabSz="457200" rtl="1" eaLnBrk="1" latinLnBrk="0" hangingPunct="1"/>
            <a:r>
              <a:rPr lang="ar-SA" sz="2400" u="sng" dirty="0" smtClean="0">
                <a:solidFill>
                  <a:schemeClr val="tx1"/>
                </a:solidFill>
              </a:rPr>
              <a:t>أدوات السياسة النقدية:</a:t>
            </a:r>
          </a:p>
          <a:p>
            <a:pPr marL="0" algn="r" defTabSz="457200" rtl="1" eaLnBrk="1" latinLnBrk="0" hangingPunct="1"/>
            <a:endParaRPr lang="ar-SA" sz="2400" dirty="0" smtClean="0">
              <a:solidFill>
                <a:schemeClr val="tx1"/>
              </a:solidFill>
            </a:endParaRPr>
          </a:p>
          <a:p>
            <a:pPr marL="0" algn="r" defTabSz="457200" rtl="1" eaLnBrk="1" latinLnBrk="0" hangingPunct="1"/>
            <a:r>
              <a:rPr lang="ar-SA" sz="2400" dirty="0" smtClean="0">
                <a:solidFill>
                  <a:schemeClr val="tx1"/>
                </a:solidFill>
              </a:rPr>
              <a:t>١/ عمليات السوق </a:t>
            </a:r>
            <a:r>
              <a:rPr lang="ar-SA" sz="2400" dirty="0" smtClean="0">
                <a:solidFill>
                  <a:schemeClr val="tx1"/>
                </a:solidFill>
              </a:rPr>
              <a:t>المفتوح.</a:t>
            </a:r>
            <a:endParaRPr lang="ar-SA" sz="2400" dirty="0" smtClean="0">
              <a:solidFill>
                <a:schemeClr val="tx1"/>
              </a:solidFill>
            </a:endParaRPr>
          </a:p>
          <a:p>
            <a:pPr marL="0" algn="r" defTabSz="457200" rtl="1" eaLnBrk="1" latinLnBrk="0" hangingPunct="1"/>
            <a:r>
              <a:rPr lang="ar-SA" sz="2400" dirty="0" smtClean="0">
                <a:solidFill>
                  <a:schemeClr val="tx1"/>
                </a:solidFill>
              </a:rPr>
              <a:t>٢/ نسبة الاحتياطي القانوني.</a:t>
            </a:r>
          </a:p>
          <a:p>
            <a:pPr marL="0" algn="r" defTabSz="457200" rtl="1" eaLnBrk="1" latinLnBrk="0" hangingPunct="1"/>
            <a:r>
              <a:rPr lang="ar-SA" sz="2400" dirty="0" smtClean="0">
                <a:solidFill>
                  <a:schemeClr val="tx1"/>
                </a:solidFill>
              </a:rPr>
              <a:t>٣/ سعر الخصم</a:t>
            </a:r>
            <a:r>
              <a:rPr lang="ar-SA" sz="2400" dirty="0" smtClean="0">
                <a:solidFill>
                  <a:schemeClr val="tx1"/>
                </a:solidFill>
              </a:rPr>
              <a:t>.</a:t>
            </a:r>
          </a:p>
          <a:p>
            <a:pPr marL="0" algn="r" defTabSz="457200" rtl="1" eaLnBrk="1" latinLnBrk="0" hangingPunct="1"/>
            <a:r>
              <a:rPr lang="ar-SA" sz="2400" dirty="0" smtClean="0">
                <a:solidFill>
                  <a:schemeClr val="tx1"/>
                </a:solidFill>
              </a:rPr>
              <a:t>٤/ السيولة.</a:t>
            </a:r>
          </a:p>
          <a:p>
            <a:pPr marL="0" algn="r" defTabSz="457200" rtl="1" eaLnBrk="1" latinLnBrk="0" hangingPunct="1"/>
            <a:endParaRPr lang="en-US" dirty="0"/>
          </a:p>
        </p:txBody>
      </p:sp>
      <p:sp>
        <p:nvSpPr>
          <p:cNvPr id="5" name="Left Arrow 4"/>
          <p:cNvSpPr/>
          <p:nvPr/>
        </p:nvSpPr>
        <p:spPr>
          <a:xfrm>
            <a:off x="8639175" y="4605251"/>
            <a:ext cx="537135" cy="349134"/>
          </a:xfrm>
          <a:prstGeom prst="leftArrow">
            <a:avLst>
              <a:gd name="adj1" fmla="val 36278"/>
              <a:gd name="adj2" fmla="val 50000"/>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6292045" y="2660074"/>
            <a:ext cx="2246097" cy="3768862"/>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r" defTabSz="457200" rtl="1" eaLnBrk="1" latinLnBrk="0" hangingPunct="1"/>
            <a:r>
              <a:rPr lang="ar-SA" sz="2400" u="sng" dirty="0" smtClean="0">
                <a:solidFill>
                  <a:schemeClr val="tx1"/>
                </a:solidFill>
              </a:rPr>
              <a:t>مؤشرات الأداء:</a:t>
            </a:r>
          </a:p>
          <a:p>
            <a:pPr marL="0" algn="r" defTabSz="457200" rtl="1" eaLnBrk="1" latinLnBrk="0" hangingPunct="1"/>
            <a:endParaRPr lang="ar-SA" sz="2400" dirty="0">
              <a:solidFill>
                <a:schemeClr val="tx1"/>
              </a:solidFill>
            </a:endParaRPr>
          </a:p>
          <a:p>
            <a:pPr marL="0" algn="r" defTabSz="457200" rtl="1" eaLnBrk="1" latinLnBrk="0" hangingPunct="1"/>
            <a:r>
              <a:rPr lang="ar-SA" sz="2400" dirty="0" smtClean="0">
                <a:solidFill>
                  <a:schemeClr val="tx1"/>
                </a:solidFill>
              </a:rPr>
              <a:t>١/ الأساس النقدي( القاعدة النقدية).</a:t>
            </a:r>
            <a:endParaRPr lang="ar-SA" sz="2400" dirty="0">
              <a:solidFill>
                <a:schemeClr val="tx1"/>
              </a:solidFill>
            </a:endParaRPr>
          </a:p>
          <a:p>
            <a:pPr marL="0" algn="r" defTabSz="457200" rtl="1" eaLnBrk="1" latinLnBrk="0" hangingPunct="1"/>
            <a:r>
              <a:rPr lang="ar-SA" sz="2400" dirty="0" smtClean="0">
                <a:solidFill>
                  <a:schemeClr val="tx1"/>
                </a:solidFill>
              </a:rPr>
              <a:t>٢/ احتياطيات البنوك.</a:t>
            </a:r>
            <a:endParaRPr lang="en-US" sz="2400" dirty="0">
              <a:solidFill>
                <a:schemeClr val="tx1"/>
              </a:solidFill>
            </a:endParaRPr>
          </a:p>
        </p:txBody>
      </p:sp>
      <p:sp>
        <p:nvSpPr>
          <p:cNvPr id="7" name="Left Arrow 6"/>
          <p:cNvSpPr/>
          <p:nvPr/>
        </p:nvSpPr>
        <p:spPr>
          <a:xfrm>
            <a:off x="5800995" y="4605251"/>
            <a:ext cx="424556" cy="349134"/>
          </a:xfrm>
          <a:prstGeom prst="leftArrow">
            <a:avLst>
              <a:gd name="adj1" fmla="val 29417"/>
              <a:gd name="adj2" fmla="val 52430"/>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275121" y="2660074"/>
            <a:ext cx="2459380" cy="3768861"/>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SA" sz="2000" dirty="0" err="1" smtClean="0"/>
              <a:t>ا</a:t>
            </a:r>
            <a:endParaRPr lang="ar-SA" sz="2000" dirty="0" smtClean="0"/>
          </a:p>
          <a:p>
            <a:pPr algn="r" rtl="1"/>
            <a:endParaRPr lang="ar-SA" sz="2000" dirty="0">
              <a:solidFill>
                <a:schemeClr val="tx1"/>
              </a:solidFill>
            </a:endParaRPr>
          </a:p>
          <a:p>
            <a:pPr algn="r" rtl="1"/>
            <a:endParaRPr lang="ar-SA" sz="2000" dirty="0" smtClean="0">
              <a:solidFill>
                <a:schemeClr val="tx1"/>
              </a:solidFill>
            </a:endParaRPr>
          </a:p>
          <a:p>
            <a:pPr algn="r" rtl="1"/>
            <a:r>
              <a:rPr lang="ar-SA" sz="2400" u="sng" dirty="0" smtClean="0">
                <a:solidFill>
                  <a:schemeClr val="tx1"/>
                </a:solidFill>
              </a:rPr>
              <a:t>الأهداف </a:t>
            </a:r>
            <a:r>
              <a:rPr lang="ar-SA" sz="2400" u="sng" dirty="0">
                <a:solidFill>
                  <a:schemeClr val="tx1"/>
                </a:solidFill>
              </a:rPr>
              <a:t>الوسيطة:</a:t>
            </a:r>
          </a:p>
          <a:p>
            <a:pPr algn="r" rtl="1"/>
            <a:r>
              <a:rPr lang="ar-SA" sz="2400" dirty="0">
                <a:solidFill>
                  <a:schemeClr val="tx1"/>
                </a:solidFill>
              </a:rPr>
              <a:t> </a:t>
            </a:r>
            <a:endParaRPr lang="ar-SA" sz="2400" dirty="0" smtClean="0">
              <a:solidFill>
                <a:schemeClr val="tx1"/>
              </a:solidFill>
            </a:endParaRPr>
          </a:p>
          <a:p>
            <a:pPr algn="r" rtl="1"/>
            <a:r>
              <a:rPr lang="ar-SA" sz="2400" dirty="0" smtClean="0">
                <a:solidFill>
                  <a:schemeClr val="tx1"/>
                </a:solidFill>
              </a:rPr>
              <a:t>١</a:t>
            </a:r>
            <a:r>
              <a:rPr lang="ar-SA" sz="2400" dirty="0">
                <a:solidFill>
                  <a:schemeClr val="tx1"/>
                </a:solidFill>
              </a:rPr>
              <a:t>/ عرض النقد ن١، ن٢، ن٣.</a:t>
            </a:r>
          </a:p>
          <a:p>
            <a:pPr algn="r" rtl="1"/>
            <a:r>
              <a:rPr lang="ar-SA" sz="2400" dirty="0">
                <a:solidFill>
                  <a:schemeClr val="tx1"/>
                </a:solidFill>
              </a:rPr>
              <a:t>٢/ سعر الفائدة </a:t>
            </a:r>
          </a:p>
          <a:p>
            <a:pPr algn="r" rtl="1"/>
            <a:r>
              <a:rPr lang="ar-SA" sz="2400" dirty="0">
                <a:solidFill>
                  <a:schemeClr val="tx1"/>
                </a:solidFill>
              </a:rPr>
              <a:t>طويل الأجل.</a:t>
            </a:r>
          </a:p>
          <a:p>
            <a:pPr algn="ctr" rtl="1"/>
            <a:endParaRPr lang="ar-SA" sz="2000" dirty="0"/>
          </a:p>
          <a:p>
            <a:pPr algn="ctr" rtl="1"/>
            <a:endParaRPr lang="ar-SA" sz="2000" dirty="0"/>
          </a:p>
          <a:p>
            <a:pPr marL="0" algn="ctr" defTabSz="457200" rtl="1" eaLnBrk="1" latinLnBrk="0" hangingPunct="1"/>
            <a:endParaRPr lang="ar-SA" sz="2000" dirty="0" smtClean="0"/>
          </a:p>
          <a:p>
            <a:pPr marL="0" algn="ctr" defTabSz="457200" rtl="1" eaLnBrk="1" latinLnBrk="0" hangingPunct="1"/>
            <a:endParaRPr lang="en-US" sz="2000" dirty="0"/>
          </a:p>
        </p:txBody>
      </p:sp>
      <p:sp>
        <p:nvSpPr>
          <p:cNvPr id="10" name="Left Arrow 9"/>
          <p:cNvSpPr/>
          <p:nvPr/>
        </p:nvSpPr>
        <p:spPr>
          <a:xfrm>
            <a:off x="2784074" y="4605251"/>
            <a:ext cx="383619" cy="349134"/>
          </a:xfrm>
          <a:prstGeom prst="leftArrow">
            <a:avLst>
              <a:gd name="adj1" fmla="val 29417"/>
              <a:gd name="adj2" fmla="val 5243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 y="2660074"/>
            <a:ext cx="2784073" cy="3714615"/>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r" defTabSz="457200" rtl="1" eaLnBrk="1" latinLnBrk="0" hangingPunct="1"/>
            <a:r>
              <a:rPr lang="ar-SA" sz="2400" u="sng" dirty="0" smtClean="0">
                <a:solidFill>
                  <a:schemeClr val="tx1"/>
                </a:solidFill>
              </a:rPr>
              <a:t>أهداف السياسة النقدية:</a:t>
            </a:r>
          </a:p>
          <a:p>
            <a:pPr marL="0" algn="r" defTabSz="457200" rtl="1" eaLnBrk="1" latinLnBrk="0" hangingPunct="1"/>
            <a:endParaRPr lang="ar-SA" sz="2400" dirty="0" smtClean="0">
              <a:solidFill>
                <a:schemeClr val="tx1"/>
              </a:solidFill>
            </a:endParaRPr>
          </a:p>
          <a:p>
            <a:pPr marL="0" algn="r" defTabSz="457200" rtl="1" eaLnBrk="1" latinLnBrk="0" hangingPunct="1"/>
            <a:r>
              <a:rPr lang="ar-SA" sz="2400" dirty="0" smtClean="0">
                <a:solidFill>
                  <a:schemeClr val="tx1"/>
                </a:solidFill>
              </a:rPr>
              <a:t>١/ معدل نمو الناتج القومي.</a:t>
            </a:r>
          </a:p>
          <a:p>
            <a:pPr marL="0" algn="r" defTabSz="457200" rtl="1" eaLnBrk="1" latinLnBrk="0" hangingPunct="1"/>
            <a:r>
              <a:rPr lang="ar-SA" sz="2400" dirty="0" smtClean="0">
                <a:solidFill>
                  <a:schemeClr val="tx1"/>
                </a:solidFill>
              </a:rPr>
              <a:t>٢/ معدل التضخم.</a:t>
            </a:r>
          </a:p>
          <a:p>
            <a:pPr marL="0" algn="r" defTabSz="457200" rtl="1" eaLnBrk="1" latinLnBrk="0" hangingPunct="1"/>
            <a:r>
              <a:rPr lang="ar-SA" sz="2400" dirty="0" smtClean="0">
                <a:solidFill>
                  <a:schemeClr val="tx1"/>
                </a:solidFill>
              </a:rPr>
              <a:t>٣/ معدل بطالة.</a:t>
            </a:r>
          </a:p>
          <a:p>
            <a:pPr marL="0" algn="r" defTabSz="457200" rtl="1" eaLnBrk="1" latinLnBrk="0" hangingPunct="1"/>
            <a:r>
              <a:rPr lang="ar-SA" sz="2400" dirty="0" smtClean="0">
                <a:solidFill>
                  <a:schemeClr val="tx1"/>
                </a:solidFill>
              </a:rPr>
              <a:t>٤/ استقرار سعر الصرف.</a:t>
            </a:r>
            <a:endParaRPr lang="en-US" sz="2400" dirty="0">
              <a:solidFill>
                <a:schemeClr val="tx1"/>
              </a:solidFill>
            </a:endParaRPr>
          </a:p>
        </p:txBody>
      </p:sp>
      <p:sp>
        <p:nvSpPr>
          <p:cNvPr id="9" name="Footer Placeholder 8"/>
          <p:cNvSpPr>
            <a:spLocks noGrp="1"/>
          </p:cNvSpPr>
          <p:nvPr>
            <p:ph type="ftr" sz="quarter" idx="11"/>
          </p:nvPr>
        </p:nvSpPr>
        <p:spPr/>
        <p:txBody>
          <a:bodyPr/>
          <a:lstStyle/>
          <a:p>
            <a:r>
              <a:rPr lang="ar-SA" smtClean="0"/>
              <a:t>إعداد/ أ.ديمه العمار</a:t>
            </a:r>
            <a:endParaRPr lang="en-US" dirty="0"/>
          </a:p>
        </p:txBody>
      </p:sp>
      <p:sp>
        <p:nvSpPr>
          <p:cNvPr id="12" name="Slide Number Placeholder 11"/>
          <p:cNvSpPr>
            <a:spLocks noGrp="1"/>
          </p:cNvSpPr>
          <p:nvPr>
            <p:ph type="sldNum" sz="quarter" idx="12"/>
          </p:nvPr>
        </p:nvSpPr>
        <p:spPr/>
        <p:txBody>
          <a:bodyPr/>
          <a:lstStyle/>
          <a:p>
            <a:fld id="{8A7A6979-0714-4377-B894-6BE4C2D6E202}" type="slidenum">
              <a:rPr lang="en-US" smtClean="0"/>
              <a:pPr/>
              <a:t>2</a:t>
            </a:fld>
            <a:endParaRPr lang="en-US" dirty="0"/>
          </a:p>
        </p:txBody>
      </p:sp>
    </p:spTree>
    <p:extLst>
      <p:ext uri="{BB962C8B-B14F-4D97-AF65-F5344CB8AC3E}">
        <p14:creationId xmlns:p14="http://schemas.microsoft.com/office/powerpoint/2010/main" val="1429238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2" presetClass="entr" presetSubtype="4"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p:tgtEl>
                                          <p:spTgt spid="6"/>
                                        </p:tgtEl>
                                        <p:attrNameLst>
                                          <p:attrName>ppt_y</p:attrName>
                                        </p:attrNameLst>
                                      </p:cBhvr>
                                      <p:tavLst>
                                        <p:tav tm="0">
                                          <p:val>
                                            <p:strVal val="#ppt_y+#ppt_h*1.125000"/>
                                          </p:val>
                                        </p:tav>
                                        <p:tav tm="100000">
                                          <p:val>
                                            <p:strVal val="#ppt_y"/>
                                          </p:val>
                                        </p:tav>
                                      </p:tavLst>
                                    </p:anim>
                                    <p:animEffect transition="in" filter="wipe(up)">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8" grpId="0" animBg="1"/>
      <p:bldP spid="1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01541" y="266008"/>
            <a:ext cx="5971309" cy="864523"/>
          </a:xfrm>
        </p:spPr>
        <p:txBody>
          <a:bodyPr>
            <a:normAutofit/>
          </a:bodyPr>
          <a:lstStyle/>
          <a:p>
            <a:pPr algn="r" defTabSz="914400" rtl="1" eaLnBrk="1" latinLnBrk="0" hangingPunct="1">
              <a:lnSpc>
                <a:spcPct val="90000"/>
              </a:lnSpc>
              <a:spcBef>
                <a:spcPct val="0"/>
              </a:spcBef>
              <a:buNone/>
            </a:pPr>
            <a:r>
              <a:rPr lang="ar-SA" sz="2400" dirty="0" smtClean="0"/>
              <a:t>أهمية وجود مؤشرات الأداء والأهداف الوسيطة:</a:t>
            </a:r>
            <a:endParaRPr lang="en-US" sz="2400" dirty="0"/>
          </a:p>
        </p:txBody>
      </p:sp>
      <p:sp>
        <p:nvSpPr>
          <p:cNvPr id="3" name="Content Placeholder 2"/>
          <p:cNvSpPr>
            <a:spLocks noGrp="1"/>
          </p:cNvSpPr>
          <p:nvPr>
            <p:ph idx="1"/>
          </p:nvPr>
        </p:nvSpPr>
        <p:spPr>
          <a:xfrm>
            <a:off x="1" y="1130532"/>
            <a:ext cx="12072850" cy="1679170"/>
          </a:xfrm>
        </p:spPr>
        <p:txBody>
          <a:bodyPr>
            <a:normAutofit/>
          </a:bodyPr>
          <a:lstStyle/>
          <a:p>
            <a:pPr marL="0" indent="0" algn="r" defTabSz="914400" rtl="1" eaLnBrk="1" latinLnBrk="0" hangingPunct="1">
              <a:lnSpc>
                <a:spcPct val="100000"/>
              </a:lnSpc>
              <a:spcBef>
                <a:spcPts val="1000"/>
              </a:spcBef>
              <a:buClr>
                <a:schemeClr val="accent2"/>
              </a:buClr>
              <a:buNone/>
            </a:pPr>
            <a:r>
              <a:rPr lang="ar-SA" sz="2800" dirty="0" smtClean="0"/>
              <a:t>لا يستطيع البنك المركزي الحكم بسرعة ودقة على مدى نجاح السياسة المتبعة في تحقيق الأهداف النهائية ولذلك تعد مؤشرات الأداء والأهداف الوسيطة مؤشرات لمدى نجاح البنك المركزي لتحقيق الهدف النهائي في الأجل القصير. </a:t>
            </a:r>
          </a:p>
          <a:p>
            <a:pPr marL="228600" indent="-228600" algn="r" defTabSz="914400" rtl="1" eaLnBrk="1" latinLnBrk="0" hangingPunct="1">
              <a:lnSpc>
                <a:spcPct val="100000"/>
              </a:lnSpc>
              <a:spcBef>
                <a:spcPts val="1000"/>
              </a:spcBef>
              <a:buClr>
                <a:schemeClr val="accent2"/>
              </a:buClr>
              <a:buFont typeface="Arial" panose="020B0604020202020204" pitchFamily="34" charset="0"/>
              <a:buChar char="•"/>
            </a:pPr>
            <a:endParaRPr lang="ar-SA" sz="2400" dirty="0"/>
          </a:p>
          <a:p>
            <a:pPr marL="228600" indent="-228600" algn="r" defTabSz="914400" rtl="1" eaLnBrk="1" latinLnBrk="0" hangingPunct="1">
              <a:lnSpc>
                <a:spcPct val="100000"/>
              </a:lnSpc>
              <a:spcBef>
                <a:spcPts val="1000"/>
              </a:spcBef>
              <a:buClr>
                <a:schemeClr val="accent2"/>
              </a:buClr>
              <a:buFont typeface="Arial" panose="020B0604020202020204" pitchFamily="34" charset="0"/>
              <a:buChar char="•"/>
            </a:pPr>
            <a:endParaRPr lang="en-US" dirty="0"/>
          </a:p>
        </p:txBody>
      </p:sp>
      <p:sp>
        <p:nvSpPr>
          <p:cNvPr id="4" name="Title 1"/>
          <p:cNvSpPr txBox="1">
            <a:spLocks/>
          </p:cNvSpPr>
          <p:nvPr/>
        </p:nvSpPr>
        <p:spPr bwMode="black">
          <a:xfrm>
            <a:off x="1396537" y="2892829"/>
            <a:ext cx="10676313" cy="864524"/>
          </a:xfrm>
          <a:prstGeom prst="rect">
            <a:avLst/>
          </a:prstGeom>
          <a:solidFill>
            <a:srgbClr val="FFFFFF"/>
          </a:solidFill>
          <a:ln w="31750" cap="sq">
            <a:solidFill>
              <a:srgbClr val="404040"/>
            </a:solidFill>
            <a:miter lim="800000"/>
          </a:ln>
        </p:spPr>
        <p:txBody>
          <a:bodyPr vert="horz" lIns="182880" tIns="182880" rIns="182880" bIns="182880" rtlCol="0" anchor="ctr">
            <a:normAutofit fontScale="92500"/>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pPr algn="r" rtl="1"/>
            <a:r>
              <a:rPr lang="ar-SA" sz="2400" dirty="0" smtClean="0"/>
              <a:t>العلاقة بين أدوات السياسة النقدية ومؤشرات الأداء والأهداف الوسيطة والأهداف النهائية:</a:t>
            </a:r>
            <a:endParaRPr lang="en-US" sz="2400" dirty="0"/>
          </a:p>
        </p:txBody>
      </p:sp>
      <p:sp>
        <p:nvSpPr>
          <p:cNvPr id="5" name="Content Placeholder 2"/>
          <p:cNvSpPr txBox="1">
            <a:spLocks/>
          </p:cNvSpPr>
          <p:nvPr/>
        </p:nvSpPr>
        <p:spPr>
          <a:xfrm>
            <a:off x="182881" y="3757353"/>
            <a:ext cx="11889970" cy="2743200"/>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lgn="r" rtl="1">
              <a:buNone/>
            </a:pPr>
            <a:r>
              <a:rPr lang="ar-SA" sz="2800" dirty="0" smtClean="0"/>
              <a:t>هذه العلاقة رغم ١/ قوتها ورغم أن ٢/ البنك المركزي يستعين بها لقياس مدى نجاح السياسة النقدية المطبقة إلا أنها تعد غير ممكن التنبؤ بها بدرجة كبيرة من الثقة.</a:t>
            </a:r>
          </a:p>
          <a:p>
            <a:pPr marL="0" indent="0" algn="r" rtl="1">
              <a:buNone/>
            </a:pPr>
            <a:r>
              <a:rPr lang="ar-SA" sz="2800" dirty="0" smtClean="0"/>
              <a:t>مثال: لو كان هدف البنك المركزي إحداث إنعاش للاقتصاد بهدف خفض معدل البطالة يكون المطلوب: زيادة الاحتياطي النقدي والأساس النقدي كمؤشرات أداء و زيادة عرض النقد كهدف وسيط، وذلك لتحقيق الهدف النهائي (خفض معدل البطالة).</a:t>
            </a:r>
          </a:p>
          <a:p>
            <a:pPr marL="0" indent="0" algn="r" rtl="1">
              <a:buNone/>
            </a:pPr>
            <a:r>
              <a:rPr lang="ar-SA" sz="2800" dirty="0" smtClean="0"/>
              <a:t>لتحقيق ذلك من الممكن اتباع أكثر من أسلوب:</a:t>
            </a:r>
          </a:p>
          <a:p>
            <a:pPr algn="r" rtl="1"/>
            <a:endParaRPr lang="en-US" dirty="0"/>
          </a:p>
        </p:txBody>
      </p:sp>
      <p:sp>
        <p:nvSpPr>
          <p:cNvPr id="6" name="Footer Placeholder 5"/>
          <p:cNvSpPr>
            <a:spLocks noGrp="1"/>
          </p:cNvSpPr>
          <p:nvPr>
            <p:ph type="ftr" sz="quarter" idx="11"/>
          </p:nvPr>
        </p:nvSpPr>
        <p:spPr/>
        <p:txBody>
          <a:bodyPr/>
          <a:lstStyle/>
          <a:p>
            <a:r>
              <a:rPr lang="ar-SA" smtClean="0"/>
              <a:t>إعداد/ أ.ديمه العمار</a:t>
            </a:r>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smtClean="0"/>
              <a:pPr/>
              <a:t>3</a:t>
            </a:fld>
            <a:endParaRPr lang="en-US" dirty="0"/>
          </a:p>
        </p:txBody>
      </p:sp>
    </p:spTree>
    <p:extLst>
      <p:ext uri="{BB962C8B-B14F-4D97-AF65-F5344CB8AC3E}">
        <p14:creationId xmlns:p14="http://schemas.microsoft.com/office/powerpoint/2010/main" val="1610928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30589" y="2"/>
            <a:ext cx="4123112" cy="801592"/>
          </a:xfrm>
        </p:spPr>
        <p:txBody>
          <a:bodyPr>
            <a:normAutofit/>
          </a:bodyPr>
          <a:lstStyle/>
          <a:p>
            <a:pPr algn="ctr" defTabSz="914400" rtl="1" eaLnBrk="1" latinLnBrk="0" hangingPunct="1">
              <a:lnSpc>
                <a:spcPct val="90000"/>
              </a:lnSpc>
              <a:spcBef>
                <a:spcPct val="0"/>
              </a:spcBef>
              <a:buNone/>
            </a:pPr>
            <a:r>
              <a:rPr lang="ar-SA" dirty="0" smtClean="0"/>
              <a:t>١/ تخفيض </a:t>
            </a:r>
            <a:r>
              <a:rPr lang="ar-SA" smtClean="0"/>
              <a:t>نسبة الاحتياطي:</a:t>
            </a:r>
            <a:endParaRPr lang="en-US" dirty="0"/>
          </a:p>
        </p:txBody>
      </p:sp>
      <p:sp>
        <p:nvSpPr>
          <p:cNvPr id="3" name="Content Placeholder 2"/>
          <p:cNvSpPr>
            <a:spLocks noGrp="1"/>
          </p:cNvSpPr>
          <p:nvPr>
            <p:ph idx="1"/>
          </p:nvPr>
        </p:nvSpPr>
        <p:spPr>
          <a:xfrm>
            <a:off x="299258" y="801593"/>
            <a:ext cx="11654443" cy="2373869"/>
          </a:xfrm>
        </p:spPr>
        <p:txBody>
          <a:bodyPr>
            <a:normAutofit/>
          </a:bodyPr>
          <a:lstStyle/>
          <a:p>
            <a:pPr marL="228600" indent="-228600" algn="r" defTabSz="914400" rtl="1" eaLnBrk="1" latinLnBrk="0" hangingPunct="1">
              <a:lnSpc>
                <a:spcPct val="100000"/>
              </a:lnSpc>
              <a:spcBef>
                <a:spcPts val="1000"/>
              </a:spcBef>
              <a:buClr>
                <a:schemeClr val="accent2"/>
              </a:buClr>
              <a:buFont typeface="Arial" panose="020B0604020202020204" pitchFamily="34" charset="0"/>
              <a:buChar char="•"/>
            </a:pPr>
            <a:r>
              <a:rPr lang="ar-SA" sz="2400" dirty="0" smtClean="0"/>
              <a:t>يؤدي لزيادة الأساس النقدي وليس هناك ما يضمن زيادة عرض النقد كهدف وسيط للمستوى المأمول بسبب أن البنوك من الممكن أن لا تجد إقبال على الاقتراض منها.</a:t>
            </a:r>
          </a:p>
          <a:p>
            <a:pPr marL="228600" indent="-228600" algn="r" defTabSz="914400" rtl="1" eaLnBrk="1" latinLnBrk="0" hangingPunct="1">
              <a:lnSpc>
                <a:spcPct val="100000"/>
              </a:lnSpc>
              <a:spcBef>
                <a:spcPts val="1000"/>
              </a:spcBef>
              <a:buClr>
                <a:schemeClr val="accent2"/>
              </a:buClr>
              <a:buFont typeface="Arial" panose="020B0604020202020204" pitchFamily="34" charset="0"/>
              <a:buChar char="•"/>
            </a:pPr>
            <a:r>
              <a:rPr lang="ar-SA" sz="2400" dirty="0" smtClean="0"/>
              <a:t> إذن لن يؤدي تخفيض نسبة الاحتياطي إلى زيادة القاعدة النقدية وبالتالي زيادة عرض النقد بشكل أكيد وقاطع بسبب وجود عوامل خارجة عن سيطرة البنك المركزي.</a:t>
            </a:r>
          </a:p>
          <a:p>
            <a:pPr marL="228600" indent="-228600" algn="r" defTabSz="914400" rtl="1" eaLnBrk="1" latinLnBrk="0" hangingPunct="1">
              <a:lnSpc>
                <a:spcPct val="100000"/>
              </a:lnSpc>
              <a:spcBef>
                <a:spcPts val="1000"/>
              </a:spcBef>
              <a:buClr>
                <a:schemeClr val="accent2"/>
              </a:buClr>
              <a:buFont typeface="Arial" panose="020B0604020202020204" pitchFamily="34" charset="0"/>
              <a:buChar char="•"/>
            </a:pPr>
            <a:r>
              <a:rPr lang="ar-SA" sz="2400" dirty="0" smtClean="0"/>
              <a:t>: بشكل عام (قد ينجح البنك المركزي في زيادة عرض النقد لكنه لا ينجح في تحقيق الهدف النهائي)</a:t>
            </a:r>
            <a:endParaRPr lang="en-US" sz="2400" dirty="0"/>
          </a:p>
        </p:txBody>
      </p:sp>
      <p:sp>
        <p:nvSpPr>
          <p:cNvPr id="5" name="Title 1"/>
          <p:cNvSpPr txBox="1">
            <a:spLocks/>
          </p:cNvSpPr>
          <p:nvPr/>
        </p:nvSpPr>
        <p:spPr bwMode="black">
          <a:xfrm>
            <a:off x="7963593" y="3042458"/>
            <a:ext cx="4142507" cy="764186"/>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pPr rtl="1"/>
            <a:r>
              <a:rPr lang="ar-SA" dirty="0" smtClean="0"/>
              <a:t>٢/ عمليات السوق المفتوحة:</a:t>
            </a:r>
          </a:p>
        </p:txBody>
      </p:sp>
      <p:sp>
        <p:nvSpPr>
          <p:cNvPr id="6" name="Content Placeholder 2"/>
          <p:cNvSpPr txBox="1">
            <a:spLocks/>
          </p:cNvSpPr>
          <p:nvPr/>
        </p:nvSpPr>
        <p:spPr>
          <a:xfrm>
            <a:off x="133004" y="3852365"/>
            <a:ext cx="11820697" cy="2847694"/>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algn="r" rtl="1"/>
            <a:r>
              <a:rPr lang="ar-SA" sz="2400" dirty="0"/>
              <a:t>تعني دخول البنك المركزي إما بائعاً أو مشترياً لأوراق مالية حكومية </a:t>
            </a:r>
            <a:r>
              <a:rPr lang="ar-SA" sz="2400" dirty="0" smtClean="0"/>
              <a:t>(السندات الحكومية) قصيرة </a:t>
            </a:r>
            <a:r>
              <a:rPr lang="ar-SA" sz="2400" dirty="0"/>
              <a:t>الأجل (أذون خزانة)، أو طويلة </a:t>
            </a:r>
            <a:r>
              <a:rPr lang="ar-SA" sz="2400" dirty="0" smtClean="0"/>
              <a:t> الأجل </a:t>
            </a:r>
            <a:r>
              <a:rPr lang="ar-SA" sz="2400" dirty="0"/>
              <a:t>(سندات الخزانة</a:t>
            </a:r>
            <a:r>
              <a:rPr lang="ar-SA" sz="2400" dirty="0" smtClean="0"/>
              <a:t>) من البنوك ، ويتم </a:t>
            </a:r>
            <a:r>
              <a:rPr lang="ar-SA" sz="2400" dirty="0"/>
              <a:t>التأثير من خلال ٣ قنوات:</a:t>
            </a:r>
          </a:p>
          <a:p>
            <a:pPr algn="r" rtl="1"/>
            <a:r>
              <a:rPr lang="ar-SA" sz="2400" dirty="0"/>
              <a:t>١/التأثير على عرض النقد وحجم السيولة في الاقتصاد. </a:t>
            </a:r>
          </a:p>
          <a:p>
            <a:pPr algn="r" rtl="1"/>
            <a:r>
              <a:rPr lang="ar-SA" sz="2400" dirty="0"/>
              <a:t>٢/التأثير على أسعار الفائدة وخفض تكلفة الاقتراض.</a:t>
            </a:r>
          </a:p>
          <a:p>
            <a:pPr algn="r" rtl="1"/>
            <a:r>
              <a:rPr lang="ar-SA" sz="2400" dirty="0"/>
              <a:t>٣/توقعات الأفراد كمنتجين ومستهلكين.</a:t>
            </a:r>
            <a:endParaRPr lang="en-US" sz="2400" dirty="0"/>
          </a:p>
        </p:txBody>
      </p:sp>
      <p:sp>
        <p:nvSpPr>
          <p:cNvPr id="7" name="Footer Placeholder 6"/>
          <p:cNvSpPr>
            <a:spLocks noGrp="1"/>
          </p:cNvSpPr>
          <p:nvPr>
            <p:ph type="ftr" sz="quarter" idx="11"/>
          </p:nvPr>
        </p:nvSpPr>
        <p:spPr/>
        <p:txBody>
          <a:bodyPr/>
          <a:lstStyle/>
          <a:p>
            <a:r>
              <a:rPr lang="ar-SA" smtClean="0"/>
              <a:t>إعداد/ أ.ديمه العمار</a:t>
            </a:r>
            <a:endParaRPr lang="en-US" dirty="0"/>
          </a:p>
        </p:txBody>
      </p:sp>
      <p:sp>
        <p:nvSpPr>
          <p:cNvPr id="8" name="Slide Number Placeholder 7"/>
          <p:cNvSpPr>
            <a:spLocks noGrp="1"/>
          </p:cNvSpPr>
          <p:nvPr>
            <p:ph type="sldNum" sz="quarter" idx="12"/>
          </p:nvPr>
        </p:nvSpPr>
        <p:spPr/>
        <p:txBody>
          <a:bodyPr/>
          <a:lstStyle/>
          <a:p>
            <a:fld id="{8A7A6979-0714-4377-B894-6BE4C2D6E202}" type="slidenum">
              <a:rPr lang="en-US" smtClean="0"/>
              <a:pPr/>
              <a:t>4</a:t>
            </a:fld>
            <a:endParaRPr lang="en-US" dirty="0"/>
          </a:p>
        </p:txBody>
      </p:sp>
      <p:sp>
        <p:nvSpPr>
          <p:cNvPr id="10" name="Content Placeholder 2"/>
          <p:cNvSpPr txBox="1">
            <a:spLocks/>
          </p:cNvSpPr>
          <p:nvPr/>
        </p:nvSpPr>
        <p:spPr>
          <a:xfrm>
            <a:off x="419793" y="4126684"/>
            <a:ext cx="11622577" cy="2109524"/>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algn="r" rtl="1"/>
            <a:endParaRPr lang="en-US" sz="2400" dirty="0"/>
          </a:p>
        </p:txBody>
      </p:sp>
      <p:sp>
        <p:nvSpPr>
          <p:cNvPr id="12" name="Content Placeholder 2"/>
          <p:cNvSpPr txBox="1">
            <a:spLocks/>
          </p:cNvSpPr>
          <p:nvPr/>
        </p:nvSpPr>
        <p:spPr>
          <a:xfrm>
            <a:off x="451659" y="4114800"/>
            <a:ext cx="11654442" cy="2743200"/>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marR="0" lvl="0" indent="0" algn="r" defTabSz="914400" rtl="1" eaLnBrk="1" fontAlgn="auto" latinLnBrk="0" hangingPunct="1">
              <a:lnSpc>
                <a:spcPct val="100000"/>
              </a:lnSpc>
              <a:spcBef>
                <a:spcPts val="0"/>
              </a:spcBef>
              <a:spcAft>
                <a:spcPts val="0"/>
              </a:spcAft>
              <a:buClrTx/>
              <a:buSzTx/>
              <a:buFontTx/>
              <a:buNone/>
              <a:tabLst/>
              <a:defRPr/>
            </a:pPr>
            <a:endParaRPr lang="ar-SA" sz="2400" dirty="0" smtClean="0"/>
          </a:p>
        </p:txBody>
      </p:sp>
    </p:spTree>
    <p:extLst>
      <p:ext uri="{BB962C8B-B14F-4D97-AF65-F5344CB8AC3E}">
        <p14:creationId xmlns:p14="http://schemas.microsoft.com/office/powerpoint/2010/main" val="15454659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2263" y="166254"/>
            <a:ext cx="11454938" cy="982811"/>
          </a:xfrm>
        </p:spPr>
        <p:txBody>
          <a:bodyPr>
            <a:noAutofit/>
          </a:bodyPr>
          <a:lstStyle/>
          <a:p>
            <a:pPr algn="r" defTabSz="914400" rtl="1" eaLnBrk="1" latinLnBrk="0" hangingPunct="1">
              <a:lnSpc>
                <a:spcPct val="90000"/>
              </a:lnSpc>
              <a:spcBef>
                <a:spcPct val="0"/>
              </a:spcBef>
              <a:buNone/>
            </a:pPr>
            <a:r>
              <a:rPr lang="ar-SA" sz="2400" dirty="0" smtClean="0"/>
              <a:t>مثال على عمليات السوق المفتوحة: دخل البنك المركزي ب١٠٠ مليون ريال كمشتري للسندات الحكومية</a:t>
            </a:r>
            <a:r>
              <a:rPr lang="ar-SA" sz="2400" dirty="0"/>
              <a:t> </a:t>
            </a:r>
            <a:r>
              <a:rPr lang="ar-SA" sz="2400" dirty="0" smtClean="0"/>
              <a:t>من البنوك</a:t>
            </a:r>
            <a:r>
              <a:rPr lang="en-US" sz="2400" dirty="0" smtClean="0"/>
              <a:t>.</a:t>
            </a:r>
            <a:br>
              <a:rPr lang="en-US" sz="2400" dirty="0" smtClean="0"/>
            </a:br>
            <a:r>
              <a:rPr lang="ar-SA" sz="2400" dirty="0" err="1" smtClean="0"/>
              <a:t>أ</a:t>
            </a:r>
            <a:r>
              <a:rPr lang="ar-SA" sz="2400" dirty="0" smtClean="0"/>
              <a:t>/وضحي ماذا يحدث لميزانية كلا منهما؟</a:t>
            </a:r>
            <a:endParaRPr lang="en-US" sz="24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606807627"/>
              </p:ext>
            </p:extLst>
          </p:nvPr>
        </p:nvGraphicFramePr>
        <p:xfrm>
          <a:off x="2111433" y="1464473"/>
          <a:ext cx="7448203" cy="1931344"/>
        </p:xfrm>
        <a:graphic>
          <a:graphicData uri="http://schemas.openxmlformats.org/drawingml/2006/table">
            <a:tbl>
              <a:tblPr firstRow="1" bandRow="1">
                <a:tableStyleId>{5C22544A-7EE6-4342-B048-85BDC9FD1C3A}</a:tableStyleId>
              </a:tblPr>
              <a:tblGrid>
                <a:gridCol w="1995054"/>
                <a:gridCol w="1795549"/>
                <a:gridCol w="1346662"/>
                <a:gridCol w="2310938"/>
              </a:tblGrid>
              <a:tr h="321265">
                <a:tc gridSpan="2">
                  <a:txBody>
                    <a:bodyPr/>
                    <a:lstStyle/>
                    <a:p>
                      <a:pPr marL="0" algn="ctr" defTabSz="914400" rtl="1" eaLnBrk="1" latinLnBrk="0" hangingPunct="1"/>
                      <a:r>
                        <a:rPr lang="ar-SA" sz="1800" dirty="0" smtClean="0">
                          <a:solidFill>
                            <a:schemeClr val="tx1"/>
                          </a:solidFill>
                        </a:rPr>
                        <a:t>ميزانية البنك المركزي</a:t>
                      </a:r>
                      <a:endParaRPr 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hMerge="1">
                  <a:txBody>
                    <a:bodyPr/>
                    <a:lstStyle/>
                    <a:p>
                      <a:endParaRPr lang="en-US"/>
                    </a:p>
                  </a:txBody>
                  <a:tcPr/>
                </a:tc>
                <a:tc gridSpan="2">
                  <a:txBody>
                    <a:bodyPr/>
                    <a:lstStyle/>
                    <a:p>
                      <a:pPr marL="0" algn="ctr" defTabSz="914400" rtl="1" eaLnBrk="1" latinLnBrk="0" hangingPunct="1"/>
                      <a:r>
                        <a:rPr lang="ar-SA" sz="1800" dirty="0" smtClean="0">
                          <a:solidFill>
                            <a:schemeClr val="tx1"/>
                          </a:solidFill>
                        </a:rPr>
                        <a:t>ميزانية الجهاز المصرفي (البنك التجاري)</a:t>
                      </a:r>
                      <a:endParaRPr 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hMerge="1">
                  <a:txBody>
                    <a:bodyPr/>
                    <a:lstStyle/>
                    <a:p>
                      <a:endParaRPr lang="en-US"/>
                    </a:p>
                  </a:txBody>
                  <a:tcPr/>
                </a:tc>
              </a:tr>
              <a:tr h="321265">
                <a:tc>
                  <a:txBody>
                    <a:bodyPr/>
                    <a:lstStyle/>
                    <a:p>
                      <a:pPr marL="0" algn="ctr" defTabSz="914400" rtl="1" eaLnBrk="1" latinLnBrk="0" hangingPunct="1"/>
                      <a:r>
                        <a:rPr lang="ar-SA" sz="1800" dirty="0" smtClean="0"/>
                        <a:t>خصوم </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algn="ctr" defTabSz="914400" rtl="1" eaLnBrk="1" latinLnBrk="0" hangingPunct="1"/>
                      <a:r>
                        <a:rPr lang="ar-SA" sz="1800" dirty="0" smtClean="0"/>
                        <a:t>أصول </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algn="ctr" defTabSz="914400" rtl="1" eaLnBrk="1" latinLnBrk="0" hangingPunct="1"/>
                      <a:r>
                        <a:rPr lang="ar-SA" sz="1800" dirty="0" smtClean="0"/>
                        <a:t>خصوم</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algn="ctr" defTabSz="914400" rtl="1" eaLnBrk="1" latinLnBrk="0" hangingPunct="1"/>
                      <a:r>
                        <a:rPr lang="ar-SA" sz="1800" dirty="0" smtClean="0"/>
                        <a:t>أصول </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464080">
                <a:tc>
                  <a:txBody>
                    <a:bodyPr/>
                    <a:lstStyle/>
                    <a:p>
                      <a:pPr marL="0" algn="r" defTabSz="914400" rtl="1" eaLnBrk="1" latinLnBrk="0" hangingPunct="1"/>
                      <a:r>
                        <a:rPr lang="ar-SA" sz="1800" dirty="0" smtClean="0"/>
                        <a:t>احتياطيات</a:t>
                      </a:r>
                      <a:r>
                        <a:rPr lang="ar-SA" sz="1800" baseline="0" dirty="0" smtClean="0"/>
                        <a:t> ١٠٠ مليون</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algn="r" defTabSz="914400" rtl="1" eaLnBrk="1" latinLnBrk="0" hangingPunct="1"/>
                      <a:r>
                        <a:rPr lang="ar-SA" sz="1800" dirty="0" smtClean="0"/>
                        <a:t>سندات  </a:t>
                      </a:r>
                      <a:r>
                        <a:rPr lang="ar-SA" sz="1800" dirty="0" smtClean="0">
                          <a:solidFill>
                            <a:srgbClr val="FF0000"/>
                          </a:solidFill>
                        </a:rPr>
                        <a:t>+</a:t>
                      </a:r>
                      <a:r>
                        <a:rPr lang="ar-SA" sz="1800" dirty="0" smtClean="0"/>
                        <a:t>١٠٠ مليون </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algn="r" defTabSz="914400" rtl="1" eaLnBrk="1" latinLnBrk="0" hangingPunct="1"/>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algn="r" defTabSz="914400" rtl="1" eaLnBrk="1" latinLnBrk="0" hangingPunct="1"/>
                      <a:r>
                        <a:rPr lang="ar-SA" sz="1800" dirty="0" smtClean="0"/>
                        <a:t>احتياطيات</a:t>
                      </a:r>
                      <a:r>
                        <a:rPr lang="ar-SA" sz="1800" baseline="0" dirty="0" smtClean="0"/>
                        <a:t>  ١٠٠ مليون</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367872">
                <a:tc>
                  <a:txBody>
                    <a:bodyPr/>
                    <a:lstStyle/>
                    <a:p>
                      <a:pPr marL="0" algn="r" defTabSz="914400" rtl="1" eaLnBrk="1" latinLnBrk="0" hangingPunct="1"/>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algn="r" defTabSz="914400" rtl="1" eaLnBrk="1" latinLnBrk="0" hangingPunct="1"/>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800" dirty="0" smtClean="0"/>
                        <a:t>سندات </a:t>
                      </a:r>
                      <a:r>
                        <a:rPr lang="en-US" sz="1800" dirty="0" smtClean="0"/>
                        <a:t> </a:t>
                      </a:r>
                      <a:r>
                        <a:rPr lang="ar-SA" sz="1800" dirty="0" smtClean="0"/>
                        <a:t>  </a:t>
                      </a:r>
                      <a:r>
                        <a:rPr lang="ar-SA" sz="1800" dirty="0" smtClean="0">
                          <a:solidFill>
                            <a:srgbClr val="FF0000"/>
                          </a:solidFill>
                        </a:rPr>
                        <a:t>ـ</a:t>
                      </a:r>
                      <a:r>
                        <a:rPr lang="ar-SA" sz="1800" baseline="0" dirty="0" smtClean="0">
                          <a:solidFill>
                            <a:srgbClr val="FF0000"/>
                          </a:solidFill>
                        </a:rPr>
                        <a:t> </a:t>
                      </a:r>
                      <a:r>
                        <a:rPr lang="ar-SA" sz="1800" dirty="0" smtClean="0"/>
                        <a:t>١٠٠</a:t>
                      </a:r>
                      <a:r>
                        <a:rPr lang="en-US" sz="1800" dirty="0" smtClean="0"/>
                        <a:t> </a:t>
                      </a:r>
                      <a:r>
                        <a:rPr lang="ar-SA" sz="1800" dirty="0" smtClean="0"/>
                        <a:t>مليون </a:t>
                      </a:r>
                      <a:endParaRPr lang="en-US" sz="18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367872">
                <a:tc>
                  <a:txBody>
                    <a:bodyPr/>
                    <a:lstStyle/>
                    <a:p>
                      <a:pPr marL="0" algn="r" defTabSz="914400" rtl="1" eaLnBrk="1" latinLnBrk="0" hangingPunct="1"/>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algn="r" defTabSz="914400" rtl="1" eaLnBrk="1" latinLnBrk="0" hangingPunct="1"/>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US" sz="18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bl>
          </a:graphicData>
        </a:graphic>
      </p:graphicFrame>
      <p:sp>
        <p:nvSpPr>
          <p:cNvPr id="4" name="Footer Placeholder 3"/>
          <p:cNvSpPr>
            <a:spLocks noGrp="1"/>
          </p:cNvSpPr>
          <p:nvPr>
            <p:ph type="ftr" sz="quarter" idx="11"/>
          </p:nvPr>
        </p:nvSpPr>
        <p:spPr/>
        <p:txBody>
          <a:bodyPr/>
          <a:lstStyle/>
          <a:p>
            <a:r>
              <a:rPr lang="ar-SA" smtClean="0"/>
              <a:t>إعداد/ أ.ديمه العمار</a:t>
            </a:r>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smtClean="0"/>
              <a:pPr/>
              <a:t>5</a:t>
            </a:fld>
            <a:endParaRPr lang="en-US" dirty="0"/>
          </a:p>
        </p:txBody>
      </p:sp>
      <p:sp>
        <p:nvSpPr>
          <p:cNvPr id="24" name="TextBox 23"/>
          <p:cNvSpPr txBox="1"/>
          <p:nvPr/>
        </p:nvSpPr>
        <p:spPr>
          <a:xfrm>
            <a:off x="4538749" y="3299609"/>
            <a:ext cx="7232073" cy="1107996"/>
          </a:xfrm>
          <a:prstGeom prst="rect">
            <a:avLst/>
          </a:prstGeom>
          <a:noFill/>
        </p:spPr>
        <p:txBody>
          <a:bodyPr wrap="square" rtlCol="0">
            <a:spAutoFit/>
          </a:bodyPr>
          <a:lstStyle/>
          <a:p>
            <a:pPr algn="r" rtl="1"/>
            <a:r>
              <a:rPr lang="ar-SA" sz="2400" dirty="0" smtClean="0"/>
              <a:t>إذن: أصول </a:t>
            </a:r>
            <a:r>
              <a:rPr lang="ar-SA" sz="2400" dirty="0"/>
              <a:t>البنك التجاري تنخفض السندات وترتفع النقدية والاحتياطات.</a:t>
            </a:r>
          </a:p>
          <a:p>
            <a:pPr algn="r" rtl="1"/>
            <a:r>
              <a:rPr lang="ar-SA" sz="2400" dirty="0"/>
              <a:t>أصول البنك المركزي تزداد السندات  وترتفع النقدية والاحتياطات. </a:t>
            </a:r>
            <a:endParaRPr lang="ar-SA" sz="2400" dirty="0" smtClean="0"/>
          </a:p>
          <a:p>
            <a:pPr algn="r" rtl="1"/>
            <a:endParaRPr lang="ar-SA" dirty="0"/>
          </a:p>
        </p:txBody>
      </p:sp>
      <p:sp>
        <p:nvSpPr>
          <p:cNvPr id="25" name="TextBox 24"/>
          <p:cNvSpPr txBox="1"/>
          <p:nvPr/>
        </p:nvSpPr>
        <p:spPr>
          <a:xfrm>
            <a:off x="10758922" y="1729047"/>
            <a:ext cx="1128278" cy="461665"/>
          </a:xfrm>
          <a:prstGeom prst="rect">
            <a:avLst/>
          </a:prstGeom>
          <a:noFill/>
        </p:spPr>
        <p:txBody>
          <a:bodyPr wrap="square" rtlCol="0">
            <a:spAutoFit/>
          </a:bodyPr>
          <a:lstStyle/>
          <a:p>
            <a:pPr marL="0" algn="r" defTabSz="457200" rtl="1" eaLnBrk="1" latinLnBrk="0" hangingPunct="1"/>
            <a:r>
              <a:rPr lang="ar-SA" sz="2400" dirty="0" smtClean="0"/>
              <a:t>الحل:</a:t>
            </a:r>
            <a:endParaRPr lang="en-US" sz="2400" dirty="0"/>
          </a:p>
        </p:txBody>
      </p:sp>
      <p:sp>
        <p:nvSpPr>
          <p:cNvPr id="28" name="Title 1"/>
          <p:cNvSpPr txBox="1">
            <a:spLocks/>
          </p:cNvSpPr>
          <p:nvPr/>
        </p:nvSpPr>
        <p:spPr bwMode="black">
          <a:xfrm>
            <a:off x="432263" y="4407605"/>
            <a:ext cx="11454937" cy="793489"/>
          </a:xfrm>
          <a:prstGeom prst="rect">
            <a:avLst/>
          </a:prstGeom>
          <a:solidFill>
            <a:srgbClr val="FFFFFF"/>
          </a:solidFill>
          <a:ln w="31750" cap="sq">
            <a:solidFill>
              <a:srgbClr val="404040"/>
            </a:solidFill>
            <a:miter lim="800000"/>
          </a:ln>
        </p:spPr>
        <p:txBody>
          <a:bodyPr vert="horz" lIns="182880" tIns="182880" rIns="182880" bIns="182880" rtlCol="0" anchor="ctr">
            <a:normAutofit fontScale="97500"/>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pPr rtl="1"/>
            <a:r>
              <a:rPr lang="ar-SA" dirty="0" smtClean="0"/>
              <a:t>ب/ وضحي أثر ذلك على قاعدة النقد</a:t>
            </a:r>
            <a:r>
              <a:rPr lang="en-US" dirty="0" smtClean="0"/>
              <a:t>B </a:t>
            </a:r>
            <a:r>
              <a:rPr lang="ar-SA" dirty="0" smtClean="0"/>
              <a:t> وعرض النقد</a:t>
            </a:r>
            <a:r>
              <a:rPr lang="en-US" dirty="0" smtClean="0"/>
              <a:t>M</a:t>
            </a:r>
            <a:r>
              <a:rPr lang="en-US" baseline="-25000" dirty="0" smtClean="0"/>
              <a:t>1 </a:t>
            </a:r>
            <a:r>
              <a:rPr lang="ar-SA" dirty="0" smtClean="0"/>
              <a:t>؟</a:t>
            </a:r>
            <a:endParaRPr lang="en-US" dirty="0"/>
          </a:p>
        </p:txBody>
      </p:sp>
      <p:sp>
        <p:nvSpPr>
          <p:cNvPr id="29" name="TextBox 28"/>
          <p:cNvSpPr txBox="1"/>
          <p:nvPr/>
        </p:nvSpPr>
        <p:spPr>
          <a:xfrm>
            <a:off x="881149" y="5382903"/>
            <a:ext cx="11006051" cy="830997"/>
          </a:xfrm>
          <a:prstGeom prst="rect">
            <a:avLst/>
          </a:prstGeom>
          <a:noFill/>
        </p:spPr>
        <p:txBody>
          <a:bodyPr wrap="square" rtlCol="0">
            <a:spAutoFit/>
          </a:bodyPr>
          <a:lstStyle/>
          <a:p>
            <a:pPr marL="0" algn="r" defTabSz="457200" rtl="1" eaLnBrk="1" latinLnBrk="0" hangingPunct="1"/>
            <a:r>
              <a:rPr lang="ar-SA" sz="2400" dirty="0" smtClean="0"/>
              <a:t>الحل: دخول البنك المركزي كمشتري لسندات حكومية من البنوك سوف ينتج عنه ارتفاع القاعدة النقدية </a:t>
            </a:r>
            <a:r>
              <a:rPr lang="en-US" sz="2400" dirty="0" smtClean="0"/>
              <a:t>B=C+R  </a:t>
            </a:r>
            <a:r>
              <a:rPr lang="ar-SA" sz="2400" dirty="0"/>
              <a:t> </a:t>
            </a:r>
            <a:r>
              <a:rPr lang="ar-SA" sz="2400" dirty="0" smtClean="0"/>
              <a:t> وبالتالي ارتفاع عرض النقد </a:t>
            </a:r>
            <a:r>
              <a:rPr lang="en-US" sz="2400" dirty="0" smtClean="0"/>
              <a:t>M</a:t>
            </a:r>
            <a:r>
              <a:rPr lang="en-US" sz="2400" baseline="-25000" dirty="0" smtClean="0"/>
              <a:t>1</a:t>
            </a:r>
            <a:r>
              <a:rPr lang="en-US" sz="2400" dirty="0" smtClean="0"/>
              <a:t>= C+D </a:t>
            </a:r>
            <a:r>
              <a:rPr lang="ar-SA" sz="2400" dirty="0" smtClean="0"/>
              <a:t> </a:t>
            </a:r>
            <a:r>
              <a:rPr lang="en-US" sz="2400" dirty="0" smtClean="0"/>
              <a:t>.</a:t>
            </a:r>
            <a:endParaRPr lang="en-US" sz="2400" dirty="0"/>
          </a:p>
        </p:txBody>
      </p:sp>
    </p:spTree>
    <p:extLst>
      <p:ext uri="{BB962C8B-B14F-4D97-AF65-F5344CB8AC3E}">
        <p14:creationId xmlns:p14="http://schemas.microsoft.com/office/powerpoint/2010/main" val="830922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p:tgtEl>
                                          <p:spTgt spid="6"/>
                                        </p:tgtEl>
                                        <p:attrNameLst>
                                          <p:attrName>ppt_y</p:attrName>
                                        </p:attrNameLst>
                                      </p:cBhvr>
                                      <p:tavLst>
                                        <p:tav tm="0">
                                          <p:val>
                                            <p:strVal val="#ppt_y+#ppt_h*1.125000"/>
                                          </p:val>
                                        </p:tav>
                                        <p:tav tm="100000">
                                          <p:val>
                                            <p:strVal val="#ppt_y"/>
                                          </p:val>
                                        </p:tav>
                                      </p:tavLst>
                                    </p:anim>
                                    <p:animEffect transition="in" filter="wipe(up)">
                                      <p:cBhvr>
                                        <p:cTn id="8" dur="500"/>
                                        <p:tgtEl>
                                          <p:spTgt spid="6"/>
                                        </p:tgtEl>
                                      </p:cBhvr>
                                    </p:animEffec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29"/>
                                        </p:tgtEl>
                                        <p:attrNameLst>
                                          <p:attrName>style.visibility</p:attrName>
                                        </p:attrNameLst>
                                      </p:cBhvr>
                                      <p:to>
                                        <p:strVal val="visible"/>
                                      </p:to>
                                    </p:set>
                                    <p:anim calcmode="lin" valueType="num">
                                      <p:cBhvr additive="base">
                                        <p:cTn id="17" dur="500"/>
                                        <p:tgtEl>
                                          <p:spTgt spid="29"/>
                                        </p:tgtEl>
                                        <p:attrNameLst>
                                          <p:attrName>ppt_y</p:attrName>
                                        </p:attrNameLst>
                                      </p:cBhvr>
                                      <p:tavLst>
                                        <p:tav tm="0">
                                          <p:val>
                                            <p:strVal val="#ppt_y+#ppt_h*1.125000"/>
                                          </p:val>
                                        </p:tav>
                                        <p:tav tm="100000">
                                          <p:val>
                                            <p:strVal val="#ppt_y"/>
                                          </p:val>
                                        </p:tav>
                                      </p:tavLst>
                                    </p:anim>
                                    <p:animEffect transition="in" filter="wipe(up)">
                                      <p:cBhvr>
                                        <p:cTn id="18"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57353" y="216132"/>
            <a:ext cx="8179722" cy="644236"/>
          </a:xfrm>
        </p:spPr>
        <p:txBody>
          <a:bodyPr>
            <a:normAutofit fontScale="90000"/>
          </a:bodyPr>
          <a:lstStyle/>
          <a:p>
            <a:pPr algn="ctr" defTabSz="914400" rtl="1" eaLnBrk="1" latinLnBrk="0" hangingPunct="1">
              <a:lnSpc>
                <a:spcPct val="90000"/>
              </a:lnSpc>
              <a:spcBef>
                <a:spcPct val="0"/>
              </a:spcBef>
              <a:buNone/>
            </a:pPr>
            <a:r>
              <a:rPr lang="ar-SA" dirty="0" smtClean="0"/>
              <a:t>٢/ حالة شراء البنك المركزي من الأفراد:</a:t>
            </a:r>
            <a:endParaRPr lang="en-US" dirty="0"/>
          </a:p>
        </p:txBody>
      </p:sp>
      <p:sp>
        <p:nvSpPr>
          <p:cNvPr id="3" name="Content Placeholder 2"/>
          <p:cNvSpPr>
            <a:spLocks noGrp="1"/>
          </p:cNvSpPr>
          <p:nvPr>
            <p:ph idx="1"/>
          </p:nvPr>
        </p:nvSpPr>
        <p:spPr>
          <a:xfrm>
            <a:off x="249382" y="860369"/>
            <a:ext cx="11687693" cy="1135648"/>
          </a:xfrm>
        </p:spPr>
        <p:txBody>
          <a:bodyPr>
            <a:normAutofit/>
          </a:bodyPr>
          <a:lstStyle/>
          <a:p>
            <a:pPr marL="228600" indent="-228600" algn="r" defTabSz="914400" rtl="1" eaLnBrk="1" latinLnBrk="0" hangingPunct="1">
              <a:lnSpc>
                <a:spcPct val="100000"/>
              </a:lnSpc>
              <a:spcBef>
                <a:spcPts val="1000"/>
              </a:spcBef>
              <a:buClr>
                <a:schemeClr val="accent2"/>
              </a:buClr>
              <a:buFont typeface="Arial" panose="020B0604020202020204" pitchFamily="34" charset="0"/>
              <a:buChar char="•"/>
            </a:pPr>
            <a:r>
              <a:rPr lang="ar-SA" sz="2400" dirty="0" smtClean="0"/>
              <a:t> الأفراد قاموا ببيع السندات على البنك المركزي وينتج عن ذلك حالتين:</a:t>
            </a:r>
          </a:p>
          <a:p>
            <a:pPr marL="0" indent="0" algn="r" defTabSz="914400" rtl="1" eaLnBrk="1" latinLnBrk="0" hangingPunct="1">
              <a:lnSpc>
                <a:spcPct val="100000"/>
              </a:lnSpc>
              <a:spcBef>
                <a:spcPts val="1000"/>
              </a:spcBef>
              <a:buClr>
                <a:schemeClr val="accent2"/>
              </a:buClr>
              <a:buNone/>
            </a:pPr>
            <a:r>
              <a:rPr lang="ar-SA" sz="2400" dirty="0" smtClean="0"/>
              <a:t>١/ إما أن الأفراد سيحتفظون بالنقود الناتجة عن بيع السندات كوديعة في البنك. ٢/ أو أنهم سيحتفظون بها كعملة. </a:t>
            </a:r>
            <a:endParaRPr lang="en-US" sz="2400" dirty="0"/>
          </a:p>
        </p:txBody>
      </p:sp>
      <p:sp>
        <p:nvSpPr>
          <p:cNvPr id="4" name="Footer Placeholder 3"/>
          <p:cNvSpPr>
            <a:spLocks noGrp="1"/>
          </p:cNvSpPr>
          <p:nvPr>
            <p:ph type="ftr" sz="quarter" idx="11"/>
          </p:nvPr>
        </p:nvSpPr>
        <p:spPr/>
        <p:txBody>
          <a:bodyPr/>
          <a:lstStyle/>
          <a:p>
            <a:r>
              <a:rPr lang="ar-SA" dirty="0" smtClean="0"/>
              <a:t>إعداد/ </a:t>
            </a:r>
            <a:r>
              <a:rPr lang="ar-SA" dirty="0" err="1" smtClean="0"/>
              <a:t>أ.ديمه</a:t>
            </a:r>
            <a:r>
              <a:rPr lang="ar-SA" dirty="0" smtClean="0"/>
              <a:t> العمار</a:t>
            </a:r>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smtClean="0"/>
              <a:pPr/>
              <a:t>6</a:t>
            </a:fld>
            <a:endParaRPr lang="en-US" dirty="0"/>
          </a:p>
        </p:txBody>
      </p:sp>
      <p:sp>
        <p:nvSpPr>
          <p:cNvPr id="7" name="Title 1"/>
          <p:cNvSpPr txBox="1">
            <a:spLocks/>
          </p:cNvSpPr>
          <p:nvPr/>
        </p:nvSpPr>
        <p:spPr bwMode="black">
          <a:xfrm>
            <a:off x="249381" y="1996017"/>
            <a:ext cx="11687694" cy="961651"/>
          </a:xfrm>
          <a:prstGeom prst="rect">
            <a:avLst/>
          </a:prstGeom>
          <a:solidFill>
            <a:srgbClr val="FFFFFF"/>
          </a:solidFill>
          <a:ln w="31750" cap="sq">
            <a:solidFill>
              <a:srgbClr val="404040"/>
            </a:solidFill>
            <a:miter lim="800000"/>
          </a:ln>
        </p:spPr>
        <p:txBody>
          <a:bodyPr vert="horz" lIns="182880" tIns="182880" rIns="182880" bIns="182880" rtlCol="0" anchor="ctr">
            <a:normAutofit fontScale="92500" lnSpcReduction="20000"/>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pPr algn="r" rtl="1"/>
            <a:r>
              <a:rPr lang="ar-SA" dirty="0" smtClean="0"/>
              <a:t>مثال: في حال دخول البنك كمشتري </a:t>
            </a:r>
            <a:r>
              <a:rPr lang="ar-SA" dirty="0" smtClean="0"/>
              <a:t>للسندات من </a:t>
            </a:r>
            <a:r>
              <a:rPr lang="ar-SA" dirty="0" smtClean="0"/>
              <a:t>الأفراد بقيمة ١٠٠ مليون ريال، وضحي ماذا يحدث لميزانية الأفراد، البنوك التجارية، البنك المركزي؟ </a:t>
            </a:r>
            <a:endParaRPr lang="en-US" dirty="0"/>
          </a:p>
        </p:txBody>
      </p:sp>
      <p:graphicFrame>
        <p:nvGraphicFramePr>
          <p:cNvPr id="12" name="Table 11"/>
          <p:cNvGraphicFramePr>
            <a:graphicFrameLocks noGrp="1"/>
          </p:cNvGraphicFramePr>
          <p:nvPr>
            <p:extLst>
              <p:ext uri="{D42A27DB-BD31-4B8C-83A1-F6EECF244321}">
                <p14:modId xmlns:p14="http://schemas.microsoft.com/office/powerpoint/2010/main" val="180353072"/>
              </p:ext>
            </p:extLst>
          </p:nvPr>
        </p:nvGraphicFramePr>
        <p:xfrm>
          <a:off x="249381" y="3291840"/>
          <a:ext cx="6683433" cy="2610196"/>
        </p:xfrm>
        <a:graphic>
          <a:graphicData uri="http://schemas.openxmlformats.org/drawingml/2006/table">
            <a:tbl>
              <a:tblPr firstRow="1" bandRow="1">
                <a:tableStyleId>{5C22544A-7EE6-4342-B048-85BDC9FD1C3A}</a:tableStyleId>
              </a:tblPr>
              <a:tblGrid>
                <a:gridCol w="1113906"/>
                <a:gridCol w="1001957"/>
                <a:gridCol w="1242078"/>
                <a:gridCol w="1216643"/>
                <a:gridCol w="916579"/>
                <a:gridCol w="1192270"/>
              </a:tblGrid>
              <a:tr h="652549">
                <a:tc gridSpan="2">
                  <a:txBody>
                    <a:bodyPr/>
                    <a:lstStyle/>
                    <a:p>
                      <a:pPr marL="0" algn="ctr" defTabSz="914400" rtl="1" eaLnBrk="1" latinLnBrk="0" hangingPunct="1"/>
                      <a:r>
                        <a:rPr lang="ar-SA" dirty="0" smtClean="0">
                          <a:solidFill>
                            <a:schemeClr val="tx1"/>
                          </a:solidFill>
                        </a:rPr>
                        <a:t>ميزانية البنك المركزي </a:t>
                      </a:r>
                      <a:endParaRPr lang="en-US" dirty="0">
                        <a:solidFill>
                          <a:schemeClr val="tx1"/>
                        </a:solidFill>
                      </a:endParaRPr>
                    </a:p>
                  </a:txBody>
                  <a:tcPr>
                    <a:solidFill>
                      <a:schemeClr val="accent2">
                        <a:lumMod val="40000"/>
                        <a:lumOff val="60000"/>
                      </a:schemeClr>
                    </a:solidFill>
                  </a:tcPr>
                </a:tc>
                <a:tc hMerge="1">
                  <a:txBody>
                    <a:bodyPr/>
                    <a:lstStyle/>
                    <a:p>
                      <a:pPr marL="0" algn="r" defTabSz="914400" rtl="1" eaLnBrk="1" latinLnBrk="0" hangingPunct="1"/>
                      <a:endParaRPr lang="en-US" dirty="0"/>
                    </a:p>
                  </a:txBody>
                  <a:tcPr/>
                </a:tc>
                <a:tc gridSpan="2">
                  <a:txBody>
                    <a:bodyPr/>
                    <a:lstStyle/>
                    <a:p>
                      <a:pPr algn="ctr"/>
                      <a:r>
                        <a:rPr lang="ar-SA" dirty="0" smtClean="0">
                          <a:solidFill>
                            <a:schemeClr val="tx1"/>
                          </a:solidFill>
                        </a:rPr>
                        <a:t>ميزانية</a:t>
                      </a:r>
                      <a:r>
                        <a:rPr lang="ar-SA" baseline="0" dirty="0" smtClean="0">
                          <a:solidFill>
                            <a:schemeClr val="tx1"/>
                          </a:solidFill>
                        </a:rPr>
                        <a:t> البنوك التجارية </a:t>
                      </a:r>
                      <a:endParaRPr lang="en-US" dirty="0">
                        <a:solidFill>
                          <a:schemeClr val="tx1"/>
                        </a:solidFill>
                      </a:endParaRPr>
                    </a:p>
                  </a:txBody>
                  <a:tcPr>
                    <a:solidFill>
                      <a:schemeClr val="accent2">
                        <a:lumMod val="40000"/>
                        <a:lumOff val="60000"/>
                      </a:schemeClr>
                    </a:solidFill>
                  </a:tcPr>
                </a:tc>
                <a:tc hMerge="1">
                  <a:txBody>
                    <a:bodyPr/>
                    <a:lstStyle/>
                    <a:p>
                      <a:pPr marL="0" algn="r" defTabSz="914400" rtl="1" eaLnBrk="1" latinLnBrk="0" hangingPunct="1"/>
                      <a:endParaRPr lang="en-US" dirty="0"/>
                    </a:p>
                  </a:txBody>
                  <a:tcPr/>
                </a:tc>
                <a:tc gridSpan="2">
                  <a:txBody>
                    <a:bodyPr/>
                    <a:lstStyle/>
                    <a:p>
                      <a:pPr algn="ctr"/>
                      <a:r>
                        <a:rPr lang="ar-SA" dirty="0" smtClean="0">
                          <a:solidFill>
                            <a:schemeClr val="tx1"/>
                          </a:solidFill>
                        </a:rPr>
                        <a:t>الأفراد (العامة) </a:t>
                      </a:r>
                      <a:endParaRPr lang="en-US" dirty="0">
                        <a:solidFill>
                          <a:schemeClr val="tx1"/>
                        </a:solidFill>
                      </a:endParaRPr>
                    </a:p>
                  </a:txBody>
                  <a:tcPr>
                    <a:solidFill>
                      <a:schemeClr val="accent2">
                        <a:lumMod val="40000"/>
                        <a:lumOff val="60000"/>
                      </a:schemeClr>
                    </a:solidFill>
                  </a:tcPr>
                </a:tc>
                <a:tc hMerge="1">
                  <a:txBody>
                    <a:bodyPr/>
                    <a:lstStyle/>
                    <a:p>
                      <a:pPr marL="0" algn="r" defTabSz="914400" rtl="1" eaLnBrk="1" latinLnBrk="0" hangingPunct="1"/>
                      <a:endParaRPr lang="en-US" dirty="0"/>
                    </a:p>
                  </a:txBody>
                  <a:tcPr/>
                </a:tc>
              </a:tr>
              <a:tr h="652549">
                <a:tc>
                  <a:txBody>
                    <a:bodyPr/>
                    <a:lstStyle/>
                    <a:p>
                      <a:pPr marL="0" algn="r" defTabSz="914400" rtl="1" eaLnBrk="1" latinLnBrk="0" hangingPunct="1"/>
                      <a:r>
                        <a:rPr lang="ar-SA" sz="1600" dirty="0" smtClean="0">
                          <a:solidFill>
                            <a:schemeClr val="tx1"/>
                          </a:solidFill>
                        </a:rPr>
                        <a:t>خصوم</a:t>
                      </a:r>
                      <a:endParaRPr lang="en-US" sz="1600" dirty="0">
                        <a:solidFill>
                          <a:schemeClr val="tx1"/>
                        </a:solidFill>
                      </a:endParaRPr>
                    </a:p>
                  </a:txBody>
                  <a:tcPr>
                    <a:solidFill>
                      <a:schemeClr val="accent2">
                        <a:lumMod val="40000"/>
                        <a:lumOff val="60000"/>
                      </a:schemeClr>
                    </a:solidFill>
                  </a:tcPr>
                </a:tc>
                <a:tc>
                  <a:txBody>
                    <a:bodyPr/>
                    <a:lstStyle/>
                    <a:p>
                      <a:pPr marL="0" algn="r" defTabSz="914400" rtl="1" eaLnBrk="1" latinLnBrk="0" hangingPunct="1"/>
                      <a:r>
                        <a:rPr lang="ar-SA" sz="1600" dirty="0" smtClean="0">
                          <a:solidFill>
                            <a:schemeClr val="tx1"/>
                          </a:solidFill>
                        </a:rPr>
                        <a:t>أصول</a:t>
                      </a:r>
                      <a:endParaRPr lang="en-US" sz="1600" dirty="0">
                        <a:solidFill>
                          <a:schemeClr val="tx1"/>
                        </a:solidFill>
                      </a:endParaRPr>
                    </a:p>
                  </a:txBody>
                  <a:tcPr>
                    <a:solidFill>
                      <a:schemeClr val="accent2">
                        <a:lumMod val="40000"/>
                        <a:lumOff val="60000"/>
                      </a:schemeClr>
                    </a:solidFill>
                  </a:tcPr>
                </a:tc>
                <a:tc>
                  <a:txBody>
                    <a:bodyPr/>
                    <a:lstStyle/>
                    <a:p>
                      <a:pPr marL="0" algn="r" defTabSz="914400" rtl="1" eaLnBrk="1" latinLnBrk="0" hangingPunct="1"/>
                      <a:r>
                        <a:rPr lang="ar-SA" sz="1600" dirty="0" smtClean="0">
                          <a:solidFill>
                            <a:schemeClr val="tx1"/>
                          </a:solidFill>
                        </a:rPr>
                        <a:t>خصوم</a:t>
                      </a:r>
                      <a:endParaRPr lang="en-US" sz="1600" dirty="0">
                        <a:solidFill>
                          <a:schemeClr val="tx1"/>
                        </a:solidFill>
                      </a:endParaRPr>
                    </a:p>
                  </a:txBody>
                  <a:tcPr>
                    <a:solidFill>
                      <a:schemeClr val="accent2">
                        <a:lumMod val="40000"/>
                        <a:lumOff val="60000"/>
                      </a:schemeClr>
                    </a:solidFill>
                  </a:tcPr>
                </a:tc>
                <a:tc>
                  <a:txBody>
                    <a:bodyPr/>
                    <a:lstStyle/>
                    <a:p>
                      <a:pPr marL="0" algn="r" defTabSz="914400" rtl="1" eaLnBrk="1" latinLnBrk="0" hangingPunct="1"/>
                      <a:r>
                        <a:rPr lang="ar-SA" sz="1600" dirty="0" smtClean="0">
                          <a:solidFill>
                            <a:schemeClr val="tx1"/>
                          </a:solidFill>
                        </a:rPr>
                        <a:t>أصول</a:t>
                      </a:r>
                      <a:endParaRPr lang="en-US" sz="1600" dirty="0">
                        <a:solidFill>
                          <a:schemeClr val="tx1"/>
                        </a:solidFill>
                      </a:endParaRPr>
                    </a:p>
                  </a:txBody>
                  <a:tcPr>
                    <a:solidFill>
                      <a:schemeClr val="accent2">
                        <a:lumMod val="40000"/>
                        <a:lumOff val="60000"/>
                      </a:schemeClr>
                    </a:solidFill>
                  </a:tcPr>
                </a:tc>
                <a:tc>
                  <a:txBody>
                    <a:bodyPr/>
                    <a:lstStyle/>
                    <a:p>
                      <a:pPr marL="0" algn="r" defTabSz="914400" rtl="1" eaLnBrk="1" latinLnBrk="0" hangingPunct="1"/>
                      <a:r>
                        <a:rPr lang="ar-SA" sz="1600" dirty="0" smtClean="0">
                          <a:solidFill>
                            <a:schemeClr val="tx1"/>
                          </a:solidFill>
                        </a:rPr>
                        <a:t>خصوم</a:t>
                      </a:r>
                      <a:endParaRPr lang="en-US" sz="1600" dirty="0">
                        <a:solidFill>
                          <a:schemeClr val="tx1"/>
                        </a:solidFill>
                      </a:endParaRPr>
                    </a:p>
                  </a:txBody>
                  <a:tcPr>
                    <a:solidFill>
                      <a:schemeClr val="accent2">
                        <a:lumMod val="40000"/>
                        <a:lumOff val="60000"/>
                      </a:schemeClr>
                    </a:solidFill>
                  </a:tcPr>
                </a:tc>
                <a:tc>
                  <a:txBody>
                    <a:bodyPr/>
                    <a:lstStyle/>
                    <a:p>
                      <a:pPr marL="0" algn="r" defTabSz="914400" rtl="1" eaLnBrk="1" latinLnBrk="0" hangingPunct="1"/>
                      <a:r>
                        <a:rPr lang="ar-SA" sz="1600" dirty="0" smtClean="0">
                          <a:solidFill>
                            <a:schemeClr val="tx1"/>
                          </a:solidFill>
                        </a:rPr>
                        <a:t>أصول</a:t>
                      </a:r>
                      <a:endParaRPr lang="en-US" sz="1600" dirty="0">
                        <a:solidFill>
                          <a:schemeClr val="tx1"/>
                        </a:solidFill>
                      </a:endParaRPr>
                    </a:p>
                  </a:txBody>
                  <a:tcPr>
                    <a:solidFill>
                      <a:schemeClr val="accent2">
                        <a:lumMod val="40000"/>
                        <a:lumOff val="60000"/>
                      </a:schemeClr>
                    </a:solidFill>
                  </a:tcPr>
                </a:tc>
              </a:tr>
              <a:tr h="652549">
                <a:tc>
                  <a:txBody>
                    <a:bodyPr/>
                    <a:lstStyle/>
                    <a:p>
                      <a:pPr marL="0" algn="r" defTabSz="914400" rtl="1" eaLnBrk="1" latinLnBrk="0" hangingPunct="1"/>
                      <a:r>
                        <a:rPr lang="ar-SA" sz="1600" dirty="0" smtClean="0">
                          <a:solidFill>
                            <a:schemeClr val="tx1"/>
                          </a:solidFill>
                        </a:rPr>
                        <a:t>احتياطات</a:t>
                      </a:r>
                      <a:r>
                        <a:rPr lang="ar-SA" sz="1600" baseline="0" dirty="0" smtClean="0">
                          <a:solidFill>
                            <a:schemeClr val="tx1"/>
                          </a:solidFill>
                        </a:rPr>
                        <a:t> +١٠٠ مليون </a:t>
                      </a:r>
                      <a:endParaRPr lang="en-US" sz="1600" dirty="0">
                        <a:solidFill>
                          <a:schemeClr val="tx1"/>
                        </a:solidFill>
                      </a:endParaRPr>
                    </a:p>
                  </a:txBody>
                  <a:tcPr>
                    <a:solidFill>
                      <a:schemeClr val="accent2">
                        <a:lumMod val="40000"/>
                        <a:lumOff val="60000"/>
                      </a:schemeClr>
                    </a:solidFill>
                  </a:tcPr>
                </a:tc>
                <a:tc>
                  <a:txBody>
                    <a:bodyPr/>
                    <a:lstStyle/>
                    <a:p>
                      <a:pPr marL="0" algn="r" defTabSz="914400" rtl="1" eaLnBrk="1" latinLnBrk="0" hangingPunct="1"/>
                      <a:r>
                        <a:rPr lang="ar-SA" sz="1600" dirty="0" smtClean="0">
                          <a:solidFill>
                            <a:schemeClr val="tx1"/>
                          </a:solidFill>
                        </a:rPr>
                        <a:t>سندات +١٠٠مليون </a:t>
                      </a:r>
                      <a:endParaRPr lang="en-US" sz="1600" dirty="0">
                        <a:solidFill>
                          <a:schemeClr val="tx1"/>
                        </a:solidFill>
                      </a:endParaRPr>
                    </a:p>
                  </a:txBody>
                  <a:tcPr>
                    <a:solidFill>
                      <a:schemeClr val="accent2">
                        <a:lumMod val="40000"/>
                        <a:lumOff val="60000"/>
                      </a:schemeClr>
                    </a:solidFill>
                  </a:tcPr>
                </a:tc>
                <a:tc>
                  <a:txBody>
                    <a:bodyPr/>
                    <a:lstStyle/>
                    <a:p>
                      <a:pPr marL="0" algn="r" defTabSz="914400" rtl="1" eaLnBrk="1" latinLnBrk="0" hangingPunct="1"/>
                      <a:r>
                        <a:rPr lang="ar-SA" sz="1600" dirty="0" smtClean="0">
                          <a:solidFill>
                            <a:schemeClr val="tx1"/>
                          </a:solidFill>
                        </a:rPr>
                        <a:t>ودائع</a:t>
                      </a:r>
                    </a:p>
                    <a:p>
                      <a:pPr marL="0" algn="r" defTabSz="914400" rtl="1" eaLnBrk="1" latinLnBrk="0" hangingPunct="1"/>
                      <a:r>
                        <a:rPr lang="ar-SA" sz="1600" dirty="0" smtClean="0">
                          <a:solidFill>
                            <a:schemeClr val="tx1"/>
                          </a:solidFill>
                        </a:rPr>
                        <a:t>+ ١٠٠ مليون</a:t>
                      </a:r>
                      <a:endParaRPr lang="en-US" sz="1600" dirty="0">
                        <a:solidFill>
                          <a:schemeClr val="tx1"/>
                        </a:solidFill>
                      </a:endParaRPr>
                    </a:p>
                  </a:txBody>
                  <a:tcPr>
                    <a:solidFill>
                      <a:schemeClr val="accent2">
                        <a:lumMod val="40000"/>
                        <a:lumOff val="60000"/>
                      </a:schemeClr>
                    </a:solidFill>
                  </a:tcPr>
                </a:tc>
                <a:tc>
                  <a:txBody>
                    <a:bodyPr/>
                    <a:lstStyle/>
                    <a:p>
                      <a:pPr marL="0" algn="r" defTabSz="914400" rtl="1" eaLnBrk="1" latinLnBrk="0" hangingPunct="1"/>
                      <a:r>
                        <a:rPr lang="ar-SA" sz="1600" dirty="0" smtClean="0">
                          <a:solidFill>
                            <a:schemeClr val="tx1"/>
                          </a:solidFill>
                        </a:rPr>
                        <a:t>احتياطات </a:t>
                      </a:r>
                    </a:p>
                    <a:p>
                      <a:pPr marL="0" algn="r" defTabSz="914400" rtl="1" eaLnBrk="1" latinLnBrk="0" hangingPunct="1"/>
                      <a:r>
                        <a:rPr lang="ar-SA" sz="1600" dirty="0" smtClean="0">
                          <a:solidFill>
                            <a:schemeClr val="tx1"/>
                          </a:solidFill>
                        </a:rPr>
                        <a:t>+ ١٠٠ مليون</a:t>
                      </a:r>
                      <a:endParaRPr lang="en-US" sz="1600" dirty="0">
                        <a:solidFill>
                          <a:schemeClr val="tx1"/>
                        </a:solidFill>
                      </a:endParaRPr>
                    </a:p>
                  </a:txBody>
                  <a:tcPr>
                    <a:solidFill>
                      <a:schemeClr val="accent2">
                        <a:lumMod val="40000"/>
                        <a:lumOff val="60000"/>
                      </a:schemeClr>
                    </a:solidFill>
                  </a:tcPr>
                </a:tc>
                <a:tc>
                  <a:txBody>
                    <a:bodyPr/>
                    <a:lstStyle/>
                    <a:p>
                      <a:pPr marL="0" algn="r" defTabSz="914400" rtl="1" eaLnBrk="1" latinLnBrk="0" hangingPunct="1"/>
                      <a:endParaRPr lang="en-US" sz="1600" dirty="0">
                        <a:solidFill>
                          <a:schemeClr val="tx1"/>
                        </a:solidFill>
                      </a:endParaRPr>
                    </a:p>
                  </a:txBody>
                  <a:tcPr>
                    <a:solidFill>
                      <a:schemeClr val="accent2">
                        <a:lumMod val="40000"/>
                        <a:lumOff val="60000"/>
                      </a:schemeClr>
                    </a:solidFill>
                  </a:tcPr>
                </a:tc>
                <a:tc>
                  <a:txBody>
                    <a:bodyPr/>
                    <a:lstStyle/>
                    <a:p>
                      <a:pPr marL="0" algn="r" defTabSz="914400" rtl="1" eaLnBrk="1" latinLnBrk="0" hangingPunct="1"/>
                      <a:r>
                        <a:rPr lang="ar-SA" sz="1600" dirty="0" smtClean="0">
                          <a:solidFill>
                            <a:schemeClr val="tx1"/>
                          </a:solidFill>
                        </a:rPr>
                        <a:t>سندات</a:t>
                      </a:r>
                    </a:p>
                    <a:p>
                      <a:pPr marL="0" algn="r" defTabSz="914400" rtl="1" eaLnBrk="1" latinLnBrk="0" hangingPunct="1"/>
                      <a:r>
                        <a:rPr lang="ar-SA" sz="1600" dirty="0" smtClean="0">
                          <a:solidFill>
                            <a:schemeClr val="tx1"/>
                          </a:solidFill>
                        </a:rPr>
                        <a:t> -١٠٠ مليون </a:t>
                      </a:r>
                      <a:endParaRPr lang="en-US" sz="1600" dirty="0">
                        <a:solidFill>
                          <a:schemeClr val="tx1"/>
                        </a:solidFill>
                      </a:endParaRPr>
                    </a:p>
                  </a:txBody>
                  <a:tcPr>
                    <a:solidFill>
                      <a:schemeClr val="accent2">
                        <a:lumMod val="40000"/>
                        <a:lumOff val="60000"/>
                      </a:schemeClr>
                    </a:solidFill>
                  </a:tcPr>
                </a:tc>
              </a:tr>
              <a:tr h="652549">
                <a:tc>
                  <a:txBody>
                    <a:bodyPr/>
                    <a:lstStyle/>
                    <a:p>
                      <a:pPr marL="0" algn="r" defTabSz="914400" rtl="1" eaLnBrk="1" latinLnBrk="0" hangingPunct="1"/>
                      <a:endParaRPr lang="en-US" sz="1600" dirty="0">
                        <a:solidFill>
                          <a:schemeClr val="tx1"/>
                        </a:solidFill>
                      </a:endParaRPr>
                    </a:p>
                  </a:txBody>
                  <a:tcPr>
                    <a:solidFill>
                      <a:schemeClr val="accent2">
                        <a:lumMod val="40000"/>
                        <a:lumOff val="60000"/>
                      </a:schemeClr>
                    </a:solidFill>
                  </a:tcPr>
                </a:tc>
                <a:tc>
                  <a:txBody>
                    <a:bodyPr/>
                    <a:lstStyle/>
                    <a:p>
                      <a:pPr marL="0" algn="r" defTabSz="914400" rtl="1" eaLnBrk="1" latinLnBrk="0" hangingPunct="1"/>
                      <a:endParaRPr lang="en-US" sz="1600" dirty="0">
                        <a:solidFill>
                          <a:schemeClr val="tx1"/>
                        </a:solidFill>
                      </a:endParaRPr>
                    </a:p>
                  </a:txBody>
                  <a:tcPr>
                    <a:solidFill>
                      <a:schemeClr val="accent2">
                        <a:lumMod val="40000"/>
                        <a:lumOff val="60000"/>
                      </a:schemeClr>
                    </a:solidFill>
                  </a:tcPr>
                </a:tc>
                <a:tc>
                  <a:txBody>
                    <a:bodyPr/>
                    <a:lstStyle/>
                    <a:p>
                      <a:endParaRPr lang="en-US" sz="1600" dirty="0">
                        <a:solidFill>
                          <a:schemeClr val="tx1"/>
                        </a:solidFill>
                      </a:endParaRPr>
                    </a:p>
                  </a:txBody>
                  <a:tcPr>
                    <a:solidFill>
                      <a:schemeClr val="accent2">
                        <a:lumMod val="40000"/>
                        <a:lumOff val="60000"/>
                      </a:schemeClr>
                    </a:solidFill>
                  </a:tcPr>
                </a:tc>
                <a:tc>
                  <a:txBody>
                    <a:bodyPr/>
                    <a:lstStyle/>
                    <a:p>
                      <a:endParaRPr lang="en-US" sz="1600" dirty="0">
                        <a:solidFill>
                          <a:schemeClr val="tx1"/>
                        </a:solidFill>
                      </a:endParaRPr>
                    </a:p>
                  </a:txBody>
                  <a:tcPr>
                    <a:solidFill>
                      <a:schemeClr val="accent2">
                        <a:lumMod val="40000"/>
                        <a:lumOff val="60000"/>
                      </a:schemeClr>
                    </a:solidFill>
                  </a:tcPr>
                </a:tc>
                <a:tc>
                  <a:txBody>
                    <a:bodyPr/>
                    <a:lstStyle/>
                    <a:p>
                      <a:pPr marL="0" algn="r" defTabSz="914400" rtl="1" eaLnBrk="1" latinLnBrk="0" hangingPunct="1"/>
                      <a:endParaRPr lang="en-US" sz="1600" dirty="0">
                        <a:solidFill>
                          <a:schemeClr val="tx1"/>
                        </a:solidFill>
                      </a:endParaRPr>
                    </a:p>
                  </a:txBody>
                  <a:tcPr>
                    <a:solidFill>
                      <a:schemeClr val="accent2">
                        <a:lumMod val="40000"/>
                        <a:lumOff val="60000"/>
                      </a:schemeClr>
                    </a:solidFill>
                  </a:tcPr>
                </a:tc>
                <a:tc>
                  <a:txBody>
                    <a:bodyPr/>
                    <a:lstStyle/>
                    <a:p>
                      <a:pPr marL="0" algn="r" defTabSz="914400" rtl="1" eaLnBrk="1" latinLnBrk="0" hangingPunct="1"/>
                      <a:r>
                        <a:rPr lang="ar-SA" sz="1600" dirty="0" smtClean="0">
                          <a:solidFill>
                            <a:schemeClr val="tx1"/>
                          </a:solidFill>
                        </a:rPr>
                        <a:t>ودائع</a:t>
                      </a:r>
                      <a:r>
                        <a:rPr lang="ar-SA" sz="1600" baseline="0" dirty="0" smtClean="0">
                          <a:solidFill>
                            <a:schemeClr val="tx1"/>
                          </a:solidFill>
                        </a:rPr>
                        <a:t> +١٠٠مليون </a:t>
                      </a:r>
                      <a:endParaRPr lang="en-US" sz="1600" dirty="0">
                        <a:solidFill>
                          <a:schemeClr val="tx1"/>
                        </a:solidFill>
                      </a:endParaRPr>
                    </a:p>
                  </a:txBody>
                  <a:tcPr>
                    <a:solidFill>
                      <a:schemeClr val="accent2">
                        <a:lumMod val="40000"/>
                        <a:lumOff val="60000"/>
                      </a:schemeClr>
                    </a:solidFill>
                  </a:tcPr>
                </a:tc>
              </a:tr>
            </a:tbl>
          </a:graphicData>
        </a:graphic>
      </p:graphicFrame>
      <p:sp>
        <p:nvSpPr>
          <p:cNvPr id="13" name="TextBox 12"/>
          <p:cNvSpPr txBox="1"/>
          <p:nvPr/>
        </p:nvSpPr>
        <p:spPr>
          <a:xfrm>
            <a:off x="6932814" y="2957668"/>
            <a:ext cx="5156662" cy="3724096"/>
          </a:xfrm>
          <a:prstGeom prst="rect">
            <a:avLst/>
          </a:prstGeom>
          <a:noFill/>
        </p:spPr>
        <p:txBody>
          <a:bodyPr wrap="square" rtlCol="0">
            <a:spAutoFit/>
          </a:bodyPr>
          <a:lstStyle/>
          <a:p>
            <a:pPr marL="0" algn="r" defTabSz="457200" rtl="1" eaLnBrk="1" latinLnBrk="0" hangingPunct="1"/>
            <a:r>
              <a:rPr lang="ar-SA" sz="2400" dirty="0" smtClean="0"/>
              <a:t>الحل: 1/ في حال أن الأفراد أودعوا أموال البيع </a:t>
            </a:r>
            <a:r>
              <a:rPr lang="ar-SA" sz="2400" smtClean="0"/>
              <a:t>في البنك:</a:t>
            </a:r>
          </a:p>
          <a:p>
            <a:pPr marL="0" algn="r" defTabSz="457200" rtl="1" eaLnBrk="1" latinLnBrk="0" hangingPunct="1"/>
            <a:r>
              <a:rPr lang="ar-SA" sz="2400" b="1" u="sng" smtClean="0"/>
              <a:t>ميزانية </a:t>
            </a:r>
            <a:r>
              <a:rPr lang="ar-SA" sz="2400" b="1" u="sng" dirty="0" smtClean="0"/>
              <a:t>الأفراد </a:t>
            </a:r>
            <a:r>
              <a:rPr lang="ar-SA" sz="2400" dirty="0" smtClean="0"/>
              <a:t>تعتبر الودائع  أصول ولا تؤثر في البنك المركزي.</a:t>
            </a:r>
          </a:p>
          <a:p>
            <a:pPr marL="0" algn="r" defTabSz="457200" rtl="1" eaLnBrk="1" latinLnBrk="0" hangingPunct="1"/>
            <a:r>
              <a:rPr lang="ar-SA" sz="2400" b="1" u="sng" dirty="0" smtClean="0"/>
              <a:t>البنك التجاري </a:t>
            </a:r>
            <a:r>
              <a:rPr lang="ar-SA" sz="2400" dirty="0" smtClean="0"/>
              <a:t>ليس له علاقة بالسندات له علاقة بالودائع فقط ترتفع ودائعه.</a:t>
            </a:r>
          </a:p>
          <a:p>
            <a:pPr marL="0" algn="r" defTabSz="457200" rtl="1" eaLnBrk="1" latinLnBrk="0" hangingPunct="1"/>
            <a:r>
              <a:rPr lang="ar-SA" sz="2400" b="1" u="sng" dirty="0" smtClean="0"/>
              <a:t>البنك المركزي </a:t>
            </a:r>
            <a:r>
              <a:rPr lang="ar-SA" sz="2400" dirty="0" smtClean="0"/>
              <a:t>ترتفع كلاً من الاحتياطات والسندات. </a:t>
            </a:r>
          </a:p>
          <a:p>
            <a:pPr marL="0" algn="r" defTabSz="457200" rtl="1" eaLnBrk="1" latinLnBrk="0" hangingPunct="1"/>
            <a:r>
              <a:rPr lang="ar-SA" sz="2400" dirty="0" smtClean="0"/>
              <a:t>إذن: تزيد القاعدة النقدية </a:t>
            </a:r>
            <a:r>
              <a:rPr lang="en-US" sz="2400" dirty="0" smtClean="0"/>
              <a:t>B=C+R </a:t>
            </a:r>
            <a:r>
              <a:rPr lang="ar-SA" sz="2400" dirty="0" smtClean="0"/>
              <a:t>وبالتالي يزيد عرض النقد</a:t>
            </a:r>
            <a:r>
              <a:rPr lang="en-US" sz="2400" dirty="0" smtClean="0"/>
              <a:t> M</a:t>
            </a:r>
            <a:r>
              <a:rPr lang="ar-SA" sz="2400" dirty="0" smtClean="0"/>
              <a:t>.</a:t>
            </a:r>
          </a:p>
          <a:p>
            <a:pPr marL="0" algn="r" defTabSz="457200" rtl="1" eaLnBrk="1" latinLnBrk="0" hangingPunct="1"/>
            <a:endParaRPr lang="en-US" sz="2000" dirty="0"/>
          </a:p>
        </p:txBody>
      </p:sp>
    </p:spTree>
    <p:extLst>
      <p:ext uri="{BB962C8B-B14F-4D97-AF65-F5344CB8AC3E}">
        <p14:creationId xmlns:p14="http://schemas.microsoft.com/office/powerpoint/2010/main" val="235696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p:tgtEl>
                                          <p:spTgt spid="12"/>
                                        </p:tgtEl>
                                        <p:attrNameLst>
                                          <p:attrName>ppt_y</p:attrName>
                                        </p:attrNameLst>
                                      </p:cBhvr>
                                      <p:tavLst>
                                        <p:tav tm="0">
                                          <p:val>
                                            <p:strVal val="#ppt_y+#ppt_h*1.125000"/>
                                          </p:val>
                                        </p:tav>
                                        <p:tav tm="100000">
                                          <p:val>
                                            <p:strVal val="#ppt_y"/>
                                          </p:val>
                                        </p:tav>
                                      </p:tavLst>
                                    </p:anim>
                                    <p:animEffect transition="in" filter="wipe(up)">
                                      <p:cBhvr>
                                        <p:cTn id="8" dur="500"/>
                                        <p:tgtEl>
                                          <p:spTgt spid="12"/>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13">
                                            <p:txEl>
                                              <p:pRg st="0" end="0"/>
                                            </p:txEl>
                                          </p:spTgt>
                                        </p:tgtEl>
                                        <p:attrNameLst>
                                          <p:attrName>style.visibility</p:attrName>
                                        </p:attrNameLst>
                                      </p:cBhvr>
                                      <p:to>
                                        <p:strVal val="visible"/>
                                      </p:to>
                                    </p:set>
                                    <p:anim calcmode="lin" valueType="num">
                                      <p:cBhvr additive="base">
                                        <p:cTn id="13" dur="500"/>
                                        <p:tgtEl>
                                          <p:spTgt spid="13">
                                            <p:txEl>
                                              <p:pRg st="0" end="0"/>
                                            </p:txEl>
                                          </p:spTgt>
                                        </p:tgtEl>
                                        <p:attrNameLst>
                                          <p:attrName>ppt_y</p:attrName>
                                        </p:attrNameLst>
                                      </p:cBhvr>
                                      <p:tavLst>
                                        <p:tav tm="0">
                                          <p:val>
                                            <p:strVal val="#ppt_y+#ppt_h*1.125000"/>
                                          </p:val>
                                        </p:tav>
                                        <p:tav tm="100000">
                                          <p:val>
                                            <p:strVal val="#ppt_y"/>
                                          </p:val>
                                        </p:tav>
                                      </p:tavLst>
                                    </p:anim>
                                    <p:animEffect transition="in" filter="wipe(up)">
                                      <p:cBhvr>
                                        <p:cTn id="14" dur="500"/>
                                        <p:tgtEl>
                                          <p:spTgt spid="1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13">
                                            <p:txEl>
                                              <p:pRg st="1" end="1"/>
                                            </p:txEl>
                                          </p:spTgt>
                                        </p:tgtEl>
                                        <p:attrNameLst>
                                          <p:attrName>style.visibility</p:attrName>
                                        </p:attrNameLst>
                                      </p:cBhvr>
                                      <p:to>
                                        <p:strVal val="visible"/>
                                      </p:to>
                                    </p:set>
                                    <p:anim calcmode="lin" valueType="num">
                                      <p:cBhvr additive="base">
                                        <p:cTn id="19" dur="500"/>
                                        <p:tgtEl>
                                          <p:spTgt spid="13">
                                            <p:txEl>
                                              <p:pRg st="1" end="1"/>
                                            </p:txEl>
                                          </p:spTgt>
                                        </p:tgtEl>
                                        <p:attrNameLst>
                                          <p:attrName>ppt_y</p:attrName>
                                        </p:attrNameLst>
                                      </p:cBhvr>
                                      <p:tavLst>
                                        <p:tav tm="0">
                                          <p:val>
                                            <p:strVal val="#ppt_y+#ppt_h*1.125000"/>
                                          </p:val>
                                        </p:tav>
                                        <p:tav tm="100000">
                                          <p:val>
                                            <p:strVal val="#ppt_y"/>
                                          </p:val>
                                        </p:tav>
                                      </p:tavLst>
                                    </p:anim>
                                    <p:animEffect transition="in" filter="wipe(up)">
                                      <p:cBhvr>
                                        <p:cTn id="20" dur="500"/>
                                        <p:tgtEl>
                                          <p:spTgt spid="13">
                                            <p:txEl>
                                              <p:pRg st="1" end="1"/>
                                            </p:txEl>
                                          </p:spTgt>
                                        </p:tgtEl>
                                      </p:cBhvr>
                                    </p:animEffect>
                                  </p:childTnLst>
                                </p:cTn>
                              </p:par>
                              <p:par>
                                <p:cTn id="21" presetID="12" presetClass="entr" presetSubtype="4" fill="hold" nodeType="withEffect">
                                  <p:stCondLst>
                                    <p:cond delay="0"/>
                                  </p:stCondLst>
                                  <p:childTnLst>
                                    <p:set>
                                      <p:cBhvr>
                                        <p:cTn id="22" dur="1" fill="hold">
                                          <p:stCondLst>
                                            <p:cond delay="0"/>
                                          </p:stCondLst>
                                        </p:cTn>
                                        <p:tgtEl>
                                          <p:spTgt spid="13">
                                            <p:txEl>
                                              <p:pRg st="2" end="2"/>
                                            </p:txEl>
                                          </p:spTgt>
                                        </p:tgtEl>
                                        <p:attrNameLst>
                                          <p:attrName>style.visibility</p:attrName>
                                        </p:attrNameLst>
                                      </p:cBhvr>
                                      <p:to>
                                        <p:strVal val="visible"/>
                                      </p:to>
                                    </p:set>
                                    <p:anim calcmode="lin" valueType="num">
                                      <p:cBhvr additive="base">
                                        <p:cTn id="23" dur="500"/>
                                        <p:tgtEl>
                                          <p:spTgt spid="13">
                                            <p:txEl>
                                              <p:pRg st="2" end="2"/>
                                            </p:txEl>
                                          </p:spTgt>
                                        </p:tgtEl>
                                        <p:attrNameLst>
                                          <p:attrName>ppt_y</p:attrName>
                                        </p:attrNameLst>
                                      </p:cBhvr>
                                      <p:tavLst>
                                        <p:tav tm="0">
                                          <p:val>
                                            <p:strVal val="#ppt_y+#ppt_h*1.125000"/>
                                          </p:val>
                                        </p:tav>
                                        <p:tav tm="100000">
                                          <p:val>
                                            <p:strVal val="#ppt_y"/>
                                          </p:val>
                                        </p:tav>
                                      </p:tavLst>
                                    </p:anim>
                                    <p:animEffect transition="in" filter="wipe(up)">
                                      <p:cBhvr>
                                        <p:cTn id="24" dur="500"/>
                                        <p:tgtEl>
                                          <p:spTgt spid="1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2" presetClass="entr" presetSubtype="4" fill="hold" nodeType="clickEffect">
                                  <p:stCondLst>
                                    <p:cond delay="0"/>
                                  </p:stCondLst>
                                  <p:childTnLst>
                                    <p:set>
                                      <p:cBhvr>
                                        <p:cTn id="28" dur="1" fill="hold">
                                          <p:stCondLst>
                                            <p:cond delay="0"/>
                                          </p:stCondLst>
                                        </p:cTn>
                                        <p:tgtEl>
                                          <p:spTgt spid="13">
                                            <p:txEl>
                                              <p:pRg st="3" end="3"/>
                                            </p:txEl>
                                          </p:spTgt>
                                        </p:tgtEl>
                                        <p:attrNameLst>
                                          <p:attrName>style.visibility</p:attrName>
                                        </p:attrNameLst>
                                      </p:cBhvr>
                                      <p:to>
                                        <p:strVal val="visible"/>
                                      </p:to>
                                    </p:set>
                                    <p:anim calcmode="lin" valueType="num">
                                      <p:cBhvr additive="base">
                                        <p:cTn id="29" dur="500"/>
                                        <p:tgtEl>
                                          <p:spTgt spid="13">
                                            <p:txEl>
                                              <p:pRg st="3" end="3"/>
                                            </p:txEl>
                                          </p:spTgt>
                                        </p:tgtEl>
                                        <p:attrNameLst>
                                          <p:attrName>ppt_y</p:attrName>
                                        </p:attrNameLst>
                                      </p:cBhvr>
                                      <p:tavLst>
                                        <p:tav tm="0">
                                          <p:val>
                                            <p:strVal val="#ppt_y+#ppt_h*1.125000"/>
                                          </p:val>
                                        </p:tav>
                                        <p:tav tm="100000">
                                          <p:val>
                                            <p:strVal val="#ppt_y"/>
                                          </p:val>
                                        </p:tav>
                                      </p:tavLst>
                                    </p:anim>
                                    <p:animEffect transition="in" filter="wipe(up)">
                                      <p:cBhvr>
                                        <p:cTn id="30" dur="500"/>
                                        <p:tgtEl>
                                          <p:spTgt spid="13">
                                            <p:txEl>
                                              <p:pRg st="3" end="3"/>
                                            </p:txEl>
                                          </p:spTgt>
                                        </p:tgtEl>
                                      </p:cBhvr>
                                    </p:animEffect>
                                  </p:childTnLst>
                                </p:cTn>
                              </p:par>
                              <p:par>
                                <p:cTn id="31" presetID="12" presetClass="entr" presetSubtype="4" fill="hold" nodeType="withEffect">
                                  <p:stCondLst>
                                    <p:cond delay="0"/>
                                  </p:stCondLst>
                                  <p:childTnLst>
                                    <p:set>
                                      <p:cBhvr>
                                        <p:cTn id="32" dur="1" fill="hold">
                                          <p:stCondLst>
                                            <p:cond delay="0"/>
                                          </p:stCondLst>
                                        </p:cTn>
                                        <p:tgtEl>
                                          <p:spTgt spid="13">
                                            <p:txEl>
                                              <p:pRg st="4" end="4"/>
                                            </p:txEl>
                                          </p:spTgt>
                                        </p:tgtEl>
                                        <p:attrNameLst>
                                          <p:attrName>style.visibility</p:attrName>
                                        </p:attrNameLst>
                                      </p:cBhvr>
                                      <p:to>
                                        <p:strVal val="visible"/>
                                      </p:to>
                                    </p:set>
                                    <p:anim calcmode="lin" valueType="num">
                                      <p:cBhvr additive="base">
                                        <p:cTn id="33" dur="500"/>
                                        <p:tgtEl>
                                          <p:spTgt spid="13">
                                            <p:txEl>
                                              <p:pRg st="4" end="4"/>
                                            </p:txEl>
                                          </p:spTgt>
                                        </p:tgtEl>
                                        <p:attrNameLst>
                                          <p:attrName>ppt_y</p:attrName>
                                        </p:attrNameLst>
                                      </p:cBhvr>
                                      <p:tavLst>
                                        <p:tav tm="0">
                                          <p:val>
                                            <p:strVal val="#ppt_y+#ppt_h*1.125000"/>
                                          </p:val>
                                        </p:tav>
                                        <p:tav tm="100000">
                                          <p:val>
                                            <p:strVal val="#ppt_y"/>
                                          </p:val>
                                        </p:tav>
                                      </p:tavLst>
                                    </p:anim>
                                    <p:animEffect transition="in" filter="wipe(up)">
                                      <p:cBhvr>
                                        <p:cTn id="34" dur="500"/>
                                        <p:tgtEl>
                                          <p:spTgt spid="1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070080" cy="6700058"/>
          </a:xfrm>
        </p:spPr>
        <p:txBody>
          <a:bodyPr>
            <a:normAutofit fontScale="92500" lnSpcReduction="10000"/>
          </a:bodyPr>
          <a:lstStyle/>
          <a:p>
            <a:pPr algn="r" rtl="1"/>
            <a:endParaRPr lang="ar-SA" sz="2400" dirty="0" smtClean="0"/>
          </a:p>
          <a:p>
            <a:pPr algn="r" rtl="1"/>
            <a:endParaRPr lang="ar-SA" sz="2400" dirty="0" smtClean="0"/>
          </a:p>
          <a:p>
            <a:pPr algn="r" rtl="1"/>
            <a:endParaRPr lang="ar-SA" sz="2400" dirty="0"/>
          </a:p>
          <a:p>
            <a:pPr algn="r" rtl="1"/>
            <a:endParaRPr lang="ar-SA" sz="2400" dirty="0" smtClean="0"/>
          </a:p>
          <a:p>
            <a:pPr algn="r" rtl="1"/>
            <a:endParaRPr lang="ar-SA" sz="2400" dirty="0" smtClean="0"/>
          </a:p>
          <a:p>
            <a:pPr algn="r" rtl="1"/>
            <a:endParaRPr lang="ar-SA" sz="2400" dirty="0"/>
          </a:p>
          <a:p>
            <a:pPr algn="r" rtl="1"/>
            <a:endParaRPr lang="ar-SA" sz="2400" dirty="0" smtClean="0"/>
          </a:p>
          <a:p>
            <a:pPr algn="r" rtl="1"/>
            <a:endParaRPr lang="ar-SA" sz="2800" dirty="0" smtClean="0"/>
          </a:p>
          <a:p>
            <a:pPr algn="r" rtl="1"/>
            <a:r>
              <a:rPr lang="ar-SA" sz="2800" dirty="0" smtClean="0"/>
              <a:t>تابع </a:t>
            </a:r>
            <a:r>
              <a:rPr lang="ar-SA" sz="2800" dirty="0"/>
              <a:t>الحل: ٢/ </a:t>
            </a:r>
            <a:r>
              <a:rPr lang="ar-SA" sz="2800" dirty="0" smtClean="0"/>
              <a:t>عند  استخدام </a:t>
            </a:r>
            <a:r>
              <a:rPr lang="ar-SA" sz="2800" dirty="0"/>
              <a:t>الأفراد النقود </a:t>
            </a:r>
            <a:r>
              <a:rPr lang="ar-SA" sz="2800" dirty="0" smtClean="0"/>
              <a:t> </a:t>
            </a:r>
            <a:r>
              <a:rPr lang="ar-SA" sz="2800" dirty="0"/>
              <a:t>كعملة</a:t>
            </a:r>
            <a:r>
              <a:rPr lang="ar-SA" sz="2800" dirty="0" smtClean="0"/>
              <a:t>:</a:t>
            </a:r>
          </a:p>
          <a:p>
            <a:pPr marL="0" indent="0" algn="r" defTabSz="457200" rtl="1">
              <a:buNone/>
            </a:pPr>
            <a:r>
              <a:rPr lang="ar-SA" sz="2800" dirty="0"/>
              <a:t>تزيد القاعدة النقدية </a:t>
            </a:r>
            <a:r>
              <a:rPr lang="en-US" sz="2800" dirty="0"/>
              <a:t>B=C+R </a:t>
            </a:r>
            <a:r>
              <a:rPr lang="ar-SA" sz="2800" dirty="0"/>
              <a:t>وبالتالي يزيد عرض النقد</a:t>
            </a:r>
            <a:r>
              <a:rPr lang="en-US" sz="2800" dirty="0"/>
              <a:t> M</a:t>
            </a:r>
            <a:r>
              <a:rPr lang="ar-SA" sz="2800" dirty="0" smtClean="0"/>
              <a:t>.</a:t>
            </a:r>
          </a:p>
          <a:p>
            <a:pPr marL="0" indent="0" algn="r" rtl="1">
              <a:buNone/>
            </a:pPr>
            <a:r>
              <a:rPr lang="ar-SA" sz="2800" dirty="0" smtClean="0"/>
              <a:t>إذن: النتيجة </a:t>
            </a:r>
            <a:r>
              <a:rPr lang="ar-SA" sz="2800" dirty="0" smtClean="0"/>
              <a:t>النهائية لعملية شراء البنك المركزي </a:t>
            </a:r>
            <a:r>
              <a:rPr lang="ar-SA" sz="2800" dirty="0" smtClean="0"/>
              <a:t>للسندات سواء </a:t>
            </a:r>
            <a:r>
              <a:rPr lang="ar-SA" sz="2800" dirty="0" smtClean="0"/>
              <a:t>من البنوك </a:t>
            </a:r>
            <a:r>
              <a:rPr lang="ar-SA" sz="2800" dirty="0" smtClean="0"/>
              <a:t>أو </a:t>
            </a:r>
            <a:r>
              <a:rPr lang="ar-SA" sz="2800" dirty="0" smtClean="0"/>
              <a:t>الأفراد</a:t>
            </a:r>
            <a:r>
              <a:rPr lang="ar-SA" sz="2800" dirty="0"/>
              <a:t> </a:t>
            </a:r>
            <a:r>
              <a:rPr lang="ar-SA" sz="2800" dirty="0" smtClean="0"/>
              <a:t>هي نفسها على الأساس النقدي وبالتالي عرض </a:t>
            </a:r>
            <a:r>
              <a:rPr lang="ar-SA" sz="2800" dirty="0" smtClean="0"/>
              <a:t>النقد ، </a:t>
            </a:r>
            <a:endParaRPr lang="ar-SA" sz="2800" dirty="0"/>
          </a:p>
          <a:p>
            <a:pPr marL="0" indent="0" algn="r" rtl="1">
              <a:buNone/>
            </a:pPr>
            <a:r>
              <a:rPr lang="ar-SA" sz="2800" dirty="0" smtClean="0"/>
              <a:t>أما </a:t>
            </a:r>
            <a:r>
              <a:rPr lang="ar-SA" sz="2800" dirty="0" smtClean="0"/>
              <a:t>الأثر على الاحتياطيات فهو غير مؤكد ويعتمد على تصرف بائع </a:t>
            </a:r>
            <a:r>
              <a:rPr lang="ar-SA" sz="2800" dirty="0" smtClean="0"/>
              <a:t>السندات. </a:t>
            </a:r>
            <a:endParaRPr lang="ar-SA" sz="2800" dirty="0" smtClean="0"/>
          </a:p>
          <a:p>
            <a:pPr algn="r" rtl="1"/>
            <a:r>
              <a:rPr lang="ar-SA" sz="2800" dirty="0" smtClean="0"/>
              <a:t>⇐ قدرة البنك المركزي على التحكم في الأساس النقدي بشقيه </a:t>
            </a:r>
            <a:r>
              <a:rPr lang="en-US" sz="2800" dirty="0" smtClean="0"/>
              <a:t>B</a:t>
            </a:r>
            <a:r>
              <a:rPr lang="en-US" sz="2800" dirty="0" smtClean="0">
                <a:solidFill>
                  <a:schemeClr val="tx1"/>
                </a:solidFill>
              </a:rPr>
              <a:t>=C+R </a:t>
            </a:r>
            <a:r>
              <a:rPr lang="ar-SA" sz="2800" dirty="0" smtClean="0">
                <a:solidFill>
                  <a:schemeClr val="tx1"/>
                </a:solidFill>
              </a:rPr>
              <a:t>  </a:t>
            </a:r>
            <a:r>
              <a:rPr lang="ar-SA" sz="2800" dirty="0" smtClean="0">
                <a:ln w="0"/>
                <a:solidFill>
                  <a:schemeClr val="tx1"/>
                </a:solidFill>
                <a:effectLst>
                  <a:outerShdw blurRad="38100" dist="25400" dir="5400000" algn="ctr" rotWithShape="0">
                    <a:srgbClr val="6E747A">
                      <a:alpha val="43000"/>
                    </a:srgbClr>
                  </a:outerShdw>
                </a:effectLst>
              </a:rPr>
              <a:t>أكبر من </a:t>
            </a:r>
            <a:r>
              <a:rPr lang="ar-SA" sz="2800" dirty="0" smtClean="0"/>
              <a:t>قدرته على التحكم في الاحتياطيات</a:t>
            </a:r>
            <a:r>
              <a:rPr lang="ar-SA" sz="2800" dirty="0" smtClean="0"/>
              <a:t>.</a:t>
            </a:r>
            <a:endParaRPr lang="ar-SA" sz="2800" dirty="0" smtClean="0"/>
          </a:p>
        </p:txBody>
      </p:sp>
      <p:sp>
        <p:nvSpPr>
          <p:cNvPr id="4" name="Footer Placeholder 3"/>
          <p:cNvSpPr>
            <a:spLocks noGrp="1"/>
          </p:cNvSpPr>
          <p:nvPr>
            <p:ph type="ftr" sz="quarter" idx="11"/>
          </p:nvPr>
        </p:nvSpPr>
        <p:spPr/>
        <p:txBody>
          <a:bodyPr/>
          <a:lstStyle/>
          <a:p>
            <a:r>
              <a:rPr lang="ar-SA" dirty="0" smtClean="0"/>
              <a:t>إعداد/ </a:t>
            </a:r>
            <a:r>
              <a:rPr lang="ar-SA" dirty="0" err="1" smtClean="0"/>
              <a:t>أ.ديمه</a:t>
            </a:r>
            <a:r>
              <a:rPr lang="ar-SA" dirty="0" smtClean="0"/>
              <a:t> العمار</a:t>
            </a:r>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smtClean="0"/>
              <a:pPr/>
              <a:t>7</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681144786"/>
              </p:ext>
            </p:extLst>
          </p:nvPr>
        </p:nvGraphicFramePr>
        <p:xfrm>
          <a:off x="232758" y="133005"/>
          <a:ext cx="9360130" cy="2643514"/>
        </p:xfrm>
        <a:graphic>
          <a:graphicData uri="http://schemas.openxmlformats.org/drawingml/2006/table">
            <a:tbl>
              <a:tblPr firstRow="1" bandRow="1">
                <a:tableStyleId>{5C22544A-7EE6-4342-B048-85BDC9FD1C3A}</a:tableStyleId>
              </a:tblPr>
              <a:tblGrid>
                <a:gridCol w="2192943"/>
                <a:gridCol w="1711566"/>
                <a:gridCol w="2487121"/>
                <a:gridCol w="1230189"/>
                <a:gridCol w="1738311"/>
              </a:tblGrid>
              <a:tr h="729596">
                <a:tc gridSpan="2">
                  <a:txBody>
                    <a:bodyPr/>
                    <a:lstStyle/>
                    <a:p>
                      <a:pPr marL="0" algn="ctr" defTabSz="914400" rtl="1" eaLnBrk="1" latinLnBrk="0" hangingPunct="1"/>
                      <a:r>
                        <a:rPr lang="ar-SA" sz="2000" dirty="0" smtClean="0">
                          <a:solidFill>
                            <a:schemeClr val="tx1"/>
                          </a:solidFill>
                        </a:rPr>
                        <a:t>ميزانية البنك المركزي </a:t>
                      </a:r>
                      <a:endParaRPr lang="en-US" sz="2000" dirty="0">
                        <a:solidFill>
                          <a:schemeClr val="tx1"/>
                        </a:solidFill>
                      </a:endParaRPr>
                    </a:p>
                  </a:txBody>
                  <a:tcPr>
                    <a:solidFill>
                      <a:schemeClr val="accent2">
                        <a:lumMod val="20000"/>
                        <a:lumOff val="80000"/>
                      </a:schemeClr>
                    </a:solidFill>
                  </a:tcPr>
                </a:tc>
                <a:tc hMerge="1">
                  <a:txBody>
                    <a:bodyPr/>
                    <a:lstStyle/>
                    <a:p>
                      <a:pPr marL="0" algn="r" defTabSz="914400" rtl="1" eaLnBrk="1" latinLnBrk="0" hangingPunct="1"/>
                      <a:endParaRPr lang="en-US" dirty="0"/>
                    </a:p>
                  </a:txBody>
                  <a:tcPr/>
                </a:tc>
                <a:tc>
                  <a:txBody>
                    <a:bodyPr/>
                    <a:lstStyle/>
                    <a:p>
                      <a:pPr algn="ctr"/>
                      <a:r>
                        <a:rPr lang="ar-SA" sz="2000" dirty="0" smtClean="0">
                          <a:solidFill>
                            <a:schemeClr val="tx1"/>
                          </a:solidFill>
                        </a:rPr>
                        <a:t>ميزانية</a:t>
                      </a:r>
                      <a:r>
                        <a:rPr lang="ar-SA" sz="2000" baseline="0" dirty="0" smtClean="0">
                          <a:solidFill>
                            <a:schemeClr val="tx1"/>
                          </a:solidFill>
                        </a:rPr>
                        <a:t> البنوك التجارية </a:t>
                      </a:r>
                      <a:endParaRPr lang="en-US" sz="2000" dirty="0">
                        <a:solidFill>
                          <a:schemeClr val="tx1"/>
                        </a:solidFill>
                      </a:endParaRPr>
                    </a:p>
                  </a:txBody>
                  <a:tcPr>
                    <a:solidFill>
                      <a:schemeClr val="accent2">
                        <a:lumMod val="20000"/>
                        <a:lumOff val="80000"/>
                      </a:schemeClr>
                    </a:solidFill>
                  </a:tcPr>
                </a:tc>
                <a:tc gridSpan="2">
                  <a:txBody>
                    <a:bodyPr/>
                    <a:lstStyle/>
                    <a:p>
                      <a:pPr algn="ctr"/>
                      <a:r>
                        <a:rPr lang="ar-SA" sz="2000" dirty="0" smtClean="0">
                          <a:solidFill>
                            <a:schemeClr val="tx1"/>
                          </a:solidFill>
                        </a:rPr>
                        <a:t>الأفراد (العامة) </a:t>
                      </a:r>
                      <a:endParaRPr lang="en-US" sz="2000" dirty="0">
                        <a:solidFill>
                          <a:schemeClr val="tx1"/>
                        </a:solidFill>
                      </a:endParaRPr>
                    </a:p>
                  </a:txBody>
                  <a:tcPr>
                    <a:solidFill>
                      <a:schemeClr val="accent2">
                        <a:lumMod val="20000"/>
                        <a:lumOff val="80000"/>
                      </a:schemeClr>
                    </a:solidFill>
                  </a:tcPr>
                </a:tc>
                <a:tc hMerge="1">
                  <a:txBody>
                    <a:bodyPr/>
                    <a:lstStyle/>
                    <a:p>
                      <a:pPr marL="0" algn="r" defTabSz="914400" rtl="1" eaLnBrk="1" latinLnBrk="0" hangingPunct="1"/>
                      <a:endParaRPr lang="en-US" dirty="0"/>
                    </a:p>
                  </a:txBody>
                  <a:tcPr/>
                </a:tc>
              </a:tr>
              <a:tr h="446001">
                <a:tc>
                  <a:txBody>
                    <a:bodyPr/>
                    <a:lstStyle/>
                    <a:p>
                      <a:pPr marL="0" algn="r" defTabSz="914400" rtl="1" eaLnBrk="1" latinLnBrk="0" hangingPunct="1"/>
                      <a:r>
                        <a:rPr lang="ar-SA" sz="2000" dirty="0" smtClean="0">
                          <a:solidFill>
                            <a:schemeClr val="tx1"/>
                          </a:solidFill>
                        </a:rPr>
                        <a:t>خصوم</a:t>
                      </a:r>
                      <a:endParaRPr lang="en-US" sz="2000" dirty="0">
                        <a:solidFill>
                          <a:schemeClr val="tx1"/>
                        </a:solidFill>
                      </a:endParaRPr>
                    </a:p>
                  </a:txBody>
                  <a:tcPr>
                    <a:solidFill>
                      <a:schemeClr val="accent2">
                        <a:lumMod val="20000"/>
                        <a:lumOff val="80000"/>
                      </a:schemeClr>
                    </a:solidFill>
                  </a:tcPr>
                </a:tc>
                <a:tc>
                  <a:txBody>
                    <a:bodyPr/>
                    <a:lstStyle/>
                    <a:p>
                      <a:pPr marL="0" algn="r" defTabSz="914400" rtl="1" eaLnBrk="1" latinLnBrk="0" hangingPunct="1"/>
                      <a:r>
                        <a:rPr lang="ar-SA" sz="2000" dirty="0" smtClean="0">
                          <a:solidFill>
                            <a:schemeClr val="tx1"/>
                          </a:solidFill>
                        </a:rPr>
                        <a:t>أصول</a:t>
                      </a:r>
                      <a:endParaRPr lang="en-US" sz="2000" dirty="0">
                        <a:solidFill>
                          <a:schemeClr val="tx1"/>
                        </a:solidFill>
                      </a:endParaRPr>
                    </a:p>
                  </a:txBody>
                  <a:tcPr>
                    <a:solidFill>
                      <a:schemeClr val="accent2">
                        <a:lumMod val="20000"/>
                        <a:lumOff val="80000"/>
                      </a:schemeClr>
                    </a:solidFill>
                  </a:tcPr>
                </a:tc>
                <a:tc rowSpan="3">
                  <a:txBody>
                    <a:bodyPr/>
                    <a:lstStyle/>
                    <a:p>
                      <a:pPr marL="0" algn="ctr" defTabSz="914400" rtl="1" eaLnBrk="1" latinLnBrk="0" hangingPunct="1"/>
                      <a:endParaRPr lang="ar-SA" sz="2000" dirty="0" smtClean="0">
                        <a:solidFill>
                          <a:schemeClr val="tx1"/>
                        </a:solidFill>
                      </a:endParaRPr>
                    </a:p>
                    <a:p>
                      <a:pPr marL="0" algn="ctr" defTabSz="914400" rtl="1" eaLnBrk="1" latinLnBrk="0" hangingPunct="1"/>
                      <a:endParaRPr lang="ar-SA" sz="2000" dirty="0" smtClean="0">
                        <a:solidFill>
                          <a:schemeClr val="tx1"/>
                        </a:solidFill>
                      </a:endParaRPr>
                    </a:p>
                    <a:p>
                      <a:pPr marL="0" algn="ctr" defTabSz="914400" rtl="1" eaLnBrk="1" latinLnBrk="0" hangingPunct="1"/>
                      <a:r>
                        <a:rPr lang="ar-SA" sz="2000" dirty="0" smtClean="0">
                          <a:solidFill>
                            <a:schemeClr val="tx1"/>
                          </a:solidFill>
                        </a:rPr>
                        <a:t>ليس</a:t>
                      </a:r>
                      <a:r>
                        <a:rPr lang="ar-SA" sz="2000" baseline="0" dirty="0" smtClean="0">
                          <a:solidFill>
                            <a:schemeClr val="tx1"/>
                          </a:solidFill>
                        </a:rPr>
                        <a:t> له علاقة</a:t>
                      </a:r>
                    </a:p>
                    <a:p>
                      <a:pPr marL="0" algn="ctr" defTabSz="914400" rtl="1" eaLnBrk="1" latinLnBrk="0" hangingPunct="1"/>
                      <a:r>
                        <a:rPr lang="ar-SA" sz="2000" baseline="0" dirty="0" smtClean="0">
                          <a:solidFill>
                            <a:schemeClr val="tx1"/>
                          </a:solidFill>
                        </a:rPr>
                        <a:t> بالعملة الموجودة لدى الأفراد</a:t>
                      </a:r>
                      <a:endParaRPr lang="en-US" sz="2000" dirty="0">
                        <a:solidFill>
                          <a:schemeClr val="tx1"/>
                        </a:solidFill>
                      </a:endParaRPr>
                    </a:p>
                  </a:txBody>
                  <a:tcPr>
                    <a:solidFill>
                      <a:schemeClr val="accent2">
                        <a:lumMod val="20000"/>
                        <a:lumOff val="80000"/>
                      </a:schemeClr>
                    </a:solidFill>
                  </a:tcPr>
                </a:tc>
                <a:tc>
                  <a:txBody>
                    <a:bodyPr/>
                    <a:lstStyle/>
                    <a:p>
                      <a:pPr marL="0" algn="r" defTabSz="914400" rtl="1" eaLnBrk="1" latinLnBrk="0" hangingPunct="1"/>
                      <a:r>
                        <a:rPr lang="ar-SA" sz="2000" dirty="0" smtClean="0">
                          <a:solidFill>
                            <a:schemeClr val="tx1"/>
                          </a:solidFill>
                        </a:rPr>
                        <a:t>خصوم</a:t>
                      </a:r>
                      <a:endParaRPr lang="en-US" sz="2000" dirty="0">
                        <a:solidFill>
                          <a:schemeClr val="tx1"/>
                        </a:solidFill>
                      </a:endParaRPr>
                    </a:p>
                  </a:txBody>
                  <a:tcPr>
                    <a:solidFill>
                      <a:schemeClr val="accent2">
                        <a:lumMod val="20000"/>
                        <a:lumOff val="80000"/>
                      </a:schemeClr>
                    </a:solidFill>
                  </a:tcPr>
                </a:tc>
                <a:tc>
                  <a:txBody>
                    <a:bodyPr/>
                    <a:lstStyle/>
                    <a:p>
                      <a:pPr marL="0" algn="r" defTabSz="914400" rtl="1" eaLnBrk="1" latinLnBrk="0" hangingPunct="1"/>
                      <a:r>
                        <a:rPr lang="ar-SA" sz="2000" dirty="0" smtClean="0">
                          <a:solidFill>
                            <a:schemeClr val="tx1"/>
                          </a:solidFill>
                        </a:rPr>
                        <a:t>أصول</a:t>
                      </a:r>
                      <a:endParaRPr lang="en-US" sz="2000" dirty="0">
                        <a:solidFill>
                          <a:schemeClr val="tx1"/>
                        </a:solidFill>
                      </a:endParaRPr>
                    </a:p>
                  </a:txBody>
                  <a:tcPr>
                    <a:solidFill>
                      <a:schemeClr val="accent2">
                        <a:lumMod val="20000"/>
                        <a:lumOff val="80000"/>
                      </a:schemeClr>
                    </a:solidFill>
                  </a:tcPr>
                </a:tc>
              </a:tr>
              <a:tr h="656636">
                <a:tc>
                  <a:txBody>
                    <a:bodyPr/>
                    <a:lstStyle/>
                    <a:p>
                      <a:pPr marL="0" algn="r" defTabSz="914400" rtl="1" eaLnBrk="1" latinLnBrk="0" hangingPunct="1"/>
                      <a:r>
                        <a:rPr lang="ar-SA" sz="2000" dirty="0" smtClean="0">
                          <a:solidFill>
                            <a:schemeClr val="tx1"/>
                          </a:solidFill>
                        </a:rPr>
                        <a:t>عملة في التداول (البانك نوت)</a:t>
                      </a:r>
                    </a:p>
                    <a:p>
                      <a:pPr marL="0" algn="r" defTabSz="914400" rtl="1" eaLnBrk="1" latinLnBrk="0" hangingPunct="1"/>
                      <a:r>
                        <a:rPr lang="ar-SA" sz="2000" dirty="0" smtClean="0">
                          <a:solidFill>
                            <a:schemeClr val="tx1"/>
                          </a:solidFill>
                        </a:rPr>
                        <a:t>+١٠٠ مليون</a:t>
                      </a:r>
                      <a:endParaRPr lang="en-US" sz="2000" dirty="0">
                        <a:solidFill>
                          <a:schemeClr val="tx1"/>
                        </a:solidFill>
                      </a:endParaRPr>
                    </a:p>
                  </a:txBody>
                  <a:tcPr>
                    <a:solidFill>
                      <a:schemeClr val="accent2">
                        <a:lumMod val="20000"/>
                        <a:lumOff val="80000"/>
                      </a:schemeClr>
                    </a:solidFill>
                  </a:tcPr>
                </a:tc>
                <a:tc>
                  <a:txBody>
                    <a:bodyPr/>
                    <a:lstStyle/>
                    <a:p>
                      <a:pPr marL="0" algn="r" defTabSz="914400" rtl="1" eaLnBrk="1" latinLnBrk="0" hangingPunct="1"/>
                      <a:r>
                        <a:rPr lang="ar-SA" sz="2000" dirty="0" smtClean="0">
                          <a:solidFill>
                            <a:schemeClr val="tx1"/>
                          </a:solidFill>
                        </a:rPr>
                        <a:t>سندات +١٠٠مليون </a:t>
                      </a:r>
                      <a:endParaRPr lang="en-US" sz="2000" dirty="0">
                        <a:solidFill>
                          <a:schemeClr val="tx1"/>
                        </a:solidFill>
                      </a:endParaRPr>
                    </a:p>
                  </a:txBody>
                  <a:tcPr>
                    <a:solidFill>
                      <a:schemeClr val="accent2">
                        <a:lumMod val="20000"/>
                        <a:lumOff val="80000"/>
                      </a:schemeClr>
                    </a:solidFill>
                  </a:tcPr>
                </a:tc>
                <a:tc vMerge="1">
                  <a:txBody>
                    <a:bodyPr/>
                    <a:lstStyle/>
                    <a:p>
                      <a:pPr marL="0" algn="r" defTabSz="914400" rtl="1" eaLnBrk="1" latinLnBrk="0" hangingPunct="1"/>
                      <a:endParaRPr lang="en-US" sz="1600" dirty="0"/>
                    </a:p>
                  </a:txBody>
                  <a:tcPr/>
                </a:tc>
                <a:tc>
                  <a:txBody>
                    <a:bodyPr/>
                    <a:lstStyle/>
                    <a:p>
                      <a:pPr marL="0" algn="r" defTabSz="914400" rtl="1" eaLnBrk="1" latinLnBrk="0" hangingPunct="1"/>
                      <a:endParaRPr lang="en-US" sz="2000" dirty="0">
                        <a:solidFill>
                          <a:schemeClr val="tx1"/>
                        </a:solidFill>
                      </a:endParaRPr>
                    </a:p>
                  </a:txBody>
                  <a:tcPr>
                    <a:solidFill>
                      <a:schemeClr val="accent2">
                        <a:lumMod val="20000"/>
                        <a:lumOff val="80000"/>
                      </a:schemeClr>
                    </a:solidFill>
                  </a:tcPr>
                </a:tc>
                <a:tc>
                  <a:txBody>
                    <a:bodyPr/>
                    <a:lstStyle/>
                    <a:p>
                      <a:pPr marL="0" algn="r" defTabSz="914400" rtl="1" eaLnBrk="1" latinLnBrk="0" hangingPunct="1"/>
                      <a:r>
                        <a:rPr lang="ar-SA" sz="2000" dirty="0" smtClean="0">
                          <a:solidFill>
                            <a:schemeClr val="tx1"/>
                          </a:solidFill>
                        </a:rPr>
                        <a:t>سندات</a:t>
                      </a:r>
                    </a:p>
                    <a:p>
                      <a:pPr marL="0" algn="r" defTabSz="914400" rtl="1" eaLnBrk="1" latinLnBrk="0" hangingPunct="1"/>
                      <a:r>
                        <a:rPr lang="ar-SA" sz="2000" dirty="0" smtClean="0">
                          <a:solidFill>
                            <a:schemeClr val="tx1"/>
                          </a:solidFill>
                        </a:rPr>
                        <a:t> -١٠٠ مليون </a:t>
                      </a:r>
                      <a:endParaRPr lang="en-US" sz="2000" dirty="0">
                        <a:solidFill>
                          <a:schemeClr val="tx1"/>
                        </a:solidFill>
                      </a:endParaRPr>
                    </a:p>
                  </a:txBody>
                  <a:tcPr>
                    <a:solidFill>
                      <a:schemeClr val="accent2">
                        <a:lumMod val="20000"/>
                        <a:lumOff val="80000"/>
                      </a:schemeClr>
                    </a:solidFill>
                  </a:tcPr>
                </a:tc>
              </a:tr>
              <a:tr h="462077">
                <a:tc>
                  <a:txBody>
                    <a:bodyPr/>
                    <a:lstStyle/>
                    <a:p>
                      <a:pPr marL="0" algn="r" defTabSz="914400" rtl="1" eaLnBrk="1" latinLnBrk="0" hangingPunct="1"/>
                      <a:endParaRPr lang="en-US" sz="2000" dirty="0">
                        <a:solidFill>
                          <a:schemeClr val="tx1"/>
                        </a:solidFill>
                      </a:endParaRPr>
                    </a:p>
                  </a:txBody>
                  <a:tcPr>
                    <a:solidFill>
                      <a:schemeClr val="accent2">
                        <a:lumMod val="20000"/>
                        <a:lumOff val="80000"/>
                      </a:schemeClr>
                    </a:solidFill>
                  </a:tcPr>
                </a:tc>
                <a:tc>
                  <a:txBody>
                    <a:bodyPr/>
                    <a:lstStyle/>
                    <a:p>
                      <a:pPr marL="0" algn="r" defTabSz="914400" rtl="1" eaLnBrk="1" latinLnBrk="0" hangingPunct="1"/>
                      <a:endParaRPr lang="en-US" sz="2000" dirty="0">
                        <a:solidFill>
                          <a:schemeClr val="tx1"/>
                        </a:solidFill>
                      </a:endParaRPr>
                    </a:p>
                  </a:txBody>
                  <a:tcPr>
                    <a:solidFill>
                      <a:schemeClr val="accent2">
                        <a:lumMod val="20000"/>
                        <a:lumOff val="80000"/>
                      </a:schemeClr>
                    </a:solidFill>
                  </a:tcPr>
                </a:tc>
                <a:tc vMerge="1">
                  <a:txBody>
                    <a:bodyPr/>
                    <a:lstStyle/>
                    <a:p>
                      <a:pPr marL="0" algn="r" defTabSz="914400" rtl="1" eaLnBrk="1" latinLnBrk="0" hangingPunct="1"/>
                      <a:endParaRPr lang="en-US" sz="1600" dirty="0"/>
                    </a:p>
                  </a:txBody>
                  <a:tcPr/>
                </a:tc>
                <a:tc>
                  <a:txBody>
                    <a:bodyPr/>
                    <a:lstStyle/>
                    <a:p>
                      <a:pPr marL="0" algn="r" defTabSz="914400" rtl="1" eaLnBrk="1" latinLnBrk="0" hangingPunct="1"/>
                      <a:endParaRPr lang="en-US" sz="2000" dirty="0">
                        <a:solidFill>
                          <a:schemeClr val="tx1"/>
                        </a:solidFill>
                      </a:endParaRPr>
                    </a:p>
                  </a:txBody>
                  <a:tcPr>
                    <a:solidFill>
                      <a:schemeClr val="accent2">
                        <a:lumMod val="20000"/>
                        <a:lumOff val="80000"/>
                      </a:schemeClr>
                    </a:solidFill>
                  </a:tcPr>
                </a:tc>
                <a:tc>
                  <a:txBody>
                    <a:bodyPr/>
                    <a:lstStyle/>
                    <a:p>
                      <a:pPr marL="0" algn="r" defTabSz="914400" rtl="1" eaLnBrk="1" latinLnBrk="0" hangingPunct="1"/>
                      <a:r>
                        <a:rPr lang="ar-SA" sz="2000" dirty="0" smtClean="0">
                          <a:solidFill>
                            <a:schemeClr val="tx1"/>
                          </a:solidFill>
                        </a:rPr>
                        <a:t>عملة</a:t>
                      </a:r>
                      <a:r>
                        <a:rPr lang="ar-SA" sz="2000" baseline="0" dirty="0" smtClean="0">
                          <a:solidFill>
                            <a:schemeClr val="tx1"/>
                          </a:solidFill>
                        </a:rPr>
                        <a:t> +١٠٠مليون </a:t>
                      </a:r>
                      <a:endParaRPr lang="en-US" sz="2000" dirty="0">
                        <a:solidFill>
                          <a:schemeClr val="tx1"/>
                        </a:solidFill>
                      </a:endParaRPr>
                    </a:p>
                  </a:txBody>
                  <a:tcPr>
                    <a:solidFill>
                      <a:schemeClr val="accent2">
                        <a:lumMod val="20000"/>
                        <a:lumOff val="80000"/>
                      </a:schemeClr>
                    </a:solidFill>
                  </a:tcPr>
                </a:tc>
              </a:tr>
            </a:tbl>
          </a:graphicData>
        </a:graphic>
      </p:graphicFrame>
    </p:spTree>
    <p:extLst>
      <p:ext uri="{BB962C8B-B14F-4D97-AF65-F5344CB8AC3E}">
        <p14:creationId xmlns:p14="http://schemas.microsoft.com/office/powerpoint/2010/main" val="13851631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2509" y="182880"/>
            <a:ext cx="11690462" cy="814647"/>
          </a:xfrm>
        </p:spPr>
        <p:txBody>
          <a:bodyPr>
            <a:normAutofit fontScale="90000"/>
          </a:bodyPr>
          <a:lstStyle/>
          <a:p>
            <a:pPr algn="r" rtl="1"/>
            <a:r>
              <a:rPr lang="ar-SA" smtClean="0"/>
              <a:t>٢/ </a:t>
            </a:r>
            <a:r>
              <a:rPr lang="ar-SA" dirty="0"/>
              <a:t>التأثير على </a:t>
            </a:r>
            <a:r>
              <a:rPr lang="ar-SA"/>
              <a:t>سعر </a:t>
            </a:r>
            <a:r>
              <a:rPr lang="ar-SA" smtClean="0"/>
              <a:t>الفائدة: في </a:t>
            </a:r>
            <a:r>
              <a:rPr lang="ar-SA" dirty="0"/>
              <a:t>حال دخول البنك المركزي كمشتري لأذون </a:t>
            </a:r>
            <a:r>
              <a:rPr lang="ar-SA" dirty="0" smtClean="0"/>
              <a:t>الخزانة</a:t>
            </a:r>
            <a:r>
              <a:rPr lang="ar-SA" dirty="0"/>
              <a:t/>
            </a:r>
            <a:br>
              <a:rPr lang="ar-SA" dirty="0"/>
            </a:br>
            <a:endParaRPr lang="en-US" dirty="0"/>
          </a:p>
        </p:txBody>
      </p:sp>
      <p:sp>
        <p:nvSpPr>
          <p:cNvPr id="3" name="Content Placeholder 2"/>
          <p:cNvSpPr>
            <a:spLocks noGrp="1"/>
          </p:cNvSpPr>
          <p:nvPr>
            <p:ph idx="1"/>
          </p:nvPr>
        </p:nvSpPr>
        <p:spPr>
          <a:xfrm>
            <a:off x="182880" y="1230283"/>
            <a:ext cx="11840091" cy="4987637"/>
          </a:xfrm>
        </p:spPr>
        <p:txBody>
          <a:bodyPr>
            <a:normAutofit/>
          </a:bodyPr>
          <a:lstStyle/>
          <a:p>
            <a:pPr algn="r" rtl="1"/>
            <a:r>
              <a:rPr lang="ar-SA" sz="2400" dirty="0" smtClean="0"/>
              <a:t>إذا البنك المركزي دخل كمشتري لأذون الخزانة</a:t>
            </a:r>
            <a:r>
              <a:rPr lang="en-US" sz="2400" dirty="0" smtClean="0"/>
              <a:t> ⟸</a:t>
            </a:r>
            <a:r>
              <a:rPr lang="ar-SA" sz="2400" dirty="0" smtClean="0"/>
              <a:t> ↑ احتياطات البنوك والعملة بالتداول</a:t>
            </a:r>
            <a:r>
              <a:rPr lang="en-US" sz="2400" dirty="0" smtClean="0"/>
              <a:t>⟸ </a:t>
            </a:r>
            <a:r>
              <a:rPr lang="ar-SA" sz="2400" dirty="0" smtClean="0"/>
              <a:t> ↑</a:t>
            </a:r>
            <a:r>
              <a:rPr lang="en-US" sz="2400" dirty="0" smtClean="0"/>
              <a:t>M</a:t>
            </a:r>
            <a:r>
              <a:rPr lang="en-US" sz="2400" baseline="-25000" dirty="0" smtClean="0"/>
              <a:t>1</a:t>
            </a:r>
          </a:p>
          <a:p>
            <a:pPr algn="r" rtl="1"/>
            <a:r>
              <a:rPr lang="ar-SA" sz="2400" dirty="0"/>
              <a:t>إذا البنك المركزي دخل كمشتري </a:t>
            </a:r>
            <a:r>
              <a:rPr lang="ar-SA" sz="2400" dirty="0" smtClean="0"/>
              <a:t>لأي شيء آخر </a:t>
            </a:r>
            <a:r>
              <a:rPr lang="en-US" sz="2400" dirty="0" smtClean="0"/>
              <a:t> </a:t>
            </a:r>
            <a:r>
              <a:rPr lang="en-US" sz="2400" dirty="0"/>
              <a:t>⟸</a:t>
            </a:r>
            <a:r>
              <a:rPr lang="ar-SA" sz="2400" dirty="0"/>
              <a:t> ↑ </a:t>
            </a:r>
            <a:r>
              <a:rPr lang="ar-SA" sz="2400" dirty="0" smtClean="0"/>
              <a:t>الطلب على الأوراق سواء أذون خزانة أو سندات</a:t>
            </a:r>
            <a:r>
              <a:rPr lang="en-US" sz="2400" dirty="0"/>
              <a:t> ⟸</a:t>
            </a:r>
            <a:r>
              <a:rPr lang="ar-SA" sz="2400" dirty="0" smtClean="0"/>
              <a:t> ↑ أسعار الأوراق المالية</a:t>
            </a:r>
            <a:r>
              <a:rPr lang="en-US" sz="2400" dirty="0"/>
              <a:t> </a:t>
            </a:r>
            <a:r>
              <a:rPr lang="en-US" sz="2400" dirty="0" smtClean="0"/>
              <a:t>⟸</a:t>
            </a:r>
            <a:r>
              <a:rPr lang="ar-SA" sz="2400" dirty="0" smtClean="0"/>
              <a:t>↓ سعر الفائدة </a:t>
            </a:r>
            <a:r>
              <a:rPr lang="en-US" sz="2400" dirty="0" smtClean="0"/>
              <a:t>⟸</a:t>
            </a:r>
            <a:r>
              <a:rPr lang="ar-SA" sz="2400" dirty="0"/>
              <a:t> </a:t>
            </a:r>
            <a:r>
              <a:rPr lang="ar-SA" sz="2400" dirty="0" smtClean="0"/>
              <a:t>↑ </a:t>
            </a:r>
            <a:r>
              <a:rPr lang="ar-SA" sz="2400" dirty="0"/>
              <a:t>ا</a:t>
            </a:r>
            <a:r>
              <a:rPr lang="ar-SA" sz="2400" dirty="0" smtClean="0"/>
              <a:t>قتراض الأفراد من البنوك  </a:t>
            </a:r>
            <a:r>
              <a:rPr lang="en-US" sz="2400" dirty="0" smtClean="0"/>
              <a:t>⟸</a:t>
            </a:r>
            <a:r>
              <a:rPr lang="ar-SA" sz="2400" dirty="0" smtClean="0"/>
              <a:t> </a:t>
            </a:r>
            <a:r>
              <a:rPr lang="ar-SA" sz="2400" dirty="0"/>
              <a:t>↑</a:t>
            </a:r>
            <a:r>
              <a:rPr lang="en-US" sz="2400" dirty="0" smtClean="0"/>
              <a:t>M</a:t>
            </a:r>
            <a:r>
              <a:rPr lang="en-US" sz="2400" baseline="-25000" dirty="0" smtClean="0"/>
              <a:t>1</a:t>
            </a:r>
            <a:r>
              <a:rPr lang="ar-SA" sz="2400" baseline="-25000" dirty="0" smtClean="0"/>
              <a:t>.</a:t>
            </a:r>
          </a:p>
          <a:p>
            <a:pPr algn="r" rtl="1"/>
            <a:endParaRPr lang="en-US" sz="2400" baseline="-25000" dirty="0"/>
          </a:p>
          <a:p>
            <a:pPr algn="r" rtl="1"/>
            <a:r>
              <a:rPr lang="ar-SA" sz="2400" dirty="0" smtClean="0"/>
              <a:t> </a:t>
            </a:r>
            <a:endParaRPr lang="en-US" sz="2400" baseline="-25000" dirty="0" smtClean="0"/>
          </a:p>
          <a:p>
            <a:pPr algn="r" rtl="1"/>
            <a:r>
              <a:rPr lang="ar-SA" sz="2400" dirty="0" smtClean="0"/>
              <a:t>قد تؤدي لنجاح السياسة المتبعة من قبل البنك المركزي أو فشلها ففي بعض الأحيان يدخل البنك المركزي كمشتري ويترتب عليه انخفاض سعر الفائدة مما يخلق توقعات لدى الأفراد باستمرار البنك المركزي بنفس السياسة أي مزيد من الانخفاض في سعر الفائدة فيتبع ذلك زيادة الطلب على  الائتمان وبالتالي زيادة كلاً من النشاط الإنتاجي والإنفاق الاستهلاكي مما يدعم سياسة البنك المركزي. </a:t>
            </a:r>
          </a:p>
          <a:p>
            <a:pPr algn="r" rtl="1"/>
            <a:r>
              <a:rPr lang="ar-SA" sz="2400" dirty="0" smtClean="0"/>
              <a:t>ولكن ! قد تؤدي توقعات الأفراد لنتائج عكسية حيث أن روح التشاؤم (مناخ استثماري غير ملائم) يؤدي لفشل سياسة البنك المركزي. </a:t>
            </a:r>
          </a:p>
        </p:txBody>
      </p:sp>
      <p:sp>
        <p:nvSpPr>
          <p:cNvPr id="4" name="Footer Placeholder 3"/>
          <p:cNvSpPr>
            <a:spLocks noGrp="1"/>
          </p:cNvSpPr>
          <p:nvPr>
            <p:ph type="ftr" sz="quarter" idx="11"/>
          </p:nvPr>
        </p:nvSpPr>
        <p:spPr/>
        <p:txBody>
          <a:bodyPr/>
          <a:lstStyle/>
          <a:p>
            <a:r>
              <a:rPr lang="ar-SA" smtClean="0"/>
              <a:t>إعداد/ أ.ديمه العمار</a:t>
            </a:r>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smtClean="0"/>
              <a:pPr/>
              <a:t>8</a:t>
            </a:fld>
            <a:endParaRPr lang="en-US" dirty="0"/>
          </a:p>
        </p:txBody>
      </p:sp>
      <p:sp>
        <p:nvSpPr>
          <p:cNvPr id="6" name="Title 1"/>
          <p:cNvSpPr txBox="1">
            <a:spLocks/>
          </p:cNvSpPr>
          <p:nvPr/>
        </p:nvSpPr>
        <p:spPr bwMode="black">
          <a:xfrm>
            <a:off x="9127374" y="2651759"/>
            <a:ext cx="2895597" cy="839586"/>
          </a:xfrm>
          <a:prstGeom prst="rect">
            <a:avLst/>
          </a:prstGeom>
          <a:solidFill>
            <a:srgbClr val="FFFFFF"/>
          </a:solidFill>
          <a:ln w="31750" cap="sq">
            <a:solidFill>
              <a:srgbClr val="404040"/>
            </a:solidFill>
            <a:miter lim="800000"/>
          </a:ln>
        </p:spPr>
        <p:txBody>
          <a:bodyPr vert="horz" lIns="182880" tIns="182880" rIns="182880" bIns="182880" rtlCol="0" anchor="ctr">
            <a:normAutofit fontScale="75000" lnSpcReduction="20000"/>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pPr algn="r" rtl="1"/>
            <a:r>
              <a:rPr lang="ar-SA" dirty="0" smtClean="0"/>
              <a:t>٣/ توقعات الأفراد:</a:t>
            </a:r>
            <a:br>
              <a:rPr lang="ar-SA" dirty="0" smtClean="0"/>
            </a:br>
            <a:endParaRPr lang="en-US" dirty="0"/>
          </a:p>
        </p:txBody>
      </p:sp>
    </p:spTree>
    <p:extLst>
      <p:ext uri="{BB962C8B-B14F-4D97-AF65-F5344CB8AC3E}">
        <p14:creationId xmlns:p14="http://schemas.microsoft.com/office/powerpoint/2010/main" val="1713572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par>
                                <p:cTn id="9" presetID="1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18" dur="500"/>
                                        <p:tgtEl>
                                          <p:spTgt spid="3">
                                            <p:txEl>
                                              <p:pRg st="3" end="3"/>
                                            </p:txEl>
                                          </p:spTgt>
                                        </p:tgtEl>
                                      </p:cBhvr>
                                    </p:animEffect>
                                  </p:childTnLst>
                                </p:cTn>
                              </p:par>
                              <p:par>
                                <p:cTn id="19" presetID="1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22" dur="500"/>
                                        <p:tgtEl>
                                          <p:spTgt spid="3">
                                            <p:txEl>
                                              <p:pRg st="4" end="4"/>
                                            </p:txEl>
                                          </p:spTgt>
                                        </p:tgtEl>
                                      </p:cBhvr>
                                    </p:animEffect>
                                  </p:childTnLst>
                                </p:cTn>
                              </p:par>
                              <p:par>
                                <p:cTn id="23" presetID="12" presetClass="entr" presetSubtype="4"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p:tgtEl>
                                          <p:spTgt spid="3">
                                            <p:txEl>
                                              <p:pRg st="5" end="5"/>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90356" y="1"/>
            <a:ext cx="8301643" cy="814646"/>
          </a:xfrm>
        </p:spPr>
        <p:txBody>
          <a:bodyPr>
            <a:normAutofit/>
          </a:bodyPr>
          <a:lstStyle/>
          <a:p>
            <a:pPr rtl="1"/>
            <a:r>
              <a:rPr lang="ar-SA" sz="2400" dirty="0" smtClean="0"/>
              <a:t>السياسة النقدية التوسعية </a:t>
            </a:r>
            <a:r>
              <a:rPr lang="ar-SA" sz="2400" dirty="0"/>
              <a:t>بالنسبة </a:t>
            </a:r>
            <a:r>
              <a:rPr lang="ar-SA" sz="2400" dirty="0" smtClean="0"/>
              <a:t>لنسبة </a:t>
            </a:r>
            <a:r>
              <a:rPr lang="ar-SA" sz="2400" dirty="0"/>
              <a:t>الاحتياطي القانوني </a:t>
            </a:r>
            <a:r>
              <a:rPr lang="ar-SA" sz="2400" dirty="0" smtClean="0"/>
              <a:t>:</a:t>
            </a:r>
            <a:endParaRPr lang="en-US" sz="2400" dirty="0"/>
          </a:p>
        </p:txBody>
      </p:sp>
      <p:sp>
        <p:nvSpPr>
          <p:cNvPr id="3" name="Content Placeholder 2"/>
          <p:cNvSpPr>
            <a:spLocks noGrp="1"/>
          </p:cNvSpPr>
          <p:nvPr>
            <p:ph idx="1"/>
          </p:nvPr>
        </p:nvSpPr>
        <p:spPr>
          <a:xfrm>
            <a:off x="1" y="814647"/>
            <a:ext cx="12191997" cy="6043353"/>
          </a:xfrm>
        </p:spPr>
        <p:txBody>
          <a:bodyPr>
            <a:normAutofit lnSpcReduction="10000"/>
          </a:bodyPr>
          <a:lstStyle/>
          <a:p>
            <a:pPr algn="r" rtl="1"/>
            <a:r>
              <a:rPr lang="ar-SA" sz="2400" dirty="0" smtClean="0"/>
              <a:t>↓ نسبة الاحتياطي </a:t>
            </a:r>
            <a:r>
              <a:rPr lang="ar-SA" sz="2400" dirty="0"/>
              <a:t>القانوني ⟵ </a:t>
            </a:r>
            <a:r>
              <a:rPr lang="ar-SA" sz="2400" dirty="0" smtClean="0"/>
              <a:t>↑ الاحتياطات النقدية </a:t>
            </a:r>
            <a:r>
              <a:rPr lang="ar-SA" sz="2400" dirty="0"/>
              <a:t>⟵ </a:t>
            </a:r>
            <a:r>
              <a:rPr lang="ar-SA" sz="2400" dirty="0" smtClean="0"/>
              <a:t>↑القاعدة النقدية وعرض النقد</a:t>
            </a:r>
            <a:r>
              <a:rPr lang="ar-SA" sz="2400" dirty="0" smtClean="0"/>
              <a:t>.</a:t>
            </a:r>
            <a:endParaRPr lang="ar-SA" sz="2400" dirty="0" smtClean="0"/>
          </a:p>
          <a:p>
            <a:pPr algn="r" rtl="1"/>
            <a:endParaRPr lang="ar-SA" sz="2400" dirty="0"/>
          </a:p>
          <a:p>
            <a:pPr algn="r" rtl="1"/>
            <a:endParaRPr lang="ar-SA" sz="2400" dirty="0" smtClean="0"/>
          </a:p>
          <a:p>
            <a:pPr algn="r" rtl="1"/>
            <a:r>
              <a:rPr lang="ar-SA" sz="2400" dirty="0"/>
              <a:t>↑ نسبة الاحتياطي القانوني ⟵ ↓ الاحتياطات النقدية ⟵ ↓ القاعدة النقدية وعرض النقد</a:t>
            </a:r>
            <a:r>
              <a:rPr lang="ar-SA" sz="2400" dirty="0" smtClean="0"/>
              <a:t>.</a:t>
            </a:r>
          </a:p>
          <a:p>
            <a:pPr algn="r" rtl="1"/>
            <a:endParaRPr lang="ar-SA" sz="2400" dirty="0"/>
          </a:p>
          <a:p>
            <a:pPr algn="r" rtl="1"/>
            <a:endParaRPr lang="ar-SA" sz="2400" dirty="0" smtClean="0"/>
          </a:p>
          <a:p>
            <a:pPr algn="r" rtl="1"/>
            <a:endParaRPr lang="en-US" sz="2400" dirty="0"/>
          </a:p>
          <a:p>
            <a:pPr algn="r" rtl="1"/>
            <a:endParaRPr lang="ar-SA" sz="2400" dirty="0" smtClean="0"/>
          </a:p>
          <a:p>
            <a:pPr algn="r" rtl="1"/>
            <a:r>
              <a:rPr lang="ar-SA" sz="2400" dirty="0" smtClean="0"/>
              <a:t>↓</a:t>
            </a:r>
            <a:r>
              <a:rPr lang="ar-SA" sz="2400" dirty="0" smtClean="0"/>
              <a:t>سعر الخصم ⟵ </a:t>
            </a:r>
            <a:r>
              <a:rPr lang="ar-SA" sz="2400" dirty="0"/>
              <a:t>↑ </a:t>
            </a:r>
            <a:r>
              <a:rPr lang="ar-SA" sz="2400" dirty="0" smtClean="0"/>
              <a:t>اقتراض البنوك من البنك المركزي ⟵ </a:t>
            </a:r>
            <a:r>
              <a:rPr lang="ar-SA" sz="2400" dirty="0"/>
              <a:t>↑</a:t>
            </a:r>
            <a:r>
              <a:rPr lang="ar-SA" sz="2400" dirty="0" smtClean="0"/>
              <a:t>احتياطات البنوك </a:t>
            </a:r>
            <a:r>
              <a:rPr lang="ar-SA" sz="2400" dirty="0"/>
              <a:t>⟵ ↑القاعدة النقدية وعرض النقد</a:t>
            </a:r>
            <a:r>
              <a:rPr lang="ar-SA" sz="2400" dirty="0" smtClean="0"/>
              <a:t>.</a:t>
            </a:r>
          </a:p>
          <a:p>
            <a:pPr algn="r" rtl="1"/>
            <a:endParaRPr lang="ar-SA" sz="2400" dirty="0" smtClean="0"/>
          </a:p>
          <a:p>
            <a:pPr algn="r" rtl="1"/>
            <a:endParaRPr lang="ar-SA" sz="2400" dirty="0" smtClean="0"/>
          </a:p>
          <a:p>
            <a:pPr algn="r" rtl="1"/>
            <a:r>
              <a:rPr lang="ar-SA" sz="2400" dirty="0" smtClean="0"/>
              <a:t>↑ سعر </a:t>
            </a:r>
            <a:r>
              <a:rPr lang="ar-SA" sz="2400" dirty="0"/>
              <a:t>الخصم ⟵ ↓</a:t>
            </a:r>
            <a:r>
              <a:rPr lang="ar-SA" sz="2400" dirty="0" smtClean="0"/>
              <a:t> </a:t>
            </a:r>
            <a:r>
              <a:rPr lang="ar-SA" sz="2400" dirty="0"/>
              <a:t>اقتراض البنوك من البنك المركزي ⟵ ↓ </a:t>
            </a:r>
            <a:r>
              <a:rPr lang="ar-SA" sz="2400" dirty="0" smtClean="0"/>
              <a:t>احتياطات </a:t>
            </a:r>
            <a:r>
              <a:rPr lang="ar-SA" sz="2400" dirty="0"/>
              <a:t>البنوك ⟵ ↓ </a:t>
            </a:r>
            <a:r>
              <a:rPr lang="ar-SA" sz="2400" dirty="0" smtClean="0"/>
              <a:t>القاعدة </a:t>
            </a:r>
            <a:r>
              <a:rPr lang="ar-SA" sz="2400" dirty="0"/>
              <a:t>النقدية وعرض النقد</a:t>
            </a:r>
            <a:r>
              <a:rPr lang="ar-SA" sz="2400" dirty="0" smtClean="0"/>
              <a:t>.</a:t>
            </a:r>
          </a:p>
          <a:p>
            <a:pPr algn="r" rtl="1"/>
            <a:r>
              <a:rPr lang="ar-SA" sz="2400" dirty="0" smtClean="0"/>
              <a:t>إذن سياسة سعر الخصم محدودة الفاعلية في التأثير على الأهداف الوسيطة ومؤشرات الأداء ومن ثم الأهداف النهائية.</a:t>
            </a:r>
            <a:endParaRPr lang="ar-SA" sz="2400" dirty="0"/>
          </a:p>
          <a:p>
            <a:pPr algn="r" rtl="1"/>
            <a:endParaRPr lang="ar-SA" sz="2400" dirty="0" smtClean="0"/>
          </a:p>
          <a:p>
            <a:pPr algn="r" rtl="1"/>
            <a:endParaRPr lang="ar-SA" dirty="0"/>
          </a:p>
          <a:p>
            <a:pPr algn="r" rtl="1"/>
            <a:endParaRPr lang="ar-SA" dirty="0"/>
          </a:p>
          <a:p>
            <a:pPr algn="r" rtl="1"/>
            <a:endParaRPr lang="ar-SA" dirty="0" smtClean="0"/>
          </a:p>
          <a:p>
            <a:pPr algn="r" rtl="1"/>
            <a:endParaRPr lang="ar-SA" dirty="0"/>
          </a:p>
          <a:p>
            <a:pPr algn="r" rtl="1"/>
            <a:endParaRPr lang="ar-SA" dirty="0" smtClean="0"/>
          </a:p>
          <a:p>
            <a:pPr algn="r" rtl="1"/>
            <a:endParaRPr lang="en-US" dirty="0"/>
          </a:p>
        </p:txBody>
      </p:sp>
      <p:sp>
        <p:nvSpPr>
          <p:cNvPr id="4" name="Footer Placeholder 3"/>
          <p:cNvSpPr>
            <a:spLocks noGrp="1"/>
          </p:cNvSpPr>
          <p:nvPr>
            <p:ph type="ftr" sz="quarter" idx="11"/>
          </p:nvPr>
        </p:nvSpPr>
        <p:spPr/>
        <p:txBody>
          <a:bodyPr/>
          <a:lstStyle/>
          <a:p>
            <a:r>
              <a:rPr lang="ar-SA" smtClean="0"/>
              <a:t>إعداد/ أ.ديمه العمار</a:t>
            </a:r>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smtClean="0"/>
              <a:pPr/>
              <a:t>9</a:t>
            </a:fld>
            <a:endParaRPr lang="en-US" dirty="0"/>
          </a:p>
        </p:txBody>
      </p:sp>
      <p:sp>
        <p:nvSpPr>
          <p:cNvPr id="6" name="Title 1"/>
          <p:cNvSpPr txBox="1">
            <a:spLocks/>
          </p:cNvSpPr>
          <p:nvPr/>
        </p:nvSpPr>
        <p:spPr bwMode="black">
          <a:xfrm>
            <a:off x="4023361" y="1256125"/>
            <a:ext cx="8168640" cy="853402"/>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pPr rtl="1"/>
            <a:r>
              <a:rPr lang="ar-SA" sz="2400" dirty="0" smtClean="0"/>
              <a:t>السياسة النقدية الانكماشية</a:t>
            </a:r>
            <a:r>
              <a:rPr lang="en-US" sz="2400" dirty="0" smtClean="0"/>
              <a:t> </a:t>
            </a:r>
            <a:r>
              <a:rPr lang="ar-SA" sz="2400" dirty="0" smtClean="0"/>
              <a:t>بالنسبة لنسبة </a:t>
            </a:r>
            <a:r>
              <a:rPr lang="ar-SA" sz="2400" dirty="0"/>
              <a:t>الاحتياطي </a:t>
            </a:r>
            <a:r>
              <a:rPr lang="ar-SA" sz="2400" dirty="0" smtClean="0"/>
              <a:t>القانوني: </a:t>
            </a:r>
            <a:endParaRPr lang="en-US" sz="2400" dirty="0"/>
          </a:p>
        </p:txBody>
      </p:sp>
      <p:sp>
        <p:nvSpPr>
          <p:cNvPr id="9" name="Title 1"/>
          <p:cNvSpPr txBox="1">
            <a:spLocks/>
          </p:cNvSpPr>
          <p:nvPr/>
        </p:nvSpPr>
        <p:spPr bwMode="black">
          <a:xfrm>
            <a:off x="1" y="2596480"/>
            <a:ext cx="12191998" cy="907168"/>
          </a:xfrm>
          <a:prstGeom prst="rect">
            <a:avLst/>
          </a:prstGeom>
          <a:solidFill>
            <a:srgbClr val="FFFFFF"/>
          </a:solidFill>
          <a:ln w="31750" cap="sq">
            <a:solidFill>
              <a:srgbClr val="404040"/>
            </a:solidFill>
            <a:miter lim="800000"/>
          </a:ln>
        </p:spPr>
        <p:txBody>
          <a:bodyPr vert="horz" lIns="182880" tIns="182880" rIns="182880" bIns="182880" rtlCol="0" anchor="ctr">
            <a:normAutofit fontScale="85000" lnSpcReduction="20000"/>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pPr rtl="1"/>
            <a:r>
              <a:rPr lang="ar-SA" dirty="0" smtClean="0"/>
              <a:t>سعر الخصم: حين يأخذ البنك التجاري قرض من البنك المركزي فإن البنك المركزي فإنه يأخذ سعر خصم.</a:t>
            </a:r>
          </a:p>
        </p:txBody>
      </p:sp>
      <p:sp>
        <p:nvSpPr>
          <p:cNvPr id="10" name="Title 1"/>
          <p:cNvSpPr txBox="1">
            <a:spLocks/>
          </p:cNvSpPr>
          <p:nvPr/>
        </p:nvSpPr>
        <p:spPr bwMode="black">
          <a:xfrm>
            <a:off x="5985165" y="3547207"/>
            <a:ext cx="6084916" cy="771087"/>
          </a:xfrm>
          <a:prstGeom prst="rect">
            <a:avLst/>
          </a:prstGeom>
          <a:solidFill>
            <a:srgbClr val="FFFFFF"/>
          </a:solidFill>
          <a:ln w="31750" cap="sq">
            <a:solidFill>
              <a:srgbClr val="404040"/>
            </a:solidFill>
            <a:miter lim="800000"/>
          </a:ln>
        </p:spPr>
        <p:txBody>
          <a:bodyPr vert="horz" lIns="182880" tIns="182880" rIns="182880" bIns="182880" rtlCol="0" anchor="ctr">
            <a:normAutofit fontScale="85000" lnSpcReduction="10000"/>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pPr rtl="1"/>
            <a:r>
              <a:rPr lang="ar-SA" dirty="0" smtClean="0"/>
              <a:t>السياسة النقدية التوسعية بالنسبة لسعر الخصم:</a:t>
            </a:r>
            <a:endParaRPr lang="en-US" dirty="0"/>
          </a:p>
        </p:txBody>
      </p:sp>
      <p:sp>
        <p:nvSpPr>
          <p:cNvPr id="11" name="Title 1"/>
          <p:cNvSpPr txBox="1">
            <a:spLocks/>
          </p:cNvSpPr>
          <p:nvPr/>
        </p:nvSpPr>
        <p:spPr bwMode="black">
          <a:xfrm>
            <a:off x="5985164" y="5048977"/>
            <a:ext cx="6084916" cy="720055"/>
          </a:xfrm>
          <a:prstGeom prst="rect">
            <a:avLst/>
          </a:prstGeom>
          <a:solidFill>
            <a:srgbClr val="FFFFFF"/>
          </a:solidFill>
          <a:ln w="31750" cap="sq">
            <a:solidFill>
              <a:srgbClr val="404040"/>
            </a:solidFill>
            <a:miter lim="800000"/>
          </a:ln>
        </p:spPr>
        <p:txBody>
          <a:bodyPr vert="horz" lIns="182880" tIns="182880" rIns="182880" bIns="182880" rtlCol="0" anchor="ctr">
            <a:normAutofit fontScale="85000" lnSpcReduction="10000"/>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pPr rtl="1"/>
            <a:r>
              <a:rPr lang="ar-SA" dirty="0" smtClean="0"/>
              <a:t>السياسة النقدية الانكماشية بالنسبة لسعر الخصم:</a:t>
            </a:r>
            <a:endParaRPr lang="en-US" dirty="0"/>
          </a:p>
        </p:txBody>
      </p:sp>
    </p:spTree>
    <p:extLst>
      <p:ext uri="{BB962C8B-B14F-4D97-AF65-F5344CB8AC3E}">
        <p14:creationId xmlns:p14="http://schemas.microsoft.com/office/powerpoint/2010/main" val="105699868"/>
      </p:ext>
    </p:extLst>
  </p:cSld>
  <p:clrMapOvr>
    <a:masterClrMapping/>
  </p:clrMapOvr>
  <p:timing>
    <p:tnLst>
      <p:par>
        <p:cTn id="1" dur="indefinite" restart="never" nodeType="tmRoot"/>
      </p:par>
    </p:tnLst>
  </p:timing>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Parcel</Template>
  <TotalTime>2792</TotalTime>
  <Words>1377</Words>
  <Application>Microsoft Macintosh PowerPoint</Application>
  <PresentationFormat>Widescreen</PresentationFormat>
  <Paragraphs>211</Paragraphs>
  <Slides>11</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Calibri</vt:lpstr>
      <vt:lpstr>Gill Sans MT</vt:lpstr>
      <vt:lpstr>Majalla UI</vt:lpstr>
      <vt:lpstr>Wingdings</vt:lpstr>
      <vt:lpstr>Arial</vt:lpstr>
      <vt:lpstr>Parcel</vt:lpstr>
      <vt:lpstr>السياسة النقدية </vt:lpstr>
      <vt:lpstr>السياسة النقدية:</vt:lpstr>
      <vt:lpstr>أهمية وجود مؤشرات الأداء والأهداف الوسيطة:</vt:lpstr>
      <vt:lpstr>١/ تخفيض نسبة الاحتياطي:</vt:lpstr>
      <vt:lpstr>مثال على عمليات السوق المفتوحة: دخل البنك المركزي ب١٠٠ مليون ريال كمشتري للسندات الحكومية من البنوك. أ/وضحي ماذا يحدث لميزانية كلا منهما؟</vt:lpstr>
      <vt:lpstr>٢/ حالة شراء البنك المركزي من الأفراد:</vt:lpstr>
      <vt:lpstr>PowerPoint Presentation</vt:lpstr>
      <vt:lpstr>٢/ التأثير على سعر الفائدة: في حال دخول البنك المركزي كمشتري لأذون الخزانة </vt:lpstr>
      <vt:lpstr>السياسة النقدية التوسعية بالنسبة لنسبة الاحتياطي القانوني :</vt:lpstr>
      <vt:lpstr>تقييم أدوات السياسة النقدية:</vt:lpstr>
      <vt:lpstr>مثال على عمليات السوق المفتوحة: دخل البنك المركزي ب٥٠ مليون ريال كمشتري للسندات الحكومية من البنوك. أ/وضحي ماذا يحدث لميزانية كلا منهما؟  ب/ وضحي أثر ذلك على قاعدة النقدB  وعرض النقدM1 ؟</vt:lpstr>
    </vt:vector>
  </TitlesOfParts>
  <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deemah alammar</dc:creator>
  <cp:lastModifiedBy>deemah alammar</cp:lastModifiedBy>
  <cp:revision>66</cp:revision>
  <dcterms:created xsi:type="dcterms:W3CDTF">2017-05-01T06:26:52Z</dcterms:created>
  <dcterms:modified xsi:type="dcterms:W3CDTF">2018-04-03T07:47:01Z</dcterms:modified>
</cp:coreProperties>
</file>