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96" r:id="rId1"/>
  </p:sldMasterIdLst>
  <p:notesMasterIdLst>
    <p:notesMasterId r:id="rId6"/>
  </p:notesMasterIdLst>
  <p:sldIdLst>
    <p:sldId id="256" r:id="rId2"/>
    <p:sldId id="257" r:id="rId3"/>
    <p:sldId id="258" r:id="rId4"/>
    <p:sldId id="259" r:id="rId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8"/>
    <p:restoredTop sz="94671"/>
  </p:normalViewPr>
  <p:slideViewPr>
    <p:cSldViewPr snapToGrid="0" snapToObjects="1">
      <p:cViewPr varScale="1">
        <p:scale>
          <a:sx n="91" d="100"/>
          <a:sy n="91" d="100"/>
        </p:scale>
        <p:origin x="840"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notesMaster" Target="notesMasters/notesMaster1.xml"/><Relationship Id="rId7" Type="http://schemas.openxmlformats.org/officeDocument/2006/relationships/presProps" Target="presProps.xml"/><Relationship Id="rId8" Type="http://schemas.openxmlformats.org/officeDocument/2006/relationships/viewProps" Target="viewProps.xml"/><Relationship Id="rId9" Type="http://schemas.openxmlformats.org/officeDocument/2006/relationships/theme" Target="theme/theme1.xml"/><Relationship Id="rId10"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5B18282-1966-214E-9CF1-A80EA15FA12E}" type="datetimeFigureOut">
              <a:rPr lang="en-US" smtClean="0"/>
              <a:t>4/29/17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E7B886B-4370-924D-9899-7C4E6E94F0B3}" type="slidenum">
              <a:rPr lang="en-US" smtClean="0"/>
              <a:t>‹#›</a:t>
            </a:fld>
            <a:endParaRPr lang="en-US"/>
          </a:p>
        </p:txBody>
      </p:sp>
    </p:spTree>
    <p:extLst>
      <p:ext uri="{BB962C8B-B14F-4D97-AF65-F5344CB8AC3E}">
        <p14:creationId xmlns:p14="http://schemas.microsoft.com/office/powerpoint/2010/main" val="14558052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E7B886B-4370-924D-9899-7C4E6E94F0B3}" type="slidenum">
              <a:rPr lang="en-US" smtClean="0"/>
              <a:t>3</a:t>
            </a:fld>
            <a:endParaRPr lang="en-US"/>
          </a:p>
        </p:txBody>
      </p:sp>
    </p:spTree>
    <p:extLst>
      <p:ext uri="{BB962C8B-B14F-4D97-AF65-F5344CB8AC3E}">
        <p14:creationId xmlns:p14="http://schemas.microsoft.com/office/powerpoint/2010/main" val="14372767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CA498C23-5C03-5141-AF6A-2932B13566C6}" type="datetime1">
              <a:rPr lang="en-US" smtClean="0"/>
              <a:t>4/29/17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448024E-080B-004D-B02E-14F1A9C85A2B}" type="datetime1">
              <a:rPr lang="en-US" smtClean="0"/>
              <a:t>4/29/17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7E41423-F170-AA48-A73E-BE6EA8173A04}" type="datetime1">
              <a:rPr lang="en-US" smtClean="0"/>
              <a:t>4/29/17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9C6C0F1-D8E5-8147-BA06-E9C2AAA3FC27}" type="datetime1">
              <a:rPr lang="en-US" smtClean="0"/>
              <a:t>4/29/17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E972482C-59DE-784A-B18D-0A5BAECF863B}" type="datetime1">
              <a:rPr lang="en-US" smtClean="0"/>
              <a:t>4/29/17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Date Placeholder 7"/>
          <p:cNvSpPr>
            <a:spLocks noGrp="1"/>
          </p:cNvSpPr>
          <p:nvPr>
            <p:ph type="dt" sz="half" idx="10"/>
          </p:nvPr>
        </p:nvSpPr>
        <p:spPr/>
        <p:txBody>
          <a:bodyPr/>
          <a:lstStyle/>
          <a:p>
            <a:fld id="{94AB4E3D-DBB8-2741-8CA2-BCAA425B231A}" type="datetime1">
              <a:rPr lang="en-US" smtClean="0"/>
              <a:t>4/29/17</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583436" y="3143250"/>
            <a:ext cx="4270248" cy="259677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A9378DBF-BD79-2446-AF3B-46AEB431443A}" type="datetime1">
              <a:rPr lang="en-US" smtClean="0"/>
              <a:t>4/29/17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t>‹#›</a:t>
            </a:fld>
            <a:endParaRPr lang="en-US" dirty="0"/>
          </a:p>
        </p:txBody>
      </p:sp>
      <p:sp>
        <p:nvSpPr>
          <p:cNvPr id="10" name="Title 9"/>
          <p:cNvSpPr>
            <a:spLocks noGrp="1"/>
          </p:cNvSpPr>
          <p:nvPr>
            <p:ph type="title"/>
          </p:nvPr>
        </p:nvSpPr>
        <p:spPr/>
        <p:txBody>
          <a:bodyPr/>
          <a:lstStyle/>
          <a:p>
            <a:r>
              <a:rPr lang="en-US" smtClean="0"/>
              <a:t>Click to edit Master title style</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EE7A729-F516-5349-BBDE-E6C0B798C837}" type="datetime1">
              <a:rPr lang="en-US" smtClean="0"/>
              <a:t>4/29/17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34A6C9-EEB3-EA44-919C-6DFB2BC56E58}" type="datetime1">
              <a:rPr lang="en-US" smtClean="0"/>
              <a:t>4/29/17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9" name="Date Placeholder 8"/>
          <p:cNvSpPr>
            <a:spLocks noGrp="1"/>
          </p:cNvSpPr>
          <p:nvPr>
            <p:ph type="dt" sz="half" idx="10"/>
          </p:nvPr>
        </p:nvSpPr>
        <p:spPr/>
        <p:txBody>
          <a:bodyPr/>
          <a:lstStyle/>
          <a:p>
            <a:fld id="{E70C955B-6056-D345-9885-AE8762D6308C}" type="datetime1">
              <a:rPr lang="en-US" smtClean="0"/>
              <a:t>4/29/17</a:t>
            </a:fld>
            <a:endParaRPr lang="en-US" dirty="0"/>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1" name="Slide Number Placeholder 10"/>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B8D07D9F-75E4-E24C-B9C8-EE0EA0ECCE7D}" type="datetime1">
              <a:rPr lang="en-US" smtClean="0"/>
              <a:t>4/29/17</a:t>
            </a:fld>
            <a:endParaRPr lang="en-US" dirty="0"/>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8D4E4619-7145-7A43-8B51-C2072C53E581}" type="datetime1">
              <a:rPr lang="en-US" smtClean="0"/>
              <a:t>4/29/17</a:t>
            </a:fld>
            <a:endParaRPr lang="en-US" dirty="0"/>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dirty="0"/>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8A7A6979-0714-4377-B894-6BE4C2D6E202}"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hdr="0" ftr="0" dt="0"/>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defTabSz="914400" rtl="1" eaLnBrk="1" latinLnBrk="0" hangingPunct="1">
              <a:lnSpc>
                <a:spcPct val="90000"/>
              </a:lnSpc>
              <a:spcBef>
                <a:spcPct val="0"/>
              </a:spcBef>
              <a:buNone/>
            </a:pPr>
            <a:r>
              <a:rPr lang="ar-SA" dirty="0" smtClean="0"/>
              <a:t>البنوك الإسلامية </a:t>
            </a:r>
            <a:endParaRPr lang="en-US" dirty="0"/>
          </a:p>
        </p:txBody>
      </p:sp>
      <p:sp>
        <p:nvSpPr>
          <p:cNvPr id="4" name="Slide Number Placeholder 3"/>
          <p:cNvSpPr>
            <a:spLocks noGrp="1"/>
          </p:cNvSpPr>
          <p:nvPr>
            <p:ph type="sldNum" sz="quarter" idx="12"/>
          </p:nvPr>
        </p:nvSpPr>
        <p:spPr/>
        <p:txBody>
          <a:bodyPr/>
          <a:lstStyle/>
          <a:p>
            <a:fld id="{8A7A6979-0714-4377-B894-6BE4C2D6E202}" type="slidenum">
              <a:rPr lang="en-US" smtClean="0"/>
              <a:pPr/>
              <a:t>1</a:t>
            </a:fld>
            <a:endParaRPr lang="en-US" dirty="0"/>
          </a:p>
        </p:txBody>
      </p:sp>
    </p:spTree>
    <p:extLst>
      <p:ext uri="{BB962C8B-B14F-4D97-AF65-F5344CB8AC3E}">
        <p14:creationId xmlns:p14="http://schemas.microsoft.com/office/powerpoint/2010/main" val="14794287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4573" y="182880"/>
            <a:ext cx="11479236" cy="6485206"/>
          </a:xfrm>
        </p:spPr>
        <p:txBody>
          <a:bodyPr>
            <a:normAutofit/>
          </a:bodyPr>
          <a:lstStyle/>
          <a:p>
            <a:pPr marL="0" indent="0" algn="r" defTabSz="914400" rtl="1" eaLnBrk="1" latinLnBrk="0" hangingPunct="1">
              <a:lnSpc>
                <a:spcPct val="100000"/>
              </a:lnSpc>
              <a:spcBef>
                <a:spcPts val="1000"/>
              </a:spcBef>
              <a:buClr>
                <a:schemeClr val="accent2"/>
              </a:buClr>
              <a:buNone/>
            </a:pPr>
            <a:r>
              <a:rPr lang="ar-SA" sz="2800" b="1" u="sng" dirty="0" smtClean="0"/>
              <a:t>البنك الإسلامي:</a:t>
            </a:r>
          </a:p>
          <a:p>
            <a:pPr marL="0" indent="0" algn="r" defTabSz="914400" rtl="1" eaLnBrk="1" latinLnBrk="0" hangingPunct="1">
              <a:lnSpc>
                <a:spcPct val="100000"/>
              </a:lnSpc>
              <a:spcBef>
                <a:spcPts val="1000"/>
              </a:spcBef>
              <a:buClr>
                <a:schemeClr val="accent2"/>
              </a:buClr>
              <a:buNone/>
            </a:pPr>
            <a:r>
              <a:rPr lang="ar-SA" sz="2800" dirty="0" smtClean="0"/>
              <a:t>هو مؤسسة مالية مصرفية تقوم بتجميع الأموال وتوظيفها في نطاق أحكام الشريعة الإسلامية التي حرمت الربا بشكل صريح في الكتاب والسنة.</a:t>
            </a:r>
          </a:p>
          <a:p>
            <a:pPr marL="228600" indent="-228600" algn="r" defTabSz="914400" rtl="1" eaLnBrk="1" latinLnBrk="0" hangingPunct="1">
              <a:lnSpc>
                <a:spcPct val="100000"/>
              </a:lnSpc>
              <a:spcBef>
                <a:spcPts val="1000"/>
              </a:spcBef>
              <a:buClr>
                <a:schemeClr val="accent2"/>
              </a:buClr>
              <a:buFont typeface="Arial" panose="020B0604020202020204" pitchFamily="34" charset="0"/>
              <a:buChar char="•"/>
            </a:pPr>
            <a:endParaRPr lang="ar-SA" sz="2800" dirty="0" smtClean="0"/>
          </a:p>
          <a:p>
            <a:pPr marL="0" indent="0" algn="r" defTabSz="914400" rtl="1" eaLnBrk="1" latinLnBrk="0" hangingPunct="1">
              <a:lnSpc>
                <a:spcPct val="100000"/>
              </a:lnSpc>
              <a:spcBef>
                <a:spcPts val="1000"/>
              </a:spcBef>
              <a:buClr>
                <a:schemeClr val="accent2"/>
              </a:buClr>
              <a:buNone/>
            </a:pPr>
            <a:r>
              <a:rPr lang="ar-SA" sz="2800" b="1" u="sng" dirty="0" smtClean="0"/>
              <a:t>وظائف البنوك الإسلامية:</a:t>
            </a:r>
          </a:p>
          <a:p>
            <a:pPr marL="0" indent="0" algn="r" defTabSz="914400" rtl="1" eaLnBrk="1" latinLnBrk="0" hangingPunct="1">
              <a:lnSpc>
                <a:spcPct val="100000"/>
              </a:lnSpc>
              <a:spcBef>
                <a:spcPts val="1000"/>
              </a:spcBef>
              <a:buClr>
                <a:schemeClr val="accent2"/>
              </a:buClr>
              <a:buNone/>
            </a:pPr>
            <a:r>
              <a:rPr lang="ar-SA" sz="2800" dirty="0"/>
              <a:t>١/ مزاولة النشاط المالي بدون الدخول في المعاملات الربويّة. </a:t>
            </a:r>
          </a:p>
          <a:p>
            <a:pPr marL="0" indent="0" algn="r" defTabSz="914400" rtl="1" eaLnBrk="1" latinLnBrk="0" hangingPunct="1">
              <a:lnSpc>
                <a:spcPct val="100000"/>
              </a:lnSpc>
              <a:spcBef>
                <a:spcPts val="1000"/>
              </a:spcBef>
              <a:buClr>
                <a:schemeClr val="accent2"/>
              </a:buClr>
              <a:buNone/>
            </a:pPr>
            <a:r>
              <a:rPr lang="ar-SA" sz="2800" dirty="0"/>
              <a:t>٢/ تنحصر مواردها في: الودائع  تحت الطلب، الودائع الاستثمارية، حيث أنه يقوم بالاحتفاظ بالودائع تحت الطلب مع الالتزام </a:t>
            </a:r>
            <a:r>
              <a:rPr lang="ar-SA" sz="2800" dirty="0" smtClean="0"/>
              <a:t>بردها </a:t>
            </a:r>
            <a:r>
              <a:rPr lang="ar-SA" sz="2800" dirty="0"/>
              <a:t>في حال طلبها من قبل المودع بدون أرباح أو إيرادات. </a:t>
            </a:r>
            <a:endParaRPr lang="en-US" sz="2800" dirty="0"/>
          </a:p>
        </p:txBody>
      </p:sp>
      <p:sp>
        <p:nvSpPr>
          <p:cNvPr id="4" name="Slide Number Placeholder 3"/>
          <p:cNvSpPr>
            <a:spLocks noGrp="1"/>
          </p:cNvSpPr>
          <p:nvPr>
            <p:ph type="sldNum" sz="quarter" idx="12"/>
          </p:nvPr>
        </p:nvSpPr>
        <p:spPr/>
        <p:txBody>
          <a:bodyPr/>
          <a:lstStyle/>
          <a:p>
            <a:fld id="{8A7A6979-0714-4377-B894-6BE4C2D6E202}" type="slidenum">
              <a:rPr lang="en-US" smtClean="0"/>
              <a:pPr/>
              <a:t>2</a:t>
            </a:fld>
            <a:endParaRPr lang="en-US" dirty="0"/>
          </a:p>
        </p:txBody>
      </p:sp>
    </p:spTree>
    <p:extLst>
      <p:ext uri="{BB962C8B-B14F-4D97-AF65-F5344CB8AC3E}">
        <p14:creationId xmlns:p14="http://schemas.microsoft.com/office/powerpoint/2010/main" val="5968237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0474" y="323557"/>
            <a:ext cx="7104184" cy="661181"/>
          </a:xfrm>
        </p:spPr>
        <p:txBody>
          <a:bodyPr>
            <a:normAutofit fontScale="90000"/>
          </a:bodyPr>
          <a:lstStyle/>
          <a:p>
            <a:pPr algn="r" defTabSz="914400" rtl="1" eaLnBrk="1" latinLnBrk="0" hangingPunct="1">
              <a:lnSpc>
                <a:spcPct val="90000"/>
              </a:lnSpc>
              <a:spcBef>
                <a:spcPct val="0"/>
              </a:spcBef>
              <a:buNone/>
            </a:pPr>
            <a:r>
              <a:rPr lang="ar-SA" dirty="0" smtClean="0"/>
              <a:t>صيغ استثمار الودائع الاستثمارية في البنوك الإسلامية:</a:t>
            </a:r>
            <a:endParaRPr lang="en-US" dirty="0"/>
          </a:p>
        </p:txBody>
      </p:sp>
      <p:sp>
        <p:nvSpPr>
          <p:cNvPr id="3" name="Content Placeholder 2"/>
          <p:cNvSpPr>
            <a:spLocks noGrp="1"/>
          </p:cNvSpPr>
          <p:nvPr>
            <p:ph idx="1"/>
          </p:nvPr>
        </p:nvSpPr>
        <p:spPr>
          <a:xfrm>
            <a:off x="253219" y="1111348"/>
            <a:ext cx="11394830" cy="5331655"/>
          </a:xfrm>
        </p:spPr>
        <p:txBody>
          <a:bodyPr>
            <a:normAutofit/>
          </a:bodyPr>
          <a:lstStyle/>
          <a:p>
            <a:pPr marL="0" indent="0" algn="r" defTabSz="914400" rtl="1" eaLnBrk="1" latinLnBrk="0" hangingPunct="1">
              <a:lnSpc>
                <a:spcPct val="100000"/>
              </a:lnSpc>
              <a:spcBef>
                <a:spcPts val="1000"/>
              </a:spcBef>
              <a:buClr>
                <a:schemeClr val="accent2"/>
              </a:buClr>
              <a:buNone/>
            </a:pPr>
            <a:r>
              <a:rPr lang="ar-SA" sz="2400" b="1" u="sng" dirty="0" smtClean="0"/>
              <a:t>١/المشاركة:</a:t>
            </a:r>
          </a:p>
          <a:p>
            <a:pPr marL="0" indent="0" algn="r" defTabSz="914400" rtl="1" eaLnBrk="1" latinLnBrk="0" hangingPunct="1">
              <a:lnSpc>
                <a:spcPct val="100000"/>
              </a:lnSpc>
              <a:spcBef>
                <a:spcPts val="1000"/>
              </a:spcBef>
              <a:buClr>
                <a:schemeClr val="accent2"/>
              </a:buClr>
              <a:buNone/>
            </a:pPr>
            <a:r>
              <a:rPr lang="ar-SA" sz="2400" dirty="0" smtClean="0"/>
              <a:t>تأخذ صيغة شركة العقود وتتم هذه الشركة عند قول أحد الشركاء: شاركتك ، وينطبق هذا المبدأ في الوقت الحاضر على اشتراك البنك الإسلامي مع طرف آخر لإنشاء مشروع استثماري يشترك الطرفان في إدارته وتمويله والربح والخسارة وذلك بنسب متفق عليها مسبقاً.</a:t>
            </a:r>
          </a:p>
          <a:p>
            <a:pPr marL="0" indent="0" algn="r" defTabSz="914400" rtl="1" eaLnBrk="1" latinLnBrk="0" hangingPunct="1">
              <a:lnSpc>
                <a:spcPct val="100000"/>
              </a:lnSpc>
              <a:spcBef>
                <a:spcPts val="1000"/>
              </a:spcBef>
              <a:buClr>
                <a:schemeClr val="accent2"/>
              </a:buClr>
              <a:buNone/>
            </a:pPr>
            <a:r>
              <a:rPr lang="ar-SA" sz="2400" dirty="0" smtClean="0"/>
              <a:t>هذه الصيغة بشكل عام لم تحظى بانتشار واسع في البنوك الإسلامية لاحتياجه إلى الكثير من الخبرة.</a:t>
            </a:r>
          </a:p>
          <a:p>
            <a:pPr marL="0" indent="0" algn="r" defTabSz="914400" rtl="1" eaLnBrk="1" latinLnBrk="0" hangingPunct="1">
              <a:lnSpc>
                <a:spcPct val="100000"/>
              </a:lnSpc>
              <a:spcBef>
                <a:spcPts val="1000"/>
              </a:spcBef>
              <a:buClr>
                <a:schemeClr val="accent2"/>
              </a:buClr>
              <a:buNone/>
            </a:pPr>
            <a:endParaRPr lang="ar-SA" sz="2400" dirty="0"/>
          </a:p>
          <a:p>
            <a:pPr marL="0" indent="0" algn="r" defTabSz="914400" rtl="1" eaLnBrk="1" latinLnBrk="0" hangingPunct="1">
              <a:lnSpc>
                <a:spcPct val="100000"/>
              </a:lnSpc>
              <a:spcBef>
                <a:spcPts val="1000"/>
              </a:spcBef>
              <a:buClr>
                <a:schemeClr val="accent2"/>
              </a:buClr>
              <a:buNone/>
            </a:pPr>
            <a:r>
              <a:rPr lang="ar-SA" sz="2400" dirty="0" smtClean="0"/>
              <a:t>٢</a:t>
            </a:r>
            <a:r>
              <a:rPr lang="ar-SA" sz="2400" b="1" u="sng" dirty="0" smtClean="0"/>
              <a:t>/ المضاربة:</a:t>
            </a:r>
          </a:p>
          <a:p>
            <a:pPr marL="0" indent="0" algn="r" defTabSz="914400" rtl="1" eaLnBrk="1" latinLnBrk="0" hangingPunct="1">
              <a:lnSpc>
                <a:spcPct val="100000"/>
              </a:lnSpc>
              <a:spcBef>
                <a:spcPts val="1000"/>
              </a:spcBef>
              <a:buClr>
                <a:schemeClr val="accent2"/>
              </a:buClr>
              <a:buNone/>
            </a:pPr>
            <a:r>
              <a:rPr lang="ar-SA" sz="2400" dirty="0" smtClean="0"/>
              <a:t>كان هذا النوع من الاستثمار موجود قديماً جداً قبل الإسلام وهو نوع من المشاركة حيث أن أحد الطرفين يقدم المال للاستثمار ويمثل حكم (الشريك الموصي)، والطرف الآخر يقدم العمل والجهد ويمثل حكم (الشريك المضارب).</a:t>
            </a:r>
          </a:p>
          <a:p>
            <a:pPr marL="0" indent="0" algn="r" defTabSz="914400" rtl="1" eaLnBrk="1" latinLnBrk="0" hangingPunct="1">
              <a:lnSpc>
                <a:spcPct val="100000"/>
              </a:lnSpc>
              <a:spcBef>
                <a:spcPts val="1000"/>
              </a:spcBef>
              <a:buClr>
                <a:schemeClr val="accent2"/>
              </a:buClr>
              <a:buNone/>
            </a:pPr>
            <a:r>
              <a:rPr lang="ar-SA" sz="2400" dirty="0" smtClean="0"/>
              <a:t>يتم تقسيم الربح بين المضارب وصاحب المال بنسب عادلة متفق عليها من قبل وبالنسبة لتقسيم الخسارة فإن الشريك الموصي  يخسر ماله  والشريك المضارب يخسر جهده فقط ولا يمكن مطالبته بأي تعويض في حال لم يحدث منه تقصير.</a:t>
            </a:r>
          </a:p>
        </p:txBody>
      </p:sp>
      <p:sp>
        <p:nvSpPr>
          <p:cNvPr id="4" name="Slide Number Placeholder 3"/>
          <p:cNvSpPr>
            <a:spLocks noGrp="1"/>
          </p:cNvSpPr>
          <p:nvPr>
            <p:ph type="sldNum" sz="quarter" idx="12"/>
          </p:nvPr>
        </p:nvSpPr>
        <p:spPr/>
        <p:txBody>
          <a:bodyPr/>
          <a:lstStyle/>
          <a:p>
            <a:fld id="{8A7A6979-0714-4377-B894-6BE4C2D6E202}" type="slidenum">
              <a:rPr lang="en-US" smtClean="0"/>
              <a:pPr/>
              <a:t>3</a:t>
            </a:fld>
            <a:endParaRPr lang="en-US" dirty="0"/>
          </a:p>
        </p:txBody>
      </p:sp>
    </p:spTree>
    <p:extLst>
      <p:ext uri="{BB962C8B-B14F-4D97-AF65-F5344CB8AC3E}">
        <p14:creationId xmlns:p14="http://schemas.microsoft.com/office/powerpoint/2010/main" val="5203113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9489" y="211016"/>
            <a:ext cx="11479237" cy="6231988"/>
          </a:xfrm>
        </p:spPr>
        <p:txBody>
          <a:bodyPr>
            <a:normAutofit/>
          </a:bodyPr>
          <a:lstStyle/>
          <a:p>
            <a:pPr marL="0" indent="0" algn="r" defTabSz="914400" rtl="1" eaLnBrk="1" latinLnBrk="0" hangingPunct="1">
              <a:lnSpc>
                <a:spcPct val="100000"/>
              </a:lnSpc>
              <a:spcBef>
                <a:spcPts val="1000"/>
              </a:spcBef>
              <a:buClr>
                <a:schemeClr val="accent2"/>
              </a:buClr>
              <a:buNone/>
            </a:pPr>
            <a:r>
              <a:rPr lang="ar-SA" sz="2400" b="1" u="sng" dirty="0" smtClean="0"/>
              <a:t>٣/ المرابحة: </a:t>
            </a:r>
          </a:p>
          <a:p>
            <a:pPr marL="228600" indent="-228600" algn="r" defTabSz="914400" rtl="1" eaLnBrk="1" latinLnBrk="0" hangingPunct="1">
              <a:lnSpc>
                <a:spcPct val="100000"/>
              </a:lnSpc>
              <a:spcBef>
                <a:spcPts val="1000"/>
              </a:spcBef>
              <a:buClr>
                <a:schemeClr val="accent2"/>
              </a:buClr>
              <a:buFont typeface="Arial" panose="020B0604020202020204" pitchFamily="34" charset="0"/>
              <a:buChar char="•"/>
            </a:pPr>
            <a:r>
              <a:rPr lang="ar-SA" sz="2400" dirty="0" smtClean="0"/>
              <a:t>هي عقد بين البنك وبين العميل حيث يقوم البنك بشراء سلعة معينة من الداخل أو من الخارج ومن ثم يقوم ببيعها للعميل بسعر التكلفة بالإضافة إلى مبلغ إضافي كأرباح للبنك وهنا عقد المرابحة لا يجوز إلزامه للعميل ، فعند وصول البضاعة يكون للعميل الحق في شراءها أو رفضها.</a:t>
            </a:r>
          </a:p>
          <a:p>
            <a:pPr marL="228600" indent="-228600" algn="r" defTabSz="914400" rtl="1" eaLnBrk="1" latinLnBrk="0" hangingPunct="1">
              <a:lnSpc>
                <a:spcPct val="100000"/>
              </a:lnSpc>
              <a:spcBef>
                <a:spcPts val="1000"/>
              </a:spcBef>
              <a:buClr>
                <a:schemeClr val="accent2"/>
              </a:buClr>
              <a:buFont typeface="Arial" panose="020B0604020202020204" pitchFamily="34" charset="0"/>
              <a:buChar char="•"/>
            </a:pPr>
            <a:endParaRPr lang="ar-SA" sz="2400" dirty="0" smtClean="0"/>
          </a:p>
          <a:p>
            <a:pPr marL="228600" indent="-228600" algn="r" defTabSz="914400" rtl="1" eaLnBrk="1" latinLnBrk="0" hangingPunct="1">
              <a:lnSpc>
                <a:spcPct val="100000"/>
              </a:lnSpc>
              <a:spcBef>
                <a:spcPts val="1000"/>
              </a:spcBef>
              <a:buClr>
                <a:schemeClr val="accent2"/>
              </a:buClr>
              <a:buFont typeface="Arial" panose="020B0604020202020204" pitchFamily="34" charset="0"/>
              <a:buChar char="•"/>
            </a:pPr>
            <a:r>
              <a:rPr lang="ar-SA" sz="2400" dirty="0" smtClean="0"/>
              <a:t>مثال: بيع وشراء الأرز.</a:t>
            </a:r>
          </a:p>
          <a:p>
            <a:pPr marL="228600" indent="-228600" algn="r" defTabSz="914400" rtl="1" eaLnBrk="1" latinLnBrk="0" hangingPunct="1">
              <a:lnSpc>
                <a:spcPct val="100000"/>
              </a:lnSpc>
              <a:spcBef>
                <a:spcPts val="1000"/>
              </a:spcBef>
              <a:buClr>
                <a:schemeClr val="accent2"/>
              </a:buClr>
              <a:buFont typeface="Arial" panose="020B0604020202020204" pitchFamily="34" charset="0"/>
              <a:buChar char="•"/>
            </a:pPr>
            <a:endParaRPr lang="ar-SA" sz="2400" dirty="0" smtClean="0"/>
          </a:p>
          <a:p>
            <a:pPr marL="0" indent="0" algn="r" defTabSz="914400" rtl="1" eaLnBrk="1" latinLnBrk="0" hangingPunct="1">
              <a:lnSpc>
                <a:spcPct val="100000"/>
              </a:lnSpc>
              <a:spcBef>
                <a:spcPts val="1000"/>
              </a:spcBef>
              <a:buClr>
                <a:schemeClr val="accent2"/>
              </a:buClr>
              <a:buNone/>
            </a:pPr>
            <a:r>
              <a:rPr lang="ar-SA" sz="2400" b="1" u="sng" dirty="0" smtClean="0"/>
              <a:t>٤/ التأجير التمويلي: </a:t>
            </a:r>
          </a:p>
          <a:p>
            <a:pPr marL="228600" indent="-228600" algn="r" defTabSz="914400" rtl="1" eaLnBrk="1" latinLnBrk="0" hangingPunct="1">
              <a:lnSpc>
                <a:spcPct val="100000"/>
              </a:lnSpc>
              <a:spcBef>
                <a:spcPts val="1000"/>
              </a:spcBef>
              <a:buClr>
                <a:schemeClr val="accent2"/>
              </a:buClr>
              <a:buFont typeface="Arial" panose="020B0604020202020204" pitchFamily="34" charset="0"/>
              <a:buChar char="•"/>
            </a:pPr>
            <a:r>
              <a:rPr lang="ar-SA" sz="2400" dirty="0" smtClean="0"/>
              <a:t>هو اتفاق بين البنك والعميل على أن يشتري البنك أصل معين ومنثم يتم تأجيره للعميل لمدة طويلة محددة وذلك مقابل دفع العميل لعدد معين من الأقساط ، وعند نهاية المدة المتفق عليها يعاد الأصل للبنك أو يعطى العميل حق شراء الأصل.</a:t>
            </a:r>
            <a:endParaRPr lang="en-US" sz="2400" dirty="0"/>
          </a:p>
        </p:txBody>
      </p:sp>
      <p:sp>
        <p:nvSpPr>
          <p:cNvPr id="4" name="Slide Number Placeholder 3"/>
          <p:cNvSpPr>
            <a:spLocks noGrp="1"/>
          </p:cNvSpPr>
          <p:nvPr>
            <p:ph type="sldNum" sz="quarter" idx="12"/>
          </p:nvPr>
        </p:nvSpPr>
        <p:spPr/>
        <p:txBody>
          <a:bodyPr/>
          <a:lstStyle/>
          <a:p>
            <a:fld id="{8A7A6979-0714-4377-B894-6BE4C2D6E202}" type="slidenum">
              <a:rPr lang="en-US" smtClean="0"/>
              <a:pPr/>
              <a:t>4</a:t>
            </a:fld>
            <a:endParaRPr lang="en-US" dirty="0"/>
          </a:p>
        </p:txBody>
      </p:sp>
    </p:spTree>
    <p:extLst>
      <p:ext uri="{BB962C8B-B14F-4D97-AF65-F5344CB8AC3E}">
        <p14:creationId xmlns:p14="http://schemas.microsoft.com/office/powerpoint/2010/main" val="2138072528"/>
      </p:ext>
    </p:extLst>
  </p:cSld>
  <p:clrMapOvr>
    <a:masterClrMapping/>
  </p:clrMapOvr>
</p:sld>
</file>

<file path=ppt/theme/theme1.xml><?xml version="1.0" encoding="utf-8"?>
<a:theme xmlns:a="http://schemas.openxmlformats.org/drawingml/2006/main" name="Parcel">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Parcel</Template>
  <TotalTime>109</TotalTime>
  <Words>337</Words>
  <Application>Microsoft Macintosh PowerPoint</Application>
  <PresentationFormat>Widescreen</PresentationFormat>
  <Paragraphs>27</Paragraphs>
  <Slides>4</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Calibri</vt:lpstr>
      <vt:lpstr>Gill Sans MT</vt:lpstr>
      <vt:lpstr>Majalla UI</vt:lpstr>
      <vt:lpstr>Arial</vt:lpstr>
      <vt:lpstr>Parcel</vt:lpstr>
      <vt:lpstr>البنوك الإسلامية </vt:lpstr>
      <vt:lpstr>PowerPoint Presentation</vt:lpstr>
      <vt:lpstr>صيغ استثمار الودائع الاستثمارية في البنوك الإسلامية:</vt:lpstr>
      <vt:lpstr>PowerPoint Presentation</vt:lpstr>
    </vt:vector>
  </TitlesOfParts>
  <Company/>
  <LinksUpToDate>false</LinksUpToDate>
  <SharedDoc>false</SharedDoc>
  <HyperlinksChanged>false</HyperlinksChanged>
  <AppVersion>15.0030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البنوك الإسلامية </dc:title>
  <dc:creator>deemah alammar</dc:creator>
  <cp:lastModifiedBy>deemah alammar</cp:lastModifiedBy>
  <cp:revision>12</cp:revision>
  <dcterms:created xsi:type="dcterms:W3CDTF">2017-04-29T09:27:37Z</dcterms:created>
  <dcterms:modified xsi:type="dcterms:W3CDTF">2017-04-29T11:17:08Z</dcterms:modified>
</cp:coreProperties>
</file>