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3E1AC-5B45-3244-9C75-4BD4D51BF87D}" type="datetimeFigureOut">
              <a:rPr lang="en-US" smtClean="0"/>
              <a:t>4/28/17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A9E2B7-0D4B-7C4F-BA3C-103DD65BACA4}" type="slidenum">
              <a:rPr lang="en-US" smtClean="0"/>
              <a:t>‹#›</a:t>
            </a:fld>
            <a:endParaRPr lang="en-US"/>
          </a:p>
        </p:txBody>
      </p:sp>
    </p:spTree>
    <p:extLst>
      <p:ext uri="{BB962C8B-B14F-4D97-AF65-F5344CB8AC3E}">
        <p14:creationId xmlns:p14="http://schemas.microsoft.com/office/powerpoint/2010/main" val="240505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A9E2B7-0D4B-7C4F-BA3C-103DD65BACA4}" type="slidenum">
              <a:rPr lang="en-US" smtClean="0"/>
              <a:t>4</a:t>
            </a:fld>
            <a:endParaRPr lang="en-US"/>
          </a:p>
        </p:txBody>
      </p:sp>
    </p:spTree>
    <p:extLst>
      <p:ext uri="{BB962C8B-B14F-4D97-AF65-F5344CB8AC3E}">
        <p14:creationId xmlns:p14="http://schemas.microsoft.com/office/powerpoint/2010/main" val="618908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9F238A-DAF1-6B45-BA30-73B030154EA1}" type="datetime1">
              <a:rPr lang="en-US" smtClean="0"/>
              <a:t>4/28/17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116611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750ACA-8FD9-2149-96A0-A9A825C04E4F}" type="datetime1">
              <a:rPr lang="en-US" smtClean="0"/>
              <a:t>4/28/17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743281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892B4-AE68-9A48-B5BE-DC9CBB640A00}" type="datetime1">
              <a:rPr lang="en-US" smtClean="0"/>
              <a:t>4/28/17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426249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98052-EF78-3848-B3A3-A99496AA8710}" type="datetime1">
              <a:rPr lang="en-US" smtClean="0"/>
              <a:t>4/28/17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138064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BD529-4B85-BF4F-8632-B18E06F9EFA4}" type="datetime1">
              <a:rPr lang="en-US" smtClean="0"/>
              <a:t>4/28/17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96449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5A579D-E707-D343-9745-9A0103EA2299}" type="datetime1">
              <a:rPr lang="en-US" smtClean="0"/>
              <a:t>4/28/17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113636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995EEF-D416-B34A-BD4B-2A53BE7DFEB5}" type="datetime1">
              <a:rPr lang="en-US" smtClean="0"/>
              <a:t>4/28/17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124513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D96E09-99D5-854A-AC22-9298DAF469FA}" type="datetime1">
              <a:rPr lang="en-US" smtClean="0"/>
              <a:t>4/28/17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192928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7A4E4-F38F-514A-B287-273A6C1EB25C}" type="datetime1">
              <a:rPr lang="en-US" smtClean="0"/>
              <a:t>4/28/17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705662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90885D-29FD-554E-9B45-DEEF411AC09E}" type="datetime1">
              <a:rPr lang="en-US" smtClean="0"/>
              <a:t>4/28/17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165945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2F21F-AACF-6C43-96E7-19ECA1B5960E}" type="datetime1">
              <a:rPr lang="en-US" smtClean="0"/>
              <a:t>4/28/17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A2A7E-46E0-5243-9966-81966AA01AB4}" type="slidenum">
              <a:rPr lang="en-US" smtClean="0"/>
              <a:t>‹#›</a:t>
            </a:fld>
            <a:endParaRPr lang="en-US"/>
          </a:p>
        </p:txBody>
      </p:sp>
    </p:spTree>
    <p:extLst>
      <p:ext uri="{BB962C8B-B14F-4D97-AF65-F5344CB8AC3E}">
        <p14:creationId xmlns:p14="http://schemas.microsoft.com/office/powerpoint/2010/main" val="1168785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137BC-6347-FB4C-BF77-AD549A716AA0}" type="datetime1">
              <a:rPr lang="en-US" smtClean="0"/>
              <a:t>4/28/17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A2A7E-46E0-5243-9966-81966AA01AB4}" type="slidenum">
              <a:rPr lang="en-US" smtClean="0"/>
              <a:t>‹#›</a:t>
            </a:fld>
            <a:endParaRPr lang="en-US"/>
          </a:p>
        </p:txBody>
      </p:sp>
    </p:spTree>
    <p:extLst>
      <p:ext uri="{BB962C8B-B14F-4D97-AF65-F5344CB8AC3E}">
        <p14:creationId xmlns:p14="http://schemas.microsoft.com/office/powerpoint/2010/main" val="1854251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0A2A7E-46E0-5243-9966-81966AA01AB4}" type="slidenum">
              <a:rPr lang="en-US" smtClean="0"/>
              <a:t>1</a:t>
            </a:fld>
            <a:endParaRPr lang="en-US"/>
          </a:p>
        </p:txBody>
      </p:sp>
      <p:sp>
        <p:nvSpPr>
          <p:cNvPr id="5" name="Rectangle 4"/>
          <p:cNvSpPr/>
          <p:nvPr/>
        </p:nvSpPr>
        <p:spPr>
          <a:xfrm>
            <a:off x="2174092" y="3244334"/>
            <a:ext cx="7617022" cy="1200329"/>
          </a:xfrm>
          <a:prstGeom prst="rect">
            <a:avLst/>
          </a:prstGeom>
        </p:spPr>
        <p:txBody>
          <a:bodyPr wrap="square">
            <a:spAutoFit/>
          </a:bodyPr>
          <a:lstStyle/>
          <a:p>
            <a:pPr algn="r" rtl="1"/>
            <a:r>
              <a:rPr lang="ar-SA" sz="7200" dirty="0"/>
              <a:t>البنوك التجارية</a:t>
            </a:r>
            <a:endParaRPr lang="en-US" sz="7200" dirty="0"/>
          </a:p>
        </p:txBody>
      </p:sp>
    </p:spTree>
    <p:extLst>
      <p:ext uri="{BB962C8B-B14F-4D97-AF65-F5344CB8AC3E}">
        <p14:creationId xmlns:p14="http://schemas.microsoft.com/office/powerpoint/2010/main" val="5002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57" y="196948"/>
            <a:ext cx="11619914" cy="6358597"/>
          </a:xfrm>
        </p:spPr>
        <p:txBody>
          <a:bodyPr>
            <a:normAutofit fontScale="92500" lnSpcReduction="10000"/>
          </a:bodyPr>
          <a:lstStyle/>
          <a:p>
            <a:pPr marL="228600" indent="-228600" algn="r" defTabSz="914400" rtl="1" eaLnBrk="1" latinLnBrk="0" hangingPunct="1">
              <a:lnSpc>
                <a:spcPct val="90000"/>
              </a:lnSpc>
              <a:spcBef>
                <a:spcPts val="1000"/>
              </a:spcBef>
              <a:buFont typeface="Arial"/>
              <a:buChar char="•"/>
            </a:pPr>
            <a:r>
              <a:rPr lang="ar-SA" b="1" u="sng" dirty="0" smtClean="0"/>
              <a:t>العوامل المؤثرة على نسب الاحتياطي:</a:t>
            </a:r>
          </a:p>
          <a:p>
            <a:pPr marL="0" indent="0" algn="r" defTabSz="914400" rtl="1" eaLnBrk="1" latinLnBrk="0" hangingPunct="1">
              <a:lnSpc>
                <a:spcPct val="90000"/>
              </a:lnSpc>
              <a:spcBef>
                <a:spcPts val="1000"/>
              </a:spcBef>
              <a:buNone/>
            </a:pPr>
            <a:r>
              <a:rPr lang="ar-SA" b="1" u="sng" dirty="0" smtClean="0"/>
              <a:t>١/عدم التأكد من صافي تدفق الودائع:</a:t>
            </a:r>
          </a:p>
          <a:p>
            <a:pPr marL="0" indent="0" algn="r" rtl="1">
              <a:buNone/>
            </a:pPr>
            <a:r>
              <a:rPr lang="ar-SA" dirty="0" smtClean="0"/>
              <a:t>عند ↑ نسبة عدم التأكد من صافي الودائع</a:t>
            </a:r>
            <a:r>
              <a:rPr lang="en-US" dirty="0" smtClean="0"/>
              <a:t>  M </a:t>
            </a:r>
            <a:r>
              <a:rPr lang="en-US" dirty="0"/>
              <a:t>↓</a:t>
            </a:r>
            <a:r>
              <a:rPr lang="en-US" dirty="0" smtClean="0"/>
              <a:t> </a:t>
            </a:r>
            <a:r>
              <a:rPr lang="en-US" dirty="0"/>
              <a:t>⟸ </a:t>
            </a:r>
            <a:r>
              <a:rPr lang="en-US" dirty="0" smtClean="0"/>
              <a:t>m</a:t>
            </a:r>
            <a:r>
              <a:rPr lang="en-US" dirty="0"/>
              <a:t> ↓</a:t>
            </a:r>
            <a:r>
              <a:rPr lang="en-US" dirty="0" smtClean="0"/>
              <a:t> </a:t>
            </a:r>
            <a:r>
              <a:rPr lang="en-US" dirty="0"/>
              <a:t>⟸ </a:t>
            </a:r>
            <a:r>
              <a:rPr lang="en-US" dirty="0" smtClean="0"/>
              <a:t>r </a:t>
            </a:r>
            <a:r>
              <a:rPr lang="en-US" dirty="0"/>
              <a:t>↑ </a:t>
            </a:r>
            <a:r>
              <a:rPr lang="en-US" dirty="0" smtClean="0"/>
              <a:t>⟸</a:t>
            </a:r>
          </a:p>
          <a:p>
            <a:pPr marL="0" indent="0" algn="r" rtl="1">
              <a:buNone/>
            </a:pPr>
            <a:endParaRPr lang="ar-SA" dirty="0" smtClean="0"/>
          </a:p>
          <a:p>
            <a:pPr marL="0" indent="0" algn="r" rtl="1">
              <a:buNone/>
            </a:pPr>
            <a:r>
              <a:rPr lang="ar-SA" b="1" u="sng" dirty="0" smtClean="0"/>
              <a:t>٢/ تكلفة الاقتراض من البنك المركزي:</a:t>
            </a:r>
          </a:p>
          <a:p>
            <a:pPr marL="0" indent="0" algn="r" rtl="1">
              <a:buNone/>
            </a:pPr>
            <a:r>
              <a:rPr lang="ar-SA" dirty="0"/>
              <a:t>عند ↑ </a:t>
            </a:r>
            <a:r>
              <a:rPr lang="ar-SA" dirty="0" smtClean="0"/>
              <a:t>تكلفة الاقتراض من البنك المركزي</a:t>
            </a:r>
            <a:r>
              <a:rPr lang="en-US" dirty="0" smtClean="0"/>
              <a:t>M </a:t>
            </a:r>
            <a:r>
              <a:rPr lang="en-US" dirty="0"/>
              <a:t>↓ ⟸ m ↓ ⟸ r ↑ </a:t>
            </a:r>
            <a:r>
              <a:rPr lang="en-US" dirty="0" smtClean="0"/>
              <a:t>⟸</a:t>
            </a:r>
            <a:endParaRPr lang="ar-SA" dirty="0" smtClean="0"/>
          </a:p>
          <a:p>
            <a:pPr marL="0" indent="0" algn="r" rtl="1">
              <a:buNone/>
            </a:pPr>
            <a:endParaRPr lang="ar-SA" b="1" u="sng" dirty="0"/>
          </a:p>
          <a:p>
            <a:pPr marL="0" indent="0" algn="r" rtl="1">
              <a:buNone/>
            </a:pPr>
            <a:r>
              <a:rPr lang="ar-SA" b="1" u="sng" dirty="0" smtClean="0"/>
              <a:t>٣/ ملائمة المناخ الاستثماري السائد:</a:t>
            </a:r>
          </a:p>
          <a:p>
            <a:pPr marL="0" indent="0" algn="r" rtl="1">
              <a:buNone/>
            </a:pPr>
            <a:r>
              <a:rPr lang="ar-SA" dirty="0" smtClean="0"/>
              <a:t>إذا كان المناخ الاستثماري غير ملائم </a:t>
            </a:r>
            <a:r>
              <a:rPr lang="en-US" dirty="0"/>
              <a:t>M ↓ ⟸ m ↓ ⟸ r ↑ </a:t>
            </a:r>
            <a:r>
              <a:rPr lang="en-US" dirty="0" smtClean="0"/>
              <a:t>⟸</a:t>
            </a:r>
            <a:endParaRPr lang="ar-SA" dirty="0" smtClean="0"/>
          </a:p>
          <a:p>
            <a:pPr marL="0" indent="0" algn="r" rtl="1">
              <a:buNone/>
            </a:pPr>
            <a:r>
              <a:rPr lang="ar-SA" dirty="0"/>
              <a:t>إذا كان المناخ </a:t>
            </a:r>
            <a:r>
              <a:rPr lang="ar-SA" dirty="0" smtClean="0"/>
              <a:t>الاستثماري ملائم </a:t>
            </a:r>
            <a:r>
              <a:rPr lang="en-US" dirty="0"/>
              <a:t>M ↑</a:t>
            </a:r>
            <a:r>
              <a:rPr lang="en-US" dirty="0" smtClean="0"/>
              <a:t> </a:t>
            </a:r>
            <a:r>
              <a:rPr lang="en-US" dirty="0"/>
              <a:t>⟸ m ↑</a:t>
            </a:r>
            <a:r>
              <a:rPr lang="en-US" dirty="0" smtClean="0"/>
              <a:t> </a:t>
            </a:r>
            <a:r>
              <a:rPr lang="en-US" dirty="0"/>
              <a:t>⟸ r ↓</a:t>
            </a:r>
            <a:r>
              <a:rPr lang="en-US" dirty="0" smtClean="0"/>
              <a:t> </a:t>
            </a:r>
            <a:r>
              <a:rPr lang="en-US" dirty="0"/>
              <a:t>⟸</a:t>
            </a:r>
            <a:endParaRPr lang="ar-SA" dirty="0"/>
          </a:p>
          <a:p>
            <a:pPr marL="0" indent="0" algn="r" rtl="1">
              <a:buNone/>
            </a:pPr>
            <a:endParaRPr lang="ar-SA" b="1" u="sng" dirty="0" smtClean="0"/>
          </a:p>
          <a:p>
            <a:pPr marL="0" indent="0" algn="r" rtl="1">
              <a:buNone/>
            </a:pPr>
            <a:r>
              <a:rPr lang="ar-SA" b="1" u="sng" dirty="0" smtClean="0"/>
              <a:t>٤/ تكلفة الإقراض:</a:t>
            </a:r>
          </a:p>
          <a:p>
            <a:pPr marL="0" indent="0" algn="r" rtl="1">
              <a:buNone/>
            </a:pPr>
            <a:r>
              <a:rPr lang="ar-SA" dirty="0" smtClean="0"/>
              <a:t>إذا كانت </a:t>
            </a:r>
            <a:r>
              <a:rPr lang="ar-SA" dirty="0" err="1" smtClean="0"/>
              <a:t>ت</a:t>
            </a:r>
            <a:r>
              <a:rPr lang="ar-SA" dirty="0" smtClean="0"/>
              <a:t>. الإقراض ↑ </a:t>
            </a:r>
            <a:r>
              <a:rPr lang="en-US" dirty="0" smtClean="0"/>
              <a:t>M ↑ ⟸ m ↑ ⟸ r ↓ ⟸</a:t>
            </a:r>
            <a:endParaRPr lang="ar-SA" dirty="0" smtClean="0"/>
          </a:p>
          <a:p>
            <a:pPr marL="0" indent="0" algn="r" rtl="1">
              <a:buNone/>
            </a:pPr>
            <a:r>
              <a:rPr lang="ar-SA" dirty="0" smtClean="0"/>
              <a:t>إذا كانت </a:t>
            </a:r>
            <a:r>
              <a:rPr lang="ar-SA" dirty="0" err="1" smtClean="0"/>
              <a:t>ت</a:t>
            </a:r>
            <a:r>
              <a:rPr lang="ar-SA" dirty="0" smtClean="0"/>
              <a:t>. الإقراض </a:t>
            </a:r>
            <a:r>
              <a:rPr lang="en-US" dirty="0" smtClean="0"/>
              <a:t>↓</a:t>
            </a:r>
            <a:r>
              <a:rPr lang="ar-SA" dirty="0" smtClean="0"/>
              <a:t> </a:t>
            </a:r>
            <a:r>
              <a:rPr lang="en-US" dirty="0"/>
              <a:t>M ↓</a:t>
            </a:r>
            <a:r>
              <a:rPr lang="en-US" dirty="0" smtClean="0"/>
              <a:t> </a:t>
            </a:r>
            <a:r>
              <a:rPr lang="en-US" dirty="0"/>
              <a:t>⟸ m ↓</a:t>
            </a:r>
            <a:r>
              <a:rPr lang="en-US" dirty="0" smtClean="0"/>
              <a:t> </a:t>
            </a:r>
            <a:r>
              <a:rPr lang="en-US" dirty="0"/>
              <a:t>⟸ r ↑</a:t>
            </a:r>
            <a:r>
              <a:rPr lang="en-US" dirty="0" smtClean="0"/>
              <a:t> </a:t>
            </a:r>
            <a:r>
              <a:rPr lang="en-US" dirty="0"/>
              <a:t>⟸</a:t>
            </a:r>
            <a:endParaRPr lang="ar-SA" dirty="0"/>
          </a:p>
          <a:p>
            <a:pPr marL="0" indent="0" algn="r" rtl="1">
              <a:buNone/>
            </a:pPr>
            <a:endParaRPr lang="ar-SA" dirty="0" smtClean="0"/>
          </a:p>
          <a:p>
            <a:pPr marL="0" indent="0" algn="r" rtl="1">
              <a:buNone/>
            </a:pPr>
            <a:endParaRPr lang="ar-SA" dirty="0"/>
          </a:p>
          <a:p>
            <a:pPr marL="0" indent="0" algn="r" rtl="1">
              <a:buNone/>
            </a:pPr>
            <a:endParaRPr lang="ar-SA" b="1" u="sng" dirty="0" smtClean="0"/>
          </a:p>
          <a:p>
            <a:pPr marL="0" indent="0" algn="r" rtl="1">
              <a:buNone/>
            </a:pPr>
            <a:endParaRPr lang="ar-SA" b="1" u="sng" dirty="0" smtClean="0"/>
          </a:p>
          <a:p>
            <a:pPr marL="0" indent="0" algn="r" rtl="1">
              <a:buNone/>
            </a:pPr>
            <a:endParaRPr lang="en-US" dirty="0"/>
          </a:p>
          <a:p>
            <a:pPr marL="0" indent="0" algn="r" rtl="1">
              <a:buNone/>
            </a:pPr>
            <a:endParaRPr lang="ar-SA" dirty="0" smtClean="0"/>
          </a:p>
        </p:txBody>
      </p:sp>
      <p:sp>
        <p:nvSpPr>
          <p:cNvPr id="4" name="Slide Number Placeholder 3"/>
          <p:cNvSpPr>
            <a:spLocks noGrp="1"/>
          </p:cNvSpPr>
          <p:nvPr>
            <p:ph type="sldNum" sz="quarter" idx="12"/>
          </p:nvPr>
        </p:nvSpPr>
        <p:spPr/>
        <p:txBody>
          <a:bodyPr/>
          <a:lstStyle/>
          <a:p>
            <a:fld id="{B60A2A7E-46E0-5243-9966-81966AA01AB4}" type="slidenum">
              <a:rPr lang="en-US" smtClean="0"/>
              <a:t>10</a:t>
            </a:fld>
            <a:endParaRPr lang="en-US"/>
          </a:p>
        </p:txBody>
      </p:sp>
    </p:spTree>
    <p:extLst>
      <p:ext uri="{BB962C8B-B14F-4D97-AF65-F5344CB8AC3E}">
        <p14:creationId xmlns:p14="http://schemas.microsoft.com/office/powerpoint/2010/main" val="1616313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20505" y="351692"/>
                <a:ext cx="11324492" cy="6203853"/>
              </a:xfrm>
            </p:spPr>
            <p:txBody>
              <a:bodyPr/>
              <a:lstStyle/>
              <a:p>
                <a:pPr marL="228600" indent="-228600" algn="r" defTabSz="914400" rtl="1" eaLnBrk="1" latinLnBrk="0" hangingPunct="1">
                  <a:lnSpc>
                    <a:spcPct val="90000"/>
                  </a:lnSpc>
                  <a:spcBef>
                    <a:spcPts val="1000"/>
                  </a:spcBef>
                  <a:buFont typeface="Arial"/>
                  <a:buChar char="•"/>
                </a:pPr>
                <a:r>
                  <a:rPr lang="ar-SA" b="1" u="sng" dirty="0" smtClean="0"/>
                  <a:t>مثال: </a:t>
                </a:r>
                <a:r>
                  <a:rPr lang="ar-SA" dirty="0" smtClean="0"/>
                  <a:t>إذا توفرت لديك المعلومات التالية: الاحتياطي النقدي القانوني </a:t>
                </a:r>
                <a:r>
                  <a:rPr lang="en-US" dirty="0" smtClean="0"/>
                  <a:t>10</a:t>
                </a:r>
                <a:r>
                  <a:rPr lang="ar-SA" dirty="0" smtClean="0"/>
                  <a:t>٪، الاحتياطي النقدي الإضافي </a:t>
                </a:r>
                <a:r>
                  <a:rPr lang="en-US" dirty="0" smtClean="0"/>
                  <a:t>0.8</a:t>
                </a:r>
                <a:r>
                  <a:rPr lang="ar-SA" dirty="0" smtClean="0"/>
                  <a:t> بالمليون= </a:t>
                </a:r>
                <a:r>
                  <a:rPr lang="en-US" dirty="0" smtClean="0"/>
                  <a:t>0.001</a:t>
                </a:r>
                <a:r>
                  <a:rPr lang="ar-SA" dirty="0" smtClean="0"/>
                  <a:t>،العملة بالتداول </a:t>
                </a:r>
                <a:r>
                  <a:rPr lang="en-US" dirty="0" smtClean="0"/>
                  <a:t>c=400</a:t>
                </a:r>
                <a:r>
                  <a:rPr lang="ar-SA" dirty="0" smtClean="0"/>
                  <a:t>،ودائع تحت الطلب </a:t>
                </a:r>
                <a:r>
                  <a:rPr lang="en-US" dirty="0" smtClean="0"/>
                  <a:t>D=800</a:t>
                </a:r>
                <a:r>
                  <a:rPr lang="ar-SA" dirty="0" smtClean="0"/>
                  <a:t>.</a:t>
                </a:r>
              </a:p>
              <a:p>
                <a:pPr marL="0" indent="0" algn="r" defTabSz="914400" rtl="1" eaLnBrk="1" latinLnBrk="0" hangingPunct="1">
                  <a:lnSpc>
                    <a:spcPct val="90000"/>
                  </a:lnSpc>
                  <a:spcBef>
                    <a:spcPts val="1000"/>
                  </a:spcBef>
                  <a:buNone/>
                </a:pPr>
                <a:r>
                  <a:rPr lang="ar-SA" dirty="0" smtClean="0"/>
                  <a:t>١/ احسبي قيمة المضاعف النقدي المركب وفسريه؟</a:t>
                </a:r>
              </a:p>
              <a:p>
                <a:pPr marL="0" indent="0" rtl="1">
                  <a:buNone/>
                </a:pPr>
                <a:r>
                  <a:rPr lang="en-US" dirty="0"/>
                  <a:t>M1=</a:t>
                </a:r>
                <a14:m>
                  <m:oMath xmlns:m="http://schemas.openxmlformats.org/officeDocument/2006/math">
                    <m:f>
                      <m:fPr>
                        <m:ctrlPr>
                          <a:rPr lang="en-US" i="1">
                            <a:latin typeface="Cambria Math" charset="0"/>
                          </a:rPr>
                        </m:ctrlPr>
                      </m:fPr>
                      <m:num>
                        <m:r>
                          <a:rPr lang="en-US">
                            <a:latin typeface="Cambria Math" charset="0"/>
                          </a:rPr>
                          <m:t>𝐾</m:t>
                        </m:r>
                        <m:r>
                          <a:rPr lang="en-US">
                            <a:latin typeface="Cambria Math" charset="0"/>
                          </a:rPr>
                          <m:t>+</m:t>
                        </m:r>
                        <m:r>
                          <a:rPr lang="en-US">
                            <a:latin typeface="Cambria Math" charset="0"/>
                          </a:rPr>
                          <m:t>1</m:t>
                        </m:r>
                      </m:num>
                      <m:den>
                        <m:r>
                          <a:rPr lang="en-US">
                            <a:latin typeface="Cambria Math" charset="0"/>
                          </a:rPr>
                          <m:t>𝐾</m:t>
                        </m:r>
                        <m:r>
                          <a:rPr lang="en-US">
                            <a:latin typeface="Cambria Math" charset="0"/>
                          </a:rPr>
                          <m:t>+</m:t>
                        </m:r>
                        <m:r>
                          <a:rPr lang="en-US">
                            <a:latin typeface="Cambria Math" charset="0"/>
                          </a:rPr>
                          <m:t>𝑅</m:t>
                        </m:r>
                        <m:r>
                          <a:rPr lang="en-US">
                            <a:latin typeface="Cambria Math" charset="0"/>
                          </a:rPr>
                          <m:t> </m:t>
                        </m:r>
                      </m:den>
                    </m:f>
                  </m:oMath>
                </a14:m>
                <a:r>
                  <a:rPr lang="en-US" dirty="0"/>
                  <a:t>(B</a:t>
                </a:r>
                <a:r>
                  <a:rPr lang="en-US" dirty="0" smtClean="0"/>
                  <a:t>), </a:t>
                </a:r>
                <a:endParaRPr lang="ar-SA" dirty="0"/>
              </a:p>
              <a:p>
                <a:pPr marL="0" indent="0" rtl="1">
                  <a:buNone/>
                </a:pPr>
                <a:r>
                  <a:rPr lang="en-US" dirty="0"/>
                  <a:t>K = </a:t>
                </a:r>
                <a14:m>
                  <m:oMath xmlns:m="http://schemas.openxmlformats.org/officeDocument/2006/math">
                    <m:f>
                      <m:fPr>
                        <m:ctrlPr>
                          <a:rPr lang="en-US" i="1">
                            <a:latin typeface="Cambria Math" charset="0"/>
                          </a:rPr>
                        </m:ctrlPr>
                      </m:fPr>
                      <m:num>
                        <m:r>
                          <a:rPr lang="en-US">
                            <a:latin typeface="Cambria Math" charset="0"/>
                          </a:rPr>
                          <m:t>𝐶</m:t>
                        </m:r>
                      </m:num>
                      <m:den>
                        <m:r>
                          <a:rPr lang="en-US">
                            <a:latin typeface="Cambria Math" charset="0"/>
                          </a:rPr>
                          <m:t>𝐷</m:t>
                        </m:r>
                      </m:den>
                    </m:f>
                  </m:oMath>
                </a14:m>
                <a:r>
                  <a:rPr lang="en-US" dirty="0"/>
                  <a:t> = </a:t>
                </a:r>
                <a14:m>
                  <m:oMath xmlns:m="http://schemas.openxmlformats.org/officeDocument/2006/math">
                    <m:f>
                      <m:fPr>
                        <m:ctrlPr>
                          <a:rPr lang="en-US" i="1" dirty="0">
                            <a:latin typeface="Cambria Math" charset="0"/>
                          </a:rPr>
                        </m:ctrlPr>
                      </m:fPr>
                      <m:num>
                        <m:r>
                          <a:rPr lang="en-US" dirty="0">
                            <a:latin typeface="Cambria Math" charset="0"/>
                          </a:rPr>
                          <m:t>400</m:t>
                        </m:r>
                      </m:num>
                      <m:den>
                        <m:r>
                          <a:rPr lang="en-US" dirty="0">
                            <a:latin typeface="Cambria Math" charset="0"/>
                          </a:rPr>
                          <m:t>800</m:t>
                        </m:r>
                      </m:den>
                    </m:f>
                  </m:oMath>
                </a14:m>
                <a:r>
                  <a:rPr lang="en-US" dirty="0"/>
                  <a:t>= 0.5 </a:t>
                </a:r>
              </a:p>
              <a:p>
                <a:pPr marL="0" indent="0" rtl="1">
                  <a:buNone/>
                </a:pPr>
                <a:r>
                  <a:rPr lang="ar-SA" dirty="0"/>
                  <a:t>(مجموع الاحتياطيات=الاحتياطي النقدي القانوني + الاحتياطي النقدي الإضافي)=</a:t>
                </a:r>
                <a:r>
                  <a:rPr lang="en-US" dirty="0"/>
                  <a:t>R</a:t>
                </a:r>
                <a:endParaRPr lang="ar-SA" dirty="0"/>
              </a:p>
              <a:p>
                <a:pPr marL="0" indent="0" rtl="1">
                  <a:buNone/>
                </a:pPr>
                <a:r>
                  <a:rPr lang="en-US" dirty="0"/>
                  <a:t> 0.001 + 0.10 = 0.101</a:t>
                </a:r>
              </a:p>
              <a:p>
                <a:pPr marL="0" indent="0" rtl="1">
                  <a:buNone/>
                </a:pPr>
                <a:r>
                  <a:rPr lang="en-US" dirty="0"/>
                  <a:t>m= </a:t>
                </a:r>
                <a14:m>
                  <m:oMath xmlns:m="http://schemas.openxmlformats.org/officeDocument/2006/math">
                    <m:f>
                      <m:fPr>
                        <m:ctrlPr>
                          <a:rPr lang="en-US" i="1">
                            <a:latin typeface="Cambria Math" charset="0"/>
                          </a:rPr>
                        </m:ctrlPr>
                      </m:fPr>
                      <m:num>
                        <m:r>
                          <a:rPr lang="en-US">
                            <a:latin typeface="Cambria Math" charset="0"/>
                          </a:rPr>
                          <m:t>𝐾</m:t>
                        </m:r>
                        <m:r>
                          <a:rPr lang="en-US">
                            <a:latin typeface="Cambria Math" charset="0"/>
                          </a:rPr>
                          <m:t>+</m:t>
                        </m:r>
                        <m:r>
                          <a:rPr lang="en-US">
                            <a:latin typeface="Cambria Math" charset="0"/>
                          </a:rPr>
                          <m:t>1</m:t>
                        </m:r>
                      </m:num>
                      <m:den>
                        <m:r>
                          <a:rPr lang="en-US">
                            <a:latin typeface="Cambria Math" charset="0"/>
                          </a:rPr>
                          <m:t>𝐾</m:t>
                        </m:r>
                        <m:r>
                          <a:rPr lang="en-US">
                            <a:latin typeface="Cambria Math" charset="0"/>
                          </a:rPr>
                          <m:t>+</m:t>
                        </m:r>
                        <m:r>
                          <a:rPr lang="en-US">
                            <a:latin typeface="Cambria Math" charset="0"/>
                          </a:rPr>
                          <m:t>𝑅</m:t>
                        </m:r>
                        <m:r>
                          <a:rPr lang="en-US">
                            <a:latin typeface="Cambria Math" charset="0"/>
                          </a:rPr>
                          <m:t> </m:t>
                        </m:r>
                      </m:den>
                    </m:f>
                  </m:oMath>
                </a14:m>
                <a:r>
                  <a:rPr lang="en-US" dirty="0"/>
                  <a:t>  = </a:t>
                </a:r>
                <a14:m>
                  <m:oMath xmlns:m="http://schemas.openxmlformats.org/officeDocument/2006/math">
                    <m:f>
                      <m:fPr>
                        <m:ctrlPr>
                          <a:rPr lang="en-US" i="1">
                            <a:latin typeface="Cambria Math" charset="0"/>
                          </a:rPr>
                        </m:ctrlPr>
                      </m:fPr>
                      <m:num>
                        <m:r>
                          <a:rPr lang="en-US">
                            <a:latin typeface="Cambria Math" charset="0"/>
                          </a:rPr>
                          <m:t>0</m:t>
                        </m:r>
                        <m:r>
                          <a:rPr lang="en-US">
                            <a:latin typeface="Cambria Math" charset="0"/>
                          </a:rPr>
                          <m:t>.</m:t>
                        </m:r>
                        <m:r>
                          <a:rPr lang="en-US">
                            <a:latin typeface="Cambria Math" charset="0"/>
                          </a:rPr>
                          <m:t>5</m:t>
                        </m:r>
                        <m:r>
                          <a:rPr lang="en-US">
                            <a:latin typeface="Cambria Math" charset="0"/>
                          </a:rPr>
                          <m:t>+</m:t>
                        </m:r>
                        <m:r>
                          <a:rPr lang="en-US">
                            <a:latin typeface="Cambria Math" charset="0"/>
                          </a:rPr>
                          <m:t>1</m:t>
                        </m:r>
                      </m:num>
                      <m:den>
                        <m:r>
                          <a:rPr lang="en-US">
                            <a:latin typeface="Cambria Math" charset="0"/>
                          </a:rPr>
                          <m:t>0</m:t>
                        </m:r>
                        <m:r>
                          <a:rPr lang="en-US">
                            <a:latin typeface="Cambria Math" charset="0"/>
                          </a:rPr>
                          <m:t>.</m:t>
                        </m:r>
                        <m:r>
                          <a:rPr lang="en-US">
                            <a:latin typeface="Cambria Math" charset="0"/>
                          </a:rPr>
                          <m:t>5</m:t>
                        </m:r>
                        <m:r>
                          <a:rPr lang="en-US">
                            <a:latin typeface="Cambria Math" charset="0"/>
                          </a:rPr>
                          <m:t>+</m:t>
                        </m:r>
                        <m:r>
                          <a:rPr lang="en-US">
                            <a:latin typeface="Cambria Math" charset="0"/>
                          </a:rPr>
                          <m:t>0</m:t>
                        </m:r>
                        <m:r>
                          <a:rPr lang="en-US">
                            <a:latin typeface="Cambria Math" charset="0"/>
                          </a:rPr>
                          <m:t>.</m:t>
                        </m:r>
                        <m:r>
                          <a:rPr lang="en-US">
                            <a:latin typeface="Cambria Math" charset="0"/>
                          </a:rPr>
                          <m:t>101</m:t>
                        </m:r>
                        <m:r>
                          <a:rPr lang="en-US">
                            <a:latin typeface="Cambria Math" charset="0"/>
                          </a:rPr>
                          <m:t> </m:t>
                        </m:r>
                      </m:den>
                    </m:f>
                    <m:r>
                      <m:rPr>
                        <m:nor/>
                      </m:rPr>
                      <a:rPr lang="en-US" dirty="0"/>
                      <m:t>= </m:t>
                    </m:r>
                    <m:f>
                      <m:fPr>
                        <m:ctrlPr>
                          <a:rPr lang="en-US" i="1">
                            <a:latin typeface="Cambria Math" charset="0"/>
                          </a:rPr>
                        </m:ctrlPr>
                      </m:fPr>
                      <m:num>
                        <m:r>
                          <a:rPr lang="en-US">
                            <a:latin typeface="Cambria Math" charset="0"/>
                          </a:rPr>
                          <m:t>1</m:t>
                        </m:r>
                        <m:r>
                          <a:rPr lang="en-US">
                            <a:latin typeface="Cambria Math" charset="0"/>
                          </a:rPr>
                          <m:t>.</m:t>
                        </m:r>
                        <m:r>
                          <a:rPr lang="en-US">
                            <a:latin typeface="Cambria Math" charset="0"/>
                          </a:rPr>
                          <m:t>5</m:t>
                        </m:r>
                      </m:num>
                      <m:den>
                        <m:r>
                          <a:rPr lang="en-US">
                            <a:latin typeface="Cambria Math" charset="0"/>
                          </a:rPr>
                          <m:t>0</m:t>
                        </m:r>
                        <m:r>
                          <a:rPr lang="en-US">
                            <a:latin typeface="Cambria Math" charset="0"/>
                          </a:rPr>
                          <m:t>.</m:t>
                        </m:r>
                        <m:r>
                          <a:rPr lang="en-US">
                            <a:latin typeface="Cambria Math" charset="0"/>
                          </a:rPr>
                          <m:t>601</m:t>
                        </m:r>
                      </m:den>
                    </m:f>
                  </m:oMath>
                </a14:m>
                <a:r>
                  <a:rPr lang="en-US" dirty="0"/>
                  <a:t>= 2.495 </a:t>
                </a:r>
              </a:p>
              <a:p>
                <a:pPr marL="0" indent="0" rtl="1">
                  <a:buNone/>
                </a:pPr>
                <a:r>
                  <a:rPr lang="en-US" dirty="0"/>
                  <a:t>M1=</a:t>
                </a:r>
                <a14:m>
                  <m:oMath xmlns:m="http://schemas.openxmlformats.org/officeDocument/2006/math">
                    <m:r>
                      <a:rPr lang="en-US">
                        <a:latin typeface="Cambria Math" charset="0"/>
                      </a:rPr>
                      <m:t>2</m:t>
                    </m:r>
                    <m:r>
                      <a:rPr lang="en-US">
                        <a:latin typeface="Cambria Math" charset="0"/>
                      </a:rPr>
                      <m:t>.</m:t>
                    </m:r>
                    <m:r>
                      <a:rPr lang="en-US">
                        <a:latin typeface="Cambria Math" charset="0"/>
                      </a:rPr>
                      <m:t>495</m:t>
                    </m:r>
                  </m:oMath>
                </a14:m>
                <a:r>
                  <a:rPr lang="en-US" dirty="0"/>
                  <a:t>(2) = 5 </a:t>
                </a:r>
              </a:p>
              <a:p>
                <a:pPr marL="0" indent="0" rtl="1">
                  <a:buNone/>
                </a:pPr>
                <a:r>
                  <a:rPr lang="ar-SA" dirty="0"/>
                  <a:t>التفسير: عند زيادة قاعدة النقد بريال واحد سيزيد عرض النقد ب </a:t>
                </a:r>
                <a:r>
                  <a:rPr lang="en-US" dirty="0"/>
                  <a:t>5</a:t>
                </a:r>
                <a:r>
                  <a:rPr lang="ar-SA" dirty="0"/>
                  <a:t> ريال </a:t>
                </a:r>
                <a:endParaRPr lang="en-US" dirty="0"/>
              </a:p>
              <a:p>
                <a:pPr marL="0" indent="0" rtl="1">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20505" y="351692"/>
                <a:ext cx="11324492" cy="6203853"/>
              </a:xfrm>
              <a:blipFill rotWithShape="0">
                <a:blip r:embed="rId2"/>
                <a:stretch>
                  <a:fillRect l="-1991" t="-1967" r="-118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0A2A7E-46E0-5243-9966-81966AA01AB4}" type="slidenum">
              <a:rPr lang="en-US" smtClean="0"/>
              <a:t>11</a:t>
            </a:fld>
            <a:endParaRPr lang="en-US"/>
          </a:p>
        </p:txBody>
      </p:sp>
    </p:spTree>
    <p:extLst>
      <p:ext uri="{BB962C8B-B14F-4D97-AF65-F5344CB8AC3E}">
        <p14:creationId xmlns:p14="http://schemas.microsoft.com/office/powerpoint/2010/main" val="1742080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031" y="196948"/>
            <a:ext cx="11549575" cy="6372664"/>
          </a:xfrm>
        </p:spPr>
        <p:txBody>
          <a:bodyPr/>
          <a:lstStyle/>
          <a:p>
            <a:pPr marL="0" indent="0" algn="r" defTabSz="914400" rtl="1" eaLnBrk="1" latinLnBrk="0" hangingPunct="1">
              <a:lnSpc>
                <a:spcPct val="90000"/>
              </a:lnSpc>
              <a:spcBef>
                <a:spcPts val="1000"/>
              </a:spcBef>
              <a:buNone/>
            </a:pPr>
            <a:r>
              <a:rPr lang="ar-SA" dirty="0" smtClean="0"/>
              <a:t>٢/ احسبي عرض النقد بالمفهوم الضيق؟ </a:t>
            </a:r>
          </a:p>
          <a:p>
            <a:pPr marL="0" indent="0" algn="r" defTabSz="914400" rtl="1" eaLnBrk="1" latinLnBrk="0" hangingPunct="1">
              <a:lnSpc>
                <a:spcPct val="90000"/>
              </a:lnSpc>
              <a:spcBef>
                <a:spcPts val="1000"/>
              </a:spcBef>
              <a:buNone/>
            </a:pPr>
            <a:r>
              <a:rPr lang="en-US" dirty="0" smtClean="0"/>
              <a:t>M=C+D = 400+800 = 1200 </a:t>
            </a:r>
            <a:endParaRPr lang="ar-SA" dirty="0" smtClean="0"/>
          </a:p>
          <a:p>
            <a:pPr marL="0" indent="0" algn="r" defTabSz="914400" rtl="1" eaLnBrk="1" latinLnBrk="0" hangingPunct="1">
              <a:lnSpc>
                <a:spcPct val="90000"/>
              </a:lnSpc>
              <a:spcBef>
                <a:spcPts val="1000"/>
              </a:spcBef>
              <a:buNone/>
            </a:pPr>
            <a:endParaRPr lang="ar-SA" dirty="0"/>
          </a:p>
          <a:p>
            <a:pPr marL="0" indent="0" algn="r" defTabSz="914400" rtl="1" eaLnBrk="1" latinLnBrk="0" hangingPunct="1">
              <a:lnSpc>
                <a:spcPct val="90000"/>
              </a:lnSpc>
              <a:spcBef>
                <a:spcPts val="1000"/>
              </a:spcBef>
              <a:buNone/>
            </a:pPr>
            <a:r>
              <a:rPr lang="ar-SA" dirty="0" smtClean="0"/>
              <a:t>3/ احسبي القاعدة النقدية ؟ </a:t>
            </a:r>
          </a:p>
          <a:p>
            <a:pPr marL="0" indent="0" defTabSz="914400" rtl="1" eaLnBrk="1" latinLnBrk="0" hangingPunct="1">
              <a:lnSpc>
                <a:spcPct val="90000"/>
              </a:lnSpc>
              <a:spcBef>
                <a:spcPts val="1000"/>
              </a:spcBef>
              <a:buNone/>
            </a:pPr>
            <a:r>
              <a:rPr lang="en-US" dirty="0" smtClean="0"/>
              <a:t>B=C+R</a:t>
            </a:r>
          </a:p>
          <a:p>
            <a:pPr marL="0" indent="0" defTabSz="914400" rtl="1" eaLnBrk="1" latinLnBrk="0" hangingPunct="1">
              <a:lnSpc>
                <a:spcPct val="90000"/>
              </a:lnSpc>
              <a:spcBef>
                <a:spcPts val="1000"/>
              </a:spcBef>
              <a:buNone/>
            </a:pPr>
            <a:r>
              <a:rPr lang="en-US" dirty="0" smtClean="0"/>
              <a:t>R=</a:t>
            </a:r>
            <a:r>
              <a:rPr lang="en-US" dirty="0" err="1" smtClean="0"/>
              <a:t>rD</a:t>
            </a:r>
            <a:r>
              <a:rPr lang="en-US" dirty="0" smtClean="0"/>
              <a:t>  =  0.101 (800) = 80.8</a:t>
            </a:r>
          </a:p>
          <a:p>
            <a:pPr marL="0" indent="0" defTabSz="914400" rtl="1" eaLnBrk="1" latinLnBrk="0" hangingPunct="1">
              <a:lnSpc>
                <a:spcPct val="90000"/>
              </a:lnSpc>
              <a:spcBef>
                <a:spcPts val="1000"/>
              </a:spcBef>
              <a:buNone/>
            </a:pPr>
            <a:r>
              <a:rPr lang="en-US" dirty="0" smtClean="0"/>
              <a:t>B= 400 + 80.8 = </a:t>
            </a:r>
            <a:r>
              <a:rPr lang="en-US" smtClean="0"/>
              <a:t>480.8   </a:t>
            </a:r>
          </a:p>
          <a:p>
            <a:pPr marL="0" indent="0" defTabSz="914400" rtl="1" eaLnBrk="1" latinLnBrk="0" hangingPunct="1">
              <a:lnSpc>
                <a:spcPct val="90000"/>
              </a:lnSpc>
              <a:spcBef>
                <a:spcPts val="1000"/>
              </a:spcBef>
              <a:buNone/>
            </a:pPr>
            <a:endParaRPr lang="en-US" smtClean="0"/>
          </a:p>
          <a:p>
            <a:pPr marL="0" indent="0" defTabSz="914400" rtl="1" eaLnBrk="1" latinLnBrk="0" hangingPunct="1">
              <a:lnSpc>
                <a:spcPct val="90000"/>
              </a:lnSpc>
              <a:spcBef>
                <a:spcPts val="1000"/>
              </a:spcBef>
              <a:buNone/>
            </a:pPr>
            <a:r>
              <a:rPr lang="en-US" dirty="0" smtClean="0"/>
              <a:t>   </a:t>
            </a:r>
            <a:endParaRPr lang="en-US" dirty="0"/>
          </a:p>
          <a:p>
            <a:pPr marL="0" indent="0" algn="r" defTabSz="914400" rtl="1" eaLnBrk="1" latinLnBrk="0" hangingPunct="1">
              <a:lnSpc>
                <a:spcPct val="90000"/>
              </a:lnSpc>
              <a:spcBef>
                <a:spcPts val="1000"/>
              </a:spcBef>
              <a:buNone/>
            </a:pPr>
            <a:endParaRPr lang="en-US" dirty="0"/>
          </a:p>
        </p:txBody>
      </p:sp>
      <p:sp>
        <p:nvSpPr>
          <p:cNvPr id="4" name="Slide Number Placeholder 3"/>
          <p:cNvSpPr>
            <a:spLocks noGrp="1"/>
          </p:cNvSpPr>
          <p:nvPr>
            <p:ph type="sldNum" sz="quarter" idx="12"/>
          </p:nvPr>
        </p:nvSpPr>
        <p:spPr/>
        <p:txBody>
          <a:bodyPr/>
          <a:lstStyle/>
          <a:p>
            <a:fld id="{B60A2A7E-46E0-5243-9966-81966AA01AB4}" type="slidenum">
              <a:rPr lang="en-US" smtClean="0"/>
              <a:t>12</a:t>
            </a:fld>
            <a:endParaRPr lang="en-US"/>
          </a:p>
        </p:txBody>
      </p:sp>
    </p:spTree>
    <p:extLst>
      <p:ext uri="{BB962C8B-B14F-4D97-AF65-F5344CB8AC3E}">
        <p14:creationId xmlns:p14="http://schemas.microsoft.com/office/powerpoint/2010/main" val="166053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7625" y="1350498"/>
            <a:ext cx="11493304" cy="4937760"/>
          </a:xfrm>
        </p:spPr>
        <p:txBody>
          <a:bodyPr/>
          <a:lstStyle/>
          <a:p>
            <a:pPr marL="0" indent="0" algn="r" defTabSz="914400" rtl="1" eaLnBrk="1" latinLnBrk="0" hangingPunct="1">
              <a:lnSpc>
                <a:spcPct val="90000"/>
              </a:lnSpc>
              <a:spcBef>
                <a:spcPts val="1000"/>
              </a:spcBef>
              <a:buFont typeface="Arial"/>
              <a:buNone/>
            </a:pPr>
            <a:r>
              <a:rPr lang="ar-SA" b="1" u="sng" dirty="0" smtClean="0"/>
              <a:t>وظائف البنوك التجارية:</a:t>
            </a:r>
          </a:p>
          <a:p>
            <a:pPr marL="0" indent="0" algn="r" defTabSz="914400" rtl="1" eaLnBrk="1" latinLnBrk="0" hangingPunct="1">
              <a:lnSpc>
                <a:spcPct val="90000"/>
              </a:lnSpc>
              <a:spcBef>
                <a:spcPts val="1000"/>
              </a:spcBef>
              <a:buFont typeface="Arial"/>
              <a:buNone/>
            </a:pPr>
            <a:r>
              <a:rPr lang="ar-SA" dirty="0" smtClean="0"/>
              <a:t>١- الاتجار في الديون.</a:t>
            </a:r>
          </a:p>
          <a:p>
            <a:pPr marL="0" indent="0" algn="r" defTabSz="914400" rtl="1" eaLnBrk="1" latinLnBrk="0" hangingPunct="1">
              <a:lnSpc>
                <a:spcPct val="90000"/>
              </a:lnSpc>
              <a:spcBef>
                <a:spcPts val="1000"/>
              </a:spcBef>
              <a:buFont typeface="Arial"/>
              <a:buNone/>
            </a:pPr>
            <a:r>
              <a:rPr lang="ar-SA" dirty="0" smtClean="0"/>
              <a:t>٢- خلق النقود ( الائتمان).</a:t>
            </a:r>
            <a:endParaRPr lang="en-US" dirty="0" smtClean="0"/>
          </a:p>
          <a:p>
            <a:pPr marL="0" indent="0" algn="r" defTabSz="914400" rtl="1" eaLnBrk="1" latinLnBrk="0" hangingPunct="1">
              <a:lnSpc>
                <a:spcPct val="90000"/>
              </a:lnSpc>
              <a:spcBef>
                <a:spcPts val="1000"/>
              </a:spcBef>
              <a:buFont typeface="Arial"/>
              <a:buNone/>
            </a:pPr>
            <a:endParaRPr lang="en-US" u="sng" dirty="0"/>
          </a:p>
          <a:p>
            <a:pPr marL="0" indent="0" algn="r" defTabSz="914400" rtl="1" eaLnBrk="1" latinLnBrk="0" hangingPunct="1">
              <a:lnSpc>
                <a:spcPct val="90000"/>
              </a:lnSpc>
              <a:spcBef>
                <a:spcPts val="1000"/>
              </a:spcBef>
              <a:buFont typeface="Arial"/>
              <a:buNone/>
            </a:pPr>
            <a:r>
              <a:rPr lang="ar-SA" b="1" u="sng" dirty="0" smtClean="0"/>
              <a:t>الافتراضات المرتبطة المضاعف النقدي البسيط:</a:t>
            </a:r>
          </a:p>
          <a:p>
            <a:pPr marL="0" indent="0" algn="r" defTabSz="914400" rtl="1" eaLnBrk="1" latinLnBrk="0" hangingPunct="1">
              <a:lnSpc>
                <a:spcPct val="90000"/>
              </a:lnSpc>
              <a:spcBef>
                <a:spcPts val="1000"/>
              </a:spcBef>
              <a:buFont typeface="Arial"/>
              <a:buNone/>
            </a:pPr>
            <a:r>
              <a:rPr lang="ar-SA" dirty="0" smtClean="0"/>
              <a:t>١- كافة الأفراد يحتفظون بأموالهم في شكل ودائع.</a:t>
            </a:r>
          </a:p>
          <a:p>
            <a:pPr marL="0" indent="0" algn="r" defTabSz="914400" rtl="1" eaLnBrk="1" latinLnBrk="0" hangingPunct="1">
              <a:lnSpc>
                <a:spcPct val="90000"/>
              </a:lnSpc>
              <a:spcBef>
                <a:spcPts val="1000"/>
              </a:spcBef>
              <a:buFont typeface="Arial"/>
              <a:buNone/>
            </a:pPr>
            <a:r>
              <a:rPr lang="ar-SA" dirty="0" smtClean="0"/>
              <a:t>٢- البنوك التجارية لا تحتفظ باحتياطي إضافي بخلاف النسبة المفروضة من البنك المركزي (الاحتياطي القانوني). </a:t>
            </a:r>
          </a:p>
          <a:p>
            <a:pPr marL="0" indent="0" algn="r" defTabSz="914400" rtl="1" eaLnBrk="1" latinLnBrk="0" hangingPunct="1">
              <a:lnSpc>
                <a:spcPct val="90000"/>
              </a:lnSpc>
              <a:spcBef>
                <a:spcPts val="1000"/>
              </a:spcBef>
              <a:buFont typeface="Arial"/>
              <a:buNone/>
            </a:pPr>
            <a:endParaRPr lang="ar-SA" dirty="0"/>
          </a:p>
          <a:p>
            <a:pPr marL="0" indent="0" algn="r" defTabSz="914400" rtl="1" eaLnBrk="1" latinLnBrk="0" hangingPunct="1">
              <a:lnSpc>
                <a:spcPct val="90000"/>
              </a:lnSpc>
              <a:spcBef>
                <a:spcPts val="1000"/>
              </a:spcBef>
              <a:buFont typeface="Arial"/>
              <a:buNone/>
            </a:pPr>
            <a:endParaRPr lang="en-US" dirty="0"/>
          </a:p>
        </p:txBody>
      </p:sp>
      <p:sp>
        <p:nvSpPr>
          <p:cNvPr id="4" name="Slide Number Placeholder 3"/>
          <p:cNvSpPr>
            <a:spLocks noGrp="1"/>
          </p:cNvSpPr>
          <p:nvPr>
            <p:ph type="sldNum" sz="quarter" idx="12"/>
          </p:nvPr>
        </p:nvSpPr>
        <p:spPr/>
        <p:txBody>
          <a:bodyPr/>
          <a:lstStyle/>
          <a:p>
            <a:fld id="{B60A2A7E-46E0-5243-9966-81966AA01AB4}" type="slidenum">
              <a:rPr lang="en-US" smtClean="0"/>
              <a:t>2</a:t>
            </a:fld>
            <a:endParaRPr lang="en-US"/>
          </a:p>
        </p:txBody>
      </p:sp>
    </p:spTree>
    <p:extLst>
      <p:ext uri="{BB962C8B-B14F-4D97-AF65-F5344CB8AC3E}">
        <p14:creationId xmlns:p14="http://schemas.microsoft.com/office/powerpoint/2010/main" val="212224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4745" y="211015"/>
                <a:ext cx="11662117" cy="6485207"/>
              </a:xfrm>
            </p:spPr>
            <p:txBody>
              <a:bodyPr>
                <a:normAutofit lnSpcReduction="10000"/>
              </a:bodyPr>
              <a:lstStyle/>
              <a:p>
                <a:pPr marL="228600" indent="-228600" algn="r" defTabSz="914400" rtl="1" eaLnBrk="1" latinLnBrk="0" hangingPunct="1">
                  <a:lnSpc>
                    <a:spcPct val="90000"/>
                  </a:lnSpc>
                  <a:spcBef>
                    <a:spcPts val="1000"/>
                  </a:spcBef>
                  <a:buFont typeface="Arial"/>
                  <a:buChar char="•"/>
                </a:pPr>
                <a:r>
                  <a:rPr lang="ar-SA" b="1" u="sng" dirty="0" smtClean="0"/>
                  <a:t>الاشتقاق الجبري للمضاعف النقدي البسيط:</a:t>
                </a:r>
              </a:p>
              <a:p>
                <a:pPr marL="228600" indent="-228600" algn="r" defTabSz="914400" rtl="1" eaLnBrk="1" latinLnBrk="0" hangingPunct="1">
                  <a:lnSpc>
                    <a:spcPct val="90000"/>
                  </a:lnSpc>
                  <a:spcBef>
                    <a:spcPts val="1000"/>
                  </a:spcBef>
                  <a:buFont typeface="Arial"/>
                  <a:buChar char="•"/>
                </a:pPr>
                <a:r>
                  <a:rPr lang="en-US" dirty="0" smtClean="0"/>
                  <a:t>R=</a:t>
                </a:r>
                <a:r>
                  <a:rPr lang="en-US" dirty="0" err="1" smtClean="0"/>
                  <a:t>rd</a:t>
                </a:r>
                <a:endParaRPr lang="en-US" dirty="0" smtClean="0"/>
              </a:p>
              <a:p>
                <a:pPr marL="228600" indent="-228600" algn="r" defTabSz="914400" rtl="1" eaLnBrk="1" latinLnBrk="0" hangingPunct="1">
                  <a:lnSpc>
                    <a:spcPct val="90000"/>
                  </a:lnSpc>
                  <a:spcBef>
                    <a:spcPts val="1000"/>
                  </a:spcBef>
                  <a:buFont typeface="Arial"/>
                  <a:buChar char="•"/>
                </a:pPr>
                <a:r>
                  <a:rPr lang="ar-SA" dirty="0" smtClean="0"/>
                  <a:t>حيث </a:t>
                </a:r>
                <a:r>
                  <a:rPr lang="en-US" dirty="0" smtClean="0"/>
                  <a:t>R </a:t>
                </a:r>
                <a:r>
                  <a:rPr lang="ar-SA" dirty="0" smtClean="0"/>
                  <a:t>= مجموع الاحتياطات النقدية لدى البنوك، </a:t>
                </a:r>
                <a:r>
                  <a:rPr lang="en-US" dirty="0" smtClean="0"/>
                  <a:t>r</a:t>
                </a:r>
                <a:r>
                  <a:rPr lang="ar-SA" dirty="0" smtClean="0"/>
                  <a:t>= نسبة الاحتياطي القانوني المفروضة من البنك المركزي، </a:t>
                </a:r>
                <a:r>
                  <a:rPr lang="en-US" dirty="0" smtClean="0"/>
                  <a:t>D</a:t>
                </a:r>
                <a:r>
                  <a:rPr lang="ar-SA" dirty="0" smtClean="0"/>
                  <a:t>=حجم الودائع لدى البنوك. </a:t>
                </a:r>
              </a:p>
              <a:p>
                <a:pPr marL="228600" indent="-228600" algn="r" defTabSz="914400" rtl="1" eaLnBrk="1" latinLnBrk="0" hangingPunct="1">
                  <a:lnSpc>
                    <a:spcPct val="90000"/>
                  </a:lnSpc>
                  <a:spcBef>
                    <a:spcPts val="1000"/>
                  </a:spcBef>
                  <a:buFont typeface="Arial"/>
                  <a:buChar char="•"/>
                </a:pPr>
                <a:endParaRPr lang="ar-SA" dirty="0" smtClean="0"/>
              </a:p>
              <a:p>
                <a:pPr algn="r" rtl="1"/>
                <a:r>
                  <a:rPr lang="ar-SA" dirty="0"/>
                  <a:t>مثال: قام البنك المركزي بإصدار نقود جديدة قيمتها </a:t>
                </a:r>
                <a:r>
                  <a:rPr lang="en-US" dirty="0" smtClean="0"/>
                  <a:t>1000</a:t>
                </a:r>
                <a:r>
                  <a:rPr lang="ar-SA" dirty="0" smtClean="0"/>
                  <a:t> ريال، والاحتياطي النقدي القانوني يبلغ </a:t>
                </a:r>
                <a:r>
                  <a:rPr lang="en-US" dirty="0" smtClean="0"/>
                  <a:t>20%</a:t>
                </a:r>
                <a:r>
                  <a:rPr lang="ar-SA" dirty="0" smtClean="0"/>
                  <a:t> وضحي أثر ذلك على عرض النقد؟</a:t>
                </a:r>
              </a:p>
              <a:p>
                <a:pPr marL="0" indent="0" rtl="1">
                  <a:buNone/>
                </a:pPr>
                <a:r>
                  <a:rPr lang="en-US" dirty="0" smtClean="0"/>
                  <a:t>D= </a:t>
                </a:r>
                <a14:m>
                  <m:oMath xmlns:m="http://schemas.openxmlformats.org/officeDocument/2006/math">
                    <m:f>
                      <m:fPr>
                        <m:ctrlPr>
                          <a:rPr lang="en-US" i="1" smtClean="0">
                            <a:latin typeface="Cambria Math" charset="0"/>
                          </a:rPr>
                        </m:ctrlPr>
                      </m:fPr>
                      <m:num>
                        <m:r>
                          <a:rPr lang="en-US" b="0" i="1" smtClean="0">
                            <a:latin typeface="Cambria Math" charset="0"/>
                          </a:rPr>
                          <m:t>𝑅</m:t>
                        </m:r>
                      </m:num>
                      <m:den>
                        <m:r>
                          <a:rPr lang="en-US" b="0" i="1" smtClean="0">
                            <a:latin typeface="Cambria Math" charset="0"/>
                          </a:rPr>
                          <m:t> </m:t>
                        </m:r>
                        <m:r>
                          <a:rPr lang="en-US" b="0" i="1" smtClean="0">
                            <a:latin typeface="Cambria Math" charset="0"/>
                          </a:rPr>
                          <m:t>𝑟</m:t>
                        </m:r>
                      </m:den>
                    </m:f>
                    <m:r>
                      <a:rPr lang="en-US" b="0" i="0" smtClean="0">
                        <a:latin typeface="Cambria Math" charset="0"/>
                      </a:rPr>
                      <m:t>     </m:t>
                    </m:r>
                  </m:oMath>
                </a14:m>
                <a:r>
                  <a:rPr lang="en-US" dirty="0" smtClean="0"/>
                  <a:t> =</a:t>
                </a:r>
                <a14:m>
                  <m:oMath xmlns:m="http://schemas.openxmlformats.org/officeDocument/2006/math">
                    <m:f>
                      <m:fPr>
                        <m:ctrlPr>
                          <a:rPr lang="en-US" i="1" dirty="0" smtClean="0">
                            <a:latin typeface="Cambria Math" charset="0"/>
                          </a:rPr>
                        </m:ctrlPr>
                      </m:fPr>
                      <m:num>
                        <m:r>
                          <a:rPr lang="en-US" b="0" i="1" dirty="0" smtClean="0">
                            <a:latin typeface="Cambria Math" charset="0"/>
                          </a:rPr>
                          <m:t>1</m:t>
                        </m:r>
                      </m:num>
                      <m:den>
                        <m:r>
                          <a:rPr lang="en-US" b="0" i="1" dirty="0" smtClean="0">
                            <a:latin typeface="Cambria Math" charset="0"/>
                          </a:rPr>
                          <m:t>𝑟</m:t>
                        </m:r>
                      </m:den>
                    </m:f>
                    <m:r>
                      <a:rPr lang="en-US" b="0" i="1" dirty="0" smtClean="0">
                        <a:latin typeface="Cambria Math" charset="0"/>
                      </a:rPr>
                      <m:t> </m:t>
                    </m:r>
                    <m:d>
                      <m:dPr>
                        <m:ctrlPr>
                          <a:rPr lang="en-US" b="0" i="1" dirty="0" smtClean="0">
                            <a:latin typeface="Cambria Math" charset="0"/>
                          </a:rPr>
                        </m:ctrlPr>
                      </m:dPr>
                      <m:e>
                        <m:r>
                          <a:rPr lang="en-US" b="0" i="1" dirty="0" smtClean="0">
                            <a:latin typeface="Cambria Math" charset="0"/>
                          </a:rPr>
                          <m:t>𝑅</m:t>
                        </m:r>
                      </m:e>
                    </m:d>
                    <m:r>
                      <a:rPr lang="en-US" b="0" i="1" dirty="0" smtClean="0">
                        <a:latin typeface="Cambria Math" charset="0"/>
                      </a:rPr>
                      <m:t>=</m:t>
                    </m:r>
                    <m:f>
                      <m:fPr>
                        <m:ctrlPr>
                          <a:rPr lang="en-US" b="0" i="1" dirty="0" smtClean="0">
                            <a:latin typeface="Cambria Math" charset="0"/>
                          </a:rPr>
                        </m:ctrlPr>
                      </m:fPr>
                      <m:num>
                        <m:r>
                          <a:rPr lang="en-US" b="0" i="1" dirty="0" smtClean="0">
                            <a:latin typeface="Cambria Math" charset="0"/>
                          </a:rPr>
                          <m:t>1</m:t>
                        </m:r>
                      </m:num>
                      <m:den>
                        <m:r>
                          <a:rPr lang="en-US" b="0" i="1" dirty="0" smtClean="0">
                            <a:latin typeface="Cambria Math" charset="0"/>
                          </a:rPr>
                          <m:t>0</m:t>
                        </m:r>
                        <m:r>
                          <a:rPr lang="en-US" b="0" i="1" dirty="0" smtClean="0">
                            <a:latin typeface="Cambria Math" charset="0"/>
                          </a:rPr>
                          <m:t>.</m:t>
                        </m:r>
                        <m:r>
                          <a:rPr lang="en-US" b="0" i="1" dirty="0" smtClean="0">
                            <a:latin typeface="Cambria Math" charset="0"/>
                          </a:rPr>
                          <m:t>2</m:t>
                        </m:r>
                      </m:den>
                    </m:f>
                    <m:r>
                      <a:rPr lang="en-US" b="0" i="1" dirty="0" smtClean="0">
                        <a:latin typeface="Cambria Math" charset="0"/>
                      </a:rPr>
                      <m:t>=</m:t>
                    </m:r>
                    <m:r>
                      <a:rPr lang="en-US" b="0" i="1" dirty="0" smtClean="0">
                        <a:latin typeface="Cambria Math" charset="0"/>
                      </a:rPr>
                      <m:t>5</m:t>
                    </m:r>
                  </m:oMath>
                </a14:m>
                <a:endParaRPr lang="en-US" dirty="0" smtClean="0"/>
              </a:p>
              <a:p>
                <a:pPr marL="0" indent="0" rtl="1">
                  <a:buNone/>
                </a:pPr>
                <a:r>
                  <a:rPr lang="en-US" dirty="0" smtClean="0"/>
                  <a:t>D= 5 * 1000 = 5000 </a:t>
                </a:r>
              </a:p>
              <a:p>
                <a:pPr marL="0" indent="0" algn="r" rtl="1">
                  <a:buNone/>
                </a:pPr>
                <a:r>
                  <a:rPr lang="ar-SA" dirty="0" smtClean="0"/>
                  <a:t>إذن البنوك التجارية خلقت نقود جديدة قيمتها 4000 ريال</a:t>
                </a:r>
              </a:p>
              <a:p>
                <a:pPr marL="0" indent="0" algn="r" rtl="1">
                  <a:buNone/>
                </a:pPr>
                <a:r>
                  <a:rPr lang="ar-SA" dirty="0" smtClean="0"/>
                  <a:t>مثال (2) لو قام البنك المركزي برفع نسبة الاحتياطي النقدي القانوني إلى 30٪ وضحي ماذا يحدث لعرض  النقد عند إصدار نقود جديدة بنفس القيمة السابقة 1000 ريال؟</a:t>
                </a:r>
              </a:p>
              <a:p>
                <a:pPr marL="0" indent="0" rtl="1">
                  <a:buNone/>
                </a:pPr>
                <a:r>
                  <a:rPr lang="en-US" dirty="0" smtClean="0"/>
                  <a:t>D=  </a:t>
                </a:r>
                <a14:m>
                  <m:oMath xmlns:m="http://schemas.openxmlformats.org/officeDocument/2006/math">
                    <m:f>
                      <m:fPr>
                        <m:ctrlPr>
                          <a:rPr lang="en-US" i="1" dirty="0">
                            <a:latin typeface="Cambria Math" charset="0"/>
                          </a:rPr>
                        </m:ctrlPr>
                      </m:fPr>
                      <m:num>
                        <m:r>
                          <a:rPr lang="en-US" i="1" dirty="0">
                            <a:latin typeface="Cambria Math" charset="0"/>
                          </a:rPr>
                          <m:t>1</m:t>
                        </m:r>
                      </m:num>
                      <m:den>
                        <m:r>
                          <a:rPr lang="en-US" i="1" dirty="0">
                            <a:latin typeface="Cambria Math" charset="0"/>
                          </a:rPr>
                          <m:t>𝑟</m:t>
                        </m:r>
                      </m:den>
                    </m:f>
                    <m:r>
                      <a:rPr lang="en-US" i="1" dirty="0">
                        <a:latin typeface="Cambria Math" charset="0"/>
                      </a:rPr>
                      <m:t> </m:t>
                    </m:r>
                    <m:d>
                      <m:dPr>
                        <m:ctrlPr>
                          <a:rPr lang="en-US" i="1" dirty="0">
                            <a:latin typeface="Cambria Math" charset="0"/>
                          </a:rPr>
                        </m:ctrlPr>
                      </m:dPr>
                      <m:e>
                        <m:r>
                          <a:rPr lang="en-US" i="1" dirty="0">
                            <a:latin typeface="Cambria Math" charset="0"/>
                          </a:rPr>
                          <m:t>𝑅</m:t>
                        </m:r>
                      </m:e>
                    </m:d>
                    <m:r>
                      <a:rPr lang="en-US" i="1" dirty="0">
                        <a:latin typeface="Cambria Math" charset="0"/>
                      </a:rPr>
                      <m:t>=</m:t>
                    </m:r>
                    <m:f>
                      <m:fPr>
                        <m:ctrlPr>
                          <a:rPr lang="en-US" i="1" dirty="0">
                            <a:latin typeface="Cambria Math" charset="0"/>
                          </a:rPr>
                        </m:ctrlPr>
                      </m:fPr>
                      <m:num>
                        <m:r>
                          <a:rPr lang="en-US" i="1" dirty="0">
                            <a:latin typeface="Cambria Math" charset="0"/>
                          </a:rPr>
                          <m:t>1</m:t>
                        </m:r>
                      </m:num>
                      <m:den>
                        <m:r>
                          <a:rPr lang="en-US" i="1" dirty="0">
                            <a:latin typeface="Cambria Math" charset="0"/>
                          </a:rPr>
                          <m:t>0</m:t>
                        </m:r>
                        <m:r>
                          <a:rPr lang="en-US" i="1" dirty="0">
                            <a:latin typeface="Cambria Math" charset="0"/>
                          </a:rPr>
                          <m:t>.</m:t>
                        </m:r>
                        <m:r>
                          <a:rPr lang="en-US" b="0" i="1" dirty="0" smtClean="0">
                            <a:latin typeface="Cambria Math" charset="0"/>
                          </a:rPr>
                          <m:t>3</m:t>
                        </m:r>
                      </m:den>
                    </m:f>
                    <m:r>
                      <a:rPr lang="en-US" i="1" dirty="0">
                        <a:latin typeface="Cambria Math" charset="0"/>
                      </a:rPr>
                      <m:t>=</m:t>
                    </m:r>
                    <m:r>
                      <a:rPr lang="en-US" b="0" i="1" dirty="0" smtClean="0">
                        <a:latin typeface="Cambria Math" charset="0"/>
                      </a:rPr>
                      <m:t>3</m:t>
                    </m:r>
                    <m:r>
                      <a:rPr lang="en-US" b="0" i="1" dirty="0" smtClean="0">
                        <a:latin typeface="Cambria Math" charset="0"/>
                      </a:rPr>
                      <m:t>.</m:t>
                    </m:r>
                    <m:r>
                      <a:rPr lang="en-US" b="0" i="1" dirty="0" smtClean="0">
                        <a:latin typeface="Cambria Math" charset="0"/>
                      </a:rPr>
                      <m:t>33</m:t>
                    </m:r>
                  </m:oMath>
                </a14:m>
                <a:endParaRPr lang="en-US" b="0" dirty="0" smtClean="0"/>
              </a:p>
              <a:p>
                <a:pPr marL="0" indent="0" rtl="1">
                  <a:buNone/>
                </a:pPr>
                <a:r>
                  <a:rPr lang="en-US" dirty="0" smtClean="0"/>
                  <a:t>D= 3.33 * 1000 = 3330 </a:t>
                </a:r>
                <a:endParaRPr lang="en-US" dirty="0"/>
              </a:p>
              <a:p>
                <a:pPr marL="0" indent="0" rtl="1">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4745" y="211015"/>
                <a:ext cx="11662117" cy="6485207"/>
              </a:xfrm>
              <a:blipFill rotWithShape="0">
                <a:blip r:embed="rId2"/>
                <a:stretch>
                  <a:fillRect l="-993" t="-2352" r="-1098" b="-1976"/>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B60A2A7E-46E0-5243-9966-81966AA01AB4}" type="slidenum">
              <a:rPr lang="en-US" smtClean="0"/>
              <a:t>3</a:t>
            </a:fld>
            <a:endParaRPr lang="en-US"/>
          </a:p>
        </p:txBody>
      </p:sp>
    </p:spTree>
    <p:extLst>
      <p:ext uri="{BB962C8B-B14F-4D97-AF65-F5344CB8AC3E}">
        <p14:creationId xmlns:p14="http://schemas.microsoft.com/office/powerpoint/2010/main" val="40200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895" y="0"/>
            <a:ext cx="11268221" cy="6499274"/>
          </a:xfrm>
        </p:spPr>
        <p:txBody>
          <a:bodyPr>
            <a:normAutofit lnSpcReduction="10000"/>
          </a:bodyPr>
          <a:lstStyle/>
          <a:p>
            <a:endParaRPr lang="en-US" dirty="0" smtClean="0"/>
          </a:p>
          <a:p>
            <a:endParaRPr lang="en-US" dirty="0"/>
          </a:p>
          <a:p>
            <a:endParaRPr lang="en-US" dirty="0" smtClean="0"/>
          </a:p>
          <a:p>
            <a:endParaRPr lang="en-US" dirty="0"/>
          </a:p>
          <a:p>
            <a:pPr algn="r"/>
            <a:endParaRPr lang="ar-SA" dirty="0"/>
          </a:p>
          <a:p>
            <a:pPr marL="0" indent="0" algn="r">
              <a:buNone/>
            </a:pPr>
            <a:endParaRPr lang="ar-SA" dirty="0" smtClean="0"/>
          </a:p>
          <a:p>
            <a:pPr marL="0" indent="0" algn="r">
              <a:buNone/>
            </a:pPr>
            <a:endParaRPr lang="ar-SA" dirty="0"/>
          </a:p>
          <a:p>
            <a:pPr marL="0" indent="0" algn="r">
              <a:buNone/>
            </a:pPr>
            <a:endParaRPr lang="ar-SA" u="sng" dirty="0" smtClean="0"/>
          </a:p>
          <a:p>
            <a:pPr marL="457200" lvl="1" indent="0" algn="r">
              <a:buNone/>
            </a:pPr>
            <a:r>
              <a:rPr lang="ar-SA" sz="2800" u="sng" dirty="0">
                <a:solidFill>
                  <a:schemeClr val="dk1"/>
                </a:solidFill>
              </a:rPr>
              <a:t>أهمية </a:t>
            </a:r>
            <a:r>
              <a:rPr lang="ar-SA" sz="2800" b="1" u="sng" dirty="0">
                <a:solidFill>
                  <a:schemeClr val="dk1"/>
                </a:solidFill>
              </a:rPr>
              <a:t>نسبة الاحتياطي النقدي القانوني:</a:t>
            </a:r>
          </a:p>
          <a:p>
            <a:pPr marL="457200" lvl="1" indent="0" algn="r" rtl="1">
              <a:buNone/>
            </a:pPr>
            <a:endParaRPr lang="ar-SA" sz="2800" dirty="0" smtClean="0">
              <a:solidFill>
                <a:schemeClr val="dk1"/>
              </a:solidFill>
            </a:endParaRPr>
          </a:p>
          <a:p>
            <a:pPr marL="457200" lvl="1" indent="0" algn="r" rtl="1">
              <a:buNone/>
            </a:pPr>
            <a:r>
              <a:rPr lang="ar-SA" sz="2800" dirty="0" smtClean="0">
                <a:solidFill>
                  <a:schemeClr val="dk1"/>
                </a:solidFill>
              </a:rPr>
              <a:t>البنك </a:t>
            </a:r>
            <a:r>
              <a:rPr lang="ar-SA" sz="2800" dirty="0">
                <a:solidFill>
                  <a:schemeClr val="dk1"/>
                </a:solidFill>
              </a:rPr>
              <a:t>المركزي يتحكم في قدرة البنوك التجارية على خلق الائتمان من خلال التحكم في نسبة الاحتياطي النقدي القانوني، فبزيادة هذه النسبة تتقلص قدرة البنوك على خلق الائتمان وبخفضها ترتفع قدرة البنوك على خلق الائتمان.</a:t>
            </a:r>
          </a:p>
          <a:p>
            <a:pPr marL="457200" lvl="1" indent="0" algn="r" rtl="1">
              <a:buNone/>
            </a:pPr>
            <a:r>
              <a:rPr lang="ar-SA" sz="2800" dirty="0">
                <a:solidFill>
                  <a:schemeClr val="dk1"/>
                </a:solidFill>
              </a:rPr>
              <a:t>: نسبة الاحتياطي القانوني هي أداة هامة من أدوات السياسة النقدية</a:t>
            </a:r>
            <a:r>
              <a:rPr lang="ar-SA" sz="1800" dirty="0">
                <a:solidFill>
                  <a:schemeClr val="dk1"/>
                </a:solidFill>
              </a:rPr>
              <a:t>. </a:t>
            </a:r>
          </a:p>
        </p:txBody>
      </p:sp>
      <p:graphicFrame>
        <p:nvGraphicFramePr>
          <p:cNvPr id="4" name="Table 3"/>
          <p:cNvGraphicFramePr>
            <a:graphicFrameLocks noGrp="1"/>
          </p:cNvGraphicFramePr>
          <p:nvPr>
            <p:extLst>
              <p:ext uri="{D42A27DB-BD31-4B8C-83A1-F6EECF244321}">
                <p14:modId xmlns:p14="http://schemas.microsoft.com/office/powerpoint/2010/main" val="26065424"/>
              </p:ext>
            </p:extLst>
          </p:nvPr>
        </p:nvGraphicFramePr>
        <p:xfrm>
          <a:off x="1434905" y="239152"/>
          <a:ext cx="9918895" cy="2588455"/>
        </p:xfrm>
        <a:graphic>
          <a:graphicData uri="http://schemas.openxmlformats.org/drawingml/2006/table">
            <a:tbl>
              <a:tblPr firstRow="1" bandRow="1">
                <a:tableStyleId>{5C22544A-7EE6-4342-B048-85BDC9FD1C3A}</a:tableStyleId>
              </a:tblPr>
              <a:tblGrid>
                <a:gridCol w="1983779"/>
                <a:gridCol w="2700762"/>
                <a:gridCol w="2039816"/>
                <a:gridCol w="1744393"/>
                <a:gridCol w="1450145"/>
              </a:tblGrid>
              <a:tr h="517691">
                <a:tc>
                  <a:txBody>
                    <a:bodyPr/>
                    <a:lstStyle/>
                    <a:p>
                      <a:pPr marL="0" algn="ctr" defTabSz="914400" rtl="1" eaLnBrk="1" latinLnBrk="0" hangingPunct="1"/>
                      <a:r>
                        <a:rPr lang="ar-SA" dirty="0" smtClean="0"/>
                        <a:t>المبلغ المستثمر</a:t>
                      </a:r>
                      <a:endParaRPr lang="en-US" dirty="0"/>
                    </a:p>
                  </a:txBody>
                  <a:tcPr/>
                </a:tc>
                <a:tc>
                  <a:txBody>
                    <a:bodyPr/>
                    <a:lstStyle/>
                    <a:p>
                      <a:pPr marL="0" algn="ctr" defTabSz="914400" rtl="1" eaLnBrk="1" latinLnBrk="0" hangingPunct="1"/>
                      <a:r>
                        <a:rPr lang="ar-SA" dirty="0" smtClean="0"/>
                        <a:t>٢٠٪ احتياطي نقدي قانوني</a:t>
                      </a:r>
                      <a:endParaRPr lang="en-US" dirty="0"/>
                    </a:p>
                  </a:txBody>
                  <a:tcPr/>
                </a:tc>
                <a:tc>
                  <a:txBody>
                    <a:bodyPr/>
                    <a:lstStyle/>
                    <a:p>
                      <a:pPr marL="0" algn="ctr" defTabSz="914400" rtl="1" eaLnBrk="1" latinLnBrk="0" hangingPunct="1"/>
                      <a:r>
                        <a:rPr lang="ar-SA" dirty="0" smtClean="0"/>
                        <a:t>المبلغ المودع</a:t>
                      </a:r>
                      <a:endParaRPr lang="en-US" dirty="0"/>
                    </a:p>
                  </a:txBody>
                  <a:tcPr/>
                </a:tc>
                <a:tc>
                  <a:txBody>
                    <a:bodyPr/>
                    <a:lstStyle/>
                    <a:p>
                      <a:pPr marL="0" algn="ctr" defTabSz="914400" rtl="1" eaLnBrk="1" latinLnBrk="0" hangingPunct="1"/>
                      <a:r>
                        <a:rPr lang="ar-SA" dirty="0" smtClean="0"/>
                        <a:t>البنك </a:t>
                      </a:r>
                      <a:endParaRPr lang="en-US" dirty="0"/>
                    </a:p>
                  </a:txBody>
                  <a:tcPr/>
                </a:tc>
                <a:tc>
                  <a:txBody>
                    <a:bodyPr/>
                    <a:lstStyle/>
                    <a:p>
                      <a:pPr marL="0" algn="ctr" defTabSz="914400" rtl="1" eaLnBrk="1" latinLnBrk="0" hangingPunct="1"/>
                      <a:r>
                        <a:rPr lang="ar-SA" dirty="0" smtClean="0"/>
                        <a:t>المودع</a:t>
                      </a:r>
                      <a:r>
                        <a:rPr lang="ar-SA" baseline="0" dirty="0" smtClean="0"/>
                        <a:t> </a:t>
                      </a:r>
                      <a:endParaRPr lang="en-US" dirty="0"/>
                    </a:p>
                  </a:txBody>
                  <a:tcPr/>
                </a:tc>
              </a:tr>
              <a:tr h="517691">
                <a:tc>
                  <a:txBody>
                    <a:bodyPr/>
                    <a:lstStyle/>
                    <a:p>
                      <a:pPr marL="0" algn="ctr" defTabSz="914400" rtl="1" eaLnBrk="1" latinLnBrk="0" hangingPunct="1"/>
                      <a:r>
                        <a:rPr lang="ar-SA" dirty="0" smtClean="0"/>
                        <a:t>٨٠٠</a:t>
                      </a:r>
                      <a:endParaRPr lang="en-US" dirty="0"/>
                    </a:p>
                  </a:txBody>
                  <a:tcPr/>
                </a:tc>
                <a:tc>
                  <a:txBody>
                    <a:bodyPr/>
                    <a:lstStyle/>
                    <a:p>
                      <a:pPr marL="0" algn="ctr" defTabSz="914400" rtl="1" eaLnBrk="1" latinLnBrk="0" hangingPunct="1"/>
                      <a:r>
                        <a:rPr lang="ar-SA" dirty="0" smtClean="0"/>
                        <a:t>٢٠٠</a:t>
                      </a:r>
                      <a:endParaRPr lang="en-US" dirty="0"/>
                    </a:p>
                  </a:txBody>
                  <a:tcPr/>
                </a:tc>
                <a:tc>
                  <a:txBody>
                    <a:bodyPr/>
                    <a:lstStyle/>
                    <a:p>
                      <a:pPr marL="0" algn="ctr" defTabSz="914400" rtl="1" eaLnBrk="1" latinLnBrk="0" hangingPunct="1"/>
                      <a:r>
                        <a:rPr lang="ar-SA" dirty="0" smtClean="0"/>
                        <a:t>١٠٠٠</a:t>
                      </a:r>
                      <a:endParaRPr lang="en-US" dirty="0"/>
                    </a:p>
                  </a:txBody>
                  <a:tcPr/>
                </a:tc>
                <a:tc>
                  <a:txBody>
                    <a:bodyPr/>
                    <a:lstStyle/>
                    <a:p>
                      <a:pPr marL="0" algn="ctr" defTabSz="914400" rtl="1" eaLnBrk="1" latinLnBrk="0" hangingPunct="1"/>
                      <a:r>
                        <a:rPr lang="ar-SA" dirty="0" smtClean="0"/>
                        <a:t>الأهلي</a:t>
                      </a:r>
                      <a:endParaRPr lang="en-US" dirty="0"/>
                    </a:p>
                  </a:txBody>
                  <a:tcPr/>
                </a:tc>
                <a:tc>
                  <a:txBody>
                    <a:bodyPr/>
                    <a:lstStyle/>
                    <a:p>
                      <a:pPr marL="0" algn="ctr" defTabSz="914400" rtl="1" eaLnBrk="1" latinLnBrk="0" hangingPunct="1"/>
                      <a:r>
                        <a:rPr lang="ar-SA" dirty="0" err="1" smtClean="0"/>
                        <a:t>أ</a:t>
                      </a:r>
                      <a:endParaRPr lang="en-US" dirty="0"/>
                    </a:p>
                  </a:txBody>
                  <a:tcPr/>
                </a:tc>
              </a:tr>
              <a:tr h="517691">
                <a:tc>
                  <a:txBody>
                    <a:bodyPr/>
                    <a:lstStyle/>
                    <a:p>
                      <a:pPr marL="0" algn="ctr" defTabSz="914400" rtl="1" eaLnBrk="1" latinLnBrk="0" hangingPunct="1"/>
                      <a:r>
                        <a:rPr lang="ar-SA" dirty="0" smtClean="0"/>
                        <a:t>٦٤٠</a:t>
                      </a:r>
                    </a:p>
                  </a:txBody>
                  <a:tcPr/>
                </a:tc>
                <a:tc>
                  <a:txBody>
                    <a:bodyPr/>
                    <a:lstStyle/>
                    <a:p>
                      <a:pPr marL="0" algn="ctr" defTabSz="914400" rtl="1" eaLnBrk="1" latinLnBrk="0" hangingPunct="1"/>
                      <a:r>
                        <a:rPr lang="ar-SA" dirty="0" smtClean="0"/>
                        <a:t>١٦٠</a:t>
                      </a:r>
                      <a:endParaRPr lang="en-US" dirty="0"/>
                    </a:p>
                  </a:txBody>
                  <a:tcPr/>
                </a:tc>
                <a:tc>
                  <a:txBody>
                    <a:bodyPr/>
                    <a:lstStyle/>
                    <a:p>
                      <a:pPr marL="0" algn="ctr" defTabSz="914400" rtl="1" eaLnBrk="1" latinLnBrk="0" hangingPunct="1"/>
                      <a:r>
                        <a:rPr lang="ar-SA" dirty="0" smtClean="0"/>
                        <a:t>٨٠٠</a:t>
                      </a:r>
                      <a:endParaRPr lang="en-US" dirty="0"/>
                    </a:p>
                  </a:txBody>
                  <a:tcPr/>
                </a:tc>
                <a:tc>
                  <a:txBody>
                    <a:bodyPr/>
                    <a:lstStyle/>
                    <a:p>
                      <a:pPr marL="0" algn="ctr" defTabSz="914400" rtl="1" eaLnBrk="1" latinLnBrk="0" hangingPunct="1"/>
                      <a:r>
                        <a:rPr lang="ar-SA" dirty="0" smtClean="0"/>
                        <a:t>الإنماء</a:t>
                      </a:r>
                      <a:endParaRPr lang="en-US" dirty="0"/>
                    </a:p>
                  </a:txBody>
                  <a:tcPr/>
                </a:tc>
                <a:tc>
                  <a:txBody>
                    <a:bodyPr/>
                    <a:lstStyle/>
                    <a:p>
                      <a:pPr marL="0" algn="ctr" defTabSz="914400" rtl="1" eaLnBrk="1" latinLnBrk="0" hangingPunct="1"/>
                      <a:r>
                        <a:rPr lang="ar-SA" dirty="0" smtClean="0"/>
                        <a:t>ب</a:t>
                      </a:r>
                      <a:endParaRPr lang="en-US" dirty="0"/>
                    </a:p>
                  </a:txBody>
                  <a:tcPr/>
                </a:tc>
              </a:tr>
              <a:tr h="517691">
                <a:tc>
                  <a:txBody>
                    <a:bodyPr/>
                    <a:lstStyle/>
                    <a:p>
                      <a:pPr marL="0" algn="ctr" defTabSz="914400" rtl="1" eaLnBrk="1" latinLnBrk="0" hangingPunct="1"/>
                      <a:r>
                        <a:rPr lang="ar-SA" dirty="0" smtClean="0"/>
                        <a:t>٥١٢</a:t>
                      </a:r>
                      <a:endParaRPr lang="en-US" dirty="0"/>
                    </a:p>
                  </a:txBody>
                  <a:tcPr/>
                </a:tc>
                <a:tc>
                  <a:txBody>
                    <a:bodyPr/>
                    <a:lstStyle/>
                    <a:p>
                      <a:pPr marL="0" algn="ctr" defTabSz="914400" rtl="1" eaLnBrk="1" latinLnBrk="0" hangingPunct="1"/>
                      <a:r>
                        <a:rPr lang="ar-SA" dirty="0" smtClean="0"/>
                        <a:t>١٢٨</a:t>
                      </a:r>
                      <a:endParaRPr lang="en-US" dirty="0"/>
                    </a:p>
                  </a:txBody>
                  <a:tcPr/>
                </a:tc>
                <a:tc>
                  <a:txBody>
                    <a:bodyPr/>
                    <a:lstStyle/>
                    <a:p>
                      <a:pPr marL="0" algn="ctr" defTabSz="914400" rtl="1" eaLnBrk="1" latinLnBrk="0" hangingPunct="1"/>
                      <a:r>
                        <a:rPr lang="ar-SA" dirty="0" smtClean="0"/>
                        <a:t>٦٤٠</a:t>
                      </a:r>
                      <a:endParaRPr lang="en-US" dirty="0"/>
                    </a:p>
                  </a:txBody>
                  <a:tcPr/>
                </a:tc>
                <a:tc>
                  <a:txBody>
                    <a:bodyPr/>
                    <a:lstStyle/>
                    <a:p>
                      <a:pPr marL="0" algn="ctr" defTabSz="914400" rtl="1" eaLnBrk="1" latinLnBrk="0" hangingPunct="1"/>
                      <a:r>
                        <a:rPr lang="ar-SA" dirty="0" smtClean="0"/>
                        <a:t>البلاد</a:t>
                      </a:r>
                      <a:endParaRPr lang="en-US" dirty="0"/>
                    </a:p>
                  </a:txBody>
                  <a:tcPr/>
                </a:tc>
                <a:tc>
                  <a:txBody>
                    <a:bodyPr/>
                    <a:lstStyle/>
                    <a:p>
                      <a:pPr marL="0" algn="ctr" defTabSz="914400" rtl="1" eaLnBrk="1" latinLnBrk="0" hangingPunct="1"/>
                      <a:r>
                        <a:rPr lang="ar-SA" dirty="0" err="1" smtClean="0"/>
                        <a:t>ج</a:t>
                      </a:r>
                      <a:endParaRPr lang="en-US" dirty="0"/>
                    </a:p>
                  </a:txBody>
                  <a:tcPr/>
                </a:tc>
              </a:tr>
              <a:tr h="517691">
                <a:tc>
                  <a:txBody>
                    <a:bodyPr/>
                    <a:lstStyle/>
                    <a:p>
                      <a:pPr marL="0" algn="ctr" defTabSz="914400" rtl="1" eaLnBrk="1" latinLnBrk="0" hangingPunct="1"/>
                      <a:r>
                        <a:rPr lang="ar-SA" dirty="0" smtClean="0"/>
                        <a:t>٤٠٩.٦</a:t>
                      </a:r>
                      <a:endParaRPr lang="en-US" dirty="0"/>
                    </a:p>
                  </a:txBody>
                  <a:tcPr/>
                </a:tc>
                <a:tc>
                  <a:txBody>
                    <a:bodyPr/>
                    <a:lstStyle/>
                    <a:p>
                      <a:pPr marL="0" algn="ctr" defTabSz="914400" rtl="1" eaLnBrk="1" latinLnBrk="0" hangingPunct="1"/>
                      <a:r>
                        <a:rPr lang="ar-SA" dirty="0" smtClean="0"/>
                        <a:t>١٠٢.٤</a:t>
                      </a:r>
                      <a:r>
                        <a:rPr lang="ar-SA" baseline="0" dirty="0" smtClean="0"/>
                        <a:t> </a:t>
                      </a:r>
                      <a:endParaRPr lang="en-US" dirty="0"/>
                    </a:p>
                  </a:txBody>
                  <a:tcPr/>
                </a:tc>
                <a:tc>
                  <a:txBody>
                    <a:bodyPr/>
                    <a:lstStyle/>
                    <a:p>
                      <a:pPr marL="0" algn="ctr" defTabSz="914400" rtl="1" eaLnBrk="1" latinLnBrk="0" hangingPunct="1"/>
                      <a:r>
                        <a:rPr lang="ar-SA" dirty="0" smtClean="0"/>
                        <a:t>٥١٢</a:t>
                      </a:r>
                      <a:endParaRPr lang="en-US" dirty="0"/>
                    </a:p>
                  </a:txBody>
                  <a:tcPr/>
                </a:tc>
                <a:tc>
                  <a:txBody>
                    <a:bodyPr/>
                    <a:lstStyle/>
                    <a:p>
                      <a:pPr marL="0" algn="ctr" defTabSz="914400" rtl="1" eaLnBrk="1" latinLnBrk="0" hangingPunct="1"/>
                      <a:r>
                        <a:rPr lang="ar-SA" dirty="0" smtClean="0"/>
                        <a:t>الرياض</a:t>
                      </a:r>
                      <a:endParaRPr lang="en-US" dirty="0"/>
                    </a:p>
                  </a:txBody>
                  <a:tcPr/>
                </a:tc>
                <a:tc>
                  <a:txBody>
                    <a:bodyPr/>
                    <a:lstStyle/>
                    <a:p>
                      <a:pPr marL="0" algn="ctr" defTabSz="914400" rtl="1" eaLnBrk="1" latinLnBrk="0" hangingPunct="1"/>
                      <a:r>
                        <a:rPr lang="ar-SA" dirty="0" smtClean="0"/>
                        <a:t>د</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0A2A7E-46E0-5243-9966-81966AA01AB4}" type="slidenum">
              <a:rPr lang="en-US" smtClean="0"/>
              <a:t>4</a:t>
            </a:fld>
            <a:endParaRPr lang="en-US"/>
          </a:p>
        </p:txBody>
      </p:sp>
    </p:spTree>
    <p:extLst>
      <p:ext uri="{BB962C8B-B14F-4D97-AF65-F5344CB8AC3E}">
        <p14:creationId xmlns:p14="http://schemas.microsoft.com/office/powerpoint/2010/main" val="520193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59" y="225083"/>
            <a:ext cx="11422967" cy="5951880"/>
          </a:xfrm>
        </p:spPr>
        <p:txBody>
          <a:bodyPr/>
          <a:lstStyle/>
          <a:p>
            <a:pPr marL="228600" indent="-228600" algn="r" defTabSz="914400" rtl="1" eaLnBrk="1" latinLnBrk="0" hangingPunct="1">
              <a:lnSpc>
                <a:spcPct val="90000"/>
              </a:lnSpc>
              <a:spcBef>
                <a:spcPts val="1000"/>
              </a:spcBef>
              <a:buFont typeface="Arial"/>
              <a:buChar char="•"/>
            </a:pPr>
            <a:r>
              <a:rPr lang="ar-SA" b="1" u="sng" dirty="0" smtClean="0"/>
              <a:t>الانتقادات على فرضية نموذج المضاعف النقدي البسيط:</a:t>
            </a:r>
          </a:p>
          <a:p>
            <a:pPr marL="0" indent="0" algn="r" defTabSz="914400" rtl="1" eaLnBrk="1" latinLnBrk="0" hangingPunct="1">
              <a:lnSpc>
                <a:spcPct val="90000"/>
              </a:lnSpc>
              <a:spcBef>
                <a:spcPts val="1000"/>
              </a:spcBef>
              <a:buNone/>
            </a:pPr>
            <a:r>
              <a:rPr lang="ar-SA" dirty="0" smtClean="0"/>
              <a:t>١/ الفروض التي يقوم عليها النموذج غير واقعية نظراً لأنه ليس لدى كل الأفراد (وعي مصرفي مرتفع) وبالتالي يوجد نسبة من النقود خارج الجهاز المصرفي.</a:t>
            </a:r>
          </a:p>
          <a:p>
            <a:pPr marL="0" indent="0" algn="r" defTabSz="914400" rtl="1" eaLnBrk="1" latinLnBrk="0" hangingPunct="1">
              <a:lnSpc>
                <a:spcPct val="90000"/>
              </a:lnSpc>
              <a:spcBef>
                <a:spcPts val="1000"/>
              </a:spcBef>
              <a:buNone/>
            </a:pPr>
            <a:r>
              <a:rPr lang="ar-SA" dirty="0" smtClean="0"/>
              <a:t>٢/ إلى جانب الاحتياطي النقدي القانوني تقوم البنوك بالاحتفاظ باحتياطيات إضافية وذلك وفقاً للحالة الاقتصادية السائدة وظروف البنك وبالتالي هذا النموذج غير واقعي.</a:t>
            </a:r>
          </a:p>
          <a:p>
            <a:pPr marL="0" indent="0" algn="r" defTabSz="914400" rtl="1" eaLnBrk="1" latinLnBrk="0" hangingPunct="1">
              <a:lnSpc>
                <a:spcPct val="90000"/>
              </a:lnSpc>
              <a:spcBef>
                <a:spcPts val="1000"/>
              </a:spcBef>
              <a:buNone/>
            </a:pPr>
            <a:endParaRPr lang="ar-SA" dirty="0" smtClean="0"/>
          </a:p>
          <a:p>
            <a:pPr marL="0" indent="0" algn="r" defTabSz="914400" rtl="1" eaLnBrk="1" latinLnBrk="0" hangingPunct="1">
              <a:lnSpc>
                <a:spcPct val="90000"/>
              </a:lnSpc>
              <a:spcBef>
                <a:spcPts val="1000"/>
              </a:spcBef>
              <a:buNone/>
            </a:pPr>
            <a:r>
              <a:rPr lang="ar-SA" b="1" u="sng" dirty="0" smtClean="0"/>
              <a:t>المضاعف النقدي المركب:</a:t>
            </a:r>
          </a:p>
          <a:p>
            <a:pPr marL="0" indent="0" algn="r" defTabSz="914400" rtl="1" eaLnBrk="1" latinLnBrk="0" hangingPunct="1">
              <a:lnSpc>
                <a:spcPct val="90000"/>
              </a:lnSpc>
              <a:spcBef>
                <a:spcPts val="1000"/>
              </a:spcBef>
              <a:buNone/>
            </a:pPr>
            <a:r>
              <a:rPr lang="ar-SA" dirty="0" smtClean="0"/>
              <a:t>١/ عرض النقد</a:t>
            </a:r>
            <a:r>
              <a:rPr lang="en-US" dirty="0" smtClean="0"/>
              <a:t>)M)</a:t>
            </a:r>
            <a:r>
              <a:rPr lang="ar-SA" dirty="0" smtClean="0"/>
              <a:t>.    ٢/ القاعدة النقدية</a:t>
            </a:r>
            <a:r>
              <a:rPr lang="en-US" dirty="0" smtClean="0"/>
              <a:t>)B)</a:t>
            </a:r>
          </a:p>
          <a:p>
            <a:pPr marL="0" indent="0" algn="r" defTabSz="914400" rtl="1" eaLnBrk="1" latinLnBrk="0" hangingPunct="1">
              <a:lnSpc>
                <a:spcPct val="90000"/>
              </a:lnSpc>
              <a:spcBef>
                <a:spcPts val="1000"/>
              </a:spcBef>
              <a:buNone/>
            </a:pPr>
            <a:r>
              <a:rPr lang="en-US" dirty="0" smtClean="0"/>
              <a:t>M=C+D ,   B= C+R</a:t>
            </a:r>
          </a:p>
          <a:p>
            <a:pPr marL="0" indent="0" algn="r" defTabSz="914400" rtl="1" eaLnBrk="1" latinLnBrk="0" hangingPunct="1">
              <a:lnSpc>
                <a:spcPct val="90000"/>
              </a:lnSpc>
              <a:spcBef>
                <a:spcPts val="1000"/>
              </a:spcBef>
              <a:buNone/>
            </a:pPr>
            <a:r>
              <a:rPr lang="ar-SA" dirty="0" smtClean="0"/>
              <a:t>حيث </a:t>
            </a:r>
            <a:r>
              <a:rPr lang="en-US" dirty="0" smtClean="0"/>
              <a:t>M</a:t>
            </a:r>
            <a:r>
              <a:rPr lang="ar-SA" dirty="0" smtClean="0"/>
              <a:t>= عرض النقد بالمفهوم الضيق، </a:t>
            </a:r>
            <a:r>
              <a:rPr lang="en-US" dirty="0" smtClean="0"/>
              <a:t>B</a:t>
            </a:r>
            <a:r>
              <a:rPr lang="ar-SA" dirty="0" smtClean="0"/>
              <a:t>=القاعدة النقدية، </a:t>
            </a:r>
            <a:r>
              <a:rPr lang="en-US" dirty="0" smtClean="0"/>
              <a:t>C</a:t>
            </a:r>
            <a:r>
              <a:rPr lang="ar-SA" dirty="0" smtClean="0"/>
              <a:t>= نقد متداول خارج الجهاز المصرفي، </a:t>
            </a:r>
            <a:r>
              <a:rPr lang="en-US" dirty="0" smtClean="0"/>
              <a:t>R</a:t>
            </a:r>
            <a:r>
              <a:rPr lang="ar-SA" dirty="0" smtClean="0"/>
              <a:t>= إجمالي الاحتياطيات النقدي والإضافي لدى البنوك، </a:t>
            </a:r>
            <a:r>
              <a:rPr lang="en-US" dirty="0" smtClean="0"/>
              <a:t>D</a:t>
            </a:r>
            <a:r>
              <a:rPr lang="ar-SA" dirty="0" smtClean="0"/>
              <a:t>= الودائع</a:t>
            </a:r>
          </a:p>
          <a:p>
            <a:pPr marL="0" indent="0" algn="r" defTabSz="914400" rtl="1" eaLnBrk="1" latinLnBrk="0" hangingPunct="1">
              <a:lnSpc>
                <a:spcPct val="90000"/>
              </a:lnSpc>
              <a:spcBef>
                <a:spcPts val="1000"/>
              </a:spcBef>
              <a:buNone/>
            </a:pPr>
            <a:r>
              <a:rPr lang="en-US" dirty="0" smtClean="0"/>
              <a:t>C=KD,R=</a:t>
            </a:r>
            <a:r>
              <a:rPr lang="en-US" dirty="0" err="1" smtClean="0"/>
              <a:t>rD</a:t>
            </a:r>
            <a:r>
              <a:rPr lang="ar-SA" dirty="0" smtClean="0"/>
              <a:t> </a:t>
            </a:r>
            <a:r>
              <a:rPr lang="en-US" dirty="0" smtClean="0"/>
              <a:t>K</a:t>
            </a:r>
            <a:r>
              <a:rPr lang="ar-SA" dirty="0" smtClean="0"/>
              <a:t>=النسبة المحتفظ فيها بشكل نقود، </a:t>
            </a:r>
            <a:r>
              <a:rPr lang="en-US" dirty="0" smtClean="0"/>
              <a:t>r</a:t>
            </a:r>
            <a:r>
              <a:rPr lang="ar-SA" dirty="0" smtClean="0"/>
              <a:t>=الاحتياطي النقدي القانوني.</a:t>
            </a:r>
          </a:p>
          <a:p>
            <a:pPr marL="0" indent="0" algn="r" defTabSz="914400" rtl="1" eaLnBrk="1" latinLnBrk="0" hangingPunct="1">
              <a:lnSpc>
                <a:spcPct val="90000"/>
              </a:lnSpc>
              <a:spcBef>
                <a:spcPts val="1000"/>
              </a:spcBef>
              <a:buNone/>
            </a:pPr>
            <a:endParaRPr lang="ar-SA" dirty="0"/>
          </a:p>
          <a:p>
            <a:pPr marL="0" indent="0" algn="r" defTabSz="914400" rtl="1" eaLnBrk="1" latinLnBrk="0" hangingPunct="1">
              <a:lnSpc>
                <a:spcPct val="90000"/>
              </a:lnSpc>
              <a:spcBef>
                <a:spcPts val="1000"/>
              </a:spcBef>
              <a:buNone/>
            </a:pPr>
            <a:endParaRPr lang="en-US" dirty="0"/>
          </a:p>
        </p:txBody>
      </p:sp>
      <p:sp>
        <p:nvSpPr>
          <p:cNvPr id="4" name="Slide Number Placeholder 3"/>
          <p:cNvSpPr>
            <a:spLocks noGrp="1"/>
          </p:cNvSpPr>
          <p:nvPr>
            <p:ph type="sldNum" sz="quarter" idx="12"/>
          </p:nvPr>
        </p:nvSpPr>
        <p:spPr/>
        <p:txBody>
          <a:bodyPr/>
          <a:lstStyle/>
          <a:p>
            <a:fld id="{B60A2A7E-46E0-5243-9966-81966AA01AB4}" type="slidenum">
              <a:rPr lang="en-US" smtClean="0"/>
              <a:t>5</a:t>
            </a:fld>
            <a:endParaRPr lang="en-US"/>
          </a:p>
        </p:txBody>
      </p:sp>
    </p:spTree>
    <p:extLst>
      <p:ext uri="{BB962C8B-B14F-4D97-AF65-F5344CB8AC3E}">
        <p14:creationId xmlns:p14="http://schemas.microsoft.com/office/powerpoint/2010/main" val="1404017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22031" y="295422"/>
                <a:ext cx="11408898" cy="6426053"/>
              </a:xfrm>
            </p:spPr>
            <p:txBody>
              <a:bodyPr/>
              <a:lstStyle/>
              <a:p>
                <a:pPr marL="228600" indent="-228600" algn="r" defTabSz="914400" rtl="1" eaLnBrk="1" latinLnBrk="0" hangingPunct="1">
                  <a:lnSpc>
                    <a:spcPct val="90000"/>
                  </a:lnSpc>
                  <a:spcBef>
                    <a:spcPts val="1000"/>
                  </a:spcBef>
                  <a:buFont typeface="Arial"/>
                  <a:buChar char="•"/>
                </a:pPr>
                <a:r>
                  <a:rPr lang="ar-SA" b="1" u="sng" dirty="0" smtClean="0"/>
                  <a:t>اشتقاق المضاعف النقدي المركب (نموذج شامل لعرض النقود):</a:t>
                </a:r>
              </a:p>
              <a:p>
                <a:pPr marL="0" indent="0" algn="r" defTabSz="914400" rtl="1" eaLnBrk="1" latinLnBrk="0" hangingPunct="1">
                  <a:lnSpc>
                    <a:spcPct val="90000"/>
                  </a:lnSpc>
                  <a:spcBef>
                    <a:spcPts val="1000"/>
                  </a:spcBef>
                  <a:buNone/>
                </a:pPr>
                <a:r>
                  <a:rPr lang="en-US" dirty="0" smtClean="0"/>
                  <a:t>M=C+D,  (1)</a:t>
                </a:r>
              </a:p>
              <a:p>
                <a:pPr marL="0" indent="0" algn="r" defTabSz="914400" rtl="1" eaLnBrk="1" latinLnBrk="0" hangingPunct="1">
                  <a:lnSpc>
                    <a:spcPct val="100000"/>
                  </a:lnSpc>
                  <a:spcBef>
                    <a:spcPts val="1000"/>
                  </a:spcBef>
                  <a:buNone/>
                </a:pPr>
                <a:r>
                  <a:rPr lang="en-US" dirty="0" smtClean="0"/>
                  <a:t> B=C+R (2) </a:t>
                </a:r>
              </a:p>
              <a:p>
                <a:pPr marL="0" indent="0" algn="r" rtl="1">
                  <a:lnSpc>
                    <a:spcPct val="100000"/>
                  </a:lnSpc>
                  <a:buNone/>
                </a:pPr>
                <a:r>
                  <a:rPr lang="ar-SA" dirty="0" smtClean="0">
                    <a:cs typeface="+mj-cs"/>
                  </a:rPr>
                  <a:t>بقسمة 1 علي 2 :</a:t>
                </a:r>
                <a:endParaRPr lang="ar-SA" dirty="0"/>
              </a:p>
              <a:p>
                <a:pPr marL="0" indent="0" rtl="1">
                  <a:lnSpc>
                    <a:spcPct val="100000"/>
                  </a:lnSpc>
                  <a:buNone/>
                </a:pPr>
                <a14:m>
                  <m:oMathPara xmlns:m="http://schemas.openxmlformats.org/officeDocument/2006/math">
                    <m:oMathParaPr>
                      <m:jc m:val="left"/>
                    </m:oMathParaPr>
                    <m:oMath xmlns:m="http://schemas.openxmlformats.org/officeDocument/2006/math">
                      <m:f>
                        <m:fPr>
                          <m:ctrlPr>
                            <a:rPr lang="ar-SA" i="1">
                              <a:latin typeface="Cambria Math" charset="0"/>
                            </a:rPr>
                          </m:ctrlPr>
                        </m:fPr>
                        <m:num>
                          <m:r>
                            <a:rPr lang="en-US">
                              <a:latin typeface="Cambria Math" charset="0"/>
                            </a:rPr>
                            <m:t>𝑀</m:t>
                          </m:r>
                          <m:r>
                            <a:rPr lang="en-US">
                              <a:latin typeface="Cambria Math" charset="0"/>
                            </a:rPr>
                            <m:t>1</m:t>
                          </m:r>
                        </m:num>
                        <m:den>
                          <m:r>
                            <a:rPr lang="en-US">
                              <a:latin typeface="Cambria Math" charset="0"/>
                            </a:rPr>
                            <m:t>𝐵</m:t>
                          </m:r>
                        </m:den>
                      </m:f>
                      <m:r>
                        <a:rPr lang="en-US">
                          <a:latin typeface="Cambria Math" charset="0"/>
                        </a:rPr>
                        <m:t>= </m:t>
                      </m:r>
                      <m:f>
                        <m:fPr>
                          <m:ctrlPr>
                            <a:rPr lang="en-US" i="1">
                              <a:latin typeface="Cambria Math" charset="0"/>
                            </a:rPr>
                          </m:ctrlPr>
                        </m:fPr>
                        <m:num>
                          <m:r>
                            <a:rPr lang="en-US">
                              <a:latin typeface="Cambria Math" charset="0"/>
                            </a:rPr>
                            <m:t>𝐶</m:t>
                          </m:r>
                          <m:r>
                            <a:rPr lang="en-US">
                              <a:latin typeface="Cambria Math" charset="0"/>
                            </a:rPr>
                            <m:t>+</m:t>
                          </m:r>
                          <m:r>
                            <a:rPr lang="en-US">
                              <a:latin typeface="Cambria Math" charset="0"/>
                            </a:rPr>
                            <m:t>𝐷</m:t>
                          </m:r>
                        </m:num>
                        <m:den>
                          <m:r>
                            <a:rPr lang="en-US">
                              <a:latin typeface="Cambria Math" charset="0"/>
                            </a:rPr>
                            <m:t>𝐶</m:t>
                          </m:r>
                          <m:r>
                            <a:rPr lang="en-US">
                              <a:latin typeface="Cambria Math" charset="0"/>
                            </a:rPr>
                            <m:t>+</m:t>
                          </m:r>
                          <m:r>
                            <a:rPr lang="en-US">
                              <a:latin typeface="Cambria Math" charset="0"/>
                            </a:rPr>
                            <m:t>𝑅</m:t>
                          </m:r>
                        </m:den>
                      </m:f>
                    </m:oMath>
                  </m:oMathPara>
                </a14:m>
                <a:endParaRPr lang="ar-SA" dirty="0"/>
              </a:p>
              <a:p>
                <a:pPr marL="0" indent="0" rtl="1">
                  <a:lnSpc>
                    <a:spcPct val="100000"/>
                  </a:lnSpc>
                  <a:buNone/>
                </a:pPr>
                <a:r>
                  <a:rPr lang="ar-SA" dirty="0"/>
                  <a:t>بالتعويض عن قيمتي </a:t>
                </a:r>
                <a:r>
                  <a:rPr lang="en-US" dirty="0"/>
                  <a:t>C,R </a:t>
                </a:r>
                <a:r>
                  <a:rPr lang="ar-SA" dirty="0"/>
                  <a:t> أعوض : </a:t>
                </a:r>
                <a:r>
                  <a:rPr lang="en-US" dirty="0"/>
                  <a:t>=</a:t>
                </a:r>
                <a14:m>
                  <m:oMath xmlns:m="http://schemas.openxmlformats.org/officeDocument/2006/math">
                    <m:f>
                      <m:fPr>
                        <m:ctrlPr>
                          <a:rPr lang="en-US" i="1">
                            <a:latin typeface="Cambria Math" charset="0"/>
                          </a:rPr>
                        </m:ctrlPr>
                      </m:fPr>
                      <m:num>
                        <m:r>
                          <a:rPr lang="en-US">
                            <a:latin typeface="Cambria Math" charset="0"/>
                          </a:rPr>
                          <m:t>𝐾𝐷</m:t>
                        </m:r>
                        <m:r>
                          <a:rPr lang="en-US">
                            <a:latin typeface="Cambria Math" charset="0"/>
                          </a:rPr>
                          <m:t>+</m:t>
                        </m:r>
                        <m:r>
                          <a:rPr lang="en-US">
                            <a:latin typeface="Cambria Math" charset="0"/>
                          </a:rPr>
                          <m:t>𝐷</m:t>
                        </m:r>
                      </m:num>
                      <m:den>
                        <m:r>
                          <a:rPr lang="en-US">
                            <a:latin typeface="Cambria Math" charset="0"/>
                          </a:rPr>
                          <m:t>𝑟𝐷</m:t>
                        </m:r>
                        <m:r>
                          <a:rPr lang="en-US">
                            <a:latin typeface="Cambria Math" charset="0"/>
                          </a:rPr>
                          <m:t>+</m:t>
                        </m:r>
                        <m:r>
                          <a:rPr lang="en-US">
                            <a:latin typeface="Cambria Math" charset="0"/>
                          </a:rPr>
                          <m:t>𝐷</m:t>
                        </m:r>
                        <m:r>
                          <a:rPr lang="en-US">
                            <a:latin typeface="Cambria Math" charset="0"/>
                          </a:rPr>
                          <m:t> </m:t>
                        </m:r>
                      </m:den>
                    </m:f>
                  </m:oMath>
                </a14:m>
                <a:endParaRPr lang="en-US" dirty="0"/>
              </a:p>
              <a:p>
                <a:pPr marL="0" indent="0" rtl="1">
                  <a:lnSpc>
                    <a:spcPct val="100000"/>
                  </a:lnSpc>
                  <a:buNone/>
                </a:pPr>
                <a:r>
                  <a:rPr lang="en-US" dirty="0"/>
                  <a:t>D                                </a:t>
                </a:r>
                <a:r>
                  <a:rPr lang="ar-SA" dirty="0"/>
                  <a:t>عامل مشترك</a:t>
                </a:r>
                <a:r>
                  <a:rPr lang="en-US" dirty="0"/>
                  <a:t>:</a:t>
                </a:r>
                <a:r>
                  <a:rPr lang="ar-SA" dirty="0"/>
                  <a:t> </a:t>
                </a:r>
                <a:r>
                  <a:rPr lang="en-US" dirty="0"/>
                  <a:t>   </a:t>
                </a:r>
                <a:r>
                  <a:rPr lang="en-US" dirty="0" smtClean="0"/>
                  <a:t> </a:t>
                </a:r>
                <a:r>
                  <a:rPr lang="en-US" dirty="0"/>
                  <a:t>=</a:t>
                </a:r>
                <a14:m>
                  <m:oMath xmlns:m="http://schemas.openxmlformats.org/officeDocument/2006/math">
                    <m:f>
                      <m:fPr>
                        <m:ctrlPr>
                          <a:rPr lang="en-US" i="1">
                            <a:latin typeface="Cambria Math" charset="0"/>
                          </a:rPr>
                        </m:ctrlPr>
                      </m:fPr>
                      <m:num>
                        <m:r>
                          <a:rPr lang="en-US">
                            <a:latin typeface="Cambria Math" charset="0"/>
                          </a:rPr>
                          <m:t>𝐷</m:t>
                        </m:r>
                        <m:r>
                          <a:rPr lang="en-US">
                            <a:latin typeface="Cambria Math" charset="0"/>
                          </a:rPr>
                          <m:t>(</m:t>
                        </m:r>
                        <m:r>
                          <a:rPr lang="en-US">
                            <a:latin typeface="Cambria Math" charset="0"/>
                          </a:rPr>
                          <m:t>𝐾</m:t>
                        </m:r>
                        <m:r>
                          <a:rPr lang="en-US">
                            <a:latin typeface="Cambria Math" charset="0"/>
                          </a:rPr>
                          <m:t>+</m:t>
                        </m:r>
                        <m:r>
                          <a:rPr lang="en-US">
                            <a:latin typeface="Cambria Math" charset="0"/>
                          </a:rPr>
                          <m:t>1</m:t>
                        </m:r>
                        <m:r>
                          <a:rPr lang="en-US">
                            <a:latin typeface="Cambria Math" charset="0"/>
                          </a:rPr>
                          <m:t>)</m:t>
                        </m:r>
                      </m:num>
                      <m:den>
                        <m:r>
                          <a:rPr lang="en-US">
                            <a:latin typeface="Cambria Math" charset="0"/>
                          </a:rPr>
                          <m:t>𝐷</m:t>
                        </m:r>
                        <m:r>
                          <a:rPr lang="en-US">
                            <a:latin typeface="Cambria Math" charset="0"/>
                          </a:rPr>
                          <m:t>(</m:t>
                        </m:r>
                        <m:r>
                          <a:rPr lang="en-US">
                            <a:latin typeface="Cambria Math" charset="0"/>
                          </a:rPr>
                          <m:t>𝐾</m:t>
                        </m:r>
                        <m:r>
                          <a:rPr lang="en-US">
                            <a:latin typeface="Cambria Math" charset="0"/>
                          </a:rPr>
                          <m:t>+</m:t>
                        </m:r>
                        <m:r>
                          <a:rPr lang="en-US">
                            <a:latin typeface="Cambria Math" charset="0"/>
                          </a:rPr>
                          <m:t>𝑅</m:t>
                        </m:r>
                        <m:r>
                          <a:rPr lang="en-US">
                            <a:latin typeface="Cambria Math" charset="0"/>
                          </a:rPr>
                          <m:t>)</m:t>
                        </m:r>
                      </m:den>
                    </m:f>
                  </m:oMath>
                </a14:m>
                <a:endParaRPr lang="en-US" dirty="0"/>
              </a:p>
              <a:p>
                <a:pPr marL="0" indent="0" rtl="1">
                  <a:lnSpc>
                    <a:spcPct val="100000"/>
                  </a:lnSpc>
                  <a:buNone/>
                </a:pPr>
                <a14:m>
                  <m:oMath xmlns:m="http://schemas.openxmlformats.org/officeDocument/2006/math">
                    <m:f>
                      <m:fPr>
                        <m:ctrlPr>
                          <a:rPr lang="en-US" i="1">
                            <a:latin typeface="Cambria Math" charset="0"/>
                          </a:rPr>
                        </m:ctrlPr>
                      </m:fPr>
                      <m:num>
                        <m:r>
                          <a:rPr lang="en-US">
                            <a:latin typeface="Cambria Math" charset="0"/>
                          </a:rPr>
                          <m:t>𝑀</m:t>
                        </m:r>
                        <m:r>
                          <a:rPr lang="en-US">
                            <a:latin typeface="Cambria Math" charset="0"/>
                          </a:rPr>
                          <m:t>1</m:t>
                        </m:r>
                        <m:r>
                          <a:rPr lang="en-US">
                            <a:latin typeface="Cambria Math" charset="0"/>
                          </a:rPr>
                          <m:t> </m:t>
                        </m:r>
                      </m:num>
                      <m:den>
                        <m:r>
                          <a:rPr lang="en-US">
                            <a:latin typeface="Cambria Math" charset="0"/>
                          </a:rPr>
                          <m:t>𝐵</m:t>
                        </m:r>
                      </m:den>
                    </m:f>
                  </m:oMath>
                </a14:m>
                <a:r>
                  <a:rPr lang="en-US" dirty="0"/>
                  <a:t>=  </a:t>
                </a:r>
                <a14:m>
                  <m:oMath xmlns:m="http://schemas.openxmlformats.org/officeDocument/2006/math">
                    <m:f>
                      <m:fPr>
                        <m:ctrlPr>
                          <a:rPr lang="en-US" i="1">
                            <a:latin typeface="Cambria Math" charset="0"/>
                          </a:rPr>
                        </m:ctrlPr>
                      </m:fPr>
                      <m:num>
                        <m:r>
                          <a:rPr lang="en-US">
                            <a:latin typeface="Cambria Math" charset="0"/>
                          </a:rPr>
                          <m:t>𝐾</m:t>
                        </m:r>
                        <m:r>
                          <a:rPr lang="en-US">
                            <a:latin typeface="Cambria Math" charset="0"/>
                          </a:rPr>
                          <m:t>+</m:t>
                        </m:r>
                        <m:r>
                          <a:rPr lang="en-US">
                            <a:latin typeface="Cambria Math" charset="0"/>
                          </a:rPr>
                          <m:t>1</m:t>
                        </m:r>
                      </m:num>
                      <m:den>
                        <m:r>
                          <a:rPr lang="en-US">
                            <a:latin typeface="Cambria Math" charset="0"/>
                          </a:rPr>
                          <m:t>𝐾</m:t>
                        </m:r>
                        <m:r>
                          <a:rPr lang="en-US">
                            <a:latin typeface="Cambria Math" charset="0"/>
                          </a:rPr>
                          <m:t>+</m:t>
                        </m:r>
                        <m:r>
                          <a:rPr lang="en-US">
                            <a:latin typeface="Cambria Math" charset="0"/>
                          </a:rPr>
                          <m:t>𝑅</m:t>
                        </m:r>
                        <m:r>
                          <a:rPr lang="en-US">
                            <a:latin typeface="Cambria Math" charset="0"/>
                          </a:rPr>
                          <m:t> </m:t>
                        </m:r>
                      </m:den>
                    </m:f>
                  </m:oMath>
                </a14:m>
                <a:r>
                  <a:rPr lang="en-US" dirty="0"/>
                  <a:t>=      M1=</a:t>
                </a:r>
                <a14:m>
                  <m:oMath xmlns:m="http://schemas.openxmlformats.org/officeDocument/2006/math">
                    <m:f>
                      <m:fPr>
                        <m:ctrlPr>
                          <a:rPr lang="en-US" i="1">
                            <a:latin typeface="Cambria Math" charset="0"/>
                          </a:rPr>
                        </m:ctrlPr>
                      </m:fPr>
                      <m:num>
                        <m:r>
                          <a:rPr lang="en-US">
                            <a:latin typeface="Cambria Math" charset="0"/>
                          </a:rPr>
                          <m:t>𝐾</m:t>
                        </m:r>
                        <m:r>
                          <a:rPr lang="en-US">
                            <a:latin typeface="Cambria Math" charset="0"/>
                          </a:rPr>
                          <m:t>+</m:t>
                        </m:r>
                        <m:r>
                          <a:rPr lang="en-US">
                            <a:latin typeface="Cambria Math" charset="0"/>
                          </a:rPr>
                          <m:t>1</m:t>
                        </m:r>
                      </m:num>
                      <m:den>
                        <m:r>
                          <a:rPr lang="en-US">
                            <a:latin typeface="Cambria Math" charset="0"/>
                          </a:rPr>
                          <m:t>𝐾</m:t>
                        </m:r>
                        <m:r>
                          <a:rPr lang="en-US">
                            <a:latin typeface="Cambria Math" charset="0"/>
                          </a:rPr>
                          <m:t>+</m:t>
                        </m:r>
                        <m:r>
                          <a:rPr lang="en-US">
                            <a:latin typeface="Cambria Math" charset="0"/>
                          </a:rPr>
                          <m:t>𝑅</m:t>
                        </m:r>
                        <m:r>
                          <a:rPr lang="en-US">
                            <a:latin typeface="Cambria Math" charset="0"/>
                          </a:rPr>
                          <m:t> </m:t>
                        </m:r>
                      </m:den>
                    </m:f>
                  </m:oMath>
                </a14:m>
                <a:r>
                  <a:rPr lang="en-US" dirty="0"/>
                  <a:t>(B)  ⟾ M1= </a:t>
                </a:r>
                <a:r>
                  <a:rPr lang="en-US" dirty="0" err="1"/>
                  <a:t>mB</a:t>
                </a:r>
                <a:r>
                  <a:rPr lang="en-US" dirty="0"/>
                  <a:t> </a:t>
                </a:r>
                <a:endParaRPr lang="ar-SA" dirty="0"/>
              </a:p>
              <a:p>
                <a:pPr marL="0" indent="0" rtl="1">
                  <a:lnSpc>
                    <a:spcPct val="100000"/>
                  </a:lnSpc>
                  <a:buNone/>
                </a:pPr>
                <a:r>
                  <a:rPr lang="ar-SA" dirty="0"/>
                  <a:t>حيث </a:t>
                </a:r>
                <a:r>
                  <a:rPr lang="en-US" dirty="0"/>
                  <a:t>m</a:t>
                </a:r>
                <a:r>
                  <a:rPr lang="ar-SA" dirty="0"/>
                  <a:t>= المضاعف النقدي المركب</a:t>
                </a:r>
              </a:p>
              <a:p>
                <a:pPr marL="0" indent="0" algn="r" rtl="1">
                  <a:lnSpc>
                    <a:spcPct val="100000"/>
                  </a:lnSpc>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22031" y="295422"/>
                <a:ext cx="11408898" cy="6426053"/>
              </a:xfrm>
              <a:blipFill rotWithShape="0">
                <a:blip r:embed="rId2"/>
                <a:stretch>
                  <a:fillRect l="-1068" t="-1611" r="-112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0A2A7E-46E0-5243-9966-81966AA01AB4}" type="slidenum">
              <a:rPr lang="en-US" smtClean="0"/>
              <a:t>6</a:t>
            </a:fld>
            <a:endParaRPr lang="en-US"/>
          </a:p>
        </p:txBody>
      </p:sp>
    </p:spTree>
    <p:extLst>
      <p:ext uri="{BB962C8B-B14F-4D97-AF65-F5344CB8AC3E}">
        <p14:creationId xmlns:p14="http://schemas.microsoft.com/office/powerpoint/2010/main" val="588615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65761" y="267286"/>
                <a:ext cx="11465168" cy="6454189"/>
              </a:xfrm>
            </p:spPr>
            <p:txBody>
              <a:bodyPr/>
              <a:lstStyle/>
              <a:p>
                <a:pPr marL="228600" indent="-228600" algn="r" defTabSz="914400" rtl="1" eaLnBrk="1" latinLnBrk="0" hangingPunct="1">
                  <a:lnSpc>
                    <a:spcPct val="90000"/>
                  </a:lnSpc>
                  <a:spcBef>
                    <a:spcPts val="1000"/>
                  </a:spcBef>
                  <a:buFont typeface="Arial"/>
                  <a:buChar char="•"/>
                </a:pPr>
                <a:r>
                  <a:rPr lang="ar-SA" b="1" u="sng" dirty="0" smtClean="0"/>
                  <a:t>أثر قاعدة النقد على عرض النقد: </a:t>
                </a:r>
                <a:endParaRPr lang="ar-SA" b="1" u="sng" dirty="0"/>
              </a:p>
              <a:p>
                <a:pPr marL="0" indent="0" algn="r" defTabSz="914400" rtl="1" eaLnBrk="1" latinLnBrk="0" hangingPunct="1">
                  <a:lnSpc>
                    <a:spcPct val="90000"/>
                  </a:lnSpc>
                  <a:spcBef>
                    <a:spcPts val="1000"/>
                  </a:spcBef>
                  <a:buNone/>
                </a:pPr>
                <a:r>
                  <a:rPr lang="ar-SA" dirty="0" smtClean="0"/>
                  <a:t>ارتفاع القاعدة النقدية يؤدي لارتفاع بمقدار الضعف في عرض النقد، وذلك يعكس قوة تأثير قاعدة النقد على عرض النقد.</a:t>
                </a:r>
              </a:p>
              <a:p>
                <a:pPr marL="228600" indent="-228600" algn="r" defTabSz="914400" rtl="1" eaLnBrk="1" latinLnBrk="0" hangingPunct="1">
                  <a:lnSpc>
                    <a:spcPct val="90000"/>
                  </a:lnSpc>
                  <a:spcBef>
                    <a:spcPts val="1000"/>
                  </a:spcBef>
                  <a:buFont typeface="Arial"/>
                  <a:buChar char="•"/>
                </a:pPr>
                <a:endParaRPr lang="ar-SA" dirty="0"/>
              </a:p>
              <a:p>
                <a:pPr algn="r" rtl="1"/>
                <a:r>
                  <a:rPr lang="ar-SA" b="1" u="sng" dirty="0" smtClean="0"/>
                  <a:t>أثر قيمة نسبة العملة إلى الودائع </a:t>
                </a:r>
                <a:r>
                  <a:rPr lang="en-US" b="1" u="sng" dirty="0" smtClean="0"/>
                  <a:t>K= </a:t>
                </a:r>
                <a14:m>
                  <m:oMath xmlns:m="http://schemas.openxmlformats.org/officeDocument/2006/math">
                    <m:f>
                      <m:fPr>
                        <m:ctrlPr>
                          <a:rPr lang="en-US" b="1" i="1" u="sng" smtClean="0">
                            <a:latin typeface="Cambria Math" charset="0"/>
                          </a:rPr>
                        </m:ctrlPr>
                      </m:fPr>
                      <m:num>
                        <m:r>
                          <a:rPr lang="en-US" b="1" i="1" u="sng" smtClean="0">
                            <a:latin typeface="Cambria Math" charset="0"/>
                          </a:rPr>
                          <m:t>𝑪</m:t>
                        </m:r>
                      </m:num>
                      <m:den>
                        <m:r>
                          <a:rPr lang="en-US" b="1" i="1" u="sng" smtClean="0">
                            <a:latin typeface="Cambria Math" charset="0"/>
                          </a:rPr>
                          <m:t>𝑫</m:t>
                        </m:r>
                      </m:den>
                    </m:f>
                  </m:oMath>
                </a14:m>
                <a:r>
                  <a:rPr lang="ar-SA" b="1" u="sng" dirty="0" smtClean="0"/>
                  <a:t> </a:t>
                </a:r>
                <a:r>
                  <a:rPr lang="ar-SA" b="1" u="sng" dirty="0"/>
                  <a:t>على كلا من </a:t>
                </a:r>
                <a:r>
                  <a:rPr lang="en-US" b="1" u="sng" dirty="0"/>
                  <a:t>m, M1 </a:t>
                </a:r>
                <a:r>
                  <a:rPr lang="ar-SA" b="1" u="sng" dirty="0"/>
                  <a:t>:</a:t>
                </a:r>
              </a:p>
              <a:p>
                <a:pPr marL="0" indent="0" algn="r" defTabSz="914400" rtl="1" eaLnBrk="1" latinLnBrk="0" hangingPunct="1">
                  <a:lnSpc>
                    <a:spcPct val="90000"/>
                  </a:lnSpc>
                  <a:spcBef>
                    <a:spcPts val="1000"/>
                  </a:spcBef>
                  <a:buNone/>
                </a:pPr>
                <a:r>
                  <a:rPr lang="ar-SA" dirty="0" smtClean="0"/>
                  <a:t>هناك علاقة عكسية حيث أن ارتفاع قيمة نسبة العملة إلى الودائع تؤدي إلى انخفاض قيمة المضاعف </a:t>
                </a:r>
                <a:r>
                  <a:rPr lang="ar-SA" dirty="0"/>
                  <a:t> </a:t>
                </a:r>
                <a:r>
                  <a:rPr lang="ar-SA" dirty="0" smtClean="0"/>
                  <a:t>والعكس صحيح.</a:t>
                </a:r>
                <a:endParaRPr lang="en-US" dirty="0" smtClean="0"/>
              </a:p>
              <a:p>
                <a:pPr marL="0" indent="0" algn="r" defTabSz="914400" rtl="1" eaLnBrk="1" latinLnBrk="0" hangingPunct="1">
                  <a:lnSpc>
                    <a:spcPct val="90000"/>
                  </a:lnSpc>
                  <a:spcBef>
                    <a:spcPts val="1000"/>
                  </a:spcBef>
                  <a:buNone/>
                </a:pPr>
                <a:endParaRPr lang="en-US" dirty="0"/>
              </a:p>
              <a:p>
                <a:pPr algn="r" rtl="1"/>
                <a:r>
                  <a:rPr lang="ar-SA" b="1" u="sng" dirty="0" smtClean="0"/>
                  <a:t>أثر تغير مستوى الدخل الحقيقي على كلا </a:t>
                </a:r>
                <a:r>
                  <a:rPr lang="ar-SA" b="1" u="sng" dirty="0"/>
                  <a:t>من </a:t>
                </a:r>
                <a:r>
                  <a:rPr lang="en-US" b="1" u="sng" dirty="0"/>
                  <a:t>m, M1 </a:t>
                </a:r>
                <a:r>
                  <a:rPr lang="ar-SA" b="1" u="sng" dirty="0"/>
                  <a:t>:</a:t>
                </a:r>
              </a:p>
              <a:p>
                <a:pPr marL="0" indent="0" algn="r" rtl="1">
                  <a:buNone/>
                </a:pPr>
                <a:r>
                  <a:rPr lang="ar-SA" dirty="0" smtClean="0"/>
                  <a:t>ارتفاع مستوى الدخل الحقيقي </a:t>
                </a:r>
                <a14:m>
                  <m:oMath xmlns:m="http://schemas.openxmlformats.org/officeDocument/2006/math">
                    <m:f>
                      <m:fPr>
                        <m:ctrlPr>
                          <a:rPr lang="ar-SA" i="1" smtClean="0">
                            <a:latin typeface="Cambria Math" charset="0"/>
                          </a:rPr>
                        </m:ctrlPr>
                      </m:fPr>
                      <m:num>
                        <m:r>
                          <a:rPr lang="en-US" b="0" i="1" smtClean="0">
                            <a:latin typeface="Cambria Math" charset="0"/>
                          </a:rPr>
                          <m:t>𝑦</m:t>
                        </m:r>
                      </m:num>
                      <m:den>
                        <m:r>
                          <a:rPr lang="en-US" b="0" i="1" smtClean="0">
                            <a:latin typeface="Cambria Math" charset="0"/>
                          </a:rPr>
                          <m:t>𝑝</m:t>
                        </m:r>
                      </m:den>
                    </m:f>
                  </m:oMath>
                </a14:m>
                <a:r>
                  <a:rPr lang="en-US" dirty="0" smtClean="0"/>
                  <a:t>  </a:t>
                </a:r>
                <a:r>
                  <a:rPr lang="ar-SA" dirty="0" smtClean="0"/>
                  <a:t>  يؤدي إلى انخفاض نسبة العملة إلى الودائع </a:t>
                </a:r>
                <a:r>
                  <a:rPr lang="en-US" dirty="0"/>
                  <a:t>K= </a:t>
                </a:r>
                <a14:m>
                  <m:oMath xmlns:m="http://schemas.openxmlformats.org/officeDocument/2006/math">
                    <m:f>
                      <m:fPr>
                        <m:ctrlPr>
                          <a:rPr lang="en-US" i="1">
                            <a:latin typeface="Cambria Math" charset="0"/>
                          </a:rPr>
                        </m:ctrlPr>
                      </m:fPr>
                      <m:num>
                        <m:r>
                          <a:rPr lang="en-US" i="1">
                            <a:latin typeface="Cambria Math" charset="0"/>
                          </a:rPr>
                          <m:t>𝐶</m:t>
                        </m:r>
                      </m:num>
                      <m:den>
                        <m:r>
                          <a:rPr lang="en-US" i="1">
                            <a:latin typeface="Cambria Math" charset="0"/>
                          </a:rPr>
                          <m:t>𝐷</m:t>
                        </m:r>
                      </m:den>
                    </m:f>
                  </m:oMath>
                </a14:m>
                <a:r>
                  <a:rPr lang="ar-SA" dirty="0" smtClean="0"/>
                  <a:t> بسبب (ارتفاع قيمة الودائع </a:t>
                </a:r>
                <a:r>
                  <a:rPr lang="en-US" dirty="0" smtClean="0"/>
                  <a:t>D</a:t>
                </a:r>
                <a:r>
                  <a:rPr lang="ar-SA" dirty="0" smtClean="0"/>
                  <a:t>) وبالتالي يزداد كلا من </a:t>
                </a:r>
                <a:r>
                  <a:rPr lang="en-US" dirty="0" smtClean="0"/>
                  <a:t>m, M1</a:t>
                </a:r>
                <a:r>
                  <a:rPr lang="ar-SA" dirty="0" smtClean="0"/>
                  <a:t>،  والعكس صحيح.</a:t>
                </a: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65761" y="267286"/>
                <a:ext cx="11465168" cy="6454189"/>
              </a:xfrm>
              <a:blipFill rotWithShape="0">
                <a:blip r:embed="rId2"/>
                <a:stretch>
                  <a:fillRect l="-1861" t="-1700" r="-106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0A2A7E-46E0-5243-9966-81966AA01AB4}" type="slidenum">
              <a:rPr lang="en-US" smtClean="0"/>
              <a:t>7</a:t>
            </a:fld>
            <a:endParaRPr lang="en-US"/>
          </a:p>
        </p:txBody>
      </p:sp>
    </p:spTree>
    <p:extLst>
      <p:ext uri="{BB962C8B-B14F-4D97-AF65-F5344CB8AC3E}">
        <p14:creationId xmlns:p14="http://schemas.microsoft.com/office/powerpoint/2010/main" val="1912907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51693" y="154744"/>
                <a:ext cx="11408898" cy="6566731"/>
              </a:xfrm>
            </p:spPr>
            <p:txBody>
              <a:bodyPr>
                <a:normAutofit lnSpcReduction="10000"/>
              </a:bodyPr>
              <a:lstStyle/>
              <a:p>
                <a:pPr algn="r" rtl="1"/>
                <a:r>
                  <a:rPr lang="ar-SA" b="1" u="sng" dirty="0" smtClean="0"/>
                  <a:t>أثر تغير نسبة أسعار السلع والخدمات التي يتم التعامل عليها بالعملة إلى أسعار السلع التي يتم التعامل عليها بالشيكات على </a:t>
                </a:r>
                <a:r>
                  <a:rPr lang="ar-SA" b="1" u="sng" dirty="0"/>
                  <a:t>كلا من </a:t>
                </a:r>
                <a:r>
                  <a:rPr lang="en-US" b="1" u="sng" dirty="0"/>
                  <a:t>m, M1 </a:t>
                </a:r>
                <a:r>
                  <a:rPr lang="ar-SA" b="1" u="sng" dirty="0" smtClean="0"/>
                  <a:t>:</a:t>
                </a:r>
              </a:p>
              <a:p>
                <a:pPr marL="0" indent="0" algn="r" rtl="1">
                  <a:buNone/>
                </a:pPr>
                <a:r>
                  <a:rPr lang="ar-SA" dirty="0" smtClean="0"/>
                  <a:t>ارتفاع أسعار السلع المتعامل عليها بالشيكات مقارنة بالمتعامل عليها بالعملة يؤدي </a:t>
                </a:r>
                <a:r>
                  <a:rPr lang="ar-SA" dirty="0"/>
                  <a:t>إلى انخفاض نسبة العملة إلى الودائع </a:t>
                </a:r>
                <a:r>
                  <a:rPr lang="en-US" dirty="0"/>
                  <a:t>K= </a:t>
                </a:r>
                <a14:m>
                  <m:oMath xmlns:m="http://schemas.openxmlformats.org/officeDocument/2006/math">
                    <m:f>
                      <m:fPr>
                        <m:ctrlPr>
                          <a:rPr lang="en-US" i="1">
                            <a:latin typeface="Cambria Math" charset="0"/>
                          </a:rPr>
                        </m:ctrlPr>
                      </m:fPr>
                      <m:num>
                        <m:r>
                          <a:rPr lang="en-US" i="1">
                            <a:latin typeface="Cambria Math" charset="0"/>
                          </a:rPr>
                          <m:t>𝐶</m:t>
                        </m:r>
                      </m:num>
                      <m:den>
                        <m:r>
                          <a:rPr lang="en-US" i="1">
                            <a:latin typeface="Cambria Math" charset="0"/>
                          </a:rPr>
                          <m:t>𝐷</m:t>
                        </m:r>
                      </m:den>
                    </m:f>
                  </m:oMath>
                </a14:m>
                <a:r>
                  <a:rPr lang="ar-SA" dirty="0"/>
                  <a:t> بسبب (ارتفاع قيمة الودائع </a:t>
                </a:r>
                <a:r>
                  <a:rPr lang="en-US" dirty="0"/>
                  <a:t>D</a:t>
                </a:r>
                <a:r>
                  <a:rPr lang="ar-SA" dirty="0"/>
                  <a:t>) وبالتالي يزداد كلا من </a:t>
                </a:r>
                <a:r>
                  <a:rPr lang="en-US" dirty="0"/>
                  <a:t>m, </a:t>
                </a:r>
                <a:r>
                  <a:rPr lang="en-US" dirty="0" smtClean="0"/>
                  <a:t>M1</a:t>
                </a:r>
                <a:r>
                  <a:rPr lang="ar-SA" dirty="0"/>
                  <a:t> </a:t>
                </a:r>
                <a:r>
                  <a:rPr lang="ar-SA" dirty="0" smtClean="0"/>
                  <a:t>والعكس </a:t>
                </a:r>
                <a:r>
                  <a:rPr lang="ar-SA" dirty="0"/>
                  <a:t>صحيح.</a:t>
                </a:r>
                <a:endParaRPr lang="en-US" dirty="0"/>
              </a:p>
              <a:p>
                <a:pPr marL="228600" indent="-228600" algn="r" defTabSz="914400" rtl="1" eaLnBrk="1" latinLnBrk="0" hangingPunct="1">
                  <a:lnSpc>
                    <a:spcPct val="90000"/>
                  </a:lnSpc>
                  <a:spcBef>
                    <a:spcPts val="1000"/>
                  </a:spcBef>
                  <a:buFont typeface="Arial"/>
                  <a:buChar char="•"/>
                </a:pPr>
                <a:endParaRPr lang="ar-SA" u="sng" dirty="0" smtClean="0"/>
              </a:p>
              <a:p>
                <a:pPr algn="r" rtl="1"/>
                <a:r>
                  <a:rPr lang="ar-SA" b="1" u="sng" dirty="0" smtClean="0"/>
                  <a:t>أثر تغير قيمة الضرائب المفروضة بالاقتصاد </a:t>
                </a:r>
                <a:r>
                  <a:rPr lang="en-US" b="1" u="sng" dirty="0"/>
                  <a:t>T</a:t>
                </a:r>
                <a:r>
                  <a:rPr lang="ar-SA" b="1" u="sng" dirty="0" smtClean="0"/>
                  <a:t>على </a:t>
                </a:r>
                <a:r>
                  <a:rPr lang="ar-SA" b="1" u="sng" dirty="0"/>
                  <a:t>كلا من </a:t>
                </a:r>
                <a:r>
                  <a:rPr lang="en-US" b="1" u="sng" dirty="0"/>
                  <a:t>m, M1 </a:t>
                </a:r>
                <a:r>
                  <a:rPr lang="ar-SA" b="1" u="sng" dirty="0" smtClean="0"/>
                  <a:t>:</a:t>
                </a:r>
              </a:p>
              <a:p>
                <a:pPr marL="0" indent="0" algn="r" rtl="1">
                  <a:buNone/>
                </a:pPr>
                <a:r>
                  <a:rPr lang="ar-SA" dirty="0" smtClean="0"/>
                  <a:t> ارتفاع مستوى الضرائب </a:t>
                </a:r>
                <a:r>
                  <a:rPr lang="en-US" dirty="0" smtClean="0"/>
                  <a:t>T</a:t>
                </a:r>
                <a:r>
                  <a:rPr lang="ar-SA" dirty="0" smtClean="0"/>
                  <a:t> </a:t>
                </a:r>
                <a:r>
                  <a:rPr lang="ar-SA" dirty="0"/>
                  <a:t>يؤدي إلى انخفاض نسبة العملة إلى الودائع </a:t>
                </a:r>
                <a:r>
                  <a:rPr lang="en-US" dirty="0"/>
                  <a:t>K= </a:t>
                </a:r>
                <a14:m>
                  <m:oMath xmlns:m="http://schemas.openxmlformats.org/officeDocument/2006/math">
                    <m:f>
                      <m:fPr>
                        <m:ctrlPr>
                          <a:rPr lang="en-US" i="1">
                            <a:latin typeface="Cambria Math" charset="0"/>
                          </a:rPr>
                        </m:ctrlPr>
                      </m:fPr>
                      <m:num>
                        <m:r>
                          <a:rPr lang="en-US" i="1">
                            <a:latin typeface="Cambria Math" charset="0"/>
                          </a:rPr>
                          <m:t>𝐶</m:t>
                        </m:r>
                      </m:num>
                      <m:den>
                        <m:r>
                          <a:rPr lang="en-US" i="1">
                            <a:latin typeface="Cambria Math" charset="0"/>
                          </a:rPr>
                          <m:t>𝐷</m:t>
                        </m:r>
                      </m:den>
                    </m:f>
                  </m:oMath>
                </a14:m>
                <a:r>
                  <a:rPr lang="ar-SA" dirty="0"/>
                  <a:t> </a:t>
                </a:r>
                <a:r>
                  <a:rPr lang="ar-SA" dirty="0" smtClean="0"/>
                  <a:t>بسبب أن</a:t>
                </a:r>
                <a:r>
                  <a:rPr lang="en-US" dirty="0" smtClean="0"/>
                  <a:t>C </a:t>
                </a:r>
                <a:r>
                  <a:rPr lang="ar-SA" dirty="0" smtClean="0"/>
                  <a:t> ترتفع، وبالتالي </a:t>
                </a:r>
                <a:r>
                  <a:rPr lang="ar-SA" dirty="0"/>
                  <a:t>يزداد كلا من </a:t>
                </a:r>
                <a:r>
                  <a:rPr lang="en-US" dirty="0"/>
                  <a:t>m, M1</a:t>
                </a:r>
                <a:r>
                  <a:rPr lang="ar-SA" dirty="0"/>
                  <a:t> والعكس صحيح</a:t>
                </a:r>
                <a:r>
                  <a:rPr lang="ar-SA" dirty="0" smtClean="0"/>
                  <a:t>.</a:t>
                </a:r>
              </a:p>
              <a:p>
                <a:pPr marL="0" indent="0" algn="r" rtl="1">
                  <a:buNone/>
                </a:pPr>
                <a:endParaRPr lang="ar-SA" u="sng" dirty="0"/>
              </a:p>
              <a:p>
                <a:pPr algn="r" rtl="1"/>
                <a:r>
                  <a:rPr lang="ar-SA" b="1" u="sng" dirty="0" smtClean="0"/>
                  <a:t>أثر تغير سعر الفائدة بالاقتصاد على </a:t>
                </a:r>
                <a:r>
                  <a:rPr lang="ar-SA" b="1" u="sng" dirty="0"/>
                  <a:t>كلا من </a:t>
                </a:r>
                <a:r>
                  <a:rPr lang="en-US" b="1" u="sng" dirty="0"/>
                  <a:t>m, M1 </a:t>
                </a:r>
                <a:r>
                  <a:rPr lang="ar-SA" b="1" u="sng" dirty="0" smtClean="0"/>
                  <a:t>:</a:t>
                </a:r>
              </a:p>
              <a:p>
                <a:pPr marL="0" indent="0" algn="r" rtl="1">
                  <a:buNone/>
                </a:pPr>
                <a:r>
                  <a:rPr lang="ar-SA" dirty="0" smtClean="0"/>
                  <a:t>عند ارتفاع سعر الفائدة ترتفع نسبة الودائع </a:t>
                </a:r>
                <a:r>
                  <a:rPr lang="en-US" dirty="0" smtClean="0"/>
                  <a:t>D </a:t>
                </a:r>
                <a:r>
                  <a:rPr lang="ar-SA" dirty="0"/>
                  <a:t> </a:t>
                </a:r>
                <a:r>
                  <a:rPr lang="ar-SA" dirty="0" smtClean="0"/>
                  <a:t>مما يؤدي </a:t>
                </a:r>
                <a:r>
                  <a:rPr lang="ar-SA" dirty="0"/>
                  <a:t>إلى انخفاض نسبة العملة إلى الودائع </a:t>
                </a:r>
                <a:r>
                  <a:rPr lang="en-US" dirty="0"/>
                  <a:t>K= </a:t>
                </a:r>
                <a14:m>
                  <m:oMath xmlns:m="http://schemas.openxmlformats.org/officeDocument/2006/math">
                    <m:f>
                      <m:fPr>
                        <m:ctrlPr>
                          <a:rPr lang="en-US" i="1">
                            <a:latin typeface="Cambria Math" charset="0"/>
                          </a:rPr>
                        </m:ctrlPr>
                      </m:fPr>
                      <m:num>
                        <m:r>
                          <a:rPr lang="en-US" i="1">
                            <a:latin typeface="Cambria Math" charset="0"/>
                          </a:rPr>
                          <m:t>𝐶</m:t>
                        </m:r>
                      </m:num>
                      <m:den>
                        <m:r>
                          <a:rPr lang="en-US" i="1">
                            <a:latin typeface="Cambria Math" charset="0"/>
                          </a:rPr>
                          <m:t>𝐷</m:t>
                        </m:r>
                      </m:den>
                    </m:f>
                  </m:oMath>
                </a14:m>
                <a:endParaRPr lang="ar-SA" u="sng" dirty="0" smtClean="0"/>
              </a:p>
              <a:p>
                <a:pPr marL="0" indent="0" algn="r" rtl="1">
                  <a:buNone/>
                </a:pPr>
                <a:r>
                  <a:rPr lang="ar-SA" dirty="0"/>
                  <a:t>وبالتالي يزداد كلا من </a:t>
                </a:r>
                <a:r>
                  <a:rPr lang="en-US" dirty="0"/>
                  <a:t>m, M1</a:t>
                </a:r>
                <a:r>
                  <a:rPr lang="ar-SA" dirty="0"/>
                  <a:t> والعكس صحيح</a:t>
                </a:r>
                <a:r>
                  <a:rPr lang="ar-SA" dirty="0" smtClean="0"/>
                  <a:t>.</a:t>
                </a:r>
              </a:p>
              <a:p>
                <a:pPr marL="0" indent="0" algn="r" rtl="1">
                  <a:buNone/>
                </a:pPr>
                <a:endParaRPr lang="ar-SA" dirty="0"/>
              </a:p>
              <a:p>
                <a:pPr marL="0" indent="0" algn="r" rtl="1">
                  <a:buNone/>
                </a:pPr>
                <a:endParaRPr lang="ar-SA" u="sng" dirty="0"/>
              </a:p>
              <a:p>
                <a:pPr marL="0" indent="0" algn="r" rtl="1">
                  <a:buNone/>
                </a:pPr>
                <a:endParaRPr lang="en-US" dirty="0"/>
              </a:p>
              <a:p>
                <a:pPr algn="r" rtl="1"/>
                <a:endParaRPr lang="ar-SA" u="sng" dirty="0" smtClean="0"/>
              </a:p>
              <a:p>
                <a:pPr algn="r" rtl="1"/>
                <a:endParaRPr lang="ar-SA" u="sng" dirty="0" smtClean="0"/>
              </a:p>
              <a:p>
                <a:pPr marL="228600" indent="-228600" algn="r" defTabSz="914400" rtl="1" eaLnBrk="1" latinLnBrk="0" hangingPunct="1">
                  <a:lnSpc>
                    <a:spcPct val="90000"/>
                  </a:lnSpc>
                  <a:spcBef>
                    <a:spcPts val="1000"/>
                  </a:spcBef>
                  <a:buFont typeface="Arial"/>
                  <a:buChar char="•"/>
                </a:pPr>
                <a:endParaRPr lang="ar-SA" u="sng" dirty="0"/>
              </a:p>
              <a:p>
                <a:pPr marL="228600" indent="-228600" algn="r" defTabSz="914400" rtl="1" eaLnBrk="1" latinLnBrk="0" hangingPunct="1">
                  <a:lnSpc>
                    <a:spcPct val="90000"/>
                  </a:lnSpc>
                  <a:spcBef>
                    <a:spcPts val="1000"/>
                  </a:spcBef>
                  <a:buFont typeface="Arial"/>
                  <a:buChar char="•"/>
                </a:pPr>
                <a:endParaRPr lang="ar-SA" u="sng" dirty="0" smtClean="0"/>
              </a:p>
              <a:p>
                <a:pPr marL="228600" indent="-228600" algn="r" defTabSz="914400" rtl="1" eaLnBrk="1" latinLnBrk="0" hangingPunct="1">
                  <a:lnSpc>
                    <a:spcPct val="90000"/>
                  </a:lnSpc>
                  <a:spcBef>
                    <a:spcPts val="1000"/>
                  </a:spcBef>
                  <a:buFont typeface="Arial"/>
                  <a:buChar char="•"/>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51693" y="154744"/>
                <a:ext cx="11408898" cy="6566731"/>
              </a:xfrm>
              <a:blipFill rotWithShape="0">
                <a:blip r:embed="rId2"/>
                <a:stretch>
                  <a:fillRect l="-428" t="-2226" r="-106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0A2A7E-46E0-5243-9966-81966AA01AB4}" type="slidenum">
              <a:rPr lang="en-US" smtClean="0"/>
              <a:t>8</a:t>
            </a:fld>
            <a:endParaRPr lang="en-US"/>
          </a:p>
        </p:txBody>
      </p:sp>
    </p:spTree>
    <p:extLst>
      <p:ext uri="{BB962C8B-B14F-4D97-AF65-F5344CB8AC3E}">
        <p14:creationId xmlns:p14="http://schemas.microsoft.com/office/powerpoint/2010/main" val="734442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9151"/>
            <a:ext cx="10515600" cy="5937812"/>
          </a:xfrm>
        </p:spPr>
        <p:txBody>
          <a:bodyPr/>
          <a:lstStyle/>
          <a:p>
            <a:pPr algn="r" rtl="1"/>
            <a:r>
              <a:rPr lang="ar-SA" b="1" u="sng" dirty="0" smtClean="0"/>
              <a:t>أثر تغير نسبة الاحتياطي النقدي القانوني </a:t>
            </a:r>
            <a:r>
              <a:rPr lang="en-US" b="1" u="sng" dirty="0" smtClean="0"/>
              <a:t>r</a:t>
            </a:r>
            <a:r>
              <a:rPr lang="ar-SA" b="1" u="sng" dirty="0" smtClean="0"/>
              <a:t>على  </a:t>
            </a:r>
            <a:r>
              <a:rPr lang="ar-SA" b="1" u="sng" dirty="0"/>
              <a:t>كلا من </a:t>
            </a:r>
            <a:r>
              <a:rPr lang="en-US" b="1" u="sng" dirty="0"/>
              <a:t>m, M1 </a:t>
            </a:r>
            <a:r>
              <a:rPr lang="ar-SA" b="1" u="sng" dirty="0"/>
              <a:t>:</a:t>
            </a:r>
          </a:p>
          <a:p>
            <a:pPr marL="0" indent="0" algn="r" rtl="1">
              <a:buNone/>
            </a:pPr>
            <a:r>
              <a:rPr lang="ar-SA" dirty="0" smtClean="0"/>
              <a:t> يتأثر</a:t>
            </a:r>
            <a:r>
              <a:rPr lang="en-US" dirty="0" smtClean="0"/>
              <a:t> r </a:t>
            </a:r>
            <a:r>
              <a:rPr lang="ar-SA" dirty="0" smtClean="0"/>
              <a:t>بقرارات البنك المركزي وفي حال ارتفاع </a:t>
            </a:r>
            <a:r>
              <a:rPr lang="en-US" dirty="0" smtClean="0"/>
              <a:t>r</a:t>
            </a:r>
            <a:r>
              <a:rPr lang="ar-SA" dirty="0" smtClean="0"/>
              <a:t> ينخفض كلا من </a:t>
            </a:r>
            <a:r>
              <a:rPr lang="en-US" dirty="0"/>
              <a:t>m, M1 </a:t>
            </a:r>
            <a:r>
              <a:rPr lang="ar-SA" dirty="0"/>
              <a:t> </a:t>
            </a:r>
            <a:r>
              <a:rPr lang="ar-SA" dirty="0" smtClean="0"/>
              <a:t>والعكس صحيح.</a:t>
            </a:r>
          </a:p>
          <a:p>
            <a:pPr marL="0" indent="0" algn="r" rtl="1">
              <a:buNone/>
            </a:pPr>
            <a:endParaRPr lang="ar-SA" dirty="0"/>
          </a:p>
          <a:p>
            <a:pPr algn="r" rtl="1"/>
            <a:r>
              <a:rPr lang="ar-SA" b="1" u="sng" dirty="0" smtClean="0"/>
              <a:t>أثر </a:t>
            </a:r>
            <a:r>
              <a:rPr lang="ar-SA" b="1" u="sng" dirty="0"/>
              <a:t>تغير نسبة </a:t>
            </a:r>
            <a:r>
              <a:rPr lang="ar-SA" b="1" u="sng" dirty="0" smtClean="0"/>
              <a:t>الاحتياطي </a:t>
            </a:r>
            <a:r>
              <a:rPr lang="ar-SA" b="1" u="sng" dirty="0"/>
              <a:t>النقدي </a:t>
            </a:r>
            <a:r>
              <a:rPr lang="ar-SA" b="1" u="sng" dirty="0" smtClean="0"/>
              <a:t>الإضافي</a:t>
            </a:r>
            <a:r>
              <a:rPr lang="ar-SA" b="1" u="sng" dirty="0"/>
              <a:t> </a:t>
            </a:r>
            <a:r>
              <a:rPr lang="ar-SA" b="1" u="sng" dirty="0" smtClean="0"/>
              <a:t>على  </a:t>
            </a:r>
            <a:r>
              <a:rPr lang="ar-SA" b="1" u="sng" dirty="0"/>
              <a:t>كلا من </a:t>
            </a:r>
            <a:r>
              <a:rPr lang="en-US" b="1" u="sng" dirty="0"/>
              <a:t>m, M1 </a:t>
            </a:r>
            <a:r>
              <a:rPr lang="ar-SA" b="1" u="sng" dirty="0" smtClean="0"/>
              <a:t>:</a:t>
            </a:r>
          </a:p>
          <a:p>
            <a:pPr marL="0" indent="0" algn="r" rtl="1">
              <a:buNone/>
            </a:pPr>
            <a:r>
              <a:rPr lang="ar-SA" dirty="0" smtClean="0"/>
              <a:t>الاحتياطي النقدي الإضافي يتأثر حسب نسبة عدم تأكد البنك من صافي تدفق الودائع فكلما زاد عدم التأكد زادت نسبة الاحتياطي النقدي الإضافي مما يؤدي إلى انخفاض </a:t>
            </a:r>
            <a:r>
              <a:rPr lang="ar-SA" dirty="0"/>
              <a:t>كلا من </a:t>
            </a:r>
            <a:r>
              <a:rPr lang="en-US" dirty="0"/>
              <a:t>m, M1 </a:t>
            </a:r>
            <a:r>
              <a:rPr lang="ar-SA" dirty="0"/>
              <a:t> والعكس صحيح</a:t>
            </a:r>
            <a:r>
              <a:rPr lang="ar-SA" dirty="0" smtClean="0"/>
              <a:t>.</a:t>
            </a:r>
            <a:endParaRPr lang="en-US" dirty="0" smtClean="0"/>
          </a:p>
          <a:p>
            <a:pPr marL="0" indent="0" algn="r" rtl="1">
              <a:buNone/>
            </a:pPr>
            <a:endParaRPr lang="ar-SA" dirty="0"/>
          </a:p>
          <a:p>
            <a:pPr algn="r" rtl="1"/>
            <a:endParaRPr lang="ar-SA" u="sng" dirty="0"/>
          </a:p>
          <a:p>
            <a:pPr marL="0" indent="0" algn="r" rtl="1">
              <a:buNone/>
            </a:pPr>
            <a:endParaRPr lang="ar-SA" dirty="0"/>
          </a:p>
          <a:p>
            <a:pPr marL="0" indent="0" algn="r" defTabSz="914400" rtl="1" eaLnBrk="1" latinLnBrk="0" hangingPunct="1">
              <a:lnSpc>
                <a:spcPct val="90000"/>
              </a:lnSpc>
              <a:spcBef>
                <a:spcPts val="1000"/>
              </a:spcBef>
              <a:buNone/>
            </a:pPr>
            <a:endParaRPr lang="en-US" dirty="0"/>
          </a:p>
        </p:txBody>
      </p:sp>
      <p:sp>
        <p:nvSpPr>
          <p:cNvPr id="4" name="Slide Number Placeholder 3"/>
          <p:cNvSpPr>
            <a:spLocks noGrp="1"/>
          </p:cNvSpPr>
          <p:nvPr>
            <p:ph type="sldNum" sz="quarter" idx="12"/>
          </p:nvPr>
        </p:nvSpPr>
        <p:spPr/>
        <p:txBody>
          <a:bodyPr/>
          <a:lstStyle/>
          <a:p>
            <a:fld id="{B60A2A7E-46E0-5243-9966-81966AA01AB4}" type="slidenum">
              <a:rPr lang="en-US" smtClean="0"/>
              <a:t>9</a:t>
            </a:fld>
            <a:endParaRPr lang="en-US"/>
          </a:p>
        </p:txBody>
      </p:sp>
    </p:spTree>
    <p:extLst>
      <p:ext uri="{BB962C8B-B14F-4D97-AF65-F5344CB8AC3E}">
        <p14:creationId xmlns:p14="http://schemas.microsoft.com/office/powerpoint/2010/main" val="1988564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13962</TotalTime>
  <Words>1173</Words>
  <Application>Microsoft Macintosh PowerPoint</Application>
  <PresentationFormat>Widescreen</PresentationFormat>
  <Paragraphs>153</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Calibri Light</vt:lpstr>
      <vt:lpstr>Cambria Math</vt:lpstr>
      <vt:lpstr>Times New 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deemah alammar</dc:creator>
  <cp:lastModifiedBy>deemah alammar</cp:lastModifiedBy>
  <cp:revision>45</cp:revision>
  <dcterms:created xsi:type="dcterms:W3CDTF">2017-03-20T05:35:17Z</dcterms:created>
  <dcterms:modified xsi:type="dcterms:W3CDTF">2017-04-28T09:32:34Z</dcterms:modified>
</cp:coreProperties>
</file>