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9"/>
  </p:normalViewPr>
  <p:slideViewPr>
    <p:cSldViewPr snapToGrid="0" snapToObjects="1">
      <p:cViewPr varScale="1">
        <p:scale>
          <a:sx n="76" d="100"/>
          <a:sy n="76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A3416-9959-2446-8C84-59EE7EDE52DC}" type="datetimeFigureOut">
              <a:rPr lang="en-US" smtClean="0"/>
              <a:t>12/3/17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3F4B-3B8D-5349-B8BB-00A39DB79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3F4B-3B8D-5349-B8BB-00A39DB796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4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3F4B-3B8D-5349-B8BB-00A39DB796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8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7211-86B7-A448-92F8-44AB3FB5D723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A3A9-4EAC-B34C-B8C6-793903340A46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8E8B-ECE8-8A43-A10B-237D515F915C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08AC-82DF-4447-B1BD-B78BF6AC76B5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E4FC-3790-FD46-9F2A-6BC440D32235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3EA-166C-FD44-AA39-85FF57D77CD7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749-478F-3F4D-A050-DA0472A4E7AE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657B-AE24-6644-B784-245A820F0F3F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2CDA-394E-934B-84B8-F8BCE3A201AF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AD16-76D1-C245-A014-422F3446E24D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5D6F7F-FF9E-9848-A9DC-C96CC9536E58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F62DCFF-025A-4C48-BB31-23DCE42753A1}" type="datetime1">
              <a:rPr lang="en-US" smtClean="0"/>
              <a:t>12/3/17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mtClean="0"/>
              <a:t>السياسة النقدية</a:t>
            </a:r>
            <a:br>
              <a:rPr lang="ar-SA" smtClean="0"/>
            </a:br>
            <a:r>
              <a:rPr lang="ar-SA" smtClean="0"/>
              <a:t>نظرية كمية النقود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ar-SA" dirty="0" smtClean="0"/>
              <a:t>محاضرة -١٠-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50" y="242889"/>
            <a:ext cx="6729413" cy="800100"/>
          </a:xfrm>
        </p:spPr>
        <p:txBody>
          <a:bodyPr>
            <a:normAutofit fontScale="90000"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mtClean="0"/>
              <a:t>نظرية كمية النقود – أهم الفرضيات:</a:t>
            </a:r>
            <a:br>
              <a:rPr lang="ar-SA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4338" y="1366457"/>
                <a:ext cx="11287125" cy="5191506"/>
              </a:xfrm>
            </p:spPr>
            <p:txBody>
              <a:bodyPr/>
              <a:lstStyle/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١/ الاقتصاد يكون دائماً في حالة تشغيل كامل.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٢/ سرعة تداول النقود ثابتة في الأجل القصير.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٣/ هناك استقلال ما بين سرعة تداول النقود وعرض النقد.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ar-SA" sz="2400" dirty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b="1" u="sng" dirty="0" smtClean="0"/>
                  <a:t>معادلة فيشر: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b="1" u="sng" dirty="0"/>
                  <a:t> </a:t>
                </a:r>
                <a:r>
                  <a:rPr lang="ar-SA" sz="2400" b="1" u="sng" dirty="0" smtClean="0"/>
                  <a:t>1/الصيغة الأولى : صيغة المبادلات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قيمة المبيعات = قيمة الإنفاق</a:t>
                </a:r>
                <a:r>
                  <a:rPr lang="en-US" sz="2400" dirty="0" smtClean="0"/>
                  <a:t> MV = PT     </a:t>
                </a:r>
                <a:endParaRPr lang="ar-SA" sz="2400" dirty="0" smtClean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en-US" sz="2400" dirty="0" smtClean="0"/>
                  <a:t>M</a:t>
                </a:r>
                <a:r>
                  <a:rPr lang="ar-SA" sz="2400" dirty="0" smtClean="0"/>
                  <a:t>=عرض النقد</a:t>
                </a:r>
                <a:r>
                  <a:rPr lang="en-US" sz="2400" dirty="0" smtClean="0"/>
                  <a:t> </a:t>
                </a:r>
                <a:r>
                  <a:rPr lang="ar-SA" sz="2400" dirty="0" smtClean="0"/>
                  <a:t>، </a:t>
                </a:r>
                <a:r>
                  <a:rPr lang="en-US" sz="2400" dirty="0" smtClean="0"/>
                  <a:t>P </a:t>
                </a:r>
                <a:r>
                  <a:rPr lang="ar-SA" sz="2400" dirty="0" smtClean="0"/>
                  <a:t>= المستوى العام للأسعار ،  </a:t>
                </a:r>
                <a:r>
                  <a:rPr lang="en-US" sz="2400" dirty="0" smtClean="0"/>
                  <a:t>T</a:t>
                </a:r>
                <a:r>
                  <a:rPr lang="ar-SA" sz="2400" dirty="0" smtClean="0"/>
                  <a:t>= حجم المعاملات في الاقتصاد.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en-US" sz="2400" dirty="0" smtClean="0"/>
                  <a:t>V</a:t>
                </a:r>
                <a:r>
                  <a:rPr lang="ar-SA" sz="2400" dirty="0" smtClean="0"/>
                  <a:t>=سرعة التداول =</a:t>
                </a:r>
                <a:r>
                  <a:rPr lang="en-US" sz="2400" dirty="0" smtClean="0"/>
                  <a:t> </a:t>
                </a:r>
                <a:r>
                  <a:rPr lang="ar-SA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4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charset="0"/>
                          </a:rPr>
                          <m:t>𝑌</m:t>
                        </m:r>
                      </m:num>
                      <m:den>
                        <m:r>
                          <a:rPr lang="en-US" sz="2400" b="0" i="1" smtClean="0">
                            <a:latin typeface="Cambria Math" charset="0"/>
                          </a:rPr>
                          <m:t>𝑀</m:t>
                        </m:r>
                      </m:den>
                    </m:f>
                  </m:oMath>
                </a14:m>
                <a:endParaRPr lang="ar-SA" sz="2400" dirty="0" smtClean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تم انتقاد هذه المعادلة أو الصيغة والسبب صعوبة حساب حجم المعاملات.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ar-SA" sz="2400" dirty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ar-SA" sz="2400" dirty="0" smtClean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ar-SA" dirty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ar-SA" dirty="0" smtClean="0"/>
              </a:p>
              <a:p>
                <a:pPr marL="228600" indent="-22860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338" y="1366457"/>
                <a:ext cx="11287125" cy="5191506"/>
              </a:xfrm>
              <a:blipFill rotWithShape="0">
                <a:blip r:embed="rId3"/>
                <a:stretch>
                  <a:fillRect t="-939" r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" y="0"/>
                <a:ext cx="12044362" cy="6858000"/>
              </a:xfrm>
            </p:spPr>
            <p:txBody>
              <a:bodyPr>
                <a:normAutofit/>
              </a:bodyPr>
              <a:lstStyle/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b="1" u="sng" dirty="0" smtClean="0"/>
                  <a:t>٢/ الصيغة الثانية لمعادلة فيشر: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en-US" sz="2400" dirty="0" smtClean="0"/>
                  <a:t>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charset="0"/>
                          </a:rPr>
                          <m:t>𝑉</m:t>
                        </m:r>
                        <m:r>
                          <a:rPr lang="en-US" sz="2400" b="0" i="1" smtClean="0">
                            <a:latin typeface="Cambria Math" charset="0"/>
                          </a:rPr>
                          <m:t> =</m:t>
                        </m:r>
                        <m:r>
                          <a:rPr lang="en-US" sz="2400" b="0" i="1" smtClean="0">
                            <a:latin typeface="Cambria Math" charset="0"/>
                          </a:rPr>
                          <m:t>𝑃𝑌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حيث </a:t>
                </a:r>
                <a:r>
                  <a:rPr lang="en-US" sz="2400" dirty="0" smtClean="0"/>
                  <a:t>y </a:t>
                </a:r>
                <a:r>
                  <a:rPr lang="ar-SA" sz="2400" dirty="0" smtClean="0"/>
                  <a:t> = مستوى الدخل في الاقتصاد. و </a:t>
                </a:r>
                <a:r>
                  <a:rPr lang="en-US" sz="2400" dirty="0" smtClean="0"/>
                  <a:t>v, y </a:t>
                </a:r>
                <a:r>
                  <a:rPr lang="ar-SA" sz="2400" dirty="0" smtClean="0"/>
                  <a:t> يفترض أنهما ثابتين.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إذن </a:t>
                </a:r>
                <a:r>
                  <a:rPr lang="en-US" sz="2400" dirty="0" smtClean="0"/>
                  <a:t>P=F(M) </a:t>
                </a:r>
                <a:r>
                  <a:rPr lang="ar-SA" sz="2400" dirty="0" smtClean="0"/>
                  <a:t>    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أي أن مستوى الأسعار دالة في عرض النقد. والعلاقة بينهما طردية فكلما ارتفع مستوي عرض النقد سوف يزيد مستوى الأسعار وبنفس النسبة.</a:t>
                </a:r>
                <a:endParaRPr lang="ar-SA" sz="2400" dirty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مثال: لو زاد عرض النقد ب١٠٪ سيرتفع مستوى الأسعار ب ١٠٪ . 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ar-SA" sz="2400" dirty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b="1" u="sng" dirty="0" smtClean="0"/>
                  <a:t>٣/ صيغة هيوم-فيشر – معادلة مارشال كمبردج: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en-US" sz="2400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US" sz="2400" b="0" i="1" smtClean="0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𝑉</m:t>
                            </m:r>
                          </m:e>
                          <m:e/>
                        </m:eqArr>
                      </m:den>
                    </m:f>
                    <m:r>
                      <a:rPr lang="en-US" sz="24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charset="0"/>
                      </a:rPr>
                      <m:t>PY</m:t>
                    </m:r>
                    <m:r>
                      <a:rPr lang="en-US" sz="24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  <a:endParaRPr lang="ar-SA" sz="2400" dirty="0"/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400" dirty="0" smtClean="0"/>
                  <a:t>حيث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𝑉</m:t>
                            </m:r>
                          </m:e>
                          <m:e/>
                        </m:eqArr>
                      </m:den>
                    </m:f>
                  </m:oMath>
                </a14:m>
                <a:r>
                  <a:rPr lang="ar-SA" sz="2400" dirty="0" smtClean="0"/>
                  <a:t> هي مقلوب سرعة تداول النقود وهي النسبة من الدخل  التي يحتفظ بها الأفراد على  شكل نقود. ونلاحظ هنا أنهم أوجدوا وظيفة جديدة للنقود لم تكن معروفة من قبل.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0"/>
                <a:ext cx="12044362" cy="6858000"/>
              </a:xfrm>
              <a:blipFill rotWithShape="0">
                <a:blip r:embed="rId2"/>
                <a:stretch>
                  <a:fillRect t="-711" r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274" y="114300"/>
            <a:ext cx="3900488" cy="885825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نظرية </a:t>
            </a:r>
            <a:r>
              <a:rPr lang="ar-SA" dirty="0" err="1" smtClean="0"/>
              <a:t>كينز</a:t>
            </a:r>
            <a:r>
              <a:rPr lang="ar-SA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" y="1143000"/>
            <a:ext cx="11258549" cy="5440680"/>
          </a:xfrm>
        </p:spPr>
        <p:txBody>
          <a:bodyPr/>
          <a:lstStyle/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يفترض </a:t>
            </a:r>
            <a:r>
              <a:rPr lang="ar-SA" dirty="0" err="1" smtClean="0"/>
              <a:t>كينز</a:t>
            </a:r>
            <a:r>
              <a:rPr lang="ar-SA" dirty="0" smtClean="0"/>
              <a:t> أن هناك ٣ دوافع لطلب النقود: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١/ طلب على النقود لغرض المبادلات.     ٢/ طلب على النقود لغرض الاحتياطي والطوارئ.       ٣/ طلب على النقود لغرض لغرض المضاربة.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ملاحظة (١ و ٢ هما دالة في الدخل حيث يصنفان بأنهما طلب على النقود للمعاملات).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الحقيقية: مقسومة على مستوى الأسعار  (القوة الشرائية) / </a:t>
            </a:r>
            <a:r>
              <a:rPr lang="en-US" dirty="0" smtClean="0"/>
              <a:t>P</a:t>
            </a:r>
            <a:r>
              <a:rPr lang="ar-SA" dirty="0" smtClean="0"/>
              <a:t> .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النقدية: غير مقسومة على مستوى الأسعار.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الطلب على النقود للمعاملات (١، ٢)</a:t>
            </a:r>
            <a:r>
              <a:rPr lang="en-US" dirty="0" smtClean="0"/>
              <a:t> : </a:t>
            </a:r>
            <a:r>
              <a:rPr lang="ar-SA" dirty="0" smtClean="0"/>
              <a:t>  </a:t>
            </a:r>
            <a:r>
              <a:rPr lang="en-US" dirty="0"/>
              <a:t>LT = f (Y</a:t>
            </a:r>
            <a:r>
              <a:rPr lang="en-US" dirty="0" smtClean="0"/>
              <a:t>)</a:t>
            </a:r>
            <a:endParaRPr lang="ar-SA" dirty="0" smtClean="0"/>
          </a:p>
          <a:p>
            <a:pPr marL="0" indent="0" algn="r" rtl="1">
              <a:buNone/>
            </a:pPr>
            <a:endParaRPr lang="en-US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٣/ الطلب على النقود لغرض المضاربة: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أضاف </a:t>
            </a:r>
            <a:r>
              <a:rPr lang="ar-SA" dirty="0" err="1" smtClean="0"/>
              <a:t>كينز</a:t>
            </a:r>
            <a:r>
              <a:rPr lang="ar-SA" dirty="0" smtClean="0"/>
              <a:t> هذا الدافع وهو المضاربة على تغيرات سعر الفائدة ولدى الأفراد خيارين: إما أن يضعوا الأموال على شكل سندات بعائد وهو الفائدة، أو على شكل سائل بغرض المضاربة بعائد = صفر.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1162" y="1"/>
            <a:ext cx="2890838" cy="820102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مثال: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1449" y="942975"/>
                <a:ext cx="11830051" cy="5640705"/>
              </a:xfrm>
            </p:spPr>
            <p:txBody>
              <a:bodyPr/>
              <a:lstStyle/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000" b="1" u="sng" dirty="0" err="1" smtClean="0"/>
                  <a:t>أ</a:t>
                </a:r>
                <a:r>
                  <a:rPr lang="ar-SA" sz="2000" b="1" u="sng" dirty="0" smtClean="0"/>
                  <a:t>- بافتراض أن لديك سند قيمته ١٠٠٠ وسعر الفائدة على السند ١٠٪ . وضحي أثر انخفاض سعر الفائدة في السوق إلى ٥٪ ؟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None/>
                </a:pPr>
                <a:r>
                  <a:rPr lang="ar-SA" sz="2000" dirty="0" smtClean="0"/>
                  <a:t>الحل: العائد السنوي للسند = ١٠٠٠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ar-SA" sz="2000" b="0" i="1" smtClean="0">
                            <a:latin typeface="Cambria Math" charset="0"/>
                          </a:rPr>
                          <m:t>١٠</m:t>
                        </m:r>
                      </m:num>
                      <m:den>
                        <m:r>
                          <a:rPr lang="ar-SA" sz="2000" b="0" i="1" smtClean="0">
                            <a:latin typeface="Cambria Math" charset="0"/>
                          </a:rPr>
                          <m:t>١٠٠</m:t>
                        </m:r>
                        <m:r>
                          <a:rPr lang="ar-SA" sz="2000" b="0" i="1" smtClean="0">
                            <a:latin typeface="Cambria Math" charset="0"/>
                          </a:rPr>
                          <m:t> </m:t>
                        </m:r>
                      </m:den>
                    </m:f>
                    <m:r>
                      <a:rPr lang="ar-SA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ar-SA" sz="2000" dirty="0" smtClean="0"/>
                  <a:t>   = ١٠٠</a:t>
                </a:r>
              </a:p>
              <a:p>
                <a:pPr marL="0" indent="0" algn="r" rtl="1">
                  <a:buNone/>
                </a:pPr>
                <a:r>
                  <a:rPr lang="ar-SA" sz="2000" dirty="0"/>
                  <a:t>أصبحت فائدة السند ٥٪ في السوق فمن مصلحتي البيع </a:t>
                </a:r>
                <a:r>
                  <a:rPr lang="ar-SA" sz="2000" dirty="0" smtClean="0"/>
                  <a:t>والسبب </a:t>
                </a:r>
                <a:r>
                  <a:rPr lang="ar-SA" sz="2000" dirty="0"/>
                  <a:t>أن العائد السنوي بعد الانخفاض للسند= ١٠٠٠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ar-SA" sz="2000" b="0" i="1" smtClean="0">
                            <a:latin typeface="Cambria Math" charset="0"/>
                          </a:rPr>
                          <m:t>٥</m:t>
                        </m:r>
                      </m:num>
                      <m:den>
                        <m:r>
                          <a:rPr lang="ar-SA" sz="2000" i="1">
                            <a:latin typeface="Cambria Math" charset="0"/>
                          </a:rPr>
                          <m:t>١٠٠</m:t>
                        </m:r>
                        <m:r>
                          <a:rPr lang="ar-SA" sz="2000" i="1">
                            <a:latin typeface="Cambria Math" charset="0"/>
                          </a:rPr>
                          <m:t> </m:t>
                        </m:r>
                      </m:den>
                    </m:f>
                    <m:r>
                      <a:rPr lang="ar-SA" sz="2000">
                        <a:latin typeface="Cambria Math" charset="0"/>
                      </a:rPr>
                      <m:t> </m:t>
                    </m:r>
                  </m:oMath>
                </a14:m>
                <a:r>
                  <a:rPr lang="ar-SA" sz="2000" dirty="0"/>
                  <a:t> </a:t>
                </a:r>
                <a:r>
                  <a:rPr lang="ar-SA" sz="2000" dirty="0" smtClean="0"/>
                  <a:t> </a:t>
                </a:r>
                <a:r>
                  <a:rPr lang="ar-SA" sz="2000" dirty="0"/>
                  <a:t>= </a:t>
                </a:r>
                <a:r>
                  <a:rPr lang="ar-SA" sz="2000" dirty="0" smtClean="0"/>
                  <a:t>٥٠</a:t>
                </a:r>
              </a:p>
              <a:p>
                <a:pPr marL="0" indent="0" algn="r" rtl="1">
                  <a:buNone/>
                </a:pPr>
                <a:r>
                  <a:rPr lang="ar-SA" sz="2000" dirty="0" smtClean="0"/>
                  <a:t>فلكي أحقق العائد السنوي السابق (١٠٠) لابد لي من الحصول على سند قيمته ٢٠٠٠ ولذلك فمن مصلحتي بيع السند </a:t>
                </a:r>
              </a:p>
              <a:p>
                <a:pPr marL="0" indent="0" algn="r" rtl="1">
                  <a:buNone/>
                </a:pPr>
                <a:r>
                  <a:rPr lang="ar-SA" sz="2000" dirty="0" smtClean="0"/>
                  <a:t>كلما انخفض سعر الفائدة في السوق عن سعر السند الاسمي فإن هذا في مصلحة صاحب السند.</a:t>
                </a:r>
              </a:p>
              <a:p>
                <a:pPr marL="0" indent="0" algn="r" rtl="1">
                  <a:buNone/>
                </a:pPr>
                <a:endParaRPr lang="ar-SA" sz="2000" dirty="0"/>
              </a:p>
              <a:p>
                <a:pPr marL="0" indent="0" algn="r" rtl="1">
                  <a:buNone/>
                </a:pPr>
                <a:r>
                  <a:rPr lang="ar-SA" sz="2000" b="1" u="sng" dirty="0" smtClean="0"/>
                  <a:t>ب- ماذا يحدث عند ارتفاع سعر الفائدة لنفس السند ؟</a:t>
                </a:r>
              </a:p>
              <a:p>
                <a:pPr marL="0" indent="0" algn="r" rtl="1">
                  <a:buNone/>
                </a:pPr>
                <a:r>
                  <a:rPr lang="ar-SA" sz="2000" dirty="0" smtClean="0"/>
                  <a:t>أقوم بشراء السندات لسببين:</a:t>
                </a:r>
              </a:p>
              <a:p>
                <a:pPr marL="0" indent="0" algn="r" rtl="1">
                  <a:buNone/>
                </a:pPr>
                <a:r>
                  <a:rPr lang="ar-SA" sz="2000" dirty="0" smtClean="0"/>
                  <a:t> ١/ الاستفادة من العائد المرتفع.    </a:t>
                </a:r>
              </a:p>
              <a:p>
                <a:pPr marL="0" indent="0" algn="r" rtl="1">
                  <a:buNone/>
                </a:pPr>
                <a:r>
                  <a:rPr lang="ar-SA" sz="2000" dirty="0" smtClean="0"/>
                  <a:t>٢/ توقع انخفاض سعر الفائدة للمعدل الطبيعي لاحقاً وذلك يؤدي إلى الحصول على مكسب مالي بسبب ارتفاع القيمة السوقية للسند. </a:t>
                </a:r>
              </a:p>
              <a:p>
                <a:pPr marL="0" indent="0" algn="r" rtl="1">
                  <a:buNone/>
                </a:pPr>
                <a:r>
                  <a:rPr lang="ar-SA" sz="2000" dirty="0" smtClean="0"/>
                  <a:t>والعكس تماماً عند انخفاض سعر الفائدة للسند فإني أتوقف عن شراء السندات بسبب أنها لا تحقق عائد مرتفع ولأني سأخسر لاحقاً حيث أن سعر الفائدة سيعود للارتفاع. </a:t>
                </a:r>
                <a:endParaRPr lang="ar-SA" sz="2000" dirty="0"/>
              </a:p>
              <a:p>
                <a:pPr marL="228600" indent="-228600" algn="r" defTabSz="914400" rtl="1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1449" y="942975"/>
                <a:ext cx="11830051" cy="5640705"/>
              </a:xfrm>
              <a:blipFill rotWithShape="0">
                <a:blip r:embed="rId2"/>
                <a:stretch>
                  <a:fillRect t="-649" r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6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4" y="254318"/>
            <a:ext cx="11572874" cy="6340792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u="sng" dirty="0" smtClean="0"/>
              <a:t>العلاقة بين الطلب على النقود بغرض المضاربة وسعر الفائدة: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علاقة عكسية.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u="sng" dirty="0" smtClean="0"/>
              <a:t>العلاقة بين الطلب على النقود للمعاملات و سعر الفائدة: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لا يوجد علاقة.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sz="2000" b="1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b="1" u="sng" dirty="0" smtClean="0"/>
              <a:t>دور السياسة النقدية والمالية في التأثير على التوازن العام في الاقتصاد: (رسم)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منحنى </a:t>
            </a:r>
            <a:r>
              <a:rPr lang="en-US" sz="2000" dirty="0" smtClean="0"/>
              <a:t>LM</a:t>
            </a:r>
            <a:endParaRPr lang="ar-SA" sz="2000" dirty="0" smtClean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كل نقطة عليه تعكس توازن في مستوى النقود أي أن عرض النقود = الطلب على النقود. </a:t>
            </a:r>
            <a:endParaRPr lang="en-US" sz="2000" dirty="0" smtClean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منحنى </a:t>
            </a:r>
            <a:r>
              <a:rPr lang="en-US" sz="2000" dirty="0" smtClean="0"/>
              <a:t>IS</a:t>
            </a:r>
            <a:endParaRPr lang="ar-SA" sz="2000" dirty="0" smtClean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كل نقطه عليه تعكس توازن في سوق السلع والخدمات أي أن الاستثمار </a:t>
            </a:r>
            <a:r>
              <a:rPr lang="en-US" sz="2000" dirty="0" smtClean="0"/>
              <a:t>I </a:t>
            </a:r>
            <a:r>
              <a:rPr lang="ar-SA" sz="2000" dirty="0" smtClean="0"/>
              <a:t> = الادخار </a:t>
            </a:r>
            <a:r>
              <a:rPr lang="en-US" sz="2000" dirty="0" smtClean="0"/>
              <a:t>S </a:t>
            </a:r>
            <a:r>
              <a:rPr lang="ar-SA" sz="2000" dirty="0"/>
              <a:t> </a:t>
            </a:r>
            <a:r>
              <a:rPr lang="ar-SA" sz="2000" dirty="0" smtClean="0"/>
              <a:t> 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نقطة التوازن العام: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sz="2000" dirty="0" smtClean="0"/>
              <a:t>هي نقطة التقاطع بين </a:t>
            </a:r>
            <a:r>
              <a:rPr lang="en-US" sz="2000" dirty="0" smtClean="0"/>
              <a:t>LM, IS</a:t>
            </a:r>
            <a:r>
              <a:rPr lang="ar-SA" sz="2000" dirty="0" smtClean="0"/>
              <a:t>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3" y="442914"/>
            <a:ext cx="10787061" cy="6113334"/>
          </a:xfrm>
        </p:spPr>
        <p:txBody>
          <a:bodyPr/>
          <a:lstStyle/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b="1" u="sng" dirty="0" smtClean="0"/>
              <a:t>السياسة المالية التي تطبقها الدولة من خلال الإنفاق العام والضرائب: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1/ أدوات السياسة النقدية تؤدي لتحرك منحنى </a:t>
            </a:r>
            <a:r>
              <a:rPr lang="en-US" dirty="0" smtClean="0"/>
              <a:t>LM </a:t>
            </a:r>
            <a:r>
              <a:rPr lang="ar-SA" dirty="0"/>
              <a:t> </a:t>
            </a:r>
            <a:r>
              <a:rPr lang="ar-SA" dirty="0" smtClean="0"/>
              <a:t>إلى اليمين أو اليسار.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2/ أدوات السياسة المالية (الإنفاق العام والضرائب) تؤدي لتحرك منحنى </a:t>
            </a:r>
            <a:r>
              <a:rPr lang="en-US" dirty="0" smtClean="0"/>
              <a:t>IS </a:t>
            </a:r>
            <a:r>
              <a:rPr lang="ar-SA" dirty="0"/>
              <a:t> </a:t>
            </a:r>
            <a:r>
              <a:rPr lang="ar-SA" dirty="0" smtClean="0"/>
              <a:t>إلى اليمين أو اليسار.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عند استخدام السياسة النقدية أو المالية التوسعية: ينتقل المنحنيان لليمين ، وعند استخدام سياسة انكماشية ينتقلان لليسار.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الحالة </a:t>
            </a:r>
            <a:r>
              <a:rPr lang="ar-SA" dirty="0" err="1" smtClean="0"/>
              <a:t>الكنزية</a:t>
            </a:r>
            <a:r>
              <a:rPr lang="ar-SA" dirty="0" smtClean="0"/>
              <a:t>: (رسم)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الحالة الكلاسيكية: (رسم)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 smtClean="0"/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r>
              <a:rPr lang="ar-SA" dirty="0" smtClean="0"/>
              <a:t>كلتا السياستين تصلح للتأثير على مستوى الدخل ، فكلما كنا أقرب للحالة </a:t>
            </a:r>
            <a:r>
              <a:rPr lang="ar-SA" dirty="0" err="1" smtClean="0"/>
              <a:t>الكنزية</a:t>
            </a:r>
            <a:r>
              <a:rPr lang="ar-SA" dirty="0" smtClean="0"/>
              <a:t> فإن السياسة المالية أفضل </a:t>
            </a:r>
            <a:r>
              <a:rPr lang="en-US" dirty="0" smtClean="0"/>
              <a:t>IS</a:t>
            </a:r>
            <a:r>
              <a:rPr lang="ar-SA" dirty="0" smtClean="0"/>
              <a:t>. وكلما كنا أقرب للحالة الكلاسيكية فإن السياسة النقدية أفضل.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871</TotalTime>
  <Words>778</Words>
  <Application>Microsoft Macintosh PowerPoint</Application>
  <PresentationFormat>Widescreen</PresentationFormat>
  <Paragraphs>91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Gill Sans MT</vt:lpstr>
      <vt:lpstr>Majalla UI</vt:lpstr>
      <vt:lpstr>Arial</vt:lpstr>
      <vt:lpstr>Parcel</vt:lpstr>
      <vt:lpstr>السياسة النقدية نظرية كمية النقود</vt:lpstr>
      <vt:lpstr>نظرية كمية النقود – أهم الفرضيات: </vt:lpstr>
      <vt:lpstr>PowerPoint Presentation</vt:lpstr>
      <vt:lpstr>نظرية كينز: </vt:lpstr>
      <vt:lpstr>مثال: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deemah alammar</dc:creator>
  <cp:lastModifiedBy>deemah alammar</cp:lastModifiedBy>
  <cp:revision>26</cp:revision>
  <dcterms:created xsi:type="dcterms:W3CDTF">2017-05-02T21:40:38Z</dcterms:created>
  <dcterms:modified xsi:type="dcterms:W3CDTF">2017-12-03T06:47:34Z</dcterms:modified>
</cp:coreProperties>
</file>