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6" r:id="rId1"/>
  </p:sldMasterIdLst>
  <p:notesMasterIdLst>
    <p:notesMasterId r:id="rId9"/>
  </p:notes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431"/>
    <p:restoredTop sz="94693"/>
  </p:normalViewPr>
  <p:slideViewPr>
    <p:cSldViewPr snapToGrid="0" snapToObjects="1">
      <p:cViewPr varScale="1">
        <p:scale>
          <a:sx n="86" d="100"/>
          <a:sy n="86" d="100"/>
        </p:scale>
        <p:origin x="808" y="2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notesMaster" Target="notesMasters/notesMaster1.xml"/><Relationship Id="rId1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D6ADC80-AF86-924A-84B9-C9AF3310F938}" type="datetimeFigureOut">
              <a:rPr lang="en-US" smtClean="0"/>
              <a:t>3/25/18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0365A7D-25C1-F54D-B606-E5A80BD68E33}" type="slidenum">
              <a:rPr lang="en-US" smtClean="0"/>
              <a:t>‹#›</a:t>
            </a:fld>
            <a:endParaRPr lang="en-US"/>
          </a:p>
        </p:txBody>
      </p:sp>
    </p:spTree>
    <p:extLst>
      <p:ext uri="{BB962C8B-B14F-4D97-AF65-F5344CB8AC3E}">
        <p14:creationId xmlns:p14="http://schemas.microsoft.com/office/powerpoint/2010/main" val="6586256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0365A7D-25C1-F54D-B606-E5A80BD68E33}" type="slidenum">
              <a:rPr lang="en-US" smtClean="0"/>
              <a:t>1</a:t>
            </a:fld>
            <a:endParaRPr lang="en-US"/>
          </a:p>
        </p:txBody>
      </p:sp>
    </p:spTree>
    <p:extLst>
      <p:ext uri="{BB962C8B-B14F-4D97-AF65-F5344CB8AC3E}">
        <p14:creationId xmlns:p14="http://schemas.microsoft.com/office/powerpoint/2010/main" val="21192941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0365A7D-25C1-F54D-B606-E5A80BD68E33}" type="slidenum">
              <a:rPr lang="en-US" smtClean="0"/>
              <a:t>4</a:t>
            </a:fld>
            <a:endParaRPr lang="en-US"/>
          </a:p>
        </p:txBody>
      </p:sp>
    </p:spTree>
    <p:extLst>
      <p:ext uri="{BB962C8B-B14F-4D97-AF65-F5344CB8AC3E}">
        <p14:creationId xmlns:p14="http://schemas.microsoft.com/office/powerpoint/2010/main" val="13911543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AFE301FA-8B8E-EA4D-B649-4707F61D674F}" type="datetime1">
              <a:rPr lang="en-US" smtClean="0"/>
              <a:t>3/25/18</a:t>
            </a:fld>
            <a:endParaRPr lang="en-US" dirty="0"/>
          </a:p>
        </p:txBody>
      </p:sp>
      <p:sp>
        <p:nvSpPr>
          <p:cNvPr id="8" name="Footer Placeholder 7"/>
          <p:cNvSpPr>
            <a:spLocks noGrp="1"/>
          </p:cNvSpPr>
          <p:nvPr>
            <p:ph type="ftr" sz="quarter" idx="11"/>
          </p:nvPr>
        </p:nvSpPr>
        <p:spPr/>
        <p:txBody>
          <a:bodyPr/>
          <a:lstStyle/>
          <a:p>
            <a:r>
              <a:rPr lang="ar-SA" smtClean="0"/>
              <a:t>إعداد أ.ديمه العمار</a:t>
            </a:r>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4DF9FCC-E82D-F940-B5B7-9BAE9C7EC4DC}" type="datetime1">
              <a:rPr lang="en-US" smtClean="0"/>
              <a:t>3/25/18</a:t>
            </a:fld>
            <a:endParaRPr lang="en-US" dirty="0"/>
          </a:p>
        </p:txBody>
      </p:sp>
      <p:sp>
        <p:nvSpPr>
          <p:cNvPr id="5" name="Footer Placeholder 4"/>
          <p:cNvSpPr>
            <a:spLocks noGrp="1"/>
          </p:cNvSpPr>
          <p:nvPr>
            <p:ph type="ftr" sz="quarter" idx="11"/>
          </p:nvPr>
        </p:nvSpPr>
        <p:spPr/>
        <p:txBody>
          <a:bodyPr/>
          <a:lstStyle/>
          <a:p>
            <a:r>
              <a:rPr lang="ar-SA" smtClean="0"/>
              <a:t>إعداد أ.ديمه العمار</a:t>
            </a:r>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338D768-15C3-1F46-9806-1A9AB8B1F553}" type="datetime1">
              <a:rPr lang="en-US" smtClean="0"/>
              <a:t>3/25/18</a:t>
            </a:fld>
            <a:endParaRPr lang="en-US" dirty="0"/>
          </a:p>
        </p:txBody>
      </p:sp>
      <p:sp>
        <p:nvSpPr>
          <p:cNvPr id="5" name="Footer Placeholder 4"/>
          <p:cNvSpPr>
            <a:spLocks noGrp="1"/>
          </p:cNvSpPr>
          <p:nvPr>
            <p:ph type="ftr" sz="quarter" idx="11"/>
          </p:nvPr>
        </p:nvSpPr>
        <p:spPr/>
        <p:txBody>
          <a:bodyPr/>
          <a:lstStyle/>
          <a:p>
            <a:r>
              <a:rPr lang="ar-SA" smtClean="0"/>
              <a:t>إعداد أ.ديمه العمار</a:t>
            </a:r>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996FB3E-77D9-CA4E-82F1-1040BAF26508}" type="datetime1">
              <a:rPr lang="en-US" smtClean="0"/>
              <a:t>3/25/18</a:t>
            </a:fld>
            <a:endParaRPr lang="en-US" dirty="0"/>
          </a:p>
        </p:txBody>
      </p:sp>
      <p:sp>
        <p:nvSpPr>
          <p:cNvPr id="8" name="Footer Placeholder 7"/>
          <p:cNvSpPr>
            <a:spLocks noGrp="1"/>
          </p:cNvSpPr>
          <p:nvPr>
            <p:ph type="ftr" sz="quarter" idx="11"/>
          </p:nvPr>
        </p:nvSpPr>
        <p:spPr/>
        <p:txBody>
          <a:bodyPr/>
          <a:lstStyle/>
          <a:p>
            <a:r>
              <a:rPr lang="ar-SA" smtClean="0"/>
              <a:t>إعداد أ.ديمه العمار</a:t>
            </a:r>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BD8E7FAA-7CCB-384D-8F36-DD5E4101A787}" type="datetime1">
              <a:rPr lang="en-US" smtClean="0"/>
              <a:t>3/25/18</a:t>
            </a:fld>
            <a:endParaRPr lang="en-US" dirty="0"/>
          </a:p>
        </p:txBody>
      </p:sp>
      <p:sp>
        <p:nvSpPr>
          <p:cNvPr id="8" name="Footer Placeholder 7"/>
          <p:cNvSpPr>
            <a:spLocks noGrp="1"/>
          </p:cNvSpPr>
          <p:nvPr>
            <p:ph type="ftr" sz="quarter" idx="11"/>
          </p:nvPr>
        </p:nvSpPr>
        <p:spPr/>
        <p:txBody>
          <a:bodyPr/>
          <a:lstStyle/>
          <a:p>
            <a:r>
              <a:rPr lang="ar-SA" smtClean="0"/>
              <a:t>إعداد أ.ديمه العمار</a:t>
            </a:r>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7"/>
          <p:cNvSpPr>
            <a:spLocks noGrp="1"/>
          </p:cNvSpPr>
          <p:nvPr>
            <p:ph type="dt" sz="half" idx="10"/>
          </p:nvPr>
        </p:nvSpPr>
        <p:spPr/>
        <p:txBody>
          <a:bodyPr/>
          <a:lstStyle/>
          <a:p>
            <a:fld id="{9C0EE2EC-945F-794D-BA10-29320552991A}" type="datetime1">
              <a:rPr lang="en-US" smtClean="0"/>
              <a:t>3/25/18</a:t>
            </a:fld>
            <a:endParaRPr lang="en-US" dirty="0"/>
          </a:p>
        </p:txBody>
      </p:sp>
      <p:sp>
        <p:nvSpPr>
          <p:cNvPr id="9" name="Footer Placeholder 8"/>
          <p:cNvSpPr>
            <a:spLocks noGrp="1"/>
          </p:cNvSpPr>
          <p:nvPr>
            <p:ph type="ftr" sz="quarter" idx="11"/>
          </p:nvPr>
        </p:nvSpPr>
        <p:spPr/>
        <p:txBody>
          <a:bodyPr/>
          <a:lstStyle/>
          <a:p>
            <a:r>
              <a:rPr lang="ar-SA" smtClean="0"/>
              <a:t>إعداد أ.ديمه العمار</a:t>
            </a:r>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10B87CE4-6DF3-0A45-8A12-6E652B83EC58}" type="datetime1">
              <a:rPr lang="en-US" smtClean="0"/>
              <a:t>3/25/18</a:t>
            </a:fld>
            <a:endParaRPr lang="en-US" dirty="0"/>
          </a:p>
        </p:txBody>
      </p:sp>
      <p:sp>
        <p:nvSpPr>
          <p:cNvPr id="8" name="Footer Placeholder 7"/>
          <p:cNvSpPr>
            <a:spLocks noGrp="1"/>
          </p:cNvSpPr>
          <p:nvPr>
            <p:ph type="ftr" sz="quarter" idx="11"/>
          </p:nvPr>
        </p:nvSpPr>
        <p:spPr/>
        <p:txBody>
          <a:bodyPr/>
          <a:lstStyle/>
          <a:p>
            <a:r>
              <a:rPr lang="ar-SA" smtClean="0"/>
              <a:t>إعداد أ.ديمه العمار</a:t>
            </a:r>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AAC9FA9-A1CF-E443-AD47-5C6447717DAF}" type="datetime1">
              <a:rPr lang="en-US" smtClean="0"/>
              <a:t>3/25/18</a:t>
            </a:fld>
            <a:endParaRPr lang="en-US" dirty="0"/>
          </a:p>
        </p:txBody>
      </p:sp>
      <p:sp>
        <p:nvSpPr>
          <p:cNvPr id="4" name="Footer Placeholder 3"/>
          <p:cNvSpPr>
            <a:spLocks noGrp="1"/>
          </p:cNvSpPr>
          <p:nvPr>
            <p:ph type="ftr" sz="quarter" idx="11"/>
          </p:nvPr>
        </p:nvSpPr>
        <p:spPr/>
        <p:txBody>
          <a:bodyPr/>
          <a:lstStyle/>
          <a:p>
            <a:r>
              <a:rPr lang="ar-SA" smtClean="0"/>
              <a:t>إعداد أ.ديمه العمار</a:t>
            </a:r>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5E3F22-2C45-D141-8C34-94999BCF67D6}" type="datetime1">
              <a:rPr lang="en-US" smtClean="0"/>
              <a:t>3/25/18</a:t>
            </a:fld>
            <a:endParaRPr lang="en-US" dirty="0"/>
          </a:p>
        </p:txBody>
      </p:sp>
      <p:sp>
        <p:nvSpPr>
          <p:cNvPr id="3" name="Footer Placeholder 2"/>
          <p:cNvSpPr>
            <a:spLocks noGrp="1"/>
          </p:cNvSpPr>
          <p:nvPr>
            <p:ph type="ftr" sz="quarter" idx="11"/>
          </p:nvPr>
        </p:nvSpPr>
        <p:spPr/>
        <p:txBody>
          <a:bodyPr/>
          <a:lstStyle/>
          <a:p>
            <a:r>
              <a:rPr lang="ar-SA" smtClean="0"/>
              <a:t>إعداد أ.ديمه العمار</a:t>
            </a:r>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9" name="Date Placeholder 8"/>
          <p:cNvSpPr>
            <a:spLocks noGrp="1"/>
          </p:cNvSpPr>
          <p:nvPr>
            <p:ph type="dt" sz="half" idx="10"/>
          </p:nvPr>
        </p:nvSpPr>
        <p:spPr/>
        <p:txBody>
          <a:bodyPr/>
          <a:lstStyle/>
          <a:p>
            <a:fld id="{DD767D21-05F4-3B4F-9BB5-EB379E652C57}" type="datetime1">
              <a:rPr lang="en-US" smtClean="0"/>
              <a:t>3/25/18</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r>
              <a:rPr lang="ar-SA" smtClean="0"/>
              <a:t>إعداد أ.ديمه العمار</a:t>
            </a:r>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5CD27F13-0587-1B4B-A67C-B3EA8D910EC2}" type="datetime1">
              <a:rPr lang="en-US" smtClean="0"/>
              <a:t>3/25/18</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r>
              <a:rPr lang="ar-SA" smtClean="0"/>
              <a:t>إعداد أ.ديمه العمار</a:t>
            </a:r>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2992F2BD-5D03-ED49-BB36-B30041B41FAB}" type="datetime1">
              <a:rPr lang="en-US" smtClean="0"/>
              <a:t>3/25/18</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r>
              <a:rPr lang="ar-SA" smtClean="0"/>
              <a:t>إعداد أ.ديمه العمار</a:t>
            </a:r>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defTabSz="914400" rtl="1" eaLnBrk="1" latinLnBrk="0" hangingPunct="1">
              <a:lnSpc>
                <a:spcPct val="90000"/>
              </a:lnSpc>
              <a:spcBef>
                <a:spcPct val="0"/>
              </a:spcBef>
              <a:buNone/>
            </a:pPr>
            <a:r>
              <a:rPr lang="ar-SA" dirty="0" smtClean="0"/>
              <a:t>البنوك المركزية </a:t>
            </a:r>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smtClean="0"/>
              <a:pPr/>
              <a:t>1</a:t>
            </a:fld>
            <a:endParaRPr lang="en-US" dirty="0"/>
          </a:p>
        </p:txBody>
      </p:sp>
      <p:sp>
        <p:nvSpPr>
          <p:cNvPr id="3" name="Footer Placeholder 2"/>
          <p:cNvSpPr>
            <a:spLocks noGrp="1"/>
          </p:cNvSpPr>
          <p:nvPr>
            <p:ph type="ftr" sz="quarter" idx="11"/>
          </p:nvPr>
        </p:nvSpPr>
        <p:spPr/>
        <p:txBody>
          <a:bodyPr/>
          <a:lstStyle/>
          <a:p>
            <a:r>
              <a:rPr lang="ar-SA" smtClean="0"/>
              <a:t>إعداد أ.ديمه العمار</a:t>
            </a:r>
            <a:endParaRPr lang="en-US" dirty="0"/>
          </a:p>
        </p:txBody>
      </p:sp>
    </p:spTree>
    <p:extLst>
      <p:ext uri="{BB962C8B-B14F-4D97-AF65-F5344CB8AC3E}">
        <p14:creationId xmlns:p14="http://schemas.microsoft.com/office/powerpoint/2010/main" val="18489440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84490" y="1"/>
            <a:ext cx="5107510" cy="900331"/>
          </a:xfrm>
        </p:spPr>
        <p:txBody>
          <a:bodyPr/>
          <a:lstStyle/>
          <a:p>
            <a:pPr algn="ctr" defTabSz="914400" rtl="1" eaLnBrk="1" latinLnBrk="0" hangingPunct="1">
              <a:lnSpc>
                <a:spcPct val="90000"/>
              </a:lnSpc>
              <a:spcBef>
                <a:spcPct val="0"/>
              </a:spcBef>
              <a:buNone/>
            </a:pPr>
            <a:r>
              <a:rPr lang="ar-SA" b="1" u="sng" dirty="0" smtClean="0"/>
              <a:t>البنوك المركزية:</a:t>
            </a:r>
            <a:endParaRPr lang="en-US" b="1" u="sng" dirty="0"/>
          </a:p>
        </p:txBody>
      </p:sp>
      <p:sp>
        <p:nvSpPr>
          <p:cNvPr id="3" name="Content Placeholder 2"/>
          <p:cNvSpPr>
            <a:spLocks noGrp="1"/>
          </p:cNvSpPr>
          <p:nvPr>
            <p:ph idx="1"/>
          </p:nvPr>
        </p:nvSpPr>
        <p:spPr>
          <a:xfrm>
            <a:off x="140677" y="1012874"/>
            <a:ext cx="11887200" cy="5598941"/>
          </a:xfrm>
        </p:spPr>
        <p:txBody>
          <a:bodyPr>
            <a:normAutofit lnSpcReduction="10000"/>
          </a:bodyPr>
          <a:lstStyle/>
          <a:p>
            <a:pPr marL="228600" indent="-228600" algn="r" defTabSz="914400" rtl="1" eaLnBrk="1" latinLnBrk="0" hangingPunct="1">
              <a:lnSpc>
                <a:spcPct val="100000"/>
              </a:lnSpc>
              <a:spcBef>
                <a:spcPts val="1000"/>
              </a:spcBef>
              <a:buClr>
                <a:schemeClr val="accent2"/>
              </a:buClr>
              <a:buFont typeface="Arial" panose="020B0604020202020204" pitchFamily="34" charset="0"/>
              <a:buChar char="•"/>
            </a:pPr>
            <a:r>
              <a:rPr lang="ar-SA" sz="2400" dirty="0" smtClean="0"/>
              <a:t>في نهاية القرن ١٩ وبداية القرن ٢٠ ظهرت البنوك المركزية وكان حق الإصدار النقدي هو الدافع الرئيسي لإنشائها ومع مرور الزمن تطورت وظائفها.</a:t>
            </a:r>
            <a:r>
              <a:rPr lang="ar-SA" sz="2400" dirty="0"/>
              <a:t> </a:t>
            </a:r>
            <a:r>
              <a:rPr lang="ar-SA" sz="2400" dirty="0" smtClean="0"/>
              <a:t>ستستعرض أهم المراحل التي تطورت فيها البنوك المركزية وهي ٤ مراحل:</a:t>
            </a:r>
          </a:p>
          <a:p>
            <a:pPr marL="0" indent="0" algn="r" defTabSz="914400" rtl="1" eaLnBrk="1" latinLnBrk="0" hangingPunct="1">
              <a:lnSpc>
                <a:spcPct val="100000"/>
              </a:lnSpc>
              <a:spcBef>
                <a:spcPts val="1000"/>
              </a:spcBef>
              <a:buClr>
                <a:schemeClr val="accent2"/>
              </a:buClr>
              <a:buNone/>
            </a:pPr>
            <a:endParaRPr lang="ar-SA" dirty="0"/>
          </a:p>
          <a:p>
            <a:pPr marL="0" indent="0" algn="r" defTabSz="914400" rtl="1" eaLnBrk="1" latinLnBrk="0" hangingPunct="1">
              <a:lnSpc>
                <a:spcPct val="100000"/>
              </a:lnSpc>
              <a:spcBef>
                <a:spcPts val="1000"/>
              </a:spcBef>
              <a:buClr>
                <a:schemeClr val="accent2"/>
              </a:buClr>
              <a:buNone/>
            </a:pPr>
            <a:r>
              <a:rPr lang="ar-SA" sz="2400" b="1" u="sng" dirty="0" smtClean="0"/>
              <a:t>١/ بنك الإصدار:</a:t>
            </a:r>
          </a:p>
          <a:p>
            <a:pPr marL="0" indent="0" algn="r" defTabSz="914400" rtl="1" eaLnBrk="1" latinLnBrk="0" hangingPunct="1">
              <a:lnSpc>
                <a:spcPct val="100000"/>
              </a:lnSpc>
              <a:spcBef>
                <a:spcPts val="1000"/>
              </a:spcBef>
              <a:buClr>
                <a:schemeClr val="accent2"/>
              </a:buClr>
              <a:buNone/>
            </a:pPr>
            <a:r>
              <a:rPr lang="ar-SA" sz="2400" dirty="0" smtClean="0"/>
              <a:t>يملك البنك المركزي حق الإصدار التام بعد أن كان مشاعاً بين البنوك التجارية حيث أن إصدار النقود  يعطي البنك المركزي قدر أكبر للتحكم في عرض النقود. </a:t>
            </a:r>
            <a:endParaRPr lang="ar-SA" sz="2400" dirty="0"/>
          </a:p>
          <a:p>
            <a:pPr marL="0" indent="0" algn="r" defTabSz="914400" rtl="1" eaLnBrk="1" latinLnBrk="0" hangingPunct="1">
              <a:lnSpc>
                <a:spcPct val="100000"/>
              </a:lnSpc>
              <a:spcBef>
                <a:spcPts val="1000"/>
              </a:spcBef>
              <a:buClr>
                <a:schemeClr val="accent2"/>
              </a:buClr>
              <a:buNone/>
            </a:pPr>
            <a:endParaRPr lang="ar-SA" sz="2400" dirty="0"/>
          </a:p>
          <a:p>
            <a:pPr marL="0" indent="0" algn="r" defTabSz="914400" rtl="1" eaLnBrk="1" latinLnBrk="0" hangingPunct="1">
              <a:lnSpc>
                <a:spcPct val="100000"/>
              </a:lnSpc>
              <a:spcBef>
                <a:spcPts val="1000"/>
              </a:spcBef>
              <a:buClr>
                <a:schemeClr val="accent2"/>
              </a:buClr>
              <a:buNone/>
            </a:pPr>
            <a:r>
              <a:rPr lang="ar-SA" sz="2400" b="1" u="sng" dirty="0" smtClean="0"/>
              <a:t>٢/ بنك الحكومة:</a:t>
            </a:r>
          </a:p>
          <a:p>
            <a:pPr marL="0" indent="0" algn="r" defTabSz="914400" rtl="1" eaLnBrk="1" latinLnBrk="0" hangingPunct="1">
              <a:lnSpc>
                <a:spcPct val="100000"/>
              </a:lnSpc>
              <a:spcBef>
                <a:spcPts val="1000"/>
              </a:spcBef>
              <a:buClr>
                <a:schemeClr val="accent2"/>
              </a:buClr>
              <a:buNone/>
            </a:pPr>
            <a:r>
              <a:rPr lang="ar-SA" sz="2400" dirty="0" smtClean="0"/>
              <a:t>تقدم البنوك المركزية خدمات للدولة تماثل ما تقدمه البنوك التجارية للأفراد مثل:</a:t>
            </a:r>
          </a:p>
          <a:p>
            <a:pPr marL="0" indent="0" algn="r" defTabSz="914400" rtl="1" eaLnBrk="1" latinLnBrk="0" hangingPunct="1">
              <a:lnSpc>
                <a:spcPct val="100000"/>
              </a:lnSpc>
              <a:spcBef>
                <a:spcPts val="1000"/>
              </a:spcBef>
              <a:buClr>
                <a:schemeClr val="accent2"/>
              </a:buClr>
              <a:buNone/>
            </a:pPr>
            <a:r>
              <a:rPr lang="ar-SA" sz="2400" dirty="0" smtClean="0"/>
              <a:t>١/ احتفاظ البنك المركزي بالحسابات المصرفية والقيام بالعمليات الاستثمارية للدوائر والمؤسسات الحكومية.</a:t>
            </a:r>
          </a:p>
          <a:p>
            <a:pPr marL="0" indent="0" algn="r" defTabSz="914400" rtl="1" eaLnBrk="1" latinLnBrk="0" hangingPunct="1">
              <a:lnSpc>
                <a:spcPct val="100000"/>
              </a:lnSpc>
              <a:spcBef>
                <a:spcPts val="1000"/>
              </a:spcBef>
              <a:buClr>
                <a:schemeClr val="accent2"/>
              </a:buClr>
              <a:buNone/>
            </a:pPr>
            <a:r>
              <a:rPr lang="ar-SA" sz="2400" dirty="0" smtClean="0"/>
              <a:t>٢/ تقديم المشورة فيما يتعلق بإدارة النقد المصدر والدين العالي سواء داخلي أو خارجي.</a:t>
            </a:r>
          </a:p>
          <a:p>
            <a:pPr marL="0" indent="0" algn="r" defTabSz="914400" rtl="1" eaLnBrk="1" latinLnBrk="0" hangingPunct="1">
              <a:lnSpc>
                <a:spcPct val="100000"/>
              </a:lnSpc>
              <a:spcBef>
                <a:spcPts val="1000"/>
              </a:spcBef>
              <a:buClr>
                <a:schemeClr val="accent2"/>
              </a:buClr>
              <a:buNone/>
            </a:pPr>
            <a:r>
              <a:rPr lang="ar-SA" sz="2400" dirty="0" smtClean="0"/>
              <a:t>٣/ مستشار الدولة المالي مع المنظمات النقدية والمالية الدولية. </a:t>
            </a:r>
          </a:p>
          <a:p>
            <a:pPr marL="0" indent="0" algn="r" defTabSz="914400" rtl="1" eaLnBrk="1" latinLnBrk="0" hangingPunct="1">
              <a:lnSpc>
                <a:spcPct val="100000"/>
              </a:lnSpc>
              <a:spcBef>
                <a:spcPts val="1000"/>
              </a:spcBef>
              <a:buClr>
                <a:schemeClr val="accent2"/>
              </a:buClr>
              <a:buNone/>
            </a:pPr>
            <a:r>
              <a:rPr lang="ar-SA" sz="2400" dirty="0" smtClean="0"/>
              <a:t>٤/ القيام بإدارة احتياطات الدولة من النقد الأجنبي.</a:t>
            </a:r>
            <a:endParaRPr lang="en-US" sz="2400" dirty="0"/>
          </a:p>
        </p:txBody>
      </p:sp>
      <p:sp>
        <p:nvSpPr>
          <p:cNvPr id="4" name="Slide Number Placeholder 3"/>
          <p:cNvSpPr>
            <a:spLocks noGrp="1"/>
          </p:cNvSpPr>
          <p:nvPr>
            <p:ph type="sldNum" sz="quarter" idx="12"/>
          </p:nvPr>
        </p:nvSpPr>
        <p:spPr/>
        <p:txBody>
          <a:bodyPr/>
          <a:lstStyle/>
          <a:p>
            <a:fld id="{8A7A6979-0714-4377-B894-6BE4C2D6E202}" type="slidenum">
              <a:rPr lang="en-US" smtClean="0"/>
              <a:pPr/>
              <a:t>2</a:t>
            </a:fld>
            <a:endParaRPr lang="en-US" dirty="0"/>
          </a:p>
        </p:txBody>
      </p:sp>
      <p:sp>
        <p:nvSpPr>
          <p:cNvPr id="5" name="Footer Placeholder 4"/>
          <p:cNvSpPr>
            <a:spLocks noGrp="1"/>
          </p:cNvSpPr>
          <p:nvPr>
            <p:ph type="ftr" sz="quarter" idx="11"/>
          </p:nvPr>
        </p:nvSpPr>
        <p:spPr/>
        <p:txBody>
          <a:bodyPr/>
          <a:lstStyle/>
          <a:p>
            <a:r>
              <a:rPr lang="ar-SA" smtClean="0"/>
              <a:t>إعداد أ.ديمه العمار</a:t>
            </a:r>
            <a:endParaRPr lang="en-US" dirty="0"/>
          </a:p>
        </p:txBody>
      </p:sp>
    </p:spTree>
    <p:extLst>
      <p:ext uri="{BB962C8B-B14F-4D97-AF65-F5344CB8AC3E}">
        <p14:creationId xmlns:p14="http://schemas.microsoft.com/office/powerpoint/2010/main" val="13590632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56603" y="450166"/>
            <a:ext cx="10227211" cy="5739619"/>
          </a:xfrm>
        </p:spPr>
        <p:txBody>
          <a:bodyPr>
            <a:noAutofit/>
          </a:bodyPr>
          <a:lstStyle/>
          <a:p>
            <a:pPr marL="0" indent="0" algn="r" defTabSz="914400" rtl="1" eaLnBrk="1" latinLnBrk="0" hangingPunct="1">
              <a:lnSpc>
                <a:spcPct val="100000"/>
              </a:lnSpc>
              <a:spcBef>
                <a:spcPts val="1000"/>
              </a:spcBef>
              <a:buClr>
                <a:schemeClr val="accent2"/>
              </a:buClr>
              <a:buNone/>
            </a:pPr>
            <a:r>
              <a:rPr lang="ar-SA" sz="2800" b="1" u="sng" dirty="0"/>
              <a:t>٣/ بنك البنوك:</a:t>
            </a:r>
          </a:p>
          <a:p>
            <a:pPr marL="228600" indent="-228600" algn="r" defTabSz="914400" rtl="1" eaLnBrk="1" latinLnBrk="0" hangingPunct="1">
              <a:lnSpc>
                <a:spcPct val="100000"/>
              </a:lnSpc>
              <a:spcBef>
                <a:spcPts val="1000"/>
              </a:spcBef>
              <a:buClr>
                <a:schemeClr val="accent2"/>
              </a:buClr>
              <a:buFont typeface="Arial" panose="020B0604020202020204" pitchFamily="34" charset="0"/>
              <a:buChar char="•"/>
            </a:pPr>
            <a:r>
              <a:rPr lang="ar-SA" sz="2800" dirty="0" smtClean="0"/>
              <a:t>عادة تحتفظ البنوك التجارية كما جرت العادة بحسابات دائنة لدى البنك المركزي للقيام بعمليات المقاصة فيما بين البنوك، كما يقوم البنك المركزي بدور المقرض للبنوك التجارية.</a:t>
            </a:r>
            <a:endParaRPr lang="ar-SA" sz="2800" dirty="0"/>
          </a:p>
          <a:p>
            <a:pPr marL="228600" indent="-228600" algn="r" defTabSz="914400" rtl="1" eaLnBrk="1" latinLnBrk="0" hangingPunct="1">
              <a:lnSpc>
                <a:spcPct val="100000"/>
              </a:lnSpc>
              <a:spcBef>
                <a:spcPts val="1000"/>
              </a:spcBef>
              <a:buClr>
                <a:schemeClr val="accent2"/>
              </a:buClr>
              <a:buFont typeface="Arial" panose="020B0604020202020204" pitchFamily="34" charset="0"/>
              <a:buChar char="•"/>
            </a:pPr>
            <a:endParaRPr lang="ar-SA" sz="2800" dirty="0"/>
          </a:p>
          <a:p>
            <a:pPr marL="228600" indent="-228600" algn="r" defTabSz="914400" rtl="1" eaLnBrk="1" latinLnBrk="0" hangingPunct="1">
              <a:lnSpc>
                <a:spcPct val="100000"/>
              </a:lnSpc>
              <a:spcBef>
                <a:spcPts val="1000"/>
              </a:spcBef>
              <a:buClr>
                <a:schemeClr val="accent2"/>
              </a:buClr>
              <a:buFont typeface="Arial" panose="020B0604020202020204" pitchFamily="34" charset="0"/>
              <a:buChar char="•"/>
            </a:pPr>
            <a:endParaRPr lang="ar-SA" sz="2800" dirty="0" smtClean="0"/>
          </a:p>
          <a:p>
            <a:pPr marL="228600" indent="-228600" algn="r" defTabSz="914400" rtl="1" eaLnBrk="1" latinLnBrk="0" hangingPunct="1">
              <a:lnSpc>
                <a:spcPct val="100000"/>
              </a:lnSpc>
              <a:spcBef>
                <a:spcPts val="1000"/>
              </a:spcBef>
              <a:buClr>
                <a:schemeClr val="accent2"/>
              </a:buClr>
              <a:buFont typeface="Arial" panose="020B0604020202020204" pitchFamily="34" charset="0"/>
              <a:buChar char="•"/>
            </a:pPr>
            <a:r>
              <a:rPr lang="ar-SA" sz="2800" b="1" u="sng" dirty="0" smtClean="0"/>
              <a:t>٤/ السياسة النقدية:</a:t>
            </a:r>
          </a:p>
          <a:p>
            <a:pPr marL="228600" indent="-228600" algn="r" defTabSz="914400" rtl="1" eaLnBrk="1" latinLnBrk="0" hangingPunct="1">
              <a:lnSpc>
                <a:spcPct val="100000"/>
              </a:lnSpc>
              <a:spcBef>
                <a:spcPts val="1000"/>
              </a:spcBef>
              <a:buClr>
                <a:schemeClr val="accent2"/>
              </a:buClr>
              <a:buFont typeface="Arial" panose="020B0604020202020204" pitchFamily="34" charset="0"/>
              <a:buChar char="•"/>
            </a:pPr>
            <a:r>
              <a:rPr lang="ar-SA" sz="2800" dirty="0" smtClean="0"/>
              <a:t>سيتم مناقشتها في الفصل القادم بالتفصيل. </a:t>
            </a:r>
            <a:endParaRPr lang="en-US" sz="2800" dirty="0"/>
          </a:p>
        </p:txBody>
      </p:sp>
      <p:sp>
        <p:nvSpPr>
          <p:cNvPr id="4" name="Slide Number Placeholder 3"/>
          <p:cNvSpPr>
            <a:spLocks noGrp="1"/>
          </p:cNvSpPr>
          <p:nvPr>
            <p:ph type="sldNum" sz="quarter" idx="12"/>
          </p:nvPr>
        </p:nvSpPr>
        <p:spPr/>
        <p:txBody>
          <a:bodyPr/>
          <a:lstStyle/>
          <a:p>
            <a:fld id="{8A7A6979-0714-4377-B894-6BE4C2D6E202}" type="slidenum">
              <a:rPr lang="en-US" smtClean="0"/>
              <a:pPr/>
              <a:t>3</a:t>
            </a:fld>
            <a:endParaRPr lang="en-US" dirty="0"/>
          </a:p>
        </p:txBody>
      </p:sp>
      <p:sp>
        <p:nvSpPr>
          <p:cNvPr id="2" name="Footer Placeholder 1"/>
          <p:cNvSpPr>
            <a:spLocks noGrp="1"/>
          </p:cNvSpPr>
          <p:nvPr>
            <p:ph type="ftr" sz="quarter" idx="11"/>
          </p:nvPr>
        </p:nvSpPr>
        <p:spPr/>
        <p:txBody>
          <a:bodyPr/>
          <a:lstStyle/>
          <a:p>
            <a:r>
              <a:rPr lang="ar-SA" smtClean="0"/>
              <a:t>إعداد أ.ديمه العمار</a:t>
            </a:r>
            <a:endParaRPr lang="en-US" dirty="0"/>
          </a:p>
        </p:txBody>
      </p:sp>
    </p:spTree>
    <p:extLst>
      <p:ext uri="{BB962C8B-B14F-4D97-AF65-F5344CB8AC3E}">
        <p14:creationId xmlns:p14="http://schemas.microsoft.com/office/powerpoint/2010/main" val="11406455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70176" y="413523"/>
            <a:ext cx="7729728" cy="1041009"/>
          </a:xfrm>
        </p:spPr>
        <p:txBody>
          <a:bodyPr/>
          <a:lstStyle/>
          <a:p>
            <a:pPr algn="ctr" defTabSz="914400" rtl="1" eaLnBrk="1" latinLnBrk="0" hangingPunct="1">
              <a:lnSpc>
                <a:spcPct val="90000"/>
              </a:lnSpc>
              <a:spcBef>
                <a:spcPct val="0"/>
              </a:spcBef>
              <a:buNone/>
            </a:pPr>
            <a:r>
              <a:rPr lang="ar-SA" dirty="0" smtClean="0"/>
              <a:t>ميزانية البنك المركزي</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601888827"/>
              </p:ext>
            </p:extLst>
          </p:nvPr>
        </p:nvGraphicFramePr>
        <p:xfrm>
          <a:off x="1139252" y="1693888"/>
          <a:ext cx="9818558" cy="4656905"/>
        </p:xfrm>
        <a:graphic>
          <a:graphicData uri="http://schemas.openxmlformats.org/drawingml/2006/table">
            <a:tbl>
              <a:tblPr firstRow="1" bandRow="1">
                <a:tableStyleId>{5C22544A-7EE6-4342-B048-85BDC9FD1C3A}</a:tableStyleId>
              </a:tblPr>
              <a:tblGrid>
                <a:gridCol w="4909279"/>
                <a:gridCol w="4909279"/>
              </a:tblGrid>
              <a:tr h="670370">
                <a:tc>
                  <a:txBody>
                    <a:bodyPr/>
                    <a:lstStyle/>
                    <a:p>
                      <a:pPr marL="0" algn="ctr" defTabSz="914400" rtl="1" eaLnBrk="1" latinLnBrk="0" hangingPunct="1"/>
                      <a:r>
                        <a:rPr lang="ar-SA" sz="2400" dirty="0" smtClean="0"/>
                        <a:t>الخصوم (موارد) </a:t>
                      </a:r>
                      <a:endParaRPr lang="en-US" sz="2400" dirty="0"/>
                    </a:p>
                  </a:txBody>
                  <a:tcPr/>
                </a:tc>
                <a:tc>
                  <a:txBody>
                    <a:bodyPr/>
                    <a:lstStyle/>
                    <a:p>
                      <a:pPr marL="0" algn="ctr" defTabSz="914400" rtl="1" eaLnBrk="1" latinLnBrk="0" hangingPunct="1"/>
                      <a:r>
                        <a:rPr lang="ar-SA" sz="2400" dirty="0" smtClean="0"/>
                        <a:t>الأصول</a:t>
                      </a:r>
                      <a:r>
                        <a:rPr lang="ar-SA" sz="2400" baseline="0" dirty="0" smtClean="0"/>
                        <a:t>  (استخدامات) </a:t>
                      </a:r>
                      <a:endParaRPr lang="en-US" sz="2400" dirty="0"/>
                    </a:p>
                  </a:txBody>
                  <a:tcPr/>
                </a:tc>
              </a:tr>
              <a:tr h="481063">
                <a:tc>
                  <a:txBody>
                    <a:bodyPr/>
                    <a:lstStyle/>
                    <a:p>
                      <a:pPr marL="0" algn="ctr" defTabSz="914400" rtl="1" eaLnBrk="1" latinLnBrk="0" hangingPunct="1"/>
                      <a:r>
                        <a:rPr lang="ar-SA" sz="2400" dirty="0" smtClean="0"/>
                        <a:t>أوراق البانك نوت</a:t>
                      </a:r>
                      <a:endParaRPr lang="en-US" sz="2400" dirty="0"/>
                    </a:p>
                  </a:txBody>
                  <a:tcPr/>
                </a:tc>
                <a:tc>
                  <a:txBody>
                    <a:bodyPr/>
                    <a:lstStyle/>
                    <a:p>
                      <a:pPr marL="0" algn="ctr" defTabSz="914400" rtl="1" eaLnBrk="1" latinLnBrk="0" hangingPunct="1"/>
                      <a:r>
                        <a:rPr lang="ar-SA" sz="2400" dirty="0" smtClean="0"/>
                        <a:t>السندات الحكومية </a:t>
                      </a:r>
                      <a:endParaRPr lang="en-US" sz="2400" dirty="0"/>
                    </a:p>
                  </a:txBody>
                  <a:tcPr/>
                </a:tc>
              </a:tr>
              <a:tr h="481063">
                <a:tc>
                  <a:txBody>
                    <a:bodyPr/>
                    <a:lstStyle/>
                    <a:p>
                      <a:pPr marL="0" algn="ctr" defTabSz="914400" rtl="1" eaLnBrk="1" latinLnBrk="0" hangingPunct="1"/>
                      <a:r>
                        <a:rPr lang="ar-SA" sz="2400" dirty="0" smtClean="0"/>
                        <a:t>ودائع البنوك</a:t>
                      </a:r>
                      <a:endParaRPr lang="en-US" sz="2400" dirty="0"/>
                    </a:p>
                  </a:txBody>
                  <a:tcPr/>
                </a:tc>
                <a:tc>
                  <a:txBody>
                    <a:bodyPr/>
                    <a:lstStyle/>
                    <a:p>
                      <a:pPr marL="0" algn="ctr" defTabSz="914400" rtl="1" eaLnBrk="1" latinLnBrk="0" hangingPunct="1"/>
                      <a:r>
                        <a:rPr lang="ar-SA" sz="2400" dirty="0" smtClean="0"/>
                        <a:t>شهادات الذهب وحقوق السحب الخاصة</a:t>
                      </a:r>
                      <a:endParaRPr lang="en-US" sz="2400" dirty="0"/>
                    </a:p>
                  </a:txBody>
                  <a:tcPr/>
                </a:tc>
              </a:tr>
              <a:tr h="481063">
                <a:tc>
                  <a:txBody>
                    <a:bodyPr/>
                    <a:lstStyle/>
                    <a:p>
                      <a:pPr marL="0" algn="ctr" defTabSz="914400" rtl="1" eaLnBrk="1" latinLnBrk="0" hangingPunct="1"/>
                      <a:r>
                        <a:rPr lang="ar-SA" sz="2400" dirty="0" smtClean="0"/>
                        <a:t>الودائع الحكومية </a:t>
                      </a:r>
                      <a:endParaRPr lang="en-US" sz="2400" dirty="0"/>
                    </a:p>
                  </a:txBody>
                  <a:tcPr/>
                </a:tc>
                <a:tc>
                  <a:txBody>
                    <a:bodyPr/>
                    <a:lstStyle/>
                    <a:p>
                      <a:pPr marL="0" algn="ctr" defTabSz="914400" rtl="1" eaLnBrk="1" latinLnBrk="0" hangingPunct="1"/>
                      <a:r>
                        <a:rPr lang="ar-SA" sz="2400" dirty="0" smtClean="0"/>
                        <a:t>القروض المخصومة </a:t>
                      </a:r>
                      <a:endParaRPr lang="en-US" sz="2400" dirty="0"/>
                    </a:p>
                  </a:txBody>
                  <a:tcPr/>
                </a:tc>
              </a:tr>
              <a:tr h="481063">
                <a:tc>
                  <a:txBody>
                    <a:bodyPr/>
                    <a:lstStyle/>
                    <a:p>
                      <a:pPr marL="0" algn="ctr" defTabSz="914400" rtl="1" eaLnBrk="1" latinLnBrk="0" hangingPunct="1"/>
                      <a:r>
                        <a:rPr lang="ar-SA" sz="2400" dirty="0" smtClean="0"/>
                        <a:t>الودائع الأجنبية والودائع الأخرى </a:t>
                      </a:r>
                      <a:endParaRPr lang="en-US" sz="2400" dirty="0"/>
                    </a:p>
                  </a:txBody>
                  <a:tcPr/>
                </a:tc>
                <a:tc>
                  <a:txBody>
                    <a:bodyPr/>
                    <a:lstStyle/>
                    <a:p>
                      <a:pPr marL="0" algn="ctr" defTabSz="914400" rtl="1" eaLnBrk="1" latinLnBrk="0" hangingPunct="1"/>
                      <a:r>
                        <a:rPr lang="ar-SA" sz="2400" dirty="0" smtClean="0"/>
                        <a:t>العملات الأجنبية </a:t>
                      </a:r>
                      <a:endParaRPr lang="en-US" sz="2400" dirty="0"/>
                    </a:p>
                  </a:txBody>
                  <a:tcPr/>
                </a:tc>
              </a:tr>
              <a:tr h="481063">
                <a:tc>
                  <a:txBody>
                    <a:bodyPr/>
                    <a:lstStyle/>
                    <a:p>
                      <a:pPr marL="0" algn="ctr" defTabSz="914400" rtl="1" eaLnBrk="1" latinLnBrk="0" hangingPunct="1"/>
                      <a:r>
                        <a:rPr lang="ar-SA" sz="2400" dirty="0" smtClean="0"/>
                        <a:t>بنود</a:t>
                      </a:r>
                      <a:r>
                        <a:rPr lang="ar-SA" sz="2400" baseline="0" dirty="0" smtClean="0"/>
                        <a:t> النقود الحاضرة المؤجل تحصيلها </a:t>
                      </a:r>
                      <a:endParaRPr lang="en-US" sz="2400" dirty="0"/>
                    </a:p>
                  </a:txBody>
                  <a:tcPr/>
                </a:tc>
                <a:tc>
                  <a:txBody>
                    <a:bodyPr/>
                    <a:lstStyle/>
                    <a:p>
                      <a:pPr marL="0" algn="ctr" defTabSz="914400" rtl="1" eaLnBrk="1" latinLnBrk="0" hangingPunct="1"/>
                      <a:r>
                        <a:rPr lang="ar-SA" sz="2400" dirty="0" smtClean="0"/>
                        <a:t>العملة المحلية </a:t>
                      </a:r>
                      <a:endParaRPr lang="en-US" sz="2400" dirty="0"/>
                    </a:p>
                  </a:txBody>
                  <a:tcPr/>
                </a:tc>
              </a:tr>
              <a:tr h="481063">
                <a:tc>
                  <a:txBody>
                    <a:bodyPr/>
                    <a:lstStyle/>
                    <a:p>
                      <a:pPr marL="0" algn="ctr" defTabSz="914400" rtl="1" eaLnBrk="1" latinLnBrk="0" hangingPunct="1"/>
                      <a:r>
                        <a:rPr lang="ar-SA" sz="2400" dirty="0" smtClean="0"/>
                        <a:t>الخصوم الأخرى</a:t>
                      </a:r>
                      <a:endParaRPr lang="en-US" sz="2400" dirty="0"/>
                    </a:p>
                  </a:txBody>
                  <a:tcPr/>
                </a:tc>
                <a:tc>
                  <a:txBody>
                    <a:bodyPr/>
                    <a:lstStyle/>
                    <a:p>
                      <a:pPr marL="0" algn="ctr" defTabSz="914400" rtl="1" eaLnBrk="1" latinLnBrk="0" hangingPunct="1"/>
                      <a:r>
                        <a:rPr lang="ar-SA" sz="2400" dirty="0" smtClean="0"/>
                        <a:t>النقود الحاضرة في دور التحصيل</a:t>
                      </a:r>
                      <a:endParaRPr lang="en-US" sz="2400" dirty="0"/>
                    </a:p>
                  </a:txBody>
                  <a:tcPr/>
                </a:tc>
              </a:tr>
              <a:tr h="619094">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SA" sz="2400" dirty="0" smtClean="0"/>
                        <a:t>حساب رأس المال </a:t>
                      </a:r>
                      <a:endParaRPr lang="en-US" sz="2400" dirty="0" smtClean="0"/>
                    </a:p>
                  </a:txBody>
                  <a:tcPr/>
                </a:tc>
                <a:tc>
                  <a:txBody>
                    <a:bodyPr/>
                    <a:lstStyle/>
                    <a:p>
                      <a:pPr marL="0" algn="ctr" defTabSz="914400" rtl="1" eaLnBrk="1" latinLnBrk="0" hangingPunct="1"/>
                      <a:r>
                        <a:rPr lang="ar-SA" sz="2400" dirty="0" smtClean="0"/>
                        <a:t>الأصول الأخرى</a:t>
                      </a:r>
                      <a:endParaRPr lang="en-US" sz="2400" dirty="0"/>
                    </a:p>
                  </a:txBody>
                  <a:tcPr/>
                </a:tc>
              </a:tr>
              <a:tr h="481063">
                <a:tc>
                  <a:txBody>
                    <a:bodyPr/>
                    <a:lstStyle/>
                    <a:p>
                      <a:pPr marL="0" algn="ctr" defTabSz="914400" rtl="1" eaLnBrk="1" latinLnBrk="0" hangingPunct="1"/>
                      <a:r>
                        <a:rPr lang="ar-SA" sz="2400" dirty="0" smtClean="0"/>
                        <a:t>إجمالي الخصوم</a:t>
                      </a:r>
                      <a:r>
                        <a:rPr lang="ar-SA" sz="2400" baseline="0" dirty="0" smtClean="0"/>
                        <a:t> </a:t>
                      </a:r>
                      <a:endParaRPr lang="en-US" sz="2400" dirty="0"/>
                    </a:p>
                  </a:txBody>
                  <a:tcPr/>
                </a:tc>
                <a:tc>
                  <a:txBody>
                    <a:bodyPr/>
                    <a:lstStyle/>
                    <a:p>
                      <a:pPr marL="0" algn="ctr" defTabSz="914400" rtl="1" eaLnBrk="1" latinLnBrk="0" hangingPunct="1"/>
                      <a:r>
                        <a:rPr lang="ar-SA" sz="2400" dirty="0" smtClean="0"/>
                        <a:t>إجمالي الأصول </a:t>
                      </a:r>
                      <a:endParaRPr lang="en-US" sz="2400" dirty="0"/>
                    </a:p>
                  </a:txBody>
                  <a:tcPr/>
                </a:tc>
              </a:tr>
            </a:tbl>
          </a:graphicData>
        </a:graphic>
      </p:graphicFrame>
      <p:sp>
        <p:nvSpPr>
          <p:cNvPr id="5" name="Slide Number Placeholder 4"/>
          <p:cNvSpPr>
            <a:spLocks noGrp="1"/>
          </p:cNvSpPr>
          <p:nvPr>
            <p:ph type="sldNum" sz="quarter" idx="12"/>
          </p:nvPr>
        </p:nvSpPr>
        <p:spPr/>
        <p:txBody>
          <a:bodyPr/>
          <a:lstStyle/>
          <a:p>
            <a:fld id="{8A7A6979-0714-4377-B894-6BE4C2D6E202}" type="slidenum">
              <a:rPr lang="en-US" smtClean="0"/>
              <a:pPr/>
              <a:t>4</a:t>
            </a:fld>
            <a:endParaRPr lang="en-US" dirty="0"/>
          </a:p>
        </p:txBody>
      </p:sp>
      <p:sp>
        <p:nvSpPr>
          <p:cNvPr id="3" name="Footer Placeholder 2"/>
          <p:cNvSpPr>
            <a:spLocks noGrp="1"/>
          </p:cNvSpPr>
          <p:nvPr>
            <p:ph type="ftr" sz="quarter" idx="11"/>
          </p:nvPr>
        </p:nvSpPr>
        <p:spPr/>
        <p:txBody>
          <a:bodyPr/>
          <a:lstStyle/>
          <a:p>
            <a:r>
              <a:rPr lang="ar-SA" smtClean="0"/>
              <a:t>إعداد أ.ديمه العمار</a:t>
            </a:r>
            <a:endParaRPr lang="en-US" dirty="0"/>
          </a:p>
        </p:txBody>
      </p:sp>
    </p:spTree>
    <p:extLst>
      <p:ext uri="{BB962C8B-B14F-4D97-AF65-F5344CB8AC3E}">
        <p14:creationId xmlns:p14="http://schemas.microsoft.com/office/powerpoint/2010/main" val="2430403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4234" y="520506"/>
            <a:ext cx="11169748" cy="5697414"/>
          </a:xfrm>
        </p:spPr>
        <p:txBody>
          <a:bodyPr>
            <a:normAutofit/>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SA" sz="2800" dirty="0" smtClean="0"/>
              <a:t>أوراق البانك نوت وودائع البنوك يصنفان ضمن العملة المتداولة خارج الجهاز المصرفي.</a:t>
            </a:r>
          </a:p>
          <a:p>
            <a:pPr marL="0" marR="0" lvl="0" indent="0" algn="r" defTabSz="914400" rtl="1" eaLnBrk="1" fontAlgn="auto" latinLnBrk="0" hangingPunct="1">
              <a:lnSpc>
                <a:spcPct val="100000"/>
              </a:lnSpc>
              <a:spcBef>
                <a:spcPts val="0"/>
              </a:spcBef>
              <a:spcAft>
                <a:spcPts val="0"/>
              </a:spcAft>
              <a:buClrTx/>
              <a:buSzTx/>
              <a:buFontTx/>
              <a:buNone/>
              <a:tabLst/>
              <a:defRPr/>
            </a:pPr>
            <a:endParaRPr lang="ar-SA" sz="2800" dirty="0"/>
          </a:p>
          <a:p>
            <a:pPr marL="0" marR="0" lvl="0" indent="0" algn="r" defTabSz="914400" rtl="1" eaLnBrk="1" fontAlgn="auto" latinLnBrk="0" hangingPunct="1">
              <a:lnSpc>
                <a:spcPct val="100000"/>
              </a:lnSpc>
              <a:spcBef>
                <a:spcPts val="0"/>
              </a:spcBef>
              <a:spcAft>
                <a:spcPts val="0"/>
              </a:spcAft>
              <a:buClrTx/>
              <a:buSzTx/>
              <a:buFontTx/>
              <a:buNone/>
              <a:tabLst/>
              <a:defRPr/>
            </a:pPr>
            <a:r>
              <a:rPr lang="ar-SA" sz="2800" dirty="0" smtClean="0"/>
              <a:t>الميزانية تعكس القاعدة النقدية (الأساس النقدي)  حيث أنه عند وضع ميزانية البنك المركزي بشكل معادلة طرفها الأيمن هو (أوراق البانك نوت +ودائع البنوك) ، بينما الطرف الأيسر هو (عناصر الأصول – باقي الخصوم) </a:t>
            </a:r>
          </a:p>
          <a:p>
            <a:pPr marL="0" marR="0" lvl="0" indent="0" algn="r" defTabSz="914400" rtl="1" eaLnBrk="1" fontAlgn="auto" latinLnBrk="0" hangingPunct="1">
              <a:lnSpc>
                <a:spcPct val="100000"/>
              </a:lnSpc>
              <a:spcBef>
                <a:spcPts val="0"/>
              </a:spcBef>
              <a:spcAft>
                <a:spcPts val="0"/>
              </a:spcAft>
              <a:buClrTx/>
              <a:buSzTx/>
              <a:buFontTx/>
              <a:buNone/>
              <a:tabLst/>
              <a:defRPr/>
            </a:pPr>
            <a:endParaRPr lang="ar-SA" sz="2800" dirty="0"/>
          </a:p>
          <a:p>
            <a:pPr marL="0" marR="0" lvl="0" indent="0" algn="r" defTabSz="914400" rtl="1" eaLnBrk="1" fontAlgn="auto" latinLnBrk="0" hangingPunct="1">
              <a:lnSpc>
                <a:spcPct val="100000"/>
              </a:lnSpc>
              <a:spcBef>
                <a:spcPts val="0"/>
              </a:spcBef>
              <a:spcAft>
                <a:spcPts val="0"/>
              </a:spcAft>
              <a:buClrTx/>
              <a:buSzTx/>
              <a:buFontTx/>
              <a:buNone/>
              <a:tabLst/>
              <a:defRPr/>
            </a:pPr>
            <a:endParaRPr lang="ar-SA" sz="2800" dirty="0" smtClean="0"/>
          </a:p>
          <a:p>
            <a:pPr marL="0" marR="0" lvl="0" indent="0" algn="r" defTabSz="914400" rtl="1" eaLnBrk="1" fontAlgn="auto" latinLnBrk="0" hangingPunct="1">
              <a:lnSpc>
                <a:spcPct val="100000"/>
              </a:lnSpc>
              <a:spcBef>
                <a:spcPts val="0"/>
              </a:spcBef>
              <a:spcAft>
                <a:spcPts val="0"/>
              </a:spcAft>
              <a:buClrTx/>
              <a:buSzTx/>
              <a:buFontTx/>
              <a:buNone/>
              <a:tabLst/>
              <a:defRPr/>
            </a:pPr>
            <a:r>
              <a:rPr lang="ar-SA" sz="2800" dirty="0" smtClean="0"/>
              <a:t>ا</a:t>
            </a:r>
            <a:r>
              <a:rPr lang="ar-SA" sz="2800" b="1" u="sng" dirty="0" smtClean="0"/>
              <a:t>لعوامل المؤثرة في الأساس النقدي:</a:t>
            </a:r>
            <a:endParaRPr lang="ar-SA" sz="2800" b="1" u="sng" dirty="0"/>
          </a:p>
          <a:p>
            <a:pPr marL="0" marR="0" lvl="0" indent="0" algn="r" defTabSz="914400" rtl="1" eaLnBrk="1" fontAlgn="auto" latinLnBrk="0" hangingPunct="1">
              <a:lnSpc>
                <a:spcPct val="100000"/>
              </a:lnSpc>
              <a:spcBef>
                <a:spcPts val="0"/>
              </a:spcBef>
              <a:spcAft>
                <a:spcPts val="0"/>
              </a:spcAft>
              <a:buClrTx/>
              <a:buSzTx/>
              <a:buFontTx/>
              <a:buNone/>
              <a:tabLst/>
              <a:defRPr/>
            </a:pPr>
            <a:r>
              <a:rPr lang="ar-SA" sz="2800" dirty="0" smtClean="0"/>
              <a:t>نلاحظ أنه أي زيادة في عناصر جانب الأصول تؤدي إلى زيادة القاعدة النقدية ومن ثم عرض النقد. </a:t>
            </a:r>
          </a:p>
          <a:p>
            <a:pPr marL="0" marR="0" lvl="0" indent="0" algn="r" defTabSz="914400" rtl="1" eaLnBrk="1" fontAlgn="auto" latinLnBrk="0" hangingPunct="1">
              <a:lnSpc>
                <a:spcPct val="100000"/>
              </a:lnSpc>
              <a:spcBef>
                <a:spcPts val="0"/>
              </a:spcBef>
              <a:spcAft>
                <a:spcPts val="0"/>
              </a:spcAft>
              <a:buClrTx/>
              <a:buSzTx/>
              <a:buFontTx/>
              <a:buNone/>
              <a:tabLst/>
              <a:defRPr/>
            </a:pPr>
            <a:endParaRPr lang="ar-SA" sz="2800" dirty="0"/>
          </a:p>
          <a:p>
            <a:pPr marL="0" marR="0" lvl="0" indent="0" algn="r" defTabSz="914400" rtl="1" eaLnBrk="1" fontAlgn="auto" latinLnBrk="0" hangingPunct="1">
              <a:lnSpc>
                <a:spcPct val="100000"/>
              </a:lnSpc>
              <a:spcBef>
                <a:spcPts val="0"/>
              </a:spcBef>
              <a:spcAft>
                <a:spcPts val="0"/>
              </a:spcAft>
              <a:buClrTx/>
              <a:buSzTx/>
              <a:buFontTx/>
              <a:buNone/>
              <a:tabLst/>
              <a:defRPr/>
            </a:pPr>
            <a:r>
              <a:rPr lang="ar-SA" sz="2800" b="1" u="sng" dirty="0"/>
              <a:t>العوامل المخفضة للأساس النقدي:</a:t>
            </a:r>
          </a:p>
          <a:p>
            <a:pPr marL="0" marR="0" lvl="0" indent="0" algn="r" defTabSz="914400" rtl="1" eaLnBrk="1" fontAlgn="auto" latinLnBrk="0" hangingPunct="1">
              <a:lnSpc>
                <a:spcPct val="100000"/>
              </a:lnSpc>
              <a:spcBef>
                <a:spcPts val="0"/>
              </a:spcBef>
              <a:spcAft>
                <a:spcPts val="0"/>
              </a:spcAft>
              <a:buClrTx/>
              <a:buSzTx/>
              <a:buFontTx/>
              <a:buNone/>
              <a:tabLst/>
              <a:defRPr/>
            </a:pPr>
            <a:r>
              <a:rPr lang="ar-SA" sz="2800" dirty="0" smtClean="0"/>
              <a:t>هي باقي عناصر الخصوم (ودائع حكومية + ودائع أجنبية ـ خصوم أخرى +رأس المال).</a:t>
            </a:r>
            <a:endParaRPr lang="en-US" sz="2800" dirty="0"/>
          </a:p>
        </p:txBody>
      </p:sp>
      <p:sp>
        <p:nvSpPr>
          <p:cNvPr id="4" name="Slide Number Placeholder 3"/>
          <p:cNvSpPr>
            <a:spLocks noGrp="1"/>
          </p:cNvSpPr>
          <p:nvPr>
            <p:ph type="sldNum" sz="quarter" idx="12"/>
          </p:nvPr>
        </p:nvSpPr>
        <p:spPr/>
        <p:txBody>
          <a:bodyPr/>
          <a:lstStyle/>
          <a:p>
            <a:fld id="{8A7A6979-0714-4377-B894-6BE4C2D6E202}" type="slidenum">
              <a:rPr lang="en-US" smtClean="0"/>
              <a:pPr/>
              <a:t>5</a:t>
            </a:fld>
            <a:endParaRPr lang="en-US" dirty="0"/>
          </a:p>
        </p:txBody>
      </p:sp>
      <p:sp>
        <p:nvSpPr>
          <p:cNvPr id="2" name="Footer Placeholder 1"/>
          <p:cNvSpPr>
            <a:spLocks noGrp="1"/>
          </p:cNvSpPr>
          <p:nvPr>
            <p:ph type="ftr" sz="quarter" idx="11"/>
          </p:nvPr>
        </p:nvSpPr>
        <p:spPr/>
        <p:txBody>
          <a:bodyPr/>
          <a:lstStyle/>
          <a:p>
            <a:r>
              <a:rPr lang="ar-SA" smtClean="0"/>
              <a:t>إعداد أ.ديمه العمار</a:t>
            </a:r>
            <a:endParaRPr lang="en-US" dirty="0"/>
          </a:p>
        </p:txBody>
      </p:sp>
    </p:spTree>
    <p:extLst>
      <p:ext uri="{BB962C8B-B14F-4D97-AF65-F5344CB8AC3E}">
        <p14:creationId xmlns:p14="http://schemas.microsoft.com/office/powerpoint/2010/main" val="2660557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 calcmode="lin" valueType="num">
                                      <p:cBhvr additive="base">
                                        <p:cTn id="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9" end="9"/>
                                            </p:txEl>
                                          </p:spTgt>
                                        </p:tgtEl>
                                        <p:attrNameLst>
                                          <p:attrName>style.visibility</p:attrName>
                                        </p:attrNameLst>
                                      </p:cBhvr>
                                      <p:to>
                                        <p:strVal val="visible"/>
                                      </p:to>
                                    </p:set>
                                    <p:anim calcmode="lin" valueType="num">
                                      <p:cBhvr additive="base">
                                        <p:cTn id="13"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28456" y="0"/>
            <a:ext cx="7663543" cy="1219200"/>
          </a:xfrm>
        </p:spPr>
        <p:txBody>
          <a:bodyPr/>
          <a:lstStyle/>
          <a:p>
            <a:pPr algn="ctr" defTabSz="914400" rtl="1" eaLnBrk="1" latinLnBrk="0" hangingPunct="1">
              <a:lnSpc>
                <a:spcPct val="90000"/>
              </a:lnSpc>
              <a:spcBef>
                <a:spcPct val="0"/>
              </a:spcBef>
              <a:buNone/>
            </a:pPr>
            <a:r>
              <a:rPr lang="ar-SA" dirty="0" smtClean="0"/>
              <a:t>مؤسسة النقد العربي السعوي</a:t>
            </a:r>
            <a:endParaRPr lang="en-US" dirty="0"/>
          </a:p>
        </p:txBody>
      </p:sp>
      <p:sp>
        <p:nvSpPr>
          <p:cNvPr id="3" name="Content Placeholder 2"/>
          <p:cNvSpPr>
            <a:spLocks noGrp="1"/>
          </p:cNvSpPr>
          <p:nvPr>
            <p:ph idx="1"/>
          </p:nvPr>
        </p:nvSpPr>
        <p:spPr>
          <a:xfrm>
            <a:off x="0" y="1219200"/>
            <a:ext cx="12191999" cy="5500915"/>
          </a:xfrm>
        </p:spPr>
        <p:txBody>
          <a:bodyPr>
            <a:noAutofit/>
          </a:bodyPr>
          <a:lstStyle/>
          <a:p>
            <a:pPr algn="r" rtl="1"/>
            <a:r>
              <a:rPr lang="ar-SA" sz="2800" dirty="0"/>
              <a:t>         صدر أول نظام سعودي للنقد في عام 1346هـ (1928م) تحت اسم (نظام النقد الحجازي النجدي) وسك بموجبه الريال العربي بحجم ووزن وعيار الريـال العثماني المجيدي الفضي الواسع التداول آنذاك ليحل محله اعتباراً من الأول من شهر شعبان  </a:t>
            </a:r>
            <a:r>
              <a:rPr lang="ar-SA" sz="2800" dirty="0" smtClean="0"/>
              <a:t>في نفس العام. وفي </a:t>
            </a:r>
            <a:r>
              <a:rPr lang="ar-SA" sz="2800" dirty="0"/>
              <a:t>عام 1354هـ (1935م) قررت الحكومة سك ريال فضي جديد يحمل اسم المملكة العربية السعودية بحجم ووزن وعيار الروبية الهندية الفضية.</a:t>
            </a:r>
          </a:p>
          <a:p>
            <a:pPr algn="r" rtl="1"/>
            <a:r>
              <a:rPr lang="ar-SA" sz="2800" dirty="0"/>
              <a:t> أنشئت مؤسسة النقد العربي السعودي في عهد جلالة الملك عبدالعزيز </a:t>
            </a:r>
            <a:r>
              <a:rPr lang="ar-SA" sz="2800" dirty="0" smtClean="0"/>
              <a:t>بموجب </a:t>
            </a:r>
            <a:r>
              <a:rPr lang="ar-SA" sz="2800" dirty="0"/>
              <a:t>مرسومين ملكيين </a:t>
            </a:r>
            <a:r>
              <a:rPr lang="ar-SA" sz="2800" dirty="0" smtClean="0"/>
              <a:t>صدرا في سنة 1371هـ </a:t>
            </a:r>
            <a:r>
              <a:rPr lang="ar-SA" sz="2800" dirty="0"/>
              <a:t>الموافق </a:t>
            </a:r>
            <a:r>
              <a:rPr lang="ar-SA" sz="2800" dirty="0" smtClean="0"/>
              <a:t>1952م وقضيا أولًا </a:t>
            </a:r>
            <a:r>
              <a:rPr lang="ar-SA" sz="2800" dirty="0"/>
              <a:t>بإنشاء مؤسسة النقد العربي السعودي </a:t>
            </a:r>
            <a:r>
              <a:rPr lang="ar-SA" sz="2800" dirty="0" smtClean="0"/>
              <a:t>ومقرها جدة وتفتح </a:t>
            </a:r>
            <a:r>
              <a:rPr lang="ar-SA" sz="2800" dirty="0"/>
              <a:t>لها فروعاً في المدن والأماكن التي تدعو إليها الحاجة. والثاني برقم </a:t>
            </a:r>
            <a:r>
              <a:rPr lang="ar-SA" sz="2800" dirty="0" smtClean="0"/>
              <a:t>باعتماد </a:t>
            </a:r>
            <a:r>
              <a:rPr lang="ar-SA" sz="2800" dirty="0"/>
              <a:t>وثيقة النظام الأساسي لمؤسسة النقد العربي السعودي الملحقة بالمرسوم والأمر بوضعها موضع </a:t>
            </a:r>
            <a:r>
              <a:rPr lang="ar-SA" sz="2800" dirty="0" smtClean="0"/>
              <a:t>التنفيذ، وبدأت </a:t>
            </a:r>
            <a:r>
              <a:rPr lang="ar-SA" sz="2800" dirty="0"/>
              <a:t>مؤسسة النقد العربي السعودي مزاولة عملها في مدينة جدة </a:t>
            </a:r>
            <a:r>
              <a:rPr lang="ar-SA" sz="2800" dirty="0" smtClean="0"/>
              <a:t>في سنة 1372هـ  الموافق 1952م.</a:t>
            </a:r>
            <a:endParaRPr lang="ar-SA" sz="2800" dirty="0"/>
          </a:p>
          <a:p>
            <a:pPr algn="r" rtl="1"/>
            <a:r>
              <a:rPr lang="ar-SA" sz="2800" dirty="0"/>
              <a:t>  في </a:t>
            </a:r>
            <a:r>
              <a:rPr lang="ar-SA" sz="2800" dirty="0" smtClean="0"/>
              <a:t>نفس السنة لاحقًا، صدر </a:t>
            </a:r>
            <a:r>
              <a:rPr lang="ar-SA" sz="2800" dirty="0"/>
              <a:t>مرسوم ملكي باعتماد جنيه الذهب السعودي عملة رسمية للمملكة. وصدرت أول عملة ذهبية سعودية باسم الملك </a:t>
            </a:r>
            <a:r>
              <a:rPr lang="ar-SA" sz="2800" dirty="0" smtClean="0"/>
              <a:t>عبدالعزيز.</a:t>
            </a:r>
            <a:endParaRPr lang="en-US" sz="2800" dirty="0"/>
          </a:p>
        </p:txBody>
      </p:sp>
      <p:sp>
        <p:nvSpPr>
          <p:cNvPr id="4" name="Footer Placeholder 3"/>
          <p:cNvSpPr>
            <a:spLocks noGrp="1"/>
          </p:cNvSpPr>
          <p:nvPr>
            <p:ph type="ftr" sz="quarter" idx="11"/>
          </p:nvPr>
        </p:nvSpPr>
        <p:spPr/>
        <p:txBody>
          <a:bodyPr/>
          <a:lstStyle/>
          <a:p>
            <a:r>
              <a:rPr lang="ar-SA" smtClean="0"/>
              <a:t>إعداد أ.ديمه العمار</a:t>
            </a:r>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smtClean="0"/>
              <a:pPr/>
              <a:t>6</a:t>
            </a:fld>
            <a:endParaRPr lang="en-US" dirty="0"/>
          </a:p>
        </p:txBody>
      </p:sp>
    </p:spTree>
    <p:extLst>
      <p:ext uri="{BB962C8B-B14F-4D97-AF65-F5344CB8AC3E}">
        <p14:creationId xmlns:p14="http://schemas.microsoft.com/office/powerpoint/2010/main" val="7738418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46557" y="0"/>
            <a:ext cx="6945442" cy="759252"/>
          </a:xfrm>
        </p:spPr>
        <p:txBody>
          <a:bodyPr>
            <a:normAutofit/>
          </a:bodyPr>
          <a:lstStyle/>
          <a:p>
            <a:pPr algn="ctr" defTabSz="914400" rtl="1" eaLnBrk="1" latinLnBrk="0" hangingPunct="1">
              <a:lnSpc>
                <a:spcPct val="90000"/>
              </a:lnSpc>
              <a:spcBef>
                <a:spcPct val="0"/>
              </a:spcBef>
              <a:buNone/>
            </a:pPr>
            <a:r>
              <a:rPr lang="ar-SA" dirty="0" smtClean="0"/>
              <a:t>أهم وظائف مؤسسة النقد العربي السعودي:</a:t>
            </a:r>
            <a:endParaRPr lang="en-US" dirty="0"/>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884420"/>
            <a:ext cx="12192000" cy="5973580"/>
          </a:xfrm>
        </p:spPr>
      </p:pic>
      <p:sp>
        <p:nvSpPr>
          <p:cNvPr id="4" name="Footer Placeholder 3"/>
          <p:cNvSpPr>
            <a:spLocks noGrp="1"/>
          </p:cNvSpPr>
          <p:nvPr>
            <p:ph type="ftr" sz="quarter" idx="11"/>
          </p:nvPr>
        </p:nvSpPr>
        <p:spPr/>
        <p:txBody>
          <a:bodyPr/>
          <a:lstStyle/>
          <a:p>
            <a:r>
              <a:rPr lang="ar-SA" smtClean="0"/>
              <a:t>إعداد أ.ديمه العمار</a:t>
            </a:r>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smtClean="0"/>
              <a:pPr/>
              <a:t>7</a:t>
            </a:fld>
            <a:endParaRPr lang="en-US" dirty="0"/>
          </a:p>
        </p:txBody>
      </p:sp>
    </p:spTree>
    <p:extLst>
      <p:ext uri="{BB962C8B-B14F-4D97-AF65-F5344CB8AC3E}">
        <p14:creationId xmlns:p14="http://schemas.microsoft.com/office/powerpoint/2010/main" val="1829666953"/>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Parcel</Template>
  <TotalTime>78</TotalTime>
  <Words>383</Words>
  <Application>Microsoft Macintosh PowerPoint</Application>
  <PresentationFormat>Widescreen</PresentationFormat>
  <Paragraphs>69</Paragraphs>
  <Slides>7</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Calibri</vt:lpstr>
      <vt:lpstr>Gill Sans MT</vt:lpstr>
      <vt:lpstr>Majalla UI</vt:lpstr>
      <vt:lpstr>Arial</vt:lpstr>
      <vt:lpstr>Parcel</vt:lpstr>
      <vt:lpstr>البنوك المركزية </vt:lpstr>
      <vt:lpstr>البنوك المركزية:</vt:lpstr>
      <vt:lpstr>PowerPoint Presentation</vt:lpstr>
      <vt:lpstr>ميزانية البنك المركزي</vt:lpstr>
      <vt:lpstr>PowerPoint Presentation</vt:lpstr>
      <vt:lpstr>مؤسسة النقد العربي السعوي</vt:lpstr>
      <vt:lpstr>أهم وظائف مؤسسة النقد العربي السعودي:</vt:lpstr>
    </vt:vector>
  </TitlesOfParts>
  <Company/>
  <LinksUpToDate>false</LinksUpToDate>
  <SharedDoc>false</SharedDoc>
  <HyperlinksChanged>false</HyperlinksChanged>
  <AppVersion>15.0030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البنوك المركزية </dc:title>
  <dc:creator>deemah alammar</dc:creator>
  <cp:lastModifiedBy>deemah alammar</cp:lastModifiedBy>
  <cp:revision>17</cp:revision>
  <dcterms:created xsi:type="dcterms:W3CDTF">2017-04-29T11:44:51Z</dcterms:created>
  <dcterms:modified xsi:type="dcterms:W3CDTF">2018-03-25T16:58:43Z</dcterms:modified>
</cp:coreProperties>
</file>