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9" r:id="rId1"/>
    <p:sldMasterId id="2147483663" r:id="rId2"/>
    <p:sldMasterId id="2147483678" r:id="rId3"/>
    <p:sldMasterId id="2147483692" r:id="rId4"/>
  </p:sldMasterIdLst>
  <p:notesMasterIdLst>
    <p:notesMasterId r:id="rId272"/>
  </p:notesMasterIdLst>
  <p:sldIdLst>
    <p:sldId id="256" r:id="rId5"/>
    <p:sldId id="447" r:id="rId6"/>
    <p:sldId id="258" r:id="rId7"/>
    <p:sldId id="260" r:id="rId8"/>
    <p:sldId id="294" r:id="rId9"/>
    <p:sldId id="295" r:id="rId10"/>
    <p:sldId id="296" r:id="rId11"/>
    <p:sldId id="297" r:id="rId12"/>
    <p:sldId id="618" r:id="rId13"/>
    <p:sldId id="619" r:id="rId14"/>
    <p:sldId id="620" r:id="rId15"/>
    <p:sldId id="298" r:id="rId16"/>
    <p:sldId id="615" r:id="rId17"/>
    <p:sldId id="616" r:id="rId18"/>
    <p:sldId id="299" r:id="rId19"/>
    <p:sldId id="622" r:id="rId20"/>
    <p:sldId id="623" r:id="rId21"/>
    <p:sldId id="261" r:id="rId22"/>
    <p:sldId id="262" r:id="rId23"/>
    <p:sldId id="656" r:id="rId24"/>
    <p:sldId id="301" r:id="rId25"/>
    <p:sldId id="307" r:id="rId26"/>
    <p:sldId id="308" r:id="rId27"/>
    <p:sldId id="309" r:id="rId28"/>
    <p:sldId id="310" r:id="rId29"/>
    <p:sldId id="311" r:id="rId30"/>
    <p:sldId id="312" r:id="rId31"/>
    <p:sldId id="313" r:id="rId32"/>
    <p:sldId id="314" r:id="rId33"/>
    <p:sldId id="315" r:id="rId34"/>
    <p:sldId id="327" r:id="rId35"/>
    <p:sldId id="329" r:id="rId36"/>
    <p:sldId id="330" r:id="rId37"/>
    <p:sldId id="331" r:id="rId38"/>
    <p:sldId id="332" r:id="rId39"/>
    <p:sldId id="333" r:id="rId40"/>
    <p:sldId id="334" r:id="rId41"/>
    <p:sldId id="335" r:id="rId42"/>
    <p:sldId id="657" r:id="rId43"/>
    <p:sldId id="336" r:id="rId44"/>
    <p:sldId id="337" r:id="rId45"/>
    <p:sldId id="338" r:id="rId46"/>
    <p:sldId id="339" r:id="rId47"/>
    <p:sldId id="340" r:id="rId48"/>
    <p:sldId id="341" r:id="rId49"/>
    <p:sldId id="342" r:id="rId50"/>
    <p:sldId id="343" r:id="rId51"/>
    <p:sldId id="344" r:id="rId52"/>
    <p:sldId id="346" r:id="rId53"/>
    <p:sldId id="359" r:id="rId54"/>
    <p:sldId id="360" r:id="rId55"/>
    <p:sldId id="347" r:id="rId56"/>
    <p:sldId id="348" r:id="rId57"/>
    <p:sldId id="349" r:id="rId58"/>
    <p:sldId id="350" r:id="rId59"/>
    <p:sldId id="351" r:id="rId60"/>
    <p:sldId id="352" r:id="rId61"/>
    <p:sldId id="353" r:id="rId62"/>
    <p:sldId id="354" r:id="rId63"/>
    <p:sldId id="355" r:id="rId64"/>
    <p:sldId id="356" r:id="rId65"/>
    <p:sldId id="357" r:id="rId66"/>
    <p:sldId id="448" r:id="rId67"/>
    <p:sldId id="437" r:id="rId68"/>
    <p:sldId id="438" r:id="rId69"/>
    <p:sldId id="439" r:id="rId70"/>
    <p:sldId id="440" r:id="rId71"/>
    <p:sldId id="441" r:id="rId72"/>
    <p:sldId id="442" r:id="rId73"/>
    <p:sldId id="443" r:id="rId74"/>
    <p:sldId id="445" r:id="rId75"/>
    <p:sldId id="363" r:id="rId76"/>
    <p:sldId id="365" r:id="rId77"/>
    <p:sldId id="366" r:id="rId78"/>
    <p:sldId id="367" r:id="rId79"/>
    <p:sldId id="368" r:id="rId80"/>
    <p:sldId id="369" r:id="rId81"/>
    <p:sldId id="370" r:id="rId82"/>
    <p:sldId id="379" r:id="rId83"/>
    <p:sldId id="371" r:id="rId84"/>
    <p:sldId id="658" r:id="rId85"/>
    <p:sldId id="372" r:id="rId86"/>
    <p:sldId id="373" r:id="rId87"/>
    <p:sldId id="374" r:id="rId88"/>
    <p:sldId id="375" r:id="rId89"/>
    <p:sldId id="376" r:id="rId90"/>
    <p:sldId id="450" r:id="rId91"/>
    <p:sldId id="381" r:id="rId92"/>
    <p:sldId id="451" r:id="rId93"/>
    <p:sldId id="382" r:id="rId94"/>
    <p:sldId id="383" r:id="rId95"/>
    <p:sldId id="384" r:id="rId96"/>
    <p:sldId id="385" r:id="rId97"/>
    <p:sldId id="386" r:id="rId98"/>
    <p:sldId id="387" r:id="rId99"/>
    <p:sldId id="388" r:id="rId100"/>
    <p:sldId id="389" r:id="rId101"/>
    <p:sldId id="390" r:id="rId102"/>
    <p:sldId id="393" r:id="rId103"/>
    <p:sldId id="394" r:id="rId104"/>
    <p:sldId id="395" r:id="rId105"/>
    <p:sldId id="396" r:id="rId106"/>
    <p:sldId id="659" r:id="rId107"/>
    <p:sldId id="397" r:id="rId108"/>
    <p:sldId id="398" r:id="rId109"/>
    <p:sldId id="399" r:id="rId110"/>
    <p:sldId id="400" r:id="rId111"/>
    <p:sldId id="401" r:id="rId112"/>
    <p:sldId id="402" r:id="rId113"/>
    <p:sldId id="403" r:id="rId114"/>
    <p:sldId id="404" r:id="rId115"/>
    <p:sldId id="405" r:id="rId116"/>
    <p:sldId id="406" r:id="rId117"/>
    <p:sldId id="407" r:id="rId118"/>
    <p:sldId id="408" r:id="rId119"/>
    <p:sldId id="409" r:id="rId120"/>
    <p:sldId id="410" r:id="rId121"/>
    <p:sldId id="411" r:id="rId122"/>
    <p:sldId id="412" r:id="rId123"/>
    <p:sldId id="413" r:id="rId124"/>
    <p:sldId id="414" r:id="rId125"/>
    <p:sldId id="415" r:id="rId126"/>
    <p:sldId id="416" r:id="rId127"/>
    <p:sldId id="417" r:id="rId128"/>
    <p:sldId id="418" r:id="rId129"/>
    <p:sldId id="624" r:id="rId130"/>
    <p:sldId id="420" r:id="rId131"/>
    <p:sldId id="421" r:id="rId132"/>
    <p:sldId id="422" r:id="rId133"/>
    <p:sldId id="423" r:id="rId134"/>
    <p:sldId id="424" r:id="rId135"/>
    <p:sldId id="425" r:id="rId136"/>
    <p:sldId id="429" r:id="rId137"/>
    <p:sldId id="430" r:id="rId138"/>
    <p:sldId id="431" r:id="rId139"/>
    <p:sldId id="625" r:id="rId140"/>
    <p:sldId id="432" r:id="rId141"/>
    <p:sldId id="433" r:id="rId142"/>
    <p:sldId id="434" r:id="rId143"/>
    <p:sldId id="435" r:id="rId144"/>
    <p:sldId id="607" r:id="rId145"/>
    <p:sldId id="452" r:id="rId146"/>
    <p:sldId id="453" r:id="rId147"/>
    <p:sldId id="626" r:id="rId148"/>
    <p:sldId id="454" r:id="rId149"/>
    <p:sldId id="455" r:id="rId150"/>
    <p:sldId id="456" r:id="rId151"/>
    <p:sldId id="457" r:id="rId152"/>
    <p:sldId id="458" r:id="rId153"/>
    <p:sldId id="459" r:id="rId154"/>
    <p:sldId id="460" r:id="rId155"/>
    <p:sldId id="461" r:id="rId156"/>
    <p:sldId id="462" r:id="rId157"/>
    <p:sldId id="463" r:id="rId158"/>
    <p:sldId id="464" r:id="rId159"/>
    <p:sldId id="465" r:id="rId160"/>
    <p:sldId id="466" r:id="rId161"/>
    <p:sldId id="467" r:id="rId162"/>
    <p:sldId id="468" r:id="rId163"/>
    <p:sldId id="470" r:id="rId164"/>
    <p:sldId id="471" r:id="rId165"/>
    <p:sldId id="472" r:id="rId166"/>
    <p:sldId id="473" r:id="rId167"/>
    <p:sldId id="474" r:id="rId168"/>
    <p:sldId id="475" r:id="rId169"/>
    <p:sldId id="476" r:id="rId170"/>
    <p:sldId id="477" r:id="rId171"/>
    <p:sldId id="478" r:id="rId172"/>
    <p:sldId id="488" r:id="rId173"/>
    <p:sldId id="490" r:id="rId174"/>
    <p:sldId id="491" r:id="rId175"/>
    <p:sldId id="492" r:id="rId176"/>
    <p:sldId id="498" r:id="rId177"/>
    <p:sldId id="499" r:id="rId178"/>
    <p:sldId id="500" r:id="rId179"/>
    <p:sldId id="501" r:id="rId180"/>
    <p:sldId id="502" r:id="rId181"/>
    <p:sldId id="503" r:id="rId182"/>
    <p:sldId id="504" r:id="rId183"/>
    <p:sldId id="505" r:id="rId184"/>
    <p:sldId id="506" r:id="rId185"/>
    <p:sldId id="507" r:id="rId186"/>
    <p:sldId id="508" r:id="rId187"/>
    <p:sldId id="509" r:id="rId188"/>
    <p:sldId id="510" r:id="rId189"/>
    <p:sldId id="511" r:id="rId190"/>
    <p:sldId id="512" r:id="rId191"/>
    <p:sldId id="513" r:id="rId192"/>
    <p:sldId id="514" r:id="rId193"/>
    <p:sldId id="515" r:id="rId194"/>
    <p:sldId id="516" r:id="rId195"/>
    <p:sldId id="627" r:id="rId196"/>
    <p:sldId id="518" r:id="rId197"/>
    <p:sldId id="520" r:id="rId198"/>
    <p:sldId id="521" r:id="rId199"/>
    <p:sldId id="522" r:id="rId200"/>
    <p:sldId id="523" r:id="rId201"/>
    <p:sldId id="524" r:id="rId202"/>
    <p:sldId id="525" r:id="rId203"/>
    <p:sldId id="527" r:id="rId204"/>
    <p:sldId id="628" r:id="rId205"/>
    <p:sldId id="528" r:id="rId206"/>
    <p:sldId id="529" r:id="rId207"/>
    <p:sldId id="530" r:id="rId208"/>
    <p:sldId id="531" r:id="rId209"/>
    <p:sldId id="532" r:id="rId210"/>
    <p:sldId id="533" r:id="rId211"/>
    <p:sldId id="534" r:id="rId212"/>
    <p:sldId id="535" r:id="rId213"/>
    <p:sldId id="537" r:id="rId214"/>
    <p:sldId id="544" r:id="rId215"/>
    <p:sldId id="653" r:id="rId216"/>
    <p:sldId id="654" r:id="rId217"/>
    <p:sldId id="567" r:id="rId218"/>
    <p:sldId id="568" r:id="rId219"/>
    <p:sldId id="655" r:id="rId220"/>
    <p:sldId id="569" r:id="rId221"/>
    <p:sldId id="570" r:id="rId222"/>
    <p:sldId id="571" r:id="rId223"/>
    <p:sldId id="572" r:id="rId224"/>
    <p:sldId id="573" r:id="rId225"/>
    <p:sldId id="574" r:id="rId226"/>
    <p:sldId id="660" r:id="rId227"/>
    <p:sldId id="662" r:id="rId228"/>
    <p:sldId id="631" r:id="rId229"/>
    <p:sldId id="632" r:id="rId230"/>
    <p:sldId id="578" r:id="rId231"/>
    <p:sldId id="633" r:id="rId232"/>
    <p:sldId id="579" r:id="rId233"/>
    <p:sldId id="580" r:id="rId234"/>
    <p:sldId id="581" r:id="rId235"/>
    <p:sldId id="610" r:id="rId236"/>
    <p:sldId id="651" r:id="rId237"/>
    <p:sldId id="652" r:id="rId238"/>
    <p:sldId id="637" r:id="rId239"/>
    <p:sldId id="638" r:id="rId240"/>
    <p:sldId id="639" r:id="rId241"/>
    <p:sldId id="640" r:id="rId242"/>
    <p:sldId id="641" r:id="rId243"/>
    <p:sldId id="642" r:id="rId244"/>
    <p:sldId id="643" r:id="rId245"/>
    <p:sldId id="646" r:id="rId246"/>
    <p:sldId id="647" r:id="rId247"/>
    <p:sldId id="648" r:id="rId248"/>
    <p:sldId id="582" r:id="rId249"/>
    <p:sldId id="584" r:id="rId250"/>
    <p:sldId id="585" r:id="rId251"/>
    <p:sldId id="586" r:id="rId252"/>
    <p:sldId id="587" r:id="rId253"/>
    <p:sldId id="588" r:id="rId254"/>
    <p:sldId id="589" r:id="rId255"/>
    <p:sldId id="590" r:id="rId256"/>
    <p:sldId id="608" r:id="rId257"/>
    <p:sldId id="593" r:id="rId258"/>
    <p:sldId id="594" r:id="rId259"/>
    <p:sldId id="595" r:id="rId260"/>
    <p:sldId id="596" r:id="rId261"/>
    <p:sldId id="597" r:id="rId262"/>
    <p:sldId id="598" r:id="rId263"/>
    <p:sldId id="599" r:id="rId264"/>
    <p:sldId id="600" r:id="rId265"/>
    <p:sldId id="601" r:id="rId266"/>
    <p:sldId id="602" r:id="rId267"/>
    <p:sldId id="603" r:id="rId268"/>
    <p:sldId id="604" r:id="rId269"/>
    <p:sldId id="605" r:id="rId270"/>
    <p:sldId id="609" r:id="rId271"/>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33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296" autoAdjust="0"/>
  </p:normalViewPr>
  <p:slideViewPr>
    <p:cSldViewPr>
      <p:cViewPr>
        <p:scale>
          <a:sx n="117" d="100"/>
          <a:sy n="117" d="100"/>
        </p:scale>
        <p:origin x="-1440" y="16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tableStyles" Target="tableStyle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presProps" Target="pres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1">
              <a:defRPr sz="1200">
                <a:latin typeface="Arial" charset="0"/>
                <a:cs typeface="Arial" charset="0"/>
              </a:defRPr>
            </a:lvl1pPr>
          </a:lstStyle>
          <a:p>
            <a:pPr>
              <a:defRPr/>
            </a:pPr>
            <a:fld id="{7CB9CFBC-77C6-4186-9760-770917E57D80}" type="datetimeFigureOut">
              <a:rPr lang="en-US"/>
              <a:pPr>
                <a:defRPr/>
              </a:pPr>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1">
              <a:defRPr sz="1200">
                <a:latin typeface="Arial" charset="0"/>
                <a:cs typeface="Arial" charset="0"/>
              </a:defRPr>
            </a:lvl1pPr>
          </a:lstStyle>
          <a:p>
            <a:pPr>
              <a:defRPr/>
            </a:pPr>
            <a:fld id="{1D8BAAB8-294A-4FAC-95ED-85974C683F99}" type="slidenum">
              <a:rPr lang="en-US"/>
              <a:pPr>
                <a:defRPr/>
              </a:pPr>
              <a:t>‹#›</a:t>
            </a:fld>
            <a:endParaRPr lang="en-US"/>
          </a:p>
        </p:txBody>
      </p:sp>
    </p:spTree>
    <p:extLst>
      <p:ext uri="{BB962C8B-B14F-4D97-AF65-F5344CB8AC3E}">
        <p14:creationId xmlns:p14="http://schemas.microsoft.com/office/powerpoint/2010/main" val="3093798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303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0DDF914F-EC75-414F-B0F3-4D03D23A99F7}" type="slidenum">
              <a:rPr lang="en-US" altLang="en-US" smtClean="0">
                <a:latin typeface="Arial" pitchFamily="34" charset="0"/>
              </a:rPr>
              <a:pPr eaLnBrk="1" hangingPunct="1">
                <a:spcBef>
                  <a:spcPct val="0"/>
                </a:spcBef>
              </a:pPr>
              <a:t>5</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312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l" rtl="0" eaLnBrk="1" hangingPunct="1">
              <a:spcBef>
                <a:spcPct val="0"/>
              </a:spcBef>
            </a:pPr>
            <a:fld id="{67080EF1-5BA2-4FC4-B9D2-2AE4502A483C}" type="slidenum">
              <a:rPr lang="ar-SA" altLang="ar-SA" sz="1100" smtClean="0">
                <a:latin typeface="Arial" pitchFamily="34" charset="0"/>
              </a:rPr>
              <a:pPr algn="l" rtl="0" eaLnBrk="1" hangingPunct="1">
                <a:spcBef>
                  <a:spcPct val="0"/>
                </a:spcBef>
              </a:pPr>
              <a:t>217</a:t>
            </a:fld>
            <a:endParaRPr lang="ar-SA" altLang="ar-SA" sz="11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C323D569-469A-46E2-B9DC-739E31DD7D0F}" type="slidenum">
              <a:rPr lang="en-US" sz="1200">
                <a:latin typeface="+mn-lt"/>
                <a:cs typeface="+mn-cs"/>
              </a:rPr>
              <a:pPr algn="r" rtl="1">
                <a:defRPr/>
              </a:pPr>
              <a:t>225</a:t>
            </a:fld>
            <a:endParaRPr lang="en-US"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A5791B1D-FA30-49E8-9F65-86C0A544DEB9}" type="slidenum">
              <a:rPr lang="en-US" sz="1200">
                <a:latin typeface="+mn-lt"/>
                <a:cs typeface="+mn-cs"/>
              </a:rPr>
              <a:pPr algn="r" rtl="1">
                <a:defRPr/>
              </a:pPr>
              <a:t>226</a:t>
            </a:fld>
            <a:endParaRPr lang="en-US"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F3B581A7-4462-4ED8-B065-F26807E7C831}" type="slidenum">
              <a:rPr lang="en-US" sz="1200">
                <a:latin typeface="+mn-lt"/>
                <a:cs typeface="+mn-cs"/>
              </a:rPr>
              <a:pPr algn="r" rtl="1">
                <a:defRPr/>
              </a:pPr>
              <a:t>228</a:t>
            </a:fld>
            <a:endParaRPr lang="en-US"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1539E4A3-7A04-4657-8654-B4693E06AC41}" type="slidenum">
              <a:rPr lang="en-US" sz="1200">
                <a:latin typeface="+mn-lt"/>
                <a:cs typeface="+mn-cs"/>
              </a:rPr>
              <a:pPr algn="r" rtl="1">
                <a:defRPr/>
              </a:pPr>
              <a:t>233</a:t>
            </a:fld>
            <a:endParaRPr lang="en-US"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FFC8491A-CCEF-4CC1-8793-FCC06BEED199}" type="slidenum">
              <a:rPr lang="en-US" sz="1200">
                <a:latin typeface="+mn-lt"/>
                <a:cs typeface="+mn-cs"/>
              </a:rPr>
              <a:pPr algn="r" rtl="1">
                <a:defRPr/>
              </a:pPr>
              <a:t>234</a:t>
            </a:fld>
            <a:endParaRPr lang="en-US"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304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754FAE95-1CBC-4792-BF2E-BFD5BADD5647}" type="slidenum">
              <a:rPr lang="en-US" altLang="en-US" smtClean="0">
                <a:latin typeface="Arial" pitchFamily="34" charset="0"/>
              </a:rPr>
              <a:pPr eaLnBrk="1" hangingPunct="1">
                <a:spcBef>
                  <a:spcPct val="0"/>
                </a:spcBef>
              </a:pPr>
              <a:t>92</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A059EE57-B10B-4372-B187-2F6A50A67C05}" type="slidenum">
              <a:rPr lang="en-US" altLang="en-US" smtClean="0">
                <a:latin typeface="Arial" pitchFamily="34" charset="0"/>
              </a:rPr>
              <a:pPr eaLnBrk="1" hangingPunct="1">
                <a:spcBef>
                  <a:spcPct val="0"/>
                </a:spcBef>
              </a:pPr>
              <a:t>107</a:t>
            </a:fld>
            <a:endParaRPr lang="en-US" altLang="en-US" smtClean="0">
              <a:latin typeface="Arial" pitchFamily="34" charset="0"/>
            </a:endParaRPr>
          </a:p>
        </p:txBody>
      </p:sp>
      <p:sp>
        <p:nvSpPr>
          <p:cNvPr id="305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508D84DE-63AB-4C88-BC86-5DBEAF6FFADB}" type="slidenum">
              <a:rPr lang="en-US" sz="1200">
                <a:latin typeface="+mn-lt"/>
                <a:cs typeface="+mn-cs"/>
              </a:rPr>
              <a:pPr algn="r" rtl="1">
                <a:defRPr/>
              </a:pPr>
              <a:t>126</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39C99CDF-5F21-4501-B382-D04F3B89A469}" type="slidenum">
              <a:rPr lang="en-US" altLang="en-US" smtClean="0">
                <a:latin typeface="Arial" pitchFamily="34" charset="0"/>
              </a:rPr>
              <a:pPr eaLnBrk="1" hangingPunct="1">
                <a:spcBef>
                  <a:spcPct val="0"/>
                </a:spcBef>
              </a:pPr>
              <a:t>129</a:t>
            </a:fld>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EABB5AE0-BD0F-451C-A0DA-FD95D2CB1A02}" type="slidenum">
              <a:rPr lang="en-US" altLang="en-US" smtClean="0">
                <a:latin typeface="Arial" pitchFamily="34" charset="0"/>
              </a:rPr>
              <a:pPr eaLnBrk="1" hangingPunct="1">
                <a:spcBef>
                  <a:spcPct val="0"/>
                </a:spcBef>
              </a:pPr>
              <a:t>131</a:t>
            </a:fld>
            <a:endParaRPr lang="en-US"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68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rtl="1">
              <a:defRPr/>
            </a:pPr>
            <a:fld id="{F72CD004-353F-4BBE-AB84-A65D424E8FE7}" type="slidenum">
              <a:rPr lang="en-US" sz="1200">
                <a:latin typeface="+mn-lt"/>
                <a:cs typeface="+mn-cs"/>
              </a:rPr>
              <a:pPr algn="r" rtl="1">
                <a:defRPr/>
              </a:pPr>
              <a:t>136</a:t>
            </a:fld>
            <a:endParaRPr lang="en-US"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10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756467B4-C14D-4423-AB37-467842D3C214}" type="slidenum">
              <a:rPr lang="en-US" altLang="en-US" smtClean="0">
                <a:latin typeface="Arial" pitchFamily="34" charset="0"/>
              </a:rPr>
              <a:pPr eaLnBrk="1" hangingPunct="1">
                <a:spcBef>
                  <a:spcPct val="0"/>
                </a:spcBef>
              </a:pPr>
              <a:t>144</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pitchFamily="34" charset="0"/>
            </a:endParaRPr>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C5B7AEF3-148B-443C-BEF4-BFD2175A5FC4}" type="slidenum">
              <a:rPr lang="en-US" altLang="en-US" smtClean="0">
                <a:latin typeface="Arial" pitchFamily="34" charset="0"/>
              </a:rPr>
              <a:pPr eaLnBrk="1" hangingPunct="1">
                <a:spcBef>
                  <a:spcPct val="0"/>
                </a:spcBef>
              </a:pPr>
              <a:t>162</a:t>
            </a:fld>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p>
          </p:txBody>
        </p:sp>
      </p:grpSp>
      <p:sp>
        <p:nvSpPr>
          <p:cNvPr id="3789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379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2B5B343A-3207-42FC-8258-D9531445FEEA}" type="slidenum">
              <a:rPr lang="ar-SA"/>
              <a:pPr>
                <a:defRPr/>
              </a:pPr>
              <a:t>‹#›</a:t>
            </a:fld>
            <a:endParaRPr lang="en-US"/>
          </a:p>
        </p:txBody>
      </p:sp>
    </p:spTree>
    <p:extLst>
      <p:ext uri="{BB962C8B-B14F-4D97-AF65-F5344CB8AC3E}">
        <p14:creationId xmlns:p14="http://schemas.microsoft.com/office/powerpoint/2010/main" val="1115469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DAA39C6-8ACC-4F4E-992B-E80B07379AE4}" type="slidenum">
              <a:rPr lang="ar-SA"/>
              <a:pPr>
                <a:defRPr/>
              </a:pPr>
              <a:t>‹#›</a:t>
            </a:fld>
            <a:endParaRPr lang="en-US"/>
          </a:p>
        </p:txBody>
      </p:sp>
    </p:spTree>
    <p:extLst>
      <p:ext uri="{BB962C8B-B14F-4D97-AF65-F5344CB8AC3E}">
        <p14:creationId xmlns:p14="http://schemas.microsoft.com/office/powerpoint/2010/main" val="42282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470852B-A583-41F9-B6BD-FE2453B2A16A}" type="slidenum">
              <a:rPr lang="ar-SA"/>
              <a:pPr>
                <a:defRPr/>
              </a:pPr>
              <a:t>‹#›</a:t>
            </a:fld>
            <a:endParaRPr lang="en-US"/>
          </a:p>
        </p:txBody>
      </p:sp>
    </p:spTree>
    <p:extLst>
      <p:ext uri="{BB962C8B-B14F-4D97-AF65-F5344CB8AC3E}">
        <p14:creationId xmlns:p14="http://schemas.microsoft.com/office/powerpoint/2010/main" val="371834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69"/>
          <p:cNvSpPr>
            <a:spLocks noGrp="1" noChangeArrowheads="1"/>
          </p:cNvSpPr>
          <p:nvPr>
            <p:ph type="dt" sz="half" idx="10"/>
          </p:nvPr>
        </p:nvSpPr>
        <p:spPr/>
        <p:txBody>
          <a:bodyPr/>
          <a:lstStyle>
            <a:lvl1pPr>
              <a:defRPr/>
            </a:lvl1pPr>
          </a:lstStyle>
          <a:p>
            <a:pPr>
              <a:defRPr/>
            </a:pPr>
            <a:endParaRPr lang="en-GB"/>
          </a:p>
        </p:txBody>
      </p:sp>
      <p:sp>
        <p:nvSpPr>
          <p:cNvPr id="6" name="Rectangle 70"/>
          <p:cNvSpPr>
            <a:spLocks noGrp="1" noChangeArrowheads="1"/>
          </p:cNvSpPr>
          <p:nvPr>
            <p:ph type="ftr" sz="quarter" idx="11"/>
          </p:nvPr>
        </p:nvSpPr>
        <p:spPr/>
        <p:txBody>
          <a:bodyPr/>
          <a:lstStyle>
            <a:lvl1pPr>
              <a:defRPr/>
            </a:lvl1pPr>
          </a:lstStyle>
          <a:p>
            <a:pPr>
              <a:defRPr/>
            </a:pPr>
            <a:endParaRPr lang="en-GB"/>
          </a:p>
        </p:txBody>
      </p:sp>
      <p:sp>
        <p:nvSpPr>
          <p:cNvPr id="7" name="Rectangle 71"/>
          <p:cNvSpPr>
            <a:spLocks noGrp="1" noChangeArrowheads="1"/>
          </p:cNvSpPr>
          <p:nvPr>
            <p:ph type="sldNum" sz="quarter" idx="12"/>
          </p:nvPr>
        </p:nvSpPr>
        <p:spPr/>
        <p:txBody>
          <a:bodyPr/>
          <a:lstStyle>
            <a:lvl1pPr>
              <a:defRPr/>
            </a:lvl1pPr>
          </a:lstStyle>
          <a:p>
            <a:pPr>
              <a:defRPr/>
            </a:pPr>
            <a:fld id="{7DC9CC8D-2F04-4225-A103-D77C19ACFA9F}" type="slidenum">
              <a:rPr lang="en-GB"/>
              <a:pPr>
                <a:defRPr/>
              </a:pPr>
              <a:t>‹#›</a:t>
            </a:fld>
            <a:endParaRPr lang="en-GB"/>
          </a:p>
        </p:txBody>
      </p:sp>
    </p:spTree>
    <p:extLst>
      <p:ext uri="{BB962C8B-B14F-4D97-AF65-F5344CB8AC3E}">
        <p14:creationId xmlns:p14="http://schemas.microsoft.com/office/powerpoint/2010/main" val="277198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69"/>
          <p:cNvSpPr>
            <a:spLocks noGrp="1" noChangeArrowheads="1"/>
          </p:cNvSpPr>
          <p:nvPr>
            <p:ph type="dt" sz="half" idx="10"/>
          </p:nvPr>
        </p:nvSpPr>
        <p:spPr/>
        <p:txBody>
          <a:bodyPr/>
          <a:lstStyle>
            <a:lvl1pPr>
              <a:defRPr/>
            </a:lvl1pPr>
          </a:lstStyle>
          <a:p>
            <a:pPr>
              <a:defRPr/>
            </a:pPr>
            <a:endParaRPr lang="en-GB"/>
          </a:p>
        </p:txBody>
      </p:sp>
      <p:sp>
        <p:nvSpPr>
          <p:cNvPr id="8" name="Rectangle 70"/>
          <p:cNvSpPr>
            <a:spLocks noGrp="1" noChangeArrowheads="1"/>
          </p:cNvSpPr>
          <p:nvPr>
            <p:ph type="ftr" sz="quarter" idx="11"/>
          </p:nvPr>
        </p:nvSpPr>
        <p:spPr/>
        <p:txBody>
          <a:bodyPr/>
          <a:lstStyle>
            <a:lvl1pPr>
              <a:defRPr/>
            </a:lvl1pPr>
          </a:lstStyle>
          <a:p>
            <a:pPr>
              <a:defRPr/>
            </a:pPr>
            <a:endParaRPr lang="en-GB"/>
          </a:p>
        </p:txBody>
      </p:sp>
      <p:sp>
        <p:nvSpPr>
          <p:cNvPr id="9" name="Rectangle 71"/>
          <p:cNvSpPr>
            <a:spLocks noGrp="1" noChangeArrowheads="1"/>
          </p:cNvSpPr>
          <p:nvPr>
            <p:ph type="sldNum" sz="quarter" idx="12"/>
          </p:nvPr>
        </p:nvSpPr>
        <p:spPr/>
        <p:txBody>
          <a:bodyPr/>
          <a:lstStyle>
            <a:lvl1pPr>
              <a:defRPr/>
            </a:lvl1pPr>
          </a:lstStyle>
          <a:p>
            <a:pPr>
              <a:defRPr/>
            </a:pPr>
            <a:fld id="{D410B79A-117B-49BF-B02C-CF0D0772BF97}" type="slidenum">
              <a:rPr lang="en-GB"/>
              <a:pPr>
                <a:defRPr/>
              </a:pPr>
              <a:t>‹#›</a:t>
            </a:fld>
            <a:endParaRPr lang="en-GB"/>
          </a:p>
        </p:txBody>
      </p:sp>
    </p:spTree>
    <p:extLst>
      <p:ext uri="{BB962C8B-B14F-4D97-AF65-F5344CB8AC3E}">
        <p14:creationId xmlns:p14="http://schemas.microsoft.com/office/powerpoint/2010/main" val="5847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1DC2A502-F2B9-433E-8D24-DE2D68427856}" type="slidenum">
              <a:rPr lang="ar-SA"/>
              <a:pPr>
                <a:defRPr/>
              </a:pPr>
              <a:t>‹#›</a:t>
            </a:fld>
            <a:endParaRPr lang="en-US"/>
          </a:p>
        </p:txBody>
      </p:sp>
    </p:spTree>
    <p:extLst>
      <p:ext uri="{BB962C8B-B14F-4D97-AF65-F5344CB8AC3E}">
        <p14:creationId xmlns:p14="http://schemas.microsoft.com/office/powerpoint/2010/main" val="6338550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a:lvl1pPr>
          </a:lstStyle>
          <a:p>
            <a:pPr>
              <a:defRPr/>
            </a:pPr>
            <a:endParaRPr lang="en-US"/>
          </a:p>
        </p:txBody>
      </p:sp>
      <p:sp>
        <p:nvSpPr>
          <p:cNvPr id="7" name="Rectangle 12"/>
          <p:cNvSpPr>
            <a:spLocks noGrp="1" noChangeArrowheads="1"/>
          </p:cNvSpPr>
          <p:nvPr>
            <p:ph type="ftr" sz="quarter" idx="11"/>
          </p:nvPr>
        </p:nvSpPr>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9DF9DBE2-DE91-4174-9499-8D39BAA73D13}" type="slidenum">
              <a:rPr lang="ar-SA"/>
              <a:pPr>
                <a:defRPr/>
              </a:pPr>
              <a:t>‹#›</a:t>
            </a:fld>
            <a:endParaRPr lang="en-US"/>
          </a:p>
        </p:txBody>
      </p:sp>
    </p:spTree>
    <p:extLst>
      <p:ext uri="{BB962C8B-B14F-4D97-AF65-F5344CB8AC3E}">
        <p14:creationId xmlns:p14="http://schemas.microsoft.com/office/powerpoint/2010/main" val="38743899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B82E0AB0-73B6-4B34-B803-DF2D6BEA0BB7}" type="slidenum">
              <a:rPr lang="ar-SA"/>
              <a:pPr>
                <a:defRPr/>
              </a:pPr>
              <a:t>‹#›</a:t>
            </a:fld>
            <a:endParaRPr lang="en-US"/>
          </a:p>
        </p:txBody>
      </p:sp>
    </p:spTree>
    <p:extLst>
      <p:ext uri="{BB962C8B-B14F-4D97-AF65-F5344CB8AC3E}">
        <p14:creationId xmlns:p14="http://schemas.microsoft.com/office/powerpoint/2010/main" val="22806452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1F657-666E-401B-A693-0BCED833D0D5}" type="slidenum">
              <a:rPr lang="ar-SA"/>
              <a:pPr>
                <a:defRPr/>
              </a:pPr>
              <a:t>‹#›</a:t>
            </a:fld>
            <a:endParaRPr lang="en-US"/>
          </a:p>
        </p:txBody>
      </p:sp>
    </p:spTree>
    <p:extLst>
      <p:ext uri="{BB962C8B-B14F-4D97-AF65-F5344CB8AC3E}">
        <p14:creationId xmlns:p14="http://schemas.microsoft.com/office/powerpoint/2010/main" val="723453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1A5911-7524-46A5-A9BB-0735AF0CBCEF}" type="slidenum">
              <a:rPr lang="ar-SA"/>
              <a:pPr>
                <a:defRPr/>
              </a:pPr>
              <a:t>‹#›</a:t>
            </a:fld>
            <a:endParaRPr lang="en-US"/>
          </a:p>
        </p:txBody>
      </p:sp>
    </p:spTree>
    <p:extLst>
      <p:ext uri="{BB962C8B-B14F-4D97-AF65-F5344CB8AC3E}">
        <p14:creationId xmlns:p14="http://schemas.microsoft.com/office/powerpoint/2010/main" val="983027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E0B457-B5B0-492E-BB5A-C01C4EC8604E}" type="slidenum">
              <a:rPr lang="ar-SA"/>
              <a:pPr>
                <a:defRPr/>
              </a:pPr>
              <a:t>‹#›</a:t>
            </a:fld>
            <a:endParaRPr lang="en-US"/>
          </a:p>
        </p:txBody>
      </p:sp>
    </p:spTree>
    <p:extLst>
      <p:ext uri="{BB962C8B-B14F-4D97-AF65-F5344CB8AC3E}">
        <p14:creationId xmlns:p14="http://schemas.microsoft.com/office/powerpoint/2010/main" val="36034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27E4BFC-E9E6-4E27-99A5-DC9FD1FF1BA6}" type="slidenum">
              <a:rPr lang="ar-SA"/>
              <a:pPr>
                <a:defRPr/>
              </a:pPr>
              <a:t>‹#›</a:t>
            </a:fld>
            <a:endParaRPr lang="en-US"/>
          </a:p>
        </p:txBody>
      </p:sp>
    </p:spTree>
    <p:extLst>
      <p:ext uri="{BB962C8B-B14F-4D97-AF65-F5344CB8AC3E}">
        <p14:creationId xmlns:p14="http://schemas.microsoft.com/office/powerpoint/2010/main" val="218423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2C4EA1-D67D-453E-92E5-06476BCACF6B}" type="slidenum">
              <a:rPr lang="ar-SA"/>
              <a:pPr>
                <a:defRPr/>
              </a:pPr>
              <a:t>‹#›</a:t>
            </a:fld>
            <a:endParaRPr lang="en-US"/>
          </a:p>
        </p:txBody>
      </p:sp>
    </p:spTree>
    <p:extLst>
      <p:ext uri="{BB962C8B-B14F-4D97-AF65-F5344CB8AC3E}">
        <p14:creationId xmlns:p14="http://schemas.microsoft.com/office/powerpoint/2010/main" val="3930304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D3D37B-9C6C-4C33-BB78-56D5DA6ACBB9}" type="slidenum">
              <a:rPr lang="ar-SA"/>
              <a:pPr>
                <a:defRPr/>
              </a:pPr>
              <a:t>‹#›</a:t>
            </a:fld>
            <a:endParaRPr lang="en-US"/>
          </a:p>
        </p:txBody>
      </p:sp>
    </p:spTree>
    <p:extLst>
      <p:ext uri="{BB962C8B-B14F-4D97-AF65-F5344CB8AC3E}">
        <p14:creationId xmlns:p14="http://schemas.microsoft.com/office/powerpoint/2010/main" val="322904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CEBF44-F7F3-48B1-A5D0-C03D378B3719}" type="slidenum">
              <a:rPr lang="ar-SA"/>
              <a:pPr>
                <a:defRPr/>
              </a:pPr>
              <a:t>‹#›</a:t>
            </a:fld>
            <a:endParaRPr lang="en-US"/>
          </a:p>
        </p:txBody>
      </p:sp>
    </p:spTree>
    <p:extLst>
      <p:ext uri="{BB962C8B-B14F-4D97-AF65-F5344CB8AC3E}">
        <p14:creationId xmlns:p14="http://schemas.microsoft.com/office/powerpoint/2010/main" val="185904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C95907-A2B5-42E7-B679-01C75FAC48E3}" type="slidenum">
              <a:rPr lang="ar-SA"/>
              <a:pPr>
                <a:defRPr/>
              </a:pPr>
              <a:t>‹#›</a:t>
            </a:fld>
            <a:endParaRPr lang="en-US"/>
          </a:p>
        </p:txBody>
      </p:sp>
    </p:spTree>
    <p:extLst>
      <p:ext uri="{BB962C8B-B14F-4D97-AF65-F5344CB8AC3E}">
        <p14:creationId xmlns:p14="http://schemas.microsoft.com/office/powerpoint/2010/main" val="135165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ED4D33-85F0-45D1-8A3D-6F9F8B07895D}" type="slidenum">
              <a:rPr lang="ar-SA"/>
              <a:pPr>
                <a:defRPr/>
              </a:pPr>
              <a:t>‹#›</a:t>
            </a:fld>
            <a:endParaRPr lang="en-US"/>
          </a:p>
        </p:txBody>
      </p:sp>
    </p:spTree>
    <p:extLst>
      <p:ext uri="{BB962C8B-B14F-4D97-AF65-F5344CB8AC3E}">
        <p14:creationId xmlns:p14="http://schemas.microsoft.com/office/powerpoint/2010/main" val="87955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55369E-F516-46D8-982D-E2851E7E0767}" type="slidenum">
              <a:rPr lang="ar-SA"/>
              <a:pPr>
                <a:defRPr/>
              </a:pPr>
              <a:t>‹#›</a:t>
            </a:fld>
            <a:endParaRPr lang="en-US"/>
          </a:p>
        </p:txBody>
      </p:sp>
    </p:spTree>
    <p:extLst>
      <p:ext uri="{BB962C8B-B14F-4D97-AF65-F5344CB8AC3E}">
        <p14:creationId xmlns:p14="http://schemas.microsoft.com/office/powerpoint/2010/main" val="1707688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3B8A14-6F7C-4D3A-BF20-B1E3CA20DA3E}" type="slidenum">
              <a:rPr lang="ar-SA"/>
              <a:pPr>
                <a:defRPr/>
              </a:pPr>
              <a:t>‹#›</a:t>
            </a:fld>
            <a:endParaRPr lang="en-US"/>
          </a:p>
        </p:txBody>
      </p:sp>
    </p:spTree>
    <p:extLst>
      <p:ext uri="{BB962C8B-B14F-4D97-AF65-F5344CB8AC3E}">
        <p14:creationId xmlns:p14="http://schemas.microsoft.com/office/powerpoint/2010/main" val="573145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B42DF3-FC36-49AA-A559-6781BC915405}" type="slidenum">
              <a:rPr lang="ar-SA"/>
              <a:pPr>
                <a:defRPr/>
              </a:pPr>
              <a:t>‹#›</a:t>
            </a:fld>
            <a:endParaRPr lang="en-US"/>
          </a:p>
        </p:txBody>
      </p:sp>
    </p:spTree>
    <p:extLst>
      <p:ext uri="{BB962C8B-B14F-4D97-AF65-F5344CB8AC3E}">
        <p14:creationId xmlns:p14="http://schemas.microsoft.com/office/powerpoint/2010/main" val="234133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69"/>
          <p:cNvSpPr>
            <a:spLocks noGrp="1" noChangeArrowheads="1"/>
          </p:cNvSpPr>
          <p:nvPr>
            <p:ph type="dt" sz="half" idx="10"/>
          </p:nvPr>
        </p:nvSpPr>
        <p:spPr/>
        <p:txBody>
          <a:bodyPr/>
          <a:lstStyle>
            <a:lvl1pPr>
              <a:defRPr/>
            </a:lvl1pPr>
          </a:lstStyle>
          <a:p>
            <a:pPr>
              <a:defRPr/>
            </a:pPr>
            <a:endParaRPr lang="en-GB"/>
          </a:p>
        </p:txBody>
      </p:sp>
      <p:sp>
        <p:nvSpPr>
          <p:cNvPr id="8" name="Rectangle 70"/>
          <p:cNvSpPr>
            <a:spLocks noGrp="1" noChangeArrowheads="1"/>
          </p:cNvSpPr>
          <p:nvPr>
            <p:ph type="ftr" sz="quarter" idx="11"/>
          </p:nvPr>
        </p:nvSpPr>
        <p:spPr/>
        <p:txBody>
          <a:bodyPr/>
          <a:lstStyle>
            <a:lvl1pPr>
              <a:defRPr/>
            </a:lvl1pPr>
          </a:lstStyle>
          <a:p>
            <a:pPr>
              <a:defRPr/>
            </a:pPr>
            <a:endParaRPr lang="en-GB"/>
          </a:p>
        </p:txBody>
      </p:sp>
      <p:sp>
        <p:nvSpPr>
          <p:cNvPr id="9" name="Rectangle 71"/>
          <p:cNvSpPr>
            <a:spLocks noGrp="1" noChangeArrowheads="1"/>
          </p:cNvSpPr>
          <p:nvPr>
            <p:ph type="sldNum" sz="quarter" idx="12"/>
          </p:nvPr>
        </p:nvSpPr>
        <p:spPr/>
        <p:txBody>
          <a:bodyPr/>
          <a:lstStyle>
            <a:lvl1pPr>
              <a:defRPr/>
            </a:lvl1pPr>
          </a:lstStyle>
          <a:p>
            <a:pPr>
              <a:defRPr/>
            </a:pPr>
            <a:fld id="{26C7AEB1-806A-4341-8E42-C327E6757B48}" type="slidenum">
              <a:rPr lang="en-GB"/>
              <a:pPr>
                <a:defRPr/>
              </a:pPr>
              <a:t>‹#›</a:t>
            </a:fld>
            <a:endParaRPr lang="en-GB"/>
          </a:p>
        </p:txBody>
      </p:sp>
    </p:spTree>
    <p:extLst>
      <p:ext uri="{BB962C8B-B14F-4D97-AF65-F5344CB8AC3E}">
        <p14:creationId xmlns:p14="http://schemas.microsoft.com/office/powerpoint/2010/main" val="698365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657EC5-BB65-4923-BA33-B7A5B3E84621}" type="slidenum">
              <a:rPr lang="ar-SA"/>
              <a:pPr>
                <a:defRPr/>
              </a:pPr>
              <a:t>‹#›</a:t>
            </a:fld>
            <a:endParaRPr lang="en-US"/>
          </a:p>
        </p:txBody>
      </p:sp>
    </p:spTree>
    <p:extLst>
      <p:ext uri="{BB962C8B-B14F-4D97-AF65-F5344CB8AC3E}">
        <p14:creationId xmlns:p14="http://schemas.microsoft.com/office/powerpoint/2010/main" val="15243246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8B4981D-DFC8-49CF-874B-4335DF2896A0}" type="slidenum">
              <a:rPr lang="ar-SA"/>
              <a:pPr>
                <a:defRPr/>
              </a:pPr>
              <a:t>‹#›</a:t>
            </a:fld>
            <a:endParaRPr lang="en-US"/>
          </a:p>
        </p:txBody>
      </p:sp>
    </p:spTree>
    <p:extLst>
      <p:ext uri="{BB962C8B-B14F-4D97-AF65-F5344CB8AC3E}">
        <p14:creationId xmlns:p14="http://schemas.microsoft.com/office/powerpoint/2010/main" val="1079841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A3D47B1-0490-4675-978B-877A75A410AD}" type="slidenum">
              <a:rPr lang="ar-SA"/>
              <a:pPr>
                <a:defRPr/>
              </a:pPr>
              <a:t>‹#›</a:t>
            </a:fld>
            <a:endParaRPr lang="en-US"/>
          </a:p>
        </p:txBody>
      </p:sp>
    </p:spTree>
    <p:extLst>
      <p:ext uri="{BB962C8B-B14F-4D97-AF65-F5344CB8AC3E}">
        <p14:creationId xmlns:p14="http://schemas.microsoft.com/office/powerpoint/2010/main" val="221269504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813B7-1521-4838-B706-46806FD8E9D1}" type="slidenum">
              <a:rPr lang="ar-SA"/>
              <a:pPr>
                <a:defRPr/>
              </a:pPr>
              <a:t>‹#›</a:t>
            </a:fld>
            <a:endParaRPr lang="en-US"/>
          </a:p>
        </p:txBody>
      </p:sp>
    </p:spTree>
    <p:extLst>
      <p:ext uri="{BB962C8B-B14F-4D97-AF65-F5344CB8AC3E}">
        <p14:creationId xmlns:p14="http://schemas.microsoft.com/office/powerpoint/2010/main" val="3161838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20C927F-436D-4790-9500-87C23CAC08D8}" type="slidenum">
              <a:rPr lang="ar-SA"/>
              <a:pPr>
                <a:defRPr/>
              </a:pPr>
              <a:t>‹#›</a:t>
            </a:fld>
            <a:endParaRPr lang="en-US"/>
          </a:p>
        </p:txBody>
      </p:sp>
    </p:spTree>
    <p:extLst>
      <p:ext uri="{BB962C8B-B14F-4D97-AF65-F5344CB8AC3E}">
        <p14:creationId xmlns:p14="http://schemas.microsoft.com/office/powerpoint/2010/main" val="57124307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BACB10-AF17-42F4-93F6-B34F935258B8}" type="slidenum">
              <a:rPr lang="ar-SA"/>
              <a:pPr>
                <a:defRPr/>
              </a:pPr>
              <a:t>‹#›</a:t>
            </a:fld>
            <a:endParaRPr lang="en-US"/>
          </a:p>
        </p:txBody>
      </p:sp>
    </p:spTree>
    <p:extLst>
      <p:ext uri="{BB962C8B-B14F-4D97-AF65-F5344CB8AC3E}">
        <p14:creationId xmlns:p14="http://schemas.microsoft.com/office/powerpoint/2010/main" val="4016055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3F5D47-8437-4A4B-BAB3-80C7582A6FAA}" type="slidenum">
              <a:rPr lang="ar-SA"/>
              <a:pPr>
                <a:defRPr/>
              </a:pPr>
              <a:t>‹#›</a:t>
            </a:fld>
            <a:endParaRPr lang="en-US"/>
          </a:p>
        </p:txBody>
      </p:sp>
    </p:spTree>
    <p:extLst>
      <p:ext uri="{BB962C8B-B14F-4D97-AF65-F5344CB8AC3E}">
        <p14:creationId xmlns:p14="http://schemas.microsoft.com/office/powerpoint/2010/main" val="3056674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C5DB22-2AD9-4623-A4B4-44B1D96709FE}" type="slidenum">
              <a:rPr lang="ar-SA"/>
              <a:pPr>
                <a:defRPr/>
              </a:pPr>
              <a:t>‹#›</a:t>
            </a:fld>
            <a:endParaRPr lang="en-US"/>
          </a:p>
        </p:txBody>
      </p:sp>
    </p:spTree>
    <p:extLst>
      <p:ext uri="{BB962C8B-B14F-4D97-AF65-F5344CB8AC3E}">
        <p14:creationId xmlns:p14="http://schemas.microsoft.com/office/powerpoint/2010/main" val="689997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9D499CC-CC94-446D-8FA0-98894D216590}" type="slidenum">
              <a:rPr lang="ar-SA"/>
              <a:pPr>
                <a:defRPr/>
              </a:pPr>
              <a:t>‹#›</a:t>
            </a:fld>
            <a:endParaRPr lang="en-US"/>
          </a:p>
        </p:txBody>
      </p:sp>
    </p:spTree>
    <p:extLst>
      <p:ext uri="{BB962C8B-B14F-4D97-AF65-F5344CB8AC3E}">
        <p14:creationId xmlns:p14="http://schemas.microsoft.com/office/powerpoint/2010/main" val="1945662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0F8C46B-58B1-4E8E-96F5-600513F6752D}" type="slidenum">
              <a:rPr lang="ar-SA"/>
              <a:pPr>
                <a:defRPr/>
              </a:pPr>
              <a:t>‹#›</a:t>
            </a:fld>
            <a:endParaRPr lang="en-US"/>
          </a:p>
        </p:txBody>
      </p:sp>
    </p:spTree>
    <p:extLst>
      <p:ext uri="{BB962C8B-B14F-4D97-AF65-F5344CB8AC3E}">
        <p14:creationId xmlns:p14="http://schemas.microsoft.com/office/powerpoint/2010/main" val="3940970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F982418F-C39E-4C36-8AF7-80FBEF0E139A}" type="slidenum">
              <a:rPr lang="ar-SA"/>
              <a:pPr>
                <a:defRPr/>
              </a:pPr>
              <a:t>‹#›</a:t>
            </a:fld>
            <a:endParaRPr lang="en-US"/>
          </a:p>
        </p:txBody>
      </p:sp>
    </p:spTree>
    <p:extLst>
      <p:ext uri="{BB962C8B-B14F-4D97-AF65-F5344CB8AC3E}">
        <p14:creationId xmlns:p14="http://schemas.microsoft.com/office/powerpoint/2010/main" val="398485799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0FF015-1218-4F9E-B965-0A6207BEA6D0}" type="slidenum">
              <a:rPr lang="ar-SA"/>
              <a:pPr>
                <a:defRPr/>
              </a:pPr>
              <a:t>‹#›</a:t>
            </a:fld>
            <a:endParaRPr lang="en-US"/>
          </a:p>
        </p:txBody>
      </p:sp>
    </p:spTree>
    <p:extLst>
      <p:ext uri="{BB962C8B-B14F-4D97-AF65-F5344CB8AC3E}">
        <p14:creationId xmlns:p14="http://schemas.microsoft.com/office/powerpoint/2010/main" val="38342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09A6E11-90E6-42F9-8F21-C139366CC190}" type="slidenum">
              <a:rPr lang="ar-SA"/>
              <a:pPr>
                <a:defRPr/>
              </a:pPr>
              <a:t>‹#›</a:t>
            </a:fld>
            <a:endParaRPr lang="en-US"/>
          </a:p>
        </p:txBody>
      </p:sp>
    </p:spTree>
    <p:extLst>
      <p:ext uri="{BB962C8B-B14F-4D97-AF65-F5344CB8AC3E}">
        <p14:creationId xmlns:p14="http://schemas.microsoft.com/office/powerpoint/2010/main" val="39313554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FD93FA6-7E21-4A29-A7C4-4F15104F76CD}" type="slidenum">
              <a:rPr lang="ar-SA"/>
              <a:pPr>
                <a:defRPr/>
              </a:pPr>
              <a:t>‹#›</a:t>
            </a:fld>
            <a:endParaRPr lang="en-US"/>
          </a:p>
        </p:txBody>
      </p:sp>
    </p:spTree>
    <p:extLst>
      <p:ext uri="{BB962C8B-B14F-4D97-AF65-F5344CB8AC3E}">
        <p14:creationId xmlns:p14="http://schemas.microsoft.com/office/powerpoint/2010/main" val="2482218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9"/>
          <p:cNvSpPr>
            <a:spLocks noGrp="1"/>
          </p:cNvSpPr>
          <p:nvPr>
            <p:ph type="dt" sz="half" idx="10"/>
          </p:nvPr>
        </p:nvSpPr>
        <p:spPr/>
        <p:txBody>
          <a:bodyPr/>
          <a:lstStyle>
            <a:lvl1pPr>
              <a:defRPr/>
            </a:lvl1pPr>
          </a:lstStyle>
          <a:p>
            <a:pPr>
              <a:defRPr/>
            </a:pPr>
            <a:endParaRPr lang="en-GB"/>
          </a:p>
        </p:txBody>
      </p:sp>
      <p:sp>
        <p:nvSpPr>
          <p:cNvPr id="7" name="Footer Placeholder 21"/>
          <p:cNvSpPr>
            <a:spLocks noGrp="1"/>
          </p:cNvSpPr>
          <p:nvPr>
            <p:ph type="ftr" sz="quarter" idx="11"/>
          </p:nvPr>
        </p:nvSpPr>
        <p:spPr/>
        <p:txBody>
          <a:bodyPr/>
          <a:lstStyle>
            <a:lvl1pPr>
              <a:defRPr/>
            </a:lvl1pPr>
          </a:lstStyle>
          <a:p>
            <a:pPr>
              <a:defRPr/>
            </a:pPr>
            <a:endParaRPr lang="en-GB"/>
          </a:p>
        </p:txBody>
      </p:sp>
      <p:sp>
        <p:nvSpPr>
          <p:cNvPr id="8" name="Slide Number Placeholder 17"/>
          <p:cNvSpPr>
            <a:spLocks noGrp="1"/>
          </p:cNvSpPr>
          <p:nvPr>
            <p:ph type="sldNum" sz="quarter" idx="12"/>
          </p:nvPr>
        </p:nvSpPr>
        <p:spPr/>
        <p:txBody>
          <a:bodyPr/>
          <a:lstStyle>
            <a:lvl1pPr>
              <a:defRPr/>
            </a:lvl1pPr>
          </a:lstStyle>
          <a:p>
            <a:pPr>
              <a:defRPr/>
            </a:pPr>
            <a:fld id="{C5BE6A68-9285-467E-8E81-73DBD67023D1}" type="slidenum">
              <a:rPr lang="en-GB"/>
              <a:pPr>
                <a:defRPr/>
              </a:pPr>
              <a:t>‹#›</a:t>
            </a:fld>
            <a:endParaRPr lang="en-GB"/>
          </a:p>
        </p:txBody>
      </p:sp>
    </p:spTree>
    <p:extLst>
      <p:ext uri="{BB962C8B-B14F-4D97-AF65-F5344CB8AC3E}">
        <p14:creationId xmlns:p14="http://schemas.microsoft.com/office/powerpoint/2010/main" val="518386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ar-SA" noProof="0" smtClean="0"/>
          </a:p>
        </p:txBody>
      </p:sp>
      <p:sp>
        <p:nvSpPr>
          <p:cNvPr id="4" name="Date Placeholder 9"/>
          <p:cNvSpPr>
            <a:spLocks noGrp="1"/>
          </p:cNvSpPr>
          <p:nvPr>
            <p:ph type="dt" sz="half" idx="10"/>
          </p:nvPr>
        </p:nvSpPr>
        <p:spPr/>
        <p:txBody>
          <a:bodyPr/>
          <a:lstStyle>
            <a:lvl1pPr>
              <a:defRPr/>
            </a:lvl1pPr>
          </a:lstStyle>
          <a:p>
            <a:pPr>
              <a:defRPr/>
            </a:pPr>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DDD9C1D-C77D-43EE-96A4-F2279150500F}" type="slidenum">
              <a:rPr lang="en-GB"/>
              <a:pPr>
                <a:defRPr/>
              </a:pPr>
              <a:t>‹#›</a:t>
            </a:fld>
            <a:endParaRPr lang="en-GB"/>
          </a:p>
        </p:txBody>
      </p:sp>
    </p:spTree>
    <p:extLst>
      <p:ext uri="{BB962C8B-B14F-4D97-AF65-F5344CB8AC3E}">
        <p14:creationId xmlns:p14="http://schemas.microsoft.com/office/powerpoint/2010/main" val="2086244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Date Placeholder 9"/>
          <p:cNvSpPr>
            <a:spLocks noGrp="1"/>
          </p:cNvSpPr>
          <p:nvPr>
            <p:ph type="dt" sz="half" idx="10"/>
          </p:nvPr>
        </p:nvSpPr>
        <p:spPr/>
        <p:txBody>
          <a:bodyPr/>
          <a:lstStyle>
            <a:lvl1pPr>
              <a:defRPr/>
            </a:lvl1pPr>
          </a:lstStyle>
          <a:p>
            <a:pPr>
              <a:defRPr/>
            </a:pPr>
            <a:endParaRPr lang="en-GB"/>
          </a:p>
        </p:txBody>
      </p:sp>
      <p:sp>
        <p:nvSpPr>
          <p:cNvPr id="7" name="Footer Placeholder 21"/>
          <p:cNvSpPr>
            <a:spLocks noGrp="1"/>
          </p:cNvSpPr>
          <p:nvPr>
            <p:ph type="ftr" sz="quarter" idx="11"/>
          </p:nvPr>
        </p:nvSpPr>
        <p:spPr/>
        <p:txBody>
          <a:bodyPr/>
          <a:lstStyle>
            <a:lvl1pPr>
              <a:defRPr/>
            </a:lvl1pPr>
          </a:lstStyle>
          <a:p>
            <a:pPr>
              <a:defRPr/>
            </a:pPr>
            <a:endParaRPr lang="en-GB"/>
          </a:p>
        </p:txBody>
      </p:sp>
      <p:sp>
        <p:nvSpPr>
          <p:cNvPr id="8" name="Slide Number Placeholder 17"/>
          <p:cNvSpPr>
            <a:spLocks noGrp="1"/>
          </p:cNvSpPr>
          <p:nvPr>
            <p:ph type="sldNum" sz="quarter" idx="12"/>
          </p:nvPr>
        </p:nvSpPr>
        <p:spPr/>
        <p:txBody>
          <a:bodyPr/>
          <a:lstStyle>
            <a:lvl1pPr>
              <a:defRPr/>
            </a:lvl1pPr>
          </a:lstStyle>
          <a:p>
            <a:pPr>
              <a:defRPr/>
            </a:pPr>
            <a:fld id="{0131C9FC-E775-41EB-B47D-443AEC448A06}" type="slidenum">
              <a:rPr lang="en-GB"/>
              <a:pPr>
                <a:defRPr/>
              </a:pPr>
              <a:t>‹#›</a:t>
            </a:fld>
            <a:endParaRPr lang="en-GB"/>
          </a:p>
        </p:txBody>
      </p:sp>
    </p:spTree>
    <p:extLst>
      <p:ext uri="{BB962C8B-B14F-4D97-AF65-F5344CB8AC3E}">
        <p14:creationId xmlns:p14="http://schemas.microsoft.com/office/powerpoint/2010/main" val="3163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9"/>
          <p:cNvSpPr>
            <a:spLocks noGrp="1"/>
          </p:cNvSpPr>
          <p:nvPr>
            <p:ph type="dt" sz="half" idx="10"/>
          </p:nvPr>
        </p:nvSpPr>
        <p:spPr/>
        <p:txBody>
          <a:bodyPr/>
          <a:lstStyle>
            <a:lvl1pPr>
              <a:defRPr/>
            </a:lvl1pPr>
          </a:lstStyle>
          <a:p>
            <a:pPr>
              <a:defRPr/>
            </a:pPr>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DE9AE7E-67EB-478D-960F-8A55557EE4B0}" type="slidenum">
              <a:rPr lang="en-GB"/>
              <a:pPr>
                <a:defRPr/>
              </a:pPr>
              <a:t>‹#›</a:t>
            </a:fld>
            <a:endParaRPr lang="en-GB"/>
          </a:p>
        </p:txBody>
      </p:sp>
    </p:spTree>
    <p:extLst>
      <p:ext uri="{BB962C8B-B14F-4D97-AF65-F5344CB8AC3E}">
        <p14:creationId xmlns:p14="http://schemas.microsoft.com/office/powerpoint/2010/main" val="3740914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7643A78F-54A0-43F9-80CE-6D8330F97445}" type="slidenum">
              <a:rPr lang="en-GB"/>
              <a:pPr>
                <a:defRPr/>
              </a:pPr>
              <a:t>‹#›</a:t>
            </a:fld>
            <a:endParaRPr lang="en-GB"/>
          </a:p>
        </p:txBody>
      </p:sp>
    </p:spTree>
    <p:extLst>
      <p:ext uri="{BB962C8B-B14F-4D97-AF65-F5344CB8AC3E}">
        <p14:creationId xmlns:p14="http://schemas.microsoft.com/office/powerpoint/2010/main" val="1251640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114D5D8-D158-45CA-AAA6-2F1C50F56783}" type="slidenum">
              <a:rPr lang="en-GB"/>
              <a:pPr>
                <a:defRPr/>
              </a:pPr>
              <a:t>‹#›</a:t>
            </a:fld>
            <a:endParaRPr lang="en-GB"/>
          </a:p>
        </p:txBody>
      </p:sp>
    </p:spTree>
    <p:extLst>
      <p:ext uri="{BB962C8B-B14F-4D97-AF65-F5344CB8AC3E}">
        <p14:creationId xmlns:p14="http://schemas.microsoft.com/office/powerpoint/2010/main" val="2103873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9"/>
          <p:cNvSpPr>
            <a:spLocks noGrp="1"/>
          </p:cNvSpPr>
          <p:nvPr>
            <p:ph type="dt" sz="half" idx="10"/>
          </p:nvPr>
        </p:nvSpPr>
        <p:spPr/>
        <p:txBody>
          <a:bodyPr/>
          <a:lstStyle>
            <a:lvl1pPr>
              <a:defRPr/>
            </a:lvl1pPr>
          </a:lstStyle>
          <a:p>
            <a:pPr>
              <a:defRPr/>
            </a:pPr>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34711E5-57D6-4167-96FB-5076B7576587}" type="slidenum">
              <a:rPr lang="en-GB"/>
              <a:pPr>
                <a:defRPr/>
              </a:pPr>
              <a:t>‹#›</a:t>
            </a:fld>
            <a:endParaRPr lang="en-GB"/>
          </a:p>
        </p:txBody>
      </p:sp>
    </p:spTree>
    <p:extLst>
      <p:ext uri="{BB962C8B-B14F-4D97-AF65-F5344CB8AC3E}">
        <p14:creationId xmlns:p14="http://schemas.microsoft.com/office/powerpoint/2010/main" val="421234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3F9648-667E-452F-ABA5-BFF79F0656DF}" type="slidenum">
              <a:rPr lang="ar-SA"/>
              <a:pPr>
                <a:defRPr/>
              </a:pPr>
              <a:t>‹#›</a:t>
            </a:fld>
            <a:endParaRPr lang="en-US"/>
          </a:p>
        </p:txBody>
      </p:sp>
    </p:spTree>
    <p:extLst>
      <p:ext uri="{BB962C8B-B14F-4D97-AF65-F5344CB8AC3E}">
        <p14:creationId xmlns:p14="http://schemas.microsoft.com/office/powerpoint/2010/main" val="3919282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75ECD6-125C-49A4-BCE6-F27B814DA663}" type="slidenum">
              <a:rPr lang="ar-SA"/>
              <a:pPr>
                <a:defRPr/>
              </a:pPr>
              <a:t>‹#›</a:t>
            </a:fld>
            <a:endParaRPr lang="en-US"/>
          </a:p>
        </p:txBody>
      </p:sp>
    </p:spTree>
    <p:extLst>
      <p:ext uri="{BB962C8B-B14F-4D97-AF65-F5344CB8AC3E}">
        <p14:creationId xmlns:p14="http://schemas.microsoft.com/office/powerpoint/2010/main" val="193668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A3EC7D03-2811-436A-ACDD-0B703111DE95}" type="slidenum">
              <a:rPr lang="ar-SA"/>
              <a:pPr>
                <a:defRPr/>
              </a:pPr>
              <a:t>‹#›</a:t>
            </a:fld>
            <a:endParaRPr lang="en-US"/>
          </a:p>
        </p:txBody>
      </p:sp>
    </p:spTree>
    <p:extLst>
      <p:ext uri="{BB962C8B-B14F-4D97-AF65-F5344CB8AC3E}">
        <p14:creationId xmlns:p14="http://schemas.microsoft.com/office/powerpoint/2010/main" val="2545936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5BFB37-C443-4E1D-9AA7-8196D2699188}" type="slidenum">
              <a:rPr lang="ar-SA"/>
              <a:pPr>
                <a:defRPr/>
              </a:pPr>
              <a:t>‹#›</a:t>
            </a:fld>
            <a:endParaRPr lang="en-US"/>
          </a:p>
        </p:txBody>
      </p:sp>
    </p:spTree>
    <p:extLst>
      <p:ext uri="{BB962C8B-B14F-4D97-AF65-F5344CB8AC3E}">
        <p14:creationId xmlns:p14="http://schemas.microsoft.com/office/powerpoint/2010/main" val="3994448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330D7-E576-4761-8F77-E850A1023353}" type="slidenum">
              <a:rPr lang="ar-SA"/>
              <a:pPr>
                <a:defRPr/>
              </a:pPr>
              <a:t>‹#›</a:t>
            </a:fld>
            <a:endParaRPr lang="en-US"/>
          </a:p>
        </p:txBody>
      </p:sp>
    </p:spTree>
    <p:extLst>
      <p:ext uri="{BB962C8B-B14F-4D97-AF65-F5344CB8AC3E}">
        <p14:creationId xmlns:p14="http://schemas.microsoft.com/office/powerpoint/2010/main" val="402900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77A61E-BAB4-4CA8-B479-0445E157C361}" type="slidenum">
              <a:rPr lang="ar-SA"/>
              <a:pPr>
                <a:defRPr/>
              </a:pPr>
              <a:t>‹#›</a:t>
            </a:fld>
            <a:endParaRPr lang="en-US"/>
          </a:p>
        </p:txBody>
      </p:sp>
    </p:spTree>
    <p:extLst>
      <p:ext uri="{BB962C8B-B14F-4D97-AF65-F5344CB8AC3E}">
        <p14:creationId xmlns:p14="http://schemas.microsoft.com/office/powerpoint/2010/main" val="1987582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42E884-2383-47CB-B172-B9834A168D20}" type="slidenum">
              <a:rPr lang="ar-SA"/>
              <a:pPr>
                <a:defRPr/>
              </a:pPr>
              <a:t>‹#›</a:t>
            </a:fld>
            <a:endParaRPr lang="en-US"/>
          </a:p>
        </p:txBody>
      </p:sp>
    </p:spTree>
    <p:extLst>
      <p:ext uri="{BB962C8B-B14F-4D97-AF65-F5344CB8AC3E}">
        <p14:creationId xmlns:p14="http://schemas.microsoft.com/office/powerpoint/2010/main" val="2753271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98B714-DF4B-4620-B22C-6C79712D34B4}" type="slidenum">
              <a:rPr lang="ar-SA"/>
              <a:pPr>
                <a:defRPr/>
              </a:pPr>
              <a:t>‹#›</a:t>
            </a:fld>
            <a:endParaRPr lang="en-US"/>
          </a:p>
        </p:txBody>
      </p:sp>
    </p:spTree>
    <p:extLst>
      <p:ext uri="{BB962C8B-B14F-4D97-AF65-F5344CB8AC3E}">
        <p14:creationId xmlns:p14="http://schemas.microsoft.com/office/powerpoint/2010/main" val="3762478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3C3CA9-8476-4CD2-B132-0BCA4DE3DECD}" type="slidenum">
              <a:rPr lang="ar-SA"/>
              <a:pPr>
                <a:defRPr/>
              </a:pPr>
              <a:t>‹#›</a:t>
            </a:fld>
            <a:endParaRPr lang="en-US"/>
          </a:p>
        </p:txBody>
      </p:sp>
    </p:spTree>
    <p:extLst>
      <p:ext uri="{BB962C8B-B14F-4D97-AF65-F5344CB8AC3E}">
        <p14:creationId xmlns:p14="http://schemas.microsoft.com/office/powerpoint/2010/main" val="3744543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AF59DF-0DEB-4ECD-91CC-778B8AEB21D1}" type="slidenum">
              <a:rPr lang="ar-SA"/>
              <a:pPr>
                <a:defRPr/>
              </a:pPr>
              <a:t>‹#›</a:t>
            </a:fld>
            <a:endParaRPr lang="en-US"/>
          </a:p>
        </p:txBody>
      </p:sp>
    </p:spTree>
    <p:extLst>
      <p:ext uri="{BB962C8B-B14F-4D97-AF65-F5344CB8AC3E}">
        <p14:creationId xmlns:p14="http://schemas.microsoft.com/office/powerpoint/2010/main" val="395317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3CB36-E58B-44D8-9344-2AEBE7BA9CC5}" type="slidenum">
              <a:rPr lang="ar-SA"/>
              <a:pPr>
                <a:defRPr/>
              </a:pPr>
              <a:t>‹#›</a:t>
            </a:fld>
            <a:endParaRPr lang="en-US"/>
          </a:p>
        </p:txBody>
      </p:sp>
    </p:spTree>
    <p:extLst>
      <p:ext uri="{BB962C8B-B14F-4D97-AF65-F5344CB8AC3E}">
        <p14:creationId xmlns:p14="http://schemas.microsoft.com/office/powerpoint/2010/main" val="2189101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BD2150-5CC4-4DE5-9AF9-608717E8C3C5}" type="slidenum">
              <a:rPr lang="ar-SA"/>
              <a:pPr>
                <a:defRPr/>
              </a:pPr>
              <a:t>‹#›</a:t>
            </a:fld>
            <a:endParaRPr lang="en-US"/>
          </a:p>
        </p:txBody>
      </p:sp>
    </p:spTree>
    <p:extLst>
      <p:ext uri="{BB962C8B-B14F-4D97-AF65-F5344CB8AC3E}">
        <p14:creationId xmlns:p14="http://schemas.microsoft.com/office/powerpoint/2010/main" val="36369523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7DD02F0-6572-406E-94DD-125DD14D006D}" type="slidenum">
              <a:rPr lang="ar-SA"/>
              <a:pPr>
                <a:defRPr/>
              </a:pPr>
              <a:t>‹#›</a:t>
            </a:fld>
            <a:endParaRPr lang="en-US"/>
          </a:p>
        </p:txBody>
      </p:sp>
    </p:spTree>
    <p:extLst>
      <p:ext uri="{BB962C8B-B14F-4D97-AF65-F5344CB8AC3E}">
        <p14:creationId xmlns:p14="http://schemas.microsoft.com/office/powerpoint/2010/main" val="8228069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0DD72CF-1032-44B6-8E9D-99E46AB18DBB}" type="slidenum">
              <a:rPr lang="ar-SA"/>
              <a:pPr>
                <a:defRPr/>
              </a:pPr>
              <a:t>‹#›</a:t>
            </a:fld>
            <a:endParaRPr lang="en-US"/>
          </a:p>
        </p:txBody>
      </p:sp>
    </p:spTree>
    <p:extLst>
      <p:ext uri="{BB962C8B-B14F-4D97-AF65-F5344CB8AC3E}">
        <p14:creationId xmlns:p14="http://schemas.microsoft.com/office/powerpoint/2010/main" val="3886614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69"/>
          <p:cNvSpPr>
            <a:spLocks noGrp="1" noChangeArrowheads="1"/>
          </p:cNvSpPr>
          <p:nvPr>
            <p:ph type="dt" sz="half" idx="10"/>
          </p:nvPr>
        </p:nvSpPr>
        <p:spPr/>
        <p:txBody>
          <a:bodyPr/>
          <a:lstStyle>
            <a:lvl1pPr>
              <a:defRPr/>
            </a:lvl1pPr>
          </a:lstStyle>
          <a:p>
            <a:pPr>
              <a:defRPr/>
            </a:pPr>
            <a:endParaRPr lang="en-GB"/>
          </a:p>
        </p:txBody>
      </p:sp>
      <p:sp>
        <p:nvSpPr>
          <p:cNvPr id="6" name="Rectangle 70"/>
          <p:cNvSpPr>
            <a:spLocks noGrp="1" noChangeArrowheads="1"/>
          </p:cNvSpPr>
          <p:nvPr>
            <p:ph type="ftr" sz="quarter" idx="11"/>
          </p:nvPr>
        </p:nvSpPr>
        <p:spPr/>
        <p:txBody>
          <a:bodyPr/>
          <a:lstStyle>
            <a:lvl1pPr>
              <a:defRPr/>
            </a:lvl1pPr>
          </a:lstStyle>
          <a:p>
            <a:pPr>
              <a:defRPr/>
            </a:pPr>
            <a:endParaRPr lang="en-GB"/>
          </a:p>
        </p:txBody>
      </p:sp>
      <p:sp>
        <p:nvSpPr>
          <p:cNvPr id="7" name="Rectangle 71"/>
          <p:cNvSpPr>
            <a:spLocks noGrp="1" noChangeArrowheads="1"/>
          </p:cNvSpPr>
          <p:nvPr>
            <p:ph type="sldNum" sz="quarter" idx="12"/>
          </p:nvPr>
        </p:nvSpPr>
        <p:spPr/>
        <p:txBody>
          <a:bodyPr/>
          <a:lstStyle>
            <a:lvl1pPr>
              <a:defRPr/>
            </a:lvl1pPr>
          </a:lstStyle>
          <a:p>
            <a:pPr>
              <a:defRPr/>
            </a:pPr>
            <a:fld id="{DD67F05B-AAC2-42D9-9105-2D88AF31E557}" type="slidenum">
              <a:rPr lang="en-GB"/>
              <a:pPr>
                <a:defRPr/>
              </a:pPr>
              <a:t>‹#›</a:t>
            </a:fld>
            <a:endParaRPr lang="en-GB"/>
          </a:p>
        </p:txBody>
      </p:sp>
    </p:spTree>
    <p:extLst>
      <p:ext uri="{BB962C8B-B14F-4D97-AF65-F5344CB8AC3E}">
        <p14:creationId xmlns:p14="http://schemas.microsoft.com/office/powerpoint/2010/main" val="189588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DE750FD-3D84-4E08-B8B5-39BC44AE7528}" type="slidenum">
              <a:rPr lang="ar-SA"/>
              <a:pPr>
                <a:defRPr/>
              </a:pPr>
              <a:t>‹#›</a:t>
            </a:fld>
            <a:endParaRPr lang="en-US"/>
          </a:p>
        </p:txBody>
      </p:sp>
    </p:spTree>
    <p:extLst>
      <p:ext uri="{BB962C8B-B14F-4D97-AF65-F5344CB8AC3E}">
        <p14:creationId xmlns:p14="http://schemas.microsoft.com/office/powerpoint/2010/main" val="180608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D37B389-8438-488B-AE10-2227F668C2B6}" type="slidenum">
              <a:rPr lang="ar-SA"/>
              <a:pPr>
                <a:defRPr/>
              </a:pPr>
              <a:t>‹#›</a:t>
            </a:fld>
            <a:endParaRPr lang="en-US"/>
          </a:p>
        </p:txBody>
      </p:sp>
    </p:spTree>
    <p:extLst>
      <p:ext uri="{BB962C8B-B14F-4D97-AF65-F5344CB8AC3E}">
        <p14:creationId xmlns:p14="http://schemas.microsoft.com/office/powerpoint/2010/main" val="282349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11DB0D2-D146-4BA4-BF51-DD326C37F32D}" type="slidenum">
              <a:rPr lang="ar-SA"/>
              <a:pPr>
                <a:defRPr/>
              </a:pPr>
              <a:t>‹#›</a:t>
            </a:fld>
            <a:endParaRPr lang="en-US"/>
          </a:p>
        </p:txBody>
      </p:sp>
    </p:spTree>
    <p:extLst>
      <p:ext uri="{BB962C8B-B14F-4D97-AF65-F5344CB8AC3E}">
        <p14:creationId xmlns:p14="http://schemas.microsoft.com/office/powerpoint/2010/main" val="291182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endParaRPr lang="en-US" altLang="en-US"/>
              </a:p>
            </p:txBody>
          </p:sp>
        </p:grpSp>
      </p:grpSp>
      <p:sp>
        <p:nvSpPr>
          <p:cNvPr id="36873"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7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a:latin typeface="Arial" charset="0"/>
                <a:cs typeface="Arial" charset="0"/>
              </a:defRPr>
            </a:lvl1pPr>
          </a:lstStyle>
          <a:p>
            <a:pPr>
              <a:defRPr/>
            </a:pPr>
            <a:endParaRPr lang="en-US"/>
          </a:p>
        </p:txBody>
      </p:sp>
      <p:sp>
        <p:nvSpPr>
          <p:cNvPr id="3687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latin typeface="Arial" charset="0"/>
                <a:cs typeface="Arial" charset="0"/>
              </a:defRPr>
            </a:lvl1pPr>
          </a:lstStyle>
          <a:p>
            <a:pPr>
              <a:defRPr/>
            </a:pPr>
            <a:endParaRPr lang="en-US"/>
          </a:p>
        </p:txBody>
      </p:sp>
      <p:sp>
        <p:nvSpPr>
          <p:cNvPr id="3687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b="1">
                <a:solidFill>
                  <a:schemeClr val="bg1"/>
                </a:solidFill>
                <a:latin typeface="Arial" charset="0"/>
                <a:cs typeface="Arial" charset="0"/>
              </a:defRPr>
            </a:lvl1pPr>
          </a:lstStyle>
          <a:p>
            <a:pPr>
              <a:defRPr/>
            </a:pPr>
            <a:fld id="{F21A8993-C646-4168-AB4F-21BFA8C2E1B8}"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4014" r:id="rId12"/>
    <p:sldLayoutId id="2147484015" r:id="rId13"/>
    <p:sldLayoutId id="2147484016" r:id="rId14"/>
    <p:sldLayoutId id="2147484017" r:id="rId15"/>
    <p:sldLayoutId id="2147484018"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 calcmode="lin" valueType="num">
                                      <p:cBhvr>
                                        <p:cTn id="9" dur="500" fill="hold"/>
                                        <p:tgtEl>
                                          <p:spTgt spid="36873"/>
                                        </p:tgtEl>
                                        <p:attrNameLst>
                                          <p:attrName>style.rotation</p:attrName>
                                        </p:attrNameLst>
                                      </p:cBhvr>
                                      <p:tavLst>
                                        <p:tav tm="0">
                                          <p:val>
                                            <p:fltVal val="360"/>
                                          </p:val>
                                        </p:tav>
                                        <p:tav tm="100000">
                                          <p:val>
                                            <p:fltVal val="0"/>
                                          </p:val>
                                        </p:tav>
                                      </p:tavLst>
                                    </p:anim>
                                    <p:animEffect transition="in" filter="fade">
                                      <p:cBhvr>
                                        <p:cTn id="10"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txStyles>
    <p:titleStyle>
      <a:lvl1pPr algn="l" rtl="1" eaLnBrk="0" fontAlgn="base" hangingPunct="0">
        <a:lnSpc>
          <a:spcPct val="90000"/>
        </a:lnSpc>
        <a:spcBef>
          <a:spcPct val="0"/>
        </a:spcBef>
        <a:spcAft>
          <a:spcPct val="0"/>
        </a:spcAft>
        <a:defRPr sz="3600" b="1">
          <a:solidFill>
            <a:schemeClr val="tx2"/>
          </a:solidFill>
          <a:latin typeface="+mj-lt"/>
          <a:ea typeface="+mj-ea"/>
          <a:cs typeface="+mj-cs"/>
        </a:defRPr>
      </a:lvl1pPr>
      <a:lvl2pPr algn="l" rtl="1" eaLnBrk="0" fontAlgn="base" hangingPunct="0">
        <a:lnSpc>
          <a:spcPct val="90000"/>
        </a:lnSpc>
        <a:spcBef>
          <a:spcPct val="0"/>
        </a:spcBef>
        <a:spcAft>
          <a:spcPct val="0"/>
        </a:spcAft>
        <a:defRPr sz="3600" b="1">
          <a:solidFill>
            <a:schemeClr val="tx2"/>
          </a:solidFill>
          <a:latin typeface="Arial" charset="0"/>
          <a:cs typeface="Arial" charset="0"/>
        </a:defRPr>
      </a:lvl2pPr>
      <a:lvl3pPr algn="l" rtl="1" eaLnBrk="0" fontAlgn="base" hangingPunct="0">
        <a:lnSpc>
          <a:spcPct val="90000"/>
        </a:lnSpc>
        <a:spcBef>
          <a:spcPct val="0"/>
        </a:spcBef>
        <a:spcAft>
          <a:spcPct val="0"/>
        </a:spcAft>
        <a:defRPr sz="3600" b="1">
          <a:solidFill>
            <a:schemeClr val="tx2"/>
          </a:solidFill>
          <a:latin typeface="Arial" charset="0"/>
          <a:cs typeface="Arial" charset="0"/>
        </a:defRPr>
      </a:lvl3pPr>
      <a:lvl4pPr algn="l" rtl="1" eaLnBrk="0" fontAlgn="base" hangingPunct="0">
        <a:lnSpc>
          <a:spcPct val="90000"/>
        </a:lnSpc>
        <a:spcBef>
          <a:spcPct val="0"/>
        </a:spcBef>
        <a:spcAft>
          <a:spcPct val="0"/>
        </a:spcAft>
        <a:defRPr sz="3600" b="1">
          <a:solidFill>
            <a:schemeClr val="tx2"/>
          </a:solidFill>
          <a:latin typeface="Arial" charset="0"/>
          <a:cs typeface="Arial" charset="0"/>
        </a:defRPr>
      </a:lvl4pPr>
      <a:lvl5pPr algn="l" rtl="1"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1" fontAlgn="base">
        <a:lnSpc>
          <a:spcPct val="90000"/>
        </a:lnSpc>
        <a:spcBef>
          <a:spcPct val="0"/>
        </a:spcBef>
        <a:spcAft>
          <a:spcPct val="0"/>
        </a:spcAft>
        <a:defRPr sz="3600" b="1">
          <a:solidFill>
            <a:schemeClr val="tx2"/>
          </a:solidFill>
          <a:latin typeface="Arial" charset="0"/>
          <a:cs typeface="Arial" charset="0"/>
        </a:defRPr>
      </a:lvl6pPr>
      <a:lvl7pPr marL="914400" algn="l" rtl="1" fontAlgn="base">
        <a:lnSpc>
          <a:spcPct val="90000"/>
        </a:lnSpc>
        <a:spcBef>
          <a:spcPct val="0"/>
        </a:spcBef>
        <a:spcAft>
          <a:spcPct val="0"/>
        </a:spcAft>
        <a:defRPr sz="3600" b="1">
          <a:solidFill>
            <a:schemeClr val="tx2"/>
          </a:solidFill>
          <a:latin typeface="Arial" charset="0"/>
          <a:cs typeface="Arial" charset="0"/>
        </a:defRPr>
      </a:lvl7pPr>
      <a:lvl8pPr marL="1371600" algn="l" rtl="1" fontAlgn="base">
        <a:lnSpc>
          <a:spcPct val="90000"/>
        </a:lnSpc>
        <a:spcBef>
          <a:spcPct val="0"/>
        </a:spcBef>
        <a:spcAft>
          <a:spcPct val="0"/>
        </a:spcAft>
        <a:defRPr sz="3600" b="1">
          <a:solidFill>
            <a:schemeClr val="tx2"/>
          </a:solidFill>
          <a:latin typeface="Arial" charset="0"/>
          <a:cs typeface="Arial" charset="0"/>
        </a:defRPr>
      </a:lvl8pPr>
      <a:lvl9pPr marL="1828800" algn="l" rtl="1"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1">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1">
              <a:defRPr sz="1200">
                <a:solidFill>
                  <a:schemeClr val="tx1">
                    <a:tint val="75000"/>
                  </a:schemeClr>
                </a:solidFill>
                <a:latin typeface="Arial" charset="0"/>
                <a:cs typeface="Arial" charset="0"/>
              </a:defRPr>
            </a:lvl1pPr>
          </a:lstStyle>
          <a:p>
            <a:pPr>
              <a:defRPr/>
            </a:pPr>
            <a:fld id="{3FDAB230-81F4-408C-BC28-E2DF2CFDD235}"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4019" r:id="rId12"/>
    <p:sldLayoutId id="2147484020"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rtl="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rtl="1" eaLnBrk="1" latinLnBrk="0" hangingPunct="1">
              <a:defRPr kumimoji="0" sz="1200">
                <a:solidFill>
                  <a:schemeClr val="tx1">
                    <a:tint val="95000"/>
                  </a:schemeClr>
                </a:solidFill>
                <a:latin typeface="Arial" charset="0"/>
                <a:cs typeface="Arial"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rtl="1" eaLnBrk="1" latinLnBrk="0" hangingPunct="1">
              <a:defRPr kumimoji="0" sz="1200">
                <a:solidFill>
                  <a:schemeClr val="tx1">
                    <a:tint val="95000"/>
                  </a:schemeClr>
                </a:solidFill>
                <a:latin typeface="Arial" charset="0"/>
                <a:cs typeface="Arial" charset="0"/>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rtl="1" eaLnBrk="1" latinLnBrk="0" hangingPunct="1">
              <a:defRPr kumimoji="0" sz="1200">
                <a:solidFill>
                  <a:schemeClr val="tx1">
                    <a:tint val="95000"/>
                  </a:schemeClr>
                </a:solidFill>
                <a:latin typeface="Arial" charset="0"/>
                <a:cs typeface="Arial" charset="0"/>
              </a:defRPr>
            </a:lvl1pPr>
            <a:extLst/>
          </a:lstStyle>
          <a:p>
            <a:pPr>
              <a:defRPr/>
            </a:pPr>
            <a:fld id="{F843E019-6F29-416A-808C-C028FC1C8FD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3997" r:id="rId2"/>
    <p:sldLayoutId id="2147484022" r:id="rId3"/>
    <p:sldLayoutId id="2147483998" r:id="rId4"/>
    <p:sldLayoutId id="2147483999" r:id="rId5"/>
    <p:sldLayoutId id="2147484000" r:id="rId6"/>
    <p:sldLayoutId id="2147484023" r:id="rId7"/>
    <p:sldLayoutId id="2147484024" r:id="rId8"/>
    <p:sldLayoutId id="2147484025" r:id="rId9"/>
    <p:sldLayoutId id="2147484001"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Lst>
      </p:bldP>
    </p:bldLst>
  </p:timing>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cs typeface="Tahoma" pitchFamily="34" charset="0"/>
        </a:defRPr>
      </a:lvl2pPr>
      <a:lvl3pPr algn="l" rtl="0" eaLnBrk="0" fontAlgn="base" hangingPunct="0">
        <a:spcBef>
          <a:spcPct val="0"/>
        </a:spcBef>
        <a:spcAft>
          <a:spcPct val="0"/>
        </a:spcAft>
        <a:defRPr sz="4500" b="1">
          <a:solidFill>
            <a:srgbClr val="FFC800"/>
          </a:solidFill>
          <a:latin typeface="Corbel" pitchFamily="34" charset="0"/>
          <a:cs typeface="Tahoma" pitchFamily="34" charset="0"/>
        </a:defRPr>
      </a:lvl3pPr>
      <a:lvl4pPr algn="l" rtl="0" eaLnBrk="0" fontAlgn="base" hangingPunct="0">
        <a:spcBef>
          <a:spcPct val="0"/>
        </a:spcBef>
        <a:spcAft>
          <a:spcPct val="0"/>
        </a:spcAft>
        <a:defRPr sz="4500" b="1">
          <a:solidFill>
            <a:srgbClr val="FFC800"/>
          </a:solidFill>
          <a:latin typeface="Corbel" pitchFamily="34" charset="0"/>
          <a:cs typeface="Tahoma" pitchFamily="34" charset="0"/>
        </a:defRPr>
      </a:lvl4pPr>
      <a:lvl5pPr algn="l" rtl="0" eaLnBrk="0" fontAlgn="base" hangingPunct="0">
        <a:spcBef>
          <a:spcPct val="0"/>
        </a:spcBef>
        <a:spcAft>
          <a:spcPct val="0"/>
        </a:spcAft>
        <a:defRPr sz="4500" b="1">
          <a:solidFill>
            <a:srgbClr val="FFC800"/>
          </a:solidFill>
          <a:latin typeface="Corbel" pitchFamily="34" charset="0"/>
          <a:cs typeface="Tahoma" pitchFamily="34" charset="0"/>
        </a:defRPr>
      </a:lvl5pPr>
      <a:lvl6pPr marL="457200" algn="l" rtl="0" fontAlgn="base">
        <a:spcBef>
          <a:spcPct val="0"/>
        </a:spcBef>
        <a:spcAft>
          <a:spcPct val="0"/>
        </a:spcAft>
        <a:defRPr sz="4500" b="1">
          <a:solidFill>
            <a:srgbClr val="FFC800"/>
          </a:solidFill>
          <a:latin typeface="Corbel" pitchFamily="34" charset="0"/>
          <a:cs typeface="Tahoma" pitchFamily="34" charset="0"/>
        </a:defRPr>
      </a:lvl6pPr>
      <a:lvl7pPr marL="914400" algn="l" rtl="0" fontAlgn="base">
        <a:spcBef>
          <a:spcPct val="0"/>
        </a:spcBef>
        <a:spcAft>
          <a:spcPct val="0"/>
        </a:spcAft>
        <a:defRPr sz="4500" b="1">
          <a:solidFill>
            <a:srgbClr val="FFC800"/>
          </a:solidFill>
          <a:latin typeface="Corbel" pitchFamily="34" charset="0"/>
          <a:cs typeface="Tahoma" pitchFamily="34" charset="0"/>
        </a:defRPr>
      </a:lvl7pPr>
      <a:lvl8pPr marL="1371600" algn="l" rtl="0" fontAlgn="base">
        <a:spcBef>
          <a:spcPct val="0"/>
        </a:spcBef>
        <a:spcAft>
          <a:spcPct val="0"/>
        </a:spcAft>
        <a:defRPr sz="4500" b="1">
          <a:solidFill>
            <a:srgbClr val="FFC800"/>
          </a:solidFill>
          <a:latin typeface="Corbel" pitchFamily="34" charset="0"/>
          <a:cs typeface="Tahoma" pitchFamily="34" charset="0"/>
        </a:defRPr>
      </a:lvl8pPr>
      <a:lvl9pPr marL="1828800" algn="l" rtl="0" fontAlgn="base">
        <a:spcBef>
          <a:spcPct val="0"/>
        </a:spcBef>
        <a:spcAft>
          <a:spcPct val="0"/>
        </a:spcAft>
        <a:defRPr sz="4500" b="1">
          <a:solidFill>
            <a:srgbClr val="FFC800"/>
          </a:solidFill>
          <a:latin typeface="Corbel" pitchFamily="34" charset="0"/>
          <a:cs typeface="Tahoma"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1">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1">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1">
              <a:defRPr sz="1200">
                <a:solidFill>
                  <a:schemeClr val="tx1">
                    <a:tint val="75000"/>
                  </a:schemeClr>
                </a:solidFill>
                <a:latin typeface="Arial" charset="0"/>
                <a:cs typeface="Arial" charset="0"/>
              </a:defRPr>
            </a:lvl1pPr>
          </a:lstStyle>
          <a:p>
            <a:pPr>
              <a:defRPr/>
            </a:pPr>
            <a:fld id="{66428EA9-3F37-475D-8F57-5D525F33F00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34" r:id="rId12"/>
    <p:sldLayoutId id="2147484035"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 calcmode="lin" valueType="num">
                      <p:cBhvr>
                        <p:cTn dur="500" fill="hold"/>
                        <p:tgtEl>
                          <p:spTgt spid="3"/>
                        </p:tgtEl>
                        <p:attrNameLst>
                          <p:attrName>style.rotation</p:attrName>
                        </p:attrNameLst>
                      </p:cBhvr>
                      <p:tavLst>
                        <p:tav tm="0">
                          <p:val>
                            <p:fltVal val="360"/>
                          </p:val>
                        </p:tav>
                        <p:tav tm="100000">
                          <p:val>
                            <p:fltVal val="0"/>
                          </p:val>
                        </p:tav>
                      </p:tavLst>
                    </p:anim>
                    <p:animEffect transition="in" filter="fade">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41.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15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5.wmf"/><Relationship Id="rId2" Type="http://schemas.openxmlformats.org/officeDocument/2006/relationships/slideLayout" Target="../slideLayouts/slideLayout41.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1.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1.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41.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5.xml"/><Relationship Id="rId1" Type="http://schemas.openxmlformats.org/officeDocument/2006/relationships/vmlDrawing" Target="../drawings/vmlDrawing10.vml"/><Relationship Id="rId4" Type="http://schemas.openxmlformats.org/officeDocument/2006/relationships/image" Target="../media/image25.wmf"/></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5.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1.xml"/><Relationship Id="rId1" Type="http://schemas.openxmlformats.org/officeDocument/2006/relationships/vmlDrawing" Target="../drawings/vmlDrawing12.vml"/><Relationship Id="rId4" Type="http://schemas.openxmlformats.org/officeDocument/2006/relationships/image" Target="../media/image27.w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6.xml"/><Relationship Id="rId1" Type="http://schemas.openxmlformats.org/officeDocument/2006/relationships/vmlDrawing" Target="../drawings/vmlDrawing13.vml"/><Relationship Id="rId4" Type="http://schemas.openxmlformats.org/officeDocument/2006/relationships/image" Target="../media/image28.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6.xml"/></Relationships>
</file>

<file path=ppt/slides/_rels/slide2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31.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21.bin"/><Relationship Id="rId4" Type="http://schemas.openxmlformats.org/officeDocument/2006/relationships/image" Target="../media/image36.wmf"/></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2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2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2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2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3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0.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9.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p:cNvSpPr>
            <a:spLocks noGrp="1" noChangeArrowheads="1"/>
          </p:cNvSpPr>
          <p:nvPr>
            <p:ph type="ctrTitle"/>
          </p:nvPr>
        </p:nvSpPr>
        <p:spPr/>
        <p:txBody>
          <a:bodyPr/>
          <a:lstStyle/>
          <a:p>
            <a:pPr eaLnBrk="1" hangingPunct="1"/>
            <a:r>
              <a:rPr lang="ar-SA" altLang="en-US" smtClean="0"/>
              <a:t>جامعة الملك سعود</a:t>
            </a:r>
            <a:br>
              <a:rPr lang="ar-SA" altLang="en-US" smtClean="0"/>
            </a:br>
            <a:r>
              <a:rPr lang="ar-SA" altLang="en-US" smtClean="0"/>
              <a:t>كلية علوم الأغذية والزراعة</a:t>
            </a:r>
            <a:br>
              <a:rPr lang="ar-SA" altLang="en-US" smtClean="0"/>
            </a:br>
            <a:r>
              <a:rPr lang="ar-SA" altLang="en-US" smtClean="0"/>
              <a:t>قسم الاقتصاد الزراعي</a:t>
            </a:r>
            <a:endParaRPr lang="en-US" altLang="en-US" smtClean="0"/>
          </a:p>
        </p:txBody>
      </p:sp>
      <p:sp>
        <p:nvSpPr>
          <p:cNvPr id="28675" name="Rectangle 3"/>
          <p:cNvSpPr>
            <a:spLocks noGrp="1" noChangeArrowheads="1"/>
          </p:cNvSpPr>
          <p:nvPr>
            <p:ph type="subTitle" idx="1"/>
          </p:nvPr>
        </p:nvSpPr>
        <p:spPr/>
        <p:txBody>
          <a:bodyPr/>
          <a:lstStyle/>
          <a:p>
            <a:pPr eaLnBrk="1" hangingPunct="1"/>
            <a:r>
              <a:rPr lang="ar-SA" altLang="en-US" sz="3200" b="1" smtClean="0"/>
              <a:t>مبادئ الاقتصاد الزراعي</a:t>
            </a:r>
            <a:endParaRPr lang="en-US" altLang="en-US" sz="3200" b="1"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algn="just" eaLnBrk="1" hangingPunct="1"/>
            <a:r>
              <a:rPr lang="ar-SA" altLang="en-US" smtClean="0"/>
              <a:t>خواص العمل</a:t>
            </a:r>
            <a:endParaRPr lang="en-US" altLang="en-US" smtClean="0"/>
          </a:p>
        </p:txBody>
      </p:sp>
      <p:sp>
        <p:nvSpPr>
          <p:cNvPr id="37891" name="Rectangle 3"/>
          <p:cNvSpPr>
            <a:spLocks noGrp="1" noChangeArrowheads="1"/>
          </p:cNvSpPr>
          <p:nvPr>
            <p:ph type="body" idx="1"/>
          </p:nvPr>
        </p:nvSpPr>
        <p:spPr/>
        <p:txBody>
          <a:bodyPr/>
          <a:lstStyle/>
          <a:p>
            <a:pPr marL="609600" indent="-609600" algn="just" eaLnBrk="1" hangingPunct="1">
              <a:lnSpc>
                <a:spcPct val="90000"/>
              </a:lnSpc>
            </a:pPr>
            <a:endParaRPr lang="ar-SA" altLang="en-US" sz="2400" b="1" smtClean="0"/>
          </a:p>
          <a:p>
            <a:pPr marL="609600" indent="-609600" algn="just" eaLnBrk="1" hangingPunct="1">
              <a:lnSpc>
                <a:spcPct val="90000"/>
              </a:lnSpc>
            </a:pPr>
            <a:r>
              <a:rPr lang="ar-SA" altLang="en-US" b="1" smtClean="0"/>
              <a:t>القابلية للزيادة أو النقصان، وذلك لأسباب اقتصادية، النزوح، التطور التقني في الزراعة، إحلال رأس المال للعمالة، التغير في نوع المنتجات، ... الخ.</a:t>
            </a:r>
          </a:p>
          <a:p>
            <a:pPr marL="609600" indent="-609600" algn="just" eaLnBrk="1" hangingPunct="1">
              <a:lnSpc>
                <a:spcPct val="90000"/>
              </a:lnSpc>
            </a:pPr>
            <a:r>
              <a:rPr lang="ar-SA" altLang="en-US" b="1" smtClean="0">
                <a:solidFill>
                  <a:srgbClr val="0000CC"/>
                </a:solidFill>
              </a:rPr>
              <a:t>عدم التكافؤ في التوزيع الموسمي للعمل.</a:t>
            </a:r>
          </a:p>
          <a:p>
            <a:pPr marL="609600" indent="-609600" algn="just" eaLnBrk="1" hangingPunct="1">
              <a:lnSpc>
                <a:spcPct val="90000"/>
              </a:lnSpc>
            </a:pPr>
            <a:r>
              <a:rPr lang="ar-SA" altLang="en-US" b="1" smtClean="0"/>
              <a:t>التأثر بمستوي تعليم وصحة العمال ومقدرتهم علي إستيعاب الطرق الحديثة في العمل.</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838200" y="2362200"/>
            <a:ext cx="7693025" cy="4019550"/>
          </a:xfrm>
        </p:spPr>
        <p:txBody>
          <a:bodyPr/>
          <a:lstStyle/>
          <a:p>
            <a:pPr eaLnBrk="1" hangingPunct="1">
              <a:lnSpc>
                <a:spcPct val="80000"/>
              </a:lnSpc>
            </a:pPr>
            <a:endParaRPr lang="ar-SA" altLang="en-US" sz="2400" b="1" smtClean="0"/>
          </a:p>
          <a:p>
            <a:pPr eaLnBrk="1" hangingPunct="1">
              <a:lnSpc>
                <a:spcPct val="80000"/>
              </a:lnSpc>
            </a:pPr>
            <a:r>
              <a:rPr lang="ar-SA" altLang="en-US" sz="2400" b="1" smtClean="0"/>
              <a:t>التغير النسبي في الكمية المطلوبة </a:t>
            </a:r>
          </a:p>
          <a:p>
            <a:pPr eaLnBrk="1" hangingPunct="1">
              <a:lnSpc>
                <a:spcPct val="80000"/>
              </a:lnSpc>
              <a:buFont typeface="Wingdings" pitchFamily="2" charset="2"/>
              <a:buNone/>
            </a:pPr>
            <a:endParaRPr lang="ar-SA" altLang="en-US" sz="2400" b="1" smtClean="0"/>
          </a:p>
          <a:p>
            <a:pPr eaLnBrk="1" hangingPunct="1">
              <a:lnSpc>
                <a:spcPct val="80000"/>
              </a:lnSpc>
              <a:buFont typeface="Wingdings" pitchFamily="2" charset="2"/>
              <a:buNone/>
            </a:pPr>
            <a:endParaRPr lang="ar-SA" altLang="en-US" sz="2400" b="1" smtClean="0"/>
          </a:p>
          <a:p>
            <a:pPr eaLnBrk="1" hangingPunct="1">
              <a:lnSpc>
                <a:spcPct val="80000"/>
              </a:lnSpc>
              <a:buFont typeface="Wingdings" pitchFamily="2" charset="2"/>
              <a:buNone/>
            </a:pPr>
            <a:endParaRPr lang="ar-SA" altLang="en-US" sz="2400" b="1" smtClean="0"/>
          </a:p>
          <a:p>
            <a:pPr eaLnBrk="1" hangingPunct="1">
              <a:lnSpc>
                <a:spcPct val="80000"/>
              </a:lnSpc>
            </a:pPr>
            <a:endParaRPr lang="ar-SA" altLang="en-US" sz="2400" b="1" smtClean="0"/>
          </a:p>
          <a:p>
            <a:pPr eaLnBrk="1" hangingPunct="1">
              <a:lnSpc>
                <a:spcPct val="80000"/>
              </a:lnSpc>
            </a:pPr>
            <a:r>
              <a:rPr lang="ar-SA" altLang="en-US" sz="2400" b="1" smtClean="0"/>
              <a:t>التغير النسبي في الثمن</a:t>
            </a:r>
          </a:p>
        </p:txBody>
      </p:sp>
      <p:grpSp>
        <p:nvGrpSpPr>
          <p:cNvPr id="130051" name="Group 2"/>
          <p:cNvGrpSpPr>
            <a:grpSpLocks/>
          </p:cNvGrpSpPr>
          <p:nvPr/>
        </p:nvGrpSpPr>
        <p:grpSpPr bwMode="auto">
          <a:xfrm>
            <a:off x="1597025" y="2420938"/>
            <a:ext cx="3046413" cy="3311525"/>
            <a:chOff x="1597224" y="2420888"/>
            <a:chExt cx="3046784" cy="3312368"/>
          </a:xfrm>
        </p:grpSpPr>
        <p:sp>
          <p:nvSpPr>
            <p:cNvPr id="130053" name="Rectangle 1"/>
            <p:cNvSpPr>
              <a:spLocks noChangeArrowheads="1"/>
            </p:cNvSpPr>
            <p:nvPr/>
          </p:nvSpPr>
          <p:spPr bwMode="auto">
            <a:xfrm>
              <a:off x="1597224" y="4221088"/>
              <a:ext cx="3046784" cy="1512168"/>
            </a:xfrm>
            <a:prstGeom prst="rect">
              <a:avLst/>
            </a:prstGeom>
            <a:solidFill>
              <a:schemeClr val="accent1"/>
            </a:solidFill>
            <a:ln w="9525" algn="ctr">
              <a:solidFill>
                <a:schemeClr val="tx1"/>
              </a:solidFill>
              <a:round/>
              <a:headEnd/>
              <a:tailEnd/>
            </a:ln>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lnSpc>
                  <a:spcPct val="80000"/>
                </a:lnSpc>
                <a:spcBef>
                  <a:spcPct val="0"/>
                </a:spcBef>
                <a:buClrTx/>
                <a:buSzTx/>
                <a:buFontTx/>
                <a:buNone/>
              </a:pPr>
              <a:r>
                <a:rPr lang="ar-SA" altLang="en-US" sz="1800" b="1"/>
                <a:t>      س</a:t>
              </a:r>
              <a:r>
                <a:rPr lang="ar-SA" altLang="en-US" sz="1800" b="1" baseline="-25000"/>
                <a:t>2</a:t>
              </a:r>
              <a:r>
                <a:rPr lang="ar-SA" altLang="en-US" sz="1800" b="1"/>
                <a:t> – س</a:t>
              </a:r>
              <a:r>
                <a:rPr lang="ar-SA" altLang="en-US" sz="1800" b="1" baseline="-25000"/>
                <a:t>1</a:t>
              </a:r>
            </a:p>
            <a:p>
              <a:pPr eaLnBrk="1" hangingPunct="1">
                <a:lnSpc>
                  <a:spcPct val="80000"/>
                </a:lnSpc>
                <a:spcBef>
                  <a:spcPct val="0"/>
                </a:spcBef>
                <a:buClrTx/>
                <a:buSzTx/>
                <a:buFontTx/>
                <a:buNone/>
              </a:pPr>
              <a:r>
                <a:rPr lang="ar-SA" altLang="en-US" sz="1800" b="1"/>
                <a:t>=  ــــــــــــــــــــــ </a:t>
              </a:r>
            </a:p>
            <a:p>
              <a:pPr eaLnBrk="1" hangingPunct="1">
                <a:lnSpc>
                  <a:spcPct val="80000"/>
                </a:lnSpc>
                <a:spcBef>
                  <a:spcPct val="0"/>
                </a:spcBef>
                <a:buClrTx/>
                <a:buSzTx/>
                <a:buFontTx/>
                <a:buNone/>
              </a:pPr>
              <a:r>
                <a:rPr lang="ar-SA" altLang="en-US" sz="1800" b="1"/>
                <a:t>      س</a:t>
              </a:r>
              <a:r>
                <a:rPr lang="ar-SA" altLang="en-US" sz="1800" b="1" baseline="-25000"/>
                <a:t>2</a:t>
              </a:r>
              <a:r>
                <a:rPr lang="ar-SA" altLang="en-US" sz="1800" b="1"/>
                <a:t> + س</a:t>
              </a:r>
              <a:r>
                <a:rPr lang="ar-SA" altLang="en-US" sz="1800" b="1" baseline="-25000"/>
                <a:t>1</a:t>
              </a:r>
              <a:r>
                <a:rPr lang="ar-SA" altLang="en-US" sz="1800" b="1"/>
                <a:t>                       ـــــــــــــــــــــــــــــــــــــــــ</a:t>
              </a:r>
            </a:p>
            <a:p>
              <a:pPr eaLnBrk="1" hangingPunct="1">
                <a:lnSpc>
                  <a:spcPct val="80000"/>
                </a:lnSpc>
                <a:spcBef>
                  <a:spcPct val="0"/>
                </a:spcBef>
                <a:buClrTx/>
                <a:buSzTx/>
                <a:buFontTx/>
                <a:buNone/>
              </a:pPr>
              <a:r>
                <a:rPr lang="ar-SA" altLang="en-US" sz="1800" b="1"/>
                <a:t>           2</a:t>
              </a:r>
            </a:p>
            <a:p>
              <a:pPr eaLnBrk="1" hangingPunct="1">
                <a:spcBef>
                  <a:spcPct val="0"/>
                </a:spcBef>
                <a:buClrTx/>
                <a:buSzTx/>
                <a:buFontTx/>
                <a:buNone/>
              </a:pPr>
              <a:endParaRPr lang="en-US" altLang="en-US" sz="1800" b="1"/>
            </a:p>
          </p:txBody>
        </p:sp>
        <p:sp>
          <p:nvSpPr>
            <p:cNvPr id="130054" name="Rectangle 3"/>
            <p:cNvSpPr>
              <a:spLocks noChangeArrowheads="1"/>
            </p:cNvSpPr>
            <p:nvPr/>
          </p:nvSpPr>
          <p:spPr bwMode="auto">
            <a:xfrm>
              <a:off x="1619672" y="2420888"/>
              <a:ext cx="3024336" cy="1512168"/>
            </a:xfrm>
            <a:prstGeom prst="rect">
              <a:avLst/>
            </a:prstGeom>
            <a:solidFill>
              <a:schemeClr val="accent1"/>
            </a:solidFill>
            <a:ln w="9525" algn="ctr">
              <a:solidFill>
                <a:schemeClr val="tx1"/>
              </a:solidFill>
              <a:round/>
              <a:headEnd/>
              <a:tailEnd/>
            </a:ln>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algn="ctr" eaLnBrk="1" hangingPunct="1">
                <a:lnSpc>
                  <a:spcPct val="80000"/>
                </a:lnSpc>
                <a:spcBef>
                  <a:spcPct val="0"/>
                </a:spcBef>
                <a:buClrTx/>
                <a:buSzTx/>
                <a:buFontTx/>
                <a:buNone/>
              </a:pPr>
              <a:r>
                <a:rPr lang="ar-SA" altLang="en-US" sz="1800" b="1"/>
                <a:t>         ك</a:t>
              </a:r>
              <a:r>
                <a:rPr lang="ar-SA" altLang="en-US" sz="1800" b="1" baseline="-25000"/>
                <a:t>2</a:t>
              </a:r>
              <a:r>
                <a:rPr lang="ar-SA" altLang="en-US" sz="1800" b="1"/>
                <a:t> – ك</a:t>
              </a:r>
              <a:r>
                <a:rPr lang="ar-SA" altLang="en-US" sz="1800" b="1" baseline="-25000"/>
                <a:t>1</a:t>
              </a:r>
            </a:p>
            <a:p>
              <a:pPr algn="ctr" eaLnBrk="1" hangingPunct="1">
                <a:lnSpc>
                  <a:spcPct val="80000"/>
                </a:lnSpc>
                <a:spcBef>
                  <a:spcPct val="0"/>
                </a:spcBef>
                <a:buClrTx/>
                <a:buSzTx/>
                <a:buFontTx/>
                <a:buNone/>
              </a:pPr>
              <a:r>
                <a:rPr lang="ar-SA" altLang="en-US" sz="1800" b="1"/>
                <a:t>=    ــــــــــــــــــــــــــــ                                                       ك</a:t>
              </a:r>
              <a:r>
                <a:rPr lang="ar-SA" altLang="en-US" sz="1800" b="1" baseline="-25000"/>
                <a:t>2</a:t>
              </a:r>
              <a:r>
                <a:rPr lang="ar-SA" altLang="en-US" sz="1800" b="1"/>
                <a:t> +  ك</a:t>
              </a:r>
              <a:r>
                <a:rPr lang="ar-SA" altLang="en-US" sz="1800" b="1" baseline="-25000"/>
                <a:t>1</a:t>
              </a:r>
              <a:r>
                <a:rPr lang="ar-SA" altLang="en-US" sz="1800" b="1"/>
                <a:t>                      ـــــــــــــــــــــــــــــــــــ                                                2</a:t>
              </a:r>
            </a:p>
            <a:p>
              <a:pPr eaLnBrk="1" hangingPunct="1">
                <a:lnSpc>
                  <a:spcPct val="80000"/>
                </a:lnSpc>
                <a:spcBef>
                  <a:spcPct val="0"/>
                </a:spcBef>
                <a:buClrTx/>
                <a:buSzTx/>
                <a:buFontTx/>
                <a:buNone/>
              </a:pPr>
              <a:endParaRPr lang="en-US" altLang="en-US" sz="1800" b="1"/>
            </a:p>
          </p:txBody>
        </p:sp>
      </p:grpSp>
      <p:sp>
        <p:nvSpPr>
          <p:cNvPr id="130052" name="TextBox 4"/>
          <p:cNvSpPr txBox="1">
            <a:spLocks noChangeArrowheads="1"/>
          </p:cNvSpPr>
          <p:nvPr/>
        </p:nvSpPr>
        <p:spPr bwMode="auto">
          <a:xfrm>
            <a:off x="4787900" y="981075"/>
            <a:ext cx="3744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3600" b="1"/>
              <a:t>يتبع</a:t>
            </a:r>
            <a:endParaRPr lang="en-US" altLang="en-US" sz="3600" b="1"/>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مثال</a:t>
            </a:r>
            <a:endParaRPr lang="en-US" sz="7200" dirty="0" smtClean="0"/>
          </a:p>
        </p:txBody>
      </p:sp>
      <mc:AlternateContent xmlns:mc="http://schemas.openxmlformats.org/markup-compatibility/2006">
        <mc:Choice xmlns:a14="http://schemas.microsoft.com/office/drawing/2010/main" Requires="a14">
          <p:sp>
            <p:nvSpPr>
              <p:cNvPr id="131075" name="Rectangle 3"/>
              <p:cNvSpPr>
                <a:spLocks noGrp="1" noChangeArrowheads="1"/>
              </p:cNvSpPr>
              <p:nvPr>
                <p:ph idx="1"/>
              </p:nvPr>
            </p:nvSpPr>
            <p:spPr>
              <a:xfrm>
                <a:off x="395536" y="2348880"/>
                <a:ext cx="8497887" cy="3816350"/>
              </a:xfrm>
            </p:spPr>
            <p:txBody>
              <a:bodyPr/>
              <a:lstStyle/>
              <a:p>
                <a:pPr algn="just" eaLnBrk="1" hangingPunct="1">
                  <a:buFont typeface="Wingdings" pitchFamily="2" charset="2"/>
                  <a:buNone/>
                </a:pPr>
                <a:r>
                  <a:rPr lang="ar-SA" altLang="en-US" sz="2400" b="1" dirty="0" smtClean="0"/>
                  <a:t>   </a:t>
                </a:r>
                <a:r>
                  <a:rPr lang="ar-SA" altLang="en-US" sz="1800" b="1" dirty="0" smtClean="0"/>
                  <a:t>أ</a:t>
                </a:r>
                <a:r>
                  <a:rPr lang="ar-SA" altLang="en-US" sz="3200" b="1" dirty="0" smtClean="0"/>
                  <a:t>حسب مرونة الطلب للسلعة (أ) إذا كانت الكمية المطلوبة 1000 وحدة عند السعر 10 ريال للوحدة والكمية المطلوبة 1500 </a:t>
                </a:r>
                <a:r>
                  <a:rPr lang="ar-SA" altLang="en-US" sz="3200" b="1" dirty="0" smtClean="0"/>
                  <a:t>وحدة </a:t>
                </a:r>
                <a:r>
                  <a:rPr lang="ar-SA" altLang="en-US" sz="3200" b="1" dirty="0" smtClean="0"/>
                  <a:t>عند السعر 8 ريال للوحدة. </a:t>
                </a:r>
                <a:endParaRPr lang="en-US" altLang="en-US" sz="3200" b="1" dirty="0" smtClean="0"/>
              </a:p>
              <a:p>
                <a:pPr algn="just" eaLnBrk="1" hangingPunct="1">
                  <a:buFont typeface="Wingdings" pitchFamily="2" charset="2"/>
                  <a:buNone/>
                </a:pPr>
                <a:r>
                  <a:rPr lang="ar-SA" altLang="en-US" sz="3200" b="1" dirty="0" smtClean="0"/>
                  <a:t>الحل:</a:t>
                </a:r>
              </a:p>
              <a:p>
                <a:pPr algn="just" eaLnBrk="1" hangingPunct="1">
                  <a:buFontTx/>
                  <a:buChar char="-"/>
                </a:pPr>
                <a:r>
                  <a:rPr lang="ar-SA" altLang="en-US" sz="2400" b="1" dirty="0" smtClean="0"/>
                  <a:t>التغير النسبي في الكمية= </a:t>
                </a:r>
                <a:r>
                  <a:rPr lang="en-US" altLang="en-US" sz="2400" b="1" dirty="0" smtClean="0"/>
                  <a:t> </a:t>
                </a:r>
                <a14:m>
                  <m:oMath xmlns:m="http://schemas.openxmlformats.org/officeDocument/2006/math">
                    <m:r>
                      <a:rPr lang="en-US" altLang="en-US" sz="2400" b="1" i="0" smtClean="0">
                        <a:latin typeface="Cambria Math"/>
                      </a:rPr>
                      <m:t>𝟎</m:t>
                    </m:r>
                    <m:r>
                      <a:rPr lang="en-US" altLang="en-US" sz="2400" b="1" i="0" smtClean="0">
                        <a:latin typeface="Cambria Math"/>
                      </a:rPr>
                      <m:t>.</m:t>
                    </m:r>
                    <m:r>
                      <a:rPr lang="en-US" altLang="en-US" sz="2400" b="1" i="0" smtClean="0">
                        <a:latin typeface="Cambria Math"/>
                      </a:rPr>
                      <m:t>𝟐</m:t>
                    </m:r>
                    <m:r>
                      <a:rPr lang="en-US" altLang="en-US" sz="2400" b="1" i="0" smtClean="0">
                        <a:latin typeface="Cambria Math"/>
                      </a:rPr>
                      <m:t>=</m:t>
                    </m:r>
                    <m:f>
                      <m:fPr>
                        <m:ctrlPr>
                          <a:rPr lang="en-US" altLang="en-US" sz="2400" b="1" i="1" smtClean="0">
                            <a:latin typeface="Cambria Math"/>
                          </a:rPr>
                        </m:ctrlPr>
                      </m:fPr>
                      <m:num>
                        <m:r>
                          <a:rPr lang="en-US" altLang="en-US" sz="2400" b="1" i="1" smtClean="0">
                            <a:latin typeface="Cambria Math"/>
                          </a:rPr>
                          <m:t>𝟓𝟎𝟎</m:t>
                        </m:r>
                      </m:num>
                      <m:den>
                        <m:r>
                          <a:rPr lang="en-US" altLang="en-US" sz="2400" b="1" i="1" smtClean="0">
                            <a:latin typeface="Cambria Math"/>
                          </a:rPr>
                          <m:t>𝟐𝟓𝟎𝟎</m:t>
                        </m:r>
                      </m:den>
                    </m:f>
                    <m:r>
                      <a:rPr lang="en-US" altLang="en-US" sz="2400" b="1" i="0" smtClean="0">
                        <a:latin typeface="Cambria Math"/>
                      </a:rPr>
                      <m:t>=</m:t>
                    </m:r>
                    <m:f>
                      <m:fPr>
                        <m:ctrlPr>
                          <a:rPr lang="ar-SA" altLang="en-US" sz="2400" b="1" i="1" smtClean="0">
                            <a:latin typeface="Cambria Math"/>
                          </a:rPr>
                        </m:ctrlPr>
                      </m:fPr>
                      <m:num>
                        <m:r>
                          <a:rPr lang="ar-SA" altLang="en-US" sz="2400" b="1" i="1" smtClean="0">
                            <a:latin typeface="Cambria Math"/>
                          </a:rPr>
                          <m:t>𝟏𝟓𝟎𝟎</m:t>
                        </m:r>
                        <m:r>
                          <a:rPr lang="ar-SA" altLang="en-US" sz="2400" b="1" i="1" smtClean="0">
                            <a:latin typeface="Cambria Math"/>
                          </a:rPr>
                          <m:t>−</m:t>
                        </m:r>
                        <m:r>
                          <a:rPr lang="ar-SA" altLang="en-US" sz="2400" b="1" i="1" smtClean="0">
                            <a:latin typeface="Cambria Math"/>
                          </a:rPr>
                          <m:t>𝟏𝟎𝟎𝟎</m:t>
                        </m:r>
                      </m:num>
                      <m:den>
                        <m:r>
                          <a:rPr lang="ar-SA" altLang="en-US" sz="2400" b="1" i="1" smtClean="0">
                            <a:latin typeface="Cambria Math"/>
                          </a:rPr>
                          <m:t>𝟏𝟓𝟎𝟎</m:t>
                        </m:r>
                        <m:r>
                          <a:rPr lang="ar-SA" altLang="en-US" sz="2400" b="1" i="1" smtClean="0">
                            <a:latin typeface="Cambria Math"/>
                          </a:rPr>
                          <m:t>+</m:t>
                        </m:r>
                        <m:r>
                          <a:rPr lang="ar-SA" altLang="en-US" sz="2400" b="1" i="1" smtClean="0">
                            <a:latin typeface="Cambria Math"/>
                          </a:rPr>
                          <m:t>𝟏𝟎𝟎𝟎</m:t>
                        </m:r>
                      </m:den>
                    </m:f>
                  </m:oMath>
                </a14:m>
                <a:endParaRPr lang="ar-SA" altLang="en-US" sz="2000" b="1" dirty="0" smtClean="0"/>
              </a:p>
              <a:p>
                <a:pPr algn="just" eaLnBrk="1" hangingPunct="1">
                  <a:buFontTx/>
                  <a:buChar char="-"/>
                </a:pPr>
                <a:r>
                  <a:rPr lang="ar-SA" altLang="en-US" sz="2000" b="1" dirty="0" smtClean="0"/>
                  <a:t>التغير النسبي في السعر = </a:t>
                </a:r>
                <a14:m>
                  <m:oMath xmlns:m="http://schemas.openxmlformats.org/officeDocument/2006/math">
                    <m:f>
                      <m:fPr>
                        <m:ctrlPr>
                          <a:rPr lang="en-US" altLang="en-US" sz="2400" b="1" i="1" smtClean="0">
                            <a:solidFill>
                              <a:srgbClr val="003366"/>
                            </a:solidFill>
                            <a:latin typeface="Cambria Math"/>
                          </a:rPr>
                        </m:ctrlPr>
                      </m:fPr>
                      <m:num>
                        <m:r>
                          <a:rPr lang="en-US" altLang="en-US" sz="2400" b="1" i="1" smtClean="0">
                            <a:solidFill>
                              <a:srgbClr val="003366"/>
                            </a:solidFill>
                            <a:latin typeface="Cambria Math"/>
                          </a:rPr>
                          <m:t>−</m:t>
                        </m:r>
                        <m:r>
                          <a:rPr lang="en-US" altLang="en-US" sz="2400" b="1" i="1" smtClean="0">
                            <a:solidFill>
                              <a:srgbClr val="003366"/>
                            </a:solidFill>
                            <a:latin typeface="Cambria Math"/>
                          </a:rPr>
                          <m:t>𝟐</m:t>
                        </m:r>
                      </m:num>
                      <m:den>
                        <m:r>
                          <a:rPr lang="en-US" altLang="en-US" sz="2400" b="1" i="1" smtClean="0">
                            <a:solidFill>
                              <a:srgbClr val="003366"/>
                            </a:solidFill>
                            <a:latin typeface="Cambria Math"/>
                          </a:rPr>
                          <m:t>𝟏𝟖</m:t>
                        </m:r>
                      </m:den>
                    </m:f>
                    <m:r>
                      <a:rPr lang="en-US" altLang="en-US" sz="2400" b="1" i="0" smtClean="0">
                        <a:solidFill>
                          <a:srgbClr val="003366"/>
                        </a:solidFill>
                        <a:latin typeface="Cambria Math"/>
                      </a:rPr>
                      <m:t>=</m:t>
                    </m:r>
                    <m:f>
                      <m:fPr>
                        <m:ctrlPr>
                          <a:rPr lang="ar-SA" altLang="en-US" sz="2400" b="1" i="1">
                            <a:solidFill>
                              <a:srgbClr val="003366"/>
                            </a:solidFill>
                            <a:latin typeface="Cambria Math"/>
                          </a:rPr>
                        </m:ctrlPr>
                      </m:fPr>
                      <m:num>
                        <m:r>
                          <a:rPr lang="ar-SA" altLang="en-US" sz="2400" b="1" i="1" smtClean="0">
                            <a:solidFill>
                              <a:srgbClr val="003366"/>
                            </a:solidFill>
                            <a:latin typeface="Cambria Math"/>
                          </a:rPr>
                          <m:t>𝟖</m:t>
                        </m:r>
                        <m:r>
                          <a:rPr lang="ar-SA" altLang="en-US" sz="2400" b="1" i="1" smtClean="0">
                            <a:solidFill>
                              <a:srgbClr val="003366"/>
                            </a:solidFill>
                            <a:latin typeface="Cambria Math"/>
                          </a:rPr>
                          <m:t>−</m:t>
                        </m:r>
                        <m:r>
                          <a:rPr lang="ar-SA" altLang="en-US" sz="2400" b="1" i="1" smtClean="0">
                            <a:solidFill>
                              <a:srgbClr val="003366"/>
                            </a:solidFill>
                            <a:latin typeface="Cambria Math"/>
                          </a:rPr>
                          <m:t>𝟏𝟎</m:t>
                        </m:r>
                      </m:num>
                      <m:den>
                        <m:r>
                          <a:rPr lang="ar-SA" altLang="en-US" sz="2400" b="1" i="1" smtClean="0">
                            <a:solidFill>
                              <a:srgbClr val="003366"/>
                            </a:solidFill>
                            <a:latin typeface="Cambria Math"/>
                          </a:rPr>
                          <m:t>𝟏𝟎</m:t>
                        </m:r>
                        <m:r>
                          <a:rPr lang="ar-SA" altLang="en-US" sz="2400" b="1" i="1" smtClean="0">
                            <a:solidFill>
                              <a:srgbClr val="003366"/>
                            </a:solidFill>
                            <a:latin typeface="Cambria Math"/>
                          </a:rPr>
                          <m:t>+</m:t>
                        </m:r>
                        <m:r>
                          <a:rPr lang="ar-SA" altLang="en-US" sz="2400" b="1" i="1" smtClean="0">
                            <a:solidFill>
                              <a:srgbClr val="003366"/>
                            </a:solidFill>
                            <a:latin typeface="Cambria Math"/>
                          </a:rPr>
                          <m:t>𝟖</m:t>
                        </m:r>
                      </m:den>
                    </m:f>
                  </m:oMath>
                </a14:m>
                <a:r>
                  <a:rPr lang="ar-SA" altLang="en-US" sz="2000" b="1" dirty="0" smtClean="0"/>
                  <a:t>    = </a:t>
                </a:r>
                <a:r>
                  <a:rPr lang="en-US" altLang="en-US" sz="2000" b="1" dirty="0" smtClean="0"/>
                  <a:t>-0.11</a:t>
                </a:r>
              </a:p>
              <a:p>
                <a:pPr algn="just" eaLnBrk="1" hangingPunct="1">
                  <a:buFontTx/>
                  <a:buChar char="-"/>
                </a:pPr>
                <a:r>
                  <a:rPr lang="ar-SA" altLang="en-US" sz="2000" b="1" dirty="0" smtClean="0"/>
                  <a:t>مرونة القوس = </a:t>
                </a:r>
                <a:r>
                  <a:rPr lang="en-US" altLang="en-US" sz="2000" b="1" dirty="0" smtClean="0"/>
                  <a:t>0.2/-0.11</a:t>
                </a:r>
                <a:r>
                  <a:rPr lang="ar-SA" altLang="en-US" sz="2000" b="1" dirty="0" smtClean="0"/>
                  <a:t> = </a:t>
                </a:r>
                <a:r>
                  <a:rPr lang="en-US" altLang="en-US" sz="2000" b="1" dirty="0" smtClean="0"/>
                  <a:t>-1.8</a:t>
                </a:r>
                <a:endParaRPr lang="en-US" altLang="en-US" sz="2000" b="1" dirty="0" smtClean="0"/>
              </a:p>
            </p:txBody>
          </p:sp>
        </mc:Choice>
        <mc:Fallback>
          <p:sp>
            <p:nvSpPr>
              <p:cNvPr id="131075" name="Rectangle 3"/>
              <p:cNvSpPr>
                <a:spLocks noGrp="1" noRot="1" noChangeAspect="1" noMove="1" noResize="1" noEditPoints="1" noAdjustHandles="1" noChangeArrowheads="1" noChangeShapeType="1" noTextEdit="1"/>
              </p:cNvSpPr>
              <p:nvPr>
                <p:ph idx="1"/>
              </p:nvPr>
            </p:nvSpPr>
            <p:spPr>
              <a:xfrm>
                <a:off x="395536" y="2348880"/>
                <a:ext cx="8497887" cy="3816350"/>
              </a:xfrm>
              <a:blipFill rotWithShape="1">
                <a:blip r:embed="rId2"/>
                <a:stretch>
                  <a:fillRect l="-3156" t="-2077" r="-1793" b="-2077"/>
                </a:stretch>
              </a:blipFill>
            </p:spPr>
            <p:txBody>
              <a:bodyPr/>
              <a:lstStyle/>
              <a:p>
                <a:r>
                  <a:rPr lang="en-US">
                    <a:noFill/>
                  </a:rPr>
                  <a:t> </a:t>
                </a:r>
              </a:p>
            </p:txBody>
          </p:sp>
        </mc:Fallback>
      </mc:AlternateContent>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مرونة الطلب التقاطعية</a:t>
            </a:r>
            <a:endParaRPr lang="en-US" sz="7200" dirty="0" smtClean="0"/>
          </a:p>
        </p:txBody>
      </p:sp>
      <p:sp>
        <p:nvSpPr>
          <p:cNvPr id="132099" name="Rectangle 2"/>
          <p:cNvSpPr>
            <a:spLocks noGrp="1" noChangeArrowheads="1"/>
          </p:cNvSpPr>
          <p:nvPr>
            <p:ph idx="1"/>
          </p:nvPr>
        </p:nvSpPr>
        <p:spPr>
          <a:xfrm>
            <a:off x="539750" y="2362200"/>
            <a:ext cx="7991475" cy="4019550"/>
          </a:xfrm>
        </p:spPr>
        <p:txBody>
          <a:bodyPr/>
          <a:lstStyle/>
          <a:p>
            <a:pPr eaLnBrk="1" hangingPunct="1"/>
            <a:r>
              <a:rPr lang="ar-SA" altLang="en-US" b="1" smtClean="0"/>
              <a:t>تقيس مرونة الطلب التقاطعية مدى استجابة الكمية المطلوبة من السلعة (أ) للتغير في ثمن السلع (ب).</a:t>
            </a:r>
          </a:p>
          <a:p>
            <a:pPr eaLnBrk="1" hangingPunct="1"/>
            <a:r>
              <a:rPr lang="ar-SA" altLang="en-US" b="1" smtClean="0"/>
              <a:t> وتوضح لنا مرونة الطلب التقاطعية العلاقة بين السلع البديلة والسلع المكملة وذلك بحسب علامة المرونة.</a:t>
            </a:r>
          </a:p>
          <a:p>
            <a:pPr eaLnBrk="1" hangingPunct="1">
              <a:buFont typeface="Wingdings" pitchFamily="2" charset="2"/>
              <a:buNone/>
            </a:pPr>
            <a:r>
              <a:rPr lang="ar-SA" altLang="en-US" b="1" smtClean="0"/>
              <a:t> ورياضيا: </a:t>
            </a:r>
          </a:p>
          <a:p>
            <a:pPr eaLnBrk="1" hangingPunct="1">
              <a:buFont typeface="Wingdings" pitchFamily="2" charset="2"/>
              <a:buNone/>
            </a:pPr>
            <a:r>
              <a:rPr lang="ar-SA" altLang="en-US" b="1" smtClean="0"/>
              <a:t>                              </a:t>
            </a:r>
            <a:endParaRPr lang="en-US" altLang="en-US" b="1" smtClean="0"/>
          </a:p>
        </p:txBody>
      </p:sp>
      <p:sp>
        <p:nvSpPr>
          <p:cNvPr id="132100" name="Rectangle 1"/>
          <p:cNvSpPr>
            <a:spLocks noChangeArrowheads="1"/>
          </p:cNvSpPr>
          <p:nvPr/>
        </p:nvSpPr>
        <p:spPr bwMode="auto">
          <a:xfrm>
            <a:off x="1331913" y="4437063"/>
            <a:ext cx="5472112" cy="1295400"/>
          </a:xfrm>
          <a:prstGeom prst="rect">
            <a:avLst/>
          </a:prstGeom>
          <a:solidFill>
            <a:schemeClr val="accent1"/>
          </a:solidFill>
          <a:ln w="9525" algn="ctr">
            <a:solidFill>
              <a:schemeClr val="tx1"/>
            </a:solidFill>
            <a:round/>
            <a:headEnd/>
            <a:tailEnd/>
          </a:ln>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المرونة التقاطعية          الـتغير النسبي في الكمية المطلوبة للسلعة (أ ) </a:t>
            </a:r>
          </a:p>
          <a:p>
            <a:pPr eaLnBrk="1" hangingPunct="1">
              <a:spcBef>
                <a:spcPct val="0"/>
              </a:spcBef>
              <a:buClrTx/>
              <a:buSzTx/>
              <a:buFontTx/>
              <a:buNone/>
            </a:pPr>
            <a:r>
              <a:rPr lang="ar-SA" altLang="en-US" sz="1800" b="1"/>
              <a:t>                      =    ــــــــــــــــــــــــــــــــــــــــــــــــــــــــــــــــ                               </a:t>
            </a:r>
          </a:p>
          <a:p>
            <a:pPr eaLnBrk="1" hangingPunct="1">
              <a:spcBef>
                <a:spcPct val="0"/>
              </a:spcBef>
              <a:buClrTx/>
              <a:buSzTx/>
              <a:buFontTx/>
              <a:buNone/>
            </a:pPr>
            <a:r>
              <a:rPr lang="ar-SA" altLang="en-US" sz="1800" b="1"/>
              <a:t>                             التغير النسبي في ثمن السلعة (ب)</a:t>
            </a:r>
          </a:p>
          <a:p>
            <a:pPr eaLnBrk="1" hangingPunct="1">
              <a:spcBef>
                <a:spcPct val="0"/>
              </a:spcBef>
              <a:buClrTx/>
              <a:buSzTx/>
              <a:buFontTx/>
              <a:buNone/>
            </a:pPr>
            <a:endParaRPr lang="en-US" altLang="en-US" sz="1800"/>
          </a:p>
          <a:p>
            <a:pPr eaLnBrk="1" hangingPunct="1">
              <a:spcBef>
                <a:spcPct val="0"/>
              </a:spcBef>
              <a:buClrTx/>
              <a:buSzTx/>
              <a:buFontTx/>
              <a:buNone/>
            </a:pPr>
            <a:endParaRPr lang="ar-SA" altLang="en-US" sz="1800" b="1"/>
          </a:p>
          <a:p>
            <a:pPr eaLnBrk="1" hangingPunct="1">
              <a:spcBef>
                <a:spcPct val="0"/>
              </a:spcBef>
              <a:buClrTx/>
              <a:buSzTx/>
              <a:buFontTx/>
              <a:buNone/>
            </a:pPr>
            <a:r>
              <a:rPr lang="ar-SA" altLang="en-US" sz="1800" b="1"/>
              <a:t>   </a:t>
            </a:r>
          </a:p>
          <a:p>
            <a:pPr eaLnBrk="1" hangingPunct="1">
              <a:spcBef>
                <a:spcPct val="0"/>
              </a:spcBef>
              <a:buClrTx/>
              <a:buSzTx/>
              <a:buFontTx/>
              <a:buNone/>
            </a:pPr>
            <a:r>
              <a:rPr lang="ar-SA" altLang="en-US" sz="1800" b="1"/>
              <a:t>         </a:t>
            </a:r>
            <a:endParaRPr lang="ar-SA" altLang="en-US" sz="1600" b="1"/>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lgn="r" eaLnBrk="1" hangingPunct="1"/>
            <a:r>
              <a:rPr lang="ar-SA" altLang="en-US" smtClean="0"/>
              <a:t>يتبع:</a:t>
            </a:r>
            <a:endParaRPr lang="en-US" altLang="en-US" smtClean="0"/>
          </a:p>
        </p:txBody>
      </p:sp>
      <p:sp>
        <p:nvSpPr>
          <p:cNvPr id="133123" name="Content Placeholder 2"/>
          <p:cNvSpPr>
            <a:spLocks noGrp="1"/>
          </p:cNvSpPr>
          <p:nvPr>
            <p:ph idx="1"/>
          </p:nvPr>
        </p:nvSpPr>
        <p:spPr/>
        <p:txBody>
          <a:bodyPr/>
          <a:lstStyle/>
          <a:p>
            <a:pPr eaLnBrk="1" hangingPunct="1"/>
            <a:r>
              <a:rPr lang="ar-SA" altLang="en-US" b="1" smtClean="0"/>
              <a:t>فإذا كانت المرونة موجبة دل ذلك على أن زيادة سعر إحدى السلع يؤدي إلى زيادة استهلاك السلعة الأخرى ومن ثم تكون السلعتين بدائل لبعضهما البعض في نظر المستهلك.</a:t>
            </a:r>
          </a:p>
          <a:p>
            <a:pPr eaLnBrk="1" hangingPunct="1"/>
            <a:r>
              <a:rPr lang="ar-SA" altLang="en-US" b="1" smtClean="0"/>
              <a:t>وإذا كانت المرونة سالبة دل ذلك على أن زيادة سعر إحدى السلع يؤدي إلى انخفاض استهلاك السلعة الأخرى ومن ثم تكون السلعتين مكملتين لبعضهما البعض في نظر المستهلك.</a:t>
            </a:r>
            <a:endParaRPr lang="en-US" altLang="en-US" b="1" smtClean="0"/>
          </a:p>
          <a:p>
            <a:pPr eaLnBrk="1" hangingPunct="1"/>
            <a:endParaRPr lang="en-US" altLang="en-US" b="1"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أمثلة</a:t>
            </a:r>
            <a:endParaRPr lang="en-US" sz="8000" dirty="0" smtClean="0"/>
          </a:p>
        </p:txBody>
      </p:sp>
      <p:sp>
        <p:nvSpPr>
          <p:cNvPr id="134147" name="Rectangle 3"/>
          <p:cNvSpPr>
            <a:spLocks noGrp="1" noChangeArrowheads="1"/>
          </p:cNvSpPr>
          <p:nvPr>
            <p:ph idx="1"/>
          </p:nvPr>
        </p:nvSpPr>
        <p:spPr>
          <a:xfrm>
            <a:off x="468313" y="2276475"/>
            <a:ext cx="8129587" cy="4379913"/>
          </a:xfrm>
        </p:spPr>
        <p:txBody>
          <a:bodyPr/>
          <a:lstStyle/>
          <a:p>
            <a:pPr eaLnBrk="1" hangingPunct="1">
              <a:buFont typeface="Wingdings" pitchFamily="2" charset="2"/>
              <a:buNone/>
            </a:pPr>
            <a:r>
              <a:rPr lang="ar-SA" altLang="en-US" b="1" dirty="0" smtClean="0"/>
              <a:t> </a:t>
            </a:r>
            <a:r>
              <a:rPr lang="ar-SA" altLang="en-US" sz="2400" b="1" dirty="0" smtClean="0"/>
              <a:t>مثال 1:  </a:t>
            </a:r>
          </a:p>
          <a:p>
            <a:pPr eaLnBrk="1" hangingPunct="1">
              <a:buFont typeface="Wingdings" pitchFamily="2" charset="2"/>
              <a:buNone/>
            </a:pPr>
            <a:r>
              <a:rPr lang="ar-SA" altLang="en-US" sz="2400" b="1" dirty="0" smtClean="0"/>
              <a:t>أحسب مرونة الطلب التقاطعية لسلعتي البرتقال والموز إذا علمت أن ارتفاع سعر الموز بنسبة 20% أدى إلى زيادة الكمية المطلوبة من البرتقال بنسبة 10% . حدد طبيعة العلاقة بين السلعتين؟</a:t>
            </a:r>
          </a:p>
          <a:p>
            <a:pPr eaLnBrk="1" hangingPunct="1">
              <a:buFont typeface="Wingdings" pitchFamily="2" charset="2"/>
              <a:buNone/>
            </a:pPr>
            <a:r>
              <a:rPr lang="ar-SA" altLang="en-US" sz="2400" b="1" dirty="0" smtClean="0"/>
              <a:t>الحل: بتطبيق القانون :</a:t>
            </a:r>
          </a:p>
          <a:p>
            <a:pPr eaLnBrk="1" hangingPunct="1">
              <a:buFont typeface="Wingdings" pitchFamily="2" charset="2"/>
              <a:buNone/>
            </a:pPr>
            <a:r>
              <a:rPr lang="ar-SA" altLang="en-US" sz="2400" b="1" dirty="0" smtClean="0"/>
              <a:t> مرونة الطلب التقاطعية = التغير النسبي في الطلب على البرتقال</a:t>
            </a:r>
          </a:p>
          <a:p>
            <a:pPr eaLnBrk="1" hangingPunct="1">
              <a:buFont typeface="Wingdings" pitchFamily="2" charset="2"/>
              <a:buNone/>
            </a:pPr>
            <a:r>
              <a:rPr lang="ar-SA" altLang="en-US" sz="2400" b="1" dirty="0" smtClean="0"/>
              <a:t>                                     التغير النسبي في أسعار الموز</a:t>
            </a:r>
          </a:p>
          <a:p>
            <a:pPr eaLnBrk="1" hangingPunct="1">
              <a:buFont typeface="Wingdings" pitchFamily="2" charset="2"/>
              <a:buNone/>
            </a:pPr>
            <a:r>
              <a:rPr lang="ar-SA" altLang="en-US" sz="2400" b="1" dirty="0" smtClean="0"/>
              <a:t>                            =    10      = 0.5</a:t>
            </a:r>
          </a:p>
          <a:p>
            <a:pPr eaLnBrk="1" hangingPunct="1">
              <a:buFont typeface="Wingdings" pitchFamily="2" charset="2"/>
              <a:buNone/>
            </a:pPr>
            <a:r>
              <a:rPr lang="ar-SA" altLang="en-US" sz="2400" b="1" dirty="0" smtClean="0"/>
              <a:t>                                  20                       </a:t>
            </a:r>
          </a:p>
          <a:p>
            <a:pPr eaLnBrk="1" hangingPunct="1">
              <a:buFont typeface="Wingdings" pitchFamily="2" charset="2"/>
              <a:buNone/>
            </a:pPr>
            <a:r>
              <a:rPr lang="ar-SA" altLang="en-US" sz="2400" b="1" dirty="0" smtClean="0"/>
              <a:t>بما أن مرونة الطلب التقاطعية موجبة فان العلاقة بين السلعتين تبادلية</a:t>
            </a:r>
            <a:endParaRPr lang="en-US" altLang="en-US" sz="2400" b="1" dirty="0" smtClean="0"/>
          </a:p>
        </p:txBody>
      </p:sp>
      <p:grpSp>
        <p:nvGrpSpPr>
          <p:cNvPr id="134148" name="Group 7"/>
          <p:cNvGrpSpPr>
            <a:grpSpLocks/>
          </p:cNvGrpSpPr>
          <p:nvPr/>
        </p:nvGrpSpPr>
        <p:grpSpPr bwMode="auto">
          <a:xfrm>
            <a:off x="1692275" y="4797425"/>
            <a:ext cx="4032250" cy="1008063"/>
            <a:chOff x="1331640" y="5301208"/>
            <a:chExt cx="4032448" cy="1008112"/>
          </a:xfrm>
        </p:grpSpPr>
        <p:cxnSp>
          <p:nvCxnSpPr>
            <p:cNvPr id="134149" name="Straight Connector 2"/>
            <p:cNvCxnSpPr>
              <a:cxnSpLocks noChangeShapeType="1"/>
            </p:cNvCxnSpPr>
            <p:nvPr/>
          </p:nvCxnSpPr>
          <p:spPr bwMode="auto">
            <a:xfrm flipH="1">
              <a:off x="1331640" y="5301208"/>
              <a:ext cx="403244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34150" name="Straight Connector 6"/>
            <p:cNvCxnSpPr>
              <a:cxnSpLocks noChangeShapeType="1"/>
            </p:cNvCxnSpPr>
            <p:nvPr/>
          </p:nvCxnSpPr>
          <p:spPr bwMode="auto">
            <a:xfrm flipH="1">
              <a:off x="4643576" y="6309320"/>
              <a:ext cx="7205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rtlCol="0">
            <a:normAutofit fontScale="90000"/>
          </a:bodyPr>
          <a:lstStyle/>
          <a:p>
            <a:pPr algn="just" eaLnBrk="1" fontAlgn="auto" hangingPunct="1">
              <a:spcAft>
                <a:spcPts val="0"/>
              </a:spcAft>
              <a:defRPr/>
            </a:pPr>
            <a:r>
              <a:rPr lang="ar-SA" sz="8000" dirty="0" smtClean="0"/>
              <a:t>مثال 2</a:t>
            </a:r>
            <a:endParaRPr lang="en-US" sz="8000" dirty="0" smtClean="0"/>
          </a:p>
        </p:txBody>
      </p:sp>
      <p:sp>
        <p:nvSpPr>
          <p:cNvPr id="135171" name="Rectangle 3"/>
          <p:cNvSpPr>
            <a:spLocks noGrp="1" noChangeArrowheads="1"/>
          </p:cNvSpPr>
          <p:nvPr>
            <p:ph idx="1"/>
          </p:nvPr>
        </p:nvSpPr>
        <p:spPr>
          <a:xfrm>
            <a:off x="977900" y="2205038"/>
            <a:ext cx="7693025" cy="4537075"/>
          </a:xfrm>
        </p:spPr>
        <p:txBody>
          <a:bodyPr/>
          <a:lstStyle/>
          <a:p>
            <a:pPr eaLnBrk="1" hangingPunct="1">
              <a:buFont typeface="Wingdings" pitchFamily="2" charset="2"/>
              <a:buNone/>
            </a:pPr>
            <a:r>
              <a:rPr lang="ar-SA" altLang="en-US" b="1" dirty="0" smtClean="0"/>
              <a:t>   أحسب مرونة الطلب التقاطعية للسلعتين الشاي والسكر إذا علمت أن ارتفاع سعر السكر بنسبة 10% أدى إلى انخفاض الكمية المطلوبة من الشاي بنسبة 15% . كذلك حدد طبيعة العلاقة بين السلعتين؟</a:t>
            </a:r>
          </a:p>
          <a:p>
            <a:pPr eaLnBrk="1" hangingPunct="1">
              <a:buFont typeface="Wingdings" pitchFamily="2" charset="2"/>
              <a:buNone/>
            </a:pPr>
            <a:r>
              <a:rPr lang="ar-SA" altLang="en-US" b="1" dirty="0" smtClean="0"/>
              <a:t>الحل: بتطبيق القانون :</a:t>
            </a:r>
          </a:p>
          <a:p>
            <a:pPr eaLnBrk="1" hangingPunct="1">
              <a:buFont typeface="Wingdings" pitchFamily="2" charset="2"/>
              <a:buNone/>
            </a:pPr>
            <a:r>
              <a:rPr lang="ar-SA" altLang="en-US" b="1" dirty="0" smtClean="0"/>
              <a:t>                                       -15</a:t>
            </a:r>
          </a:p>
          <a:p>
            <a:pPr eaLnBrk="1" hangingPunct="1">
              <a:buFont typeface="Wingdings" pitchFamily="2" charset="2"/>
              <a:buNone/>
            </a:pPr>
            <a:r>
              <a:rPr lang="ar-SA" altLang="en-US" b="1" dirty="0" smtClean="0"/>
              <a:t>مرونة الطلب التقاطعية =          10     =  </a:t>
            </a:r>
            <a:r>
              <a:rPr lang="ar-SA" altLang="en-US" b="1" dirty="0" smtClean="0"/>
              <a:t>-1.5 </a:t>
            </a:r>
            <a:endParaRPr lang="ar-SA" altLang="en-US" b="1" dirty="0" smtClean="0"/>
          </a:p>
          <a:p>
            <a:pPr eaLnBrk="1" hangingPunct="1">
              <a:buFont typeface="Wingdings" pitchFamily="2" charset="2"/>
              <a:buNone/>
            </a:pPr>
            <a:r>
              <a:rPr lang="ar-SA" altLang="en-US" b="1" dirty="0" smtClean="0"/>
              <a:t>                                    </a:t>
            </a:r>
          </a:p>
          <a:p>
            <a:pPr eaLnBrk="1" hangingPunct="1">
              <a:buFont typeface="Wingdings" pitchFamily="2" charset="2"/>
              <a:buNone/>
            </a:pPr>
            <a:r>
              <a:rPr lang="ar-SA" altLang="en-US" sz="2400" b="1" dirty="0" smtClean="0"/>
              <a:t>بما أن مرونة الطلب التقاطعية سالبة فان العلاقة بين السلعتين تكاملية او السلعتين متكاملتين.</a:t>
            </a:r>
            <a:endParaRPr lang="en-US" altLang="en-US" sz="2400" b="1" dirty="0" smtClean="0"/>
          </a:p>
          <a:p>
            <a:pPr eaLnBrk="1" hangingPunct="1">
              <a:buFont typeface="Wingdings" pitchFamily="2" charset="2"/>
              <a:buNone/>
            </a:pPr>
            <a:endParaRPr lang="en-US" altLang="en-US" b="1" dirty="0" smtClean="0"/>
          </a:p>
        </p:txBody>
      </p:sp>
      <p:cxnSp>
        <p:nvCxnSpPr>
          <p:cNvPr id="135172" name="Straight Connector 2"/>
          <p:cNvCxnSpPr>
            <a:cxnSpLocks noChangeShapeType="1"/>
          </p:cNvCxnSpPr>
          <p:nvPr/>
        </p:nvCxnSpPr>
        <p:spPr bwMode="auto">
          <a:xfrm flipH="1">
            <a:off x="3995936" y="5013176"/>
            <a:ext cx="936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مرونة الطلب الدخلية</a:t>
            </a:r>
            <a:endParaRPr lang="en-US" sz="7200" dirty="0" smtClean="0"/>
          </a:p>
        </p:txBody>
      </p:sp>
      <p:sp>
        <p:nvSpPr>
          <p:cNvPr id="136195" name="Rectangle 2"/>
          <p:cNvSpPr>
            <a:spLocks noGrp="1" noChangeArrowheads="1"/>
          </p:cNvSpPr>
          <p:nvPr>
            <p:ph idx="1"/>
          </p:nvPr>
        </p:nvSpPr>
        <p:spPr/>
        <p:txBody>
          <a:bodyPr/>
          <a:lstStyle/>
          <a:p>
            <a:pPr algn="just" eaLnBrk="1" hangingPunct="1"/>
            <a:r>
              <a:rPr lang="ar-SA" altLang="en-US" b="1" smtClean="0"/>
              <a:t>تقيس مرونة الطلب الدخلية مدى استجابة الكمية المطلوبة للتغير في الدخل. وتحسب رياضياً بالمعادلة التالية: </a:t>
            </a:r>
          </a:p>
          <a:p>
            <a:pPr eaLnBrk="1" hangingPunct="1">
              <a:buFont typeface="Wingdings" pitchFamily="2" charset="2"/>
              <a:buNone/>
            </a:pPr>
            <a:endParaRPr lang="ar-SA" altLang="en-US" b="1" smtClean="0"/>
          </a:p>
          <a:p>
            <a:pPr eaLnBrk="1" hangingPunct="1">
              <a:buFont typeface="Wingdings" pitchFamily="2" charset="2"/>
              <a:buNone/>
            </a:pPr>
            <a:r>
              <a:rPr lang="ar-SA" altLang="en-US" b="1" smtClean="0"/>
              <a:t>                        التغير النسبي في الكمية المطلوبة </a:t>
            </a:r>
          </a:p>
          <a:p>
            <a:pPr eaLnBrk="1" hangingPunct="1">
              <a:buFont typeface="Wingdings" pitchFamily="2" charset="2"/>
              <a:buNone/>
            </a:pPr>
            <a:r>
              <a:rPr lang="ar-SA" altLang="en-US" b="1" smtClean="0"/>
              <a:t>المرونة الدخلية  =    ــــــــــــــــــــــــــــــــــــــــــ</a:t>
            </a:r>
          </a:p>
          <a:p>
            <a:pPr eaLnBrk="1" hangingPunct="1">
              <a:buFont typeface="Wingdings" pitchFamily="2" charset="2"/>
              <a:buNone/>
            </a:pPr>
            <a:r>
              <a:rPr lang="ar-SA" altLang="en-US" b="1" smtClean="0"/>
              <a:t>                         التغير النسبي في الدخل</a:t>
            </a:r>
          </a:p>
          <a:p>
            <a:pPr eaLnBrk="1" hangingPunct="1">
              <a:buFont typeface="Wingdings" pitchFamily="2" charset="2"/>
              <a:buNone/>
            </a:pPr>
            <a:endParaRPr lang="en-US" altLang="en-US" b="1"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ملاحظات</a:t>
            </a:r>
            <a:endParaRPr lang="en-US" sz="8000" dirty="0" smtClean="0"/>
          </a:p>
        </p:txBody>
      </p:sp>
      <p:sp>
        <p:nvSpPr>
          <p:cNvPr id="22531" name="Rectangle 3"/>
          <p:cNvSpPr>
            <a:spLocks noGrp="1" noChangeArrowheads="1"/>
          </p:cNvSpPr>
          <p:nvPr>
            <p:ph idx="1"/>
          </p:nvPr>
        </p:nvSpPr>
        <p:spPr>
          <a:xfrm>
            <a:off x="0" y="2420938"/>
            <a:ext cx="8820150" cy="3702050"/>
          </a:xfrm>
        </p:spPr>
        <p:txBody>
          <a:bodyPr/>
          <a:lstStyle/>
          <a:p>
            <a:pPr eaLnBrk="1" hangingPunct="1">
              <a:defRPr/>
            </a:pPr>
            <a:r>
              <a:rPr lang="ar-SA" b="1" dirty="0" smtClean="0"/>
              <a:t>الإشارة السالبة لمرونة الطلب الدخلية: تشير الي أن السلعة رديئة. لأن المستهلك يخفض من الكمية المطلوبة عند ارتفاع دخله. </a:t>
            </a:r>
          </a:p>
          <a:p>
            <a:pPr eaLnBrk="1" hangingPunct="1">
              <a:defRPr/>
            </a:pPr>
            <a:r>
              <a:rPr lang="ar-SA" b="1" dirty="0" smtClean="0"/>
              <a:t>الإشارة الموجبة: معناها أن السلعة طبيعية أوعادية. لأن المستهلك </a:t>
            </a:r>
          </a:p>
          <a:p>
            <a:pPr marL="0" indent="0" eaLnBrk="1" hangingPunct="1">
              <a:buFont typeface="Wingdings" pitchFamily="2" charset="2"/>
              <a:buNone/>
              <a:defRPr/>
            </a:pPr>
            <a:r>
              <a:rPr lang="ar-SA" b="1" dirty="0"/>
              <a:t> </a:t>
            </a:r>
            <a:r>
              <a:rPr lang="ar-SA" b="1" dirty="0" smtClean="0"/>
              <a:t>    يزيد من الكمية المطلوبة عند ارتفاع دخله. </a:t>
            </a:r>
          </a:p>
          <a:p>
            <a:pPr eaLnBrk="1" hangingPunct="1">
              <a:defRPr/>
            </a:pPr>
            <a:r>
              <a:rPr lang="ar-SA" b="1" dirty="0" smtClean="0"/>
              <a:t>يمكن تصنيف السلع الطبيعية الى نوعين:</a:t>
            </a:r>
          </a:p>
          <a:p>
            <a:pPr lvl="1" eaLnBrk="1" hangingPunct="1">
              <a:defRPr/>
            </a:pPr>
            <a:r>
              <a:rPr lang="ar-SA" b="1" dirty="0" smtClean="0"/>
              <a:t>ضرورية: وتكون المرونة الدخلية اقل من (1).</a:t>
            </a:r>
          </a:p>
          <a:p>
            <a:pPr lvl="1" eaLnBrk="1" hangingPunct="1">
              <a:defRPr/>
            </a:pPr>
            <a:r>
              <a:rPr lang="ar-SA" b="1" dirty="0" smtClean="0"/>
              <a:t>رفاهية/كمالية وتكون قيمة المرونة الدخلية أكبر من واحد.</a:t>
            </a:r>
          </a:p>
          <a:p>
            <a:pPr marL="0" indent="0" eaLnBrk="1" hangingPunct="1">
              <a:buFont typeface="Wingdings" pitchFamily="2" charset="2"/>
              <a:buNone/>
              <a:defRPr/>
            </a:pPr>
            <a:endParaRPr lang="en-US" b="1" dirty="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محددات مرونة الطلب</a:t>
            </a:r>
            <a:endParaRPr lang="en-US" sz="7200" dirty="0" smtClean="0"/>
          </a:p>
        </p:txBody>
      </p:sp>
      <p:sp>
        <p:nvSpPr>
          <p:cNvPr id="138243" name="Rectangle 3"/>
          <p:cNvSpPr>
            <a:spLocks noGrp="1" noChangeArrowheads="1"/>
          </p:cNvSpPr>
          <p:nvPr>
            <p:ph idx="1"/>
          </p:nvPr>
        </p:nvSpPr>
        <p:spPr>
          <a:xfrm>
            <a:off x="900113" y="1808163"/>
            <a:ext cx="8027987" cy="4500562"/>
          </a:xfrm>
        </p:spPr>
        <p:txBody>
          <a:bodyPr/>
          <a:lstStyle/>
          <a:p>
            <a:pPr marL="609600" indent="-609600" eaLnBrk="1" hangingPunct="1">
              <a:buFont typeface="Wingdings" pitchFamily="2" charset="2"/>
              <a:buNone/>
            </a:pPr>
            <a:endParaRPr lang="ar-SA" altLang="en-US" sz="4400" b="1" smtClean="0">
              <a:solidFill>
                <a:srgbClr val="FFC000"/>
              </a:solidFill>
            </a:endParaRPr>
          </a:p>
          <a:p>
            <a:pPr marL="609600" indent="-609600" eaLnBrk="1" hangingPunct="1">
              <a:buFont typeface="Wingdings" pitchFamily="2" charset="2"/>
              <a:buNone/>
            </a:pPr>
            <a:r>
              <a:rPr lang="ar-SA" altLang="en-US" sz="4400" b="1" smtClean="0">
                <a:solidFill>
                  <a:srgbClr val="FFC000"/>
                </a:solidFill>
              </a:rPr>
              <a:t>أولاً: مدى توفر بديل للسلعة :</a:t>
            </a:r>
          </a:p>
          <a:p>
            <a:pPr marL="609600" indent="-609600" algn="just" eaLnBrk="1" hangingPunct="1">
              <a:buFont typeface="Wingdings" pitchFamily="2" charset="2"/>
              <a:buNone/>
            </a:pPr>
            <a:r>
              <a:rPr lang="ar-SA" altLang="en-US" sz="3600" b="1" smtClean="0"/>
              <a:t>     إذا وجد بديل جيد للسلعة (دجاج ، لحم) كانت المرونة مرتفعه لان أي ارتفاع بسيط في السلعة سيؤثر على الكمية المطلوبة منها والانتقال إلى السلعة البديلة الأخرى.</a:t>
            </a:r>
            <a:endParaRPr lang="en-US" altLang="en-US" b="1" smtClean="0"/>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r" eaLnBrk="1" hangingPunct="1"/>
            <a:r>
              <a:rPr lang="ar-SA" altLang="en-US" smtClean="0">
                <a:solidFill>
                  <a:srgbClr val="FFC000"/>
                </a:solidFill>
              </a:rPr>
              <a:t>ثانياً: مدى ضرورة السلعة للمستهلك</a:t>
            </a:r>
            <a:endParaRPr lang="en-US" altLang="en-US" smtClean="0">
              <a:solidFill>
                <a:srgbClr val="FFC000"/>
              </a:solidFill>
            </a:endParaRPr>
          </a:p>
        </p:txBody>
      </p:sp>
      <p:sp>
        <p:nvSpPr>
          <p:cNvPr id="139267" name="Rectangle 3"/>
          <p:cNvSpPr>
            <a:spLocks noGrp="1" noChangeArrowheads="1"/>
          </p:cNvSpPr>
          <p:nvPr>
            <p:ph idx="1"/>
          </p:nvPr>
        </p:nvSpPr>
        <p:spPr>
          <a:xfrm>
            <a:off x="250825" y="2565400"/>
            <a:ext cx="8569325" cy="3565525"/>
          </a:xfrm>
        </p:spPr>
        <p:txBody>
          <a:bodyPr/>
          <a:lstStyle/>
          <a:p>
            <a:pPr algn="just" eaLnBrk="1" hangingPunct="1">
              <a:buFont typeface="Wingdings" pitchFamily="2" charset="2"/>
              <a:buNone/>
            </a:pPr>
            <a:r>
              <a:rPr lang="ar-SA" altLang="en-US" sz="3600" b="1" smtClean="0"/>
              <a:t>   </a:t>
            </a:r>
            <a:r>
              <a:rPr lang="ar-SA" altLang="en-US" sz="4000" b="1" smtClean="0"/>
              <a:t>كلما كانت السلعة ضرورية كان الطلب قليل المرونة فإذا ارتفع السعر فان التغير في الكمية المطلوبة سيكون قليلاً.</a:t>
            </a:r>
            <a:endParaRPr lang="en-US" altLang="en-US" sz="4000" b="1"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just" eaLnBrk="1" hangingPunct="1"/>
            <a:r>
              <a:rPr lang="ar-SA" altLang="en-US" smtClean="0"/>
              <a:t>يتبع:</a:t>
            </a:r>
            <a:endParaRPr lang="en-US" altLang="en-US" smtClean="0"/>
          </a:p>
        </p:txBody>
      </p:sp>
      <p:sp>
        <p:nvSpPr>
          <p:cNvPr id="38915" name="Content Placeholder 2"/>
          <p:cNvSpPr>
            <a:spLocks noGrp="1"/>
          </p:cNvSpPr>
          <p:nvPr>
            <p:ph idx="1"/>
          </p:nvPr>
        </p:nvSpPr>
        <p:spPr/>
        <p:txBody>
          <a:bodyPr/>
          <a:lstStyle/>
          <a:p>
            <a:pPr marL="609600" indent="-609600" algn="just" eaLnBrk="1" hangingPunct="1">
              <a:lnSpc>
                <a:spcPct val="90000"/>
              </a:lnSpc>
            </a:pPr>
            <a:endParaRPr lang="ar-SA" altLang="en-US" b="1" smtClean="0"/>
          </a:p>
          <a:p>
            <a:pPr marL="609600" indent="-609600" algn="just" eaLnBrk="1" hangingPunct="1">
              <a:lnSpc>
                <a:spcPct val="90000"/>
              </a:lnSpc>
            </a:pPr>
            <a:endParaRPr lang="ar-SA" altLang="en-US" b="1" smtClean="0"/>
          </a:p>
          <a:p>
            <a:pPr marL="609600" indent="-609600" algn="just" eaLnBrk="1" hangingPunct="1">
              <a:lnSpc>
                <a:spcPct val="90000"/>
              </a:lnSpc>
            </a:pPr>
            <a:r>
              <a:rPr lang="ar-SA" altLang="en-US" b="1" smtClean="0"/>
              <a:t>التأثر بالعادات والتقاليد السائدة.</a:t>
            </a:r>
          </a:p>
          <a:p>
            <a:pPr marL="609600" indent="-609600" algn="just" eaLnBrk="1" hangingPunct="1">
              <a:lnSpc>
                <a:spcPct val="90000"/>
              </a:lnSpc>
            </a:pPr>
            <a:r>
              <a:rPr lang="ar-SA" altLang="en-US" b="1" smtClean="0">
                <a:solidFill>
                  <a:srgbClr val="0000CC"/>
                </a:solidFill>
              </a:rPr>
              <a:t>التأثر بالتوزيع الكلي للجنس البشري وأعمارهم.</a:t>
            </a:r>
          </a:p>
          <a:p>
            <a:pPr marL="609600" indent="-609600" algn="just" eaLnBrk="1" hangingPunct="1">
              <a:lnSpc>
                <a:spcPct val="90000"/>
              </a:lnSpc>
            </a:pPr>
            <a:r>
              <a:rPr lang="ar-SA" altLang="en-US" b="1" smtClean="0"/>
              <a:t>التأثر بكمية ونوعية وسائل المواصلات المستخدمة والمسافة التي يقطعها العامل من مكان السكن الي موقع العمل.</a:t>
            </a:r>
            <a:endParaRPr lang="en-US" alt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marL="838200" indent="-838200" algn="r" eaLnBrk="1" hangingPunct="1"/>
            <a:r>
              <a:rPr lang="ar-SA" altLang="en-US" smtClean="0">
                <a:solidFill>
                  <a:srgbClr val="FFC000"/>
                </a:solidFill>
              </a:rPr>
              <a:t>ثالثاً: حجم نصيب السلعة في الدخل الكلي</a:t>
            </a:r>
            <a:endParaRPr lang="en-US" altLang="en-US" smtClean="0">
              <a:solidFill>
                <a:srgbClr val="FFC000"/>
              </a:solidFill>
            </a:endParaRPr>
          </a:p>
        </p:txBody>
      </p:sp>
      <p:sp>
        <p:nvSpPr>
          <p:cNvPr id="140291" name="Rectangle 3"/>
          <p:cNvSpPr>
            <a:spLocks noGrp="1" noChangeArrowheads="1"/>
          </p:cNvSpPr>
          <p:nvPr>
            <p:ph idx="1"/>
          </p:nvPr>
        </p:nvSpPr>
        <p:spPr/>
        <p:txBody>
          <a:bodyPr/>
          <a:lstStyle/>
          <a:p>
            <a:pPr eaLnBrk="1" hangingPunct="1">
              <a:buFont typeface="Wingdings" pitchFamily="2" charset="2"/>
              <a:buNone/>
            </a:pPr>
            <a:r>
              <a:rPr lang="ar-SA" altLang="en-US" sz="4000" b="1" smtClean="0"/>
              <a:t>إذا كان نصيب السلعة من الدخل قليل كان الطلب قليل المرونة والعكس صحيح.</a:t>
            </a:r>
            <a:r>
              <a:rPr lang="en-US" altLang="en-US" b="1" smtClean="0"/>
              <a:t> </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marL="838200" indent="-838200" algn="r" eaLnBrk="1" hangingPunct="1"/>
            <a:r>
              <a:rPr lang="ar-SA" altLang="en-US" smtClean="0">
                <a:solidFill>
                  <a:srgbClr val="FFC000"/>
                </a:solidFill>
              </a:rPr>
              <a:t>رابعاً: حجم دخل المستهلك</a:t>
            </a:r>
            <a:endParaRPr lang="en-US" altLang="en-US" smtClean="0">
              <a:solidFill>
                <a:srgbClr val="FFC000"/>
              </a:solidFill>
            </a:endParaRPr>
          </a:p>
        </p:txBody>
      </p:sp>
      <p:sp>
        <p:nvSpPr>
          <p:cNvPr id="141315" name="Rectangle 3"/>
          <p:cNvSpPr>
            <a:spLocks noGrp="1" noChangeArrowheads="1"/>
          </p:cNvSpPr>
          <p:nvPr>
            <p:ph idx="1"/>
          </p:nvPr>
        </p:nvSpPr>
        <p:spPr/>
        <p:txBody>
          <a:bodyPr/>
          <a:lstStyle/>
          <a:p>
            <a:pPr algn="just" eaLnBrk="1" hangingPunct="1">
              <a:buFont typeface="Wingdings" pitchFamily="2" charset="2"/>
              <a:buNone/>
            </a:pPr>
            <a:r>
              <a:rPr lang="ar-SA" altLang="en-US" sz="4000" b="1" smtClean="0"/>
              <a:t>  كلما كان دخل المستهلك مرتفعاً، كلما كان الطلب قليل المرونة.</a:t>
            </a:r>
            <a:r>
              <a:rPr lang="en-US" altLang="en-US" b="1" smtClean="0"/>
              <a:t> </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rtl="1" eaLnBrk="1" fontAlgn="auto" hangingPunct="1">
              <a:spcAft>
                <a:spcPts val="0"/>
              </a:spcAft>
              <a:defRPr/>
            </a:pPr>
            <a:r>
              <a:rPr lang="ar-SA" sz="4000" dirty="0" smtClean="0">
                <a:solidFill>
                  <a:schemeClr val="bg1"/>
                </a:solidFill>
                <a:latin typeface="Times New Roman" panose="02020603050405020304" pitchFamily="18" charset="0"/>
                <a:ea typeface="Arial Unicode MS" pitchFamily="34" charset="-128"/>
                <a:cs typeface="Times New Roman" panose="02020603050405020304" pitchFamily="18" charset="0"/>
              </a:rPr>
              <a:t>الاسبوع الرابع:سلوك المستهلك</a:t>
            </a:r>
            <a:endParaRPr lang="en-US" sz="4000" dirty="0" smtClean="0">
              <a:solidFill>
                <a:schemeClr val="bg1"/>
              </a:solidFill>
              <a:latin typeface="Times New Roman" panose="02020603050405020304" pitchFamily="18" charset="0"/>
              <a:ea typeface="Arial Unicode MS" pitchFamily="34" charset="-128"/>
              <a:cs typeface="Times New Roman" panose="02020603050405020304" pitchFamily="18" charset="0"/>
            </a:endParaRPr>
          </a:p>
        </p:txBody>
      </p:sp>
      <p:sp>
        <p:nvSpPr>
          <p:cNvPr id="3" name="Content Placeholder 2"/>
          <p:cNvSpPr>
            <a:spLocks noGrp="1"/>
          </p:cNvSpPr>
          <p:nvPr>
            <p:ph idx="1"/>
          </p:nvPr>
        </p:nvSpPr>
        <p:spPr/>
        <p:txBody>
          <a:bodyPr rtlCol="0">
            <a:normAutofit lnSpcReduction="10000"/>
          </a:bodyPr>
          <a:lstStyle/>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نظرية المنفعة</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المنفعة الحدية</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قانون تناقص المنفعة الحدية</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توازن المستهلك</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فائض المستهلك</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عيوب نظرية المنفعة</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تحليل منحنيات السواء</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خصائص منحنيات السواء</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خط الميزانية </a:t>
            </a:r>
          </a:p>
          <a:p>
            <a:pPr marL="438912" indent="-320040" algn="just" rtl="1" eaLnBrk="1" fontAlgn="auto" hangingPunct="1">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توازن المستهلك</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تعريف سلوك المستهلك</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3363" name="Content Placeholder 2"/>
          <p:cNvSpPr>
            <a:spLocks noGrp="1"/>
          </p:cNvSpPr>
          <p:nvPr>
            <p:ph idx="1"/>
          </p:nvPr>
        </p:nvSpPr>
        <p:spPr/>
        <p:txBody>
          <a:bodyPr/>
          <a:lstStyle/>
          <a:p>
            <a:pPr algn="just" rtl="1" eaLnBrk="1" hangingPunct="1"/>
            <a:r>
              <a:rPr lang="ar-SA" altLang="en-US" b="1" smtClean="0">
                <a:latin typeface="Times New Roman" pitchFamily="18" charset="0"/>
                <a:cs typeface="Times New Roman" pitchFamily="18" charset="0"/>
              </a:rPr>
              <a:t>يمكن تعريف سلوك المستهلك علي أنه: </a:t>
            </a:r>
            <a:endParaRPr lang="en-US" altLang="en-US" b="1" smtClean="0">
              <a:latin typeface="Times New Roman" pitchFamily="18" charset="0"/>
              <a:cs typeface="Times New Roman" pitchFamily="18" charset="0"/>
            </a:endParaRPr>
          </a:p>
          <a:p>
            <a:pPr algn="just" rtl="1" eaLnBrk="1" hangingPunct="1"/>
            <a:endParaRPr lang="en-US" altLang="en-US" b="1" smtClean="0">
              <a:latin typeface="Times New Roman" pitchFamily="18" charset="0"/>
              <a:cs typeface="Times New Roman" pitchFamily="18" charset="0"/>
            </a:endParaRPr>
          </a:p>
          <a:p>
            <a:pPr algn="just" rtl="1" eaLnBrk="1" hangingPunct="1">
              <a:buFont typeface="Wingdings 2" pitchFamily="18" charset="2"/>
              <a:buNone/>
            </a:pPr>
            <a:r>
              <a:rPr lang="ar-SA" altLang="en-US" b="1" smtClean="0">
                <a:latin typeface="Times New Roman" pitchFamily="18" charset="0"/>
                <a:cs typeface="Times New Roman" pitchFamily="18" charset="0"/>
              </a:rPr>
              <a:t>"مجموعة الجهود، الأنشطة، والتصرفات التي يقدم عليها المستهلك في سبيل الحصول على السلع و الخدمات التي يتوقع أنها ستشبع رغباته أو حاجاته في مكان معين و في وقت محدد، حسب إمكانياته الشرائية المتاحة ". </a:t>
            </a:r>
            <a:endParaRPr lang="en-US" altLang="en-US" b="1" smtClean="0">
              <a:latin typeface="Times New Roman" pitchFamily="18" charset="0"/>
              <a:cs typeface="Times New Roman" pitchFamily="18" charset="0"/>
            </a:endParaRPr>
          </a:p>
          <a:p>
            <a:pPr algn="just" rtl="1" eaLnBrk="1" hangingPunct="1"/>
            <a:endParaRPr lang="en-US" altLang="en-US" b="1" smtClean="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eaLnBrk="1" fontAlgn="auto" hangingPunct="1">
              <a:spcAft>
                <a:spcPts val="0"/>
              </a:spcAft>
              <a:defRPr/>
            </a:pPr>
            <a:r>
              <a:rPr lang="ar-SA" sz="2800" dirty="0" smtClean="0">
                <a:solidFill>
                  <a:schemeClr val="accent1">
                    <a:satMod val="150000"/>
                  </a:schemeClr>
                </a:solidFill>
                <a:latin typeface="Times New Roman" panose="02020603050405020304" pitchFamily="18" charset="0"/>
                <a:cs typeface="Times New Roman" panose="02020603050405020304" pitchFamily="18" charset="0"/>
              </a:rPr>
              <a:t>أسباب دراسة سلوك المستهلك:</a:t>
            </a:r>
            <a:endParaRPr lang="en-US" sz="2800"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4387" name="Content Placeholder 2"/>
          <p:cNvSpPr>
            <a:spLocks noGrp="1"/>
          </p:cNvSpPr>
          <p:nvPr>
            <p:ph idx="1"/>
          </p:nvPr>
        </p:nvSpPr>
        <p:spPr>
          <a:xfrm>
            <a:off x="468313" y="1773238"/>
            <a:ext cx="8229600" cy="4625975"/>
          </a:xfrm>
        </p:spPr>
        <p:txBody>
          <a:bodyPr/>
          <a:lstStyle/>
          <a:p>
            <a:pPr algn="just" rtl="1" eaLnBrk="1" hangingPunct="1"/>
            <a:r>
              <a:rPr lang="ar-SA" altLang="en-US" sz="2400" b="1" smtClean="0">
                <a:latin typeface="Times New Roman" pitchFamily="18" charset="0"/>
                <a:cs typeface="Times New Roman" pitchFamily="18" charset="0"/>
              </a:rPr>
              <a:t>إكتشاف فرص تسويقية جديدة عن طريق البحث في الحاجات و الرغبات غير المشبعة و الحديثة لدى المستهلكين.</a:t>
            </a:r>
            <a:endParaRPr lang="en-US" altLang="en-US" sz="2400" b="1" smtClean="0">
              <a:latin typeface="Times New Roman" pitchFamily="18" charset="0"/>
              <a:cs typeface="Times New Roman" pitchFamily="18" charset="0"/>
            </a:endParaRPr>
          </a:p>
          <a:p>
            <a:pPr algn="just" rtl="1" eaLnBrk="1" hangingPunct="1"/>
            <a:r>
              <a:rPr lang="ar-SA" altLang="en-US" sz="2400" b="1" smtClean="0">
                <a:latin typeface="Times New Roman" pitchFamily="18" charset="0"/>
                <a:cs typeface="Times New Roman" pitchFamily="18" charset="0"/>
              </a:rPr>
              <a:t>المساعدة في رسم السياسه التسعيرية للمنتجين.</a:t>
            </a:r>
            <a:endParaRPr lang="en-US" altLang="en-US" sz="2400" b="1" smtClean="0">
              <a:latin typeface="Times New Roman" pitchFamily="18" charset="0"/>
              <a:cs typeface="Times New Roman" pitchFamily="18" charset="0"/>
            </a:endParaRPr>
          </a:p>
          <a:p>
            <a:pPr algn="just" rtl="1" eaLnBrk="1" hangingPunct="1"/>
            <a:r>
              <a:rPr lang="ar-SA" altLang="en-US" sz="2400" b="1" smtClean="0">
                <a:latin typeface="Times New Roman" pitchFamily="18" charset="0"/>
                <a:cs typeface="Times New Roman" pitchFamily="18" charset="0"/>
              </a:rPr>
              <a:t>المساهمة في وضع السياسة العامة للدولة تجاه حماية المستهلكين والحد من التلوث البيئي.</a:t>
            </a:r>
            <a:endParaRPr lang="en-US" altLang="en-US" sz="2400" b="1" smtClean="0">
              <a:latin typeface="Times New Roman" pitchFamily="18" charset="0"/>
              <a:cs typeface="Times New Roman" pitchFamily="18" charset="0"/>
            </a:endParaRPr>
          </a:p>
          <a:p>
            <a:pPr algn="just" rtl="1" eaLnBrk="1" hangingPunct="1"/>
            <a:r>
              <a:rPr lang="ar-SA" altLang="en-US" sz="2400" b="1" smtClean="0">
                <a:latin typeface="Times New Roman" pitchFamily="18" charset="0"/>
                <a:cs typeface="Times New Roman" pitchFamily="18" charset="0"/>
              </a:rPr>
              <a:t>المساعدة في رسم السياسات الترويجية فمن خلال معرفة أذواق و تفضيلات المستهلكين تقوم الإدارة التسويقية بتحديد مزيج ترويجي مناسب يهدف للتأثير عليهم و إقناعهم باستهلاك منتجاتها .</a:t>
            </a:r>
            <a:endParaRPr lang="en-US" altLang="en-US" sz="2400" b="1" smtClean="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5411" name="Content Placeholder 2"/>
          <p:cNvSpPr>
            <a:spLocks noGrp="1"/>
          </p:cNvSpPr>
          <p:nvPr>
            <p:ph idx="1"/>
          </p:nvPr>
        </p:nvSpPr>
        <p:spPr/>
        <p:txBody>
          <a:bodyPr/>
          <a:lstStyle/>
          <a:p>
            <a:pPr algn="just" rtl="1" eaLnBrk="1" hangingPunct="1"/>
            <a:r>
              <a:rPr lang="ar-SA" altLang="en-US" sz="2400" b="1" smtClean="0">
                <a:latin typeface="Times New Roman" pitchFamily="18" charset="0"/>
                <a:cs typeface="Times New Roman" pitchFamily="18" charset="0"/>
              </a:rPr>
              <a:t>تحديد المنافذ التوزيعية لمنتجات المؤسسات عبر التعرف علي أماكن تواجد و تركز مستهلكيها. </a:t>
            </a:r>
            <a:endParaRPr lang="en-US" altLang="en-US" sz="2400" b="1" smtClean="0">
              <a:latin typeface="Times New Roman" pitchFamily="18" charset="0"/>
              <a:cs typeface="Times New Roman" pitchFamily="18" charset="0"/>
            </a:endParaRPr>
          </a:p>
          <a:p>
            <a:pPr algn="just" rtl="1" eaLnBrk="1" hangingPunct="1"/>
            <a:r>
              <a:rPr lang="ar-SA" altLang="en-US" sz="2400" b="1" smtClean="0">
                <a:latin typeface="Times New Roman" pitchFamily="18" charset="0"/>
                <a:cs typeface="Times New Roman" pitchFamily="18" charset="0"/>
              </a:rPr>
              <a:t>تحليل الأسواق و تحديد القطاعات المستهدفة، ودراسة عادات و دوافع الشراء بدقة لدى مستهلكيها ومعرفة العوامل و الظروف التي تؤثر على سلوكه و على قراره الشرائي .</a:t>
            </a:r>
            <a:endParaRPr lang="en-US" altLang="en-US" sz="2400" b="1" smtClean="0">
              <a:latin typeface="Times New Roman" pitchFamily="18" charset="0"/>
              <a:cs typeface="Times New Roman" pitchFamily="18" charset="0"/>
            </a:endParaRPr>
          </a:p>
          <a:p>
            <a:pPr algn="just" rtl="1" eaLnBrk="1" hangingPunct="1"/>
            <a:r>
              <a:rPr lang="ar-SA" altLang="en-US" sz="2400" b="1" smtClean="0">
                <a:latin typeface="Times New Roman" pitchFamily="18" charset="0"/>
                <a:cs typeface="Times New Roman" pitchFamily="18" charset="0"/>
              </a:rPr>
              <a:t>يمكّن المؤسسات من تقييم أداءها التسويقي، ويساعدها على تحديد مواطن القوة والضعف داخلها، فمن خلال معرفة رأي المستهلك حول المنتج و الطريقة التي قدم بها تتمكن المنظمة من المعالجة التسويقية إما بالحفاظ على المنتج و الاستمرار في تقديمه و عرضه، أو تعديله هو أو الطريقة التي قدم بها، أو إلغائه نهائياً.</a:t>
            </a:r>
            <a:endParaRPr lang="en-US" altLang="en-US" sz="2400" b="1" smtClean="0">
              <a:latin typeface="Times New Roman" pitchFamily="18" charset="0"/>
              <a:cs typeface="Times New Roman" pitchFamily="18" charset="0"/>
            </a:endParaRPr>
          </a:p>
          <a:p>
            <a:pPr algn="r" rtl="1" eaLnBrk="1" hangingPunct="1"/>
            <a:endParaRPr lang="en-US" altLang="en-US" smtClean="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algn="just"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مفاهيم أساسية</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6435" name="Rectangle 5"/>
          <p:cNvSpPr>
            <a:spLocks noGrp="1" noChangeArrowheads="1"/>
          </p:cNvSpPr>
          <p:nvPr>
            <p:ph idx="1"/>
          </p:nvPr>
        </p:nvSpPr>
        <p:spPr/>
        <p:txBody>
          <a:bodyPr/>
          <a:lstStyle/>
          <a:p>
            <a:pPr algn="just" rtl="1" eaLnBrk="1" hangingPunct="1">
              <a:buFont typeface="Wingdings" pitchFamily="2" charset="2"/>
              <a:buNone/>
            </a:pPr>
            <a:r>
              <a:rPr lang="ar-SA" altLang="en-US" smtClean="0">
                <a:latin typeface="Times New Roman" pitchFamily="18" charset="0"/>
                <a:cs typeface="Times New Roman" pitchFamily="18" charset="0"/>
              </a:rPr>
              <a:t> </a:t>
            </a:r>
          </a:p>
          <a:p>
            <a:pPr algn="just" rtl="1" eaLnBrk="1" hangingPunct="1"/>
            <a:r>
              <a:rPr lang="ar-SA" altLang="en-US" b="1" smtClean="0">
                <a:latin typeface="Times New Roman" pitchFamily="18" charset="0"/>
                <a:cs typeface="Times New Roman" pitchFamily="18" charset="0"/>
              </a:rPr>
              <a:t>الرغبة: </a:t>
            </a:r>
            <a:r>
              <a:rPr lang="ar-SA" altLang="en-US" smtClean="0">
                <a:latin typeface="Times New Roman" pitchFamily="18" charset="0"/>
                <a:cs typeface="Times New Roman" pitchFamily="18" charset="0"/>
              </a:rPr>
              <a:t>شعور المستهلك أنه في حاجه إلى إقتناء سلعه ما.</a:t>
            </a:r>
          </a:p>
          <a:p>
            <a:pPr algn="just" rtl="1" eaLnBrk="1" hangingPunct="1"/>
            <a:r>
              <a:rPr lang="ar-SA" altLang="en-US" smtClean="0">
                <a:latin typeface="Times New Roman" pitchFamily="18" charset="0"/>
                <a:cs typeface="Times New Roman" pitchFamily="18" charset="0"/>
              </a:rPr>
              <a:t>ا</a:t>
            </a:r>
            <a:r>
              <a:rPr lang="ar-SA" altLang="en-US" b="1" smtClean="0">
                <a:latin typeface="Times New Roman" pitchFamily="18" charset="0"/>
                <a:cs typeface="Times New Roman" pitchFamily="18" charset="0"/>
              </a:rPr>
              <a:t>لطلب:</a:t>
            </a:r>
            <a:r>
              <a:rPr lang="ar-SA" altLang="en-US" smtClean="0">
                <a:latin typeface="Times New Roman" pitchFamily="18" charset="0"/>
                <a:cs typeface="Times New Roman" pitchFamily="18" charset="0"/>
              </a:rPr>
              <a:t> الرغبة في إقتناء سلعه والمعززة بقوة شرائية. ويطلق عليه الطلب الفعّال.</a:t>
            </a:r>
            <a:endParaRPr lang="en-US" altLang="en-US"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rtl="1" eaLnBrk="1" fontAlgn="auto" hangingPunct="1">
              <a:spcAft>
                <a:spcPts val="0"/>
              </a:spcAft>
              <a:defRPr/>
            </a:pPr>
            <a:r>
              <a:rPr lang="ar-SA" sz="7200" dirty="0" smtClean="0">
                <a:solidFill>
                  <a:schemeClr val="accent1">
                    <a:satMod val="150000"/>
                  </a:schemeClr>
                </a:solidFill>
                <a:latin typeface="Arial" panose="020B0604020202020204" pitchFamily="34" charset="0"/>
                <a:cs typeface="Arial" panose="020B0604020202020204" pitchFamily="34" charset="0"/>
              </a:rPr>
              <a:t>مفهوم المنفعة</a:t>
            </a:r>
            <a:endParaRPr lang="en-US" sz="7200" dirty="0" smtClean="0">
              <a:solidFill>
                <a:schemeClr val="accent1">
                  <a:satMod val="150000"/>
                </a:schemeClr>
              </a:solidFill>
              <a:latin typeface="Arial" panose="020B0604020202020204" pitchFamily="34" charset="0"/>
              <a:cs typeface="Arial" panose="020B0604020202020204" pitchFamily="34" charset="0"/>
            </a:endParaRPr>
          </a:p>
        </p:txBody>
      </p:sp>
      <p:sp>
        <p:nvSpPr>
          <p:cNvPr id="13315" name="Rectangle 3"/>
          <p:cNvSpPr>
            <a:spLocks noGrp="1" noChangeArrowheads="1"/>
          </p:cNvSpPr>
          <p:nvPr>
            <p:ph idx="1"/>
          </p:nvPr>
        </p:nvSpPr>
        <p:spPr/>
        <p:txBody>
          <a:bodyPr rtlCol="0">
            <a:normAutofit fontScale="92500" lnSpcReduction="10000"/>
          </a:bodyPr>
          <a:lstStyle/>
          <a:p>
            <a:pPr marL="438912" indent="-320040" algn="just" rtl="1" eaLnBrk="1" fontAlgn="auto" hangingPunct="1">
              <a:spcBef>
                <a:spcPts val="0"/>
              </a:spcBef>
              <a:spcAft>
                <a:spcPts val="0"/>
              </a:spcAft>
              <a:buFont typeface="Wingdings" pitchFamily="2" charset="2"/>
              <a:buNone/>
              <a:defRPr/>
            </a:pPr>
            <a:r>
              <a:rPr lang="ar-SA" sz="3000" b="1" dirty="0" smtClean="0">
                <a:solidFill>
                  <a:schemeClr val="folHlink"/>
                </a:solidFill>
              </a:rPr>
              <a:t>المنفعة:</a:t>
            </a:r>
            <a:r>
              <a:rPr lang="ar-SA" sz="3000" b="1" dirty="0" smtClean="0"/>
              <a:t> «</a:t>
            </a:r>
            <a:r>
              <a:rPr lang="ar-SA" sz="3500" b="1" dirty="0" smtClean="0">
                <a:latin typeface="Times New Roman" panose="02020603050405020304" pitchFamily="18" charset="0"/>
                <a:cs typeface="Times New Roman" panose="02020603050405020304" pitchFamily="18" charset="0"/>
              </a:rPr>
              <a:t>مقدار </a:t>
            </a:r>
            <a:r>
              <a:rPr lang="ar-SA" sz="3500" b="1" dirty="0">
                <a:latin typeface="Times New Roman" panose="02020603050405020304" pitchFamily="18" charset="0"/>
                <a:cs typeface="Times New Roman" panose="02020603050405020304" pitchFamily="18" charset="0"/>
              </a:rPr>
              <a:t>الإشباع الشخصي المتحقق نتيجة لاستهلاك كمية محددة من تلك السلعة. </a:t>
            </a:r>
            <a:r>
              <a:rPr lang="ar-SA" sz="3500" b="1" dirty="0" smtClean="0">
                <a:latin typeface="Times New Roman" panose="02020603050405020304" pitchFamily="18" charset="0"/>
                <a:cs typeface="Times New Roman" panose="02020603050405020304" pitchFamily="18" charset="0"/>
              </a:rPr>
              <a:t>أي </a:t>
            </a:r>
            <a:r>
              <a:rPr lang="ar-SA" sz="3500" b="1" dirty="0">
                <a:latin typeface="Times New Roman" panose="02020603050405020304" pitchFamily="18" charset="0"/>
                <a:cs typeface="Times New Roman" panose="02020603050405020304" pitchFamily="18" charset="0"/>
              </a:rPr>
              <a:t>قدرة السلعة على إشباع حاجة ورغبة المستهلك عند استهلاكه لكمية محددة من تلك </a:t>
            </a:r>
            <a:r>
              <a:rPr lang="ar-SA" sz="3500" b="1" dirty="0" smtClean="0">
                <a:latin typeface="Times New Roman" panose="02020603050405020304" pitchFamily="18" charset="0"/>
                <a:cs typeface="Times New Roman" panose="02020603050405020304" pitchFamily="18" charset="0"/>
              </a:rPr>
              <a:t>السلعة».</a:t>
            </a:r>
            <a:endParaRPr lang="ar-SA" sz="3500" b="1" dirty="0">
              <a:latin typeface="Times New Roman" panose="02020603050405020304" pitchFamily="18" charset="0"/>
              <a:cs typeface="Times New Roman" panose="02020603050405020304" pitchFamily="18" charset="0"/>
            </a:endParaRPr>
          </a:p>
          <a:p>
            <a:pPr marL="438912" indent="-320040" algn="just" rtl="1" eaLnBrk="1" fontAlgn="auto" hangingPunct="1">
              <a:spcBef>
                <a:spcPts val="0"/>
              </a:spcBef>
              <a:spcAft>
                <a:spcPts val="0"/>
              </a:spcAft>
              <a:buFont typeface="Wingdings 2"/>
              <a:buChar char=""/>
              <a:defRPr/>
            </a:pPr>
            <a:r>
              <a:rPr lang="ar-SA" sz="3500" b="1" dirty="0">
                <a:latin typeface="Times New Roman" panose="02020603050405020304" pitchFamily="18" charset="0"/>
                <a:cs typeface="Times New Roman" panose="02020603050405020304" pitchFamily="18" charset="0"/>
              </a:rPr>
              <a:t>   ويختلف المفهوم الاقتصادي للمنفعة عن المفهوم الشائع بين الناس حيث يعني الأخير </a:t>
            </a:r>
            <a:r>
              <a:rPr lang="ar-SA" sz="3500" b="1" dirty="0" smtClean="0">
                <a:latin typeface="Times New Roman" panose="02020603050405020304" pitchFamily="18" charset="0"/>
                <a:cs typeface="Times New Roman" panose="02020603050405020304" pitchFamily="18" charset="0"/>
              </a:rPr>
              <a:t>كل ما </a:t>
            </a:r>
            <a:r>
              <a:rPr lang="ar-SA" sz="3500" b="1" dirty="0">
                <a:latin typeface="Times New Roman" panose="02020603050405020304" pitchFamily="18" charset="0"/>
                <a:cs typeface="Times New Roman" panose="02020603050405020304" pitchFamily="18" charset="0"/>
              </a:rPr>
              <a:t>فيه فائدة </a:t>
            </a:r>
            <a:r>
              <a:rPr lang="ar-SA" sz="3500" b="1" dirty="0" smtClean="0">
                <a:latin typeface="Times New Roman" panose="02020603050405020304" pitchFamily="18" charset="0"/>
                <a:cs typeface="Times New Roman" panose="02020603050405020304" pitchFamily="18" charset="0"/>
              </a:rPr>
              <a:t>من منظور العادات </a:t>
            </a:r>
            <a:r>
              <a:rPr lang="ar-SA" sz="3500" b="1" dirty="0">
                <a:latin typeface="Times New Roman" panose="02020603050405020304" pitchFamily="18" charset="0"/>
                <a:cs typeface="Times New Roman" panose="02020603050405020304" pitchFamily="18" charset="0"/>
              </a:rPr>
              <a:t>والتقاليد والقيم والأخلاق.</a:t>
            </a:r>
          </a:p>
          <a:p>
            <a:pPr marL="438912" indent="-320040" algn="just" rtl="1" eaLnBrk="1" fontAlgn="auto" hangingPunct="1">
              <a:spcBef>
                <a:spcPts val="0"/>
              </a:spcBef>
              <a:spcAft>
                <a:spcPts val="0"/>
              </a:spcAft>
              <a:buFont typeface="Wingdings" pitchFamily="2" charset="2"/>
              <a:buNone/>
              <a:defRPr/>
            </a:pPr>
            <a:r>
              <a:rPr lang="ar-SA" sz="3500" b="1" dirty="0">
                <a:latin typeface="Times New Roman" panose="02020603050405020304" pitchFamily="18" charset="0"/>
                <a:cs typeface="Times New Roman" panose="02020603050405020304" pitchFamily="18" charset="0"/>
              </a:rPr>
              <a:t>مثال: التدخين تصرف لا نفع فيه لأنه يضر بالصحة ولكن الاقتصاديون ينظرون إلى المنفعة نظرة أخرى، حيث يقصد بها الاشباع النفسي الحاصل من إستهلاك السلعة.</a:t>
            </a:r>
          </a:p>
          <a:p>
            <a:pPr marL="438912" indent="-320040" algn="just" rtl="1" eaLnBrk="1" fontAlgn="auto" hangingPunct="1">
              <a:spcBef>
                <a:spcPts val="0"/>
              </a:spcBef>
              <a:spcAft>
                <a:spcPts val="0"/>
              </a:spcAft>
              <a:buFont typeface="Wingdings" pitchFamily="2" charset="2"/>
              <a:buNone/>
              <a:defRPr/>
            </a:pPr>
            <a:endParaRPr lang="en-US" sz="3000" b="1" dirty="0"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fontAlgn="auto" hangingPunct="1">
              <a:spcAft>
                <a:spcPts val="0"/>
              </a:spcAft>
              <a:defRPr/>
            </a:pP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النظريات المفسرة لسلوك المستهلك</a:t>
            </a:r>
            <a:endParaRPr lang="en-US"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48483" name="Rectangle 3"/>
          <p:cNvSpPr>
            <a:spLocks noGrp="1" noChangeArrowheads="1"/>
          </p:cNvSpPr>
          <p:nvPr>
            <p:ph idx="1"/>
          </p:nvPr>
        </p:nvSpPr>
        <p:spPr/>
        <p:txBody>
          <a:bodyPr/>
          <a:lstStyle/>
          <a:p>
            <a:pPr algn="r" rtl="1" eaLnBrk="1" hangingPunct="1">
              <a:buFont typeface="Wingdings" pitchFamily="2" charset="2"/>
              <a:buNone/>
            </a:pPr>
            <a:r>
              <a:rPr lang="ar-SA" altLang="en-US" sz="6600" smtClean="0">
                <a:latin typeface="Times New Roman" pitchFamily="18" charset="0"/>
                <a:cs typeface="Times New Roman" pitchFamily="18" charset="0"/>
              </a:rPr>
              <a:t> أولاً: نظرية المنفعة</a:t>
            </a:r>
            <a:endParaRPr lang="en-US" altLang="en-US" sz="660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just"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نص النظرية</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idx="1"/>
          </p:nvPr>
        </p:nvSpPr>
        <p:spPr/>
        <p:txBody>
          <a:bodyPr rtlCol="0">
            <a:normAutofit lnSpcReduction="10000"/>
          </a:bodyPr>
          <a:lstStyle/>
          <a:p>
            <a:pPr marL="609600" indent="-609600" algn="just" rtl="1" eaLnBrk="1" fontAlgn="auto" hangingPunct="1">
              <a:lnSpc>
                <a:spcPct val="90000"/>
              </a:lnSpc>
              <a:spcBef>
                <a:spcPts val="0"/>
              </a:spcBef>
              <a:spcAft>
                <a:spcPts val="0"/>
              </a:spcAft>
              <a:buFont typeface="Wingdings" pitchFamily="2" charset="2"/>
              <a:buNone/>
              <a:defRPr/>
            </a:pPr>
            <a:r>
              <a:rPr lang="ar-SA" dirty="0" smtClean="0">
                <a:latin typeface="Times New Roman" panose="02020603050405020304" pitchFamily="18" charset="0"/>
                <a:cs typeface="Times New Roman" panose="02020603050405020304" pitchFamily="18" charset="0"/>
              </a:rPr>
              <a:t>     ” إن المستهلك يحاول الوصول إلى أقصى إشباع ممكن أي أقصى منفعة وذلك في حدود دخله المادي.“</a:t>
            </a:r>
          </a:p>
          <a:p>
            <a:pPr marL="609600" indent="-609600" algn="just" rtl="1" eaLnBrk="1" fontAlgn="auto" hangingPunct="1">
              <a:lnSpc>
                <a:spcPct val="90000"/>
              </a:lnSpc>
              <a:spcBef>
                <a:spcPts val="0"/>
              </a:spcBef>
              <a:spcAft>
                <a:spcPts val="0"/>
              </a:spcAft>
              <a:buFont typeface="Wingdings" pitchFamily="2" charset="2"/>
              <a:buNone/>
              <a:defRPr/>
            </a:pPr>
            <a:r>
              <a:rPr lang="ar-SA" sz="4000" b="1" dirty="0" smtClean="0">
                <a:solidFill>
                  <a:schemeClr val="folHlink"/>
                </a:solidFill>
                <a:latin typeface="Times New Roman" panose="02020603050405020304" pitchFamily="18" charset="0"/>
                <a:cs typeface="Times New Roman" panose="02020603050405020304" pitchFamily="18" charset="0"/>
              </a:rPr>
              <a:t>افتراضات النظرية</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إن سلوك المستهلك عقلاني ورشيد يحاول الوصول إلى اكبر قدر من المنفعة في حدود دخله.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ثبات أذواق المستهلك وتفضيلاته.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ثبات ومحدودية دخل المستهلك، كما يفترض أن المستهلك سينفق جميع دخله.</a:t>
            </a:r>
          </a:p>
          <a:p>
            <a:pPr marL="609600" indent="-609600" algn="just" rtl="1" eaLnBrk="1" fontAlgn="auto" hangingPunct="1">
              <a:lnSpc>
                <a:spcPct val="90000"/>
              </a:lnSpc>
              <a:spcBef>
                <a:spcPts val="0"/>
              </a:spcBef>
              <a:spcAft>
                <a:spcPts val="0"/>
              </a:spcAft>
              <a:buFont typeface="Wingdings 2"/>
              <a:buChar char=""/>
              <a:defRPr/>
            </a:pPr>
            <a:r>
              <a:rPr lang="ar-SA" dirty="0" smtClean="0">
                <a:latin typeface="Times New Roman" panose="02020603050405020304" pitchFamily="18" charset="0"/>
                <a:cs typeface="Times New Roman" panose="02020603050405020304" pitchFamily="18" charset="0"/>
              </a:rPr>
              <a:t>المستهلك لا يؤثر في الأسعار والكميات السائدة في السوق، والتي تتحدد بقوانين العرض والطلب .</a:t>
            </a: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just" eaLnBrk="1" hangingPunct="1"/>
            <a:r>
              <a:rPr lang="ar-SA" altLang="en-US" smtClean="0"/>
              <a:t>الأرض</a:t>
            </a:r>
            <a:endParaRPr lang="en-US" altLang="en-US" smtClean="0"/>
          </a:p>
        </p:txBody>
      </p:sp>
      <p:sp>
        <p:nvSpPr>
          <p:cNvPr id="39939" name="Content Placeholder 2"/>
          <p:cNvSpPr>
            <a:spLocks noGrp="1"/>
          </p:cNvSpPr>
          <p:nvPr>
            <p:ph idx="1"/>
          </p:nvPr>
        </p:nvSpPr>
        <p:spPr>
          <a:xfrm>
            <a:off x="838200" y="2362200"/>
            <a:ext cx="7693025" cy="3587750"/>
          </a:xfrm>
        </p:spPr>
        <p:txBody>
          <a:bodyPr/>
          <a:lstStyle/>
          <a:p>
            <a:pPr algn="just" eaLnBrk="1" hangingPunct="1">
              <a:lnSpc>
                <a:spcPct val="90000"/>
              </a:lnSpc>
            </a:pPr>
            <a:r>
              <a:rPr lang="ar-SA" altLang="en-US" sz="2400" b="1" smtClean="0"/>
              <a:t>تعني سطح أو مساحة الأرض المستغلة للانتاج الزراعي بشقيه النباتي والحيواني، وهي تحوي كل المساحات المزروعة وتلك المستغلة لرعي الحيوان وللمباني والبنيات الأساسية التابعة للمشروع. </a:t>
            </a:r>
          </a:p>
          <a:p>
            <a:pPr algn="just" eaLnBrk="1" hangingPunct="1">
              <a:lnSpc>
                <a:spcPct val="90000"/>
              </a:lnSpc>
            </a:pPr>
            <a:r>
              <a:rPr lang="ar-SA" altLang="en-US" sz="2400" b="1" smtClean="0"/>
              <a:t>وهي تشمل جميع العناصر الطبيعية في سطحها وباطنها وفوقها، وذلك من حيث الكمية والنوعية أو الجودة.</a:t>
            </a:r>
          </a:p>
          <a:p>
            <a:pPr algn="just" eaLnBrk="1" hangingPunct="1">
              <a:lnSpc>
                <a:spcPct val="90000"/>
              </a:lnSpc>
            </a:pPr>
            <a:r>
              <a:rPr lang="ar-SA" altLang="en-US" sz="2400" b="1" smtClean="0"/>
              <a:t>الانتاج الزراعي يتأثر بعوامل طبيعية وبيئية لا يمكن فصلها عن عنصر الأرض. وقد كان سائداً حتي وقت قريب أن هذه العوامل تعتبر سلع مجانية وليس بسلع اقتصادية (مياه الأمطار، الهواء، الضوء، ...) الا اذا تكلف استخدامها مبالغ أو مجهودات اضافية (ري صناعي، تنظيف، ...).</a:t>
            </a:r>
            <a:r>
              <a:rPr lang="en-US" altLang="en-US" sz="2400" b="1" smtClean="0"/>
              <a:t> </a:t>
            </a:r>
          </a:p>
          <a:p>
            <a:pPr algn="just" eaLnBrk="1" hangingPunct="1"/>
            <a:endParaRPr lang="en-US" altLang="en-US" sz="2400" b="1" smtClean="0"/>
          </a:p>
          <a:p>
            <a:pPr eaLnBrk="1" hangingPunct="1"/>
            <a:endParaRPr lang="en-US" altLang="en-US" sz="24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50531" name="Rectangle 3"/>
          <p:cNvSpPr>
            <a:spLocks noGrp="1" noChangeArrowheads="1"/>
          </p:cNvSpPr>
          <p:nvPr>
            <p:ph idx="1"/>
          </p:nvPr>
        </p:nvSpPr>
        <p:spPr/>
        <p:txBody>
          <a:bodyPr/>
          <a:lstStyle/>
          <a:p>
            <a:pPr algn="r" rtl="1" eaLnBrk="1" hangingPunct="1">
              <a:buFont typeface="Wingdings" pitchFamily="2" charset="2"/>
              <a:buNone/>
            </a:pPr>
            <a:r>
              <a:rPr lang="ar-SA" altLang="en-US" smtClean="0">
                <a:latin typeface="Times New Roman" pitchFamily="18" charset="0"/>
                <a:cs typeface="Times New Roman" pitchFamily="18" charset="0"/>
              </a:rPr>
              <a:t>    </a:t>
            </a:r>
          </a:p>
          <a:p>
            <a:pPr algn="r" rtl="1" eaLnBrk="1" hangingPunct="1">
              <a:buFont typeface="Wingdings" pitchFamily="2" charset="2"/>
              <a:buNone/>
            </a:pPr>
            <a:endParaRPr lang="ar-SA" altLang="en-US" sz="1200" smtClean="0">
              <a:latin typeface="Times New Roman" pitchFamily="18" charset="0"/>
              <a:cs typeface="Times New Roman" pitchFamily="18" charset="0"/>
            </a:endParaRPr>
          </a:p>
          <a:p>
            <a:pPr algn="just" rtl="1" eaLnBrk="1" hangingPunct="1">
              <a:buFont typeface="Wingdings" pitchFamily="2" charset="2"/>
              <a:buNone/>
            </a:pPr>
            <a:r>
              <a:rPr lang="ar-SA" altLang="en-US" sz="4400" smtClean="0">
                <a:latin typeface="Times New Roman" pitchFamily="18" charset="0"/>
                <a:cs typeface="Times New Roman" pitchFamily="18" charset="0"/>
              </a:rPr>
              <a:t>عند دراسة نظرية المنفعة في تفسير سلوك المستهلك  يجب التفريق بين </a:t>
            </a:r>
            <a:r>
              <a:rPr lang="ar-SA" altLang="en-US" sz="4400" smtClean="0">
                <a:solidFill>
                  <a:srgbClr val="FF0000"/>
                </a:solidFill>
                <a:latin typeface="Times New Roman" pitchFamily="18" charset="0"/>
                <a:cs typeface="Times New Roman" pitchFamily="18" charset="0"/>
              </a:rPr>
              <a:t>المنفعة الكلية</a:t>
            </a:r>
            <a:r>
              <a:rPr lang="ar-SA" altLang="en-US" sz="4400" smtClean="0">
                <a:latin typeface="Times New Roman" pitchFamily="18" charset="0"/>
                <a:cs typeface="Times New Roman" pitchFamily="18" charset="0"/>
              </a:rPr>
              <a:t> </a:t>
            </a:r>
            <a:r>
              <a:rPr lang="ar-SA" altLang="en-US" sz="4400" smtClean="0">
                <a:solidFill>
                  <a:schemeClr val="folHlink"/>
                </a:solidFill>
                <a:latin typeface="Times New Roman" pitchFamily="18" charset="0"/>
                <a:cs typeface="Times New Roman" pitchFamily="18" charset="0"/>
              </a:rPr>
              <a:t>والمنفعة الحدية.</a:t>
            </a:r>
            <a:endParaRPr lang="en-US" altLang="en-US" sz="4400" smtClean="0">
              <a:solidFill>
                <a:schemeClr val="folHlink"/>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rtl="1" eaLnBrk="1" fontAlgn="auto" hangingPunct="1">
              <a:spcAft>
                <a:spcPts val="0"/>
              </a:spcAft>
              <a:defRPr/>
            </a:pPr>
            <a:r>
              <a:rPr lang="ar-SA" sz="7200" dirty="0" smtClean="0">
                <a:solidFill>
                  <a:schemeClr val="accent1">
                    <a:satMod val="150000"/>
                  </a:schemeClr>
                </a:solidFill>
                <a:latin typeface="Times New Roman" panose="02020603050405020304" pitchFamily="18" charset="0"/>
                <a:cs typeface="Times New Roman" panose="02020603050405020304" pitchFamily="18" charset="0"/>
              </a:rPr>
              <a:t>المنفعة الكلية</a:t>
            </a:r>
            <a:endParaRPr lang="en-US" sz="72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51555" name="Rectangle 3"/>
          <p:cNvSpPr>
            <a:spLocks noGrp="1" noChangeArrowheads="1"/>
          </p:cNvSpPr>
          <p:nvPr>
            <p:ph idx="1"/>
          </p:nvPr>
        </p:nvSpPr>
        <p:spPr>
          <a:xfrm>
            <a:off x="323850" y="1774825"/>
            <a:ext cx="8362950" cy="4625975"/>
          </a:xfrm>
        </p:spPr>
        <p:txBody>
          <a:bodyPr/>
          <a:lstStyle/>
          <a:p>
            <a:pPr algn="just" rtl="1" eaLnBrk="1" hangingPunct="1"/>
            <a:r>
              <a:rPr lang="ar-SA" altLang="en-US" b="1" smtClean="0">
                <a:latin typeface="Times New Roman" pitchFamily="18" charset="0"/>
                <a:cs typeface="Times New Roman" pitchFamily="18" charset="0"/>
              </a:rPr>
              <a:t>المنفعة الكلية هى مجموع المنافع (أي الإشباع) التي يحصل عليها المستهلك من جراء استهلاكه كميات متتالية من السلعة خلال فترة زمنية معينة.</a:t>
            </a:r>
          </a:p>
          <a:p>
            <a:pPr algn="just" rtl="1" eaLnBrk="1" hangingPunct="1">
              <a:buFont typeface="Wingdings" pitchFamily="2" charset="2"/>
              <a:buNone/>
            </a:pPr>
            <a:r>
              <a:rPr lang="ar-SA" altLang="en-US" b="1" smtClean="0">
                <a:latin typeface="Times New Roman" pitchFamily="18" charset="0"/>
                <a:cs typeface="Times New Roman" pitchFamily="18" charset="0"/>
              </a:rPr>
              <a:t> مثال: إفترض أن شخصاً ما قد استهلك كميات متتالية من البرتقال. في هذه الحالة ستكون المنفعة الكلية مجموع المنافع التي يحصل عليها بعد تناوله لتلك الكمية من البرتقال. </a:t>
            </a:r>
          </a:p>
          <a:p>
            <a:pPr algn="just" rtl="1" eaLnBrk="1" hangingPunct="1">
              <a:buFont typeface="Wingdings" pitchFamily="2" charset="2"/>
              <a:buNone/>
            </a:pPr>
            <a:r>
              <a:rPr lang="ar-SA" altLang="en-US" b="1" smtClean="0">
                <a:latin typeface="Times New Roman" pitchFamily="18" charset="0"/>
                <a:cs typeface="Times New Roman" pitchFamily="18" charset="0"/>
              </a:rPr>
              <a:t>يمكن توضيح المنفعة الكلية بالجدول التالي:</a:t>
            </a:r>
            <a:endParaRPr lang="en-US" altLang="en-US" b="1"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title"/>
          </p:nvPr>
        </p:nvSpPr>
        <p:spPr/>
        <p:txBody>
          <a:bodyPr/>
          <a:lstStyle/>
          <a:p>
            <a:pPr algn="just" rtl="1" eaLnBrk="1" fontAlgn="auto" hangingPunct="1">
              <a:spcAft>
                <a:spcPts val="0"/>
              </a:spcAft>
              <a:defRPr/>
            </a:pPr>
            <a:r>
              <a:rPr lang="ar-SA" sz="2800" dirty="0" smtClean="0">
                <a:solidFill>
                  <a:schemeClr val="bg1">
                    <a:lumMod val="95000"/>
                  </a:schemeClr>
                </a:solidFill>
                <a:latin typeface="Times New Roman" panose="02020603050405020304" pitchFamily="18" charset="0"/>
                <a:cs typeface="Times New Roman" panose="02020603050405020304" pitchFamily="18" charset="0"/>
              </a:rPr>
              <a:t>مثال: المنفعة الكلية</a:t>
            </a:r>
            <a:endParaRPr lang="en-US" sz="2800" dirty="0" smtClean="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37972" name="Group 84"/>
          <p:cNvGraphicFramePr>
            <a:graphicFrameLocks noGrp="1"/>
          </p:cNvGraphicFramePr>
          <p:nvPr>
            <p:ph idx="1"/>
          </p:nvPr>
        </p:nvGraphicFramePr>
        <p:xfrm>
          <a:off x="457200" y="1774825"/>
          <a:ext cx="8229601" cy="1943163"/>
        </p:xfrm>
        <a:graphic>
          <a:graphicData uri="http://schemas.openxmlformats.org/drawingml/2006/table">
            <a:tbl>
              <a:tblPr/>
              <a:tblGrid>
                <a:gridCol w="839428"/>
                <a:gridCol w="839428"/>
                <a:gridCol w="839428"/>
                <a:gridCol w="839428"/>
                <a:gridCol w="839428"/>
                <a:gridCol w="839428"/>
                <a:gridCol w="839428"/>
                <a:gridCol w="839428"/>
                <a:gridCol w="1514177"/>
              </a:tblGrid>
              <a:tr h="94479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عدد حبات البرتقال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30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الكلية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83943" marR="83943"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2611" name="Rectangle 1"/>
          <p:cNvSpPr>
            <a:spLocks noChangeArrowheads="1"/>
          </p:cNvSpPr>
          <p:nvPr/>
        </p:nvSpPr>
        <p:spPr bwMode="auto">
          <a:xfrm>
            <a:off x="755650" y="414972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2400" b="1">
                <a:latin typeface="Arial" pitchFamily="34" charset="0"/>
                <a:cs typeface="Arial" pitchFamily="34" charset="0"/>
              </a:rPr>
              <a:t>يلاحظ أن المنفعة الكلية تأخذ بالزيادة عند الاستمرار في تناول البرتقال حتى تصل إلى حدها الأعلى عند البرتقالة السادسة فإذا استمر في تناول البرتقال فإن المنفعة الكلية تبدأ بالتناقص كما هو الحال عند البرتقالة الثامنة.</a:t>
            </a:r>
          </a:p>
          <a:p>
            <a:pPr algn="r" rtl="1" eaLnBrk="1" hangingPunct="1">
              <a:buClrTx/>
              <a:buSzTx/>
              <a:buFontTx/>
              <a:buNone/>
            </a:pPr>
            <a:r>
              <a:rPr lang="ar-SA" altLang="en-US" sz="2400" b="1">
                <a:latin typeface="Arial" pitchFamily="34" charset="0"/>
                <a:cs typeface="Arial" pitchFamily="34" charset="0"/>
              </a:rPr>
              <a:t> </a:t>
            </a:r>
            <a:r>
              <a:rPr lang="ar-SA" altLang="en-US" sz="2400" b="1">
                <a:latin typeface="Times New Roman" pitchFamily="18" charset="0"/>
                <a:cs typeface="Times New Roman" pitchFamily="18" charset="0"/>
              </a:rPr>
              <a:t>ويمكن تمثيل ذلك بيانياً:</a:t>
            </a:r>
            <a:r>
              <a:rPr lang="ar-SA" altLang="en-US" sz="2400" b="1">
                <a:latin typeface="Arial" pitchFamily="34" charset="0"/>
                <a:cs typeface="Arial" pitchFamily="34" charset="0"/>
              </a:rPr>
              <a:t/>
            </a:r>
            <a:br>
              <a:rPr lang="ar-SA" altLang="en-US" sz="2400" b="1">
                <a:latin typeface="Arial" pitchFamily="34" charset="0"/>
                <a:cs typeface="Arial" pitchFamily="34" charset="0"/>
              </a:rPr>
            </a:br>
            <a:endParaRPr lang="en-US" altLang="en-US" sz="2400" b="1">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التمثيل البياني للمنفعة الكلية</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53603" name="Content Placeholder 12"/>
          <p:cNvSpPr>
            <a:spLocks noGrp="1"/>
          </p:cNvSpPr>
          <p:nvPr>
            <p:ph idx="1"/>
          </p:nvPr>
        </p:nvSpPr>
        <p:spPr/>
        <p:txBody>
          <a:bodyPr/>
          <a:lstStyle/>
          <a:p>
            <a:pPr marL="117475" indent="0" eaLnBrk="1" hangingPunct="1">
              <a:buFont typeface="Wingdings 2" pitchFamily="18" charset="2"/>
              <a:buNone/>
            </a:pPr>
            <a:endParaRPr lang="en-US" altLang="en-US" smtClean="0">
              <a:cs typeface="Tahoma" pitchFamily="34" charset="0"/>
            </a:endParaRPr>
          </a:p>
        </p:txBody>
      </p:sp>
      <p:sp>
        <p:nvSpPr>
          <p:cNvPr id="41988" name="Line 4"/>
          <p:cNvSpPr>
            <a:spLocks noChangeShapeType="1"/>
          </p:cNvSpPr>
          <p:nvPr/>
        </p:nvSpPr>
        <p:spPr bwMode="auto">
          <a:xfrm>
            <a:off x="2232025" y="1844675"/>
            <a:ext cx="0" cy="428625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41989" name="Text Box 5"/>
          <p:cNvSpPr txBox="1">
            <a:spLocks noChangeArrowheads="1"/>
          </p:cNvSpPr>
          <p:nvPr/>
        </p:nvSpPr>
        <p:spPr bwMode="auto">
          <a:xfrm>
            <a:off x="1616075" y="1966913"/>
            <a:ext cx="615950"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ar-SA" altLang="en-US" sz="1800">
                <a:latin typeface="Arial" pitchFamily="34" charset="0"/>
                <a:cs typeface="Arial" pitchFamily="34" charset="0"/>
              </a:rPr>
              <a:t>20</a:t>
            </a:r>
          </a:p>
          <a:p>
            <a:pPr algn="r" rtl="1" eaLnBrk="1" hangingPunct="1">
              <a:spcBef>
                <a:spcPct val="50000"/>
              </a:spcBef>
              <a:buClrTx/>
              <a:buSzTx/>
              <a:buFontTx/>
              <a:buNone/>
            </a:pPr>
            <a:r>
              <a:rPr lang="ar-SA" altLang="en-US" sz="1800">
                <a:latin typeface="Arial" pitchFamily="34" charset="0"/>
                <a:cs typeface="Arial" pitchFamily="34" charset="0"/>
              </a:rPr>
              <a:t>18</a:t>
            </a:r>
          </a:p>
          <a:p>
            <a:pPr algn="r" rtl="1" eaLnBrk="1" hangingPunct="1">
              <a:spcBef>
                <a:spcPct val="50000"/>
              </a:spcBef>
              <a:buClrTx/>
              <a:buSzTx/>
              <a:buFontTx/>
              <a:buNone/>
            </a:pPr>
            <a:r>
              <a:rPr lang="ar-SA" altLang="en-US" sz="1800">
                <a:latin typeface="Arial" pitchFamily="34" charset="0"/>
                <a:cs typeface="Arial" pitchFamily="34" charset="0"/>
              </a:rPr>
              <a:t>16</a:t>
            </a:r>
          </a:p>
          <a:p>
            <a:pPr algn="r" rtl="1" eaLnBrk="1" hangingPunct="1">
              <a:spcBef>
                <a:spcPct val="50000"/>
              </a:spcBef>
              <a:buClrTx/>
              <a:buSzTx/>
              <a:buFontTx/>
              <a:buNone/>
            </a:pPr>
            <a:r>
              <a:rPr lang="ar-SA" altLang="en-US" sz="1800">
                <a:latin typeface="Arial" pitchFamily="34" charset="0"/>
                <a:cs typeface="Arial" pitchFamily="34" charset="0"/>
              </a:rPr>
              <a:t>14</a:t>
            </a:r>
          </a:p>
          <a:p>
            <a:pPr algn="r" rtl="1" eaLnBrk="1" hangingPunct="1">
              <a:spcBef>
                <a:spcPct val="50000"/>
              </a:spcBef>
              <a:buClrTx/>
              <a:buSzTx/>
              <a:buFontTx/>
              <a:buNone/>
            </a:pPr>
            <a:r>
              <a:rPr lang="ar-SA" altLang="en-US" sz="1800">
                <a:latin typeface="Arial" pitchFamily="34" charset="0"/>
                <a:cs typeface="Arial" pitchFamily="34" charset="0"/>
              </a:rPr>
              <a:t>12</a:t>
            </a:r>
          </a:p>
          <a:p>
            <a:pPr algn="r" rtl="1" eaLnBrk="1" hangingPunct="1">
              <a:spcBef>
                <a:spcPct val="50000"/>
              </a:spcBef>
              <a:buClrTx/>
              <a:buSzTx/>
              <a:buFontTx/>
              <a:buNone/>
            </a:pPr>
            <a:r>
              <a:rPr lang="ar-SA" altLang="en-US" sz="1800">
                <a:latin typeface="Arial" pitchFamily="34" charset="0"/>
                <a:cs typeface="Arial" pitchFamily="34" charset="0"/>
              </a:rPr>
              <a:t>10</a:t>
            </a:r>
          </a:p>
          <a:p>
            <a:pPr algn="r" rtl="1" eaLnBrk="1" hangingPunct="1">
              <a:spcBef>
                <a:spcPct val="50000"/>
              </a:spcBef>
              <a:buClrTx/>
              <a:buSzTx/>
              <a:buFontTx/>
              <a:buNone/>
            </a:pPr>
            <a:r>
              <a:rPr lang="ar-SA" altLang="en-US" sz="1800">
                <a:latin typeface="Arial" pitchFamily="34" charset="0"/>
                <a:cs typeface="Arial" pitchFamily="34" charset="0"/>
              </a:rPr>
              <a:t>8</a:t>
            </a:r>
          </a:p>
          <a:p>
            <a:pPr algn="r" rtl="1" eaLnBrk="1" hangingPunct="1">
              <a:spcBef>
                <a:spcPct val="50000"/>
              </a:spcBef>
              <a:buClrTx/>
              <a:buSzTx/>
              <a:buFontTx/>
              <a:buNone/>
            </a:pPr>
            <a:r>
              <a:rPr lang="ar-SA" altLang="en-US" sz="1800">
                <a:latin typeface="Arial" pitchFamily="34" charset="0"/>
                <a:cs typeface="Arial" pitchFamily="34" charset="0"/>
              </a:rPr>
              <a:t>6</a:t>
            </a:r>
          </a:p>
          <a:p>
            <a:pPr algn="r" rtl="1" eaLnBrk="1" hangingPunct="1">
              <a:spcBef>
                <a:spcPct val="50000"/>
              </a:spcBef>
              <a:buClrTx/>
              <a:buSzTx/>
              <a:buFontTx/>
              <a:buNone/>
            </a:pPr>
            <a:r>
              <a:rPr lang="ar-SA" altLang="en-US" sz="1800">
                <a:latin typeface="Arial" pitchFamily="34" charset="0"/>
                <a:cs typeface="Arial" pitchFamily="34" charset="0"/>
              </a:rPr>
              <a:t>4</a:t>
            </a:r>
          </a:p>
          <a:p>
            <a:pPr algn="r" rtl="1" eaLnBrk="1" hangingPunct="1">
              <a:spcBef>
                <a:spcPct val="50000"/>
              </a:spcBef>
              <a:buClrTx/>
              <a:buSzTx/>
              <a:buFontTx/>
              <a:buNone/>
            </a:pPr>
            <a:r>
              <a:rPr lang="ar-SA" altLang="en-US" sz="1800">
                <a:latin typeface="Arial" pitchFamily="34" charset="0"/>
                <a:cs typeface="Arial" pitchFamily="34" charset="0"/>
              </a:rPr>
              <a:t>2</a:t>
            </a:r>
            <a:endParaRPr lang="en-US" altLang="en-US" sz="1800">
              <a:latin typeface="Arial" pitchFamily="34" charset="0"/>
              <a:cs typeface="Arial" pitchFamily="34" charset="0"/>
            </a:endParaRPr>
          </a:p>
        </p:txBody>
      </p:sp>
      <p:sp>
        <p:nvSpPr>
          <p:cNvPr id="41990" name="Line 6"/>
          <p:cNvSpPr>
            <a:spLocks noChangeShapeType="1"/>
          </p:cNvSpPr>
          <p:nvPr/>
        </p:nvSpPr>
        <p:spPr bwMode="auto">
          <a:xfrm>
            <a:off x="2232025" y="6129338"/>
            <a:ext cx="5292725"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41991" name="Text Box 7"/>
          <p:cNvSpPr txBox="1">
            <a:spLocks noChangeArrowheads="1"/>
          </p:cNvSpPr>
          <p:nvPr/>
        </p:nvSpPr>
        <p:spPr bwMode="auto">
          <a:xfrm>
            <a:off x="1727200" y="6129338"/>
            <a:ext cx="4211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a:latin typeface="Arial" pitchFamily="34" charset="0"/>
                <a:cs typeface="Arial" pitchFamily="34" charset="0"/>
              </a:rPr>
              <a:t> 8     7    6     5     4     3     2     1     0</a:t>
            </a:r>
            <a:endParaRPr lang="en-US" altLang="en-US" sz="1800">
              <a:latin typeface="Arial" pitchFamily="34" charset="0"/>
              <a:cs typeface="Arial" pitchFamily="34" charset="0"/>
            </a:endParaRPr>
          </a:p>
        </p:txBody>
      </p:sp>
      <p:sp>
        <p:nvSpPr>
          <p:cNvPr id="41992" name="Text Box 8"/>
          <p:cNvSpPr txBox="1">
            <a:spLocks noChangeArrowheads="1"/>
          </p:cNvSpPr>
          <p:nvPr/>
        </p:nvSpPr>
        <p:spPr bwMode="auto">
          <a:xfrm>
            <a:off x="1258888" y="1089025"/>
            <a:ext cx="122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ar-SA" altLang="en-US" sz="2000">
                <a:latin typeface="Arial" pitchFamily="34" charset="0"/>
                <a:cs typeface="Arial" pitchFamily="34" charset="0"/>
              </a:rPr>
              <a:t>المنفعة الكلية</a:t>
            </a:r>
            <a:endParaRPr lang="en-US" altLang="en-US" sz="2000">
              <a:latin typeface="Arial" pitchFamily="34" charset="0"/>
              <a:cs typeface="Arial" pitchFamily="34" charset="0"/>
            </a:endParaRPr>
          </a:p>
        </p:txBody>
      </p:sp>
      <p:sp>
        <p:nvSpPr>
          <p:cNvPr id="41993" name="Text Box 9"/>
          <p:cNvSpPr txBox="1">
            <a:spLocks noChangeArrowheads="1"/>
          </p:cNvSpPr>
          <p:nvPr/>
        </p:nvSpPr>
        <p:spPr bwMode="auto">
          <a:xfrm>
            <a:off x="7596188" y="5757863"/>
            <a:ext cx="504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ar-SA" altLang="en-US">
                <a:latin typeface="Arial" pitchFamily="34" charset="0"/>
                <a:cs typeface="Arial" pitchFamily="34" charset="0"/>
              </a:rPr>
              <a:t>ك</a:t>
            </a:r>
            <a:endParaRPr lang="en-US" altLang="en-US">
              <a:latin typeface="Arial" pitchFamily="34" charset="0"/>
              <a:cs typeface="Arial" pitchFamily="34" charset="0"/>
            </a:endParaRPr>
          </a:p>
        </p:txBody>
      </p:sp>
      <p:sp>
        <p:nvSpPr>
          <p:cNvPr id="41994" name="Arc 10"/>
          <p:cNvSpPr>
            <a:spLocks/>
          </p:cNvSpPr>
          <p:nvPr/>
        </p:nvSpPr>
        <p:spPr bwMode="auto">
          <a:xfrm rot="10800000" flipV="1">
            <a:off x="2268538" y="2384425"/>
            <a:ext cx="3003550" cy="3767138"/>
          </a:xfrm>
          <a:custGeom>
            <a:avLst/>
            <a:gdLst>
              <a:gd name="T0" fmla="*/ 0 w 21735"/>
              <a:gd name="T1" fmla="*/ 0 h 21726"/>
              <a:gd name="T2" fmla="*/ 2147483647 w 21735"/>
              <a:gd name="T3" fmla="*/ 2147483647 h 21726"/>
              <a:gd name="T4" fmla="*/ 2147483647 w 21735"/>
              <a:gd name="T5" fmla="*/ 2147483647 h 21726"/>
              <a:gd name="T6" fmla="*/ 0 60000 65536"/>
              <a:gd name="T7" fmla="*/ 0 60000 65536"/>
              <a:gd name="T8" fmla="*/ 0 60000 65536"/>
              <a:gd name="T9" fmla="*/ 0 w 21735"/>
              <a:gd name="T10" fmla="*/ 0 h 21726"/>
              <a:gd name="T11" fmla="*/ 21735 w 21735"/>
              <a:gd name="T12" fmla="*/ 21726 h 21726"/>
            </a:gdLst>
            <a:ahLst/>
            <a:cxnLst>
              <a:cxn ang="T6">
                <a:pos x="T0" y="T1"/>
              </a:cxn>
              <a:cxn ang="T7">
                <a:pos x="T2" y="T3"/>
              </a:cxn>
              <a:cxn ang="T8">
                <a:pos x="T4" y="T5"/>
              </a:cxn>
            </a:cxnLst>
            <a:rect l="T9" t="T10" r="T11" b="T12"/>
            <a:pathLst>
              <a:path w="21735" h="21726" fill="none" extrusionOk="0">
                <a:moveTo>
                  <a:pt x="0" y="0"/>
                </a:moveTo>
                <a:cubicBezTo>
                  <a:pt x="45" y="0"/>
                  <a:pt x="90" y="-1"/>
                  <a:pt x="135" y="0"/>
                </a:cubicBezTo>
                <a:cubicBezTo>
                  <a:pt x="12064" y="0"/>
                  <a:pt x="21735" y="9670"/>
                  <a:pt x="21735" y="21600"/>
                </a:cubicBezTo>
                <a:cubicBezTo>
                  <a:pt x="21735" y="21641"/>
                  <a:pt x="21734" y="21683"/>
                  <a:pt x="21734" y="21725"/>
                </a:cubicBezTo>
              </a:path>
              <a:path w="21735" h="21726" stroke="0" extrusionOk="0">
                <a:moveTo>
                  <a:pt x="0" y="0"/>
                </a:moveTo>
                <a:cubicBezTo>
                  <a:pt x="45" y="0"/>
                  <a:pt x="90" y="-1"/>
                  <a:pt x="135" y="0"/>
                </a:cubicBezTo>
                <a:cubicBezTo>
                  <a:pt x="12064" y="0"/>
                  <a:pt x="21735" y="9670"/>
                  <a:pt x="21735" y="21600"/>
                </a:cubicBezTo>
                <a:cubicBezTo>
                  <a:pt x="21735" y="21641"/>
                  <a:pt x="21734" y="21683"/>
                  <a:pt x="21734" y="21725"/>
                </a:cubicBezTo>
                <a:lnTo>
                  <a:pt x="135" y="21600"/>
                </a:lnTo>
                <a:close/>
              </a:path>
            </a:pathLst>
          </a:cu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r" rtl="1">
              <a:defRPr/>
            </a:pPr>
            <a:endParaRPr lang="en-US"/>
          </a:p>
        </p:txBody>
      </p:sp>
      <p:sp>
        <p:nvSpPr>
          <p:cNvPr id="41995" name="Arc 11"/>
          <p:cNvSpPr>
            <a:spLocks/>
          </p:cNvSpPr>
          <p:nvPr/>
        </p:nvSpPr>
        <p:spPr bwMode="auto">
          <a:xfrm>
            <a:off x="5184775" y="2384425"/>
            <a:ext cx="1800225" cy="720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r" rtl="1">
              <a:defRPr/>
            </a:pPr>
            <a:endParaRPr lang="en-US"/>
          </a:p>
        </p:txBody>
      </p:sp>
      <p:sp>
        <p:nvSpPr>
          <p:cNvPr id="12" name="Text Box 9"/>
          <p:cNvSpPr txBox="1">
            <a:spLocks noChangeArrowheads="1"/>
          </p:cNvSpPr>
          <p:nvPr/>
        </p:nvSpPr>
        <p:spPr bwMode="auto">
          <a:xfrm>
            <a:off x="1476375" y="1373188"/>
            <a:ext cx="1258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ar-SA" altLang="en-US" b="1">
                <a:latin typeface="Arial" pitchFamily="34" charset="0"/>
                <a:cs typeface="Arial" pitchFamily="34" charset="0"/>
              </a:rPr>
              <a:t>المنفعة</a:t>
            </a:r>
            <a:endParaRPr lang="en-US" altLang="en-US" b="1">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1992"/>
                                        </p:tgtEl>
                                        <p:attrNameLst>
                                          <p:attrName>style.visibility</p:attrName>
                                        </p:attrNameLst>
                                      </p:cBhvr>
                                      <p:to>
                                        <p:strVal val="visible"/>
                                      </p:to>
                                    </p:set>
                                    <p:anim calcmode="lin" valueType="num">
                                      <p:cBhvr>
                                        <p:cTn id="13" dur="1000" fill="hold"/>
                                        <p:tgtEl>
                                          <p:spTgt spid="41992"/>
                                        </p:tgtEl>
                                        <p:attrNameLst>
                                          <p:attrName>ppt_x</p:attrName>
                                        </p:attrNameLst>
                                      </p:cBhvr>
                                      <p:tavLst>
                                        <p:tav tm="0">
                                          <p:val>
                                            <p:strVal val="#ppt_x-.2"/>
                                          </p:val>
                                        </p:tav>
                                        <p:tav tm="100000">
                                          <p:val>
                                            <p:strVal val="#ppt_x"/>
                                          </p:val>
                                        </p:tav>
                                      </p:tavLst>
                                    </p:anim>
                                    <p:anim calcmode="lin" valueType="num">
                                      <p:cBhvr>
                                        <p:cTn id="14" dur="1000" fill="hold"/>
                                        <p:tgtEl>
                                          <p:spTgt spid="4199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19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41989"/>
                                        </p:tgtEl>
                                        <p:attrNameLst>
                                          <p:attrName>style.visibility</p:attrName>
                                        </p:attrNameLst>
                                      </p:cBhvr>
                                      <p:to>
                                        <p:strVal val="visible"/>
                                      </p:to>
                                    </p:set>
                                    <p:anim calcmode="lin" valueType="num">
                                      <p:cBhvr>
                                        <p:cTn id="20" dur="500" fill="hold"/>
                                        <p:tgtEl>
                                          <p:spTgt spid="41989"/>
                                        </p:tgtEl>
                                        <p:attrNameLst>
                                          <p:attrName>ppt_w</p:attrName>
                                        </p:attrNameLst>
                                      </p:cBhvr>
                                      <p:tavLst>
                                        <p:tav tm="0">
                                          <p:val>
                                            <p:fltVal val="0"/>
                                          </p:val>
                                        </p:tav>
                                        <p:tav tm="100000">
                                          <p:val>
                                            <p:strVal val="#ppt_w"/>
                                          </p:val>
                                        </p:tav>
                                      </p:tavLst>
                                    </p:anim>
                                    <p:anim calcmode="lin" valueType="num">
                                      <p:cBhvr>
                                        <p:cTn id="21"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1990"/>
                                        </p:tgtEl>
                                        <p:attrNameLst>
                                          <p:attrName>style.visibility</p:attrName>
                                        </p:attrNameLst>
                                      </p:cBhvr>
                                      <p:to>
                                        <p:strVal val="visible"/>
                                      </p:to>
                                    </p:set>
                                    <p:anim calcmode="lin" valueType="num">
                                      <p:cBhvr>
                                        <p:cTn id="26" dur="500" fill="hold"/>
                                        <p:tgtEl>
                                          <p:spTgt spid="41990"/>
                                        </p:tgtEl>
                                        <p:attrNameLst>
                                          <p:attrName>ppt_w</p:attrName>
                                        </p:attrNameLst>
                                      </p:cBhvr>
                                      <p:tavLst>
                                        <p:tav tm="0">
                                          <p:val>
                                            <p:fltVal val="0"/>
                                          </p:val>
                                        </p:tav>
                                        <p:tav tm="100000">
                                          <p:val>
                                            <p:strVal val="#ppt_w"/>
                                          </p:val>
                                        </p:tav>
                                      </p:tavLst>
                                    </p:anim>
                                    <p:anim calcmode="lin" valueType="num">
                                      <p:cBhvr>
                                        <p:cTn id="27" dur="500" fill="hold"/>
                                        <p:tgtEl>
                                          <p:spTgt spid="41990"/>
                                        </p:tgtEl>
                                        <p:attrNameLst>
                                          <p:attrName>ppt_h</p:attrName>
                                        </p:attrNameLst>
                                      </p:cBhvr>
                                      <p:tavLst>
                                        <p:tav tm="0">
                                          <p:val>
                                            <p:fltVal val="0"/>
                                          </p:val>
                                        </p:tav>
                                        <p:tav tm="100000">
                                          <p:val>
                                            <p:strVal val="#ppt_h"/>
                                          </p:val>
                                        </p:tav>
                                      </p:tavLst>
                                    </p:anim>
                                    <p:anim calcmode="lin" valueType="num">
                                      <p:cBhvr>
                                        <p:cTn id="28" dur="500" fill="hold"/>
                                        <p:tgtEl>
                                          <p:spTgt spid="41990"/>
                                        </p:tgtEl>
                                        <p:attrNameLst>
                                          <p:attrName>style.rotation</p:attrName>
                                        </p:attrNameLst>
                                      </p:cBhvr>
                                      <p:tavLst>
                                        <p:tav tm="0">
                                          <p:val>
                                            <p:fltVal val="360"/>
                                          </p:val>
                                        </p:tav>
                                        <p:tav tm="100000">
                                          <p:val>
                                            <p:fltVal val="0"/>
                                          </p:val>
                                        </p:tav>
                                      </p:tavLst>
                                    </p:anim>
                                    <p:animEffect transition="in" filter="fade">
                                      <p:cBhvr>
                                        <p:cTn id="29" dur="500"/>
                                        <p:tgtEl>
                                          <p:spTgt spid="4199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41991"/>
                                        </p:tgtEl>
                                        <p:attrNameLst>
                                          <p:attrName>style.visibility</p:attrName>
                                        </p:attrNameLst>
                                      </p:cBhvr>
                                      <p:to>
                                        <p:strVal val="visible"/>
                                      </p:to>
                                    </p:set>
                                    <p:anim calcmode="lin" valueType="num">
                                      <p:cBhvr>
                                        <p:cTn id="34" dur="3000" fill="hold"/>
                                        <p:tgtEl>
                                          <p:spTgt spid="41991"/>
                                        </p:tgtEl>
                                        <p:attrNameLst>
                                          <p:attrName>ppt_h</p:attrName>
                                        </p:attrNameLst>
                                      </p:cBhvr>
                                      <p:tavLst>
                                        <p:tav tm="0">
                                          <p:val>
                                            <p:strVal val="#ppt_h/20"/>
                                          </p:val>
                                        </p:tav>
                                        <p:tav tm="50000">
                                          <p:val>
                                            <p:strVal val="#ppt_h/20"/>
                                          </p:val>
                                        </p:tav>
                                        <p:tav tm="100000">
                                          <p:val>
                                            <p:strVal val="#ppt_h"/>
                                          </p:val>
                                        </p:tav>
                                      </p:tavLst>
                                    </p:anim>
                                    <p:anim calcmode="lin" valueType="num">
                                      <p:cBhvr>
                                        <p:cTn id="35" dur="3000" fill="hold"/>
                                        <p:tgtEl>
                                          <p:spTgt spid="41991"/>
                                        </p:tgtEl>
                                        <p:attrNameLst>
                                          <p:attrName>ppt_w</p:attrName>
                                        </p:attrNameLst>
                                      </p:cBhvr>
                                      <p:tavLst>
                                        <p:tav tm="0">
                                          <p:val>
                                            <p:strVal val="#ppt_w+.3"/>
                                          </p:val>
                                        </p:tav>
                                        <p:tav tm="50000">
                                          <p:val>
                                            <p:strVal val="#ppt_w+.3"/>
                                          </p:val>
                                        </p:tav>
                                        <p:tav tm="100000">
                                          <p:val>
                                            <p:strVal val="#ppt_w"/>
                                          </p:val>
                                        </p:tav>
                                      </p:tavLst>
                                    </p:anim>
                                    <p:anim calcmode="lin" valueType="num">
                                      <p:cBhvr>
                                        <p:cTn id="36" dur="3000" fill="hold"/>
                                        <p:tgtEl>
                                          <p:spTgt spid="41991"/>
                                        </p:tgtEl>
                                        <p:attrNameLst>
                                          <p:attrName>ppt_x</p:attrName>
                                        </p:attrNameLst>
                                      </p:cBhvr>
                                      <p:tavLst>
                                        <p:tav tm="0">
                                          <p:val>
                                            <p:strVal val="#ppt_x-.3"/>
                                          </p:val>
                                        </p:tav>
                                        <p:tav tm="50000">
                                          <p:val>
                                            <p:strVal val="#ppt_x"/>
                                          </p:val>
                                        </p:tav>
                                        <p:tav tm="100000">
                                          <p:val>
                                            <p:strVal val="#ppt_x"/>
                                          </p:val>
                                        </p:tav>
                                      </p:tavLst>
                                    </p:anim>
                                    <p:anim calcmode="lin" valueType="num">
                                      <p:cBhvr>
                                        <p:cTn id="37" dur="30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41993"/>
                                        </p:tgtEl>
                                        <p:attrNameLst>
                                          <p:attrName>style.visibility</p:attrName>
                                        </p:attrNameLst>
                                      </p:cBhvr>
                                      <p:to>
                                        <p:strVal val="visible"/>
                                      </p:to>
                                    </p:set>
                                    <p:anim calcmode="lin" valueType="num">
                                      <p:cBhvr>
                                        <p:cTn id="42" dur="500" fill="hold"/>
                                        <p:tgtEl>
                                          <p:spTgt spid="41993"/>
                                        </p:tgtEl>
                                        <p:attrNameLst>
                                          <p:attrName>ppt_w</p:attrName>
                                        </p:attrNameLst>
                                      </p:cBhvr>
                                      <p:tavLst>
                                        <p:tav tm="0">
                                          <p:val>
                                            <p:fltVal val="0"/>
                                          </p:val>
                                        </p:tav>
                                        <p:tav tm="100000">
                                          <p:val>
                                            <p:strVal val="#ppt_w"/>
                                          </p:val>
                                        </p:tav>
                                      </p:tavLst>
                                    </p:anim>
                                    <p:anim calcmode="lin" valueType="num">
                                      <p:cBhvr>
                                        <p:cTn id="43" dur="500" fill="hold"/>
                                        <p:tgtEl>
                                          <p:spTgt spid="41993"/>
                                        </p:tgtEl>
                                        <p:attrNameLst>
                                          <p:attrName>ppt_h</p:attrName>
                                        </p:attrNameLst>
                                      </p:cBhvr>
                                      <p:tavLst>
                                        <p:tav tm="0">
                                          <p:val>
                                            <p:fltVal val="0"/>
                                          </p:val>
                                        </p:tav>
                                        <p:tav tm="100000">
                                          <p:val>
                                            <p:strVal val="#ppt_h"/>
                                          </p:val>
                                        </p:tav>
                                      </p:tavLst>
                                    </p:anim>
                                    <p:anim calcmode="lin" valueType="num">
                                      <p:cBhvr>
                                        <p:cTn id="44" dur="500" fill="hold"/>
                                        <p:tgtEl>
                                          <p:spTgt spid="41993"/>
                                        </p:tgtEl>
                                        <p:attrNameLst>
                                          <p:attrName>style.rotation</p:attrName>
                                        </p:attrNameLst>
                                      </p:cBhvr>
                                      <p:tavLst>
                                        <p:tav tm="0">
                                          <p:val>
                                            <p:fltVal val="360"/>
                                          </p:val>
                                        </p:tav>
                                        <p:tav tm="100000">
                                          <p:val>
                                            <p:fltVal val="0"/>
                                          </p:val>
                                        </p:tav>
                                      </p:tavLst>
                                    </p:anim>
                                    <p:animEffect transition="in" filter="fade">
                                      <p:cBhvr>
                                        <p:cTn id="45" dur="500"/>
                                        <p:tgtEl>
                                          <p:spTgt spid="4199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nodeType="clickEffect">
                                  <p:stCondLst>
                                    <p:cond delay="0"/>
                                  </p:stCondLst>
                                  <p:childTnLst>
                                    <p:set>
                                      <p:cBhvr>
                                        <p:cTn id="49" dur="1" fill="hold">
                                          <p:stCondLst>
                                            <p:cond delay="0"/>
                                          </p:stCondLst>
                                        </p:cTn>
                                        <p:tgtEl>
                                          <p:spTgt spid="41994"/>
                                        </p:tgtEl>
                                        <p:attrNameLst>
                                          <p:attrName>style.visibility</p:attrName>
                                        </p:attrNameLst>
                                      </p:cBhvr>
                                      <p:to>
                                        <p:strVal val="visible"/>
                                      </p:to>
                                    </p:set>
                                    <p:anim calcmode="lin" valueType="num">
                                      <p:cBhvr>
                                        <p:cTn id="50" dur="1000" fill="hold"/>
                                        <p:tgtEl>
                                          <p:spTgt spid="41994"/>
                                        </p:tgtEl>
                                        <p:attrNameLst>
                                          <p:attrName>ppt_x</p:attrName>
                                        </p:attrNameLst>
                                      </p:cBhvr>
                                      <p:tavLst>
                                        <p:tav tm="0">
                                          <p:val>
                                            <p:strVal val="#ppt_x-.2"/>
                                          </p:val>
                                        </p:tav>
                                        <p:tav tm="100000">
                                          <p:val>
                                            <p:strVal val="#ppt_x"/>
                                          </p:val>
                                        </p:tav>
                                      </p:tavLst>
                                    </p:anim>
                                    <p:anim calcmode="lin" valueType="num">
                                      <p:cBhvr>
                                        <p:cTn id="51" dur="1000" fill="hold"/>
                                        <p:tgtEl>
                                          <p:spTgt spid="4199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19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nodeType="clickEffect">
                                  <p:stCondLst>
                                    <p:cond delay="0"/>
                                  </p:stCondLst>
                                  <p:childTnLst>
                                    <p:set>
                                      <p:cBhvr>
                                        <p:cTn id="56" dur="1" fill="hold">
                                          <p:stCondLst>
                                            <p:cond delay="0"/>
                                          </p:stCondLst>
                                        </p:cTn>
                                        <p:tgtEl>
                                          <p:spTgt spid="41995"/>
                                        </p:tgtEl>
                                        <p:attrNameLst>
                                          <p:attrName>style.visibility</p:attrName>
                                        </p:attrNameLst>
                                      </p:cBhvr>
                                      <p:to>
                                        <p:strVal val="visible"/>
                                      </p:to>
                                    </p:set>
                                    <p:anim calcmode="lin" valueType="num">
                                      <p:cBhvr>
                                        <p:cTn id="57" dur="1000" fill="hold"/>
                                        <p:tgtEl>
                                          <p:spTgt spid="41995"/>
                                        </p:tgtEl>
                                        <p:attrNameLst>
                                          <p:attrName>ppt_w</p:attrName>
                                        </p:attrNameLst>
                                      </p:cBhvr>
                                      <p:tavLst>
                                        <p:tav tm="0">
                                          <p:val>
                                            <p:strVal val="#ppt_w*0.70"/>
                                          </p:val>
                                        </p:tav>
                                        <p:tav tm="100000">
                                          <p:val>
                                            <p:strVal val="#ppt_w"/>
                                          </p:val>
                                        </p:tav>
                                      </p:tavLst>
                                    </p:anim>
                                    <p:anim calcmode="lin" valueType="num">
                                      <p:cBhvr>
                                        <p:cTn id="58" dur="1000" fill="hold"/>
                                        <p:tgtEl>
                                          <p:spTgt spid="41995"/>
                                        </p:tgtEl>
                                        <p:attrNameLst>
                                          <p:attrName>ppt_h</p:attrName>
                                        </p:attrNameLst>
                                      </p:cBhvr>
                                      <p:tavLst>
                                        <p:tav tm="0">
                                          <p:val>
                                            <p:strVal val="#ppt_h"/>
                                          </p:val>
                                        </p:tav>
                                        <p:tav tm="100000">
                                          <p:val>
                                            <p:strVal val="#ppt_h"/>
                                          </p:val>
                                        </p:tav>
                                      </p:tavLst>
                                    </p:anim>
                                    <p:animEffect transition="in" filter="fade">
                                      <p:cBhvr>
                                        <p:cTn id="59" dur="1000"/>
                                        <p:tgtEl>
                                          <p:spTgt spid="4199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 calcmode="lin" valueType="num">
                                      <p:cBhvr>
                                        <p:cTn id="66" dur="500" fill="hold"/>
                                        <p:tgtEl>
                                          <p:spTgt spid="12"/>
                                        </p:tgtEl>
                                        <p:attrNameLst>
                                          <p:attrName>style.rotation</p:attrName>
                                        </p:attrNameLst>
                                      </p:cBhvr>
                                      <p:tavLst>
                                        <p:tav tm="0">
                                          <p:val>
                                            <p:fltVal val="360"/>
                                          </p:val>
                                        </p:tav>
                                        <p:tav tm="100000">
                                          <p:val>
                                            <p:fltVal val="0"/>
                                          </p:val>
                                        </p:tav>
                                      </p:tavLst>
                                    </p:anim>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1" grpId="0"/>
      <p:bldP spid="41992" grpId="0"/>
      <p:bldP spid="41993" grpId="0"/>
      <p:bldP spid="1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eaLnBrk="1" fontAlgn="auto" hangingPunct="1">
              <a:spcAft>
                <a:spcPts val="0"/>
              </a:spcAft>
              <a:defRPr/>
            </a:pPr>
            <a:r>
              <a:rPr lang="ar-SA" sz="7200" dirty="0" smtClean="0">
                <a:solidFill>
                  <a:schemeClr val="bg1"/>
                </a:solidFill>
                <a:latin typeface="Times New Roman" panose="02020603050405020304" pitchFamily="18" charset="0"/>
                <a:cs typeface="Times New Roman" panose="02020603050405020304" pitchFamily="18" charset="0"/>
              </a:rPr>
              <a:t>المنفعة الحدية</a:t>
            </a:r>
            <a:endParaRPr lang="en-US" sz="7200" dirty="0" smtClean="0">
              <a:solidFill>
                <a:schemeClr val="bg1"/>
              </a:solidFill>
              <a:latin typeface="Times New Roman" panose="02020603050405020304" pitchFamily="18" charset="0"/>
              <a:cs typeface="Times New Roman" panose="02020603050405020304" pitchFamily="18" charset="0"/>
            </a:endParaRPr>
          </a:p>
        </p:txBody>
      </p:sp>
      <p:sp>
        <p:nvSpPr>
          <p:cNvPr id="154627" name="Rectangle 3"/>
          <p:cNvSpPr>
            <a:spLocks noGrp="1" noChangeArrowheads="1"/>
          </p:cNvSpPr>
          <p:nvPr>
            <p:ph idx="1"/>
          </p:nvPr>
        </p:nvSpPr>
        <p:spPr/>
        <p:txBody>
          <a:bodyPr/>
          <a:lstStyle/>
          <a:p>
            <a:pPr algn="just" rtl="1" eaLnBrk="1" hangingPunct="1"/>
            <a:r>
              <a:rPr lang="ar-SA" altLang="en-US" b="1" smtClean="0">
                <a:latin typeface="Times New Roman" pitchFamily="18" charset="0"/>
                <a:cs typeface="Times New Roman" pitchFamily="18" charset="0"/>
              </a:rPr>
              <a:t> المنفعة الحدية : «مقدار التغير ( بالزيادة أو بالنقصان ) في المنفعة الكلية المتحقق نتيجة لزيادة الاستهلاك من السلعة بمقدار وحدة اضافية واحدة»، وتقاس من المعادلة التالية:</a:t>
            </a:r>
          </a:p>
          <a:p>
            <a:pPr algn="just" rtl="1" eaLnBrk="1" hangingPunct="1">
              <a:buFont typeface="Wingdings" pitchFamily="2" charset="2"/>
              <a:buNone/>
            </a:pPr>
            <a:endParaRPr lang="ar-SA" altLang="en-US" sz="2400" b="1" smtClean="0">
              <a:latin typeface="Times New Roman" pitchFamily="18" charset="0"/>
              <a:cs typeface="Times New Roman" pitchFamily="18" charset="0"/>
            </a:endParaRPr>
          </a:p>
          <a:p>
            <a:pPr algn="r" rtl="1" eaLnBrk="1" hangingPunct="1">
              <a:buFont typeface="Wingdings" pitchFamily="2" charset="2"/>
              <a:buNone/>
            </a:pPr>
            <a:r>
              <a:rPr lang="ar-SA" altLang="en-US" sz="2400" b="1" smtClean="0">
                <a:latin typeface="Times New Roman" pitchFamily="18" charset="0"/>
                <a:cs typeface="Times New Roman" pitchFamily="18" charset="0"/>
              </a:rPr>
              <a:t>                     </a:t>
            </a:r>
            <a:r>
              <a:rPr lang="ar-SA" altLang="en-US" sz="2000" b="1" smtClean="0">
                <a:latin typeface="Times New Roman" pitchFamily="18" charset="0"/>
                <a:cs typeface="Times New Roman" pitchFamily="18" charset="0"/>
              </a:rPr>
              <a:t> 	التغير في المنفعة الكلية للسلعة                    </a:t>
            </a:r>
          </a:p>
          <a:p>
            <a:pPr algn="r" rtl="1" eaLnBrk="1" hangingPunct="1">
              <a:buFont typeface="Wingdings" pitchFamily="2" charset="2"/>
              <a:buNone/>
            </a:pPr>
            <a:r>
              <a:rPr lang="ar-SA" altLang="en-US" sz="2000" b="1" smtClean="0">
                <a:latin typeface="Times New Roman" pitchFamily="18" charset="0"/>
                <a:cs typeface="Times New Roman" pitchFamily="18" charset="0"/>
              </a:rPr>
              <a:t>المنفعة الحدية  =  	ــــــــــــــــــــــــــــــــــــــــــــــــــــــ   </a:t>
            </a:r>
          </a:p>
          <a:p>
            <a:pPr algn="r" rtl="1" eaLnBrk="1" hangingPunct="1">
              <a:buFont typeface="Wingdings" pitchFamily="2" charset="2"/>
              <a:buNone/>
            </a:pPr>
            <a:r>
              <a:rPr lang="ar-SA" altLang="en-US" sz="2000" b="1" smtClean="0">
                <a:latin typeface="Times New Roman" pitchFamily="18" charset="0"/>
                <a:cs typeface="Times New Roman" pitchFamily="18" charset="0"/>
              </a:rPr>
              <a:t>	</a:t>
            </a:r>
            <a:r>
              <a:rPr lang="en-US" altLang="en-US" sz="2000" b="1" smtClean="0">
                <a:latin typeface="Times New Roman" pitchFamily="18" charset="0"/>
                <a:cs typeface="Times New Roman" pitchFamily="18" charset="0"/>
              </a:rPr>
              <a:t>  </a:t>
            </a:r>
            <a:r>
              <a:rPr lang="ar-SA" altLang="en-US" sz="2000" b="1" smtClean="0">
                <a:latin typeface="Times New Roman" pitchFamily="18" charset="0"/>
                <a:cs typeface="Times New Roman" pitchFamily="18" charset="0"/>
              </a:rPr>
              <a:t>               	التغير في عدد الوحدات المستهلكة من السلعة </a:t>
            </a:r>
          </a:p>
          <a:p>
            <a:pPr algn="r" rtl="1" eaLnBrk="1" hangingPunct="1">
              <a:buFont typeface="Wingdings" pitchFamily="2" charset="2"/>
              <a:buNone/>
            </a:pPr>
            <a:endParaRPr lang="ar-SA" altLang="en-US" sz="2000" b="1" smtClean="0">
              <a:latin typeface="Times New Roman" pitchFamily="18" charset="0"/>
              <a:cs typeface="Times New Roman" pitchFamily="18" charset="0"/>
            </a:endParaRPr>
          </a:p>
          <a:p>
            <a:pPr algn="r" rtl="1" eaLnBrk="1" hangingPunct="1">
              <a:buFont typeface="Wingdings" pitchFamily="2" charset="2"/>
              <a:buNone/>
            </a:pPr>
            <a:endParaRPr lang="ar-SA" altLang="en-US" sz="2000" b="1" smtClean="0">
              <a:latin typeface="Times New Roman" pitchFamily="18" charset="0"/>
              <a:cs typeface="Times New Roman" pitchFamily="18" charset="0"/>
            </a:endParaRPr>
          </a:p>
          <a:p>
            <a:pPr algn="r" rtl="1" eaLnBrk="1" hangingPunct="1"/>
            <a:r>
              <a:rPr lang="ar-SA" altLang="en-US" sz="2400" b="1" smtClean="0">
                <a:latin typeface="Times New Roman" pitchFamily="18" charset="0"/>
                <a:cs typeface="Times New Roman" pitchFamily="18" charset="0"/>
              </a:rPr>
              <a:t>ويمكن توضيح المنفعة الحدية بالجدول:</a:t>
            </a:r>
            <a:endParaRPr lang="en-US" altLang="en-US" sz="2400" b="1"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just"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مثال: المنفعة الحدية </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44198" name="Group 166"/>
          <p:cNvGraphicFramePr>
            <a:graphicFrameLocks noGrp="1"/>
          </p:cNvGraphicFramePr>
          <p:nvPr>
            <p:ph idx="1"/>
          </p:nvPr>
        </p:nvGraphicFramePr>
        <p:xfrm>
          <a:off x="457200" y="1774825"/>
          <a:ext cx="8229600" cy="2737056"/>
        </p:xfrm>
        <a:graphic>
          <a:graphicData uri="http://schemas.openxmlformats.org/drawingml/2006/table">
            <a:tbl>
              <a:tblPr/>
              <a:tblGrid>
                <a:gridCol w="839787"/>
                <a:gridCol w="839788"/>
                <a:gridCol w="838200"/>
                <a:gridCol w="839787"/>
                <a:gridCol w="839788"/>
                <a:gridCol w="839787"/>
                <a:gridCol w="838200"/>
                <a:gridCol w="759743"/>
                <a:gridCol w="1594520"/>
              </a:tblGrid>
              <a:tr h="9447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عدد حبات البرتقال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2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الكلية</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TU</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9602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4</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المنفعة  الحدية</a:t>
                      </a: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(MU)</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99" name="Rectangle 167"/>
          <p:cNvSpPr>
            <a:spLocks noChangeArrowheads="1"/>
          </p:cNvSpPr>
          <p:nvPr/>
        </p:nvSpPr>
        <p:spPr bwMode="auto">
          <a:xfrm>
            <a:off x="647700" y="4581525"/>
            <a:ext cx="7869238" cy="1728788"/>
          </a:xfrm>
          <a:prstGeom prst="rect">
            <a:avLst/>
          </a:prstGeom>
          <a:noFill/>
          <a:ln w="9525">
            <a:noFill/>
            <a:miter lim="800000"/>
            <a:headEnd/>
            <a:tailEnd/>
          </a:ln>
          <a:effectLst/>
        </p:spPr>
        <p:txBody>
          <a:bodyPr anchor="ctr" anchorCtr="1"/>
          <a:lstStyle/>
          <a:p>
            <a:pPr algn="just" rtl="1">
              <a:defRPr/>
            </a:pPr>
            <a:r>
              <a:rPr lang="ar-SA" sz="2800" b="1" dirty="0">
                <a:solidFill>
                  <a:schemeClr val="tx2"/>
                </a:solidFill>
                <a:effectLst>
                  <a:outerShdw blurRad="38100" dist="38100" dir="2700000" algn="tl">
                    <a:srgbClr val="000000"/>
                  </a:outerShdw>
                </a:effectLst>
                <a:latin typeface="Arial" charset="0"/>
                <a:cs typeface="Arial" charset="0"/>
              </a:rPr>
              <a:t>يلاحظ أن المنفعة الحدية تبدأ بالزيادة ثم تتحول الزيادة إلى معدل متناقص عند البرتقالة الخامسة ثم تتحول إلى الصفر عند الحبة السابعة ثم إلى السالبة عند البرتقالة الثامنة.</a:t>
            </a:r>
            <a:endParaRPr lang="en-US" sz="2800" b="1" dirty="0">
              <a:solidFill>
                <a:schemeClr val="tx2"/>
              </a:solidFill>
              <a:effectLst>
                <a:outerShdw blurRad="38100" dist="38100" dir="2700000" algn="tl">
                  <a:srgbClr val="000000"/>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7"/>
          <p:cNvSpPr>
            <a:spLocks noGrp="1"/>
          </p:cNvSpPr>
          <p:nvPr>
            <p:ph type="sldNum" sz="quarter" idx="12"/>
          </p:nvPr>
        </p:nvSpPr>
        <p:spPr/>
        <p:txBody>
          <a:bodyPr/>
          <a:lstStyle/>
          <a:p>
            <a:pPr>
              <a:defRPr/>
            </a:pPr>
            <a:fld id="{A17A5836-68EB-46C7-9A70-85E757258041}" type="slidenum">
              <a:rPr lang="en-US"/>
              <a:pPr>
                <a:defRPr/>
              </a:pPr>
              <a:t>126</a:t>
            </a:fld>
            <a:endParaRPr lang="en-US"/>
          </a:p>
        </p:txBody>
      </p:sp>
      <p:sp>
        <p:nvSpPr>
          <p:cNvPr id="21508" name="Rectangle 3"/>
          <p:cNvSpPr>
            <a:spLocks noGrp="1"/>
          </p:cNvSpPr>
          <p:nvPr>
            <p:ph type="body" idx="1"/>
          </p:nvPr>
        </p:nvSpPr>
        <p:spPr>
          <a:xfrm>
            <a:off x="457200" y="1481138"/>
            <a:ext cx="8229600" cy="347662"/>
          </a:xfrm>
        </p:spPr>
        <p:txBody>
          <a:bodyPr rtlCol="0">
            <a:normAutofit fontScale="92500" lnSpcReduction="10000"/>
          </a:bodyPr>
          <a:lstStyle/>
          <a:p>
            <a:pPr marL="438912" indent="-320040" algn="r" rtl="1" eaLnBrk="1" fontAlgn="auto" hangingPunct="1">
              <a:lnSpc>
                <a:spcPct val="80000"/>
              </a:lnSpc>
              <a:spcBef>
                <a:spcPts val="0"/>
              </a:spcBef>
              <a:spcAft>
                <a:spcPts val="0"/>
              </a:spcAft>
              <a:buFont typeface="Wingdings 3" pitchFamily="18" charset="2"/>
              <a:buNone/>
              <a:defRPr/>
            </a:pPr>
            <a:endParaRPr lang="en-US" altLang="en-US" sz="2000" dirty="0" smtClean="0">
              <a:cs typeface="Arial" charset="0"/>
            </a:endParaRPr>
          </a:p>
        </p:txBody>
      </p:sp>
      <p:sp>
        <p:nvSpPr>
          <p:cNvPr id="156676" name="Text Box 12"/>
          <p:cNvSpPr txBox="1">
            <a:spLocks noChangeArrowheads="1"/>
          </p:cNvSpPr>
          <p:nvPr/>
        </p:nvSpPr>
        <p:spPr bwMode="auto">
          <a:xfrm>
            <a:off x="4251325" y="5294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a:latin typeface="Arial" pitchFamily="34" charset="0"/>
                <a:cs typeface="Arial" pitchFamily="34" charset="0"/>
              </a:rPr>
              <a:t>6</a:t>
            </a:r>
            <a:endParaRPr lang="en-US" altLang="en-US" sz="1800">
              <a:latin typeface="Arial" pitchFamily="34" charset="0"/>
              <a:cs typeface="Arial" pitchFamily="34" charset="0"/>
            </a:endParaRPr>
          </a:p>
        </p:txBody>
      </p:sp>
      <p:grpSp>
        <p:nvGrpSpPr>
          <p:cNvPr id="156677" name="Group 2"/>
          <p:cNvGrpSpPr>
            <a:grpSpLocks/>
          </p:cNvGrpSpPr>
          <p:nvPr/>
        </p:nvGrpSpPr>
        <p:grpSpPr bwMode="auto">
          <a:xfrm>
            <a:off x="1204913" y="2438400"/>
            <a:ext cx="5949950" cy="3527425"/>
            <a:chOff x="1204913" y="2438400"/>
            <a:chExt cx="5949950" cy="3527425"/>
          </a:xfrm>
        </p:grpSpPr>
        <p:sp>
          <p:nvSpPr>
            <p:cNvPr id="21509" name="Line 4"/>
            <p:cNvSpPr>
              <a:spLocks noChangeShapeType="1"/>
            </p:cNvSpPr>
            <p:nvPr/>
          </p:nvSpPr>
          <p:spPr bwMode="auto">
            <a:xfrm>
              <a:off x="1981200" y="2438400"/>
              <a:ext cx="0" cy="2895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1510" name="Line 5"/>
            <p:cNvSpPr>
              <a:spLocks noChangeShapeType="1"/>
            </p:cNvSpPr>
            <p:nvPr/>
          </p:nvSpPr>
          <p:spPr bwMode="auto">
            <a:xfrm>
              <a:off x="1981200" y="5334000"/>
              <a:ext cx="3886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1511" name="Freeform 7"/>
            <p:cNvSpPr>
              <a:spLocks/>
            </p:cNvSpPr>
            <p:nvPr/>
          </p:nvSpPr>
          <p:spPr bwMode="auto">
            <a:xfrm>
              <a:off x="1981200" y="2743200"/>
              <a:ext cx="3505200" cy="2590800"/>
            </a:xfrm>
            <a:custGeom>
              <a:avLst/>
              <a:gdLst>
                <a:gd name="T0" fmla="*/ 0 w 1824"/>
                <a:gd name="T1" fmla="*/ 2590800 h 1360"/>
                <a:gd name="T2" fmla="*/ 645695 w 1824"/>
                <a:gd name="T3" fmla="*/ 2133600 h 1360"/>
                <a:gd name="T4" fmla="*/ 1383632 w 1824"/>
                <a:gd name="T5" fmla="*/ 1219200 h 1360"/>
                <a:gd name="T6" fmla="*/ 1752600 w 1824"/>
                <a:gd name="T7" fmla="*/ 304800 h 1360"/>
                <a:gd name="T8" fmla="*/ 2398295 w 1824"/>
                <a:gd name="T9" fmla="*/ 30480 h 1360"/>
                <a:gd name="T10" fmla="*/ 3505200 w 1824"/>
                <a:gd name="T11" fmla="*/ 487680 h 1360"/>
                <a:gd name="T12" fmla="*/ 0 60000 65536"/>
                <a:gd name="T13" fmla="*/ 0 60000 65536"/>
                <a:gd name="T14" fmla="*/ 0 60000 65536"/>
                <a:gd name="T15" fmla="*/ 0 60000 65536"/>
                <a:gd name="T16" fmla="*/ 0 60000 65536"/>
                <a:gd name="T17" fmla="*/ 0 60000 65536"/>
                <a:gd name="T18" fmla="*/ 0 w 1824"/>
                <a:gd name="T19" fmla="*/ 0 h 1360"/>
                <a:gd name="T20" fmla="*/ 1824 w 1824"/>
                <a:gd name="T21" fmla="*/ 1360 h 1360"/>
              </a:gdLst>
              <a:ahLst/>
              <a:cxnLst>
                <a:cxn ang="T12">
                  <a:pos x="T0" y="T1"/>
                </a:cxn>
                <a:cxn ang="T13">
                  <a:pos x="T2" y="T3"/>
                </a:cxn>
                <a:cxn ang="T14">
                  <a:pos x="T4" y="T5"/>
                </a:cxn>
                <a:cxn ang="T15">
                  <a:pos x="T6" y="T7"/>
                </a:cxn>
                <a:cxn ang="T16">
                  <a:pos x="T8" y="T9"/>
                </a:cxn>
                <a:cxn ang="T17">
                  <a:pos x="T10" y="T11"/>
                </a:cxn>
              </a:cxnLst>
              <a:rect l="T18" t="T19" r="T20" b="T21"/>
              <a:pathLst>
                <a:path w="1824" h="1360">
                  <a:moveTo>
                    <a:pt x="0" y="1360"/>
                  </a:moveTo>
                  <a:cubicBezTo>
                    <a:pt x="108" y="1300"/>
                    <a:pt x="216" y="1240"/>
                    <a:pt x="336" y="1120"/>
                  </a:cubicBezTo>
                  <a:cubicBezTo>
                    <a:pt x="456" y="1000"/>
                    <a:pt x="624" y="800"/>
                    <a:pt x="720" y="640"/>
                  </a:cubicBezTo>
                  <a:cubicBezTo>
                    <a:pt x="816" y="480"/>
                    <a:pt x="824" y="264"/>
                    <a:pt x="912" y="160"/>
                  </a:cubicBezTo>
                  <a:cubicBezTo>
                    <a:pt x="1000" y="56"/>
                    <a:pt x="1096" y="0"/>
                    <a:pt x="1248" y="16"/>
                  </a:cubicBezTo>
                  <a:cubicBezTo>
                    <a:pt x="1400" y="32"/>
                    <a:pt x="1728" y="216"/>
                    <a:pt x="1824" y="256"/>
                  </a:cubicBezTo>
                </a:path>
              </a:pathLst>
            </a:custGeom>
            <a:ln>
              <a:headEnd/>
              <a:tailEnd/>
            </a:ln>
          </p:spPr>
          <p:style>
            <a:lnRef idx="2">
              <a:schemeClr val="accent3"/>
            </a:lnRef>
            <a:fillRef idx="0">
              <a:schemeClr val="accent3"/>
            </a:fillRef>
            <a:effectRef idx="1">
              <a:schemeClr val="accent3"/>
            </a:effectRef>
            <a:fontRef idx="minor">
              <a:schemeClr val="tx1"/>
            </a:fontRef>
          </p:style>
          <p:txBody>
            <a:bodyPr/>
            <a:lstStyle/>
            <a:p>
              <a:pPr algn="r" rtl="1">
                <a:defRPr/>
              </a:pPr>
              <a:endParaRPr lang="en-US"/>
            </a:p>
          </p:txBody>
        </p:sp>
        <p:sp>
          <p:nvSpPr>
            <p:cNvPr id="156682" name="Text Box 8"/>
            <p:cNvSpPr txBox="1">
              <a:spLocks noChangeArrowheads="1"/>
            </p:cNvSpPr>
            <p:nvPr/>
          </p:nvSpPr>
          <p:spPr bwMode="auto">
            <a:xfrm>
              <a:off x="6553200" y="5257800"/>
              <a:ext cx="601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a:latin typeface="Arial" pitchFamily="34" charset="0"/>
                  <a:cs typeface="Arial" pitchFamily="34" charset="0"/>
                </a:rPr>
                <a:t>الكمية</a:t>
              </a:r>
              <a:endParaRPr lang="en-US" altLang="en-US" sz="1800">
                <a:latin typeface="Arial" pitchFamily="34" charset="0"/>
                <a:cs typeface="Arial" pitchFamily="34" charset="0"/>
              </a:endParaRPr>
            </a:p>
          </p:txBody>
        </p:sp>
        <p:sp>
          <p:nvSpPr>
            <p:cNvPr id="156683" name="Text Box 9"/>
            <p:cNvSpPr txBox="1">
              <a:spLocks noChangeArrowheads="1"/>
            </p:cNvSpPr>
            <p:nvPr/>
          </p:nvSpPr>
          <p:spPr bwMode="auto">
            <a:xfrm rot="-5400000">
              <a:off x="838200" y="3581401"/>
              <a:ext cx="1100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a:latin typeface="Arial" pitchFamily="34" charset="0"/>
                  <a:cs typeface="Arial" pitchFamily="34" charset="0"/>
                </a:rPr>
                <a:t>المنفعة الكلية</a:t>
              </a:r>
              <a:endParaRPr lang="en-US" altLang="en-US" sz="1800">
                <a:latin typeface="Arial" pitchFamily="34" charset="0"/>
                <a:cs typeface="Arial" pitchFamily="34" charset="0"/>
              </a:endParaRPr>
            </a:p>
          </p:txBody>
        </p:sp>
        <p:sp>
          <p:nvSpPr>
            <p:cNvPr id="156684" name="Line 10"/>
            <p:cNvSpPr>
              <a:spLocks noChangeShapeType="1"/>
            </p:cNvSpPr>
            <p:nvPr/>
          </p:nvSpPr>
          <p:spPr bwMode="auto">
            <a:xfrm>
              <a:off x="4343400" y="2743200"/>
              <a:ext cx="0" cy="259080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156685" name="Line 11"/>
            <p:cNvSpPr>
              <a:spLocks noChangeShapeType="1"/>
            </p:cNvSpPr>
            <p:nvPr/>
          </p:nvSpPr>
          <p:spPr bwMode="auto">
            <a:xfrm flipH="1">
              <a:off x="1981200" y="2743200"/>
              <a:ext cx="2362200"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56686" name="Text Box 13"/>
            <p:cNvSpPr txBox="1">
              <a:spLocks noChangeArrowheads="1"/>
            </p:cNvSpPr>
            <p:nvPr/>
          </p:nvSpPr>
          <p:spPr bwMode="auto">
            <a:xfrm>
              <a:off x="1524000" y="2590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a:latin typeface="Arial" pitchFamily="34" charset="0"/>
                  <a:cs typeface="Arial" pitchFamily="34" charset="0"/>
                </a:rPr>
                <a:t>18</a:t>
              </a:r>
              <a:endParaRPr lang="en-US" altLang="en-US" sz="1800">
                <a:latin typeface="Arial" pitchFamily="34" charset="0"/>
                <a:cs typeface="Arial" pitchFamily="34" charset="0"/>
              </a:endParaRPr>
            </a:p>
          </p:txBody>
        </p:sp>
        <p:sp>
          <p:nvSpPr>
            <p:cNvPr id="21518" name="Line 14"/>
            <p:cNvSpPr>
              <a:spLocks noChangeShapeType="1"/>
            </p:cNvSpPr>
            <p:nvPr/>
          </p:nvSpPr>
          <p:spPr bwMode="auto">
            <a:xfrm flipV="1">
              <a:off x="1981200" y="4876800"/>
              <a:ext cx="1371600" cy="457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r" rtl="1">
                <a:defRPr/>
              </a:pPr>
              <a:endParaRPr lang="en-US"/>
            </a:p>
          </p:txBody>
        </p:sp>
        <p:sp>
          <p:nvSpPr>
            <p:cNvPr id="21519" name="Line 15"/>
            <p:cNvSpPr>
              <a:spLocks noChangeShapeType="1"/>
            </p:cNvSpPr>
            <p:nvPr/>
          </p:nvSpPr>
          <p:spPr bwMode="auto">
            <a:xfrm>
              <a:off x="3352800" y="4876800"/>
              <a:ext cx="1676400" cy="7620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r" rtl="1">
                <a:defRPr/>
              </a:pPr>
              <a:endParaRPr lang="en-US"/>
            </a:p>
          </p:txBody>
        </p:sp>
        <p:sp>
          <p:nvSpPr>
            <p:cNvPr id="156689" name="Text Box 16"/>
            <p:cNvSpPr txBox="1">
              <a:spLocks noChangeArrowheads="1"/>
            </p:cNvSpPr>
            <p:nvPr/>
          </p:nvSpPr>
          <p:spPr bwMode="auto">
            <a:xfrm>
              <a:off x="5013325" y="559911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MU</a:t>
              </a:r>
            </a:p>
          </p:txBody>
        </p:sp>
        <p:sp>
          <p:nvSpPr>
            <p:cNvPr id="156690" name="Text Box 17"/>
            <p:cNvSpPr txBox="1">
              <a:spLocks noChangeArrowheads="1"/>
            </p:cNvSpPr>
            <p:nvPr/>
          </p:nvSpPr>
          <p:spPr bwMode="auto">
            <a:xfrm>
              <a:off x="5622925" y="30845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TU</a:t>
              </a:r>
            </a:p>
          </p:txBody>
        </p:sp>
      </p:gr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altLang="en-US" sz="4800" dirty="0" smtClean="0">
                <a:solidFill>
                  <a:schemeClr val="accent1">
                    <a:satMod val="150000"/>
                  </a:schemeClr>
                </a:solidFill>
                <a:latin typeface="Times New Roman" panose="02020603050405020304" pitchFamily="18" charset="0"/>
                <a:cs typeface="Times New Roman" panose="02020603050405020304" pitchFamily="18" charset="0"/>
              </a:rPr>
              <a:t>التمثيل البياني للمنفعة الكلية والحدية</a:t>
            </a:r>
            <a:r>
              <a:rPr lang="ar-SA" altLang="en-US" sz="4800" dirty="0">
                <a:solidFill>
                  <a:schemeClr val="accent1">
                    <a:satMod val="150000"/>
                  </a:schemeClr>
                </a:solidFill>
                <a:latin typeface="Times New Roman" panose="02020603050405020304" pitchFamily="18" charset="0"/>
                <a:cs typeface="Times New Roman" panose="02020603050405020304" pitchFamily="18" charset="0"/>
              </a:rPr>
              <a:t/>
            </a:r>
            <a:br>
              <a:rPr lang="ar-SA" altLang="en-US" sz="4800" dirty="0">
                <a:solidFill>
                  <a:schemeClr val="accent1">
                    <a:satMod val="150000"/>
                  </a:schemeClr>
                </a:solidFill>
                <a:latin typeface="Times New Roman" panose="02020603050405020304" pitchFamily="18" charset="0"/>
                <a:cs typeface="Times New Roman" panose="02020603050405020304" pitchFamily="18" charset="0"/>
              </a:rPr>
            </a:b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rtl="1" eaLnBrk="1" fontAlgn="auto" hangingPunct="1">
              <a:spcAft>
                <a:spcPts val="0"/>
              </a:spcAft>
              <a:defRPr/>
            </a:pPr>
            <a:r>
              <a:rPr lang="ar-SA" sz="4400" dirty="0" smtClean="0">
                <a:solidFill>
                  <a:schemeClr val="bg1"/>
                </a:solidFill>
                <a:latin typeface="Times New Roman" panose="02020603050405020304" pitchFamily="18" charset="0"/>
                <a:cs typeface="Times New Roman" panose="02020603050405020304" pitchFamily="18" charset="0"/>
              </a:rPr>
              <a:t>قانون تناقص المنفعة الحدية</a:t>
            </a:r>
            <a:endParaRPr lang="en-US" sz="4400" dirty="0" smtClean="0">
              <a:solidFill>
                <a:schemeClr val="bg1"/>
              </a:solidFill>
              <a:latin typeface="Times New Roman" panose="02020603050405020304" pitchFamily="18" charset="0"/>
              <a:cs typeface="Times New Roman" panose="02020603050405020304" pitchFamily="18" charset="0"/>
            </a:endParaRPr>
          </a:p>
        </p:txBody>
      </p:sp>
      <p:sp>
        <p:nvSpPr>
          <p:cNvPr id="157699" name="Rectangle 3"/>
          <p:cNvSpPr>
            <a:spLocks noGrp="1" noChangeArrowheads="1"/>
          </p:cNvSpPr>
          <p:nvPr>
            <p:ph idx="1"/>
          </p:nvPr>
        </p:nvSpPr>
        <p:spPr/>
        <p:txBody>
          <a:bodyPr/>
          <a:lstStyle/>
          <a:p>
            <a:pPr algn="just" rtl="1" eaLnBrk="1" hangingPunct="1">
              <a:buFont typeface="Wingdings" pitchFamily="2" charset="2"/>
              <a:buNone/>
            </a:pPr>
            <a:r>
              <a:rPr lang="ar-SA" altLang="en-US" sz="2400" b="1" smtClean="0">
                <a:latin typeface="Times New Roman" pitchFamily="18" charset="0"/>
                <a:cs typeface="Times New Roman" pitchFamily="18" charset="0"/>
              </a:rPr>
              <a:t>نص القانون: «عند استهلاك وحدات متتالية من السلعة خلال فترة زمنية محددة تبدأ المنفعة الحدية بالزيادة التدريجية وبعد حد معين تبدأ بالتناقص التدريجي ثم تصبح صفراً ثم سالبة».</a:t>
            </a:r>
          </a:p>
          <a:p>
            <a:pPr algn="just" rtl="1" eaLnBrk="1" hangingPunct="1">
              <a:buFont typeface="Wingdings" pitchFamily="2" charset="2"/>
              <a:buNone/>
            </a:pPr>
            <a:r>
              <a:rPr lang="ar-SA" altLang="en-US" sz="2400" b="1" smtClean="0">
                <a:solidFill>
                  <a:schemeClr val="folHlink"/>
                </a:solidFill>
                <a:latin typeface="Times New Roman" pitchFamily="18" charset="0"/>
                <a:cs typeface="Times New Roman" pitchFamily="18" charset="0"/>
              </a:rPr>
              <a:t>تفسير تناقص المنفعة</a:t>
            </a:r>
            <a:r>
              <a:rPr lang="en-US" altLang="en-US" sz="2400" b="1" smtClean="0">
                <a:solidFill>
                  <a:schemeClr val="folHlink"/>
                </a:solidFill>
                <a:latin typeface="Times New Roman" pitchFamily="18" charset="0"/>
                <a:cs typeface="Times New Roman" pitchFamily="18" charset="0"/>
              </a:rPr>
              <a:t>:</a:t>
            </a:r>
            <a:endParaRPr lang="ar-SA" altLang="en-US" sz="2400" b="1" smtClean="0">
              <a:solidFill>
                <a:schemeClr val="folHlink"/>
              </a:solidFill>
              <a:latin typeface="Times New Roman" pitchFamily="18" charset="0"/>
              <a:cs typeface="Times New Roman" pitchFamily="18" charset="0"/>
            </a:endParaRPr>
          </a:p>
          <a:p>
            <a:pPr algn="just" rtl="1" eaLnBrk="1" hangingPunct="1">
              <a:buFont typeface="Wingdings" pitchFamily="2" charset="2"/>
              <a:buNone/>
            </a:pPr>
            <a:r>
              <a:rPr lang="ar-SA" altLang="en-US" sz="2400" b="1" smtClean="0">
                <a:latin typeface="Times New Roman" pitchFamily="18" charset="0"/>
                <a:cs typeface="Times New Roman" pitchFamily="18" charset="0"/>
              </a:rPr>
              <a:t>     الوحدات الأولى المستهلكة تعطي أكبر منفعة للمستهلك وإذا استمر المستهلك باستخدام السلعة فإن الوحدات الإضافية تقل منفعتها لأن المستهلك يقترب من الإشباع لتلك السلعة. وإذا استمر بالاستهلاك فإن المنفعة تبدأ بالتناقص حتى تصل إلى الصفر ويكون المستهلك في هذه الحالة قد أشبع حاجاته ورغباته لتلك السلعة بالكامل ولكن إذا استهلك أي وحدة اضافية من تلك السلعة فإن المنفعة الحدية تصبح سالبة وهذا يعني انفاق غير رشيد.</a:t>
            </a:r>
            <a:endParaRPr lang="en-US" altLang="en-US" sz="2400" b="1"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just" rtl="1" eaLnBrk="1" fontAlgn="auto" hangingPunct="1">
              <a:spcAft>
                <a:spcPts val="0"/>
              </a:spcAft>
              <a:defRPr/>
            </a:pPr>
            <a:r>
              <a:rPr lang="ar-SA" sz="5400" dirty="0" smtClean="0">
                <a:solidFill>
                  <a:schemeClr val="bg1"/>
                </a:solidFill>
                <a:latin typeface="Times New Roman" panose="02020603050405020304" pitchFamily="18" charset="0"/>
                <a:cs typeface="Times New Roman" panose="02020603050405020304" pitchFamily="18" charset="0"/>
              </a:rPr>
              <a:t>توازن المستهلك حسب نظرية المنفعة</a:t>
            </a:r>
            <a:endParaRPr lang="en-US" sz="5400" dirty="0" smtClean="0">
              <a:solidFill>
                <a:schemeClr val="bg1"/>
              </a:solidFill>
              <a:latin typeface="Times New Roman" panose="02020603050405020304" pitchFamily="18" charset="0"/>
              <a:cs typeface="Times New Roman" panose="02020603050405020304" pitchFamily="18" charset="0"/>
            </a:endParaRPr>
          </a:p>
        </p:txBody>
      </p:sp>
      <p:sp>
        <p:nvSpPr>
          <p:cNvPr id="158723" name="Rectangle 3"/>
          <p:cNvSpPr>
            <a:spLocks noGrp="1" noChangeArrowheads="1"/>
          </p:cNvSpPr>
          <p:nvPr>
            <p:ph idx="1"/>
          </p:nvPr>
        </p:nvSpPr>
        <p:spPr/>
        <p:txBody>
          <a:bodyPr/>
          <a:lstStyle/>
          <a:p>
            <a:pPr algn="r" rtl="1" eaLnBrk="1" hangingPunct="1">
              <a:buFont typeface="Wingdings" pitchFamily="2" charset="2"/>
              <a:buNone/>
            </a:pPr>
            <a:r>
              <a:rPr lang="ar-SA" altLang="en-US" sz="2800" b="1" smtClean="0">
                <a:latin typeface="Times New Roman" pitchFamily="18" charset="0"/>
                <a:cs typeface="Times New Roman" pitchFamily="18" charset="0"/>
              </a:rPr>
              <a:t>لدراسة توازن المستهلك نفترض: </a:t>
            </a:r>
          </a:p>
          <a:p>
            <a:pPr algn="r" rtl="1" eaLnBrk="1" hangingPunct="1"/>
            <a:r>
              <a:rPr lang="ar-SA" altLang="en-US" sz="2800" b="1" smtClean="0">
                <a:latin typeface="Times New Roman" pitchFamily="18" charset="0"/>
                <a:cs typeface="Times New Roman" pitchFamily="18" charset="0"/>
              </a:rPr>
              <a:t>أن المستهلك يخصص دخله بالكامل للانفاق على شراء سلعتين هما </a:t>
            </a:r>
            <a:r>
              <a:rPr lang="en-US" altLang="en-US" sz="2800" b="1" smtClean="0">
                <a:latin typeface="Times New Roman" pitchFamily="18" charset="0"/>
                <a:cs typeface="Times New Roman" pitchFamily="18" charset="0"/>
              </a:rPr>
              <a:t>X</a:t>
            </a:r>
            <a:r>
              <a:rPr lang="ar-SA" altLang="en-US" sz="2800" b="1" smtClean="0">
                <a:latin typeface="Times New Roman" pitchFamily="18" charset="0"/>
                <a:cs typeface="Times New Roman" pitchFamily="18" charset="0"/>
              </a:rPr>
              <a:t> وثمن الوحدة منها </a:t>
            </a:r>
            <a:r>
              <a:rPr lang="en-US" altLang="en-US" sz="2800" b="1" smtClean="0">
                <a:latin typeface="Times New Roman" pitchFamily="18" charset="0"/>
                <a:cs typeface="Times New Roman" pitchFamily="18" charset="0"/>
              </a:rPr>
              <a:t>P</a:t>
            </a:r>
            <a:r>
              <a:rPr lang="en-US" altLang="en-US" sz="2800" b="1" baseline="-25000" smtClean="0">
                <a:latin typeface="Times New Roman" pitchFamily="18" charset="0"/>
                <a:cs typeface="Times New Roman" pitchFamily="18" charset="0"/>
              </a:rPr>
              <a:t>x</a:t>
            </a:r>
            <a:r>
              <a:rPr lang="ar-SA" altLang="en-US" sz="2800" b="1" smtClean="0">
                <a:latin typeface="Times New Roman" pitchFamily="18" charset="0"/>
                <a:cs typeface="Times New Roman" pitchFamily="18" charset="0"/>
              </a:rPr>
              <a:t> ، والسلعة </a:t>
            </a:r>
            <a:r>
              <a:rPr lang="en-US" altLang="en-US" sz="2800" b="1" smtClean="0">
                <a:latin typeface="Times New Roman" pitchFamily="18" charset="0"/>
                <a:cs typeface="Times New Roman" pitchFamily="18" charset="0"/>
              </a:rPr>
              <a:t>Y</a:t>
            </a:r>
            <a:r>
              <a:rPr lang="ar-SA" altLang="en-US" sz="2800" b="1" smtClean="0">
                <a:latin typeface="Times New Roman" pitchFamily="18" charset="0"/>
                <a:cs typeface="Times New Roman" pitchFamily="18" charset="0"/>
              </a:rPr>
              <a:t> وثمن الوحدة منها </a:t>
            </a:r>
            <a:r>
              <a:rPr lang="en-US" altLang="en-US" sz="2800" b="1" smtClean="0">
                <a:latin typeface="Times New Roman" pitchFamily="18" charset="0"/>
                <a:cs typeface="Times New Roman" pitchFamily="18" charset="0"/>
              </a:rPr>
              <a:t>P</a:t>
            </a:r>
            <a:r>
              <a:rPr lang="en-US" altLang="en-US" sz="2800" b="1" baseline="-25000" smtClean="0">
                <a:latin typeface="Times New Roman" pitchFamily="18" charset="0"/>
                <a:cs typeface="Times New Roman" pitchFamily="18" charset="0"/>
              </a:rPr>
              <a:t>y</a:t>
            </a:r>
            <a:r>
              <a:rPr lang="ar-SA" altLang="en-US" sz="2800" b="1" smtClean="0">
                <a:latin typeface="Times New Roman" pitchFamily="18" charset="0"/>
                <a:cs typeface="Times New Roman" pitchFamily="18" charset="0"/>
              </a:rPr>
              <a:t> وفي ضوء ذلك فإن قيمة مشتريات المستهلك من السلعتين لا تتجاوز القيمة النقدية لدخله الذي يرمز له بالرمز </a:t>
            </a:r>
            <a:r>
              <a:rPr lang="en-US" altLang="en-US" sz="2800" b="1" smtClean="0">
                <a:latin typeface="Times New Roman" pitchFamily="18" charset="0"/>
                <a:cs typeface="Times New Roman" pitchFamily="18" charset="0"/>
              </a:rPr>
              <a:t>I)</a:t>
            </a:r>
            <a:r>
              <a:rPr lang="ar-SA" altLang="en-US" sz="2800" b="1" smtClean="0">
                <a:latin typeface="Times New Roman" pitchFamily="18" charset="0"/>
                <a:cs typeface="Times New Roman" pitchFamily="18" charset="0"/>
              </a:rPr>
              <a:t>)،</a:t>
            </a:r>
          </a:p>
          <a:p>
            <a:pPr algn="r" rtl="1" eaLnBrk="1" hangingPunct="1"/>
            <a:r>
              <a:rPr lang="ar-SA" altLang="en-US" sz="2800" b="1" smtClean="0">
                <a:latin typeface="Times New Roman" pitchFamily="18" charset="0"/>
                <a:cs typeface="Times New Roman" pitchFamily="18" charset="0"/>
              </a:rPr>
              <a:t>ولكي يحقق المستهلك هدفه في الوصول إلى أقصى إشباع أي أن يكون في حالة توازن لابد أن يتحقق شرطان:</a:t>
            </a:r>
          </a:p>
          <a:p>
            <a:pPr algn="r" rtl="1" eaLnBrk="1" hangingPunct="1">
              <a:buFont typeface="Wingdings" pitchFamily="2" charset="2"/>
              <a:buNone/>
            </a:pPr>
            <a:endParaRPr lang="en-US" altLang="en-US"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just" rtl="1" eaLnBrk="1" fontAlgn="auto" hangingPunct="1">
              <a:spcAft>
                <a:spcPts val="0"/>
              </a:spcAft>
              <a:defRPr/>
            </a:pPr>
            <a:r>
              <a:rPr lang="ar-SA" sz="5400" dirty="0" smtClean="0">
                <a:solidFill>
                  <a:schemeClr val="bg1"/>
                </a:solidFill>
                <a:latin typeface="Times New Roman" panose="02020603050405020304" pitchFamily="18" charset="0"/>
                <a:cs typeface="Times New Roman" panose="02020603050405020304" pitchFamily="18" charset="0"/>
              </a:rPr>
              <a:t>شروط توازن المستهلك</a:t>
            </a:r>
            <a:endParaRPr lang="en-US" sz="5400" dirty="0" smtClean="0">
              <a:solidFill>
                <a:schemeClr val="bg1"/>
              </a:solidFill>
              <a:latin typeface="Times New Roman" panose="02020603050405020304" pitchFamily="18" charset="0"/>
              <a:cs typeface="Times New Roman" panose="02020603050405020304" pitchFamily="18" charset="0"/>
            </a:endParaRPr>
          </a:p>
        </p:txBody>
      </p:sp>
      <p:sp>
        <p:nvSpPr>
          <p:cNvPr id="159747" name="Rectangle 3"/>
          <p:cNvSpPr>
            <a:spLocks noGrp="1" noChangeArrowheads="1"/>
          </p:cNvSpPr>
          <p:nvPr>
            <p:ph idx="1"/>
          </p:nvPr>
        </p:nvSpPr>
        <p:spPr/>
        <p:txBody>
          <a:bodyPr/>
          <a:lstStyle/>
          <a:p>
            <a:pPr algn="r" rtl="1" eaLnBrk="1" hangingPunct="1">
              <a:lnSpc>
                <a:spcPct val="80000"/>
              </a:lnSpc>
              <a:buFont typeface="Wingdings" pitchFamily="2" charset="2"/>
              <a:buNone/>
            </a:pPr>
            <a:r>
              <a:rPr lang="ar-SA" altLang="en-US" sz="2800" b="1" dirty="0" smtClean="0">
                <a:latin typeface="Times New Roman" pitchFamily="18" charset="0"/>
                <a:cs typeface="Times New Roman" pitchFamily="18" charset="0"/>
              </a:rPr>
              <a:t> </a:t>
            </a:r>
            <a:r>
              <a:rPr lang="ar-SA" altLang="en-US" sz="2800" b="1" dirty="0" smtClean="0">
                <a:solidFill>
                  <a:schemeClr val="folHlink"/>
                </a:solidFill>
                <a:latin typeface="Times New Roman" pitchFamily="18" charset="0"/>
                <a:cs typeface="Times New Roman" pitchFamily="18" charset="0"/>
              </a:rPr>
              <a:t>الشرط الأول:</a:t>
            </a:r>
            <a:r>
              <a:rPr lang="ar-SA" altLang="en-US" sz="2800" b="1" dirty="0" smtClean="0">
                <a:latin typeface="Times New Roman" pitchFamily="18" charset="0"/>
                <a:cs typeface="Times New Roman" pitchFamily="18" charset="0"/>
              </a:rPr>
              <a:t> </a:t>
            </a:r>
          </a:p>
          <a:p>
            <a:pPr algn="just" rtl="1" eaLnBrk="1" hangingPunct="1">
              <a:lnSpc>
                <a:spcPct val="80000"/>
              </a:lnSpc>
              <a:buFont typeface="Wingdings" pitchFamily="2" charset="2"/>
              <a:buNone/>
            </a:pPr>
            <a:r>
              <a:rPr lang="ar-SA" altLang="en-US" sz="2800" b="1" dirty="0" smtClean="0">
                <a:latin typeface="Times New Roman" pitchFamily="18" charset="0"/>
                <a:cs typeface="Times New Roman" pitchFamily="18" charset="0"/>
              </a:rPr>
              <a:t>   أن تكون المنفعة الحدية للريال الأخير المنفق على السلعة </a:t>
            </a:r>
            <a:r>
              <a:rPr lang="en-US" altLang="en-US" sz="2800" b="1" dirty="0" smtClean="0">
                <a:latin typeface="Times New Roman" pitchFamily="18" charset="0"/>
                <a:cs typeface="Times New Roman" pitchFamily="18" charset="0"/>
              </a:rPr>
              <a:t>x</a:t>
            </a:r>
            <a:r>
              <a:rPr lang="ar-SA" altLang="en-US" sz="2800" b="1" dirty="0" smtClean="0">
                <a:latin typeface="Times New Roman" pitchFamily="18" charset="0"/>
                <a:cs typeface="Times New Roman" pitchFamily="18" charset="0"/>
              </a:rPr>
              <a:t> مساوية للمنفعة الحدية للريال الأخير المنفق على السلعة </a:t>
            </a:r>
            <a:r>
              <a:rPr lang="en-US" altLang="en-US" sz="2800" b="1" dirty="0" smtClean="0">
                <a:latin typeface="Times New Roman" pitchFamily="18" charset="0"/>
                <a:cs typeface="Times New Roman" pitchFamily="18" charset="0"/>
              </a:rPr>
              <a:t>y</a:t>
            </a:r>
            <a:r>
              <a:rPr lang="ar-SA" altLang="en-US" sz="2800" b="1" dirty="0" smtClean="0">
                <a:latin typeface="Times New Roman" pitchFamily="18" charset="0"/>
                <a:cs typeface="Times New Roman" pitchFamily="18" charset="0"/>
              </a:rPr>
              <a:t>، كما هو مبين بالمعادلة التالية:</a:t>
            </a:r>
            <a:endParaRPr lang="en-US" altLang="en-US" sz="2800" b="1" dirty="0" smtClean="0">
              <a:latin typeface="Times New Roman" pitchFamily="18" charset="0"/>
              <a:cs typeface="Times New Roman" pitchFamily="18" charset="0"/>
            </a:endParaRPr>
          </a:p>
          <a:p>
            <a:pPr algn="r" rtl="1" eaLnBrk="1" hangingPunct="1">
              <a:lnSpc>
                <a:spcPct val="80000"/>
              </a:lnSpc>
              <a:buFont typeface="Wingdings" pitchFamily="2" charset="2"/>
              <a:buNone/>
            </a:pPr>
            <a:r>
              <a:rPr lang="en-US"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المنفعة الحدية للسلعة </a:t>
            </a:r>
            <a:r>
              <a:rPr lang="en-US" altLang="en-US" sz="2800" b="1" dirty="0" smtClean="0">
                <a:latin typeface="Times New Roman" pitchFamily="18" charset="0"/>
                <a:cs typeface="Times New Roman" pitchFamily="18" charset="0"/>
              </a:rPr>
              <a:t>x</a:t>
            </a:r>
            <a:r>
              <a:rPr lang="ar-SA"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المنفعة الحدية </a:t>
            </a:r>
            <a:r>
              <a:rPr lang="ar-SA" altLang="en-US" sz="2800" b="1" dirty="0" smtClean="0">
                <a:latin typeface="Times New Roman" pitchFamily="18" charset="0"/>
                <a:cs typeface="Times New Roman" pitchFamily="18" charset="0"/>
              </a:rPr>
              <a:t> </a:t>
            </a:r>
            <a:r>
              <a:rPr lang="ar-SA" altLang="en-US" sz="2800" b="1" dirty="0">
                <a:latin typeface="Times New Roman" pitchFamily="18" charset="0"/>
                <a:cs typeface="Times New Roman" pitchFamily="18" charset="0"/>
              </a:rPr>
              <a:t>للسلعة </a:t>
            </a:r>
            <a:r>
              <a:rPr lang="en-US" altLang="en-US" sz="2800" b="1" dirty="0">
                <a:latin typeface="Times New Roman" pitchFamily="18" charset="0"/>
                <a:cs typeface="Times New Roman" pitchFamily="18" charset="0"/>
              </a:rPr>
              <a:t> y </a:t>
            </a:r>
            <a:r>
              <a:rPr lang="ar-SA" altLang="en-US" sz="2800" b="1" dirty="0" smtClean="0">
                <a:latin typeface="Times New Roman" pitchFamily="18" charset="0"/>
                <a:cs typeface="Times New Roman" pitchFamily="18" charset="0"/>
              </a:rPr>
              <a:t>	</a:t>
            </a:r>
          </a:p>
          <a:p>
            <a:pPr algn="r" rtl="1" eaLnBrk="1" hangingPunct="1">
              <a:lnSpc>
                <a:spcPct val="80000"/>
              </a:lnSpc>
              <a:buFont typeface="Wingdings" pitchFamily="2" charset="2"/>
              <a:buNone/>
            </a:pPr>
            <a:r>
              <a:rPr lang="en-US"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ــــــــــــــــــــــــــــــــــــــ     =  ــــــــــــــــــــــــــــــــــــــــ</a:t>
            </a:r>
          </a:p>
          <a:p>
            <a:pPr algn="r" rtl="1" eaLnBrk="1" hangingPunct="1">
              <a:lnSpc>
                <a:spcPct val="80000"/>
              </a:lnSpc>
              <a:buFont typeface="Wingdings" pitchFamily="2" charset="2"/>
              <a:buNone/>
            </a:pPr>
            <a:r>
              <a:rPr lang="ar-SA" altLang="en-US" sz="2800" b="1" dirty="0" smtClean="0">
                <a:latin typeface="Times New Roman" pitchFamily="18" charset="0"/>
                <a:cs typeface="Times New Roman" pitchFamily="18" charset="0"/>
              </a:rPr>
              <a:t>       سعر السلعة</a:t>
            </a:r>
            <a:r>
              <a:rPr lang="en-US" altLang="en-US" sz="2800" b="1" dirty="0" smtClean="0">
                <a:latin typeface="Times New Roman" pitchFamily="18" charset="0"/>
                <a:cs typeface="Times New Roman" pitchFamily="18" charset="0"/>
              </a:rPr>
              <a:t>x </a:t>
            </a:r>
            <a:r>
              <a:rPr lang="ar-SA" altLang="en-US" sz="2800" b="1" dirty="0" smtClean="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  </a:t>
            </a:r>
            <a:r>
              <a:rPr lang="ar-SA" altLang="en-US" sz="2800" b="1" dirty="0" smtClean="0">
                <a:latin typeface="Times New Roman" pitchFamily="18" charset="0"/>
                <a:cs typeface="Times New Roman" pitchFamily="18" charset="0"/>
              </a:rPr>
              <a:t>   سعر السلعة </a:t>
            </a:r>
            <a:r>
              <a:rPr lang="en-US" altLang="en-US" sz="2800" b="1" dirty="0" smtClean="0">
                <a:latin typeface="Times New Roman" pitchFamily="18" charset="0"/>
                <a:cs typeface="Times New Roman" pitchFamily="18" charset="0"/>
              </a:rPr>
              <a:t>y</a:t>
            </a:r>
            <a:endParaRPr lang="ar-SA" altLang="en-US" sz="2800" b="1" dirty="0" smtClean="0">
              <a:latin typeface="Times New Roman" pitchFamily="18" charset="0"/>
              <a:cs typeface="Times New Roman" pitchFamily="18" charset="0"/>
            </a:endParaRPr>
          </a:p>
          <a:p>
            <a:pPr algn="r" rtl="1" eaLnBrk="1" hangingPunct="1">
              <a:lnSpc>
                <a:spcPct val="80000"/>
              </a:lnSpc>
              <a:buFont typeface="Wingdings" pitchFamily="2" charset="2"/>
              <a:buNone/>
            </a:pPr>
            <a:endParaRPr lang="ar-SA" altLang="en-US" sz="2800" b="1" dirty="0" smtClean="0">
              <a:solidFill>
                <a:schemeClr val="folHlink"/>
              </a:solidFill>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800" b="1" dirty="0" smtClean="0">
                <a:solidFill>
                  <a:schemeClr val="folHlink"/>
                </a:solidFill>
                <a:latin typeface="Times New Roman" pitchFamily="18" charset="0"/>
                <a:cs typeface="Times New Roman" pitchFamily="18" charset="0"/>
              </a:rPr>
              <a:t>الشرط </a:t>
            </a:r>
            <a:r>
              <a:rPr lang="ar-SA" altLang="en-US" sz="2800" b="1" dirty="0" smtClean="0">
                <a:solidFill>
                  <a:schemeClr val="folHlink"/>
                </a:solidFill>
                <a:latin typeface="Times New Roman" pitchFamily="18" charset="0"/>
                <a:cs typeface="Times New Roman" pitchFamily="18" charset="0"/>
              </a:rPr>
              <a:t>الثاني: انفاق جميع الدخل في شراء السلع</a:t>
            </a:r>
            <a:r>
              <a:rPr lang="ar-SA" altLang="en-US" sz="2800" b="1" dirty="0" smtClean="0">
                <a:solidFill>
                  <a:schemeClr val="folHlink"/>
                </a:solidFill>
                <a:latin typeface="Times New Roman" pitchFamily="18" charset="0"/>
                <a:cs typeface="Times New Roman" pitchFamily="18" charset="0"/>
              </a:rPr>
              <a:t>:</a:t>
            </a:r>
          </a:p>
          <a:p>
            <a:pPr algn="r" rtl="1" eaLnBrk="1" hangingPunct="1">
              <a:lnSpc>
                <a:spcPct val="80000"/>
              </a:lnSpc>
              <a:buFont typeface="Wingdings" pitchFamily="2" charset="2"/>
              <a:buNone/>
            </a:pPr>
            <a:endParaRPr lang="ar-SA" altLang="en-US" sz="2800" b="1" dirty="0" smtClean="0">
              <a:solidFill>
                <a:schemeClr val="folHlink"/>
              </a:solidFill>
              <a:latin typeface="Times New Roman" pitchFamily="18" charset="0"/>
              <a:cs typeface="Times New Roman" pitchFamily="18" charset="0"/>
            </a:endParaRPr>
          </a:p>
          <a:p>
            <a:pPr algn="ctr" rtl="1" eaLnBrk="1" hangingPunct="1">
              <a:lnSpc>
                <a:spcPct val="80000"/>
              </a:lnSpc>
              <a:buFont typeface="Wingdings" pitchFamily="2" charset="2"/>
              <a:buNone/>
            </a:pPr>
            <a:r>
              <a:rPr lang="en-US" altLang="en-US" sz="2800" b="1" dirty="0" smtClean="0">
                <a:latin typeface="Times New Roman" pitchFamily="18" charset="0"/>
                <a:cs typeface="Times New Roman" pitchFamily="18" charset="0"/>
              </a:rPr>
              <a:t>I </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Q</a:t>
            </a:r>
            <a:r>
              <a:rPr lang="en-US" altLang="en-US" sz="2800" b="1" baseline="-25000" dirty="0" err="1" smtClean="0">
                <a:latin typeface="Times New Roman" pitchFamily="18" charset="0"/>
                <a:cs typeface="Times New Roman" pitchFamily="18" charset="0"/>
              </a:rPr>
              <a:t>x</a:t>
            </a: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P</a:t>
            </a:r>
            <a:r>
              <a:rPr lang="en-US" altLang="en-US" sz="2800" b="1" baseline="-25000" dirty="0" err="1" smtClean="0">
                <a:latin typeface="Times New Roman" pitchFamily="18" charset="0"/>
                <a:cs typeface="Times New Roman" pitchFamily="18" charset="0"/>
              </a:rPr>
              <a:t>x</a:t>
            </a: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Q</a:t>
            </a:r>
            <a:r>
              <a:rPr lang="en-US" altLang="en-US" sz="2800" b="1" baseline="-25000" dirty="0" err="1" smtClean="0">
                <a:latin typeface="Times New Roman" pitchFamily="18" charset="0"/>
                <a:cs typeface="Times New Roman" pitchFamily="18" charset="0"/>
              </a:rPr>
              <a:t>y</a:t>
            </a:r>
            <a:r>
              <a:rPr lang="en-US" altLang="en-US" sz="2800" b="1" dirty="0" smtClean="0">
                <a:latin typeface="Times New Roman" pitchFamily="18" charset="0"/>
                <a:cs typeface="Times New Roman" pitchFamily="18" charset="0"/>
              </a:rPr>
              <a:t> * </a:t>
            </a:r>
            <a:r>
              <a:rPr lang="en-US" altLang="en-US" sz="2800" b="1" dirty="0" err="1" smtClean="0">
                <a:latin typeface="Times New Roman" pitchFamily="18" charset="0"/>
                <a:cs typeface="Times New Roman" pitchFamily="18" charset="0"/>
              </a:rPr>
              <a:t>P</a:t>
            </a:r>
            <a:r>
              <a:rPr lang="en-US" altLang="en-US" sz="2800" b="1" baseline="-25000" dirty="0" err="1" smtClean="0">
                <a:latin typeface="Times New Roman" pitchFamily="18" charset="0"/>
                <a:cs typeface="Times New Roman" pitchFamily="18" charset="0"/>
              </a:rPr>
              <a:t>y</a:t>
            </a:r>
            <a:endParaRPr lang="ar-SA" altLang="en-US" sz="2800" b="1" baseline="-25000" dirty="0" smtClean="0">
              <a:latin typeface="Times New Roman" pitchFamily="18" charset="0"/>
              <a:cs typeface="Times New Roman" pitchFamily="18" charset="0"/>
            </a:endParaRPr>
          </a:p>
          <a:p>
            <a:pPr algn="r" rtl="1" eaLnBrk="1" hangingPunct="1">
              <a:lnSpc>
                <a:spcPct val="80000"/>
              </a:lnSpc>
              <a:buFont typeface="Wingdings" pitchFamily="2" charset="2"/>
              <a:buNone/>
            </a:pPr>
            <a:endParaRPr lang="ar-SA" altLang="en-US" sz="2800" b="1" dirty="0" smtClean="0">
              <a:latin typeface="Times New Roman" pitchFamily="18" charset="0"/>
              <a:cs typeface="Times New Roman" pitchFamily="18" charset="0"/>
            </a:endParaRPr>
          </a:p>
          <a:p>
            <a:pPr algn="r" rtl="1" eaLnBrk="1" hangingPunct="1">
              <a:lnSpc>
                <a:spcPct val="80000"/>
              </a:lnSpc>
              <a:buFont typeface="Wingdings" pitchFamily="2" charset="2"/>
              <a:buNone/>
            </a:pPr>
            <a:r>
              <a:rPr lang="ar-SA" altLang="en-US" sz="2800" b="1" dirty="0" smtClean="0">
                <a:latin typeface="Times New Roman" pitchFamily="18" charset="0"/>
                <a:cs typeface="Times New Roman" pitchFamily="18" charset="0"/>
              </a:rPr>
              <a:t>حيث</a:t>
            </a:r>
            <a:r>
              <a:rPr lang="ar-SA"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Q</a:t>
            </a:r>
            <a:r>
              <a:rPr lang="en-US" altLang="en-US" sz="2800" b="1" baseline="-25000" dirty="0" err="1" smtClean="0">
                <a:latin typeface="Times New Roman" pitchFamily="18" charset="0"/>
                <a:cs typeface="Times New Roman" pitchFamily="18" charset="0"/>
              </a:rPr>
              <a:t>x</a:t>
            </a:r>
            <a:r>
              <a:rPr lang="ar-SA" altLang="en-US" sz="2800" b="1" dirty="0" smtClean="0">
                <a:latin typeface="Times New Roman" pitchFamily="18" charset="0"/>
                <a:cs typeface="Times New Roman" pitchFamily="18" charset="0"/>
              </a:rPr>
              <a:t>: كمية السلعة </a:t>
            </a:r>
            <a:r>
              <a:rPr lang="en-US" altLang="en-US" sz="2800" b="1" dirty="0" smtClean="0">
                <a:latin typeface="Times New Roman" pitchFamily="18" charset="0"/>
                <a:cs typeface="Times New Roman" pitchFamily="18" charset="0"/>
              </a:rPr>
              <a:t>X</a:t>
            </a:r>
            <a:r>
              <a:rPr lang="ar-SA"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Q</a:t>
            </a:r>
            <a:r>
              <a:rPr lang="en-US" altLang="en-US" sz="2800" b="1" baseline="-25000" dirty="0" err="1" smtClean="0">
                <a:latin typeface="Times New Roman" pitchFamily="18" charset="0"/>
                <a:cs typeface="Times New Roman" pitchFamily="18" charset="0"/>
              </a:rPr>
              <a:t>y</a:t>
            </a:r>
            <a:r>
              <a:rPr lang="ar-SA" altLang="en-US" sz="2800" b="1" dirty="0" smtClean="0">
                <a:latin typeface="Times New Roman" pitchFamily="18" charset="0"/>
                <a:cs typeface="Times New Roman" pitchFamily="18" charset="0"/>
              </a:rPr>
              <a:t>: كمية السلعة </a:t>
            </a:r>
            <a:r>
              <a:rPr lang="en-US" altLang="en-US" sz="2800" b="1" dirty="0" smtClean="0">
                <a:latin typeface="Times New Roman" pitchFamily="18" charset="0"/>
                <a:cs typeface="Times New Roman" pitchFamily="18" charset="0"/>
              </a:rPr>
              <a:t>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708025" y="2636838"/>
            <a:ext cx="8435975" cy="3673475"/>
          </a:xfrm>
        </p:spPr>
        <p:txBody>
          <a:bodyPr/>
          <a:lstStyle/>
          <a:p>
            <a:pPr algn="just" eaLnBrk="1" hangingPunct="1"/>
            <a:r>
              <a:rPr lang="ar-SA" altLang="en-US" b="1" smtClean="0"/>
              <a:t>إتضح حديثاً أن هذه المصادر محدودة الكمية والنوعية، وأن التلوث البيئي، علي سبيل المثال، يمكن أن تؤدي لخسائر مادية جسيمة في الانتاج الزراعي وصحة الانسان والحيوان. </a:t>
            </a:r>
          </a:p>
          <a:p>
            <a:pPr algn="just" eaLnBrk="1" hangingPunct="1"/>
            <a:r>
              <a:rPr lang="ar-SA" altLang="en-US" b="1" smtClean="0"/>
              <a:t>لذلك فان كلمة "الأرض" كعنصر إنتاج زراعي أصبحت تشير أيضاً الي الأحوال البيئية والطبيعية وكذلك النشاط البشري الذي يحدد مدي إمكانية استخدامها للنشاط الزراعي وكذلك يحدد كمية ونوعية عناصر الانتاج الأخري المطلوبة للعملية الانتاجية.</a:t>
            </a:r>
            <a:endParaRPr lang="en-US" altLang="en-US" b="1" smtClean="0"/>
          </a:p>
        </p:txBody>
      </p:sp>
      <p:sp>
        <p:nvSpPr>
          <p:cNvPr id="3" name="AutoShape 2"/>
          <p:cNvSpPr>
            <a:spLocks noGrp="1" noChangeArrowheads="1"/>
          </p:cNvSpPr>
          <p:nvPr>
            <p:ph type="title"/>
          </p:nvPr>
        </p:nvSpPr>
        <p:spPr/>
        <p:txBody>
          <a:bodyPr/>
          <a:lstStyle/>
          <a:p>
            <a:pPr algn="just" eaLnBrk="1" hangingPunct="1">
              <a:defRPr/>
            </a:pPr>
            <a:r>
              <a:rPr lang="ar-SA" sz="4400" dirty="0" smtClean="0">
                <a:latin typeface="+mn-lt"/>
              </a:rPr>
              <a:t>لكن:</a:t>
            </a:r>
            <a:endParaRPr lang="en-US" sz="4400" dirty="0">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rtl="1" eaLnBrk="1" fontAlgn="auto" hangingPunct="1">
              <a:spcAft>
                <a:spcPts val="0"/>
              </a:spcAft>
              <a:defRPr/>
            </a:pPr>
            <a:r>
              <a:rPr lang="ar-SA" sz="6600" b="0" dirty="0" smtClean="0">
                <a:solidFill>
                  <a:schemeClr val="accent1">
                    <a:satMod val="150000"/>
                  </a:schemeClr>
                </a:solidFill>
                <a:latin typeface="Times New Roman" panose="02020603050405020304" pitchFamily="18" charset="0"/>
                <a:cs typeface="Times New Roman" panose="02020603050405020304" pitchFamily="18" charset="0"/>
              </a:rPr>
              <a:t>مثال: </a:t>
            </a:r>
            <a:endParaRPr lang="en-US" sz="6600" b="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60771" name="Rectangle 3"/>
          <p:cNvSpPr>
            <a:spLocks noGrp="1" noChangeArrowheads="1"/>
          </p:cNvSpPr>
          <p:nvPr>
            <p:ph idx="1"/>
          </p:nvPr>
        </p:nvSpPr>
        <p:spPr/>
        <p:txBody>
          <a:bodyPr/>
          <a:lstStyle/>
          <a:p>
            <a:pPr algn="just" rtl="1" eaLnBrk="1" hangingPunct="1">
              <a:buFont typeface="Wingdings" pitchFamily="2" charset="2"/>
              <a:buNone/>
            </a:pPr>
            <a:r>
              <a:rPr lang="ar-SA" altLang="en-US" b="1" smtClean="0">
                <a:latin typeface="Times New Roman" pitchFamily="18" charset="0"/>
                <a:cs typeface="Times New Roman" pitchFamily="18" charset="0"/>
              </a:rPr>
              <a:t>    نفترض أن دخل ”أحمد“ المخصص للاستهلاك اليومي هو 15 ريال ويريد أن ينفقه على شراء سلعتين هما </a:t>
            </a:r>
            <a:r>
              <a:rPr lang="en-US" altLang="en-US" b="1" smtClean="0">
                <a:latin typeface="Times New Roman" pitchFamily="18" charset="0"/>
                <a:cs typeface="Times New Roman" pitchFamily="18" charset="0"/>
              </a:rPr>
              <a:t>x</a:t>
            </a:r>
            <a:r>
              <a:rPr lang="ar-SA" altLang="en-US" b="1" smtClean="0">
                <a:latin typeface="Times New Roman" pitchFamily="18" charset="0"/>
                <a:cs typeface="Times New Roman" pitchFamily="18" charset="0"/>
              </a:rPr>
              <a:t> و </a:t>
            </a:r>
            <a:r>
              <a:rPr lang="en-US" altLang="en-US" b="1" smtClean="0">
                <a:latin typeface="Times New Roman" pitchFamily="18" charset="0"/>
                <a:cs typeface="Times New Roman" pitchFamily="18" charset="0"/>
              </a:rPr>
              <a:t>y</a:t>
            </a:r>
            <a:r>
              <a:rPr lang="ar-SA" altLang="en-US" b="1" smtClean="0">
                <a:latin typeface="Times New Roman" pitchFamily="18" charset="0"/>
                <a:cs typeface="Times New Roman" pitchFamily="18" charset="0"/>
              </a:rPr>
              <a:t> فإذا كان سعر الوحدة من السلعة </a:t>
            </a:r>
            <a:r>
              <a:rPr lang="en-US" altLang="en-US" b="1" smtClean="0">
                <a:latin typeface="Times New Roman" pitchFamily="18" charset="0"/>
                <a:cs typeface="Times New Roman" pitchFamily="18" charset="0"/>
              </a:rPr>
              <a:t>x</a:t>
            </a:r>
            <a:r>
              <a:rPr lang="ar-SA" altLang="en-US" b="1" smtClean="0">
                <a:latin typeface="Times New Roman" pitchFamily="18" charset="0"/>
                <a:cs typeface="Times New Roman" pitchFamily="18" charset="0"/>
              </a:rPr>
              <a:t> هو ريالان وسعر وحدة السلعة </a:t>
            </a:r>
            <a:r>
              <a:rPr lang="en-US" altLang="en-US" b="1" smtClean="0">
                <a:latin typeface="Times New Roman" pitchFamily="18" charset="0"/>
                <a:cs typeface="Times New Roman" pitchFamily="18" charset="0"/>
              </a:rPr>
              <a:t>y</a:t>
            </a:r>
            <a:r>
              <a:rPr lang="ar-SA" altLang="en-US" b="1" smtClean="0">
                <a:latin typeface="Times New Roman" pitchFamily="18" charset="0"/>
                <a:cs typeface="Times New Roman" pitchFamily="18" charset="0"/>
              </a:rPr>
              <a:t> هو ريال واحد. فما هي الكميات التي يشتريها أحمد من السلعتين بحيث يحقق أقصى إشباع ممكن في حدود دخله (أين يتحقق التوازن؟) إذا كانت المنافع كما في الجدول التالي: </a:t>
            </a:r>
            <a:endParaRPr lang="en-US" altLang="en-US" b="1"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2356" name="Group 132"/>
          <p:cNvGraphicFramePr>
            <a:graphicFrameLocks noGrp="1"/>
          </p:cNvGraphicFramePr>
          <p:nvPr>
            <p:ph idx="1"/>
          </p:nvPr>
        </p:nvGraphicFramePr>
        <p:xfrm>
          <a:off x="468313" y="1341438"/>
          <a:ext cx="8496300" cy="661987"/>
        </p:xfrm>
        <a:graphic>
          <a:graphicData uri="http://schemas.openxmlformats.org/drawingml/2006/table">
            <a:tbl>
              <a:tblPr/>
              <a:tblGrid>
                <a:gridCol w="4305825"/>
                <a:gridCol w="4190475"/>
              </a:tblGrid>
              <a:tr h="66198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السلعة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y</a:t>
                      </a:r>
                    </a:p>
                  </a:txBody>
                  <a:tcPr marL="90078" marR="90078"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السلعة </a:t>
                      </a: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x</a:t>
                      </a:r>
                    </a:p>
                  </a:txBody>
                  <a:tcPr marL="90078" marR="90078"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802" name="Rectangle 3"/>
          <p:cNvSpPr>
            <a:spLocks noGrp="1" noChangeArrowheads="1"/>
          </p:cNvSpPr>
          <p:nvPr>
            <p:ph type="body" sz="half" idx="4294967295"/>
          </p:nvPr>
        </p:nvSpPr>
        <p:spPr>
          <a:xfrm>
            <a:off x="0" y="1600200"/>
            <a:ext cx="4038600" cy="4530725"/>
          </a:xfrm>
        </p:spPr>
        <p:txBody>
          <a:bodyPr/>
          <a:lstStyle/>
          <a:p>
            <a:pPr algn="r" rtl="1" eaLnBrk="1" hangingPunct="1">
              <a:buFont typeface="Wingdings" pitchFamily="2" charset="2"/>
              <a:buNone/>
            </a:pPr>
            <a:r>
              <a:rPr lang="ar-SA" altLang="en-US" sz="2800" smtClean="0"/>
              <a:t>    </a:t>
            </a:r>
            <a:endParaRPr lang="en-US" altLang="en-US" sz="2800" smtClean="0">
              <a:cs typeface="Tahoma" pitchFamily="34" charset="0"/>
            </a:endParaRPr>
          </a:p>
        </p:txBody>
      </p:sp>
      <p:graphicFrame>
        <p:nvGraphicFramePr>
          <p:cNvPr id="52389" name="Group 165"/>
          <p:cNvGraphicFramePr>
            <a:graphicFrameLocks noGrp="1"/>
          </p:cNvGraphicFramePr>
          <p:nvPr>
            <p:ph sz="quarter" idx="4294967295"/>
          </p:nvPr>
        </p:nvGraphicFramePr>
        <p:xfrm>
          <a:off x="468313" y="1974850"/>
          <a:ext cx="8496298" cy="517956"/>
        </p:xfrm>
        <a:graphic>
          <a:graphicData uri="http://schemas.openxmlformats.org/drawingml/2006/table">
            <a:tbl>
              <a:tblPr/>
              <a:tblGrid>
                <a:gridCol w="1054367"/>
                <a:gridCol w="1054368"/>
                <a:gridCol w="1054367"/>
                <a:gridCol w="1054368"/>
                <a:gridCol w="1052753"/>
                <a:gridCol w="1054367"/>
                <a:gridCol w="1072129"/>
                <a:gridCol w="1099579"/>
              </a:tblGrid>
              <a:tr h="517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MUy</a:t>
                      </a: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a:t>
                      </a:r>
                      <a:r>
                        <a:rPr kumimoji="0" lang="en-US" sz="16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Py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1433" marR="91433" marT="45618" marB="45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MUy</a:t>
                      </a:r>
                    </a:p>
                  </a:txBody>
                  <a:tcPr marL="91433" marR="91433"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TUy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1433" marR="91433"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Qy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1433" marR="91433"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MUx\Px</a:t>
                      </a:r>
                    </a:p>
                  </a:txBody>
                  <a:tcPr marL="91433" marR="91433"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MUx</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1433" marR="91433"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TUx</a:t>
                      </a:r>
                    </a:p>
                  </a:txBody>
                  <a:tcPr marL="91433" marR="91433" marT="45618" marB="45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Verdana" pitchFamily="34" charset="0"/>
                          <a:cs typeface="Arial" charset="0"/>
                        </a:rPr>
                        <a:t>Qx</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91433" marR="91433" marT="45618" marB="45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391" name="Group 167"/>
          <p:cNvGraphicFramePr>
            <a:graphicFrameLocks noGrp="1"/>
          </p:cNvGraphicFramePr>
          <p:nvPr/>
        </p:nvGraphicFramePr>
        <p:xfrm>
          <a:off x="468313" y="2492375"/>
          <a:ext cx="8496299" cy="3744912"/>
        </p:xfrm>
        <a:graphic>
          <a:graphicData uri="http://schemas.openxmlformats.org/drawingml/2006/table">
            <a:tbl>
              <a:tblPr/>
              <a:tblGrid>
                <a:gridCol w="1116498"/>
                <a:gridCol w="1044496"/>
                <a:gridCol w="1042908"/>
                <a:gridCol w="1116250"/>
                <a:gridCol w="972741"/>
                <a:gridCol w="1044496"/>
                <a:gridCol w="1042909"/>
                <a:gridCol w="1116001"/>
              </a:tblGrid>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30</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25</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28</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22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94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84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19</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132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16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4</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Verdana" pitchFamily="34" charset="0"/>
                          <a:cs typeface="Arial" charset="0"/>
                        </a:rPr>
                        <a:t>22</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130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5</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11</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186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5</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150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206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6</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cs typeface="Arial" charset="0"/>
                        </a:rPr>
                        <a:t>16</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166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7</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6</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218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7</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marL="91433" marR="9143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178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222</a:t>
                      </a:r>
                    </a:p>
                  </a:txBody>
                  <a:tcPr marL="91433" marR="9143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8</a:t>
                      </a:r>
                    </a:p>
                  </a:txBody>
                  <a:tcPr marL="91433" marR="9143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906" name="TextBox 1"/>
          <p:cNvSpPr txBox="1">
            <a:spLocks noChangeArrowheads="1"/>
          </p:cNvSpPr>
          <p:nvPr/>
        </p:nvSpPr>
        <p:spPr bwMode="auto">
          <a:xfrm>
            <a:off x="3563938" y="260350"/>
            <a:ext cx="4608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2800" b="1">
                <a:solidFill>
                  <a:schemeClr val="bg1"/>
                </a:solidFill>
                <a:latin typeface="Arial" pitchFamily="34" charset="0"/>
                <a:cs typeface="Arial" pitchFamily="34" charset="0"/>
              </a:rPr>
              <a:t>تابع مثال: شروط  توازن المستهلك</a:t>
            </a:r>
            <a:endParaRPr lang="en-US" altLang="en-US" sz="2800" b="1">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161802">
                                            <p:txEl>
                                              <p:pRg st="0" end="0"/>
                                            </p:txEl>
                                          </p:spTgt>
                                        </p:tgtEl>
                                        <p:attrNameLst>
                                          <p:attrName>style.visibility</p:attrName>
                                        </p:attrNameLst>
                                      </p:cBhvr>
                                      <p:to>
                                        <p:strVal val="visible"/>
                                      </p:to>
                                    </p:set>
                                    <p:anim calcmode="lin" valueType="num">
                                      <p:cBhvr>
                                        <p:cTn id="7" dur="500" fill="hold"/>
                                        <p:tgtEl>
                                          <p:spTgt spid="1618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180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180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180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52356"/>
                                        </p:tgtEl>
                                        <p:attrNameLst>
                                          <p:attrName>style.visibility</p:attrName>
                                        </p:attrNameLst>
                                      </p:cBhvr>
                                      <p:to>
                                        <p:strVal val="visible"/>
                                      </p:to>
                                    </p:set>
                                    <p:anim calcmode="lin" valueType="num">
                                      <p:cBhvr>
                                        <p:cTn id="15" dur="500" fill="hold"/>
                                        <p:tgtEl>
                                          <p:spTgt spid="52356"/>
                                        </p:tgtEl>
                                        <p:attrNameLst>
                                          <p:attrName>ppt_w</p:attrName>
                                        </p:attrNameLst>
                                      </p:cBhvr>
                                      <p:tavLst>
                                        <p:tav tm="0">
                                          <p:val>
                                            <p:fltVal val="0"/>
                                          </p:val>
                                        </p:tav>
                                        <p:tav tm="100000">
                                          <p:val>
                                            <p:strVal val="#ppt_w"/>
                                          </p:val>
                                        </p:tav>
                                      </p:tavLst>
                                    </p:anim>
                                    <p:anim calcmode="lin" valueType="num">
                                      <p:cBhvr>
                                        <p:cTn id="16" dur="500" fill="hold"/>
                                        <p:tgtEl>
                                          <p:spTgt spid="5235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52389"/>
                                        </p:tgtEl>
                                        <p:attrNameLst>
                                          <p:attrName>style.visibility</p:attrName>
                                        </p:attrNameLst>
                                      </p:cBhvr>
                                      <p:to>
                                        <p:strVal val="visible"/>
                                      </p:to>
                                    </p:set>
                                    <p:anim calcmode="lin" valueType="num">
                                      <p:cBhvr>
                                        <p:cTn id="21" dur="1000" fill="hold"/>
                                        <p:tgtEl>
                                          <p:spTgt spid="52389"/>
                                        </p:tgtEl>
                                        <p:attrNameLst>
                                          <p:attrName>ppt_x</p:attrName>
                                        </p:attrNameLst>
                                      </p:cBhvr>
                                      <p:tavLst>
                                        <p:tav tm="0">
                                          <p:val>
                                            <p:strVal val="#ppt_x-.2"/>
                                          </p:val>
                                        </p:tav>
                                        <p:tav tm="100000">
                                          <p:val>
                                            <p:strVal val="#ppt_x"/>
                                          </p:val>
                                        </p:tav>
                                      </p:tavLst>
                                    </p:anim>
                                    <p:anim calcmode="lin" valueType="num">
                                      <p:cBhvr>
                                        <p:cTn id="22" dur="1000" fill="hold"/>
                                        <p:tgtEl>
                                          <p:spTgt spid="5238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3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52391"/>
                                        </p:tgtEl>
                                        <p:attrNameLst>
                                          <p:attrName>style.visibility</p:attrName>
                                        </p:attrNameLst>
                                      </p:cBhvr>
                                      <p:to>
                                        <p:strVal val="visible"/>
                                      </p:to>
                                    </p:set>
                                    <p:anim calcmode="lin" valueType="num">
                                      <p:cBhvr>
                                        <p:cTn id="28" dur="500" fill="hold"/>
                                        <p:tgtEl>
                                          <p:spTgt spid="52391"/>
                                        </p:tgtEl>
                                        <p:attrNameLst>
                                          <p:attrName>ppt_w</p:attrName>
                                        </p:attrNameLst>
                                      </p:cBhvr>
                                      <p:tavLst>
                                        <p:tav tm="0">
                                          <p:val>
                                            <p:fltVal val="0"/>
                                          </p:val>
                                        </p:tav>
                                        <p:tav tm="100000">
                                          <p:val>
                                            <p:strVal val="#ppt_w"/>
                                          </p:val>
                                        </p:tav>
                                      </p:tavLst>
                                    </p:anim>
                                    <p:anim calcmode="lin" valueType="num">
                                      <p:cBhvr>
                                        <p:cTn id="29" dur="500" fill="hold"/>
                                        <p:tgtEl>
                                          <p:spTgt spid="52391"/>
                                        </p:tgtEl>
                                        <p:attrNameLst>
                                          <p:attrName>ppt_h</p:attrName>
                                        </p:attrNameLst>
                                      </p:cBhvr>
                                      <p:tavLst>
                                        <p:tav tm="0">
                                          <p:val>
                                            <p:fltVal val="0"/>
                                          </p:val>
                                        </p:tav>
                                        <p:tav tm="100000">
                                          <p:val>
                                            <p:strVal val="#ppt_h"/>
                                          </p:val>
                                        </p:tav>
                                      </p:tavLst>
                                    </p:anim>
                                    <p:anim calcmode="lin" valueType="num">
                                      <p:cBhvr>
                                        <p:cTn id="30" dur="500" fill="hold"/>
                                        <p:tgtEl>
                                          <p:spTgt spid="52391"/>
                                        </p:tgtEl>
                                        <p:attrNameLst>
                                          <p:attrName>style.rotation</p:attrName>
                                        </p:attrNameLst>
                                      </p:cBhvr>
                                      <p:tavLst>
                                        <p:tav tm="0">
                                          <p:val>
                                            <p:fltVal val="360"/>
                                          </p:val>
                                        </p:tav>
                                        <p:tav tm="100000">
                                          <p:val>
                                            <p:fltVal val="0"/>
                                          </p:val>
                                        </p:tav>
                                      </p:tavLst>
                                    </p:anim>
                                    <p:animEffect transition="in" filter="fade">
                                      <p:cBhvr>
                                        <p:cTn id="31" dur="500"/>
                                        <p:tgtEl>
                                          <p:spTgt spid="5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2"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تابع: أين يتحقق التوازن؟</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8675" name="Rectangle 3"/>
          <p:cNvSpPr>
            <a:spLocks noGrp="1" noChangeArrowheads="1"/>
          </p:cNvSpPr>
          <p:nvPr>
            <p:ph idx="1"/>
          </p:nvPr>
        </p:nvSpPr>
        <p:spPr/>
        <p:txBody>
          <a:bodyPr rtlCol="0">
            <a:normAutofit fontScale="92500" lnSpcReduction="10000"/>
          </a:bodyPr>
          <a:lstStyle/>
          <a:p>
            <a:pPr marL="609600" indent="-609600" algn="just" rtl="1" eaLnBrk="1" fontAlgn="auto" hangingPunct="1">
              <a:spcBef>
                <a:spcPts val="0"/>
              </a:spcBef>
              <a:spcAft>
                <a:spcPts val="0"/>
              </a:spcAft>
              <a:buFont typeface="Wingdings" pitchFamily="2" charset="2"/>
              <a:buNone/>
              <a:defRPr/>
            </a:pPr>
            <a:r>
              <a:rPr lang="ar-SA" sz="2800"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الشرط الأول:</a:t>
            </a:r>
          </a:p>
          <a:p>
            <a:pPr marL="609600" indent="-609600" algn="ctr"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المنفعة الحدية للسلعة </a:t>
            </a:r>
            <a:r>
              <a:rPr lang="en-US" sz="2000" b="1" dirty="0" smtClean="0">
                <a:latin typeface="Times New Roman" panose="02020603050405020304" pitchFamily="18" charset="0"/>
                <a:cs typeface="Times New Roman" panose="02020603050405020304" pitchFamily="18" charset="0"/>
              </a:rPr>
              <a:t>x</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المنفعة الحدية للسلعة </a:t>
            </a:r>
            <a:r>
              <a:rPr lang="en-US" sz="2000" b="1" dirty="0" smtClean="0">
                <a:latin typeface="Times New Roman" panose="02020603050405020304" pitchFamily="18" charset="0"/>
                <a:cs typeface="Times New Roman" panose="02020603050405020304" pitchFamily="18" charset="0"/>
              </a:rPr>
              <a:t> y</a:t>
            </a:r>
            <a:r>
              <a:rPr lang="ar-SA" sz="2000" b="1" dirty="0" smtClean="0">
                <a:latin typeface="Times New Roman" panose="02020603050405020304" pitchFamily="18" charset="0"/>
                <a:cs typeface="Times New Roman" panose="02020603050405020304" pitchFamily="18" charset="0"/>
              </a:rPr>
              <a:t> </a:t>
            </a:r>
          </a:p>
          <a:p>
            <a:pPr marL="609600" indent="-609600" algn="ctr" rtl="1" eaLnBrk="1" fontAlgn="auto" hangingPunct="1">
              <a:spcBef>
                <a:spcPts val="0"/>
              </a:spcBef>
              <a:spcAft>
                <a:spcPts val="0"/>
              </a:spcAft>
              <a:buFont typeface="Wingdings" pitchFamily="2" charset="2"/>
              <a:buNone/>
              <a:defRPr/>
            </a:pP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ــــــــــــــــــــــــــــــــــــــ     =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ــــــــــــــــــــــــــــــــــــــــ   </a:t>
            </a:r>
          </a:p>
          <a:p>
            <a:pPr marL="609600" indent="-609600" algn="ctr"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       سعر السلعة</a:t>
            </a:r>
            <a:r>
              <a:rPr lang="en-US" sz="2000" b="1" dirty="0" smtClean="0">
                <a:latin typeface="Times New Roman" panose="02020603050405020304" pitchFamily="18" charset="0"/>
                <a:cs typeface="Times New Roman" panose="02020603050405020304" pitchFamily="18" charset="0"/>
              </a:rPr>
              <a:t>x </a:t>
            </a:r>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سعر السلعة </a:t>
            </a:r>
            <a:r>
              <a:rPr lang="en-US" sz="2000" b="1" dirty="0" smtClean="0">
                <a:latin typeface="Times New Roman" panose="02020603050405020304" pitchFamily="18" charset="0"/>
                <a:cs typeface="Times New Roman" panose="02020603050405020304" pitchFamily="18" charset="0"/>
              </a:rPr>
              <a:t>y</a:t>
            </a:r>
            <a:endParaRPr lang="ar-SA" sz="2000" b="1" dirty="0" smtClean="0">
              <a:latin typeface="Times New Roman" panose="02020603050405020304" pitchFamily="18" charset="0"/>
              <a:cs typeface="Times New Roman" panose="02020603050405020304" pitchFamily="18" charset="0"/>
            </a:endParaRPr>
          </a:p>
          <a:p>
            <a:pPr marL="609600" indent="-609600" algn="ctr"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 </a:t>
            </a:r>
          </a:p>
          <a:p>
            <a:pPr marL="609600" indent="-609600" algn="just" rtl="1" eaLnBrk="1" fontAlgn="auto" hangingPunct="1">
              <a:spcBef>
                <a:spcPts val="0"/>
              </a:spcBef>
              <a:spcAft>
                <a:spcPts val="0"/>
              </a:spcAft>
              <a:buFont typeface="Wingdings 2"/>
              <a:buNone/>
              <a:defRPr/>
            </a:pPr>
            <a:r>
              <a:rPr lang="ar-SA" sz="2000" b="1" dirty="0" smtClean="0">
                <a:latin typeface="Times New Roman" panose="02020603050405020304" pitchFamily="18" charset="0"/>
                <a:cs typeface="Times New Roman" panose="02020603050405020304" pitchFamily="18" charset="0"/>
              </a:rPr>
              <a:t>في الجدول السابق يتحقق هذا الشرط عند نقطتين: النقطة الاولي استهلاك  وحدتين من </a:t>
            </a:r>
            <a:r>
              <a:rPr lang="en-US" sz="2000" b="1" dirty="0" smtClean="0">
                <a:latin typeface="Times New Roman" panose="02020603050405020304" pitchFamily="18" charset="0"/>
                <a:cs typeface="Times New Roman" panose="02020603050405020304" pitchFamily="18" charset="0"/>
              </a:rPr>
              <a:t>X</a:t>
            </a:r>
            <a:r>
              <a:rPr lang="ar-SA" sz="2000" b="1" dirty="0" smtClean="0">
                <a:latin typeface="Times New Roman" panose="02020603050405020304" pitchFamily="18" charset="0"/>
                <a:cs typeface="Times New Roman" panose="02020603050405020304" pitchFamily="18" charset="0"/>
              </a:rPr>
              <a:t> وخمسة وحدات من </a:t>
            </a:r>
            <a:r>
              <a:rPr lang="en-US" sz="2000" b="1" dirty="0" smtClean="0">
                <a:latin typeface="Times New Roman" panose="02020603050405020304" pitchFamily="18" charset="0"/>
                <a:cs typeface="Times New Roman" panose="02020603050405020304" pitchFamily="18" charset="0"/>
              </a:rPr>
              <a:t>Y</a:t>
            </a:r>
            <a:r>
              <a:rPr lang="ar-SA" sz="2000" b="1" dirty="0" smtClean="0">
                <a:latin typeface="Times New Roman" panose="02020603050405020304" pitchFamily="18" charset="0"/>
                <a:cs typeface="Times New Roman" panose="02020603050405020304" pitchFamily="18" charset="0"/>
              </a:rPr>
              <a:t>، و النقطة الثانية عند </a:t>
            </a:r>
            <a:r>
              <a:rPr lang="ar-SA" sz="2000" b="1" dirty="0">
                <a:latin typeface="Times New Roman" panose="02020603050405020304" pitchFamily="18" charset="0"/>
                <a:cs typeface="Times New Roman" panose="02020603050405020304" pitchFamily="18" charset="0"/>
              </a:rPr>
              <a:t>استهلاك  4 وحدات من </a:t>
            </a:r>
            <a:r>
              <a:rPr lang="en-US" sz="2000" b="1" dirty="0">
                <a:latin typeface="Times New Roman" panose="02020603050405020304" pitchFamily="18" charset="0"/>
                <a:cs typeface="Times New Roman" panose="02020603050405020304" pitchFamily="18" charset="0"/>
              </a:rPr>
              <a:t>X</a:t>
            </a:r>
            <a:r>
              <a:rPr lang="ar-SA" sz="2000" b="1" dirty="0">
                <a:latin typeface="Times New Roman" panose="02020603050405020304" pitchFamily="18" charset="0"/>
                <a:cs typeface="Times New Roman" panose="02020603050405020304" pitchFamily="18" charset="0"/>
              </a:rPr>
              <a:t> و7 وحدات من </a:t>
            </a:r>
            <a:r>
              <a:rPr lang="en-US" sz="2000" b="1" dirty="0">
                <a:latin typeface="Times New Roman" panose="02020603050405020304" pitchFamily="18" charset="0"/>
                <a:cs typeface="Times New Roman" panose="02020603050405020304" pitchFamily="18" charset="0"/>
              </a:rPr>
              <a:t>Y</a:t>
            </a:r>
            <a:r>
              <a:rPr lang="ar-SA" sz="2000" b="1" dirty="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a:t>
            </a:r>
            <a:endParaRPr lang="ar-SA" sz="2000" b="1" dirty="0">
              <a:latin typeface="Times New Roman" panose="02020603050405020304" pitchFamily="18" charset="0"/>
              <a:cs typeface="Times New Roman" panose="02020603050405020304" pitchFamily="18" charset="0"/>
            </a:endParaRPr>
          </a:p>
          <a:p>
            <a:pPr marL="609600" indent="-609600" algn="just" rtl="1" eaLnBrk="1" fontAlgn="auto" hangingPunct="1">
              <a:spcBef>
                <a:spcPts val="0"/>
              </a:spcBef>
              <a:spcAft>
                <a:spcPts val="0"/>
              </a:spcAft>
              <a:buFont typeface="Wingdings" pitchFamily="2" charset="2"/>
              <a:buNone/>
              <a:defRPr/>
            </a:pPr>
            <a:endParaRPr lang="ar-SA" sz="2000" b="1" dirty="0" smtClean="0">
              <a:latin typeface="Times New Roman" panose="02020603050405020304" pitchFamily="18" charset="0"/>
              <a:cs typeface="Times New Roman" panose="02020603050405020304" pitchFamily="18" charset="0"/>
            </a:endParaRPr>
          </a:p>
          <a:p>
            <a:pPr marL="609600" indent="-609600" algn="ctr"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   44               22                              32                     16   </a:t>
            </a:r>
          </a:p>
          <a:p>
            <a:pPr marL="609600" indent="-609600" algn="ctr"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(ــــــــــــ    =     ـــــــــــ   )        وعند        ــــــــــــــ         =  ــــــــــــــــ</a:t>
            </a:r>
          </a:p>
          <a:p>
            <a:pPr marL="609600" indent="-609600" algn="ctr"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    2                  1                                2                      1 </a:t>
            </a:r>
          </a:p>
          <a:p>
            <a:pPr marL="609600" indent="-609600" algn="just"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 </a:t>
            </a:r>
          </a:p>
          <a:p>
            <a:pPr marL="609600" indent="-609600" algn="just" rtl="1" eaLnBrk="1" fontAlgn="auto" hangingPunct="1">
              <a:spcBef>
                <a:spcPts val="0"/>
              </a:spcBef>
              <a:spcAft>
                <a:spcPts val="0"/>
              </a:spcAft>
              <a:buFont typeface="Wingdings 2"/>
              <a:buNone/>
              <a:defRPr/>
            </a:pPr>
            <a:r>
              <a:rPr lang="ar-SA" sz="2000" b="1" dirty="0" smtClean="0">
                <a:latin typeface="Times New Roman" panose="02020603050405020304" pitchFamily="18" charset="0"/>
                <a:cs typeface="Times New Roman" panose="02020603050405020304" pitchFamily="18" charset="0"/>
              </a:rPr>
              <a:t>لكن الشرط الثاني لا يتحقق إلا عند استهلاك  4 وحدات من </a:t>
            </a:r>
            <a:r>
              <a:rPr lang="en-US" sz="2000" b="1" dirty="0">
                <a:latin typeface="Times New Roman" panose="02020603050405020304" pitchFamily="18" charset="0"/>
                <a:cs typeface="Times New Roman" panose="02020603050405020304" pitchFamily="18" charset="0"/>
              </a:rPr>
              <a:t>X</a:t>
            </a:r>
            <a:r>
              <a:rPr lang="ar-SA" sz="2000" b="1" dirty="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و7 </a:t>
            </a:r>
            <a:r>
              <a:rPr lang="ar-SA" sz="2000" b="1" dirty="0">
                <a:latin typeface="Times New Roman" panose="02020603050405020304" pitchFamily="18" charset="0"/>
                <a:cs typeface="Times New Roman" panose="02020603050405020304" pitchFamily="18" charset="0"/>
              </a:rPr>
              <a:t>وحدات من </a:t>
            </a:r>
            <a:r>
              <a:rPr lang="en-US" sz="2000" b="1" dirty="0" smtClean="0">
                <a:latin typeface="Times New Roman" panose="02020603050405020304" pitchFamily="18" charset="0"/>
                <a:cs typeface="Times New Roman" panose="02020603050405020304" pitchFamily="18" charset="0"/>
              </a:rPr>
              <a:t>Y</a:t>
            </a:r>
            <a:r>
              <a:rPr lang="ar-SA" sz="2000" b="1" dirty="0" smtClean="0">
                <a:latin typeface="Times New Roman" panose="02020603050405020304" pitchFamily="18" charset="0"/>
                <a:cs typeface="Times New Roman" panose="02020603050405020304" pitchFamily="18" charset="0"/>
              </a:rPr>
              <a:t> حيث:</a:t>
            </a:r>
          </a:p>
          <a:p>
            <a:pPr marL="609600" indent="-609600" algn="ctr" rtl="1" eaLnBrk="1" fontAlgn="auto" hangingPunct="1">
              <a:spcBef>
                <a:spcPts val="0"/>
              </a:spcBef>
              <a:spcAft>
                <a:spcPts val="0"/>
              </a:spcAft>
              <a:buFont typeface="Wingdings" pitchFamily="2" charset="2"/>
              <a:buNone/>
              <a:defRPr/>
            </a:pPr>
            <a:r>
              <a:rPr lang="en-US" sz="2000" b="1" dirty="0" smtClean="0">
                <a:latin typeface="Times New Roman" panose="02020603050405020304" pitchFamily="18" charset="0"/>
                <a:cs typeface="Times New Roman" panose="02020603050405020304" pitchFamily="18" charset="0"/>
              </a:rPr>
              <a:t>I = </a:t>
            </a:r>
            <a:r>
              <a:rPr lang="en-US" sz="2000" b="1" dirty="0" err="1" smtClean="0">
                <a:latin typeface="Times New Roman" panose="02020603050405020304" pitchFamily="18" charset="0"/>
                <a:cs typeface="Times New Roman" panose="02020603050405020304" pitchFamily="18" charset="0"/>
              </a:rPr>
              <a:t>Qx</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px</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Qy</a:t>
            </a:r>
            <a:r>
              <a:rPr lang="en-US" sz="2000" b="1" dirty="0" smtClean="0">
                <a:latin typeface="Times New Roman" panose="02020603050405020304" pitchFamily="18" charset="0"/>
                <a:cs typeface="Times New Roman" panose="02020603050405020304" pitchFamily="18" charset="0"/>
              </a:rPr>
              <a:t> * </a:t>
            </a:r>
            <a:r>
              <a:rPr lang="en-US" sz="2000" b="1" dirty="0" err="1" smtClean="0">
                <a:latin typeface="Times New Roman" panose="02020603050405020304" pitchFamily="18" charset="0"/>
                <a:cs typeface="Times New Roman" panose="02020603050405020304" pitchFamily="18" charset="0"/>
              </a:rPr>
              <a:t>Py</a:t>
            </a:r>
            <a:r>
              <a:rPr lang="en-US" sz="2000" b="1" dirty="0" smtClean="0">
                <a:latin typeface="Times New Roman" panose="02020603050405020304" pitchFamily="18" charset="0"/>
                <a:cs typeface="Times New Roman" panose="02020603050405020304" pitchFamily="18" charset="0"/>
              </a:rPr>
              <a:t> </a:t>
            </a:r>
            <a:endParaRPr lang="ar-SA" sz="2000" b="1" dirty="0" smtClean="0">
              <a:latin typeface="Times New Roman" panose="02020603050405020304" pitchFamily="18" charset="0"/>
              <a:cs typeface="Times New Roman" panose="02020603050405020304" pitchFamily="18" charset="0"/>
            </a:endParaRPr>
          </a:p>
          <a:p>
            <a:pPr marL="609600" indent="-609600" algn="ctr" rtl="1" eaLnBrk="1" fontAlgn="auto" hangingPunct="1">
              <a:spcBef>
                <a:spcPts val="0"/>
              </a:spcBef>
              <a:spcAft>
                <a:spcPts val="0"/>
              </a:spcAft>
              <a:buFont typeface="Wingdings" pitchFamily="2" charset="2"/>
              <a:buNone/>
              <a:defRPr/>
            </a:pPr>
            <a:r>
              <a:rPr lang="ar-SA" sz="2200" b="1" dirty="0" smtClean="0">
                <a:solidFill>
                  <a:schemeClr val="accent2"/>
                </a:solidFill>
                <a:latin typeface="Times New Roman" panose="02020603050405020304" pitchFamily="18" charset="0"/>
                <a:cs typeface="Times New Roman" panose="02020603050405020304" pitchFamily="18" charset="0"/>
              </a:rPr>
              <a:t>15  = </a:t>
            </a:r>
            <a:r>
              <a:rPr lang="en-US" sz="2200" b="1" dirty="0" smtClean="0">
                <a:solidFill>
                  <a:schemeClr val="accent2"/>
                </a:solidFill>
                <a:latin typeface="Times New Roman" panose="02020603050405020304" pitchFamily="18" charset="0"/>
                <a:cs typeface="Times New Roman" panose="02020603050405020304" pitchFamily="18" charset="0"/>
              </a:rPr>
              <a:t> </a:t>
            </a:r>
            <a:r>
              <a:rPr lang="ar-SA" sz="2200" b="1" dirty="0" smtClean="0">
                <a:solidFill>
                  <a:schemeClr val="accent2"/>
                </a:solidFill>
                <a:latin typeface="Times New Roman" panose="02020603050405020304" pitchFamily="18" charset="0"/>
                <a:cs typeface="Times New Roman" panose="02020603050405020304" pitchFamily="18" charset="0"/>
              </a:rPr>
              <a:t>4 * 2  + 7 * 1</a:t>
            </a:r>
            <a:r>
              <a:rPr lang="ar-SA" sz="2000" b="1" dirty="0" smtClean="0">
                <a:solidFill>
                  <a:schemeClr val="accent2"/>
                </a:solidFill>
                <a:latin typeface="Times New Roman" panose="02020603050405020304" pitchFamily="18" charset="0"/>
                <a:cs typeface="Times New Roman" panose="02020603050405020304" pitchFamily="18" charset="0"/>
              </a:rPr>
              <a:t>  </a:t>
            </a:r>
            <a:endParaRPr lang="en-US" sz="2000" b="1" dirty="0" smtClean="0">
              <a:solidFill>
                <a:schemeClr val="accent2"/>
              </a:solidFill>
              <a:latin typeface="Times New Roman" panose="02020603050405020304" pitchFamily="18" charset="0"/>
              <a:cs typeface="Times New Roman" panose="02020603050405020304" pitchFamily="18" charset="0"/>
            </a:endParaRPr>
          </a:p>
          <a:p>
            <a:pPr marL="609600" indent="-609600" algn="just" rtl="1" eaLnBrk="1" fontAlgn="auto" hangingPunct="1">
              <a:spcBef>
                <a:spcPts val="0"/>
              </a:spcBef>
              <a:spcAft>
                <a:spcPts val="0"/>
              </a:spcAft>
              <a:buFont typeface="Wingdings" pitchFamily="2" charset="2"/>
              <a:buNone/>
              <a:defRPr/>
            </a:pPr>
            <a:r>
              <a:rPr lang="ar-SA" sz="2000" b="1" dirty="0" smtClean="0">
                <a:latin typeface="Times New Roman" panose="02020603050405020304" pitchFamily="18" charset="0"/>
                <a:cs typeface="Times New Roman" panose="02020603050405020304" pitchFamily="18" charset="0"/>
              </a:rPr>
              <a:t>إذن يتحقق للمستهلك أقصى إشباع باستهلاك </a:t>
            </a:r>
            <a:r>
              <a:rPr lang="ar-SA" sz="3500" b="1" dirty="0" smtClean="0">
                <a:latin typeface="Times New Roman" panose="02020603050405020304" pitchFamily="18" charset="0"/>
                <a:cs typeface="Times New Roman" panose="02020603050405020304" pitchFamily="18" charset="0"/>
              </a:rPr>
              <a:t>4</a:t>
            </a:r>
            <a:r>
              <a:rPr lang="ar-SA" sz="2000" b="1" dirty="0" smtClean="0">
                <a:latin typeface="Times New Roman" panose="02020603050405020304" pitchFamily="18" charset="0"/>
                <a:cs typeface="Times New Roman" panose="02020603050405020304" pitchFamily="18" charset="0"/>
              </a:rPr>
              <a:t> وحدات من  السلعة </a:t>
            </a:r>
            <a:r>
              <a:rPr lang="en-US" sz="2000" b="1" dirty="0" smtClean="0">
                <a:latin typeface="Times New Roman" panose="02020603050405020304" pitchFamily="18" charset="0"/>
                <a:cs typeface="Times New Roman" panose="02020603050405020304" pitchFamily="18" charset="0"/>
              </a:rPr>
              <a:t>x</a:t>
            </a:r>
            <a:r>
              <a:rPr lang="ar-SA" sz="2000" b="1" dirty="0" smtClean="0">
                <a:latin typeface="Times New Roman" panose="02020603050405020304" pitchFamily="18" charset="0"/>
                <a:cs typeface="Times New Roman" panose="02020603050405020304" pitchFamily="18" charset="0"/>
              </a:rPr>
              <a:t>  و </a:t>
            </a:r>
            <a:r>
              <a:rPr lang="ar-SA" sz="3000" b="1" dirty="0" smtClean="0">
                <a:latin typeface="Times New Roman" panose="02020603050405020304" pitchFamily="18" charset="0"/>
                <a:cs typeface="Times New Roman" panose="02020603050405020304" pitchFamily="18" charset="0"/>
              </a:rPr>
              <a:t>7</a:t>
            </a:r>
            <a:r>
              <a:rPr lang="ar-SA" sz="2000" b="1" dirty="0" smtClean="0">
                <a:latin typeface="Times New Roman" panose="02020603050405020304" pitchFamily="18" charset="0"/>
                <a:cs typeface="Times New Roman" panose="02020603050405020304" pitchFamily="18" charset="0"/>
              </a:rPr>
              <a:t> وحدات من السلعة </a:t>
            </a:r>
            <a:r>
              <a:rPr lang="en-US" sz="2000" b="1" dirty="0" smtClean="0">
                <a:latin typeface="Times New Roman" panose="02020603050405020304" pitchFamily="18" charset="0"/>
                <a:cs typeface="Times New Roman" panose="02020603050405020304" pitchFamily="18" charset="0"/>
              </a:rPr>
              <a:t>y</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fontAlgn="auto" hangingPunct="1">
              <a:spcAft>
                <a:spcPts val="0"/>
              </a:spcAft>
              <a:defRPr/>
            </a:pPr>
            <a:r>
              <a:rPr lang="ar-SA" sz="3600" dirty="0">
                <a:solidFill>
                  <a:schemeClr val="accent1">
                    <a:satMod val="150000"/>
                  </a:schemeClr>
                </a:solidFill>
                <a:latin typeface="Times New Roman" panose="02020603050405020304" pitchFamily="18" charset="0"/>
                <a:cs typeface="Times New Roman" panose="02020603050405020304" pitchFamily="18" charset="0"/>
              </a:rPr>
              <a:t>النظريات المفسرة لسلوك المستهلك</a:t>
            </a:r>
            <a:endParaRPr lang="en-US" sz="3600"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63843" name="Rectangle 3"/>
          <p:cNvSpPr>
            <a:spLocks noGrp="1" noChangeArrowheads="1"/>
          </p:cNvSpPr>
          <p:nvPr>
            <p:ph idx="1"/>
          </p:nvPr>
        </p:nvSpPr>
        <p:spPr/>
        <p:txBody>
          <a:bodyPr/>
          <a:lstStyle/>
          <a:p>
            <a:pPr algn="ctr" rtl="1" eaLnBrk="1" hangingPunct="1">
              <a:buFont typeface="Wingdings" pitchFamily="2" charset="2"/>
              <a:buNone/>
            </a:pPr>
            <a:r>
              <a:rPr lang="ar-SA" altLang="en-US" sz="6600" smtClean="0">
                <a:latin typeface="Times New Roman" pitchFamily="18" charset="0"/>
                <a:cs typeface="Times New Roman" pitchFamily="18" charset="0"/>
              </a:rPr>
              <a:t>ثانياً: نظرية منحنيات السواء</a:t>
            </a:r>
            <a:endParaRPr lang="en-US" altLang="en-US" sz="660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188640"/>
            <a:ext cx="8229600" cy="1252728"/>
          </a:xfrm>
        </p:spPr>
        <p:txBody>
          <a:bodyPr/>
          <a:lstStyle/>
          <a:p>
            <a:pPr algn="r" rtl="1" eaLnBrk="1" fontAlgn="auto" hangingPunct="1">
              <a:spcAft>
                <a:spcPts val="0"/>
              </a:spcAft>
              <a:defRPr/>
            </a:pPr>
            <a:r>
              <a:rPr lang="ar-SA" sz="6000" dirty="0">
                <a:solidFill>
                  <a:schemeClr val="accent1">
                    <a:satMod val="150000"/>
                  </a:schemeClr>
                </a:solidFill>
                <a:latin typeface="Times New Roman" panose="02020603050405020304" pitchFamily="18" charset="0"/>
                <a:cs typeface="Times New Roman" panose="02020603050405020304" pitchFamily="18" charset="0"/>
              </a:rPr>
              <a:t>مفهوم منحنيات السواء</a:t>
            </a:r>
            <a:endParaRPr lang="en-US" sz="6000" dirty="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33824" name="Group 32"/>
          <p:cNvGraphicFramePr>
            <a:graphicFrameLocks noGrp="1"/>
          </p:cNvGraphicFramePr>
          <p:nvPr>
            <p:ph idx="1"/>
          </p:nvPr>
        </p:nvGraphicFramePr>
        <p:xfrm>
          <a:off x="539750" y="2728913"/>
          <a:ext cx="8229600" cy="2590800"/>
        </p:xfrm>
        <a:graphic>
          <a:graphicData uri="http://schemas.openxmlformats.org/drawingml/2006/table">
            <a:tbl>
              <a:tblPr/>
              <a:tblGrid>
                <a:gridCol w="2743200"/>
                <a:gridCol w="2743200"/>
                <a:gridCol w="2743200"/>
              </a:tblGrid>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تفاح</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برتقال</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المجموعة</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endParaRP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6</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A</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B</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3</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2</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C</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4</a:t>
                      </a:r>
                    </a:p>
                  </a:txBody>
                  <a:tcPr marL="186331" marR="1863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charset="0"/>
                        </a:rPr>
                        <a:t>1,5</a:t>
                      </a:r>
                    </a:p>
                  </a:txBody>
                  <a:tcPr marL="186331" marR="1863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rPr>
                        <a:t>D</a:t>
                      </a:r>
                    </a:p>
                  </a:txBody>
                  <a:tcPr marL="186331" marR="1863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893" name="Rectangle 3"/>
          <p:cNvSpPr>
            <a:spLocks noGrp="1" noChangeArrowheads="1"/>
          </p:cNvSpPr>
          <p:nvPr>
            <p:ph type="body" sz="half" idx="4294967295"/>
          </p:nvPr>
        </p:nvSpPr>
        <p:spPr>
          <a:xfrm>
            <a:off x="468313" y="5373688"/>
            <a:ext cx="8208962" cy="1289050"/>
          </a:xfrm>
        </p:spPr>
        <p:txBody>
          <a:bodyPr/>
          <a:lstStyle/>
          <a:p>
            <a:pPr algn="r" rtl="1" eaLnBrk="1" hangingPunct="1">
              <a:lnSpc>
                <a:spcPct val="80000"/>
              </a:lnSpc>
              <a:buFontTx/>
              <a:buChar char="-"/>
            </a:pPr>
            <a:r>
              <a:rPr lang="ar-SA" altLang="en-US" sz="2400" b="1" smtClean="0">
                <a:latin typeface="Times New Roman" pitchFamily="18" charset="0"/>
                <a:cs typeface="Times New Roman" pitchFamily="18" charset="0"/>
              </a:rPr>
              <a:t>المجموعات </a:t>
            </a:r>
            <a:r>
              <a:rPr lang="en-US" altLang="en-US" sz="2400" b="1" smtClean="0">
                <a:latin typeface="Times New Roman" pitchFamily="18" charset="0"/>
                <a:cs typeface="Times New Roman" pitchFamily="18" charset="0"/>
              </a:rPr>
              <a:t>A , B , C , D </a:t>
            </a:r>
            <a:r>
              <a:rPr lang="ar-SA" altLang="en-US" sz="2400" b="1" smtClean="0">
                <a:latin typeface="Times New Roman" pitchFamily="18" charset="0"/>
                <a:cs typeface="Times New Roman" pitchFamily="18" charset="0"/>
              </a:rPr>
              <a:t> تعطي نفس درجة الاشباع  (أنظر الرسم البيانى).</a:t>
            </a:r>
          </a:p>
          <a:p>
            <a:pPr algn="r" rtl="1" eaLnBrk="1" hangingPunct="1">
              <a:lnSpc>
                <a:spcPct val="80000"/>
              </a:lnSpc>
              <a:buFontTx/>
              <a:buChar char="-"/>
            </a:pPr>
            <a:r>
              <a:rPr lang="ar-SA" altLang="en-US" sz="2400" b="1" smtClean="0">
                <a:latin typeface="Times New Roman" pitchFamily="18" charset="0"/>
                <a:cs typeface="Times New Roman" pitchFamily="18" charset="0"/>
              </a:rPr>
              <a:t>كل هذه المجموعات سواء في نظر المستهلك أي أنه لا يفضل أية مجموعة على الأخرى.</a:t>
            </a:r>
          </a:p>
        </p:txBody>
      </p:sp>
      <p:sp>
        <p:nvSpPr>
          <p:cNvPr id="164894" name="Rectangle 2"/>
          <p:cNvSpPr>
            <a:spLocks noChangeArrowheads="1"/>
          </p:cNvSpPr>
          <p:nvPr/>
        </p:nvSpPr>
        <p:spPr bwMode="auto">
          <a:xfrm>
            <a:off x="539750" y="1484313"/>
            <a:ext cx="813752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0375" indent="-342900"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lnSpc>
                <a:spcPct val="80000"/>
              </a:lnSpc>
              <a:buClr>
                <a:srgbClr val="F0AD00"/>
              </a:buClr>
              <a:buFont typeface="Arial" pitchFamily="34" charset="0"/>
              <a:buChar char="•"/>
            </a:pPr>
            <a:r>
              <a:rPr lang="ar-SA" altLang="en-US" sz="2400" b="1">
                <a:solidFill>
                  <a:srgbClr val="000000"/>
                </a:solidFill>
                <a:latin typeface="Times New Roman" pitchFamily="18" charset="0"/>
                <a:cs typeface="Times New Roman" pitchFamily="18" charset="0"/>
              </a:rPr>
              <a:t>تعريف منحنى السواء: «تمثيل بياني لأزواج (توليفات/مجموعات) كميات من سلعتين تعطي نفس درجة الإشباع، أي أنها تكون على حد سواء في نظر المستهلك».  </a:t>
            </a:r>
          </a:p>
          <a:p>
            <a:pPr algn="r" rtl="1" eaLnBrk="1" hangingPunct="1">
              <a:lnSpc>
                <a:spcPct val="80000"/>
              </a:lnSpc>
              <a:buClr>
                <a:srgbClr val="F0AD00"/>
              </a:buClr>
              <a:buFont typeface="Arial" pitchFamily="34" charset="0"/>
              <a:buChar char="•"/>
            </a:pPr>
            <a:r>
              <a:rPr lang="ar-SA" altLang="en-US" sz="2400" b="1">
                <a:solidFill>
                  <a:srgbClr val="000000"/>
                </a:solidFill>
                <a:latin typeface="Times New Roman" pitchFamily="18" charset="0"/>
                <a:cs typeface="Times New Roman" pitchFamily="18" charset="0"/>
              </a:rPr>
              <a:t>منحنى السواء يبين فقط رغبة المستهلك.</a:t>
            </a:r>
            <a:endParaRPr lang="en-US" altLang="en-US" sz="2400" b="1">
              <a:solidFill>
                <a:srgbClr val="0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 calcmode="lin" valueType="num">
                                      <p:cBhvr>
                                        <p:cTn id="9" dur="500" fill="hold"/>
                                        <p:tgtEl>
                                          <p:spTgt spid="33794"/>
                                        </p:tgtEl>
                                        <p:attrNameLst>
                                          <p:attrName>style.rotation</p:attrName>
                                        </p:attrNameLst>
                                      </p:cBhvr>
                                      <p:tavLst>
                                        <p:tav tm="0">
                                          <p:val>
                                            <p:fltVal val="360"/>
                                          </p:val>
                                        </p:tav>
                                        <p:tav tm="100000">
                                          <p:val>
                                            <p:fltVal val="0"/>
                                          </p:val>
                                        </p:tav>
                                      </p:tavLst>
                                    </p:anim>
                                    <p:animEffect transition="in" filter="fade">
                                      <p:cBhvr>
                                        <p:cTn id="10" dur="500"/>
                                        <p:tgtEl>
                                          <p:spTgt spid="337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4893">
                                            <p:txEl>
                                              <p:pRg st="0" end="0"/>
                                            </p:txEl>
                                          </p:spTgt>
                                        </p:tgtEl>
                                        <p:attrNameLst>
                                          <p:attrName>style.visibility</p:attrName>
                                        </p:attrNameLst>
                                      </p:cBhvr>
                                      <p:to>
                                        <p:strVal val="visible"/>
                                      </p:to>
                                    </p:set>
                                    <p:anim calcmode="lin" valueType="num">
                                      <p:cBhvr>
                                        <p:cTn id="15" dur="500" fill="hold"/>
                                        <p:tgtEl>
                                          <p:spTgt spid="16489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489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489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489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64893">
                                            <p:txEl>
                                              <p:pRg st="1" end="1"/>
                                            </p:txEl>
                                          </p:spTgt>
                                        </p:tgtEl>
                                        <p:attrNameLst>
                                          <p:attrName>style.visibility</p:attrName>
                                        </p:attrNameLst>
                                      </p:cBhvr>
                                      <p:to>
                                        <p:strVal val="visible"/>
                                      </p:to>
                                    </p:set>
                                    <p:anim calcmode="lin" valueType="num">
                                      <p:cBhvr>
                                        <p:cTn id="23" dur="500" fill="hold"/>
                                        <p:tgtEl>
                                          <p:spTgt spid="16489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4893">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64893">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6489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3824"/>
                                        </p:tgtEl>
                                        <p:attrNameLst>
                                          <p:attrName>style.visibility</p:attrName>
                                        </p:attrNameLst>
                                      </p:cBhvr>
                                      <p:to>
                                        <p:strVal val="visible"/>
                                      </p:to>
                                    </p:set>
                                    <p:anim calcmode="lin" valueType="num">
                                      <p:cBhvr>
                                        <p:cTn id="31" dur="500" fill="hold"/>
                                        <p:tgtEl>
                                          <p:spTgt spid="33824"/>
                                        </p:tgtEl>
                                        <p:attrNameLst>
                                          <p:attrName>ppt_w</p:attrName>
                                        </p:attrNameLst>
                                      </p:cBhvr>
                                      <p:tavLst>
                                        <p:tav tm="0">
                                          <p:val>
                                            <p:fltVal val="0"/>
                                          </p:val>
                                        </p:tav>
                                        <p:tav tm="100000">
                                          <p:val>
                                            <p:strVal val="#ppt_w"/>
                                          </p:val>
                                        </p:tav>
                                      </p:tavLst>
                                    </p:anim>
                                    <p:anim calcmode="lin" valueType="num">
                                      <p:cBhvr>
                                        <p:cTn id="32" dur="500" fill="hold"/>
                                        <p:tgtEl>
                                          <p:spTgt spid="33824"/>
                                        </p:tgtEl>
                                        <p:attrNameLst>
                                          <p:attrName>ppt_h</p:attrName>
                                        </p:attrNameLst>
                                      </p:cBhvr>
                                      <p:tavLst>
                                        <p:tav tm="0">
                                          <p:val>
                                            <p:fltVal val="0"/>
                                          </p:val>
                                        </p:tav>
                                        <p:tav tm="100000">
                                          <p:val>
                                            <p:strVal val="#ppt_h"/>
                                          </p:val>
                                        </p:tav>
                                      </p:tavLst>
                                    </p:anim>
                                    <p:anim calcmode="lin" valueType="num">
                                      <p:cBhvr>
                                        <p:cTn id="33" dur="500" fill="hold"/>
                                        <p:tgtEl>
                                          <p:spTgt spid="33824"/>
                                        </p:tgtEl>
                                        <p:attrNameLst>
                                          <p:attrName>style.rotation</p:attrName>
                                        </p:attrNameLst>
                                      </p:cBhvr>
                                      <p:tavLst>
                                        <p:tav tm="0">
                                          <p:val>
                                            <p:fltVal val="360"/>
                                          </p:val>
                                        </p:tav>
                                        <p:tav tm="100000">
                                          <p:val>
                                            <p:fltVal val="0"/>
                                          </p:val>
                                        </p:tav>
                                      </p:tavLst>
                                    </p:anim>
                                    <p:animEffect transition="in" filter="fade">
                                      <p:cBhvr>
                                        <p:cTn id="34" dur="500"/>
                                        <p:tgtEl>
                                          <p:spTgt spid="33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منحنى السواء: توضيح بياني</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65891" name="Rectangle 3"/>
          <p:cNvSpPr>
            <a:spLocks noGrp="1" noChangeArrowheads="1"/>
          </p:cNvSpPr>
          <p:nvPr>
            <p:ph idx="1"/>
          </p:nvPr>
        </p:nvSpPr>
        <p:spPr>
          <a:xfrm>
            <a:off x="442913" y="1704975"/>
            <a:ext cx="8229600" cy="4624388"/>
          </a:xfrm>
        </p:spPr>
        <p:txBody>
          <a:bodyPr/>
          <a:lstStyle/>
          <a:p>
            <a:pPr marL="609600" indent="-609600" algn="r" rtl="1" eaLnBrk="1" hangingPunct="1">
              <a:buFont typeface="Wingdings" pitchFamily="2" charset="2"/>
              <a:buNone/>
            </a:pPr>
            <a:r>
              <a:rPr lang="ar-SA" altLang="en-US" b="1" smtClean="0">
                <a:latin typeface="Times New Roman" pitchFamily="18" charset="0"/>
                <a:cs typeface="Times New Roman" pitchFamily="18" charset="0"/>
              </a:rPr>
              <a:t>     </a:t>
            </a:r>
          </a:p>
          <a:p>
            <a:pPr marL="609600" indent="-609600" algn="r" rtl="1" eaLnBrk="1" hangingPunct="1">
              <a:buFont typeface="Wingdings" pitchFamily="2" charset="2"/>
              <a:buNone/>
            </a:pPr>
            <a:endParaRPr lang="ar-SA" altLang="en-US" b="1" smtClean="0">
              <a:latin typeface="Times New Roman" pitchFamily="18" charset="0"/>
              <a:cs typeface="Times New Roman" pitchFamily="18" charset="0"/>
            </a:endParaRPr>
          </a:p>
          <a:p>
            <a:pPr marL="609600" indent="-609600" algn="r" rtl="1" eaLnBrk="1" hangingPunct="1">
              <a:buFont typeface="Wingdings" pitchFamily="2" charset="2"/>
              <a:buNone/>
            </a:pPr>
            <a:endParaRPr lang="ar-SA" altLang="en-US" b="1" smtClean="0">
              <a:latin typeface="Times New Roman" pitchFamily="18" charset="0"/>
              <a:cs typeface="Times New Roman" pitchFamily="18" charset="0"/>
            </a:endParaRPr>
          </a:p>
          <a:p>
            <a:pPr marL="609600" indent="-609600" algn="r" rtl="1" eaLnBrk="1" hangingPunct="1">
              <a:buFont typeface="Wingdings" pitchFamily="2" charset="2"/>
              <a:buNone/>
            </a:pPr>
            <a:endParaRPr lang="ar-SA" altLang="en-US" b="1" smtClean="0">
              <a:latin typeface="Times New Roman" pitchFamily="18" charset="0"/>
              <a:cs typeface="Times New Roman" pitchFamily="18" charset="0"/>
            </a:endParaRPr>
          </a:p>
          <a:p>
            <a:pPr marL="609600" indent="-609600" algn="r" rtl="1" eaLnBrk="1" hangingPunct="1">
              <a:buFont typeface="Wingdings" pitchFamily="2" charset="2"/>
              <a:buNone/>
            </a:pPr>
            <a:endParaRPr lang="ar-SA" altLang="en-US" b="1" smtClean="0">
              <a:latin typeface="Times New Roman" pitchFamily="18" charset="0"/>
              <a:cs typeface="Times New Roman" pitchFamily="18" charset="0"/>
            </a:endParaRPr>
          </a:p>
          <a:p>
            <a:pPr marL="609600" indent="-609600" algn="r" rtl="1" eaLnBrk="1" hangingPunct="1">
              <a:buFont typeface="Wingdings" pitchFamily="2" charset="2"/>
              <a:buNone/>
            </a:pPr>
            <a:endParaRPr lang="ar-SA" altLang="en-US" b="1" smtClean="0">
              <a:latin typeface="Times New Roman" pitchFamily="18" charset="0"/>
              <a:cs typeface="Times New Roman" pitchFamily="18" charset="0"/>
            </a:endParaRPr>
          </a:p>
          <a:p>
            <a:pPr marL="609600" indent="-609600" algn="r" rtl="1" eaLnBrk="1" hangingPunct="1">
              <a:buFont typeface="Wingdings" pitchFamily="2" charset="2"/>
              <a:buNone/>
            </a:pPr>
            <a:endParaRPr lang="en-US" altLang="en-US" b="1" smtClean="0">
              <a:latin typeface="Times New Roman" pitchFamily="18" charset="0"/>
              <a:cs typeface="Times New Roman" pitchFamily="18" charset="0"/>
            </a:endParaRPr>
          </a:p>
        </p:txBody>
      </p:sp>
      <p:sp>
        <p:nvSpPr>
          <p:cNvPr id="165892" name="Text Box 40"/>
          <p:cNvSpPr txBox="1">
            <a:spLocks noChangeArrowheads="1"/>
          </p:cNvSpPr>
          <p:nvPr/>
        </p:nvSpPr>
        <p:spPr bwMode="auto">
          <a:xfrm>
            <a:off x="3300413" y="4643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1</a:t>
            </a:r>
            <a:endParaRPr lang="en-US" altLang="en-US" sz="1800">
              <a:solidFill>
                <a:schemeClr val="bg1"/>
              </a:solidFill>
              <a:latin typeface="Arial" pitchFamily="34" charset="0"/>
              <a:cs typeface="Arial" pitchFamily="34" charset="0"/>
            </a:endParaRPr>
          </a:p>
        </p:txBody>
      </p:sp>
      <p:sp>
        <p:nvSpPr>
          <p:cNvPr id="165893" name="Text Box 41"/>
          <p:cNvSpPr txBox="1">
            <a:spLocks noChangeArrowheads="1"/>
          </p:cNvSpPr>
          <p:nvPr/>
        </p:nvSpPr>
        <p:spPr bwMode="auto">
          <a:xfrm>
            <a:off x="3643313" y="4643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2		</a:t>
            </a:r>
            <a:endParaRPr lang="en-US" altLang="en-US" sz="1800">
              <a:solidFill>
                <a:schemeClr val="bg1"/>
              </a:solidFill>
              <a:latin typeface="Arial" pitchFamily="34" charset="0"/>
              <a:cs typeface="Arial" pitchFamily="34" charset="0"/>
            </a:endParaRPr>
          </a:p>
        </p:txBody>
      </p:sp>
      <p:sp>
        <p:nvSpPr>
          <p:cNvPr id="165894" name="Text Box 42"/>
          <p:cNvSpPr txBox="1">
            <a:spLocks noChangeArrowheads="1"/>
          </p:cNvSpPr>
          <p:nvPr/>
        </p:nvSpPr>
        <p:spPr bwMode="auto">
          <a:xfrm>
            <a:off x="3986213" y="4643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3</a:t>
            </a:r>
            <a:endParaRPr lang="en-US" altLang="en-US" sz="1800">
              <a:solidFill>
                <a:schemeClr val="bg1"/>
              </a:solidFill>
              <a:latin typeface="Arial" pitchFamily="34" charset="0"/>
              <a:cs typeface="Arial" pitchFamily="34" charset="0"/>
            </a:endParaRPr>
          </a:p>
        </p:txBody>
      </p:sp>
      <p:sp>
        <p:nvSpPr>
          <p:cNvPr id="165895" name="Text Box 43"/>
          <p:cNvSpPr txBox="1">
            <a:spLocks noChangeArrowheads="1"/>
          </p:cNvSpPr>
          <p:nvPr/>
        </p:nvSpPr>
        <p:spPr bwMode="auto">
          <a:xfrm>
            <a:off x="4329113" y="4643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4</a:t>
            </a:r>
            <a:endParaRPr lang="en-US" altLang="en-US" sz="1800">
              <a:solidFill>
                <a:schemeClr val="bg1"/>
              </a:solidFill>
              <a:latin typeface="Arial" pitchFamily="34" charset="0"/>
              <a:cs typeface="Arial" pitchFamily="34" charset="0"/>
            </a:endParaRPr>
          </a:p>
        </p:txBody>
      </p:sp>
      <p:sp>
        <p:nvSpPr>
          <p:cNvPr id="165896" name="Text Box 44"/>
          <p:cNvSpPr txBox="1">
            <a:spLocks noChangeArrowheads="1"/>
          </p:cNvSpPr>
          <p:nvPr/>
        </p:nvSpPr>
        <p:spPr bwMode="auto">
          <a:xfrm>
            <a:off x="4660900" y="4643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5</a:t>
            </a:r>
            <a:endParaRPr lang="en-US" altLang="en-US" sz="1800">
              <a:solidFill>
                <a:schemeClr val="bg1"/>
              </a:solidFill>
              <a:latin typeface="Arial" pitchFamily="34" charset="0"/>
              <a:cs typeface="Arial" pitchFamily="34" charset="0"/>
            </a:endParaRPr>
          </a:p>
        </p:txBody>
      </p:sp>
      <p:sp>
        <p:nvSpPr>
          <p:cNvPr id="165897" name="Text Box 45"/>
          <p:cNvSpPr txBox="1">
            <a:spLocks noChangeArrowheads="1"/>
          </p:cNvSpPr>
          <p:nvPr/>
        </p:nvSpPr>
        <p:spPr bwMode="auto">
          <a:xfrm>
            <a:off x="5003800" y="4643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6</a:t>
            </a:r>
            <a:endParaRPr lang="en-US" altLang="en-US" sz="1800">
              <a:solidFill>
                <a:schemeClr val="bg1"/>
              </a:solidFill>
              <a:latin typeface="Arial" pitchFamily="34" charset="0"/>
              <a:cs typeface="Arial" pitchFamily="34" charset="0"/>
            </a:endParaRPr>
          </a:p>
        </p:txBody>
      </p:sp>
      <p:sp>
        <p:nvSpPr>
          <p:cNvPr id="26" name="Rectangle 3"/>
          <p:cNvSpPr txBox="1">
            <a:spLocks noChangeArrowheads="1"/>
          </p:cNvSpPr>
          <p:nvPr/>
        </p:nvSpPr>
        <p:spPr>
          <a:xfrm>
            <a:off x="339725" y="5229225"/>
            <a:ext cx="8207375" cy="1295400"/>
          </a:xfrm>
          <a:prstGeom prst="rect">
            <a:avLst/>
          </a:prstGeom>
        </p:spPr>
        <p:txBody>
          <a:bodyPr lIns="54864" tIns="91440">
            <a:normAutofit fontScale="925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fontAlgn="auto">
              <a:lnSpc>
                <a:spcPct val="80000"/>
              </a:lnSpc>
              <a:spcAft>
                <a:spcPts val="0"/>
              </a:spcAft>
              <a:buFontTx/>
              <a:buChar char="-"/>
              <a:defRPr/>
            </a:pPr>
            <a:r>
              <a:rPr lang="ar-SA" sz="2400" b="1" dirty="0" smtClean="0">
                <a:latin typeface="Times New Roman" panose="02020603050405020304" pitchFamily="18" charset="0"/>
                <a:cs typeface="Times New Roman" panose="02020603050405020304" pitchFamily="18" charset="0"/>
              </a:rPr>
              <a:t>المجموعات </a:t>
            </a:r>
            <a:r>
              <a:rPr lang="en-US" sz="2400" b="1" dirty="0" smtClean="0">
                <a:latin typeface="Times New Roman" panose="02020603050405020304" pitchFamily="18" charset="0"/>
                <a:cs typeface="Times New Roman" panose="02020603050405020304" pitchFamily="18" charset="0"/>
              </a:rPr>
              <a:t>A , B , C , D </a:t>
            </a:r>
            <a:r>
              <a:rPr lang="ar-SA" sz="2400" b="1" dirty="0" smtClean="0">
                <a:latin typeface="Times New Roman" panose="02020603050405020304" pitchFamily="18" charset="0"/>
                <a:cs typeface="Times New Roman" panose="02020603050405020304" pitchFamily="18" charset="0"/>
              </a:rPr>
              <a:t> تعطي نفس درجة الاشباع لأنها تقع عل منحنى السواء ومن ثم فهي سواء بنظر المستهلك. </a:t>
            </a:r>
          </a:p>
          <a:p>
            <a:pPr algn="r" rtl="1" fontAlgn="auto">
              <a:lnSpc>
                <a:spcPct val="80000"/>
              </a:lnSpc>
              <a:spcAft>
                <a:spcPts val="0"/>
              </a:spcAft>
              <a:buFontTx/>
              <a:buChar char="-"/>
              <a:defRPr/>
            </a:pPr>
            <a:r>
              <a:rPr lang="ar-SA" sz="2400" b="1" dirty="0" smtClean="0">
                <a:latin typeface="Times New Roman" panose="02020603050405020304" pitchFamily="18" charset="0"/>
                <a:cs typeface="Times New Roman" panose="02020603050405020304" pitchFamily="18" charset="0"/>
              </a:rPr>
              <a:t>المجموعة </a:t>
            </a:r>
            <a:r>
              <a:rPr lang="en-US" sz="2400" b="1" dirty="0" smtClean="0">
                <a:latin typeface="Times New Roman" panose="02020603050405020304" pitchFamily="18" charset="0"/>
                <a:cs typeface="Times New Roman" panose="02020603050405020304" pitchFamily="18" charset="0"/>
              </a:rPr>
              <a:t>F</a:t>
            </a:r>
            <a:r>
              <a:rPr lang="ar-SA" sz="2400" b="1" dirty="0" smtClean="0">
                <a:latin typeface="Times New Roman" panose="02020603050405020304" pitchFamily="18" charset="0"/>
                <a:cs typeface="Times New Roman" panose="02020603050405020304" pitchFamily="18" charset="0"/>
              </a:rPr>
              <a:t> ل تعطي درجة أعلى من الإشباع ولا يمكن الوصول إليها الا بزيادة الدخل</a:t>
            </a:r>
            <a:endParaRPr lang="en-US" sz="2400" b="1" dirty="0" smtClean="0">
              <a:latin typeface="Times New Roman" panose="02020603050405020304" pitchFamily="18" charset="0"/>
              <a:cs typeface="Times New Roman" panose="02020603050405020304" pitchFamily="18" charset="0"/>
            </a:endParaRPr>
          </a:p>
          <a:p>
            <a:pPr algn="r" rtl="1" fontAlgn="auto">
              <a:lnSpc>
                <a:spcPct val="80000"/>
              </a:lnSpc>
              <a:spcAft>
                <a:spcPts val="0"/>
              </a:spcAft>
              <a:buFontTx/>
              <a:buChar char="-"/>
              <a:defRPr/>
            </a:pPr>
            <a:r>
              <a:rPr lang="ar-SA" sz="2400" b="1" dirty="0" smtClean="0">
                <a:latin typeface="Times New Roman" panose="02020603050405020304" pitchFamily="18" charset="0"/>
                <a:cs typeface="Times New Roman" panose="02020603050405020304" pitchFamily="18" charset="0"/>
              </a:rPr>
              <a:t>المجموعة </a:t>
            </a:r>
            <a:r>
              <a:rPr lang="en-US" sz="2400" b="1" dirty="0" smtClean="0">
                <a:latin typeface="Times New Roman" panose="02020603050405020304" pitchFamily="18" charset="0"/>
                <a:cs typeface="Times New Roman" panose="02020603050405020304" pitchFamily="18" charset="0"/>
              </a:rPr>
              <a:t>G</a:t>
            </a:r>
            <a:r>
              <a:rPr lang="ar-SA" sz="2400" b="1" dirty="0" smtClean="0">
                <a:latin typeface="Times New Roman" panose="02020603050405020304" pitchFamily="18" charset="0"/>
                <a:cs typeface="Times New Roman" panose="02020603050405020304" pitchFamily="18" charset="0"/>
              </a:rPr>
              <a:t> تعطي درجة أقل من الإشباع واختيارها غير عقلاني بالدخل الحالي</a:t>
            </a:r>
            <a:r>
              <a:rPr lang="en-US" sz="2400" b="1" dirty="0" smtClean="0">
                <a:latin typeface="Times New Roman" panose="02020603050405020304" pitchFamily="18" charset="0"/>
                <a:cs typeface="Times New Roman" panose="02020603050405020304" pitchFamily="18" charset="0"/>
              </a:rPr>
              <a:t>.</a:t>
            </a:r>
            <a:endParaRPr lang="en-US" sz="1800" b="1" dirty="0" smtClean="0">
              <a:latin typeface="Times New Roman" panose="02020603050405020304" pitchFamily="18" charset="0"/>
              <a:cs typeface="Times New Roman" panose="02020603050405020304" pitchFamily="18" charset="0"/>
            </a:endParaRPr>
          </a:p>
        </p:txBody>
      </p:sp>
      <p:grpSp>
        <p:nvGrpSpPr>
          <p:cNvPr id="165899" name="Group 8"/>
          <p:cNvGrpSpPr>
            <a:grpSpLocks/>
          </p:cNvGrpSpPr>
          <p:nvPr/>
        </p:nvGrpSpPr>
        <p:grpSpPr bwMode="auto">
          <a:xfrm>
            <a:off x="2786063" y="1743075"/>
            <a:ext cx="4665662" cy="3001963"/>
            <a:chOff x="2786063" y="1704442"/>
            <a:chExt cx="4666257" cy="3001892"/>
          </a:xfrm>
        </p:grpSpPr>
        <p:sp>
          <p:nvSpPr>
            <p:cNvPr id="165900" name="Text Box 33"/>
            <p:cNvSpPr txBox="1">
              <a:spLocks noChangeArrowheads="1"/>
            </p:cNvSpPr>
            <p:nvPr/>
          </p:nvSpPr>
          <p:spPr bwMode="auto">
            <a:xfrm>
              <a:off x="2843213" y="24717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6</a:t>
              </a:r>
              <a:endParaRPr lang="en-US" altLang="en-US" sz="1800">
                <a:solidFill>
                  <a:schemeClr val="bg1"/>
                </a:solidFill>
                <a:latin typeface="Arial" pitchFamily="34" charset="0"/>
                <a:cs typeface="Arial" pitchFamily="34" charset="0"/>
              </a:endParaRPr>
            </a:p>
          </p:txBody>
        </p:sp>
        <p:sp>
          <p:nvSpPr>
            <p:cNvPr id="165901" name="Text Box 35"/>
            <p:cNvSpPr txBox="1">
              <a:spLocks noChangeArrowheads="1"/>
            </p:cNvSpPr>
            <p:nvPr/>
          </p:nvSpPr>
          <p:spPr bwMode="auto">
            <a:xfrm>
              <a:off x="2843213" y="31575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4</a:t>
              </a:r>
              <a:endParaRPr lang="en-US" altLang="en-US" sz="1800">
                <a:solidFill>
                  <a:schemeClr val="bg1"/>
                </a:solidFill>
                <a:latin typeface="Arial" pitchFamily="34" charset="0"/>
                <a:cs typeface="Arial" pitchFamily="34" charset="0"/>
              </a:endParaRPr>
            </a:p>
          </p:txBody>
        </p:sp>
        <p:sp>
          <p:nvSpPr>
            <p:cNvPr id="165902" name="Text Box 36"/>
            <p:cNvSpPr txBox="1">
              <a:spLocks noChangeArrowheads="1"/>
            </p:cNvSpPr>
            <p:nvPr/>
          </p:nvSpPr>
          <p:spPr bwMode="auto">
            <a:xfrm>
              <a:off x="2843213" y="35004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3</a:t>
              </a:r>
              <a:endParaRPr lang="en-US" altLang="en-US" sz="1800">
                <a:solidFill>
                  <a:schemeClr val="bg1"/>
                </a:solidFill>
                <a:latin typeface="Arial" pitchFamily="34" charset="0"/>
                <a:cs typeface="Arial" pitchFamily="34" charset="0"/>
              </a:endParaRPr>
            </a:p>
          </p:txBody>
        </p:sp>
        <p:sp>
          <p:nvSpPr>
            <p:cNvPr id="165903" name="Text Box 38"/>
            <p:cNvSpPr txBox="1">
              <a:spLocks noChangeArrowheads="1"/>
            </p:cNvSpPr>
            <p:nvPr/>
          </p:nvSpPr>
          <p:spPr bwMode="auto">
            <a:xfrm>
              <a:off x="2843213" y="41862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1</a:t>
              </a:r>
              <a:endParaRPr lang="en-US" altLang="en-US" sz="1800">
                <a:solidFill>
                  <a:schemeClr val="bg1"/>
                </a:solidFill>
                <a:latin typeface="Arial" pitchFamily="34" charset="0"/>
                <a:cs typeface="Arial" pitchFamily="34" charset="0"/>
              </a:endParaRPr>
            </a:p>
          </p:txBody>
        </p:sp>
        <p:sp>
          <p:nvSpPr>
            <p:cNvPr id="165904" name="Text Box 50"/>
            <p:cNvSpPr txBox="1">
              <a:spLocks noChangeArrowheads="1"/>
            </p:cNvSpPr>
            <p:nvPr/>
          </p:nvSpPr>
          <p:spPr bwMode="auto">
            <a:xfrm>
              <a:off x="3693319" y="2814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en-US" altLang="en-US" sz="1800">
                  <a:latin typeface="Arial" pitchFamily="34" charset="0"/>
                  <a:cs typeface="Arial" pitchFamily="34" charset="0"/>
                </a:rPr>
                <a:t>A</a:t>
              </a:r>
            </a:p>
          </p:txBody>
        </p:sp>
        <p:sp>
          <p:nvSpPr>
            <p:cNvPr id="165905" name="Text Box 34"/>
            <p:cNvSpPr txBox="1">
              <a:spLocks noChangeArrowheads="1"/>
            </p:cNvSpPr>
            <p:nvPr/>
          </p:nvSpPr>
          <p:spPr bwMode="auto">
            <a:xfrm>
              <a:off x="2843213" y="26876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5</a:t>
              </a:r>
              <a:endParaRPr lang="en-US" altLang="en-US" sz="1800">
                <a:solidFill>
                  <a:schemeClr val="bg1"/>
                </a:solidFill>
                <a:latin typeface="Arial" pitchFamily="34" charset="0"/>
                <a:cs typeface="Arial" pitchFamily="34" charset="0"/>
              </a:endParaRPr>
            </a:p>
          </p:txBody>
        </p:sp>
        <p:sp>
          <p:nvSpPr>
            <p:cNvPr id="165906" name="Text Box 37"/>
            <p:cNvSpPr txBox="1">
              <a:spLocks noChangeArrowheads="1"/>
            </p:cNvSpPr>
            <p:nvPr/>
          </p:nvSpPr>
          <p:spPr bwMode="auto">
            <a:xfrm>
              <a:off x="2843213" y="3716338"/>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solidFill>
                    <a:schemeClr val="bg1"/>
                  </a:solidFill>
                  <a:latin typeface="Times New Roman" pitchFamily="18" charset="0"/>
                  <a:cs typeface="华文楷体"/>
                </a:rPr>
                <a:t>2		</a:t>
              </a:r>
              <a:endParaRPr lang="en-US" altLang="en-US" sz="1800">
                <a:solidFill>
                  <a:schemeClr val="bg1"/>
                </a:solidFill>
                <a:latin typeface="Arial" pitchFamily="34" charset="0"/>
                <a:cs typeface="Arial" pitchFamily="34" charset="0"/>
              </a:endParaRPr>
            </a:p>
          </p:txBody>
        </p:sp>
        <p:grpSp>
          <p:nvGrpSpPr>
            <p:cNvPr id="165907" name="Group 3"/>
            <p:cNvGrpSpPr>
              <a:grpSpLocks/>
            </p:cNvGrpSpPr>
            <p:nvPr/>
          </p:nvGrpSpPr>
          <p:grpSpPr bwMode="auto">
            <a:xfrm>
              <a:off x="2786063" y="1704442"/>
              <a:ext cx="4225131" cy="3001892"/>
              <a:chOff x="2786063" y="1983842"/>
              <a:chExt cx="4225131" cy="3001892"/>
            </a:xfrm>
          </p:grpSpPr>
          <p:cxnSp>
            <p:nvCxnSpPr>
              <p:cNvPr id="34827" name="AutoShape 39"/>
              <p:cNvCxnSpPr>
                <a:cxnSpLocks noChangeShapeType="1"/>
              </p:cNvCxnSpPr>
              <p:nvPr/>
            </p:nvCxnSpPr>
            <p:spPr bwMode="auto">
              <a:xfrm flipH="1" flipV="1">
                <a:off x="3643422" y="3029980"/>
                <a:ext cx="1740122" cy="1714459"/>
              </a:xfrm>
              <a:prstGeom prst="curvedConnector2">
                <a:avLst/>
              </a:prstGeom>
              <a:ln>
                <a:headEnd/>
                <a:tailEnd/>
              </a:ln>
            </p:spPr>
            <p:style>
              <a:lnRef idx="2">
                <a:schemeClr val="accent2"/>
              </a:lnRef>
              <a:fillRef idx="0">
                <a:schemeClr val="accent2"/>
              </a:fillRef>
              <a:effectRef idx="1">
                <a:schemeClr val="accent2"/>
              </a:effectRef>
              <a:fontRef idx="minor">
                <a:schemeClr val="tx1"/>
              </a:fontRef>
            </p:style>
          </p:cxnSp>
          <p:sp>
            <p:nvSpPr>
              <p:cNvPr id="165910" name="Freeform 32"/>
              <p:cNvSpPr>
                <a:spLocks/>
              </p:cNvSpPr>
              <p:nvPr/>
            </p:nvSpPr>
            <p:spPr bwMode="auto">
              <a:xfrm>
                <a:off x="3124994" y="2299684"/>
                <a:ext cx="3314700" cy="25146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254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911" name="Text Box 52"/>
              <p:cNvSpPr txBox="1">
                <a:spLocks noChangeArrowheads="1"/>
              </p:cNvSpPr>
              <p:nvPr/>
            </p:nvSpPr>
            <p:spPr bwMode="auto">
              <a:xfrm>
                <a:off x="3771900" y="3462338"/>
                <a:ext cx="341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B</a:t>
                </a:r>
              </a:p>
            </p:txBody>
          </p:sp>
          <p:sp>
            <p:nvSpPr>
              <p:cNvPr id="165912" name="Text Box 53"/>
              <p:cNvSpPr txBox="1">
                <a:spLocks noChangeArrowheads="1"/>
              </p:cNvSpPr>
              <p:nvPr/>
            </p:nvSpPr>
            <p:spPr bwMode="auto">
              <a:xfrm>
                <a:off x="3878263" y="3811771"/>
                <a:ext cx="46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en-US" altLang="en-US" sz="1800">
                    <a:latin typeface="Arial" pitchFamily="34" charset="0"/>
                    <a:cs typeface="Arial" pitchFamily="34" charset="0"/>
                  </a:rPr>
                  <a:t>C</a:t>
                </a:r>
              </a:p>
            </p:txBody>
          </p:sp>
          <p:sp>
            <p:nvSpPr>
              <p:cNvPr id="165913" name="Text Box 54"/>
              <p:cNvSpPr txBox="1">
                <a:spLocks noChangeArrowheads="1"/>
              </p:cNvSpPr>
              <p:nvPr/>
            </p:nvSpPr>
            <p:spPr bwMode="auto">
              <a:xfrm>
                <a:off x="4475163" y="4220489"/>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D</a:t>
                </a:r>
              </a:p>
            </p:txBody>
          </p:sp>
          <p:sp>
            <p:nvSpPr>
              <p:cNvPr id="165914" name="Text Box 55"/>
              <p:cNvSpPr txBox="1">
                <a:spLocks noChangeArrowheads="1"/>
              </p:cNvSpPr>
              <p:nvPr/>
            </p:nvSpPr>
            <p:spPr bwMode="auto">
              <a:xfrm>
                <a:off x="4752709" y="2968625"/>
                <a:ext cx="315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F</a:t>
                </a:r>
              </a:p>
            </p:txBody>
          </p:sp>
          <p:sp>
            <p:nvSpPr>
              <p:cNvPr id="165915" name="Text Box 56"/>
              <p:cNvSpPr txBox="1">
                <a:spLocks noChangeArrowheads="1"/>
              </p:cNvSpPr>
              <p:nvPr/>
            </p:nvSpPr>
            <p:spPr bwMode="auto">
              <a:xfrm>
                <a:off x="3367881" y="3869343"/>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G</a:t>
                </a:r>
              </a:p>
            </p:txBody>
          </p:sp>
          <p:sp>
            <p:nvSpPr>
              <p:cNvPr id="165916" name="Text Box 57"/>
              <p:cNvSpPr txBox="1">
                <a:spLocks noChangeArrowheads="1"/>
              </p:cNvSpPr>
              <p:nvPr/>
            </p:nvSpPr>
            <p:spPr bwMode="auto">
              <a:xfrm>
                <a:off x="6439694" y="4642834"/>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Q x</a:t>
                </a:r>
                <a:endParaRPr lang="en-US" altLang="en-US" sz="1800">
                  <a:latin typeface="Arial" pitchFamily="34" charset="0"/>
                  <a:cs typeface="Arial" pitchFamily="34" charset="0"/>
                </a:endParaRPr>
              </a:p>
            </p:txBody>
          </p:sp>
          <p:sp>
            <p:nvSpPr>
              <p:cNvPr id="165917" name="Text Box 58"/>
              <p:cNvSpPr txBox="1">
                <a:spLocks noChangeArrowheads="1"/>
              </p:cNvSpPr>
              <p:nvPr/>
            </p:nvSpPr>
            <p:spPr bwMode="auto">
              <a:xfrm>
                <a:off x="2786063" y="1983842"/>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Q y</a:t>
                </a:r>
                <a:endParaRPr lang="en-US" altLang="en-US" sz="1800">
                  <a:latin typeface="Arial" pitchFamily="34" charset="0"/>
                  <a:cs typeface="Arial" pitchFamily="34" charset="0"/>
                </a:endParaRPr>
              </a:p>
            </p:txBody>
          </p:sp>
        </p:grpSp>
        <p:sp>
          <p:nvSpPr>
            <p:cNvPr id="8" name="Oval Callout 7"/>
            <p:cNvSpPr/>
            <p:nvPr/>
          </p:nvSpPr>
          <p:spPr>
            <a:xfrm>
              <a:off x="5651865" y="2909327"/>
              <a:ext cx="1800455" cy="612761"/>
            </a:xfrm>
            <a:prstGeom prst="wedgeEllipseCallout">
              <a:avLst>
                <a:gd name="adj1" fmla="val -90675"/>
                <a:gd name="adj2" fmla="val 1868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b="1" dirty="0"/>
                <a:t>منحنى السواء</a:t>
              </a:r>
              <a:endParaRPr lang="en-US" b="1" dirty="0"/>
            </a:p>
            <a:p>
              <a:pPr algn="ctr" rtl="1">
                <a:defRPr/>
              </a:pPr>
              <a:endParaRPr lang="en-US" dirty="0"/>
            </a:p>
          </p:txBody>
        </p:sp>
      </p:gr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pPr>
              <a:defRPr/>
            </a:pPr>
            <a:fld id="{68306721-2A20-4688-ADB5-C2BAB94B9B92}" type="slidenum">
              <a:rPr lang="en-US"/>
              <a:pPr>
                <a:defRPr/>
              </a:pPr>
              <a:t>136</a:t>
            </a:fld>
            <a:endParaRPr lang="en-US"/>
          </a:p>
        </p:txBody>
      </p:sp>
      <p:sp>
        <p:nvSpPr>
          <p:cNvPr id="166915" name="Rectangle 18"/>
          <p:cNvSpPr>
            <a:spLocks noChangeArrowheads="1"/>
          </p:cNvSpPr>
          <p:nvPr/>
        </p:nvSpPr>
        <p:spPr bwMode="auto">
          <a:xfrm>
            <a:off x="827088" y="1609725"/>
            <a:ext cx="698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 typeface="Arial" pitchFamily="34" charset="0"/>
              <a:buChar char="•"/>
            </a:pPr>
            <a:r>
              <a:rPr lang="ar-SA" altLang="en-US" sz="2000" b="1" dirty="0">
                <a:latin typeface="Times New Roman" pitchFamily="18" charset="0"/>
                <a:cs typeface="Times New Roman" pitchFamily="18" charset="0"/>
              </a:rPr>
              <a:t>خريطة السواء هي مجموعة منحنيات السواء </a:t>
            </a:r>
            <a:r>
              <a:rPr lang="en-US" altLang="en-US" sz="2000" b="1" dirty="0">
                <a:latin typeface="Times New Roman" pitchFamily="18" charset="0"/>
                <a:cs typeface="Times New Roman" pitchFamily="18" charset="0"/>
              </a:rPr>
              <a:t>U</a:t>
            </a:r>
            <a:r>
              <a:rPr lang="en-US" altLang="en-US" sz="2000" b="1" baseline="-25000" dirty="0">
                <a:latin typeface="Times New Roman" pitchFamily="18" charset="0"/>
                <a:cs typeface="Times New Roman" pitchFamily="18" charset="0"/>
              </a:rPr>
              <a:t>1</a:t>
            </a:r>
            <a:r>
              <a:rPr lang="en-US" altLang="en-US" sz="2000" b="1" dirty="0">
                <a:latin typeface="Times New Roman" pitchFamily="18" charset="0"/>
                <a:cs typeface="Times New Roman" pitchFamily="18" charset="0"/>
              </a:rPr>
              <a:t>, U</a:t>
            </a:r>
            <a:r>
              <a:rPr lang="en-US" altLang="en-US" sz="2000" b="1" baseline="-25000" dirty="0">
                <a:latin typeface="Times New Roman" pitchFamily="18" charset="0"/>
                <a:cs typeface="Times New Roman" pitchFamily="18" charset="0"/>
              </a:rPr>
              <a:t>2</a:t>
            </a:r>
            <a:r>
              <a:rPr lang="en-US" altLang="en-US" sz="2000" b="1" dirty="0">
                <a:latin typeface="Times New Roman" pitchFamily="18" charset="0"/>
                <a:cs typeface="Times New Roman" pitchFamily="18" charset="0"/>
              </a:rPr>
              <a:t>, U</a:t>
            </a:r>
            <a:r>
              <a:rPr lang="en-US" altLang="en-US" sz="2000" b="1" baseline="-25000" dirty="0">
                <a:latin typeface="Times New Roman" pitchFamily="18" charset="0"/>
                <a:cs typeface="Times New Roman" pitchFamily="18" charset="0"/>
              </a:rPr>
              <a:t>3</a:t>
            </a:r>
            <a:r>
              <a:rPr lang="en-US" altLang="en-US" sz="2000" b="1" dirty="0">
                <a:latin typeface="Times New Roman" pitchFamily="18" charset="0"/>
                <a:cs typeface="Times New Roman" pitchFamily="18" charset="0"/>
              </a:rPr>
              <a:t>, U</a:t>
            </a:r>
            <a:r>
              <a:rPr lang="en-US" altLang="en-US" sz="2000" b="1" baseline="-25000" dirty="0">
                <a:latin typeface="Times New Roman" pitchFamily="18" charset="0"/>
                <a:cs typeface="Times New Roman" pitchFamily="18" charset="0"/>
              </a:rPr>
              <a:t>4</a:t>
            </a:r>
            <a:r>
              <a:rPr lang="ar-SA" altLang="en-US" sz="2000" b="1" baseline="-25000" dirty="0">
                <a:latin typeface="Times New Roman" pitchFamily="18" charset="0"/>
                <a:cs typeface="Times New Roman" pitchFamily="18" charset="0"/>
              </a:rPr>
              <a:t> </a:t>
            </a:r>
            <a:r>
              <a:rPr lang="ar-SA" altLang="en-US" sz="2000" b="1" dirty="0">
                <a:latin typeface="Times New Roman" pitchFamily="18" charset="0"/>
                <a:cs typeface="Times New Roman" pitchFamily="18" charset="0"/>
              </a:rPr>
              <a:t> لنفس المستهلك. بحيث يعطي كل منحنى مستوى محدد من الاشباع.</a:t>
            </a:r>
          </a:p>
          <a:p>
            <a:pPr algn="r" rtl="1" eaLnBrk="1" hangingPunct="1">
              <a:buClrTx/>
              <a:buSzTx/>
              <a:buFont typeface="Arial" pitchFamily="34" charset="0"/>
              <a:buChar char="•"/>
            </a:pPr>
            <a:r>
              <a:rPr lang="ar-SA" altLang="en-US" sz="2000" b="1" dirty="0">
                <a:latin typeface="Times New Roman" pitchFamily="18" charset="0"/>
                <a:cs typeface="Times New Roman" pitchFamily="18" charset="0"/>
              </a:rPr>
              <a:t>أعلى (أفضل) منحنى </a:t>
            </a:r>
            <a:r>
              <a:rPr lang="ar-SA" altLang="en-US" sz="2000" b="1" dirty="0" smtClean="0">
                <a:latin typeface="Times New Roman" pitchFamily="18" charset="0"/>
                <a:cs typeface="Times New Roman" pitchFamily="18" charset="0"/>
              </a:rPr>
              <a:t>بنظر </a:t>
            </a:r>
            <a:r>
              <a:rPr lang="ar-SA" altLang="en-US" sz="2000" b="1" dirty="0">
                <a:latin typeface="Times New Roman" pitchFamily="18" charset="0"/>
                <a:cs typeface="Times New Roman" pitchFamily="18" charset="0"/>
              </a:rPr>
              <a:t>هذا المستهلك هو </a:t>
            </a:r>
            <a:r>
              <a:rPr lang="en-US" altLang="en-US" sz="2000" b="1" dirty="0">
                <a:latin typeface="Times New Roman" pitchFamily="18" charset="0"/>
                <a:cs typeface="Times New Roman" pitchFamily="18" charset="0"/>
              </a:rPr>
              <a:t>U</a:t>
            </a:r>
            <a:r>
              <a:rPr lang="en-US" altLang="en-US" sz="2000" b="1" baseline="-25000" dirty="0">
                <a:latin typeface="Times New Roman" pitchFamily="18" charset="0"/>
                <a:cs typeface="Times New Roman" pitchFamily="18" charset="0"/>
              </a:rPr>
              <a:t>4</a:t>
            </a:r>
            <a:r>
              <a:rPr lang="ar-SA" altLang="en-US" sz="2000" b="1" baseline="-25000" dirty="0">
                <a:latin typeface="Times New Roman" pitchFamily="18" charset="0"/>
                <a:cs typeface="Times New Roman" pitchFamily="18" charset="0"/>
              </a:rPr>
              <a:t> </a:t>
            </a:r>
            <a:r>
              <a:rPr lang="ar-SA" altLang="en-US" sz="2000" b="1" dirty="0">
                <a:latin typeface="Times New Roman" pitchFamily="18" charset="0"/>
                <a:cs typeface="Times New Roman" pitchFamily="18" charset="0"/>
              </a:rPr>
              <a:t>يليه </a:t>
            </a:r>
            <a:r>
              <a:rPr lang="en-US" altLang="en-US" sz="2000" b="1" dirty="0">
                <a:latin typeface="Times New Roman" pitchFamily="18" charset="0"/>
                <a:cs typeface="Times New Roman" pitchFamily="18" charset="0"/>
              </a:rPr>
              <a:t>U</a:t>
            </a:r>
            <a:r>
              <a:rPr lang="en-US" altLang="en-US" sz="2000" b="1" baseline="-25000" dirty="0">
                <a:latin typeface="Times New Roman" pitchFamily="18" charset="0"/>
                <a:cs typeface="Times New Roman" pitchFamily="18" charset="0"/>
              </a:rPr>
              <a:t>3</a:t>
            </a:r>
            <a:r>
              <a:rPr lang="ar-SA" altLang="en-US" sz="2000" b="1" baseline="-25000" dirty="0">
                <a:latin typeface="Times New Roman" pitchFamily="18" charset="0"/>
                <a:cs typeface="Times New Roman" pitchFamily="18" charset="0"/>
              </a:rPr>
              <a:t> </a:t>
            </a:r>
            <a:r>
              <a:rPr lang="ar-SA" altLang="en-US" sz="2000" b="1" dirty="0">
                <a:latin typeface="Times New Roman" pitchFamily="18" charset="0"/>
                <a:cs typeface="Times New Roman" pitchFamily="18" charset="0"/>
              </a:rPr>
              <a:t>ثم </a:t>
            </a:r>
            <a:r>
              <a:rPr lang="en-US" altLang="en-US" sz="2000" b="1" dirty="0">
                <a:latin typeface="Times New Roman" pitchFamily="18" charset="0"/>
                <a:cs typeface="Times New Roman" pitchFamily="18" charset="0"/>
              </a:rPr>
              <a:t>U</a:t>
            </a:r>
            <a:r>
              <a:rPr lang="en-US" altLang="en-US" sz="2000" b="1" baseline="-25000" dirty="0">
                <a:latin typeface="Times New Roman" pitchFamily="18" charset="0"/>
                <a:cs typeface="Times New Roman" pitchFamily="18" charset="0"/>
              </a:rPr>
              <a:t>2</a:t>
            </a:r>
            <a:r>
              <a:rPr lang="ar-SA" altLang="en-US" sz="2000" b="1" dirty="0">
                <a:latin typeface="Times New Roman" pitchFamily="18" charset="0"/>
                <a:cs typeface="Times New Roman" pitchFamily="18" charset="0"/>
              </a:rPr>
              <a:t> ثم </a:t>
            </a:r>
            <a:r>
              <a:rPr lang="en-US" altLang="en-US" sz="2000" b="1" dirty="0">
                <a:latin typeface="Times New Roman" pitchFamily="18" charset="0"/>
                <a:cs typeface="Times New Roman" pitchFamily="18" charset="0"/>
              </a:rPr>
              <a:t>U</a:t>
            </a:r>
            <a:r>
              <a:rPr lang="en-US" altLang="en-US" sz="2000" b="1" baseline="-25000" dirty="0">
                <a:latin typeface="Times New Roman" pitchFamily="18" charset="0"/>
                <a:cs typeface="Times New Roman" pitchFamily="18" charset="0"/>
              </a:rPr>
              <a:t>1</a:t>
            </a:r>
            <a:endParaRPr lang="ar-SA" altLang="en-US" sz="2000" b="1" baseline="-25000" dirty="0">
              <a:latin typeface="Times New Roman" pitchFamily="18" charset="0"/>
              <a:cs typeface="Times New Roman" pitchFamily="18" charset="0"/>
            </a:endParaRPr>
          </a:p>
          <a:p>
            <a:pPr algn="r" rtl="1" eaLnBrk="1" hangingPunct="1">
              <a:buClrTx/>
              <a:buSzTx/>
              <a:buFont typeface="Arial" pitchFamily="34" charset="0"/>
              <a:buChar char="•"/>
            </a:pPr>
            <a:endParaRPr lang="ar-SA" altLang="en-US" sz="2000" b="1"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خريطة السواء </a:t>
            </a:r>
            <a:r>
              <a:rPr lang="en-US" altLang="en-US" dirty="0" smtClean="0">
                <a:solidFill>
                  <a:schemeClr val="accent1">
                    <a:satMod val="150000"/>
                  </a:schemeClr>
                </a:solidFill>
                <a:latin typeface="Times New Roman" panose="02020603050405020304" pitchFamily="18" charset="0"/>
                <a:cs typeface="Times New Roman" panose="02020603050405020304" pitchFamily="18" charset="0"/>
              </a:rPr>
              <a:t>Indifference </a:t>
            </a:r>
            <a:r>
              <a:rPr lang="en-US" altLang="en-US" dirty="0">
                <a:solidFill>
                  <a:schemeClr val="accent1">
                    <a:satMod val="150000"/>
                  </a:schemeClr>
                </a:solidFill>
                <a:latin typeface="Times New Roman" panose="02020603050405020304" pitchFamily="18" charset="0"/>
                <a:cs typeface="Times New Roman" panose="02020603050405020304" pitchFamily="18" charset="0"/>
              </a:rPr>
              <a:t>map</a:t>
            </a:r>
            <a:r>
              <a:rPr lang="ar-SA" altLang="en-US" dirty="0">
                <a:solidFill>
                  <a:schemeClr val="accent1">
                    <a:satMod val="150000"/>
                  </a:schemeClr>
                </a:solidFill>
                <a:latin typeface="Times New Roman" panose="02020603050405020304" pitchFamily="18" charset="0"/>
                <a:cs typeface="Times New Roman" panose="02020603050405020304" pitchFamily="18" charset="0"/>
              </a:rPr>
              <a:t/>
            </a:r>
            <a:br>
              <a:rPr lang="ar-SA" altLang="en-US" dirty="0">
                <a:solidFill>
                  <a:schemeClr val="accent1">
                    <a:satMod val="150000"/>
                  </a:schemeClr>
                </a:solidFill>
                <a:latin typeface="Times New Roman" panose="02020603050405020304" pitchFamily="18" charset="0"/>
                <a:cs typeface="Times New Roman" panose="02020603050405020304" pitchFamily="18" charset="0"/>
              </a:rPr>
            </a:b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166917" name="Group 3"/>
          <p:cNvGrpSpPr>
            <a:grpSpLocks/>
          </p:cNvGrpSpPr>
          <p:nvPr/>
        </p:nvGrpSpPr>
        <p:grpSpPr bwMode="auto">
          <a:xfrm>
            <a:off x="1482725" y="2960688"/>
            <a:ext cx="6477000" cy="3733800"/>
            <a:chOff x="1482587" y="2504011"/>
            <a:chExt cx="6477000" cy="3733800"/>
          </a:xfrm>
        </p:grpSpPr>
        <p:grpSp>
          <p:nvGrpSpPr>
            <p:cNvPr id="166918" name="Group 12"/>
            <p:cNvGrpSpPr>
              <a:grpSpLocks noChangeAspect="1"/>
            </p:cNvGrpSpPr>
            <p:nvPr/>
          </p:nvGrpSpPr>
          <p:grpSpPr bwMode="auto">
            <a:xfrm>
              <a:off x="1482587" y="2504011"/>
              <a:ext cx="6477000" cy="3733800"/>
              <a:chOff x="1830" y="1980"/>
              <a:chExt cx="8280" cy="4860"/>
            </a:xfrm>
          </p:grpSpPr>
          <p:sp>
            <p:nvSpPr>
              <p:cNvPr id="166920" name="AutoShape 13"/>
              <p:cNvSpPr>
                <a:spLocks noChangeAspect="1" noChangeArrowheads="1"/>
              </p:cNvSpPr>
              <p:nvPr/>
            </p:nvSpPr>
            <p:spPr bwMode="auto">
              <a:xfrm>
                <a:off x="1830" y="1980"/>
                <a:ext cx="8280" cy="486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endParaRPr lang="ar-SA" altLang="en-US" sz="1800">
                  <a:latin typeface="Arial" pitchFamily="34" charset="0"/>
                  <a:cs typeface="Arial" pitchFamily="34" charset="0"/>
                </a:endParaRPr>
              </a:p>
            </p:txBody>
          </p:sp>
          <p:sp>
            <p:nvSpPr>
              <p:cNvPr id="166921" name="Text Box 14"/>
              <p:cNvSpPr txBox="1">
                <a:spLocks noChangeArrowheads="1"/>
              </p:cNvSpPr>
              <p:nvPr/>
            </p:nvSpPr>
            <p:spPr bwMode="auto">
              <a:xfrm>
                <a:off x="6510" y="5220"/>
                <a:ext cx="589"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200">
                    <a:latin typeface="Times New Roman" pitchFamily="18" charset="0"/>
                    <a:cs typeface="Arial" pitchFamily="34" charset="0"/>
                  </a:rPr>
                  <a:t>U2</a:t>
                </a:r>
                <a:endParaRPr lang="en-US" altLang="en-US" sz="1800">
                  <a:latin typeface="Arial" pitchFamily="34" charset="0"/>
                  <a:cs typeface="Arial" pitchFamily="34" charset="0"/>
                </a:endParaRPr>
              </a:p>
            </p:txBody>
          </p:sp>
          <p:grpSp>
            <p:nvGrpSpPr>
              <p:cNvPr id="166922" name="Group 15"/>
              <p:cNvGrpSpPr>
                <a:grpSpLocks/>
              </p:cNvGrpSpPr>
              <p:nvPr/>
            </p:nvGrpSpPr>
            <p:grpSpPr bwMode="auto">
              <a:xfrm>
                <a:off x="3270" y="2079"/>
                <a:ext cx="4857" cy="3688"/>
                <a:chOff x="3270" y="2079"/>
                <a:chExt cx="4857" cy="3688"/>
              </a:xfrm>
            </p:grpSpPr>
            <p:sp>
              <p:nvSpPr>
                <p:cNvPr id="555024" name="Line 16"/>
                <p:cNvSpPr>
                  <a:spLocks noChangeShapeType="1"/>
                </p:cNvSpPr>
                <p:nvPr/>
              </p:nvSpPr>
              <p:spPr bwMode="auto">
                <a:xfrm>
                  <a:off x="3271" y="2160"/>
                  <a:ext cx="0" cy="360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ar-SA"/>
                </a:p>
              </p:txBody>
            </p:sp>
            <p:sp>
              <p:nvSpPr>
                <p:cNvPr id="555025" name="Line 17"/>
                <p:cNvSpPr>
                  <a:spLocks noChangeShapeType="1"/>
                </p:cNvSpPr>
                <p:nvPr/>
              </p:nvSpPr>
              <p:spPr bwMode="auto">
                <a:xfrm>
                  <a:off x="3271" y="5757"/>
                  <a:ext cx="4856"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ar-SA"/>
                </a:p>
              </p:txBody>
            </p:sp>
            <p:sp>
              <p:nvSpPr>
                <p:cNvPr id="555026" name="Arc 18"/>
                <p:cNvSpPr>
                  <a:spLocks/>
                </p:cNvSpPr>
                <p:nvPr/>
              </p:nvSpPr>
              <p:spPr bwMode="auto">
                <a:xfrm flipH="1" flipV="1">
                  <a:off x="3630" y="2520"/>
                  <a:ext cx="28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lgn="r" rtl="1">
                    <a:defRPr/>
                  </a:pPr>
                  <a:endParaRPr lang="ar-SA"/>
                </a:p>
              </p:txBody>
            </p:sp>
            <p:sp>
              <p:nvSpPr>
                <p:cNvPr id="555027" name="Arc 19"/>
                <p:cNvSpPr>
                  <a:spLocks/>
                </p:cNvSpPr>
                <p:nvPr/>
              </p:nvSpPr>
              <p:spPr bwMode="auto">
                <a:xfrm flipH="1" flipV="1">
                  <a:off x="3876" y="2278"/>
                  <a:ext cx="28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lgn="r" rtl="1">
                    <a:defRPr/>
                  </a:pPr>
                  <a:endParaRPr lang="ar-SA"/>
                </a:p>
              </p:txBody>
            </p:sp>
            <p:sp>
              <p:nvSpPr>
                <p:cNvPr id="555028" name="Arc 20"/>
                <p:cNvSpPr>
                  <a:spLocks/>
                </p:cNvSpPr>
                <p:nvPr/>
              </p:nvSpPr>
              <p:spPr bwMode="auto">
                <a:xfrm flipH="1" flipV="1">
                  <a:off x="3450" y="2700"/>
                  <a:ext cx="2880" cy="2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lgn="r" rtl="1">
                    <a:defRPr/>
                  </a:pPr>
                  <a:endParaRPr lang="ar-SA"/>
                </a:p>
              </p:txBody>
            </p:sp>
            <p:sp>
              <p:nvSpPr>
                <p:cNvPr id="555029" name="Arc 21"/>
                <p:cNvSpPr>
                  <a:spLocks/>
                </p:cNvSpPr>
                <p:nvPr/>
              </p:nvSpPr>
              <p:spPr bwMode="auto">
                <a:xfrm flipH="1" flipV="1">
                  <a:off x="4070" y="2079"/>
                  <a:ext cx="2880" cy="27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round/>
                  <a:headEnd/>
                  <a:tailEnd/>
                </a:ln>
                <a:effectLst>
                  <a:glow rad="63500">
                    <a:schemeClr val="accent2">
                      <a:satMod val="175000"/>
                      <a:alpha val="40000"/>
                    </a:schemeClr>
                  </a:glow>
                </a:effectLst>
              </p:spPr>
              <p:txBody>
                <a:bodyPr/>
                <a:lstStyle/>
                <a:p>
                  <a:pPr algn="r" rtl="1">
                    <a:defRPr/>
                  </a:pPr>
                  <a:endParaRPr lang="ar-SA"/>
                </a:p>
              </p:txBody>
            </p:sp>
            <p:sp>
              <p:nvSpPr>
                <p:cNvPr id="166937" name="Line 22"/>
                <p:cNvSpPr>
                  <a:spLocks noChangeShapeType="1"/>
                </p:cNvSpPr>
                <p:nvPr/>
              </p:nvSpPr>
              <p:spPr bwMode="auto">
                <a:xfrm flipV="1">
                  <a:off x="3270" y="3600"/>
                  <a:ext cx="2160" cy="216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6938" name="Text Box 23"/>
                <p:cNvSpPr txBox="1">
                  <a:spLocks noChangeArrowheads="1"/>
                </p:cNvSpPr>
                <p:nvPr/>
              </p:nvSpPr>
              <p:spPr bwMode="auto">
                <a:xfrm>
                  <a:off x="6873" y="4618"/>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200">
                      <a:latin typeface="Times New Roman" pitchFamily="18" charset="0"/>
                      <a:cs typeface="Arial" pitchFamily="34" charset="0"/>
                    </a:rPr>
                    <a:t>      </a:t>
                  </a:r>
                  <a:r>
                    <a:rPr lang="en-US" altLang="en-US" sz="1200">
                      <a:latin typeface="Times New Roman" pitchFamily="18" charset="0"/>
                      <a:cs typeface="Arial" pitchFamily="34" charset="0"/>
                    </a:rPr>
                    <a:t>U4</a:t>
                  </a:r>
                  <a:endParaRPr lang="en-US" altLang="en-US" sz="1800">
                    <a:latin typeface="Arial" pitchFamily="34" charset="0"/>
                    <a:cs typeface="Arial" pitchFamily="34" charset="0"/>
                  </a:endParaRPr>
                </a:p>
              </p:txBody>
            </p:sp>
            <p:sp>
              <p:nvSpPr>
                <p:cNvPr id="166939" name="Text Box 24"/>
                <p:cNvSpPr txBox="1">
                  <a:spLocks noChangeArrowheads="1"/>
                </p:cNvSpPr>
                <p:nvPr/>
              </p:nvSpPr>
              <p:spPr bwMode="auto">
                <a:xfrm>
                  <a:off x="6510" y="4978"/>
                  <a:ext cx="78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200">
                      <a:latin typeface="Arial" pitchFamily="34" charset="0"/>
                      <a:cs typeface="Arial" pitchFamily="34" charset="0"/>
                    </a:rPr>
                    <a:t>U3</a:t>
                  </a:r>
                </a:p>
              </p:txBody>
            </p:sp>
            <p:sp>
              <p:nvSpPr>
                <p:cNvPr id="166940" name="Text Box 25"/>
                <p:cNvSpPr txBox="1">
                  <a:spLocks noChangeArrowheads="1"/>
                </p:cNvSpPr>
                <p:nvPr/>
              </p:nvSpPr>
              <p:spPr bwMode="auto">
                <a:xfrm>
                  <a:off x="6232" y="5407"/>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200">
                      <a:latin typeface="Times New Roman" pitchFamily="18" charset="0"/>
                      <a:cs typeface="Arial" pitchFamily="34" charset="0"/>
                    </a:rPr>
                    <a:t>      </a:t>
                  </a:r>
                  <a:r>
                    <a:rPr lang="en-US" altLang="en-US" sz="1200">
                      <a:latin typeface="Times New Roman" pitchFamily="18" charset="0"/>
                      <a:cs typeface="Arial" pitchFamily="34" charset="0"/>
                    </a:rPr>
                    <a:t>U1</a:t>
                  </a:r>
                  <a:endParaRPr lang="en-US" altLang="en-US" sz="1800">
                    <a:latin typeface="Arial" pitchFamily="34" charset="0"/>
                    <a:cs typeface="Arial" pitchFamily="34" charset="0"/>
                  </a:endParaRPr>
                </a:p>
              </p:txBody>
            </p:sp>
          </p:grpSp>
        </p:grpSp>
        <p:sp>
          <p:nvSpPr>
            <p:cNvPr id="3" name="Oval Callout 2"/>
            <p:cNvSpPr/>
            <p:nvPr/>
          </p:nvSpPr>
          <p:spPr>
            <a:xfrm>
              <a:off x="5335450" y="3648598"/>
              <a:ext cx="2260600" cy="1068388"/>
            </a:xfrm>
            <a:prstGeom prst="wedgeEllipseCallout">
              <a:avLst>
                <a:gd name="adj1" fmla="val -93785"/>
                <a:gd name="adj2" fmla="val -316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b="1" dirty="0">
                  <a:latin typeface="Times New Roman" panose="02020603050405020304" pitchFamily="18" charset="0"/>
                  <a:cs typeface="Times New Roman" panose="02020603050405020304" pitchFamily="18" charset="0"/>
                </a:rPr>
                <a:t>السهم يشير الى اتجاه ازدياد مستوى الاشباع</a:t>
              </a:r>
              <a:endParaRPr lang="en-US"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fontAlgn="auto" hangingPunct="1">
              <a:spcAft>
                <a:spcPts val="0"/>
              </a:spcAft>
              <a:defRPr/>
            </a:pPr>
            <a:r>
              <a:rPr lang="ar-SA" sz="6000" dirty="0" smtClean="0">
                <a:solidFill>
                  <a:schemeClr val="accent1">
                    <a:satMod val="150000"/>
                  </a:schemeClr>
                </a:solidFill>
                <a:latin typeface="Times New Roman" panose="02020603050405020304" pitchFamily="18" charset="0"/>
                <a:cs typeface="Times New Roman" panose="02020603050405020304" pitchFamily="18" charset="0"/>
              </a:rPr>
              <a:t>خصائص منحنيات السواء</a:t>
            </a:r>
            <a:endParaRPr lang="en-US" sz="6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67939" name="Rectangle 3"/>
          <p:cNvSpPr>
            <a:spLocks noGrp="1" noChangeArrowheads="1"/>
          </p:cNvSpPr>
          <p:nvPr>
            <p:ph idx="1"/>
          </p:nvPr>
        </p:nvSpPr>
        <p:spPr/>
        <p:txBody>
          <a:bodyPr/>
          <a:lstStyle/>
          <a:p>
            <a:pPr marL="609600" indent="-609600" algn="r" rtl="1" eaLnBrk="1" hangingPunct="1"/>
            <a:r>
              <a:rPr lang="ar-SA" altLang="en-US" b="1" smtClean="0">
                <a:latin typeface="Times New Roman" pitchFamily="18" charset="0"/>
                <a:cs typeface="Times New Roman" pitchFamily="18" charset="0"/>
              </a:rPr>
              <a:t>أنها لا يمكن أن تتقاطع </a:t>
            </a:r>
          </a:p>
          <a:p>
            <a:pPr marL="609600" indent="-609600" algn="r" rtl="1" eaLnBrk="1" hangingPunct="1"/>
            <a:r>
              <a:rPr lang="ar-SA" altLang="en-US" b="1" smtClean="0">
                <a:latin typeface="Times New Roman" pitchFamily="18" charset="0"/>
                <a:cs typeface="Times New Roman" pitchFamily="18" charset="0"/>
              </a:rPr>
              <a:t>منحنيات السواء</a:t>
            </a:r>
            <a:r>
              <a:rPr lang="en-US" altLang="en-US" b="1" smtClean="0">
                <a:latin typeface="Times New Roman" pitchFamily="18" charset="0"/>
                <a:cs typeface="Times New Roman" pitchFamily="18" charset="0"/>
              </a:rPr>
              <a:t> </a:t>
            </a:r>
            <a:r>
              <a:rPr lang="ar-SA" altLang="en-US" b="1" smtClean="0">
                <a:latin typeface="Times New Roman" pitchFamily="18" charset="0"/>
                <a:cs typeface="Times New Roman" pitchFamily="18" charset="0"/>
              </a:rPr>
              <a:t> تنحدر من أعلى إلى أسفل ومن اليسار إلى اليمين أي أنها سالبة الميل.</a:t>
            </a:r>
          </a:p>
          <a:p>
            <a:pPr marL="609600" indent="-609600" algn="r" rtl="1" eaLnBrk="1" hangingPunct="1"/>
            <a:r>
              <a:rPr lang="ar-SA" altLang="en-US" b="1" smtClean="0">
                <a:latin typeface="Times New Roman" pitchFamily="18" charset="0"/>
                <a:cs typeface="Times New Roman" pitchFamily="18" charset="0"/>
              </a:rPr>
              <a:t>منحنيات السواء محدبة باتجاه نقطة الأصل.</a:t>
            </a:r>
            <a:endParaRPr lang="en-US" altLang="en-US" b="1" smtClean="0">
              <a:latin typeface="Times New Roman" pitchFamily="18" charset="0"/>
              <a:cs typeface="Times New Roman" pitchFamily="18" charset="0"/>
            </a:endParaRPr>
          </a:p>
          <a:p>
            <a:pPr marL="609600" indent="-609600" algn="r" rtl="1" eaLnBrk="1" hangingPunct="1"/>
            <a:endParaRPr lang="en-US" altLang="en-US" b="1"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rtl="1" eaLnBrk="1" fontAlgn="auto" hangingPunct="1">
              <a:spcAft>
                <a:spcPts val="0"/>
              </a:spcAft>
              <a:defRPr/>
            </a:pPr>
            <a:r>
              <a:rPr lang="ar-SA" sz="6600" dirty="0" smtClean="0">
                <a:solidFill>
                  <a:schemeClr val="accent1">
                    <a:satMod val="150000"/>
                  </a:schemeClr>
                </a:solidFill>
                <a:latin typeface="Times New Roman" panose="02020603050405020304" pitchFamily="18" charset="0"/>
                <a:cs typeface="Times New Roman" panose="02020603050405020304" pitchFamily="18" charset="0"/>
              </a:rPr>
              <a:t>خط الميزانية</a:t>
            </a:r>
            <a:endParaRPr lang="en-US" sz="6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6867" name="Rectangle 3"/>
          <p:cNvSpPr>
            <a:spLocks noGrp="1" noChangeArrowheads="1"/>
          </p:cNvSpPr>
          <p:nvPr>
            <p:ph idx="1"/>
          </p:nvPr>
        </p:nvSpPr>
        <p:spPr/>
        <p:txBody>
          <a:bodyPr rtlCol="0">
            <a:normAutofit fontScale="25000" lnSpcReduction="20000"/>
          </a:bodyPr>
          <a:lstStyle/>
          <a:p>
            <a:pPr marL="609600" indent="-609600" algn="r" rtl="1" eaLnBrk="1" fontAlgn="auto" hangingPunct="1">
              <a:lnSpc>
                <a:spcPct val="90000"/>
              </a:lnSpc>
              <a:spcBef>
                <a:spcPts val="0"/>
              </a:spcBef>
              <a:spcAft>
                <a:spcPts val="0"/>
              </a:spcAft>
              <a:buFont typeface="Wingdings 2"/>
              <a:buNone/>
              <a:defRPr/>
            </a:pPr>
            <a:r>
              <a:rPr lang="ar-SA" sz="2800" dirty="0" smtClean="0">
                <a:latin typeface="Times New Roman" panose="02020603050405020304" pitchFamily="18" charset="0"/>
                <a:cs typeface="Times New Roman" panose="02020603050405020304" pitchFamily="18" charset="0"/>
              </a:rPr>
              <a:t> </a:t>
            </a:r>
            <a:endParaRPr lang="en-US" sz="72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en-US"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en-US"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en-US"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en-US"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en-US"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dirty="0">
              <a:latin typeface="Arial" panose="020B0604020202020204" pitchFamily="34" charset="0"/>
              <a:cs typeface="Arial" panose="020B0604020202020204" pitchFamily="34" charset="0"/>
            </a:endParaRPr>
          </a:p>
          <a:p>
            <a:pPr marL="609600" indent="-609600" algn="r" rtl="1" eaLnBrk="1" fontAlgn="auto" hangingPunct="1">
              <a:lnSpc>
                <a:spcPct val="90000"/>
              </a:lnSpc>
              <a:spcBef>
                <a:spcPts val="0"/>
              </a:spcBef>
              <a:spcAft>
                <a:spcPts val="0"/>
              </a:spcAft>
              <a:buFont typeface="Wingdings" panose="05000000000000000000" pitchFamily="2" charset="2"/>
              <a:buChar char="§"/>
              <a:defRPr/>
            </a:pPr>
            <a:endParaRPr lang="ar-SA" sz="8000" b="1"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anose="05000000000000000000" pitchFamily="2" charset="2"/>
              <a:buChar char="§"/>
              <a:defRPr/>
            </a:pPr>
            <a:r>
              <a:rPr lang="ar-SA" sz="8000" b="1" dirty="0" smtClean="0">
                <a:latin typeface="Times New Roman" panose="02020603050405020304" pitchFamily="18" charset="0"/>
                <a:cs typeface="Times New Roman" panose="02020603050405020304" pitchFamily="18" charset="0"/>
              </a:rPr>
              <a:t>إذا أنفق المستهلك كامل دخله لشراء السلعة </a:t>
            </a:r>
            <a:r>
              <a:rPr lang="en-US" sz="8000" b="1" dirty="0" smtClean="0">
                <a:latin typeface="Times New Roman" panose="02020603050405020304" pitchFamily="18" charset="0"/>
                <a:cs typeface="Times New Roman" panose="02020603050405020304" pitchFamily="18" charset="0"/>
              </a:rPr>
              <a:t>Y</a:t>
            </a:r>
            <a:r>
              <a:rPr lang="ar-SA" sz="8000" b="1" dirty="0" smtClean="0">
                <a:latin typeface="Times New Roman" panose="02020603050405020304" pitchFamily="18" charset="0"/>
                <a:cs typeface="Times New Roman" panose="02020603050405020304" pitchFamily="18" charset="0"/>
              </a:rPr>
              <a:t> دون ان يشتري اي وحدة من </a:t>
            </a:r>
            <a:r>
              <a:rPr lang="en-US" sz="8000" b="1" dirty="0" smtClean="0">
                <a:latin typeface="Times New Roman" panose="02020603050405020304" pitchFamily="18" charset="0"/>
                <a:cs typeface="Times New Roman" panose="02020603050405020304" pitchFamily="18" charset="0"/>
              </a:rPr>
              <a:t>X</a:t>
            </a:r>
            <a:r>
              <a:rPr lang="ar-SA" sz="8000" b="1" dirty="0" smtClean="0">
                <a:latin typeface="Times New Roman" panose="02020603050405020304" pitchFamily="18" charset="0"/>
                <a:cs typeface="Times New Roman" panose="02020603050405020304" pitchFamily="18" charset="0"/>
              </a:rPr>
              <a:t> فأنه سيشتري الكمية عند النقطة </a:t>
            </a:r>
            <a:r>
              <a:rPr lang="en-US" sz="8000" b="1" dirty="0" smtClean="0">
                <a:latin typeface="Times New Roman" panose="02020603050405020304" pitchFamily="18" charset="0"/>
                <a:cs typeface="Times New Roman" panose="02020603050405020304" pitchFamily="18" charset="0"/>
              </a:rPr>
              <a:t>A</a:t>
            </a:r>
            <a:r>
              <a:rPr lang="ar-SA" sz="8000" b="1" dirty="0" smtClean="0">
                <a:latin typeface="Times New Roman" panose="02020603050405020304" pitchFamily="18" charset="0"/>
                <a:cs typeface="Times New Roman" panose="02020603050405020304" pitchFamily="18" charset="0"/>
              </a:rPr>
              <a:t>، أما إذا أنفقه على شراء السلعة </a:t>
            </a:r>
            <a:r>
              <a:rPr lang="en-US" sz="8000" b="1" dirty="0" smtClean="0">
                <a:latin typeface="Times New Roman" panose="02020603050405020304" pitchFamily="18" charset="0"/>
                <a:cs typeface="Times New Roman" panose="02020603050405020304" pitchFamily="18" charset="0"/>
              </a:rPr>
              <a:t>X</a:t>
            </a:r>
            <a:r>
              <a:rPr lang="ar-SA" sz="8000" b="1" dirty="0" smtClean="0">
                <a:latin typeface="Times New Roman" panose="02020603050405020304" pitchFamily="18" charset="0"/>
                <a:cs typeface="Times New Roman" panose="02020603050405020304" pitchFamily="18" charset="0"/>
              </a:rPr>
              <a:t> فإنه سيشتري الكمية عند النقطة </a:t>
            </a:r>
            <a:r>
              <a:rPr lang="en-US" sz="8000" b="1" dirty="0" smtClean="0">
                <a:latin typeface="Times New Roman" panose="02020603050405020304" pitchFamily="18" charset="0"/>
                <a:cs typeface="Times New Roman" panose="02020603050405020304" pitchFamily="18" charset="0"/>
              </a:rPr>
              <a:t>B</a:t>
            </a:r>
            <a:r>
              <a:rPr lang="ar-SA" sz="8000" b="1" dirty="0" smtClean="0">
                <a:latin typeface="Times New Roman" panose="02020603050405020304" pitchFamily="18" charset="0"/>
                <a:cs typeface="Times New Roman" panose="02020603050405020304" pitchFamily="18" charset="0"/>
              </a:rPr>
              <a:t>. </a:t>
            </a:r>
          </a:p>
          <a:p>
            <a:pPr marL="609600" indent="-609600" algn="r" rtl="1" eaLnBrk="1" fontAlgn="auto" hangingPunct="1">
              <a:lnSpc>
                <a:spcPct val="90000"/>
              </a:lnSpc>
              <a:spcBef>
                <a:spcPts val="0"/>
              </a:spcBef>
              <a:spcAft>
                <a:spcPts val="0"/>
              </a:spcAft>
              <a:buFont typeface="Wingdings" panose="05000000000000000000" pitchFamily="2" charset="2"/>
              <a:buChar char="§"/>
              <a:defRPr/>
            </a:pPr>
            <a:r>
              <a:rPr lang="ar-SA" sz="8000" b="1" dirty="0" smtClean="0">
                <a:latin typeface="Times New Roman" panose="02020603050405020304" pitchFamily="18" charset="0"/>
                <a:cs typeface="Times New Roman" panose="02020603050405020304" pitchFamily="18" charset="0"/>
              </a:rPr>
              <a:t>والخط الواصل بين النقطتين </a:t>
            </a:r>
            <a:r>
              <a:rPr lang="en-US" sz="8000" b="1" dirty="0" smtClean="0">
                <a:latin typeface="Times New Roman" panose="02020603050405020304" pitchFamily="18" charset="0"/>
                <a:cs typeface="Times New Roman" panose="02020603050405020304" pitchFamily="18" charset="0"/>
              </a:rPr>
              <a:t> A</a:t>
            </a:r>
            <a:r>
              <a:rPr lang="ar-SA" sz="8000" b="1" dirty="0" smtClean="0">
                <a:latin typeface="Times New Roman" panose="02020603050405020304" pitchFamily="18" charset="0"/>
                <a:cs typeface="Times New Roman" panose="02020603050405020304" pitchFamily="18" charset="0"/>
              </a:rPr>
              <a:t>و </a:t>
            </a:r>
            <a:r>
              <a:rPr lang="en-US" sz="8000" b="1" dirty="0" smtClean="0">
                <a:latin typeface="Times New Roman" panose="02020603050405020304" pitchFamily="18" charset="0"/>
                <a:cs typeface="Times New Roman" panose="02020603050405020304" pitchFamily="18" charset="0"/>
              </a:rPr>
              <a:t>B</a:t>
            </a:r>
            <a:r>
              <a:rPr lang="ar-SA" sz="8000" b="1" dirty="0" smtClean="0">
                <a:latin typeface="Times New Roman" panose="02020603050405020304" pitchFamily="18" charset="0"/>
                <a:cs typeface="Times New Roman" panose="02020603050405020304" pitchFamily="18" charset="0"/>
              </a:rPr>
              <a:t> يمثل خط الميزانية.</a:t>
            </a:r>
            <a:r>
              <a:rPr lang="ar-SA" altLang="en-US" sz="8000" b="1" dirty="0">
                <a:latin typeface="Times New Roman" panose="02020603050405020304" pitchFamily="18" charset="0"/>
                <a:cs typeface="Times New Roman" panose="02020603050405020304" pitchFamily="18" charset="0"/>
              </a:rPr>
              <a:t> وهو يمثل أقصى مايمكن الحصول عليه من السلعتين، فالمستهلك يستطيع ان يحصل على أي نقطة على خط الميزانية والتي تمثل كميات مختلفة من </a:t>
            </a:r>
            <a:r>
              <a:rPr lang="ar-SA" altLang="en-US" sz="8000" b="1" dirty="0" smtClean="0">
                <a:latin typeface="Times New Roman" panose="02020603050405020304" pitchFamily="18" charset="0"/>
                <a:cs typeface="Times New Roman" panose="02020603050405020304" pitchFamily="18" charset="0"/>
              </a:rPr>
              <a:t>السلعتين.</a:t>
            </a:r>
            <a:endParaRPr lang="ar-SA" sz="8000" b="1"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endParaRPr lang="ar-SA" sz="2800" dirty="0" smtClean="0">
              <a:latin typeface="Times New Roman" panose="02020603050405020304" pitchFamily="18" charset="0"/>
              <a:cs typeface="Times New Roman" panose="02020603050405020304" pitchFamily="18" charset="0"/>
            </a:endParaRPr>
          </a:p>
          <a:p>
            <a:pPr marL="609600" indent="-609600" algn="r" rtl="1" eaLnBrk="1" fontAlgn="auto" hangingPunct="1">
              <a:lnSpc>
                <a:spcPct val="90000"/>
              </a:lnSpc>
              <a:spcBef>
                <a:spcPts val="0"/>
              </a:spcBef>
              <a:spcAft>
                <a:spcPts val="0"/>
              </a:spcAft>
              <a:buFont typeface="Wingdings" pitchFamily="2" charset="2"/>
              <a:buNone/>
              <a:defRPr/>
            </a:pPr>
            <a:r>
              <a:rPr lang="ar-SA" sz="2800" dirty="0" smtClean="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323850" y="1389063"/>
            <a:ext cx="8559800" cy="1631950"/>
          </a:xfrm>
          <a:prstGeom prst="rect">
            <a:avLst/>
          </a:prstGeom>
          <a:noFill/>
        </p:spPr>
        <p:txBody>
          <a:bodyPr>
            <a:spAutoFit/>
          </a:bodyPr>
          <a:lstStyle/>
          <a:p>
            <a:pPr marL="342900" indent="-342900" algn="r" rtl="1">
              <a:buFont typeface="Arial" panose="020B0604020202020204" pitchFamily="34" charset="0"/>
              <a:buChar char="•"/>
              <a:defRPr/>
            </a:pPr>
            <a:r>
              <a:rPr lang="ar-SA" sz="2000" b="1" dirty="0">
                <a:latin typeface="Times New Roman" panose="02020603050405020304" pitchFamily="18" charset="0"/>
                <a:cs typeface="Times New Roman" panose="02020603050405020304" pitchFamily="18" charset="0"/>
              </a:rPr>
              <a:t>تعريف خط الميزانية: </a:t>
            </a:r>
            <a:r>
              <a:rPr lang="ar-SA" sz="2000" b="1" dirty="0">
                <a:solidFill>
                  <a:prstClr val="black"/>
                </a:solidFill>
                <a:latin typeface="Times New Roman" panose="02020603050405020304" pitchFamily="18" charset="0"/>
                <a:cs typeface="Times New Roman" panose="02020603050405020304" pitchFamily="18" charset="0"/>
              </a:rPr>
              <a:t>«تمثيل بياني لكل أزواج (توليفات/مجموعات) كميات من سلعتين التي يستطيع المستهلك اقتناءها بنفس التكلفة».</a:t>
            </a:r>
          </a:p>
          <a:p>
            <a:pPr marL="342900" indent="-342900" algn="r" rtl="1">
              <a:buFont typeface="Arial" panose="020B0604020202020204" pitchFamily="34" charset="0"/>
              <a:buChar char="•"/>
              <a:defRPr/>
            </a:pPr>
            <a:r>
              <a:rPr lang="ar-SA" sz="2000" b="1" dirty="0">
                <a:solidFill>
                  <a:prstClr val="black"/>
                </a:solidFill>
                <a:latin typeface="Times New Roman" panose="02020603050405020304" pitchFamily="18" charset="0"/>
                <a:cs typeface="Times New Roman" panose="02020603050405020304" pitchFamily="18" charset="0"/>
              </a:rPr>
              <a:t>المجموعات </a:t>
            </a:r>
            <a:r>
              <a:rPr lang="en-US" sz="2000" b="1" dirty="0">
                <a:solidFill>
                  <a:prstClr val="black"/>
                </a:solidFill>
                <a:latin typeface="Times New Roman" panose="02020603050405020304" pitchFamily="18" charset="0"/>
                <a:cs typeface="Times New Roman" panose="02020603050405020304" pitchFamily="18" charset="0"/>
              </a:rPr>
              <a:t>A, B</a:t>
            </a:r>
            <a:r>
              <a:rPr lang="ar-SA" sz="2000" b="1" dirty="0">
                <a:solidFill>
                  <a:prstClr val="black"/>
                </a:solidFill>
                <a:latin typeface="Times New Roman" panose="02020603050405020304" pitchFamily="18" charset="0"/>
                <a:cs typeface="Times New Roman" panose="02020603050405020304" pitchFamily="18" charset="0"/>
              </a:rPr>
              <a:t> وكل المجموعات التي تقع بينهما تقع على خط السواء (لها نفس التكلفة).</a:t>
            </a:r>
          </a:p>
          <a:p>
            <a:pPr marL="342900" indent="-342900" algn="r" rtl="1">
              <a:buFont typeface="Arial" panose="020B0604020202020204" pitchFamily="34" charset="0"/>
              <a:buChar char="•"/>
              <a:defRPr/>
            </a:pPr>
            <a:r>
              <a:rPr lang="ar-SA" sz="2000" b="1" dirty="0">
                <a:solidFill>
                  <a:prstClr val="black"/>
                </a:solidFill>
                <a:latin typeface="Times New Roman" panose="02020603050405020304" pitchFamily="18" charset="0"/>
                <a:cs typeface="Times New Roman" panose="02020603050405020304" pitchFamily="18" charset="0"/>
              </a:rPr>
              <a:t>خط الميزانية يبين فقط مقدرة المستهلك الشرائية.</a:t>
            </a:r>
          </a:p>
          <a:p>
            <a:pPr algn="r" rtl="1">
              <a:defRPr/>
            </a:pPr>
            <a:endParaRPr lang="en-US" sz="2000" b="1" dirty="0">
              <a:latin typeface="Arial" charset="0"/>
              <a:cs typeface="Arial" charset="0"/>
            </a:endParaRPr>
          </a:p>
        </p:txBody>
      </p:sp>
      <p:grpSp>
        <p:nvGrpSpPr>
          <p:cNvPr id="168965" name="Group 5"/>
          <p:cNvGrpSpPr>
            <a:grpSpLocks/>
          </p:cNvGrpSpPr>
          <p:nvPr/>
        </p:nvGrpSpPr>
        <p:grpSpPr bwMode="auto">
          <a:xfrm>
            <a:off x="2601913" y="2627313"/>
            <a:ext cx="4513262" cy="1803400"/>
            <a:chOff x="2938463" y="2633930"/>
            <a:chExt cx="4513857" cy="1803400"/>
          </a:xfrm>
        </p:grpSpPr>
        <p:grpSp>
          <p:nvGrpSpPr>
            <p:cNvPr id="168966" name="Group 4"/>
            <p:cNvGrpSpPr>
              <a:grpSpLocks/>
            </p:cNvGrpSpPr>
            <p:nvPr/>
          </p:nvGrpSpPr>
          <p:grpSpPr bwMode="auto">
            <a:xfrm>
              <a:off x="2938463" y="2633930"/>
              <a:ext cx="2944812" cy="1803400"/>
              <a:chOff x="2938463" y="2590800"/>
              <a:chExt cx="2944812" cy="1803400"/>
            </a:xfrm>
          </p:grpSpPr>
          <p:sp>
            <p:nvSpPr>
              <p:cNvPr id="36868" name="Freeform 4"/>
              <p:cNvSpPr>
                <a:spLocks/>
              </p:cNvSpPr>
              <p:nvPr/>
            </p:nvSpPr>
            <p:spPr bwMode="auto">
              <a:xfrm>
                <a:off x="3510038" y="2705100"/>
                <a:ext cx="1943356" cy="14859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168969" name="Text Box 5"/>
              <p:cNvSpPr txBox="1">
                <a:spLocks noChangeArrowheads="1"/>
              </p:cNvSpPr>
              <p:nvPr/>
            </p:nvSpPr>
            <p:spPr bwMode="auto">
              <a:xfrm>
                <a:off x="2938463" y="25908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Q </a:t>
                </a:r>
                <a:r>
                  <a:rPr lang="en-US" altLang="zh-CN" sz="1800" baseline="-25000">
                    <a:latin typeface="Times New Roman" pitchFamily="18" charset="0"/>
                    <a:cs typeface="华文楷体"/>
                  </a:rPr>
                  <a:t>y</a:t>
                </a:r>
                <a:endParaRPr lang="en-US" altLang="en-US" sz="1800" baseline="-25000">
                  <a:latin typeface="Arial" pitchFamily="34" charset="0"/>
                  <a:cs typeface="Arial" pitchFamily="34" charset="0"/>
                </a:endParaRPr>
              </a:p>
            </p:txBody>
          </p:sp>
          <p:sp>
            <p:nvSpPr>
              <p:cNvPr id="168970" name="Text Box 6"/>
              <p:cNvSpPr txBox="1">
                <a:spLocks noChangeArrowheads="1"/>
              </p:cNvSpPr>
              <p:nvPr/>
            </p:nvSpPr>
            <p:spPr bwMode="auto">
              <a:xfrm>
                <a:off x="5311775" y="40513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Q </a:t>
                </a:r>
                <a:r>
                  <a:rPr lang="en-US" altLang="zh-CN" sz="1800" baseline="-25000">
                    <a:latin typeface="Times New Roman" pitchFamily="18" charset="0"/>
                    <a:cs typeface="华文楷体"/>
                  </a:rPr>
                  <a:t>x</a:t>
                </a:r>
                <a:endParaRPr lang="en-US" altLang="en-US" sz="1800" baseline="-25000">
                  <a:latin typeface="Arial" pitchFamily="34" charset="0"/>
                  <a:cs typeface="Arial" pitchFamily="34" charset="0"/>
                </a:endParaRPr>
              </a:p>
            </p:txBody>
          </p:sp>
          <p:sp>
            <p:nvSpPr>
              <p:cNvPr id="36871" name="Line 7"/>
              <p:cNvSpPr>
                <a:spLocks noChangeShapeType="1"/>
              </p:cNvSpPr>
              <p:nvPr/>
            </p:nvSpPr>
            <p:spPr bwMode="auto">
              <a:xfrm rot="8041752">
                <a:off x="4138789" y="2709740"/>
                <a:ext cx="273050" cy="1854444"/>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r" rtl="1">
                  <a:defRPr/>
                </a:pPr>
                <a:endParaRPr lang="en-US"/>
              </a:p>
            </p:txBody>
          </p:sp>
          <p:sp>
            <p:nvSpPr>
              <p:cNvPr id="168972" name="Text Box 8"/>
              <p:cNvSpPr txBox="1">
                <a:spLocks noChangeArrowheads="1"/>
              </p:cNvSpPr>
              <p:nvPr/>
            </p:nvSpPr>
            <p:spPr bwMode="auto">
              <a:xfrm>
                <a:off x="3508375" y="2795588"/>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A</a:t>
                </a:r>
              </a:p>
            </p:txBody>
          </p:sp>
          <p:sp>
            <p:nvSpPr>
              <p:cNvPr id="168973" name="Text Box 9"/>
              <p:cNvSpPr txBox="1">
                <a:spLocks noChangeArrowheads="1"/>
              </p:cNvSpPr>
              <p:nvPr/>
            </p:nvSpPr>
            <p:spPr bwMode="auto">
              <a:xfrm>
                <a:off x="4967288" y="375285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B</a:t>
                </a:r>
              </a:p>
            </p:txBody>
          </p:sp>
        </p:grpSp>
        <p:sp>
          <p:nvSpPr>
            <p:cNvPr id="14" name="Oval Callout 13"/>
            <p:cNvSpPr/>
            <p:nvPr/>
          </p:nvSpPr>
          <p:spPr>
            <a:xfrm>
              <a:off x="5651858" y="2946667"/>
              <a:ext cx="1800462" cy="409575"/>
            </a:xfrm>
            <a:prstGeom prst="wedgeEllipseCallout">
              <a:avLst>
                <a:gd name="adj1" fmla="val -112718"/>
                <a:gd name="adj2" fmla="val 1605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b="1" dirty="0">
                  <a:latin typeface="Times New Roman" panose="02020603050405020304" pitchFamily="18" charset="0"/>
                  <a:cs typeface="Times New Roman" panose="02020603050405020304" pitchFamily="18" charset="0"/>
                </a:rPr>
                <a:t>خط الميزانية</a:t>
              </a:r>
              <a:endParaRPr lang="en-US" b="1" dirty="0">
                <a:latin typeface="Times New Roman" panose="02020603050405020304" pitchFamily="18" charset="0"/>
                <a:cs typeface="Times New Roman" panose="02020603050405020304" pitchFamily="18" charset="0"/>
              </a:endParaRPr>
            </a:p>
            <a:p>
              <a:pPr algn="ctr" rtl="1">
                <a:defRPr/>
              </a:pPr>
              <a:endParaRPr lang="en-US" dirty="0">
                <a:latin typeface="Times New Roman" panose="02020603050405020304" pitchFamily="18" charset="0"/>
                <a:cs typeface="Times New Roman" panose="02020603050405020304" pitchFamily="18" charset="0"/>
              </a:endParaRPr>
            </a:p>
          </p:txBody>
        </p:sp>
      </p:gr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r" rtl="1" eaLnBrk="1" fontAlgn="auto" hangingPunct="1">
              <a:spcAft>
                <a:spcPts val="0"/>
              </a:spcAft>
              <a:defRPr/>
            </a:pPr>
            <a:r>
              <a:rPr lang="ar-SA" sz="6000" dirty="0" smtClean="0">
                <a:solidFill>
                  <a:schemeClr val="accent1">
                    <a:satMod val="150000"/>
                  </a:schemeClr>
                </a:solidFill>
                <a:latin typeface="Times New Roman" panose="02020603050405020304" pitchFamily="18" charset="0"/>
                <a:cs typeface="Times New Roman" panose="02020603050405020304" pitchFamily="18" charset="0"/>
              </a:rPr>
              <a:t>خط الميزانية وانتقاله</a:t>
            </a:r>
            <a:endParaRPr lang="en-US" sz="6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37891" name="Text Box 18"/>
          <p:cNvSpPr>
            <a:spLocks noGrp="1" noChangeArrowheads="1"/>
          </p:cNvSpPr>
          <p:nvPr>
            <p:ph idx="1"/>
          </p:nvPr>
        </p:nvSpPr>
        <p:spPr/>
        <p:txBody>
          <a:bodyPr rtlCol="0">
            <a:normAutofit fontScale="92500"/>
          </a:bodyPr>
          <a:lstStyle/>
          <a:p>
            <a:pPr marL="438912" indent="-320040" algn="r" rtl="1" eaLnBrk="1" fontAlgn="auto" hangingPunct="1">
              <a:spcBef>
                <a:spcPts val="0"/>
              </a:spcBef>
              <a:spcAft>
                <a:spcPts val="0"/>
              </a:spcAft>
              <a:buFont typeface="Wingdings" pitchFamily="2" charset="2"/>
              <a:buNone/>
              <a:defRPr/>
            </a:pPr>
            <a:r>
              <a:rPr lang="ar-SA" sz="2800" b="1" dirty="0" smtClean="0">
                <a:latin typeface="Times New Roman" panose="02020603050405020304" pitchFamily="18" charset="0"/>
                <a:cs typeface="Times New Roman" panose="02020603050405020304" pitchFamily="18" charset="0"/>
              </a:rPr>
              <a:t>ماذا يحصل لخط الميزانية </a:t>
            </a:r>
            <a:r>
              <a:rPr lang="en-US" sz="2800" b="1" dirty="0" smtClean="0">
                <a:latin typeface="Times New Roman" panose="02020603050405020304" pitchFamily="18" charset="0"/>
                <a:cs typeface="Times New Roman" panose="02020603050405020304" pitchFamily="18" charset="0"/>
              </a:rPr>
              <a:t>1</a:t>
            </a:r>
            <a:r>
              <a:rPr lang="ar-SA" sz="2800" b="1" dirty="0" smtClean="0">
                <a:latin typeface="Times New Roman" panose="02020603050405020304" pitchFamily="18" charset="0"/>
                <a:cs typeface="Times New Roman" panose="02020603050405020304" pitchFamily="18" charset="0"/>
              </a:rPr>
              <a:t> لو انخفض سعر السلعة </a:t>
            </a:r>
            <a:r>
              <a:rPr lang="en-US" sz="2800" b="1" dirty="0" smtClean="0">
                <a:latin typeface="Times New Roman" panose="02020603050405020304" pitchFamily="18" charset="0"/>
                <a:cs typeface="Times New Roman" panose="02020603050405020304" pitchFamily="18" charset="0"/>
              </a:rPr>
              <a:t>x</a:t>
            </a:r>
            <a:r>
              <a:rPr lang="ar-SA"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r>
              <a:rPr lang="ar-SA"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ar-SA" sz="2800" b="1" dirty="0" smtClean="0">
                <a:latin typeface="Times New Roman" panose="02020603050405020304" pitchFamily="18" charset="0"/>
                <a:cs typeface="Times New Roman" panose="02020603050405020304" pitchFamily="18" charset="0"/>
              </a:rPr>
              <a:t> ينتقل من الخط 1 إلى 2 </a:t>
            </a:r>
          </a:p>
          <a:p>
            <a:pPr marL="438912" indent="-320040" algn="r" rtl="1" eaLnBrk="1" fontAlgn="auto" hangingPunct="1">
              <a:spcBef>
                <a:spcPts val="0"/>
              </a:spcBef>
              <a:spcAft>
                <a:spcPts val="0"/>
              </a:spcAft>
              <a:buFont typeface="Wingdings" pitchFamily="2" charset="2"/>
              <a:buNone/>
              <a:defRPr/>
            </a:pP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sz="2800" b="1" dirty="0" smtClean="0">
                <a:latin typeface="Times New Roman" panose="02020603050405020304" pitchFamily="18" charset="0"/>
                <a:cs typeface="Times New Roman" panose="02020603050405020304" pitchFamily="18" charset="0"/>
              </a:rPr>
              <a:t>تبقى كمية السلعة </a:t>
            </a:r>
            <a:r>
              <a:rPr lang="en-US" sz="2800" b="1" dirty="0" smtClean="0">
                <a:latin typeface="Times New Roman" panose="02020603050405020304" pitchFamily="18" charset="0"/>
                <a:cs typeface="Times New Roman" panose="02020603050405020304" pitchFamily="18" charset="0"/>
              </a:rPr>
              <a:t>y</a:t>
            </a:r>
            <a:r>
              <a:rPr lang="ar-SA" sz="2800" b="1" dirty="0" smtClean="0">
                <a:latin typeface="Times New Roman" panose="02020603050405020304" pitchFamily="18" charset="0"/>
                <a:cs typeface="Times New Roman" panose="02020603050405020304" pitchFamily="18" charset="0"/>
              </a:rPr>
              <a:t> ثابتة بينما تزيد كمية السلعة </a:t>
            </a:r>
            <a:r>
              <a:rPr lang="en-US" sz="2800" b="1" dirty="0" smtClean="0">
                <a:latin typeface="Times New Roman" panose="02020603050405020304" pitchFamily="18" charset="0"/>
                <a:cs typeface="Times New Roman" panose="02020603050405020304" pitchFamily="18" charset="0"/>
              </a:rPr>
              <a:t>x</a:t>
            </a:r>
            <a:r>
              <a:rPr lang="ar-SA" sz="2800" b="1" dirty="0" smtClean="0">
                <a:latin typeface="Times New Roman" panose="02020603050405020304" pitchFamily="18" charset="0"/>
                <a:cs typeface="Times New Roman" panose="02020603050405020304" pitchFamily="18" charset="0"/>
              </a:rPr>
              <a:t> لانخفاض سعرها  </a:t>
            </a:r>
          </a:p>
          <a:p>
            <a:pPr marL="438912" indent="-320040" algn="r" rtl="1" eaLnBrk="1" fontAlgn="auto" hangingPunct="1">
              <a:spcBef>
                <a:spcPts val="0"/>
              </a:spcBef>
              <a:spcAft>
                <a:spcPts val="0"/>
              </a:spcAft>
              <a:buFont typeface="Wingdings" pitchFamily="2" charset="2"/>
              <a:buNone/>
              <a:defRPr/>
            </a:pP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r>
              <a:rPr lang="ar-SA" sz="2800" b="1" dirty="0" smtClean="0">
                <a:latin typeface="Times New Roman" panose="02020603050405020304" pitchFamily="18" charset="0"/>
                <a:cs typeface="Times New Roman" panose="02020603050405020304" pitchFamily="18" charset="0"/>
              </a:rPr>
              <a:t>ماذا يحصل لخط الميزانية لو زاد سعر السلعة </a:t>
            </a:r>
            <a:r>
              <a:rPr lang="en-US" sz="2800" b="1" dirty="0" smtClean="0">
                <a:latin typeface="Times New Roman" panose="02020603050405020304" pitchFamily="18" charset="0"/>
                <a:cs typeface="Times New Roman" panose="02020603050405020304" pitchFamily="18" charset="0"/>
              </a:rPr>
              <a:t>y</a:t>
            </a:r>
            <a:endParaRPr 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r>
              <a:rPr lang="en-US" sz="2800" b="1" dirty="0" smtClean="0">
                <a:latin typeface="Times New Roman" panose="02020603050405020304" pitchFamily="18" charset="0"/>
                <a:cs typeface="Times New Roman" panose="02020603050405020304" pitchFamily="18" charset="0"/>
              </a:rPr>
              <a:t> - </a:t>
            </a:r>
            <a:r>
              <a:rPr lang="ar-SA" sz="2800" b="1" dirty="0" smtClean="0">
                <a:latin typeface="Times New Roman" panose="02020603050405020304" pitchFamily="18" charset="0"/>
                <a:cs typeface="Times New Roman" panose="02020603050405020304" pitchFamily="18" charset="0"/>
              </a:rPr>
              <a:t>ينتقل الخط من 1 إلى 3 </a:t>
            </a:r>
            <a:endParaRPr lang="en-US" sz="2800" b="1" dirty="0" smtClean="0">
              <a:latin typeface="Times New Roman" panose="02020603050405020304" pitchFamily="18" charset="0"/>
              <a:cs typeface="Times New Roman" panose="02020603050405020304" pitchFamily="18" charset="0"/>
            </a:endParaRPr>
          </a:p>
        </p:txBody>
      </p:sp>
      <p:sp>
        <p:nvSpPr>
          <p:cNvPr id="37897" name="Line 15"/>
          <p:cNvSpPr>
            <a:spLocks noChangeShapeType="1"/>
          </p:cNvSpPr>
          <p:nvPr/>
        </p:nvSpPr>
        <p:spPr bwMode="auto">
          <a:xfrm rot="8041752">
            <a:off x="1881981" y="3382170"/>
            <a:ext cx="257175" cy="114141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lgn="r" rtl="1">
              <a:defRPr/>
            </a:pPr>
            <a:endParaRPr lang="en-US"/>
          </a:p>
        </p:txBody>
      </p:sp>
      <p:grpSp>
        <p:nvGrpSpPr>
          <p:cNvPr id="169989" name="Group 12"/>
          <p:cNvGrpSpPr>
            <a:grpSpLocks/>
          </p:cNvGrpSpPr>
          <p:nvPr/>
        </p:nvGrpSpPr>
        <p:grpSpPr bwMode="auto">
          <a:xfrm>
            <a:off x="935038" y="2665413"/>
            <a:ext cx="2944812" cy="1803400"/>
            <a:chOff x="935038" y="2665413"/>
            <a:chExt cx="2944812" cy="1803400"/>
          </a:xfrm>
        </p:grpSpPr>
        <p:sp>
          <p:nvSpPr>
            <p:cNvPr id="37892" name="Freeform 10"/>
            <p:cNvSpPr>
              <a:spLocks/>
            </p:cNvSpPr>
            <p:nvPr/>
          </p:nvSpPr>
          <p:spPr bwMode="auto">
            <a:xfrm>
              <a:off x="1506538" y="2779713"/>
              <a:ext cx="1943100" cy="14859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37893" name="Line 11"/>
            <p:cNvSpPr>
              <a:spLocks noChangeShapeType="1"/>
            </p:cNvSpPr>
            <p:nvPr/>
          </p:nvSpPr>
          <p:spPr bwMode="auto">
            <a:xfrm rot="8041752" flipV="1">
              <a:off x="1978819" y="2961482"/>
              <a:ext cx="73025" cy="1500187"/>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a:lstStyle/>
            <a:p>
              <a:pPr algn="r" rtl="1">
                <a:defRPr/>
              </a:pPr>
              <a:endParaRPr lang="en-US"/>
            </a:p>
          </p:txBody>
        </p:sp>
        <p:sp>
          <p:nvSpPr>
            <p:cNvPr id="169992" name="Text Box 12"/>
            <p:cNvSpPr txBox="1">
              <a:spLocks noChangeArrowheads="1"/>
            </p:cNvSpPr>
            <p:nvPr/>
          </p:nvSpPr>
          <p:spPr bwMode="auto">
            <a:xfrm>
              <a:off x="935038" y="2665413"/>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Q y</a:t>
              </a:r>
              <a:endParaRPr lang="en-US" altLang="en-US" sz="1800">
                <a:latin typeface="Arial" pitchFamily="34" charset="0"/>
                <a:cs typeface="Arial" pitchFamily="34" charset="0"/>
              </a:endParaRPr>
            </a:p>
          </p:txBody>
        </p:sp>
        <p:sp>
          <p:nvSpPr>
            <p:cNvPr id="169993" name="Text Box 13"/>
            <p:cNvSpPr txBox="1">
              <a:spLocks noChangeArrowheads="1"/>
            </p:cNvSpPr>
            <p:nvPr/>
          </p:nvSpPr>
          <p:spPr bwMode="auto">
            <a:xfrm>
              <a:off x="3308350" y="4125913"/>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Q </a:t>
              </a:r>
              <a:r>
                <a:rPr lang="en-US" altLang="zh-CN" sz="1800" baseline="-25000">
                  <a:latin typeface="Times New Roman" pitchFamily="18" charset="0"/>
                  <a:cs typeface="华文楷体"/>
                </a:rPr>
                <a:t>x</a:t>
              </a:r>
              <a:endParaRPr lang="en-US" altLang="en-US" sz="1800" baseline="-25000">
                <a:latin typeface="Arial" pitchFamily="34" charset="0"/>
                <a:cs typeface="Arial" pitchFamily="34" charset="0"/>
              </a:endParaRPr>
            </a:p>
          </p:txBody>
        </p:sp>
        <p:sp>
          <p:nvSpPr>
            <p:cNvPr id="37896" name="Line 14"/>
            <p:cNvSpPr>
              <a:spLocks noChangeShapeType="1"/>
            </p:cNvSpPr>
            <p:nvPr/>
          </p:nvSpPr>
          <p:spPr bwMode="auto">
            <a:xfrm rot="8041752">
              <a:off x="2135188" y="2784475"/>
              <a:ext cx="273050" cy="18542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r" rtl="1">
                <a:defRPr/>
              </a:pPr>
              <a:endParaRPr lang="en-US"/>
            </a:p>
          </p:txBody>
        </p:sp>
        <p:sp>
          <p:nvSpPr>
            <p:cNvPr id="169995" name="Text Box 16"/>
            <p:cNvSpPr txBox="1">
              <a:spLocks noChangeArrowheads="1"/>
            </p:cNvSpPr>
            <p:nvPr/>
          </p:nvSpPr>
          <p:spPr bwMode="auto">
            <a:xfrm>
              <a:off x="2051050" y="3681413"/>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1</a:t>
              </a:r>
              <a:endParaRPr lang="en-US" altLang="en-US" sz="1800">
                <a:latin typeface="Arial" pitchFamily="34" charset="0"/>
                <a:cs typeface="Arial" pitchFamily="34" charset="0"/>
              </a:endParaRPr>
            </a:p>
          </p:txBody>
        </p:sp>
        <p:sp>
          <p:nvSpPr>
            <p:cNvPr id="169996" name="Text Box 17"/>
            <p:cNvSpPr txBox="1">
              <a:spLocks noChangeArrowheads="1"/>
            </p:cNvSpPr>
            <p:nvPr/>
          </p:nvSpPr>
          <p:spPr bwMode="auto">
            <a:xfrm>
              <a:off x="1584325" y="3752850"/>
              <a:ext cx="22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zh-CN" sz="1800">
                  <a:latin typeface="Times New Roman" pitchFamily="18" charset="0"/>
                  <a:cs typeface="华文楷体"/>
                </a:rPr>
                <a:t>3</a:t>
              </a:r>
              <a:endParaRPr lang="en-US" altLang="en-US" sz="1800">
                <a:latin typeface="Arial" pitchFamily="34" charset="0"/>
                <a:cs typeface="Arial" pitchFamily="34" charset="0"/>
              </a:endParaRPr>
            </a:p>
          </p:txBody>
        </p:sp>
        <p:sp>
          <p:nvSpPr>
            <p:cNvPr id="169997" name="Text Box 19"/>
            <p:cNvSpPr txBox="1">
              <a:spLocks noChangeArrowheads="1"/>
            </p:cNvSpPr>
            <p:nvPr/>
          </p:nvSpPr>
          <p:spPr bwMode="auto">
            <a:xfrm>
              <a:off x="2124075" y="321310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en-US" altLang="en-US" sz="1800">
                  <a:latin typeface="Arial" pitchFamily="34" charset="0"/>
                  <a:cs typeface="Arial" pitchFamily="34" charset="0"/>
                </a:rPr>
                <a:t>2</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algn="just" eaLnBrk="1" hangingPunct="1"/>
            <a:r>
              <a:rPr lang="ar-SA" altLang="en-US" smtClean="0"/>
              <a:t>خواص الأرض العامة وتأثيراتها</a:t>
            </a:r>
            <a:endParaRPr lang="en-US" altLang="en-US" smtClean="0"/>
          </a:p>
        </p:txBody>
      </p:sp>
      <p:sp>
        <p:nvSpPr>
          <p:cNvPr id="41987" name="Rectangle 3"/>
          <p:cNvSpPr>
            <a:spLocks noGrp="1" noChangeArrowheads="1"/>
          </p:cNvSpPr>
          <p:nvPr>
            <p:ph type="body" idx="1"/>
          </p:nvPr>
        </p:nvSpPr>
        <p:spPr>
          <a:xfrm>
            <a:off x="838200" y="2362200"/>
            <a:ext cx="7766050" cy="3946525"/>
          </a:xfrm>
        </p:spPr>
        <p:txBody>
          <a:bodyPr/>
          <a:lstStyle/>
          <a:p>
            <a:pPr marL="711200" indent="-711200" algn="just" eaLnBrk="1" hangingPunct="1">
              <a:lnSpc>
                <a:spcPct val="90000"/>
              </a:lnSpc>
              <a:buFontTx/>
              <a:buAutoNum type="romanUcPeriod"/>
            </a:pPr>
            <a:r>
              <a:rPr lang="ar-SA" altLang="en-US" sz="2400" b="1" smtClean="0"/>
              <a:t>الثبات وعدم القابلية للتحول الجغرافي والحركة (تؤثر في نوعية السلع التي يمكن انتاجها، وفي العلاقة بين عوامل الانتاج المستخدمة وذلك لاختلاف تكاليف انتاج السلع).</a:t>
            </a:r>
          </a:p>
          <a:p>
            <a:pPr marL="711200" indent="-711200" algn="just" eaLnBrk="1" hangingPunct="1">
              <a:lnSpc>
                <a:spcPct val="90000"/>
              </a:lnSpc>
              <a:buFontTx/>
              <a:buAutoNum type="romanUcPeriod"/>
            </a:pPr>
            <a:r>
              <a:rPr lang="ar-SA" altLang="en-US" sz="2400" b="1" smtClean="0"/>
              <a:t>عدم القابلية للفناء أو الزوال (تعني أن قيمة الأرض لا تنقص مع مرور الزمن وتنقص بتكرار العمليات الانتاجية، أي أن الإهلاك يقارب الصفر بالاستعمال المرشد للأرض)</a:t>
            </a:r>
          </a:p>
          <a:p>
            <a:pPr marL="711200" indent="-711200" algn="just" eaLnBrk="1" hangingPunct="1">
              <a:lnSpc>
                <a:spcPct val="90000"/>
              </a:lnSpc>
              <a:buFontTx/>
              <a:buAutoNum type="romanUcPeriod"/>
            </a:pPr>
            <a:r>
              <a:rPr lang="ar-SA" altLang="en-US" sz="2400" b="1" smtClean="0"/>
              <a:t>عدم(ضعف) القابلية للزيادة: المساحات الزراعية المتاحة لأي دولة محدودة، ولكن المشاريع الزراعية بداخل الدولة يمكنها التوسع بشراء أو إيجار الأراضي المجاورة. (تسهم في الحفاظ علي قيمة الارض، وتحتم إستخدامها بالصورة المثلي وذلك بتكثيف استخدام العناصر الأخري)</a:t>
            </a:r>
            <a:endParaRPr lang="en-US" altLang="en-US" sz="2400" b="1"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rtl="1" eaLnBrk="1" fontAlgn="auto" hangingPunct="1">
              <a:spcAft>
                <a:spcPts val="0"/>
              </a:spcAft>
              <a:defRPr/>
            </a:pP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توازن المستهلك حسب منحنيات السواء وخط الميزانية</a:t>
            </a:r>
            <a:endParaRPr lang="en-US"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71011" name="Content Placeholder 14"/>
          <p:cNvSpPr>
            <a:spLocks noGrp="1"/>
          </p:cNvSpPr>
          <p:nvPr>
            <p:ph idx="1"/>
          </p:nvPr>
        </p:nvSpPr>
        <p:spPr/>
        <p:txBody>
          <a:bodyPr/>
          <a:lstStyle/>
          <a:p>
            <a:pPr eaLnBrk="1" hangingPunct="1"/>
            <a:endParaRPr lang="en-US" altLang="en-US" smtClean="0">
              <a:latin typeface="Times New Roman" pitchFamily="18" charset="0"/>
              <a:cs typeface="Times New Roman" pitchFamily="18" charset="0"/>
            </a:endParaRPr>
          </a:p>
        </p:txBody>
      </p:sp>
      <p:sp>
        <p:nvSpPr>
          <p:cNvPr id="171012" name="Freeform 4"/>
          <p:cNvSpPr>
            <a:spLocks/>
          </p:cNvSpPr>
          <p:nvPr/>
        </p:nvSpPr>
        <p:spPr bwMode="auto">
          <a:xfrm>
            <a:off x="3754438" y="11957050"/>
            <a:ext cx="3314700" cy="25146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254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1013" name="AutoShape 5"/>
          <p:cNvCxnSpPr>
            <a:cxnSpLocks noChangeShapeType="1"/>
          </p:cNvCxnSpPr>
          <p:nvPr/>
        </p:nvCxnSpPr>
        <p:spPr bwMode="auto">
          <a:xfrm flipH="1" flipV="1">
            <a:off x="4262438" y="12339638"/>
            <a:ext cx="1739900" cy="1714500"/>
          </a:xfrm>
          <a:prstGeom prst="curvedConnector2">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1014" name="AutoShape 6"/>
          <p:cNvCxnSpPr>
            <a:cxnSpLocks noChangeShapeType="1"/>
          </p:cNvCxnSpPr>
          <p:nvPr/>
        </p:nvCxnSpPr>
        <p:spPr bwMode="auto">
          <a:xfrm flipH="1" flipV="1">
            <a:off x="4554538" y="12061825"/>
            <a:ext cx="1739900" cy="1714500"/>
          </a:xfrm>
          <a:prstGeom prst="curvedConnector2">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71015" name="Text Box 13"/>
          <p:cNvSpPr txBox="1">
            <a:spLocks noChangeArrowheads="1"/>
          </p:cNvSpPr>
          <p:nvPr/>
        </p:nvSpPr>
        <p:spPr bwMode="auto">
          <a:xfrm>
            <a:off x="3857625" y="2462213"/>
            <a:ext cx="4699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just" rtl="1" eaLnBrk="1" hangingPunct="1">
              <a:spcBef>
                <a:spcPct val="50000"/>
              </a:spcBef>
              <a:buClrTx/>
              <a:buSzTx/>
              <a:buFont typeface="Arial" pitchFamily="34" charset="0"/>
              <a:buChar char="•"/>
            </a:pPr>
            <a:r>
              <a:rPr lang="en-US" altLang="en-US">
                <a:latin typeface="Arial" pitchFamily="34" charset="0"/>
                <a:cs typeface="Arial" pitchFamily="34" charset="0"/>
              </a:rPr>
              <a:t> </a:t>
            </a:r>
            <a:r>
              <a:rPr lang="ar-SA" altLang="en-US" sz="2400" b="1">
                <a:latin typeface="Arial" pitchFamily="34" charset="0"/>
                <a:cs typeface="Arial" pitchFamily="34" charset="0"/>
              </a:rPr>
              <a:t>خط الميزانية يبين قدرة المستهلك على شراء السلعتين ومنحنيات السواء تبين رغبة وتفضيل المستهلك .</a:t>
            </a:r>
          </a:p>
          <a:p>
            <a:pPr algn="just" rtl="1" eaLnBrk="1" hangingPunct="1">
              <a:spcBef>
                <a:spcPct val="50000"/>
              </a:spcBef>
              <a:buClrTx/>
              <a:buSzTx/>
              <a:buFont typeface="Arial" pitchFamily="34" charset="0"/>
              <a:buChar char="•"/>
            </a:pPr>
            <a:r>
              <a:rPr lang="ar-SA" altLang="en-US" sz="2400" b="1">
                <a:latin typeface="Arial" pitchFamily="34" charset="0"/>
                <a:cs typeface="Arial" pitchFamily="34" charset="0"/>
              </a:rPr>
              <a:t>يحاول المستهلك تحقيق أقصى منفعة على دخله وأنه سيختار أفضل مجموعة من السلعتين على أعلى منحنى سواء ممكن في حدود دخله.</a:t>
            </a:r>
          </a:p>
          <a:p>
            <a:pPr algn="just" rtl="1" eaLnBrk="1" hangingPunct="1">
              <a:spcBef>
                <a:spcPct val="50000"/>
              </a:spcBef>
              <a:buClrTx/>
              <a:buSzTx/>
              <a:buFont typeface="Arial" pitchFamily="34" charset="0"/>
              <a:buChar char="•"/>
            </a:pPr>
            <a:r>
              <a:rPr lang="ar-SA" altLang="en-US" sz="2400" b="1">
                <a:latin typeface="Arial" pitchFamily="34" charset="0"/>
                <a:cs typeface="Arial" pitchFamily="34" charset="0"/>
              </a:rPr>
              <a:t> ويتمثل التوازن بيانياً بنقطة التماس بين منحنى السواء وخط الميزانية عند النقطة </a:t>
            </a:r>
            <a:r>
              <a:rPr lang="en-US" altLang="en-US" sz="2400" b="1">
                <a:latin typeface="Arial" pitchFamily="34" charset="0"/>
                <a:cs typeface="Arial" pitchFamily="34" charset="0"/>
              </a:rPr>
              <a:t>S</a:t>
            </a:r>
          </a:p>
        </p:txBody>
      </p:sp>
      <p:grpSp>
        <p:nvGrpSpPr>
          <p:cNvPr id="171016" name="Group 16"/>
          <p:cNvGrpSpPr>
            <a:grpSpLocks/>
          </p:cNvGrpSpPr>
          <p:nvPr/>
        </p:nvGrpSpPr>
        <p:grpSpPr bwMode="auto">
          <a:xfrm>
            <a:off x="215900" y="2997200"/>
            <a:ext cx="3708400" cy="3370263"/>
            <a:chOff x="215900" y="2997200"/>
            <a:chExt cx="3708400" cy="3370712"/>
          </a:xfrm>
        </p:grpSpPr>
        <p:grpSp>
          <p:nvGrpSpPr>
            <p:cNvPr id="171017" name="Group 15"/>
            <p:cNvGrpSpPr>
              <a:grpSpLocks/>
            </p:cNvGrpSpPr>
            <p:nvPr/>
          </p:nvGrpSpPr>
          <p:grpSpPr bwMode="auto">
            <a:xfrm>
              <a:off x="755650" y="3229424"/>
              <a:ext cx="3168650" cy="3138488"/>
              <a:chOff x="755650" y="2997200"/>
              <a:chExt cx="3168650" cy="3138488"/>
            </a:xfrm>
          </p:grpSpPr>
          <p:cxnSp>
            <p:nvCxnSpPr>
              <p:cNvPr id="38918" name="AutoShape 7"/>
              <p:cNvCxnSpPr>
                <a:cxnSpLocks noChangeShapeType="1"/>
              </p:cNvCxnSpPr>
              <p:nvPr/>
            </p:nvCxnSpPr>
            <p:spPr bwMode="auto">
              <a:xfrm flipH="1" flipV="1">
                <a:off x="1260475" y="3568358"/>
                <a:ext cx="1739900" cy="1714728"/>
              </a:xfrm>
              <a:prstGeom prst="curvedConnector2">
                <a:avLst/>
              </a:prstGeom>
              <a:ln>
                <a:headEnd/>
                <a:tailEnd/>
              </a:ln>
            </p:spPr>
            <p:style>
              <a:lnRef idx="2">
                <a:schemeClr val="accent3"/>
              </a:lnRef>
              <a:fillRef idx="0">
                <a:schemeClr val="accent3"/>
              </a:fillRef>
              <a:effectRef idx="1">
                <a:schemeClr val="accent3"/>
              </a:effectRef>
              <a:fontRef idx="minor">
                <a:schemeClr val="tx1"/>
              </a:fontRef>
            </p:style>
          </p:cxnSp>
          <p:sp>
            <p:nvSpPr>
              <p:cNvPr id="38919" name="Line 8"/>
              <p:cNvSpPr>
                <a:spLocks noChangeShapeType="1"/>
              </p:cNvSpPr>
              <p:nvPr/>
            </p:nvSpPr>
            <p:spPr bwMode="auto">
              <a:xfrm>
                <a:off x="755650" y="3752533"/>
                <a:ext cx="1989138" cy="1943359"/>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r" rtl="1">
                  <a:defRPr/>
                </a:pPr>
                <a:endParaRPr lang="en-US"/>
              </a:p>
            </p:txBody>
          </p:sp>
          <p:sp>
            <p:nvSpPr>
              <p:cNvPr id="171021" name="Freeform 9"/>
              <p:cNvSpPr>
                <a:spLocks/>
              </p:cNvSpPr>
              <p:nvPr/>
            </p:nvSpPr>
            <p:spPr bwMode="auto">
              <a:xfrm rot="10800000">
                <a:off x="793750" y="4781550"/>
                <a:ext cx="1016000" cy="914400"/>
              </a:xfrm>
              <a:custGeom>
                <a:avLst/>
                <a:gdLst>
                  <a:gd name="T0" fmla="*/ 0 w 3587"/>
                  <a:gd name="T1" fmla="*/ 0 h 2156"/>
                  <a:gd name="T2" fmla="*/ 2147483647 w 3587"/>
                  <a:gd name="T3" fmla="*/ 2147483647 h 2156"/>
                  <a:gd name="T4" fmla="*/ 2147483647 w 3587"/>
                  <a:gd name="T5" fmla="*/ 2147483647 h 2156"/>
                  <a:gd name="T6" fmla="*/ 0 60000 65536"/>
                  <a:gd name="T7" fmla="*/ 0 60000 65536"/>
                  <a:gd name="T8" fmla="*/ 0 60000 65536"/>
                  <a:gd name="T9" fmla="*/ 0 w 3587"/>
                  <a:gd name="T10" fmla="*/ 0 h 2156"/>
                  <a:gd name="T11" fmla="*/ 3587 w 3587"/>
                  <a:gd name="T12" fmla="*/ 2156 h 2156"/>
                </a:gdLst>
                <a:ahLst/>
                <a:cxnLst>
                  <a:cxn ang="T6">
                    <a:pos x="T0" y="T1"/>
                  </a:cxn>
                  <a:cxn ang="T7">
                    <a:pos x="T2" y="T3"/>
                  </a:cxn>
                  <a:cxn ang="T8">
                    <a:pos x="T4" y="T5"/>
                  </a:cxn>
                </a:cxnLst>
                <a:rect l="T9" t="T10" r="T11" b="T12"/>
                <a:pathLst>
                  <a:path w="3587" h="2156">
                    <a:moveTo>
                      <a:pt x="0" y="0"/>
                    </a:moveTo>
                    <a:lnTo>
                      <a:pt x="4" y="2156"/>
                    </a:lnTo>
                    <a:lnTo>
                      <a:pt x="3587" y="2156"/>
                    </a:lnTo>
                  </a:path>
                </a:pathLst>
              </a:custGeom>
              <a:noFill/>
              <a:ln w="9525" cap="flat">
                <a:solidFill>
                  <a:srgbClr val="000000"/>
                </a:solidFill>
                <a:prstDash val="lg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1" name="Line 11"/>
              <p:cNvSpPr>
                <a:spLocks noChangeShapeType="1"/>
              </p:cNvSpPr>
              <p:nvPr/>
            </p:nvSpPr>
            <p:spPr bwMode="auto">
              <a:xfrm>
                <a:off x="755650" y="2996782"/>
                <a:ext cx="0" cy="266576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38922" name="Line 12"/>
              <p:cNvSpPr>
                <a:spLocks noChangeShapeType="1"/>
              </p:cNvSpPr>
              <p:nvPr/>
            </p:nvSpPr>
            <p:spPr bwMode="auto">
              <a:xfrm>
                <a:off x="755650" y="5697480"/>
                <a:ext cx="3132138"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171024" name="Text Box 14"/>
              <p:cNvSpPr txBox="1">
                <a:spLocks noChangeArrowheads="1"/>
              </p:cNvSpPr>
              <p:nvPr/>
            </p:nvSpPr>
            <p:spPr bwMode="auto">
              <a:xfrm>
                <a:off x="1835150" y="432435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S</a:t>
                </a:r>
              </a:p>
            </p:txBody>
          </p:sp>
          <p:sp>
            <p:nvSpPr>
              <p:cNvPr id="171025" name="Text Box 16"/>
              <p:cNvSpPr txBox="1">
                <a:spLocks noChangeArrowheads="1"/>
              </p:cNvSpPr>
              <p:nvPr/>
            </p:nvSpPr>
            <p:spPr bwMode="auto">
              <a:xfrm>
                <a:off x="3132138" y="5768975"/>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en-US" altLang="en-US" sz="1800">
                    <a:latin typeface="Arial" pitchFamily="34" charset="0"/>
                    <a:cs typeface="Arial" pitchFamily="34" charset="0"/>
                  </a:rPr>
                  <a:t>Q</a:t>
                </a:r>
                <a:r>
                  <a:rPr lang="en-US" altLang="en-US" sz="1800" baseline="-25000">
                    <a:latin typeface="Arial" pitchFamily="34" charset="0"/>
                    <a:cs typeface="Arial" pitchFamily="34" charset="0"/>
                  </a:rPr>
                  <a:t>X</a:t>
                </a:r>
              </a:p>
            </p:txBody>
          </p:sp>
        </p:grpSp>
        <p:sp>
          <p:nvSpPr>
            <p:cNvPr id="171018" name="Text Box 17"/>
            <p:cNvSpPr txBox="1">
              <a:spLocks noChangeArrowheads="1"/>
            </p:cNvSpPr>
            <p:nvPr/>
          </p:nvSpPr>
          <p:spPr bwMode="auto">
            <a:xfrm>
              <a:off x="215900" y="299720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en-US" altLang="en-US" sz="1800">
                  <a:latin typeface="Arial" pitchFamily="34" charset="0"/>
                  <a:cs typeface="Arial" pitchFamily="34" charset="0"/>
                </a:rPr>
                <a:t>Q</a:t>
              </a:r>
              <a:r>
                <a:rPr lang="en-US" altLang="en-US" sz="1800" baseline="-25000">
                  <a:latin typeface="Arial" pitchFamily="34" charset="0"/>
                  <a:cs typeface="Arial" pitchFamily="34" charset="0"/>
                </a:rPr>
                <a:t>Y</a:t>
              </a:r>
            </a:p>
          </p:txBody>
        </p:sp>
      </p:gr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الاسبوع الخامس: عرض المنتجات الزراعية</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72035" name="Content Placeholder 2"/>
          <p:cNvSpPr>
            <a:spLocks noGrp="1"/>
          </p:cNvSpPr>
          <p:nvPr>
            <p:ph idx="1"/>
          </p:nvPr>
        </p:nvSpPr>
        <p:spPr/>
        <p:txBody>
          <a:bodyPr/>
          <a:lstStyle/>
          <a:p>
            <a:pPr algn="r" rtl="1" eaLnBrk="1" hangingPunct="1"/>
            <a:r>
              <a:rPr lang="ar-SA" altLang="en-US" b="1" smtClean="0">
                <a:latin typeface="Times New Roman" pitchFamily="18" charset="0"/>
                <a:cs typeface="Times New Roman" pitchFamily="18" charset="0"/>
              </a:rPr>
              <a:t>تعريف العرض</a:t>
            </a:r>
          </a:p>
          <a:p>
            <a:pPr algn="r" rtl="1" eaLnBrk="1" hangingPunct="1"/>
            <a:r>
              <a:rPr lang="ar-SA" altLang="en-US" b="1" smtClean="0">
                <a:latin typeface="Times New Roman" pitchFamily="18" charset="0"/>
                <a:cs typeface="Times New Roman" pitchFamily="18" charset="0"/>
              </a:rPr>
              <a:t>منحنى العرض/قانون العرض</a:t>
            </a:r>
          </a:p>
          <a:p>
            <a:pPr algn="r" rtl="1" eaLnBrk="1" hangingPunct="1"/>
            <a:r>
              <a:rPr lang="ar-SA" altLang="en-US" b="1" smtClean="0">
                <a:latin typeface="Times New Roman" pitchFamily="18" charset="0"/>
                <a:cs typeface="Times New Roman" pitchFamily="18" charset="0"/>
              </a:rPr>
              <a:t>العوامل المؤثرة على العرض</a:t>
            </a:r>
          </a:p>
          <a:p>
            <a:pPr algn="r" rtl="1" eaLnBrk="1" hangingPunct="1"/>
            <a:r>
              <a:rPr lang="ar-SA" altLang="en-US" b="1" smtClean="0">
                <a:latin typeface="Times New Roman" pitchFamily="18" charset="0"/>
                <a:cs typeface="Times New Roman" pitchFamily="18" charset="0"/>
              </a:rPr>
              <a:t>مرونة العرض</a:t>
            </a:r>
          </a:p>
          <a:p>
            <a:pPr algn="r" rtl="1" eaLnBrk="1" hangingPunct="1"/>
            <a:endParaRPr lang="ar-SA" altLang="en-US" b="1" smtClean="0">
              <a:latin typeface="Times New Roman" pitchFamily="18" charset="0"/>
              <a:cs typeface="Times New Roman" pitchFamily="18" charset="0"/>
            </a:endParaRPr>
          </a:p>
          <a:p>
            <a:pPr algn="r" rtl="1" eaLnBrk="1" hangingPunct="1"/>
            <a:endParaRPr lang="ar-SA" altLang="en-US" b="1" smtClean="0">
              <a:latin typeface="Times New Roman" pitchFamily="18" charset="0"/>
              <a:cs typeface="Times New Roman" pitchFamily="18" charset="0"/>
            </a:endParaRPr>
          </a:p>
          <a:p>
            <a:pPr algn="r" rtl="1" eaLnBrk="1" hangingPunct="1"/>
            <a:endParaRPr lang="ar-SA" altLang="en-US" b="1" smtClean="0">
              <a:latin typeface="Times New Roman" pitchFamily="18" charset="0"/>
              <a:cs typeface="Times New Roman" pitchFamily="18" charset="0"/>
            </a:endParaRPr>
          </a:p>
          <a:p>
            <a:pPr algn="r" rtl="1" eaLnBrk="1" hangingPunct="1"/>
            <a:endParaRPr lang="en-US" altLang="en-US" b="1" smtClean="0">
              <a:latin typeface="Times New Roman" pitchFamily="18" charset="0"/>
              <a:cs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ChangeArrowheads="1"/>
          </p:cNvSpPr>
          <p:nvPr/>
        </p:nvSpPr>
        <p:spPr bwMode="auto">
          <a:xfrm>
            <a:off x="539750" y="4365625"/>
            <a:ext cx="7993063" cy="1223963"/>
          </a:xfrm>
          <a:prstGeom prst="rect">
            <a:avLst/>
          </a:prstGeom>
          <a:solidFill>
            <a:schemeClr val="accent1"/>
          </a:solidFill>
          <a:ln w="9525">
            <a:solidFill>
              <a:schemeClr val="tx1"/>
            </a:solidFill>
            <a:miter lim="800000"/>
            <a:headEnd/>
            <a:tailEnd/>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173059" name="Rectangle 4"/>
          <p:cNvSpPr>
            <a:spLocks noChangeArrowheads="1"/>
          </p:cNvSpPr>
          <p:nvPr/>
        </p:nvSpPr>
        <p:spPr bwMode="auto">
          <a:xfrm>
            <a:off x="684213" y="2205038"/>
            <a:ext cx="7704137" cy="1223962"/>
          </a:xfrm>
          <a:prstGeom prst="rect">
            <a:avLst/>
          </a:prstGeom>
          <a:solidFill>
            <a:schemeClr val="accent1"/>
          </a:solidFill>
          <a:ln w="9525">
            <a:solidFill>
              <a:schemeClr val="tx1"/>
            </a:solidFill>
            <a:miter lim="800000"/>
            <a:headEnd/>
            <a:tailEnd/>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173060" name="Rectangle 3"/>
          <p:cNvSpPr>
            <a:spLocks noGrp="1" noChangeArrowheads="1"/>
          </p:cNvSpPr>
          <p:nvPr>
            <p:ph idx="1"/>
          </p:nvPr>
        </p:nvSpPr>
        <p:spPr/>
        <p:txBody>
          <a:bodyPr/>
          <a:lstStyle/>
          <a:p>
            <a:pPr algn="r" rtl="1" eaLnBrk="1" hangingPunct="1"/>
            <a:r>
              <a:rPr lang="ar-SA" altLang="ar-SA" sz="2400" b="1" smtClean="0">
                <a:latin typeface="Times New Roman" pitchFamily="18" charset="0"/>
                <a:cs typeface="Times New Roman" pitchFamily="18" charset="0"/>
              </a:rPr>
              <a:t>تعريف العرض:</a:t>
            </a:r>
          </a:p>
          <a:p>
            <a:pPr algn="r" rtl="1" eaLnBrk="1" hangingPunct="1">
              <a:buFont typeface="Wingdings" pitchFamily="2" charset="2"/>
              <a:buNone/>
            </a:pPr>
            <a:endParaRPr lang="ar-SA" altLang="ar-SA" sz="2400" b="1" smtClean="0">
              <a:latin typeface="Times New Roman" pitchFamily="18" charset="0"/>
              <a:cs typeface="Times New Roman" pitchFamily="18" charset="0"/>
            </a:endParaRPr>
          </a:p>
          <a:p>
            <a:pPr algn="ctr" rtl="1" eaLnBrk="1" hangingPunct="1">
              <a:buFont typeface="Wingdings" pitchFamily="2" charset="2"/>
              <a:buNone/>
            </a:pPr>
            <a:r>
              <a:rPr lang="ar-SA" altLang="ar-SA" sz="2400" b="1" smtClean="0">
                <a:latin typeface="Times New Roman" pitchFamily="18" charset="0"/>
                <a:cs typeface="Times New Roman" pitchFamily="18" charset="0"/>
              </a:rPr>
              <a:t>”هو </a:t>
            </a:r>
            <a:r>
              <a:rPr lang="ar-SA" altLang="ar-SA" sz="2400" b="1" u="sng" smtClean="0">
                <a:latin typeface="Times New Roman" pitchFamily="18" charset="0"/>
                <a:cs typeface="Times New Roman" pitchFamily="18" charset="0"/>
              </a:rPr>
              <a:t>الكمية</a:t>
            </a:r>
            <a:r>
              <a:rPr lang="ar-SA" altLang="ar-SA" sz="2400" b="1" smtClean="0">
                <a:latin typeface="Times New Roman" pitchFamily="18" charset="0"/>
                <a:cs typeface="Times New Roman" pitchFamily="18" charset="0"/>
              </a:rPr>
              <a:t> التي يعرضها المنتجون للبيع في السوق من سلعة ما، </a:t>
            </a:r>
            <a:r>
              <a:rPr lang="ar-SA" altLang="ar-SA" sz="2400" b="1" u="sng" smtClean="0">
                <a:latin typeface="Times New Roman" pitchFamily="18" charset="0"/>
                <a:cs typeface="Times New Roman" pitchFamily="18" charset="0"/>
              </a:rPr>
              <a:t>عند سعر</a:t>
            </a:r>
            <a:r>
              <a:rPr lang="ar-SA" altLang="ar-SA" sz="2400" b="1" smtClean="0">
                <a:latin typeface="Times New Roman" pitchFamily="18" charset="0"/>
                <a:cs typeface="Times New Roman" pitchFamily="18" charset="0"/>
              </a:rPr>
              <a:t> ما وفي فترة زمنية محددة، مع </a:t>
            </a:r>
            <a:r>
              <a:rPr lang="ar-SA" altLang="ar-SA" sz="2400" b="1" i="1" smtClean="0">
                <a:latin typeface="Times New Roman" pitchFamily="18" charset="0"/>
                <a:cs typeface="Times New Roman" pitchFamily="18" charset="0"/>
              </a:rPr>
              <a:t>بقاء العوامل الأخرى على حالها</a:t>
            </a:r>
            <a:r>
              <a:rPr lang="ar-SA" altLang="ar-SA" sz="2400" b="1" smtClean="0">
                <a:latin typeface="Times New Roman" pitchFamily="18" charset="0"/>
                <a:cs typeface="Times New Roman" pitchFamily="18" charset="0"/>
              </a:rPr>
              <a:t>.“</a:t>
            </a:r>
            <a:r>
              <a:rPr lang="en-US" altLang="ar-SA" sz="2400" b="1" smtClean="0">
                <a:latin typeface="Times New Roman" pitchFamily="18" charset="0"/>
                <a:cs typeface="Times New Roman" pitchFamily="18" charset="0"/>
              </a:rPr>
              <a:t> </a:t>
            </a:r>
            <a:endParaRPr lang="ar-SA" altLang="ar-SA" sz="2400" b="1" smtClean="0">
              <a:latin typeface="Times New Roman" pitchFamily="18" charset="0"/>
              <a:cs typeface="Times New Roman" pitchFamily="18" charset="0"/>
            </a:endParaRPr>
          </a:p>
          <a:p>
            <a:pPr algn="ctr" rtl="1" eaLnBrk="1" hangingPunct="1">
              <a:buFont typeface="Wingdings" pitchFamily="2" charset="2"/>
              <a:buNone/>
            </a:pPr>
            <a:endParaRPr lang="ar-SA" altLang="ar-SA" sz="2400" b="1" smtClean="0">
              <a:latin typeface="Times New Roman" pitchFamily="18" charset="0"/>
              <a:cs typeface="Times New Roman" pitchFamily="18" charset="0"/>
            </a:endParaRPr>
          </a:p>
          <a:p>
            <a:pPr algn="r" rtl="1" eaLnBrk="1" hangingPunct="1"/>
            <a:r>
              <a:rPr lang="ar-SA" altLang="ar-SA" sz="2400" b="1" smtClean="0">
                <a:latin typeface="Times New Roman" pitchFamily="18" charset="0"/>
                <a:cs typeface="Times New Roman" pitchFamily="18" charset="0"/>
              </a:rPr>
              <a:t>ومن ذلك يمكن تعريف منحني العرض:</a:t>
            </a:r>
          </a:p>
          <a:p>
            <a:pPr algn="r" rtl="1" eaLnBrk="1" hangingPunct="1">
              <a:buFont typeface="Wingdings" pitchFamily="2" charset="2"/>
              <a:buNone/>
            </a:pPr>
            <a:endParaRPr lang="ar-SA" altLang="ar-SA" sz="2400" b="1" smtClean="0">
              <a:latin typeface="Times New Roman" pitchFamily="18" charset="0"/>
              <a:cs typeface="Times New Roman" pitchFamily="18" charset="0"/>
            </a:endParaRPr>
          </a:p>
          <a:p>
            <a:pPr algn="ctr" rtl="1" eaLnBrk="1" hangingPunct="1">
              <a:buFont typeface="Wingdings" pitchFamily="2" charset="2"/>
              <a:buNone/>
            </a:pPr>
            <a:r>
              <a:rPr lang="ar-SA" altLang="ar-SA" sz="2400" b="1" smtClean="0">
                <a:latin typeface="Times New Roman" pitchFamily="18" charset="0"/>
                <a:cs typeface="Times New Roman" pitchFamily="18" charset="0"/>
              </a:rPr>
              <a:t>”المنحنى الذي يبين مقادير المعروض من منتج معين عند أسعار مختلفة في فترة زمنية معينة</a:t>
            </a:r>
            <a:r>
              <a:rPr lang="en-US" altLang="ar-SA" sz="2400" b="1" smtClean="0">
                <a:latin typeface="Times New Roman" pitchFamily="18" charset="0"/>
                <a:cs typeface="Times New Roman" pitchFamily="18" charset="0"/>
              </a:rPr>
              <a:t> </a:t>
            </a:r>
            <a:r>
              <a:rPr lang="ar-SA" altLang="ar-SA" sz="2400" b="1" smtClean="0">
                <a:latin typeface="Times New Roman" pitchFamily="18" charset="0"/>
                <a:cs typeface="Times New Roman" pitchFamily="18" charset="0"/>
              </a:rPr>
              <a:t>”</a:t>
            </a:r>
            <a:endParaRPr lang="en-US" altLang="ar-SA" sz="2400" b="1" smtClean="0">
              <a:latin typeface="Times New Roman" pitchFamily="18" charset="0"/>
              <a:cs typeface="Times New Roman" pitchFamily="18" charset="0"/>
            </a:endParaRPr>
          </a:p>
        </p:txBody>
      </p:sp>
      <p:sp>
        <p:nvSpPr>
          <p:cNvPr id="25702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عــرض المنتجات الزراعية</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Of Agricultural Products</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Supply </a:t>
            </a:r>
          </a:p>
        </p:txBody>
      </p:sp>
      <p:sp>
        <p:nvSpPr>
          <p:cNvPr id="173062" name="Text Box 6"/>
          <p:cNvSpPr txBox="1">
            <a:spLocks noChangeArrowheads="1"/>
          </p:cNvSpPr>
          <p:nvPr/>
        </p:nvSpPr>
        <p:spPr bwMode="auto">
          <a:xfrm>
            <a:off x="2843213" y="5876925"/>
            <a:ext cx="4248150" cy="366713"/>
          </a:xfrm>
          <a:prstGeom prst="rect">
            <a:avLst/>
          </a:prstGeom>
          <a:solidFill>
            <a:schemeClr val="hlink"/>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hlink"/>
            </a:extrusionClr>
          </a:sp3d>
        </p:spPr>
        <p:txBody>
          <a:bodyPr wrap="none">
            <a:spAutoFit/>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solidFill>
                  <a:srgbClr val="000000"/>
                </a:solidFill>
                <a:latin typeface="Arial" pitchFamily="34" charset="0"/>
                <a:cs typeface="Arial" pitchFamily="34" charset="0"/>
              </a:rPr>
              <a:t>هل يوجد فرق بين الكمية المعروضة والكمية المخزونة؟</a:t>
            </a:r>
            <a:endParaRPr lang="en-US" altLang="ar-SA" sz="1800" b="1">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
          <p:cNvSpPr>
            <a:spLocks noChangeArrowheads="1"/>
          </p:cNvSpPr>
          <p:nvPr/>
        </p:nvSpPr>
        <p:spPr bwMode="auto">
          <a:xfrm>
            <a:off x="827088" y="5300663"/>
            <a:ext cx="7777162" cy="792162"/>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174083" name="Rectangle 3"/>
          <p:cNvSpPr>
            <a:spLocks noGrp="1" noChangeArrowheads="1"/>
          </p:cNvSpPr>
          <p:nvPr>
            <p:ph idx="1"/>
          </p:nvPr>
        </p:nvSpPr>
        <p:spPr>
          <a:xfrm>
            <a:off x="500063" y="1643063"/>
            <a:ext cx="8229600" cy="4525962"/>
          </a:xfrm>
          <a:effectLst>
            <a:outerShdw dist="35921" dir="2700000" algn="ctr" rotWithShape="0">
              <a:schemeClr val="bg2"/>
            </a:outerShdw>
          </a:effectLst>
        </p:spPr>
        <p:txBody>
          <a:bodyPr/>
          <a:lstStyle/>
          <a:p>
            <a:pPr marL="0" indent="0" algn="r" rtl="1" eaLnBrk="1" hangingPunct="1"/>
            <a:r>
              <a:rPr lang="ar-SA" altLang="ar-SA" sz="2800" b="1" smtClean="0">
                <a:latin typeface="Times New Roman" pitchFamily="18" charset="0"/>
                <a:cs typeface="Times New Roman" pitchFamily="18" charset="0"/>
              </a:rPr>
              <a:t>حتى الآن كنا نتحدث عن جانب المستهلك المشتري/ الطلب  </a:t>
            </a:r>
          </a:p>
          <a:p>
            <a:pPr marL="0" indent="0" algn="r" rtl="1" eaLnBrk="1" hangingPunct="1"/>
            <a:r>
              <a:rPr lang="ar-SA" altLang="ar-SA" sz="2800" b="1" smtClean="0">
                <a:latin typeface="Times New Roman" pitchFamily="18" charset="0"/>
                <a:cs typeface="Times New Roman" pitchFamily="18" charset="0"/>
              </a:rPr>
              <a:t>ننتقل هنا الي وحدة اقتصادية أخري تمثل الطرف الثاني في السوق: المنتج / البائع / العرض</a:t>
            </a:r>
          </a:p>
          <a:p>
            <a:pPr marL="0" indent="0" algn="r" rtl="1" eaLnBrk="1" hangingPunct="1"/>
            <a:r>
              <a:rPr lang="ar-SA" altLang="ar-SA" sz="2800" b="1" smtClean="0">
                <a:latin typeface="Times New Roman" pitchFamily="18" charset="0"/>
                <a:cs typeface="Times New Roman" pitchFamily="18" charset="0"/>
              </a:rPr>
              <a:t>يوجد تشابه في المواضيع ما بين المستهلك والمنتج</a:t>
            </a:r>
          </a:p>
          <a:p>
            <a:pPr marL="0" indent="0" algn="r" rtl="1" eaLnBrk="1" hangingPunct="1"/>
            <a:r>
              <a:rPr lang="ar-SA" altLang="ar-SA" sz="2800" b="1" smtClean="0">
                <a:latin typeface="Times New Roman" pitchFamily="18" charset="0"/>
                <a:cs typeface="Times New Roman" pitchFamily="18" charset="0"/>
              </a:rPr>
              <a:t>هل تذكر جدول الطلب ؟ و قانون الطلب؟؟</a:t>
            </a:r>
          </a:p>
          <a:p>
            <a:pPr marL="114300" lvl="1" indent="0" algn="r" rtl="1" eaLnBrk="1" hangingPunct="1"/>
            <a:r>
              <a:rPr lang="ar-SA" altLang="ar-SA" b="1" smtClean="0">
                <a:latin typeface="Times New Roman" pitchFamily="18" charset="0"/>
                <a:cs typeface="Times New Roman" pitchFamily="18" charset="0"/>
              </a:rPr>
              <a:t>إذاً ما هو جدول العرض؟ قانون العرض؟ ما لفرق بينهما؟؟</a:t>
            </a:r>
          </a:p>
          <a:p>
            <a:pPr marL="114300" lvl="1" indent="0" algn="r" rtl="1" eaLnBrk="1" hangingPunct="1"/>
            <a:r>
              <a:rPr lang="ar-SA" altLang="ar-SA" b="1" smtClean="0">
                <a:latin typeface="Times New Roman" pitchFamily="18" charset="0"/>
                <a:cs typeface="Times New Roman" pitchFamily="18" charset="0"/>
              </a:rPr>
              <a:t>ما علاقة: إمكانية / تكاليف التخزين بالعرض؟</a:t>
            </a:r>
          </a:p>
          <a:p>
            <a:pPr lvl="4" algn="r" rtl="1" eaLnBrk="1" hangingPunct="1"/>
            <a:endParaRPr lang="ar-SA" altLang="ar-SA" sz="1800" b="1" smtClean="0">
              <a:latin typeface="Times New Roman" pitchFamily="18" charset="0"/>
              <a:cs typeface="Times New Roman" pitchFamily="18" charset="0"/>
            </a:endParaRPr>
          </a:p>
          <a:p>
            <a:pPr marL="114300" lvl="1" indent="0" algn="r" rtl="1" eaLnBrk="1" hangingPunct="1">
              <a:buFont typeface="Wingdings" pitchFamily="2" charset="2"/>
              <a:buNone/>
            </a:pPr>
            <a:endParaRPr lang="en-US" altLang="ar-SA" sz="2000" b="1" smtClean="0">
              <a:latin typeface="Times New Roman" pitchFamily="18" charset="0"/>
              <a:cs typeface="Times New Roman" pitchFamily="18" charset="0"/>
            </a:endParaRPr>
          </a:p>
          <a:p>
            <a:pPr marL="114300" lvl="1" indent="0" algn="r" rtl="1" eaLnBrk="1" hangingPunct="1">
              <a:buFont typeface="Wingdings" pitchFamily="2" charset="2"/>
              <a:buNone/>
            </a:pPr>
            <a:r>
              <a:rPr lang="ar-SA" altLang="ar-SA" sz="2000" b="1" smtClean="0">
                <a:latin typeface="Times New Roman" pitchFamily="18" charset="0"/>
                <a:cs typeface="Times New Roman" pitchFamily="18" charset="0"/>
              </a:rPr>
              <a:t>صافي العرض= الإنتاج الجاري + الكميات المتبقية من العام الماضي + الاستيراد – التصدير</a:t>
            </a:r>
          </a:p>
          <a:p>
            <a:pPr marL="114300" lvl="1" indent="0" algn="r" rtl="1" eaLnBrk="1" hangingPunct="1">
              <a:buFont typeface="Wingdings" pitchFamily="2" charset="2"/>
              <a:buNone/>
            </a:pPr>
            <a:endParaRPr lang="en-US" altLang="ar-SA" sz="2000" b="1" smtClean="0">
              <a:latin typeface="Times New Roman" pitchFamily="18" charset="0"/>
              <a:cs typeface="Times New Roman" pitchFamily="18" charset="0"/>
            </a:endParaRPr>
          </a:p>
        </p:txBody>
      </p:sp>
      <p:sp>
        <p:nvSpPr>
          <p:cNvPr id="258050" name="Rectangle 2"/>
          <p:cNvSpPr>
            <a:spLocks noGrp="1" noChangeArrowheads="1"/>
          </p:cNvSpPr>
          <p:nvPr>
            <p:ph type="title"/>
          </p:nvPr>
        </p:nvSpPr>
        <p:spPr/>
        <p:txBody>
          <a:bodyPr/>
          <a:lstStyle/>
          <a:p>
            <a:pPr algn="ct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قانون العرض</a:t>
            </a:r>
            <a:endParaRPr lang="en-US"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8" name="Rectangle 8"/>
          <p:cNvSpPr>
            <a:spLocks noGrp="1"/>
          </p:cNvSpPr>
          <p:nvPr>
            <p:ph type="title" idx="4294967295"/>
          </p:nvPr>
        </p:nvSpPr>
        <p:spPr bwMode="auto">
          <a:xfrm>
            <a:off x="457200" y="152400"/>
            <a:ext cx="8229600" cy="1251062"/>
          </a:xfrm>
        </p:spPr>
        <p:txBody>
          <a:bodyPr wrap="square" tIns="45720" rIns="91440" bIns="45720" numCol="1" anchorCtr="0" compatLnSpc="1">
            <a:prstTxWarp prst="textNoShape">
              <a:avLst/>
            </a:prstTxWarp>
          </a:bodyPr>
          <a:lstStyle/>
          <a:p>
            <a:pPr algn="ctr" eaLnBrk="1" fontAlgn="auto" hangingPunct="1">
              <a:spcAft>
                <a:spcPts val="0"/>
              </a:spcAft>
              <a:defRPr/>
            </a:pPr>
            <a:r>
              <a:rPr lang="ar-SA" sz="3700" dirty="0" smtClean="0">
                <a:solidFill>
                  <a:schemeClr val="accent1">
                    <a:satMod val="150000"/>
                  </a:schemeClr>
                </a:solidFill>
                <a:latin typeface="Times New Roman" pitchFamily="18" charset="0"/>
                <a:cs typeface="Times New Roman" pitchFamily="18" charset="0"/>
              </a:rPr>
              <a:t>عرض السلع الزراعية</a:t>
            </a:r>
            <a:br>
              <a:rPr lang="ar-SA" sz="3700" dirty="0" smtClean="0">
                <a:solidFill>
                  <a:schemeClr val="accent1">
                    <a:satMod val="150000"/>
                  </a:schemeClr>
                </a:solidFill>
                <a:latin typeface="Times New Roman" pitchFamily="18" charset="0"/>
                <a:cs typeface="Times New Roman" pitchFamily="18" charset="0"/>
              </a:rPr>
            </a:br>
            <a:r>
              <a:rPr lang="en-US" sz="3700" dirty="0" smtClean="0">
                <a:solidFill>
                  <a:schemeClr val="accent1">
                    <a:satMod val="150000"/>
                  </a:schemeClr>
                </a:solidFill>
                <a:latin typeface="Times New Roman" pitchFamily="18" charset="0"/>
                <a:cs typeface="Times New Roman" pitchFamily="18" charset="0"/>
              </a:rPr>
              <a:t>Supply of Agricultural Products</a:t>
            </a:r>
          </a:p>
        </p:txBody>
      </p:sp>
      <p:sp>
        <p:nvSpPr>
          <p:cNvPr id="16387" name="Content Placeholder 1"/>
          <p:cNvSpPr>
            <a:spLocks noGrp="1"/>
          </p:cNvSpPr>
          <p:nvPr>
            <p:ph idx="1"/>
          </p:nvPr>
        </p:nvSpPr>
        <p:spPr>
          <a:xfrm>
            <a:off x="381000" y="1447800"/>
            <a:ext cx="8229600" cy="4843463"/>
          </a:xfrm>
        </p:spPr>
        <p:txBody>
          <a:bodyPr rtlCol="0">
            <a:normAutofit fontScale="85000" lnSpcReduction="10000"/>
          </a:bodyPr>
          <a:lstStyle/>
          <a:p>
            <a:pPr marL="438912" indent="-320040" algn="r" rtl="1" eaLnBrk="1" fontAlgn="auto" hangingPunct="1">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يعبر العرض (</a:t>
            </a:r>
            <a:r>
              <a:rPr lang="en-US" altLang="en-US" b="1" dirty="0" smtClean="0">
                <a:latin typeface="Arial" panose="020B0604020202020204" pitchFamily="34" charset="0"/>
                <a:cs typeface="Arial" panose="020B0604020202020204" pitchFamily="34" charset="0"/>
              </a:rPr>
              <a:t>Supply</a:t>
            </a:r>
            <a:r>
              <a:rPr lang="ar-SA" altLang="en-US" b="1" dirty="0" smtClean="0">
                <a:latin typeface="Arial" panose="020B0604020202020204" pitchFamily="34" charset="0"/>
                <a:cs typeface="Arial" panose="020B0604020202020204" pitchFamily="34" charset="0"/>
              </a:rPr>
              <a:t>) عن رغبة واستعداد المنتجين لتزويد السوق بالكميات المختلفة  من السلعة استجابة لمستويات السعر السائدة في السوق عند ثبات باقي العوامل المؤثرة في العرض.</a:t>
            </a:r>
          </a:p>
          <a:p>
            <a:pPr marL="438912" indent="-320040" algn="r" rtl="1" eaLnBrk="1" fontAlgn="auto" hangingPunct="1">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اي ان العرض يتحقق فقط اذا ما توفرت الرغبة والقدرة معا لدي المنتجين او الموردين لتزويد السوق بكميات اضافية من سلعة معينة</a:t>
            </a:r>
          </a:p>
          <a:p>
            <a:pPr marL="438912" indent="-320040" algn="r" rtl="1" eaLnBrk="1" fontAlgn="auto" hangingPunct="1">
              <a:spcBef>
                <a:spcPts val="0"/>
              </a:spcBef>
              <a:spcAft>
                <a:spcPts val="0"/>
              </a:spcAft>
              <a:defRPr/>
            </a:pPr>
            <a:r>
              <a:rPr lang="ar-SA" altLang="en-US" b="1" dirty="0" smtClean="0">
                <a:latin typeface="Arial" panose="020B0604020202020204" pitchFamily="34" charset="0"/>
                <a:cs typeface="Arial" panose="020B0604020202020204" pitchFamily="34" charset="0"/>
              </a:rPr>
              <a:t>قانون العرض </a:t>
            </a:r>
            <a:r>
              <a:rPr lang="en-US" altLang="en-US" b="1" dirty="0" smtClean="0">
                <a:latin typeface="Arial" panose="020B0604020202020204" pitchFamily="34" charset="0"/>
                <a:cs typeface="Arial" panose="020B0604020202020204" pitchFamily="34" charset="0"/>
              </a:rPr>
              <a:t>The law of Supply</a:t>
            </a:r>
            <a:r>
              <a:rPr lang="ar-SA" altLang="en-US" b="1" dirty="0" smtClean="0">
                <a:latin typeface="Arial" panose="020B0604020202020204" pitchFamily="34" charset="0"/>
                <a:cs typeface="Arial" panose="020B0604020202020204" pitchFamily="34" charset="0"/>
              </a:rPr>
              <a:t>:</a:t>
            </a:r>
          </a:p>
          <a:p>
            <a:pPr marL="438912" indent="-320040" algn="r" rtl="1" eaLnBrk="1" fontAlgn="auto" hangingPunct="1">
              <a:spcBef>
                <a:spcPts val="0"/>
              </a:spcBef>
              <a:spcAft>
                <a:spcPts val="0"/>
              </a:spcAft>
              <a:buFont typeface="Wingdings 3" pitchFamily="18" charset="2"/>
              <a:buNone/>
              <a:defRPr/>
            </a:pPr>
            <a:r>
              <a:rPr lang="ar-SA" altLang="en-US" b="1" dirty="0" smtClean="0">
                <a:latin typeface="Arial" panose="020B0604020202020204" pitchFamily="34" charset="0"/>
                <a:cs typeface="Arial" panose="020B0604020202020204" pitchFamily="34" charset="0"/>
              </a:rPr>
              <a:t>ينص قانون العرض علي:</a:t>
            </a:r>
          </a:p>
          <a:p>
            <a:pPr marL="438912" indent="-320040" algn="r" rtl="1" eaLnBrk="1" fontAlgn="auto" hangingPunct="1">
              <a:spcBef>
                <a:spcPts val="0"/>
              </a:spcBef>
              <a:spcAft>
                <a:spcPts val="0"/>
              </a:spcAft>
              <a:buFont typeface="Wingdings 3" pitchFamily="18" charset="2"/>
              <a:buNone/>
              <a:defRPr/>
            </a:pPr>
            <a:r>
              <a:rPr lang="ar-SA" altLang="en-US" b="1" dirty="0" smtClean="0">
                <a:latin typeface="Arial" panose="020B0604020202020204" pitchFamily="34" charset="0"/>
                <a:cs typeface="Arial" panose="020B0604020202020204" pitchFamily="34" charset="0"/>
              </a:rPr>
              <a:t> ”ان المنتجون يعرضون كميات اكبر من السلعة عند زيادة السعر، وكميات اقل عند انخفاض السعر، وذلك عندما تكون باقي العوامل المؤثرة في العرض ثابتة.“</a:t>
            </a:r>
          </a:p>
          <a:p>
            <a:pPr marL="438912" indent="-320040" algn="r" rtl="1" eaLnBrk="1" fontAlgn="auto" hangingPunct="1">
              <a:spcBef>
                <a:spcPts val="0"/>
              </a:spcBef>
              <a:spcAft>
                <a:spcPts val="0"/>
              </a:spcAft>
              <a:buFont typeface="Wingdings 3" pitchFamily="18" charset="2"/>
              <a:buNone/>
              <a:defRPr/>
            </a:pPr>
            <a:r>
              <a:rPr lang="ar-SA" altLang="en-US" b="1" dirty="0" smtClean="0">
                <a:latin typeface="Arial" panose="020B0604020202020204" pitchFamily="34" charset="0"/>
                <a:cs typeface="Arial" panose="020B0604020202020204" pitchFamily="34" charset="0"/>
              </a:rPr>
              <a:t>(العلاقة بين السعر والكمية المعروضة اذا علاقة طردية او موجبة)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500" fill="hold"/>
                                        <p:tgtEl>
                                          <p:spTgt spid="10248"/>
                                        </p:tgtEl>
                                        <p:attrNameLst>
                                          <p:attrName>ppt_w</p:attrName>
                                        </p:attrNameLst>
                                      </p:cBhvr>
                                      <p:tavLst>
                                        <p:tav tm="0">
                                          <p:val>
                                            <p:fltVal val="0"/>
                                          </p:val>
                                        </p:tav>
                                        <p:tav tm="100000">
                                          <p:val>
                                            <p:strVal val="#ppt_w"/>
                                          </p:val>
                                        </p:tav>
                                      </p:tavLst>
                                    </p:anim>
                                    <p:anim calcmode="lin" valueType="num">
                                      <p:cBhvr>
                                        <p:cTn id="8" dur="500" fill="hold"/>
                                        <p:tgtEl>
                                          <p:spTgt spid="10248"/>
                                        </p:tgtEl>
                                        <p:attrNameLst>
                                          <p:attrName>ppt_h</p:attrName>
                                        </p:attrNameLst>
                                      </p:cBhvr>
                                      <p:tavLst>
                                        <p:tav tm="0">
                                          <p:val>
                                            <p:fltVal val="0"/>
                                          </p:val>
                                        </p:tav>
                                        <p:tav tm="100000">
                                          <p:val>
                                            <p:strVal val="#ppt_h"/>
                                          </p:val>
                                        </p:tav>
                                      </p:tavLst>
                                    </p:anim>
                                    <p:anim calcmode="lin" valueType="num">
                                      <p:cBhvr>
                                        <p:cTn id="9" dur="500" fill="hold"/>
                                        <p:tgtEl>
                                          <p:spTgt spid="10248"/>
                                        </p:tgtEl>
                                        <p:attrNameLst>
                                          <p:attrName>style.rotation</p:attrName>
                                        </p:attrNameLst>
                                      </p:cBhvr>
                                      <p:tavLst>
                                        <p:tav tm="0">
                                          <p:val>
                                            <p:fltVal val="360"/>
                                          </p:val>
                                        </p:tav>
                                        <p:tav tm="100000">
                                          <p:val>
                                            <p:fltVal val="0"/>
                                          </p:val>
                                        </p:tav>
                                      </p:tavLst>
                                    </p:anim>
                                    <p:animEffect transition="in" filter="fade">
                                      <p:cBhvr>
                                        <p:cTn id="10" dur="500"/>
                                        <p:tgtEl>
                                          <p:spTgt spid="102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6387">
                                            <p:txEl>
                                              <p:pRg st="0" end="0"/>
                                            </p:txEl>
                                          </p:spTgt>
                                        </p:tgtEl>
                                        <p:attrNameLst>
                                          <p:attrName>style.visibility</p:attrName>
                                        </p:attrNameLst>
                                      </p:cBhvr>
                                      <p:to>
                                        <p:strVal val="visible"/>
                                      </p:to>
                                    </p:set>
                                    <p:anim calcmode="lin" valueType="num">
                                      <p:cBhvr>
                                        <p:cTn id="15"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638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638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6387">
                                            <p:txEl>
                                              <p:pRg st="1" end="1"/>
                                            </p:txEl>
                                          </p:spTgt>
                                        </p:tgtEl>
                                        <p:attrNameLst>
                                          <p:attrName>style.visibility</p:attrName>
                                        </p:attrNameLst>
                                      </p:cBhvr>
                                      <p:to>
                                        <p:strVal val="visible"/>
                                      </p:to>
                                    </p:set>
                                    <p:anim calcmode="lin" valueType="num">
                                      <p:cBhvr>
                                        <p:cTn id="23"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638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638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6387">
                                            <p:txEl>
                                              <p:pRg st="2" end="2"/>
                                            </p:txEl>
                                          </p:spTgt>
                                        </p:tgtEl>
                                        <p:attrNameLst>
                                          <p:attrName>style.visibility</p:attrName>
                                        </p:attrNameLst>
                                      </p:cBhvr>
                                      <p:to>
                                        <p:strVal val="visible"/>
                                      </p:to>
                                    </p:set>
                                    <p:anim calcmode="lin" valueType="num">
                                      <p:cBhvr>
                                        <p:cTn id="3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638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638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6387">
                                            <p:txEl>
                                              <p:pRg st="3" end="3"/>
                                            </p:txEl>
                                          </p:spTgt>
                                        </p:tgtEl>
                                        <p:attrNameLst>
                                          <p:attrName>style.visibility</p:attrName>
                                        </p:attrNameLst>
                                      </p:cBhvr>
                                      <p:to>
                                        <p:strVal val="visible"/>
                                      </p:to>
                                    </p:set>
                                    <p:anim calcmode="lin" valueType="num">
                                      <p:cBhvr>
                                        <p:cTn id="3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638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6387">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6387">
                                            <p:txEl>
                                              <p:pRg st="4" end="4"/>
                                            </p:txEl>
                                          </p:spTgt>
                                        </p:tgtEl>
                                        <p:attrNameLst>
                                          <p:attrName>style.visibility</p:attrName>
                                        </p:attrNameLst>
                                      </p:cBhvr>
                                      <p:to>
                                        <p:strVal val="visible"/>
                                      </p:to>
                                    </p:set>
                                    <p:anim calcmode="lin" valueType="num">
                                      <p:cBhvr>
                                        <p:cTn id="47"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6387">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6387">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6387">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6387">
                                            <p:txEl>
                                              <p:pRg st="5" end="5"/>
                                            </p:txEl>
                                          </p:spTgt>
                                        </p:tgtEl>
                                        <p:attrNameLst>
                                          <p:attrName>style.visibility</p:attrName>
                                        </p:attrNameLst>
                                      </p:cBhvr>
                                      <p:to>
                                        <p:strVal val="visible"/>
                                      </p:to>
                                    </p:set>
                                    <p:anim calcmode="lin" valueType="num">
                                      <p:cBhvr>
                                        <p:cTn id="55"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6387">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6387">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جدول/منحني العرض لمنتج واحد</a:t>
            </a:r>
            <a:br>
              <a:rPr lang="ar-SA"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Producer’s Supply Curve/schedule</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76131" name="Rectangle 4"/>
          <p:cNvSpPr>
            <a:spLocks noGrp="1" noChangeArrowheads="1"/>
          </p:cNvSpPr>
          <p:nvPr>
            <p:ph type="body" sz="half" idx="1"/>
          </p:nvPr>
        </p:nvSpPr>
        <p:spPr/>
        <p:txBody>
          <a:bodyPr/>
          <a:lstStyle/>
          <a:p>
            <a:pPr algn="r" rtl="1" eaLnBrk="1" hangingPunct="1"/>
            <a:r>
              <a:rPr lang="ar-SA" altLang="ar-SA" sz="2800" b="1" smtClean="0">
                <a:latin typeface="Times New Roman" pitchFamily="18" charset="0"/>
                <a:cs typeface="Times New Roman" pitchFamily="18" charset="0"/>
              </a:rPr>
              <a:t>الجدول يبين جدول العرض لاحدى السلع لأحد المنتجين</a:t>
            </a:r>
          </a:p>
          <a:p>
            <a:pPr algn="r" rtl="1" eaLnBrk="1" hangingPunct="1"/>
            <a:r>
              <a:rPr lang="ar-SA" altLang="ar-SA" sz="2800" b="1" smtClean="0">
                <a:latin typeface="Times New Roman" pitchFamily="18" charset="0"/>
                <a:cs typeface="Times New Roman" pitchFamily="18" charset="0"/>
              </a:rPr>
              <a:t>الرسم يبين منحني العرض</a:t>
            </a:r>
            <a:r>
              <a:rPr lang="en-US" altLang="ar-SA" sz="2800" b="1" smtClean="0">
                <a:latin typeface="Times New Roman" pitchFamily="18" charset="0"/>
                <a:cs typeface="Times New Roman" pitchFamily="18" charset="0"/>
              </a:rPr>
              <a:t>:</a:t>
            </a:r>
            <a:r>
              <a:rPr lang="ar-SA" altLang="ar-SA" sz="2800" b="1" smtClean="0">
                <a:latin typeface="Times New Roman" pitchFamily="18" charset="0"/>
                <a:cs typeface="Times New Roman" pitchFamily="18" charset="0"/>
              </a:rPr>
              <a:t> </a:t>
            </a:r>
          </a:p>
          <a:p>
            <a:pPr algn="r" rtl="1" eaLnBrk="1" hangingPunct="1">
              <a:buFont typeface="Wingdings 2" pitchFamily="18" charset="2"/>
              <a:buNone/>
            </a:pPr>
            <a:r>
              <a:rPr lang="ar-SA" altLang="ar-SA" sz="2800" b="1" smtClean="0">
                <a:latin typeface="Times New Roman" pitchFamily="18" charset="0"/>
                <a:cs typeface="Times New Roman" pitchFamily="18" charset="0"/>
              </a:rPr>
              <a:t>الكمية المعروضة علي المحور الأفقي والسعر علي الرأسي</a:t>
            </a:r>
          </a:p>
          <a:p>
            <a:pPr algn="r" rtl="1" eaLnBrk="1" hangingPunct="1"/>
            <a:r>
              <a:rPr lang="ar-SA" altLang="ar-SA" sz="2800" b="1" smtClean="0">
                <a:latin typeface="Times New Roman" pitchFamily="18" charset="0"/>
                <a:cs typeface="Times New Roman" pitchFamily="18" charset="0"/>
              </a:rPr>
              <a:t>المنحني يرتفع من أسفل إلي أعلي ومن اليسار الي اليمين</a:t>
            </a:r>
          </a:p>
          <a:p>
            <a:pPr algn="r" rtl="1" eaLnBrk="1" hangingPunct="1"/>
            <a:r>
              <a:rPr lang="ar-SA" altLang="ar-SA" sz="2800" b="1" smtClean="0">
                <a:latin typeface="Times New Roman" pitchFamily="18" charset="0"/>
                <a:cs typeface="Times New Roman" pitchFamily="18" charset="0"/>
              </a:rPr>
              <a:t>أي أن العلاقة طردية بين الكمية والسعر</a:t>
            </a:r>
          </a:p>
          <a:p>
            <a:pPr algn="r" rtl="1" eaLnBrk="1" hangingPunct="1">
              <a:buFont typeface="Wingdings" pitchFamily="2" charset="2"/>
              <a:buNone/>
            </a:pPr>
            <a:endParaRPr lang="en-GB" altLang="ar-SA" sz="2800" b="1" smtClean="0">
              <a:latin typeface="Times New Roman" pitchFamily="18" charset="0"/>
              <a:cs typeface="Times New Roman" pitchFamily="18" charset="0"/>
            </a:endParaRPr>
          </a:p>
        </p:txBody>
      </p:sp>
      <p:pic>
        <p:nvPicPr>
          <p:cNvPr id="176132" name="Picture 7"/>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572000" y="1700213"/>
            <a:ext cx="3967163" cy="2160587"/>
          </a:xfrm>
          <a:solidFill>
            <a:schemeClr val="hlink"/>
          </a:solidFill>
        </p:spPr>
      </p:pic>
      <p:pic>
        <p:nvPicPr>
          <p:cNvPr id="176133" name="Picture 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00563" y="3860800"/>
            <a:ext cx="4114800" cy="2592388"/>
          </a:xfr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منحنى عرض السوق</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Market Supply Curve</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177155" name="Group 49"/>
          <p:cNvGrpSpPr>
            <a:grpSpLocks/>
          </p:cNvGrpSpPr>
          <p:nvPr/>
        </p:nvGrpSpPr>
        <p:grpSpPr bwMode="auto">
          <a:xfrm>
            <a:off x="303213" y="1714500"/>
            <a:ext cx="8751887" cy="4110038"/>
            <a:chOff x="303213" y="1773238"/>
            <a:chExt cx="8751887" cy="4110037"/>
          </a:xfrm>
        </p:grpSpPr>
        <p:sp>
          <p:nvSpPr>
            <p:cNvPr id="177156" name="Line 4"/>
            <p:cNvSpPr>
              <a:spLocks noChangeShapeType="1"/>
            </p:cNvSpPr>
            <p:nvPr/>
          </p:nvSpPr>
          <p:spPr bwMode="auto">
            <a:xfrm>
              <a:off x="2232025" y="22860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57" name="Line 5"/>
            <p:cNvSpPr>
              <a:spLocks noChangeShapeType="1"/>
            </p:cNvSpPr>
            <p:nvPr/>
          </p:nvSpPr>
          <p:spPr bwMode="auto">
            <a:xfrm>
              <a:off x="2232025" y="44958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58" name="Line 6"/>
            <p:cNvSpPr>
              <a:spLocks noChangeShapeType="1"/>
            </p:cNvSpPr>
            <p:nvPr/>
          </p:nvSpPr>
          <p:spPr bwMode="auto">
            <a:xfrm>
              <a:off x="4586288" y="2590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59" name="Line 7"/>
            <p:cNvSpPr>
              <a:spLocks noChangeShapeType="1"/>
            </p:cNvSpPr>
            <p:nvPr/>
          </p:nvSpPr>
          <p:spPr bwMode="auto">
            <a:xfrm>
              <a:off x="4586288" y="45720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60" name="Line 8"/>
            <p:cNvSpPr>
              <a:spLocks noChangeShapeType="1"/>
            </p:cNvSpPr>
            <p:nvPr/>
          </p:nvSpPr>
          <p:spPr bwMode="auto">
            <a:xfrm>
              <a:off x="6815138" y="25908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61" name="Line 9"/>
            <p:cNvSpPr>
              <a:spLocks noChangeShapeType="1"/>
            </p:cNvSpPr>
            <p:nvPr/>
          </p:nvSpPr>
          <p:spPr bwMode="auto">
            <a:xfrm>
              <a:off x="6815138"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62" name="Line 14"/>
            <p:cNvSpPr>
              <a:spLocks noChangeShapeType="1"/>
            </p:cNvSpPr>
            <p:nvPr/>
          </p:nvSpPr>
          <p:spPr bwMode="auto">
            <a:xfrm>
              <a:off x="8339138" y="4495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77163" name="Text Box 15"/>
            <p:cNvSpPr txBox="1">
              <a:spLocks noChangeArrowheads="1"/>
            </p:cNvSpPr>
            <p:nvPr/>
          </p:nvSpPr>
          <p:spPr bwMode="auto">
            <a:xfrm>
              <a:off x="395288" y="18446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77164" name="Text Box 16"/>
            <p:cNvSpPr txBox="1">
              <a:spLocks noChangeArrowheads="1"/>
            </p:cNvSpPr>
            <p:nvPr/>
          </p:nvSpPr>
          <p:spPr bwMode="auto">
            <a:xfrm>
              <a:off x="4427538" y="213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77165" name="Text Box 17"/>
            <p:cNvSpPr txBox="1">
              <a:spLocks noChangeArrowheads="1"/>
            </p:cNvSpPr>
            <p:nvPr/>
          </p:nvSpPr>
          <p:spPr bwMode="auto">
            <a:xfrm>
              <a:off x="6659563" y="2133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77166" name="Text Box 18"/>
            <p:cNvSpPr txBox="1">
              <a:spLocks noChangeArrowheads="1"/>
            </p:cNvSpPr>
            <p:nvPr/>
          </p:nvSpPr>
          <p:spPr bwMode="auto">
            <a:xfrm>
              <a:off x="2849563" y="4953000"/>
              <a:ext cx="823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ar-SA" sz="1800" b="1">
                  <a:latin typeface="Arial" pitchFamily="34" charset="0"/>
                  <a:cs typeface="Arial" pitchFamily="34" charset="0"/>
                </a:rPr>
                <a:t>المنتج 2</a:t>
              </a:r>
              <a:endParaRPr lang="en-US" altLang="ar-SA" sz="1800" b="1">
                <a:latin typeface="Arial" pitchFamily="34" charset="0"/>
                <a:cs typeface="Arial" pitchFamily="34" charset="0"/>
              </a:endParaRPr>
            </a:p>
          </p:txBody>
        </p:sp>
        <p:sp>
          <p:nvSpPr>
            <p:cNvPr id="177167" name="Text Box 19"/>
            <p:cNvSpPr txBox="1">
              <a:spLocks noChangeArrowheads="1"/>
            </p:cNvSpPr>
            <p:nvPr/>
          </p:nvSpPr>
          <p:spPr bwMode="auto">
            <a:xfrm>
              <a:off x="5203825" y="4876800"/>
              <a:ext cx="82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ar-SA" sz="1800" b="1">
                  <a:latin typeface="Arial" pitchFamily="34" charset="0"/>
                  <a:cs typeface="Arial" pitchFamily="34" charset="0"/>
                </a:rPr>
                <a:t>المنتج 3</a:t>
              </a:r>
              <a:endParaRPr lang="en-US" altLang="ar-SA" sz="1800" b="1">
                <a:latin typeface="Arial" pitchFamily="34" charset="0"/>
                <a:cs typeface="Arial" pitchFamily="34" charset="0"/>
              </a:endParaRPr>
            </a:p>
          </p:txBody>
        </p:sp>
        <p:sp>
          <p:nvSpPr>
            <p:cNvPr id="2" name="Text Box 20"/>
            <p:cNvSpPr txBox="1">
              <a:spLocks noChangeArrowheads="1"/>
            </p:cNvSpPr>
            <p:nvPr/>
          </p:nvSpPr>
          <p:spPr bwMode="auto">
            <a:xfrm>
              <a:off x="7019925" y="4941887"/>
              <a:ext cx="1312863" cy="3698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r" rtl="1">
                <a:defRPr/>
              </a:pPr>
              <a:r>
                <a:rPr lang="ar-SA" altLang="ar-SA" b="1" dirty="0"/>
                <a:t>الســـوق</a:t>
              </a:r>
              <a:endParaRPr lang="en-US" altLang="ar-SA" b="1" dirty="0"/>
            </a:p>
          </p:txBody>
        </p:sp>
        <p:sp>
          <p:nvSpPr>
            <p:cNvPr id="177169" name="Text Box 21"/>
            <p:cNvSpPr txBox="1">
              <a:spLocks noChangeArrowheads="1"/>
            </p:cNvSpPr>
            <p:nvPr/>
          </p:nvSpPr>
          <p:spPr bwMode="auto">
            <a:xfrm>
              <a:off x="3984625" y="42672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sp>
          <p:nvSpPr>
            <p:cNvPr id="177170" name="Text Box 22"/>
            <p:cNvSpPr txBox="1">
              <a:spLocks noChangeArrowheads="1"/>
            </p:cNvSpPr>
            <p:nvPr/>
          </p:nvSpPr>
          <p:spPr bwMode="auto">
            <a:xfrm>
              <a:off x="6297613" y="43037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sp>
          <p:nvSpPr>
            <p:cNvPr id="177171" name="Text Box 23"/>
            <p:cNvSpPr txBox="1">
              <a:spLocks noChangeArrowheads="1"/>
            </p:cNvSpPr>
            <p:nvPr/>
          </p:nvSpPr>
          <p:spPr bwMode="auto">
            <a:xfrm>
              <a:off x="8602663" y="45323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sp>
          <p:nvSpPr>
            <p:cNvPr id="177172" name="Freeform 24"/>
            <p:cNvSpPr>
              <a:spLocks/>
            </p:cNvSpPr>
            <p:nvPr/>
          </p:nvSpPr>
          <p:spPr bwMode="auto">
            <a:xfrm>
              <a:off x="3783013" y="3108325"/>
              <a:ext cx="4514850" cy="15875"/>
            </a:xfrm>
            <a:custGeom>
              <a:avLst/>
              <a:gdLst>
                <a:gd name="T0" fmla="*/ 0 w 2844"/>
                <a:gd name="T1" fmla="*/ 2147483647 h 10"/>
                <a:gd name="T2" fmla="*/ 2147483647 w 2844"/>
                <a:gd name="T3" fmla="*/ 0 h 10"/>
                <a:gd name="T4" fmla="*/ 0 60000 65536"/>
                <a:gd name="T5" fmla="*/ 0 60000 65536"/>
                <a:gd name="T6" fmla="*/ 0 w 2844"/>
                <a:gd name="T7" fmla="*/ 0 h 10"/>
                <a:gd name="T8" fmla="*/ 2844 w 2844"/>
                <a:gd name="T9" fmla="*/ 10 h 10"/>
              </a:gdLst>
              <a:ahLst/>
              <a:cxnLst>
                <a:cxn ang="T4">
                  <a:pos x="T0" y="T1"/>
                </a:cxn>
                <a:cxn ang="T5">
                  <a:pos x="T2" y="T3"/>
                </a:cxn>
              </a:cxnLst>
              <a:rect l="T6" t="T7" r="T8" b="T9"/>
              <a:pathLst>
                <a:path w="2844" h="10">
                  <a:moveTo>
                    <a:pt x="0" y="10"/>
                  </a:moveTo>
                  <a:lnTo>
                    <a:pt x="2844" y="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77173" name="Freeform 25"/>
            <p:cNvSpPr>
              <a:spLocks/>
            </p:cNvSpPr>
            <p:nvPr/>
          </p:nvSpPr>
          <p:spPr bwMode="auto">
            <a:xfrm>
              <a:off x="593725" y="3086100"/>
              <a:ext cx="3189288" cy="38100"/>
            </a:xfrm>
            <a:custGeom>
              <a:avLst/>
              <a:gdLst>
                <a:gd name="T0" fmla="*/ 2147483647 w 2009"/>
                <a:gd name="T1" fmla="*/ 2147483647 h 24"/>
                <a:gd name="T2" fmla="*/ 0 w 2009"/>
                <a:gd name="T3" fmla="*/ 0 h 24"/>
                <a:gd name="T4" fmla="*/ 0 60000 65536"/>
                <a:gd name="T5" fmla="*/ 0 60000 65536"/>
                <a:gd name="T6" fmla="*/ 0 w 2009"/>
                <a:gd name="T7" fmla="*/ 0 h 24"/>
                <a:gd name="T8" fmla="*/ 2009 w 2009"/>
                <a:gd name="T9" fmla="*/ 24 h 24"/>
              </a:gdLst>
              <a:ahLst/>
              <a:cxnLst>
                <a:cxn ang="T4">
                  <a:pos x="T0" y="T1"/>
                </a:cxn>
                <a:cxn ang="T5">
                  <a:pos x="T2" y="T3"/>
                </a:cxn>
              </a:cxnLst>
              <a:rect l="T6" t="T7" r="T8" b="T9"/>
              <a:pathLst>
                <a:path w="2009" h="24">
                  <a:moveTo>
                    <a:pt x="2009" y="24"/>
                  </a:moveTo>
                  <a:lnTo>
                    <a:pt x="0" y="0"/>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77174" name="Text Box 27"/>
            <p:cNvSpPr txBox="1">
              <a:spLocks noChangeArrowheads="1"/>
            </p:cNvSpPr>
            <p:nvPr/>
          </p:nvSpPr>
          <p:spPr bwMode="auto">
            <a:xfrm>
              <a:off x="2555875" y="4508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2</a:t>
              </a:r>
            </a:p>
          </p:txBody>
        </p:sp>
        <p:sp>
          <p:nvSpPr>
            <p:cNvPr id="177175" name="Text Box 30"/>
            <p:cNvSpPr txBox="1">
              <a:spLocks noChangeArrowheads="1"/>
            </p:cNvSpPr>
            <p:nvPr/>
          </p:nvSpPr>
          <p:spPr bwMode="auto">
            <a:xfrm>
              <a:off x="7308850" y="4581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3</a:t>
              </a:r>
            </a:p>
          </p:txBody>
        </p:sp>
        <p:sp>
          <p:nvSpPr>
            <p:cNvPr id="177176" name="Freeform 31"/>
            <p:cNvSpPr>
              <a:spLocks/>
            </p:cNvSpPr>
            <p:nvPr/>
          </p:nvSpPr>
          <p:spPr bwMode="auto">
            <a:xfrm>
              <a:off x="617538" y="3657600"/>
              <a:ext cx="7772400" cy="46038"/>
            </a:xfrm>
            <a:custGeom>
              <a:avLst/>
              <a:gdLst>
                <a:gd name="T0" fmla="*/ 0 w 4896"/>
                <a:gd name="T1" fmla="*/ 0 h 29"/>
                <a:gd name="T2" fmla="*/ 2147483647 w 4896"/>
                <a:gd name="T3" fmla="*/ 2147483647 h 29"/>
                <a:gd name="T4" fmla="*/ 0 60000 65536"/>
                <a:gd name="T5" fmla="*/ 0 60000 65536"/>
                <a:gd name="T6" fmla="*/ 0 w 4896"/>
                <a:gd name="T7" fmla="*/ 0 h 29"/>
                <a:gd name="T8" fmla="*/ 4896 w 4896"/>
                <a:gd name="T9" fmla="*/ 29 h 29"/>
              </a:gdLst>
              <a:ahLst/>
              <a:cxnLst>
                <a:cxn ang="T4">
                  <a:pos x="T0" y="T1"/>
                </a:cxn>
                <a:cxn ang="T5">
                  <a:pos x="T2" y="T3"/>
                </a:cxn>
              </a:cxnLst>
              <a:rect l="T6" t="T7" r="T8" b="T9"/>
              <a:pathLst>
                <a:path w="4896" h="29">
                  <a:moveTo>
                    <a:pt x="0" y="0"/>
                  </a:moveTo>
                  <a:lnTo>
                    <a:pt x="4896" y="29"/>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177177" name="Text Box 36"/>
            <p:cNvSpPr txBox="1">
              <a:spLocks noChangeArrowheads="1"/>
            </p:cNvSpPr>
            <p:nvPr/>
          </p:nvSpPr>
          <p:spPr bwMode="auto">
            <a:xfrm>
              <a:off x="2916238" y="45085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3</a:t>
              </a:r>
            </a:p>
          </p:txBody>
        </p:sp>
        <p:sp>
          <p:nvSpPr>
            <p:cNvPr id="177178" name="Text Box 37"/>
            <p:cNvSpPr txBox="1">
              <a:spLocks noChangeArrowheads="1"/>
            </p:cNvSpPr>
            <p:nvPr/>
          </p:nvSpPr>
          <p:spPr bwMode="auto">
            <a:xfrm>
              <a:off x="5053013" y="4532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4</a:t>
              </a:r>
            </a:p>
          </p:txBody>
        </p:sp>
        <p:sp>
          <p:nvSpPr>
            <p:cNvPr id="177179" name="Text Box 38"/>
            <p:cNvSpPr txBox="1">
              <a:spLocks noChangeArrowheads="1"/>
            </p:cNvSpPr>
            <p:nvPr/>
          </p:nvSpPr>
          <p:spPr bwMode="auto">
            <a:xfrm>
              <a:off x="8172450" y="45815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9</a:t>
              </a:r>
            </a:p>
          </p:txBody>
        </p:sp>
        <p:sp>
          <p:nvSpPr>
            <p:cNvPr id="177180" name="Line 39"/>
            <p:cNvSpPr>
              <a:spLocks noChangeShapeType="1"/>
            </p:cNvSpPr>
            <p:nvPr/>
          </p:nvSpPr>
          <p:spPr bwMode="auto">
            <a:xfrm flipV="1">
              <a:off x="611188" y="2276475"/>
              <a:ext cx="0" cy="2160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81" name="Line 40"/>
            <p:cNvSpPr>
              <a:spLocks noChangeShapeType="1"/>
            </p:cNvSpPr>
            <p:nvPr/>
          </p:nvSpPr>
          <p:spPr bwMode="auto">
            <a:xfrm>
              <a:off x="611188" y="4437063"/>
              <a:ext cx="1368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82" name="Line 41"/>
            <p:cNvSpPr>
              <a:spLocks noChangeShapeType="1"/>
            </p:cNvSpPr>
            <p:nvPr/>
          </p:nvSpPr>
          <p:spPr bwMode="auto">
            <a:xfrm flipV="1">
              <a:off x="755650" y="2205038"/>
              <a:ext cx="1079500" cy="1871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3" name="Line 42"/>
            <p:cNvSpPr>
              <a:spLocks noChangeShapeType="1"/>
            </p:cNvSpPr>
            <p:nvPr/>
          </p:nvSpPr>
          <p:spPr bwMode="auto">
            <a:xfrm flipV="1">
              <a:off x="2700338" y="2133600"/>
              <a:ext cx="576262" cy="18002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4" name="Freeform 43"/>
            <p:cNvSpPr>
              <a:spLocks/>
            </p:cNvSpPr>
            <p:nvPr/>
          </p:nvSpPr>
          <p:spPr bwMode="auto">
            <a:xfrm>
              <a:off x="4572000" y="2582863"/>
              <a:ext cx="1439863" cy="868362"/>
            </a:xfrm>
            <a:custGeom>
              <a:avLst/>
              <a:gdLst>
                <a:gd name="T0" fmla="*/ 0 w 907"/>
                <a:gd name="T1" fmla="*/ 2147483647 h 547"/>
                <a:gd name="T2" fmla="*/ 2147483647 w 907"/>
                <a:gd name="T3" fmla="*/ 0 h 547"/>
                <a:gd name="T4" fmla="*/ 0 60000 65536"/>
                <a:gd name="T5" fmla="*/ 0 60000 65536"/>
                <a:gd name="T6" fmla="*/ 0 w 907"/>
                <a:gd name="T7" fmla="*/ 0 h 547"/>
                <a:gd name="T8" fmla="*/ 907 w 907"/>
                <a:gd name="T9" fmla="*/ 547 h 547"/>
              </a:gdLst>
              <a:ahLst/>
              <a:cxnLst>
                <a:cxn ang="T4">
                  <a:pos x="T0" y="T1"/>
                </a:cxn>
                <a:cxn ang="T5">
                  <a:pos x="T2" y="T3"/>
                </a:cxn>
              </a:cxnLst>
              <a:rect l="T6" t="T7" r="T8" b="T9"/>
              <a:pathLst>
                <a:path w="907" h="547">
                  <a:moveTo>
                    <a:pt x="0" y="547"/>
                  </a:moveTo>
                  <a:lnTo>
                    <a:pt x="907" y="0"/>
                  </a:lnTo>
                </a:path>
              </a:pathLst>
            </a:custGeom>
            <a:noFill/>
            <a:ln w="38100">
              <a:solidFill>
                <a:srgbClr val="DBE648"/>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185" name="Text Box 44"/>
            <p:cNvSpPr txBox="1">
              <a:spLocks noChangeArrowheads="1"/>
            </p:cNvSpPr>
            <p:nvPr/>
          </p:nvSpPr>
          <p:spPr bwMode="auto">
            <a:xfrm>
              <a:off x="755650" y="4868863"/>
              <a:ext cx="82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ar-SA" sz="1800" b="1">
                  <a:latin typeface="Arial" pitchFamily="34" charset="0"/>
                  <a:cs typeface="Arial" pitchFamily="34" charset="0"/>
                </a:rPr>
                <a:t>المنتج 1</a:t>
              </a:r>
              <a:endParaRPr lang="en-US" altLang="ar-SA" sz="1800" b="1">
                <a:latin typeface="Arial" pitchFamily="34" charset="0"/>
                <a:cs typeface="Arial" pitchFamily="34" charset="0"/>
              </a:endParaRPr>
            </a:p>
          </p:txBody>
        </p:sp>
        <p:sp>
          <p:nvSpPr>
            <p:cNvPr id="177186" name="Line 45"/>
            <p:cNvSpPr>
              <a:spLocks noChangeShapeType="1"/>
            </p:cNvSpPr>
            <p:nvPr/>
          </p:nvSpPr>
          <p:spPr bwMode="auto">
            <a:xfrm>
              <a:off x="971550" y="3644900"/>
              <a:ext cx="0" cy="792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7187" name="Line 46"/>
            <p:cNvSpPr>
              <a:spLocks noChangeShapeType="1"/>
            </p:cNvSpPr>
            <p:nvPr/>
          </p:nvSpPr>
          <p:spPr bwMode="auto">
            <a:xfrm>
              <a:off x="1331913" y="3068638"/>
              <a:ext cx="0" cy="13684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7188" name="Freeform 47"/>
            <p:cNvSpPr>
              <a:spLocks/>
            </p:cNvSpPr>
            <p:nvPr/>
          </p:nvSpPr>
          <p:spPr bwMode="auto">
            <a:xfrm>
              <a:off x="2743200" y="3644900"/>
              <a:ext cx="28575" cy="812800"/>
            </a:xfrm>
            <a:custGeom>
              <a:avLst/>
              <a:gdLst>
                <a:gd name="T0" fmla="*/ 2147483647 w 18"/>
                <a:gd name="T1" fmla="*/ 0 h 512"/>
                <a:gd name="T2" fmla="*/ 0 w 18"/>
                <a:gd name="T3" fmla="*/ 2147483647 h 512"/>
                <a:gd name="T4" fmla="*/ 0 60000 65536"/>
                <a:gd name="T5" fmla="*/ 0 60000 65536"/>
                <a:gd name="T6" fmla="*/ 0 w 18"/>
                <a:gd name="T7" fmla="*/ 0 h 512"/>
                <a:gd name="T8" fmla="*/ 18 w 18"/>
                <a:gd name="T9" fmla="*/ 512 h 512"/>
              </a:gdLst>
              <a:ahLst/>
              <a:cxnLst>
                <a:cxn ang="T4">
                  <a:pos x="T0" y="T1"/>
                </a:cxn>
                <a:cxn ang="T5">
                  <a:pos x="T2" y="T3"/>
                </a:cxn>
              </a:cxnLst>
              <a:rect l="T6" t="T7" r="T8" b="T9"/>
              <a:pathLst>
                <a:path w="18" h="512">
                  <a:moveTo>
                    <a:pt x="18" y="0"/>
                  </a:moveTo>
                  <a:lnTo>
                    <a:pt x="0" y="512"/>
                  </a:ln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189" name="Line 48"/>
            <p:cNvSpPr>
              <a:spLocks noChangeShapeType="1"/>
            </p:cNvSpPr>
            <p:nvPr/>
          </p:nvSpPr>
          <p:spPr bwMode="auto">
            <a:xfrm>
              <a:off x="2987675" y="3068638"/>
              <a:ext cx="0" cy="14398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7190" name="Line 49"/>
            <p:cNvSpPr>
              <a:spLocks noChangeShapeType="1"/>
            </p:cNvSpPr>
            <p:nvPr/>
          </p:nvSpPr>
          <p:spPr bwMode="auto">
            <a:xfrm>
              <a:off x="5219700" y="3068638"/>
              <a:ext cx="0" cy="15128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7191" name="Text Box 50"/>
            <p:cNvSpPr txBox="1">
              <a:spLocks noChangeArrowheads="1"/>
            </p:cNvSpPr>
            <p:nvPr/>
          </p:nvSpPr>
          <p:spPr bwMode="auto">
            <a:xfrm>
              <a:off x="2051050" y="18446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77192" name="Text Box 53"/>
            <p:cNvSpPr txBox="1">
              <a:spLocks noChangeArrowheads="1"/>
            </p:cNvSpPr>
            <p:nvPr/>
          </p:nvSpPr>
          <p:spPr bwMode="auto">
            <a:xfrm>
              <a:off x="827088" y="45085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1    2</a:t>
              </a:r>
              <a:endParaRPr lang="en-GB" altLang="ar-SA" sz="1800" b="1">
                <a:latin typeface="Arial" pitchFamily="34" charset="0"/>
                <a:cs typeface="Arial" pitchFamily="34" charset="0"/>
              </a:endParaRPr>
            </a:p>
          </p:txBody>
        </p:sp>
        <p:sp>
          <p:nvSpPr>
            <p:cNvPr id="177193" name="Text Box 54"/>
            <p:cNvSpPr txBox="1">
              <a:spLocks noChangeArrowheads="1"/>
            </p:cNvSpPr>
            <p:nvPr/>
          </p:nvSpPr>
          <p:spPr bwMode="auto">
            <a:xfrm>
              <a:off x="303213" y="2873375"/>
              <a:ext cx="311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5</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4</a:t>
              </a:r>
              <a:endParaRPr lang="en-GB" altLang="ar-SA" sz="1800" b="1">
                <a:latin typeface="Arial" pitchFamily="34" charset="0"/>
                <a:cs typeface="Arial" pitchFamily="34" charset="0"/>
              </a:endParaRPr>
            </a:p>
          </p:txBody>
        </p:sp>
        <p:sp>
          <p:nvSpPr>
            <p:cNvPr id="177194" name="Line 55"/>
            <p:cNvSpPr>
              <a:spLocks noChangeShapeType="1"/>
            </p:cNvSpPr>
            <p:nvPr/>
          </p:nvSpPr>
          <p:spPr bwMode="auto">
            <a:xfrm flipV="1">
              <a:off x="7451725" y="3644900"/>
              <a:ext cx="0" cy="7921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7195" name="Line 56"/>
            <p:cNvSpPr>
              <a:spLocks noChangeShapeType="1"/>
            </p:cNvSpPr>
            <p:nvPr/>
          </p:nvSpPr>
          <p:spPr bwMode="auto">
            <a:xfrm flipV="1">
              <a:off x="8316913" y="2997200"/>
              <a:ext cx="0" cy="1511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7196" name="Freeform 59"/>
            <p:cNvSpPr>
              <a:spLocks/>
            </p:cNvSpPr>
            <p:nvPr/>
          </p:nvSpPr>
          <p:spPr bwMode="auto">
            <a:xfrm>
              <a:off x="7092950" y="2590800"/>
              <a:ext cx="1871663" cy="1365250"/>
            </a:xfrm>
            <a:custGeom>
              <a:avLst/>
              <a:gdLst>
                <a:gd name="T0" fmla="*/ 0 w 901"/>
                <a:gd name="T1" fmla="*/ 2147483647 h 520"/>
                <a:gd name="T2" fmla="*/ 2147483647 w 901"/>
                <a:gd name="T3" fmla="*/ 0 h 520"/>
                <a:gd name="T4" fmla="*/ 0 60000 65536"/>
                <a:gd name="T5" fmla="*/ 0 60000 65536"/>
                <a:gd name="T6" fmla="*/ 0 w 901"/>
                <a:gd name="T7" fmla="*/ 0 h 520"/>
                <a:gd name="T8" fmla="*/ 901 w 901"/>
                <a:gd name="T9" fmla="*/ 520 h 520"/>
              </a:gdLst>
              <a:ahLst/>
              <a:cxnLst>
                <a:cxn ang="T4">
                  <a:pos x="T0" y="T1"/>
                </a:cxn>
                <a:cxn ang="T5">
                  <a:pos x="T2" y="T3"/>
                </a:cxn>
              </a:cxnLst>
              <a:rect l="T6" t="T7" r="T8" b="T9"/>
              <a:pathLst>
                <a:path w="901" h="520">
                  <a:moveTo>
                    <a:pt x="0" y="520"/>
                  </a:moveTo>
                  <a:lnTo>
                    <a:pt x="901"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197" name="Text Box 60"/>
            <p:cNvSpPr txBox="1">
              <a:spLocks noChangeArrowheads="1"/>
            </p:cNvSpPr>
            <p:nvPr/>
          </p:nvSpPr>
          <p:spPr bwMode="auto">
            <a:xfrm>
              <a:off x="971550" y="5516563"/>
              <a:ext cx="7056438" cy="366712"/>
            </a:xfrm>
            <a:prstGeom prst="rect">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a:spAutoFit/>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solidFill>
                    <a:srgbClr val="000000"/>
                  </a:solidFill>
                  <a:latin typeface="Arial" pitchFamily="34" charset="0"/>
                  <a:cs typeface="Arial" pitchFamily="34" charset="0"/>
                </a:rPr>
                <a:t>منحني عرض السوق هو التجميع الافقى لمنحنيات عرض البائعين اللذين يتكون منهم السوق</a:t>
              </a:r>
              <a:r>
                <a:rPr lang="en-GB" altLang="ar-SA" sz="1800">
                  <a:solidFill>
                    <a:srgbClr val="000000"/>
                  </a:solidFill>
                  <a:latin typeface="Arial" pitchFamily="34" charset="0"/>
                  <a:cs typeface="Arial" pitchFamily="34" charset="0"/>
                </a:rPr>
                <a:t> </a:t>
              </a:r>
            </a:p>
          </p:txBody>
        </p:sp>
        <p:sp>
          <p:nvSpPr>
            <p:cNvPr id="177198" name="Text Box 61"/>
            <p:cNvSpPr txBox="1">
              <a:spLocks noChangeArrowheads="1"/>
            </p:cNvSpPr>
            <p:nvPr/>
          </p:nvSpPr>
          <p:spPr bwMode="auto">
            <a:xfrm>
              <a:off x="8718550" y="2205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a:latin typeface="Arial" pitchFamily="34" charset="0"/>
                  <a:cs typeface="Arial" pitchFamily="34" charset="0"/>
                </a:rPr>
                <a:t>S</a:t>
              </a:r>
              <a:endParaRPr lang="en-GB" altLang="ar-SA" sz="1800">
                <a:latin typeface="Arial" pitchFamily="34" charset="0"/>
                <a:cs typeface="Arial" pitchFamily="34" charset="0"/>
              </a:endParaRPr>
            </a:p>
          </p:txBody>
        </p:sp>
        <p:sp>
          <p:nvSpPr>
            <p:cNvPr id="177199" name="Text Box 62"/>
            <p:cNvSpPr txBox="1">
              <a:spLocks noChangeArrowheads="1"/>
            </p:cNvSpPr>
            <p:nvPr/>
          </p:nvSpPr>
          <p:spPr bwMode="auto">
            <a:xfrm>
              <a:off x="1547813" y="1887540"/>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a:latin typeface="Arial" pitchFamily="34" charset="0"/>
                  <a:cs typeface="Arial" pitchFamily="34" charset="0"/>
                </a:rPr>
                <a:t>s1</a:t>
              </a:r>
              <a:endParaRPr lang="en-GB" altLang="ar-SA" sz="1800">
                <a:latin typeface="Arial" pitchFamily="34" charset="0"/>
                <a:cs typeface="Arial" pitchFamily="34" charset="0"/>
              </a:endParaRPr>
            </a:p>
          </p:txBody>
        </p:sp>
        <p:sp>
          <p:nvSpPr>
            <p:cNvPr id="177200" name="Text Box 63"/>
            <p:cNvSpPr txBox="1">
              <a:spLocks noChangeArrowheads="1"/>
            </p:cNvSpPr>
            <p:nvPr/>
          </p:nvSpPr>
          <p:spPr bwMode="auto">
            <a:xfrm>
              <a:off x="6011863" y="23495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a:latin typeface="Arial" pitchFamily="34" charset="0"/>
                  <a:cs typeface="Arial" pitchFamily="34" charset="0"/>
                </a:rPr>
                <a:t>s3</a:t>
              </a:r>
              <a:endParaRPr lang="en-GB" altLang="ar-SA" sz="1800">
                <a:latin typeface="Arial" pitchFamily="34" charset="0"/>
                <a:cs typeface="Arial" pitchFamily="34" charset="0"/>
              </a:endParaRPr>
            </a:p>
          </p:txBody>
        </p:sp>
        <p:sp>
          <p:nvSpPr>
            <p:cNvPr id="177201" name="Text Box 64"/>
            <p:cNvSpPr txBox="1">
              <a:spLocks noChangeArrowheads="1"/>
            </p:cNvSpPr>
            <p:nvPr/>
          </p:nvSpPr>
          <p:spPr bwMode="auto">
            <a:xfrm>
              <a:off x="3132138" y="1773238"/>
              <a:ext cx="42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a:latin typeface="Arial" pitchFamily="34" charset="0"/>
                  <a:cs typeface="Arial" pitchFamily="34" charset="0"/>
                </a:rPr>
                <a:t>s2</a:t>
              </a:r>
              <a:endParaRPr lang="en-GB" altLang="ar-SA" sz="1800">
                <a:latin typeface="Arial" pitchFamily="34" charset="0"/>
                <a:cs typeface="Arial" pitchFamily="34" charset="0"/>
              </a:endParaRPr>
            </a:p>
          </p:txBody>
        </p:sp>
        <p:sp>
          <p:nvSpPr>
            <p:cNvPr id="177202" name="Text Box 65"/>
            <p:cNvSpPr txBox="1">
              <a:spLocks noChangeArrowheads="1"/>
            </p:cNvSpPr>
            <p:nvPr/>
          </p:nvSpPr>
          <p:spPr bwMode="auto">
            <a:xfrm>
              <a:off x="1763713" y="44370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gr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idx="1"/>
          </p:nvPr>
        </p:nvSpPr>
        <p:spPr/>
        <p:txBody>
          <a:bodyPr rtlCol="0">
            <a:normAutofit/>
          </a:bodyPr>
          <a:lstStyle/>
          <a:p>
            <a:pPr marL="0" indent="0" algn="r" rtl="1" eaLnBrk="1" fontAlgn="auto" hangingPunct="1">
              <a:lnSpc>
                <a:spcPct val="90000"/>
              </a:lnSpc>
              <a:spcBef>
                <a:spcPts val="0"/>
              </a:spcBef>
              <a:spcAft>
                <a:spcPts val="0"/>
              </a:spcAft>
              <a:buFont typeface="Wingdings 2"/>
              <a:buChar char=""/>
              <a:defRPr/>
            </a:pPr>
            <a:r>
              <a:rPr lang="ar-SA" altLang="ar-SA" sz="2400" b="1" u="sng" dirty="0" smtClean="0">
                <a:latin typeface="Times New Roman" panose="02020603050405020304" pitchFamily="18" charset="0"/>
                <a:cs typeface="Times New Roman" panose="02020603050405020304" pitchFamily="18" charset="0"/>
              </a:rPr>
              <a:t>الكمية المعروضة تتأثر بالعديد من العـوامل أهمها:</a:t>
            </a:r>
            <a:endParaRPr lang="en-US" altLang="ar-SA" sz="2400" b="1" u="sng" dirty="0" smtClean="0">
              <a:latin typeface="Times New Roman" panose="02020603050405020304" pitchFamily="18" charset="0"/>
              <a:cs typeface="Times New Roman" panose="02020603050405020304" pitchFamily="18" charset="0"/>
            </a:endParaRP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سعـر السلعـة والخدمة نفسها </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اسعار السلع المنافسـة في استخدام نفس الموارد </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اسعار مدخلات الإنتاج </a:t>
            </a:r>
            <a:r>
              <a:rPr lang="en-US" altLang="ar-SA" sz="2400" b="1" i="1" dirty="0" smtClean="0">
                <a:latin typeface="Times New Roman" panose="02020603050405020304" pitchFamily="18" charset="0"/>
                <a:cs typeface="Times New Roman" panose="02020603050405020304" pitchFamily="18" charset="0"/>
              </a:rPr>
              <a:t>Input Prices</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المستوى التكنلوجى  </a:t>
            </a:r>
            <a:r>
              <a:rPr lang="en-US" altLang="ar-SA" sz="2400" b="1" i="1" dirty="0" smtClean="0">
                <a:latin typeface="Times New Roman" panose="02020603050405020304" pitchFamily="18" charset="0"/>
                <a:cs typeface="Times New Roman" panose="02020603050405020304" pitchFamily="18" charset="0"/>
              </a:rPr>
              <a:t>Technology</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توقعات المنتجين </a:t>
            </a:r>
            <a:r>
              <a:rPr lang="en-US" altLang="ar-SA" sz="2400" b="1" i="1" dirty="0" smtClean="0">
                <a:latin typeface="Times New Roman" panose="02020603050405020304" pitchFamily="18" charset="0"/>
                <a:cs typeface="Times New Roman" panose="02020603050405020304" pitchFamily="18" charset="0"/>
              </a:rPr>
              <a:t>Producers Expectations</a:t>
            </a:r>
            <a:r>
              <a:rPr lang="en-US" altLang="ar-SA" sz="2400" b="1" dirty="0" smtClean="0">
                <a:latin typeface="Times New Roman" panose="02020603050405020304" pitchFamily="18" charset="0"/>
                <a:cs typeface="Times New Roman" panose="02020603050405020304" pitchFamily="18" charset="0"/>
              </a:rPr>
              <a:t> </a:t>
            </a: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قيـود مؤسسية </a:t>
            </a:r>
            <a:r>
              <a:rPr lang="en-US" altLang="ar-SA" sz="2400" b="1" dirty="0" smtClean="0">
                <a:latin typeface="Times New Roman" panose="02020603050405020304" pitchFamily="18" charset="0"/>
                <a:cs typeface="Times New Roman" panose="02020603050405020304" pitchFamily="18" charset="0"/>
              </a:rPr>
              <a:t>“Institutional factors”</a:t>
            </a:r>
            <a:r>
              <a:rPr lang="ar-SA" altLang="ar-SA" sz="2400" b="1" dirty="0" smtClean="0">
                <a:latin typeface="Times New Roman" panose="02020603050405020304" pitchFamily="18" charset="0"/>
                <a:cs typeface="Times New Roman" panose="02020603050405020304" pitchFamily="18" charset="0"/>
              </a:rPr>
              <a:t> مثل الضرائب والدعم</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الموسم الزراعي والمدة الزمنية</a:t>
            </a:r>
            <a:r>
              <a:rPr lang="en-GB" altLang="ar-SA" sz="2400" b="1" dirty="0" smtClean="0">
                <a:latin typeface="Times New Roman" panose="02020603050405020304" pitchFamily="18" charset="0"/>
                <a:cs typeface="Times New Roman" panose="02020603050405020304" pitchFamily="18" charset="0"/>
              </a:rPr>
              <a:t> </a:t>
            </a:r>
          </a:p>
          <a:p>
            <a:pPr marL="0" indent="0" algn="r" rtl="1" eaLnBrk="1" fontAlgn="auto" hangingPunct="1">
              <a:lnSpc>
                <a:spcPct val="90000"/>
              </a:lnSpc>
              <a:spcBef>
                <a:spcPts val="0"/>
              </a:spcBef>
              <a:spcAft>
                <a:spcPts val="0"/>
              </a:spcAft>
              <a:buFont typeface="Wingdings" pitchFamily="2" charset="2"/>
              <a:buAutoNum type="arabicPeriod"/>
              <a:defRPr/>
            </a:pPr>
            <a:r>
              <a:rPr lang="ar-SA" altLang="ar-SA" sz="2400" b="1" dirty="0" smtClean="0">
                <a:latin typeface="Times New Roman" panose="02020603050405020304" pitchFamily="18" charset="0"/>
                <a:cs typeface="Times New Roman" panose="02020603050405020304" pitchFamily="18" charset="0"/>
              </a:rPr>
              <a:t>الامراض والحشرات والعوامل الطبيعية كالمناخ</a:t>
            </a:r>
            <a:endParaRPr lang="en-US" altLang="ar-SA" sz="2400" b="1" dirty="0" smtClean="0">
              <a:latin typeface="Times New Roman" panose="02020603050405020304" pitchFamily="18" charset="0"/>
              <a:cs typeface="Times New Roman" panose="02020603050405020304" pitchFamily="18" charset="0"/>
            </a:endParaRPr>
          </a:p>
          <a:p>
            <a:pPr marL="0" indent="0" algn="r" rtl="1" eaLnBrk="1" fontAlgn="auto" hangingPunct="1">
              <a:lnSpc>
                <a:spcPct val="90000"/>
              </a:lnSpc>
              <a:spcBef>
                <a:spcPts val="0"/>
              </a:spcBef>
              <a:spcAft>
                <a:spcPts val="0"/>
              </a:spcAft>
              <a:buFont typeface="Wingdings" pitchFamily="2" charset="2"/>
              <a:buAutoNum type="arabicPeriod"/>
              <a:defRPr/>
            </a:pPr>
            <a:r>
              <a:rPr lang="en-GB" altLang="ar-SA" sz="2400" b="1" dirty="0" smtClean="0">
                <a:latin typeface="Times New Roman" panose="02020603050405020304" pitchFamily="18" charset="0"/>
                <a:cs typeface="Times New Roman" panose="02020603050405020304" pitchFamily="18" charset="0"/>
              </a:rPr>
              <a:t> </a:t>
            </a:r>
            <a:r>
              <a:rPr lang="ar-SA" altLang="ar-SA" sz="2400" b="1" dirty="0" smtClean="0">
                <a:latin typeface="Times New Roman" panose="02020603050405020304" pitchFamily="18" charset="0"/>
                <a:cs typeface="Times New Roman" panose="02020603050405020304" pitchFamily="18" charset="0"/>
              </a:rPr>
              <a:t>أسعار السلع المرتبطة ببعضها البعض في الانتاج</a:t>
            </a:r>
            <a:r>
              <a:rPr lang="en-GB" altLang="ar-SA" sz="2400" b="1" dirty="0" smtClean="0">
                <a:latin typeface="Times New Roman" panose="02020603050405020304" pitchFamily="18" charset="0"/>
                <a:cs typeface="Times New Roman" panose="02020603050405020304" pitchFamily="18" charset="0"/>
              </a:rPr>
              <a:t> </a:t>
            </a:r>
          </a:p>
          <a:p>
            <a:pPr marL="457200" indent="-457200" algn="r" rtl="1" eaLnBrk="1" fontAlgn="auto" hangingPunct="1">
              <a:lnSpc>
                <a:spcPct val="90000"/>
              </a:lnSpc>
              <a:spcBef>
                <a:spcPts val="0"/>
              </a:spcBef>
              <a:spcAft>
                <a:spcPts val="0"/>
              </a:spcAft>
              <a:buFont typeface="+mj-lt"/>
              <a:buAutoNum type="arabicPeriod"/>
              <a:defRPr/>
            </a:pPr>
            <a:r>
              <a:rPr lang="ar-SA" altLang="ar-SA" sz="2400" b="1" dirty="0" smtClean="0">
                <a:latin typeface="Times New Roman" panose="02020603050405020304" pitchFamily="18" charset="0"/>
                <a:cs typeface="Times New Roman" panose="02020603050405020304" pitchFamily="18" charset="0"/>
              </a:rPr>
              <a:t>عدد المنتجين (البائعين) </a:t>
            </a:r>
            <a:r>
              <a:rPr lang="en-US" altLang="ar-SA" sz="2400" b="1" i="1" dirty="0" smtClean="0">
                <a:latin typeface="Times New Roman" panose="02020603050405020304" pitchFamily="18" charset="0"/>
                <a:cs typeface="Times New Roman" panose="02020603050405020304" pitchFamily="18" charset="0"/>
              </a:rPr>
              <a:t>Number of Sellers</a:t>
            </a:r>
            <a:endParaRPr lang="en-GB" altLang="ar-SA" sz="2400" dirty="0" smtClean="0">
              <a:latin typeface="Times New Roman" panose="02020603050405020304" pitchFamily="18" charset="0"/>
              <a:cs typeface="Times New Roman" panose="02020603050405020304" pitchFamily="18" charset="0"/>
            </a:endParaRPr>
          </a:p>
        </p:txBody>
      </p:sp>
      <p:sp>
        <p:nvSpPr>
          <p:cNvPr id="2631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العـوامـل المؤثـرة على العـرض </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Determinants of Supply</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5"/>
          <p:cNvSpPr>
            <a:spLocks noGrp="1" noChangeArrowheads="1"/>
          </p:cNvSpPr>
          <p:nvPr>
            <p:ph type="title"/>
          </p:nvPr>
        </p:nvSpPr>
        <p:spPr/>
        <p:txBody>
          <a:bodyPr/>
          <a:lstStyle/>
          <a:p>
            <a:pP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طبيعة تأثير العـوامـل المختلفة على العـرض </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266321" name="Group 81"/>
          <p:cNvGraphicFramePr>
            <a:graphicFrameLocks noGrp="1"/>
          </p:cNvGraphicFramePr>
          <p:nvPr>
            <p:ph type="tbl" idx="1"/>
          </p:nvPr>
        </p:nvGraphicFramePr>
        <p:xfrm>
          <a:off x="468313" y="1484313"/>
          <a:ext cx="8229600" cy="4864103"/>
        </p:xfrm>
        <a:graphic>
          <a:graphicData uri="http://schemas.openxmlformats.org/drawingml/2006/table">
            <a:tbl>
              <a:tblPr/>
              <a:tblGrid>
                <a:gridCol w="3035300"/>
                <a:gridCol w="2451100"/>
                <a:gridCol w="2743200"/>
              </a:tblGrid>
              <a:tr h="523697">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ألأثر علي منحني العرض</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rPr>
                        <a:t>اتجاه العلاقة</a:t>
                      </a:r>
                      <a:endParaRPr kumimoji="0" lang="en-GB" sz="2800" b="1"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العامل</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05" marB="45705"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3300"/>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تحرك علي نفس المنحني</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سعـر السلعـة نفسها</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51813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عدد المنتجين</a:t>
                      </a:r>
                      <a:endParaRPr kumimoji="0" lang="en-GB" sz="28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عكسية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أسعار السلع المنافسـة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عكسية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أسعار مدخلات الإنتاج</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622086">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المستوى </a:t>
                      </a:r>
                      <a:r>
                        <a:rPr kumimoji="0" lang="ar-SA" sz="2400" b="1" i="0" u="none" strike="noStrike" cap="none" normalizeH="0" baseline="0" dirty="0" err="1" smtClean="0">
                          <a:ln>
                            <a:noFill/>
                          </a:ln>
                          <a:solidFill>
                            <a:srgbClr val="DBE648"/>
                          </a:solidFill>
                          <a:effectLst>
                            <a:outerShdw blurRad="38100" dist="38100" dir="2700000" algn="tl">
                              <a:srgbClr val="000000"/>
                            </a:outerShdw>
                          </a:effectLst>
                          <a:latin typeface="Arial" pitchFamily="34" charset="0"/>
                          <a:cs typeface="Arial" pitchFamily="34" charset="0"/>
                        </a:rPr>
                        <a:t>التكنلوجى</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توقعات المنتجين</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حسب القيد</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حسب نوع القيد</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قيـود مؤسسية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rPr>
                        <a:t>حسب نوع العامل</a:t>
                      </a:r>
                      <a:endParaRPr kumimoji="0" lang="en-GB" sz="2400" b="1" i="0" u="none" strike="noStrike" cap="none" normalizeH="0" baseline="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العوامل الطبيعية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17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انتقال العرض</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طردية</a:t>
                      </a:r>
                      <a:endPar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4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rPr>
                        <a:t>أسعار المحاصيل المرتبطة </a:t>
                      </a:r>
                      <a:endParaRPr kumimoji="0" lang="en-GB" sz="2000" b="1" i="0" u="none" strike="noStrike" cap="none" normalizeH="0" baseline="0" dirty="0" smtClean="0">
                        <a:ln>
                          <a:noFill/>
                        </a:ln>
                        <a:solidFill>
                          <a:srgbClr val="DBE648"/>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bl>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277813"/>
            <a:ext cx="8229600" cy="847725"/>
          </a:xfrm>
        </p:spPr>
        <p:txBody>
          <a:bodyPr>
            <a:noAutofit/>
          </a:bodyPr>
          <a:lstStyle/>
          <a:p>
            <a:pPr algn="r" rtl="1" eaLnBrk="1" fontAlgn="auto" hangingPunct="1">
              <a:spcAft>
                <a:spcPts val="0"/>
              </a:spcAft>
              <a:defRPr/>
            </a:pPr>
            <a:r>
              <a:rPr lang="ar-SA" sz="3200" dirty="0" smtClean="0">
                <a:solidFill>
                  <a:schemeClr val="accent1">
                    <a:satMod val="150000"/>
                  </a:schemeClr>
                </a:solidFill>
                <a:latin typeface="Times New Roman" panose="02020603050405020304" pitchFamily="18" charset="0"/>
                <a:cs typeface="Times New Roman" panose="02020603050405020304" pitchFamily="18" charset="0"/>
              </a:rPr>
              <a:t>التغير في العرض /الكمية المعروضة</a:t>
            </a:r>
            <a:r>
              <a:rPr lang="en-US" sz="32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32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3200" dirty="0" smtClean="0">
                <a:solidFill>
                  <a:schemeClr val="accent1">
                    <a:satMod val="150000"/>
                  </a:schemeClr>
                </a:solidFill>
                <a:latin typeface="Times New Roman" panose="02020603050405020304" pitchFamily="18" charset="0"/>
                <a:cs typeface="Times New Roman" panose="02020603050405020304" pitchFamily="18" charset="0"/>
              </a:rPr>
              <a:t>Change in Supply</a:t>
            </a:r>
            <a:endParaRPr lang="en-GB" sz="32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98659" name="Rectangle 3"/>
          <p:cNvSpPr>
            <a:spLocks noGrp="1" noChangeArrowheads="1"/>
          </p:cNvSpPr>
          <p:nvPr>
            <p:ph type="body" sz="half" idx="3"/>
          </p:nvPr>
        </p:nvSpPr>
        <p:spPr/>
        <p:txBody>
          <a:bodyPr rtlCol="0">
            <a:normAutofit/>
          </a:bodyPr>
          <a:lstStyle/>
          <a:p>
            <a:pPr marL="118872" indent="0" algn="r" rtl="1" eaLnBrk="1" fontAlgn="auto" hangingPunct="1">
              <a:spcBef>
                <a:spcPts val="0"/>
              </a:spcBef>
              <a:spcAft>
                <a:spcPts val="0"/>
              </a:spcAft>
              <a:buFont typeface="Wingdings 2"/>
              <a:buNone/>
              <a:defRPr/>
            </a:pPr>
            <a:r>
              <a:rPr lang="ar-SA" altLang="ar-SA" sz="2800" b="1" dirty="0" smtClean="0">
                <a:latin typeface="Times New Roman" panose="02020603050405020304" pitchFamily="18" charset="0"/>
                <a:cs typeface="Times New Roman" panose="02020603050405020304" pitchFamily="18" charset="0"/>
              </a:rPr>
              <a:t>كما رأينا في حالة الطلب هناك فرق بين:</a:t>
            </a:r>
            <a:endParaRPr lang="en-US"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endParaRPr lang="ar-SA"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pitchFamily="2" charset="2"/>
              <a:buNone/>
              <a:defRPr/>
            </a:pPr>
            <a:r>
              <a:rPr lang="en-US" altLang="ar-SA" sz="2800" b="1"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 </a:t>
            </a:r>
            <a:endParaRPr lang="en-US" altLang="ar-SA" sz="2800" dirty="0" smtClean="0">
              <a:latin typeface="Times New Roman" panose="02020603050405020304" pitchFamily="18" charset="0"/>
              <a:cs typeface="Times New Roman" panose="02020603050405020304" pitchFamily="18" charset="0"/>
            </a:endParaRPr>
          </a:p>
          <a:p>
            <a:pPr marL="438912" indent="-320040" algn="ctr" rtl="1" eaLnBrk="1" fontAlgn="auto" hangingPunct="1">
              <a:spcBef>
                <a:spcPts val="0"/>
              </a:spcBef>
              <a:spcAft>
                <a:spcPts val="0"/>
              </a:spcAft>
              <a:buFont typeface="Wingdings" pitchFamily="2" charset="2"/>
              <a:buNone/>
              <a:defRPr/>
            </a:pPr>
            <a:r>
              <a:rPr lang="en-US" altLang="ar-SA" b="1" dirty="0" smtClean="0">
                <a:latin typeface="Times New Roman" panose="02020603050405020304" pitchFamily="18" charset="0"/>
                <a:cs typeface="Times New Roman" panose="02020603050405020304" pitchFamily="18" charset="0"/>
              </a:rPr>
              <a:t> </a:t>
            </a:r>
            <a:r>
              <a:rPr lang="ar-SA" altLang="ar-SA" b="1" dirty="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 </a:t>
            </a:r>
            <a:r>
              <a:rPr lang="en-US" altLang="ar-SA" b="1" dirty="0" smtClean="0">
                <a:latin typeface="Times New Roman" panose="02020603050405020304" pitchFamily="18" charset="0"/>
                <a:cs typeface="Times New Roman" panose="02020603050405020304" pitchFamily="18" charset="0"/>
              </a:rPr>
              <a:t>    </a:t>
            </a:r>
            <a:r>
              <a:rPr lang="ar-SA" altLang="ar-SA" b="1" dirty="0" smtClean="0">
                <a:latin typeface="Times New Roman" panose="02020603050405020304" pitchFamily="18" charset="0"/>
                <a:cs typeface="Times New Roman" panose="02020603050405020304" pitchFamily="18" charset="0"/>
              </a:rPr>
              <a:t>و</a:t>
            </a:r>
          </a:p>
          <a:p>
            <a:pPr marL="438912" indent="-320040" algn="r" rtl="1" eaLnBrk="1" fontAlgn="auto" hangingPunct="1">
              <a:spcBef>
                <a:spcPts val="0"/>
              </a:spcBef>
              <a:spcAft>
                <a:spcPts val="0"/>
              </a:spcAft>
              <a:buFont typeface="Wingdings" pitchFamily="2" charset="2"/>
              <a:buNone/>
              <a:defRPr/>
            </a:pPr>
            <a:endParaRPr lang="en-US" altLang="ar-SA" sz="2800"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ar-SA" altLang="ar-SA" sz="2800"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en-GB" altLang="ar-SA" sz="2800" dirty="0" smtClean="0">
              <a:latin typeface="Times New Roman" panose="02020603050405020304" pitchFamily="18" charset="0"/>
              <a:cs typeface="Times New Roman" panose="02020603050405020304" pitchFamily="18" charset="0"/>
            </a:endParaRPr>
          </a:p>
        </p:txBody>
      </p:sp>
      <p:sp>
        <p:nvSpPr>
          <p:cNvPr id="180228" name="Text Box 7"/>
          <p:cNvSpPr txBox="1">
            <a:spLocks noChangeArrowheads="1"/>
          </p:cNvSpPr>
          <p:nvPr/>
        </p:nvSpPr>
        <p:spPr bwMode="auto">
          <a:xfrm>
            <a:off x="1112838" y="9810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grpSp>
        <p:nvGrpSpPr>
          <p:cNvPr id="180229" name="Group 37"/>
          <p:cNvGrpSpPr>
            <a:grpSpLocks/>
          </p:cNvGrpSpPr>
          <p:nvPr/>
        </p:nvGrpSpPr>
        <p:grpSpPr bwMode="auto">
          <a:xfrm>
            <a:off x="684213" y="1412875"/>
            <a:ext cx="3389312" cy="5184775"/>
            <a:chOff x="684213" y="1412875"/>
            <a:chExt cx="3389312" cy="5184775"/>
          </a:xfrm>
        </p:grpSpPr>
        <p:sp>
          <p:nvSpPr>
            <p:cNvPr id="180236" name="Line 8"/>
            <p:cNvSpPr>
              <a:spLocks noChangeShapeType="1"/>
            </p:cNvSpPr>
            <p:nvPr/>
          </p:nvSpPr>
          <p:spPr bwMode="auto">
            <a:xfrm flipV="1">
              <a:off x="132873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37" name="Freeform 9"/>
            <p:cNvSpPr>
              <a:spLocks/>
            </p:cNvSpPr>
            <p:nvPr/>
          </p:nvSpPr>
          <p:spPr bwMode="auto">
            <a:xfrm>
              <a:off x="1331913" y="3573463"/>
              <a:ext cx="2008187" cy="7937"/>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38" name="Freeform 10"/>
            <p:cNvSpPr>
              <a:spLocks/>
            </p:cNvSpPr>
            <p:nvPr/>
          </p:nvSpPr>
          <p:spPr bwMode="auto">
            <a:xfrm>
              <a:off x="1473200" y="15319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39" name="Text Box 14"/>
            <p:cNvSpPr txBox="1">
              <a:spLocks noChangeArrowheads="1"/>
            </p:cNvSpPr>
            <p:nvPr/>
          </p:nvSpPr>
          <p:spPr bwMode="auto">
            <a:xfrm>
              <a:off x="1619250"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q1    q2</a:t>
              </a:r>
              <a:endParaRPr lang="en-GB" altLang="ar-SA" sz="1800" b="1">
                <a:latin typeface="Arial" pitchFamily="34" charset="0"/>
                <a:cs typeface="Arial" pitchFamily="34" charset="0"/>
              </a:endParaRPr>
            </a:p>
          </p:txBody>
        </p:sp>
        <p:sp>
          <p:nvSpPr>
            <p:cNvPr id="180240" name="Text Box 15"/>
            <p:cNvSpPr txBox="1">
              <a:spLocks noChangeArrowheads="1"/>
            </p:cNvSpPr>
            <p:nvPr/>
          </p:nvSpPr>
          <p:spPr bwMode="auto">
            <a:xfrm>
              <a:off x="827088"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p1</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p2</a:t>
              </a:r>
              <a:endParaRPr lang="en-GB" altLang="ar-SA" sz="1800" b="1">
                <a:latin typeface="Arial" pitchFamily="34" charset="0"/>
                <a:cs typeface="Arial" pitchFamily="34" charset="0"/>
              </a:endParaRPr>
            </a:p>
          </p:txBody>
        </p:sp>
        <p:sp>
          <p:nvSpPr>
            <p:cNvPr id="180241" name="Text Box 16"/>
            <p:cNvSpPr txBox="1">
              <a:spLocks noChangeArrowheads="1"/>
            </p:cNvSpPr>
            <p:nvPr/>
          </p:nvSpPr>
          <p:spPr bwMode="auto">
            <a:xfrm>
              <a:off x="2916238" y="1484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0242" name="Text Box 17"/>
            <p:cNvSpPr txBox="1">
              <a:spLocks noChangeArrowheads="1"/>
            </p:cNvSpPr>
            <p:nvPr/>
          </p:nvSpPr>
          <p:spPr bwMode="auto">
            <a:xfrm>
              <a:off x="3348038" y="37115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sp>
          <p:nvSpPr>
            <p:cNvPr id="180243" name="Text Box 18"/>
            <p:cNvSpPr txBox="1">
              <a:spLocks noChangeArrowheads="1"/>
            </p:cNvSpPr>
            <p:nvPr/>
          </p:nvSpPr>
          <p:spPr bwMode="auto">
            <a:xfrm>
              <a:off x="9001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0244" name="Line 19"/>
            <p:cNvSpPr>
              <a:spLocks noChangeShapeType="1"/>
            </p:cNvSpPr>
            <p:nvPr/>
          </p:nvSpPr>
          <p:spPr bwMode="auto">
            <a:xfrm flipV="1">
              <a:off x="1112838" y="3998913"/>
              <a:ext cx="0" cy="2160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45" name="Freeform 20"/>
            <p:cNvSpPr>
              <a:spLocks/>
            </p:cNvSpPr>
            <p:nvPr/>
          </p:nvSpPr>
          <p:spPr bwMode="auto">
            <a:xfrm>
              <a:off x="1112838" y="6157913"/>
              <a:ext cx="2362200" cy="1587"/>
            </a:xfrm>
            <a:custGeom>
              <a:avLst/>
              <a:gdLst>
                <a:gd name="T0" fmla="*/ 0 w 1488"/>
                <a:gd name="T1" fmla="*/ 2147483647 h 1"/>
                <a:gd name="T2" fmla="*/ 2147483647 w 1488"/>
                <a:gd name="T3" fmla="*/ 0 h 1"/>
                <a:gd name="T4" fmla="*/ 0 60000 65536"/>
                <a:gd name="T5" fmla="*/ 0 60000 65536"/>
                <a:gd name="T6" fmla="*/ 0 w 1488"/>
                <a:gd name="T7" fmla="*/ 0 h 1"/>
                <a:gd name="T8" fmla="*/ 1488 w 1488"/>
                <a:gd name="T9" fmla="*/ 1 h 1"/>
              </a:gdLst>
              <a:ahLst/>
              <a:cxnLst>
                <a:cxn ang="T4">
                  <a:pos x="T0" y="T1"/>
                </a:cxn>
                <a:cxn ang="T5">
                  <a:pos x="T2" y="T3"/>
                </a:cxn>
              </a:cxnLst>
              <a:rect l="T6" t="T7" r="T8" b="T9"/>
              <a:pathLst>
                <a:path w="1488" h="1">
                  <a:moveTo>
                    <a:pt x="0" y="1"/>
                  </a:moveTo>
                  <a:lnTo>
                    <a:pt x="1488"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46" name="Freeform 21"/>
            <p:cNvSpPr>
              <a:spLocks/>
            </p:cNvSpPr>
            <p:nvPr/>
          </p:nvSpPr>
          <p:spPr bwMode="auto">
            <a:xfrm>
              <a:off x="1257300" y="4489450"/>
              <a:ext cx="1600200" cy="1311275"/>
            </a:xfrm>
            <a:custGeom>
              <a:avLst/>
              <a:gdLst>
                <a:gd name="T0" fmla="*/ 0 w 1008"/>
                <a:gd name="T1" fmla="*/ 2147483647 h 826"/>
                <a:gd name="T2" fmla="*/ 2147483647 w 1008"/>
                <a:gd name="T3" fmla="*/ 0 h 826"/>
                <a:gd name="T4" fmla="*/ 0 60000 65536"/>
                <a:gd name="T5" fmla="*/ 0 60000 65536"/>
                <a:gd name="T6" fmla="*/ 0 w 1008"/>
                <a:gd name="T7" fmla="*/ 0 h 826"/>
                <a:gd name="T8" fmla="*/ 1008 w 1008"/>
                <a:gd name="T9" fmla="*/ 826 h 826"/>
              </a:gdLst>
              <a:ahLst/>
              <a:cxnLst>
                <a:cxn ang="T4">
                  <a:pos x="T0" y="T1"/>
                </a:cxn>
                <a:cxn ang="T5">
                  <a:pos x="T2" y="T3"/>
                </a:cxn>
              </a:cxnLst>
              <a:rect l="T6" t="T7" r="T8" b="T9"/>
              <a:pathLst>
                <a:path w="1008" h="826">
                  <a:moveTo>
                    <a:pt x="0" y="826"/>
                  </a:moveTo>
                  <a:lnTo>
                    <a:pt x="1008"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47" name="Text Box 25"/>
            <p:cNvSpPr txBox="1">
              <a:spLocks noChangeArrowheads="1"/>
            </p:cNvSpPr>
            <p:nvPr/>
          </p:nvSpPr>
          <p:spPr bwMode="auto">
            <a:xfrm>
              <a:off x="1328738" y="6230938"/>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  q1          q2    q3</a:t>
              </a:r>
              <a:endParaRPr lang="en-GB" altLang="ar-SA" sz="1800" b="1">
                <a:latin typeface="Arial" pitchFamily="34" charset="0"/>
                <a:cs typeface="Arial" pitchFamily="34" charset="0"/>
              </a:endParaRPr>
            </a:p>
          </p:txBody>
        </p:sp>
        <p:sp>
          <p:nvSpPr>
            <p:cNvPr id="180248" name="Text Box 26"/>
            <p:cNvSpPr txBox="1">
              <a:spLocks noChangeArrowheads="1"/>
            </p:cNvSpPr>
            <p:nvPr/>
          </p:nvSpPr>
          <p:spPr bwMode="auto">
            <a:xfrm>
              <a:off x="684213" y="45815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a:t>
              </a:r>
              <a:endParaRPr lang="en-GB" altLang="ar-SA" sz="1800" b="1">
                <a:latin typeface="Arial" pitchFamily="34" charset="0"/>
                <a:cs typeface="Arial" pitchFamily="34" charset="0"/>
              </a:endParaRPr>
            </a:p>
          </p:txBody>
        </p:sp>
        <p:sp>
          <p:nvSpPr>
            <p:cNvPr id="180249" name="Text Box 27"/>
            <p:cNvSpPr txBox="1">
              <a:spLocks noChangeArrowheads="1"/>
            </p:cNvSpPr>
            <p:nvPr/>
          </p:nvSpPr>
          <p:spPr bwMode="auto">
            <a:xfrm>
              <a:off x="2700338" y="42211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s1</a:t>
              </a:r>
              <a:endParaRPr lang="en-GB" altLang="ar-SA" sz="1800" b="1">
                <a:latin typeface="Arial" pitchFamily="34" charset="0"/>
                <a:cs typeface="Arial" pitchFamily="34" charset="0"/>
              </a:endParaRPr>
            </a:p>
          </p:txBody>
        </p:sp>
        <p:sp>
          <p:nvSpPr>
            <p:cNvPr id="180250" name="Text Box 28"/>
            <p:cNvSpPr txBox="1">
              <a:spLocks noChangeArrowheads="1"/>
            </p:cNvSpPr>
            <p:nvPr/>
          </p:nvSpPr>
          <p:spPr bwMode="auto">
            <a:xfrm>
              <a:off x="3492500" y="608806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sp>
          <p:nvSpPr>
            <p:cNvPr id="180251" name="Freeform 29"/>
            <p:cNvSpPr>
              <a:spLocks/>
            </p:cNvSpPr>
            <p:nvPr/>
          </p:nvSpPr>
          <p:spPr bwMode="auto">
            <a:xfrm>
              <a:off x="1692275" y="4365625"/>
              <a:ext cx="1919288" cy="1577975"/>
            </a:xfrm>
            <a:custGeom>
              <a:avLst/>
              <a:gdLst>
                <a:gd name="T0" fmla="*/ 0 w 1209"/>
                <a:gd name="T1" fmla="*/ 2147483647 h 994"/>
                <a:gd name="T2" fmla="*/ 2147483647 w 1209"/>
                <a:gd name="T3" fmla="*/ 0 h 994"/>
                <a:gd name="T4" fmla="*/ 0 60000 65536"/>
                <a:gd name="T5" fmla="*/ 0 60000 65536"/>
                <a:gd name="T6" fmla="*/ 0 w 1209"/>
                <a:gd name="T7" fmla="*/ 0 h 994"/>
                <a:gd name="T8" fmla="*/ 1209 w 1209"/>
                <a:gd name="T9" fmla="*/ 994 h 994"/>
              </a:gdLst>
              <a:ahLst/>
              <a:cxnLst>
                <a:cxn ang="T4">
                  <a:pos x="T0" y="T1"/>
                </a:cxn>
                <a:cxn ang="T5">
                  <a:pos x="T2" y="T3"/>
                </a:cxn>
              </a:cxnLst>
              <a:rect l="T6" t="T7" r="T8" b="T9"/>
              <a:pathLst>
                <a:path w="1209" h="994">
                  <a:moveTo>
                    <a:pt x="0" y="994"/>
                  </a:moveTo>
                  <a:lnTo>
                    <a:pt x="1209"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52" name="Line 30"/>
            <p:cNvSpPr>
              <a:spLocks noChangeShapeType="1"/>
            </p:cNvSpPr>
            <p:nvPr/>
          </p:nvSpPr>
          <p:spPr bwMode="auto">
            <a:xfrm flipV="1">
              <a:off x="1258888" y="4359275"/>
              <a:ext cx="936625" cy="936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253" name="Text Box 31"/>
            <p:cNvSpPr txBox="1">
              <a:spLocks noChangeArrowheads="1"/>
            </p:cNvSpPr>
            <p:nvPr/>
          </p:nvSpPr>
          <p:spPr bwMode="auto">
            <a:xfrm>
              <a:off x="2124075" y="40767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s3</a:t>
              </a:r>
              <a:endParaRPr lang="en-GB" altLang="ar-SA" sz="1800" b="1">
                <a:latin typeface="Arial" pitchFamily="34" charset="0"/>
                <a:cs typeface="Arial" pitchFamily="34" charset="0"/>
              </a:endParaRPr>
            </a:p>
          </p:txBody>
        </p:sp>
        <p:sp>
          <p:nvSpPr>
            <p:cNvPr id="180254" name="Text Box 32"/>
            <p:cNvSpPr txBox="1">
              <a:spLocks noChangeArrowheads="1"/>
            </p:cNvSpPr>
            <p:nvPr/>
          </p:nvSpPr>
          <p:spPr bwMode="auto">
            <a:xfrm>
              <a:off x="3635375" y="414972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s2</a:t>
              </a:r>
              <a:endParaRPr lang="en-GB" altLang="ar-SA" sz="1800" b="1">
                <a:latin typeface="Arial" pitchFamily="34" charset="0"/>
                <a:cs typeface="Arial" pitchFamily="34" charset="0"/>
              </a:endParaRPr>
            </a:p>
          </p:txBody>
        </p:sp>
        <p:sp>
          <p:nvSpPr>
            <p:cNvPr id="180255" name="Line 33"/>
            <p:cNvSpPr>
              <a:spLocks noChangeShapeType="1"/>
            </p:cNvSpPr>
            <p:nvPr/>
          </p:nvSpPr>
          <p:spPr bwMode="auto">
            <a:xfrm>
              <a:off x="1116013" y="4797425"/>
              <a:ext cx="1943100"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56" name="Line 34"/>
            <p:cNvSpPr>
              <a:spLocks noChangeShapeType="1"/>
            </p:cNvSpPr>
            <p:nvPr/>
          </p:nvSpPr>
          <p:spPr bwMode="auto">
            <a:xfrm>
              <a:off x="1331913" y="2133600"/>
              <a:ext cx="10080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57" name="Line 35"/>
            <p:cNvSpPr>
              <a:spLocks noChangeShapeType="1"/>
            </p:cNvSpPr>
            <p:nvPr/>
          </p:nvSpPr>
          <p:spPr bwMode="auto">
            <a:xfrm>
              <a:off x="1331913" y="2708275"/>
              <a:ext cx="50323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58" name="Line 36"/>
            <p:cNvSpPr>
              <a:spLocks noChangeShapeType="1"/>
            </p:cNvSpPr>
            <p:nvPr/>
          </p:nvSpPr>
          <p:spPr bwMode="auto">
            <a:xfrm>
              <a:off x="2339975" y="2133600"/>
              <a:ext cx="0" cy="14398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59" name="Line 37"/>
            <p:cNvSpPr>
              <a:spLocks noChangeShapeType="1"/>
            </p:cNvSpPr>
            <p:nvPr/>
          </p:nvSpPr>
          <p:spPr bwMode="auto">
            <a:xfrm>
              <a:off x="1835150" y="2708275"/>
              <a:ext cx="0" cy="86518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60" name="Line 38"/>
            <p:cNvSpPr>
              <a:spLocks noChangeShapeType="1"/>
            </p:cNvSpPr>
            <p:nvPr/>
          </p:nvSpPr>
          <p:spPr bwMode="auto">
            <a:xfrm>
              <a:off x="3059113" y="4797425"/>
              <a:ext cx="0" cy="12954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61" name="Line 39"/>
            <p:cNvSpPr>
              <a:spLocks noChangeShapeType="1"/>
            </p:cNvSpPr>
            <p:nvPr/>
          </p:nvSpPr>
          <p:spPr bwMode="auto">
            <a:xfrm>
              <a:off x="2484438" y="4797425"/>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62" name="Line 40"/>
            <p:cNvSpPr>
              <a:spLocks noChangeShapeType="1"/>
            </p:cNvSpPr>
            <p:nvPr/>
          </p:nvSpPr>
          <p:spPr bwMode="auto">
            <a:xfrm>
              <a:off x="1763713" y="4797425"/>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0263" name="Line 41"/>
            <p:cNvSpPr>
              <a:spLocks noChangeShapeType="1"/>
            </p:cNvSpPr>
            <p:nvPr/>
          </p:nvSpPr>
          <p:spPr bwMode="auto">
            <a:xfrm flipV="1">
              <a:off x="1763713" y="2205038"/>
              <a:ext cx="287337" cy="3603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0264" name="Freeform 42"/>
            <p:cNvSpPr>
              <a:spLocks/>
            </p:cNvSpPr>
            <p:nvPr/>
          </p:nvSpPr>
          <p:spPr bwMode="auto">
            <a:xfrm>
              <a:off x="1979613" y="2420938"/>
              <a:ext cx="257175" cy="250825"/>
            </a:xfrm>
            <a:custGeom>
              <a:avLst/>
              <a:gdLst>
                <a:gd name="T0" fmla="*/ 2147483647 w 162"/>
                <a:gd name="T1" fmla="*/ 0 h 158"/>
                <a:gd name="T2" fmla="*/ 0 w 162"/>
                <a:gd name="T3" fmla="*/ 2147483647 h 158"/>
                <a:gd name="T4" fmla="*/ 0 60000 65536"/>
                <a:gd name="T5" fmla="*/ 0 60000 65536"/>
                <a:gd name="T6" fmla="*/ 0 w 162"/>
                <a:gd name="T7" fmla="*/ 0 h 158"/>
                <a:gd name="T8" fmla="*/ 162 w 162"/>
                <a:gd name="T9" fmla="*/ 158 h 158"/>
              </a:gdLst>
              <a:ahLst/>
              <a:cxnLst>
                <a:cxn ang="T4">
                  <a:pos x="T0" y="T1"/>
                </a:cxn>
                <a:cxn ang="T5">
                  <a:pos x="T2" y="T3"/>
                </a:cxn>
              </a:cxnLst>
              <a:rect l="T6" t="T7" r="T8" b="T9"/>
              <a:pathLst>
                <a:path w="162" h="158">
                  <a:moveTo>
                    <a:pt x="162" y="0"/>
                  </a:moveTo>
                  <a:lnTo>
                    <a:pt x="0" y="158"/>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65" name="Freeform 43"/>
            <p:cNvSpPr>
              <a:spLocks/>
            </p:cNvSpPr>
            <p:nvPr/>
          </p:nvSpPr>
          <p:spPr bwMode="auto">
            <a:xfrm>
              <a:off x="2125663" y="5086350"/>
              <a:ext cx="573087" cy="11113"/>
            </a:xfrm>
            <a:custGeom>
              <a:avLst/>
              <a:gdLst>
                <a:gd name="T0" fmla="*/ 0 w 361"/>
                <a:gd name="T1" fmla="*/ 2147483647 h 7"/>
                <a:gd name="T2" fmla="*/ 2147483647 w 361"/>
                <a:gd name="T3" fmla="*/ 0 h 7"/>
                <a:gd name="T4" fmla="*/ 0 60000 65536"/>
                <a:gd name="T5" fmla="*/ 0 60000 65536"/>
                <a:gd name="T6" fmla="*/ 0 w 361"/>
                <a:gd name="T7" fmla="*/ 0 h 7"/>
                <a:gd name="T8" fmla="*/ 361 w 361"/>
                <a:gd name="T9" fmla="*/ 7 h 7"/>
              </a:gdLst>
              <a:ahLst/>
              <a:cxnLst>
                <a:cxn ang="T4">
                  <a:pos x="T0" y="T1"/>
                </a:cxn>
                <a:cxn ang="T5">
                  <a:pos x="T2" y="T3"/>
                </a:cxn>
              </a:cxnLst>
              <a:rect l="T6" t="T7" r="T8" b="T9"/>
              <a:pathLst>
                <a:path w="361" h="7">
                  <a:moveTo>
                    <a:pt x="0" y="7"/>
                  </a:moveTo>
                  <a:lnTo>
                    <a:pt x="361"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266" name="Line 44"/>
            <p:cNvSpPr>
              <a:spLocks noChangeShapeType="1"/>
            </p:cNvSpPr>
            <p:nvPr/>
          </p:nvSpPr>
          <p:spPr bwMode="auto">
            <a:xfrm flipH="1">
              <a:off x="1331913" y="5229225"/>
              <a:ext cx="5762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80230" name="Group 41"/>
          <p:cNvGrpSpPr>
            <a:grpSpLocks/>
          </p:cNvGrpSpPr>
          <p:nvPr/>
        </p:nvGrpSpPr>
        <p:grpSpPr bwMode="auto">
          <a:xfrm>
            <a:off x="2987675" y="2832100"/>
            <a:ext cx="5040313" cy="2209800"/>
            <a:chOff x="2987824" y="2832553"/>
            <a:chExt cx="5040164" cy="2209800"/>
          </a:xfrm>
        </p:grpSpPr>
        <p:grpSp>
          <p:nvGrpSpPr>
            <p:cNvPr id="180231" name="Group 38"/>
            <p:cNvGrpSpPr>
              <a:grpSpLocks/>
            </p:cNvGrpSpPr>
            <p:nvPr/>
          </p:nvGrpSpPr>
          <p:grpSpPr bwMode="auto">
            <a:xfrm>
              <a:off x="4500563" y="2832553"/>
              <a:ext cx="3527425" cy="2209800"/>
              <a:chOff x="4500563" y="2803525"/>
              <a:chExt cx="3527425" cy="2209800"/>
            </a:xfrm>
          </p:grpSpPr>
          <p:sp>
            <p:nvSpPr>
              <p:cNvPr id="265263" name="Rectangle 47"/>
              <p:cNvSpPr>
                <a:spLocks noChangeArrowheads="1"/>
              </p:cNvSpPr>
              <p:nvPr/>
            </p:nvSpPr>
            <p:spPr bwMode="auto">
              <a:xfrm>
                <a:off x="4500667" y="2803525"/>
                <a:ext cx="3527321" cy="719138"/>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rtl="1">
                  <a:lnSpc>
                    <a:spcPct val="90000"/>
                  </a:lnSpc>
                  <a:spcBef>
                    <a:spcPct val="20000"/>
                  </a:spcBef>
                  <a:buClr>
                    <a:schemeClr val="hlink"/>
                  </a:buClr>
                  <a:buSzPct val="80000"/>
                  <a:buFont typeface="Wingdings" pitchFamily="2" charset="2"/>
                  <a:buNone/>
                  <a:defRPr/>
                </a:pPr>
                <a:r>
                  <a:rPr lang="ar-SA" sz="2400" b="1" dirty="0">
                    <a:effectLst>
                      <a:outerShdw blurRad="38100" dist="38100" dir="2700000" algn="tl">
                        <a:srgbClr val="000000"/>
                      </a:outerShdw>
                    </a:effectLst>
                  </a:rPr>
                  <a:t>التغير في الكمية المعروضة</a:t>
                </a:r>
                <a:endParaRPr lang="en-US" sz="2400" b="1" dirty="0">
                  <a:effectLst>
                    <a:outerShdw blurRad="38100" dist="38100" dir="2700000" algn="tl">
                      <a:srgbClr val="000000"/>
                    </a:outerShdw>
                  </a:effectLst>
                </a:endParaRPr>
              </a:p>
              <a:p>
                <a:pPr algn="ctr" rtl="1">
                  <a:defRPr/>
                </a:pPr>
                <a:endParaRPr lang="en-GB" dirty="0"/>
              </a:p>
            </p:txBody>
          </p:sp>
          <p:sp>
            <p:nvSpPr>
              <p:cNvPr id="265264" name="Rectangle 48"/>
              <p:cNvSpPr>
                <a:spLocks noChangeArrowheads="1"/>
              </p:cNvSpPr>
              <p:nvPr/>
            </p:nvSpPr>
            <p:spPr bwMode="auto">
              <a:xfrm>
                <a:off x="4500667" y="4294188"/>
                <a:ext cx="3527321" cy="719137"/>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rtl="1">
                  <a:defRPr/>
                </a:pPr>
                <a:r>
                  <a:rPr lang="ar-SA" sz="2400" b="1">
                    <a:effectLst>
                      <a:outerShdw blurRad="38100" dist="38100" dir="2700000" algn="tl">
                        <a:srgbClr val="000000"/>
                      </a:outerShdw>
                    </a:effectLst>
                  </a:rPr>
                  <a:t>التغير في العرض</a:t>
                </a:r>
                <a:endParaRPr lang="en-US" sz="2400" b="1">
                  <a:effectLst>
                    <a:outerShdw blurRad="38100" dist="38100" dir="2700000" algn="tl">
                      <a:srgbClr val="000000"/>
                    </a:outerShdw>
                  </a:effectLst>
                </a:endParaRPr>
              </a:p>
              <a:p>
                <a:pPr algn="ctr" rtl="1">
                  <a:defRPr/>
                </a:pPr>
                <a:r>
                  <a:rPr lang="ar-SA" sz="2400" b="1">
                    <a:effectLst>
                      <a:outerShdw blurRad="38100" dist="38100" dir="2700000" algn="tl">
                        <a:srgbClr val="000000"/>
                      </a:outerShdw>
                    </a:effectLst>
                  </a:rPr>
                  <a:t>(انتقال العرض)</a:t>
                </a:r>
                <a:endParaRPr lang="en-GB" sz="2400" b="1">
                  <a:effectLst>
                    <a:outerShdw blurRad="38100" dist="38100" dir="2700000" algn="tl">
                      <a:srgbClr val="000000"/>
                    </a:outerShdw>
                  </a:effectLst>
                </a:endParaRPr>
              </a:p>
            </p:txBody>
          </p:sp>
        </p:grpSp>
        <p:sp>
          <p:nvSpPr>
            <p:cNvPr id="40" name="Left Arrow 39"/>
            <p:cNvSpPr/>
            <p:nvPr/>
          </p:nvSpPr>
          <p:spPr>
            <a:xfrm>
              <a:off x="2987824" y="2853191"/>
              <a:ext cx="1295362" cy="287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Left Arrow 40"/>
            <p:cNvSpPr/>
            <p:nvPr/>
          </p:nvSpPr>
          <p:spPr>
            <a:xfrm>
              <a:off x="3708528" y="4508953"/>
              <a:ext cx="574658" cy="288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just" eaLnBrk="1" hangingPunct="1"/>
            <a:r>
              <a:rPr lang="ar-SA" altLang="en-US" smtClean="0"/>
              <a:t>رأس المال</a:t>
            </a:r>
            <a:endParaRPr lang="en-US" altLang="en-US" smtClean="0"/>
          </a:p>
        </p:txBody>
      </p:sp>
      <p:sp>
        <p:nvSpPr>
          <p:cNvPr id="43011" name="Content Placeholder 2"/>
          <p:cNvSpPr>
            <a:spLocks noGrp="1"/>
          </p:cNvSpPr>
          <p:nvPr>
            <p:ph idx="1"/>
          </p:nvPr>
        </p:nvSpPr>
        <p:spPr/>
        <p:txBody>
          <a:bodyPr/>
          <a:lstStyle/>
          <a:p>
            <a:pPr algn="just" eaLnBrk="1" hangingPunct="1"/>
            <a:r>
              <a:rPr lang="ar-SA" altLang="en-US" b="1" smtClean="0"/>
              <a:t>ويقصد به «كل السلع الاستثمارية كالمعدات والآلات ووسائل النقل المستخدمة في انتاج سلع أو خدمات أخري».</a:t>
            </a:r>
          </a:p>
          <a:p>
            <a:pPr algn="just" eaLnBrk="1" hangingPunct="1"/>
            <a:r>
              <a:rPr lang="ar-SA" altLang="en-US" b="1" smtClean="0"/>
              <a:t> ويمكن تصنيف السلع الرأسمالية علي حسب العمر الافتراضي لها الي ثلاث مجموعات:</a:t>
            </a:r>
          </a:p>
          <a:p>
            <a:pPr marL="914400" lvl="1" indent="-457200" algn="just" eaLnBrk="1" hangingPunct="1">
              <a:buFontTx/>
              <a:buAutoNum type="arabicPeriod"/>
            </a:pPr>
            <a:r>
              <a:rPr lang="ar-SA" altLang="en-US" b="1" smtClean="0"/>
              <a:t>سلع قصيرة الأجل </a:t>
            </a:r>
          </a:p>
          <a:p>
            <a:pPr marL="914400" lvl="1" indent="-457200" algn="just" eaLnBrk="1" hangingPunct="1">
              <a:buFontTx/>
              <a:buAutoNum type="arabicPeriod"/>
            </a:pPr>
            <a:r>
              <a:rPr lang="ar-SA" altLang="en-US" b="1" smtClean="0"/>
              <a:t>سلع متوسطة الأجل </a:t>
            </a:r>
          </a:p>
          <a:p>
            <a:pPr marL="914400" lvl="1" indent="-457200" algn="just" eaLnBrk="1" hangingPunct="1">
              <a:buFontTx/>
              <a:buAutoNum type="arabicPeriod"/>
            </a:pPr>
            <a:r>
              <a:rPr lang="ar-SA" altLang="en-US" b="1" smtClean="0"/>
              <a:t>سلع طويلة الأجل</a:t>
            </a:r>
            <a:endParaRPr lang="en-US" altLang="en-US" b="1"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457200" y="277813"/>
            <a:ext cx="8229600" cy="990600"/>
          </a:xfrm>
        </p:spPr>
        <p:txBody>
          <a:bodyPr>
            <a:noAutofit/>
          </a:bodyPr>
          <a:lstStyle/>
          <a:p>
            <a:pPr algn="r" eaLnBrk="1" fontAlgn="auto" hangingPunct="1">
              <a:spcAft>
                <a:spcPts val="0"/>
              </a:spcAft>
              <a:defRPr/>
            </a:pPr>
            <a:r>
              <a:rPr lang="ar-SA" sz="3200" dirty="0" smtClean="0">
                <a:solidFill>
                  <a:schemeClr val="accent1">
                    <a:satMod val="150000"/>
                  </a:schemeClr>
                </a:solidFill>
                <a:latin typeface="Times New Roman" panose="02020603050405020304" pitchFamily="18" charset="0"/>
                <a:cs typeface="Times New Roman" panose="02020603050405020304" pitchFamily="18" charset="0"/>
              </a:rPr>
              <a:t>مرونة العــرض بالنسبة للسعر</a:t>
            </a:r>
            <a:br>
              <a:rPr lang="ar-SA" sz="32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3200" dirty="0" smtClean="0">
                <a:solidFill>
                  <a:schemeClr val="accent1">
                    <a:satMod val="150000"/>
                  </a:schemeClr>
                </a:solidFill>
                <a:latin typeface="Times New Roman" panose="02020603050405020304" pitchFamily="18" charset="0"/>
                <a:cs typeface="Times New Roman" panose="02020603050405020304" pitchFamily="18" charset="0"/>
              </a:rPr>
              <a:t>Price </a:t>
            </a:r>
            <a:r>
              <a:rPr lang="en-GB" sz="3200" dirty="0" smtClean="0">
                <a:solidFill>
                  <a:schemeClr val="accent1">
                    <a:satMod val="150000"/>
                  </a:schemeClr>
                </a:solidFill>
                <a:latin typeface="Times New Roman" panose="02020603050405020304" pitchFamily="18" charset="0"/>
                <a:cs typeface="Times New Roman" panose="02020603050405020304" pitchFamily="18" charset="0"/>
              </a:rPr>
              <a:t>Elasticity of Supply</a:t>
            </a:r>
            <a:r>
              <a:rPr lang="ar-SA" sz="3200" dirty="0" smtClean="0">
                <a:solidFill>
                  <a:schemeClr val="accent1">
                    <a:satMod val="150000"/>
                  </a:schemeClr>
                </a:solidFill>
                <a:latin typeface="Times New Roman" panose="02020603050405020304" pitchFamily="18" charset="0"/>
                <a:cs typeface="Times New Roman" panose="02020603050405020304" pitchFamily="18" charset="0"/>
              </a:rPr>
              <a:t> </a:t>
            </a:r>
            <a:r>
              <a:rPr lang="en-US" sz="3200" dirty="0" smtClean="0">
                <a:solidFill>
                  <a:schemeClr val="accent1">
                    <a:satMod val="1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satMod val="150000"/>
                  </a:schemeClr>
                </a:solidFill>
                <a:latin typeface="Times New Roman" panose="02020603050405020304" pitchFamily="18" charset="0"/>
                <a:cs typeface="Times New Roman" panose="02020603050405020304" pitchFamily="18" charset="0"/>
              </a:rPr>
              <a:t>E</a:t>
            </a:r>
            <a:r>
              <a:rPr lang="en-US" sz="3200" baseline="-25000" dirty="0" err="1" smtClean="0">
                <a:solidFill>
                  <a:schemeClr val="accent1">
                    <a:satMod val="150000"/>
                  </a:schemeClr>
                </a:solidFill>
                <a:latin typeface="Times New Roman" panose="02020603050405020304" pitchFamily="18" charset="0"/>
                <a:cs typeface="Times New Roman" panose="02020603050405020304" pitchFamily="18" charset="0"/>
              </a:rPr>
              <a:t>s</a:t>
            </a:r>
            <a:r>
              <a:rPr lang="en-US" sz="3200" dirty="0" smtClean="0">
                <a:solidFill>
                  <a:schemeClr val="accent1">
                    <a:satMod val="150000"/>
                  </a:schemeClr>
                </a:solidFill>
                <a:latin typeface="Times New Roman" panose="02020603050405020304" pitchFamily="18" charset="0"/>
                <a:cs typeface="Times New Roman" panose="02020603050405020304" pitchFamily="18" charset="0"/>
              </a:rPr>
              <a:t>)</a:t>
            </a:r>
            <a:r>
              <a:rPr lang="en-GB" sz="3200"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
        <p:nvSpPr>
          <p:cNvPr id="181251" name="Rectangle 3"/>
          <p:cNvSpPr>
            <a:spLocks noGrp="1" noChangeArrowheads="1"/>
          </p:cNvSpPr>
          <p:nvPr>
            <p:ph type="body" sz="half" idx="1"/>
          </p:nvPr>
        </p:nvSpPr>
        <p:spPr>
          <a:xfrm>
            <a:off x="457200" y="1600200"/>
            <a:ext cx="7715250" cy="4525963"/>
          </a:xfrm>
        </p:spPr>
        <p:txBody>
          <a:bodyPr/>
          <a:lstStyle/>
          <a:p>
            <a:pPr algn="r" rtl="1" eaLnBrk="1" hangingPunct="1"/>
            <a:r>
              <a:rPr lang="ar-SA" altLang="ar-SA" sz="2400" b="1" dirty="0" smtClean="0">
                <a:latin typeface="Times New Roman" pitchFamily="18" charset="0"/>
                <a:cs typeface="Times New Roman" pitchFamily="18" charset="0"/>
              </a:rPr>
              <a:t>هي مقياس يقيس درجة استجابة</a:t>
            </a:r>
            <a:r>
              <a:rPr lang="en-GB" altLang="ar-SA" sz="2400" b="1" i="1" dirty="0" smtClean="0">
                <a:latin typeface="Times New Roman" pitchFamily="18" charset="0"/>
                <a:cs typeface="Times New Roman" pitchFamily="18" charset="0"/>
              </a:rPr>
              <a:t>Responsiveness</a:t>
            </a:r>
            <a:r>
              <a:rPr lang="en-GB" altLang="ar-SA" sz="2400" b="1" dirty="0" smtClean="0">
                <a:latin typeface="Times New Roman" pitchFamily="18" charset="0"/>
                <a:cs typeface="Times New Roman" pitchFamily="18" charset="0"/>
              </a:rPr>
              <a:t> </a:t>
            </a:r>
            <a:r>
              <a:rPr lang="ar-SA" altLang="ar-SA" sz="2400" b="1" dirty="0" smtClean="0">
                <a:latin typeface="Times New Roman" pitchFamily="18" charset="0"/>
                <a:cs typeface="Times New Roman" pitchFamily="18" charset="0"/>
              </a:rPr>
              <a:t> الكمية المعروضة للتغير في سعر السلعة</a:t>
            </a:r>
          </a:p>
          <a:p>
            <a:pPr algn="r" rtl="1" eaLnBrk="1" hangingPunct="1"/>
            <a:r>
              <a:rPr lang="ar-SA" altLang="ar-SA" sz="2400" b="1" dirty="0" smtClean="0">
                <a:latin typeface="Times New Roman" pitchFamily="18" charset="0"/>
                <a:cs typeface="Times New Roman" pitchFamily="18" charset="0"/>
              </a:rPr>
              <a:t>وتقاس بنسبة التغير النسبي في الكمية المعروضة للتغير النسبي في سعرها مع بقاء العوامل الأخرى على حالها</a:t>
            </a:r>
            <a:r>
              <a:rPr lang="en-GB" altLang="ar-SA" sz="2400" b="1" dirty="0" smtClean="0">
                <a:latin typeface="Times New Roman" pitchFamily="18" charset="0"/>
                <a:cs typeface="Times New Roman" pitchFamily="18" charset="0"/>
              </a:rPr>
              <a:t> </a:t>
            </a:r>
            <a:endParaRPr lang="ar-SA" altLang="ar-SA" sz="2400" b="1" dirty="0" smtClean="0">
              <a:latin typeface="Times New Roman" pitchFamily="18" charset="0"/>
              <a:cs typeface="Times New Roman" pitchFamily="18" charset="0"/>
            </a:endParaRPr>
          </a:p>
          <a:p>
            <a:pPr algn="r" rtl="1" eaLnBrk="1" hangingPunct="1"/>
            <a:endParaRPr lang="ar-SA" altLang="ar-SA" sz="2400" b="1" dirty="0" smtClean="0">
              <a:latin typeface="Times New Roman" pitchFamily="18" charset="0"/>
              <a:cs typeface="Times New Roman" pitchFamily="18" charset="0"/>
            </a:endParaRPr>
          </a:p>
          <a:p>
            <a:pPr algn="r" rtl="1" eaLnBrk="1" hangingPunct="1"/>
            <a:endParaRPr lang="ar-SA" altLang="ar-SA" sz="2400" b="1" dirty="0" smtClean="0">
              <a:latin typeface="Times New Roman" pitchFamily="18" charset="0"/>
              <a:cs typeface="Times New Roman" pitchFamily="18" charset="0"/>
            </a:endParaRPr>
          </a:p>
          <a:p>
            <a:pPr algn="r" rtl="1" eaLnBrk="1" hangingPunct="1"/>
            <a:r>
              <a:rPr lang="ar-SA" altLang="ar-SA" sz="2400" b="1" dirty="0" smtClean="0">
                <a:latin typeface="Times New Roman" pitchFamily="18" charset="0"/>
                <a:cs typeface="Times New Roman" pitchFamily="18" charset="0"/>
              </a:rPr>
              <a:t>ويمكن حساب مرونة نقطة الوسط (بين أي نقطتين) علي منحني العرض من:</a:t>
            </a:r>
          </a:p>
          <a:p>
            <a:pPr algn="r" rtl="1" eaLnBrk="1" hangingPunct="1"/>
            <a:endParaRPr lang="ar-SA" altLang="ar-SA" sz="2400" b="1" dirty="0" smtClean="0">
              <a:latin typeface="Times New Roman" pitchFamily="18" charset="0"/>
              <a:cs typeface="Times New Roman" pitchFamily="18" charset="0"/>
            </a:endParaRPr>
          </a:p>
          <a:p>
            <a:pPr algn="r" rtl="1" eaLnBrk="1" hangingPunct="1"/>
            <a:endParaRPr lang="ar-SA" altLang="ar-SA" sz="2400" b="1" dirty="0" smtClean="0">
              <a:latin typeface="Times New Roman" pitchFamily="18" charset="0"/>
              <a:cs typeface="Times New Roman" pitchFamily="18" charset="0"/>
            </a:endParaRPr>
          </a:p>
          <a:p>
            <a:pPr algn="r" rtl="1" eaLnBrk="1" hangingPunct="1"/>
            <a:r>
              <a:rPr lang="ar-SA" altLang="ar-SA" sz="2400" b="1" dirty="0" smtClean="0">
                <a:latin typeface="Times New Roman" pitchFamily="18" charset="0"/>
                <a:cs typeface="Times New Roman" pitchFamily="18" charset="0"/>
              </a:rPr>
              <a:t>حيث تنحصر عدديا في المدي:</a:t>
            </a:r>
            <a:endParaRPr lang="en-GB" altLang="ar-SA" sz="2400" b="1" dirty="0" smtClean="0">
              <a:latin typeface="Times New Roman" pitchFamily="18" charset="0"/>
              <a:cs typeface="Times New Roman" pitchFamily="18" charset="0"/>
            </a:endParaRPr>
          </a:p>
        </p:txBody>
      </p:sp>
      <p:graphicFrame>
        <p:nvGraphicFramePr>
          <p:cNvPr id="181252" name="Object 7"/>
          <p:cNvGraphicFramePr>
            <a:graphicFrameLocks noGrp="1" noChangeAspect="1"/>
          </p:cNvGraphicFramePr>
          <p:nvPr>
            <p:ph sz="quarter" idx="2"/>
            <p:extLst>
              <p:ext uri="{D42A27DB-BD31-4B8C-83A1-F6EECF244321}">
                <p14:modId xmlns:p14="http://schemas.microsoft.com/office/powerpoint/2010/main" val="2954633169"/>
              </p:ext>
            </p:extLst>
          </p:nvPr>
        </p:nvGraphicFramePr>
        <p:xfrm>
          <a:off x="3347864" y="4509120"/>
          <a:ext cx="2376488" cy="576560"/>
        </p:xfrm>
        <a:graphic>
          <a:graphicData uri="http://schemas.openxmlformats.org/presentationml/2006/ole">
            <mc:AlternateContent xmlns:mc="http://schemas.openxmlformats.org/markup-compatibility/2006">
              <mc:Choice xmlns:v="urn:schemas-microsoft-com:vml" Requires="v">
                <p:oleObj spid="_x0000_s181272" name="Equation" r:id="rId3" imgW="1562100" imgH="444500" progId="Equation.3">
                  <p:embed/>
                </p:oleObj>
              </mc:Choice>
              <mc:Fallback>
                <p:oleObj name="Equation" r:id="rId3" imgW="1562100" imgH="444500" progId="Equation.3">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509120"/>
                        <a:ext cx="2376488" cy="576560"/>
                      </a:xfrm>
                      <a:prstGeom prst="rect">
                        <a:avLst/>
                      </a:prstGeom>
                      <a:solidFill>
                        <a:schemeClr val="hlink"/>
                      </a:solidFill>
                      <a:ln>
                        <a:noFill/>
                      </a:ln>
                      <a:effectLst>
                        <a:outerShdw dist="107763" dir="13500000" algn="ctr" rotWithShape="0">
                          <a:srgbClr val="808080">
                            <a:alpha val="50000"/>
                          </a:srgbClr>
                        </a:outerShdw>
                      </a:effectLst>
                      <a:extLst/>
                    </p:spPr>
                  </p:pic>
                </p:oleObj>
              </mc:Fallback>
            </mc:AlternateContent>
          </a:graphicData>
        </a:graphic>
      </p:graphicFrame>
      <p:graphicFrame>
        <p:nvGraphicFramePr>
          <p:cNvPr id="181253" name="Object 9"/>
          <p:cNvGraphicFramePr>
            <a:graphicFrameLocks noGrp="1" noChangeAspect="1"/>
          </p:cNvGraphicFramePr>
          <p:nvPr>
            <p:ph sz="quarter" idx="3"/>
            <p:extLst>
              <p:ext uri="{D42A27DB-BD31-4B8C-83A1-F6EECF244321}">
                <p14:modId xmlns:p14="http://schemas.microsoft.com/office/powerpoint/2010/main" val="2575719156"/>
              </p:ext>
            </p:extLst>
          </p:nvPr>
        </p:nvGraphicFramePr>
        <p:xfrm>
          <a:off x="2555776" y="5373216"/>
          <a:ext cx="1909763" cy="504056"/>
        </p:xfrm>
        <a:graphic>
          <a:graphicData uri="http://schemas.openxmlformats.org/presentationml/2006/ole">
            <mc:AlternateContent xmlns:mc="http://schemas.openxmlformats.org/markup-compatibility/2006">
              <mc:Choice xmlns:v="urn:schemas-microsoft-com:vml" Requires="v">
                <p:oleObj spid="_x0000_s181273" name="Equation" r:id="rId5" imgW="685800" imgH="228600" progId="Equation.3">
                  <p:embed/>
                </p:oleObj>
              </mc:Choice>
              <mc:Fallback>
                <p:oleObj name="Equation" r:id="rId5" imgW="685800" imgH="228600" progId="Equation.3">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373216"/>
                        <a:ext cx="1909763" cy="504056"/>
                      </a:xfrm>
                      <a:prstGeom prst="rect">
                        <a:avLst/>
                      </a:prstGeom>
                      <a:solidFill>
                        <a:schemeClr val="hlink"/>
                      </a:solidFill>
                      <a:ln>
                        <a:noFill/>
                      </a:ln>
                      <a:extLst/>
                    </p:spPr>
                  </p:pic>
                </p:oleObj>
              </mc:Fallback>
            </mc:AlternateContent>
          </a:graphicData>
        </a:graphic>
      </p:graphicFrame>
      <p:sp>
        <p:nvSpPr>
          <p:cNvPr id="181254" name="Rectangle 5"/>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graphicFrame>
        <p:nvGraphicFramePr>
          <p:cNvPr id="181255" name="Object 4"/>
          <p:cNvGraphicFramePr>
            <a:graphicFrameLocks noChangeAspect="1"/>
          </p:cNvGraphicFramePr>
          <p:nvPr>
            <p:extLst>
              <p:ext uri="{D42A27DB-BD31-4B8C-83A1-F6EECF244321}">
                <p14:modId xmlns:p14="http://schemas.microsoft.com/office/powerpoint/2010/main" val="3717294879"/>
              </p:ext>
            </p:extLst>
          </p:nvPr>
        </p:nvGraphicFramePr>
        <p:xfrm>
          <a:off x="2699792" y="3212976"/>
          <a:ext cx="2376488" cy="648394"/>
        </p:xfrm>
        <a:graphic>
          <a:graphicData uri="http://schemas.openxmlformats.org/presentationml/2006/ole">
            <mc:AlternateContent xmlns:mc="http://schemas.openxmlformats.org/markup-compatibility/2006">
              <mc:Choice xmlns:v="urn:schemas-microsoft-com:vml" Requires="v">
                <p:oleObj spid="_x0000_s181274" name="Equation" r:id="rId7" imgW="837836" imgH="406224" progId="Equation.3">
                  <p:embed/>
                </p:oleObj>
              </mc:Choice>
              <mc:Fallback>
                <p:oleObj name="Equation" r:id="rId7" imgW="837836" imgH="406224"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212976"/>
                        <a:ext cx="2376488" cy="648394"/>
                      </a:xfrm>
                      <a:prstGeom prst="rect">
                        <a:avLst/>
                      </a:prstGeom>
                      <a:solidFill>
                        <a:schemeClr val="hlink"/>
                      </a:solidFill>
                      <a:ln>
                        <a:noFill/>
                      </a:ln>
                      <a:effectLst>
                        <a:outerShdw dist="35921" dir="2700000" algn="ctr" rotWithShape="0">
                          <a:srgbClr val="808080"/>
                        </a:outerShdw>
                      </a:effectLst>
                      <a:extLst/>
                    </p:spPr>
                  </p:pic>
                </p:oleObj>
              </mc:Fallback>
            </mc:AlternateContent>
          </a:graphicData>
        </a:graphic>
      </p:graphicFrame>
      <p:sp>
        <p:nvSpPr>
          <p:cNvPr id="181256" name="Rectangle 6"/>
          <p:cNvSpPr>
            <a:spLocks noChangeArrowheads="1"/>
          </p:cNvSpPr>
          <p:nvPr/>
        </p:nvSpPr>
        <p:spPr bwMode="auto">
          <a:xfrm>
            <a:off x="0" y="4076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مثال </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r>
              <a:rPr lang="en-US" dirty="0" err="1" smtClean="0">
                <a:solidFill>
                  <a:schemeClr val="accent1">
                    <a:satMod val="150000"/>
                  </a:schemeClr>
                </a:solidFill>
                <a:latin typeface="Times New Roman" panose="02020603050405020304" pitchFamily="18" charset="0"/>
                <a:cs typeface="Times New Roman" panose="02020603050405020304" pitchFamily="18" charset="0"/>
              </a:rPr>
              <a:t>E</a:t>
            </a:r>
            <a:r>
              <a:rPr lang="en-US" baseline="-25000" dirty="0" err="1" smtClean="0">
                <a:solidFill>
                  <a:schemeClr val="accent1">
                    <a:satMod val="150000"/>
                  </a:schemeClr>
                </a:solidFill>
                <a:latin typeface="Times New Roman" panose="02020603050405020304" pitchFamily="18" charset="0"/>
                <a:cs typeface="Times New Roman" panose="02020603050405020304" pitchFamily="18" charset="0"/>
              </a:rPr>
              <a:t>s</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82275" name="Rectangle 5"/>
          <p:cNvSpPr>
            <a:spLocks noGrp="1" noChangeArrowheads="1"/>
          </p:cNvSpPr>
          <p:nvPr>
            <p:ph type="body" sz="half" idx="1"/>
          </p:nvPr>
        </p:nvSpPr>
        <p:spPr/>
        <p:txBody>
          <a:bodyPr/>
          <a:lstStyle/>
          <a:p>
            <a:pPr algn="r" rtl="1" eaLnBrk="1" hangingPunct="1"/>
            <a:r>
              <a:rPr lang="ar-SA" altLang="ar-SA" sz="2800" b="1" smtClean="0">
                <a:latin typeface="Times New Roman" pitchFamily="18" charset="0"/>
                <a:cs typeface="Times New Roman" pitchFamily="18" charset="0"/>
              </a:rPr>
              <a:t>من الجدول أحسب </a:t>
            </a:r>
            <a:r>
              <a:rPr lang="en-US" altLang="ar-SA" sz="2800" b="1" smtClean="0">
                <a:latin typeface="Times New Roman" pitchFamily="18" charset="0"/>
                <a:cs typeface="Times New Roman" pitchFamily="18" charset="0"/>
              </a:rPr>
              <a:t>(E</a:t>
            </a:r>
            <a:r>
              <a:rPr lang="en-US" altLang="ar-SA" sz="2800" b="1" baseline="-25000" smtClean="0">
                <a:latin typeface="Times New Roman" pitchFamily="18" charset="0"/>
                <a:cs typeface="Times New Roman" pitchFamily="18" charset="0"/>
              </a:rPr>
              <a:t>s</a:t>
            </a:r>
            <a:r>
              <a:rPr lang="en-US" altLang="ar-SA" sz="2800" b="1" smtClean="0">
                <a:latin typeface="Times New Roman" pitchFamily="18" charset="0"/>
                <a:cs typeface="Times New Roman" pitchFamily="18" charset="0"/>
              </a:rPr>
              <a:t>)</a:t>
            </a:r>
          </a:p>
          <a:p>
            <a:pPr algn="r" rtl="1" eaLnBrk="1" hangingPunct="1"/>
            <a:r>
              <a:rPr lang="ar-SA" altLang="ar-SA" sz="2800" b="1" smtClean="0">
                <a:latin typeface="Times New Roman" pitchFamily="18" charset="0"/>
                <a:cs typeface="Times New Roman" pitchFamily="18" charset="0"/>
              </a:rPr>
              <a:t>يمكن رسم الشكل أدناه للتوضيح</a:t>
            </a:r>
          </a:p>
          <a:p>
            <a:pPr algn="r" rtl="1" eaLnBrk="1" hangingPunct="1"/>
            <a:r>
              <a:rPr lang="ar-SA" altLang="ar-SA" sz="2800" b="1" smtClean="0">
                <a:latin typeface="Times New Roman" pitchFamily="18" charset="0"/>
                <a:cs typeface="Times New Roman" pitchFamily="18" charset="0"/>
              </a:rPr>
              <a:t>الآن نطبق قانون مرونة نقطة الوسط:</a:t>
            </a:r>
            <a:endParaRPr lang="en-GB" altLang="ar-SA" sz="2800" b="1" smtClean="0">
              <a:latin typeface="Times New Roman" pitchFamily="18" charset="0"/>
              <a:cs typeface="Times New Roman" pitchFamily="18" charset="0"/>
            </a:endParaRPr>
          </a:p>
        </p:txBody>
      </p:sp>
      <p:pic>
        <p:nvPicPr>
          <p:cNvPr id="182276"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7538" y="1700213"/>
            <a:ext cx="5113337" cy="1657350"/>
          </a:xfrm>
        </p:spPr>
      </p:pic>
      <p:graphicFrame>
        <p:nvGraphicFramePr>
          <p:cNvPr id="182277" name="Object 24"/>
          <p:cNvGraphicFramePr>
            <a:graphicFrameLocks noGrp="1" noChangeAspect="1"/>
          </p:cNvGraphicFramePr>
          <p:nvPr>
            <p:ph sz="quarter" idx="3"/>
          </p:nvPr>
        </p:nvGraphicFramePr>
        <p:xfrm>
          <a:off x="1116013" y="4149725"/>
          <a:ext cx="2376487" cy="676275"/>
        </p:xfrm>
        <a:graphic>
          <a:graphicData uri="http://schemas.openxmlformats.org/presentationml/2006/ole">
            <mc:AlternateContent xmlns:mc="http://schemas.openxmlformats.org/markup-compatibility/2006">
              <mc:Choice xmlns:v="urn:schemas-microsoft-com:vml" Requires="v">
                <p:oleObj spid="_x0000_s182299" name="Equation" r:id="rId4" imgW="1562100" imgH="444500" progId="Equation.3">
                  <p:embed/>
                </p:oleObj>
              </mc:Choice>
              <mc:Fallback>
                <p:oleObj name="Equation" r:id="rId4" imgW="1562100" imgH="444500" progId="Equation.3">
                  <p:embed/>
                  <p:pic>
                    <p:nvPicPr>
                      <p:cNvPr id="0" name="Object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4149725"/>
                        <a:ext cx="2376487" cy="676275"/>
                      </a:xfrm>
                      <a:prstGeom prst="rect">
                        <a:avLst/>
                      </a:prstGeom>
                      <a:solidFill>
                        <a:schemeClr val="hlink"/>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2278" name="Text Box 9"/>
          <p:cNvSpPr txBox="1">
            <a:spLocks noChangeArrowheads="1"/>
          </p:cNvSpPr>
          <p:nvPr/>
        </p:nvSpPr>
        <p:spPr bwMode="auto">
          <a:xfrm>
            <a:off x="5287963" y="314166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2279" name="Line 10"/>
          <p:cNvSpPr>
            <a:spLocks noChangeShapeType="1"/>
          </p:cNvSpPr>
          <p:nvPr/>
        </p:nvSpPr>
        <p:spPr bwMode="auto">
          <a:xfrm flipV="1">
            <a:off x="5503863" y="357346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0" name="Freeform 11"/>
          <p:cNvSpPr>
            <a:spLocks/>
          </p:cNvSpPr>
          <p:nvPr/>
        </p:nvSpPr>
        <p:spPr bwMode="auto">
          <a:xfrm>
            <a:off x="5507038" y="5734050"/>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281" name="Freeform 12"/>
          <p:cNvSpPr>
            <a:spLocks/>
          </p:cNvSpPr>
          <p:nvPr/>
        </p:nvSpPr>
        <p:spPr bwMode="auto">
          <a:xfrm>
            <a:off x="5648325" y="3692525"/>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282" name="Text Box 13"/>
          <p:cNvSpPr txBox="1">
            <a:spLocks noChangeArrowheads="1"/>
          </p:cNvSpPr>
          <p:nvPr/>
        </p:nvSpPr>
        <p:spPr bwMode="auto">
          <a:xfrm>
            <a:off x="5724525" y="5805488"/>
            <a:ext cx="120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100</a:t>
            </a:r>
            <a:r>
              <a:rPr lang="en-US" altLang="ar-SA" sz="1800" b="1">
                <a:latin typeface="Arial" pitchFamily="34" charset="0"/>
                <a:cs typeface="Arial" pitchFamily="34" charset="0"/>
              </a:rPr>
              <a:t>    </a:t>
            </a:r>
            <a:r>
              <a:rPr lang="ar-SA" altLang="ar-SA" sz="1800" b="1">
                <a:latin typeface="Arial" pitchFamily="34" charset="0"/>
                <a:cs typeface="Arial" pitchFamily="34" charset="0"/>
              </a:rPr>
              <a:t>130</a:t>
            </a:r>
            <a:endParaRPr lang="en-GB" altLang="ar-SA" sz="1800" b="1">
              <a:latin typeface="Arial" pitchFamily="34" charset="0"/>
              <a:cs typeface="Arial" pitchFamily="34" charset="0"/>
            </a:endParaRPr>
          </a:p>
        </p:txBody>
      </p:sp>
      <p:sp>
        <p:nvSpPr>
          <p:cNvPr id="182283" name="Text Box 14"/>
          <p:cNvSpPr txBox="1">
            <a:spLocks noChangeArrowheads="1"/>
          </p:cNvSpPr>
          <p:nvPr/>
        </p:nvSpPr>
        <p:spPr bwMode="auto">
          <a:xfrm>
            <a:off x="5002213" y="4149725"/>
            <a:ext cx="438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12</a:t>
            </a:r>
            <a:endParaRPr lang="en-US" altLang="ar-SA" sz="1800" b="1">
              <a:latin typeface="Arial" pitchFamily="34" charset="0"/>
              <a:cs typeface="Arial" pitchFamily="34" charset="0"/>
            </a:endParaRP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r>
              <a:rPr lang="ar-SA" altLang="ar-SA" sz="1800" b="1">
                <a:latin typeface="Arial" pitchFamily="34" charset="0"/>
                <a:cs typeface="Arial" pitchFamily="34" charset="0"/>
              </a:rPr>
              <a:t>10</a:t>
            </a:r>
            <a:endParaRPr lang="en-GB" altLang="ar-SA" sz="1800" b="1">
              <a:latin typeface="Arial" pitchFamily="34" charset="0"/>
              <a:cs typeface="Arial" pitchFamily="34" charset="0"/>
            </a:endParaRPr>
          </a:p>
        </p:txBody>
      </p:sp>
      <p:sp>
        <p:nvSpPr>
          <p:cNvPr id="182284" name="Text Box 15"/>
          <p:cNvSpPr txBox="1">
            <a:spLocks noChangeArrowheads="1"/>
          </p:cNvSpPr>
          <p:nvPr/>
        </p:nvSpPr>
        <p:spPr bwMode="auto">
          <a:xfrm>
            <a:off x="7091363" y="36449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2285" name="Text Box 16"/>
          <p:cNvSpPr txBox="1">
            <a:spLocks noChangeArrowheads="1"/>
          </p:cNvSpPr>
          <p:nvPr/>
        </p:nvSpPr>
        <p:spPr bwMode="auto">
          <a:xfrm>
            <a:off x="7596188" y="55895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Q</a:t>
            </a:r>
          </a:p>
        </p:txBody>
      </p:sp>
      <p:sp>
        <p:nvSpPr>
          <p:cNvPr id="182286" name="Line 18"/>
          <p:cNvSpPr>
            <a:spLocks noChangeShapeType="1"/>
          </p:cNvSpPr>
          <p:nvPr/>
        </p:nvSpPr>
        <p:spPr bwMode="auto">
          <a:xfrm>
            <a:off x="5507038" y="4294188"/>
            <a:ext cx="1008062"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2287" name="Line 19"/>
          <p:cNvSpPr>
            <a:spLocks noChangeShapeType="1"/>
          </p:cNvSpPr>
          <p:nvPr/>
        </p:nvSpPr>
        <p:spPr bwMode="auto">
          <a:xfrm>
            <a:off x="5507038" y="4868863"/>
            <a:ext cx="503237"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2288" name="Line 20"/>
          <p:cNvSpPr>
            <a:spLocks noChangeShapeType="1"/>
          </p:cNvSpPr>
          <p:nvPr/>
        </p:nvSpPr>
        <p:spPr bwMode="auto">
          <a:xfrm>
            <a:off x="6515100" y="4294188"/>
            <a:ext cx="0" cy="14398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2289" name="Line 21"/>
          <p:cNvSpPr>
            <a:spLocks noChangeShapeType="1"/>
          </p:cNvSpPr>
          <p:nvPr/>
        </p:nvSpPr>
        <p:spPr bwMode="auto">
          <a:xfrm>
            <a:off x="6010275" y="4868863"/>
            <a:ext cx="0" cy="865187"/>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82290" name="Object 26"/>
          <p:cNvGraphicFramePr>
            <a:graphicFrameLocks noChangeAspect="1"/>
          </p:cNvGraphicFramePr>
          <p:nvPr/>
        </p:nvGraphicFramePr>
        <p:xfrm>
          <a:off x="539750" y="4868863"/>
          <a:ext cx="3960813" cy="925512"/>
        </p:xfrm>
        <a:graphic>
          <a:graphicData uri="http://schemas.openxmlformats.org/presentationml/2006/ole">
            <mc:AlternateContent xmlns:mc="http://schemas.openxmlformats.org/markup-compatibility/2006">
              <mc:Choice xmlns:v="urn:schemas-microsoft-com:vml" Requires="v">
                <p:oleObj spid="_x0000_s182300" name="Equation" r:id="rId6" imgW="2133600" imgH="431800" progId="Equation.3">
                  <p:embed/>
                </p:oleObj>
              </mc:Choice>
              <mc:Fallback>
                <p:oleObj name="Equation" r:id="rId6" imgW="2133600" imgH="431800" progId="Equation.3">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4868863"/>
                        <a:ext cx="3960813"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lgn="r" eaLnBrk="1" fontAlgn="auto" hangingPunct="1">
              <a:spcAft>
                <a:spcPts val="0"/>
              </a:spcAft>
              <a:defRPr/>
            </a:pP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r>
              <a:rPr lang="en-US" dirty="0" err="1" smtClean="0">
                <a:solidFill>
                  <a:schemeClr val="accent1">
                    <a:satMod val="150000"/>
                  </a:schemeClr>
                </a:solidFill>
                <a:latin typeface="Times New Roman" panose="02020603050405020304" pitchFamily="18" charset="0"/>
                <a:cs typeface="Times New Roman" panose="02020603050405020304" pitchFamily="18" charset="0"/>
              </a:rPr>
              <a:t>E</a:t>
            </a:r>
            <a:r>
              <a:rPr lang="en-US" baseline="-25000" dirty="0" err="1" smtClean="0">
                <a:solidFill>
                  <a:schemeClr val="accent1">
                    <a:satMod val="150000"/>
                  </a:schemeClr>
                </a:solidFill>
                <a:latin typeface="Times New Roman" panose="02020603050405020304" pitchFamily="18" charset="0"/>
                <a:cs typeface="Times New Roman" panose="02020603050405020304" pitchFamily="18" charset="0"/>
              </a:rPr>
              <a:t>s</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تصنيف العرض حسب قيم </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276532" name="Group 52"/>
          <p:cNvGraphicFramePr>
            <a:graphicFrameLocks noGrp="1"/>
          </p:cNvGraphicFramePr>
          <p:nvPr>
            <p:ph type="tbl" idx="1"/>
          </p:nvPr>
        </p:nvGraphicFramePr>
        <p:xfrm>
          <a:off x="457200" y="1600200"/>
          <a:ext cx="8229600" cy="4667252"/>
        </p:xfrm>
        <a:graphic>
          <a:graphicData uri="http://schemas.openxmlformats.org/drawingml/2006/table">
            <a:tbl>
              <a:tblPr/>
              <a:tblGrid>
                <a:gridCol w="5051425"/>
                <a:gridCol w="3178175"/>
              </a:tblGrid>
              <a:tr h="7539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نوع العرض</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(E</a:t>
                      </a:r>
                      <a:r>
                        <a:rPr kumimoji="0" lang="en-US" sz="2800" b="1" i="0" u="none" strike="noStrike" cap="none" normalizeH="0" baseline="-25000" dirty="0" smtClean="0">
                          <a:ln>
                            <a:noFill/>
                          </a:ln>
                          <a:solidFill>
                            <a:schemeClr val="bg2"/>
                          </a:solidFill>
                          <a:effectLst>
                            <a:outerShdw blurRad="38100" dist="38100" dir="2700000" algn="tl">
                              <a:srgbClr val="000000"/>
                            </a:outerShdw>
                          </a:effectLst>
                          <a:latin typeface="Arial" pitchFamily="34" charset="0"/>
                          <a:cs typeface="Arial" pitchFamily="34" charset="0"/>
                        </a:rPr>
                        <a:t>s</a:t>
                      </a:r>
                      <a:r>
                        <a:rPr kumimoji="0" lang="ar-SA"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قيمة (</a:t>
                      </a:r>
                      <a:r>
                        <a:rPr kumimoji="0" lang="en-US"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a:t>
                      </a:r>
                      <a:endParaRPr kumimoji="0" lang="en-GB" sz="28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marT="45712" marB="45712"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Perfectly Inelastic</a:t>
                      </a:r>
                      <a:r>
                        <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عديم المرونة</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0</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55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Inelastic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غير مرن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0 &lt; 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&lt; 1</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Unitary 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أحادي المرونة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1</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5391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Elastic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مرن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1 &lt; 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&lt; ∞</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896096">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Perfectly Elastic</a:t>
                      </a:r>
                      <a:r>
                        <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r>
                        <a:rPr kumimoji="0" lang="ar-SA"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عرض تام المرونة</a:t>
                      </a: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E</a:t>
                      </a:r>
                      <a:r>
                        <a:rPr kumimoji="0" lang="en-US" sz="2400" b="1" i="0" u="none" strike="noStrike" cap="none" normalizeH="0" baseline="-25000" smtClean="0">
                          <a:ln>
                            <a:noFill/>
                          </a:ln>
                          <a:solidFill>
                            <a:srgbClr val="000000"/>
                          </a:solidFill>
                          <a:effectLst>
                            <a:outerShdw blurRad="38100" dist="38100" dir="2700000" algn="tl">
                              <a:srgbClr val="FFFFFF"/>
                            </a:outerShdw>
                          </a:effectLst>
                          <a:latin typeface="Arial" pitchFamily="34" charset="0"/>
                          <a:cs typeface="Arial" pitchFamily="34" charset="0"/>
                        </a:rPr>
                        <a:t>s </a:t>
                      </a:r>
                      <a:r>
                        <a:rPr kumimoji="0" lang="en-US" sz="2400" b="1" i="0" u="none" strike="noStrike" cap="none" normalizeH="0" baseline="0" smtClean="0">
                          <a:ln>
                            <a:noFill/>
                          </a:ln>
                          <a:solidFill>
                            <a:srgbClr val="000000"/>
                          </a:solidFill>
                          <a:effectLst>
                            <a:outerShdw blurRad="38100" dist="38100" dir="2700000" algn="tl">
                              <a:srgbClr val="FFFFFF"/>
                            </a:outerShdw>
                          </a:effectLst>
                          <a:latin typeface="Arial" pitchFamily="34" charset="0"/>
                          <a:cs typeface="Arial" pitchFamily="34" charset="0"/>
                        </a:rPr>
                        <a:t>= ∞</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Grp="1" noChangeArrowheads="1"/>
          </p:cNvSpPr>
          <p:nvPr>
            <p:ph type="title" sz="quarter"/>
          </p:nvPr>
        </p:nvSpPr>
        <p:spPr>
          <a:xfrm>
            <a:off x="457200" y="277813"/>
            <a:ext cx="8229600" cy="919162"/>
          </a:xfrm>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بيانيا</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تصنيف العرض (من حيث المرونة)</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184323" name="Group 52"/>
          <p:cNvGrpSpPr>
            <a:grpSpLocks/>
          </p:cNvGrpSpPr>
          <p:nvPr/>
        </p:nvGrpSpPr>
        <p:grpSpPr bwMode="auto">
          <a:xfrm>
            <a:off x="395288" y="1139825"/>
            <a:ext cx="7972425" cy="5262563"/>
            <a:chOff x="395288" y="1125538"/>
            <a:chExt cx="7972425" cy="5262562"/>
          </a:xfrm>
        </p:grpSpPr>
        <p:sp>
          <p:nvSpPr>
            <p:cNvPr id="184324" name="Text Box 9"/>
            <p:cNvSpPr txBox="1">
              <a:spLocks noChangeArrowheads="1"/>
            </p:cNvSpPr>
            <p:nvPr/>
          </p:nvSpPr>
          <p:spPr bwMode="auto">
            <a:xfrm>
              <a:off x="539750" y="13414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4325" name="Line 10"/>
            <p:cNvSpPr>
              <a:spLocks noChangeShapeType="1"/>
            </p:cNvSpPr>
            <p:nvPr/>
          </p:nvSpPr>
          <p:spPr bwMode="auto">
            <a:xfrm flipV="1">
              <a:off x="1041400"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26" name="Freeform 11"/>
            <p:cNvSpPr>
              <a:spLocks/>
            </p:cNvSpPr>
            <p:nvPr/>
          </p:nvSpPr>
          <p:spPr bwMode="auto">
            <a:xfrm>
              <a:off x="1044575" y="3573463"/>
              <a:ext cx="2008188" cy="7937"/>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27" name="Freeform 12"/>
            <p:cNvSpPr>
              <a:spLocks/>
            </p:cNvSpPr>
            <p:nvPr/>
          </p:nvSpPr>
          <p:spPr bwMode="auto">
            <a:xfrm rot="-940587">
              <a:off x="1185863" y="15319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28" name="Text Box 13"/>
            <p:cNvSpPr txBox="1">
              <a:spLocks noChangeArrowheads="1"/>
            </p:cNvSpPr>
            <p:nvPr/>
          </p:nvSpPr>
          <p:spPr bwMode="auto">
            <a:xfrm>
              <a:off x="1331913"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  </a:t>
              </a:r>
              <a:r>
                <a:rPr lang="en-US" altLang="ar-SA" sz="1800" b="1">
                  <a:latin typeface="Arial" pitchFamily="34" charset="0"/>
                  <a:cs typeface="Arial" pitchFamily="34" charset="0"/>
                </a:rPr>
                <a:t>q1  q2</a:t>
              </a:r>
              <a:endParaRPr lang="en-GB" altLang="ar-SA" sz="1800" b="1">
                <a:latin typeface="Arial" pitchFamily="34" charset="0"/>
                <a:cs typeface="Arial" pitchFamily="34" charset="0"/>
              </a:endParaRPr>
            </a:p>
          </p:txBody>
        </p:sp>
        <p:sp>
          <p:nvSpPr>
            <p:cNvPr id="184329" name="Text Box 14"/>
            <p:cNvSpPr txBox="1">
              <a:spLocks noChangeArrowheads="1"/>
            </p:cNvSpPr>
            <p:nvPr/>
          </p:nvSpPr>
          <p:spPr bwMode="auto">
            <a:xfrm>
              <a:off x="53975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p1</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p2</a:t>
              </a:r>
              <a:endParaRPr lang="en-GB" altLang="ar-SA" sz="1800" b="1">
                <a:latin typeface="Arial" pitchFamily="34" charset="0"/>
                <a:cs typeface="Arial" pitchFamily="34" charset="0"/>
              </a:endParaRPr>
            </a:p>
          </p:txBody>
        </p:sp>
        <p:sp>
          <p:nvSpPr>
            <p:cNvPr id="184330" name="Text Box 15"/>
            <p:cNvSpPr txBox="1">
              <a:spLocks noChangeArrowheads="1"/>
            </p:cNvSpPr>
            <p:nvPr/>
          </p:nvSpPr>
          <p:spPr bwMode="auto">
            <a:xfrm>
              <a:off x="2268538" y="11255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4331" name="Text Box 16"/>
            <p:cNvSpPr txBox="1">
              <a:spLocks noChangeArrowheads="1"/>
            </p:cNvSpPr>
            <p:nvPr/>
          </p:nvSpPr>
          <p:spPr bwMode="auto">
            <a:xfrm>
              <a:off x="4683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4332" name="Freeform 17"/>
            <p:cNvSpPr>
              <a:spLocks/>
            </p:cNvSpPr>
            <p:nvPr/>
          </p:nvSpPr>
          <p:spPr bwMode="auto">
            <a:xfrm>
              <a:off x="1028700" y="2149475"/>
              <a:ext cx="914400" cy="22225"/>
            </a:xfrm>
            <a:custGeom>
              <a:avLst/>
              <a:gdLst>
                <a:gd name="T0" fmla="*/ 0 w 576"/>
                <a:gd name="T1" fmla="*/ 0 h 14"/>
                <a:gd name="T2" fmla="*/ 2147483647 w 576"/>
                <a:gd name="T3" fmla="*/ 2147483647 h 14"/>
                <a:gd name="T4" fmla="*/ 0 60000 65536"/>
                <a:gd name="T5" fmla="*/ 0 60000 65536"/>
                <a:gd name="T6" fmla="*/ 0 w 576"/>
                <a:gd name="T7" fmla="*/ 0 h 14"/>
                <a:gd name="T8" fmla="*/ 576 w 576"/>
                <a:gd name="T9" fmla="*/ 14 h 14"/>
              </a:gdLst>
              <a:ahLst/>
              <a:cxnLst>
                <a:cxn ang="T4">
                  <a:pos x="T0" y="T1"/>
                </a:cxn>
                <a:cxn ang="T5">
                  <a:pos x="T2" y="T3"/>
                </a:cxn>
              </a:cxnLst>
              <a:rect l="T6" t="T7" r="T8" b="T9"/>
              <a:pathLst>
                <a:path w="576" h="14">
                  <a:moveTo>
                    <a:pt x="0" y="0"/>
                  </a:moveTo>
                  <a:lnTo>
                    <a:pt x="576" y="1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33" name="Freeform 18"/>
            <p:cNvSpPr>
              <a:spLocks/>
            </p:cNvSpPr>
            <p:nvPr/>
          </p:nvSpPr>
          <p:spPr bwMode="auto">
            <a:xfrm>
              <a:off x="1006475" y="2765425"/>
              <a:ext cx="615950" cy="23813"/>
            </a:xfrm>
            <a:custGeom>
              <a:avLst/>
              <a:gdLst>
                <a:gd name="T0" fmla="*/ 0 w 388"/>
                <a:gd name="T1" fmla="*/ 0 h 15"/>
                <a:gd name="T2" fmla="*/ 2147483647 w 388"/>
                <a:gd name="T3" fmla="*/ 2147483647 h 15"/>
                <a:gd name="T4" fmla="*/ 0 60000 65536"/>
                <a:gd name="T5" fmla="*/ 0 60000 65536"/>
                <a:gd name="T6" fmla="*/ 0 w 388"/>
                <a:gd name="T7" fmla="*/ 0 h 15"/>
                <a:gd name="T8" fmla="*/ 388 w 388"/>
                <a:gd name="T9" fmla="*/ 15 h 15"/>
              </a:gdLst>
              <a:ahLst/>
              <a:cxnLst>
                <a:cxn ang="T4">
                  <a:pos x="T0" y="T1"/>
                </a:cxn>
                <a:cxn ang="T5">
                  <a:pos x="T2" y="T3"/>
                </a:cxn>
              </a:cxnLst>
              <a:rect l="T6" t="T7" r="T8" b="T9"/>
              <a:pathLst>
                <a:path w="388" h="15">
                  <a:moveTo>
                    <a:pt x="0" y="0"/>
                  </a:moveTo>
                  <a:lnTo>
                    <a:pt x="388" y="1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34" name="Freeform 19"/>
            <p:cNvSpPr>
              <a:spLocks/>
            </p:cNvSpPr>
            <p:nvPr/>
          </p:nvSpPr>
          <p:spPr bwMode="auto">
            <a:xfrm>
              <a:off x="1920875" y="2193925"/>
              <a:ext cx="22225" cy="1371600"/>
            </a:xfrm>
            <a:custGeom>
              <a:avLst/>
              <a:gdLst>
                <a:gd name="T0" fmla="*/ 0 w 14"/>
                <a:gd name="T1" fmla="*/ 0 h 864"/>
                <a:gd name="T2" fmla="*/ 2147483647 w 14"/>
                <a:gd name="T3" fmla="*/ 2147483647 h 864"/>
                <a:gd name="T4" fmla="*/ 0 60000 65536"/>
                <a:gd name="T5" fmla="*/ 0 60000 65536"/>
                <a:gd name="T6" fmla="*/ 0 w 14"/>
                <a:gd name="T7" fmla="*/ 0 h 864"/>
                <a:gd name="T8" fmla="*/ 14 w 14"/>
                <a:gd name="T9" fmla="*/ 864 h 864"/>
              </a:gdLst>
              <a:ahLst/>
              <a:cxnLst>
                <a:cxn ang="T4">
                  <a:pos x="T0" y="T1"/>
                </a:cxn>
                <a:cxn ang="T5">
                  <a:pos x="T2" y="T3"/>
                </a:cxn>
              </a:cxnLst>
              <a:rect l="T6" t="T7" r="T8" b="T9"/>
              <a:pathLst>
                <a:path w="14" h="864">
                  <a:moveTo>
                    <a:pt x="0" y="0"/>
                  </a:moveTo>
                  <a:lnTo>
                    <a:pt x="14" y="8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35" name="Freeform 20"/>
            <p:cNvSpPr>
              <a:spLocks/>
            </p:cNvSpPr>
            <p:nvPr/>
          </p:nvSpPr>
          <p:spPr bwMode="auto">
            <a:xfrm>
              <a:off x="1646238" y="2789238"/>
              <a:ext cx="1587" cy="754062"/>
            </a:xfrm>
            <a:custGeom>
              <a:avLst/>
              <a:gdLst>
                <a:gd name="T0" fmla="*/ 0 w 1"/>
                <a:gd name="T1" fmla="*/ 0 h 475"/>
                <a:gd name="T2" fmla="*/ 0 w 1"/>
                <a:gd name="T3" fmla="*/ 2147483647 h 475"/>
                <a:gd name="T4" fmla="*/ 0 60000 65536"/>
                <a:gd name="T5" fmla="*/ 0 60000 65536"/>
                <a:gd name="T6" fmla="*/ 0 w 1"/>
                <a:gd name="T7" fmla="*/ 0 h 475"/>
                <a:gd name="T8" fmla="*/ 1 w 1"/>
                <a:gd name="T9" fmla="*/ 475 h 475"/>
              </a:gdLst>
              <a:ahLst/>
              <a:cxnLst>
                <a:cxn ang="T4">
                  <a:pos x="T0" y="T1"/>
                </a:cxn>
                <a:cxn ang="T5">
                  <a:pos x="T2" y="T3"/>
                </a:cxn>
              </a:cxnLst>
              <a:rect l="T6" t="T7" r="T8" b="T9"/>
              <a:pathLst>
                <a:path w="1" h="475">
                  <a:moveTo>
                    <a:pt x="0" y="0"/>
                  </a:moveTo>
                  <a:lnTo>
                    <a:pt x="0" y="47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36" name="Text Box 23"/>
            <p:cNvSpPr txBox="1">
              <a:spLocks noChangeArrowheads="1"/>
            </p:cNvSpPr>
            <p:nvPr/>
          </p:nvSpPr>
          <p:spPr bwMode="auto">
            <a:xfrm>
              <a:off x="4572000" y="14128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4337" name="Line 24"/>
            <p:cNvSpPr>
              <a:spLocks noChangeShapeType="1"/>
            </p:cNvSpPr>
            <p:nvPr/>
          </p:nvSpPr>
          <p:spPr bwMode="auto">
            <a:xfrm flipV="1">
              <a:off x="508158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38" name="Freeform 25"/>
            <p:cNvSpPr>
              <a:spLocks/>
            </p:cNvSpPr>
            <p:nvPr/>
          </p:nvSpPr>
          <p:spPr bwMode="auto">
            <a:xfrm>
              <a:off x="5084763" y="3565525"/>
              <a:ext cx="2709862" cy="15875"/>
            </a:xfrm>
            <a:custGeom>
              <a:avLst/>
              <a:gdLst>
                <a:gd name="T0" fmla="*/ 0 w 1707"/>
                <a:gd name="T1" fmla="*/ 2147483647 h 10"/>
                <a:gd name="T2" fmla="*/ 2147483647 w 1707"/>
                <a:gd name="T3" fmla="*/ 0 h 10"/>
                <a:gd name="T4" fmla="*/ 0 60000 65536"/>
                <a:gd name="T5" fmla="*/ 0 60000 65536"/>
                <a:gd name="T6" fmla="*/ 0 w 1707"/>
                <a:gd name="T7" fmla="*/ 0 h 10"/>
                <a:gd name="T8" fmla="*/ 1707 w 1707"/>
                <a:gd name="T9" fmla="*/ 10 h 10"/>
              </a:gdLst>
              <a:ahLst/>
              <a:cxnLst>
                <a:cxn ang="T4">
                  <a:pos x="T0" y="T1"/>
                </a:cxn>
                <a:cxn ang="T5">
                  <a:pos x="T2" y="T3"/>
                </a:cxn>
              </a:cxnLst>
              <a:rect l="T6" t="T7" r="T8" b="T9"/>
              <a:pathLst>
                <a:path w="1707" h="10">
                  <a:moveTo>
                    <a:pt x="0" y="10"/>
                  </a:moveTo>
                  <a:lnTo>
                    <a:pt x="170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39" name="Freeform 26"/>
            <p:cNvSpPr>
              <a:spLocks/>
            </p:cNvSpPr>
            <p:nvPr/>
          </p:nvSpPr>
          <p:spPr bwMode="auto">
            <a:xfrm rot="1602568">
              <a:off x="5795963" y="1484313"/>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0" name="Text Box 27"/>
            <p:cNvSpPr txBox="1">
              <a:spLocks noChangeArrowheads="1"/>
            </p:cNvSpPr>
            <p:nvPr/>
          </p:nvSpPr>
          <p:spPr bwMode="auto">
            <a:xfrm>
              <a:off x="5372100" y="36449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q1    q2</a:t>
              </a:r>
              <a:endParaRPr lang="en-GB" altLang="ar-SA" sz="1800" b="1">
                <a:latin typeface="Arial" pitchFamily="34" charset="0"/>
                <a:cs typeface="Arial" pitchFamily="34" charset="0"/>
              </a:endParaRPr>
            </a:p>
          </p:txBody>
        </p:sp>
        <p:sp>
          <p:nvSpPr>
            <p:cNvPr id="184341" name="Text Box 28"/>
            <p:cNvSpPr txBox="1">
              <a:spLocks noChangeArrowheads="1"/>
            </p:cNvSpPr>
            <p:nvPr/>
          </p:nvSpPr>
          <p:spPr bwMode="auto">
            <a:xfrm>
              <a:off x="457200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p1</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p2</a:t>
              </a:r>
              <a:endParaRPr lang="en-GB" altLang="ar-SA" sz="1800" b="1">
                <a:latin typeface="Arial" pitchFamily="34" charset="0"/>
                <a:cs typeface="Arial" pitchFamily="34" charset="0"/>
              </a:endParaRPr>
            </a:p>
          </p:txBody>
        </p:sp>
        <p:sp>
          <p:nvSpPr>
            <p:cNvPr id="184342" name="Text Box 29"/>
            <p:cNvSpPr txBox="1">
              <a:spLocks noChangeArrowheads="1"/>
            </p:cNvSpPr>
            <p:nvPr/>
          </p:nvSpPr>
          <p:spPr bwMode="auto">
            <a:xfrm>
              <a:off x="7451725" y="1628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4343" name="Text Box 30"/>
            <p:cNvSpPr txBox="1">
              <a:spLocks noChangeArrowheads="1"/>
            </p:cNvSpPr>
            <p:nvPr/>
          </p:nvSpPr>
          <p:spPr bwMode="auto">
            <a:xfrm>
              <a:off x="465296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4344" name="Freeform 31"/>
            <p:cNvSpPr>
              <a:spLocks/>
            </p:cNvSpPr>
            <p:nvPr/>
          </p:nvSpPr>
          <p:spPr bwMode="auto">
            <a:xfrm>
              <a:off x="5084763" y="2103438"/>
              <a:ext cx="1795462" cy="30162"/>
            </a:xfrm>
            <a:custGeom>
              <a:avLst/>
              <a:gdLst>
                <a:gd name="T0" fmla="*/ 0 w 1131"/>
                <a:gd name="T1" fmla="*/ 2147483647 h 19"/>
                <a:gd name="T2" fmla="*/ 2147483647 w 1131"/>
                <a:gd name="T3" fmla="*/ 0 h 19"/>
                <a:gd name="T4" fmla="*/ 0 60000 65536"/>
                <a:gd name="T5" fmla="*/ 0 60000 65536"/>
                <a:gd name="T6" fmla="*/ 0 w 1131"/>
                <a:gd name="T7" fmla="*/ 0 h 19"/>
                <a:gd name="T8" fmla="*/ 1131 w 1131"/>
                <a:gd name="T9" fmla="*/ 19 h 19"/>
              </a:gdLst>
              <a:ahLst/>
              <a:cxnLst>
                <a:cxn ang="T4">
                  <a:pos x="T0" y="T1"/>
                </a:cxn>
                <a:cxn ang="T5">
                  <a:pos x="T2" y="T3"/>
                </a:cxn>
              </a:cxnLst>
              <a:rect l="T6" t="T7" r="T8" b="T9"/>
              <a:pathLst>
                <a:path w="1131" h="19">
                  <a:moveTo>
                    <a:pt x="0" y="19"/>
                  </a:moveTo>
                  <a:lnTo>
                    <a:pt x="113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5" name="Freeform 32"/>
            <p:cNvSpPr>
              <a:spLocks/>
            </p:cNvSpPr>
            <p:nvPr/>
          </p:nvSpPr>
          <p:spPr bwMode="auto">
            <a:xfrm>
              <a:off x="5076825" y="2636838"/>
              <a:ext cx="731838" cy="1587"/>
            </a:xfrm>
            <a:custGeom>
              <a:avLst/>
              <a:gdLst>
                <a:gd name="T0" fmla="*/ 0 w 461"/>
                <a:gd name="T1" fmla="*/ 0 h 1"/>
                <a:gd name="T2" fmla="*/ 2147483647 w 461"/>
                <a:gd name="T3" fmla="*/ 0 h 1"/>
                <a:gd name="T4" fmla="*/ 0 60000 65536"/>
                <a:gd name="T5" fmla="*/ 0 60000 65536"/>
                <a:gd name="T6" fmla="*/ 0 w 461"/>
                <a:gd name="T7" fmla="*/ 0 h 1"/>
                <a:gd name="T8" fmla="*/ 461 w 461"/>
                <a:gd name="T9" fmla="*/ 1 h 1"/>
              </a:gdLst>
              <a:ahLst/>
              <a:cxnLst>
                <a:cxn ang="T4">
                  <a:pos x="T0" y="T1"/>
                </a:cxn>
                <a:cxn ang="T5">
                  <a:pos x="T2" y="T3"/>
                </a:cxn>
              </a:cxnLst>
              <a:rect l="T6" t="T7" r="T8" b="T9"/>
              <a:pathLst>
                <a:path w="461" h="1">
                  <a:moveTo>
                    <a:pt x="0" y="0"/>
                  </a:moveTo>
                  <a:lnTo>
                    <a:pt x="461"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6" name="Freeform 33"/>
            <p:cNvSpPr>
              <a:spLocks/>
            </p:cNvSpPr>
            <p:nvPr/>
          </p:nvSpPr>
          <p:spPr bwMode="auto">
            <a:xfrm>
              <a:off x="6880225" y="2103438"/>
              <a:ext cx="23813" cy="1439862"/>
            </a:xfrm>
            <a:custGeom>
              <a:avLst/>
              <a:gdLst>
                <a:gd name="T0" fmla="*/ 2147483647 w 15"/>
                <a:gd name="T1" fmla="*/ 0 h 907"/>
                <a:gd name="T2" fmla="*/ 0 w 15"/>
                <a:gd name="T3" fmla="*/ 2147483647 h 907"/>
                <a:gd name="T4" fmla="*/ 0 60000 65536"/>
                <a:gd name="T5" fmla="*/ 0 60000 65536"/>
                <a:gd name="T6" fmla="*/ 0 w 15"/>
                <a:gd name="T7" fmla="*/ 0 h 907"/>
                <a:gd name="T8" fmla="*/ 15 w 15"/>
                <a:gd name="T9" fmla="*/ 907 h 907"/>
              </a:gdLst>
              <a:ahLst/>
              <a:cxnLst>
                <a:cxn ang="T4">
                  <a:pos x="T0" y="T1"/>
                </a:cxn>
                <a:cxn ang="T5">
                  <a:pos x="T2" y="T3"/>
                </a:cxn>
              </a:cxnLst>
              <a:rect l="T6" t="T7" r="T8" b="T9"/>
              <a:pathLst>
                <a:path w="15" h="907">
                  <a:moveTo>
                    <a:pt x="15" y="0"/>
                  </a:moveTo>
                  <a:lnTo>
                    <a:pt x="0" y="907"/>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7" name="Freeform 34"/>
            <p:cNvSpPr>
              <a:spLocks/>
            </p:cNvSpPr>
            <p:nvPr/>
          </p:nvSpPr>
          <p:spPr bwMode="auto">
            <a:xfrm>
              <a:off x="5807075" y="2628900"/>
              <a:ext cx="1588" cy="936625"/>
            </a:xfrm>
            <a:custGeom>
              <a:avLst/>
              <a:gdLst>
                <a:gd name="T0" fmla="*/ 0 w 1"/>
                <a:gd name="T1" fmla="*/ 0 h 590"/>
                <a:gd name="T2" fmla="*/ 0 w 1"/>
                <a:gd name="T3" fmla="*/ 2147483647 h 590"/>
                <a:gd name="T4" fmla="*/ 0 60000 65536"/>
                <a:gd name="T5" fmla="*/ 0 60000 65536"/>
                <a:gd name="T6" fmla="*/ 0 w 1"/>
                <a:gd name="T7" fmla="*/ 0 h 590"/>
                <a:gd name="T8" fmla="*/ 1 w 1"/>
                <a:gd name="T9" fmla="*/ 590 h 590"/>
              </a:gdLst>
              <a:ahLst/>
              <a:cxnLst>
                <a:cxn ang="T4">
                  <a:pos x="T0" y="T1"/>
                </a:cxn>
                <a:cxn ang="T5">
                  <a:pos x="T2" y="T3"/>
                </a:cxn>
              </a:cxnLst>
              <a:rect l="T6" t="T7" r="T8" b="T9"/>
              <a:pathLst>
                <a:path w="1" h="590">
                  <a:moveTo>
                    <a:pt x="0" y="0"/>
                  </a:moveTo>
                  <a:lnTo>
                    <a:pt x="0" y="59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8" name="Line 38"/>
            <p:cNvSpPr>
              <a:spLocks noChangeShapeType="1"/>
            </p:cNvSpPr>
            <p:nvPr/>
          </p:nvSpPr>
          <p:spPr bwMode="auto">
            <a:xfrm flipV="1">
              <a:off x="896938" y="3709988"/>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49" name="Freeform 39"/>
            <p:cNvSpPr>
              <a:spLocks/>
            </p:cNvSpPr>
            <p:nvPr/>
          </p:nvSpPr>
          <p:spPr bwMode="auto">
            <a:xfrm>
              <a:off x="900113" y="5870575"/>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0" name="Freeform 40"/>
            <p:cNvSpPr>
              <a:spLocks/>
            </p:cNvSpPr>
            <p:nvPr/>
          </p:nvSpPr>
          <p:spPr bwMode="auto">
            <a:xfrm rot="-2296340">
              <a:off x="1258888" y="3933825"/>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1" name="Text Box 41"/>
            <p:cNvSpPr txBox="1">
              <a:spLocks noChangeArrowheads="1"/>
            </p:cNvSpPr>
            <p:nvPr/>
          </p:nvSpPr>
          <p:spPr bwMode="auto">
            <a:xfrm>
              <a:off x="1763713" y="60213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a:t>
              </a:r>
              <a:endParaRPr lang="en-GB" altLang="ar-SA" sz="1800" b="1">
                <a:latin typeface="Arial" pitchFamily="34" charset="0"/>
                <a:cs typeface="Arial" pitchFamily="34" charset="0"/>
              </a:endParaRPr>
            </a:p>
          </p:txBody>
        </p:sp>
        <p:sp>
          <p:nvSpPr>
            <p:cNvPr id="184352" name="Text Box 42"/>
            <p:cNvSpPr txBox="1">
              <a:spLocks noChangeArrowheads="1"/>
            </p:cNvSpPr>
            <p:nvPr/>
          </p:nvSpPr>
          <p:spPr bwMode="auto">
            <a:xfrm>
              <a:off x="395288" y="4286250"/>
              <a:ext cx="45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p1</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p2</a:t>
              </a:r>
              <a:endParaRPr lang="en-GB" altLang="ar-SA" sz="1800" b="1">
                <a:latin typeface="Arial" pitchFamily="34" charset="0"/>
                <a:cs typeface="Arial" pitchFamily="34" charset="0"/>
              </a:endParaRPr>
            </a:p>
          </p:txBody>
        </p:sp>
        <p:sp>
          <p:nvSpPr>
            <p:cNvPr id="184353" name="Freeform 45"/>
            <p:cNvSpPr>
              <a:spLocks/>
            </p:cNvSpPr>
            <p:nvPr/>
          </p:nvSpPr>
          <p:spPr bwMode="auto">
            <a:xfrm>
              <a:off x="827088" y="4389438"/>
              <a:ext cx="1047750" cy="47625"/>
            </a:xfrm>
            <a:custGeom>
              <a:avLst/>
              <a:gdLst>
                <a:gd name="T0" fmla="*/ 0 w 660"/>
                <a:gd name="T1" fmla="*/ 2147483647 h 30"/>
                <a:gd name="T2" fmla="*/ 2147483647 w 660"/>
                <a:gd name="T3" fmla="*/ 0 h 30"/>
                <a:gd name="T4" fmla="*/ 0 60000 65536"/>
                <a:gd name="T5" fmla="*/ 0 60000 65536"/>
                <a:gd name="T6" fmla="*/ 0 w 660"/>
                <a:gd name="T7" fmla="*/ 0 h 30"/>
                <a:gd name="T8" fmla="*/ 660 w 660"/>
                <a:gd name="T9" fmla="*/ 30 h 30"/>
              </a:gdLst>
              <a:ahLst/>
              <a:cxnLst>
                <a:cxn ang="T4">
                  <a:pos x="T0" y="T1"/>
                </a:cxn>
                <a:cxn ang="T5">
                  <a:pos x="T2" y="T3"/>
                </a:cxn>
              </a:cxnLst>
              <a:rect l="T6" t="T7" r="T8" b="T9"/>
              <a:pathLst>
                <a:path w="660" h="30">
                  <a:moveTo>
                    <a:pt x="0" y="30"/>
                  </a:moveTo>
                  <a:lnTo>
                    <a:pt x="660"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4" name="Freeform 46"/>
            <p:cNvSpPr>
              <a:spLocks/>
            </p:cNvSpPr>
            <p:nvPr/>
          </p:nvSpPr>
          <p:spPr bwMode="auto">
            <a:xfrm>
              <a:off x="900113" y="4983163"/>
              <a:ext cx="996950" cy="22225"/>
            </a:xfrm>
            <a:custGeom>
              <a:avLst/>
              <a:gdLst>
                <a:gd name="T0" fmla="*/ 0 w 628"/>
                <a:gd name="T1" fmla="*/ 2147483647 h 14"/>
                <a:gd name="T2" fmla="*/ 2147483647 w 628"/>
                <a:gd name="T3" fmla="*/ 0 h 14"/>
                <a:gd name="T4" fmla="*/ 0 60000 65536"/>
                <a:gd name="T5" fmla="*/ 0 60000 65536"/>
                <a:gd name="T6" fmla="*/ 0 w 628"/>
                <a:gd name="T7" fmla="*/ 0 h 14"/>
                <a:gd name="T8" fmla="*/ 628 w 628"/>
                <a:gd name="T9" fmla="*/ 14 h 14"/>
              </a:gdLst>
              <a:ahLst/>
              <a:cxnLst>
                <a:cxn ang="T4">
                  <a:pos x="T0" y="T1"/>
                </a:cxn>
                <a:cxn ang="T5">
                  <a:pos x="T2" y="T3"/>
                </a:cxn>
              </a:cxnLst>
              <a:rect l="T6" t="T7" r="T8" b="T9"/>
              <a:pathLst>
                <a:path w="628" h="14">
                  <a:moveTo>
                    <a:pt x="0" y="14"/>
                  </a:moveTo>
                  <a:lnTo>
                    <a:pt x="628"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5" name="Text Box 51"/>
            <p:cNvSpPr txBox="1">
              <a:spLocks noChangeArrowheads="1"/>
            </p:cNvSpPr>
            <p:nvPr/>
          </p:nvSpPr>
          <p:spPr bwMode="auto">
            <a:xfrm>
              <a:off x="4786313" y="33512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84356" name="Line 52"/>
            <p:cNvSpPr>
              <a:spLocks noChangeShapeType="1"/>
            </p:cNvSpPr>
            <p:nvPr/>
          </p:nvSpPr>
          <p:spPr bwMode="auto">
            <a:xfrm flipV="1">
              <a:off x="5002213" y="378301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57" name="Freeform 53"/>
            <p:cNvSpPr>
              <a:spLocks/>
            </p:cNvSpPr>
            <p:nvPr/>
          </p:nvSpPr>
          <p:spPr bwMode="auto">
            <a:xfrm>
              <a:off x="5005388" y="5943600"/>
              <a:ext cx="2008187" cy="7938"/>
            </a:xfrm>
            <a:custGeom>
              <a:avLst/>
              <a:gdLst>
                <a:gd name="T0" fmla="*/ 0 w 1265"/>
                <a:gd name="T1" fmla="*/ 2147483647 h 5"/>
                <a:gd name="T2" fmla="*/ 2147483647 w 1265"/>
                <a:gd name="T3" fmla="*/ 0 h 5"/>
                <a:gd name="T4" fmla="*/ 0 60000 65536"/>
                <a:gd name="T5" fmla="*/ 0 60000 65536"/>
                <a:gd name="T6" fmla="*/ 0 w 1265"/>
                <a:gd name="T7" fmla="*/ 0 h 5"/>
                <a:gd name="T8" fmla="*/ 1265 w 1265"/>
                <a:gd name="T9" fmla="*/ 5 h 5"/>
              </a:gdLst>
              <a:ahLst/>
              <a:cxnLst>
                <a:cxn ang="T4">
                  <a:pos x="T0" y="T1"/>
                </a:cxn>
                <a:cxn ang="T5">
                  <a:pos x="T2" y="T3"/>
                </a:cxn>
              </a:cxnLst>
              <a:rect l="T6" t="T7" r="T8" b="T9"/>
              <a:pathLst>
                <a:path w="1265" h="5">
                  <a:moveTo>
                    <a:pt x="0" y="5"/>
                  </a:moveTo>
                  <a:lnTo>
                    <a:pt x="1265"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8" name="Freeform 54"/>
            <p:cNvSpPr>
              <a:spLocks/>
            </p:cNvSpPr>
            <p:nvPr/>
          </p:nvSpPr>
          <p:spPr bwMode="auto">
            <a:xfrm rot="3086496">
              <a:off x="5414962" y="3665538"/>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9" name="Text Box 55"/>
            <p:cNvSpPr txBox="1">
              <a:spLocks noChangeArrowheads="1"/>
            </p:cNvSpPr>
            <p:nvPr/>
          </p:nvSpPr>
          <p:spPr bwMode="auto">
            <a:xfrm>
              <a:off x="5292725" y="601503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q1    q2</a:t>
              </a:r>
              <a:endParaRPr lang="en-GB" altLang="ar-SA" sz="1800" b="1">
                <a:latin typeface="Arial" pitchFamily="34" charset="0"/>
                <a:cs typeface="Arial" pitchFamily="34" charset="0"/>
              </a:endParaRPr>
            </a:p>
          </p:txBody>
        </p:sp>
        <p:sp>
          <p:nvSpPr>
            <p:cNvPr id="184360" name="Text Box 56"/>
            <p:cNvSpPr txBox="1">
              <a:spLocks noChangeArrowheads="1"/>
            </p:cNvSpPr>
            <p:nvPr/>
          </p:nvSpPr>
          <p:spPr bwMode="auto">
            <a:xfrm>
              <a:off x="4572000" y="4221163"/>
              <a:ext cx="32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a:t>
              </a:r>
            </a:p>
            <a:p>
              <a:pPr eaLnBrk="1" hangingPunct="1">
                <a:buClrTx/>
                <a:buSzTx/>
                <a:buFontTx/>
                <a:buNone/>
              </a:pPr>
              <a:endParaRPr lang="en-US" altLang="ar-SA" sz="1800" b="1">
                <a:latin typeface="Arial" pitchFamily="34" charset="0"/>
                <a:cs typeface="Arial" pitchFamily="34" charset="0"/>
              </a:endParaRPr>
            </a:p>
          </p:txBody>
        </p:sp>
        <p:sp>
          <p:nvSpPr>
            <p:cNvPr id="184361" name="Text Box 57"/>
            <p:cNvSpPr txBox="1">
              <a:spLocks noChangeArrowheads="1"/>
            </p:cNvSpPr>
            <p:nvPr/>
          </p:nvSpPr>
          <p:spPr bwMode="auto">
            <a:xfrm>
              <a:off x="7092950" y="4292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4362" name="Line 61"/>
            <p:cNvSpPr>
              <a:spLocks noChangeShapeType="1"/>
            </p:cNvSpPr>
            <p:nvPr/>
          </p:nvSpPr>
          <p:spPr bwMode="auto">
            <a:xfrm>
              <a:off x="6013450" y="4503738"/>
              <a:ext cx="0" cy="14398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84363" name="Freeform 62"/>
            <p:cNvSpPr>
              <a:spLocks/>
            </p:cNvSpPr>
            <p:nvPr/>
          </p:nvSpPr>
          <p:spPr bwMode="auto">
            <a:xfrm>
              <a:off x="5508625" y="4525963"/>
              <a:ext cx="1588" cy="1417637"/>
            </a:xfrm>
            <a:custGeom>
              <a:avLst/>
              <a:gdLst>
                <a:gd name="T0" fmla="*/ 0 w 1"/>
                <a:gd name="T1" fmla="*/ 0 h 893"/>
                <a:gd name="T2" fmla="*/ 2147483647 w 1"/>
                <a:gd name="T3" fmla="*/ 2147483647 h 893"/>
                <a:gd name="T4" fmla="*/ 0 60000 65536"/>
                <a:gd name="T5" fmla="*/ 0 60000 65536"/>
                <a:gd name="T6" fmla="*/ 0 w 1"/>
                <a:gd name="T7" fmla="*/ 0 h 893"/>
                <a:gd name="T8" fmla="*/ 1 w 1"/>
                <a:gd name="T9" fmla="*/ 893 h 893"/>
              </a:gdLst>
              <a:ahLst/>
              <a:cxnLst>
                <a:cxn ang="T4">
                  <a:pos x="T0" y="T1"/>
                </a:cxn>
                <a:cxn ang="T5">
                  <a:pos x="T2" y="T3"/>
                </a:cxn>
              </a:cxnLst>
              <a:rect l="T6" t="T7" r="T8" b="T9"/>
              <a:pathLst>
                <a:path w="1" h="893">
                  <a:moveTo>
                    <a:pt x="0" y="0"/>
                  </a:moveTo>
                  <a:lnTo>
                    <a:pt x="1" y="893"/>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93" name="Rectangle 65"/>
            <p:cNvSpPr>
              <a:spLocks noChangeArrowheads="1"/>
            </p:cNvSpPr>
            <p:nvPr/>
          </p:nvSpPr>
          <p:spPr bwMode="auto">
            <a:xfrm>
              <a:off x="2268538" y="4724400"/>
              <a:ext cx="850900" cy="366712"/>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rPr>
                <a:t>Es = 0</a:t>
              </a:r>
              <a:endParaRPr lang="en-GB" b="1">
                <a:solidFill>
                  <a:srgbClr val="000000"/>
                </a:solidFill>
                <a:effectLst>
                  <a:outerShdw blurRad="38100" dist="38100" dir="2700000" algn="tl">
                    <a:srgbClr val="FFFFFF"/>
                  </a:outerShdw>
                </a:effectLst>
              </a:endParaRPr>
            </a:p>
          </p:txBody>
        </p:sp>
        <p:sp>
          <p:nvSpPr>
            <p:cNvPr id="278595" name="Rectangle 67"/>
            <p:cNvSpPr>
              <a:spLocks noChangeArrowheads="1"/>
            </p:cNvSpPr>
            <p:nvPr/>
          </p:nvSpPr>
          <p:spPr bwMode="auto">
            <a:xfrm>
              <a:off x="6300788" y="5013325"/>
              <a:ext cx="887412" cy="366712"/>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rPr>
                <a:t>Es = ∞</a:t>
              </a:r>
            </a:p>
          </p:txBody>
        </p:sp>
        <p:sp>
          <p:nvSpPr>
            <p:cNvPr id="278596" name="Rectangle 68"/>
            <p:cNvSpPr>
              <a:spLocks noChangeArrowheads="1"/>
            </p:cNvSpPr>
            <p:nvPr/>
          </p:nvSpPr>
          <p:spPr bwMode="auto">
            <a:xfrm>
              <a:off x="7092950" y="2565401"/>
              <a:ext cx="1274763" cy="366712"/>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rPr>
                <a:t>1 &lt; Es &lt; ∞</a:t>
              </a:r>
              <a:endParaRPr lang="en-GB" b="1">
                <a:solidFill>
                  <a:srgbClr val="000000"/>
                </a:solidFill>
                <a:effectLst>
                  <a:outerShdw blurRad="38100" dist="38100" dir="2700000" algn="tl">
                    <a:srgbClr val="FFFFFF"/>
                  </a:outerShdw>
                </a:effectLst>
              </a:endParaRPr>
            </a:p>
          </p:txBody>
        </p:sp>
        <p:sp>
          <p:nvSpPr>
            <p:cNvPr id="278597" name="Rectangle 69"/>
            <p:cNvSpPr>
              <a:spLocks noChangeArrowheads="1"/>
            </p:cNvSpPr>
            <p:nvPr/>
          </p:nvSpPr>
          <p:spPr bwMode="auto">
            <a:xfrm>
              <a:off x="2195513" y="2565401"/>
              <a:ext cx="1238250" cy="366712"/>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en-US" b="1">
                  <a:solidFill>
                    <a:srgbClr val="000000"/>
                  </a:solidFill>
                  <a:effectLst>
                    <a:outerShdw blurRad="38100" dist="38100" dir="2700000" algn="tl">
                      <a:srgbClr val="FFFFFF"/>
                    </a:outerShdw>
                  </a:effectLst>
                </a:rPr>
                <a:t>0 &lt; Es &lt; 1</a:t>
              </a:r>
            </a:p>
          </p:txBody>
        </p:sp>
        <p:sp>
          <p:nvSpPr>
            <p:cNvPr id="184368" name="Line 70"/>
            <p:cNvSpPr>
              <a:spLocks noChangeShapeType="1"/>
            </p:cNvSpPr>
            <p:nvPr/>
          </p:nvSpPr>
          <p:spPr bwMode="auto">
            <a:xfrm flipV="1">
              <a:off x="1331913" y="2133600"/>
              <a:ext cx="0" cy="64770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69" name="Freeform 72"/>
            <p:cNvSpPr>
              <a:spLocks/>
            </p:cNvSpPr>
            <p:nvPr/>
          </p:nvSpPr>
          <p:spPr bwMode="auto">
            <a:xfrm>
              <a:off x="1619250" y="3200400"/>
              <a:ext cx="323850" cy="12700"/>
            </a:xfrm>
            <a:custGeom>
              <a:avLst/>
              <a:gdLst>
                <a:gd name="T0" fmla="*/ 0 w 204"/>
                <a:gd name="T1" fmla="*/ 2147483647 h 8"/>
                <a:gd name="T2" fmla="*/ 2147483647 w 204"/>
                <a:gd name="T3" fmla="*/ 0 h 8"/>
                <a:gd name="T4" fmla="*/ 0 60000 65536"/>
                <a:gd name="T5" fmla="*/ 0 60000 65536"/>
                <a:gd name="T6" fmla="*/ 0 w 204"/>
                <a:gd name="T7" fmla="*/ 0 h 8"/>
                <a:gd name="T8" fmla="*/ 204 w 204"/>
                <a:gd name="T9" fmla="*/ 8 h 8"/>
              </a:gdLst>
              <a:ahLst/>
              <a:cxnLst>
                <a:cxn ang="T4">
                  <a:pos x="T0" y="T1"/>
                </a:cxn>
                <a:cxn ang="T5">
                  <a:pos x="T2" y="T3"/>
                </a:cxn>
              </a:cxnLst>
              <a:rect l="T6" t="T7" r="T8" b="T9"/>
              <a:pathLst>
                <a:path w="204" h="8">
                  <a:moveTo>
                    <a:pt x="0" y="8"/>
                  </a:moveTo>
                  <a:lnTo>
                    <a:pt x="204" y="0"/>
                  </a:lnTo>
                </a:path>
              </a:pathLst>
            </a:custGeom>
            <a:noFill/>
            <a:ln w="2857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70" name="Line 73"/>
            <p:cNvSpPr>
              <a:spLocks noChangeShapeType="1"/>
            </p:cNvSpPr>
            <p:nvPr/>
          </p:nvSpPr>
          <p:spPr bwMode="auto">
            <a:xfrm flipV="1">
              <a:off x="5364163" y="2133600"/>
              <a:ext cx="0" cy="503238"/>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1" name="Line 74"/>
            <p:cNvSpPr>
              <a:spLocks noChangeShapeType="1"/>
            </p:cNvSpPr>
            <p:nvPr/>
          </p:nvSpPr>
          <p:spPr bwMode="auto">
            <a:xfrm>
              <a:off x="5795963" y="3141663"/>
              <a:ext cx="1081087"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2" name="Freeform 75"/>
            <p:cNvSpPr>
              <a:spLocks/>
            </p:cNvSpPr>
            <p:nvPr/>
          </p:nvSpPr>
          <p:spPr bwMode="auto">
            <a:xfrm>
              <a:off x="5508625" y="5440363"/>
              <a:ext cx="457200" cy="4762"/>
            </a:xfrm>
            <a:custGeom>
              <a:avLst/>
              <a:gdLst>
                <a:gd name="T0" fmla="*/ 0 w 288"/>
                <a:gd name="T1" fmla="*/ 2147483647 h 3"/>
                <a:gd name="T2" fmla="*/ 2147483647 w 288"/>
                <a:gd name="T3" fmla="*/ 0 h 3"/>
                <a:gd name="T4" fmla="*/ 0 60000 65536"/>
                <a:gd name="T5" fmla="*/ 0 60000 65536"/>
                <a:gd name="T6" fmla="*/ 0 w 288"/>
                <a:gd name="T7" fmla="*/ 0 h 3"/>
                <a:gd name="T8" fmla="*/ 288 w 288"/>
                <a:gd name="T9" fmla="*/ 3 h 3"/>
              </a:gdLst>
              <a:ahLst/>
              <a:cxnLst>
                <a:cxn ang="T4">
                  <a:pos x="T0" y="T1"/>
                </a:cxn>
                <a:cxn ang="T5">
                  <a:pos x="T2" y="T3"/>
                </a:cxn>
              </a:cxnLst>
              <a:rect l="T6" t="T7" r="T8" b="T9"/>
              <a:pathLst>
                <a:path w="288" h="3">
                  <a:moveTo>
                    <a:pt x="0" y="3"/>
                  </a:moveTo>
                  <a:lnTo>
                    <a:pt x="288" y="0"/>
                  </a:lnTo>
                </a:path>
              </a:pathLst>
            </a:custGeom>
            <a:noFill/>
            <a:ln w="2857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73" name="Line 76"/>
            <p:cNvSpPr>
              <a:spLocks noChangeShapeType="1"/>
            </p:cNvSpPr>
            <p:nvPr/>
          </p:nvSpPr>
          <p:spPr bwMode="auto">
            <a:xfrm flipV="1">
              <a:off x="1258888" y="4437063"/>
              <a:ext cx="0" cy="576262"/>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مرونة عرض عوامل الإنتاج </a:t>
            </a:r>
            <a:r>
              <a:rPr lang="en-US" altLang="ar-SA" b="1" smtClean="0">
                <a:latin typeface="Times New Roman" pitchFamily="18" charset="0"/>
                <a:cs typeface="Times New Roman" pitchFamily="18" charset="0"/>
              </a:rPr>
              <a:t>)</a:t>
            </a:r>
            <a:r>
              <a:rPr lang="ar-SA" altLang="ar-SA" b="1" smtClean="0">
                <a:latin typeface="Times New Roman" pitchFamily="18" charset="0"/>
                <a:cs typeface="Times New Roman" pitchFamily="18" charset="0"/>
              </a:rPr>
              <a:t>قابليتها للانتقال بين الأنشطة) </a:t>
            </a:r>
          </a:p>
          <a:p>
            <a:pPr algn="r" rtl="1" eaLnBrk="1" hangingPunct="1"/>
            <a:r>
              <a:rPr lang="ar-SA" altLang="ar-SA" b="1" smtClean="0">
                <a:latin typeface="Times New Roman" pitchFamily="18" charset="0"/>
                <a:cs typeface="Times New Roman" pitchFamily="18" charset="0"/>
              </a:rPr>
              <a:t>طول الوقت اللازم للإنتاج </a:t>
            </a:r>
          </a:p>
          <a:p>
            <a:pPr algn="r" rtl="1" eaLnBrk="1" hangingPunct="1"/>
            <a:r>
              <a:rPr lang="ar-SA" altLang="ar-SA" b="1" smtClean="0">
                <a:latin typeface="Times New Roman" pitchFamily="18" charset="0"/>
                <a:cs typeface="Times New Roman" pitchFamily="18" charset="0"/>
              </a:rPr>
              <a:t>مدى قابلية السلعة للتخزين</a:t>
            </a:r>
            <a:r>
              <a:rPr lang="en-GB" altLang="ar-SA" b="1"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طول الفترة الزمنية</a:t>
            </a:r>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(المرجو تقدير المرونة لها)</a:t>
            </a:r>
          </a:p>
          <a:p>
            <a:pPr algn="r" rtl="1" eaLnBrk="1" hangingPunct="1"/>
            <a:r>
              <a:rPr lang="ar-SA" altLang="ar-SA" b="1" smtClean="0">
                <a:latin typeface="Times New Roman" pitchFamily="18" charset="0"/>
                <a:cs typeface="Times New Roman" pitchFamily="18" charset="0"/>
              </a:rPr>
              <a:t>القدرة الإنتاجية</a:t>
            </a:r>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(التقنيات)</a:t>
            </a:r>
            <a:endParaRPr lang="en-GB" altLang="ar-SA" b="1" smtClean="0">
              <a:latin typeface="Times New Roman" pitchFamily="18" charset="0"/>
              <a:cs typeface="Times New Roman" pitchFamily="18" charset="0"/>
            </a:endParaRPr>
          </a:p>
        </p:txBody>
      </p:sp>
      <p:sp>
        <p:nvSpPr>
          <p:cNvPr id="281602" name="Rectangle 2"/>
          <p:cNvSpPr>
            <a:spLocks noGrp="1" noChangeArrowheads="1"/>
          </p:cNvSpPr>
          <p:nvPr>
            <p:ph type="title"/>
          </p:nvPr>
        </p:nvSpPr>
        <p:spPr/>
        <p:txBody>
          <a:bodyPr/>
          <a:lstStyle/>
          <a:p>
            <a:pP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العوامل المؤثرة في مرونة العرض</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idx="1"/>
          </p:nvPr>
        </p:nvSpPr>
        <p:spPr/>
        <p:txBody>
          <a:bodyPr/>
          <a:lstStyle/>
          <a:p>
            <a:pPr marL="0" indent="0" algn="r" rtl="1" eaLnBrk="1" hangingPunct="1"/>
            <a:r>
              <a:rPr lang="ar-SA" altLang="ar-SA" b="1" smtClean="0">
                <a:latin typeface="Times New Roman" pitchFamily="18" charset="0"/>
                <a:cs typeface="Times New Roman" pitchFamily="18" charset="0"/>
              </a:rPr>
              <a:t>عامل الزمن من العوامل الهامة المحددة لمرونة العرض،  ويمكن التمييز بين ثلاث فترات كالتالي:</a:t>
            </a:r>
          </a:p>
          <a:p>
            <a:pPr marL="685800" lvl="1" indent="0" algn="r" rtl="1" eaLnBrk="1" hangingPunct="1"/>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المدى القصير جداً (ايام ؟ شهور؟؟)</a:t>
            </a:r>
          </a:p>
          <a:p>
            <a:pPr marL="685800" lvl="1" indent="0" algn="r" rtl="1" eaLnBrk="1" hangingPunct="1"/>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المدى القصير</a:t>
            </a:r>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(سنة؟؟)</a:t>
            </a:r>
          </a:p>
          <a:p>
            <a:pPr marL="685800" lvl="1" indent="0" algn="r" rtl="1" eaLnBrk="1" hangingPunct="1"/>
            <a:r>
              <a:rPr lang="ar-SA" altLang="ar-SA" b="1" smtClean="0">
                <a:latin typeface="Times New Roman" pitchFamily="18" charset="0"/>
                <a:cs typeface="Times New Roman" pitchFamily="18" charset="0"/>
              </a:rPr>
              <a:t>المدى الطويل</a:t>
            </a:r>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(أكثر من سنة؟؟)</a:t>
            </a:r>
          </a:p>
          <a:p>
            <a:pPr marL="685800" lvl="1" indent="0" algn="r" rtl="1" eaLnBrk="1" hangingPunct="1"/>
            <a:endParaRPr lang="ar-SA" altLang="ar-SA" b="1" smtClean="0">
              <a:latin typeface="Times New Roman" pitchFamily="18" charset="0"/>
              <a:cs typeface="Times New Roman" pitchFamily="18" charset="0"/>
            </a:endParaRPr>
          </a:p>
          <a:p>
            <a:pPr marL="0" indent="0" algn="r" rtl="1" eaLnBrk="1" hangingPunct="1"/>
            <a:r>
              <a:rPr lang="ar-SA" altLang="ar-SA" b="1" smtClean="0">
                <a:latin typeface="Times New Roman" pitchFamily="18" charset="0"/>
                <a:cs typeface="Times New Roman" pitchFamily="18" charset="0"/>
              </a:rPr>
              <a:t>كيف تكون مرونة العرض في هذه الفترات؟؟؟</a:t>
            </a:r>
            <a:endParaRPr lang="en-GB" altLang="ar-SA" b="1" smtClean="0">
              <a:latin typeface="Times New Roman" pitchFamily="18" charset="0"/>
              <a:cs typeface="Times New Roman" pitchFamily="18" charset="0"/>
            </a:endParaRPr>
          </a:p>
        </p:txBody>
      </p:sp>
      <p:sp>
        <p:nvSpPr>
          <p:cNvPr id="282626" name="Rectangle 2"/>
          <p:cNvSpPr>
            <a:spLocks noGrp="1" noChangeArrowheads="1"/>
          </p:cNvSpPr>
          <p:nvPr>
            <p:ph type="title"/>
          </p:nvPr>
        </p:nvSpPr>
        <p:spPr/>
        <p:txBody>
          <a:bodyPr/>
          <a:lstStyle/>
          <a:p>
            <a:pP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مرونة العرض في المدى القصير و المدى الطويل</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idx="1"/>
          </p:nvPr>
        </p:nvSpPr>
        <p:spPr>
          <a:xfrm>
            <a:off x="250825" y="1774825"/>
            <a:ext cx="8435975" cy="4625975"/>
          </a:xfrm>
        </p:spPr>
        <p:txBody>
          <a:bodyPr/>
          <a:lstStyle/>
          <a:p>
            <a:pPr algn="r" rtl="1" eaLnBrk="1" hangingPunct="1"/>
            <a:r>
              <a:rPr lang="ar-SA" altLang="ar-SA" b="1" smtClean="0">
                <a:latin typeface="Times New Roman" pitchFamily="18" charset="0"/>
                <a:cs typeface="Times New Roman" pitchFamily="18" charset="0"/>
              </a:rPr>
              <a:t>في هذه الحالة يكون العرض </a:t>
            </a:r>
            <a:r>
              <a:rPr lang="ar-SA" altLang="ar-SA" b="1" u="sng" smtClean="0">
                <a:latin typeface="Times New Roman" pitchFamily="18" charset="0"/>
                <a:cs typeface="Times New Roman" pitchFamily="18" charset="0"/>
              </a:rPr>
              <a:t>عديم المرونة</a:t>
            </a:r>
            <a:r>
              <a:rPr lang="en-GB" altLang="ar-SA" b="1" smtClean="0">
                <a:latin typeface="Times New Roman" pitchFamily="18" charset="0"/>
                <a:cs typeface="Times New Roman" pitchFamily="18" charset="0"/>
              </a:rPr>
              <a:t> </a:t>
            </a:r>
            <a:r>
              <a:rPr lang="en-US" altLang="ar-SA" b="1" smtClean="0">
                <a:latin typeface="Times New Roman" pitchFamily="18" charset="0"/>
                <a:cs typeface="Times New Roman" pitchFamily="18" charset="0"/>
              </a:rPr>
              <a:t>(E</a:t>
            </a:r>
            <a:r>
              <a:rPr lang="en-US" altLang="ar-SA" b="1" baseline="-25000" smtClean="0">
                <a:latin typeface="Times New Roman" pitchFamily="18" charset="0"/>
                <a:cs typeface="Times New Roman" pitchFamily="18" charset="0"/>
              </a:rPr>
              <a:t>s</a:t>
            </a:r>
            <a:r>
              <a:rPr lang="en-US" altLang="ar-SA" b="1" smtClean="0">
                <a:latin typeface="Times New Roman" pitchFamily="18" charset="0"/>
                <a:cs typeface="Times New Roman" pitchFamily="18" charset="0"/>
              </a:rPr>
              <a:t>= 0) </a:t>
            </a:r>
            <a:r>
              <a:rPr lang="ar-SA" altLang="ar-SA" b="1" smtClean="0">
                <a:latin typeface="Times New Roman" pitchFamily="18" charset="0"/>
                <a:cs typeface="Times New Roman" pitchFamily="18" charset="0"/>
              </a:rPr>
              <a:t>، لماذا؟</a:t>
            </a:r>
          </a:p>
          <a:p>
            <a:pPr lvl="1" algn="r" rtl="1" eaLnBrk="1" hangingPunct="1"/>
            <a:r>
              <a:rPr lang="ar-SA" altLang="ar-SA" b="1" smtClean="0">
                <a:latin typeface="Times New Roman" pitchFamily="18" charset="0"/>
                <a:cs typeface="Times New Roman" pitchFamily="18" charset="0"/>
              </a:rPr>
              <a:t>لا يستطيع المنتج زيادة عوامل الانتاج الثابتة أو المتغيرة، بالتالي:</a:t>
            </a:r>
          </a:p>
          <a:p>
            <a:pPr lvl="1" algn="r" rtl="1" eaLnBrk="1" hangingPunct="1"/>
            <a:r>
              <a:rPr lang="ar-SA" altLang="ar-SA" b="1" smtClean="0">
                <a:latin typeface="Times New Roman" pitchFamily="18" charset="0"/>
                <a:cs typeface="Times New Roman" pitchFamily="18" charset="0"/>
              </a:rPr>
              <a:t>صعوبة / استحالة زيادة الكميات المعروضة لقصر المدة</a:t>
            </a:r>
          </a:p>
          <a:p>
            <a:pPr lvl="1" algn="r" rtl="1" eaLnBrk="1" hangingPunct="1"/>
            <a:r>
              <a:rPr lang="ar-SA" altLang="ar-SA" b="1" smtClean="0">
                <a:latin typeface="Times New Roman" pitchFamily="18" charset="0"/>
                <a:cs typeface="Times New Roman" pitchFamily="18" charset="0"/>
              </a:rPr>
              <a:t>هذا ينطبق أكثر علي المنتجات الزراعية</a:t>
            </a:r>
          </a:p>
          <a:p>
            <a:pPr lvl="1" algn="r" rtl="1" eaLnBrk="1" hangingPunct="1"/>
            <a:r>
              <a:rPr lang="ar-SA" altLang="ar-SA" b="1" smtClean="0">
                <a:latin typeface="Times New Roman" pitchFamily="18" charset="0"/>
                <a:cs typeface="Times New Roman" pitchFamily="18" charset="0"/>
              </a:rPr>
              <a:t>إذا وجدت مخزونات من السلعة</a:t>
            </a:r>
            <a:r>
              <a:rPr lang="ar-SA" altLang="ar-SA"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يمكن للعرض أن يكون مرنا</a:t>
            </a:r>
          </a:p>
          <a:p>
            <a:pPr lvl="1" algn="r" rtl="1" eaLnBrk="1" hangingPunct="1">
              <a:buFont typeface="Wingdings" pitchFamily="2" charset="2"/>
              <a:buNone/>
            </a:pPr>
            <a:endParaRPr lang="en-GB" altLang="ar-SA" b="1" smtClean="0">
              <a:latin typeface="Times New Roman" pitchFamily="18" charset="0"/>
              <a:cs typeface="Times New Roman" pitchFamily="18" charset="0"/>
            </a:endParaRPr>
          </a:p>
        </p:txBody>
      </p:sp>
      <p:sp>
        <p:nvSpPr>
          <p:cNvPr id="283650"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في المدى القصير جداً </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r>
              <a:rPr lang="en-US" dirty="0" err="1" smtClean="0">
                <a:solidFill>
                  <a:schemeClr val="accent1">
                    <a:satMod val="150000"/>
                  </a:schemeClr>
                </a:solidFill>
                <a:latin typeface="Times New Roman" panose="02020603050405020304" pitchFamily="18" charset="0"/>
                <a:cs typeface="Times New Roman" panose="02020603050405020304" pitchFamily="18" charset="0"/>
              </a:rPr>
              <a:t>E</a:t>
            </a:r>
            <a:r>
              <a:rPr lang="en-US" baseline="-25000" dirty="0" err="1" smtClean="0">
                <a:solidFill>
                  <a:schemeClr val="accent1">
                    <a:satMod val="150000"/>
                  </a:schemeClr>
                </a:solidFill>
                <a:latin typeface="Times New Roman" panose="02020603050405020304" pitchFamily="18" charset="0"/>
                <a:cs typeface="Times New Roman" panose="02020603050405020304" pitchFamily="18" charset="0"/>
              </a:rPr>
              <a:t>s</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187396" name="Group 9"/>
          <p:cNvGrpSpPr>
            <a:grpSpLocks/>
          </p:cNvGrpSpPr>
          <p:nvPr/>
        </p:nvGrpSpPr>
        <p:grpSpPr bwMode="auto">
          <a:xfrm>
            <a:off x="303213" y="3860800"/>
            <a:ext cx="2017712" cy="2259013"/>
            <a:chOff x="303213" y="3860800"/>
            <a:chExt cx="2017712" cy="2259013"/>
          </a:xfrm>
        </p:grpSpPr>
        <p:sp>
          <p:nvSpPr>
            <p:cNvPr id="187397" name="Line 4"/>
            <p:cNvSpPr>
              <a:spLocks noChangeShapeType="1"/>
            </p:cNvSpPr>
            <p:nvPr/>
          </p:nvSpPr>
          <p:spPr bwMode="auto">
            <a:xfrm flipV="1">
              <a:off x="395288" y="4365625"/>
              <a:ext cx="0"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7398" name="Line 5"/>
            <p:cNvSpPr>
              <a:spLocks noChangeShapeType="1"/>
            </p:cNvSpPr>
            <p:nvPr/>
          </p:nvSpPr>
          <p:spPr bwMode="auto">
            <a:xfrm>
              <a:off x="395288" y="5949950"/>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7399" name="Line 6"/>
            <p:cNvSpPr>
              <a:spLocks noChangeShapeType="1"/>
            </p:cNvSpPr>
            <p:nvPr/>
          </p:nvSpPr>
          <p:spPr bwMode="auto">
            <a:xfrm flipV="1">
              <a:off x="827088" y="4292600"/>
              <a:ext cx="0" cy="16573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400" name="Text Box 7"/>
            <p:cNvSpPr txBox="1">
              <a:spLocks noChangeArrowheads="1"/>
            </p:cNvSpPr>
            <p:nvPr/>
          </p:nvSpPr>
          <p:spPr bwMode="auto">
            <a:xfrm>
              <a:off x="684213" y="3860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7401" name="Text Box 8"/>
            <p:cNvSpPr txBox="1">
              <a:spLocks noChangeArrowheads="1"/>
            </p:cNvSpPr>
            <p:nvPr/>
          </p:nvSpPr>
          <p:spPr bwMode="auto">
            <a:xfrm>
              <a:off x="1958975" y="5753100"/>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a:t>
              </a:r>
              <a:endParaRPr lang="en-GB" altLang="ar-SA" sz="1800" b="1">
                <a:latin typeface="Arial" pitchFamily="34" charset="0"/>
                <a:cs typeface="Arial" pitchFamily="34" charset="0"/>
              </a:endParaRPr>
            </a:p>
          </p:txBody>
        </p:sp>
        <p:sp>
          <p:nvSpPr>
            <p:cNvPr id="187402" name="Text Box 10"/>
            <p:cNvSpPr txBox="1">
              <a:spLocks noChangeArrowheads="1"/>
            </p:cNvSpPr>
            <p:nvPr/>
          </p:nvSpPr>
          <p:spPr bwMode="auto">
            <a:xfrm>
              <a:off x="303213" y="4024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a:t>
              </a:r>
              <a:endParaRPr lang="en-GB" altLang="ar-SA" sz="1800" b="1">
                <a:latin typeface="Arial" pitchFamily="34" charset="0"/>
                <a:cs typeface="Arial" pitchFamily="34" charset="0"/>
              </a:endParaRPr>
            </a:p>
          </p:txBody>
        </p:sp>
      </p:gr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idx="1"/>
          </p:nvPr>
        </p:nvSpPr>
        <p:spPr>
          <a:xfrm>
            <a:off x="468313" y="1844675"/>
            <a:ext cx="8229600" cy="4625975"/>
          </a:xfrm>
        </p:spPr>
        <p:txBody>
          <a:bodyPr/>
          <a:lstStyle/>
          <a:p>
            <a:pPr algn="r" rtl="1" eaLnBrk="1" hangingPunct="1"/>
            <a:r>
              <a:rPr lang="ar-SA" altLang="ar-SA" b="1" smtClean="0">
                <a:latin typeface="Times New Roman" pitchFamily="18" charset="0"/>
                <a:cs typeface="Times New Roman" pitchFamily="18" charset="0"/>
              </a:rPr>
              <a:t>في هذه الحالة يكون العرض موجب المرونة</a:t>
            </a:r>
            <a:r>
              <a:rPr lang="en-GB" altLang="ar-SA" b="1" smtClean="0">
                <a:latin typeface="Times New Roman" pitchFamily="18" charset="0"/>
                <a:cs typeface="Times New Roman" pitchFamily="18" charset="0"/>
              </a:rPr>
              <a:t> </a:t>
            </a:r>
            <a:r>
              <a:rPr lang="en-US" altLang="ar-SA" b="1" smtClean="0">
                <a:latin typeface="Times New Roman" pitchFamily="18" charset="0"/>
                <a:cs typeface="Times New Roman" pitchFamily="18" charset="0"/>
              </a:rPr>
              <a:t>(E</a:t>
            </a:r>
            <a:r>
              <a:rPr lang="en-US" altLang="ar-SA" b="1" baseline="-25000" smtClean="0">
                <a:latin typeface="Times New Roman" pitchFamily="18" charset="0"/>
                <a:cs typeface="Times New Roman" pitchFamily="18" charset="0"/>
              </a:rPr>
              <a:t>s</a:t>
            </a:r>
            <a:r>
              <a:rPr lang="en-US" altLang="ar-SA" b="1" smtClean="0">
                <a:latin typeface="Times New Roman" pitchFamily="18" charset="0"/>
                <a:cs typeface="Times New Roman" pitchFamily="18" charset="0"/>
              </a:rPr>
              <a:t>&gt; 0) </a:t>
            </a:r>
            <a:r>
              <a:rPr lang="ar-SA" altLang="ar-SA" b="1" smtClean="0">
                <a:latin typeface="Times New Roman" pitchFamily="18" charset="0"/>
                <a:cs typeface="Times New Roman" pitchFamily="18" charset="0"/>
              </a:rPr>
              <a:t>، لماذا؟</a:t>
            </a:r>
          </a:p>
          <a:p>
            <a:pPr lvl="1" algn="r" rtl="1" eaLnBrk="1" hangingPunct="1"/>
            <a:r>
              <a:rPr lang="ar-SA" altLang="ar-SA" b="1" smtClean="0">
                <a:latin typeface="Times New Roman" pitchFamily="18" charset="0"/>
                <a:cs typeface="Times New Roman" pitchFamily="18" charset="0"/>
              </a:rPr>
              <a:t>يستطيع المنتج زيادة بعض عناصر انتاجه المتغيرة</a:t>
            </a:r>
            <a:r>
              <a:rPr lang="en-GB" altLang="ar-SA"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(الثابتة؟)</a:t>
            </a:r>
          </a:p>
          <a:p>
            <a:pPr lvl="1" algn="r" rtl="1" eaLnBrk="1" hangingPunct="1"/>
            <a:r>
              <a:rPr lang="ar-SA" altLang="ar-SA" b="1" smtClean="0">
                <a:latin typeface="Times New Roman" pitchFamily="18" charset="0"/>
                <a:cs typeface="Times New Roman" pitchFamily="18" charset="0"/>
              </a:rPr>
              <a:t>ومن ثم يستطيع زيادة انتاجه و كمياته المعروضة</a:t>
            </a:r>
            <a:r>
              <a:rPr lang="en-GB" altLang="ar-SA"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lvl="1" algn="r" rtl="1" eaLnBrk="1" hangingPunct="1"/>
            <a:endParaRPr lang="en-GB" altLang="ar-SA" b="1" smtClean="0">
              <a:latin typeface="Times New Roman" pitchFamily="18" charset="0"/>
              <a:cs typeface="Times New Roman" pitchFamily="18" charset="0"/>
            </a:endParaRPr>
          </a:p>
        </p:txBody>
      </p:sp>
      <p:sp>
        <p:nvSpPr>
          <p:cNvPr id="284674"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في المدى القصير </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r>
              <a:rPr lang="en-US" dirty="0" err="1" smtClean="0">
                <a:solidFill>
                  <a:schemeClr val="accent1">
                    <a:satMod val="150000"/>
                  </a:schemeClr>
                </a:solidFill>
                <a:latin typeface="Times New Roman" panose="02020603050405020304" pitchFamily="18" charset="0"/>
                <a:cs typeface="Times New Roman" panose="02020603050405020304" pitchFamily="18" charset="0"/>
              </a:rPr>
              <a:t>E</a:t>
            </a:r>
            <a:r>
              <a:rPr lang="en-US" baseline="-25000" dirty="0" err="1" smtClean="0">
                <a:solidFill>
                  <a:schemeClr val="accent1">
                    <a:satMod val="150000"/>
                  </a:schemeClr>
                </a:solidFill>
                <a:latin typeface="Times New Roman" panose="02020603050405020304" pitchFamily="18" charset="0"/>
                <a:cs typeface="Times New Roman" panose="02020603050405020304" pitchFamily="18" charset="0"/>
              </a:rPr>
              <a:t>s</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188420" name="Group 9"/>
          <p:cNvGrpSpPr>
            <a:grpSpLocks/>
          </p:cNvGrpSpPr>
          <p:nvPr/>
        </p:nvGrpSpPr>
        <p:grpSpPr bwMode="auto">
          <a:xfrm>
            <a:off x="3562350" y="4021138"/>
            <a:ext cx="2017713" cy="2376487"/>
            <a:chOff x="3562350" y="3860800"/>
            <a:chExt cx="2017713" cy="2376488"/>
          </a:xfrm>
        </p:grpSpPr>
        <p:sp>
          <p:nvSpPr>
            <p:cNvPr id="188421" name="Line 6"/>
            <p:cNvSpPr>
              <a:spLocks noChangeShapeType="1"/>
            </p:cNvSpPr>
            <p:nvPr/>
          </p:nvSpPr>
          <p:spPr bwMode="auto">
            <a:xfrm flipV="1">
              <a:off x="3594100" y="4156075"/>
              <a:ext cx="0" cy="15843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22" name="Line 7"/>
            <p:cNvSpPr>
              <a:spLocks noChangeShapeType="1"/>
            </p:cNvSpPr>
            <p:nvPr/>
          </p:nvSpPr>
          <p:spPr bwMode="auto">
            <a:xfrm>
              <a:off x="3594100" y="5740400"/>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8423" name="Freeform 8"/>
            <p:cNvSpPr>
              <a:spLocks/>
            </p:cNvSpPr>
            <p:nvPr/>
          </p:nvSpPr>
          <p:spPr bwMode="auto">
            <a:xfrm>
              <a:off x="4321175" y="4043363"/>
              <a:ext cx="547688" cy="1670050"/>
            </a:xfrm>
            <a:custGeom>
              <a:avLst/>
              <a:gdLst>
                <a:gd name="T0" fmla="*/ 0 w 345"/>
                <a:gd name="T1" fmla="*/ 2147483647 h 1051"/>
                <a:gd name="T2" fmla="*/ 2147483647 w 345"/>
                <a:gd name="T3" fmla="*/ 0 h 1051"/>
                <a:gd name="T4" fmla="*/ 0 60000 65536"/>
                <a:gd name="T5" fmla="*/ 0 60000 65536"/>
                <a:gd name="T6" fmla="*/ 0 w 345"/>
                <a:gd name="T7" fmla="*/ 0 h 1051"/>
                <a:gd name="T8" fmla="*/ 345 w 345"/>
                <a:gd name="T9" fmla="*/ 1051 h 1051"/>
              </a:gdLst>
              <a:ahLst/>
              <a:cxnLst>
                <a:cxn ang="T4">
                  <a:pos x="T0" y="T1"/>
                </a:cxn>
                <a:cxn ang="T5">
                  <a:pos x="T2" y="T3"/>
                </a:cxn>
              </a:cxnLst>
              <a:rect l="T6" t="T7" r="T8" b="T9"/>
              <a:pathLst>
                <a:path w="345" h="1051">
                  <a:moveTo>
                    <a:pt x="0" y="1051"/>
                  </a:moveTo>
                  <a:lnTo>
                    <a:pt x="345"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424" name="Text Box 9"/>
            <p:cNvSpPr txBox="1">
              <a:spLocks noChangeArrowheads="1"/>
            </p:cNvSpPr>
            <p:nvPr/>
          </p:nvSpPr>
          <p:spPr bwMode="auto">
            <a:xfrm>
              <a:off x="4859338" y="3860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88425" name="Text Box 10"/>
            <p:cNvSpPr txBox="1">
              <a:spLocks noChangeArrowheads="1"/>
            </p:cNvSpPr>
            <p:nvPr/>
          </p:nvSpPr>
          <p:spPr bwMode="auto">
            <a:xfrm>
              <a:off x="5218113" y="5870575"/>
              <a:ext cx="36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a:t>
              </a:r>
              <a:endParaRPr lang="en-GB" altLang="ar-SA" sz="1800" b="1">
                <a:latin typeface="Arial" pitchFamily="34" charset="0"/>
                <a:cs typeface="Arial" pitchFamily="34" charset="0"/>
              </a:endParaRPr>
            </a:p>
          </p:txBody>
        </p:sp>
        <p:sp>
          <p:nvSpPr>
            <p:cNvPr id="188426" name="Text Box 11"/>
            <p:cNvSpPr txBox="1">
              <a:spLocks noChangeArrowheads="1"/>
            </p:cNvSpPr>
            <p:nvPr/>
          </p:nvSpPr>
          <p:spPr bwMode="auto">
            <a:xfrm>
              <a:off x="3562350" y="4141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a:t>
              </a:r>
              <a:endParaRPr lang="en-GB" altLang="ar-SA" sz="1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idx="1"/>
          </p:nvPr>
        </p:nvSpPr>
        <p:spPr/>
        <p:txBody>
          <a:bodyPr/>
          <a:lstStyle/>
          <a:p>
            <a:pPr algn="r" rtl="1" eaLnBrk="1" hangingPunct="1"/>
            <a:r>
              <a:rPr lang="ar-SA" altLang="ar-SA" sz="2800" b="1" smtClean="0">
                <a:latin typeface="Times New Roman" pitchFamily="18" charset="0"/>
                <a:cs typeface="Times New Roman" pitchFamily="18" charset="0"/>
              </a:rPr>
              <a:t>في هذه الحالة يكون العرض مرنا  (</a:t>
            </a:r>
            <a:r>
              <a:rPr lang="en-US" altLang="ar-SA" sz="2800" b="1" smtClean="0">
                <a:latin typeface="Times New Roman" pitchFamily="18" charset="0"/>
                <a:cs typeface="Times New Roman" pitchFamily="18" charset="0"/>
              </a:rPr>
              <a:t>1 &lt; E</a:t>
            </a:r>
            <a:r>
              <a:rPr lang="en-US" altLang="ar-SA" sz="2800" b="1" baseline="-25000" smtClean="0">
                <a:latin typeface="Times New Roman" pitchFamily="18" charset="0"/>
                <a:cs typeface="Times New Roman" pitchFamily="18" charset="0"/>
              </a:rPr>
              <a:t>s </a:t>
            </a:r>
            <a:r>
              <a:rPr lang="en-US" altLang="ar-SA" sz="2800" b="1" smtClean="0">
                <a:latin typeface="Times New Roman" pitchFamily="18" charset="0"/>
                <a:cs typeface="Times New Roman" pitchFamily="18" charset="0"/>
              </a:rPr>
              <a:t>&lt; ∞</a:t>
            </a:r>
            <a:r>
              <a:rPr lang="ar-SA" altLang="ar-SA" sz="2800" b="1" smtClean="0">
                <a:latin typeface="Times New Roman" pitchFamily="18" charset="0"/>
                <a:cs typeface="Times New Roman" pitchFamily="18" charset="0"/>
              </a:rPr>
              <a:t>) لماذا؟</a:t>
            </a:r>
          </a:p>
          <a:p>
            <a:pPr lvl="1" algn="r" rtl="1" eaLnBrk="1" hangingPunct="1"/>
            <a:r>
              <a:rPr lang="ar-SA" altLang="ar-SA" b="1" smtClean="0">
                <a:latin typeface="Times New Roman" pitchFamily="18" charset="0"/>
                <a:cs typeface="Times New Roman" pitchFamily="18" charset="0"/>
              </a:rPr>
              <a:t>يستطيع المنتجون التوسع في مشروعاتهم وزيادة الكميات المنتجة</a:t>
            </a:r>
            <a:r>
              <a:rPr lang="en-GB" altLang="ar-SA" b="1"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هناك إمكانية لزيادة عدد المشروعات التي تعمل في نفس المجال</a:t>
            </a:r>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(استثمارات جديدة)</a:t>
            </a:r>
          </a:p>
          <a:p>
            <a:pPr lvl="1" algn="r" rtl="1" eaLnBrk="1" hangingPunct="1"/>
            <a:r>
              <a:rPr lang="ar-SA" altLang="ar-SA" b="1" smtClean="0">
                <a:latin typeface="Times New Roman" pitchFamily="18" charset="0"/>
                <a:cs typeface="Times New Roman" pitchFamily="18" charset="0"/>
              </a:rPr>
              <a:t>يمكن لمنتجي السلعة التحول من إنتاجها أو خروجهم من صناعة الزراعة نفسها</a:t>
            </a:r>
            <a:r>
              <a:rPr lang="en-GB" altLang="ar-SA" b="1"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لاحظ الاختلافات في مدى المرونة بين الزراعة / الصناعة؟؟؟</a:t>
            </a:r>
            <a:endParaRPr lang="en-GB" altLang="ar-SA" b="1" smtClean="0">
              <a:latin typeface="Times New Roman" pitchFamily="18" charset="0"/>
              <a:cs typeface="Times New Roman" pitchFamily="18" charset="0"/>
            </a:endParaRPr>
          </a:p>
          <a:p>
            <a:pPr lvl="1" algn="r" rtl="1" eaLnBrk="1" hangingPunct="1"/>
            <a:endParaRPr lang="en-GB" altLang="ar-SA" b="1" smtClean="0">
              <a:latin typeface="Times New Roman" pitchFamily="18" charset="0"/>
              <a:cs typeface="Times New Roman" pitchFamily="18" charset="0"/>
            </a:endParaRPr>
          </a:p>
        </p:txBody>
      </p:sp>
      <p:sp>
        <p:nvSpPr>
          <p:cNvPr id="285698"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في المدى الطويل </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r>
              <a:rPr lang="en-US" dirty="0" err="1" smtClean="0">
                <a:solidFill>
                  <a:schemeClr val="accent1">
                    <a:satMod val="150000"/>
                  </a:schemeClr>
                </a:solidFill>
                <a:latin typeface="Times New Roman" panose="02020603050405020304" pitchFamily="18" charset="0"/>
                <a:cs typeface="Times New Roman" panose="02020603050405020304" pitchFamily="18" charset="0"/>
              </a:rPr>
              <a:t>E</a:t>
            </a:r>
            <a:r>
              <a:rPr lang="en-US" baseline="-25000" dirty="0" err="1" smtClean="0">
                <a:solidFill>
                  <a:schemeClr val="accent1">
                    <a:satMod val="150000"/>
                  </a:schemeClr>
                </a:solidFill>
                <a:latin typeface="Times New Roman" panose="02020603050405020304" pitchFamily="18" charset="0"/>
                <a:cs typeface="Times New Roman" panose="02020603050405020304" pitchFamily="18" charset="0"/>
              </a:rPr>
              <a:t>s</a:t>
            </a:r>
            <a:r>
              <a:rPr lang="en-US" dirty="0" smtClean="0">
                <a:solidFill>
                  <a:schemeClr val="accent1">
                    <a:satMod val="150000"/>
                  </a:schemeClr>
                </a:solidFill>
                <a:latin typeface="Times New Roman" panose="02020603050405020304" pitchFamily="18" charset="0"/>
                <a:cs typeface="Times New Roman" panose="02020603050405020304" pitchFamily="18" charset="0"/>
              </a:rPr>
              <a:t>)</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idx="1"/>
          </p:nvPr>
        </p:nvSpPr>
        <p:spPr/>
        <p:txBody>
          <a:bodyPr/>
          <a:lstStyle/>
          <a:p>
            <a:pPr marL="68263" indent="-68263" algn="r" rtl="1" eaLnBrk="1" hangingPunct="1"/>
            <a:r>
              <a:rPr lang="ar-SA" altLang="ar-SA" b="1" smtClean="0">
                <a:latin typeface="Times New Roman" pitchFamily="18" charset="0"/>
                <a:cs typeface="Times New Roman" pitchFamily="18" charset="0"/>
              </a:rPr>
              <a:t>تتسم المنتجات الزراعية عامة بضعف مرونة العرض السعرية، ويرجع ذلك إلى عدة أسباب منها:</a:t>
            </a:r>
            <a:endParaRPr lang="en-US" altLang="ar-SA" b="1" smtClean="0">
              <a:latin typeface="Times New Roman" pitchFamily="18" charset="0"/>
              <a:cs typeface="Times New Roman" pitchFamily="18" charset="0"/>
            </a:endParaRPr>
          </a:p>
          <a:p>
            <a:pPr marL="68263" indent="-68263" algn="r" rtl="1" eaLnBrk="1" hangingPunct="1">
              <a:buFont typeface="Wingdings" pitchFamily="2" charset="2"/>
              <a:buNone/>
            </a:pPr>
            <a:endParaRPr lang="ar-SA" altLang="ar-SA" b="1" smtClean="0">
              <a:latin typeface="Times New Roman" pitchFamily="18" charset="0"/>
              <a:cs typeface="Times New Roman" pitchFamily="18" charset="0"/>
            </a:endParaRPr>
          </a:p>
          <a:p>
            <a:pPr marL="1173163" lvl="1" indent="-533400" algn="r" rtl="1" eaLnBrk="1" hangingPunct="1">
              <a:buFont typeface="Wingdings" pitchFamily="2" charset="2"/>
              <a:buAutoNum type="arabicPeriod"/>
            </a:pPr>
            <a:r>
              <a:rPr lang="ar-SA" altLang="ar-SA" b="1" smtClean="0">
                <a:latin typeface="Times New Roman" pitchFamily="18" charset="0"/>
                <a:cs typeface="Times New Roman" pitchFamily="18" charset="0"/>
              </a:rPr>
              <a:t>صعوبة التحكم في الكميات المنتجة من السلع الزراعية</a:t>
            </a:r>
            <a:r>
              <a:rPr lang="en-GB" altLang="ar-SA" b="1"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marL="1173163" lvl="1" indent="-533400" algn="r" rtl="1" eaLnBrk="1" hangingPunct="1">
              <a:buFont typeface="Wingdings" pitchFamily="2" charset="2"/>
              <a:buAutoNum type="arabicPeriod"/>
            </a:pPr>
            <a:r>
              <a:rPr lang="ar-SA" altLang="ar-SA" b="1" smtClean="0">
                <a:latin typeface="Times New Roman" pitchFamily="18" charset="0"/>
                <a:cs typeface="Times New Roman" pitchFamily="18" charset="0"/>
              </a:rPr>
              <a:t>ارتفاع نسبة التكاليف الثابتة بالمقارنة بالتكاليف المتغيرة</a:t>
            </a:r>
            <a:r>
              <a:rPr lang="en-GB" altLang="ar-SA" b="1"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marL="1173163" lvl="1" indent="-533400" algn="r" rtl="1" eaLnBrk="1" hangingPunct="1">
              <a:buFont typeface="Wingdings" pitchFamily="2" charset="2"/>
              <a:buAutoNum type="arabicPeriod"/>
            </a:pPr>
            <a:r>
              <a:rPr lang="ar-SA" altLang="ar-SA" b="1" smtClean="0">
                <a:latin typeface="Times New Roman" pitchFamily="18" charset="0"/>
                <a:cs typeface="Times New Roman" pitchFamily="18" charset="0"/>
              </a:rPr>
              <a:t>غالبية المنتجات الزراعية عرضة للتلف السريع</a:t>
            </a:r>
            <a:r>
              <a:rPr lang="en-GB" altLang="ar-SA" b="1" smtClean="0">
                <a:latin typeface="Times New Roman" pitchFamily="18" charset="0"/>
                <a:cs typeface="Times New Roman" pitchFamily="18" charset="0"/>
              </a:rPr>
              <a:t> </a:t>
            </a:r>
            <a:endParaRPr lang="ar-SA" altLang="ar-SA" b="1" smtClean="0">
              <a:latin typeface="Times New Roman" pitchFamily="18" charset="0"/>
              <a:cs typeface="Times New Roman" pitchFamily="18" charset="0"/>
            </a:endParaRPr>
          </a:p>
          <a:p>
            <a:pPr marL="68263" indent="-68263" algn="r" rtl="1" eaLnBrk="1" hangingPunct="1"/>
            <a:endParaRPr lang="en-GB" altLang="ar-SA" b="1" smtClean="0">
              <a:latin typeface="Times New Roman" pitchFamily="18" charset="0"/>
              <a:cs typeface="Times New Roman" pitchFamily="18" charset="0"/>
            </a:endParaRPr>
          </a:p>
        </p:txBody>
      </p:sp>
      <p:sp>
        <p:nvSpPr>
          <p:cNvPr id="280578" name="Rectangle 2"/>
          <p:cNvSpPr>
            <a:spLocks noGrp="1" noChangeArrowheads="1"/>
          </p:cNvSpPr>
          <p:nvPr>
            <p:ph type="title"/>
          </p:nvPr>
        </p:nvSpPr>
        <p:spPr/>
        <p:txBody>
          <a:bodyPr/>
          <a:lstStyle/>
          <a:p>
            <a:pPr algn="r" rtl="1" eaLnBrk="1" fontAlgn="auto" hangingPunct="1">
              <a:spcAft>
                <a:spcPts val="0"/>
              </a:spcAft>
              <a:defRPr/>
            </a:pPr>
            <a:r>
              <a:rPr lang="ar-SA" sz="3200" dirty="0" smtClean="0">
                <a:solidFill>
                  <a:schemeClr val="accent1">
                    <a:satMod val="150000"/>
                  </a:schemeClr>
                </a:solidFill>
                <a:latin typeface="Times New Roman" panose="02020603050405020304" pitchFamily="18" charset="0"/>
                <a:cs typeface="Times New Roman" panose="02020603050405020304" pitchFamily="18" charset="0"/>
              </a:rPr>
              <a:t>خصائص عرض المنتجات الز راعية</a:t>
            </a:r>
            <a:br>
              <a:rPr lang="ar-SA" sz="32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3200" dirty="0" smtClean="0">
                <a:solidFill>
                  <a:schemeClr val="accent1">
                    <a:satMod val="150000"/>
                  </a:schemeClr>
                </a:solidFill>
                <a:latin typeface="Times New Roman" panose="02020603050405020304" pitchFamily="18" charset="0"/>
                <a:cs typeface="Times New Roman" panose="02020603050405020304" pitchFamily="18" charset="0"/>
              </a:rPr>
              <a:t>Characteristics of Agricultural Supply</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r" eaLnBrk="1" hangingPunct="1"/>
            <a:r>
              <a:rPr lang="ar-SA" altLang="en-US" smtClean="0"/>
              <a:t>تابع</a:t>
            </a:r>
            <a:endParaRPr lang="en-US" altLang="en-US" smtClean="0"/>
          </a:p>
        </p:txBody>
      </p:sp>
      <p:sp>
        <p:nvSpPr>
          <p:cNvPr id="44035" name="Rectangle 3"/>
          <p:cNvSpPr>
            <a:spLocks noGrp="1" noChangeArrowheads="1"/>
          </p:cNvSpPr>
          <p:nvPr>
            <p:ph idx="1"/>
          </p:nvPr>
        </p:nvSpPr>
        <p:spPr/>
        <p:txBody>
          <a:bodyPr/>
          <a:lstStyle/>
          <a:p>
            <a:pPr marL="609600" indent="-609600" algn="just" eaLnBrk="1" hangingPunct="1"/>
            <a:r>
              <a:rPr lang="ar-SA" altLang="en-US" sz="2400" b="1" smtClean="0">
                <a:solidFill>
                  <a:srgbClr val="0000CC"/>
                </a:solidFill>
              </a:rPr>
              <a:t>السلع قصيرة الأجل</a:t>
            </a:r>
            <a:r>
              <a:rPr lang="ar-SA" altLang="en-US" sz="2400" b="1" smtClean="0"/>
              <a:t>، هي السلع التي تستهلك وتفني خلال العملية الانتاجية في مدة تعارف علي أنها عام واحد (مثل السماد، غذاء الحيوان، البذور، ...الخ). وتسمي هذه السلع برأس المال المتداول.</a:t>
            </a:r>
          </a:p>
          <a:p>
            <a:pPr marL="609600" indent="-609600" algn="just" eaLnBrk="1" hangingPunct="1"/>
            <a:r>
              <a:rPr lang="ar-SA" altLang="en-US" sz="2400" b="1" smtClean="0">
                <a:solidFill>
                  <a:srgbClr val="0000CC"/>
                </a:solidFill>
              </a:rPr>
              <a:t>السلع متوسطة الأجل</a:t>
            </a:r>
            <a:r>
              <a:rPr lang="ar-SA" altLang="en-US" sz="2400" b="1" smtClean="0"/>
              <a:t>، مثل الحيوانات، الماكينات والآلات الزراعية، ... الخ. </a:t>
            </a:r>
          </a:p>
          <a:p>
            <a:pPr marL="609600" indent="-609600" algn="just" eaLnBrk="1" hangingPunct="1"/>
            <a:r>
              <a:rPr lang="ar-SA" altLang="en-US" sz="2400" b="1" smtClean="0">
                <a:solidFill>
                  <a:srgbClr val="0000CC"/>
                </a:solidFill>
              </a:rPr>
              <a:t>السلع طويلة الأجل</a:t>
            </a:r>
            <a:r>
              <a:rPr lang="ar-SA" altLang="en-US" sz="2400" b="1" smtClean="0"/>
              <a:t>، وهي السلع التي تتميز بطول عمرها الافتراضي والذي يقدر عادة بعشر سنين فأكثر (مثل الأراضي المستصلحة، المباني، ...). تسمي هذه السلع برأس المال الدائم أو الثابت.</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Content Placeholder 1"/>
          <p:cNvSpPr>
            <a:spLocks noGrp="1"/>
          </p:cNvSpPr>
          <p:nvPr>
            <p:ph idx="1"/>
          </p:nvPr>
        </p:nvSpPr>
        <p:spPr/>
        <p:txBody>
          <a:bodyPr rtlCol="0">
            <a:normAutofit fontScale="92500" lnSpcReduction="10000"/>
          </a:bodyPr>
          <a:lstStyle/>
          <a:p>
            <a:pPr marL="438912" indent="-320040" algn="r" rtl="1" eaLnBrk="1" fontAlgn="auto" hangingPunct="1">
              <a:spcBef>
                <a:spcPts val="0"/>
              </a:spcBef>
              <a:spcAft>
                <a:spcPts val="0"/>
              </a:spcAft>
              <a:buFont typeface="Wingdings 2"/>
              <a:buChar char=""/>
              <a:defRPr/>
            </a:pPr>
            <a:r>
              <a:rPr lang="ar-SA" altLang="en-US" b="1" dirty="0" smtClean="0">
                <a:latin typeface="Times New Roman" panose="02020603050405020304" pitchFamily="18" charset="0"/>
                <a:cs typeface="Times New Roman" panose="02020603050405020304" pitchFamily="18" charset="0"/>
              </a:rPr>
              <a:t>أولاً، إكتساب المعرفة الخاصة بــ :</a:t>
            </a:r>
            <a:endParaRPr lang="en-US" altLang="en-US"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dirty="0" smtClean="0">
                <a:latin typeface="Times New Roman" panose="02020603050405020304" pitchFamily="18" charset="0"/>
                <a:cs typeface="Times New Roman" panose="02020603050405020304" pitchFamily="18" charset="0"/>
              </a:rPr>
              <a:t>قوي السوق والمتغيرات التي توثر فيه</a:t>
            </a:r>
            <a:endParaRPr lang="en-US" altLang="en-US"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dirty="0" smtClean="0">
                <a:latin typeface="Times New Roman" panose="02020603050405020304" pitchFamily="18" charset="0"/>
                <a:cs typeface="Times New Roman" panose="02020603050405020304" pitchFamily="18" charset="0"/>
              </a:rPr>
              <a:t>سياسة دعم السلع الزراعية </a:t>
            </a:r>
            <a:endParaRPr lang="en-US" altLang="en-US"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smtClean="0">
                <a:latin typeface="Times New Roman" panose="02020603050405020304" pitchFamily="18" charset="0"/>
                <a:cs typeface="Times New Roman" panose="02020603050405020304" pitchFamily="18" charset="0"/>
              </a:rPr>
              <a:t>ثانياً، إكتساب مهارات التحليل الإقتصادي وذلك بـ :</a:t>
            </a:r>
            <a:endParaRPr lang="en-US" altLang="en-US"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dirty="0" smtClean="0">
                <a:latin typeface="Times New Roman" panose="02020603050405020304" pitchFamily="18" charset="0"/>
                <a:cs typeface="Times New Roman" panose="02020603050405020304" pitchFamily="18" charset="0"/>
              </a:rPr>
              <a:t>تفسير  العلاقات بين العرض والطلب، و تفاعل محدداتها في واقع السوق.</a:t>
            </a:r>
            <a:endParaRPr lang="en-US" altLang="en-US"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dirty="0" smtClean="0">
                <a:latin typeface="Times New Roman" panose="02020603050405020304" pitchFamily="18" charset="0"/>
                <a:cs typeface="Times New Roman" panose="02020603050405020304" pitchFamily="18" charset="0"/>
              </a:rPr>
              <a:t>الإهتمام بالتفاصيل الدقيقة للعلاقات بين المتغيرات، والتعبير عنها بصورة وافية. </a:t>
            </a:r>
            <a:endParaRPr lang="en-US" altLang="en-US"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dirty="0" smtClean="0">
                <a:latin typeface="Times New Roman" panose="02020603050405020304" pitchFamily="18" charset="0"/>
                <a:cs typeface="Times New Roman" panose="02020603050405020304" pitchFamily="18" charset="0"/>
              </a:rPr>
              <a:t>إستخدام الرسومات البيانية، و تتبع آثار التغيرات في محددات العرض والطلب.</a:t>
            </a:r>
          </a:p>
        </p:txBody>
      </p:sp>
      <p:sp>
        <p:nvSpPr>
          <p:cNvPr id="3" name="Title 2"/>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أهداف الأسبوع (7)</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idx="1"/>
          </p:nvPr>
        </p:nvSpPr>
        <p:spPr/>
        <p:txBody>
          <a:bodyPr rtlCol="0">
            <a:normAutofit fontScale="92500" lnSpcReduction="20000"/>
          </a:bodyPr>
          <a:lstStyle/>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الجهاز السعري ينقل التغير في طلب المستهلك إلى المنتج في صورة تغير في الأسعار النسبية للسلع </a:t>
            </a: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فتتحدد بذلك انواع وكميات السلع والخدمات الواجب انتاجها. </a:t>
            </a: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تتحدد الأسعار في الأسواق الحــرة بتفاعل قوى العــرض والطلــب.</a:t>
            </a:r>
            <a:r>
              <a:rPr lang="ar-SA" altLang="en-US" b="1" dirty="0"/>
              <a:t> </a:t>
            </a:r>
            <a:endParaRPr lang="ar-SA" altLang="en-US" b="1" dirty="0" smtClean="0"/>
          </a:p>
          <a:p>
            <a:pPr marL="438912" indent="-320040" algn="r" rtl="1" eaLnBrk="1" fontAlgn="auto" hangingPunct="1">
              <a:spcBef>
                <a:spcPts val="0"/>
              </a:spcBef>
              <a:spcAft>
                <a:spcPts val="0"/>
              </a:spcAft>
              <a:buFont typeface="Wingdings 2"/>
              <a:buChar char=""/>
              <a:defRPr/>
            </a:pPr>
            <a:r>
              <a:rPr lang="ar-SA" altLang="en-US" b="1" dirty="0" smtClean="0">
                <a:latin typeface="Times New Roman" panose="02020603050405020304" pitchFamily="18" charset="0"/>
                <a:cs typeface="Times New Roman" panose="02020603050405020304" pitchFamily="18" charset="0"/>
              </a:rPr>
              <a:t>وعملياً </a:t>
            </a:r>
            <a:r>
              <a:rPr lang="ar-SA" altLang="en-US" b="1" dirty="0">
                <a:latin typeface="Times New Roman" panose="02020603050405020304" pitchFamily="18" charset="0"/>
                <a:cs typeface="Times New Roman" panose="02020603050405020304" pitchFamily="18" charset="0"/>
              </a:rPr>
              <a:t>فانه لا الطلب وحده و لا العرض وحده يمكن ان يحدد السعر الذي تباع به السلعة، وانما بتفاعل الإثنين معاً يتحدد سعر التوازن.</a:t>
            </a:r>
          </a:p>
          <a:p>
            <a:pPr marL="438912" indent="-320040" algn="r" rtl="1" eaLnBrk="1" fontAlgn="auto" hangingPunct="1">
              <a:spcBef>
                <a:spcPts val="0"/>
              </a:spcBef>
              <a:spcAft>
                <a:spcPts val="0"/>
              </a:spcAft>
              <a:buFont typeface="Wingdings 2"/>
              <a:buChar char=""/>
              <a:defRPr/>
            </a:pPr>
            <a:r>
              <a:rPr lang="ar-SA" altLang="en-US" b="1" dirty="0" smtClean="0">
                <a:latin typeface="Times New Roman" panose="02020603050405020304" pitchFamily="18" charset="0"/>
                <a:cs typeface="Times New Roman" panose="02020603050405020304" pitchFamily="18" charset="0"/>
              </a:rPr>
              <a:t>لتوضيح </a:t>
            </a:r>
            <a:r>
              <a:rPr lang="ar-SA" altLang="en-US" b="1" dirty="0">
                <a:latin typeface="Times New Roman" panose="02020603050405020304" pitchFamily="18" charset="0"/>
                <a:cs typeface="Times New Roman" panose="02020603050405020304" pitchFamily="18" charset="0"/>
              </a:rPr>
              <a:t>كيف تساهم قوى العرض والطلب في تحديد الأسعار في الأسواق فاننا نفترض وجــود جدول طلب وعرض للسلعة محـل الدراسة كما هــو موضح في الجدول </a:t>
            </a:r>
            <a:r>
              <a:rPr lang="ar-SA" altLang="en-US" b="1" dirty="0" smtClean="0">
                <a:latin typeface="Times New Roman" panose="02020603050405020304" pitchFamily="18" charset="0"/>
                <a:cs typeface="Times New Roman" panose="02020603050405020304" pitchFamily="18" charset="0"/>
              </a:rPr>
              <a:t>والرسم البياني التالي</a:t>
            </a:r>
            <a:r>
              <a:rPr lang="ar-SA" altLang="en-US" b="1" dirty="0"/>
              <a:t>:</a:t>
            </a:r>
            <a:endParaRPr lang="en-US" altLang="en-US" b="1" dirty="0">
              <a:cs typeface="Arial" charset="0"/>
            </a:endParaRPr>
          </a:p>
          <a:p>
            <a:pPr marL="438912" indent="-320040" algn="r" rtl="1" eaLnBrk="1" fontAlgn="auto" hangingPunct="1">
              <a:spcBef>
                <a:spcPts val="0"/>
              </a:spcBef>
              <a:spcAft>
                <a:spcPts val="0"/>
              </a:spcAft>
              <a:buFont typeface="Wingdings 2"/>
              <a:buChar char=""/>
              <a:defRPr/>
            </a:pPr>
            <a:endParaRPr lang="ar-SA" altLang="ar-SA"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en-GB" altLang="ar-SA" b="1" dirty="0" smtClean="0">
              <a:latin typeface="Times New Roman" panose="02020603050405020304" pitchFamily="18" charset="0"/>
              <a:cs typeface="Times New Roman" panose="02020603050405020304" pitchFamily="18" charset="0"/>
            </a:endParaRPr>
          </a:p>
        </p:txBody>
      </p:sp>
      <p:sp>
        <p:nvSpPr>
          <p:cNvPr id="286722"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التوازن في السوق</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Market Equilibrium</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reeform 75"/>
          <p:cNvSpPr>
            <a:spLocks/>
          </p:cNvSpPr>
          <p:nvPr/>
        </p:nvSpPr>
        <p:spPr bwMode="auto">
          <a:xfrm>
            <a:off x="1074738" y="3908425"/>
            <a:ext cx="7291387" cy="357188"/>
          </a:xfrm>
          <a:custGeom>
            <a:avLst/>
            <a:gdLst>
              <a:gd name="T0" fmla="*/ 2147483647 w 4593"/>
              <a:gd name="T1" fmla="*/ 2147483647 h 225"/>
              <a:gd name="T2" fmla="*/ 2147483647 w 4593"/>
              <a:gd name="T3" fmla="*/ 2147483647 h 225"/>
              <a:gd name="T4" fmla="*/ 2147483647 w 4593"/>
              <a:gd name="T5" fmla="*/ 2147483647 h 225"/>
              <a:gd name="T6" fmla="*/ 2147483647 w 4593"/>
              <a:gd name="T7" fmla="*/ 2147483647 h 225"/>
              <a:gd name="T8" fmla="*/ 2147483647 w 4593"/>
              <a:gd name="T9" fmla="*/ 2147483647 h 225"/>
              <a:gd name="T10" fmla="*/ 2147483647 w 4593"/>
              <a:gd name="T11" fmla="*/ 2147483647 h 225"/>
              <a:gd name="T12" fmla="*/ 2147483647 w 4593"/>
              <a:gd name="T13" fmla="*/ 2147483647 h 225"/>
              <a:gd name="T14" fmla="*/ 2147483647 w 4593"/>
              <a:gd name="T15" fmla="*/ 2147483647 h 225"/>
              <a:gd name="T16" fmla="*/ 2147483647 w 4593"/>
              <a:gd name="T17" fmla="*/ 2147483647 h 225"/>
              <a:gd name="T18" fmla="*/ 2147483647 w 4593"/>
              <a:gd name="T19" fmla="*/ 2147483647 h 225"/>
              <a:gd name="T20" fmla="*/ 2147483647 w 4593"/>
              <a:gd name="T21" fmla="*/ 2147483647 h 225"/>
              <a:gd name="T22" fmla="*/ 2147483647 w 4593"/>
              <a:gd name="T23" fmla="*/ 2147483647 h 225"/>
              <a:gd name="T24" fmla="*/ 2147483647 w 4593"/>
              <a:gd name="T25" fmla="*/ 2147483647 h 225"/>
              <a:gd name="T26" fmla="*/ 0 w 4593"/>
              <a:gd name="T27" fmla="*/ 2147483647 h 225"/>
              <a:gd name="T28" fmla="*/ 2147483647 w 4593"/>
              <a:gd name="T29" fmla="*/ 2147483647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93"/>
              <a:gd name="T46" fmla="*/ 0 h 225"/>
              <a:gd name="T47" fmla="*/ 4593 w 459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93" h="225">
                <a:moveTo>
                  <a:pt x="29" y="29"/>
                </a:moveTo>
                <a:cubicBezTo>
                  <a:pt x="1066" y="34"/>
                  <a:pt x="2318" y="44"/>
                  <a:pt x="3355" y="44"/>
                </a:cubicBezTo>
                <a:cubicBezTo>
                  <a:pt x="3911" y="46"/>
                  <a:pt x="3427" y="44"/>
                  <a:pt x="3571" y="44"/>
                </a:cubicBezTo>
                <a:cubicBezTo>
                  <a:pt x="3715" y="44"/>
                  <a:pt x="4061" y="35"/>
                  <a:pt x="4219" y="44"/>
                </a:cubicBezTo>
                <a:cubicBezTo>
                  <a:pt x="4321" y="49"/>
                  <a:pt x="4505" y="0"/>
                  <a:pt x="4521" y="101"/>
                </a:cubicBezTo>
                <a:cubicBezTo>
                  <a:pt x="4560" y="122"/>
                  <a:pt x="4531" y="147"/>
                  <a:pt x="4507" y="159"/>
                </a:cubicBezTo>
                <a:cubicBezTo>
                  <a:pt x="4483" y="171"/>
                  <a:pt x="4593" y="176"/>
                  <a:pt x="4377" y="173"/>
                </a:cubicBezTo>
                <a:cubicBezTo>
                  <a:pt x="4161" y="170"/>
                  <a:pt x="3448" y="146"/>
                  <a:pt x="3211" y="144"/>
                </a:cubicBezTo>
                <a:cubicBezTo>
                  <a:pt x="2974" y="142"/>
                  <a:pt x="3350" y="156"/>
                  <a:pt x="2952" y="159"/>
                </a:cubicBezTo>
                <a:cubicBezTo>
                  <a:pt x="2554" y="162"/>
                  <a:pt x="1265" y="157"/>
                  <a:pt x="821" y="159"/>
                </a:cubicBezTo>
                <a:cubicBezTo>
                  <a:pt x="379" y="155"/>
                  <a:pt x="420" y="180"/>
                  <a:pt x="288" y="173"/>
                </a:cubicBezTo>
                <a:cubicBezTo>
                  <a:pt x="178" y="182"/>
                  <a:pt x="201" y="225"/>
                  <a:pt x="158" y="216"/>
                </a:cubicBezTo>
                <a:cubicBezTo>
                  <a:pt x="115" y="207"/>
                  <a:pt x="55" y="135"/>
                  <a:pt x="29" y="116"/>
                </a:cubicBezTo>
                <a:cubicBezTo>
                  <a:pt x="12" y="115"/>
                  <a:pt x="29" y="173"/>
                  <a:pt x="0" y="101"/>
                </a:cubicBezTo>
                <a:cubicBezTo>
                  <a:pt x="9" y="84"/>
                  <a:pt x="29" y="48"/>
                  <a:pt x="29" y="29"/>
                </a:cubicBezTo>
                <a:close/>
              </a:path>
            </a:pathLst>
          </a:custGeom>
          <a:solidFill>
            <a:srgbClr val="008000"/>
          </a:solidFill>
          <a:ln w="9525">
            <a:solidFill>
              <a:srgbClr val="FF0000"/>
            </a:solidFill>
            <a:round/>
            <a:headEnd/>
            <a:tailEnd/>
          </a:ln>
        </p:spPr>
        <p:txBody>
          <a:bodyPr/>
          <a:lstStyle/>
          <a:p>
            <a:endParaRPr lang="en-US"/>
          </a:p>
        </p:txBody>
      </p:sp>
      <p:sp>
        <p:nvSpPr>
          <p:cNvPr id="287752" name="Rectangle 8"/>
          <p:cNvSpPr>
            <a:spLocks noGrp="1" noChangeArrowheads="1"/>
          </p:cNvSpPr>
          <p:nvPr>
            <p:ph type="title"/>
          </p:nvPr>
        </p:nvSpPr>
        <p:spPr/>
        <p:txBody>
          <a:bodyPr/>
          <a:lstStyle/>
          <a:p>
            <a:pPr algn="r" rtl="1" eaLnBrk="1" fontAlgn="auto" hangingPunct="1">
              <a:spcAft>
                <a:spcPts val="0"/>
              </a:spcAft>
              <a:defRPr/>
            </a:pPr>
            <a:r>
              <a:rPr lang="ar-SA" sz="4000" dirty="0" smtClean="0">
                <a:solidFill>
                  <a:schemeClr val="accent1">
                    <a:satMod val="150000"/>
                  </a:schemeClr>
                </a:solidFill>
                <a:latin typeface="Times New Roman" pitchFamily="18" charset="0"/>
                <a:cs typeface="Times New Roman" pitchFamily="18" charset="0"/>
              </a:rPr>
              <a:t>قوى العرض والطلب وتحديد الأسعار في الأسواق</a:t>
            </a:r>
            <a:r>
              <a:rPr lang="en-US" sz="4000" dirty="0" smtClean="0">
                <a:solidFill>
                  <a:schemeClr val="accent1">
                    <a:satMod val="150000"/>
                  </a:schemeClr>
                </a:solidFill>
                <a:latin typeface="Times New Roman" pitchFamily="18" charset="0"/>
                <a:cs typeface="Times New Roman" pitchFamily="18" charset="0"/>
              </a:rPr>
              <a:t> </a:t>
            </a:r>
            <a:endParaRPr lang="en-GB" sz="4000" dirty="0" smtClean="0">
              <a:solidFill>
                <a:schemeClr val="accent1">
                  <a:satMod val="150000"/>
                </a:schemeClr>
              </a:solidFill>
              <a:latin typeface="Times New Roman" pitchFamily="18" charset="0"/>
              <a:cs typeface="Times New Roman" pitchFamily="18" charset="0"/>
            </a:endParaRPr>
          </a:p>
        </p:txBody>
      </p:sp>
      <p:graphicFrame>
        <p:nvGraphicFramePr>
          <p:cNvPr id="287814" name="Group 70"/>
          <p:cNvGraphicFramePr>
            <a:graphicFrameLocks noGrp="1"/>
          </p:cNvGraphicFramePr>
          <p:nvPr>
            <p:ph type="tbl" idx="1"/>
          </p:nvPr>
        </p:nvGraphicFramePr>
        <p:xfrm>
          <a:off x="457200" y="1600200"/>
          <a:ext cx="8229600" cy="4525963"/>
        </p:xfrm>
        <a:graphic>
          <a:graphicData uri="http://schemas.openxmlformats.org/drawingml/2006/table">
            <a:tbl>
              <a:tblPr rtl="1"/>
              <a:tblGrid>
                <a:gridCol w="1241425"/>
                <a:gridCol w="1452562"/>
                <a:gridCol w="1639888"/>
                <a:gridCol w="1639887"/>
                <a:gridCol w="2255838"/>
              </a:tblGrid>
              <a:tr h="12636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السعــر</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الكمية المعروضة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الكمية المطلوبة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الفائض /العجز في الكمية</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(S – D)</a:t>
                      </a:r>
                      <a:endParaRPr kumimoji="0" lang="en-GB"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اتجاه الضغط على الأسعار</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231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imes New Roman" pitchFamily="18" charset="0"/>
                          <a:cs typeface="Times New Roman" pitchFamily="18" charset="0"/>
                        </a:rPr>
                        <a:t>-</a:t>
                      </a: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إلى أسفل</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تــوازن</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إلى أعـــلى</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3560" name="Line 71"/>
          <p:cNvSpPr>
            <a:spLocks noChangeShapeType="1"/>
          </p:cNvSpPr>
          <p:nvPr/>
        </p:nvSpPr>
        <p:spPr bwMode="auto">
          <a:xfrm flipV="1">
            <a:off x="1331913" y="4365625"/>
            <a:ext cx="0" cy="1008063"/>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3561" name="Line 72"/>
          <p:cNvSpPr>
            <a:spLocks noChangeShapeType="1"/>
          </p:cNvSpPr>
          <p:nvPr/>
        </p:nvSpPr>
        <p:spPr bwMode="auto">
          <a:xfrm>
            <a:off x="1331913" y="2997200"/>
            <a:ext cx="0" cy="9366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49" name="Rectangle 33"/>
          <p:cNvSpPr>
            <a:spLocks noGrp="1" noChangeArrowheads="1"/>
          </p:cNvSpPr>
          <p:nvPr>
            <p:ph type="title"/>
          </p:nvPr>
        </p:nvSpPr>
        <p:spPr>
          <a:xfrm>
            <a:off x="395288" y="260350"/>
            <a:ext cx="8229600" cy="1139825"/>
          </a:xfrm>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العرض  والطلب بيانيا</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14021" name="Rectangle 34"/>
          <p:cNvSpPr>
            <a:spLocks noGrp="1" noChangeArrowheads="1"/>
          </p:cNvSpPr>
          <p:nvPr>
            <p:ph type="body" sz="half" idx="1"/>
          </p:nvPr>
        </p:nvSpPr>
        <p:spPr/>
        <p:txBody>
          <a:bodyPr rtlCol="0">
            <a:normAutofit fontScale="92500" lnSpcReduction="10000"/>
          </a:bodyPr>
          <a:lstStyle/>
          <a:p>
            <a:pPr marL="438912" indent="-320040" algn="r" rtl="1" eaLnBrk="1" fontAlgn="auto" hangingPunct="1">
              <a:lnSpc>
                <a:spcPct val="90000"/>
              </a:lnSpc>
              <a:spcBef>
                <a:spcPts val="0"/>
              </a:spcBef>
              <a:spcAft>
                <a:spcPts val="0"/>
              </a:spcAft>
              <a:buFont typeface="Wingdings 2"/>
              <a:buChar char=""/>
              <a:defRPr/>
            </a:pPr>
            <a:r>
              <a:rPr lang="ar-SA" altLang="ar-SA" sz="2400" b="1" dirty="0" smtClean="0">
                <a:latin typeface="Times New Roman" panose="02020603050405020304" pitchFamily="18" charset="0"/>
                <a:cs typeface="Times New Roman" panose="02020603050405020304" pitchFamily="18" charset="0"/>
              </a:rPr>
              <a:t>الشكل يوضح البيانات في الجدول السابق</a:t>
            </a:r>
          </a:p>
          <a:p>
            <a:pPr marL="438912" indent="-320040" algn="r" rtl="1" eaLnBrk="1" fontAlgn="auto" hangingPunct="1">
              <a:lnSpc>
                <a:spcPct val="90000"/>
              </a:lnSpc>
              <a:spcBef>
                <a:spcPts val="0"/>
              </a:spcBef>
              <a:spcAft>
                <a:spcPts val="0"/>
              </a:spcAft>
              <a:buFont typeface="Wingdings 2"/>
              <a:buChar char=""/>
              <a:defRPr/>
            </a:pPr>
            <a:r>
              <a:rPr lang="ar-SA" altLang="ar-SA" sz="2400" b="1" dirty="0" smtClean="0">
                <a:latin typeface="Times New Roman" panose="02020603050405020304" pitchFamily="18" charset="0"/>
                <a:cs typeface="Times New Roman" panose="02020603050405020304" pitchFamily="18" charset="0"/>
              </a:rPr>
              <a:t>عند كل سعر من الأسعار يتفاوت حال السوق بين:</a:t>
            </a:r>
          </a:p>
          <a:p>
            <a:pPr marL="731520" lvl="1" indent="-274320" algn="r" rtl="1" eaLnBrk="1" fontAlgn="auto" hangingPunct="1">
              <a:lnSpc>
                <a:spcPct val="90000"/>
              </a:lnSpc>
              <a:spcAft>
                <a:spcPts val="0"/>
              </a:spcAft>
              <a:buFont typeface="Wingdings"/>
              <a:buChar char=""/>
              <a:defRPr/>
            </a:pPr>
            <a:r>
              <a:rPr lang="ar-SA" altLang="ar-SA" sz="2400" b="1" dirty="0" smtClean="0">
                <a:latin typeface="Times New Roman" panose="02020603050405020304" pitchFamily="18" charset="0"/>
                <a:cs typeface="Times New Roman" panose="02020603050405020304" pitchFamily="18" charset="0"/>
              </a:rPr>
              <a:t>توازن</a:t>
            </a:r>
            <a:r>
              <a:rPr lang="en-US" altLang="ar-SA" sz="2400" b="1" dirty="0" smtClean="0">
                <a:latin typeface="Times New Roman" panose="02020603050405020304" pitchFamily="18" charset="0"/>
                <a:cs typeface="Times New Roman" panose="02020603050405020304" pitchFamily="18" charset="0"/>
              </a:rPr>
              <a:t> “Equilibrium”</a:t>
            </a:r>
            <a:endParaRPr lang="ar-SA" altLang="ar-SA" sz="2400" b="1" dirty="0" smtClean="0">
              <a:latin typeface="Times New Roman" panose="02020603050405020304" pitchFamily="18" charset="0"/>
              <a:cs typeface="Times New Roman" panose="02020603050405020304" pitchFamily="18" charset="0"/>
            </a:endParaRPr>
          </a:p>
          <a:p>
            <a:pPr marL="731520" lvl="1" indent="-274320" algn="r" rtl="1" eaLnBrk="1" fontAlgn="auto" hangingPunct="1">
              <a:lnSpc>
                <a:spcPct val="90000"/>
              </a:lnSpc>
              <a:spcAft>
                <a:spcPts val="0"/>
              </a:spcAft>
              <a:buFont typeface="Wingdings"/>
              <a:buChar char=""/>
              <a:defRPr/>
            </a:pPr>
            <a:r>
              <a:rPr lang="ar-SA" altLang="ar-SA" sz="2400" b="1" dirty="0" smtClean="0">
                <a:latin typeface="Times New Roman" panose="02020603050405020304" pitchFamily="18" charset="0"/>
                <a:cs typeface="Times New Roman" panose="02020603050405020304" pitchFamily="18" charset="0"/>
              </a:rPr>
              <a:t>عجز </a:t>
            </a:r>
            <a:r>
              <a:rPr lang="en-US" altLang="ar-SA" sz="2400" b="1" dirty="0" smtClean="0">
                <a:latin typeface="Times New Roman" panose="02020603050405020304" pitchFamily="18" charset="0"/>
                <a:cs typeface="Times New Roman" panose="02020603050405020304" pitchFamily="18" charset="0"/>
              </a:rPr>
              <a:t>“Deficit”</a:t>
            </a:r>
            <a:endParaRPr lang="ar-SA" altLang="ar-SA" sz="2400" b="1" dirty="0" smtClean="0">
              <a:latin typeface="Times New Roman" panose="02020603050405020304" pitchFamily="18" charset="0"/>
              <a:cs typeface="Times New Roman" panose="02020603050405020304" pitchFamily="18" charset="0"/>
            </a:endParaRPr>
          </a:p>
          <a:p>
            <a:pPr marL="731520" lvl="1" indent="-274320" algn="r" rtl="1" eaLnBrk="1" fontAlgn="auto" hangingPunct="1">
              <a:lnSpc>
                <a:spcPct val="90000"/>
              </a:lnSpc>
              <a:spcAft>
                <a:spcPts val="0"/>
              </a:spcAft>
              <a:buFont typeface="Wingdings"/>
              <a:buChar char=""/>
              <a:defRPr/>
            </a:pPr>
            <a:r>
              <a:rPr lang="ar-SA" altLang="ar-SA" sz="2400" b="1" dirty="0" smtClean="0">
                <a:latin typeface="Times New Roman" panose="02020603050405020304" pitchFamily="18" charset="0"/>
                <a:cs typeface="Times New Roman" panose="02020603050405020304" pitchFamily="18" charset="0"/>
              </a:rPr>
              <a:t>فائض</a:t>
            </a:r>
            <a:r>
              <a:rPr lang="en-US" altLang="ar-SA" sz="2400" b="1" dirty="0" smtClean="0">
                <a:latin typeface="Times New Roman" panose="02020603050405020304" pitchFamily="18" charset="0"/>
                <a:cs typeface="Times New Roman" panose="02020603050405020304" pitchFamily="18" charset="0"/>
              </a:rPr>
              <a:t>’Surplus”</a:t>
            </a:r>
            <a:endParaRPr lang="ar-SA" altLang="ar-SA" sz="24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2"/>
              <a:buChar char=""/>
              <a:defRPr/>
            </a:pPr>
            <a:r>
              <a:rPr lang="ar-SA" altLang="ar-SA" sz="2400" b="1" dirty="0" smtClean="0">
                <a:latin typeface="Times New Roman" panose="02020603050405020304" pitchFamily="18" charset="0"/>
                <a:cs typeface="Times New Roman" panose="02020603050405020304" pitchFamily="18" charset="0"/>
              </a:rPr>
              <a:t>الكمية (40) هي كمية التوازن</a:t>
            </a:r>
          </a:p>
          <a:p>
            <a:pPr marL="438912" indent="-320040" algn="r" rtl="1" eaLnBrk="1" fontAlgn="auto" hangingPunct="1">
              <a:lnSpc>
                <a:spcPct val="90000"/>
              </a:lnSpc>
              <a:spcBef>
                <a:spcPts val="0"/>
              </a:spcBef>
              <a:spcAft>
                <a:spcPts val="0"/>
              </a:spcAft>
              <a:buFont typeface="Wingdings 2"/>
              <a:buChar char=""/>
              <a:defRPr/>
            </a:pPr>
            <a:r>
              <a:rPr lang="ar-SA" altLang="ar-SA" sz="2400" b="1" dirty="0" smtClean="0">
                <a:latin typeface="Times New Roman" panose="02020603050405020304" pitchFamily="18" charset="0"/>
                <a:cs typeface="Times New Roman" panose="02020603050405020304" pitchFamily="18" charset="0"/>
              </a:rPr>
              <a:t>السعر (10) هو سعر التوازن</a:t>
            </a:r>
          </a:p>
          <a:p>
            <a:pPr marL="438912" indent="-320040" algn="r" rtl="1" eaLnBrk="1" fontAlgn="auto" hangingPunct="1">
              <a:lnSpc>
                <a:spcPct val="90000"/>
              </a:lnSpc>
              <a:spcBef>
                <a:spcPts val="0"/>
              </a:spcBef>
              <a:spcAft>
                <a:spcPts val="0"/>
              </a:spcAft>
              <a:buFont typeface="Wingdings 2"/>
              <a:buChar char=""/>
              <a:defRPr/>
            </a:pPr>
            <a:r>
              <a:rPr lang="ar-SA" altLang="ar-SA" sz="2400" b="1" dirty="0" smtClean="0">
                <a:latin typeface="Times New Roman" panose="02020603050405020304" pitchFamily="18" charset="0"/>
                <a:cs typeface="Times New Roman" panose="02020603050405020304" pitchFamily="18" charset="0"/>
              </a:rPr>
              <a:t>عدا ذلك لا يكون السوق متوازنا.</a:t>
            </a:r>
          </a:p>
          <a:p>
            <a:pPr marL="438912" indent="-320040" algn="r" rtl="1" eaLnBrk="1" fontAlgn="auto" hangingPunct="1">
              <a:lnSpc>
                <a:spcPct val="90000"/>
              </a:lnSpc>
              <a:spcBef>
                <a:spcPts val="0"/>
              </a:spcBef>
              <a:spcAft>
                <a:spcPts val="0"/>
              </a:spcAft>
              <a:buFont typeface="Wingdings 2"/>
              <a:buChar char=""/>
              <a:defRPr/>
            </a:pPr>
            <a:endParaRPr lang="ar-SA" altLang="en-US" sz="24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2"/>
              <a:buChar char=""/>
              <a:defRPr/>
            </a:pPr>
            <a:r>
              <a:rPr lang="ar-SA" altLang="en-US" sz="2400" b="1" dirty="0" smtClean="0">
                <a:latin typeface="Times New Roman" panose="02020603050405020304" pitchFamily="18" charset="0"/>
                <a:cs typeface="Times New Roman" panose="02020603050405020304" pitchFamily="18" charset="0"/>
              </a:rPr>
              <a:t>يتحدد  </a:t>
            </a:r>
            <a:r>
              <a:rPr lang="ar-SA" altLang="en-US" sz="2400" b="1" dirty="0">
                <a:latin typeface="Times New Roman" panose="02020603050405020304" pitchFamily="18" charset="0"/>
                <a:cs typeface="Times New Roman" panose="02020603050405020304" pitchFamily="18" charset="0"/>
              </a:rPr>
              <a:t>سعر التوازن وكمية التوازن عند تقاطع منحني العرض مع منحني الطلب ويطلق علي </a:t>
            </a:r>
            <a:r>
              <a:rPr lang="ar-SA" altLang="en-US" sz="2400" b="1" dirty="0" smtClean="0">
                <a:latin typeface="Times New Roman" panose="02020603050405020304" pitchFamily="18" charset="0"/>
                <a:cs typeface="Times New Roman" panose="02020603050405020304" pitchFamily="18" charset="0"/>
              </a:rPr>
              <a:t>النقطة </a:t>
            </a:r>
            <a:r>
              <a:rPr lang="en-US" altLang="en-US" sz="2400" b="1" dirty="0" smtClean="0">
                <a:latin typeface="Times New Roman" panose="02020603050405020304" pitchFamily="18" charset="0"/>
                <a:cs typeface="Times New Roman" panose="02020603050405020304" pitchFamily="18" charset="0"/>
              </a:rPr>
              <a:t>(E)</a:t>
            </a:r>
            <a:r>
              <a:rPr lang="ar-SA" altLang="en-US" sz="2400" b="1" dirty="0" smtClean="0">
                <a:latin typeface="Times New Roman" panose="02020603050405020304" pitchFamily="18" charset="0"/>
                <a:cs typeface="Times New Roman" panose="02020603050405020304" pitchFamily="18" charset="0"/>
              </a:rPr>
              <a:t> نقطة </a:t>
            </a:r>
            <a:r>
              <a:rPr lang="ar-SA" altLang="en-US" sz="2400" b="1" dirty="0">
                <a:latin typeface="Times New Roman" panose="02020603050405020304" pitchFamily="18" charset="0"/>
                <a:cs typeface="Times New Roman" panose="02020603050405020304" pitchFamily="18" charset="0"/>
              </a:rPr>
              <a:t>التوازن </a:t>
            </a:r>
            <a:r>
              <a:rPr lang="ar-SA" altLang="en-US" sz="2400" b="1" dirty="0" smtClean="0">
                <a:latin typeface="Times New Roman" panose="02020603050405020304" pitchFamily="18" charset="0"/>
                <a:cs typeface="Times New Roman" panose="02020603050405020304" pitchFamily="18" charset="0"/>
              </a:rPr>
              <a:t>(</a:t>
            </a:r>
            <a:r>
              <a:rPr lang="en-US" altLang="en-US" sz="2400" b="1" dirty="0" smtClean="0">
                <a:latin typeface="Times New Roman" panose="02020603050405020304" pitchFamily="18" charset="0"/>
                <a:cs typeface="Times New Roman" panose="02020603050405020304" pitchFamily="18" charset="0"/>
              </a:rPr>
              <a:t>Equilibrium </a:t>
            </a:r>
            <a:r>
              <a:rPr lang="en-US" altLang="en-US" sz="2400" b="1" dirty="0">
                <a:latin typeface="Times New Roman" panose="02020603050405020304" pitchFamily="18" charset="0"/>
                <a:cs typeface="Times New Roman" panose="02020603050405020304" pitchFamily="18" charset="0"/>
              </a:rPr>
              <a:t>point</a:t>
            </a:r>
            <a:r>
              <a:rPr lang="ar-SA" altLang="en-US" sz="2400" b="1" dirty="0">
                <a:latin typeface="Times New Roman" panose="02020603050405020304" pitchFamily="18" charset="0"/>
                <a:cs typeface="Times New Roman" panose="02020603050405020304" pitchFamily="18" charset="0"/>
              </a:rPr>
              <a:t>).</a:t>
            </a:r>
          </a:p>
          <a:p>
            <a:pPr marL="438912" indent="-320040" algn="r" rtl="1" eaLnBrk="1" fontAlgn="auto" hangingPunct="1">
              <a:lnSpc>
                <a:spcPct val="90000"/>
              </a:lnSpc>
              <a:spcBef>
                <a:spcPts val="0"/>
              </a:spcBef>
              <a:spcAft>
                <a:spcPts val="0"/>
              </a:spcAft>
              <a:buFont typeface="Wingdings 2"/>
              <a:buChar char=""/>
              <a:defRPr/>
            </a:pPr>
            <a:endParaRPr lang="en-GB" altLang="ar-SA" sz="2400" b="1" dirty="0" smtClean="0">
              <a:latin typeface="Times New Roman" panose="02020603050405020304" pitchFamily="18" charset="0"/>
              <a:cs typeface="Times New Roman" panose="02020603050405020304" pitchFamily="18" charset="0"/>
            </a:endParaRPr>
          </a:p>
        </p:txBody>
      </p:sp>
      <p:grpSp>
        <p:nvGrpSpPr>
          <p:cNvPr id="194564" name="Group 35"/>
          <p:cNvGrpSpPr>
            <a:grpSpLocks/>
          </p:cNvGrpSpPr>
          <p:nvPr/>
        </p:nvGrpSpPr>
        <p:grpSpPr bwMode="auto">
          <a:xfrm>
            <a:off x="4500563" y="2133600"/>
            <a:ext cx="4248150" cy="3454400"/>
            <a:chOff x="4500563" y="2133600"/>
            <a:chExt cx="4247901" cy="3454400"/>
          </a:xfrm>
        </p:grpSpPr>
        <p:sp>
          <p:nvSpPr>
            <p:cNvPr id="194565" name="Oval 37"/>
            <p:cNvSpPr>
              <a:spLocks noChangeArrowheads="1"/>
            </p:cNvSpPr>
            <p:nvPr/>
          </p:nvSpPr>
          <p:spPr bwMode="auto">
            <a:xfrm>
              <a:off x="4500563" y="3573463"/>
              <a:ext cx="647700" cy="503237"/>
            </a:xfrm>
            <a:prstGeom prst="ellipse">
              <a:avLst/>
            </a:prstGeom>
            <a:solidFill>
              <a:schemeClr val="accent1"/>
            </a:solidFill>
            <a:ln w="9525">
              <a:solidFill>
                <a:schemeClr val="tx1"/>
              </a:solidFill>
              <a:round/>
              <a:headEnd/>
              <a:tailEnd/>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194566" name="Oval 36"/>
            <p:cNvSpPr>
              <a:spLocks noChangeArrowheads="1"/>
            </p:cNvSpPr>
            <p:nvPr/>
          </p:nvSpPr>
          <p:spPr bwMode="auto">
            <a:xfrm>
              <a:off x="6011863" y="5084763"/>
              <a:ext cx="647700" cy="503237"/>
            </a:xfrm>
            <a:prstGeom prst="ellipse">
              <a:avLst/>
            </a:prstGeom>
            <a:solidFill>
              <a:schemeClr val="accent1"/>
            </a:solidFill>
            <a:ln w="9525">
              <a:solidFill>
                <a:schemeClr val="tx1"/>
              </a:solidFill>
              <a:round/>
              <a:headEnd/>
              <a:tailEnd/>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grpSp>
          <p:nvGrpSpPr>
            <p:cNvPr id="194567" name="Group 4"/>
            <p:cNvGrpSpPr>
              <a:grpSpLocks/>
            </p:cNvGrpSpPr>
            <p:nvPr/>
          </p:nvGrpSpPr>
          <p:grpSpPr bwMode="auto">
            <a:xfrm>
              <a:off x="4643438" y="2133600"/>
              <a:ext cx="4024312" cy="3167063"/>
              <a:chOff x="3420" y="1620"/>
              <a:chExt cx="6337" cy="4069"/>
            </a:xfrm>
          </p:grpSpPr>
          <p:sp>
            <p:nvSpPr>
              <p:cNvPr id="194569" name="Rectangle 5"/>
              <p:cNvSpPr>
                <a:spLocks noChangeArrowheads="1"/>
              </p:cNvSpPr>
              <p:nvPr/>
            </p:nvSpPr>
            <p:spPr bwMode="auto">
              <a:xfrm>
                <a:off x="5940" y="3060"/>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200">
                    <a:latin typeface="Times New Roman" pitchFamily="18" charset="0"/>
                    <a:cs typeface="Times New Roman" pitchFamily="18" charset="0"/>
                  </a:rPr>
                  <a:t>فائض</a:t>
                </a:r>
                <a:endParaRPr lang="en-GB" altLang="ar-SA" sz="1800">
                  <a:latin typeface="Arial" pitchFamily="34" charset="0"/>
                  <a:cs typeface="Arial" pitchFamily="34" charset="0"/>
                </a:endParaRPr>
              </a:p>
            </p:txBody>
          </p:sp>
          <p:sp>
            <p:nvSpPr>
              <p:cNvPr id="194570" name="Rectangle 6"/>
              <p:cNvSpPr>
                <a:spLocks noChangeArrowheads="1"/>
              </p:cNvSpPr>
              <p:nvPr/>
            </p:nvSpPr>
            <p:spPr bwMode="auto">
              <a:xfrm>
                <a:off x="5940" y="4500"/>
                <a:ext cx="54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200">
                    <a:latin typeface="Times New Roman" pitchFamily="18" charset="0"/>
                    <a:cs typeface="Times New Roman" pitchFamily="18" charset="0"/>
                  </a:rPr>
                  <a:t>عجز</a:t>
                </a:r>
                <a:endParaRPr lang="en-GB" altLang="ar-SA" sz="1800">
                  <a:latin typeface="Arial" pitchFamily="34" charset="0"/>
                  <a:cs typeface="Arial" pitchFamily="34" charset="0"/>
                </a:endParaRPr>
              </a:p>
            </p:txBody>
          </p:sp>
          <p:grpSp>
            <p:nvGrpSpPr>
              <p:cNvPr id="194571" name="Group 7"/>
              <p:cNvGrpSpPr>
                <a:grpSpLocks/>
              </p:cNvGrpSpPr>
              <p:nvPr/>
            </p:nvGrpSpPr>
            <p:grpSpPr bwMode="auto">
              <a:xfrm>
                <a:off x="3420" y="1620"/>
                <a:ext cx="6337" cy="4069"/>
                <a:chOff x="3420" y="1620"/>
                <a:chExt cx="6337" cy="4069"/>
              </a:xfrm>
            </p:grpSpPr>
            <p:grpSp>
              <p:nvGrpSpPr>
                <p:cNvPr id="194572" name="Group 8"/>
                <p:cNvGrpSpPr>
                  <a:grpSpLocks/>
                </p:cNvGrpSpPr>
                <p:nvPr/>
              </p:nvGrpSpPr>
              <p:grpSpPr bwMode="auto">
                <a:xfrm>
                  <a:off x="3420" y="1620"/>
                  <a:ext cx="6337" cy="4069"/>
                  <a:chOff x="3420" y="1620"/>
                  <a:chExt cx="6337" cy="4069"/>
                </a:xfrm>
              </p:grpSpPr>
              <p:sp>
                <p:nvSpPr>
                  <p:cNvPr id="194574" name="Line 9"/>
                  <p:cNvSpPr>
                    <a:spLocks noChangeShapeType="1"/>
                  </p:cNvSpPr>
                  <p:nvPr/>
                </p:nvSpPr>
                <p:spPr bwMode="auto">
                  <a:xfrm>
                    <a:off x="4140" y="1800"/>
                    <a:ext cx="37" cy="362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75" name="Line 10"/>
                  <p:cNvSpPr>
                    <a:spLocks noChangeShapeType="1"/>
                  </p:cNvSpPr>
                  <p:nvPr/>
                </p:nvSpPr>
                <p:spPr bwMode="auto">
                  <a:xfrm flipV="1">
                    <a:off x="4176" y="5355"/>
                    <a:ext cx="5004" cy="45"/>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76" name="Line 11"/>
                  <p:cNvSpPr>
                    <a:spLocks noChangeShapeType="1"/>
                  </p:cNvSpPr>
                  <p:nvPr/>
                </p:nvSpPr>
                <p:spPr bwMode="auto">
                  <a:xfrm>
                    <a:off x="4140" y="2160"/>
                    <a:ext cx="3960" cy="306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77" name="Line 12"/>
                  <p:cNvSpPr>
                    <a:spLocks noChangeShapeType="1"/>
                  </p:cNvSpPr>
                  <p:nvPr/>
                </p:nvSpPr>
                <p:spPr bwMode="auto">
                  <a:xfrm flipV="1">
                    <a:off x="4464" y="2160"/>
                    <a:ext cx="4176" cy="297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78" name="Line 13"/>
                  <p:cNvSpPr>
                    <a:spLocks noChangeShapeType="1"/>
                  </p:cNvSpPr>
                  <p:nvPr/>
                </p:nvSpPr>
                <p:spPr bwMode="auto">
                  <a:xfrm flipV="1">
                    <a:off x="5760" y="3420"/>
                    <a:ext cx="1080" cy="0"/>
                  </a:xfrm>
                  <a:prstGeom prst="line">
                    <a:avLst/>
                  </a:prstGeom>
                  <a:noFill/>
                  <a:ln w="12700" cap="rnd">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79" name="Rectangle 14"/>
                  <p:cNvSpPr>
                    <a:spLocks noChangeArrowheads="1"/>
                  </p:cNvSpPr>
                  <p:nvPr/>
                </p:nvSpPr>
                <p:spPr bwMode="auto">
                  <a:xfrm>
                    <a:off x="8100" y="486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200">
                        <a:latin typeface="Times New Roman" pitchFamily="18" charset="0"/>
                        <a:cs typeface="Times New Roman" pitchFamily="18" charset="0"/>
                      </a:rPr>
                      <a:t>ط</a:t>
                    </a:r>
                    <a:endParaRPr lang="en-GB" altLang="ar-SA" sz="1800">
                      <a:latin typeface="Arial" pitchFamily="34" charset="0"/>
                      <a:cs typeface="Arial" pitchFamily="34" charset="0"/>
                    </a:endParaRPr>
                  </a:p>
                </p:txBody>
              </p:sp>
              <p:sp>
                <p:nvSpPr>
                  <p:cNvPr id="194580" name="Rectangle 15"/>
                  <p:cNvSpPr>
                    <a:spLocks noChangeArrowheads="1"/>
                  </p:cNvSpPr>
                  <p:nvPr/>
                </p:nvSpPr>
                <p:spPr bwMode="auto">
                  <a:xfrm>
                    <a:off x="8640" y="2160"/>
                    <a:ext cx="289"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200">
                        <a:latin typeface="Times New Roman" pitchFamily="18" charset="0"/>
                        <a:cs typeface="Times New Roman" pitchFamily="18" charset="0"/>
                      </a:rPr>
                      <a:t>ع</a:t>
                    </a:r>
                    <a:endParaRPr lang="en-GB" altLang="ar-SA" sz="1800">
                      <a:latin typeface="Arial" pitchFamily="34" charset="0"/>
                      <a:cs typeface="Arial" pitchFamily="34" charset="0"/>
                    </a:endParaRPr>
                  </a:p>
                </p:txBody>
              </p:sp>
              <p:sp>
                <p:nvSpPr>
                  <p:cNvPr id="194581" name="Rectangle 16"/>
                  <p:cNvSpPr>
                    <a:spLocks noChangeArrowheads="1"/>
                  </p:cNvSpPr>
                  <p:nvPr/>
                </p:nvSpPr>
                <p:spPr bwMode="auto">
                  <a:xfrm>
                    <a:off x="9180" y="4860"/>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200">
                        <a:latin typeface="Times New Roman" pitchFamily="18" charset="0"/>
                        <a:cs typeface="Times New Roman" pitchFamily="18" charset="0"/>
                      </a:rPr>
                      <a:t>الكمية</a:t>
                    </a:r>
                    <a:endParaRPr lang="en-GB" altLang="ar-SA" sz="1800">
                      <a:latin typeface="Arial" pitchFamily="34" charset="0"/>
                      <a:cs typeface="Arial" pitchFamily="34" charset="0"/>
                    </a:endParaRPr>
                  </a:p>
                </p:txBody>
              </p:sp>
              <p:sp>
                <p:nvSpPr>
                  <p:cNvPr id="194582" name="Rectangle 17"/>
                  <p:cNvSpPr>
                    <a:spLocks noChangeArrowheads="1"/>
                  </p:cNvSpPr>
                  <p:nvPr/>
                </p:nvSpPr>
                <p:spPr bwMode="auto">
                  <a:xfrm>
                    <a:off x="3420" y="1620"/>
                    <a:ext cx="577"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200">
                        <a:latin typeface="Times New Roman" pitchFamily="18" charset="0"/>
                        <a:cs typeface="Times New Roman" pitchFamily="18" charset="0"/>
                      </a:rPr>
                      <a:t>السعر</a:t>
                    </a:r>
                    <a:endParaRPr lang="en-GB" altLang="ar-SA" sz="1800">
                      <a:latin typeface="Arial" pitchFamily="34" charset="0"/>
                      <a:cs typeface="Arial" pitchFamily="34" charset="0"/>
                    </a:endParaRPr>
                  </a:p>
                </p:txBody>
              </p:sp>
              <p:sp>
                <p:nvSpPr>
                  <p:cNvPr id="194583" name="Rectangle 18"/>
                  <p:cNvSpPr>
                    <a:spLocks noChangeArrowheads="1"/>
                  </p:cNvSpPr>
                  <p:nvPr/>
                </p:nvSpPr>
                <p:spPr bwMode="auto">
                  <a:xfrm>
                    <a:off x="3600" y="306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12</a:t>
                    </a:r>
                    <a:endParaRPr lang="en-GB" altLang="ar-SA" sz="1800">
                      <a:latin typeface="Arial" pitchFamily="34" charset="0"/>
                      <a:cs typeface="Arial" pitchFamily="34" charset="0"/>
                    </a:endParaRPr>
                  </a:p>
                </p:txBody>
              </p:sp>
              <p:sp>
                <p:nvSpPr>
                  <p:cNvPr id="194584" name="Rectangle 19"/>
                  <p:cNvSpPr>
                    <a:spLocks noChangeArrowheads="1"/>
                  </p:cNvSpPr>
                  <p:nvPr/>
                </p:nvSpPr>
                <p:spPr bwMode="auto">
                  <a:xfrm>
                    <a:off x="3600" y="36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10</a:t>
                    </a:r>
                    <a:endParaRPr lang="en-GB" altLang="ar-SA" sz="1800">
                      <a:latin typeface="Arial" pitchFamily="34" charset="0"/>
                      <a:cs typeface="Arial" pitchFamily="34" charset="0"/>
                    </a:endParaRPr>
                  </a:p>
                </p:txBody>
              </p:sp>
              <p:sp>
                <p:nvSpPr>
                  <p:cNvPr id="194585" name="Rectangle 20"/>
                  <p:cNvSpPr>
                    <a:spLocks noChangeArrowheads="1"/>
                  </p:cNvSpPr>
                  <p:nvPr/>
                </p:nvSpPr>
                <p:spPr bwMode="auto">
                  <a:xfrm>
                    <a:off x="3600" y="4137"/>
                    <a:ext cx="433"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8</a:t>
                    </a:r>
                    <a:endParaRPr lang="en-GB" altLang="ar-SA" sz="1800">
                      <a:latin typeface="Arial" pitchFamily="34" charset="0"/>
                      <a:cs typeface="Arial" pitchFamily="34" charset="0"/>
                    </a:endParaRPr>
                  </a:p>
                </p:txBody>
              </p:sp>
              <p:sp>
                <p:nvSpPr>
                  <p:cNvPr id="194586" name="Rectangle 21"/>
                  <p:cNvSpPr>
                    <a:spLocks noChangeArrowheads="1"/>
                  </p:cNvSpPr>
                  <p:nvPr/>
                </p:nvSpPr>
                <p:spPr bwMode="auto">
                  <a:xfrm>
                    <a:off x="3744" y="4700"/>
                    <a:ext cx="289"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6</a:t>
                    </a:r>
                    <a:endParaRPr lang="en-GB" altLang="ar-SA" sz="1800">
                      <a:latin typeface="Arial" pitchFamily="34" charset="0"/>
                      <a:cs typeface="Arial" pitchFamily="34" charset="0"/>
                    </a:endParaRPr>
                  </a:p>
                </p:txBody>
              </p:sp>
              <p:sp>
                <p:nvSpPr>
                  <p:cNvPr id="194587" name="Rectangle 22"/>
                  <p:cNvSpPr>
                    <a:spLocks noChangeArrowheads="1"/>
                  </p:cNvSpPr>
                  <p:nvPr/>
                </p:nvSpPr>
                <p:spPr bwMode="auto">
                  <a:xfrm>
                    <a:off x="5940" y="5400"/>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40</a:t>
                    </a:r>
                    <a:endParaRPr lang="en-GB" altLang="ar-SA" sz="1800">
                      <a:latin typeface="Arial" pitchFamily="34" charset="0"/>
                      <a:cs typeface="Arial" pitchFamily="34" charset="0"/>
                    </a:endParaRPr>
                  </a:p>
                </p:txBody>
              </p:sp>
              <p:sp>
                <p:nvSpPr>
                  <p:cNvPr id="194588" name="Rectangle 23"/>
                  <p:cNvSpPr>
                    <a:spLocks noChangeArrowheads="1"/>
                  </p:cNvSpPr>
                  <p:nvPr/>
                </p:nvSpPr>
                <p:spPr bwMode="auto">
                  <a:xfrm>
                    <a:off x="540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30</a:t>
                    </a:r>
                    <a:endParaRPr lang="en-GB" altLang="ar-SA" sz="1800">
                      <a:latin typeface="Arial" pitchFamily="34" charset="0"/>
                      <a:cs typeface="Arial" pitchFamily="34" charset="0"/>
                    </a:endParaRPr>
                  </a:p>
                </p:txBody>
              </p:sp>
              <p:sp>
                <p:nvSpPr>
                  <p:cNvPr id="194589" name="Rectangle 24"/>
                  <p:cNvSpPr>
                    <a:spLocks noChangeArrowheads="1"/>
                  </p:cNvSpPr>
                  <p:nvPr/>
                </p:nvSpPr>
                <p:spPr bwMode="auto">
                  <a:xfrm>
                    <a:off x="450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20</a:t>
                    </a:r>
                    <a:endParaRPr lang="en-GB" altLang="ar-SA" sz="1800">
                      <a:latin typeface="Arial" pitchFamily="34" charset="0"/>
                      <a:cs typeface="Arial" pitchFamily="34" charset="0"/>
                    </a:endParaRPr>
                  </a:p>
                </p:txBody>
              </p:sp>
              <p:sp>
                <p:nvSpPr>
                  <p:cNvPr id="194590" name="Rectangle 25"/>
                  <p:cNvSpPr>
                    <a:spLocks noChangeArrowheads="1"/>
                  </p:cNvSpPr>
                  <p:nvPr/>
                </p:nvSpPr>
                <p:spPr bwMode="auto">
                  <a:xfrm>
                    <a:off x="648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50</a:t>
                    </a:r>
                    <a:endParaRPr lang="en-GB" altLang="ar-SA" sz="1800">
                      <a:latin typeface="Arial" pitchFamily="34" charset="0"/>
                      <a:cs typeface="Arial" pitchFamily="34" charset="0"/>
                    </a:endParaRPr>
                  </a:p>
                </p:txBody>
              </p:sp>
              <p:sp>
                <p:nvSpPr>
                  <p:cNvPr id="194591" name="Rectangle 26"/>
                  <p:cNvSpPr>
                    <a:spLocks noChangeArrowheads="1"/>
                  </p:cNvSpPr>
                  <p:nvPr/>
                </p:nvSpPr>
                <p:spPr bwMode="auto">
                  <a:xfrm>
                    <a:off x="7560" y="5400"/>
                    <a:ext cx="43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Arial" pitchFamily="34" charset="0"/>
                      </a:rPr>
                      <a:t>60</a:t>
                    </a:r>
                    <a:endParaRPr lang="en-GB" altLang="ar-SA" sz="1800">
                      <a:latin typeface="Arial" pitchFamily="34" charset="0"/>
                      <a:cs typeface="Arial" pitchFamily="34" charset="0"/>
                    </a:endParaRPr>
                  </a:p>
                </p:txBody>
              </p:sp>
              <p:sp>
                <p:nvSpPr>
                  <p:cNvPr id="194592" name="Line 27"/>
                  <p:cNvSpPr>
                    <a:spLocks noChangeShapeType="1"/>
                  </p:cNvSpPr>
                  <p:nvPr/>
                </p:nvSpPr>
                <p:spPr bwMode="auto">
                  <a:xfrm flipH="1">
                    <a:off x="4176" y="3780"/>
                    <a:ext cx="2124" cy="1"/>
                  </a:xfrm>
                  <a:prstGeom prst="line">
                    <a:avLst/>
                  </a:prstGeom>
                  <a:noFill/>
                  <a:ln w="63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93" name="Line 28"/>
                  <p:cNvSpPr>
                    <a:spLocks noChangeShapeType="1"/>
                  </p:cNvSpPr>
                  <p:nvPr/>
                </p:nvSpPr>
                <p:spPr bwMode="auto">
                  <a:xfrm>
                    <a:off x="6300" y="3780"/>
                    <a:ext cx="0" cy="1510"/>
                  </a:xfrm>
                  <a:prstGeom prst="line">
                    <a:avLst/>
                  </a:prstGeom>
                  <a:noFill/>
                  <a:ln w="635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594" name="AutoShape 29"/>
                  <p:cNvSpPr>
                    <a:spLocks/>
                  </p:cNvSpPr>
                  <p:nvPr/>
                </p:nvSpPr>
                <p:spPr bwMode="auto">
                  <a:xfrm rot="-5400000">
                    <a:off x="5940" y="4320"/>
                    <a:ext cx="720" cy="1080"/>
                  </a:xfrm>
                  <a:prstGeom prst="leftBrace">
                    <a:avLst>
                      <a:gd name="adj1" fmla="val 125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194595" name="Line 30"/>
                  <p:cNvSpPr>
                    <a:spLocks noChangeShapeType="1"/>
                  </p:cNvSpPr>
                  <p:nvPr/>
                </p:nvSpPr>
                <p:spPr bwMode="auto">
                  <a:xfrm>
                    <a:off x="5400" y="4500"/>
                    <a:ext cx="1800"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94596" name="AutoShape 31"/>
                  <p:cNvSpPr>
                    <a:spLocks/>
                  </p:cNvSpPr>
                  <p:nvPr/>
                </p:nvSpPr>
                <p:spPr bwMode="auto">
                  <a:xfrm rot="-5400000">
                    <a:off x="5850" y="2430"/>
                    <a:ext cx="900" cy="1080"/>
                  </a:xfrm>
                  <a:prstGeom prst="rightBrace">
                    <a:avLst>
                      <a:gd name="adj1" fmla="val 1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grpSp>
            <p:sp>
              <p:nvSpPr>
                <p:cNvPr id="194573" name="Text Box 32"/>
                <p:cNvSpPr txBox="1">
                  <a:spLocks noChangeArrowheads="1"/>
                </p:cNvSpPr>
                <p:nvPr/>
              </p:nvSpPr>
              <p:spPr bwMode="auto">
                <a:xfrm>
                  <a:off x="6363" y="3616"/>
                  <a:ext cx="68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200">
                      <a:latin typeface="Times New Roman" pitchFamily="18" charset="0"/>
                      <a:cs typeface="Times New Roman" pitchFamily="18" charset="0"/>
                    </a:rPr>
                    <a:t>E</a:t>
                  </a:r>
                  <a:endParaRPr lang="en-GB" altLang="ar-SA" sz="1800">
                    <a:latin typeface="Arial" pitchFamily="34" charset="0"/>
                    <a:cs typeface="Arial" pitchFamily="34" charset="0"/>
                  </a:endParaRPr>
                </a:p>
              </p:txBody>
            </p:sp>
          </p:grpSp>
        </p:grpSp>
        <p:sp>
          <p:nvSpPr>
            <p:cNvPr id="35" name="Oval Callout 34"/>
            <p:cNvSpPr/>
            <p:nvPr/>
          </p:nvSpPr>
          <p:spPr>
            <a:xfrm>
              <a:off x="7596007" y="3429000"/>
              <a:ext cx="1152457" cy="757238"/>
            </a:xfrm>
            <a:prstGeom prst="wedgeEllipseCallout">
              <a:avLst>
                <a:gd name="adj1" fmla="val -122295"/>
                <a:gd name="adj2" fmla="val 33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b="1" dirty="0">
                  <a:latin typeface="Times New Roman" pitchFamily="18" charset="0"/>
                  <a:cs typeface="Times New Roman" pitchFamily="18" charset="0"/>
                </a:rPr>
                <a:t>نقطة التوازن</a:t>
              </a:r>
              <a:endParaRPr lang="en-US"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idx="1"/>
          </p:nvPr>
        </p:nvSpPr>
        <p:spPr/>
        <p:txBody>
          <a:bodyPr/>
          <a:lstStyle/>
          <a:p>
            <a:pPr algn="r" rtl="1" eaLnBrk="1" hangingPunct="1"/>
            <a:r>
              <a:rPr lang="ar-SA" altLang="ar-SA" b="1" smtClean="0">
                <a:latin typeface="Arial" pitchFamily="34" charset="0"/>
                <a:cs typeface="Arial" pitchFamily="34" charset="0"/>
              </a:rPr>
              <a:t>يمكن رصد الحالات التالية:</a:t>
            </a:r>
          </a:p>
          <a:p>
            <a:pPr lvl="1" algn="r" rtl="1" eaLnBrk="1" hangingPunct="1"/>
            <a:r>
              <a:rPr lang="ar-SA" altLang="ar-SA" b="1" smtClean="0">
                <a:latin typeface="Arial" pitchFamily="34" charset="0"/>
                <a:cs typeface="Arial" pitchFamily="34" charset="0"/>
              </a:rPr>
              <a:t>التغير في الطلب مع ثبات العرض</a:t>
            </a:r>
            <a:r>
              <a:rPr lang="ar-SA" altLang="ar-SA" smtClean="0">
                <a:latin typeface="Arial" pitchFamily="34" charset="0"/>
                <a:cs typeface="Arial" pitchFamily="34" charset="0"/>
              </a:rPr>
              <a:t>  </a:t>
            </a:r>
          </a:p>
          <a:p>
            <a:pPr lvl="1" algn="r" rtl="1" eaLnBrk="1" hangingPunct="1"/>
            <a:r>
              <a:rPr lang="ar-SA" altLang="ar-SA" b="1" smtClean="0">
                <a:latin typeface="Arial" pitchFamily="34" charset="0"/>
                <a:cs typeface="Arial" pitchFamily="34" charset="0"/>
              </a:rPr>
              <a:t>التغير في العـرض مع ثبات الطلــب</a:t>
            </a:r>
          </a:p>
          <a:p>
            <a:pPr lvl="1" algn="r" rtl="1" eaLnBrk="1" hangingPunct="1"/>
            <a:r>
              <a:rPr lang="ar-SA" altLang="ar-SA" smtClean="0">
                <a:latin typeface="Arial" pitchFamily="34" charset="0"/>
                <a:cs typeface="Arial" pitchFamily="34" charset="0"/>
              </a:rPr>
              <a:t> </a:t>
            </a:r>
            <a:r>
              <a:rPr lang="ar-SA" altLang="ar-SA" b="1" smtClean="0">
                <a:latin typeface="Arial" pitchFamily="34" charset="0"/>
                <a:cs typeface="Arial" pitchFamily="34" charset="0"/>
              </a:rPr>
              <a:t>تغير الطلب والعرض معاً</a:t>
            </a:r>
            <a:r>
              <a:rPr lang="ar-SA" altLang="ar-SA" smtClean="0">
                <a:latin typeface="Arial" pitchFamily="34" charset="0"/>
                <a:cs typeface="Arial" pitchFamily="34" charset="0"/>
              </a:rPr>
              <a:t> </a:t>
            </a:r>
            <a:r>
              <a:rPr lang="ar-SA" altLang="ar-SA" b="1" smtClean="0">
                <a:latin typeface="Arial" pitchFamily="34" charset="0"/>
                <a:cs typeface="Arial" pitchFamily="34" charset="0"/>
              </a:rPr>
              <a:t>:</a:t>
            </a:r>
          </a:p>
          <a:p>
            <a:pPr lvl="2" algn="r" rtl="1" eaLnBrk="1" hangingPunct="1"/>
            <a:r>
              <a:rPr lang="ar-SA" altLang="ar-SA" b="1" smtClean="0">
                <a:latin typeface="Arial" pitchFamily="34" charset="0"/>
                <a:cs typeface="Arial" pitchFamily="34" charset="0"/>
              </a:rPr>
              <a:t>تغير العرض و الطلب بالزيادة و بنفس الاتجاه</a:t>
            </a:r>
            <a:r>
              <a:rPr lang="en-GB" altLang="ar-SA" smtClean="0">
                <a:latin typeface="Arial" pitchFamily="34" charset="0"/>
                <a:cs typeface="Arial" pitchFamily="34" charset="0"/>
              </a:rPr>
              <a:t> </a:t>
            </a:r>
            <a:endParaRPr lang="ar-SA" altLang="ar-SA" smtClean="0">
              <a:latin typeface="Arial" pitchFamily="34" charset="0"/>
              <a:cs typeface="Arial" pitchFamily="34" charset="0"/>
            </a:endParaRPr>
          </a:p>
          <a:p>
            <a:pPr lvl="2" algn="r" rtl="1" eaLnBrk="1" hangingPunct="1"/>
            <a:r>
              <a:rPr lang="ar-SA" altLang="ar-SA" b="1" smtClean="0">
                <a:latin typeface="Arial" pitchFamily="34" charset="0"/>
                <a:cs typeface="Arial" pitchFamily="34" charset="0"/>
              </a:rPr>
              <a:t>تغير العرض و الطلب بالنقص و بنفس الاتجاه</a:t>
            </a:r>
            <a:r>
              <a:rPr lang="en-GB" altLang="ar-SA" smtClean="0">
                <a:latin typeface="Arial" pitchFamily="34" charset="0"/>
                <a:cs typeface="Arial" pitchFamily="34" charset="0"/>
              </a:rPr>
              <a:t> </a:t>
            </a:r>
            <a:endParaRPr lang="ar-SA" altLang="ar-SA" smtClean="0">
              <a:latin typeface="Arial" pitchFamily="34" charset="0"/>
              <a:cs typeface="Arial" pitchFamily="34" charset="0"/>
            </a:endParaRPr>
          </a:p>
          <a:p>
            <a:pPr lvl="2" algn="r" rtl="1" eaLnBrk="1" hangingPunct="1"/>
            <a:r>
              <a:rPr lang="ar-SA" altLang="ar-SA" b="1" smtClean="0">
                <a:latin typeface="Arial" pitchFamily="34" charset="0"/>
                <a:cs typeface="Arial" pitchFamily="34" charset="0"/>
              </a:rPr>
              <a:t>تغير الطلب و العرض ولكن باتجاهين متعاكسين:</a:t>
            </a:r>
            <a:r>
              <a:rPr lang="en-GB" altLang="ar-SA" smtClean="0">
                <a:latin typeface="Arial" pitchFamily="34" charset="0"/>
                <a:cs typeface="Arial" pitchFamily="34" charset="0"/>
              </a:rPr>
              <a:t> </a:t>
            </a:r>
            <a:endParaRPr lang="ar-SA" altLang="ar-SA" smtClean="0">
              <a:latin typeface="Arial" pitchFamily="34" charset="0"/>
              <a:cs typeface="Arial" pitchFamily="34" charset="0"/>
            </a:endParaRPr>
          </a:p>
          <a:p>
            <a:pPr lvl="3" algn="r" rtl="1" eaLnBrk="1" hangingPunct="1"/>
            <a:r>
              <a:rPr lang="ar-SA" altLang="ar-SA" b="1" smtClean="0">
                <a:latin typeface="Arial" pitchFamily="34" charset="0"/>
                <a:cs typeface="Arial" pitchFamily="34" charset="0"/>
              </a:rPr>
              <a:t>زيادة الطلب و نقص العرض</a:t>
            </a:r>
            <a:r>
              <a:rPr lang="ar-SA" altLang="ar-SA" smtClean="0">
                <a:latin typeface="Arial" pitchFamily="34" charset="0"/>
                <a:cs typeface="Arial" pitchFamily="34" charset="0"/>
              </a:rPr>
              <a:t> </a:t>
            </a:r>
          </a:p>
          <a:p>
            <a:pPr lvl="3" algn="r" rtl="1" eaLnBrk="1" hangingPunct="1"/>
            <a:r>
              <a:rPr lang="ar-SA" altLang="ar-SA" b="1" smtClean="0">
                <a:latin typeface="Arial" pitchFamily="34" charset="0"/>
                <a:cs typeface="Arial" pitchFamily="34" charset="0"/>
              </a:rPr>
              <a:t>زيادة العرض ونقص الطلب</a:t>
            </a:r>
            <a:r>
              <a:rPr lang="en-GB" altLang="ar-SA" smtClean="0">
                <a:latin typeface="Arial" pitchFamily="34" charset="0"/>
                <a:cs typeface="Arial" pitchFamily="34" charset="0"/>
              </a:rPr>
              <a:t> </a:t>
            </a:r>
          </a:p>
        </p:txBody>
      </p:sp>
      <p:sp>
        <p:nvSpPr>
          <p:cNvPr id="292866" name="Rectangle 2"/>
          <p:cNvSpPr>
            <a:spLocks noGrp="1" noChangeArrowheads="1"/>
          </p:cNvSpPr>
          <p:nvPr>
            <p:ph type="title"/>
          </p:nvPr>
        </p:nvSpPr>
        <p:spPr/>
        <p:txBody>
          <a:bodyPr/>
          <a:lstStyle/>
          <a:p>
            <a:pPr algn="ctr" rtl="1" eaLnBrk="1" fontAlgn="auto" hangingPunct="1">
              <a:spcAft>
                <a:spcPts val="0"/>
              </a:spcAft>
              <a:defRPr/>
            </a:pPr>
            <a:r>
              <a:rPr lang="ar-SA" sz="4000" dirty="0" smtClean="0">
                <a:solidFill>
                  <a:schemeClr val="accent1">
                    <a:satMod val="150000"/>
                  </a:schemeClr>
                </a:solidFill>
                <a:latin typeface="Arial" panose="020B0604020202020204" pitchFamily="34" charset="0"/>
                <a:cs typeface="Arial" panose="020B0604020202020204" pitchFamily="34" charset="0"/>
              </a:rPr>
              <a:t>أثر التغير في الطلب و العرض في توازن السوق</a:t>
            </a:r>
            <a:endParaRPr lang="en-GB" sz="4000" dirty="0" smtClean="0">
              <a:solidFill>
                <a:schemeClr val="accent1">
                  <a:satMod val="1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sz="quarter"/>
          </p:nvPr>
        </p:nvSpPr>
        <p:spPr>
          <a:xfrm>
            <a:off x="457200" y="277813"/>
            <a:ext cx="8229600" cy="703262"/>
          </a:xfrm>
        </p:spPr>
        <p:txBody>
          <a:bodyPr/>
          <a:lstStyle/>
          <a:p>
            <a:pPr algn="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التغير في الطلب و العرض: بيانيا</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96611" name="Freeform 5"/>
          <p:cNvSpPr>
            <a:spLocks/>
          </p:cNvSpPr>
          <p:nvPr/>
        </p:nvSpPr>
        <p:spPr bwMode="auto">
          <a:xfrm>
            <a:off x="1044575" y="3565525"/>
            <a:ext cx="2841625" cy="15875"/>
          </a:xfrm>
          <a:custGeom>
            <a:avLst/>
            <a:gdLst>
              <a:gd name="T0" fmla="*/ 0 w 1790"/>
              <a:gd name="T1" fmla="*/ 2147483647 h 10"/>
              <a:gd name="T2" fmla="*/ 2147483647 w 1790"/>
              <a:gd name="T3" fmla="*/ 0 h 10"/>
              <a:gd name="T4" fmla="*/ 0 60000 65536"/>
              <a:gd name="T5" fmla="*/ 0 60000 65536"/>
              <a:gd name="T6" fmla="*/ 0 w 1790"/>
              <a:gd name="T7" fmla="*/ 0 h 10"/>
              <a:gd name="T8" fmla="*/ 1790 w 1790"/>
              <a:gd name="T9" fmla="*/ 10 h 10"/>
            </a:gdLst>
            <a:ahLst/>
            <a:cxnLst>
              <a:cxn ang="T4">
                <a:pos x="T0" y="T1"/>
              </a:cxn>
              <a:cxn ang="T5">
                <a:pos x="T2" y="T3"/>
              </a:cxn>
            </a:cxnLst>
            <a:rect l="T6" t="T7" r="T8" b="T9"/>
            <a:pathLst>
              <a:path w="1790" h="10">
                <a:moveTo>
                  <a:pt x="0" y="10"/>
                </a:moveTo>
                <a:lnTo>
                  <a:pt x="179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12" name="Freeform 28"/>
          <p:cNvSpPr>
            <a:spLocks/>
          </p:cNvSpPr>
          <p:nvPr/>
        </p:nvSpPr>
        <p:spPr bwMode="auto">
          <a:xfrm>
            <a:off x="900113" y="5851525"/>
            <a:ext cx="2963862" cy="26988"/>
          </a:xfrm>
          <a:custGeom>
            <a:avLst/>
            <a:gdLst>
              <a:gd name="T0" fmla="*/ 0 w 1867"/>
              <a:gd name="T1" fmla="*/ 2147483647 h 17"/>
              <a:gd name="T2" fmla="*/ 2147483647 w 1867"/>
              <a:gd name="T3" fmla="*/ 0 h 17"/>
              <a:gd name="T4" fmla="*/ 0 60000 65536"/>
              <a:gd name="T5" fmla="*/ 0 60000 65536"/>
              <a:gd name="T6" fmla="*/ 0 w 1867"/>
              <a:gd name="T7" fmla="*/ 0 h 17"/>
              <a:gd name="T8" fmla="*/ 1867 w 1867"/>
              <a:gd name="T9" fmla="*/ 17 h 17"/>
            </a:gdLst>
            <a:ahLst/>
            <a:cxnLst>
              <a:cxn ang="T4">
                <a:pos x="T0" y="T1"/>
              </a:cxn>
              <a:cxn ang="T5">
                <a:pos x="T2" y="T3"/>
              </a:cxn>
            </a:cxnLst>
            <a:rect l="T6" t="T7" r="T8" b="T9"/>
            <a:pathLst>
              <a:path w="1867" h="17">
                <a:moveTo>
                  <a:pt x="0" y="17"/>
                </a:moveTo>
                <a:lnTo>
                  <a:pt x="186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79" name="Rectangle 43"/>
          <p:cNvSpPr>
            <a:spLocks noChangeArrowheads="1"/>
          </p:cNvSpPr>
          <p:nvPr/>
        </p:nvSpPr>
        <p:spPr bwMode="auto">
          <a:xfrm>
            <a:off x="3132138" y="6165850"/>
            <a:ext cx="2041525"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rPr>
              <a:t>نقص الطلب والعرض معا</a:t>
            </a:r>
            <a:endParaRPr lang="en-GB" b="1">
              <a:solidFill>
                <a:srgbClr val="000000"/>
              </a:solidFill>
              <a:effectLst>
                <a:outerShdw blurRad="38100" dist="38100" dir="2700000" algn="tl">
                  <a:srgbClr val="FFFFFF"/>
                </a:outerShdw>
              </a:effectLst>
            </a:endParaRPr>
          </a:p>
        </p:txBody>
      </p:sp>
      <p:sp>
        <p:nvSpPr>
          <p:cNvPr id="295980" name="Rectangle 44"/>
          <p:cNvSpPr>
            <a:spLocks noChangeArrowheads="1"/>
          </p:cNvSpPr>
          <p:nvPr/>
        </p:nvSpPr>
        <p:spPr bwMode="auto">
          <a:xfrm>
            <a:off x="7081838" y="6165850"/>
            <a:ext cx="206216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rPr>
              <a:t>تغير العرض والطلب ثابت</a:t>
            </a:r>
            <a:endParaRPr lang="en-US" b="1">
              <a:solidFill>
                <a:srgbClr val="000000"/>
              </a:solidFill>
              <a:effectLst>
                <a:outerShdw blurRad="38100" dist="38100" dir="2700000" algn="tl">
                  <a:srgbClr val="FFFFFF"/>
                </a:outerShdw>
              </a:effectLst>
            </a:endParaRPr>
          </a:p>
        </p:txBody>
      </p:sp>
      <p:grpSp>
        <p:nvGrpSpPr>
          <p:cNvPr id="196615" name="Group 86"/>
          <p:cNvGrpSpPr>
            <a:grpSpLocks/>
          </p:cNvGrpSpPr>
          <p:nvPr/>
        </p:nvGrpSpPr>
        <p:grpSpPr bwMode="auto">
          <a:xfrm>
            <a:off x="4284663" y="1196975"/>
            <a:ext cx="4221162" cy="5191125"/>
            <a:chOff x="4284663" y="1196975"/>
            <a:chExt cx="4221162" cy="5191125"/>
          </a:xfrm>
        </p:grpSpPr>
        <p:sp>
          <p:nvSpPr>
            <p:cNvPr id="196653" name="Text Box 15"/>
            <p:cNvSpPr txBox="1">
              <a:spLocks noChangeArrowheads="1"/>
            </p:cNvSpPr>
            <p:nvPr/>
          </p:nvSpPr>
          <p:spPr bwMode="auto">
            <a:xfrm>
              <a:off x="4572000" y="141287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96654" name="Line 16"/>
            <p:cNvSpPr>
              <a:spLocks noChangeShapeType="1"/>
            </p:cNvSpPr>
            <p:nvPr/>
          </p:nvSpPr>
          <p:spPr bwMode="auto">
            <a:xfrm flipV="1">
              <a:off x="5081588"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55" name="Freeform 17"/>
            <p:cNvSpPr>
              <a:spLocks/>
            </p:cNvSpPr>
            <p:nvPr/>
          </p:nvSpPr>
          <p:spPr bwMode="auto">
            <a:xfrm>
              <a:off x="5084763" y="3565525"/>
              <a:ext cx="2709862" cy="15875"/>
            </a:xfrm>
            <a:custGeom>
              <a:avLst/>
              <a:gdLst>
                <a:gd name="T0" fmla="*/ 0 w 1707"/>
                <a:gd name="T1" fmla="*/ 2147483647 h 10"/>
                <a:gd name="T2" fmla="*/ 2147483647 w 1707"/>
                <a:gd name="T3" fmla="*/ 0 h 10"/>
                <a:gd name="T4" fmla="*/ 0 60000 65536"/>
                <a:gd name="T5" fmla="*/ 0 60000 65536"/>
                <a:gd name="T6" fmla="*/ 0 w 1707"/>
                <a:gd name="T7" fmla="*/ 0 h 10"/>
                <a:gd name="T8" fmla="*/ 1707 w 1707"/>
                <a:gd name="T9" fmla="*/ 10 h 10"/>
              </a:gdLst>
              <a:ahLst/>
              <a:cxnLst>
                <a:cxn ang="T4">
                  <a:pos x="T0" y="T1"/>
                </a:cxn>
                <a:cxn ang="T5">
                  <a:pos x="T2" y="T3"/>
                </a:cxn>
              </a:cxnLst>
              <a:rect l="T6" t="T7" r="T8" b="T9"/>
              <a:pathLst>
                <a:path w="1707" h="10">
                  <a:moveTo>
                    <a:pt x="0" y="10"/>
                  </a:moveTo>
                  <a:lnTo>
                    <a:pt x="1707"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56" name="Freeform 18"/>
            <p:cNvSpPr>
              <a:spLocks/>
            </p:cNvSpPr>
            <p:nvPr/>
          </p:nvSpPr>
          <p:spPr bwMode="auto">
            <a:xfrm rot="1602568">
              <a:off x="5795963" y="1484313"/>
              <a:ext cx="1292225" cy="1682750"/>
            </a:xfrm>
            <a:custGeom>
              <a:avLst/>
              <a:gdLst>
                <a:gd name="T0" fmla="*/ 0 w 814"/>
                <a:gd name="T1" fmla="*/ 2147483647 h 1060"/>
                <a:gd name="T2" fmla="*/ 2147483647 w 814"/>
                <a:gd name="T3" fmla="*/ 0 h 1060"/>
                <a:gd name="T4" fmla="*/ 0 60000 65536"/>
                <a:gd name="T5" fmla="*/ 0 60000 65536"/>
                <a:gd name="T6" fmla="*/ 0 w 814"/>
                <a:gd name="T7" fmla="*/ 0 h 1060"/>
                <a:gd name="T8" fmla="*/ 814 w 814"/>
                <a:gd name="T9" fmla="*/ 1060 h 1060"/>
              </a:gdLst>
              <a:ahLst/>
              <a:cxnLst>
                <a:cxn ang="T4">
                  <a:pos x="T0" y="T1"/>
                </a:cxn>
                <a:cxn ang="T5">
                  <a:pos x="T2" y="T3"/>
                </a:cxn>
              </a:cxnLst>
              <a:rect l="T6" t="T7" r="T8" b="T9"/>
              <a:pathLst>
                <a:path w="814" h="1060">
                  <a:moveTo>
                    <a:pt x="0" y="1060"/>
                  </a:moveTo>
                  <a:lnTo>
                    <a:pt x="81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57" name="Text Box 19"/>
            <p:cNvSpPr txBox="1">
              <a:spLocks noChangeArrowheads="1"/>
            </p:cNvSpPr>
            <p:nvPr/>
          </p:nvSpPr>
          <p:spPr bwMode="auto">
            <a:xfrm>
              <a:off x="5580063" y="3644900"/>
              <a:ext cx="142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q2    q1   q3</a:t>
              </a:r>
              <a:endParaRPr lang="en-GB" altLang="ar-SA" sz="1800" b="1">
                <a:latin typeface="Arial" pitchFamily="34" charset="0"/>
                <a:cs typeface="Arial" pitchFamily="34" charset="0"/>
              </a:endParaRPr>
            </a:p>
          </p:txBody>
        </p:sp>
        <p:sp>
          <p:nvSpPr>
            <p:cNvPr id="196658" name="Text Box 20"/>
            <p:cNvSpPr txBox="1">
              <a:spLocks noChangeArrowheads="1"/>
            </p:cNvSpPr>
            <p:nvPr/>
          </p:nvSpPr>
          <p:spPr bwMode="auto">
            <a:xfrm>
              <a:off x="4572000" y="1989138"/>
              <a:ext cx="4508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p3</a:t>
              </a:r>
            </a:p>
            <a:p>
              <a:pPr eaLnBrk="1" hangingPunct="1">
                <a:buClrTx/>
                <a:buSzTx/>
                <a:buFontTx/>
                <a:buNone/>
              </a:pPr>
              <a:r>
                <a:rPr lang="en-US" altLang="ar-SA" sz="1800" b="1">
                  <a:latin typeface="Arial" pitchFamily="34" charset="0"/>
                  <a:cs typeface="Arial" pitchFamily="34" charset="0"/>
                </a:rPr>
                <a:t>p1</a:t>
              </a:r>
            </a:p>
            <a:p>
              <a:pPr eaLnBrk="1" hangingPunct="1">
                <a:buClrTx/>
                <a:buSzTx/>
                <a:buFontTx/>
                <a:buNone/>
              </a:pPr>
              <a:r>
                <a:rPr lang="en-US" altLang="ar-SA" sz="1800" b="1">
                  <a:latin typeface="Arial" pitchFamily="34" charset="0"/>
                  <a:cs typeface="Arial" pitchFamily="34" charset="0"/>
                </a:rPr>
                <a:t>p2</a:t>
              </a:r>
              <a:endParaRPr lang="en-GB" altLang="ar-SA" sz="1800" b="1">
                <a:latin typeface="Arial" pitchFamily="34" charset="0"/>
                <a:cs typeface="Arial" pitchFamily="34" charset="0"/>
              </a:endParaRPr>
            </a:p>
          </p:txBody>
        </p:sp>
        <p:sp>
          <p:nvSpPr>
            <p:cNvPr id="196659" name="Text Box 21"/>
            <p:cNvSpPr txBox="1">
              <a:spLocks noChangeArrowheads="1"/>
            </p:cNvSpPr>
            <p:nvPr/>
          </p:nvSpPr>
          <p:spPr bwMode="auto">
            <a:xfrm>
              <a:off x="7451725" y="1628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96660" name="Text Box 22"/>
            <p:cNvSpPr txBox="1">
              <a:spLocks noChangeArrowheads="1"/>
            </p:cNvSpPr>
            <p:nvPr/>
          </p:nvSpPr>
          <p:spPr bwMode="auto">
            <a:xfrm>
              <a:off x="465296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96661" name="Text Box 34"/>
            <p:cNvSpPr txBox="1">
              <a:spLocks noChangeArrowheads="1"/>
            </p:cNvSpPr>
            <p:nvPr/>
          </p:nvSpPr>
          <p:spPr bwMode="auto">
            <a:xfrm>
              <a:off x="4786313" y="33512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96662" name="Line 35"/>
            <p:cNvSpPr>
              <a:spLocks noChangeShapeType="1"/>
            </p:cNvSpPr>
            <p:nvPr/>
          </p:nvSpPr>
          <p:spPr bwMode="auto">
            <a:xfrm flipV="1">
              <a:off x="5002213" y="3783013"/>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63" name="Freeform 36"/>
            <p:cNvSpPr>
              <a:spLocks/>
            </p:cNvSpPr>
            <p:nvPr/>
          </p:nvSpPr>
          <p:spPr bwMode="auto">
            <a:xfrm>
              <a:off x="5005388" y="5921375"/>
              <a:ext cx="2767012" cy="30163"/>
            </a:xfrm>
            <a:custGeom>
              <a:avLst/>
              <a:gdLst>
                <a:gd name="T0" fmla="*/ 0 w 1743"/>
                <a:gd name="T1" fmla="*/ 2147483647 h 19"/>
                <a:gd name="T2" fmla="*/ 2147483647 w 1743"/>
                <a:gd name="T3" fmla="*/ 0 h 19"/>
                <a:gd name="T4" fmla="*/ 0 60000 65536"/>
                <a:gd name="T5" fmla="*/ 0 60000 65536"/>
                <a:gd name="T6" fmla="*/ 0 w 1743"/>
                <a:gd name="T7" fmla="*/ 0 h 19"/>
                <a:gd name="T8" fmla="*/ 1743 w 1743"/>
                <a:gd name="T9" fmla="*/ 19 h 19"/>
              </a:gdLst>
              <a:ahLst/>
              <a:cxnLst>
                <a:cxn ang="T4">
                  <a:pos x="T0" y="T1"/>
                </a:cxn>
                <a:cxn ang="T5">
                  <a:pos x="T2" y="T3"/>
                </a:cxn>
              </a:cxnLst>
              <a:rect l="T6" t="T7" r="T8" b="T9"/>
              <a:pathLst>
                <a:path w="1743" h="19">
                  <a:moveTo>
                    <a:pt x="0" y="19"/>
                  </a:moveTo>
                  <a:lnTo>
                    <a:pt x="1743"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64" name="Freeform 37"/>
            <p:cNvSpPr>
              <a:spLocks/>
            </p:cNvSpPr>
            <p:nvPr/>
          </p:nvSpPr>
          <p:spPr bwMode="auto">
            <a:xfrm>
              <a:off x="5508625" y="4321175"/>
              <a:ext cx="1441450" cy="1216025"/>
            </a:xfrm>
            <a:custGeom>
              <a:avLst/>
              <a:gdLst>
                <a:gd name="T0" fmla="*/ 0 w 908"/>
                <a:gd name="T1" fmla="*/ 2147483647 h 766"/>
                <a:gd name="T2" fmla="*/ 2147483647 w 908"/>
                <a:gd name="T3" fmla="*/ 0 h 766"/>
                <a:gd name="T4" fmla="*/ 0 60000 65536"/>
                <a:gd name="T5" fmla="*/ 0 60000 65536"/>
                <a:gd name="T6" fmla="*/ 0 w 908"/>
                <a:gd name="T7" fmla="*/ 0 h 766"/>
                <a:gd name="T8" fmla="*/ 908 w 908"/>
                <a:gd name="T9" fmla="*/ 766 h 766"/>
              </a:gdLst>
              <a:ahLst/>
              <a:cxnLst>
                <a:cxn ang="T4">
                  <a:pos x="T0" y="T1"/>
                </a:cxn>
                <a:cxn ang="T5">
                  <a:pos x="T2" y="T3"/>
                </a:cxn>
              </a:cxnLst>
              <a:rect l="T6" t="T7" r="T8" b="T9"/>
              <a:pathLst>
                <a:path w="908" h="766">
                  <a:moveTo>
                    <a:pt x="0" y="766"/>
                  </a:moveTo>
                  <a:lnTo>
                    <a:pt x="90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65" name="Text Box 38"/>
            <p:cNvSpPr txBox="1">
              <a:spLocks noChangeArrowheads="1"/>
            </p:cNvSpPr>
            <p:nvPr/>
          </p:nvSpPr>
          <p:spPr bwMode="auto">
            <a:xfrm>
              <a:off x="5724525" y="6021388"/>
              <a:ext cx="161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q3    q1  q2</a:t>
              </a:r>
              <a:r>
                <a:rPr lang="ar-SA" altLang="ar-SA" sz="1800" b="1">
                  <a:latin typeface="Arial" pitchFamily="34" charset="0"/>
                  <a:cs typeface="Arial" pitchFamily="34" charset="0"/>
                </a:rPr>
                <a:t>    </a:t>
              </a:r>
              <a:endParaRPr lang="en-GB" altLang="ar-SA" sz="1800" b="1">
                <a:latin typeface="Arial" pitchFamily="34" charset="0"/>
                <a:cs typeface="Arial" pitchFamily="34" charset="0"/>
              </a:endParaRPr>
            </a:p>
          </p:txBody>
        </p:sp>
        <p:sp>
          <p:nvSpPr>
            <p:cNvPr id="196666" name="Freeform 41"/>
            <p:cNvSpPr>
              <a:spLocks/>
            </p:cNvSpPr>
            <p:nvPr/>
          </p:nvSpPr>
          <p:spPr bwMode="auto">
            <a:xfrm>
              <a:off x="5989638" y="4594225"/>
              <a:ext cx="22225" cy="1371600"/>
            </a:xfrm>
            <a:custGeom>
              <a:avLst/>
              <a:gdLst>
                <a:gd name="T0" fmla="*/ 2147483647 w 14"/>
                <a:gd name="T1" fmla="*/ 0 h 864"/>
                <a:gd name="T2" fmla="*/ 0 w 14"/>
                <a:gd name="T3" fmla="*/ 2147483647 h 864"/>
                <a:gd name="T4" fmla="*/ 0 60000 65536"/>
                <a:gd name="T5" fmla="*/ 0 60000 65536"/>
                <a:gd name="T6" fmla="*/ 0 w 14"/>
                <a:gd name="T7" fmla="*/ 0 h 864"/>
                <a:gd name="T8" fmla="*/ 14 w 14"/>
                <a:gd name="T9" fmla="*/ 864 h 864"/>
              </a:gdLst>
              <a:ahLst/>
              <a:cxnLst>
                <a:cxn ang="T4">
                  <a:pos x="T0" y="T1"/>
                </a:cxn>
                <a:cxn ang="T5">
                  <a:pos x="T2" y="T3"/>
                </a:cxn>
              </a:cxnLst>
              <a:rect l="T6" t="T7" r="T8" b="T9"/>
              <a:pathLst>
                <a:path w="14" h="864">
                  <a:moveTo>
                    <a:pt x="14" y="0"/>
                  </a:moveTo>
                  <a:lnTo>
                    <a:pt x="0" y="8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67" name="Freeform 42"/>
            <p:cNvSpPr>
              <a:spLocks/>
            </p:cNvSpPr>
            <p:nvPr/>
          </p:nvSpPr>
          <p:spPr bwMode="auto">
            <a:xfrm>
              <a:off x="6423025" y="4778375"/>
              <a:ext cx="23813" cy="1165225"/>
            </a:xfrm>
            <a:custGeom>
              <a:avLst/>
              <a:gdLst>
                <a:gd name="T0" fmla="*/ 0 w 15"/>
                <a:gd name="T1" fmla="*/ 0 h 734"/>
                <a:gd name="T2" fmla="*/ 2147483647 w 15"/>
                <a:gd name="T3" fmla="*/ 2147483647 h 734"/>
                <a:gd name="T4" fmla="*/ 0 60000 65536"/>
                <a:gd name="T5" fmla="*/ 0 60000 65536"/>
                <a:gd name="T6" fmla="*/ 0 w 15"/>
                <a:gd name="T7" fmla="*/ 0 h 734"/>
                <a:gd name="T8" fmla="*/ 15 w 15"/>
                <a:gd name="T9" fmla="*/ 734 h 734"/>
              </a:gdLst>
              <a:ahLst/>
              <a:cxnLst>
                <a:cxn ang="T4">
                  <a:pos x="T0" y="T1"/>
                </a:cxn>
                <a:cxn ang="T5">
                  <a:pos x="T2" y="T3"/>
                </a:cxn>
              </a:cxnLst>
              <a:rect l="T6" t="T7" r="T8" b="T9"/>
              <a:pathLst>
                <a:path w="15" h="734">
                  <a:moveTo>
                    <a:pt x="0" y="0"/>
                  </a:moveTo>
                  <a:lnTo>
                    <a:pt x="15" y="73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5981" name="Rectangle 45"/>
            <p:cNvSpPr>
              <a:spLocks noChangeArrowheads="1"/>
            </p:cNvSpPr>
            <p:nvPr/>
          </p:nvSpPr>
          <p:spPr bwMode="auto">
            <a:xfrm>
              <a:off x="6443663" y="1196975"/>
              <a:ext cx="2062162"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rPr>
                <a:t>تغير الطلب والعرض ثابت</a:t>
              </a:r>
              <a:endParaRPr lang="en-GB" b="1">
                <a:solidFill>
                  <a:srgbClr val="000000"/>
                </a:solidFill>
                <a:effectLst>
                  <a:outerShdw blurRad="38100" dist="38100" dir="2700000" algn="tl">
                    <a:srgbClr val="FFFFFF"/>
                  </a:outerShdw>
                </a:effectLst>
              </a:endParaRPr>
            </a:p>
          </p:txBody>
        </p:sp>
        <p:sp>
          <p:nvSpPr>
            <p:cNvPr id="196669" name="Line 53"/>
            <p:cNvSpPr>
              <a:spLocks noChangeShapeType="1"/>
            </p:cNvSpPr>
            <p:nvPr/>
          </p:nvSpPr>
          <p:spPr bwMode="auto">
            <a:xfrm>
              <a:off x="5580063" y="1916113"/>
              <a:ext cx="1584325" cy="1152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0" name="Line 54"/>
            <p:cNvSpPr>
              <a:spLocks noChangeShapeType="1"/>
            </p:cNvSpPr>
            <p:nvPr/>
          </p:nvSpPr>
          <p:spPr bwMode="auto">
            <a:xfrm>
              <a:off x="5940425" y="1628775"/>
              <a:ext cx="17272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1" name="Line 55"/>
            <p:cNvSpPr>
              <a:spLocks noChangeShapeType="1"/>
            </p:cNvSpPr>
            <p:nvPr/>
          </p:nvSpPr>
          <p:spPr bwMode="auto">
            <a:xfrm>
              <a:off x="5292725" y="2205038"/>
              <a:ext cx="1511300" cy="1079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72" name="Text Box 57"/>
            <p:cNvSpPr txBox="1">
              <a:spLocks noChangeArrowheads="1"/>
            </p:cNvSpPr>
            <p:nvPr/>
          </p:nvSpPr>
          <p:spPr bwMode="auto">
            <a:xfrm>
              <a:off x="5219700" y="1557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D1</a:t>
              </a:r>
              <a:endParaRPr lang="en-GB" altLang="ar-SA" sz="1800" b="1">
                <a:latin typeface="Arial" pitchFamily="34" charset="0"/>
                <a:cs typeface="Arial" pitchFamily="34" charset="0"/>
              </a:endParaRPr>
            </a:p>
          </p:txBody>
        </p:sp>
        <p:sp>
          <p:nvSpPr>
            <p:cNvPr id="196673" name="Text Box 58"/>
            <p:cNvSpPr txBox="1">
              <a:spLocks noChangeArrowheads="1"/>
            </p:cNvSpPr>
            <p:nvPr/>
          </p:nvSpPr>
          <p:spPr bwMode="auto">
            <a:xfrm>
              <a:off x="5003800" y="1929949"/>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D2</a:t>
              </a:r>
              <a:endParaRPr lang="en-GB" altLang="ar-SA" sz="1800" b="1">
                <a:latin typeface="Arial" pitchFamily="34" charset="0"/>
                <a:cs typeface="Arial" pitchFamily="34" charset="0"/>
              </a:endParaRPr>
            </a:p>
          </p:txBody>
        </p:sp>
        <p:sp>
          <p:nvSpPr>
            <p:cNvPr id="196674" name="Text Box 59"/>
            <p:cNvSpPr txBox="1">
              <a:spLocks noChangeArrowheads="1"/>
            </p:cNvSpPr>
            <p:nvPr/>
          </p:nvSpPr>
          <p:spPr bwMode="auto">
            <a:xfrm>
              <a:off x="5651500" y="1355497"/>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D3</a:t>
              </a:r>
              <a:endParaRPr lang="en-GB" altLang="ar-SA" sz="1800" b="1">
                <a:latin typeface="Arial" pitchFamily="34" charset="0"/>
                <a:cs typeface="Arial" pitchFamily="34" charset="0"/>
              </a:endParaRPr>
            </a:p>
          </p:txBody>
        </p:sp>
        <p:sp>
          <p:nvSpPr>
            <p:cNvPr id="196675" name="Line 60"/>
            <p:cNvSpPr>
              <a:spLocks noChangeShapeType="1"/>
            </p:cNvSpPr>
            <p:nvPr/>
          </p:nvSpPr>
          <p:spPr bwMode="auto">
            <a:xfrm>
              <a:off x="5795963" y="2636838"/>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76" name="Line 61"/>
            <p:cNvSpPr>
              <a:spLocks noChangeShapeType="1"/>
            </p:cNvSpPr>
            <p:nvPr/>
          </p:nvSpPr>
          <p:spPr bwMode="auto">
            <a:xfrm flipH="1">
              <a:off x="5076825" y="2636838"/>
              <a:ext cx="7191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77" name="Line 62"/>
            <p:cNvSpPr>
              <a:spLocks noChangeShapeType="1"/>
            </p:cNvSpPr>
            <p:nvPr/>
          </p:nvSpPr>
          <p:spPr bwMode="auto">
            <a:xfrm>
              <a:off x="6227763" y="2420938"/>
              <a:ext cx="0" cy="11525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78" name="Line 63"/>
            <p:cNvSpPr>
              <a:spLocks noChangeShapeType="1"/>
            </p:cNvSpPr>
            <p:nvPr/>
          </p:nvSpPr>
          <p:spPr bwMode="auto">
            <a:xfrm flipH="1">
              <a:off x="5076825" y="2420938"/>
              <a:ext cx="11509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79" name="Line 64"/>
            <p:cNvSpPr>
              <a:spLocks noChangeShapeType="1"/>
            </p:cNvSpPr>
            <p:nvPr/>
          </p:nvSpPr>
          <p:spPr bwMode="auto">
            <a:xfrm>
              <a:off x="6732588" y="2205038"/>
              <a:ext cx="0" cy="13684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80" name="Line 65"/>
            <p:cNvSpPr>
              <a:spLocks noChangeShapeType="1"/>
            </p:cNvSpPr>
            <p:nvPr/>
          </p:nvSpPr>
          <p:spPr bwMode="auto">
            <a:xfrm flipH="1" flipV="1">
              <a:off x="5076825" y="2133600"/>
              <a:ext cx="1655763" cy="714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81" name="Line 66"/>
            <p:cNvSpPr>
              <a:spLocks noChangeShapeType="1"/>
            </p:cNvSpPr>
            <p:nvPr/>
          </p:nvSpPr>
          <p:spPr bwMode="auto">
            <a:xfrm>
              <a:off x="5292725" y="4221163"/>
              <a:ext cx="2232025" cy="10795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2" name="Line 67"/>
            <p:cNvSpPr>
              <a:spLocks noChangeShapeType="1"/>
            </p:cNvSpPr>
            <p:nvPr/>
          </p:nvSpPr>
          <p:spPr bwMode="auto">
            <a:xfrm flipV="1">
              <a:off x="5795963" y="4292600"/>
              <a:ext cx="1871662" cy="15128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83" name="Freeform 68"/>
            <p:cNvSpPr>
              <a:spLocks/>
            </p:cNvSpPr>
            <p:nvPr/>
          </p:nvSpPr>
          <p:spPr bwMode="auto">
            <a:xfrm>
              <a:off x="5219700" y="4251325"/>
              <a:ext cx="1203325" cy="1050925"/>
            </a:xfrm>
            <a:custGeom>
              <a:avLst/>
              <a:gdLst>
                <a:gd name="T0" fmla="*/ 0 w 758"/>
                <a:gd name="T1" fmla="*/ 2147483647 h 662"/>
                <a:gd name="T2" fmla="*/ 2147483647 w 758"/>
                <a:gd name="T3" fmla="*/ 0 h 662"/>
                <a:gd name="T4" fmla="*/ 0 60000 65536"/>
                <a:gd name="T5" fmla="*/ 0 60000 65536"/>
                <a:gd name="T6" fmla="*/ 0 w 758"/>
                <a:gd name="T7" fmla="*/ 0 h 662"/>
                <a:gd name="T8" fmla="*/ 758 w 758"/>
                <a:gd name="T9" fmla="*/ 662 h 662"/>
              </a:gdLst>
              <a:ahLst/>
              <a:cxnLst>
                <a:cxn ang="T4">
                  <a:pos x="T0" y="T1"/>
                </a:cxn>
                <a:cxn ang="T5">
                  <a:pos x="T2" y="T3"/>
                </a:cxn>
              </a:cxnLst>
              <a:rect l="T6" t="T7" r="T8" b="T9"/>
              <a:pathLst>
                <a:path w="758" h="662">
                  <a:moveTo>
                    <a:pt x="0" y="662"/>
                  </a:moveTo>
                  <a:lnTo>
                    <a:pt x="758"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84" name="Line 69"/>
            <p:cNvSpPr>
              <a:spLocks noChangeShapeType="1"/>
            </p:cNvSpPr>
            <p:nvPr/>
          </p:nvSpPr>
          <p:spPr bwMode="auto">
            <a:xfrm flipH="1">
              <a:off x="5003800" y="4581525"/>
              <a:ext cx="10080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85" name="Line 70"/>
            <p:cNvSpPr>
              <a:spLocks noChangeShapeType="1"/>
            </p:cNvSpPr>
            <p:nvPr/>
          </p:nvSpPr>
          <p:spPr bwMode="auto">
            <a:xfrm flipH="1">
              <a:off x="5003800" y="4797425"/>
              <a:ext cx="1439863" cy="714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86" name="Line 71"/>
            <p:cNvSpPr>
              <a:spLocks noChangeShapeType="1"/>
            </p:cNvSpPr>
            <p:nvPr/>
          </p:nvSpPr>
          <p:spPr bwMode="auto">
            <a:xfrm>
              <a:off x="6804025" y="5013325"/>
              <a:ext cx="0" cy="9366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87" name="Freeform 72"/>
            <p:cNvSpPr>
              <a:spLocks/>
            </p:cNvSpPr>
            <p:nvPr/>
          </p:nvSpPr>
          <p:spPr bwMode="auto">
            <a:xfrm>
              <a:off x="5003800" y="4983163"/>
              <a:ext cx="1785938" cy="101600"/>
            </a:xfrm>
            <a:custGeom>
              <a:avLst/>
              <a:gdLst>
                <a:gd name="T0" fmla="*/ 2147483647 w 1125"/>
                <a:gd name="T1" fmla="*/ 0 h 64"/>
                <a:gd name="T2" fmla="*/ 0 w 1125"/>
                <a:gd name="T3" fmla="*/ 2147483647 h 64"/>
                <a:gd name="T4" fmla="*/ 0 60000 65536"/>
                <a:gd name="T5" fmla="*/ 0 60000 65536"/>
                <a:gd name="T6" fmla="*/ 0 w 1125"/>
                <a:gd name="T7" fmla="*/ 0 h 64"/>
                <a:gd name="T8" fmla="*/ 1125 w 1125"/>
                <a:gd name="T9" fmla="*/ 64 h 64"/>
              </a:gdLst>
              <a:ahLst/>
              <a:cxnLst>
                <a:cxn ang="T4">
                  <a:pos x="T0" y="T1"/>
                </a:cxn>
                <a:cxn ang="T5">
                  <a:pos x="T2" y="T3"/>
                </a:cxn>
              </a:cxnLst>
              <a:rect l="T6" t="T7" r="T8" b="T9"/>
              <a:pathLst>
                <a:path w="1125" h="64">
                  <a:moveTo>
                    <a:pt x="1125" y="0"/>
                  </a:moveTo>
                  <a:lnTo>
                    <a:pt x="0" y="6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88" name="Text Box 73"/>
            <p:cNvSpPr txBox="1">
              <a:spLocks noChangeArrowheads="1"/>
            </p:cNvSpPr>
            <p:nvPr/>
          </p:nvSpPr>
          <p:spPr bwMode="auto">
            <a:xfrm>
              <a:off x="4284663" y="4365625"/>
              <a:ext cx="45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p3</a:t>
              </a:r>
            </a:p>
            <a:p>
              <a:pPr eaLnBrk="1" hangingPunct="1">
                <a:buClrTx/>
                <a:buSzTx/>
                <a:buFontTx/>
                <a:buNone/>
              </a:pPr>
              <a:r>
                <a:rPr lang="en-US" altLang="ar-SA" sz="1800" b="1">
                  <a:latin typeface="Arial" pitchFamily="34" charset="0"/>
                  <a:cs typeface="Arial" pitchFamily="34" charset="0"/>
                </a:rPr>
                <a:t>p1</a:t>
              </a:r>
            </a:p>
            <a:p>
              <a:pPr eaLnBrk="1" hangingPunct="1">
                <a:buClrTx/>
                <a:buSzTx/>
                <a:buFontTx/>
                <a:buNone/>
              </a:pPr>
              <a:r>
                <a:rPr lang="en-US" altLang="ar-SA" sz="1800" b="1">
                  <a:latin typeface="Arial" pitchFamily="34" charset="0"/>
                  <a:cs typeface="Arial" pitchFamily="34" charset="0"/>
                </a:rPr>
                <a:t>p2</a:t>
              </a:r>
              <a:endParaRPr lang="en-GB" altLang="ar-SA" sz="1800" b="1">
                <a:latin typeface="Arial" pitchFamily="34" charset="0"/>
                <a:cs typeface="Arial" pitchFamily="34" charset="0"/>
              </a:endParaRPr>
            </a:p>
          </p:txBody>
        </p:sp>
        <p:sp>
          <p:nvSpPr>
            <p:cNvPr id="196689" name="Text Box 74"/>
            <p:cNvSpPr txBox="1">
              <a:spLocks noChangeArrowheads="1"/>
            </p:cNvSpPr>
            <p:nvPr/>
          </p:nvSpPr>
          <p:spPr bwMode="auto">
            <a:xfrm>
              <a:off x="6227763" y="40052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S2</a:t>
              </a:r>
              <a:endParaRPr lang="en-GB" altLang="ar-SA" sz="1800" b="1">
                <a:latin typeface="Arial" pitchFamily="34" charset="0"/>
                <a:cs typeface="Arial" pitchFamily="34" charset="0"/>
              </a:endParaRPr>
            </a:p>
          </p:txBody>
        </p:sp>
        <p:sp>
          <p:nvSpPr>
            <p:cNvPr id="196690" name="Text Box 75"/>
            <p:cNvSpPr txBox="1">
              <a:spLocks noChangeArrowheads="1"/>
            </p:cNvSpPr>
            <p:nvPr/>
          </p:nvSpPr>
          <p:spPr bwMode="auto">
            <a:xfrm>
              <a:off x="6877050" y="40767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S1</a:t>
              </a:r>
              <a:endParaRPr lang="en-GB" altLang="ar-SA" sz="1800" b="1">
                <a:latin typeface="Arial" pitchFamily="34" charset="0"/>
                <a:cs typeface="Arial" pitchFamily="34" charset="0"/>
              </a:endParaRPr>
            </a:p>
          </p:txBody>
        </p:sp>
        <p:sp>
          <p:nvSpPr>
            <p:cNvPr id="196691" name="Text Box 76"/>
            <p:cNvSpPr txBox="1">
              <a:spLocks noChangeArrowheads="1"/>
            </p:cNvSpPr>
            <p:nvPr/>
          </p:nvSpPr>
          <p:spPr bwMode="auto">
            <a:xfrm>
              <a:off x="7596188" y="41497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S3</a:t>
              </a:r>
              <a:endParaRPr lang="en-GB" altLang="ar-SA" sz="1800" b="1">
                <a:latin typeface="Arial" pitchFamily="34" charset="0"/>
                <a:cs typeface="Arial" pitchFamily="34" charset="0"/>
              </a:endParaRPr>
            </a:p>
          </p:txBody>
        </p:sp>
        <p:sp>
          <p:nvSpPr>
            <p:cNvPr id="196692" name="Text Box 77"/>
            <p:cNvSpPr txBox="1">
              <a:spLocks noChangeArrowheads="1"/>
            </p:cNvSpPr>
            <p:nvPr/>
          </p:nvSpPr>
          <p:spPr bwMode="auto">
            <a:xfrm>
              <a:off x="7380288" y="50847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endParaRPr lang="en-GB" altLang="ar-SA" sz="1800" b="1">
                <a:latin typeface="Arial" pitchFamily="34" charset="0"/>
                <a:cs typeface="Arial" pitchFamily="34" charset="0"/>
              </a:endParaRPr>
            </a:p>
          </p:txBody>
        </p:sp>
        <p:sp>
          <p:nvSpPr>
            <p:cNvPr id="196693" name="Line 78"/>
            <p:cNvSpPr>
              <a:spLocks noChangeShapeType="1"/>
            </p:cNvSpPr>
            <p:nvPr/>
          </p:nvSpPr>
          <p:spPr bwMode="auto">
            <a:xfrm flipV="1">
              <a:off x="6877050" y="2636838"/>
              <a:ext cx="358775"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94" name="Freeform 79"/>
            <p:cNvSpPr>
              <a:spLocks/>
            </p:cNvSpPr>
            <p:nvPr/>
          </p:nvSpPr>
          <p:spPr bwMode="auto">
            <a:xfrm>
              <a:off x="6332538" y="2708275"/>
              <a:ext cx="255587" cy="171450"/>
            </a:xfrm>
            <a:custGeom>
              <a:avLst/>
              <a:gdLst>
                <a:gd name="T0" fmla="*/ 2147483647 w 161"/>
                <a:gd name="T1" fmla="*/ 0 h 108"/>
                <a:gd name="T2" fmla="*/ 0 w 161"/>
                <a:gd name="T3" fmla="*/ 2147483647 h 108"/>
                <a:gd name="T4" fmla="*/ 0 60000 65536"/>
                <a:gd name="T5" fmla="*/ 0 60000 65536"/>
                <a:gd name="T6" fmla="*/ 0 w 161"/>
                <a:gd name="T7" fmla="*/ 0 h 108"/>
                <a:gd name="T8" fmla="*/ 161 w 161"/>
                <a:gd name="T9" fmla="*/ 108 h 108"/>
              </a:gdLst>
              <a:ahLst/>
              <a:cxnLst>
                <a:cxn ang="T4">
                  <a:pos x="T0" y="T1"/>
                </a:cxn>
                <a:cxn ang="T5">
                  <a:pos x="T2" y="T3"/>
                </a:cxn>
              </a:cxnLst>
              <a:rect l="T6" t="T7" r="T8" b="T9"/>
              <a:pathLst>
                <a:path w="161" h="108">
                  <a:moveTo>
                    <a:pt x="161" y="0"/>
                  </a:moveTo>
                  <a:lnTo>
                    <a:pt x="0" y="108"/>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95" name="Freeform 80"/>
            <p:cNvSpPr>
              <a:spLocks/>
            </p:cNvSpPr>
            <p:nvPr/>
          </p:nvSpPr>
          <p:spPr bwMode="auto">
            <a:xfrm>
              <a:off x="5651500" y="5445125"/>
              <a:ext cx="246063" cy="223838"/>
            </a:xfrm>
            <a:custGeom>
              <a:avLst/>
              <a:gdLst>
                <a:gd name="T0" fmla="*/ 0 w 155"/>
                <a:gd name="T1" fmla="*/ 0 h 141"/>
                <a:gd name="T2" fmla="*/ 2147483647 w 155"/>
                <a:gd name="T3" fmla="*/ 2147483647 h 141"/>
                <a:gd name="T4" fmla="*/ 0 60000 65536"/>
                <a:gd name="T5" fmla="*/ 0 60000 65536"/>
                <a:gd name="T6" fmla="*/ 0 w 155"/>
                <a:gd name="T7" fmla="*/ 0 h 141"/>
                <a:gd name="T8" fmla="*/ 155 w 155"/>
                <a:gd name="T9" fmla="*/ 141 h 141"/>
              </a:gdLst>
              <a:ahLst/>
              <a:cxnLst>
                <a:cxn ang="T4">
                  <a:pos x="T0" y="T1"/>
                </a:cxn>
                <a:cxn ang="T5">
                  <a:pos x="T2" y="T3"/>
                </a:cxn>
              </a:cxnLst>
              <a:rect l="T6" t="T7" r="T8" b="T9"/>
              <a:pathLst>
                <a:path w="155" h="141">
                  <a:moveTo>
                    <a:pt x="0" y="0"/>
                  </a:moveTo>
                  <a:lnTo>
                    <a:pt x="155" y="141"/>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96" name="Line 81"/>
            <p:cNvSpPr>
              <a:spLocks noChangeShapeType="1"/>
            </p:cNvSpPr>
            <p:nvPr/>
          </p:nvSpPr>
          <p:spPr bwMode="auto">
            <a:xfrm flipH="1" flipV="1">
              <a:off x="5435600" y="5157788"/>
              <a:ext cx="288925" cy="1428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6616" name="Text Box 85"/>
          <p:cNvSpPr txBox="1">
            <a:spLocks noChangeArrowheads="1"/>
          </p:cNvSpPr>
          <p:nvPr/>
        </p:nvSpPr>
        <p:spPr bwMode="auto">
          <a:xfrm>
            <a:off x="3276600" y="1341438"/>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r>
              <a:rPr lang="ar-SA" altLang="ar-SA" sz="1800" b="1">
                <a:latin typeface="Arial" pitchFamily="34" charset="0"/>
                <a:cs typeface="Arial" pitchFamily="34" charset="0"/>
              </a:rPr>
              <a:t>2</a:t>
            </a:r>
            <a:endParaRPr lang="en-GB" altLang="ar-SA" sz="1800" b="1">
              <a:latin typeface="Arial" pitchFamily="34" charset="0"/>
              <a:cs typeface="Arial" pitchFamily="34" charset="0"/>
            </a:endParaRPr>
          </a:p>
        </p:txBody>
      </p:sp>
      <p:sp>
        <p:nvSpPr>
          <p:cNvPr id="196617" name="Text Box 97"/>
          <p:cNvSpPr txBox="1">
            <a:spLocks noChangeArrowheads="1"/>
          </p:cNvSpPr>
          <p:nvPr/>
        </p:nvSpPr>
        <p:spPr bwMode="auto">
          <a:xfrm>
            <a:off x="3348038" y="429260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r>
              <a:rPr lang="ar-SA" altLang="ar-SA" sz="1800" b="1">
                <a:latin typeface="Arial" pitchFamily="34" charset="0"/>
                <a:cs typeface="Arial" pitchFamily="34" charset="0"/>
              </a:rPr>
              <a:t>1</a:t>
            </a:r>
            <a:endParaRPr lang="en-GB" altLang="ar-SA" sz="1800" b="1">
              <a:latin typeface="Arial" pitchFamily="34" charset="0"/>
              <a:cs typeface="Arial" pitchFamily="34" charset="0"/>
            </a:endParaRPr>
          </a:p>
        </p:txBody>
      </p:sp>
      <p:grpSp>
        <p:nvGrpSpPr>
          <p:cNvPr id="196618" name="Group 87"/>
          <p:cNvGrpSpPr>
            <a:grpSpLocks/>
          </p:cNvGrpSpPr>
          <p:nvPr/>
        </p:nvGrpSpPr>
        <p:grpSpPr bwMode="auto">
          <a:xfrm>
            <a:off x="0" y="836613"/>
            <a:ext cx="3489325" cy="5622925"/>
            <a:chOff x="0" y="836613"/>
            <a:chExt cx="3489325" cy="5622925"/>
          </a:xfrm>
        </p:grpSpPr>
        <p:sp>
          <p:nvSpPr>
            <p:cNvPr id="295982" name="Rectangle 46"/>
            <p:cNvSpPr>
              <a:spLocks noChangeArrowheads="1"/>
            </p:cNvSpPr>
            <p:nvPr/>
          </p:nvSpPr>
          <p:spPr bwMode="auto">
            <a:xfrm>
              <a:off x="1150938" y="2960688"/>
              <a:ext cx="2032000" cy="366712"/>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ar-SA" b="1">
                  <a:solidFill>
                    <a:srgbClr val="000000"/>
                  </a:solidFill>
                  <a:effectLst>
                    <a:outerShdw blurRad="38100" dist="38100" dir="2700000" algn="tl">
                      <a:srgbClr val="FFFFFF"/>
                    </a:outerShdw>
                  </a:effectLst>
                </a:rPr>
                <a:t>زيادة العرض والطلب معا</a:t>
              </a:r>
              <a:endParaRPr lang="en-US" b="1">
                <a:solidFill>
                  <a:srgbClr val="000000"/>
                </a:solidFill>
                <a:effectLst>
                  <a:outerShdw blurRad="38100" dist="38100" dir="2700000" algn="tl">
                    <a:srgbClr val="FFFFFF"/>
                  </a:outerShdw>
                </a:effectLst>
              </a:endParaRPr>
            </a:p>
          </p:txBody>
        </p:sp>
        <p:sp>
          <p:nvSpPr>
            <p:cNvPr id="196620" name="Text Box 3"/>
            <p:cNvSpPr txBox="1">
              <a:spLocks noChangeArrowheads="1"/>
            </p:cNvSpPr>
            <p:nvPr/>
          </p:nvSpPr>
          <p:spPr bwMode="auto">
            <a:xfrm>
              <a:off x="827088" y="10525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96621" name="Line 4"/>
            <p:cNvSpPr>
              <a:spLocks noChangeShapeType="1"/>
            </p:cNvSpPr>
            <p:nvPr/>
          </p:nvSpPr>
          <p:spPr bwMode="auto">
            <a:xfrm flipV="1">
              <a:off x="1041400" y="1412875"/>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22" name="Freeform 6"/>
            <p:cNvSpPr>
              <a:spLocks/>
            </p:cNvSpPr>
            <p:nvPr/>
          </p:nvSpPr>
          <p:spPr bwMode="auto">
            <a:xfrm>
              <a:off x="1436688" y="1531938"/>
              <a:ext cx="1374775" cy="1825625"/>
            </a:xfrm>
            <a:custGeom>
              <a:avLst/>
              <a:gdLst>
                <a:gd name="T0" fmla="*/ 0 w 866"/>
                <a:gd name="T1" fmla="*/ 2147483647 h 1150"/>
                <a:gd name="T2" fmla="*/ 2147483647 w 866"/>
                <a:gd name="T3" fmla="*/ 0 h 1150"/>
                <a:gd name="T4" fmla="*/ 0 60000 65536"/>
                <a:gd name="T5" fmla="*/ 0 60000 65536"/>
                <a:gd name="T6" fmla="*/ 0 w 866"/>
                <a:gd name="T7" fmla="*/ 0 h 1150"/>
                <a:gd name="T8" fmla="*/ 866 w 866"/>
                <a:gd name="T9" fmla="*/ 1150 h 1150"/>
              </a:gdLst>
              <a:ahLst/>
              <a:cxnLst>
                <a:cxn ang="T4">
                  <a:pos x="T0" y="T1"/>
                </a:cxn>
                <a:cxn ang="T5">
                  <a:pos x="T2" y="T3"/>
                </a:cxn>
              </a:cxnLst>
              <a:rect l="T6" t="T7" r="T8" b="T9"/>
              <a:pathLst>
                <a:path w="866" h="1150">
                  <a:moveTo>
                    <a:pt x="0" y="1150"/>
                  </a:moveTo>
                  <a:lnTo>
                    <a:pt x="86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23" name="Text Box 7"/>
            <p:cNvSpPr txBox="1">
              <a:spLocks noChangeArrowheads="1"/>
            </p:cNvSpPr>
            <p:nvPr/>
          </p:nvSpPr>
          <p:spPr bwMode="auto">
            <a:xfrm>
              <a:off x="1835150" y="36449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  </a:t>
              </a:r>
              <a:r>
                <a:rPr lang="en-US" altLang="ar-SA" sz="1800" b="1">
                  <a:latin typeface="Arial" pitchFamily="34" charset="0"/>
                  <a:cs typeface="Arial" pitchFamily="34" charset="0"/>
                </a:rPr>
                <a:t>q1      q2</a:t>
              </a:r>
              <a:endParaRPr lang="en-GB" altLang="ar-SA" sz="1800" b="1">
                <a:latin typeface="Arial" pitchFamily="34" charset="0"/>
                <a:cs typeface="Arial" pitchFamily="34" charset="0"/>
              </a:endParaRPr>
            </a:p>
          </p:txBody>
        </p:sp>
        <p:sp>
          <p:nvSpPr>
            <p:cNvPr id="196624" name="Text Box 8"/>
            <p:cNvSpPr txBox="1">
              <a:spLocks noChangeArrowheads="1"/>
            </p:cNvSpPr>
            <p:nvPr/>
          </p:nvSpPr>
          <p:spPr bwMode="auto">
            <a:xfrm>
              <a:off x="539750" y="191611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p2</a:t>
              </a:r>
            </a:p>
            <a:p>
              <a:pPr eaLnBrk="1" hangingPunct="1">
                <a:buClrTx/>
                <a:buSzTx/>
                <a:buFontTx/>
                <a:buNone/>
              </a:pPr>
              <a:r>
                <a:rPr lang="en-US" altLang="ar-SA" sz="1800" b="1">
                  <a:latin typeface="Arial" pitchFamily="34" charset="0"/>
                  <a:cs typeface="Arial" pitchFamily="34" charset="0"/>
                </a:rPr>
                <a:t>p1</a:t>
              </a:r>
              <a:endParaRPr lang="en-GB" altLang="ar-SA" sz="1800" b="1">
                <a:latin typeface="Arial" pitchFamily="34" charset="0"/>
                <a:cs typeface="Arial" pitchFamily="34" charset="0"/>
              </a:endParaRPr>
            </a:p>
          </p:txBody>
        </p:sp>
        <p:sp>
          <p:nvSpPr>
            <p:cNvPr id="196625" name="Text Box 9"/>
            <p:cNvSpPr txBox="1">
              <a:spLocks noChangeArrowheads="1"/>
            </p:cNvSpPr>
            <p:nvPr/>
          </p:nvSpPr>
          <p:spPr bwMode="auto">
            <a:xfrm>
              <a:off x="2771775" y="134098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r>
                <a:rPr lang="ar-SA" altLang="ar-SA" sz="1800" b="1">
                  <a:latin typeface="Arial" pitchFamily="34" charset="0"/>
                  <a:cs typeface="Arial" pitchFamily="34" charset="0"/>
                </a:rPr>
                <a:t>1</a:t>
              </a:r>
              <a:endParaRPr lang="en-GB" altLang="ar-SA" sz="1800" b="1">
                <a:latin typeface="Arial" pitchFamily="34" charset="0"/>
                <a:cs typeface="Arial" pitchFamily="34" charset="0"/>
              </a:endParaRPr>
            </a:p>
          </p:txBody>
        </p:sp>
        <p:sp>
          <p:nvSpPr>
            <p:cNvPr id="196626" name="Text Box 10"/>
            <p:cNvSpPr txBox="1">
              <a:spLocks noChangeArrowheads="1"/>
            </p:cNvSpPr>
            <p:nvPr/>
          </p:nvSpPr>
          <p:spPr bwMode="auto">
            <a:xfrm>
              <a:off x="468313" y="36449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ar-SA" sz="1800" b="1">
                  <a:latin typeface="Arial" pitchFamily="34" charset="0"/>
                  <a:cs typeface="Arial" pitchFamily="34" charset="0"/>
                </a:rPr>
                <a:t>p</a:t>
              </a:r>
            </a:p>
          </p:txBody>
        </p:sp>
        <p:sp>
          <p:nvSpPr>
            <p:cNvPr id="196627" name="Freeform 11"/>
            <p:cNvSpPr>
              <a:spLocks/>
            </p:cNvSpPr>
            <p:nvPr/>
          </p:nvSpPr>
          <p:spPr bwMode="auto">
            <a:xfrm>
              <a:off x="1050925" y="2332038"/>
              <a:ext cx="1052513" cy="22225"/>
            </a:xfrm>
            <a:custGeom>
              <a:avLst/>
              <a:gdLst>
                <a:gd name="T0" fmla="*/ 0 w 663"/>
                <a:gd name="T1" fmla="*/ 0 h 14"/>
                <a:gd name="T2" fmla="*/ 2147483647 w 663"/>
                <a:gd name="T3" fmla="*/ 2147483647 h 14"/>
                <a:gd name="T4" fmla="*/ 0 60000 65536"/>
                <a:gd name="T5" fmla="*/ 0 60000 65536"/>
                <a:gd name="T6" fmla="*/ 0 w 663"/>
                <a:gd name="T7" fmla="*/ 0 h 14"/>
                <a:gd name="T8" fmla="*/ 663 w 663"/>
                <a:gd name="T9" fmla="*/ 14 h 14"/>
              </a:gdLst>
              <a:ahLst/>
              <a:cxnLst>
                <a:cxn ang="T4">
                  <a:pos x="T0" y="T1"/>
                </a:cxn>
                <a:cxn ang="T5">
                  <a:pos x="T2" y="T3"/>
                </a:cxn>
              </a:cxnLst>
              <a:rect l="T6" t="T7" r="T8" b="T9"/>
              <a:pathLst>
                <a:path w="663" h="14">
                  <a:moveTo>
                    <a:pt x="0" y="0"/>
                  </a:moveTo>
                  <a:lnTo>
                    <a:pt x="663" y="1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28" name="Freeform 12"/>
            <p:cNvSpPr>
              <a:spLocks/>
            </p:cNvSpPr>
            <p:nvPr/>
          </p:nvSpPr>
          <p:spPr bwMode="auto">
            <a:xfrm>
              <a:off x="1042988" y="2060575"/>
              <a:ext cx="1860550" cy="19050"/>
            </a:xfrm>
            <a:custGeom>
              <a:avLst/>
              <a:gdLst>
                <a:gd name="T0" fmla="*/ 0 w 1172"/>
                <a:gd name="T1" fmla="*/ 0 h 12"/>
                <a:gd name="T2" fmla="*/ 2147483647 w 1172"/>
                <a:gd name="T3" fmla="*/ 2147483647 h 12"/>
                <a:gd name="T4" fmla="*/ 0 60000 65536"/>
                <a:gd name="T5" fmla="*/ 0 60000 65536"/>
                <a:gd name="T6" fmla="*/ 0 w 1172"/>
                <a:gd name="T7" fmla="*/ 0 h 12"/>
                <a:gd name="T8" fmla="*/ 1172 w 1172"/>
                <a:gd name="T9" fmla="*/ 12 h 12"/>
              </a:gdLst>
              <a:ahLst/>
              <a:cxnLst>
                <a:cxn ang="T4">
                  <a:pos x="T0" y="T1"/>
                </a:cxn>
                <a:cxn ang="T5">
                  <a:pos x="T2" y="T3"/>
                </a:cxn>
              </a:cxnLst>
              <a:rect l="T6" t="T7" r="T8" b="T9"/>
              <a:pathLst>
                <a:path w="1172" h="12">
                  <a:moveTo>
                    <a:pt x="0" y="0"/>
                  </a:moveTo>
                  <a:lnTo>
                    <a:pt x="1172" y="12"/>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29" name="Freeform 13"/>
            <p:cNvSpPr>
              <a:spLocks/>
            </p:cNvSpPr>
            <p:nvPr/>
          </p:nvSpPr>
          <p:spPr bwMode="auto">
            <a:xfrm>
              <a:off x="2103438" y="2378075"/>
              <a:ext cx="1587" cy="1165225"/>
            </a:xfrm>
            <a:custGeom>
              <a:avLst/>
              <a:gdLst>
                <a:gd name="T0" fmla="*/ 0 w 1"/>
                <a:gd name="T1" fmla="*/ 0 h 734"/>
                <a:gd name="T2" fmla="*/ 0 w 1"/>
                <a:gd name="T3" fmla="*/ 2147483647 h 734"/>
                <a:gd name="T4" fmla="*/ 0 60000 65536"/>
                <a:gd name="T5" fmla="*/ 0 60000 65536"/>
                <a:gd name="T6" fmla="*/ 0 w 1"/>
                <a:gd name="T7" fmla="*/ 0 h 734"/>
                <a:gd name="T8" fmla="*/ 1 w 1"/>
                <a:gd name="T9" fmla="*/ 734 h 734"/>
              </a:gdLst>
              <a:ahLst/>
              <a:cxnLst>
                <a:cxn ang="T4">
                  <a:pos x="T0" y="T1"/>
                </a:cxn>
                <a:cxn ang="T5">
                  <a:pos x="T2" y="T3"/>
                </a:cxn>
              </a:cxnLst>
              <a:rect l="T6" t="T7" r="T8" b="T9"/>
              <a:pathLst>
                <a:path w="1" h="734">
                  <a:moveTo>
                    <a:pt x="0" y="0"/>
                  </a:moveTo>
                  <a:lnTo>
                    <a:pt x="0" y="734"/>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0" name="Freeform 14"/>
            <p:cNvSpPr>
              <a:spLocks/>
            </p:cNvSpPr>
            <p:nvPr/>
          </p:nvSpPr>
          <p:spPr bwMode="auto">
            <a:xfrm>
              <a:off x="2925763" y="2125663"/>
              <a:ext cx="1587" cy="1395412"/>
            </a:xfrm>
            <a:custGeom>
              <a:avLst/>
              <a:gdLst>
                <a:gd name="T0" fmla="*/ 0 w 1"/>
                <a:gd name="T1" fmla="*/ 0 h 879"/>
                <a:gd name="T2" fmla="*/ 0 w 1"/>
                <a:gd name="T3" fmla="*/ 2147483647 h 879"/>
                <a:gd name="T4" fmla="*/ 0 60000 65536"/>
                <a:gd name="T5" fmla="*/ 0 60000 65536"/>
                <a:gd name="T6" fmla="*/ 0 w 1"/>
                <a:gd name="T7" fmla="*/ 0 h 879"/>
                <a:gd name="T8" fmla="*/ 1 w 1"/>
                <a:gd name="T9" fmla="*/ 879 h 879"/>
              </a:gdLst>
              <a:ahLst/>
              <a:cxnLst>
                <a:cxn ang="T4">
                  <a:pos x="T0" y="T1"/>
                </a:cxn>
                <a:cxn ang="T5">
                  <a:pos x="T2" y="T3"/>
                </a:cxn>
              </a:cxnLst>
              <a:rect l="T6" t="T7" r="T8" b="T9"/>
              <a:pathLst>
                <a:path w="1" h="879">
                  <a:moveTo>
                    <a:pt x="0" y="0"/>
                  </a:moveTo>
                  <a:lnTo>
                    <a:pt x="0" y="879"/>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1" name="Line 27"/>
            <p:cNvSpPr>
              <a:spLocks noChangeShapeType="1"/>
            </p:cNvSpPr>
            <p:nvPr/>
          </p:nvSpPr>
          <p:spPr bwMode="auto">
            <a:xfrm flipV="1">
              <a:off x="896938" y="3709988"/>
              <a:ext cx="0" cy="2160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32" name="Freeform 29"/>
            <p:cNvSpPr>
              <a:spLocks/>
            </p:cNvSpPr>
            <p:nvPr/>
          </p:nvSpPr>
          <p:spPr bwMode="auto">
            <a:xfrm>
              <a:off x="1187450" y="4149725"/>
              <a:ext cx="1728788" cy="1285875"/>
            </a:xfrm>
            <a:custGeom>
              <a:avLst/>
              <a:gdLst>
                <a:gd name="T0" fmla="*/ 0 w 1089"/>
                <a:gd name="T1" fmla="*/ 2147483647 h 810"/>
                <a:gd name="T2" fmla="*/ 2147483647 w 1089"/>
                <a:gd name="T3" fmla="*/ 0 h 810"/>
                <a:gd name="T4" fmla="*/ 0 60000 65536"/>
                <a:gd name="T5" fmla="*/ 0 60000 65536"/>
                <a:gd name="T6" fmla="*/ 0 w 1089"/>
                <a:gd name="T7" fmla="*/ 0 h 810"/>
                <a:gd name="T8" fmla="*/ 1089 w 1089"/>
                <a:gd name="T9" fmla="*/ 810 h 810"/>
              </a:gdLst>
              <a:ahLst/>
              <a:cxnLst>
                <a:cxn ang="T4">
                  <a:pos x="T0" y="T1"/>
                </a:cxn>
                <a:cxn ang="T5">
                  <a:pos x="T2" y="T3"/>
                </a:cxn>
              </a:cxnLst>
              <a:rect l="T6" t="T7" r="T8" b="T9"/>
              <a:pathLst>
                <a:path w="1089" h="810">
                  <a:moveTo>
                    <a:pt x="0" y="810"/>
                  </a:moveTo>
                  <a:lnTo>
                    <a:pt x="1089"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3" name="Text Box 30"/>
            <p:cNvSpPr txBox="1">
              <a:spLocks noChangeArrowheads="1"/>
            </p:cNvSpPr>
            <p:nvPr/>
          </p:nvSpPr>
          <p:spPr bwMode="auto">
            <a:xfrm>
              <a:off x="1692275" y="6092825"/>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q2            q1    </a:t>
              </a:r>
              <a:r>
                <a:rPr lang="ar-SA" altLang="ar-SA" sz="1800" b="1">
                  <a:latin typeface="Arial" pitchFamily="34" charset="0"/>
                  <a:cs typeface="Arial" pitchFamily="34" charset="0"/>
                </a:rPr>
                <a:t> </a:t>
              </a:r>
              <a:endParaRPr lang="en-GB" altLang="ar-SA" sz="1800" b="1">
                <a:latin typeface="Arial" pitchFamily="34" charset="0"/>
                <a:cs typeface="Arial" pitchFamily="34" charset="0"/>
              </a:endParaRPr>
            </a:p>
          </p:txBody>
        </p:sp>
        <p:sp>
          <p:nvSpPr>
            <p:cNvPr id="196634" name="Text Box 31"/>
            <p:cNvSpPr txBox="1">
              <a:spLocks noChangeArrowheads="1"/>
            </p:cNvSpPr>
            <p:nvPr/>
          </p:nvSpPr>
          <p:spPr bwMode="auto">
            <a:xfrm>
              <a:off x="0" y="4652963"/>
              <a:ext cx="85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p1=p2</a:t>
              </a:r>
              <a:endParaRPr lang="en-GB" altLang="ar-SA" sz="1800" b="1">
                <a:latin typeface="Arial" pitchFamily="34" charset="0"/>
                <a:cs typeface="Arial" pitchFamily="34" charset="0"/>
              </a:endParaRPr>
            </a:p>
          </p:txBody>
        </p:sp>
        <p:sp>
          <p:nvSpPr>
            <p:cNvPr id="196635" name="Freeform 33"/>
            <p:cNvSpPr>
              <a:spLocks/>
            </p:cNvSpPr>
            <p:nvPr/>
          </p:nvSpPr>
          <p:spPr bwMode="auto">
            <a:xfrm>
              <a:off x="892175" y="4800600"/>
              <a:ext cx="2101850" cy="46038"/>
            </a:xfrm>
            <a:custGeom>
              <a:avLst/>
              <a:gdLst>
                <a:gd name="T0" fmla="*/ 0 w 1324"/>
                <a:gd name="T1" fmla="*/ 2147483647 h 29"/>
                <a:gd name="T2" fmla="*/ 2147483647 w 1324"/>
                <a:gd name="T3" fmla="*/ 0 h 29"/>
                <a:gd name="T4" fmla="*/ 0 60000 65536"/>
                <a:gd name="T5" fmla="*/ 0 60000 65536"/>
                <a:gd name="T6" fmla="*/ 0 w 1324"/>
                <a:gd name="T7" fmla="*/ 0 h 29"/>
                <a:gd name="T8" fmla="*/ 1324 w 1324"/>
                <a:gd name="T9" fmla="*/ 29 h 29"/>
              </a:gdLst>
              <a:ahLst/>
              <a:cxnLst>
                <a:cxn ang="T4">
                  <a:pos x="T0" y="T1"/>
                </a:cxn>
                <a:cxn ang="T5">
                  <a:pos x="T2" y="T3"/>
                </a:cxn>
              </a:cxnLst>
              <a:rect l="T6" t="T7" r="T8" b="T9"/>
              <a:pathLst>
                <a:path w="1324" h="29">
                  <a:moveTo>
                    <a:pt x="0" y="29"/>
                  </a:moveTo>
                  <a:lnTo>
                    <a:pt x="1324"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36" name="Line 82"/>
            <p:cNvSpPr>
              <a:spLocks noChangeShapeType="1"/>
            </p:cNvSpPr>
            <p:nvPr/>
          </p:nvSpPr>
          <p:spPr bwMode="auto">
            <a:xfrm>
              <a:off x="1476375" y="1628775"/>
              <a:ext cx="1366838"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7" name="Line 83"/>
            <p:cNvSpPr>
              <a:spLocks noChangeShapeType="1"/>
            </p:cNvSpPr>
            <p:nvPr/>
          </p:nvSpPr>
          <p:spPr bwMode="auto">
            <a:xfrm>
              <a:off x="1979613" y="1052513"/>
              <a:ext cx="1439862" cy="1584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8" name="Line 84"/>
            <p:cNvSpPr>
              <a:spLocks noChangeShapeType="1"/>
            </p:cNvSpPr>
            <p:nvPr/>
          </p:nvSpPr>
          <p:spPr bwMode="auto">
            <a:xfrm flipV="1">
              <a:off x="2051050" y="1557338"/>
              <a:ext cx="1296988" cy="17272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39" name="Text Box 86"/>
            <p:cNvSpPr txBox="1">
              <a:spLocks noChangeArrowheads="1"/>
            </p:cNvSpPr>
            <p:nvPr/>
          </p:nvSpPr>
          <p:spPr bwMode="auto">
            <a:xfrm>
              <a:off x="1619250" y="8366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D2</a:t>
              </a:r>
              <a:endParaRPr lang="en-GB" altLang="ar-SA" sz="1800" b="1">
                <a:latin typeface="Arial" pitchFamily="34" charset="0"/>
                <a:cs typeface="Arial" pitchFamily="34" charset="0"/>
              </a:endParaRPr>
            </a:p>
          </p:txBody>
        </p:sp>
        <p:sp>
          <p:nvSpPr>
            <p:cNvPr id="196640" name="Text Box 87"/>
            <p:cNvSpPr txBox="1">
              <a:spLocks noChangeArrowheads="1"/>
            </p:cNvSpPr>
            <p:nvPr/>
          </p:nvSpPr>
          <p:spPr bwMode="auto">
            <a:xfrm>
              <a:off x="1187450" y="1355497"/>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a:t>
              </a:r>
              <a:r>
                <a:rPr lang="ar-SA" altLang="ar-SA" sz="1800" b="1">
                  <a:latin typeface="Arial" pitchFamily="34" charset="0"/>
                  <a:cs typeface="Arial" pitchFamily="34" charset="0"/>
                </a:rPr>
                <a:t>1</a:t>
              </a:r>
              <a:endParaRPr lang="en-GB" altLang="ar-SA" sz="1800" b="1">
                <a:latin typeface="Arial" pitchFamily="34" charset="0"/>
                <a:cs typeface="Arial" pitchFamily="34" charset="0"/>
              </a:endParaRPr>
            </a:p>
          </p:txBody>
        </p:sp>
        <p:sp>
          <p:nvSpPr>
            <p:cNvPr id="196641" name="Freeform 88"/>
            <p:cNvSpPr>
              <a:spLocks/>
            </p:cNvSpPr>
            <p:nvPr/>
          </p:nvSpPr>
          <p:spPr bwMode="auto">
            <a:xfrm>
              <a:off x="1692275" y="1417638"/>
              <a:ext cx="571500" cy="427037"/>
            </a:xfrm>
            <a:custGeom>
              <a:avLst/>
              <a:gdLst>
                <a:gd name="T0" fmla="*/ 0 w 360"/>
                <a:gd name="T1" fmla="*/ 2147483647 h 269"/>
                <a:gd name="T2" fmla="*/ 2147483647 w 360"/>
                <a:gd name="T3" fmla="*/ 0 h 269"/>
                <a:gd name="T4" fmla="*/ 0 60000 65536"/>
                <a:gd name="T5" fmla="*/ 0 60000 65536"/>
                <a:gd name="T6" fmla="*/ 0 w 360"/>
                <a:gd name="T7" fmla="*/ 0 h 269"/>
                <a:gd name="T8" fmla="*/ 360 w 360"/>
                <a:gd name="T9" fmla="*/ 269 h 269"/>
              </a:gdLst>
              <a:ahLst/>
              <a:cxnLst>
                <a:cxn ang="T4">
                  <a:pos x="T0" y="T1"/>
                </a:cxn>
                <a:cxn ang="T5">
                  <a:pos x="T2" y="T3"/>
                </a:cxn>
              </a:cxnLst>
              <a:rect l="T6" t="T7" r="T8" b="T9"/>
              <a:pathLst>
                <a:path w="360" h="269">
                  <a:moveTo>
                    <a:pt x="0" y="269"/>
                  </a:moveTo>
                  <a:lnTo>
                    <a:pt x="36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42" name="Line 89"/>
            <p:cNvSpPr>
              <a:spLocks noChangeShapeType="1"/>
            </p:cNvSpPr>
            <p:nvPr/>
          </p:nvSpPr>
          <p:spPr bwMode="auto">
            <a:xfrm>
              <a:off x="2268538" y="2276475"/>
              <a:ext cx="50323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43" name="Line 90"/>
            <p:cNvSpPr>
              <a:spLocks noChangeShapeType="1"/>
            </p:cNvSpPr>
            <p:nvPr/>
          </p:nvSpPr>
          <p:spPr bwMode="auto">
            <a:xfrm flipV="1">
              <a:off x="1835150" y="4437063"/>
              <a:ext cx="1582738" cy="13684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4" name="Line 91"/>
            <p:cNvSpPr>
              <a:spLocks noChangeShapeType="1"/>
            </p:cNvSpPr>
            <p:nvPr/>
          </p:nvSpPr>
          <p:spPr bwMode="auto">
            <a:xfrm>
              <a:off x="1619250" y="3933825"/>
              <a:ext cx="1800225" cy="1150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5" name="Line 92"/>
            <p:cNvSpPr>
              <a:spLocks noChangeShapeType="1"/>
            </p:cNvSpPr>
            <p:nvPr/>
          </p:nvSpPr>
          <p:spPr bwMode="auto">
            <a:xfrm>
              <a:off x="1258888" y="4365625"/>
              <a:ext cx="1873250" cy="1150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46" name="Line 94"/>
            <p:cNvSpPr>
              <a:spLocks noChangeShapeType="1"/>
            </p:cNvSpPr>
            <p:nvPr/>
          </p:nvSpPr>
          <p:spPr bwMode="auto">
            <a:xfrm>
              <a:off x="2987675" y="4797425"/>
              <a:ext cx="0" cy="10795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6647" name="Text Box 95"/>
            <p:cNvSpPr txBox="1">
              <a:spLocks noChangeArrowheads="1"/>
            </p:cNvSpPr>
            <p:nvPr/>
          </p:nvSpPr>
          <p:spPr bwMode="auto">
            <a:xfrm>
              <a:off x="1258888" y="37163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a:t>
              </a:r>
              <a:r>
                <a:rPr lang="ar-SA" altLang="ar-SA" sz="1800" b="1">
                  <a:latin typeface="Arial" pitchFamily="34" charset="0"/>
                  <a:cs typeface="Arial" pitchFamily="34" charset="0"/>
                </a:rPr>
                <a:t>1</a:t>
              </a:r>
              <a:endParaRPr lang="en-GB" altLang="ar-SA" sz="1800" b="1">
                <a:latin typeface="Arial" pitchFamily="34" charset="0"/>
                <a:cs typeface="Arial" pitchFamily="34" charset="0"/>
              </a:endParaRPr>
            </a:p>
          </p:txBody>
        </p:sp>
        <p:sp>
          <p:nvSpPr>
            <p:cNvPr id="196648" name="Text Box 96"/>
            <p:cNvSpPr txBox="1">
              <a:spLocks noChangeArrowheads="1"/>
            </p:cNvSpPr>
            <p:nvPr/>
          </p:nvSpPr>
          <p:spPr bwMode="auto">
            <a:xfrm>
              <a:off x="900113" y="41497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a:t>
              </a:r>
              <a:r>
                <a:rPr lang="ar-SA" altLang="ar-SA" sz="1800" b="1">
                  <a:latin typeface="Arial" pitchFamily="34" charset="0"/>
                  <a:cs typeface="Arial" pitchFamily="34" charset="0"/>
                </a:rPr>
                <a:t>2</a:t>
              </a:r>
              <a:endParaRPr lang="en-GB" altLang="ar-SA" sz="1800" b="1">
                <a:latin typeface="Arial" pitchFamily="34" charset="0"/>
                <a:cs typeface="Arial" pitchFamily="34" charset="0"/>
              </a:endParaRPr>
            </a:p>
          </p:txBody>
        </p:sp>
        <p:sp>
          <p:nvSpPr>
            <p:cNvPr id="196649" name="Text Box 98"/>
            <p:cNvSpPr txBox="1">
              <a:spLocks noChangeArrowheads="1"/>
            </p:cNvSpPr>
            <p:nvPr/>
          </p:nvSpPr>
          <p:spPr bwMode="auto">
            <a:xfrm>
              <a:off x="2843213" y="400526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a:t>
              </a:r>
              <a:r>
                <a:rPr lang="ar-SA" altLang="ar-SA" sz="1800" b="1">
                  <a:latin typeface="Arial" pitchFamily="34" charset="0"/>
                  <a:cs typeface="Arial" pitchFamily="34" charset="0"/>
                </a:rPr>
                <a:t>2</a:t>
              </a:r>
              <a:endParaRPr lang="en-GB" altLang="ar-SA" sz="1800" b="1">
                <a:latin typeface="Arial" pitchFamily="34" charset="0"/>
                <a:cs typeface="Arial" pitchFamily="34" charset="0"/>
              </a:endParaRPr>
            </a:p>
          </p:txBody>
        </p:sp>
        <p:sp>
          <p:nvSpPr>
            <p:cNvPr id="196650" name="Line 99"/>
            <p:cNvSpPr>
              <a:spLocks noChangeShapeType="1"/>
            </p:cNvSpPr>
            <p:nvPr/>
          </p:nvSpPr>
          <p:spPr bwMode="auto">
            <a:xfrm flipH="1" flipV="1">
              <a:off x="1403350" y="5373688"/>
              <a:ext cx="865188" cy="714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651" name="Freeform 100"/>
            <p:cNvSpPr>
              <a:spLocks/>
            </p:cNvSpPr>
            <p:nvPr/>
          </p:nvSpPr>
          <p:spPr bwMode="auto">
            <a:xfrm>
              <a:off x="2651125" y="5084763"/>
              <a:ext cx="625475" cy="150812"/>
            </a:xfrm>
            <a:custGeom>
              <a:avLst/>
              <a:gdLst>
                <a:gd name="T0" fmla="*/ 2147483647 w 394"/>
                <a:gd name="T1" fmla="*/ 0 h 95"/>
                <a:gd name="T2" fmla="*/ 0 w 394"/>
                <a:gd name="T3" fmla="*/ 2147483647 h 95"/>
                <a:gd name="T4" fmla="*/ 0 60000 65536"/>
                <a:gd name="T5" fmla="*/ 0 60000 65536"/>
                <a:gd name="T6" fmla="*/ 0 w 394"/>
                <a:gd name="T7" fmla="*/ 0 h 95"/>
                <a:gd name="T8" fmla="*/ 394 w 394"/>
                <a:gd name="T9" fmla="*/ 95 h 95"/>
              </a:gdLst>
              <a:ahLst/>
              <a:cxnLst>
                <a:cxn ang="T4">
                  <a:pos x="T0" y="T1"/>
                </a:cxn>
                <a:cxn ang="T5">
                  <a:pos x="T2" y="T3"/>
                </a:cxn>
              </a:cxnLst>
              <a:rect l="T6" t="T7" r="T8" b="T9"/>
              <a:pathLst>
                <a:path w="394" h="95">
                  <a:moveTo>
                    <a:pt x="394" y="0"/>
                  </a:moveTo>
                  <a:lnTo>
                    <a:pt x="0" y="95"/>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652" name="Line 101"/>
            <p:cNvSpPr>
              <a:spLocks noChangeShapeType="1"/>
            </p:cNvSpPr>
            <p:nvPr/>
          </p:nvSpPr>
          <p:spPr bwMode="auto">
            <a:xfrm>
              <a:off x="1979613" y="4797425"/>
              <a:ext cx="0" cy="10795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84" name="Rectangle 96"/>
          <p:cNvSpPr>
            <a:spLocks noChangeArrowheads="1"/>
          </p:cNvSpPr>
          <p:nvPr/>
        </p:nvSpPr>
        <p:spPr bwMode="auto">
          <a:xfrm>
            <a:off x="4706938" y="6203950"/>
            <a:ext cx="2179637" cy="366713"/>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ar-SA" b="1" dirty="0">
                <a:solidFill>
                  <a:srgbClr val="000000"/>
                </a:solidFill>
                <a:effectLst>
                  <a:outerShdw blurRad="38100" dist="38100" dir="2700000" algn="tl">
                    <a:srgbClr val="FFFFFF"/>
                  </a:outerShdw>
                </a:effectLst>
              </a:rPr>
              <a:t>زيادة العرض ونقص الطلب</a:t>
            </a:r>
            <a:endParaRPr lang="en-US" b="1" dirty="0">
              <a:solidFill>
                <a:srgbClr val="000000"/>
              </a:solidFill>
              <a:effectLst>
                <a:outerShdw blurRad="38100" dist="38100" dir="2700000" algn="tl">
                  <a:srgbClr val="FFFFFF"/>
                </a:outerShdw>
              </a:effectLst>
            </a:endParaRPr>
          </a:p>
        </p:txBody>
      </p:sp>
      <p:sp>
        <p:nvSpPr>
          <p:cNvPr id="293983" name="Rectangle 95"/>
          <p:cNvSpPr>
            <a:spLocks noChangeArrowheads="1"/>
          </p:cNvSpPr>
          <p:nvPr/>
        </p:nvSpPr>
        <p:spPr bwMode="auto">
          <a:xfrm>
            <a:off x="7029450" y="3563938"/>
            <a:ext cx="2179638" cy="366712"/>
          </a:xfrm>
          <a:prstGeom prst="rect">
            <a:avLst/>
          </a:prstGeom>
          <a:solidFill>
            <a:schemeClr val="hlink"/>
          </a:solidFill>
          <a:ln>
            <a:noFill/>
          </a:ln>
          <a:effectLst/>
          <a:scene3d>
            <a:camera prst="legacyPerspectiveBottom"/>
            <a:lightRig rig="legacyFlat3" dir="t"/>
          </a:scene3d>
          <a:sp3d extrusionH="887400" prstMaterial="legacyMatte">
            <a:bevelT w="13500" h="13500" prst="angle"/>
            <a:bevelB w="13500" h="13500" prst="angle"/>
            <a:extrusionClr>
              <a:schemeClr val="hlink"/>
            </a:extrusionClr>
          </a:sp3d>
          <a:extLst/>
        </p:spPr>
        <p:txBody>
          <a:bodyPr wrap="none">
            <a:spAutoFit/>
            <a:flatTx/>
          </a:bodyPr>
          <a:lstStyle/>
          <a:p>
            <a:pPr algn="r" rtl="1">
              <a:spcBef>
                <a:spcPct val="20000"/>
              </a:spcBef>
              <a:buClr>
                <a:schemeClr val="hlink"/>
              </a:buClr>
              <a:buSzPct val="80000"/>
              <a:buFont typeface="Wingdings" pitchFamily="2" charset="2"/>
              <a:buNone/>
              <a:defRPr/>
            </a:pPr>
            <a:r>
              <a:rPr lang="ar-SA" b="1" dirty="0">
                <a:solidFill>
                  <a:srgbClr val="000000"/>
                </a:solidFill>
                <a:effectLst>
                  <a:outerShdw blurRad="38100" dist="38100" dir="2700000" algn="tl">
                    <a:srgbClr val="FFFFFF"/>
                  </a:outerShdw>
                </a:effectLst>
              </a:rPr>
              <a:t>زيادة الطلب ونقص العرض</a:t>
            </a:r>
            <a:endParaRPr lang="en-US" b="1" dirty="0">
              <a:solidFill>
                <a:srgbClr val="000000"/>
              </a:solidFill>
              <a:effectLst>
                <a:outerShdw blurRad="38100" dist="38100" dir="2700000" algn="tl">
                  <a:srgbClr val="FFFFFF"/>
                </a:outerShdw>
              </a:effectLst>
            </a:endParaRPr>
          </a:p>
        </p:txBody>
      </p:sp>
      <p:sp>
        <p:nvSpPr>
          <p:cNvPr id="293897" name="Rectangle 9"/>
          <p:cNvSpPr>
            <a:spLocks noGrp="1" noChangeArrowheads="1"/>
          </p:cNvSpPr>
          <p:nvPr>
            <p:ph type="title"/>
          </p:nvPr>
        </p:nvSpPr>
        <p:spPr>
          <a:xfrm>
            <a:off x="457200" y="277813"/>
            <a:ext cx="8229600" cy="919162"/>
          </a:xfrm>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97637" name="Rectangle 10"/>
          <p:cNvSpPr>
            <a:spLocks noGrp="1" noChangeArrowheads="1"/>
          </p:cNvSpPr>
          <p:nvPr>
            <p:ph type="body" sz="half" idx="1"/>
          </p:nvPr>
        </p:nvSpPr>
        <p:spPr>
          <a:xfrm>
            <a:off x="457200" y="1600200"/>
            <a:ext cx="3827463" cy="4525963"/>
          </a:xfrm>
        </p:spPr>
        <p:txBody>
          <a:bodyPr/>
          <a:lstStyle/>
          <a:p>
            <a:pPr marL="533400" indent="-533400" algn="r" rtl="1" eaLnBrk="1" hangingPunct="1"/>
            <a:r>
              <a:rPr lang="ar-SA" altLang="ar-SA" sz="2800" b="1" smtClean="0">
                <a:latin typeface="Arial" pitchFamily="34" charset="0"/>
                <a:cs typeface="Arial" pitchFamily="34" charset="0"/>
              </a:rPr>
              <a:t>لاحظ في هذه الأشكال وسابقتها:</a:t>
            </a:r>
          </a:p>
          <a:p>
            <a:pPr marL="533400" indent="-533400" algn="r" rtl="1" eaLnBrk="1" hangingPunct="1"/>
            <a:r>
              <a:rPr lang="ar-SA" altLang="ar-SA" sz="2800" b="1" smtClean="0">
                <a:latin typeface="Arial" pitchFamily="34" charset="0"/>
                <a:cs typeface="Arial" pitchFamily="34" charset="0"/>
              </a:rPr>
              <a:t>التغيرات في التوازنات يمكن أن تأخذ أشكالا عدة وذلك حسب:</a:t>
            </a:r>
          </a:p>
          <a:p>
            <a:pPr marL="533400" indent="-533400" algn="r" rtl="1" eaLnBrk="1" hangingPunct="1">
              <a:buFont typeface="Wingdings" pitchFamily="2" charset="2"/>
              <a:buAutoNum type="arabicPeriod"/>
            </a:pPr>
            <a:r>
              <a:rPr lang="ar-SA" altLang="ar-SA" sz="2800" b="1" smtClean="0">
                <a:latin typeface="Arial" pitchFamily="34" charset="0"/>
                <a:cs typeface="Arial" pitchFamily="34" charset="0"/>
              </a:rPr>
              <a:t>الانتقال النسبي للعرض والطلب</a:t>
            </a:r>
          </a:p>
          <a:p>
            <a:pPr marL="533400" indent="-533400" algn="r" rtl="1" eaLnBrk="1" hangingPunct="1">
              <a:buFont typeface="Wingdings" pitchFamily="2" charset="2"/>
              <a:buAutoNum type="arabicPeriod"/>
            </a:pPr>
            <a:r>
              <a:rPr lang="ar-SA" altLang="ar-SA" sz="2800" b="1" smtClean="0">
                <a:latin typeface="Arial" pitchFamily="34" charset="0"/>
                <a:cs typeface="Arial" pitchFamily="34" charset="0"/>
              </a:rPr>
              <a:t>المرونات النسبية للعرض والطلب</a:t>
            </a:r>
            <a:endParaRPr lang="en-GB" altLang="ar-SA" sz="2800" b="1" smtClean="0">
              <a:latin typeface="Arial" pitchFamily="34" charset="0"/>
              <a:cs typeface="Arial" pitchFamily="34" charset="0"/>
            </a:endParaRPr>
          </a:p>
        </p:txBody>
      </p:sp>
      <p:grpSp>
        <p:nvGrpSpPr>
          <p:cNvPr id="197638" name="Group 43"/>
          <p:cNvGrpSpPr>
            <a:grpSpLocks/>
          </p:cNvGrpSpPr>
          <p:nvPr/>
        </p:nvGrpSpPr>
        <p:grpSpPr bwMode="auto">
          <a:xfrm>
            <a:off x="4356100" y="1341438"/>
            <a:ext cx="4424363" cy="5046662"/>
            <a:chOff x="4356100" y="1340983"/>
            <a:chExt cx="4424363" cy="5047117"/>
          </a:xfrm>
        </p:grpSpPr>
        <p:sp>
          <p:nvSpPr>
            <p:cNvPr id="197639" name="Line 55"/>
            <p:cNvSpPr>
              <a:spLocks noChangeShapeType="1"/>
            </p:cNvSpPr>
            <p:nvPr/>
          </p:nvSpPr>
          <p:spPr bwMode="auto">
            <a:xfrm flipV="1">
              <a:off x="5076825" y="1773238"/>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40" name="Freeform 56"/>
            <p:cNvSpPr>
              <a:spLocks/>
            </p:cNvSpPr>
            <p:nvPr/>
          </p:nvSpPr>
          <p:spPr bwMode="auto">
            <a:xfrm>
              <a:off x="5076825" y="3429000"/>
              <a:ext cx="3335338" cy="1588"/>
            </a:xfrm>
            <a:custGeom>
              <a:avLst/>
              <a:gdLst>
                <a:gd name="T0" fmla="*/ 0 w 2101"/>
                <a:gd name="T1" fmla="*/ 0 h 1"/>
                <a:gd name="T2" fmla="*/ 2147483647 w 2101"/>
                <a:gd name="T3" fmla="*/ 0 h 1"/>
                <a:gd name="T4" fmla="*/ 0 60000 65536"/>
                <a:gd name="T5" fmla="*/ 0 60000 65536"/>
                <a:gd name="T6" fmla="*/ 0 w 2101"/>
                <a:gd name="T7" fmla="*/ 0 h 1"/>
                <a:gd name="T8" fmla="*/ 2101 w 2101"/>
                <a:gd name="T9" fmla="*/ 1 h 1"/>
              </a:gdLst>
              <a:ahLst/>
              <a:cxnLst>
                <a:cxn ang="T4">
                  <a:pos x="T0" y="T1"/>
                </a:cxn>
                <a:cxn ang="T5">
                  <a:pos x="T2" y="T3"/>
                </a:cxn>
              </a:cxnLst>
              <a:rect l="T6" t="T7" r="T8" b="T9"/>
              <a:pathLst>
                <a:path w="2101" h="1">
                  <a:moveTo>
                    <a:pt x="0" y="0"/>
                  </a:moveTo>
                  <a:lnTo>
                    <a:pt x="2101"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1" name="Text Box 57"/>
            <p:cNvSpPr txBox="1">
              <a:spLocks noChangeArrowheads="1"/>
            </p:cNvSpPr>
            <p:nvPr/>
          </p:nvSpPr>
          <p:spPr bwMode="auto">
            <a:xfrm>
              <a:off x="4787900" y="1384980"/>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a:t>
              </a:r>
              <a:endParaRPr lang="en-GB" altLang="ar-SA" sz="1800" b="1">
                <a:latin typeface="Arial" pitchFamily="34" charset="0"/>
                <a:cs typeface="Arial" pitchFamily="34" charset="0"/>
              </a:endParaRPr>
            </a:p>
          </p:txBody>
        </p:sp>
        <p:sp>
          <p:nvSpPr>
            <p:cNvPr id="197642" name="Freeform 58"/>
            <p:cNvSpPr>
              <a:spLocks/>
            </p:cNvSpPr>
            <p:nvPr/>
          </p:nvSpPr>
          <p:spPr bwMode="auto">
            <a:xfrm>
              <a:off x="5364163" y="1463675"/>
              <a:ext cx="2339975" cy="1604963"/>
            </a:xfrm>
            <a:custGeom>
              <a:avLst/>
              <a:gdLst>
                <a:gd name="T0" fmla="*/ 0 w 1474"/>
                <a:gd name="T1" fmla="*/ 2147483647 h 1011"/>
                <a:gd name="T2" fmla="*/ 2147483647 w 1474"/>
                <a:gd name="T3" fmla="*/ 0 h 1011"/>
                <a:gd name="T4" fmla="*/ 0 60000 65536"/>
                <a:gd name="T5" fmla="*/ 0 60000 65536"/>
                <a:gd name="T6" fmla="*/ 0 w 1474"/>
                <a:gd name="T7" fmla="*/ 0 h 1011"/>
                <a:gd name="T8" fmla="*/ 1474 w 1474"/>
                <a:gd name="T9" fmla="*/ 1011 h 1011"/>
              </a:gdLst>
              <a:ahLst/>
              <a:cxnLst>
                <a:cxn ang="T4">
                  <a:pos x="T0" y="T1"/>
                </a:cxn>
                <a:cxn ang="T5">
                  <a:pos x="T2" y="T3"/>
                </a:cxn>
              </a:cxnLst>
              <a:rect l="T6" t="T7" r="T8" b="T9"/>
              <a:pathLst>
                <a:path w="1474" h="1011">
                  <a:moveTo>
                    <a:pt x="0" y="1011"/>
                  </a:moveTo>
                  <a:lnTo>
                    <a:pt x="147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3" name="Line 59"/>
            <p:cNvSpPr>
              <a:spLocks noChangeShapeType="1"/>
            </p:cNvSpPr>
            <p:nvPr/>
          </p:nvSpPr>
          <p:spPr bwMode="auto">
            <a:xfrm>
              <a:off x="5867400" y="1628775"/>
              <a:ext cx="1944688"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44" name="Freeform 60"/>
            <p:cNvSpPr>
              <a:spLocks/>
            </p:cNvSpPr>
            <p:nvPr/>
          </p:nvSpPr>
          <p:spPr bwMode="auto">
            <a:xfrm>
              <a:off x="4937125" y="3941763"/>
              <a:ext cx="14288" cy="2079625"/>
            </a:xfrm>
            <a:custGeom>
              <a:avLst/>
              <a:gdLst>
                <a:gd name="T0" fmla="*/ 2147483647 w 9"/>
                <a:gd name="T1" fmla="*/ 2147483647 h 1310"/>
                <a:gd name="T2" fmla="*/ 0 w 9"/>
                <a:gd name="T3" fmla="*/ 0 h 1310"/>
                <a:gd name="T4" fmla="*/ 0 60000 65536"/>
                <a:gd name="T5" fmla="*/ 0 60000 65536"/>
                <a:gd name="T6" fmla="*/ 0 w 9"/>
                <a:gd name="T7" fmla="*/ 0 h 1310"/>
                <a:gd name="T8" fmla="*/ 9 w 9"/>
                <a:gd name="T9" fmla="*/ 1310 h 1310"/>
              </a:gdLst>
              <a:ahLst/>
              <a:cxnLst>
                <a:cxn ang="T4">
                  <a:pos x="T0" y="T1"/>
                </a:cxn>
                <a:cxn ang="T5">
                  <a:pos x="T2" y="T3"/>
                </a:cxn>
              </a:cxnLst>
              <a:rect l="T6" t="T7" r="T8" b="T9"/>
              <a:pathLst>
                <a:path w="9" h="1310">
                  <a:moveTo>
                    <a:pt x="9" y="1310"/>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5" name="Freeform 61"/>
            <p:cNvSpPr>
              <a:spLocks/>
            </p:cNvSpPr>
            <p:nvPr/>
          </p:nvSpPr>
          <p:spPr bwMode="auto">
            <a:xfrm>
              <a:off x="4951413" y="5975350"/>
              <a:ext cx="3827462" cy="44450"/>
            </a:xfrm>
            <a:custGeom>
              <a:avLst/>
              <a:gdLst>
                <a:gd name="T0" fmla="*/ 0 w 2411"/>
                <a:gd name="T1" fmla="*/ 2147483647 h 28"/>
                <a:gd name="T2" fmla="*/ 2147483647 w 2411"/>
                <a:gd name="T3" fmla="*/ 0 h 28"/>
                <a:gd name="T4" fmla="*/ 0 60000 65536"/>
                <a:gd name="T5" fmla="*/ 0 60000 65536"/>
                <a:gd name="T6" fmla="*/ 0 w 2411"/>
                <a:gd name="T7" fmla="*/ 0 h 28"/>
                <a:gd name="T8" fmla="*/ 2411 w 2411"/>
                <a:gd name="T9" fmla="*/ 28 h 28"/>
              </a:gdLst>
              <a:ahLst/>
              <a:cxnLst>
                <a:cxn ang="T4">
                  <a:pos x="T0" y="T1"/>
                </a:cxn>
                <a:cxn ang="T5">
                  <a:pos x="T2" y="T3"/>
                </a:cxn>
              </a:cxnLst>
              <a:rect l="T6" t="T7" r="T8" b="T9"/>
              <a:pathLst>
                <a:path w="2411" h="28">
                  <a:moveTo>
                    <a:pt x="0" y="28"/>
                  </a:moveTo>
                  <a:lnTo>
                    <a:pt x="2411"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46" name="Text Box 62"/>
            <p:cNvSpPr txBox="1">
              <a:spLocks noChangeArrowheads="1"/>
            </p:cNvSpPr>
            <p:nvPr/>
          </p:nvSpPr>
          <p:spPr bwMode="auto">
            <a:xfrm>
              <a:off x="4500563" y="35734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a:t>
              </a:r>
              <a:endParaRPr lang="en-GB" altLang="ar-SA" sz="1800" b="1">
                <a:latin typeface="Arial" pitchFamily="34" charset="0"/>
                <a:cs typeface="Arial" pitchFamily="34" charset="0"/>
              </a:endParaRPr>
            </a:p>
          </p:txBody>
        </p:sp>
        <p:sp>
          <p:nvSpPr>
            <p:cNvPr id="197647" name="Line 63"/>
            <p:cNvSpPr>
              <a:spLocks noChangeShapeType="1"/>
            </p:cNvSpPr>
            <p:nvPr/>
          </p:nvSpPr>
          <p:spPr bwMode="auto">
            <a:xfrm flipV="1">
              <a:off x="5238750" y="4364038"/>
              <a:ext cx="2520950" cy="12954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48" name="Line 64"/>
            <p:cNvSpPr>
              <a:spLocks noChangeShapeType="1"/>
            </p:cNvSpPr>
            <p:nvPr/>
          </p:nvSpPr>
          <p:spPr bwMode="auto">
            <a:xfrm>
              <a:off x="5670550" y="4364038"/>
              <a:ext cx="1944688"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49" name="Freeform 66"/>
            <p:cNvSpPr>
              <a:spLocks/>
            </p:cNvSpPr>
            <p:nvPr/>
          </p:nvSpPr>
          <p:spPr bwMode="auto">
            <a:xfrm>
              <a:off x="6240463" y="1760538"/>
              <a:ext cx="1668462" cy="1485900"/>
            </a:xfrm>
            <a:custGeom>
              <a:avLst/>
              <a:gdLst>
                <a:gd name="T0" fmla="*/ 0 w 1051"/>
                <a:gd name="T1" fmla="*/ 2147483647 h 936"/>
                <a:gd name="T2" fmla="*/ 2147483647 w 1051"/>
                <a:gd name="T3" fmla="*/ 0 h 936"/>
                <a:gd name="T4" fmla="*/ 0 60000 65536"/>
                <a:gd name="T5" fmla="*/ 0 60000 65536"/>
                <a:gd name="T6" fmla="*/ 0 w 1051"/>
                <a:gd name="T7" fmla="*/ 0 h 936"/>
                <a:gd name="T8" fmla="*/ 1051 w 1051"/>
                <a:gd name="T9" fmla="*/ 936 h 936"/>
              </a:gdLst>
              <a:ahLst/>
              <a:cxnLst>
                <a:cxn ang="T4">
                  <a:pos x="T0" y="T1"/>
                </a:cxn>
                <a:cxn ang="T5">
                  <a:pos x="T2" y="T3"/>
                </a:cxn>
              </a:cxnLst>
              <a:rect l="T6" t="T7" r="T8" b="T9"/>
              <a:pathLst>
                <a:path w="1051" h="936">
                  <a:moveTo>
                    <a:pt x="0" y="936"/>
                  </a:moveTo>
                  <a:lnTo>
                    <a:pt x="1051"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50" name="Freeform 67"/>
            <p:cNvSpPr>
              <a:spLocks/>
            </p:cNvSpPr>
            <p:nvPr/>
          </p:nvSpPr>
          <p:spPr bwMode="auto">
            <a:xfrm>
              <a:off x="5257800" y="2011363"/>
              <a:ext cx="1762125" cy="1417637"/>
            </a:xfrm>
            <a:custGeom>
              <a:avLst/>
              <a:gdLst>
                <a:gd name="T0" fmla="*/ 0 w 1110"/>
                <a:gd name="T1" fmla="*/ 0 h 893"/>
                <a:gd name="T2" fmla="*/ 2147483647 w 1110"/>
                <a:gd name="T3" fmla="*/ 2147483647 h 893"/>
                <a:gd name="T4" fmla="*/ 0 60000 65536"/>
                <a:gd name="T5" fmla="*/ 0 60000 65536"/>
                <a:gd name="T6" fmla="*/ 0 w 1110"/>
                <a:gd name="T7" fmla="*/ 0 h 893"/>
                <a:gd name="T8" fmla="*/ 1110 w 1110"/>
                <a:gd name="T9" fmla="*/ 893 h 893"/>
              </a:gdLst>
              <a:ahLst/>
              <a:cxnLst>
                <a:cxn ang="T4">
                  <a:pos x="T0" y="T1"/>
                </a:cxn>
                <a:cxn ang="T5">
                  <a:pos x="T2" y="T3"/>
                </a:cxn>
              </a:cxnLst>
              <a:rect l="T6" t="T7" r="T8" b="T9"/>
              <a:pathLst>
                <a:path w="1110" h="893">
                  <a:moveTo>
                    <a:pt x="0" y="0"/>
                  </a:moveTo>
                  <a:lnTo>
                    <a:pt x="1110" y="893"/>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51" name="Line 68"/>
            <p:cNvSpPr>
              <a:spLocks noChangeShapeType="1"/>
            </p:cNvSpPr>
            <p:nvPr/>
          </p:nvSpPr>
          <p:spPr bwMode="auto">
            <a:xfrm flipV="1">
              <a:off x="6804025" y="2924175"/>
              <a:ext cx="863600"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52" name="Freeform 69"/>
            <p:cNvSpPr>
              <a:spLocks/>
            </p:cNvSpPr>
            <p:nvPr/>
          </p:nvSpPr>
          <p:spPr bwMode="auto">
            <a:xfrm>
              <a:off x="7246938" y="1760538"/>
              <a:ext cx="495300" cy="85725"/>
            </a:xfrm>
            <a:custGeom>
              <a:avLst/>
              <a:gdLst>
                <a:gd name="T0" fmla="*/ 2147483647 w 312"/>
                <a:gd name="T1" fmla="*/ 2147483647 h 54"/>
                <a:gd name="T2" fmla="*/ 0 w 312"/>
                <a:gd name="T3" fmla="*/ 0 h 54"/>
                <a:gd name="T4" fmla="*/ 0 60000 65536"/>
                <a:gd name="T5" fmla="*/ 0 60000 65536"/>
                <a:gd name="T6" fmla="*/ 0 w 312"/>
                <a:gd name="T7" fmla="*/ 0 h 54"/>
                <a:gd name="T8" fmla="*/ 312 w 312"/>
                <a:gd name="T9" fmla="*/ 54 h 54"/>
              </a:gdLst>
              <a:ahLst/>
              <a:cxnLst>
                <a:cxn ang="T4">
                  <a:pos x="T0" y="T1"/>
                </a:cxn>
                <a:cxn ang="T5">
                  <a:pos x="T2" y="T3"/>
                </a:cxn>
              </a:cxnLst>
              <a:rect l="T6" t="T7" r="T8" b="T9"/>
              <a:pathLst>
                <a:path w="312" h="54">
                  <a:moveTo>
                    <a:pt x="312" y="54"/>
                  </a:moveTo>
                  <a:lnTo>
                    <a:pt x="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53" name="Text Box 70"/>
            <p:cNvSpPr txBox="1">
              <a:spLocks noChangeArrowheads="1"/>
            </p:cNvSpPr>
            <p:nvPr/>
          </p:nvSpPr>
          <p:spPr bwMode="auto">
            <a:xfrm>
              <a:off x="7935913" y="15049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S1</a:t>
              </a:r>
              <a:endParaRPr lang="en-GB" altLang="ar-SA" sz="1800" b="1">
                <a:latin typeface="Arial" pitchFamily="34" charset="0"/>
                <a:cs typeface="Arial" pitchFamily="34" charset="0"/>
              </a:endParaRPr>
            </a:p>
          </p:txBody>
        </p:sp>
        <p:sp>
          <p:nvSpPr>
            <p:cNvPr id="197654" name="Text Box 71"/>
            <p:cNvSpPr txBox="1">
              <a:spLocks noChangeArrowheads="1"/>
            </p:cNvSpPr>
            <p:nvPr/>
          </p:nvSpPr>
          <p:spPr bwMode="auto">
            <a:xfrm>
              <a:off x="7582351" y="1340983"/>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S2</a:t>
              </a:r>
              <a:endParaRPr lang="en-GB" altLang="ar-SA" sz="1800" b="1">
                <a:latin typeface="Arial" pitchFamily="34" charset="0"/>
                <a:cs typeface="Arial" pitchFamily="34" charset="0"/>
              </a:endParaRPr>
            </a:p>
          </p:txBody>
        </p:sp>
        <p:sp>
          <p:nvSpPr>
            <p:cNvPr id="197655" name="Text Box 72"/>
            <p:cNvSpPr txBox="1">
              <a:spLocks noChangeArrowheads="1"/>
            </p:cNvSpPr>
            <p:nvPr/>
          </p:nvSpPr>
          <p:spPr bwMode="auto">
            <a:xfrm>
              <a:off x="5435600" y="13414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D2</a:t>
              </a:r>
              <a:endParaRPr lang="en-GB" altLang="ar-SA" sz="1800" b="1">
                <a:latin typeface="Arial" pitchFamily="34" charset="0"/>
                <a:cs typeface="Arial" pitchFamily="34" charset="0"/>
              </a:endParaRPr>
            </a:p>
          </p:txBody>
        </p:sp>
        <p:sp>
          <p:nvSpPr>
            <p:cNvPr id="197656" name="Text Box 73"/>
            <p:cNvSpPr txBox="1">
              <a:spLocks noChangeArrowheads="1"/>
            </p:cNvSpPr>
            <p:nvPr/>
          </p:nvSpPr>
          <p:spPr bwMode="auto">
            <a:xfrm>
              <a:off x="5076825" y="1700213"/>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D1</a:t>
              </a:r>
              <a:endParaRPr lang="en-GB" altLang="ar-SA" sz="1800" b="1">
                <a:latin typeface="Arial" pitchFamily="34" charset="0"/>
                <a:cs typeface="Arial" pitchFamily="34" charset="0"/>
              </a:endParaRPr>
            </a:p>
          </p:txBody>
        </p:sp>
        <p:sp>
          <p:nvSpPr>
            <p:cNvPr id="197657" name="Line 74"/>
            <p:cNvSpPr>
              <a:spLocks noChangeShapeType="1"/>
            </p:cNvSpPr>
            <p:nvPr/>
          </p:nvSpPr>
          <p:spPr bwMode="auto">
            <a:xfrm>
              <a:off x="6516688" y="2997200"/>
              <a:ext cx="0" cy="43180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58" name="Line 75"/>
            <p:cNvSpPr>
              <a:spLocks noChangeShapeType="1"/>
            </p:cNvSpPr>
            <p:nvPr/>
          </p:nvSpPr>
          <p:spPr bwMode="auto">
            <a:xfrm flipH="1">
              <a:off x="5076825" y="2997200"/>
              <a:ext cx="14398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59" name="Line 76"/>
            <p:cNvSpPr>
              <a:spLocks noChangeShapeType="1"/>
            </p:cNvSpPr>
            <p:nvPr/>
          </p:nvSpPr>
          <p:spPr bwMode="auto">
            <a:xfrm>
              <a:off x="6659563" y="2205038"/>
              <a:ext cx="0" cy="1223962"/>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60" name="Line 77"/>
            <p:cNvSpPr>
              <a:spLocks noChangeShapeType="1"/>
            </p:cNvSpPr>
            <p:nvPr/>
          </p:nvSpPr>
          <p:spPr bwMode="auto">
            <a:xfrm flipH="1">
              <a:off x="5076825" y="2205038"/>
              <a:ext cx="1582738"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61" name="Line 78"/>
            <p:cNvSpPr>
              <a:spLocks noChangeShapeType="1"/>
            </p:cNvSpPr>
            <p:nvPr/>
          </p:nvSpPr>
          <p:spPr bwMode="auto">
            <a:xfrm flipV="1">
              <a:off x="6732588" y="4240213"/>
              <a:ext cx="1655762" cy="15827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2" name="Line 79"/>
            <p:cNvSpPr>
              <a:spLocks noChangeShapeType="1"/>
            </p:cNvSpPr>
            <p:nvPr/>
          </p:nvSpPr>
          <p:spPr bwMode="auto">
            <a:xfrm flipH="1" flipV="1">
              <a:off x="7164388" y="4240213"/>
              <a:ext cx="1008062"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663" name="Line 80"/>
            <p:cNvSpPr>
              <a:spLocks noChangeShapeType="1"/>
            </p:cNvSpPr>
            <p:nvPr/>
          </p:nvSpPr>
          <p:spPr bwMode="auto">
            <a:xfrm flipH="1">
              <a:off x="7451725" y="5464175"/>
              <a:ext cx="576263" cy="1444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64" name="Line 81"/>
            <p:cNvSpPr>
              <a:spLocks noChangeShapeType="1"/>
            </p:cNvSpPr>
            <p:nvPr/>
          </p:nvSpPr>
          <p:spPr bwMode="auto">
            <a:xfrm>
              <a:off x="5867400" y="5391150"/>
              <a:ext cx="936625" cy="2159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65" name="Line 82"/>
            <p:cNvSpPr>
              <a:spLocks noChangeShapeType="1"/>
            </p:cNvSpPr>
            <p:nvPr/>
          </p:nvSpPr>
          <p:spPr bwMode="auto">
            <a:xfrm>
              <a:off x="7380288" y="4527550"/>
              <a:ext cx="0" cy="1439863"/>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66" name="Line 83"/>
            <p:cNvSpPr>
              <a:spLocks noChangeShapeType="1"/>
            </p:cNvSpPr>
            <p:nvPr/>
          </p:nvSpPr>
          <p:spPr bwMode="auto">
            <a:xfrm flipH="1">
              <a:off x="4932363" y="4527550"/>
              <a:ext cx="2447925"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67" name="Text Box 85"/>
            <p:cNvSpPr txBox="1">
              <a:spLocks noChangeArrowheads="1"/>
            </p:cNvSpPr>
            <p:nvPr/>
          </p:nvSpPr>
          <p:spPr bwMode="auto">
            <a:xfrm>
              <a:off x="8316913" y="40227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S2</a:t>
              </a:r>
              <a:endParaRPr lang="en-GB" altLang="ar-SA" sz="1800" b="1">
                <a:latin typeface="Arial" pitchFamily="34" charset="0"/>
                <a:cs typeface="Arial" pitchFamily="34" charset="0"/>
              </a:endParaRPr>
            </a:p>
          </p:txBody>
        </p:sp>
        <p:sp>
          <p:nvSpPr>
            <p:cNvPr id="197668" name="Text Box 86"/>
            <p:cNvSpPr txBox="1">
              <a:spLocks noChangeArrowheads="1"/>
            </p:cNvSpPr>
            <p:nvPr/>
          </p:nvSpPr>
          <p:spPr bwMode="auto">
            <a:xfrm>
              <a:off x="7596188" y="40957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S1</a:t>
              </a:r>
              <a:endParaRPr lang="en-GB" altLang="ar-SA" sz="1800" b="1">
                <a:latin typeface="Arial" pitchFamily="34" charset="0"/>
                <a:cs typeface="Arial" pitchFamily="34" charset="0"/>
              </a:endParaRPr>
            </a:p>
          </p:txBody>
        </p:sp>
        <p:sp>
          <p:nvSpPr>
            <p:cNvPr id="197669" name="Text Box 87"/>
            <p:cNvSpPr txBox="1">
              <a:spLocks noChangeArrowheads="1"/>
            </p:cNvSpPr>
            <p:nvPr/>
          </p:nvSpPr>
          <p:spPr bwMode="auto">
            <a:xfrm>
              <a:off x="5364163" y="40227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D2</a:t>
              </a:r>
              <a:endParaRPr lang="en-GB" altLang="ar-SA" sz="1800" b="1">
                <a:latin typeface="Arial" pitchFamily="34" charset="0"/>
                <a:cs typeface="Arial" pitchFamily="34" charset="0"/>
              </a:endParaRPr>
            </a:p>
          </p:txBody>
        </p:sp>
        <p:sp>
          <p:nvSpPr>
            <p:cNvPr id="197670" name="Text Box 88"/>
            <p:cNvSpPr txBox="1">
              <a:spLocks noChangeArrowheads="1"/>
            </p:cNvSpPr>
            <p:nvPr/>
          </p:nvSpPr>
          <p:spPr bwMode="auto">
            <a:xfrm>
              <a:off x="6659563" y="395128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D1</a:t>
              </a:r>
              <a:endParaRPr lang="en-GB" altLang="ar-SA" sz="1800" b="1">
                <a:latin typeface="Arial" pitchFamily="34" charset="0"/>
                <a:cs typeface="Arial" pitchFamily="34" charset="0"/>
              </a:endParaRPr>
            </a:p>
          </p:txBody>
        </p:sp>
        <p:sp>
          <p:nvSpPr>
            <p:cNvPr id="197671" name="Line 89"/>
            <p:cNvSpPr>
              <a:spLocks noChangeShapeType="1"/>
            </p:cNvSpPr>
            <p:nvPr/>
          </p:nvSpPr>
          <p:spPr bwMode="auto">
            <a:xfrm>
              <a:off x="7164388" y="5464175"/>
              <a:ext cx="0" cy="503238"/>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197672" name="Freeform 90"/>
            <p:cNvSpPr>
              <a:spLocks/>
            </p:cNvSpPr>
            <p:nvPr/>
          </p:nvSpPr>
          <p:spPr bwMode="auto">
            <a:xfrm>
              <a:off x="4914900" y="5464175"/>
              <a:ext cx="2249488" cy="7938"/>
            </a:xfrm>
            <a:custGeom>
              <a:avLst/>
              <a:gdLst>
                <a:gd name="T0" fmla="*/ 2147483647 w 1417"/>
                <a:gd name="T1" fmla="*/ 0 h 5"/>
                <a:gd name="T2" fmla="*/ 0 w 1417"/>
                <a:gd name="T3" fmla="*/ 2147483647 h 5"/>
                <a:gd name="T4" fmla="*/ 0 60000 65536"/>
                <a:gd name="T5" fmla="*/ 0 60000 65536"/>
                <a:gd name="T6" fmla="*/ 0 w 1417"/>
                <a:gd name="T7" fmla="*/ 0 h 5"/>
                <a:gd name="T8" fmla="*/ 1417 w 1417"/>
                <a:gd name="T9" fmla="*/ 5 h 5"/>
              </a:gdLst>
              <a:ahLst/>
              <a:cxnLst>
                <a:cxn ang="T4">
                  <a:pos x="T0" y="T1"/>
                </a:cxn>
                <a:cxn ang="T5">
                  <a:pos x="T2" y="T3"/>
                </a:cxn>
              </a:cxnLst>
              <a:rect l="T6" t="T7" r="T8" b="T9"/>
              <a:pathLst>
                <a:path w="1417" h="5">
                  <a:moveTo>
                    <a:pt x="1417" y="0"/>
                  </a:moveTo>
                  <a:lnTo>
                    <a:pt x="0" y="5"/>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673" name="Text Box 91"/>
            <p:cNvSpPr txBox="1">
              <a:spLocks noChangeArrowheads="1"/>
            </p:cNvSpPr>
            <p:nvPr/>
          </p:nvSpPr>
          <p:spPr bwMode="auto">
            <a:xfrm>
              <a:off x="6300788" y="34290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q1 q2</a:t>
              </a:r>
              <a:endParaRPr lang="en-GB" altLang="ar-SA" sz="1800" b="1">
                <a:latin typeface="Arial" pitchFamily="34" charset="0"/>
                <a:cs typeface="Arial" pitchFamily="34" charset="0"/>
              </a:endParaRPr>
            </a:p>
          </p:txBody>
        </p:sp>
        <p:sp>
          <p:nvSpPr>
            <p:cNvPr id="197674" name="Text Box 92"/>
            <p:cNvSpPr txBox="1">
              <a:spLocks noChangeArrowheads="1"/>
            </p:cNvSpPr>
            <p:nvPr/>
          </p:nvSpPr>
          <p:spPr bwMode="auto">
            <a:xfrm>
              <a:off x="6948488" y="6021388"/>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q2 q1</a:t>
              </a:r>
              <a:endParaRPr lang="en-GB" altLang="ar-SA" sz="1800" b="1">
                <a:latin typeface="Arial" pitchFamily="34" charset="0"/>
                <a:cs typeface="Arial" pitchFamily="34" charset="0"/>
              </a:endParaRPr>
            </a:p>
          </p:txBody>
        </p:sp>
        <p:sp>
          <p:nvSpPr>
            <p:cNvPr id="197675" name="Text Box 93"/>
            <p:cNvSpPr txBox="1">
              <a:spLocks noChangeArrowheads="1"/>
            </p:cNvSpPr>
            <p:nvPr/>
          </p:nvSpPr>
          <p:spPr bwMode="auto">
            <a:xfrm>
              <a:off x="4643438" y="1989138"/>
              <a:ext cx="450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p2</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endParaRPr lang="en-US" altLang="ar-SA" sz="1800">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p1</a:t>
              </a:r>
              <a:endParaRPr lang="en-GB" altLang="ar-SA" sz="1800" b="1">
                <a:latin typeface="Arial" pitchFamily="34" charset="0"/>
                <a:cs typeface="Arial" pitchFamily="34" charset="0"/>
              </a:endParaRPr>
            </a:p>
          </p:txBody>
        </p:sp>
        <p:sp>
          <p:nvSpPr>
            <p:cNvPr id="197676" name="Text Box 94"/>
            <p:cNvSpPr txBox="1">
              <a:spLocks noChangeArrowheads="1"/>
            </p:cNvSpPr>
            <p:nvPr/>
          </p:nvSpPr>
          <p:spPr bwMode="auto">
            <a:xfrm>
              <a:off x="4356100" y="4437063"/>
              <a:ext cx="450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p2</a:t>
              </a:r>
            </a:p>
            <a:p>
              <a:pPr eaLnBrk="1" hangingPunct="1">
                <a:buClrTx/>
                <a:buSzTx/>
                <a:buFontTx/>
                <a:buNone/>
              </a:pPr>
              <a:endParaRPr lang="en-US" altLang="ar-SA" sz="1800" b="1">
                <a:latin typeface="Arial" pitchFamily="34" charset="0"/>
                <a:cs typeface="Arial" pitchFamily="34" charset="0"/>
              </a:endParaRPr>
            </a:p>
            <a:p>
              <a:pPr eaLnBrk="1" hangingPunct="1">
                <a:buClrTx/>
                <a:buSzTx/>
                <a:buFontTx/>
                <a:buNone/>
              </a:pPr>
              <a:endParaRPr lang="en-US" altLang="ar-SA" sz="1800">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p1</a:t>
              </a:r>
              <a:endParaRPr lang="en-GB" altLang="ar-SA" sz="1800" b="1">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Rectangle 4"/>
          <p:cNvSpPr>
            <a:spLocks noGrp="1" noChangeArrowheads="1"/>
          </p:cNvSpPr>
          <p:nvPr>
            <p:ph type="title"/>
          </p:nvPr>
        </p:nvSpPr>
        <p:spPr/>
        <p:txBody>
          <a:bodyPr/>
          <a:lstStyle/>
          <a:p>
            <a:pPr algn="r" rtl="1" eaLnBrk="1" fontAlgn="auto" hangingPunct="1">
              <a:spcAft>
                <a:spcPts val="0"/>
              </a:spcAft>
              <a:defRPr/>
            </a:pPr>
            <a:r>
              <a:rPr lang="ar-SA" sz="3200" dirty="0" smtClean="0">
                <a:solidFill>
                  <a:schemeClr val="accent1">
                    <a:satMod val="150000"/>
                  </a:schemeClr>
                </a:solidFill>
                <a:latin typeface="Times New Roman" panose="02020603050405020304" pitchFamily="18" charset="0"/>
                <a:cs typeface="Times New Roman" panose="02020603050405020304" pitchFamily="18" charset="0"/>
              </a:rPr>
              <a:t>تصنيف الأسواق حسب القوة في  السوق جانب العرض (البائعين)</a:t>
            </a:r>
            <a:endParaRPr lang="en-GB" sz="32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298019" name="Group 35"/>
          <p:cNvGraphicFramePr>
            <a:graphicFrameLocks noGrp="1"/>
          </p:cNvGraphicFramePr>
          <p:nvPr>
            <p:ph type="tbl" idx="1"/>
          </p:nvPr>
        </p:nvGraphicFramePr>
        <p:xfrm>
          <a:off x="457200" y="1600200"/>
          <a:ext cx="8229600" cy="4846638"/>
        </p:xfrm>
        <a:graphic>
          <a:graphicData uri="http://schemas.openxmlformats.org/drawingml/2006/table">
            <a:tbl>
              <a:tblPr rtl="1"/>
              <a:tblGrid>
                <a:gridCol w="4114800"/>
                <a:gridCol w="4114800"/>
              </a:tblGrid>
              <a:tr h="33530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نوع السوق</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الخصائص</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cap="flat">
                      <a:noFill/>
                    </a:lnT>
                    <a:lnB>
                      <a:noFill/>
                    </a:lnB>
                    <a:lnTlToBr>
                      <a:noFill/>
                    </a:lnTlToBr>
                    <a:lnBlToTr>
                      <a:noFill/>
                    </a:lnBlToTr>
                    <a:noFill/>
                  </a:tcPr>
                </a:tc>
              </a:tr>
              <a:tr h="106687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المنافسة الكاملة:</a:t>
                      </a:r>
                      <a:r>
                        <a:rPr kumimoji="0" lang="en-US" sz="1600" b="1" i="0" u="none" strike="noStrike" cap="none" normalizeH="0" baseline="0" smtClean="0">
                          <a:ln>
                            <a:noFill/>
                          </a:ln>
                          <a:solidFill>
                            <a:srgbClr val="000000"/>
                          </a:solidFill>
                          <a:effectLst/>
                          <a:latin typeface="Arial" pitchFamily="34" charset="0"/>
                          <a:cs typeface="Times New Roman" pitchFamily="18" charset="0"/>
                        </a:rPr>
                        <a:t>Perfect Competition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سوق منظمة جداً، بشرط ان تكون الكمية التي يتعامل فيها كل عميل صغيرة لدرجة ان أي تغير في الكميات المباعة أو المشتراه لأي منهم لن يؤثر في السعر السائد في السوق.</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1-توفر عدد كبير من البائعين و المشترين.</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2-السلعة المنتجة لدى الجميع متجانسة.</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3- حرية الدخول و الخروج من السوق.</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4-المعرفة التامة بظروف العرض و الطلب.</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155458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الاحتكار</a:t>
                      </a:r>
                      <a:r>
                        <a:rPr kumimoji="0" lang="en-US" sz="1600" b="1" i="0" u="none" strike="noStrike" cap="none" normalizeH="0" baseline="0" smtClean="0">
                          <a:ln>
                            <a:noFill/>
                          </a:ln>
                          <a:solidFill>
                            <a:srgbClr val="000000"/>
                          </a:solidFill>
                          <a:effectLst/>
                          <a:latin typeface="Arial" pitchFamily="34" charset="0"/>
                          <a:cs typeface="Times New Roman" pitchFamily="18" charset="0"/>
                        </a:rPr>
                        <a:t> </a:t>
                      </a:r>
                      <a:r>
                        <a:rPr kumimoji="0" lang="ar-SA" sz="1600" b="1" i="0" u="none" strike="noStrike" cap="none" normalizeH="0" baseline="0" smtClean="0">
                          <a:ln>
                            <a:noFill/>
                          </a:ln>
                          <a:solidFill>
                            <a:srgbClr val="000000"/>
                          </a:solidFill>
                          <a:effectLst/>
                          <a:latin typeface="Arial" pitchFamily="34" charset="0"/>
                          <a:cs typeface="Times New Roman" pitchFamily="18" charset="0"/>
                        </a:rPr>
                        <a:t>المطلق:</a:t>
                      </a:r>
                      <a:r>
                        <a:rPr kumimoji="0" lang="en-US" sz="1600" b="1" i="0" u="none" strike="noStrike" cap="none" normalizeH="0" baseline="0" smtClean="0">
                          <a:ln>
                            <a:noFill/>
                          </a:ln>
                          <a:solidFill>
                            <a:srgbClr val="000000"/>
                          </a:solidFill>
                          <a:effectLst/>
                          <a:latin typeface="Arial" pitchFamily="34" charset="0"/>
                          <a:cs typeface="Times New Roman" pitchFamily="18" charset="0"/>
                        </a:rPr>
                        <a:t>Monopoly </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أسبابه: </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1- طبيعة الإنتاج مثل مشاريع البرق و البريد و المياه و الكهرباء.</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2-من القانون(حق الاختراع أو الامتياز أو التأليف).</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3- ضخامة تكاليف الإنتاج.</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1-وجود بائع أو منتج واحد في السوق.</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2-عدم وجود بدائل للسلعة التي ينتجها المحتكر.</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3- وجود عوائق تمنع دخول شركات إلى السوق.</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4-المحتكر له ان يتحكم في الكمية المعروضة أو السعر ولكنه لا يمكنه التحكم في الاثنين معاً.</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106687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Times New Roman" pitchFamily="18" charset="0"/>
                        </a:rPr>
                        <a:t>سوق المنافسة الاحتكارية:</a:t>
                      </a:r>
                      <a:r>
                        <a:rPr kumimoji="0" lang="en-US" sz="1600" b="1" i="0" u="none" strike="noStrike" cap="none" normalizeH="0" baseline="0" smtClean="0">
                          <a:ln>
                            <a:noFill/>
                          </a:ln>
                          <a:solidFill>
                            <a:srgbClr val="000000"/>
                          </a:solidFill>
                          <a:effectLst/>
                          <a:latin typeface="Arial" pitchFamily="34" charset="0"/>
                          <a:cs typeface="Times New Roman" pitchFamily="18" charset="0"/>
                        </a:rPr>
                        <a:t>Monopolistic Competition</a:t>
                      </a:r>
                      <a:endParaRPr kumimoji="0" lang="en-GB" sz="1600" b="1" i="0" u="none" strike="noStrike" cap="none" normalizeH="0" baseline="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تجمع بين المنافسة و الاحتكار</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وجود عدد كبير من المؤسسات الصغيرة.</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السلع المنتجة متشابهه وليست متجانسة تماماً(الفرق في الشكل و الحجم و النوع مثل صناعة المنسوجات)</a:t>
                      </a:r>
                      <a:endParaRPr kumimoji="0" lang="en-GB" sz="1600" b="1" i="0" u="none" strike="noStrike" cap="none" normalizeH="0" baseline="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71450" algn="l"/>
                          <a:tab pos="228600" algn="r"/>
                          <a:tab pos="2743200" algn="ctr"/>
                          <a:tab pos="5486400" algn="r"/>
                        </a:tabLst>
                      </a:pPr>
                      <a:r>
                        <a:rPr kumimoji="0" lang="ar-SA" sz="1600" b="1" i="0" u="none" strike="noStrike" cap="none" normalizeH="0" baseline="0" smtClean="0">
                          <a:ln>
                            <a:noFill/>
                          </a:ln>
                          <a:solidFill>
                            <a:schemeClr val="tx1"/>
                          </a:solidFill>
                          <a:effectLst/>
                          <a:latin typeface="Arial" pitchFamily="34" charset="0"/>
                          <a:cs typeface="Times New Roman" pitchFamily="18" charset="0"/>
                        </a:rPr>
                        <a:t>سهولة الدخول و الخروج من السوق.</a:t>
                      </a:r>
                      <a:endParaRPr kumimoji="0" lang="ar-SA" sz="1600" b="1"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a:noFill/>
                    </a:lnB>
                    <a:lnTlToBr>
                      <a:noFill/>
                    </a:lnTlToBr>
                    <a:lnBlToTr>
                      <a:noFill/>
                    </a:lnBlToTr>
                    <a:noFill/>
                  </a:tcPr>
                </a:tc>
              </a:tr>
              <a:tr h="823014">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Arial" pitchFamily="34" charset="0"/>
                          <a:cs typeface="Times New Roman" pitchFamily="18" charset="0"/>
                        </a:rPr>
                        <a:t>سوق منافسة القلة:</a:t>
                      </a:r>
                      <a:r>
                        <a:rPr kumimoji="0" lang="en-US" sz="1600" b="1" i="0" u="none" strike="noStrike" cap="none" normalizeH="0" baseline="0" dirty="0" smtClean="0">
                          <a:ln>
                            <a:noFill/>
                          </a:ln>
                          <a:solidFill>
                            <a:srgbClr val="000000"/>
                          </a:solidFill>
                          <a:effectLst/>
                          <a:latin typeface="Arial" pitchFamily="34" charset="0"/>
                          <a:cs typeface="Times New Roman" pitchFamily="18" charset="0"/>
                        </a:rPr>
                        <a:t>Oligopoly </a:t>
                      </a:r>
                      <a:endParaRPr kumimoji="0" lang="en-GB" sz="16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(صناعة السيارات و المطاط... الخ)</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وجود عدد قليل من المنتجين.</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السلع المنتجة قد تكون متجانسة وقد تكون متميزة.</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AutoNum type="arabicPeriod"/>
                        <a:tabLst>
                          <a:tab pos="193675" algn="r"/>
                          <a:tab pos="307975" algn="r"/>
                          <a:tab pos="1371600" algn="r"/>
                          <a:tab pos="2365375" algn="r"/>
                          <a:tab pos="2743200" algn="ctr"/>
                          <a:tab pos="5486400" algn="r"/>
                        </a:tabLst>
                      </a:pPr>
                      <a:r>
                        <a:rPr kumimoji="0" lang="ar-SA" sz="1600" b="1" i="0" u="none" strike="noStrike" cap="none" normalizeH="0" baseline="0" dirty="0" smtClean="0">
                          <a:ln>
                            <a:noFill/>
                          </a:ln>
                          <a:solidFill>
                            <a:schemeClr val="tx1"/>
                          </a:solidFill>
                          <a:effectLst/>
                          <a:latin typeface="Arial" pitchFamily="34" charset="0"/>
                          <a:cs typeface="Times New Roman" pitchFamily="18" charset="0"/>
                        </a:rPr>
                        <a:t>وجود عوائق كبيرة لدخول السوق.</a:t>
                      </a:r>
                      <a:endParaRPr kumimoji="0" lang="ar-SA" sz="1600" b="1"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a:noFill/>
                    </a:lnL>
                    <a:lnR cap="flat">
                      <a:noFill/>
                    </a:lnR>
                    <a:lnT>
                      <a:noFill/>
                    </a:lnT>
                    <a:lnB cap="flat">
                      <a:noFill/>
                    </a:lnB>
                    <a:lnTlToBr>
                      <a:noFill/>
                    </a:lnTlToBr>
                    <a:lnBlToTr>
                      <a:noFill/>
                    </a:lnBlToTr>
                    <a:noFill/>
                  </a:tcPr>
                </a:tc>
              </a:tr>
            </a:tbl>
          </a:graphicData>
        </a:graphic>
      </p:graphicFrame>
      <p:sp>
        <p:nvSpPr>
          <p:cNvPr id="198670" name="Line 36"/>
          <p:cNvSpPr>
            <a:spLocks noChangeShapeType="1"/>
          </p:cNvSpPr>
          <p:nvPr/>
        </p:nvSpPr>
        <p:spPr bwMode="auto">
          <a:xfrm flipH="1">
            <a:off x="611188" y="299720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1" name="Line 37"/>
          <p:cNvSpPr>
            <a:spLocks noChangeShapeType="1"/>
          </p:cNvSpPr>
          <p:nvPr/>
        </p:nvSpPr>
        <p:spPr bwMode="auto">
          <a:xfrm>
            <a:off x="4572000" y="1628775"/>
            <a:ext cx="0" cy="5229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2" name="Line 38"/>
          <p:cNvSpPr>
            <a:spLocks noChangeShapeType="1"/>
          </p:cNvSpPr>
          <p:nvPr/>
        </p:nvSpPr>
        <p:spPr bwMode="auto">
          <a:xfrm flipH="1">
            <a:off x="539750" y="4581525"/>
            <a:ext cx="79200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3" name="Line 39"/>
          <p:cNvSpPr>
            <a:spLocks noChangeShapeType="1"/>
          </p:cNvSpPr>
          <p:nvPr/>
        </p:nvSpPr>
        <p:spPr bwMode="auto">
          <a:xfrm flipH="1">
            <a:off x="468313" y="5589588"/>
            <a:ext cx="79200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4" name="Line 40"/>
          <p:cNvSpPr>
            <a:spLocks noChangeShapeType="1"/>
          </p:cNvSpPr>
          <p:nvPr/>
        </p:nvSpPr>
        <p:spPr bwMode="auto">
          <a:xfrm>
            <a:off x="539750" y="1628775"/>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5" name="Line 41"/>
          <p:cNvSpPr>
            <a:spLocks noChangeShapeType="1"/>
          </p:cNvSpPr>
          <p:nvPr/>
        </p:nvSpPr>
        <p:spPr bwMode="auto">
          <a:xfrm>
            <a:off x="611188" y="1989138"/>
            <a:ext cx="80645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idx="1"/>
          </p:nvPr>
        </p:nvSpPr>
        <p:spPr/>
        <p:txBody>
          <a:bodyPr/>
          <a:lstStyle/>
          <a:p>
            <a:pPr marL="609600" indent="-609600" algn="r" rtl="1" eaLnBrk="1" hangingPunct="1"/>
            <a:r>
              <a:rPr lang="ar-SA" altLang="ar-SA" b="1" smtClean="0">
                <a:latin typeface="Times New Roman" pitchFamily="18" charset="0"/>
                <a:cs typeface="Times New Roman" pitchFamily="18" charset="0"/>
              </a:rPr>
              <a:t>من الجدول السابق يمكن للباعة الاستفادة من وضع معين ومن ثم التحكم في السوق (الأسعار / الكميات)</a:t>
            </a:r>
          </a:p>
          <a:p>
            <a:pPr marL="609600" indent="-609600" algn="r" rtl="1" eaLnBrk="1" hangingPunct="1"/>
            <a:r>
              <a:rPr lang="ar-SA" altLang="ar-SA" b="1" smtClean="0">
                <a:latin typeface="Times New Roman" pitchFamily="18" charset="0"/>
                <a:cs typeface="Times New Roman" pitchFamily="18" charset="0"/>
              </a:rPr>
              <a:t>بنفس القدر يمكن للمشترين أن يستفيدوا من أوضاع مشابهة وبالتالي التحكم في السوق (الكميات / الأسعار)، يمكن مثلا أن يوجد:</a:t>
            </a:r>
          </a:p>
          <a:p>
            <a:pPr marL="609600" indent="-609600" algn="r" rtl="1" eaLnBrk="1" hangingPunct="1">
              <a:buFont typeface="Wingdings" pitchFamily="2" charset="2"/>
              <a:buAutoNum type="arabicPeriod"/>
            </a:pPr>
            <a:r>
              <a:rPr lang="ar-SA" altLang="ar-SA" b="1" smtClean="0">
                <a:latin typeface="Times New Roman" pitchFamily="18" charset="0"/>
                <a:cs typeface="Times New Roman" pitchFamily="18" charset="0"/>
              </a:rPr>
              <a:t>منافسة حرة </a:t>
            </a:r>
            <a:r>
              <a:rPr lang="en-US" altLang="ar-SA" b="1" smtClean="0">
                <a:latin typeface="Times New Roman" pitchFamily="18" charset="0"/>
                <a:cs typeface="Times New Roman" pitchFamily="18" charset="0"/>
              </a:rPr>
              <a:t>Perfect Competition</a:t>
            </a:r>
            <a:endParaRPr lang="ar-SA" altLang="ar-SA" b="1" smtClean="0">
              <a:latin typeface="Times New Roman" pitchFamily="18" charset="0"/>
              <a:cs typeface="Times New Roman" pitchFamily="18" charset="0"/>
            </a:endParaRPr>
          </a:p>
          <a:p>
            <a:pPr marL="609600" indent="-609600" algn="r" rtl="1" eaLnBrk="1" hangingPunct="1">
              <a:buFont typeface="Wingdings" pitchFamily="2" charset="2"/>
              <a:buAutoNum type="arabicPeriod"/>
            </a:pPr>
            <a:r>
              <a:rPr lang="ar-SA" altLang="ar-SA" b="1" smtClean="0">
                <a:latin typeface="Times New Roman" pitchFamily="18" charset="0"/>
                <a:cs typeface="Times New Roman" pitchFamily="18" charset="0"/>
              </a:rPr>
              <a:t>احتكار مطلق</a:t>
            </a:r>
            <a:r>
              <a:rPr lang="en-US" altLang="ar-SA" b="1" smtClean="0">
                <a:latin typeface="Times New Roman" pitchFamily="18" charset="0"/>
                <a:cs typeface="Times New Roman" pitchFamily="18" charset="0"/>
              </a:rPr>
              <a:t>Monopsony </a:t>
            </a:r>
            <a:r>
              <a:rPr lang="ar-SA" altLang="ar-SA" b="1" smtClean="0">
                <a:latin typeface="Times New Roman" pitchFamily="18" charset="0"/>
                <a:cs typeface="Times New Roman" pitchFamily="18" charset="0"/>
              </a:rPr>
              <a:t> </a:t>
            </a:r>
            <a:endParaRPr lang="en-US" altLang="ar-SA" b="1" smtClean="0">
              <a:latin typeface="Times New Roman" pitchFamily="18" charset="0"/>
              <a:cs typeface="Times New Roman" pitchFamily="18" charset="0"/>
            </a:endParaRPr>
          </a:p>
          <a:p>
            <a:pPr marL="609600" indent="-609600" algn="r" rtl="1" eaLnBrk="1" hangingPunct="1">
              <a:buFont typeface="Wingdings" pitchFamily="2" charset="2"/>
              <a:buAutoNum type="arabicPeriod"/>
            </a:pPr>
            <a:r>
              <a:rPr lang="ar-SA" altLang="ar-SA" b="1" smtClean="0">
                <a:latin typeface="Times New Roman" pitchFamily="18" charset="0"/>
                <a:cs typeface="Times New Roman" pitchFamily="18" charset="0"/>
              </a:rPr>
              <a:t>احتكار القلة</a:t>
            </a:r>
            <a:r>
              <a:rPr lang="en-US" altLang="ar-SA" b="1" smtClean="0">
                <a:latin typeface="Times New Roman" pitchFamily="18" charset="0"/>
                <a:cs typeface="Times New Roman" pitchFamily="18" charset="0"/>
              </a:rPr>
              <a:t>Oligopsony </a:t>
            </a:r>
          </a:p>
          <a:p>
            <a:pPr marL="609600" indent="-609600" algn="r" rtl="1" eaLnBrk="1" hangingPunct="1">
              <a:buFont typeface="Wingdings" pitchFamily="2" charset="2"/>
              <a:buAutoNum type="arabicPeriod"/>
            </a:pPr>
            <a:endParaRPr lang="ar-SA" altLang="ar-SA" b="1" smtClean="0">
              <a:latin typeface="Times New Roman" pitchFamily="18" charset="0"/>
              <a:cs typeface="Times New Roman" pitchFamily="18" charset="0"/>
            </a:endParaRPr>
          </a:p>
          <a:p>
            <a:pPr marL="609600" indent="-609600" algn="r" rtl="1" eaLnBrk="1" hangingPunct="1"/>
            <a:endParaRPr lang="en-GB" altLang="ar-SA" b="1" smtClean="0">
              <a:latin typeface="Times New Roman" pitchFamily="18" charset="0"/>
              <a:cs typeface="Times New Roman" pitchFamily="18" charset="0"/>
            </a:endParaRPr>
          </a:p>
        </p:txBody>
      </p:sp>
      <p:sp>
        <p:nvSpPr>
          <p:cNvPr id="300034"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القوة في السوق: ماذا عن جانب الطلب (المشترين)؟</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الأسبوع الثامن </a:t>
            </a:r>
            <a:r>
              <a:rPr lang="ar-SA" altLang="en-US" dirty="0">
                <a:solidFill>
                  <a:schemeClr val="accent1">
                    <a:satMod val="150000"/>
                  </a:schemeClr>
                </a:solidFill>
                <a:latin typeface="Times New Roman" panose="02020603050405020304" pitchFamily="18" charset="0"/>
                <a:cs typeface="Times New Roman" panose="02020603050405020304" pitchFamily="18" charset="0"/>
              </a:rPr>
              <a:t>اقتصاديات الانتاج الزراعي</a:t>
            </a:r>
            <a:r>
              <a:rPr lang="en-US" altLang="en-US" dirty="0">
                <a:solidFill>
                  <a:schemeClr val="accent1">
                    <a:satMod val="150000"/>
                  </a:schemeClr>
                </a:solidFill>
                <a:latin typeface="Times New Roman" panose="02020603050405020304" pitchFamily="18" charset="0"/>
                <a:cs typeface="Times New Roman" panose="02020603050405020304" pitchFamily="18" charset="0"/>
              </a:rPr>
              <a:t/>
            </a:r>
            <a:br>
              <a:rPr lang="en-US" altLang="en-US" dirty="0">
                <a:solidFill>
                  <a:schemeClr val="accent1">
                    <a:satMod val="150000"/>
                  </a:schemeClr>
                </a:solidFill>
                <a:latin typeface="Times New Roman" panose="02020603050405020304" pitchFamily="18" charset="0"/>
                <a:cs typeface="Times New Roman" panose="02020603050405020304" pitchFamily="18" charset="0"/>
              </a:rPr>
            </a:b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rtlCol="0">
            <a:normAutofit fontScale="92500" lnSpcReduction="10000"/>
          </a:bodyPr>
          <a:lstStyle/>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القدرة علي تعريف اقتصاديات الانتاج الزراعي واهميته كعلم.</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تعريف الداله الانتاجية والتعامل معها رياضياً وحسابياً وبيانياً.</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التمييز بين المراحل الانتاجية للدالة منطقياً ورياضياً.</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تعريف عناصر الانتاج الاساسيه للانتاج الزراعي</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تعريف الانتاج المتوسط وطرق الحصول عليه والتعامل معه.</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تعريف الانتاج الحدي وطرق الحصول عليه و التعامل معه .</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تعريف مرونات الانتاج وعلاقتها بالانتاج المتوسط والانتاج الحدي وطرق حسابها ودلائلها علي عملية الانتاج.</a:t>
            </a:r>
            <a:endParaRPr lang="en-US" altLang="en-US" b="1" dirty="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en-US" b="1" dirty="0">
                <a:latin typeface="Times New Roman" panose="02020603050405020304" pitchFamily="18" charset="0"/>
                <a:cs typeface="Times New Roman" panose="02020603050405020304" pitchFamily="18" charset="0"/>
              </a:rPr>
              <a:t>فهم قانون تناقص الغله وعلاقته بمراحل الانتاج وفعاليته في ادارة المنشأه.</a:t>
            </a:r>
            <a:endParaRPr lang="en-US"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just" eaLnBrk="1" hangingPunct="1"/>
            <a:r>
              <a:rPr lang="ar-SA" altLang="en-US" smtClean="0"/>
              <a:t>التنظيم</a:t>
            </a:r>
            <a:endParaRPr lang="en-US" altLang="en-US" smtClean="0"/>
          </a:p>
        </p:txBody>
      </p:sp>
      <p:sp>
        <p:nvSpPr>
          <p:cNvPr id="45059" name="Content Placeholder 2"/>
          <p:cNvSpPr>
            <a:spLocks noGrp="1"/>
          </p:cNvSpPr>
          <p:nvPr>
            <p:ph idx="1"/>
          </p:nvPr>
        </p:nvSpPr>
        <p:spPr/>
        <p:txBody>
          <a:bodyPr/>
          <a:lstStyle/>
          <a:p>
            <a:pPr algn="just" eaLnBrk="1" hangingPunct="1"/>
            <a:r>
              <a:rPr lang="ar-SA" altLang="en-US" b="1" smtClean="0"/>
              <a:t>ويقصد به «المقدرة الادارية والتنظيمية لادارة العملية الانتاجية بصورة مبتكرة ومتميزة بغية تقليل التكاليف وتحقيق الأرباح المستهدفة».</a:t>
            </a:r>
          </a:p>
          <a:p>
            <a:pPr algn="just" eaLnBrk="1" hangingPunct="1"/>
            <a:r>
              <a:rPr lang="ar-SA" altLang="en-US" b="1" smtClean="0"/>
              <a:t>وقد تم فصل هذا العنصر حديثاً عن عنصر العمل وذلك بسبب بروز الحاجة الي شخص أو أشخاص متميزين في هذا المجال، وقادرين علي احداث تقدم نسبي كبير في إحراز النتائج المستهدفة.</a:t>
            </a:r>
            <a:endParaRPr lang="en-US" altLang="en-US" b="1" smtClean="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من فروع الاقتصاد الزراعي الأساسية </a:t>
            </a:r>
          </a:p>
          <a:p>
            <a:pPr algn="r" rtl="1" eaLnBrk="1" hangingPunct="1"/>
            <a:r>
              <a:rPr lang="ar-SA" altLang="ar-SA" b="1" smtClean="0">
                <a:latin typeface="Times New Roman" pitchFamily="18" charset="0"/>
                <a:cs typeface="Times New Roman" pitchFamily="18" charset="0"/>
              </a:rPr>
              <a:t>هي تطبيق مبادئ الاختيار على استعمال رأس المال و العمالة و الأرض و عنصر الإدارة في الزراعة. بالطريقة التي تعظم الإنتاج أو تقلل التكاليف </a:t>
            </a:r>
            <a:endParaRPr lang="en-GB" altLang="ar-SA" b="1" smtClean="0">
              <a:latin typeface="Times New Roman" pitchFamily="18" charset="0"/>
              <a:cs typeface="Times New Roman" pitchFamily="18" charset="0"/>
            </a:endParaRPr>
          </a:p>
        </p:txBody>
      </p:sp>
      <p:sp>
        <p:nvSpPr>
          <p:cNvPr id="317442"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smtClean="0">
                <a:solidFill>
                  <a:schemeClr val="accent1">
                    <a:satMod val="150000"/>
                  </a:schemeClr>
                </a:solidFill>
                <a:latin typeface="Times New Roman" panose="02020603050405020304" pitchFamily="18" charset="0"/>
                <a:cs typeface="Times New Roman" panose="02020603050405020304" pitchFamily="18" charset="0"/>
              </a:rPr>
              <a:t>اقتصاديات الإنتاج الزراعي</a:t>
            </a:r>
            <a:br>
              <a:rPr lang="ar-SA" sz="4000" smtClean="0">
                <a:solidFill>
                  <a:schemeClr val="accent1">
                    <a:satMod val="150000"/>
                  </a:schemeClr>
                </a:solidFill>
                <a:latin typeface="Times New Roman" panose="02020603050405020304" pitchFamily="18" charset="0"/>
                <a:cs typeface="Times New Roman" panose="02020603050405020304" pitchFamily="18" charset="0"/>
              </a:rPr>
            </a:br>
            <a:r>
              <a:rPr lang="en-US" sz="4000" smtClean="0">
                <a:solidFill>
                  <a:schemeClr val="accent1">
                    <a:satMod val="150000"/>
                  </a:schemeClr>
                </a:solidFill>
                <a:latin typeface="Times New Roman" panose="02020603050405020304" pitchFamily="18" charset="0"/>
                <a:cs typeface="Times New Roman" panose="02020603050405020304" pitchFamily="18" charset="0"/>
              </a:rPr>
              <a:t>Production Economics</a:t>
            </a:r>
            <a:endParaRPr lang="en-GB" sz="400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تقدير ووصف الشروط اللازمة للحصول على الاستخدام الأمثل للموارد في الانتاج </a:t>
            </a:r>
          </a:p>
          <a:p>
            <a:pPr algn="r" rtl="1" eaLnBrk="1" hangingPunct="1"/>
            <a:r>
              <a:rPr lang="ar-SA" altLang="ar-SA" b="1" smtClean="0">
                <a:latin typeface="Times New Roman" pitchFamily="18" charset="0"/>
                <a:cs typeface="Times New Roman" pitchFamily="18" charset="0"/>
              </a:rPr>
              <a:t>تحديد مدى الانحراف عن الاستخدام الأمثل للموارد </a:t>
            </a:r>
          </a:p>
          <a:p>
            <a:pPr algn="r" rtl="1" eaLnBrk="1" hangingPunct="1"/>
            <a:r>
              <a:rPr lang="ar-SA" altLang="ar-SA" b="1" smtClean="0">
                <a:latin typeface="Times New Roman" pitchFamily="18" charset="0"/>
                <a:cs typeface="Times New Roman" pitchFamily="18" charset="0"/>
              </a:rPr>
              <a:t>التعرف على العلاقات التحليلية للقوى التي تحدد النظم الإنتاجية و استخدام عناصر الإنتاج الزراعي.</a:t>
            </a:r>
          </a:p>
          <a:p>
            <a:pPr algn="r" rtl="1" eaLnBrk="1" hangingPunct="1"/>
            <a:r>
              <a:rPr lang="ar-SA" altLang="ar-SA" b="1" smtClean="0">
                <a:latin typeface="Times New Roman" pitchFamily="18" charset="0"/>
                <a:cs typeface="Times New Roman" pitchFamily="18" charset="0"/>
              </a:rPr>
              <a:t>التعرف على الوسائل و الطرق التي يمكن من خلالها الوصول إلى الاستعمال الأمثل للموارد</a:t>
            </a:r>
            <a:endParaRPr lang="en-GB" altLang="ar-SA" b="1" smtClean="0">
              <a:latin typeface="Times New Roman" pitchFamily="18" charset="0"/>
              <a:cs typeface="Times New Roman" pitchFamily="18" charset="0"/>
            </a:endParaRPr>
          </a:p>
        </p:txBody>
      </p:sp>
      <p:sp>
        <p:nvSpPr>
          <p:cNvPr id="318466"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أهداف اقتصاديات الإنتاج الزراعي</a:t>
            </a:r>
            <a:r>
              <a:rPr lang="en-GB"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body" sz="half" idx="1"/>
          </p:nvPr>
        </p:nvSpPr>
        <p:spPr>
          <a:xfrm>
            <a:off x="457200" y="1600200"/>
            <a:ext cx="8291513" cy="4852988"/>
          </a:xfrm>
        </p:spPr>
        <p:txBody>
          <a:bodyPr/>
          <a:lstStyle/>
          <a:p>
            <a:pPr algn="r" rtl="1" eaLnBrk="1" hangingPunct="1"/>
            <a:r>
              <a:rPr lang="ar-SA" altLang="ar-SA" sz="2800" b="1" smtClean="0">
                <a:latin typeface="Times New Roman" pitchFamily="18" charset="0"/>
                <a:cs typeface="Times New Roman" pitchFamily="18" charset="0"/>
              </a:rPr>
              <a:t>الانتاج هو عملية تحويل أثنين أو أكثر من المدخلات (الموارد) إلى واحد أو أكثر من المنتجات، </a:t>
            </a:r>
          </a:p>
          <a:p>
            <a:pPr algn="r" rtl="1" eaLnBrk="1" hangingPunct="1"/>
            <a:r>
              <a:rPr lang="ar-SA" altLang="ar-SA" sz="2800" b="1" smtClean="0">
                <a:latin typeface="Times New Roman" pitchFamily="18" charset="0"/>
                <a:cs typeface="Times New Roman" pitchFamily="18" charset="0"/>
              </a:rPr>
              <a:t>عادة كل منتج يحتاج بعض الأنواع من الموارد الفيزيقية و بعض العمل و بعض التنظيمات التمويلية للعملية الإنتاجية</a:t>
            </a:r>
            <a:r>
              <a:rPr lang="en-GB" altLang="ar-SA" sz="2800" b="1" smtClean="0">
                <a:latin typeface="Times New Roman" pitchFamily="18" charset="0"/>
                <a:cs typeface="Times New Roman" pitchFamily="18" charset="0"/>
              </a:rPr>
              <a:t> </a:t>
            </a:r>
            <a:endParaRPr lang="ar-SA" altLang="ar-SA" sz="2800" b="1" smtClean="0">
              <a:latin typeface="Times New Roman" pitchFamily="18" charset="0"/>
              <a:cs typeface="Times New Roman" pitchFamily="18" charset="0"/>
            </a:endParaRPr>
          </a:p>
          <a:p>
            <a:pPr algn="r" rtl="1" eaLnBrk="1" hangingPunct="1"/>
            <a:r>
              <a:rPr lang="ar-SA" altLang="ar-SA" sz="2800" b="1" smtClean="0">
                <a:latin typeface="Times New Roman" pitchFamily="18" charset="0"/>
                <a:cs typeface="Times New Roman" pitchFamily="18" charset="0"/>
              </a:rPr>
              <a:t>كذلك تعتبر الإدارة عنصر انتاج ضروري لوضع القرارات و حل المشكلات</a:t>
            </a:r>
            <a:endParaRPr lang="en-GB" altLang="ar-SA" sz="2800" b="1" smtClean="0">
              <a:latin typeface="Times New Roman" pitchFamily="18" charset="0"/>
              <a:cs typeface="Times New Roman" pitchFamily="18" charset="0"/>
            </a:endParaRPr>
          </a:p>
        </p:txBody>
      </p:sp>
      <p:sp>
        <p:nvSpPr>
          <p:cNvPr id="319490" name="Rectangle 2"/>
          <p:cNvSpPr>
            <a:spLocks noGrp="1" noChangeArrowheads="1"/>
          </p:cNvSpPr>
          <p:nvPr>
            <p:ph type="title"/>
          </p:nvPr>
        </p:nvSpPr>
        <p:spPr/>
        <p:txBody>
          <a:bodyPr/>
          <a:lstStyle/>
          <a:p>
            <a:pPr algn="r" eaLnBrk="1" fontAlgn="auto" hangingPunct="1">
              <a:spcAft>
                <a:spcPts val="0"/>
              </a:spcAft>
              <a:defRPr/>
            </a:pPr>
            <a:r>
              <a:rPr lang="en-US" dirty="0" smtClean="0">
                <a:solidFill>
                  <a:schemeClr val="accent1">
                    <a:satMod val="150000"/>
                  </a:schemeClr>
                </a:solidFill>
                <a:latin typeface="Times New Roman" panose="02020603050405020304" pitchFamily="18" charset="0"/>
                <a:cs typeface="Times New Roman" panose="02020603050405020304" pitchFamily="18" charset="0"/>
              </a:rPr>
              <a:t>Production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الإنتاج </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203780" name="Content Placeholder 319492"/>
          <p:cNvGrpSpPr>
            <a:grpSpLocks/>
          </p:cNvGrpSpPr>
          <p:nvPr/>
        </p:nvGrpSpPr>
        <p:grpSpPr bwMode="auto">
          <a:xfrm>
            <a:off x="1547813" y="4149725"/>
            <a:ext cx="6048375" cy="2265363"/>
            <a:chOff x="1134" y="1270"/>
            <a:chExt cx="3888" cy="1152"/>
          </a:xfrm>
        </p:grpSpPr>
        <p:cxnSp>
          <p:nvCxnSpPr>
            <p:cNvPr id="203784" name="_s104452"/>
            <p:cNvCxnSpPr>
              <a:cxnSpLocks noChangeShapeType="1"/>
              <a:stCxn id="203796" idx="1"/>
              <a:endCxn id="203790" idx="2"/>
            </p:cNvCxnSpPr>
            <p:nvPr/>
          </p:nvCxnSpPr>
          <p:spPr bwMode="auto">
            <a:xfrm rot="10800000">
              <a:off x="3078" y="155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3785" name="_s104453"/>
            <p:cNvCxnSpPr>
              <a:cxnSpLocks noChangeShapeType="1"/>
              <a:stCxn id="203795" idx="3"/>
              <a:endCxn id="203790" idx="2"/>
            </p:cNvCxnSpPr>
            <p:nvPr/>
          </p:nvCxnSpPr>
          <p:spPr bwMode="auto">
            <a:xfrm flipV="1">
              <a:off x="2934" y="1558"/>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3786" name="_s104454"/>
            <p:cNvCxnSpPr>
              <a:cxnSpLocks noChangeShapeType="1"/>
              <a:stCxn id="203794" idx="0"/>
              <a:endCxn id="203790" idx="2"/>
            </p:cNvCxnSpPr>
            <p:nvPr/>
          </p:nvCxnSpPr>
          <p:spPr bwMode="auto">
            <a:xfrm rot="5400000" flipH="1">
              <a:off x="3546" y="1090"/>
              <a:ext cx="576" cy="1512"/>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3787" name="_s104455"/>
            <p:cNvCxnSpPr>
              <a:cxnSpLocks noChangeShapeType="1"/>
              <a:stCxn id="203793" idx="0"/>
              <a:endCxn id="203790" idx="2"/>
            </p:cNvCxnSpPr>
            <p:nvPr/>
          </p:nvCxnSpPr>
          <p:spPr bwMode="auto">
            <a:xfrm rot="5400000" flipH="1">
              <a:off x="3042" y="1594"/>
              <a:ext cx="576" cy="504"/>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3788" name="_s104456"/>
            <p:cNvCxnSpPr>
              <a:cxnSpLocks noChangeShapeType="1"/>
              <a:stCxn id="203792" idx="0"/>
              <a:endCxn id="203790" idx="2"/>
            </p:cNvCxnSpPr>
            <p:nvPr/>
          </p:nvCxnSpPr>
          <p:spPr bwMode="auto">
            <a:xfrm rot="-5400000">
              <a:off x="2538" y="1594"/>
              <a:ext cx="576" cy="504"/>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3789" name="_s104457"/>
            <p:cNvCxnSpPr>
              <a:cxnSpLocks noChangeShapeType="1"/>
              <a:stCxn id="203791" idx="0"/>
              <a:endCxn id="203790" idx="2"/>
            </p:cNvCxnSpPr>
            <p:nvPr/>
          </p:nvCxnSpPr>
          <p:spPr bwMode="auto">
            <a:xfrm rot="-5400000">
              <a:off x="2034" y="1090"/>
              <a:ext cx="576" cy="1512"/>
            </a:xfrm>
            <a:prstGeom prst="bentConnector3">
              <a:avLst>
                <a:gd name="adj1" fmla="val 1009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3790" name="_s104458"/>
            <p:cNvSpPr>
              <a:spLocks noChangeArrowheads="1"/>
            </p:cNvSpPr>
            <p:nvPr/>
          </p:nvSpPr>
          <p:spPr bwMode="auto">
            <a:xfrm>
              <a:off x="2646" y="1270"/>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000" b="1">
                  <a:latin typeface="Arial" pitchFamily="34" charset="0"/>
                  <a:cs typeface="Arial" pitchFamily="34" charset="0"/>
                </a:rPr>
                <a:t>عناصر الانتاج</a:t>
              </a:r>
              <a:endParaRPr lang="en-GB" altLang="en-US" sz="2000" b="1">
                <a:latin typeface="Arial" pitchFamily="34" charset="0"/>
                <a:cs typeface="Arial" pitchFamily="34" charset="0"/>
              </a:endParaRPr>
            </a:p>
          </p:txBody>
        </p:sp>
        <p:sp>
          <p:nvSpPr>
            <p:cNvPr id="203791" name="_s104459"/>
            <p:cNvSpPr>
              <a:spLocks noChangeArrowheads="1"/>
            </p:cNvSpPr>
            <p:nvPr/>
          </p:nvSpPr>
          <p:spPr bwMode="auto">
            <a:xfrm>
              <a:off x="1134" y="213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000" b="1">
                  <a:latin typeface="Arial" pitchFamily="34" charset="0"/>
                  <a:cs typeface="Arial" pitchFamily="34" charset="0"/>
                </a:rPr>
                <a:t>الإدارة</a:t>
              </a:r>
              <a:endParaRPr lang="en-GB" altLang="en-US" sz="2000" b="1">
                <a:latin typeface="Arial" pitchFamily="34" charset="0"/>
                <a:cs typeface="Arial" pitchFamily="34" charset="0"/>
              </a:endParaRPr>
            </a:p>
          </p:txBody>
        </p:sp>
        <p:sp>
          <p:nvSpPr>
            <p:cNvPr id="203792" name="_s104460"/>
            <p:cNvSpPr>
              <a:spLocks noChangeArrowheads="1"/>
            </p:cNvSpPr>
            <p:nvPr/>
          </p:nvSpPr>
          <p:spPr bwMode="auto">
            <a:xfrm>
              <a:off x="2142" y="213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000" b="1">
                  <a:latin typeface="Arial" pitchFamily="34" charset="0"/>
                  <a:cs typeface="Arial" pitchFamily="34" charset="0"/>
                </a:rPr>
                <a:t>رأس المال</a:t>
              </a:r>
              <a:endParaRPr lang="en-GB" altLang="en-US" sz="2000" b="1">
                <a:latin typeface="Arial" pitchFamily="34" charset="0"/>
                <a:cs typeface="Arial" pitchFamily="34" charset="0"/>
              </a:endParaRPr>
            </a:p>
          </p:txBody>
        </p:sp>
        <p:sp>
          <p:nvSpPr>
            <p:cNvPr id="203793" name="_s104461"/>
            <p:cNvSpPr>
              <a:spLocks noChangeArrowheads="1"/>
            </p:cNvSpPr>
            <p:nvPr/>
          </p:nvSpPr>
          <p:spPr bwMode="auto">
            <a:xfrm>
              <a:off x="3150" y="213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000" b="1">
                  <a:latin typeface="Arial" pitchFamily="34" charset="0"/>
                  <a:cs typeface="Arial" pitchFamily="34" charset="0"/>
                </a:rPr>
                <a:t>العمالة</a:t>
              </a:r>
              <a:endParaRPr lang="en-GB" altLang="en-US" sz="2000" b="1">
                <a:latin typeface="Arial" pitchFamily="34" charset="0"/>
                <a:cs typeface="Arial" pitchFamily="34" charset="0"/>
              </a:endParaRPr>
            </a:p>
          </p:txBody>
        </p:sp>
        <p:sp>
          <p:nvSpPr>
            <p:cNvPr id="203794" name="_s104462"/>
            <p:cNvSpPr>
              <a:spLocks noChangeArrowheads="1"/>
            </p:cNvSpPr>
            <p:nvPr/>
          </p:nvSpPr>
          <p:spPr bwMode="auto">
            <a:xfrm>
              <a:off x="4158" y="2134"/>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000" b="1">
                  <a:latin typeface="Arial" pitchFamily="34" charset="0"/>
                  <a:cs typeface="Arial" pitchFamily="34" charset="0"/>
                </a:rPr>
                <a:t>الأرض</a:t>
              </a:r>
              <a:endParaRPr lang="en-GB" altLang="en-US" sz="2000" b="1">
                <a:latin typeface="Arial" pitchFamily="34" charset="0"/>
                <a:cs typeface="Arial" pitchFamily="34" charset="0"/>
              </a:endParaRPr>
            </a:p>
          </p:txBody>
        </p:sp>
        <p:sp>
          <p:nvSpPr>
            <p:cNvPr id="203795" name="_s104463"/>
            <p:cNvSpPr>
              <a:spLocks noChangeArrowheads="1"/>
            </p:cNvSpPr>
            <p:nvPr/>
          </p:nvSpPr>
          <p:spPr bwMode="auto">
            <a:xfrm>
              <a:off x="1828" y="1702"/>
              <a:ext cx="1106" cy="288"/>
            </a:xfrm>
            <a:prstGeom prst="roundRect">
              <a:avLst>
                <a:gd name="adj" fmla="val 0"/>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500" b="1">
                  <a:latin typeface="Arial" pitchFamily="34" charset="0"/>
                  <a:cs typeface="Arial" pitchFamily="34" charset="0"/>
                </a:rPr>
                <a:t>متدفقة ومخزونة</a:t>
              </a:r>
              <a:endParaRPr lang="en-GB" altLang="en-US" sz="2500" b="1">
                <a:latin typeface="Arial" pitchFamily="34" charset="0"/>
                <a:cs typeface="Arial" pitchFamily="34" charset="0"/>
              </a:endParaRPr>
            </a:p>
          </p:txBody>
        </p:sp>
        <p:sp>
          <p:nvSpPr>
            <p:cNvPr id="203796" name="_s104464"/>
            <p:cNvSpPr>
              <a:spLocks noChangeArrowheads="1"/>
            </p:cNvSpPr>
            <p:nvPr/>
          </p:nvSpPr>
          <p:spPr bwMode="auto">
            <a:xfrm>
              <a:off x="3222" y="1702"/>
              <a:ext cx="864" cy="287"/>
            </a:xfrm>
            <a:prstGeom prst="roundRect">
              <a:avLst>
                <a:gd name="adj" fmla="val 0"/>
              </a:avLst>
            </a:prstGeom>
            <a:solidFill>
              <a:schemeClr val="accent1"/>
            </a:solidFill>
            <a:ln w="9525">
              <a:solidFill>
                <a:schemeClr val="tx1"/>
              </a:solidFill>
              <a:round/>
              <a:headEnd/>
              <a:tailEnd/>
            </a:ln>
          </p:spPr>
          <p:txBody>
            <a:bodyPr wrap="none" lIns="0" tIns="0" rIns="0" bIns="0"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en-US" sz="2500" b="1">
                  <a:latin typeface="Arial" pitchFamily="34" charset="0"/>
                  <a:cs typeface="Arial" pitchFamily="34" charset="0"/>
                </a:rPr>
                <a:t>متدفقة</a:t>
              </a:r>
              <a:endParaRPr lang="en-GB" altLang="en-US" sz="2500" b="1">
                <a:latin typeface="Arial" pitchFamily="34" charset="0"/>
                <a:cs typeface="Arial" pitchFamily="34" charset="0"/>
              </a:endParaRPr>
            </a:p>
          </p:txBody>
        </p:sp>
      </p:grpSp>
      <p:sp>
        <p:nvSpPr>
          <p:cNvPr id="203781" name="Rectangle 33"/>
          <p:cNvSpPr>
            <a:spLocks noChangeArrowheads="1"/>
          </p:cNvSpPr>
          <p:nvPr/>
        </p:nvSpPr>
        <p:spPr bwMode="auto">
          <a:xfrm>
            <a:off x="6443663" y="4941888"/>
            <a:ext cx="1223962" cy="576262"/>
          </a:xfrm>
          <a:prstGeom prst="rect">
            <a:avLst/>
          </a:prstGeom>
          <a:solidFill>
            <a:schemeClr val="accent1"/>
          </a:solidFill>
          <a:ln w="9525">
            <a:solidFill>
              <a:schemeClr val="tx1"/>
            </a:solidFill>
            <a:miter lim="800000"/>
            <a:headEnd/>
            <a:tailEnd/>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ar-SA" sz="1800" b="1">
                <a:latin typeface="Arial" pitchFamily="34" charset="0"/>
                <a:cs typeface="Arial" pitchFamily="34" charset="0"/>
              </a:rPr>
              <a:t>مخزونة</a:t>
            </a:r>
            <a:endParaRPr lang="en-GB" altLang="ar-SA" sz="1800" b="1">
              <a:latin typeface="Arial" pitchFamily="34" charset="0"/>
              <a:cs typeface="Arial" pitchFamily="34" charset="0"/>
            </a:endParaRPr>
          </a:p>
        </p:txBody>
      </p:sp>
      <p:sp>
        <p:nvSpPr>
          <p:cNvPr id="203782" name="Freeform 34"/>
          <p:cNvSpPr>
            <a:spLocks/>
          </p:cNvSpPr>
          <p:nvPr/>
        </p:nvSpPr>
        <p:spPr bwMode="auto">
          <a:xfrm>
            <a:off x="6084888" y="5300663"/>
            <a:ext cx="330200" cy="3175"/>
          </a:xfrm>
          <a:custGeom>
            <a:avLst/>
            <a:gdLst>
              <a:gd name="T0" fmla="*/ 0 w 208"/>
              <a:gd name="T1" fmla="*/ 0 h 2"/>
              <a:gd name="T2" fmla="*/ 2147483647 w 208"/>
              <a:gd name="T3" fmla="*/ 2147483647 h 2"/>
              <a:gd name="T4" fmla="*/ 0 60000 65536"/>
              <a:gd name="T5" fmla="*/ 0 60000 65536"/>
              <a:gd name="T6" fmla="*/ 0 w 208"/>
              <a:gd name="T7" fmla="*/ 0 h 2"/>
              <a:gd name="T8" fmla="*/ 208 w 208"/>
              <a:gd name="T9" fmla="*/ 2 h 2"/>
            </a:gdLst>
            <a:ahLst/>
            <a:cxnLst>
              <a:cxn ang="T4">
                <a:pos x="T0" y="T1"/>
              </a:cxn>
              <a:cxn ang="T5">
                <a:pos x="T2" y="T3"/>
              </a:cxn>
            </a:cxnLst>
            <a:rect l="T6" t="T7" r="T8" b="T9"/>
            <a:pathLst>
              <a:path w="208" h="2">
                <a:moveTo>
                  <a:pt x="0" y="0"/>
                </a:moveTo>
                <a:lnTo>
                  <a:pt x="208" y="2"/>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3783" name="Text Box 35"/>
          <p:cNvSpPr txBox="1">
            <a:spLocks noChangeArrowheads="1"/>
          </p:cNvSpPr>
          <p:nvPr/>
        </p:nvSpPr>
        <p:spPr bwMode="auto">
          <a:xfrm>
            <a:off x="7740650" y="5984875"/>
            <a:ext cx="12954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spcBef>
                <a:spcPct val="50000"/>
              </a:spcBef>
              <a:buClrTx/>
              <a:buSzTx/>
              <a:buFontTx/>
              <a:buNone/>
            </a:pPr>
            <a:r>
              <a:rPr lang="ar-SA" altLang="ar-SA" sz="1800" b="1">
                <a:latin typeface="Arial" pitchFamily="34" charset="0"/>
                <a:cs typeface="Arial" pitchFamily="34" charset="0"/>
              </a:rPr>
              <a:t>أو كما سبق</a:t>
            </a:r>
            <a:endParaRPr lang="en-GB" altLang="ar-SA" sz="1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idx="1"/>
          </p:nvPr>
        </p:nvSpPr>
        <p:spPr/>
        <p:txBody>
          <a:bodyPr/>
          <a:lstStyle/>
          <a:p>
            <a:pPr algn="r" rtl="1" eaLnBrk="1" hangingPunct="1"/>
            <a:r>
              <a:rPr lang="ar-SA" altLang="ar-SA" sz="2800" b="1" smtClean="0">
                <a:latin typeface="Times New Roman" pitchFamily="18" charset="0"/>
                <a:cs typeface="Times New Roman" pitchFamily="18" charset="0"/>
              </a:rPr>
              <a:t>تعريف دالة الإنتاج: يمكننا تعريف دالة الانتاج بعدة طرق:  </a:t>
            </a:r>
            <a:endParaRPr lang="en-US" altLang="ar-SA" sz="2800" b="1" smtClean="0">
              <a:latin typeface="Times New Roman" pitchFamily="18" charset="0"/>
              <a:cs typeface="Times New Roman" pitchFamily="18" charset="0"/>
            </a:endParaRPr>
          </a:p>
          <a:p>
            <a:pPr lvl="1" algn="r" rtl="1" eaLnBrk="1" hangingPunct="1"/>
            <a:r>
              <a:rPr lang="ar-SA" altLang="ar-SA" sz="2000" b="1" smtClean="0">
                <a:latin typeface="Times New Roman" pitchFamily="18" charset="0"/>
                <a:cs typeface="Times New Roman" pitchFamily="18" charset="0"/>
              </a:rPr>
              <a:t>العلاقة بين كميات مستلزمات الإنتاج وكمية الناتج. </a:t>
            </a:r>
            <a:endParaRPr lang="en-US" altLang="ar-SA" sz="2000" b="1" smtClean="0">
              <a:latin typeface="Times New Roman" pitchFamily="18" charset="0"/>
              <a:cs typeface="Times New Roman" pitchFamily="18" charset="0"/>
            </a:endParaRPr>
          </a:p>
          <a:p>
            <a:pPr lvl="1" algn="r" rtl="1" eaLnBrk="1" hangingPunct="1"/>
            <a:r>
              <a:rPr lang="ar-SA" altLang="ar-SA" sz="2000" b="1" smtClean="0">
                <a:latin typeface="Times New Roman" pitchFamily="18" charset="0"/>
                <a:cs typeface="Times New Roman" pitchFamily="18" charset="0"/>
              </a:rPr>
              <a:t>علاقة طبيعية أو تقنية موجودة بين الإنتاج وواحد أو أكثر من عوامل الإنتاج مع الافتراض بثبات المعرفة والخبرة الفنية.</a:t>
            </a:r>
            <a:endParaRPr lang="en-US" altLang="ar-SA" sz="2000" b="1" smtClean="0">
              <a:latin typeface="Times New Roman" pitchFamily="18" charset="0"/>
              <a:cs typeface="Times New Roman" pitchFamily="18" charset="0"/>
            </a:endParaRPr>
          </a:p>
          <a:p>
            <a:pPr lvl="1" algn="r" rtl="1" eaLnBrk="1" hangingPunct="1"/>
            <a:r>
              <a:rPr lang="ar-SA" altLang="ar-SA" sz="2000" b="1" smtClean="0">
                <a:latin typeface="Times New Roman" pitchFamily="18" charset="0"/>
                <a:cs typeface="Times New Roman" pitchFamily="18" charset="0"/>
              </a:rPr>
              <a:t>العلاقة التي ترتبط بين الموارد الاقتصادية المستخدمة في العملية الإنتاجية والناتج الذي تحصل علية من هذه العملية.</a:t>
            </a:r>
          </a:p>
          <a:p>
            <a:pPr algn="r" rtl="1" eaLnBrk="1" hangingPunct="1"/>
            <a:r>
              <a:rPr lang="ar-SA" altLang="ar-SA" sz="2000" b="1" smtClean="0">
                <a:latin typeface="Times New Roman" pitchFamily="18" charset="0"/>
                <a:cs typeface="Times New Roman" pitchFamily="18" charset="0"/>
              </a:rPr>
              <a:t>يمكن تمثيل دالة الإنتاج رياضيا كما يلي:</a:t>
            </a:r>
          </a:p>
          <a:p>
            <a:pPr algn="r" rtl="1" eaLnBrk="1" hangingPunct="1"/>
            <a:endParaRPr lang="en-US" altLang="ar-SA" sz="2000" b="1" smtClean="0">
              <a:latin typeface="Times New Roman" pitchFamily="18" charset="0"/>
              <a:cs typeface="Times New Roman" pitchFamily="18" charset="0"/>
            </a:endParaRPr>
          </a:p>
          <a:p>
            <a:pPr algn="r" rtl="1" eaLnBrk="1" hangingPunct="1"/>
            <a:endParaRPr lang="ar-SA" altLang="ar-SA" sz="2000" b="1" smtClean="0">
              <a:latin typeface="Times New Roman" pitchFamily="18" charset="0"/>
              <a:cs typeface="Times New Roman" pitchFamily="18" charset="0"/>
            </a:endParaRPr>
          </a:p>
          <a:p>
            <a:pPr lvl="1" algn="r" rtl="1" eaLnBrk="1" hangingPunct="1"/>
            <a:r>
              <a:rPr lang="ar-SA" altLang="ar-SA" sz="1800" b="1" smtClean="0">
                <a:latin typeface="Times New Roman" pitchFamily="18" charset="0"/>
                <a:cs typeface="Times New Roman" pitchFamily="18" charset="0"/>
              </a:rPr>
              <a:t>حيث (  </a:t>
            </a:r>
            <a:r>
              <a:rPr lang="en-US" altLang="ar-SA" sz="1800" b="1" smtClean="0">
                <a:latin typeface="Times New Roman" pitchFamily="18" charset="0"/>
                <a:cs typeface="Times New Roman" pitchFamily="18" charset="0"/>
              </a:rPr>
              <a:t>x</a:t>
            </a:r>
            <a:r>
              <a:rPr lang="en-US" altLang="ar-SA" sz="1800" b="1" baseline="-25000" smtClean="0">
                <a:latin typeface="Times New Roman" pitchFamily="18" charset="0"/>
                <a:cs typeface="Times New Roman" pitchFamily="18" charset="0"/>
              </a:rPr>
              <a:t>1</a:t>
            </a:r>
            <a:r>
              <a:rPr lang="en-US" altLang="ar-SA" sz="1800" b="1" smtClean="0">
                <a:latin typeface="Times New Roman" pitchFamily="18" charset="0"/>
                <a:cs typeface="Times New Roman" pitchFamily="18" charset="0"/>
              </a:rPr>
              <a:t>, x</a:t>
            </a:r>
            <a:r>
              <a:rPr lang="en-US" altLang="ar-SA" sz="1800" b="1" baseline="-25000" smtClean="0">
                <a:latin typeface="Times New Roman" pitchFamily="18" charset="0"/>
                <a:cs typeface="Times New Roman" pitchFamily="18" charset="0"/>
              </a:rPr>
              <a:t>2</a:t>
            </a:r>
            <a:r>
              <a:rPr lang="en-US" altLang="ar-SA" sz="1800" b="1" smtClean="0">
                <a:latin typeface="Times New Roman" pitchFamily="18" charset="0"/>
                <a:cs typeface="Times New Roman" pitchFamily="18" charset="0"/>
              </a:rPr>
              <a:t>, x</a:t>
            </a:r>
            <a:r>
              <a:rPr lang="en-US" altLang="ar-SA" sz="1800" b="1" baseline="-25000" smtClean="0">
                <a:latin typeface="Times New Roman" pitchFamily="18" charset="0"/>
                <a:cs typeface="Times New Roman" pitchFamily="18" charset="0"/>
              </a:rPr>
              <a:t>3</a:t>
            </a:r>
            <a:r>
              <a:rPr lang="en-US" altLang="ar-SA" sz="1800" b="1" smtClean="0">
                <a:latin typeface="Times New Roman" pitchFamily="18" charset="0"/>
                <a:cs typeface="Times New Roman" pitchFamily="18" charset="0"/>
              </a:rPr>
              <a:t>,…,x</a:t>
            </a:r>
            <a:r>
              <a:rPr lang="en-US" altLang="ar-SA" sz="1800" b="1" baseline="-25000" smtClean="0">
                <a:latin typeface="Times New Roman" pitchFamily="18" charset="0"/>
                <a:cs typeface="Times New Roman" pitchFamily="18" charset="0"/>
              </a:rPr>
              <a:t>n</a:t>
            </a:r>
            <a:r>
              <a:rPr lang="ar-SA" altLang="ar-SA" sz="1800" b="1" smtClean="0">
                <a:latin typeface="Times New Roman" pitchFamily="18" charset="0"/>
                <a:cs typeface="Times New Roman" pitchFamily="18" charset="0"/>
              </a:rPr>
              <a:t>) هي كميات عوامل الإنتاج</a:t>
            </a:r>
          </a:p>
          <a:p>
            <a:pPr lvl="1" algn="r" rtl="1" eaLnBrk="1" hangingPunct="1"/>
            <a:r>
              <a:rPr lang="ar-SA" altLang="ar-SA" sz="1800" b="1" smtClean="0">
                <a:latin typeface="Times New Roman" pitchFamily="18" charset="0"/>
                <a:cs typeface="Times New Roman" pitchFamily="18" charset="0"/>
              </a:rPr>
              <a:t>(  </a:t>
            </a:r>
            <a:r>
              <a:rPr lang="en-US" altLang="ar-SA" sz="1800" b="1" smtClean="0">
                <a:latin typeface="Times New Roman" pitchFamily="18" charset="0"/>
                <a:cs typeface="Times New Roman" pitchFamily="18" charset="0"/>
              </a:rPr>
              <a:t>y</a:t>
            </a:r>
            <a:r>
              <a:rPr lang="ar-SA" altLang="ar-SA" sz="1800" b="1" smtClean="0">
                <a:latin typeface="Times New Roman" pitchFamily="18" charset="0"/>
                <a:cs typeface="Times New Roman" pitchFamily="18" charset="0"/>
              </a:rPr>
              <a:t> ) هي كمية الناتج</a:t>
            </a:r>
          </a:p>
          <a:p>
            <a:pPr lvl="1" algn="r" rtl="1" eaLnBrk="1" hangingPunct="1"/>
            <a:r>
              <a:rPr lang="en-US" altLang="ar-SA" sz="1800" b="1" smtClean="0">
                <a:latin typeface="Times New Roman" pitchFamily="18" charset="0"/>
                <a:cs typeface="Times New Roman" pitchFamily="18" charset="0"/>
              </a:rPr>
              <a:t>f</a:t>
            </a:r>
            <a:r>
              <a:rPr lang="ar-SA" altLang="ar-SA" sz="1800" b="1" smtClean="0">
                <a:latin typeface="Times New Roman" pitchFamily="18" charset="0"/>
                <a:cs typeface="Times New Roman" pitchFamily="18" charset="0"/>
              </a:rPr>
              <a:t> علاقة معينة تربط العوامل بالناتج</a:t>
            </a:r>
            <a:endParaRPr lang="en-GB" altLang="ar-SA" sz="1800" b="1" smtClean="0">
              <a:latin typeface="Times New Roman" pitchFamily="18" charset="0"/>
              <a:cs typeface="Times New Roman" pitchFamily="18" charset="0"/>
            </a:endParaRPr>
          </a:p>
        </p:txBody>
      </p:sp>
      <p:sp>
        <p:nvSpPr>
          <p:cNvPr id="326658" name="Rectangle 2"/>
          <p:cNvSpPr>
            <a:spLocks noGrp="1" noChangeArrowheads="1"/>
          </p:cNvSpPr>
          <p:nvPr>
            <p:ph type="title"/>
          </p:nvPr>
        </p:nvSpPr>
        <p:spPr/>
        <p:txBody>
          <a:bodyPr/>
          <a:lstStyle/>
          <a:p>
            <a:pPr algn="r" eaLnBrk="1" fontAlgn="auto" hangingPunct="1">
              <a:spcAft>
                <a:spcPts val="0"/>
              </a:spcAft>
              <a:defRPr/>
            </a:pP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Production Function </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الدالة الإنتاجية </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0480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graphicFrame>
        <p:nvGraphicFramePr>
          <p:cNvPr id="204805" name="Object 4"/>
          <p:cNvGraphicFramePr>
            <a:graphicFrameLocks noChangeAspect="1"/>
          </p:cNvGraphicFramePr>
          <p:nvPr/>
        </p:nvGraphicFramePr>
        <p:xfrm>
          <a:off x="2051050" y="4076700"/>
          <a:ext cx="2965450" cy="654050"/>
        </p:xfrm>
        <a:graphic>
          <a:graphicData uri="http://schemas.openxmlformats.org/presentationml/2006/ole">
            <mc:AlternateContent xmlns:mc="http://schemas.openxmlformats.org/markup-compatibility/2006">
              <mc:Choice xmlns:v="urn:schemas-microsoft-com:vml" Requires="v">
                <p:oleObj spid="_x0000_s204810" name="Equation" r:id="rId3" imgW="977900" imgH="190500" progId="Equation.3">
                  <p:embed/>
                </p:oleObj>
              </mc:Choice>
              <mc:Fallback>
                <p:oleObj name="Equation" r:id="rId3" imgW="977900" imgH="190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076700"/>
                        <a:ext cx="29654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39619" name="Rectangle 3"/>
          <p:cNvSpPr>
            <a:spLocks noGrp="1" noChangeArrowheads="1"/>
          </p:cNvSpPr>
          <p:nvPr>
            <p:ph type="body" sz="half" idx="1"/>
          </p:nvPr>
        </p:nvSpPr>
        <p:spPr>
          <a:xfrm>
            <a:off x="457200" y="1600200"/>
            <a:ext cx="8002588" cy="4525963"/>
          </a:xfrm>
        </p:spPr>
        <p:txBody>
          <a:bodyPr rtlCol="0">
            <a:normAutofit lnSpcReduction="10000"/>
          </a:bodyPr>
          <a:lstStyle/>
          <a:p>
            <a:pPr marL="438912" indent="-320040" algn="r" rtl="1" eaLnBrk="1" fontAlgn="auto" hangingPunct="1">
              <a:lnSpc>
                <a:spcPct val="90000"/>
              </a:lnSpc>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عوامل الانتاج يمكن تقسيمها الي ثابتة ومتغيرة </a:t>
            </a:r>
          </a:p>
          <a:p>
            <a:pPr marL="438912" indent="-320040" algn="r" rtl="1" eaLnBrk="1" fontAlgn="auto" hangingPunct="1">
              <a:lnSpc>
                <a:spcPct val="90000"/>
              </a:lnSpc>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جري الاصطلاح علي الفصل بين العوامل المتغيرة والثابتة بالعلامة (|) علي أن تكتب العوامل المتغيرة أولا. مثلا:</a:t>
            </a:r>
          </a:p>
          <a:p>
            <a:pPr marL="438912" indent="-320040" algn="r" rtl="1" eaLnBrk="1" fontAlgn="auto" hangingPunct="1">
              <a:lnSpc>
                <a:spcPct val="90000"/>
              </a:lnSpc>
              <a:spcBef>
                <a:spcPts val="0"/>
              </a:spcBef>
              <a:spcAft>
                <a:spcPts val="0"/>
              </a:spcAft>
              <a:buFont typeface="Wingdings 2"/>
              <a:buChar char=""/>
              <a:defRPr/>
            </a:pPr>
            <a:endParaRPr lang="ar-SA"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الدالة</a:t>
            </a:r>
          </a:p>
          <a:p>
            <a:pPr marL="438912" indent="-320040" algn="r" rtl="1" eaLnBrk="1" fontAlgn="auto" hangingPunct="1">
              <a:lnSpc>
                <a:spcPct val="90000"/>
              </a:lnSpc>
              <a:spcBef>
                <a:spcPts val="0"/>
              </a:spcBef>
              <a:spcAft>
                <a:spcPts val="0"/>
              </a:spcAft>
              <a:buFont typeface="Wingdings" pitchFamily="2" charset="2"/>
              <a:buNone/>
              <a:defRPr/>
            </a:pPr>
            <a:endParaRPr lang="ar-SA"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pitchFamily="2" charset="2"/>
              <a:buNone/>
              <a:defRPr/>
            </a:pPr>
            <a:r>
              <a:rPr lang="ar-SA" altLang="ar-SA" sz="2800" b="1" dirty="0" smtClean="0">
                <a:latin typeface="Times New Roman" panose="02020603050405020304" pitchFamily="18" charset="0"/>
                <a:cs typeface="Times New Roman" panose="02020603050405020304" pitchFamily="18" charset="0"/>
              </a:rPr>
              <a:t>تحوي عاملين متغيرين (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2</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1</a:t>
            </a:r>
            <a:r>
              <a:rPr lang="ar-SA" altLang="ar-SA" sz="2800" b="1" dirty="0" smtClean="0">
                <a:latin typeface="Times New Roman" panose="02020603050405020304" pitchFamily="18" charset="0"/>
                <a:cs typeface="Times New Roman" panose="02020603050405020304" pitchFamily="18" charset="0"/>
              </a:rPr>
              <a:t>) وعاملين ثابتين (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4</a:t>
            </a:r>
            <a:r>
              <a:rPr lang="ar-SA" altLang="ar-SA" sz="2800" b="1" dirty="0" smtClean="0">
                <a:latin typeface="Times New Roman" panose="02020603050405020304" pitchFamily="18" charset="0"/>
                <a:cs typeface="Times New Roman" panose="02020603050405020304" pitchFamily="18" charset="0"/>
              </a:rPr>
              <a:t>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3</a:t>
            </a:r>
            <a:r>
              <a:rPr lang="ar-SA" altLang="ar-SA" sz="2800" b="1" dirty="0" smtClean="0">
                <a:latin typeface="Times New Roman" panose="02020603050405020304" pitchFamily="18" charset="0"/>
                <a:cs typeface="Times New Roman" panose="02020603050405020304" pitchFamily="18" charset="0"/>
              </a:rPr>
              <a:t>) </a:t>
            </a:r>
            <a:endParaRPr lang="en-US"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2"/>
              <a:buChar char=""/>
              <a:defRPr/>
            </a:pPr>
            <a:endParaRPr lang="ar-SA"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كذلك الدالة:</a:t>
            </a:r>
          </a:p>
          <a:p>
            <a:pPr marL="438912" indent="-320040" algn="r" rtl="1" eaLnBrk="1" fontAlgn="auto" hangingPunct="1">
              <a:lnSpc>
                <a:spcPct val="90000"/>
              </a:lnSpc>
              <a:spcBef>
                <a:spcPts val="0"/>
              </a:spcBef>
              <a:spcAft>
                <a:spcPts val="0"/>
              </a:spcAft>
              <a:buFont typeface="Wingdings 2"/>
              <a:buChar char=""/>
              <a:defRPr/>
            </a:pPr>
            <a:endParaRPr lang="ar-SA"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pitchFamily="2" charset="2"/>
              <a:buNone/>
              <a:defRPr/>
            </a:pPr>
            <a:r>
              <a:rPr lang="ar-SA" altLang="ar-SA" sz="2800" b="1" dirty="0" smtClean="0">
                <a:latin typeface="Times New Roman" panose="02020603050405020304" pitchFamily="18" charset="0"/>
                <a:cs typeface="Times New Roman" panose="02020603050405020304" pitchFamily="18" charset="0"/>
              </a:rPr>
              <a:t>بها عامل واحد متغير (</a:t>
            </a:r>
            <a:r>
              <a:rPr lang="en-US" altLang="ar-SA" sz="2800" b="1" dirty="0" smtClean="0">
                <a:latin typeface="Times New Roman" panose="02020603050405020304" pitchFamily="18" charset="0"/>
                <a:cs typeface="Times New Roman" panose="02020603050405020304" pitchFamily="18" charset="0"/>
              </a:rPr>
              <a:t>x</a:t>
            </a:r>
            <a:r>
              <a:rPr lang="en-US" altLang="ar-SA" sz="2800" b="1" baseline="-25000" dirty="0" smtClean="0">
                <a:latin typeface="Times New Roman" panose="02020603050405020304" pitchFamily="18" charset="0"/>
                <a:cs typeface="Times New Roman" panose="02020603050405020304" pitchFamily="18" charset="0"/>
              </a:rPr>
              <a:t>1</a:t>
            </a:r>
            <a:r>
              <a:rPr lang="ar-SA" altLang="ar-SA" sz="2800" b="1" dirty="0" smtClean="0">
                <a:latin typeface="Times New Roman" panose="02020603050405020304" pitchFamily="18" charset="0"/>
                <a:cs typeface="Times New Roman" panose="02020603050405020304" pitchFamily="18" charset="0"/>
              </a:rPr>
              <a:t>) وبقية العوامل الثلاث ثابتة</a:t>
            </a:r>
            <a:endParaRPr lang="en-US"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pitchFamily="2" charset="2"/>
              <a:buNone/>
              <a:defRPr/>
            </a:pPr>
            <a:r>
              <a:rPr lang="ar-SA" altLang="ar-SA" sz="2800" b="1" dirty="0" smtClean="0">
                <a:latin typeface="Times New Roman" panose="02020603050405020304" pitchFamily="18" charset="0"/>
                <a:cs typeface="Times New Roman" panose="02020603050405020304" pitchFamily="18" charset="0"/>
              </a:rPr>
              <a:t>وهكذا </a:t>
            </a:r>
            <a:endParaRPr lang="en-GB" altLang="ar-SA" sz="2800" b="1" dirty="0" smtClean="0">
              <a:latin typeface="Times New Roman" panose="02020603050405020304" pitchFamily="18" charset="0"/>
              <a:cs typeface="Times New Roman" panose="02020603050405020304" pitchFamily="18" charset="0"/>
            </a:endParaRPr>
          </a:p>
        </p:txBody>
      </p:sp>
      <p:graphicFrame>
        <p:nvGraphicFramePr>
          <p:cNvPr id="205828" name="Object 4"/>
          <p:cNvGraphicFramePr>
            <a:graphicFrameLocks noGrp="1" noChangeAspect="1"/>
          </p:cNvGraphicFramePr>
          <p:nvPr>
            <p:ph sz="quarter" idx="2"/>
          </p:nvPr>
        </p:nvGraphicFramePr>
        <p:xfrm>
          <a:off x="3635375" y="3068638"/>
          <a:ext cx="2814638" cy="522287"/>
        </p:xfrm>
        <a:graphic>
          <a:graphicData uri="http://schemas.openxmlformats.org/presentationml/2006/ole">
            <mc:AlternateContent xmlns:mc="http://schemas.openxmlformats.org/markup-compatibility/2006">
              <mc:Choice xmlns:v="urn:schemas-microsoft-com:vml" Requires="v">
                <p:oleObj spid="_x0000_s205838" name="Equation" r:id="rId3" imgW="1231366" imgH="228501" progId="Equation.3">
                  <p:embed/>
                </p:oleObj>
              </mc:Choice>
              <mc:Fallback>
                <p:oleObj name="Equation" r:id="rId3" imgW="1231366" imgH="228501"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068638"/>
                        <a:ext cx="2814638" cy="5222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829" name="Object 6"/>
          <p:cNvGraphicFramePr>
            <a:graphicFrameLocks noGrp="1" noChangeAspect="1"/>
          </p:cNvGraphicFramePr>
          <p:nvPr>
            <p:ph sz="quarter" idx="3"/>
          </p:nvPr>
        </p:nvGraphicFramePr>
        <p:xfrm>
          <a:off x="2916238" y="4365625"/>
          <a:ext cx="3281362" cy="609600"/>
        </p:xfrm>
        <a:graphic>
          <a:graphicData uri="http://schemas.openxmlformats.org/presentationml/2006/ole">
            <mc:AlternateContent xmlns:mc="http://schemas.openxmlformats.org/markup-compatibility/2006">
              <mc:Choice xmlns:v="urn:schemas-microsoft-com:vml" Requires="v">
                <p:oleObj spid="_x0000_s205839" name="Equation" r:id="rId5" imgW="1231366" imgH="228501" progId="Equation.3">
                  <p:embed/>
                </p:oleObj>
              </mc:Choice>
              <mc:Fallback>
                <p:oleObj name="Equation" r:id="rId5" imgW="1231366" imgH="228501" progId="Equation.3">
                  <p:embed/>
                  <p:pic>
                    <p:nvPicPr>
                      <p:cNvPr id="0"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4365625"/>
                        <a:ext cx="3281362" cy="6096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idx="1"/>
          </p:nvPr>
        </p:nvSpPr>
        <p:spPr/>
        <p:txBody>
          <a:bodyPr/>
          <a:lstStyle/>
          <a:p>
            <a:pPr marL="609600" indent="-609600" algn="r" rtl="1" eaLnBrk="1" hangingPunct="1"/>
            <a:r>
              <a:rPr lang="ar-SA" altLang="ar-SA" sz="2800" b="1" smtClean="0">
                <a:latin typeface="Times New Roman" pitchFamily="18" charset="0"/>
                <a:cs typeface="Times New Roman" pitchFamily="18" charset="0"/>
              </a:rPr>
              <a:t>هناك ثلاثة فروض أساسية لأي دالة انتاج هي:</a:t>
            </a:r>
          </a:p>
          <a:p>
            <a:pPr marL="609600" indent="-609600" algn="r" rtl="1" eaLnBrk="1" hangingPunct="1"/>
            <a:r>
              <a:rPr lang="ar-SA" altLang="ar-SA" sz="2800" b="1" smtClean="0">
                <a:latin typeface="Times New Roman" pitchFamily="18" charset="0"/>
                <a:cs typeface="Times New Roman" pitchFamily="18" charset="0"/>
              </a:rPr>
              <a:t>التأكد التام </a:t>
            </a:r>
            <a:r>
              <a:rPr lang="en-GB" altLang="ar-SA" sz="2800" b="1" i="1" smtClean="0">
                <a:latin typeface="Times New Roman" pitchFamily="18" charset="0"/>
                <a:cs typeface="Times New Roman" pitchFamily="18" charset="0"/>
              </a:rPr>
              <a:t>Perfect Certainty</a:t>
            </a:r>
            <a:r>
              <a:rPr lang="en-GB" altLang="ar-SA" sz="2800" b="1" smtClean="0">
                <a:latin typeface="Times New Roman" pitchFamily="18" charset="0"/>
                <a:cs typeface="Times New Roman" pitchFamily="18" charset="0"/>
              </a:rPr>
              <a:t> </a:t>
            </a:r>
            <a:endParaRPr lang="ar-SA" altLang="ar-SA" sz="2800" b="1" smtClean="0">
              <a:latin typeface="Times New Roman" pitchFamily="18" charset="0"/>
              <a:cs typeface="Times New Roman" pitchFamily="18" charset="0"/>
            </a:endParaRPr>
          </a:p>
          <a:p>
            <a:pPr marL="990600" lvl="1" indent="-533400" algn="r" rtl="1" eaLnBrk="1" hangingPunct="1"/>
            <a:r>
              <a:rPr lang="ar-SA" altLang="ar-SA" sz="2400" b="1" smtClean="0">
                <a:latin typeface="Times New Roman" pitchFamily="18" charset="0"/>
                <a:cs typeface="Times New Roman" pitchFamily="18" charset="0"/>
              </a:rPr>
              <a:t>المزارع يتوقع ان يكون الناتج للعام القادم مساوٍ أو على الأقل قريباً من الناتج هذا العام أو العام السابق إذا استخدم نفس القدر من الموارد. وقد لا يتأتي هذا في الزراعة</a:t>
            </a:r>
          </a:p>
          <a:p>
            <a:pPr marL="609600" indent="-609600" algn="r" rtl="1" eaLnBrk="1" hangingPunct="1"/>
            <a:r>
              <a:rPr lang="ar-SA" altLang="ar-SA" sz="2800" b="1" smtClean="0">
                <a:latin typeface="Times New Roman" pitchFamily="18" charset="0"/>
                <a:cs typeface="Times New Roman" pitchFamily="18" charset="0"/>
              </a:rPr>
              <a:t>مستوى التقنية </a:t>
            </a:r>
            <a:r>
              <a:rPr lang="en-GB" altLang="ar-SA" sz="2800" b="1" i="1" smtClean="0">
                <a:latin typeface="Times New Roman" pitchFamily="18" charset="0"/>
                <a:cs typeface="Times New Roman" pitchFamily="18" charset="0"/>
              </a:rPr>
              <a:t>Level of Technology</a:t>
            </a:r>
            <a:endParaRPr lang="ar-SA" altLang="ar-SA" sz="2800" b="1" i="1" smtClean="0">
              <a:latin typeface="Times New Roman" pitchFamily="18" charset="0"/>
              <a:cs typeface="Times New Roman" pitchFamily="18" charset="0"/>
            </a:endParaRPr>
          </a:p>
          <a:p>
            <a:pPr marL="990600" lvl="1" indent="-533400" algn="r" rtl="1" eaLnBrk="1" hangingPunct="1"/>
            <a:r>
              <a:rPr lang="ar-SA" altLang="ar-SA" sz="2400" b="1" smtClean="0">
                <a:latin typeface="Times New Roman" pitchFamily="18" charset="0"/>
                <a:cs typeface="Times New Roman" pitchFamily="18" charset="0"/>
              </a:rPr>
              <a:t>المزارع يستخدم أكفأ طريقة متاحة للحصول على الناتج أي انه يحصل على أعلى ناتج من الموارد المتاحة</a:t>
            </a:r>
          </a:p>
          <a:p>
            <a:pPr marL="609600" indent="-609600" algn="r" rtl="1" eaLnBrk="1" hangingPunct="1"/>
            <a:r>
              <a:rPr lang="ar-SA" altLang="ar-SA" sz="2800" b="1" smtClean="0">
                <a:latin typeface="Times New Roman" pitchFamily="18" charset="0"/>
                <a:cs typeface="Times New Roman" pitchFamily="18" charset="0"/>
              </a:rPr>
              <a:t>طول الفترة الزمنية </a:t>
            </a:r>
            <a:r>
              <a:rPr lang="en-GB" altLang="ar-SA" sz="2800" b="1" i="1" smtClean="0">
                <a:latin typeface="Times New Roman" pitchFamily="18" charset="0"/>
                <a:cs typeface="Times New Roman" pitchFamily="18" charset="0"/>
              </a:rPr>
              <a:t>Length of Time Period</a:t>
            </a:r>
            <a:r>
              <a:rPr lang="en-GB" altLang="ar-SA" sz="2800" b="1" smtClean="0">
                <a:latin typeface="Times New Roman" pitchFamily="18" charset="0"/>
                <a:cs typeface="Times New Roman" pitchFamily="18" charset="0"/>
              </a:rPr>
              <a:t> </a:t>
            </a:r>
            <a:endParaRPr lang="ar-SA" altLang="ar-SA" sz="2800" b="1" smtClean="0">
              <a:latin typeface="Times New Roman" pitchFamily="18" charset="0"/>
              <a:cs typeface="Times New Roman" pitchFamily="18" charset="0"/>
            </a:endParaRPr>
          </a:p>
          <a:p>
            <a:pPr marL="990600" lvl="1" indent="-533400" algn="r" rtl="1" eaLnBrk="1" hangingPunct="1"/>
            <a:r>
              <a:rPr lang="ar-SA" altLang="ar-SA" sz="2400" b="1" smtClean="0">
                <a:latin typeface="Times New Roman" pitchFamily="18" charset="0"/>
                <a:cs typeface="Times New Roman" pitchFamily="18" charset="0"/>
              </a:rPr>
              <a:t>يتم الحصول علي الناتج في فترة زمنية معينة</a:t>
            </a:r>
            <a:r>
              <a:rPr lang="en-GB" altLang="ar-SA" sz="2400" b="1" smtClean="0">
                <a:latin typeface="Times New Roman" pitchFamily="18" charset="0"/>
                <a:cs typeface="Times New Roman" pitchFamily="18" charset="0"/>
              </a:rPr>
              <a:t> </a:t>
            </a:r>
          </a:p>
        </p:txBody>
      </p:sp>
      <p:sp>
        <p:nvSpPr>
          <p:cNvPr id="330754"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فروض دالة الإنتاج</a:t>
            </a:r>
            <a:r>
              <a:rPr lang="en-GB"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idx="1"/>
          </p:nvPr>
        </p:nvSpPr>
        <p:spPr/>
        <p:txBody>
          <a:bodyPr/>
          <a:lstStyle/>
          <a:p>
            <a:pPr algn="r" rtl="1" eaLnBrk="1" hangingPunct="1">
              <a:lnSpc>
                <a:spcPct val="90000"/>
              </a:lnSpc>
            </a:pPr>
            <a:r>
              <a:rPr lang="ar-SA" altLang="ar-SA" sz="2800" b="1" smtClean="0">
                <a:latin typeface="Times New Roman" pitchFamily="18" charset="0"/>
                <a:cs typeface="Times New Roman" pitchFamily="18" charset="0"/>
              </a:rPr>
              <a:t>ثبات عوامل الانتاج أو تغيرها له علاقة بالفترة الزمنية</a:t>
            </a:r>
          </a:p>
          <a:p>
            <a:pPr algn="r" rtl="1" eaLnBrk="1" hangingPunct="1">
              <a:lnSpc>
                <a:spcPct val="90000"/>
              </a:lnSpc>
            </a:pPr>
            <a:r>
              <a:rPr lang="ar-SA" altLang="ar-SA" sz="2800" b="1" smtClean="0">
                <a:latin typeface="Times New Roman" pitchFamily="18" charset="0"/>
                <a:cs typeface="Times New Roman" pitchFamily="18" charset="0"/>
              </a:rPr>
              <a:t>فكلما طالت الفترة الزمنية كلما كان بالإمكان تغيير مستوي العوامل الداخلة في الانتاج وبالتالي تغيير مستوي الانتاج</a:t>
            </a:r>
          </a:p>
          <a:p>
            <a:pPr algn="r" rtl="1" eaLnBrk="1" hangingPunct="1">
              <a:lnSpc>
                <a:spcPct val="90000"/>
              </a:lnSpc>
            </a:pPr>
            <a:r>
              <a:rPr lang="ar-SA" altLang="ar-SA" sz="2800" b="1" smtClean="0">
                <a:latin typeface="Times New Roman" pitchFamily="18" charset="0"/>
                <a:cs typeface="Times New Roman" pitchFamily="18" charset="0"/>
              </a:rPr>
              <a:t>يمكن تمييز الفترات الزمنية التالية:</a:t>
            </a:r>
          </a:p>
          <a:p>
            <a:pPr algn="r" rtl="1" eaLnBrk="1" hangingPunct="1">
              <a:lnSpc>
                <a:spcPct val="90000"/>
              </a:lnSpc>
            </a:pPr>
            <a:r>
              <a:rPr lang="ar-SA" altLang="ar-SA" sz="2400" b="1" u="sng" smtClean="0">
                <a:latin typeface="Times New Roman" pitchFamily="18" charset="0"/>
                <a:cs typeface="Times New Roman" pitchFamily="18" charset="0"/>
              </a:rPr>
              <a:t>المدى القصير جداً </a:t>
            </a:r>
            <a:r>
              <a:rPr lang="en-GB" altLang="ar-SA" sz="2400" b="1" u="sng" smtClean="0">
                <a:latin typeface="Times New Roman" pitchFamily="18" charset="0"/>
                <a:cs typeface="Times New Roman" pitchFamily="18" charset="0"/>
              </a:rPr>
              <a:t>Very Short-run</a:t>
            </a:r>
            <a:endParaRPr lang="ar-SA" altLang="ar-SA" sz="2400" b="1" u="sng" smtClean="0">
              <a:latin typeface="Times New Roman" pitchFamily="18" charset="0"/>
              <a:cs typeface="Times New Roman" pitchFamily="18" charset="0"/>
            </a:endParaRPr>
          </a:p>
          <a:p>
            <a:pPr lvl="1" algn="r" rtl="1" eaLnBrk="1" hangingPunct="1">
              <a:lnSpc>
                <a:spcPct val="90000"/>
              </a:lnSpc>
            </a:pPr>
            <a:r>
              <a:rPr lang="ar-SA" altLang="ar-SA" sz="2400" b="1" smtClean="0">
                <a:latin typeface="Times New Roman" pitchFamily="18" charset="0"/>
                <a:cs typeface="Times New Roman" pitchFamily="18" charset="0"/>
              </a:rPr>
              <a:t>بحيث ان كل العوامل ثابتة ولا يمكن تغييرها</a:t>
            </a:r>
          </a:p>
          <a:p>
            <a:pPr algn="r" rtl="1" eaLnBrk="1" hangingPunct="1">
              <a:lnSpc>
                <a:spcPct val="90000"/>
              </a:lnSpc>
            </a:pPr>
            <a:r>
              <a:rPr lang="en-GB" altLang="ar-SA" sz="2400" b="1" smtClean="0">
                <a:latin typeface="Times New Roman" pitchFamily="18" charset="0"/>
                <a:cs typeface="Times New Roman" pitchFamily="18" charset="0"/>
              </a:rPr>
              <a:t> </a:t>
            </a:r>
            <a:r>
              <a:rPr lang="ar-SA" altLang="ar-SA" sz="2400" b="1" u="sng" smtClean="0">
                <a:latin typeface="Times New Roman" pitchFamily="18" charset="0"/>
                <a:cs typeface="Times New Roman" pitchFamily="18" charset="0"/>
              </a:rPr>
              <a:t>المدى القصير  </a:t>
            </a:r>
            <a:r>
              <a:rPr lang="en-GB" altLang="ar-SA" sz="2400" b="1" u="sng" smtClean="0">
                <a:latin typeface="Times New Roman" pitchFamily="18" charset="0"/>
                <a:cs typeface="Times New Roman" pitchFamily="18" charset="0"/>
              </a:rPr>
              <a:t>Short-run</a:t>
            </a:r>
            <a:r>
              <a:rPr lang="ar-SA" altLang="ar-SA" sz="2400" b="1" u="sng" smtClean="0">
                <a:latin typeface="Times New Roman" pitchFamily="18" charset="0"/>
                <a:cs typeface="Times New Roman" pitchFamily="18" charset="0"/>
              </a:rPr>
              <a:t> :</a:t>
            </a:r>
          </a:p>
          <a:p>
            <a:pPr lvl="1" algn="r" rtl="1" eaLnBrk="1" hangingPunct="1">
              <a:lnSpc>
                <a:spcPct val="90000"/>
              </a:lnSpc>
            </a:pPr>
            <a:r>
              <a:rPr lang="ar-SA" altLang="ar-SA" sz="2400" b="1" smtClean="0">
                <a:latin typeface="Times New Roman" pitchFamily="18" charset="0"/>
                <a:cs typeface="Times New Roman" pitchFamily="18" charset="0"/>
              </a:rPr>
              <a:t>يمكن تغيير مورد واحد على الأقل و تظل باقي الموارد ثابتة.</a:t>
            </a:r>
          </a:p>
          <a:p>
            <a:pPr algn="r" rtl="1" eaLnBrk="1" hangingPunct="1">
              <a:lnSpc>
                <a:spcPct val="90000"/>
              </a:lnSpc>
            </a:pPr>
            <a:r>
              <a:rPr lang="en-GB" altLang="ar-SA" sz="2400" b="1" smtClean="0">
                <a:latin typeface="Times New Roman" pitchFamily="18" charset="0"/>
                <a:cs typeface="Times New Roman" pitchFamily="18" charset="0"/>
              </a:rPr>
              <a:t> </a:t>
            </a:r>
            <a:r>
              <a:rPr lang="ar-SA" altLang="ar-SA" sz="2400" b="1" u="sng" smtClean="0">
                <a:latin typeface="Times New Roman" pitchFamily="18" charset="0"/>
                <a:cs typeface="Times New Roman" pitchFamily="18" charset="0"/>
              </a:rPr>
              <a:t>المدى الطويل </a:t>
            </a:r>
            <a:r>
              <a:rPr lang="en-GB" altLang="ar-SA" sz="2400" b="1" u="sng" smtClean="0">
                <a:latin typeface="Times New Roman" pitchFamily="18" charset="0"/>
                <a:cs typeface="Times New Roman" pitchFamily="18" charset="0"/>
              </a:rPr>
              <a:t>Long-run</a:t>
            </a:r>
            <a:r>
              <a:rPr lang="ar-SA" altLang="ar-SA" sz="2400" b="1" u="sng" smtClean="0">
                <a:latin typeface="Times New Roman" pitchFamily="18" charset="0"/>
                <a:cs typeface="Times New Roman" pitchFamily="18" charset="0"/>
              </a:rPr>
              <a:t>:</a:t>
            </a:r>
          </a:p>
          <a:p>
            <a:pPr lvl="1" algn="r" rtl="1" eaLnBrk="1" hangingPunct="1">
              <a:lnSpc>
                <a:spcPct val="90000"/>
              </a:lnSpc>
            </a:pPr>
            <a:r>
              <a:rPr lang="ar-SA" altLang="ar-SA" sz="2400" b="1" smtClean="0">
                <a:latin typeface="Times New Roman" pitchFamily="18" charset="0"/>
                <a:cs typeface="Times New Roman" pitchFamily="18" charset="0"/>
              </a:rPr>
              <a:t>يمكن تغيير كافة الموارد.</a:t>
            </a:r>
            <a:endParaRPr lang="en-GB" altLang="ar-SA" sz="2400" b="1" smtClean="0">
              <a:latin typeface="Times New Roman" pitchFamily="18" charset="0"/>
              <a:cs typeface="Times New Roman" pitchFamily="18" charset="0"/>
            </a:endParaRPr>
          </a:p>
        </p:txBody>
      </p:sp>
      <p:sp>
        <p:nvSpPr>
          <p:cNvPr id="331778"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العوامل الثابتة والمتغيرة والفترة الزمنية</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08899" name="Rectangle 3"/>
          <p:cNvSpPr>
            <a:spLocks noGrp="1" noChangeArrowheads="1"/>
          </p:cNvSpPr>
          <p:nvPr>
            <p:ph type="body" sz="half" idx="1"/>
          </p:nvPr>
        </p:nvSpPr>
        <p:spPr>
          <a:xfrm>
            <a:off x="395288" y="1628775"/>
            <a:ext cx="8291512" cy="4525963"/>
          </a:xfrm>
        </p:spPr>
        <p:txBody>
          <a:bodyPr/>
          <a:lstStyle/>
          <a:p>
            <a:pPr algn="r" rtl="1" eaLnBrk="1" hangingPunct="1"/>
            <a:r>
              <a:rPr lang="ar-SA" altLang="ar-SA" sz="2800" b="1" smtClean="0">
                <a:latin typeface="Times New Roman" pitchFamily="18" charset="0"/>
                <a:cs typeface="Times New Roman" pitchFamily="18" charset="0"/>
              </a:rPr>
              <a:t>بناءا علي ما سبق يمكن تمييز دوال انتاج للمدى القصير / القصير جدا / والطويل. </a:t>
            </a:r>
            <a:endParaRPr lang="en-GB" altLang="ar-SA" sz="2800" b="1" smtClean="0">
              <a:latin typeface="Times New Roman" pitchFamily="18" charset="0"/>
              <a:cs typeface="Times New Roman" pitchFamily="18" charset="0"/>
            </a:endParaRPr>
          </a:p>
        </p:txBody>
      </p:sp>
      <p:graphicFrame>
        <p:nvGraphicFramePr>
          <p:cNvPr id="332829" name="Group 29"/>
          <p:cNvGraphicFramePr>
            <a:graphicFrameLocks noGrp="1"/>
          </p:cNvGraphicFramePr>
          <p:nvPr>
            <p:ph sz="quarter" idx="2"/>
          </p:nvPr>
        </p:nvGraphicFramePr>
        <p:xfrm>
          <a:off x="971550" y="2852738"/>
          <a:ext cx="7272338" cy="2476499"/>
        </p:xfrm>
        <a:graphic>
          <a:graphicData uri="http://schemas.openxmlformats.org/drawingml/2006/table">
            <a:tbl>
              <a:tblPr/>
              <a:tblGrid>
                <a:gridCol w="3636963"/>
                <a:gridCol w="3635375"/>
              </a:tblGrid>
              <a:tr h="51448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فترتها الزمنية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الدالة </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41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القصير جدا,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30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القصير،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302">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دالة للمدى الطويل، لماذا؟؟</a:t>
                      </a:r>
                      <a:endParaRPr kumimoji="0" lang="en-GB"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5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0617" marB="406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8917" name="Object 24"/>
          <p:cNvGraphicFramePr>
            <a:graphicFrameLocks noGrp="1" noChangeAspect="1"/>
          </p:cNvGraphicFramePr>
          <p:nvPr>
            <p:ph sz="quarter" idx="3"/>
          </p:nvPr>
        </p:nvGraphicFramePr>
        <p:xfrm>
          <a:off x="4860925" y="3573463"/>
          <a:ext cx="2990850" cy="503237"/>
        </p:xfrm>
        <a:graphic>
          <a:graphicData uri="http://schemas.openxmlformats.org/presentationml/2006/ole">
            <mc:AlternateContent xmlns:mc="http://schemas.openxmlformats.org/markup-compatibility/2006">
              <mc:Choice xmlns:v="urn:schemas-microsoft-com:vml" Requires="v">
                <p:oleObj spid="_x0000_s208932" name="Equation" r:id="rId3" imgW="1358900" imgH="228600" progId="Equation.3">
                  <p:embed/>
                </p:oleObj>
              </mc:Choice>
              <mc:Fallback>
                <p:oleObj name="Equation" r:id="rId3" imgW="1358900" imgH="228600" progId="Equation.3">
                  <p:embed/>
                  <p:pic>
                    <p:nvPicPr>
                      <p:cNvPr id="0" name="Object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925" y="3573463"/>
                        <a:ext cx="29908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18" name="Object 27"/>
          <p:cNvGraphicFramePr>
            <a:graphicFrameLocks noChangeAspect="1"/>
          </p:cNvGraphicFramePr>
          <p:nvPr/>
        </p:nvGraphicFramePr>
        <p:xfrm>
          <a:off x="4787900" y="4292600"/>
          <a:ext cx="3384550" cy="508000"/>
        </p:xfrm>
        <a:graphic>
          <a:graphicData uri="http://schemas.openxmlformats.org/presentationml/2006/ole">
            <mc:AlternateContent xmlns:mc="http://schemas.openxmlformats.org/markup-compatibility/2006">
              <mc:Choice xmlns:v="urn:schemas-microsoft-com:vml" Requires="v">
                <p:oleObj spid="_x0000_s208933" name="Equation" r:id="rId5" imgW="1384300" imgH="228600" progId="Equation.3">
                  <p:embed/>
                </p:oleObj>
              </mc:Choice>
              <mc:Fallback>
                <p:oleObj name="Equation" r:id="rId5" imgW="1384300" imgH="228600"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292600"/>
                        <a:ext cx="33845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919" name="Object 28"/>
          <p:cNvGraphicFramePr>
            <a:graphicFrameLocks noChangeAspect="1"/>
          </p:cNvGraphicFramePr>
          <p:nvPr/>
        </p:nvGraphicFramePr>
        <p:xfrm>
          <a:off x="4787900" y="4652963"/>
          <a:ext cx="3313113" cy="520700"/>
        </p:xfrm>
        <a:graphic>
          <a:graphicData uri="http://schemas.openxmlformats.org/presentationml/2006/ole">
            <mc:AlternateContent xmlns:mc="http://schemas.openxmlformats.org/markup-compatibility/2006">
              <mc:Choice xmlns:v="urn:schemas-microsoft-com:vml" Requires="v">
                <p:oleObj spid="_x0000_s208934" name="Equation" r:id="rId7" imgW="1358900" imgH="228600" progId="Equation.3">
                  <p:embed/>
                </p:oleObj>
              </mc:Choice>
              <mc:Fallback>
                <p:oleObj name="Equation" r:id="rId7" imgW="1358900" imgH="228600"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652963"/>
                        <a:ext cx="33131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noChangeArrowheads="1"/>
          </p:cNvSpPr>
          <p:nvPr>
            <p:ph idx="1"/>
          </p:nvPr>
        </p:nvSpPr>
        <p:spPr/>
        <p:txBody>
          <a:bodyPr/>
          <a:lstStyle/>
          <a:p>
            <a:pPr algn="r" rtl="1" eaLnBrk="1" hangingPunct="1"/>
            <a:r>
              <a:rPr lang="ar-SA" altLang="ar-SA" b="1" smtClean="0">
                <a:latin typeface="Arial" pitchFamily="34" charset="0"/>
                <a:cs typeface="Arial" pitchFamily="34" charset="0"/>
              </a:rPr>
              <a:t>يمكن عادة صياغة الدالة الإنتاجية أما في:</a:t>
            </a:r>
          </a:p>
          <a:p>
            <a:pPr lvl="1" algn="r" rtl="1" eaLnBrk="1" hangingPunct="1"/>
            <a:r>
              <a:rPr lang="ar-SA" altLang="ar-SA" b="1" smtClean="0">
                <a:latin typeface="Arial" pitchFamily="34" charset="0"/>
                <a:cs typeface="Arial" pitchFamily="34" charset="0"/>
              </a:rPr>
              <a:t>جدول حسابي</a:t>
            </a:r>
          </a:p>
          <a:p>
            <a:pPr lvl="1" algn="r" rtl="1" eaLnBrk="1" hangingPunct="1"/>
            <a:r>
              <a:rPr lang="ar-SA" altLang="ar-SA" b="1" smtClean="0">
                <a:latin typeface="Arial" pitchFamily="34" charset="0"/>
                <a:cs typeface="Arial" pitchFamily="34" charset="0"/>
              </a:rPr>
              <a:t>شكل بياني</a:t>
            </a:r>
          </a:p>
          <a:p>
            <a:pPr lvl="1" algn="r" rtl="1" eaLnBrk="1" hangingPunct="1"/>
            <a:r>
              <a:rPr lang="ar-SA" altLang="ar-SA" b="1" smtClean="0">
                <a:latin typeface="Arial" pitchFamily="34" charset="0"/>
                <a:cs typeface="Arial" pitchFamily="34" charset="0"/>
              </a:rPr>
              <a:t>صيغة رياضية</a:t>
            </a:r>
          </a:p>
          <a:p>
            <a:pPr lvl="1" algn="r" rtl="1" eaLnBrk="1" hangingPunct="1">
              <a:buFont typeface="Wingdings" pitchFamily="2" charset="2"/>
              <a:buNone/>
            </a:pPr>
            <a:endParaRPr lang="ar-SA" altLang="ar-SA" b="1" smtClean="0">
              <a:latin typeface="Arial" pitchFamily="34" charset="0"/>
              <a:cs typeface="Arial" pitchFamily="34" charset="0"/>
            </a:endParaRPr>
          </a:p>
          <a:p>
            <a:pPr algn="r" rtl="1" eaLnBrk="1" hangingPunct="1"/>
            <a:r>
              <a:rPr lang="ar-SA" altLang="ar-SA" sz="2800" b="1" smtClean="0">
                <a:latin typeface="Arial" pitchFamily="34" charset="0"/>
                <a:cs typeface="Arial" pitchFamily="34" charset="0"/>
              </a:rPr>
              <a:t>سوف نفترض تغير احد الموارد فقط مع ثبات باقي الموارد المستخدمة في العملية الإنتاجية حتى يمكن تبسيط شرح العلاقات الموجودة بين الموارد و منتجات العملية الإنتاجية</a:t>
            </a:r>
            <a:r>
              <a:rPr lang="ar-SA" altLang="ar-SA" sz="2800" b="1" smtClean="0"/>
              <a:t>.</a:t>
            </a:r>
            <a:r>
              <a:rPr lang="en-GB" altLang="ar-SA" sz="2800" b="1" smtClean="0"/>
              <a:t> </a:t>
            </a:r>
          </a:p>
        </p:txBody>
      </p:sp>
      <p:sp>
        <p:nvSpPr>
          <p:cNvPr id="335874" name="Rectangle 2"/>
          <p:cNvSpPr>
            <a:spLocks noGrp="1" noChangeArrowheads="1"/>
          </p:cNvSpPr>
          <p:nvPr>
            <p:ph type="title"/>
          </p:nvPr>
        </p:nvSpPr>
        <p:spPr/>
        <p:txBody>
          <a:bodyPr/>
          <a:lstStyle/>
          <a:p>
            <a:pPr algn="ctr" eaLnBrk="1" fontAlgn="auto" hangingPunct="1">
              <a:spcAft>
                <a:spcPts val="0"/>
              </a:spcAft>
              <a:defRPr/>
            </a:pPr>
            <a:r>
              <a:rPr lang="ar-SA" dirty="0" smtClean="0">
                <a:solidFill>
                  <a:schemeClr val="accent1">
                    <a:satMod val="150000"/>
                  </a:schemeClr>
                </a:solidFill>
                <a:latin typeface="Arial" panose="020B0604020202020204" pitchFamily="34" charset="0"/>
                <a:cs typeface="Arial" panose="020B0604020202020204" pitchFamily="34" charset="0"/>
              </a:rPr>
              <a:t>طرق التعبير عن دالة الإنتاج</a:t>
            </a:r>
            <a:r>
              <a:rPr lang="en-GB" dirty="0" smtClean="0">
                <a:solidFill>
                  <a:schemeClr val="accent1">
                    <a:satMod val="150000"/>
                  </a:schemeClr>
                </a:solidFill>
                <a:latin typeface="Arial" panose="020B0604020202020204" pitchFamily="34" charset="0"/>
                <a:cs typeface="Arial" panose="020B0604020202020204" pitchFamily="34" charset="0"/>
              </a:rPr>
              <a:t>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idx="1"/>
          </p:nvPr>
        </p:nvSpPr>
        <p:spPr/>
        <p:txBody>
          <a:bodyPr/>
          <a:lstStyle/>
          <a:p>
            <a:pPr algn="r" rtl="1" eaLnBrk="1" hangingPunct="1"/>
            <a:r>
              <a:rPr lang="ar-SA" altLang="ar-SA" b="1" smtClean="0">
                <a:latin typeface="Arial" pitchFamily="34" charset="0"/>
                <a:cs typeface="Arial" pitchFamily="34" charset="0"/>
              </a:rPr>
              <a:t>مزرعة لإنتاج أبقار اللحوم تستخدم نوعا معينا من العلف (عامل متغير) بالإضافة لعوامل أخري ثابتة</a:t>
            </a:r>
            <a:r>
              <a:rPr lang="ar-SA" altLang="ar-SA" b="1" smtClean="0"/>
              <a:t>.</a:t>
            </a:r>
          </a:p>
          <a:p>
            <a:pPr eaLnBrk="1" hangingPunct="1">
              <a:buFont typeface="Wingdings" pitchFamily="2" charset="2"/>
              <a:buNone/>
            </a:pPr>
            <a:r>
              <a:rPr lang="ar-SA" altLang="ar-SA" b="1" smtClean="0"/>
              <a:t> </a:t>
            </a:r>
            <a:endParaRPr lang="en-GB" altLang="ar-SA" b="1" smtClean="0"/>
          </a:p>
        </p:txBody>
      </p:sp>
      <p:sp>
        <p:nvSpPr>
          <p:cNvPr id="336898" name="Rectangle 2"/>
          <p:cNvSpPr>
            <a:spLocks noGrp="1" noChangeArrowheads="1"/>
          </p:cNvSpPr>
          <p:nvPr>
            <p:ph type="title"/>
          </p:nvPr>
        </p:nvSpPr>
        <p:spPr/>
        <p:txBody>
          <a:bodyPr/>
          <a:lstStyle/>
          <a:p>
            <a:pPr algn="ctr" eaLnBrk="1" fontAlgn="auto" hangingPunct="1">
              <a:spcAft>
                <a:spcPts val="0"/>
              </a:spcAft>
              <a:defRPr/>
            </a:pPr>
            <a:r>
              <a:rPr lang="en-GB" sz="4000" i="1" dirty="0" smtClean="0">
                <a:solidFill>
                  <a:schemeClr val="accent1">
                    <a:satMod val="150000"/>
                  </a:schemeClr>
                </a:solidFill>
                <a:latin typeface="Arial" panose="020B0604020202020204" pitchFamily="34" charset="0"/>
                <a:cs typeface="Arial" panose="020B0604020202020204" pitchFamily="34" charset="0"/>
              </a:rPr>
              <a:t>Schedule </a:t>
            </a:r>
            <a:r>
              <a:rPr lang="ar-SA" sz="4000" dirty="0" smtClean="0">
                <a:solidFill>
                  <a:schemeClr val="accent1">
                    <a:satMod val="150000"/>
                  </a:schemeClr>
                </a:solidFill>
                <a:latin typeface="Arial" panose="020B0604020202020204" pitchFamily="34" charset="0"/>
                <a:cs typeface="Arial" panose="020B0604020202020204" pitchFamily="34" charset="0"/>
              </a:rPr>
              <a:t>الدالة الإنتاجية في جدول حسابي</a:t>
            </a:r>
            <a:endParaRPr lang="en-GB" sz="4000" dirty="0" smtClean="0">
              <a:solidFill>
                <a:schemeClr val="accent1">
                  <a:satMod val="150000"/>
                </a:schemeClr>
              </a:solidFill>
              <a:latin typeface="Arial" panose="020B0604020202020204" pitchFamily="34" charset="0"/>
              <a:cs typeface="Arial" panose="020B0604020202020204" pitchFamily="34" charset="0"/>
            </a:endParaRPr>
          </a:p>
        </p:txBody>
      </p:sp>
      <p:pic>
        <p:nvPicPr>
          <p:cNvPr id="210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0438"/>
            <a:ext cx="84597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algn="just" eaLnBrk="1" hangingPunct="1"/>
            <a:r>
              <a:rPr lang="ar-SA" altLang="en-US" smtClean="0"/>
              <a:t>فروع علم الاقتصاد</a:t>
            </a:r>
            <a:endParaRPr lang="en-US" altLang="en-US" smtClean="0"/>
          </a:p>
        </p:txBody>
      </p:sp>
      <p:sp>
        <p:nvSpPr>
          <p:cNvPr id="7171" name="Rectangle 3"/>
          <p:cNvSpPr>
            <a:spLocks noGrp="1" noChangeArrowheads="1"/>
          </p:cNvSpPr>
          <p:nvPr>
            <p:ph type="body" idx="1"/>
          </p:nvPr>
        </p:nvSpPr>
        <p:spPr/>
        <p:txBody>
          <a:bodyPr/>
          <a:lstStyle/>
          <a:p>
            <a:pPr algn="just" eaLnBrk="1" hangingPunct="1">
              <a:defRPr/>
            </a:pPr>
            <a:r>
              <a:rPr lang="ar-SA" dirty="0"/>
              <a:t>يمكن تقسيم علم الاقتصاد الي ثلاثة فروع:</a:t>
            </a:r>
            <a:endParaRPr lang="ar-SA" b="1" dirty="0"/>
          </a:p>
          <a:p>
            <a:pPr marL="0" indent="0" algn="just" eaLnBrk="1" hangingPunct="1">
              <a:buFont typeface="Wingdings" pitchFamily="2" charset="2"/>
              <a:buNone/>
              <a:defRPr/>
            </a:pPr>
            <a:r>
              <a:rPr lang="ar-SA" b="1" dirty="0"/>
              <a:t>أ. الاقتصاد الوصفي</a:t>
            </a:r>
            <a:r>
              <a:rPr lang="ar-SA" dirty="0"/>
              <a:t> وهو الجزء الذي يختص بوصف الكيفية التي تعمل بها الانظمة الاقتصادية.</a:t>
            </a:r>
            <a:endParaRPr lang="ar-SA" b="1" dirty="0"/>
          </a:p>
          <a:p>
            <a:pPr marL="0" indent="0" algn="just" eaLnBrk="1" hangingPunct="1">
              <a:buFont typeface="Wingdings" pitchFamily="2" charset="2"/>
              <a:buNone/>
              <a:defRPr/>
            </a:pPr>
            <a:r>
              <a:rPr lang="ar-SA" b="1" dirty="0"/>
              <a:t>ب. النظرية الاقتصادية</a:t>
            </a:r>
            <a:r>
              <a:rPr lang="ar-SA" dirty="0"/>
              <a:t> وهي المبادئ الاقتصادية التي يبني علي أساسها التحليل الاقتصادي.</a:t>
            </a:r>
            <a:endParaRPr lang="ar-SA" b="1" dirty="0"/>
          </a:p>
          <a:p>
            <a:pPr marL="0" indent="0" algn="just" eaLnBrk="1" hangingPunct="1">
              <a:buFont typeface="Wingdings" pitchFamily="2" charset="2"/>
              <a:buNone/>
              <a:defRPr/>
            </a:pPr>
            <a:r>
              <a:rPr lang="ar-SA" b="1" dirty="0"/>
              <a:t>ج. </a:t>
            </a:r>
            <a:r>
              <a:rPr lang="ar-SA" b="1" dirty="0" smtClean="0"/>
              <a:t>الاقتصاد </a:t>
            </a:r>
            <a:r>
              <a:rPr lang="ar-SA" b="1" dirty="0"/>
              <a:t>التطبيقي</a:t>
            </a:r>
            <a:r>
              <a:rPr lang="ar-SA" dirty="0"/>
              <a:t>، وهو الجزء الذي يستخدم النظرية الاقتصادية في دراسة وتحليل المسائل أو المشاكل الاقتصادية.</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الشكل التالي تم رسمه علي اساس الجدول السابق الخاص بالدالة الإنتاجية لنوع معين من العلف (لاحظ المحورين)</a:t>
            </a:r>
            <a:r>
              <a:rPr lang="en-GB" altLang="ar-SA" b="1" smtClean="0">
                <a:latin typeface="Times New Roman" pitchFamily="18" charset="0"/>
                <a:cs typeface="Times New Roman" pitchFamily="18" charset="0"/>
              </a:rPr>
              <a:t> </a:t>
            </a:r>
          </a:p>
        </p:txBody>
      </p:sp>
      <p:sp>
        <p:nvSpPr>
          <p:cNvPr id="337922" name="Rectangle 2"/>
          <p:cNvSpPr>
            <a:spLocks noGrp="1" noChangeArrowheads="1"/>
          </p:cNvSpPr>
          <p:nvPr>
            <p:ph type="title"/>
          </p:nvPr>
        </p:nvSpPr>
        <p:spPr/>
        <p:txBody>
          <a:bodyPr/>
          <a:lstStyle/>
          <a:p>
            <a:pPr algn="r" eaLnBrk="1" fontAlgn="auto" hangingPunct="1">
              <a:spcAft>
                <a:spcPts val="0"/>
              </a:spcAft>
              <a:defRPr/>
            </a:pPr>
            <a:r>
              <a:rPr lang="en-GB" i="1" dirty="0" smtClean="0">
                <a:solidFill>
                  <a:schemeClr val="accent1">
                    <a:satMod val="150000"/>
                  </a:schemeClr>
                </a:solidFill>
                <a:latin typeface="Times New Roman" panose="02020603050405020304" pitchFamily="18" charset="0"/>
                <a:cs typeface="Times New Roman" panose="02020603050405020304" pitchFamily="18" charset="0"/>
              </a:rPr>
              <a:t>Graph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الدالة الانتاجية في شكل بياني </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pic>
        <p:nvPicPr>
          <p:cNvPr id="245764" name="Picture 4"/>
          <p:cNvPicPr>
            <a:picLocks noChangeAspect="1" noChangeArrowheads="1"/>
          </p:cNvPicPr>
          <p:nvPr/>
        </p:nvPicPr>
        <p:blipFill>
          <a:blip r:embed="rId2" cstate="print">
            <a:extLst/>
          </a:blip>
          <a:srcRect/>
          <a:stretch>
            <a:fillRect/>
          </a:stretch>
        </p:blipFill>
        <p:spPr bwMode="auto">
          <a:xfrm>
            <a:off x="2411413" y="2852936"/>
            <a:ext cx="5156200" cy="3670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idx="1"/>
          </p:nvPr>
        </p:nvSpPr>
        <p:spPr/>
        <p:txBody>
          <a:bodyPr/>
          <a:lstStyle/>
          <a:p>
            <a:pPr algn="r" rtl="1" eaLnBrk="1" hangingPunct="1"/>
            <a:r>
              <a:rPr lang="ar-SA" altLang="ar-SA" sz="2400" b="1" smtClean="0">
                <a:latin typeface="Times New Roman" pitchFamily="18" charset="0"/>
                <a:cs typeface="Times New Roman" pitchFamily="18" charset="0"/>
              </a:rPr>
              <a:t>يمكن التعبير عموما عن الدالة الإنتاجية في صيغتها الرياضية</a:t>
            </a:r>
            <a:r>
              <a:rPr lang="en-GB" altLang="ar-SA" sz="2400" b="1" smtClean="0">
                <a:latin typeface="Times New Roman" pitchFamily="18" charset="0"/>
                <a:cs typeface="Times New Roman" pitchFamily="18" charset="0"/>
              </a:rPr>
              <a:t> </a:t>
            </a:r>
            <a:r>
              <a:rPr lang="ar-SA" altLang="ar-SA" sz="2400" b="1" smtClean="0">
                <a:latin typeface="Times New Roman" pitchFamily="18" charset="0"/>
                <a:cs typeface="Times New Roman" pitchFamily="18" charset="0"/>
              </a:rPr>
              <a:t>كالآتي:</a:t>
            </a:r>
          </a:p>
          <a:p>
            <a:pPr algn="ctr" rtl="1" eaLnBrk="1" hangingPunct="1">
              <a:buFont typeface="Wingdings" pitchFamily="2" charset="2"/>
              <a:buNone/>
            </a:pPr>
            <a:r>
              <a:rPr lang="en-US" altLang="ar-SA" sz="2400" b="1" smtClean="0">
                <a:latin typeface="Times New Roman" pitchFamily="18" charset="0"/>
                <a:cs typeface="Times New Roman" pitchFamily="18" charset="0"/>
              </a:rPr>
              <a:t>Y = f(L, C, A)</a:t>
            </a:r>
          </a:p>
          <a:p>
            <a:pPr lvl="1" algn="r" rtl="1" eaLnBrk="1" hangingPunct="1"/>
            <a:r>
              <a:rPr lang="ar-SA" altLang="ar-SA" sz="2400" b="1" smtClean="0">
                <a:latin typeface="Times New Roman" pitchFamily="18" charset="0"/>
                <a:cs typeface="Times New Roman" pitchFamily="18" charset="0"/>
              </a:rPr>
              <a:t>حيث (</a:t>
            </a:r>
            <a:r>
              <a:rPr lang="en-GB" altLang="ar-SA" sz="2400" b="1" i="1" smtClean="0">
                <a:latin typeface="Times New Roman" pitchFamily="18" charset="0"/>
                <a:cs typeface="Times New Roman" pitchFamily="18" charset="0"/>
              </a:rPr>
              <a:t>Y</a:t>
            </a:r>
            <a:r>
              <a:rPr lang="ar-SA" altLang="ar-SA" sz="2400" b="1" smtClean="0">
                <a:latin typeface="Times New Roman" pitchFamily="18" charset="0"/>
                <a:cs typeface="Times New Roman" pitchFamily="18" charset="0"/>
              </a:rPr>
              <a:t>) هي الناتج الكلي كمتغير تابع  (أحيانا تسمي </a:t>
            </a:r>
            <a:r>
              <a:rPr lang="en-US" altLang="ar-SA" sz="2400" b="1" smtClean="0">
                <a:latin typeface="Times New Roman" pitchFamily="18" charset="0"/>
                <a:cs typeface="Times New Roman" pitchFamily="18" charset="0"/>
              </a:rPr>
              <a:t>“TP”</a:t>
            </a:r>
            <a:r>
              <a:rPr lang="ar-SA" altLang="ar-SA" sz="2400" b="1" smtClean="0">
                <a:latin typeface="Times New Roman" pitchFamily="18" charset="0"/>
                <a:cs typeface="Times New Roman" pitchFamily="18" charset="0"/>
              </a:rPr>
              <a:t> </a:t>
            </a:r>
            <a:r>
              <a:rPr lang="en-US" altLang="ar-SA" sz="2400" b="1" smtClean="0">
                <a:latin typeface="Times New Roman" pitchFamily="18" charset="0"/>
                <a:cs typeface="Times New Roman" pitchFamily="18" charset="0"/>
              </a:rPr>
              <a:t>Total Product</a:t>
            </a:r>
            <a:endParaRPr lang="ar-SA" altLang="ar-SA" sz="2400" b="1" smtClean="0">
              <a:latin typeface="Times New Roman" pitchFamily="18" charset="0"/>
              <a:cs typeface="Times New Roman" pitchFamily="18" charset="0"/>
            </a:endParaRPr>
          </a:p>
          <a:p>
            <a:pPr lvl="1" algn="r" rtl="1" eaLnBrk="1" hangingPunct="1"/>
            <a:r>
              <a:rPr lang="ar-SA" altLang="ar-SA" sz="2400" b="1" smtClean="0">
                <a:latin typeface="Times New Roman" pitchFamily="18" charset="0"/>
                <a:cs typeface="Times New Roman" pitchFamily="18" charset="0"/>
              </a:rPr>
              <a:t> (</a:t>
            </a:r>
            <a:r>
              <a:rPr lang="en-GB" altLang="ar-SA" sz="2400" b="1" i="1" smtClean="0">
                <a:latin typeface="Times New Roman" pitchFamily="18" charset="0"/>
                <a:cs typeface="Times New Roman" pitchFamily="18" charset="0"/>
              </a:rPr>
              <a:t>L</a:t>
            </a:r>
            <a:r>
              <a:rPr lang="ar-SA" altLang="ar-SA" sz="2400" b="1" smtClean="0">
                <a:latin typeface="Times New Roman" pitchFamily="18" charset="0"/>
                <a:cs typeface="Times New Roman" pitchFamily="18" charset="0"/>
              </a:rPr>
              <a:t>) تعبر عن كمية العمل المستخدم . </a:t>
            </a:r>
          </a:p>
          <a:p>
            <a:pPr lvl="1" algn="r" rtl="1" eaLnBrk="1" hangingPunct="1"/>
            <a:r>
              <a:rPr lang="ar-SA" altLang="ar-SA" sz="2400" b="1" smtClean="0">
                <a:latin typeface="Times New Roman" pitchFamily="18" charset="0"/>
                <a:cs typeface="Times New Roman" pitchFamily="18" charset="0"/>
              </a:rPr>
              <a:t>(</a:t>
            </a:r>
            <a:r>
              <a:rPr lang="en-GB" altLang="ar-SA" sz="2400" b="1" i="1" smtClean="0">
                <a:latin typeface="Times New Roman" pitchFamily="18" charset="0"/>
                <a:cs typeface="Times New Roman" pitchFamily="18" charset="0"/>
              </a:rPr>
              <a:t>C</a:t>
            </a:r>
            <a:r>
              <a:rPr lang="ar-SA" altLang="ar-SA" sz="2400" b="1" smtClean="0">
                <a:latin typeface="Times New Roman" pitchFamily="18" charset="0"/>
                <a:cs typeface="Times New Roman" pitchFamily="18" charset="0"/>
              </a:rPr>
              <a:t>) عبارة عن رأس المال</a:t>
            </a:r>
          </a:p>
          <a:p>
            <a:pPr lvl="1" algn="r" rtl="1" eaLnBrk="1" hangingPunct="1"/>
            <a:r>
              <a:rPr lang="ar-SA" altLang="ar-SA" sz="2400" b="1" smtClean="0">
                <a:latin typeface="Times New Roman" pitchFamily="18" charset="0"/>
                <a:cs typeface="Times New Roman" pitchFamily="18" charset="0"/>
              </a:rPr>
              <a:t> (</a:t>
            </a:r>
            <a:r>
              <a:rPr lang="en-GB" altLang="ar-SA" sz="2400" b="1" i="1" smtClean="0">
                <a:latin typeface="Times New Roman" pitchFamily="18" charset="0"/>
                <a:cs typeface="Times New Roman" pitchFamily="18" charset="0"/>
              </a:rPr>
              <a:t>A</a:t>
            </a:r>
            <a:r>
              <a:rPr lang="ar-SA" altLang="ar-SA" sz="2400" b="1" smtClean="0">
                <a:latin typeface="Times New Roman" pitchFamily="18" charset="0"/>
                <a:cs typeface="Times New Roman" pitchFamily="18" charset="0"/>
              </a:rPr>
              <a:t>) عبارة عن سعة حظائر التربية</a:t>
            </a:r>
          </a:p>
          <a:p>
            <a:pPr algn="r" rtl="1" eaLnBrk="1" hangingPunct="1"/>
            <a:r>
              <a:rPr lang="ar-SA" altLang="ar-SA" sz="2400" b="1" smtClean="0">
                <a:latin typeface="Times New Roman" pitchFamily="18" charset="0"/>
                <a:cs typeface="Times New Roman" pitchFamily="18" charset="0"/>
              </a:rPr>
              <a:t>فإذا فرضنا اننا سوف نقوم بتثبيت كل من رأس المال وسعة الحظائر مع اعتبار  العمل كمتغير فانه يمكن وضع الدالة الإنتاجية في الصيغة</a:t>
            </a:r>
          </a:p>
          <a:p>
            <a:pPr algn="ctr" rtl="1" eaLnBrk="1" hangingPunct="1">
              <a:buFont typeface="Wingdings" pitchFamily="2" charset="2"/>
              <a:buNone/>
            </a:pPr>
            <a:r>
              <a:rPr lang="en-GB" altLang="ar-SA" sz="2400" b="1" smtClean="0">
                <a:latin typeface="Times New Roman" pitchFamily="18" charset="0"/>
                <a:cs typeface="Times New Roman" pitchFamily="18" charset="0"/>
              </a:rPr>
              <a:t>Y = f (L | C,A </a:t>
            </a:r>
            <a:r>
              <a:rPr lang="en-US" altLang="ar-SA" sz="2400" b="1" smtClean="0">
                <a:latin typeface="Times New Roman" pitchFamily="18" charset="0"/>
                <a:cs typeface="Times New Roman" pitchFamily="18" charset="0"/>
              </a:rPr>
              <a:t>)</a:t>
            </a:r>
            <a:endParaRPr lang="en-GB" altLang="ar-SA" sz="2400" b="1" smtClean="0">
              <a:latin typeface="Times New Roman" pitchFamily="18" charset="0"/>
              <a:cs typeface="Times New Roman" pitchFamily="18" charset="0"/>
            </a:endParaRPr>
          </a:p>
        </p:txBody>
      </p:sp>
      <p:sp>
        <p:nvSpPr>
          <p:cNvPr id="338946" name="Rectangle 2"/>
          <p:cNvSpPr>
            <a:spLocks noGrp="1" noChangeArrowheads="1"/>
          </p:cNvSpPr>
          <p:nvPr>
            <p:ph type="title"/>
          </p:nvPr>
        </p:nvSpPr>
        <p:spPr/>
        <p:txBody>
          <a:bodyPr>
            <a:normAutofit fontScale="90000"/>
          </a:bodyPr>
          <a:lstStyle/>
          <a:p>
            <a:pPr rtl="1"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الدالة الإنتاجية في صيغتها الرياضية </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Mathematical</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fontScale="90000"/>
          </a:bodyPr>
          <a:lstStyle/>
          <a:p>
            <a:pPr algn="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طبيعة الدالة الإنتاجية</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14019" name="Rectangle 4"/>
          <p:cNvSpPr>
            <a:spLocks noGrp="1" noChangeArrowheads="1"/>
          </p:cNvSpPr>
          <p:nvPr>
            <p:ph type="body" sz="half" idx="1"/>
          </p:nvPr>
        </p:nvSpPr>
        <p:spPr/>
        <p:txBody>
          <a:bodyPr/>
          <a:lstStyle/>
          <a:p>
            <a:pPr algn="r" rtl="1" eaLnBrk="1" hangingPunct="1"/>
            <a:r>
              <a:rPr lang="ar-SA" altLang="ar-SA" sz="2000" b="1" smtClean="0">
                <a:latin typeface="Times New Roman" pitchFamily="18" charset="0"/>
                <a:cs typeface="Times New Roman" pitchFamily="18" charset="0"/>
              </a:rPr>
              <a:t>طبيعة الدالة الإنتاجية توضح شكل العلاقة الموجودة بين المورد المتغير (بفرض ثبات الموارد الاخري) والإنتاج</a:t>
            </a:r>
            <a:r>
              <a:rPr lang="en-US" altLang="ar-SA" sz="2000" b="1" smtClean="0">
                <a:latin typeface="Times New Roman" pitchFamily="18" charset="0"/>
                <a:cs typeface="Times New Roman" pitchFamily="18" charset="0"/>
              </a:rPr>
              <a:t>.</a:t>
            </a:r>
            <a:r>
              <a:rPr lang="en-GB" altLang="ar-SA" sz="2000" b="1" smtClean="0">
                <a:latin typeface="Times New Roman" pitchFamily="18" charset="0"/>
                <a:cs typeface="Times New Roman" pitchFamily="18" charset="0"/>
              </a:rPr>
              <a:t> </a:t>
            </a:r>
            <a:r>
              <a:rPr lang="ar-SA" altLang="ar-SA" sz="2000" b="1" smtClean="0">
                <a:latin typeface="Times New Roman" pitchFamily="18" charset="0"/>
                <a:cs typeface="Times New Roman" pitchFamily="18" charset="0"/>
              </a:rPr>
              <a:t> مثلا لدينا:</a:t>
            </a:r>
          </a:p>
          <a:p>
            <a:pPr algn="r" rtl="1" eaLnBrk="1" hangingPunct="1"/>
            <a:r>
              <a:rPr lang="ar-SA" altLang="ar-SA" sz="2000" b="1" smtClean="0">
                <a:latin typeface="Times New Roman" pitchFamily="18" charset="0"/>
                <a:cs typeface="Times New Roman" pitchFamily="18" charset="0"/>
              </a:rPr>
              <a:t>الإنتاجية الثابتة (الخطية) </a:t>
            </a:r>
            <a:r>
              <a:rPr lang="en-GB" altLang="ar-SA" sz="2000" b="1" i="1" smtClean="0">
                <a:latin typeface="Times New Roman" pitchFamily="18" charset="0"/>
                <a:cs typeface="Times New Roman" pitchFamily="18" charset="0"/>
              </a:rPr>
              <a:t>Fixed Production</a:t>
            </a:r>
            <a:r>
              <a:rPr lang="en-GB" altLang="ar-SA" sz="2000" b="1" smtClean="0">
                <a:latin typeface="Times New Roman" pitchFamily="18" charset="0"/>
                <a:cs typeface="Times New Roman" pitchFamily="18" charset="0"/>
              </a:rPr>
              <a:t> </a:t>
            </a:r>
            <a:endParaRPr lang="ar-SA" altLang="ar-SA" sz="2000" b="1" smtClean="0">
              <a:latin typeface="Times New Roman" pitchFamily="18" charset="0"/>
              <a:cs typeface="Times New Roman" pitchFamily="18" charset="0"/>
            </a:endParaRPr>
          </a:p>
          <a:p>
            <a:pPr algn="r" rtl="1" eaLnBrk="1" hangingPunct="1"/>
            <a:r>
              <a:rPr lang="ar-SA" altLang="ar-SA" sz="2000" b="1" smtClean="0">
                <a:latin typeface="Times New Roman" pitchFamily="18" charset="0"/>
                <a:cs typeface="Times New Roman" pitchFamily="18" charset="0"/>
              </a:rPr>
              <a:t>الإنتاجية المتزايدة بعجلة متناقصة</a:t>
            </a:r>
            <a:r>
              <a:rPr lang="en-GB" altLang="ar-SA" sz="2000" b="1" i="1" smtClean="0">
                <a:latin typeface="Times New Roman" pitchFamily="18" charset="0"/>
                <a:cs typeface="Times New Roman" pitchFamily="18" charset="0"/>
              </a:rPr>
              <a:t>increasing at a decreasing rate</a:t>
            </a:r>
            <a:r>
              <a:rPr lang="en-GB" altLang="ar-SA" sz="2000" b="1" smtClean="0">
                <a:latin typeface="Times New Roman" pitchFamily="18" charset="0"/>
                <a:cs typeface="Times New Roman" pitchFamily="18" charset="0"/>
              </a:rPr>
              <a:t> </a:t>
            </a:r>
            <a:endParaRPr lang="ar-SA" altLang="ar-SA" sz="2000" b="1" smtClean="0">
              <a:latin typeface="Times New Roman" pitchFamily="18" charset="0"/>
              <a:cs typeface="Times New Roman" pitchFamily="18" charset="0"/>
            </a:endParaRPr>
          </a:p>
          <a:p>
            <a:pPr algn="r" rtl="1" eaLnBrk="1" hangingPunct="1"/>
            <a:r>
              <a:rPr lang="ar-SA" altLang="ar-SA" sz="2000" b="1" smtClean="0">
                <a:latin typeface="Times New Roman" pitchFamily="18" charset="0"/>
                <a:cs typeface="Times New Roman" pitchFamily="18" charset="0"/>
              </a:rPr>
              <a:t>الإنتاجية المتزايدة بعجلة متسارعة</a:t>
            </a:r>
            <a:r>
              <a:rPr lang="en-GB" altLang="ar-SA" sz="2000" b="1" i="1" smtClean="0">
                <a:latin typeface="Times New Roman" pitchFamily="18" charset="0"/>
                <a:cs typeface="Times New Roman" pitchFamily="18" charset="0"/>
              </a:rPr>
              <a:t>Increasing at an increasing rate</a:t>
            </a:r>
            <a:r>
              <a:rPr lang="en-GB" altLang="ar-SA" sz="2000" b="1" smtClean="0">
                <a:latin typeface="Times New Roman" pitchFamily="18" charset="0"/>
                <a:cs typeface="Times New Roman" pitchFamily="18" charset="0"/>
              </a:rPr>
              <a:t> </a:t>
            </a:r>
          </a:p>
        </p:txBody>
      </p:sp>
      <p:sp>
        <p:nvSpPr>
          <p:cNvPr id="247812" name="Line 6"/>
          <p:cNvSpPr>
            <a:spLocks noChangeShapeType="1"/>
          </p:cNvSpPr>
          <p:nvPr/>
        </p:nvSpPr>
        <p:spPr bwMode="auto">
          <a:xfrm flipV="1">
            <a:off x="3205163" y="4437063"/>
            <a:ext cx="0" cy="158432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47813" name="Line 7"/>
          <p:cNvSpPr>
            <a:spLocks noChangeShapeType="1"/>
          </p:cNvSpPr>
          <p:nvPr/>
        </p:nvSpPr>
        <p:spPr bwMode="auto">
          <a:xfrm>
            <a:off x="3203575" y="6021388"/>
            <a:ext cx="2159000" cy="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14022" name="Text Box 8"/>
          <p:cNvSpPr txBox="1">
            <a:spLocks noChangeArrowheads="1"/>
          </p:cNvSpPr>
          <p:nvPr/>
        </p:nvSpPr>
        <p:spPr bwMode="auto">
          <a:xfrm>
            <a:off x="5414963"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endParaRPr lang="en-GB" altLang="ar-SA" sz="1800" b="1">
              <a:latin typeface="Arial" pitchFamily="34" charset="0"/>
              <a:cs typeface="Arial" pitchFamily="34" charset="0"/>
            </a:endParaRPr>
          </a:p>
        </p:txBody>
      </p:sp>
      <p:sp>
        <p:nvSpPr>
          <p:cNvPr id="214023" name="Text Box 9"/>
          <p:cNvSpPr txBox="1">
            <a:spLocks noChangeArrowheads="1"/>
          </p:cNvSpPr>
          <p:nvPr/>
        </p:nvSpPr>
        <p:spPr bwMode="auto">
          <a:xfrm>
            <a:off x="3059113" y="4076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endParaRPr lang="en-GB" altLang="ar-SA" sz="1800" b="1">
              <a:latin typeface="Arial" pitchFamily="34" charset="0"/>
              <a:cs typeface="Arial" pitchFamily="34" charset="0"/>
            </a:endParaRPr>
          </a:p>
        </p:txBody>
      </p:sp>
      <p:sp>
        <p:nvSpPr>
          <p:cNvPr id="247816" name="Line 10"/>
          <p:cNvSpPr>
            <a:spLocks noChangeShapeType="1"/>
          </p:cNvSpPr>
          <p:nvPr/>
        </p:nvSpPr>
        <p:spPr bwMode="auto">
          <a:xfrm flipV="1">
            <a:off x="755650" y="4508500"/>
            <a:ext cx="1584325" cy="1152525"/>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r" rtl="1">
              <a:defRPr/>
            </a:pPr>
            <a:endParaRPr lang="en-US"/>
          </a:p>
        </p:txBody>
      </p:sp>
      <p:sp>
        <p:nvSpPr>
          <p:cNvPr id="247817" name="Line 11"/>
          <p:cNvSpPr>
            <a:spLocks noChangeShapeType="1"/>
          </p:cNvSpPr>
          <p:nvPr/>
        </p:nvSpPr>
        <p:spPr bwMode="auto">
          <a:xfrm flipV="1">
            <a:off x="539750" y="4437063"/>
            <a:ext cx="0" cy="158432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47818" name="Line 12"/>
          <p:cNvSpPr>
            <a:spLocks noChangeShapeType="1"/>
          </p:cNvSpPr>
          <p:nvPr/>
        </p:nvSpPr>
        <p:spPr bwMode="auto">
          <a:xfrm>
            <a:off x="539750" y="6021388"/>
            <a:ext cx="2159000" cy="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14027" name="Text Box 13"/>
          <p:cNvSpPr txBox="1">
            <a:spLocks noChangeArrowheads="1"/>
          </p:cNvSpPr>
          <p:nvPr/>
        </p:nvSpPr>
        <p:spPr bwMode="auto">
          <a:xfrm>
            <a:off x="2751138"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endParaRPr lang="en-GB" altLang="ar-SA" sz="1800" b="1">
              <a:latin typeface="Arial" pitchFamily="34" charset="0"/>
              <a:cs typeface="Arial" pitchFamily="34" charset="0"/>
            </a:endParaRPr>
          </a:p>
        </p:txBody>
      </p:sp>
      <p:sp>
        <p:nvSpPr>
          <p:cNvPr id="214028" name="Text Box 14"/>
          <p:cNvSpPr txBox="1">
            <a:spLocks noChangeArrowheads="1"/>
          </p:cNvSpPr>
          <p:nvPr/>
        </p:nvSpPr>
        <p:spPr bwMode="auto">
          <a:xfrm>
            <a:off x="395288" y="4005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endParaRPr lang="en-GB" altLang="ar-SA" sz="1800" b="1">
              <a:latin typeface="Arial" pitchFamily="34" charset="0"/>
              <a:cs typeface="Arial" pitchFamily="34" charset="0"/>
            </a:endParaRPr>
          </a:p>
        </p:txBody>
      </p:sp>
      <p:sp>
        <p:nvSpPr>
          <p:cNvPr id="247821" name="Line 16"/>
          <p:cNvSpPr>
            <a:spLocks noChangeShapeType="1"/>
          </p:cNvSpPr>
          <p:nvPr/>
        </p:nvSpPr>
        <p:spPr bwMode="auto">
          <a:xfrm flipV="1">
            <a:off x="6011863" y="4437063"/>
            <a:ext cx="0" cy="1584325"/>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47822" name="Line 17"/>
          <p:cNvSpPr>
            <a:spLocks noChangeShapeType="1"/>
          </p:cNvSpPr>
          <p:nvPr/>
        </p:nvSpPr>
        <p:spPr bwMode="auto">
          <a:xfrm>
            <a:off x="6010275" y="6021388"/>
            <a:ext cx="2159000" cy="0"/>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214031" name="Text Box 18"/>
          <p:cNvSpPr txBox="1">
            <a:spLocks noChangeArrowheads="1"/>
          </p:cNvSpPr>
          <p:nvPr/>
        </p:nvSpPr>
        <p:spPr bwMode="auto">
          <a:xfrm>
            <a:off x="8221663" y="58245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endParaRPr lang="en-GB" altLang="ar-SA" sz="1800" b="1">
              <a:latin typeface="Arial" pitchFamily="34" charset="0"/>
              <a:cs typeface="Arial" pitchFamily="34" charset="0"/>
            </a:endParaRPr>
          </a:p>
        </p:txBody>
      </p:sp>
      <p:sp>
        <p:nvSpPr>
          <p:cNvPr id="214032" name="Text Box 19"/>
          <p:cNvSpPr txBox="1">
            <a:spLocks noChangeArrowheads="1"/>
          </p:cNvSpPr>
          <p:nvPr/>
        </p:nvSpPr>
        <p:spPr bwMode="auto">
          <a:xfrm>
            <a:off x="5865813" y="4076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endParaRPr lang="en-GB" altLang="ar-SA" sz="1800" b="1">
              <a:latin typeface="Arial" pitchFamily="34" charset="0"/>
              <a:cs typeface="Arial" pitchFamily="34" charset="0"/>
            </a:endParaRPr>
          </a:p>
        </p:txBody>
      </p:sp>
      <p:sp>
        <p:nvSpPr>
          <p:cNvPr id="247825" name="Arc 21"/>
          <p:cNvSpPr>
            <a:spLocks/>
          </p:cNvSpPr>
          <p:nvPr/>
        </p:nvSpPr>
        <p:spPr bwMode="auto">
          <a:xfrm rot="10768928" flipV="1">
            <a:off x="3348038" y="4221163"/>
            <a:ext cx="1871662" cy="1441450"/>
          </a:xfrm>
          <a:custGeom>
            <a:avLst/>
            <a:gdLst>
              <a:gd name="T0" fmla="*/ 0 w 21600"/>
              <a:gd name="T1" fmla="*/ 0 h 21631"/>
              <a:gd name="T2" fmla="*/ 2147483647 w 21600"/>
              <a:gd name="T3" fmla="*/ 2147483647 h 21631"/>
              <a:gd name="T4" fmla="*/ 0 w 21600"/>
              <a:gd name="T5" fmla="*/ 2147483647 h 21631"/>
              <a:gd name="T6" fmla="*/ 0 60000 65536"/>
              <a:gd name="T7" fmla="*/ 0 60000 65536"/>
              <a:gd name="T8" fmla="*/ 0 60000 65536"/>
              <a:gd name="T9" fmla="*/ 0 w 21600"/>
              <a:gd name="T10" fmla="*/ 0 h 21631"/>
              <a:gd name="T11" fmla="*/ 21600 w 21600"/>
              <a:gd name="T12" fmla="*/ 21631 h 21631"/>
            </a:gdLst>
            <a:ahLst/>
            <a:cxnLst>
              <a:cxn ang="T6">
                <a:pos x="T0" y="T1"/>
              </a:cxn>
              <a:cxn ang="T7">
                <a:pos x="T2" y="T3"/>
              </a:cxn>
              <a:cxn ang="T8">
                <a:pos x="T4" y="T5"/>
              </a:cxn>
            </a:cxnLst>
            <a:rect l="T9" t="T10" r="T11" b="T12"/>
            <a:pathLst>
              <a:path w="21600" h="21631" fill="none" extrusionOk="0">
                <a:moveTo>
                  <a:pt x="-1" y="0"/>
                </a:moveTo>
                <a:cubicBezTo>
                  <a:pt x="11929" y="0"/>
                  <a:pt x="21600" y="9670"/>
                  <a:pt x="21600" y="21600"/>
                </a:cubicBezTo>
                <a:cubicBezTo>
                  <a:pt x="21600" y="21610"/>
                  <a:pt x="21599" y="21620"/>
                  <a:pt x="21599" y="21630"/>
                </a:cubicBezTo>
              </a:path>
              <a:path w="21600" h="21631" stroke="0" extrusionOk="0">
                <a:moveTo>
                  <a:pt x="-1" y="0"/>
                </a:moveTo>
                <a:cubicBezTo>
                  <a:pt x="11929" y="0"/>
                  <a:pt x="21600" y="9670"/>
                  <a:pt x="21600" y="21600"/>
                </a:cubicBezTo>
                <a:cubicBezTo>
                  <a:pt x="21600" y="21610"/>
                  <a:pt x="21599" y="21620"/>
                  <a:pt x="21599" y="21630"/>
                </a:cubicBezTo>
                <a:lnTo>
                  <a:pt x="0" y="21600"/>
                </a:lnTo>
                <a:lnTo>
                  <a:pt x="-1" y="0"/>
                </a:lnTo>
                <a:close/>
              </a:path>
            </a:pathLst>
          </a:cu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pPr algn="r" rtl="1">
              <a:defRPr/>
            </a:pPr>
            <a:endParaRPr lang="en-US"/>
          </a:p>
        </p:txBody>
      </p:sp>
      <p:sp>
        <p:nvSpPr>
          <p:cNvPr id="247826" name="Arc 22"/>
          <p:cNvSpPr>
            <a:spLocks/>
          </p:cNvSpPr>
          <p:nvPr/>
        </p:nvSpPr>
        <p:spPr bwMode="auto">
          <a:xfrm flipV="1">
            <a:off x="6227763" y="4292600"/>
            <a:ext cx="1511300" cy="1368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ln>
            <a:headEnd/>
            <a:tailEnd/>
          </a:ln>
          <a:extLst/>
        </p:spPr>
        <p:style>
          <a:lnRef idx="2">
            <a:schemeClr val="accent4"/>
          </a:lnRef>
          <a:fillRef idx="1">
            <a:schemeClr val="lt1"/>
          </a:fillRef>
          <a:effectRef idx="0">
            <a:schemeClr val="accent4"/>
          </a:effectRef>
          <a:fontRef idx="minor">
            <a:schemeClr val="dk1"/>
          </a:fontRef>
        </p:style>
        <p:txBody>
          <a:bodyPr wrap="none" anchor="ctr"/>
          <a:lstStyle/>
          <a:p>
            <a:pPr algn="r" rtl="1">
              <a:defRPr/>
            </a:pPr>
            <a:endParaRPr lang="en-US"/>
          </a:p>
        </p:txBody>
      </p:sp>
      <p:sp>
        <p:nvSpPr>
          <p:cNvPr id="214035" name="Text Box 23"/>
          <p:cNvSpPr txBox="1">
            <a:spLocks noChangeArrowheads="1"/>
          </p:cNvSpPr>
          <p:nvPr/>
        </p:nvSpPr>
        <p:spPr bwMode="auto">
          <a:xfrm>
            <a:off x="1455738" y="6184900"/>
            <a:ext cx="579437" cy="366713"/>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خطية</a:t>
            </a:r>
            <a:endParaRPr lang="en-GB" altLang="ar-SA" sz="1800" b="1">
              <a:latin typeface="Arial" pitchFamily="34" charset="0"/>
              <a:cs typeface="Arial" pitchFamily="34" charset="0"/>
            </a:endParaRPr>
          </a:p>
        </p:txBody>
      </p:sp>
      <p:sp>
        <p:nvSpPr>
          <p:cNvPr id="214036" name="Text Box 24"/>
          <p:cNvSpPr txBox="1">
            <a:spLocks noChangeArrowheads="1"/>
          </p:cNvSpPr>
          <p:nvPr/>
        </p:nvSpPr>
        <p:spPr bwMode="auto">
          <a:xfrm>
            <a:off x="6804025" y="6165850"/>
            <a:ext cx="1385888" cy="369888"/>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متزايدة_بتسارع</a:t>
            </a:r>
            <a:endParaRPr lang="en-GB" altLang="ar-SA" sz="1800" b="1">
              <a:latin typeface="Arial" pitchFamily="34" charset="0"/>
              <a:cs typeface="Arial" pitchFamily="34" charset="0"/>
            </a:endParaRPr>
          </a:p>
        </p:txBody>
      </p:sp>
      <p:sp>
        <p:nvSpPr>
          <p:cNvPr id="214037" name="Text Box 25"/>
          <p:cNvSpPr txBox="1">
            <a:spLocks noChangeArrowheads="1"/>
          </p:cNvSpPr>
          <p:nvPr/>
        </p:nvSpPr>
        <p:spPr bwMode="auto">
          <a:xfrm>
            <a:off x="3851275" y="6237288"/>
            <a:ext cx="1427163" cy="369887"/>
          </a:xfrm>
          <a:prstGeom prst="rect">
            <a:avLst/>
          </a:prstGeom>
          <a:solidFill>
            <a:srgbClr val="0080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متزايدة_بتناقص</a:t>
            </a:r>
            <a:endParaRPr lang="en-GB" altLang="ar-SA" sz="1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idx="1"/>
          </p:nvPr>
        </p:nvSpPr>
        <p:spPr/>
        <p:txBody>
          <a:bodyPr/>
          <a:lstStyle/>
          <a:p>
            <a:pPr algn="r" rtl="1" eaLnBrk="1" hangingPunct="1"/>
            <a:r>
              <a:rPr lang="ar-SA" altLang="ar-SA" sz="2800" b="1" smtClean="0">
                <a:latin typeface="Times New Roman" pitchFamily="18" charset="0"/>
                <a:cs typeface="Times New Roman" pitchFamily="18" charset="0"/>
              </a:rPr>
              <a:t>سنبدأ بأبسط الدوال وهي دالة الإنتاج في عامل متغير واحد حيث يشير</a:t>
            </a:r>
            <a:r>
              <a:rPr lang="en-US" altLang="ar-SA" sz="2800" b="1" smtClean="0">
                <a:latin typeface="Times New Roman" pitchFamily="18" charset="0"/>
                <a:cs typeface="Times New Roman" pitchFamily="18" charset="0"/>
              </a:rPr>
              <a:t>)</a:t>
            </a:r>
            <a:r>
              <a:rPr lang="ar-SA" altLang="ar-SA" sz="2800" b="1" smtClean="0">
                <a:latin typeface="Times New Roman" pitchFamily="18" charset="0"/>
                <a:cs typeface="Times New Roman" pitchFamily="18" charset="0"/>
              </a:rPr>
              <a:t> </a:t>
            </a:r>
            <a:r>
              <a:rPr lang="en-US" altLang="ar-SA" sz="2800" b="1" smtClean="0">
                <a:latin typeface="Times New Roman" pitchFamily="18" charset="0"/>
                <a:cs typeface="Times New Roman" pitchFamily="18" charset="0"/>
              </a:rPr>
              <a:t>(</a:t>
            </a:r>
            <a:r>
              <a:rPr lang="en-GB" altLang="ar-SA" sz="2800" b="1" smtClean="0">
                <a:latin typeface="Times New Roman" pitchFamily="18" charset="0"/>
                <a:cs typeface="Times New Roman" pitchFamily="18" charset="0"/>
              </a:rPr>
              <a:t>X</a:t>
            </a:r>
            <a:r>
              <a:rPr lang="ar-SA" altLang="ar-SA" sz="2800" b="1" smtClean="0">
                <a:latin typeface="Times New Roman" pitchFamily="18" charset="0"/>
                <a:cs typeface="Times New Roman" pitchFamily="18" charset="0"/>
              </a:rPr>
              <a:t> لهذا العامل المتغير، و يشير </a:t>
            </a:r>
            <a:r>
              <a:rPr lang="en-GB" altLang="ar-SA" sz="2800" b="1" smtClean="0">
                <a:latin typeface="Times New Roman" pitchFamily="18" charset="0"/>
                <a:cs typeface="Times New Roman" pitchFamily="18" charset="0"/>
              </a:rPr>
              <a:t>Y)</a:t>
            </a:r>
            <a:r>
              <a:rPr lang="ar-SA" altLang="ar-SA" sz="2800" b="1" smtClean="0">
                <a:latin typeface="Times New Roman" pitchFamily="18" charset="0"/>
                <a:cs typeface="Times New Roman" pitchFamily="18" charset="0"/>
              </a:rPr>
              <a:t> </a:t>
            </a:r>
            <a:r>
              <a:rPr lang="en-US" altLang="ar-SA" sz="2800" b="1" smtClean="0">
                <a:latin typeface="Times New Roman" pitchFamily="18" charset="0"/>
                <a:cs typeface="Times New Roman" pitchFamily="18" charset="0"/>
              </a:rPr>
              <a:t>(</a:t>
            </a:r>
            <a:r>
              <a:rPr lang="ar-SA" altLang="ar-SA" sz="2800" b="1" smtClean="0">
                <a:latin typeface="Times New Roman" pitchFamily="18" charset="0"/>
                <a:cs typeface="Times New Roman" pitchFamily="18" charset="0"/>
              </a:rPr>
              <a:t>إلى الناتج</a:t>
            </a:r>
          </a:p>
          <a:p>
            <a:pPr algn="r" rtl="1" eaLnBrk="1" hangingPunct="1"/>
            <a:r>
              <a:rPr lang="ar-SA" altLang="ar-SA" sz="2800" b="1" smtClean="0">
                <a:latin typeface="Times New Roman" pitchFamily="18" charset="0"/>
                <a:cs typeface="Times New Roman" pitchFamily="18" charset="0"/>
              </a:rPr>
              <a:t>هناك مشتقات اقتصادية مهمة لدالة الانتاج منها:</a:t>
            </a:r>
          </a:p>
          <a:p>
            <a:pPr lvl="1" algn="r" rtl="1" eaLnBrk="1" hangingPunct="1"/>
            <a:r>
              <a:rPr lang="ar-SA" altLang="ar-SA" b="1" smtClean="0">
                <a:latin typeface="Times New Roman" pitchFamily="18" charset="0"/>
                <a:cs typeface="Times New Roman" pitchFamily="18" charset="0"/>
              </a:rPr>
              <a:t>(</a:t>
            </a:r>
            <a:r>
              <a:rPr lang="en-GB" altLang="ar-SA" b="1" smtClean="0">
                <a:latin typeface="Times New Roman" pitchFamily="18" charset="0"/>
                <a:cs typeface="Times New Roman" pitchFamily="18" charset="0"/>
              </a:rPr>
              <a:t>APP</a:t>
            </a:r>
            <a:r>
              <a:rPr lang="ar-SA" altLang="ar-SA" b="1" smtClean="0">
                <a:latin typeface="Times New Roman" pitchFamily="18" charset="0"/>
                <a:cs typeface="Times New Roman" pitchFamily="18" charset="0"/>
              </a:rPr>
              <a:t>): أي متوسط الناتج الفيزيقي (</a:t>
            </a:r>
            <a:r>
              <a:rPr lang="en-GB" altLang="ar-SA" b="1" smtClean="0">
                <a:latin typeface="Times New Roman" pitchFamily="18" charset="0"/>
                <a:cs typeface="Times New Roman" pitchFamily="18" charset="0"/>
              </a:rPr>
              <a:t>Average Physical Product</a:t>
            </a:r>
            <a:r>
              <a:rPr lang="ar-SA" altLang="ar-SA" b="1" smtClean="0">
                <a:latin typeface="Times New Roman" pitchFamily="18" charset="0"/>
                <a:cs typeface="Times New Roman" pitchFamily="18" charset="0"/>
              </a:rPr>
              <a:t>)</a:t>
            </a:r>
          </a:p>
          <a:p>
            <a:pPr lvl="1" algn="r" rtl="1" eaLnBrk="1" hangingPunct="1"/>
            <a:r>
              <a:rPr lang="ar-SA" altLang="ar-SA" b="1" smtClean="0">
                <a:latin typeface="Times New Roman" pitchFamily="18" charset="0"/>
                <a:cs typeface="Times New Roman" pitchFamily="18" charset="0"/>
              </a:rPr>
              <a:t>(</a:t>
            </a:r>
            <a:r>
              <a:rPr lang="en-GB" altLang="ar-SA" b="1" smtClean="0">
                <a:latin typeface="Times New Roman" pitchFamily="18" charset="0"/>
                <a:cs typeface="Times New Roman" pitchFamily="18" charset="0"/>
              </a:rPr>
              <a:t>MPP</a:t>
            </a:r>
            <a:r>
              <a:rPr lang="ar-SA" altLang="ar-SA" b="1" smtClean="0">
                <a:latin typeface="Times New Roman" pitchFamily="18" charset="0"/>
                <a:cs typeface="Times New Roman" pitchFamily="18" charset="0"/>
              </a:rPr>
              <a:t>): أي الناتج الحدي الفيزيقي (</a:t>
            </a:r>
            <a:r>
              <a:rPr lang="en-GB" altLang="ar-SA" b="1" smtClean="0">
                <a:latin typeface="Times New Roman" pitchFamily="18" charset="0"/>
                <a:cs typeface="Times New Roman" pitchFamily="18" charset="0"/>
              </a:rPr>
              <a:t>Marginal Physical Product</a:t>
            </a:r>
            <a:r>
              <a:rPr lang="ar-SA" altLang="ar-SA" b="1" smtClean="0">
                <a:latin typeface="Times New Roman" pitchFamily="18" charset="0"/>
                <a:cs typeface="Times New Roman" pitchFamily="18" charset="0"/>
              </a:rPr>
              <a:t>)</a:t>
            </a:r>
          </a:p>
          <a:p>
            <a:pPr lvl="1" algn="r" rtl="1" eaLnBrk="1" hangingPunct="1"/>
            <a:r>
              <a:rPr lang="ar-SA" altLang="ar-SA" b="1" smtClean="0">
                <a:latin typeface="Times New Roman" pitchFamily="18" charset="0"/>
                <a:cs typeface="Times New Roman" pitchFamily="18" charset="0"/>
              </a:rPr>
              <a:t>(</a:t>
            </a:r>
            <a:r>
              <a:rPr lang="en-GB" altLang="ar-SA" b="1" smtClean="0">
                <a:latin typeface="Times New Roman" pitchFamily="18" charset="0"/>
                <a:cs typeface="Times New Roman" pitchFamily="18" charset="0"/>
              </a:rPr>
              <a:t>E</a:t>
            </a:r>
            <a:r>
              <a:rPr lang="ar-SA" altLang="ar-SA" b="1" smtClean="0">
                <a:latin typeface="Times New Roman" pitchFamily="18" charset="0"/>
                <a:cs typeface="Times New Roman" pitchFamily="18" charset="0"/>
              </a:rPr>
              <a:t>): مرونة الإنتاج (</a:t>
            </a:r>
            <a:r>
              <a:rPr lang="en-GB" altLang="ar-SA" b="1" smtClean="0">
                <a:latin typeface="Times New Roman" pitchFamily="18" charset="0"/>
                <a:cs typeface="Times New Roman" pitchFamily="18" charset="0"/>
              </a:rPr>
              <a:t>Elasticity of Production</a:t>
            </a:r>
            <a:r>
              <a:rPr lang="ar-SA" altLang="ar-SA" b="1" smtClean="0">
                <a:latin typeface="Times New Roman" pitchFamily="18" charset="0"/>
                <a:cs typeface="Times New Roman" pitchFamily="18" charset="0"/>
              </a:rPr>
              <a:t>)</a:t>
            </a:r>
            <a:endParaRPr lang="en-GB" altLang="ar-SA" b="1" smtClean="0">
              <a:latin typeface="Times New Roman" pitchFamily="18" charset="0"/>
              <a:cs typeface="Times New Roman" pitchFamily="18" charset="0"/>
            </a:endParaRPr>
          </a:p>
        </p:txBody>
      </p:sp>
      <p:sp>
        <p:nvSpPr>
          <p:cNvPr id="342018"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دالة الإنتاج الكلاسيكية</a:t>
            </a:r>
            <a:r>
              <a:rPr lang="en-GB" sz="4000" i="1" dirty="0" smtClean="0">
                <a:solidFill>
                  <a:schemeClr val="accent1">
                    <a:satMod val="150000"/>
                  </a:schemeClr>
                </a:solidFill>
                <a:latin typeface="Times New Roman" panose="02020603050405020304" pitchFamily="18" charset="0"/>
                <a:cs typeface="Times New Roman" panose="02020603050405020304" pitchFamily="18" charset="0"/>
              </a:rPr>
              <a:t/>
            </a:r>
            <a:br>
              <a:rPr lang="en-GB" sz="4000" i="1" dirty="0" smtClean="0">
                <a:solidFill>
                  <a:schemeClr val="accent1">
                    <a:satMod val="150000"/>
                  </a:schemeClr>
                </a:solidFill>
                <a:latin typeface="Times New Roman" panose="02020603050405020304" pitchFamily="18" charset="0"/>
                <a:cs typeface="Times New Roman" panose="02020603050405020304" pitchFamily="18" charset="0"/>
              </a:rPr>
            </a:br>
            <a:r>
              <a:rPr lang="en-GB" sz="4000" i="1" dirty="0" smtClean="0">
                <a:solidFill>
                  <a:schemeClr val="accent1">
                    <a:satMod val="150000"/>
                  </a:schemeClr>
                </a:solidFill>
                <a:latin typeface="Times New Roman" panose="02020603050405020304" pitchFamily="18" charset="0"/>
                <a:cs typeface="Times New Roman" panose="02020603050405020304" pitchFamily="18" charset="0"/>
              </a:rPr>
              <a:t>The Classical Production Function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fontScale="90000"/>
          </a:bodyPr>
          <a:lstStyle/>
          <a:p>
            <a:pPr algn="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ar-SA" sz="4000" dirty="0" smtClean="0">
                <a:solidFill>
                  <a:schemeClr val="accent1">
                    <a:satMod val="150000"/>
                  </a:schemeClr>
                </a:solidFill>
                <a:latin typeface="Times New Roman" panose="02020603050405020304" pitchFamily="18" charset="0"/>
                <a:cs typeface="Times New Roman" panose="02020603050405020304" pitchFamily="18" charset="0"/>
              </a:rPr>
            </a:br>
            <a:r>
              <a:rPr lang="ar-SA" sz="4000" dirty="0">
                <a:solidFill>
                  <a:schemeClr val="accent1">
                    <a:satMod val="150000"/>
                  </a:schemeClr>
                </a:solidFill>
                <a:latin typeface="Times New Roman" panose="02020603050405020304" pitchFamily="18" charset="0"/>
                <a:cs typeface="Times New Roman" panose="02020603050405020304" pitchFamily="18" charset="0"/>
              </a:rPr>
              <a:t>الناتج المتوسط الفيزيقي </a:t>
            </a:r>
            <a:br>
              <a:rPr lang="ar-SA" sz="4000" dirty="0">
                <a:solidFill>
                  <a:schemeClr val="accent1">
                    <a:satMod val="150000"/>
                  </a:schemeClr>
                </a:solidFill>
                <a:latin typeface="Times New Roman" panose="02020603050405020304" pitchFamily="18" charset="0"/>
                <a:cs typeface="Times New Roman" panose="02020603050405020304" pitchFamily="18" charset="0"/>
              </a:rPr>
            </a:br>
            <a:r>
              <a:rPr lang="en-GB" sz="4000" dirty="0">
                <a:solidFill>
                  <a:schemeClr val="accent1">
                    <a:satMod val="150000"/>
                  </a:schemeClr>
                </a:solidFill>
                <a:latin typeface="Times New Roman" panose="02020603050405020304" pitchFamily="18" charset="0"/>
                <a:cs typeface="Times New Roman" panose="02020603050405020304" pitchFamily="18" charset="0"/>
              </a:rPr>
              <a:t>Average Physical Product </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APP</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 (</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ar-SA" sz="4000" dirty="0" smtClean="0">
                <a:solidFill>
                  <a:schemeClr val="accent1">
                    <a:satMod val="150000"/>
                  </a:schemeClr>
                </a:solidFill>
                <a:latin typeface="Times New Roman" panose="02020603050405020304" pitchFamily="18" charset="0"/>
                <a:cs typeface="Times New Roman" panose="02020603050405020304" pitchFamily="18" charset="0"/>
              </a:rPr>
            </a:b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16067" name="Rectangle 3"/>
          <p:cNvSpPr>
            <a:spLocks noGrp="1" noChangeArrowheads="1"/>
          </p:cNvSpPr>
          <p:nvPr>
            <p:ph type="body" sz="half" idx="1"/>
          </p:nvPr>
        </p:nvSpPr>
        <p:spPr>
          <a:xfrm>
            <a:off x="457200" y="1600200"/>
            <a:ext cx="7786688" cy="4525963"/>
          </a:xfrm>
        </p:spPr>
        <p:txBody>
          <a:bodyPr/>
          <a:lstStyle/>
          <a:p>
            <a:pPr algn="r" rtl="1" eaLnBrk="1" hangingPunct="1"/>
            <a:r>
              <a:rPr lang="ar-KW" altLang="en-US" sz="2800" b="1" smtClean="0">
                <a:latin typeface="Times New Roman" pitchFamily="18" charset="0"/>
                <a:cs typeface="Times New Roman" pitchFamily="18" charset="0"/>
              </a:rPr>
              <a:t>هو عبارة عن معدل إنتاج الوحدة الواحدة من عناصر الإنتاج </a:t>
            </a:r>
            <a:r>
              <a:rPr lang="ar-SA" altLang="en-US" sz="2800" b="1" smtClean="0">
                <a:latin typeface="Times New Roman" pitchFamily="18" charset="0"/>
                <a:cs typeface="Times New Roman" pitchFamily="18" charset="0"/>
              </a:rPr>
              <a:t>و </a:t>
            </a:r>
            <a:r>
              <a:rPr lang="ar-SA" altLang="ar-SA" sz="2800" b="1" smtClean="0">
                <a:latin typeface="Times New Roman" pitchFamily="18" charset="0"/>
                <a:cs typeface="Times New Roman" pitchFamily="18" charset="0"/>
              </a:rPr>
              <a:t>ينتج من قسمة الانتاج علي عدد وحدات العامل المتغير اللازمة لتحقيق ذلك الانتاج:</a:t>
            </a:r>
          </a:p>
          <a:p>
            <a:pPr algn="r" rtl="1" eaLnBrk="1" hangingPunct="1"/>
            <a:endParaRPr lang="en-US" altLang="ar-SA" sz="2800" b="1" smtClean="0">
              <a:latin typeface="Times New Roman" pitchFamily="18" charset="0"/>
              <a:cs typeface="Times New Roman" pitchFamily="18" charset="0"/>
            </a:endParaRPr>
          </a:p>
          <a:p>
            <a:pPr algn="r" rtl="1" eaLnBrk="1" hangingPunct="1"/>
            <a:endParaRPr lang="en-US" altLang="ar-SA" sz="2800" b="1" smtClean="0">
              <a:latin typeface="Times New Roman" pitchFamily="18" charset="0"/>
              <a:cs typeface="Times New Roman" pitchFamily="18" charset="0"/>
            </a:endParaRPr>
          </a:p>
          <a:p>
            <a:pPr algn="r" rtl="1" eaLnBrk="1" hangingPunct="1"/>
            <a:endParaRPr lang="en-US" altLang="ar-SA" sz="2800" b="1" smtClean="0">
              <a:latin typeface="Times New Roman" pitchFamily="18" charset="0"/>
              <a:cs typeface="Times New Roman" pitchFamily="18" charset="0"/>
            </a:endParaRPr>
          </a:p>
          <a:p>
            <a:pPr algn="r" rtl="1" eaLnBrk="1" hangingPunct="1"/>
            <a:r>
              <a:rPr lang="ar-SA" altLang="ar-SA" sz="2800" b="1" smtClean="0">
                <a:latin typeface="Times New Roman" pitchFamily="18" charset="0"/>
                <a:cs typeface="Times New Roman" pitchFamily="18" charset="0"/>
              </a:rPr>
              <a:t>يستخدم الناتج المتوسط عموماً لقياس مدى كفاءة  المورد المتغير المستخدم في العملية الإنتاجية </a:t>
            </a:r>
            <a:endParaRPr lang="en-US" altLang="ar-SA" sz="2800" b="1" smtClean="0">
              <a:latin typeface="Times New Roman" pitchFamily="18" charset="0"/>
              <a:cs typeface="Times New Roman" pitchFamily="18" charset="0"/>
            </a:endParaRPr>
          </a:p>
          <a:p>
            <a:pPr algn="r" rtl="1" eaLnBrk="1" hangingPunct="1"/>
            <a:endParaRPr lang="en-US" altLang="ar-SA" sz="2800" b="1" smtClean="0">
              <a:latin typeface="Times New Roman" pitchFamily="18" charset="0"/>
              <a:cs typeface="Times New Roman" pitchFamily="18" charset="0"/>
            </a:endParaRPr>
          </a:p>
          <a:p>
            <a:pPr algn="r" rtl="1" eaLnBrk="1" hangingPunct="1"/>
            <a:endParaRPr lang="en-US" altLang="ar-SA" sz="2800" b="1" smtClean="0">
              <a:latin typeface="Times New Roman" pitchFamily="18" charset="0"/>
              <a:cs typeface="Times New Roman" pitchFamily="18" charset="0"/>
            </a:endParaRPr>
          </a:p>
          <a:p>
            <a:pPr algn="r" rtl="1" eaLnBrk="1" hangingPunct="1"/>
            <a:endParaRPr lang="en-GB" altLang="ar-SA" sz="2800" b="1" smtClean="0">
              <a:latin typeface="Times New Roman" pitchFamily="18" charset="0"/>
              <a:cs typeface="Times New Roman" pitchFamily="18" charset="0"/>
            </a:endParaRPr>
          </a:p>
        </p:txBody>
      </p:sp>
      <p:graphicFrame>
        <p:nvGraphicFramePr>
          <p:cNvPr id="216068" name="Object 4"/>
          <p:cNvGraphicFramePr>
            <a:graphicFrameLocks noGrp="1" noChangeAspect="1"/>
          </p:cNvGraphicFramePr>
          <p:nvPr>
            <p:ph sz="half" idx="2"/>
          </p:nvPr>
        </p:nvGraphicFramePr>
        <p:xfrm>
          <a:off x="2987675" y="3789363"/>
          <a:ext cx="3384550" cy="390525"/>
        </p:xfrm>
        <a:graphic>
          <a:graphicData uri="http://schemas.openxmlformats.org/presentationml/2006/ole">
            <mc:AlternateContent xmlns:mc="http://schemas.openxmlformats.org/markup-compatibility/2006">
              <mc:Choice xmlns:v="urn:schemas-microsoft-com:vml" Requires="v">
                <p:oleObj spid="_x0000_s216074" name="Equation" r:id="rId3" imgW="1981200" imgH="228600" progId="Equation.3">
                  <p:embed/>
                </p:oleObj>
              </mc:Choice>
              <mc:Fallback>
                <p:oleObj name="Equation" r:id="rId3" imgW="1981200" imgH="2286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789363"/>
                        <a:ext cx="3384550" cy="3905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7093" name="Rectangle 1"/>
          <p:cNvSpPr>
            <a:spLocks noChangeArrowheads="1"/>
          </p:cNvSpPr>
          <p:nvPr/>
        </p:nvSpPr>
        <p:spPr bwMode="auto">
          <a:xfrm>
            <a:off x="2286000" y="3133725"/>
            <a:ext cx="4572000" cy="5905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marL="623888" indent="-514350" algn="r" rtl="1">
              <a:lnSpc>
                <a:spcPct val="90000"/>
              </a:lnSpc>
              <a:defRPr/>
            </a:pPr>
            <a:r>
              <a:rPr lang="ar-KW" altLang="en-US" b="1" dirty="0"/>
              <a:t>الناتج المتوسط = </a:t>
            </a:r>
            <a:r>
              <a:rPr lang="ar-KW" altLang="en-US" b="1" u="sng" dirty="0"/>
              <a:t>النــــاتــج الـكــــــــلي</a:t>
            </a:r>
            <a:br>
              <a:rPr lang="ar-KW" altLang="en-US" b="1" u="sng" dirty="0"/>
            </a:br>
            <a:r>
              <a:rPr lang="ar-KW" altLang="en-US" b="1" dirty="0"/>
              <a:t>               وحدات عنصر الإنتاج</a:t>
            </a:r>
            <a:endParaRPr lang="ar-SA" altLang="en-US" b="1"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algn="r" eaLnBrk="1" fontAlgn="auto" hangingPunct="1">
              <a:spcAft>
                <a:spcPts val="0"/>
              </a:spcAft>
              <a:defRPr/>
            </a:pPr>
            <a:r>
              <a:rPr lang="en-GB" dirty="0" smtClean="0">
                <a:solidFill>
                  <a:schemeClr val="accent1">
                    <a:satMod val="150000"/>
                  </a:schemeClr>
                </a:solidFill>
                <a:latin typeface="Times New Roman" panose="02020603050405020304" pitchFamily="18" charset="0"/>
                <a:cs typeface="Times New Roman" panose="02020603050405020304" pitchFamily="18" charset="0"/>
              </a:rPr>
              <a:t>(</a:t>
            </a:r>
            <a:r>
              <a:rPr lang="en-GB" i="1" dirty="0" smtClean="0">
                <a:solidFill>
                  <a:schemeClr val="accent1">
                    <a:satMod val="150000"/>
                  </a:schemeClr>
                </a:solidFill>
                <a:latin typeface="Times New Roman" panose="02020603050405020304" pitchFamily="18" charset="0"/>
                <a:cs typeface="Times New Roman" panose="02020603050405020304" pitchFamily="18" charset="0"/>
              </a:rPr>
              <a:t>MPP</a:t>
            </a:r>
            <a:r>
              <a:rPr lang="en-GB" dirty="0" smtClean="0">
                <a:solidFill>
                  <a:schemeClr val="accent1">
                    <a:satMod val="150000"/>
                  </a:schemeClr>
                </a:solidFill>
                <a:latin typeface="Times New Roman" panose="02020603050405020304" pitchFamily="18" charset="0"/>
                <a:cs typeface="Times New Roman" panose="02020603050405020304" pitchFamily="18" charset="0"/>
              </a:rPr>
              <a:t>)</a:t>
            </a:r>
            <a:r>
              <a:rPr lang="ar-SA" dirty="0" smtClean="0">
                <a:solidFill>
                  <a:schemeClr val="accent1">
                    <a:satMod val="150000"/>
                  </a:schemeClr>
                </a:solidFill>
                <a:latin typeface="Times New Roman" panose="02020603050405020304" pitchFamily="18" charset="0"/>
                <a:cs typeface="Times New Roman" panose="02020603050405020304" pitchFamily="18" charset="0"/>
              </a:rPr>
              <a:t> الناتج الحدي الفيزيقي </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50883" name="Rectangle 3"/>
          <p:cNvSpPr>
            <a:spLocks noGrp="1" noChangeArrowheads="1"/>
          </p:cNvSpPr>
          <p:nvPr>
            <p:ph type="body" sz="half" idx="1"/>
          </p:nvPr>
        </p:nvSpPr>
        <p:spPr>
          <a:xfrm>
            <a:off x="457200" y="1600200"/>
            <a:ext cx="8362950" cy="4525963"/>
          </a:xfrm>
        </p:spPr>
        <p:txBody>
          <a:bodyPr rtlCol="0">
            <a:normAutofit/>
          </a:bodyPr>
          <a:lstStyle/>
          <a:p>
            <a:pPr marL="438912" indent="-320040" algn="r" rtl="1" eaLnBrk="1" fontAlgn="auto" hangingPunct="1">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ويعرف الناتج الحدي بأنه الزيادة في الناتج الكلي الراجعة إلى الزيادة في كمية المورد المتغير بوحدة واحدة</a:t>
            </a:r>
            <a:r>
              <a:rPr lang="en-GB" altLang="ar-SA" sz="2800" b="1" dirty="0" smtClean="0">
                <a:latin typeface="Times New Roman" panose="02020603050405020304" pitchFamily="18" charset="0"/>
                <a:cs typeface="Times New Roman" panose="02020603050405020304" pitchFamily="18" charset="0"/>
              </a:rPr>
              <a:t> </a:t>
            </a:r>
            <a:endParaRPr lang="ar-SA"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يقاس هندسياً بميل الخط الذي يمس دالة الإنتاج عند النقطة المقابلة لهذا المستوى من المورد المتغير</a:t>
            </a:r>
            <a:r>
              <a:rPr lang="en-GB" altLang="ar-SA" sz="2800" dirty="0" smtClean="0">
                <a:latin typeface="Times New Roman" panose="02020603050405020304" pitchFamily="18" charset="0"/>
                <a:cs typeface="Times New Roman" panose="02020603050405020304" pitchFamily="18" charset="0"/>
              </a:rPr>
              <a:t> </a:t>
            </a:r>
            <a:r>
              <a:rPr lang="ar-SA" altLang="ar-SA" sz="2800" dirty="0" smtClean="0">
                <a:latin typeface="Times New Roman" panose="02020603050405020304" pitchFamily="18" charset="0"/>
                <a:cs typeface="Times New Roman" panose="02020603050405020304" pitchFamily="18" charset="0"/>
              </a:rPr>
              <a:t>:</a:t>
            </a:r>
          </a:p>
          <a:p>
            <a:pPr marL="118872" indent="0" algn="r" rtl="1" eaLnBrk="1" fontAlgn="auto" hangingPunct="1">
              <a:spcBef>
                <a:spcPts val="0"/>
              </a:spcBef>
              <a:spcAft>
                <a:spcPts val="0"/>
              </a:spcAft>
              <a:buFont typeface="Wingdings 2"/>
              <a:buNone/>
              <a:defRPr/>
            </a:pPr>
            <a:r>
              <a:rPr lang="ar-SA" altLang="en-US" sz="2800" b="1" dirty="0" smtClean="0">
                <a:latin typeface="Arial" panose="020B0604020202020204" pitchFamily="34" charset="0"/>
                <a:cs typeface="Arial" panose="020B0604020202020204" pitchFamily="34" charset="0"/>
              </a:rPr>
              <a:t>  </a:t>
            </a:r>
            <a:r>
              <a:rPr lang="ar-KW" altLang="en-US" sz="2800" b="1" dirty="0" smtClean="0">
                <a:latin typeface="Arial" panose="020B0604020202020204" pitchFamily="34" charset="0"/>
                <a:cs typeface="Arial" panose="020B0604020202020204" pitchFamily="34" charset="0"/>
              </a:rPr>
              <a:t>الناتج </a:t>
            </a:r>
            <a:r>
              <a:rPr lang="ar-KW" altLang="en-US" sz="2800" b="1" dirty="0">
                <a:latin typeface="Arial" panose="020B0604020202020204" pitchFamily="34" charset="0"/>
                <a:cs typeface="Arial" panose="020B0604020202020204" pitchFamily="34" charset="0"/>
              </a:rPr>
              <a:t>الحدي = </a:t>
            </a:r>
            <a:r>
              <a:rPr lang="ar-KW" altLang="en-US" sz="2800" b="1" u="sng" dirty="0">
                <a:latin typeface="Arial" panose="020B0604020202020204" pitchFamily="34" charset="0"/>
                <a:cs typeface="Arial" panose="020B0604020202020204" pitchFamily="34" charset="0"/>
              </a:rPr>
              <a:t>التغير في النــــاتــج الـكــــــــلي</a:t>
            </a:r>
            <a:br>
              <a:rPr lang="ar-KW" altLang="en-US" sz="2800" b="1" u="sng" dirty="0">
                <a:latin typeface="Arial" panose="020B0604020202020204" pitchFamily="34" charset="0"/>
                <a:cs typeface="Arial" panose="020B0604020202020204" pitchFamily="34" charset="0"/>
              </a:rPr>
            </a:br>
            <a:r>
              <a:rPr lang="ar-KW" altLang="en-US" sz="2800" b="1" dirty="0">
                <a:latin typeface="Arial" panose="020B0604020202020204" pitchFamily="34" charset="0"/>
                <a:cs typeface="Arial" panose="020B0604020202020204" pitchFamily="34" charset="0"/>
              </a:rPr>
              <a:t>          </a:t>
            </a:r>
            <a:r>
              <a:rPr lang="ar-SA" altLang="en-US" sz="2800" b="1" dirty="0" smtClean="0">
                <a:latin typeface="Arial" panose="020B0604020202020204" pitchFamily="34" charset="0"/>
                <a:cs typeface="Arial" panose="020B0604020202020204" pitchFamily="34" charset="0"/>
              </a:rPr>
              <a:t>        </a:t>
            </a:r>
            <a:r>
              <a:rPr lang="ar-KW" altLang="en-US" sz="2800" b="1" dirty="0">
                <a:latin typeface="Arial" panose="020B0604020202020204" pitchFamily="34" charset="0"/>
                <a:cs typeface="Arial" panose="020B0604020202020204" pitchFamily="34" charset="0"/>
              </a:rPr>
              <a:t>  التغير في وحدات عنصر الإنتاج</a:t>
            </a:r>
            <a:endParaRPr lang="ar-SA" altLang="en-US" sz="2800" b="1" dirty="0">
              <a:latin typeface="Arial" panose="020B0604020202020204" pitchFamily="34" charset="0"/>
              <a:cs typeface="Arial" panose="020B0604020202020204" pitchFamily="34" charset="0"/>
            </a:endParaRPr>
          </a:p>
          <a:p>
            <a:pPr marL="118872" indent="0" algn="r" rtl="1" eaLnBrk="1" fontAlgn="auto" hangingPunct="1">
              <a:spcBef>
                <a:spcPts val="0"/>
              </a:spcBef>
              <a:spcAft>
                <a:spcPts val="0"/>
              </a:spcAft>
              <a:buFont typeface="Wingdings 2"/>
              <a:buNone/>
              <a:defRPr/>
            </a:pPr>
            <a:r>
              <a:rPr lang="ar-SA" altLang="ar-SA" sz="2800" dirty="0" smtClean="0">
                <a:latin typeface="Times New Roman" panose="02020603050405020304" pitchFamily="18" charset="0"/>
                <a:cs typeface="Times New Roman" panose="02020603050405020304" pitchFamily="18" charset="0"/>
              </a:rPr>
              <a:t>                                       او</a:t>
            </a:r>
            <a:endParaRPr lang="en-GB" altLang="ar-SA" sz="2800" dirty="0" smtClean="0">
              <a:latin typeface="Times New Roman" panose="02020603050405020304" pitchFamily="18" charset="0"/>
              <a:cs typeface="Times New Roman" panose="02020603050405020304" pitchFamily="18" charset="0"/>
            </a:endParaRPr>
          </a:p>
        </p:txBody>
      </p:sp>
      <p:graphicFrame>
        <p:nvGraphicFramePr>
          <p:cNvPr id="217092" name="Object 4"/>
          <p:cNvGraphicFramePr>
            <a:graphicFrameLocks noGrp="1" noChangeAspect="1"/>
          </p:cNvGraphicFramePr>
          <p:nvPr>
            <p:ph sz="half" idx="2"/>
          </p:nvPr>
        </p:nvGraphicFramePr>
        <p:xfrm>
          <a:off x="1258888" y="4868863"/>
          <a:ext cx="6769100" cy="619125"/>
        </p:xfrm>
        <a:graphic>
          <a:graphicData uri="http://schemas.openxmlformats.org/presentationml/2006/ole">
            <mc:AlternateContent xmlns:mc="http://schemas.openxmlformats.org/markup-compatibility/2006">
              <mc:Choice xmlns:v="urn:schemas-microsoft-com:vml" Requires="v">
                <p:oleObj spid="_x0000_s217097" name="Equation" r:id="rId3" imgW="2222500" imgH="203200" progId="Equation.3">
                  <p:embed/>
                </p:oleObj>
              </mc:Choice>
              <mc:Fallback>
                <p:oleObj name="Equation" r:id="rId3" imgW="2222500" imgH="203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868863"/>
                        <a:ext cx="6769100" cy="6191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p:cNvSpPr>
            <a:spLocks noGrp="1" noChangeArrowheads="1"/>
          </p:cNvSpPr>
          <p:nvPr>
            <p:ph idx="1"/>
          </p:nvPr>
        </p:nvSpPr>
        <p:spPr/>
        <p:txBody>
          <a:bodyPr rtlCol="0">
            <a:normAutofit/>
          </a:bodyPr>
          <a:lstStyle/>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تستخدم مرونة الإنتاج لتقدير درجة استجابة الناتج </a:t>
            </a:r>
            <a:r>
              <a:rPr lang="en-GB" altLang="ar-SA" b="1" dirty="0" smtClean="0">
                <a:latin typeface="Arial" panose="020B0604020202020204" pitchFamily="34" charset="0"/>
                <a:cs typeface="Arial" panose="020B0604020202020204" pitchFamily="34" charset="0"/>
              </a:rPr>
              <a:t>Y</a:t>
            </a:r>
            <a:r>
              <a:rPr lang="ar-SA" altLang="ar-SA" b="1" dirty="0" smtClean="0">
                <a:latin typeface="Arial" panose="020B0604020202020204" pitchFamily="34" charset="0"/>
                <a:cs typeface="Arial" panose="020B0604020202020204" pitchFamily="34" charset="0"/>
              </a:rPr>
              <a:t> للتغير في المورد المتغير </a:t>
            </a:r>
            <a:r>
              <a:rPr lang="en-GB" altLang="ar-SA" b="1" dirty="0" smtClean="0">
                <a:latin typeface="Arial" panose="020B0604020202020204" pitchFamily="34" charset="0"/>
                <a:cs typeface="Arial" panose="020B0604020202020204" pitchFamily="34" charset="0"/>
              </a:rPr>
              <a:t>X</a:t>
            </a:r>
            <a:r>
              <a:rPr lang="ar-SA" altLang="ar-SA" b="1" dirty="0" smtClean="0">
                <a:latin typeface="Arial" panose="020B0604020202020204" pitchFamily="34" charset="0"/>
                <a:cs typeface="Arial" panose="020B0604020202020204" pitchFamily="34" charset="0"/>
              </a:rPr>
              <a:t> </a:t>
            </a:r>
          </a:p>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أي هي عبارة عن التغير النسبي في المتغير التابع </a:t>
            </a:r>
            <a:r>
              <a:rPr lang="en-GB" altLang="ar-SA" b="1" dirty="0" smtClean="0">
                <a:latin typeface="Arial" panose="020B0604020202020204" pitchFamily="34" charset="0"/>
                <a:cs typeface="Arial" panose="020B0604020202020204" pitchFamily="34" charset="0"/>
              </a:rPr>
              <a:t>Y</a:t>
            </a:r>
            <a:r>
              <a:rPr lang="ar-SA" altLang="ar-SA" b="1" dirty="0" smtClean="0">
                <a:latin typeface="Arial" panose="020B0604020202020204" pitchFamily="34" charset="0"/>
                <a:cs typeface="Arial" panose="020B0604020202020204" pitchFamily="34" charset="0"/>
              </a:rPr>
              <a:t>مقسوماً على التغير النسبي في المتغير المستقل </a:t>
            </a:r>
            <a:r>
              <a:rPr lang="en-GB" altLang="ar-SA" b="1" dirty="0" smtClean="0">
                <a:latin typeface="Arial" panose="020B0604020202020204" pitchFamily="34" charset="0"/>
                <a:cs typeface="Arial" panose="020B0604020202020204" pitchFamily="34" charset="0"/>
              </a:rPr>
              <a:t>X </a:t>
            </a:r>
            <a:r>
              <a:rPr lang="ar-SA" altLang="ar-SA" b="1" dirty="0" smtClean="0">
                <a:latin typeface="Arial" panose="020B0604020202020204" pitchFamily="34" charset="0"/>
                <a:cs typeface="Arial" panose="020B0604020202020204" pitchFamily="34" charset="0"/>
              </a:rPr>
              <a:t> :</a:t>
            </a:r>
          </a:p>
          <a:p>
            <a:pPr marL="623888" indent="-514350" algn="r" rtl="1" eaLnBrk="1" fontAlgn="auto" hangingPunct="1">
              <a:spcBef>
                <a:spcPts val="0"/>
              </a:spcBef>
              <a:spcAft>
                <a:spcPts val="0"/>
              </a:spcAft>
              <a:buFont typeface="Wingdings 3" pitchFamily="18" charset="2"/>
              <a:buNone/>
              <a:defRPr/>
            </a:pPr>
            <a:r>
              <a:rPr lang="ar-SA" altLang="en-US" sz="2800" b="1" dirty="0">
                <a:latin typeface="Arial" panose="020B0604020202020204" pitchFamily="34" charset="0"/>
                <a:cs typeface="Arial" panose="020B0604020202020204" pitchFamily="34" charset="0"/>
              </a:rPr>
              <a:t>المرونة الإنتاجية </a:t>
            </a:r>
            <a:r>
              <a:rPr lang="ar-SA" altLang="en-US" sz="2800" b="1" dirty="0" smtClean="0">
                <a:latin typeface="Arial" panose="020B0604020202020204" pitchFamily="34" charset="0"/>
                <a:cs typeface="Arial" panose="020B0604020202020204" pitchFamily="34" charset="0"/>
              </a:rPr>
              <a:t>=   </a:t>
            </a:r>
            <a:r>
              <a:rPr lang="ar-SA" altLang="en-US" sz="2800" b="1" u="sng" dirty="0">
                <a:latin typeface="Arial" panose="020B0604020202020204" pitchFamily="34" charset="0"/>
                <a:cs typeface="Arial" panose="020B0604020202020204" pitchFamily="34" charset="0"/>
              </a:rPr>
              <a:t>التغير النسبي في الناتج</a:t>
            </a:r>
            <a:r>
              <a:rPr lang="ar-SA" altLang="en-US" sz="2800" b="1" dirty="0">
                <a:latin typeface="Arial" panose="020B0604020202020204" pitchFamily="34" charset="0"/>
                <a:cs typeface="Arial" panose="020B0604020202020204" pitchFamily="34" charset="0"/>
              </a:rPr>
              <a:t> </a:t>
            </a:r>
          </a:p>
          <a:p>
            <a:pPr marL="623888" indent="-514350" algn="r" rtl="1" eaLnBrk="1" fontAlgn="auto" hangingPunct="1">
              <a:spcBef>
                <a:spcPts val="0"/>
              </a:spcBef>
              <a:spcAft>
                <a:spcPts val="0"/>
              </a:spcAft>
              <a:buFont typeface="Wingdings 3" pitchFamily="18" charset="2"/>
              <a:buNone/>
              <a:defRPr/>
            </a:pPr>
            <a:r>
              <a:rPr lang="ar-SA" altLang="en-US" sz="2800" b="1" dirty="0" smtClean="0">
                <a:latin typeface="Arial" panose="020B0604020202020204" pitchFamily="34" charset="0"/>
                <a:cs typeface="Arial" panose="020B0604020202020204" pitchFamily="34" charset="0"/>
              </a:rPr>
              <a:t>                       التغير </a:t>
            </a:r>
            <a:r>
              <a:rPr lang="ar-SA" altLang="en-US" sz="2800" b="1" dirty="0">
                <a:latin typeface="Arial" panose="020B0604020202020204" pitchFamily="34" charset="0"/>
                <a:cs typeface="Arial" panose="020B0604020202020204" pitchFamily="34" charset="0"/>
              </a:rPr>
              <a:t>النسبي في مورد الإنتاج</a:t>
            </a:r>
          </a:p>
          <a:p>
            <a:pPr marL="438912" indent="-320040" algn="r" rtl="1" eaLnBrk="1" fontAlgn="auto" hangingPunct="1">
              <a:spcBef>
                <a:spcPts val="0"/>
              </a:spcBef>
              <a:spcAft>
                <a:spcPts val="0"/>
              </a:spcAft>
              <a:buFont typeface="Wingdings 2"/>
              <a:buChar char=""/>
              <a:defRPr/>
            </a:pPr>
            <a:endParaRPr lang="ar-SA" altLang="ar-SA" b="1" dirty="0" smtClean="0">
              <a:latin typeface="Arial" panose="020B0604020202020204" pitchFamily="34" charset="0"/>
              <a:cs typeface="Arial" panose="020B0604020202020204" pitchFamily="34" charset="0"/>
            </a:endParaRPr>
          </a:p>
          <a:p>
            <a:pPr marL="438912" indent="-320040" algn="r" rtl="1" eaLnBrk="1" fontAlgn="auto" hangingPunct="1">
              <a:spcBef>
                <a:spcPts val="0"/>
              </a:spcBef>
              <a:spcAft>
                <a:spcPts val="0"/>
              </a:spcAft>
              <a:buFont typeface="Wingdings 2"/>
              <a:buChar char=""/>
              <a:defRPr/>
            </a:pPr>
            <a:endParaRPr lang="en-GB" altLang="ar-SA" b="1" dirty="0" smtClean="0"/>
          </a:p>
        </p:txBody>
      </p:sp>
      <p:sp>
        <p:nvSpPr>
          <p:cNvPr id="347138" name="Rectangle 2"/>
          <p:cNvSpPr>
            <a:spLocks noGrp="1" noChangeArrowheads="1"/>
          </p:cNvSpPr>
          <p:nvPr>
            <p:ph type="title"/>
          </p:nvPr>
        </p:nvSpPr>
        <p:spPr/>
        <p:txBody>
          <a:bodyPr/>
          <a:lstStyle/>
          <a:p>
            <a:pPr algn="r" eaLnBrk="1" fontAlgn="auto" hangingPunct="1">
              <a:spcAft>
                <a:spcPts val="0"/>
              </a:spcAft>
              <a:defRPr/>
            </a:pPr>
            <a:r>
              <a:rPr lang="en-GB" i="1" dirty="0" smtClean="0">
                <a:solidFill>
                  <a:schemeClr val="accent1">
                    <a:satMod val="150000"/>
                  </a:schemeClr>
                </a:solidFill>
              </a:rPr>
              <a:t>E</a:t>
            </a:r>
            <a:r>
              <a:rPr lang="ar-SA" dirty="0" smtClean="0">
                <a:solidFill>
                  <a:schemeClr val="accent1">
                    <a:satMod val="150000"/>
                  </a:schemeClr>
                </a:solidFill>
              </a:rPr>
              <a:t> </a:t>
            </a:r>
            <a:r>
              <a:rPr lang="ar-SA" dirty="0" smtClean="0">
                <a:solidFill>
                  <a:schemeClr val="accent1">
                    <a:satMod val="150000"/>
                  </a:schemeClr>
                </a:solidFill>
                <a:latin typeface="Arial" panose="020B0604020202020204" pitchFamily="34" charset="0"/>
                <a:cs typeface="Arial" panose="020B0604020202020204" pitchFamily="34" charset="0"/>
              </a:rPr>
              <a:t>مرونة الإنتاج: </a:t>
            </a:r>
            <a:endParaRPr lang="en-GB" dirty="0" smtClean="0">
              <a:solidFill>
                <a:schemeClr val="accent1">
                  <a:satMod val="150000"/>
                </a:schemeClr>
              </a:solidFill>
              <a:latin typeface="Arial" panose="020B0604020202020204" pitchFamily="34" charset="0"/>
              <a:cs typeface="Arial" panose="020B0604020202020204" pitchFamily="34" charset="0"/>
            </a:endParaRPr>
          </a:p>
        </p:txBody>
      </p:sp>
      <p:sp>
        <p:nvSpPr>
          <p:cNvPr id="2181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graphicFrame>
        <p:nvGraphicFramePr>
          <p:cNvPr id="218117" name="Object 4"/>
          <p:cNvGraphicFramePr>
            <a:graphicFrameLocks noChangeAspect="1"/>
          </p:cNvGraphicFramePr>
          <p:nvPr/>
        </p:nvGraphicFramePr>
        <p:xfrm>
          <a:off x="2339975" y="4941888"/>
          <a:ext cx="4676775" cy="777875"/>
        </p:xfrm>
        <a:graphic>
          <a:graphicData uri="http://schemas.openxmlformats.org/presentationml/2006/ole">
            <mc:AlternateContent xmlns:mc="http://schemas.openxmlformats.org/markup-compatibility/2006">
              <mc:Choice xmlns:v="urn:schemas-microsoft-com:vml" Requires="v">
                <p:oleObj spid="_x0000_s218123" name="Equation" r:id="rId3" imgW="2183452" imgH="406224" progId="Equation.3">
                  <p:embed/>
                </p:oleObj>
              </mc:Choice>
              <mc:Fallback>
                <p:oleObj name="Equation" r:id="rId3" imgW="2183452" imgH="40622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941888"/>
                        <a:ext cx="4676775" cy="7778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8118" name="Rectangle 6"/>
          <p:cNvSpPr>
            <a:spLocks noChangeArrowheads="1"/>
          </p:cNvSpPr>
          <p:nvPr/>
        </p:nvSpPr>
        <p:spPr bwMode="auto">
          <a:xfrm>
            <a:off x="0" y="56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1"/>
          <p:cNvSpPr txBox="1">
            <a:spLocks noChangeArrowheads="1"/>
          </p:cNvSpPr>
          <p:nvPr/>
        </p:nvSpPr>
        <p:spPr bwMode="auto">
          <a:xfrm>
            <a:off x="2555875" y="404813"/>
            <a:ext cx="3646488" cy="396875"/>
          </a:xfrm>
          <a:prstGeom prst="rect">
            <a:avLst/>
          </a:prstGeom>
          <a:solidFill>
            <a:srgbClr val="0080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altLang="ar-SA" sz="2000" b="1"/>
              <a:t>جدول يبين دالة انتاج في عامل متغير واحد</a:t>
            </a:r>
            <a:endParaRPr lang="en-GB" altLang="ar-SA" sz="2000" b="1"/>
          </a:p>
        </p:txBody>
      </p:sp>
      <p:graphicFrame>
        <p:nvGraphicFramePr>
          <p:cNvPr id="19" name="Group 477"/>
          <p:cNvGraphicFramePr>
            <a:graphicFrameLocks noGrp="1"/>
          </p:cNvGraphicFramePr>
          <p:nvPr/>
        </p:nvGraphicFramePr>
        <p:xfrm>
          <a:off x="539750" y="1052513"/>
          <a:ext cx="7924800" cy="4471990"/>
        </p:xfrm>
        <a:graphic>
          <a:graphicData uri="http://schemas.openxmlformats.org/drawingml/2006/table">
            <a:tbl>
              <a:tblPr rtl="1"/>
              <a:tblGrid>
                <a:gridCol w="1584325"/>
                <a:gridCol w="1585912"/>
                <a:gridCol w="1584325"/>
                <a:gridCol w="1585913"/>
                <a:gridCol w="1584325"/>
              </a:tblGrid>
              <a:tr h="7207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المورد</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(العمل)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الناتج الكلي</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Arial" pitchFamily="34" charset="0"/>
                          <a:cs typeface="Arial" pitchFamily="34" charset="0"/>
                        </a:rPr>
                        <a:t>(</a:t>
                      </a:r>
                      <a:r>
                        <a:rPr kumimoji="0" lang="en-US" sz="1800" b="1" i="0" u="none" strike="noStrike" cap="none" normalizeH="0" baseline="0" smtClean="0">
                          <a:ln>
                            <a:noFill/>
                          </a:ln>
                          <a:solidFill>
                            <a:schemeClr val="tx1"/>
                          </a:solidFill>
                          <a:effectLst/>
                          <a:latin typeface="Arial" pitchFamily="34" charset="0"/>
                          <a:cs typeface="Arial" pitchFamily="34" charset="0"/>
                        </a:rPr>
                        <a:t>TP</a:t>
                      </a:r>
                      <a:r>
                        <a:rPr kumimoji="0" lang="ar-SA" sz="1800" b="1" i="0" u="none" strike="noStrike" cap="none" normalizeH="0" baseline="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الناتج الحدي</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MPP</a:t>
                      </a:r>
                      <a:r>
                        <a:rPr kumimoji="0" lang="ar-SA" sz="1800" b="1"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الناتج المتوسط</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APP</a:t>
                      </a:r>
                      <a:r>
                        <a:rPr kumimoji="0" lang="ar-SA" sz="1800" b="1" i="0" u="none" strike="noStrike" cap="none" normalizeH="0" baseline="0" dirty="0" smtClean="0">
                          <a:ln>
                            <a:noFill/>
                          </a:ln>
                          <a:solidFill>
                            <a:schemeClr val="tx1"/>
                          </a:solidFill>
                          <a:effectLst/>
                          <a:latin typeface="Arial" pitchFamily="34" charset="0"/>
                          <a:cs typeface="Arial" pitchFamily="34"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1" u="none" strike="noStrike" cap="none" normalizeH="0" baseline="0" dirty="0" smtClean="0">
                          <a:ln>
                            <a:noFill/>
                          </a:ln>
                          <a:solidFill>
                            <a:schemeClr val="tx1"/>
                          </a:solidFill>
                          <a:effectLst/>
                          <a:latin typeface="Arial" pitchFamily="34" charset="0"/>
                          <a:cs typeface="Arial" pitchFamily="34" charset="0"/>
                        </a:rPr>
                        <a:t>مرونة الإنتاج</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MPP/APP</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29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Arial"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31</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15.5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48</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1.06</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59</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11</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14.8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0.74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68</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13.6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0.66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72</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12</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0.33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10.4</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0.09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73</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9</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70</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-3</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7.8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-0.38</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10</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65</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-5</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6.7</a:t>
                      </a:r>
                      <a:endParaRPr kumimoji="0" lang="ar-SA"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-0.74</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3" name="Rectangle 5"/>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دالة الانتاج: بيانيا</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20163" name="Rectangle 9"/>
          <p:cNvSpPr>
            <a:spLocks noGrp="1" noChangeArrowheads="1"/>
          </p:cNvSpPr>
          <p:nvPr>
            <p:ph type="body" sz="half" idx="2"/>
          </p:nvPr>
        </p:nvSpPr>
        <p:spPr/>
        <p:txBody>
          <a:bodyPr/>
          <a:lstStyle/>
          <a:p>
            <a:pPr algn="r" rtl="1" eaLnBrk="1" hangingPunct="1"/>
            <a:r>
              <a:rPr lang="ar-SA" altLang="ar-SA" sz="2800" b="1" smtClean="0">
                <a:latin typeface="Times New Roman" pitchFamily="18" charset="0"/>
                <a:cs typeface="Times New Roman" pitchFamily="18" charset="0"/>
              </a:rPr>
              <a:t>يمكن تمثيل الجدول السابق بصورة متصلة كما موضح</a:t>
            </a:r>
            <a:r>
              <a:rPr lang="en-US" altLang="ar-SA" sz="2800" b="1" smtClean="0">
                <a:latin typeface="Times New Roman" pitchFamily="18" charset="0"/>
                <a:cs typeface="Times New Roman" pitchFamily="18" charset="0"/>
              </a:rPr>
              <a:t> </a:t>
            </a:r>
            <a:r>
              <a:rPr lang="ar-SA" altLang="ar-SA" sz="2800" b="1" smtClean="0">
                <a:latin typeface="Times New Roman" pitchFamily="18" charset="0"/>
                <a:cs typeface="Times New Roman" pitchFamily="18" charset="0"/>
              </a:rPr>
              <a:t> بالشكل:</a:t>
            </a:r>
          </a:p>
          <a:p>
            <a:pPr algn="r" rtl="1" eaLnBrk="1" hangingPunct="1"/>
            <a:endParaRPr lang="ar-SA" altLang="ar-SA" sz="2800" b="1" smtClean="0">
              <a:latin typeface="Times New Roman" pitchFamily="18" charset="0"/>
              <a:cs typeface="Times New Roman" pitchFamily="18" charset="0"/>
            </a:endParaRPr>
          </a:p>
          <a:p>
            <a:pPr algn="r" rtl="1" eaLnBrk="1" hangingPunct="1"/>
            <a:endParaRPr lang="ar-SA" altLang="ar-SA" sz="2800" b="1" smtClean="0">
              <a:latin typeface="Times New Roman" pitchFamily="18" charset="0"/>
              <a:cs typeface="Times New Roman" pitchFamily="18" charset="0"/>
            </a:endParaRPr>
          </a:p>
          <a:p>
            <a:pPr algn="r" rtl="1" eaLnBrk="1" hangingPunct="1"/>
            <a:endParaRPr lang="ar-SA" altLang="ar-SA" sz="2800" b="1" smtClean="0">
              <a:latin typeface="Times New Roman" pitchFamily="18" charset="0"/>
              <a:cs typeface="Times New Roman" pitchFamily="18" charset="0"/>
            </a:endParaRPr>
          </a:p>
          <a:p>
            <a:pPr algn="r" rtl="1" eaLnBrk="1" hangingPunct="1"/>
            <a:r>
              <a:rPr lang="ar-SA" altLang="ar-SA" sz="2800" b="1" smtClean="0">
                <a:latin typeface="Times New Roman" pitchFamily="18" charset="0"/>
                <a:cs typeface="Times New Roman" pitchFamily="18" charset="0"/>
              </a:rPr>
              <a:t>لاحظ المحطات الثلاث في الدالة: ماذا تعني؟؟</a:t>
            </a:r>
          </a:p>
          <a:p>
            <a:pPr algn="r" rtl="1" eaLnBrk="1" hangingPunct="1"/>
            <a:endParaRPr lang="en-GB" altLang="ar-SA" sz="2800" b="1" smtClean="0">
              <a:latin typeface="Times New Roman" pitchFamily="18" charset="0"/>
              <a:cs typeface="Times New Roman" pitchFamily="18" charset="0"/>
            </a:endParaRPr>
          </a:p>
        </p:txBody>
      </p:sp>
      <p:sp>
        <p:nvSpPr>
          <p:cNvPr id="220164" name="Line 16"/>
          <p:cNvSpPr>
            <a:spLocks noChangeShapeType="1"/>
          </p:cNvSpPr>
          <p:nvPr/>
        </p:nvSpPr>
        <p:spPr bwMode="auto">
          <a:xfrm>
            <a:off x="1547813" y="3068638"/>
            <a:ext cx="288925" cy="5762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165" name="Line 17"/>
          <p:cNvSpPr>
            <a:spLocks noChangeShapeType="1"/>
          </p:cNvSpPr>
          <p:nvPr/>
        </p:nvSpPr>
        <p:spPr bwMode="auto">
          <a:xfrm>
            <a:off x="3492500" y="2349500"/>
            <a:ext cx="0" cy="5762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20166" name="Chart 9"/>
          <p:cNvGraphicFramePr>
            <a:graphicFrameLocks/>
          </p:cNvGraphicFramePr>
          <p:nvPr/>
        </p:nvGraphicFramePr>
        <p:xfrm>
          <a:off x="200025" y="2154238"/>
          <a:ext cx="4673600" cy="3486150"/>
        </p:xfrm>
        <a:graphic>
          <a:graphicData uri="http://schemas.openxmlformats.org/presentationml/2006/ole">
            <mc:AlternateContent xmlns:mc="http://schemas.openxmlformats.org/markup-compatibility/2006">
              <mc:Choice xmlns:v="urn:schemas-microsoft-com:vml" Requires="v">
                <p:oleObj spid="_x0000_s220171" r:id="rId3" imgW="4676037" imgH="3487214" progId="Excel.Chart.8">
                  <p:embed/>
                </p:oleObj>
              </mc:Choice>
              <mc:Fallback>
                <p:oleObj r:id="rId3" imgW="4676037" imgH="3487214" progId="Excel.Chart.8">
                  <p:embed/>
                  <p:pic>
                    <p:nvPicPr>
                      <p:cNvPr id="0" name="Char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154238"/>
                        <a:ext cx="4673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idx="1"/>
          </p:nvPr>
        </p:nvSpPr>
        <p:spPr>
          <a:xfrm>
            <a:off x="457200" y="1773238"/>
            <a:ext cx="8229600" cy="4352925"/>
          </a:xfrm>
        </p:spPr>
        <p:txBody>
          <a:bodyPr/>
          <a:lstStyle/>
          <a:p>
            <a:pPr algn="r" rtl="1" eaLnBrk="1" hangingPunct="1"/>
            <a:r>
              <a:rPr lang="ar-SA" altLang="ar-SA" sz="2800" b="1" smtClean="0">
                <a:latin typeface="Times New Roman" pitchFamily="18" charset="0"/>
                <a:cs typeface="Times New Roman" pitchFamily="18" charset="0"/>
              </a:rPr>
              <a:t>القانون يصف العلاقة بين الناتج و مورد واحد متغير عندما تكون الموارد الأخرى ثابتة</a:t>
            </a:r>
            <a:r>
              <a:rPr lang="en-GB" altLang="ar-SA" sz="2800" b="1" smtClean="0">
                <a:latin typeface="Times New Roman" pitchFamily="18" charset="0"/>
                <a:cs typeface="Times New Roman" pitchFamily="18" charset="0"/>
              </a:rPr>
              <a:t> </a:t>
            </a:r>
            <a:endParaRPr lang="ar-SA" altLang="ar-SA" sz="2800" b="1" smtClean="0">
              <a:latin typeface="Times New Roman" pitchFamily="18" charset="0"/>
              <a:cs typeface="Times New Roman" pitchFamily="18" charset="0"/>
            </a:endParaRPr>
          </a:p>
          <a:p>
            <a:pPr algn="r" rtl="1" eaLnBrk="1" hangingPunct="1"/>
            <a:r>
              <a:rPr lang="ar-SA" altLang="ar-SA" sz="2800" b="1" smtClean="0">
                <a:latin typeface="Times New Roman" pitchFamily="18" charset="0"/>
                <a:cs typeface="Times New Roman" pitchFamily="18" charset="0"/>
              </a:rPr>
              <a:t>وينص القانون على:</a:t>
            </a:r>
          </a:p>
          <a:p>
            <a:pPr algn="r" rtl="1" eaLnBrk="1" hangingPunct="1">
              <a:buFont typeface="Wingdings" pitchFamily="2" charset="2"/>
              <a:buNone/>
            </a:pPr>
            <a:r>
              <a:rPr lang="ar-SA" altLang="ar-SA" sz="2800" b="1" smtClean="0">
                <a:latin typeface="Times New Roman" pitchFamily="18" charset="0"/>
                <a:cs typeface="Times New Roman" pitchFamily="18" charset="0"/>
              </a:rPr>
              <a:t> ”أنه عند ثبات جميع عوامل الإنتاج عند مستوى معين فيما عدا عنصر واحد فإن استخدام وحدات متتالية و متساوية من هذا العامل يؤدي إلى ازدياد الناتج الكلي بمعدل متزايد إلى أن يبلغ القدر المستخدم من العامل حداً معيناً يأخذ الناتج الكلي بعده في الازدياد بمعدل متناقص، و بالاستمرار في زيادة وحدات العامل المتغير يتم الوصول إلى حد معين يأخذ الناتج الكلي بعده في التناقص.“</a:t>
            </a:r>
            <a:endParaRPr lang="en-GB" altLang="ar-SA" sz="2800" b="1" smtClean="0">
              <a:latin typeface="Times New Roman" pitchFamily="18" charset="0"/>
              <a:cs typeface="Times New Roman" pitchFamily="18" charset="0"/>
            </a:endParaRPr>
          </a:p>
        </p:txBody>
      </p:sp>
      <p:sp>
        <p:nvSpPr>
          <p:cNvPr id="355330" name="Rectangle 2"/>
          <p:cNvSpPr>
            <a:spLocks noGrp="1" noChangeArrowheads="1"/>
          </p:cNvSpPr>
          <p:nvPr>
            <p:ph type="title"/>
          </p:nvPr>
        </p:nvSpPr>
        <p:spPr/>
        <p:txBody>
          <a:bodyPr>
            <a:noAutofit/>
          </a:bodyPr>
          <a:lstStyle/>
          <a:p>
            <a:pPr algn="r" rtl="1" eaLnBrk="1" fontAlgn="auto" hangingPunct="1">
              <a:spcAft>
                <a:spcPts val="0"/>
              </a:spcAft>
              <a:defRPr/>
            </a:pPr>
            <a:r>
              <a:rPr lang="ar-SA" sz="2800" dirty="0" smtClean="0">
                <a:solidFill>
                  <a:schemeClr val="accent1">
                    <a:satMod val="150000"/>
                  </a:schemeClr>
                </a:solidFill>
                <a:latin typeface="Times New Roman" panose="02020603050405020304" pitchFamily="18" charset="0"/>
                <a:cs typeface="Times New Roman" panose="02020603050405020304" pitchFamily="18" charset="0"/>
              </a:rPr>
              <a:t>قانون تناقص الغلة و المراحل الثلاث للإنتاج</a:t>
            </a:r>
            <a:r>
              <a:rPr lang="en-US" sz="28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2800" dirty="0" smtClean="0">
                <a:solidFill>
                  <a:schemeClr val="accent1">
                    <a:satMod val="150000"/>
                  </a:schemeClr>
                </a:solidFill>
                <a:latin typeface="Times New Roman" panose="02020603050405020304" pitchFamily="18" charset="0"/>
                <a:cs typeface="Times New Roman" panose="02020603050405020304" pitchFamily="18" charset="0"/>
              </a:rPr>
            </a:br>
            <a:r>
              <a:rPr lang="ar-SA" sz="2800" dirty="0" smtClean="0">
                <a:solidFill>
                  <a:schemeClr val="accent1">
                    <a:satMod val="150000"/>
                  </a:schemeClr>
                </a:solidFill>
                <a:latin typeface="Times New Roman" panose="02020603050405020304" pitchFamily="18" charset="0"/>
                <a:cs typeface="Times New Roman" panose="02020603050405020304" pitchFamily="18" charset="0"/>
              </a:rPr>
              <a:t>  </a:t>
            </a:r>
            <a:r>
              <a:rPr lang="en-GB" sz="2800" i="1" dirty="0" smtClean="0">
                <a:solidFill>
                  <a:schemeClr val="accent1">
                    <a:satMod val="150000"/>
                  </a:schemeClr>
                </a:solidFill>
                <a:latin typeface="Times New Roman" panose="02020603050405020304" pitchFamily="18" charset="0"/>
                <a:cs typeface="Times New Roman" panose="02020603050405020304" pitchFamily="18" charset="0"/>
              </a:rPr>
              <a:t>Low of Diminishing Returns</a:t>
            </a:r>
            <a:r>
              <a:rPr lang="ar-SA" sz="2800" i="1" dirty="0" smtClean="0">
                <a:solidFill>
                  <a:schemeClr val="accent1">
                    <a:satMod val="150000"/>
                  </a:schemeClr>
                </a:solidFill>
                <a:latin typeface="Times New Roman" panose="02020603050405020304" pitchFamily="18" charset="0"/>
                <a:cs typeface="Times New Roman" panose="02020603050405020304" pitchFamily="18" charset="0"/>
              </a:rPr>
              <a:t/>
            </a:r>
            <a:br>
              <a:rPr lang="ar-SA" sz="2800" i="1" dirty="0" smtClean="0">
                <a:solidFill>
                  <a:schemeClr val="accent1">
                    <a:satMod val="150000"/>
                  </a:schemeClr>
                </a:solidFill>
                <a:latin typeface="Times New Roman" panose="02020603050405020304" pitchFamily="18" charset="0"/>
                <a:cs typeface="Times New Roman" panose="02020603050405020304" pitchFamily="18" charset="0"/>
              </a:rPr>
            </a:br>
            <a:r>
              <a:rPr lang="en-US" sz="2800" i="1" dirty="0" smtClean="0">
                <a:solidFill>
                  <a:schemeClr val="accent1">
                    <a:satMod val="150000"/>
                  </a:schemeClr>
                </a:solidFill>
                <a:latin typeface="Times New Roman" panose="02020603050405020304" pitchFamily="18" charset="0"/>
                <a:cs typeface="Times New Roman" panose="02020603050405020304" pitchFamily="18" charset="0"/>
              </a:rPr>
              <a:t>&amp; Stages of Production</a:t>
            </a:r>
            <a:endParaRPr lang="en-GB" sz="2800" i="1"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algn="just" eaLnBrk="1" hangingPunct="1"/>
            <a:r>
              <a:rPr lang="ar-SA" altLang="en-US" smtClean="0"/>
              <a:t>	التحليل الاقتصادي</a:t>
            </a:r>
            <a:endParaRPr lang="en-US" altLang="en-US" smtClean="0"/>
          </a:p>
        </p:txBody>
      </p:sp>
      <p:sp>
        <p:nvSpPr>
          <p:cNvPr id="47107" name="Rectangle 3"/>
          <p:cNvSpPr>
            <a:spLocks noGrp="1" noChangeArrowheads="1"/>
          </p:cNvSpPr>
          <p:nvPr>
            <p:ph type="body" idx="1"/>
          </p:nvPr>
        </p:nvSpPr>
        <p:spPr/>
        <p:txBody>
          <a:bodyPr/>
          <a:lstStyle/>
          <a:p>
            <a:pPr marL="0" indent="0" algn="just" eaLnBrk="1" hangingPunct="1">
              <a:buFont typeface="Wingdings" pitchFamily="2" charset="2"/>
              <a:buNone/>
            </a:pPr>
            <a:r>
              <a:rPr lang="ar-SA" altLang="en-US" smtClean="0"/>
              <a:t>يمكن تصنيف التحليل الاقتصادي الي قسمين، وهما: </a:t>
            </a:r>
            <a:endParaRPr lang="ar-SA" altLang="en-US" b="1" smtClean="0"/>
          </a:p>
          <a:p>
            <a:pPr marL="0" indent="0" algn="just" eaLnBrk="1" hangingPunct="1">
              <a:buFont typeface="Wingdings" pitchFamily="2" charset="2"/>
              <a:buNone/>
            </a:pPr>
            <a:r>
              <a:rPr lang="ar-SA" altLang="en-US" b="1" smtClean="0"/>
              <a:t>1.  التحليل الاقتصادي الكلي </a:t>
            </a:r>
            <a:endParaRPr lang="ar-SA" altLang="en-US" smtClean="0"/>
          </a:p>
          <a:p>
            <a:pPr marL="0" indent="0" algn="just" eaLnBrk="1" hangingPunct="1">
              <a:buFont typeface="Wingdings" pitchFamily="2" charset="2"/>
              <a:buNone/>
            </a:pPr>
            <a:r>
              <a:rPr lang="ar-SA" altLang="en-US" smtClean="0"/>
              <a:t>وهو العلم الذي يدرس السلوك الاقتصادي لاقتصاد الدولة ككل، وفية يتم دراسة وتحليل المحددات الأساسية لحجم ونمو الاقتصاد، مستويات الأسعار، التضخم، ...، الخ.</a:t>
            </a:r>
            <a:endParaRPr lang="ar-SA" altLang="en-US" b="1" smtClean="0"/>
          </a:p>
          <a:p>
            <a:pPr marL="0" indent="0" algn="just" eaLnBrk="1" hangingPunct="1">
              <a:buFont typeface="Wingdings" pitchFamily="2" charset="2"/>
              <a:buNone/>
            </a:pPr>
            <a:r>
              <a:rPr lang="ar-SA" altLang="en-US" b="1" smtClean="0"/>
              <a:t>2.  التحليل الاقتصادي الجزئي</a:t>
            </a:r>
            <a:endParaRPr lang="ar-SA" altLang="en-US" smtClean="0"/>
          </a:p>
          <a:p>
            <a:pPr marL="0" indent="0" algn="just" eaLnBrk="1" hangingPunct="1">
              <a:buFont typeface="Wingdings" pitchFamily="2" charset="2"/>
              <a:buNone/>
            </a:pPr>
            <a:r>
              <a:rPr lang="ar-SA" altLang="en-US" smtClean="0"/>
              <a:t>وهو الجزء من علم الاقتصاد الذي يدرس السلوك الاقتصادي لكل وحدة من </a:t>
            </a:r>
            <a:r>
              <a:rPr lang="ar-SA" altLang="en-US" smtClean="0">
                <a:solidFill>
                  <a:srgbClr val="0070C0"/>
                </a:solidFill>
              </a:rPr>
              <a:t>الوحدات الاقتصادية</a:t>
            </a:r>
            <a:r>
              <a:rPr lang="ar-SA" altLang="en-US" smtClean="0"/>
              <a:t>.</a:t>
            </a:r>
            <a:r>
              <a:rPr lang="en-US" altLang="en-US" smtClean="0"/>
              <a:t> </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لتوضيح قانون تناقص الغلة و مراحل الانتاج الثلاث نفترض دالة انتاج تعطي الناتج ( </a:t>
            </a:r>
            <a:r>
              <a:rPr lang="en-US" altLang="ar-SA" b="1" smtClean="0">
                <a:latin typeface="Times New Roman" pitchFamily="18" charset="0"/>
                <a:cs typeface="Times New Roman" pitchFamily="18" charset="0"/>
              </a:rPr>
              <a:t>y</a:t>
            </a:r>
            <a:r>
              <a:rPr lang="ar-SA" altLang="ar-SA" b="1" smtClean="0">
                <a:latin typeface="Times New Roman" pitchFamily="18" charset="0"/>
                <a:cs typeface="Times New Roman" pitchFamily="18" charset="0"/>
              </a:rPr>
              <a:t> ) باستخدام عامل متغير واحد ( </a:t>
            </a:r>
            <a:r>
              <a:rPr lang="en-US" altLang="ar-SA" b="1" smtClean="0">
                <a:latin typeface="Times New Roman" pitchFamily="18" charset="0"/>
                <a:cs typeface="Times New Roman" pitchFamily="18" charset="0"/>
              </a:rPr>
              <a:t>x</a:t>
            </a:r>
            <a:r>
              <a:rPr lang="en-US" altLang="ar-SA" b="1" baseline="-25000" smtClean="0">
                <a:latin typeface="Times New Roman" pitchFamily="18" charset="0"/>
                <a:cs typeface="Times New Roman" pitchFamily="18" charset="0"/>
              </a:rPr>
              <a:t>1</a:t>
            </a:r>
            <a:r>
              <a:rPr lang="ar-SA" altLang="ar-SA" b="1" smtClean="0">
                <a:latin typeface="Times New Roman" pitchFamily="18" charset="0"/>
                <a:cs typeface="Times New Roman" pitchFamily="18" charset="0"/>
              </a:rPr>
              <a:t>)</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لهذه الدالة قمنا بحساب ( </a:t>
            </a:r>
            <a:r>
              <a:rPr lang="en-US" altLang="ar-SA" b="1" smtClean="0">
                <a:latin typeface="Times New Roman" pitchFamily="18" charset="0"/>
                <a:cs typeface="Times New Roman" pitchFamily="18" charset="0"/>
              </a:rPr>
              <a:t>APP</a:t>
            </a:r>
            <a:r>
              <a:rPr lang="ar-SA" altLang="ar-SA" b="1" smtClean="0">
                <a:latin typeface="Times New Roman" pitchFamily="18" charset="0"/>
                <a:cs typeface="Times New Roman" pitchFamily="18" charset="0"/>
              </a:rPr>
              <a:t>) و ( </a:t>
            </a:r>
            <a:r>
              <a:rPr lang="en-US" altLang="ar-SA" b="1" smtClean="0">
                <a:latin typeface="Times New Roman" pitchFamily="18" charset="0"/>
                <a:cs typeface="Times New Roman" pitchFamily="18" charset="0"/>
              </a:rPr>
              <a:t>MPP</a:t>
            </a:r>
            <a:r>
              <a:rPr lang="ar-SA" altLang="ar-SA" b="1" smtClean="0">
                <a:latin typeface="Times New Roman" pitchFamily="18" charset="0"/>
                <a:cs typeface="Times New Roman" pitchFamily="18" charset="0"/>
              </a:rPr>
              <a:t> ) كما هو مبين</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لاحظ التغيرات التي تطرأ علي الأعمدة المختلفة بالجدول وكذلك العلاقات بين المراحل المختلفة </a:t>
            </a:r>
          </a:p>
          <a:p>
            <a:pPr algn="r" rtl="1" eaLnBrk="1" hangingPunct="1"/>
            <a:r>
              <a:rPr lang="ar-SA" altLang="ar-SA" b="1" smtClean="0">
                <a:latin typeface="Times New Roman" pitchFamily="18" charset="0"/>
                <a:cs typeface="Times New Roman" pitchFamily="18" charset="0"/>
              </a:rPr>
              <a:t>لاحظ كيف نحدد بداية ونهاية كل مرحلة من مراحل الانتاج الثلاث</a:t>
            </a:r>
            <a:endParaRPr lang="en-GB" altLang="ar-SA" b="1" smtClean="0">
              <a:latin typeface="Times New Roman" pitchFamily="18" charset="0"/>
              <a:cs typeface="Times New Roman" pitchFamily="18" charset="0"/>
            </a:endParaRPr>
          </a:p>
        </p:txBody>
      </p:sp>
      <p:sp>
        <p:nvSpPr>
          <p:cNvPr id="356354"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752600" y="152400"/>
            <a:ext cx="7010400" cy="457200"/>
          </a:xfrm>
        </p:spPr>
        <p:txBody>
          <a:bodyPr>
            <a:normAutofit fontScale="90000"/>
          </a:bodyPr>
          <a:lstStyle/>
          <a:p>
            <a:pPr eaLnBrk="1" fontAlgn="auto" hangingPunct="1">
              <a:spcAft>
                <a:spcPts val="0"/>
              </a:spcAft>
              <a:defRPr/>
            </a:pPr>
            <a:r>
              <a:rPr lang="en-US" sz="3600" dirty="0" smtClean="0">
                <a:solidFill>
                  <a:schemeClr val="accent1">
                    <a:satMod val="150000"/>
                  </a:schemeClr>
                </a:solidFill>
              </a:rPr>
              <a:t>Law of Diminishing MR: Example</a:t>
            </a:r>
          </a:p>
        </p:txBody>
      </p:sp>
      <p:graphicFrame>
        <p:nvGraphicFramePr>
          <p:cNvPr id="354307" name="Group 3"/>
          <p:cNvGraphicFramePr>
            <a:graphicFrameLocks noGrp="1"/>
          </p:cNvGraphicFramePr>
          <p:nvPr>
            <p:ph type="tbl" idx="1"/>
          </p:nvPr>
        </p:nvGraphicFramePr>
        <p:xfrm>
          <a:off x="457200" y="685800"/>
          <a:ext cx="8686800" cy="6197603"/>
        </p:xfrm>
        <a:graphic>
          <a:graphicData uri="http://schemas.openxmlformats.org/drawingml/2006/table">
            <a:tbl>
              <a:tblPr/>
              <a:tblGrid>
                <a:gridCol w="2171700"/>
                <a:gridCol w="2171700"/>
                <a:gridCol w="2171700"/>
                <a:gridCol w="2171700"/>
              </a:tblGrid>
              <a:tr h="14935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000" b="1" i="0" u="none" strike="noStrike" cap="none" normalizeH="0" baseline="-25000" dirty="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Y (TPP)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(units)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APP (units)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APP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(TPP/x</a:t>
                      </a:r>
                      <a:r>
                        <a:rPr kumimoji="0" lang="en-US" sz="2000" b="1" i="0" u="none" strike="noStrike" cap="none" normalizeH="0" baseline="-25000" dirty="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 (units)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r>
                        <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Δ</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TPP/ </a:t>
                      </a:r>
                      <a:r>
                        <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Δ</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x</a:t>
                      </a:r>
                      <a:r>
                        <a:rPr kumimoji="0" lang="en-US" sz="2000" b="1" i="0" u="none" strike="noStrike" cap="none" normalizeH="0" baseline="-25000" dirty="0" smtClean="0">
                          <a:ln>
                            <a:noFill/>
                          </a:ln>
                          <a:solidFill>
                            <a:schemeClr val="tx1"/>
                          </a:solidFill>
                          <a:effectLst>
                            <a:outerShdw blurRad="38100" dist="38100" dir="2700000" algn="tl">
                              <a:srgbClr val="000000"/>
                            </a:outerShdw>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endParaRPr kumimoji="0" lang="el-G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47040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9</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10</a:t>
                      </a:r>
                    </a:p>
                  </a:txBody>
                  <a:tcPr marT="45714" marB="45714" horzOverflow="overflow">
                    <a:lnL cap="flat">
                      <a:noFill/>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30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54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72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14.7</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13.5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11.3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10.3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9.3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10</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8</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6</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-4</a:t>
                      </a:r>
                    </a:p>
                  </a:txBody>
                  <a:tcPr marT="45714" marB="45714" horzOverflow="overflow">
                    <a:lnL w="12700" cap="flat" cmpd="sng" algn="ctr">
                      <a:solidFill>
                        <a:schemeClr val="tx1"/>
                      </a:solidFill>
                      <a:prstDash val="solid"/>
                      <a:round/>
                      <a:headEnd type="none" w="med" len="med"/>
                      <a:tailEnd type="none" w="med" len="med"/>
                    </a:lnL>
                    <a:lnR cap="flat">
                      <a:noFill/>
                    </a:lnR>
                    <a:lnT w="127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23250" name="Group 9"/>
          <p:cNvGrpSpPr>
            <a:grpSpLocks/>
          </p:cNvGrpSpPr>
          <p:nvPr/>
        </p:nvGrpSpPr>
        <p:grpSpPr bwMode="auto">
          <a:xfrm>
            <a:off x="0" y="2133600"/>
            <a:ext cx="8675688" cy="4103688"/>
            <a:chOff x="0" y="2133600"/>
            <a:chExt cx="8675688" cy="4103712"/>
          </a:xfrm>
        </p:grpSpPr>
        <p:sp>
          <p:nvSpPr>
            <p:cNvPr id="223251" name="Rectangle 23"/>
            <p:cNvSpPr>
              <a:spLocks noChangeArrowheads="1"/>
            </p:cNvSpPr>
            <p:nvPr/>
          </p:nvSpPr>
          <p:spPr bwMode="auto">
            <a:xfrm>
              <a:off x="1371600" y="2971800"/>
              <a:ext cx="7086600" cy="2133600"/>
            </a:xfrm>
            <a:prstGeom prst="rect">
              <a:avLst/>
            </a:prstGeom>
            <a:noFill/>
            <a:ln w="9525"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223252" name="Rectangle 24"/>
            <p:cNvSpPr>
              <a:spLocks noChangeArrowheads="1"/>
            </p:cNvSpPr>
            <p:nvPr/>
          </p:nvSpPr>
          <p:spPr bwMode="auto">
            <a:xfrm rot="-5400000">
              <a:off x="-29369" y="3853657"/>
              <a:ext cx="1946275" cy="376238"/>
            </a:xfrm>
            <a:prstGeom prst="rect">
              <a:avLst/>
            </a:prstGeom>
            <a:solidFill>
              <a:schemeClr val="accent1"/>
            </a:solidFill>
            <a:ln w="9525" algn="ctr">
              <a:solidFill>
                <a:schemeClr val="tx1"/>
              </a:solidFill>
              <a:miter lim="800000"/>
              <a:headEnd/>
              <a:tailEnd/>
            </a:ln>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en-US" altLang="ar-SA" sz="1800">
                  <a:latin typeface="Arial" pitchFamily="34" charset="0"/>
                  <a:cs typeface="Arial" pitchFamily="34" charset="0"/>
                </a:rPr>
                <a:t>Stage II: Rational</a:t>
              </a:r>
            </a:p>
          </p:txBody>
        </p:sp>
        <p:sp>
          <p:nvSpPr>
            <p:cNvPr id="223253" name="Rectangle 25"/>
            <p:cNvSpPr>
              <a:spLocks noChangeArrowheads="1"/>
            </p:cNvSpPr>
            <p:nvPr/>
          </p:nvSpPr>
          <p:spPr bwMode="auto">
            <a:xfrm>
              <a:off x="0" y="2205038"/>
              <a:ext cx="1008063" cy="37623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en-US" altLang="ar-SA" sz="1800">
                  <a:latin typeface="Arial" pitchFamily="34" charset="0"/>
                  <a:cs typeface="Arial" pitchFamily="34" charset="0"/>
                </a:rPr>
                <a:t>Stage I:</a:t>
              </a:r>
            </a:p>
          </p:txBody>
        </p:sp>
        <p:sp>
          <p:nvSpPr>
            <p:cNvPr id="223254" name="Rectangle 26"/>
            <p:cNvSpPr>
              <a:spLocks noChangeArrowheads="1"/>
            </p:cNvSpPr>
            <p:nvPr/>
          </p:nvSpPr>
          <p:spPr bwMode="auto">
            <a:xfrm>
              <a:off x="1116013" y="2133600"/>
              <a:ext cx="7416800" cy="790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223255" name="Rectangle 27"/>
            <p:cNvSpPr>
              <a:spLocks noChangeArrowheads="1"/>
            </p:cNvSpPr>
            <p:nvPr/>
          </p:nvSpPr>
          <p:spPr bwMode="auto">
            <a:xfrm>
              <a:off x="1258888" y="5157788"/>
              <a:ext cx="7416800" cy="1079524"/>
            </a:xfrm>
            <a:prstGeom prst="rect">
              <a:avLst/>
            </a:prstGeom>
            <a:noFill/>
            <a:ln w="9525">
              <a:solidFill>
                <a:srgbClr val="DBE64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
          <p:nvSpPr>
            <p:cNvPr id="223256" name="Rectangle 28"/>
            <p:cNvSpPr>
              <a:spLocks noChangeArrowheads="1"/>
            </p:cNvSpPr>
            <p:nvPr/>
          </p:nvSpPr>
          <p:spPr bwMode="auto">
            <a:xfrm>
              <a:off x="0" y="5373688"/>
              <a:ext cx="1116013" cy="376237"/>
            </a:xfrm>
            <a:prstGeom prst="rect">
              <a:avLst/>
            </a:prstGeom>
            <a:noFill/>
            <a:ln w="9525" algn="ctr">
              <a:solidFill>
                <a:srgbClr val="DBE648"/>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en-US" altLang="ar-SA" sz="1800">
                  <a:latin typeface="Arial" pitchFamily="34" charset="0"/>
                  <a:cs typeface="Arial" pitchFamily="34" charset="0"/>
                </a:rPr>
                <a:t>Stage III:</a:t>
              </a:r>
            </a:p>
          </p:txBody>
        </p:sp>
      </p:gr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idx="1"/>
          </p:nvPr>
        </p:nvSpPr>
        <p:spPr/>
        <p:txBody>
          <a:bodyPr/>
          <a:lstStyle/>
          <a:p>
            <a:pPr algn="r" rtl="1" eaLnBrk="1" hangingPunct="1">
              <a:lnSpc>
                <a:spcPct val="90000"/>
              </a:lnSpc>
            </a:pPr>
            <a:r>
              <a:rPr lang="ar-SA" altLang="ar-SA" sz="2800" b="1" u="sng" smtClean="0">
                <a:latin typeface="Times New Roman" pitchFamily="18" charset="0"/>
                <a:cs typeface="Times New Roman" pitchFamily="18" charset="0"/>
              </a:rPr>
              <a:t>المرحلة الأولى:</a:t>
            </a:r>
          </a:p>
          <a:p>
            <a:pPr lvl="1" algn="r" rtl="1" eaLnBrk="1" hangingPunct="1">
              <a:lnSpc>
                <a:spcPct val="90000"/>
              </a:lnSpc>
            </a:pPr>
            <a:r>
              <a:rPr lang="ar-SA" altLang="ar-SA" b="1" smtClean="0">
                <a:latin typeface="Times New Roman" pitchFamily="18" charset="0"/>
                <a:cs typeface="Times New Roman" pitchFamily="18" charset="0"/>
              </a:rPr>
              <a:t>تبدأ من النقطة التي تكون فيها الوحدات المستخدمة من عنصر الإنتاج المتغير مساوية للصفر وتنتهي بالنقطة التي يكون فيها متوسط الإنتاج </a:t>
            </a:r>
            <a:r>
              <a:rPr lang="en-US" altLang="ar-SA" b="1" smtClean="0">
                <a:latin typeface="Times New Roman" pitchFamily="18" charset="0"/>
                <a:cs typeface="Times New Roman" pitchFamily="18" charset="0"/>
              </a:rPr>
              <a:t> (APP)</a:t>
            </a:r>
            <a:r>
              <a:rPr lang="ar-SA" altLang="ar-SA" b="1" smtClean="0">
                <a:latin typeface="Times New Roman" pitchFamily="18" charset="0"/>
                <a:cs typeface="Times New Roman" pitchFamily="18" charset="0"/>
              </a:rPr>
              <a:t>في أعلى قمة له.</a:t>
            </a:r>
          </a:p>
          <a:p>
            <a:pPr algn="r" rtl="1" eaLnBrk="1" hangingPunct="1">
              <a:lnSpc>
                <a:spcPct val="90000"/>
              </a:lnSpc>
            </a:pPr>
            <a:r>
              <a:rPr lang="ar-SA" altLang="ar-SA" sz="2800" b="1" u="sng" smtClean="0">
                <a:latin typeface="Times New Roman" pitchFamily="18" charset="0"/>
                <a:cs typeface="Times New Roman" pitchFamily="18" charset="0"/>
              </a:rPr>
              <a:t>المرحلة الثانية:</a:t>
            </a:r>
          </a:p>
          <a:p>
            <a:pPr lvl="1" algn="r" rtl="1" eaLnBrk="1" hangingPunct="1">
              <a:lnSpc>
                <a:spcPct val="90000"/>
              </a:lnSpc>
            </a:pPr>
            <a:r>
              <a:rPr lang="ar-SA" altLang="ar-SA" b="1" smtClean="0">
                <a:latin typeface="Times New Roman" pitchFamily="18" charset="0"/>
                <a:cs typeface="Times New Roman" pitchFamily="18" charset="0"/>
              </a:rPr>
              <a:t>تبدأ من نهاية المرحلة الأولى و تنتهي بالنقطة التي يكون فيها الإنتاج الحدي </a:t>
            </a:r>
            <a:r>
              <a:rPr lang="en-US" altLang="ar-SA" b="1" smtClean="0">
                <a:latin typeface="Times New Roman" pitchFamily="18" charset="0"/>
                <a:cs typeface="Times New Roman" pitchFamily="18" charset="0"/>
              </a:rPr>
              <a:t> (MPP)</a:t>
            </a:r>
            <a:r>
              <a:rPr lang="ar-SA" altLang="ar-SA" b="1" smtClean="0">
                <a:latin typeface="Times New Roman" pitchFamily="18" charset="0"/>
                <a:cs typeface="Times New Roman" pitchFamily="18" charset="0"/>
              </a:rPr>
              <a:t>مساوياً للصفر.</a:t>
            </a:r>
            <a:endParaRPr lang="en-US" altLang="ar-SA" b="1" smtClean="0">
              <a:latin typeface="Times New Roman" pitchFamily="18" charset="0"/>
              <a:cs typeface="Times New Roman" pitchFamily="18" charset="0"/>
            </a:endParaRPr>
          </a:p>
          <a:p>
            <a:pPr algn="r" rtl="1" eaLnBrk="1" hangingPunct="1">
              <a:lnSpc>
                <a:spcPct val="90000"/>
              </a:lnSpc>
            </a:pPr>
            <a:r>
              <a:rPr lang="ar-SA" altLang="ar-SA" sz="2800" b="1" u="sng" smtClean="0">
                <a:latin typeface="Times New Roman" pitchFamily="18" charset="0"/>
                <a:cs typeface="Times New Roman" pitchFamily="18" charset="0"/>
              </a:rPr>
              <a:t>المرحلة الثالثة:</a:t>
            </a:r>
          </a:p>
          <a:p>
            <a:pPr lvl="1" algn="r" rtl="1" eaLnBrk="1" hangingPunct="1">
              <a:lnSpc>
                <a:spcPct val="90000"/>
              </a:lnSpc>
            </a:pPr>
            <a:r>
              <a:rPr lang="ar-SA" altLang="ar-SA" b="1" smtClean="0">
                <a:latin typeface="Times New Roman" pitchFamily="18" charset="0"/>
                <a:cs typeface="Times New Roman" pitchFamily="18" charset="0"/>
              </a:rPr>
              <a:t>تبدأ من نقطة نهاية المرحلة الإنتاجية الثانية.</a:t>
            </a:r>
            <a:endParaRPr lang="en-US" altLang="ar-SA" b="1" smtClean="0">
              <a:latin typeface="Times New Roman" pitchFamily="18" charset="0"/>
              <a:cs typeface="Times New Roman" pitchFamily="18" charset="0"/>
            </a:endParaRPr>
          </a:p>
          <a:p>
            <a:pPr algn="r" rtl="1" eaLnBrk="1" hangingPunct="1">
              <a:lnSpc>
                <a:spcPct val="90000"/>
              </a:lnSpc>
            </a:pPr>
            <a:endParaRPr lang="en-GB" altLang="ar-SA" sz="2800" b="1" smtClean="0">
              <a:latin typeface="Times New Roman" pitchFamily="18" charset="0"/>
              <a:cs typeface="Times New Roman" pitchFamily="18" charset="0"/>
            </a:endParaRPr>
          </a:p>
        </p:txBody>
      </p:sp>
      <p:sp>
        <p:nvSpPr>
          <p:cNvPr id="358402"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تحديد مراحل الانتاج</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30"/>
          <p:cNvSpPr txBox="1">
            <a:spLocks noChangeArrowheads="1"/>
          </p:cNvSpPr>
          <p:nvPr/>
        </p:nvSpPr>
        <p:spPr bwMode="auto">
          <a:xfrm>
            <a:off x="954088" y="6413500"/>
            <a:ext cx="6473825" cy="366713"/>
          </a:xfrm>
          <a:prstGeom prst="rect">
            <a:avLst/>
          </a:prstGeom>
          <a:solidFill>
            <a:srgbClr val="008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8000"/>
            </a:extrusionClr>
          </a:sp3d>
        </p:spPr>
        <p:txBody>
          <a:bodyPr wrap="none">
            <a:spAutoFit/>
            <a:flatTx/>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TPP, APP, MPP </a:t>
            </a:r>
            <a:r>
              <a:rPr lang="ar-SA" altLang="ar-SA" sz="1800" b="1">
                <a:latin typeface="Arial" pitchFamily="34" charset="0"/>
                <a:cs typeface="Arial" pitchFamily="34" charset="0"/>
              </a:rPr>
              <a:t>رسم توضيحي لمراحل الانتاج والعلاقات بين المنحنيات الثلاث:</a:t>
            </a:r>
            <a:endParaRPr lang="en-GB" altLang="ar-SA" sz="1800" b="1">
              <a:latin typeface="Arial" pitchFamily="34" charset="0"/>
              <a:cs typeface="Arial" pitchFamily="34" charset="0"/>
            </a:endParaRPr>
          </a:p>
        </p:txBody>
      </p:sp>
      <p:sp>
        <p:nvSpPr>
          <p:cNvPr id="225283" name="Arc 9"/>
          <p:cNvSpPr>
            <a:spLocks/>
          </p:cNvSpPr>
          <p:nvPr/>
        </p:nvSpPr>
        <p:spPr bwMode="auto">
          <a:xfrm rot="12654692" flipV="1">
            <a:off x="1905000" y="5105400"/>
            <a:ext cx="2286000" cy="1447800"/>
          </a:xfrm>
          <a:custGeom>
            <a:avLst/>
            <a:gdLst>
              <a:gd name="T0" fmla="*/ 2147483647 w 21600"/>
              <a:gd name="T1" fmla="*/ 0 h 21594"/>
              <a:gd name="T2" fmla="*/ 2147483647 w 21600"/>
              <a:gd name="T3" fmla="*/ 2147483647 h 21594"/>
              <a:gd name="T4" fmla="*/ 0 w 21600"/>
              <a:gd name="T5" fmla="*/ 2147483647 h 21594"/>
              <a:gd name="T6" fmla="*/ 0 60000 65536"/>
              <a:gd name="T7" fmla="*/ 0 60000 65536"/>
              <a:gd name="T8" fmla="*/ 0 60000 65536"/>
              <a:gd name="T9" fmla="*/ 0 w 21600"/>
              <a:gd name="T10" fmla="*/ 0 h 21594"/>
              <a:gd name="T11" fmla="*/ 21600 w 21600"/>
              <a:gd name="T12" fmla="*/ 21594 h 21594"/>
            </a:gdLst>
            <a:ahLst/>
            <a:cxnLst>
              <a:cxn ang="T6">
                <a:pos x="T0" y="T1"/>
              </a:cxn>
              <a:cxn ang="T7">
                <a:pos x="T2" y="T3"/>
              </a:cxn>
              <a:cxn ang="T8">
                <a:pos x="T4" y="T5"/>
              </a:cxn>
            </a:cxnLst>
            <a:rect l="T9" t="T10" r="T11" b="T12"/>
            <a:pathLst>
              <a:path w="21600" h="21594" fill="none" extrusionOk="0">
                <a:moveTo>
                  <a:pt x="524" y="0"/>
                </a:moveTo>
                <a:cubicBezTo>
                  <a:pt x="12246" y="285"/>
                  <a:pt x="21600" y="9869"/>
                  <a:pt x="21600" y="21594"/>
                </a:cubicBezTo>
              </a:path>
              <a:path w="21600" h="21594" stroke="0" extrusionOk="0">
                <a:moveTo>
                  <a:pt x="524" y="0"/>
                </a:moveTo>
                <a:cubicBezTo>
                  <a:pt x="12246" y="285"/>
                  <a:pt x="21600" y="9869"/>
                  <a:pt x="21600" y="21594"/>
                </a:cubicBezTo>
                <a:lnTo>
                  <a:pt x="0" y="21594"/>
                </a:lnTo>
                <a:lnTo>
                  <a:pt x="524"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nvGrpSpPr>
          <p:cNvPr id="225284" name="Group 29"/>
          <p:cNvGrpSpPr>
            <a:grpSpLocks/>
          </p:cNvGrpSpPr>
          <p:nvPr/>
        </p:nvGrpSpPr>
        <p:grpSpPr bwMode="auto">
          <a:xfrm>
            <a:off x="1403350" y="-11113"/>
            <a:ext cx="6673850" cy="6434138"/>
            <a:chOff x="1403350" y="-11113"/>
            <a:chExt cx="6673850" cy="6434138"/>
          </a:xfrm>
        </p:grpSpPr>
        <p:sp>
          <p:nvSpPr>
            <p:cNvPr id="225285" name="Text Box 22"/>
            <p:cNvSpPr txBox="1">
              <a:spLocks noChangeArrowheads="1"/>
            </p:cNvSpPr>
            <p:nvPr/>
          </p:nvSpPr>
          <p:spPr bwMode="auto">
            <a:xfrm>
              <a:off x="1828800" y="2286000"/>
              <a:ext cx="3200400" cy="376238"/>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ar-SA" sz="1800" b="1">
                  <a:solidFill>
                    <a:srgbClr val="FF0000"/>
                  </a:solidFill>
                  <a:latin typeface="Times New Roman" pitchFamily="18" charset="0"/>
                  <a:cs typeface="Times New Roman" pitchFamily="18" charset="0"/>
                </a:rPr>
                <a:t>مراحل الانتاج</a:t>
              </a:r>
              <a:endParaRPr lang="en-US" altLang="ar-SA" sz="1800" b="1">
                <a:solidFill>
                  <a:srgbClr val="FF0000"/>
                </a:solidFill>
                <a:latin typeface="Times New Roman" pitchFamily="18" charset="0"/>
                <a:cs typeface="Times New Roman" pitchFamily="18" charset="0"/>
              </a:endParaRPr>
            </a:p>
          </p:txBody>
        </p:sp>
        <p:sp>
          <p:nvSpPr>
            <p:cNvPr id="225286" name="Line 2"/>
            <p:cNvSpPr>
              <a:spLocks noChangeShapeType="1"/>
            </p:cNvSpPr>
            <p:nvPr/>
          </p:nvSpPr>
          <p:spPr bwMode="auto">
            <a:xfrm>
              <a:off x="1752600" y="685800"/>
              <a:ext cx="0" cy="2895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25287" name="Line 3"/>
            <p:cNvSpPr>
              <a:spLocks noChangeShapeType="1"/>
            </p:cNvSpPr>
            <p:nvPr/>
          </p:nvSpPr>
          <p:spPr bwMode="auto">
            <a:xfrm>
              <a:off x="1752600" y="3581400"/>
              <a:ext cx="434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25288" name="Line 4"/>
            <p:cNvSpPr>
              <a:spLocks noChangeShapeType="1"/>
            </p:cNvSpPr>
            <p:nvPr/>
          </p:nvSpPr>
          <p:spPr bwMode="auto">
            <a:xfrm>
              <a:off x="1752600" y="3886200"/>
              <a:ext cx="0" cy="2286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25289" name="Line 5"/>
            <p:cNvSpPr>
              <a:spLocks noChangeShapeType="1"/>
            </p:cNvSpPr>
            <p:nvPr/>
          </p:nvSpPr>
          <p:spPr bwMode="auto">
            <a:xfrm>
              <a:off x="1752600" y="6172200"/>
              <a:ext cx="449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25290" name="Arc 6"/>
            <p:cNvSpPr>
              <a:spLocks/>
            </p:cNvSpPr>
            <p:nvPr/>
          </p:nvSpPr>
          <p:spPr bwMode="auto">
            <a:xfrm rot="11264897" flipV="1">
              <a:off x="2806700" y="-11113"/>
              <a:ext cx="1636713" cy="2260601"/>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25291" name="Arc 7"/>
            <p:cNvSpPr>
              <a:spLocks/>
            </p:cNvSpPr>
            <p:nvPr/>
          </p:nvSpPr>
          <p:spPr bwMode="auto">
            <a:xfrm rot="532632" flipV="1">
              <a:off x="1828800" y="1828800"/>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25292" name="Freeform 8"/>
            <p:cNvSpPr>
              <a:spLocks/>
            </p:cNvSpPr>
            <p:nvPr/>
          </p:nvSpPr>
          <p:spPr bwMode="auto">
            <a:xfrm>
              <a:off x="1752600" y="5105400"/>
              <a:ext cx="2438400" cy="1155700"/>
            </a:xfrm>
            <a:custGeom>
              <a:avLst/>
              <a:gdLst>
                <a:gd name="T0" fmla="*/ 0 w 1536"/>
                <a:gd name="T1" fmla="*/ 2147483647 h 728"/>
                <a:gd name="T2" fmla="*/ 2147483647 w 1536"/>
                <a:gd name="T3" fmla="*/ 2147483647 h 728"/>
                <a:gd name="T4" fmla="*/ 2147483647 w 1536"/>
                <a:gd name="T5" fmla="*/ 2147483647 h 728"/>
                <a:gd name="T6" fmla="*/ 0 60000 65536"/>
                <a:gd name="T7" fmla="*/ 0 60000 65536"/>
                <a:gd name="T8" fmla="*/ 0 60000 65536"/>
                <a:gd name="T9" fmla="*/ 0 w 1536"/>
                <a:gd name="T10" fmla="*/ 0 h 728"/>
                <a:gd name="T11" fmla="*/ 1536 w 1536"/>
                <a:gd name="T12" fmla="*/ 728 h 728"/>
              </a:gdLst>
              <a:ahLst/>
              <a:cxnLst>
                <a:cxn ang="T6">
                  <a:pos x="T0" y="T1"/>
                </a:cxn>
                <a:cxn ang="T7">
                  <a:pos x="T2" y="T3"/>
                </a:cxn>
                <a:cxn ang="T8">
                  <a:pos x="T4" y="T5"/>
                </a:cxn>
              </a:cxnLst>
              <a:rect l="T9" t="T10" r="T11" b="T12"/>
              <a:pathLst>
                <a:path w="1536" h="728">
                  <a:moveTo>
                    <a:pt x="0" y="392"/>
                  </a:moveTo>
                  <a:cubicBezTo>
                    <a:pt x="88" y="196"/>
                    <a:pt x="176" y="0"/>
                    <a:pt x="432" y="56"/>
                  </a:cubicBezTo>
                  <a:cubicBezTo>
                    <a:pt x="688" y="112"/>
                    <a:pt x="1352" y="616"/>
                    <a:pt x="1536" y="728"/>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25293" name="Text Box 10"/>
            <p:cNvSpPr txBox="1">
              <a:spLocks noChangeArrowheads="1"/>
            </p:cNvSpPr>
            <p:nvPr/>
          </p:nvSpPr>
          <p:spPr bwMode="auto">
            <a:xfrm>
              <a:off x="4643438" y="0"/>
              <a:ext cx="62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TPP</a:t>
              </a:r>
            </a:p>
          </p:txBody>
        </p:sp>
        <p:sp>
          <p:nvSpPr>
            <p:cNvPr id="225294" name="Text Box 11"/>
            <p:cNvSpPr txBox="1">
              <a:spLocks noChangeArrowheads="1"/>
            </p:cNvSpPr>
            <p:nvPr/>
          </p:nvSpPr>
          <p:spPr bwMode="auto">
            <a:xfrm>
              <a:off x="5105400" y="50292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APP</a:t>
              </a:r>
            </a:p>
          </p:txBody>
        </p:sp>
        <p:sp>
          <p:nvSpPr>
            <p:cNvPr id="225295" name="Text Box 12"/>
            <p:cNvSpPr txBox="1">
              <a:spLocks noChangeArrowheads="1"/>
            </p:cNvSpPr>
            <p:nvPr/>
          </p:nvSpPr>
          <p:spPr bwMode="auto">
            <a:xfrm>
              <a:off x="4953000" y="5715000"/>
              <a:ext cx="67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MPP</a:t>
              </a:r>
            </a:p>
          </p:txBody>
        </p:sp>
        <p:sp>
          <p:nvSpPr>
            <p:cNvPr id="225296" name="Freeform 13"/>
            <p:cNvSpPr>
              <a:spLocks/>
            </p:cNvSpPr>
            <p:nvPr/>
          </p:nvSpPr>
          <p:spPr bwMode="auto">
            <a:xfrm>
              <a:off x="4038600" y="0"/>
              <a:ext cx="14288" cy="6142038"/>
            </a:xfrm>
            <a:custGeom>
              <a:avLst/>
              <a:gdLst>
                <a:gd name="T0" fmla="*/ 2147483647 w 9"/>
                <a:gd name="T1" fmla="*/ 2147483647 h 3869"/>
                <a:gd name="T2" fmla="*/ 0 w 9"/>
                <a:gd name="T3" fmla="*/ 0 h 3869"/>
                <a:gd name="T4" fmla="*/ 0 60000 65536"/>
                <a:gd name="T5" fmla="*/ 0 60000 65536"/>
                <a:gd name="T6" fmla="*/ 0 w 9"/>
                <a:gd name="T7" fmla="*/ 0 h 3869"/>
                <a:gd name="T8" fmla="*/ 9 w 9"/>
                <a:gd name="T9" fmla="*/ 3869 h 3869"/>
              </a:gdLst>
              <a:ahLst/>
              <a:cxnLst>
                <a:cxn ang="T4">
                  <a:pos x="T0" y="T1"/>
                </a:cxn>
                <a:cxn ang="T5">
                  <a:pos x="T2" y="T3"/>
                </a:cxn>
              </a:cxnLst>
              <a:rect l="T6" t="T7" r="T8" b="T9"/>
              <a:pathLst>
                <a:path w="9" h="3869">
                  <a:moveTo>
                    <a:pt x="9" y="3869"/>
                  </a:moveTo>
                  <a:cubicBezTo>
                    <a:pt x="8" y="3223"/>
                    <a:pt x="2" y="806"/>
                    <a:pt x="0" y="0"/>
                  </a:cubicBezTo>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25297" name="Freeform 14"/>
            <p:cNvSpPr>
              <a:spLocks/>
            </p:cNvSpPr>
            <p:nvPr/>
          </p:nvSpPr>
          <p:spPr bwMode="auto">
            <a:xfrm>
              <a:off x="2716213" y="668338"/>
              <a:ext cx="53975" cy="5500687"/>
            </a:xfrm>
            <a:custGeom>
              <a:avLst/>
              <a:gdLst>
                <a:gd name="T0" fmla="*/ 2147483647 w 34"/>
                <a:gd name="T1" fmla="*/ 2147483647 h 3465"/>
                <a:gd name="T2" fmla="*/ 0 w 34"/>
                <a:gd name="T3" fmla="*/ 0 h 3465"/>
                <a:gd name="T4" fmla="*/ 0 60000 65536"/>
                <a:gd name="T5" fmla="*/ 0 60000 65536"/>
                <a:gd name="T6" fmla="*/ 0 w 34"/>
                <a:gd name="T7" fmla="*/ 0 h 3465"/>
                <a:gd name="T8" fmla="*/ 34 w 34"/>
                <a:gd name="T9" fmla="*/ 3465 h 3465"/>
              </a:gdLst>
              <a:ahLst/>
              <a:cxnLst>
                <a:cxn ang="T4">
                  <a:pos x="T0" y="T1"/>
                </a:cxn>
                <a:cxn ang="T5">
                  <a:pos x="T2" y="T3"/>
                </a:cxn>
              </a:cxnLst>
              <a:rect l="T6" t="T7" r="T8" b="T9"/>
              <a:pathLst>
                <a:path w="34" h="3465">
                  <a:moveTo>
                    <a:pt x="34" y="3465"/>
                  </a:moveTo>
                  <a:lnTo>
                    <a:pt x="0" y="0"/>
                  </a:lnTo>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25298" name="Text Box 15"/>
            <p:cNvSpPr txBox="1">
              <a:spLocks noChangeArrowheads="1"/>
            </p:cNvSpPr>
            <p:nvPr/>
          </p:nvSpPr>
          <p:spPr bwMode="auto">
            <a:xfrm>
              <a:off x="6384925" y="60563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r>
                <a:rPr lang="en-US" altLang="ar-SA" sz="1800" b="1" baseline="-25000">
                  <a:latin typeface="Arial" pitchFamily="34" charset="0"/>
                  <a:cs typeface="Arial" pitchFamily="34" charset="0"/>
                </a:rPr>
                <a:t>1</a:t>
              </a:r>
              <a:endParaRPr lang="en-US" altLang="ar-SA" sz="1800" b="1">
                <a:latin typeface="Arial" pitchFamily="34" charset="0"/>
                <a:cs typeface="Arial" pitchFamily="34" charset="0"/>
              </a:endParaRPr>
            </a:p>
          </p:txBody>
        </p:sp>
        <p:sp>
          <p:nvSpPr>
            <p:cNvPr id="225299" name="Text Box 16"/>
            <p:cNvSpPr txBox="1">
              <a:spLocks noChangeArrowheads="1"/>
            </p:cNvSpPr>
            <p:nvPr/>
          </p:nvSpPr>
          <p:spPr bwMode="auto">
            <a:xfrm>
              <a:off x="1403350" y="4048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p>
          </p:txBody>
        </p:sp>
        <p:sp>
          <p:nvSpPr>
            <p:cNvPr id="225300" name="Text Box 17"/>
            <p:cNvSpPr txBox="1">
              <a:spLocks noChangeArrowheads="1"/>
            </p:cNvSpPr>
            <p:nvPr/>
          </p:nvSpPr>
          <p:spPr bwMode="auto">
            <a:xfrm rot="-2426506">
              <a:off x="1447800" y="129540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u="sng">
                  <a:latin typeface="Arial" pitchFamily="34" charset="0"/>
                  <a:cs typeface="Arial" pitchFamily="34" charset="0"/>
                </a:rPr>
                <a:t>Stage I</a:t>
              </a:r>
            </a:p>
            <a:p>
              <a:pPr eaLnBrk="1" hangingPunct="1">
                <a:buClrTx/>
                <a:buSzTx/>
                <a:buFontTx/>
                <a:buNone/>
              </a:pPr>
              <a:r>
                <a:rPr lang="en-US" altLang="ar-SA" sz="1800" b="1" u="sng">
                  <a:latin typeface="Arial" pitchFamily="34" charset="0"/>
                  <a:cs typeface="Arial" pitchFamily="34" charset="0"/>
                </a:rPr>
                <a:t>(Irrational)</a:t>
              </a:r>
            </a:p>
          </p:txBody>
        </p:sp>
        <p:sp>
          <p:nvSpPr>
            <p:cNvPr id="225301" name="Text Box 18"/>
            <p:cNvSpPr txBox="1">
              <a:spLocks noChangeArrowheads="1"/>
            </p:cNvSpPr>
            <p:nvPr/>
          </p:nvSpPr>
          <p:spPr bwMode="auto">
            <a:xfrm rot="-2935935">
              <a:off x="2749550" y="128905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u="sng">
                  <a:latin typeface="Arial" pitchFamily="34" charset="0"/>
                  <a:cs typeface="Arial" pitchFamily="34" charset="0"/>
                </a:rPr>
                <a:t>Stage II</a:t>
              </a:r>
            </a:p>
            <a:p>
              <a:pPr eaLnBrk="1" hangingPunct="1">
                <a:buClrTx/>
                <a:buSzTx/>
                <a:buFontTx/>
                <a:buNone/>
              </a:pPr>
              <a:r>
                <a:rPr lang="en-US" altLang="ar-SA" sz="1800" b="1" u="sng">
                  <a:latin typeface="Arial" pitchFamily="34" charset="0"/>
                  <a:cs typeface="Arial" pitchFamily="34" charset="0"/>
                </a:rPr>
                <a:t>(Rational)</a:t>
              </a:r>
            </a:p>
          </p:txBody>
        </p:sp>
        <p:sp>
          <p:nvSpPr>
            <p:cNvPr id="225302" name="Text Box 19"/>
            <p:cNvSpPr txBox="1">
              <a:spLocks noChangeArrowheads="1"/>
            </p:cNvSpPr>
            <p:nvPr/>
          </p:nvSpPr>
          <p:spPr bwMode="auto">
            <a:xfrm rot="-2956707">
              <a:off x="4159250" y="125095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u="sng">
                  <a:latin typeface="Arial" pitchFamily="34" charset="0"/>
                  <a:cs typeface="Arial" pitchFamily="34" charset="0"/>
                </a:rPr>
                <a:t>Stage III</a:t>
              </a:r>
            </a:p>
            <a:p>
              <a:pPr eaLnBrk="1" hangingPunct="1">
                <a:buClrTx/>
                <a:buSzTx/>
                <a:buFontTx/>
                <a:buNone/>
              </a:pPr>
              <a:r>
                <a:rPr lang="en-US" altLang="ar-SA" sz="1800" b="1" u="sng">
                  <a:latin typeface="Arial" pitchFamily="34" charset="0"/>
                  <a:cs typeface="Arial" pitchFamily="34" charset="0"/>
                </a:rPr>
                <a:t>(Irrational)</a:t>
              </a:r>
            </a:p>
          </p:txBody>
        </p:sp>
        <p:sp>
          <p:nvSpPr>
            <p:cNvPr id="225303" name="Text Box 20"/>
            <p:cNvSpPr txBox="1">
              <a:spLocks noChangeArrowheads="1"/>
            </p:cNvSpPr>
            <p:nvPr/>
          </p:nvSpPr>
          <p:spPr bwMode="auto">
            <a:xfrm>
              <a:off x="6156325" y="33893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r>
                <a:rPr lang="en-US" altLang="ar-SA" sz="1800" b="1" baseline="-25000">
                  <a:latin typeface="Arial" pitchFamily="34" charset="0"/>
                  <a:cs typeface="Arial" pitchFamily="34" charset="0"/>
                </a:rPr>
                <a:t>1</a:t>
              </a:r>
              <a:endParaRPr lang="en-US" altLang="ar-SA" sz="1800" b="1">
                <a:latin typeface="Arial" pitchFamily="34" charset="0"/>
                <a:cs typeface="Arial" pitchFamily="34" charset="0"/>
              </a:endParaRPr>
            </a:p>
          </p:txBody>
        </p:sp>
        <p:sp>
          <p:nvSpPr>
            <p:cNvPr id="225304" name="Text Box 21"/>
            <p:cNvSpPr txBox="1">
              <a:spLocks noChangeArrowheads="1"/>
            </p:cNvSpPr>
            <p:nvPr/>
          </p:nvSpPr>
          <p:spPr bwMode="auto">
            <a:xfrm>
              <a:off x="1508125" y="36179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p>
          </p:txBody>
        </p:sp>
        <p:sp>
          <p:nvSpPr>
            <p:cNvPr id="225305" name="Line 23"/>
            <p:cNvSpPr>
              <a:spLocks noChangeShapeType="1"/>
            </p:cNvSpPr>
            <p:nvPr/>
          </p:nvSpPr>
          <p:spPr bwMode="auto">
            <a:xfrm flipV="1">
              <a:off x="2303463" y="5181600"/>
              <a:ext cx="0" cy="990600"/>
            </a:xfrm>
            <a:prstGeom prst="line">
              <a:avLst/>
            </a:prstGeom>
            <a:noFill/>
            <a:ln w="9525">
              <a:solidFill>
                <a:schemeClr val="accent2"/>
              </a:solidFill>
              <a:prstDash val="lgDash"/>
              <a:round/>
              <a:headEnd/>
              <a:tailEnd type="oval"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25306" name="Freeform 24"/>
            <p:cNvSpPr>
              <a:spLocks/>
            </p:cNvSpPr>
            <p:nvPr/>
          </p:nvSpPr>
          <p:spPr bwMode="auto">
            <a:xfrm flipH="1">
              <a:off x="2290763" y="3141663"/>
              <a:ext cx="46037" cy="2052637"/>
            </a:xfrm>
            <a:custGeom>
              <a:avLst/>
              <a:gdLst>
                <a:gd name="T0" fmla="*/ 2147483647 w 5"/>
                <a:gd name="T1" fmla="*/ 2147483647 h 1352"/>
                <a:gd name="T2" fmla="*/ 0 w 5"/>
                <a:gd name="T3" fmla="*/ 0 h 1352"/>
                <a:gd name="T4" fmla="*/ 0 60000 65536"/>
                <a:gd name="T5" fmla="*/ 0 60000 65536"/>
                <a:gd name="T6" fmla="*/ 0 w 5"/>
                <a:gd name="T7" fmla="*/ 0 h 1352"/>
                <a:gd name="T8" fmla="*/ 5 w 5"/>
                <a:gd name="T9" fmla="*/ 1352 h 1352"/>
              </a:gdLst>
              <a:ahLst/>
              <a:cxnLst>
                <a:cxn ang="T4">
                  <a:pos x="T0" y="T1"/>
                </a:cxn>
                <a:cxn ang="T5">
                  <a:pos x="T2" y="T3"/>
                </a:cxn>
              </a:cxnLst>
              <a:rect l="T6" t="T7" r="T8" b="T9"/>
              <a:pathLst>
                <a:path w="5" h="1352">
                  <a:moveTo>
                    <a:pt x="5" y="1352"/>
                  </a:moveTo>
                  <a:lnTo>
                    <a:pt x="0" y="0"/>
                  </a:lnTo>
                </a:path>
              </a:pathLst>
            </a:custGeom>
            <a:noFill/>
            <a:ln w="28575">
              <a:solidFill>
                <a:srgbClr val="008000"/>
              </a:solidFill>
              <a:round/>
              <a:headEnd/>
              <a:tailEnd type="oval"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25307" name="Line 25"/>
            <p:cNvSpPr>
              <a:spLocks noChangeShapeType="1"/>
            </p:cNvSpPr>
            <p:nvPr/>
          </p:nvSpPr>
          <p:spPr bwMode="auto">
            <a:xfrm flipV="1">
              <a:off x="2438400" y="2819400"/>
              <a:ext cx="3352800" cy="228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225308" name="Text Box 26"/>
            <p:cNvSpPr txBox="1">
              <a:spLocks noChangeArrowheads="1"/>
            </p:cNvSpPr>
            <p:nvPr/>
          </p:nvSpPr>
          <p:spPr bwMode="auto">
            <a:xfrm rot="-649805">
              <a:off x="5791200" y="2438400"/>
              <a:ext cx="2286000" cy="376238"/>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eaLnBrk="1" hangingPunct="1">
                <a:buClrTx/>
                <a:buSzTx/>
                <a:buFontTx/>
                <a:buNone/>
              </a:pPr>
              <a:r>
                <a:rPr lang="ar-SA" altLang="ar-SA" sz="1800" b="1">
                  <a:latin typeface="Arial" pitchFamily="34" charset="0"/>
                  <a:cs typeface="Arial" pitchFamily="34" charset="0"/>
                </a:rPr>
                <a:t>نقطة انقلاب</a:t>
              </a:r>
              <a:endParaRPr lang="en-US" altLang="ar-SA" sz="1800" b="1">
                <a:latin typeface="Arial" pitchFamily="34" charset="0"/>
                <a:cs typeface="Arial" pitchFamily="34" charset="0"/>
              </a:endParaRPr>
            </a:p>
          </p:txBody>
        </p:sp>
        <p:sp>
          <p:nvSpPr>
            <p:cNvPr id="225309" name="Freeform 28"/>
            <p:cNvSpPr>
              <a:spLocks/>
            </p:cNvSpPr>
            <p:nvPr/>
          </p:nvSpPr>
          <p:spPr bwMode="auto">
            <a:xfrm rot="-284344">
              <a:off x="3779838" y="5876925"/>
              <a:ext cx="1169987" cy="76200"/>
            </a:xfrm>
            <a:custGeom>
              <a:avLst/>
              <a:gdLst>
                <a:gd name="T0" fmla="*/ 2147483647 w 737"/>
                <a:gd name="T1" fmla="*/ 2147483647 h 48"/>
                <a:gd name="T2" fmla="*/ 0 w 737"/>
                <a:gd name="T3" fmla="*/ 0 h 48"/>
                <a:gd name="T4" fmla="*/ 0 60000 65536"/>
                <a:gd name="T5" fmla="*/ 0 60000 65536"/>
                <a:gd name="T6" fmla="*/ 0 w 737"/>
                <a:gd name="T7" fmla="*/ 0 h 48"/>
                <a:gd name="T8" fmla="*/ 737 w 737"/>
                <a:gd name="T9" fmla="*/ 48 h 48"/>
              </a:gdLst>
              <a:ahLst/>
              <a:cxnLst>
                <a:cxn ang="T4">
                  <a:pos x="T0" y="T1"/>
                </a:cxn>
                <a:cxn ang="T5">
                  <a:pos x="T2" y="T3"/>
                </a:cxn>
              </a:cxnLst>
              <a:rect l="T6" t="T7" r="T8" b="T9"/>
              <a:pathLst>
                <a:path w="737" h="48">
                  <a:moveTo>
                    <a:pt x="737" y="48"/>
                  </a:move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25310" name="Line 29"/>
            <p:cNvSpPr>
              <a:spLocks noChangeShapeType="1"/>
            </p:cNvSpPr>
            <p:nvPr/>
          </p:nvSpPr>
          <p:spPr bwMode="auto">
            <a:xfrm flipH="1">
              <a:off x="3733800" y="5181600"/>
              <a:ext cx="1371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395288" y="260350"/>
            <a:ext cx="8229600" cy="1139825"/>
          </a:xfrm>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سمات مراحل الانتاج الثلاث</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359483" name="Group 59"/>
          <p:cNvGraphicFramePr>
            <a:graphicFrameLocks noGrp="1"/>
          </p:cNvGraphicFramePr>
          <p:nvPr>
            <p:ph type="tbl" idx="1"/>
          </p:nvPr>
        </p:nvGraphicFramePr>
        <p:xfrm>
          <a:off x="468313" y="1471613"/>
          <a:ext cx="8229600" cy="5021263"/>
        </p:xfrm>
        <a:graphic>
          <a:graphicData uri="http://schemas.openxmlformats.org/drawingml/2006/table">
            <a:tbl>
              <a:tblPr/>
              <a:tblGrid>
                <a:gridCol w="2519362"/>
                <a:gridCol w="3097213"/>
                <a:gridCol w="2613025"/>
              </a:tblGrid>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الثالثة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الثانية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الأولي</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100596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الناتج الكلي يتناقص</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 الناتج يتزايد بمعدل متناقص و يصل إلى قمته في نهاية المرحلة.</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يزداد الناتج بمعدل متزايد ثم بمعدل متناقص</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664">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يتناقص ولا يصل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للصفر</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MPP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يتناقص كلا من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يتزايد، ثم يتناقص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يصل أعلي قيمة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&lt; 0</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&gt; MPP</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MPP &gt; APP</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E &lt; 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في نهاية المرحلة</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 = 0, y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Max</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في نهاية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MPP=APP</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APP </a:t>
                      </a: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المرحلة عند قمة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15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0≤ E ≤ 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37" name="AutoShape 58"/>
          <p:cNvSpPr>
            <a:spLocks/>
          </p:cNvSpPr>
          <p:nvPr/>
        </p:nvSpPr>
        <p:spPr bwMode="auto">
          <a:xfrm>
            <a:off x="4643438" y="5084763"/>
            <a:ext cx="215900" cy="504825"/>
          </a:xfrm>
          <a:prstGeom prst="leftBrace">
            <a:avLst>
              <a:gd name="adj1" fmla="val 194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endParaRPr lang="ar-SA" altLang="ar-SA"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الفرق بين الفنيين والاقتصاديين في تحديد أفضل انتاج؟</a:t>
            </a:r>
          </a:p>
          <a:p>
            <a:pPr algn="r" rtl="1" eaLnBrk="1" hangingPunct="1"/>
            <a:r>
              <a:rPr lang="ar-SA" altLang="ar-SA" b="1" smtClean="0">
                <a:latin typeface="Times New Roman" pitchFamily="18" charset="0"/>
                <a:cs typeface="Times New Roman" pitchFamily="18" charset="0"/>
              </a:rPr>
              <a:t>لماذا المرحلتين الأولي والثالثة ليستا اقتصاديتين؟؟</a:t>
            </a:r>
          </a:p>
          <a:p>
            <a:pPr algn="r" rtl="1" eaLnBrk="1" hangingPunct="1"/>
            <a:r>
              <a:rPr lang="ar-SA" altLang="ar-SA" b="1" smtClean="0">
                <a:latin typeface="Times New Roman" pitchFamily="18" charset="0"/>
                <a:cs typeface="Times New Roman" pitchFamily="18" charset="0"/>
              </a:rPr>
              <a:t>لماذا المرحلة الثانية هي مرحلة الانتاج الاقتصادي؟؟</a:t>
            </a:r>
          </a:p>
          <a:p>
            <a:pPr algn="r" rtl="1" eaLnBrk="1" hangingPunct="1"/>
            <a:endParaRPr lang="en-GB" altLang="ar-SA" b="1" smtClean="0">
              <a:latin typeface="Times New Roman" pitchFamily="18" charset="0"/>
              <a:cs typeface="Times New Roman" pitchFamily="18" charset="0"/>
            </a:endParaRPr>
          </a:p>
        </p:txBody>
      </p:sp>
      <p:sp>
        <p:nvSpPr>
          <p:cNvPr id="361474"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أين يكون </a:t>
            </a:r>
            <a:r>
              <a:rPr lang="ar-SA" dirty="0" err="1" smtClean="0">
                <a:solidFill>
                  <a:schemeClr val="accent1">
                    <a:satMod val="150000"/>
                  </a:schemeClr>
                </a:solidFill>
                <a:latin typeface="Times New Roman" panose="02020603050405020304" pitchFamily="18" charset="0"/>
                <a:cs typeface="Times New Roman" panose="02020603050405020304" pitchFamily="18" charset="0"/>
              </a:rPr>
              <a:t>الانتاج</a:t>
            </a:r>
            <a:r>
              <a:rPr lang="ar-SA" dirty="0" smtClean="0">
                <a:solidFill>
                  <a:schemeClr val="accent1">
                    <a:satMod val="150000"/>
                  </a:schemeClr>
                </a:solidFill>
                <a:latin typeface="Times New Roman" panose="02020603050405020304" pitchFamily="18" charset="0"/>
                <a:cs typeface="Times New Roman" panose="02020603050405020304" pitchFamily="18" charset="0"/>
              </a:rPr>
              <a:t> الأمثل؟؟</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fontScale="90000"/>
          </a:bodyPr>
          <a:lstStyle/>
          <a:p>
            <a:pPr algn="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تأثير التكنولوجيا الحديثة علي دالة الانتاج</a:t>
            </a:r>
            <a:r>
              <a:rPr lang="en-GB" sz="4000" i="1" dirty="0" smtClean="0">
                <a:solidFill>
                  <a:schemeClr val="accent1">
                    <a:satMod val="150000"/>
                  </a:schemeClr>
                </a:solidFill>
                <a:latin typeface="Times New Roman" panose="02020603050405020304" pitchFamily="18" charset="0"/>
                <a:cs typeface="Times New Roman" panose="02020603050405020304" pitchFamily="18" charset="0"/>
              </a:rPr>
              <a:t/>
            </a:r>
            <a:br>
              <a:rPr lang="en-GB" sz="4000" i="1" dirty="0" smtClean="0">
                <a:solidFill>
                  <a:schemeClr val="accent1">
                    <a:satMod val="150000"/>
                  </a:schemeClr>
                </a:solidFill>
                <a:latin typeface="Times New Roman" panose="02020603050405020304" pitchFamily="18" charset="0"/>
                <a:cs typeface="Times New Roman" panose="02020603050405020304" pitchFamily="18" charset="0"/>
              </a:rPr>
            </a:br>
            <a:endParaRPr lang="en-GB" sz="4000" i="1"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28355" name="Rectangle 4"/>
          <p:cNvSpPr>
            <a:spLocks noGrp="1" noChangeArrowheads="1"/>
          </p:cNvSpPr>
          <p:nvPr>
            <p:ph type="body" sz="half" idx="1"/>
          </p:nvPr>
        </p:nvSpPr>
        <p:spPr>
          <a:xfrm>
            <a:off x="0" y="1412875"/>
            <a:ext cx="4433888" cy="4525963"/>
          </a:xfrm>
        </p:spPr>
        <p:txBody>
          <a:bodyPr/>
          <a:lstStyle/>
          <a:p>
            <a:pPr algn="r" rtl="1" eaLnBrk="1" hangingPunct="1"/>
            <a:r>
              <a:rPr lang="ar-SA" altLang="ar-SA" sz="2400" b="1" smtClean="0">
                <a:latin typeface="Times New Roman" pitchFamily="18" charset="0"/>
                <a:cs typeface="Times New Roman" pitchFamily="18" charset="0"/>
              </a:rPr>
              <a:t>التطور التقني يرفع دالة الانتاج الي أعلي: هذا يعني:</a:t>
            </a:r>
          </a:p>
          <a:p>
            <a:pPr algn="r" rtl="1" eaLnBrk="1" hangingPunct="1"/>
            <a:r>
              <a:rPr lang="ar-SA" altLang="ar-SA" sz="2400" b="1" smtClean="0">
                <a:latin typeface="Times New Roman" pitchFamily="18" charset="0"/>
                <a:cs typeface="Times New Roman" pitchFamily="18" charset="0"/>
              </a:rPr>
              <a:t>لنفس المستوي من العامل (</a:t>
            </a:r>
            <a:r>
              <a:rPr lang="en-US" altLang="ar-SA" sz="2400" b="1" smtClean="0">
                <a:latin typeface="Times New Roman" pitchFamily="18" charset="0"/>
                <a:cs typeface="Times New Roman" pitchFamily="18" charset="0"/>
              </a:rPr>
              <a:t>x*</a:t>
            </a:r>
            <a:r>
              <a:rPr lang="ar-SA" altLang="ar-SA" sz="2400" b="1" smtClean="0">
                <a:latin typeface="Times New Roman" pitchFamily="18" charset="0"/>
                <a:cs typeface="Times New Roman" pitchFamily="18" charset="0"/>
              </a:rPr>
              <a:t> ) يرتفع الانتاج من (</a:t>
            </a:r>
            <a:r>
              <a:rPr lang="en-US" altLang="ar-SA" sz="2400" b="1" smtClean="0">
                <a:latin typeface="Times New Roman" pitchFamily="18" charset="0"/>
                <a:cs typeface="Times New Roman" pitchFamily="18" charset="0"/>
              </a:rPr>
              <a:t>y1</a:t>
            </a:r>
            <a:r>
              <a:rPr lang="ar-SA" altLang="ar-SA" sz="2400" b="1" smtClean="0">
                <a:latin typeface="Times New Roman" pitchFamily="18" charset="0"/>
                <a:cs typeface="Times New Roman" pitchFamily="18" charset="0"/>
              </a:rPr>
              <a:t>) الي (</a:t>
            </a:r>
            <a:r>
              <a:rPr lang="en-US" altLang="ar-SA" sz="2400" b="1" smtClean="0">
                <a:latin typeface="Times New Roman" pitchFamily="18" charset="0"/>
                <a:cs typeface="Times New Roman" pitchFamily="18" charset="0"/>
              </a:rPr>
              <a:t>y2</a:t>
            </a:r>
            <a:r>
              <a:rPr lang="ar-SA" altLang="ar-SA" sz="2400" b="1" smtClean="0">
                <a:latin typeface="Times New Roman" pitchFamily="18" charset="0"/>
                <a:cs typeface="Times New Roman" pitchFamily="18" charset="0"/>
              </a:rPr>
              <a:t>)</a:t>
            </a:r>
          </a:p>
          <a:p>
            <a:pPr algn="r" rtl="1" eaLnBrk="1" hangingPunct="1"/>
            <a:r>
              <a:rPr lang="ar-SA" altLang="ar-SA" sz="2400" b="1" smtClean="0">
                <a:latin typeface="Times New Roman" pitchFamily="18" charset="0"/>
                <a:cs typeface="Times New Roman" pitchFamily="18" charset="0"/>
              </a:rPr>
              <a:t>أو</a:t>
            </a:r>
          </a:p>
          <a:p>
            <a:pPr algn="r" rtl="1" eaLnBrk="1" hangingPunct="1"/>
            <a:r>
              <a:rPr lang="ar-SA" altLang="ar-SA" sz="2400" b="1" smtClean="0">
                <a:latin typeface="Times New Roman" pitchFamily="18" charset="0"/>
                <a:cs typeface="Times New Roman" pitchFamily="18" charset="0"/>
              </a:rPr>
              <a:t>نفس الانتاج (</a:t>
            </a:r>
            <a:r>
              <a:rPr lang="en-US" altLang="ar-SA" sz="2400" b="1" smtClean="0">
                <a:latin typeface="Times New Roman" pitchFamily="18" charset="0"/>
                <a:cs typeface="Times New Roman" pitchFamily="18" charset="0"/>
              </a:rPr>
              <a:t>y*</a:t>
            </a:r>
            <a:r>
              <a:rPr lang="ar-SA" altLang="ar-SA" sz="2400" b="1" smtClean="0">
                <a:latin typeface="Times New Roman" pitchFamily="18" charset="0"/>
                <a:cs typeface="Times New Roman" pitchFamily="18" charset="0"/>
              </a:rPr>
              <a:t> ) يمكن انتاجه بمستوي أقل من العامل</a:t>
            </a:r>
            <a:r>
              <a:rPr lang="en-US" altLang="ar-SA" sz="2400" b="1" smtClean="0">
                <a:latin typeface="Times New Roman" pitchFamily="18" charset="0"/>
                <a:cs typeface="Times New Roman" pitchFamily="18" charset="0"/>
              </a:rPr>
              <a:t>:</a:t>
            </a:r>
            <a:r>
              <a:rPr lang="ar-SA" altLang="ar-SA" sz="2400" b="1" smtClean="0">
                <a:latin typeface="Times New Roman" pitchFamily="18" charset="0"/>
                <a:cs typeface="Times New Roman" pitchFamily="18" charset="0"/>
              </a:rPr>
              <a:t> ( </a:t>
            </a:r>
            <a:r>
              <a:rPr lang="en-US" altLang="ar-SA" sz="2400" b="1" smtClean="0">
                <a:latin typeface="Times New Roman" pitchFamily="18" charset="0"/>
                <a:cs typeface="Times New Roman" pitchFamily="18" charset="0"/>
              </a:rPr>
              <a:t>x1</a:t>
            </a:r>
            <a:r>
              <a:rPr lang="ar-SA" altLang="ar-SA" sz="2400" b="1" smtClean="0">
                <a:latin typeface="Times New Roman" pitchFamily="18" charset="0"/>
                <a:cs typeface="Times New Roman" pitchFamily="18" charset="0"/>
              </a:rPr>
              <a:t> ) مقارنة بـ (  </a:t>
            </a:r>
            <a:r>
              <a:rPr lang="en-US" altLang="ar-SA" sz="2400" b="1" smtClean="0">
                <a:latin typeface="Times New Roman" pitchFamily="18" charset="0"/>
                <a:cs typeface="Times New Roman" pitchFamily="18" charset="0"/>
              </a:rPr>
              <a:t>x2</a:t>
            </a:r>
            <a:r>
              <a:rPr lang="ar-SA" altLang="ar-SA" sz="2400" b="1" smtClean="0">
                <a:latin typeface="Times New Roman" pitchFamily="18" charset="0"/>
                <a:cs typeface="Times New Roman" pitchFamily="18" charset="0"/>
              </a:rPr>
              <a:t> )</a:t>
            </a:r>
            <a:endParaRPr lang="en-US" altLang="ar-SA" sz="2400" b="1" smtClean="0">
              <a:latin typeface="Times New Roman" pitchFamily="18" charset="0"/>
              <a:cs typeface="Times New Roman" pitchFamily="18" charset="0"/>
            </a:endParaRPr>
          </a:p>
          <a:p>
            <a:pPr algn="r" rtl="1" eaLnBrk="1" hangingPunct="1"/>
            <a:r>
              <a:rPr lang="ar-SA" altLang="ar-SA" sz="2400" b="1" smtClean="0">
                <a:latin typeface="Times New Roman" pitchFamily="18" charset="0"/>
                <a:cs typeface="Times New Roman" pitchFamily="18" charset="0"/>
              </a:rPr>
              <a:t>العكس صحيح في حال التردي التقني</a:t>
            </a:r>
          </a:p>
          <a:p>
            <a:pPr algn="r" rtl="1" eaLnBrk="1" hangingPunct="1"/>
            <a:r>
              <a:rPr lang="ar-SA" altLang="ar-SA" sz="2400" b="1" smtClean="0">
                <a:latin typeface="Times New Roman" pitchFamily="18" charset="0"/>
                <a:cs typeface="Times New Roman" pitchFamily="18" charset="0"/>
              </a:rPr>
              <a:t>يمكن للتغير أن يكون نوعيا</a:t>
            </a:r>
            <a:endParaRPr lang="en-GB" altLang="ar-SA" sz="2400" b="1" smtClean="0">
              <a:latin typeface="Times New Roman" pitchFamily="18" charset="0"/>
              <a:cs typeface="Times New Roman" pitchFamily="18" charset="0"/>
            </a:endParaRPr>
          </a:p>
        </p:txBody>
      </p:sp>
      <p:sp>
        <p:nvSpPr>
          <p:cNvPr id="228356" name="Freeform 7"/>
          <p:cNvSpPr>
            <a:spLocks/>
          </p:cNvSpPr>
          <p:nvPr/>
        </p:nvSpPr>
        <p:spPr bwMode="auto">
          <a:xfrm>
            <a:off x="4979988" y="936625"/>
            <a:ext cx="4762" cy="4633913"/>
          </a:xfrm>
          <a:custGeom>
            <a:avLst/>
            <a:gdLst>
              <a:gd name="T0" fmla="*/ 2147483647 w 3"/>
              <a:gd name="T1" fmla="*/ 0 h 2919"/>
              <a:gd name="T2" fmla="*/ 0 w 3"/>
              <a:gd name="T3" fmla="*/ 2147483647 h 2919"/>
              <a:gd name="T4" fmla="*/ 0 60000 65536"/>
              <a:gd name="T5" fmla="*/ 0 60000 65536"/>
              <a:gd name="T6" fmla="*/ 0 w 3"/>
              <a:gd name="T7" fmla="*/ 0 h 2919"/>
              <a:gd name="T8" fmla="*/ 3 w 3"/>
              <a:gd name="T9" fmla="*/ 2919 h 2919"/>
            </a:gdLst>
            <a:ahLst/>
            <a:cxnLst>
              <a:cxn ang="T4">
                <a:pos x="T0" y="T1"/>
              </a:cxn>
              <a:cxn ang="T5">
                <a:pos x="T2" y="T3"/>
              </a:cxn>
            </a:cxnLst>
            <a:rect l="T6" t="T7" r="T8" b="T9"/>
            <a:pathLst>
              <a:path w="3" h="2919">
                <a:moveTo>
                  <a:pt x="3" y="0"/>
                </a:moveTo>
                <a:lnTo>
                  <a:pt x="0" y="2919"/>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28357" name="Freeform 8"/>
          <p:cNvSpPr>
            <a:spLocks/>
          </p:cNvSpPr>
          <p:nvPr/>
        </p:nvSpPr>
        <p:spPr bwMode="auto">
          <a:xfrm>
            <a:off x="4978400" y="5556250"/>
            <a:ext cx="3894138" cy="14288"/>
          </a:xfrm>
          <a:custGeom>
            <a:avLst/>
            <a:gdLst>
              <a:gd name="T0" fmla="*/ 0 w 2453"/>
              <a:gd name="T1" fmla="*/ 2147483647 h 9"/>
              <a:gd name="T2" fmla="*/ 2147483647 w 2453"/>
              <a:gd name="T3" fmla="*/ 0 h 9"/>
              <a:gd name="T4" fmla="*/ 0 60000 65536"/>
              <a:gd name="T5" fmla="*/ 0 60000 65536"/>
              <a:gd name="T6" fmla="*/ 0 w 2453"/>
              <a:gd name="T7" fmla="*/ 0 h 9"/>
              <a:gd name="T8" fmla="*/ 2453 w 2453"/>
              <a:gd name="T9" fmla="*/ 9 h 9"/>
            </a:gdLst>
            <a:ahLst/>
            <a:cxnLst>
              <a:cxn ang="T4">
                <a:pos x="T0" y="T1"/>
              </a:cxn>
              <a:cxn ang="T5">
                <a:pos x="T2" y="T3"/>
              </a:cxn>
            </a:cxnLst>
            <a:rect l="T6" t="T7" r="T8" b="T9"/>
            <a:pathLst>
              <a:path w="2453" h="9">
                <a:moveTo>
                  <a:pt x="0" y="9"/>
                </a:moveTo>
                <a:lnTo>
                  <a:pt x="2453"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228358" name="Arc 9"/>
          <p:cNvSpPr>
            <a:spLocks/>
          </p:cNvSpPr>
          <p:nvPr/>
        </p:nvSpPr>
        <p:spPr bwMode="auto">
          <a:xfrm rot="11264897" flipV="1">
            <a:off x="6048375" y="1700213"/>
            <a:ext cx="1782763" cy="2058987"/>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28359" name="Arc 10"/>
          <p:cNvSpPr>
            <a:spLocks/>
          </p:cNvSpPr>
          <p:nvPr/>
        </p:nvSpPr>
        <p:spPr bwMode="auto">
          <a:xfrm rot="532632" flipV="1">
            <a:off x="5040313" y="3500438"/>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28360" name="Text Box 11"/>
          <p:cNvSpPr txBox="1">
            <a:spLocks noChangeArrowheads="1"/>
          </p:cNvSpPr>
          <p:nvPr/>
        </p:nvSpPr>
        <p:spPr bwMode="auto">
          <a:xfrm>
            <a:off x="7704138" y="1628775"/>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TPP2</a:t>
            </a:r>
          </a:p>
        </p:txBody>
      </p:sp>
      <p:sp>
        <p:nvSpPr>
          <p:cNvPr id="228361" name="Text Box 12"/>
          <p:cNvSpPr txBox="1">
            <a:spLocks noChangeArrowheads="1"/>
          </p:cNvSpPr>
          <p:nvPr/>
        </p:nvSpPr>
        <p:spPr bwMode="auto">
          <a:xfrm>
            <a:off x="4537075" y="9810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p>
        </p:txBody>
      </p:sp>
      <p:sp>
        <p:nvSpPr>
          <p:cNvPr id="228362" name="Text Box 16"/>
          <p:cNvSpPr txBox="1">
            <a:spLocks noChangeArrowheads="1"/>
          </p:cNvSpPr>
          <p:nvPr/>
        </p:nvSpPr>
        <p:spPr bwMode="auto">
          <a:xfrm>
            <a:off x="8723313" y="55895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p>
        </p:txBody>
      </p:sp>
      <p:sp>
        <p:nvSpPr>
          <p:cNvPr id="228363" name="Arc 18"/>
          <p:cNvSpPr>
            <a:spLocks/>
          </p:cNvSpPr>
          <p:nvPr/>
        </p:nvSpPr>
        <p:spPr bwMode="auto">
          <a:xfrm rot="1490251" flipV="1">
            <a:off x="5256213" y="3860800"/>
            <a:ext cx="762000" cy="1676400"/>
          </a:xfrm>
          <a:custGeom>
            <a:avLst/>
            <a:gdLst>
              <a:gd name="T0" fmla="*/ 2147483647 w 21600"/>
              <a:gd name="T1" fmla="*/ 0 h 26426"/>
              <a:gd name="T2" fmla="*/ 2147483647 w 21600"/>
              <a:gd name="T3" fmla="*/ 2147483647 h 26426"/>
              <a:gd name="T4" fmla="*/ 0 w 21600"/>
              <a:gd name="T5" fmla="*/ 2147483647 h 26426"/>
              <a:gd name="T6" fmla="*/ 0 60000 65536"/>
              <a:gd name="T7" fmla="*/ 0 60000 65536"/>
              <a:gd name="T8" fmla="*/ 0 60000 65536"/>
              <a:gd name="T9" fmla="*/ 0 w 21600"/>
              <a:gd name="T10" fmla="*/ 0 h 26426"/>
              <a:gd name="T11" fmla="*/ 21600 w 21600"/>
              <a:gd name="T12" fmla="*/ 26426 h 26426"/>
            </a:gdLst>
            <a:ahLst/>
            <a:cxnLst>
              <a:cxn ang="T6">
                <a:pos x="T0" y="T1"/>
              </a:cxn>
              <a:cxn ang="T7">
                <a:pos x="T2" y="T3"/>
              </a:cxn>
              <a:cxn ang="T8">
                <a:pos x="T4" y="T5"/>
              </a:cxn>
            </a:cxnLst>
            <a:rect l="T9" t="T10" r="T11" b="T12"/>
            <a:pathLst>
              <a:path w="21600" h="26426" fill="none" extrusionOk="0">
                <a:moveTo>
                  <a:pt x="3206" y="0"/>
                </a:moveTo>
                <a:cubicBezTo>
                  <a:pt x="13779" y="1587"/>
                  <a:pt x="21600" y="10670"/>
                  <a:pt x="21600" y="21361"/>
                </a:cubicBezTo>
                <a:cubicBezTo>
                  <a:pt x="21600" y="23067"/>
                  <a:pt x="21397" y="24767"/>
                  <a:pt x="20997" y="26425"/>
                </a:cubicBezTo>
              </a:path>
              <a:path w="21600" h="26426" stroke="0" extrusionOk="0">
                <a:moveTo>
                  <a:pt x="3206" y="0"/>
                </a:moveTo>
                <a:cubicBezTo>
                  <a:pt x="13779" y="1587"/>
                  <a:pt x="21600" y="10670"/>
                  <a:pt x="21600" y="21361"/>
                </a:cubicBezTo>
                <a:cubicBezTo>
                  <a:pt x="21600" y="23067"/>
                  <a:pt x="21397" y="24767"/>
                  <a:pt x="20997" y="26425"/>
                </a:cubicBezTo>
                <a:lnTo>
                  <a:pt x="0" y="21361"/>
                </a:lnTo>
                <a:lnTo>
                  <a:pt x="3206"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28364" name="Arc 19"/>
          <p:cNvSpPr>
            <a:spLocks/>
          </p:cNvSpPr>
          <p:nvPr/>
        </p:nvSpPr>
        <p:spPr bwMode="auto">
          <a:xfrm rot="11264897" flipV="1">
            <a:off x="6408738" y="2349500"/>
            <a:ext cx="1782762" cy="2058988"/>
          </a:xfrm>
          <a:custGeom>
            <a:avLst/>
            <a:gdLst>
              <a:gd name="T0" fmla="*/ 0 w 29735"/>
              <a:gd name="T1" fmla="*/ 2147483647 h 21600"/>
              <a:gd name="T2" fmla="*/ 2147483647 w 29735"/>
              <a:gd name="T3" fmla="*/ 2147483647 h 21600"/>
              <a:gd name="T4" fmla="*/ 2147483647 w 29735"/>
              <a:gd name="T5" fmla="*/ 2147483647 h 21600"/>
              <a:gd name="T6" fmla="*/ 0 60000 65536"/>
              <a:gd name="T7" fmla="*/ 0 60000 65536"/>
              <a:gd name="T8" fmla="*/ 0 60000 65536"/>
              <a:gd name="T9" fmla="*/ 0 w 29735"/>
              <a:gd name="T10" fmla="*/ 0 h 21600"/>
              <a:gd name="T11" fmla="*/ 29735 w 29735"/>
              <a:gd name="T12" fmla="*/ 21600 h 21600"/>
            </a:gdLst>
            <a:ahLst/>
            <a:cxnLst>
              <a:cxn ang="T6">
                <a:pos x="T0" y="T1"/>
              </a:cxn>
              <a:cxn ang="T7">
                <a:pos x="T2" y="T3"/>
              </a:cxn>
              <a:cxn ang="T8">
                <a:pos x="T4" y="T5"/>
              </a:cxn>
            </a:cxnLst>
            <a:rect l="T9" t="T10" r="T11" b="T12"/>
            <a:pathLst>
              <a:path w="29735" h="21600" fill="none" extrusionOk="0">
                <a:moveTo>
                  <a:pt x="0" y="1590"/>
                </a:moveTo>
                <a:cubicBezTo>
                  <a:pt x="2583" y="540"/>
                  <a:pt x="5346" y="-1"/>
                  <a:pt x="8135" y="0"/>
                </a:cubicBezTo>
                <a:cubicBezTo>
                  <a:pt x="20064" y="0"/>
                  <a:pt x="29735" y="9670"/>
                  <a:pt x="29735" y="21600"/>
                </a:cubicBezTo>
              </a:path>
              <a:path w="29735" h="21600" stroke="0" extrusionOk="0">
                <a:moveTo>
                  <a:pt x="0" y="1590"/>
                </a:moveTo>
                <a:cubicBezTo>
                  <a:pt x="2583" y="540"/>
                  <a:pt x="5346" y="-1"/>
                  <a:pt x="8135" y="0"/>
                </a:cubicBezTo>
                <a:cubicBezTo>
                  <a:pt x="20064" y="0"/>
                  <a:pt x="29735" y="9670"/>
                  <a:pt x="29735" y="21600"/>
                </a:cubicBezTo>
                <a:lnTo>
                  <a:pt x="8135" y="21600"/>
                </a:lnTo>
                <a:lnTo>
                  <a:pt x="0" y="159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28365" name="Text Box 20"/>
          <p:cNvSpPr txBox="1">
            <a:spLocks noChangeArrowheads="1"/>
          </p:cNvSpPr>
          <p:nvPr/>
        </p:nvSpPr>
        <p:spPr bwMode="auto">
          <a:xfrm>
            <a:off x="8137525" y="25654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TPP1</a:t>
            </a:r>
          </a:p>
        </p:txBody>
      </p:sp>
      <p:sp>
        <p:nvSpPr>
          <p:cNvPr id="228366" name="Line 21"/>
          <p:cNvSpPr>
            <a:spLocks noChangeShapeType="1"/>
          </p:cNvSpPr>
          <p:nvPr/>
        </p:nvSpPr>
        <p:spPr bwMode="auto">
          <a:xfrm flipH="1" flipV="1">
            <a:off x="6119813" y="2852738"/>
            <a:ext cx="288925" cy="720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8367" name="Freeform 22"/>
          <p:cNvSpPr>
            <a:spLocks/>
          </p:cNvSpPr>
          <p:nvPr/>
        </p:nvSpPr>
        <p:spPr bwMode="auto">
          <a:xfrm>
            <a:off x="7018338" y="1806575"/>
            <a:ext cx="46037" cy="3748088"/>
          </a:xfrm>
          <a:custGeom>
            <a:avLst/>
            <a:gdLst>
              <a:gd name="T0" fmla="*/ 0 w 29"/>
              <a:gd name="T1" fmla="*/ 2147483647 h 2361"/>
              <a:gd name="T2" fmla="*/ 2147483647 w 29"/>
              <a:gd name="T3" fmla="*/ 0 h 2361"/>
              <a:gd name="T4" fmla="*/ 0 60000 65536"/>
              <a:gd name="T5" fmla="*/ 0 60000 65536"/>
              <a:gd name="T6" fmla="*/ 0 w 29"/>
              <a:gd name="T7" fmla="*/ 0 h 2361"/>
              <a:gd name="T8" fmla="*/ 29 w 29"/>
              <a:gd name="T9" fmla="*/ 2361 h 2361"/>
            </a:gdLst>
            <a:ahLst/>
            <a:cxnLst>
              <a:cxn ang="T4">
                <a:pos x="T0" y="T1"/>
              </a:cxn>
              <a:cxn ang="T5">
                <a:pos x="T2" y="T3"/>
              </a:cxn>
            </a:cxnLst>
            <a:rect l="T6" t="T7" r="T8" b="T9"/>
            <a:pathLst>
              <a:path w="29" h="2361">
                <a:moveTo>
                  <a:pt x="0" y="2361"/>
                </a:moveTo>
                <a:lnTo>
                  <a:pt x="29" y="0"/>
                </a:lnTo>
              </a:path>
            </a:pathLst>
          </a:custGeom>
          <a:noFill/>
          <a:ln w="9525">
            <a:solidFill>
              <a:schemeClr val="tx1"/>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68" name="Line 23"/>
          <p:cNvSpPr>
            <a:spLocks noChangeShapeType="1"/>
          </p:cNvSpPr>
          <p:nvPr/>
        </p:nvSpPr>
        <p:spPr bwMode="auto">
          <a:xfrm flipH="1">
            <a:off x="4968875" y="2708275"/>
            <a:ext cx="2087563" cy="73025"/>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69" name="Line 24"/>
          <p:cNvSpPr>
            <a:spLocks noChangeShapeType="1"/>
          </p:cNvSpPr>
          <p:nvPr/>
        </p:nvSpPr>
        <p:spPr bwMode="auto">
          <a:xfrm flipH="1">
            <a:off x="4968875" y="1844675"/>
            <a:ext cx="2087563" cy="0"/>
          </a:xfrm>
          <a:prstGeom prst="line">
            <a:avLst/>
          </a:prstGeom>
          <a:noFill/>
          <a:ln w="9525">
            <a:solidFill>
              <a:schemeClr val="tx1"/>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70" name="Text Box 26"/>
          <p:cNvSpPr txBox="1">
            <a:spLocks noChangeArrowheads="1"/>
          </p:cNvSpPr>
          <p:nvPr/>
        </p:nvSpPr>
        <p:spPr bwMode="auto">
          <a:xfrm>
            <a:off x="4464050" y="1628775"/>
            <a:ext cx="463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Y2</a:t>
            </a:r>
          </a:p>
          <a:p>
            <a:pPr eaLnBrk="1" hangingPunct="1">
              <a:buClrTx/>
              <a:buSzTx/>
              <a:buFontTx/>
              <a:buNone/>
            </a:pPr>
            <a:endParaRPr lang="en-US" altLang="ar-SA" sz="1800">
              <a:latin typeface="Arial" pitchFamily="34" charset="0"/>
              <a:cs typeface="Arial" pitchFamily="34" charset="0"/>
            </a:endParaRPr>
          </a:p>
          <a:p>
            <a:pPr eaLnBrk="1" hangingPunct="1">
              <a:buClrTx/>
              <a:buSzTx/>
              <a:buFontTx/>
              <a:buNone/>
            </a:pPr>
            <a:endParaRPr lang="en-US" altLang="ar-SA" sz="1800">
              <a:latin typeface="Arial" pitchFamily="34" charset="0"/>
              <a:cs typeface="Arial" pitchFamily="34" charset="0"/>
            </a:endParaRPr>
          </a:p>
          <a:p>
            <a:pPr eaLnBrk="1" hangingPunct="1">
              <a:buClrTx/>
              <a:buSzTx/>
              <a:buFontTx/>
              <a:buNone/>
            </a:pPr>
            <a:r>
              <a:rPr lang="en-US" altLang="ar-SA" sz="1800" b="1">
                <a:latin typeface="Arial" pitchFamily="34" charset="0"/>
                <a:cs typeface="Arial" pitchFamily="34" charset="0"/>
              </a:rPr>
              <a:t>y1</a:t>
            </a:r>
            <a:endParaRPr lang="en-GB" altLang="ar-SA" sz="1800" b="1">
              <a:latin typeface="Arial" pitchFamily="34" charset="0"/>
              <a:cs typeface="Arial" pitchFamily="34" charset="0"/>
            </a:endParaRPr>
          </a:p>
        </p:txBody>
      </p:sp>
      <p:sp>
        <p:nvSpPr>
          <p:cNvPr id="228371" name="Text Box 27"/>
          <p:cNvSpPr txBox="1">
            <a:spLocks noChangeArrowheads="1"/>
          </p:cNvSpPr>
          <p:nvPr/>
        </p:nvSpPr>
        <p:spPr bwMode="auto">
          <a:xfrm>
            <a:off x="7000875" y="5753100"/>
            <a:ext cx="39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a:t>
            </a:r>
            <a:r>
              <a:rPr lang="en-US" altLang="ar-SA" sz="1800" b="1" baseline="30000">
                <a:latin typeface="Arial" pitchFamily="34" charset="0"/>
                <a:cs typeface="Arial" pitchFamily="34" charset="0"/>
              </a:rPr>
              <a:t>*</a:t>
            </a:r>
            <a:endParaRPr lang="en-GB" altLang="ar-SA" sz="1800" b="1">
              <a:latin typeface="Arial" pitchFamily="34" charset="0"/>
              <a:cs typeface="Arial" pitchFamily="34" charset="0"/>
            </a:endParaRPr>
          </a:p>
        </p:txBody>
      </p:sp>
      <p:sp>
        <p:nvSpPr>
          <p:cNvPr id="228372" name="Freeform 28"/>
          <p:cNvSpPr>
            <a:spLocks/>
          </p:cNvSpPr>
          <p:nvPr/>
        </p:nvSpPr>
        <p:spPr bwMode="auto">
          <a:xfrm>
            <a:off x="4960938" y="3862388"/>
            <a:ext cx="1339850" cy="23812"/>
          </a:xfrm>
          <a:custGeom>
            <a:avLst/>
            <a:gdLst>
              <a:gd name="T0" fmla="*/ 0 w 844"/>
              <a:gd name="T1" fmla="*/ 2147483647 h 15"/>
              <a:gd name="T2" fmla="*/ 2147483647 w 844"/>
              <a:gd name="T3" fmla="*/ 0 h 15"/>
              <a:gd name="T4" fmla="*/ 0 60000 65536"/>
              <a:gd name="T5" fmla="*/ 0 60000 65536"/>
              <a:gd name="T6" fmla="*/ 0 w 844"/>
              <a:gd name="T7" fmla="*/ 0 h 15"/>
              <a:gd name="T8" fmla="*/ 844 w 844"/>
              <a:gd name="T9" fmla="*/ 15 h 15"/>
            </a:gdLst>
            <a:ahLst/>
            <a:cxnLst>
              <a:cxn ang="T4">
                <a:pos x="T0" y="T1"/>
              </a:cxn>
              <a:cxn ang="T5">
                <a:pos x="T2" y="T3"/>
              </a:cxn>
            </a:cxnLst>
            <a:rect l="T6" t="T7" r="T8" b="T9"/>
            <a:pathLst>
              <a:path w="844" h="15">
                <a:moveTo>
                  <a:pt x="0" y="15"/>
                </a:moveTo>
                <a:lnTo>
                  <a:pt x="844" y="0"/>
                </a:lnTo>
              </a:path>
            </a:pathLst>
          </a:custGeom>
          <a:noFill/>
          <a:ln w="9525">
            <a:solidFill>
              <a:srgbClr val="FF0000"/>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73" name="Line 29"/>
          <p:cNvSpPr>
            <a:spLocks noChangeShapeType="1"/>
          </p:cNvSpPr>
          <p:nvPr/>
        </p:nvSpPr>
        <p:spPr bwMode="auto">
          <a:xfrm>
            <a:off x="6372225" y="3860800"/>
            <a:ext cx="0" cy="1728788"/>
          </a:xfrm>
          <a:prstGeom prst="line">
            <a:avLst/>
          </a:prstGeom>
          <a:noFill/>
          <a:ln w="9525">
            <a:solidFill>
              <a:srgbClr val="FF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74" name="Line 30"/>
          <p:cNvSpPr>
            <a:spLocks noChangeShapeType="1"/>
          </p:cNvSpPr>
          <p:nvPr/>
        </p:nvSpPr>
        <p:spPr bwMode="auto">
          <a:xfrm>
            <a:off x="5867400" y="3933825"/>
            <a:ext cx="0" cy="1655763"/>
          </a:xfrm>
          <a:prstGeom prst="line">
            <a:avLst/>
          </a:prstGeom>
          <a:noFill/>
          <a:ln w="9525">
            <a:solidFill>
              <a:srgbClr val="FF0000"/>
            </a:solidFill>
            <a:prstDash val="dash"/>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28375" name="Text Box 31"/>
          <p:cNvSpPr txBox="1">
            <a:spLocks noChangeArrowheads="1"/>
          </p:cNvSpPr>
          <p:nvPr/>
        </p:nvSpPr>
        <p:spPr bwMode="auto">
          <a:xfrm>
            <a:off x="5775325" y="5608638"/>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x1   x2</a:t>
            </a:r>
            <a:endParaRPr lang="en-GB" altLang="ar-SA" sz="1800" b="1">
              <a:latin typeface="Arial" pitchFamily="34" charset="0"/>
              <a:cs typeface="Arial" pitchFamily="34" charset="0"/>
            </a:endParaRPr>
          </a:p>
        </p:txBody>
      </p:sp>
      <p:sp>
        <p:nvSpPr>
          <p:cNvPr id="228376" name="Text Box 32"/>
          <p:cNvSpPr txBox="1">
            <a:spLocks noChangeArrowheads="1"/>
          </p:cNvSpPr>
          <p:nvPr/>
        </p:nvSpPr>
        <p:spPr bwMode="auto">
          <a:xfrm>
            <a:off x="4551363" y="3665538"/>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y*</a:t>
            </a:r>
            <a:endParaRPr lang="en-GB" altLang="ar-SA" sz="1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العلاقة بين عوامل الانتاج يمكن أن تكون:</a:t>
            </a:r>
          </a:p>
          <a:p>
            <a:pPr algn="r" rtl="1" eaLnBrk="1" hangingPunct="1">
              <a:buFont typeface="Wingdings" pitchFamily="2" charset="2"/>
              <a:buNone/>
            </a:pPr>
            <a:endParaRPr lang="ar-SA" altLang="ar-SA" b="1" smtClean="0">
              <a:latin typeface="Times New Roman" pitchFamily="18" charset="0"/>
              <a:cs typeface="Times New Roman" pitchFamily="18" charset="0"/>
            </a:endParaRPr>
          </a:p>
          <a:p>
            <a:pPr lvl="1" algn="r" rtl="1" eaLnBrk="1" hangingPunct="1"/>
            <a:r>
              <a:rPr lang="ar-SA" altLang="ar-SA" b="1" u="sng" smtClean="0">
                <a:latin typeface="Times New Roman" pitchFamily="18" charset="0"/>
                <a:cs typeface="Times New Roman" pitchFamily="18" charset="0"/>
              </a:rPr>
              <a:t>تكاملية:</a:t>
            </a:r>
            <a:r>
              <a:rPr lang="ar-SA" altLang="ar-SA" b="1" smtClean="0">
                <a:latin typeface="Times New Roman" pitchFamily="18" charset="0"/>
                <a:cs typeface="Times New Roman" pitchFamily="18" charset="0"/>
              </a:rPr>
              <a:t> حيث تولف العوامل بنسب محددة في العملية الانتاجية: مثلا؟؟؟؟</a:t>
            </a:r>
          </a:p>
          <a:p>
            <a:pPr lvl="1" algn="r" rtl="1" eaLnBrk="1" hangingPunct="1"/>
            <a:r>
              <a:rPr lang="ar-SA" altLang="ar-SA" b="1" u="sng" smtClean="0">
                <a:latin typeface="Times New Roman" pitchFamily="18" charset="0"/>
                <a:cs typeface="Times New Roman" pitchFamily="18" charset="0"/>
              </a:rPr>
              <a:t>استبدالية:</a:t>
            </a:r>
            <a:r>
              <a:rPr lang="ar-SA" altLang="ar-SA" b="1" smtClean="0">
                <a:latin typeface="Times New Roman" pitchFamily="18" charset="0"/>
                <a:cs typeface="Times New Roman" pitchFamily="18" charset="0"/>
              </a:rPr>
              <a:t> حيث يمكن استبدال العوامل ببعضها في الانتاج: مثلا؟؟؟؟؟</a:t>
            </a:r>
            <a:endParaRPr lang="en-GB" altLang="ar-SA" b="1" smtClean="0">
              <a:latin typeface="Times New Roman" pitchFamily="18" charset="0"/>
              <a:cs typeface="Times New Roman" pitchFamily="18" charset="0"/>
            </a:endParaRPr>
          </a:p>
        </p:txBody>
      </p:sp>
      <p:sp>
        <p:nvSpPr>
          <p:cNvPr id="36454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توليفات المدخلات </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GB" sz="4000" dirty="0" smtClean="0">
                <a:solidFill>
                  <a:schemeClr val="accent1">
                    <a:satMod val="150000"/>
                  </a:schemeClr>
                </a:solidFill>
                <a:latin typeface="Times New Roman" panose="02020603050405020304" pitchFamily="18" charset="0"/>
                <a:cs typeface="Times New Roman" panose="02020603050405020304" pitchFamily="18" charset="0"/>
              </a:rPr>
            </a:b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العلاقة بين العوامل</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يمكن تحديد ثلاث أنواع من القرارات التي يتخذها مدير منشأة ما:</a:t>
            </a:r>
          </a:p>
          <a:p>
            <a:pPr lvl="1" algn="r" rtl="1" eaLnBrk="1" hangingPunct="1"/>
            <a:r>
              <a:rPr lang="ar-SA" altLang="ar-SA" b="1" smtClean="0">
                <a:latin typeface="Times New Roman" pitchFamily="18" charset="0"/>
                <a:cs typeface="Times New Roman" pitchFamily="18" charset="0"/>
              </a:rPr>
              <a:t>توليفة العوامل المختلفة في العملية الانتاجية</a:t>
            </a:r>
          </a:p>
          <a:p>
            <a:pPr lvl="1" algn="r" rtl="1" eaLnBrk="1" hangingPunct="1"/>
            <a:r>
              <a:rPr lang="ar-SA" altLang="ar-SA" b="1" smtClean="0">
                <a:latin typeface="Times New Roman" pitchFamily="18" charset="0"/>
                <a:cs typeface="Times New Roman" pitchFamily="18" charset="0"/>
              </a:rPr>
              <a:t>كمية العامل المتغير اللازمة لتحقيق أفضل انتاج</a:t>
            </a:r>
          </a:p>
          <a:p>
            <a:pPr lvl="1" algn="r" rtl="1" eaLnBrk="1" hangingPunct="1"/>
            <a:r>
              <a:rPr lang="ar-SA" altLang="ar-SA" b="1" smtClean="0">
                <a:latin typeface="Times New Roman" pitchFamily="18" charset="0"/>
                <a:cs typeface="Times New Roman" pitchFamily="18" charset="0"/>
              </a:rPr>
              <a:t>توليفة المنتجات المثلي والممكن انتاجها من توليفة محددة من العوامل</a:t>
            </a:r>
            <a:endParaRPr lang="en-GB" altLang="ar-SA" b="1" smtClean="0">
              <a:latin typeface="Times New Roman" pitchFamily="18" charset="0"/>
              <a:cs typeface="Times New Roman" pitchFamily="18" charset="0"/>
            </a:endParaRPr>
          </a:p>
        </p:txBody>
      </p:sp>
      <p:sp>
        <p:nvSpPr>
          <p:cNvPr id="365570"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أنواع القرارات الإنتاجية </a:t>
            </a:r>
            <a:r>
              <a:rPr lang="en-GB"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r" rtl="1" eaLnBrk="1" fontAlgn="auto" hangingPunct="1">
              <a:spcAft>
                <a:spcPts val="0"/>
              </a:spcAft>
              <a:defRPr/>
            </a:pPr>
            <a:r>
              <a:rPr lang="en-US" altLang="en-US" sz="2400"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sz="2400" dirty="0" smtClean="0">
                <a:solidFill>
                  <a:schemeClr val="accent1">
                    <a:satMod val="150000"/>
                  </a:schemeClr>
                </a:solidFill>
                <a:latin typeface="Times New Roman" panose="02020603050405020304" pitchFamily="18" charset="0"/>
                <a:cs typeface="Times New Roman" panose="02020603050405020304" pitchFamily="18" charset="0"/>
              </a:rPr>
              <a:t>الاسبوع التاسع</a:t>
            </a:r>
            <a:r>
              <a:rPr lang="en-US" sz="2400" dirty="0" smtClean="0">
                <a:solidFill>
                  <a:schemeClr val="accent1">
                    <a:satMod val="150000"/>
                  </a:schemeClr>
                </a:solidFill>
                <a:latin typeface="Times New Roman" panose="02020603050405020304" pitchFamily="18" charset="0"/>
                <a:cs typeface="Times New Roman" panose="02020603050405020304" pitchFamily="18" charset="0"/>
              </a:rPr>
              <a:t>:</a:t>
            </a:r>
            <a:r>
              <a:rPr lang="ar-SA" sz="2400"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altLang="en-US" sz="2400" dirty="0">
                <a:solidFill>
                  <a:schemeClr val="accent1">
                    <a:satMod val="150000"/>
                  </a:schemeClr>
                </a:solidFill>
                <a:latin typeface="Times New Roman" panose="02020603050405020304" pitchFamily="18" charset="0"/>
                <a:cs typeface="Times New Roman" panose="02020603050405020304" pitchFamily="18" charset="0"/>
              </a:rPr>
              <a:t>تكاليف الإنتاج </a:t>
            </a:r>
            <a:r>
              <a:rPr lang="ar-SA" altLang="en-US" sz="2400" dirty="0" smtClean="0">
                <a:solidFill>
                  <a:schemeClr val="accent1">
                    <a:satMod val="150000"/>
                  </a:schemeClr>
                </a:solidFill>
                <a:latin typeface="Times New Roman" panose="02020603050405020304" pitchFamily="18" charset="0"/>
                <a:cs typeface="Times New Roman" panose="02020603050405020304" pitchFamily="18" charset="0"/>
              </a:rPr>
              <a:t>و العائد </a:t>
            </a:r>
            <a:r>
              <a:rPr lang="en-US" altLang="en-US" sz="2400"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altLang="en-US" sz="2400" dirty="0" smtClean="0">
                <a:solidFill>
                  <a:schemeClr val="accent1">
                    <a:satMod val="150000"/>
                  </a:schemeClr>
                </a:solidFill>
                <a:latin typeface="Times New Roman" panose="02020603050405020304" pitchFamily="18" charset="0"/>
                <a:cs typeface="Times New Roman" panose="02020603050405020304" pitchFamily="18" charset="0"/>
              </a:rPr>
              <a:t>و </a:t>
            </a:r>
            <a:r>
              <a:rPr lang="ar-SA" altLang="en-US" sz="2400" dirty="0">
                <a:solidFill>
                  <a:schemeClr val="accent1">
                    <a:satMod val="150000"/>
                  </a:schemeClr>
                </a:solidFill>
                <a:latin typeface="Times New Roman" panose="02020603050405020304" pitchFamily="18" charset="0"/>
                <a:cs typeface="Times New Roman" panose="02020603050405020304" pitchFamily="18" charset="0"/>
              </a:rPr>
              <a:t>معظمة الربح</a:t>
            </a:r>
            <a:r>
              <a:rPr lang="en-US" altLang="en-US" sz="2400" dirty="0">
                <a:solidFill>
                  <a:schemeClr val="accent1">
                    <a:satMod val="150000"/>
                  </a:schemeClr>
                </a:solidFill>
                <a:latin typeface="Times New Roman" panose="02020603050405020304" pitchFamily="18" charset="0"/>
                <a:cs typeface="Times New Roman" panose="02020603050405020304" pitchFamily="18" charset="0"/>
              </a:rPr>
              <a:t/>
            </a:r>
            <a:br>
              <a:rPr lang="en-US" altLang="en-US" sz="2400" dirty="0">
                <a:solidFill>
                  <a:schemeClr val="accent1">
                    <a:satMod val="150000"/>
                  </a:schemeClr>
                </a:solidFill>
                <a:latin typeface="Times New Roman" panose="02020603050405020304" pitchFamily="18" charset="0"/>
                <a:cs typeface="Times New Roman" panose="02020603050405020304" pitchFamily="18" charset="0"/>
              </a:rPr>
            </a:br>
            <a:r>
              <a:rPr lang="en-US" altLang="en-US" sz="2400" dirty="0" smtClean="0">
                <a:solidFill>
                  <a:schemeClr val="accent1">
                    <a:satMod val="150000"/>
                  </a:schemeClr>
                </a:solidFill>
                <a:latin typeface="Times New Roman" panose="02020603050405020304" pitchFamily="18" charset="0"/>
                <a:cs typeface="Times New Roman" panose="02020603050405020304" pitchFamily="18" charset="0"/>
              </a:rPr>
              <a:t>Production </a:t>
            </a:r>
            <a:r>
              <a:rPr lang="en-US" altLang="en-US" sz="2400" dirty="0">
                <a:solidFill>
                  <a:schemeClr val="accent1">
                    <a:satMod val="150000"/>
                  </a:schemeClr>
                </a:solidFill>
                <a:latin typeface="Times New Roman" panose="02020603050405020304" pitchFamily="18" charset="0"/>
                <a:cs typeface="Times New Roman" panose="02020603050405020304" pitchFamily="18" charset="0"/>
              </a:rPr>
              <a:t>Costs</a:t>
            </a:r>
            <a:r>
              <a:rPr lang="en-US" altLang="en-US" sz="2400" dirty="0" smtClean="0">
                <a:solidFill>
                  <a:schemeClr val="accent1">
                    <a:satMod val="150000"/>
                  </a:schemeClr>
                </a:solidFill>
                <a:latin typeface="Times New Roman" panose="02020603050405020304" pitchFamily="18" charset="0"/>
                <a:cs typeface="Times New Roman" panose="02020603050405020304" pitchFamily="18" charset="0"/>
              </a:rPr>
              <a:t>,</a:t>
            </a:r>
            <a:r>
              <a:rPr lang="en-US" altLang="en-US" sz="2400" dirty="0">
                <a:solidFill>
                  <a:schemeClr val="accent1">
                    <a:satMod val="150000"/>
                  </a:schemeClr>
                </a:solidFill>
                <a:latin typeface="Times New Roman" panose="02020603050405020304" pitchFamily="18" charset="0"/>
                <a:cs typeface="Times New Roman" panose="02020603050405020304" pitchFamily="18" charset="0"/>
              </a:rPr>
              <a:t> </a:t>
            </a:r>
            <a:r>
              <a:rPr lang="en-US" altLang="en-US" sz="2400" dirty="0" smtClean="0">
                <a:solidFill>
                  <a:schemeClr val="accent1">
                    <a:satMod val="150000"/>
                  </a:schemeClr>
                </a:solidFill>
                <a:latin typeface="Times New Roman" panose="02020603050405020304" pitchFamily="18" charset="0"/>
                <a:cs typeface="Times New Roman" panose="02020603050405020304" pitchFamily="18" charset="0"/>
              </a:rPr>
              <a:t>Revenue, and</a:t>
            </a:r>
            <a:r>
              <a:rPr lang="en-US" sz="2400" dirty="0">
                <a:solidFill>
                  <a:schemeClr val="accent1">
                    <a:satMod val="150000"/>
                  </a:schemeClr>
                </a:solidFill>
                <a:latin typeface="Times New Roman" panose="02020603050405020304" pitchFamily="18" charset="0"/>
                <a:cs typeface="Times New Roman" panose="02020603050405020304" pitchFamily="18" charset="0"/>
              </a:rPr>
              <a:t/>
            </a:r>
            <a:br>
              <a:rPr lang="en-US" sz="2400" dirty="0">
                <a:solidFill>
                  <a:schemeClr val="accent1">
                    <a:satMod val="150000"/>
                  </a:schemeClr>
                </a:solidFill>
                <a:latin typeface="Times New Roman" panose="02020603050405020304" pitchFamily="18" charset="0"/>
                <a:cs typeface="Times New Roman" panose="02020603050405020304" pitchFamily="18" charset="0"/>
              </a:rPr>
            </a:br>
            <a:r>
              <a:rPr lang="en-US" altLang="en-US" sz="2400" dirty="0" smtClean="0">
                <a:solidFill>
                  <a:schemeClr val="accent1">
                    <a:satMod val="150000"/>
                  </a:schemeClr>
                </a:solidFill>
                <a:latin typeface="Times New Roman" panose="02020603050405020304" pitchFamily="18" charset="0"/>
                <a:cs typeface="Times New Roman" panose="02020603050405020304" pitchFamily="18" charset="0"/>
              </a:rPr>
              <a:t>Profit Maximization</a:t>
            </a:r>
            <a:endParaRPr lang="en-US" sz="2400"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31427" name="Content Placeholder 1"/>
          <p:cNvSpPr>
            <a:spLocks noGrp="1"/>
          </p:cNvSpPr>
          <p:nvPr>
            <p:ph idx="1"/>
          </p:nvPr>
        </p:nvSpPr>
        <p:spPr/>
        <p:txBody>
          <a:bodyPr/>
          <a:lstStyle/>
          <a:p>
            <a:pPr algn="r" rtl="1" eaLnBrk="1" hangingPunct="1"/>
            <a:r>
              <a:rPr lang="ar-SA" altLang="en-US" b="1" smtClean="0">
                <a:latin typeface="Times New Roman" pitchFamily="18" charset="0"/>
                <a:cs typeface="Times New Roman" pitchFamily="18" charset="0"/>
              </a:rPr>
              <a:t>تكاليف الانتاج: المدى القصير والمدى الطويل</a:t>
            </a:r>
          </a:p>
          <a:p>
            <a:pPr algn="r" rtl="1" eaLnBrk="1" hangingPunct="1"/>
            <a:r>
              <a:rPr lang="ar-SA" altLang="en-US" b="1" smtClean="0">
                <a:latin typeface="Times New Roman" pitchFamily="18" charset="0"/>
                <a:cs typeface="Times New Roman" pitchFamily="18" charset="0"/>
              </a:rPr>
              <a:t>التكاليف الثابتة والمتغيرة</a:t>
            </a:r>
          </a:p>
          <a:p>
            <a:pPr algn="r" rtl="1" eaLnBrk="1" hangingPunct="1"/>
            <a:r>
              <a:rPr lang="ar-SA" altLang="en-US" b="1" smtClean="0">
                <a:latin typeface="Times New Roman" pitchFamily="18" charset="0"/>
                <a:cs typeface="Times New Roman" pitchFamily="18" charset="0"/>
              </a:rPr>
              <a:t>تكاليف الوحدة والتكاليف الكلية</a:t>
            </a:r>
          </a:p>
          <a:p>
            <a:pPr algn="r" rtl="1" eaLnBrk="1" hangingPunct="1"/>
            <a:r>
              <a:rPr lang="ar-SA" altLang="en-US" b="1" smtClean="0">
                <a:latin typeface="Times New Roman" pitchFamily="18" charset="0"/>
                <a:cs typeface="Times New Roman" pitchFamily="18" charset="0"/>
              </a:rPr>
              <a:t>منحنيات التكاليف</a:t>
            </a:r>
          </a:p>
          <a:p>
            <a:pPr algn="r" rtl="1" eaLnBrk="1" hangingPunct="1"/>
            <a:r>
              <a:rPr lang="ar-SA" altLang="en-US" b="1" smtClean="0">
                <a:latin typeface="Times New Roman" pitchFamily="18" charset="0"/>
                <a:cs typeface="Times New Roman" pitchFamily="18" charset="0"/>
              </a:rPr>
              <a:t>الانتاج الأمثل</a:t>
            </a:r>
          </a:p>
          <a:p>
            <a:pPr algn="r" rtl="1" eaLnBrk="1" hangingPunct="1"/>
            <a:endParaRPr lang="ar-SA" altLang="en-US" b="1" smtClean="0">
              <a:latin typeface="Times New Roman" pitchFamily="18" charset="0"/>
              <a:cs typeface="Times New Roman" pitchFamily="18" charset="0"/>
            </a:endParaRPr>
          </a:p>
          <a:p>
            <a:pPr algn="r" rtl="1" eaLnBrk="1" hangingPunct="1"/>
            <a:endParaRPr lang="en-US" altLang="en-US" b="1"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eaLnBrk="1" hangingPunct="1"/>
            <a:r>
              <a:rPr lang="ar-SA" altLang="en-US" smtClean="0"/>
              <a:t>الأسبوع الأول:مقدمة وأساسيات</a:t>
            </a:r>
            <a:endParaRPr lang="en-US" altLang="en-US" smtClean="0"/>
          </a:p>
        </p:txBody>
      </p:sp>
      <p:sp>
        <p:nvSpPr>
          <p:cNvPr id="5" name="Content Placeholder 4"/>
          <p:cNvSpPr>
            <a:spLocks noGrp="1"/>
          </p:cNvSpPr>
          <p:nvPr>
            <p:ph idx="1"/>
          </p:nvPr>
        </p:nvSpPr>
        <p:spPr/>
        <p:txBody>
          <a:bodyPr wrap="none"/>
          <a:lstStyle/>
          <a:p>
            <a:pPr eaLnBrk="1" hangingPunct="1"/>
            <a:r>
              <a:rPr lang="ar-SA" altLang="en-US" smtClean="0"/>
              <a:t>التعريف بالمفاهيم الاساسية والمشكلة الاقتصادية</a:t>
            </a:r>
          </a:p>
          <a:p>
            <a:pPr eaLnBrk="1" hangingPunct="1"/>
            <a:r>
              <a:rPr lang="ar-SA" altLang="en-US" smtClean="0"/>
              <a:t>الموارد الاقتصادية</a:t>
            </a:r>
          </a:p>
          <a:p>
            <a:pPr eaLnBrk="1" hangingPunct="1"/>
            <a:r>
              <a:rPr lang="ar-SA" altLang="en-US" smtClean="0"/>
              <a:t>التحليل الاقتصاديى وافتراضاته</a:t>
            </a:r>
          </a:p>
          <a:p>
            <a:pPr eaLnBrk="1" hangingPunct="1"/>
            <a:r>
              <a:rPr lang="ar-SA" altLang="en-US" smtClean="0"/>
              <a:t>علم الاقتصاد الزراعي</a:t>
            </a:r>
          </a:p>
          <a:p>
            <a:pPr eaLnBrk="1" hangingPunct="1"/>
            <a:r>
              <a:rPr lang="ar-SA" altLang="en-US" smtClean="0"/>
              <a:t>خصائص الزراعة والانتاج الزراعي</a:t>
            </a:r>
          </a:p>
          <a:p>
            <a:pPr eaLnBrk="1" hangingPunct="1"/>
            <a:r>
              <a:rPr lang="ar-SA" altLang="en-US" smtClean="0"/>
              <a:t>استخدام الرسوم البيانية في التحليل الاقتصادي</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r" eaLnBrk="1" hangingPunct="1"/>
            <a:r>
              <a:rPr lang="ar-SA" altLang="en-US" smtClean="0"/>
              <a:t>تابع:</a:t>
            </a:r>
            <a:endParaRPr lang="en-US" altLang="en-US" smtClean="0"/>
          </a:p>
        </p:txBody>
      </p:sp>
      <p:sp>
        <p:nvSpPr>
          <p:cNvPr id="48131" name="Content Placeholder 2"/>
          <p:cNvSpPr>
            <a:spLocks noGrp="1"/>
          </p:cNvSpPr>
          <p:nvPr>
            <p:ph idx="1"/>
          </p:nvPr>
        </p:nvSpPr>
        <p:spPr/>
        <p:txBody>
          <a:bodyPr/>
          <a:lstStyle/>
          <a:p>
            <a:pPr eaLnBrk="1" hangingPunct="1"/>
            <a:r>
              <a:rPr lang="ar-SA" altLang="en-US" smtClean="0"/>
              <a:t>والوحدات الاقتصادية هي المجموعات التي تقوم بعمليات </a:t>
            </a:r>
            <a:r>
              <a:rPr lang="ar-SA" altLang="en-US" smtClean="0">
                <a:solidFill>
                  <a:srgbClr val="0070C0"/>
                </a:solidFill>
              </a:rPr>
              <a:t>الانتاج</a:t>
            </a:r>
            <a:r>
              <a:rPr lang="ar-SA" altLang="en-US" smtClean="0"/>
              <a:t> و </a:t>
            </a:r>
            <a:r>
              <a:rPr lang="ar-SA" altLang="en-US" smtClean="0">
                <a:solidFill>
                  <a:srgbClr val="0070C0"/>
                </a:solidFill>
              </a:rPr>
              <a:t>الاستهلاك</a:t>
            </a:r>
            <a:r>
              <a:rPr lang="ar-SA" altLang="en-US" smtClean="0"/>
              <a:t> و</a:t>
            </a:r>
            <a:r>
              <a:rPr lang="ar-SA" altLang="en-US" smtClean="0">
                <a:solidFill>
                  <a:srgbClr val="0070C0"/>
                </a:solidFill>
              </a:rPr>
              <a:t>التبادل</a:t>
            </a:r>
            <a:r>
              <a:rPr lang="ar-SA" altLang="en-US" smtClean="0"/>
              <a:t> في الاقتصاد.</a:t>
            </a:r>
          </a:p>
          <a:p>
            <a:pPr eaLnBrk="1" hangingPunct="1"/>
            <a:r>
              <a:rPr lang="ar-SA" altLang="en-US" smtClean="0"/>
              <a:t>وتضم هذه المجموعات: المنتج </a:t>
            </a:r>
            <a:r>
              <a:rPr lang="en-US" altLang="en-US" smtClean="0"/>
              <a:t>(firm)</a:t>
            </a:r>
            <a:r>
              <a:rPr lang="ar-SA" altLang="en-US" smtClean="0"/>
              <a:t> والمستهلك </a:t>
            </a:r>
            <a:r>
              <a:rPr lang="en-US" altLang="en-US" smtClean="0"/>
              <a:t>(consumer)</a:t>
            </a:r>
            <a:r>
              <a:rPr lang="ar-SA" altLang="en-US" smtClean="0"/>
              <a:t> والدولة </a:t>
            </a:r>
            <a:r>
              <a:rPr lang="en-US" altLang="en-US" smtClean="0"/>
              <a:t>(government)</a:t>
            </a:r>
            <a:r>
              <a:rPr lang="ar-SA" altLang="en-US" smtClean="0"/>
              <a:t> </a:t>
            </a:r>
          </a:p>
          <a:p>
            <a:pPr eaLnBrk="1" hangingPunct="1"/>
            <a:endParaRPr lang="en-US" altLang="en-US" smtClean="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idx="1"/>
          </p:nvPr>
        </p:nvSpPr>
        <p:spPr/>
        <p:txBody>
          <a:bodyPr/>
          <a:lstStyle/>
          <a:p>
            <a:pPr algn="r" rtl="1" eaLnBrk="1" hangingPunct="1">
              <a:lnSpc>
                <a:spcPct val="90000"/>
              </a:lnSpc>
            </a:pPr>
            <a:r>
              <a:rPr lang="ar-SA" altLang="ar-SA" b="1" smtClean="0">
                <a:latin typeface="Times New Roman" pitchFamily="18" charset="0"/>
                <a:cs typeface="Times New Roman" pitchFamily="18" charset="0"/>
              </a:rPr>
              <a:t>تختلف حسابات التكاليف عند الاقتصادي مقارنة بالتكلفة المحاسبية </a:t>
            </a:r>
          </a:p>
          <a:p>
            <a:pPr algn="r" rtl="1" eaLnBrk="1" hangingPunct="1">
              <a:lnSpc>
                <a:spcPct val="90000"/>
              </a:lnSpc>
            </a:pPr>
            <a:r>
              <a:rPr lang="ar-SA" altLang="ar-SA" b="1" smtClean="0">
                <a:latin typeface="Times New Roman" pitchFamily="18" charset="0"/>
                <a:cs typeface="Times New Roman" pitchFamily="18" charset="0"/>
              </a:rPr>
              <a:t>التكاليف المحاسبية التي تنظر فقط للإنفاق المنظور ولا تعمل بمبدأ ”تكاليف الفرص البديلة“</a:t>
            </a:r>
          </a:p>
          <a:p>
            <a:pPr algn="r" rtl="1" eaLnBrk="1" hangingPunct="1">
              <a:lnSpc>
                <a:spcPct val="90000"/>
              </a:lnSpc>
            </a:pPr>
            <a:r>
              <a:rPr lang="ar-SA" altLang="ar-SA" b="1" smtClean="0">
                <a:latin typeface="Times New Roman" pitchFamily="18" charset="0"/>
                <a:cs typeface="Times New Roman" pitchFamily="18" charset="0"/>
              </a:rPr>
              <a:t>إذاً: التكاليف الاقتصادية تفوق التكاليف المحاسبية لتكلفة الإنتاج لأنها تأخذ في الاعتبار  التكاليف ”غير المنظورة“ و تكاليف الفرص البديلة.</a:t>
            </a:r>
          </a:p>
        </p:txBody>
      </p:sp>
      <p:sp>
        <p:nvSpPr>
          <p:cNvPr id="36966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تكاليف الإنتاج </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Production Costs</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idx="1"/>
          </p:nvPr>
        </p:nvSpPr>
        <p:spPr/>
        <p:txBody>
          <a:bodyPr rtlCol="0">
            <a:normAutofit fontScale="92500" lnSpcReduction="20000"/>
          </a:bodyPr>
          <a:lstStyle/>
          <a:p>
            <a:pPr marL="438912" indent="-320040" algn="r" rtl="1" eaLnBrk="1" fontAlgn="auto" hangingPunct="1">
              <a:spcBef>
                <a:spcPts val="0"/>
              </a:spcBef>
              <a:spcAft>
                <a:spcPts val="0"/>
              </a:spcAft>
              <a:buFont typeface="Wingdings" pitchFamily="2" charset="2"/>
              <a:buChar char="Ø"/>
              <a:defRPr/>
            </a:pPr>
            <a:r>
              <a:rPr lang="ar-SA" altLang="en-US" b="1" dirty="0" smtClean="0">
                <a:latin typeface="Times New Roman" panose="02020603050405020304" pitchFamily="18" charset="0"/>
                <a:cs typeface="Times New Roman" panose="02020603050405020304" pitchFamily="18" charset="0"/>
              </a:rPr>
              <a:t>تشمل </a:t>
            </a:r>
            <a:r>
              <a:rPr lang="ar-SA" altLang="en-US" b="1" dirty="0">
                <a:latin typeface="Times New Roman" panose="02020603050405020304" pitchFamily="18" charset="0"/>
                <a:cs typeface="Times New Roman" panose="02020603050405020304" pitchFamily="18" charset="0"/>
              </a:rPr>
              <a:t>التكاليف المنظورة اي مدفوعات مالية كالأجور والمصاريف الجارية و غيرها وهذه هي التكاليف التي يضعها المحاسب تحت بند التكاليف.</a:t>
            </a:r>
          </a:p>
          <a:p>
            <a:pPr marL="438912" indent="-320040" algn="r" rtl="1" eaLnBrk="1" fontAlgn="auto" hangingPunct="1">
              <a:spcBef>
                <a:spcPts val="0"/>
              </a:spcBef>
              <a:spcAft>
                <a:spcPts val="0"/>
              </a:spcAft>
              <a:buFont typeface="Wingdings" pitchFamily="2" charset="2"/>
              <a:buChar char="Ø"/>
              <a:defRPr/>
            </a:pPr>
            <a:r>
              <a:rPr lang="ar-SA" altLang="en-US" b="1" dirty="0">
                <a:latin typeface="Times New Roman" panose="02020603050405020304" pitchFamily="18" charset="0"/>
                <a:cs typeface="Times New Roman" panose="02020603050405020304" pitchFamily="18" charset="0"/>
              </a:rPr>
              <a:t>أما التكاليف غير المنظورة فهي تكاليف غير مدفوعة وتمثل تكاليف الفرصة البديلة لعناصر الانتاج المملوكة للمنشأة و التي لا يتم دفع تكاليف مباشرة في سبيل الحصول عليها ولا يظهرها المحاسب عادة ضمن قائمة التكاليف مثل راتب صاحب المشروع و وسعر الفائدة على امواله المستثمرة و أجور العمالة العائلية</a:t>
            </a:r>
            <a:r>
              <a:rPr lang="en-US" altLang="en-US" b="1" dirty="0">
                <a:latin typeface="Arial" panose="020B0604020202020204" pitchFamily="34" charset="0"/>
                <a:cs typeface="Arial" panose="020B0604020202020204" pitchFamily="34" charset="0"/>
              </a:rPr>
              <a:t>. </a:t>
            </a:r>
          </a:p>
          <a:p>
            <a:pPr marL="438912" indent="-320040" algn="r" rtl="1" eaLnBrk="1" fontAlgn="auto" hangingPunct="1">
              <a:lnSpc>
                <a:spcPct val="90000"/>
              </a:lnSpc>
              <a:spcBef>
                <a:spcPts val="0"/>
              </a:spcBef>
              <a:spcAft>
                <a:spcPts val="0"/>
              </a:spcAft>
              <a:buFont typeface="Wingdings 2"/>
              <a:buChar char=""/>
              <a:defRPr/>
            </a:pPr>
            <a:endParaRPr lang="en-US" altLang="ar-SA" b="1" dirty="0" smtClean="0">
              <a:latin typeface="Times New Roman" panose="02020603050405020304" pitchFamily="18" charset="0"/>
              <a:cs typeface="Times New Roman" panose="02020603050405020304" pitchFamily="18" charset="0"/>
            </a:endParaRPr>
          </a:p>
          <a:p>
            <a:pPr marL="438912" indent="-320040" algn="r" rtl="1" eaLnBrk="1" fontAlgn="auto" hangingPunct="1">
              <a:lnSpc>
                <a:spcPct val="90000"/>
              </a:lnSpc>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ينبغي التمييز بين ”المدي القصير“ و ”المدي الطويل“ في تحليل التكاليف</a:t>
            </a:r>
            <a:endParaRPr lang="en-GB" altLang="ar-SA" b="1" dirty="0" smtClean="0">
              <a:latin typeface="Times New Roman" panose="02020603050405020304" pitchFamily="18" charset="0"/>
              <a:cs typeface="Times New Roman" panose="02020603050405020304" pitchFamily="18" charset="0"/>
            </a:endParaRPr>
          </a:p>
        </p:txBody>
      </p:sp>
      <p:sp>
        <p:nvSpPr>
          <p:cNvPr id="369666" name="Rectangle 2"/>
          <p:cNvSpPr>
            <a:spLocks noGrp="1" noChangeArrowheads="1"/>
          </p:cNvSpPr>
          <p:nvPr>
            <p:ph type="title"/>
          </p:nvPr>
        </p:nvSpPr>
        <p:spPr/>
        <p:txBody>
          <a:bodyPr>
            <a:normAutofit fontScale="90000"/>
          </a:bodyPr>
          <a:lstStyle/>
          <a:p>
            <a:pPr algn="r" rtl="1"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تكاليف الإنتاج </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en-US"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Production Costs</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idx="1"/>
          </p:nvPr>
        </p:nvSpPr>
        <p:spPr/>
        <p:txBody>
          <a:bodyPr/>
          <a:lstStyle/>
          <a:p>
            <a:pPr algn="r" rtl="1" eaLnBrk="1" hangingPunct="1"/>
            <a:r>
              <a:rPr lang="ar-SA" altLang="ar-SA" b="1" smtClean="0">
                <a:latin typeface="Times New Roman" pitchFamily="18" charset="0"/>
                <a:cs typeface="Times New Roman" pitchFamily="18" charset="0"/>
              </a:rPr>
              <a:t>التمييز بين المدي القصير والطويل نسبي</a:t>
            </a:r>
          </a:p>
          <a:p>
            <a:pPr algn="r" rtl="1" eaLnBrk="1" hangingPunct="1"/>
            <a:r>
              <a:rPr lang="ar-SA" altLang="ar-SA" b="1" smtClean="0">
                <a:latin typeface="Times New Roman" pitchFamily="18" charset="0"/>
                <a:cs typeface="Times New Roman" pitchFamily="18" charset="0"/>
              </a:rPr>
              <a:t>يعتمد هذا التمييز علي مقدرة المنشأة علي تغيير مستوي العوامل الداخلة في الانتاج</a:t>
            </a:r>
          </a:p>
          <a:p>
            <a:pPr algn="r" rtl="1" eaLnBrk="1" hangingPunct="1"/>
            <a:r>
              <a:rPr lang="ar-SA" altLang="ar-SA" b="1" smtClean="0">
                <a:latin typeface="Times New Roman" pitchFamily="18" charset="0"/>
                <a:cs typeface="Times New Roman" pitchFamily="18" charset="0"/>
              </a:rPr>
              <a:t>كما سبق: </a:t>
            </a:r>
          </a:p>
          <a:p>
            <a:pPr lvl="1" algn="r" rtl="1" eaLnBrk="1" hangingPunct="1"/>
            <a:r>
              <a:rPr lang="ar-SA" altLang="ar-SA" b="1" smtClean="0">
                <a:latin typeface="Times New Roman" pitchFamily="18" charset="0"/>
                <a:cs typeface="Times New Roman" pitchFamily="18" charset="0"/>
              </a:rPr>
              <a:t>كلما قصرت الفترة الزمنية كلما صعب تغيير الكثير من (أو كل) العوامل</a:t>
            </a:r>
          </a:p>
          <a:p>
            <a:pPr lvl="1" algn="r" rtl="1" eaLnBrk="1" hangingPunct="1"/>
            <a:r>
              <a:rPr lang="ar-SA" altLang="ar-SA" b="1" smtClean="0">
                <a:latin typeface="Times New Roman" pitchFamily="18" charset="0"/>
                <a:cs typeface="Times New Roman" pitchFamily="18" charset="0"/>
              </a:rPr>
              <a:t>كلما طالت الفترة الزمنية كلما أمكن تغيير معظم (أو كل) العوامل</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يمكن تقسيم التكاليف الي نوعين: ثابتة و متغيرة</a:t>
            </a:r>
            <a:endParaRPr lang="en-GB" altLang="ar-SA" b="1" smtClean="0">
              <a:latin typeface="Times New Roman" pitchFamily="18" charset="0"/>
              <a:cs typeface="Times New Roman" pitchFamily="18" charset="0"/>
            </a:endParaRPr>
          </a:p>
        </p:txBody>
      </p:sp>
      <p:sp>
        <p:nvSpPr>
          <p:cNvPr id="370690" name="Rectangle 2"/>
          <p:cNvSpPr>
            <a:spLocks noGrp="1" noChangeArrowheads="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تكاليف الانتاج: المدي القصير والطويل</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idx="1"/>
          </p:nvPr>
        </p:nvSpPr>
        <p:spPr>
          <a:xfrm>
            <a:off x="468313" y="1989138"/>
            <a:ext cx="8229600" cy="4525962"/>
          </a:xfrm>
        </p:spPr>
        <p:txBody>
          <a:bodyPr/>
          <a:lstStyle/>
          <a:p>
            <a:pPr algn="r" rtl="1" eaLnBrk="1" hangingPunct="1"/>
            <a:r>
              <a:rPr lang="ar-SA" altLang="ar-SA" sz="2800" b="1" u="sng" smtClean="0">
                <a:latin typeface="Times New Roman" pitchFamily="18" charset="0"/>
                <a:cs typeface="Times New Roman" pitchFamily="18" charset="0"/>
              </a:rPr>
              <a:t>التكاليف الثابتة الكلية </a:t>
            </a:r>
            <a:r>
              <a:rPr lang="en-US" altLang="ar-SA" sz="2800" b="1" u="sng" smtClean="0">
                <a:latin typeface="Times New Roman" pitchFamily="18" charset="0"/>
                <a:cs typeface="Times New Roman" pitchFamily="18" charset="0"/>
              </a:rPr>
              <a:t>Total Fixed Costs</a:t>
            </a:r>
            <a:r>
              <a:rPr lang="ar-SA" altLang="ar-SA" sz="2800" b="1" u="sng" smtClean="0">
                <a:latin typeface="Times New Roman" pitchFamily="18" charset="0"/>
                <a:cs typeface="Times New Roman" pitchFamily="18" charset="0"/>
              </a:rPr>
              <a:t> </a:t>
            </a:r>
          </a:p>
          <a:p>
            <a:pPr lvl="1" algn="r" rtl="1" eaLnBrk="1" hangingPunct="1"/>
            <a:r>
              <a:rPr lang="ar-SA" altLang="ar-SA" sz="2400" b="1" smtClean="0">
                <a:latin typeface="Times New Roman" pitchFamily="18" charset="0"/>
                <a:cs typeface="Times New Roman" pitchFamily="18" charset="0"/>
              </a:rPr>
              <a:t>لا تتغير بتغير الانتاج</a:t>
            </a:r>
          </a:p>
          <a:p>
            <a:pPr lvl="1" algn="r" rtl="1" eaLnBrk="1" hangingPunct="1"/>
            <a:r>
              <a:rPr lang="ar-SA" altLang="ar-SA" sz="2400" b="1" smtClean="0">
                <a:latin typeface="Times New Roman" pitchFamily="18" charset="0"/>
                <a:cs typeface="Times New Roman" pitchFamily="18" charset="0"/>
              </a:rPr>
              <a:t>في المدي القصير معظم التكاليف تكون ثابتة</a:t>
            </a:r>
          </a:p>
          <a:p>
            <a:pPr lvl="1" algn="r" rtl="1" eaLnBrk="1" hangingPunct="1"/>
            <a:r>
              <a:rPr lang="ar-SA" altLang="ar-SA" sz="2400" b="1" smtClean="0">
                <a:latin typeface="Times New Roman" pitchFamily="18" charset="0"/>
                <a:cs typeface="Times New Roman" pitchFamily="18" charset="0"/>
              </a:rPr>
              <a:t>أمثلة:الاهلاك، التأمين، الفائدة، الإيجارات، ضريبة الأملاك، ...</a:t>
            </a:r>
          </a:p>
          <a:p>
            <a:pPr algn="r" rtl="1" eaLnBrk="1" hangingPunct="1"/>
            <a:r>
              <a:rPr lang="ar-SA" altLang="ar-SA" sz="2800" b="1" u="sng" smtClean="0">
                <a:latin typeface="Times New Roman" pitchFamily="18" charset="0"/>
                <a:cs typeface="Times New Roman" pitchFamily="18" charset="0"/>
              </a:rPr>
              <a:t>التكاليف المتغيرة الكلية </a:t>
            </a:r>
            <a:r>
              <a:rPr lang="en-US" altLang="ar-SA" sz="2800" b="1" u="sng" smtClean="0">
                <a:latin typeface="Times New Roman" pitchFamily="18" charset="0"/>
                <a:cs typeface="Times New Roman" pitchFamily="18" charset="0"/>
              </a:rPr>
              <a:t>Variable Costs</a:t>
            </a:r>
            <a:r>
              <a:rPr lang="ar-SA" altLang="ar-SA" sz="2800" b="1" u="sng" smtClean="0">
                <a:latin typeface="Times New Roman" pitchFamily="18" charset="0"/>
                <a:cs typeface="Times New Roman" pitchFamily="18" charset="0"/>
              </a:rPr>
              <a:t> </a:t>
            </a:r>
            <a:r>
              <a:rPr lang="en-US" altLang="ar-SA" sz="2800" b="1" u="sng" smtClean="0">
                <a:latin typeface="Times New Roman" pitchFamily="18" charset="0"/>
                <a:cs typeface="Times New Roman" pitchFamily="18" charset="0"/>
              </a:rPr>
              <a:t>Total</a:t>
            </a:r>
            <a:endParaRPr lang="ar-SA" altLang="ar-SA" sz="2800" b="1" u="sng" smtClean="0">
              <a:latin typeface="Times New Roman" pitchFamily="18" charset="0"/>
              <a:cs typeface="Times New Roman" pitchFamily="18" charset="0"/>
            </a:endParaRPr>
          </a:p>
          <a:p>
            <a:pPr lvl="1" algn="r" rtl="1" eaLnBrk="1" hangingPunct="1"/>
            <a:r>
              <a:rPr lang="ar-SA" altLang="ar-SA" sz="2400" b="1" smtClean="0">
                <a:latin typeface="Times New Roman" pitchFamily="18" charset="0"/>
                <a:cs typeface="Times New Roman" pitchFamily="18" charset="0"/>
              </a:rPr>
              <a:t>تتغير بتغير الإنتاج</a:t>
            </a:r>
            <a:r>
              <a:rPr lang="en-GB" altLang="ar-SA" sz="2400" b="1" smtClean="0">
                <a:latin typeface="Times New Roman" pitchFamily="18" charset="0"/>
                <a:cs typeface="Times New Roman" pitchFamily="18" charset="0"/>
              </a:rPr>
              <a:t> </a:t>
            </a:r>
            <a:r>
              <a:rPr lang="ar-SA" altLang="ar-SA" sz="2400" b="1" smtClean="0">
                <a:latin typeface="Times New Roman" pitchFamily="18" charset="0"/>
                <a:cs typeface="Times New Roman" pitchFamily="18" charset="0"/>
              </a:rPr>
              <a:t>إذ تتعلق مباشرة بالإنتاج</a:t>
            </a:r>
          </a:p>
          <a:p>
            <a:pPr lvl="1" algn="r" rtl="1" eaLnBrk="1" hangingPunct="1"/>
            <a:r>
              <a:rPr lang="ar-SA" altLang="ar-SA" sz="2400" b="1" smtClean="0">
                <a:latin typeface="Times New Roman" pitchFamily="18" charset="0"/>
                <a:cs typeface="Times New Roman" pitchFamily="18" charset="0"/>
              </a:rPr>
              <a:t>في المدي البعيد معظم التكاليف متغيرة</a:t>
            </a:r>
          </a:p>
          <a:p>
            <a:pPr lvl="1" algn="r" rtl="1" eaLnBrk="1" hangingPunct="1"/>
            <a:r>
              <a:rPr lang="ar-SA" altLang="ar-SA" sz="2400" b="1" smtClean="0">
                <a:latin typeface="Times New Roman" pitchFamily="18" charset="0"/>
                <a:cs typeface="Times New Roman" pitchFamily="18" charset="0"/>
              </a:rPr>
              <a:t>أمثلة: الأسمدة والعمالة المستأجرة،....</a:t>
            </a:r>
          </a:p>
          <a:p>
            <a:pPr algn="r" rtl="1" eaLnBrk="1" hangingPunct="1"/>
            <a:r>
              <a:rPr lang="ar-SA" altLang="ar-SA" sz="2800" b="1" smtClean="0">
                <a:latin typeface="Times New Roman" pitchFamily="18" charset="0"/>
                <a:cs typeface="Times New Roman" pitchFamily="18" charset="0"/>
              </a:rPr>
              <a:t>التكاليف الكلية للمنشأة = التكاليف الثابتة + التكاليف المتغيرة</a:t>
            </a:r>
            <a:endParaRPr lang="en-GB" altLang="ar-SA" sz="2800" b="1" smtClean="0">
              <a:latin typeface="Times New Roman" pitchFamily="18" charset="0"/>
              <a:cs typeface="Times New Roman" pitchFamily="18" charset="0"/>
            </a:endParaRPr>
          </a:p>
        </p:txBody>
      </p:sp>
      <p:sp>
        <p:nvSpPr>
          <p:cNvPr id="371714" name="Rectangle 2"/>
          <p:cNvSpPr>
            <a:spLocks noGrp="1" noChangeArrowheads="1"/>
          </p:cNvSpPr>
          <p:nvPr>
            <p:ph type="title"/>
          </p:nvPr>
        </p:nvSpPr>
        <p:spPr>
          <a:xfrm>
            <a:off x="457200" y="277813"/>
            <a:ext cx="8229600" cy="1206971"/>
          </a:xfrm>
        </p:spPr>
        <p:txBody>
          <a:bodyPr>
            <a:normAutofit fontScale="90000"/>
          </a:bodyPr>
          <a:lstStyle/>
          <a:p>
            <a:pPr algn="r" rtl="1" eaLnBrk="1" fontAlgn="auto" hangingPunct="1">
              <a:spcAft>
                <a:spcPts val="0"/>
              </a:spcAft>
              <a:defRPr/>
            </a:pPr>
            <a:r>
              <a:rPr lang="en-US" sz="2800" dirty="0" smtClean="0">
                <a:solidFill>
                  <a:schemeClr val="accent1">
                    <a:satMod val="150000"/>
                  </a:schemeClr>
                </a:solidFill>
                <a:latin typeface="Times New Roman" panose="02020603050405020304" pitchFamily="18" charset="0"/>
                <a:cs typeface="Times New Roman" panose="02020603050405020304" pitchFamily="18" charset="0"/>
              </a:rPr>
              <a:t>Fixed Costs </a:t>
            </a:r>
            <a:r>
              <a:rPr lang="ar-SA" sz="2800" dirty="0" smtClean="0">
                <a:solidFill>
                  <a:schemeClr val="accent1">
                    <a:satMod val="150000"/>
                  </a:schemeClr>
                </a:solidFill>
                <a:latin typeface="Times New Roman" panose="02020603050405020304" pitchFamily="18" charset="0"/>
                <a:cs typeface="Times New Roman" panose="02020603050405020304" pitchFamily="18" charset="0"/>
              </a:rPr>
              <a:t>التكاليف الثابتة </a:t>
            </a:r>
            <a:br>
              <a:rPr lang="ar-SA" sz="28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2800" dirty="0" smtClean="0">
                <a:solidFill>
                  <a:schemeClr val="accent1">
                    <a:satMod val="150000"/>
                  </a:schemeClr>
                </a:solidFill>
                <a:latin typeface="Times New Roman" panose="02020603050405020304" pitchFamily="18" charset="0"/>
                <a:cs typeface="Times New Roman" panose="02020603050405020304" pitchFamily="18" charset="0"/>
              </a:rPr>
              <a:t>Variable Costs </a:t>
            </a:r>
            <a:r>
              <a:rPr lang="ar-SA" sz="2800" dirty="0" smtClean="0">
                <a:solidFill>
                  <a:schemeClr val="accent1">
                    <a:satMod val="150000"/>
                  </a:schemeClr>
                </a:solidFill>
                <a:latin typeface="Times New Roman" panose="02020603050405020304" pitchFamily="18" charset="0"/>
                <a:cs typeface="Times New Roman" panose="02020603050405020304" pitchFamily="18" charset="0"/>
              </a:rPr>
              <a:t>التكاليف المتغيرة</a:t>
            </a:r>
            <a:br>
              <a:rPr lang="ar-SA" sz="28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2800" dirty="0" smtClean="0">
                <a:solidFill>
                  <a:schemeClr val="accent1">
                    <a:satMod val="150000"/>
                  </a:schemeClr>
                </a:solidFill>
                <a:latin typeface="Times New Roman" panose="02020603050405020304" pitchFamily="18" charset="0"/>
                <a:cs typeface="Times New Roman" panose="02020603050405020304" pitchFamily="18" charset="0"/>
              </a:rPr>
              <a:t>Marginal Cost </a:t>
            </a:r>
            <a:r>
              <a:rPr lang="ar-SA" sz="2800" dirty="0" smtClean="0">
                <a:solidFill>
                  <a:schemeClr val="accent1">
                    <a:satMod val="150000"/>
                  </a:schemeClr>
                </a:solidFill>
                <a:latin typeface="Times New Roman" panose="02020603050405020304" pitchFamily="18" charset="0"/>
                <a:cs typeface="Times New Roman" panose="02020603050405020304" pitchFamily="18" charset="0"/>
              </a:rPr>
              <a:t>والتكاليف الحدية </a:t>
            </a:r>
            <a:endParaRPr lang="en-GB" sz="28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72783" name="Group 47"/>
          <p:cNvGraphicFramePr>
            <a:graphicFrameLocks noGrp="1"/>
          </p:cNvGraphicFramePr>
          <p:nvPr>
            <p:ph idx="1"/>
          </p:nvPr>
        </p:nvGraphicFramePr>
        <p:xfrm>
          <a:off x="395288" y="3933825"/>
          <a:ext cx="8424862" cy="2184401"/>
        </p:xfrm>
        <a:graphic>
          <a:graphicData uri="http://schemas.openxmlformats.org/drawingml/2006/table">
            <a:tbl>
              <a:tblPr/>
              <a:tblGrid>
                <a:gridCol w="2881312"/>
                <a:gridCol w="5543550"/>
              </a:tblGrid>
              <a:tr h="51813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الاختصار</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18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TFC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الثابتة الكلية: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Fixed Cost</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TVC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المتغيرة الكلية: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Variable Cost</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 = TFC + TVC</a:t>
                      </a:r>
                      <a:endParaRPr kumimoji="0" lang="en-GB"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الكلية: </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Total Cost</a:t>
                      </a:r>
                      <a:endPar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2738"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71380" name="Rectangle 3"/>
          <p:cNvSpPr>
            <a:spLocks noGrp="1" noChangeArrowheads="1"/>
          </p:cNvSpPr>
          <p:nvPr>
            <p:ph type="body" idx="4294967295"/>
          </p:nvPr>
        </p:nvSpPr>
        <p:spPr>
          <a:xfrm>
            <a:off x="0" y="1557338"/>
            <a:ext cx="8229600" cy="4525962"/>
          </a:xfrm>
        </p:spPr>
        <p:txBody>
          <a:bodyPr rtlCol="0">
            <a:normAutofit/>
          </a:bodyPr>
          <a:lstStyle/>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التكاليف الحدية </a:t>
            </a:r>
            <a:r>
              <a:rPr lang="en-US" altLang="ar-SA" b="1" dirty="0" smtClean="0">
                <a:latin typeface="Times New Roman" panose="02020603050405020304" pitchFamily="18" charset="0"/>
                <a:cs typeface="Times New Roman" panose="02020603050405020304" pitchFamily="18" charset="0"/>
              </a:rPr>
              <a:t>Marginal Costs</a:t>
            </a:r>
            <a:r>
              <a:rPr lang="en-GB" altLang="ar-SA" dirty="0" smtClean="0">
                <a:latin typeface="Times New Roman" panose="02020603050405020304" pitchFamily="18" charset="0"/>
                <a:cs typeface="Times New Roman" panose="02020603050405020304" pitchFamily="18" charset="0"/>
              </a:rPr>
              <a:t> </a:t>
            </a:r>
            <a:endParaRPr lang="ar-SA" altLang="ar-SA" dirty="0" smtClean="0">
              <a:latin typeface="Times New Roman" panose="02020603050405020304" pitchFamily="18" charset="0"/>
              <a:cs typeface="Times New Roman" panose="02020603050405020304" pitchFamily="18" charset="0"/>
            </a:endParaRP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التكلفة المضافة من أجل إنتاج وحدة واحدة من المنتج</a:t>
            </a:r>
            <a:endParaRPr lang="en-US" altLang="ar-SA" b="1" dirty="0" smtClean="0">
              <a:latin typeface="Times New Roman" panose="02020603050405020304" pitchFamily="18" charset="0"/>
              <a:cs typeface="Times New Roman" panose="02020603050405020304" pitchFamily="18" charset="0"/>
            </a:endParaRPr>
          </a:p>
          <a:p>
            <a:pPr marL="457200" lvl="1" indent="0" algn="r" rtl="1" eaLnBrk="1" fontAlgn="auto" hangingPunct="1">
              <a:spcAft>
                <a:spcPts val="0"/>
              </a:spcAft>
              <a:buFont typeface="Wingdings"/>
              <a:buNone/>
              <a:defRPr/>
            </a:pPr>
            <a:r>
              <a:rPr lang="ar-SA" altLang="en-US" b="1" dirty="0">
                <a:latin typeface="Times New Roman" panose="02020603050405020304" pitchFamily="18" charset="0"/>
                <a:cs typeface="Times New Roman" panose="02020603050405020304" pitchFamily="18" charset="0"/>
              </a:rPr>
              <a:t>التكاليف الحدية (</a:t>
            </a:r>
            <a:r>
              <a:rPr lang="en-US" altLang="en-US" b="1" dirty="0">
                <a:latin typeface="Times New Roman" panose="02020603050405020304" pitchFamily="18" charset="0"/>
                <a:cs typeface="Times New Roman" panose="02020603050405020304" pitchFamily="18" charset="0"/>
              </a:rPr>
              <a:t>MC</a:t>
            </a:r>
            <a:r>
              <a:rPr lang="ar-SA" altLang="en-US" b="1" dirty="0">
                <a:latin typeface="Times New Roman" panose="02020603050405020304" pitchFamily="18" charset="0"/>
                <a:cs typeface="Times New Roman" panose="02020603050405020304" pitchFamily="18" charset="0"/>
              </a:rPr>
              <a:t>) = التغير في التكلفة </a:t>
            </a:r>
            <a:r>
              <a:rPr lang="ar-SA" altLang="en-US" b="1" dirty="0" smtClean="0">
                <a:latin typeface="Times New Roman" panose="02020603050405020304" pitchFamily="18" charset="0"/>
                <a:cs typeface="Times New Roman" panose="02020603050405020304" pitchFamily="18" charset="0"/>
              </a:rPr>
              <a:t>الكلية</a:t>
            </a:r>
            <a:endParaRPr lang="en-US" altLang="en-US" b="1" dirty="0" smtClean="0">
              <a:latin typeface="Times New Roman" panose="02020603050405020304" pitchFamily="18" charset="0"/>
              <a:cs typeface="Times New Roman" panose="02020603050405020304" pitchFamily="18" charset="0"/>
            </a:endParaRPr>
          </a:p>
          <a:p>
            <a:pPr marL="457200" lvl="1" indent="0" algn="r" rtl="1" eaLnBrk="1" fontAlgn="auto" hangingPunct="1">
              <a:spcAft>
                <a:spcPts val="0"/>
              </a:spcAft>
              <a:buFont typeface="Wingdings"/>
              <a:buNone/>
              <a:defRPr/>
            </a:pP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                                    </a:t>
            </a:r>
            <a:r>
              <a:rPr lang="ar-SA" altLang="en-US" b="1" dirty="0" smtClean="0">
                <a:latin typeface="Times New Roman" panose="02020603050405020304" pitchFamily="18" charset="0"/>
                <a:cs typeface="Times New Roman" panose="02020603050405020304" pitchFamily="18" charset="0"/>
              </a:rPr>
              <a:t>التغير </a:t>
            </a:r>
            <a:r>
              <a:rPr lang="ar-SA" altLang="en-US" b="1" dirty="0">
                <a:latin typeface="Times New Roman" panose="02020603050405020304" pitchFamily="18" charset="0"/>
                <a:cs typeface="Times New Roman" panose="02020603050405020304" pitchFamily="18" charset="0"/>
              </a:rPr>
              <a:t>في الانتاج</a:t>
            </a:r>
          </a:p>
          <a:p>
            <a:pPr marL="731520" lvl="1" indent="-274320" algn="r" rtl="1" eaLnBrk="1" fontAlgn="auto" hangingPunct="1">
              <a:spcAft>
                <a:spcPts val="0"/>
              </a:spcAft>
              <a:buFont typeface="Wingdings"/>
              <a:buChar char=""/>
              <a:defRPr/>
            </a:pPr>
            <a:endParaRPr lang="en-GB" altLang="ar-SA" b="1" dirty="0" smtClean="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flipH="1">
            <a:off x="2195513" y="3213100"/>
            <a:ext cx="2447925"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72738"/>
                                        </p:tgtEl>
                                        <p:attrNameLst>
                                          <p:attrName>style.visibility</p:attrName>
                                        </p:attrNameLst>
                                      </p:cBhvr>
                                      <p:to>
                                        <p:strVal val="visible"/>
                                      </p:to>
                                    </p:set>
                                    <p:anim calcmode="lin" valueType="num">
                                      <p:cBhvr>
                                        <p:cTn id="7" dur="500" fill="hold"/>
                                        <p:tgtEl>
                                          <p:spTgt spid="372738"/>
                                        </p:tgtEl>
                                        <p:attrNameLst>
                                          <p:attrName>ppt_w</p:attrName>
                                        </p:attrNameLst>
                                      </p:cBhvr>
                                      <p:tavLst>
                                        <p:tav tm="0">
                                          <p:val>
                                            <p:fltVal val="0"/>
                                          </p:val>
                                        </p:tav>
                                        <p:tav tm="100000">
                                          <p:val>
                                            <p:strVal val="#ppt_w"/>
                                          </p:val>
                                        </p:tav>
                                      </p:tavLst>
                                    </p:anim>
                                    <p:anim calcmode="lin" valueType="num">
                                      <p:cBhvr>
                                        <p:cTn id="8" dur="500" fill="hold"/>
                                        <p:tgtEl>
                                          <p:spTgt spid="372738"/>
                                        </p:tgtEl>
                                        <p:attrNameLst>
                                          <p:attrName>ppt_h</p:attrName>
                                        </p:attrNameLst>
                                      </p:cBhvr>
                                      <p:tavLst>
                                        <p:tav tm="0">
                                          <p:val>
                                            <p:fltVal val="0"/>
                                          </p:val>
                                        </p:tav>
                                        <p:tav tm="100000">
                                          <p:val>
                                            <p:strVal val="#ppt_h"/>
                                          </p:val>
                                        </p:tav>
                                      </p:tavLst>
                                    </p:anim>
                                    <p:anim calcmode="lin" valueType="num">
                                      <p:cBhvr>
                                        <p:cTn id="9" dur="500" fill="hold"/>
                                        <p:tgtEl>
                                          <p:spTgt spid="372738"/>
                                        </p:tgtEl>
                                        <p:attrNameLst>
                                          <p:attrName>style.rotation</p:attrName>
                                        </p:attrNameLst>
                                      </p:cBhvr>
                                      <p:tavLst>
                                        <p:tav tm="0">
                                          <p:val>
                                            <p:fltVal val="360"/>
                                          </p:val>
                                        </p:tav>
                                        <p:tav tm="100000">
                                          <p:val>
                                            <p:fltVal val="0"/>
                                          </p:val>
                                        </p:tav>
                                      </p:tavLst>
                                    </p:anim>
                                    <p:animEffect transition="in" filter="fade">
                                      <p:cBhvr>
                                        <p:cTn id="10" dur="500"/>
                                        <p:tgtEl>
                                          <p:spTgt spid="3727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71380">
                                            <p:txEl>
                                              <p:pRg st="0" end="0"/>
                                            </p:txEl>
                                          </p:spTgt>
                                        </p:tgtEl>
                                        <p:attrNameLst>
                                          <p:attrName>style.visibility</p:attrName>
                                        </p:attrNameLst>
                                      </p:cBhvr>
                                      <p:to>
                                        <p:strVal val="visible"/>
                                      </p:to>
                                    </p:set>
                                    <p:anim calcmode="lin" valueType="num">
                                      <p:cBhvr>
                                        <p:cTn id="15" dur="500" fill="hold"/>
                                        <p:tgtEl>
                                          <p:spTgt spid="27138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71380">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71380">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71380">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271380">
                                            <p:txEl>
                                              <p:pRg st="1" end="1"/>
                                            </p:txEl>
                                          </p:spTgt>
                                        </p:tgtEl>
                                        <p:attrNameLst>
                                          <p:attrName>style.visibility</p:attrName>
                                        </p:attrNameLst>
                                      </p:cBhvr>
                                      <p:to>
                                        <p:strVal val="visible"/>
                                      </p:to>
                                    </p:set>
                                    <p:anim calcmode="lin" valueType="num">
                                      <p:cBhvr>
                                        <p:cTn id="21" dur="500" fill="hold"/>
                                        <p:tgtEl>
                                          <p:spTgt spid="27138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71380">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271380">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271380">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271380">
                                            <p:txEl>
                                              <p:pRg st="2" end="2"/>
                                            </p:txEl>
                                          </p:spTgt>
                                        </p:tgtEl>
                                        <p:attrNameLst>
                                          <p:attrName>style.visibility</p:attrName>
                                        </p:attrNameLst>
                                      </p:cBhvr>
                                      <p:to>
                                        <p:strVal val="visible"/>
                                      </p:to>
                                    </p:set>
                                    <p:anim calcmode="lin" valueType="num">
                                      <p:cBhvr>
                                        <p:cTn id="27" dur="500" fill="hold"/>
                                        <p:tgtEl>
                                          <p:spTgt spid="27138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71380">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271380">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271380">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271380">
                                            <p:txEl>
                                              <p:pRg st="3" end="3"/>
                                            </p:txEl>
                                          </p:spTgt>
                                        </p:tgtEl>
                                        <p:attrNameLst>
                                          <p:attrName>style.visibility</p:attrName>
                                        </p:attrNameLst>
                                      </p:cBhvr>
                                      <p:to>
                                        <p:strVal val="visible"/>
                                      </p:to>
                                    </p:set>
                                    <p:anim calcmode="lin" valueType="num">
                                      <p:cBhvr>
                                        <p:cTn id="33" dur="500" fill="hold"/>
                                        <p:tgtEl>
                                          <p:spTgt spid="271380">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71380">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271380">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2713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80"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algn="r" eaLnBrk="1" fontAlgn="auto" hangingPunct="1">
              <a:spcAft>
                <a:spcPts val="0"/>
              </a:spcAft>
              <a:defRPr/>
            </a:pPr>
            <a:r>
              <a:rPr lang="en-US" dirty="0" smtClean="0">
                <a:solidFill>
                  <a:schemeClr val="accent1">
                    <a:satMod val="150000"/>
                  </a:schemeClr>
                </a:solidFill>
                <a:latin typeface="Times New Roman" panose="02020603050405020304" pitchFamily="18" charset="0"/>
                <a:cs typeface="Times New Roman" panose="02020603050405020304" pitchFamily="18" charset="0"/>
              </a:rPr>
              <a:t>Unit Costs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تكاليف الوحدة:</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37571" name="Rectangle 3"/>
          <p:cNvSpPr>
            <a:spLocks noGrp="1" noChangeArrowheads="1"/>
          </p:cNvSpPr>
          <p:nvPr>
            <p:ph type="body" sz="half" idx="1"/>
          </p:nvPr>
        </p:nvSpPr>
        <p:spPr>
          <a:xfrm>
            <a:off x="457200" y="1600200"/>
            <a:ext cx="8362950" cy="4852988"/>
          </a:xfrm>
        </p:spPr>
        <p:txBody>
          <a:bodyPr/>
          <a:lstStyle/>
          <a:p>
            <a:pPr algn="r" rtl="1" eaLnBrk="1" hangingPunct="1"/>
            <a:r>
              <a:rPr lang="ar-SA" altLang="ar-SA" sz="2800" b="1" smtClean="0">
                <a:latin typeface="Times New Roman" pitchFamily="18" charset="0"/>
                <a:cs typeface="Times New Roman" pitchFamily="18" charset="0"/>
              </a:rPr>
              <a:t>يمكننا اشتقاق مجموعة من التكاليف من التكاليف الكلية سابقة الذكر وهي عبارة عن تكاليف متعلقة بالوحدة الواحدة: </a:t>
            </a:r>
          </a:p>
          <a:p>
            <a:pPr algn="r" rtl="1" eaLnBrk="1" hangingPunct="1"/>
            <a:endParaRPr lang="en-GB" altLang="ar-SA" sz="2800" b="1" smtClean="0">
              <a:latin typeface="Times New Roman" pitchFamily="18" charset="0"/>
              <a:cs typeface="Times New Roman" pitchFamily="18" charset="0"/>
            </a:endParaRPr>
          </a:p>
        </p:txBody>
      </p:sp>
      <p:graphicFrame>
        <p:nvGraphicFramePr>
          <p:cNvPr id="375856" name="Group 48"/>
          <p:cNvGraphicFramePr>
            <a:graphicFrameLocks noGrp="1"/>
          </p:cNvGraphicFramePr>
          <p:nvPr>
            <p:ph sz="half" idx="2"/>
          </p:nvPr>
        </p:nvGraphicFramePr>
        <p:xfrm>
          <a:off x="323850" y="2565400"/>
          <a:ext cx="8820150" cy="2751137"/>
        </p:xfrm>
        <a:graphic>
          <a:graphicData uri="http://schemas.openxmlformats.org/drawingml/2006/table">
            <a:tbl>
              <a:tblPr/>
              <a:tblGrid>
                <a:gridCol w="3240088"/>
                <a:gridCol w="5580062"/>
              </a:tblGrid>
              <a:tr h="518134">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الاختصار</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87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AFC = FC/y</a:t>
                      </a:r>
                      <a:endParaRPr kumimoji="0" lang="en-GB" sz="20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Average Fixed Cost </a:t>
                      </a:r>
                      <a:r>
                        <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الثابتة :</a:t>
                      </a:r>
                      <a:r>
                        <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GB" sz="24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6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AVC = TVC/y</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المتغيرة:</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Average Variable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ATC = TC/y = AFC + AVC</a:t>
                      </a:r>
                      <a:endPar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متوسط التكاليف الكلية:</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Average Total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0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MC* =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 </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التكاليف الحدية: </a:t>
                      </a:r>
                      <a:r>
                        <a:rPr kumimoji="0" lang="en-US"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Marginal Cost</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5849" name="Text Box 41"/>
          <p:cNvSpPr txBox="1">
            <a:spLocks noChangeArrowheads="1"/>
          </p:cNvSpPr>
          <p:nvPr/>
        </p:nvSpPr>
        <p:spPr bwMode="auto">
          <a:xfrm>
            <a:off x="684213" y="5949950"/>
            <a:ext cx="5788025" cy="396875"/>
          </a:xfrm>
          <a:prstGeom prst="rect">
            <a:avLst/>
          </a:prstGeom>
          <a:solidFill>
            <a:srgbClr val="008000"/>
          </a:solidFill>
          <a:ln>
            <a:noFill/>
          </a:ln>
          <a:effectLst/>
          <a:scene3d>
            <a:camera prst="legacyPerspectiveBottom"/>
            <a:lightRig rig="legacyFlat3" dir="t"/>
          </a:scene3d>
          <a:sp3d extrusionH="887400" prstMaterial="legacyMatte">
            <a:bevelT w="13500" h="13500" prst="angle"/>
            <a:bevelB w="13500" h="13500" prst="angle"/>
            <a:extrusionClr>
              <a:srgbClr val="008000"/>
            </a:extrusionClr>
          </a:sp3d>
          <a:extLst/>
        </p:spPr>
        <p:txBody>
          <a:bodyPr wrap="none">
            <a:spAutoFit/>
            <a:flatTx/>
          </a:bodyPr>
          <a:lstStyle/>
          <a:p>
            <a:pPr algn="r" rtl="1">
              <a:defRPr/>
            </a:pPr>
            <a:r>
              <a:rPr lang="en-US" sz="2000" b="1"/>
              <a:t>*MC = </a:t>
            </a:r>
            <a:r>
              <a:rPr lang="el-GR" sz="2000" b="1">
                <a:effectLst>
                  <a:outerShdw blurRad="38100" dist="38100" dir="2700000" algn="tl">
                    <a:srgbClr val="000000"/>
                  </a:outerShdw>
                </a:effectLst>
              </a:rPr>
              <a:t>Δ</a:t>
            </a:r>
            <a:r>
              <a:rPr lang="en-US" sz="2000" b="1">
                <a:effectLst>
                  <a:outerShdw blurRad="38100" dist="38100" dir="2700000" algn="tl">
                    <a:srgbClr val="000000"/>
                  </a:outerShdw>
                </a:effectLst>
              </a:rPr>
              <a:t>TC/ </a:t>
            </a:r>
            <a:r>
              <a:rPr lang="el-GR" sz="2000" b="1">
                <a:effectLst>
                  <a:outerShdw blurRad="38100" dist="38100" dir="2700000" algn="tl">
                    <a:srgbClr val="000000"/>
                  </a:outerShdw>
                </a:effectLst>
              </a:rPr>
              <a:t>Δ</a:t>
            </a:r>
            <a:r>
              <a:rPr lang="en-US" sz="2000" b="1">
                <a:effectLst>
                  <a:outerShdw blurRad="38100" dist="38100" dir="2700000" algn="tl">
                    <a:srgbClr val="000000"/>
                  </a:outerShdw>
                </a:effectLst>
              </a:rPr>
              <a:t>y = </a:t>
            </a:r>
            <a:r>
              <a:rPr lang="el-GR" sz="2000" b="1">
                <a:effectLst>
                  <a:outerShdw blurRad="38100" dist="38100" dir="2700000" algn="tl">
                    <a:srgbClr val="000000"/>
                  </a:outerShdw>
                </a:effectLst>
              </a:rPr>
              <a:t>Δ</a:t>
            </a:r>
            <a:r>
              <a:rPr lang="en-US" sz="2000" b="1">
                <a:effectLst>
                  <a:outerShdw blurRad="38100" dist="38100" dir="2700000" algn="tl">
                    <a:srgbClr val="000000"/>
                  </a:outerShdw>
                </a:effectLst>
              </a:rPr>
              <a:t>(TFC + TVC)/ </a:t>
            </a:r>
            <a:r>
              <a:rPr lang="el-GR" sz="2000" b="1">
                <a:effectLst>
                  <a:outerShdw blurRad="38100" dist="38100" dir="2700000" algn="tl">
                    <a:srgbClr val="000000"/>
                  </a:outerShdw>
                </a:effectLst>
              </a:rPr>
              <a:t>Δ</a:t>
            </a:r>
            <a:r>
              <a:rPr lang="en-US" sz="2000" b="1">
                <a:effectLst>
                  <a:outerShdw blurRad="38100" dist="38100" dir="2700000" algn="tl">
                    <a:srgbClr val="000000"/>
                  </a:outerShdw>
                </a:effectLst>
              </a:rPr>
              <a:t>y = </a:t>
            </a:r>
            <a:r>
              <a:rPr lang="el-GR" sz="2000" b="1">
                <a:effectLst>
                  <a:outerShdw blurRad="38100" dist="38100" dir="2700000" algn="tl">
                    <a:srgbClr val="000000"/>
                  </a:outerShdw>
                </a:effectLst>
              </a:rPr>
              <a:t>Δ</a:t>
            </a:r>
            <a:r>
              <a:rPr lang="en-US" sz="2000" b="1">
                <a:effectLst>
                  <a:outerShdw blurRad="38100" dist="38100" dir="2700000" algn="tl">
                    <a:srgbClr val="000000"/>
                  </a:outerShdw>
                </a:effectLst>
              </a:rPr>
              <a:t>TVC/ </a:t>
            </a:r>
            <a:r>
              <a:rPr lang="el-GR" sz="2000" b="1">
                <a:effectLst>
                  <a:outerShdw blurRad="38100" dist="38100" dir="2700000" algn="tl">
                    <a:srgbClr val="000000"/>
                  </a:outerShdw>
                </a:effectLst>
              </a:rPr>
              <a:t>Δ</a:t>
            </a:r>
            <a:r>
              <a:rPr lang="en-US" sz="2000" b="1">
                <a:effectLst>
                  <a:outerShdw blurRad="38100" dist="38100" dir="2700000" algn="tl">
                    <a:srgbClr val="000000"/>
                  </a:outerShdw>
                </a:effectLst>
              </a:rPr>
              <a:t>y</a:t>
            </a:r>
            <a:endParaRPr lang="en-GB" sz="2000" b="1">
              <a:effectLst>
                <a:outerShdw blurRad="38100" dist="38100" dir="2700000" algn="tl">
                  <a:srgbClr val="000000"/>
                </a:outerShdw>
              </a:effectLst>
            </a:endParaRPr>
          </a:p>
        </p:txBody>
      </p:sp>
      <p:sp>
        <p:nvSpPr>
          <p:cNvPr id="237593" name="Text Box 42"/>
          <p:cNvSpPr txBox="1">
            <a:spLocks noChangeArrowheads="1"/>
          </p:cNvSpPr>
          <p:nvPr/>
        </p:nvSpPr>
        <p:spPr bwMode="auto">
          <a:xfrm>
            <a:off x="7092950" y="5949950"/>
            <a:ext cx="676275"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ar-SA" altLang="ar-SA" sz="1800" b="1">
                <a:latin typeface="Arial" pitchFamily="34" charset="0"/>
                <a:cs typeface="Arial" pitchFamily="34" charset="0"/>
              </a:rPr>
              <a:t>لماذا؟؟</a:t>
            </a:r>
            <a:endParaRPr lang="en-GB" altLang="ar-SA" sz="18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ملخص أنواع التكاليف</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377898" name="Group 42"/>
          <p:cNvGraphicFramePr>
            <a:graphicFrameLocks noGrp="1"/>
          </p:cNvGraphicFramePr>
          <p:nvPr>
            <p:ph type="tbl" idx="1"/>
          </p:nvPr>
        </p:nvGraphicFramePr>
        <p:xfrm>
          <a:off x="684213" y="1628775"/>
          <a:ext cx="7991475" cy="2897190"/>
        </p:xfrm>
        <a:graphic>
          <a:graphicData uri="http://schemas.openxmlformats.org/drawingml/2006/table">
            <a:tbl>
              <a:tblPr/>
              <a:tblGrid>
                <a:gridCol w="2663825"/>
                <a:gridCol w="2663825"/>
                <a:gridCol w="2663825"/>
              </a:tblGrid>
              <a:tr h="6761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التكاليف الكلية</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العلاقة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ar-SA"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تكاليف الوحدة</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57611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TFC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AFC = TFC/y</a:t>
                      </a:r>
                      <a:endParaRPr kumimoji="0" lang="en-GB"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AFC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TVC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 = TVC/y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AVC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TC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 = TC/y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ATC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41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 = </a:t>
                      </a:r>
                      <a:r>
                        <a:rPr kumimoji="0" lang="el-G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TC/</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 </a:t>
                      </a:r>
                      <a:r>
                        <a:rPr kumimoji="0" lang="el-GR"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Δ</a:t>
                      </a: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y</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MC</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التكاليف: مثال</a:t>
            </a:r>
            <a:endParaRPr lang="en-GB" dirty="0" smtClean="0">
              <a:solidFill>
                <a:schemeClr val="accent1">
                  <a:satMod val="150000"/>
                </a:schemeClr>
              </a:solidFill>
              <a:latin typeface="Times New Roman" panose="02020603050405020304" pitchFamily="18" charset="0"/>
              <a:cs typeface="Times New Roman" panose="02020603050405020304" pitchFamily="18" charset="0"/>
            </a:endParaRPr>
          </a:p>
        </p:txBody>
      </p:sp>
      <p:graphicFrame>
        <p:nvGraphicFramePr>
          <p:cNvPr id="380658" name="Group 754"/>
          <p:cNvGraphicFramePr>
            <a:graphicFrameLocks noGrp="1"/>
          </p:cNvGraphicFramePr>
          <p:nvPr>
            <p:ph type="tbl" idx="1"/>
          </p:nvPr>
        </p:nvGraphicFramePr>
        <p:xfrm>
          <a:off x="457200" y="1600200"/>
          <a:ext cx="8229600" cy="4694241"/>
        </p:xfrm>
        <a:graphic>
          <a:graphicData uri="http://schemas.openxmlformats.org/drawingml/2006/table">
            <a:tbl>
              <a:tblPr rtl="1"/>
              <a:tblGrid>
                <a:gridCol w="804862"/>
                <a:gridCol w="1023938"/>
                <a:gridCol w="1096962"/>
                <a:gridCol w="1096963"/>
                <a:gridCol w="1085850"/>
                <a:gridCol w="1076325"/>
                <a:gridCol w="1077912"/>
                <a:gridCol w="966788"/>
              </a:tblGrid>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73156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حجم الإنتاج</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الكلية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التكاليف الثابتة</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المتغيرة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متوسط التكاليف الكلية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متوسط التكاليف الثابتة</a:t>
                      </a: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متوسط التكاليف المتغيرة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Times New Roman" pitchFamily="18" charset="0"/>
                          <a:cs typeface="Times New Roman" pitchFamily="18" charset="0"/>
                        </a:rPr>
                        <a:t>التكاليف الحدية</a:t>
                      </a:r>
                      <a:endParaRPr kumimoji="0" lang="ar-SA" sz="1400" b="0" i="0" u="none" strike="noStrike" cap="none" normalizeH="0" baseline="0" smtClean="0">
                        <a:ln>
                          <a:noFill/>
                        </a:ln>
                        <a:solidFill>
                          <a:schemeClr val="tx1"/>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Y</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TFC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TVC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ATC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AFC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AVC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00"/>
                          </a:solidFill>
                          <a:effectLst/>
                          <a:latin typeface="Times New Roman" pitchFamily="18" charset="0"/>
                          <a:cs typeface="Times New Roman" pitchFamily="18" charset="0"/>
                        </a:rPr>
                        <a:t>MC</a:t>
                      </a:r>
                      <a:endParaRPr kumimoji="0" lang="en-GB"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5.3</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70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14.2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16</a:t>
                      </a:r>
                      <a:endParaRPr kumimoji="0" lang="ar-SA" sz="14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167</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135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18.6</a:t>
                      </a:r>
                      <a:endParaRPr kumimoji="0" lang="ar-SA" sz="14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15</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39</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1">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180</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21.2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3.2</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rgbClr val="000000"/>
                          </a:solidFill>
                          <a:effectLst/>
                          <a:latin typeface="Times New Roman" pitchFamily="18" charset="0"/>
                          <a:cs typeface="Times New Roman" pitchFamily="18" charset="0"/>
                        </a:rPr>
                        <a:t>18</a:t>
                      </a:r>
                      <a:endParaRPr kumimoji="0" lang="ar-SA" sz="1400" b="0" i="0" u="none" strike="noStrike" cap="none" normalizeH="0" baseline="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rgbClr val="000000"/>
                          </a:solidFill>
                          <a:effectLst/>
                          <a:latin typeface="Times New Roman" pitchFamily="18" charset="0"/>
                          <a:cs typeface="Times New Roman" pitchFamily="18" charset="0"/>
                        </a:rPr>
                        <a:t>45</a:t>
                      </a:r>
                      <a:endParaRPr kumimoji="0" lang="ar-SA" sz="1400" b="0" i="0" u="none" strike="noStrike" cap="none" normalizeH="0" baseline="0" dirty="0" smtClean="0">
                        <a:ln>
                          <a:noFill/>
                        </a:ln>
                        <a:solidFill>
                          <a:srgbClr val="000000"/>
                        </a:solidFill>
                        <a:effectLst/>
                        <a:latin typeface="Arial" pitchFamily="34" charset="0"/>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9756" name="Line 755"/>
          <p:cNvSpPr>
            <a:spLocks noChangeShapeType="1"/>
          </p:cNvSpPr>
          <p:nvPr/>
        </p:nvSpPr>
        <p:spPr bwMode="auto">
          <a:xfrm>
            <a:off x="2700338" y="3068638"/>
            <a:ext cx="0" cy="30972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757" name="Line 756"/>
          <p:cNvSpPr>
            <a:spLocks noChangeShapeType="1"/>
          </p:cNvSpPr>
          <p:nvPr/>
        </p:nvSpPr>
        <p:spPr bwMode="auto">
          <a:xfrm>
            <a:off x="684213" y="3357563"/>
            <a:ext cx="0" cy="71913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758" name="Line 757"/>
          <p:cNvSpPr>
            <a:spLocks noChangeShapeType="1"/>
          </p:cNvSpPr>
          <p:nvPr/>
        </p:nvSpPr>
        <p:spPr bwMode="auto">
          <a:xfrm flipV="1">
            <a:off x="684213" y="4500563"/>
            <a:ext cx="0" cy="18002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759" name="Line 758"/>
          <p:cNvSpPr>
            <a:spLocks noChangeShapeType="1"/>
          </p:cNvSpPr>
          <p:nvPr/>
        </p:nvSpPr>
        <p:spPr bwMode="auto">
          <a:xfrm>
            <a:off x="3851275" y="3357563"/>
            <a:ext cx="0" cy="18716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9760" name="Freeform 759"/>
          <p:cNvSpPr>
            <a:spLocks/>
          </p:cNvSpPr>
          <p:nvPr/>
        </p:nvSpPr>
        <p:spPr bwMode="auto">
          <a:xfrm>
            <a:off x="3844925" y="5259388"/>
            <a:ext cx="6350" cy="944562"/>
          </a:xfrm>
          <a:custGeom>
            <a:avLst/>
            <a:gdLst>
              <a:gd name="T0" fmla="*/ 0 w 4"/>
              <a:gd name="T1" fmla="*/ 2147483647 h 595"/>
              <a:gd name="T2" fmla="*/ 2147483647 w 4"/>
              <a:gd name="T3" fmla="*/ 0 h 595"/>
              <a:gd name="T4" fmla="*/ 0 60000 65536"/>
              <a:gd name="T5" fmla="*/ 0 60000 65536"/>
              <a:gd name="T6" fmla="*/ 0 w 4"/>
              <a:gd name="T7" fmla="*/ 0 h 595"/>
              <a:gd name="T8" fmla="*/ 4 w 4"/>
              <a:gd name="T9" fmla="*/ 595 h 595"/>
            </a:gdLst>
            <a:ahLst/>
            <a:cxnLst>
              <a:cxn ang="T4">
                <a:pos x="T0" y="T1"/>
              </a:cxn>
              <a:cxn ang="T5">
                <a:pos x="T2" y="T3"/>
              </a:cxn>
            </a:cxnLst>
            <a:rect l="T6" t="T7" r="T8" b="T9"/>
            <a:pathLst>
              <a:path w="4" h="595">
                <a:moveTo>
                  <a:pt x="0" y="595"/>
                </a:moveTo>
                <a:lnTo>
                  <a:pt x="4"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761" name="Freeform 763"/>
          <p:cNvSpPr>
            <a:spLocks/>
          </p:cNvSpPr>
          <p:nvPr/>
        </p:nvSpPr>
        <p:spPr bwMode="auto">
          <a:xfrm>
            <a:off x="1692275" y="3357563"/>
            <a:ext cx="1588" cy="939800"/>
          </a:xfrm>
          <a:custGeom>
            <a:avLst/>
            <a:gdLst>
              <a:gd name="T0" fmla="*/ 0 w 1"/>
              <a:gd name="T1" fmla="*/ 0 h 592"/>
              <a:gd name="T2" fmla="*/ 0 w 1"/>
              <a:gd name="T3" fmla="*/ 2147483647 h 592"/>
              <a:gd name="T4" fmla="*/ 0 60000 65536"/>
              <a:gd name="T5" fmla="*/ 0 60000 65536"/>
              <a:gd name="T6" fmla="*/ 0 w 1"/>
              <a:gd name="T7" fmla="*/ 0 h 592"/>
              <a:gd name="T8" fmla="*/ 1 w 1"/>
              <a:gd name="T9" fmla="*/ 592 h 592"/>
            </a:gdLst>
            <a:ahLst/>
            <a:cxnLst>
              <a:cxn ang="T4">
                <a:pos x="T0" y="T1"/>
              </a:cxn>
              <a:cxn ang="T5">
                <a:pos x="T2" y="T3"/>
              </a:cxn>
            </a:cxnLst>
            <a:rect l="T6" t="T7" r="T8" b="T9"/>
            <a:pathLst>
              <a:path w="1" h="592">
                <a:moveTo>
                  <a:pt x="0" y="0"/>
                </a:moveTo>
                <a:lnTo>
                  <a:pt x="0" y="59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762" name="Line 764"/>
          <p:cNvSpPr>
            <a:spLocks noChangeShapeType="1"/>
          </p:cNvSpPr>
          <p:nvPr/>
        </p:nvSpPr>
        <p:spPr bwMode="auto">
          <a:xfrm flipV="1">
            <a:off x="1692275" y="4581525"/>
            <a:ext cx="0" cy="15113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5" name="Rectangle 13"/>
          <p:cNvSpPr>
            <a:spLocks noGrp="1" noChangeArrowheads="1"/>
          </p:cNvSpPr>
          <p:nvPr>
            <p:ph type="title"/>
          </p:nvPr>
        </p:nvSpPr>
        <p:spPr/>
        <p:txBody>
          <a:bodyPr/>
          <a:lstStyle/>
          <a:p>
            <a:pPr algn="r" eaLnBrk="1" fontAlgn="auto" hangingPunct="1">
              <a:spcAft>
                <a:spcPts val="0"/>
              </a:spcAft>
              <a:defRPr/>
            </a:pP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TC, TFC, TVC </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منحنيات التكاليف الكلية: </a:t>
            </a:r>
            <a:endParaRPr lang="en-GB" sz="40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pic>
        <p:nvPicPr>
          <p:cNvPr id="240643" name="Picture 1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1484313"/>
            <a:ext cx="4572000" cy="4608512"/>
          </a:xfrm>
        </p:spPr>
      </p:pic>
      <p:sp>
        <p:nvSpPr>
          <p:cNvPr id="240644" name="Rectangle 14"/>
          <p:cNvSpPr>
            <a:spLocks noGrp="1" noChangeArrowheads="1"/>
          </p:cNvSpPr>
          <p:nvPr>
            <p:ph type="body" sz="half" idx="2"/>
          </p:nvPr>
        </p:nvSpPr>
        <p:spPr/>
        <p:txBody>
          <a:bodyPr/>
          <a:lstStyle/>
          <a:p>
            <a:pPr algn="r" rtl="1" eaLnBrk="1" hangingPunct="1"/>
            <a:r>
              <a:rPr lang="ar-SA" altLang="ar-SA" sz="2400" b="1" smtClean="0">
                <a:latin typeface="Times New Roman" pitchFamily="18" charset="0"/>
                <a:cs typeface="Times New Roman" pitchFamily="18" charset="0"/>
              </a:rPr>
              <a:t>لاحظ العلاقات بين المنحنيات</a:t>
            </a:r>
          </a:p>
          <a:p>
            <a:pPr algn="r" rtl="1" eaLnBrk="1" hangingPunct="1"/>
            <a:r>
              <a:rPr lang="ar-SA" altLang="ar-SA" sz="2400" b="1" smtClean="0">
                <a:latin typeface="Times New Roman" pitchFamily="18" charset="0"/>
                <a:cs typeface="Times New Roman" pitchFamily="18" charset="0"/>
              </a:rPr>
              <a:t>(</a:t>
            </a:r>
            <a:r>
              <a:rPr lang="en-US" altLang="ar-SA" sz="2400" b="1" smtClean="0">
                <a:latin typeface="Times New Roman" pitchFamily="18" charset="0"/>
                <a:cs typeface="Times New Roman" pitchFamily="18" charset="0"/>
              </a:rPr>
              <a:t>TC</a:t>
            </a:r>
            <a:r>
              <a:rPr lang="ar-SA" altLang="ar-SA" sz="2400" b="1" smtClean="0">
                <a:latin typeface="Times New Roman" pitchFamily="18" charset="0"/>
                <a:cs typeface="Times New Roman" pitchFamily="18" charset="0"/>
              </a:rPr>
              <a:t>) دائما أكبر من (</a:t>
            </a:r>
            <a:r>
              <a:rPr lang="en-US" altLang="ar-SA" sz="2400" b="1" smtClean="0">
                <a:latin typeface="Times New Roman" pitchFamily="18" charset="0"/>
                <a:cs typeface="Times New Roman" pitchFamily="18" charset="0"/>
              </a:rPr>
              <a:t>TVC</a:t>
            </a:r>
            <a:r>
              <a:rPr lang="ar-SA" altLang="ar-SA" sz="2400" b="1" smtClean="0">
                <a:latin typeface="Times New Roman" pitchFamily="18" charset="0"/>
                <a:cs typeface="Times New Roman" pitchFamily="18" charset="0"/>
              </a:rPr>
              <a:t>) بمقدار ثابت هو ( </a:t>
            </a:r>
            <a:r>
              <a:rPr lang="en-US" altLang="ar-SA" sz="2400" b="1" smtClean="0">
                <a:latin typeface="Times New Roman" pitchFamily="18" charset="0"/>
                <a:cs typeface="Times New Roman" pitchFamily="18" charset="0"/>
              </a:rPr>
              <a:t>TFC</a:t>
            </a:r>
            <a:r>
              <a:rPr lang="ar-SA" altLang="ar-SA" sz="2400" b="1" smtClean="0">
                <a:latin typeface="Times New Roman" pitchFamily="18" charset="0"/>
                <a:cs typeface="Times New Roman" pitchFamily="18" charset="0"/>
              </a:rPr>
              <a:t> )</a:t>
            </a:r>
            <a:endParaRPr lang="en-US" altLang="ar-SA" sz="2400" b="1" smtClean="0">
              <a:latin typeface="Times New Roman" pitchFamily="18" charset="0"/>
              <a:cs typeface="Times New Roman" pitchFamily="18" charset="0"/>
            </a:endParaRPr>
          </a:p>
          <a:p>
            <a:pPr algn="r" rtl="1" eaLnBrk="1" hangingPunct="1"/>
            <a:r>
              <a:rPr lang="en-US" altLang="ar-SA" sz="2400" b="1" smtClean="0">
                <a:latin typeface="Times New Roman" pitchFamily="18" charset="0"/>
                <a:cs typeface="Times New Roman" pitchFamily="18" charset="0"/>
              </a:rPr>
              <a:t>) </a:t>
            </a:r>
            <a:r>
              <a:rPr lang="ar-SA" altLang="ar-SA" sz="2400" b="1" smtClean="0">
                <a:latin typeface="Times New Roman" pitchFamily="18" charset="0"/>
                <a:cs typeface="Times New Roman" pitchFamily="18" charset="0"/>
              </a:rPr>
              <a:t> </a:t>
            </a:r>
            <a:r>
              <a:rPr lang="en-US" altLang="ar-SA" sz="2400" b="1" smtClean="0">
                <a:latin typeface="Times New Roman" pitchFamily="18" charset="0"/>
                <a:cs typeface="Times New Roman" pitchFamily="18" charset="0"/>
              </a:rPr>
              <a:t>TC</a:t>
            </a:r>
            <a:r>
              <a:rPr lang="ar-SA" altLang="ar-SA" sz="2400" b="1" smtClean="0">
                <a:latin typeface="Times New Roman" pitchFamily="18" charset="0"/>
                <a:cs typeface="Times New Roman" pitchFamily="18" charset="0"/>
              </a:rPr>
              <a:t> ) و ( </a:t>
            </a:r>
            <a:r>
              <a:rPr lang="en-US" altLang="ar-SA" sz="2400" b="1" smtClean="0">
                <a:latin typeface="Times New Roman" pitchFamily="18" charset="0"/>
                <a:cs typeface="Times New Roman" pitchFamily="18" charset="0"/>
              </a:rPr>
              <a:t>TVC</a:t>
            </a:r>
            <a:r>
              <a:rPr lang="ar-SA" altLang="ar-SA" sz="2400" b="1" smtClean="0">
                <a:latin typeface="Times New Roman" pitchFamily="18" charset="0"/>
                <a:cs typeface="Times New Roman" pitchFamily="18" charset="0"/>
              </a:rPr>
              <a:t> ) لهما نفس الشكل ونفس النمط: كلاهما يزداد مع الانتاج بمعدل متناقص أولا ثم بمعدل متزايد</a:t>
            </a:r>
          </a:p>
          <a:p>
            <a:pPr algn="r" rtl="1" eaLnBrk="1" hangingPunct="1"/>
            <a:r>
              <a:rPr lang="ar-SA" altLang="ar-SA" sz="2400" b="1" smtClean="0">
                <a:latin typeface="Times New Roman" pitchFamily="18" charset="0"/>
                <a:cs typeface="Times New Roman" pitchFamily="18" charset="0"/>
              </a:rPr>
              <a:t>( </a:t>
            </a:r>
            <a:r>
              <a:rPr lang="en-US" altLang="ar-SA" sz="2400" b="1" smtClean="0">
                <a:latin typeface="Times New Roman" pitchFamily="18" charset="0"/>
                <a:cs typeface="Times New Roman" pitchFamily="18" charset="0"/>
              </a:rPr>
              <a:t>TFC</a:t>
            </a:r>
            <a:r>
              <a:rPr lang="ar-SA" altLang="ar-SA" sz="2400" b="1" smtClean="0">
                <a:latin typeface="Times New Roman" pitchFamily="18" charset="0"/>
                <a:cs typeface="Times New Roman" pitchFamily="18" charset="0"/>
              </a:rPr>
              <a:t> ) ثابت عند نفس المستوي لكل مستويات الانتاج</a:t>
            </a:r>
          </a:p>
          <a:p>
            <a:pPr algn="r" rtl="1" eaLnBrk="1" hangingPunct="1"/>
            <a:r>
              <a:rPr lang="ar-SA" altLang="ar-SA" sz="2400" b="1" smtClean="0">
                <a:latin typeface="Times New Roman" pitchFamily="18" charset="0"/>
                <a:cs typeface="Times New Roman" pitchFamily="18" charset="0"/>
              </a:rPr>
              <a:t>عند مستوي الانتاج (صفر): </a:t>
            </a:r>
            <a:r>
              <a:rPr lang="en-US" altLang="ar-SA" sz="2400" b="1" smtClean="0">
                <a:latin typeface="Times New Roman" pitchFamily="18" charset="0"/>
                <a:cs typeface="Times New Roman" pitchFamily="18" charset="0"/>
              </a:rPr>
              <a:t>TC=TFC</a:t>
            </a:r>
            <a:endParaRPr lang="en-GB" altLang="ar-SA" sz="2400" b="1" smtClean="0">
              <a:latin typeface="Times New Roman" pitchFamily="18" charset="0"/>
              <a:cs typeface="Times New Roman" pitchFamily="18" charset="0"/>
            </a:endParaRPr>
          </a:p>
        </p:txBody>
      </p:sp>
      <p:sp>
        <p:nvSpPr>
          <p:cNvPr id="240645" name="Freeform 15"/>
          <p:cNvSpPr>
            <a:spLocks/>
          </p:cNvSpPr>
          <p:nvPr/>
        </p:nvSpPr>
        <p:spPr bwMode="auto">
          <a:xfrm>
            <a:off x="1828800" y="4508500"/>
            <a:ext cx="6350" cy="428625"/>
          </a:xfrm>
          <a:custGeom>
            <a:avLst/>
            <a:gdLst>
              <a:gd name="T0" fmla="*/ 2147483647 w 4"/>
              <a:gd name="T1" fmla="*/ 0 h 270"/>
              <a:gd name="T2" fmla="*/ 0 w 4"/>
              <a:gd name="T3" fmla="*/ 2147483647 h 270"/>
              <a:gd name="T4" fmla="*/ 0 w 4"/>
              <a:gd name="T5" fmla="*/ 2147483647 h 270"/>
              <a:gd name="T6" fmla="*/ 0 60000 65536"/>
              <a:gd name="T7" fmla="*/ 0 60000 65536"/>
              <a:gd name="T8" fmla="*/ 0 60000 65536"/>
              <a:gd name="T9" fmla="*/ 0 w 4"/>
              <a:gd name="T10" fmla="*/ 0 h 270"/>
              <a:gd name="T11" fmla="*/ 4 w 4"/>
              <a:gd name="T12" fmla="*/ 270 h 270"/>
            </a:gdLst>
            <a:ahLst/>
            <a:cxnLst>
              <a:cxn ang="T6">
                <a:pos x="T0" y="T1"/>
              </a:cxn>
              <a:cxn ang="T7">
                <a:pos x="T2" y="T3"/>
              </a:cxn>
              <a:cxn ang="T8">
                <a:pos x="T4" y="T5"/>
              </a:cxn>
            </a:cxnLst>
            <a:rect l="T9" t="T10" r="T11" b="T12"/>
            <a:pathLst>
              <a:path w="4" h="270">
                <a:moveTo>
                  <a:pt x="4" y="0"/>
                </a:moveTo>
                <a:lnTo>
                  <a:pt x="0" y="26"/>
                </a:lnTo>
                <a:lnTo>
                  <a:pt x="0" y="270"/>
                </a:lnTo>
              </a:path>
            </a:pathLst>
          </a:custGeom>
          <a:noFill/>
          <a:ln w="952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646" name="Freeform 16"/>
          <p:cNvSpPr>
            <a:spLocks/>
          </p:cNvSpPr>
          <p:nvPr/>
        </p:nvSpPr>
        <p:spPr bwMode="auto">
          <a:xfrm>
            <a:off x="2697163" y="4068763"/>
            <a:ext cx="4762" cy="439737"/>
          </a:xfrm>
          <a:custGeom>
            <a:avLst/>
            <a:gdLst>
              <a:gd name="T0" fmla="*/ 0 w 3"/>
              <a:gd name="T1" fmla="*/ 0 h 277"/>
              <a:gd name="T2" fmla="*/ 2147483647 w 3"/>
              <a:gd name="T3" fmla="*/ 2147483647 h 277"/>
              <a:gd name="T4" fmla="*/ 0 60000 65536"/>
              <a:gd name="T5" fmla="*/ 0 60000 65536"/>
              <a:gd name="T6" fmla="*/ 0 w 3"/>
              <a:gd name="T7" fmla="*/ 0 h 277"/>
              <a:gd name="T8" fmla="*/ 3 w 3"/>
              <a:gd name="T9" fmla="*/ 277 h 277"/>
            </a:gdLst>
            <a:ahLst/>
            <a:cxnLst>
              <a:cxn ang="T4">
                <a:pos x="T0" y="T1"/>
              </a:cxn>
              <a:cxn ang="T5">
                <a:pos x="T2" y="T3"/>
              </a:cxn>
            </a:cxnLst>
            <a:rect l="T6" t="T7" r="T8" b="T9"/>
            <a:pathLst>
              <a:path w="3" h="277">
                <a:moveTo>
                  <a:pt x="0" y="0"/>
                </a:moveTo>
                <a:lnTo>
                  <a:pt x="3" y="277"/>
                </a:lnTo>
              </a:path>
            </a:pathLst>
          </a:custGeom>
          <a:noFill/>
          <a:ln w="9525">
            <a:solidFill>
              <a:srgbClr val="FF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647" name="Line 17"/>
          <p:cNvSpPr>
            <a:spLocks noChangeShapeType="1"/>
          </p:cNvSpPr>
          <p:nvPr/>
        </p:nvSpPr>
        <p:spPr bwMode="auto">
          <a:xfrm>
            <a:off x="3348038" y="3213100"/>
            <a:ext cx="0" cy="431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0648" name="Text Box 21"/>
          <p:cNvSpPr txBox="1">
            <a:spLocks noChangeArrowheads="1"/>
          </p:cNvSpPr>
          <p:nvPr/>
        </p:nvSpPr>
        <p:spPr bwMode="auto">
          <a:xfrm>
            <a:off x="1187450" y="2924175"/>
            <a:ext cx="762000" cy="366713"/>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eaLnBrk="1" hangingPunct="1">
              <a:buClrTx/>
              <a:buSzTx/>
              <a:buFontTx/>
              <a:buNone/>
            </a:pPr>
            <a:r>
              <a:rPr lang="en-US" altLang="ar-SA" sz="1800" b="1">
                <a:latin typeface="Arial" pitchFamily="34" charset="0"/>
                <a:cs typeface="Arial" pitchFamily="34" charset="0"/>
              </a:rPr>
              <a:t>=TFC</a:t>
            </a:r>
            <a:endParaRPr lang="en-GB" altLang="ar-SA" sz="1800" b="1">
              <a:latin typeface="Arial" pitchFamily="34" charset="0"/>
              <a:cs typeface="Arial" pitchFamily="34" charset="0"/>
            </a:endParaRPr>
          </a:p>
        </p:txBody>
      </p:sp>
      <p:sp>
        <p:nvSpPr>
          <p:cNvPr id="240649" name="Line 22"/>
          <p:cNvSpPr>
            <a:spLocks noChangeShapeType="1"/>
          </p:cNvSpPr>
          <p:nvPr/>
        </p:nvSpPr>
        <p:spPr bwMode="auto">
          <a:xfrm>
            <a:off x="611188" y="4868863"/>
            <a:ext cx="316865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cxnSp>
        <p:nvCxnSpPr>
          <p:cNvPr id="3" name="Straight Arrow Connector 2"/>
          <p:cNvCxnSpPr/>
          <p:nvPr/>
        </p:nvCxnSpPr>
        <p:spPr>
          <a:xfrm flipH="1" flipV="1">
            <a:off x="1979613" y="3213100"/>
            <a:ext cx="1223962" cy="12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1568450" y="3336925"/>
            <a:ext cx="195263" cy="1171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828800" y="3336925"/>
            <a:ext cx="763588" cy="731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pPr algn="r" eaLnBrk="1" fontAlgn="auto" hangingPunct="1">
              <a:spcAft>
                <a:spcPts val="0"/>
              </a:spcAft>
              <a:defRPr/>
            </a:pPr>
            <a:r>
              <a:rPr lang="en-US" sz="3600" dirty="0" smtClean="0">
                <a:solidFill>
                  <a:schemeClr val="accent1">
                    <a:satMod val="150000"/>
                  </a:schemeClr>
                </a:solidFill>
                <a:latin typeface="Times New Roman" panose="02020603050405020304" pitchFamily="18" charset="0"/>
                <a:cs typeface="Times New Roman" panose="02020603050405020304" pitchFamily="18" charset="0"/>
              </a:rPr>
              <a:t>ATC, AFC, AVC, MC </a:t>
            </a:r>
            <a:r>
              <a:rPr lang="ar-SA" sz="3600" dirty="0" smtClean="0">
                <a:solidFill>
                  <a:schemeClr val="accent1">
                    <a:satMod val="150000"/>
                  </a:schemeClr>
                </a:solidFill>
                <a:latin typeface="Times New Roman" panose="02020603050405020304" pitchFamily="18" charset="0"/>
                <a:cs typeface="Times New Roman" panose="02020603050405020304" pitchFamily="18" charset="0"/>
              </a:rPr>
              <a:t>منحنيات تكاليف الوحدة:</a:t>
            </a:r>
            <a:endParaRPr lang="en-GB" sz="3600" dirty="0" smtClean="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41667" name="Rectangle 5"/>
          <p:cNvSpPr>
            <a:spLocks noGrp="1" noChangeArrowheads="1"/>
          </p:cNvSpPr>
          <p:nvPr>
            <p:ph type="body" sz="half" idx="2"/>
          </p:nvPr>
        </p:nvSpPr>
        <p:spPr>
          <a:xfrm>
            <a:off x="4284663" y="1600200"/>
            <a:ext cx="4608512" cy="4525963"/>
          </a:xfrm>
        </p:spPr>
        <p:txBody>
          <a:bodyPr/>
          <a:lstStyle/>
          <a:p>
            <a:pPr algn="r" rtl="1" eaLnBrk="1" hangingPunct="1"/>
            <a:r>
              <a:rPr lang="ar-SA" altLang="ar-SA" sz="2400" b="1" smtClean="0">
                <a:latin typeface="Arial" pitchFamily="34" charset="0"/>
                <a:cs typeface="Arial" pitchFamily="34" charset="0"/>
              </a:rPr>
              <a:t>( </a:t>
            </a:r>
            <a:r>
              <a:rPr lang="en-US" altLang="ar-SA" sz="2400" b="1" smtClean="0">
                <a:latin typeface="Arial" pitchFamily="34" charset="0"/>
                <a:cs typeface="Arial" pitchFamily="34" charset="0"/>
              </a:rPr>
              <a:t>AFC</a:t>
            </a:r>
            <a:r>
              <a:rPr lang="ar-SA" altLang="ar-SA" sz="2400" b="1" smtClean="0">
                <a:latin typeface="Arial" pitchFamily="34" charset="0"/>
                <a:cs typeface="Arial" pitchFamily="34" charset="0"/>
              </a:rPr>
              <a:t> ) متناقص دائما </a:t>
            </a:r>
            <a:endParaRPr lang="en-US" altLang="ar-SA" sz="2400" b="1" smtClean="0">
              <a:latin typeface="Arial" pitchFamily="34" charset="0"/>
              <a:cs typeface="Arial" pitchFamily="34" charset="0"/>
            </a:endParaRPr>
          </a:p>
          <a:p>
            <a:pPr algn="r" rtl="1" eaLnBrk="1" hangingPunct="1"/>
            <a:r>
              <a:rPr lang="ar-SA" altLang="ar-SA" sz="2400" b="1" smtClean="0">
                <a:latin typeface="Arial" pitchFamily="34" charset="0"/>
                <a:cs typeface="Arial" pitchFamily="34" charset="0"/>
              </a:rPr>
              <a:t>( </a:t>
            </a:r>
            <a:r>
              <a:rPr lang="en-US" altLang="ar-SA" sz="2400" b="1" smtClean="0">
                <a:latin typeface="Arial" pitchFamily="34" charset="0"/>
                <a:cs typeface="Arial" pitchFamily="34" charset="0"/>
              </a:rPr>
              <a:t>ATC</a:t>
            </a:r>
            <a:r>
              <a:rPr lang="ar-SA" altLang="ar-SA" sz="2400" b="1" smtClean="0">
                <a:latin typeface="Arial" pitchFamily="34" charset="0"/>
                <a:cs typeface="Arial" pitchFamily="34" charset="0"/>
              </a:rPr>
              <a:t> ) و ( </a:t>
            </a:r>
            <a:r>
              <a:rPr lang="en-US" altLang="ar-SA" sz="2400" b="1" smtClean="0">
                <a:latin typeface="Arial" pitchFamily="34" charset="0"/>
                <a:cs typeface="Arial" pitchFamily="34" charset="0"/>
              </a:rPr>
              <a:t>AVC</a:t>
            </a:r>
            <a:r>
              <a:rPr lang="ar-SA" altLang="ar-SA" sz="2400" b="1" smtClean="0">
                <a:latin typeface="Arial" pitchFamily="34" charset="0"/>
                <a:cs typeface="Arial" pitchFamily="34" charset="0"/>
              </a:rPr>
              <a:t> ) يتناقصان سريعا ثم ببطء ليصلا حدودهما الدنيا ثم يتزايدان</a:t>
            </a:r>
            <a:r>
              <a:rPr lang="en-US" altLang="ar-SA" sz="2400" b="1" smtClean="0">
                <a:latin typeface="Arial" pitchFamily="34" charset="0"/>
                <a:cs typeface="Arial" pitchFamily="34" charset="0"/>
              </a:rPr>
              <a:t> </a:t>
            </a:r>
            <a:r>
              <a:rPr lang="ar-SA" altLang="ar-SA" sz="2400" b="1" smtClean="0">
                <a:latin typeface="Arial" pitchFamily="34" charset="0"/>
                <a:cs typeface="Arial" pitchFamily="34" charset="0"/>
              </a:rPr>
              <a:t>. كلاهما يأخذ شكل ( </a:t>
            </a:r>
            <a:r>
              <a:rPr lang="en-US" altLang="ar-SA" sz="2400" b="1" smtClean="0">
                <a:latin typeface="Arial" pitchFamily="34" charset="0"/>
                <a:cs typeface="Arial" pitchFamily="34" charset="0"/>
              </a:rPr>
              <a:t>U</a:t>
            </a:r>
            <a:r>
              <a:rPr lang="ar-SA" altLang="ar-SA" sz="2400" b="1" smtClean="0">
                <a:latin typeface="Arial" pitchFamily="34" charset="0"/>
                <a:cs typeface="Arial" pitchFamily="34" charset="0"/>
              </a:rPr>
              <a:t> )</a:t>
            </a:r>
          </a:p>
          <a:p>
            <a:pPr algn="r" rtl="1" eaLnBrk="1" hangingPunct="1"/>
            <a:r>
              <a:rPr lang="ar-SA" altLang="ar-SA" sz="2400" b="1" smtClean="0">
                <a:latin typeface="Arial" pitchFamily="34" charset="0"/>
                <a:cs typeface="Arial" pitchFamily="34" charset="0"/>
              </a:rPr>
              <a:t>المسافة بين (</a:t>
            </a:r>
            <a:r>
              <a:rPr lang="en-US" altLang="ar-SA" sz="2400" b="1" smtClean="0">
                <a:latin typeface="Arial" pitchFamily="34" charset="0"/>
                <a:cs typeface="Arial" pitchFamily="34" charset="0"/>
              </a:rPr>
              <a:t>ATC</a:t>
            </a:r>
            <a:r>
              <a:rPr lang="ar-SA" altLang="ar-SA" sz="2400" b="1" smtClean="0">
                <a:latin typeface="Arial" pitchFamily="34" charset="0"/>
                <a:cs typeface="Arial" pitchFamily="34" charset="0"/>
              </a:rPr>
              <a:t>) و (</a:t>
            </a:r>
            <a:r>
              <a:rPr lang="en-US" altLang="ar-SA" sz="2400" b="1" smtClean="0">
                <a:latin typeface="Arial" pitchFamily="34" charset="0"/>
                <a:cs typeface="Arial" pitchFamily="34" charset="0"/>
              </a:rPr>
              <a:t>AVC</a:t>
            </a:r>
            <a:r>
              <a:rPr lang="ar-SA" altLang="ar-SA" sz="2400" b="1" smtClean="0">
                <a:latin typeface="Arial" pitchFamily="34" charset="0"/>
                <a:cs typeface="Arial" pitchFamily="34" charset="0"/>
              </a:rPr>
              <a:t>) =</a:t>
            </a:r>
            <a:r>
              <a:rPr lang="en-US" altLang="ar-SA" sz="2400" b="1" smtClean="0">
                <a:latin typeface="Arial" pitchFamily="34" charset="0"/>
                <a:cs typeface="Arial" pitchFamily="34" charset="0"/>
              </a:rPr>
              <a:t>AFC</a:t>
            </a:r>
            <a:endParaRPr lang="ar-SA" altLang="ar-SA" sz="2400" b="1" smtClean="0">
              <a:latin typeface="Arial" pitchFamily="34" charset="0"/>
              <a:cs typeface="Arial" pitchFamily="34" charset="0"/>
            </a:endParaRPr>
          </a:p>
          <a:p>
            <a:pPr algn="r" rtl="1" eaLnBrk="1" hangingPunct="1"/>
            <a:r>
              <a:rPr lang="ar-SA" altLang="ar-SA" sz="2400" b="1" smtClean="0">
                <a:latin typeface="Arial" pitchFamily="34" charset="0"/>
                <a:cs typeface="Arial" pitchFamily="34" charset="0"/>
              </a:rPr>
              <a:t>( </a:t>
            </a:r>
            <a:r>
              <a:rPr lang="en-US" altLang="ar-SA" sz="2400" b="1" smtClean="0">
                <a:latin typeface="Arial" pitchFamily="34" charset="0"/>
                <a:cs typeface="Arial" pitchFamily="34" charset="0"/>
              </a:rPr>
              <a:t>MC</a:t>
            </a:r>
            <a:r>
              <a:rPr lang="ar-SA" altLang="ar-SA" sz="2400" b="1" smtClean="0">
                <a:latin typeface="Arial" pitchFamily="34" charset="0"/>
                <a:cs typeface="Arial" pitchFamily="34" charset="0"/>
              </a:rPr>
              <a:t> ) يتناقص ليصل حده الأدنى ثم يتزايد</a:t>
            </a:r>
            <a:endParaRPr lang="en-US" altLang="ar-SA" sz="2400" b="1" smtClean="0">
              <a:latin typeface="Arial" pitchFamily="34" charset="0"/>
              <a:cs typeface="Arial" pitchFamily="34" charset="0"/>
            </a:endParaRPr>
          </a:p>
          <a:p>
            <a:pPr algn="r" rtl="1" eaLnBrk="1" hangingPunct="1"/>
            <a:endParaRPr lang="en-GB" altLang="ar-SA" sz="2400" b="1" smtClean="0"/>
          </a:p>
        </p:txBody>
      </p:sp>
      <p:pic>
        <p:nvPicPr>
          <p:cNvPr id="24166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68313" y="2205038"/>
            <a:ext cx="3959225" cy="2879725"/>
          </a:xfrm>
          <a:noFill/>
        </p:spPr>
      </p:pic>
      <p:pic>
        <p:nvPicPr>
          <p:cNvPr id="2416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420938"/>
            <a:ext cx="96361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2486025"/>
            <a:ext cx="2033588"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882900"/>
            <a:ext cx="216058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600" y="3694113"/>
            <a:ext cx="2635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3" name="Text Box 2"/>
          <p:cNvSpPr txBox="1">
            <a:spLocks noChangeArrowheads="1"/>
          </p:cNvSpPr>
          <p:nvPr/>
        </p:nvSpPr>
        <p:spPr bwMode="auto">
          <a:xfrm>
            <a:off x="3563938" y="2486025"/>
            <a:ext cx="500062"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just" rtl="1" eaLnBrk="1" hangingPunct="1">
              <a:lnSpc>
                <a:spcPct val="115000"/>
              </a:lnSpc>
              <a:spcAft>
                <a:spcPts val="1000"/>
              </a:spcAft>
              <a:buClrTx/>
              <a:buSzTx/>
              <a:buFontTx/>
              <a:buNone/>
            </a:pPr>
            <a:r>
              <a:rPr lang="en-US" altLang="en-US" sz="1100">
                <a:latin typeface="Calibri" pitchFamily="34" charset="0"/>
                <a:cs typeface="Arial" pitchFamily="34" charset="0"/>
              </a:rPr>
              <a:t>ATC</a:t>
            </a:r>
          </a:p>
        </p:txBody>
      </p:sp>
      <p:sp>
        <p:nvSpPr>
          <p:cNvPr id="241674" name="Text Box 2"/>
          <p:cNvSpPr txBox="1">
            <a:spLocks noChangeArrowheads="1"/>
          </p:cNvSpPr>
          <p:nvPr/>
        </p:nvSpPr>
        <p:spPr bwMode="auto">
          <a:xfrm>
            <a:off x="3813175" y="2900363"/>
            <a:ext cx="504825"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rtl="1" eaLnBrk="1" hangingPunct="1">
              <a:lnSpc>
                <a:spcPct val="115000"/>
              </a:lnSpc>
              <a:spcAft>
                <a:spcPts val="1000"/>
              </a:spcAft>
              <a:buClrTx/>
              <a:buSzTx/>
              <a:buFontTx/>
              <a:buNone/>
            </a:pPr>
            <a:r>
              <a:rPr lang="en-US" altLang="en-US" sz="1100">
                <a:latin typeface="Calibri" pitchFamily="34" charset="0"/>
                <a:cs typeface="Arial" pitchFamily="34" charset="0"/>
              </a:rPr>
              <a:t>AVC</a:t>
            </a:r>
          </a:p>
        </p:txBody>
      </p:sp>
      <p:sp>
        <p:nvSpPr>
          <p:cNvPr id="241675" name="Text Box 2"/>
          <p:cNvSpPr txBox="1">
            <a:spLocks noChangeArrowheads="1"/>
          </p:cNvSpPr>
          <p:nvPr/>
        </p:nvSpPr>
        <p:spPr bwMode="auto">
          <a:xfrm>
            <a:off x="3563938" y="3863975"/>
            <a:ext cx="501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ctr" rtl="1" eaLnBrk="1" hangingPunct="1">
              <a:lnSpc>
                <a:spcPct val="115000"/>
              </a:lnSpc>
              <a:spcAft>
                <a:spcPts val="1000"/>
              </a:spcAft>
              <a:buClrTx/>
              <a:buSzTx/>
              <a:buFontTx/>
              <a:buNone/>
            </a:pPr>
            <a:r>
              <a:rPr lang="en-US" altLang="en-US" sz="1100">
                <a:latin typeface="Calibri" pitchFamily="34" charset="0"/>
                <a:cs typeface="Arial" pitchFamily="34" charset="0"/>
              </a:rPr>
              <a:t>AFC</a:t>
            </a:r>
          </a:p>
        </p:txBody>
      </p:sp>
      <p:sp>
        <p:nvSpPr>
          <p:cNvPr id="241676" name="Text Box 2"/>
          <p:cNvSpPr txBox="1">
            <a:spLocks noChangeArrowheads="1"/>
          </p:cNvSpPr>
          <p:nvPr/>
        </p:nvSpPr>
        <p:spPr bwMode="auto">
          <a:xfrm>
            <a:off x="557213" y="2087563"/>
            <a:ext cx="660400" cy="33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200">
                <a:solidFill>
                  <a:srgbClr val="000000"/>
                </a:solidFill>
                <a:latin typeface="Times New Roman" pitchFamily="18" charset="0"/>
                <a:cs typeface="Times New Roman" pitchFamily="18" charset="0"/>
              </a:rPr>
              <a:t>التكاليف</a:t>
            </a:r>
            <a:endParaRPr lang="en-US" altLang="en-US"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just" eaLnBrk="1" hangingPunct="1"/>
            <a:r>
              <a:rPr lang="ar-SA" altLang="en-US" smtClean="0"/>
              <a:t>الافتراضات الأساسية في التحليل الاقتصادي</a:t>
            </a:r>
            <a:endParaRPr lang="en-US" altLang="en-US" smtClean="0"/>
          </a:p>
        </p:txBody>
      </p:sp>
      <p:sp>
        <p:nvSpPr>
          <p:cNvPr id="3" name="Content Placeholder 2"/>
          <p:cNvSpPr>
            <a:spLocks noGrp="1"/>
          </p:cNvSpPr>
          <p:nvPr>
            <p:ph idx="1"/>
          </p:nvPr>
        </p:nvSpPr>
        <p:spPr/>
        <p:txBody>
          <a:bodyPr/>
          <a:lstStyle/>
          <a:p>
            <a:pPr algn="just" eaLnBrk="1" hangingPunct="1">
              <a:defRPr/>
            </a:pPr>
            <a:r>
              <a:rPr lang="ar-SA" b="1" dirty="0" smtClean="0"/>
              <a:t>اهم الافتراضات في التحليل الاقتصادي:</a:t>
            </a:r>
          </a:p>
          <a:p>
            <a:pPr marL="0" indent="0" algn="just" eaLnBrk="1" hangingPunct="1">
              <a:buFont typeface="Wingdings" pitchFamily="2" charset="2"/>
              <a:buNone/>
              <a:defRPr/>
            </a:pPr>
            <a:r>
              <a:rPr lang="ar-SA" b="1" dirty="0" smtClean="0"/>
              <a:t>- بقاء العوامل الأخرى ثابتة: دراسة اثر متغير واحد علي ظاهرة اقتصادية مع افتراض ثبات المتغيرات الاخري. </a:t>
            </a:r>
            <a:endParaRPr lang="en-US" b="1" dirty="0" smtClean="0"/>
          </a:p>
          <a:p>
            <a:pPr marL="0" indent="0" algn="just" eaLnBrk="1" hangingPunct="1">
              <a:buFont typeface="Wingdings" pitchFamily="2" charset="2"/>
              <a:buNone/>
              <a:defRPr/>
            </a:pPr>
            <a:r>
              <a:rPr lang="ar-SA" b="1" dirty="0" smtClean="0"/>
              <a:t>- العقلانية: وتعني أن المستهلك والمنتج عقلانيان يحددان الأهداف ثم الوسائل. </a:t>
            </a:r>
            <a:endParaRPr lang="en-US" b="1" dirty="0" smtClean="0"/>
          </a:p>
          <a:p>
            <a:pPr marL="0" indent="0" algn="just" eaLnBrk="1" hangingPunct="1">
              <a:buFont typeface="Wingdings" pitchFamily="2" charset="2"/>
              <a:buNone/>
              <a:defRPr/>
            </a:pPr>
            <a:r>
              <a:rPr lang="ar-SA" b="1" dirty="0" smtClean="0"/>
              <a:t>- افتراض تعظيم المنفعة والربح: أي أن المستهلك يسعى إلى تحقيق أعظم منفعة، كما أن المنتج يسعي الي تحقيق أكبر ربح.</a:t>
            </a:r>
            <a:endParaRPr lang="en-US" b="1"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fontScale="90000"/>
          </a:bodyPr>
          <a:lstStyle/>
          <a:p>
            <a:pPr algn="r" eaLnBrk="1" fontAlgn="auto" hangingPunct="1">
              <a:spcAft>
                <a:spcPts val="0"/>
              </a:spcAft>
              <a:defRPr/>
            </a:pP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منحنيات التكاليف في المدى الطويل</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 </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
            </a:r>
            <a:br>
              <a:rPr lang="ar-SA" sz="4000" dirty="0" smtClean="0">
                <a:solidFill>
                  <a:schemeClr val="accent1">
                    <a:satMod val="150000"/>
                  </a:schemeClr>
                </a:solidFill>
                <a:latin typeface="Times New Roman" panose="02020603050405020304" pitchFamily="18" charset="0"/>
                <a:cs typeface="Times New Roman" panose="02020603050405020304" pitchFamily="18" charset="0"/>
              </a:rPr>
            </a:br>
            <a:r>
              <a:rPr lang="en-US" sz="4000" dirty="0">
                <a:solidFill>
                  <a:schemeClr val="accent1">
                    <a:satMod val="150000"/>
                  </a:schemeClr>
                </a:solidFill>
                <a:latin typeface="Times New Roman" panose="02020603050405020304" pitchFamily="18" charset="0"/>
                <a:cs typeface="Times New Roman" panose="02020603050405020304" pitchFamily="18" charset="0"/>
              </a:rPr>
              <a:t>Cost </a:t>
            </a:r>
            <a:r>
              <a:rPr lang="en-US" sz="4000" dirty="0" smtClean="0">
                <a:solidFill>
                  <a:schemeClr val="accent1">
                    <a:satMod val="150000"/>
                  </a:schemeClr>
                </a:solidFill>
                <a:latin typeface="Times New Roman" panose="02020603050405020304" pitchFamily="18" charset="0"/>
                <a:cs typeface="Times New Roman" panose="02020603050405020304" pitchFamily="18" charset="0"/>
              </a:rPr>
              <a:t>Curves in the Long Run</a:t>
            </a:r>
            <a:r>
              <a:rPr lang="en-GB" sz="4000" dirty="0" smtClean="0">
                <a:solidFill>
                  <a:schemeClr val="accent1">
                    <a:satMod val="150000"/>
                  </a:schemeClr>
                </a:solidFill>
                <a:latin typeface="Times New Roman" panose="02020603050405020304" pitchFamily="18" charset="0"/>
                <a:cs typeface="Times New Roman" panose="02020603050405020304" pitchFamily="18" charset="0"/>
              </a:rPr>
              <a:t> </a:t>
            </a:r>
          </a:p>
        </p:txBody>
      </p:sp>
      <p:sp>
        <p:nvSpPr>
          <p:cNvPr id="242691" name="Rectangle 5"/>
          <p:cNvSpPr>
            <a:spLocks noGrp="1" noChangeArrowheads="1"/>
          </p:cNvSpPr>
          <p:nvPr>
            <p:ph type="body" sz="half" idx="2"/>
          </p:nvPr>
        </p:nvSpPr>
        <p:spPr/>
        <p:txBody>
          <a:bodyPr/>
          <a:lstStyle/>
          <a:p>
            <a:pPr algn="r" rtl="1" eaLnBrk="1" hangingPunct="1"/>
            <a:r>
              <a:rPr lang="ar-SA" altLang="ar-SA" sz="2800" b="1" smtClean="0">
                <a:latin typeface="Times New Roman" pitchFamily="18" charset="0"/>
                <a:cs typeface="Times New Roman" pitchFamily="18" charset="0"/>
              </a:rPr>
              <a:t>كما أسلفنا: في المدي الطويل كل عناصر الانتاج وبالتالي التكاليف متغيرة</a:t>
            </a:r>
          </a:p>
          <a:p>
            <a:pPr algn="r" rtl="1" eaLnBrk="1" hangingPunct="1"/>
            <a:r>
              <a:rPr lang="ar-SA" altLang="ar-SA" sz="2800" b="1" smtClean="0">
                <a:latin typeface="Times New Roman" pitchFamily="18" charset="0"/>
                <a:cs typeface="Times New Roman" pitchFamily="18" charset="0"/>
              </a:rPr>
              <a:t>شكل منحني متوسط التكاليف للمدى البعيد أيضا يأخذ شكل </a:t>
            </a:r>
            <a:r>
              <a:rPr lang="en-US" altLang="ar-SA" sz="2800" b="1" smtClean="0">
                <a:latin typeface="Times New Roman" pitchFamily="18" charset="0"/>
                <a:cs typeface="Times New Roman" pitchFamily="18" charset="0"/>
              </a:rPr>
              <a:t>  </a:t>
            </a:r>
            <a:r>
              <a:rPr lang="ar-SA" altLang="ar-SA" sz="2800" b="1" smtClean="0">
                <a:latin typeface="Times New Roman" pitchFamily="18" charset="0"/>
                <a:cs typeface="Times New Roman" pitchFamily="18" charset="0"/>
              </a:rPr>
              <a:t>( </a:t>
            </a:r>
            <a:r>
              <a:rPr lang="en-US" altLang="ar-SA" sz="2800" b="1" smtClean="0">
                <a:latin typeface="Times New Roman" pitchFamily="18" charset="0"/>
                <a:cs typeface="Times New Roman" pitchFamily="18" charset="0"/>
              </a:rPr>
              <a:t>U</a:t>
            </a:r>
            <a:r>
              <a:rPr lang="ar-SA" altLang="ar-SA" sz="2800" b="1" smtClean="0">
                <a:latin typeface="Times New Roman" pitchFamily="18" charset="0"/>
                <a:cs typeface="Times New Roman" pitchFamily="18" charset="0"/>
              </a:rPr>
              <a:t> ) لكنه اكثر انفراجا</a:t>
            </a:r>
            <a:endParaRPr lang="en-GB" altLang="ar-SA" sz="2800" b="1" smtClean="0">
              <a:latin typeface="Times New Roman" pitchFamily="18" charset="0"/>
              <a:cs typeface="Times New Roman" pitchFamily="18" charset="0"/>
            </a:endParaRPr>
          </a:p>
        </p:txBody>
      </p:sp>
      <p:pic>
        <p:nvPicPr>
          <p:cNvPr id="24269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2625725"/>
            <a:ext cx="4038600" cy="2776538"/>
          </a:xfr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تحديد  الحجم الأمثل للموارد باستخدام المعيار الكلي والحدي،</a:t>
            </a:r>
            <a:br>
              <a:rPr lang="ar-SA" altLang="ar-SA" b="1" smtClean="0">
                <a:latin typeface="Times New Roman" pitchFamily="18" charset="0"/>
                <a:cs typeface="Times New Roman" pitchFamily="18" charset="0"/>
              </a:rPr>
            </a:br>
            <a:r>
              <a:rPr lang="ar-SA" altLang="ar-SA" b="1" smtClean="0">
                <a:latin typeface="Times New Roman" pitchFamily="18" charset="0"/>
                <a:cs typeface="Times New Roman" pitchFamily="18" charset="0"/>
              </a:rPr>
              <a:t>لتحديد الحجم الأمثل للإنتاج،</a:t>
            </a:r>
          </a:p>
          <a:p>
            <a:pPr algn="r" rtl="1" eaLnBrk="1" hangingPunct="1"/>
            <a:r>
              <a:rPr lang="ar-SA" altLang="ar-SA" b="1" smtClean="0">
                <a:latin typeface="Times New Roman" pitchFamily="18" charset="0"/>
                <a:cs typeface="Times New Roman" pitchFamily="18" charset="0"/>
              </a:rPr>
              <a:t>مقارنة معظمة الأرباح باستخدام وحدات المورد و باستخدام وحدات الناتج،</a:t>
            </a:r>
          </a:p>
          <a:p>
            <a:pPr algn="r" rtl="1" eaLnBrk="1" hangingPunct="1"/>
            <a:r>
              <a:rPr lang="ar-SA" altLang="ar-SA" b="1" smtClean="0">
                <a:latin typeface="Times New Roman" pitchFamily="18" charset="0"/>
                <a:cs typeface="Times New Roman" pitchFamily="18" charset="0"/>
              </a:rPr>
              <a:t>التوازن في المدى القصير.</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منحنيات سواء الناتج </a:t>
            </a:r>
          </a:p>
          <a:p>
            <a:pPr algn="r" rtl="1" eaLnBrk="1" hangingPunct="1"/>
            <a:r>
              <a:rPr lang="ar-SA" altLang="ar-SA" b="1" smtClean="0">
                <a:latin typeface="Times New Roman" pitchFamily="18" charset="0"/>
                <a:cs typeface="Times New Roman" pitchFamily="18" charset="0"/>
              </a:rPr>
              <a:t>و خطوط التكاليف المتساوية،</a:t>
            </a:r>
          </a:p>
          <a:p>
            <a:pPr algn="r" rtl="1" eaLnBrk="1" hangingPunct="1"/>
            <a:r>
              <a:rPr lang="ar-SA" altLang="ar-SA" b="1" smtClean="0">
                <a:latin typeface="Times New Roman" pitchFamily="18" charset="0"/>
                <a:cs typeface="Times New Roman" pitchFamily="18" charset="0"/>
              </a:rPr>
              <a:t>تحديد توليفة الموارد الأقل تكلفة</a:t>
            </a:r>
            <a:r>
              <a:rPr lang="en-US"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 في المدي الطويل</a:t>
            </a:r>
          </a:p>
          <a:p>
            <a:pPr algn="r" rtl="1" eaLnBrk="1" hangingPunct="1"/>
            <a:endParaRPr lang="en-US"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الاسبوع العاشر:العلاقات بين عوامل الانتاج</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افتراضات مهمة:</a:t>
            </a:r>
          </a:p>
          <a:p>
            <a:pPr lvl="1" algn="r" rtl="1" eaLnBrk="1" hangingPunct="1"/>
            <a:r>
              <a:rPr lang="ar-SA" altLang="ar-SA" b="1" smtClean="0">
                <a:latin typeface="Times New Roman" pitchFamily="18" charset="0"/>
                <a:cs typeface="Times New Roman" pitchFamily="18" charset="0"/>
              </a:rPr>
              <a:t>سيادة المنافسة الكاملة في كل من أسواق الموارد و أسواق النواتج</a:t>
            </a:r>
          </a:p>
          <a:p>
            <a:pPr lvl="1" algn="r" rtl="1" eaLnBrk="1" hangingPunct="1"/>
            <a:r>
              <a:rPr lang="ar-SA" altLang="ar-SA" b="1" smtClean="0">
                <a:latin typeface="Times New Roman" pitchFamily="18" charset="0"/>
                <a:cs typeface="Times New Roman" pitchFamily="18" charset="0"/>
              </a:rPr>
              <a:t>المعرفة المؤكدة لتقنية الانتاج</a:t>
            </a:r>
          </a:p>
          <a:p>
            <a:pPr lvl="1" algn="r" rtl="1" eaLnBrk="1" hangingPunct="1"/>
            <a:r>
              <a:rPr lang="ar-SA" altLang="ar-SA" b="1" smtClean="0">
                <a:latin typeface="Times New Roman" pitchFamily="18" charset="0"/>
                <a:cs typeface="Times New Roman" pitchFamily="18" charset="0"/>
              </a:rPr>
              <a:t>التحليل يخص المدى القصير.</a:t>
            </a:r>
          </a:p>
          <a:p>
            <a:pPr algn="r" rtl="1" eaLnBrk="1" hangingPunct="1"/>
            <a:r>
              <a:rPr lang="ar-SA" altLang="ar-SA" b="1" smtClean="0">
                <a:latin typeface="Times New Roman" pitchFamily="18" charset="0"/>
                <a:cs typeface="Times New Roman" pitchFamily="18" charset="0"/>
              </a:rPr>
              <a:t>طريقتان لتحقيق هدف المنشأة هما:</a:t>
            </a:r>
            <a:endParaRPr lang="en-US" altLang="ar-SA" b="1" smtClean="0">
              <a:latin typeface="Times New Roman" pitchFamily="18" charset="0"/>
              <a:cs typeface="Times New Roman" pitchFamily="18" charset="0"/>
            </a:endParaRPr>
          </a:p>
          <a:p>
            <a:pPr algn="r" rtl="1" eaLnBrk="1" hangingPunct="1"/>
            <a:r>
              <a:rPr lang="ar-SA" altLang="ar-SA" b="1" i="1" smtClean="0">
                <a:latin typeface="Times New Roman" pitchFamily="18" charset="0"/>
                <a:cs typeface="Times New Roman" pitchFamily="18" charset="0"/>
              </a:rPr>
              <a:t>تحديد الحجم الأمثل للموارد.</a:t>
            </a:r>
            <a:endParaRPr lang="en-US" altLang="ar-SA" b="1" smtClean="0">
              <a:latin typeface="Times New Roman" pitchFamily="18" charset="0"/>
              <a:cs typeface="Times New Roman" pitchFamily="18" charset="0"/>
            </a:endParaRPr>
          </a:p>
          <a:p>
            <a:pPr algn="r" rtl="1" eaLnBrk="1" hangingPunct="1"/>
            <a:r>
              <a:rPr lang="ar-SA" altLang="ar-SA" b="1" i="1" smtClean="0">
                <a:latin typeface="Times New Roman" pitchFamily="18" charset="0"/>
                <a:cs typeface="Times New Roman" pitchFamily="18" charset="0"/>
              </a:rPr>
              <a:t>تحديد الحجم الأمثل للإنتاج.      وجهان لعملة واحدة؟؟</a:t>
            </a:r>
            <a:endParaRPr lang="en-US" altLang="ar-SA" b="1" smtClean="0">
              <a:latin typeface="Times New Roman" pitchFamily="18" charset="0"/>
              <a:cs typeface="Times New Roman" pitchFamily="18" charset="0"/>
            </a:endParaRPr>
          </a:p>
          <a:p>
            <a:pPr algn="r" rtl="1" eaLnBrk="1" hangingPunct="1"/>
            <a:endParaRPr lang="en-US"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معظمة أرباح المنتج</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r>
            <a:br>
              <a:rPr lang="en-US" dirty="0" smtClean="0">
                <a:solidFill>
                  <a:schemeClr val="accent1">
                    <a:satMod val="150000"/>
                  </a:schemeClr>
                </a:solidFill>
                <a:latin typeface="Times New Roman" panose="02020603050405020304" pitchFamily="18" charset="0"/>
                <a:cs typeface="Times New Roman" panose="02020603050405020304" pitchFamily="18" charset="0"/>
              </a:rPr>
            </a:br>
            <a:r>
              <a:rPr lang="en-US" dirty="0" smtClean="0">
                <a:solidFill>
                  <a:schemeClr val="accent1">
                    <a:satMod val="150000"/>
                  </a:schemeClr>
                </a:solidFill>
                <a:latin typeface="Times New Roman" panose="02020603050405020304" pitchFamily="18" charset="0"/>
                <a:cs typeface="Times New Roman" panose="02020603050405020304" pitchFamily="18" charset="0"/>
              </a:rPr>
              <a:t>profit max output</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تعرف الكمية المثلى (الحجم الأمثل) من مورد معين بأنها تلك الكمية التي تعظم الربح في المدى القصير.</a:t>
            </a:r>
          </a:p>
          <a:p>
            <a:pPr algn="r" rtl="1" eaLnBrk="1" hangingPunct="1"/>
            <a:r>
              <a:rPr lang="ar-SA" altLang="ar-SA" b="1" smtClean="0">
                <a:latin typeface="Times New Roman" pitchFamily="18" charset="0"/>
                <a:cs typeface="Times New Roman" pitchFamily="18" charset="0"/>
              </a:rPr>
              <a:t>لزيادة الربح بعد ذلك (في المدى البعيد) لابد من تغيير التقنية أو من خلال تغير واحد أو أكثر من الموارد الثابتة و المؤثرة في العملية الإنتاجية كالآلات و الأرض مثلاً.</a:t>
            </a:r>
          </a:p>
          <a:p>
            <a:pPr algn="r" rtl="1" eaLnBrk="1" hangingPunct="1"/>
            <a:r>
              <a:rPr lang="ar-SA" altLang="ar-SA" b="1" smtClean="0">
                <a:latin typeface="Times New Roman" pitchFamily="18" charset="0"/>
                <a:cs typeface="Times New Roman" pitchFamily="18" charset="0"/>
              </a:rPr>
              <a:t>يمكن استخدام طريقتين لتحديد الحجم الأمثل للمورد:</a:t>
            </a:r>
          </a:p>
          <a:p>
            <a:pPr algn="r" rtl="1" eaLnBrk="1" hangingPunct="1"/>
            <a:r>
              <a:rPr lang="ar-SA" altLang="ar-SA" b="1" smtClean="0">
                <a:latin typeface="Times New Roman" pitchFamily="18" charset="0"/>
                <a:cs typeface="Times New Roman" pitchFamily="18" charset="0"/>
              </a:rPr>
              <a:t>طريقة المعيار الكلي</a:t>
            </a:r>
          </a:p>
          <a:p>
            <a:pPr algn="r" rtl="1" eaLnBrk="1" hangingPunct="1"/>
            <a:r>
              <a:rPr lang="ar-SA" altLang="ar-SA" b="1" smtClean="0">
                <a:latin typeface="Times New Roman" pitchFamily="18" charset="0"/>
                <a:cs typeface="Times New Roman" pitchFamily="18" charset="0"/>
              </a:rPr>
              <a:t>طريقة المعيار الحدي</a:t>
            </a:r>
          </a:p>
          <a:p>
            <a:pPr algn="r" rtl="1" eaLnBrk="1" hangingPunct="1"/>
            <a:endParaRPr lang="en-US" altLang="ar-SA" b="1" smtClean="0">
              <a:latin typeface="Times New Roman" pitchFamily="18" charset="0"/>
              <a:cs typeface="Times New Roman" pitchFamily="18" charset="0"/>
            </a:endParaRPr>
          </a:p>
          <a:p>
            <a:pPr algn="r" rtl="1" eaLnBrk="1" hangingPunct="1"/>
            <a:endParaRPr lang="en-US" altLang="ar-SA" b="1" smtClean="0">
              <a:latin typeface="Times New Roman" pitchFamily="18" charset="0"/>
              <a:cs typeface="Times New Roman" pitchFamily="18" charset="0"/>
            </a:endParaRPr>
          </a:p>
          <a:p>
            <a:pPr algn="r" rtl="1" eaLnBrk="1" hangingPunct="1"/>
            <a:endParaRPr lang="en-US"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معظمة الأرباح بتحديد الحجم الأمثل للمورد</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r>
            <a:br>
              <a:rPr lang="en-US" dirty="0" smtClean="0">
                <a:solidFill>
                  <a:schemeClr val="accent1">
                    <a:satMod val="150000"/>
                  </a:schemeClr>
                </a:solidFill>
                <a:latin typeface="Times New Roman" panose="02020603050405020304" pitchFamily="18" charset="0"/>
                <a:cs typeface="Times New Roman" panose="02020603050405020304" pitchFamily="18" charset="0"/>
              </a:rPr>
            </a:b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يقصد بالمعيار الكلي هنا الإيرادات الكلية و التكاليف الكلية </a:t>
            </a:r>
          </a:p>
          <a:p>
            <a:pPr algn="r" rtl="1" eaLnBrk="1" hangingPunct="1"/>
            <a:r>
              <a:rPr lang="ar-SA" altLang="ar-SA" b="1" smtClean="0">
                <a:latin typeface="Times New Roman" pitchFamily="18" charset="0"/>
                <a:cs typeface="Times New Roman" pitchFamily="18" charset="0"/>
              </a:rPr>
              <a:t>تعظم الأرباح عندما يتعظم الفرق بين الإيرادات الكلية و التكاليف الكلية.</a:t>
            </a: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تحديد الحجم الأمثل للموارد باستخدام المعيار الكلي</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الربح (صافي الإيراد) 	= الإيراد الكلي – التكاليف الكلية</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جبريا:</a:t>
            </a:r>
          </a:p>
          <a:p>
            <a:pPr algn="r" rtl="1" eaLnBrk="1" hangingPunct="1"/>
            <a:r>
              <a:rPr lang="ar-SA" altLang="ar-SA" b="1" smtClean="0">
                <a:latin typeface="Times New Roman" pitchFamily="18" charset="0"/>
                <a:cs typeface="Times New Roman" pitchFamily="18" charset="0"/>
              </a:rPr>
              <a:t> وبما أن التكاليف الكلية هي إجمالي التكاليف الثابتة و المتغيرة يمكن إعادة كتابة هذه المعادلة كما يلي:</a:t>
            </a:r>
          </a:p>
          <a:p>
            <a:pPr algn="r" rtl="1" eaLnBrk="1" hangingPunct="1"/>
            <a:endParaRPr lang="ar-SA"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وبما أن </a:t>
            </a:r>
            <a:r>
              <a:rPr lang="en-GB" altLang="ar-SA" b="1" i="1" smtClean="0">
                <a:latin typeface="Times New Roman" pitchFamily="18" charset="0"/>
                <a:cs typeface="Times New Roman" pitchFamily="18" charset="0"/>
              </a:rPr>
              <a:t>TVC</a:t>
            </a:r>
            <a:r>
              <a:rPr lang="ar-SA" altLang="ar-SA" b="1" smtClean="0">
                <a:latin typeface="Times New Roman" pitchFamily="18" charset="0"/>
                <a:cs typeface="Times New Roman" pitchFamily="18" charset="0"/>
              </a:rPr>
              <a:t> عبارة عن كمية المورد مضروبة في سعر الوحدة من المورد يمكن إعادة كتابتها كما يلي:</a:t>
            </a:r>
          </a:p>
          <a:p>
            <a:pPr algn="r" rtl="1" eaLnBrk="1" hangingPunct="1"/>
            <a:endParaRPr lang="en-US" altLang="ar-SA" b="1" smtClean="0">
              <a:latin typeface="Times New Roman" pitchFamily="18" charset="0"/>
              <a:cs typeface="Times New Roman" pitchFamily="18" charset="0"/>
            </a:endParaRPr>
          </a:p>
          <a:p>
            <a:pPr algn="r" rtl="1" eaLnBrk="1" hangingPunct="1"/>
            <a:endParaRPr lang="en-US"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grpSp>
        <p:nvGrpSpPr>
          <p:cNvPr id="247812" name="Group 2"/>
          <p:cNvGrpSpPr>
            <a:grpSpLocks/>
          </p:cNvGrpSpPr>
          <p:nvPr/>
        </p:nvGrpSpPr>
        <p:grpSpPr bwMode="auto">
          <a:xfrm>
            <a:off x="1403350" y="2352675"/>
            <a:ext cx="5903913" cy="3743325"/>
            <a:chOff x="1403350" y="2420938"/>
            <a:chExt cx="5903913" cy="3743325"/>
          </a:xfrm>
        </p:grpSpPr>
        <p:graphicFrame>
          <p:nvGraphicFramePr>
            <p:cNvPr id="247813" name="Object 2"/>
            <p:cNvGraphicFramePr>
              <a:graphicFrameLocks noChangeAspect="1"/>
            </p:cNvGraphicFramePr>
            <p:nvPr/>
          </p:nvGraphicFramePr>
          <p:xfrm>
            <a:off x="4787900" y="2420938"/>
            <a:ext cx="1873250" cy="539750"/>
          </p:xfrm>
          <a:graphic>
            <a:graphicData uri="http://schemas.openxmlformats.org/presentationml/2006/ole">
              <mc:AlternateContent xmlns:mc="http://schemas.openxmlformats.org/markup-compatibility/2006">
                <mc:Choice xmlns:v="urn:schemas-microsoft-com:vml" Requires="v">
                  <p:oleObj spid="_x0000_s247828" name="Equation" r:id="rId3" imgW="863225" imgH="215806" progId="Equation.3">
                    <p:embed/>
                  </p:oleObj>
                </mc:Choice>
                <mc:Fallback>
                  <p:oleObj name="Equation" r:id="rId3" imgW="863225" imgH="215806"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420938"/>
                          <a:ext cx="1873250" cy="539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7814" name="Object 3"/>
            <p:cNvGraphicFramePr>
              <a:graphicFrameLocks noChangeAspect="1"/>
            </p:cNvGraphicFramePr>
            <p:nvPr/>
          </p:nvGraphicFramePr>
          <p:xfrm>
            <a:off x="1403350" y="3789363"/>
            <a:ext cx="4606925" cy="647700"/>
          </p:xfrm>
          <a:graphic>
            <a:graphicData uri="http://schemas.openxmlformats.org/presentationml/2006/ole">
              <mc:AlternateContent xmlns:mc="http://schemas.openxmlformats.org/markup-compatibility/2006">
                <mc:Choice xmlns:v="urn:schemas-microsoft-com:vml" Requires="v">
                  <p:oleObj spid="_x0000_s247829" name="Equation" r:id="rId5" imgW="1511300" imgH="215900" progId="Equation.3">
                    <p:embed/>
                  </p:oleObj>
                </mc:Choice>
                <mc:Fallback>
                  <p:oleObj name="Equation" r:id="rId5" imgW="1511300" imgH="215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3789363"/>
                          <a:ext cx="4606925" cy="64770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5" name="Object 4"/>
            <p:cNvGraphicFramePr>
              <a:graphicFrameLocks noChangeAspect="1"/>
            </p:cNvGraphicFramePr>
            <p:nvPr/>
          </p:nvGraphicFramePr>
          <p:xfrm>
            <a:off x="2627313" y="5516563"/>
            <a:ext cx="4679950" cy="647700"/>
          </p:xfrm>
          <a:graphic>
            <a:graphicData uri="http://schemas.openxmlformats.org/presentationml/2006/ole">
              <mc:AlternateContent xmlns:mc="http://schemas.openxmlformats.org/markup-compatibility/2006">
                <mc:Choice xmlns:v="urn:schemas-microsoft-com:vml" Requires="v">
                  <p:oleObj spid="_x0000_s247830" name="Equation" r:id="rId7" imgW="1409088" imgH="215806" progId="Equation.3">
                    <p:embed/>
                  </p:oleObj>
                </mc:Choice>
                <mc:Fallback>
                  <p:oleObj name="Equation" r:id="rId7" imgW="1409088" imgH="215806"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516563"/>
                          <a:ext cx="4679950" cy="6477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Content Placeholder 2"/>
          <p:cNvSpPr>
            <a:spLocks noGrp="1"/>
          </p:cNvSpPr>
          <p:nvPr>
            <p:ph idx="1"/>
          </p:nvPr>
        </p:nvSpPr>
        <p:spPr/>
        <p:txBody>
          <a:bodyPr/>
          <a:lstStyle/>
          <a:p>
            <a:pPr marL="117475" indent="0" algn="r" rtl="1" eaLnBrk="1" hangingPunct="1">
              <a:buFont typeface="Wingdings 2" pitchFamily="18" charset="2"/>
              <a:buNone/>
            </a:pPr>
            <a:r>
              <a:rPr lang="ar-SA" altLang="ar-SA" b="1" smtClean="0">
                <a:latin typeface="Times New Roman" pitchFamily="18" charset="0"/>
                <a:cs typeface="Times New Roman" pitchFamily="18" charset="0"/>
              </a:rPr>
              <a:t>المثال التالي يوضح هذه الطريقة:</a:t>
            </a:r>
          </a:p>
          <a:p>
            <a:pPr lvl="1" algn="r" rtl="1" eaLnBrk="1" hangingPunct="1"/>
            <a:r>
              <a:rPr lang="ar-SA" altLang="ar-SA" b="1" smtClean="0">
                <a:latin typeface="Times New Roman" pitchFamily="18" charset="0"/>
                <a:cs typeface="Times New Roman" pitchFamily="18" charset="0"/>
              </a:rPr>
              <a:t> معطيات: سعر الوحدة من الناتج (20 ريال) وسعر الوحدة من المورد (100 ريال)</a:t>
            </a:r>
          </a:p>
          <a:p>
            <a:pPr lvl="1" algn="r" rtl="1" eaLnBrk="1" hangingPunct="1"/>
            <a:r>
              <a:rPr lang="ar-SA" altLang="ar-SA" b="1" smtClean="0">
                <a:latin typeface="Times New Roman" pitchFamily="18" charset="0"/>
                <a:cs typeface="Times New Roman" pitchFamily="18" charset="0"/>
              </a:rPr>
              <a:t>نرمز للربح </a:t>
            </a:r>
            <a:r>
              <a:rPr lang="en-US" altLang="ar-SA" b="1" smtClean="0">
                <a:latin typeface="Times New Roman" pitchFamily="18" charset="0"/>
                <a:cs typeface="Times New Roman" pitchFamily="18" charset="0"/>
              </a:rPr>
              <a:t>(</a:t>
            </a:r>
            <a:r>
              <a:rPr lang="el-GR" altLang="ar-SA" b="1" smtClean="0">
                <a:latin typeface="Times New Roman" pitchFamily="18" charset="0"/>
                <a:cs typeface="Times New Roman" pitchFamily="18" charset="0"/>
              </a:rPr>
              <a:t>π</a:t>
            </a:r>
            <a:r>
              <a:rPr lang="en-US" altLang="ar-SA" b="1" smtClean="0">
                <a:latin typeface="Times New Roman" pitchFamily="18" charset="0"/>
                <a:cs typeface="Times New Roman" pitchFamily="18" charset="0"/>
              </a:rPr>
              <a:t>)</a:t>
            </a:r>
            <a:r>
              <a:rPr lang="ar-SA" altLang="ar-SA" b="1" smtClean="0">
                <a:latin typeface="Times New Roman" pitchFamily="18" charset="0"/>
                <a:cs typeface="Times New Roman" pitchFamily="18" charset="0"/>
              </a:rPr>
              <a:t>؛ كمية المنتج </a:t>
            </a:r>
            <a:r>
              <a:rPr lang="en-US" altLang="ar-SA" b="1" smtClean="0">
                <a:latin typeface="Times New Roman" pitchFamily="18" charset="0"/>
                <a:cs typeface="Times New Roman" pitchFamily="18" charset="0"/>
              </a:rPr>
              <a:t>(Y)</a:t>
            </a:r>
            <a:r>
              <a:rPr lang="ar-SA" altLang="ar-SA" b="1" smtClean="0">
                <a:latin typeface="Times New Roman" pitchFamily="18" charset="0"/>
                <a:cs typeface="Times New Roman" pitchFamily="18" charset="0"/>
              </a:rPr>
              <a:t>سعر المنتج </a:t>
            </a:r>
            <a:r>
              <a:rPr lang="en-US" altLang="ar-SA" b="1" smtClean="0">
                <a:latin typeface="Times New Roman" pitchFamily="18" charset="0"/>
                <a:cs typeface="Times New Roman" pitchFamily="18" charset="0"/>
              </a:rPr>
              <a:t>(P</a:t>
            </a:r>
            <a:r>
              <a:rPr lang="en-US" altLang="ar-SA" b="1" baseline="-25000" smtClean="0">
                <a:latin typeface="Times New Roman" pitchFamily="18" charset="0"/>
                <a:cs typeface="Times New Roman" pitchFamily="18" charset="0"/>
              </a:rPr>
              <a:t>y</a:t>
            </a:r>
            <a:r>
              <a:rPr lang="en-US" altLang="ar-SA" b="1" smtClean="0">
                <a:latin typeface="Times New Roman" pitchFamily="18" charset="0"/>
                <a:cs typeface="Times New Roman" pitchFamily="18" charset="0"/>
              </a:rPr>
              <a:t>)</a:t>
            </a:r>
            <a:r>
              <a:rPr lang="ar-SA" altLang="ar-SA" b="1" smtClean="0">
                <a:latin typeface="Times New Roman" pitchFamily="18" charset="0"/>
                <a:cs typeface="Times New Roman" pitchFamily="18" charset="0"/>
              </a:rPr>
              <a:t> ؛ كمية المورد </a:t>
            </a:r>
            <a:r>
              <a:rPr lang="en-US" altLang="ar-SA" b="1" smtClean="0">
                <a:latin typeface="Times New Roman" pitchFamily="18" charset="0"/>
                <a:cs typeface="Times New Roman" pitchFamily="18" charset="0"/>
              </a:rPr>
              <a:t>(X)</a:t>
            </a:r>
            <a:r>
              <a:rPr lang="ar-SA" altLang="ar-SA" b="1" smtClean="0">
                <a:latin typeface="Times New Roman" pitchFamily="18" charset="0"/>
                <a:cs typeface="Times New Roman" pitchFamily="18" charset="0"/>
              </a:rPr>
              <a:t>؛ سعر المورد </a:t>
            </a:r>
            <a:r>
              <a:rPr lang="en-US" altLang="ar-SA" b="1" smtClean="0">
                <a:latin typeface="Times New Roman" pitchFamily="18" charset="0"/>
                <a:cs typeface="Times New Roman" pitchFamily="18" charset="0"/>
              </a:rPr>
              <a:t>(P</a:t>
            </a:r>
            <a:r>
              <a:rPr lang="en-US" altLang="ar-SA" b="1" baseline="-25000" smtClean="0">
                <a:latin typeface="Times New Roman" pitchFamily="18" charset="0"/>
                <a:cs typeface="Times New Roman" pitchFamily="18" charset="0"/>
              </a:rPr>
              <a:t>x</a:t>
            </a:r>
            <a:r>
              <a:rPr lang="en-US" altLang="ar-SA" b="1" smtClean="0">
                <a:latin typeface="Times New Roman" pitchFamily="18" charset="0"/>
                <a:cs typeface="Times New Roman" pitchFamily="18" charset="0"/>
              </a:rPr>
              <a:t>)</a:t>
            </a:r>
            <a:r>
              <a:rPr lang="ar-SA" altLang="ar-SA" b="1" smtClean="0">
                <a:latin typeface="Times New Roman" pitchFamily="18" charset="0"/>
                <a:cs typeface="Times New Roman" pitchFamily="18" charset="0"/>
              </a:rPr>
              <a:t>؛ </a:t>
            </a:r>
            <a:endParaRPr lang="en-US"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تابع</a:t>
            </a: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idx="1"/>
          </p:nvPr>
        </p:nvGraphicFramePr>
        <p:xfrm>
          <a:off x="1111250" y="293688"/>
          <a:ext cx="6696075" cy="6659880"/>
        </p:xfrm>
        <a:graphic>
          <a:graphicData uri="http://schemas.openxmlformats.org/drawingml/2006/table">
            <a:tbl>
              <a:tblPr rtl="1"/>
              <a:tblGrid>
                <a:gridCol w="625320"/>
                <a:gridCol w="681027"/>
                <a:gridCol w="1224179"/>
                <a:gridCol w="1295205"/>
                <a:gridCol w="956781"/>
                <a:gridCol w="955389"/>
                <a:gridCol w="958174"/>
              </a:tblGrid>
              <a:tr h="365743">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altLang="ar-SA"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6</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ar-SA" altLang="ar-SA" sz="1600" b="1" i="1"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ar-SA"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3399">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عدد وحدات المورد</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X</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كمية الناتج</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Y</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التكاليف الثابته الكلية (ريال)</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TFC</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التكاليف المتغيرة الكلية (ريال)</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TVC</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التكاليف الكلية</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TC</a:t>
                      </a:r>
                      <a:endPar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ريال</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قيمة الناتج</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TVP=P</a:t>
                      </a:r>
                      <a:r>
                        <a:rPr kumimoji="0" lang="en-GB" altLang="ar-SA" sz="1400" b="1" i="0" u="none" strike="noStrike" cap="none" normalizeH="0" baseline="-25000" dirty="0" smtClean="0">
                          <a:ln>
                            <a:noFill/>
                          </a:ln>
                          <a:solidFill>
                            <a:schemeClr val="accent5">
                              <a:lumMod val="60000"/>
                              <a:lumOff val="40000"/>
                            </a:schemeClr>
                          </a:solidFill>
                          <a:effectLst/>
                          <a:latin typeface="Times New Roman" pitchFamily="18" charset="0"/>
                          <a:cs typeface="Times New Roman" pitchFamily="18" charset="0"/>
                        </a:rPr>
                        <a:t>Y</a:t>
                      </a: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Y</a:t>
                      </a:r>
                      <a:endPar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ريال</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الربح</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ctr" defTabSz="914400" rtl="1" eaLnBrk="1" fontAlgn="base" latinLnBrk="0" hangingPunct="0">
                        <a:lnSpc>
                          <a:spcPct val="10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TVP-TC</a:t>
                      </a: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 </a:t>
                      </a:r>
                    </a:p>
                    <a:p>
                      <a:pPr marL="0" marR="0" lvl="0" indent="0" algn="ctr" defTabSz="914400" rtl="1" eaLnBrk="1" fontAlgn="base" latinLnBrk="0" hangingPunct="0">
                        <a:lnSpc>
                          <a:spcPct val="100000"/>
                        </a:lnSpc>
                        <a:spcBef>
                          <a:spcPct val="0"/>
                        </a:spcBef>
                        <a:spcAft>
                          <a:spcPct val="0"/>
                        </a:spcAft>
                        <a:buClrTx/>
                        <a:buSzTx/>
                        <a:buFontTx/>
                        <a:buNone/>
                        <a:tabLst/>
                      </a:pPr>
                      <a:r>
                        <a:rPr kumimoji="0" lang="ar-SA"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rPr>
                        <a:t>ريال</a:t>
                      </a:r>
                      <a:endParaRPr kumimoji="0" lang="en-US" altLang="ar-SA" sz="1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txBody>
                  <a:tcPr marL="57836" marR="5783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1100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98</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-1002</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13.2</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1200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264</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-936</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24.3</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486</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-814</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37.6</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400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752</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-648</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52.5</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500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-450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altLang="ar-SA"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68.4</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600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1368</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-232</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84.7</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700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1700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1694</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100.8</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1800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2016</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216</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116.1</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900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1900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2322</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422</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130.0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2600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141.9</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1100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2100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2838</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738</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151.2</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1200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2200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3024</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824</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13</a:t>
                      </a:r>
                      <a:endParaRPr kumimoji="0" lang="en-US" altLang="ar-SA" sz="1400" b="0"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157.3</a:t>
                      </a:r>
                      <a:endParaRPr kumimoji="0" lang="en-US"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1000</a:t>
                      </a:r>
                      <a:endParaRPr kumimoji="0" lang="en-US"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1300</a:t>
                      </a:r>
                      <a:endParaRPr kumimoji="0" lang="en-US"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2300</a:t>
                      </a:r>
                      <a:endParaRPr kumimoji="0" lang="en-US"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3146</a:t>
                      </a:r>
                      <a:endParaRPr kumimoji="0" lang="en-US"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846</a:t>
                      </a:r>
                      <a:endParaRPr kumimoji="0" lang="en-US" altLang="ar-SA" sz="1400" b="1" i="0" u="none" strike="noStrike" cap="none" normalizeH="0" baseline="0" dirty="0" smtClean="0">
                        <a:ln>
                          <a:noFill/>
                        </a:ln>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rgbClr val="7030A0"/>
                          </a:solidFill>
                          <a:effectLst/>
                          <a:latin typeface="Times New Roman" pitchFamily="18" charset="0"/>
                          <a:cs typeface="Times New Roman" pitchFamily="18" charset="0"/>
                        </a:rPr>
                        <a:t>14</a:t>
                      </a:r>
                      <a:endParaRPr kumimoji="0" lang="en-US" altLang="ar-SA" sz="1400" b="0" i="0" u="none" strike="noStrike" cap="none" normalizeH="0" baseline="0" dirty="0" smtClean="0">
                        <a:ln>
                          <a:noFill/>
                        </a:ln>
                        <a:solidFill>
                          <a:srgbClr val="7030A0"/>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rgbClr val="7030A0"/>
                          </a:solidFill>
                          <a:effectLst/>
                          <a:latin typeface="Times New Roman" pitchFamily="18" charset="0"/>
                          <a:cs typeface="Times New Roman" pitchFamily="18" charset="0"/>
                        </a:rPr>
                        <a:t>159.6</a:t>
                      </a:r>
                      <a:endParaRPr kumimoji="0" lang="en-US" altLang="ar-SA" sz="1400" b="1" i="0" u="none" strike="noStrike" cap="none" normalizeH="0" baseline="0" dirty="0" smtClean="0">
                        <a:ln>
                          <a:noFill/>
                        </a:ln>
                        <a:solidFill>
                          <a:srgbClr val="7030A0"/>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1400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2400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3192</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792</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altLang="ar-SA"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157.5</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2500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3150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650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025">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1" eaLnBrk="1" fontAlgn="base" latinLnBrk="0" hangingPunct="0">
                        <a:lnSpc>
                          <a:spcPct val="150000"/>
                        </a:lnSpc>
                        <a:spcBef>
                          <a:spcPct val="0"/>
                        </a:spcBef>
                        <a:spcAft>
                          <a:spcPct val="0"/>
                        </a:spcAft>
                        <a:buClrTx/>
                        <a:buSzTx/>
                        <a:buFontTx/>
                        <a:buNone/>
                        <a:tabLst/>
                      </a:pPr>
                      <a:r>
                        <a:rPr kumimoji="0" lang="en-GB" altLang="ar-SA" sz="14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en-US" altLang="ar-SA"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150.0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1600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smtClean="0">
                          <a:ln>
                            <a:noFill/>
                          </a:ln>
                          <a:solidFill>
                            <a:schemeClr val="tx1"/>
                          </a:solidFill>
                          <a:effectLst/>
                          <a:latin typeface="Times New Roman" pitchFamily="18" charset="0"/>
                          <a:cs typeface="Times New Roman" pitchFamily="18" charset="0"/>
                        </a:rPr>
                        <a:t>2600</a:t>
                      </a:r>
                      <a:endParaRPr kumimoji="0" lang="en-US" altLang="ar-SA" sz="1400" b="1" i="0" u="none" strike="noStrike" cap="none" normalizeH="0" baseline="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3000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Wingdings" pitchFamily="2" charset="2"/>
                        <a:defRPr sz="2800">
                          <a:solidFill>
                            <a:schemeClr val="tx1"/>
                          </a:solidFill>
                          <a:latin typeface="Arial" pitchFamily="34" charset="0"/>
                          <a:cs typeface="Arial" pitchFamily="34" charset="0"/>
                        </a:defRPr>
                      </a:lvl1pPr>
                      <a:lvl2pPr marL="742950" indent="-285750" eaLnBrk="0" hangingPunct="0">
                        <a:spcBef>
                          <a:spcPct val="20000"/>
                        </a:spcBef>
                        <a:buClr>
                          <a:schemeClr val="tx2"/>
                        </a:buClr>
                        <a:buSzPct val="50000"/>
                        <a:buFont typeface="Wingdings" pitchFamily="2" charset="2"/>
                        <a:defRPr sz="2400">
                          <a:solidFill>
                            <a:schemeClr val="tx1"/>
                          </a:solidFill>
                          <a:latin typeface="Arial" pitchFamily="34" charset="0"/>
                          <a:cs typeface="Arial" pitchFamily="34" charset="0"/>
                        </a:defRPr>
                      </a:lvl2pPr>
                      <a:lvl3pPr marL="1143000" indent="-228600" eaLnBrk="0" hangingPunct="0">
                        <a:spcBef>
                          <a:spcPct val="20000"/>
                        </a:spcBef>
                        <a:buClr>
                          <a:schemeClr val="accent2"/>
                        </a:buClr>
                        <a:defRPr sz="2000">
                          <a:solidFill>
                            <a:schemeClr val="tx1"/>
                          </a:solidFill>
                          <a:latin typeface="Arial" pitchFamily="34" charset="0"/>
                          <a:cs typeface="Arial" pitchFamily="34" charset="0"/>
                        </a:defRPr>
                      </a:lvl3pPr>
                      <a:lvl4pPr marL="1600200" indent="-228600" eaLnBrk="0" hangingPunct="0">
                        <a:spcBef>
                          <a:spcPct val="20000"/>
                        </a:spcBef>
                        <a:buClr>
                          <a:schemeClr val="folHlink"/>
                        </a:buClr>
                        <a:buSzPct val="50000"/>
                        <a:buFont typeface="Wingdings" pitchFamily="2" charset="2"/>
                        <a:defRPr>
                          <a:solidFill>
                            <a:schemeClr val="tx1"/>
                          </a:solidFill>
                          <a:latin typeface="Arial" pitchFamily="34" charset="0"/>
                          <a:cs typeface="Arial" pitchFamily="34" charset="0"/>
                        </a:defRPr>
                      </a:lvl4pPr>
                      <a:lvl5pPr marL="2057400" indent="-228600" eaLnBrk="0" hangingPunct="0">
                        <a:spcBef>
                          <a:spcPct val="20000"/>
                        </a:spcBef>
                        <a:buClr>
                          <a:schemeClr val="hlink"/>
                        </a:buClr>
                        <a:defRPr>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lr>
                          <a:schemeClr val="hlink"/>
                        </a:buClr>
                        <a:defRPr>
                          <a:solidFill>
                            <a:schemeClr val="tx1"/>
                          </a:solidFill>
                          <a:latin typeface="Arial" pitchFamily="34" charset="0"/>
                          <a:cs typeface="Arial" pitchFamily="34" charset="0"/>
                        </a:defRPr>
                      </a:lvl9p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en-GB" altLang="ar-SA" sz="1400" b="1" i="0" u="none" strike="noStrike" cap="none" normalizeH="0" baseline="0" dirty="0" smtClean="0">
                          <a:ln>
                            <a:noFill/>
                          </a:ln>
                          <a:solidFill>
                            <a:schemeClr val="tx1"/>
                          </a:solidFill>
                          <a:effectLst/>
                          <a:latin typeface="Times New Roman" pitchFamily="18" charset="0"/>
                          <a:cs typeface="Times New Roman" pitchFamily="18" charset="0"/>
                        </a:rPr>
                        <a:t>400</a:t>
                      </a:r>
                      <a:endParaRPr kumimoji="0" lang="en-US" altLang="ar-SA"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836" marR="57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5" name="Straight Connector 4"/>
          <p:cNvCxnSpPr/>
          <p:nvPr/>
        </p:nvCxnSpPr>
        <p:spPr>
          <a:xfrm flipH="1">
            <a:off x="1154113" y="635000"/>
            <a:ext cx="6696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16013" y="620713"/>
            <a:ext cx="0"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12088" y="620713"/>
            <a:ext cx="0"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4388" y="620713"/>
            <a:ext cx="0"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0650" y="620713"/>
            <a:ext cx="0"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2725" y="620713"/>
            <a:ext cx="0" cy="86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924300" y="620713"/>
            <a:ext cx="0" cy="792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87675" y="620713"/>
            <a:ext cx="0" cy="792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051050" y="620713"/>
            <a:ext cx="0" cy="7921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4"/>
          <p:cNvSpPr>
            <a:spLocks noGrp="1"/>
          </p:cNvSpPr>
          <p:nvPr>
            <p:ph idx="1"/>
          </p:nvPr>
        </p:nvSpPr>
        <p:spPr/>
        <p:txBody>
          <a:bodyPr rtlCol="0">
            <a:normAutofit fontScale="92500" lnSpcReduction="10000"/>
          </a:bodyPr>
          <a:lstStyle/>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من الجدول السابق:</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الحجم الأمثل لعنصر الإنتاج المتغير = 13 وحدة </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عندها يكون صافي الربح أكبر ما يمكن (846 ريال)</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ينخفض الربح لأي مستوى آخر للمورد (أكبر من 13 وحدة أو أقل من 13 وحدة) </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غطي المنتج التكاليف المتغيرة (1300 ريال) بالإضافة إلى التكاليف الثابته (1000 ريال) ثم يحصل على فائض (ربح أو صافي عائد) يقدر بمبلغ 846 ريال.</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كمية الناتج المعظمة للربح ليست هي بالضرورة أقصى ناتج ممكن:</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أقصى ناتج ممكن هو (159.6) وحدة يتم الحصول عليه من خلال تشغيل 14 وحدة من المورد المتغير بربح قدره 792 ريال</a:t>
            </a:r>
          </a:p>
          <a:p>
            <a:pPr marL="731520" lvl="1" indent="-274320" algn="r" rtl="1" eaLnBrk="1" fontAlgn="auto" hangingPunct="1">
              <a:spcAft>
                <a:spcPts val="0"/>
              </a:spcAft>
              <a:buFont typeface="Wingdings"/>
              <a:buChar char=""/>
              <a:defRPr/>
            </a:pPr>
            <a:endParaRPr lang="ar-SA" altLang="ar-SA" b="1"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algn="ct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يمكن أيضا تحديد كمية المورد المعظمة للربح برسم لدالة التكاليف الكلية ودالة قيمة الناتج الكلي بيانياً (العمودين  5 و 6من الجدول).</a:t>
            </a:r>
          </a:p>
          <a:p>
            <a:pPr algn="r" rtl="1" eaLnBrk="1" hangingPunct="1"/>
            <a:r>
              <a:rPr lang="ar-SA" altLang="ar-SA" b="1" smtClean="0">
                <a:latin typeface="Times New Roman" pitchFamily="18" charset="0"/>
                <a:cs typeface="Times New Roman" pitchFamily="18" charset="0"/>
              </a:rPr>
              <a:t>يتحقق أعلى ربح عند أكبر مسافة (فرق) بين دالة الإيراد الكلي و دالة التكاليف الكلية من الرسم.</a:t>
            </a:r>
          </a:p>
        </p:txBody>
      </p:sp>
      <p:sp>
        <p:nvSpPr>
          <p:cNvPr id="3" name="Title 2"/>
          <p:cNvSpPr>
            <a:spLocks noGrp="1"/>
          </p:cNvSpPr>
          <p:nvPr>
            <p:ph type="title"/>
          </p:nvPr>
        </p:nvSpPr>
        <p:spPr/>
        <p:txBody>
          <a:bodyPr>
            <a:normAutofit fontScale="90000"/>
          </a:bodyPr>
          <a:lstStyle/>
          <a:p>
            <a:pPr algn="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تحديد الحجم الأمثل للموارد المعيار الكلي: بيانيا</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pPr algn="just" eaLnBrk="1" hangingPunct="1"/>
            <a:r>
              <a:rPr lang="ar-SA" altLang="en-US" sz="4400" smtClean="0"/>
              <a:t>الاقتصاد الزراعي:</a:t>
            </a:r>
            <a:endParaRPr lang="en-US" altLang="en-US" sz="4400" smtClean="0"/>
          </a:p>
        </p:txBody>
      </p:sp>
      <p:sp>
        <p:nvSpPr>
          <p:cNvPr id="11267" name="Rectangle 3"/>
          <p:cNvSpPr>
            <a:spLocks noGrp="1" noChangeArrowheads="1"/>
          </p:cNvSpPr>
          <p:nvPr>
            <p:ph type="body" idx="1"/>
          </p:nvPr>
        </p:nvSpPr>
        <p:spPr/>
        <p:txBody>
          <a:bodyPr/>
          <a:lstStyle/>
          <a:p>
            <a:pPr marL="0" indent="0" algn="just" eaLnBrk="1" hangingPunct="1">
              <a:lnSpc>
                <a:spcPct val="90000"/>
              </a:lnSpc>
              <a:buFont typeface="Wingdings" pitchFamily="2" charset="2"/>
              <a:buNone/>
              <a:defRPr/>
            </a:pPr>
            <a:r>
              <a:rPr lang="ar-SA" b="1" dirty="0" smtClean="0"/>
              <a:t>اولا ما هي الزراعة؟</a:t>
            </a:r>
          </a:p>
          <a:p>
            <a:pPr algn="just" eaLnBrk="1" hangingPunct="1">
              <a:lnSpc>
                <a:spcPct val="90000"/>
              </a:lnSpc>
              <a:buFont typeface="Arial" panose="020B0604020202020204" pitchFamily="34" charset="0"/>
              <a:buChar char="•"/>
              <a:defRPr/>
            </a:pPr>
            <a:r>
              <a:rPr lang="ar-SA" sz="2400" b="1" dirty="0" smtClean="0"/>
              <a:t>الزراعة </a:t>
            </a:r>
            <a:r>
              <a:rPr lang="ar-SA" sz="2400" b="1" dirty="0"/>
              <a:t>هى </a:t>
            </a:r>
            <a:r>
              <a:rPr lang="ar-SA" sz="2400" b="1" dirty="0" smtClean="0"/>
              <a:t>«عملية </a:t>
            </a:r>
            <a:r>
              <a:rPr lang="ar-SA" sz="2400" b="1" dirty="0"/>
              <a:t>إنتاج الغذاء، العلف، والألياف وسلع أخرى عن طريق التربية النظامية للنبات </a:t>
            </a:r>
            <a:r>
              <a:rPr lang="ar-SA" sz="2400" b="1" dirty="0" smtClean="0"/>
              <a:t>والحيوان».</a:t>
            </a:r>
            <a:r>
              <a:rPr lang="en-US" sz="2400" b="1" dirty="0" smtClean="0"/>
              <a:t> </a:t>
            </a:r>
            <a:endParaRPr lang="ar-SA" sz="2400" b="1" dirty="0" smtClean="0"/>
          </a:p>
          <a:p>
            <a:pPr algn="just" eaLnBrk="1" hangingPunct="1">
              <a:lnSpc>
                <a:spcPct val="90000"/>
              </a:lnSpc>
              <a:buFont typeface="Arial" panose="020B0604020202020204" pitchFamily="34" charset="0"/>
              <a:buChar char="•"/>
              <a:defRPr/>
            </a:pPr>
            <a:r>
              <a:rPr lang="en-US" sz="2400" b="1" dirty="0" err="1" smtClean="0"/>
              <a:t>قديما</a:t>
            </a:r>
            <a:r>
              <a:rPr lang="ar-SA" sz="2400" b="1" dirty="0"/>
              <a:t>ً</a:t>
            </a:r>
            <a:r>
              <a:rPr lang="en-US" sz="2400" b="1" dirty="0"/>
              <a:t> </a:t>
            </a:r>
            <a:r>
              <a:rPr lang="ar-SA" sz="2400" b="1" dirty="0"/>
              <a:t>كانت كلمة ال</a:t>
            </a:r>
            <a:r>
              <a:rPr lang="en-US" sz="2400" b="1" dirty="0" err="1"/>
              <a:t>زراعة</a:t>
            </a:r>
            <a:r>
              <a:rPr lang="en-US" sz="2400" b="1" dirty="0"/>
              <a:t> </a:t>
            </a:r>
            <a:r>
              <a:rPr lang="en-US" sz="2400" b="1" dirty="0" err="1"/>
              <a:t>تعنى</a:t>
            </a:r>
            <a:r>
              <a:rPr lang="en-US" sz="2400" b="1" dirty="0"/>
              <a:t> "</a:t>
            </a:r>
            <a:r>
              <a:rPr lang="en-US" sz="2400" b="1" dirty="0" err="1"/>
              <a:t>علْمُ</a:t>
            </a:r>
            <a:r>
              <a:rPr lang="en-US" sz="2400" b="1" dirty="0"/>
              <a:t> فلاحة الأراضى" </a:t>
            </a:r>
            <a:r>
              <a:rPr lang="en-US" sz="2400" b="1" dirty="0" err="1"/>
              <a:t>فقط</a:t>
            </a:r>
            <a:r>
              <a:rPr lang="en-US" sz="2400" b="1" dirty="0"/>
              <a:t> </a:t>
            </a:r>
            <a:r>
              <a:rPr lang="en-US" sz="2400" b="1" dirty="0" err="1"/>
              <a:t>ولكن</a:t>
            </a:r>
            <a:r>
              <a:rPr lang="ar-SA" sz="2400" b="1" dirty="0"/>
              <a:t>ها</a:t>
            </a:r>
            <a:r>
              <a:rPr lang="en-US" sz="2400" b="1" dirty="0"/>
              <a:t> </a:t>
            </a:r>
            <a:r>
              <a:rPr lang="en-US" sz="2400" b="1" dirty="0" err="1"/>
              <a:t>الآن</a:t>
            </a:r>
            <a:r>
              <a:rPr lang="en-US" sz="2400" b="1" dirty="0"/>
              <a:t> </a:t>
            </a:r>
            <a:r>
              <a:rPr lang="en-US" sz="2400" b="1" dirty="0" err="1"/>
              <a:t>تغطى</a:t>
            </a:r>
            <a:r>
              <a:rPr lang="en-US" sz="2400" b="1" dirty="0"/>
              <a:t> </a:t>
            </a:r>
            <a:r>
              <a:rPr lang="en-US" sz="2400" b="1" dirty="0" err="1"/>
              <a:t>كل</a:t>
            </a:r>
            <a:r>
              <a:rPr lang="en-US" sz="2400" b="1" dirty="0"/>
              <a:t> </a:t>
            </a:r>
            <a:r>
              <a:rPr lang="en-US" sz="2400" b="1" dirty="0" err="1"/>
              <a:t>الأنشطة</a:t>
            </a:r>
            <a:r>
              <a:rPr lang="en-US" sz="2400" b="1" dirty="0"/>
              <a:t> </a:t>
            </a:r>
            <a:r>
              <a:rPr lang="en-US" sz="2400" b="1" dirty="0" err="1"/>
              <a:t>الأساسية</a:t>
            </a:r>
            <a:r>
              <a:rPr lang="en-US" sz="2400" b="1" dirty="0"/>
              <a:t> </a:t>
            </a:r>
            <a:r>
              <a:rPr lang="en-US" sz="2400" b="1" dirty="0" err="1"/>
              <a:t>لإنتاج</a:t>
            </a:r>
            <a:r>
              <a:rPr lang="en-US" sz="2400" b="1" dirty="0"/>
              <a:t> </a:t>
            </a:r>
            <a:r>
              <a:rPr lang="en-US" sz="2400" b="1" dirty="0" err="1"/>
              <a:t>الغذاء</a:t>
            </a:r>
            <a:r>
              <a:rPr lang="en-US" sz="2400" b="1" dirty="0"/>
              <a:t> </a:t>
            </a:r>
            <a:r>
              <a:rPr lang="en-US" sz="2400" b="1" dirty="0" err="1"/>
              <a:t>والعلف</a:t>
            </a:r>
            <a:r>
              <a:rPr lang="en-US" sz="2400" b="1" dirty="0"/>
              <a:t> </a:t>
            </a:r>
            <a:r>
              <a:rPr lang="en-US" sz="2400" b="1" dirty="0" err="1"/>
              <a:t>والألياف</a:t>
            </a:r>
            <a:r>
              <a:rPr lang="en-US" sz="2400" b="1" dirty="0"/>
              <a:t>، </a:t>
            </a:r>
            <a:r>
              <a:rPr lang="en-US" sz="2400" b="1" dirty="0" err="1"/>
              <a:t>شاملة</a:t>
            </a:r>
            <a:r>
              <a:rPr lang="en-US" sz="2400" b="1" dirty="0"/>
              <a:t> </a:t>
            </a:r>
            <a:r>
              <a:rPr lang="en-US" sz="2400" b="1" dirty="0" err="1"/>
              <a:t>في</a:t>
            </a:r>
            <a:r>
              <a:rPr lang="en-US" sz="2400" b="1" dirty="0"/>
              <a:t> </a:t>
            </a:r>
            <a:r>
              <a:rPr lang="en-US" sz="2400" b="1" dirty="0" err="1"/>
              <a:t>ذلك</a:t>
            </a:r>
            <a:r>
              <a:rPr lang="en-US" sz="2400" b="1" dirty="0"/>
              <a:t> </a:t>
            </a:r>
            <a:r>
              <a:rPr lang="en-US" sz="2400" b="1" dirty="0" err="1"/>
              <a:t>كل</a:t>
            </a:r>
            <a:r>
              <a:rPr lang="en-US" sz="2400" b="1" dirty="0"/>
              <a:t> </a:t>
            </a:r>
            <a:r>
              <a:rPr lang="en-US" sz="2400" b="1" dirty="0" err="1"/>
              <a:t>التقنيات</a:t>
            </a:r>
            <a:r>
              <a:rPr lang="en-US" sz="2400" b="1" dirty="0"/>
              <a:t> </a:t>
            </a:r>
            <a:r>
              <a:rPr lang="en-US" sz="2400" b="1" dirty="0" err="1"/>
              <a:t>المطلوبة</a:t>
            </a:r>
            <a:r>
              <a:rPr lang="en-US" sz="2400" b="1" dirty="0"/>
              <a:t> </a:t>
            </a:r>
            <a:r>
              <a:rPr lang="en-US" sz="2400" b="1" dirty="0" err="1"/>
              <a:t>لتربية</a:t>
            </a:r>
            <a:r>
              <a:rPr lang="en-US" sz="2400" b="1" dirty="0"/>
              <a:t> </a:t>
            </a:r>
            <a:r>
              <a:rPr lang="en-US" sz="2400" b="1" dirty="0" err="1"/>
              <a:t>ومعالجة</a:t>
            </a:r>
            <a:r>
              <a:rPr lang="en-US" sz="2400" b="1" dirty="0"/>
              <a:t> </a:t>
            </a:r>
            <a:r>
              <a:rPr lang="en-US" sz="2400" b="1" dirty="0" err="1"/>
              <a:t>الماشية</a:t>
            </a:r>
            <a:r>
              <a:rPr lang="en-US" sz="2400" b="1" dirty="0"/>
              <a:t> </a:t>
            </a:r>
            <a:r>
              <a:rPr lang="en-US" sz="2400" b="1" dirty="0" err="1"/>
              <a:t>والدواجن</a:t>
            </a:r>
            <a:r>
              <a:rPr lang="ar-SA" sz="2400" b="1" dirty="0"/>
              <a:t>، أي،</a:t>
            </a:r>
            <a:r>
              <a:rPr lang="en-US" sz="2400" b="1" dirty="0"/>
              <a:t> </a:t>
            </a:r>
            <a:r>
              <a:rPr lang="en-US" sz="2400" b="1" dirty="0" err="1"/>
              <a:t>تشمل</a:t>
            </a:r>
            <a:r>
              <a:rPr lang="en-US" sz="2400" b="1" dirty="0"/>
              <a:t> </a:t>
            </a:r>
            <a:r>
              <a:rPr lang="en-US" sz="2400" b="1" dirty="0" err="1"/>
              <a:t>إنتاج</a:t>
            </a:r>
            <a:r>
              <a:rPr lang="en-US" sz="2400" b="1" dirty="0"/>
              <a:t> </a:t>
            </a:r>
            <a:r>
              <a:rPr lang="en-US" sz="2400" b="1" dirty="0" err="1"/>
              <a:t>المحاصيل</a:t>
            </a:r>
            <a:r>
              <a:rPr lang="en-US" sz="2400" b="1" dirty="0"/>
              <a:t> </a:t>
            </a:r>
            <a:r>
              <a:rPr lang="en-US" sz="2400" b="1" dirty="0" err="1"/>
              <a:t>والإنتاج</a:t>
            </a:r>
            <a:r>
              <a:rPr lang="en-US" sz="2400" b="1" dirty="0"/>
              <a:t> </a:t>
            </a:r>
            <a:r>
              <a:rPr lang="en-US" sz="2400" b="1" dirty="0" err="1"/>
              <a:t>الحيواني</a:t>
            </a:r>
            <a:r>
              <a:rPr lang="en-US" sz="2400" b="1" dirty="0"/>
              <a:t> </a:t>
            </a:r>
            <a:r>
              <a:rPr lang="en-US" sz="2400" b="1" dirty="0" err="1"/>
              <a:t>ومصايد</a:t>
            </a:r>
            <a:r>
              <a:rPr lang="en-US" sz="2400" b="1" dirty="0"/>
              <a:t> </a:t>
            </a:r>
            <a:r>
              <a:rPr lang="en-US" sz="2400" b="1" dirty="0" err="1"/>
              <a:t>الأسماك</a:t>
            </a:r>
            <a:r>
              <a:rPr lang="en-US" sz="2400" b="1" dirty="0"/>
              <a:t> </a:t>
            </a:r>
            <a:r>
              <a:rPr lang="en-US" sz="2400" b="1" dirty="0" err="1" smtClean="0"/>
              <a:t>والغابات</a:t>
            </a:r>
            <a:r>
              <a:rPr lang="en-US" sz="2400" b="1" dirty="0" smtClean="0"/>
              <a:t>.</a:t>
            </a:r>
            <a:endParaRPr lang="ar-SA" sz="2400" b="1" dirty="0" smtClean="0"/>
          </a:p>
          <a:p>
            <a:pPr algn="just" eaLnBrk="1" hangingPunct="1">
              <a:lnSpc>
                <a:spcPct val="90000"/>
              </a:lnSpc>
              <a:buFont typeface="Arial" panose="020B0604020202020204" pitchFamily="34" charset="0"/>
              <a:buChar char="•"/>
              <a:defRPr/>
            </a:pPr>
            <a:r>
              <a:rPr lang="en-US" sz="2400" b="1" dirty="0" err="1" smtClean="0"/>
              <a:t>كلمة</a:t>
            </a:r>
            <a:r>
              <a:rPr lang="en-US" sz="2400" b="1" dirty="0" smtClean="0"/>
              <a:t> </a:t>
            </a:r>
            <a:r>
              <a:rPr lang="en-US" sz="2400" b="1" dirty="0"/>
              <a:t>"</a:t>
            </a:r>
            <a:r>
              <a:rPr lang="en-US" sz="2400" b="1" dirty="0" err="1"/>
              <a:t>حيوان</a:t>
            </a:r>
            <a:r>
              <a:rPr lang="en-US" sz="2400" b="1" dirty="0"/>
              <a:t>“</a:t>
            </a:r>
            <a:r>
              <a:rPr lang="ar-SA" sz="2400" b="1" dirty="0"/>
              <a:t> ت</a:t>
            </a:r>
            <a:r>
              <a:rPr lang="en-US" sz="2400" b="1" dirty="0" err="1"/>
              <a:t>شمل</a:t>
            </a:r>
            <a:r>
              <a:rPr lang="en-US" sz="2400" b="1" dirty="0"/>
              <a:t> </a:t>
            </a:r>
            <a:r>
              <a:rPr lang="en-US" sz="2400" b="1" dirty="0" err="1"/>
              <a:t>الثروة</a:t>
            </a:r>
            <a:r>
              <a:rPr lang="en-US" sz="2400" b="1" dirty="0"/>
              <a:t> </a:t>
            </a:r>
            <a:r>
              <a:rPr lang="en-US" sz="2400" b="1" dirty="0" err="1"/>
              <a:t>الحيوانية</a:t>
            </a:r>
            <a:r>
              <a:rPr lang="en-US" sz="2400" b="1" dirty="0"/>
              <a:t> </a:t>
            </a:r>
            <a:r>
              <a:rPr lang="en-US" sz="2400" b="1" dirty="0" err="1"/>
              <a:t>والطيور</a:t>
            </a:r>
            <a:r>
              <a:rPr lang="en-US" sz="2400" b="1" dirty="0"/>
              <a:t> </a:t>
            </a:r>
            <a:r>
              <a:rPr lang="en-US" sz="2400" b="1" dirty="0" err="1"/>
              <a:t>والحيوانات</a:t>
            </a:r>
            <a:r>
              <a:rPr lang="en-US" sz="2400" b="1" dirty="0"/>
              <a:t> </a:t>
            </a:r>
            <a:r>
              <a:rPr lang="en-US" sz="2400" b="1" dirty="0" err="1"/>
              <a:t>البرية</a:t>
            </a:r>
            <a:r>
              <a:rPr lang="en-US" sz="2400" b="1" dirty="0"/>
              <a:t> </a:t>
            </a:r>
            <a:r>
              <a:rPr lang="en-US" sz="2400" b="1" dirty="0" err="1"/>
              <a:t>والنحل</a:t>
            </a:r>
            <a:r>
              <a:rPr lang="en-US" sz="2400" b="1" dirty="0"/>
              <a:t> </a:t>
            </a:r>
            <a:r>
              <a:rPr lang="en-US" sz="2400" b="1" dirty="0" err="1"/>
              <a:t>والحيوانات</a:t>
            </a:r>
            <a:r>
              <a:rPr lang="en-US" sz="2400" b="1" dirty="0"/>
              <a:t> </a:t>
            </a:r>
            <a:r>
              <a:rPr lang="en-US" sz="2400" b="1" dirty="0" err="1"/>
              <a:t>الأليفة</a:t>
            </a:r>
            <a:r>
              <a:rPr lang="en-US" sz="2400" b="1" dirty="0"/>
              <a:t> </a:t>
            </a:r>
            <a:r>
              <a:rPr lang="en-US" sz="2400" b="1" dirty="0" err="1"/>
              <a:t>والأسماك</a:t>
            </a:r>
            <a:r>
              <a:rPr lang="en-US" sz="2400" b="1" dirty="0"/>
              <a:t> </a:t>
            </a:r>
            <a:r>
              <a:rPr lang="en-US" sz="2400" b="1" dirty="0" err="1"/>
              <a:t>وغيرها</a:t>
            </a:r>
            <a:r>
              <a:rPr lang="en-US" sz="2400" b="1" dirty="0"/>
              <a:t> </a:t>
            </a:r>
            <a:r>
              <a:rPr lang="en-US" sz="2400" b="1" dirty="0" err="1"/>
              <a:t>من</a:t>
            </a:r>
            <a:r>
              <a:rPr lang="en-US" sz="2400" b="1" dirty="0"/>
              <a:t> </a:t>
            </a:r>
            <a:r>
              <a:rPr lang="en-US" sz="2400" b="1" dirty="0" err="1"/>
              <a:t>الحيوانات</a:t>
            </a:r>
            <a:r>
              <a:rPr lang="en-US" sz="2400" b="1" dirty="0"/>
              <a:t> </a:t>
            </a:r>
            <a:r>
              <a:rPr lang="en-US" sz="2400" b="1" dirty="0" err="1"/>
              <a:t>المائية</a:t>
            </a:r>
            <a:r>
              <a:rPr lang="en-US" sz="2400" b="1" dirty="0"/>
              <a:t>.</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52931" name="Text Placeholder 4"/>
          <p:cNvSpPr>
            <a:spLocks noGrp="1"/>
          </p:cNvSpPr>
          <p:nvPr>
            <p:ph type="body" sz="half" idx="1"/>
          </p:nvPr>
        </p:nvSpPr>
        <p:spPr>
          <a:xfrm>
            <a:off x="468313" y="1557338"/>
            <a:ext cx="4038600" cy="4525962"/>
          </a:xfrm>
        </p:spPr>
        <p:txBody>
          <a:bodyPr/>
          <a:lstStyle/>
          <a:p>
            <a:pPr algn="r" rtl="1" eaLnBrk="1" hangingPunct="1"/>
            <a:r>
              <a:rPr lang="ar-SA" altLang="ar-SA" b="1" smtClean="0">
                <a:latin typeface="Times New Roman" pitchFamily="18" charset="0"/>
                <a:cs typeface="Times New Roman" pitchFamily="18" charset="0"/>
              </a:rPr>
              <a:t>المستويات المربحة من المورد؟</a:t>
            </a:r>
          </a:p>
          <a:p>
            <a:pPr algn="r" rtl="1" eaLnBrk="1" hangingPunct="1"/>
            <a:r>
              <a:rPr lang="ar-SA" altLang="ar-SA" b="1" smtClean="0">
                <a:latin typeface="Times New Roman" pitchFamily="18" charset="0"/>
                <a:cs typeface="Times New Roman" pitchFamily="18" charset="0"/>
              </a:rPr>
              <a:t>المستويات غير المربحة؟</a:t>
            </a:r>
          </a:p>
          <a:p>
            <a:pPr algn="r" rtl="1" eaLnBrk="1" hangingPunct="1"/>
            <a:r>
              <a:rPr lang="ar-SA" altLang="ar-SA" b="1" smtClean="0">
                <a:latin typeface="Times New Roman" pitchFamily="18" charset="0"/>
                <a:cs typeface="Times New Roman" pitchFamily="18" charset="0"/>
              </a:rPr>
              <a:t>مستوى التعادل؟</a:t>
            </a:r>
          </a:p>
          <a:p>
            <a:pPr algn="r" rtl="1" eaLnBrk="1" hangingPunct="1"/>
            <a:r>
              <a:rPr lang="ar-SA" altLang="ar-SA" b="1" smtClean="0">
                <a:latin typeface="Times New Roman" pitchFamily="18" charset="0"/>
                <a:cs typeface="Times New Roman" pitchFamily="18" charset="0"/>
              </a:rPr>
              <a:t>شكل دالة العائدات الكلية؟</a:t>
            </a:r>
          </a:p>
          <a:p>
            <a:pPr algn="r" rtl="1" eaLnBrk="1" hangingPunct="1"/>
            <a:r>
              <a:rPr lang="ar-SA" altLang="ar-SA" b="1" smtClean="0">
                <a:latin typeface="Times New Roman" pitchFamily="18" charset="0"/>
                <a:cs typeface="Times New Roman" pitchFamily="18" charset="0"/>
              </a:rPr>
              <a:t>شكل دالة التكاليف المتغيرة؟</a:t>
            </a:r>
          </a:p>
          <a:p>
            <a:pPr algn="r" rtl="1" eaLnBrk="1" hangingPunct="1"/>
            <a:r>
              <a:rPr lang="ar-SA" altLang="ar-SA" b="1" smtClean="0">
                <a:latin typeface="Times New Roman" pitchFamily="18" charset="0"/>
                <a:cs typeface="Times New Roman" pitchFamily="18" charset="0"/>
              </a:rPr>
              <a:t>شكل دالة الربح؟</a:t>
            </a:r>
          </a:p>
        </p:txBody>
      </p:sp>
      <p:pic>
        <p:nvPicPr>
          <p:cNvPr id="25293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27575" y="1600200"/>
            <a:ext cx="3879850" cy="2185988"/>
          </a:xfrm>
        </p:spPr>
      </p:pic>
      <p:pic>
        <p:nvPicPr>
          <p:cNvPr id="252933" name="Picture 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22825" y="3938588"/>
            <a:ext cx="3689350" cy="2187575"/>
          </a:xfrm>
        </p:spPr>
      </p:pic>
      <p:cxnSp>
        <p:nvCxnSpPr>
          <p:cNvPr id="9" name="Straight Connector 8"/>
          <p:cNvCxnSpPr/>
          <p:nvPr/>
        </p:nvCxnSpPr>
        <p:spPr>
          <a:xfrm>
            <a:off x="6315075" y="2276475"/>
            <a:ext cx="36513" cy="36734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019925" y="1989138"/>
            <a:ext cx="0" cy="3095625"/>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067175" y="2781300"/>
            <a:ext cx="2160588" cy="647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Content Placeholder 5"/>
          <p:cNvSpPr>
            <a:spLocks noGrp="1"/>
          </p:cNvSpPr>
          <p:nvPr>
            <p:ph idx="1"/>
          </p:nvPr>
        </p:nvSpPr>
        <p:spPr/>
        <p:txBody>
          <a:bodyPr/>
          <a:lstStyle/>
          <a:p>
            <a:pPr algn="r" rtl="1" eaLnBrk="1" hangingPunct="1"/>
            <a:r>
              <a:rPr lang="ar-SA" altLang="ar-SA" sz="2800" b="1" smtClean="0">
                <a:latin typeface="Times New Roman" pitchFamily="18" charset="0"/>
                <a:cs typeface="Times New Roman" pitchFamily="18" charset="0"/>
              </a:rPr>
              <a:t>ماذا يقصد بالمعيار الحدي؟</a:t>
            </a:r>
          </a:p>
          <a:p>
            <a:pPr algn="r" rtl="1" eaLnBrk="1" hangingPunct="1"/>
            <a:r>
              <a:rPr lang="ar-SA" altLang="ar-SA" sz="2800" b="1" smtClean="0">
                <a:latin typeface="Times New Roman" pitchFamily="18" charset="0"/>
                <a:cs typeface="Times New Roman" pitchFamily="18" charset="0"/>
              </a:rPr>
              <a:t>إستخدام القاعدة الحدية لمعظمة الأرباح :يتم إستخدام وحدات متتالية من المورد </a:t>
            </a:r>
            <a:r>
              <a:rPr lang="ar-SA" altLang="ar-SA" sz="2800" b="1" u="sng" smtClean="0">
                <a:latin typeface="Times New Roman" pitchFamily="18" charset="0"/>
                <a:cs typeface="Times New Roman" pitchFamily="18" charset="0"/>
              </a:rPr>
              <a:t>حتى تتساوى قيمة الناتج الحدي للمورد مع سعر الوحدة </a:t>
            </a:r>
            <a:r>
              <a:rPr lang="ar-SA" altLang="ar-SA" sz="2800" b="1" smtClean="0">
                <a:latin typeface="Times New Roman" pitchFamily="18" charset="0"/>
                <a:cs typeface="Times New Roman" pitchFamily="18" charset="0"/>
              </a:rPr>
              <a:t>من هذا المورد.</a:t>
            </a:r>
          </a:p>
          <a:p>
            <a:pPr algn="r" rtl="1" eaLnBrk="1" hangingPunct="1"/>
            <a:r>
              <a:rPr lang="ar-SA" altLang="ar-SA" sz="2800" b="1" smtClean="0">
                <a:latin typeface="Times New Roman" pitchFamily="18" charset="0"/>
                <a:cs typeface="Times New Roman" pitchFamily="18" charset="0"/>
              </a:rPr>
              <a:t>ويمكننا اشتقاق القاعدة الحدية رياضياً من دالة الربح كما يلي:</a:t>
            </a:r>
          </a:p>
          <a:p>
            <a:pPr algn="r" rtl="1" eaLnBrk="1" hangingPunct="1"/>
            <a:r>
              <a:rPr lang="ar-SA" altLang="ar-SA" sz="2800" b="1" smtClean="0">
                <a:latin typeface="Times New Roman" pitchFamily="18" charset="0"/>
                <a:cs typeface="Times New Roman" pitchFamily="18" charset="0"/>
              </a:rPr>
              <a:t>مما سبق دالة الربح: </a:t>
            </a:r>
          </a:p>
          <a:p>
            <a:pPr algn="r" rtl="1" eaLnBrk="1" hangingPunct="1"/>
            <a:r>
              <a:rPr lang="ar-SA" altLang="ar-SA" sz="2800" b="1" smtClean="0">
                <a:latin typeface="Times New Roman" pitchFamily="18" charset="0"/>
                <a:cs typeface="Times New Roman" pitchFamily="18" charset="0"/>
              </a:rPr>
              <a:t>لتعظيم هذه الدالة نستخدم التفاضل كما هو معلوم (تذكر أننا نود اختيار قيمة المورد </a:t>
            </a:r>
            <a:r>
              <a:rPr lang="en-US" altLang="ar-SA" sz="2800" b="1" smtClean="0">
                <a:latin typeface="Times New Roman" pitchFamily="18" charset="0"/>
                <a:cs typeface="Times New Roman" pitchFamily="18" charset="0"/>
              </a:rPr>
              <a:t>(X)</a:t>
            </a:r>
            <a:r>
              <a:rPr lang="ar-SA" altLang="ar-SA" sz="2800" b="1" smtClean="0">
                <a:latin typeface="Times New Roman" pitchFamily="18" charset="0"/>
                <a:cs typeface="Times New Roman" pitchFamily="18" charset="0"/>
              </a:rPr>
              <a:t>التي تعظم الدالة):</a:t>
            </a:r>
          </a:p>
          <a:p>
            <a:pPr algn="r" rtl="1" eaLnBrk="1" hangingPunct="1"/>
            <a:endParaRPr lang="ar-SA" altLang="ar-SA" sz="2800" b="1"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ct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a:r>
            <a:br>
              <a:rPr lang="ar-SA"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تحديد </a:t>
            </a:r>
            <a:r>
              <a:rPr lang="ar-SA" dirty="0">
                <a:solidFill>
                  <a:schemeClr val="accent1">
                    <a:satMod val="150000"/>
                  </a:schemeClr>
                </a:solidFill>
                <a:latin typeface="Times New Roman" panose="02020603050405020304" pitchFamily="18" charset="0"/>
                <a:cs typeface="Times New Roman" panose="02020603050405020304" pitchFamily="18" charset="0"/>
              </a:rPr>
              <a:t>الحجم الأمثل للموارد باستخدام المعيار الحدي	</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pic>
        <p:nvPicPr>
          <p:cNvPr id="253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4005263"/>
            <a:ext cx="2733675" cy="43338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39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5661025"/>
            <a:ext cx="3481387" cy="7715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4248150" y="5564188"/>
            <a:ext cx="673100" cy="966787"/>
          </a:xfrm>
          <a:custGeom>
            <a:avLst/>
            <a:gdLst>
              <a:gd name="connsiteX0" fmla="*/ 0 w 672861"/>
              <a:gd name="connsiteY0" fmla="*/ 879894 h 966158"/>
              <a:gd name="connsiteX1" fmla="*/ 51759 w 672861"/>
              <a:gd name="connsiteY1" fmla="*/ 621102 h 966158"/>
              <a:gd name="connsiteX2" fmla="*/ 17253 w 672861"/>
              <a:gd name="connsiteY2" fmla="*/ 517585 h 966158"/>
              <a:gd name="connsiteX3" fmla="*/ 34506 w 672861"/>
              <a:gd name="connsiteY3" fmla="*/ 276045 h 966158"/>
              <a:gd name="connsiteX4" fmla="*/ 69011 w 672861"/>
              <a:gd name="connsiteY4" fmla="*/ 224287 h 966158"/>
              <a:gd name="connsiteX5" fmla="*/ 103517 w 672861"/>
              <a:gd name="connsiteY5" fmla="*/ 120770 h 966158"/>
              <a:gd name="connsiteX6" fmla="*/ 189781 w 672861"/>
              <a:gd name="connsiteY6" fmla="*/ 34505 h 966158"/>
              <a:gd name="connsiteX7" fmla="*/ 293298 w 672861"/>
              <a:gd name="connsiteY7" fmla="*/ 0 h 966158"/>
              <a:gd name="connsiteX8" fmla="*/ 517585 w 672861"/>
              <a:gd name="connsiteY8" fmla="*/ 17253 h 966158"/>
              <a:gd name="connsiteX9" fmla="*/ 569344 w 672861"/>
              <a:gd name="connsiteY9" fmla="*/ 34505 h 966158"/>
              <a:gd name="connsiteX10" fmla="*/ 586596 w 672861"/>
              <a:gd name="connsiteY10" fmla="*/ 189781 h 966158"/>
              <a:gd name="connsiteX11" fmla="*/ 621102 w 672861"/>
              <a:gd name="connsiteY11" fmla="*/ 293298 h 966158"/>
              <a:gd name="connsiteX12" fmla="*/ 672861 w 672861"/>
              <a:gd name="connsiteY12" fmla="*/ 396815 h 966158"/>
              <a:gd name="connsiteX13" fmla="*/ 655608 w 672861"/>
              <a:gd name="connsiteY13" fmla="*/ 724619 h 966158"/>
              <a:gd name="connsiteX14" fmla="*/ 638355 w 672861"/>
              <a:gd name="connsiteY14" fmla="*/ 776377 h 966158"/>
              <a:gd name="connsiteX15" fmla="*/ 603849 w 672861"/>
              <a:gd name="connsiteY15" fmla="*/ 828136 h 966158"/>
              <a:gd name="connsiteX16" fmla="*/ 552091 w 672861"/>
              <a:gd name="connsiteY16" fmla="*/ 845388 h 966158"/>
              <a:gd name="connsiteX17" fmla="*/ 379562 w 672861"/>
              <a:gd name="connsiteY17" fmla="*/ 948905 h 966158"/>
              <a:gd name="connsiteX18" fmla="*/ 327804 w 672861"/>
              <a:gd name="connsiteY18" fmla="*/ 966158 h 966158"/>
              <a:gd name="connsiteX19" fmla="*/ 138023 w 672861"/>
              <a:gd name="connsiteY19" fmla="*/ 948905 h 966158"/>
              <a:gd name="connsiteX20" fmla="*/ 51759 w 672861"/>
              <a:gd name="connsiteY20" fmla="*/ 897147 h 96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2861" h="966158">
                <a:moveTo>
                  <a:pt x="0" y="879894"/>
                </a:moveTo>
                <a:cubicBezTo>
                  <a:pt x="95669" y="760308"/>
                  <a:pt x="87503" y="811736"/>
                  <a:pt x="51759" y="621102"/>
                </a:cubicBezTo>
                <a:cubicBezTo>
                  <a:pt x="45056" y="585353"/>
                  <a:pt x="17253" y="517585"/>
                  <a:pt x="17253" y="517585"/>
                </a:cubicBezTo>
                <a:cubicBezTo>
                  <a:pt x="23004" y="437072"/>
                  <a:pt x="20478" y="355535"/>
                  <a:pt x="34506" y="276045"/>
                </a:cubicBezTo>
                <a:cubicBezTo>
                  <a:pt x="38109" y="255625"/>
                  <a:pt x="60590" y="243235"/>
                  <a:pt x="69011" y="224287"/>
                </a:cubicBezTo>
                <a:cubicBezTo>
                  <a:pt x="83783" y="191050"/>
                  <a:pt x="83341" y="151034"/>
                  <a:pt x="103517" y="120770"/>
                </a:cubicBezTo>
                <a:cubicBezTo>
                  <a:pt x="134995" y="73553"/>
                  <a:pt x="135300" y="58719"/>
                  <a:pt x="189781" y="34505"/>
                </a:cubicBezTo>
                <a:cubicBezTo>
                  <a:pt x="223018" y="19733"/>
                  <a:pt x="293298" y="0"/>
                  <a:pt x="293298" y="0"/>
                </a:cubicBezTo>
                <a:cubicBezTo>
                  <a:pt x="368060" y="5751"/>
                  <a:pt x="443181" y="7953"/>
                  <a:pt x="517585" y="17253"/>
                </a:cubicBezTo>
                <a:cubicBezTo>
                  <a:pt x="535631" y="19509"/>
                  <a:pt x="562590" y="17620"/>
                  <a:pt x="569344" y="34505"/>
                </a:cubicBezTo>
                <a:cubicBezTo>
                  <a:pt x="588685" y="82857"/>
                  <a:pt x="576383" y="138715"/>
                  <a:pt x="586596" y="189781"/>
                </a:cubicBezTo>
                <a:cubicBezTo>
                  <a:pt x="593729" y="225447"/>
                  <a:pt x="609600" y="258792"/>
                  <a:pt x="621102" y="293298"/>
                </a:cubicBezTo>
                <a:cubicBezTo>
                  <a:pt x="644912" y="364727"/>
                  <a:pt x="628268" y="329925"/>
                  <a:pt x="672861" y="396815"/>
                </a:cubicBezTo>
                <a:cubicBezTo>
                  <a:pt x="667110" y="506083"/>
                  <a:pt x="665514" y="615649"/>
                  <a:pt x="655608" y="724619"/>
                </a:cubicBezTo>
                <a:cubicBezTo>
                  <a:pt x="653962" y="742730"/>
                  <a:pt x="646488" y="760111"/>
                  <a:pt x="638355" y="776377"/>
                </a:cubicBezTo>
                <a:cubicBezTo>
                  <a:pt x="629082" y="794923"/>
                  <a:pt x="620041" y="815183"/>
                  <a:pt x="603849" y="828136"/>
                </a:cubicBezTo>
                <a:cubicBezTo>
                  <a:pt x="589648" y="839497"/>
                  <a:pt x="569344" y="839637"/>
                  <a:pt x="552091" y="845388"/>
                </a:cubicBezTo>
                <a:cubicBezTo>
                  <a:pt x="478492" y="894455"/>
                  <a:pt x="453841" y="917071"/>
                  <a:pt x="379562" y="948905"/>
                </a:cubicBezTo>
                <a:cubicBezTo>
                  <a:pt x="362846" y="956069"/>
                  <a:pt x="345057" y="960407"/>
                  <a:pt x="327804" y="966158"/>
                </a:cubicBezTo>
                <a:cubicBezTo>
                  <a:pt x="264544" y="960407"/>
                  <a:pt x="200578" y="959944"/>
                  <a:pt x="138023" y="948905"/>
                </a:cubicBezTo>
                <a:cubicBezTo>
                  <a:pt x="11960" y="926659"/>
                  <a:pt x="12103" y="936803"/>
                  <a:pt x="51759" y="897147"/>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Content Placeholder 1"/>
          <p:cNvSpPr>
            <a:spLocks noGrp="1"/>
          </p:cNvSpPr>
          <p:nvPr>
            <p:ph idx="1"/>
          </p:nvPr>
        </p:nvSpPr>
        <p:spPr>
          <a:xfrm>
            <a:off x="539750" y="1833563"/>
            <a:ext cx="8229600" cy="4625975"/>
          </a:xfrm>
        </p:spPr>
        <p:txBody>
          <a:bodyPr rtlCol="0">
            <a:normAutofit fontScale="92500" lnSpcReduction="10000"/>
          </a:bodyPr>
          <a:lstStyle/>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يمكن كتابة الخطوة السابقة كالتالي (لماذا؟):</a:t>
            </a: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ويمكن التعبير عن هذه الخطوة كالتالي:</a:t>
            </a:r>
          </a:p>
          <a:p>
            <a:pPr marL="438912" indent="-320040" algn="r" rtl="1" eaLnBrk="1" fontAlgn="auto" hangingPunct="1">
              <a:spcBef>
                <a:spcPts val="0"/>
              </a:spcBef>
              <a:spcAft>
                <a:spcPts val="0"/>
              </a:spcAft>
              <a:buFont typeface="Wingdings 2"/>
              <a:buChar char=""/>
              <a:defRPr/>
            </a:pPr>
            <a:endParaRPr lang="ar-SA" altLang="ar-SA"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حيث:</a:t>
            </a:r>
          </a:p>
          <a:p>
            <a:pPr marL="731520" lvl="1" indent="-274320" algn="r" rtl="1" eaLnBrk="1" fontAlgn="auto" hangingPunct="1">
              <a:spcAft>
                <a:spcPts val="0"/>
              </a:spcAft>
              <a:buFont typeface="Wingdings"/>
              <a:buChar char=""/>
              <a:defRPr/>
            </a:pPr>
            <a:r>
              <a:rPr lang="en-US" altLang="ar-SA" b="1" dirty="0" smtClean="0">
                <a:latin typeface="Times New Roman" panose="02020603050405020304" pitchFamily="18" charset="0"/>
                <a:cs typeface="Times New Roman" panose="02020603050405020304" pitchFamily="18" charset="0"/>
              </a:rPr>
              <a:t>(MPP)</a:t>
            </a:r>
            <a:r>
              <a:rPr lang="ar-SA" altLang="ar-SA" b="1" dirty="0" smtClean="0">
                <a:latin typeface="Times New Roman" panose="02020603050405020304" pitchFamily="18" charset="0"/>
                <a:cs typeface="Times New Roman" panose="02020603050405020304" pitchFamily="18" charset="0"/>
              </a:rPr>
              <a:t> هو الناتج الحدي الفيزيقي للمورد</a:t>
            </a:r>
          </a:p>
          <a:p>
            <a:pPr marL="731520" lvl="1" indent="-274320" algn="r" rtl="1" eaLnBrk="1" fontAlgn="auto" hangingPunct="1">
              <a:spcAft>
                <a:spcPts val="0"/>
              </a:spcAft>
              <a:buFont typeface="Wingdings"/>
              <a:buChar char=""/>
              <a:defRPr/>
            </a:pPr>
            <a:r>
              <a:rPr lang="en-US" altLang="ar-SA" b="1" dirty="0" smtClean="0">
                <a:latin typeface="Times New Roman" panose="02020603050405020304" pitchFamily="18" charset="0"/>
                <a:cs typeface="Times New Roman" panose="02020603050405020304" pitchFamily="18" charset="0"/>
              </a:rPr>
              <a:t>(VMP)</a:t>
            </a:r>
            <a:r>
              <a:rPr lang="ar-SA" altLang="ar-SA" b="1" dirty="0" smtClean="0">
                <a:latin typeface="Times New Roman" panose="02020603050405020304" pitchFamily="18" charset="0"/>
                <a:cs typeface="Times New Roman" panose="02020603050405020304" pitchFamily="18" charset="0"/>
              </a:rPr>
              <a:t> هو قيمة الناتج الحدي للمورد = </a:t>
            </a:r>
            <a:r>
              <a:rPr lang="en-US" altLang="ar-SA" b="1" dirty="0" err="1" smtClean="0">
                <a:latin typeface="Times New Roman" panose="02020603050405020304" pitchFamily="18" charset="0"/>
                <a:cs typeface="Times New Roman" panose="02020603050405020304" pitchFamily="18" charset="0"/>
              </a:rPr>
              <a:t>P</a:t>
            </a:r>
            <a:r>
              <a:rPr lang="en-US" altLang="ar-SA" b="1" baseline="-25000" dirty="0" err="1" smtClean="0">
                <a:latin typeface="Times New Roman" panose="02020603050405020304" pitchFamily="18" charset="0"/>
                <a:cs typeface="Times New Roman" panose="02020603050405020304" pitchFamily="18" charset="0"/>
              </a:rPr>
              <a:t>y</a:t>
            </a:r>
            <a:r>
              <a:rPr lang="en-US" altLang="ar-SA" b="1" dirty="0" err="1" smtClean="0">
                <a:latin typeface="Times New Roman" panose="02020603050405020304" pitchFamily="18" charset="0"/>
                <a:cs typeface="Times New Roman" panose="02020603050405020304" pitchFamily="18" charset="0"/>
              </a:rPr>
              <a:t>MPP</a:t>
            </a:r>
            <a:r>
              <a:rPr lang="ar-SA" altLang="ar-SA" b="1" dirty="0" smtClean="0">
                <a:latin typeface="Times New Roman" panose="02020603050405020304" pitchFamily="18" charset="0"/>
                <a:cs typeface="Times New Roman" panose="02020603050405020304" pitchFamily="18" charset="0"/>
              </a:rPr>
              <a:t>.</a:t>
            </a:r>
            <a:r>
              <a:rPr lang="ar-SA" altLang="ar-SA" dirty="0">
                <a:latin typeface="Times New Roman" pitchFamily="18" charset="0"/>
                <a:cs typeface="Times New Roman" pitchFamily="18" charset="0"/>
              </a:rPr>
              <a:t> (ميل دالة الايراد </a:t>
            </a:r>
            <a:r>
              <a:rPr lang="en-US" altLang="ar-SA" dirty="0">
                <a:latin typeface="Times New Roman" pitchFamily="18" charset="0"/>
                <a:cs typeface="Times New Roman" pitchFamily="18" charset="0"/>
              </a:rPr>
              <a:t>TVP</a:t>
            </a:r>
            <a:r>
              <a:rPr lang="ar-SA" altLang="ar-SA" dirty="0">
                <a:latin typeface="Times New Roman" pitchFamily="18" charset="0"/>
                <a:cs typeface="Times New Roman" pitchFamily="18" charset="0"/>
              </a:rPr>
              <a:t>).</a:t>
            </a:r>
            <a:endParaRPr lang="ar-SA" altLang="ar-SA"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بتطبيق القاعدة الحدية </a:t>
            </a:r>
            <a:r>
              <a:rPr lang="ar-SA" altLang="en-US" sz="3000" b="1" dirty="0" smtClean="0">
                <a:latin typeface="Arial" panose="020B0604020202020204" pitchFamily="34" charset="0"/>
                <a:cs typeface="Arial" panose="020B0604020202020204" pitchFamily="34" charset="0"/>
              </a:rPr>
              <a:t>شرط </a:t>
            </a:r>
            <a:r>
              <a:rPr lang="ar-SA" altLang="en-US" sz="3000" b="1" dirty="0">
                <a:latin typeface="Arial" panose="020B0604020202020204" pitchFamily="34" charset="0"/>
                <a:cs typeface="Arial" panose="020B0604020202020204" pitchFamily="34" charset="0"/>
              </a:rPr>
              <a:t>التوازن لتعظيم الربح هو عندما يتساوي </a:t>
            </a:r>
            <a:r>
              <a:rPr lang="ar-SA" altLang="en-US" sz="3000" b="1" dirty="0" smtClean="0">
                <a:latin typeface="Arial" panose="020B0604020202020204" pitchFamily="34" charset="0"/>
                <a:cs typeface="Arial" panose="020B0604020202020204" pitchFamily="34" charset="0"/>
              </a:rPr>
              <a:t>سعر المورد </a:t>
            </a:r>
            <a:r>
              <a:rPr lang="en-US" altLang="ar-SA" sz="2800" b="1" dirty="0" smtClean="0">
                <a:latin typeface="Times New Roman" panose="02020603050405020304" pitchFamily="18" charset="0"/>
                <a:cs typeface="Times New Roman" panose="02020603050405020304" pitchFamily="18" charset="0"/>
              </a:rPr>
              <a:t>(</a:t>
            </a:r>
            <a:r>
              <a:rPr lang="en-US" altLang="ar-SA" sz="2800" b="1" dirty="0" err="1">
                <a:latin typeface="Times New Roman" panose="02020603050405020304" pitchFamily="18" charset="0"/>
                <a:cs typeface="Times New Roman" panose="02020603050405020304" pitchFamily="18" charset="0"/>
              </a:rPr>
              <a:t>P</a:t>
            </a:r>
            <a:r>
              <a:rPr lang="en-US" altLang="ar-SA" sz="2800" b="1" baseline="-25000" dirty="0" err="1">
                <a:latin typeface="Times New Roman" panose="02020603050405020304" pitchFamily="18" charset="0"/>
                <a:cs typeface="Times New Roman" panose="02020603050405020304" pitchFamily="18" charset="0"/>
              </a:rPr>
              <a:t>x</a:t>
            </a:r>
            <a:r>
              <a:rPr lang="en-US" altLang="ar-SA" sz="2800" b="1" dirty="0" smtClean="0">
                <a:latin typeface="Times New Roman" panose="02020603050405020304" pitchFamily="18" charset="0"/>
                <a:cs typeface="Times New Roman" panose="02020603050405020304" pitchFamily="18" charset="0"/>
              </a:rPr>
              <a:t>)</a:t>
            </a:r>
            <a:r>
              <a:rPr lang="ar-SA" altLang="ar-SA" sz="2800" b="1" dirty="0" smtClean="0">
                <a:latin typeface="Times New Roman" panose="02020603050405020304" pitchFamily="18" charset="0"/>
                <a:cs typeface="Times New Roman" panose="02020603050405020304" pitchFamily="18" charset="0"/>
              </a:rPr>
              <a:t> أي ميل دالة التكاليف مع قيمة الناتج الحدي للمورد </a:t>
            </a:r>
            <a:r>
              <a:rPr lang="en-US" altLang="ar-SA" sz="2800" b="1" dirty="0" smtClean="0">
                <a:latin typeface="Times New Roman" panose="02020603050405020304" pitchFamily="18" charset="0"/>
                <a:cs typeface="Times New Roman" panose="02020603050405020304" pitchFamily="18" charset="0"/>
              </a:rPr>
              <a:t>VMP</a:t>
            </a:r>
            <a:r>
              <a:rPr lang="ar-SA" altLang="ar-SA" sz="2800" b="1" dirty="0" smtClean="0">
                <a:latin typeface="Times New Roman" panose="02020603050405020304" pitchFamily="18" charset="0"/>
                <a:cs typeface="Times New Roman" panose="02020603050405020304" pitchFamily="18" charset="0"/>
              </a:rPr>
              <a:t> أي ميل دالة التكاليف.</a:t>
            </a:r>
            <a:endParaRPr lang="en-US"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r>
              <a:rPr lang="ar-SA" altLang="ar-SA" sz="2800" b="1" dirty="0">
                <a:latin typeface="Times New Roman" pitchFamily="18" charset="0"/>
                <a:cs typeface="Times New Roman" pitchFamily="18" charset="0"/>
              </a:rPr>
              <a:t>يمكن توضيح ذلك على الرسم:</a:t>
            </a:r>
          </a:p>
          <a:p>
            <a:pPr marL="438912" indent="-320040" algn="r" rtl="1" eaLnBrk="1" fontAlgn="auto" hangingPunct="1">
              <a:spcBef>
                <a:spcPts val="0"/>
              </a:spcBef>
              <a:spcAft>
                <a:spcPts val="0"/>
              </a:spcAft>
              <a:buFont typeface="Wingdings 2"/>
              <a:buChar char=""/>
              <a:defRPr/>
            </a:pPr>
            <a:endParaRPr lang="ar-SA" altLang="en-US" sz="3000" b="1" dirty="0" smtClean="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pic>
        <p:nvPicPr>
          <p:cNvPr id="2549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33538"/>
            <a:ext cx="2819400" cy="4667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49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2914650"/>
            <a:ext cx="1679575" cy="5556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15" name="Text Placeholder 14"/>
          <p:cNvSpPr>
            <a:spLocks noGrp="1"/>
          </p:cNvSpPr>
          <p:nvPr>
            <p:ph type="body" sz="half" idx="2"/>
          </p:nvPr>
        </p:nvSpPr>
        <p:spPr/>
        <p:txBody>
          <a:bodyPr rtlCol="0">
            <a:normAutofit/>
          </a:bodyPr>
          <a:lstStyle/>
          <a:p>
            <a:pPr marL="438912" indent="-320040" algn="r" rtl="1" eaLnBrk="1" fontAlgn="auto" hangingPunct="1">
              <a:spcBef>
                <a:spcPts val="0"/>
              </a:spcBef>
              <a:spcAft>
                <a:spcPts val="0"/>
              </a:spcAft>
              <a:buFont typeface="Wingdings 2"/>
              <a:buChar char=""/>
              <a:defRPr/>
            </a:pPr>
            <a:r>
              <a:rPr lang="ar-SA" b="1" dirty="0" smtClean="0">
                <a:latin typeface="Times New Roman" panose="02020603050405020304" pitchFamily="18" charset="0"/>
                <a:cs typeface="Times New Roman" panose="02020603050405020304" pitchFamily="18" charset="0"/>
              </a:rPr>
              <a:t>الخط الأزرق ميل دالة الايراد</a:t>
            </a:r>
          </a:p>
          <a:p>
            <a:pPr marL="438912" indent="-320040" algn="r" rtl="1" eaLnBrk="1" fontAlgn="auto" hangingPunct="1">
              <a:spcBef>
                <a:spcPts val="0"/>
              </a:spcBef>
              <a:spcAft>
                <a:spcPts val="0"/>
              </a:spcAft>
              <a:buFont typeface="Wingdings 2"/>
              <a:buChar char=""/>
              <a:defRPr/>
            </a:pPr>
            <a:r>
              <a:rPr lang="ar-SA" b="1" dirty="0" smtClean="0">
                <a:latin typeface="Times New Roman" panose="02020603050405020304" pitchFamily="18" charset="0"/>
                <a:cs typeface="Times New Roman" panose="02020603050405020304" pitchFamily="18" charset="0"/>
              </a:rPr>
              <a:t>ميل دالة الايراد = ميل دالة التكاليف عند (13) وحدة من </a:t>
            </a:r>
            <a:r>
              <a:rPr lang="en-US" b="1" dirty="0" smtClean="0">
                <a:latin typeface="Times New Roman" panose="02020603050405020304" pitchFamily="18" charset="0"/>
                <a:cs typeface="Times New Roman" panose="02020603050405020304" pitchFamily="18" charset="0"/>
              </a:rPr>
              <a:t>X</a:t>
            </a:r>
          </a:p>
          <a:p>
            <a:pPr marL="109537" indent="0" algn="ctr" rtl="1" eaLnBrk="1" fontAlgn="auto" hangingPunct="1">
              <a:spcBef>
                <a:spcPts val="0"/>
              </a:spcBef>
              <a:spcAft>
                <a:spcPts val="0"/>
              </a:spcAft>
              <a:buFont typeface="Wingdings 3" pitchFamily="18" charset="2"/>
              <a:buNone/>
              <a:defRPr/>
            </a:pPr>
            <a:r>
              <a:rPr lang="ar-SA" b="1" dirty="0" smtClean="0">
                <a:latin typeface="Times New Roman" panose="02020603050405020304" pitchFamily="18" charset="0"/>
                <a:cs typeface="Times New Roman" panose="02020603050405020304" pitchFamily="18" charset="0"/>
              </a:rPr>
              <a:t>لماذا؟؟؟</a:t>
            </a:r>
            <a:endParaRPr lang="ar-SA" b="1" dirty="0">
              <a:latin typeface="Times New Roman" panose="02020603050405020304" pitchFamily="18" charset="0"/>
              <a:cs typeface="Times New Roman" panose="02020603050405020304" pitchFamily="18" charset="0"/>
            </a:endParaRPr>
          </a:p>
        </p:txBody>
      </p:sp>
      <p:pic>
        <p:nvPicPr>
          <p:cNvPr id="25600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916113"/>
            <a:ext cx="4244975" cy="4105275"/>
          </a:xfrm>
        </p:spPr>
      </p:pic>
      <p:cxnSp>
        <p:nvCxnSpPr>
          <p:cNvPr id="17" name="Straight Connector 16"/>
          <p:cNvCxnSpPr/>
          <p:nvPr/>
        </p:nvCxnSpPr>
        <p:spPr>
          <a:xfrm flipH="1">
            <a:off x="847725" y="2863850"/>
            <a:ext cx="2305050" cy="10080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98775" y="2962275"/>
            <a:ext cx="0" cy="216058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معظمة الأرباح بتحديد الحجم الأمثل للإنتاج</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r>
            <a:br>
              <a:rPr lang="en-US"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بإستخدام المعيار الحدي</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57027" name="Content Placeholder 4"/>
          <p:cNvSpPr>
            <a:spLocks noGrp="1"/>
          </p:cNvSpPr>
          <p:nvPr>
            <p:ph sz="half" idx="1"/>
          </p:nvPr>
        </p:nvSpPr>
        <p:spPr>
          <a:xfrm>
            <a:off x="255588" y="1484313"/>
            <a:ext cx="4316412" cy="4525962"/>
          </a:xfrm>
        </p:spPr>
        <p:txBody>
          <a:bodyPr/>
          <a:lstStyle/>
          <a:p>
            <a:pPr algn="r" rtl="1" eaLnBrk="1" hangingPunct="1"/>
            <a:r>
              <a:rPr lang="ar-SA" altLang="ar-SA" smtClean="0">
                <a:latin typeface="Times New Roman" pitchFamily="18" charset="0"/>
                <a:cs typeface="Times New Roman" pitchFamily="18" charset="0"/>
              </a:rPr>
              <a:t>من دالة الربح :</a:t>
            </a:r>
          </a:p>
          <a:p>
            <a:pPr algn="r" rtl="1" eaLnBrk="1" hangingPunct="1"/>
            <a:r>
              <a:rPr lang="ar-SA" altLang="ar-SA" smtClean="0">
                <a:latin typeface="Times New Roman" pitchFamily="18" charset="0"/>
                <a:cs typeface="Times New Roman" pitchFamily="18" charset="0"/>
              </a:rPr>
              <a:t>نفاضل هذه الدالة باختيار </a:t>
            </a:r>
            <a:r>
              <a:rPr lang="en-US" altLang="ar-SA" smtClean="0">
                <a:latin typeface="Times New Roman" pitchFamily="18" charset="0"/>
                <a:cs typeface="Times New Roman" pitchFamily="18" charset="0"/>
              </a:rPr>
              <a:t>(Y)</a:t>
            </a:r>
            <a:r>
              <a:rPr lang="ar-SA" altLang="ar-SA" smtClean="0">
                <a:latin typeface="Times New Roman" pitchFamily="18" charset="0"/>
                <a:cs typeface="Times New Roman" pitchFamily="18" charset="0"/>
              </a:rPr>
              <a:t> : 	</a:t>
            </a:r>
          </a:p>
        </p:txBody>
      </p:sp>
      <p:sp>
        <p:nvSpPr>
          <p:cNvPr id="257028" name="Text Placeholder 11"/>
          <p:cNvSpPr>
            <a:spLocks noGrp="1"/>
          </p:cNvSpPr>
          <p:nvPr>
            <p:ph type="body" sz="half" idx="2"/>
          </p:nvPr>
        </p:nvSpPr>
        <p:spPr/>
        <p:txBody>
          <a:bodyPr/>
          <a:lstStyle/>
          <a:p>
            <a:pPr algn="r" rtl="1" eaLnBrk="1" hangingPunct="1"/>
            <a:r>
              <a:rPr lang="ar-SA" altLang="ar-SA" smtClean="0">
                <a:latin typeface="Times New Roman" pitchFamily="18" charset="0"/>
                <a:cs typeface="Times New Roman" pitchFamily="18" charset="0"/>
              </a:rPr>
              <a:t>لاحظ في المنافسة الكاملة:</a:t>
            </a:r>
          </a:p>
          <a:p>
            <a:pPr algn="r" rtl="1" eaLnBrk="1" hangingPunct="1"/>
            <a:r>
              <a:rPr lang="en-US" altLang="ar-SA" smtClean="0">
                <a:latin typeface="Times New Roman" pitchFamily="18" charset="0"/>
                <a:cs typeface="Times New Roman" pitchFamily="18" charset="0"/>
              </a:rPr>
              <a:t>MR=P</a:t>
            </a:r>
            <a:r>
              <a:rPr lang="en-US" altLang="ar-SA" baseline="-25000" smtClean="0">
                <a:latin typeface="Times New Roman" pitchFamily="18" charset="0"/>
                <a:cs typeface="Times New Roman" pitchFamily="18" charset="0"/>
              </a:rPr>
              <a:t>y</a:t>
            </a:r>
            <a:endParaRPr lang="ar-SA" altLang="ar-SA" baseline="-25000" smtClean="0">
              <a:latin typeface="Times New Roman" pitchFamily="18" charset="0"/>
              <a:cs typeface="Times New Roman" pitchFamily="18" charset="0"/>
            </a:endParaRPr>
          </a:p>
          <a:p>
            <a:pPr algn="r" rtl="1" eaLnBrk="1" hangingPunct="1"/>
            <a:r>
              <a:rPr lang="ar-SA" altLang="ar-SA" smtClean="0">
                <a:latin typeface="Times New Roman" pitchFamily="18" charset="0"/>
                <a:cs typeface="Times New Roman" pitchFamily="18" charset="0"/>
              </a:rPr>
              <a:t>ويمكن تطبيق هذه القاعدة في الجدول التالي:</a:t>
            </a:r>
          </a:p>
          <a:p>
            <a:pPr algn="r" rtl="1" eaLnBrk="1" hangingPunct="1"/>
            <a:endParaRPr lang="ar-SA" altLang="ar-SA" smtClean="0">
              <a:latin typeface="Times New Roman" pitchFamily="18" charset="0"/>
              <a:cs typeface="Times New Roman" pitchFamily="18" charset="0"/>
            </a:endParaRPr>
          </a:p>
        </p:txBody>
      </p:sp>
      <p:pic>
        <p:nvPicPr>
          <p:cNvPr id="2570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671638"/>
            <a:ext cx="24701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7030" name="Group 2"/>
          <p:cNvGrpSpPr>
            <a:grpSpLocks/>
          </p:cNvGrpSpPr>
          <p:nvPr/>
        </p:nvGrpSpPr>
        <p:grpSpPr bwMode="auto">
          <a:xfrm>
            <a:off x="892175" y="3155950"/>
            <a:ext cx="3089275" cy="3375025"/>
            <a:chOff x="892153" y="3020344"/>
            <a:chExt cx="3089275" cy="3375484"/>
          </a:xfrm>
        </p:grpSpPr>
        <p:pic>
          <p:nvPicPr>
            <p:cNvPr id="2570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3020344"/>
              <a:ext cx="25241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24" y="4011613"/>
              <a:ext cx="21939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53" y="5091714"/>
              <a:ext cx="3089275"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1154091" y="3922167"/>
              <a:ext cx="1055687" cy="1128867"/>
            </a:xfrm>
            <a:custGeom>
              <a:avLst/>
              <a:gdLst>
                <a:gd name="connsiteX0" fmla="*/ 69012 w 1055471"/>
                <a:gd name="connsiteY0" fmla="*/ 645630 h 1128709"/>
                <a:gd name="connsiteX1" fmla="*/ 51759 w 1055471"/>
                <a:gd name="connsiteY1" fmla="*/ 559366 h 1128709"/>
                <a:gd name="connsiteX2" fmla="*/ 69012 w 1055471"/>
                <a:gd name="connsiteY2" fmla="*/ 490355 h 1128709"/>
                <a:gd name="connsiteX3" fmla="*/ 120770 w 1055471"/>
                <a:gd name="connsiteY3" fmla="*/ 386838 h 1128709"/>
                <a:gd name="connsiteX4" fmla="*/ 224287 w 1055471"/>
                <a:gd name="connsiteY4" fmla="*/ 317826 h 1128709"/>
                <a:gd name="connsiteX5" fmla="*/ 310551 w 1055471"/>
                <a:gd name="connsiteY5" fmla="*/ 248815 h 1128709"/>
                <a:gd name="connsiteX6" fmla="*/ 396815 w 1055471"/>
                <a:gd name="connsiteY6" fmla="*/ 145298 h 1128709"/>
                <a:gd name="connsiteX7" fmla="*/ 500332 w 1055471"/>
                <a:gd name="connsiteY7" fmla="*/ 93540 h 1128709"/>
                <a:gd name="connsiteX8" fmla="*/ 552091 w 1055471"/>
                <a:gd name="connsiteY8" fmla="*/ 41781 h 1128709"/>
                <a:gd name="connsiteX9" fmla="*/ 879895 w 1055471"/>
                <a:gd name="connsiteY9" fmla="*/ 24528 h 1128709"/>
                <a:gd name="connsiteX10" fmla="*/ 983412 w 1055471"/>
                <a:gd name="connsiteY10" fmla="*/ 76287 h 1128709"/>
                <a:gd name="connsiteX11" fmla="*/ 1000664 w 1055471"/>
                <a:gd name="connsiteY11" fmla="*/ 145298 h 1128709"/>
                <a:gd name="connsiteX12" fmla="*/ 1035170 w 1055471"/>
                <a:gd name="connsiteY12" fmla="*/ 197057 h 1128709"/>
                <a:gd name="connsiteX13" fmla="*/ 1052423 w 1055471"/>
                <a:gd name="connsiteY13" fmla="*/ 248815 h 1128709"/>
                <a:gd name="connsiteX14" fmla="*/ 1000664 w 1055471"/>
                <a:gd name="connsiteY14" fmla="*/ 697389 h 1128709"/>
                <a:gd name="connsiteX15" fmla="*/ 966159 w 1055471"/>
                <a:gd name="connsiteY15" fmla="*/ 749147 h 1128709"/>
                <a:gd name="connsiteX16" fmla="*/ 914400 w 1055471"/>
                <a:gd name="connsiteY16" fmla="*/ 852664 h 1128709"/>
                <a:gd name="connsiteX17" fmla="*/ 862642 w 1055471"/>
                <a:gd name="connsiteY17" fmla="*/ 887170 h 1128709"/>
                <a:gd name="connsiteX18" fmla="*/ 828136 w 1055471"/>
                <a:gd name="connsiteY18" fmla="*/ 1007940 h 1128709"/>
                <a:gd name="connsiteX19" fmla="*/ 776378 w 1055471"/>
                <a:gd name="connsiteY19" fmla="*/ 1025192 h 1128709"/>
                <a:gd name="connsiteX20" fmla="*/ 759125 w 1055471"/>
                <a:gd name="connsiteY20" fmla="*/ 1076951 h 1128709"/>
                <a:gd name="connsiteX21" fmla="*/ 672861 w 1055471"/>
                <a:gd name="connsiteY21" fmla="*/ 1094204 h 1128709"/>
                <a:gd name="connsiteX22" fmla="*/ 517585 w 1055471"/>
                <a:gd name="connsiteY22" fmla="*/ 1128709 h 1128709"/>
                <a:gd name="connsiteX23" fmla="*/ 224287 w 1055471"/>
                <a:gd name="connsiteY23" fmla="*/ 1076951 h 1128709"/>
                <a:gd name="connsiteX24" fmla="*/ 172529 w 1055471"/>
                <a:gd name="connsiteY24" fmla="*/ 1025192 h 1128709"/>
                <a:gd name="connsiteX25" fmla="*/ 103517 w 1055471"/>
                <a:gd name="connsiteY25" fmla="*/ 921675 h 1128709"/>
                <a:gd name="connsiteX26" fmla="*/ 69012 w 1055471"/>
                <a:gd name="connsiteY26" fmla="*/ 852664 h 1128709"/>
                <a:gd name="connsiteX27" fmla="*/ 0 w 1055471"/>
                <a:gd name="connsiteY27" fmla="*/ 800906 h 1128709"/>
                <a:gd name="connsiteX28" fmla="*/ 17253 w 1055471"/>
                <a:gd name="connsiteY28" fmla="*/ 662883 h 1128709"/>
                <a:gd name="connsiteX29" fmla="*/ 69012 w 1055471"/>
                <a:gd name="connsiteY29" fmla="*/ 645630 h 112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5471" h="1128709">
                  <a:moveTo>
                    <a:pt x="69012" y="645630"/>
                  </a:moveTo>
                  <a:cubicBezTo>
                    <a:pt x="74763" y="628377"/>
                    <a:pt x="51759" y="588690"/>
                    <a:pt x="51759" y="559366"/>
                  </a:cubicBezTo>
                  <a:cubicBezTo>
                    <a:pt x="51759" y="535654"/>
                    <a:pt x="62498" y="513154"/>
                    <a:pt x="69012" y="490355"/>
                  </a:cubicBezTo>
                  <a:cubicBezTo>
                    <a:pt x="78975" y="455483"/>
                    <a:pt x="91962" y="412045"/>
                    <a:pt x="120770" y="386838"/>
                  </a:cubicBezTo>
                  <a:cubicBezTo>
                    <a:pt x="151980" y="359529"/>
                    <a:pt x="224287" y="317826"/>
                    <a:pt x="224287" y="317826"/>
                  </a:cubicBezTo>
                  <a:cubicBezTo>
                    <a:pt x="301458" y="202072"/>
                    <a:pt x="210550" y="315482"/>
                    <a:pt x="310551" y="248815"/>
                  </a:cubicBezTo>
                  <a:cubicBezTo>
                    <a:pt x="395350" y="192283"/>
                    <a:pt x="333158" y="208956"/>
                    <a:pt x="396815" y="145298"/>
                  </a:cubicBezTo>
                  <a:cubicBezTo>
                    <a:pt x="430260" y="111852"/>
                    <a:pt x="458235" y="107572"/>
                    <a:pt x="500332" y="93540"/>
                  </a:cubicBezTo>
                  <a:cubicBezTo>
                    <a:pt x="517585" y="76287"/>
                    <a:pt x="532236" y="55963"/>
                    <a:pt x="552091" y="41781"/>
                  </a:cubicBezTo>
                  <a:cubicBezTo>
                    <a:pt x="658277" y="-34067"/>
                    <a:pt x="730418" y="14563"/>
                    <a:pt x="879895" y="24528"/>
                  </a:cubicBezTo>
                  <a:cubicBezTo>
                    <a:pt x="909420" y="34370"/>
                    <a:pt x="964301" y="47620"/>
                    <a:pt x="983412" y="76287"/>
                  </a:cubicBezTo>
                  <a:cubicBezTo>
                    <a:pt x="996565" y="96016"/>
                    <a:pt x="991324" y="123504"/>
                    <a:pt x="1000664" y="145298"/>
                  </a:cubicBezTo>
                  <a:cubicBezTo>
                    <a:pt x="1008832" y="164357"/>
                    <a:pt x="1025897" y="178511"/>
                    <a:pt x="1035170" y="197057"/>
                  </a:cubicBezTo>
                  <a:cubicBezTo>
                    <a:pt x="1043303" y="213323"/>
                    <a:pt x="1046672" y="231562"/>
                    <a:pt x="1052423" y="248815"/>
                  </a:cubicBezTo>
                  <a:cubicBezTo>
                    <a:pt x="1039543" y="532168"/>
                    <a:pt x="1090685" y="539851"/>
                    <a:pt x="1000664" y="697389"/>
                  </a:cubicBezTo>
                  <a:cubicBezTo>
                    <a:pt x="990377" y="715392"/>
                    <a:pt x="975432" y="730601"/>
                    <a:pt x="966159" y="749147"/>
                  </a:cubicBezTo>
                  <a:cubicBezTo>
                    <a:pt x="938094" y="805277"/>
                    <a:pt x="963845" y="803219"/>
                    <a:pt x="914400" y="852664"/>
                  </a:cubicBezTo>
                  <a:cubicBezTo>
                    <a:pt x="899738" y="867326"/>
                    <a:pt x="879895" y="875668"/>
                    <a:pt x="862642" y="887170"/>
                  </a:cubicBezTo>
                  <a:cubicBezTo>
                    <a:pt x="862493" y="887767"/>
                    <a:pt x="836386" y="999690"/>
                    <a:pt x="828136" y="1007940"/>
                  </a:cubicBezTo>
                  <a:cubicBezTo>
                    <a:pt x="815277" y="1020799"/>
                    <a:pt x="793631" y="1019441"/>
                    <a:pt x="776378" y="1025192"/>
                  </a:cubicBezTo>
                  <a:cubicBezTo>
                    <a:pt x="770627" y="1042445"/>
                    <a:pt x="774257" y="1066863"/>
                    <a:pt x="759125" y="1076951"/>
                  </a:cubicBezTo>
                  <a:cubicBezTo>
                    <a:pt x="734726" y="1093217"/>
                    <a:pt x="701487" y="1087843"/>
                    <a:pt x="672861" y="1094204"/>
                  </a:cubicBezTo>
                  <a:cubicBezTo>
                    <a:pt x="453640" y="1142920"/>
                    <a:pt x="777679" y="1076693"/>
                    <a:pt x="517585" y="1128709"/>
                  </a:cubicBezTo>
                  <a:cubicBezTo>
                    <a:pt x="419819" y="1111456"/>
                    <a:pt x="319377" y="1105478"/>
                    <a:pt x="224287" y="1076951"/>
                  </a:cubicBezTo>
                  <a:cubicBezTo>
                    <a:pt x="200917" y="1069940"/>
                    <a:pt x="187509" y="1044452"/>
                    <a:pt x="172529" y="1025192"/>
                  </a:cubicBezTo>
                  <a:cubicBezTo>
                    <a:pt x="147068" y="992457"/>
                    <a:pt x="122063" y="958768"/>
                    <a:pt x="103517" y="921675"/>
                  </a:cubicBezTo>
                  <a:cubicBezTo>
                    <a:pt x="92015" y="898671"/>
                    <a:pt x="85750" y="872191"/>
                    <a:pt x="69012" y="852664"/>
                  </a:cubicBezTo>
                  <a:cubicBezTo>
                    <a:pt x="50299" y="830832"/>
                    <a:pt x="23004" y="818159"/>
                    <a:pt x="0" y="800906"/>
                  </a:cubicBezTo>
                  <a:cubicBezTo>
                    <a:pt x="5751" y="754898"/>
                    <a:pt x="-1578" y="705252"/>
                    <a:pt x="17253" y="662883"/>
                  </a:cubicBezTo>
                  <a:cubicBezTo>
                    <a:pt x="24639" y="646264"/>
                    <a:pt x="63261" y="662883"/>
                    <a:pt x="69012" y="64563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7" name="Freeform 6"/>
            <p:cNvSpPr/>
            <p:nvPr/>
          </p:nvSpPr>
          <p:spPr>
            <a:xfrm>
              <a:off x="2236766" y="3968211"/>
              <a:ext cx="793750" cy="931989"/>
            </a:xfrm>
            <a:custGeom>
              <a:avLst/>
              <a:gdLst>
                <a:gd name="connsiteX0" fmla="*/ 138022 w 793630"/>
                <a:gd name="connsiteY0" fmla="*/ 862642 h 931653"/>
                <a:gd name="connsiteX1" fmla="*/ 138022 w 793630"/>
                <a:gd name="connsiteY1" fmla="*/ 120770 h 931653"/>
                <a:gd name="connsiteX2" fmla="*/ 345056 w 793630"/>
                <a:gd name="connsiteY2" fmla="*/ 17253 h 931653"/>
                <a:gd name="connsiteX3" fmla="*/ 396815 w 793630"/>
                <a:gd name="connsiteY3" fmla="*/ 0 h 931653"/>
                <a:gd name="connsiteX4" fmla="*/ 586596 w 793630"/>
                <a:gd name="connsiteY4" fmla="*/ 17253 h 931653"/>
                <a:gd name="connsiteX5" fmla="*/ 603849 w 793630"/>
                <a:gd name="connsiteY5" fmla="*/ 69012 h 931653"/>
                <a:gd name="connsiteX6" fmla="*/ 707366 w 793630"/>
                <a:gd name="connsiteY6" fmla="*/ 138023 h 931653"/>
                <a:gd name="connsiteX7" fmla="*/ 741871 w 793630"/>
                <a:gd name="connsiteY7" fmla="*/ 189781 h 931653"/>
                <a:gd name="connsiteX8" fmla="*/ 759124 w 793630"/>
                <a:gd name="connsiteY8" fmla="*/ 241540 h 931653"/>
                <a:gd name="connsiteX9" fmla="*/ 793630 w 793630"/>
                <a:gd name="connsiteY9" fmla="*/ 310551 h 931653"/>
                <a:gd name="connsiteX10" fmla="*/ 776377 w 793630"/>
                <a:gd name="connsiteY10" fmla="*/ 707366 h 931653"/>
                <a:gd name="connsiteX11" fmla="*/ 741871 w 793630"/>
                <a:gd name="connsiteY11" fmla="*/ 759125 h 931653"/>
                <a:gd name="connsiteX12" fmla="*/ 724619 w 793630"/>
                <a:gd name="connsiteY12" fmla="*/ 810883 h 931653"/>
                <a:gd name="connsiteX13" fmla="*/ 569343 w 793630"/>
                <a:gd name="connsiteY13" fmla="*/ 879895 h 931653"/>
                <a:gd name="connsiteX14" fmla="*/ 517585 w 793630"/>
                <a:gd name="connsiteY14" fmla="*/ 897147 h 931653"/>
                <a:gd name="connsiteX15" fmla="*/ 362309 w 793630"/>
                <a:gd name="connsiteY15" fmla="*/ 931653 h 931653"/>
                <a:gd name="connsiteX16" fmla="*/ 86264 w 793630"/>
                <a:gd name="connsiteY16" fmla="*/ 914400 h 931653"/>
                <a:gd name="connsiteX17" fmla="*/ 0 w 793630"/>
                <a:gd name="connsiteY17" fmla="*/ 759125 h 931653"/>
                <a:gd name="connsiteX18" fmla="*/ 34505 w 793630"/>
                <a:gd name="connsiteY18" fmla="*/ 621102 h 931653"/>
                <a:gd name="connsiteX19" fmla="*/ 69011 w 793630"/>
                <a:gd name="connsiteY19" fmla="*/ 483079 h 931653"/>
                <a:gd name="connsiteX20" fmla="*/ 69011 w 793630"/>
                <a:gd name="connsiteY20" fmla="*/ 345057 h 9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3630" h="931653">
                  <a:moveTo>
                    <a:pt x="138022" y="862642"/>
                  </a:moveTo>
                  <a:cubicBezTo>
                    <a:pt x="129737" y="746646"/>
                    <a:pt x="64704" y="294900"/>
                    <a:pt x="138022" y="120770"/>
                  </a:cubicBezTo>
                  <a:cubicBezTo>
                    <a:pt x="159863" y="68897"/>
                    <a:pt x="300374" y="32147"/>
                    <a:pt x="345056" y="17253"/>
                  </a:cubicBezTo>
                  <a:lnTo>
                    <a:pt x="396815" y="0"/>
                  </a:lnTo>
                  <a:cubicBezTo>
                    <a:pt x="460075" y="5751"/>
                    <a:pt x="526335" y="-2834"/>
                    <a:pt x="586596" y="17253"/>
                  </a:cubicBezTo>
                  <a:cubicBezTo>
                    <a:pt x="603849" y="23004"/>
                    <a:pt x="590989" y="56152"/>
                    <a:pt x="603849" y="69012"/>
                  </a:cubicBezTo>
                  <a:cubicBezTo>
                    <a:pt x="633173" y="98336"/>
                    <a:pt x="707366" y="138023"/>
                    <a:pt x="707366" y="138023"/>
                  </a:cubicBezTo>
                  <a:cubicBezTo>
                    <a:pt x="718868" y="155276"/>
                    <a:pt x="732598" y="171235"/>
                    <a:pt x="741871" y="189781"/>
                  </a:cubicBezTo>
                  <a:cubicBezTo>
                    <a:pt x="750004" y="206047"/>
                    <a:pt x="751960" y="224824"/>
                    <a:pt x="759124" y="241540"/>
                  </a:cubicBezTo>
                  <a:cubicBezTo>
                    <a:pt x="769255" y="265179"/>
                    <a:pt x="782128" y="287547"/>
                    <a:pt x="793630" y="310551"/>
                  </a:cubicBezTo>
                  <a:cubicBezTo>
                    <a:pt x="787879" y="442823"/>
                    <a:pt x="791553" y="575842"/>
                    <a:pt x="776377" y="707366"/>
                  </a:cubicBezTo>
                  <a:cubicBezTo>
                    <a:pt x="774000" y="727965"/>
                    <a:pt x="751144" y="740579"/>
                    <a:pt x="741871" y="759125"/>
                  </a:cubicBezTo>
                  <a:cubicBezTo>
                    <a:pt x="733738" y="775391"/>
                    <a:pt x="735980" y="796682"/>
                    <a:pt x="724619" y="810883"/>
                  </a:cubicBezTo>
                  <a:cubicBezTo>
                    <a:pt x="694793" y="848166"/>
                    <a:pt x="600973" y="869352"/>
                    <a:pt x="569343" y="879895"/>
                  </a:cubicBezTo>
                  <a:cubicBezTo>
                    <a:pt x="552090" y="885646"/>
                    <a:pt x="535228" y="892736"/>
                    <a:pt x="517585" y="897147"/>
                  </a:cubicBezTo>
                  <a:cubicBezTo>
                    <a:pt x="420124" y="921512"/>
                    <a:pt x="471824" y="909750"/>
                    <a:pt x="362309" y="931653"/>
                  </a:cubicBezTo>
                  <a:lnTo>
                    <a:pt x="86264" y="914400"/>
                  </a:lnTo>
                  <a:cubicBezTo>
                    <a:pt x="41492" y="898730"/>
                    <a:pt x="15314" y="805067"/>
                    <a:pt x="0" y="759125"/>
                  </a:cubicBezTo>
                  <a:cubicBezTo>
                    <a:pt x="32983" y="660175"/>
                    <a:pt x="3275" y="756435"/>
                    <a:pt x="34505" y="621102"/>
                  </a:cubicBezTo>
                  <a:cubicBezTo>
                    <a:pt x="45169" y="574893"/>
                    <a:pt x="69011" y="530503"/>
                    <a:pt x="69011" y="483079"/>
                  </a:cubicBezTo>
                  <a:lnTo>
                    <a:pt x="69011" y="3450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cxnSp>
          <p:nvCxnSpPr>
            <p:cNvPr id="9" name="Straight Arrow Connector 8"/>
            <p:cNvCxnSpPr>
              <a:stCxn id="6" idx="23"/>
            </p:cNvCxnSpPr>
            <p:nvPr/>
          </p:nvCxnSpPr>
          <p:spPr>
            <a:xfrm>
              <a:off x="1377928" y="4998638"/>
              <a:ext cx="66675" cy="3111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2"/>
            </p:cNvCxnSpPr>
            <p:nvPr/>
          </p:nvCxnSpPr>
          <p:spPr>
            <a:xfrm>
              <a:off x="2960666" y="4779533"/>
              <a:ext cx="160337" cy="5525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70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663" y="5741778"/>
              <a:ext cx="22256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lide Number Placeholder 6"/>
          <p:cNvSpPr>
            <a:spLocks noGrp="1"/>
          </p:cNvSpPr>
          <p:nvPr>
            <p:ph type="sldNum" sz="quarter" idx="12"/>
          </p:nvPr>
        </p:nvSpPr>
        <p:spPr/>
        <p:txBody>
          <a:bodyPr/>
          <a:lstStyle/>
          <a:p>
            <a:pPr>
              <a:defRPr/>
            </a:pPr>
            <a:fld id="{0E687335-A645-483A-8605-8353E2116CDE}" type="slidenum">
              <a:rPr lang="en-US"/>
              <a:pPr>
                <a:defRPr/>
              </a:pPr>
              <a:t>225</a:t>
            </a:fld>
            <a:endParaRPr lang="en-US"/>
          </a:p>
        </p:txBody>
      </p:sp>
      <p:sp>
        <p:nvSpPr>
          <p:cNvPr id="486402" name="Rectangle 2"/>
          <p:cNvSpPr>
            <a:spLocks noGrp="1"/>
          </p:cNvSpPr>
          <p:nvPr>
            <p:ph type="title"/>
          </p:nvPr>
        </p:nvSpPr>
        <p:spPr bwMode="auto"/>
        <p:txBody>
          <a:bodyPr wrap="square" tIns="45720" rIns="91440" bIns="45720" numCol="1" anchorCtr="0" compatLnSpc="1">
            <a:prstTxWarp prst="textNoShape">
              <a:avLst/>
            </a:prstTxWarp>
          </a:bodyPr>
          <a:lstStyle/>
          <a:p>
            <a:pPr algn="ctr" eaLnBrk="1" fontAlgn="auto" hangingPunct="1">
              <a:spcAft>
                <a:spcPts val="0"/>
              </a:spcAft>
              <a:defRPr/>
            </a:pPr>
            <a:r>
              <a:rPr lang="ar-SA" sz="4000" dirty="0">
                <a:solidFill>
                  <a:schemeClr val="accent1">
                    <a:satMod val="150000"/>
                  </a:schemeClr>
                </a:solidFill>
                <a:latin typeface="Times New Roman" panose="02020603050405020304" pitchFamily="18" charset="0"/>
                <a:cs typeface="Times New Roman" panose="02020603050405020304" pitchFamily="18" charset="0"/>
              </a:rPr>
              <a:t>تحديد الحجم الأمثل </a:t>
            </a:r>
            <a:r>
              <a:rPr lang="ar-SA" sz="4000" dirty="0" smtClean="0">
                <a:solidFill>
                  <a:schemeClr val="accent1">
                    <a:satMod val="150000"/>
                  </a:schemeClr>
                </a:solidFill>
                <a:latin typeface="Times New Roman" panose="02020603050405020304" pitchFamily="18" charset="0"/>
                <a:cs typeface="Times New Roman" panose="02020603050405020304" pitchFamily="18" charset="0"/>
              </a:rPr>
              <a:t>للناتج </a:t>
            </a:r>
            <a:r>
              <a:rPr lang="ar-SA" sz="4000" dirty="0">
                <a:solidFill>
                  <a:schemeClr val="accent1">
                    <a:satMod val="150000"/>
                  </a:schemeClr>
                </a:solidFill>
                <a:latin typeface="Times New Roman" panose="02020603050405020304" pitchFamily="18" charset="0"/>
                <a:cs typeface="Times New Roman" panose="02020603050405020304" pitchFamily="18" charset="0"/>
              </a:rPr>
              <a:t>باستخدام المعيار الحدي</a:t>
            </a:r>
            <a:endParaRPr lang="en-US" sz="3700" dirty="0" smtClean="0">
              <a:solidFill>
                <a:schemeClr val="accent1">
                  <a:satMod val="150000"/>
                </a:schemeClr>
              </a:solidFill>
              <a:cs typeface="Arial" pitchFamily="34" charset="0"/>
            </a:endParaRPr>
          </a:p>
        </p:txBody>
      </p:sp>
      <p:graphicFrame>
        <p:nvGraphicFramePr>
          <p:cNvPr id="486576" name="Group 176"/>
          <p:cNvGraphicFramePr>
            <a:graphicFrameLocks noGrp="1"/>
          </p:cNvGraphicFramePr>
          <p:nvPr>
            <p:ph sz="half" idx="2"/>
          </p:nvPr>
        </p:nvGraphicFramePr>
        <p:xfrm>
          <a:off x="1476375" y="1628775"/>
          <a:ext cx="6934200" cy="4838701"/>
        </p:xfrm>
        <a:graphic>
          <a:graphicData uri="http://schemas.openxmlformats.org/drawingml/2006/table">
            <a:tbl>
              <a:tblPr rtl="1"/>
              <a:tblGrid>
                <a:gridCol w="795218"/>
                <a:gridCol w="926180"/>
                <a:gridCol w="1065243"/>
                <a:gridCol w="1036890"/>
                <a:gridCol w="1036890"/>
                <a:gridCol w="1101695"/>
                <a:gridCol w="972084"/>
              </a:tblGrid>
              <a:tr h="811213">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Times New Roman" pitchFamily="18" charset="0"/>
                          <a:cs typeface="Times New Roman" pitchFamily="18" charset="0"/>
                        </a:rPr>
                        <a:t>الناتج</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Times New Roman" pitchFamily="18" charset="0"/>
                          <a:cs typeface="Times New Roman" pitchFamily="18" charset="0"/>
                        </a:rPr>
                        <a:t>Q</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الايرادات</a:t>
                      </a: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TR</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التكاليف الكلية</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TC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Arial" pitchFamily="34" charset="0"/>
                          <a:cs typeface="Arial" pitchFamily="34" charset="0"/>
                        </a:rPr>
                        <a:t>متوسط التكاليف</a:t>
                      </a: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ATC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التكاليف الحدية</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MC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الايراد الحدي </a:t>
                      </a: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 السعر (</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Times New Roman" pitchFamily="18" charset="0"/>
                          <a:cs typeface="Times New Roman" pitchFamily="18" charset="0"/>
                        </a:rPr>
                        <a:t>الربح</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TR -TC</a:t>
                      </a:r>
                      <a:endParaRPr kumimoji="0" lang="en-GB" sz="14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ar-SA" sz="1800" b="0" i="0" u="none" strike="noStrike" cap="none" normalizeH="0" baseline="0" dirty="0" smtClean="0">
                          <a:ln>
                            <a:noFill/>
                          </a:ln>
                          <a:solidFill>
                            <a:schemeClr val="tx1"/>
                          </a:solidFill>
                          <a:effectLst/>
                          <a:latin typeface="Arial" pitchFamily="34" charset="0"/>
                          <a:cs typeface="Times New Roman" pitchFamily="18" charset="0"/>
                        </a:rPr>
                        <a:t>-</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-100</a:t>
                      </a:r>
                      <a:endParaRPr kumimoji="0" lang="en-GB" sz="18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190</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135</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393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340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113.3</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400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100</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470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94</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+185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91.7</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917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640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91.4</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+277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755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93.8</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+293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60">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1179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880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pitchFamily="34" charset="0"/>
                          <a:cs typeface="Times New Roman" pitchFamily="18" charset="0"/>
                        </a:rPr>
                        <a:t>97.8</a:t>
                      </a:r>
                      <a:endParaRPr kumimoji="0" lang="en-GB" sz="1800" b="1" i="0" u="none" strike="noStrike" cap="none" normalizeH="0" baseline="0" dirty="0" smtClean="0">
                        <a:ln>
                          <a:noFill/>
                        </a:ln>
                        <a:solidFill>
                          <a:srgbClr val="00B050"/>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131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131</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B050"/>
                          </a:solidFill>
                          <a:effectLst/>
                          <a:latin typeface="Arial" pitchFamily="34" charset="0"/>
                          <a:cs typeface="Times New Roman" pitchFamily="18" charset="0"/>
                        </a:rPr>
                        <a:t>+299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cs typeface="Times New Roman" pitchFamily="18" charset="0"/>
                        </a:rPr>
                        <a:t>1030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Times New Roman" pitchFamily="18" charset="0"/>
                        </a:rPr>
                        <a:t>103</a:t>
                      </a:r>
                      <a:endParaRPr kumimoji="0" lang="en-GB" sz="1800" b="0" i="0" u="none" strike="noStrike" cap="none" normalizeH="0" baseline="0" dirty="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131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1"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cs typeface="Times New Roman" pitchFamily="18" charset="0"/>
                        </a:rPr>
                        <a:t>+280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7"/>
          <p:cNvSpPr>
            <a:spLocks noGrp="1"/>
          </p:cNvSpPr>
          <p:nvPr>
            <p:ph type="sldNum" sz="quarter" idx="12"/>
          </p:nvPr>
        </p:nvSpPr>
        <p:spPr/>
        <p:txBody>
          <a:bodyPr/>
          <a:lstStyle/>
          <a:p>
            <a:pPr>
              <a:defRPr/>
            </a:pPr>
            <a:fld id="{56B0DF5F-A423-4288-9F85-E2074781EF5F}" type="slidenum">
              <a:rPr lang="en-US"/>
              <a:pPr>
                <a:defRPr/>
              </a:pPr>
              <a:t>226</a:t>
            </a:fld>
            <a:endParaRPr lang="en-US"/>
          </a:p>
        </p:txBody>
      </p:sp>
      <p:sp>
        <p:nvSpPr>
          <p:cNvPr id="494594" name="Rectangle 2"/>
          <p:cNvSpPr>
            <a:spLocks noGrp="1"/>
          </p:cNvSpPr>
          <p:nvPr>
            <p:ph type="title"/>
          </p:nvPr>
        </p:nvSpPr>
        <p:spPr bwMode="auto"/>
        <p:txBody>
          <a:bodyPr wrap="square" tIns="45720" rIns="91440" bIns="45720" numCol="1" anchorCtr="0" compatLnSpc="1">
            <a:prstTxWarp prst="textNoShape">
              <a:avLst/>
            </a:prstTxWarp>
          </a:bodyPr>
          <a:lstStyle/>
          <a:p>
            <a:pPr algn="ctr" eaLnBrk="1" fontAlgn="auto" hangingPunct="1">
              <a:spcAft>
                <a:spcPts val="0"/>
              </a:spcAft>
              <a:defRPr/>
            </a:pPr>
            <a:r>
              <a:rPr lang="en-US" sz="4000" dirty="0">
                <a:solidFill>
                  <a:schemeClr val="accent1">
                    <a:satMod val="150000"/>
                  </a:schemeClr>
                </a:solidFill>
              </a:rPr>
              <a:t>Optimum Output: graph</a:t>
            </a:r>
            <a:endParaRPr lang="en-US" sz="3700" dirty="0" smtClean="0">
              <a:solidFill>
                <a:schemeClr val="accent1">
                  <a:satMod val="150000"/>
                </a:schemeClr>
              </a:solidFill>
              <a:cs typeface="Arial" pitchFamily="34" charset="0"/>
            </a:endParaRPr>
          </a:p>
        </p:txBody>
      </p:sp>
      <p:sp>
        <p:nvSpPr>
          <p:cNvPr id="259076" name="Rectangle 4"/>
          <p:cNvSpPr>
            <a:spLocks noChangeArrowheads="1"/>
          </p:cNvSpPr>
          <p:nvPr/>
        </p:nvSpPr>
        <p:spPr bwMode="auto">
          <a:xfrm>
            <a:off x="0" y="3306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endParaRPr lang="ar-SA" altLang="en-US" sz="1800">
              <a:latin typeface="Arial" pitchFamily="34" charset="0"/>
              <a:cs typeface="Arial" pitchFamily="34" charset="0"/>
            </a:endParaRPr>
          </a:p>
        </p:txBody>
      </p:sp>
      <p:sp>
        <p:nvSpPr>
          <p:cNvPr id="494598" name="Line 6"/>
          <p:cNvSpPr>
            <a:spLocks noChangeShapeType="1"/>
          </p:cNvSpPr>
          <p:nvPr/>
        </p:nvSpPr>
        <p:spPr bwMode="auto">
          <a:xfrm>
            <a:off x="2286000" y="2209800"/>
            <a:ext cx="0" cy="2819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ar-SA"/>
          </a:p>
        </p:txBody>
      </p:sp>
      <p:sp>
        <p:nvSpPr>
          <p:cNvPr id="494599" name="Line 7"/>
          <p:cNvSpPr>
            <a:spLocks noChangeShapeType="1"/>
          </p:cNvSpPr>
          <p:nvPr/>
        </p:nvSpPr>
        <p:spPr bwMode="auto">
          <a:xfrm>
            <a:off x="2286000" y="5029200"/>
            <a:ext cx="35814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ar-SA"/>
          </a:p>
        </p:txBody>
      </p:sp>
      <p:sp>
        <p:nvSpPr>
          <p:cNvPr id="259079" name="Freeform 8"/>
          <p:cNvSpPr>
            <a:spLocks/>
          </p:cNvSpPr>
          <p:nvPr/>
        </p:nvSpPr>
        <p:spPr bwMode="auto">
          <a:xfrm>
            <a:off x="2514600" y="2159000"/>
            <a:ext cx="2628900" cy="2413000"/>
          </a:xfrm>
          <a:custGeom>
            <a:avLst/>
            <a:gdLst>
              <a:gd name="T0" fmla="*/ 0 w 1656"/>
              <a:gd name="T1" fmla="*/ 2147483647 h 1520"/>
              <a:gd name="T2" fmla="*/ 2147483647 w 1656"/>
              <a:gd name="T3" fmla="*/ 2147483647 h 1520"/>
              <a:gd name="T4" fmla="*/ 2147483647 w 1656"/>
              <a:gd name="T5" fmla="*/ 2147483647 h 1520"/>
              <a:gd name="T6" fmla="*/ 2147483647 w 1656"/>
              <a:gd name="T7" fmla="*/ 2147483647 h 1520"/>
              <a:gd name="T8" fmla="*/ 2147483647 w 1656"/>
              <a:gd name="T9" fmla="*/ 2147483647 h 1520"/>
              <a:gd name="T10" fmla="*/ 2147483647 w 1656"/>
              <a:gd name="T11" fmla="*/ 2147483647 h 1520"/>
              <a:gd name="T12" fmla="*/ 2147483647 w 1656"/>
              <a:gd name="T13" fmla="*/ 2147483647 h 1520"/>
              <a:gd name="T14" fmla="*/ 0 60000 65536"/>
              <a:gd name="T15" fmla="*/ 0 60000 65536"/>
              <a:gd name="T16" fmla="*/ 0 60000 65536"/>
              <a:gd name="T17" fmla="*/ 0 60000 65536"/>
              <a:gd name="T18" fmla="*/ 0 60000 65536"/>
              <a:gd name="T19" fmla="*/ 0 60000 65536"/>
              <a:gd name="T20" fmla="*/ 0 60000 65536"/>
              <a:gd name="T21" fmla="*/ 0 w 1656"/>
              <a:gd name="T22" fmla="*/ 0 h 1520"/>
              <a:gd name="T23" fmla="*/ 1656 w 1656"/>
              <a:gd name="T24" fmla="*/ 1520 h 15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6" h="1520">
                <a:moveTo>
                  <a:pt x="0" y="1184"/>
                </a:moveTo>
                <a:cubicBezTo>
                  <a:pt x="20" y="1252"/>
                  <a:pt x="40" y="1320"/>
                  <a:pt x="96" y="1376"/>
                </a:cubicBezTo>
                <a:cubicBezTo>
                  <a:pt x="152" y="1432"/>
                  <a:pt x="232" y="1520"/>
                  <a:pt x="336" y="1520"/>
                </a:cubicBezTo>
                <a:cubicBezTo>
                  <a:pt x="440" y="1520"/>
                  <a:pt x="576" y="1488"/>
                  <a:pt x="720" y="1376"/>
                </a:cubicBezTo>
                <a:cubicBezTo>
                  <a:pt x="864" y="1264"/>
                  <a:pt x="1056" y="1056"/>
                  <a:pt x="1200" y="848"/>
                </a:cubicBezTo>
                <a:cubicBezTo>
                  <a:pt x="1344" y="640"/>
                  <a:pt x="1512" y="256"/>
                  <a:pt x="1584" y="128"/>
                </a:cubicBezTo>
                <a:cubicBezTo>
                  <a:pt x="1656" y="0"/>
                  <a:pt x="1644" y="40"/>
                  <a:pt x="1632" y="8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080" name="Line 9"/>
          <p:cNvSpPr>
            <a:spLocks noChangeShapeType="1"/>
          </p:cNvSpPr>
          <p:nvPr/>
        </p:nvSpPr>
        <p:spPr bwMode="auto">
          <a:xfrm>
            <a:off x="2286000" y="32004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1" name="Freeform 11"/>
          <p:cNvSpPr>
            <a:spLocks/>
          </p:cNvSpPr>
          <p:nvPr/>
        </p:nvSpPr>
        <p:spPr bwMode="auto">
          <a:xfrm>
            <a:off x="2514600" y="2590800"/>
            <a:ext cx="3581400" cy="1778000"/>
          </a:xfrm>
          <a:custGeom>
            <a:avLst/>
            <a:gdLst>
              <a:gd name="T0" fmla="*/ 0 w 2256"/>
              <a:gd name="T1" fmla="*/ 2147483647 h 1120"/>
              <a:gd name="T2" fmla="*/ 2147483647 w 2256"/>
              <a:gd name="T3" fmla="*/ 2147483647 h 1120"/>
              <a:gd name="T4" fmla="*/ 2147483647 w 2256"/>
              <a:gd name="T5" fmla="*/ 2147483647 h 1120"/>
              <a:gd name="T6" fmla="*/ 2147483647 w 2256"/>
              <a:gd name="T7" fmla="*/ 0 h 1120"/>
              <a:gd name="T8" fmla="*/ 0 60000 65536"/>
              <a:gd name="T9" fmla="*/ 0 60000 65536"/>
              <a:gd name="T10" fmla="*/ 0 60000 65536"/>
              <a:gd name="T11" fmla="*/ 0 60000 65536"/>
              <a:gd name="T12" fmla="*/ 0 w 2256"/>
              <a:gd name="T13" fmla="*/ 0 h 1120"/>
              <a:gd name="T14" fmla="*/ 2256 w 2256"/>
              <a:gd name="T15" fmla="*/ 1120 h 1120"/>
            </a:gdLst>
            <a:ahLst/>
            <a:cxnLst>
              <a:cxn ang="T8">
                <a:pos x="T0" y="T1"/>
              </a:cxn>
              <a:cxn ang="T9">
                <a:pos x="T2" y="T3"/>
              </a:cxn>
              <a:cxn ang="T10">
                <a:pos x="T4" y="T5"/>
              </a:cxn>
              <a:cxn ang="T11">
                <a:pos x="T6" y="T7"/>
              </a:cxn>
            </a:cxnLst>
            <a:rect l="T12" t="T13" r="T14" b="T15"/>
            <a:pathLst>
              <a:path w="2256" h="1120">
                <a:moveTo>
                  <a:pt x="0" y="240"/>
                </a:moveTo>
                <a:cubicBezTo>
                  <a:pt x="152" y="540"/>
                  <a:pt x="304" y="840"/>
                  <a:pt x="480" y="960"/>
                </a:cubicBezTo>
                <a:cubicBezTo>
                  <a:pt x="656" y="1080"/>
                  <a:pt x="760" y="1120"/>
                  <a:pt x="1056" y="960"/>
                </a:cubicBezTo>
                <a:cubicBezTo>
                  <a:pt x="1352" y="800"/>
                  <a:pt x="2056" y="160"/>
                  <a:pt x="2256"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082" name="Line 12"/>
          <p:cNvSpPr>
            <a:spLocks noChangeShapeType="1"/>
          </p:cNvSpPr>
          <p:nvPr/>
        </p:nvSpPr>
        <p:spPr bwMode="auto">
          <a:xfrm flipH="1">
            <a:off x="4495800" y="3200400"/>
            <a:ext cx="76200" cy="182880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9083" name="Line 13"/>
          <p:cNvSpPr>
            <a:spLocks noChangeShapeType="1"/>
          </p:cNvSpPr>
          <p:nvPr/>
        </p:nvSpPr>
        <p:spPr bwMode="auto">
          <a:xfrm flipH="1">
            <a:off x="2286000" y="38862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4" name="Rectangle 14"/>
          <p:cNvSpPr>
            <a:spLocks noChangeArrowheads="1"/>
          </p:cNvSpPr>
          <p:nvPr/>
        </p:nvSpPr>
        <p:spPr bwMode="auto">
          <a:xfrm>
            <a:off x="2286000" y="3200400"/>
            <a:ext cx="2286000" cy="685800"/>
          </a:xfrm>
          <a:prstGeom prst="rect">
            <a:avLst/>
          </a:prstGeom>
          <a:solidFill>
            <a:srgbClr val="CCFFFF"/>
          </a:solidFill>
          <a:ln w="9525">
            <a:solidFill>
              <a:schemeClr val="tx1"/>
            </a:solidFill>
            <a:miter lim="800000"/>
            <a:headEnd/>
            <a:tailEnd/>
          </a:ln>
        </p:spPr>
        <p:txBody>
          <a:bodyPr wrap="none" anchor="ct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endParaRPr lang="ar-SA" altLang="en-US" sz="1800">
              <a:latin typeface="Arial" pitchFamily="34" charset="0"/>
              <a:cs typeface="Arial" pitchFamily="34" charset="0"/>
            </a:endParaRPr>
          </a:p>
        </p:txBody>
      </p:sp>
      <p:sp>
        <p:nvSpPr>
          <p:cNvPr id="259085" name="Line 15"/>
          <p:cNvSpPr>
            <a:spLocks noChangeShapeType="1"/>
          </p:cNvSpPr>
          <p:nvPr/>
        </p:nvSpPr>
        <p:spPr bwMode="auto">
          <a:xfrm>
            <a:off x="2667000" y="3200400"/>
            <a:ext cx="3810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6" name="Line 16"/>
          <p:cNvSpPr>
            <a:spLocks noChangeShapeType="1"/>
          </p:cNvSpPr>
          <p:nvPr/>
        </p:nvSpPr>
        <p:spPr bwMode="auto">
          <a:xfrm flipH="1">
            <a:off x="4114800" y="3276600"/>
            <a:ext cx="457200" cy="60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087" name="Text Box 17"/>
          <p:cNvSpPr txBox="1">
            <a:spLocks noChangeArrowheads="1"/>
          </p:cNvSpPr>
          <p:nvPr/>
        </p:nvSpPr>
        <p:spPr bwMode="auto">
          <a:xfrm>
            <a:off x="5013325" y="1636713"/>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MC</a:t>
            </a:r>
          </a:p>
        </p:txBody>
      </p:sp>
      <p:sp>
        <p:nvSpPr>
          <p:cNvPr id="259088" name="Text Box 18"/>
          <p:cNvSpPr txBox="1">
            <a:spLocks noChangeArrowheads="1"/>
          </p:cNvSpPr>
          <p:nvPr/>
        </p:nvSpPr>
        <p:spPr bwMode="auto">
          <a:xfrm>
            <a:off x="6105525" y="2093913"/>
            <a:ext cx="62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ATC</a:t>
            </a:r>
          </a:p>
        </p:txBody>
      </p:sp>
      <p:sp>
        <p:nvSpPr>
          <p:cNvPr id="259089" name="Text Box 20"/>
          <p:cNvSpPr txBox="1">
            <a:spLocks noChangeArrowheads="1"/>
          </p:cNvSpPr>
          <p:nvPr/>
        </p:nvSpPr>
        <p:spPr bwMode="auto">
          <a:xfrm>
            <a:off x="6156325" y="3048000"/>
            <a:ext cx="831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P=MR</a:t>
            </a:r>
          </a:p>
        </p:txBody>
      </p:sp>
      <p:sp>
        <p:nvSpPr>
          <p:cNvPr id="259090" name="Text Box 21"/>
          <p:cNvSpPr txBox="1">
            <a:spLocks noChangeArrowheads="1"/>
          </p:cNvSpPr>
          <p:nvPr/>
        </p:nvSpPr>
        <p:spPr bwMode="auto">
          <a:xfrm>
            <a:off x="6308725" y="48371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Q</a:t>
            </a:r>
          </a:p>
        </p:txBody>
      </p:sp>
      <p:sp>
        <p:nvSpPr>
          <p:cNvPr id="259091" name="Text Box 22"/>
          <p:cNvSpPr txBox="1">
            <a:spLocks noChangeArrowheads="1"/>
          </p:cNvSpPr>
          <p:nvPr/>
        </p:nvSpPr>
        <p:spPr bwMode="auto">
          <a:xfrm>
            <a:off x="4327525" y="4989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9</a:t>
            </a:r>
          </a:p>
        </p:txBody>
      </p:sp>
      <p:sp>
        <p:nvSpPr>
          <p:cNvPr id="259092" name="Text Box 23"/>
          <p:cNvSpPr txBox="1">
            <a:spLocks noChangeArrowheads="1"/>
          </p:cNvSpPr>
          <p:nvPr/>
        </p:nvSpPr>
        <p:spPr bwMode="auto">
          <a:xfrm>
            <a:off x="1671638" y="297180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131</a:t>
            </a:r>
          </a:p>
        </p:txBody>
      </p:sp>
      <p:sp>
        <p:nvSpPr>
          <p:cNvPr id="259093" name="Text Box 24"/>
          <p:cNvSpPr txBox="1">
            <a:spLocks noChangeArrowheads="1"/>
          </p:cNvSpPr>
          <p:nvPr/>
        </p:nvSpPr>
        <p:spPr bwMode="auto">
          <a:xfrm>
            <a:off x="1646238" y="365760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97.8</a:t>
            </a:r>
          </a:p>
        </p:txBody>
      </p:sp>
      <p:sp>
        <p:nvSpPr>
          <p:cNvPr id="259094" name="Text Box 25"/>
          <p:cNvSpPr txBox="1">
            <a:spLocks noChangeArrowheads="1"/>
          </p:cNvSpPr>
          <p:nvPr/>
        </p:nvSpPr>
        <p:spPr bwMode="auto">
          <a:xfrm>
            <a:off x="457200" y="556260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2000">
                <a:latin typeface="Arial" pitchFamily="34" charset="0"/>
                <a:cs typeface="Arial" pitchFamily="34" charset="0"/>
              </a:rPr>
              <a:t>الشكل يوضح توازن المنشاة في المدي القصير، حيث يتحدد الانتاج الامثل عند تقاطع منحني التكلفة الحدية (</a:t>
            </a:r>
            <a:r>
              <a:rPr lang="en-US" altLang="en-US" sz="2000">
                <a:latin typeface="Arial" pitchFamily="34" charset="0"/>
                <a:cs typeface="Arial" pitchFamily="34" charset="0"/>
              </a:rPr>
              <a:t>MC</a:t>
            </a:r>
            <a:r>
              <a:rPr lang="ar-SA" altLang="en-US" sz="2000">
                <a:latin typeface="Arial" pitchFamily="34" charset="0"/>
                <a:cs typeface="Arial" pitchFamily="34" charset="0"/>
              </a:rPr>
              <a:t>) مع  منحني الايراد الحدي  (</a:t>
            </a:r>
            <a:r>
              <a:rPr lang="en-US" altLang="en-US" sz="2000">
                <a:latin typeface="Arial" pitchFamily="34" charset="0"/>
                <a:cs typeface="Arial" pitchFamily="34" charset="0"/>
              </a:rPr>
              <a:t>MR</a:t>
            </a:r>
            <a:r>
              <a:rPr lang="ar-SA" altLang="en-US" sz="2000">
                <a:latin typeface="Arial" pitchFamily="34" charset="0"/>
                <a:cs typeface="Arial" pitchFamily="34" charset="0"/>
              </a:rPr>
              <a:t>) ويقاس مقدار الربح لوحدة الانتاج بالمساحة المظللة</a:t>
            </a:r>
            <a:endParaRPr lang="en-US" altLang="en-US" sz="2000">
              <a:latin typeface="Arial" pitchFamily="34" charset="0"/>
              <a:cs typeface="Arial" pitchFamily="34" charset="0"/>
            </a:endParaRPr>
          </a:p>
        </p:txBody>
      </p:sp>
      <p:sp>
        <p:nvSpPr>
          <p:cNvPr id="259095" name="Text Box 21"/>
          <p:cNvSpPr txBox="1">
            <a:spLocks noChangeArrowheads="1"/>
          </p:cNvSpPr>
          <p:nvPr/>
        </p:nvSpPr>
        <p:spPr bwMode="auto">
          <a:xfrm>
            <a:off x="2084388" y="1820863"/>
            <a:ext cx="3381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800">
                <a:latin typeface="Arial" pitchFamily="34" charset="0"/>
                <a:cs typeface="Arial" pitchFamily="34" charset="0"/>
              </a:rPr>
              <a:t>P</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Content Placeholder 5"/>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مما سبق في سوق المنافسة الكاملة:</a:t>
            </a:r>
          </a:p>
          <a:p>
            <a:pPr algn="r" rtl="1" eaLnBrk="1" hangingPunct="1"/>
            <a:r>
              <a:rPr lang="ar-SA" altLang="ar-SA" b="1" smtClean="0">
                <a:latin typeface="Times New Roman" pitchFamily="18" charset="0"/>
                <a:cs typeface="Times New Roman" pitchFamily="18" charset="0"/>
              </a:rPr>
              <a:t>يتحقق التوازن (معظمة الأرباح) للمنتج عند مساواة التكاليف الحدية  </a:t>
            </a:r>
            <a:r>
              <a:rPr lang="en-GB" altLang="ar-SA" b="1" smtClean="0">
                <a:latin typeface="Times New Roman" pitchFamily="18" charset="0"/>
                <a:cs typeface="Times New Roman" pitchFamily="18" charset="0"/>
              </a:rPr>
              <a:t>MC</a:t>
            </a:r>
            <a:r>
              <a:rPr lang="ar-SA" altLang="ar-SA" b="1" smtClean="0">
                <a:latin typeface="Times New Roman" pitchFamily="18" charset="0"/>
                <a:cs typeface="Times New Roman" pitchFamily="18" charset="0"/>
              </a:rPr>
              <a:t> مع الإيراد الحدي </a:t>
            </a:r>
            <a:r>
              <a:rPr lang="en-GB" altLang="ar-SA" b="1" smtClean="0">
                <a:latin typeface="Times New Roman" pitchFamily="18" charset="0"/>
                <a:cs typeface="Times New Roman" pitchFamily="18" charset="0"/>
              </a:rPr>
              <a:t>MR</a:t>
            </a:r>
            <a:r>
              <a:rPr lang="ar-SA" altLang="ar-SA" b="1" smtClean="0">
                <a:latin typeface="Times New Roman" pitchFamily="18" charset="0"/>
                <a:cs typeface="Times New Roman" pitchFamily="18" charset="0"/>
              </a:rPr>
              <a:t> الذي يساوى سعر الوحدة من السلعة </a:t>
            </a:r>
            <a:r>
              <a:rPr lang="en-GB" altLang="ar-SA" b="1" smtClean="0">
                <a:latin typeface="Times New Roman" pitchFamily="18" charset="0"/>
                <a:cs typeface="Times New Roman" pitchFamily="18" charset="0"/>
              </a:rPr>
              <a:t>P</a:t>
            </a:r>
            <a:r>
              <a:rPr lang="en-GB" altLang="ar-SA" b="1" baseline="-25000" smtClean="0">
                <a:latin typeface="Times New Roman" pitchFamily="18" charset="0"/>
                <a:cs typeface="Times New Roman" pitchFamily="18" charset="0"/>
              </a:rPr>
              <a:t>Y </a:t>
            </a:r>
            <a:r>
              <a:rPr lang="ar-SA" altLang="ar-SA" b="1" baseline="-25000" smtClean="0">
                <a:latin typeface="Times New Roman" pitchFamily="18" charset="0"/>
                <a:cs typeface="Times New Roman" pitchFamily="18" charset="0"/>
              </a:rPr>
              <a:t>.</a:t>
            </a:r>
            <a:r>
              <a:rPr lang="ar-SA" altLang="ar-SA" b="1" smtClean="0">
                <a:latin typeface="Times New Roman" pitchFamily="18" charset="0"/>
                <a:cs typeface="Times New Roman" pitchFamily="18" charset="0"/>
              </a:rPr>
              <a:t> </a:t>
            </a:r>
          </a:p>
          <a:p>
            <a:pPr algn="r" rtl="1" eaLnBrk="1" hangingPunct="1"/>
            <a:r>
              <a:rPr lang="ar-SA" altLang="ar-SA" b="1" smtClean="0">
                <a:latin typeface="Times New Roman" pitchFamily="18" charset="0"/>
                <a:cs typeface="Times New Roman" pitchFamily="18" charset="0"/>
              </a:rPr>
              <a:t>ما هي الحالات التي يواجهها المنتج في المدى القصير بحسب الأسعار السائدة في السوق؟؟</a:t>
            </a:r>
          </a:p>
          <a:p>
            <a:pPr algn="r" rtl="1" eaLnBrk="1" hangingPunct="1"/>
            <a:endParaRPr lang="ar-SA" altLang="ar-SA" b="1" smtClean="0">
              <a:latin typeface="Times New Roman" pitchFamily="18" charset="0"/>
              <a:cs typeface="Times New Roman" pitchFamily="18" charset="0"/>
            </a:endParaRPr>
          </a:p>
        </p:txBody>
      </p:sp>
      <p:sp>
        <p:nvSpPr>
          <p:cNvPr id="5" name="Title 4"/>
          <p:cNvSpPr>
            <a:spLocks noGrp="1"/>
          </p:cNvSpPr>
          <p:nvPr>
            <p:ph type="title"/>
          </p:nvPr>
        </p:nvSpPr>
        <p:spPr/>
        <p:txBody>
          <a:bodyPr>
            <a:normAutofit fontScale="90000"/>
          </a:bodyPr>
          <a:lstStyle/>
          <a:p>
            <a:pPr algn="ct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a:r>
            <a:br>
              <a:rPr lang="ar-SA"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التوازن </a:t>
            </a:r>
            <a:r>
              <a:rPr lang="ar-SA" dirty="0">
                <a:solidFill>
                  <a:schemeClr val="accent1">
                    <a:satMod val="150000"/>
                  </a:schemeClr>
                </a:solidFill>
                <a:latin typeface="Times New Roman" panose="02020603050405020304" pitchFamily="18" charset="0"/>
                <a:cs typeface="Times New Roman" panose="02020603050405020304" pitchFamily="18" charset="0"/>
              </a:rPr>
              <a:t>في المدى القصير</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r>
              <a:rPr lang="en-GB" dirty="0">
                <a:solidFill>
                  <a:schemeClr val="accent1">
                    <a:satMod val="150000"/>
                  </a:schemeClr>
                </a:solidFill>
                <a:latin typeface="Times New Roman" panose="02020603050405020304" pitchFamily="18" charset="0"/>
                <a:cs typeface="Times New Roman" panose="02020603050405020304" pitchFamily="18" charset="0"/>
              </a:rPr>
              <a:t>Short-Run Equilibrium</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7"/>
          <p:cNvSpPr>
            <a:spLocks noGrp="1"/>
          </p:cNvSpPr>
          <p:nvPr>
            <p:ph type="sldNum" sz="quarter" idx="12"/>
          </p:nvPr>
        </p:nvSpPr>
        <p:spPr/>
        <p:txBody>
          <a:bodyPr/>
          <a:lstStyle/>
          <a:p>
            <a:pPr>
              <a:defRPr/>
            </a:pPr>
            <a:fld id="{E010599B-E382-4F3D-90BE-9CB5D1A1C14C}" type="slidenum">
              <a:rPr lang="en-US"/>
              <a:pPr>
                <a:defRPr/>
              </a:pPr>
              <a:t>228</a:t>
            </a:fld>
            <a:endParaRPr lang="en-US"/>
          </a:p>
        </p:txBody>
      </p:sp>
      <p:sp>
        <p:nvSpPr>
          <p:cNvPr id="502786" name="Rectangle 2"/>
          <p:cNvSpPr>
            <a:spLocks noGrp="1"/>
          </p:cNvSpPr>
          <p:nvPr>
            <p:ph type="title"/>
          </p:nvPr>
        </p:nvSpPr>
        <p:spPr bwMode="auto"/>
        <p:txBody>
          <a:bodyPr wrap="square" tIns="45720" rIns="91440" bIns="45720" numCol="1" anchorCtr="0" compatLnSpc="1">
            <a:prstTxWarp prst="textNoShape">
              <a:avLst/>
            </a:prstTxWarp>
            <a:normAutofit fontScale="90000"/>
          </a:bodyPr>
          <a:lstStyle/>
          <a:p>
            <a:pPr algn="ctr" eaLnBrk="1" fontAlgn="auto" hangingPunct="1">
              <a:spcAft>
                <a:spcPts val="0"/>
              </a:spcAft>
              <a:defRPr/>
            </a:pPr>
            <a:r>
              <a:rPr lang="ar-SA" sz="4000" dirty="0">
                <a:solidFill>
                  <a:schemeClr val="accent1">
                    <a:satMod val="150000"/>
                  </a:schemeClr>
                </a:solidFill>
                <a:latin typeface="Times New Roman" panose="02020603050405020304" pitchFamily="18" charset="0"/>
                <a:cs typeface="Times New Roman" panose="02020603050405020304" pitchFamily="18" charset="0"/>
              </a:rPr>
              <a:t>التوازن في المدى القصير</a:t>
            </a:r>
            <a:r>
              <a:rPr lang="en-US" sz="4000" dirty="0">
                <a:solidFill>
                  <a:schemeClr val="accent1">
                    <a:satMod val="150000"/>
                  </a:schemeClr>
                </a:solidFill>
                <a:latin typeface="Times New Roman" panose="02020603050405020304" pitchFamily="18" charset="0"/>
                <a:cs typeface="Times New Roman" panose="02020603050405020304" pitchFamily="18" charset="0"/>
              </a:rPr>
              <a:t/>
            </a:r>
            <a:br>
              <a:rPr lang="en-US" sz="4000" dirty="0">
                <a:solidFill>
                  <a:schemeClr val="accent1">
                    <a:satMod val="150000"/>
                  </a:schemeClr>
                </a:solidFill>
                <a:latin typeface="Times New Roman" panose="02020603050405020304" pitchFamily="18" charset="0"/>
                <a:cs typeface="Times New Roman" panose="02020603050405020304" pitchFamily="18" charset="0"/>
              </a:rPr>
            </a:br>
            <a:r>
              <a:rPr lang="en-GB" sz="4000" dirty="0">
                <a:solidFill>
                  <a:schemeClr val="accent1">
                    <a:satMod val="150000"/>
                  </a:schemeClr>
                </a:solidFill>
                <a:latin typeface="Times New Roman" panose="02020603050405020304" pitchFamily="18" charset="0"/>
                <a:cs typeface="Times New Roman" panose="02020603050405020304" pitchFamily="18" charset="0"/>
              </a:rPr>
              <a:t>Short-Run Equilibrium</a:t>
            </a:r>
            <a:endParaRPr lang="en-US" sz="3700" dirty="0" smtClean="0">
              <a:solidFill>
                <a:schemeClr val="accent1">
                  <a:satMod val="150000"/>
                </a:schemeClr>
              </a:solidFill>
              <a:cs typeface="Arial" pitchFamily="34" charset="0"/>
            </a:endParaRPr>
          </a:p>
        </p:txBody>
      </p:sp>
      <p:sp>
        <p:nvSpPr>
          <p:cNvPr id="261124" name="Rectangle 3"/>
          <p:cNvSpPr>
            <a:spLocks noGrp="1"/>
          </p:cNvSpPr>
          <p:nvPr>
            <p:ph type="body" idx="1"/>
          </p:nvPr>
        </p:nvSpPr>
        <p:spPr>
          <a:xfrm>
            <a:off x="457200" y="1481138"/>
            <a:ext cx="8229600" cy="4767262"/>
          </a:xfrm>
        </p:spPr>
        <p:txBody>
          <a:bodyPr/>
          <a:lstStyle/>
          <a:p>
            <a:pPr marL="623888" indent="-514350" algn="r" rtl="1" eaLnBrk="1" hangingPunct="1"/>
            <a:r>
              <a:rPr lang="ar-SA" altLang="en-US" sz="2400" b="1" smtClean="0">
                <a:latin typeface="Arial" pitchFamily="34" charset="0"/>
                <a:cs typeface="Arial" pitchFamily="34" charset="0"/>
              </a:rPr>
              <a:t>اذا كان السعر اعلي من متوسط التكاليف المتغيرة فمن الافضل للمنشاة ان تستمر في الانتاج لان السعر يغطي تكاليفها المتغيرة وجزء من التكاليف الثابتة. اما اذا توقفت عن الانتاج فسوف تخسر المنشاة جميع تكاليفها </a:t>
            </a:r>
            <a:r>
              <a:rPr lang="ar-SA" altLang="en-US" sz="2400" b="1" smtClean="0">
                <a:solidFill>
                  <a:srgbClr val="FF0000"/>
                </a:solidFill>
                <a:latin typeface="Arial" pitchFamily="34" charset="0"/>
                <a:cs typeface="Arial" pitchFamily="34" charset="0"/>
              </a:rPr>
              <a:t>الثابتة</a:t>
            </a:r>
            <a:r>
              <a:rPr lang="ar-SA" altLang="en-US" sz="2400" b="1" smtClean="0">
                <a:latin typeface="Arial" pitchFamily="34" charset="0"/>
                <a:cs typeface="Arial" pitchFamily="34" charset="0"/>
              </a:rPr>
              <a:t>.</a:t>
            </a:r>
          </a:p>
          <a:p>
            <a:pPr marL="623888" indent="-514350" algn="r" rtl="1" eaLnBrk="1" hangingPunct="1"/>
            <a:r>
              <a:rPr lang="ar-SA" altLang="en-US" sz="2400" b="1" smtClean="0">
                <a:latin typeface="Arial" pitchFamily="34" charset="0"/>
                <a:cs typeface="Arial" pitchFamily="34" charset="0"/>
              </a:rPr>
              <a:t>اما اذا كان السعر اقل من متوسط التكاليف المتغيرة فان الاستمرار في الانتاج يعني تحمل خسائر تعادل كامل التكاليف الثابتة بالاضافة الي جزء من التكاليف المتغيرة. اذاً الافضل للمنشاة في هذه الحالة التوقف عن الانتاج وتحمل خسارة مساوية للتكاليف الثابتة فقط دون تحمل اي جزء من التكاليف المتغيرة.</a:t>
            </a:r>
          </a:p>
          <a:p>
            <a:pPr marL="623888" indent="-514350" algn="r" rtl="1" eaLnBrk="1" hangingPunct="1"/>
            <a:r>
              <a:rPr lang="ar-SA" altLang="en-US" sz="2400" b="1" smtClean="0">
                <a:latin typeface="Arial" pitchFamily="34" charset="0"/>
                <a:cs typeface="Arial" pitchFamily="34" charset="0"/>
              </a:rPr>
              <a:t>القاعدة التي يجب اتباعها في حالة الخسارة هي: </a:t>
            </a:r>
          </a:p>
          <a:p>
            <a:pPr marL="623888" indent="-514350" algn="r" rtl="1" eaLnBrk="1" hangingPunct="1">
              <a:buFontTx/>
              <a:buChar char="•"/>
            </a:pPr>
            <a:r>
              <a:rPr lang="ar-SA" altLang="en-US" sz="2400" b="1" smtClean="0">
                <a:latin typeface="Arial" pitchFamily="34" charset="0"/>
                <a:cs typeface="Arial" pitchFamily="34" charset="0"/>
              </a:rPr>
              <a:t>الاستمرار في الانتاج اذا كان </a:t>
            </a:r>
            <a:r>
              <a:rPr lang="en-US" altLang="en-US" sz="2400" b="1" smtClean="0">
                <a:latin typeface="Arial" pitchFamily="34" charset="0"/>
                <a:cs typeface="Arial" pitchFamily="34" charset="0"/>
              </a:rPr>
              <a:t>TR &gt;TVC</a:t>
            </a:r>
            <a:r>
              <a:rPr lang="ar-SA" altLang="en-US" sz="2400" b="1" smtClean="0">
                <a:latin typeface="Arial" pitchFamily="34" charset="0"/>
                <a:cs typeface="Arial" pitchFamily="34" charset="0"/>
              </a:rPr>
              <a:t> او</a:t>
            </a:r>
            <a:r>
              <a:rPr lang="en-US" altLang="en-US" sz="2400" b="1" smtClean="0">
                <a:latin typeface="Arial" pitchFamily="34" charset="0"/>
                <a:cs typeface="Arial" pitchFamily="34" charset="0"/>
              </a:rPr>
              <a:t>P &gt;AVC </a:t>
            </a:r>
          </a:p>
          <a:p>
            <a:pPr marL="623888" indent="-514350" algn="r" rtl="1" eaLnBrk="1" hangingPunct="1">
              <a:buFontTx/>
              <a:buChar char="•"/>
            </a:pPr>
            <a:r>
              <a:rPr lang="ar-SA" altLang="en-US" sz="2400" b="1" smtClean="0">
                <a:latin typeface="Arial" pitchFamily="34" charset="0"/>
                <a:cs typeface="Arial" pitchFamily="34" charset="0"/>
              </a:rPr>
              <a:t>التوقف عن الانتاج اذا كان </a:t>
            </a:r>
            <a:r>
              <a:rPr lang="en-US" altLang="en-US" sz="2400" b="1" smtClean="0">
                <a:latin typeface="Arial" pitchFamily="34" charset="0"/>
                <a:cs typeface="Arial" pitchFamily="34" charset="0"/>
              </a:rPr>
              <a:t>TR&lt;TVC</a:t>
            </a:r>
            <a:r>
              <a:rPr lang="ar-SA" altLang="en-US" sz="2400" b="1" smtClean="0">
                <a:latin typeface="Arial" pitchFamily="34" charset="0"/>
                <a:cs typeface="Arial" pitchFamily="34" charset="0"/>
              </a:rPr>
              <a:t> او </a:t>
            </a:r>
            <a:r>
              <a:rPr lang="en-US" altLang="en-US" sz="2400" b="1" smtClean="0">
                <a:latin typeface="Arial" pitchFamily="34" charset="0"/>
                <a:cs typeface="Arial" pitchFamily="34" charset="0"/>
              </a:rPr>
              <a:t>P&lt;AVC</a:t>
            </a:r>
            <a:endParaRPr lang="ar-SA" altLang="en-US" sz="2400" b="1" smtClean="0">
              <a:latin typeface="Arial" pitchFamily="34" charset="0"/>
              <a:cs typeface="Arial" pitchFamily="34" charset="0"/>
            </a:endParaRPr>
          </a:p>
        </p:txBody>
      </p:sp>
      <p:sp>
        <p:nvSpPr>
          <p:cNvPr id="261125" name="Rectangle 4"/>
          <p:cNvSpPr>
            <a:spLocks noChangeArrowheads="1"/>
          </p:cNvSpPr>
          <p:nvPr/>
        </p:nvSpPr>
        <p:spPr bwMode="auto">
          <a:xfrm>
            <a:off x="0" y="3306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endParaRPr lang="ar-SA" altLang="en-US"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a:r>
            <a:br>
              <a:rPr lang="ar-SA"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التوازن </a:t>
            </a:r>
            <a:r>
              <a:rPr lang="ar-SA" dirty="0">
                <a:solidFill>
                  <a:schemeClr val="accent1">
                    <a:satMod val="150000"/>
                  </a:schemeClr>
                </a:solidFill>
                <a:latin typeface="Times New Roman" panose="02020603050405020304" pitchFamily="18" charset="0"/>
                <a:cs typeface="Times New Roman" panose="02020603050405020304" pitchFamily="18" charset="0"/>
              </a:rPr>
              <a:t>في المدى القصير</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r>
              <a:rPr lang="en-GB" dirty="0">
                <a:solidFill>
                  <a:schemeClr val="accent1">
                    <a:satMod val="150000"/>
                  </a:schemeClr>
                </a:solidFill>
                <a:latin typeface="Times New Roman" panose="02020603050405020304" pitchFamily="18" charset="0"/>
                <a:cs typeface="Times New Roman" panose="02020603050405020304" pitchFamily="18" charset="0"/>
              </a:rPr>
              <a:t>Short-Run Equilibrium</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
        <p:nvSpPr>
          <p:cNvPr id="262147" name="Text Placeholder 10"/>
          <p:cNvSpPr>
            <a:spLocks noGrp="1"/>
          </p:cNvSpPr>
          <p:nvPr>
            <p:ph type="body" sz="half" idx="2"/>
          </p:nvPr>
        </p:nvSpPr>
        <p:spPr>
          <a:xfrm>
            <a:off x="4356100" y="1600200"/>
            <a:ext cx="4330700" cy="4525963"/>
          </a:xfrm>
        </p:spPr>
        <p:txBody>
          <a:bodyPr/>
          <a:lstStyle/>
          <a:p>
            <a:pPr algn="r" rtl="1" eaLnBrk="1" hangingPunct="1"/>
            <a:r>
              <a:rPr lang="ar-SA" altLang="ar-SA" sz="2000" b="1" u="sng" smtClean="0">
                <a:latin typeface="Times New Roman" pitchFamily="18" charset="0"/>
                <a:cs typeface="Times New Roman" pitchFamily="18" charset="0"/>
              </a:rPr>
              <a:t>عند السعر= وج:</a:t>
            </a:r>
          </a:p>
          <a:p>
            <a:pPr algn="r" rtl="1" eaLnBrk="1" hangingPunct="1"/>
            <a:r>
              <a:rPr lang="ar-SA" altLang="ar-SA" sz="2000" b="1" smtClean="0">
                <a:latin typeface="Times New Roman" pitchFamily="18" charset="0"/>
                <a:cs typeface="Times New Roman" pitchFamily="18" charset="0"/>
              </a:rPr>
              <a:t>الإيراد=(وج)</a:t>
            </a:r>
            <a:r>
              <a:rPr lang="en-US" altLang="ar-SA" sz="2000" b="1" smtClean="0">
                <a:latin typeface="Times New Roman" pitchFamily="18" charset="0"/>
                <a:cs typeface="Times New Roman" pitchFamily="18" charset="0"/>
              </a:rPr>
              <a:t>X</a:t>
            </a:r>
            <a:r>
              <a:rPr lang="ar-SA" altLang="ar-SA" sz="2000" b="1" smtClean="0">
                <a:latin typeface="Times New Roman" pitchFamily="18" charset="0"/>
                <a:cs typeface="Times New Roman" pitchFamily="18" charset="0"/>
              </a:rPr>
              <a:t> (أو)= (وأب ج) كيف؟</a:t>
            </a:r>
          </a:p>
          <a:p>
            <a:pPr algn="r" rtl="1" eaLnBrk="1" hangingPunct="1"/>
            <a:r>
              <a:rPr lang="ar-SA" altLang="ar-SA" sz="2000" b="1" smtClean="0">
                <a:latin typeface="Times New Roman" pitchFamily="18" charset="0"/>
                <a:cs typeface="Times New Roman" pitchFamily="18" charset="0"/>
              </a:rPr>
              <a:t>التكاليف الكلية = (وأدهـ) كيف ؟</a:t>
            </a:r>
          </a:p>
          <a:p>
            <a:pPr algn="r" rtl="1" eaLnBrk="1" hangingPunct="1"/>
            <a:r>
              <a:rPr lang="ar-SA" altLang="ar-SA" sz="2000" b="1" smtClean="0">
                <a:latin typeface="Times New Roman" pitchFamily="18" charset="0"/>
                <a:cs typeface="Times New Roman" pitchFamily="18" charset="0"/>
              </a:rPr>
              <a:t>الخسارة=(وأدهـ)– (وأب ج) = (ب دهـ ج)  وهي تساوي التكاليف الثابتة</a:t>
            </a:r>
          </a:p>
          <a:p>
            <a:pPr algn="r" rtl="1" eaLnBrk="1" hangingPunct="1"/>
            <a:r>
              <a:rPr lang="ar-SA" altLang="ar-SA" sz="2000" b="1" smtClean="0">
                <a:latin typeface="Times New Roman" pitchFamily="18" charset="0"/>
                <a:cs typeface="Times New Roman" pitchFamily="18" charset="0"/>
              </a:rPr>
              <a:t>هل يستمر في الانتاج ؟؟؟ هل من عواقب للتوقف عن الانتاج؟؟</a:t>
            </a:r>
          </a:p>
          <a:p>
            <a:pPr algn="r" rtl="1" eaLnBrk="1" hangingPunct="1"/>
            <a:endParaRPr lang="ar-SA" altLang="ar-SA" sz="2000" b="1" smtClean="0">
              <a:latin typeface="Times New Roman" pitchFamily="18" charset="0"/>
              <a:cs typeface="Times New Roman" pitchFamily="18" charset="0"/>
            </a:endParaRPr>
          </a:p>
        </p:txBody>
      </p:sp>
      <p:pic>
        <p:nvPicPr>
          <p:cNvPr id="262148"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07950" y="1484313"/>
            <a:ext cx="4608513" cy="46085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algn="just" eaLnBrk="1" hangingPunct="1"/>
            <a:r>
              <a:rPr lang="ar-SA" altLang="en-US" smtClean="0"/>
              <a:t>الاقتصاد الزراعي</a:t>
            </a:r>
            <a:endParaRPr lang="en-US" altLang="en-US" smtClean="0"/>
          </a:p>
        </p:txBody>
      </p:sp>
      <p:sp>
        <p:nvSpPr>
          <p:cNvPr id="51203" name="Rectangle 3"/>
          <p:cNvSpPr>
            <a:spLocks noGrp="1" noChangeArrowheads="1"/>
          </p:cNvSpPr>
          <p:nvPr>
            <p:ph type="body" idx="1"/>
          </p:nvPr>
        </p:nvSpPr>
        <p:spPr/>
        <p:txBody>
          <a:bodyPr/>
          <a:lstStyle/>
          <a:p>
            <a:pPr algn="just" eaLnBrk="1" hangingPunct="1"/>
            <a:r>
              <a:rPr lang="ar-SA" altLang="en-US" b="1" smtClean="0"/>
              <a:t>يعتبر من العلوم الحديثة، ويهتم بدراسة وتحليل أوجه النشاط الاقتصادي في قطاع الزراعة وذلك عن طريق تطبيق مبادئ وأساسيات علوم الاقتصاد العامة. </a:t>
            </a:r>
          </a:p>
          <a:p>
            <a:pPr algn="just" eaLnBrk="1" hangingPunct="1"/>
            <a:r>
              <a:rPr lang="ar-SA" altLang="en-US" b="1" smtClean="0">
                <a:solidFill>
                  <a:srgbClr val="0000CC"/>
                </a:solidFill>
              </a:rPr>
              <a:t>يواجه نفس الأسئلة الأساسية في علم الاقتصاد، وهي ماذا ننتج وبأي كمية، كيف ننتج، ولمن ننتج. </a:t>
            </a:r>
          </a:p>
          <a:p>
            <a:pPr algn="just" eaLnBrk="1" hangingPunct="1"/>
            <a:r>
              <a:rPr lang="ar-SA" altLang="en-US" b="1" smtClean="0"/>
              <a:t>يهدف الي الاستغلال الأمثل للموارد المتاحة للقطاع الزراعي وذلك لتحقيق أكبر قدر من الرفاهية الاجتماعية.</a:t>
            </a:r>
            <a:endParaRPr lang="en-US" altLang="en-US" b="1" smtClean="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solidFill>
                <a:schemeClr val="accent1">
                  <a:satMod val="150000"/>
                </a:schemeClr>
              </a:solidFill>
            </a:endParaRPr>
          </a:p>
        </p:txBody>
      </p:sp>
      <p:sp>
        <p:nvSpPr>
          <p:cNvPr id="322563" name="Text Placeholder 4"/>
          <p:cNvSpPr>
            <a:spLocks noGrp="1"/>
          </p:cNvSpPr>
          <p:nvPr>
            <p:ph type="body" sz="half" idx="2"/>
          </p:nvPr>
        </p:nvSpPr>
        <p:spPr/>
        <p:txBody>
          <a:bodyPr rtlCol="0">
            <a:normAutofit fontScale="92500" lnSpcReduction="20000"/>
          </a:bodyPr>
          <a:lstStyle/>
          <a:p>
            <a:pPr marL="438912" indent="-320040" algn="r" rtl="1" eaLnBrk="1" fontAlgn="auto" hangingPunct="1">
              <a:spcBef>
                <a:spcPts val="0"/>
              </a:spcBef>
              <a:spcAft>
                <a:spcPts val="0"/>
              </a:spcAft>
              <a:buFont typeface="Wingdings 2"/>
              <a:buChar char=""/>
              <a:defRPr/>
            </a:pPr>
            <a:r>
              <a:rPr lang="ar-SA" altLang="ar-SA" b="1" u="sng" dirty="0" smtClean="0">
                <a:latin typeface="Arial" panose="020B0604020202020204" pitchFamily="34" charset="0"/>
                <a:cs typeface="Arial" panose="020B0604020202020204" pitchFamily="34" charset="0"/>
              </a:rPr>
              <a:t>عند السعر وس:</a:t>
            </a:r>
          </a:p>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الايراد=وس ص ى (كيف؟)</a:t>
            </a:r>
          </a:p>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التكاليف الكلية=وي ع غ</a:t>
            </a:r>
          </a:p>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التكاليف المتغيرة: وي ك ط</a:t>
            </a:r>
          </a:p>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التكاليف الثابتة: ط ك ع غ</a:t>
            </a:r>
          </a:p>
          <a:p>
            <a:pPr marL="438912" indent="-320040" algn="r" rtl="1" eaLnBrk="1" fontAlgn="auto" hangingPunct="1">
              <a:spcBef>
                <a:spcPts val="0"/>
              </a:spcBef>
              <a:spcAft>
                <a:spcPts val="0"/>
              </a:spcAft>
              <a:buFont typeface="Wingdings 2"/>
              <a:buChar char=""/>
              <a:defRPr/>
            </a:pPr>
            <a:r>
              <a:rPr lang="ar-SA" altLang="ar-SA" b="1" dirty="0" smtClean="0">
                <a:latin typeface="Arial" panose="020B0604020202020204" pitchFamily="34" charset="0"/>
                <a:cs typeface="Arial" panose="020B0604020202020204" pitchFamily="34" charset="0"/>
              </a:rPr>
              <a:t>الخسارة=س ص ع غ ، منها:</a:t>
            </a:r>
          </a:p>
          <a:p>
            <a:pPr marL="731520" lvl="1" indent="-274320" algn="r" rtl="1" eaLnBrk="1" fontAlgn="auto" hangingPunct="1">
              <a:spcAft>
                <a:spcPts val="0"/>
              </a:spcAft>
              <a:buFont typeface="Wingdings"/>
              <a:buChar char=""/>
              <a:defRPr/>
            </a:pPr>
            <a:r>
              <a:rPr lang="ar-SA" altLang="ar-SA" b="1" dirty="0" smtClean="0">
                <a:latin typeface="Arial" panose="020B0604020202020204" pitchFamily="34" charset="0"/>
                <a:cs typeface="Arial" panose="020B0604020202020204" pitchFamily="34" charset="0"/>
              </a:rPr>
              <a:t>ط ك ع غ (كل التكلفة الثابتة)</a:t>
            </a:r>
          </a:p>
          <a:p>
            <a:pPr marL="731520" lvl="1" indent="-274320" algn="r" rtl="1" eaLnBrk="1" fontAlgn="auto" hangingPunct="1">
              <a:spcAft>
                <a:spcPts val="0"/>
              </a:spcAft>
              <a:buFont typeface="Wingdings"/>
              <a:buChar char=""/>
              <a:defRPr/>
            </a:pPr>
            <a:r>
              <a:rPr lang="ar-SA" altLang="ar-SA" b="1" dirty="0" smtClean="0">
                <a:latin typeface="Arial" panose="020B0604020202020204" pitchFamily="34" charset="0"/>
                <a:cs typeface="Arial" panose="020B0604020202020204" pitchFamily="34" charset="0"/>
              </a:rPr>
              <a:t>س ص ك ط (جزء من التكلفة المتغيرة).</a:t>
            </a:r>
          </a:p>
          <a:p>
            <a:pPr marL="438912" indent="-320040" algn="r" rtl="1" eaLnBrk="1" fontAlgn="auto" hangingPunct="1">
              <a:spcBef>
                <a:spcPts val="0"/>
              </a:spcBef>
              <a:spcAft>
                <a:spcPts val="0"/>
              </a:spcAft>
              <a:buFont typeface="Wingdings 2"/>
              <a:buChar char=""/>
              <a:defRPr/>
            </a:pPr>
            <a:r>
              <a:rPr lang="ar-SA" altLang="ar-SA" sz="2000" b="1" dirty="0" smtClean="0">
                <a:latin typeface="Arial" panose="020B0604020202020204" pitchFamily="34" charset="0"/>
                <a:cs typeface="Arial" panose="020B0604020202020204" pitchFamily="34" charset="0"/>
              </a:rPr>
              <a:t>هل يستمر في الانتاج ؟؟؟ هل من عواقب للتوقف عن الانتاج؟؟</a:t>
            </a:r>
          </a:p>
          <a:p>
            <a:pPr marL="438912" indent="-320040" algn="r" rtl="1" eaLnBrk="1" fontAlgn="auto" hangingPunct="1">
              <a:spcBef>
                <a:spcPts val="0"/>
              </a:spcBef>
              <a:spcAft>
                <a:spcPts val="0"/>
              </a:spcAft>
              <a:buFont typeface="Wingdings 2"/>
              <a:buChar char=""/>
              <a:defRPr/>
            </a:pPr>
            <a:endParaRPr lang="ar-SA" altLang="ar-SA" b="1" dirty="0" smtClean="0">
              <a:latin typeface="Arial" panose="020B0604020202020204" pitchFamily="34" charset="0"/>
              <a:cs typeface="Arial" panose="020B0604020202020204" pitchFamily="34" charset="0"/>
            </a:endParaRPr>
          </a:p>
          <a:p>
            <a:pPr marL="438912" indent="-320040" algn="r" rtl="1" eaLnBrk="1" fontAlgn="auto" hangingPunct="1">
              <a:spcBef>
                <a:spcPts val="0"/>
              </a:spcBef>
              <a:spcAft>
                <a:spcPts val="0"/>
              </a:spcAft>
              <a:buFont typeface="Wingdings 2"/>
              <a:buChar char=""/>
              <a:defRPr/>
            </a:pPr>
            <a:endParaRPr lang="ar-SA" altLang="ar-SA" b="1" dirty="0" smtClean="0"/>
          </a:p>
          <a:p>
            <a:pPr marL="438912" indent="-320040" algn="r" rtl="1" eaLnBrk="1" fontAlgn="auto" hangingPunct="1">
              <a:spcBef>
                <a:spcPts val="0"/>
              </a:spcBef>
              <a:spcAft>
                <a:spcPts val="0"/>
              </a:spcAft>
              <a:buFont typeface="Wingdings 2"/>
              <a:buChar char=""/>
              <a:defRPr/>
            </a:pPr>
            <a:endParaRPr lang="ar-SA" altLang="ar-SA" b="1" dirty="0" smtClean="0"/>
          </a:p>
          <a:p>
            <a:pPr marL="438912" indent="-320040" algn="r" rtl="1" eaLnBrk="1" fontAlgn="auto" hangingPunct="1">
              <a:spcBef>
                <a:spcPts val="0"/>
              </a:spcBef>
              <a:spcAft>
                <a:spcPts val="0"/>
              </a:spcAft>
              <a:buFont typeface="Wingdings 2"/>
              <a:buChar char=""/>
              <a:defRPr/>
            </a:pPr>
            <a:endParaRPr lang="ar-SA" altLang="ar-SA" b="1" u="sng" dirty="0" smtClean="0"/>
          </a:p>
        </p:txBody>
      </p:sp>
      <p:pic>
        <p:nvPicPr>
          <p:cNvPr id="26317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3225"/>
            <a:ext cx="4038600" cy="4379913"/>
          </a:xfrm>
        </p:spPr>
      </p:pic>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Content Placeholder 5"/>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مما سبق: أدنى سعر للانتاج هو (و ج) وهو يعادل متوسط التكاليف المتغيرة؛ لماذا ؟؟</a:t>
            </a:r>
          </a:p>
          <a:p>
            <a:pPr algn="r" rtl="1" eaLnBrk="1" hangingPunct="1"/>
            <a:r>
              <a:rPr lang="ar-SA" altLang="ar-SA" b="1" smtClean="0">
                <a:latin typeface="Times New Roman" pitchFamily="18" charset="0"/>
                <a:cs typeface="Times New Roman" pitchFamily="18" charset="0"/>
              </a:rPr>
              <a:t>أي سعر أعلى من (وج) يكون ف يصالح المنتج.</a:t>
            </a:r>
          </a:p>
          <a:p>
            <a:pPr algn="r" rtl="1" eaLnBrk="1" hangingPunct="1"/>
            <a:r>
              <a:rPr lang="ar-SA" altLang="ar-SA" b="1" smtClean="0">
                <a:latin typeface="Times New Roman" pitchFamily="18" charset="0"/>
                <a:cs typeface="Times New Roman" pitchFamily="18" charset="0"/>
              </a:rPr>
              <a:t>أي سعر أقل من (و ج) يعني الخروج من السوق؛ لماذا؟؟</a:t>
            </a:r>
          </a:p>
          <a:p>
            <a:pPr algn="r" rtl="1" eaLnBrk="1" hangingPunct="1"/>
            <a:r>
              <a:rPr lang="ar-SA" altLang="ar-SA" b="1" smtClean="0">
                <a:latin typeface="Times New Roman" pitchFamily="18" charset="0"/>
                <a:cs typeface="Times New Roman" pitchFamily="18" charset="0"/>
              </a:rPr>
              <a:t>بالتالي يكون منحنى العرض للمنتج في المدى القصير هو ذلك الجزء الصاعد من التكاليف الحدية و الواقع فوق متوسط التكاليف المتغيرة.</a:t>
            </a:r>
            <a:endParaRPr lang="en-US"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p:txBody>
      </p:sp>
      <p:sp>
        <p:nvSpPr>
          <p:cNvPr id="5" name="Title 4"/>
          <p:cNvSpPr>
            <a:spLocks noGrp="1"/>
          </p:cNvSpPr>
          <p:nvPr>
            <p:ph type="title"/>
          </p:nvPr>
        </p:nvSpPr>
        <p:spPr>
          <a:xfrm>
            <a:off x="457200" y="155575"/>
            <a:ext cx="8229600" cy="1252538"/>
          </a:xfrm>
        </p:spPr>
        <p:txBody>
          <a:bodyPr/>
          <a:lstStyle/>
          <a:p>
            <a:pPr algn="ctr" rtl="1" eaLnBrk="1" fontAlgn="auto" hangingPunct="1">
              <a:spcAft>
                <a:spcPts val="0"/>
              </a:spcAft>
              <a:defRPr/>
            </a:pP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eaLnBrk="1" fontAlgn="auto" hangingPunct="1">
              <a:spcAft>
                <a:spcPts val="0"/>
              </a:spcAft>
              <a:defRPr/>
            </a:pPr>
            <a:r>
              <a:rPr lang="ar-SA" dirty="0">
                <a:solidFill>
                  <a:schemeClr val="accent1">
                    <a:satMod val="150000"/>
                  </a:schemeClr>
                </a:solidFill>
                <a:latin typeface="Arial" panose="020B0604020202020204" pitchFamily="34" charset="0"/>
                <a:cs typeface="Arial" panose="020B0604020202020204" pitchFamily="34" charset="0"/>
              </a:rPr>
              <a:t>مثال:</a:t>
            </a:r>
            <a:r>
              <a:rPr lang="en-US" dirty="0">
                <a:solidFill>
                  <a:schemeClr val="accent1">
                    <a:satMod val="150000"/>
                  </a:schemeClr>
                </a:solidFill>
              </a:rPr>
              <a:t/>
            </a:r>
            <a:br>
              <a:rPr lang="en-US" dirty="0">
                <a:solidFill>
                  <a:schemeClr val="accent1">
                    <a:satMod val="150000"/>
                  </a:schemeClr>
                </a:solidFill>
              </a:rPr>
            </a:br>
            <a:endParaRPr lang="en-US" dirty="0">
              <a:solidFill>
                <a:schemeClr val="accent1">
                  <a:satMod val="150000"/>
                </a:schemeClr>
              </a:solidFill>
            </a:endParaRPr>
          </a:p>
        </p:txBody>
      </p:sp>
      <p:pic>
        <p:nvPicPr>
          <p:cNvPr id="26521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1050" y="2695575"/>
            <a:ext cx="5462588" cy="2990850"/>
          </a:xfrm>
          <a:noFill/>
        </p:spPr>
      </p:pic>
      <p:sp>
        <p:nvSpPr>
          <p:cNvPr id="265220" name="Rectangle 3"/>
          <p:cNvSpPr>
            <a:spLocks noChangeArrowheads="1"/>
          </p:cNvSpPr>
          <p:nvPr/>
        </p:nvSpPr>
        <p:spPr bwMode="auto">
          <a:xfrm>
            <a:off x="1116013" y="1773238"/>
            <a:ext cx="6840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b="1">
                <a:latin typeface="Arial" pitchFamily="34" charset="0"/>
                <a:cs typeface="Arial" pitchFamily="34" charset="0"/>
              </a:rPr>
              <a:t> </a:t>
            </a:r>
            <a:endParaRPr lang="en-US" altLang="en-US" sz="1800" b="1">
              <a:latin typeface="Arial" pitchFamily="34" charset="0"/>
              <a:cs typeface="Arial" pitchFamily="34" charset="0"/>
            </a:endParaRPr>
          </a:p>
          <a:p>
            <a:pPr algn="r" rtl="1" eaLnBrk="1" hangingPunct="1">
              <a:buClrTx/>
              <a:buSzTx/>
              <a:buFontTx/>
              <a:buNone/>
            </a:pPr>
            <a:r>
              <a:rPr lang="ar-SA" altLang="en-US" sz="1800" b="1">
                <a:latin typeface="Arial" pitchFamily="34" charset="0"/>
                <a:cs typeface="Arial" pitchFamily="34" charset="0"/>
              </a:rPr>
              <a:t>يوضح الجدول التالي اوضاع منشأتين تحققان خسائر، ومقدار الخسارة في حالة الاستمرا ر في الانتاج وفي حالة التوقف، والايرادات والتكاليف.</a:t>
            </a:r>
            <a:endParaRPr lang="en-US" altLang="en-US" sz="1800" b="1">
              <a:latin typeface="Arial" pitchFamily="34" charset="0"/>
              <a:cs typeface="Arial" pitchFamily="34" charset="0"/>
            </a:endParaRPr>
          </a:p>
        </p:txBody>
      </p:sp>
      <p:sp>
        <p:nvSpPr>
          <p:cNvPr id="265221" name="TextBox 2"/>
          <p:cNvSpPr txBox="1">
            <a:spLocks noChangeArrowheads="1"/>
          </p:cNvSpPr>
          <p:nvPr/>
        </p:nvSpPr>
        <p:spPr bwMode="auto">
          <a:xfrm>
            <a:off x="255588" y="5805488"/>
            <a:ext cx="8232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1800" b="1">
                <a:latin typeface="Arial" pitchFamily="34" charset="0"/>
                <a:cs typeface="Arial" pitchFamily="34" charset="0"/>
              </a:rPr>
              <a:t>المنشأة الاولي تستمر فس الانتاج لان الخسارة في حالة وقف الانتاج اكبر من الخسارة في حالة الاستمرار</a:t>
            </a:r>
          </a:p>
          <a:p>
            <a:pPr algn="r" rtl="1" eaLnBrk="1" hangingPunct="1">
              <a:buClrTx/>
              <a:buSzTx/>
              <a:buFontTx/>
              <a:buNone/>
            </a:pPr>
            <a:r>
              <a:rPr lang="ar-SA" altLang="en-US" sz="1800" b="1">
                <a:latin typeface="Arial" pitchFamily="34" charset="0"/>
                <a:cs typeface="Arial" pitchFamily="34" charset="0"/>
              </a:rPr>
              <a:t>في الانتاج (</a:t>
            </a:r>
            <a:r>
              <a:rPr lang="en-US" altLang="en-US" sz="1800" b="1">
                <a:latin typeface="Arial" pitchFamily="34" charset="0"/>
                <a:cs typeface="Arial" pitchFamily="34" charset="0"/>
              </a:rPr>
              <a:t>TR&gt;TVC</a:t>
            </a:r>
            <a:r>
              <a:rPr lang="ar-SA" altLang="en-US" sz="1800" b="1">
                <a:latin typeface="Arial" pitchFamily="34" charset="0"/>
                <a:cs typeface="Arial" pitchFamily="34" charset="0"/>
              </a:rPr>
              <a:t>)، بينما المنشأة الثانية يجب ان تتوقف عن الانتاج لان الخسارة في حالة وقف الانتاج</a:t>
            </a:r>
          </a:p>
          <a:p>
            <a:pPr algn="r" rtl="1" eaLnBrk="1" hangingPunct="1">
              <a:buClrTx/>
              <a:buSzTx/>
              <a:buFontTx/>
              <a:buNone/>
            </a:pPr>
            <a:r>
              <a:rPr lang="ar-SA" altLang="en-US" sz="1800" b="1">
                <a:latin typeface="Arial" pitchFamily="34" charset="0"/>
                <a:cs typeface="Arial" pitchFamily="34" charset="0"/>
              </a:rPr>
              <a:t>اقل من الخسارة في حالة الاستمرار في الانتاج (</a:t>
            </a:r>
            <a:r>
              <a:rPr lang="en-US" altLang="en-US" sz="1800" b="1">
                <a:latin typeface="Arial" pitchFamily="34" charset="0"/>
                <a:cs typeface="Arial" pitchFamily="34" charset="0"/>
              </a:rPr>
              <a:t>TR&lt;TVC</a:t>
            </a:r>
            <a:r>
              <a:rPr lang="ar-SA" altLang="en-US" sz="1800" b="1">
                <a:latin typeface="Arial" pitchFamily="34" charset="0"/>
                <a:cs typeface="Arial" pitchFamily="34" charset="0"/>
              </a:rPr>
              <a:t>)</a:t>
            </a:r>
            <a:endParaRPr lang="en-US" altLang="en-US" sz="1800" b="1">
              <a:latin typeface="Arial" pitchFamily="34" charset="0"/>
              <a:cs typeface="Arial" pitchFamily="34" charset="0"/>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7"/>
          <p:cNvSpPr>
            <a:spLocks noGrp="1"/>
          </p:cNvSpPr>
          <p:nvPr>
            <p:ph type="sldNum" sz="quarter" idx="12"/>
          </p:nvPr>
        </p:nvSpPr>
        <p:spPr/>
        <p:txBody>
          <a:bodyPr/>
          <a:lstStyle/>
          <a:p>
            <a:pPr>
              <a:defRPr/>
            </a:pPr>
            <a:fld id="{590A6589-1CDD-4A2F-AAE6-F1235EC978A9}" type="slidenum">
              <a:rPr lang="en-US"/>
              <a:pPr>
                <a:defRPr/>
              </a:pPr>
              <a:t>233</a:t>
            </a:fld>
            <a:endParaRPr lang="en-US"/>
          </a:p>
        </p:txBody>
      </p:sp>
      <p:sp>
        <p:nvSpPr>
          <p:cNvPr id="345090" name="Rectangle 2"/>
          <p:cNvSpPr>
            <a:spLocks noGrp="1"/>
          </p:cNvSpPr>
          <p:nvPr>
            <p:ph type="title"/>
          </p:nvPr>
        </p:nvSpPr>
        <p:spPr bwMode="auto"/>
        <p:txBody>
          <a:bodyPr wrap="square" tIns="45720" rIns="91440" bIns="45720" numCol="1" anchorCtr="0" compatLnSpc="1">
            <a:prstTxWarp prst="textNoShape">
              <a:avLst/>
            </a:prstTxWarp>
          </a:bodyPr>
          <a:lstStyle/>
          <a:p>
            <a:pPr marL="623888" indent="-514350" algn="ctr" rtl="1" eaLnBrk="1" fontAlgn="auto" hangingPunct="1">
              <a:lnSpc>
                <a:spcPct val="90000"/>
              </a:lnSpc>
              <a:spcAft>
                <a:spcPts val="0"/>
              </a:spcAft>
              <a:defRPr/>
            </a:pPr>
            <a:r>
              <a:rPr lang="ar-SA" altLang="en-US" sz="4000" dirty="0">
                <a:solidFill>
                  <a:schemeClr val="accent1">
                    <a:satMod val="150000"/>
                  </a:schemeClr>
                </a:solidFill>
                <a:latin typeface="Arial" panose="020B0604020202020204" pitchFamily="34" charset="0"/>
                <a:cs typeface="Arial" panose="020B0604020202020204" pitchFamily="34" charset="0"/>
              </a:rPr>
              <a:t>منحنيات سواء </a:t>
            </a:r>
            <a:r>
              <a:rPr lang="ar-SA" altLang="en-US" sz="4000" dirty="0" smtClean="0">
                <a:solidFill>
                  <a:schemeClr val="accent1">
                    <a:satMod val="150000"/>
                  </a:schemeClr>
                </a:solidFill>
                <a:latin typeface="Arial" panose="020B0604020202020204" pitchFamily="34" charset="0"/>
                <a:cs typeface="Arial" panose="020B0604020202020204" pitchFamily="34" charset="0"/>
              </a:rPr>
              <a:t>الناتج</a:t>
            </a:r>
            <a:br>
              <a:rPr lang="ar-SA" altLang="en-US" sz="4000" dirty="0" smtClean="0">
                <a:solidFill>
                  <a:schemeClr val="accent1">
                    <a:satMod val="150000"/>
                  </a:schemeClr>
                </a:solidFill>
                <a:latin typeface="Arial" panose="020B0604020202020204" pitchFamily="34" charset="0"/>
                <a:cs typeface="Arial" panose="020B0604020202020204" pitchFamily="34" charset="0"/>
              </a:rPr>
            </a:br>
            <a:r>
              <a:rPr lang="en-US" altLang="en-US" sz="4000" dirty="0" smtClean="0">
                <a:solidFill>
                  <a:schemeClr val="accent1">
                    <a:satMod val="150000"/>
                  </a:schemeClr>
                </a:solidFill>
                <a:latin typeface="Arial" panose="020B0604020202020204" pitchFamily="34" charset="0"/>
                <a:cs typeface="Arial" panose="020B0604020202020204" pitchFamily="34" charset="0"/>
              </a:rPr>
              <a:t>Production </a:t>
            </a:r>
            <a:r>
              <a:rPr lang="en-US" altLang="en-US" sz="4000" dirty="0">
                <a:solidFill>
                  <a:schemeClr val="accent1">
                    <a:satMod val="150000"/>
                  </a:schemeClr>
                </a:solidFill>
                <a:latin typeface="Arial" panose="020B0604020202020204" pitchFamily="34" charset="0"/>
                <a:cs typeface="Arial" panose="020B0604020202020204" pitchFamily="34" charset="0"/>
              </a:rPr>
              <a:t>Isoquants</a:t>
            </a:r>
            <a:r>
              <a:rPr lang="ar-SA" altLang="en-US" sz="4000" dirty="0">
                <a:solidFill>
                  <a:schemeClr val="accent1">
                    <a:satMod val="150000"/>
                  </a:schemeClr>
                </a:solidFill>
                <a:latin typeface="Arial" panose="020B0604020202020204" pitchFamily="34" charset="0"/>
                <a:cs typeface="Arial" panose="020B0604020202020204" pitchFamily="34" charset="0"/>
              </a:rPr>
              <a:t> </a:t>
            </a:r>
          </a:p>
        </p:txBody>
      </p:sp>
      <p:sp>
        <p:nvSpPr>
          <p:cNvPr id="50180" name="Rectangle 3"/>
          <p:cNvSpPr>
            <a:spLocks noGrp="1"/>
          </p:cNvSpPr>
          <p:nvPr>
            <p:ph type="body" idx="1"/>
          </p:nvPr>
        </p:nvSpPr>
        <p:spPr>
          <a:xfrm>
            <a:off x="457200" y="1481138"/>
            <a:ext cx="8229600" cy="5072062"/>
          </a:xfrm>
        </p:spPr>
        <p:txBody>
          <a:bodyPr rtlCol="0">
            <a:normAutofit fontScale="92500" lnSpcReduction="20000"/>
          </a:bodyPr>
          <a:lstStyle/>
          <a:p>
            <a:pPr marL="623888" indent="-514350" algn="r" rtl="1" eaLnBrk="1" fontAlgn="auto" hangingPunct="1">
              <a:lnSpc>
                <a:spcPct val="90000"/>
              </a:lnSpc>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لدراسة العلاقة بين الانتاج وعناصر الانتاج في المدي البعيد سوف نستخدم منحنيات السواء للانتاج.</a:t>
            </a:r>
          </a:p>
          <a:p>
            <a:pPr marL="623888" indent="-514350" algn="r" rtl="1" eaLnBrk="1" fontAlgn="auto" hangingPunct="1">
              <a:lnSpc>
                <a:spcPct val="90000"/>
              </a:lnSpc>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يشير منحنى سواء الإنتاج أو منحنى الناتج المتساوي إلى مختلف التوليفات من موردين للحصول على القدر نفسه من الناتج</a:t>
            </a:r>
            <a:r>
              <a:rPr lang="en-US" altLang="en-US" b="1" dirty="0" smtClean="0">
                <a:latin typeface="Arial" panose="020B0604020202020204" pitchFamily="34" charset="0"/>
                <a:cs typeface="Arial" panose="020B0604020202020204" pitchFamily="34" charset="0"/>
              </a:rPr>
              <a:t> </a:t>
            </a:r>
            <a:r>
              <a:rPr lang="ar-SA" altLang="en-US" b="1" dirty="0" smtClean="0">
                <a:latin typeface="Arial" panose="020B0604020202020204" pitchFamily="34" charset="0"/>
                <a:cs typeface="Arial" panose="020B0604020202020204" pitchFamily="34" charset="0"/>
              </a:rPr>
              <a:t>.</a:t>
            </a:r>
          </a:p>
          <a:p>
            <a:pPr marL="623888" indent="-514350" algn="r" rtl="1" eaLnBrk="1" fontAlgn="auto" hangingPunct="1">
              <a:lnSpc>
                <a:spcPct val="90000"/>
              </a:lnSpc>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افترض ان لدينا عملية انتاجية تعتمد علي عنصري الانتاج الاساسيين البديلين: العمل (</a:t>
            </a:r>
            <a:r>
              <a:rPr lang="en-US" altLang="en-US" b="1" dirty="0" smtClean="0">
                <a:latin typeface="Arial" panose="020B0604020202020204" pitchFamily="34" charset="0"/>
                <a:cs typeface="Arial" panose="020B0604020202020204" pitchFamily="34" charset="0"/>
              </a:rPr>
              <a:t>L</a:t>
            </a:r>
            <a:r>
              <a:rPr lang="ar-SA" altLang="en-US" b="1" dirty="0" smtClean="0">
                <a:latin typeface="Arial" panose="020B0604020202020204" pitchFamily="34" charset="0"/>
                <a:cs typeface="Arial" panose="020B0604020202020204" pitchFamily="34" charset="0"/>
              </a:rPr>
              <a:t>) وراس المال (</a:t>
            </a:r>
            <a:r>
              <a:rPr lang="en-US" altLang="en-US" b="1" dirty="0" smtClean="0">
                <a:latin typeface="Arial" panose="020B0604020202020204" pitchFamily="34" charset="0"/>
                <a:cs typeface="Arial" panose="020B0604020202020204" pitchFamily="34" charset="0"/>
              </a:rPr>
              <a:t>K</a:t>
            </a:r>
            <a:r>
              <a:rPr lang="ar-SA" altLang="en-US" b="1" dirty="0" smtClean="0">
                <a:latin typeface="Arial" panose="020B0604020202020204" pitchFamily="34" charset="0"/>
                <a:cs typeface="Arial" panose="020B0604020202020204" pitchFamily="34" charset="0"/>
              </a:rPr>
              <a:t>) في المدي البعيد.</a:t>
            </a:r>
          </a:p>
          <a:p>
            <a:pPr marL="623888" indent="-514350" algn="r" rtl="1" eaLnBrk="1" fontAlgn="auto" hangingPunct="1">
              <a:lnSpc>
                <a:spcPct val="90000"/>
              </a:lnSpc>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بديلين تعني انه يمكن التقليل من العمل بزيادة راس المال او العكس.</a:t>
            </a:r>
          </a:p>
          <a:p>
            <a:pPr marL="623888" indent="-514350" algn="r" rtl="1" eaLnBrk="1" fontAlgn="auto" hangingPunct="1">
              <a:lnSpc>
                <a:spcPct val="90000"/>
              </a:lnSpc>
              <a:spcBef>
                <a:spcPts val="0"/>
              </a:spcBef>
              <a:spcAft>
                <a:spcPts val="0"/>
              </a:spcAft>
              <a:buFont typeface="Wingdings 2"/>
              <a:buChar char=""/>
              <a:defRPr/>
            </a:pPr>
            <a:r>
              <a:rPr lang="ar-SA" altLang="en-US" b="1" dirty="0" smtClean="0">
                <a:latin typeface="Arial" panose="020B0604020202020204" pitchFamily="34" charset="0"/>
                <a:cs typeface="Arial" panose="020B0604020202020204" pitchFamily="34" charset="0"/>
              </a:rPr>
              <a:t>منحني السواء للناتج هو رسم هندسي لمجموعة من النقاط تمثل التوليفات المختلفة بين عنصري الانتاج البديلين في الانتاج (العمل وراس المال) اللازمة لانتاج مستوي معين من الناتج كما يوضح الشكل التالي: </a:t>
            </a:r>
            <a:endParaRPr lang="en-US" altLang="en-US" b="1"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7"/>
          <p:cNvSpPr>
            <a:spLocks noGrp="1"/>
          </p:cNvSpPr>
          <p:nvPr>
            <p:ph type="sldNum" sz="quarter" idx="12"/>
          </p:nvPr>
        </p:nvSpPr>
        <p:spPr/>
        <p:txBody>
          <a:bodyPr/>
          <a:lstStyle/>
          <a:p>
            <a:pPr>
              <a:defRPr/>
            </a:pPr>
            <a:fld id="{D2324114-5DD1-4105-898E-C93F44E80E66}" type="slidenum">
              <a:rPr lang="en-US"/>
              <a:pPr>
                <a:defRPr/>
              </a:pPr>
              <a:t>234</a:t>
            </a:fld>
            <a:endParaRPr lang="en-US"/>
          </a:p>
        </p:txBody>
      </p:sp>
      <p:sp>
        <p:nvSpPr>
          <p:cNvPr id="349186" name="Rectangle 2"/>
          <p:cNvSpPr>
            <a:spLocks noGrp="1"/>
          </p:cNvSpPr>
          <p:nvPr>
            <p:ph type="title"/>
          </p:nvPr>
        </p:nvSpPr>
        <p:spPr bwMode="auto">
          <a:xfrm>
            <a:off x="457200" y="155575"/>
            <a:ext cx="8229600" cy="1252538"/>
          </a:xfrm>
        </p:spPr>
        <p:txBody>
          <a:bodyPr wrap="square" tIns="45720" rIns="91440" bIns="45720" numCol="1" anchorCtr="0" compatLnSpc="1">
            <a:prstTxWarp prst="textNoShape">
              <a:avLst/>
            </a:prstTxWarp>
          </a:bodyPr>
          <a:lstStyle/>
          <a:p>
            <a:pPr algn="ctr" eaLnBrk="1" fontAlgn="auto" hangingPunct="1">
              <a:spcAft>
                <a:spcPts val="0"/>
              </a:spcAft>
              <a:defRPr/>
            </a:pPr>
            <a:r>
              <a:rPr lang="ar-SA" sz="3700" dirty="0" smtClean="0">
                <a:solidFill>
                  <a:schemeClr val="accent1">
                    <a:satMod val="150000"/>
                  </a:schemeClr>
                </a:solidFill>
                <a:cs typeface="Arial" pitchFamily="34" charset="0"/>
              </a:rPr>
              <a:t>منحنيات سواء الانتاج</a:t>
            </a:r>
            <a:endParaRPr lang="en-US" sz="3700" dirty="0" smtClean="0">
              <a:solidFill>
                <a:schemeClr val="accent1">
                  <a:satMod val="150000"/>
                </a:schemeClr>
              </a:solidFill>
              <a:cs typeface="Arial" pitchFamily="34" charset="0"/>
            </a:endParaRPr>
          </a:p>
        </p:txBody>
      </p:sp>
      <p:grpSp>
        <p:nvGrpSpPr>
          <p:cNvPr id="267268" name="Group 1"/>
          <p:cNvGrpSpPr>
            <a:grpSpLocks/>
          </p:cNvGrpSpPr>
          <p:nvPr/>
        </p:nvGrpSpPr>
        <p:grpSpPr bwMode="auto">
          <a:xfrm>
            <a:off x="1219200" y="1031875"/>
            <a:ext cx="7010400" cy="5322888"/>
            <a:chOff x="1219200" y="1031875"/>
            <a:chExt cx="7010400" cy="5322848"/>
          </a:xfrm>
        </p:grpSpPr>
        <p:grpSp>
          <p:nvGrpSpPr>
            <p:cNvPr id="267269" name="Group 45"/>
            <p:cNvGrpSpPr>
              <a:grpSpLocks noChangeAspect="1"/>
            </p:cNvGrpSpPr>
            <p:nvPr/>
          </p:nvGrpSpPr>
          <p:grpSpPr bwMode="auto">
            <a:xfrm>
              <a:off x="1219200" y="1031875"/>
              <a:ext cx="7010400" cy="5140325"/>
              <a:chOff x="2360" y="10704"/>
              <a:chExt cx="7200" cy="4480"/>
            </a:xfrm>
          </p:grpSpPr>
          <p:sp>
            <p:nvSpPr>
              <p:cNvPr id="267271" name="AutoShape 46"/>
              <p:cNvSpPr>
                <a:spLocks noChangeAspect="1" noChangeArrowheads="1"/>
              </p:cNvSpPr>
              <p:nvPr/>
            </p:nvSpPr>
            <p:spPr bwMode="auto">
              <a:xfrm>
                <a:off x="2360" y="10704"/>
                <a:ext cx="7200" cy="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endParaRPr lang="ar-SA" altLang="en-US" sz="1800">
                  <a:latin typeface="Arial" pitchFamily="34" charset="0"/>
                  <a:cs typeface="Arial" pitchFamily="34" charset="0"/>
                </a:endParaRPr>
              </a:p>
            </p:txBody>
          </p:sp>
          <p:sp>
            <p:nvSpPr>
              <p:cNvPr id="51207" name="Line 47"/>
              <p:cNvSpPr>
                <a:spLocks noChangeShapeType="1"/>
              </p:cNvSpPr>
              <p:nvPr/>
            </p:nvSpPr>
            <p:spPr bwMode="auto">
              <a:xfrm>
                <a:off x="3456" y="11504"/>
                <a:ext cx="2" cy="304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51208" name="Line 48"/>
              <p:cNvSpPr>
                <a:spLocks noChangeShapeType="1"/>
              </p:cNvSpPr>
              <p:nvPr/>
            </p:nvSpPr>
            <p:spPr bwMode="auto">
              <a:xfrm>
                <a:off x="3456" y="14543"/>
                <a:ext cx="3913"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lgn="r" rtl="1">
                  <a:defRPr/>
                </a:pPr>
                <a:endParaRPr lang="en-US"/>
              </a:p>
            </p:txBody>
          </p:sp>
          <p:sp>
            <p:nvSpPr>
              <p:cNvPr id="51209" name="Arc 49"/>
              <p:cNvSpPr>
                <a:spLocks/>
              </p:cNvSpPr>
              <p:nvPr/>
            </p:nvSpPr>
            <p:spPr bwMode="auto">
              <a:xfrm rot="10800000">
                <a:off x="4708" y="11825"/>
                <a:ext cx="1722" cy="2268"/>
              </a:xfrm>
              <a:custGeom>
                <a:avLst/>
                <a:gdLst>
                  <a:gd name="T0" fmla="*/ 0 w 21600"/>
                  <a:gd name="T1" fmla="*/ 0 h 27845"/>
                  <a:gd name="T2" fmla="*/ 1 w 21600"/>
                  <a:gd name="T3" fmla="*/ 1 h 27845"/>
                  <a:gd name="T4" fmla="*/ 0 w 21600"/>
                  <a:gd name="T5" fmla="*/ 1 h 27845"/>
                  <a:gd name="T6" fmla="*/ 0 60000 65536"/>
                  <a:gd name="T7" fmla="*/ 0 60000 65536"/>
                  <a:gd name="T8" fmla="*/ 0 60000 65536"/>
                  <a:gd name="T9" fmla="*/ 0 w 21600"/>
                  <a:gd name="T10" fmla="*/ 0 h 27845"/>
                  <a:gd name="T11" fmla="*/ 21600 w 21600"/>
                  <a:gd name="T12" fmla="*/ 27845 h 27845"/>
                </a:gdLst>
                <a:ahLst/>
                <a:cxnLst>
                  <a:cxn ang="T6">
                    <a:pos x="T0" y="T1"/>
                  </a:cxn>
                  <a:cxn ang="T7">
                    <a:pos x="T2" y="T3"/>
                  </a:cxn>
                  <a:cxn ang="T8">
                    <a:pos x="T4" y="T5"/>
                  </a:cxn>
                </a:cxnLst>
                <a:rect l="T9" t="T10" r="T11" b="T12"/>
                <a:pathLst>
                  <a:path w="21600" h="27845" fill="none" extrusionOk="0">
                    <a:moveTo>
                      <a:pt x="2022" y="-1"/>
                    </a:moveTo>
                    <a:cubicBezTo>
                      <a:pt x="13119" y="1043"/>
                      <a:pt x="21600" y="10358"/>
                      <a:pt x="21600" y="21505"/>
                    </a:cubicBezTo>
                    <a:cubicBezTo>
                      <a:pt x="21600" y="23653"/>
                      <a:pt x="21279" y="25790"/>
                      <a:pt x="20648" y="27844"/>
                    </a:cubicBezTo>
                  </a:path>
                  <a:path w="21600" h="27845" stroke="0" extrusionOk="0">
                    <a:moveTo>
                      <a:pt x="2022" y="-1"/>
                    </a:moveTo>
                    <a:cubicBezTo>
                      <a:pt x="13119" y="1043"/>
                      <a:pt x="21600" y="10358"/>
                      <a:pt x="21600" y="21505"/>
                    </a:cubicBezTo>
                    <a:cubicBezTo>
                      <a:pt x="21600" y="23653"/>
                      <a:pt x="21279" y="25790"/>
                      <a:pt x="20648" y="27844"/>
                    </a:cubicBezTo>
                    <a:lnTo>
                      <a:pt x="0" y="21505"/>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algn="r" rtl="1">
                  <a:defRPr/>
                </a:pPr>
                <a:endParaRPr lang="en-US"/>
              </a:p>
            </p:txBody>
          </p:sp>
          <p:sp>
            <p:nvSpPr>
              <p:cNvPr id="267275" name="Arc 50"/>
              <p:cNvSpPr>
                <a:spLocks/>
              </p:cNvSpPr>
              <p:nvPr/>
            </p:nvSpPr>
            <p:spPr bwMode="auto">
              <a:xfrm rot="10800000">
                <a:off x="4394" y="11984"/>
                <a:ext cx="1749" cy="2276"/>
              </a:xfrm>
              <a:custGeom>
                <a:avLst/>
                <a:gdLst>
                  <a:gd name="T0" fmla="*/ 0 w 21958"/>
                  <a:gd name="T1" fmla="*/ 0 h 27940"/>
                  <a:gd name="T2" fmla="*/ 0 w 21958"/>
                  <a:gd name="T3" fmla="*/ 0 h 27940"/>
                  <a:gd name="T4" fmla="*/ 0 w 21958"/>
                  <a:gd name="T5" fmla="*/ 0 h 27940"/>
                  <a:gd name="T6" fmla="*/ 0 60000 65536"/>
                  <a:gd name="T7" fmla="*/ 0 60000 65536"/>
                  <a:gd name="T8" fmla="*/ 0 60000 65536"/>
                  <a:gd name="T9" fmla="*/ 0 w 21958"/>
                  <a:gd name="T10" fmla="*/ 0 h 27940"/>
                  <a:gd name="T11" fmla="*/ 21958 w 21958"/>
                  <a:gd name="T12" fmla="*/ 27940 h 27940"/>
                </a:gdLst>
                <a:ahLst/>
                <a:cxnLst>
                  <a:cxn ang="T6">
                    <a:pos x="T0" y="T1"/>
                  </a:cxn>
                  <a:cxn ang="T7">
                    <a:pos x="T2" y="T3"/>
                  </a:cxn>
                  <a:cxn ang="T8">
                    <a:pos x="T4" y="T5"/>
                  </a:cxn>
                </a:cxnLst>
                <a:rect l="T9" t="T10" r="T11" b="T12"/>
                <a:pathLst>
                  <a:path w="21958" h="27940" fill="none" extrusionOk="0">
                    <a:moveTo>
                      <a:pt x="-1" y="2"/>
                    </a:moveTo>
                    <a:cubicBezTo>
                      <a:pt x="119" y="0"/>
                      <a:pt x="238" y="-1"/>
                      <a:pt x="358" y="0"/>
                    </a:cubicBezTo>
                    <a:cubicBezTo>
                      <a:pt x="12287" y="0"/>
                      <a:pt x="21958" y="9670"/>
                      <a:pt x="21958" y="21600"/>
                    </a:cubicBezTo>
                    <a:cubicBezTo>
                      <a:pt x="21958" y="23748"/>
                      <a:pt x="21637" y="25885"/>
                      <a:pt x="21006" y="27939"/>
                    </a:cubicBezTo>
                  </a:path>
                  <a:path w="21958" h="27940" stroke="0" extrusionOk="0">
                    <a:moveTo>
                      <a:pt x="-1" y="2"/>
                    </a:moveTo>
                    <a:cubicBezTo>
                      <a:pt x="119" y="0"/>
                      <a:pt x="238" y="-1"/>
                      <a:pt x="358" y="0"/>
                    </a:cubicBezTo>
                    <a:cubicBezTo>
                      <a:pt x="12287" y="0"/>
                      <a:pt x="21958" y="9670"/>
                      <a:pt x="21958" y="21600"/>
                    </a:cubicBezTo>
                    <a:cubicBezTo>
                      <a:pt x="21958" y="23748"/>
                      <a:pt x="21637" y="25885"/>
                      <a:pt x="21006" y="27939"/>
                    </a:cubicBezTo>
                    <a:lnTo>
                      <a:pt x="358" y="21600"/>
                    </a:lnTo>
                    <a:lnTo>
                      <a:pt x="-1"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76" name="Text Box 51"/>
              <p:cNvSpPr txBox="1">
                <a:spLocks noChangeArrowheads="1"/>
              </p:cNvSpPr>
              <p:nvPr/>
            </p:nvSpPr>
            <p:spPr bwMode="auto">
              <a:xfrm>
                <a:off x="7369" y="14544"/>
                <a:ext cx="313"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200">
                    <a:latin typeface="Times New Roman" pitchFamily="18" charset="0"/>
                    <a:cs typeface="Arial" pitchFamily="34" charset="0"/>
                  </a:rPr>
                  <a:t>L</a:t>
                </a:r>
                <a:endParaRPr lang="en-US" altLang="en-US" sz="1800">
                  <a:latin typeface="Arial" pitchFamily="34" charset="0"/>
                  <a:cs typeface="Arial" pitchFamily="34" charset="0"/>
                </a:endParaRPr>
              </a:p>
            </p:txBody>
          </p:sp>
          <p:sp>
            <p:nvSpPr>
              <p:cNvPr id="267277" name="Text Box 52"/>
              <p:cNvSpPr txBox="1">
                <a:spLocks noChangeArrowheads="1"/>
              </p:cNvSpPr>
              <p:nvPr/>
            </p:nvSpPr>
            <p:spPr bwMode="auto">
              <a:xfrm>
                <a:off x="2986" y="11344"/>
                <a:ext cx="33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200">
                    <a:latin typeface="Times New Roman" pitchFamily="18" charset="0"/>
                    <a:cs typeface="Arial" pitchFamily="34" charset="0"/>
                  </a:rPr>
                  <a:t>K</a:t>
                </a:r>
                <a:endParaRPr lang="en-US" altLang="en-US" sz="1800">
                  <a:latin typeface="Arial" pitchFamily="34" charset="0"/>
                  <a:cs typeface="Arial" pitchFamily="34" charset="0"/>
                </a:endParaRPr>
              </a:p>
            </p:txBody>
          </p:sp>
          <p:sp>
            <p:nvSpPr>
              <p:cNvPr id="267278" name="Text Box 53"/>
              <p:cNvSpPr txBox="1">
                <a:spLocks noChangeArrowheads="1"/>
              </p:cNvSpPr>
              <p:nvPr/>
            </p:nvSpPr>
            <p:spPr bwMode="auto">
              <a:xfrm>
                <a:off x="5960" y="13899"/>
                <a:ext cx="6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200">
                    <a:latin typeface="Times New Roman" pitchFamily="18" charset="0"/>
                    <a:cs typeface="Arial" pitchFamily="34" charset="0"/>
                  </a:rPr>
                  <a:t>Q2</a:t>
                </a:r>
                <a:endParaRPr lang="en-US" altLang="en-US" sz="1800">
                  <a:latin typeface="Arial" pitchFamily="34" charset="0"/>
                  <a:cs typeface="Arial" pitchFamily="34" charset="0"/>
                </a:endParaRPr>
              </a:p>
            </p:txBody>
          </p:sp>
          <p:sp>
            <p:nvSpPr>
              <p:cNvPr id="267279" name="Text Box 54"/>
              <p:cNvSpPr txBox="1">
                <a:spLocks noChangeArrowheads="1"/>
              </p:cNvSpPr>
              <p:nvPr/>
            </p:nvSpPr>
            <p:spPr bwMode="auto">
              <a:xfrm>
                <a:off x="5804" y="14111"/>
                <a:ext cx="78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en-US" altLang="en-US" sz="1200">
                    <a:latin typeface="Times New Roman" pitchFamily="18" charset="0"/>
                    <a:cs typeface="Arial" pitchFamily="34" charset="0"/>
                  </a:rPr>
                  <a:t>Q1</a:t>
                </a:r>
                <a:endParaRPr lang="en-US" altLang="en-US" sz="1800">
                  <a:latin typeface="Arial" pitchFamily="34" charset="0"/>
                  <a:cs typeface="Arial" pitchFamily="34" charset="0"/>
                </a:endParaRPr>
              </a:p>
            </p:txBody>
          </p:sp>
        </p:grpSp>
        <p:sp>
          <p:nvSpPr>
            <p:cNvPr id="267270" name="Text Box 55"/>
            <p:cNvSpPr txBox="1">
              <a:spLocks noChangeArrowheads="1"/>
            </p:cNvSpPr>
            <p:nvPr/>
          </p:nvSpPr>
          <p:spPr bwMode="auto">
            <a:xfrm>
              <a:off x="1219200" y="5643523"/>
              <a:ext cx="69342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cs typeface="Tahoma"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cs typeface="Tahoma" pitchFamily="34" charset="0"/>
                </a:defRPr>
              </a:lvl2pPr>
              <a:lvl3pPr marL="1143000" indent="-228600" eaLnBrk="0" hangingPunct="0">
                <a:spcBef>
                  <a:spcPct val="20000"/>
                </a:spcBef>
                <a:buClr>
                  <a:srgbClr val="E66C7D"/>
                </a:buClr>
                <a:buFont typeface="Arial" pitchFamily="34" charset="0"/>
                <a:buChar char="▪"/>
                <a:defRPr sz="2400">
                  <a:solidFill>
                    <a:schemeClr val="tx1"/>
                  </a:solidFill>
                  <a:latin typeface="Corbel" pitchFamily="34" charset="0"/>
                  <a:cs typeface="Tahoma" pitchFamily="34" charset="0"/>
                </a:defRPr>
              </a:lvl3pPr>
              <a:lvl4pPr marL="1600200" indent="-228600" eaLnBrk="0" hangingPunct="0">
                <a:spcBef>
                  <a:spcPct val="20000"/>
                </a:spcBef>
                <a:buClr>
                  <a:srgbClr val="6BB76D"/>
                </a:buClr>
                <a:buFont typeface="Arial" pitchFamily="34" charset="0"/>
                <a:buChar char="▪"/>
                <a:defRPr sz="2000">
                  <a:solidFill>
                    <a:schemeClr val="tx1"/>
                  </a:solidFill>
                  <a:latin typeface="Corbel" pitchFamily="34" charset="0"/>
                  <a:cs typeface="Tahoma" pitchFamily="34" charset="0"/>
                </a:defRPr>
              </a:lvl4pPr>
              <a:lvl5pPr marL="2057400" indent="-228600" eaLnBrk="0" hangingPunct="0">
                <a:spcBef>
                  <a:spcPct val="20000"/>
                </a:spcBef>
                <a:buClr>
                  <a:srgbClr val="E88651"/>
                </a:buClr>
                <a:buFont typeface="Wingdings 3" pitchFamily="18" charset="2"/>
                <a:buChar char=""/>
                <a:defRPr sz="2000">
                  <a:solidFill>
                    <a:schemeClr val="tx1"/>
                  </a:solidFill>
                  <a:latin typeface="Corbel" pitchFamily="34" charset="0"/>
                  <a:cs typeface="Tahoma" pitchFamily="34" charset="0"/>
                </a:defRPr>
              </a:lvl5pPr>
              <a:lvl6pPr marL="25146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6pPr>
              <a:lvl7pPr marL="29718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7pPr>
              <a:lvl8pPr marL="34290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8pPr>
              <a:lvl9pPr marL="3886200" indent="-228600" eaLnBrk="0" fontAlgn="base" hangingPunct="0">
                <a:spcBef>
                  <a:spcPct val="20000"/>
                </a:spcBef>
                <a:spcAft>
                  <a:spcPct val="0"/>
                </a:spcAft>
                <a:buClr>
                  <a:srgbClr val="E88651"/>
                </a:buClr>
                <a:buFont typeface="Wingdings 3" pitchFamily="18" charset="2"/>
                <a:buChar char=""/>
                <a:defRPr sz="2000">
                  <a:solidFill>
                    <a:schemeClr val="tx1"/>
                  </a:solidFill>
                  <a:latin typeface="Corbel" pitchFamily="34" charset="0"/>
                  <a:cs typeface="Tahoma" pitchFamily="34" charset="0"/>
                </a:defRPr>
              </a:lvl9pPr>
            </a:lstStyle>
            <a:p>
              <a:pPr algn="r" rtl="1" eaLnBrk="1" hangingPunct="1">
                <a:buClrTx/>
                <a:buSzTx/>
                <a:buFontTx/>
                <a:buNone/>
              </a:pPr>
              <a:r>
                <a:rPr lang="ar-SA" altLang="en-US" sz="2000" b="1">
                  <a:latin typeface="Arial" pitchFamily="34" charset="0"/>
                  <a:cs typeface="Arial" pitchFamily="34" charset="0"/>
                </a:rPr>
                <a:t>منحيات سواء الانتاج محدبة الي نقطة الاصل ولاتتقاطع</a:t>
              </a:r>
              <a:r>
                <a:rPr lang="en-US" altLang="en-US" sz="2000" b="1">
                  <a:latin typeface="Arial" pitchFamily="34" charset="0"/>
                  <a:cs typeface="Arial" pitchFamily="34" charset="0"/>
                </a:rPr>
                <a:t>.</a:t>
              </a:r>
              <a:r>
                <a:rPr lang="ar-SA" altLang="en-US" sz="2000" b="1">
                  <a:latin typeface="Arial" pitchFamily="34" charset="0"/>
                  <a:cs typeface="Arial" pitchFamily="34" charset="0"/>
                </a:rPr>
                <a:t> المنحني</a:t>
              </a:r>
              <a:r>
                <a:rPr lang="en-US" altLang="en-US" sz="2000" b="1">
                  <a:latin typeface="Arial" pitchFamily="34" charset="0"/>
                  <a:cs typeface="Arial" pitchFamily="34" charset="0"/>
                </a:rPr>
                <a:t> </a:t>
              </a:r>
              <a:r>
                <a:rPr lang="ar-SA" altLang="en-US" sz="2000" b="1">
                  <a:latin typeface="Arial" pitchFamily="34" charset="0"/>
                  <a:cs typeface="Arial" pitchFamily="34" charset="0"/>
                </a:rPr>
                <a:t> </a:t>
              </a:r>
              <a:r>
                <a:rPr lang="en-US" altLang="en-US" sz="2000" b="1">
                  <a:latin typeface="Arial" pitchFamily="34" charset="0"/>
                  <a:cs typeface="Arial" pitchFamily="34" charset="0"/>
                </a:rPr>
                <a:t>Q2</a:t>
              </a:r>
              <a:r>
                <a:rPr lang="ar-SA" altLang="en-US" sz="2000" b="1">
                  <a:latin typeface="Arial" pitchFamily="34" charset="0"/>
                  <a:cs typeface="Arial" pitchFamily="34" charset="0"/>
                </a:rPr>
                <a:t>   يشير الي مستوي انتاجي اكبر من مستوي الانتاج علي منحني </a:t>
              </a:r>
              <a:r>
                <a:rPr lang="en-US" altLang="en-US" sz="2000" b="1">
                  <a:latin typeface="Arial" pitchFamily="34" charset="0"/>
                  <a:cs typeface="Arial" pitchFamily="34" charset="0"/>
                </a:rPr>
                <a:t>Q1</a:t>
              </a:r>
            </a:p>
          </p:txBody>
        </p:sp>
      </p:gr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التوليفات المختلفة من مدخلات الإنتاج لها تكاليف مختلفة</a:t>
            </a:r>
          </a:p>
          <a:p>
            <a:pPr algn="r" rtl="1" eaLnBrk="1" hangingPunct="1"/>
            <a:r>
              <a:rPr lang="ar-SA" altLang="ar-SA" b="1" smtClean="0">
                <a:latin typeface="Times New Roman" pitchFamily="18" charset="0"/>
                <a:cs typeface="Times New Roman" pitchFamily="18" charset="0"/>
              </a:rPr>
              <a:t>في حالة الموردين (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2</a:t>
            </a:r>
            <a:r>
              <a:rPr lang="ar-SA" altLang="ar-SA" b="1" smtClean="0">
                <a:latin typeface="Times New Roman" pitchFamily="18" charset="0"/>
                <a:cs typeface="Times New Roman" pitchFamily="18" charset="0"/>
              </a:rPr>
              <a:t>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1</a:t>
            </a:r>
            <a:r>
              <a:rPr lang="en-GB" altLang="ar-SA" b="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 بالأسعار( </a:t>
            </a:r>
            <a:r>
              <a:rPr lang="en-GB" altLang="ar-SA" b="1" i="1" smtClean="0">
                <a:latin typeface="Times New Roman" pitchFamily="18" charset="0"/>
                <a:cs typeface="Times New Roman" pitchFamily="18" charset="0"/>
              </a:rPr>
              <a:t>r</a:t>
            </a:r>
            <a:r>
              <a:rPr lang="en-GB" altLang="ar-SA" b="1" i="1" baseline="-25000" smtClean="0">
                <a:latin typeface="Times New Roman" pitchFamily="18" charset="0"/>
                <a:cs typeface="Times New Roman" pitchFamily="18" charset="0"/>
              </a:rPr>
              <a:t>1</a:t>
            </a:r>
            <a:r>
              <a:rPr lang="en-US" altLang="ar-SA" b="1" i="1" baseline="-25000" smtClean="0">
                <a:latin typeface="Times New Roman" pitchFamily="18" charset="0"/>
                <a:cs typeface="Times New Roman" pitchFamily="18" charset="0"/>
              </a:rPr>
              <a:t> </a:t>
            </a:r>
            <a:r>
              <a:rPr lang="en-GB" altLang="ar-SA" b="1" i="1" smtClean="0">
                <a:latin typeface="Times New Roman" pitchFamily="18" charset="0"/>
                <a:cs typeface="Times New Roman" pitchFamily="18" charset="0"/>
              </a:rPr>
              <a:t>r</a:t>
            </a:r>
            <a:r>
              <a:rPr lang="en-GB" altLang="ar-SA" b="1" i="1" baseline="-25000" smtClean="0">
                <a:latin typeface="Times New Roman" pitchFamily="18" charset="0"/>
                <a:cs typeface="Times New Roman" pitchFamily="18" charset="0"/>
              </a:rPr>
              <a:t>2</a:t>
            </a:r>
            <a:r>
              <a:rPr lang="ar-SA" altLang="ar-SA" b="1" i="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تكون التكاليف المتغيرة لهما: </a:t>
            </a:r>
          </a:p>
          <a:p>
            <a:pPr algn="r" rtl="1" eaLnBrk="1" hangingPunct="1"/>
            <a:endParaRPr lang="ar-SA"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وبإعادة صياغة هذه المعادلة: </a:t>
            </a:r>
          </a:p>
          <a:p>
            <a:pPr algn="r" rtl="1" eaLnBrk="1" hangingPunct="1"/>
            <a:endParaRPr lang="ar-SA"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هذه المعادلة تعرف بـ «معادلة خط سواء التكاليف» أو «خط التكاليف المتساوية» </a:t>
            </a:r>
            <a:endParaRPr lang="en-US"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a:r>
            <a:br>
              <a:rPr lang="ar-SA"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خطوط التكاليف المتساوية</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r>
            <a:br>
              <a:rPr lang="en-US" dirty="0" smtClean="0">
                <a:solidFill>
                  <a:schemeClr val="accent1">
                    <a:satMod val="150000"/>
                  </a:schemeClr>
                </a:solidFill>
                <a:latin typeface="Times New Roman" panose="02020603050405020304" pitchFamily="18" charset="0"/>
                <a:cs typeface="Times New Roman" panose="02020603050405020304" pitchFamily="18" charset="0"/>
              </a:rPr>
            </a:br>
            <a:r>
              <a:rPr lang="en-GB" i="1" dirty="0" err="1" smtClean="0">
                <a:solidFill>
                  <a:schemeClr val="accent1">
                    <a:satMod val="150000"/>
                  </a:schemeClr>
                </a:solidFill>
                <a:latin typeface="Times New Roman" panose="02020603050405020304" pitchFamily="18" charset="0"/>
                <a:cs typeface="Times New Roman" panose="02020603050405020304" pitchFamily="18" charset="0"/>
              </a:rPr>
              <a:t>Isocost</a:t>
            </a:r>
            <a:r>
              <a:rPr lang="en-GB" i="1" dirty="0" smtClean="0">
                <a:solidFill>
                  <a:schemeClr val="accent1">
                    <a:satMod val="150000"/>
                  </a:schemeClr>
                </a:solidFill>
                <a:latin typeface="Times New Roman" panose="02020603050405020304" pitchFamily="18" charset="0"/>
                <a:cs typeface="Times New Roman" panose="02020603050405020304" pitchFamily="18" charset="0"/>
              </a:rPr>
              <a:t> Lines</a:t>
            </a:r>
            <a:r>
              <a:rPr lang="en-US" dirty="0" smtClean="0">
                <a:solidFill>
                  <a:schemeClr val="accent1">
                    <a:satMod val="150000"/>
                  </a:schemeClr>
                </a:solidFill>
                <a:latin typeface="Times New Roman" panose="02020603050405020304" pitchFamily="18" charset="0"/>
                <a:cs typeface="Times New Roman" panose="02020603050405020304" pitchFamily="18" charset="0"/>
              </a:rPr>
              <a:t/>
            </a:r>
            <a:br>
              <a:rPr lang="en-US" dirty="0" smtClean="0">
                <a:solidFill>
                  <a:schemeClr val="accent1">
                    <a:satMod val="150000"/>
                  </a:schemeClr>
                </a:solidFill>
                <a:latin typeface="Times New Roman" panose="02020603050405020304" pitchFamily="18" charset="0"/>
                <a:cs typeface="Times New Roman" panose="02020603050405020304" pitchFamily="18" charset="0"/>
              </a:rPr>
            </a:br>
            <a:endParaRPr lang="en-US" dirty="0">
              <a:solidFill>
                <a:schemeClr val="accent1">
                  <a:satMod val="150000"/>
                </a:schemeClr>
              </a:solidFill>
              <a:latin typeface="Times New Roman" panose="02020603050405020304" pitchFamily="18" charset="0"/>
              <a:cs typeface="Times New Roman" panose="02020603050405020304" pitchFamily="18" charset="0"/>
            </a:endParaRPr>
          </a:p>
        </p:txBody>
      </p:sp>
      <p:pic>
        <p:nvPicPr>
          <p:cNvPr id="268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260725"/>
            <a:ext cx="2560638" cy="600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8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005263"/>
            <a:ext cx="2519362"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Content Placeholder 2"/>
          <p:cNvSpPr>
            <a:spLocks noGrp="1"/>
          </p:cNvSpPr>
          <p:nvPr>
            <p:ph idx="1"/>
          </p:nvPr>
        </p:nvSpPr>
        <p:spPr/>
        <p:txBody>
          <a:bodyPr/>
          <a:lstStyle/>
          <a:p>
            <a:pPr algn="r" rtl="1" eaLnBrk="1" hangingPunct="1"/>
            <a:r>
              <a:rPr lang="ar-SA" altLang="ar-SA" b="1" smtClean="0">
                <a:latin typeface="Arial" pitchFamily="34" charset="0"/>
                <a:cs typeface="Arial" pitchFamily="34" charset="0"/>
              </a:rPr>
              <a:t>يمكن تعريف «معادلة خط سواء التكاليف» كالتالي:</a:t>
            </a:r>
          </a:p>
          <a:p>
            <a:pPr lvl="1" algn="r" rtl="1" eaLnBrk="1" hangingPunct="1"/>
            <a:r>
              <a:rPr lang="ar-SA" altLang="ar-SA" b="1" smtClean="0">
                <a:latin typeface="Arial" pitchFamily="34" charset="0"/>
                <a:cs typeface="Arial" pitchFamily="34" charset="0"/>
              </a:rPr>
              <a:t> «الخط الذي يوضح كافة التوليفات من الموردين </a:t>
            </a:r>
            <a:r>
              <a:rPr lang="en-GB" altLang="ar-SA" b="1" smtClean="0">
                <a:latin typeface="Arial" pitchFamily="34" charset="0"/>
                <a:cs typeface="Arial" pitchFamily="34" charset="0"/>
              </a:rPr>
              <a:t>X</a:t>
            </a:r>
            <a:r>
              <a:rPr lang="en-GB" altLang="ar-SA" b="1" baseline="-25000" smtClean="0">
                <a:latin typeface="Arial" pitchFamily="34" charset="0"/>
                <a:cs typeface="Arial" pitchFamily="34" charset="0"/>
              </a:rPr>
              <a:t>2</a:t>
            </a:r>
            <a:r>
              <a:rPr lang="en-GB" altLang="ar-SA" b="1" smtClean="0">
                <a:latin typeface="Arial" pitchFamily="34" charset="0"/>
                <a:cs typeface="Arial" pitchFamily="34" charset="0"/>
              </a:rPr>
              <a:t>,X</a:t>
            </a:r>
            <a:r>
              <a:rPr lang="en-GB" altLang="ar-SA" b="1" baseline="-25000" smtClean="0">
                <a:latin typeface="Arial" pitchFamily="34" charset="0"/>
                <a:cs typeface="Arial" pitchFamily="34" charset="0"/>
              </a:rPr>
              <a:t>1</a:t>
            </a:r>
            <a:r>
              <a:rPr lang="ar-SA" altLang="ar-SA" b="1" smtClean="0">
                <a:latin typeface="Arial" pitchFamily="34" charset="0"/>
                <a:cs typeface="Arial" pitchFamily="34" charset="0"/>
              </a:rPr>
              <a:t> التي يمكن شراؤها بنفس التكاليف عند أسعار معلومة»</a:t>
            </a:r>
          </a:p>
          <a:p>
            <a:pPr algn="r" rtl="1" eaLnBrk="1" hangingPunct="1"/>
            <a:r>
              <a:rPr lang="ar-SA" altLang="ar-SA" b="1" smtClean="0">
                <a:latin typeface="Arial" pitchFamily="34" charset="0"/>
                <a:cs typeface="Arial" pitchFamily="34" charset="0"/>
              </a:rPr>
              <a:t>لا حظ أنها معادلة خطية في المتغيرين </a:t>
            </a:r>
            <a:r>
              <a:rPr lang="en-GB" altLang="ar-SA" b="1" smtClean="0">
                <a:latin typeface="Arial" pitchFamily="34" charset="0"/>
                <a:cs typeface="Arial" pitchFamily="34" charset="0"/>
              </a:rPr>
              <a:t>X</a:t>
            </a:r>
            <a:r>
              <a:rPr lang="en-GB" altLang="ar-SA" b="1" baseline="-25000" smtClean="0">
                <a:latin typeface="Arial" pitchFamily="34" charset="0"/>
                <a:cs typeface="Arial" pitchFamily="34" charset="0"/>
              </a:rPr>
              <a:t>2</a:t>
            </a:r>
            <a:r>
              <a:rPr lang="en-GB" altLang="ar-SA" b="1" smtClean="0">
                <a:latin typeface="Arial" pitchFamily="34" charset="0"/>
                <a:cs typeface="Arial" pitchFamily="34" charset="0"/>
              </a:rPr>
              <a:t>,X</a:t>
            </a:r>
            <a:r>
              <a:rPr lang="en-GB" altLang="ar-SA" b="1" baseline="-25000" smtClean="0">
                <a:latin typeface="Arial" pitchFamily="34" charset="0"/>
                <a:cs typeface="Arial" pitchFamily="34" charset="0"/>
              </a:rPr>
              <a:t>1</a:t>
            </a:r>
            <a:r>
              <a:rPr lang="ar-SA" altLang="ar-SA" b="1" baseline="-25000" smtClean="0">
                <a:latin typeface="Arial" pitchFamily="34" charset="0"/>
                <a:cs typeface="Arial" pitchFamily="34" charset="0"/>
              </a:rPr>
              <a:t> </a:t>
            </a:r>
          </a:p>
          <a:p>
            <a:pPr algn="r" rtl="1" eaLnBrk="1" hangingPunct="1"/>
            <a:r>
              <a:rPr lang="ar-SA" altLang="ar-SA" b="1" smtClean="0">
                <a:latin typeface="Arial" pitchFamily="34" charset="0"/>
                <a:cs typeface="Arial" pitchFamily="34" charset="0"/>
              </a:rPr>
              <a:t>لأي قيمة لـ </a:t>
            </a:r>
            <a:r>
              <a:rPr lang="en-US" altLang="ar-SA" b="1" smtClean="0">
                <a:latin typeface="Arial" pitchFamily="34" charset="0"/>
                <a:cs typeface="Arial" pitchFamily="34" charset="0"/>
              </a:rPr>
              <a:t>(TVC)</a:t>
            </a:r>
            <a:r>
              <a:rPr lang="ar-SA" altLang="ar-SA" b="1" smtClean="0">
                <a:latin typeface="Arial" pitchFamily="34" charset="0"/>
                <a:cs typeface="Arial" pitchFamily="34" charset="0"/>
              </a:rPr>
              <a:t> وأي سعرين ( </a:t>
            </a:r>
            <a:r>
              <a:rPr lang="en-GB" altLang="ar-SA" b="1" smtClean="0">
                <a:latin typeface="Arial" pitchFamily="34" charset="0"/>
                <a:cs typeface="Arial" pitchFamily="34" charset="0"/>
              </a:rPr>
              <a:t>r</a:t>
            </a:r>
            <a:r>
              <a:rPr lang="en-GB" altLang="ar-SA" b="1" baseline="-25000" smtClean="0">
                <a:latin typeface="Arial" pitchFamily="34" charset="0"/>
                <a:cs typeface="Arial" pitchFamily="34" charset="0"/>
              </a:rPr>
              <a:t>1</a:t>
            </a:r>
            <a:r>
              <a:rPr lang="en-US" altLang="ar-SA" b="1" baseline="-25000" smtClean="0">
                <a:latin typeface="Arial" pitchFamily="34" charset="0"/>
                <a:cs typeface="Arial" pitchFamily="34" charset="0"/>
              </a:rPr>
              <a:t> </a:t>
            </a:r>
            <a:r>
              <a:rPr lang="en-GB" altLang="ar-SA" b="1" smtClean="0">
                <a:latin typeface="Arial" pitchFamily="34" charset="0"/>
                <a:cs typeface="Arial" pitchFamily="34" charset="0"/>
              </a:rPr>
              <a:t>r</a:t>
            </a:r>
            <a:r>
              <a:rPr lang="en-GB" altLang="ar-SA" b="1" baseline="-25000" smtClean="0">
                <a:latin typeface="Arial" pitchFamily="34" charset="0"/>
                <a:cs typeface="Arial" pitchFamily="34" charset="0"/>
              </a:rPr>
              <a:t>2</a:t>
            </a:r>
            <a:r>
              <a:rPr lang="ar-SA" altLang="ar-SA" b="1" smtClean="0">
                <a:latin typeface="Arial" pitchFamily="34" charset="0"/>
                <a:cs typeface="Arial" pitchFamily="34" charset="0"/>
              </a:rPr>
              <a:t>) يوجد عدد لا نهائي من التوليفات (</a:t>
            </a:r>
            <a:r>
              <a:rPr lang="en-US" altLang="ar-SA" b="1" smtClean="0">
                <a:latin typeface="Arial" pitchFamily="34" charset="0"/>
                <a:cs typeface="Arial" pitchFamily="34" charset="0"/>
              </a:rPr>
              <a:t>(</a:t>
            </a:r>
            <a:r>
              <a:rPr lang="en-GB" altLang="ar-SA" b="1" smtClean="0">
                <a:latin typeface="Arial" pitchFamily="34" charset="0"/>
                <a:cs typeface="Arial" pitchFamily="34" charset="0"/>
              </a:rPr>
              <a:t>X</a:t>
            </a:r>
            <a:r>
              <a:rPr lang="en-GB" altLang="ar-SA" b="1" baseline="-25000" smtClean="0">
                <a:latin typeface="Arial" pitchFamily="34" charset="0"/>
                <a:cs typeface="Arial" pitchFamily="34" charset="0"/>
              </a:rPr>
              <a:t>2</a:t>
            </a:r>
            <a:r>
              <a:rPr lang="en-GB" altLang="ar-SA" b="1" smtClean="0">
                <a:latin typeface="Arial" pitchFamily="34" charset="0"/>
                <a:cs typeface="Arial" pitchFamily="34" charset="0"/>
              </a:rPr>
              <a:t>,X</a:t>
            </a:r>
            <a:r>
              <a:rPr lang="en-GB" altLang="ar-SA" b="1" baseline="-25000" smtClean="0">
                <a:latin typeface="Arial" pitchFamily="34" charset="0"/>
                <a:cs typeface="Arial" pitchFamily="34" charset="0"/>
              </a:rPr>
              <a:t>1</a:t>
            </a:r>
            <a:r>
              <a:rPr lang="ar-SA" altLang="ar-SA" b="1" baseline="-25000" smtClean="0">
                <a:latin typeface="Arial" pitchFamily="34" charset="0"/>
                <a:cs typeface="Arial" pitchFamily="34" charset="0"/>
              </a:rPr>
              <a:t>  </a:t>
            </a:r>
            <a:r>
              <a:rPr lang="ar-SA" altLang="ar-SA" b="1" smtClean="0">
                <a:latin typeface="Arial" pitchFamily="34" charset="0"/>
                <a:cs typeface="Arial" pitchFamily="34" charset="0"/>
              </a:rPr>
              <a:t>على خط التكاليف المتساوية</a:t>
            </a:r>
          </a:p>
          <a:p>
            <a:pPr algn="r" rtl="1" eaLnBrk="1" hangingPunct="1"/>
            <a:r>
              <a:rPr lang="ar-SA" altLang="ar-SA" b="1" smtClean="0">
                <a:latin typeface="Arial" pitchFamily="34" charset="0"/>
                <a:cs typeface="Arial" pitchFamily="34" charset="0"/>
              </a:rPr>
              <a:t>يمكن توضيح ذلك على الرسم:</a:t>
            </a:r>
          </a:p>
          <a:p>
            <a:pPr algn="r" rtl="1" eaLnBrk="1" hangingPunct="1"/>
            <a:endParaRPr lang="ar-SA" altLang="ar-SA" smtClean="0">
              <a:latin typeface="Arial" pitchFamily="34" charset="0"/>
              <a:cs typeface="Arial" pitchFamily="34" charset="0"/>
            </a:endParaRPr>
          </a:p>
          <a:p>
            <a:pPr algn="r" rtl="1" eaLnBrk="1" hangingPunct="1"/>
            <a:endParaRPr lang="ar-SA" altLang="ar-SA" smtClean="0">
              <a:latin typeface="Arial" pitchFamily="34" charset="0"/>
              <a:cs typeface="Arial" pitchFamily="34" charset="0"/>
            </a:endParaRPr>
          </a:p>
          <a:p>
            <a:pPr algn="r" rtl="1" eaLnBrk="1" hangingPunct="1"/>
            <a:endParaRPr lang="ar-SA" altLang="ar-SA" smtClean="0">
              <a:latin typeface="Arial" pitchFamily="34" charset="0"/>
              <a:cs typeface="Arial" pitchFamily="34" charset="0"/>
            </a:endParaRPr>
          </a:p>
          <a:p>
            <a:pPr algn="r" rtl="1" eaLnBrk="1" hangingPunct="1"/>
            <a:endParaRPr lang="en-US" altLang="ar-SA" smtClean="0">
              <a:latin typeface="Arial" pitchFamily="34" charset="0"/>
              <a:cs typeface="Arial" pitchFamily="34" charset="0"/>
            </a:endParaRPr>
          </a:p>
        </p:txBody>
      </p:sp>
      <p:sp>
        <p:nvSpPr>
          <p:cNvPr id="2" name="Title 1"/>
          <p:cNvSpPr>
            <a:spLocks noGrp="1"/>
          </p:cNvSpPr>
          <p:nvPr>
            <p:ph type="title"/>
          </p:nvPr>
        </p:nvSpPr>
        <p:spPr/>
        <p:txBody>
          <a:bodyPr/>
          <a:lstStyle/>
          <a:p>
            <a:pPr algn="r" eaLnBrk="1" fontAlgn="auto" hangingPunct="1">
              <a:spcAft>
                <a:spcPts val="0"/>
              </a:spcAft>
              <a:defRPr/>
            </a:pPr>
            <a:r>
              <a:rPr lang="ar-SA" dirty="0" smtClean="0">
                <a:solidFill>
                  <a:schemeClr val="accent1">
                    <a:satMod val="150000"/>
                  </a:schemeClr>
                </a:solidFill>
                <a:latin typeface="Arial" panose="020B0604020202020204" pitchFamily="34" charset="0"/>
                <a:cs typeface="Arial" panose="020B0604020202020204" pitchFamily="34" charset="0"/>
              </a:rPr>
              <a:t>تابع</a:t>
            </a:r>
            <a:endParaRPr lang="en-US" dirty="0">
              <a:solidFill>
                <a:schemeClr val="accent1">
                  <a:satMod val="1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275" y="1989138"/>
            <a:ext cx="5516563" cy="3671887"/>
          </a:xfrm>
        </p:spPr>
      </p:pic>
      <p:sp>
        <p:nvSpPr>
          <p:cNvPr id="2" name="Title 1"/>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خطوط التكاليف المتساوية بيانيا</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كيف نحسب النقاط </a:t>
            </a:r>
            <a:r>
              <a:rPr lang="en-US" altLang="ar-SA" b="1" smtClean="0">
                <a:latin typeface="Times New Roman" pitchFamily="18" charset="0"/>
                <a:cs typeface="Times New Roman" pitchFamily="18" charset="0"/>
              </a:rPr>
              <a:t>A, B</a:t>
            </a:r>
            <a:r>
              <a:rPr lang="ar-SA" altLang="ar-SA" b="1" smtClean="0">
                <a:latin typeface="Times New Roman" pitchFamily="18" charset="0"/>
                <a:cs typeface="Times New Roman" pitchFamily="18" charset="0"/>
              </a:rPr>
              <a:t> ؟؟</a:t>
            </a:r>
          </a:p>
          <a:p>
            <a:pPr algn="r" rtl="1" eaLnBrk="1" hangingPunct="1"/>
            <a:r>
              <a:rPr lang="ar-SA" altLang="ar-SA" b="1" smtClean="0">
                <a:latin typeface="Times New Roman" pitchFamily="18" charset="0"/>
                <a:cs typeface="Times New Roman" pitchFamily="18" charset="0"/>
              </a:rPr>
              <a:t>يجب توفر بيانات الأسعالر </a:t>
            </a:r>
            <a:r>
              <a:rPr lang="en-US" altLang="ar-SA" b="1" smtClean="0">
                <a:latin typeface="Times New Roman" pitchFamily="18" charset="0"/>
                <a:cs typeface="Times New Roman" pitchFamily="18" charset="0"/>
              </a:rPr>
              <a:t>(r</a:t>
            </a:r>
            <a:r>
              <a:rPr lang="en-US" altLang="ar-SA" b="1" baseline="-25000" smtClean="0">
                <a:latin typeface="Times New Roman" pitchFamily="18" charset="0"/>
                <a:cs typeface="Times New Roman" pitchFamily="18" charset="0"/>
              </a:rPr>
              <a:t>1</a:t>
            </a:r>
            <a:r>
              <a:rPr lang="en-US" altLang="ar-SA" b="1" smtClean="0">
                <a:latin typeface="Times New Roman" pitchFamily="18" charset="0"/>
                <a:cs typeface="Times New Roman" pitchFamily="18" charset="0"/>
              </a:rPr>
              <a:t>, r</a:t>
            </a:r>
            <a:r>
              <a:rPr lang="en-US" altLang="ar-SA" b="1" baseline="-25000" smtClean="0">
                <a:latin typeface="Times New Roman" pitchFamily="18" charset="0"/>
                <a:cs typeface="Times New Roman" pitchFamily="18" charset="0"/>
              </a:rPr>
              <a:t>2</a:t>
            </a:r>
            <a:r>
              <a:rPr lang="en-US" altLang="ar-SA" b="1" smtClean="0">
                <a:latin typeface="Times New Roman" pitchFamily="18" charset="0"/>
                <a:cs typeface="Times New Roman" pitchFamily="18" charset="0"/>
              </a:rPr>
              <a:t>)</a:t>
            </a:r>
            <a:r>
              <a:rPr lang="ar-SA" altLang="ar-SA" b="1" smtClean="0">
                <a:latin typeface="Times New Roman" pitchFamily="18" charset="0"/>
                <a:cs typeface="Times New Roman" pitchFamily="18" charset="0"/>
              </a:rPr>
              <a:t> وبيانات التكاليف المتغيرة </a:t>
            </a:r>
            <a:r>
              <a:rPr lang="en-US" altLang="ar-SA" b="1" smtClean="0">
                <a:latin typeface="Times New Roman" pitchFamily="18" charset="0"/>
                <a:cs typeface="Times New Roman" pitchFamily="18" charset="0"/>
              </a:rPr>
              <a:t>(TVC)</a:t>
            </a:r>
            <a:r>
              <a:rPr lang="ar-SA" altLang="ar-SA" b="1" smtClean="0">
                <a:latin typeface="Times New Roman" pitchFamily="18" charset="0"/>
                <a:cs typeface="Times New Roman" pitchFamily="18" charset="0"/>
              </a:rPr>
              <a:t> .</a:t>
            </a:r>
          </a:p>
          <a:p>
            <a:pPr algn="r" rtl="1" eaLnBrk="1" hangingPunct="1"/>
            <a:r>
              <a:rPr lang="ar-SA" altLang="ar-SA" b="1" smtClean="0">
                <a:latin typeface="Times New Roman" pitchFamily="18" charset="0"/>
                <a:cs typeface="Times New Roman" pitchFamily="18" charset="0"/>
              </a:rPr>
              <a:t>النقاط على الخط بين النقطتين </a:t>
            </a:r>
            <a:r>
              <a:rPr lang="en-GB" altLang="ar-SA" b="1" smtClean="0">
                <a:latin typeface="Times New Roman" pitchFamily="18" charset="0"/>
                <a:cs typeface="Times New Roman" pitchFamily="18" charset="0"/>
              </a:rPr>
              <a:t>AB</a:t>
            </a:r>
            <a:r>
              <a:rPr lang="ar-SA" altLang="ar-SA" b="1" smtClean="0">
                <a:latin typeface="Times New Roman" pitchFamily="18" charset="0"/>
                <a:cs typeface="Times New Roman" pitchFamily="18" charset="0"/>
              </a:rPr>
              <a:t> تمثل كافة التوليفات من الموردين</a:t>
            </a:r>
            <a:r>
              <a:rPr lang="ar-SA" altLang="ar-SA" b="1" i="1" smtClean="0">
                <a:latin typeface="Times New Roman" pitchFamily="18" charset="0"/>
                <a:cs typeface="Times New Roman" pitchFamily="18" charset="0"/>
              </a:rPr>
              <a:t>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2</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1</a:t>
            </a:r>
            <a:r>
              <a:rPr lang="en-GB" altLang="ar-SA" b="1" i="1" smtClean="0">
                <a:latin typeface="Times New Roman" pitchFamily="18" charset="0"/>
                <a:cs typeface="Times New Roman" pitchFamily="18" charset="0"/>
              </a:rPr>
              <a:t> </a:t>
            </a:r>
            <a:r>
              <a:rPr lang="ar-SA" altLang="ar-SA" b="1" smtClean="0">
                <a:latin typeface="Times New Roman" pitchFamily="18" charset="0"/>
                <a:cs typeface="Times New Roman" pitchFamily="18" charset="0"/>
              </a:rPr>
              <a:t>والتي يمكن شراؤها بنفس التكلفة.</a:t>
            </a:r>
          </a:p>
          <a:p>
            <a:pPr algn="r" rtl="1" eaLnBrk="1" hangingPunct="1"/>
            <a:r>
              <a:rPr lang="ar-SA" altLang="ar-SA" b="1" smtClean="0">
                <a:latin typeface="Times New Roman" pitchFamily="18" charset="0"/>
                <a:cs typeface="Times New Roman" pitchFamily="18" charset="0"/>
              </a:rPr>
              <a:t>أي تغيير في الأسعار (أحدهما أو كلاهما) يؤدي إلى تغير الخط (كيف؟؟؟)</a:t>
            </a:r>
          </a:p>
          <a:p>
            <a:pPr algn="r" rtl="1" eaLnBrk="1" hangingPunct="1"/>
            <a:r>
              <a:rPr lang="ar-SA" altLang="ar-SA" b="1" smtClean="0">
                <a:latin typeface="Times New Roman" pitchFamily="18" charset="0"/>
                <a:cs typeface="Times New Roman" pitchFamily="18" charset="0"/>
              </a:rPr>
              <a:t>كذلك أى تغيير في </a:t>
            </a:r>
            <a:r>
              <a:rPr lang="en-US" altLang="ar-SA" b="1" smtClean="0">
                <a:latin typeface="Times New Roman" pitchFamily="18" charset="0"/>
                <a:cs typeface="Times New Roman" pitchFamily="18" charset="0"/>
              </a:rPr>
              <a:t>(TVC)</a:t>
            </a:r>
            <a:r>
              <a:rPr lang="ar-SA" altLang="ar-SA" b="1" smtClean="0">
                <a:latin typeface="Times New Roman" pitchFamily="18" charset="0"/>
                <a:cs typeface="Times New Roman" pitchFamily="18" charset="0"/>
              </a:rPr>
              <a:t> يؤدي إلى تغير الخط (كيف؟؟؟)</a:t>
            </a:r>
          </a:p>
          <a:p>
            <a:pPr algn="r" rtl="1" eaLnBrk="1" hangingPunct="1"/>
            <a:endParaRPr lang="ar-SA"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توليفة الموارد الأقل تكلفة تعرف بالتوليفة المثلى (الحجم الأمثل من الموارد). </a:t>
            </a:r>
          </a:p>
          <a:p>
            <a:pPr algn="r" rtl="1" eaLnBrk="1" hangingPunct="1"/>
            <a:r>
              <a:rPr lang="ar-SA" altLang="ar-SA" b="1" smtClean="0">
                <a:latin typeface="Times New Roman" pitchFamily="18" charset="0"/>
                <a:cs typeface="Times New Roman" pitchFamily="18" charset="0"/>
              </a:rPr>
              <a:t>عندهذه التوليفة يمكن الحصول على أقصى ناتج ممكن في حدود الإمكانيات المادية المتاحة.</a:t>
            </a:r>
          </a:p>
          <a:p>
            <a:pPr algn="r" rtl="1" eaLnBrk="1" hangingPunct="1"/>
            <a:r>
              <a:rPr lang="ar-SA" altLang="ar-SA" b="1" smtClean="0">
                <a:latin typeface="Times New Roman" pitchFamily="18" charset="0"/>
                <a:cs typeface="Times New Roman" pitchFamily="18" charset="0"/>
              </a:rPr>
              <a:t>ويمكن تحديد تلك التوليفة بواحد أو أكثر من الطرق التالية:</a:t>
            </a:r>
            <a:endParaRPr lang="en-US"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الطريقة الجدولية.</a:t>
            </a:r>
            <a:endParaRPr lang="en-US"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الطريقة الهندسية.</a:t>
            </a:r>
            <a:endParaRPr lang="en-US"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الطريقة الجبرية.</a:t>
            </a:r>
            <a:endParaRPr lang="en-US"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
            </a:r>
            <a:br>
              <a:rPr lang="ar-SA"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توليفة </a:t>
            </a:r>
            <a:r>
              <a:rPr lang="ar-SA" dirty="0">
                <a:solidFill>
                  <a:schemeClr val="accent1">
                    <a:satMod val="150000"/>
                  </a:schemeClr>
                </a:solidFill>
                <a:latin typeface="Times New Roman" panose="02020603050405020304" pitchFamily="18" charset="0"/>
                <a:cs typeface="Times New Roman" panose="02020603050405020304" pitchFamily="18" charset="0"/>
              </a:rPr>
              <a:t>الموارد الأقل تكلفة</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r>
              <a:rPr lang="en-US" dirty="0">
                <a:solidFill>
                  <a:schemeClr val="accent1">
                    <a:satMod val="150000"/>
                  </a:schemeClr>
                </a:solidFill>
                <a:latin typeface="Times New Roman" panose="02020603050405020304" pitchFamily="18" charset="0"/>
                <a:cs typeface="Times New Roman" panose="02020603050405020304" pitchFamily="18" charset="0"/>
              </a:rPr>
              <a:t>Optimal Input Combination</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algn="just" eaLnBrk="1" hangingPunct="1"/>
            <a:r>
              <a:rPr lang="ar-SA" altLang="en-US" b="1" smtClean="0"/>
              <a:t>أحد العلوم </a:t>
            </a:r>
            <a:r>
              <a:rPr lang="ar-SA" altLang="en-US" b="1" i="1" smtClean="0"/>
              <a:t>الاجتماعية</a:t>
            </a:r>
            <a:r>
              <a:rPr lang="ar-SA" altLang="en-US" b="1" smtClean="0"/>
              <a:t> </a:t>
            </a:r>
            <a:r>
              <a:rPr lang="ar-SA" altLang="en-US" b="1" i="1" smtClean="0"/>
              <a:t>التطبيقية </a:t>
            </a:r>
            <a:r>
              <a:rPr lang="ar-SA" altLang="en-US" b="1" smtClean="0"/>
              <a:t>في مجال الزراعة</a:t>
            </a:r>
          </a:p>
          <a:p>
            <a:pPr algn="just" eaLnBrk="1" hangingPunct="1"/>
            <a:r>
              <a:rPr lang="ar-SA" altLang="en-US" b="1" smtClean="0">
                <a:solidFill>
                  <a:srgbClr val="0000CC"/>
                </a:solidFill>
              </a:rPr>
              <a:t>يتضمن مجموعة الافكار والنظريات الاقتصادية الزراعية </a:t>
            </a:r>
          </a:p>
          <a:p>
            <a:pPr algn="just" eaLnBrk="1" hangingPunct="1"/>
            <a:r>
              <a:rPr lang="ar-SA" altLang="en-US" b="1" smtClean="0"/>
              <a:t>يستهدف السيطرة على القوى الاقتصادية الكامنة في صناعة الزراعة بهدف تحسين مستوى الإنتاج الزراعي وبالتالي مستوى الرفاهية الإجتماعية.</a:t>
            </a:r>
            <a:endParaRPr lang="en-GB" altLang="en-US" b="1" smtClean="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في الجدول التالي:</a:t>
            </a:r>
          </a:p>
          <a:p>
            <a:pPr lvl="1" algn="r" rtl="1" eaLnBrk="1" hangingPunct="1"/>
            <a:r>
              <a:rPr lang="ar-SA" altLang="ar-SA" b="1" smtClean="0">
                <a:latin typeface="Times New Roman" pitchFamily="18" charset="0"/>
                <a:cs typeface="Times New Roman" pitchFamily="18" charset="0"/>
              </a:rPr>
              <a:t>سعر المورد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1</a:t>
            </a:r>
            <a:r>
              <a:rPr lang="ar-SA" altLang="ar-SA" b="1" smtClean="0">
                <a:latin typeface="Times New Roman" pitchFamily="18" charset="0"/>
                <a:cs typeface="Times New Roman" pitchFamily="18" charset="0"/>
              </a:rPr>
              <a:t> هو 2 ريال وسعر المورد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2</a:t>
            </a:r>
            <a:r>
              <a:rPr lang="ar-SA" altLang="ar-SA" b="1" smtClean="0">
                <a:latin typeface="Times New Roman" pitchFamily="18" charset="0"/>
                <a:cs typeface="Times New Roman" pitchFamily="18" charset="0"/>
              </a:rPr>
              <a:t> هو 3 ريال للوحدة</a:t>
            </a:r>
          </a:p>
          <a:p>
            <a:pPr lvl="1" algn="r" rtl="1" eaLnBrk="1" hangingPunct="1"/>
            <a:r>
              <a:rPr lang="ar-SA" altLang="ar-SA" b="1" smtClean="0">
                <a:latin typeface="Times New Roman" pitchFamily="18" charset="0"/>
                <a:cs typeface="Times New Roman" pitchFamily="18" charset="0"/>
              </a:rPr>
              <a:t>معطى مختلف التوليفات الموردية المطلوبة لإنتاج 105 وحدة من الناتج </a:t>
            </a:r>
            <a:r>
              <a:rPr lang="en-GB" altLang="ar-SA" b="1" i="1" smtClean="0">
                <a:latin typeface="Times New Roman" pitchFamily="18" charset="0"/>
                <a:cs typeface="Times New Roman" pitchFamily="18" charset="0"/>
              </a:rPr>
              <a:t>Y</a:t>
            </a:r>
            <a:r>
              <a:rPr lang="ar-SA" altLang="ar-SA" b="1" smtClean="0">
                <a:latin typeface="Times New Roman" pitchFamily="18" charset="0"/>
                <a:cs typeface="Times New Roman" pitchFamily="18" charset="0"/>
              </a:rPr>
              <a:t>  وكذلك التكاليف المتغيرة الكلية لهذه الموارد. </a:t>
            </a:r>
          </a:p>
        </p:txBody>
      </p:sp>
      <p:sp>
        <p:nvSpPr>
          <p:cNvPr id="2" name="Title 1"/>
          <p:cNvSpPr>
            <a:spLocks noGrp="1"/>
          </p:cNvSpPr>
          <p:nvPr>
            <p:ph type="title"/>
          </p:nvPr>
        </p:nvSpPr>
        <p:spPr/>
        <p:txBody>
          <a:bodyPr/>
          <a:lstStyle/>
          <a:p>
            <a:pPr algn="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الطريقة الجدولية</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توليفة الموارد الأقل تكلفة لإنتاج 105 وحده من الناتج</a:t>
            </a:r>
          </a:p>
        </p:txBody>
      </p:sp>
      <p:graphicFrame>
        <p:nvGraphicFramePr>
          <p:cNvPr id="4" name="Content Placeholder 3"/>
          <p:cNvGraphicFramePr>
            <a:graphicFrameLocks noGrp="1"/>
          </p:cNvGraphicFramePr>
          <p:nvPr>
            <p:ph idx="1"/>
          </p:nvPr>
        </p:nvGraphicFramePr>
        <p:xfrm>
          <a:off x="457201" y="1774825"/>
          <a:ext cx="8229599" cy="4110038"/>
        </p:xfrm>
        <a:graphic>
          <a:graphicData uri="http://schemas.openxmlformats.org/drawingml/2006/table">
            <a:tbl>
              <a:tblPr rtl="1" firstRow="1" firstCol="1" bandRow="1" bandCol="1">
                <a:tableStyleId>{5C22544A-7EE6-4342-B048-85BDC9FD1C3A}</a:tableStyleId>
              </a:tblPr>
              <a:tblGrid>
                <a:gridCol w="1645734"/>
                <a:gridCol w="1645734"/>
                <a:gridCol w="1645734"/>
                <a:gridCol w="1645734"/>
                <a:gridCol w="1646663"/>
              </a:tblGrid>
              <a:tr h="1193099">
                <a:tc>
                  <a:txBody>
                    <a:bodyPr/>
                    <a:lstStyle/>
                    <a:p>
                      <a:pPr algn="ctr" rtl="1" hangingPunct="0">
                        <a:lnSpc>
                          <a:spcPct val="150000"/>
                        </a:lnSpc>
                        <a:spcAft>
                          <a:spcPts val="0"/>
                        </a:spcAft>
                      </a:pPr>
                      <a:r>
                        <a:rPr lang="ar-SA" sz="1400" dirty="0">
                          <a:effectLst/>
                          <a:latin typeface="Times New Roman" panose="02020603050405020304" pitchFamily="18" charset="0"/>
                          <a:cs typeface="Times New Roman" panose="02020603050405020304" pitchFamily="18" charset="0"/>
                        </a:rPr>
                        <a:t>إجمالي التكاليف المتغيرة</a:t>
                      </a:r>
                      <a:endParaRPr lang="en-US" sz="1000" dirty="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dirty="0">
                          <a:effectLst/>
                          <a:latin typeface="Times New Roman" panose="02020603050405020304" pitchFamily="18" charset="0"/>
                          <a:cs typeface="Times New Roman" panose="02020603050405020304" pitchFamily="18" charset="0"/>
                        </a:rPr>
                        <a:t>TVC</a:t>
                      </a:r>
                      <a:endParaRPr lang="en-US" sz="10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تكاليف المورد </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r</a:t>
                      </a:r>
                      <a:r>
                        <a:rPr lang="en-GB" sz="1400" baseline="-25000">
                          <a:effectLst/>
                          <a:latin typeface="Times New Roman" panose="02020603050405020304" pitchFamily="18" charset="0"/>
                          <a:cs typeface="Times New Roman" panose="02020603050405020304" pitchFamily="18" charset="0"/>
                        </a:rPr>
                        <a:t>2</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تكاليف المورد </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r</a:t>
                      </a:r>
                      <a:r>
                        <a:rPr lang="en-GB" sz="1400" baseline="-25000">
                          <a:effectLst/>
                          <a:latin typeface="Times New Roman" panose="02020603050405020304" pitchFamily="18" charset="0"/>
                          <a:cs typeface="Times New Roman" panose="02020603050405020304" pitchFamily="18" charset="0"/>
                        </a:rPr>
                        <a:t>1</a:t>
                      </a: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كمية المورد</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ar-SA" sz="1400">
                          <a:effectLst/>
                          <a:latin typeface="Times New Roman" panose="02020603050405020304" pitchFamily="18" charset="0"/>
                          <a:cs typeface="Times New Roman" panose="02020603050405020304" pitchFamily="18" charset="0"/>
                        </a:rPr>
                        <a:t>كمية المورد</a:t>
                      </a:r>
                      <a:endParaRPr lang="en-US" sz="1000">
                        <a:effectLst/>
                        <a:latin typeface="Times New Roman" panose="02020603050405020304" pitchFamily="18" charset="0"/>
                        <a:cs typeface="Times New Roman" panose="02020603050405020304" pitchFamily="18" charset="0"/>
                      </a:endParaRPr>
                    </a:p>
                    <a:p>
                      <a:pPr algn="ctr" rtl="1" hangingPunct="0">
                        <a:lnSpc>
                          <a:spcPct val="150000"/>
                        </a:lnSpc>
                        <a:spcAft>
                          <a:spcPts val="0"/>
                        </a:spcAft>
                      </a:pPr>
                      <a:r>
                        <a:rPr lang="en-GB" sz="1400">
                          <a:effectLst/>
                          <a:latin typeface="Times New Roman" panose="02020603050405020304" pitchFamily="18" charset="0"/>
                          <a:cs typeface="Times New Roman" panose="02020603050405020304" pitchFamily="18" charset="0"/>
                        </a:rPr>
                        <a:t>X</a:t>
                      </a:r>
                      <a:r>
                        <a:rPr lang="en-GB" sz="1400" baseline="-25000">
                          <a:effectLst/>
                          <a:latin typeface="Times New Roman" panose="02020603050405020304" pitchFamily="18" charset="0"/>
                          <a:cs typeface="Times New Roman" panose="02020603050405020304" pitchFamily="18" charset="0"/>
                        </a:rPr>
                        <a:t>1</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24.0</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9</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21.0</a:t>
                      </a:r>
                      <a:endParaRPr lang="en-US" sz="10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endParaRPr lang="en-US" sz="11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en-US" sz="110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0" hangingPunct="0">
                        <a:lnSpc>
                          <a:spcPct val="150000"/>
                        </a:lnSpc>
                        <a:spcAft>
                          <a:spcPts val="0"/>
                        </a:spcAft>
                      </a:pPr>
                      <a:r>
                        <a:rPr lang="en-GB"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sz="11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c>
                  <a:txBody>
                    <a:bodyPr/>
                    <a:lstStyle/>
                    <a:p>
                      <a:pPr algn="ctr" rtl="1" hangingPunct="0">
                        <a:lnSpc>
                          <a:spcPct val="150000"/>
                        </a:lnSpc>
                        <a:spcAft>
                          <a:spcPts val="0"/>
                        </a:spcAft>
                      </a:pPr>
                      <a:r>
                        <a:rPr lang="en-GB"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US" sz="11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97914" marR="97914" marT="0" marB="0">
                    <a:solidFill>
                      <a:srgbClr val="FFFF00"/>
                    </a:solidFill>
                  </a:tcPr>
                </a:tc>
              </a:tr>
              <a:tr h="365781">
                <a:tc>
                  <a:txBody>
                    <a:bodyPr/>
                    <a:lstStyle/>
                    <a:p>
                      <a:pPr algn="ctr" rtl="0" hangingPunct="0">
                        <a:lnSpc>
                          <a:spcPct val="150000"/>
                        </a:lnSpc>
                        <a:spcAft>
                          <a:spcPts val="0"/>
                        </a:spcAft>
                      </a:pPr>
                      <a:r>
                        <a:rPr lang="en-GB" sz="1200" dirty="0">
                          <a:effectLst/>
                          <a:latin typeface="Times New Roman" panose="02020603050405020304" pitchFamily="18" charset="0"/>
                          <a:cs typeface="Times New Roman" panose="02020603050405020304" pitchFamily="18" charset="0"/>
                        </a:rPr>
                        <a:t>22.0</a:t>
                      </a:r>
                      <a:endParaRPr lang="en-US" sz="10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12</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10</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5</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23.8</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15</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5</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4.4</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26.8</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18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8.2</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6</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4.1</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365781">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29.0</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21</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8.0</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7</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4.0</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r h="722253">
                <a:tc>
                  <a:txBody>
                    <a:bodyPr/>
                    <a:lstStyle/>
                    <a:p>
                      <a:pPr algn="ctr" rtl="0" hangingPunct="0">
                        <a:lnSpc>
                          <a:spcPct val="150000"/>
                        </a:lnSpc>
                        <a:spcAft>
                          <a:spcPts val="0"/>
                        </a:spcAft>
                      </a:pPr>
                      <a:r>
                        <a:rPr lang="en-GB" sz="1200">
                          <a:effectLst/>
                          <a:latin typeface="Times New Roman" panose="02020603050405020304" pitchFamily="18" charset="0"/>
                          <a:cs typeface="Times New Roman" panose="02020603050405020304" pitchFamily="18" charset="0"/>
                        </a:rPr>
                        <a:t>32.2</a:t>
                      </a:r>
                      <a:endParaRPr lang="en-US" sz="10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24</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1"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8.2</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a:effectLst/>
                          <a:latin typeface="Times New Roman" panose="02020603050405020304" pitchFamily="18" charset="0"/>
                          <a:cs typeface="Times New Roman" panose="02020603050405020304" pitchFamily="18" charset="0"/>
                        </a:rPr>
                        <a:t>8</a:t>
                      </a:r>
                      <a:endParaRPr lang="en-US" sz="1100">
                        <a:effectLst/>
                        <a:latin typeface="Times New Roman" panose="02020603050405020304" pitchFamily="18" charset="0"/>
                        <a:ea typeface="Times New Roman"/>
                        <a:cs typeface="Times New Roman" panose="02020603050405020304" pitchFamily="18" charset="0"/>
                      </a:endParaRPr>
                    </a:p>
                  </a:txBody>
                  <a:tcPr marL="97914" marR="97914" marT="0" marB="0"/>
                </a:tc>
                <a:tc>
                  <a:txBody>
                    <a:bodyPr/>
                    <a:lstStyle/>
                    <a:p>
                      <a:pPr algn="ctr" rtl="0" hangingPunct="0">
                        <a:lnSpc>
                          <a:spcPct val="150000"/>
                        </a:lnSpc>
                        <a:spcAft>
                          <a:spcPts val="0"/>
                        </a:spcAft>
                      </a:pPr>
                      <a:r>
                        <a:rPr lang="en-GB" sz="1600" dirty="0">
                          <a:effectLst/>
                          <a:latin typeface="Times New Roman" panose="02020603050405020304" pitchFamily="18" charset="0"/>
                          <a:cs typeface="Times New Roman" panose="02020603050405020304" pitchFamily="18" charset="0"/>
                        </a:rPr>
                        <a:t>4.1</a:t>
                      </a:r>
                      <a:endParaRPr lang="en-US" sz="1100" dirty="0">
                        <a:effectLst/>
                        <a:latin typeface="Times New Roman" panose="02020603050405020304" pitchFamily="18" charset="0"/>
                        <a:ea typeface="Times New Roman"/>
                        <a:cs typeface="Times New Roman" panose="02020603050405020304" pitchFamily="18" charset="0"/>
                      </a:endParaRPr>
                    </a:p>
                  </a:txBody>
                  <a:tcPr marL="97914" marR="97914" marT="0" marB="0"/>
                </a:tc>
              </a:tr>
            </a:tbl>
          </a:graphicData>
        </a:graphic>
      </p:graphicFrame>
      <p:sp>
        <p:nvSpPr>
          <p:cNvPr id="295938" name="Text Placeholder 5"/>
          <p:cNvSpPr>
            <a:spLocks noGrp="1"/>
          </p:cNvSpPr>
          <p:nvPr>
            <p:ph type="body" sz="half" idx="4294967295"/>
          </p:nvPr>
        </p:nvSpPr>
        <p:spPr>
          <a:xfrm>
            <a:off x="1403350" y="5876925"/>
            <a:ext cx="7162800" cy="647700"/>
          </a:xfrm>
        </p:spPr>
        <p:txBody>
          <a:bodyPr rtlCol="0">
            <a:normAutofit/>
          </a:bodyPr>
          <a:lstStyle/>
          <a:p>
            <a:pPr marL="438912" indent="-320040" algn="ctr" rtl="1" eaLnBrk="1" fontAlgn="auto" hangingPunct="1">
              <a:spcBef>
                <a:spcPts val="0"/>
              </a:spcBef>
              <a:spcAft>
                <a:spcPts val="0"/>
              </a:spcAft>
              <a:buFont typeface="Wingdings 2"/>
              <a:buChar char=""/>
              <a:defRPr/>
            </a:pPr>
            <a:r>
              <a:rPr lang="ar-SA" altLang="ar-SA" sz="2400" b="1" dirty="0" smtClean="0">
                <a:solidFill>
                  <a:schemeClr val="accent1">
                    <a:lumMod val="75000"/>
                  </a:schemeClr>
                </a:solidFill>
                <a:latin typeface="Times New Roman" panose="02020603050405020304" pitchFamily="18" charset="0"/>
                <a:cs typeface="Times New Roman" panose="02020603050405020304" pitchFamily="18" charset="0"/>
              </a:rPr>
              <a:t>ما هو أقل قدر من التكاليف المتغيرة  </a:t>
            </a:r>
            <a:r>
              <a:rPr lang="en-GB" altLang="ar-SA" sz="2400" b="1" i="1" dirty="0" smtClean="0">
                <a:solidFill>
                  <a:schemeClr val="accent1">
                    <a:lumMod val="75000"/>
                  </a:schemeClr>
                </a:solidFill>
                <a:latin typeface="Times New Roman" panose="02020603050405020304" pitchFamily="18" charset="0"/>
                <a:cs typeface="Times New Roman" panose="02020603050405020304" pitchFamily="18" charset="0"/>
              </a:rPr>
              <a:t>TVC</a:t>
            </a:r>
            <a:r>
              <a:rPr lang="en-GB" altLang="ar-SA" sz="24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ar-SA" altLang="ar-SA" sz="2400" b="1" dirty="0" smtClean="0">
                <a:solidFill>
                  <a:schemeClr val="accent1">
                    <a:lumMod val="75000"/>
                  </a:schemeClr>
                </a:solidFill>
                <a:latin typeface="Times New Roman" panose="02020603050405020304" pitchFamily="18" charset="0"/>
                <a:cs typeface="Times New Roman" panose="02020603050405020304" pitchFamily="18" charset="0"/>
              </a:rPr>
              <a:t>لإنتاج 105 وحدة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95938">
                                            <p:txEl>
                                              <p:pRg st="0" end="0"/>
                                            </p:txEl>
                                          </p:spTgt>
                                        </p:tgtEl>
                                        <p:attrNameLst>
                                          <p:attrName>style.visibility</p:attrName>
                                        </p:attrNameLst>
                                      </p:cBhvr>
                                      <p:to>
                                        <p:strVal val="visible"/>
                                      </p:to>
                                    </p:set>
                                    <p:anim calcmode="lin" valueType="num">
                                      <p:cBhvr>
                                        <p:cTn id="15" dur="500" fill="hold"/>
                                        <p:tgtEl>
                                          <p:spTgt spid="29593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9593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9593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95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Content Placeholder 5"/>
          <p:cNvSpPr>
            <a:spLocks noGrp="1"/>
          </p:cNvSpPr>
          <p:nvPr>
            <p:ph idx="1"/>
          </p:nvPr>
        </p:nvSpPr>
        <p:spPr/>
        <p:txBody>
          <a:bodyPr/>
          <a:lstStyle/>
          <a:p>
            <a:pPr algn="r" rtl="1" eaLnBrk="1" hangingPunct="1"/>
            <a:r>
              <a:rPr lang="ar-SA" altLang="ar-SA" smtClean="0">
                <a:latin typeface="Times New Roman" pitchFamily="18" charset="0"/>
                <a:cs typeface="Times New Roman" pitchFamily="18" charset="0"/>
              </a:rPr>
              <a:t>يمكن تحديد توليفة الموارد المثلى عند نقطة تماس «منحنى سواء الإنتاج--</a:t>
            </a:r>
            <a:r>
              <a:rPr lang="en-US" altLang="ar-SA" smtClean="0">
                <a:latin typeface="Times New Roman" pitchFamily="18" charset="0"/>
                <a:cs typeface="Times New Roman" pitchFamily="18" charset="0"/>
              </a:rPr>
              <a:t>isoquant</a:t>
            </a:r>
            <a:r>
              <a:rPr lang="ar-SA" altLang="ar-SA" smtClean="0">
                <a:latin typeface="Times New Roman" pitchFamily="18" charset="0"/>
                <a:cs typeface="Times New Roman" pitchFamily="18" charset="0"/>
              </a:rPr>
              <a:t>» مع «خط التكاليف المتساوية»</a:t>
            </a:r>
          </a:p>
          <a:p>
            <a:pPr algn="r" rtl="1" eaLnBrk="1" hangingPunct="1"/>
            <a:endParaRPr lang="ar-SA" altLang="ar-SA" smtClean="0">
              <a:latin typeface="Times New Roman" pitchFamily="18" charset="0"/>
              <a:cs typeface="Times New Roman" pitchFamily="18" charset="0"/>
            </a:endParaRPr>
          </a:p>
          <a:p>
            <a:pPr algn="r" rtl="1" eaLnBrk="1" hangingPunct="1"/>
            <a:endParaRPr lang="ar-SA" altLang="ar-SA" smtClean="0">
              <a:latin typeface="Times New Roman" pitchFamily="18" charset="0"/>
              <a:cs typeface="Times New Roman" pitchFamily="18" charset="0"/>
            </a:endParaRPr>
          </a:p>
        </p:txBody>
      </p:sp>
      <p:sp>
        <p:nvSpPr>
          <p:cNvPr id="5" name="Title 4"/>
          <p:cNvSpPr>
            <a:spLocks noGrp="1"/>
          </p:cNvSpPr>
          <p:nvPr>
            <p:ph type="title"/>
          </p:nvPr>
        </p:nvSpPr>
        <p:spPr/>
        <p:txBody>
          <a:bodyPr/>
          <a:lstStyle/>
          <a:p>
            <a:pPr algn="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الطريقة الهندسية</a:t>
            </a:r>
          </a:p>
        </p:txBody>
      </p:sp>
      <p:pic>
        <p:nvPicPr>
          <p:cNvPr id="275460"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781300"/>
            <a:ext cx="6048375" cy="3671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عند النقطة </a:t>
            </a:r>
            <a:r>
              <a:rPr lang="en-GB" altLang="ar-SA" b="1" i="1" smtClean="0">
                <a:latin typeface="Times New Roman" pitchFamily="18" charset="0"/>
                <a:cs typeface="Times New Roman" pitchFamily="18" charset="0"/>
              </a:rPr>
              <a:t>A</a:t>
            </a:r>
            <a:r>
              <a:rPr lang="ar-SA" altLang="ar-SA" b="1" smtClean="0">
                <a:latin typeface="Times New Roman" pitchFamily="18" charset="0"/>
                <a:cs typeface="Times New Roman" pitchFamily="18" charset="0"/>
              </a:rPr>
              <a:t> في الشكل السابق تتحدد الكمية المثلى من الموردين وهي القدر </a:t>
            </a:r>
            <a:r>
              <a:rPr lang="en-GB" altLang="ar-SA" b="1" i="1" smtClean="0">
                <a:latin typeface="Times New Roman" pitchFamily="18" charset="0"/>
                <a:cs typeface="Times New Roman" pitchFamily="18" charset="0"/>
              </a:rPr>
              <a:t>OB</a:t>
            </a:r>
            <a:r>
              <a:rPr lang="ar-SA" altLang="ar-SA" b="1" smtClean="0">
                <a:latin typeface="Times New Roman" pitchFamily="18" charset="0"/>
                <a:cs typeface="Times New Roman" pitchFamily="18" charset="0"/>
              </a:rPr>
              <a:t> من المورد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1</a:t>
            </a:r>
            <a:r>
              <a:rPr lang="ar-SA" altLang="ar-SA" b="1" smtClean="0">
                <a:latin typeface="Times New Roman" pitchFamily="18" charset="0"/>
                <a:cs typeface="Times New Roman" pitchFamily="18" charset="0"/>
              </a:rPr>
              <a:t> والقدر </a:t>
            </a:r>
            <a:r>
              <a:rPr lang="en-GB" altLang="ar-SA" b="1" i="1" smtClean="0">
                <a:latin typeface="Times New Roman" pitchFamily="18" charset="0"/>
                <a:cs typeface="Times New Roman" pitchFamily="18" charset="0"/>
              </a:rPr>
              <a:t>OC </a:t>
            </a:r>
            <a:r>
              <a:rPr lang="ar-SA" altLang="ar-SA" b="1" smtClean="0">
                <a:latin typeface="Times New Roman" pitchFamily="18" charset="0"/>
                <a:cs typeface="Times New Roman" pitchFamily="18" charset="0"/>
              </a:rPr>
              <a:t>من المورد </a:t>
            </a:r>
            <a:r>
              <a:rPr lang="en-GB" altLang="ar-SA" b="1" i="1" smtClean="0">
                <a:latin typeface="Times New Roman" pitchFamily="18" charset="0"/>
                <a:cs typeface="Times New Roman" pitchFamily="18" charset="0"/>
              </a:rPr>
              <a:t>X</a:t>
            </a:r>
            <a:r>
              <a:rPr lang="en-GB" altLang="ar-SA" b="1" i="1" baseline="-25000" smtClean="0">
                <a:latin typeface="Times New Roman" pitchFamily="18" charset="0"/>
                <a:cs typeface="Times New Roman" pitchFamily="18" charset="0"/>
              </a:rPr>
              <a:t>2</a:t>
            </a:r>
            <a:r>
              <a:rPr lang="ar-SA" altLang="ar-SA" b="1" smtClean="0">
                <a:latin typeface="Times New Roman" pitchFamily="18" charset="0"/>
                <a:cs typeface="Times New Roman" pitchFamily="18" charset="0"/>
              </a:rPr>
              <a:t> . </a:t>
            </a: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Content Placeholder 2"/>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عند النقطة </a:t>
            </a:r>
            <a:r>
              <a:rPr lang="en-GB" altLang="ar-SA" b="1" i="1" smtClean="0">
                <a:latin typeface="Times New Roman" pitchFamily="18" charset="0"/>
                <a:cs typeface="Times New Roman" pitchFamily="18" charset="0"/>
              </a:rPr>
              <a:t>A</a:t>
            </a:r>
            <a:r>
              <a:rPr lang="ar-SA" altLang="ar-SA" b="1" smtClean="0">
                <a:latin typeface="Times New Roman" pitchFamily="18" charset="0"/>
                <a:cs typeface="Times New Roman" pitchFamily="18" charset="0"/>
              </a:rPr>
              <a:t> في الشكل السابق :</a:t>
            </a:r>
          </a:p>
          <a:p>
            <a:pPr lvl="1" algn="r" rtl="1" eaLnBrk="1" hangingPunct="1"/>
            <a:r>
              <a:rPr lang="ar-SA" altLang="ar-SA" b="1" smtClean="0">
                <a:latin typeface="Times New Roman" pitchFamily="18" charset="0"/>
                <a:cs typeface="Times New Roman" pitchFamily="18" charset="0"/>
              </a:rPr>
              <a:t>ميل منحنى سواء الإنتاج هو :</a:t>
            </a:r>
          </a:p>
          <a:p>
            <a:pPr lvl="1" algn="r" rtl="1" eaLnBrk="1" hangingPunct="1"/>
            <a:endParaRPr lang="ar-SA" altLang="ar-SA" b="1" smtClean="0">
              <a:latin typeface="Times New Roman" pitchFamily="18" charset="0"/>
              <a:cs typeface="Times New Roman" pitchFamily="18" charset="0"/>
            </a:endParaRPr>
          </a:p>
          <a:p>
            <a:pPr lvl="2" algn="r" rtl="1" eaLnBrk="1" hangingPunct="1"/>
            <a:r>
              <a:rPr lang="ar-SA" altLang="ar-SA" b="1" smtClean="0">
                <a:latin typeface="Times New Roman" pitchFamily="18" charset="0"/>
                <a:cs typeface="Times New Roman" pitchFamily="18" charset="0"/>
              </a:rPr>
              <a:t>ويمكن كتابة هذه المعادلة هكذا: </a:t>
            </a:r>
          </a:p>
          <a:p>
            <a:pPr lvl="1" algn="r" rtl="1" eaLnBrk="1" hangingPunct="1"/>
            <a:endParaRPr lang="ar-SA"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 ميل خط سواء التكاليف هو:</a:t>
            </a:r>
          </a:p>
          <a:p>
            <a:pPr lvl="1" algn="r" rtl="1" eaLnBrk="1" hangingPunct="1"/>
            <a:endParaRPr lang="ar-SA"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عند نقطة تساوي الميلين </a:t>
            </a:r>
            <a:r>
              <a:rPr lang="en-US" altLang="ar-SA" b="1" smtClean="0">
                <a:latin typeface="Times New Roman" pitchFamily="18" charset="0"/>
                <a:cs typeface="Times New Roman" pitchFamily="18" charset="0"/>
              </a:rPr>
              <a:t>:(A)</a:t>
            </a:r>
            <a:r>
              <a:rPr lang="ar-SA" altLang="ar-SA" b="1" smtClean="0">
                <a:latin typeface="Times New Roman" pitchFamily="18" charset="0"/>
                <a:cs typeface="Times New Roman" pitchFamily="18" charset="0"/>
              </a:rPr>
              <a:t> </a:t>
            </a:r>
            <a:endParaRPr lang="en-US" altLang="ar-SA" b="1" smtClean="0">
              <a:latin typeface="Times New Roman" pitchFamily="18" charset="0"/>
              <a:cs typeface="Times New Roman" pitchFamily="18" charset="0"/>
            </a:endParaRPr>
          </a:p>
          <a:p>
            <a:pPr lvl="1" algn="r" rtl="1" eaLnBrk="1" hangingPunct="1"/>
            <a:endParaRPr lang="en-US" altLang="ar-SA" b="1" smtClean="0">
              <a:latin typeface="Times New Roman" pitchFamily="18" charset="0"/>
              <a:cs typeface="Times New Roman" pitchFamily="18" charset="0"/>
            </a:endParaRPr>
          </a:p>
          <a:p>
            <a:pPr lvl="1" algn="r" rtl="1" eaLnBrk="1" hangingPunct="1"/>
            <a:endParaRPr lang="ar-SA" altLang="ar-SA" b="1"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رياضيا</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pic>
        <p:nvPicPr>
          <p:cNvPr id="277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89138"/>
            <a:ext cx="2663825" cy="935037"/>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750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4292600"/>
            <a:ext cx="2317750" cy="9588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75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3068638"/>
            <a:ext cx="3279775" cy="10699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75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900" y="5514975"/>
            <a:ext cx="3068638" cy="106521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Content Placeholder 1"/>
          <p:cNvSpPr>
            <a:spLocks noGrp="1"/>
          </p:cNvSpPr>
          <p:nvPr>
            <p:ph idx="1"/>
          </p:nvPr>
        </p:nvSpPr>
        <p:spPr/>
        <p:txBody>
          <a:bodyPr/>
          <a:lstStyle/>
          <a:p>
            <a:pPr algn="r" rtl="1" eaLnBrk="1" hangingPunct="1"/>
            <a:endParaRPr lang="ar-SA" altLang="en-US" smtClean="0"/>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ar-SA" altLang="ar-SA" sz="4800" dirty="0">
                <a:solidFill>
                  <a:schemeClr val="accent1">
                    <a:satMod val="150000"/>
                  </a:schemeClr>
                </a:solidFill>
                <a:latin typeface="Times New Roman" panose="02020603050405020304" pitchFamily="18" charset="0"/>
                <a:cs typeface="Times New Roman" panose="02020603050405020304" pitchFamily="18" charset="0"/>
              </a:rPr>
              <a:t>إقتصاديات الموارد الطبيعية</a:t>
            </a:r>
            <a:r>
              <a:rPr lang="en-US" altLang="ar-SA" sz="4800" dirty="0">
                <a:solidFill>
                  <a:schemeClr val="accent1">
                    <a:satMod val="150000"/>
                  </a:schemeClr>
                </a:solidFill>
                <a:latin typeface="Times New Roman" panose="02020603050405020304" pitchFamily="18" charset="0"/>
                <a:cs typeface="Times New Roman" panose="02020603050405020304" pitchFamily="18" charset="0"/>
              </a:rPr>
              <a:t/>
            </a:r>
            <a:br>
              <a:rPr lang="en-US" altLang="ar-SA" sz="4800" dirty="0">
                <a:solidFill>
                  <a:schemeClr val="accent1">
                    <a:satMod val="150000"/>
                  </a:schemeClr>
                </a:solidFill>
                <a:latin typeface="Times New Roman" panose="02020603050405020304" pitchFamily="18" charset="0"/>
                <a:cs typeface="Times New Roman" panose="02020603050405020304" pitchFamily="18" charset="0"/>
              </a:rPr>
            </a:br>
            <a:r>
              <a:rPr lang="en-GB" altLang="ar-SA" sz="4800" dirty="0">
                <a:solidFill>
                  <a:schemeClr val="accent1">
                    <a:satMod val="150000"/>
                  </a:schemeClr>
                </a:solidFill>
                <a:latin typeface="Times New Roman" panose="02020603050405020304" pitchFamily="18" charset="0"/>
                <a:cs typeface="Times New Roman" panose="02020603050405020304" pitchFamily="18" charset="0"/>
              </a:rPr>
              <a:t>Natural Resource Economics</a:t>
            </a:r>
            <a:endParaRPr lang="ar-SA" alt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Content Placeholder 1"/>
          <p:cNvSpPr>
            <a:spLocks noGrp="1"/>
          </p:cNvSpPr>
          <p:nvPr>
            <p:ph idx="1"/>
          </p:nvPr>
        </p:nvSpPr>
        <p:spPr/>
        <p:txBody>
          <a:bodyPr/>
          <a:lstStyle/>
          <a:p>
            <a:pPr algn="r" rtl="1" eaLnBrk="1" hangingPunct="1"/>
            <a:endParaRPr lang="en-US" altLang="ar-SA"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جميع الموارد و الأنظمة </a:t>
            </a:r>
            <a:r>
              <a:rPr lang="en-GB" altLang="ar-SA" b="1" smtClean="0">
                <a:latin typeface="Times New Roman" pitchFamily="18" charset="0"/>
                <a:cs typeface="Times New Roman" pitchFamily="18" charset="0"/>
              </a:rPr>
              <a:t>Systems</a:t>
            </a:r>
            <a:r>
              <a:rPr lang="ar-SA" altLang="ar-SA" b="1" smtClean="0">
                <a:latin typeface="Times New Roman" pitchFamily="18" charset="0"/>
                <a:cs typeface="Times New Roman" pitchFamily="18" charset="0"/>
              </a:rPr>
              <a:t> النافعة للبشرية بما في ذلك الأرض، الغابات، المعادن، المياه، المترسبات، .... مع الأخذ في الاعتبار للبيئة المحيطة بنا.</a:t>
            </a:r>
          </a:p>
          <a:p>
            <a:pPr algn="r" rtl="1" eaLnBrk="1" hangingPunct="1"/>
            <a:r>
              <a:rPr lang="ar-SA" altLang="ar-SA" b="1" smtClean="0">
                <a:latin typeface="Times New Roman" pitchFamily="18" charset="0"/>
                <a:cs typeface="Times New Roman" pitchFamily="18" charset="0"/>
              </a:rPr>
              <a:t>أهمية مفهوم الأنظمة؟؟</a:t>
            </a:r>
          </a:p>
        </p:txBody>
      </p:sp>
      <p:sp>
        <p:nvSpPr>
          <p:cNvPr id="3" name="Title 2"/>
          <p:cNvSpPr>
            <a:spLocks noGrp="1"/>
          </p:cNvSpPr>
          <p:nvPr>
            <p:ph type="title"/>
          </p:nvPr>
        </p:nvSpPr>
        <p:spPr>
          <a:xfrm>
            <a:off x="457200" y="274638"/>
            <a:ext cx="8229600" cy="1714202"/>
          </a:xfrm>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تعريف الموارد الطبيعية </a:t>
            </a:r>
            <a:r>
              <a:rPr lang="en-GB" dirty="0" smtClean="0">
                <a:solidFill>
                  <a:schemeClr val="accent1">
                    <a:satMod val="150000"/>
                  </a:schemeClr>
                </a:solidFill>
                <a:latin typeface="Times New Roman" panose="02020603050405020304" pitchFamily="18" charset="0"/>
                <a:cs typeface="Times New Roman" panose="02020603050405020304" pitchFamily="18" charset="0"/>
              </a:rPr>
              <a:t>Natural Resource</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تشمل: </a:t>
            </a:r>
          </a:p>
          <a:p>
            <a:pPr algn="r" rtl="1" eaLnBrk="1" hangingPunct="1"/>
            <a:r>
              <a:rPr lang="ar-SA" altLang="ar-SA" b="1" smtClean="0">
                <a:latin typeface="Times New Roman" pitchFamily="18" charset="0"/>
                <a:cs typeface="Times New Roman" pitchFamily="18" charset="0"/>
              </a:rPr>
              <a:t>الأرض الزراعية، الغابات و منتجاتها العديدة، الأراضي الطبيعية المصانة لغرض الترفيه و الثقافة و العلم، مصايد الأسماك العذبة و الملحة، الموارد المعدنية و التي تشمل الوقود و اللاوقود، مصادر الطاقة المتجددة و الغير معدنية وتشمل الطاقة الشمسية وطاقة الرياح و الرياح و الأمواج و الأنظمة الأرضية الحراراية و الموارد المائية و أخيراً مقدرة البيئة على إستيعاب المخلفات الصناعية وغيرها بجميع أنواعها.</a:t>
            </a:r>
          </a:p>
          <a:p>
            <a:pPr algn="r" rtl="1" eaLnBrk="1" hangingPunct="1"/>
            <a:endParaRPr lang="ar-SA" altLang="ar-SA" b="1"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التصنيفات الرئيسية للموارد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الطبيعية</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Content Placeholder 1"/>
          <p:cNvSpPr>
            <a:spLocks noGrp="1"/>
          </p:cNvSpPr>
          <p:nvPr>
            <p:ph idx="1"/>
          </p:nvPr>
        </p:nvSpPr>
        <p:spPr/>
        <p:txBody>
          <a:bodyPr/>
          <a:lstStyle/>
          <a:p>
            <a:pPr algn="r" rtl="1" eaLnBrk="1" hangingPunct="1"/>
            <a:r>
              <a:rPr lang="ar-SA" altLang="ar-SA" b="1" smtClean="0">
                <a:cs typeface="Times New Roman" pitchFamily="18" charset="0"/>
              </a:rPr>
              <a:t>تشمل :</a:t>
            </a:r>
          </a:p>
          <a:p>
            <a:pPr algn="r" rtl="1" eaLnBrk="1" hangingPunct="1"/>
            <a:r>
              <a:rPr lang="ar-SA" altLang="ar-SA" b="1" smtClean="0">
                <a:cs typeface="Times New Roman" pitchFamily="18" charset="0"/>
              </a:rPr>
              <a:t>الإستهلاك المباشر مثل الأسماك الطازجة ، المياه، أماكن الترفيه، خشب الحريق و التدفأه، </a:t>
            </a:r>
          </a:p>
          <a:p>
            <a:pPr algn="r" rtl="1" eaLnBrk="1" hangingPunct="1"/>
            <a:r>
              <a:rPr lang="ar-SA" altLang="ar-SA" b="1" smtClean="0">
                <a:cs typeface="Times New Roman" pitchFamily="18" charset="0"/>
              </a:rPr>
              <a:t>إنتاج سلعة معينة مثل الحديد، النحاس الخام </a:t>
            </a:r>
          </a:p>
          <a:p>
            <a:pPr algn="r" rtl="1" eaLnBrk="1" hangingPunct="1"/>
            <a:r>
              <a:rPr lang="ar-SA" altLang="ar-SA" b="1" smtClean="0">
                <a:cs typeface="Times New Roman" pitchFamily="18" charset="0"/>
              </a:rPr>
              <a:t>إستعمالات إستهلاكية في عمليات تصنيع مبدأية ووسطية مثل الوقود في المصانع و النقل.</a:t>
            </a:r>
          </a:p>
          <a:p>
            <a:pPr algn="r" rtl="1" eaLnBrk="1" hangingPunct="1"/>
            <a:r>
              <a:rPr lang="ar-SA" altLang="ar-SA" b="1" smtClean="0">
                <a:cs typeface="Times New Roman" pitchFamily="18" charset="0"/>
              </a:rPr>
              <a:t>؟؟؟</a:t>
            </a:r>
            <a:endParaRPr lang="ar-SA" altLang="ar-SA" b="1" smtClean="0"/>
          </a:p>
        </p:txBody>
      </p:sp>
      <p:sp>
        <p:nvSpPr>
          <p:cNvPr id="3" name="Title 2"/>
          <p:cNvSpPr>
            <a:spLocks noGrp="1"/>
          </p:cNvSpPr>
          <p:nvPr>
            <p:ph type="title"/>
          </p:nvPr>
        </p:nvSpPr>
        <p:spPr/>
        <p:txBody>
          <a:bodyPr/>
          <a:lstStyle/>
          <a:p>
            <a:pPr algn="ctr"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واستعمالات الموارد الطبيعية</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1"/>
          <p:cNvSpPr>
            <a:spLocks noGrp="1"/>
          </p:cNvSpPr>
          <p:nvPr>
            <p:ph idx="1"/>
          </p:nvPr>
        </p:nvSpPr>
        <p:spPr/>
        <p:txBody>
          <a:bodyPr rtlCol="0">
            <a:normAutofit lnSpcReduction="10000"/>
          </a:bodyPr>
          <a:lstStyle/>
          <a:p>
            <a:pPr marL="438912" indent="-320040" algn="r" rtl="1" eaLnBrk="1" fontAlgn="auto" hangingPunct="1">
              <a:spcBef>
                <a:spcPts val="0"/>
              </a:spcBef>
              <a:spcAft>
                <a:spcPts val="0"/>
              </a:spcAft>
              <a:buFont typeface="Wingdings 2"/>
              <a:buChar char=""/>
              <a:defRPr/>
            </a:pPr>
            <a:r>
              <a:rPr lang="ar-SA" altLang="ar-SA" sz="3600" b="1" dirty="0" smtClean="0">
                <a:latin typeface="Times New Roman" panose="02020603050405020304" pitchFamily="18" charset="0"/>
                <a:cs typeface="Times New Roman" panose="02020603050405020304" pitchFamily="18" charset="0"/>
              </a:rPr>
              <a:t>مفهومين رئيسيين هما:</a:t>
            </a:r>
          </a:p>
          <a:p>
            <a:pPr marL="438912" indent="-320040" algn="r" rtl="1" eaLnBrk="1" fontAlgn="auto" hangingPunct="1">
              <a:spcBef>
                <a:spcPts val="0"/>
              </a:spcBef>
              <a:spcAft>
                <a:spcPts val="0"/>
              </a:spcAft>
              <a:buFont typeface="Wingdings 2"/>
              <a:buChar char=""/>
              <a:defRPr/>
            </a:pPr>
            <a:r>
              <a:rPr lang="ar-SA" altLang="ar-SA" sz="3600" b="1" dirty="0" smtClean="0">
                <a:latin typeface="Times New Roman" panose="02020603050405020304" pitchFamily="18" charset="0"/>
                <a:cs typeface="Times New Roman" panose="02020603050405020304" pitchFamily="18" charset="0"/>
              </a:rPr>
              <a:t> المخزون أو </a:t>
            </a:r>
            <a:r>
              <a:rPr lang="en-GB" altLang="ar-SA" sz="3600" b="1" dirty="0" smtClean="0">
                <a:latin typeface="Times New Roman" panose="02020603050405020304" pitchFamily="18" charset="0"/>
                <a:cs typeface="Times New Roman" panose="02020603050405020304" pitchFamily="18" charset="0"/>
              </a:rPr>
              <a:t>Stock</a:t>
            </a:r>
            <a:r>
              <a:rPr lang="ar-SA" altLang="ar-SA" sz="3600" b="1" dirty="0" smtClean="0">
                <a:latin typeface="Times New Roman" panose="02020603050405020304" pitchFamily="18" charset="0"/>
                <a:cs typeface="Times New Roman" panose="02020603050405020304" pitchFamily="18" charset="0"/>
              </a:rPr>
              <a:t>  أو </a:t>
            </a:r>
            <a:r>
              <a:rPr lang="en-GB" altLang="ar-SA" sz="3600" b="1" dirty="0" smtClean="0">
                <a:latin typeface="Times New Roman" panose="02020603050405020304" pitchFamily="18" charset="0"/>
                <a:cs typeface="Times New Roman" panose="02020603050405020304" pitchFamily="18" charset="0"/>
              </a:rPr>
              <a:t>Inventories</a:t>
            </a:r>
            <a:r>
              <a:rPr lang="ar-SA" altLang="ar-SA" sz="3600" b="1" dirty="0" smtClean="0">
                <a:latin typeface="Times New Roman" panose="02020603050405020304" pitchFamily="18" charset="0"/>
                <a:cs typeface="Times New Roman" panose="02020603050405020304" pitchFamily="18" charset="0"/>
              </a:rPr>
              <a:t> أي الموجود من المورد في لحظة زمنية معينة (يعرف ذلك باسم المخزون الإحتياطي </a:t>
            </a:r>
            <a:r>
              <a:rPr lang="en-GB" altLang="ar-SA" sz="3600" b="1" dirty="0" smtClean="0">
                <a:latin typeface="Times New Roman" panose="02020603050405020304" pitchFamily="18" charset="0"/>
                <a:cs typeface="Times New Roman" panose="02020603050405020304" pitchFamily="18" charset="0"/>
              </a:rPr>
              <a:t>Reserves</a:t>
            </a:r>
            <a:r>
              <a:rPr lang="ar-SA" altLang="ar-SA" sz="3600" b="1" dirty="0" smtClean="0">
                <a:latin typeface="Times New Roman" panose="02020603050405020304" pitchFamily="18" charset="0"/>
                <a:cs typeface="Times New Roman" panose="02020603050405020304" pitchFamily="18" charset="0"/>
              </a:rPr>
              <a:t>) . </a:t>
            </a:r>
          </a:p>
          <a:p>
            <a:pPr marL="731520" lvl="1" indent="-274320" algn="r" rtl="1" eaLnBrk="1" fontAlgn="auto" hangingPunct="1">
              <a:spcAft>
                <a:spcPts val="0"/>
              </a:spcAft>
              <a:buFont typeface="Wingdings"/>
              <a:buChar char=""/>
              <a:defRPr/>
            </a:pPr>
            <a:r>
              <a:rPr lang="ar-SA" altLang="ar-SA" sz="3600" b="1" dirty="0" smtClean="0">
                <a:latin typeface="Times New Roman" panose="02020603050405020304" pitchFamily="18" charset="0"/>
                <a:cs typeface="Times New Roman" panose="02020603050405020304" pitchFamily="18" charset="0"/>
              </a:rPr>
              <a:t>أثر التكنولوجيا والعوامل الاقتصادية والاجتماعية على المخزون؟</a:t>
            </a:r>
          </a:p>
          <a:p>
            <a:pPr marL="438912" indent="-320040" algn="r" rtl="1" eaLnBrk="1" fontAlgn="auto" hangingPunct="1">
              <a:spcBef>
                <a:spcPts val="0"/>
              </a:spcBef>
              <a:spcAft>
                <a:spcPts val="0"/>
              </a:spcAft>
              <a:buFont typeface="Wingdings 2"/>
              <a:buChar char=""/>
              <a:defRPr/>
            </a:pPr>
            <a:r>
              <a:rPr lang="ar-SA" altLang="ar-SA" sz="3600" b="1" dirty="0" smtClean="0">
                <a:latin typeface="Times New Roman" panose="02020603050405020304" pitchFamily="18" charset="0"/>
                <a:cs typeface="Times New Roman" panose="02020603050405020304" pitchFamily="18" charset="0"/>
              </a:rPr>
              <a:t>التيار أو </a:t>
            </a:r>
            <a:r>
              <a:rPr lang="en-GB" altLang="ar-SA" sz="3600" b="1" dirty="0" smtClean="0">
                <a:latin typeface="Times New Roman" panose="02020603050405020304" pitchFamily="18" charset="0"/>
                <a:cs typeface="Times New Roman" panose="02020603050405020304" pitchFamily="18" charset="0"/>
              </a:rPr>
              <a:t>Flow</a:t>
            </a:r>
            <a:r>
              <a:rPr lang="ar-SA" altLang="ar-SA" sz="3600" b="1" dirty="0" smtClean="0">
                <a:latin typeface="Times New Roman" panose="02020603050405020304" pitchFamily="18" charset="0"/>
                <a:cs typeface="Times New Roman" panose="02020603050405020304" pitchFamily="18" charset="0"/>
              </a:rPr>
              <a:t> ويشمل سلع الموارد الطبيعية أو الخدمات التي تنتج من المخزون </a:t>
            </a:r>
            <a:r>
              <a:rPr lang="en-GB" altLang="ar-SA" sz="3600" b="1" dirty="0" smtClean="0">
                <a:latin typeface="Times New Roman" panose="02020603050405020304" pitchFamily="18" charset="0"/>
                <a:cs typeface="Times New Roman" panose="02020603050405020304" pitchFamily="18" charset="0"/>
              </a:rPr>
              <a:t>Stock</a:t>
            </a:r>
            <a:r>
              <a:rPr lang="ar-SA" altLang="ar-SA" sz="3600" b="1" dirty="0" smtClean="0">
                <a:latin typeface="Times New Roman" panose="02020603050405020304" pitchFamily="18" charset="0"/>
                <a:cs typeface="Times New Roman" panose="02020603050405020304" pitchFamily="18" charset="0"/>
              </a:rPr>
              <a:t>.</a:t>
            </a:r>
            <a:endParaRPr lang="en-US" altLang="ar-SA" sz="36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مصادر </a:t>
            </a:r>
            <a:r>
              <a:rPr lang="ar-SA" dirty="0">
                <a:solidFill>
                  <a:schemeClr val="accent1">
                    <a:satMod val="150000"/>
                  </a:schemeClr>
                </a:solidFill>
                <a:latin typeface="Times New Roman" panose="02020603050405020304" pitchFamily="18" charset="0"/>
                <a:cs typeface="Times New Roman" panose="02020603050405020304" pitchFamily="18" charset="0"/>
              </a:rPr>
              <a:t>الموارد الطبيعية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just" eaLnBrk="1" hangingPunct="1"/>
            <a:r>
              <a:rPr lang="ar-SA" altLang="en-US" smtClean="0"/>
              <a:t>نشوء الاقتصاد الزراعي</a:t>
            </a:r>
            <a:r>
              <a:rPr lang="en-GB" altLang="en-US" smtClean="0"/>
              <a:t> </a:t>
            </a:r>
          </a:p>
        </p:txBody>
      </p:sp>
      <p:sp>
        <p:nvSpPr>
          <p:cNvPr id="53251" name="Rectangle 3"/>
          <p:cNvSpPr>
            <a:spLocks noGrp="1" noChangeArrowheads="1"/>
          </p:cNvSpPr>
          <p:nvPr>
            <p:ph type="body" idx="1"/>
          </p:nvPr>
        </p:nvSpPr>
        <p:spPr/>
        <p:txBody>
          <a:bodyPr/>
          <a:lstStyle/>
          <a:p>
            <a:pPr algn="just" eaLnBrk="1" hangingPunct="1"/>
            <a:r>
              <a:rPr lang="ar-SA" altLang="en-US" b="1" smtClean="0"/>
              <a:t>لماذا نشأ علم الإقتصاد الزراعي؟</a:t>
            </a:r>
          </a:p>
          <a:p>
            <a:pPr lvl="1" algn="just" eaLnBrk="1" hangingPunct="1"/>
            <a:r>
              <a:rPr lang="ar-SA" altLang="en-US" b="1" smtClean="0"/>
              <a:t>التطور الصناعي الهائل وأثره علي الزراعة</a:t>
            </a:r>
          </a:p>
          <a:p>
            <a:pPr lvl="1" algn="just" eaLnBrk="1" hangingPunct="1"/>
            <a:r>
              <a:rPr lang="ar-SA" altLang="en-US" b="1" smtClean="0"/>
              <a:t>الضائقة المالية التي حلت بالمزارعين في أواخر القرن الماضي</a:t>
            </a:r>
            <a:r>
              <a:rPr lang="en-GB" altLang="en-US" smtClean="0"/>
              <a:t> </a:t>
            </a:r>
            <a:r>
              <a:rPr lang="ar-SA" altLang="en-US" smtClean="0"/>
              <a:t>. </a:t>
            </a:r>
          </a:p>
          <a:p>
            <a:pPr lvl="1" algn="just" eaLnBrk="1" hangingPunct="1"/>
            <a:r>
              <a:rPr lang="ar-SA" altLang="en-US" b="1" smtClean="0"/>
              <a:t>قيام معاهد متخصصة للبحوث الاقتصادية الزراعية في كثير من الدول الغربية في نهاية القرن التاسع عشر</a:t>
            </a:r>
            <a:r>
              <a:rPr lang="en-GB" altLang="en-US" smtClean="0"/>
              <a:t> </a:t>
            </a:r>
            <a:endParaRPr lang="ar-SA" altLang="en-US" b="1" smtClean="0"/>
          </a:p>
          <a:p>
            <a:pPr algn="just" eaLnBrk="1" hangingPunct="1"/>
            <a:r>
              <a:rPr lang="ar-SA" altLang="en-US" b="1" smtClean="0"/>
              <a:t>تشعب فروع واهتمامات الاقتصاد الزراعي</a:t>
            </a:r>
          </a:p>
          <a:p>
            <a:pPr algn="just" eaLnBrk="1" hangingPunct="1"/>
            <a:r>
              <a:rPr lang="ar-SA" altLang="en-US" b="1" smtClean="0"/>
              <a:t>إستقلالية علم الإقتصاد الزراعي عن الإقتصاد العام (صارت المعاهد / الأقسام منفصلة عن الاقتصاد العام) </a:t>
            </a:r>
            <a:endParaRPr lang="en-GB" altLang="en-US" b="1" smtClean="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Content Placeholder 1"/>
          <p:cNvSpPr>
            <a:spLocks noGrp="1"/>
          </p:cNvSpPr>
          <p:nvPr>
            <p:ph idx="1"/>
          </p:nvPr>
        </p:nvSpPr>
        <p:spPr/>
        <p:txBody>
          <a:bodyPr/>
          <a:lstStyle/>
          <a:p>
            <a:pPr algn="r" rtl="1" eaLnBrk="1" hangingPunct="1"/>
            <a:r>
              <a:rPr lang="ar-SA" altLang="ar-SA" sz="2800" b="1" smtClean="0">
                <a:latin typeface="Times New Roman" pitchFamily="18" charset="0"/>
                <a:cs typeface="Times New Roman" pitchFamily="18" charset="0"/>
              </a:rPr>
              <a:t>بعض المخزون من الموارد الطبيعية </a:t>
            </a:r>
            <a:r>
              <a:rPr lang="en-GB" altLang="ar-SA" sz="2800" b="1" smtClean="0">
                <a:latin typeface="Times New Roman" pitchFamily="18" charset="0"/>
                <a:cs typeface="Times New Roman" pitchFamily="18" charset="0"/>
              </a:rPr>
              <a:t>Stock</a:t>
            </a:r>
            <a:r>
              <a:rPr lang="ar-SA" altLang="ar-SA" sz="2800" b="1" smtClean="0">
                <a:latin typeface="Times New Roman" pitchFamily="18" charset="0"/>
                <a:cs typeface="Times New Roman" pitchFamily="18" charset="0"/>
              </a:rPr>
              <a:t> يكون متجددا </a:t>
            </a:r>
            <a:r>
              <a:rPr lang="en-GB" altLang="ar-SA" sz="2800" b="1" smtClean="0">
                <a:latin typeface="Times New Roman" pitchFamily="18" charset="0"/>
                <a:cs typeface="Times New Roman" pitchFamily="18" charset="0"/>
              </a:rPr>
              <a:t>Renewable</a:t>
            </a:r>
            <a:r>
              <a:rPr lang="ar-SA" altLang="ar-SA" sz="2800" b="1" smtClean="0">
                <a:latin typeface="Times New Roman" pitchFamily="18" charset="0"/>
                <a:cs typeface="Times New Roman" pitchFamily="18" charset="0"/>
              </a:rPr>
              <a:t> سواء بعمليات طبيعية أو آدمية. </a:t>
            </a:r>
          </a:p>
          <a:p>
            <a:pPr lvl="1" algn="r" rtl="1" eaLnBrk="1" hangingPunct="1"/>
            <a:r>
              <a:rPr lang="ar-SA" altLang="ar-SA" b="1" smtClean="0">
                <a:latin typeface="Times New Roman" pitchFamily="18" charset="0"/>
                <a:cs typeface="Times New Roman" pitchFamily="18" charset="0"/>
              </a:rPr>
              <a:t>فمصادر الطاقة الشمسية و الرياحيه و الموجية و الأرض الزراعية، و الغابات و مصايد الأسماك و الهواء و المياه السطحية جميعها موارد طبيعية متجددة </a:t>
            </a:r>
            <a:r>
              <a:rPr lang="en-GB" altLang="ar-SA" b="1" smtClean="0">
                <a:latin typeface="Times New Roman" pitchFamily="18" charset="0"/>
                <a:cs typeface="Times New Roman" pitchFamily="18" charset="0"/>
              </a:rPr>
              <a:t>Renewable Resources</a:t>
            </a:r>
            <a:r>
              <a:rPr lang="ar-SA" altLang="ar-SA" b="1" smtClean="0">
                <a:latin typeface="Times New Roman" pitchFamily="18" charset="0"/>
                <a:cs typeface="Times New Roman" pitchFamily="18" charset="0"/>
              </a:rPr>
              <a:t> </a:t>
            </a:r>
          </a:p>
          <a:p>
            <a:pPr algn="r" rtl="1" eaLnBrk="1" hangingPunct="1"/>
            <a:r>
              <a:rPr lang="ar-SA" altLang="ar-SA" sz="2800" b="1" smtClean="0">
                <a:latin typeface="Times New Roman" pitchFamily="18" charset="0"/>
                <a:cs typeface="Times New Roman" pitchFamily="18" charset="0"/>
              </a:rPr>
              <a:t> البعض الآخر يمكن ألاّ يكون مجدداً لنفسه أو </a:t>
            </a:r>
            <a:r>
              <a:rPr lang="en-GB" altLang="ar-SA" sz="2800" b="1" smtClean="0">
                <a:latin typeface="Times New Roman" pitchFamily="18" charset="0"/>
                <a:cs typeface="Times New Roman" pitchFamily="18" charset="0"/>
              </a:rPr>
              <a:t>Non-renewable</a:t>
            </a:r>
            <a:r>
              <a:rPr lang="ar-SA" altLang="ar-SA" sz="2800" b="1" smtClean="0">
                <a:latin typeface="Times New Roman" pitchFamily="18" charset="0"/>
                <a:cs typeface="Times New Roman" pitchFamily="18" charset="0"/>
              </a:rPr>
              <a:t> </a:t>
            </a:r>
          </a:p>
          <a:p>
            <a:pPr lvl="1" algn="r" rtl="1" eaLnBrk="1" hangingPunct="1"/>
            <a:r>
              <a:rPr lang="ar-SA" altLang="ar-SA" b="1" smtClean="0">
                <a:latin typeface="Times New Roman" pitchFamily="18" charset="0"/>
                <a:cs typeface="Times New Roman" pitchFamily="18" charset="0"/>
              </a:rPr>
              <a:t>المعادن الخام و الوقود البترولي فغير متجددة </a:t>
            </a:r>
            <a:r>
              <a:rPr lang="en-GB" altLang="ar-SA" b="1" smtClean="0">
                <a:latin typeface="Times New Roman" pitchFamily="18" charset="0"/>
                <a:cs typeface="Times New Roman" pitchFamily="18" charset="0"/>
              </a:rPr>
              <a:t>Non-renewable Resources</a:t>
            </a:r>
            <a:endParaRPr lang="ar-SA" altLang="ar-SA" b="1" smtClean="0">
              <a:latin typeface="Times New Roman" pitchFamily="18" charset="0"/>
              <a:cs typeface="Times New Roman" pitchFamily="18" charset="0"/>
            </a:endParaRPr>
          </a:p>
          <a:p>
            <a:pPr algn="r" rtl="1" eaLnBrk="1" hangingPunct="1"/>
            <a:r>
              <a:rPr lang="ar-SA" altLang="ar-SA" sz="2800" b="1" smtClean="0">
                <a:latin typeface="Times New Roman" pitchFamily="18" charset="0"/>
                <a:cs typeface="Times New Roman" pitchFamily="18" charset="0"/>
              </a:rPr>
              <a:t>لا حظ أن التجدد يعتمد على طريقة الاستخدام</a:t>
            </a:r>
          </a:p>
        </p:txBody>
      </p:sp>
      <p:sp>
        <p:nvSpPr>
          <p:cNvPr id="3" name="Title 2"/>
          <p:cNvSpPr>
            <a:spLocks noGrp="1"/>
          </p:cNvSpPr>
          <p:nvPr>
            <p:ph type="title"/>
          </p:nvPr>
        </p:nvSpPr>
        <p:spPr/>
        <p:txBody>
          <a:bodyPr/>
          <a:lstStyle/>
          <a:p>
            <a:pPr algn="ct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موارد متجددة / غير متجددة</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Content Placeholder 1"/>
          <p:cNvSpPr>
            <a:spLocks noGrp="1"/>
          </p:cNvSpPr>
          <p:nvPr>
            <p:ph idx="1"/>
          </p:nvPr>
        </p:nvSpPr>
        <p:spPr/>
        <p:txBody>
          <a:bodyPr rtlCol="0">
            <a:normAutofit fontScale="92500"/>
          </a:bodyPr>
          <a:lstStyle/>
          <a:p>
            <a:pPr marL="438912" indent="-320040" algn="r" rtl="1" eaLnBrk="1" fontAlgn="auto" hangingPunct="1">
              <a:spcBef>
                <a:spcPts val="0"/>
              </a:spcBef>
              <a:spcAft>
                <a:spcPts val="0"/>
              </a:spcAft>
              <a:buFont typeface="Wingdings 2"/>
              <a:buChar char=""/>
              <a:defRPr/>
            </a:pPr>
            <a:r>
              <a:rPr lang="ar-SA" altLang="ar-SA" sz="2800" b="1" dirty="0" smtClean="0">
                <a:latin typeface="Times New Roman" panose="02020603050405020304" pitchFamily="18" charset="0"/>
                <a:cs typeface="Times New Roman" panose="02020603050405020304" pitchFamily="18" charset="0"/>
              </a:rPr>
              <a:t>يعرف الإقتصاديون أي سلعة لها سعر موجب في سوق متنافس بأنها نادرة، ومن العوامل المقللة للندرة </a:t>
            </a:r>
            <a:r>
              <a:rPr lang="en-GB" altLang="ar-SA" sz="2800" b="1" dirty="0" smtClean="0">
                <a:latin typeface="Times New Roman" panose="02020603050405020304" pitchFamily="18" charset="0"/>
                <a:cs typeface="Times New Roman" panose="02020603050405020304" pitchFamily="18" charset="0"/>
              </a:rPr>
              <a:t>Factors Mitigating Scarcity</a:t>
            </a:r>
            <a:r>
              <a:rPr lang="ar-SA" altLang="ar-SA" sz="2800" b="1" dirty="0" smtClean="0">
                <a:latin typeface="Times New Roman" panose="02020603050405020304" pitchFamily="18" charset="0"/>
                <a:cs typeface="Times New Roman" panose="02020603050405020304" pitchFamily="18" charset="0"/>
              </a:rPr>
              <a:t>:</a:t>
            </a: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التغيرات التكنولوجية: وتؤدي إلى زيادة كفاءة إستخدام المورد و عموماً تقلل من الندرة.</a:t>
            </a:r>
            <a:endParaRPr lang="en-US" altLang="ar-SA" b="1" dirty="0" smtClean="0">
              <a:latin typeface="Times New Roman" panose="02020603050405020304" pitchFamily="18" charset="0"/>
              <a:cs typeface="Times New Roman" panose="02020603050405020304" pitchFamily="18" charset="0"/>
            </a:endParaRP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إحلال الموارد الموجودة بكثرة محل الموجودة بقلة مثل إحلال الألومونيوم محل النحاس، و إحلال الحبوب محل اللحم و الألياف الصناعية محل الطبيعية و البلاستيك محل الجلد.</a:t>
            </a:r>
            <a:endParaRPr lang="en-US" altLang="ar-SA" b="1" dirty="0" smtClean="0">
              <a:latin typeface="Times New Roman" panose="02020603050405020304" pitchFamily="18" charset="0"/>
              <a:cs typeface="Times New Roman" panose="02020603050405020304" pitchFamily="18" charset="0"/>
            </a:endParaRP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التجارة بين الدول.</a:t>
            </a:r>
            <a:endParaRPr lang="en-US" altLang="ar-SA" b="1" dirty="0" smtClean="0">
              <a:latin typeface="Times New Roman" panose="02020603050405020304" pitchFamily="18" charset="0"/>
              <a:cs typeface="Times New Roman" panose="02020603050405020304" pitchFamily="18" charset="0"/>
            </a:endParaRP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الإكتشافات للموارد الجديدة.</a:t>
            </a:r>
            <a:endParaRPr lang="en-US" altLang="ar-SA" b="1" dirty="0" smtClean="0">
              <a:latin typeface="Times New Roman" panose="02020603050405020304" pitchFamily="18" charset="0"/>
              <a:cs typeface="Times New Roman" panose="02020603050405020304" pitchFamily="18" charset="0"/>
            </a:endParaRPr>
          </a:p>
          <a:p>
            <a:pPr marL="731520" lvl="1" indent="-274320" algn="r" rtl="1" eaLnBrk="1" fontAlgn="auto" hangingPunct="1">
              <a:spcAft>
                <a:spcPts val="0"/>
              </a:spcAft>
              <a:buFont typeface="Wingdings"/>
              <a:buChar char=""/>
              <a:defRPr/>
            </a:pPr>
            <a:r>
              <a:rPr lang="ar-SA" altLang="ar-SA" b="1" dirty="0" smtClean="0">
                <a:latin typeface="Times New Roman" panose="02020603050405020304" pitchFamily="18" charset="0"/>
                <a:cs typeface="Times New Roman" panose="02020603050405020304" pitchFamily="18" charset="0"/>
              </a:rPr>
              <a:t>إعادة الإستخدام </a:t>
            </a:r>
            <a:r>
              <a:rPr lang="en-GB" altLang="ar-SA" b="1" dirty="0" smtClean="0">
                <a:latin typeface="Times New Roman" panose="02020603050405020304" pitchFamily="18" charset="0"/>
                <a:cs typeface="Times New Roman" panose="02020603050405020304" pitchFamily="18" charset="0"/>
              </a:rPr>
              <a:t>Recycling</a:t>
            </a:r>
            <a:r>
              <a:rPr lang="ar-SA" altLang="ar-SA" b="1" dirty="0" smtClean="0">
                <a:latin typeface="Times New Roman" panose="02020603050405020304" pitchFamily="18" charset="0"/>
                <a:cs typeface="Times New Roman" panose="02020603050405020304" pitchFamily="18" charset="0"/>
              </a:rPr>
              <a:t>.</a:t>
            </a:r>
            <a:endParaRPr lang="en-US" altLang="ar-SA"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en-US" altLang="ar-SA" sz="2800" b="1"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ar-SA" altLang="ar-SA" sz="2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ندرة الموارد و العوامل المؤثرة عليها</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إدارة الأعمال المزرعية </a:t>
            </a:r>
            <a:r>
              <a:rPr lang="en-US" altLang="ar-SA" b="1" smtClean="0">
                <a:latin typeface="Times New Roman" pitchFamily="18" charset="0"/>
                <a:cs typeface="Times New Roman" pitchFamily="18" charset="0"/>
              </a:rPr>
              <a:t>Farm Management</a:t>
            </a:r>
            <a:r>
              <a:rPr lang="ar-SA" altLang="ar-SA" b="1" smtClean="0">
                <a:latin typeface="Times New Roman" pitchFamily="18" charset="0"/>
                <a:cs typeface="Times New Roman" pitchFamily="18" charset="0"/>
              </a:rPr>
              <a:t> </a:t>
            </a:r>
          </a:p>
          <a:p>
            <a:pPr algn="r" rtl="1" eaLnBrk="1" hangingPunct="1"/>
            <a:r>
              <a:rPr lang="ar-SA" altLang="ar-SA" b="1" smtClean="0">
                <a:latin typeface="Times New Roman" pitchFamily="18" charset="0"/>
                <a:cs typeface="Times New Roman" pitchFamily="18" charset="0"/>
              </a:rPr>
              <a:t>التسويق الزراعي</a:t>
            </a:r>
          </a:p>
          <a:p>
            <a:pPr algn="r" rtl="1" eaLnBrk="1" hangingPunct="1"/>
            <a:r>
              <a:rPr lang="ar-SA" altLang="ar-SA" b="1" smtClean="0">
                <a:latin typeface="Times New Roman" pitchFamily="18" charset="0"/>
                <a:cs typeface="Times New Roman" pitchFamily="18" charset="0"/>
              </a:rPr>
              <a:t>التمويل الزراعي</a:t>
            </a:r>
          </a:p>
          <a:p>
            <a:pPr algn="r" rtl="1" eaLnBrk="1" hangingPunct="1"/>
            <a:r>
              <a:rPr lang="ar-SA" altLang="en-US" b="1" smtClean="0">
                <a:latin typeface="Times New Roman" pitchFamily="18" charset="0"/>
                <a:cs typeface="Times New Roman" pitchFamily="18" charset="0"/>
              </a:rPr>
              <a:t>التخطيط والسياسة الزراعية</a:t>
            </a:r>
          </a:p>
          <a:p>
            <a:pPr algn="r" rtl="1" eaLnBrk="1" hangingPunct="1"/>
            <a:r>
              <a:rPr lang="ar-SA" altLang="ar-SA" b="1" smtClean="0">
                <a:latin typeface="Times New Roman" pitchFamily="18" charset="0"/>
                <a:cs typeface="Times New Roman" pitchFamily="18" charset="0"/>
              </a:rPr>
              <a:t> اقتصاديات الموارد الطبيعية</a:t>
            </a:r>
          </a:p>
          <a:p>
            <a:pPr algn="r" rtl="1" eaLnBrk="1" hangingPunct="1"/>
            <a:r>
              <a:rPr lang="ar-SA" altLang="ar-SA" b="1" smtClean="0">
                <a:latin typeface="Times New Roman" pitchFamily="18" charset="0"/>
                <a:cs typeface="Times New Roman" pitchFamily="18" charset="0"/>
              </a:rPr>
              <a:t>التجارة الدولية</a:t>
            </a:r>
          </a:p>
          <a:p>
            <a:pPr algn="r" rtl="1" eaLnBrk="1" hangingPunct="1"/>
            <a:r>
              <a:rPr lang="ar-SA" altLang="ar-SA" b="1" smtClean="0">
                <a:latin typeface="Times New Roman" pitchFamily="18" charset="0"/>
                <a:cs typeface="Times New Roman" pitchFamily="18" charset="0"/>
              </a:rPr>
              <a:t>اقتصاديات الانتاج</a:t>
            </a:r>
          </a:p>
          <a:p>
            <a:pPr algn="r" rtl="1" eaLnBrk="1" hangingPunct="1"/>
            <a:r>
              <a:rPr lang="ar-SA" altLang="ar-SA" b="1" smtClean="0">
                <a:latin typeface="Times New Roman" pitchFamily="18" charset="0"/>
                <a:cs typeface="Times New Roman" pitchFamily="18" charset="0"/>
              </a:rPr>
              <a:t>؟؟</a:t>
            </a:r>
          </a:p>
          <a:p>
            <a:pPr algn="r" rtl="1" eaLnBrk="1" hangingPunct="1"/>
            <a:endParaRPr lang="ar-SA"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a:p>
            <a:pPr algn="r" rtl="1" eaLnBrk="1" hangingPunct="1"/>
            <a:endParaRPr lang="ar-SA" altLang="en-US" b="1"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الاسبوع </a:t>
            </a:r>
            <a:r>
              <a:rPr lang="ar-SA" dirty="0">
                <a:solidFill>
                  <a:schemeClr val="accent1">
                    <a:satMod val="150000"/>
                  </a:schemeClr>
                </a:solidFill>
                <a:latin typeface="Times New Roman" panose="02020603050405020304" pitchFamily="18" charset="0"/>
                <a:cs typeface="Times New Roman" panose="02020603050405020304" pitchFamily="18" charset="0"/>
              </a:rPr>
              <a:t>الثاني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عشر: بعض </a:t>
            </a:r>
            <a:r>
              <a:rPr lang="ar-SA" dirty="0">
                <a:solidFill>
                  <a:schemeClr val="accent1">
                    <a:satMod val="150000"/>
                  </a:schemeClr>
                </a:solidFill>
                <a:latin typeface="Times New Roman" panose="02020603050405020304" pitchFamily="18" charset="0"/>
                <a:cs typeface="Times New Roman" panose="02020603050405020304" pitchFamily="18" charset="0"/>
              </a:rPr>
              <a:t>فروع علم الاقتصاد الزراعي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51062"/>
          </a:xfrm>
        </p:spPr>
        <p:txBody>
          <a:bodyPr/>
          <a:lstStyle/>
          <a:p>
            <a:pPr algn="r" rtl="1" eaLnBrk="1" fontAlgn="auto" hangingPunct="1">
              <a:spcAft>
                <a:spcPts val="0"/>
              </a:spcAft>
              <a:defRPr/>
            </a:pPr>
            <a:r>
              <a:rPr lang="ar-SA" altLang="ar-SA" sz="3600" dirty="0">
                <a:solidFill>
                  <a:schemeClr val="accent1">
                    <a:satMod val="150000"/>
                  </a:schemeClr>
                </a:solidFill>
                <a:latin typeface="Times New Roman" panose="02020603050405020304" pitchFamily="18" charset="0"/>
                <a:cs typeface="Times New Roman" panose="02020603050405020304" pitchFamily="18" charset="0"/>
              </a:rPr>
              <a:t>إدارة الأعمال المزرعية </a:t>
            </a:r>
            <a:r>
              <a:rPr lang="en-US" altLang="ar-SA" sz="3600" dirty="0">
                <a:solidFill>
                  <a:schemeClr val="accent1">
                    <a:satMod val="150000"/>
                  </a:schemeClr>
                </a:solidFill>
                <a:latin typeface="Times New Roman" panose="02020603050405020304" pitchFamily="18" charset="0"/>
                <a:cs typeface="Times New Roman" panose="02020603050405020304" pitchFamily="18" charset="0"/>
              </a:rPr>
              <a:t>Farm Management</a:t>
            </a:r>
            <a:r>
              <a:rPr lang="ar-SA" altLang="ar-SA" sz="3600" dirty="0">
                <a:solidFill>
                  <a:schemeClr val="accent1">
                    <a:satMod val="150000"/>
                  </a:schemeClr>
                </a:solidFill>
                <a:latin typeface="Times New Roman" panose="02020603050405020304" pitchFamily="18" charset="0"/>
                <a:cs typeface="Times New Roman" panose="02020603050405020304" pitchFamily="18" charset="0"/>
              </a:rPr>
              <a:t> </a:t>
            </a:r>
            <a:br>
              <a:rPr lang="ar-SA" altLang="ar-SA" sz="3600" dirty="0">
                <a:solidFill>
                  <a:schemeClr val="accent1">
                    <a:satMod val="150000"/>
                  </a:schemeClr>
                </a:solidFill>
                <a:latin typeface="Times New Roman" panose="02020603050405020304" pitchFamily="18" charset="0"/>
                <a:cs typeface="Times New Roman" panose="02020603050405020304" pitchFamily="18" charset="0"/>
              </a:rPr>
            </a:br>
            <a:endParaRPr lang="en-US" sz="3600" dirty="0">
              <a:solidFill>
                <a:schemeClr val="accent1">
                  <a:satMod val="150000"/>
                </a:schemeClr>
              </a:solidFill>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Content Placeholder 1"/>
          <p:cNvSpPr>
            <a:spLocks noGrp="1"/>
          </p:cNvSpPr>
          <p:nvPr>
            <p:ph idx="1"/>
          </p:nvPr>
        </p:nvSpPr>
        <p:spPr/>
        <p:txBody>
          <a:bodyPr/>
          <a:lstStyle/>
          <a:p>
            <a:pPr algn="r" rtl="1" eaLnBrk="1" hangingPunct="1"/>
            <a:r>
              <a:rPr lang="ar-SA" altLang="ar-SA" sz="2800" b="1" smtClean="0">
                <a:latin typeface="Times New Roman" pitchFamily="18" charset="0"/>
                <a:cs typeface="Times New Roman" pitchFamily="18" charset="0"/>
              </a:rPr>
              <a:t>هي الإشراف ومباشرة شيء (مثل العمل التجاري المحتمل للربح و الخسارة و المعروف باسم </a:t>
            </a:r>
            <a:r>
              <a:rPr lang="en-US" altLang="ar-SA" sz="2800" b="1" smtClean="0">
                <a:latin typeface="Times New Roman" pitchFamily="18" charset="0"/>
                <a:cs typeface="Times New Roman" pitchFamily="18" charset="0"/>
              </a:rPr>
              <a:t>Business</a:t>
            </a:r>
            <a:r>
              <a:rPr lang="ar-SA" altLang="ar-SA" sz="2800" b="1" smtClean="0">
                <a:latin typeface="Times New Roman" pitchFamily="18" charset="0"/>
                <a:cs typeface="Times New Roman" pitchFamily="18" charset="0"/>
              </a:rPr>
              <a:t>.</a:t>
            </a:r>
            <a:endParaRPr lang="en-US" altLang="ar-SA" sz="2800" b="1" smtClean="0">
              <a:latin typeface="Times New Roman" pitchFamily="18" charset="0"/>
              <a:cs typeface="Times New Roman" pitchFamily="18" charset="0"/>
            </a:endParaRPr>
          </a:p>
          <a:p>
            <a:pPr algn="r" rtl="1" eaLnBrk="1" hangingPunct="1"/>
            <a:r>
              <a:rPr lang="ar-SA" altLang="ar-SA" sz="2800" b="1" smtClean="0">
                <a:latin typeface="Times New Roman" pitchFamily="18" charset="0"/>
                <a:cs typeface="Times New Roman" pitchFamily="18" charset="0"/>
              </a:rPr>
              <a:t>هي الإستخدام للوسائل بغرض تحقيق نهايات.</a:t>
            </a:r>
          </a:p>
          <a:p>
            <a:pPr algn="r" rtl="1" eaLnBrk="1" hangingPunct="1"/>
            <a:r>
              <a:rPr lang="ar-SA" altLang="ar-SA" sz="2800" b="1" smtClean="0">
                <a:latin typeface="Times New Roman" pitchFamily="18" charset="0"/>
                <a:cs typeface="Times New Roman" pitchFamily="18" charset="0"/>
              </a:rPr>
              <a:t>؟؟؟</a:t>
            </a:r>
          </a:p>
          <a:p>
            <a:pPr algn="r" rtl="1" eaLnBrk="1" hangingPunct="1"/>
            <a:r>
              <a:rPr lang="ar-SA" altLang="ar-SA" sz="2800" b="1" smtClean="0">
                <a:latin typeface="Times New Roman" pitchFamily="18" charset="0"/>
                <a:cs typeface="Times New Roman" pitchFamily="18" charset="0"/>
              </a:rPr>
              <a:t>الإدارة المزرعية هي أحد فروع علم الإقتصاد الزراعي الذي يختص أساساً باتخاذ القرارات الإدارية المتعلقة باستخدام الموارد الزراعية وقبول النتائج المترتبة على تلك القرارت</a:t>
            </a:r>
          </a:p>
        </p:txBody>
      </p:sp>
      <p:sp>
        <p:nvSpPr>
          <p:cNvPr id="3" name="Title 2"/>
          <p:cNvSpPr>
            <a:spLocks noGrp="1"/>
          </p:cNvSpPr>
          <p:nvPr>
            <p:ph type="title"/>
          </p:nvPr>
        </p:nvSpPr>
        <p:spPr>
          <a:xfrm>
            <a:off x="467544" y="188640"/>
            <a:ext cx="8229600" cy="1252728"/>
          </a:xfrm>
        </p:spPr>
        <p:txBody>
          <a:bodyPr>
            <a:normAutofit fontScale="90000"/>
          </a:bodyPr>
          <a:lstStyle/>
          <a:p>
            <a:pPr algn="ct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تعريف </a:t>
            </a: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الإدارة</a:t>
            </a:r>
            <a:br>
              <a:rPr lang="ar-SA" dirty="0" smtClean="0">
                <a:solidFill>
                  <a:schemeClr val="accent1">
                    <a:satMod val="150000"/>
                  </a:schemeClr>
                </a:solidFill>
                <a:latin typeface="Times New Roman" panose="02020603050405020304" pitchFamily="18" charset="0"/>
                <a:cs typeface="Times New Roman" panose="02020603050405020304" pitchFamily="18" charset="0"/>
              </a:rPr>
            </a:br>
            <a:r>
              <a:rPr lang="ar-SA" dirty="0" smtClean="0">
                <a:solidFill>
                  <a:schemeClr val="accent1">
                    <a:satMod val="150000"/>
                  </a:schemeClr>
                </a:solidFill>
                <a:latin typeface="Times New Roman" panose="02020603050405020304" pitchFamily="18" charset="0"/>
                <a:cs typeface="Times New Roman" panose="02020603050405020304" pitchFamily="18" charset="0"/>
              </a:rPr>
              <a:t> </a:t>
            </a:r>
            <a:r>
              <a:rPr lang="en-US" dirty="0" smtClean="0">
                <a:solidFill>
                  <a:schemeClr val="accent1">
                    <a:satMod val="150000"/>
                  </a:schemeClr>
                </a:solidFill>
                <a:latin typeface="Times New Roman" panose="02020603050405020304" pitchFamily="18" charset="0"/>
                <a:cs typeface="Times New Roman" panose="02020603050405020304" pitchFamily="18" charset="0"/>
              </a:rPr>
              <a:t>Management</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Content Placeholder 1"/>
          <p:cNvSpPr>
            <a:spLocks noGrp="1"/>
          </p:cNvSpPr>
          <p:nvPr>
            <p:ph idx="1"/>
          </p:nvPr>
        </p:nvSpPr>
        <p:spPr/>
        <p:txBody>
          <a:bodyPr/>
          <a:lstStyle/>
          <a:p>
            <a:pPr algn="r" rtl="1" eaLnBrk="1" hangingPunct="1"/>
            <a:r>
              <a:rPr lang="ar-SA" altLang="ar-SA" sz="2800" b="1" smtClean="0">
                <a:latin typeface="Times New Roman" pitchFamily="18" charset="0"/>
                <a:cs typeface="Times New Roman" pitchFamily="18" charset="0"/>
              </a:rPr>
              <a:t>تغيرت البيئة المحيطة بنا تغيراً كبيراً في السنوات الأخيرة، وأصبحت عملية إدارة (أي شيء) أصعب من سابقه:</a:t>
            </a:r>
          </a:p>
          <a:p>
            <a:pPr algn="r" rtl="1" eaLnBrk="1" hangingPunct="1"/>
            <a:r>
              <a:rPr lang="ar-SA" altLang="ar-SA" sz="2800" b="1" smtClean="0">
                <a:latin typeface="Times New Roman" pitchFamily="18" charset="0"/>
                <a:cs typeface="Times New Roman" pitchFamily="18" charset="0"/>
              </a:rPr>
              <a:t>التقدم التكنولوجي الحادث في جميع المجالات </a:t>
            </a:r>
          </a:p>
          <a:p>
            <a:pPr algn="r" rtl="1" eaLnBrk="1" hangingPunct="1"/>
            <a:r>
              <a:rPr lang="ar-SA" altLang="ar-SA" sz="2800" b="1" smtClean="0">
                <a:latin typeface="Times New Roman" pitchFamily="18" charset="0"/>
                <a:cs typeface="Times New Roman" pitchFamily="18" charset="0"/>
              </a:rPr>
              <a:t>تغيرات الأسعار الخاصة بالسلع الزراعية وتغيرات العرض و الطلب وجود العديد من الأصناف الجديدة </a:t>
            </a:r>
            <a:r>
              <a:rPr lang="en-US" altLang="ar-SA" sz="2800" b="1" smtClean="0">
                <a:latin typeface="Times New Roman" pitchFamily="18" charset="0"/>
                <a:cs typeface="Times New Roman" pitchFamily="18" charset="0"/>
              </a:rPr>
              <a:t>New Varieties</a:t>
            </a:r>
            <a:r>
              <a:rPr lang="ar-SA" altLang="ar-SA" sz="2800" b="1" smtClean="0">
                <a:latin typeface="Times New Roman" pitchFamily="18" charset="0"/>
                <a:cs typeface="Times New Roman" pitchFamily="18" charset="0"/>
              </a:rPr>
              <a:t> للبذور و الأسمدة  و .. .و.</a:t>
            </a:r>
          </a:p>
          <a:p>
            <a:pPr algn="r" rtl="1" eaLnBrk="1" hangingPunct="1"/>
            <a:r>
              <a:rPr lang="ar-SA" altLang="ar-SA" sz="2800" b="1" smtClean="0">
                <a:latin typeface="Times New Roman" pitchFamily="18" charset="0"/>
                <a:cs typeface="Times New Roman" pitchFamily="18" charset="0"/>
              </a:rPr>
              <a:t>تطور أنظمة الري و الآلات الزراعية</a:t>
            </a:r>
          </a:p>
          <a:p>
            <a:pPr algn="r" rtl="1" eaLnBrk="1" hangingPunct="1"/>
            <a:r>
              <a:rPr lang="ar-SA" altLang="ar-SA" sz="2800" b="1" smtClean="0">
                <a:latin typeface="Times New Roman" pitchFamily="18" charset="0"/>
                <a:cs typeface="Times New Roman" pitchFamily="18" charset="0"/>
              </a:rPr>
              <a:t>كبر حجم المزارع</a:t>
            </a:r>
          </a:p>
          <a:p>
            <a:pPr lvl="1" algn="r" rtl="1" eaLnBrk="1" hangingPunct="1"/>
            <a:r>
              <a:rPr lang="ar-SA" altLang="ar-SA" b="1" smtClean="0">
                <a:latin typeface="Times New Roman" pitchFamily="18" charset="0"/>
                <a:cs typeface="Times New Roman" pitchFamily="18" charset="0"/>
              </a:rPr>
              <a:t>النتيجة: تعقد عملية إتخاذ القرار بالنسبة لمدير المزرعة </a:t>
            </a:r>
            <a:br>
              <a:rPr lang="ar-SA" altLang="ar-SA" b="1" smtClean="0">
                <a:latin typeface="Times New Roman" pitchFamily="18" charset="0"/>
                <a:cs typeface="Times New Roman" pitchFamily="18" charset="0"/>
              </a:rPr>
            </a:br>
            <a:endParaRPr lang="ar-SA" altLang="ar-SA" b="1"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أهمية إدارة </a:t>
            </a:r>
            <a:r>
              <a:rPr lang="ar-SA" dirty="0">
                <a:solidFill>
                  <a:schemeClr val="accent1">
                    <a:satMod val="150000"/>
                  </a:schemeClr>
                </a:solidFill>
                <a:latin typeface="Times New Roman" panose="02020603050405020304" pitchFamily="18" charset="0"/>
                <a:cs typeface="Times New Roman" panose="02020603050405020304" pitchFamily="18" charset="0"/>
              </a:rPr>
              <a:t>الأعمال المزرعية</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التّعرف على المشكلة و تعريفها </a:t>
            </a:r>
            <a:r>
              <a:rPr lang="en-US" altLang="ar-SA" b="1" smtClean="0">
                <a:latin typeface="Times New Roman" pitchFamily="18" charset="0"/>
                <a:cs typeface="Times New Roman" pitchFamily="18" charset="0"/>
              </a:rPr>
              <a:t>Identify and Define</a:t>
            </a:r>
            <a:r>
              <a:rPr lang="ar-SA" altLang="ar-SA" b="1" smtClean="0">
                <a:latin typeface="Times New Roman" pitchFamily="18" charset="0"/>
                <a:cs typeface="Times New Roman" pitchFamily="18" charset="0"/>
              </a:rPr>
              <a:t>.</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جمع البيانات اللازمة و الحقائق و المعلومات عن المشكلة.</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التعرّف على الحلول البديلة و تحليلها.</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إصدار القرار-وإختيار أفضل بديل.</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تنفيذ القرار </a:t>
            </a:r>
            <a:r>
              <a:rPr lang="en-US" altLang="ar-SA" b="1" smtClean="0">
                <a:latin typeface="Times New Roman" pitchFamily="18" charset="0"/>
                <a:cs typeface="Times New Roman" pitchFamily="18" charset="0"/>
              </a:rPr>
              <a:t>Implementation</a:t>
            </a:r>
            <a:r>
              <a:rPr lang="ar-SA" altLang="ar-SA" b="1" smtClean="0">
                <a:latin typeface="Times New Roman" pitchFamily="18" charset="0"/>
                <a:cs typeface="Times New Roman" pitchFamily="18" charset="0"/>
              </a:rPr>
              <a:t>.</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نتيجة التنفيذ وتحمل مسئولية نتائج القرار.</a:t>
            </a:r>
            <a:endParaRPr lang="en-US"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الخطوات الأساسية في صناعة القرار</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51062"/>
          </a:xfrm>
        </p:spPr>
        <p:txBody>
          <a:bodyPr>
            <a:normAutofit fontScale="90000"/>
          </a:bodyPr>
          <a:lstStyle/>
          <a:p>
            <a:pPr algn="r" rtl="1" eaLnBrk="1" fontAlgn="auto" hangingPunct="1">
              <a:spcAft>
                <a:spcPts val="0"/>
              </a:spcAft>
              <a:defRPr/>
            </a:pP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r>
              <a:rPr lang="ar-SA" altLang="ar-SA" sz="4800" dirty="0" smtClean="0">
                <a:solidFill>
                  <a:schemeClr val="accent1">
                    <a:satMod val="150000"/>
                  </a:schemeClr>
                </a:solidFill>
                <a:latin typeface="Times New Roman" panose="02020603050405020304" pitchFamily="18" charset="0"/>
                <a:cs typeface="Times New Roman" panose="02020603050405020304" pitchFamily="18" charset="0"/>
              </a:rPr>
              <a:t>التسويق الزراعي </a:t>
            </a:r>
            <a:r>
              <a:rPr lang="ar-SA" altLang="ar-SA" sz="4800" dirty="0">
                <a:solidFill>
                  <a:schemeClr val="accent1">
                    <a:satMod val="150000"/>
                  </a:schemeClr>
                </a:solidFill>
                <a:latin typeface="Times New Roman" panose="02020603050405020304" pitchFamily="18" charset="0"/>
                <a:cs typeface="Times New Roman" panose="02020603050405020304" pitchFamily="18" charset="0"/>
              </a:rPr>
              <a:t>والتمويل الزراعي</a:t>
            </a:r>
            <a:br>
              <a:rPr lang="ar-SA" altLang="ar-SA" sz="4800" dirty="0">
                <a:solidFill>
                  <a:schemeClr val="accent1">
                    <a:satMod val="150000"/>
                  </a:schemeClr>
                </a:solidFill>
                <a:latin typeface="Times New Roman" panose="02020603050405020304" pitchFamily="18" charset="0"/>
                <a:cs typeface="Times New Roman" panose="02020603050405020304" pitchFamily="18" charset="0"/>
              </a:rPr>
            </a:b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مجموعة من الوظائف المتصلة بنقل ملكية السلع و الخدمات والمرتبطة بأي تغير في شكلها لزيادة منفعتها الإقتصادية.</a:t>
            </a:r>
            <a:endParaRPr lang="en-US" altLang="ar-SA" b="1" smtClean="0">
              <a:latin typeface="Times New Roman" pitchFamily="18" charset="0"/>
              <a:cs typeface="Times New Roman" pitchFamily="18" charset="0"/>
            </a:endParaRPr>
          </a:p>
          <a:p>
            <a:pPr algn="r" rtl="1" eaLnBrk="1" hangingPunct="1"/>
            <a:endParaRPr lang="ar-SA" altLang="ar-SA" sz="2800" b="1"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eaLnBrk="1" fontAlgn="auto" hangingPunct="1">
              <a:spcAft>
                <a:spcPts val="0"/>
              </a:spcAft>
              <a:defRPr/>
            </a:pPr>
            <a:r>
              <a:rPr lang="ar-SA" sz="4400" dirty="0" smtClean="0">
                <a:solidFill>
                  <a:schemeClr val="accent1">
                    <a:satMod val="150000"/>
                  </a:schemeClr>
                </a:solidFill>
                <a:latin typeface="Times New Roman" panose="02020603050405020304" pitchFamily="18" charset="0"/>
                <a:cs typeface="Times New Roman" panose="02020603050405020304" pitchFamily="18" charset="0"/>
              </a:rPr>
              <a:t>تعرف التسويق الزراعي</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1"/>
          <p:cNvSpPr>
            <a:spLocks noGrp="1"/>
          </p:cNvSpPr>
          <p:nvPr>
            <p:ph idx="1"/>
          </p:nvPr>
        </p:nvSpPr>
        <p:spPr/>
        <p:txBody>
          <a:bodyPr/>
          <a:lstStyle/>
          <a:p>
            <a:pPr algn="r" rtl="1" eaLnBrk="1" hangingPunct="1"/>
            <a:r>
              <a:rPr lang="ar-SA" altLang="ar-SA" sz="2800" b="1" smtClean="0">
                <a:latin typeface="Times New Roman" pitchFamily="18" charset="0"/>
                <a:cs typeface="Times New Roman" pitchFamily="18" charset="0"/>
              </a:rPr>
              <a:t>أهم هذه المشاكل مايلي:</a:t>
            </a:r>
            <a:endParaRPr lang="en-US" altLang="ar-SA" sz="2800"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دراسة رغبات المستهلكين و الأسعار التي يستعدون لدفعها و الكميات التي يطلبونها من الإحتياجات الأساسية  كالغذاء و الكساء.</a:t>
            </a:r>
            <a:endParaRPr lang="en-US"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دراسة الطرق التسويقية الصحيحة التي يمكن إتباعها للحصول على سعر مجزي للمزارع.</a:t>
            </a:r>
            <a:endParaRPr lang="en-US" altLang="ar-SA" b="1" smtClean="0">
              <a:latin typeface="Times New Roman" pitchFamily="18" charset="0"/>
              <a:cs typeface="Times New Roman" pitchFamily="18" charset="0"/>
            </a:endParaRPr>
          </a:p>
          <a:p>
            <a:pPr lvl="1" algn="r" rtl="1" eaLnBrk="1" hangingPunct="1"/>
            <a:r>
              <a:rPr lang="ar-SA" altLang="ar-SA" b="1" smtClean="0">
                <a:latin typeface="Times New Roman" pitchFamily="18" charset="0"/>
                <a:cs typeface="Times New Roman" pitchFamily="18" charset="0"/>
              </a:rPr>
              <a:t>دراسة الخطوات التسويقية التي يمكن إتباعها لتقليل التكاليف التسويقية إلى أقل مايمكن.</a:t>
            </a:r>
            <a:endParaRPr lang="en-US" altLang="ar-SA" b="1" smtClean="0">
              <a:latin typeface="Times New Roman" pitchFamily="18" charset="0"/>
              <a:cs typeface="Times New Roman" pitchFamily="18" charset="0"/>
            </a:endParaRPr>
          </a:p>
          <a:p>
            <a:pPr algn="r" rtl="1" eaLnBrk="1" hangingPunct="1"/>
            <a:endParaRPr lang="ar-SA" altLang="ar-SA" sz="2800" b="1" smtClean="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المشاكل التسويقية التي تقابل المزارع</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708025" y="2492375"/>
            <a:ext cx="8435975" cy="3311525"/>
          </a:xfrm>
        </p:spPr>
        <p:txBody>
          <a:bodyPr/>
          <a:lstStyle/>
          <a:p>
            <a:pPr marL="514350" indent="-514350" algn="just" eaLnBrk="1" hangingPunct="1">
              <a:buFont typeface="Arial" pitchFamily="34" charset="0"/>
              <a:buAutoNum type="arabicPeriod"/>
            </a:pPr>
            <a:r>
              <a:rPr lang="ar-SA" altLang="en-US" b="1" smtClean="0"/>
              <a:t>المعرفة التامة بالنواحي الفنية للانتاج الزراعي، أي معرفة الطرق المختلفة التي يمكن استخدامها للربط بين عوامل الانتاج المختلفة وتشمل العلاقة بين عوامل الانتاج مع بعضها، علاقة عوامل الانتاج مع المنتج، وعلاقة المنتجات مع بعضها البعض.</a:t>
            </a:r>
          </a:p>
          <a:p>
            <a:pPr marL="514350" indent="-514350" algn="just" eaLnBrk="1" hangingPunct="1">
              <a:buFont typeface="Arial" pitchFamily="34" charset="0"/>
              <a:buAutoNum type="arabicPeriod"/>
            </a:pPr>
            <a:r>
              <a:rPr lang="ar-SA" altLang="en-US" b="1" smtClean="0"/>
              <a:t>معرفة المفاهيم والمبادئ الأساسية لعلم الاقتصاد. </a:t>
            </a:r>
            <a:endParaRPr lang="en-US" altLang="en-US" b="1" smtClean="0"/>
          </a:p>
        </p:txBody>
      </p:sp>
      <p:sp>
        <p:nvSpPr>
          <p:cNvPr id="54275" name="AutoShape 2"/>
          <p:cNvSpPr>
            <a:spLocks noGrp="1" noChangeArrowheads="1"/>
          </p:cNvSpPr>
          <p:nvPr>
            <p:ph type="title"/>
          </p:nvPr>
        </p:nvSpPr>
        <p:spPr/>
        <p:txBody>
          <a:bodyPr/>
          <a:lstStyle/>
          <a:p>
            <a:pPr algn="just" eaLnBrk="1" hangingPunct="1"/>
            <a:r>
              <a:rPr lang="ar-SA" altLang="en-US" smtClean="0"/>
              <a:t>متطلبات تطبيق علم الاقتصاد علي القطاع الزراعي</a:t>
            </a:r>
            <a:endParaRPr lang="en-US" altLang="en-US" smtClean="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Content Placeholder 1"/>
          <p:cNvSpPr>
            <a:spLocks noGrp="1"/>
          </p:cNvSpPr>
          <p:nvPr>
            <p:ph idx="1"/>
          </p:nvPr>
        </p:nvSpPr>
        <p:spPr/>
        <p:txBody>
          <a:bodyPr/>
          <a:lstStyle/>
          <a:p>
            <a:pPr algn="r" rtl="1" eaLnBrk="1" hangingPunct="1"/>
            <a:r>
              <a:rPr lang="ar-SA" altLang="ar-SA" sz="2800" b="1" smtClean="0">
                <a:latin typeface="Times New Roman" pitchFamily="18" charset="0"/>
                <a:cs typeface="Times New Roman" pitchFamily="18" charset="0"/>
              </a:rPr>
              <a:t>التمويل الزراعي هو فرع تطبيقي من فروع الاقتصاد الزراعي </a:t>
            </a:r>
          </a:p>
          <a:p>
            <a:pPr algn="r" rtl="1" eaLnBrk="1" hangingPunct="1"/>
            <a:r>
              <a:rPr lang="ar-SA" altLang="ar-SA" sz="2800" b="1" smtClean="0">
                <a:latin typeface="Times New Roman" pitchFamily="18" charset="0"/>
                <a:cs typeface="Times New Roman" pitchFamily="18" charset="0"/>
              </a:rPr>
              <a:t>يتناول ويهتم بدراسة الكيفية التي يمكن بواسطتها تدبير رأس المال للقطاع الزراعي </a:t>
            </a:r>
          </a:p>
          <a:p>
            <a:pPr algn="r" rtl="1" eaLnBrk="1" hangingPunct="1"/>
            <a:r>
              <a:rPr lang="ar-SA" altLang="ar-SA" sz="2800" b="1" smtClean="0">
                <a:latin typeface="Times New Roman" pitchFamily="18" charset="0"/>
                <a:cs typeface="Times New Roman" pitchFamily="18" charset="0"/>
              </a:rPr>
              <a:t>وكذلك الكيفية التي يمكن بها إستخدام رأس المال و توجيهه توجيهاً أمثل في ذلك القطاع.</a:t>
            </a:r>
          </a:p>
          <a:p>
            <a:pPr algn="r" rtl="1" eaLnBrk="1" hangingPunct="1"/>
            <a:r>
              <a:rPr lang="ar-SA" altLang="ar-SA" sz="2800" b="1" smtClean="0">
                <a:latin typeface="Times New Roman" pitchFamily="18" charset="0"/>
                <a:cs typeface="Times New Roman" pitchFamily="18" charset="0"/>
              </a:rPr>
              <a:t>أي أنه يبحث في:</a:t>
            </a:r>
          </a:p>
          <a:p>
            <a:pPr lvl="1" algn="r" rtl="1" eaLnBrk="1" hangingPunct="1"/>
            <a:r>
              <a:rPr lang="ar-SA" altLang="ar-SA" sz="2400" b="1" smtClean="0">
                <a:latin typeface="Times New Roman" pitchFamily="18" charset="0"/>
                <a:cs typeface="Times New Roman" pitchFamily="18" charset="0"/>
              </a:rPr>
              <a:t> الطرق و الوسائل التي يمكن بواسطتها تجميع رأس المال الذي تحتاجه الزراعة، </a:t>
            </a:r>
          </a:p>
          <a:p>
            <a:pPr lvl="1" algn="r" rtl="1" eaLnBrk="1" hangingPunct="1"/>
            <a:r>
              <a:rPr lang="ar-SA" altLang="ar-SA" sz="2400" b="1" smtClean="0">
                <a:latin typeface="Times New Roman" pitchFamily="18" charset="0"/>
                <a:cs typeface="Times New Roman" pitchFamily="18" charset="0"/>
              </a:rPr>
              <a:t>وفي أفضل الطرق لإستعمال رأس المال في الإنتاج و التسويق الزراعي.</a:t>
            </a:r>
            <a:endParaRPr lang="en-US" altLang="ar-SA" sz="2400" b="1" smtClean="0">
              <a:latin typeface="Times New Roman" pitchFamily="18" charset="0"/>
              <a:cs typeface="Times New Roman" pitchFamily="18" charset="0"/>
            </a:endParaRPr>
          </a:p>
          <a:p>
            <a:pPr algn="r" rtl="1" eaLnBrk="1" hangingPunct="1"/>
            <a:endParaRPr lang="ar-SA" altLang="ar-SA" sz="2800" b="1"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التمويل الزراعي</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Content Placeholder 1"/>
          <p:cNvSpPr>
            <a:spLocks noGrp="1"/>
          </p:cNvSpPr>
          <p:nvPr>
            <p:ph idx="1"/>
          </p:nvPr>
        </p:nvSpPr>
        <p:spPr/>
        <p:txBody>
          <a:bodyPr rtlCol="0">
            <a:normAutofit fontScale="92500" lnSpcReduction="20000"/>
          </a:bodyPr>
          <a:lstStyle/>
          <a:p>
            <a:pPr marL="438912" indent="-320040" algn="r" rtl="1" eaLnBrk="1" fontAlgn="auto" hangingPunct="1">
              <a:spcBef>
                <a:spcPts val="0"/>
              </a:spcBef>
              <a:spcAft>
                <a:spcPts val="0"/>
              </a:spcAft>
              <a:buFont typeface="Wingdings 2"/>
              <a:buChar char=""/>
              <a:defRPr/>
            </a:pPr>
            <a:r>
              <a:rPr lang="ar-SA" altLang="ar-SA" dirty="0" smtClean="0">
                <a:latin typeface="Times New Roman" panose="02020603050405020304" pitchFamily="18" charset="0"/>
                <a:cs typeface="Times New Roman" panose="02020603050405020304" pitchFamily="18" charset="0"/>
              </a:rPr>
              <a:t>تحتل معاملات الإقراض اليوم مركزاً هاماً في الحياة الإقتصادية تدل عليه مئات المنشآت التي تقوم بهذه المهنة.</a:t>
            </a:r>
          </a:p>
          <a:p>
            <a:pPr marL="438912" indent="-320040" algn="r" rtl="1" eaLnBrk="1" fontAlgn="auto" hangingPunct="1">
              <a:spcBef>
                <a:spcPts val="0"/>
              </a:spcBef>
              <a:spcAft>
                <a:spcPts val="0"/>
              </a:spcAft>
              <a:buFont typeface="Wingdings 2"/>
              <a:buChar char=""/>
              <a:defRPr/>
            </a:pPr>
            <a:r>
              <a:rPr lang="ar-SA" altLang="ar-SA" dirty="0" smtClean="0">
                <a:latin typeface="Times New Roman" panose="02020603050405020304" pitchFamily="18" charset="0"/>
                <a:cs typeface="Times New Roman" panose="02020603050405020304" pitchFamily="18" charset="0"/>
              </a:rPr>
              <a:t>وهذه الأهمية تعود إلى أن الإقراض أضحى عنصراً هاماً من عناصر الإنتاج الحديث.</a:t>
            </a:r>
          </a:p>
          <a:p>
            <a:pPr marL="438912" indent="-320040" algn="r" rtl="1" eaLnBrk="1" fontAlgn="auto" hangingPunct="1">
              <a:spcBef>
                <a:spcPts val="0"/>
              </a:spcBef>
              <a:spcAft>
                <a:spcPts val="0"/>
              </a:spcAft>
              <a:buFont typeface="Wingdings 2"/>
              <a:buChar char=""/>
              <a:defRPr/>
            </a:pPr>
            <a:r>
              <a:rPr lang="ar-SA" altLang="ar-SA" dirty="0" smtClean="0">
                <a:latin typeface="Times New Roman" panose="02020603050405020304" pitchFamily="18" charset="0"/>
                <a:cs typeface="Times New Roman" panose="02020603050405020304" pitchFamily="18" charset="0"/>
              </a:rPr>
              <a:t>الإقراض يقدم لصاحب المال أرباحاً لقاء التخلي عن إستعمال ماله، </a:t>
            </a:r>
          </a:p>
          <a:p>
            <a:pPr marL="438912" indent="-320040" algn="r" rtl="1" eaLnBrk="1" fontAlgn="auto" hangingPunct="1">
              <a:spcBef>
                <a:spcPts val="0"/>
              </a:spcBef>
              <a:spcAft>
                <a:spcPts val="0"/>
              </a:spcAft>
              <a:buFont typeface="Wingdings 2"/>
              <a:buChar char=""/>
              <a:defRPr/>
            </a:pPr>
            <a:r>
              <a:rPr lang="ar-SA" altLang="ar-SA" dirty="0" smtClean="0">
                <a:latin typeface="Times New Roman" panose="02020603050405020304" pitchFamily="18" charset="0"/>
                <a:cs typeface="Times New Roman" panose="02020603050405020304" pitchFamily="18" charset="0"/>
              </a:rPr>
              <a:t>يحتاج المزارعين فيما يحتاجون إليه إلى قروض طويلة و متوسطة و قصيرة الأجل تؤمن نفقاتهم .</a:t>
            </a:r>
          </a:p>
          <a:p>
            <a:pPr marL="438912" indent="-320040" algn="r" rtl="1" eaLnBrk="1" fontAlgn="auto" hangingPunct="1">
              <a:spcBef>
                <a:spcPts val="0"/>
              </a:spcBef>
              <a:spcAft>
                <a:spcPts val="0"/>
              </a:spcAft>
              <a:buFont typeface="Wingdings 2"/>
              <a:buChar char=""/>
              <a:defRPr/>
            </a:pPr>
            <a:r>
              <a:rPr lang="ar-SA" altLang="ar-SA" dirty="0" smtClean="0">
                <a:latin typeface="Times New Roman" panose="02020603050405020304" pitchFamily="18" charset="0"/>
                <a:cs typeface="Times New Roman" panose="02020603050405020304" pitchFamily="18" charset="0"/>
              </a:rPr>
              <a:t>دخل الفلاح موسمي كما يتأثر بالعوامل الجوية وغيرها ويكون غالباً على دفعة أو دفعتين في الموسم في حين أن نفقاته تكاد تكون يومية</a:t>
            </a:r>
            <a:endParaRPr lang="en-US" altLang="ar-SA" dirty="0" smtClean="0">
              <a:latin typeface="Times New Roman" panose="02020603050405020304" pitchFamily="18" charset="0"/>
              <a:cs typeface="Times New Roman" panose="02020603050405020304" pitchFamily="18" charset="0"/>
            </a:endParaRPr>
          </a:p>
          <a:p>
            <a:pPr marL="438912" indent="-320040" algn="r" rtl="1" eaLnBrk="1" fontAlgn="auto" hangingPunct="1">
              <a:spcBef>
                <a:spcPts val="0"/>
              </a:spcBef>
              <a:spcAft>
                <a:spcPts val="0"/>
              </a:spcAft>
              <a:buFont typeface="Wingdings 2"/>
              <a:buChar char=""/>
              <a:defRPr/>
            </a:pPr>
            <a:endParaRPr lang="ar-SA" altLang="ar-SA"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الأهمية الإقتصادية للتمويل الزراعي</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التمويل الزراعي يمكن صغار المزارعين عن طريق التمويل الزراعي الوصول إلى مرتبة تملك الأراضي الزراعية في وقت أقصر مما إذا إعتمدوا فقط على إدخارهم الشخصي الضئيل.</a:t>
            </a:r>
          </a:p>
        </p:txBody>
      </p:sp>
      <p:sp>
        <p:nvSpPr>
          <p:cNvPr id="3" name="Title 2"/>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يعرف القرض بأنه سلعة إقتصادية يستلفها فريق من آخر مع التعهد بردها أو برد مايساويها بعد مضي مدة معينة مضافاً إليها جزء معين نظير هذا الإستعمال. ويسمى الجزء الزائد الذي يضاف إلى السلعة المقترضة عند ردها الفائدة عليها.</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تعرف الفائدة بأنها ثمن إستعمال رأس المال في الإنتاج، ومن الطبيعي أن معدل الفائدة يهم كل من الدائن و المدين. </a:t>
            </a:r>
          </a:p>
          <a:p>
            <a:pPr algn="r" rtl="1" eaLnBrk="1" hangingPunct="1"/>
            <a:r>
              <a:rPr lang="ar-SA" altLang="ar-SA" b="1" smtClean="0">
                <a:latin typeface="Times New Roman" pitchFamily="18" charset="0"/>
                <a:cs typeface="Times New Roman" pitchFamily="18" charset="0"/>
              </a:rPr>
              <a:t>وهناك عوامل كثيرة لها تأثير على معدل الفائدة التي تدفع على القروض الزراعية و أهمها:</a:t>
            </a:r>
            <a:endParaRPr lang="en-US"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القروض الزراعية</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Content Placeholder 1"/>
          <p:cNvSpPr>
            <a:spLocks noGrp="1"/>
          </p:cNvSpPr>
          <p:nvPr>
            <p:ph idx="1"/>
          </p:nvPr>
        </p:nvSpPr>
        <p:spPr/>
        <p:txBody>
          <a:bodyPr rtlCol="0">
            <a:normAutofit lnSpcReduction="10000"/>
          </a:bodyPr>
          <a:lstStyle/>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المجازفه الناشئه عن احتمال ضياع القرض فأذا زادت المجازفه زاد معدل الفائده.</a:t>
            </a: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تكاليف المساومة وعقد القروض، وهذه تختلف في تأثيرها على معدل الفائدة حسب حجم القروض و الأجل وشروط التسديد.</a:t>
            </a: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القوى الإحتكارية للتمويل و قوانين الدولة التي تحدد أعلى نسبة لمعدل الفائدة</a:t>
            </a:r>
          </a:p>
          <a:p>
            <a:pPr marL="438912" indent="-320040" algn="r" rtl="1" eaLnBrk="1" fontAlgn="auto" hangingPunct="1">
              <a:spcBef>
                <a:spcPts val="0"/>
              </a:spcBef>
              <a:spcAft>
                <a:spcPts val="0"/>
              </a:spcAft>
              <a:buFont typeface="Wingdings 2"/>
              <a:buChar char=""/>
              <a:defRPr/>
            </a:pPr>
            <a:r>
              <a:rPr lang="ar-SA" altLang="ar-SA" b="1" dirty="0" smtClean="0">
                <a:latin typeface="Times New Roman" panose="02020603050405020304" pitchFamily="18" charset="0"/>
                <a:cs typeface="Times New Roman" panose="02020603050405020304" pitchFamily="18" charset="0"/>
              </a:rPr>
              <a:t>القوانين التي توازن معدلات الفائدة و تمنح إعانات للمصادر التمويلية ليتسنى لها تخفيض معدل الفائدة على القروض التي تقرض للمزارعين (صندوق التنمية؟؟)</a:t>
            </a:r>
          </a:p>
        </p:txBody>
      </p:sp>
      <p:sp>
        <p:nvSpPr>
          <p:cNvPr id="3" name="Title 2"/>
          <p:cNvSpPr>
            <a:spLocks noGrp="1"/>
          </p:cNvSpPr>
          <p:nvPr>
            <p:ph type="title"/>
          </p:nvPr>
        </p:nvSpPr>
        <p:spPr/>
        <p:txBody>
          <a:bodyPr/>
          <a:lstStyle/>
          <a:p>
            <a:pPr algn="r" rtl="1" eaLnBrk="1" fontAlgn="auto" hangingPunct="1">
              <a:spcAft>
                <a:spcPts val="0"/>
              </a:spcAft>
              <a:defRPr/>
            </a:pPr>
            <a:r>
              <a:rPr lang="ar-SA" dirty="0" smtClean="0">
                <a:solidFill>
                  <a:schemeClr val="accent1">
                    <a:satMod val="150000"/>
                  </a:schemeClr>
                </a:solidFill>
                <a:latin typeface="Times New Roman" panose="02020603050405020304" pitchFamily="18" charset="0"/>
                <a:cs typeface="Times New Roman" panose="02020603050405020304" pitchFamily="18" charset="0"/>
              </a:rPr>
              <a:t>تابع</a:t>
            </a: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الإدخار: </a:t>
            </a:r>
          </a:p>
          <a:p>
            <a:pPr algn="r" rtl="1" eaLnBrk="1" hangingPunct="1"/>
            <a:r>
              <a:rPr lang="ar-SA" altLang="ar-SA" b="1" smtClean="0">
                <a:latin typeface="Times New Roman" pitchFamily="18" charset="0"/>
                <a:cs typeface="Times New Roman" pitchFamily="18" charset="0"/>
              </a:rPr>
              <a:t>الهدايا و الميراث:</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المشاركة برأس المال</a:t>
            </a:r>
          </a:p>
          <a:p>
            <a:pPr algn="r" rtl="1" eaLnBrk="1" hangingPunct="1"/>
            <a:r>
              <a:rPr lang="ar-SA" altLang="ar-SA" b="1" smtClean="0">
                <a:latin typeface="Times New Roman" pitchFamily="18" charset="0"/>
                <a:cs typeface="Times New Roman" pitchFamily="18" charset="0"/>
              </a:rPr>
              <a:t> الإقتراض:</a:t>
            </a:r>
          </a:p>
          <a:p>
            <a:pPr algn="r" rtl="1" eaLnBrk="1" hangingPunct="1"/>
            <a:r>
              <a:rPr lang="ar-SA" altLang="ar-SA" b="1" smtClean="0">
                <a:latin typeface="Times New Roman" pitchFamily="18" charset="0"/>
                <a:cs typeface="Times New Roman" pitchFamily="18" charset="0"/>
              </a:rPr>
              <a:t>؟؟؟</a:t>
            </a:r>
          </a:p>
        </p:txBody>
      </p:sp>
      <p:sp>
        <p:nvSpPr>
          <p:cNvPr id="3" name="Title 2"/>
          <p:cNvSpPr>
            <a:spLocks noGrp="1"/>
          </p:cNvSpPr>
          <p:nvPr>
            <p:ph type="title"/>
          </p:nvPr>
        </p:nvSpPr>
        <p:spPr/>
        <p:txBody>
          <a:bodyPr>
            <a:normAutofit fontScale="90000"/>
          </a:bodyPr>
          <a:lstStyle/>
          <a:p>
            <a:pPr algn="ctr" rtl="1"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مصادر تمويل الأعمال المزرعية</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Content Placeholder 1"/>
          <p:cNvSpPr>
            <a:spLocks noGrp="1"/>
          </p:cNvSpPr>
          <p:nvPr>
            <p:ph idx="1"/>
          </p:nvPr>
        </p:nvSpPr>
        <p:spPr/>
        <p:txBody>
          <a:bodyPr/>
          <a:lstStyle/>
          <a:p>
            <a:pPr algn="r" rtl="1" eaLnBrk="1" hangingPunct="1"/>
            <a:r>
              <a:rPr lang="ar-SA" altLang="ar-SA" b="1" smtClean="0">
                <a:latin typeface="Times New Roman" pitchFamily="18" charset="0"/>
                <a:cs typeface="Times New Roman" pitchFamily="18" charset="0"/>
              </a:rPr>
              <a:t>تقسم القروض الزراعية بالنسبة إلى كل مما يأتي:</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بالنسبة لأغراضها: إستهلاكية/ إنتاجية</a:t>
            </a:r>
          </a:p>
          <a:p>
            <a:pPr algn="r" rtl="1" eaLnBrk="1" hangingPunct="1"/>
            <a:r>
              <a:rPr lang="ar-SA" altLang="ar-SA" b="1" smtClean="0">
                <a:latin typeface="Times New Roman" pitchFamily="18" charset="0"/>
                <a:cs typeface="Times New Roman" pitchFamily="18" charset="0"/>
              </a:rPr>
              <a:t>بالنسبة لآجالها: طويلة/متوسطة/قصيرة</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بالنسبة لفاعليتها: ايجابية/ سلبية</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بالنسبة لمصادرها: أفراد/مؤسسات</a:t>
            </a:r>
            <a:endParaRPr lang="en-US" altLang="ar-SA" b="1" smtClean="0">
              <a:latin typeface="Times New Roman" pitchFamily="18" charset="0"/>
              <a:cs typeface="Times New Roman" pitchFamily="18" charset="0"/>
            </a:endParaRPr>
          </a:p>
          <a:p>
            <a:pPr algn="r" rtl="1" eaLnBrk="1" hangingPunct="1"/>
            <a:r>
              <a:rPr lang="ar-SA" altLang="ar-SA" b="1" smtClean="0">
                <a:latin typeface="Times New Roman" pitchFamily="18" charset="0"/>
                <a:cs typeface="Times New Roman" pitchFamily="18" charset="0"/>
              </a:rPr>
              <a:t>بالنسبة للضمان: بدون/ضمان مادي/ضمان شخصي</a:t>
            </a:r>
            <a:endParaRPr lang="en-US" altLang="ar-SA" b="1" smtClean="0">
              <a:latin typeface="Times New Roman" pitchFamily="18" charset="0"/>
              <a:cs typeface="Times New Roman" pitchFamily="18" charset="0"/>
            </a:endParaRPr>
          </a:p>
          <a:p>
            <a:pPr algn="r" rtl="1" eaLnBrk="1" hangingPunct="1"/>
            <a:endParaRPr lang="ar-SA" altLang="ar-SA" b="1" smtClean="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pPr algn="ctr" eaLnBrk="1" fontAlgn="auto" hangingPunct="1">
              <a:spcAft>
                <a:spcPts val="0"/>
              </a:spcAft>
              <a:defRPr/>
            </a:pPr>
            <a:r>
              <a:rPr lang="ar-SA" dirty="0">
                <a:solidFill>
                  <a:schemeClr val="accent1">
                    <a:satMod val="150000"/>
                  </a:schemeClr>
                </a:solidFill>
                <a:latin typeface="Times New Roman" panose="02020603050405020304" pitchFamily="18" charset="0"/>
                <a:cs typeface="Times New Roman" panose="02020603050405020304" pitchFamily="18" charset="0"/>
              </a:rPr>
              <a:t>أنواع القروض الزراعية</a:t>
            </a:r>
            <a:r>
              <a:rPr lang="en-US" dirty="0">
                <a:solidFill>
                  <a:schemeClr val="accent1">
                    <a:satMod val="150000"/>
                  </a:schemeClr>
                </a:solidFill>
                <a:latin typeface="Times New Roman" panose="02020603050405020304" pitchFamily="18" charset="0"/>
                <a:cs typeface="Times New Roman" panose="02020603050405020304" pitchFamily="18" charset="0"/>
              </a:rPr>
              <a:t/>
            </a:r>
            <a:br>
              <a:rPr lang="en-US" dirty="0">
                <a:solidFill>
                  <a:schemeClr val="accent1">
                    <a:satMod val="150000"/>
                  </a:schemeClr>
                </a:solidFill>
                <a:latin typeface="Times New Roman" panose="02020603050405020304" pitchFamily="18" charset="0"/>
                <a:cs typeface="Times New Roman" panose="02020603050405020304" pitchFamily="18" charset="0"/>
              </a:rPr>
            </a:br>
            <a:endParaRPr lang="ar-SA" dirty="0">
              <a:solidFill>
                <a:schemeClr val="accent1">
                  <a:satMod val="1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3"/>
          <p:cNvSpPr>
            <a:spLocks noGrp="1"/>
          </p:cNvSpPr>
          <p:nvPr>
            <p:ph type="title"/>
          </p:nvPr>
        </p:nvSpPr>
        <p:spPr/>
        <p:txBody>
          <a:bodyPr/>
          <a:lstStyle/>
          <a:p>
            <a:pPr rtl="1" eaLnBrk="1" hangingPunct="1"/>
            <a:r>
              <a:rPr lang="en-US" altLang="en-US" smtClean="0">
                <a:latin typeface="Times New Roman" pitchFamily="18" charset="0"/>
                <a:cs typeface="Times New Roman" pitchFamily="18" charset="0"/>
              </a:rPr>
              <a:t>That’s it Folks!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lstStyle/>
          <a:p>
            <a:pPr algn="just" eaLnBrk="1" hangingPunct="1"/>
            <a:r>
              <a:rPr lang="ar-SA" altLang="en-US" smtClean="0"/>
              <a:t>مجالات وفروع الاقتصاد الزراعي</a:t>
            </a:r>
            <a:endParaRPr lang="en-US" altLang="en-US" smtClean="0"/>
          </a:p>
        </p:txBody>
      </p:sp>
      <p:sp>
        <p:nvSpPr>
          <p:cNvPr id="55299" name="Rectangle 3"/>
          <p:cNvSpPr>
            <a:spLocks noGrp="1" noChangeArrowheads="1"/>
          </p:cNvSpPr>
          <p:nvPr>
            <p:ph type="body" idx="1"/>
          </p:nvPr>
        </p:nvSpPr>
        <p:spPr>
          <a:xfrm>
            <a:off x="838200" y="2362200"/>
            <a:ext cx="8126413" cy="3724275"/>
          </a:xfrm>
        </p:spPr>
        <p:txBody>
          <a:bodyPr/>
          <a:lstStyle/>
          <a:p>
            <a:pPr algn="just" eaLnBrk="1" hangingPunct="1">
              <a:buFont typeface="Wingdings" pitchFamily="2" charset="2"/>
              <a:buNone/>
            </a:pPr>
            <a:r>
              <a:rPr lang="ar-SA" altLang="en-US" sz="3200" b="1" smtClean="0">
                <a:solidFill>
                  <a:srgbClr val="0000CC"/>
                </a:solidFill>
              </a:rPr>
              <a:t>	1. اقتصاديات الانتاج </a:t>
            </a:r>
          </a:p>
          <a:p>
            <a:pPr algn="just" eaLnBrk="1" hangingPunct="1">
              <a:buFont typeface="Wingdings" pitchFamily="2" charset="2"/>
              <a:buNone/>
            </a:pPr>
            <a:r>
              <a:rPr lang="ar-SA" altLang="en-US" b="1" smtClean="0"/>
              <a:t>	يهتم بالاختيار من بين بدائل الانتاج، مثل إختيار المنشآت الانتاجية، تقدير الطريقة المثلي لإستخدام عناصر الانتاج، ومعرفة المؤثرات (التقنية، البيئية، الاقتصادية، ...الخ) المحيطة بالعملية الانتاجية. </a:t>
            </a:r>
            <a:endParaRPr lang="en-US" altLang="en-US"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lstStyle/>
          <a:p>
            <a:pPr algn="just" eaLnBrk="1" hangingPunct="1"/>
            <a:r>
              <a:rPr lang="ar-SA" altLang="en-US" sz="4000" smtClean="0">
                <a:solidFill>
                  <a:srgbClr val="0000CC"/>
                </a:solidFill>
              </a:rPr>
              <a:t>2. إدارة المشاريع الزراعية</a:t>
            </a:r>
            <a:endParaRPr lang="en-US" altLang="en-US" sz="4000" smtClean="0">
              <a:solidFill>
                <a:srgbClr val="0000CC"/>
              </a:solidFill>
            </a:endParaRPr>
          </a:p>
        </p:txBody>
      </p:sp>
      <p:sp>
        <p:nvSpPr>
          <p:cNvPr id="56323" name="Rectangle 3"/>
          <p:cNvSpPr>
            <a:spLocks noGrp="1" noChangeArrowheads="1"/>
          </p:cNvSpPr>
          <p:nvPr>
            <p:ph type="body" idx="1"/>
          </p:nvPr>
        </p:nvSpPr>
        <p:spPr/>
        <p:txBody>
          <a:bodyPr/>
          <a:lstStyle/>
          <a:p>
            <a:pPr algn="just" eaLnBrk="1" hangingPunct="1"/>
            <a:r>
              <a:rPr lang="ar-SA" altLang="en-US" sz="3200" b="1" smtClean="0"/>
              <a:t>دراسة الطرق التي يمكن أن تحقق أكبر منفعة ممكنة من استخدام عناصر الانتاج المتاحة في المشاريع الزراعية. ومن الأفرع الرئيسة لهذا القسم نذكر ما يلي:</a:t>
            </a:r>
          </a:p>
          <a:p>
            <a:pPr marL="990600" lvl="1" indent="-533400" algn="just" eaLnBrk="1" hangingPunct="1">
              <a:buFont typeface="Wingdings" pitchFamily="2" charset="2"/>
              <a:buChar char="v"/>
            </a:pPr>
            <a:r>
              <a:rPr lang="ar-SA" altLang="en-US" b="1" smtClean="0"/>
              <a:t>ادارة العملية الانتاجية عن طريق اتخاذ القرارات المبنية علي التحليل الاقتصادي</a:t>
            </a:r>
          </a:p>
          <a:p>
            <a:pPr marL="990600" lvl="1" indent="-533400" algn="just" eaLnBrk="1" hangingPunct="1">
              <a:buFont typeface="Wingdings" pitchFamily="2" charset="2"/>
              <a:buChar char="v"/>
            </a:pPr>
            <a:r>
              <a:rPr lang="ar-SA" altLang="en-US" b="1" smtClean="0"/>
              <a:t>التقييم الزراعي: تقييم عوامل الانتاج وأصول المشاريع الزراعية</a:t>
            </a:r>
          </a:p>
          <a:p>
            <a:pPr marL="990600" lvl="1" indent="-533400" algn="just" eaLnBrk="1" hangingPunct="1">
              <a:buFont typeface="Wingdings" pitchFamily="2" charset="2"/>
              <a:buChar char="v"/>
            </a:pPr>
            <a:r>
              <a:rPr lang="ar-SA" altLang="en-US" b="1" smtClean="0"/>
              <a:t>المحاسبة الزراعية: حساب تكاليف السلع والدخل لأفرع الانتاج المختلفة </a:t>
            </a:r>
          </a:p>
          <a:p>
            <a:pPr algn="just" eaLnBrk="1" hangingPunct="1"/>
            <a:endParaRPr lang="en-US" altLang="en-US"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ar-SA" altLang="en-US" smtClean="0"/>
              <a:t>تابع</a:t>
            </a:r>
            <a:endParaRPr lang="en-US" altLang="en-US" smtClean="0"/>
          </a:p>
        </p:txBody>
      </p:sp>
      <p:sp>
        <p:nvSpPr>
          <p:cNvPr id="26627" name="Rectangle 3"/>
          <p:cNvSpPr>
            <a:spLocks noGrp="1" noChangeArrowheads="1"/>
          </p:cNvSpPr>
          <p:nvPr>
            <p:ph idx="1"/>
          </p:nvPr>
        </p:nvSpPr>
        <p:spPr/>
        <p:txBody>
          <a:bodyPr/>
          <a:lstStyle/>
          <a:p>
            <a:pPr marL="990600" lvl="1" indent="-533400" algn="just" eaLnBrk="1" hangingPunct="1">
              <a:buFont typeface="Wingdings" pitchFamily="2" charset="2"/>
              <a:buChar char="v"/>
              <a:defRPr/>
            </a:pPr>
            <a:endParaRPr lang="ar-SA" b="1" dirty="0" smtClean="0"/>
          </a:p>
          <a:p>
            <a:pPr marL="457200" lvl="1" indent="0" algn="just" eaLnBrk="1" hangingPunct="1">
              <a:buFontTx/>
              <a:buNone/>
              <a:defRPr/>
            </a:pPr>
            <a:r>
              <a:rPr lang="ar-SA" b="1" dirty="0" smtClean="0"/>
              <a:t>3. تحليل </a:t>
            </a:r>
            <a:r>
              <a:rPr lang="ar-SA" b="1" dirty="0"/>
              <a:t>الأسعار للمنتجات </a:t>
            </a:r>
            <a:r>
              <a:rPr lang="ar-SA" b="1" dirty="0" smtClean="0"/>
              <a:t>الزراعية: دراسة </a:t>
            </a:r>
            <a:r>
              <a:rPr lang="ar-SA" b="1" dirty="0"/>
              <a:t>العوامل التي </a:t>
            </a:r>
            <a:r>
              <a:rPr lang="ar-SA" b="1" dirty="0" smtClean="0"/>
              <a:t>تؤثر </a:t>
            </a:r>
            <a:r>
              <a:rPr lang="ar-SA" b="1" dirty="0"/>
              <a:t>في مستوي الأسعار.</a:t>
            </a:r>
          </a:p>
          <a:p>
            <a:pPr marL="457200" lvl="1" indent="0" algn="just" eaLnBrk="1" hangingPunct="1">
              <a:buFontTx/>
              <a:buNone/>
              <a:defRPr/>
            </a:pPr>
            <a:r>
              <a:rPr lang="ar-SA" b="1" dirty="0" smtClean="0"/>
              <a:t>4. تسويق </a:t>
            </a:r>
            <a:r>
              <a:rPr lang="ar-SA" b="1" dirty="0"/>
              <a:t>المنتجات </a:t>
            </a:r>
            <a:r>
              <a:rPr lang="ar-SA" b="1" dirty="0" smtClean="0"/>
              <a:t>الزراعية: دراسة </a:t>
            </a:r>
            <a:r>
              <a:rPr lang="ar-SA" b="1" dirty="0"/>
              <a:t>النشاط التسويقي والمؤثرات التقنية والحديثة في هذا المجال.</a:t>
            </a:r>
          </a:p>
          <a:p>
            <a:pPr marL="457200" lvl="1" indent="0" algn="just" eaLnBrk="1" hangingPunct="1">
              <a:buFontTx/>
              <a:buNone/>
              <a:defRPr/>
            </a:pPr>
            <a:r>
              <a:rPr lang="ar-SA" b="1" dirty="0" smtClean="0"/>
              <a:t>5. اقتصاديات </a:t>
            </a:r>
            <a:r>
              <a:rPr lang="ar-SA" b="1" dirty="0"/>
              <a:t>التنمية الزراعية والسياسات </a:t>
            </a:r>
            <a:r>
              <a:rPr lang="ar-SA" b="1" dirty="0" smtClean="0"/>
              <a:t>الزراعية: يتناول </a:t>
            </a:r>
            <a:r>
              <a:rPr lang="ar-SA" b="1" dirty="0"/>
              <a:t>قضايا التنمية الزراعية </a:t>
            </a:r>
            <a:r>
              <a:rPr lang="ar-SA" b="1" dirty="0" smtClean="0"/>
              <a:t>وإستدامتها</a:t>
            </a:r>
            <a:r>
              <a:rPr lang="ar-SA" b="1" dirty="0"/>
              <a:t>، ودور السلطات الحكومية فيها. </a:t>
            </a:r>
          </a:p>
          <a:p>
            <a:pPr marL="609600" indent="-609600" algn="just" eaLnBrk="1" hangingPunct="1">
              <a:buFont typeface="Wingdings" pitchFamily="2" charset="2"/>
              <a:buNone/>
              <a:defRPr/>
            </a:pPr>
            <a:r>
              <a:rPr lang="ar-SA" sz="2400" b="1" dirty="0" smtClean="0">
                <a:solidFill>
                  <a:srgbClr val="0000CC"/>
                </a:solidFill>
              </a:rPr>
              <a:t>أضف </a:t>
            </a:r>
            <a:r>
              <a:rPr lang="ar-SA" sz="2400" b="1" dirty="0">
                <a:solidFill>
                  <a:srgbClr val="0000CC"/>
                </a:solidFill>
              </a:rPr>
              <a:t>لذلك العديد من المجالات الأخري للاقتصاد الزراعي مثل </a:t>
            </a:r>
            <a:r>
              <a:rPr lang="ar-SA" sz="2400" b="1" dirty="0" smtClean="0">
                <a:solidFill>
                  <a:srgbClr val="0000CC"/>
                </a:solidFill>
              </a:rPr>
              <a:t>اقتصاديات الموارد </a:t>
            </a:r>
            <a:r>
              <a:rPr lang="ar-SA" sz="2400" b="1" dirty="0">
                <a:solidFill>
                  <a:srgbClr val="0000CC"/>
                </a:solidFill>
              </a:rPr>
              <a:t>الطبيعية، الائتمان الزراعي، </a:t>
            </a:r>
            <a:r>
              <a:rPr lang="ar-SA" sz="2400" b="1" dirty="0" smtClean="0">
                <a:solidFill>
                  <a:srgbClr val="0000CC"/>
                </a:solidFill>
              </a:rPr>
              <a:t>وغيرها.</a:t>
            </a:r>
            <a:r>
              <a:rPr lang="en-US" sz="2000" dirty="0" smtClean="0">
                <a:solidFill>
                  <a:srgbClr val="0000CC"/>
                </a:solidFill>
              </a:rPr>
              <a:t> </a:t>
            </a:r>
            <a:endParaRPr lang="en-US" sz="2000" dirty="0">
              <a:solidFill>
                <a:srgbClr val="0000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algn="r" eaLnBrk="1" hangingPunct="1"/>
            <a:r>
              <a:rPr lang="ar-SA" altLang="en-US" smtClean="0"/>
              <a:t>تعريف المفاهيم الرئيسة</a:t>
            </a:r>
            <a:endParaRPr lang="en-US" altLang="en-US" smtClean="0"/>
          </a:p>
        </p:txBody>
      </p:sp>
      <p:sp>
        <p:nvSpPr>
          <p:cNvPr id="4099" name="Rectangle 3"/>
          <p:cNvSpPr>
            <a:spLocks noGrp="1" noChangeArrowheads="1"/>
          </p:cNvSpPr>
          <p:nvPr>
            <p:ph type="body" idx="1"/>
          </p:nvPr>
        </p:nvSpPr>
        <p:spPr/>
        <p:txBody>
          <a:bodyPr/>
          <a:lstStyle/>
          <a:p>
            <a:pPr marL="609600" indent="-609600" eaLnBrk="1" hangingPunct="1">
              <a:lnSpc>
                <a:spcPct val="90000"/>
              </a:lnSpc>
              <a:buFont typeface="Wingdings" pitchFamily="2" charset="2"/>
              <a:buChar char="v"/>
            </a:pPr>
            <a:r>
              <a:rPr lang="ar-SA" altLang="en-US" sz="2400" b="1" smtClean="0"/>
              <a:t>مفاهيم و مصطلحات إقتصادية و زراعية اساسية</a:t>
            </a:r>
            <a:endParaRPr lang="en-US" altLang="en-US" sz="2400" b="1" smtClean="0"/>
          </a:p>
          <a:p>
            <a:pPr marL="609600" indent="-609600" eaLnBrk="1" hangingPunct="1">
              <a:lnSpc>
                <a:spcPct val="90000"/>
              </a:lnSpc>
              <a:buFont typeface="Wingdings" pitchFamily="2" charset="2"/>
              <a:buChar char="v"/>
            </a:pPr>
            <a:r>
              <a:rPr lang="ar-SA" altLang="en-US" sz="2400" b="1" smtClean="0"/>
              <a:t>المشكلة الإقتصادية</a:t>
            </a:r>
          </a:p>
          <a:p>
            <a:pPr marL="609600" indent="-609600" eaLnBrk="1" hangingPunct="1">
              <a:lnSpc>
                <a:spcPct val="90000"/>
              </a:lnSpc>
              <a:buFont typeface="Wingdings" pitchFamily="2" charset="2"/>
              <a:buChar char="v"/>
            </a:pPr>
            <a:r>
              <a:rPr lang="ar-SA" altLang="en-US" sz="2400" b="1" smtClean="0"/>
              <a:t>أقسام الاقتصاد الزراعي</a:t>
            </a:r>
          </a:p>
          <a:p>
            <a:pPr marL="609600" indent="-609600" eaLnBrk="1" hangingPunct="1">
              <a:lnSpc>
                <a:spcPct val="90000"/>
              </a:lnSpc>
              <a:buFont typeface="Wingdings" pitchFamily="2" charset="2"/>
              <a:buChar char="v"/>
            </a:pPr>
            <a:r>
              <a:rPr lang="ar-SA" altLang="en-US" sz="2400" b="1" smtClean="0"/>
              <a:t>الزراعة وعوامل الانتاج الزراعي</a:t>
            </a:r>
          </a:p>
          <a:p>
            <a:pPr marL="609600" indent="-609600" eaLnBrk="1" hangingPunct="1">
              <a:lnSpc>
                <a:spcPct val="90000"/>
              </a:lnSpc>
              <a:buFont typeface="Wingdings" pitchFamily="2" charset="2"/>
              <a:buChar char="v"/>
            </a:pPr>
            <a:r>
              <a:rPr lang="ar-SA" altLang="en-US" sz="2400" b="1" smtClean="0"/>
              <a:t>خصائص المنتجات الزراعية </a:t>
            </a:r>
          </a:p>
          <a:p>
            <a:pPr marL="609600" indent="-609600" eaLnBrk="1" hangingPunct="1">
              <a:lnSpc>
                <a:spcPct val="90000"/>
              </a:lnSpc>
              <a:buFont typeface="Wingdings" pitchFamily="2" charset="2"/>
              <a:buChar char="v"/>
            </a:pPr>
            <a:r>
              <a:rPr lang="ar-SA" altLang="en-US" sz="2400" b="1" smtClean="0"/>
              <a:t>خصائص عمليات الانتاج الزراعي </a:t>
            </a:r>
            <a:endParaRPr lang="en-US" altLang="en-US" sz="2400" b="1" smtClean="0"/>
          </a:p>
          <a:p>
            <a:pPr marL="609600" indent="-609600" eaLnBrk="1" hangingPunct="1">
              <a:lnSpc>
                <a:spcPct val="90000"/>
              </a:lnSpc>
              <a:buFont typeface="Wingdings" pitchFamily="2" charset="2"/>
              <a:buChar char="v"/>
            </a:pPr>
            <a:endParaRPr lang="ar-SA" alt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lstStyle/>
          <a:p>
            <a:pPr algn="just" eaLnBrk="1" hangingPunct="1"/>
            <a:r>
              <a:rPr lang="ar-SA" altLang="en-US" smtClean="0"/>
              <a:t>عوامل/مدخلات/عناصر الانتاج الزراعي </a:t>
            </a:r>
            <a:endParaRPr lang="en-US" altLang="en-US" smtClean="0"/>
          </a:p>
        </p:txBody>
      </p:sp>
      <p:sp>
        <p:nvSpPr>
          <p:cNvPr id="58371" name="Rectangle 3"/>
          <p:cNvSpPr>
            <a:spLocks noGrp="1" noChangeArrowheads="1"/>
          </p:cNvSpPr>
          <p:nvPr>
            <p:ph type="body" idx="1"/>
          </p:nvPr>
        </p:nvSpPr>
        <p:spPr>
          <a:xfrm>
            <a:off x="755650" y="2362200"/>
            <a:ext cx="8064500" cy="4235450"/>
          </a:xfrm>
        </p:spPr>
        <p:txBody>
          <a:bodyPr/>
          <a:lstStyle/>
          <a:p>
            <a:pPr algn="just" eaLnBrk="1" hangingPunct="1"/>
            <a:r>
              <a:rPr lang="ar-SA" altLang="en-US" b="1" smtClean="0"/>
              <a:t>تتمثل عوامل أو "عناصر" الإنتاج (كما سبق) في: </a:t>
            </a:r>
          </a:p>
          <a:p>
            <a:pPr lvl="1" algn="just" eaLnBrk="1" hangingPunct="1"/>
            <a:r>
              <a:rPr lang="ar-SA" altLang="en-US" sz="2800" b="1" smtClean="0">
                <a:solidFill>
                  <a:srgbClr val="0000CC"/>
                </a:solidFill>
              </a:rPr>
              <a:t>الأرض </a:t>
            </a:r>
          </a:p>
          <a:p>
            <a:pPr lvl="1" algn="just" eaLnBrk="1" hangingPunct="1"/>
            <a:r>
              <a:rPr lang="ar-SA" altLang="en-US" sz="2800" b="1" smtClean="0">
                <a:solidFill>
                  <a:srgbClr val="0000CC"/>
                </a:solidFill>
              </a:rPr>
              <a:t>العمالة </a:t>
            </a:r>
          </a:p>
          <a:p>
            <a:pPr lvl="1" algn="just" eaLnBrk="1" hangingPunct="1"/>
            <a:r>
              <a:rPr lang="ar-SA" altLang="en-US" sz="2800" b="1" smtClean="0">
                <a:solidFill>
                  <a:srgbClr val="0000CC"/>
                </a:solidFill>
              </a:rPr>
              <a:t>رأس المال</a:t>
            </a:r>
          </a:p>
          <a:p>
            <a:pPr lvl="1" algn="just" eaLnBrk="1" hangingPunct="1"/>
            <a:r>
              <a:rPr lang="ar-SA" altLang="en-US" sz="2800" b="1" smtClean="0">
                <a:solidFill>
                  <a:srgbClr val="0000CC"/>
                </a:solidFill>
              </a:rPr>
              <a:t>التنظيم</a:t>
            </a:r>
          </a:p>
          <a:p>
            <a:pPr algn="just" eaLnBrk="1" hangingPunct="1"/>
            <a:r>
              <a:rPr lang="ar-SA" altLang="en-US" b="1" smtClean="0"/>
              <a:t>لكن هذا التصنيف غير محدد بصورة قاطعة لأن عناصر الانتاج تتداخل بصورة كبيرة. مثال: الأرض الصحراوية حين تستصلح للزراعة تحمل صفات رأس المال، وكذلك الجهد البشري حين يتضمن تكاليف التعليم والتدريب. </a:t>
            </a:r>
            <a:endParaRPr lang="en-US" altLang="en-US"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AutoShape 2"/>
          <p:cNvSpPr>
            <a:spLocks noGrp="1" noChangeArrowheads="1"/>
          </p:cNvSpPr>
          <p:nvPr>
            <p:ph type="ctrTitle"/>
          </p:nvPr>
        </p:nvSpPr>
        <p:spPr/>
        <p:txBody>
          <a:bodyPr/>
          <a:lstStyle/>
          <a:p>
            <a:pPr eaLnBrk="1" hangingPunct="1"/>
            <a:r>
              <a:rPr lang="ar-SA" altLang="en-US" smtClean="0"/>
              <a:t>خصائص الإنتاج الزراعي والمنتجات الزراعية</a:t>
            </a:r>
            <a:br>
              <a:rPr lang="ar-SA" altLang="en-US" smtClean="0"/>
            </a:br>
            <a:endParaRPr lang="en-US" altLang="en-US" smtClean="0"/>
          </a:p>
        </p:txBody>
      </p:sp>
      <p:sp>
        <p:nvSpPr>
          <p:cNvPr id="59395" name="Rectangle 3"/>
          <p:cNvSpPr>
            <a:spLocks noGrp="1" noChangeArrowheads="1"/>
          </p:cNvSpPr>
          <p:nvPr>
            <p:ph type="subTitle" idx="1"/>
          </p:nvPr>
        </p:nvSpPr>
        <p:spPr>
          <a:xfrm>
            <a:off x="4673600" y="2060575"/>
            <a:ext cx="4291013" cy="2689225"/>
          </a:xfrm>
        </p:spPr>
        <p:txBody>
          <a:bodyPr/>
          <a:lstStyle/>
          <a:p>
            <a:pPr marL="609600" indent="-609600" eaLnBrk="1" hangingPunct="1">
              <a:lnSpc>
                <a:spcPct val="90000"/>
              </a:lnSpc>
            </a:pPr>
            <a:r>
              <a:rPr lang="ar-SA" altLang="en-US" sz="2400" b="1" smtClean="0"/>
              <a:t>التعريف بــ :</a:t>
            </a:r>
          </a:p>
          <a:p>
            <a:pPr marL="609600" indent="-609600" eaLnBrk="1" hangingPunct="1">
              <a:lnSpc>
                <a:spcPct val="90000"/>
              </a:lnSpc>
              <a:buFont typeface="Wingdings" pitchFamily="2" charset="2"/>
              <a:buChar char="v"/>
            </a:pPr>
            <a:r>
              <a:rPr lang="ar-SA" altLang="en-US" sz="2400" b="1" smtClean="0"/>
              <a:t>خصائص المنتجات الزراعية </a:t>
            </a:r>
          </a:p>
          <a:p>
            <a:pPr marL="609600" indent="-609600" eaLnBrk="1" hangingPunct="1">
              <a:lnSpc>
                <a:spcPct val="90000"/>
              </a:lnSpc>
              <a:buFont typeface="Wingdings" pitchFamily="2" charset="2"/>
              <a:buChar char="v"/>
            </a:pPr>
            <a:r>
              <a:rPr lang="ar-SA" altLang="en-US" sz="2400" b="1" smtClean="0"/>
              <a:t>خصائص عمليات الانتاج الزراعي </a:t>
            </a:r>
          </a:p>
          <a:p>
            <a:pPr marL="609600" indent="-609600" eaLnBrk="1" hangingPunct="1">
              <a:lnSpc>
                <a:spcPct val="90000"/>
              </a:lnSpc>
              <a:buFont typeface="Wingdings" pitchFamily="2" charset="2"/>
              <a:buChar char="v"/>
            </a:pPr>
            <a:r>
              <a:rPr lang="ar-SA" altLang="en-US" sz="2400" b="1" smtClean="0"/>
              <a:t>الآثار المترتبة علي خصائص الإنتاج الزراعي والمنتجات الزراعية</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algn="just" eaLnBrk="1" hangingPunct="1"/>
            <a:r>
              <a:rPr lang="ar-SA" altLang="en-US" smtClean="0"/>
              <a:t>الإنتاج الزراعي </a:t>
            </a:r>
            <a:endParaRPr lang="en-US" altLang="en-US" smtClean="0"/>
          </a:p>
        </p:txBody>
      </p:sp>
      <p:sp>
        <p:nvSpPr>
          <p:cNvPr id="27651" name="Rectangle 3"/>
          <p:cNvSpPr>
            <a:spLocks noGrp="1" noChangeArrowheads="1"/>
          </p:cNvSpPr>
          <p:nvPr>
            <p:ph type="body" idx="1"/>
          </p:nvPr>
        </p:nvSpPr>
        <p:spPr/>
        <p:txBody>
          <a:bodyPr/>
          <a:lstStyle/>
          <a:p>
            <a:pPr algn="just" eaLnBrk="1" hangingPunct="1">
              <a:defRPr/>
            </a:pPr>
            <a:r>
              <a:rPr lang="ar-SA" b="1" dirty="0"/>
              <a:t>هنالك عدة خصائص تتعلق ب</a:t>
            </a:r>
            <a:r>
              <a:rPr lang="ar-SA" b="1" dirty="0">
                <a:solidFill>
                  <a:srgbClr val="0000CC"/>
                </a:solidFill>
              </a:rPr>
              <a:t>المنتج</a:t>
            </a:r>
            <a:r>
              <a:rPr lang="ar-SA" b="1" dirty="0"/>
              <a:t> </a:t>
            </a:r>
            <a:r>
              <a:rPr lang="ar-SA" b="1" dirty="0">
                <a:solidFill>
                  <a:srgbClr val="0000CC"/>
                </a:solidFill>
              </a:rPr>
              <a:t>الزراعي</a:t>
            </a:r>
            <a:r>
              <a:rPr lang="ar-SA" b="1" dirty="0"/>
              <a:t> </a:t>
            </a:r>
            <a:r>
              <a:rPr lang="ar-SA" b="1" dirty="0">
                <a:solidFill>
                  <a:schemeClr val="tx1">
                    <a:lumMod val="60000"/>
                    <a:lumOff val="40000"/>
                  </a:schemeClr>
                </a:solidFill>
              </a:rPr>
              <a:t>وبالعملية الانتاجية </a:t>
            </a:r>
            <a:r>
              <a:rPr lang="ar-SA" b="1" dirty="0"/>
              <a:t>الزراعية تجعل من المشكلة الاقتصادية في مجال الزراعة مشكلة مختلفة عن بقية القطاعات الاقتصادية الأخري كالصناعة والخدمات</a:t>
            </a:r>
            <a:r>
              <a:rPr lang="ar-SA" b="1" dirty="0" smtClean="0"/>
              <a:t>.</a:t>
            </a:r>
          </a:p>
          <a:p>
            <a:pPr algn="just" eaLnBrk="1" hangingPunct="1">
              <a:defRPr/>
            </a:pPr>
            <a:r>
              <a:rPr lang="ar-SA" b="1" dirty="0" smtClean="0"/>
              <a:t>فعلي </a:t>
            </a:r>
            <a:r>
              <a:rPr lang="ar-SA" b="1" dirty="0"/>
              <a:t>سبيل </a:t>
            </a:r>
            <a:r>
              <a:rPr lang="ar-SA" b="1" dirty="0" smtClean="0"/>
              <a:t>المثال: </a:t>
            </a:r>
            <a:r>
              <a:rPr lang="ar-SA" b="1" dirty="0"/>
              <a:t>ان فهم طبيعة السلعة والالمام بخصائص عملية الانتاج تعتبر من الضرورات قبل ممارسة التسويق الزراعي، فهي تعتبر شرط </a:t>
            </a:r>
            <a:r>
              <a:rPr lang="ar-SA" b="1" dirty="0" smtClean="0"/>
              <a:t>أساسي </a:t>
            </a:r>
            <a:r>
              <a:rPr lang="ar-SA" b="1" dirty="0"/>
              <a:t>للنجاح</a:t>
            </a:r>
            <a:r>
              <a:rPr lang="ar-SA"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lstStyle/>
          <a:p>
            <a:pPr algn="just" eaLnBrk="1" hangingPunct="1"/>
            <a:r>
              <a:rPr lang="ar-SA" altLang="en-US" smtClean="0"/>
              <a:t>أولاً، خصائص المنتجات الزراعية</a:t>
            </a:r>
            <a:r>
              <a:rPr lang="en-US" altLang="en-US" smtClean="0"/>
              <a:t> </a:t>
            </a:r>
          </a:p>
        </p:txBody>
      </p:sp>
      <p:sp>
        <p:nvSpPr>
          <p:cNvPr id="61443" name="Rectangle 3"/>
          <p:cNvSpPr>
            <a:spLocks noGrp="1" noChangeArrowheads="1"/>
          </p:cNvSpPr>
          <p:nvPr>
            <p:ph type="body" idx="1"/>
          </p:nvPr>
        </p:nvSpPr>
        <p:spPr/>
        <p:txBody>
          <a:bodyPr/>
          <a:lstStyle/>
          <a:p>
            <a:pPr eaLnBrk="1" hangingPunct="1">
              <a:buFont typeface="Wingdings" pitchFamily="2" charset="2"/>
              <a:buNone/>
            </a:pPr>
            <a:r>
              <a:rPr lang="ar-SA" altLang="en-US" b="1" smtClean="0">
                <a:solidFill>
                  <a:srgbClr val="CC3300"/>
                </a:solidFill>
              </a:rPr>
              <a:t>1.  عدم الصلاحية للاستهلاك المباشر</a:t>
            </a:r>
            <a:endParaRPr lang="ar-SA" altLang="en-US" smtClean="0">
              <a:solidFill>
                <a:srgbClr val="CC3300"/>
              </a:solidFill>
            </a:endParaRPr>
          </a:p>
          <a:p>
            <a:pPr algn="just" eaLnBrk="1" hangingPunct="1"/>
            <a:r>
              <a:rPr lang="ar-SA" altLang="en-US" b="1" smtClean="0"/>
              <a:t>إن غالبية المنتجات الزراعية تعتبر مواد خام لا تصلح للاتسهلاك المباشر دون  أن تجري عليها عمليات تجهيزية.</a:t>
            </a:r>
          </a:p>
          <a:p>
            <a:pPr algn="just" eaLnBrk="1" hangingPunct="1"/>
            <a:r>
              <a:rPr lang="ar-SA" altLang="en-US" b="1" smtClean="0"/>
              <a:t>وهذه العمليات التجهيزية تختلف من منتج لآخر، فبعضها يعتبر عملا بسيطا كالتقطيع والتقشير، ذبح الحيوان، ...، وغيرها، والبعض الآخر معقد نسبياً، مثل عمل منتجات القمح و الجلود.</a:t>
            </a:r>
            <a:endParaRPr lang="en-US" altLang="en-US" b="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lstStyle/>
          <a:p>
            <a:pPr algn="just" eaLnBrk="1" hangingPunct="1"/>
            <a:r>
              <a:rPr lang="ar-SA" altLang="en-US" smtClean="0">
                <a:solidFill>
                  <a:srgbClr val="CC3300"/>
                </a:solidFill>
              </a:rPr>
              <a:t>2.  الضخامة</a:t>
            </a:r>
            <a:r>
              <a:rPr lang="en-US" altLang="en-US" smtClean="0">
                <a:solidFill>
                  <a:srgbClr val="CC3300"/>
                </a:solidFill>
              </a:rPr>
              <a:t> </a:t>
            </a:r>
          </a:p>
        </p:txBody>
      </p:sp>
      <p:sp>
        <p:nvSpPr>
          <p:cNvPr id="62467" name="Rectangle 3"/>
          <p:cNvSpPr>
            <a:spLocks noGrp="1" noChangeArrowheads="1"/>
          </p:cNvSpPr>
          <p:nvPr>
            <p:ph type="body" idx="1"/>
          </p:nvPr>
        </p:nvSpPr>
        <p:spPr>
          <a:xfrm>
            <a:off x="827088" y="3141663"/>
            <a:ext cx="7621587" cy="2219325"/>
          </a:xfrm>
        </p:spPr>
        <p:txBody>
          <a:bodyPr/>
          <a:lstStyle/>
          <a:p>
            <a:pPr eaLnBrk="1" hangingPunct="1"/>
            <a:r>
              <a:rPr lang="ar-SA" altLang="en-US" b="1" smtClean="0"/>
              <a:t>إن غالبية المنتجات الزراعية تتصف بالضخامة.</a:t>
            </a:r>
          </a:p>
          <a:p>
            <a:pPr eaLnBrk="1" hangingPunct="1"/>
            <a:r>
              <a:rPr lang="ar-SA" altLang="en-US" b="1" smtClean="0"/>
              <a:t>وهذه الخاصية تؤثر كثيرا في عمليات: النقل، التخزين، والتداول، الشئ الذي ينعكس علي تكاليف التسويق والاستهلاك.</a:t>
            </a:r>
            <a:endParaRPr lang="en-US" altLang="en-US" b="1"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pPr algn="just" eaLnBrk="1" hangingPunct="1"/>
            <a:r>
              <a:rPr lang="ar-SA" altLang="en-US" smtClean="0">
                <a:solidFill>
                  <a:srgbClr val="CC3300"/>
                </a:solidFill>
              </a:rPr>
              <a:t>3.  القابلية للتلف</a:t>
            </a:r>
            <a:endParaRPr lang="en-US" altLang="en-US" smtClean="0">
              <a:solidFill>
                <a:srgbClr val="CC3300"/>
              </a:solidFill>
            </a:endParaRPr>
          </a:p>
        </p:txBody>
      </p:sp>
      <p:sp>
        <p:nvSpPr>
          <p:cNvPr id="63491" name="Rectangle 3"/>
          <p:cNvSpPr>
            <a:spLocks noGrp="1" noChangeArrowheads="1"/>
          </p:cNvSpPr>
          <p:nvPr>
            <p:ph type="body" idx="1"/>
          </p:nvPr>
        </p:nvSpPr>
        <p:spPr/>
        <p:txBody>
          <a:bodyPr/>
          <a:lstStyle/>
          <a:p>
            <a:pPr eaLnBrk="1" hangingPunct="1"/>
            <a:r>
              <a:rPr lang="ar-SA" altLang="en-US" b="1" smtClean="0"/>
              <a:t>تتباين هذه الخاصية من منتج زراعي لآخر،</a:t>
            </a:r>
          </a:p>
          <a:p>
            <a:pPr eaLnBrk="1" hangingPunct="1"/>
            <a:r>
              <a:rPr lang="ar-SA" altLang="en-US" b="1" smtClean="0"/>
              <a:t>فبعض المنتجات، مثل اللحوم والخضروات، سريعة التلف ولا يمكن تخزينها الا بتكاليف كبيرة ولفترات محدودة.</a:t>
            </a:r>
          </a:p>
          <a:p>
            <a:pPr eaLnBrk="1" hangingPunct="1"/>
            <a:r>
              <a:rPr lang="ar-SA" altLang="en-US" b="1" smtClean="0"/>
              <a:t>أما البعض الآخر، مثل الحبوب الغذائية، فيمكن تخزينها بتكلفة أقل ولفترات زمنية أكبر.</a:t>
            </a:r>
            <a:endParaRPr lang="en-US" altLang="en-US" b="1"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algn="just" eaLnBrk="1" hangingPunct="1"/>
            <a:r>
              <a:rPr lang="ar-SA" altLang="en-US" smtClean="0">
                <a:solidFill>
                  <a:srgbClr val="CC3300"/>
                </a:solidFill>
              </a:rPr>
              <a:t>4. التفاوت في الجودة</a:t>
            </a:r>
            <a:endParaRPr lang="en-US" altLang="en-US" smtClean="0">
              <a:solidFill>
                <a:srgbClr val="CC3300"/>
              </a:solidFill>
            </a:endParaRPr>
          </a:p>
        </p:txBody>
      </p:sp>
      <p:sp>
        <p:nvSpPr>
          <p:cNvPr id="64515" name="Rectangle 3"/>
          <p:cNvSpPr>
            <a:spLocks noGrp="1" noChangeArrowheads="1"/>
          </p:cNvSpPr>
          <p:nvPr>
            <p:ph type="body" idx="1"/>
          </p:nvPr>
        </p:nvSpPr>
        <p:spPr>
          <a:xfrm>
            <a:off x="838200" y="2362200"/>
            <a:ext cx="7693025" cy="4019550"/>
          </a:xfrm>
        </p:spPr>
        <p:txBody>
          <a:bodyPr/>
          <a:lstStyle/>
          <a:p>
            <a:pPr algn="just" eaLnBrk="1" hangingPunct="1"/>
            <a:r>
              <a:rPr lang="ar-SA" altLang="en-US" sz="2400" b="1" smtClean="0"/>
              <a:t>تتصف المنتجات الزراعية بالتفاوت الكبير في الجودة للمنتج الواحد من موسم زراعي لآخر، ومن ظرف مناخي لآخر، ومن مدخلات انتاج معينة لمدخلات أخري.</a:t>
            </a:r>
          </a:p>
          <a:p>
            <a:pPr algn="just" eaLnBrk="1" hangingPunct="1"/>
            <a:r>
              <a:rPr lang="ar-SA" altLang="en-US" sz="2400" b="1" smtClean="0"/>
              <a:t>كما ان استخدام الكيماويات والبدائل الطبيعية من الأسمدة العضوية تغير من مواصفات المنتج، وتعتبر من المواضيع المهمة للمستهلك.</a:t>
            </a:r>
          </a:p>
          <a:p>
            <a:pPr algn="just" eaLnBrk="1" hangingPunct="1"/>
            <a:r>
              <a:rPr lang="ar-SA" altLang="en-US" sz="2400" b="1" smtClean="0"/>
              <a:t>لذلك نجد أنه من الصعوبة بمكان تحديد مواصفات السلع الزراعية لفترة طويلة.</a:t>
            </a:r>
          </a:p>
          <a:p>
            <a:pPr algn="just" eaLnBrk="1" hangingPunct="1"/>
            <a:r>
              <a:rPr lang="ar-SA" altLang="en-US" sz="2400" b="1" smtClean="0"/>
              <a:t>ولكن نجد أن التقدم التقني الذي حدث في الأساليب الزراعية، مثل الزراعات المحمية، وكذلك في وسائل الحصاد، الفرز والتعبئة، قد أحدث تطورا كبيرا في انتاج وتسويق سلع متشابهة في مستوي الجودة.</a:t>
            </a:r>
            <a:endParaRPr lang="en-US" altLang="en-US" sz="2400" b="1"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27088" y="765175"/>
            <a:ext cx="7924800" cy="1143000"/>
          </a:xfrm>
        </p:spPr>
        <p:txBody>
          <a:bodyPr/>
          <a:lstStyle/>
          <a:p>
            <a:pPr algn="just" eaLnBrk="1" hangingPunct="1"/>
            <a:r>
              <a:rPr lang="ar-SA" altLang="en-US" smtClean="0">
                <a:solidFill>
                  <a:srgbClr val="C00000"/>
                </a:solidFill>
              </a:rPr>
              <a:t>5. إنخفاض مرونة العرض والطلب علي المنتجات الزراعية</a:t>
            </a:r>
            <a:endParaRPr lang="en-GB" altLang="en-US" smtClean="0"/>
          </a:p>
        </p:txBody>
      </p:sp>
      <p:sp>
        <p:nvSpPr>
          <p:cNvPr id="65539" name="Rectangle 3"/>
          <p:cNvSpPr>
            <a:spLocks noGrp="1" noChangeArrowheads="1"/>
          </p:cNvSpPr>
          <p:nvPr>
            <p:ph type="body" idx="1"/>
          </p:nvPr>
        </p:nvSpPr>
        <p:spPr>
          <a:xfrm>
            <a:off x="684213" y="2565400"/>
            <a:ext cx="7991475" cy="2663825"/>
          </a:xfrm>
        </p:spPr>
        <p:txBody>
          <a:bodyPr/>
          <a:lstStyle/>
          <a:p>
            <a:pPr marL="685800" lvl="1" indent="-228600" eaLnBrk="1" hangingPunct="1"/>
            <a:endParaRPr lang="ar-SA" altLang="en-US" b="1" smtClean="0"/>
          </a:p>
          <a:p>
            <a:pPr marL="685800" lvl="1" indent="-228600" eaLnBrk="1" hangingPunct="1"/>
            <a:r>
              <a:rPr lang="ar-SA" altLang="en-US" b="1" smtClean="0"/>
              <a:t>المرونة السعرية للطلب: استجابة الطلب لتغير الأسعار</a:t>
            </a:r>
            <a:r>
              <a:rPr lang="en-US" altLang="en-US" b="1" smtClean="0"/>
              <a:t>←</a:t>
            </a:r>
            <a:r>
              <a:rPr lang="ar-SA" altLang="en-US" b="1" smtClean="0"/>
              <a:t> ضعيفة </a:t>
            </a:r>
          </a:p>
          <a:p>
            <a:pPr marL="685800" lvl="1" indent="-228600" eaLnBrk="1" hangingPunct="1"/>
            <a:r>
              <a:rPr lang="ar-SA" altLang="en-US" b="1" smtClean="0"/>
              <a:t>المرونة الدخلية للطلب: استجابة الطلب لتغير الدخل </a:t>
            </a:r>
            <a:r>
              <a:rPr lang="en-US" altLang="en-US" b="1" smtClean="0"/>
              <a:t>←</a:t>
            </a:r>
            <a:r>
              <a:rPr lang="ar-SA" altLang="en-US" b="1" smtClean="0"/>
              <a:t> ضعيفة </a:t>
            </a:r>
          </a:p>
          <a:p>
            <a:pPr marL="685800" lvl="1" indent="-228600" eaLnBrk="1" hangingPunct="1"/>
            <a:r>
              <a:rPr lang="ar-SA" altLang="en-US" b="1" smtClean="0"/>
              <a:t>المرونة السعرية للعرض: استجابة العرض لتغير الأسعار </a:t>
            </a:r>
            <a:r>
              <a:rPr lang="en-US" altLang="en-US" b="1" smtClean="0"/>
              <a:t>←</a:t>
            </a:r>
            <a:r>
              <a:rPr lang="ar-SA" altLang="en-US" b="1" smtClean="0"/>
              <a:t> ضعيفة </a:t>
            </a:r>
          </a:p>
          <a:p>
            <a:pPr marL="685800" lvl="1" indent="-228600" eaLnBrk="1" hangingPunct="1"/>
            <a:endParaRPr lang="ar-SA" altLang="en-US"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p:txBody>
          <a:bodyPr/>
          <a:lstStyle/>
          <a:p>
            <a:pPr algn="just" eaLnBrk="1" hangingPunct="1"/>
            <a:r>
              <a:rPr lang="ar-SA" altLang="en-US" b="1" smtClean="0"/>
              <a:t>يعزي </a:t>
            </a:r>
            <a:r>
              <a:rPr lang="ar-SA" altLang="en-US" b="1" smtClean="0">
                <a:solidFill>
                  <a:srgbClr val="0000CC"/>
                </a:solidFill>
              </a:rPr>
              <a:t>إنخفاض مرونة العرض </a:t>
            </a:r>
            <a:r>
              <a:rPr lang="ar-SA" altLang="en-US" b="1" smtClean="0"/>
              <a:t>الي:</a:t>
            </a:r>
          </a:p>
          <a:p>
            <a:pPr lvl="1" algn="just" eaLnBrk="1" hangingPunct="1"/>
            <a:r>
              <a:rPr lang="ar-SA" altLang="en-US" b="1" smtClean="0"/>
              <a:t>إرتفاع حجم الاستثمارات اللازمة للانتاج الزراعي</a:t>
            </a:r>
          </a:p>
          <a:p>
            <a:pPr lvl="1" algn="just" eaLnBrk="1" hangingPunct="1"/>
            <a:r>
              <a:rPr lang="ar-SA" altLang="en-US" b="1" smtClean="0"/>
              <a:t>إرتفاع نسبة رأس المال الثابت،</a:t>
            </a:r>
          </a:p>
          <a:p>
            <a:pPr lvl="1" algn="just" eaLnBrk="1" hangingPunct="1"/>
            <a:r>
              <a:rPr lang="ar-SA" altLang="en-US" b="1" smtClean="0"/>
              <a:t>خضوع الزراعة للعوامل الطبيعية،</a:t>
            </a:r>
          </a:p>
          <a:p>
            <a:pPr lvl="1" algn="just" eaLnBrk="1" hangingPunct="1"/>
            <a:r>
              <a:rPr lang="ar-SA" altLang="en-US" b="1" smtClean="0"/>
              <a:t>وصعوبة الحصول علي المعلومات السوقية للمنتجين. </a:t>
            </a:r>
          </a:p>
          <a:p>
            <a:pPr algn="just" eaLnBrk="1" hangingPunct="1"/>
            <a:endParaRPr lang="en-US" altLang="en-US" smtClean="0"/>
          </a:p>
        </p:txBody>
      </p:sp>
      <p:sp>
        <p:nvSpPr>
          <p:cNvPr id="66563" name="AutoShape 2"/>
          <p:cNvSpPr>
            <a:spLocks noGrp="1" noChangeArrowheads="1"/>
          </p:cNvSpPr>
          <p:nvPr>
            <p:ph type="title"/>
          </p:nvPr>
        </p:nvSpPr>
        <p:spPr/>
        <p:txBody>
          <a:bodyPr/>
          <a:lstStyle/>
          <a:p>
            <a:pPr algn="just" eaLnBrk="1" hangingPunct="1"/>
            <a:r>
              <a:rPr lang="ar-SA" altLang="en-US" smtClean="0">
                <a:solidFill>
                  <a:srgbClr val="C00000"/>
                </a:solidFill>
              </a:rPr>
              <a:t>يتبع:</a:t>
            </a:r>
            <a:endParaRPr lang="en-US" altLang="en-US" smtClean="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r" eaLnBrk="1" hangingPunct="1"/>
            <a:r>
              <a:rPr lang="ar-SA" altLang="en-US" smtClean="0">
                <a:solidFill>
                  <a:srgbClr val="C00000"/>
                </a:solidFill>
              </a:rPr>
              <a:t>يتبع:</a:t>
            </a:r>
            <a:endParaRPr lang="en-US" altLang="en-US" smtClean="0"/>
          </a:p>
        </p:txBody>
      </p:sp>
      <p:sp>
        <p:nvSpPr>
          <p:cNvPr id="67587" name="Content Placeholder 2"/>
          <p:cNvSpPr>
            <a:spLocks noGrp="1"/>
          </p:cNvSpPr>
          <p:nvPr>
            <p:ph idx="1"/>
          </p:nvPr>
        </p:nvSpPr>
        <p:spPr/>
        <p:txBody>
          <a:bodyPr/>
          <a:lstStyle/>
          <a:p>
            <a:pPr algn="just" eaLnBrk="1" hangingPunct="1"/>
            <a:r>
              <a:rPr lang="ar-SA" altLang="en-US" b="1" smtClean="0"/>
              <a:t>أما </a:t>
            </a:r>
            <a:r>
              <a:rPr lang="ar-SA" altLang="en-US" b="1" smtClean="0">
                <a:solidFill>
                  <a:srgbClr val="0000CC"/>
                </a:solidFill>
              </a:rPr>
              <a:t>إنخفاض مرونة الطلب </a:t>
            </a:r>
            <a:r>
              <a:rPr lang="ar-SA" altLang="en-US" b="1" smtClean="0"/>
              <a:t>فهو يعزي الي:</a:t>
            </a:r>
          </a:p>
          <a:p>
            <a:pPr lvl="1" algn="just" eaLnBrk="1" hangingPunct="1"/>
            <a:r>
              <a:rPr lang="ar-SA" altLang="en-US" b="1" smtClean="0"/>
              <a:t> ضرورة الحصول على المنتجات الزراعية لتلبية الاحتياجات الأساسية للغذاء وغيره،</a:t>
            </a:r>
          </a:p>
          <a:p>
            <a:pPr lvl="1" algn="just" eaLnBrk="1" hangingPunct="1"/>
            <a:r>
              <a:rPr lang="ar-SA" altLang="en-US" b="1" smtClean="0"/>
              <a:t> صعوبة انتاج بدائل للسلع الزراعية،</a:t>
            </a:r>
          </a:p>
          <a:p>
            <a:pPr lvl="1" algn="just" eaLnBrk="1" hangingPunct="1"/>
            <a:r>
              <a:rPr lang="ar-SA" altLang="en-US" b="1" smtClean="0"/>
              <a:t> وإرتباط إستهلاك المجتمع للسلع الزراعية بعوامل بيولوجية.</a:t>
            </a:r>
            <a:endParaRPr lang="en-US" altLang="en-US" b="1" smtClean="0"/>
          </a:p>
          <a:p>
            <a:pPr eaLnBrk="1" hangingPunct="1"/>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403350" y="836613"/>
            <a:ext cx="7138988" cy="779462"/>
          </a:xfrm>
        </p:spPr>
        <p:txBody>
          <a:bodyPr/>
          <a:lstStyle/>
          <a:p>
            <a:pPr algn="just" eaLnBrk="1" hangingPunct="1"/>
            <a:r>
              <a:rPr lang="ar-SA" altLang="en-US" smtClean="0"/>
              <a:t>	تعريف المفاهيم الرئيسة</a:t>
            </a:r>
            <a:endParaRPr lang="en-US" altLang="en-US" smtClean="0"/>
          </a:p>
        </p:txBody>
      </p:sp>
      <p:sp>
        <p:nvSpPr>
          <p:cNvPr id="31747" name="Rectangle 3"/>
          <p:cNvSpPr>
            <a:spLocks noGrp="1" noChangeArrowheads="1"/>
          </p:cNvSpPr>
          <p:nvPr>
            <p:ph type="body" idx="1"/>
          </p:nvPr>
        </p:nvSpPr>
        <p:spPr>
          <a:xfrm>
            <a:off x="827088" y="3644900"/>
            <a:ext cx="7993062" cy="2592388"/>
          </a:xfrm>
          <a:ln>
            <a:solidFill>
              <a:srgbClr val="FFFF00"/>
            </a:solidFill>
            <a:miter lim="800000"/>
            <a:headEnd/>
            <a:tailEnd/>
          </a:ln>
        </p:spPr>
        <p:txBody>
          <a:bodyPr/>
          <a:lstStyle/>
          <a:p>
            <a:pPr algn="just" eaLnBrk="1" hangingPunct="1">
              <a:lnSpc>
                <a:spcPct val="90000"/>
              </a:lnSpc>
            </a:pPr>
            <a:r>
              <a:rPr lang="ar-SA" altLang="en-US" b="1" smtClean="0"/>
              <a:t>يعتمد تعريف علم الاقتصاد علي مفهومين أساسيين وهما </a:t>
            </a:r>
            <a:r>
              <a:rPr lang="ar-SA" altLang="en-US" b="1" smtClean="0">
                <a:solidFill>
                  <a:srgbClr val="FF0000"/>
                </a:solidFill>
              </a:rPr>
              <a:t>الندرة</a:t>
            </a:r>
            <a:r>
              <a:rPr lang="ar-SA" altLang="en-US" b="1" smtClean="0"/>
              <a:t> </a:t>
            </a:r>
            <a:r>
              <a:rPr lang="ar-SA" altLang="en-US" b="1" smtClean="0">
                <a:solidFill>
                  <a:srgbClr val="FF0000"/>
                </a:solidFill>
              </a:rPr>
              <a:t>والاختيار</a:t>
            </a:r>
            <a:r>
              <a:rPr lang="ar-SA" altLang="en-US" b="1" smtClean="0"/>
              <a:t>، ويمكن تعريفه علي أنه: </a:t>
            </a:r>
            <a:r>
              <a:rPr lang="ar-SA" altLang="en-US" b="1" smtClean="0">
                <a:solidFill>
                  <a:srgbClr val="0070C0"/>
                </a:solidFill>
              </a:rPr>
              <a:t>«أحد العلوم الاجتماعية التي تهتم بدراسة سلوك الانسان في ما يتعلق بتوزيع عناصر انتاج نادرة علي خيارات متعددة من المنتجات»</a:t>
            </a:r>
            <a:r>
              <a:rPr lang="ar-SA" altLang="en-US" b="1" smtClean="0"/>
              <a:t>.</a:t>
            </a:r>
          </a:p>
          <a:p>
            <a:pPr algn="just" eaLnBrk="1" hangingPunct="1">
              <a:lnSpc>
                <a:spcPct val="90000"/>
              </a:lnSpc>
            </a:pPr>
            <a:r>
              <a:rPr lang="ar-SA" altLang="en-US" b="1" smtClean="0"/>
              <a:t> ويتمحور علم الاقتصاد في محاولة الاجابة علي ثلاث أسئلة هي: ماذا ننتج، وكيف ننتج، ولمن ننتج؟</a:t>
            </a:r>
            <a:r>
              <a:rPr lang="en-US" altLang="en-US" b="1" smtClean="0"/>
              <a:t> </a:t>
            </a:r>
          </a:p>
        </p:txBody>
      </p:sp>
      <p:sp>
        <p:nvSpPr>
          <p:cNvPr id="31748" name="Rectangle 4"/>
          <p:cNvSpPr>
            <a:spLocks noChangeArrowheads="1"/>
          </p:cNvSpPr>
          <p:nvPr/>
        </p:nvSpPr>
        <p:spPr bwMode="auto">
          <a:xfrm>
            <a:off x="914400" y="2276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algn="just" eaLnBrk="1" hangingPunct="1">
              <a:lnSpc>
                <a:spcPct val="90000"/>
              </a:lnSpc>
              <a:spcBef>
                <a:spcPct val="0"/>
              </a:spcBef>
              <a:buClrTx/>
              <a:buSzTx/>
              <a:buFontTx/>
              <a:buNone/>
            </a:pPr>
            <a:r>
              <a:rPr lang="ar-SA" altLang="en-US" sz="3600" b="1">
                <a:solidFill>
                  <a:schemeClr val="tx2"/>
                </a:solidFill>
              </a:rPr>
              <a:t>علم الاقتصاد</a:t>
            </a:r>
            <a:endParaRPr lang="en-US" altLang="en-US" sz="3600" b="1">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pPr algn="just" eaLnBrk="1" hangingPunct="1"/>
            <a:r>
              <a:rPr lang="ar-SA" altLang="en-US" smtClean="0"/>
              <a:t>ثانياً، خصائص عمليات الانتاج الزراعي</a:t>
            </a:r>
            <a:r>
              <a:rPr lang="en-US" altLang="en-US" smtClean="0"/>
              <a:t> </a:t>
            </a:r>
          </a:p>
        </p:txBody>
      </p:sp>
      <p:sp>
        <p:nvSpPr>
          <p:cNvPr id="68611" name="Rectangle 3"/>
          <p:cNvSpPr>
            <a:spLocks noGrp="1" noChangeArrowheads="1"/>
          </p:cNvSpPr>
          <p:nvPr>
            <p:ph type="body" idx="1"/>
          </p:nvPr>
        </p:nvSpPr>
        <p:spPr/>
        <p:txBody>
          <a:bodyPr/>
          <a:lstStyle/>
          <a:p>
            <a:pPr marL="609600" indent="-609600" eaLnBrk="1" hangingPunct="1">
              <a:buFontTx/>
              <a:buAutoNum type="arabicPeriod"/>
            </a:pPr>
            <a:r>
              <a:rPr lang="ar-SA" altLang="en-US" b="1" smtClean="0">
                <a:solidFill>
                  <a:srgbClr val="CC3300"/>
                </a:solidFill>
              </a:rPr>
              <a:t>صغر حجم الوحدات الانتاجية الزراعية:</a:t>
            </a:r>
          </a:p>
          <a:p>
            <a:pPr marL="609600" indent="-609600" algn="just" eaLnBrk="1" hangingPunct="1">
              <a:buFont typeface="Wingdings" pitchFamily="2" charset="2"/>
              <a:buNone/>
            </a:pPr>
            <a:r>
              <a:rPr lang="ar-SA" altLang="en-US" b="1" smtClean="0"/>
              <a:t>	ان الانتاج الزراعي هو محصلة انتاج مختلف المزارع والمنشآت التي تمارس الانتاج الزراعي النباتي والحيواني وغيره. وتتصف المشروعات الزراعية بصغر السعة الانتاجية وضآلة الأهمية النسبية لكل مشروع علي حده في ما يخص الكمية الكلية المنتجة من السلعة، مقارنة مع المشروعات الصناعية. </a:t>
            </a:r>
            <a:endParaRPr lang="en-US" altLang="en-US" b="1"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p:txBody>
          <a:bodyPr/>
          <a:lstStyle/>
          <a:p>
            <a:pPr algn="just" eaLnBrk="1" hangingPunct="1"/>
            <a:r>
              <a:rPr lang="ar-SA" altLang="en-US" b="0" smtClean="0">
                <a:solidFill>
                  <a:srgbClr val="CC3300"/>
                </a:solidFill>
              </a:rPr>
              <a:t>2.  </a:t>
            </a:r>
            <a:r>
              <a:rPr lang="ar-SA" altLang="en-US" smtClean="0">
                <a:solidFill>
                  <a:srgbClr val="CC3300"/>
                </a:solidFill>
              </a:rPr>
              <a:t>التقلبات السنوية في الانتاج </a:t>
            </a:r>
            <a:endParaRPr lang="en-US" altLang="en-US" smtClean="0">
              <a:solidFill>
                <a:srgbClr val="CC3300"/>
              </a:solidFill>
            </a:endParaRPr>
          </a:p>
        </p:txBody>
      </p:sp>
      <p:sp>
        <p:nvSpPr>
          <p:cNvPr id="69635" name="Rectangle 3"/>
          <p:cNvSpPr>
            <a:spLocks noGrp="1" noChangeArrowheads="1"/>
          </p:cNvSpPr>
          <p:nvPr>
            <p:ph type="body" idx="1"/>
          </p:nvPr>
        </p:nvSpPr>
        <p:spPr>
          <a:xfrm>
            <a:off x="900113" y="2492375"/>
            <a:ext cx="7693025" cy="3724275"/>
          </a:xfrm>
        </p:spPr>
        <p:txBody>
          <a:bodyPr/>
          <a:lstStyle/>
          <a:p>
            <a:pPr eaLnBrk="1" hangingPunct="1"/>
            <a:r>
              <a:rPr lang="ar-SA" altLang="en-US" b="1" smtClean="0"/>
              <a:t>يتأثر الانتاج الزراعي بعوامل طبيعية عديدة، مثل كميات وتوزيع الأمطار، درجات الحرارة، الآفات، وغيرها. وينعكس التغير السنوي في هذه العوامل علي انتاج السلع الزراعية (بصورة كبيرة)، وعلي الانتاج الزراعي الكلي (بدرجة أقل). </a:t>
            </a:r>
          </a:p>
          <a:p>
            <a:pPr eaLnBrk="1" hangingPunct="1"/>
            <a:r>
              <a:rPr lang="ar-SA" altLang="en-US" b="1" smtClean="0"/>
              <a:t>هذه التقلبات لها تأثيرات كبيرة علي دخل المزارع، استراتيجيات التصنيع الزراعي والتسويق، أسواق العمل، الأمن الغذائي، ...الخ. </a:t>
            </a:r>
            <a:endParaRPr lang="en-US" altLang="en-US" b="1"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pPr algn="just" eaLnBrk="1" hangingPunct="1"/>
            <a:r>
              <a:rPr lang="ar-SA" altLang="en-US" b="0" smtClean="0">
                <a:solidFill>
                  <a:srgbClr val="CC3300"/>
                </a:solidFill>
              </a:rPr>
              <a:t>3.  </a:t>
            </a:r>
            <a:r>
              <a:rPr lang="ar-SA" altLang="en-US" smtClean="0">
                <a:solidFill>
                  <a:srgbClr val="CC3300"/>
                </a:solidFill>
              </a:rPr>
              <a:t>التقلبات الموسمية في الانتاج </a:t>
            </a:r>
            <a:endParaRPr lang="en-US" altLang="en-US" smtClean="0">
              <a:solidFill>
                <a:srgbClr val="CC3300"/>
              </a:solidFill>
            </a:endParaRPr>
          </a:p>
        </p:txBody>
      </p:sp>
      <p:sp>
        <p:nvSpPr>
          <p:cNvPr id="70659" name="Rectangle 3"/>
          <p:cNvSpPr>
            <a:spLocks noGrp="1" noChangeArrowheads="1"/>
          </p:cNvSpPr>
          <p:nvPr>
            <p:ph type="body" idx="1"/>
          </p:nvPr>
        </p:nvSpPr>
        <p:spPr/>
        <p:txBody>
          <a:bodyPr/>
          <a:lstStyle/>
          <a:p>
            <a:pPr algn="just" eaLnBrk="1" hangingPunct="1"/>
            <a:r>
              <a:rPr lang="ar-SA" altLang="en-US" b="1" smtClean="0"/>
              <a:t>ان العمليات الزراعية تجري في مواسم معينة تحددها الظروف الجوية وطبيعة النبات. فلكل منتج زراعي موسم أو مواسم حصاد معينة خلال السنة، وقابلية للتخزين بدرجة مختلفة عن المنتجات الأخري.</a:t>
            </a:r>
          </a:p>
          <a:p>
            <a:pPr algn="just" eaLnBrk="1" hangingPunct="1"/>
            <a:r>
              <a:rPr lang="en-US" altLang="en-US" b="1" smtClean="0"/>
              <a:t> </a:t>
            </a:r>
            <a:r>
              <a:rPr lang="ar-SA" altLang="en-US" b="1" smtClean="0"/>
              <a:t>ولكن التطور التقني الحديث قد قلّل من هذه التقلبات في الكثير من المنتجات، مثل استخدام البيوت المحمية، التهجين، وانتاج عينات تتغلب علي الظروف الطبيعية، وغيرها.</a:t>
            </a:r>
            <a:endParaRPr lang="en-US" altLang="en-US" b="1"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r" eaLnBrk="1" hangingPunct="1"/>
            <a:r>
              <a:rPr lang="ar-SA" altLang="en-US" smtClean="0"/>
              <a:t>تابع</a:t>
            </a:r>
            <a:endParaRPr lang="en-US" altLang="en-US" smtClean="0"/>
          </a:p>
        </p:txBody>
      </p:sp>
      <p:sp>
        <p:nvSpPr>
          <p:cNvPr id="92163" name="Rectangle 3"/>
          <p:cNvSpPr>
            <a:spLocks noGrp="1" noChangeArrowheads="1"/>
          </p:cNvSpPr>
          <p:nvPr>
            <p:ph idx="1"/>
          </p:nvPr>
        </p:nvSpPr>
        <p:spPr/>
        <p:txBody>
          <a:bodyPr/>
          <a:lstStyle/>
          <a:p>
            <a:pPr marL="609600" indent="-609600" eaLnBrk="1" hangingPunct="1">
              <a:buFont typeface="Wingdings" pitchFamily="2" charset="2"/>
              <a:buNone/>
            </a:pPr>
            <a:r>
              <a:rPr lang="ar-SA" altLang="en-US" sz="2400" b="1" smtClean="0"/>
              <a:t>	ينتج عن هذه الموسمية آثار داخلية وخارجية:</a:t>
            </a:r>
          </a:p>
          <a:p>
            <a:pPr marL="990600" lvl="1" indent="-533400" eaLnBrk="1" hangingPunct="1">
              <a:buFont typeface="Wingdings" pitchFamily="2" charset="2"/>
              <a:buChar char="v"/>
            </a:pPr>
            <a:r>
              <a:rPr lang="ar-SA" altLang="en-US" b="1" smtClean="0"/>
              <a:t>داخلية (علي مستوي المزرعة): </a:t>
            </a:r>
          </a:p>
          <a:p>
            <a:pPr marL="1371600" lvl="2" indent="-457200" eaLnBrk="1" hangingPunct="1">
              <a:buFont typeface="Wingdings" pitchFamily="2" charset="2"/>
              <a:buAutoNum type="arabicPeriod"/>
            </a:pPr>
            <a:r>
              <a:rPr lang="ar-SA" altLang="en-US" b="1" smtClean="0"/>
              <a:t>موسمية العمالة </a:t>
            </a:r>
          </a:p>
          <a:p>
            <a:pPr marL="1371600" lvl="2" indent="-457200" eaLnBrk="1" hangingPunct="1">
              <a:buFont typeface="Wingdings" pitchFamily="2" charset="2"/>
              <a:buAutoNum type="arabicPeriod"/>
            </a:pPr>
            <a:r>
              <a:rPr lang="ar-SA" altLang="en-US" b="1" smtClean="0"/>
              <a:t> موسمية الدخل</a:t>
            </a:r>
          </a:p>
          <a:p>
            <a:pPr marL="990600" lvl="1" indent="-533400" eaLnBrk="1" hangingPunct="1">
              <a:buFont typeface="Wingdings" pitchFamily="2" charset="2"/>
              <a:buChar char="v"/>
            </a:pPr>
            <a:r>
              <a:rPr lang="ar-SA" altLang="en-US" b="1" smtClean="0"/>
              <a:t>خارجـيـة (علي مستوي الدولة):</a:t>
            </a:r>
          </a:p>
          <a:p>
            <a:pPr marL="1371600" lvl="2" indent="-457200" eaLnBrk="1" hangingPunct="1">
              <a:buFont typeface="Wingdings" pitchFamily="2" charset="2"/>
              <a:buAutoNum type="arabicPeriod"/>
            </a:pPr>
            <a:r>
              <a:rPr lang="ar-SA" altLang="en-US" b="1" smtClean="0"/>
              <a:t>موسمية الصناعات التي تعتمـد علـى المواد الخام الزراعية</a:t>
            </a:r>
          </a:p>
          <a:p>
            <a:pPr marL="1371600" lvl="2" indent="-457200" eaLnBrk="1" hangingPunct="1">
              <a:buFont typeface="Wingdings" pitchFamily="2" charset="2"/>
              <a:buAutoNum type="arabicPeriod"/>
            </a:pPr>
            <a:r>
              <a:rPr lang="ar-SA" altLang="en-US" b="1" smtClean="0"/>
              <a:t>التوزيع الزمنى للإنتاج الزراعي على شهـور الاستهلاك المختلفة </a:t>
            </a:r>
          </a:p>
          <a:p>
            <a:pPr marL="1371600" lvl="2" indent="-457200" eaLnBrk="1" hangingPunct="1">
              <a:buFont typeface="Wingdings" pitchFamily="2" charset="2"/>
              <a:buAutoNum type="arabicPeriod"/>
            </a:pPr>
            <a:r>
              <a:rPr lang="ar-SA" altLang="en-US" b="1" smtClean="0"/>
              <a:t>زيادة الأسعار بسبب تكاليف التخزين</a:t>
            </a:r>
          </a:p>
          <a:p>
            <a:pPr marL="1371600" lvl="2" indent="-457200" eaLnBrk="1" hangingPunct="1">
              <a:buFont typeface="Wingdings" pitchFamily="2" charset="2"/>
              <a:buNone/>
            </a:pPr>
            <a:endParaRPr lang="ar-SA" altLang="en-US" b="1" smtClean="0"/>
          </a:p>
          <a:p>
            <a:pPr marL="609600" indent="-609600" eaLnBrk="1" hangingPunct="1">
              <a:buFont typeface="Wingdings" pitchFamily="2" charset="2"/>
              <a:buNone/>
            </a:pPr>
            <a:endParaRPr lang="en-GB" alt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animEffect transition="in" filter="barn(inVertical)">
                                      <p:cBhvr>
                                        <p:cTn id="7" dur="500"/>
                                        <p:tgtEl>
                                          <p:spTgt spid="9216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2163">
                                            <p:txEl>
                                              <p:pRg st="3" end="3"/>
                                            </p:txEl>
                                          </p:spTgt>
                                        </p:tgtEl>
                                        <p:attrNameLst>
                                          <p:attrName>style.visibility</p:attrName>
                                        </p:attrNameLst>
                                      </p:cBhvr>
                                      <p:to>
                                        <p:strVal val="visible"/>
                                      </p:to>
                                    </p:set>
                                    <p:animEffect transition="in" filter="barn(inVertical)">
                                      <p:cBhvr>
                                        <p:cTn id="10" dur="500"/>
                                        <p:tgtEl>
                                          <p:spTgt spid="9216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5" end="5"/>
                                            </p:txEl>
                                          </p:spTgt>
                                        </p:tgtEl>
                                        <p:attrNameLst>
                                          <p:attrName>style.visibility</p:attrName>
                                        </p:attrNameLst>
                                      </p:cBhvr>
                                      <p:to>
                                        <p:strVal val="visible"/>
                                      </p:to>
                                    </p:set>
                                    <p:anim calcmode="lin" valueType="num">
                                      <p:cBhvr additive="base">
                                        <p:cTn id="15" dur="5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163">
                                            <p:txEl>
                                              <p:pRg st="6" end="6"/>
                                            </p:txEl>
                                          </p:spTgt>
                                        </p:tgtEl>
                                        <p:attrNameLst>
                                          <p:attrName>style.visibility</p:attrName>
                                        </p:attrNameLst>
                                      </p:cBhvr>
                                      <p:to>
                                        <p:strVal val="visible"/>
                                      </p:to>
                                    </p:set>
                                    <p:anim calcmode="lin" valueType="num">
                                      <p:cBhvr additive="base">
                                        <p:cTn id="19" dur="500" fill="hold"/>
                                        <p:tgtEl>
                                          <p:spTgt spid="9216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63">
                                            <p:txEl>
                                              <p:pRg st="7" end="7"/>
                                            </p:txEl>
                                          </p:spTgt>
                                        </p:tgtEl>
                                        <p:attrNameLst>
                                          <p:attrName>style.visibility</p:attrName>
                                        </p:attrNameLst>
                                      </p:cBhvr>
                                      <p:to>
                                        <p:strVal val="visible"/>
                                      </p:to>
                                    </p:set>
                                    <p:anim calcmode="lin" valueType="num">
                                      <p:cBhvr additive="base">
                                        <p:cTn id="23" dur="500" fill="hold"/>
                                        <p:tgtEl>
                                          <p:spTgt spid="9216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pPr algn="just" eaLnBrk="1" hangingPunct="1"/>
            <a:r>
              <a:rPr lang="ar-SA" altLang="en-US" b="0" smtClean="0">
                <a:solidFill>
                  <a:srgbClr val="CC3300"/>
                </a:solidFill>
              </a:rPr>
              <a:t>4. </a:t>
            </a:r>
            <a:r>
              <a:rPr lang="ar-SA" altLang="en-US" smtClean="0">
                <a:solidFill>
                  <a:srgbClr val="CC3300"/>
                </a:solidFill>
              </a:rPr>
              <a:t>التركيز الجغرافي للانتاج</a:t>
            </a:r>
            <a:endParaRPr lang="en-US" altLang="en-US" smtClean="0">
              <a:solidFill>
                <a:srgbClr val="CC3300"/>
              </a:solidFill>
            </a:endParaRPr>
          </a:p>
        </p:txBody>
      </p:sp>
      <p:sp>
        <p:nvSpPr>
          <p:cNvPr id="72707" name="Rectangle 3"/>
          <p:cNvSpPr>
            <a:spLocks noGrp="1" noChangeArrowheads="1"/>
          </p:cNvSpPr>
          <p:nvPr>
            <p:ph type="body" idx="1"/>
          </p:nvPr>
        </p:nvSpPr>
        <p:spPr/>
        <p:txBody>
          <a:bodyPr/>
          <a:lstStyle/>
          <a:p>
            <a:pPr algn="just" eaLnBrk="1" hangingPunct="1"/>
            <a:r>
              <a:rPr lang="ar-SA" altLang="en-US" b="1" smtClean="0"/>
              <a:t>يتميز الانتاج الزراعي بالتخصص الجغرافي في إنتاج السلع. فكل منطقة جغرافية تناسب إنتاج سلع بعينها بصورة أكبر من المناطق الأخري.</a:t>
            </a:r>
            <a:endParaRPr lang="en-US" altLang="en-US" b="1"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pPr algn="just" eaLnBrk="1" hangingPunct="1"/>
            <a:r>
              <a:rPr lang="ar-SA" altLang="en-US" b="0" smtClean="0">
                <a:solidFill>
                  <a:srgbClr val="CC3300"/>
                </a:solidFill>
              </a:rPr>
              <a:t>5.  </a:t>
            </a:r>
            <a:r>
              <a:rPr lang="ar-SA" altLang="en-US" smtClean="0">
                <a:solidFill>
                  <a:srgbClr val="CC3300"/>
                </a:solidFill>
              </a:rPr>
              <a:t>تفاوت تكاليف الانتاج</a:t>
            </a:r>
            <a:endParaRPr lang="en-US" altLang="en-US" smtClean="0">
              <a:solidFill>
                <a:srgbClr val="CC3300"/>
              </a:solidFill>
            </a:endParaRPr>
          </a:p>
        </p:txBody>
      </p:sp>
      <p:sp>
        <p:nvSpPr>
          <p:cNvPr id="73731" name="Rectangle 3"/>
          <p:cNvSpPr>
            <a:spLocks noGrp="1" noChangeArrowheads="1"/>
          </p:cNvSpPr>
          <p:nvPr>
            <p:ph type="body" idx="1"/>
          </p:nvPr>
        </p:nvSpPr>
        <p:spPr/>
        <p:txBody>
          <a:bodyPr/>
          <a:lstStyle/>
          <a:p>
            <a:pPr algn="just" eaLnBrk="1" hangingPunct="1"/>
            <a:r>
              <a:rPr lang="ar-SA" altLang="en-US" b="1" smtClean="0"/>
              <a:t>تختلف تكاليف انتاج السلعة الزراعية الواحدة بين الوحدات الانتاجية المختلفة، ويرجع ذلك لعدة أسباب، نذكر منها: نوعية الأرض ومساحتها، المهارات الادارية للمزارع، المسافة بين المزرعة والسوق وبين المزرعة وسكن المزراع.</a:t>
            </a:r>
          </a:p>
          <a:p>
            <a:pPr algn="just" eaLnBrk="1" hangingPunct="1"/>
            <a:r>
              <a:rPr lang="ar-SA" altLang="en-US" b="1" smtClean="0"/>
              <a:t> ولكن من الملاحظ أن المزارعين يقبضون نفس السعر تقريباً علي السلع المتشابهة في النوعية الشئ الذي يؤدي الي تفاوت الأرباح بصورة كبيرة. أضف لذلك فان دراسة الأرباح الزراعية لسلعةٍ ما كثيراً ماتكون مضللة.</a:t>
            </a:r>
            <a:endParaRPr lang="en-US" altLang="en-US" b="1"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algn="just" eaLnBrk="1" hangingPunct="1"/>
            <a:r>
              <a:rPr lang="ar-SA" altLang="en-US" b="0" smtClean="0">
                <a:solidFill>
                  <a:srgbClr val="CC3300"/>
                </a:solidFill>
              </a:rPr>
              <a:t>6.  </a:t>
            </a:r>
            <a:r>
              <a:rPr lang="ar-SA" altLang="en-US" smtClean="0">
                <a:solidFill>
                  <a:srgbClr val="CC3300"/>
                </a:solidFill>
              </a:rPr>
              <a:t>صعوبة التحكم في الناتج الاجمالي</a:t>
            </a:r>
            <a:endParaRPr lang="en-US" altLang="en-US" smtClean="0">
              <a:solidFill>
                <a:srgbClr val="CC3300"/>
              </a:solidFill>
            </a:endParaRPr>
          </a:p>
        </p:txBody>
      </p:sp>
      <p:sp>
        <p:nvSpPr>
          <p:cNvPr id="74755" name="Rectangle 3"/>
          <p:cNvSpPr>
            <a:spLocks noGrp="1" noChangeArrowheads="1"/>
          </p:cNvSpPr>
          <p:nvPr>
            <p:ph type="body" idx="1"/>
          </p:nvPr>
        </p:nvSpPr>
        <p:spPr/>
        <p:txBody>
          <a:bodyPr/>
          <a:lstStyle/>
          <a:p>
            <a:pPr algn="just" eaLnBrk="1" hangingPunct="1">
              <a:lnSpc>
                <a:spcPct val="90000"/>
              </a:lnSpc>
            </a:pPr>
            <a:r>
              <a:rPr lang="ar-SA" altLang="en-US" b="1" smtClean="0"/>
              <a:t>الانتاج الزراعي هو مجموع انتاج الوحدات الزراعية، والتي تتصف بالاستقلال الاداري عن بعضها البعض، وبالتشتت الجغرافي، واختلاف البيئة الانتاجية من وحدة لأخري. أضف لذلك طبيعة الانتاج الزراعي. لذلك نجد أنه من الصعب علي القطاع الزراعي الاستجابة لعوامل العرض والطلب وتغيرات الأسعار في المدي  القصير والمتوسط.</a:t>
            </a:r>
          </a:p>
          <a:p>
            <a:pPr algn="just" eaLnBrk="1" hangingPunct="1">
              <a:lnSpc>
                <a:spcPct val="90000"/>
              </a:lnSpc>
            </a:pPr>
            <a:r>
              <a:rPr lang="en-US" altLang="en-US" b="1" smtClean="0"/>
              <a:t> </a:t>
            </a:r>
            <a:r>
              <a:rPr lang="ar-SA" altLang="en-US" b="1" smtClean="0"/>
              <a:t>ولذلك يتحتم علي الأجهزة التسويقية التكيف مع العروض الزراعية لا العكس.</a:t>
            </a:r>
            <a:r>
              <a:rPr lang="en-US" altLang="en-US" b="1" smtClean="0"/>
              <a:t> </a:t>
            </a:r>
            <a:r>
              <a:rPr lang="ar-SA" altLang="en-US" b="1" smtClean="0"/>
              <a:t>هذه الصفات تعتبر من أسباب ارتفاع المخاطر في الاستثمار الزراعي.</a:t>
            </a:r>
            <a:endParaRPr lang="en-US" altLang="en-US" b="1"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just" eaLnBrk="1" hangingPunct="1"/>
            <a:r>
              <a:rPr lang="ar-SA" altLang="en-US" smtClean="0">
                <a:solidFill>
                  <a:srgbClr val="CC3300"/>
                </a:solidFill>
              </a:rPr>
              <a:t>7. ضخامة رأس المال الثابـت في الـزراعـة</a:t>
            </a:r>
            <a:endParaRPr lang="en-GB" altLang="en-US" smtClean="0">
              <a:solidFill>
                <a:srgbClr val="CC3300"/>
              </a:solidFill>
            </a:endParaRPr>
          </a:p>
        </p:txBody>
      </p:sp>
      <p:sp>
        <p:nvSpPr>
          <p:cNvPr id="75779" name="Rectangle 3"/>
          <p:cNvSpPr>
            <a:spLocks noGrp="1" noChangeArrowheads="1"/>
          </p:cNvSpPr>
          <p:nvPr>
            <p:ph type="body" idx="1"/>
          </p:nvPr>
        </p:nvSpPr>
        <p:spPr/>
        <p:txBody>
          <a:bodyPr/>
          <a:lstStyle/>
          <a:p>
            <a:pPr marL="609600" indent="-609600" eaLnBrk="1" hangingPunct="1"/>
            <a:r>
              <a:rPr lang="ar-SA" altLang="en-US" b="1" smtClean="0"/>
              <a:t>الأرض والمبانى والآبار والتحسينات المزرعية الرأسمالية  تمثل معظم رأس المال المزرعى: ارتفاع التكاليف الثابتة </a:t>
            </a:r>
          </a:p>
          <a:p>
            <a:pPr marL="609600" indent="-609600" eaLnBrk="1" hangingPunct="1"/>
            <a:endParaRPr lang="ar-SA" altLang="en-US" b="1" smtClean="0"/>
          </a:p>
          <a:p>
            <a:pPr marL="609600" indent="-609600" algn="ctr" eaLnBrk="1" hangingPunct="1">
              <a:buFont typeface="Wingdings" pitchFamily="2" charset="2"/>
              <a:buNone/>
            </a:pPr>
            <a:r>
              <a:rPr lang="ar-SA" altLang="en-US" b="1" smtClean="0">
                <a:solidFill>
                  <a:srgbClr val="0000CC"/>
                </a:solidFill>
              </a:rPr>
              <a:t>ما هي أثار ذلك؟</a:t>
            </a:r>
          </a:p>
          <a:p>
            <a:pPr marL="609600" indent="-609600" algn="ctr" eaLnBrk="1" hangingPunct="1">
              <a:buFont typeface="Wingdings" pitchFamily="2" charset="2"/>
              <a:buNone/>
            </a:pPr>
            <a:endParaRPr lang="ar-SA" altLang="en-US" b="1" smtClean="0"/>
          </a:p>
          <a:p>
            <a:pPr marL="609600" indent="-609600" eaLnBrk="1" hangingPunct="1"/>
            <a:r>
              <a:rPr lang="ar-SA" altLang="en-US" b="1" smtClean="0"/>
              <a:t>الاستمرار في الانتاج حتى عند تحقيق خسائر في المدي القصير (بعكس الصناعات الأخرى)</a:t>
            </a:r>
            <a:endParaRPr lang="en-GB" altLang="en-US" b="1"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just" eaLnBrk="1" hangingPunct="1"/>
            <a:r>
              <a:rPr lang="ar-SA" altLang="en-US" smtClean="0">
                <a:solidFill>
                  <a:srgbClr val="CC3300"/>
                </a:solidFill>
              </a:rPr>
              <a:t> 8. المخاطـرة وصعـوبـة التمـويـل</a:t>
            </a:r>
            <a:r>
              <a:rPr lang="en-US" altLang="en-US" smtClean="0">
                <a:solidFill>
                  <a:srgbClr val="CC3300"/>
                </a:solidFill>
              </a:rPr>
              <a:t> </a:t>
            </a:r>
            <a:endParaRPr lang="en-GB" altLang="en-US" smtClean="0">
              <a:solidFill>
                <a:srgbClr val="CC3300"/>
              </a:solidFill>
            </a:endParaRPr>
          </a:p>
        </p:txBody>
      </p:sp>
      <p:sp>
        <p:nvSpPr>
          <p:cNvPr id="76803" name="Rectangle 3"/>
          <p:cNvSpPr>
            <a:spLocks noGrp="1" noChangeArrowheads="1"/>
          </p:cNvSpPr>
          <p:nvPr>
            <p:ph type="body" idx="1"/>
          </p:nvPr>
        </p:nvSpPr>
        <p:spPr/>
        <p:txBody>
          <a:bodyPr/>
          <a:lstStyle/>
          <a:p>
            <a:pPr eaLnBrk="1" hangingPunct="1">
              <a:lnSpc>
                <a:spcPct val="90000"/>
              </a:lnSpc>
            </a:pPr>
            <a:r>
              <a:rPr lang="ar-SA" altLang="en-US" b="1" smtClean="0"/>
              <a:t>من الأسباب التي تزيد المخاطرة ومن ثم صعوبة التمويل في الزراعة:</a:t>
            </a:r>
          </a:p>
          <a:p>
            <a:pPr lvl="1" eaLnBrk="1" hangingPunct="1">
              <a:lnSpc>
                <a:spcPct val="90000"/>
              </a:lnSpc>
            </a:pPr>
            <a:r>
              <a:rPr lang="ar-SA" altLang="en-US" b="1" smtClean="0"/>
              <a:t>الزراعة صناعة بيولوجية شديدة التأثر بالعوامل الطبيعية</a:t>
            </a:r>
          </a:p>
          <a:p>
            <a:pPr lvl="1" eaLnBrk="1" hangingPunct="1">
              <a:lnSpc>
                <a:spcPct val="90000"/>
              </a:lnSpc>
            </a:pPr>
            <a:r>
              <a:rPr lang="ar-SA" altLang="en-US" b="1" smtClean="0"/>
              <a:t>ضخامة نسبة رأس المال الثابت </a:t>
            </a:r>
          </a:p>
          <a:p>
            <a:pPr lvl="1" eaLnBrk="1" hangingPunct="1">
              <a:lnSpc>
                <a:spcPct val="90000"/>
              </a:lnSpc>
            </a:pPr>
            <a:r>
              <a:rPr lang="ar-SA" altLang="en-US" b="1" smtClean="0"/>
              <a:t>شـدة تقلبات الأسعار</a:t>
            </a:r>
            <a:r>
              <a:rPr lang="en-GB" altLang="en-US" b="1" smtClean="0"/>
              <a:t> </a:t>
            </a:r>
            <a:endParaRPr lang="ar-SA" altLang="en-US" b="1" smtClean="0"/>
          </a:p>
          <a:p>
            <a:pPr lvl="1" eaLnBrk="1" hangingPunct="1">
              <a:lnSpc>
                <a:spcPct val="90000"/>
              </a:lnSpc>
            </a:pPr>
            <a:r>
              <a:rPr lang="ar-SA" altLang="en-US" b="1" smtClean="0"/>
              <a:t>المنتجات الزراعية تتسم (عامة) بضخامة الحجم والقابلية السـريعة للتلف والفسـاد</a:t>
            </a:r>
          </a:p>
          <a:p>
            <a:pPr eaLnBrk="1" hangingPunct="1">
              <a:lnSpc>
                <a:spcPct val="90000"/>
              </a:lnSpc>
            </a:pPr>
            <a:r>
              <a:rPr lang="en-GB" altLang="en-US" b="1" smtClean="0"/>
              <a:t> </a:t>
            </a:r>
            <a:r>
              <a:rPr lang="ar-SA" altLang="en-US" b="1" smtClean="0"/>
              <a:t>ومن هنا يأتي دور بنوك الاقراض الزراعي المتخصصة: مثل البنك الزراعي السعودي </a:t>
            </a:r>
            <a:endParaRPr lang="en-GB" altLang="en-US" b="1"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r" eaLnBrk="1" hangingPunct="1"/>
            <a:r>
              <a:rPr lang="ar-SA" altLang="en-US" smtClean="0"/>
              <a:t>إستخدام الرسم البياني في التحليل الاقتصادي</a:t>
            </a:r>
            <a:endParaRPr lang="en-US" altLang="en-US" smtClean="0"/>
          </a:p>
        </p:txBody>
      </p:sp>
      <p:sp>
        <p:nvSpPr>
          <p:cNvPr id="3" name="Content Placeholder 2"/>
          <p:cNvSpPr>
            <a:spLocks noGrp="1"/>
          </p:cNvSpPr>
          <p:nvPr>
            <p:ph idx="1"/>
          </p:nvPr>
        </p:nvSpPr>
        <p:spPr/>
        <p:txBody>
          <a:bodyPr/>
          <a:lstStyle/>
          <a:p>
            <a:pPr eaLnBrk="1" hangingPunct="1">
              <a:defRPr/>
            </a:pPr>
            <a:r>
              <a:rPr lang="ar-SA" b="1" dirty="0" smtClean="0"/>
              <a:t>الأهداف:</a:t>
            </a:r>
            <a:endParaRPr lang="en-US" b="1" dirty="0" smtClean="0"/>
          </a:p>
          <a:p>
            <a:pPr marL="0" indent="0" eaLnBrk="1" hangingPunct="1">
              <a:buFont typeface="Wingdings" pitchFamily="2" charset="2"/>
              <a:buNone/>
              <a:defRPr/>
            </a:pPr>
            <a:r>
              <a:rPr lang="ar-SA" b="1" dirty="0" smtClean="0"/>
              <a:t>إكتساب مهارات تحليل وتفسير العلاقات بين المتغيرات وذلك بـ</a:t>
            </a:r>
            <a:r>
              <a:rPr lang="en-US" b="1" dirty="0" smtClean="0"/>
              <a:t>:</a:t>
            </a:r>
            <a:endParaRPr lang="en-US" dirty="0" smtClean="0"/>
          </a:p>
          <a:p>
            <a:pPr algn="just" eaLnBrk="1" hangingPunct="1">
              <a:defRPr/>
            </a:pPr>
            <a:r>
              <a:rPr lang="ar-SA" b="1" dirty="0" smtClean="0"/>
              <a:t>التدرب علي الإهتمام بالتفاصيل الدقيقة للعلاقات بين المتغيرات، والتعبير عنها بصورة وافية. </a:t>
            </a:r>
            <a:endParaRPr lang="en-US" b="1" dirty="0" smtClean="0"/>
          </a:p>
          <a:p>
            <a:pPr algn="just" eaLnBrk="1" hangingPunct="1">
              <a:defRPr/>
            </a:pPr>
            <a:r>
              <a:rPr lang="ar-SA" b="1" dirty="0" smtClean="0"/>
              <a:t>الوصول الي خلاصة واستنتاجات من الرسومات البيانية</a:t>
            </a:r>
            <a:endParaRPr lang="en-US" b="1" dirty="0" smtClean="0"/>
          </a:p>
          <a:p>
            <a:pPr algn="just" eaLnBrk="1" hangingPunct="1">
              <a:buFont typeface="Wingdings" pitchFamily="2" charset="2"/>
              <a:buChar char="v"/>
              <a:defRPr/>
            </a:pPr>
            <a:r>
              <a:rPr lang="ar-SA" b="1" dirty="0" smtClean="0">
                <a:solidFill>
                  <a:schemeClr val="tx1">
                    <a:lumMod val="75000"/>
                  </a:schemeClr>
                </a:solidFill>
              </a:rPr>
              <a:t>إعداد خلفية تساعد في فهم التحليل الإقتصادي الجزئي الخاص بالمقرر والمقررات ذات العلاقة.</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just" eaLnBrk="1" hangingPunct="1"/>
            <a:r>
              <a:rPr lang="ar-SA" altLang="en-US" smtClean="0"/>
              <a:t>المشكلة الاقتصادية</a:t>
            </a:r>
            <a:endParaRPr lang="en-US" altLang="en-US" smtClean="0"/>
          </a:p>
        </p:txBody>
      </p:sp>
      <p:sp>
        <p:nvSpPr>
          <p:cNvPr id="32771" name="Content Placeholder 2"/>
          <p:cNvSpPr>
            <a:spLocks noGrp="1"/>
          </p:cNvSpPr>
          <p:nvPr>
            <p:ph idx="1"/>
          </p:nvPr>
        </p:nvSpPr>
        <p:spPr>
          <a:xfrm>
            <a:off x="838200" y="2362200"/>
            <a:ext cx="7910513" cy="4235450"/>
          </a:xfrm>
        </p:spPr>
        <p:txBody>
          <a:bodyPr/>
          <a:lstStyle/>
          <a:p>
            <a:pPr eaLnBrk="1" hangingPunct="1"/>
            <a:r>
              <a:rPr lang="ar-SA" altLang="en-US" b="1" smtClean="0"/>
              <a:t>تنشا المشكلة الاقتصادية نتيجة: </a:t>
            </a:r>
            <a:r>
              <a:rPr lang="ar-SA" altLang="en-US" b="1" u="sng" smtClean="0"/>
              <a:t>تعدد الحاجات</a:t>
            </a:r>
            <a:r>
              <a:rPr lang="ar-SA" altLang="en-US" b="1" smtClean="0"/>
              <a:t> في ظل </a:t>
            </a:r>
            <a:r>
              <a:rPr lang="ar-SA" altLang="en-US" b="1" u="sng" smtClean="0"/>
              <a:t>ندرة الموارد</a:t>
            </a:r>
            <a:endParaRPr lang="en-US" altLang="en-US" b="1" smtClean="0"/>
          </a:p>
          <a:p>
            <a:pPr eaLnBrk="1" hangingPunct="1">
              <a:buFont typeface="Wingdings" pitchFamily="2" charset="2"/>
              <a:buNone/>
            </a:pPr>
            <a:r>
              <a:rPr lang="ar-SA" altLang="en-US" b="1" smtClean="0"/>
              <a:t>اذاً فان عناصر المشكلة الاقتصادية هي:</a:t>
            </a:r>
            <a:endParaRPr lang="en-US" altLang="en-US" b="1" smtClean="0"/>
          </a:p>
          <a:p>
            <a:pPr eaLnBrk="1" hangingPunct="1"/>
            <a:r>
              <a:rPr lang="en-US" altLang="en-US" b="1" smtClean="0"/>
              <a:t> </a:t>
            </a:r>
            <a:r>
              <a:rPr lang="ar-SA" altLang="en-US" b="1" smtClean="0">
                <a:solidFill>
                  <a:srgbClr val="0070C0"/>
                </a:solidFill>
              </a:rPr>
              <a:t>الحاجات غير المحدودة</a:t>
            </a:r>
            <a:r>
              <a:rPr lang="ar-SA" altLang="en-US" b="1" smtClean="0"/>
              <a:t>: حاجات الإنسان كثيرة، متنوعة، ومتجددة، أي كلما ظهرت حاجة وأشبعت ظهرت  حاجة أخرى.</a:t>
            </a:r>
            <a:endParaRPr lang="en-US" altLang="en-US" b="1" smtClean="0"/>
          </a:p>
          <a:p>
            <a:pPr eaLnBrk="1" hangingPunct="1"/>
            <a:r>
              <a:rPr lang="ar-SA" altLang="en-US" b="1" smtClean="0">
                <a:solidFill>
                  <a:srgbClr val="0070C0"/>
                </a:solidFill>
              </a:rPr>
              <a:t>الندرة</a:t>
            </a:r>
            <a:r>
              <a:rPr lang="ar-SA" altLang="en-US" b="1" smtClean="0"/>
              <a:t>: الموارد متوفرة ولكن بكميات قليلة لا يمكن أن تفي بجميع الاحتياجات. وتعتبر زيادة السكان، قابلية الموارد للنفاد، وعدم الاستغلال الأمثل أو سوء الاستغلال للموارد من أهم أسباب الندرة.</a:t>
            </a:r>
            <a:endParaRPr lang="en-US" altLang="en-US" b="1"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755650" y="2349500"/>
            <a:ext cx="8388350" cy="4319588"/>
          </a:xfrm>
        </p:spPr>
        <p:txBody>
          <a:bodyPr/>
          <a:lstStyle/>
          <a:p>
            <a:pPr marL="609600" indent="-609600" algn="just" eaLnBrk="1" hangingPunct="1">
              <a:buFont typeface="Wingdings" pitchFamily="2" charset="2"/>
              <a:buNone/>
            </a:pPr>
            <a:r>
              <a:rPr lang="ar-SA" altLang="en-US" b="1" smtClean="0"/>
              <a:t>يهدف التحليل الاقتصادي لتوضيح العلاقة بين متغيرين (أو أكثر)، و توقع ردود الافعال المستقبلية لهذه المتغيرات بدرجة معقولة من الدقة. ومن وسائل هذا التحليل ما يلي:</a:t>
            </a:r>
          </a:p>
          <a:p>
            <a:pPr marL="1390650" lvl="2" indent="-533400" eaLnBrk="1" hangingPunct="1">
              <a:buFont typeface="Courier New" pitchFamily="49" charset="0"/>
              <a:buChar char="o"/>
            </a:pPr>
            <a:r>
              <a:rPr lang="ar-SA" altLang="en-US" sz="2400" b="1" smtClean="0"/>
              <a:t>التحليل اللفظي </a:t>
            </a:r>
          </a:p>
          <a:p>
            <a:pPr marL="1390650" lvl="2" indent="-533400" eaLnBrk="1" hangingPunct="1">
              <a:buFont typeface="Courier New" pitchFamily="49" charset="0"/>
              <a:buChar char="o"/>
            </a:pPr>
            <a:r>
              <a:rPr lang="ar-SA" altLang="en-US" sz="2400" b="1" smtClean="0"/>
              <a:t>الرسوم البيانية</a:t>
            </a:r>
          </a:p>
          <a:p>
            <a:pPr marL="1390650" lvl="2" indent="-533400" eaLnBrk="1" hangingPunct="1">
              <a:buFont typeface="Courier New" pitchFamily="49" charset="0"/>
              <a:buChar char="o"/>
            </a:pPr>
            <a:r>
              <a:rPr lang="ar-SA" altLang="en-US" sz="2400" b="1" smtClean="0"/>
              <a:t>الجداول الكمية </a:t>
            </a:r>
          </a:p>
          <a:p>
            <a:pPr marL="1390650" lvl="2" indent="-533400" eaLnBrk="1" hangingPunct="1">
              <a:buFont typeface="Courier New" pitchFamily="49" charset="0"/>
              <a:buChar char="o"/>
            </a:pPr>
            <a:r>
              <a:rPr lang="ar-SA" altLang="en-US" sz="2400" b="1" smtClean="0"/>
              <a:t>المعادلات الرياضية</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just" eaLnBrk="1" hangingPunct="1"/>
            <a:r>
              <a:rPr lang="ar-SA" altLang="en-US" smtClean="0"/>
              <a:t>الرسوم والأشكال البيانية</a:t>
            </a:r>
            <a:endParaRPr lang="en-US" altLang="en-US" smtClean="0"/>
          </a:p>
        </p:txBody>
      </p:sp>
      <p:sp>
        <p:nvSpPr>
          <p:cNvPr id="79875" name="Content Placeholder 2"/>
          <p:cNvSpPr>
            <a:spLocks noGrp="1"/>
          </p:cNvSpPr>
          <p:nvPr>
            <p:ph idx="1"/>
          </p:nvPr>
        </p:nvSpPr>
        <p:spPr/>
        <p:txBody>
          <a:bodyPr/>
          <a:lstStyle/>
          <a:p>
            <a:pPr eaLnBrk="1" hangingPunct="1"/>
            <a:r>
              <a:rPr lang="ar-SA" altLang="en-US" b="1" smtClean="0"/>
              <a:t>الشكل البياني يمثل عدة أمور، تشمل الآتي:</a:t>
            </a:r>
            <a:endParaRPr lang="en-US" altLang="en-US" b="1" smtClean="0"/>
          </a:p>
          <a:p>
            <a:pPr lvl="1" eaLnBrk="1" hangingPunct="1">
              <a:buFontTx/>
              <a:buNone/>
            </a:pPr>
            <a:r>
              <a:rPr lang="ar-SA" altLang="en-US" b="1" smtClean="0"/>
              <a:t>1. طبيعة المتغيرات.</a:t>
            </a:r>
            <a:endParaRPr lang="en-US" altLang="en-US" b="1" smtClean="0"/>
          </a:p>
          <a:p>
            <a:pPr lvl="1" eaLnBrk="1" hangingPunct="1">
              <a:buFontTx/>
              <a:buNone/>
            </a:pPr>
            <a:r>
              <a:rPr lang="ar-SA" altLang="en-US" b="1" smtClean="0"/>
              <a:t>3. طبيعة العلاقة بين المتغيرات.</a:t>
            </a:r>
            <a:endParaRPr lang="en-US" altLang="en-US" b="1" smtClean="0"/>
          </a:p>
          <a:p>
            <a:pPr lvl="1" eaLnBrk="1" hangingPunct="1">
              <a:buFontTx/>
              <a:buNone/>
            </a:pPr>
            <a:r>
              <a:rPr lang="en-US" altLang="en-US" b="1" smtClean="0"/>
              <a:t>3</a:t>
            </a:r>
            <a:r>
              <a:rPr lang="ar-SA" altLang="en-US" b="1" smtClean="0"/>
              <a:t>. اتجاه العلاقة بين المتغيرات</a:t>
            </a:r>
            <a:endParaRPr lang="en-US" altLang="en-US" b="1" smtClean="0"/>
          </a:p>
          <a:p>
            <a:pPr eaLnBrk="1" hangingPunct="1"/>
            <a:endParaRPr lang="en-US" alt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just" eaLnBrk="1" hangingPunct="1"/>
            <a:r>
              <a:rPr lang="ar-SA" altLang="en-US" smtClean="0"/>
              <a:t>أولاً: طبيعة المتغيرات </a:t>
            </a:r>
            <a:endParaRPr lang="en-US" altLang="en-US" smtClean="0"/>
          </a:p>
        </p:txBody>
      </p:sp>
      <p:sp>
        <p:nvSpPr>
          <p:cNvPr id="80899" name="Content Placeholder 2"/>
          <p:cNvSpPr>
            <a:spLocks noGrp="1"/>
          </p:cNvSpPr>
          <p:nvPr>
            <p:ph idx="1"/>
          </p:nvPr>
        </p:nvSpPr>
        <p:spPr>
          <a:xfrm>
            <a:off x="838200" y="2362200"/>
            <a:ext cx="7910513" cy="4090988"/>
          </a:xfrm>
        </p:spPr>
        <p:txBody>
          <a:bodyPr/>
          <a:lstStyle/>
          <a:p>
            <a:pPr algn="just" eaLnBrk="1" hangingPunct="1">
              <a:buFont typeface="Wingdings" pitchFamily="2" charset="2"/>
              <a:buNone/>
            </a:pPr>
            <a:r>
              <a:rPr lang="ar-SA" altLang="en-US" b="1" smtClean="0"/>
              <a:t>يمكن تصنيف المتغيرات الي نوعين: متغير تابع (متأثر) ومتغير مستقل (مؤثر). </a:t>
            </a:r>
          </a:p>
          <a:p>
            <a:pPr algn="just" eaLnBrk="1" hangingPunct="1">
              <a:buFont typeface="Wingdings" pitchFamily="2" charset="2"/>
              <a:buNone/>
            </a:pPr>
            <a:r>
              <a:rPr lang="ar-SA" altLang="en-US" b="1" smtClean="0"/>
              <a:t>مثال: العلاقة  التالية تمثل منحني الطلب علي السلعة </a:t>
            </a:r>
            <a:r>
              <a:rPr lang="en-US" altLang="en-US" b="1" smtClean="0"/>
              <a:t>A</a:t>
            </a:r>
            <a:r>
              <a:rPr lang="ar-SA" altLang="en-US" b="1" smtClean="0"/>
              <a:t>:</a:t>
            </a:r>
          </a:p>
          <a:p>
            <a:pPr algn="ctr" eaLnBrk="1" hangingPunct="1">
              <a:buFont typeface="Wingdings" pitchFamily="2" charset="2"/>
              <a:buNone/>
            </a:pPr>
            <a:r>
              <a:rPr lang="en-US" altLang="en-US" b="1" smtClean="0"/>
              <a:t>Q (A) = </a:t>
            </a:r>
            <a:r>
              <a:rPr lang="en-US" altLang="en-US" b="1" i="1" smtClean="0"/>
              <a:t>f</a:t>
            </a:r>
            <a:r>
              <a:rPr lang="en-US" altLang="en-US" b="1" smtClean="0"/>
              <a:t>(P</a:t>
            </a:r>
            <a:r>
              <a:rPr lang="en-US" altLang="en-US" sz="2000" b="1" smtClean="0"/>
              <a:t>A</a:t>
            </a:r>
            <a:r>
              <a:rPr lang="en-US" altLang="en-US" b="1" smtClean="0"/>
              <a:t>)</a:t>
            </a:r>
          </a:p>
          <a:p>
            <a:pPr algn="just" eaLnBrk="1" hangingPunct="1">
              <a:buFont typeface="Wingdings" pitchFamily="2" charset="2"/>
              <a:buNone/>
            </a:pPr>
            <a:r>
              <a:rPr lang="ar-SA" altLang="en-US" b="1" smtClean="0">
                <a:solidFill>
                  <a:srgbClr val="0000CC"/>
                </a:solidFill>
              </a:rPr>
              <a:t>حيث أن:</a:t>
            </a:r>
          </a:p>
          <a:p>
            <a:pPr algn="just" eaLnBrk="1" hangingPunct="1"/>
            <a:r>
              <a:rPr lang="en-US" altLang="en-US" b="1" smtClean="0">
                <a:solidFill>
                  <a:srgbClr val="0000CC"/>
                </a:solidFill>
              </a:rPr>
              <a:t>Q(A)</a:t>
            </a:r>
            <a:r>
              <a:rPr lang="ar-SA" altLang="en-US" b="1" smtClean="0">
                <a:solidFill>
                  <a:srgbClr val="0000CC"/>
                </a:solidFill>
              </a:rPr>
              <a:t>  : الكمية المطلوبة من السلعة </a:t>
            </a:r>
            <a:r>
              <a:rPr lang="en-US" altLang="en-US" b="1" smtClean="0">
                <a:solidFill>
                  <a:srgbClr val="0000CC"/>
                </a:solidFill>
              </a:rPr>
              <a:t>A</a:t>
            </a:r>
            <a:r>
              <a:rPr lang="ar-SA" altLang="en-US" b="1" smtClean="0">
                <a:solidFill>
                  <a:srgbClr val="0000CC"/>
                </a:solidFill>
              </a:rPr>
              <a:t> (متغير تابع/متأثر)</a:t>
            </a:r>
            <a:endParaRPr lang="en-US" altLang="en-US" b="1" smtClean="0">
              <a:solidFill>
                <a:srgbClr val="0000CC"/>
              </a:solidFill>
            </a:endParaRPr>
          </a:p>
          <a:p>
            <a:pPr algn="just" eaLnBrk="1" hangingPunct="1"/>
            <a:r>
              <a:rPr lang="ar-SA" altLang="en-US" b="1" smtClean="0">
                <a:solidFill>
                  <a:srgbClr val="0000CC"/>
                </a:solidFill>
              </a:rPr>
              <a:t> </a:t>
            </a:r>
            <a:r>
              <a:rPr lang="en-US" altLang="en-US" b="1" smtClean="0">
                <a:solidFill>
                  <a:srgbClr val="0000CC"/>
                </a:solidFill>
              </a:rPr>
              <a:t>f</a:t>
            </a:r>
            <a:r>
              <a:rPr lang="ar-SA" altLang="en-US" b="1" smtClean="0">
                <a:solidFill>
                  <a:srgbClr val="0000CC"/>
                </a:solidFill>
              </a:rPr>
              <a:t> 	      : دالة أي علاقة بين متغيرين أو أكثر.</a:t>
            </a:r>
            <a:endParaRPr lang="en-US" altLang="en-US" b="1" smtClean="0">
              <a:solidFill>
                <a:srgbClr val="0000CC"/>
              </a:solidFill>
            </a:endParaRPr>
          </a:p>
          <a:p>
            <a:pPr algn="just" eaLnBrk="1" hangingPunct="1"/>
            <a:r>
              <a:rPr lang="ar-SA" altLang="en-US" b="1" smtClean="0">
                <a:solidFill>
                  <a:srgbClr val="0000CC"/>
                </a:solidFill>
              </a:rPr>
              <a:t> ( </a:t>
            </a:r>
            <a:r>
              <a:rPr lang="en-US" altLang="en-US" b="1" smtClean="0">
                <a:solidFill>
                  <a:srgbClr val="0000CC"/>
                </a:solidFill>
              </a:rPr>
              <a:t>P</a:t>
            </a:r>
            <a:r>
              <a:rPr lang="en-US" altLang="en-US" sz="2000" b="1" smtClean="0">
                <a:solidFill>
                  <a:srgbClr val="0000CC"/>
                </a:solidFill>
              </a:rPr>
              <a:t>A</a:t>
            </a:r>
            <a:r>
              <a:rPr lang="ar-SA" altLang="en-US" b="1" smtClean="0">
                <a:solidFill>
                  <a:srgbClr val="0000CC"/>
                </a:solidFill>
              </a:rPr>
              <a:t> ) : سعر السلعة </a:t>
            </a:r>
            <a:r>
              <a:rPr lang="en-US" altLang="en-US" b="1" smtClean="0">
                <a:solidFill>
                  <a:srgbClr val="0000CC"/>
                </a:solidFill>
              </a:rPr>
              <a:t>A</a:t>
            </a:r>
            <a:r>
              <a:rPr lang="ar-SA" altLang="en-US" b="1" smtClean="0">
                <a:solidFill>
                  <a:srgbClr val="0000CC"/>
                </a:solidFill>
              </a:rPr>
              <a:t> ( متغير مستقل/ مؤثر)</a:t>
            </a:r>
            <a:endParaRPr lang="en-US" altLang="en-US" b="1" smtClean="0">
              <a:solidFill>
                <a:srgbClr val="0000CC"/>
              </a:solidFill>
            </a:endParaRPr>
          </a:p>
          <a:p>
            <a:pPr eaLnBrk="1" hangingPunct="1"/>
            <a:endParaRPr lang="en-US" alt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just" eaLnBrk="1" hangingPunct="1"/>
            <a:r>
              <a:rPr lang="ar-SA" altLang="en-US" smtClean="0"/>
              <a:t>ملاحظات مهمة:</a:t>
            </a:r>
            <a:endParaRPr lang="en-US" altLang="en-US" smtClean="0"/>
          </a:p>
        </p:txBody>
      </p:sp>
      <p:sp>
        <p:nvSpPr>
          <p:cNvPr id="81923" name="Content Placeholder 2"/>
          <p:cNvSpPr>
            <a:spLocks noGrp="1"/>
          </p:cNvSpPr>
          <p:nvPr>
            <p:ph idx="1"/>
          </p:nvPr>
        </p:nvSpPr>
        <p:spPr/>
        <p:txBody>
          <a:bodyPr/>
          <a:lstStyle/>
          <a:p>
            <a:pPr algn="just" eaLnBrk="1" hangingPunct="1"/>
            <a:r>
              <a:rPr lang="ar-SA" altLang="en-US" b="1" smtClean="0"/>
              <a:t>الدالة السابقة تعبِّر عن علاقة غير محددة بصورة كاملة، أي أن معامل المتغير المستقل و المعامل الثابت غير محددة.</a:t>
            </a:r>
          </a:p>
          <a:p>
            <a:pPr algn="just" eaLnBrk="1" hangingPunct="1"/>
            <a:r>
              <a:rPr lang="ar-SA" altLang="en-US" b="1" smtClean="0"/>
              <a:t>لكي تأخذ العلاقة شكل معادلة محددة يجب تقدير المعاملات سابقة الذكر.</a:t>
            </a:r>
          </a:p>
          <a:p>
            <a:pPr algn="just" eaLnBrk="1" hangingPunct="1"/>
            <a:r>
              <a:rPr lang="ar-SA" altLang="en-US" b="1" smtClean="0"/>
              <a:t>بعد تحديد العلاقة بصورة كاملة يمكن حساب قيمة المتغير التابع عند أي قيمة للمتغير المستقل.</a:t>
            </a:r>
          </a:p>
          <a:p>
            <a:pPr algn="just" eaLnBrk="1" hangingPunct="1">
              <a:buFont typeface="Wingdings" pitchFamily="2" charset="2"/>
              <a:buNone/>
            </a:pPr>
            <a:r>
              <a:rPr lang="ar-SA" altLang="en-US" b="1" smtClean="0">
                <a:solidFill>
                  <a:srgbClr val="0000CC"/>
                </a:solidFill>
              </a:rPr>
              <a:t>تمرين: هات مثالاً لعلاقة محددة بين متغيرين</a:t>
            </a:r>
            <a:endParaRPr lang="en-US" altLang="en-US" b="1" smtClean="0">
              <a:solidFill>
                <a:srgbClr val="0000C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lgn="just" eaLnBrk="1" hangingPunct="1"/>
            <a:r>
              <a:rPr lang="ar-SA" altLang="en-US" smtClean="0"/>
              <a:t>ثانياً، طبيعة العلاقة بين المتغيرات</a:t>
            </a:r>
            <a:endParaRPr lang="en-US" altLang="en-US" smtClean="0"/>
          </a:p>
        </p:txBody>
      </p:sp>
      <p:sp>
        <p:nvSpPr>
          <p:cNvPr id="82947" name="Content Placeholder 2"/>
          <p:cNvSpPr>
            <a:spLocks noGrp="1"/>
          </p:cNvSpPr>
          <p:nvPr>
            <p:ph idx="1"/>
          </p:nvPr>
        </p:nvSpPr>
        <p:spPr>
          <a:xfrm>
            <a:off x="838200" y="2362200"/>
            <a:ext cx="7981950" cy="4162425"/>
          </a:xfrm>
        </p:spPr>
        <p:txBody>
          <a:bodyPr/>
          <a:lstStyle/>
          <a:p>
            <a:pPr eaLnBrk="1" hangingPunct="1"/>
            <a:r>
              <a:rPr lang="ar-SA" altLang="en-US" b="1" smtClean="0"/>
              <a:t>علاقة خطية وغير خطية:</a:t>
            </a:r>
          </a:p>
          <a:p>
            <a:pPr eaLnBrk="1" hangingPunct="1">
              <a:buFont typeface="Wingdings" pitchFamily="2" charset="2"/>
              <a:buNone/>
            </a:pPr>
            <a:endParaRPr lang="en-US" altLang="en-US" smtClean="0"/>
          </a:p>
        </p:txBody>
      </p:sp>
      <p:pic>
        <p:nvPicPr>
          <p:cNvPr id="829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068638"/>
            <a:ext cx="8172450"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gn="just" eaLnBrk="1" hangingPunct="1"/>
            <a:r>
              <a:rPr lang="ar-SA" altLang="en-US" smtClean="0"/>
              <a:t>ثالثاً، إتجاه العلاقة بين المتغيرات</a:t>
            </a:r>
            <a:endParaRPr lang="en-US" altLang="en-US" smtClean="0"/>
          </a:p>
        </p:txBody>
      </p:sp>
      <p:sp>
        <p:nvSpPr>
          <p:cNvPr id="83971" name="Content Placeholder 4"/>
          <p:cNvSpPr>
            <a:spLocks noGrp="1"/>
          </p:cNvSpPr>
          <p:nvPr>
            <p:ph idx="1"/>
          </p:nvPr>
        </p:nvSpPr>
        <p:spPr/>
        <p:txBody>
          <a:bodyPr/>
          <a:lstStyle/>
          <a:p>
            <a:pPr algn="just" eaLnBrk="1" hangingPunct="1"/>
            <a:r>
              <a:rPr lang="ar-SA" altLang="en-US" b="1" smtClean="0"/>
              <a:t>علاقة طردية:</a:t>
            </a:r>
            <a:r>
              <a:rPr lang="ar-SA" altLang="en-US" smtClean="0"/>
              <a:t> هي العلاقة</a:t>
            </a:r>
            <a:r>
              <a:rPr lang="ar-SA" altLang="en-US" b="1" smtClean="0"/>
              <a:t> </a:t>
            </a:r>
            <a:r>
              <a:rPr lang="ar-SA" altLang="en-US" smtClean="0"/>
              <a:t>التي يزداد فيها المتغير التابع بزيادة المتغير المستقل</a:t>
            </a:r>
            <a:endParaRPr lang="en-US" altLang="en-US" smtClean="0"/>
          </a:p>
          <a:p>
            <a:pPr algn="just" eaLnBrk="1" hangingPunct="1"/>
            <a:r>
              <a:rPr lang="ar-SA" altLang="en-US" smtClean="0"/>
              <a:t>طردية : </a:t>
            </a:r>
            <a:r>
              <a:rPr lang="en-US" altLang="en-US" b="1" smtClean="0"/>
              <a:t>S(A) = </a:t>
            </a:r>
            <a:r>
              <a:rPr lang="en-US" altLang="en-US" b="1" i="1" smtClean="0"/>
              <a:t>f</a:t>
            </a:r>
            <a:r>
              <a:rPr lang="en-US" altLang="en-US" b="1" smtClean="0"/>
              <a:t>(P</a:t>
            </a:r>
            <a:r>
              <a:rPr lang="en-US" altLang="en-US" sz="2000" b="1" smtClean="0"/>
              <a:t>A</a:t>
            </a:r>
            <a:r>
              <a:rPr lang="en-US" altLang="en-US" b="1" smtClean="0"/>
              <a:t>)</a:t>
            </a:r>
            <a:r>
              <a:rPr lang="ar-SA" altLang="en-US" smtClean="0"/>
              <a:t>(مثل دالة العرض)</a:t>
            </a:r>
            <a:endParaRPr lang="en-US" altLang="en-US" smtClean="0"/>
          </a:p>
          <a:p>
            <a:pPr algn="just" eaLnBrk="1" hangingPunct="1"/>
            <a:r>
              <a:rPr lang="ar-SA" altLang="en-US" b="1" smtClean="0"/>
              <a:t>علاقة عكسية:</a:t>
            </a:r>
            <a:r>
              <a:rPr lang="ar-SA" altLang="en-US" smtClean="0"/>
              <a:t> هي العلاقة</a:t>
            </a:r>
            <a:r>
              <a:rPr lang="ar-SA" altLang="en-US" b="1" smtClean="0"/>
              <a:t> </a:t>
            </a:r>
            <a:r>
              <a:rPr lang="ar-SA" altLang="en-US" smtClean="0"/>
              <a:t>التي ينقص فيها المتغير التابع بزيادة</a:t>
            </a:r>
            <a:r>
              <a:rPr lang="ar-SA" altLang="en-US" b="1" smtClean="0"/>
              <a:t> </a:t>
            </a:r>
            <a:r>
              <a:rPr lang="ar-SA" altLang="en-US" smtClean="0"/>
              <a:t>المتغير المستقل </a:t>
            </a:r>
            <a:endParaRPr lang="en-US" altLang="en-US" smtClean="0"/>
          </a:p>
          <a:p>
            <a:pPr algn="just" eaLnBrk="1" hangingPunct="1"/>
            <a:r>
              <a:rPr lang="ar-SA" altLang="en-US" smtClean="0"/>
              <a:t> عكسية: </a:t>
            </a:r>
            <a:r>
              <a:rPr lang="en-US" altLang="en-US" b="1" smtClean="0"/>
              <a:t>Q(A) = </a:t>
            </a:r>
            <a:r>
              <a:rPr lang="en-US" altLang="en-US" b="1" i="1" smtClean="0"/>
              <a:t>f</a:t>
            </a:r>
            <a:r>
              <a:rPr lang="en-US" altLang="en-US" b="1" smtClean="0"/>
              <a:t>(P</a:t>
            </a:r>
            <a:r>
              <a:rPr lang="en-US" altLang="en-US" sz="2000" b="1" smtClean="0"/>
              <a:t>A</a:t>
            </a:r>
            <a:r>
              <a:rPr lang="en-US" altLang="en-US" b="1" smtClean="0"/>
              <a:t>) </a:t>
            </a:r>
            <a:r>
              <a:rPr lang="ar-SA" altLang="en-US" smtClean="0"/>
              <a:t>	    (مثل دالة الطلب)</a:t>
            </a:r>
            <a:endParaRPr lang="en-US" altLang="en-US" smtClean="0"/>
          </a:p>
          <a:p>
            <a:pPr eaLnBrk="1" hangingPunct="1"/>
            <a:endParaRPr lang="en-US" alt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916238" y="692150"/>
            <a:ext cx="5759450" cy="725488"/>
          </a:xfrm>
        </p:spPr>
        <p:txBody>
          <a:bodyPr rtlCol="0">
            <a:normAutofit fontScale="90000"/>
          </a:bodyPr>
          <a:lstStyle/>
          <a:p>
            <a:pPr algn="just" eaLnBrk="1" fontAlgn="auto" hangingPunct="1">
              <a:spcAft>
                <a:spcPts val="0"/>
              </a:spcAft>
              <a:defRPr/>
            </a:pPr>
            <a:r>
              <a:rPr lang="ar-SA" b="1" dirty="0" smtClean="0"/>
              <a:t>ملخص: أساسيات الرسوم البيانية</a:t>
            </a:r>
            <a:endParaRPr lang="en-GB" b="1" dirty="0" smtClean="0"/>
          </a:p>
        </p:txBody>
      </p:sp>
      <p:graphicFrame>
        <p:nvGraphicFramePr>
          <p:cNvPr id="84995" name="Object 42"/>
          <p:cNvGraphicFramePr>
            <a:graphicFrameLocks noGrp="1" noChangeAspect="1"/>
          </p:cNvGraphicFramePr>
          <p:nvPr>
            <p:ph sz="half" idx="1"/>
          </p:nvPr>
        </p:nvGraphicFramePr>
        <p:xfrm>
          <a:off x="457200" y="1649413"/>
          <a:ext cx="4038600" cy="4429125"/>
        </p:xfrm>
        <a:graphic>
          <a:graphicData uri="http://schemas.openxmlformats.org/presentationml/2006/ole">
            <mc:AlternateContent xmlns:mc="http://schemas.openxmlformats.org/markup-compatibility/2006">
              <mc:Choice xmlns:v="urn:schemas-microsoft-com:vml" Requires="v">
                <p:oleObj spid="_x0000_s85013" name="Chart" r:id="rId3" imgW="4038585" imgH="4429070" progId="MSGraph.Chart.8">
                  <p:embed followColorScheme="full"/>
                </p:oleObj>
              </mc:Choice>
              <mc:Fallback>
                <p:oleObj name="Chart" r:id="rId3" imgW="4038585" imgH="4429070" progId="MSGraph.Chart.8">
                  <p:embed followColorScheme="full"/>
                  <p:pic>
                    <p:nvPicPr>
                      <p:cNvPr id="0" name="Object 4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9413"/>
                        <a:ext cx="40386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4996" name="Rectangle 43"/>
          <p:cNvSpPr>
            <a:spLocks noGrp="1" noChangeArrowheads="1"/>
          </p:cNvSpPr>
          <p:nvPr>
            <p:ph type="body" sz="half" idx="2"/>
          </p:nvPr>
        </p:nvSpPr>
        <p:spPr>
          <a:xfrm>
            <a:off x="4932363" y="2565400"/>
            <a:ext cx="4038600" cy="3959225"/>
          </a:xfrm>
        </p:spPr>
        <p:txBody>
          <a:bodyPr/>
          <a:lstStyle/>
          <a:p>
            <a:pPr algn="r" rtl="1" eaLnBrk="1" hangingPunct="1"/>
            <a:r>
              <a:rPr lang="ar-SA" altLang="en-US" sz="2800" b="1" smtClean="0"/>
              <a:t>المتغيرين: </a:t>
            </a:r>
            <a:r>
              <a:rPr lang="en-US" altLang="en-US" sz="2800" b="1" smtClean="0">
                <a:cs typeface="Arial" pitchFamily="34" charset="0"/>
              </a:rPr>
              <a:t>X / Y</a:t>
            </a:r>
            <a:r>
              <a:rPr lang="ar-SA" altLang="en-US" sz="2800" b="1" smtClean="0"/>
              <a:t> (مستقل / تابع)</a:t>
            </a:r>
          </a:p>
          <a:p>
            <a:pPr algn="r" rtl="1" eaLnBrk="1" hangingPunct="1"/>
            <a:r>
              <a:rPr lang="ar-SA" altLang="en-US" sz="2800" b="1" smtClean="0"/>
              <a:t>المحورين: الأفقي / الرأسي؛ السيني / الصادي</a:t>
            </a:r>
          </a:p>
          <a:p>
            <a:pPr algn="r" rtl="1" eaLnBrk="1" hangingPunct="1"/>
            <a:r>
              <a:rPr lang="ar-SA" altLang="en-US" sz="2800" b="1" smtClean="0"/>
              <a:t>الأرباع الأربعة</a:t>
            </a:r>
          </a:p>
          <a:p>
            <a:pPr algn="r" rtl="1" eaLnBrk="1" hangingPunct="1"/>
            <a:r>
              <a:rPr lang="ar-SA" altLang="en-US" sz="2800" b="1" smtClean="0"/>
              <a:t>الكميات الاقتصادية: مثلا: الكمية / السعر /الدخل...موجبة</a:t>
            </a:r>
          </a:p>
          <a:p>
            <a:pPr algn="r" rtl="1" eaLnBrk="1" hangingPunct="1"/>
            <a:r>
              <a:rPr lang="ar-SA" altLang="en-US" sz="2800" b="1" smtClean="0"/>
              <a:t>الربع الأول√</a:t>
            </a:r>
          </a:p>
        </p:txBody>
      </p:sp>
      <p:sp>
        <p:nvSpPr>
          <p:cNvPr id="84997" name="Line 37"/>
          <p:cNvSpPr>
            <a:spLocks noChangeShapeType="1"/>
          </p:cNvSpPr>
          <p:nvPr/>
        </p:nvSpPr>
        <p:spPr bwMode="auto">
          <a:xfrm>
            <a:off x="2339975" y="2133600"/>
            <a:ext cx="0" cy="3455988"/>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8" name="Line 38"/>
          <p:cNvSpPr>
            <a:spLocks noChangeShapeType="1"/>
          </p:cNvSpPr>
          <p:nvPr/>
        </p:nvSpPr>
        <p:spPr bwMode="auto">
          <a:xfrm>
            <a:off x="684213" y="3933825"/>
            <a:ext cx="3600450" cy="0"/>
          </a:xfrm>
          <a:prstGeom prst="line">
            <a:avLst/>
          </a:prstGeom>
          <a:noFill/>
          <a:ln w="2857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9" name="Text Box 39"/>
          <p:cNvSpPr txBox="1">
            <a:spLocks noChangeArrowheads="1"/>
          </p:cNvSpPr>
          <p:nvPr/>
        </p:nvSpPr>
        <p:spPr bwMode="auto">
          <a:xfrm>
            <a:off x="4284663" y="3789363"/>
            <a:ext cx="3603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2000" b="1">
                <a:latin typeface="Arial" pitchFamily="34" charset="0"/>
              </a:rPr>
              <a:t>X</a:t>
            </a:r>
            <a:endParaRPr lang="en-GB" altLang="ar-SA" sz="2000" b="1">
              <a:latin typeface="Arial" pitchFamily="34" charset="0"/>
            </a:endParaRPr>
          </a:p>
        </p:txBody>
      </p:sp>
      <p:sp>
        <p:nvSpPr>
          <p:cNvPr id="85000" name="Text Box 40"/>
          <p:cNvSpPr txBox="1">
            <a:spLocks noChangeArrowheads="1"/>
          </p:cNvSpPr>
          <p:nvPr/>
        </p:nvSpPr>
        <p:spPr bwMode="auto">
          <a:xfrm>
            <a:off x="2051050" y="1700213"/>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2000" b="1">
                <a:latin typeface="Arial" pitchFamily="34" charset="0"/>
              </a:rPr>
              <a:t>Y</a:t>
            </a:r>
            <a:endParaRPr lang="en-GB" altLang="ar-SA" sz="2000" b="1">
              <a:latin typeface="Arial" pitchFamily="34" charset="0"/>
            </a:endParaRPr>
          </a:p>
        </p:txBody>
      </p:sp>
      <p:sp>
        <p:nvSpPr>
          <p:cNvPr id="85001" name="Text Box 44"/>
          <p:cNvSpPr txBox="1">
            <a:spLocks noChangeArrowheads="1"/>
          </p:cNvSpPr>
          <p:nvPr/>
        </p:nvSpPr>
        <p:spPr bwMode="auto">
          <a:xfrm>
            <a:off x="3924300" y="33575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a:t>
            </a:r>
            <a:endParaRPr lang="en-GB" altLang="ar-SA" sz="1800" b="1">
              <a:latin typeface="Arial" pitchFamily="34" charset="0"/>
            </a:endParaRPr>
          </a:p>
        </p:txBody>
      </p:sp>
      <p:sp>
        <p:nvSpPr>
          <p:cNvPr id="85002" name="Text Box 45"/>
          <p:cNvSpPr txBox="1">
            <a:spLocks noChangeArrowheads="1"/>
          </p:cNvSpPr>
          <p:nvPr/>
        </p:nvSpPr>
        <p:spPr bwMode="auto">
          <a:xfrm>
            <a:off x="2555875" y="198913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a:t>
            </a:r>
            <a:endParaRPr lang="en-GB" altLang="ar-SA" sz="1800" b="1">
              <a:latin typeface="Arial" pitchFamily="34" charset="0"/>
            </a:endParaRPr>
          </a:p>
        </p:txBody>
      </p:sp>
      <p:sp>
        <p:nvSpPr>
          <p:cNvPr id="85003" name="Text Box 46"/>
          <p:cNvSpPr txBox="1">
            <a:spLocks noChangeArrowheads="1"/>
          </p:cNvSpPr>
          <p:nvPr/>
        </p:nvSpPr>
        <p:spPr bwMode="auto">
          <a:xfrm>
            <a:off x="250825" y="37893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a:t>
            </a:r>
            <a:endParaRPr lang="en-GB" altLang="ar-SA" sz="1800" b="1">
              <a:latin typeface="Arial" pitchFamily="34" charset="0"/>
            </a:endParaRPr>
          </a:p>
        </p:txBody>
      </p:sp>
      <p:sp>
        <p:nvSpPr>
          <p:cNvPr id="85004" name="Text Box 47"/>
          <p:cNvSpPr txBox="1">
            <a:spLocks noChangeArrowheads="1"/>
          </p:cNvSpPr>
          <p:nvPr/>
        </p:nvSpPr>
        <p:spPr bwMode="auto">
          <a:xfrm>
            <a:off x="2195513" y="55895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a:t>
            </a:r>
            <a:endParaRPr lang="en-GB" altLang="ar-SA" sz="1800" b="1">
              <a:latin typeface="Arial" pitchFamily="34" charset="0"/>
            </a:endParaRPr>
          </a:p>
        </p:txBody>
      </p:sp>
      <p:sp>
        <p:nvSpPr>
          <p:cNvPr id="85005" name="Text Box 48"/>
          <p:cNvSpPr txBox="1">
            <a:spLocks noChangeArrowheads="1"/>
          </p:cNvSpPr>
          <p:nvPr/>
        </p:nvSpPr>
        <p:spPr bwMode="auto">
          <a:xfrm>
            <a:off x="2916238" y="4581525"/>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Q4</a:t>
            </a:r>
            <a:endParaRPr lang="en-GB" altLang="ar-SA" sz="1800" b="1">
              <a:latin typeface="Arial" pitchFamily="34" charset="0"/>
            </a:endParaRPr>
          </a:p>
        </p:txBody>
      </p:sp>
      <p:sp>
        <p:nvSpPr>
          <p:cNvPr id="85006" name="Text Box 49"/>
          <p:cNvSpPr txBox="1">
            <a:spLocks noChangeArrowheads="1"/>
          </p:cNvSpPr>
          <p:nvPr/>
        </p:nvSpPr>
        <p:spPr bwMode="auto">
          <a:xfrm>
            <a:off x="1331913" y="30686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Q2</a:t>
            </a:r>
            <a:endParaRPr lang="en-GB" altLang="ar-SA" sz="1800" b="1">
              <a:latin typeface="Arial" pitchFamily="34" charset="0"/>
            </a:endParaRPr>
          </a:p>
        </p:txBody>
      </p:sp>
      <p:sp>
        <p:nvSpPr>
          <p:cNvPr id="85007" name="Text Box 50"/>
          <p:cNvSpPr txBox="1">
            <a:spLocks noChangeArrowheads="1"/>
          </p:cNvSpPr>
          <p:nvPr/>
        </p:nvSpPr>
        <p:spPr bwMode="auto">
          <a:xfrm>
            <a:off x="2916238" y="30686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Q1</a:t>
            </a:r>
            <a:endParaRPr lang="en-GB" altLang="ar-SA" sz="1800" b="1">
              <a:latin typeface="Arial" pitchFamily="34" charset="0"/>
            </a:endParaRPr>
          </a:p>
        </p:txBody>
      </p:sp>
      <p:sp>
        <p:nvSpPr>
          <p:cNvPr id="85008" name="Text Box 51"/>
          <p:cNvSpPr txBox="1">
            <a:spLocks noChangeArrowheads="1"/>
          </p:cNvSpPr>
          <p:nvPr/>
        </p:nvSpPr>
        <p:spPr bwMode="auto">
          <a:xfrm>
            <a:off x="1331913" y="4508500"/>
            <a:ext cx="503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b="1">
                <a:latin typeface="Arial" pitchFamily="34" charset="0"/>
              </a:rPr>
              <a:t>Q3</a:t>
            </a:r>
            <a:endParaRPr lang="en-GB" altLang="ar-SA" sz="1800" b="1">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just" eaLnBrk="1" hangingPunct="1"/>
            <a:r>
              <a:rPr lang="ar-SA" altLang="en-US" smtClean="0"/>
              <a:t>مكونات مهمة في الرسم البياني</a:t>
            </a:r>
            <a:endParaRPr lang="en-GB" altLang="en-US" smtClean="0"/>
          </a:p>
        </p:txBody>
      </p:sp>
      <p:sp>
        <p:nvSpPr>
          <p:cNvPr id="86019" name="Rectangle 3"/>
          <p:cNvSpPr>
            <a:spLocks noGrp="1" noChangeArrowheads="1"/>
          </p:cNvSpPr>
          <p:nvPr>
            <p:ph type="body" idx="1"/>
          </p:nvPr>
        </p:nvSpPr>
        <p:spPr>
          <a:xfrm>
            <a:off x="1331913" y="3573463"/>
            <a:ext cx="7632700" cy="3024187"/>
          </a:xfrm>
        </p:spPr>
        <p:txBody>
          <a:bodyPr/>
          <a:lstStyle/>
          <a:p>
            <a:pPr eaLnBrk="1" hangingPunct="1"/>
            <a:r>
              <a:rPr lang="ar-SA" altLang="en-US" smtClean="0"/>
              <a:t>عنوان</a:t>
            </a:r>
          </a:p>
          <a:p>
            <a:pPr eaLnBrk="1" hangingPunct="1"/>
            <a:r>
              <a:rPr lang="ar-SA" altLang="en-US" smtClean="0"/>
              <a:t>تسمية المحورين</a:t>
            </a:r>
          </a:p>
          <a:p>
            <a:pPr eaLnBrk="1" hangingPunct="1"/>
            <a:r>
              <a:rPr lang="ar-SA" altLang="en-US" smtClean="0"/>
              <a:t>مقياس المتغيرين</a:t>
            </a:r>
            <a:endParaRPr lang="en-GB" altLang="en-US" smtClean="0"/>
          </a:p>
        </p:txBody>
      </p:sp>
      <p:sp>
        <p:nvSpPr>
          <p:cNvPr id="86020" name="Line 5"/>
          <p:cNvSpPr>
            <a:spLocks noChangeShapeType="1"/>
          </p:cNvSpPr>
          <p:nvPr/>
        </p:nvSpPr>
        <p:spPr bwMode="auto">
          <a:xfrm flipV="1">
            <a:off x="1258888" y="3068638"/>
            <a:ext cx="0" cy="3095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1" name="Line 6"/>
          <p:cNvSpPr>
            <a:spLocks noChangeShapeType="1"/>
          </p:cNvSpPr>
          <p:nvPr/>
        </p:nvSpPr>
        <p:spPr bwMode="auto">
          <a:xfrm>
            <a:off x="1258888" y="6165850"/>
            <a:ext cx="32400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2" name="Text Box 7"/>
          <p:cNvSpPr txBox="1">
            <a:spLocks noChangeArrowheads="1"/>
          </p:cNvSpPr>
          <p:nvPr/>
        </p:nvSpPr>
        <p:spPr bwMode="auto">
          <a:xfrm>
            <a:off x="2555875" y="2420938"/>
            <a:ext cx="2735263" cy="37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ar-SA" sz="1800" b="1"/>
              <a:t>رسم بياني يوضح العلاقة بين ...</a:t>
            </a:r>
            <a:endParaRPr lang="en-GB" altLang="ar-SA" sz="1800" b="1"/>
          </a:p>
        </p:txBody>
      </p:sp>
      <p:sp>
        <p:nvSpPr>
          <p:cNvPr id="86023" name="Text Box 8"/>
          <p:cNvSpPr txBox="1">
            <a:spLocks noChangeArrowheads="1"/>
          </p:cNvSpPr>
          <p:nvPr/>
        </p:nvSpPr>
        <p:spPr bwMode="auto">
          <a:xfrm>
            <a:off x="4716463" y="6237288"/>
            <a:ext cx="1441450" cy="37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ar-SA" sz="1800" b="1"/>
              <a:t>الكمية</a:t>
            </a:r>
            <a:endParaRPr lang="en-GB" altLang="ar-SA" sz="1800" b="1"/>
          </a:p>
        </p:txBody>
      </p:sp>
      <p:sp>
        <p:nvSpPr>
          <p:cNvPr id="86024" name="Text Box 9"/>
          <p:cNvSpPr txBox="1">
            <a:spLocks noChangeArrowheads="1"/>
          </p:cNvSpPr>
          <p:nvPr/>
        </p:nvSpPr>
        <p:spPr bwMode="auto">
          <a:xfrm>
            <a:off x="395288" y="2636838"/>
            <a:ext cx="792162" cy="37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ar-SA" sz="1800" b="1"/>
              <a:t>السعر</a:t>
            </a:r>
            <a:endParaRPr lang="en-GB" altLang="ar-SA" sz="1800" b="1"/>
          </a:p>
        </p:txBody>
      </p:sp>
      <p:sp>
        <p:nvSpPr>
          <p:cNvPr id="86025" name="Text Box 10"/>
          <p:cNvSpPr txBox="1">
            <a:spLocks noChangeArrowheads="1"/>
          </p:cNvSpPr>
          <p:nvPr/>
        </p:nvSpPr>
        <p:spPr bwMode="auto">
          <a:xfrm>
            <a:off x="395288" y="3284538"/>
            <a:ext cx="792162" cy="376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ar-SA" sz="1800" b="1"/>
              <a:t>ريال</a:t>
            </a:r>
            <a:endParaRPr lang="en-GB" altLang="ar-SA" sz="1800" b="1"/>
          </a:p>
        </p:txBody>
      </p:sp>
      <p:sp>
        <p:nvSpPr>
          <p:cNvPr id="86026" name="Text Box 11"/>
          <p:cNvSpPr txBox="1">
            <a:spLocks noChangeArrowheads="1"/>
          </p:cNvSpPr>
          <p:nvPr/>
        </p:nvSpPr>
        <p:spPr bwMode="auto">
          <a:xfrm>
            <a:off x="3635375" y="6308725"/>
            <a:ext cx="936625" cy="376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ar-SA" sz="1800" b="1"/>
              <a:t>طن</a:t>
            </a:r>
            <a:endParaRPr lang="en-GB" altLang="ar-SA" sz="1800" b="1"/>
          </a:p>
        </p:txBody>
      </p:sp>
      <p:sp>
        <p:nvSpPr>
          <p:cNvPr id="86027" name="Line 12"/>
          <p:cNvSpPr>
            <a:spLocks noChangeShapeType="1"/>
          </p:cNvSpPr>
          <p:nvPr/>
        </p:nvSpPr>
        <p:spPr bwMode="auto">
          <a:xfrm flipH="1" flipV="1">
            <a:off x="5724525" y="2852738"/>
            <a:ext cx="2160588" cy="10080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3"/>
          <p:cNvSpPr>
            <a:spLocks noChangeShapeType="1"/>
          </p:cNvSpPr>
          <p:nvPr/>
        </p:nvSpPr>
        <p:spPr bwMode="auto">
          <a:xfrm flipH="1">
            <a:off x="5580063" y="4365625"/>
            <a:ext cx="1079500" cy="172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9" name="Line 14"/>
          <p:cNvSpPr>
            <a:spLocks noChangeShapeType="1"/>
          </p:cNvSpPr>
          <p:nvPr/>
        </p:nvSpPr>
        <p:spPr bwMode="auto">
          <a:xfrm flipH="1" flipV="1">
            <a:off x="1258888" y="2852738"/>
            <a:ext cx="5400675" cy="1512887"/>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0" name="Line 15"/>
          <p:cNvSpPr>
            <a:spLocks noChangeShapeType="1"/>
          </p:cNvSpPr>
          <p:nvPr/>
        </p:nvSpPr>
        <p:spPr bwMode="auto">
          <a:xfrm flipH="1">
            <a:off x="4572000" y="4868863"/>
            <a:ext cx="2016125" cy="1368425"/>
          </a:xfrm>
          <a:prstGeom prst="line">
            <a:avLst/>
          </a:prstGeom>
          <a:noFill/>
          <a:ln w="9525">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1" name="Line 16"/>
          <p:cNvSpPr>
            <a:spLocks noChangeShapeType="1"/>
          </p:cNvSpPr>
          <p:nvPr/>
        </p:nvSpPr>
        <p:spPr bwMode="auto">
          <a:xfrm flipH="1" flipV="1">
            <a:off x="1619250" y="3500438"/>
            <a:ext cx="4968875" cy="1368425"/>
          </a:xfrm>
          <a:prstGeom prst="line">
            <a:avLst/>
          </a:prstGeom>
          <a:noFill/>
          <a:ln w="9525">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sz="quarter"/>
          </p:nvPr>
        </p:nvSpPr>
        <p:spPr/>
        <p:txBody>
          <a:bodyPr/>
          <a:lstStyle/>
          <a:p>
            <a:pPr algn="r" eaLnBrk="1" hangingPunct="1"/>
            <a:r>
              <a:rPr lang="ar-SA" altLang="en-US" b="1" smtClean="0"/>
              <a:t>بعض العلاقات الاقتصادية الممكنة</a:t>
            </a:r>
            <a:endParaRPr lang="en-GB" altLang="en-US" b="1" smtClean="0">
              <a:cs typeface="Times New Roman" pitchFamily="18" charset="0"/>
            </a:endParaRPr>
          </a:p>
        </p:txBody>
      </p:sp>
      <p:sp>
        <p:nvSpPr>
          <p:cNvPr id="87043" name="Line 10"/>
          <p:cNvSpPr>
            <a:spLocks noChangeShapeType="1"/>
          </p:cNvSpPr>
          <p:nvPr/>
        </p:nvSpPr>
        <p:spPr bwMode="auto">
          <a:xfrm flipV="1">
            <a:off x="1547813" y="1628775"/>
            <a:ext cx="0" cy="19446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4" name="Line 11"/>
          <p:cNvSpPr>
            <a:spLocks noChangeShapeType="1"/>
          </p:cNvSpPr>
          <p:nvPr/>
        </p:nvSpPr>
        <p:spPr bwMode="auto">
          <a:xfrm>
            <a:off x="1547813" y="3573463"/>
            <a:ext cx="251936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25" name="Rectangle 21"/>
          <p:cNvSpPr>
            <a:spLocks noChangeArrowheads="1"/>
          </p:cNvSpPr>
          <p:nvPr/>
        </p:nvSpPr>
        <p:spPr bwMode="auto">
          <a:xfrm>
            <a:off x="611188" y="1700213"/>
            <a:ext cx="4038600" cy="2185987"/>
          </a:xfrm>
          <a:prstGeom prst="rect">
            <a:avLst/>
          </a:prstGeom>
          <a:noFill/>
          <a:ln>
            <a:noFill/>
          </a:ln>
          <a:effectLst/>
          <a:extLst/>
        </p:spPr>
        <p:txBody>
          <a:bodyPr/>
          <a:lstStyle/>
          <a:p>
            <a:pPr marL="342900" indent="-342900" algn="r" rtl="1">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endParaRPr>
          </a:p>
        </p:txBody>
      </p:sp>
      <p:sp>
        <p:nvSpPr>
          <p:cNvPr id="87046" name="Line 22"/>
          <p:cNvSpPr>
            <a:spLocks noChangeShapeType="1"/>
          </p:cNvSpPr>
          <p:nvPr/>
        </p:nvSpPr>
        <p:spPr bwMode="auto">
          <a:xfrm flipV="1">
            <a:off x="5076825" y="1700213"/>
            <a:ext cx="0" cy="19446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7" name="Line 23"/>
          <p:cNvSpPr>
            <a:spLocks noChangeShapeType="1"/>
          </p:cNvSpPr>
          <p:nvPr/>
        </p:nvSpPr>
        <p:spPr bwMode="auto">
          <a:xfrm>
            <a:off x="5076825" y="3644900"/>
            <a:ext cx="25193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28" name="Rectangle 24"/>
          <p:cNvSpPr>
            <a:spLocks noChangeArrowheads="1"/>
          </p:cNvSpPr>
          <p:nvPr/>
        </p:nvSpPr>
        <p:spPr bwMode="auto">
          <a:xfrm>
            <a:off x="250825" y="4149725"/>
            <a:ext cx="4038600" cy="2185988"/>
          </a:xfrm>
          <a:prstGeom prst="rect">
            <a:avLst/>
          </a:prstGeom>
          <a:noFill/>
          <a:ln>
            <a:noFill/>
          </a:ln>
          <a:effectLst/>
          <a:extLst/>
        </p:spPr>
        <p:txBody>
          <a:bodyPr/>
          <a:lstStyle/>
          <a:p>
            <a:pPr marL="342900" indent="-342900" algn="r" rtl="1">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endParaRPr>
          </a:p>
        </p:txBody>
      </p:sp>
      <p:sp>
        <p:nvSpPr>
          <p:cNvPr id="87049" name="Line 25"/>
          <p:cNvSpPr>
            <a:spLocks noChangeShapeType="1"/>
          </p:cNvSpPr>
          <p:nvPr/>
        </p:nvSpPr>
        <p:spPr bwMode="auto">
          <a:xfrm flipV="1">
            <a:off x="1258888" y="4005263"/>
            <a:ext cx="0" cy="1944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50" name="Line 26"/>
          <p:cNvSpPr>
            <a:spLocks noChangeShapeType="1"/>
          </p:cNvSpPr>
          <p:nvPr/>
        </p:nvSpPr>
        <p:spPr bwMode="auto">
          <a:xfrm>
            <a:off x="1258888" y="5949950"/>
            <a:ext cx="2519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931" name="Rectangle 27"/>
          <p:cNvSpPr>
            <a:spLocks noChangeArrowheads="1"/>
          </p:cNvSpPr>
          <p:nvPr/>
        </p:nvSpPr>
        <p:spPr bwMode="auto">
          <a:xfrm>
            <a:off x="3995738" y="4005263"/>
            <a:ext cx="4038600" cy="2185987"/>
          </a:xfrm>
          <a:prstGeom prst="rect">
            <a:avLst/>
          </a:prstGeom>
          <a:noFill/>
          <a:ln>
            <a:noFill/>
          </a:ln>
          <a:effectLst/>
          <a:extLst/>
        </p:spPr>
        <p:txBody>
          <a:bodyPr/>
          <a:lstStyle/>
          <a:p>
            <a:pPr marL="342900" indent="-342900" algn="r" rtl="1">
              <a:spcBef>
                <a:spcPct val="20000"/>
              </a:spcBef>
              <a:buClr>
                <a:schemeClr val="hlink"/>
              </a:buClr>
              <a:buSzPct val="80000"/>
              <a:buFont typeface="Wingdings" pitchFamily="2" charset="2"/>
              <a:buChar char="Ø"/>
              <a:defRPr/>
            </a:pPr>
            <a:endParaRPr lang="en-US" sz="2400">
              <a:effectLst>
                <a:outerShdw blurRad="38100" dist="38100" dir="2700000" algn="tl">
                  <a:srgbClr val="000000"/>
                </a:outerShdw>
              </a:effectLst>
            </a:endParaRPr>
          </a:p>
        </p:txBody>
      </p:sp>
      <p:sp>
        <p:nvSpPr>
          <p:cNvPr id="87052" name="Line 28"/>
          <p:cNvSpPr>
            <a:spLocks noChangeShapeType="1"/>
          </p:cNvSpPr>
          <p:nvPr/>
        </p:nvSpPr>
        <p:spPr bwMode="auto">
          <a:xfrm flipV="1">
            <a:off x="5076825" y="3933825"/>
            <a:ext cx="0" cy="19446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53" name="Line 29"/>
          <p:cNvSpPr>
            <a:spLocks noChangeShapeType="1"/>
          </p:cNvSpPr>
          <p:nvPr/>
        </p:nvSpPr>
        <p:spPr bwMode="auto">
          <a:xfrm>
            <a:off x="5076825" y="5876925"/>
            <a:ext cx="25193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54" name="Line 30"/>
          <p:cNvSpPr>
            <a:spLocks noChangeShapeType="1"/>
          </p:cNvSpPr>
          <p:nvPr/>
        </p:nvSpPr>
        <p:spPr bwMode="auto">
          <a:xfrm flipV="1">
            <a:off x="1763713" y="1628775"/>
            <a:ext cx="1800225" cy="165576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5" name="Line 31"/>
          <p:cNvSpPr>
            <a:spLocks noChangeShapeType="1"/>
          </p:cNvSpPr>
          <p:nvPr/>
        </p:nvSpPr>
        <p:spPr bwMode="auto">
          <a:xfrm>
            <a:off x="5508625" y="1916113"/>
            <a:ext cx="1943100" cy="136842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6" name="Freeform 32"/>
          <p:cNvSpPr>
            <a:spLocks/>
          </p:cNvSpPr>
          <p:nvPr/>
        </p:nvSpPr>
        <p:spPr bwMode="auto">
          <a:xfrm>
            <a:off x="1404938" y="4089400"/>
            <a:ext cx="2474912" cy="1263650"/>
          </a:xfrm>
          <a:custGeom>
            <a:avLst/>
            <a:gdLst>
              <a:gd name="T0" fmla="*/ 0 w 1559"/>
              <a:gd name="T1" fmla="*/ 2147483647 h 796"/>
              <a:gd name="T2" fmla="*/ 2147483647 w 1559"/>
              <a:gd name="T3" fmla="*/ 2147483647 h 796"/>
              <a:gd name="T4" fmla="*/ 2147483647 w 1559"/>
              <a:gd name="T5" fmla="*/ 2147483647 h 796"/>
              <a:gd name="T6" fmla="*/ 2147483647 w 1559"/>
              <a:gd name="T7" fmla="*/ 2147483647 h 796"/>
              <a:gd name="T8" fmla="*/ 2147483647 w 1559"/>
              <a:gd name="T9" fmla="*/ 2147483647 h 796"/>
              <a:gd name="T10" fmla="*/ 2147483647 w 1559"/>
              <a:gd name="T11" fmla="*/ 2147483647 h 796"/>
              <a:gd name="T12" fmla="*/ 0 60000 65536"/>
              <a:gd name="T13" fmla="*/ 0 60000 65536"/>
              <a:gd name="T14" fmla="*/ 0 60000 65536"/>
              <a:gd name="T15" fmla="*/ 0 60000 65536"/>
              <a:gd name="T16" fmla="*/ 0 60000 65536"/>
              <a:gd name="T17" fmla="*/ 0 60000 65536"/>
              <a:gd name="T18" fmla="*/ 0 w 1559"/>
              <a:gd name="T19" fmla="*/ 0 h 796"/>
              <a:gd name="T20" fmla="*/ 1559 w 1559"/>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1559" h="796">
                <a:moveTo>
                  <a:pt x="0" y="796"/>
                </a:moveTo>
                <a:cubicBezTo>
                  <a:pt x="13" y="753"/>
                  <a:pt x="17" y="649"/>
                  <a:pt x="90" y="537"/>
                </a:cubicBezTo>
                <a:cubicBezTo>
                  <a:pt x="163" y="425"/>
                  <a:pt x="325" y="207"/>
                  <a:pt x="436" y="121"/>
                </a:cubicBezTo>
                <a:cubicBezTo>
                  <a:pt x="547" y="35"/>
                  <a:pt x="623" y="0"/>
                  <a:pt x="759" y="23"/>
                </a:cubicBezTo>
                <a:cubicBezTo>
                  <a:pt x="895" y="46"/>
                  <a:pt x="1117" y="152"/>
                  <a:pt x="1250" y="262"/>
                </a:cubicBezTo>
                <a:cubicBezTo>
                  <a:pt x="1383" y="372"/>
                  <a:pt x="1495" y="595"/>
                  <a:pt x="1559" y="683"/>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7" name="Arc 33"/>
          <p:cNvSpPr>
            <a:spLocks/>
          </p:cNvSpPr>
          <p:nvPr/>
        </p:nvSpPr>
        <p:spPr bwMode="auto">
          <a:xfrm rot="3010227" flipV="1">
            <a:off x="5982494" y="3402806"/>
            <a:ext cx="1800225" cy="2239963"/>
          </a:xfrm>
          <a:custGeom>
            <a:avLst/>
            <a:gdLst>
              <a:gd name="T0" fmla="*/ 0 w 21600"/>
              <a:gd name="T1" fmla="*/ 0 h 24875"/>
              <a:gd name="T2" fmla="*/ 2147483647 w 21600"/>
              <a:gd name="T3" fmla="*/ 2147483647 h 24875"/>
              <a:gd name="T4" fmla="*/ 0 w 21600"/>
              <a:gd name="T5" fmla="*/ 2147483647 h 24875"/>
              <a:gd name="T6" fmla="*/ 0 60000 65536"/>
              <a:gd name="T7" fmla="*/ 0 60000 65536"/>
              <a:gd name="T8" fmla="*/ 0 60000 65536"/>
              <a:gd name="T9" fmla="*/ 0 w 21600"/>
              <a:gd name="T10" fmla="*/ 0 h 24875"/>
              <a:gd name="T11" fmla="*/ 21600 w 21600"/>
              <a:gd name="T12" fmla="*/ 24875 h 24875"/>
            </a:gdLst>
            <a:ahLst/>
            <a:cxnLst>
              <a:cxn ang="T6">
                <a:pos x="T0" y="T1"/>
              </a:cxn>
              <a:cxn ang="T7">
                <a:pos x="T2" y="T3"/>
              </a:cxn>
              <a:cxn ang="T8">
                <a:pos x="T4" y="T5"/>
              </a:cxn>
            </a:cxnLst>
            <a:rect l="T9" t="T10" r="T11" b="T12"/>
            <a:pathLst>
              <a:path w="21600" h="24875" fill="none" extrusionOk="0">
                <a:moveTo>
                  <a:pt x="-1" y="0"/>
                </a:moveTo>
                <a:cubicBezTo>
                  <a:pt x="11929" y="0"/>
                  <a:pt x="21600" y="9670"/>
                  <a:pt x="21600" y="21600"/>
                </a:cubicBezTo>
                <a:cubicBezTo>
                  <a:pt x="21600" y="22696"/>
                  <a:pt x="21516" y="23791"/>
                  <a:pt x="21350" y="24875"/>
                </a:cubicBezTo>
              </a:path>
              <a:path w="21600" h="24875" stroke="0" extrusionOk="0">
                <a:moveTo>
                  <a:pt x="-1" y="0"/>
                </a:moveTo>
                <a:cubicBezTo>
                  <a:pt x="11929" y="0"/>
                  <a:pt x="21600" y="9670"/>
                  <a:pt x="21600" y="21600"/>
                </a:cubicBezTo>
                <a:cubicBezTo>
                  <a:pt x="21600" y="22696"/>
                  <a:pt x="21516" y="23791"/>
                  <a:pt x="21350" y="24875"/>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8" name="Text Box 34"/>
          <p:cNvSpPr txBox="1">
            <a:spLocks noChangeArrowheads="1"/>
          </p:cNvSpPr>
          <p:nvPr/>
        </p:nvSpPr>
        <p:spPr bwMode="auto">
          <a:xfrm>
            <a:off x="3995738" y="3284538"/>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a:latin typeface="Arial" pitchFamily="34" charset="0"/>
              </a:rPr>
              <a:t>X</a:t>
            </a:r>
            <a:endParaRPr lang="en-GB" altLang="ar-SA" sz="1800">
              <a:latin typeface="Arial" pitchFamily="34" charset="0"/>
            </a:endParaRPr>
          </a:p>
        </p:txBody>
      </p:sp>
      <p:sp>
        <p:nvSpPr>
          <p:cNvPr id="87059" name="Text Box 35"/>
          <p:cNvSpPr txBox="1">
            <a:spLocks noChangeArrowheads="1"/>
          </p:cNvSpPr>
          <p:nvPr/>
        </p:nvSpPr>
        <p:spPr bwMode="auto">
          <a:xfrm>
            <a:off x="1403350" y="1341438"/>
            <a:ext cx="360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a:latin typeface="Arial" pitchFamily="34" charset="0"/>
              </a:rPr>
              <a:t>Y</a:t>
            </a:r>
            <a:endParaRPr lang="en-GB" altLang="ar-SA" sz="1800">
              <a:latin typeface="Arial" pitchFamily="34" charset="0"/>
            </a:endParaRPr>
          </a:p>
        </p:txBody>
      </p:sp>
      <p:sp>
        <p:nvSpPr>
          <p:cNvPr id="87060" name="Text Box 37"/>
          <p:cNvSpPr txBox="1">
            <a:spLocks noChangeArrowheads="1"/>
          </p:cNvSpPr>
          <p:nvPr/>
        </p:nvSpPr>
        <p:spPr bwMode="auto">
          <a:xfrm>
            <a:off x="3779838" y="573405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a:latin typeface="Arial" pitchFamily="34" charset="0"/>
              </a:rPr>
              <a:t>X</a:t>
            </a:r>
            <a:endParaRPr lang="en-GB" altLang="ar-SA" sz="1800">
              <a:latin typeface="Arial" pitchFamily="34" charset="0"/>
            </a:endParaRPr>
          </a:p>
        </p:txBody>
      </p:sp>
      <p:sp>
        <p:nvSpPr>
          <p:cNvPr id="87061" name="Text Box 38"/>
          <p:cNvSpPr txBox="1">
            <a:spLocks noChangeArrowheads="1"/>
          </p:cNvSpPr>
          <p:nvPr/>
        </p:nvSpPr>
        <p:spPr bwMode="auto">
          <a:xfrm>
            <a:off x="7596188" y="573405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a:latin typeface="Arial" pitchFamily="34" charset="0"/>
              </a:rPr>
              <a:t>X</a:t>
            </a:r>
            <a:endParaRPr lang="en-GB" altLang="ar-SA" sz="1800">
              <a:latin typeface="Arial" pitchFamily="34" charset="0"/>
            </a:endParaRPr>
          </a:p>
        </p:txBody>
      </p:sp>
      <p:sp>
        <p:nvSpPr>
          <p:cNvPr id="87062" name="Text Box 39"/>
          <p:cNvSpPr txBox="1">
            <a:spLocks noChangeArrowheads="1"/>
          </p:cNvSpPr>
          <p:nvPr/>
        </p:nvSpPr>
        <p:spPr bwMode="auto">
          <a:xfrm>
            <a:off x="7596188" y="342900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a:latin typeface="Arial" pitchFamily="34" charset="0"/>
              </a:rPr>
              <a:t>X</a:t>
            </a:r>
            <a:endParaRPr lang="en-GB" altLang="ar-SA" sz="1800">
              <a:latin typeface="Arial" pitchFamily="34" charset="0"/>
            </a:endParaRPr>
          </a:p>
        </p:txBody>
      </p:sp>
      <p:sp>
        <p:nvSpPr>
          <p:cNvPr id="87063" name="Text Box 40"/>
          <p:cNvSpPr txBox="1">
            <a:spLocks noChangeArrowheads="1"/>
          </p:cNvSpPr>
          <p:nvPr/>
        </p:nvSpPr>
        <p:spPr bwMode="auto">
          <a:xfrm>
            <a:off x="4859338" y="3716338"/>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50000"/>
              </a:spcBef>
              <a:buFontTx/>
              <a:buNone/>
            </a:pPr>
            <a:r>
              <a:rPr lang="en-US" altLang="ar-SA" sz="1800">
                <a:latin typeface="Arial" pitchFamily="34" charset="0"/>
              </a:rPr>
              <a:t>Y</a:t>
            </a:r>
            <a:endParaRPr lang="en-GB" altLang="ar-SA" sz="1800">
              <a:latin typeface="Arial" pitchFamily="34" charset="0"/>
            </a:endParaRPr>
          </a:p>
        </p:txBody>
      </p:sp>
      <p:sp>
        <p:nvSpPr>
          <p:cNvPr id="87064" name="Text Box 41"/>
          <p:cNvSpPr txBox="1">
            <a:spLocks noChangeArrowheads="1"/>
          </p:cNvSpPr>
          <p:nvPr/>
        </p:nvSpPr>
        <p:spPr bwMode="auto">
          <a:xfrm>
            <a:off x="1042988" y="364490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en-US" altLang="ar-SA" sz="1800">
                <a:latin typeface="Arial" pitchFamily="34" charset="0"/>
              </a:rPr>
              <a:t>Y</a:t>
            </a:r>
            <a:endParaRPr lang="en-GB" altLang="ar-SA" sz="1800">
              <a:latin typeface="Arial" pitchFamily="34" charset="0"/>
            </a:endParaRPr>
          </a:p>
        </p:txBody>
      </p:sp>
      <p:sp>
        <p:nvSpPr>
          <p:cNvPr id="87065" name="Text Box 42"/>
          <p:cNvSpPr txBox="1">
            <a:spLocks noChangeArrowheads="1"/>
          </p:cNvSpPr>
          <p:nvPr/>
        </p:nvSpPr>
        <p:spPr bwMode="auto">
          <a:xfrm>
            <a:off x="4859338" y="1341438"/>
            <a:ext cx="360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en-US" altLang="ar-SA" sz="1800">
                <a:latin typeface="Arial" pitchFamily="34" charset="0"/>
              </a:rPr>
              <a:t>Y</a:t>
            </a:r>
            <a:endParaRPr lang="en-GB" altLang="ar-SA" sz="1800">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just" eaLnBrk="1" hangingPunct="1"/>
            <a:r>
              <a:rPr lang="ar-SA" altLang="en-US" smtClean="0"/>
              <a:t>إفتراضات إستخدام الرسوم البيانية</a:t>
            </a:r>
            <a:endParaRPr lang="en-GB" altLang="en-US" smtClean="0"/>
          </a:p>
        </p:txBody>
      </p:sp>
      <p:sp>
        <p:nvSpPr>
          <p:cNvPr id="88067" name="Rectangle 3"/>
          <p:cNvSpPr>
            <a:spLocks noGrp="1" noChangeArrowheads="1"/>
          </p:cNvSpPr>
          <p:nvPr>
            <p:ph type="body" idx="1"/>
          </p:nvPr>
        </p:nvSpPr>
        <p:spPr/>
        <p:txBody>
          <a:bodyPr/>
          <a:lstStyle/>
          <a:p>
            <a:pPr marL="514350" indent="-514350" algn="just" eaLnBrk="1" hangingPunct="1">
              <a:buFont typeface="Arial" pitchFamily="34" charset="0"/>
              <a:buAutoNum type="arabicPeriod"/>
            </a:pPr>
            <a:r>
              <a:rPr lang="ar-SA" altLang="en-US" b="1" smtClean="0"/>
              <a:t>جميع العوامل الاخرى (التي لم تمثل على المحورين) تظل على حالها (ثابتة).</a:t>
            </a:r>
          </a:p>
          <a:p>
            <a:pPr marL="514350" indent="-514350" algn="just" eaLnBrk="1" hangingPunct="1">
              <a:buFont typeface="Arial" pitchFamily="34" charset="0"/>
              <a:buAutoNum type="arabicPeriod"/>
            </a:pPr>
            <a:r>
              <a:rPr lang="ar-SA" altLang="en-US" b="1" smtClean="0"/>
              <a:t>تجانس الوحدات لكل متغيــر ممثل بالــرسـم البيانى.</a:t>
            </a:r>
          </a:p>
          <a:p>
            <a:pPr marL="514350" indent="-514350" algn="just" eaLnBrk="1" hangingPunct="1">
              <a:buFont typeface="Arial" pitchFamily="34" charset="0"/>
              <a:buAutoNum type="arabicPeriod"/>
            </a:pPr>
            <a:r>
              <a:rPr lang="ar-SA" altLang="en-US" b="1" smtClean="0"/>
              <a:t>يمكن تجزئة الوحدات للمتغيرين </a:t>
            </a:r>
            <a:r>
              <a:rPr lang="en-GB" altLang="en-US" b="1" smtClean="0"/>
              <a:t> </a:t>
            </a:r>
            <a:r>
              <a:rPr lang="en-GB" altLang="en-US" b="1" i="1" smtClean="0"/>
              <a:t>X</a:t>
            </a:r>
            <a:r>
              <a:rPr lang="ar-SA" altLang="en-US" b="1" smtClean="0"/>
              <a:t>و </a:t>
            </a:r>
            <a:r>
              <a:rPr lang="en-GB" altLang="en-US" b="1" i="1" smtClean="0"/>
              <a:t>Y</a:t>
            </a:r>
            <a:r>
              <a:rPr lang="en-GB" altLang="en-US" b="1" smtClean="0"/>
              <a:t> </a:t>
            </a:r>
            <a:r>
              <a:rPr lang="ar-SA" altLang="en-US" b="1" smtClean="0"/>
              <a:t> إلى كســور صغيـرة جداً مما يمكن من رسـم منحنى متواصــل .</a:t>
            </a:r>
            <a:r>
              <a:rPr lang="en-GB" altLang="en-US" b="1"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just" eaLnBrk="1" hangingPunct="1"/>
            <a:r>
              <a:rPr lang="ar-SA" altLang="en-US" smtClean="0"/>
              <a:t>حل للمشكلة الاقتصادية يكون بـالآتى:</a:t>
            </a:r>
            <a:endParaRPr lang="en-US" altLang="en-US" smtClean="0"/>
          </a:p>
        </p:txBody>
      </p:sp>
      <p:sp>
        <p:nvSpPr>
          <p:cNvPr id="33795" name="Content Placeholder 2"/>
          <p:cNvSpPr>
            <a:spLocks noGrp="1"/>
          </p:cNvSpPr>
          <p:nvPr>
            <p:ph idx="1"/>
          </p:nvPr>
        </p:nvSpPr>
        <p:spPr/>
        <p:txBody>
          <a:bodyPr/>
          <a:lstStyle/>
          <a:p>
            <a:pPr algn="just" eaLnBrk="1" hangingPunct="1"/>
            <a:r>
              <a:rPr lang="ar-SA" altLang="en-US" b="1" smtClean="0"/>
              <a:t>الاختيار: </a:t>
            </a:r>
            <a:r>
              <a:rPr lang="ar-SA" altLang="en-US" smtClean="0"/>
              <a:t>في ظل محدودية الموارد وتعدد الحاجات والرغبات لا بد من المفاضلة بين البدائل واتخاذ قرارات الاختيار التي تحقق أقصى إشباع ممكن في ظل ترتيب الاحتياجات الأهم فالمهم.</a:t>
            </a:r>
            <a:endParaRPr lang="en-US" altLang="en-US" smtClean="0"/>
          </a:p>
          <a:p>
            <a:pPr algn="just" eaLnBrk="1" hangingPunct="1"/>
            <a:r>
              <a:rPr lang="ar-SA" altLang="en-US" b="1" smtClean="0"/>
              <a:t>التضحية: </a:t>
            </a:r>
            <a:r>
              <a:rPr lang="ar-SA" altLang="en-US" smtClean="0"/>
              <a:t>أي التنازل عن حاجات غير ملحة للحصول على حاجات ملحة.</a:t>
            </a:r>
            <a:endParaRPr lang="en-US" alt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gn="just" eaLnBrk="1" hangingPunct="1"/>
            <a:r>
              <a:rPr lang="ar-SA" altLang="en-US" smtClean="0"/>
              <a:t>تمرين لبيان العلاقة الطردية والعكسية</a:t>
            </a:r>
            <a:endParaRPr lang="en-US" altLang="en-US" smtClean="0"/>
          </a:p>
        </p:txBody>
      </p:sp>
      <p:graphicFrame>
        <p:nvGraphicFramePr>
          <p:cNvPr id="9" name="Content Placeholder 8"/>
          <p:cNvGraphicFramePr>
            <a:graphicFrameLocks noGrp="1"/>
          </p:cNvGraphicFramePr>
          <p:nvPr>
            <p:ph idx="1"/>
          </p:nvPr>
        </p:nvGraphicFramePr>
        <p:xfrm>
          <a:off x="971550" y="2924175"/>
          <a:ext cx="7704138" cy="3168648"/>
        </p:xfrm>
        <a:graphic>
          <a:graphicData uri="http://schemas.openxmlformats.org/drawingml/2006/table">
            <a:tbl>
              <a:tblPr firstRow="1" bandRow="1">
                <a:tableStyleId>{5C22544A-7EE6-4342-B048-85BDC9FD1C3A}</a:tableStyleId>
              </a:tblPr>
              <a:tblGrid>
                <a:gridCol w="3852069"/>
                <a:gridCol w="3852069"/>
              </a:tblGrid>
              <a:tr h="528108">
                <a:tc>
                  <a:txBody>
                    <a:bodyPr/>
                    <a:lstStyle/>
                    <a:p>
                      <a:pPr marL="0" marR="0" algn="ctr" rtl="0" fontAlgn="base">
                        <a:spcBef>
                          <a:spcPts val="480"/>
                        </a:spcBef>
                        <a:spcAft>
                          <a:spcPts val="0"/>
                        </a:spcAft>
                      </a:pPr>
                      <a:r>
                        <a:rPr lang="ar-SA" sz="2000" b="1" kern="1200" dirty="0">
                          <a:solidFill>
                            <a:srgbClr val="000000"/>
                          </a:solidFill>
                          <a:effectLst>
                            <a:outerShdw blurRad="50800" dist="38100" algn="tr" rotWithShape="0">
                              <a:prstClr val="black">
                                <a:alpha val="40000"/>
                              </a:prstClr>
                            </a:outerShdw>
                          </a:effectLst>
                          <a:latin typeface="Calibri"/>
                          <a:ea typeface="Calibri"/>
                          <a:cs typeface="Simplified Arabic"/>
                        </a:rPr>
                        <a:t>الكمية المعروضة</a:t>
                      </a:r>
                      <a:endParaRPr lang="en-US" sz="2000" dirty="0">
                        <a:latin typeface="Calibri"/>
                        <a:ea typeface="Calibri"/>
                        <a:cs typeface="Arial"/>
                      </a:endParaRPr>
                    </a:p>
                  </a:txBody>
                  <a:tcPr marL="68574" marR="68574" marT="0" marB="0"/>
                </a:tc>
                <a:tc>
                  <a:txBody>
                    <a:bodyPr/>
                    <a:lstStyle/>
                    <a:p>
                      <a:pPr marL="0" marR="0" algn="ctr" rtl="0" fontAlgn="base">
                        <a:spcBef>
                          <a:spcPts val="575"/>
                        </a:spcBef>
                        <a:spcAft>
                          <a:spcPts val="0"/>
                        </a:spcAft>
                      </a:pPr>
                      <a:r>
                        <a:rPr lang="ar-SA" sz="2000" b="1" kern="1200" dirty="0">
                          <a:solidFill>
                            <a:srgbClr val="000000"/>
                          </a:solidFill>
                          <a:effectLst>
                            <a:outerShdw blurRad="50800" dist="38100" algn="tr" rotWithShape="0">
                              <a:prstClr val="black">
                                <a:alpha val="40000"/>
                              </a:prstClr>
                            </a:outerShdw>
                          </a:effectLst>
                          <a:latin typeface="Calibri"/>
                          <a:ea typeface="Calibri"/>
                          <a:cs typeface="Simplified Arabic"/>
                        </a:rPr>
                        <a:t>السعر </a:t>
                      </a:r>
                      <a:r>
                        <a:rPr lang="ar-SA" sz="2000" b="1" kern="1200" dirty="0" smtClean="0">
                          <a:solidFill>
                            <a:srgbClr val="000000"/>
                          </a:solidFill>
                          <a:effectLst>
                            <a:outerShdw blurRad="50800" dist="38100" algn="tr" rotWithShape="0">
                              <a:prstClr val="black">
                                <a:alpha val="40000"/>
                              </a:prstClr>
                            </a:outerShdw>
                          </a:effectLst>
                          <a:latin typeface="Calibri"/>
                          <a:ea typeface="Calibri"/>
                          <a:cs typeface="Simplified Arabic"/>
                        </a:rPr>
                        <a:t>بالريال</a:t>
                      </a:r>
                      <a:r>
                        <a:rPr lang="ar-SA" sz="2000" b="1" kern="1200" baseline="0" dirty="0" smtClean="0">
                          <a:solidFill>
                            <a:srgbClr val="000000"/>
                          </a:solidFill>
                          <a:effectLst>
                            <a:outerShdw blurRad="50800" dist="38100" algn="tr" rotWithShape="0">
                              <a:prstClr val="black">
                                <a:alpha val="40000"/>
                              </a:prstClr>
                            </a:outerShdw>
                          </a:effectLst>
                          <a:latin typeface="Calibri"/>
                          <a:ea typeface="Calibri"/>
                          <a:cs typeface="Simplified Arabic"/>
                        </a:rPr>
                        <a:t> السعودي</a:t>
                      </a:r>
                      <a:endParaRPr lang="en-US" sz="2000" dirty="0">
                        <a:latin typeface="Calibri"/>
                        <a:ea typeface="Calibri"/>
                        <a:cs typeface="Arial"/>
                      </a:endParaRPr>
                    </a:p>
                  </a:txBody>
                  <a:tcPr marL="68574" marR="68574" marT="0" marB="0"/>
                </a:tc>
              </a:tr>
              <a:tr h="528108">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16</a:t>
                      </a:r>
                      <a:endParaRPr lang="en-US" sz="1800" b="1" dirty="0">
                        <a:latin typeface="Calibri"/>
                        <a:ea typeface="Calibri"/>
                        <a:cs typeface="Arial"/>
                      </a:endParaRPr>
                    </a:p>
                  </a:txBody>
                  <a:tcPr marL="68574" marR="68574"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9</a:t>
                      </a:r>
                      <a:endParaRPr lang="en-US" sz="1800" b="1" dirty="0">
                        <a:latin typeface="Calibri"/>
                        <a:ea typeface="Calibri"/>
                        <a:cs typeface="Arial"/>
                      </a:endParaRPr>
                    </a:p>
                  </a:txBody>
                  <a:tcPr marL="68574" marR="68574" marT="0" marB="0"/>
                </a:tc>
              </a:tr>
              <a:tr h="528108">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14</a:t>
                      </a:r>
                      <a:endParaRPr lang="en-US" sz="1800" b="1" dirty="0">
                        <a:latin typeface="Calibri"/>
                        <a:ea typeface="Calibri"/>
                        <a:cs typeface="Arial"/>
                      </a:endParaRPr>
                    </a:p>
                  </a:txBody>
                  <a:tcPr marL="68574" marR="68574"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8</a:t>
                      </a:r>
                      <a:endParaRPr lang="en-US" sz="1800" b="1" dirty="0">
                        <a:latin typeface="Calibri"/>
                        <a:ea typeface="Calibri"/>
                        <a:cs typeface="Arial"/>
                      </a:endParaRPr>
                    </a:p>
                  </a:txBody>
                  <a:tcPr marL="68574" marR="68574" marT="0" marB="0"/>
                </a:tc>
              </a:tr>
              <a:tr h="528108">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10</a:t>
                      </a:r>
                      <a:endParaRPr lang="en-US" sz="1800" b="1" dirty="0">
                        <a:latin typeface="Calibri"/>
                        <a:ea typeface="Calibri"/>
                        <a:cs typeface="Arial"/>
                      </a:endParaRPr>
                    </a:p>
                  </a:txBody>
                  <a:tcPr marL="68574" marR="68574"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6</a:t>
                      </a:r>
                      <a:endParaRPr lang="en-US" sz="1800" b="1" dirty="0">
                        <a:latin typeface="Calibri"/>
                        <a:ea typeface="Calibri"/>
                        <a:cs typeface="Arial"/>
                      </a:endParaRPr>
                    </a:p>
                  </a:txBody>
                  <a:tcPr marL="68574" marR="68574" marT="0" marB="0"/>
                </a:tc>
              </a:tr>
              <a:tr h="528108">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6</a:t>
                      </a:r>
                      <a:endParaRPr lang="en-US" sz="1800" b="1" dirty="0">
                        <a:latin typeface="Calibri"/>
                        <a:ea typeface="Calibri"/>
                        <a:cs typeface="Arial"/>
                      </a:endParaRPr>
                    </a:p>
                  </a:txBody>
                  <a:tcPr marL="68574" marR="68574"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4</a:t>
                      </a:r>
                      <a:endParaRPr lang="en-US" sz="1800" b="1" dirty="0">
                        <a:latin typeface="Calibri"/>
                        <a:ea typeface="Calibri"/>
                        <a:cs typeface="Arial"/>
                      </a:endParaRPr>
                    </a:p>
                  </a:txBody>
                  <a:tcPr marL="68574" marR="68574" marT="0" marB="0"/>
                </a:tc>
              </a:tr>
              <a:tr h="528108">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2</a:t>
                      </a:r>
                      <a:endParaRPr lang="en-US" sz="1800" b="1" dirty="0">
                        <a:latin typeface="Calibri"/>
                        <a:ea typeface="Calibri"/>
                        <a:cs typeface="Arial"/>
                      </a:endParaRPr>
                    </a:p>
                  </a:txBody>
                  <a:tcPr marL="68574" marR="68574" marT="0" marB="0"/>
                </a:tc>
                <a:tc>
                  <a:txBody>
                    <a:bodyPr/>
                    <a:lstStyle/>
                    <a:p>
                      <a:pPr marL="0" marR="0" algn="ctr" rtl="1" fontAlgn="base">
                        <a:spcBef>
                          <a:spcPts val="670"/>
                        </a:spcBef>
                        <a:spcAft>
                          <a:spcPts val="0"/>
                        </a:spcAft>
                      </a:pPr>
                      <a:r>
                        <a:rPr lang="ar-SA" sz="1800" b="1" kern="1200" dirty="0">
                          <a:solidFill>
                            <a:srgbClr val="000000"/>
                          </a:solidFill>
                          <a:effectLst>
                            <a:outerShdw blurRad="50800" dist="38100" algn="tr" rotWithShape="0">
                              <a:prstClr val="black">
                                <a:alpha val="40000"/>
                              </a:prstClr>
                            </a:outerShdw>
                          </a:effectLst>
                          <a:latin typeface="Calibri"/>
                          <a:ea typeface="Calibri"/>
                          <a:cs typeface="Simplified Arabic"/>
                        </a:rPr>
                        <a:t>2</a:t>
                      </a:r>
                      <a:endParaRPr lang="en-US" sz="1800" b="1" dirty="0">
                        <a:latin typeface="Calibri"/>
                        <a:ea typeface="Calibri"/>
                        <a:cs typeface="Arial"/>
                      </a:endParaRPr>
                    </a:p>
                  </a:txBody>
                  <a:tcPr marL="68574" marR="68574" marT="0" marB="0"/>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189"/>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90119" r:id="rId3" imgW="8327858" imgH="4627265" progId="Excel.Chart.8">
                  <p:embed/>
                </p:oleObj>
              </mc:Choice>
              <mc:Fallback>
                <p:oleObj r:id="rId3" imgW="8327858" imgH="4627265" progId="Excel.Chart.8">
                  <p:embed/>
                  <p:pic>
                    <p:nvPicPr>
                      <p:cNvPr id="0" name="Object 189"/>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gn="just" eaLnBrk="1" hangingPunct="1"/>
            <a:r>
              <a:rPr lang="ar-SA" altLang="en-US" smtClean="0"/>
              <a:t>منحني العلاقة العكسية (منحني الطلب)</a:t>
            </a:r>
            <a:endParaRPr lang="en-US" altLang="en-US" smtClean="0"/>
          </a:p>
        </p:txBody>
      </p:sp>
      <p:graphicFrame>
        <p:nvGraphicFramePr>
          <p:cNvPr id="91139" name="Content Placeholder 3"/>
          <p:cNvGraphicFramePr>
            <a:graphicFrameLocks noGrp="1"/>
          </p:cNvGraphicFramePr>
          <p:nvPr>
            <p:ph idx="1"/>
          </p:nvPr>
        </p:nvGraphicFramePr>
        <p:xfrm>
          <a:off x="787400" y="2311400"/>
          <a:ext cx="7794625" cy="3825875"/>
        </p:xfrm>
        <a:graphic>
          <a:graphicData uri="http://schemas.openxmlformats.org/presentationml/2006/ole">
            <mc:AlternateContent xmlns:mc="http://schemas.openxmlformats.org/markup-compatibility/2006">
              <mc:Choice xmlns:v="urn:schemas-microsoft-com:vml" Requires="v">
                <p:oleObj spid="_x0000_s91144" r:id="rId3" imgW="7797460" imgH="3828620" progId="Excel.Chart.8">
                  <p:embed/>
                </p:oleObj>
              </mc:Choice>
              <mc:Fallback>
                <p:oleObj r:id="rId3" imgW="7797460" imgH="3828620"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2311400"/>
                        <a:ext cx="77946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p:txBody>
          <a:bodyPr/>
          <a:lstStyle/>
          <a:p>
            <a:pPr algn="r" eaLnBrk="1" hangingPunct="1"/>
            <a:r>
              <a:rPr lang="ar-SA" altLang="en-US" smtClean="0">
                <a:latin typeface="Blackadder ITC" pitchFamily="82" charset="0"/>
                <a:ea typeface="Bold Italic Art"/>
                <a:cs typeface="Bold Italic Art"/>
              </a:rPr>
              <a:t>الاسبوع الثاني:الطلب على المنتجات الزراعية</a:t>
            </a:r>
            <a:endParaRPr lang="en-US" altLang="en-US" smtClean="0"/>
          </a:p>
        </p:txBody>
      </p:sp>
      <p:sp>
        <p:nvSpPr>
          <p:cNvPr id="92163" name="Content Placeholder 4"/>
          <p:cNvSpPr>
            <a:spLocks noGrp="1"/>
          </p:cNvSpPr>
          <p:nvPr>
            <p:ph idx="1"/>
          </p:nvPr>
        </p:nvSpPr>
        <p:spPr/>
        <p:txBody>
          <a:bodyPr/>
          <a:lstStyle/>
          <a:p>
            <a:pPr eaLnBrk="1" hangingPunct="1"/>
            <a:r>
              <a:rPr lang="ar-SA" altLang="en-US" smtClean="0"/>
              <a:t>تعريف الطلب</a:t>
            </a:r>
          </a:p>
          <a:p>
            <a:pPr eaLnBrk="1" hangingPunct="1"/>
            <a:r>
              <a:rPr lang="ar-SA" altLang="en-US" smtClean="0"/>
              <a:t>جدول الطلب/قانون الطلب</a:t>
            </a:r>
          </a:p>
          <a:p>
            <a:pPr eaLnBrk="1" hangingPunct="1"/>
            <a:r>
              <a:rPr lang="ar-SA" altLang="en-US" smtClean="0"/>
              <a:t>دالة الطلب</a:t>
            </a:r>
          </a:p>
          <a:p>
            <a:pPr eaLnBrk="1" hangingPunct="1"/>
            <a:r>
              <a:rPr lang="ar-SA" altLang="en-US" smtClean="0"/>
              <a:t>العوامل المؤثرة على الطلب</a:t>
            </a:r>
            <a:endParaRPr lang="en-US" alt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r" eaLnBrk="1" hangingPunct="1"/>
            <a:r>
              <a:rPr lang="ar-SA" altLang="en-US" sz="5400" smtClean="0"/>
              <a:t>تعريف الطلب</a:t>
            </a:r>
          </a:p>
        </p:txBody>
      </p:sp>
      <p:sp>
        <p:nvSpPr>
          <p:cNvPr id="60419" name="Rectangle 3"/>
          <p:cNvSpPr>
            <a:spLocks noGrp="1" noChangeArrowheads="1"/>
          </p:cNvSpPr>
          <p:nvPr>
            <p:ph type="body" idx="1"/>
          </p:nvPr>
        </p:nvSpPr>
        <p:spPr>
          <a:ln>
            <a:miter lim="800000"/>
            <a:headEnd/>
            <a:tailEnd/>
          </a:ln>
          <a:extLst/>
        </p:spPr>
        <p:txBody>
          <a:bodyPr/>
          <a:lstStyle/>
          <a:p>
            <a:pPr algn="just" eaLnBrk="1" hangingPunct="1">
              <a:defRPr/>
            </a:pPr>
            <a:r>
              <a:rPr lang="ar-SA" b="1" dirty="0" smtClean="0">
                <a:solidFill>
                  <a:schemeClr val="tx1">
                    <a:lumMod val="75000"/>
                  </a:schemeClr>
                </a:solidFill>
              </a:rPr>
              <a:t>الطلب هو:</a:t>
            </a:r>
          </a:p>
          <a:p>
            <a:pPr marL="0" eaLnBrk="1" hangingPunct="1">
              <a:lnSpc>
                <a:spcPct val="115000"/>
              </a:lnSpc>
              <a:spcBef>
                <a:spcPts val="0"/>
              </a:spcBef>
              <a:spcAft>
                <a:spcPts val="1000"/>
              </a:spcAft>
              <a:defRPr/>
            </a:pPr>
            <a:r>
              <a:rPr lang="ar-SA" b="1" dirty="0" smtClean="0">
                <a:solidFill>
                  <a:schemeClr val="tx1">
                    <a:lumMod val="75000"/>
                  </a:schemeClr>
                </a:solidFill>
              </a:rPr>
              <a:t> </a:t>
            </a:r>
            <a:r>
              <a:rPr lang="ar-SA" b="1" dirty="0" smtClean="0">
                <a:solidFill>
                  <a:srgbClr val="00B050"/>
                </a:solidFill>
              </a:rPr>
              <a:t>«</a:t>
            </a:r>
            <a:r>
              <a:rPr lang="ar-SA" b="1" dirty="0" smtClean="0">
                <a:solidFill>
                  <a:srgbClr val="00B050"/>
                </a:solidFill>
                <a:highlight>
                  <a:srgbClr val="FFFF00"/>
                </a:highlight>
                <a:latin typeface="Calibri"/>
              </a:rPr>
              <a:t>الرغبة</a:t>
            </a:r>
            <a:r>
              <a:rPr lang="ar-SA" b="1" dirty="0" smtClean="0">
                <a:solidFill>
                  <a:srgbClr val="00B050"/>
                </a:solidFill>
              </a:rPr>
              <a:t> المصحوبة </a:t>
            </a:r>
            <a:r>
              <a:rPr lang="ar-SA" b="1" dirty="0">
                <a:solidFill>
                  <a:srgbClr val="00B050"/>
                </a:solidFill>
                <a:highlight>
                  <a:srgbClr val="FFFF00"/>
                </a:highlight>
                <a:latin typeface="Calibri"/>
              </a:rPr>
              <a:t>بالمقدرة</a:t>
            </a:r>
            <a:r>
              <a:rPr lang="ar-SA" b="1" dirty="0" smtClean="0">
                <a:solidFill>
                  <a:srgbClr val="00B050"/>
                </a:solidFill>
              </a:rPr>
              <a:t> على الشراء لكميات مختلفة من السلع عند أثمان مختلفة في فترة زمنية معينة».</a:t>
            </a:r>
          </a:p>
          <a:p>
            <a:pPr algn="just" eaLnBrk="1" hangingPunct="1">
              <a:defRPr/>
            </a:pPr>
            <a:r>
              <a:rPr lang="ar-SA" b="1" dirty="0" smtClean="0"/>
              <a:t>الطلب </a:t>
            </a:r>
            <a:r>
              <a:rPr lang="ar-SA" b="1" dirty="0"/>
              <a:t>يقصد به الكميات التي يتم </a:t>
            </a:r>
            <a:r>
              <a:rPr lang="ar-SA" b="1" dirty="0">
                <a:solidFill>
                  <a:srgbClr val="00B050"/>
                </a:solidFill>
                <a:highlight>
                  <a:srgbClr val="FFFF00"/>
                </a:highlight>
                <a:latin typeface="Calibri"/>
              </a:rPr>
              <a:t>شراؤها فعلياً </a:t>
            </a:r>
            <a:r>
              <a:rPr lang="ar-SA" b="1" dirty="0"/>
              <a:t>من السلعة أو الخدمة، </a:t>
            </a:r>
            <a:r>
              <a:rPr lang="ar-SA" b="1" dirty="0">
                <a:solidFill>
                  <a:srgbClr val="00B050"/>
                </a:solidFill>
                <a:highlight>
                  <a:srgbClr val="FFFF00"/>
                </a:highlight>
                <a:latin typeface="Calibri"/>
              </a:rPr>
              <a:t>وليس ما يحتاجه </a:t>
            </a:r>
            <a:r>
              <a:rPr lang="ar-SA" b="1" dirty="0"/>
              <a:t>المستهلك. ذلك يعنى أن رغبة المستهلك يجب أن تكون مقرونة بالمقدرة الشرائية لتنتج الطلب الفعال، وليس الحاجة للسلعة فقط.</a:t>
            </a:r>
            <a:r>
              <a:rPr lang="ar-SA" dirty="0"/>
              <a:t> </a:t>
            </a:r>
            <a:endParaRPr lang="en-US" dirty="0"/>
          </a:p>
          <a:p>
            <a:pPr algn="just" eaLnBrk="1" hangingPunct="1">
              <a:buFont typeface="Wingdings" pitchFamily="2" charset="2"/>
              <a:buNone/>
              <a:defRPr/>
            </a:pPr>
            <a:endParaRPr lang="ar-SA" b="1" dirty="0" smtClean="0">
              <a:solidFill>
                <a:schemeClr val="tx1">
                  <a:lumMod val="75000"/>
                </a:schemeClr>
              </a:solidFill>
            </a:endParaRPr>
          </a:p>
          <a:p>
            <a:pPr algn="just" eaLnBrk="1" hangingPunct="1">
              <a:buFont typeface="Wingdings" pitchFamily="2" charset="2"/>
              <a:buNone/>
              <a:defRPr/>
            </a:pPr>
            <a:endParaRPr lang="ar-SA" b="1" dirty="0" smtClean="0">
              <a:solidFill>
                <a:schemeClr val="tx1">
                  <a:lumMod val="75000"/>
                </a:schemeClr>
              </a:solidFill>
            </a:endParaRPr>
          </a:p>
          <a:p>
            <a:pPr algn="just" eaLnBrk="1" hangingPunct="1">
              <a:buFont typeface="Wingdings" pitchFamily="2" charset="2"/>
              <a:buNone/>
              <a:defRPr/>
            </a:pPr>
            <a:r>
              <a:rPr lang="ar-SA" sz="4000" b="1" dirty="0" smtClean="0">
                <a:solidFill>
                  <a:schemeClr val="tx1">
                    <a:lumMod val="75000"/>
                  </a:schemeClr>
                </a:solidFill>
              </a:rPr>
              <a:t> </a:t>
            </a:r>
            <a:endParaRPr lang="en-US" sz="4000" b="1" dirty="0" smtClean="0">
              <a:solidFill>
                <a:schemeClr val="tx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ppt_x"/>
                                          </p:val>
                                        </p:tav>
                                        <p:tav tm="100000">
                                          <p:val>
                                            <p:strVal val="#ppt_x"/>
                                          </p:val>
                                        </p:tav>
                                      </p:tavLst>
                                    </p:anim>
                                    <p:anim calcmode="lin" valueType="num">
                                      <p:cBhvr additive="base">
                                        <p:cTn id="8"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r" eaLnBrk="1" hangingPunct="1"/>
            <a:r>
              <a:rPr lang="ar-SA" altLang="en-US" sz="4400" smtClean="0"/>
              <a:t>ملاحظات على التعريف</a:t>
            </a:r>
            <a:endParaRPr lang="en-US" altLang="en-US" sz="4400" smtClean="0"/>
          </a:p>
        </p:txBody>
      </p:sp>
      <p:sp>
        <p:nvSpPr>
          <p:cNvPr id="61443" name="Rectangle 3"/>
          <p:cNvSpPr>
            <a:spLocks noGrp="1" noChangeArrowheads="1"/>
          </p:cNvSpPr>
          <p:nvPr>
            <p:ph type="body" idx="1"/>
          </p:nvPr>
        </p:nvSpPr>
        <p:spPr/>
        <p:txBody>
          <a:bodyPr/>
          <a:lstStyle/>
          <a:p>
            <a:pPr eaLnBrk="1" hangingPunct="1">
              <a:buFont typeface="Wingdings" pitchFamily="2" charset="2"/>
              <a:buNone/>
              <a:defRPr/>
            </a:pPr>
            <a:endParaRPr lang="ar-SA" dirty="0" smtClean="0"/>
          </a:p>
          <a:p>
            <a:pPr algn="just" eaLnBrk="1" hangingPunct="1">
              <a:defRPr/>
            </a:pPr>
            <a:r>
              <a:rPr lang="ar-SA" b="1" u="sng" dirty="0" smtClean="0"/>
              <a:t>الطلب الفعال</a:t>
            </a:r>
            <a:r>
              <a:rPr lang="ar-SA" b="1" dirty="0" smtClean="0"/>
              <a:t> : «هو </a:t>
            </a:r>
            <a:r>
              <a:rPr lang="ar-SA" b="1" dirty="0" smtClean="0">
                <a:solidFill>
                  <a:srgbClr val="00B050"/>
                </a:solidFill>
              </a:rPr>
              <a:t>الرغبة</a:t>
            </a:r>
            <a:r>
              <a:rPr lang="ar-SA" b="1" dirty="0" smtClean="0"/>
              <a:t> بالشراء المعزز </a:t>
            </a:r>
            <a:r>
              <a:rPr lang="ar-SA" b="1" dirty="0" smtClean="0">
                <a:solidFill>
                  <a:srgbClr val="00B050"/>
                </a:solidFill>
              </a:rPr>
              <a:t>بقدرة شرائية».</a:t>
            </a:r>
          </a:p>
          <a:p>
            <a:pPr algn="just" eaLnBrk="1" hangingPunct="1">
              <a:defRPr/>
            </a:pPr>
            <a:r>
              <a:rPr lang="ar-SA" b="1" u="sng" dirty="0" smtClean="0"/>
              <a:t>الطلب غير الفعال:</a:t>
            </a:r>
            <a:r>
              <a:rPr lang="ar-SA" b="1" dirty="0" smtClean="0"/>
              <a:t> هو الرغبة في اقتناء سلعة ما.</a:t>
            </a:r>
          </a:p>
          <a:p>
            <a:pPr algn="just" eaLnBrk="1" hangingPunct="1">
              <a:defRPr/>
            </a:pPr>
            <a:r>
              <a:rPr lang="ar-SA" b="1" dirty="0" smtClean="0"/>
              <a:t>ارتباط الطلب الفعال بفترة زمنية محددة.</a:t>
            </a:r>
          </a:p>
          <a:p>
            <a:pPr algn="just" eaLnBrk="1" hangingPunct="1">
              <a:defRPr/>
            </a:pPr>
            <a:r>
              <a:rPr lang="ar-SA" b="1" dirty="0" smtClean="0"/>
              <a:t>عند أثمان مختلفة نجد أن المستهلكين يطلبون كميات مختلفة </a:t>
            </a:r>
          </a:p>
          <a:p>
            <a:pPr algn="just" eaLnBrk="1" hangingPunct="1">
              <a:buFont typeface="Wingdings" pitchFamily="2" charset="2"/>
              <a:buNone/>
              <a:defRPr/>
            </a:pPr>
            <a:r>
              <a:rPr lang="ar-SA" b="1" dirty="0" smtClean="0"/>
              <a:t> وهذا ما يطلق عليه </a:t>
            </a:r>
            <a:r>
              <a:rPr lang="ar-SA" b="1" dirty="0" smtClean="0">
                <a:solidFill>
                  <a:schemeClr val="tx1">
                    <a:lumMod val="60000"/>
                    <a:lumOff val="40000"/>
                  </a:schemeClr>
                </a:solidFill>
              </a:rPr>
              <a:t>جدول الطلب</a:t>
            </a:r>
          </a:p>
          <a:p>
            <a:pPr eaLnBrk="1" hangingPunct="1">
              <a:buFont typeface="Wingdings" pitchFamily="2" charset="2"/>
              <a:buNone/>
              <a:defRPr/>
            </a:pPr>
            <a:endParaRPr lang="en-US"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 calcmode="lin" valueType="num">
                                      <p:cBhvr additive="base">
                                        <p:cTn id="7"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 calcmode="lin" valueType="num">
                                      <p:cBhvr additive="base">
                                        <p:cTn id="13"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anim calcmode="lin" valueType="num">
                                      <p:cBhvr additive="base">
                                        <p:cTn id="19"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xEl>
                                              <p:pRg st="4" end="4"/>
                                            </p:txEl>
                                          </p:spTgt>
                                        </p:tgtEl>
                                        <p:attrNameLst>
                                          <p:attrName>style.visibility</p:attrName>
                                        </p:attrNameLst>
                                      </p:cBhvr>
                                      <p:to>
                                        <p:strVal val="visible"/>
                                      </p:to>
                                    </p:set>
                                    <p:anim calcmode="lin" valueType="num">
                                      <p:cBhvr additive="base">
                                        <p:cTn id="25"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43">
                                            <p:txEl>
                                              <p:pRg st="5" end="5"/>
                                            </p:txEl>
                                          </p:spTgt>
                                        </p:tgtEl>
                                        <p:attrNameLst>
                                          <p:attrName>style.visibility</p:attrName>
                                        </p:attrNameLst>
                                      </p:cBhvr>
                                      <p:to>
                                        <p:strVal val="visible"/>
                                      </p:to>
                                    </p:set>
                                    <p:anim calcmode="lin" valueType="num">
                                      <p:cBhvr additive="base">
                                        <p:cTn id="31"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r" eaLnBrk="1" hangingPunct="1"/>
            <a:r>
              <a:rPr lang="ar-SA" altLang="en-US" sz="5400" smtClean="0"/>
              <a:t>قانون الطلب/منحنى الطلب</a:t>
            </a:r>
            <a:endParaRPr lang="en-US" altLang="en-US" sz="5400" smtClean="0"/>
          </a:p>
        </p:txBody>
      </p:sp>
      <p:sp>
        <p:nvSpPr>
          <p:cNvPr id="71683" name="Rectangle 3"/>
          <p:cNvSpPr>
            <a:spLocks noGrp="1" noChangeArrowheads="1"/>
          </p:cNvSpPr>
          <p:nvPr>
            <p:ph type="body" idx="1"/>
          </p:nvPr>
        </p:nvSpPr>
        <p:spPr>
          <a:xfrm>
            <a:off x="838200" y="2362200"/>
            <a:ext cx="7693025" cy="3875088"/>
          </a:xfrm>
        </p:spPr>
        <p:txBody>
          <a:bodyPr/>
          <a:lstStyle/>
          <a:p>
            <a:pPr eaLnBrk="1" hangingPunct="1">
              <a:lnSpc>
                <a:spcPct val="90000"/>
              </a:lnSpc>
              <a:defRPr/>
            </a:pPr>
            <a:r>
              <a:rPr lang="ar-SA" b="1" dirty="0" smtClean="0"/>
              <a:t>نص قانون الطلب:</a:t>
            </a:r>
          </a:p>
          <a:p>
            <a:pPr marL="0" indent="0" algn="ctr" eaLnBrk="1" hangingPunct="1">
              <a:lnSpc>
                <a:spcPct val="90000"/>
              </a:lnSpc>
              <a:buFont typeface="Wingdings" pitchFamily="2" charset="2"/>
              <a:buNone/>
              <a:defRPr/>
            </a:pPr>
            <a:r>
              <a:rPr lang="ar-SA" b="1" dirty="0" smtClean="0"/>
              <a:t> </a:t>
            </a:r>
            <a:r>
              <a:rPr lang="ar-SA" b="1" dirty="0">
                <a:solidFill>
                  <a:srgbClr val="0000CC"/>
                </a:solidFill>
              </a:rPr>
              <a:t>«الكمية </a:t>
            </a:r>
            <a:r>
              <a:rPr lang="ar-SA" b="1" dirty="0" smtClean="0">
                <a:solidFill>
                  <a:srgbClr val="0000CC"/>
                </a:solidFill>
              </a:rPr>
              <a:t>المطلوبة لسلعة أو خدمة ما مرتبطة عكسياً بالسعر (مع ثبات جميع المتغيرات الأخرى)»؛</a:t>
            </a:r>
          </a:p>
          <a:p>
            <a:pPr eaLnBrk="1" hangingPunct="1">
              <a:lnSpc>
                <a:spcPct val="90000"/>
              </a:lnSpc>
              <a:defRPr/>
            </a:pPr>
            <a:r>
              <a:rPr lang="ar-SA" b="1" dirty="0" smtClean="0"/>
              <a:t>أي عند زيادة السعر يقل الطلب على السلعة أو الخدمة، وعند انخفاضه تزيد الكمية.</a:t>
            </a:r>
          </a:p>
          <a:p>
            <a:pPr eaLnBrk="1" hangingPunct="1">
              <a:lnSpc>
                <a:spcPct val="90000"/>
              </a:lnSpc>
              <a:defRPr/>
            </a:pPr>
            <a:r>
              <a:rPr lang="ar-SA" b="1" dirty="0" smtClean="0"/>
              <a:t>منحنى الطلب: وهو منحنى يمثل العلاقة بين السعر والكمية المطلوبة،</a:t>
            </a:r>
          </a:p>
          <a:p>
            <a:pPr eaLnBrk="1" hangingPunct="1">
              <a:lnSpc>
                <a:spcPct val="90000"/>
              </a:lnSpc>
              <a:defRPr/>
            </a:pPr>
            <a:r>
              <a:rPr lang="ar-SA" b="1" dirty="0" smtClean="0"/>
              <a:t>ومن الأمور  الداعمة للقانون هو وجود عدة بائعين ومشترين في آن واحد مما يمكن البائع والمشتري من عملية الشراء وبالتالي نشوء القانون</a:t>
            </a:r>
            <a:r>
              <a:rPr lang="en-US" b="1" dirty="0" smtClean="0"/>
              <a: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ar-SA" altLang="en-US" sz="4000" smtClean="0"/>
              <a:t>تفسير العلاقة العكسية بين السعر وكمية الطلب</a:t>
            </a:r>
            <a:r>
              <a:rPr lang="en-US" altLang="en-US" sz="4000" smtClean="0"/>
              <a:t> </a:t>
            </a:r>
          </a:p>
        </p:txBody>
      </p:sp>
      <p:sp>
        <p:nvSpPr>
          <p:cNvPr id="96259" name="Rectangle 3"/>
          <p:cNvSpPr>
            <a:spLocks noGrp="1" noChangeArrowheads="1"/>
          </p:cNvSpPr>
          <p:nvPr>
            <p:ph type="body" idx="1"/>
          </p:nvPr>
        </p:nvSpPr>
        <p:spPr/>
        <p:txBody>
          <a:bodyPr/>
          <a:lstStyle/>
          <a:p>
            <a:pPr algn="just" eaLnBrk="1" hangingPunct="1"/>
            <a:r>
              <a:rPr lang="ar-SA" altLang="en-US" b="1" smtClean="0"/>
              <a:t>عند انخفاض السعر يحدث أمران:</a:t>
            </a:r>
          </a:p>
          <a:p>
            <a:pPr lvl="1" algn="just" eaLnBrk="1" hangingPunct="1"/>
            <a:r>
              <a:rPr lang="ar-SA" altLang="en-US" b="1" smtClean="0"/>
              <a:t>الأول: تزيد القوة الشرائية للمستهلك مما يزيد الطلب على السلعة ويشجع مشترين جدد أيضاَ.</a:t>
            </a:r>
          </a:p>
          <a:p>
            <a:pPr lvl="1" algn="just" eaLnBrk="1" hangingPunct="1"/>
            <a:r>
              <a:rPr lang="ar-SA" altLang="en-US" b="1" smtClean="0"/>
              <a:t>الثانى: يزيد احلال السلع/الخدمات غالية الثمن بالسلع/الخدمات الرخيصة مما يزيد الكمية المطلوبة منها.</a:t>
            </a:r>
          </a:p>
          <a:p>
            <a:pPr algn="just" eaLnBrk="1" hangingPunct="1"/>
            <a:r>
              <a:rPr lang="ar-SA" altLang="en-US" b="1" smtClean="0"/>
              <a:t>وعند ارتفاع السعر يحدث العكس </a:t>
            </a:r>
            <a:endParaRPr lang="en-US" altLang="en-US" b="1"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جدول الطلب</a:t>
            </a:r>
            <a:endParaRPr lang="en-US" sz="4000" dirty="0" smtClean="0"/>
          </a:p>
        </p:txBody>
      </p:sp>
      <p:sp>
        <p:nvSpPr>
          <p:cNvPr id="62467" name="Rectangle 3"/>
          <p:cNvSpPr>
            <a:spLocks noGrp="1" noChangeArrowheads="1"/>
          </p:cNvSpPr>
          <p:nvPr>
            <p:ph type="body" sz="half" idx="1"/>
          </p:nvPr>
        </p:nvSpPr>
        <p:spPr>
          <a:xfrm>
            <a:off x="395536" y="1556792"/>
            <a:ext cx="8362950" cy="1036712"/>
          </a:xfrm>
          <a:ln>
            <a:miter lim="800000"/>
            <a:headEnd/>
            <a:tailEnd/>
          </a:ln>
          <a:extLst/>
        </p:spPr>
        <p:txBody>
          <a:bodyPr rtlCol="0">
            <a:normAutofit fontScale="70000" lnSpcReduction="20000"/>
          </a:bodyPr>
          <a:lstStyle/>
          <a:p>
            <a:pPr algn="just" rtl="1" eaLnBrk="1" fontAlgn="auto" hangingPunct="1">
              <a:lnSpc>
                <a:spcPct val="80000"/>
              </a:lnSpc>
              <a:spcAft>
                <a:spcPts val="0"/>
              </a:spcAft>
              <a:defRPr/>
            </a:pPr>
            <a:r>
              <a:rPr lang="ar-SA" b="1" dirty="0" smtClean="0"/>
              <a:t>جدول الطلب هو جدول يبين الكميات المشتراة نظير الأسعار السائدة في السوق.</a:t>
            </a:r>
          </a:p>
          <a:p>
            <a:pPr algn="just" rtl="1" eaLnBrk="1" fontAlgn="auto" hangingPunct="1">
              <a:lnSpc>
                <a:spcPct val="80000"/>
              </a:lnSpc>
              <a:spcAft>
                <a:spcPts val="0"/>
              </a:spcAft>
              <a:defRPr/>
            </a:pPr>
            <a:r>
              <a:rPr lang="ar-SA" b="1" dirty="0" smtClean="0"/>
              <a:t>يمكننا التفريق بين </a:t>
            </a:r>
            <a:r>
              <a:rPr lang="ar-SA" sz="4000" b="1" dirty="0" smtClean="0">
                <a:solidFill>
                  <a:srgbClr val="00B050"/>
                </a:solidFill>
                <a:highlight>
                  <a:srgbClr val="FFFF00"/>
                </a:highlight>
              </a:rPr>
              <a:t>جدول </a:t>
            </a:r>
            <a:r>
              <a:rPr lang="ar-SA" sz="4000" b="1" dirty="0">
                <a:solidFill>
                  <a:srgbClr val="00B050"/>
                </a:solidFill>
                <a:highlight>
                  <a:srgbClr val="FFFF00"/>
                </a:highlight>
              </a:rPr>
              <a:t>طلب الفرد </a:t>
            </a:r>
            <a:r>
              <a:rPr lang="ar-SA" sz="4000" b="1" dirty="0" smtClean="0">
                <a:solidFill>
                  <a:srgbClr val="00B050"/>
                </a:solidFill>
                <a:highlight>
                  <a:srgbClr val="FFFF00"/>
                </a:highlight>
              </a:rPr>
              <a:t>  </a:t>
            </a:r>
            <a:r>
              <a:rPr lang="ar-SA" b="1" dirty="0" smtClean="0"/>
              <a:t>و </a:t>
            </a:r>
            <a:r>
              <a:rPr lang="ar-SA" sz="4000" b="1" dirty="0">
                <a:solidFill>
                  <a:srgbClr val="00B050"/>
                </a:solidFill>
                <a:highlight>
                  <a:srgbClr val="FFFF00"/>
                </a:highlight>
              </a:rPr>
              <a:t>جدول طلب </a:t>
            </a:r>
            <a:r>
              <a:rPr lang="ar-SA" sz="4000" b="1" dirty="0" smtClean="0">
                <a:solidFill>
                  <a:srgbClr val="00B050"/>
                </a:solidFill>
                <a:highlight>
                  <a:srgbClr val="FFFF00"/>
                </a:highlight>
              </a:rPr>
              <a:t>السوق</a:t>
            </a:r>
            <a:endParaRPr lang="ar-SA" b="1" dirty="0" smtClean="0"/>
          </a:p>
          <a:p>
            <a:pPr algn="just" rtl="1" eaLnBrk="1" fontAlgn="auto" hangingPunct="1">
              <a:lnSpc>
                <a:spcPct val="80000"/>
              </a:lnSpc>
              <a:spcAft>
                <a:spcPts val="0"/>
              </a:spcAft>
              <a:buFont typeface="Wingdings" pitchFamily="2" charset="2"/>
              <a:buNone/>
              <a:defRPr/>
            </a:pPr>
            <a:r>
              <a:rPr lang="ar-SA" sz="2800" dirty="0" smtClean="0"/>
              <a:t>                                    </a:t>
            </a:r>
          </a:p>
        </p:txBody>
      </p:sp>
      <p:graphicFrame>
        <p:nvGraphicFramePr>
          <p:cNvPr id="62468" name="Group 4"/>
          <p:cNvGraphicFramePr>
            <a:graphicFrameLocks noGrp="1"/>
          </p:cNvGraphicFramePr>
          <p:nvPr>
            <p:ph sz="quarter" idx="2"/>
          </p:nvPr>
        </p:nvGraphicFramePr>
        <p:xfrm>
          <a:off x="4495800" y="3276600"/>
          <a:ext cx="4038600" cy="3108756"/>
        </p:xfrm>
        <a:graphic>
          <a:graphicData uri="http://schemas.openxmlformats.org/drawingml/2006/table">
            <a:tbl>
              <a:tblPr rtl="1"/>
              <a:tblGrid>
                <a:gridCol w="2019300"/>
                <a:gridCol w="2019300"/>
              </a:tblGrid>
              <a:tr h="5180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السعر بالجنيه</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الكمية المطلوبة</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10</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rgbClr val="99FF66"/>
                          </a:solidFill>
                          <a:effectLst>
                            <a:outerShdw blurRad="38100" dist="38100" dir="2700000" algn="tl">
                              <a:srgbClr val="000000"/>
                            </a:outerShdw>
                          </a:effectLst>
                          <a:latin typeface="Verdana" pitchFamily="34" charset="0"/>
                          <a:cs typeface="Arial" pitchFamily="34" charset="0"/>
                        </a:rPr>
                        <a:t>8</a:t>
                      </a:r>
                      <a:endParaRPr kumimoji="0" lang="en-US" sz="2800" b="0" i="0" u="none" strike="noStrike" cap="none" normalizeH="0" baseline="0" dirty="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6</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rPr>
                        <a:t>4</a:t>
                      </a:r>
                      <a:endParaRPr kumimoji="0" lang="en-US" sz="2800" b="0" i="0" u="none" strike="noStrike" cap="none" normalizeH="0" baseline="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folHlink"/>
                          </a:solidFill>
                          <a:effectLst>
                            <a:outerShdw blurRad="38100" dist="38100" dir="2700000" algn="tl">
                              <a:srgbClr val="000000"/>
                            </a:outerShdw>
                          </a:effectLst>
                          <a:latin typeface="Verdana" pitchFamily="34" charset="0"/>
                          <a:cs typeface="Arial" pitchFamily="34" charset="0"/>
                        </a:rPr>
                        <a:t>150</a:t>
                      </a:r>
                      <a:endParaRPr kumimoji="0" lang="en-US" sz="2800" b="0" i="0" u="none" strike="noStrike" cap="none" normalizeH="0" baseline="0" dirty="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rgbClr val="99FF66"/>
                          </a:solidFill>
                          <a:effectLst>
                            <a:outerShdw blurRad="38100" dist="38100" dir="2700000" algn="tl">
                              <a:srgbClr val="000000"/>
                            </a:outerShdw>
                          </a:effectLst>
                          <a:latin typeface="Verdana" pitchFamily="34" charset="0"/>
                          <a:cs typeface="Arial" pitchFamily="34" charset="0"/>
                        </a:rPr>
                        <a:t>2</a:t>
                      </a:r>
                      <a:endParaRPr kumimoji="0" lang="en-US" sz="2800" b="0" i="0" u="none" strike="noStrike" cap="none" normalizeH="0" baseline="0" dirty="0" smtClean="0">
                        <a:ln>
                          <a:noFill/>
                        </a:ln>
                        <a:solidFill>
                          <a:srgbClr val="99FF66"/>
                        </a:solidFill>
                        <a:effectLst>
                          <a:outerShdw blurRad="38100" dist="38100" dir="2700000" algn="tl">
                            <a:srgbClr val="000000"/>
                          </a:outerShdw>
                        </a:effectLst>
                        <a:latin typeface="Verdana"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folHlink"/>
                          </a:solidFill>
                          <a:effectLst>
                            <a:outerShdw blurRad="38100" dist="38100" dir="2700000" algn="tl">
                              <a:srgbClr val="000000"/>
                            </a:outerShdw>
                          </a:effectLst>
                          <a:latin typeface="Verdana" pitchFamily="34" charset="0"/>
                          <a:cs typeface="Arial" pitchFamily="34" charset="0"/>
                        </a:rPr>
                        <a:t>220</a:t>
                      </a:r>
                      <a:endParaRPr kumimoji="0" lang="en-US" sz="2800" b="0" i="0" u="none" strike="noStrike" cap="none" normalizeH="0" baseline="0" dirty="0" smtClean="0">
                        <a:ln>
                          <a:noFill/>
                        </a:ln>
                        <a:solidFill>
                          <a:schemeClr val="folHlink"/>
                        </a:solidFill>
                        <a:effectLst>
                          <a:outerShdw blurRad="38100" dist="38100" dir="2700000" algn="tl">
                            <a:srgbClr val="000000"/>
                          </a:outerShdw>
                        </a:effectLst>
                        <a:latin typeface="Verdana"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7307" name="Object 31"/>
          <p:cNvGraphicFramePr>
            <a:graphicFrameLocks noGrp="1" noChangeAspect="1"/>
          </p:cNvGraphicFramePr>
          <p:nvPr>
            <p:ph sz="quarter" idx="3"/>
          </p:nvPr>
        </p:nvGraphicFramePr>
        <p:xfrm>
          <a:off x="0" y="3141663"/>
          <a:ext cx="4716463" cy="3551237"/>
        </p:xfrm>
        <a:graphic>
          <a:graphicData uri="http://schemas.openxmlformats.org/presentationml/2006/ole">
            <mc:AlternateContent xmlns:mc="http://schemas.openxmlformats.org/markup-compatibility/2006">
              <mc:Choice xmlns:v="urn:schemas-microsoft-com:vml" Requires="v">
                <p:oleObj spid="_x0000_s97315" name="Chart" r:id="rId3" imgW="5010302" imgH="3771900" progId="MSGraph.Chart.8">
                  <p:embed/>
                </p:oleObj>
              </mc:Choice>
              <mc:Fallback>
                <p:oleObj name="Chart" r:id="rId3" imgW="5010302" imgH="3771900" progId="MSGraph.Chart.8">
                  <p:embed/>
                  <p:pic>
                    <p:nvPicPr>
                      <p:cNvPr id="0" name="Object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41663"/>
                        <a:ext cx="4716463"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7308" name="Group 3"/>
          <p:cNvGrpSpPr>
            <a:grpSpLocks/>
          </p:cNvGrpSpPr>
          <p:nvPr/>
        </p:nvGrpSpPr>
        <p:grpSpPr bwMode="auto">
          <a:xfrm>
            <a:off x="971550" y="2852738"/>
            <a:ext cx="7488238" cy="801687"/>
            <a:chOff x="971600" y="2852936"/>
            <a:chExt cx="7488832" cy="801380"/>
          </a:xfrm>
        </p:grpSpPr>
        <p:sp>
          <p:nvSpPr>
            <p:cNvPr id="97309" name="TextBox 1"/>
            <p:cNvSpPr txBox="1">
              <a:spLocks noChangeArrowheads="1"/>
            </p:cNvSpPr>
            <p:nvPr/>
          </p:nvSpPr>
          <p:spPr bwMode="auto">
            <a:xfrm>
              <a:off x="5868144" y="2852936"/>
              <a:ext cx="2592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ar-SA" altLang="en-US" sz="1800" b="1">
                  <a:latin typeface="Arial" pitchFamily="34" charset="0"/>
                </a:rPr>
                <a:t>جدول طلب الفرد</a:t>
              </a:r>
              <a:endParaRPr lang="en-US" altLang="en-US" sz="1800" b="1">
                <a:latin typeface="Arial" pitchFamily="34" charset="0"/>
              </a:endParaRPr>
            </a:p>
          </p:txBody>
        </p:sp>
        <p:sp>
          <p:nvSpPr>
            <p:cNvPr id="97310" name="TextBox 6"/>
            <p:cNvSpPr txBox="1">
              <a:spLocks noChangeArrowheads="1"/>
            </p:cNvSpPr>
            <p:nvPr/>
          </p:nvSpPr>
          <p:spPr bwMode="auto">
            <a:xfrm>
              <a:off x="971600" y="3284984"/>
              <a:ext cx="2592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r>
                <a:rPr lang="ar-SA" altLang="en-US" sz="1800" b="1">
                  <a:latin typeface="Arial" pitchFamily="34" charset="0"/>
                </a:rPr>
                <a:t>منحنى طلب الفرد</a:t>
              </a:r>
              <a:endParaRPr lang="en-US" altLang="en-US" sz="1800" b="1">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ox(out)">
                                      <p:cBhvr>
                                        <p:cTn id="7" dur="3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box(in)">
                                      <p:cBhvr>
                                        <p:cTn id="12" dur="3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r" eaLnBrk="1" hangingPunct="1"/>
            <a:r>
              <a:rPr lang="ar-SA" altLang="en-US" sz="4800" b="1" smtClean="0"/>
              <a:t>جدول طلب السوق</a:t>
            </a:r>
            <a:endParaRPr lang="en-US" altLang="en-US" sz="4000" smtClean="0">
              <a:cs typeface="Times New Roman" pitchFamily="18" charset="0"/>
            </a:endParaRPr>
          </a:p>
        </p:txBody>
      </p:sp>
      <p:sp>
        <p:nvSpPr>
          <p:cNvPr id="98307" name="Rectangle 3"/>
          <p:cNvSpPr>
            <a:spLocks noGrp="1" noChangeArrowheads="1"/>
          </p:cNvSpPr>
          <p:nvPr>
            <p:ph type="body" sz="half" idx="1"/>
          </p:nvPr>
        </p:nvSpPr>
        <p:spPr/>
        <p:txBody>
          <a:bodyPr/>
          <a:lstStyle/>
          <a:p>
            <a:pPr marL="609600" indent="-609600" eaLnBrk="1" hangingPunct="1"/>
            <a:endParaRPr lang="ar-SA" altLang="en-US" b="1" smtClean="0">
              <a:cs typeface="Andalus" pitchFamily="18" charset="-78"/>
            </a:endParaRPr>
          </a:p>
          <a:p>
            <a:pPr marL="609600" indent="-609600" eaLnBrk="1" hangingPunct="1">
              <a:buFont typeface="Wingdings" pitchFamily="2" charset="2"/>
              <a:buNone/>
            </a:pPr>
            <a:endParaRPr lang="ar-SA" altLang="en-US" b="1" smtClean="0">
              <a:cs typeface="Andalus" pitchFamily="18" charset="-78"/>
            </a:endParaRPr>
          </a:p>
        </p:txBody>
      </p:sp>
      <p:graphicFrame>
        <p:nvGraphicFramePr>
          <p:cNvPr id="63492" name="Group 4"/>
          <p:cNvGraphicFramePr>
            <a:graphicFrameLocks noGrp="1"/>
          </p:cNvGraphicFramePr>
          <p:nvPr>
            <p:ph sz="half" idx="2"/>
          </p:nvPr>
        </p:nvGraphicFramePr>
        <p:xfrm>
          <a:off x="611188" y="2276475"/>
          <a:ext cx="7848600" cy="4148151"/>
        </p:xfrm>
        <a:graphic>
          <a:graphicData uri="http://schemas.openxmlformats.org/drawingml/2006/table">
            <a:tbl>
              <a:tblPr rtl="1"/>
              <a:tblGrid>
                <a:gridCol w="1308100"/>
                <a:gridCol w="1308100"/>
                <a:gridCol w="1308100"/>
                <a:gridCol w="1308100"/>
                <a:gridCol w="1308100"/>
                <a:gridCol w="1308100"/>
              </a:tblGrid>
              <a:tr h="94485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السعر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مستهلك 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مستهلك 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المجموع</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40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190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8</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260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80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120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150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110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230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70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560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2</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220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140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300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rPr>
                        <a:t>100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ar-SA"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rPr>
                        <a:t>760</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8359" name="TextBox 1"/>
          <p:cNvSpPr txBox="1">
            <a:spLocks noChangeArrowheads="1"/>
          </p:cNvSpPr>
          <p:nvPr/>
        </p:nvSpPr>
        <p:spPr bwMode="auto">
          <a:xfrm>
            <a:off x="684213" y="1341438"/>
            <a:ext cx="7127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pPr>
            <a:r>
              <a:rPr lang="ar-SA" altLang="en-US" sz="1800" b="1">
                <a:latin typeface="Arial" pitchFamily="34" charset="0"/>
              </a:rPr>
              <a:t>طلب السوق مشتق من طلبات كل الأفراد الذين يمثلون السوق</a:t>
            </a:r>
          </a:p>
          <a:p>
            <a:pPr algn="r" rtl="1" eaLnBrk="1" hangingPunct="1">
              <a:spcBef>
                <a:spcPct val="0"/>
              </a:spcBef>
            </a:pPr>
            <a:r>
              <a:rPr lang="ar-SA" altLang="en-US" sz="1800" b="1">
                <a:latin typeface="Arial" pitchFamily="34" charset="0"/>
              </a:rPr>
              <a:t>طلب (منحنى) السوق هو: «التجميع الأفقي لطلبات كل المستهلكين عند الأسعار السائدة»</a:t>
            </a:r>
            <a:endParaRPr lang="en-US" altLang="en-US" sz="1800" b="1">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fill="hold"/>
                                        <p:tgtEl>
                                          <p:spTgt spid="63490"/>
                                        </p:tgtEl>
                                        <p:attrNameLst>
                                          <p:attrName>ppt_x</p:attrName>
                                        </p:attrNameLst>
                                      </p:cBhvr>
                                      <p:tavLst>
                                        <p:tav tm="0">
                                          <p:val>
                                            <p:strVal val="#ppt_x"/>
                                          </p:val>
                                        </p:tav>
                                        <p:tav tm="100000">
                                          <p:val>
                                            <p:strVal val="#ppt_x"/>
                                          </p:val>
                                        </p:tav>
                                      </p:tavLst>
                                    </p:anim>
                                    <p:anim calcmode="lin" valueType="num">
                                      <p:cBhvr additive="base">
                                        <p:cTn id="8" dur="10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nodeType="click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blinds(vertical)">
                                      <p:cBhvr>
                                        <p:cTn id="13" dur="3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just" eaLnBrk="1" hangingPunct="1"/>
            <a:r>
              <a:rPr lang="ar-SA" altLang="en-US" smtClean="0"/>
              <a:t>الموارد الاقتصادية</a:t>
            </a:r>
            <a:endParaRPr lang="en-US" altLang="en-US" smtClean="0"/>
          </a:p>
        </p:txBody>
      </p:sp>
      <p:sp>
        <p:nvSpPr>
          <p:cNvPr id="34819" name="Content Placeholder 2"/>
          <p:cNvSpPr>
            <a:spLocks noGrp="1"/>
          </p:cNvSpPr>
          <p:nvPr>
            <p:ph idx="1"/>
          </p:nvPr>
        </p:nvSpPr>
        <p:spPr/>
        <p:txBody>
          <a:bodyPr/>
          <a:lstStyle/>
          <a:p>
            <a:pPr eaLnBrk="1" hangingPunct="1"/>
            <a:r>
              <a:rPr lang="ar-SA" altLang="en-US" b="1" smtClean="0"/>
              <a:t>يقصد </a:t>
            </a:r>
            <a:r>
              <a:rPr lang="ar-SA" altLang="en-US" b="1" smtClean="0">
                <a:solidFill>
                  <a:srgbClr val="0070C0"/>
                </a:solidFill>
              </a:rPr>
              <a:t>بالموارد الاقتصادية </a:t>
            </a:r>
            <a:r>
              <a:rPr lang="ar-SA" altLang="en-US" b="1" smtClean="0"/>
              <a:t>أو </a:t>
            </a:r>
            <a:r>
              <a:rPr lang="ar-SA" altLang="en-US" b="1" smtClean="0">
                <a:solidFill>
                  <a:srgbClr val="0070C0"/>
                </a:solidFill>
              </a:rPr>
              <a:t>عوامل/مدخلات الانتاج: «</a:t>
            </a:r>
            <a:r>
              <a:rPr lang="ar-SA" altLang="en-US" b="1" smtClean="0"/>
              <a:t>الموارد المادية والبشرية المستخدمة في انتاج السلع والخدمات». وتتكون الموارد الاقتصادية من أربعة عناصر رئيسة، هي:</a:t>
            </a:r>
            <a:endParaRPr lang="en-US" altLang="en-US" b="1" smtClean="0"/>
          </a:p>
          <a:p>
            <a:pPr marL="1314450" lvl="2" indent="-514350" eaLnBrk="1" hangingPunct="1">
              <a:buFont typeface="Wingdings" pitchFamily="2" charset="2"/>
              <a:buAutoNum type="arabicPeriod"/>
            </a:pPr>
            <a:r>
              <a:rPr lang="ar-SA" altLang="en-US" sz="2800" b="1" smtClean="0"/>
              <a:t>العمل/ العمالة</a:t>
            </a:r>
          </a:p>
          <a:p>
            <a:pPr marL="1314450" lvl="2" indent="-514350" eaLnBrk="1" hangingPunct="1">
              <a:buFont typeface="Wingdings" pitchFamily="2" charset="2"/>
              <a:buAutoNum type="arabicPeriod"/>
            </a:pPr>
            <a:r>
              <a:rPr lang="ar-SA" altLang="en-US" sz="2800" b="1" smtClean="0"/>
              <a:t>الأرض</a:t>
            </a:r>
          </a:p>
          <a:p>
            <a:pPr marL="1314450" lvl="2" indent="-514350" eaLnBrk="1" hangingPunct="1">
              <a:buFont typeface="Wingdings" pitchFamily="2" charset="2"/>
              <a:buAutoNum type="arabicPeriod"/>
            </a:pPr>
            <a:r>
              <a:rPr lang="ar-SA" altLang="en-US" sz="2800" b="1" smtClean="0"/>
              <a:t>رأس المال</a:t>
            </a:r>
          </a:p>
          <a:p>
            <a:pPr marL="1314450" lvl="2" indent="-514350" eaLnBrk="1" hangingPunct="1">
              <a:buFont typeface="Wingdings" pitchFamily="2" charset="2"/>
              <a:buAutoNum type="arabicPeriod"/>
            </a:pPr>
            <a:r>
              <a:rPr lang="ar-SA" altLang="en-US" sz="2800" b="1" smtClean="0"/>
              <a:t>التنظيم</a:t>
            </a:r>
            <a:endParaRPr lang="en-US" altLang="en-US" sz="2800" b="1"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ar-SA" altLang="en-US" b="1" smtClean="0"/>
              <a:t>منحنى طلب السوق</a:t>
            </a:r>
            <a:r>
              <a:rPr lang="en-US" altLang="en-US" smtClean="0">
                <a:cs typeface="Times New Roman" pitchFamily="18" charset="0"/>
              </a:rPr>
              <a:t> </a:t>
            </a:r>
          </a:p>
        </p:txBody>
      </p:sp>
      <p:pic>
        <p:nvPicPr>
          <p:cNvPr id="645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196975"/>
            <a:ext cx="8172450" cy="4972050"/>
          </a:xfrm>
        </p:spPr>
      </p:pic>
      <p:grpSp>
        <p:nvGrpSpPr>
          <p:cNvPr id="99332" name="Group 8"/>
          <p:cNvGrpSpPr>
            <a:grpSpLocks/>
          </p:cNvGrpSpPr>
          <p:nvPr/>
        </p:nvGrpSpPr>
        <p:grpSpPr bwMode="auto">
          <a:xfrm>
            <a:off x="611188" y="1376363"/>
            <a:ext cx="4176712" cy="4048125"/>
            <a:chOff x="611560" y="1376192"/>
            <a:chExt cx="4176464" cy="4048640"/>
          </a:xfrm>
        </p:grpSpPr>
        <p:sp>
          <p:nvSpPr>
            <p:cNvPr id="8" name="Oval Callout 7"/>
            <p:cNvSpPr/>
            <p:nvPr/>
          </p:nvSpPr>
          <p:spPr>
            <a:xfrm>
              <a:off x="611560" y="1376192"/>
              <a:ext cx="431774" cy="612853"/>
            </a:xfrm>
            <a:prstGeom prst="wedgeEllipseCallout">
              <a:avLst>
                <a:gd name="adj1" fmla="val 46181"/>
                <a:gd name="adj2" fmla="val 1060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dirty="0"/>
                <a:t>4</a:t>
              </a:r>
              <a:endParaRPr lang="en-US" dirty="0"/>
            </a:p>
          </p:txBody>
        </p:sp>
        <p:sp>
          <p:nvSpPr>
            <p:cNvPr id="11" name="Oval Callout 10"/>
            <p:cNvSpPr/>
            <p:nvPr/>
          </p:nvSpPr>
          <p:spPr>
            <a:xfrm rot="21347387">
              <a:off x="1497332" y="4811979"/>
              <a:ext cx="431774" cy="612853"/>
            </a:xfrm>
            <a:prstGeom prst="wedgeEllipseCallout">
              <a:avLst>
                <a:gd name="adj1" fmla="val 70263"/>
                <a:gd name="adj2" fmla="val -981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dirty="0"/>
                <a:t>2</a:t>
              </a:r>
              <a:endParaRPr lang="en-US" dirty="0"/>
            </a:p>
          </p:txBody>
        </p:sp>
        <p:sp>
          <p:nvSpPr>
            <p:cNvPr id="12" name="Oval Callout 11"/>
            <p:cNvSpPr/>
            <p:nvPr/>
          </p:nvSpPr>
          <p:spPr>
            <a:xfrm>
              <a:off x="3129186" y="4653209"/>
              <a:ext cx="431774" cy="612853"/>
            </a:xfrm>
            <a:prstGeom prst="wedgeEllipseCallout">
              <a:avLst>
                <a:gd name="adj1" fmla="val -133621"/>
                <a:gd name="adj2" fmla="val -418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dirty="0"/>
                <a:t>1</a:t>
              </a:r>
              <a:endParaRPr lang="en-US" dirty="0"/>
            </a:p>
          </p:txBody>
        </p:sp>
        <p:sp>
          <p:nvSpPr>
            <p:cNvPr id="13" name="Oval Callout 12"/>
            <p:cNvSpPr/>
            <p:nvPr/>
          </p:nvSpPr>
          <p:spPr>
            <a:xfrm>
              <a:off x="2340244" y="1376192"/>
              <a:ext cx="431774" cy="612853"/>
            </a:xfrm>
            <a:prstGeom prst="wedgeEllipseCallout">
              <a:avLst>
                <a:gd name="adj1" fmla="val -245999"/>
                <a:gd name="adj2" fmla="val 1655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dirty="0"/>
                <a:t>3</a:t>
              </a:r>
              <a:endParaRPr lang="en-US" dirty="0"/>
            </a:p>
          </p:txBody>
        </p:sp>
        <p:sp>
          <p:nvSpPr>
            <p:cNvPr id="14" name="Oval Callout 13"/>
            <p:cNvSpPr/>
            <p:nvPr/>
          </p:nvSpPr>
          <p:spPr>
            <a:xfrm>
              <a:off x="3564135" y="1422235"/>
              <a:ext cx="1223889" cy="611266"/>
            </a:xfrm>
            <a:prstGeom prst="wedgeEllipseCallout">
              <a:avLst>
                <a:gd name="adj1" fmla="val -94621"/>
                <a:gd name="adj2" fmla="val 1813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dirty="0"/>
                <a:t>السوق</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out)">
                                      <p:cBhvr>
                                        <p:cTn id="7" dur="3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ox(in)">
                                      <p:cBhvr>
                                        <p:cTn id="12" dur="5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r" eaLnBrk="1" hangingPunct="1"/>
            <a:r>
              <a:rPr lang="ar-SA" altLang="en-US" sz="8000" smtClean="0"/>
              <a:t/>
            </a:r>
            <a:br>
              <a:rPr lang="ar-SA" altLang="en-US" sz="8000" smtClean="0"/>
            </a:br>
            <a:r>
              <a:rPr lang="ar-SA" altLang="en-US" sz="8000" smtClean="0"/>
              <a:t>دالة الطلب</a:t>
            </a:r>
            <a:r>
              <a:rPr lang="ar-SA" altLang="en-US" sz="4000" smtClean="0"/>
              <a:t> </a:t>
            </a:r>
            <a:endParaRPr lang="en-US" altLang="en-US" sz="4000" smtClean="0"/>
          </a:p>
        </p:txBody>
      </p:sp>
      <p:sp>
        <p:nvSpPr>
          <p:cNvPr id="76803" name="Rectangle 3"/>
          <p:cNvSpPr>
            <a:spLocks noGrp="1" noChangeArrowheads="1"/>
          </p:cNvSpPr>
          <p:nvPr>
            <p:ph type="body" idx="1"/>
          </p:nvPr>
        </p:nvSpPr>
        <p:spPr>
          <a:xfrm>
            <a:off x="533400" y="2349500"/>
            <a:ext cx="8610600" cy="4508500"/>
          </a:xfrm>
        </p:spPr>
        <p:txBody>
          <a:bodyPr/>
          <a:lstStyle/>
          <a:p>
            <a:pPr algn="just" eaLnBrk="1" hangingPunct="1">
              <a:buFont typeface="Arial" panose="020B0604020202020204" pitchFamily="34" charset="0"/>
              <a:buChar char="•"/>
              <a:defRPr/>
            </a:pPr>
            <a:r>
              <a:rPr lang="ar-SA" dirty="0" smtClean="0"/>
              <a:t>  </a:t>
            </a:r>
            <a:r>
              <a:rPr lang="ar-SA" b="1" dirty="0" smtClean="0"/>
              <a:t>الدالة تعبر عن علاقة بين متغيرين او اكثر.</a:t>
            </a:r>
          </a:p>
          <a:p>
            <a:pPr algn="just" eaLnBrk="1" hangingPunct="1">
              <a:buFont typeface="Arial" panose="020B0604020202020204" pitchFamily="34" charset="0"/>
              <a:buChar char="•"/>
              <a:defRPr/>
            </a:pPr>
            <a:r>
              <a:rPr lang="ar-SA" b="1" dirty="0" smtClean="0"/>
              <a:t>   دالة الطلب تعني اعتماد الكمية المطلوبة من السلعة على عدد من المتغيرات المستقلة .</a:t>
            </a:r>
          </a:p>
          <a:p>
            <a:pPr marL="609600" indent="-609600" algn="just" eaLnBrk="1" hangingPunct="1">
              <a:buFont typeface="Wingdings" pitchFamily="2" charset="2"/>
              <a:buNone/>
              <a:defRPr/>
            </a:pPr>
            <a:r>
              <a:rPr lang="ar-SA" b="1" dirty="0" smtClean="0"/>
              <a:t>  يمكن بيان هذه العلاقة بـ: </a:t>
            </a:r>
          </a:p>
          <a:p>
            <a:pPr marL="609600" indent="-609600" algn="ctr" eaLnBrk="1" hangingPunct="1">
              <a:buFont typeface="Wingdings" pitchFamily="2" charset="2"/>
              <a:buNone/>
              <a:defRPr/>
            </a:pPr>
            <a:r>
              <a:rPr lang="en-US" b="1" dirty="0" err="1" smtClean="0"/>
              <a:t>Q</a:t>
            </a:r>
            <a:r>
              <a:rPr lang="en-US" b="1" baseline="-25000" dirty="0" err="1" smtClean="0"/>
              <a:t>d</a:t>
            </a:r>
            <a:r>
              <a:rPr lang="en-US" b="1" dirty="0" smtClean="0"/>
              <a:t>=f(P</a:t>
            </a:r>
            <a:r>
              <a:rPr lang="en-US" b="1" baseline="-25000" dirty="0" smtClean="0"/>
              <a:t>i</a:t>
            </a:r>
            <a:r>
              <a:rPr lang="en-US" b="1" dirty="0" smtClean="0"/>
              <a:t>, </a:t>
            </a:r>
            <a:r>
              <a:rPr lang="en-US" b="1" dirty="0" err="1" smtClean="0"/>
              <a:t>I,P</a:t>
            </a:r>
            <a:r>
              <a:rPr lang="en-US" b="1" baseline="-25000" dirty="0" err="1" smtClean="0"/>
              <a:t>j</a:t>
            </a:r>
            <a:r>
              <a:rPr lang="en-US" b="1" dirty="0" smtClean="0"/>
              <a:t>, E, T..)</a:t>
            </a:r>
            <a:endParaRPr lang="ar-SA" b="1" dirty="0" smtClean="0"/>
          </a:p>
          <a:p>
            <a:pPr marL="609600" indent="-609600" eaLnBrk="1" hangingPunct="1">
              <a:buFont typeface="Wingdings" pitchFamily="2" charset="2"/>
              <a:buNone/>
              <a:defRPr/>
            </a:pPr>
            <a:r>
              <a:rPr lang="ar-SA" b="1" dirty="0" smtClean="0"/>
              <a:t>     حيث</a:t>
            </a:r>
          </a:p>
          <a:p>
            <a:pPr marL="609600" indent="-609600" algn="just" eaLnBrk="1" hangingPunct="1">
              <a:buFont typeface="Wingdings" pitchFamily="2" charset="2"/>
              <a:buNone/>
              <a:defRPr/>
            </a:pPr>
            <a:r>
              <a:rPr lang="ar-SA" b="1" dirty="0" smtClean="0"/>
              <a:t>     </a:t>
            </a:r>
            <a:r>
              <a:rPr lang="en-US" sz="2000" b="1" dirty="0" smtClean="0"/>
              <a:t>P</a:t>
            </a:r>
            <a:r>
              <a:rPr lang="en-US" sz="2000" b="1" baseline="-25000" dirty="0" smtClean="0"/>
              <a:t>i</a:t>
            </a:r>
            <a:r>
              <a:rPr lang="ar-SA" sz="2000" b="1" dirty="0" smtClean="0"/>
              <a:t>: سعر السلعة أو الخدمة،</a:t>
            </a:r>
            <a:r>
              <a:rPr lang="en-US" sz="2000" b="1" dirty="0" smtClean="0"/>
              <a:t> T   </a:t>
            </a:r>
            <a:r>
              <a:rPr lang="ar-SA" sz="2000" b="1" dirty="0" smtClean="0"/>
              <a:t>: ذوق المستهلك، </a:t>
            </a:r>
            <a:r>
              <a:rPr lang="en-US" sz="2000" b="1" dirty="0" smtClean="0"/>
              <a:t>I</a:t>
            </a:r>
            <a:r>
              <a:rPr lang="ar-SA" sz="2000" b="1" dirty="0" smtClean="0"/>
              <a:t>: الدخل،</a:t>
            </a:r>
            <a:r>
              <a:rPr lang="en-US" sz="2000" b="1" dirty="0" smtClean="0"/>
              <a:t> </a:t>
            </a:r>
            <a:r>
              <a:rPr lang="en-US" sz="2000" b="1" dirty="0" err="1" smtClean="0"/>
              <a:t>P</a:t>
            </a:r>
            <a:r>
              <a:rPr lang="en-US" sz="2000" b="1" baseline="-25000" dirty="0" err="1" smtClean="0"/>
              <a:t>j</a:t>
            </a:r>
            <a:r>
              <a:rPr lang="en-US" sz="2000" b="1" dirty="0" smtClean="0"/>
              <a:t> </a:t>
            </a:r>
            <a:r>
              <a:rPr lang="ar-SA" sz="2000" b="1" dirty="0" smtClean="0"/>
              <a:t>: سعر</a:t>
            </a:r>
            <a:r>
              <a:rPr lang="en-US" sz="2000" b="1" dirty="0" smtClean="0"/>
              <a:t> </a:t>
            </a:r>
            <a:r>
              <a:rPr lang="ar-SA" sz="2000" b="1" dirty="0" smtClean="0"/>
              <a:t> السلعة/الخدمة المكملة</a:t>
            </a:r>
            <a:r>
              <a:rPr lang="en-US" sz="2000" b="1" dirty="0" smtClean="0"/>
              <a:t> </a:t>
            </a:r>
            <a:r>
              <a:rPr lang="ar-SA" sz="2000" b="1" dirty="0" smtClean="0"/>
              <a:t>او سعر السلعة البديل</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ppt_x"/>
                                          </p:val>
                                        </p:tav>
                                        <p:tav tm="100000">
                                          <p:val>
                                            <p:strVal val="#ppt_x"/>
                                          </p:val>
                                        </p:tav>
                                      </p:tavLst>
                                    </p:anim>
                                    <p:anim calcmode="lin" valueType="num">
                                      <p:cBhvr additive="base">
                                        <p:cTn id="8" dur="500" fill="hold"/>
                                        <p:tgtEl>
                                          <p:spTgt spid="768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 calcmode="lin" valueType="num">
                                      <p:cBhvr additive="base">
                                        <p:cTn id="13"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anim calcmode="lin" valueType="num">
                                      <p:cBhvr additive="base">
                                        <p:cTn id="19" dur="10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 calcmode="lin" valueType="num">
                                      <p:cBhvr additive="base">
                                        <p:cTn id="25"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6803">
                                            <p:txEl>
                                              <p:pRg st="3" end="3"/>
                                            </p:txEl>
                                          </p:spTgt>
                                        </p:tgtEl>
                                        <p:attrNameLst>
                                          <p:attrName>style.visibility</p:attrName>
                                        </p:attrNameLst>
                                      </p:cBhvr>
                                      <p:to>
                                        <p:strVal val="visible"/>
                                      </p:to>
                                    </p:set>
                                    <p:anim calcmode="lin" valueType="num">
                                      <p:cBhvr additive="base">
                                        <p:cTn id="31" dur="10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68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6803">
                                            <p:txEl>
                                              <p:pRg st="4" end="4"/>
                                            </p:txEl>
                                          </p:spTgt>
                                        </p:tgtEl>
                                        <p:attrNameLst>
                                          <p:attrName>style.visibility</p:attrName>
                                        </p:attrNameLst>
                                      </p:cBhvr>
                                      <p:to>
                                        <p:strVal val="visible"/>
                                      </p:to>
                                    </p:set>
                                    <p:anim calcmode="lin" valueType="num">
                                      <p:cBhvr additive="base">
                                        <p:cTn id="37"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6803">
                                            <p:txEl>
                                              <p:pRg st="5" end="5"/>
                                            </p:txEl>
                                          </p:spTgt>
                                        </p:tgtEl>
                                        <p:attrNameLst>
                                          <p:attrName>style.visibility</p:attrName>
                                        </p:attrNameLst>
                                      </p:cBhvr>
                                      <p:to>
                                        <p:strVal val="visible"/>
                                      </p:to>
                                    </p:set>
                                    <p:anim calcmode="lin" valueType="num">
                                      <p:cBhvr additive="base">
                                        <p:cTn id="43" dur="10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768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r" eaLnBrk="1" hangingPunct="1"/>
            <a:r>
              <a:rPr lang="ar-SA" altLang="en-US" smtClean="0"/>
              <a:t>مثال لمنحني الطلب بيانياً: </a:t>
            </a:r>
            <a:br>
              <a:rPr lang="ar-SA" altLang="en-US" smtClean="0"/>
            </a:br>
            <a:r>
              <a:rPr lang="ar-SA" altLang="en-US" smtClean="0"/>
              <a:t>الشكل التالي يوضح منحنى الطلب على القمح</a:t>
            </a:r>
            <a:endParaRPr lang="en-US" altLang="en-US" smtClean="0"/>
          </a:p>
        </p:txBody>
      </p:sp>
      <p:sp>
        <p:nvSpPr>
          <p:cNvPr id="8195" name="Rectangle 3"/>
          <p:cNvSpPr>
            <a:spLocks noGrp="1" noChangeArrowheads="1"/>
          </p:cNvSpPr>
          <p:nvPr>
            <p:ph type="body" idx="1"/>
          </p:nvPr>
        </p:nvSpPr>
        <p:spPr>
          <a:xfrm>
            <a:off x="838200" y="2362200"/>
            <a:ext cx="7766050" cy="4235450"/>
          </a:xfrm>
        </p:spPr>
        <p:txBody>
          <a:bodyPr/>
          <a:lstStyle/>
          <a:p>
            <a:pPr marL="0" indent="0" eaLnBrk="1" hangingPunct="1">
              <a:lnSpc>
                <a:spcPct val="90000"/>
              </a:lnSpc>
              <a:buFont typeface="Wingdings" pitchFamily="2" charset="2"/>
              <a:buNone/>
              <a:defRPr/>
            </a:pPr>
            <a:r>
              <a:rPr lang="ar-SA" dirty="0" smtClean="0"/>
              <a:t>             السعر</a:t>
            </a:r>
          </a:p>
          <a:p>
            <a:pPr eaLnBrk="1" hangingPunct="1">
              <a:lnSpc>
                <a:spcPct val="90000"/>
              </a:lnSpc>
              <a:defRPr/>
            </a:pPr>
            <a:endParaRPr lang="ar-SA" dirty="0" smtClean="0"/>
          </a:p>
          <a:p>
            <a:pPr eaLnBrk="1" hangingPunct="1">
              <a:lnSpc>
                <a:spcPct val="90000"/>
              </a:lnSpc>
              <a:defRPr/>
            </a:pPr>
            <a:endParaRPr lang="ar-SA" dirty="0" smtClean="0"/>
          </a:p>
          <a:p>
            <a:pPr eaLnBrk="1" hangingPunct="1">
              <a:lnSpc>
                <a:spcPct val="90000"/>
              </a:lnSpc>
              <a:defRPr/>
            </a:pPr>
            <a:endParaRPr lang="ar-SA" dirty="0" smtClean="0"/>
          </a:p>
          <a:p>
            <a:pPr eaLnBrk="1" hangingPunct="1">
              <a:lnSpc>
                <a:spcPct val="90000"/>
              </a:lnSpc>
              <a:defRPr/>
            </a:pPr>
            <a:endParaRPr lang="ar-SA" dirty="0" smtClean="0"/>
          </a:p>
          <a:p>
            <a:pPr eaLnBrk="1" hangingPunct="1">
              <a:lnSpc>
                <a:spcPct val="90000"/>
              </a:lnSpc>
              <a:defRPr/>
            </a:pPr>
            <a:endParaRPr lang="ar-SA" dirty="0" smtClean="0"/>
          </a:p>
          <a:p>
            <a:pPr eaLnBrk="1" hangingPunct="1">
              <a:lnSpc>
                <a:spcPct val="90000"/>
              </a:lnSpc>
              <a:defRPr/>
            </a:pPr>
            <a:endParaRPr lang="ar-SA" dirty="0" smtClean="0"/>
          </a:p>
          <a:p>
            <a:pPr marL="0" indent="0" eaLnBrk="1" hangingPunct="1">
              <a:lnSpc>
                <a:spcPct val="90000"/>
              </a:lnSpc>
              <a:buFont typeface="Wingdings" pitchFamily="2" charset="2"/>
              <a:buNone/>
              <a:defRPr/>
            </a:pPr>
            <a:r>
              <a:rPr lang="ar-SA" dirty="0" smtClean="0"/>
              <a:t>                                                           كمية القمح</a:t>
            </a:r>
          </a:p>
          <a:p>
            <a:pPr eaLnBrk="1" hangingPunct="1">
              <a:lnSpc>
                <a:spcPct val="90000"/>
              </a:lnSpc>
              <a:defRPr/>
            </a:pPr>
            <a:r>
              <a:rPr lang="ar-SA" sz="1800" b="1" dirty="0" smtClean="0"/>
              <a:t>وبحسب قانون الطلب ترتبط الكمية المطلوبة من القمح بعلاقة عكسية مع سعر القمح، حيث أن التغير في السعر يؤدى إلى تغير في الكمية المطلوبة ولكن في الاتجاه المعاكس</a:t>
            </a:r>
            <a:endParaRPr lang="en-US" sz="1800" dirty="0" smtClean="0"/>
          </a:p>
        </p:txBody>
      </p:sp>
      <p:grpSp>
        <p:nvGrpSpPr>
          <p:cNvPr id="101380" name="Group 4"/>
          <p:cNvGrpSpPr>
            <a:grpSpLocks/>
          </p:cNvGrpSpPr>
          <p:nvPr/>
        </p:nvGrpSpPr>
        <p:grpSpPr bwMode="auto">
          <a:xfrm>
            <a:off x="2130425" y="2660650"/>
            <a:ext cx="5321300" cy="3146425"/>
            <a:chOff x="2131111" y="2660650"/>
            <a:chExt cx="5320614" cy="3146425"/>
          </a:xfrm>
        </p:grpSpPr>
        <p:grpSp>
          <p:nvGrpSpPr>
            <p:cNvPr id="101381" name="Group 3"/>
            <p:cNvGrpSpPr>
              <a:grpSpLocks/>
            </p:cNvGrpSpPr>
            <p:nvPr/>
          </p:nvGrpSpPr>
          <p:grpSpPr bwMode="auto">
            <a:xfrm>
              <a:off x="2301875" y="2660650"/>
              <a:ext cx="5149850" cy="3146425"/>
              <a:chOff x="2301875" y="2660650"/>
              <a:chExt cx="5149850" cy="3146425"/>
            </a:xfrm>
          </p:grpSpPr>
          <p:sp>
            <p:nvSpPr>
              <p:cNvPr id="101383" name="AutoShape 10"/>
              <p:cNvSpPr>
                <a:spLocks noChangeAspect="1" noChangeArrowheads="1"/>
              </p:cNvSpPr>
              <p:nvPr/>
            </p:nvSpPr>
            <p:spPr bwMode="auto">
              <a:xfrm>
                <a:off x="2301875" y="2660650"/>
                <a:ext cx="51498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
            <p:nvSpPr>
              <p:cNvPr id="101384" name="Line 11"/>
              <p:cNvSpPr>
                <a:spLocks noChangeShapeType="1"/>
              </p:cNvSpPr>
              <p:nvPr/>
            </p:nvSpPr>
            <p:spPr bwMode="auto">
              <a:xfrm flipV="1">
                <a:off x="6879621" y="2660650"/>
                <a:ext cx="0" cy="30034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5" name="Line 12"/>
              <p:cNvSpPr>
                <a:spLocks noChangeShapeType="1"/>
              </p:cNvSpPr>
              <p:nvPr/>
            </p:nvSpPr>
            <p:spPr bwMode="auto">
              <a:xfrm flipH="1">
                <a:off x="2587927" y="5640815"/>
                <a:ext cx="429169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6" name="Line 13"/>
              <p:cNvSpPr>
                <a:spLocks noChangeShapeType="1"/>
              </p:cNvSpPr>
              <p:nvPr/>
            </p:nvSpPr>
            <p:spPr bwMode="auto">
              <a:xfrm flipH="1">
                <a:off x="3303514" y="2946689"/>
                <a:ext cx="2717951" cy="22883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382" name="Rectangular Callout 2"/>
            <p:cNvSpPr>
              <a:spLocks noChangeArrowheads="1"/>
            </p:cNvSpPr>
            <p:nvPr/>
          </p:nvSpPr>
          <p:spPr bwMode="auto">
            <a:xfrm>
              <a:off x="2131111" y="2852936"/>
              <a:ext cx="2920177" cy="432048"/>
            </a:xfrm>
            <a:prstGeom prst="wedgeRectCallout">
              <a:avLst>
                <a:gd name="adj1" fmla="val 41241"/>
                <a:gd name="adj2" fmla="val 206718"/>
              </a:avLst>
            </a:prstGeom>
            <a:solidFill>
              <a:schemeClr val="accent1"/>
            </a:solidFill>
            <a:ln w="9525" algn="ctr">
              <a:solidFill>
                <a:schemeClr val="tx1"/>
              </a:solidFill>
              <a:round/>
              <a:headEnd/>
              <a:tailEnd/>
            </a:ln>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2400"/>
                <a:t>منحني الطلب علي القمح</a:t>
              </a:r>
              <a:endParaRPr lang="en-US" altLang="en-US" sz="1800"/>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55650" y="836613"/>
            <a:ext cx="7924800" cy="1143000"/>
          </a:xfrm>
        </p:spPr>
        <p:txBody>
          <a:bodyPr/>
          <a:lstStyle/>
          <a:p>
            <a:pPr algn="ctr" eaLnBrk="1" hangingPunct="1"/>
            <a:r>
              <a:rPr lang="ar-SA" altLang="en-US" smtClean="0"/>
              <a:t>العوامل المؤثرة في الطلب على المنتجات الزراعية</a:t>
            </a:r>
            <a:br>
              <a:rPr lang="ar-SA" altLang="en-US" smtClean="0"/>
            </a:br>
            <a:r>
              <a:rPr lang="ar-SA" altLang="en-US" smtClean="0"/>
              <a:t>(محددات الطلب)</a:t>
            </a:r>
            <a:endParaRPr lang="en-US" altLang="en-US" smtClean="0"/>
          </a:p>
        </p:txBody>
      </p:sp>
      <p:sp>
        <p:nvSpPr>
          <p:cNvPr id="102403" name="Rectangle 3"/>
          <p:cNvSpPr>
            <a:spLocks noGrp="1" noChangeArrowheads="1"/>
          </p:cNvSpPr>
          <p:nvPr>
            <p:ph type="body" idx="1"/>
          </p:nvPr>
        </p:nvSpPr>
        <p:spPr>
          <a:xfrm>
            <a:off x="838200" y="2362200"/>
            <a:ext cx="7693025" cy="3875088"/>
          </a:xfrm>
        </p:spPr>
        <p:txBody>
          <a:bodyPr/>
          <a:lstStyle/>
          <a:p>
            <a:pPr algn="just" eaLnBrk="1" hangingPunct="1"/>
            <a:endParaRPr lang="ar-SA" altLang="en-US" b="1" smtClean="0"/>
          </a:p>
          <a:p>
            <a:pPr algn="just" eaLnBrk="1" hangingPunct="1"/>
            <a:r>
              <a:rPr lang="ar-SA" altLang="en-US" b="1" smtClean="0"/>
              <a:t>السعر هو المحدد الرئيسي للطلب</a:t>
            </a:r>
          </a:p>
          <a:p>
            <a:pPr algn="just" eaLnBrk="1" hangingPunct="1"/>
            <a:r>
              <a:rPr lang="ar-SA" altLang="en-US" b="1" smtClean="0"/>
              <a:t>هنالك عدة محددات أخري للطلب على السلع تؤثر في الكمية المطلوبة بغض النظر عن مستوى السعر السائد للسلعة. </a:t>
            </a:r>
          </a:p>
          <a:p>
            <a:pPr algn="just" eaLnBrk="1" hangingPunct="1"/>
            <a:r>
              <a:rPr lang="ar-SA" altLang="en-US" b="1" smtClean="0"/>
              <a:t>إن التغير في سعر السلعة يؤدى إلى التحرك في نفس منحني الطلب (</a:t>
            </a:r>
            <a:r>
              <a:rPr lang="ar-SA" altLang="en-US" b="1" smtClean="0">
                <a:solidFill>
                  <a:srgbClr val="FF0000"/>
                </a:solidFill>
              </a:rPr>
              <a:t>هذا يسمي التغير في الكمية المطلوبة</a:t>
            </a:r>
            <a:r>
              <a:rPr lang="ar-SA" altLang="en-US" b="1" smtClean="0"/>
              <a:t>)،</a:t>
            </a:r>
          </a:p>
          <a:p>
            <a:pPr algn="just" eaLnBrk="1" hangingPunct="1"/>
            <a:r>
              <a:rPr lang="ar-SA" altLang="en-US" b="1" smtClean="0"/>
              <a:t>التغير في المؤثرات أو محددات الطلب الأخرى يزيح المنحني من مكانه (</a:t>
            </a:r>
            <a:r>
              <a:rPr lang="ar-SA" altLang="en-US" b="1" smtClean="0">
                <a:solidFill>
                  <a:srgbClr val="FF0000"/>
                </a:solidFill>
              </a:rPr>
              <a:t>هذا يسمي التغير في الطلب</a:t>
            </a:r>
            <a:r>
              <a:rPr lang="ar-SA" altLang="en-US" b="1" smtClean="0"/>
              <a:t>)، أي أنها تؤدى إلى معادلة طلب مختلفة.</a:t>
            </a:r>
            <a:endParaRPr lang="en-US" altLang="en-US" smtClean="0"/>
          </a:p>
          <a:p>
            <a:pPr algn="just" eaLnBrk="1" hangingPunct="1"/>
            <a:endParaRPr lang="en-US" altLang="en-US" b="1"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838200" y="2362200"/>
            <a:ext cx="7693025" cy="4019550"/>
          </a:xfrm>
        </p:spPr>
        <p:txBody>
          <a:bodyPr/>
          <a:lstStyle/>
          <a:p>
            <a:pPr marL="0" indent="0" algn="just" eaLnBrk="1" hangingPunct="1">
              <a:buFont typeface="Wingdings" pitchFamily="2" charset="2"/>
              <a:buNone/>
            </a:pPr>
            <a:r>
              <a:rPr lang="ar-SA" altLang="en-US" b="1" smtClean="0"/>
              <a:t>تشمل الآتي:</a:t>
            </a:r>
            <a:endParaRPr lang="en-US" altLang="en-US" b="1" smtClean="0"/>
          </a:p>
          <a:p>
            <a:pPr marL="0" indent="0" algn="just" eaLnBrk="1" hangingPunct="1">
              <a:buFont typeface="Wingdings" pitchFamily="2" charset="2"/>
              <a:buNone/>
            </a:pPr>
            <a:r>
              <a:rPr lang="ar-SA" altLang="en-US" b="1" smtClean="0"/>
              <a:t>- الدخل </a:t>
            </a:r>
            <a:r>
              <a:rPr lang="ar-SA" altLang="en-US" b="1" smtClean="0">
                <a:solidFill>
                  <a:srgbClr val="FF0000"/>
                </a:solidFill>
              </a:rPr>
              <a:t>الحقيقي</a:t>
            </a:r>
            <a:r>
              <a:rPr lang="ar-SA" altLang="en-US" b="1" smtClean="0"/>
              <a:t> (+)</a:t>
            </a:r>
          </a:p>
          <a:p>
            <a:pPr marL="0" indent="0" algn="just" eaLnBrk="1" hangingPunct="1">
              <a:buFont typeface="Wingdings" pitchFamily="2" charset="2"/>
              <a:buNone/>
            </a:pPr>
            <a:r>
              <a:rPr lang="ar-SA" altLang="en-US" b="1" smtClean="0"/>
              <a:t>- أسعار السلع البديلة والمكملة (+ للبدائل، و – للسلع المكملة)</a:t>
            </a:r>
          </a:p>
          <a:p>
            <a:pPr marL="0" indent="0" algn="just" eaLnBrk="1" hangingPunct="1">
              <a:buFont typeface="Wingdings" pitchFamily="2" charset="2"/>
              <a:buNone/>
            </a:pPr>
            <a:r>
              <a:rPr lang="ar-SA" altLang="en-US" b="1" smtClean="0"/>
              <a:t>- عدد السكان (حجم السوق)  (+)</a:t>
            </a:r>
          </a:p>
          <a:p>
            <a:pPr marL="0" indent="0" algn="just" eaLnBrk="1" hangingPunct="1">
              <a:buFont typeface="Wingdings" pitchFamily="2" charset="2"/>
              <a:buNone/>
            </a:pPr>
            <a:r>
              <a:rPr lang="ar-SA" altLang="en-US" b="1" smtClean="0"/>
              <a:t>- الأذواق، العادات، التقاليد، والدين (+ أو -)</a:t>
            </a:r>
          </a:p>
          <a:p>
            <a:pPr marL="0" indent="0" algn="just" eaLnBrk="1" hangingPunct="1">
              <a:buFont typeface="Wingdings" pitchFamily="2" charset="2"/>
              <a:buNone/>
            </a:pPr>
            <a:r>
              <a:rPr lang="ar-SA" altLang="en-US" b="1" smtClean="0"/>
              <a:t>- التوقعات المستقبلية للأسعار والدخل ( + )</a:t>
            </a:r>
          </a:p>
          <a:p>
            <a:pPr marL="0" indent="0" algn="just" eaLnBrk="1" hangingPunct="1">
              <a:buFont typeface="Wingdings" pitchFamily="2" charset="2"/>
              <a:buNone/>
            </a:pPr>
            <a:r>
              <a:rPr lang="ar-SA" altLang="en-US" b="1" smtClean="0"/>
              <a:t>- المؤثرات الخاصة (مثلا:السياسات الحكومية/المناخ/الإعلان) ( + أو -)</a:t>
            </a:r>
            <a:endParaRPr lang="en-US" altLang="en-US" b="1" smtClean="0"/>
          </a:p>
        </p:txBody>
      </p:sp>
      <p:sp>
        <p:nvSpPr>
          <p:cNvPr id="3" name="Rectangle 2"/>
          <p:cNvSpPr/>
          <p:nvPr/>
        </p:nvSpPr>
        <p:spPr>
          <a:xfrm>
            <a:off x="1331913" y="692150"/>
            <a:ext cx="6696075" cy="954088"/>
          </a:xfrm>
          <a:prstGeom prst="rect">
            <a:avLst/>
          </a:prstGeom>
        </p:spPr>
        <p:txBody>
          <a:bodyPr>
            <a:spAutoFit/>
          </a:bodyPr>
          <a:lstStyle/>
          <a:p>
            <a:pPr algn="just" rtl="1">
              <a:spcBef>
                <a:spcPct val="20000"/>
              </a:spcBef>
              <a:buClr>
                <a:srgbClr val="003366"/>
              </a:buClr>
              <a:buSzPct val="75000"/>
              <a:defRPr/>
            </a:pPr>
            <a:r>
              <a:rPr lang="ar-SA" sz="2800" b="1" kern="0" dirty="0">
                <a:solidFill>
                  <a:srgbClr val="003366"/>
                </a:solidFill>
                <a:latin typeface="Arial"/>
                <a:cs typeface="Arial"/>
              </a:rPr>
              <a:t>عوامل أو محددات الطلب الأخرى (غير سعر السلعة نفسها)</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just" eaLnBrk="1" hangingPunct="1"/>
            <a:r>
              <a:rPr lang="ar-SA" altLang="en-US" smtClean="0"/>
              <a:t>أولاً: الدخل الحقيقي</a:t>
            </a:r>
            <a:r>
              <a:rPr lang="en-US" altLang="en-US" smtClean="0"/>
              <a:t> </a:t>
            </a:r>
          </a:p>
        </p:txBody>
      </p:sp>
      <p:sp>
        <p:nvSpPr>
          <p:cNvPr id="104451" name="Rectangle 3"/>
          <p:cNvSpPr>
            <a:spLocks noGrp="1" noChangeArrowheads="1"/>
          </p:cNvSpPr>
          <p:nvPr>
            <p:ph type="body" idx="1"/>
          </p:nvPr>
        </p:nvSpPr>
        <p:spPr>
          <a:xfrm>
            <a:off x="900113" y="2276475"/>
            <a:ext cx="7693025" cy="4392613"/>
          </a:xfrm>
        </p:spPr>
        <p:txBody>
          <a:bodyPr/>
          <a:lstStyle/>
          <a:p>
            <a:pPr algn="just" eaLnBrk="1" hangingPunct="1">
              <a:lnSpc>
                <a:spcPct val="90000"/>
              </a:lnSpc>
            </a:pPr>
            <a:r>
              <a:rPr lang="ar-SA" altLang="en-US" sz="3000" b="1" smtClean="0"/>
              <a:t>يعتبر الدخل من المحددات الرئيسة للإنفاق على السلع والخدمات. </a:t>
            </a:r>
            <a:r>
              <a:rPr lang="ar-SA" altLang="en-US" sz="3000" b="1" smtClean="0">
                <a:solidFill>
                  <a:srgbClr val="FF0000"/>
                </a:solidFill>
              </a:rPr>
              <a:t>فالدخل الحقيقي </a:t>
            </a:r>
            <a:r>
              <a:rPr lang="ar-SA" altLang="en-US" sz="3000" b="1" smtClean="0"/>
              <a:t>يعكس القوة الشرائية </a:t>
            </a:r>
            <a:r>
              <a:rPr lang="ar-SA" altLang="en-US" sz="3000" b="1" smtClean="0">
                <a:solidFill>
                  <a:srgbClr val="FF0000"/>
                </a:solidFill>
              </a:rPr>
              <a:t>للدخل النقدي</a:t>
            </a:r>
            <a:r>
              <a:rPr lang="ar-SA" altLang="en-US" sz="3000" b="1" smtClean="0"/>
              <a:t>. </a:t>
            </a:r>
          </a:p>
          <a:p>
            <a:pPr algn="just" eaLnBrk="1" hangingPunct="1">
              <a:lnSpc>
                <a:spcPct val="90000"/>
              </a:lnSpc>
            </a:pPr>
            <a:r>
              <a:rPr lang="ar-SA" altLang="en-US" sz="3000" b="1" smtClean="0"/>
              <a:t>يعتمد الدخل الحقيقي</a:t>
            </a:r>
            <a:r>
              <a:rPr lang="en-US" altLang="en-US" sz="3000" smtClean="0"/>
              <a:t> </a:t>
            </a:r>
            <a:r>
              <a:rPr lang="ar-SA" altLang="en-US" sz="3000" b="1" smtClean="0"/>
              <a:t>على المستوى العام للأسعار(التضخم). فالتغير في مستوى الأسعار ينعكس على الدخل الحقيقي للأفراد. </a:t>
            </a:r>
          </a:p>
          <a:p>
            <a:pPr algn="just" eaLnBrk="1" hangingPunct="1">
              <a:lnSpc>
                <a:spcPct val="90000"/>
              </a:lnSpc>
            </a:pPr>
            <a:r>
              <a:rPr lang="ar-SA" altLang="en-US" sz="3000" b="1" smtClean="0"/>
              <a:t>فإذا زاد الدخل النقدي للأفراد بمعدل أعلى من ارتفاع الأسعار دل ذلك على زيادة الدخل الحقيقي, وإذا زاد الدخل بمعدل أقل من ارتفاع الأسعار قل الدخل الحقيقي. </a:t>
            </a:r>
            <a:endParaRPr lang="en-US" altLang="en-US" sz="3000" b="1"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p:txBody>
          <a:bodyPr/>
          <a:lstStyle/>
          <a:p>
            <a:pPr algn="just" eaLnBrk="1" hangingPunct="1">
              <a:buFont typeface="Wingdings" pitchFamily="2" charset="2"/>
              <a:buChar char="§"/>
            </a:pPr>
            <a:r>
              <a:rPr lang="ar-SA" altLang="en-US" b="1" smtClean="0"/>
              <a:t>هنالك علاقة طردية بين الدخل و الطلب على السلع الغذائية. إذا زاد الدخل الحقيقي يزيد استهلاك الفرد من السلع الغذائية وغيرها، والعكس بالعكس.</a:t>
            </a:r>
            <a:r>
              <a:rPr lang="en-US" altLang="en-US" b="1" smtClean="0"/>
              <a:t> </a:t>
            </a:r>
            <a:endParaRPr lang="ar-SA" altLang="en-US" b="1" smtClean="0"/>
          </a:p>
          <a:p>
            <a:pPr algn="just" eaLnBrk="1" hangingPunct="1">
              <a:buFont typeface="Wingdings" pitchFamily="2" charset="2"/>
              <a:buChar char="§"/>
            </a:pPr>
            <a:r>
              <a:rPr lang="ar-SA" altLang="en-US" b="1" smtClean="0"/>
              <a:t>ويلاحظ أن الزيادة في الدخل الحقيقي تؤدى إلى زيادة الاستهلاك بغض النظر عن مستوى الأسعار، كما في الشكل التالي:</a:t>
            </a:r>
            <a:endParaRPr lang="en-US" altLang="en-US" b="1" smtClean="0"/>
          </a:p>
        </p:txBody>
      </p:sp>
      <p:sp>
        <p:nvSpPr>
          <p:cNvPr id="105475" name="TextBox 2"/>
          <p:cNvSpPr txBox="1">
            <a:spLocks noChangeArrowheads="1"/>
          </p:cNvSpPr>
          <p:nvPr/>
        </p:nvSpPr>
        <p:spPr bwMode="auto">
          <a:xfrm>
            <a:off x="2987675" y="1196975"/>
            <a:ext cx="496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4000" b="1"/>
              <a:t>يتبع</a:t>
            </a:r>
            <a:endParaRPr lang="en-US" altLang="en-US" sz="4000" b="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11188" y="1268413"/>
            <a:ext cx="8291512" cy="5360987"/>
          </a:xfrm>
        </p:spPr>
        <p:txBody>
          <a:bodyPr rtlCol="0">
            <a:normAutofit lnSpcReduction="10000"/>
          </a:bodyPr>
          <a:lstStyle/>
          <a:p>
            <a:pPr rtl="1" eaLnBrk="1" fontAlgn="auto" hangingPunct="1">
              <a:spcAft>
                <a:spcPts val="0"/>
              </a:spcAft>
              <a:buFont typeface="Arial" pitchFamily="34" charset="0"/>
              <a:buNone/>
              <a:defRPr/>
            </a:pPr>
            <a:r>
              <a:rPr lang="ar-SA" dirty="0" smtClean="0"/>
              <a:t> </a:t>
            </a:r>
            <a:r>
              <a:rPr lang="ar-SA" sz="2000" dirty="0" smtClean="0"/>
              <a:t>السعر  </a:t>
            </a:r>
            <a:r>
              <a:rPr lang="ar-SA" dirty="0" smtClean="0"/>
              <a:t>           </a:t>
            </a:r>
          </a:p>
          <a:p>
            <a:pPr eaLnBrk="1" fontAlgn="auto" hangingPunct="1">
              <a:spcAft>
                <a:spcPts val="0"/>
              </a:spcAft>
              <a:defRPr/>
            </a:pPr>
            <a:endParaRPr lang="ar-SA" dirty="0" smtClean="0"/>
          </a:p>
          <a:p>
            <a:pPr eaLnBrk="1" fontAlgn="auto" hangingPunct="1">
              <a:spcAft>
                <a:spcPts val="0"/>
              </a:spcAft>
              <a:defRPr/>
            </a:pPr>
            <a:endParaRPr lang="ar-SA" dirty="0" smtClean="0"/>
          </a:p>
          <a:p>
            <a:pPr eaLnBrk="1" fontAlgn="auto" hangingPunct="1">
              <a:spcAft>
                <a:spcPts val="0"/>
              </a:spcAft>
              <a:defRPr/>
            </a:pPr>
            <a:endParaRPr lang="ar-SA" dirty="0" smtClean="0"/>
          </a:p>
          <a:p>
            <a:pPr marL="0" indent="0" eaLnBrk="1" fontAlgn="auto" hangingPunct="1">
              <a:spcAft>
                <a:spcPts val="0"/>
              </a:spcAft>
              <a:buFont typeface="Arial" pitchFamily="34" charset="0"/>
              <a:buNone/>
              <a:defRPr/>
            </a:pPr>
            <a:endParaRPr lang="ar-SA" dirty="0" smtClean="0"/>
          </a:p>
          <a:p>
            <a:pPr algn="r" eaLnBrk="1" fontAlgn="auto" hangingPunct="1">
              <a:spcAft>
                <a:spcPts val="0"/>
              </a:spcAft>
              <a:buFont typeface="Arial" pitchFamily="34" charset="0"/>
              <a:buNone/>
              <a:defRPr/>
            </a:pPr>
            <a:r>
              <a:rPr lang="ar-SA" dirty="0" smtClean="0"/>
              <a:t>           </a:t>
            </a:r>
          </a:p>
          <a:p>
            <a:pPr algn="r" rtl="1" eaLnBrk="1" fontAlgn="auto" hangingPunct="1">
              <a:spcAft>
                <a:spcPts val="0"/>
              </a:spcAft>
              <a:buFont typeface="Arial" pitchFamily="34" charset="0"/>
              <a:buNone/>
              <a:defRPr/>
            </a:pPr>
            <a:endParaRPr lang="ar-SA" sz="2800" dirty="0" smtClean="0"/>
          </a:p>
          <a:p>
            <a:pPr marL="0" indent="0" algn="r" rtl="1" eaLnBrk="1" fontAlgn="auto" hangingPunct="1">
              <a:spcAft>
                <a:spcPts val="0"/>
              </a:spcAft>
              <a:buFont typeface="Arial" pitchFamily="34" charset="0"/>
              <a:buNone/>
              <a:defRPr/>
            </a:pPr>
            <a:r>
              <a:rPr lang="ar-SA" sz="2800" dirty="0" smtClean="0"/>
              <a:t>كمية القمح</a:t>
            </a:r>
          </a:p>
          <a:p>
            <a:pPr marL="0" indent="0" algn="r" rtl="1" eaLnBrk="1" fontAlgn="auto" hangingPunct="1">
              <a:spcAft>
                <a:spcPts val="0"/>
              </a:spcAft>
              <a:buFont typeface="Arial" pitchFamily="34" charset="0"/>
              <a:buNone/>
              <a:defRPr/>
            </a:pPr>
            <a:endParaRPr lang="ar-SA" sz="2800" dirty="0" smtClean="0"/>
          </a:p>
          <a:p>
            <a:pPr marL="0" indent="0" algn="r" rtl="1" eaLnBrk="1" fontAlgn="auto" hangingPunct="1">
              <a:spcAft>
                <a:spcPts val="0"/>
              </a:spcAft>
              <a:buFont typeface="Arial" pitchFamily="34" charset="0"/>
              <a:buNone/>
              <a:defRPr/>
            </a:pPr>
            <a:r>
              <a:rPr lang="en-US" sz="2800" dirty="0" smtClean="0"/>
              <a:t>    </a:t>
            </a:r>
            <a:r>
              <a:rPr lang="ar-SA" sz="2800" dirty="0" smtClean="0"/>
              <a:t>(انتقل </a:t>
            </a:r>
            <a:r>
              <a:rPr lang="ar-SA" sz="2800" dirty="0"/>
              <a:t>منحني الطلب لاعلي او الي اليمين نتيجة زيادة الدخل </a:t>
            </a:r>
            <a:r>
              <a:rPr lang="ar-SA" sz="2800" dirty="0" smtClean="0"/>
              <a:t>الحقيقي</a:t>
            </a:r>
            <a:r>
              <a:rPr lang="en-US" sz="2800" dirty="0" smtClean="0"/>
              <a:t>(</a:t>
            </a:r>
            <a:endParaRPr lang="en-US" b="1" dirty="0"/>
          </a:p>
          <a:p>
            <a:pPr eaLnBrk="1" fontAlgn="auto" hangingPunct="1">
              <a:spcAft>
                <a:spcPts val="0"/>
              </a:spcAft>
              <a:buFont typeface="Arial" pitchFamily="34" charset="0"/>
              <a:buNone/>
              <a:defRPr/>
            </a:pPr>
            <a:endParaRPr lang="en-US" dirty="0" smtClean="0"/>
          </a:p>
        </p:txBody>
      </p:sp>
      <p:grpSp>
        <p:nvGrpSpPr>
          <p:cNvPr id="106499" name="Group 9"/>
          <p:cNvGrpSpPr>
            <a:grpSpLocks noChangeAspect="1"/>
          </p:cNvGrpSpPr>
          <p:nvPr/>
        </p:nvGrpSpPr>
        <p:grpSpPr bwMode="auto">
          <a:xfrm>
            <a:off x="1908175" y="1809750"/>
            <a:ext cx="6191250" cy="3783013"/>
            <a:chOff x="3927" y="5090"/>
            <a:chExt cx="5635" cy="3520"/>
          </a:xfrm>
        </p:grpSpPr>
        <p:sp>
          <p:nvSpPr>
            <p:cNvPr id="106504" name="AutoShape 10"/>
            <p:cNvSpPr>
              <a:spLocks noChangeAspect="1" noChangeArrowheads="1"/>
            </p:cNvSpPr>
            <p:nvPr/>
          </p:nvSpPr>
          <p:spPr bwMode="auto">
            <a:xfrm>
              <a:off x="3927" y="5090"/>
              <a:ext cx="5635" cy="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en-US" altLang="en-US" sz="1800">
                <a:latin typeface="Arial" pitchFamily="34" charset="0"/>
              </a:endParaRPr>
            </a:p>
          </p:txBody>
        </p:sp>
        <p:sp>
          <p:nvSpPr>
            <p:cNvPr id="106505" name="Line 11"/>
            <p:cNvSpPr>
              <a:spLocks noChangeShapeType="1"/>
            </p:cNvSpPr>
            <p:nvPr/>
          </p:nvSpPr>
          <p:spPr bwMode="auto">
            <a:xfrm flipV="1">
              <a:off x="4320" y="5090"/>
              <a:ext cx="0" cy="3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6" name="Line 12"/>
            <p:cNvSpPr>
              <a:spLocks noChangeShapeType="1"/>
            </p:cNvSpPr>
            <p:nvPr/>
          </p:nvSpPr>
          <p:spPr bwMode="auto">
            <a:xfrm>
              <a:off x="4320" y="8450"/>
              <a:ext cx="37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7" name="Line 13"/>
            <p:cNvSpPr>
              <a:spLocks noChangeShapeType="1"/>
            </p:cNvSpPr>
            <p:nvPr/>
          </p:nvSpPr>
          <p:spPr bwMode="auto">
            <a:xfrm flipH="1" flipV="1">
              <a:off x="6024" y="5257"/>
              <a:ext cx="2599" cy="26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8" name="AutoShape 14"/>
            <p:cNvSpPr>
              <a:spLocks noChangeArrowheads="1"/>
            </p:cNvSpPr>
            <p:nvPr/>
          </p:nvSpPr>
          <p:spPr bwMode="auto">
            <a:xfrm rot="8239159">
              <a:off x="6042" y="6028"/>
              <a:ext cx="313" cy="160"/>
            </a:xfrm>
            <a:prstGeom prst="leftArrow">
              <a:avLst>
                <a:gd name="adj1" fmla="val 50000"/>
                <a:gd name="adj2" fmla="val 48906"/>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en-US" altLang="en-US" sz="1800">
                <a:latin typeface="Arial" pitchFamily="34" charset="0"/>
              </a:endParaRPr>
            </a:p>
          </p:txBody>
        </p:sp>
        <p:sp>
          <p:nvSpPr>
            <p:cNvPr id="106509" name="AutoShape 15"/>
            <p:cNvSpPr>
              <a:spLocks noChangeArrowheads="1"/>
            </p:cNvSpPr>
            <p:nvPr/>
          </p:nvSpPr>
          <p:spPr bwMode="auto">
            <a:xfrm rot="8398769">
              <a:off x="6997" y="6998"/>
              <a:ext cx="313" cy="160"/>
            </a:xfrm>
            <a:prstGeom prst="leftArrow">
              <a:avLst>
                <a:gd name="adj1" fmla="val 50000"/>
                <a:gd name="adj2" fmla="val 48906"/>
              </a:avLst>
            </a:prstGeom>
            <a:solidFill>
              <a:srgbClr val="FFFFFF"/>
            </a:solidFill>
            <a:ln w="9525">
              <a:solidFill>
                <a:srgbClr val="000000"/>
              </a:solidFill>
              <a:miter lim="800000"/>
              <a:headEnd/>
              <a:tailEnd/>
            </a:ln>
          </p:spPr>
          <p:txBody>
            <a:bodyPr/>
            <a:lstStyle>
              <a:lvl1pPr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en-US" altLang="en-US" sz="1800">
                <a:latin typeface="Arial" pitchFamily="34" charset="0"/>
              </a:endParaRPr>
            </a:p>
          </p:txBody>
        </p:sp>
        <p:sp>
          <p:nvSpPr>
            <p:cNvPr id="106510" name="Line 16"/>
            <p:cNvSpPr>
              <a:spLocks noChangeShapeType="1"/>
            </p:cNvSpPr>
            <p:nvPr/>
          </p:nvSpPr>
          <p:spPr bwMode="auto">
            <a:xfrm flipH="1" flipV="1">
              <a:off x="4975" y="5391"/>
              <a:ext cx="2622" cy="273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 name="Title 1"/>
          <p:cNvSpPr>
            <a:spLocks noGrp="1"/>
          </p:cNvSpPr>
          <p:nvPr>
            <p:ph type="title"/>
          </p:nvPr>
        </p:nvSpPr>
        <p:spPr>
          <a:xfrm>
            <a:off x="971550" y="260350"/>
            <a:ext cx="7924800" cy="1143000"/>
          </a:xfrm>
        </p:spPr>
        <p:txBody>
          <a:bodyPr rtlCol="0">
            <a:normAutofit fontScale="90000"/>
          </a:bodyPr>
          <a:lstStyle/>
          <a:p>
            <a:pPr algn="r" eaLnBrk="1" fontAlgn="auto" hangingPunct="1">
              <a:spcAft>
                <a:spcPts val="0"/>
              </a:spcAft>
              <a:defRPr/>
            </a:pPr>
            <a:r>
              <a:rPr lang="ar-SA" b="1" dirty="0" smtClean="0"/>
              <a:t>أثر زيادة دخول المستهلكين علي منحني الطلب علي القمح</a:t>
            </a:r>
            <a:endParaRPr lang="en-US" b="1" dirty="0"/>
          </a:p>
        </p:txBody>
      </p:sp>
      <p:sp>
        <p:nvSpPr>
          <p:cNvPr id="13" name="Oval Callout 12"/>
          <p:cNvSpPr/>
          <p:nvPr/>
        </p:nvSpPr>
        <p:spPr>
          <a:xfrm rot="20439463">
            <a:off x="3492500" y="1412875"/>
            <a:ext cx="719138" cy="612775"/>
          </a:xfrm>
          <a:prstGeom prst="wedgeEllipseCallout">
            <a:avLst>
              <a:gd name="adj1" fmla="val -99025"/>
              <a:gd name="adj2" fmla="val 867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b="1" dirty="0"/>
              <a:t>ط1</a:t>
            </a:r>
            <a:endParaRPr lang="en-US" b="1" dirty="0"/>
          </a:p>
        </p:txBody>
      </p:sp>
      <p:sp>
        <p:nvSpPr>
          <p:cNvPr id="14" name="Oval Callout 13"/>
          <p:cNvSpPr/>
          <p:nvPr/>
        </p:nvSpPr>
        <p:spPr>
          <a:xfrm rot="20390007">
            <a:off x="4787900" y="1268413"/>
            <a:ext cx="720725" cy="612775"/>
          </a:xfrm>
          <a:prstGeom prst="wedgeEllipseCallout">
            <a:avLst>
              <a:gd name="adj1" fmla="val -99025"/>
              <a:gd name="adj2" fmla="val 867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b="1" dirty="0"/>
              <a:t>ط2</a:t>
            </a:r>
            <a:endParaRPr lang="en-US" b="1" dirty="0"/>
          </a:p>
        </p:txBody>
      </p:sp>
      <p:sp>
        <p:nvSpPr>
          <p:cNvPr id="15" name="Rectangle 14"/>
          <p:cNvSpPr/>
          <p:nvPr/>
        </p:nvSpPr>
        <p:spPr>
          <a:xfrm>
            <a:off x="5867400" y="1844675"/>
            <a:ext cx="2952750" cy="151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ar-SA" dirty="0"/>
              <a:t> </a:t>
            </a:r>
            <a:r>
              <a:rPr lang="ar-SA" sz="2000" b="1" dirty="0"/>
              <a:t>عند ط1 الدخل=د1</a:t>
            </a:r>
          </a:p>
          <a:p>
            <a:pPr algn="just" rtl="1">
              <a:defRPr/>
            </a:pPr>
            <a:r>
              <a:rPr lang="ar-SA" sz="2000" b="1" dirty="0"/>
              <a:t>عند ط2 الدخل =د2</a:t>
            </a:r>
          </a:p>
          <a:p>
            <a:pPr algn="just" rtl="1">
              <a:defRPr/>
            </a:pPr>
            <a:r>
              <a:rPr lang="ar-SA" sz="2000" b="1" dirty="0"/>
              <a:t>د2 &gt; د1                        </a:t>
            </a:r>
            <a:endParaRPr lang="en-US" sz="20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just" eaLnBrk="1" hangingPunct="1"/>
            <a:r>
              <a:rPr lang="ar-SA" altLang="en-US" sz="4000" smtClean="0"/>
              <a:t>هنالك عدة ملاحظات في ما يتعلق بارتباط الدخل بالطلب على السلع الزراعية</a:t>
            </a:r>
            <a:r>
              <a:rPr lang="en-US" altLang="en-US" sz="4000" smtClean="0"/>
              <a:t> </a:t>
            </a:r>
          </a:p>
        </p:txBody>
      </p:sp>
      <p:sp>
        <p:nvSpPr>
          <p:cNvPr id="107523" name="Rectangle 3"/>
          <p:cNvSpPr>
            <a:spLocks noGrp="1" noChangeArrowheads="1"/>
          </p:cNvSpPr>
          <p:nvPr>
            <p:ph type="body" idx="1"/>
          </p:nvPr>
        </p:nvSpPr>
        <p:spPr>
          <a:xfrm>
            <a:off x="684213" y="2565400"/>
            <a:ext cx="8002587" cy="3816350"/>
          </a:xfrm>
        </p:spPr>
        <p:txBody>
          <a:bodyPr/>
          <a:lstStyle/>
          <a:p>
            <a:pPr marL="609600" indent="-609600" algn="just" eaLnBrk="1" hangingPunct="1"/>
            <a:r>
              <a:rPr lang="ar-SA" altLang="en-US" b="1" smtClean="0"/>
              <a:t>عندما يرتفع مستوى الدخل فان المستهلكين يميلون إلى تحسين مستوى غذائهم من خلال إحلال الأغذية الأفضل من وجهة نظرهم، والتي عادة ما تكون أكثر تكلفة، محل الأغذية البسيطة.</a:t>
            </a:r>
          </a:p>
          <a:p>
            <a:pPr marL="609600" indent="-609600" algn="just" eaLnBrk="1" hangingPunct="1"/>
            <a:r>
              <a:rPr lang="ar-SA" altLang="en-US" b="1" smtClean="0"/>
              <a:t>عادة ما يصاحب ارتفاع مستويات الدخول انخفاض نسبة المنفق على الطعام من الدخل، حيث لا تزيد نفقات الطعام بنفس نسبة الزيادة في الدخل، أي أن نسبة المنفق من الدخل على الطعام ينخفض كلما ارتفع مستوى الدخل.</a:t>
            </a:r>
            <a:endParaRPr lang="en-US" altLang="en-US" b="1"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gn="r" eaLnBrk="1" hangingPunct="1"/>
            <a:r>
              <a:rPr lang="ar-SA" altLang="en-US" smtClean="0"/>
              <a:t>يتبع:</a:t>
            </a:r>
            <a:endParaRPr lang="en-US" altLang="en-US" smtClean="0"/>
          </a:p>
        </p:txBody>
      </p:sp>
      <p:sp>
        <p:nvSpPr>
          <p:cNvPr id="108547" name="Content Placeholder 2"/>
          <p:cNvSpPr>
            <a:spLocks noGrp="1"/>
          </p:cNvSpPr>
          <p:nvPr>
            <p:ph idx="1"/>
          </p:nvPr>
        </p:nvSpPr>
        <p:spPr/>
        <p:txBody>
          <a:bodyPr/>
          <a:lstStyle/>
          <a:p>
            <a:pPr marL="609600" indent="-609600" algn="just" eaLnBrk="1" hangingPunct="1"/>
            <a:r>
              <a:rPr lang="ar-SA" altLang="en-US" b="1" smtClean="0"/>
              <a:t>يصاحب ارتفاع الدخل ازدياد الاهتمام بنوعية السلع وجودتها وتنوعها، وكذلك بمستوى الخدمات المرتبطة بها.</a:t>
            </a:r>
          </a:p>
          <a:p>
            <a:pPr marL="609600" indent="-609600" algn="just" eaLnBrk="1" hangingPunct="1"/>
            <a:r>
              <a:rPr lang="ar-SA" altLang="en-US" b="1" smtClean="0"/>
              <a:t>كلما أزداد الدخل زاد الطلب على الأغذية المريحة التي لا تتطلب الكثير من عمليات الإعداد والتجهيز.</a:t>
            </a:r>
          </a:p>
          <a:p>
            <a:pPr marL="609600" indent="-609600" algn="just" eaLnBrk="1" hangingPunct="1"/>
            <a:r>
              <a:rPr lang="ar-SA" altLang="en-US" b="1" smtClean="0"/>
              <a:t>تتصف السلع الزراعية بصورة عامة بانخفاض مرونة الطلب الدخلية والسعرية وذلك لأنها تمثل احتياجات أساسية ولصعوبة إنتاج بدائل صناعية لها.</a:t>
            </a:r>
            <a:endParaRPr lang="en-US" altLang="en-US" b="1" smtClean="0"/>
          </a:p>
          <a:p>
            <a:pPr marL="609600" indent="-609600" algn="just" eaLnBrk="1" hangingPunct="1"/>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just" eaLnBrk="1" hangingPunct="1"/>
            <a:r>
              <a:rPr lang="ar-SA" altLang="en-US" smtClean="0"/>
              <a:t>العمل/العمالة</a:t>
            </a:r>
            <a:endParaRPr lang="en-US" altLang="en-US" smtClean="0"/>
          </a:p>
        </p:txBody>
      </p:sp>
      <p:sp>
        <p:nvSpPr>
          <p:cNvPr id="35843" name="Content Placeholder 2"/>
          <p:cNvSpPr>
            <a:spLocks noGrp="1"/>
          </p:cNvSpPr>
          <p:nvPr>
            <p:ph idx="1"/>
          </p:nvPr>
        </p:nvSpPr>
        <p:spPr/>
        <p:txBody>
          <a:bodyPr/>
          <a:lstStyle/>
          <a:p>
            <a:pPr algn="just" eaLnBrk="1" hangingPunct="1"/>
            <a:r>
              <a:rPr lang="ar-SA" altLang="en-US" b="1" smtClean="0"/>
              <a:t>ويعرف علي أنه عدد أفراد المجتمع القادرين والراغبين في العمل وما يملكونه من رأس مال بشري مستمد من المعرفة والمهارة المكتسبة من التعليم والتدريب والخبرة. </a:t>
            </a:r>
          </a:p>
          <a:p>
            <a:pPr algn="just" eaLnBrk="1" hangingPunct="1"/>
            <a:r>
              <a:rPr lang="ar-SA" altLang="en-US" b="1" smtClean="0"/>
              <a:t>أو يمكن تعريفه بالطاقة و الجهد الذي يبذله الانسان من أجل الانتاج. </a:t>
            </a:r>
          </a:p>
          <a:p>
            <a:pPr algn="just" eaLnBrk="1" hangingPunct="1"/>
            <a:endParaRPr lang="en-US" altLang="en-US" b="1"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marL="0" indent="0" algn="just" eaLnBrk="1" hangingPunct="1">
              <a:lnSpc>
                <a:spcPct val="90000"/>
              </a:lnSpc>
              <a:buFont typeface="Wingdings" pitchFamily="2" charset="2"/>
              <a:buNone/>
              <a:defRPr/>
            </a:pPr>
            <a:r>
              <a:rPr lang="ar-SA" b="1" dirty="0" smtClean="0"/>
              <a:t>يمكن تقسيم السلع الزراعية عموماً إلى نوعين: </a:t>
            </a:r>
            <a:endParaRPr lang="en-US" b="1" dirty="0" smtClean="0"/>
          </a:p>
          <a:p>
            <a:pPr marL="514350" indent="-514350" algn="just" eaLnBrk="1" hangingPunct="1">
              <a:lnSpc>
                <a:spcPct val="90000"/>
              </a:lnSpc>
              <a:buFont typeface="Wingdings" pitchFamily="2" charset="2"/>
              <a:buAutoNum type="arabicPeriod"/>
              <a:defRPr/>
            </a:pPr>
            <a:r>
              <a:rPr lang="ar-SA" b="1" dirty="0" smtClean="0"/>
              <a:t>طبيعية او عادية: وهى السلع التي يزيد الطلب عليها كلما زاد الدخل ويقل الطلب عليها كلما انخفض الدخل، أي أن العلاقة بين الكمية المطلوبة والدخل علاقة طردية، مثل السلع الطازجة: الخضر، الفواكه، واللحوم.</a:t>
            </a:r>
          </a:p>
          <a:p>
            <a:pPr marL="514350" indent="-514350" algn="just" eaLnBrk="1" hangingPunct="1">
              <a:lnSpc>
                <a:spcPct val="90000"/>
              </a:lnSpc>
              <a:buFont typeface="Wingdings" pitchFamily="2" charset="2"/>
              <a:buAutoNum type="arabicPeriod"/>
              <a:defRPr/>
            </a:pPr>
            <a:r>
              <a:rPr lang="ar-SA" b="1" dirty="0" smtClean="0"/>
              <a:t>دنيا (رديئة) وهى السلع التي يقل الطلب عليها كلما زاد الدخل، ويزيد الطلب عليها كلما انخفض الدخل، أي تكون العلاقة بين الكمية المطلوبة والدخل علاقة عكسية، مثل الخضر واللحوم المجمدة، وبدائل البروتين الحيواني. </a:t>
            </a:r>
            <a:endParaRPr lang="en-US" b="1" dirty="0" smtClean="0"/>
          </a:p>
        </p:txBody>
      </p:sp>
      <p:sp>
        <p:nvSpPr>
          <p:cNvPr id="109571" name="TextBox 1"/>
          <p:cNvSpPr txBox="1">
            <a:spLocks noChangeArrowheads="1"/>
          </p:cNvSpPr>
          <p:nvPr/>
        </p:nvSpPr>
        <p:spPr bwMode="auto">
          <a:xfrm>
            <a:off x="900113" y="1206500"/>
            <a:ext cx="6551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3200" b="1"/>
              <a:t>تصنيف السلع بحسب استجابتها لتغيرات الدخل </a:t>
            </a:r>
            <a:endParaRPr lang="en-US" altLang="en-US" sz="3200" b="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gn="r" eaLnBrk="1" hangingPunct="1"/>
            <a:r>
              <a:rPr lang="ar-SA" altLang="en-US" smtClean="0"/>
              <a:t>يتبع</a:t>
            </a:r>
            <a:endParaRPr lang="en-US" altLang="en-US" smtClean="0"/>
          </a:p>
        </p:txBody>
      </p:sp>
      <p:sp>
        <p:nvSpPr>
          <p:cNvPr id="110595" name="Content Placeholder 2"/>
          <p:cNvSpPr>
            <a:spLocks noGrp="1"/>
          </p:cNvSpPr>
          <p:nvPr>
            <p:ph idx="1"/>
          </p:nvPr>
        </p:nvSpPr>
        <p:spPr/>
        <p:txBody>
          <a:bodyPr/>
          <a:lstStyle/>
          <a:p>
            <a:pPr eaLnBrk="1" hangingPunct="1"/>
            <a:r>
              <a:rPr lang="ar-SA" altLang="en-US" b="1" smtClean="0"/>
              <a:t>التصنيف السابق ليس مطلقا بمعنى أن وضع السلعة قد يتغير بحسب مستوى الدخل، البيئة الاقتصادية ... </a:t>
            </a:r>
          </a:p>
          <a:p>
            <a:pPr eaLnBrk="1" hangingPunct="1"/>
            <a:r>
              <a:rPr lang="ar-SA" altLang="en-US" b="1" smtClean="0"/>
              <a:t>فمثلا للمستهلك (س) الذي دخله 500 ريال/الشهر قد يكون لحم الدجاج سلعة عادية فإذا ارتفع دخله إلى 300 ريال/الشهر قد يصبح لحم الدجاج سلعة رديئة.</a:t>
            </a:r>
            <a:endParaRPr lang="en-US" altLang="en-US" b="1"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just" eaLnBrk="1" hangingPunct="1"/>
            <a:r>
              <a:rPr lang="ar-SA" altLang="en-US" sz="4000" smtClean="0"/>
              <a:t>ثانياً، </a:t>
            </a:r>
            <a:r>
              <a:rPr lang="ar-SA" altLang="en-US" smtClean="0"/>
              <a:t>أسعار السلع البديلة والمكملة</a:t>
            </a:r>
            <a:r>
              <a:rPr lang="ar-SA" altLang="en-US" sz="4000" smtClean="0"/>
              <a:t> </a:t>
            </a:r>
            <a:endParaRPr lang="en-US" altLang="en-US" sz="4000" smtClean="0"/>
          </a:p>
        </p:txBody>
      </p:sp>
      <p:sp>
        <p:nvSpPr>
          <p:cNvPr id="111619" name="Rectangle 3"/>
          <p:cNvSpPr>
            <a:spLocks noGrp="1" noChangeArrowheads="1"/>
          </p:cNvSpPr>
          <p:nvPr>
            <p:ph type="body" idx="1"/>
          </p:nvPr>
        </p:nvSpPr>
        <p:spPr/>
        <p:txBody>
          <a:bodyPr/>
          <a:lstStyle/>
          <a:p>
            <a:pPr algn="just" eaLnBrk="1" hangingPunct="1"/>
            <a:r>
              <a:rPr lang="ar-SA" altLang="en-US" sz="2400" b="1" smtClean="0"/>
              <a:t>إن وجود بدائل للسلعة الزراعية يؤثر سلباً على الطلب على السلعة الزراعية (مثل توفر الألياف الصناعية كبدائل للقطن والصوف). </a:t>
            </a:r>
          </a:p>
          <a:p>
            <a:pPr algn="just" eaLnBrk="1" hangingPunct="1"/>
            <a:r>
              <a:rPr lang="ar-SA" altLang="en-US" sz="2400" b="1" smtClean="0"/>
              <a:t> يتأثر الطلب على المنتج الزراعي إيجابا بزيادة أسعار السلع البديلة، مثل زيادة الطلب على الذرة بسبب ارتفاع أسعار القمح وانخفاض الطلب بانخفاض سعر القمح. فالعلاقة بين الطلب للسلعة وأسعار السلع البديلة علاقة طردية (ايجابية).</a:t>
            </a:r>
          </a:p>
          <a:p>
            <a:pPr algn="just" eaLnBrk="1" hangingPunct="1"/>
            <a:r>
              <a:rPr lang="ar-SA" altLang="en-US" sz="2400" b="1" smtClean="0"/>
              <a:t> أما بالنسبة للسلع المكملة، مثل السكر والشاي، فالعلاقة عكسية، أي أن الزيادة في سعر السلعة المكملة يقلل من الطلب على السلعة نفسها.</a:t>
            </a:r>
            <a:endParaRPr lang="en-US" altLang="en-US" sz="2400" b="1"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just" eaLnBrk="1" hangingPunct="1"/>
            <a:r>
              <a:rPr lang="ar-SA" altLang="en-US" smtClean="0"/>
              <a:t>ثالثاً، حجم السوق </a:t>
            </a:r>
            <a:endParaRPr lang="en-US" altLang="en-US" smtClean="0"/>
          </a:p>
        </p:txBody>
      </p:sp>
      <p:sp>
        <p:nvSpPr>
          <p:cNvPr id="112643" name="Rectangle 3"/>
          <p:cNvSpPr>
            <a:spLocks noGrp="1" noChangeArrowheads="1"/>
          </p:cNvSpPr>
          <p:nvPr>
            <p:ph type="body" idx="1"/>
          </p:nvPr>
        </p:nvSpPr>
        <p:spPr/>
        <p:txBody>
          <a:bodyPr/>
          <a:lstStyle/>
          <a:p>
            <a:pPr algn="just" eaLnBrk="1" hangingPunct="1"/>
            <a:r>
              <a:rPr lang="ar-SA" altLang="en-US" b="1" smtClean="0"/>
              <a:t>يتأثر الطلب الكلى للسلعة الزراعية بحجم السوق، فكلما زاد عدد المستهلكين للسلعة، كلما زاد الطلب عليها. فالطلب على الخبز في مصر، والتي يزيد عدد سكانها على الثمانين مليون نسمة أكبر بكثير منه في السعودية والتي يقل عدد سكانها عن الثلاثين مليون نسمة.</a:t>
            </a:r>
            <a:r>
              <a:rPr lang="en-US" altLang="en-US" b="1" smtClean="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just" eaLnBrk="1" hangingPunct="1"/>
            <a:r>
              <a:rPr lang="ar-SA" altLang="en-US" smtClean="0"/>
              <a:t>رابعاً الأذواق، العادات، التقاليد، والدين </a:t>
            </a:r>
            <a:endParaRPr lang="en-US" altLang="en-US" smtClean="0"/>
          </a:p>
        </p:txBody>
      </p:sp>
      <p:sp>
        <p:nvSpPr>
          <p:cNvPr id="113667" name="Rectangle 3"/>
          <p:cNvSpPr>
            <a:spLocks noGrp="1" noChangeArrowheads="1"/>
          </p:cNvSpPr>
          <p:nvPr>
            <p:ph type="body" idx="1"/>
          </p:nvPr>
        </p:nvSpPr>
        <p:spPr/>
        <p:txBody>
          <a:bodyPr/>
          <a:lstStyle/>
          <a:p>
            <a:pPr algn="just" eaLnBrk="1" hangingPunct="1"/>
            <a:r>
              <a:rPr lang="ar-SA" altLang="en-US" b="1" smtClean="0"/>
              <a:t>يتأثر الطلب على السلع الزراعية بالتغير في العادات والتقاليد والدين، وذلك سلباً أو إيجابا. فعلى سبيل المثال، هناك اتجاه تصاعدي لاستهلاك السلع الغذائية غير التقليدية بغالبية الدول، فثقافة الوجبات السريعة والميل لتقليد الدول الغربية قد أثر سلباً على استهلاك الأرز بالدول الآسيوية، والذرة والدخن في الدول الأفريقية</a:t>
            </a:r>
            <a:r>
              <a:rPr lang="ar-SA" altLang="en-US" smtClean="0"/>
              <a:t>.</a:t>
            </a:r>
            <a:endParaRPr lang="en-US" altLang="en-US"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just" eaLnBrk="1" hangingPunct="1"/>
            <a:r>
              <a:rPr lang="ar-SA" altLang="en-US" smtClean="0"/>
              <a:t>خامساً، التوقعات المستقبلية للأسعار والدخل </a:t>
            </a:r>
            <a:endParaRPr lang="en-US" altLang="en-US" smtClean="0"/>
          </a:p>
        </p:txBody>
      </p:sp>
      <p:sp>
        <p:nvSpPr>
          <p:cNvPr id="114691" name="Rectangle 3"/>
          <p:cNvSpPr>
            <a:spLocks noGrp="1" noChangeArrowheads="1"/>
          </p:cNvSpPr>
          <p:nvPr>
            <p:ph type="body" idx="1"/>
          </p:nvPr>
        </p:nvSpPr>
        <p:spPr/>
        <p:txBody>
          <a:bodyPr/>
          <a:lstStyle/>
          <a:p>
            <a:pPr algn="just" eaLnBrk="1" hangingPunct="1"/>
            <a:r>
              <a:rPr lang="ar-SA" altLang="en-US" b="1" smtClean="0"/>
              <a:t>هناك علاقة طردية بين توقعات المستهلك المستقبلية للأسعار وكذلك توقعات الدخل. فالمستهلك يميل لشراء كميات أكبر من السلع عند توقع زيادة في الدخل أو الأسعار في المستقبل. والعكس صحيح.</a:t>
            </a:r>
            <a:endParaRPr lang="en-US" altLang="en-US" b="1"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just" eaLnBrk="1" hangingPunct="1"/>
            <a:r>
              <a:rPr lang="ar-SA" altLang="en-US" smtClean="0"/>
              <a:t>سادساً، المؤثرات الخاصة </a:t>
            </a:r>
            <a:endParaRPr lang="en-US" altLang="en-US" smtClean="0"/>
          </a:p>
        </p:txBody>
      </p:sp>
      <p:sp>
        <p:nvSpPr>
          <p:cNvPr id="115715" name="Rectangle 3"/>
          <p:cNvSpPr>
            <a:spLocks noGrp="1" noChangeArrowheads="1"/>
          </p:cNvSpPr>
          <p:nvPr>
            <p:ph type="body" idx="1"/>
          </p:nvPr>
        </p:nvSpPr>
        <p:spPr/>
        <p:txBody>
          <a:bodyPr/>
          <a:lstStyle/>
          <a:p>
            <a:pPr algn="just" eaLnBrk="1" hangingPunct="1"/>
            <a:r>
              <a:rPr lang="ar-SA" altLang="en-US" b="1" smtClean="0"/>
              <a:t>هناك الكثير من المؤثرات الخاصة التي تؤثر سلبا أو إيجابا على استهلاك (الطلب على) السلع الزراعية مثل السياسات الحكومية/المناخ/الإعلان ...الخ.</a:t>
            </a:r>
          </a:p>
          <a:p>
            <a:pPr algn="just" eaLnBrk="1" hangingPunct="1"/>
            <a:r>
              <a:rPr lang="ar-SA" altLang="en-US" b="1" smtClean="0"/>
              <a:t>فعلى سبيل المثال، إن مواسم الأعياد قد تزيد من استهلاك سلع معينة، وكذلك ارتفاع أو انخفاض درجات الحرارة، وغيرها. </a:t>
            </a:r>
            <a:endParaRPr lang="en-US" altLang="en-US" b="1"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3"/>
          <p:cNvSpPr>
            <a:spLocks noGrp="1"/>
          </p:cNvSpPr>
          <p:nvPr>
            <p:ph type="title"/>
          </p:nvPr>
        </p:nvSpPr>
        <p:spPr/>
        <p:txBody>
          <a:bodyPr/>
          <a:lstStyle/>
          <a:p>
            <a:pPr algn="ctr" eaLnBrk="1" hangingPunct="1"/>
            <a:r>
              <a:rPr lang="ar-SA" altLang="en-US" smtClean="0"/>
              <a:t>الاسبوع الثالث: مرونة الطلب</a:t>
            </a:r>
            <a:endParaRPr lang="en-US" altLang="en-US" smtClean="0"/>
          </a:p>
        </p:txBody>
      </p:sp>
      <p:sp>
        <p:nvSpPr>
          <p:cNvPr id="116739" name="Content Placeholder 4"/>
          <p:cNvSpPr>
            <a:spLocks noGrp="1"/>
          </p:cNvSpPr>
          <p:nvPr>
            <p:ph idx="1"/>
          </p:nvPr>
        </p:nvSpPr>
        <p:spPr/>
        <p:txBody>
          <a:bodyPr/>
          <a:lstStyle/>
          <a:p>
            <a:pPr eaLnBrk="1" hangingPunct="1"/>
            <a:r>
              <a:rPr lang="ar-SA" altLang="en-US" smtClean="0"/>
              <a:t>تعريف المرونة</a:t>
            </a:r>
          </a:p>
          <a:p>
            <a:pPr eaLnBrk="1" hangingPunct="1"/>
            <a:r>
              <a:rPr lang="ar-SA" altLang="en-US" smtClean="0"/>
              <a:t>قياس المرونة</a:t>
            </a:r>
          </a:p>
          <a:p>
            <a:pPr eaLnBrk="1" hangingPunct="1"/>
            <a:r>
              <a:rPr lang="ar-SA" altLang="en-US" smtClean="0"/>
              <a:t>أنواع المرونة</a:t>
            </a:r>
          </a:p>
          <a:p>
            <a:pPr eaLnBrk="1" hangingPunct="1"/>
            <a:r>
              <a:rPr lang="ar-SA" altLang="en-US" smtClean="0"/>
              <a:t>أنواع الطلب بحسب المرونة</a:t>
            </a:r>
            <a:endParaRPr lang="en-US" alt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r" eaLnBrk="1" hangingPunct="1"/>
            <a:r>
              <a:rPr lang="ar-SA" altLang="en-US" sz="6600" smtClean="0"/>
              <a:t>المقصود بالمرونة</a:t>
            </a:r>
            <a:r>
              <a:rPr lang="ar-SA" altLang="en-US" sz="4000" smtClean="0"/>
              <a:t> </a:t>
            </a:r>
            <a:endParaRPr lang="en-US" altLang="en-US" sz="4000" smtClean="0"/>
          </a:p>
        </p:txBody>
      </p:sp>
      <p:sp>
        <p:nvSpPr>
          <p:cNvPr id="117763" name="Rectangle 3"/>
          <p:cNvSpPr>
            <a:spLocks noGrp="1" noChangeArrowheads="1"/>
          </p:cNvSpPr>
          <p:nvPr>
            <p:ph idx="1"/>
          </p:nvPr>
        </p:nvSpPr>
        <p:spPr>
          <a:xfrm>
            <a:off x="468313" y="2781300"/>
            <a:ext cx="8424862" cy="4076700"/>
          </a:xfrm>
        </p:spPr>
        <p:txBody>
          <a:bodyPr/>
          <a:lstStyle/>
          <a:p>
            <a:pPr algn="just" eaLnBrk="1" hangingPunct="1">
              <a:buFont typeface="Courier New" pitchFamily="49" charset="0"/>
              <a:buChar char="o"/>
            </a:pPr>
            <a:r>
              <a:rPr lang="ar-SA" altLang="en-US" b="1" smtClean="0"/>
              <a:t> عموما المرونة تعني الحساسية أو مدى الاستجابة لشيء ما.  فمثلا:  </a:t>
            </a:r>
          </a:p>
          <a:p>
            <a:pPr algn="just" eaLnBrk="1" hangingPunct="1">
              <a:buFont typeface="Courier New" pitchFamily="49" charset="0"/>
              <a:buChar char="o"/>
            </a:pPr>
            <a:r>
              <a:rPr lang="ar-SA" altLang="en-US" b="1" smtClean="0"/>
              <a:t>المرونة السعرية للطلب: مدى تأثر الكمية المطلوبة بالتغير في السعر.</a:t>
            </a:r>
          </a:p>
          <a:p>
            <a:pPr algn="just" eaLnBrk="1" hangingPunct="1">
              <a:buFont typeface="Courier New" pitchFamily="49" charset="0"/>
              <a:buChar char="o"/>
            </a:pPr>
            <a:r>
              <a:rPr lang="ar-SA" altLang="en-US" b="1" smtClean="0"/>
              <a:t>المرونة الداخلية للطلب: مدى تأثر الكمية المطلوبة بالتغير في الدخل.</a:t>
            </a:r>
          </a:p>
          <a:p>
            <a:pPr algn="just" eaLnBrk="1" hangingPunct="1"/>
            <a:r>
              <a:rPr lang="ar-SA" altLang="en-US" b="1" smtClean="0"/>
              <a:t>بما أن التغيرات في الكمية المطلوبة نتيجة تغير الثمن قد تكون كبيرة أو ضئيلة . </a:t>
            </a:r>
          </a:p>
          <a:p>
            <a:pPr algn="just" eaLnBrk="1" hangingPunct="1"/>
            <a:r>
              <a:rPr lang="ar-SA" altLang="en-US" b="1" smtClean="0"/>
              <a:t>إذاً لا بد من مقياس لمعرفة مدى التجاوب بين الكميات المطلوبة من سلعة والتغيرات في ثمنها.</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algn="ctr" eaLnBrk="1" hangingPunct="1"/>
            <a:r>
              <a:rPr lang="ar-SA" altLang="en-US" smtClean="0"/>
              <a:t>أنواع مرونات الطلب</a:t>
            </a:r>
            <a:endParaRPr lang="en-US" altLang="en-US" smtClean="0"/>
          </a:p>
        </p:txBody>
      </p:sp>
      <p:sp>
        <p:nvSpPr>
          <p:cNvPr id="3" name="Content Placeholder 2"/>
          <p:cNvSpPr>
            <a:spLocks noGrp="1"/>
          </p:cNvSpPr>
          <p:nvPr>
            <p:ph idx="1"/>
          </p:nvPr>
        </p:nvSpPr>
        <p:spPr/>
        <p:txBody>
          <a:bodyPr/>
          <a:lstStyle/>
          <a:p>
            <a:pPr eaLnBrk="1" hangingPunct="1">
              <a:defRPr/>
            </a:pPr>
            <a:r>
              <a:rPr lang="ar-SA" sz="3600" dirty="0" smtClean="0"/>
              <a:t>يمكن تصنيف مرونات الطلب كالتالي:</a:t>
            </a:r>
          </a:p>
          <a:p>
            <a:pPr lvl="1" eaLnBrk="1" hangingPunct="1">
              <a:defRPr/>
            </a:pPr>
            <a:r>
              <a:rPr lang="ar-SA" sz="3200" dirty="0" smtClean="0"/>
              <a:t>مرونة الطلب السعرية</a:t>
            </a:r>
          </a:p>
          <a:p>
            <a:pPr lvl="1" eaLnBrk="1" hangingPunct="1">
              <a:defRPr/>
            </a:pPr>
            <a:r>
              <a:rPr lang="ar-SA" sz="3200" dirty="0" smtClean="0"/>
              <a:t>مرونة الطلب الدخلية</a:t>
            </a:r>
          </a:p>
          <a:p>
            <a:pPr lvl="1" eaLnBrk="1" hangingPunct="1">
              <a:defRPr/>
            </a:pPr>
            <a:r>
              <a:rPr lang="ar-SA" sz="3200" dirty="0" smtClean="0"/>
              <a:t>مرونة الطلب السعرية التقاطعية</a:t>
            </a:r>
          </a:p>
          <a:p>
            <a:pPr marL="457200" lvl="1" indent="0" eaLnBrk="1" hangingPunct="1">
              <a:buFontTx/>
              <a:buNone/>
              <a:defRPr/>
            </a:pPr>
            <a:endParaRPr lang="ar-SA" sz="3200" dirty="0"/>
          </a:p>
          <a:p>
            <a:pPr marL="457200" lvl="1" indent="0" eaLnBrk="1" hangingPunct="1">
              <a:buFontTx/>
              <a:buNone/>
              <a:defRPr/>
            </a:pPr>
            <a:r>
              <a:rPr lang="ar-SA" sz="2800" dirty="0" smtClean="0"/>
              <a:t>وسيأتي تعريف وطريقة حساب وتفسير هذه المرونات لاحقا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just" eaLnBrk="1" hangingPunct="1"/>
            <a:r>
              <a:rPr lang="ar-SA" altLang="en-US" smtClean="0"/>
              <a:t>مقاييس العمل/العمالة</a:t>
            </a:r>
            <a:endParaRPr lang="en-US" altLang="en-US" smtClean="0"/>
          </a:p>
        </p:txBody>
      </p:sp>
      <p:sp>
        <p:nvSpPr>
          <p:cNvPr id="36867" name="Content Placeholder 2"/>
          <p:cNvSpPr>
            <a:spLocks noGrp="1"/>
          </p:cNvSpPr>
          <p:nvPr>
            <p:ph idx="1"/>
          </p:nvPr>
        </p:nvSpPr>
        <p:spPr/>
        <p:txBody>
          <a:bodyPr/>
          <a:lstStyle/>
          <a:p>
            <a:pPr algn="just" eaLnBrk="1" hangingPunct="1">
              <a:buFont typeface="Wingdings" pitchFamily="2" charset="2"/>
              <a:buNone/>
            </a:pPr>
            <a:r>
              <a:rPr lang="ar-SA" altLang="en-US" b="1" smtClean="0"/>
              <a:t>وتقاس كمية العمل علي أساس:</a:t>
            </a:r>
          </a:p>
          <a:p>
            <a:pPr algn="just" eaLnBrk="1" hangingPunct="1">
              <a:buFont typeface="Wingdings" pitchFamily="2" charset="2"/>
              <a:buNone/>
            </a:pPr>
            <a:r>
              <a:rPr lang="ar-SA" altLang="en-US" b="1" smtClean="0">
                <a:solidFill>
                  <a:srgbClr val="0000CC"/>
                </a:solidFill>
              </a:rPr>
              <a:t>1. الوحدة الزمنية، أي، عدد ساعات العمل</a:t>
            </a:r>
          </a:p>
          <a:p>
            <a:pPr algn="just" eaLnBrk="1" hangingPunct="1">
              <a:buFont typeface="Wingdings" pitchFamily="2" charset="2"/>
              <a:buNone/>
            </a:pPr>
            <a:r>
              <a:rPr lang="ar-SA" altLang="en-US" b="1" smtClean="0"/>
              <a:t> أو علي أساس:</a:t>
            </a:r>
          </a:p>
          <a:p>
            <a:pPr algn="just" eaLnBrk="1" hangingPunct="1">
              <a:buFont typeface="Wingdings" pitchFamily="2" charset="2"/>
              <a:buNone/>
            </a:pPr>
            <a:r>
              <a:rPr lang="ar-SA" altLang="en-US" b="1" smtClean="0">
                <a:solidFill>
                  <a:srgbClr val="0000CC"/>
                </a:solidFill>
              </a:rPr>
              <a:t>2. عدد الأفراد الذين يؤدونه. </a:t>
            </a:r>
          </a:p>
          <a:p>
            <a:pPr algn="just" eaLnBrk="1" hangingPunct="1">
              <a:buFont typeface="Wingdings" pitchFamily="2" charset="2"/>
              <a:buNone/>
            </a:pPr>
            <a:r>
              <a:rPr lang="ar-SA" altLang="en-US" b="1" smtClean="0"/>
              <a:t>ويعتبر قياس العمل علي أساس الزمن من أفضل طرق القياس.</a:t>
            </a:r>
            <a:endParaRPr lang="en-US" altLang="en-US" b="1"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قياس المرونة</a:t>
            </a:r>
            <a:endParaRPr lang="en-US" sz="7200" dirty="0" smtClean="0"/>
          </a:p>
        </p:txBody>
      </p:sp>
      <p:sp>
        <p:nvSpPr>
          <p:cNvPr id="119811" name="Rectangle 3"/>
          <p:cNvSpPr>
            <a:spLocks noGrp="1" noChangeArrowheads="1"/>
          </p:cNvSpPr>
          <p:nvPr>
            <p:ph idx="1"/>
          </p:nvPr>
        </p:nvSpPr>
        <p:spPr>
          <a:xfrm>
            <a:off x="838200" y="2362200"/>
            <a:ext cx="7693025" cy="3946525"/>
          </a:xfrm>
        </p:spPr>
        <p:txBody>
          <a:bodyPr/>
          <a:lstStyle/>
          <a:p>
            <a:pPr eaLnBrk="1" hangingPunct="1">
              <a:buFont typeface="Wingdings" pitchFamily="2" charset="2"/>
              <a:buNone/>
            </a:pPr>
            <a:r>
              <a:rPr lang="ar-SA" altLang="en-US" smtClean="0"/>
              <a:t>   </a:t>
            </a:r>
            <a:r>
              <a:rPr lang="ar-SA" altLang="en-US" b="1" smtClean="0"/>
              <a:t>مرونة الطلب السعرية</a:t>
            </a:r>
            <a:r>
              <a:rPr lang="ar-SA" altLang="en-US" smtClean="0"/>
              <a:t>:</a:t>
            </a:r>
          </a:p>
          <a:p>
            <a:pPr eaLnBrk="1" hangingPunct="1"/>
            <a:r>
              <a:rPr lang="ar-SA" altLang="en-US" smtClean="0"/>
              <a:t>تقاس مرونة الطلب السعرية بقسمة التغير النسبي في الكمية المطلوبة على التغير النسبي في الثمن او السعر.</a:t>
            </a:r>
          </a:p>
          <a:p>
            <a:pPr eaLnBrk="1" hangingPunct="1"/>
            <a:r>
              <a:rPr lang="ar-SA" altLang="en-US" smtClean="0"/>
              <a:t>مرونة الطلب السعرية دائما سالبة مما يعكس العلاقة العكسية بين الكمية المطلوبة والسعر.</a:t>
            </a:r>
          </a:p>
          <a:p>
            <a:pPr eaLnBrk="1" hangingPunct="1">
              <a:buFont typeface="Wingdings" pitchFamily="2" charset="2"/>
              <a:buNone/>
            </a:pPr>
            <a:r>
              <a:rPr lang="ar-SA" altLang="en-US" smtClean="0"/>
              <a:t>                                التغير النسبي في الكمية المطلوبة </a:t>
            </a:r>
          </a:p>
          <a:p>
            <a:pPr eaLnBrk="1" hangingPunct="1">
              <a:buFont typeface="Wingdings" pitchFamily="2" charset="2"/>
              <a:buNone/>
            </a:pPr>
            <a:r>
              <a:rPr lang="ar-SA" altLang="en-US" smtClean="0"/>
              <a:t>   مرونة الطلب السعرية =     </a:t>
            </a:r>
          </a:p>
          <a:p>
            <a:pPr eaLnBrk="1" hangingPunct="1">
              <a:buFont typeface="Wingdings" pitchFamily="2" charset="2"/>
              <a:buNone/>
            </a:pPr>
            <a:r>
              <a:rPr lang="ar-SA" altLang="en-US" smtClean="0"/>
              <a:t>                                     التغير النسبي في السعر</a:t>
            </a:r>
          </a:p>
          <a:p>
            <a:pPr eaLnBrk="1" hangingPunct="1">
              <a:buFont typeface="Wingdings" pitchFamily="2" charset="2"/>
              <a:buNone/>
            </a:pPr>
            <a:endParaRPr lang="ar-SA" altLang="en-US" smtClean="0"/>
          </a:p>
          <a:p>
            <a:pPr eaLnBrk="1" hangingPunct="1">
              <a:buFont typeface="Wingdings" pitchFamily="2" charset="2"/>
              <a:buNone/>
            </a:pPr>
            <a:endParaRPr lang="en-US" altLang="en-US" smtClean="0"/>
          </a:p>
        </p:txBody>
      </p:sp>
      <p:cxnSp>
        <p:nvCxnSpPr>
          <p:cNvPr id="119812" name="Straight Connector 2"/>
          <p:cNvCxnSpPr>
            <a:cxnSpLocks noChangeShapeType="1"/>
          </p:cNvCxnSpPr>
          <p:nvPr/>
        </p:nvCxnSpPr>
        <p:spPr bwMode="auto">
          <a:xfrm>
            <a:off x="1692275" y="5445125"/>
            <a:ext cx="34559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idx="1"/>
          </p:nvPr>
        </p:nvSpPr>
        <p:spPr>
          <a:xfrm>
            <a:off x="838200" y="2362200"/>
            <a:ext cx="7693025" cy="4162425"/>
          </a:xfrm>
        </p:spPr>
        <p:txBody>
          <a:bodyPr/>
          <a:lstStyle/>
          <a:p>
            <a:pPr eaLnBrk="1" hangingPunct="1">
              <a:buFont typeface="Wingdings" pitchFamily="2" charset="2"/>
              <a:buNone/>
            </a:pPr>
            <a:r>
              <a:rPr lang="ar-SA" altLang="en-US" b="1" smtClean="0"/>
              <a:t>                                               ك</a:t>
            </a:r>
            <a:r>
              <a:rPr lang="en-US" altLang="en-US" b="1" baseline="-25000" smtClean="0"/>
              <a:t>2</a:t>
            </a:r>
            <a:r>
              <a:rPr lang="ar-SA" altLang="en-US" b="1" smtClean="0"/>
              <a:t> – ك</a:t>
            </a:r>
            <a:r>
              <a:rPr lang="en-US" altLang="en-US" b="1" baseline="-25000" smtClean="0"/>
              <a:t>1</a:t>
            </a:r>
            <a:endParaRPr lang="ar-SA" altLang="en-US" b="1" baseline="-25000" smtClean="0"/>
          </a:p>
          <a:p>
            <a:pPr eaLnBrk="1" hangingPunct="1">
              <a:buFont typeface="Wingdings" pitchFamily="2" charset="2"/>
              <a:buNone/>
            </a:pPr>
            <a:r>
              <a:rPr lang="ar-SA" altLang="en-US" b="1" smtClean="0"/>
              <a:t>   التغير النسبي في الكمية المطلوبة = ــــــــــــــــــــــــــــ    </a:t>
            </a:r>
          </a:p>
          <a:p>
            <a:pPr eaLnBrk="1" hangingPunct="1">
              <a:buFont typeface="Wingdings" pitchFamily="2" charset="2"/>
              <a:buNone/>
            </a:pPr>
            <a:r>
              <a:rPr lang="ar-SA" altLang="en-US" b="1" smtClean="0"/>
              <a:t>                                                    ك</a:t>
            </a:r>
            <a:r>
              <a:rPr lang="ar-SA" altLang="en-US" b="1" baseline="-25000" smtClean="0"/>
              <a:t>1</a:t>
            </a:r>
          </a:p>
          <a:p>
            <a:pPr algn="ctr" eaLnBrk="1" hangingPunct="1">
              <a:buFont typeface="Wingdings" pitchFamily="2" charset="2"/>
              <a:buNone/>
            </a:pPr>
            <a:r>
              <a:rPr lang="ar-SA" altLang="en-US" b="1" smtClean="0"/>
              <a:t>حيث ك</a:t>
            </a:r>
            <a:r>
              <a:rPr lang="en-US" altLang="en-US" b="1" baseline="-25000" smtClean="0"/>
              <a:t>2</a:t>
            </a:r>
            <a:r>
              <a:rPr lang="ar-SA" altLang="en-US" b="1" smtClean="0"/>
              <a:t> و ك</a:t>
            </a:r>
            <a:r>
              <a:rPr lang="en-US" altLang="en-US" b="1" baseline="-25000" smtClean="0"/>
              <a:t>1</a:t>
            </a:r>
            <a:r>
              <a:rPr lang="ar-SA" altLang="en-US" b="1" baseline="-25000" smtClean="0"/>
              <a:t> </a:t>
            </a:r>
            <a:r>
              <a:rPr lang="ar-SA" altLang="en-US" b="1" smtClean="0"/>
              <a:t>هما الكميات بعد وقبل التغير</a:t>
            </a:r>
          </a:p>
          <a:p>
            <a:pPr eaLnBrk="1" hangingPunct="1">
              <a:buFont typeface="Wingdings" pitchFamily="2" charset="2"/>
              <a:buNone/>
            </a:pPr>
            <a:r>
              <a:rPr lang="ar-SA" altLang="en-US" b="1" smtClean="0"/>
              <a:t>                                 س</a:t>
            </a:r>
            <a:r>
              <a:rPr lang="en-US" altLang="en-US" b="1" baseline="-25000" smtClean="0"/>
              <a:t>2</a:t>
            </a:r>
            <a:r>
              <a:rPr lang="ar-SA" altLang="en-US" b="1" smtClean="0"/>
              <a:t> – س</a:t>
            </a:r>
            <a:r>
              <a:rPr lang="en-US" altLang="en-US" b="1" baseline="-25000" smtClean="0"/>
              <a:t>1</a:t>
            </a:r>
            <a:endParaRPr lang="ar-SA" altLang="en-US" b="1" baseline="-25000" smtClean="0"/>
          </a:p>
          <a:p>
            <a:pPr eaLnBrk="1" hangingPunct="1">
              <a:buFont typeface="Wingdings" pitchFamily="2" charset="2"/>
              <a:buNone/>
            </a:pPr>
            <a:r>
              <a:rPr lang="ar-SA" altLang="en-US" b="1" smtClean="0"/>
              <a:t>التغير النسبي في السعر=  ـــــــــــــــــــــــ</a:t>
            </a:r>
          </a:p>
          <a:p>
            <a:pPr eaLnBrk="1" hangingPunct="1">
              <a:buFont typeface="Wingdings" pitchFamily="2" charset="2"/>
              <a:buNone/>
            </a:pPr>
            <a:r>
              <a:rPr lang="ar-SA" altLang="en-US" b="1" smtClean="0"/>
              <a:t>                                     س</a:t>
            </a:r>
            <a:r>
              <a:rPr lang="ar-SA" altLang="en-US" b="1" baseline="-25000" smtClean="0"/>
              <a:t>1</a:t>
            </a:r>
          </a:p>
          <a:p>
            <a:pPr algn="ctr" eaLnBrk="1" hangingPunct="1">
              <a:buFont typeface="Wingdings" pitchFamily="2" charset="2"/>
              <a:buNone/>
            </a:pPr>
            <a:r>
              <a:rPr lang="ar-SA" altLang="en-US" b="1" smtClean="0"/>
              <a:t>حيث س</a:t>
            </a:r>
            <a:r>
              <a:rPr lang="ar-SA" altLang="en-US" b="1" baseline="-25000" smtClean="0"/>
              <a:t>1</a:t>
            </a:r>
            <a:r>
              <a:rPr lang="ar-SA" altLang="en-US" b="1" smtClean="0"/>
              <a:t> و س</a:t>
            </a:r>
            <a:r>
              <a:rPr lang="ar-SA" altLang="en-US" b="1" baseline="-25000" smtClean="0"/>
              <a:t>2</a:t>
            </a:r>
            <a:r>
              <a:rPr lang="ar-SA" altLang="en-US" b="1" smtClean="0"/>
              <a:t> هما الأسعار بعد وقبل التغير </a:t>
            </a:r>
            <a:endParaRPr lang="en-US" altLang="en-US" b="1" smtClean="0"/>
          </a:p>
        </p:txBody>
      </p:sp>
      <p:sp>
        <p:nvSpPr>
          <p:cNvPr id="120835" name="TextBox 1"/>
          <p:cNvSpPr txBox="1">
            <a:spLocks noChangeArrowheads="1"/>
          </p:cNvSpPr>
          <p:nvPr/>
        </p:nvSpPr>
        <p:spPr bwMode="auto">
          <a:xfrm>
            <a:off x="4500563" y="981075"/>
            <a:ext cx="338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3600" b="1"/>
              <a:t>يتبع</a:t>
            </a:r>
            <a:endParaRPr lang="en-US" altLang="en-US" sz="3600" b="1"/>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مثال (1)</a:t>
            </a:r>
            <a:endParaRPr lang="en-US" sz="8000" dirty="0" smtClean="0"/>
          </a:p>
        </p:txBody>
      </p:sp>
      <p:sp>
        <p:nvSpPr>
          <p:cNvPr id="121859" name="Rectangle 3"/>
          <p:cNvSpPr>
            <a:spLocks noGrp="1" noChangeArrowheads="1"/>
          </p:cNvSpPr>
          <p:nvPr>
            <p:ph idx="1"/>
          </p:nvPr>
        </p:nvSpPr>
        <p:spPr>
          <a:xfrm>
            <a:off x="838200" y="2362200"/>
            <a:ext cx="8305800" cy="4495800"/>
          </a:xfrm>
        </p:spPr>
        <p:txBody>
          <a:bodyPr/>
          <a:lstStyle/>
          <a:p>
            <a:pPr eaLnBrk="1" hangingPunct="1">
              <a:buFont typeface="Wingdings" pitchFamily="2" charset="2"/>
              <a:buNone/>
            </a:pPr>
            <a:r>
              <a:rPr lang="ar-SA" altLang="en-US" b="1" smtClean="0"/>
              <a:t>   أحسب مرونة الطلب على سلعة لحم الضأن إذا كان سعر الكيلوجرام 60 ريال والكمية المطلوبة 100 كيلوجرام للأسرة شهرياُ وعند انخفاض السعر إلى 45 ريال ارتفعت الكمية المطلوبة إلى 150 كيلوجرام.</a:t>
            </a:r>
          </a:p>
          <a:p>
            <a:pPr eaLnBrk="1" hangingPunct="1">
              <a:buFont typeface="Wingdings" pitchFamily="2" charset="2"/>
              <a:buNone/>
            </a:pPr>
            <a:r>
              <a:rPr lang="ar-SA" altLang="en-US" b="1" smtClean="0"/>
              <a:t>الحل: التغير النسبي في الكمية المطلوبة=             = 0.5    </a:t>
            </a:r>
          </a:p>
          <a:p>
            <a:pPr eaLnBrk="1" hangingPunct="1">
              <a:buFont typeface="Wingdings" pitchFamily="2" charset="2"/>
              <a:buNone/>
            </a:pPr>
            <a:r>
              <a:rPr lang="ar-SA" altLang="en-US" b="1" smtClean="0"/>
              <a:t>التغير النسبي في السعر=                  = -0.25 </a:t>
            </a:r>
          </a:p>
          <a:p>
            <a:pPr eaLnBrk="1" hangingPunct="1">
              <a:buFont typeface="Wingdings" pitchFamily="2" charset="2"/>
              <a:buNone/>
            </a:pPr>
            <a:endParaRPr lang="ar-SA" altLang="en-US" b="1" smtClean="0"/>
          </a:p>
          <a:p>
            <a:pPr eaLnBrk="1" hangingPunct="1">
              <a:buFont typeface="Wingdings" pitchFamily="2" charset="2"/>
              <a:buNone/>
            </a:pPr>
            <a:r>
              <a:rPr lang="ar-SA" altLang="en-US" b="1" smtClean="0"/>
              <a:t>مرونة الطلب السعرية=            = -2</a:t>
            </a:r>
            <a:endParaRPr lang="en-US" altLang="en-US" b="1" smtClean="0"/>
          </a:p>
        </p:txBody>
      </p:sp>
      <p:grpSp>
        <p:nvGrpSpPr>
          <p:cNvPr id="121860" name="Group 2"/>
          <p:cNvGrpSpPr>
            <a:grpSpLocks/>
          </p:cNvGrpSpPr>
          <p:nvPr/>
        </p:nvGrpSpPr>
        <p:grpSpPr bwMode="auto">
          <a:xfrm>
            <a:off x="1116013" y="3983038"/>
            <a:ext cx="5692775" cy="2389187"/>
            <a:chOff x="1115616" y="3983037"/>
            <a:chExt cx="5693172" cy="2388395"/>
          </a:xfrm>
        </p:grpSpPr>
        <p:sp>
          <p:nvSpPr>
            <p:cNvPr id="121861" name="Text Box 4"/>
            <p:cNvSpPr txBox="1">
              <a:spLocks noChangeArrowheads="1"/>
            </p:cNvSpPr>
            <p:nvPr/>
          </p:nvSpPr>
          <p:spPr bwMode="auto">
            <a:xfrm>
              <a:off x="6624638" y="4257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
          <p:nvSpPr>
            <p:cNvPr id="121862" name="Text Box 7"/>
            <p:cNvSpPr txBox="1">
              <a:spLocks noChangeArrowheads="1"/>
            </p:cNvSpPr>
            <p:nvPr/>
          </p:nvSpPr>
          <p:spPr bwMode="auto">
            <a:xfrm>
              <a:off x="5220072" y="5455444"/>
              <a:ext cx="898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0.5</a:t>
              </a:r>
            </a:p>
            <a:p>
              <a:pPr eaLnBrk="1" hangingPunct="1">
                <a:spcBef>
                  <a:spcPct val="0"/>
                </a:spcBef>
                <a:buClrTx/>
                <a:buSzTx/>
                <a:buFontTx/>
                <a:buNone/>
              </a:pPr>
              <a:r>
                <a:rPr lang="ar-SA" altLang="en-US" sz="1800" b="1"/>
                <a:t>ـــــــــــــــ</a:t>
              </a:r>
            </a:p>
            <a:p>
              <a:pPr eaLnBrk="1" hangingPunct="1">
                <a:spcBef>
                  <a:spcPct val="0"/>
                </a:spcBef>
                <a:buClrTx/>
                <a:buSzTx/>
                <a:buFontTx/>
                <a:buNone/>
              </a:pPr>
              <a:r>
                <a:rPr lang="ar-SA" altLang="en-US" sz="1800" b="1"/>
                <a:t>- 0.25</a:t>
              </a:r>
              <a:endParaRPr lang="en-US" altLang="en-US" sz="1800" b="1"/>
            </a:p>
          </p:txBody>
        </p:sp>
        <p:sp>
          <p:nvSpPr>
            <p:cNvPr id="121863" name="Text Box 7"/>
            <p:cNvSpPr txBox="1">
              <a:spLocks noChangeArrowheads="1"/>
            </p:cNvSpPr>
            <p:nvPr/>
          </p:nvSpPr>
          <p:spPr bwMode="auto">
            <a:xfrm>
              <a:off x="3059832" y="3983037"/>
              <a:ext cx="12222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algn="ctr" eaLnBrk="1" hangingPunct="1">
                <a:spcBef>
                  <a:spcPct val="0"/>
                </a:spcBef>
                <a:buClrTx/>
                <a:buSzTx/>
                <a:buFontTx/>
                <a:buNone/>
              </a:pPr>
              <a:r>
                <a:rPr lang="ar-SA" altLang="en-US" sz="1800" b="1"/>
                <a:t>150-100 </a:t>
              </a:r>
            </a:p>
            <a:p>
              <a:pPr algn="just" eaLnBrk="1" hangingPunct="1">
                <a:spcBef>
                  <a:spcPct val="0"/>
                </a:spcBef>
                <a:buClrTx/>
                <a:buSzTx/>
                <a:buFontTx/>
                <a:buNone/>
              </a:pPr>
              <a:r>
                <a:rPr lang="ar-SA" altLang="en-US" sz="1800" b="1"/>
                <a:t>ـــــــــــــــ </a:t>
              </a:r>
            </a:p>
            <a:p>
              <a:pPr eaLnBrk="1" hangingPunct="1">
                <a:spcBef>
                  <a:spcPct val="0"/>
                </a:spcBef>
                <a:buClrTx/>
                <a:buSzTx/>
                <a:buFontTx/>
                <a:buNone/>
              </a:pPr>
              <a:r>
                <a:rPr lang="ar-SA" altLang="en-US" sz="1800" b="1"/>
                <a:t>    100       </a:t>
              </a:r>
              <a:endParaRPr lang="en-US" altLang="en-US" sz="1800" b="1"/>
            </a:p>
          </p:txBody>
        </p:sp>
        <p:sp>
          <p:nvSpPr>
            <p:cNvPr id="121864" name="Text Box 7"/>
            <p:cNvSpPr txBox="1">
              <a:spLocks noChangeArrowheads="1"/>
            </p:cNvSpPr>
            <p:nvPr/>
          </p:nvSpPr>
          <p:spPr bwMode="auto">
            <a:xfrm>
              <a:off x="4707185" y="4640119"/>
              <a:ext cx="898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45-60</a:t>
              </a:r>
            </a:p>
            <a:p>
              <a:pPr eaLnBrk="1" hangingPunct="1">
                <a:spcBef>
                  <a:spcPct val="0"/>
                </a:spcBef>
                <a:buClrTx/>
                <a:buSzTx/>
                <a:buFontTx/>
                <a:buNone/>
              </a:pPr>
              <a:r>
                <a:rPr lang="ar-SA" altLang="en-US" sz="1800" b="1"/>
                <a:t>ـــــــــــــــ</a:t>
              </a:r>
            </a:p>
            <a:p>
              <a:pPr eaLnBrk="1" hangingPunct="1">
                <a:spcBef>
                  <a:spcPct val="0"/>
                </a:spcBef>
                <a:buClrTx/>
                <a:buSzTx/>
                <a:buFontTx/>
                <a:buNone/>
              </a:pPr>
              <a:r>
                <a:rPr lang="ar-SA" altLang="en-US" sz="1800" b="1"/>
                <a:t>   60</a:t>
              </a:r>
              <a:endParaRPr lang="en-US" altLang="en-US" sz="1800" b="1"/>
            </a:p>
          </p:txBody>
        </p:sp>
        <p:sp>
          <p:nvSpPr>
            <p:cNvPr id="121865" name="Rectangle 1"/>
            <p:cNvSpPr>
              <a:spLocks noChangeArrowheads="1"/>
            </p:cNvSpPr>
            <p:nvPr/>
          </p:nvSpPr>
          <p:spPr bwMode="auto">
            <a:xfrm>
              <a:off x="1115616" y="5538645"/>
              <a:ext cx="3166471" cy="626659"/>
            </a:xfrm>
            <a:prstGeom prst="rect">
              <a:avLst/>
            </a:prstGeom>
            <a:solidFill>
              <a:schemeClr val="accent1"/>
            </a:solidFill>
            <a:ln w="9525" algn="ctr">
              <a:solidFill>
                <a:schemeClr val="tx1"/>
              </a:solidFill>
              <a:round/>
              <a:headEnd/>
              <a:tailEnd/>
            </a:ln>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علامة السالب دلالة على العلاقة العكسية</a:t>
              </a:r>
              <a:endParaRPr lang="en-US" altLang="en-US" sz="1800" b="1"/>
            </a:p>
            <a:p>
              <a:pPr eaLnBrk="1" hangingPunct="1">
                <a:spcBef>
                  <a:spcPct val="0"/>
                </a:spcBef>
                <a:buClrTx/>
                <a:buSzTx/>
                <a:buFontTx/>
                <a:buNone/>
              </a:pPr>
              <a:endParaRPr lang="en-US" altLang="en-US" sz="1800" b="1"/>
            </a:p>
          </p:txBody>
        </p:sp>
      </p:gr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t>مثال (2)</a:t>
            </a:r>
            <a:endParaRPr lang="en-US" sz="8000" dirty="0" smtClean="0"/>
          </a:p>
        </p:txBody>
      </p:sp>
      <p:sp>
        <p:nvSpPr>
          <p:cNvPr id="65539" name="Rectangle 3"/>
          <p:cNvSpPr>
            <a:spLocks noGrp="1" noChangeArrowheads="1"/>
          </p:cNvSpPr>
          <p:nvPr>
            <p:ph idx="1"/>
          </p:nvPr>
        </p:nvSpPr>
        <p:spPr/>
        <p:txBody>
          <a:bodyPr/>
          <a:lstStyle/>
          <a:p>
            <a:pPr eaLnBrk="1" hangingPunct="1">
              <a:buFont typeface="Wingdings" pitchFamily="2" charset="2"/>
              <a:buNone/>
            </a:pPr>
            <a:r>
              <a:rPr lang="ar-SA" altLang="en-US" b="1" smtClean="0"/>
              <a:t>    سلعة ما سعرها 10 ريال والكمية المطلوبة منها 100كغم ارتفع سعرها إلى 12 ريال وانخفضت الكمية المطلوبة إلى 95 كغم احسب مرونة الطلب.</a:t>
            </a:r>
          </a:p>
          <a:p>
            <a:pPr eaLnBrk="1" hangingPunct="1">
              <a:buFont typeface="Wingdings" pitchFamily="2" charset="2"/>
              <a:buNone/>
            </a:pPr>
            <a:r>
              <a:rPr lang="ar-SA" altLang="en-US" b="1" smtClean="0"/>
              <a:t>الحل:                               =              =   2.5- </a:t>
            </a:r>
            <a:endParaRPr lang="en-US" altLang="en-US" b="1" smtClean="0"/>
          </a:p>
        </p:txBody>
      </p:sp>
      <p:grpSp>
        <p:nvGrpSpPr>
          <p:cNvPr id="122884" name="Group 1"/>
          <p:cNvGrpSpPr>
            <a:grpSpLocks/>
          </p:cNvGrpSpPr>
          <p:nvPr/>
        </p:nvGrpSpPr>
        <p:grpSpPr bwMode="auto">
          <a:xfrm>
            <a:off x="850900" y="3789363"/>
            <a:ext cx="6853238" cy="2030412"/>
            <a:chOff x="851442" y="3789040"/>
            <a:chExt cx="6852696" cy="2031325"/>
          </a:xfrm>
        </p:grpSpPr>
        <p:sp>
          <p:nvSpPr>
            <p:cNvPr id="122885" name="Text Box 4"/>
            <p:cNvSpPr txBox="1">
              <a:spLocks noChangeArrowheads="1"/>
            </p:cNvSpPr>
            <p:nvPr/>
          </p:nvSpPr>
          <p:spPr bwMode="auto">
            <a:xfrm>
              <a:off x="6624638" y="4257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
          <p:nvSpPr>
            <p:cNvPr id="122886" name="Text Box 5"/>
            <p:cNvSpPr txBox="1">
              <a:spLocks noChangeArrowheads="1"/>
            </p:cNvSpPr>
            <p:nvPr/>
          </p:nvSpPr>
          <p:spPr bwMode="auto">
            <a:xfrm>
              <a:off x="3132138" y="4168775"/>
              <a:ext cx="3584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1800"/>
            </a:p>
          </p:txBody>
        </p:sp>
        <p:sp>
          <p:nvSpPr>
            <p:cNvPr id="122887" name="Text Box 6"/>
            <p:cNvSpPr txBox="1">
              <a:spLocks noChangeArrowheads="1"/>
            </p:cNvSpPr>
            <p:nvPr/>
          </p:nvSpPr>
          <p:spPr bwMode="auto">
            <a:xfrm>
              <a:off x="4932040" y="3789040"/>
              <a:ext cx="27720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algn="ctr" eaLnBrk="1" hangingPunct="1">
                <a:spcBef>
                  <a:spcPct val="0"/>
                </a:spcBef>
                <a:buClrTx/>
                <a:buSzTx/>
                <a:buFontTx/>
                <a:buNone/>
              </a:pPr>
              <a:r>
                <a:rPr lang="ar-SA" altLang="en-US" sz="1800" b="1"/>
                <a:t>95– 100</a:t>
              </a:r>
            </a:p>
            <a:p>
              <a:pPr algn="ctr" eaLnBrk="1" hangingPunct="1">
                <a:spcBef>
                  <a:spcPct val="0"/>
                </a:spcBef>
                <a:buClrTx/>
                <a:buSzTx/>
                <a:buFontTx/>
                <a:buNone/>
              </a:pPr>
              <a:r>
                <a:rPr lang="ar-SA" altLang="en-US" sz="1800" b="1"/>
                <a:t>ــــــــــــــــــــــ</a:t>
              </a:r>
            </a:p>
            <a:p>
              <a:pPr algn="ctr" eaLnBrk="1" hangingPunct="1">
                <a:spcBef>
                  <a:spcPct val="0"/>
                </a:spcBef>
                <a:buClrTx/>
                <a:buSzTx/>
                <a:buFontTx/>
                <a:buNone/>
              </a:pPr>
              <a:r>
                <a:rPr lang="ar-SA" altLang="en-US" sz="1800" b="1"/>
                <a:t>100</a:t>
              </a:r>
            </a:p>
            <a:p>
              <a:pPr algn="ctr" eaLnBrk="1" hangingPunct="1">
                <a:spcBef>
                  <a:spcPct val="0"/>
                </a:spcBef>
                <a:buClrTx/>
                <a:buSzTx/>
                <a:buFontTx/>
                <a:buNone/>
              </a:pPr>
              <a:r>
                <a:rPr lang="ar-SA" altLang="en-US" sz="1800" b="1"/>
                <a:t>ــــــــــــــــــــــــــــــــــــــــــــــ</a:t>
              </a:r>
            </a:p>
            <a:p>
              <a:pPr algn="ctr" eaLnBrk="1" hangingPunct="1">
                <a:spcBef>
                  <a:spcPct val="0"/>
                </a:spcBef>
                <a:buClrTx/>
                <a:buSzTx/>
                <a:buFontTx/>
                <a:buNone/>
              </a:pPr>
              <a:r>
                <a:rPr lang="ar-SA" altLang="en-US" sz="1800" b="1"/>
                <a:t>12 – 10 </a:t>
              </a:r>
            </a:p>
            <a:p>
              <a:pPr algn="ctr" eaLnBrk="1" hangingPunct="1">
                <a:spcBef>
                  <a:spcPct val="0"/>
                </a:spcBef>
                <a:buClrTx/>
                <a:buSzTx/>
                <a:buFontTx/>
                <a:buNone/>
              </a:pPr>
              <a:r>
                <a:rPr lang="ar-SA" altLang="en-US" sz="1800" b="1"/>
                <a:t>ــــــــــــــــــ</a:t>
              </a:r>
            </a:p>
            <a:p>
              <a:pPr algn="ctr" eaLnBrk="1" hangingPunct="1">
                <a:spcBef>
                  <a:spcPct val="0"/>
                </a:spcBef>
                <a:buClrTx/>
                <a:buSzTx/>
                <a:buFontTx/>
                <a:buNone/>
              </a:pPr>
              <a:r>
                <a:rPr lang="ar-SA" altLang="en-US" sz="1800" b="1"/>
                <a:t>10</a:t>
              </a:r>
              <a:endParaRPr lang="en-US" altLang="en-US" sz="1800" b="1"/>
            </a:p>
          </p:txBody>
        </p:sp>
        <p:sp>
          <p:nvSpPr>
            <p:cNvPr id="122888" name="Text Box 7"/>
            <p:cNvSpPr txBox="1">
              <a:spLocks noChangeArrowheads="1"/>
            </p:cNvSpPr>
            <p:nvPr/>
          </p:nvSpPr>
          <p:spPr bwMode="auto">
            <a:xfrm>
              <a:off x="3563888" y="3789040"/>
              <a:ext cx="908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- 5 %</a:t>
              </a:r>
            </a:p>
            <a:p>
              <a:pPr eaLnBrk="1" hangingPunct="1">
                <a:spcBef>
                  <a:spcPct val="0"/>
                </a:spcBef>
                <a:buClrTx/>
                <a:buSzTx/>
                <a:buFontTx/>
                <a:buNone/>
              </a:pPr>
              <a:r>
                <a:rPr lang="ar-SA" altLang="en-US" sz="1800" b="1"/>
                <a:t>ـــــــــــــــ</a:t>
              </a:r>
            </a:p>
            <a:p>
              <a:pPr eaLnBrk="1" hangingPunct="1">
                <a:spcBef>
                  <a:spcPct val="0"/>
                </a:spcBef>
                <a:buClrTx/>
                <a:buSzTx/>
                <a:buFontTx/>
                <a:buNone/>
              </a:pPr>
              <a:r>
                <a:rPr lang="ar-SA" altLang="en-US" sz="1800" b="1"/>
                <a:t>20 %</a:t>
              </a:r>
              <a:endParaRPr lang="en-US" altLang="en-US" sz="1800" b="1"/>
            </a:p>
          </p:txBody>
        </p:sp>
        <p:sp>
          <p:nvSpPr>
            <p:cNvPr id="122889" name="Rectangle 9"/>
            <p:cNvSpPr>
              <a:spLocks noChangeArrowheads="1"/>
            </p:cNvSpPr>
            <p:nvPr/>
          </p:nvSpPr>
          <p:spPr bwMode="auto">
            <a:xfrm>
              <a:off x="851442" y="4938831"/>
              <a:ext cx="3166471" cy="626659"/>
            </a:xfrm>
            <a:prstGeom prst="rect">
              <a:avLst/>
            </a:prstGeom>
            <a:solidFill>
              <a:schemeClr val="accent1"/>
            </a:solidFill>
            <a:ln w="9525" algn="ctr">
              <a:solidFill>
                <a:schemeClr val="tx1"/>
              </a:solidFill>
              <a:round/>
              <a:headEnd/>
              <a:tailEnd/>
            </a:ln>
          </p:spPr>
          <p:txBody>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علامة السالب دلالة على العلاقة العكسية</a:t>
              </a:r>
              <a:endParaRPr lang="en-US" altLang="en-US" sz="1800" b="1"/>
            </a:p>
            <a:p>
              <a:pPr eaLnBrk="1" hangingPunct="1">
                <a:spcBef>
                  <a:spcPct val="0"/>
                </a:spcBef>
                <a:buClrTx/>
                <a:buSzTx/>
                <a:buFontTx/>
                <a:buNone/>
              </a:pPr>
              <a:endParaRPr lang="en-US" altLang="en-US" sz="1800" b="1"/>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5539">
                                            <p:txEl>
                                              <p:pRg st="1" end="1"/>
                                            </p:txEl>
                                          </p:spTgt>
                                        </p:tgtEl>
                                        <p:attrNameLst>
                                          <p:attrName>style.visibility</p:attrName>
                                        </p:attrNameLst>
                                      </p:cBhvr>
                                      <p:to>
                                        <p:strVal val="visible"/>
                                      </p:to>
                                    </p:set>
                                    <p:anim calcmode="lin" valueType="num">
                                      <p:cBhvr>
                                        <p:cTn id="7" dur="500" fill="hold"/>
                                        <p:tgtEl>
                                          <p:spTgt spid="655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5539">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655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55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5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r" eaLnBrk="1" hangingPunct="1"/>
            <a:r>
              <a:rPr lang="ar-SA" altLang="en-US" sz="3200" smtClean="0"/>
              <a:t>تصنيف الطلب حسب المرونة</a:t>
            </a:r>
            <a:endParaRPr lang="en-US" altLang="en-US" sz="3200" smtClean="0"/>
          </a:p>
        </p:txBody>
      </p:sp>
      <p:sp>
        <p:nvSpPr>
          <p:cNvPr id="8195" name="Rectangle 3"/>
          <p:cNvSpPr>
            <a:spLocks noGrp="1" noChangeArrowheads="1"/>
          </p:cNvSpPr>
          <p:nvPr>
            <p:ph idx="1"/>
          </p:nvPr>
        </p:nvSpPr>
        <p:spPr>
          <a:xfrm>
            <a:off x="323850" y="1628775"/>
            <a:ext cx="8229600" cy="4530725"/>
          </a:xfrm>
        </p:spPr>
        <p:txBody>
          <a:bodyPr/>
          <a:lstStyle/>
          <a:p>
            <a:pPr marL="609600" indent="-609600" eaLnBrk="1" hangingPunct="1">
              <a:buFont typeface="Wingdings" pitchFamily="2" charset="2"/>
              <a:buNone/>
              <a:defRPr/>
            </a:pPr>
            <a:endParaRPr lang="ar-SA" sz="4400" dirty="0" smtClean="0">
              <a:solidFill>
                <a:schemeClr val="accent2"/>
              </a:solidFill>
            </a:endParaRPr>
          </a:p>
          <a:p>
            <a:pPr marL="609600" indent="-609600" eaLnBrk="1" hangingPunct="1">
              <a:buFont typeface="Wingdings" pitchFamily="2" charset="2"/>
              <a:buNone/>
              <a:defRPr/>
            </a:pPr>
            <a:r>
              <a:rPr lang="ar-SA" sz="3200" b="1" dirty="0" smtClean="0">
                <a:solidFill>
                  <a:schemeClr val="accent2"/>
                </a:solidFill>
              </a:rPr>
              <a:t>أولاً: طلب عديم المرونة.</a:t>
            </a:r>
          </a:p>
          <a:p>
            <a:pPr eaLnBrk="1" hangingPunct="1">
              <a:defRPr/>
            </a:pPr>
            <a:r>
              <a:rPr lang="ar-SA" sz="2400" b="1" dirty="0" smtClean="0"/>
              <a:t>لا تتغير الكمية المطلوبة مهما تغير الثمن</a:t>
            </a:r>
          </a:p>
          <a:p>
            <a:pPr marL="609600" indent="-609600" eaLnBrk="1" hangingPunct="1">
              <a:buFont typeface="Wingdings" pitchFamily="2" charset="2"/>
              <a:buNone/>
              <a:defRPr/>
            </a:pPr>
            <a:r>
              <a:rPr lang="ar-SA" sz="2400" b="1" dirty="0" smtClean="0"/>
              <a:t>الرسم البياني:لاحظ أن منحني الطلب خط </a:t>
            </a:r>
          </a:p>
          <a:p>
            <a:pPr marL="609600" indent="-609600" eaLnBrk="1" hangingPunct="1">
              <a:buFont typeface="Wingdings" pitchFamily="2" charset="2"/>
              <a:buNone/>
              <a:defRPr/>
            </a:pPr>
            <a:r>
              <a:rPr lang="ar-SA" sz="2400" b="1" dirty="0" smtClean="0"/>
              <a:t>رأسي موازي للمحور السيني</a:t>
            </a:r>
          </a:p>
          <a:p>
            <a:pPr marL="609600" indent="-609600" eaLnBrk="1" hangingPunct="1">
              <a:buFont typeface="Wingdings" pitchFamily="2" charset="2"/>
              <a:buNone/>
              <a:defRPr/>
            </a:pPr>
            <a:r>
              <a:rPr lang="ar-SA" sz="2400" b="1" dirty="0" smtClean="0"/>
              <a:t>  المرونة = صفر</a:t>
            </a:r>
          </a:p>
          <a:p>
            <a:pPr marL="609600" indent="-609600" eaLnBrk="1" hangingPunct="1">
              <a:buFont typeface="Wingdings" pitchFamily="2" charset="2"/>
              <a:buNone/>
              <a:defRPr/>
            </a:pPr>
            <a:r>
              <a:rPr lang="ar-SA" sz="2400" b="1" dirty="0" smtClean="0"/>
              <a:t>مثال: الملح</a:t>
            </a:r>
            <a:endParaRPr lang="en-US" sz="2400" b="1" dirty="0" smtClean="0"/>
          </a:p>
        </p:txBody>
      </p:sp>
      <p:grpSp>
        <p:nvGrpSpPr>
          <p:cNvPr id="123908" name="Group 4"/>
          <p:cNvGrpSpPr>
            <a:grpSpLocks/>
          </p:cNvGrpSpPr>
          <p:nvPr/>
        </p:nvGrpSpPr>
        <p:grpSpPr bwMode="auto">
          <a:xfrm>
            <a:off x="473075" y="2781300"/>
            <a:ext cx="3541713" cy="2635250"/>
            <a:chOff x="1501775" y="2780928"/>
            <a:chExt cx="3541713" cy="2635622"/>
          </a:xfrm>
        </p:grpSpPr>
        <p:sp>
          <p:nvSpPr>
            <p:cNvPr id="123909" name="Text Box 7"/>
            <p:cNvSpPr txBox="1">
              <a:spLocks noChangeArrowheads="1"/>
            </p:cNvSpPr>
            <p:nvPr/>
          </p:nvSpPr>
          <p:spPr bwMode="auto">
            <a:xfrm>
              <a:off x="4067944" y="2780928"/>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س</a:t>
              </a:r>
              <a:endParaRPr lang="en-US" altLang="en-US" sz="1800"/>
            </a:p>
          </p:txBody>
        </p:sp>
        <p:grpSp>
          <p:nvGrpSpPr>
            <p:cNvPr id="123910" name="Group 3"/>
            <p:cNvGrpSpPr>
              <a:grpSpLocks/>
            </p:cNvGrpSpPr>
            <p:nvPr/>
          </p:nvGrpSpPr>
          <p:grpSpPr bwMode="auto">
            <a:xfrm>
              <a:off x="1501775" y="3278750"/>
              <a:ext cx="3541713" cy="2137800"/>
              <a:chOff x="1476375" y="3278750"/>
              <a:chExt cx="3541713" cy="2137800"/>
            </a:xfrm>
          </p:grpSpPr>
          <p:sp>
            <p:nvSpPr>
              <p:cNvPr id="123911" name="Text Box 8"/>
              <p:cNvSpPr txBox="1">
                <a:spLocks noChangeArrowheads="1"/>
              </p:cNvSpPr>
              <p:nvPr/>
            </p:nvSpPr>
            <p:spPr bwMode="auto">
              <a:xfrm>
                <a:off x="1476375" y="50498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ك</a:t>
                </a:r>
                <a:endParaRPr lang="en-US" altLang="en-US" sz="1800"/>
              </a:p>
            </p:txBody>
          </p:sp>
          <p:grpSp>
            <p:nvGrpSpPr>
              <p:cNvPr id="123912" name="Group 2"/>
              <p:cNvGrpSpPr>
                <a:grpSpLocks/>
              </p:cNvGrpSpPr>
              <p:nvPr/>
            </p:nvGrpSpPr>
            <p:grpSpPr bwMode="auto">
              <a:xfrm>
                <a:off x="2208213" y="3278750"/>
                <a:ext cx="2809875" cy="1879039"/>
                <a:chOff x="2081213" y="3278750"/>
                <a:chExt cx="2809875" cy="1879039"/>
              </a:xfrm>
            </p:grpSpPr>
            <p:sp>
              <p:nvSpPr>
                <p:cNvPr id="123914" name="Text Box 10"/>
                <p:cNvSpPr txBox="1">
                  <a:spLocks noChangeArrowheads="1"/>
                </p:cNvSpPr>
                <p:nvPr/>
              </p:nvSpPr>
              <p:spPr bwMode="auto">
                <a:xfrm>
                  <a:off x="4392613" y="3933825"/>
                  <a:ext cx="49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a:t>س1</a:t>
                  </a:r>
                  <a:endParaRPr lang="en-US" altLang="en-US" sz="1800"/>
                </a:p>
              </p:txBody>
            </p:sp>
            <p:sp>
              <p:nvSpPr>
                <p:cNvPr id="63492" name="Line 4"/>
                <p:cNvSpPr>
                  <a:spLocks noChangeShapeType="1"/>
                </p:cNvSpPr>
                <p:nvPr/>
              </p:nvSpPr>
              <p:spPr bwMode="auto">
                <a:xfrm>
                  <a:off x="3152775" y="3279473"/>
                  <a:ext cx="0" cy="1509926"/>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a:p>
              </p:txBody>
            </p:sp>
            <p:sp>
              <p:nvSpPr>
                <p:cNvPr id="63493" name="Line 5"/>
                <p:cNvSpPr>
                  <a:spLocks noChangeShapeType="1"/>
                </p:cNvSpPr>
                <p:nvPr/>
              </p:nvSpPr>
              <p:spPr bwMode="auto">
                <a:xfrm>
                  <a:off x="2081213" y="5157751"/>
                  <a:ext cx="2052637"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a:p>
              </p:txBody>
            </p:sp>
            <p:sp>
              <p:nvSpPr>
                <p:cNvPr id="63494" name="Line 6"/>
                <p:cNvSpPr>
                  <a:spLocks noChangeShapeType="1"/>
                </p:cNvSpPr>
                <p:nvPr/>
              </p:nvSpPr>
              <p:spPr bwMode="auto">
                <a:xfrm>
                  <a:off x="4133850" y="3279473"/>
                  <a:ext cx="0" cy="1878278"/>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a:p>
              </p:txBody>
            </p:sp>
            <p:sp>
              <p:nvSpPr>
                <p:cNvPr id="123918" name="Line 9"/>
                <p:cNvSpPr>
                  <a:spLocks noChangeShapeType="1"/>
                </p:cNvSpPr>
                <p:nvPr/>
              </p:nvSpPr>
              <p:spPr bwMode="auto">
                <a:xfrm>
                  <a:off x="3197225" y="4257675"/>
                  <a:ext cx="9366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919" name="Line 12"/>
                <p:cNvSpPr>
                  <a:spLocks noChangeShapeType="1"/>
                </p:cNvSpPr>
                <p:nvPr/>
              </p:nvSpPr>
              <p:spPr bwMode="auto">
                <a:xfrm>
                  <a:off x="3197225" y="3608388"/>
                  <a:ext cx="9715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3920" name="Text Box 13"/>
                <p:cNvSpPr txBox="1">
                  <a:spLocks noChangeArrowheads="1"/>
                </p:cNvSpPr>
                <p:nvPr/>
              </p:nvSpPr>
              <p:spPr bwMode="auto">
                <a:xfrm>
                  <a:off x="4356100" y="3321050"/>
                  <a:ext cx="49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a:t>س2</a:t>
                  </a:r>
                  <a:endParaRPr lang="en-US" altLang="en-US" sz="1800"/>
                </a:p>
              </p:txBody>
            </p:sp>
          </p:grpSp>
          <p:sp>
            <p:nvSpPr>
              <p:cNvPr id="123913" name="Text Box 8"/>
              <p:cNvSpPr txBox="1">
                <a:spLocks noChangeArrowheads="1"/>
              </p:cNvSpPr>
              <p:nvPr/>
            </p:nvSpPr>
            <p:spPr bwMode="auto">
              <a:xfrm>
                <a:off x="2771800" y="4781227"/>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ط</a:t>
                </a:r>
                <a:endParaRPr lang="en-US" altLang="en-US" sz="1800"/>
              </a:p>
            </p:txBody>
          </p:sp>
        </p:grpSp>
      </p:gr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marL="609600" indent="-609600" algn="r" eaLnBrk="1" hangingPunct="1"/>
            <a:r>
              <a:rPr lang="ar-SA" altLang="en-US" sz="5400" smtClean="0">
                <a:solidFill>
                  <a:schemeClr val="accent2"/>
                </a:solidFill>
              </a:rPr>
              <a:t>ثانياً: طلب لا نهائي المرونة</a:t>
            </a:r>
          </a:p>
        </p:txBody>
      </p:sp>
      <p:sp>
        <p:nvSpPr>
          <p:cNvPr id="9219" name="Rectangle 3"/>
          <p:cNvSpPr>
            <a:spLocks noGrp="1" noChangeArrowheads="1"/>
          </p:cNvSpPr>
          <p:nvPr>
            <p:ph idx="1"/>
          </p:nvPr>
        </p:nvSpPr>
        <p:spPr>
          <a:xfrm>
            <a:off x="287338" y="1844675"/>
            <a:ext cx="8229600" cy="4530725"/>
          </a:xfrm>
        </p:spPr>
        <p:txBody>
          <a:bodyPr/>
          <a:lstStyle/>
          <a:p>
            <a:pPr marL="609600" indent="-609600" eaLnBrk="1" hangingPunct="1">
              <a:buFont typeface="Wingdings" pitchFamily="2" charset="2"/>
              <a:buNone/>
              <a:defRPr/>
            </a:pPr>
            <a:endParaRPr lang="ar-SA" sz="4400" dirty="0" smtClean="0">
              <a:solidFill>
                <a:schemeClr val="accent2"/>
              </a:solidFill>
            </a:endParaRPr>
          </a:p>
          <a:p>
            <a:pPr eaLnBrk="1" hangingPunct="1">
              <a:defRPr/>
            </a:pPr>
            <a:r>
              <a:rPr lang="ar-SA" sz="2400" b="1" dirty="0" smtClean="0"/>
              <a:t>مهما تغيرت الكمية المطلوبة فلا يتغير الثمن</a:t>
            </a:r>
          </a:p>
          <a:p>
            <a:pPr marL="609600" indent="-609600" eaLnBrk="1" hangingPunct="1">
              <a:buFont typeface="Wingdings" pitchFamily="2" charset="2"/>
              <a:buNone/>
              <a:defRPr/>
            </a:pPr>
            <a:endParaRPr lang="ar-SA" sz="2400" b="1" dirty="0" smtClean="0"/>
          </a:p>
          <a:p>
            <a:pPr marL="609600" indent="-609600" eaLnBrk="1" hangingPunct="1">
              <a:buFont typeface="Wingdings" pitchFamily="2" charset="2"/>
              <a:buNone/>
              <a:defRPr/>
            </a:pPr>
            <a:r>
              <a:rPr lang="ar-SA" sz="2400" b="1" dirty="0" smtClean="0"/>
              <a:t>الرسم البياني: لاحظ أن منحني </a:t>
            </a:r>
            <a:r>
              <a:rPr lang="ar-SA" sz="2400" b="1" dirty="0"/>
              <a:t>الطلب خط </a:t>
            </a:r>
          </a:p>
          <a:p>
            <a:pPr marL="609600" indent="-609600" eaLnBrk="1" hangingPunct="1">
              <a:buFont typeface="Wingdings" pitchFamily="2" charset="2"/>
              <a:buNone/>
              <a:defRPr/>
            </a:pPr>
            <a:r>
              <a:rPr lang="ar-SA" sz="2400" b="1" dirty="0" smtClean="0"/>
              <a:t>أفقي </a:t>
            </a:r>
            <a:r>
              <a:rPr lang="ar-SA" sz="2400" b="1" dirty="0"/>
              <a:t>موازي للمحور </a:t>
            </a:r>
            <a:r>
              <a:rPr lang="ar-SA" sz="2400" b="1" dirty="0" smtClean="0"/>
              <a:t>الصادي</a:t>
            </a:r>
            <a:endParaRPr lang="ar-SA" sz="2400" b="1" dirty="0"/>
          </a:p>
          <a:p>
            <a:pPr marL="609600" indent="-609600" eaLnBrk="1" hangingPunct="1">
              <a:buFont typeface="Wingdings" pitchFamily="2" charset="2"/>
              <a:buNone/>
              <a:defRPr/>
            </a:pPr>
            <a:endParaRPr lang="ar-SA" sz="2400" b="1" dirty="0" smtClean="0"/>
          </a:p>
          <a:p>
            <a:pPr marL="609600" indent="-609600" eaLnBrk="1" hangingPunct="1">
              <a:buFont typeface="Wingdings" pitchFamily="2" charset="2"/>
              <a:buNone/>
              <a:defRPr/>
            </a:pPr>
            <a:r>
              <a:rPr lang="ar-SA" sz="2400" b="1" dirty="0" smtClean="0"/>
              <a:t>المرونة = ∞</a:t>
            </a:r>
          </a:p>
          <a:p>
            <a:pPr marL="609600" indent="-609600" eaLnBrk="1" hangingPunct="1">
              <a:buFont typeface="Wingdings" pitchFamily="2" charset="2"/>
              <a:buNone/>
              <a:defRPr/>
            </a:pPr>
            <a:r>
              <a:rPr lang="ar-SA" sz="2400" b="1" dirty="0" smtClean="0"/>
              <a:t>مثال: حالات الدعم الحكومي للمستهلكين</a:t>
            </a:r>
          </a:p>
          <a:p>
            <a:pPr marL="609600" indent="-609600" eaLnBrk="1" hangingPunct="1">
              <a:buFont typeface="Wingdings" pitchFamily="2" charset="2"/>
              <a:buNone/>
              <a:defRPr/>
            </a:pPr>
            <a:r>
              <a:rPr lang="ar-SA" sz="2400" b="1" dirty="0" smtClean="0"/>
              <a:t>بتثبيت السعر</a:t>
            </a:r>
            <a:endParaRPr lang="en-US" sz="2400" b="1" dirty="0" smtClean="0"/>
          </a:p>
        </p:txBody>
      </p:sp>
      <p:grpSp>
        <p:nvGrpSpPr>
          <p:cNvPr id="124932" name="Group 2"/>
          <p:cNvGrpSpPr>
            <a:grpSpLocks/>
          </p:cNvGrpSpPr>
          <p:nvPr/>
        </p:nvGrpSpPr>
        <p:grpSpPr bwMode="auto">
          <a:xfrm>
            <a:off x="587375" y="3257550"/>
            <a:ext cx="3867150" cy="2674938"/>
            <a:chOff x="1197212" y="3067843"/>
            <a:chExt cx="3866789" cy="2674145"/>
          </a:xfrm>
        </p:grpSpPr>
        <p:sp>
          <p:nvSpPr>
            <p:cNvPr id="69636" name="Line 4"/>
            <p:cNvSpPr>
              <a:spLocks noChangeShapeType="1"/>
            </p:cNvSpPr>
            <p:nvPr/>
          </p:nvSpPr>
          <p:spPr bwMode="auto">
            <a:xfrm>
              <a:off x="4427473" y="3396359"/>
              <a:ext cx="0" cy="186793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a:p>
          </p:txBody>
        </p:sp>
        <p:grpSp>
          <p:nvGrpSpPr>
            <p:cNvPr id="124934" name="Group 1"/>
            <p:cNvGrpSpPr>
              <a:grpSpLocks/>
            </p:cNvGrpSpPr>
            <p:nvPr/>
          </p:nvGrpSpPr>
          <p:grpSpPr bwMode="auto">
            <a:xfrm>
              <a:off x="1197212" y="3067843"/>
              <a:ext cx="3866789" cy="2674145"/>
              <a:chOff x="1209912" y="3029743"/>
              <a:chExt cx="3866789" cy="2674145"/>
            </a:xfrm>
          </p:grpSpPr>
          <p:sp>
            <p:nvSpPr>
              <p:cNvPr id="69637" name="Line 5"/>
              <p:cNvSpPr>
                <a:spLocks noChangeShapeType="1"/>
              </p:cNvSpPr>
              <p:nvPr/>
            </p:nvSpPr>
            <p:spPr bwMode="auto">
              <a:xfrm>
                <a:off x="1908347" y="5229366"/>
                <a:ext cx="2519128"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a:p>
            </p:txBody>
          </p:sp>
          <p:sp>
            <p:nvSpPr>
              <p:cNvPr id="69638" name="Line 6"/>
              <p:cNvSpPr>
                <a:spLocks noChangeShapeType="1"/>
              </p:cNvSpPr>
              <p:nvPr/>
            </p:nvSpPr>
            <p:spPr bwMode="auto">
              <a:xfrm>
                <a:off x="2484556" y="4077182"/>
                <a:ext cx="1763547"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a:p>
            </p:txBody>
          </p:sp>
          <p:sp>
            <p:nvSpPr>
              <p:cNvPr id="124937" name="Text Box 7"/>
              <p:cNvSpPr txBox="1">
                <a:spLocks noChangeArrowheads="1"/>
              </p:cNvSpPr>
              <p:nvPr/>
            </p:nvSpPr>
            <p:spPr bwMode="auto">
              <a:xfrm>
                <a:off x="1943100" y="38608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ط</a:t>
                </a:r>
                <a:endParaRPr lang="en-US" altLang="en-US" sz="1800"/>
              </a:p>
            </p:txBody>
          </p:sp>
          <p:sp>
            <p:nvSpPr>
              <p:cNvPr id="124938" name="Text Box 8"/>
              <p:cNvSpPr txBox="1">
                <a:spLocks noChangeArrowheads="1"/>
              </p:cNvSpPr>
              <p:nvPr/>
            </p:nvSpPr>
            <p:spPr bwMode="auto">
              <a:xfrm>
                <a:off x="1209912" y="5009357"/>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ك</a:t>
                </a:r>
                <a:endParaRPr lang="en-US" altLang="en-US" sz="1800"/>
              </a:p>
            </p:txBody>
          </p:sp>
          <p:sp>
            <p:nvSpPr>
              <p:cNvPr id="124939" name="Line 9"/>
              <p:cNvSpPr>
                <a:spLocks noChangeShapeType="1"/>
              </p:cNvSpPr>
              <p:nvPr/>
            </p:nvSpPr>
            <p:spPr bwMode="auto">
              <a:xfrm>
                <a:off x="3816350" y="4113213"/>
                <a:ext cx="0" cy="10445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4940" name="Text Box 10"/>
              <p:cNvSpPr txBox="1">
                <a:spLocks noChangeArrowheads="1"/>
              </p:cNvSpPr>
              <p:nvPr/>
            </p:nvSpPr>
            <p:spPr bwMode="auto">
              <a:xfrm>
                <a:off x="3635375" y="5337175"/>
                <a:ext cx="449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a:t>ك1</a:t>
                </a:r>
                <a:endParaRPr lang="en-US" altLang="en-US" sz="1800"/>
              </a:p>
            </p:txBody>
          </p:sp>
          <p:sp>
            <p:nvSpPr>
              <p:cNvPr id="124941" name="Line 11"/>
              <p:cNvSpPr>
                <a:spLocks noChangeShapeType="1"/>
              </p:cNvSpPr>
              <p:nvPr/>
            </p:nvSpPr>
            <p:spPr bwMode="auto">
              <a:xfrm>
                <a:off x="3024188" y="4113213"/>
                <a:ext cx="0" cy="10795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4942" name="Text Box 12"/>
              <p:cNvSpPr txBox="1">
                <a:spLocks noChangeArrowheads="1"/>
              </p:cNvSpPr>
              <p:nvPr/>
            </p:nvSpPr>
            <p:spPr bwMode="auto">
              <a:xfrm>
                <a:off x="2771775" y="5300663"/>
                <a:ext cx="449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a:t>ك2</a:t>
                </a:r>
                <a:endParaRPr lang="en-US" altLang="en-US" sz="1800"/>
              </a:p>
            </p:txBody>
          </p:sp>
          <p:sp>
            <p:nvSpPr>
              <p:cNvPr id="124943" name="Text Box 7"/>
              <p:cNvSpPr txBox="1">
                <a:spLocks noChangeArrowheads="1"/>
              </p:cNvSpPr>
              <p:nvPr/>
            </p:nvSpPr>
            <p:spPr bwMode="auto">
              <a:xfrm>
                <a:off x="4265613" y="3029743"/>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س</a:t>
                </a:r>
                <a:endParaRPr lang="en-US" altLang="en-US" sz="1800"/>
              </a:p>
            </p:txBody>
          </p:sp>
          <p:sp>
            <p:nvSpPr>
              <p:cNvPr id="124944" name="Text Box 7"/>
              <p:cNvSpPr txBox="1">
                <a:spLocks noChangeArrowheads="1"/>
              </p:cNvSpPr>
              <p:nvPr/>
            </p:nvSpPr>
            <p:spPr bwMode="auto">
              <a:xfrm>
                <a:off x="4499992" y="3933825"/>
                <a:ext cx="57670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a:t>س1</a:t>
                </a:r>
                <a:endParaRPr lang="en-US" altLang="en-US" sz="1800"/>
              </a:p>
            </p:txBody>
          </p:sp>
        </p:grpSp>
      </p:gr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fontScale="90000"/>
          </a:bodyPr>
          <a:lstStyle/>
          <a:p>
            <a:pPr marL="609600" indent="-609600" algn="r" eaLnBrk="1" hangingPunct="1">
              <a:defRPr/>
            </a:pPr>
            <a:r>
              <a:rPr lang="ar-SA" sz="8000" dirty="0" smtClean="0">
                <a:solidFill>
                  <a:schemeClr val="accent2"/>
                </a:solidFill>
              </a:rPr>
              <a:t>ثالثاً: طلب مرن</a:t>
            </a:r>
          </a:p>
        </p:txBody>
      </p:sp>
      <p:sp>
        <p:nvSpPr>
          <p:cNvPr id="10243" name="Rectangle 3"/>
          <p:cNvSpPr>
            <a:spLocks noGrp="1" noChangeArrowheads="1"/>
          </p:cNvSpPr>
          <p:nvPr>
            <p:ph idx="1"/>
          </p:nvPr>
        </p:nvSpPr>
        <p:spPr>
          <a:xfrm>
            <a:off x="827088" y="2362200"/>
            <a:ext cx="7704137" cy="4162425"/>
          </a:xfrm>
        </p:spPr>
        <p:txBody>
          <a:bodyPr/>
          <a:lstStyle/>
          <a:p>
            <a:pPr eaLnBrk="1" hangingPunct="1">
              <a:defRPr/>
            </a:pPr>
            <a:r>
              <a:rPr lang="ar-SA" b="1" dirty="0" smtClean="0"/>
              <a:t>التغير في الكمية المطلوبة أكبر نسبيا من التغير في الثمن</a:t>
            </a:r>
          </a:p>
          <a:p>
            <a:pPr marL="609600" indent="-609600" eaLnBrk="1" hangingPunct="1">
              <a:buFont typeface="Wingdings" pitchFamily="2" charset="2"/>
              <a:buNone/>
              <a:defRPr/>
            </a:pPr>
            <a:endParaRPr lang="ar-SA" b="1" dirty="0" smtClean="0"/>
          </a:p>
          <a:p>
            <a:pPr marL="609600" indent="-609600" eaLnBrk="1" hangingPunct="1">
              <a:buFont typeface="Wingdings" pitchFamily="2" charset="2"/>
              <a:buNone/>
              <a:defRPr/>
            </a:pPr>
            <a:r>
              <a:rPr lang="ar-SA" b="1" dirty="0" smtClean="0"/>
              <a:t>الرسم البياني: </a:t>
            </a:r>
          </a:p>
          <a:p>
            <a:pPr marL="609600" indent="-609600" eaLnBrk="1" hangingPunct="1">
              <a:buFont typeface="Wingdings" pitchFamily="2" charset="2"/>
              <a:buNone/>
              <a:defRPr/>
            </a:pPr>
            <a:endParaRPr lang="ar-SA" b="1" dirty="0" smtClean="0"/>
          </a:p>
          <a:p>
            <a:pPr marL="609600" indent="-609600" eaLnBrk="1" hangingPunct="1">
              <a:buFont typeface="Wingdings" pitchFamily="2" charset="2"/>
              <a:buNone/>
              <a:defRPr/>
            </a:pPr>
            <a:r>
              <a:rPr lang="ar-SA" b="1" dirty="0" smtClean="0"/>
              <a:t> المرونة &gt; 1</a:t>
            </a:r>
            <a:endParaRPr lang="en-US" b="1" dirty="0" smtClean="0"/>
          </a:p>
        </p:txBody>
      </p:sp>
      <p:grpSp>
        <p:nvGrpSpPr>
          <p:cNvPr id="125956" name="Group 1"/>
          <p:cNvGrpSpPr>
            <a:grpSpLocks/>
          </p:cNvGrpSpPr>
          <p:nvPr/>
        </p:nvGrpSpPr>
        <p:grpSpPr bwMode="auto">
          <a:xfrm>
            <a:off x="1008063" y="3354388"/>
            <a:ext cx="3848100" cy="2814637"/>
            <a:chOff x="1008063" y="2820268"/>
            <a:chExt cx="3848893" cy="2815357"/>
          </a:xfrm>
        </p:grpSpPr>
        <p:sp>
          <p:nvSpPr>
            <p:cNvPr id="71684" name="Line 4"/>
            <p:cNvSpPr>
              <a:spLocks noChangeShapeType="1"/>
            </p:cNvSpPr>
            <p:nvPr/>
          </p:nvSpPr>
          <p:spPr bwMode="auto">
            <a:xfrm>
              <a:off x="4140845" y="3104503"/>
              <a:ext cx="0" cy="205157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71685" name="Line 5"/>
            <p:cNvSpPr>
              <a:spLocks noChangeShapeType="1"/>
            </p:cNvSpPr>
            <p:nvPr/>
          </p:nvSpPr>
          <p:spPr bwMode="auto">
            <a:xfrm flipV="1">
              <a:off x="1655896" y="5157666"/>
              <a:ext cx="2484949" cy="34934"/>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71686" name="Line 6"/>
            <p:cNvSpPr>
              <a:spLocks noChangeShapeType="1"/>
            </p:cNvSpPr>
            <p:nvPr/>
          </p:nvSpPr>
          <p:spPr bwMode="auto">
            <a:xfrm flipV="1">
              <a:off x="1403431" y="3572935"/>
              <a:ext cx="2413497" cy="828887"/>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125960" name="Text Box 7"/>
            <p:cNvSpPr txBox="1">
              <a:spLocks noChangeArrowheads="1"/>
            </p:cNvSpPr>
            <p:nvPr/>
          </p:nvSpPr>
          <p:spPr bwMode="auto">
            <a:xfrm>
              <a:off x="3668712" y="2820268"/>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س</a:t>
              </a:r>
              <a:endParaRPr lang="en-US" altLang="en-US" sz="1800" b="1"/>
            </a:p>
          </p:txBody>
        </p:sp>
        <p:sp>
          <p:nvSpPr>
            <p:cNvPr id="125961" name="Text Box 8"/>
            <p:cNvSpPr txBox="1">
              <a:spLocks noChangeArrowheads="1"/>
            </p:cNvSpPr>
            <p:nvPr/>
          </p:nvSpPr>
          <p:spPr bwMode="auto">
            <a:xfrm>
              <a:off x="1008063" y="5229225"/>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ك</a:t>
              </a:r>
              <a:endParaRPr lang="en-US" altLang="en-US" sz="1800" b="1"/>
            </a:p>
          </p:txBody>
        </p:sp>
        <p:sp>
          <p:nvSpPr>
            <p:cNvPr id="125962" name="Line 9"/>
            <p:cNvSpPr>
              <a:spLocks noChangeShapeType="1"/>
            </p:cNvSpPr>
            <p:nvPr/>
          </p:nvSpPr>
          <p:spPr bwMode="auto">
            <a:xfrm flipH="1">
              <a:off x="3240088" y="3752850"/>
              <a:ext cx="36512" cy="143986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5963" name="Text Box 10"/>
            <p:cNvSpPr txBox="1">
              <a:spLocks noChangeArrowheads="1"/>
            </p:cNvSpPr>
            <p:nvPr/>
          </p:nvSpPr>
          <p:spPr bwMode="auto">
            <a:xfrm>
              <a:off x="3022600" y="5265738"/>
              <a:ext cx="452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ك2</a:t>
              </a:r>
              <a:endParaRPr lang="en-US" altLang="en-US" sz="1800" b="1"/>
            </a:p>
          </p:txBody>
        </p:sp>
        <p:sp>
          <p:nvSpPr>
            <p:cNvPr id="125964" name="Line 11"/>
            <p:cNvSpPr>
              <a:spLocks noChangeShapeType="1"/>
            </p:cNvSpPr>
            <p:nvPr/>
          </p:nvSpPr>
          <p:spPr bwMode="auto">
            <a:xfrm>
              <a:off x="2411413" y="4076700"/>
              <a:ext cx="0" cy="10795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5965" name="Text Box 12"/>
            <p:cNvSpPr txBox="1">
              <a:spLocks noChangeArrowheads="1"/>
            </p:cNvSpPr>
            <p:nvPr/>
          </p:nvSpPr>
          <p:spPr bwMode="auto">
            <a:xfrm>
              <a:off x="2157413" y="5265738"/>
              <a:ext cx="45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ك1</a:t>
              </a:r>
              <a:endParaRPr lang="en-US" altLang="en-US" sz="1800" b="1"/>
            </a:p>
          </p:txBody>
        </p:sp>
        <p:sp>
          <p:nvSpPr>
            <p:cNvPr id="125966" name="Line 13"/>
            <p:cNvSpPr>
              <a:spLocks noChangeShapeType="1"/>
            </p:cNvSpPr>
            <p:nvPr/>
          </p:nvSpPr>
          <p:spPr bwMode="auto">
            <a:xfrm flipH="1" flipV="1">
              <a:off x="3276600" y="3752850"/>
              <a:ext cx="900113"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5967" name="Line 14"/>
            <p:cNvSpPr>
              <a:spLocks noChangeShapeType="1"/>
            </p:cNvSpPr>
            <p:nvPr/>
          </p:nvSpPr>
          <p:spPr bwMode="auto">
            <a:xfrm flipH="1">
              <a:off x="2447925" y="4076700"/>
              <a:ext cx="17287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5968" name="Text Box 15"/>
            <p:cNvSpPr txBox="1">
              <a:spLocks noChangeArrowheads="1"/>
            </p:cNvSpPr>
            <p:nvPr/>
          </p:nvSpPr>
          <p:spPr bwMode="auto">
            <a:xfrm>
              <a:off x="4187213" y="4005263"/>
              <a:ext cx="52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س1</a:t>
              </a:r>
              <a:endParaRPr lang="en-US" altLang="en-US" sz="1800" b="1"/>
            </a:p>
          </p:txBody>
        </p:sp>
        <p:sp>
          <p:nvSpPr>
            <p:cNvPr id="125969" name="Text Box 16"/>
            <p:cNvSpPr txBox="1">
              <a:spLocks noChangeArrowheads="1"/>
            </p:cNvSpPr>
            <p:nvPr/>
          </p:nvSpPr>
          <p:spPr bwMode="auto">
            <a:xfrm>
              <a:off x="4064794" y="3500437"/>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س2</a:t>
              </a:r>
              <a:endParaRPr lang="en-US" altLang="en-US" sz="1800" b="1"/>
            </a:p>
          </p:txBody>
        </p:sp>
      </p:gr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8000" dirty="0" smtClean="0">
                <a:solidFill>
                  <a:schemeClr val="accent2"/>
                </a:solidFill>
              </a:rPr>
              <a:t>رابعاً: طلب غير مرن</a:t>
            </a:r>
            <a:endParaRPr lang="en-US" sz="8000" dirty="0" smtClean="0"/>
          </a:p>
        </p:txBody>
      </p:sp>
      <p:sp>
        <p:nvSpPr>
          <p:cNvPr id="11267" name="Rectangle 3"/>
          <p:cNvSpPr>
            <a:spLocks noGrp="1" noChangeArrowheads="1"/>
          </p:cNvSpPr>
          <p:nvPr>
            <p:ph idx="1"/>
          </p:nvPr>
        </p:nvSpPr>
        <p:spPr>
          <a:xfrm>
            <a:off x="457200" y="1700213"/>
            <a:ext cx="8435975" cy="4430712"/>
          </a:xfrm>
        </p:spPr>
        <p:txBody>
          <a:bodyPr/>
          <a:lstStyle/>
          <a:p>
            <a:pPr marL="609600" indent="-609600" eaLnBrk="1" hangingPunct="1">
              <a:buFont typeface="Wingdings" pitchFamily="2" charset="2"/>
              <a:buNone/>
              <a:defRPr/>
            </a:pPr>
            <a:endParaRPr lang="ar-SA" sz="4400" b="1" dirty="0" smtClean="0">
              <a:solidFill>
                <a:schemeClr val="accent2"/>
              </a:solidFill>
            </a:endParaRPr>
          </a:p>
          <a:p>
            <a:pPr eaLnBrk="1" hangingPunct="1">
              <a:defRPr/>
            </a:pPr>
            <a:r>
              <a:rPr lang="ar-SA" b="1" dirty="0" smtClean="0"/>
              <a:t>التغير في الكمية المطلوبة أقل نسبيا من التغير في الثمن</a:t>
            </a:r>
          </a:p>
          <a:p>
            <a:pPr marL="609600" indent="-609600" eaLnBrk="1" hangingPunct="1">
              <a:buFont typeface="Wingdings" pitchFamily="2" charset="2"/>
              <a:buNone/>
              <a:defRPr/>
            </a:pPr>
            <a:endParaRPr lang="ar-SA" b="1" dirty="0" smtClean="0"/>
          </a:p>
          <a:p>
            <a:pPr marL="609600" indent="-609600" eaLnBrk="1" hangingPunct="1">
              <a:buFont typeface="Wingdings" pitchFamily="2" charset="2"/>
              <a:buNone/>
              <a:defRPr/>
            </a:pPr>
            <a:r>
              <a:rPr lang="ar-SA" b="1" dirty="0" smtClean="0"/>
              <a:t>الرسم البياني: </a:t>
            </a:r>
          </a:p>
          <a:p>
            <a:pPr marL="609600" indent="-609600" eaLnBrk="1" hangingPunct="1">
              <a:buFont typeface="Wingdings" pitchFamily="2" charset="2"/>
              <a:buNone/>
              <a:defRPr/>
            </a:pPr>
            <a:endParaRPr lang="ar-SA" b="1" dirty="0" smtClean="0"/>
          </a:p>
          <a:p>
            <a:pPr marL="609600" indent="-609600" eaLnBrk="1" hangingPunct="1">
              <a:buFont typeface="Wingdings" pitchFamily="2" charset="2"/>
              <a:buNone/>
              <a:defRPr/>
            </a:pPr>
            <a:r>
              <a:rPr lang="ar-SA" b="1" dirty="0" smtClean="0"/>
              <a:t> المرونة &lt; 1</a:t>
            </a:r>
            <a:endParaRPr lang="en-US" b="1" dirty="0" smtClean="0"/>
          </a:p>
        </p:txBody>
      </p:sp>
      <p:grpSp>
        <p:nvGrpSpPr>
          <p:cNvPr id="126980" name="Group 1"/>
          <p:cNvGrpSpPr>
            <a:grpSpLocks/>
          </p:cNvGrpSpPr>
          <p:nvPr/>
        </p:nvGrpSpPr>
        <p:grpSpPr bwMode="auto">
          <a:xfrm>
            <a:off x="977900" y="3271838"/>
            <a:ext cx="3854450" cy="2817812"/>
            <a:chOff x="1295400" y="2636838"/>
            <a:chExt cx="3854450" cy="2817812"/>
          </a:xfrm>
        </p:grpSpPr>
        <p:sp>
          <p:nvSpPr>
            <p:cNvPr id="73732" name="Line 4"/>
            <p:cNvSpPr>
              <a:spLocks noChangeShapeType="1"/>
            </p:cNvSpPr>
            <p:nvPr/>
          </p:nvSpPr>
          <p:spPr bwMode="auto">
            <a:xfrm>
              <a:off x="4211638" y="3003550"/>
              <a:ext cx="0" cy="205105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73733" name="Line 5"/>
            <p:cNvSpPr>
              <a:spLocks noChangeShapeType="1"/>
            </p:cNvSpPr>
            <p:nvPr/>
          </p:nvSpPr>
          <p:spPr bwMode="auto">
            <a:xfrm>
              <a:off x="2011363" y="5013325"/>
              <a:ext cx="2197100" cy="36513"/>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73734" name="Line 6"/>
            <p:cNvSpPr>
              <a:spLocks noChangeShapeType="1"/>
            </p:cNvSpPr>
            <p:nvPr/>
          </p:nvSpPr>
          <p:spPr bwMode="auto">
            <a:xfrm flipH="1">
              <a:off x="2822575" y="2924175"/>
              <a:ext cx="684213" cy="19812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126984" name="Text Box 7"/>
            <p:cNvSpPr txBox="1">
              <a:spLocks noChangeArrowheads="1"/>
            </p:cNvSpPr>
            <p:nvPr/>
          </p:nvSpPr>
          <p:spPr bwMode="auto">
            <a:xfrm>
              <a:off x="4248150" y="263683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س</a:t>
              </a:r>
              <a:endParaRPr lang="en-US" altLang="en-US" sz="1800" b="1"/>
            </a:p>
          </p:txBody>
        </p:sp>
        <p:sp>
          <p:nvSpPr>
            <p:cNvPr id="126985" name="Text Box 8"/>
            <p:cNvSpPr txBox="1">
              <a:spLocks noChangeArrowheads="1"/>
            </p:cNvSpPr>
            <p:nvPr/>
          </p:nvSpPr>
          <p:spPr bwMode="auto">
            <a:xfrm>
              <a:off x="1295400" y="5049838"/>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ك</a:t>
              </a:r>
              <a:endParaRPr lang="en-US" altLang="en-US" sz="1800" b="1"/>
            </a:p>
          </p:txBody>
        </p:sp>
        <p:sp>
          <p:nvSpPr>
            <p:cNvPr id="126986" name="Line 9"/>
            <p:cNvSpPr>
              <a:spLocks noChangeShapeType="1"/>
            </p:cNvSpPr>
            <p:nvPr/>
          </p:nvSpPr>
          <p:spPr bwMode="auto">
            <a:xfrm>
              <a:off x="3455988" y="3284538"/>
              <a:ext cx="107950" cy="17653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6987" name="Text Box 10"/>
            <p:cNvSpPr txBox="1">
              <a:spLocks noChangeArrowheads="1"/>
            </p:cNvSpPr>
            <p:nvPr/>
          </p:nvSpPr>
          <p:spPr bwMode="auto">
            <a:xfrm>
              <a:off x="3419475" y="5084763"/>
              <a:ext cx="449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ك2</a:t>
              </a:r>
              <a:endParaRPr lang="en-US" altLang="en-US" sz="1800" b="1"/>
            </a:p>
          </p:txBody>
        </p:sp>
        <p:sp>
          <p:nvSpPr>
            <p:cNvPr id="126988" name="Line 11"/>
            <p:cNvSpPr>
              <a:spLocks noChangeShapeType="1"/>
            </p:cNvSpPr>
            <p:nvPr/>
          </p:nvSpPr>
          <p:spPr bwMode="auto">
            <a:xfrm>
              <a:off x="3276600" y="3608388"/>
              <a:ext cx="36513" cy="1404937"/>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6989" name="Text Box 12"/>
            <p:cNvSpPr txBox="1">
              <a:spLocks noChangeArrowheads="1"/>
            </p:cNvSpPr>
            <p:nvPr/>
          </p:nvSpPr>
          <p:spPr bwMode="auto">
            <a:xfrm>
              <a:off x="2986088" y="5084763"/>
              <a:ext cx="452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ك1</a:t>
              </a:r>
              <a:endParaRPr lang="en-US" altLang="en-US" sz="1800" b="1"/>
            </a:p>
          </p:txBody>
        </p:sp>
        <p:sp>
          <p:nvSpPr>
            <p:cNvPr id="126990" name="Line 13"/>
            <p:cNvSpPr>
              <a:spLocks noChangeShapeType="1"/>
            </p:cNvSpPr>
            <p:nvPr/>
          </p:nvSpPr>
          <p:spPr bwMode="auto">
            <a:xfrm flipH="1">
              <a:off x="3240088" y="3608388"/>
              <a:ext cx="973137"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6991" name="Line 14"/>
            <p:cNvSpPr>
              <a:spLocks noChangeShapeType="1"/>
            </p:cNvSpPr>
            <p:nvPr/>
          </p:nvSpPr>
          <p:spPr bwMode="auto">
            <a:xfrm flipH="1" flipV="1">
              <a:off x="3419475" y="3284538"/>
              <a:ext cx="7921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6992" name="Text Box 15"/>
            <p:cNvSpPr txBox="1">
              <a:spLocks noChangeArrowheads="1"/>
            </p:cNvSpPr>
            <p:nvPr/>
          </p:nvSpPr>
          <p:spPr bwMode="auto">
            <a:xfrm>
              <a:off x="4368188" y="3500438"/>
              <a:ext cx="52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س1</a:t>
              </a:r>
              <a:endParaRPr lang="en-US" altLang="en-US" sz="1800" b="1"/>
            </a:p>
          </p:txBody>
        </p:sp>
        <p:sp>
          <p:nvSpPr>
            <p:cNvPr id="126993" name="Text Box 16"/>
            <p:cNvSpPr txBox="1">
              <a:spLocks noChangeArrowheads="1"/>
            </p:cNvSpPr>
            <p:nvPr/>
          </p:nvSpPr>
          <p:spPr bwMode="auto">
            <a:xfrm>
              <a:off x="4211638" y="2997200"/>
              <a:ext cx="938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س2</a:t>
              </a:r>
              <a:endParaRPr lang="en-US" altLang="en-US" sz="1800" b="1"/>
            </a:p>
          </p:txBody>
        </p:sp>
      </p:gr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r" eaLnBrk="1" hangingPunct="1"/>
            <a:r>
              <a:rPr lang="ar-SA" altLang="en-US" sz="5400" smtClean="0">
                <a:solidFill>
                  <a:schemeClr val="accent2"/>
                </a:solidFill>
              </a:rPr>
              <a:t>خامساً: طلب متكافئ المرونة</a:t>
            </a:r>
            <a:endParaRPr lang="en-US" altLang="en-US" sz="5400" smtClean="0"/>
          </a:p>
        </p:txBody>
      </p:sp>
      <p:sp>
        <p:nvSpPr>
          <p:cNvPr id="12291" name="Rectangle 3"/>
          <p:cNvSpPr>
            <a:spLocks noGrp="1" noChangeArrowheads="1"/>
          </p:cNvSpPr>
          <p:nvPr>
            <p:ph idx="1"/>
          </p:nvPr>
        </p:nvSpPr>
        <p:spPr/>
        <p:txBody>
          <a:bodyPr/>
          <a:lstStyle/>
          <a:p>
            <a:pPr eaLnBrk="1" hangingPunct="1">
              <a:defRPr/>
            </a:pPr>
            <a:r>
              <a:rPr lang="ar-SA" b="1" dirty="0" smtClean="0"/>
              <a:t>التغير النسبي في الكمية المطلوبة يساوي التغير النسبي في الثمن</a:t>
            </a:r>
          </a:p>
          <a:p>
            <a:pPr marL="609600" indent="-609600" eaLnBrk="1" hangingPunct="1">
              <a:buFont typeface="Wingdings" pitchFamily="2" charset="2"/>
              <a:buNone/>
              <a:defRPr/>
            </a:pPr>
            <a:endParaRPr lang="ar-SA" b="1" dirty="0" smtClean="0"/>
          </a:p>
          <a:p>
            <a:pPr marL="609600" indent="-609600" eaLnBrk="1" hangingPunct="1">
              <a:buFont typeface="Wingdings" pitchFamily="2" charset="2"/>
              <a:buNone/>
              <a:defRPr/>
            </a:pPr>
            <a:r>
              <a:rPr lang="ar-SA" b="1" dirty="0" smtClean="0"/>
              <a:t>الرسم البياني: </a:t>
            </a:r>
          </a:p>
          <a:p>
            <a:pPr marL="609600" indent="-609600" eaLnBrk="1" hangingPunct="1">
              <a:buFont typeface="Wingdings" pitchFamily="2" charset="2"/>
              <a:buNone/>
              <a:defRPr/>
            </a:pPr>
            <a:endParaRPr lang="ar-SA" b="1" dirty="0" smtClean="0"/>
          </a:p>
          <a:p>
            <a:pPr marL="609600" indent="-609600" eaLnBrk="1" hangingPunct="1">
              <a:buFont typeface="Wingdings" pitchFamily="2" charset="2"/>
              <a:buNone/>
              <a:defRPr/>
            </a:pPr>
            <a:r>
              <a:rPr lang="ar-SA" b="1" dirty="0" smtClean="0"/>
              <a:t> المرونة = 1</a:t>
            </a:r>
            <a:endParaRPr lang="en-US" b="1" dirty="0" smtClean="0"/>
          </a:p>
        </p:txBody>
      </p:sp>
      <p:grpSp>
        <p:nvGrpSpPr>
          <p:cNvPr id="128004" name="Group 1"/>
          <p:cNvGrpSpPr>
            <a:grpSpLocks/>
          </p:cNvGrpSpPr>
          <p:nvPr/>
        </p:nvGrpSpPr>
        <p:grpSpPr bwMode="auto">
          <a:xfrm>
            <a:off x="427038" y="3479800"/>
            <a:ext cx="4181475" cy="2971800"/>
            <a:chOff x="426641" y="2768243"/>
            <a:chExt cx="4181872" cy="2972157"/>
          </a:xfrm>
        </p:grpSpPr>
        <p:sp>
          <p:nvSpPr>
            <p:cNvPr id="75780" name="Line 4"/>
            <p:cNvSpPr>
              <a:spLocks noChangeShapeType="1"/>
            </p:cNvSpPr>
            <p:nvPr/>
          </p:nvSpPr>
          <p:spPr bwMode="auto">
            <a:xfrm>
              <a:off x="3851203" y="3068317"/>
              <a:ext cx="36516" cy="2303739"/>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75781" name="Line 5"/>
            <p:cNvSpPr>
              <a:spLocks noChangeShapeType="1"/>
            </p:cNvSpPr>
            <p:nvPr/>
          </p:nvSpPr>
          <p:spPr bwMode="auto">
            <a:xfrm>
              <a:off x="1115681" y="5356179"/>
              <a:ext cx="2772038"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75782" name="Line 6"/>
            <p:cNvSpPr>
              <a:spLocks noChangeShapeType="1"/>
            </p:cNvSpPr>
            <p:nvPr/>
          </p:nvSpPr>
          <p:spPr bwMode="auto">
            <a:xfrm flipH="1">
              <a:off x="2050807" y="3212796"/>
              <a:ext cx="1549547" cy="176392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lgn="r" rtl="1">
                <a:defRPr/>
              </a:pPr>
              <a:endParaRPr lang="en-US" b="1"/>
            </a:p>
          </p:txBody>
        </p:sp>
        <p:sp>
          <p:nvSpPr>
            <p:cNvPr id="128008" name="Text Box 7"/>
            <p:cNvSpPr txBox="1">
              <a:spLocks noChangeArrowheads="1"/>
            </p:cNvSpPr>
            <p:nvPr/>
          </p:nvSpPr>
          <p:spPr bwMode="auto">
            <a:xfrm>
              <a:off x="3501231" y="2768243"/>
              <a:ext cx="54054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س</a:t>
              </a:r>
              <a:endParaRPr lang="en-US" altLang="en-US" sz="1800" b="1"/>
            </a:p>
          </p:txBody>
        </p:sp>
        <p:sp>
          <p:nvSpPr>
            <p:cNvPr id="128009" name="Text Box 8"/>
            <p:cNvSpPr txBox="1">
              <a:spLocks noChangeArrowheads="1"/>
            </p:cNvSpPr>
            <p:nvPr/>
          </p:nvSpPr>
          <p:spPr bwMode="auto">
            <a:xfrm>
              <a:off x="426641" y="5117307"/>
              <a:ext cx="688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ك</a:t>
              </a:r>
              <a:endParaRPr lang="en-US" altLang="en-US" sz="1800" b="1"/>
            </a:p>
          </p:txBody>
        </p:sp>
        <p:sp>
          <p:nvSpPr>
            <p:cNvPr id="128010" name="Line 9"/>
            <p:cNvSpPr>
              <a:spLocks noChangeShapeType="1"/>
            </p:cNvSpPr>
            <p:nvPr/>
          </p:nvSpPr>
          <p:spPr bwMode="auto">
            <a:xfrm>
              <a:off x="3348038" y="3536950"/>
              <a:ext cx="0" cy="1728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8011" name="Text Box 10"/>
            <p:cNvSpPr txBox="1">
              <a:spLocks noChangeArrowheads="1"/>
            </p:cNvSpPr>
            <p:nvPr/>
          </p:nvSpPr>
          <p:spPr bwMode="auto">
            <a:xfrm>
              <a:off x="3276600" y="5337175"/>
              <a:ext cx="449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ك1</a:t>
              </a:r>
              <a:endParaRPr lang="en-US" altLang="en-US" sz="1800" b="1"/>
            </a:p>
          </p:txBody>
        </p:sp>
        <p:sp>
          <p:nvSpPr>
            <p:cNvPr id="128012" name="Line 11"/>
            <p:cNvSpPr>
              <a:spLocks noChangeShapeType="1"/>
            </p:cNvSpPr>
            <p:nvPr/>
          </p:nvSpPr>
          <p:spPr bwMode="auto">
            <a:xfrm>
              <a:off x="2771775" y="4184650"/>
              <a:ext cx="0" cy="115252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8013" name="Text Box 12"/>
            <p:cNvSpPr txBox="1">
              <a:spLocks noChangeArrowheads="1"/>
            </p:cNvSpPr>
            <p:nvPr/>
          </p:nvSpPr>
          <p:spPr bwMode="auto">
            <a:xfrm>
              <a:off x="2484438" y="5373688"/>
              <a:ext cx="449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ك2</a:t>
              </a:r>
              <a:endParaRPr lang="en-US" altLang="en-US" sz="1800" b="1"/>
            </a:p>
          </p:txBody>
        </p:sp>
        <p:sp>
          <p:nvSpPr>
            <p:cNvPr id="128014" name="Line 13"/>
            <p:cNvSpPr>
              <a:spLocks noChangeShapeType="1"/>
            </p:cNvSpPr>
            <p:nvPr/>
          </p:nvSpPr>
          <p:spPr bwMode="auto">
            <a:xfrm flipH="1">
              <a:off x="2808288" y="4113213"/>
              <a:ext cx="1042987"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8015" name="Line 14"/>
            <p:cNvSpPr>
              <a:spLocks noChangeShapeType="1"/>
            </p:cNvSpPr>
            <p:nvPr/>
          </p:nvSpPr>
          <p:spPr bwMode="auto">
            <a:xfrm flipH="1" flipV="1">
              <a:off x="3348038" y="3500438"/>
              <a:ext cx="5397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8016" name="Text Box 15"/>
            <p:cNvSpPr txBox="1">
              <a:spLocks noChangeArrowheads="1"/>
            </p:cNvSpPr>
            <p:nvPr/>
          </p:nvSpPr>
          <p:spPr bwMode="auto">
            <a:xfrm>
              <a:off x="3971313" y="3752850"/>
              <a:ext cx="52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0"/>
                </a:spcBef>
                <a:buClrTx/>
                <a:buSzTx/>
                <a:buFontTx/>
                <a:buNone/>
              </a:pPr>
              <a:r>
                <a:rPr lang="ar-SA" altLang="en-US" sz="1800" b="1"/>
                <a:t>س1</a:t>
              </a:r>
              <a:endParaRPr lang="en-US" altLang="en-US" sz="1800" b="1"/>
            </a:p>
          </p:txBody>
        </p:sp>
        <p:sp>
          <p:nvSpPr>
            <p:cNvPr id="128017" name="Text Box 16"/>
            <p:cNvSpPr txBox="1">
              <a:spLocks noChangeArrowheads="1"/>
            </p:cNvSpPr>
            <p:nvPr/>
          </p:nvSpPr>
          <p:spPr bwMode="auto">
            <a:xfrm>
              <a:off x="3959225" y="3284538"/>
              <a:ext cx="649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س2</a:t>
              </a:r>
              <a:endParaRPr lang="en-US" altLang="en-US" sz="1800" b="1"/>
            </a:p>
          </p:txBody>
        </p:sp>
        <p:sp>
          <p:nvSpPr>
            <p:cNvPr id="128018" name="Text Box 8"/>
            <p:cNvSpPr txBox="1">
              <a:spLocks noChangeArrowheads="1"/>
            </p:cNvSpPr>
            <p:nvPr/>
          </p:nvSpPr>
          <p:spPr bwMode="auto">
            <a:xfrm>
              <a:off x="1331913" y="4616450"/>
              <a:ext cx="688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tx1"/>
                </a:buClr>
                <a:buSzPct val="75000"/>
                <a:buFont typeface="Wingdings" pitchFamily="2" charset="2"/>
                <a:buChar char="l"/>
                <a:defRPr sz="2800">
                  <a:solidFill>
                    <a:schemeClr val="tx1"/>
                  </a:solidFill>
                  <a:latin typeface="Arial" pitchFamily="34" charset="0"/>
                  <a:cs typeface="Arial" pitchFamily="34" charset="0"/>
                </a:defRPr>
              </a:lvl1pPr>
              <a:lvl2pPr marL="742950" indent="-285750" algn="r" rtl="1" eaLnBrk="0" hangingPunct="0">
                <a:spcBef>
                  <a:spcPct val="20000"/>
                </a:spcBef>
                <a:buClr>
                  <a:schemeClr val="tx1"/>
                </a:buClr>
                <a:buSzPct val="75000"/>
                <a:buChar char="–"/>
                <a:defRPr sz="2400">
                  <a:solidFill>
                    <a:schemeClr val="tx1"/>
                  </a:solidFill>
                  <a:latin typeface="Arial" pitchFamily="34" charset="0"/>
                  <a:cs typeface="Arial" pitchFamily="34" charset="0"/>
                </a:defRPr>
              </a:lvl2pPr>
              <a:lvl3pPr marL="1143000" indent="-228600" algn="r" rtl="1" eaLnBrk="0" hangingPunct="0">
                <a:spcBef>
                  <a:spcPct val="20000"/>
                </a:spcBef>
                <a:buClr>
                  <a:schemeClr val="tx1"/>
                </a:buClr>
                <a:buSzPct val="75000"/>
                <a:buFont typeface="Wingdings" pitchFamily="2" charset="2"/>
                <a:buChar char="l"/>
                <a:defRPr sz="2000">
                  <a:solidFill>
                    <a:schemeClr val="tx1"/>
                  </a:solidFill>
                  <a:latin typeface="Arial" pitchFamily="34" charset="0"/>
                  <a:cs typeface="Arial" pitchFamily="34" charset="0"/>
                </a:defRPr>
              </a:lvl3pPr>
              <a:lvl4pPr marL="1600200" indent="-228600" algn="r" rtl="1" eaLnBrk="0" hangingPunct="0">
                <a:spcBef>
                  <a:spcPct val="20000"/>
                </a:spcBef>
                <a:buClr>
                  <a:schemeClr val="tx1"/>
                </a:buClr>
                <a:buSzPct val="80000"/>
                <a:buChar char="–"/>
                <a:defRPr>
                  <a:solidFill>
                    <a:schemeClr val="tx1"/>
                  </a:solidFill>
                  <a:latin typeface="Arial" pitchFamily="34" charset="0"/>
                  <a:cs typeface="Arial" pitchFamily="34" charset="0"/>
                </a:defRPr>
              </a:lvl4pPr>
              <a:lvl5pPr marL="2057400" indent="-228600" algn="r" rtl="1" eaLnBrk="0" hangingPunct="0">
                <a:spcBef>
                  <a:spcPct val="20000"/>
                </a:spcBef>
                <a:buClr>
                  <a:schemeClr val="tx1"/>
                </a:buClr>
                <a:buSzPct val="65000"/>
                <a:buFont typeface="Wingdings" pitchFamily="2" charset="2"/>
                <a:buChar char="l"/>
                <a:defRPr>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cs typeface="Arial" pitchFamily="34" charset="0"/>
                </a:defRPr>
              </a:lvl9pPr>
            </a:lstStyle>
            <a:p>
              <a:pPr eaLnBrk="1" hangingPunct="1">
                <a:spcBef>
                  <a:spcPct val="50000"/>
                </a:spcBef>
                <a:buClrTx/>
                <a:buSzTx/>
                <a:buFontTx/>
                <a:buNone/>
              </a:pPr>
              <a:r>
                <a:rPr lang="ar-SA" altLang="en-US" sz="1800" b="1"/>
                <a:t>ط</a:t>
              </a:r>
              <a:endParaRPr lang="en-US" altLang="en-US" sz="1800" b="1"/>
            </a:p>
          </p:txBody>
        </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rtlCol="0">
            <a:normAutofit fontScale="90000"/>
          </a:bodyPr>
          <a:lstStyle/>
          <a:p>
            <a:pPr algn="r" eaLnBrk="1" fontAlgn="auto" hangingPunct="1">
              <a:spcAft>
                <a:spcPts val="0"/>
              </a:spcAft>
              <a:defRPr/>
            </a:pPr>
            <a:r>
              <a:rPr lang="ar-SA" sz="7200" dirty="0" smtClean="0"/>
              <a:t>قياس مرونة نقطة الوسط</a:t>
            </a:r>
            <a:endParaRPr lang="en-US" sz="7200" dirty="0" smtClean="0"/>
          </a:p>
        </p:txBody>
      </p:sp>
      <p:sp>
        <p:nvSpPr>
          <p:cNvPr id="129027" name="Rectangle 3"/>
          <p:cNvSpPr>
            <a:spLocks noGrp="1" noChangeArrowheads="1"/>
          </p:cNvSpPr>
          <p:nvPr>
            <p:ph idx="1"/>
          </p:nvPr>
        </p:nvSpPr>
        <p:spPr>
          <a:xfrm>
            <a:off x="611188" y="2362200"/>
            <a:ext cx="7920037" cy="4090988"/>
          </a:xfrm>
        </p:spPr>
        <p:txBody>
          <a:bodyPr/>
          <a:lstStyle/>
          <a:p>
            <a:pPr eaLnBrk="1" hangingPunct="1"/>
            <a:r>
              <a:rPr lang="ar-SA" altLang="en-US" b="1" smtClean="0"/>
              <a:t>طريقة حساب المرونة التي استخدمناها تعتمد على الترتيب: أي الكميتين هي الأولى وأيهما الثانية؟</a:t>
            </a:r>
          </a:p>
          <a:p>
            <a:pPr eaLnBrk="1" hangingPunct="1"/>
            <a:r>
              <a:rPr lang="ar-SA" altLang="en-US" b="1" smtClean="0"/>
              <a:t>أي إذا انعكس الوضع بحيث تكون الكمية الأولى هي الثانية والثانية هي الأولى (والثمن انعكس كذلك): سوف تتغير قيمة المرونة المحسوبة.</a:t>
            </a:r>
          </a:p>
          <a:p>
            <a:pPr eaLnBrk="1" hangingPunct="1"/>
            <a:r>
              <a:rPr lang="ar-SA" altLang="en-US" b="1" smtClean="0"/>
              <a:t>هذا ناتج من أن المرونة تتغير على طول خط الطلب (بعكس الميل) </a:t>
            </a:r>
          </a:p>
          <a:p>
            <a:pPr eaLnBrk="1" hangingPunct="1"/>
            <a:r>
              <a:rPr lang="ar-SA" altLang="en-US" b="1" smtClean="0"/>
              <a:t>لذلك لا بد من حساب مرونة نقطة الوسط كمقياس لا يتأثر بترتيب الكميات.  </a:t>
            </a:r>
            <a:endParaRPr lang="en-US" altLang="en-US" b="1" smtClean="0"/>
          </a:p>
        </p:txBody>
      </p:sp>
    </p:spTree>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2917</TotalTime>
  <Words>14684</Words>
  <Application>Microsoft Office PowerPoint</Application>
  <PresentationFormat>On-screen Show (4:3)</PresentationFormat>
  <Paragraphs>2674</Paragraphs>
  <Slides>267</Slides>
  <Notes>15</Notes>
  <HiddenSlides>0</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267</vt:i4>
      </vt:variant>
    </vt:vector>
  </HeadingPairs>
  <TitlesOfParts>
    <vt:vector size="274" baseType="lpstr">
      <vt:lpstr>Capsules</vt:lpstr>
      <vt:lpstr>Office Theme</vt:lpstr>
      <vt:lpstr>Module</vt:lpstr>
      <vt:lpstr>1_Office Theme</vt:lpstr>
      <vt:lpstr>Chart</vt:lpstr>
      <vt:lpstr>Microsoft Excel Chart</vt:lpstr>
      <vt:lpstr>Equation</vt:lpstr>
      <vt:lpstr>جامعة الملك سعود كلية علوم الأغذية والزراعة قسم الاقتصاد الزراعي</vt:lpstr>
      <vt:lpstr>الأسبوع الأول:مقدمة وأساسيات</vt:lpstr>
      <vt:lpstr>تعريف المفاهيم الرئيسة</vt:lpstr>
      <vt:lpstr> تعريف المفاهيم الرئيسة</vt:lpstr>
      <vt:lpstr>المشكلة الاقتصادية</vt:lpstr>
      <vt:lpstr>حل للمشكلة الاقتصادية يكون بـالآتى:</vt:lpstr>
      <vt:lpstr>الموارد الاقتصادية</vt:lpstr>
      <vt:lpstr>العمل/العمالة</vt:lpstr>
      <vt:lpstr>مقاييس العمل/العمالة</vt:lpstr>
      <vt:lpstr>خواص العمل</vt:lpstr>
      <vt:lpstr>يتبع:</vt:lpstr>
      <vt:lpstr>الأرض</vt:lpstr>
      <vt:lpstr>لكن:</vt:lpstr>
      <vt:lpstr>خواص الأرض العامة وتأثيراتها</vt:lpstr>
      <vt:lpstr>رأس المال</vt:lpstr>
      <vt:lpstr>تابع</vt:lpstr>
      <vt:lpstr>التنظيم</vt:lpstr>
      <vt:lpstr>فروع علم الاقتصاد</vt:lpstr>
      <vt:lpstr> التحليل الاقتصادي</vt:lpstr>
      <vt:lpstr>تابع:</vt:lpstr>
      <vt:lpstr>الافتراضات الأساسية في التحليل الاقتصادي</vt:lpstr>
      <vt:lpstr>الاقتصاد الزراعي:</vt:lpstr>
      <vt:lpstr>الاقتصاد الزراعي</vt:lpstr>
      <vt:lpstr>PowerPoint Presentation</vt:lpstr>
      <vt:lpstr>نشوء الاقتصاد الزراعي </vt:lpstr>
      <vt:lpstr>متطلبات تطبيق علم الاقتصاد علي القطاع الزراعي</vt:lpstr>
      <vt:lpstr>مجالات وفروع الاقتصاد الزراعي</vt:lpstr>
      <vt:lpstr>2. إدارة المشاريع الزراعية</vt:lpstr>
      <vt:lpstr>تابع</vt:lpstr>
      <vt:lpstr>عوامل/مدخلات/عناصر الانتاج الزراعي </vt:lpstr>
      <vt:lpstr>خصائص الإنتاج الزراعي والمنتجات الزراعية </vt:lpstr>
      <vt:lpstr>الإنتاج الزراعي </vt:lpstr>
      <vt:lpstr>أولاً، خصائص المنتجات الزراعية </vt:lpstr>
      <vt:lpstr>2.  الضخامة </vt:lpstr>
      <vt:lpstr>3.  القابلية للتلف</vt:lpstr>
      <vt:lpstr>4. التفاوت في الجودة</vt:lpstr>
      <vt:lpstr>5. إنخفاض مرونة العرض والطلب علي المنتجات الزراعية</vt:lpstr>
      <vt:lpstr>يتبع:</vt:lpstr>
      <vt:lpstr>يتبع:</vt:lpstr>
      <vt:lpstr>ثانياً، خصائص عمليات الانتاج الزراعي </vt:lpstr>
      <vt:lpstr>2.  التقلبات السنوية في الانتاج </vt:lpstr>
      <vt:lpstr>3.  التقلبات الموسمية في الانتاج </vt:lpstr>
      <vt:lpstr>تابع</vt:lpstr>
      <vt:lpstr>4. التركيز الجغرافي للانتاج</vt:lpstr>
      <vt:lpstr>5.  تفاوت تكاليف الانتاج</vt:lpstr>
      <vt:lpstr>6.  صعوبة التحكم في الناتج الاجمالي</vt:lpstr>
      <vt:lpstr>7. ضخامة رأس المال الثابـت في الـزراعـة</vt:lpstr>
      <vt:lpstr> 8. المخاطـرة وصعـوبـة التمـويـل </vt:lpstr>
      <vt:lpstr>إستخدام الرسم البياني في التحليل الاقتصادي</vt:lpstr>
      <vt:lpstr>PowerPoint Presentation</vt:lpstr>
      <vt:lpstr>الرسوم والأشكال البيانية</vt:lpstr>
      <vt:lpstr>أولاً: طبيعة المتغيرات </vt:lpstr>
      <vt:lpstr>ملاحظات مهمة:</vt:lpstr>
      <vt:lpstr>ثانياً، طبيعة العلاقة بين المتغيرات</vt:lpstr>
      <vt:lpstr>ثالثاً، إتجاه العلاقة بين المتغيرات</vt:lpstr>
      <vt:lpstr>ملخص: أساسيات الرسوم البيانية</vt:lpstr>
      <vt:lpstr>مكونات مهمة في الرسم البياني</vt:lpstr>
      <vt:lpstr>بعض العلاقات الاقتصادية الممكنة</vt:lpstr>
      <vt:lpstr>إفتراضات إستخدام الرسوم البيانية</vt:lpstr>
      <vt:lpstr>تمرين لبيان العلاقة الطردية والعكسية</vt:lpstr>
      <vt:lpstr>PowerPoint Presentation</vt:lpstr>
      <vt:lpstr>منحني العلاقة العكسية (منحني الطلب)</vt:lpstr>
      <vt:lpstr>الاسبوع الثاني:الطلب على المنتجات الزراعية</vt:lpstr>
      <vt:lpstr>تعريف الطلب</vt:lpstr>
      <vt:lpstr>ملاحظات على التعريف</vt:lpstr>
      <vt:lpstr>قانون الطلب/منحنى الطلب</vt:lpstr>
      <vt:lpstr>تفسير العلاقة العكسية بين السعر وكمية الطلب </vt:lpstr>
      <vt:lpstr>جدول الطلب</vt:lpstr>
      <vt:lpstr>جدول طلب السوق</vt:lpstr>
      <vt:lpstr>منحنى طلب السوق </vt:lpstr>
      <vt:lpstr> دالة الطلب </vt:lpstr>
      <vt:lpstr>مثال لمنحني الطلب بيانياً:  الشكل التالي يوضح منحنى الطلب على القمح</vt:lpstr>
      <vt:lpstr>العوامل المؤثرة في الطلب على المنتجات الزراعية (محددات الطلب)</vt:lpstr>
      <vt:lpstr>PowerPoint Presentation</vt:lpstr>
      <vt:lpstr>أولاً: الدخل الحقيقي </vt:lpstr>
      <vt:lpstr>PowerPoint Presentation</vt:lpstr>
      <vt:lpstr>أثر زيادة دخول المستهلكين علي منحني الطلب علي القمح</vt:lpstr>
      <vt:lpstr>هنالك عدة ملاحظات في ما يتعلق بارتباط الدخل بالطلب على السلع الزراعية </vt:lpstr>
      <vt:lpstr>يتبع:</vt:lpstr>
      <vt:lpstr>PowerPoint Presentation</vt:lpstr>
      <vt:lpstr>يتبع</vt:lpstr>
      <vt:lpstr>ثانياً، أسعار السلع البديلة والمكملة </vt:lpstr>
      <vt:lpstr>ثالثاً، حجم السوق </vt:lpstr>
      <vt:lpstr>رابعاً الأذواق، العادات، التقاليد، والدين </vt:lpstr>
      <vt:lpstr>خامساً، التوقعات المستقبلية للأسعار والدخل </vt:lpstr>
      <vt:lpstr>سادساً، المؤثرات الخاصة </vt:lpstr>
      <vt:lpstr>الاسبوع الثالث: مرونة الطلب</vt:lpstr>
      <vt:lpstr>المقصود بالمرونة </vt:lpstr>
      <vt:lpstr>أنواع مرونات الطلب</vt:lpstr>
      <vt:lpstr>قياس المرونة</vt:lpstr>
      <vt:lpstr>PowerPoint Presentation</vt:lpstr>
      <vt:lpstr>مثال (1)</vt:lpstr>
      <vt:lpstr>مثال (2)</vt:lpstr>
      <vt:lpstr>تصنيف الطلب حسب المرونة</vt:lpstr>
      <vt:lpstr>ثانياً: طلب لا نهائي المرونة</vt:lpstr>
      <vt:lpstr>ثالثاً: طلب مرن</vt:lpstr>
      <vt:lpstr>رابعاً: طلب غير مرن</vt:lpstr>
      <vt:lpstr>خامساً: طلب متكافئ المرونة</vt:lpstr>
      <vt:lpstr>قياس مرونة نقطة الوسط</vt:lpstr>
      <vt:lpstr>PowerPoint Presentation</vt:lpstr>
      <vt:lpstr>مثال</vt:lpstr>
      <vt:lpstr>مرونة الطلب التقاطعية</vt:lpstr>
      <vt:lpstr>يتبع:</vt:lpstr>
      <vt:lpstr>أمثلة</vt:lpstr>
      <vt:lpstr>مثال 2</vt:lpstr>
      <vt:lpstr>مرونة الطلب الدخلية</vt:lpstr>
      <vt:lpstr>ملاحظات</vt:lpstr>
      <vt:lpstr>محددات مرونة الطلب</vt:lpstr>
      <vt:lpstr>ثانياً: مدى ضرورة السلعة للمستهلك</vt:lpstr>
      <vt:lpstr>ثالثاً: حجم نصيب السلعة في الدخل الكلي</vt:lpstr>
      <vt:lpstr>رابعاً: حجم دخل المستهلك</vt:lpstr>
      <vt:lpstr>الاسبوع الرابع:سلوك المستهلك</vt:lpstr>
      <vt:lpstr>تعريف سلوك المستهلك</vt:lpstr>
      <vt:lpstr>أسباب دراسة سلوك المستهلك:</vt:lpstr>
      <vt:lpstr>تابع</vt:lpstr>
      <vt:lpstr>مفاهيم أساسية</vt:lpstr>
      <vt:lpstr>مفهوم المنفعة</vt:lpstr>
      <vt:lpstr>النظريات المفسرة لسلوك المستهلك</vt:lpstr>
      <vt:lpstr>نص النظرية</vt:lpstr>
      <vt:lpstr>تابع</vt:lpstr>
      <vt:lpstr>المنفعة الكلية</vt:lpstr>
      <vt:lpstr>مثال: المنفعة الكلية</vt:lpstr>
      <vt:lpstr>التمثيل البياني للمنفعة الكلية</vt:lpstr>
      <vt:lpstr>المنفعة الحدية</vt:lpstr>
      <vt:lpstr>مثال: المنفعة الحدية </vt:lpstr>
      <vt:lpstr>التمثيل البياني للمنفعة الكلية والحدية </vt:lpstr>
      <vt:lpstr>قانون تناقص المنفعة الحدية</vt:lpstr>
      <vt:lpstr>توازن المستهلك حسب نظرية المنفعة</vt:lpstr>
      <vt:lpstr>شروط توازن المستهلك</vt:lpstr>
      <vt:lpstr>مثال: </vt:lpstr>
      <vt:lpstr>PowerPoint Presentation</vt:lpstr>
      <vt:lpstr>تابع: أين يتحقق التوازن؟</vt:lpstr>
      <vt:lpstr>النظريات المفسرة لسلوك المستهلك</vt:lpstr>
      <vt:lpstr>مفهوم منحنيات السواء</vt:lpstr>
      <vt:lpstr>منحنى السواء: توضيح بياني</vt:lpstr>
      <vt:lpstr>خريطة السواء Indifference map </vt:lpstr>
      <vt:lpstr>خصائص منحنيات السواء</vt:lpstr>
      <vt:lpstr>خط الميزانية</vt:lpstr>
      <vt:lpstr>خط الميزانية وانتقاله</vt:lpstr>
      <vt:lpstr>توازن المستهلك حسب منحنيات السواء وخط الميزانية</vt:lpstr>
      <vt:lpstr>الاسبوع الخامس: عرض المنتجات الزراعية</vt:lpstr>
      <vt:lpstr>عــرض المنتجات الزراعية Of Agricultural Products Supply </vt:lpstr>
      <vt:lpstr>قانون العرض</vt:lpstr>
      <vt:lpstr>عرض السلع الزراعية Supply of Agricultural Products</vt:lpstr>
      <vt:lpstr>جدول/منحني العرض لمنتج واحد  Producer’s Supply Curve/schedule</vt:lpstr>
      <vt:lpstr>منحنى عرض السوق Market Supply Curve</vt:lpstr>
      <vt:lpstr>العـوامـل المؤثـرة على العـرض  Determinants of Supply </vt:lpstr>
      <vt:lpstr>طبيعة تأثير العـوامـل المختلفة على العـرض </vt:lpstr>
      <vt:lpstr>التغير في العرض /الكمية المعروضة Change in Supply</vt:lpstr>
      <vt:lpstr>مرونة العــرض بالنسبة للسعر Price Elasticity of Supply  (Es)  </vt:lpstr>
      <vt:lpstr>: مثال (Es)</vt:lpstr>
      <vt:lpstr>(Es) تصنيف العرض حسب قيم </vt:lpstr>
      <vt:lpstr>بيانيا تصنيف العرض (من حيث المرونة)</vt:lpstr>
      <vt:lpstr>العوامل المؤثرة في مرونة العرض </vt:lpstr>
      <vt:lpstr>مرونة العرض في المدى القصير و المدى الطويل </vt:lpstr>
      <vt:lpstr> في المدى القصير جداً (Es)</vt:lpstr>
      <vt:lpstr> في المدى القصير (Es)</vt:lpstr>
      <vt:lpstr> في المدى الطويل (Es)</vt:lpstr>
      <vt:lpstr>خصائص عرض المنتجات الز راعية Characteristics of Agricultural Supply  </vt:lpstr>
      <vt:lpstr>أهداف الأسبوع (7)</vt:lpstr>
      <vt:lpstr>التوازن في السوق Market Equilibrium </vt:lpstr>
      <vt:lpstr>قوى العرض والطلب وتحديد الأسعار في الأسواق </vt:lpstr>
      <vt:lpstr>العرض  والطلب بيانيا</vt:lpstr>
      <vt:lpstr>أثر التغير في الطلب و العرض في توازن السوق</vt:lpstr>
      <vt:lpstr>التغير في الطلب و العرض: بيانيا</vt:lpstr>
      <vt:lpstr>تابع</vt:lpstr>
      <vt:lpstr>تصنيف الأسواق حسب القوة في  السوق جانب العرض (البائعين)</vt:lpstr>
      <vt:lpstr>القوة في السوق: ماذا عن جانب الطلب (المشترين)؟</vt:lpstr>
      <vt:lpstr>الأسبوع الثامن اقتصاديات الانتاج الزراعي </vt:lpstr>
      <vt:lpstr>اقتصاديات الإنتاج الزراعي Production Economics</vt:lpstr>
      <vt:lpstr>أهداف اقتصاديات الإنتاج الزراعي </vt:lpstr>
      <vt:lpstr>Production الإنتاج </vt:lpstr>
      <vt:lpstr>Production Function الدالة الإنتاجية </vt:lpstr>
      <vt:lpstr>تابع</vt:lpstr>
      <vt:lpstr>فروض دالة الإنتاج </vt:lpstr>
      <vt:lpstr>العوامل الثابتة والمتغيرة والفترة الزمنية</vt:lpstr>
      <vt:lpstr>تابع</vt:lpstr>
      <vt:lpstr>طرق التعبير عن دالة الإنتاج </vt:lpstr>
      <vt:lpstr>Schedule الدالة الإنتاجية في جدول حسابي</vt:lpstr>
      <vt:lpstr>Graph الدالة الانتاجية في شكل بياني </vt:lpstr>
      <vt:lpstr>الدالة الإنتاجية في صيغتها الرياضية Mathematical</vt:lpstr>
      <vt:lpstr>طبيعة الدالة الإنتاجية </vt:lpstr>
      <vt:lpstr>دالة الإنتاج الكلاسيكية The Classical Production Function</vt:lpstr>
      <vt:lpstr> الناتج المتوسط الفيزيقي  Average Physical Product )APP (  </vt:lpstr>
      <vt:lpstr>(MPP) الناتج الحدي الفيزيقي </vt:lpstr>
      <vt:lpstr>E مرونة الإنتاج: </vt:lpstr>
      <vt:lpstr>PowerPoint Presentation</vt:lpstr>
      <vt:lpstr>دالة الانتاج: بيانيا</vt:lpstr>
      <vt:lpstr>قانون تناقص الغلة و المراحل الثلاث للإنتاج   Low of Diminishing Returns &amp; Stages of Production</vt:lpstr>
      <vt:lpstr>تابع</vt:lpstr>
      <vt:lpstr>Law of Diminishing MR: Example</vt:lpstr>
      <vt:lpstr>تحديد مراحل الانتاج</vt:lpstr>
      <vt:lpstr>PowerPoint Presentation</vt:lpstr>
      <vt:lpstr>سمات مراحل الانتاج الثلاث</vt:lpstr>
      <vt:lpstr>أين يكون الانتاج الأمثل؟؟</vt:lpstr>
      <vt:lpstr>تأثير التكنولوجيا الحديثة علي دالة الانتاج </vt:lpstr>
      <vt:lpstr>توليفات المدخلات  العلاقة بين العوامل</vt:lpstr>
      <vt:lpstr>أنواع القرارات الإنتاجية  </vt:lpstr>
      <vt:lpstr> الاسبوع التاسع: تكاليف الإنتاج و العائد  و معظمة الربح Production Costs, Revenue, and Profit Maximization</vt:lpstr>
      <vt:lpstr>تكاليف الإنتاج   Production Costs</vt:lpstr>
      <vt:lpstr>تكاليف الإنتاج   Production Costs</vt:lpstr>
      <vt:lpstr>تكاليف الانتاج: المدي القصير والطويل</vt:lpstr>
      <vt:lpstr>Fixed Costs التكاليف الثابتة  Variable Costs التكاليف المتغيرة Marginal Cost والتكاليف الحدية </vt:lpstr>
      <vt:lpstr>تابع</vt:lpstr>
      <vt:lpstr>Unit Costs تكاليف الوحدة:</vt:lpstr>
      <vt:lpstr>ملخص أنواع التكاليف</vt:lpstr>
      <vt:lpstr>التكاليف: مثال</vt:lpstr>
      <vt:lpstr>TC, TFC, TVC منحنيات التكاليف الكلية: </vt:lpstr>
      <vt:lpstr>ATC, AFC, AVC, MC منحنيات تكاليف الوحدة:</vt:lpstr>
      <vt:lpstr>منحنيات التكاليف في المدى الطويل  Cost Curves in the Long Run </vt:lpstr>
      <vt:lpstr>الاسبوع العاشر:العلاقات بين عوامل الانتاج</vt:lpstr>
      <vt:lpstr>معظمة أرباح المنتج profit max output</vt:lpstr>
      <vt:lpstr>معظمة الأرباح بتحديد الحجم الأمثل للمورد </vt:lpstr>
      <vt:lpstr>تحديد الحجم الأمثل للموارد باستخدام المعيار الكلي</vt:lpstr>
      <vt:lpstr>تابع</vt:lpstr>
      <vt:lpstr>تابع</vt:lpstr>
      <vt:lpstr>PowerPoint Presentation</vt:lpstr>
      <vt:lpstr>تابع</vt:lpstr>
      <vt:lpstr>تحديد الحجم الأمثل للموارد المعيار الكلي: بيانيا</vt:lpstr>
      <vt:lpstr>تابع</vt:lpstr>
      <vt:lpstr> تحديد الحجم الأمثل للموارد باستخدام المعيار الحدي  </vt:lpstr>
      <vt:lpstr>تابع</vt:lpstr>
      <vt:lpstr>تابع</vt:lpstr>
      <vt:lpstr>معظمة الأرباح بتحديد الحجم الأمثل للإنتاج بإستخدام المعيار الحدي</vt:lpstr>
      <vt:lpstr>تحديد الحجم الأمثل للناتج باستخدام المعيار الحدي</vt:lpstr>
      <vt:lpstr>Optimum Output: graph</vt:lpstr>
      <vt:lpstr> التوازن في المدى القصير Short-Run Equilibrium </vt:lpstr>
      <vt:lpstr>التوازن في المدى القصير Short-Run Equilibrium</vt:lpstr>
      <vt:lpstr> التوازن في المدى القصير Short-Run Equilibrium </vt:lpstr>
      <vt:lpstr>PowerPoint Presentation</vt:lpstr>
      <vt:lpstr>PowerPoint Presentation</vt:lpstr>
      <vt:lpstr>مثال: </vt:lpstr>
      <vt:lpstr>منحنيات سواء الناتج Production Isoquants </vt:lpstr>
      <vt:lpstr>منحنيات سواء الانتاج</vt:lpstr>
      <vt:lpstr> خطوط التكاليف المتساوية Isocost Lines </vt:lpstr>
      <vt:lpstr>تابع</vt:lpstr>
      <vt:lpstr>خطوط التكاليف المتساوية بيانيا</vt:lpstr>
      <vt:lpstr>تابع</vt:lpstr>
      <vt:lpstr> توليفة الموارد الأقل تكلفة Optimal Input Combination </vt:lpstr>
      <vt:lpstr>الطريقة الجدولية</vt:lpstr>
      <vt:lpstr>توليفة الموارد الأقل تكلفة لإنتاج 105 وحده من الناتج</vt:lpstr>
      <vt:lpstr>الطريقة الهندسية</vt:lpstr>
      <vt:lpstr>تابع</vt:lpstr>
      <vt:lpstr>رياضيا</vt:lpstr>
      <vt:lpstr>إقتصاديات الموارد الطبيعية Natural Resource Economics</vt:lpstr>
      <vt:lpstr>تعريف الموارد الطبيعية Natural Resource </vt:lpstr>
      <vt:lpstr>التصنيفات الرئيسية للموارد الطبيعية</vt:lpstr>
      <vt:lpstr>واستعمالات الموارد الطبيعية</vt:lpstr>
      <vt:lpstr>مصادر الموارد الطبيعية</vt:lpstr>
      <vt:lpstr>موارد متجددة / غير متجددة</vt:lpstr>
      <vt:lpstr>ندرة الموارد و العوامل المؤثرة عليها</vt:lpstr>
      <vt:lpstr>الاسبوع الثاني عشر: بعض فروع علم الاقتصاد الزراعي </vt:lpstr>
      <vt:lpstr>إدارة الأعمال المزرعية Farm Management  </vt:lpstr>
      <vt:lpstr>تعريف الإدارة  Management</vt:lpstr>
      <vt:lpstr>أهمية إدارة الأعمال المزرعية</vt:lpstr>
      <vt:lpstr>الخطوات الأساسية في صناعة القرار</vt:lpstr>
      <vt:lpstr> التسويق الزراعي والتمويل الزراعي  </vt:lpstr>
      <vt:lpstr>تعرف التسويق الزراعي</vt:lpstr>
      <vt:lpstr>المشاكل التسويقية التي تقابل المزارع</vt:lpstr>
      <vt:lpstr>التمويل الزراعي </vt:lpstr>
      <vt:lpstr>الأهمية الإقتصادية للتمويل الزراعي </vt:lpstr>
      <vt:lpstr>تابع</vt:lpstr>
      <vt:lpstr>القروض الزراعية </vt:lpstr>
      <vt:lpstr>تابع</vt:lpstr>
      <vt:lpstr>مصادر تمويل الأعمال المزرعية </vt:lpstr>
      <vt:lpstr>أنواع القروض الزراعية </vt:lpstr>
      <vt:lpstr>That’s it Folks!</vt:lpstr>
    </vt:vector>
  </TitlesOfParts>
  <Company>ali81@maktoob.com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الرباط الوطني كلية ال</dc:title>
  <dc:creator>Omer Elgaili Elsheikh</dc:creator>
  <cp:lastModifiedBy>User</cp:lastModifiedBy>
  <cp:revision>284</cp:revision>
  <dcterms:created xsi:type="dcterms:W3CDTF">2007-11-05T00:36:17Z</dcterms:created>
  <dcterms:modified xsi:type="dcterms:W3CDTF">2016-01-21T06:45:21Z</dcterms:modified>
</cp:coreProperties>
</file>