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 id="2147483663" r:id="rId2"/>
    <p:sldMasterId id="2147483678" r:id="rId3"/>
    <p:sldMasterId id="2147483692" r:id="rId4"/>
  </p:sldMasterIdLst>
  <p:notesMasterIdLst>
    <p:notesMasterId r:id="rId288"/>
  </p:notesMasterIdLst>
  <p:sldIdLst>
    <p:sldId id="256" r:id="rId5"/>
    <p:sldId id="447" r:id="rId6"/>
    <p:sldId id="258" r:id="rId7"/>
    <p:sldId id="260" r:id="rId8"/>
    <p:sldId id="294" r:id="rId9"/>
    <p:sldId id="295" r:id="rId10"/>
    <p:sldId id="296" r:id="rId11"/>
    <p:sldId id="297" r:id="rId12"/>
    <p:sldId id="298" r:id="rId13"/>
    <p:sldId id="299" r:id="rId14"/>
    <p:sldId id="300" r:id="rId15"/>
    <p:sldId id="261" r:id="rId16"/>
    <p:sldId id="262" r:id="rId17"/>
    <p:sldId id="301"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7"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6" r:id="rId55"/>
    <p:sldId id="359" r:id="rId56"/>
    <p:sldId id="360" r:id="rId57"/>
    <p:sldId id="347" r:id="rId58"/>
    <p:sldId id="348" r:id="rId59"/>
    <p:sldId id="349" r:id="rId60"/>
    <p:sldId id="350" r:id="rId61"/>
    <p:sldId id="351" r:id="rId62"/>
    <p:sldId id="352" r:id="rId63"/>
    <p:sldId id="353" r:id="rId64"/>
    <p:sldId id="354" r:id="rId65"/>
    <p:sldId id="355" r:id="rId66"/>
    <p:sldId id="356" r:id="rId67"/>
    <p:sldId id="357" r:id="rId68"/>
    <p:sldId id="448" r:id="rId69"/>
    <p:sldId id="437" r:id="rId70"/>
    <p:sldId id="438" r:id="rId71"/>
    <p:sldId id="446" r:id="rId72"/>
    <p:sldId id="439" r:id="rId73"/>
    <p:sldId id="440" r:id="rId74"/>
    <p:sldId id="441" r:id="rId75"/>
    <p:sldId id="442" r:id="rId76"/>
    <p:sldId id="443" r:id="rId77"/>
    <p:sldId id="445" r:id="rId78"/>
    <p:sldId id="363" r:id="rId79"/>
    <p:sldId id="364" r:id="rId80"/>
    <p:sldId id="378" r:id="rId81"/>
    <p:sldId id="365" r:id="rId82"/>
    <p:sldId id="366" r:id="rId83"/>
    <p:sldId id="367" r:id="rId84"/>
    <p:sldId id="368" r:id="rId85"/>
    <p:sldId id="369" r:id="rId86"/>
    <p:sldId id="370" r:id="rId87"/>
    <p:sldId id="379" r:id="rId88"/>
    <p:sldId id="371" r:id="rId89"/>
    <p:sldId id="372" r:id="rId90"/>
    <p:sldId id="373" r:id="rId91"/>
    <p:sldId id="374" r:id="rId92"/>
    <p:sldId id="375" r:id="rId93"/>
    <p:sldId id="376" r:id="rId94"/>
    <p:sldId id="450" r:id="rId95"/>
    <p:sldId id="381" r:id="rId96"/>
    <p:sldId id="451" r:id="rId97"/>
    <p:sldId id="382" r:id="rId98"/>
    <p:sldId id="383" r:id="rId99"/>
    <p:sldId id="384" r:id="rId100"/>
    <p:sldId id="385" r:id="rId101"/>
    <p:sldId id="386" r:id="rId102"/>
    <p:sldId id="387" r:id="rId103"/>
    <p:sldId id="388" r:id="rId104"/>
    <p:sldId id="389" r:id="rId105"/>
    <p:sldId id="390"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09" r:id="rId123"/>
    <p:sldId id="410" r:id="rId124"/>
    <p:sldId id="411" r:id="rId125"/>
    <p:sldId id="412" r:id="rId126"/>
    <p:sldId id="413" r:id="rId127"/>
    <p:sldId id="414" r:id="rId128"/>
    <p:sldId id="415" r:id="rId129"/>
    <p:sldId id="416" r:id="rId130"/>
    <p:sldId id="417" r:id="rId131"/>
    <p:sldId id="418" r:id="rId132"/>
    <p:sldId id="419" r:id="rId133"/>
    <p:sldId id="420" r:id="rId134"/>
    <p:sldId id="421" r:id="rId135"/>
    <p:sldId id="422" r:id="rId136"/>
    <p:sldId id="423" r:id="rId137"/>
    <p:sldId id="424" r:id="rId138"/>
    <p:sldId id="425" r:id="rId139"/>
    <p:sldId id="426" r:id="rId140"/>
    <p:sldId id="427" r:id="rId141"/>
    <p:sldId id="428" r:id="rId142"/>
    <p:sldId id="429" r:id="rId143"/>
    <p:sldId id="430" r:id="rId144"/>
    <p:sldId id="431" r:id="rId145"/>
    <p:sldId id="432" r:id="rId146"/>
    <p:sldId id="433" r:id="rId147"/>
    <p:sldId id="434" r:id="rId148"/>
    <p:sldId id="435" r:id="rId149"/>
    <p:sldId id="607" r:id="rId150"/>
    <p:sldId id="452" r:id="rId151"/>
    <p:sldId id="453" r:id="rId152"/>
    <p:sldId id="454" r:id="rId153"/>
    <p:sldId id="455" r:id="rId154"/>
    <p:sldId id="456" r:id="rId155"/>
    <p:sldId id="457" r:id="rId156"/>
    <p:sldId id="458" r:id="rId157"/>
    <p:sldId id="459" r:id="rId158"/>
    <p:sldId id="460" r:id="rId159"/>
    <p:sldId id="461" r:id="rId160"/>
    <p:sldId id="462" r:id="rId161"/>
    <p:sldId id="463" r:id="rId162"/>
    <p:sldId id="464" r:id="rId163"/>
    <p:sldId id="465" r:id="rId164"/>
    <p:sldId id="466" r:id="rId165"/>
    <p:sldId id="467" r:id="rId166"/>
    <p:sldId id="468" r:id="rId167"/>
    <p:sldId id="469" r:id="rId168"/>
    <p:sldId id="470" r:id="rId169"/>
    <p:sldId id="471" r:id="rId170"/>
    <p:sldId id="472" r:id="rId171"/>
    <p:sldId id="473" r:id="rId172"/>
    <p:sldId id="474" r:id="rId173"/>
    <p:sldId id="475" r:id="rId174"/>
    <p:sldId id="476" r:id="rId175"/>
    <p:sldId id="477" r:id="rId176"/>
    <p:sldId id="478" r:id="rId177"/>
    <p:sldId id="479" r:id="rId178"/>
    <p:sldId id="480" r:id="rId179"/>
    <p:sldId id="481" r:id="rId180"/>
    <p:sldId id="482" r:id="rId181"/>
    <p:sldId id="483" r:id="rId182"/>
    <p:sldId id="484" r:id="rId183"/>
    <p:sldId id="485" r:id="rId184"/>
    <p:sldId id="486" r:id="rId185"/>
    <p:sldId id="487" r:id="rId186"/>
    <p:sldId id="488" r:id="rId187"/>
    <p:sldId id="490" r:id="rId188"/>
    <p:sldId id="491" r:id="rId189"/>
    <p:sldId id="492" r:id="rId190"/>
    <p:sldId id="498" r:id="rId191"/>
    <p:sldId id="499" r:id="rId192"/>
    <p:sldId id="500" r:id="rId193"/>
    <p:sldId id="501" r:id="rId194"/>
    <p:sldId id="502" r:id="rId195"/>
    <p:sldId id="503" r:id="rId196"/>
    <p:sldId id="504" r:id="rId197"/>
    <p:sldId id="505" r:id="rId198"/>
    <p:sldId id="506" r:id="rId199"/>
    <p:sldId id="507" r:id="rId200"/>
    <p:sldId id="508" r:id="rId201"/>
    <p:sldId id="509" r:id="rId202"/>
    <p:sldId id="510" r:id="rId203"/>
    <p:sldId id="511" r:id="rId204"/>
    <p:sldId id="512" r:id="rId205"/>
    <p:sldId id="513" r:id="rId206"/>
    <p:sldId id="514" r:id="rId207"/>
    <p:sldId id="515" r:id="rId208"/>
    <p:sldId id="516" r:id="rId209"/>
    <p:sldId id="517" r:id="rId210"/>
    <p:sldId id="518" r:id="rId211"/>
    <p:sldId id="519" r:id="rId212"/>
    <p:sldId id="520" r:id="rId213"/>
    <p:sldId id="521" r:id="rId214"/>
    <p:sldId id="522" r:id="rId215"/>
    <p:sldId id="523" r:id="rId216"/>
    <p:sldId id="524" r:id="rId217"/>
    <p:sldId id="525" r:id="rId218"/>
    <p:sldId id="527" r:id="rId219"/>
    <p:sldId id="528" r:id="rId220"/>
    <p:sldId id="529" r:id="rId221"/>
    <p:sldId id="530" r:id="rId222"/>
    <p:sldId id="531" r:id="rId223"/>
    <p:sldId id="532" r:id="rId224"/>
    <p:sldId id="533" r:id="rId225"/>
    <p:sldId id="534" r:id="rId226"/>
    <p:sldId id="535" r:id="rId227"/>
    <p:sldId id="537" r:id="rId228"/>
    <p:sldId id="538" r:id="rId229"/>
    <p:sldId id="539" r:id="rId230"/>
    <p:sldId id="540" r:id="rId231"/>
    <p:sldId id="541" r:id="rId232"/>
    <p:sldId id="544" r:id="rId233"/>
    <p:sldId id="545" r:id="rId234"/>
    <p:sldId id="546" r:id="rId235"/>
    <p:sldId id="547" r:id="rId236"/>
    <p:sldId id="548" r:id="rId237"/>
    <p:sldId id="549" r:id="rId238"/>
    <p:sldId id="550" r:id="rId239"/>
    <p:sldId id="551" r:id="rId240"/>
    <p:sldId id="552" r:id="rId241"/>
    <p:sldId id="553" r:id="rId242"/>
    <p:sldId id="554" r:id="rId243"/>
    <p:sldId id="555" r:id="rId244"/>
    <p:sldId id="556" r:id="rId245"/>
    <p:sldId id="557" r:id="rId246"/>
    <p:sldId id="565" r:id="rId247"/>
    <p:sldId id="566" r:id="rId248"/>
    <p:sldId id="567" r:id="rId249"/>
    <p:sldId id="568" r:id="rId250"/>
    <p:sldId id="569" r:id="rId251"/>
    <p:sldId id="570" r:id="rId252"/>
    <p:sldId id="571" r:id="rId253"/>
    <p:sldId id="572" r:id="rId254"/>
    <p:sldId id="573" r:id="rId255"/>
    <p:sldId id="574" r:id="rId256"/>
    <p:sldId id="575" r:id="rId257"/>
    <p:sldId id="576" r:id="rId258"/>
    <p:sldId id="577" r:id="rId259"/>
    <p:sldId id="578" r:id="rId260"/>
    <p:sldId id="579" r:id="rId261"/>
    <p:sldId id="580" r:id="rId262"/>
    <p:sldId id="581" r:id="rId263"/>
    <p:sldId id="610" r:id="rId264"/>
    <p:sldId id="582" r:id="rId265"/>
    <p:sldId id="584" r:id="rId266"/>
    <p:sldId id="585" r:id="rId267"/>
    <p:sldId id="586" r:id="rId268"/>
    <p:sldId id="587" r:id="rId269"/>
    <p:sldId id="588" r:id="rId270"/>
    <p:sldId id="589" r:id="rId271"/>
    <p:sldId id="590" r:id="rId272"/>
    <p:sldId id="608" r:id="rId273"/>
    <p:sldId id="593" r:id="rId274"/>
    <p:sldId id="594" r:id="rId275"/>
    <p:sldId id="595" r:id="rId276"/>
    <p:sldId id="596" r:id="rId277"/>
    <p:sldId id="597" r:id="rId278"/>
    <p:sldId id="598" r:id="rId279"/>
    <p:sldId id="599" r:id="rId280"/>
    <p:sldId id="600" r:id="rId281"/>
    <p:sldId id="601" r:id="rId282"/>
    <p:sldId id="602" r:id="rId283"/>
    <p:sldId id="603" r:id="rId284"/>
    <p:sldId id="604" r:id="rId285"/>
    <p:sldId id="605" r:id="rId286"/>
    <p:sldId id="609" r:id="rId28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296" autoAdjust="0"/>
  </p:normalViewPr>
  <p:slideViewPr>
    <p:cSldViewPr>
      <p:cViewPr>
        <p:scale>
          <a:sx n="118" d="100"/>
          <a:sy n="118" d="100"/>
        </p:scale>
        <p:origin x="-1410" y="14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viewProps" Target="viewProps.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theme" Target="theme/theme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tableStyles" Target="tableStyle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ar-SA" sz="2000"/>
              <a:t>علاقة طردية</a:t>
            </a:r>
          </a:p>
        </c:rich>
      </c:tx>
      <c:layout>
        <c:manualLayout>
          <c:xMode val="edge"/>
          <c:yMode val="edge"/>
          <c:x val="0.402877697841728"/>
          <c:y val="0.27241379310345076"/>
        </c:manualLayout>
      </c:layout>
      <c:overlay val="0"/>
      <c:spPr>
        <a:noFill/>
        <a:ln w="25400">
          <a:noFill/>
        </a:ln>
      </c:spPr>
    </c:title>
    <c:autoTitleDeleted val="0"/>
    <c:plotArea>
      <c:layout>
        <c:manualLayout>
          <c:layoutTarget val="inner"/>
          <c:xMode val="edge"/>
          <c:yMode val="edge"/>
          <c:x val="0.23741010802001131"/>
          <c:y val="1.3902625229171286E-2"/>
          <c:w val="0.76258992805755399"/>
          <c:h val="0.60344827586206851"/>
        </c:manualLayout>
      </c:layout>
      <c:lineChart>
        <c:grouping val="standard"/>
        <c:varyColors val="0"/>
        <c:ser>
          <c:idx val="0"/>
          <c:order val="0"/>
          <c:tx>
            <c:strRef>
              <c:f>Sheet1!$A$2</c:f>
              <c:strCache>
                <c:ptCount val="1"/>
                <c:pt idx="0">
                  <c:v>شرق</c:v>
                </c:pt>
              </c:strCache>
            </c:strRef>
          </c:tx>
          <c:spPr>
            <a:ln w="12700">
              <a:solidFill>
                <a:srgbClr val="000000"/>
              </a:solidFill>
              <a:prstDash val="solid"/>
            </a:ln>
          </c:spPr>
          <c:marker>
            <c:symbol val="diamond"/>
            <c:size val="4"/>
            <c:spPr>
              <a:solidFill>
                <a:srgbClr val="000000"/>
              </a:solidFill>
              <a:ln>
                <a:solidFill>
                  <a:srgbClr val="000000"/>
                </a:solidFill>
                <a:prstDash val="solid"/>
              </a:ln>
            </c:spPr>
          </c:marker>
          <c:cat>
            <c:numRef>
              <c:f>Sheet1!$B$1:$J$1</c:f>
              <c:numCache>
                <c:formatCode>General</c:formatCode>
                <c:ptCount val="9"/>
                <c:pt idx="0">
                  <c:v>2</c:v>
                </c:pt>
                <c:pt idx="1">
                  <c:v>4</c:v>
                </c:pt>
                <c:pt idx="2">
                  <c:v>6</c:v>
                </c:pt>
                <c:pt idx="3">
                  <c:v>8</c:v>
                </c:pt>
                <c:pt idx="4">
                  <c:v>10</c:v>
                </c:pt>
                <c:pt idx="5">
                  <c:v>12</c:v>
                </c:pt>
                <c:pt idx="6">
                  <c:v>14</c:v>
                </c:pt>
                <c:pt idx="7">
                  <c:v>16</c:v>
                </c:pt>
              </c:numCache>
            </c:numRef>
          </c:cat>
          <c:val>
            <c:numRef>
              <c:f>Sheet1!$B$2:$J$2</c:f>
              <c:numCache>
                <c:formatCode>General</c:formatCode>
                <c:ptCount val="9"/>
                <c:pt idx="0">
                  <c:v>1</c:v>
                </c:pt>
                <c:pt idx="1">
                  <c:v>2</c:v>
                </c:pt>
                <c:pt idx="2">
                  <c:v>3</c:v>
                </c:pt>
                <c:pt idx="3">
                  <c:v>4</c:v>
                </c:pt>
                <c:pt idx="4">
                  <c:v>5</c:v>
                </c:pt>
                <c:pt idx="5">
                  <c:v>6</c:v>
                </c:pt>
                <c:pt idx="6">
                  <c:v>7</c:v>
                </c:pt>
                <c:pt idx="7">
                  <c:v>8</c:v>
                </c:pt>
                <c:pt idx="8">
                  <c:v>9</c:v>
                </c:pt>
              </c:numCache>
            </c:numRef>
          </c:val>
          <c:smooth val="0"/>
        </c:ser>
        <c:dLbls>
          <c:showLegendKey val="0"/>
          <c:showVal val="0"/>
          <c:showCatName val="0"/>
          <c:showSerName val="0"/>
          <c:showPercent val="0"/>
          <c:showBubbleSize val="0"/>
        </c:dLbls>
        <c:marker val="1"/>
        <c:smooth val="0"/>
        <c:axId val="97548544"/>
        <c:axId val="97555200"/>
      </c:lineChart>
      <c:catAx>
        <c:axId val="97548544"/>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ar-SA" sz="2000"/>
                  <a:t>الكمية المعروضة</a:t>
                </a:r>
              </a:p>
            </c:rich>
          </c:tx>
          <c:layout>
            <c:manualLayout>
              <c:xMode val="edge"/>
              <c:yMode val="edge"/>
              <c:x val="0.5"/>
              <c:y val="0.896551724137928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97555200"/>
        <c:crosses val="autoZero"/>
        <c:auto val="1"/>
        <c:lblAlgn val="ctr"/>
        <c:lblOffset val="100"/>
        <c:tickLblSkip val="1"/>
        <c:tickMarkSkip val="1"/>
        <c:noMultiLvlLbl val="0"/>
      </c:catAx>
      <c:valAx>
        <c:axId val="97555200"/>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ar-SA" sz="2000"/>
                  <a:t>السعر بالريال السعودي</a:t>
                </a:r>
              </a:p>
            </c:rich>
          </c:tx>
          <c:layout>
            <c:manualLayout>
              <c:xMode val="edge"/>
              <c:yMode val="edge"/>
              <c:x val="8.2733812949640564E-2"/>
              <c:y val="0.406896551724137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97548544"/>
        <c:crosses val="autoZero"/>
        <c:crossBetween val="between"/>
      </c:valAx>
      <c:spPr>
        <a:noFill/>
        <a:ln w="25400">
          <a:noFill/>
        </a:ln>
      </c:spPr>
    </c:plotArea>
    <c:plotVisOnly val="1"/>
    <c:dispBlanksAs val="gap"/>
    <c:showDLblsOverMax val="0"/>
  </c:chart>
  <c:spPr>
    <a:noFill/>
    <a:ln>
      <a:noFill/>
    </a:ln>
  </c:spPr>
  <c:txPr>
    <a:bodyPr/>
    <a:lstStyle/>
    <a:p>
      <a:pPr>
        <a:defRPr sz="800"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7" b="1" i="0" u="none" strike="noStrike" baseline="0">
                <a:solidFill>
                  <a:srgbClr val="000000"/>
                </a:solidFill>
                <a:latin typeface="Arial"/>
                <a:ea typeface="Arial"/>
                <a:cs typeface="Arial"/>
              </a:defRPr>
            </a:pPr>
            <a:r>
              <a:rPr lang="ar-SA"/>
              <a:t>علاقة عكسية</a:t>
            </a:r>
          </a:p>
        </c:rich>
      </c:tx>
      <c:layout>
        <c:manualLayout>
          <c:xMode val="edge"/>
          <c:yMode val="edge"/>
          <c:x val="0.51937984496123957"/>
          <c:y val="0.31606217616580662"/>
        </c:manualLayout>
      </c:layout>
      <c:overlay val="0"/>
      <c:spPr>
        <a:noFill/>
        <a:ln w="23910">
          <a:noFill/>
        </a:ln>
      </c:spPr>
    </c:title>
    <c:autoTitleDeleted val="0"/>
    <c:plotArea>
      <c:layout>
        <c:manualLayout>
          <c:layoutTarget val="inner"/>
          <c:xMode val="edge"/>
          <c:yMode val="edge"/>
          <c:x val="0.17829457364341086"/>
          <c:y val="0.21761658031088091"/>
          <c:w val="0.80232558139534849"/>
          <c:h val="0.54663212435232855"/>
        </c:manualLayout>
      </c:layout>
      <c:lineChart>
        <c:grouping val="standard"/>
        <c:varyColors val="0"/>
        <c:ser>
          <c:idx val="0"/>
          <c:order val="0"/>
          <c:tx>
            <c:strRef>
              <c:f>Sheet1!$A$2</c:f>
              <c:strCache>
                <c:ptCount val="1"/>
                <c:pt idx="0">
                  <c:v>شرق</c:v>
                </c:pt>
              </c:strCache>
            </c:strRef>
          </c:tx>
          <c:spPr>
            <a:ln w="11955">
              <a:solidFill>
                <a:srgbClr val="000000"/>
              </a:solidFill>
              <a:prstDash val="solid"/>
            </a:ln>
          </c:spPr>
          <c:marker>
            <c:symbol val="diamond"/>
            <c:size val="4"/>
            <c:spPr>
              <a:solidFill>
                <a:srgbClr val="000000"/>
              </a:solidFill>
              <a:ln>
                <a:solidFill>
                  <a:srgbClr val="000000"/>
                </a:solidFill>
                <a:prstDash val="solid"/>
              </a:ln>
            </c:spPr>
          </c:marker>
          <c:cat>
            <c:numRef>
              <c:f>Sheet1!$B$1:$J$1</c:f>
              <c:numCache>
                <c:formatCode>General</c:formatCode>
                <c:ptCount val="9"/>
                <c:pt idx="0">
                  <c:v>50</c:v>
                </c:pt>
                <c:pt idx="1">
                  <c:v>70</c:v>
                </c:pt>
                <c:pt idx="2">
                  <c:v>100</c:v>
                </c:pt>
                <c:pt idx="3">
                  <c:v>150</c:v>
                </c:pt>
                <c:pt idx="4">
                  <c:v>220</c:v>
                </c:pt>
              </c:numCache>
            </c:numRef>
          </c:cat>
          <c:val>
            <c:numRef>
              <c:f>Sheet1!$B$2:$J$2</c:f>
              <c:numCache>
                <c:formatCode>General</c:formatCode>
                <c:ptCount val="9"/>
                <c:pt idx="0">
                  <c:v>10</c:v>
                </c:pt>
                <c:pt idx="1">
                  <c:v>8</c:v>
                </c:pt>
                <c:pt idx="2">
                  <c:v>6</c:v>
                </c:pt>
                <c:pt idx="3">
                  <c:v>4</c:v>
                </c:pt>
                <c:pt idx="4">
                  <c:v>2</c:v>
                </c:pt>
              </c:numCache>
            </c:numRef>
          </c:val>
          <c:smooth val="0"/>
        </c:ser>
        <c:dLbls>
          <c:showLegendKey val="0"/>
          <c:showVal val="0"/>
          <c:showCatName val="0"/>
          <c:showSerName val="0"/>
          <c:showPercent val="0"/>
          <c:showBubbleSize val="0"/>
        </c:dLbls>
        <c:marker val="1"/>
        <c:smooth val="0"/>
        <c:axId val="101069568"/>
        <c:axId val="101071872"/>
      </c:lineChart>
      <c:catAx>
        <c:axId val="101069568"/>
        <c:scaling>
          <c:orientation val="minMax"/>
        </c:scaling>
        <c:delete val="0"/>
        <c:axPos val="b"/>
        <c:title>
          <c:tx>
            <c:rich>
              <a:bodyPr/>
              <a:lstStyle/>
              <a:p>
                <a:pPr>
                  <a:defRPr sz="1130" b="1" i="0" u="none" strike="noStrike" baseline="0">
                    <a:solidFill>
                      <a:srgbClr val="000000"/>
                    </a:solidFill>
                    <a:latin typeface="Arial"/>
                    <a:ea typeface="Arial"/>
                    <a:cs typeface="Arial"/>
                  </a:defRPr>
                </a:pPr>
                <a:r>
                  <a:rPr lang="ar-SA"/>
                  <a:t>الكمية المطلوبة</a:t>
                </a:r>
              </a:p>
            </c:rich>
          </c:tx>
          <c:layout>
            <c:manualLayout>
              <c:xMode val="edge"/>
              <c:yMode val="edge"/>
              <c:x val="0.4941860465116279"/>
              <c:y val="0.88601036269430078"/>
            </c:manualLayout>
          </c:layout>
          <c:overlay val="0"/>
          <c:spPr>
            <a:noFill/>
            <a:ln w="23910">
              <a:noFill/>
            </a:ln>
          </c:spPr>
        </c:title>
        <c:numFmt formatCode="General" sourceLinked="1"/>
        <c:majorTickMark val="out"/>
        <c:minorTickMark val="none"/>
        <c:tickLblPos val="nextTo"/>
        <c:spPr>
          <a:ln w="2989">
            <a:solidFill>
              <a:srgbClr val="000000"/>
            </a:solidFill>
            <a:prstDash val="solid"/>
          </a:ln>
        </c:spPr>
        <c:txPr>
          <a:bodyPr rot="0" vert="horz"/>
          <a:lstStyle/>
          <a:p>
            <a:pPr>
              <a:defRPr sz="1388" b="1" i="0" u="none" strike="noStrike" baseline="0">
                <a:solidFill>
                  <a:srgbClr val="000000"/>
                </a:solidFill>
                <a:latin typeface="Arial"/>
                <a:ea typeface="Arial"/>
                <a:cs typeface="Arial"/>
              </a:defRPr>
            </a:pPr>
            <a:endParaRPr lang="en-US"/>
          </a:p>
        </c:txPr>
        <c:crossAx val="101071872"/>
        <c:crosses val="autoZero"/>
        <c:auto val="1"/>
        <c:lblAlgn val="ctr"/>
        <c:lblOffset val="100"/>
        <c:tickLblSkip val="1"/>
        <c:tickMarkSkip val="1"/>
        <c:noMultiLvlLbl val="0"/>
      </c:catAx>
      <c:valAx>
        <c:axId val="101071872"/>
        <c:scaling>
          <c:orientation val="minMax"/>
        </c:scaling>
        <c:delete val="0"/>
        <c:axPos val="l"/>
        <c:title>
          <c:tx>
            <c:rich>
              <a:bodyPr/>
              <a:lstStyle/>
              <a:p>
                <a:pPr>
                  <a:defRPr sz="1412" b="1" i="0" u="none" strike="noStrike" baseline="0">
                    <a:solidFill>
                      <a:srgbClr val="000000"/>
                    </a:solidFill>
                    <a:latin typeface="Arial"/>
                    <a:ea typeface="Arial"/>
                    <a:cs typeface="Arial"/>
                  </a:defRPr>
                </a:pPr>
                <a:r>
                  <a:rPr lang="ar-SA" dirty="0" smtClean="0"/>
                  <a:t>السعر بالريال</a:t>
                </a:r>
                <a:endParaRPr lang="ar-SA" dirty="0"/>
              </a:p>
            </c:rich>
          </c:tx>
          <c:layout>
            <c:manualLayout>
              <c:xMode val="edge"/>
              <c:yMode val="edge"/>
              <c:x val="2.9069767441860492E-2"/>
              <c:y val="0.36787564766839381"/>
            </c:manualLayout>
          </c:layout>
          <c:overlay val="0"/>
          <c:spPr>
            <a:noFill/>
            <a:ln w="23910">
              <a:noFill/>
            </a:ln>
          </c:spPr>
        </c:title>
        <c:numFmt formatCode="General" sourceLinked="1"/>
        <c:majorTickMark val="out"/>
        <c:minorTickMark val="none"/>
        <c:tickLblPos val="nextTo"/>
        <c:spPr>
          <a:ln w="2989">
            <a:solidFill>
              <a:srgbClr val="000000"/>
            </a:solidFill>
            <a:prstDash val="solid"/>
          </a:ln>
        </c:spPr>
        <c:txPr>
          <a:bodyPr rot="0" vert="horz"/>
          <a:lstStyle/>
          <a:p>
            <a:pPr>
              <a:defRPr sz="1388" b="1" i="0" u="none" strike="noStrike" baseline="0">
                <a:solidFill>
                  <a:srgbClr val="000000"/>
                </a:solidFill>
                <a:latin typeface="Arial"/>
                <a:ea typeface="Arial"/>
                <a:cs typeface="Arial"/>
              </a:defRPr>
            </a:pPr>
            <a:endParaRPr lang="en-US"/>
          </a:p>
        </c:txPr>
        <c:crossAx val="101069568"/>
        <c:crosses val="autoZero"/>
        <c:crossBetween val="between"/>
      </c:valAx>
      <c:spPr>
        <a:noFill/>
        <a:ln w="23910">
          <a:noFill/>
        </a:ln>
      </c:spPr>
    </c:plotArea>
    <c:plotVisOnly val="1"/>
    <c:dispBlanksAs val="gap"/>
    <c:showDLblsOverMax val="0"/>
  </c:chart>
  <c:spPr>
    <a:noFill/>
    <a:ln>
      <a:noFill/>
    </a:ln>
  </c:spPr>
  <c:txPr>
    <a:bodyPr/>
    <a:lstStyle/>
    <a:p>
      <a:pPr>
        <a:defRPr sz="1388" b="1"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7F441-3708-43DA-ABFB-B51CF0774BD8}" type="datetimeFigureOut">
              <a:rPr lang="en-US" smtClean="0"/>
              <a:pPr/>
              <a:t>25/11/2014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72796-E626-49C9-8208-7E105A4A8649}" type="slidenum">
              <a:rPr lang="en-US" smtClean="0"/>
              <a:pPr/>
              <a:t>‹#›</a:t>
            </a:fld>
            <a:endParaRPr lang="en-US"/>
          </a:p>
        </p:txBody>
      </p:sp>
    </p:spTree>
    <p:extLst>
      <p:ext uri="{BB962C8B-B14F-4D97-AF65-F5344CB8AC3E}">
        <p14:creationId xmlns:p14="http://schemas.microsoft.com/office/powerpoint/2010/main" val="369333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72796-E626-49C9-8208-7E105A4A8649}" type="slidenum">
              <a:rPr lang="en-US" smtClean="0"/>
              <a:pPr/>
              <a:t>5</a:t>
            </a:fld>
            <a:endParaRPr lang="en-US"/>
          </a:p>
        </p:txBody>
      </p:sp>
    </p:spTree>
    <p:extLst>
      <p:ext uri="{BB962C8B-B14F-4D97-AF65-F5344CB8AC3E}">
        <p14:creationId xmlns:p14="http://schemas.microsoft.com/office/powerpoint/2010/main" val="341982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B4FA459-77FB-4C2C-B167-2544B340F5B4}" type="slidenum">
              <a:rPr lang="en-US" smtClean="0"/>
              <a:pPr/>
              <a:t>110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2796-E626-49C9-8208-7E105A4A8649}" type="slidenum">
              <a:rPr lang="en-US" smtClean="0"/>
              <a:pPr/>
              <a:t>182</a:t>
            </a:fld>
            <a:endParaRPr lang="en-US"/>
          </a:p>
        </p:txBody>
      </p:sp>
    </p:spTree>
    <p:extLst>
      <p:ext uri="{BB962C8B-B14F-4D97-AF65-F5344CB8AC3E}">
        <p14:creationId xmlns:p14="http://schemas.microsoft.com/office/powerpoint/2010/main" val="316404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51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eaLnBrk="0" hangingPunct="0">
              <a:spcBef>
                <a:spcPct val="30000"/>
              </a:spcBef>
              <a:defRPr sz="1100">
                <a:solidFill>
                  <a:schemeClr val="tx1"/>
                </a:solidFill>
                <a:latin typeface="Calibri" pitchFamily="34" charset="0"/>
              </a:defRPr>
            </a:lvl1pPr>
            <a:lvl2pPr marL="686783" indent="-264147" algn="r" rtl="1" eaLnBrk="0" hangingPunct="0">
              <a:spcBef>
                <a:spcPct val="30000"/>
              </a:spcBef>
              <a:defRPr sz="1100">
                <a:solidFill>
                  <a:schemeClr val="tx1"/>
                </a:solidFill>
                <a:latin typeface="Calibri" pitchFamily="34" charset="0"/>
              </a:defRPr>
            </a:lvl2pPr>
            <a:lvl3pPr marL="1056589" indent="-211318" algn="r" rtl="1" eaLnBrk="0" hangingPunct="0">
              <a:spcBef>
                <a:spcPct val="30000"/>
              </a:spcBef>
              <a:defRPr sz="1100">
                <a:solidFill>
                  <a:schemeClr val="tx1"/>
                </a:solidFill>
                <a:latin typeface="Calibri" pitchFamily="34" charset="0"/>
              </a:defRPr>
            </a:lvl3pPr>
            <a:lvl4pPr marL="1479225" indent="-211318" algn="r" rtl="1" eaLnBrk="0" hangingPunct="0">
              <a:spcBef>
                <a:spcPct val="30000"/>
              </a:spcBef>
              <a:defRPr sz="1100">
                <a:solidFill>
                  <a:schemeClr val="tx1"/>
                </a:solidFill>
                <a:latin typeface="Calibri" pitchFamily="34" charset="0"/>
              </a:defRPr>
            </a:lvl4pPr>
            <a:lvl5pPr marL="1901861" indent="-211318" algn="r" rtl="1" eaLnBrk="0" hangingPunct="0">
              <a:spcBef>
                <a:spcPct val="30000"/>
              </a:spcBef>
              <a:defRPr sz="1100">
                <a:solidFill>
                  <a:schemeClr val="tx1"/>
                </a:solidFill>
                <a:latin typeface="Calibri" pitchFamily="34" charset="0"/>
              </a:defRPr>
            </a:lvl5pPr>
            <a:lvl6pPr marL="2324496" indent="-211318" algn="r" rtl="1" eaLnBrk="0" fontAlgn="base" hangingPunct="0">
              <a:spcBef>
                <a:spcPct val="30000"/>
              </a:spcBef>
              <a:spcAft>
                <a:spcPct val="0"/>
              </a:spcAft>
              <a:defRPr sz="1100">
                <a:solidFill>
                  <a:schemeClr val="tx1"/>
                </a:solidFill>
                <a:latin typeface="Calibri" pitchFamily="34" charset="0"/>
              </a:defRPr>
            </a:lvl6pPr>
            <a:lvl7pPr marL="2747132" indent="-211318" algn="r" rtl="1" eaLnBrk="0" fontAlgn="base" hangingPunct="0">
              <a:spcBef>
                <a:spcPct val="30000"/>
              </a:spcBef>
              <a:spcAft>
                <a:spcPct val="0"/>
              </a:spcAft>
              <a:defRPr sz="1100">
                <a:solidFill>
                  <a:schemeClr val="tx1"/>
                </a:solidFill>
                <a:latin typeface="Calibri" pitchFamily="34" charset="0"/>
              </a:defRPr>
            </a:lvl7pPr>
            <a:lvl8pPr marL="3169768" indent="-211318" algn="r" rtl="1" eaLnBrk="0" fontAlgn="base" hangingPunct="0">
              <a:spcBef>
                <a:spcPct val="30000"/>
              </a:spcBef>
              <a:spcAft>
                <a:spcPct val="0"/>
              </a:spcAft>
              <a:defRPr sz="1100">
                <a:solidFill>
                  <a:schemeClr val="tx1"/>
                </a:solidFill>
                <a:latin typeface="Calibri" pitchFamily="34" charset="0"/>
              </a:defRPr>
            </a:lvl8pPr>
            <a:lvl9pPr marL="3592403" indent="-211318" algn="r" rtl="1" eaLnBrk="0" fontAlgn="base" hangingPunct="0">
              <a:spcBef>
                <a:spcPct val="30000"/>
              </a:spcBef>
              <a:spcAft>
                <a:spcPct val="0"/>
              </a:spcAft>
              <a:defRPr sz="1100">
                <a:solidFill>
                  <a:schemeClr val="tx1"/>
                </a:solidFill>
                <a:latin typeface="Calibri" pitchFamily="34" charset="0"/>
              </a:defRPr>
            </a:lvl9pPr>
          </a:lstStyle>
          <a:p>
            <a:pPr algn="l" rtl="0" eaLnBrk="1" hangingPunct="1">
              <a:spcBef>
                <a:spcPct val="0"/>
              </a:spcBef>
            </a:pPr>
            <a:fld id="{43697A72-26A7-44E2-81A0-0871DC80C25B}" type="slidenum">
              <a:rPr lang="ar-SA" altLang="ar-SA" smtClean="0">
                <a:latin typeface="Arial" charset="0"/>
                <a:cs typeface="Arial" charset="0"/>
              </a:rPr>
              <a:pPr algn="l" rtl="0" eaLnBrk="1" hangingPunct="1">
                <a:spcBef>
                  <a:spcPct val="0"/>
                </a:spcBef>
              </a:pPr>
              <a:t>247</a:t>
            </a:fld>
            <a:endParaRPr lang="ar-SA" altLang="ar-SA"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5867400" cy="6858000"/>
            <a:chOff x="0" y="0"/>
            <a:chExt cx="3696" cy="4320"/>
          </a:xfrm>
        </p:grpSpPr>
        <p:sp>
          <p:nvSpPr>
            <p:cNvPr id="3789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rtl="0"/>
              <a:endParaRPr kumimoji="1" lang="en-US" sz="2400">
                <a:latin typeface="Times New Roman" pitchFamily="18" charset="0"/>
              </a:endParaRPr>
            </a:p>
          </p:txBody>
        </p:sp>
        <p:sp>
          <p:nvSpPr>
            <p:cNvPr id="3789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rtl="0"/>
              <a:endParaRPr kumimoji="1" lang="en-US" sz="2400">
                <a:latin typeface="Times New Roman" pitchFamily="18" charset="0"/>
              </a:endParaRPr>
            </a:p>
          </p:txBody>
        </p:sp>
      </p:grpSp>
      <p:grpSp>
        <p:nvGrpSpPr>
          <p:cNvPr id="37893" name="Group 5"/>
          <p:cNvGrpSpPr>
            <a:grpSpLocks/>
          </p:cNvGrpSpPr>
          <p:nvPr/>
        </p:nvGrpSpPr>
        <p:grpSpPr bwMode="auto">
          <a:xfrm>
            <a:off x="3632200" y="4889500"/>
            <a:ext cx="4876800" cy="319088"/>
            <a:chOff x="2288" y="3080"/>
            <a:chExt cx="3072" cy="201"/>
          </a:xfrm>
        </p:grpSpPr>
        <p:sp>
          <p:nvSpPr>
            <p:cNvPr id="3789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3789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3789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7897"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37898" name="Rectangle 10"/>
          <p:cNvSpPr>
            <a:spLocks noGrp="1" noChangeArrowheads="1"/>
          </p:cNvSpPr>
          <p:nvPr>
            <p:ph type="ftr" sz="quarter" idx="3"/>
          </p:nvPr>
        </p:nvSpPr>
        <p:spPr/>
        <p:txBody>
          <a:bodyPr/>
          <a:lstStyle>
            <a:lvl1pPr algn="r">
              <a:defRPr/>
            </a:lvl1pPr>
          </a:lstStyle>
          <a:p>
            <a:endParaRPr lang="en-US"/>
          </a:p>
        </p:txBody>
      </p:sp>
      <p:sp>
        <p:nvSpPr>
          <p:cNvPr id="37899" name="Rectangle 11"/>
          <p:cNvSpPr>
            <a:spLocks noGrp="1" noChangeArrowheads="1"/>
          </p:cNvSpPr>
          <p:nvPr>
            <p:ph type="sldNum" sz="quarter" idx="4"/>
          </p:nvPr>
        </p:nvSpPr>
        <p:spPr>
          <a:xfrm>
            <a:off x="76200" y="6248400"/>
            <a:ext cx="587375" cy="488950"/>
          </a:xfrm>
        </p:spPr>
        <p:txBody>
          <a:bodyPr anchorCtr="0"/>
          <a:lstStyle>
            <a:lvl1pPr>
              <a:defRPr/>
            </a:lvl1pPr>
          </a:lstStyle>
          <a:p>
            <a:fld id="{16DDB129-8752-4AA9-9F50-B7757677A976}" type="slidenum">
              <a:rPr lang="ar-SA"/>
              <a:pPr/>
              <a:t>‹#›</a:t>
            </a:fld>
            <a:endParaRPr lang="en-US"/>
          </a:p>
        </p:txBody>
      </p:sp>
      <p:sp>
        <p:nvSpPr>
          <p:cNvPr id="379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7900"/>
                                        </p:tgtEl>
                                        <p:attrNameLst>
                                          <p:attrName>style.visibility</p:attrName>
                                        </p:attrNameLst>
                                      </p:cBhvr>
                                      <p:to>
                                        <p:strVal val="visible"/>
                                      </p:to>
                                    </p:set>
                                    <p:anim calcmode="lin" valueType="num">
                                      <p:cBhvr>
                                        <p:cTn id="7" dur="500" fill="hold"/>
                                        <p:tgtEl>
                                          <p:spTgt spid="37900"/>
                                        </p:tgtEl>
                                        <p:attrNameLst>
                                          <p:attrName>ppt_w</p:attrName>
                                        </p:attrNameLst>
                                      </p:cBhvr>
                                      <p:tavLst>
                                        <p:tav tm="0">
                                          <p:val>
                                            <p:fltVal val="0"/>
                                          </p:val>
                                        </p:tav>
                                        <p:tav tm="100000">
                                          <p:val>
                                            <p:strVal val="#ppt_w"/>
                                          </p:val>
                                        </p:tav>
                                      </p:tavLst>
                                    </p:anim>
                                    <p:anim calcmode="lin" valueType="num">
                                      <p:cBhvr>
                                        <p:cTn id="8" dur="500" fill="hold"/>
                                        <p:tgtEl>
                                          <p:spTgt spid="37900"/>
                                        </p:tgtEl>
                                        <p:attrNameLst>
                                          <p:attrName>ppt_h</p:attrName>
                                        </p:attrNameLst>
                                      </p:cBhvr>
                                      <p:tavLst>
                                        <p:tav tm="0">
                                          <p:val>
                                            <p:fltVal val="0"/>
                                          </p:val>
                                        </p:tav>
                                        <p:tav tm="100000">
                                          <p:val>
                                            <p:strVal val="#ppt_h"/>
                                          </p:val>
                                        </p:tav>
                                      </p:tavLst>
                                    </p:anim>
                                    <p:anim calcmode="lin" valueType="num">
                                      <p:cBhvr>
                                        <p:cTn id="9" dur="500" fill="hold"/>
                                        <p:tgtEl>
                                          <p:spTgt spid="37900"/>
                                        </p:tgtEl>
                                        <p:attrNameLst>
                                          <p:attrName>style.rotation</p:attrName>
                                        </p:attrNameLst>
                                      </p:cBhvr>
                                      <p:tavLst>
                                        <p:tav tm="0">
                                          <p:val>
                                            <p:fltVal val="360"/>
                                          </p:val>
                                        </p:tav>
                                        <p:tav tm="100000">
                                          <p:val>
                                            <p:fltVal val="0"/>
                                          </p:val>
                                        </p:tav>
                                      </p:tavLst>
                                    </p:anim>
                                    <p:animEffect transition="in" filter="fade">
                                      <p:cBhvr>
                                        <p:cTn id="10" dur="500"/>
                                        <p:tgtEl>
                                          <p:spTgt spid="3790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7896">
                                            <p:txEl>
                                              <p:pRg st="0" end="0"/>
                                            </p:txEl>
                                          </p:spTgt>
                                        </p:tgtEl>
                                        <p:attrNameLst>
                                          <p:attrName>style.visibility</p:attrName>
                                        </p:attrNameLst>
                                      </p:cBhvr>
                                      <p:to>
                                        <p:strVal val="visible"/>
                                      </p:to>
                                    </p:set>
                                    <p:anim calcmode="lin" valueType="num">
                                      <p:cBhvr>
                                        <p:cTn id="15" dur="500" fill="hold"/>
                                        <p:tgtEl>
                                          <p:spTgt spid="3789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7896">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7896">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78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37896"/>
                        </p:tgtEl>
                        <p:attrNameLst>
                          <p:attrName>style.visibility</p:attrName>
                        </p:attrNameLst>
                      </p:cBhvr>
                      <p:to>
                        <p:strVal val="visible"/>
                      </p:to>
                    </p:set>
                    <p:anim calcmode="lin" valueType="num">
                      <p:cBhvr>
                        <p:cTn dur="500" fill="hold"/>
                        <p:tgtEl>
                          <p:spTgt spid="37896"/>
                        </p:tgtEl>
                        <p:attrNameLst>
                          <p:attrName>ppt_w</p:attrName>
                        </p:attrNameLst>
                      </p:cBhvr>
                      <p:tavLst>
                        <p:tav tm="0">
                          <p:val>
                            <p:fltVal val="0"/>
                          </p:val>
                        </p:tav>
                        <p:tav tm="100000">
                          <p:val>
                            <p:strVal val="#ppt_w"/>
                          </p:val>
                        </p:tav>
                      </p:tavLst>
                    </p:anim>
                    <p:anim calcmode="lin" valueType="num">
                      <p:cBhvr>
                        <p:cTn dur="500" fill="hold"/>
                        <p:tgtEl>
                          <p:spTgt spid="37896"/>
                        </p:tgtEl>
                        <p:attrNameLst>
                          <p:attrName>ppt_h</p:attrName>
                        </p:attrNameLst>
                      </p:cBhvr>
                      <p:tavLst>
                        <p:tav tm="0">
                          <p:val>
                            <p:fltVal val="0"/>
                          </p:val>
                        </p:tav>
                        <p:tav tm="100000">
                          <p:val>
                            <p:strVal val="#ppt_h"/>
                          </p:val>
                        </p:tav>
                      </p:tavLst>
                    </p:anim>
                    <p:anim calcmode="lin" valueType="num">
                      <p:cBhvr>
                        <p:cTn dur="500" fill="hold"/>
                        <p:tgtEl>
                          <p:spTgt spid="37896"/>
                        </p:tgtEl>
                        <p:attrNameLst>
                          <p:attrName>style.rotation</p:attrName>
                        </p:attrNameLst>
                      </p:cBhvr>
                      <p:tavLst>
                        <p:tav tm="0">
                          <p:val>
                            <p:fltVal val="360"/>
                          </p:val>
                        </p:tav>
                        <p:tav tm="100000">
                          <p:val>
                            <p:fltVal val="0"/>
                          </p:val>
                        </p:tav>
                      </p:tavLst>
                    </p:anim>
                    <p:animEffect transition="in" filter="fade">
                      <p:cBhvr>
                        <p:cTn dur="500"/>
                        <p:tgtEl>
                          <p:spTgt spid="37896"/>
                        </p:tgtEl>
                      </p:cBhvr>
                    </p:animEffect>
                  </p:childTnLst>
                </p:cTn>
              </p:par>
            </p:tnLst>
          </p:tmpl>
        </p:tmplLst>
      </p:bldP>
      <p:bldP spid="3790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FC72BA-6628-4678-A1E6-A673799E9762}"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28074F-3B49-40C0-BA82-4DEBA97332B3}"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7D79C895-1FFD-44D1-910A-3F360115951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a:ln/>
        </p:spPr>
        <p:txBody>
          <a:bodyPr/>
          <a:lstStyle>
            <a:lvl1pPr>
              <a:defRPr/>
            </a:lvl1pPr>
          </a:lstStyle>
          <a:p>
            <a:pPr>
              <a:defRPr/>
            </a:pPr>
            <a:endParaRPr lang="en-GB"/>
          </a:p>
        </p:txBody>
      </p:sp>
      <p:sp>
        <p:nvSpPr>
          <p:cNvPr id="8" name="Rectangle 70"/>
          <p:cNvSpPr>
            <a:spLocks noGrp="1" noChangeArrowheads="1"/>
          </p:cNvSpPr>
          <p:nvPr>
            <p:ph type="ftr" sz="quarter" idx="11"/>
          </p:nvPr>
        </p:nvSpPr>
        <p:spPr>
          <a:ln/>
        </p:spPr>
        <p:txBody>
          <a:bodyPr/>
          <a:lstStyle>
            <a:lvl1pPr>
              <a:defRPr/>
            </a:lvl1pPr>
          </a:lstStyle>
          <a:p>
            <a:pPr>
              <a:defRPr/>
            </a:pPr>
            <a:endParaRPr lang="en-GB"/>
          </a:p>
        </p:txBody>
      </p:sp>
      <p:sp>
        <p:nvSpPr>
          <p:cNvPr id="9" name="Rectangle 71"/>
          <p:cNvSpPr>
            <a:spLocks noGrp="1" noChangeArrowheads="1"/>
          </p:cNvSpPr>
          <p:nvPr>
            <p:ph type="sldNum" sz="quarter" idx="12"/>
          </p:nvPr>
        </p:nvSpPr>
        <p:spPr>
          <a:ln/>
        </p:spPr>
        <p:txBody>
          <a:bodyPr/>
          <a:lstStyle>
            <a:lvl1pPr>
              <a:defRPr/>
            </a:lvl1pPr>
          </a:lstStyle>
          <a:p>
            <a:pPr>
              <a:defRPr/>
            </a:pPr>
            <a:fld id="{7E24AAB2-478C-45D3-B9A4-0946AABA714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5D98F-54B5-493A-BBC4-CE50E08AFE4C}" type="slidenum">
              <a:rPr lang="ar-SA"/>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B0EE01-2073-4C6C-A1DA-122435ABA05B}" type="slidenum">
              <a:rPr lang="ar-SA"/>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58B07-CB45-4ED1-9F64-DEF88D6C4870}" type="slidenum">
              <a:rPr lang="ar-SA"/>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C042C-6204-4373-B791-AACF15D7B0F2}" type="slidenum">
              <a:rPr lang="ar-SA"/>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34C-2AB9-4868-B067-59FFD32A63F8}"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a:ln/>
        </p:spPr>
        <p:txBody>
          <a:bodyPr/>
          <a:lstStyle>
            <a:lvl1pPr>
              <a:defRPr/>
            </a:lvl1pPr>
          </a:lstStyle>
          <a:p>
            <a:pPr>
              <a:defRPr/>
            </a:pPr>
            <a:endParaRPr lang="en-GB"/>
          </a:p>
        </p:txBody>
      </p:sp>
      <p:sp>
        <p:nvSpPr>
          <p:cNvPr id="8" name="Rectangle 70"/>
          <p:cNvSpPr>
            <a:spLocks noGrp="1" noChangeArrowheads="1"/>
          </p:cNvSpPr>
          <p:nvPr>
            <p:ph type="ftr" sz="quarter" idx="11"/>
          </p:nvPr>
        </p:nvSpPr>
        <p:spPr>
          <a:ln/>
        </p:spPr>
        <p:txBody>
          <a:bodyPr/>
          <a:lstStyle>
            <a:lvl1pPr>
              <a:defRPr/>
            </a:lvl1pPr>
          </a:lstStyle>
          <a:p>
            <a:pPr>
              <a:defRPr/>
            </a:pPr>
            <a:endParaRPr lang="en-GB"/>
          </a:p>
        </p:txBody>
      </p:sp>
      <p:sp>
        <p:nvSpPr>
          <p:cNvPr id="9" name="Rectangle 71"/>
          <p:cNvSpPr>
            <a:spLocks noGrp="1" noChangeArrowheads="1"/>
          </p:cNvSpPr>
          <p:nvPr>
            <p:ph type="sldNum" sz="quarter" idx="12"/>
          </p:nvPr>
        </p:nvSpPr>
        <p:spPr>
          <a:ln/>
        </p:spPr>
        <p:txBody>
          <a:bodyPr/>
          <a:lstStyle>
            <a:lvl1pPr>
              <a:defRPr/>
            </a:lvl1pPr>
          </a:lstStyle>
          <a:p>
            <a:pPr>
              <a:defRPr/>
            </a:pPr>
            <a:fld id="{7E24AAB2-478C-45D3-B9A4-0946AABA714C}"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58B07-CB45-4ED1-9F64-DEF88D6C4870}" type="slidenum">
              <a:rPr lang="ar-SA"/>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2A9F5C-AF5D-498B-B01C-5C24C988DEE4}" type="slidenum">
              <a:rPr lang="ar-SA"/>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E3E034C-2AB9-4868-B067-59FFD32A63F8}" type="slidenum">
              <a:rPr lang="ar-SA"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70F579-1FD8-4E5A-91F2-A7340FA13411}" type="slidenum">
              <a:rPr lang="ar-SA"/>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2448F6AB-DA61-4C8D-A4A7-CD2E83F67C2E}" type="slidenum">
              <a:rPr lang="en-GB"/>
              <a:pPr>
                <a:defRPr/>
              </a:pPr>
              <a:t>‹#›</a:t>
            </a:fld>
            <a:endParaRPr lang="en-GB"/>
          </a:p>
        </p:txBody>
      </p:sp>
    </p:spTree>
    <p:extLst>
      <p:ext uri="{BB962C8B-B14F-4D97-AF65-F5344CB8AC3E}">
        <p14:creationId xmlns:p14="http://schemas.microsoft.com/office/powerpoint/2010/main" val="343993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ar-SA" noProof="0" smtClean="0"/>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3E44B25-DC9B-4DD6-937D-4BBA6FBEC32A}" type="slidenum">
              <a:rPr lang="en-GB"/>
              <a:pPr>
                <a:defRPr/>
              </a:pPr>
              <a:t>‹#›</a:t>
            </a:fld>
            <a:endParaRPr lang="en-GB"/>
          </a:p>
        </p:txBody>
      </p:sp>
    </p:spTree>
    <p:extLst>
      <p:ext uri="{BB962C8B-B14F-4D97-AF65-F5344CB8AC3E}">
        <p14:creationId xmlns:p14="http://schemas.microsoft.com/office/powerpoint/2010/main" val="3148695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22D4688F-B74E-4F51-A423-0E72DA436F64}" type="slidenum">
              <a:rPr lang="en-GB"/>
              <a:pPr>
                <a:defRPr/>
              </a:pPr>
              <a:t>‹#›</a:t>
            </a:fld>
            <a:endParaRPr lang="en-GB"/>
          </a:p>
        </p:txBody>
      </p:sp>
    </p:spTree>
    <p:extLst>
      <p:ext uri="{BB962C8B-B14F-4D97-AF65-F5344CB8AC3E}">
        <p14:creationId xmlns:p14="http://schemas.microsoft.com/office/powerpoint/2010/main" val="17859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2FC4D117-6192-4582-9582-0E611F8DE128}" type="slidenum">
              <a:rPr lang="en-GB"/>
              <a:pPr>
                <a:defRPr/>
              </a:pPr>
              <a:t>‹#›</a:t>
            </a:fld>
            <a:endParaRPr lang="en-GB"/>
          </a:p>
        </p:txBody>
      </p:sp>
    </p:spTree>
    <p:extLst>
      <p:ext uri="{BB962C8B-B14F-4D97-AF65-F5344CB8AC3E}">
        <p14:creationId xmlns:p14="http://schemas.microsoft.com/office/powerpoint/2010/main" val="1045548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35E7AFDD-BA62-41A1-BA2D-E1BBB619E4F0}" type="slidenum">
              <a:rPr lang="en-GB"/>
              <a:pPr>
                <a:defRPr/>
              </a:pPr>
              <a:t>‹#›</a:t>
            </a:fld>
            <a:endParaRPr lang="en-GB"/>
          </a:p>
        </p:txBody>
      </p:sp>
    </p:spTree>
    <p:extLst>
      <p:ext uri="{BB962C8B-B14F-4D97-AF65-F5344CB8AC3E}">
        <p14:creationId xmlns:p14="http://schemas.microsoft.com/office/powerpoint/2010/main" val="1807222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61C6FB93-D814-48A6-8F3F-B96146FF732C}" type="slidenum">
              <a:rPr lang="en-GB"/>
              <a:pPr>
                <a:defRPr/>
              </a:pPr>
              <a:t>‹#›</a:t>
            </a:fld>
            <a:endParaRPr lang="en-GB"/>
          </a:p>
        </p:txBody>
      </p:sp>
    </p:spTree>
    <p:extLst>
      <p:ext uri="{BB962C8B-B14F-4D97-AF65-F5344CB8AC3E}">
        <p14:creationId xmlns:p14="http://schemas.microsoft.com/office/powerpoint/2010/main" val="63530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DECA8D3-CBB3-479A-8480-D4E0AC1D8FC4}" type="slidenum">
              <a:rPr lang="en-GB"/>
              <a:pPr>
                <a:defRPr/>
              </a:pPr>
              <a:t>‹#›</a:t>
            </a:fld>
            <a:endParaRPr lang="en-GB"/>
          </a:p>
        </p:txBody>
      </p:sp>
    </p:spTree>
    <p:extLst>
      <p:ext uri="{BB962C8B-B14F-4D97-AF65-F5344CB8AC3E}">
        <p14:creationId xmlns:p14="http://schemas.microsoft.com/office/powerpoint/2010/main" val="148704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714ED91-BAA4-433C-B886-5B33CD735972}" type="slidenum">
              <a:rPr lang="en-GB"/>
              <a:pPr>
                <a:defRPr/>
              </a:pPr>
              <a:t>‹#›</a:t>
            </a:fld>
            <a:endParaRPr lang="en-GB"/>
          </a:p>
        </p:txBody>
      </p:sp>
    </p:spTree>
    <p:extLst>
      <p:ext uri="{BB962C8B-B14F-4D97-AF65-F5344CB8AC3E}">
        <p14:creationId xmlns:p14="http://schemas.microsoft.com/office/powerpoint/2010/main" val="3445573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DB129-8752-4AA9-9F50-B7757677A976}" type="slidenum">
              <a:rPr lang="ar-SA"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C7FB67-63B9-4713-B348-59992FF753B6}" type="slidenum">
              <a:rPr lang="ar-SA"/>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C042C-6204-4373-B791-AACF15D7B0F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A9F5C-AF5D-498B-B01C-5C24C988DEE4}"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0F579-1FD8-4E5A-91F2-A7340FA13411}"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7FB67-63B9-4713-B348-59992FF753B6}"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5AFFF-25B7-40BF-8D75-1B176B8B8787}"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DF2C-C15B-471D-9040-B25121D6F5BD}" type="slidenum">
              <a:rPr lang="ar-SA"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CE673-1F11-4B42-8812-1B3F7EE396CF}"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34C-2AB9-4868-B067-59FFD32A63F8}"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C72BA-6628-4678-A1E6-A673799E9762}"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8074F-3B49-40C0-BA82-4DEBA97332B3}" type="slidenum">
              <a:rPr lang="ar-SA"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5AFFF-25B7-40BF-8D75-1B176B8B8787}" type="slidenum">
              <a:rPr lang="ar-SA"/>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B0EE01-2073-4C6C-A1DA-122435ABA05B}" type="slidenum">
              <a:rPr lang="ar-SA"/>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a:ln/>
        </p:spPr>
        <p:txBody>
          <a:bodyPr/>
          <a:lstStyle>
            <a:lvl1pPr>
              <a:defRPr/>
            </a:lvl1pPr>
          </a:lstStyle>
          <a:p>
            <a:pPr>
              <a:defRPr/>
            </a:pPr>
            <a:endParaRPr lang="en-GB"/>
          </a:p>
        </p:txBody>
      </p:sp>
      <p:sp>
        <p:nvSpPr>
          <p:cNvPr id="6" name="Rectangle 70"/>
          <p:cNvSpPr>
            <a:spLocks noGrp="1" noChangeArrowheads="1"/>
          </p:cNvSpPr>
          <p:nvPr>
            <p:ph type="ftr" sz="quarter" idx="11"/>
          </p:nvPr>
        </p:nvSpPr>
        <p:spPr>
          <a:ln/>
        </p:spPr>
        <p:txBody>
          <a:bodyPr/>
          <a:lstStyle>
            <a:lvl1pPr>
              <a:defRPr/>
            </a:lvl1pPr>
          </a:lstStyle>
          <a:p>
            <a:pPr>
              <a:defRPr/>
            </a:pPr>
            <a:endParaRPr lang="en-GB"/>
          </a:p>
        </p:txBody>
      </p:sp>
      <p:sp>
        <p:nvSpPr>
          <p:cNvPr id="7" name="Rectangle 71"/>
          <p:cNvSpPr>
            <a:spLocks noGrp="1" noChangeArrowheads="1"/>
          </p:cNvSpPr>
          <p:nvPr>
            <p:ph type="sldNum" sz="quarter" idx="12"/>
          </p:nvPr>
        </p:nvSpPr>
        <p:spPr>
          <a:ln/>
        </p:spPr>
        <p:txBody>
          <a:bodyPr/>
          <a:lstStyle>
            <a:lvl1pPr>
              <a:defRPr/>
            </a:lvl1pPr>
          </a:lstStyle>
          <a:p>
            <a:pPr>
              <a:defRPr/>
            </a:pPr>
            <a:fld id="{7D79C895-1FFD-44D1-910A-3F360115951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9ADF2C-C15B-471D-9040-B25121D6F5B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6CE673-1F11-4B42-8812-1B3F7EE396CF}"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3E034C-2AB9-4868-B067-59FFD32A63F8}"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7620000" cy="6858000"/>
            <a:chOff x="0" y="0"/>
            <a:chExt cx="4800" cy="4320"/>
          </a:xfrm>
        </p:grpSpPr>
        <p:grpSp>
          <p:nvGrpSpPr>
            <p:cNvPr id="36867" name="Group 3"/>
            <p:cNvGrpSpPr>
              <a:grpSpLocks/>
            </p:cNvGrpSpPr>
            <p:nvPr userDrawn="1"/>
          </p:nvGrpSpPr>
          <p:grpSpPr bwMode="auto">
            <a:xfrm>
              <a:off x="0" y="0"/>
              <a:ext cx="2016" cy="4320"/>
              <a:chOff x="0" y="0"/>
              <a:chExt cx="2016" cy="4320"/>
            </a:xfrm>
          </p:grpSpPr>
          <p:sp>
            <p:nvSpPr>
              <p:cNvPr id="3686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3686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36870" name="Group 6"/>
            <p:cNvGrpSpPr>
              <a:grpSpLocks/>
            </p:cNvGrpSpPr>
            <p:nvPr/>
          </p:nvGrpSpPr>
          <p:grpSpPr bwMode="auto">
            <a:xfrm>
              <a:off x="144" y="1248"/>
              <a:ext cx="4656" cy="201"/>
              <a:chOff x="144" y="1248"/>
              <a:chExt cx="4656" cy="201"/>
            </a:xfrm>
          </p:grpSpPr>
          <p:sp>
            <p:nvSpPr>
              <p:cNvPr id="3687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3687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3687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7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lvl1pPr>
          </a:lstStyle>
          <a:p>
            <a:endParaRPr lang="en-US"/>
          </a:p>
        </p:txBody>
      </p:sp>
      <p:sp>
        <p:nvSpPr>
          <p:cNvPr id="3687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lvl1pPr>
          </a:lstStyle>
          <a:p>
            <a:endParaRPr lang="en-US"/>
          </a:p>
        </p:txBody>
      </p:sp>
      <p:sp>
        <p:nvSpPr>
          <p:cNvPr id="3687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a:solidFill>
                  <a:schemeClr val="bg1"/>
                </a:solidFill>
              </a:defRPr>
            </a:lvl1pPr>
          </a:lstStyle>
          <a:p>
            <a:fld id="{BC59DDFC-8582-407A-A9FA-62BDA7D750FF}"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75" r:id="rId14"/>
    <p:sldLayoutId id="2147483676" r:id="rId15"/>
    <p:sldLayoutId id="214748367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 calcmode="lin" valueType="num">
                                      <p:cBhvr>
                                        <p:cTn id="9" dur="500" fill="hold"/>
                                        <p:tgtEl>
                                          <p:spTgt spid="36873"/>
                                        </p:tgtEl>
                                        <p:attrNameLst>
                                          <p:attrName>style.rotation</p:attrName>
                                        </p:attrNameLst>
                                      </p:cBhvr>
                                      <p:tavLst>
                                        <p:tav tm="0">
                                          <p:val>
                                            <p:fltVal val="360"/>
                                          </p:val>
                                        </p:tav>
                                        <p:tav tm="100000">
                                          <p:val>
                                            <p:fltVal val="0"/>
                                          </p:val>
                                        </p:tav>
                                      </p:tavLst>
                                    </p:anim>
                                    <p:animEffect transition="in" filter="fade">
                                      <p:cBhvr>
                                        <p:cTn id="10"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txStyles>
    <p:titleStyle>
      <a:lvl1pPr algn="l" rtl="1" fontAlgn="base">
        <a:lnSpc>
          <a:spcPct val="90000"/>
        </a:lnSpc>
        <a:spcBef>
          <a:spcPct val="0"/>
        </a:spcBef>
        <a:spcAft>
          <a:spcPct val="0"/>
        </a:spcAft>
        <a:defRPr sz="3600" b="1">
          <a:solidFill>
            <a:schemeClr val="tx2"/>
          </a:solidFill>
          <a:latin typeface="+mj-lt"/>
          <a:ea typeface="+mj-ea"/>
          <a:cs typeface="+mj-cs"/>
        </a:defRPr>
      </a:lvl1pPr>
      <a:lvl2pPr algn="l" rtl="1" fontAlgn="base">
        <a:lnSpc>
          <a:spcPct val="90000"/>
        </a:lnSpc>
        <a:spcBef>
          <a:spcPct val="0"/>
        </a:spcBef>
        <a:spcAft>
          <a:spcPct val="0"/>
        </a:spcAft>
        <a:defRPr sz="3600" b="1">
          <a:solidFill>
            <a:schemeClr val="tx2"/>
          </a:solidFill>
          <a:latin typeface="Arial" charset="0"/>
          <a:cs typeface="Arial" charset="0"/>
        </a:defRPr>
      </a:lvl2pPr>
      <a:lvl3pPr algn="l" rtl="1" fontAlgn="base">
        <a:lnSpc>
          <a:spcPct val="90000"/>
        </a:lnSpc>
        <a:spcBef>
          <a:spcPct val="0"/>
        </a:spcBef>
        <a:spcAft>
          <a:spcPct val="0"/>
        </a:spcAft>
        <a:defRPr sz="3600" b="1">
          <a:solidFill>
            <a:schemeClr val="tx2"/>
          </a:solidFill>
          <a:latin typeface="Arial" charset="0"/>
          <a:cs typeface="Arial" charset="0"/>
        </a:defRPr>
      </a:lvl3pPr>
      <a:lvl4pPr algn="l" rtl="1" fontAlgn="base">
        <a:lnSpc>
          <a:spcPct val="90000"/>
        </a:lnSpc>
        <a:spcBef>
          <a:spcPct val="0"/>
        </a:spcBef>
        <a:spcAft>
          <a:spcPct val="0"/>
        </a:spcAft>
        <a:defRPr sz="3600" b="1">
          <a:solidFill>
            <a:schemeClr val="tx2"/>
          </a:solidFill>
          <a:latin typeface="Arial" charset="0"/>
          <a:cs typeface="Arial" charset="0"/>
        </a:defRPr>
      </a:lvl4pPr>
      <a:lvl5pPr algn="l" rtl="1" fontAlgn="base">
        <a:lnSpc>
          <a:spcPct val="90000"/>
        </a:lnSpc>
        <a:spcBef>
          <a:spcPct val="0"/>
        </a:spcBef>
        <a:spcAft>
          <a:spcPct val="0"/>
        </a:spcAft>
        <a:defRPr sz="3600" b="1">
          <a:solidFill>
            <a:schemeClr val="tx2"/>
          </a:solidFill>
          <a:latin typeface="Arial" charset="0"/>
          <a:cs typeface="Arial" charset="0"/>
        </a:defRPr>
      </a:lvl5pPr>
      <a:lvl6pPr marL="457200" algn="l" rtl="1" fontAlgn="base">
        <a:lnSpc>
          <a:spcPct val="90000"/>
        </a:lnSpc>
        <a:spcBef>
          <a:spcPct val="0"/>
        </a:spcBef>
        <a:spcAft>
          <a:spcPct val="0"/>
        </a:spcAft>
        <a:defRPr sz="3600" b="1">
          <a:solidFill>
            <a:schemeClr val="tx2"/>
          </a:solidFill>
          <a:latin typeface="Arial" charset="0"/>
          <a:cs typeface="Arial" charset="0"/>
        </a:defRPr>
      </a:lvl6pPr>
      <a:lvl7pPr marL="914400" algn="l" rtl="1" fontAlgn="base">
        <a:lnSpc>
          <a:spcPct val="90000"/>
        </a:lnSpc>
        <a:spcBef>
          <a:spcPct val="0"/>
        </a:spcBef>
        <a:spcAft>
          <a:spcPct val="0"/>
        </a:spcAft>
        <a:defRPr sz="3600" b="1">
          <a:solidFill>
            <a:schemeClr val="tx2"/>
          </a:solidFill>
          <a:latin typeface="Arial" charset="0"/>
          <a:cs typeface="Arial" charset="0"/>
        </a:defRPr>
      </a:lvl7pPr>
      <a:lvl8pPr marL="1371600" algn="l" rtl="1" fontAlgn="base">
        <a:lnSpc>
          <a:spcPct val="90000"/>
        </a:lnSpc>
        <a:spcBef>
          <a:spcPct val="0"/>
        </a:spcBef>
        <a:spcAft>
          <a:spcPct val="0"/>
        </a:spcAft>
        <a:defRPr sz="3600" b="1">
          <a:solidFill>
            <a:schemeClr val="tx2"/>
          </a:solidFill>
          <a:latin typeface="Arial" charset="0"/>
          <a:cs typeface="Arial" charset="0"/>
        </a:defRPr>
      </a:lvl8pPr>
      <a:lvl9pPr marL="1828800" algn="l" rtl="1"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fontAlgn="base">
        <a:spcBef>
          <a:spcPct val="20000"/>
        </a:spcBef>
        <a:spcAft>
          <a:spcPct val="0"/>
        </a:spcAft>
        <a:buClr>
          <a:schemeClr val="tx1"/>
        </a:buClr>
        <a:buSzPct val="80000"/>
        <a:buChar char="–"/>
        <a:defRPr>
          <a:solidFill>
            <a:schemeClr val="tx1"/>
          </a:solidFill>
          <a:latin typeface="+mn-lt"/>
          <a:cs typeface="+mn-cs"/>
        </a:defRPr>
      </a:lvl4pPr>
      <a:lvl5pPr marL="20574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0" r:id="rId12"/>
    <p:sldLayoutId id="214748369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9DDFC-8582-407A-A9FA-62BDA7D750FF}" type="slidenum">
              <a:rPr lang="ar-SA"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15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1.wmf"/><Relationship Id="rId2" Type="http://schemas.openxmlformats.org/officeDocument/2006/relationships/slideLayout" Target="../slideLayouts/slideLayout4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1.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1.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41.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1.xml"/></Relationships>
</file>

<file path=ppt/slides/_rels/slide19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5.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5.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1.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0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6.xml"/></Relationships>
</file>

<file path=ppt/slides/_rels/slide20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6.xml"/></Relationships>
</file>

<file path=ppt/slides/_rels/slide2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1.xml"/><Relationship Id="rId1" Type="http://schemas.openxmlformats.org/officeDocument/2006/relationships/vmlDrawing" Target="../drawings/vmlDrawing12.vml"/><Relationship Id="rId4" Type="http://schemas.openxmlformats.org/officeDocument/2006/relationships/image" Target="../media/image35.wmf"/></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31.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20.bin"/><Relationship Id="rId4" Type="http://schemas.openxmlformats.org/officeDocument/2006/relationships/image" Target="../media/image45.wmf"/></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2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2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2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2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6.xml"/></Relationships>
</file>

<file path=ppt/slides/_rels/slide2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6.xml"/></Relationships>
</file>

<file path=ppt/slides/_rels/slide2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ar-SA" dirty="0"/>
              <a:t>جامعة </a:t>
            </a:r>
            <a:r>
              <a:rPr lang="ar-SA" dirty="0" smtClean="0"/>
              <a:t>الملك سعود</a:t>
            </a:r>
            <a:br>
              <a:rPr lang="ar-SA" dirty="0" smtClean="0"/>
            </a:br>
            <a:r>
              <a:rPr lang="ar-SA" dirty="0" smtClean="0"/>
              <a:t>كلية علوم الأغذية والزراعة</a:t>
            </a:r>
            <a:br>
              <a:rPr lang="ar-SA" dirty="0" smtClean="0"/>
            </a:br>
            <a:r>
              <a:rPr lang="ar-SA" dirty="0" smtClean="0"/>
              <a:t>قسم الاقتصاد الزراعي</a:t>
            </a:r>
            <a:endParaRPr lang="en-US" dirty="0"/>
          </a:p>
        </p:txBody>
      </p:sp>
      <p:sp>
        <p:nvSpPr>
          <p:cNvPr id="2051" name="Rectangle 3"/>
          <p:cNvSpPr>
            <a:spLocks noGrp="1" noChangeArrowheads="1"/>
          </p:cNvSpPr>
          <p:nvPr>
            <p:ph type="subTitle" idx="1"/>
          </p:nvPr>
        </p:nvSpPr>
        <p:spPr/>
        <p:txBody>
          <a:bodyPr/>
          <a:lstStyle/>
          <a:p>
            <a:r>
              <a:rPr lang="ar-SA" sz="3200" b="1" dirty="0" smtClean="0"/>
              <a:t>مبادئ الاقتصاد </a:t>
            </a:r>
            <a:r>
              <a:rPr lang="ar-SA" sz="3200" b="1" dirty="0"/>
              <a:t>الزراعي</a:t>
            </a:r>
            <a:endParaRPr lang="en-US" sz="32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رأس المال</a:t>
            </a:r>
            <a:endParaRPr lang="en-US" dirty="0"/>
          </a:p>
        </p:txBody>
      </p:sp>
      <p:sp>
        <p:nvSpPr>
          <p:cNvPr id="3" name="Content Placeholder 2"/>
          <p:cNvSpPr>
            <a:spLocks noGrp="1"/>
          </p:cNvSpPr>
          <p:nvPr>
            <p:ph idx="1"/>
          </p:nvPr>
        </p:nvSpPr>
        <p:spPr/>
        <p:txBody>
          <a:bodyPr/>
          <a:lstStyle/>
          <a:p>
            <a:pPr algn="just"/>
            <a:r>
              <a:rPr lang="ar-SA" b="1" dirty="0" smtClean="0"/>
              <a:t>ويقصد به كل السلع الاستثمارية كالمعدات والآلات ووسائل النقل المستخدمة في انتاج سلع أو خدمات أخري.</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marL="609600" indent="-609600" algn="r" eaLnBrk="1" hangingPunct="1"/>
            <a:r>
              <a:rPr lang="ar-SA" sz="8000" dirty="0" smtClean="0">
                <a:solidFill>
                  <a:schemeClr val="accent2"/>
                </a:solidFill>
              </a:rPr>
              <a:t>ثالثاً: طلب مرن</a:t>
            </a:r>
          </a:p>
        </p:txBody>
      </p:sp>
      <p:sp>
        <p:nvSpPr>
          <p:cNvPr id="10243" name="Rectangle 3"/>
          <p:cNvSpPr>
            <a:spLocks noGrp="1" noChangeArrowheads="1"/>
          </p:cNvSpPr>
          <p:nvPr>
            <p:ph idx="1"/>
          </p:nvPr>
        </p:nvSpPr>
        <p:spPr>
          <a:xfrm>
            <a:off x="827584" y="2362200"/>
            <a:ext cx="7703641" cy="4163144"/>
          </a:xfrm>
        </p:spPr>
        <p:txBody>
          <a:bodyPr/>
          <a:lstStyle/>
          <a:p>
            <a:pPr marL="609600" indent="-609600" algn="r" eaLnBrk="1" hangingPunct="1">
              <a:buFont typeface="Wingdings" pitchFamily="2" charset="2"/>
              <a:buNone/>
            </a:pPr>
            <a:r>
              <a:rPr lang="ar-SA" dirty="0" smtClean="0"/>
              <a:t>التغير في الكمية المطلوبة أكبر من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&gt; 1</a:t>
            </a:r>
            <a:endParaRPr lang="en-US" dirty="0" smtClean="0"/>
          </a:p>
        </p:txBody>
      </p:sp>
      <p:sp>
        <p:nvSpPr>
          <p:cNvPr id="71684" name="Line 4"/>
          <p:cNvSpPr>
            <a:spLocks noChangeShapeType="1"/>
          </p:cNvSpPr>
          <p:nvPr/>
        </p:nvSpPr>
        <p:spPr bwMode="auto">
          <a:xfrm>
            <a:off x="4140200" y="3105150"/>
            <a:ext cx="0" cy="2051050"/>
          </a:xfrm>
          <a:prstGeom prst="line">
            <a:avLst/>
          </a:prstGeom>
          <a:noFill/>
          <a:ln w="9525">
            <a:solidFill>
              <a:schemeClr val="tx1"/>
            </a:solidFill>
            <a:round/>
            <a:headEnd/>
            <a:tailEnd/>
          </a:ln>
        </p:spPr>
        <p:txBody>
          <a:bodyPr/>
          <a:lstStyle/>
          <a:p>
            <a:endParaRPr lang="en-US"/>
          </a:p>
        </p:txBody>
      </p:sp>
      <p:sp>
        <p:nvSpPr>
          <p:cNvPr id="71685" name="Line 5"/>
          <p:cNvSpPr>
            <a:spLocks noChangeShapeType="1"/>
          </p:cNvSpPr>
          <p:nvPr/>
        </p:nvSpPr>
        <p:spPr bwMode="auto">
          <a:xfrm flipV="1">
            <a:off x="1655763" y="5157788"/>
            <a:ext cx="2484437" cy="34925"/>
          </a:xfrm>
          <a:prstGeom prst="line">
            <a:avLst/>
          </a:prstGeom>
          <a:noFill/>
          <a:ln w="9525">
            <a:solidFill>
              <a:schemeClr val="tx1"/>
            </a:solidFill>
            <a:round/>
            <a:headEnd/>
            <a:tailEnd/>
          </a:ln>
        </p:spPr>
        <p:txBody>
          <a:bodyPr/>
          <a:lstStyle/>
          <a:p>
            <a:endParaRPr lang="en-US"/>
          </a:p>
        </p:txBody>
      </p:sp>
      <p:sp>
        <p:nvSpPr>
          <p:cNvPr id="71686" name="Line 6"/>
          <p:cNvSpPr>
            <a:spLocks noChangeShapeType="1"/>
          </p:cNvSpPr>
          <p:nvPr/>
        </p:nvSpPr>
        <p:spPr bwMode="auto">
          <a:xfrm flipV="1">
            <a:off x="1403350" y="3573463"/>
            <a:ext cx="2413000" cy="828675"/>
          </a:xfrm>
          <a:prstGeom prst="line">
            <a:avLst/>
          </a:prstGeom>
          <a:noFill/>
          <a:ln w="9525">
            <a:solidFill>
              <a:schemeClr val="tx1"/>
            </a:solidFill>
            <a:round/>
            <a:headEnd/>
            <a:tailEnd/>
          </a:ln>
        </p:spPr>
        <p:txBody>
          <a:bodyPr/>
          <a:lstStyle/>
          <a:p>
            <a:endParaRPr lang="en-US"/>
          </a:p>
        </p:txBody>
      </p:sp>
      <p:sp>
        <p:nvSpPr>
          <p:cNvPr id="71687" name="Text Box 7"/>
          <p:cNvSpPr txBox="1">
            <a:spLocks noChangeArrowheads="1"/>
          </p:cNvSpPr>
          <p:nvPr/>
        </p:nvSpPr>
        <p:spPr bwMode="auto">
          <a:xfrm>
            <a:off x="3779912" y="2636912"/>
            <a:ext cx="792163" cy="366713"/>
          </a:xfrm>
          <a:prstGeom prst="rect">
            <a:avLst/>
          </a:prstGeom>
          <a:noFill/>
          <a:ln w="9525">
            <a:noFill/>
            <a:miter lim="800000"/>
            <a:headEnd/>
            <a:tailEnd/>
          </a:ln>
        </p:spPr>
        <p:txBody>
          <a:bodyPr>
            <a:spAutoFit/>
          </a:bodyPr>
          <a:lstStyle/>
          <a:p>
            <a:pPr>
              <a:spcBef>
                <a:spcPct val="50000"/>
              </a:spcBef>
            </a:pPr>
            <a:r>
              <a:rPr lang="ar-SA"/>
              <a:t>س</a:t>
            </a:r>
            <a:endParaRPr lang="en-US"/>
          </a:p>
        </p:txBody>
      </p:sp>
      <p:sp>
        <p:nvSpPr>
          <p:cNvPr id="71688" name="Text Box 8"/>
          <p:cNvSpPr txBox="1">
            <a:spLocks noChangeArrowheads="1"/>
          </p:cNvSpPr>
          <p:nvPr/>
        </p:nvSpPr>
        <p:spPr bwMode="auto">
          <a:xfrm>
            <a:off x="1008063" y="5229225"/>
            <a:ext cx="688975" cy="366713"/>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71689" name="Line 9"/>
          <p:cNvSpPr>
            <a:spLocks noChangeShapeType="1"/>
          </p:cNvSpPr>
          <p:nvPr/>
        </p:nvSpPr>
        <p:spPr bwMode="auto">
          <a:xfrm flipH="1">
            <a:off x="3240088" y="3752850"/>
            <a:ext cx="36512" cy="1439863"/>
          </a:xfrm>
          <a:prstGeom prst="line">
            <a:avLst/>
          </a:prstGeom>
          <a:noFill/>
          <a:ln w="9525">
            <a:solidFill>
              <a:schemeClr val="tx1"/>
            </a:solidFill>
            <a:prstDash val="sysDot"/>
            <a:round/>
            <a:headEnd/>
            <a:tailEnd/>
          </a:ln>
        </p:spPr>
        <p:txBody>
          <a:bodyPr/>
          <a:lstStyle/>
          <a:p>
            <a:endParaRPr lang="en-US"/>
          </a:p>
        </p:txBody>
      </p:sp>
      <p:sp>
        <p:nvSpPr>
          <p:cNvPr id="71690" name="Text Box 10"/>
          <p:cNvSpPr txBox="1">
            <a:spLocks noChangeArrowheads="1"/>
          </p:cNvSpPr>
          <p:nvPr/>
        </p:nvSpPr>
        <p:spPr bwMode="auto">
          <a:xfrm>
            <a:off x="3022600" y="5265738"/>
            <a:ext cx="452438" cy="369887"/>
          </a:xfrm>
          <a:prstGeom prst="rect">
            <a:avLst/>
          </a:prstGeom>
          <a:noFill/>
          <a:ln w="9525">
            <a:noFill/>
            <a:miter lim="800000"/>
            <a:headEnd/>
            <a:tailEnd/>
          </a:ln>
        </p:spPr>
        <p:txBody>
          <a:bodyPr wrap="none">
            <a:spAutoFit/>
          </a:bodyPr>
          <a:lstStyle/>
          <a:p>
            <a:r>
              <a:rPr lang="ar-SA"/>
              <a:t>ك2</a:t>
            </a:r>
            <a:endParaRPr lang="en-US"/>
          </a:p>
        </p:txBody>
      </p:sp>
      <p:sp>
        <p:nvSpPr>
          <p:cNvPr id="71691" name="Line 11"/>
          <p:cNvSpPr>
            <a:spLocks noChangeShapeType="1"/>
          </p:cNvSpPr>
          <p:nvPr/>
        </p:nvSpPr>
        <p:spPr bwMode="auto">
          <a:xfrm>
            <a:off x="2411413" y="4076700"/>
            <a:ext cx="0" cy="1079500"/>
          </a:xfrm>
          <a:prstGeom prst="line">
            <a:avLst/>
          </a:prstGeom>
          <a:noFill/>
          <a:ln w="9525">
            <a:solidFill>
              <a:schemeClr val="tx1"/>
            </a:solidFill>
            <a:prstDash val="sysDot"/>
            <a:round/>
            <a:headEnd/>
            <a:tailEnd/>
          </a:ln>
        </p:spPr>
        <p:txBody>
          <a:bodyPr/>
          <a:lstStyle/>
          <a:p>
            <a:endParaRPr lang="en-US"/>
          </a:p>
        </p:txBody>
      </p:sp>
      <p:sp>
        <p:nvSpPr>
          <p:cNvPr id="71692" name="Text Box 12"/>
          <p:cNvSpPr txBox="1">
            <a:spLocks noChangeArrowheads="1"/>
          </p:cNvSpPr>
          <p:nvPr/>
        </p:nvSpPr>
        <p:spPr bwMode="auto">
          <a:xfrm>
            <a:off x="2157413" y="5265738"/>
            <a:ext cx="452437" cy="369887"/>
          </a:xfrm>
          <a:prstGeom prst="rect">
            <a:avLst/>
          </a:prstGeom>
          <a:noFill/>
          <a:ln w="9525">
            <a:noFill/>
            <a:miter lim="800000"/>
            <a:headEnd/>
            <a:tailEnd/>
          </a:ln>
        </p:spPr>
        <p:txBody>
          <a:bodyPr wrap="none">
            <a:spAutoFit/>
          </a:bodyPr>
          <a:lstStyle/>
          <a:p>
            <a:r>
              <a:rPr lang="ar-SA"/>
              <a:t>ك1</a:t>
            </a:r>
            <a:endParaRPr lang="en-US"/>
          </a:p>
        </p:txBody>
      </p:sp>
      <p:sp>
        <p:nvSpPr>
          <p:cNvPr id="71693" name="Line 13"/>
          <p:cNvSpPr>
            <a:spLocks noChangeShapeType="1"/>
          </p:cNvSpPr>
          <p:nvPr/>
        </p:nvSpPr>
        <p:spPr bwMode="auto">
          <a:xfrm flipH="1" flipV="1">
            <a:off x="3276600" y="3752850"/>
            <a:ext cx="900113" cy="0"/>
          </a:xfrm>
          <a:prstGeom prst="line">
            <a:avLst/>
          </a:prstGeom>
          <a:noFill/>
          <a:ln w="9525">
            <a:solidFill>
              <a:schemeClr val="tx1"/>
            </a:solidFill>
            <a:prstDash val="dashDot"/>
            <a:round/>
            <a:headEnd/>
            <a:tailEnd/>
          </a:ln>
        </p:spPr>
        <p:txBody>
          <a:bodyPr/>
          <a:lstStyle/>
          <a:p>
            <a:endParaRPr lang="en-US"/>
          </a:p>
        </p:txBody>
      </p:sp>
      <p:sp>
        <p:nvSpPr>
          <p:cNvPr id="71694" name="Line 14"/>
          <p:cNvSpPr>
            <a:spLocks noChangeShapeType="1"/>
          </p:cNvSpPr>
          <p:nvPr/>
        </p:nvSpPr>
        <p:spPr bwMode="auto">
          <a:xfrm flipH="1">
            <a:off x="2447925" y="4076700"/>
            <a:ext cx="1728788" cy="0"/>
          </a:xfrm>
          <a:prstGeom prst="line">
            <a:avLst/>
          </a:prstGeom>
          <a:noFill/>
          <a:ln w="9525">
            <a:solidFill>
              <a:schemeClr val="tx1"/>
            </a:solidFill>
            <a:prstDash val="dash"/>
            <a:round/>
            <a:headEnd/>
            <a:tailEnd/>
          </a:ln>
        </p:spPr>
        <p:txBody>
          <a:bodyPr/>
          <a:lstStyle/>
          <a:p>
            <a:endParaRPr lang="en-US"/>
          </a:p>
        </p:txBody>
      </p:sp>
      <p:sp>
        <p:nvSpPr>
          <p:cNvPr id="71695" name="Text Box 15"/>
          <p:cNvSpPr txBox="1">
            <a:spLocks noChangeArrowheads="1"/>
          </p:cNvSpPr>
          <p:nvPr/>
        </p:nvSpPr>
        <p:spPr bwMode="auto">
          <a:xfrm>
            <a:off x="4211638" y="4005263"/>
            <a:ext cx="498475" cy="366712"/>
          </a:xfrm>
          <a:prstGeom prst="rect">
            <a:avLst/>
          </a:prstGeom>
          <a:noFill/>
          <a:ln w="9525">
            <a:noFill/>
            <a:miter lim="800000"/>
            <a:headEnd/>
            <a:tailEnd/>
          </a:ln>
        </p:spPr>
        <p:txBody>
          <a:bodyPr wrap="none">
            <a:spAutoFit/>
          </a:bodyPr>
          <a:lstStyle/>
          <a:p>
            <a:r>
              <a:rPr lang="ar-SA"/>
              <a:t>س1</a:t>
            </a:r>
            <a:endParaRPr lang="en-US"/>
          </a:p>
        </p:txBody>
      </p:sp>
      <p:sp>
        <p:nvSpPr>
          <p:cNvPr id="71696" name="Text Box 16"/>
          <p:cNvSpPr txBox="1">
            <a:spLocks noChangeArrowheads="1"/>
          </p:cNvSpPr>
          <p:nvPr/>
        </p:nvSpPr>
        <p:spPr bwMode="auto">
          <a:xfrm>
            <a:off x="4211638" y="3500438"/>
            <a:ext cx="792162" cy="369887"/>
          </a:xfrm>
          <a:prstGeom prst="rect">
            <a:avLst/>
          </a:prstGeom>
          <a:noFill/>
          <a:ln w="9525">
            <a:noFill/>
            <a:miter lim="800000"/>
            <a:headEnd/>
            <a:tailEnd/>
          </a:ln>
        </p:spPr>
        <p:txBody>
          <a:bodyPr>
            <a:spAutoFit/>
          </a:bodyPr>
          <a:lstStyle/>
          <a:p>
            <a:pPr>
              <a:spcBef>
                <a:spcPct val="50000"/>
              </a:spcBef>
            </a:pPr>
            <a:r>
              <a:rPr lang="ar-SA"/>
              <a:t>س2</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p:cTn id="13" dur="1000" fill="hold"/>
                                        <p:tgtEl>
                                          <p:spTgt spid="71685"/>
                                        </p:tgtEl>
                                        <p:attrNameLst>
                                          <p:attrName>ppt_x</p:attrName>
                                        </p:attrNameLst>
                                      </p:cBhvr>
                                      <p:tavLst>
                                        <p:tav tm="0">
                                          <p:val>
                                            <p:strVal val="#ppt_x-.2"/>
                                          </p:val>
                                        </p:tav>
                                        <p:tav tm="100000">
                                          <p:val>
                                            <p:strVal val="#ppt_x"/>
                                          </p:val>
                                        </p:tav>
                                      </p:tavLst>
                                    </p:anim>
                                    <p:anim calcmode="lin" valueType="num">
                                      <p:cBhvr>
                                        <p:cTn id="14" dur="1000" fill="hold"/>
                                        <p:tgtEl>
                                          <p:spTgt spid="7168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8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1687"/>
                                        </p:tgtEl>
                                        <p:attrNameLst>
                                          <p:attrName>style.visibility</p:attrName>
                                        </p:attrNameLst>
                                      </p:cBhvr>
                                      <p:to>
                                        <p:strVal val="visible"/>
                                      </p:to>
                                    </p:set>
                                    <p:anim calcmode="lin" valueType="num">
                                      <p:cBhvr>
                                        <p:cTn id="20" dur="500" fill="hold"/>
                                        <p:tgtEl>
                                          <p:spTgt spid="71687"/>
                                        </p:tgtEl>
                                        <p:attrNameLst>
                                          <p:attrName>ppt_w</p:attrName>
                                        </p:attrNameLst>
                                      </p:cBhvr>
                                      <p:tavLst>
                                        <p:tav tm="0">
                                          <p:val>
                                            <p:fltVal val="0"/>
                                          </p:val>
                                        </p:tav>
                                        <p:tav tm="100000">
                                          <p:val>
                                            <p:strVal val="#ppt_w"/>
                                          </p:val>
                                        </p:tav>
                                      </p:tavLst>
                                    </p:anim>
                                    <p:anim calcmode="lin" valueType="num">
                                      <p:cBhvr>
                                        <p:cTn id="21" dur="500" fill="hold"/>
                                        <p:tgtEl>
                                          <p:spTgt spid="7168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1688"/>
                                        </p:tgtEl>
                                        <p:attrNameLst>
                                          <p:attrName>style.visibility</p:attrName>
                                        </p:attrNameLst>
                                      </p:cBhvr>
                                      <p:to>
                                        <p:strVal val="visible"/>
                                      </p:to>
                                    </p:set>
                                    <p:anim calcmode="lin" valueType="num">
                                      <p:cBhvr>
                                        <p:cTn id="26" dur="500" fill="hold"/>
                                        <p:tgtEl>
                                          <p:spTgt spid="71688"/>
                                        </p:tgtEl>
                                        <p:attrNameLst>
                                          <p:attrName>ppt_w</p:attrName>
                                        </p:attrNameLst>
                                      </p:cBhvr>
                                      <p:tavLst>
                                        <p:tav tm="0">
                                          <p:val>
                                            <p:fltVal val="0"/>
                                          </p:val>
                                        </p:tav>
                                        <p:tav tm="100000">
                                          <p:val>
                                            <p:strVal val="#ppt_w"/>
                                          </p:val>
                                        </p:tav>
                                      </p:tavLst>
                                    </p:anim>
                                    <p:anim calcmode="lin" valueType="num">
                                      <p:cBhvr>
                                        <p:cTn id="27" dur="500" fill="hold"/>
                                        <p:tgtEl>
                                          <p:spTgt spid="71688"/>
                                        </p:tgtEl>
                                        <p:attrNameLst>
                                          <p:attrName>ppt_h</p:attrName>
                                        </p:attrNameLst>
                                      </p:cBhvr>
                                      <p:tavLst>
                                        <p:tav tm="0">
                                          <p:val>
                                            <p:fltVal val="0"/>
                                          </p:val>
                                        </p:tav>
                                        <p:tav tm="100000">
                                          <p:val>
                                            <p:strVal val="#ppt_h"/>
                                          </p:val>
                                        </p:tav>
                                      </p:tavLst>
                                    </p:anim>
                                    <p:anim calcmode="lin" valueType="num">
                                      <p:cBhvr>
                                        <p:cTn id="28" dur="500" fill="hold"/>
                                        <p:tgtEl>
                                          <p:spTgt spid="71688"/>
                                        </p:tgtEl>
                                        <p:attrNameLst>
                                          <p:attrName>style.rotation</p:attrName>
                                        </p:attrNameLst>
                                      </p:cBhvr>
                                      <p:tavLst>
                                        <p:tav tm="0">
                                          <p:val>
                                            <p:fltVal val="360"/>
                                          </p:val>
                                        </p:tav>
                                        <p:tav tm="100000">
                                          <p:val>
                                            <p:fltVal val="0"/>
                                          </p:val>
                                        </p:tav>
                                      </p:tavLst>
                                    </p:anim>
                                    <p:animEffect transition="in" filter="fade">
                                      <p:cBhvr>
                                        <p:cTn id="29" dur="500"/>
                                        <p:tgtEl>
                                          <p:spTgt spid="71688"/>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1686"/>
                                        </p:tgtEl>
                                        <p:attrNameLst>
                                          <p:attrName>style.visibility</p:attrName>
                                        </p:attrNameLst>
                                      </p:cBhvr>
                                      <p:to>
                                        <p:strVal val="visible"/>
                                      </p:to>
                                    </p:set>
                                    <p:anim calcmode="lin" valueType="num">
                                      <p:cBhvr>
                                        <p:cTn id="34" dur="1000" fill="hold"/>
                                        <p:tgtEl>
                                          <p:spTgt spid="71686"/>
                                        </p:tgtEl>
                                        <p:attrNameLst>
                                          <p:attrName>ppt_x</p:attrName>
                                        </p:attrNameLst>
                                      </p:cBhvr>
                                      <p:tavLst>
                                        <p:tav tm="0">
                                          <p:val>
                                            <p:strVal val="#ppt_x-.2"/>
                                          </p:val>
                                        </p:tav>
                                        <p:tav tm="100000">
                                          <p:val>
                                            <p:strVal val="#ppt_x"/>
                                          </p:val>
                                        </p:tav>
                                      </p:tavLst>
                                    </p:anim>
                                    <p:anim calcmode="lin" valueType="num">
                                      <p:cBhvr>
                                        <p:cTn id="35" dur="1000" fill="hold"/>
                                        <p:tgtEl>
                                          <p:spTgt spid="7168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168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1689"/>
                                        </p:tgtEl>
                                        <p:attrNameLst>
                                          <p:attrName>style.visibility</p:attrName>
                                        </p:attrNameLst>
                                      </p:cBhvr>
                                      <p:to>
                                        <p:strVal val="visible"/>
                                      </p:to>
                                    </p:set>
                                    <p:anim calcmode="lin" valueType="num">
                                      <p:cBhvr>
                                        <p:cTn id="41" dur="500" fill="hold"/>
                                        <p:tgtEl>
                                          <p:spTgt spid="71689"/>
                                        </p:tgtEl>
                                        <p:attrNameLst>
                                          <p:attrName>ppt_w</p:attrName>
                                        </p:attrNameLst>
                                      </p:cBhvr>
                                      <p:tavLst>
                                        <p:tav tm="0">
                                          <p:val>
                                            <p:fltVal val="0"/>
                                          </p:val>
                                        </p:tav>
                                        <p:tav tm="100000">
                                          <p:val>
                                            <p:strVal val="#ppt_w"/>
                                          </p:val>
                                        </p:tav>
                                      </p:tavLst>
                                    </p:anim>
                                    <p:anim calcmode="lin" valueType="num">
                                      <p:cBhvr>
                                        <p:cTn id="42" dur="500" fill="hold"/>
                                        <p:tgtEl>
                                          <p:spTgt spid="7168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1690"/>
                                        </p:tgtEl>
                                        <p:attrNameLst>
                                          <p:attrName>style.visibility</p:attrName>
                                        </p:attrNameLst>
                                      </p:cBhvr>
                                      <p:to>
                                        <p:strVal val="visible"/>
                                      </p:to>
                                    </p:set>
                                    <p:anim calcmode="lin" valueType="num">
                                      <p:cBhvr>
                                        <p:cTn id="47" dur="500" fill="hold"/>
                                        <p:tgtEl>
                                          <p:spTgt spid="71690"/>
                                        </p:tgtEl>
                                        <p:attrNameLst>
                                          <p:attrName>ppt_w</p:attrName>
                                        </p:attrNameLst>
                                      </p:cBhvr>
                                      <p:tavLst>
                                        <p:tav tm="0">
                                          <p:val>
                                            <p:fltVal val="0"/>
                                          </p:val>
                                        </p:tav>
                                        <p:tav tm="100000">
                                          <p:val>
                                            <p:strVal val="#ppt_w"/>
                                          </p:val>
                                        </p:tav>
                                      </p:tavLst>
                                    </p:anim>
                                    <p:anim calcmode="lin" valueType="num">
                                      <p:cBhvr>
                                        <p:cTn id="48"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1691"/>
                                        </p:tgtEl>
                                        <p:attrNameLst>
                                          <p:attrName>style.visibility</p:attrName>
                                        </p:attrNameLst>
                                      </p:cBhvr>
                                      <p:to>
                                        <p:strVal val="visible"/>
                                      </p:to>
                                    </p:set>
                                    <p:anim calcmode="lin" valueType="num">
                                      <p:cBhvr>
                                        <p:cTn id="53" dur="1000" fill="hold"/>
                                        <p:tgtEl>
                                          <p:spTgt spid="71691"/>
                                        </p:tgtEl>
                                        <p:attrNameLst>
                                          <p:attrName>ppt_x</p:attrName>
                                        </p:attrNameLst>
                                      </p:cBhvr>
                                      <p:tavLst>
                                        <p:tav tm="0">
                                          <p:val>
                                            <p:strVal val="#ppt_x-.2"/>
                                          </p:val>
                                        </p:tav>
                                        <p:tav tm="100000">
                                          <p:val>
                                            <p:strVal val="#ppt_x"/>
                                          </p:val>
                                        </p:tav>
                                      </p:tavLst>
                                    </p:anim>
                                    <p:anim calcmode="lin" valueType="num">
                                      <p:cBhvr>
                                        <p:cTn id="5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1691"/>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1692"/>
                                        </p:tgtEl>
                                        <p:attrNameLst>
                                          <p:attrName>style.visibility</p:attrName>
                                        </p:attrNameLst>
                                      </p:cBhvr>
                                      <p:to>
                                        <p:strVal val="visible"/>
                                      </p:to>
                                    </p:set>
                                    <p:anim calcmode="lin" valueType="num">
                                      <p:cBhvr>
                                        <p:cTn id="60" dur="500" fill="hold"/>
                                        <p:tgtEl>
                                          <p:spTgt spid="71692"/>
                                        </p:tgtEl>
                                        <p:attrNameLst>
                                          <p:attrName>ppt_w</p:attrName>
                                        </p:attrNameLst>
                                      </p:cBhvr>
                                      <p:tavLst>
                                        <p:tav tm="0">
                                          <p:val>
                                            <p:fltVal val="0"/>
                                          </p:val>
                                        </p:tav>
                                        <p:tav tm="100000">
                                          <p:val>
                                            <p:strVal val="#ppt_w"/>
                                          </p:val>
                                        </p:tav>
                                      </p:tavLst>
                                    </p:anim>
                                    <p:anim calcmode="lin" valueType="num">
                                      <p:cBhvr>
                                        <p:cTn id="61"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1693"/>
                                        </p:tgtEl>
                                        <p:attrNameLst>
                                          <p:attrName>style.visibility</p:attrName>
                                        </p:attrNameLst>
                                      </p:cBhvr>
                                      <p:to>
                                        <p:strVal val="visible"/>
                                      </p:to>
                                    </p:set>
                                    <p:anim calcmode="lin" valueType="num">
                                      <p:cBhvr>
                                        <p:cTn id="66" dur="1000" fill="hold"/>
                                        <p:tgtEl>
                                          <p:spTgt spid="71693"/>
                                        </p:tgtEl>
                                        <p:attrNameLst>
                                          <p:attrName>ppt_x</p:attrName>
                                        </p:attrNameLst>
                                      </p:cBhvr>
                                      <p:tavLst>
                                        <p:tav tm="0">
                                          <p:val>
                                            <p:strVal val="#ppt_x-.2"/>
                                          </p:val>
                                        </p:tav>
                                        <p:tav tm="100000">
                                          <p:val>
                                            <p:strVal val="#ppt_x"/>
                                          </p:val>
                                        </p:tav>
                                      </p:tavLst>
                                    </p:anim>
                                    <p:anim calcmode="lin" valueType="num">
                                      <p:cBhvr>
                                        <p:cTn id="67"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1693"/>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1695"/>
                                        </p:tgtEl>
                                        <p:attrNameLst>
                                          <p:attrName>style.visibility</p:attrName>
                                        </p:attrNameLst>
                                      </p:cBhvr>
                                      <p:to>
                                        <p:strVal val="visible"/>
                                      </p:to>
                                    </p:set>
                                    <p:anim calcmode="lin" valueType="num">
                                      <p:cBhvr>
                                        <p:cTn id="73" dur="500" fill="hold"/>
                                        <p:tgtEl>
                                          <p:spTgt spid="71695"/>
                                        </p:tgtEl>
                                        <p:attrNameLst>
                                          <p:attrName>ppt_w</p:attrName>
                                        </p:attrNameLst>
                                      </p:cBhvr>
                                      <p:tavLst>
                                        <p:tav tm="0">
                                          <p:val>
                                            <p:fltVal val="0"/>
                                          </p:val>
                                        </p:tav>
                                        <p:tav tm="100000">
                                          <p:val>
                                            <p:strVal val="#ppt_w"/>
                                          </p:val>
                                        </p:tav>
                                      </p:tavLst>
                                    </p:anim>
                                    <p:anim calcmode="lin" valueType="num">
                                      <p:cBhvr>
                                        <p:cTn id="74" dur="500" fill="hold"/>
                                        <p:tgtEl>
                                          <p:spTgt spid="71695"/>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1694"/>
                                        </p:tgtEl>
                                        <p:attrNameLst>
                                          <p:attrName>style.visibility</p:attrName>
                                        </p:attrNameLst>
                                      </p:cBhvr>
                                      <p:to>
                                        <p:strVal val="visible"/>
                                      </p:to>
                                    </p:set>
                                    <p:anim calcmode="lin" valueType="num">
                                      <p:cBhvr>
                                        <p:cTn id="79" dur="500" fill="hold"/>
                                        <p:tgtEl>
                                          <p:spTgt spid="71694"/>
                                        </p:tgtEl>
                                        <p:attrNameLst>
                                          <p:attrName>ppt_w</p:attrName>
                                        </p:attrNameLst>
                                      </p:cBhvr>
                                      <p:tavLst>
                                        <p:tav tm="0">
                                          <p:val>
                                            <p:fltVal val="0"/>
                                          </p:val>
                                        </p:tav>
                                        <p:tav tm="100000">
                                          <p:val>
                                            <p:strVal val="#ppt_w"/>
                                          </p:val>
                                        </p:tav>
                                      </p:tavLst>
                                    </p:anim>
                                    <p:anim calcmode="lin" valueType="num">
                                      <p:cBhvr>
                                        <p:cTn id="80" dur="500" fill="hold"/>
                                        <p:tgtEl>
                                          <p:spTgt spid="71694"/>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1696"/>
                                        </p:tgtEl>
                                        <p:attrNameLst>
                                          <p:attrName>style.visibility</p:attrName>
                                        </p:attrNameLst>
                                      </p:cBhvr>
                                      <p:to>
                                        <p:strVal val="visible"/>
                                      </p:to>
                                    </p:set>
                                    <p:anim calcmode="lin" valueType="num">
                                      <p:cBhvr>
                                        <p:cTn id="85" dur="1000" fill="hold"/>
                                        <p:tgtEl>
                                          <p:spTgt spid="71696"/>
                                        </p:tgtEl>
                                        <p:attrNameLst>
                                          <p:attrName>ppt_x</p:attrName>
                                        </p:attrNameLst>
                                      </p:cBhvr>
                                      <p:tavLst>
                                        <p:tav tm="0">
                                          <p:val>
                                            <p:strVal val="#ppt_x-.2"/>
                                          </p:val>
                                        </p:tav>
                                        <p:tav tm="100000">
                                          <p:val>
                                            <p:strVal val="#ppt_x"/>
                                          </p:val>
                                        </p:tav>
                                      </p:tavLst>
                                    </p:anim>
                                    <p:anim calcmode="lin" valueType="num">
                                      <p:cBhvr>
                                        <p:cTn id="86"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1685" grpId="0" animBg="1"/>
      <p:bldP spid="71686" grpId="0" animBg="1"/>
      <p:bldP spid="71687" grpId="0"/>
      <p:bldP spid="71688" grpId="0"/>
      <p:bldP spid="71689" grpId="0" animBg="1"/>
      <p:bldP spid="71690" grpId="0"/>
      <p:bldP spid="71691" grpId="0" animBg="1"/>
      <p:bldP spid="71692" grpId="0"/>
      <p:bldP spid="71693" grpId="0" animBg="1"/>
      <p:bldP spid="71694" grpId="0" animBg="1"/>
      <p:bldP spid="71695" grpId="0"/>
      <p:bldP spid="7169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algn="r" fontAlgn="auto">
              <a:spcAft>
                <a:spcPts val="0"/>
              </a:spcAft>
              <a:defRPr/>
            </a:pPr>
            <a:r>
              <a:rPr lang="ar-SA" sz="8000" dirty="0" smtClean="0">
                <a:solidFill>
                  <a:schemeClr val="accent2"/>
                </a:solidFill>
              </a:rPr>
              <a:t>رابعاً: طلب غير مرن</a:t>
            </a:r>
            <a:endParaRPr lang="en-US" sz="8000" dirty="0" smtClean="0"/>
          </a:p>
        </p:txBody>
      </p:sp>
      <p:sp>
        <p:nvSpPr>
          <p:cNvPr id="11267" name="Rectangle 3"/>
          <p:cNvSpPr>
            <a:spLocks noGrp="1" noChangeArrowheads="1"/>
          </p:cNvSpPr>
          <p:nvPr>
            <p:ph idx="1"/>
          </p:nvPr>
        </p:nvSpPr>
        <p:spPr>
          <a:xfrm>
            <a:off x="457200" y="1700808"/>
            <a:ext cx="8435280" cy="4430117"/>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dirty="0" smtClean="0"/>
              <a:t>التغير في الكمية المطلوبة أقل من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&lt; 1</a:t>
            </a:r>
            <a:endParaRPr lang="en-US" dirty="0" smtClean="0"/>
          </a:p>
        </p:txBody>
      </p:sp>
      <p:sp>
        <p:nvSpPr>
          <p:cNvPr id="73732" name="Line 4"/>
          <p:cNvSpPr>
            <a:spLocks noChangeShapeType="1"/>
          </p:cNvSpPr>
          <p:nvPr/>
        </p:nvSpPr>
        <p:spPr bwMode="auto">
          <a:xfrm>
            <a:off x="4176713" y="2960688"/>
            <a:ext cx="0" cy="2051050"/>
          </a:xfrm>
          <a:prstGeom prst="line">
            <a:avLst/>
          </a:prstGeom>
          <a:noFill/>
          <a:ln w="9525">
            <a:solidFill>
              <a:schemeClr val="tx1"/>
            </a:solidFill>
            <a:round/>
            <a:headEnd/>
            <a:tailEnd/>
          </a:ln>
        </p:spPr>
        <p:txBody>
          <a:bodyPr/>
          <a:lstStyle/>
          <a:p>
            <a:endParaRPr lang="en-US"/>
          </a:p>
        </p:txBody>
      </p:sp>
      <p:sp>
        <p:nvSpPr>
          <p:cNvPr id="73733" name="Line 5"/>
          <p:cNvSpPr>
            <a:spLocks noChangeShapeType="1"/>
          </p:cNvSpPr>
          <p:nvPr/>
        </p:nvSpPr>
        <p:spPr bwMode="auto">
          <a:xfrm>
            <a:off x="1979613" y="5013325"/>
            <a:ext cx="2197100" cy="36513"/>
          </a:xfrm>
          <a:prstGeom prst="line">
            <a:avLst/>
          </a:prstGeom>
          <a:noFill/>
          <a:ln w="9525">
            <a:solidFill>
              <a:schemeClr val="tx1"/>
            </a:solidFill>
            <a:round/>
            <a:headEnd/>
            <a:tailEnd/>
          </a:ln>
        </p:spPr>
        <p:txBody>
          <a:bodyPr/>
          <a:lstStyle/>
          <a:p>
            <a:endParaRPr lang="en-US"/>
          </a:p>
        </p:txBody>
      </p:sp>
      <p:sp>
        <p:nvSpPr>
          <p:cNvPr id="73734" name="Line 6"/>
          <p:cNvSpPr>
            <a:spLocks noChangeShapeType="1"/>
          </p:cNvSpPr>
          <p:nvPr/>
        </p:nvSpPr>
        <p:spPr bwMode="auto">
          <a:xfrm flipH="1">
            <a:off x="2843213" y="2852738"/>
            <a:ext cx="684212" cy="1981200"/>
          </a:xfrm>
          <a:prstGeom prst="line">
            <a:avLst/>
          </a:prstGeom>
          <a:noFill/>
          <a:ln w="9525">
            <a:solidFill>
              <a:schemeClr val="tx1"/>
            </a:solidFill>
            <a:round/>
            <a:headEnd/>
            <a:tailEnd/>
          </a:ln>
        </p:spPr>
        <p:txBody>
          <a:bodyPr/>
          <a:lstStyle/>
          <a:p>
            <a:endParaRPr lang="en-US"/>
          </a:p>
        </p:txBody>
      </p:sp>
      <p:sp>
        <p:nvSpPr>
          <p:cNvPr id="73735" name="Text Box 7"/>
          <p:cNvSpPr txBox="1">
            <a:spLocks noChangeArrowheads="1"/>
          </p:cNvSpPr>
          <p:nvPr/>
        </p:nvSpPr>
        <p:spPr bwMode="auto">
          <a:xfrm>
            <a:off x="4248150" y="2636838"/>
            <a:ext cx="792163" cy="366712"/>
          </a:xfrm>
          <a:prstGeom prst="rect">
            <a:avLst/>
          </a:prstGeom>
          <a:noFill/>
          <a:ln w="9525">
            <a:noFill/>
            <a:miter lim="800000"/>
            <a:headEnd/>
            <a:tailEnd/>
          </a:ln>
        </p:spPr>
        <p:txBody>
          <a:bodyPr>
            <a:spAutoFit/>
          </a:bodyPr>
          <a:lstStyle/>
          <a:p>
            <a:pPr>
              <a:spcBef>
                <a:spcPct val="50000"/>
              </a:spcBef>
            </a:pPr>
            <a:r>
              <a:rPr lang="ar-SA"/>
              <a:t>س</a:t>
            </a:r>
            <a:endParaRPr lang="en-US"/>
          </a:p>
        </p:txBody>
      </p:sp>
      <p:sp>
        <p:nvSpPr>
          <p:cNvPr id="73736" name="Text Box 8"/>
          <p:cNvSpPr txBox="1">
            <a:spLocks noChangeArrowheads="1"/>
          </p:cNvSpPr>
          <p:nvPr/>
        </p:nvSpPr>
        <p:spPr bwMode="auto">
          <a:xfrm>
            <a:off x="1295400" y="5049838"/>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73737" name="Line 9"/>
          <p:cNvSpPr>
            <a:spLocks noChangeShapeType="1"/>
          </p:cNvSpPr>
          <p:nvPr/>
        </p:nvSpPr>
        <p:spPr bwMode="auto">
          <a:xfrm>
            <a:off x="3455988" y="3284538"/>
            <a:ext cx="107950" cy="1765300"/>
          </a:xfrm>
          <a:prstGeom prst="line">
            <a:avLst/>
          </a:prstGeom>
          <a:noFill/>
          <a:ln w="9525">
            <a:solidFill>
              <a:schemeClr val="tx1"/>
            </a:solidFill>
            <a:prstDash val="sysDot"/>
            <a:round/>
            <a:headEnd/>
            <a:tailEnd/>
          </a:ln>
        </p:spPr>
        <p:txBody>
          <a:bodyPr/>
          <a:lstStyle/>
          <a:p>
            <a:endParaRPr lang="en-US"/>
          </a:p>
        </p:txBody>
      </p:sp>
      <p:sp>
        <p:nvSpPr>
          <p:cNvPr id="73738" name="Text Box 10"/>
          <p:cNvSpPr txBox="1">
            <a:spLocks noChangeArrowheads="1"/>
          </p:cNvSpPr>
          <p:nvPr/>
        </p:nvSpPr>
        <p:spPr bwMode="auto">
          <a:xfrm>
            <a:off x="3419475" y="5084763"/>
            <a:ext cx="449263" cy="366712"/>
          </a:xfrm>
          <a:prstGeom prst="rect">
            <a:avLst/>
          </a:prstGeom>
          <a:noFill/>
          <a:ln w="9525">
            <a:noFill/>
            <a:miter lim="800000"/>
            <a:headEnd/>
            <a:tailEnd/>
          </a:ln>
        </p:spPr>
        <p:txBody>
          <a:bodyPr>
            <a:spAutoFit/>
          </a:bodyPr>
          <a:lstStyle/>
          <a:p>
            <a:r>
              <a:rPr lang="ar-SA"/>
              <a:t>ك2</a:t>
            </a:r>
            <a:endParaRPr lang="en-US"/>
          </a:p>
        </p:txBody>
      </p:sp>
      <p:sp>
        <p:nvSpPr>
          <p:cNvPr id="73739" name="Line 11"/>
          <p:cNvSpPr>
            <a:spLocks noChangeShapeType="1"/>
          </p:cNvSpPr>
          <p:nvPr/>
        </p:nvSpPr>
        <p:spPr bwMode="auto">
          <a:xfrm>
            <a:off x="3276600" y="3752850"/>
            <a:ext cx="36513" cy="1260475"/>
          </a:xfrm>
          <a:prstGeom prst="line">
            <a:avLst/>
          </a:prstGeom>
          <a:noFill/>
          <a:ln w="9525">
            <a:solidFill>
              <a:schemeClr val="tx1"/>
            </a:solidFill>
            <a:prstDash val="sysDot"/>
            <a:round/>
            <a:headEnd/>
            <a:tailEnd/>
          </a:ln>
        </p:spPr>
        <p:txBody>
          <a:bodyPr/>
          <a:lstStyle/>
          <a:p>
            <a:endParaRPr lang="en-US"/>
          </a:p>
        </p:txBody>
      </p:sp>
      <p:sp>
        <p:nvSpPr>
          <p:cNvPr id="73740" name="Text Box 12"/>
          <p:cNvSpPr txBox="1">
            <a:spLocks noChangeArrowheads="1"/>
          </p:cNvSpPr>
          <p:nvPr/>
        </p:nvSpPr>
        <p:spPr bwMode="auto">
          <a:xfrm>
            <a:off x="2986088" y="5084763"/>
            <a:ext cx="452437" cy="369887"/>
          </a:xfrm>
          <a:prstGeom prst="rect">
            <a:avLst/>
          </a:prstGeom>
          <a:noFill/>
          <a:ln w="9525">
            <a:noFill/>
            <a:miter lim="800000"/>
            <a:headEnd/>
            <a:tailEnd/>
          </a:ln>
        </p:spPr>
        <p:txBody>
          <a:bodyPr wrap="none">
            <a:spAutoFit/>
          </a:bodyPr>
          <a:lstStyle/>
          <a:p>
            <a:r>
              <a:rPr lang="ar-SA"/>
              <a:t>ك1</a:t>
            </a:r>
            <a:endParaRPr lang="en-US"/>
          </a:p>
        </p:txBody>
      </p:sp>
      <p:sp>
        <p:nvSpPr>
          <p:cNvPr id="73741" name="Line 13"/>
          <p:cNvSpPr>
            <a:spLocks noChangeShapeType="1"/>
          </p:cNvSpPr>
          <p:nvPr/>
        </p:nvSpPr>
        <p:spPr bwMode="auto">
          <a:xfrm flipH="1">
            <a:off x="3240088" y="3608388"/>
            <a:ext cx="973137" cy="0"/>
          </a:xfrm>
          <a:prstGeom prst="line">
            <a:avLst/>
          </a:prstGeom>
          <a:noFill/>
          <a:ln w="9525">
            <a:solidFill>
              <a:schemeClr val="tx1"/>
            </a:solidFill>
            <a:prstDash val="dashDot"/>
            <a:round/>
            <a:headEnd/>
            <a:tailEnd/>
          </a:ln>
        </p:spPr>
        <p:txBody>
          <a:bodyPr/>
          <a:lstStyle/>
          <a:p>
            <a:endParaRPr lang="en-US"/>
          </a:p>
        </p:txBody>
      </p:sp>
      <p:sp>
        <p:nvSpPr>
          <p:cNvPr id="73742" name="Line 14"/>
          <p:cNvSpPr>
            <a:spLocks noChangeShapeType="1"/>
          </p:cNvSpPr>
          <p:nvPr/>
        </p:nvSpPr>
        <p:spPr bwMode="auto">
          <a:xfrm flipH="1" flipV="1">
            <a:off x="3419475" y="3284538"/>
            <a:ext cx="792163" cy="0"/>
          </a:xfrm>
          <a:prstGeom prst="line">
            <a:avLst/>
          </a:prstGeom>
          <a:noFill/>
          <a:ln w="9525">
            <a:solidFill>
              <a:schemeClr val="tx1"/>
            </a:solidFill>
            <a:prstDash val="dash"/>
            <a:round/>
            <a:headEnd/>
            <a:tailEnd/>
          </a:ln>
        </p:spPr>
        <p:txBody>
          <a:bodyPr/>
          <a:lstStyle/>
          <a:p>
            <a:endParaRPr lang="en-US"/>
          </a:p>
        </p:txBody>
      </p:sp>
      <p:sp>
        <p:nvSpPr>
          <p:cNvPr id="73743" name="Text Box 15"/>
          <p:cNvSpPr txBox="1">
            <a:spLocks noChangeArrowheads="1"/>
          </p:cNvSpPr>
          <p:nvPr/>
        </p:nvSpPr>
        <p:spPr bwMode="auto">
          <a:xfrm>
            <a:off x="4392613" y="3500438"/>
            <a:ext cx="498475" cy="366712"/>
          </a:xfrm>
          <a:prstGeom prst="rect">
            <a:avLst/>
          </a:prstGeom>
          <a:noFill/>
          <a:ln w="9525">
            <a:noFill/>
            <a:miter lim="800000"/>
            <a:headEnd/>
            <a:tailEnd/>
          </a:ln>
        </p:spPr>
        <p:txBody>
          <a:bodyPr wrap="none">
            <a:spAutoFit/>
          </a:bodyPr>
          <a:lstStyle/>
          <a:p>
            <a:r>
              <a:rPr lang="ar-SA"/>
              <a:t>س1</a:t>
            </a:r>
            <a:endParaRPr lang="en-US"/>
          </a:p>
        </p:txBody>
      </p:sp>
      <p:sp>
        <p:nvSpPr>
          <p:cNvPr id="73744" name="Text Box 16"/>
          <p:cNvSpPr txBox="1">
            <a:spLocks noChangeArrowheads="1"/>
          </p:cNvSpPr>
          <p:nvPr/>
        </p:nvSpPr>
        <p:spPr bwMode="auto">
          <a:xfrm>
            <a:off x="4211638" y="2997200"/>
            <a:ext cx="938212" cy="366713"/>
          </a:xfrm>
          <a:prstGeom prst="rect">
            <a:avLst/>
          </a:prstGeom>
          <a:noFill/>
          <a:ln w="9525">
            <a:noFill/>
            <a:miter lim="800000"/>
            <a:headEnd/>
            <a:tailEnd/>
          </a:ln>
        </p:spPr>
        <p:txBody>
          <a:bodyPr>
            <a:spAutoFit/>
          </a:bodyPr>
          <a:lstStyle/>
          <a:p>
            <a:pPr>
              <a:spcBef>
                <a:spcPct val="50000"/>
              </a:spcBef>
            </a:pPr>
            <a:r>
              <a:rPr lang="ar-SA"/>
              <a:t>س2</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p:cTn id="13" dur="1000" fill="hold"/>
                                        <p:tgtEl>
                                          <p:spTgt spid="73733"/>
                                        </p:tgtEl>
                                        <p:attrNameLst>
                                          <p:attrName>ppt_x</p:attrName>
                                        </p:attrNameLst>
                                      </p:cBhvr>
                                      <p:tavLst>
                                        <p:tav tm="0">
                                          <p:val>
                                            <p:strVal val="#ppt_x-.2"/>
                                          </p:val>
                                        </p:tav>
                                        <p:tav tm="100000">
                                          <p:val>
                                            <p:strVal val="#ppt_x"/>
                                          </p:val>
                                        </p:tav>
                                      </p:tavLst>
                                    </p:anim>
                                    <p:anim calcmode="lin" valueType="num">
                                      <p:cBhvr>
                                        <p:cTn id="14"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373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3735"/>
                                        </p:tgtEl>
                                        <p:attrNameLst>
                                          <p:attrName>style.visibility</p:attrName>
                                        </p:attrNameLst>
                                      </p:cBhvr>
                                      <p:to>
                                        <p:strVal val="visible"/>
                                      </p:to>
                                    </p:set>
                                    <p:anim calcmode="lin" valueType="num">
                                      <p:cBhvr>
                                        <p:cTn id="20" dur="500" fill="hold"/>
                                        <p:tgtEl>
                                          <p:spTgt spid="73735"/>
                                        </p:tgtEl>
                                        <p:attrNameLst>
                                          <p:attrName>ppt_w</p:attrName>
                                        </p:attrNameLst>
                                      </p:cBhvr>
                                      <p:tavLst>
                                        <p:tav tm="0">
                                          <p:val>
                                            <p:fltVal val="0"/>
                                          </p:val>
                                        </p:tav>
                                        <p:tav tm="100000">
                                          <p:val>
                                            <p:strVal val="#ppt_w"/>
                                          </p:val>
                                        </p:tav>
                                      </p:tavLst>
                                    </p:anim>
                                    <p:anim calcmode="lin" valueType="num">
                                      <p:cBhvr>
                                        <p:cTn id="21" dur="500" fill="hold"/>
                                        <p:tgtEl>
                                          <p:spTgt spid="7373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3736"/>
                                        </p:tgtEl>
                                        <p:attrNameLst>
                                          <p:attrName>style.visibility</p:attrName>
                                        </p:attrNameLst>
                                      </p:cBhvr>
                                      <p:to>
                                        <p:strVal val="visible"/>
                                      </p:to>
                                    </p:set>
                                    <p:anim calcmode="lin" valueType="num">
                                      <p:cBhvr>
                                        <p:cTn id="26" dur="500" fill="hold"/>
                                        <p:tgtEl>
                                          <p:spTgt spid="73736"/>
                                        </p:tgtEl>
                                        <p:attrNameLst>
                                          <p:attrName>ppt_w</p:attrName>
                                        </p:attrNameLst>
                                      </p:cBhvr>
                                      <p:tavLst>
                                        <p:tav tm="0">
                                          <p:val>
                                            <p:fltVal val="0"/>
                                          </p:val>
                                        </p:tav>
                                        <p:tav tm="100000">
                                          <p:val>
                                            <p:strVal val="#ppt_w"/>
                                          </p:val>
                                        </p:tav>
                                      </p:tavLst>
                                    </p:anim>
                                    <p:anim calcmode="lin" valueType="num">
                                      <p:cBhvr>
                                        <p:cTn id="27" dur="500" fill="hold"/>
                                        <p:tgtEl>
                                          <p:spTgt spid="73736"/>
                                        </p:tgtEl>
                                        <p:attrNameLst>
                                          <p:attrName>ppt_h</p:attrName>
                                        </p:attrNameLst>
                                      </p:cBhvr>
                                      <p:tavLst>
                                        <p:tav tm="0">
                                          <p:val>
                                            <p:fltVal val="0"/>
                                          </p:val>
                                        </p:tav>
                                        <p:tav tm="100000">
                                          <p:val>
                                            <p:strVal val="#ppt_h"/>
                                          </p:val>
                                        </p:tav>
                                      </p:tavLst>
                                    </p:anim>
                                    <p:anim calcmode="lin" valueType="num">
                                      <p:cBhvr>
                                        <p:cTn id="28" dur="500" fill="hold"/>
                                        <p:tgtEl>
                                          <p:spTgt spid="73736"/>
                                        </p:tgtEl>
                                        <p:attrNameLst>
                                          <p:attrName>style.rotation</p:attrName>
                                        </p:attrNameLst>
                                      </p:cBhvr>
                                      <p:tavLst>
                                        <p:tav tm="0">
                                          <p:val>
                                            <p:fltVal val="360"/>
                                          </p:val>
                                        </p:tav>
                                        <p:tav tm="100000">
                                          <p:val>
                                            <p:fltVal val="0"/>
                                          </p:val>
                                        </p:tav>
                                      </p:tavLst>
                                    </p:anim>
                                    <p:animEffect transition="in" filter="fade">
                                      <p:cBhvr>
                                        <p:cTn id="29" dur="500"/>
                                        <p:tgtEl>
                                          <p:spTgt spid="7373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3734"/>
                                        </p:tgtEl>
                                        <p:attrNameLst>
                                          <p:attrName>style.visibility</p:attrName>
                                        </p:attrNameLst>
                                      </p:cBhvr>
                                      <p:to>
                                        <p:strVal val="visible"/>
                                      </p:to>
                                    </p:set>
                                    <p:anim calcmode="lin" valueType="num">
                                      <p:cBhvr>
                                        <p:cTn id="34" dur="1000" fill="hold"/>
                                        <p:tgtEl>
                                          <p:spTgt spid="73734"/>
                                        </p:tgtEl>
                                        <p:attrNameLst>
                                          <p:attrName>ppt_x</p:attrName>
                                        </p:attrNameLst>
                                      </p:cBhvr>
                                      <p:tavLst>
                                        <p:tav tm="0">
                                          <p:val>
                                            <p:strVal val="#ppt_x-.2"/>
                                          </p:val>
                                        </p:tav>
                                        <p:tav tm="100000">
                                          <p:val>
                                            <p:strVal val="#ppt_x"/>
                                          </p:val>
                                        </p:tav>
                                      </p:tavLst>
                                    </p:anim>
                                    <p:anim calcmode="lin" valueType="num">
                                      <p:cBhvr>
                                        <p:cTn id="35"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3734"/>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3737"/>
                                        </p:tgtEl>
                                        <p:attrNameLst>
                                          <p:attrName>style.visibility</p:attrName>
                                        </p:attrNameLst>
                                      </p:cBhvr>
                                      <p:to>
                                        <p:strVal val="visible"/>
                                      </p:to>
                                    </p:set>
                                    <p:anim calcmode="lin" valueType="num">
                                      <p:cBhvr>
                                        <p:cTn id="41" dur="500" fill="hold"/>
                                        <p:tgtEl>
                                          <p:spTgt spid="73737"/>
                                        </p:tgtEl>
                                        <p:attrNameLst>
                                          <p:attrName>ppt_w</p:attrName>
                                        </p:attrNameLst>
                                      </p:cBhvr>
                                      <p:tavLst>
                                        <p:tav tm="0">
                                          <p:val>
                                            <p:fltVal val="0"/>
                                          </p:val>
                                        </p:tav>
                                        <p:tav tm="100000">
                                          <p:val>
                                            <p:strVal val="#ppt_w"/>
                                          </p:val>
                                        </p:tav>
                                      </p:tavLst>
                                    </p:anim>
                                    <p:anim calcmode="lin" valueType="num">
                                      <p:cBhvr>
                                        <p:cTn id="42" dur="500" fill="hold"/>
                                        <p:tgtEl>
                                          <p:spTgt spid="7373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3738"/>
                                        </p:tgtEl>
                                        <p:attrNameLst>
                                          <p:attrName>style.visibility</p:attrName>
                                        </p:attrNameLst>
                                      </p:cBhvr>
                                      <p:to>
                                        <p:strVal val="visible"/>
                                      </p:to>
                                    </p:set>
                                    <p:anim calcmode="lin" valueType="num">
                                      <p:cBhvr>
                                        <p:cTn id="47" dur="500" fill="hold"/>
                                        <p:tgtEl>
                                          <p:spTgt spid="73738"/>
                                        </p:tgtEl>
                                        <p:attrNameLst>
                                          <p:attrName>ppt_w</p:attrName>
                                        </p:attrNameLst>
                                      </p:cBhvr>
                                      <p:tavLst>
                                        <p:tav tm="0">
                                          <p:val>
                                            <p:fltVal val="0"/>
                                          </p:val>
                                        </p:tav>
                                        <p:tav tm="100000">
                                          <p:val>
                                            <p:strVal val="#ppt_w"/>
                                          </p:val>
                                        </p:tav>
                                      </p:tavLst>
                                    </p:anim>
                                    <p:anim calcmode="lin" valueType="num">
                                      <p:cBhvr>
                                        <p:cTn id="48" dur="500" fill="hold"/>
                                        <p:tgtEl>
                                          <p:spTgt spid="7373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3739"/>
                                        </p:tgtEl>
                                        <p:attrNameLst>
                                          <p:attrName>style.visibility</p:attrName>
                                        </p:attrNameLst>
                                      </p:cBhvr>
                                      <p:to>
                                        <p:strVal val="visible"/>
                                      </p:to>
                                    </p:set>
                                    <p:anim calcmode="lin" valueType="num">
                                      <p:cBhvr>
                                        <p:cTn id="53" dur="1000" fill="hold"/>
                                        <p:tgtEl>
                                          <p:spTgt spid="73739"/>
                                        </p:tgtEl>
                                        <p:attrNameLst>
                                          <p:attrName>ppt_x</p:attrName>
                                        </p:attrNameLst>
                                      </p:cBhvr>
                                      <p:tavLst>
                                        <p:tav tm="0">
                                          <p:val>
                                            <p:strVal val="#ppt_x-.2"/>
                                          </p:val>
                                        </p:tav>
                                        <p:tav tm="100000">
                                          <p:val>
                                            <p:strVal val="#ppt_x"/>
                                          </p:val>
                                        </p:tav>
                                      </p:tavLst>
                                    </p:anim>
                                    <p:anim calcmode="lin" valueType="num">
                                      <p:cBhvr>
                                        <p:cTn id="54" dur="1000" fill="hold"/>
                                        <p:tgtEl>
                                          <p:spTgt spid="73739"/>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3739"/>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3740"/>
                                        </p:tgtEl>
                                        <p:attrNameLst>
                                          <p:attrName>style.visibility</p:attrName>
                                        </p:attrNameLst>
                                      </p:cBhvr>
                                      <p:to>
                                        <p:strVal val="visible"/>
                                      </p:to>
                                    </p:set>
                                    <p:anim calcmode="lin" valueType="num">
                                      <p:cBhvr>
                                        <p:cTn id="60" dur="500" fill="hold"/>
                                        <p:tgtEl>
                                          <p:spTgt spid="73740"/>
                                        </p:tgtEl>
                                        <p:attrNameLst>
                                          <p:attrName>ppt_w</p:attrName>
                                        </p:attrNameLst>
                                      </p:cBhvr>
                                      <p:tavLst>
                                        <p:tav tm="0">
                                          <p:val>
                                            <p:fltVal val="0"/>
                                          </p:val>
                                        </p:tav>
                                        <p:tav tm="100000">
                                          <p:val>
                                            <p:strVal val="#ppt_w"/>
                                          </p:val>
                                        </p:tav>
                                      </p:tavLst>
                                    </p:anim>
                                    <p:anim calcmode="lin" valueType="num">
                                      <p:cBhvr>
                                        <p:cTn id="61" dur="500" fill="hold"/>
                                        <p:tgtEl>
                                          <p:spTgt spid="73740"/>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3741"/>
                                        </p:tgtEl>
                                        <p:attrNameLst>
                                          <p:attrName>style.visibility</p:attrName>
                                        </p:attrNameLst>
                                      </p:cBhvr>
                                      <p:to>
                                        <p:strVal val="visible"/>
                                      </p:to>
                                    </p:set>
                                    <p:anim calcmode="lin" valueType="num">
                                      <p:cBhvr>
                                        <p:cTn id="66" dur="1000" fill="hold"/>
                                        <p:tgtEl>
                                          <p:spTgt spid="73741"/>
                                        </p:tgtEl>
                                        <p:attrNameLst>
                                          <p:attrName>ppt_x</p:attrName>
                                        </p:attrNameLst>
                                      </p:cBhvr>
                                      <p:tavLst>
                                        <p:tav tm="0">
                                          <p:val>
                                            <p:strVal val="#ppt_x-.2"/>
                                          </p:val>
                                        </p:tav>
                                        <p:tav tm="100000">
                                          <p:val>
                                            <p:strVal val="#ppt_x"/>
                                          </p:val>
                                        </p:tav>
                                      </p:tavLst>
                                    </p:anim>
                                    <p:anim calcmode="lin" valueType="num">
                                      <p:cBhvr>
                                        <p:cTn id="67" dur="1000" fill="hold"/>
                                        <p:tgtEl>
                                          <p:spTgt spid="7374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374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3743"/>
                                        </p:tgtEl>
                                        <p:attrNameLst>
                                          <p:attrName>style.visibility</p:attrName>
                                        </p:attrNameLst>
                                      </p:cBhvr>
                                      <p:to>
                                        <p:strVal val="visible"/>
                                      </p:to>
                                    </p:set>
                                    <p:anim calcmode="lin" valueType="num">
                                      <p:cBhvr>
                                        <p:cTn id="73" dur="500" fill="hold"/>
                                        <p:tgtEl>
                                          <p:spTgt spid="73743"/>
                                        </p:tgtEl>
                                        <p:attrNameLst>
                                          <p:attrName>ppt_w</p:attrName>
                                        </p:attrNameLst>
                                      </p:cBhvr>
                                      <p:tavLst>
                                        <p:tav tm="0">
                                          <p:val>
                                            <p:fltVal val="0"/>
                                          </p:val>
                                        </p:tav>
                                        <p:tav tm="100000">
                                          <p:val>
                                            <p:strVal val="#ppt_w"/>
                                          </p:val>
                                        </p:tav>
                                      </p:tavLst>
                                    </p:anim>
                                    <p:anim calcmode="lin" valueType="num">
                                      <p:cBhvr>
                                        <p:cTn id="74" dur="500" fill="hold"/>
                                        <p:tgtEl>
                                          <p:spTgt spid="73743"/>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3742"/>
                                        </p:tgtEl>
                                        <p:attrNameLst>
                                          <p:attrName>style.visibility</p:attrName>
                                        </p:attrNameLst>
                                      </p:cBhvr>
                                      <p:to>
                                        <p:strVal val="visible"/>
                                      </p:to>
                                    </p:set>
                                    <p:anim calcmode="lin" valueType="num">
                                      <p:cBhvr>
                                        <p:cTn id="79" dur="500" fill="hold"/>
                                        <p:tgtEl>
                                          <p:spTgt spid="73742"/>
                                        </p:tgtEl>
                                        <p:attrNameLst>
                                          <p:attrName>ppt_w</p:attrName>
                                        </p:attrNameLst>
                                      </p:cBhvr>
                                      <p:tavLst>
                                        <p:tav tm="0">
                                          <p:val>
                                            <p:fltVal val="0"/>
                                          </p:val>
                                        </p:tav>
                                        <p:tav tm="100000">
                                          <p:val>
                                            <p:strVal val="#ppt_w"/>
                                          </p:val>
                                        </p:tav>
                                      </p:tavLst>
                                    </p:anim>
                                    <p:anim calcmode="lin" valueType="num">
                                      <p:cBhvr>
                                        <p:cTn id="80" dur="500" fill="hold"/>
                                        <p:tgtEl>
                                          <p:spTgt spid="7374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3744"/>
                                        </p:tgtEl>
                                        <p:attrNameLst>
                                          <p:attrName>style.visibility</p:attrName>
                                        </p:attrNameLst>
                                      </p:cBhvr>
                                      <p:to>
                                        <p:strVal val="visible"/>
                                      </p:to>
                                    </p:set>
                                    <p:anim calcmode="lin" valueType="num">
                                      <p:cBhvr>
                                        <p:cTn id="85" dur="1000" fill="hold"/>
                                        <p:tgtEl>
                                          <p:spTgt spid="73744"/>
                                        </p:tgtEl>
                                        <p:attrNameLst>
                                          <p:attrName>ppt_x</p:attrName>
                                        </p:attrNameLst>
                                      </p:cBhvr>
                                      <p:tavLst>
                                        <p:tav tm="0">
                                          <p:val>
                                            <p:strVal val="#ppt_x-.2"/>
                                          </p:val>
                                        </p:tav>
                                        <p:tav tm="100000">
                                          <p:val>
                                            <p:strVal val="#ppt_x"/>
                                          </p:val>
                                        </p:tav>
                                      </p:tavLst>
                                    </p:anim>
                                    <p:anim calcmode="lin" valueType="num">
                                      <p:cBhvr>
                                        <p:cTn id="86" dur="1000" fill="hold"/>
                                        <p:tgtEl>
                                          <p:spTgt spid="73744"/>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3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73733" grpId="0" animBg="1"/>
      <p:bldP spid="73734" grpId="0" animBg="1"/>
      <p:bldP spid="73735" grpId="0"/>
      <p:bldP spid="73736" grpId="0"/>
      <p:bldP spid="73737" grpId="0" animBg="1"/>
      <p:bldP spid="73738" grpId="0"/>
      <p:bldP spid="73739" grpId="0" animBg="1"/>
      <p:bldP spid="73740" grpId="0"/>
      <p:bldP spid="73741" grpId="0" animBg="1"/>
      <p:bldP spid="73742" grpId="0" animBg="1"/>
      <p:bldP spid="73743" grpId="0"/>
      <p:bldP spid="7374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rtlCol="0">
            <a:normAutofit/>
          </a:bodyPr>
          <a:lstStyle/>
          <a:p>
            <a:pPr algn="r" eaLnBrk="1" fontAlgn="auto" hangingPunct="1">
              <a:spcAft>
                <a:spcPts val="0"/>
              </a:spcAft>
              <a:defRPr/>
            </a:pPr>
            <a:r>
              <a:rPr lang="ar-SA" sz="5400" dirty="0" smtClean="0">
                <a:solidFill>
                  <a:schemeClr val="accent2"/>
                </a:solidFill>
              </a:rPr>
              <a:t>خامساً: طلب متكافئ المرونة</a:t>
            </a:r>
            <a:endParaRPr lang="en-US" sz="5400" b="1" dirty="0" smtClean="0"/>
          </a:p>
        </p:txBody>
      </p:sp>
      <p:sp>
        <p:nvSpPr>
          <p:cNvPr id="12291" name="Rectangle 3"/>
          <p:cNvSpPr>
            <a:spLocks noGrp="1" noChangeArrowheads="1"/>
          </p:cNvSpPr>
          <p:nvPr>
            <p:ph idx="1"/>
          </p:nvPr>
        </p:nvSpPr>
        <p:spPr/>
        <p:txBody>
          <a:bodyPr/>
          <a:lstStyle/>
          <a:p>
            <a:pPr marL="609600" indent="-609600" algn="r" eaLnBrk="1" hangingPunct="1">
              <a:buFont typeface="Wingdings" pitchFamily="2" charset="2"/>
              <a:buNone/>
            </a:pPr>
            <a:r>
              <a:rPr lang="ar-SA" dirty="0" smtClean="0"/>
              <a:t> التغير في الكمية المطلوبة يساوي التغير في الثمن</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الرسم البياني: </a:t>
            </a:r>
          </a:p>
          <a:p>
            <a:pPr marL="609600" indent="-609600" algn="r" eaLnBrk="1" hangingPunct="1">
              <a:buFont typeface="Wingdings" pitchFamily="2" charset="2"/>
              <a:buNone/>
            </a:pPr>
            <a:endParaRPr lang="ar-SA" dirty="0" smtClean="0"/>
          </a:p>
          <a:p>
            <a:pPr marL="609600" indent="-609600" algn="r" eaLnBrk="1" hangingPunct="1">
              <a:buFont typeface="Wingdings" pitchFamily="2" charset="2"/>
              <a:buNone/>
            </a:pPr>
            <a:r>
              <a:rPr lang="ar-SA" dirty="0" smtClean="0"/>
              <a:t> المرونة = 1</a:t>
            </a:r>
            <a:endParaRPr lang="en-US" dirty="0" smtClean="0"/>
          </a:p>
        </p:txBody>
      </p:sp>
      <p:sp>
        <p:nvSpPr>
          <p:cNvPr id="75780" name="Line 4"/>
          <p:cNvSpPr>
            <a:spLocks noChangeShapeType="1"/>
          </p:cNvSpPr>
          <p:nvPr/>
        </p:nvSpPr>
        <p:spPr bwMode="auto">
          <a:xfrm>
            <a:off x="3851275" y="3068638"/>
            <a:ext cx="36513" cy="2303462"/>
          </a:xfrm>
          <a:prstGeom prst="line">
            <a:avLst/>
          </a:prstGeom>
          <a:noFill/>
          <a:ln w="9525">
            <a:solidFill>
              <a:schemeClr val="tx1"/>
            </a:solidFill>
            <a:round/>
            <a:headEnd/>
            <a:tailEnd/>
          </a:ln>
        </p:spPr>
        <p:txBody>
          <a:bodyPr/>
          <a:lstStyle/>
          <a:p>
            <a:endParaRPr lang="en-US"/>
          </a:p>
        </p:txBody>
      </p:sp>
      <p:sp>
        <p:nvSpPr>
          <p:cNvPr id="75781" name="Line 5"/>
          <p:cNvSpPr>
            <a:spLocks noChangeShapeType="1"/>
          </p:cNvSpPr>
          <p:nvPr/>
        </p:nvSpPr>
        <p:spPr bwMode="auto">
          <a:xfrm>
            <a:off x="900113" y="5300663"/>
            <a:ext cx="2987675" cy="0"/>
          </a:xfrm>
          <a:prstGeom prst="line">
            <a:avLst/>
          </a:prstGeom>
          <a:noFill/>
          <a:ln w="9525">
            <a:solidFill>
              <a:schemeClr val="tx1"/>
            </a:solidFill>
            <a:round/>
            <a:headEnd/>
            <a:tailEnd/>
          </a:ln>
        </p:spPr>
        <p:txBody>
          <a:bodyPr/>
          <a:lstStyle/>
          <a:p>
            <a:endParaRPr lang="en-US"/>
          </a:p>
        </p:txBody>
      </p:sp>
      <p:sp>
        <p:nvSpPr>
          <p:cNvPr id="75782" name="Line 6"/>
          <p:cNvSpPr>
            <a:spLocks noChangeShapeType="1"/>
          </p:cNvSpPr>
          <p:nvPr/>
        </p:nvSpPr>
        <p:spPr bwMode="auto">
          <a:xfrm flipH="1">
            <a:off x="2051050" y="3213100"/>
            <a:ext cx="1549400" cy="1763713"/>
          </a:xfrm>
          <a:prstGeom prst="line">
            <a:avLst/>
          </a:prstGeom>
          <a:noFill/>
          <a:ln w="9525">
            <a:solidFill>
              <a:schemeClr val="tx1"/>
            </a:solidFill>
            <a:round/>
            <a:headEnd/>
            <a:tailEnd/>
          </a:ln>
        </p:spPr>
        <p:txBody>
          <a:bodyPr/>
          <a:lstStyle/>
          <a:p>
            <a:endParaRPr lang="en-US"/>
          </a:p>
        </p:txBody>
      </p:sp>
      <p:sp>
        <p:nvSpPr>
          <p:cNvPr id="75783" name="Text Box 7"/>
          <p:cNvSpPr txBox="1">
            <a:spLocks noChangeArrowheads="1"/>
          </p:cNvSpPr>
          <p:nvPr/>
        </p:nvSpPr>
        <p:spPr bwMode="auto">
          <a:xfrm>
            <a:off x="4032250" y="2960688"/>
            <a:ext cx="792163" cy="366712"/>
          </a:xfrm>
          <a:prstGeom prst="rect">
            <a:avLst/>
          </a:prstGeom>
          <a:noFill/>
          <a:ln w="9525">
            <a:noFill/>
            <a:miter lim="800000"/>
            <a:headEnd/>
            <a:tailEnd/>
          </a:ln>
        </p:spPr>
        <p:txBody>
          <a:bodyPr>
            <a:spAutoFit/>
          </a:bodyPr>
          <a:lstStyle/>
          <a:p>
            <a:pPr>
              <a:spcBef>
                <a:spcPct val="50000"/>
              </a:spcBef>
            </a:pPr>
            <a:r>
              <a:rPr lang="ar-SA"/>
              <a:t>س</a:t>
            </a:r>
            <a:endParaRPr lang="en-US"/>
          </a:p>
        </p:txBody>
      </p:sp>
      <p:sp>
        <p:nvSpPr>
          <p:cNvPr id="75784" name="Text Box 8"/>
          <p:cNvSpPr txBox="1">
            <a:spLocks noChangeArrowheads="1"/>
          </p:cNvSpPr>
          <p:nvPr/>
        </p:nvSpPr>
        <p:spPr bwMode="auto">
          <a:xfrm>
            <a:off x="215900" y="5157788"/>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75785" name="Line 9"/>
          <p:cNvSpPr>
            <a:spLocks noChangeShapeType="1"/>
          </p:cNvSpPr>
          <p:nvPr/>
        </p:nvSpPr>
        <p:spPr bwMode="auto">
          <a:xfrm>
            <a:off x="3348038" y="3536950"/>
            <a:ext cx="0" cy="1728788"/>
          </a:xfrm>
          <a:prstGeom prst="line">
            <a:avLst/>
          </a:prstGeom>
          <a:noFill/>
          <a:ln w="9525">
            <a:solidFill>
              <a:schemeClr val="tx1"/>
            </a:solidFill>
            <a:prstDash val="sysDot"/>
            <a:round/>
            <a:headEnd/>
            <a:tailEnd/>
          </a:ln>
        </p:spPr>
        <p:txBody>
          <a:bodyPr/>
          <a:lstStyle/>
          <a:p>
            <a:endParaRPr lang="en-US"/>
          </a:p>
        </p:txBody>
      </p:sp>
      <p:sp>
        <p:nvSpPr>
          <p:cNvPr id="75786" name="Text Box 10"/>
          <p:cNvSpPr txBox="1">
            <a:spLocks noChangeArrowheads="1"/>
          </p:cNvSpPr>
          <p:nvPr/>
        </p:nvSpPr>
        <p:spPr bwMode="auto">
          <a:xfrm>
            <a:off x="3276600" y="5337175"/>
            <a:ext cx="449263" cy="366713"/>
          </a:xfrm>
          <a:prstGeom prst="rect">
            <a:avLst/>
          </a:prstGeom>
          <a:noFill/>
          <a:ln w="9525">
            <a:noFill/>
            <a:miter lim="800000"/>
            <a:headEnd/>
            <a:tailEnd/>
          </a:ln>
        </p:spPr>
        <p:txBody>
          <a:bodyPr>
            <a:spAutoFit/>
          </a:bodyPr>
          <a:lstStyle/>
          <a:p>
            <a:r>
              <a:rPr lang="ar-SA"/>
              <a:t>ك1</a:t>
            </a:r>
            <a:endParaRPr lang="en-US"/>
          </a:p>
        </p:txBody>
      </p:sp>
      <p:sp>
        <p:nvSpPr>
          <p:cNvPr id="75787" name="Line 11"/>
          <p:cNvSpPr>
            <a:spLocks noChangeShapeType="1"/>
          </p:cNvSpPr>
          <p:nvPr/>
        </p:nvSpPr>
        <p:spPr bwMode="auto">
          <a:xfrm>
            <a:off x="2771775" y="4184650"/>
            <a:ext cx="0" cy="1152525"/>
          </a:xfrm>
          <a:prstGeom prst="line">
            <a:avLst/>
          </a:prstGeom>
          <a:noFill/>
          <a:ln w="9525">
            <a:solidFill>
              <a:schemeClr val="tx1"/>
            </a:solidFill>
            <a:prstDash val="sysDot"/>
            <a:round/>
            <a:headEnd/>
            <a:tailEnd/>
          </a:ln>
        </p:spPr>
        <p:txBody>
          <a:bodyPr/>
          <a:lstStyle/>
          <a:p>
            <a:endParaRPr lang="en-US"/>
          </a:p>
        </p:txBody>
      </p:sp>
      <p:sp>
        <p:nvSpPr>
          <p:cNvPr id="75788" name="Text Box 12"/>
          <p:cNvSpPr txBox="1">
            <a:spLocks noChangeArrowheads="1"/>
          </p:cNvSpPr>
          <p:nvPr/>
        </p:nvSpPr>
        <p:spPr bwMode="auto">
          <a:xfrm>
            <a:off x="2484438" y="5373688"/>
            <a:ext cx="449262" cy="366712"/>
          </a:xfrm>
          <a:prstGeom prst="rect">
            <a:avLst/>
          </a:prstGeom>
          <a:noFill/>
          <a:ln w="9525">
            <a:noFill/>
            <a:miter lim="800000"/>
            <a:headEnd/>
            <a:tailEnd/>
          </a:ln>
        </p:spPr>
        <p:txBody>
          <a:bodyPr wrap="none">
            <a:spAutoFit/>
          </a:bodyPr>
          <a:lstStyle/>
          <a:p>
            <a:r>
              <a:rPr lang="ar-SA"/>
              <a:t>ك2</a:t>
            </a:r>
            <a:endParaRPr lang="en-US"/>
          </a:p>
        </p:txBody>
      </p:sp>
      <p:sp>
        <p:nvSpPr>
          <p:cNvPr id="75789" name="Line 13"/>
          <p:cNvSpPr>
            <a:spLocks noChangeShapeType="1"/>
          </p:cNvSpPr>
          <p:nvPr/>
        </p:nvSpPr>
        <p:spPr bwMode="auto">
          <a:xfrm flipH="1">
            <a:off x="2808288" y="4113213"/>
            <a:ext cx="1042987" cy="0"/>
          </a:xfrm>
          <a:prstGeom prst="line">
            <a:avLst/>
          </a:prstGeom>
          <a:noFill/>
          <a:ln w="9525">
            <a:solidFill>
              <a:schemeClr val="tx1"/>
            </a:solidFill>
            <a:prstDash val="dashDot"/>
            <a:round/>
            <a:headEnd/>
            <a:tailEnd/>
          </a:ln>
        </p:spPr>
        <p:txBody>
          <a:bodyPr/>
          <a:lstStyle/>
          <a:p>
            <a:endParaRPr lang="en-US"/>
          </a:p>
        </p:txBody>
      </p:sp>
      <p:sp>
        <p:nvSpPr>
          <p:cNvPr id="75790" name="Line 14"/>
          <p:cNvSpPr>
            <a:spLocks noChangeShapeType="1"/>
          </p:cNvSpPr>
          <p:nvPr/>
        </p:nvSpPr>
        <p:spPr bwMode="auto">
          <a:xfrm flipH="1" flipV="1">
            <a:off x="3348038" y="3500438"/>
            <a:ext cx="539750" cy="0"/>
          </a:xfrm>
          <a:prstGeom prst="line">
            <a:avLst/>
          </a:prstGeom>
          <a:noFill/>
          <a:ln w="9525">
            <a:solidFill>
              <a:schemeClr val="tx1"/>
            </a:solidFill>
            <a:prstDash val="dash"/>
            <a:round/>
            <a:headEnd/>
            <a:tailEnd/>
          </a:ln>
        </p:spPr>
        <p:txBody>
          <a:bodyPr/>
          <a:lstStyle/>
          <a:p>
            <a:endParaRPr lang="en-US"/>
          </a:p>
        </p:txBody>
      </p:sp>
      <p:sp>
        <p:nvSpPr>
          <p:cNvPr id="75791" name="Text Box 15"/>
          <p:cNvSpPr txBox="1">
            <a:spLocks noChangeArrowheads="1"/>
          </p:cNvSpPr>
          <p:nvPr/>
        </p:nvSpPr>
        <p:spPr bwMode="auto">
          <a:xfrm>
            <a:off x="3995738" y="3752850"/>
            <a:ext cx="498475" cy="366713"/>
          </a:xfrm>
          <a:prstGeom prst="rect">
            <a:avLst/>
          </a:prstGeom>
          <a:noFill/>
          <a:ln w="9525">
            <a:noFill/>
            <a:miter lim="800000"/>
            <a:headEnd/>
            <a:tailEnd/>
          </a:ln>
        </p:spPr>
        <p:txBody>
          <a:bodyPr wrap="none">
            <a:spAutoFit/>
          </a:bodyPr>
          <a:lstStyle/>
          <a:p>
            <a:r>
              <a:rPr lang="ar-SA"/>
              <a:t>س1</a:t>
            </a:r>
            <a:endParaRPr lang="en-US"/>
          </a:p>
        </p:txBody>
      </p:sp>
      <p:sp>
        <p:nvSpPr>
          <p:cNvPr id="75792" name="Text Box 16"/>
          <p:cNvSpPr txBox="1">
            <a:spLocks noChangeArrowheads="1"/>
          </p:cNvSpPr>
          <p:nvPr/>
        </p:nvSpPr>
        <p:spPr bwMode="auto">
          <a:xfrm>
            <a:off x="3959225" y="3284538"/>
            <a:ext cx="649288" cy="369887"/>
          </a:xfrm>
          <a:prstGeom prst="rect">
            <a:avLst/>
          </a:prstGeom>
          <a:noFill/>
          <a:ln w="9525">
            <a:noFill/>
            <a:miter lim="800000"/>
            <a:headEnd/>
            <a:tailEnd/>
          </a:ln>
        </p:spPr>
        <p:txBody>
          <a:bodyPr>
            <a:spAutoFit/>
          </a:bodyPr>
          <a:lstStyle/>
          <a:p>
            <a:pPr>
              <a:spcBef>
                <a:spcPct val="50000"/>
              </a:spcBef>
            </a:pPr>
            <a:r>
              <a:rPr lang="ar-SA"/>
              <a:t>س2</a:t>
            </a:r>
            <a:endParaRPr lang="en-US"/>
          </a:p>
        </p:txBody>
      </p:sp>
      <p:sp>
        <p:nvSpPr>
          <p:cNvPr id="19" name="Text Box 8"/>
          <p:cNvSpPr txBox="1">
            <a:spLocks noChangeArrowheads="1"/>
          </p:cNvSpPr>
          <p:nvPr/>
        </p:nvSpPr>
        <p:spPr bwMode="auto">
          <a:xfrm>
            <a:off x="1331913" y="4616450"/>
            <a:ext cx="688975" cy="366713"/>
          </a:xfrm>
          <a:prstGeom prst="rect">
            <a:avLst/>
          </a:prstGeom>
          <a:noFill/>
          <a:ln w="9525">
            <a:noFill/>
            <a:miter lim="800000"/>
            <a:headEnd/>
            <a:tailEnd/>
          </a:ln>
        </p:spPr>
        <p:txBody>
          <a:bodyPr>
            <a:spAutoFit/>
          </a:bodyPr>
          <a:lstStyle/>
          <a:p>
            <a:pPr>
              <a:spcBef>
                <a:spcPct val="50000"/>
              </a:spcBef>
            </a:pPr>
            <a:r>
              <a:rPr lang="ar-SA"/>
              <a:t>ط</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p:cTn id="13" dur="1000" fill="hold"/>
                                        <p:tgtEl>
                                          <p:spTgt spid="75781"/>
                                        </p:tgtEl>
                                        <p:attrNameLst>
                                          <p:attrName>ppt_x</p:attrName>
                                        </p:attrNameLst>
                                      </p:cBhvr>
                                      <p:tavLst>
                                        <p:tav tm="0">
                                          <p:val>
                                            <p:strVal val="#ppt_x-.2"/>
                                          </p:val>
                                        </p:tav>
                                        <p:tav tm="100000">
                                          <p:val>
                                            <p:strVal val="#ppt_x"/>
                                          </p:val>
                                        </p:tav>
                                      </p:tavLst>
                                    </p:anim>
                                    <p:anim calcmode="lin" valueType="num">
                                      <p:cBhvr>
                                        <p:cTn id="14" dur="1000" fill="hold"/>
                                        <p:tgtEl>
                                          <p:spTgt spid="7578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578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5783"/>
                                        </p:tgtEl>
                                        <p:attrNameLst>
                                          <p:attrName>style.visibility</p:attrName>
                                        </p:attrNameLst>
                                      </p:cBhvr>
                                      <p:to>
                                        <p:strVal val="visible"/>
                                      </p:to>
                                    </p:set>
                                    <p:anim calcmode="lin" valueType="num">
                                      <p:cBhvr>
                                        <p:cTn id="20" dur="500" fill="hold"/>
                                        <p:tgtEl>
                                          <p:spTgt spid="75783"/>
                                        </p:tgtEl>
                                        <p:attrNameLst>
                                          <p:attrName>ppt_w</p:attrName>
                                        </p:attrNameLst>
                                      </p:cBhvr>
                                      <p:tavLst>
                                        <p:tav tm="0">
                                          <p:val>
                                            <p:fltVal val="0"/>
                                          </p:val>
                                        </p:tav>
                                        <p:tav tm="100000">
                                          <p:val>
                                            <p:strVal val="#ppt_w"/>
                                          </p:val>
                                        </p:tav>
                                      </p:tavLst>
                                    </p:anim>
                                    <p:anim calcmode="lin" valueType="num">
                                      <p:cBhvr>
                                        <p:cTn id="21" dur="500" fill="hold"/>
                                        <p:tgtEl>
                                          <p:spTgt spid="7578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75784"/>
                                        </p:tgtEl>
                                        <p:attrNameLst>
                                          <p:attrName>style.visibility</p:attrName>
                                        </p:attrNameLst>
                                      </p:cBhvr>
                                      <p:to>
                                        <p:strVal val="visible"/>
                                      </p:to>
                                    </p:set>
                                    <p:anim calcmode="lin" valueType="num">
                                      <p:cBhvr>
                                        <p:cTn id="26" dur="500" fill="hold"/>
                                        <p:tgtEl>
                                          <p:spTgt spid="75784"/>
                                        </p:tgtEl>
                                        <p:attrNameLst>
                                          <p:attrName>ppt_w</p:attrName>
                                        </p:attrNameLst>
                                      </p:cBhvr>
                                      <p:tavLst>
                                        <p:tav tm="0">
                                          <p:val>
                                            <p:fltVal val="0"/>
                                          </p:val>
                                        </p:tav>
                                        <p:tav tm="100000">
                                          <p:val>
                                            <p:strVal val="#ppt_w"/>
                                          </p:val>
                                        </p:tav>
                                      </p:tavLst>
                                    </p:anim>
                                    <p:anim calcmode="lin" valueType="num">
                                      <p:cBhvr>
                                        <p:cTn id="27" dur="500" fill="hold"/>
                                        <p:tgtEl>
                                          <p:spTgt spid="75784"/>
                                        </p:tgtEl>
                                        <p:attrNameLst>
                                          <p:attrName>ppt_h</p:attrName>
                                        </p:attrNameLst>
                                      </p:cBhvr>
                                      <p:tavLst>
                                        <p:tav tm="0">
                                          <p:val>
                                            <p:fltVal val="0"/>
                                          </p:val>
                                        </p:tav>
                                        <p:tav tm="100000">
                                          <p:val>
                                            <p:strVal val="#ppt_h"/>
                                          </p:val>
                                        </p:tav>
                                      </p:tavLst>
                                    </p:anim>
                                    <p:anim calcmode="lin" valueType="num">
                                      <p:cBhvr>
                                        <p:cTn id="28" dur="500" fill="hold"/>
                                        <p:tgtEl>
                                          <p:spTgt spid="75784"/>
                                        </p:tgtEl>
                                        <p:attrNameLst>
                                          <p:attrName>style.rotation</p:attrName>
                                        </p:attrNameLst>
                                      </p:cBhvr>
                                      <p:tavLst>
                                        <p:tav tm="0">
                                          <p:val>
                                            <p:fltVal val="360"/>
                                          </p:val>
                                        </p:tav>
                                        <p:tav tm="100000">
                                          <p:val>
                                            <p:fltVal val="0"/>
                                          </p:val>
                                        </p:tav>
                                      </p:tavLst>
                                    </p:anim>
                                    <p:animEffect transition="in" filter="fade">
                                      <p:cBhvr>
                                        <p:cTn id="29" dur="500"/>
                                        <p:tgtEl>
                                          <p:spTgt spid="75784"/>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75782"/>
                                        </p:tgtEl>
                                        <p:attrNameLst>
                                          <p:attrName>style.visibility</p:attrName>
                                        </p:attrNameLst>
                                      </p:cBhvr>
                                      <p:to>
                                        <p:strVal val="visible"/>
                                      </p:to>
                                    </p:set>
                                    <p:anim calcmode="lin" valueType="num">
                                      <p:cBhvr>
                                        <p:cTn id="34" dur="1000" fill="hold"/>
                                        <p:tgtEl>
                                          <p:spTgt spid="75782"/>
                                        </p:tgtEl>
                                        <p:attrNameLst>
                                          <p:attrName>ppt_x</p:attrName>
                                        </p:attrNameLst>
                                      </p:cBhvr>
                                      <p:tavLst>
                                        <p:tav tm="0">
                                          <p:val>
                                            <p:strVal val="#ppt_x-.2"/>
                                          </p:val>
                                        </p:tav>
                                        <p:tav tm="100000">
                                          <p:val>
                                            <p:strVal val="#ppt_x"/>
                                          </p:val>
                                        </p:tav>
                                      </p:tavLst>
                                    </p:anim>
                                    <p:anim calcmode="lin" valueType="num">
                                      <p:cBhvr>
                                        <p:cTn id="35" dur="1000" fill="hold"/>
                                        <p:tgtEl>
                                          <p:spTgt spid="7578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5782"/>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5785"/>
                                        </p:tgtEl>
                                        <p:attrNameLst>
                                          <p:attrName>style.visibility</p:attrName>
                                        </p:attrNameLst>
                                      </p:cBhvr>
                                      <p:to>
                                        <p:strVal val="visible"/>
                                      </p:to>
                                    </p:set>
                                    <p:anim calcmode="lin" valueType="num">
                                      <p:cBhvr>
                                        <p:cTn id="41" dur="500" fill="hold"/>
                                        <p:tgtEl>
                                          <p:spTgt spid="75785"/>
                                        </p:tgtEl>
                                        <p:attrNameLst>
                                          <p:attrName>ppt_w</p:attrName>
                                        </p:attrNameLst>
                                      </p:cBhvr>
                                      <p:tavLst>
                                        <p:tav tm="0">
                                          <p:val>
                                            <p:fltVal val="0"/>
                                          </p:val>
                                        </p:tav>
                                        <p:tav tm="100000">
                                          <p:val>
                                            <p:strVal val="#ppt_w"/>
                                          </p:val>
                                        </p:tav>
                                      </p:tavLst>
                                    </p:anim>
                                    <p:anim calcmode="lin" valueType="num">
                                      <p:cBhvr>
                                        <p:cTn id="42" dur="500" fill="hold"/>
                                        <p:tgtEl>
                                          <p:spTgt spid="7578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75786"/>
                                        </p:tgtEl>
                                        <p:attrNameLst>
                                          <p:attrName>style.visibility</p:attrName>
                                        </p:attrNameLst>
                                      </p:cBhvr>
                                      <p:to>
                                        <p:strVal val="visible"/>
                                      </p:to>
                                    </p:set>
                                    <p:anim calcmode="lin" valueType="num">
                                      <p:cBhvr>
                                        <p:cTn id="47" dur="500" fill="hold"/>
                                        <p:tgtEl>
                                          <p:spTgt spid="75786"/>
                                        </p:tgtEl>
                                        <p:attrNameLst>
                                          <p:attrName>ppt_w</p:attrName>
                                        </p:attrNameLst>
                                      </p:cBhvr>
                                      <p:tavLst>
                                        <p:tav tm="0">
                                          <p:val>
                                            <p:fltVal val="0"/>
                                          </p:val>
                                        </p:tav>
                                        <p:tav tm="100000">
                                          <p:val>
                                            <p:strVal val="#ppt_w"/>
                                          </p:val>
                                        </p:tav>
                                      </p:tavLst>
                                    </p:anim>
                                    <p:anim calcmode="lin" valueType="num">
                                      <p:cBhvr>
                                        <p:cTn id="48" dur="500" fill="hold"/>
                                        <p:tgtEl>
                                          <p:spTgt spid="75786"/>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75787"/>
                                        </p:tgtEl>
                                        <p:attrNameLst>
                                          <p:attrName>style.visibility</p:attrName>
                                        </p:attrNameLst>
                                      </p:cBhvr>
                                      <p:to>
                                        <p:strVal val="visible"/>
                                      </p:to>
                                    </p:set>
                                    <p:anim calcmode="lin" valueType="num">
                                      <p:cBhvr>
                                        <p:cTn id="53" dur="1000" fill="hold"/>
                                        <p:tgtEl>
                                          <p:spTgt spid="75787"/>
                                        </p:tgtEl>
                                        <p:attrNameLst>
                                          <p:attrName>ppt_x</p:attrName>
                                        </p:attrNameLst>
                                      </p:cBhvr>
                                      <p:tavLst>
                                        <p:tav tm="0">
                                          <p:val>
                                            <p:strVal val="#ppt_x-.2"/>
                                          </p:val>
                                        </p:tav>
                                        <p:tav tm="100000">
                                          <p:val>
                                            <p:strVal val="#ppt_x"/>
                                          </p:val>
                                        </p:tav>
                                      </p:tavLst>
                                    </p:anim>
                                    <p:anim calcmode="lin" valueType="num">
                                      <p:cBhvr>
                                        <p:cTn id="54" dur="1000" fill="hold"/>
                                        <p:tgtEl>
                                          <p:spTgt spid="75787"/>
                                        </p:tgtEl>
                                        <p:attrNameLst>
                                          <p:attrName>ppt_y</p:attrName>
                                        </p:attrNameLst>
                                      </p:cBhvr>
                                      <p:tavLst>
                                        <p:tav tm="0">
                                          <p:val>
                                            <p:strVal val="#ppt_y"/>
                                          </p:val>
                                        </p:tav>
                                        <p:tav tm="100000">
                                          <p:val>
                                            <p:strVal val="#ppt_y"/>
                                          </p:val>
                                        </p:tav>
                                      </p:tavLst>
                                    </p:anim>
                                    <p:animEffect transition="in" filter="wipe(right)" prLst="gradientSize: 0.1">
                                      <p:cBhvr>
                                        <p:cTn id="55" dur="1000"/>
                                        <p:tgtEl>
                                          <p:spTgt spid="75787"/>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5788"/>
                                        </p:tgtEl>
                                        <p:attrNameLst>
                                          <p:attrName>style.visibility</p:attrName>
                                        </p:attrNameLst>
                                      </p:cBhvr>
                                      <p:to>
                                        <p:strVal val="visible"/>
                                      </p:to>
                                    </p:set>
                                    <p:anim calcmode="lin" valueType="num">
                                      <p:cBhvr>
                                        <p:cTn id="60" dur="500" fill="hold"/>
                                        <p:tgtEl>
                                          <p:spTgt spid="75788"/>
                                        </p:tgtEl>
                                        <p:attrNameLst>
                                          <p:attrName>ppt_w</p:attrName>
                                        </p:attrNameLst>
                                      </p:cBhvr>
                                      <p:tavLst>
                                        <p:tav tm="0">
                                          <p:val>
                                            <p:fltVal val="0"/>
                                          </p:val>
                                        </p:tav>
                                        <p:tav tm="100000">
                                          <p:val>
                                            <p:strVal val="#ppt_w"/>
                                          </p:val>
                                        </p:tav>
                                      </p:tavLst>
                                    </p:anim>
                                    <p:anim calcmode="lin" valueType="num">
                                      <p:cBhvr>
                                        <p:cTn id="61" dur="500" fill="hold"/>
                                        <p:tgtEl>
                                          <p:spTgt spid="7578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75789"/>
                                        </p:tgtEl>
                                        <p:attrNameLst>
                                          <p:attrName>style.visibility</p:attrName>
                                        </p:attrNameLst>
                                      </p:cBhvr>
                                      <p:to>
                                        <p:strVal val="visible"/>
                                      </p:to>
                                    </p:set>
                                    <p:anim calcmode="lin" valueType="num">
                                      <p:cBhvr>
                                        <p:cTn id="66" dur="1000" fill="hold"/>
                                        <p:tgtEl>
                                          <p:spTgt spid="75789"/>
                                        </p:tgtEl>
                                        <p:attrNameLst>
                                          <p:attrName>ppt_x</p:attrName>
                                        </p:attrNameLst>
                                      </p:cBhvr>
                                      <p:tavLst>
                                        <p:tav tm="0">
                                          <p:val>
                                            <p:strVal val="#ppt_x-.2"/>
                                          </p:val>
                                        </p:tav>
                                        <p:tav tm="100000">
                                          <p:val>
                                            <p:strVal val="#ppt_x"/>
                                          </p:val>
                                        </p:tav>
                                      </p:tavLst>
                                    </p:anim>
                                    <p:anim calcmode="lin" valueType="num">
                                      <p:cBhvr>
                                        <p:cTn id="67" dur="1000" fill="hold"/>
                                        <p:tgtEl>
                                          <p:spTgt spid="75789"/>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5789"/>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75791"/>
                                        </p:tgtEl>
                                        <p:attrNameLst>
                                          <p:attrName>style.visibility</p:attrName>
                                        </p:attrNameLst>
                                      </p:cBhvr>
                                      <p:to>
                                        <p:strVal val="visible"/>
                                      </p:to>
                                    </p:set>
                                    <p:anim calcmode="lin" valueType="num">
                                      <p:cBhvr>
                                        <p:cTn id="73" dur="500" fill="hold"/>
                                        <p:tgtEl>
                                          <p:spTgt spid="75791"/>
                                        </p:tgtEl>
                                        <p:attrNameLst>
                                          <p:attrName>ppt_w</p:attrName>
                                        </p:attrNameLst>
                                      </p:cBhvr>
                                      <p:tavLst>
                                        <p:tav tm="0">
                                          <p:val>
                                            <p:fltVal val="0"/>
                                          </p:val>
                                        </p:tav>
                                        <p:tav tm="100000">
                                          <p:val>
                                            <p:strVal val="#ppt_w"/>
                                          </p:val>
                                        </p:tav>
                                      </p:tavLst>
                                    </p:anim>
                                    <p:anim calcmode="lin" valueType="num">
                                      <p:cBhvr>
                                        <p:cTn id="74" dur="500" fill="hold"/>
                                        <p:tgtEl>
                                          <p:spTgt spid="75791"/>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75790"/>
                                        </p:tgtEl>
                                        <p:attrNameLst>
                                          <p:attrName>style.visibility</p:attrName>
                                        </p:attrNameLst>
                                      </p:cBhvr>
                                      <p:to>
                                        <p:strVal val="visible"/>
                                      </p:to>
                                    </p:set>
                                    <p:anim calcmode="lin" valueType="num">
                                      <p:cBhvr>
                                        <p:cTn id="79" dur="500" fill="hold"/>
                                        <p:tgtEl>
                                          <p:spTgt spid="75790"/>
                                        </p:tgtEl>
                                        <p:attrNameLst>
                                          <p:attrName>ppt_w</p:attrName>
                                        </p:attrNameLst>
                                      </p:cBhvr>
                                      <p:tavLst>
                                        <p:tav tm="0">
                                          <p:val>
                                            <p:fltVal val="0"/>
                                          </p:val>
                                        </p:tav>
                                        <p:tav tm="100000">
                                          <p:val>
                                            <p:strVal val="#ppt_w"/>
                                          </p:val>
                                        </p:tav>
                                      </p:tavLst>
                                    </p:anim>
                                    <p:anim calcmode="lin" valueType="num">
                                      <p:cBhvr>
                                        <p:cTn id="80" dur="500" fill="hold"/>
                                        <p:tgtEl>
                                          <p:spTgt spid="7579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75792"/>
                                        </p:tgtEl>
                                        <p:attrNameLst>
                                          <p:attrName>style.visibility</p:attrName>
                                        </p:attrNameLst>
                                      </p:cBhvr>
                                      <p:to>
                                        <p:strVal val="visible"/>
                                      </p:to>
                                    </p:set>
                                    <p:anim calcmode="lin" valueType="num">
                                      <p:cBhvr>
                                        <p:cTn id="85" dur="1000" fill="hold"/>
                                        <p:tgtEl>
                                          <p:spTgt spid="75792"/>
                                        </p:tgtEl>
                                        <p:attrNameLst>
                                          <p:attrName>ppt_x</p:attrName>
                                        </p:attrNameLst>
                                      </p:cBhvr>
                                      <p:tavLst>
                                        <p:tav tm="0">
                                          <p:val>
                                            <p:strVal val="#ppt_x-.2"/>
                                          </p:val>
                                        </p:tav>
                                        <p:tav tm="100000">
                                          <p:val>
                                            <p:strVal val="#ppt_x"/>
                                          </p:val>
                                        </p:tav>
                                      </p:tavLst>
                                    </p:anim>
                                    <p:anim calcmode="lin" valueType="num">
                                      <p:cBhvr>
                                        <p:cTn id="86" dur="1000" fill="hold"/>
                                        <p:tgtEl>
                                          <p:spTgt spid="75792"/>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5792"/>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 calcmode="lin" valueType="num">
                                      <p:cBhvr>
                                        <p:cTn id="94" dur="500" fill="hold"/>
                                        <p:tgtEl>
                                          <p:spTgt spid="19"/>
                                        </p:tgtEl>
                                        <p:attrNameLst>
                                          <p:attrName>style.rotation</p:attrName>
                                        </p:attrNameLst>
                                      </p:cBhvr>
                                      <p:tavLst>
                                        <p:tav tm="0">
                                          <p:val>
                                            <p:fltVal val="360"/>
                                          </p:val>
                                        </p:tav>
                                        <p:tav tm="100000">
                                          <p:val>
                                            <p:fltVal val="0"/>
                                          </p:val>
                                        </p:tav>
                                      </p:tavLst>
                                    </p:anim>
                                    <p:animEffect transition="in" filter="fade">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1" grpId="0" animBg="1"/>
      <p:bldP spid="75782" grpId="0" animBg="1"/>
      <p:bldP spid="75783" grpId="0"/>
      <p:bldP spid="75784" grpId="0"/>
      <p:bldP spid="75785" grpId="0" animBg="1"/>
      <p:bldP spid="75786" grpId="0"/>
      <p:bldP spid="75787" grpId="0" animBg="1"/>
      <p:bldP spid="75788" grpId="0"/>
      <p:bldP spid="75789" grpId="0" animBg="1"/>
      <p:bldP spid="75790" grpId="0" animBg="1"/>
      <p:bldP spid="75791" grpId="0"/>
      <p:bldP spid="75792" grpId="0"/>
      <p:bldP spid="1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مرونة نقطة الوسط</a:t>
            </a:r>
            <a:endParaRPr lang="en-US" sz="7200" dirty="0" smtClean="0"/>
          </a:p>
        </p:txBody>
      </p:sp>
      <p:sp>
        <p:nvSpPr>
          <p:cNvPr id="15363" name="Rectangle 3"/>
          <p:cNvSpPr>
            <a:spLocks noGrp="1" noChangeArrowheads="1"/>
          </p:cNvSpPr>
          <p:nvPr>
            <p:ph idx="1"/>
          </p:nvPr>
        </p:nvSpPr>
        <p:spPr/>
        <p:txBody>
          <a:bodyPr/>
          <a:lstStyle/>
          <a:p>
            <a:pPr algn="r" rtl="1" eaLnBrk="1" hangingPunct="1">
              <a:buFont typeface="Wingdings" pitchFamily="2" charset="2"/>
              <a:buNone/>
            </a:pPr>
            <a:r>
              <a:rPr lang="ar-SA" smtClean="0"/>
              <a:t>   </a:t>
            </a:r>
          </a:p>
          <a:p>
            <a:pPr algn="r" rtl="1" eaLnBrk="1" hangingPunct="1">
              <a:buFont typeface="Wingdings" pitchFamily="2" charset="2"/>
              <a:buNone/>
            </a:pPr>
            <a:r>
              <a:rPr lang="ar-SA" smtClean="0"/>
              <a:t>    لكن ماذا لو انعكست الحالة فالكمية الأولى أصبحت الثانية والثانية أصبحت الأولى والثمن انعكس كذلك؟ سوف تتغير قيمة المرونة. ولذلك لا بد من حساب نقطة الوسط.</a:t>
            </a:r>
            <a:endParaRPr lang="en-US"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gn="r" rtl="1" eaLnBrk="1" hangingPunct="1">
              <a:lnSpc>
                <a:spcPct val="80000"/>
              </a:lnSpc>
              <a:buFont typeface="Wingdings" pitchFamily="2" charset="2"/>
              <a:buNone/>
            </a:pPr>
            <a:r>
              <a:rPr lang="ar-SA" sz="2400" smtClean="0"/>
              <a:t>                                               ك2 – ك1</a:t>
            </a:r>
          </a:p>
          <a:p>
            <a:pPr algn="r" rtl="1" eaLnBrk="1" hangingPunct="1">
              <a:lnSpc>
                <a:spcPct val="80000"/>
              </a:lnSpc>
              <a:buFont typeface="Wingdings" pitchFamily="2" charset="2"/>
              <a:buNone/>
            </a:pPr>
            <a:r>
              <a:rPr lang="ar-SA" sz="2400" smtClean="0"/>
              <a:t>   التغير النسبي في الكمية المطلوبة = ــــــــــــــــــــــــــــ    </a:t>
            </a:r>
          </a:p>
          <a:p>
            <a:pPr algn="r" rtl="1" eaLnBrk="1" hangingPunct="1">
              <a:lnSpc>
                <a:spcPct val="80000"/>
              </a:lnSpc>
              <a:buFont typeface="Wingdings" pitchFamily="2" charset="2"/>
              <a:buNone/>
            </a:pPr>
            <a:r>
              <a:rPr lang="ar-SA" sz="2400" smtClean="0"/>
              <a:t>                                               ك2 +  ك1</a:t>
            </a:r>
          </a:p>
          <a:p>
            <a:pPr algn="r" rtl="1" eaLnBrk="1" hangingPunct="1">
              <a:lnSpc>
                <a:spcPct val="80000"/>
              </a:lnSpc>
              <a:buFont typeface="Wingdings" pitchFamily="2" charset="2"/>
              <a:buNone/>
            </a:pPr>
            <a:r>
              <a:rPr lang="ar-SA" sz="2400" smtClean="0"/>
              <a:t>                                        ــــــــــــــــــــــــــــــــــــــــــ</a:t>
            </a:r>
          </a:p>
          <a:p>
            <a:pPr algn="r" rtl="1" eaLnBrk="1" hangingPunct="1">
              <a:lnSpc>
                <a:spcPct val="80000"/>
              </a:lnSpc>
              <a:buFont typeface="Wingdings" pitchFamily="2" charset="2"/>
              <a:buNone/>
            </a:pPr>
            <a:r>
              <a:rPr lang="ar-SA" sz="2400" smtClean="0"/>
              <a:t>                                                    2</a:t>
            </a:r>
          </a:p>
          <a:p>
            <a:pPr algn="r" rtl="1" eaLnBrk="1" hangingPunct="1">
              <a:lnSpc>
                <a:spcPct val="80000"/>
              </a:lnSpc>
              <a:buFont typeface="Wingdings" pitchFamily="2" charset="2"/>
              <a:buNone/>
            </a:pPr>
            <a:endParaRPr lang="ar-SA" sz="2400" smtClean="0"/>
          </a:p>
          <a:p>
            <a:pPr algn="r" rtl="1" eaLnBrk="1" hangingPunct="1">
              <a:lnSpc>
                <a:spcPct val="80000"/>
              </a:lnSpc>
              <a:buFont typeface="Wingdings" pitchFamily="2" charset="2"/>
              <a:buNone/>
            </a:pPr>
            <a:r>
              <a:rPr lang="ar-SA" sz="2400" smtClean="0"/>
              <a:t>                               س2 – س1</a:t>
            </a:r>
          </a:p>
          <a:p>
            <a:pPr algn="r" rtl="1" eaLnBrk="1" hangingPunct="1">
              <a:lnSpc>
                <a:spcPct val="80000"/>
              </a:lnSpc>
              <a:buFont typeface="Wingdings" pitchFamily="2" charset="2"/>
              <a:buNone/>
            </a:pPr>
            <a:r>
              <a:rPr lang="ar-SA" sz="2400" smtClean="0"/>
              <a:t>التغير النسبي في الثمن =  ــــــــــــــــــــــ </a:t>
            </a:r>
          </a:p>
          <a:p>
            <a:pPr algn="r" rtl="1" eaLnBrk="1" hangingPunct="1">
              <a:lnSpc>
                <a:spcPct val="80000"/>
              </a:lnSpc>
              <a:buFont typeface="Wingdings" pitchFamily="2" charset="2"/>
              <a:buNone/>
            </a:pPr>
            <a:r>
              <a:rPr lang="ar-SA" sz="2400" smtClean="0"/>
              <a:t>                               س2 + س1</a:t>
            </a:r>
          </a:p>
          <a:p>
            <a:pPr algn="r" rtl="1" eaLnBrk="1" hangingPunct="1">
              <a:lnSpc>
                <a:spcPct val="80000"/>
              </a:lnSpc>
              <a:buFont typeface="Wingdings" pitchFamily="2" charset="2"/>
              <a:buNone/>
            </a:pPr>
            <a:r>
              <a:rPr lang="ar-SA" sz="2400" smtClean="0"/>
              <a:t>                        ـــــــــــــــــــــــــــــــــــــــــ</a:t>
            </a:r>
          </a:p>
          <a:p>
            <a:pPr algn="r" rtl="1" eaLnBrk="1" hangingPunct="1">
              <a:lnSpc>
                <a:spcPct val="80000"/>
              </a:lnSpc>
              <a:buFont typeface="Wingdings" pitchFamily="2" charset="2"/>
              <a:buNone/>
            </a:pPr>
            <a:r>
              <a:rPr lang="ar-SA" sz="2400" smtClean="0"/>
              <a:t>                                      2</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مثال</a:t>
            </a:r>
            <a:endParaRPr lang="en-US" sz="7200" dirty="0" smtClean="0"/>
          </a:p>
        </p:txBody>
      </p:sp>
      <p:sp>
        <p:nvSpPr>
          <p:cNvPr id="17411" name="Rectangle 3"/>
          <p:cNvSpPr>
            <a:spLocks noGrp="1" noChangeArrowheads="1"/>
          </p:cNvSpPr>
          <p:nvPr>
            <p:ph idx="1"/>
          </p:nvPr>
        </p:nvSpPr>
        <p:spPr>
          <a:xfrm>
            <a:off x="395536" y="2492897"/>
            <a:ext cx="8496944" cy="3816424"/>
          </a:xfrm>
        </p:spPr>
        <p:txBody>
          <a:bodyPr/>
          <a:lstStyle/>
          <a:p>
            <a:pPr algn="just" rtl="1" eaLnBrk="1" hangingPunct="1">
              <a:buFont typeface="Wingdings" pitchFamily="2" charset="2"/>
              <a:buNone/>
            </a:pPr>
            <a:r>
              <a:rPr lang="ar-SA" dirty="0" smtClean="0"/>
              <a:t>   أ</a:t>
            </a:r>
            <a:r>
              <a:rPr lang="ar-SA" sz="4400" dirty="0" smtClean="0"/>
              <a:t>حسب مرونة الطلب للسلعة أ إذا كانت الكمية المطلوبة 1000 وحدة عند السعر 10 ريال للوحدة وأن الكمية المطلوبة 1500 وحدة عند السعر 8 ريال للوحدة. </a:t>
            </a:r>
            <a:endParaRPr lang="en-US" sz="4400" dirty="0" smtClean="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التقاطعية</a:t>
            </a:r>
            <a:endParaRPr lang="en-US" sz="7200" dirty="0" smtClean="0"/>
          </a:p>
        </p:txBody>
      </p:sp>
      <p:sp>
        <p:nvSpPr>
          <p:cNvPr id="18435" name="Rectangle 2"/>
          <p:cNvSpPr>
            <a:spLocks noGrp="1" noChangeArrowheads="1"/>
          </p:cNvSpPr>
          <p:nvPr>
            <p:ph idx="1"/>
          </p:nvPr>
        </p:nvSpPr>
        <p:spPr/>
        <p:txBody>
          <a:bodyPr/>
          <a:lstStyle/>
          <a:p>
            <a:pPr algn="r" rtl="1" eaLnBrk="1" hangingPunct="1">
              <a:buFont typeface="Wingdings" pitchFamily="2" charset="2"/>
              <a:buNone/>
            </a:pPr>
            <a:r>
              <a:rPr lang="ar-SA" smtClean="0"/>
              <a:t>تقيس مرونة الطلب التقاطعية مدى استجابة الكمية المطلوبة من السلعة (أ) للتغير في ثمن السلع (ب). وتوضح لنا مرونة الطلب التقاطعية العلاقة بين السلع البديلة والسلع المكملة.</a:t>
            </a:r>
          </a:p>
          <a:p>
            <a:pPr algn="r" rtl="1" eaLnBrk="1" hangingPunct="1">
              <a:buFont typeface="Wingdings" pitchFamily="2" charset="2"/>
              <a:buNone/>
            </a:pPr>
            <a:r>
              <a:rPr lang="ar-SA" smtClean="0"/>
              <a:t> ورياضيا: </a:t>
            </a:r>
          </a:p>
          <a:p>
            <a:pPr algn="r" rtl="1" eaLnBrk="1" hangingPunct="1">
              <a:buFont typeface="Wingdings" pitchFamily="2" charset="2"/>
              <a:buNone/>
            </a:pPr>
            <a:endParaRPr lang="ar-SA" smtClean="0"/>
          </a:p>
          <a:p>
            <a:pPr algn="r" rtl="1" eaLnBrk="1" hangingPunct="1">
              <a:buFont typeface="Wingdings" pitchFamily="2" charset="2"/>
              <a:buNone/>
            </a:pPr>
            <a:r>
              <a:rPr lang="ar-SA" smtClean="0"/>
              <a:t>                 التغير النسبي في الكمية المطلوبة للسلعة أ</a:t>
            </a:r>
          </a:p>
          <a:p>
            <a:pPr algn="r" rtl="1" eaLnBrk="1" hangingPunct="1">
              <a:buFont typeface="Wingdings" pitchFamily="2" charset="2"/>
              <a:buNone/>
            </a:pPr>
            <a:r>
              <a:rPr lang="ar-SA" smtClean="0"/>
              <a:t>   المرونة =    ــــــــــــــــــــــــــــــــــــــــــــــــــــــــــــ</a:t>
            </a:r>
          </a:p>
          <a:p>
            <a:pPr algn="r" rtl="1" eaLnBrk="1" hangingPunct="1">
              <a:buFont typeface="Wingdings" pitchFamily="2" charset="2"/>
              <a:buNone/>
            </a:pPr>
            <a:r>
              <a:rPr lang="ar-SA" smtClean="0"/>
              <a:t>                     التغير النسبي في ثمن السلعة ب</a:t>
            </a:r>
          </a:p>
          <a:p>
            <a:pPr algn="r" rtl="1"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أمثلة</a:t>
            </a:r>
            <a:endParaRPr lang="en-US" sz="8000" dirty="0" smtClean="0"/>
          </a:p>
        </p:txBody>
      </p:sp>
      <p:sp>
        <p:nvSpPr>
          <p:cNvPr id="19459" name="Rectangle 3"/>
          <p:cNvSpPr>
            <a:spLocks noGrp="1" noChangeArrowheads="1"/>
          </p:cNvSpPr>
          <p:nvPr>
            <p:ph idx="1"/>
          </p:nvPr>
        </p:nvSpPr>
        <p:spPr/>
        <p:txBody>
          <a:bodyPr/>
          <a:lstStyle/>
          <a:p>
            <a:pPr algn="r" rtl="1" eaLnBrk="1" hangingPunct="1">
              <a:buFont typeface="Wingdings" pitchFamily="2" charset="2"/>
              <a:buNone/>
            </a:pPr>
            <a:r>
              <a:rPr lang="ar-SA" b="1" dirty="0" smtClean="0"/>
              <a:t> مثال 1  </a:t>
            </a:r>
          </a:p>
          <a:p>
            <a:pPr algn="r" rtl="1" eaLnBrk="1" hangingPunct="1">
              <a:buFont typeface="Wingdings" pitchFamily="2" charset="2"/>
              <a:buNone/>
            </a:pPr>
            <a:r>
              <a:rPr lang="ar-SA" dirty="0" smtClean="0"/>
              <a:t>أحسب مرونة الطلب التقاطعية للسلعتين البرتقال والموز إذا علمت أن ارتفاع سعر الموز بنسبة 20% أدى إلى زيادة الكمية المطلوبة من البرتقال بنسبة 10% .</a:t>
            </a:r>
            <a:endParaRPr lang="en-US" dirty="0" smtClean="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normAutofit fontScale="90000"/>
          </a:bodyPr>
          <a:lstStyle/>
          <a:p>
            <a:pPr algn="just" rtl="1" eaLnBrk="1" fontAlgn="auto" hangingPunct="1">
              <a:spcAft>
                <a:spcPts val="0"/>
              </a:spcAft>
              <a:defRPr/>
            </a:pPr>
            <a:r>
              <a:rPr lang="ar-SA" sz="8000" dirty="0" smtClean="0"/>
              <a:t>مثال 2</a:t>
            </a:r>
            <a:endParaRPr lang="en-US" sz="8000" dirty="0" smtClean="0"/>
          </a:p>
        </p:txBody>
      </p:sp>
      <p:sp>
        <p:nvSpPr>
          <p:cNvPr id="20483" name="Rectangle 3"/>
          <p:cNvSpPr>
            <a:spLocks noGrp="1" noChangeArrowheads="1"/>
          </p:cNvSpPr>
          <p:nvPr>
            <p:ph idx="1"/>
          </p:nvPr>
        </p:nvSpPr>
        <p:spPr/>
        <p:txBody>
          <a:bodyPr/>
          <a:lstStyle/>
          <a:p>
            <a:pPr algn="r" rtl="1" eaLnBrk="1" hangingPunct="1">
              <a:buFont typeface="Wingdings" pitchFamily="2" charset="2"/>
              <a:buNone/>
            </a:pPr>
            <a:r>
              <a:rPr lang="ar-SA" smtClean="0"/>
              <a:t>   أحسب مرونة الطلب التقاطعية للسلعتين الشاي والسكر إذا علمت أن ارتفاع سعر السكر بنسبة 10% أدى إلى انخفاض الكمية المطلوبة من الشاي بنسبة 15% .</a:t>
            </a:r>
            <a:endParaRPr lang="en-US" smtClean="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الدخلية</a:t>
            </a:r>
            <a:endParaRPr lang="en-US" sz="7200" dirty="0" smtClean="0"/>
          </a:p>
        </p:txBody>
      </p:sp>
      <p:sp>
        <p:nvSpPr>
          <p:cNvPr id="21507" name="Rectangle 2"/>
          <p:cNvSpPr>
            <a:spLocks noGrp="1" noChangeArrowheads="1"/>
          </p:cNvSpPr>
          <p:nvPr>
            <p:ph idx="1"/>
          </p:nvPr>
        </p:nvSpPr>
        <p:spPr/>
        <p:txBody>
          <a:bodyPr/>
          <a:lstStyle/>
          <a:p>
            <a:pPr algn="just" rtl="1" eaLnBrk="1" hangingPunct="1">
              <a:buFont typeface="Wingdings" pitchFamily="2" charset="2"/>
              <a:buNone/>
            </a:pPr>
            <a:r>
              <a:rPr lang="ar-SA" smtClean="0"/>
              <a:t>تقيس مرونة الطلب الدخلية مدى استجابة التغير في الكمية المطلوبة للتغير في الدخل. وتحسب رياضياً بالمعادلة التالية: </a:t>
            </a:r>
          </a:p>
          <a:p>
            <a:pPr algn="r" rtl="1" eaLnBrk="1" hangingPunct="1">
              <a:buFont typeface="Wingdings" pitchFamily="2" charset="2"/>
              <a:buNone/>
            </a:pPr>
            <a:endParaRPr lang="ar-SA" smtClean="0"/>
          </a:p>
          <a:p>
            <a:pPr algn="r" rtl="1" eaLnBrk="1" hangingPunct="1">
              <a:buFont typeface="Wingdings" pitchFamily="2" charset="2"/>
              <a:buNone/>
            </a:pPr>
            <a:r>
              <a:rPr lang="ar-SA" smtClean="0"/>
              <a:t>                        التغير النسبي في الكمية المطلوبة </a:t>
            </a:r>
          </a:p>
          <a:p>
            <a:pPr algn="r" rtl="1" eaLnBrk="1" hangingPunct="1">
              <a:buFont typeface="Wingdings" pitchFamily="2" charset="2"/>
              <a:buNone/>
            </a:pPr>
            <a:r>
              <a:rPr lang="ar-SA" smtClean="0"/>
              <a:t>المرونة الدخلية =    ــــــــــــــــــــــــــــــــــــــــــ</a:t>
            </a:r>
          </a:p>
          <a:p>
            <a:pPr algn="r" rtl="1" eaLnBrk="1" hangingPunct="1">
              <a:buFont typeface="Wingdings" pitchFamily="2" charset="2"/>
              <a:buNone/>
            </a:pPr>
            <a:r>
              <a:rPr lang="ar-SA" smtClean="0"/>
              <a:t>                         التغير النسبي في الدخل</a:t>
            </a:r>
          </a:p>
          <a:p>
            <a:pPr algn="r" rtl="1"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التنظيم</a:t>
            </a:r>
            <a:endParaRPr lang="en-US" dirty="0"/>
          </a:p>
        </p:txBody>
      </p:sp>
      <p:sp>
        <p:nvSpPr>
          <p:cNvPr id="3" name="Content Placeholder 2"/>
          <p:cNvSpPr>
            <a:spLocks noGrp="1"/>
          </p:cNvSpPr>
          <p:nvPr>
            <p:ph idx="1"/>
          </p:nvPr>
        </p:nvSpPr>
        <p:spPr/>
        <p:txBody>
          <a:bodyPr/>
          <a:lstStyle/>
          <a:p>
            <a:pPr algn="just"/>
            <a:r>
              <a:rPr lang="ar-SA" b="1" dirty="0" smtClean="0"/>
              <a:t>ويقصد به المقدرة الادارية والتنظيمية لادارة العملية الانتاجية بصورة مبتكرة ومتميزة بغية تقليل التكاليف وتحقيق الأرباح المستهدفة. وقد تم فصل هذا العنصر حديثاً عن عنصر العمل وذلك بسبب بروز الحاجة الي شخص أو أشخاص متميزين في هذا المجال، وقادرين علي احداث تقدم نسبي كبير في احراز النتائج المستهدفة.</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ملاحظات</a:t>
            </a:r>
            <a:endParaRPr lang="en-US" sz="8000" dirty="0" smtClean="0"/>
          </a:p>
        </p:txBody>
      </p:sp>
      <p:sp>
        <p:nvSpPr>
          <p:cNvPr id="22531" name="Rectangle 3"/>
          <p:cNvSpPr>
            <a:spLocks noGrp="1" noChangeArrowheads="1"/>
          </p:cNvSpPr>
          <p:nvPr>
            <p:ph idx="1"/>
          </p:nvPr>
        </p:nvSpPr>
        <p:spPr>
          <a:xfrm>
            <a:off x="0" y="2420888"/>
            <a:ext cx="8820472" cy="3702100"/>
          </a:xfrm>
        </p:spPr>
        <p:txBody>
          <a:bodyPr/>
          <a:lstStyle/>
          <a:p>
            <a:pPr algn="r" rtl="1" eaLnBrk="1" hangingPunct="1"/>
            <a:r>
              <a:rPr lang="ar-SA" dirty="0" smtClean="0"/>
              <a:t>الإشارة السالبة: تشير الي أن السلعة رديئة. لأن المستهلك خفض من الكمية المطلوبة عند ارتفاع دخله.</a:t>
            </a:r>
          </a:p>
          <a:p>
            <a:pPr algn="r" rtl="1" eaLnBrk="1" hangingPunct="1">
              <a:buFont typeface="Wingdings" pitchFamily="2" charset="2"/>
              <a:buNone/>
            </a:pPr>
            <a:r>
              <a:rPr lang="ar-SA" dirty="0" smtClean="0"/>
              <a:t> </a:t>
            </a:r>
          </a:p>
          <a:p>
            <a:pPr algn="r" rtl="1" eaLnBrk="1" hangingPunct="1"/>
            <a:r>
              <a:rPr lang="ar-SA" dirty="0" smtClean="0"/>
              <a:t>الإشارة الموجبة: معناها أن السلعة عاديه. لأن المستهلك زاد من الكمية المطلوبة عند ارتفاع دخله. </a:t>
            </a:r>
            <a:endParaRPr lang="en-US" dirty="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محددات مرونة الطلب</a:t>
            </a:r>
            <a:endParaRPr lang="en-US" sz="7200" dirty="0" smtClean="0"/>
          </a:p>
        </p:txBody>
      </p:sp>
      <p:sp>
        <p:nvSpPr>
          <p:cNvPr id="23555" name="Rectangle 3"/>
          <p:cNvSpPr>
            <a:spLocks noGrp="1" noChangeArrowheads="1"/>
          </p:cNvSpPr>
          <p:nvPr>
            <p:ph idx="1"/>
          </p:nvPr>
        </p:nvSpPr>
        <p:spPr>
          <a:xfrm>
            <a:off x="899592" y="1808163"/>
            <a:ext cx="8028508" cy="4501157"/>
          </a:xfrm>
        </p:spPr>
        <p:txBody>
          <a:bodyPr/>
          <a:lstStyle/>
          <a:p>
            <a:pPr marL="609600" indent="-609600" algn="r" eaLnBrk="1" hangingPunct="1">
              <a:buFont typeface="Wingdings" pitchFamily="2" charset="2"/>
              <a:buNone/>
            </a:pPr>
            <a:endParaRPr lang="ar-SA" sz="4400" b="1" dirty="0" smtClean="0">
              <a:solidFill>
                <a:srgbClr val="FFC000"/>
              </a:solidFill>
            </a:endParaRPr>
          </a:p>
          <a:p>
            <a:pPr marL="609600" indent="-609600" algn="r" eaLnBrk="1" hangingPunct="1">
              <a:buFont typeface="Wingdings" pitchFamily="2" charset="2"/>
              <a:buNone/>
            </a:pPr>
            <a:r>
              <a:rPr lang="ar-SA" sz="4400" b="1" dirty="0" smtClean="0">
                <a:solidFill>
                  <a:srgbClr val="FFC000"/>
                </a:solidFill>
              </a:rPr>
              <a:t>أولاً: مدى توفر بديل للسلعة :</a:t>
            </a:r>
          </a:p>
          <a:p>
            <a:pPr marL="609600" indent="-609600" algn="just" rtl="1" eaLnBrk="1" hangingPunct="1">
              <a:buFont typeface="Wingdings" pitchFamily="2" charset="2"/>
              <a:buNone/>
            </a:pPr>
            <a:r>
              <a:rPr lang="ar-SA" sz="3600" dirty="0" smtClean="0"/>
              <a:t>     إذا وجد بديل جيد للسلعة (دجاج ، لحم) كانت المرونة مرتفعه لان أي ارتفاع بسيط في السلعة سيؤثر على الكمية المطلوبة منها والانتقال إلى السلعة البديلة الأخرى.</a:t>
            </a:r>
            <a:endParaRPr lang="en-US" dirty="0" smtClean="0"/>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rtl="1" eaLnBrk="1" hangingPunct="1"/>
            <a:r>
              <a:rPr lang="ar-SA" b="1" smtClean="0">
                <a:solidFill>
                  <a:srgbClr val="FFC000"/>
                </a:solidFill>
              </a:rPr>
              <a:t>ثانياً: مدى ضرورة السلعة للمستهلك</a:t>
            </a:r>
            <a:endParaRPr lang="en-US" b="1" smtClean="0">
              <a:solidFill>
                <a:srgbClr val="FFC000"/>
              </a:solidFill>
            </a:endParaRPr>
          </a:p>
        </p:txBody>
      </p:sp>
      <p:sp>
        <p:nvSpPr>
          <p:cNvPr id="24579" name="Rectangle 3"/>
          <p:cNvSpPr>
            <a:spLocks noGrp="1" noChangeArrowheads="1"/>
          </p:cNvSpPr>
          <p:nvPr>
            <p:ph idx="1"/>
          </p:nvPr>
        </p:nvSpPr>
        <p:spPr>
          <a:xfrm>
            <a:off x="250825" y="2564904"/>
            <a:ext cx="8569647" cy="3566021"/>
          </a:xfrm>
        </p:spPr>
        <p:txBody>
          <a:bodyPr/>
          <a:lstStyle/>
          <a:p>
            <a:pPr algn="just" rtl="1" eaLnBrk="1" hangingPunct="1">
              <a:buFont typeface="Wingdings" pitchFamily="2" charset="2"/>
              <a:buNone/>
            </a:pPr>
            <a:r>
              <a:rPr lang="ar-SA" sz="3600" dirty="0" smtClean="0"/>
              <a:t>   </a:t>
            </a:r>
            <a:r>
              <a:rPr lang="ar-SA" sz="4000" dirty="0" smtClean="0"/>
              <a:t>كلما كانت السلعة ضرورية كان الطلب قليل المرونة فإذا ارتفع السعر فان التغير في الكمية المطلوبة سيكون قليلاً.</a:t>
            </a:r>
            <a:endParaRPr lang="en-US" sz="4000" dirty="0" smtClean="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838200" indent="-838200" algn="r" eaLnBrk="1" hangingPunct="1"/>
            <a:r>
              <a:rPr lang="ar-SA" b="1" dirty="0" smtClean="0">
                <a:solidFill>
                  <a:srgbClr val="FFC000"/>
                </a:solidFill>
              </a:rPr>
              <a:t>ثالثاً: حجم نصيب السلعة في الدخل الكلي</a:t>
            </a:r>
            <a:endParaRPr lang="en-US" b="1" dirty="0" smtClean="0">
              <a:solidFill>
                <a:srgbClr val="FFC000"/>
              </a:solidFill>
            </a:endParaRPr>
          </a:p>
        </p:txBody>
      </p:sp>
      <p:sp>
        <p:nvSpPr>
          <p:cNvPr id="25603" name="Rectangle 3"/>
          <p:cNvSpPr>
            <a:spLocks noGrp="1" noChangeArrowheads="1"/>
          </p:cNvSpPr>
          <p:nvPr>
            <p:ph idx="1"/>
          </p:nvPr>
        </p:nvSpPr>
        <p:spPr/>
        <p:txBody>
          <a:bodyPr/>
          <a:lstStyle/>
          <a:p>
            <a:pPr algn="r" eaLnBrk="1" hangingPunct="1">
              <a:buFont typeface="Wingdings" pitchFamily="2" charset="2"/>
              <a:buNone/>
            </a:pPr>
            <a:r>
              <a:rPr lang="ar-SA" sz="4000" smtClean="0"/>
              <a:t>إذا كان نصيب السلعة من الدخل قليل كان الطلب قليل المرونة والعكس صحيح.</a:t>
            </a:r>
            <a:r>
              <a:rPr lang="en-US" smtClean="0"/>
              <a:t> </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838200" indent="-838200" algn="r" rtl="1" eaLnBrk="1" hangingPunct="1"/>
            <a:r>
              <a:rPr lang="ar-SA" b="1" smtClean="0">
                <a:solidFill>
                  <a:srgbClr val="FFC000"/>
                </a:solidFill>
              </a:rPr>
              <a:t>رابعاً: حجم دخل المستهلك</a:t>
            </a:r>
            <a:endParaRPr lang="en-US" b="1" smtClean="0">
              <a:solidFill>
                <a:srgbClr val="FFC000"/>
              </a:solidFill>
            </a:endParaRPr>
          </a:p>
        </p:txBody>
      </p:sp>
      <p:sp>
        <p:nvSpPr>
          <p:cNvPr id="26627" name="Rectangle 3"/>
          <p:cNvSpPr>
            <a:spLocks noGrp="1" noChangeArrowheads="1"/>
          </p:cNvSpPr>
          <p:nvPr>
            <p:ph idx="1"/>
          </p:nvPr>
        </p:nvSpPr>
        <p:spPr/>
        <p:txBody>
          <a:bodyPr/>
          <a:lstStyle/>
          <a:p>
            <a:pPr algn="just" rtl="1" eaLnBrk="1" hangingPunct="1">
              <a:buFont typeface="Wingdings" pitchFamily="2" charset="2"/>
              <a:buNone/>
            </a:pPr>
            <a:r>
              <a:rPr lang="ar-SA" sz="4000" smtClean="0"/>
              <a:t>  كلما كان دخل المستهلك مرتفعاً، كلما كان الطلب قليل المرونة.</a:t>
            </a:r>
            <a:r>
              <a:rPr lang="en-US" smtClean="0"/>
              <a:t>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rtl="1" eaLnBrk="1" fontAlgn="auto" hangingPunct="1">
              <a:spcAft>
                <a:spcPts val="0"/>
              </a:spcAft>
              <a:defRPr/>
            </a:pPr>
            <a:r>
              <a:rPr lang="ar-SA" sz="4000" dirty="0" smtClean="0">
                <a:solidFill>
                  <a:schemeClr val="bg1"/>
                </a:solidFill>
                <a:latin typeface="Times New Roman" panose="02020603050405020304" pitchFamily="18" charset="0"/>
                <a:ea typeface="Arial Unicode MS" pitchFamily="34" charset="-128"/>
                <a:cs typeface="Times New Roman" panose="02020603050405020304" pitchFamily="18" charset="0"/>
              </a:rPr>
              <a:t>الاسبوع الرابع:سلوك المستهلك</a:t>
            </a:r>
            <a:endParaRPr lang="en-US" sz="4000" dirty="0" smtClean="0">
              <a:solidFill>
                <a:schemeClr val="bg1"/>
              </a:solidFill>
              <a:latin typeface="Times New Roman" panose="02020603050405020304" pitchFamily="18" charset="0"/>
              <a:ea typeface="Arial Unicode MS" pitchFamily="34" charset="-128"/>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rtl="1"/>
            <a:r>
              <a:rPr lang="ar-SA" dirty="0" smtClean="0">
                <a:latin typeface="Times New Roman" panose="02020603050405020304" pitchFamily="18" charset="0"/>
                <a:cs typeface="Times New Roman" panose="02020603050405020304" pitchFamily="18" charset="0"/>
              </a:rPr>
              <a:t>نظرية المنفعة</a:t>
            </a:r>
          </a:p>
          <a:p>
            <a:pPr algn="just" rtl="1"/>
            <a:r>
              <a:rPr lang="ar-SA" dirty="0" smtClean="0">
                <a:latin typeface="Times New Roman" panose="02020603050405020304" pitchFamily="18" charset="0"/>
                <a:cs typeface="Times New Roman" panose="02020603050405020304" pitchFamily="18" charset="0"/>
              </a:rPr>
              <a:t>المنفعة الحدية</a:t>
            </a:r>
          </a:p>
          <a:p>
            <a:pPr algn="just" rtl="1"/>
            <a:r>
              <a:rPr lang="ar-SA" dirty="0" smtClean="0">
                <a:latin typeface="Times New Roman" panose="02020603050405020304" pitchFamily="18" charset="0"/>
                <a:cs typeface="Times New Roman" panose="02020603050405020304" pitchFamily="18" charset="0"/>
              </a:rPr>
              <a:t>قانون تناقص المنفعة الحدية</a:t>
            </a:r>
          </a:p>
          <a:p>
            <a:pPr algn="just" rtl="1"/>
            <a:r>
              <a:rPr lang="ar-SA" dirty="0" smtClean="0">
                <a:latin typeface="Times New Roman" panose="02020603050405020304" pitchFamily="18" charset="0"/>
                <a:cs typeface="Times New Roman" panose="02020603050405020304" pitchFamily="18" charset="0"/>
              </a:rPr>
              <a:t>توازن المستهلك</a:t>
            </a:r>
          </a:p>
          <a:p>
            <a:pPr algn="just" rtl="1"/>
            <a:r>
              <a:rPr lang="ar-SA" dirty="0" smtClean="0">
                <a:latin typeface="Times New Roman" panose="02020603050405020304" pitchFamily="18" charset="0"/>
                <a:cs typeface="Times New Roman" panose="02020603050405020304" pitchFamily="18" charset="0"/>
              </a:rPr>
              <a:t>فائض المستهلك</a:t>
            </a:r>
          </a:p>
          <a:p>
            <a:pPr algn="just" rtl="1"/>
            <a:r>
              <a:rPr lang="ar-SA" dirty="0" smtClean="0">
                <a:latin typeface="Times New Roman" panose="02020603050405020304" pitchFamily="18" charset="0"/>
                <a:cs typeface="Times New Roman" panose="02020603050405020304" pitchFamily="18" charset="0"/>
              </a:rPr>
              <a:t>عيوب نظرية المنفعة</a:t>
            </a:r>
          </a:p>
          <a:p>
            <a:pPr algn="just" rtl="1"/>
            <a:r>
              <a:rPr lang="ar-SA" dirty="0" smtClean="0">
                <a:latin typeface="Times New Roman" panose="02020603050405020304" pitchFamily="18" charset="0"/>
                <a:cs typeface="Times New Roman" panose="02020603050405020304" pitchFamily="18" charset="0"/>
              </a:rPr>
              <a:t>تحليل منحنيات السواء</a:t>
            </a:r>
          </a:p>
          <a:p>
            <a:pPr algn="just" rtl="1"/>
            <a:r>
              <a:rPr lang="ar-SA" dirty="0" smtClean="0">
                <a:latin typeface="Times New Roman" panose="02020603050405020304" pitchFamily="18" charset="0"/>
                <a:cs typeface="Times New Roman" panose="02020603050405020304" pitchFamily="18" charset="0"/>
              </a:rPr>
              <a:t>خصائص منحنيات السواء</a:t>
            </a:r>
          </a:p>
          <a:p>
            <a:pPr algn="just" rtl="1"/>
            <a:r>
              <a:rPr lang="ar-SA" dirty="0" smtClean="0">
                <a:latin typeface="Times New Roman" panose="02020603050405020304" pitchFamily="18" charset="0"/>
                <a:cs typeface="Times New Roman" panose="02020603050405020304" pitchFamily="18" charset="0"/>
              </a:rPr>
              <a:t>خط الميزانية </a:t>
            </a:r>
          </a:p>
          <a:p>
            <a:pPr algn="just" rtl="1"/>
            <a:r>
              <a:rPr lang="ar-SA" dirty="0" smtClean="0">
                <a:latin typeface="Times New Roman" panose="02020603050405020304" pitchFamily="18" charset="0"/>
                <a:cs typeface="Times New Roman" panose="02020603050405020304" pitchFamily="18" charset="0"/>
              </a:rPr>
              <a:t>توازن المستهلك</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تعريف سلوك المستهلك</a:t>
            </a:r>
            <a:endParaRPr lang="en-US" dirty="0">
              <a:latin typeface="Times New Roman" panose="02020603050405020304" pitchFamily="18" charset="0"/>
              <a:cs typeface="Times New Roman" panose="02020603050405020304" pitchFamily="18" charset="0"/>
            </a:endParaRPr>
          </a:p>
        </p:txBody>
      </p:sp>
      <p:sp>
        <p:nvSpPr>
          <p:cNvPr id="9219" name="Content Placeholder 2"/>
          <p:cNvSpPr>
            <a:spLocks noGrp="1"/>
          </p:cNvSpPr>
          <p:nvPr>
            <p:ph idx="1"/>
          </p:nvPr>
        </p:nvSpPr>
        <p:spPr/>
        <p:txBody>
          <a:bodyPr/>
          <a:lstStyle/>
          <a:p>
            <a:pPr algn="just" rtl="1"/>
            <a:r>
              <a:rPr lang="ar-SA" b="1" smtClean="0">
                <a:latin typeface="Times New Roman" panose="02020603050405020304" pitchFamily="18" charset="0"/>
                <a:cs typeface="Times New Roman" panose="02020603050405020304" pitchFamily="18" charset="0"/>
              </a:rPr>
              <a:t>يمكن تعريف سلوك المستهلك علي أنه: </a:t>
            </a:r>
            <a:endParaRPr lang="en-US" b="1" smtClean="0">
              <a:latin typeface="Times New Roman" panose="02020603050405020304" pitchFamily="18" charset="0"/>
              <a:cs typeface="Times New Roman" panose="02020603050405020304" pitchFamily="18" charset="0"/>
            </a:endParaRPr>
          </a:p>
          <a:p>
            <a:pPr algn="just" rtl="1"/>
            <a:endParaRPr lang="en-US" b="1" smtClean="0">
              <a:latin typeface="Times New Roman" panose="02020603050405020304" pitchFamily="18" charset="0"/>
              <a:cs typeface="Times New Roman" panose="02020603050405020304" pitchFamily="18" charset="0"/>
            </a:endParaRPr>
          </a:p>
          <a:p>
            <a:pPr algn="just" rtl="1">
              <a:buFont typeface="Wingdings 2" pitchFamily="18" charset="2"/>
              <a:buNone/>
            </a:pPr>
            <a:r>
              <a:rPr lang="ar-SA" b="1" smtClean="0">
                <a:latin typeface="Times New Roman" panose="02020603050405020304" pitchFamily="18" charset="0"/>
                <a:cs typeface="Times New Roman" panose="02020603050405020304" pitchFamily="18" charset="0"/>
              </a:rPr>
              <a:t>"مجموعة الجهود، الأنشطة، والتصرفات التي يقدم عليها المستهلك في سبيل الحصول على السلع و الخدمات التي يتوقع أنها ستشبع رغباته أو حاجاته في مكان معين و في وقت محدد، حسب إمكانياته الشرائية المتاحة ". </a:t>
            </a:r>
            <a:endParaRPr lang="en-US" b="1" smtClean="0">
              <a:latin typeface="Times New Roman" panose="02020603050405020304" pitchFamily="18" charset="0"/>
              <a:cs typeface="Times New Roman" panose="02020603050405020304" pitchFamily="18" charset="0"/>
            </a:endParaRPr>
          </a:p>
          <a:p>
            <a:pPr algn="just" rtl="1"/>
            <a:endParaRPr lang="en-US"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defRPr/>
            </a:pPr>
            <a:r>
              <a:rPr lang="ar-SA" sz="2800" dirty="0" smtClean="0">
                <a:latin typeface="Times New Roman" panose="02020603050405020304" pitchFamily="18" charset="0"/>
                <a:cs typeface="Times New Roman" panose="02020603050405020304" pitchFamily="18" charset="0"/>
              </a:rPr>
              <a:t>أسباب دراسة سلوك المستهلك:</a:t>
            </a:r>
            <a:endParaRPr lang="en-US" sz="2800" dirty="0">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467544" y="1772816"/>
            <a:ext cx="8229600" cy="4625609"/>
          </a:xfrm>
        </p:spPr>
        <p:txBody>
          <a:bodyPr/>
          <a:lstStyle/>
          <a:p>
            <a:pPr algn="just" rtl="1"/>
            <a:r>
              <a:rPr lang="ar-SA" sz="2400" b="1" smtClean="0">
                <a:latin typeface="Times New Roman" panose="02020603050405020304" pitchFamily="18" charset="0"/>
                <a:cs typeface="Times New Roman" panose="02020603050405020304" pitchFamily="18" charset="0"/>
              </a:rPr>
              <a:t>إكتشاف فرص تسويقية جديدة عن طريق البحث في الحاجات و الرغبات غير المشبعة و الحديثة لدى المستهلكين.</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المساعدة في رسم السياسه التسعيرية للمنتجين.</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المساهمة في وضع السياسة العامة للدولة تجاه حماية المستهلكين والحد من التلوث البيئي.</a:t>
            </a:r>
            <a:endParaRPr lang="en-US" sz="2400" b="1" smtClean="0">
              <a:latin typeface="Times New Roman" panose="02020603050405020304" pitchFamily="18" charset="0"/>
              <a:cs typeface="Times New Roman" panose="02020603050405020304" pitchFamily="18" charset="0"/>
            </a:endParaRPr>
          </a:p>
          <a:p>
            <a:pPr algn="just" rtl="1"/>
            <a:r>
              <a:rPr lang="ar-SA" sz="2400" b="1" smtClean="0">
                <a:latin typeface="Times New Roman" panose="02020603050405020304" pitchFamily="18" charset="0"/>
                <a:cs typeface="Times New Roman" panose="02020603050405020304" pitchFamily="18" charset="0"/>
              </a:rPr>
              <a:t>المساعدة في رسم السياسات الترويجية فمن خلال معرفة أذواق و تفضيلات المستهلكين تقوم الإدارة التسويقية بتحديد مزيج ترويجي مناسب يهدف للتأثير عليهم و إقناعهم باستهلاك منتجاتها .</a:t>
            </a:r>
            <a:endParaRPr lang="en-US" sz="2400"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
        <p:nvSpPr>
          <p:cNvPr id="11266" name="Content Placeholder 2"/>
          <p:cNvSpPr>
            <a:spLocks noGrp="1"/>
          </p:cNvSpPr>
          <p:nvPr>
            <p:ph idx="1"/>
          </p:nvPr>
        </p:nvSpPr>
        <p:spPr/>
        <p:txBody>
          <a:bodyPr>
            <a:normAutofit/>
          </a:bodyPr>
          <a:lstStyle/>
          <a:p>
            <a:pPr algn="just" rtl="1"/>
            <a:r>
              <a:rPr lang="ar-SA" sz="2400" b="1" dirty="0" smtClean="0">
                <a:latin typeface="Times New Roman" panose="02020603050405020304" pitchFamily="18" charset="0"/>
                <a:cs typeface="Times New Roman" panose="02020603050405020304" pitchFamily="18" charset="0"/>
              </a:rPr>
              <a:t>تحديد المنافذ التوزيعية لمنتجات المؤسسات عبر التعرف علي أماكن تواجد و تركز مستهلكيها. </a:t>
            </a:r>
            <a:endParaRPr lang="en-US" sz="2400" b="1" dirty="0" smtClean="0">
              <a:latin typeface="Times New Roman" panose="02020603050405020304" pitchFamily="18" charset="0"/>
              <a:cs typeface="Times New Roman" panose="02020603050405020304" pitchFamily="18" charset="0"/>
            </a:endParaRPr>
          </a:p>
          <a:p>
            <a:pPr algn="just" rtl="1"/>
            <a:r>
              <a:rPr lang="ar-SA" sz="2400" b="1" dirty="0" smtClean="0">
                <a:latin typeface="Times New Roman" panose="02020603050405020304" pitchFamily="18" charset="0"/>
                <a:cs typeface="Times New Roman" panose="02020603050405020304" pitchFamily="18" charset="0"/>
              </a:rPr>
              <a:t>تحليل الأسواق و تحديد القطاعات المستهدفة، ودراسة عادات و دوافع الشراء بدقة لدى مستهلكيها ومعرفة العوامل و الظروف التي تؤثر على سلوكه و على قراره الشرائي .</a:t>
            </a:r>
            <a:endParaRPr lang="en-US" sz="2400" b="1" dirty="0" smtClean="0">
              <a:latin typeface="Times New Roman" panose="02020603050405020304" pitchFamily="18" charset="0"/>
              <a:cs typeface="Times New Roman" panose="02020603050405020304" pitchFamily="18" charset="0"/>
            </a:endParaRPr>
          </a:p>
          <a:p>
            <a:pPr algn="just" rtl="1"/>
            <a:r>
              <a:rPr lang="ar-SA" sz="2400" b="1" dirty="0" smtClean="0">
                <a:latin typeface="Times New Roman" panose="02020603050405020304" pitchFamily="18" charset="0"/>
                <a:cs typeface="Times New Roman" panose="02020603050405020304" pitchFamily="18" charset="0"/>
              </a:rPr>
              <a:t>يمكّن المؤسسات من تقييم أداءها التسويقي، ويساعدها على تحديد مواطن القوة والضعف داخلها، فمن خلال معرفة رأي المستهلك حول المنتج و الطريقة التي قدم بها تتمكن المنظمة من المعالجة التسويقية إما بالحفاظ على المنتج و الاستمرار في تقديمه و عرضه، أو تعديله هو أو الطريقة التي قدم بها، أو إلغائه نهائياً.</a:t>
            </a:r>
            <a:endParaRPr lang="en-US" sz="2400" b="1" dirty="0" smtClean="0">
              <a:latin typeface="Times New Roman" panose="02020603050405020304" pitchFamily="18" charset="0"/>
              <a:cs typeface="Times New Roman" panose="02020603050405020304" pitchFamily="18" charset="0"/>
            </a:endParaRPr>
          </a:p>
          <a:p>
            <a:pPr algn="r" rtl="1"/>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just"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مفاهيم أساسية</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2291" name="Rectangle 5"/>
          <p:cNvSpPr>
            <a:spLocks noGrp="1" noChangeArrowheads="1"/>
          </p:cNvSpPr>
          <p:nvPr>
            <p:ph idx="1"/>
          </p:nvPr>
        </p:nvSpPr>
        <p:spPr/>
        <p:txBody>
          <a:bodyPr/>
          <a:lstStyle/>
          <a:p>
            <a:pPr algn="just"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a:t>
            </a:r>
          </a:p>
          <a:p>
            <a:pPr algn="just" rtl="1" eaLnBrk="1" hangingPunct="1"/>
            <a:r>
              <a:rPr lang="ar-SA" b="1" dirty="0" smtClean="0">
                <a:latin typeface="Times New Roman" panose="02020603050405020304" pitchFamily="18" charset="0"/>
                <a:cs typeface="Times New Roman" panose="02020603050405020304" pitchFamily="18" charset="0"/>
              </a:rPr>
              <a:t>الرغبة: </a:t>
            </a:r>
            <a:r>
              <a:rPr lang="ar-SA" dirty="0" smtClean="0">
                <a:latin typeface="Times New Roman" panose="02020603050405020304" pitchFamily="18" charset="0"/>
                <a:cs typeface="Times New Roman" panose="02020603050405020304" pitchFamily="18" charset="0"/>
              </a:rPr>
              <a:t>شعور المستهلك أنه في حاجه إلى إقتناء سلعه ما.</a:t>
            </a:r>
          </a:p>
          <a:p>
            <a:pPr algn="just" rtl="1" eaLnBrk="1" hangingPunct="1"/>
            <a:r>
              <a:rPr lang="ar-SA" dirty="0" smtClean="0">
                <a:latin typeface="Times New Roman" panose="02020603050405020304" pitchFamily="18" charset="0"/>
                <a:cs typeface="Times New Roman" panose="02020603050405020304" pitchFamily="18" charset="0"/>
              </a:rPr>
              <a:t>ا</a:t>
            </a:r>
            <a:r>
              <a:rPr lang="ar-SA" b="1" dirty="0" smtClean="0">
                <a:latin typeface="Times New Roman" panose="02020603050405020304" pitchFamily="18" charset="0"/>
                <a:cs typeface="Times New Roman" panose="02020603050405020304" pitchFamily="18" charset="0"/>
              </a:rPr>
              <a:t>لطلب:</a:t>
            </a:r>
            <a:r>
              <a:rPr lang="ar-SA" dirty="0" smtClean="0">
                <a:latin typeface="Times New Roman" panose="02020603050405020304" pitchFamily="18" charset="0"/>
                <a:cs typeface="Times New Roman" panose="02020603050405020304" pitchFamily="18" charset="0"/>
              </a:rPr>
              <a:t> الرغبة في إقتناء سلعه والمعززة بقوة شرائية. ويطلق عليه الطلب الفعّال.</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algn="just"/>
            <a:r>
              <a:rPr lang="ar-SA" dirty="0"/>
              <a:t>فروع علم الاقتصاد</a:t>
            </a:r>
            <a:endParaRPr lang="en-US" dirty="0"/>
          </a:p>
        </p:txBody>
      </p:sp>
      <p:sp>
        <p:nvSpPr>
          <p:cNvPr id="7171" name="Rectangle 3"/>
          <p:cNvSpPr>
            <a:spLocks noGrp="1" noChangeArrowheads="1"/>
          </p:cNvSpPr>
          <p:nvPr>
            <p:ph type="body" idx="1"/>
          </p:nvPr>
        </p:nvSpPr>
        <p:spPr/>
        <p:txBody>
          <a:bodyPr/>
          <a:lstStyle/>
          <a:p>
            <a:pPr algn="just"/>
            <a:r>
              <a:rPr lang="ar-SA" dirty="0"/>
              <a:t>يمكن تقسيم علم الاقتصاد الي ثلاثة فروع:</a:t>
            </a:r>
            <a:endParaRPr lang="ar-SA" b="1" dirty="0"/>
          </a:p>
          <a:p>
            <a:pPr algn="just"/>
            <a:r>
              <a:rPr lang="ar-SA" b="1" dirty="0"/>
              <a:t>أ. الاقتصاد الوصفي</a:t>
            </a:r>
            <a:r>
              <a:rPr lang="ar-SA" dirty="0"/>
              <a:t> وهو الجزء الذي يختص بوصف الكيفية التي تعمل بها الانظمة الاقتصادية.</a:t>
            </a:r>
            <a:endParaRPr lang="ar-SA" b="1" dirty="0"/>
          </a:p>
          <a:p>
            <a:pPr algn="just"/>
            <a:r>
              <a:rPr lang="ar-SA" b="1" dirty="0"/>
              <a:t>ب. النظرية الاقتصادية</a:t>
            </a:r>
            <a:r>
              <a:rPr lang="ar-SA" dirty="0"/>
              <a:t> وهي المبادئ الاقتصادية التي يبني علي أساسها التحليل الاقتصادي.</a:t>
            </a:r>
            <a:endParaRPr lang="ar-SA" b="1" dirty="0"/>
          </a:p>
          <a:p>
            <a:pPr algn="just"/>
            <a:r>
              <a:rPr lang="ar-SA" b="1" dirty="0"/>
              <a:t>ج.  الاقتصاد التطبيقي</a:t>
            </a:r>
            <a:r>
              <a:rPr lang="ar-SA" dirty="0"/>
              <a:t>، وهو الجزء الذي يستخدم النظرية الاقتصادية في دراسة وتحليل المسائل أو المشاكل الاقتصادية.</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lgn="r" rtl="1" eaLnBrk="1" fontAlgn="auto" hangingPunct="1">
              <a:spcAft>
                <a:spcPts val="0"/>
              </a:spcAft>
              <a:defRPr/>
            </a:pPr>
            <a:r>
              <a:rPr lang="ar-SA" sz="7200" dirty="0" smtClean="0">
                <a:solidFill>
                  <a:schemeClr val="accent1">
                    <a:satMod val="150000"/>
                  </a:schemeClr>
                </a:solidFill>
              </a:rPr>
              <a:t>مفهوم المنفعة</a:t>
            </a:r>
            <a:endParaRPr lang="en-US" sz="7200" dirty="0" smtClean="0">
              <a:solidFill>
                <a:schemeClr val="accent1">
                  <a:satMod val="150000"/>
                </a:schemeClr>
              </a:solidFill>
            </a:endParaRPr>
          </a:p>
        </p:txBody>
      </p:sp>
      <p:sp>
        <p:nvSpPr>
          <p:cNvPr id="13315" name="Rectangle 3"/>
          <p:cNvSpPr>
            <a:spLocks noGrp="1" noChangeArrowheads="1"/>
          </p:cNvSpPr>
          <p:nvPr>
            <p:ph idx="1"/>
          </p:nvPr>
        </p:nvSpPr>
        <p:spPr/>
        <p:txBody>
          <a:bodyPr>
            <a:normAutofit fontScale="92500" lnSpcReduction="10000"/>
          </a:bodyPr>
          <a:lstStyle/>
          <a:p>
            <a:pPr algn="just" rtl="1" eaLnBrk="1" hangingPunct="1">
              <a:buFont typeface="Wingdings" pitchFamily="2" charset="2"/>
              <a:buNone/>
            </a:pPr>
            <a:r>
              <a:rPr lang="ar-SA" sz="3000" b="1" smtClean="0">
                <a:solidFill>
                  <a:schemeClr val="folHlink"/>
                </a:solidFill>
              </a:rPr>
              <a:t>المنفعة:</a:t>
            </a:r>
            <a:r>
              <a:rPr lang="ar-SA" sz="3000" smtClean="0"/>
              <a:t> مقدار الإشباع الشخصي المتحقق نتيجة لاستهلاك كمية محددة من تلك السلعة. أي، قدرة السلعة على إشباع حاجة ورغبة المستهلك عند استهلاكه لكمية محددة من تلك السلعة.</a:t>
            </a:r>
          </a:p>
          <a:p>
            <a:pPr algn="just" rtl="1" eaLnBrk="1" hangingPunct="1">
              <a:buFont typeface="Wingdings" pitchFamily="2" charset="2"/>
              <a:buNone/>
            </a:pPr>
            <a:r>
              <a:rPr lang="ar-SA" sz="3000" smtClean="0"/>
              <a:t>   ويختلف المفهوم الاقتصادي للمنفعة عن المفهوم الشائع بين الناس حيث يعني الأخير ما فيه فائدة بالنظر لمفاهيم العادات والتقاليد والقيم والأخلاق.</a:t>
            </a:r>
          </a:p>
          <a:p>
            <a:pPr algn="just" rtl="1" eaLnBrk="1" hangingPunct="1">
              <a:buFont typeface="Wingdings" pitchFamily="2" charset="2"/>
              <a:buNone/>
            </a:pPr>
            <a:r>
              <a:rPr lang="ar-SA" sz="3000" b="1" smtClean="0">
                <a:solidFill>
                  <a:schemeClr val="folHlink"/>
                </a:solidFill>
              </a:rPr>
              <a:t>مثال</a:t>
            </a:r>
            <a:r>
              <a:rPr lang="ar-SA" sz="3000" b="1" smtClean="0"/>
              <a:t>:</a:t>
            </a:r>
            <a:r>
              <a:rPr lang="ar-SA" sz="3000" smtClean="0"/>
              <a:t> التدخين تصرف لا نفع فيه لأنه يضر بالصحة ولكن الاقتصاديون ينظرون إلى المنفعة نظرة أخرى، حيث يقصد بها الاشباع النفسي الحاصل من إستهلاك السلعة.</a:t>
            </a:r>
          </a:p>
          <a:p>
            <a:pPr algn="just" rtl="1" eaLnBrk="1" hangingPunct="1">
              <a:buFont typeface="Wingdings" pitchFamily="2" charset="2"/>
              <a:buNone/>
            </a:pPr>
            <a:endParaRPr lang="en-US" sz="3000"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p:txBody>
          <a:bodyPr/>
          <a:lstStyle/>
          <a:p>
            <a:pPr algn="r" rtl="1" eaLnBrk="1" hangingPunct="1">
              <a:buFont typeface="Wingdings" pitchFamily="2" charset="2"/>
              <a:buNone/>
            </a:pPr>
            <a:r>
              <a:rPr lang="ar-SA" sz="6600" smtClean="0">
                <a:latin typeface="Times New Roman" panose="02020603050405020304" pitchFamily="18" charset="0"/>
                <a:cs typeface="Times New Roman" panose="02020603050405020304" pitchFamily="18" charset="0"/>
              </a:rPr>
              <a:t> أولاً: نظرية المنفعة</a:t>
            </a:r>
            <a:endParaRPr lang="en-US" sz="66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just"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نص النظرية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p:txBody>
          <a:bodyPr rtlCol="0">
            <a:normAutofit lnSpcReduction="10000"/>
          </a:bodyPr>
          <a:lstStyle/>
          <a:p>
            <a:pPr marL="609600" indent="-609600" algn="just" rtl="1" eaLnBrk="1" fontAlgn="auto" hangingPunct="1">
              <a:lnSpc>
                <a:spcPct val="90000"/>
              </a:lnSpc>
              <a:spcBef>
                <a:spcPts val="0"/>
              </a:spcBef>
              <a:spcAft>
                <a:spcPts val="0"/>
              </a:spcAft>
              <a:buFont typeface="Wingdings" pitchFamily="2" charset="2"/>
              <a:buNone/>
              <a:defRPr/>
            </a:pPr>
            <a:r>
              <a:rPr lang="ar-SA" dirty="0" smtClean="0">
                <a:latin typeface="Times New Roman" panose="02020603050405020304" pitchFamily="18" charset="0"/>
                <a:cs typeface="Times New Roman" panose="02020603050405020304" pitchFamily="18" charset="0"/>
              </a:rPr>
              <a:t>     ” إن المستهلك يحاول الوصول إلى أقصى إشباع ممكن أي أقصى منفعة وذلك في حدود دخله المادي.“</a:t>
            </a:r>
          </a:p>
          <a:p>
            <a:pPr marL="609600" indent="-609600" algn="just" rtl="1" eaLnBrk="1" fontAlgn="auto" hangingPunct="1">
              <a:lnSpc>
                <a:spcPct val="90000"/>
              </a:lnSpc>
              <a:spcBef>
                <a:spcPts val="0"/>
              </a:spcBef>
              <a:spcAft>
                <a:spcPts val="0"/>
              </a:spcAft>
              <a:buFont typeface="Wingdings" pitchFamily="2" charset="2"/>
              <a:buNone/>
              <a:defRPr/>
            </a:pPr>
            <a:r>
              <a:rPr lang="ar-SA" sz="4000" b="1" dirty="0" smtClean="0">
                <a:solidFill>
                  <a:schemeClr val="folHlink"/>
                </a:solidFill>
                <a:latin typeface="Times New Roman" panose="02020603050405020304" pitchFamily="18" charset="0"/>
                <a:cs typeface="Times New Roman" panose="02020603050405020304" pitchFamily="18" charset="0"/>
              </a:rPr>
              <a:t>افتراضات النظرية</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إن سلوك المستهلك عقلاني ورشيد يحاول الوصول إلى اكبر قدر من المنفعة في حدود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أذواق المستهلك وتفضيلاته.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ومحدودية دخل المستهلك، كما يفترض أن المستهلك سينفق جميع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المستهلك لا يؤثر في الأسعار والكميات السائدة في السوق، والتي تتحدد بقوانين العرض والطلب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
        <p:nvSpPr>
          <p:cNvPr id="16386" name="Rectangle 3"/>
          <p:cNvSpPr>
            <a:spLocks noGrp="1" noChangeArrowheads="1"/>
          </p:cNvSpPr>
          <p:nvPr>
            <p:ph idx="1"/>
          </p:nvPr>
        </p:nvSpPr>
        <p:spPr/>
        <p:txBody>
          <a:bodyPr/>
          <a:lstStyle/>
          <a:p>
            <a:pPr algn="r"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a:t>
            </a:r>
          </a:p>
          <a:p>
            <a:pPr algn="r" rtl="1" eaLnBrk="1" hangingPunct="1">
              <a:buFont typeface="Wingdings" pitchFamily="2" charset="2"/>
              <a:buNone/>
            </a:pPr>
            <a:endParaRPr lang="ar-SA" sz="1200" dirty="0" smtClean="0">
              <a:latin typeface="Times New Roman" panose="02020603050405020304" pitchFamily="18" charset="0"/>
              <a:cs typeface="Times New Roman" panose="02020603050405020304" pitchFamily="18" charset="0"/>
            </a:endParaRPr>
          </a:p>
          <a:p>
            <a:pPr algn="just" rtl="1" eaLnBrk="1" hangingPunct="1">
              <a:buFont typeface="Wingdings" pitchFamily="2" charset="2"/>
              <a:buNone/>
            </a:pPr>
            <a:r>
              <a:rPr lang="ar-SA" sz="4400" dirty="0" smtClean="0">
                <a:latin typeface="Times New Roman" panose="02020603050405020304" pitchFamily="18" charset="0"/>
                <a:cs typeface="Times New Roman" panose="02020603050405020304" pitchFamily="18" charset="0"/>
              </a:rPr>
              <a:t>عند دراسة نظرية المنفعة في تفسير سلوك المستهلك  يجب التفريق بين </a:t>
            </a:r>
            <a:r>
              <a:rPr lang="ar-SA" sz="4400" dirty="0" smtClean="0">
                <a:solidFill>
                  <a:srgbClr val="FF0000"/>
                </a:solidFill>
                <a:latin typeface="Times New Roman" panose="02020603050405020304" pitchFamily="18" charset="0"/>
                <a:cs typeface="Times New Roman" panose="02020603050405020304" pitchFamily="18" charset="0"/>
              </a:rPr>
              <a:t>المنفعة الكلية</a:t>
            </a:r>
            <a:r>
              <a:rPr lang="ar-SA" sz="4400" dirty="0" smtClean="0">
                <a:latin typeface="Times New Roman" panose="02020603050405020304" pitchFamily="18" charset="0"/>
                <a:cs typeface="Times New Roman" panose="02020603050405020304" pitchFamily="18" charset="0"/>
              </a:rPr>
              <a:t> </a:t>
            </a:r>
            <a:r>
              <a:rPr lang="ar-SA" sz="4400" dirty="0" smtClean="0">
                <a:solidFill>
                  <a:schemeClr val="folHlink"/>
                </a:solidFill>
                <a:latin typeface="Times New Roman" panose="02020603050405020304" pitchFamily="18" charset="0"/>
                <a:cs typeface="Times New Roman" panose="02020603050405020304" pitchFamily="18" charset="0"/>
              </a:rPr>
              <a:t>والمنفعة الحدية.</a:t>
            </a:r>
            <a:endParaRPr lang="en-US" sz="4400" dirty="0" smtClean="0">
              <a:solidFill>
                <a:schemeClr val="folHlink"/>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rtl="1" eaLnBrk="1" fontAlgn="auto" hangingPunct="1">
              <a:spcAft>
                <a:spcPts val="0"/>
              </a:spcAft>
              <a:defRPr/>
            </a:pPr>
            <a:r>
              <a:rPr lang="ar-SA" sz="7200" dirty="0" smtClean="0">
                <a:solidFill>
                  <a:schemeClr val="accent1">
                    <a:satMod val="150000"/>
                  </a:schemeClr>
                </a:solidFill>
                <a:latin typeface="Times New Roman" panose="02020603050405020304" pitchFamily="18" charset="0"/>
                <a:cs typeface="Times New Roman" panose="02020603050405020304" pitchFamily="18" charset="0"/>
              </a:rPr>
              <a:t>المنفعة الكلية</a:t>
            </a:r>
            <a:endParaRPr lang="en-US" sz="72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p:txBody>
          <a:bodyPr/>
          <a:lstStyle/>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المنفعة الكلية هى مجموع المنافع (أي الإشباع) التي يحصل عليها المستهلك من جراء استهلاكه كميات متتالية من السلعة خلال فترة زمنية معينة.</a:t>
            </a:r>
          </a:p>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مثال: إفترض أن شخصاً ما قد استهلك كميات متتالية من البرتقال. في هذه الحالة ستكون المنفعة الكلية مجموع المنفعة التي يحصل عليها بعد تناوله لتلك الكمية من البرتقال. </a:t>
            </a:r>
          </a:p>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يمكن توضيح ذلك بالجدول التالي:</a:t>
            </a:r>
            <a:endParaRPr 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title"/>
          </p:nvPr>
        </p:nvSpPr>
        <p:spPr/>
        <p:txBody>
          <a:bodyPr>
            <a:normAutofit/>
          </a:bodyPr>
          <a:lstStyle/>
          <a:p>
            <a:pPr algn="just" rtl="1" eaLnBrk="1" fontAlgn="auto" hangingPunct="1">
              <a:spcAft>
                <a:spcPts val="0"/>
              </a:spcAft>
              <a:defRPr/>
            </a:pPr>
            <a:r>
              <a:rPr lang="ar-SA" sz="2800" dirty="0" smtClean="0">
                <a:solidFill>
                  <a:schemeClr val="bg1">
                    <a:lumMod val="95000"/>
                  </a:schemeClr>
                </a:solidFill>
                <a:latin typeface="Times New Roman" panose="02020603050405020304" pitchFamily="18" charset="0"/>
                <a:cs typeface="Times New Roman" panose="02020603050405020304" pitchFamily="18" charset="0"/>
              </a:rPr>
              <a:t>تابع</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37972" name="Group 84"/>
          <p:cNvGraphicFramePr>
            <a:graphicFrameLocks noGrp="1"/>
          </p:cNvGraphicFramePr>
          <p:nvPr>
            <p:ph idx="1"/>
            <p:extLst>
              <p:ext uri="{D42A27DB-BD31-4B8C-83A1-F6EECF244321}">
                <p14:modId xmlns:p14="http://schemas.microsoft.com/office/powerpoint/2010/main" val="2067312300"/>
              </p:ext>
            </p:extLst>
          </p:nvPr>
        </p:nvGraphicFramePr>
        <p:xfrm>
          <a:off x="457200" y="1774825"/>
          <a:ext cx="8229601" cy="1943418"/>
        </p:xfrm>
        <a:graphic>
          <a:graphicData uri="http://schemas.openxmlformats.org/drawingml/2006/table">
            <a:tbl>
              <a:tblPr/>
              <a:tblGrid>
                <a:gridCol w="839428"/>
                <a:gridCol w="839428"/>
                <a:gridCol w="839428"/>
                <a:gridCol w="839428"/>
                <a:gridCol w="839428"/>
                <a:gridCol w="839428"/>
                <a:gridCol w="839428"/>
                <a:gridCol w="839428"/>
                <a:gridCol w="1514177"/>
              </a:tblGrid>
              <a:tr h="828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691680" y="4149080"/>
            <a:ext cx="5508104" cy="1477328"/>
          </a:xfrm>
          <a:prstGeom prst="rect">
            <a:avLst/>
          </a:prstGeom>
        </p:spPr>
        <p:txBody>
          <a:bodyPr wrap="square">
            <a:spAutoFit/>
          </a:bodyPr>
          <a:lstStyle/>
          <a:p>
            <a:r>
              <a:rPr lang="ar-SA" dirty="0"/>
              <a:t>يلاحظ أن المنفعة الكلية تأخذ بالزيادة عند الاستمرار في تناول البرتقال حتى تصل إلى حدها الأعلى عند البرتقالة السادسة فإذا استمر في تناول البرتقال فإن المنفعة الكلية تبدأ بالتناقص كما هو الحال عند</a:t>
            </a:r>
            <a:br>
              <a:rPr lang="ar-SA" dirty="0"/>
            </a:br>
            <a:r>
              <a:rPr lang="ar-SA" dirty="0"/>
              <a:t> البرتقالة </a:t>
            </a:r>
            <a:r>
              <a:rPr lang="ar-SA" dirty="0" smtClean="0"/>
              <a:t>الثامنة </a:t>
            </a:r>
            <a:r>
              <a:rPr lang="ar-SA" dirty="0">
                <a:latin typeface="Times New Roman" panose="02020603050405020304" pitchFamily="18" charset="0"/>
                <a:cs typeface="Times New Roman" panose="02020603050405020304" pitchFamily="18" charset="0"/>
              </a:rPr>
              <a:t>ويمكن تمثيل ذلك بيانياً</a:t>
            </a:r>
            <a:r>
              <a:rPr lang="ar-SA" dirty="0" smtClean="0">
                <a:latin typeface="Times New Roman" panose="02020603050405020304" pitchFamily="18" charset="0"/>
                <a:cs typeface="Times New Roman" panose="02020603050405020304" pitchFamily="18" charset="0"/>
              </a:rPr>
              <a:t>:</a:t>
            </a:r>
            <a:r>
              <a:rPr lang="ar-SA" dirty="0"/>
              <a:t/>
            </a:r>
            <a:br>
              <a:rPr lang="ar-SA" dirty="0"/>
            </a:br>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التمثيل البياني</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3" name="Content Placeholder 12"/>
          <p:cNvSpPr>
            <a:spLocks noGrp="1"/>
          </p:cNvSpPr>
          <p:nvPr>
            <p:ph idx="1"/>
          </p:nvPr>
        </p:nvSpPr>
        <p:spPr/>
        <p:txBody>
          <a:bodyPr/>
          <a:lstStyle/>
          <a:p>
            <a:pPr marL="118872" indent="0">
              <a:buNone/>
            </a:pPr>
            <a:endParaRPr lang="en-US" dirty="0"/>
          </a:p>
        </p:txBody>
      </p:sp>
      <p:sp>
        <p:nvSpPr>
          <p:cNvPr id="41988" name="Line 4"/>
          <p:cNvSpPr>
            <a:spLocks noChangeShapeType="1"/>
          </p:cNvSpPr>
          <p:nvPr/>
        </p:nvSpPr>
        <p:spPr bwMode="auto">
          <a:xfrm>
            <a:off x="2232025" y="1665288"/>
            <a:ext cx="0" cy="4465637"/>
          </a:xfrm>
          <a:prstGeom prst="line">
            <a:avLst/>
          </a:prstGeom>
          <a:noFill/>
          <a:ln w="9525">
            <a:solidFill>
              <a:schemeClr val="tx1"/>
            </a:solidFill>
            <a:round/>
            <a:headEnd/>
            <a:tailEnd/>
          </a:ln>
        </p:spPr>
        <p:txBody>
          <a:bodyPr/>
          <a:lstStyle/>
          <a:p>
            <a:endParaRPr lang="en-US"/>
          </a:p>
        </p:txBody>
      </p:sp>
      <p:sp>
        <p:nvSpPr>
          <p:cNvPr id="41989" name="Text Box 5"/>
          <p:cNvSpPr txBox="1">
            <a:spLocks noChangeArrowheads="1"/>
          </p:cNvSpPr>
          <p:nvPr/>
        </p:nvSpPr>
        <p:spPr bwMode="auto">
          <a:xfrm>
            <a:off x="1692275" y="1736725"/>
            <a:ext cx="615950" cy="4081463"/>
          </a:xfrm>
          <a:prstGeom prst="rect">
            <a:avLst/>
          </a:prstGeom>
          <a:noFill/>
          <a:ln w="9525">
            <a:noFill/>
            <a:miter lim="800000"/>
            <a:headEnd/>
            <a:tailEnd/>
          </a:ln>
        </p:spPr>
        <p:txBody>
          <a:bodyPr>
            <a:spAutoFit/>
          </a:bodyPr>
          <a:lstStyle/>
          <a:p>
            <a:pPr>
              <a:spcBef>
                <a:spcPct val="50000"/>
              </a:spcBef>
            </a:pPr>
            <a:r>
              <a:rPr lang="ar-SA"/>
              <a:t>20</a:t>
            </a:r>
          </a:p>
          <a:p>
            <a:pPr>
              <a:spcBef>
                <a:spcPct val="50000"/>
              </a:spcBef>
            </a:pPr>
            <a:r>
              <a:rPr lang="ar-SA"/>
              <a:t>18</a:t>
            </a:r>
          </a:p>
          <a:p>
            <a:pPr>
              <a:spcBef>
                <a:spcPct val="50000"/>
              </a:spcBef>
            </a:pPr>
            <a:r>
              <a:rPr lang="ar-SA"/>
              <a:t>16</a:t>
            </a:r>
          </a:p>
          <a:p>
            <a:pPr>
              <a:spcBef>
                <a:spcPct val="50000"/>
              </a:spcBef>
            </a:pPr>
            <a:r>
              <a:rPr lang="ar-SA"/>
              <a:t>14</a:t>
            </a:r>
          </a:p>
          <a:p>
            <a:pPr>
              <a:spcBef>
                <a:spcPct val="50000"/>
              </a:spcBef>
            </a:pPr>
            <a:r>
              <a:rPr lang="ar-SA"/>
              <a:t>12</a:t>
            </a:r>
          </a:p>
          <a:p>
            <a:pPr>
              <a:spcBef>
                <a:spcPct val="50000"/>
              </a:spcBef>
            </a:pPr>
            <a:r>
              <a:rPr lang="ar-SA"/>
              <a:t>10</a:t>
            </a:r>
          </a:p>
          <a:p>
            <a:pPr>
              <a:spcBef>
                <a:spcPct val="50000"/>
              </a:spcBef>
            </a:pPr>
            <a:r>
              <a:rPr lang="ar-SA"/>
              <a:t>8</a:t>
            </a:r>
          </a:p>
          <a:p>
            <a:pPr>
              <a:spcBef>
                <a:spcPct val="50000"/>
              </a:spcBef>
            </a:pPr>
            <a:r>
              <a:rPr lang="ar-SA"/>
              <a:t>6</a:t>
            </a:r>
          </a:p>
          <a:p>
            <a:pPr>
              <a:spcBef>
                <a:spcPct val="50000"/>
              </a:spcBef>
            </a:pPr>
            <a:r>
              <a:rPr lang="ar-SA"/>
              <a:t>4</a:t>
            </a:r>
          </a:p>
          <a:p>
            <a:pPr>
              <a:spcBef>
                <a:spcPct val="50000"/>
              </a:spcBef>
            </a:pPr>
            <a:r>
              <a:rPr lang="ar-SA"/>
              <a:t>2</a:t>
            </a:r>
            <a:endParaRPr lang="en-US"/>
          </a:p>
        </p:txBody>
      </p:sp>
      <p:sp>
        <p:nvSpPr>
          <p:cNvPr id="41990" name="Line 6"/>
          <p:cNvSpPr>
            <a:spLocks noChangeShapeType="1"/>
          </p:cNvSpPr>
          <p:nvPr/>
        </p:nvSpPr>
        <p:spPr bwMode="auto">
          <a:xfrm>
            <a:off x="2232025" y="6129338"/>
            <a:ext cx="4751388" cy="0"/>
          </a:xfrm>
          <a:prstGeom prst="line">
            <a:avLst/>
          </a:prstGeom>
          <a:noFill/>
          <a:ln w="9525">
            <a:solidFill>
              <a:schemeClr val="tx1"/>
            </a:solidFill>
            <a:round/>
            <a:headEnd/>
            <a:tailEnd/>
          </a:ln>
        </p:spPr>
        <p:txBody>
          <a:bodyPr/>
          <a:lstStyle/>
          <a:p>
            <a:endParaRPr lang="en-US"/>
          </a:p>
        </p:txBody>
      </p:sp>
      <p:sp>
        <p:nvSpPr>
          <p:cNvPr id="41991" name="Text Box 7"/>
          <p:cNvSpPr txBox="1">
            <a:spLocks noChangeArrowheads="1"/>
          </p:cNvSpPr>
          <p:nvPr/>
        </p:nvSpPr>
        <p:spPr bwMode="auto">
          <a:xfrm>
            <a:off x="1727200" y="6129338"/>
            <a:ext cx="4211638" cy="366712"/>
          </a:xfrm>
          <a:prstGeom prst="rect">
            <a:avLst/>
          </a:prstGeom>
          <a:noFill/>
          <a:ln w="9525">
            <a:noFill/>
            <a:miter lim="800000"/>
            <a:headEnd/>
            <a:tailEnd/>
          </a:ln>
        </p:spPr>
        <p:txBody>
          <a:bodyPr>
            <a:spAutoFit/>
          </a:bodyPr>
          <a:lstStyle/>
          <a:p>
            <a:pPr algn="r"/>
            <a:r>
              <a:rPr lang="ar-SA"/>
              <a:t> 8     7    6     5     4     3     2     1     0</a:t>
            </a:r>
            <a:endParaRPr lang="en-US"/>
          </a:p>
        </p:txBody>
      </p:sp>
      <p:sp>
        <p:nvSpPr>
          <p:cNvPr id="41992" name="Text Box 8"/>
          <p:cNvSpPr txBox="1">
            <a:spLocks noChangeArrowheads="1"/>
          </p:cNvSpPr>
          <p:nvPr/>
        </p:nvSpPr>
        <p:spPr bwMode="auto">
          <a:xfrm>
            <a:off x="1258888" y="1089025"/>
            <a:ext cx="1223962" cy="396875"/>
          </a:xfrm>
          <a:prstGeom prst="rect">
            <a:avLst/>
          </a:prstGeom>
          <a:noFill/>
          <a:ln w="9525">
            <a:noFill/>
            <a:miter lim="800000"/>
            <a:headEnd/>
            <a:tailEnd/>
          </a:ln>
        </p:spPr>
        <p:txBody>
          <a:bodyPr>
            <a:spAutoFit/>
          </a:bodyPr>
          <a:lstStyle/>
          <a:p>
            <a:pPr>
              <a:spcBef>
                <a:spcPct val="50000"/>
              </a:spcBef>
            </a:pPr>
            <a:r>
              <a:rPr lang="ar-SA" sz="2000"/>
              <a:t>المنفعة الكلية</a:t>
            </a:r>
            <a:endParaRPr lang="en-US" sz="2000"/>
          </a:p>
        </p:txBody>
      </p:sp>
      <p:sp>
        <p:nvSpPr>
          <p:cNvPr id="41993" name="Text Box 9"/>
          <p:cNvSpPr txBox="1">
            <a:spLocks noChangeArrowheads="1"/>
          </p:cNvSpPr>
          <p:nvPr/>
        </p:nvSpPr>
        <p:spPr bwMode="auto">
          <a:xfrm>
            <a:off x="6840538" y="5445125"/>
            <a:ext cx="504825" cy="579438"/>
          </a:xfrm>
          <a:prstGeom prst="rect">
            <a:avLst/>
          </a:prstGeom>
          <a:noFill/>
          <a:ln w="9525">
            <a:noFill/>
            <a:miter lim="800000"/>
            <a:headEnd/>
            <a:tailEnd/>
          </a:ln>
        </p:spPr>
        <p:txBody>
          <a:bodyPr>
            <a:spAutoFit/>
          </a:bodyPr>
          <a:lstStyle/>
          <a:p>
            <a:pPr>
              <a:spcBef>
                <a:spcPct val="50000"/>
              </a:spcBef>
            </a:pPr>
            <a:r>
              <a:rPr lang="ar-SA" sz="3200" dirty="0"/>
              <a:t>ك</a:t>
            </a:r>
            <a:endParaRPr lang="en-US" sz="3200" dirty="0"/>
          </a:p>
        </p:txBody>
      </p:sp>
      <p:sp>
        <p:nvSpPr>
          <p:cNvPr id="41994" name="Arc 10"/>
          <p:cNvSpPr>
            <a:spLocks/>
          </p:cNvSpPr>
          <p:nvPr/>
        </p:nvSpPr>
        <p:spPr bwMode="auto">
          <a:xfrm rot="10800000" flipV="1">
            <a:off x="2268538" y="2384425"/>
            <a:ext cx="3003550" cy="3767138"/>
          </a:xfrm>
          <a:custGeom>
            <a:avLst/>
            <a:gdLst>
              <a:gd name="T0" fmla="*/ 0 w 21735"/>
              <a:gd name="T1" fmla="*/ 0 h 21726"/>
              <a:gd name="T2" fmla="*/ 2147483647 w 21735"/>
              <a:gd name="T3" fmla="*/ 2147483647 h 21726"/>
              <a:gd name="T4" fmla="*/ 2147483647 w 21735"/>
              <a:gd name="T5" fmla="*/ 2147483647 h 21726"/>
              <a:gd name="T6" fmla="*/ 0 60000 65536"/>
              <a:gd name="T7" fmla="*/ 0 60000 65536"/>
              <a:gd name="T8" fmla="*/ 0 60000 65536"/>
              <a:gd name="T9" fmla="*/ 0 w 21735"/>
              <a:gd name="T10" fmla="*/ 0 h 21726"/>
              <a:gd name="T11" fmla="*/ 21735 w 21735"/>
              <a:gd name="T12" fmla="*/ 21726 h 21726"/>
            </a:gdLst>
            <a:ahLst/>
            <a:cxnLst>
              <a:cxn ang="T6">
                <a:pos x="T0" y="T1"/>
              </a:cxn>
              <a:cxn ang="T7">
                <a:pos x="T2" y="T3"/>
              </a:cxn>
              <a:cxn ang="T8">
                <a:pos x="T4" y="T5"/>
              </a:cxn>
            </a:cxnLst>
            <a:rect l="T9" t="T10" r="T11" b="T12"/>
            <a:pathLst>
              <a:path w="21735" h="21726" fill="none" extrusionOk="0">
                <a:moveTo>
                  <a:pt x="0" y="0"/>
                </a:moveTo>
                <a:cubicBezTo>
                  <a:pt x="45" y="0"/>
                  <a:pt x="90" y="-1"/>
                  <a:pt x="135" y="0"/>
                </a:cubicBezTo>
                <a:cubicBezTo>
                  <a:pt x="12064" y="0"/>
                  <a:pt x="21735" y="9670"/>
                  <a:pt x="21735" y="21600"/>
                </a:cubicBezTo>
                <a:cubicBezTo>
                  <a:pt x="21735" y="21641"/>
                  <a:pt x="21734" y="21683"/>
                  <a:pt x="21734" y="21725"/>
                </a:cubicBezTo>
              </a:path>
              <a:path w="21735" h="21726" stroke="0" extrusionOk="0">
                <a:moveTo>
                  <a:pt x="0" y="0"/>
                </a:moveTo>
                <a:cubicBezTo>
                  <a:pt x="45" y="0"/>
                  <a:pt x="90" y="-1"/>
                  <a:pt x="135" y="0"/>
                </a:cubicBezTo>
                <a:cubicBezTo>
                  <a:pt x="12064" y="0"/>
                  <a:pt x="21735" y="9670"/>
                  <a:pt x="21735" y="21600"/>
                </a:cubicBezTo>
                <a:cubicBezTo>
                  <a:pt x="21735" y="21641"/>
                  <a:pt x="21734" y="21683"/>
                  <a:pt x="21734" y="21725"/>
                </a:cubicBezTo>
                <a:lnTo>
                  <a:pt x="135" y="21600"/>
                </a:lnTo>
                <a:close/>
              </a:path>
            </a:pathLst>
          </a:custGeom>
          <a:noFill/>
          <a:ln w="9525">
            <a:solidFill>
              <a:schemeClr val="tx1"/>
            </a:solidFill>
            <a:round/>
            <a:headEnd/>
            <a:tailEnd/>
          </a:ln>
        </p:spPr>
        <p:txBody>
          <a:bodyPr wrap="none" anchor="ctr"/>
          <a:lstStyle/>
          <a:p>
            <a:endParaRPr lang="en-US"/>
          </a:p>
        </p:txBody>
      </p:sp>
      <p:sp>
        <p:nvSpPr>
          <p:cNvPr id="41995" name="Arc 11"/>
          <p:cNvSpPr>
            <a:spLocks/>
          </p:cNvSpPr>
          <p:nvPr/>
        </p:nvSpPr>
        <p:spPr bwMode="auto">
          <a:xfrm>
            <a:off x="5184775" y="2384425"/>
            <a:ext cx="1800225" cy="720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12" name="Text Box 9"/>
          <p:cNvSpPr txBox="1">
            <a:spLocks noChangeArrowheads="1"/>
          </p:cNvSpPr>
          <p:nvPr/>
        </p:nvSpPr>
        <p:spPr bwMode="auto">
          <a:xfrm>
            <a:off x="646651" y="1663618"/>
            <a:ext cx="1259979" cy="584775"/>
          </a:xfrm>
          <a:prstGeom prst="rect">
            <a:avLst/>
          </a:prstGeom>
          <a:noFill/>
          <a:ln w="9525">
            <a:noFill/>
            <a:miter lim="800000"/>
            <a:headEnd/>
            <a:tailEnd/>
          </a:ln>
        </p:spPr>
        <p:txBody>
          <a:bodyPr wrap="square">
            <a:spAutoFit/>
          </a:bodyPr>
          <a:lstStyle/>
          <a:p>
            <a:pPr>
              <a:spcBef>
                <a:spcPct val="50000"/>
              </a:spcBef>
            </a:pPr>
            <a:r>
              <a:rPr lang="ar-SA" sz="3200" b="1" dirty="0"/>
              <a:t>المنفعة</a:t>
            </a: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1992"/>
                                        </p:tgtEl>
                                        <p:attrNameLst>
                                          <p:attrName>style.visibility</p:attrName>
                                        </p:attrNameLst>
                                      </p:cBhvr>
                                      <p:to>
                                        <p:strVal val="visible"/>
                                      </p:to>
                                    </p:set>
                                    <p:anim calcmode="lin" valueType="num">
                                      <p:cBhvr>
                                        <p:cTn id="13" dur="1000" fill="hold"/>
                                        <p:tgtEl>
                                          <p:spTgt spid="41992"/>
                                        </p:tgtEl>
                                        <p:attrNameLst>
                                          <p:attrName>ppt_x</p:attrName>
                                        </p:attrNameLst>
                                      </p:cBhvr>
                                      <p:tavLst>
                                        <p:tav tm="0">
                                          <p:val>
                                            <p:strVal val="#ppt_x-.2"/>
                                          </p:val>
                                        </p:tav>
                                        <p:tav tm="100000">
                                          <p:val>
                                            <p:strVal val="#ppt_x"/>
                                          </p:val>
                                        </p:tav>
                                      </p:tavLst>
                                    </p:anim>
                                    <p:anim calcmode="lin" valueType="num">
                                      <p:cBhvr>
                                        <p:cTn id="14" dur="1000" fill="hold"/>
                                        <p:tgtEl>
                                          <p:spTgt spid="4199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199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1989"/>
                                        </p:tgtEl>
                                        <p:attrNameLst>
                                          <p:attrName>style.visibility</p:attrName>
                                        </p:attrNameLst>
                                      </p:cBhvr>
                                      <p:to>
                                        <p:strVal val="visible"/>
                                      </p:to>
                                    </p:set>
                                    <p:anim calcmode="lin" valueType="num">
                                      <p:cBhvr>
                                        <p:cTn id="20" dur="500" fill="hold"/>
                                        <p:tgtEl>
                                          <p:spTgt spid="41989"/>
                                        </p:tgtEl>
                                        <p:attrNameLst>
                                          <p:attrName>ppt_w</p:attrName>
                                        </p:attrNameLst>
                                      </p:cBhvr>
                                      <p:tavLst>
                                        <p:tav tm="0">
                                          <p:val>
                                            <p:fltVal val="0"/>
                                          </p:val>
                                        </p:tav>
                                        <p:tav tm="100000">
                                          <p:val>
                                            <p:strVal val="#ppt_w"/>
                                          </p:val>
                                        </p:tav>
                                      </p:tavLst>
                                    </p:anim>
                                    <p:anim calcmode="lin" valueType="num">
                                      <p:cBhvr>
                                        <p:cTn id="21"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41990"/>
                                        </p:tgtEl>
                                        <p:attrNameLst>
                                          <p:attrName>style.visibility</p:attrName>
                                        </p:attrNameLst>
                                      </p:cBhvr>
                                      <p:to>
                                        <p:strVal val="visible"/>
                                      </p:to>
                                    </p:set>
                                    <p:anim calcmode="lin" valueType="num">
                                      <p:cBhvr>
                                        <p:cTn id="26" dur="500" fill="hold"/>
                                        <p:tgtEl>
                                          <p:spTgt spid="41990"/>
                                        </p:tgtEl>
                                        <p:attrNameLst>
                                          <p:attrName>ppt_w</p:attrName>
                                        </p:attrNameLst>
                                      </p:cBhvr>
                                      <p:tavLst>
                                        <p:tav tm="0">
                                          <p:val>
                                            <p:fltVal val="0"/>
                                          </p:val>
                                        </p:tav>
                                        <p:tav tm="100000">
                                          <p:val>
                                            <p:strVal val="#ppt_w"/>
                                          </p:val>
                                        </p:tav>
                                      </p:tavLst>
                                    </p:anim>
                                    <p:anim calcmode="lin" valueType="num">
                                      <p:cBhvr>
                                        <p:cTn id="27" dur="500" fill="hold"/>
                                        <p:tgtEl>
                                          <p:spTgt spid="41990"/>
                                        </p:tgtEl>
                                        <p:attrNameLst>
                                          <p:attrName>ppt_h</p:attrName>
                                        </p:attrNameLst>
                                      </p:cBhvr>
                                      <p:tavLst>
                                        <p:tav tm="0">
                                          <p:val>
                                            <p:fltVal val="0"/>
                                          </p:val>
                                        </p:tav>
                                        <p:tav tm="100000">
                                          <p:val>
                                            <p:strVal val="#ppt_h"/>
                                          </p:val>
                                        </p:tav>
                                      </p:tavLst>
                                    </p:anim>
                                    <p:anim calcmode="lin" valueType="num">
                                      <p:cBhvr>
                                        <p:cTn id="28" dur="500" fill="hold"/>
                                        <p:tgtEl>
                                          <p:spTgt spid="41990"/>
                                        </p:tgtEl>
                                        <p:attrNameLst>
                                          <p:attrName>style.rotation</p:attrName>
                                        </p:attrNameLst>
                                      </p:cBhvr>
                                      <p:tavLst>
                                        <p:tav tm="0">
                                          <p:val>
                                            <p:fltVal val="360"/>
                                          </p:val>
                                        </p:tav>
                                        <p:tav tm="100000">
                                          <p:val>
                                            <p:fltVal val="0"/>
                                          </p:val>
                                        </p:tav>
                                      </p:tavLst>
                                    </p:anim>
                                    <p:animEffect transition="in" filter="fade">
                                      <p:cBhvr>
                                        <p:cTn id="29" dur="500"/>
                                        <p:tgtEl>
                                          <p:spTgt spid="41990"/>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1991"/>
                                        </p:tgtEl>
                                        <p:attrNameLst>
                                          <p:attrName>style.visibility</p:attrName>
                                        </p:attrNameLst>
                                      </p:cBhvr>
                                      <p:to>
                                        <p:strVal val="visible"/>
                                      </p:to>
                                    </p:set>
                                    <p:anim calcmode="lin" valueType="num">
                                      <p:cBhvr>
                                        <p:cTn id="34" dur="3000" fill="hold"/>
                                        <p:tgtEl>
                                          <p:spTgt spid="41991"/>
                                        </p:tgtEl>
                                        <p:attrNameLst>
                                          <p:attrName>ppt_h</p:attrName>
                                        </p:attrNameLst>
                                      </p:cBhvr>
                                      <p:tavLst>
                                        <p:tav tm="0">
                                          <p:val>
                                            <p:strVal val="#ppt_h/20"/>
                                          </p:val>
                                        </p:tav>
                                        <p:tav tm="50000">
                                          <p:val>
                                            <p:strVal val="#ppt_h/20"/>
                                          </p:val>
                                        </p:tav>
                                        <p:tav tm="100000">
                                          <p:val>
                                            <p:strVal val="#ppt_h"/>
                                          </p:val>
                                        </p:tav>
                                      </p:tavLst>
                                    </p:anim>
                                    <p:anim calcmode="lin" valueType="num">
                                      <p:cBhvr>
                                        <p:cTn id="35" dur="3000" fill="hold"/>
                                        <p:tgtEl>
                                          <p:spTgt spid="41991"/>
                                        </p:tgtEl>
                                        <p:attrNameLst>
                                          <p:attrName>ppt_w</p:attrName>
                                        </p:attrNameLst>
                                      </p:cBhvr>
                                      <p:tavLst>
                                        <p:tav tm="0">
                                          <p:val>
                                            <p:strVal val="#ppt_w+.3"/>
                                          </p:val>
                                        </p:tav>
                                        <p:tav tm="50000">
                                          <p:val>
                                            <p:strVal val="#ppt_w+.3"/>
                                          </p:val>
                                        </p:tav>
                                        <p:tav tm="100000">
                                          <p:val>
                                            <p:strVal val="#ppt_w"/>
                                          </p:val>
                                        </p:tav>
                                      </p:tavLst>
                                    </p:anim>
                                    <p:anim calcmode="lin" valueType="num">
                                      <p:cBhvr>
                                        <p:cTn id="36" dur="3000" fill="hold"/>
                                        <p:tgtEl>
                                          <p:spTgt spid="41991"/>
                                        </p:tgtEl>
                                        <p:attrNameLst>
                                          <p:attrName>ppt_x</p:attrName>
                                        </p:attrNameLst>
                                      </p:cBhvr>
                                      <p:tavLst>
                                        <p:tav tm="0">
                                          <p:val>
                                            <p:strVal val="#ppt_x-.3"/>
                                          </p:val>
                                        </p:tav>
                                        <p:tav tm="50000">
                                          <p:val>
                                            <p:strVal val="#ppt_x"/>
                                          </p:val>
                                        </p:tav>
                                        <p:tav tm="100000">
                                          <p:val>
                                            <p:strVal val="#ppt_x"/>
                                          </p:val>
                                        </p:tav>
                                      </p:tavLst>
                                    </p:anim>
                                    <p:anim calcmode="lin" valueType="num">
                                      <p:cBhvr>
                                        <p:cTn id="37" dur="30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41993"/>
                                        </p:tgtEl>
                                        <p:attrNameLst>
                                          <p:attrName>style.visibility</p:attrName>
                                        </p:attrNameLst>
                                      </p:cBhvr>
                                      <p:to>
                                        <p:strVal val="visible"/>
                                      </p:to>
                                    </p:set>
                                    <p:anim calcmode="lin" valueType="num">
                                      <p:cBhvr>
                                        <p:cTn id="42" dur="500" fill="hold"/>
                                        <p:tgtEl>
                                          <p:spTgt spid="41993"/>
                                        </p:tgtEl>
                                        <p:attrNameLst>
                                          <p:attrName>ppt_w</p:attrName>
                                        </p:attrNameLst>
                                      </p:cBhvr>
                                      <p:tavLst>
                                        <p:tav tm="0">
                                          <p:val>
                                            <p:fltVal val="0"/>
                                          </p:val>
                                        </p:tav>
                                        <p:tav tm="100000">
                                          <p:val>
                                            <p:strVal val="#ppt_w"/>
                                          </p:val>
                                        </p:tav>
                                      </p:tavLst>
                                    </p:anim>
                                    <p:anim calcmode="lin" valueType="num">
                                      <p:cBhvr>
                                        <p:cTn id="43" dur="500" fill="hold"/>
                                        <p:tgtEl>
                                          <p:spTgt spid="41993"/>
                                        </p:tgtEl>
                                        <p:attrNameLst>
                                          <p:attrName>ppt_h</p:attrName>
                                        </p:attrNameLst>
                                      </p:cBhvr>
                                      <p:tavLst>
                                        <p:tav tm="0">
                                          <p:val>
                                            <p:fltVal val="0"/>
                                          </p:val>
                                        </p:tav>
                                        <p:tav tm="100000">
                                          <p:val>
                                            <p:strVal val="#ppt_h"/>
                                          </p:val>
                                        </p:tav>
                                      </p:tavLst>
                                    </p:anim>
                                    <p:anim calcmode="lin" valueType="num">
                                      <p:cBhvr>
                                        <p:cTn id="44" dur="500" fill="hold"/>
                                        <p:tgtEl>
                                          <p:spTgt spid="41993"/>
                                        </p:tgtEl>
                                        <p:attrNameLst>
                                          <p:attrName>style.rotation</p:attrName>
                                        </p:attrNameLst>
                                      </p:cBhvr>
                                      <p:tavLst>
                                        <p:tav tm="0">
                                          <p:val>
                                            <p:fltVal val="360"/>
                                          </p:val>
                                        </p:tav>
                                        <p:tav tm="100000">
                                          <p:val>
                                            <p:fltVal val="0"/>
                                          </p:val>
                                        </p:tav>
                                      </p:tavLst>
                                    </p:anim>
                                    <p:animEffect transition="in" filter="fade">
                                      <p:cBhvr>
                                        <p:cTn id="45" dur="500"/>
                                        <p:tgtEl>
                                          <p:spTgt spid="41993"/>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41994"/>
                                        </p:tgtEl>
                                        <p:attrNameLst>
                                          <p:attrName>style.visibility</p:attrName>
                                        </p:attrNameLst>
                                      </p:cBhvr>
                                      <p:to>
                                        <p:strVal val="visible"/>
                                      </p:to>
                                    </p:set>
                                    <p:anim calcmode="lin" valueType="num">
                                      <p:cBhvr>
                                        <p:cTn id="50" dur="1000" fill="hold"/>
                                        <p:tgtEl>
                                          <p:spTgt spid="41994"/>
                                        </p:tgtEl>
                                        <p:attrNameLst>
                                          <p:attrName>ppt_x</p:attrName>
                                        </p:attrNameLst>
                                      </p:cBhvr>
                                      <p:tavLst>
                                        <p:tav tm="0">
                                          <p:val>
                                            <p:strVal val="#ppt_x-.2"/>
                                          </p:val>
                                        </p:tav>
                                        <p:tav tm="100000">
                                          <p:val>
                                            <p:strVal val="#ppt_x"/>
                                          </p:val>
                                        </p:tav>
                                      </p:tavLst>
                                    </p:anim>
                                    <p:anim calcmode="lin" valueType="num">
                                      <p:cBhvr>
                                        <p:cTn id="51" dur="1000" fill="hold"/>
                                        <p:tgtEl>
                                          <p:spTgt spid="4199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1994"/>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41995"/>
                                        </p:tgtEl>
                                        <p:attrNameLst>
                                          <p:attrName>style.visibility</p:attrName>
                                        </p:attrNameLst>
                                      </p:cBhvr>
                                      <p:to>
                                        <p:strVal val="visible"/>
                                      </p:to>
                                    </p:set>
                                    <p:anim calcmode="lin" valueType="num">
                                      <p:cBhvr>
                                        <p:cTn id="57" dur="1000" fill="hold"/>
                                        <p:tgtEl>
                                          <p:spTgt spid="41995"/>
                                        </p:tgtEl>
                                        <p:attrNameLst>
                                          <p:attrName>ppt_w</p:attrName>
                                        </p:attrNameLst>
                                      </p:cBhvr>
                                      <p:tavLst>
                                        <p:tav tm="0">
                                          <p:val>
                                            <p:strVal val="#ppt_w*0.70"/>
                                          </p:val>
                                        </p:tav>
                                        <p:tav tm="100000">
                                          <p:val>
                                            <p:strVal val="#ppt_w"/>
                                          </p:val>
                                        </p:tav>
                                      </p:tavLst>
                                    </p:anim>
                                    <p:anim calcmode="lin" valueType="num">
                                      <p:cBhvr>
                                        <p:cTn id="58" dur="1000" fill="hold"/>
                                        <p:tgtEl>
                                          <p:spTgt spid="41995"/>
                                        </p:tgtEl>
                                        <p:attrNameLst>
                                          <p:attrName>ppt_h</p:attrName>
                                        </p:attrNameLst>
                                      </p:cBhvr>
                                      <p:tavLst>
                                        <p:tav tm="0">
                                          <p:val>
                                            <p:strVal val="#ppt_h"/>
                                          </p:val>
                                        </p:tav>
                                        <p:tav tm="100000">
                                          <p:val>
                                            <p:strVal val="#ppt_h"/>
                                          </p:val>
                                        </p:tav>
                                      </p:tavLst>
                                    </p:anim>
                                    <p:animEffect transition="in" filter="fade">
                                      <p:cBhvr>
                                        <p:cTn id="59" dur="1000"/>
                                        <p:tgtEl>
                                          <p:spTgt spid="41995"/>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p:bldP spid="41990" grpId="0" animBg="1"/>
      <p:bldP spid="41991" grpId="0"/>
      <p:bldP spid="41992" grpId="0"/>
      <p:bldP spid="41993" grpId="0"/>
      <p:bldP spid="41994" grpId="0" animBg="1"/>
      <p:bldP spid="41995" grpId="0" animBg="1"/>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fontAlgn="auto" hangingPunct="1">
              <a:spcAft>
                <a:spcPts val="0"/>
              </a:spcAft>
              <a:defRPr/>
            </a:pPr>
            <a:r>
              <a:rPr lang="ar-SA" sz="7200" dirty="0" smtClean="0">
                <a:solidFill>
                  <a:schemeClr val="bg1"/>
                </a:solidFill>
                <a:latin typeface="Times New Roman" panose="02020603050405020304" pitchFamily="18" charset="0"/>
                <a:cs typeface="Times New Roman" panose="02020603050405020304" pitchFamily="18" charset="0"/>
              </a:rPr>
              <a:t>المنفعة الحدية</a:t>
            </a:r>
            <a:endParaRPr lang="en-US" sz="7200" dirty="0" smtClean="0">
              <a:solidFill>
                <a:schemeClr val="bg1"/>
              </a:solidFill>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p:txBody>
          <a:bodyPr/>
          <a:lstStyle/>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a:t>
            </a:r>
            <a:r>
              <a:rPr lang="ar-SA" b="1" smtClean="0">
                <a:latin typeface="Times New Roman" panose="02020603050405020304" pitchFamily="18" charset="0"/>
                <a:cs typeface="Times New Roman" panose="02020603050405020304" pitchFamily="18" charset="0"/>
              </a:rPr>
              <a:t>المنفعة الحدية : مقدار التغير ( بالزيادة أو بالنقصان ) في المنفعة الكلية المتحققة لزيادة الاستهلاك من السلعة بمقدار وحدة اضافية واحدة وتقاس من خلال العلاقة التالية:</a:t>
            </a:r>
          </a:p>
          <a:p>
            <a:pPr algn="just" rtl="1" eaLnBrk="1" hangingPunct="1">
              <a:buFont typeface="Wingdings" pitchFamily="2" charset="2"/>
              <a:buNone/>
            </a:pPr>
            <a:endParaRPr lang="ar-SA" sz="2400" b="1"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ar-SA" sz="24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 	التغير في المنفعة الكلية للسلعة                    </a:t>
            </a:r>
          </a:p>
          <a:p>
            <a:pPr algn="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المنفعة الحدية  =  	ــــــــــــــــــــــــــــــــــــــــــــــــــــــ   </a:t>
            </a:r>
          </a:p>
          <a:p>
            <a:pPr algn="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                 	التغير في عدد الوحدات المستهلكة من السلعة </a:t>
            </a:r>
          </a:p>
          <a:p>
            <a:pPr algn="r" rtl="1" eaLnBrk="1" hangingPunct="1">
              <a:buFont typeface="Wingdings" pitchFamily="2" charset="2"/>
              <a:buNone/>
            </a:pPr>
            <a:endParaRPr lang="en-US" sz="24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rtl="1" eaLnBrk="1" fontAlgn="auto" hangingPunct="1">
              <a:spcAft>
                <a:spcPts val="0"/>
              </a:spcAft>
              <a:defRPr/>
            </a:pPr>
            <a:r>
              <a:rPr lang="ar-SA" smtClean="0">
                <a:solidFill>
                  <a:schemeClr val="accent1">
                    <a:satMod val="150000"/>
                  </a:schemeClr>
                </a:solidFill>
                <a:latin typeface="Times New Roman" panose="02020603050405020304" pitchFamily="18" charset="0"/>
                <a:cs typeface="Times New Roman" panose="02020603050405020304" pitchFamily="18" charset="0"/>
              </a:rPr>
              <a:t>مثال </a:t>
            </a:r>
            <a:endParaRPr lang="en-US"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44198" name="Group 166"/>
          <p:cNvGraphicFramePr>
            <a:graphicFrameLocks noGrp="1"/>
          </p:cNvGraphicFramePr>
          <p:nvPr>
            <p:ph idx="1"/>
          </p:nvPr>
        </p:nvGraphicFramePr>
        <p:xfrm>
          <a:off x="457200" y="1774825"/>
          <a:ext cx="8229600" cy="2834640"/>
        </p:xfrm>
        <a:graphic>
          <a:graphicData uri="http://schemas.openxmlformats.org/drawingml/2006/table">
            <a:tbl>
              <a:tblPr/>
              <a:tblGrid>
                <a:gridCol w="839787"/>
                <a:gridCol w="839788"/>
                <a:gridCol w="838200"/>
                <a:gridCol w="839787"/>
                <a:gridCol w="839788"/>
                <a:gridCol w="839787"/>
                <a:gridCol w="838200"/>
                <a:gridCol w="839788"/>
                <a:gridCol w="1514475"/>
              </a:tblGrid>
              <a:tr h="728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الحدية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99" name="Rectangle 167"/>
          <p:cNvSpPr>
            <a:spLocks noChangeArrowheads="1"/>
          </p:cNvSpPr>
          <p:nvPr/>
        </p:nvSpPr>
        <p:spPr bwMode="auto">
          <a:xfrm>
            <a:off x="647700" y="4581525"/>
            <a:ext cx="7869238" cy="1728788"/>
          </a:xfrm>
          <a:prstGeom prst="rect">
            <a:avLst/>
          </a:prstGeom>
          <a:noFill/>
          <a:ln w="9525">
            <a:noFill/>
            <a:miter lim="800000"/>
            <a:headEnd/>
            <a:tailEnd/>
          </a:ln>
          <a:effectLst/>
        </p:spPr>
        <p:txBody>
          <a:bodyPr anchor="ctr" anchorCtr="1"/>
          <a:lstStyle/>
          <a:p>
            <a:pPr algn="just" rtl="1">
              <a:defRPr/>
            </a:pPr>
            <a:r>
              <a:rPr lang="ar-SA" sz="2800" dirty="0">
                <a:solidFill>
                  <a:schemeClr val="tx2"/>
                </a:solidFill>
                <a:effectLst>
                  <a:outerShdw blurRad="38100" dist="38100" dir="2700000" algn="tl">
                    <a:srgbClr val="000000"/>
                  </a:outerShdw>
                </a:effectLst>
                <a:latin typeface="Arial" charset="0"/>
                <a:cs typeface="Arial" charset="0"/>
              </a:rPr>
              <a:t>يلاحظ أن المنفعة الحدية تبدأ بالزيادة ثم تتحول الزيادة إلى معدل متناقص عند البرتقالة الخامسة ثم تتحول إلى الصفر عند الحبة السابعة ثم إلى السالبة عند البرتقالة الثامنة.</a:t>
            </a:r>
            <a:endParaRPr lang="en-US" sz="2800" dirty="0">
              <a:solidFill>
                <a:schemeClr val="tx2"/>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bg1"/>
                </a:solidFill>
                <a:latin typeface="Times New Roman" panose="02020603050405020304" pitchFamily="18" charset="0"/>
                <a:cs typeface="Times New Roman" panose="02020603050405020304" pitchFamily="18" charset="0"/>
              </a:rPr>
              <a:t>التمثيل البياني</a:t>
            </a: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6" name="Content Placeholder 15"/>
          <p:cNvSpPr>
            <a:spLocks noGrp="1"/>
          </p:cNvSpPr>
          <p:nvPr>
            <p:ph idx="1"/>
          </p:nvPr>
        </p:nvSpPr>
        <p:spPr/>
        <p:txBody>
          <a:bodyPr/>
          <a:lstStyle/>
          <a:p>
            <a:endParaRPr lang="en-US"/>
          </a:p>
        </p:txBody>
      </p:sp>
      <p:sp>
        <p:nvSpPr>
          <p:cNvPr id="46084" name="Line 4"/>
          <p:cNvSpPr>
            <a:spLocks noChangeShapeType="1"/>
          </p:cNvSpPr>
          <p:nvPr/>
        </p:nvSpPr>
        <p:spPr bwMode="auto">
          <a:xfrm>
            <a:off x="2195513" y="1376363"/>
            <a:ext cx="0" cy="4465637"/>
          </a:xfrm>
          <a:prstGeom prst="line">
            <a:avLst/>
          </a:prstGeom>
          <a:noFill/>
          <a:ln w="9525">
            <a:solidFill>
              <a:schemeClr val="tx1"/>
            </a:solidFill>
            <a:round/>
            <a:headEnd/>
            <a:tailEnd/>
          </a:ln>
        </p:spPr>
        <p:txBody>
          <a:bodyPr/>
          <a:lstStyle/>
          <a:p>
            <a:endParaRPr lang="en-US"/>
          </a:p>
        </p:txBody>
      </p:sp>
      <p:sp>
        <p:nvSpPr>
          <p:cNvPr id="46085" name="Text Box 5"/>
          <p:cNvSpPr txBox="1">
            <a:spLocks noChangeArrowheads="1"/>
          </p:cNvSpPr>
          <p:nvPr/>
        </p:nvSpPr>
        <p:spPr bwMode="auto">
          <a:xfrm>
            <a:off x="1692275" y="1449388"/>
            <a:ext cx="615950" cy="4081462"/>
          </a:xfrm>
          <a:prstGeom prst="rect">
            <a:avLst/>
          </a:prstGeom>
          <a:noFill/>
          <a:ln w="9525">
            <a:noFill/>
            <a:miter lim="800000"/>
            <a:headEnd/>
            <a:tailEnd/>
          </a:ln>
        </p:spPr>
        <p:txBody>
          <a:bodyPr>
            <a:spAutoFit/>
          </a:bodyPr>
          <a:lstStyle/>
          <a:p>
            <a:pPr>
              <a:spcBef>
                <a:spcPct val="50000"/>
              </a:spcBef>
            </a:pPr>
            <a:r>
              <a:rPr lang="ar-SA"/>
              <a:t>20</a:t>
            </a:r>
          </a:p>
          <a:p>
            <a:pPr>
              <a:spcBef>
                <a:spcPct val="50000"/>
              </a:spcBef>
            </a:pPr>
            <a:r>
              <a:rPr lang="ar-SA"/>
              <a:t>18</a:t>
            </a:r>
          </a:p>
          <a:p>
            <a:pPr>
              <a:spcBef>
                <a:spcPct val="50000"/>
              </a:spcBef>
            </a:pPr>
            <a:r>
              <a:rPr lang="ar-SA"/>
              <a:t>16</a:t>
            </a:r>
          </a:p>
          <a:p>
            <a:pPr>
              <a:spcBef>
                <a:spcPct val="50000"/>
              </a:spcBef>
            </a:pPr>
            <a:r>
              <a:rPr lang="ar-SA"/>
              <a:t>14</a:t>
            </a:r>
          </a:p>
          <a:p>
            <a:pPr>
              <a:spcBef>
                <a:spcPct val="50000"/>
              </a:spcBef>
            </a:pPr>
            <a:r>
              <a:rPr lang="ar-SA"/>
              <a:t>12</a:t>
            </a:r>
          </a:p>
          <a:p>
            <a:pPr>
              <a:spcBef>
                <a:spcPct val="50000"/>
              </a:spcBef>
            </a:pPr>
            <a:r>
              <a:rPr lang="ar-SA"/>
              <a:t>10</a:t>
            </a:r>
          </a:p>
          <a:p>
            <a:pPr>
              <a:spcBef>
                <a:spcPct val="50000"/>
              </a:spcBef>
            </a:pPr>
            <a:r>
              <a:rPr lang="ar-SA"/>
              <a:t>8</a:t>
            </a:r>
          </a:p>
          <a:p>
            <a:pPr>
              <a:spcBef>
                <a:spcPct val="50000"/>
              </a:spcBef>
            </a:pPr>
            <a:r>
              <a:rPr lang="ar-SA"/>
              <a:t>6</a:t>
            </a:r>
          </a:p>
          <a:p>
            <a:pPr>
              <a:spcBef>
                <a:spcPct val="50000"/>
              </a:spcBef>
            </a:pPr>
            <a:r>
              <a:rPr lang="ar-SA"/>
              <a:t>4</a:t>
            </a:r>
          </a:p>
          <a:p>
            <a:pPr>
              <a:spcBef>
                <a:spcPct val="50000"/>
              </a:spcBef>
            </a:pPr>
            <a:r>
              <a:rPr lang="ar-SA"/>
              <a:t>2</a:t>
            </a:r>
            <a:endParaRPr lang="en-US"/>
          </a:p>
        </p:txBody>
      </p:sp>
      <p:sp>
        <p:nvSpPr>
          <p:cNvPr id="46086" name="Line 6"/>
          <p:cNvSpPr>
            <a:spLocks noChangeShapeType="1"/>
          </p:cNvSpPr>
          <p:nvPr/>
        </p:nvSpPr>
        <p:spPr bwMode="auto">
          <a:xfrm>
            <a:off x="2232025" y="5842000"/>
            <a:ext cx="4751388" cy="0"/>
          </a:xfrm>
          <a:prstGeom prst="line">
            <a:avLst/>
          </a:prstGeom>
          <a:noFill/>
          <a:ln w="9525">
            <a:solidFill>
              <a:schemeClr val="tx1"/>
            </a:solidFill>
            <a:round/>
            <a:headEnd/>
            <a:tailEnd/>
          </a:ln>
        </p:spPr>
        <p:txBody>
          <a:bodyPr/>
          <a:lstStyle/>
          <a:p>
            <a:endParaRPr lang="en-US"/>
          </a:p>
        </p:txBody>
      </p:sp>
      <p:sp>
        <p:nvSpPr>
          <p:cNvPr id="46087" name="Text Box 7"/>
          <p:cNvSpPr txBox="1">
            <a:spLocks noChangeArrowheads="1"/>
          </p:cNvSpPr>
          <p:nvPr/>
        </p:nvSpPr>
        <p:spPr bwMode="auto">
          <a:xfrm>
            <a:off x="1655763" y="5842000"/>
            <a:ext cx="4211637" cy="366713"/>
          </a:xfrm>
          <a:prstGeom prst="rect">
            <a:avLst/>
          </a:prstGeom>
          <a:noFill/>
          <a:ln w="9525">
            <a:noFill/>
            <a:miter lim="800000"/>
            <a:headEnd/>
            <a:tailEnd/>
          </a:ln>
        </p:spPr>
        <p:txBody>
          <a:bodyPr>
            <a:spAutoFit/>
          </a:bodyPr>
          <a:lstStyle/>
          <a:p>
            <a:pPr algn="r"/>
            <a:r>
              <a:rPr lang="ar-SA"/>
              <a:t> 8     7    6     5     4     3     2     1     0</a:t>
            </a:r>
            <a:endParaRPr lang="en-US"/>
          </a:p>
        </p:txBody>
      </p:sp>
      <p:sp>
        <p:nvSpPr>
          <p:cNvPr id="46088" name="Text Box 8"/>
          <p:cNvSpPr txBox="1">
            <a:spLocks noChangeArrowheads="1"/>
          </p:cNvSpPr>
          <p:nvPr/>
        </p:nvSpPr>
        <p:spPr bwMode="auto">
          <a:xfrm>
            <a:off x="1258888" y="1089025"/>
            <a:ext cx="1223962" cy="396875"/>
          </a:xfrm>
          <a:prstGeom prst="rect">
            <a:avLst/>
          </a:prstGeom>
          <a:noFill/>
          <a:ln w="9525">
            <a:noFill/>
            <a:miter lim="800000"/>
            <a:headEnd/>
            <a:tailEnd/>
          </a:ln>
        </p:spPr>
        <p:txBody>
          <a:bodyPr>
            <a:spAutoFit/>
          </a:bodyPr>
          <a:lstStyle/>
          <a:p>
            <a:pPr>
              <a:spcBef>
                <a:spcPct val="50000"/>
              </a:spcBef>
            </a:pPr>
            <a:r>
              <a:rPr lang="ar-SA" sz="2000"/>
              <a:t>المنفعة الكلية</a:t>
            </a:r>
            <a:endParaRPr lang="en-US" sz="2000"/>
          </a:p>
        </p:txBody>
      </p:sp>
      <p:sp>
        <p:nvSpPr>
          <p:cNvPr id="46089" name="Text Box 9"/>
          <p:cNvSpPr txBox="1">
            <a:spLocks noChangeArrowheads="1"/>
          </p:cNvSpPr>
          <p:nvPr/>
        </p:nvSpPr>
        <p:spPr bwMode="auto">
          <a:xfrm>
            <a:off x="6840538" y="5445125"/>
            <a:ext cx="504825" cy="579438"/>
          </a:xfrm>
          <a:prstGeom prst="rect">
            <a:avLst/>
          </a:prstGeom>
          <a:noFill/>
          <a:ln w="9525">
            <a:noFill/>
            <a:miter lim="800000"/>
            <a:headEnd/>
            <a:tailEnd/>
          </a:ln>
        </p:spPr>
        <p:txBody>
          <a:bodyPr>
            <a:spAutoFit/>
          </a:bodyPr>
          <a:lstStyle/>
          <a:p>
            <a:pPr>
              <a:spcBef>
                <a:spcPct val="50000"/>
              </a:spcBef>
            </a:pPr>
            <a:r>
              <a:rPr lang="ar-SA" sz="3200"/>
              <a:t>ك</a:t>
            </a:r>
            <a:endParaRPr lang="en-US" sz="3200"/>
          </a:p>
        </p:txBody>
      </p:sp>
      <p:sp>
        <p:nvSpPr>
          <p:cNvPr id="46090" name="Arc 10"/>
          <p:cNvSpPr>
            <a:spLocks/>
          </p:cNvSpPr>
          <p:nvPr/>
        </p:nvSpPr>
        <p:spPr bwMode="auto">
          <a:xfrm rot="10800000" flipV="1">
            <a:off x="2592388" y="2060575"/>
            <a:ext cx="2984500" cy="3384550"/>
          </a:xfrm>
          <a:custGeom>
            <a:avLst/>
            <a:gdLst>
              <a:gd name="T0" fmla="*/ 2147483647 w 21596"/>
              <a:gd name="T1" fmla="*/ 0 h 21090"/>
              <a:gd name="T2" fmla="*/ 2147483647 w 21596"/>
              <a:gd name="T3" fmla="*/ 2147483647 h 21090"/>
              <a:gd name="T4" fmla="*/ 0 w 21596"/>
              <a:gd name="T5" fmla="*/ 2147483647 h 21090"/>
              <a:gd name="T6" fmla="*/ 0 60000 65536"/>
              <a:gd name="T7" fmla="*/ 0 60000 65536"/>
              <a:gd name="T8" fmla="*/ 0 60000 65536"/>
              <a:gd name="T9" fmla="*/ 0 w 21596"/>
              <a:gd name="T10" fmla="*/ 0 h 21090"/>
              <a:gd name="T11" fmla="*/ 21596 w 21596"/>
              <a:gd name="T12" fmla="*/ 21090 h 21090"/>
            </a:gdLst>
            <a:ahLst/>
            <a:cxnLst>
              <a:cxn ang="T6">
                <a:pos x="T0" y="T1"/>
              </a:cxn>
              <a:cxn ang="T7">
                <a:pos x="T2" y="T3"/>
              </a:cxn>
              <a:cxn ang="T8">
                <a:pos x="T4" y="T5"/>
              </a:cxn>
            </a:cxnLst>
            <a:rect l="T9" t="T10" r="T11" b="T12"/>
            <a:pathLst>
              <a:path w="21596" h="21090" fill="none" extrusionOk="0">
                <a:moveTo>
                  <a:pt x="4664" y="-1"/>
                </a:moveTo>
                <a:cubicBezTo>
                  <a:pt x="14410" y="2154"/>
                  <a:pt x="21410" y="10707"/>
                  <a:pt x="21596" y="20686"/>
                </a:cubicBezTo>
              </a:path>
              <a:path w="21596" h="21090" stroke="0" extrusionOk="0">
                <a:moveTo>
                  <a:pt x="4664" y="-1"/>
                </a:moveTo>
                <a:cubicBezTo>
                  <a:pt x="14410" y="2154"/>
                  <a:pt x="21410" y="10707"/>
                  <a:pt x="21596" y="20686"/>
                </a:cubicBezTo>
                <a:lnTo>
                  <a:pt x="0" y="21090"/>
                </a:lnTo>
                <a:close/>
              </a:path>
            </a:pathLst>
          </a:custGeom>
          <a:noFill/>
          <a:ln w="9525">
            <a:solidFill>
              <a:schemeClr val="tx1"/>
            </a:solidFill>
            <a:round/>
            <a:headEnd/>
            <a:tailEnd/>
          </a:ln>
        </p:spPr>
        <p:txBody>
          <a:bodyPr wrap="none" anchor="ctr"/>
          <a:lstStyle/>
          <a:p>
            <a:endParaRPr lang="en-US"/>
          </a:p>
        </p:txBody>
      </p:sp>
      <p:sp>
        <p:nvSpPr>
          <p:cNvPr id="46091" name="Arc 11"/>
          <p:cNvSpPr>
            <a:spLocks/>
          </p:cNvSpPr>
          <p:nvPr/>
        </p:nvSpPr>
        <p:spPr bwMode="auto">
          <a:xfrm>
            <a:off x="4932363" y="2060575"/>
            <a:ext cx="1039812" cy="722313"/>
          </a:xfrm>
          <a:custGeom>
            <a:avLst/>
            <a:gdLst>
              <a:gd name="T0" fmla="*/ 0 w 15961"/>
              <a:gd name="T1" fmla="*/ 0 h 21600"/>
              <a:gd name="T2" fmla="*/ 2147483647 w 15961"/>
              <a:gd name="T3" fmla="*/ 2147483647 h 21600"/>
              <a:gd name="T4" fmla="*/ 0 w 15961"/>
              <a:gd name="T5" fmla="*/ 2147483647 h 21600"/>
              <a:gd name="T6" fmla="*/ 0 60000 65536"/>
              <a:gd name="T7" fmla="*/ 0 60000 65536"/>
              <a:gd name="T8" fmla="*/ 0 60000 65536"/>
              <a:gd name="T9" fmla="*/ 0 w 15961"/>
              <a:gd name="T10" fmla="*/ 0 h 21600"/>
              <a:gd name="T11" fmla="*/ 15961 w 15961"/>
              <a:gd name="T12" fmla="*/ 21600 h 21600"/>
            </a:gdLst>
            <a:ahLst/>
            <a:cxnLst>
              <a:cxn ang="T6">
                <a:pos x="T0" y="T1"/>
              </a:cxn>
              <a:cxn ang="T7">
                <a:pos x="T2" y="T3"/>
              </a:cxn>
              <a:cxn ang="T8">
                <a:pos x="T4" y="T5"/>
              </a:cxn>
            </a:cxnLst>
            <a:rect l="T9" t="T10" r="T11" b="T12"/>
            <a:pathLst>
              <a:path w="15961" h="21600" fill="none" extrusionOk="0">
                <a:moveTo>
                  <a:pt x="-1" y="0"/>
                </a:moveTo>
                <a:cubicBezTo>
                  <a:pt x="6074" y="0"/>
                  <a:pt x="11867" y="2557"/>
                  <a:pt x="15960" y="7046"/>
                </a:cubicBezTo>
              </a:path>
              <a:path w="15961" h="21600" stroke="0" extrusionOk="0">
                <a:moveTo>
                  <a:pt x="-1" y="0"/>
                </a:moveTo>
                <a:cubicBezTo>
                  <a:pt x="6074" y="0"/>
                  <a:pt x="11867" y="2557"/>
                  <a:pt x="15960" y="7046"/>
                </a:cubicBezTo>
                <a:lnTo>
                  <a:pt x="0" y="21600"/>
                </a:lnTo>
                <a:close/>
              </a:path>
            </a:pathLst>
          </a:custGeom>
          <a:noFill/>
          <a:ln w="9525">
            <a:solidFill>
              <a:schemeClr val="tx1"/>
            </a:solidFill>
            <a:round/>
            <a:headEnd/>
            <a:tailEnd/>
          </a:ln>
        </p:spPr>
        <p:txBody>
          <a:bodyPr wrap="none" anchor="ctr"/>
          <a:lstStyle/>
          <a:p>
            <a:endParaRPr lang="en-US"/>
          </a:p>
        </p:txBody>
      </p:sp>
      <p:sp>
        <p:nvSpPr>
          <p:cNvPr id="46092" name="Line 12"/>
          <p:cNvSpPr>
            <a:spLocks noChangeShapeType="1"/>
          </p:cNvSpPr>
          <p:nvPr/>
        </p:nvSpPr>
        <p:spPr bwMode="auto">
          <a:xfrm flipV="1">
            <a:off x="2627313" y="4581525"/>
            <a:ext cx="1260475" cy="719138"/>
          </a:xfrm>
          <a:prstGeom prst="line">
            <a:avLst/>
          </a:prstGeom>
          <a:noFill/>
          <a:ln w="9525">
            <a:solidFill>
              <a:schemeClr val="tx1"/>
            </a:solidFill>
            <a:round/>
            <a:headEnd/>
            <a:tailEnd/>
          </a:ln>
        </p:spPr>
        <p:txBody>
          <a:bodyPr/>
          <a:lstStyle/>
          <a:p>
            <a:endParaRPr lang="en-US"/>
          </a:p>
        </p:txBody>
      </p:sp>
      <p:sp>
        <p:nvSpPr>
          <p:cNvPr id="46094" name="Line 14"/>
          <p:cNvSpPr>
            <a:spLocks noChangeShapeType="1"/>
          </p:cNvSpPr>
          <p:nvPr/>
        </p:nvSpPr>
        <p:spPr bwMode="auto">
          <a:xfrm>
            <a:off x="3887788" y="4545013"/>
            <a:ext cx="1331912" cy="1331912"/>
          </a:xfrm>
          <a:prstGeom prst="line">
            <a:avLst/>
          </a:prstGeom>
          <a:noFill/>
          <a:ln w="9525">
            <a:solidFill>
              <a:schemeClr val="tx1"/>
            </a:solidFill>
            <a:round/>
            <a:headEnd/>
            <a:tailEnd/>
          </a:ln>
        </p:spPr>
        <p:txBody>
          <a:bodyPr/>
          <a:lstStyle/>
          <a:p>
            <a:endParaRPr lang="en-US"/>
          </a:p>
        </p:txBody>
      </p:sp>
      <p:sp>
        <p:nvSpPr>
          <p:cNvPr id="46095" name="Line 15"/>
          <p:cNvSpPr>
            <a:spLocks noChangeShapeType="1"/>
          </p:cNvSpPr>
          <p:nvPr/>
        </p:nvSpPr>
        <p:spPr bwMode="auto">
          <a:xfrm>
            <a:off x="5219700" y="5842000"/>
            <a:ext cx="576263" cy="431800"/>
          </a:xfrm>
          <a:prstGeom prst="line">
            <a:avLst/>
          </a:prstGeom>
          <a:noFill/>
          <a:ln w="9525">
            <a:solidFill>
              <a:schemeClr val="tx1"/>
            </a:solidFill>
            <a:round/>
            <a:headEnd/>
            <a:tailEnd/>
          </a:ln>
        </p:spPr>
        <p:txBody>
          <a:bodyPr/>
          <a:lstStyle/>
          <a:p>
            <a:endParaRPr lang="en-US"/>
          </a:p>
        </p:txBody>
      </p:sp>
      <p:sp>
        <p:nvSpPr>
          <p:cNvPr id="46097" name="Text Box 17"/>
          <p:cNvSpPr txBox="1">
            <a:spLocks noChangeArrowheads="1"/>
          </p:cNvSpPr>
          <p:nvPr/>
        </p:nvSpPr>
        <p:spPr bwMode="auto">
          <a:xfrm>
            <a:off x="5708156" y="1504950"/>
            <a:ext cx="1167307" cy="369332"/>
          </a:xfrm>
          <a:prstGeom prst="rect">
            <a:avLst/>
          </a:prstGeom>
          <a:noFill/>
          <a:ln w="9525">
            <a:noFill/>
            <a:miter lim="800000"/>
            <a:headEnd/>
            <a:tailEnd/>
          </a:ln>
        </p:spPr>
        <p:txBody>
          <a:bodyPr wrap="none">
            <a:spAutoFit/>
          </a:bodyPr>
          <a:lstStyle/>
          <a:p>
            <a:r>
              <a:rPr lang="ar-SA" b="1" dirty="0"/>
              <a:t>المنفعة الكلية</a:t>
            </a:r>
            <a:endParaRPr lang="en-US" b="1" dirty="0"/>
          </a:p>
        </p:txBody>
      </p:sp>
      <p:sp>
        <p:nvSpPr>
          <p:cNvPr id="46098" name="Text Box 18"/>
          <p:cNvSpPr txBox="1">
            <a:spLocks noChangeArrowheads="1"/>
          </p:cNvSpPr>
          <p:nvPr/>
        </p:nvSpPr>
        <p:spPr bwMode="auto">
          <a:xfrm>
            <a:off x="4859338" y="5121275"/>
            <a:ext cx="1584325" cy="366713"/>
          </a:xfrm>
          <a:prstGeom prst="rect">
            <a:avLst/>
          </a:prstGeom>
          <a:noFill/>
          <a:ln w="9525">
            <a:noFill/>
            <a:miter lim="800000"/>
            <a:headEnd/>
            <a:tailEnd/>
          </a:ln>
        </p:spPr>
        <p:txBody>
          <a:bodyPr>
            <a:spAutoFit/>
          </a:bodyPr>
          <a:lstStyle/>
          <a:p>
            <a:pPr>
              <a:spcBef>
                <a:spcPct val="50000"/>
              </a:spcBef>
            </a:pPr>
            <a:r>
              <a:rPr lang="ar-SA" b="1" dirty="0"/>
              <a:t>المنفعة الحدية</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6088"/>
                                        </p:tgtEl>
                                        <p:attrNameLst>
                                          <p:attrName>style.visibility</p:attrName>
                                        </p:attrNameLst>
                                      </p:cBhvr>
                                      <p:to>
                                        <p:strVal val="visible"/>
                                      </p:to>
                                    </p:set>
                                    <p:anim calcmode="lin" valueType="num">
                                      <p:cBhvr>
                                        <p:cTn id="13" dur="1000" fill="hold"/>
                                        <p:tgtEl>
                                          <p:spTgt spid="46088"/>
                                        </p:tgtEl>
                                        <p:attrNameLst>
                                          <p:attrName>ppt_x</p:attrName>
                                        </p:attrNameLst>
                                      </p:cBhvr>
                                      <p:tavLst>
                                        <p:tav tm="0">
                                          <p:val>
                                            <p:strVal val="#ppt_x-.2"/>
                                          </p:val>
                                        </p:tav>
                                        <p:tav tm="100000">
                                          <p:val>
                                            <p:strVal val="#ppt_x"/>
                                          </p:val>
                                        </p:tav>
                                      </p:tavLst>
                                    </p:anim>
                                    <p:anim calcmode="lin" valueType="num">
                                      <p:cBhvr>
                                        <p:cTn id="14" dur="1000" fill="hold"/>
                                        <p:tgtEl>
                                          <p:spTgt spid="4608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608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6085"/>
                                        </p:tgtEl>
                                        <p:attrNameLst>
                                          <p:attrName>style.visibility</p:attrName>
                                        </p:attrNameLst>
                                      </p:cBhvr>
                                      <p:to>
                                        <p:strVal val="visible"/>
                                      </p:to>
                                    </p:set>
                                    <p:anim calcmode="lin" valueType="num">
                                      <p:cBhvr>
                                        <p:cTn id="20" dur="500" fill="hold"/>
                                        <p:tgtEl>
                                          <p:spTgt spid="46085"/>
                                        </p:tgtEl>
                                        <p:attrNameLst>
                                          <p:attrName>ppt_w</p:attrName>
                                        </p:attrNameLst>
                                      </p:cBhvr>
                                      <p:tavLst>
                                        <p:tav tm="0">
                                          <p:val>
                                            <p:fltVal val="0"/>
                                          </p:val>
                                        </p:tav>
                                        <p:tav tm="100000">
                                          <p:val>
                                            <p:strVal val="#ppt_w"/>
                                          </p:val>
                                        </p:tav>
                                      </p:tavLst>
                                    </p:anim>
                                    <p:anim calcmode="lin" valueType="num">
                                      <p:cBhvr>
                                        <p:cTn id="21" dur="500" fill="hold"/>
                                        <p:tgtEl>
                                          <p:spTgt spid="4608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46086"/>
                                        </p:tgtEl>
                                        <p:attrNameLst>
                                          <p:attrName>style.visibility</p:attrName>
                                        </p:attrNameLst>
                                      </p:cBhvr>
                                      <p:to>
                                        <p:strVal val="visible"/>
                                      </p:to>
                                    </p:set>
                                    <p:anim calcmode="lin" valueType="num">
                                      <p:cBhvr>
                                        <p:cTn id="26" dur="500" fill="hold"/>
                                        <p:tgtEl>
                                          <p:spTgt spid="46086"/>
                                        </p:tgtEl>
                                        <p:attrNameLst>
                                          <p:attrName>ppt_w</p:attrName>
                                        </p:attrNameLst>
                                      </p:cBhvr>
                                      <p:tavLst>
                                        <p:tav tm="0">
                                          <p:val>
                                            <p:fltVal val="0"/>
                                          </p:val>
                                        </p:tav>
                                        <p:tav tm="100000">
                                          <p:val>
                                            <p:strVal val="#ppt_w"/>
                                          </p:val>
                                        </p:tav>
                                      </p:tavLst>
                                    </p:anim>
                                    <p:anim calcmode="lin" valueType="num">
                                      <p:cBhvr>
                                        <p:cTn id="27" dur="500" fill="hold"/>
                                        <p:tgtEl>
                                          <p:spTgt spid="46086"/>
                                        </p:tgtEl>
                                        <p:attrNameLst>
                                          <p:attrName>ppt_h</p:attrName>
                                        </p:attrNameLst>
                                      </p:cBhvr>
                                      <p:tavLst>
                                        <p:tav tm="0">
                                          <p:val>
                                            <p:fltVal val="0"/>
                                          </p:val>
                                        </p:tav>
                                        <p:tav tm="100000">
                                          <p:val>
                                            <p:strVal val="#ppt_h"/>
                                          </p:val>
                                        </p:tav>
                                      </p:tavLst>
                                    </p:anim>
                                    <p:anim calcmode="lin" valueType="num">
                                      <p:cBhvr>
                                        <p:cTn id="28" dur="500" fill="hold"/>
                                        <p:tgtEl>
                                          <p:spTgt spid="46086"/>
                                        </p:tgtEl>
                                        <p:attrNameLst>
                                          <p:attrName>style.rotation</p:attrName>
                                        </p:attrNameLst>
                                      </p:cBhvr>
                                      <p:tavLst>
                                        <p:tav tm="0">
                                          <p:val>
                                            <p:fltVal val="360"/>
                                          </p:val>
                                        </p:tav>
                                        <p:tav tm="100000">
                                          <p:val>
                                            <p:fltVal val="0"/>
                                          </p:val>
                                        </p:tav>
                                      </p:tavLst>
                                    </p:anim>
                                    <p:animEffect transition="in" filter="fade">
                                      <p:cBhvr>
                                        <p:cTn id="29" dur="500"/>
                                        <p:tgtEl>
                                          <p:spTgt spid="46086"/>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6087"/>
                                        </p:tgtEl>
                                        <p:attrNameLst>
                                          <p:attrName>style.visibility</p:attrName>
                                        </p:attrNameLst>
                                      </p:cBhvr>
                                      <p:to>
                                        <p:strVal val="visible"/>
                                      </p:to>
                                    </p:set>
                                    <p:anim calcmode="lin" valueType="num">
                                      <p:cBhvr>
                                        <p:cTn id="34" dur="3000" fill="hold"/>
                                        <p:tgtEl>
                                          <p:spTgt spid="46087"/>
                                        </p:tgtEl>
                                        <p:attrNameLst>
                                          <p:attrName>ppt_h</p:attrName>
                                        </p:attrNameLst>
                                      </p:cBhvr>
                                      <p:tavLst>
                                        <p:tav tm="0">
                                          <p:val>
                                            <p:strVal val="#ppt_h/20"/>
                                          </p:val>
                                        </p:tav>
                                        <p:tav tm="50000">
                                          <p:val>
                                            <p:strVal val="#ppt_h/20"/>
                                          </p:val>
                                        </p:tav>
                                        <p:tav tm="100000">
                                          <p:val>
                                            <p:strVal val="#ppt_h"/>
                                          </p:val>
                                        </p:tav>
                                      </p:tavLst>
                                    </p:anim>
                                    <p:anim calcmode="lin" valueType="num">
                                      <p:cBhvr>
                                        <p:cTn id="35" dur="3000" fill="hold"/>
                                        <p:tgtEl>
                                          <p:spTgt spid="46087"/>
                                        </p:tgtEl>
                                        <p:attrNameLst>
                                          <p:attrName>ppt_w</p:attrName>
                                        </p:attrNameLst>
                                      </p:cBhvr>
                                      <p:tavLst>
                                        <p:tav tm="0">
                                          <p:val>
                                            <p:strVal val="#ppt_w+.3"/>
                                          </p:val>
                                        </p:tav>
                                        <p:tav tm="50000">
                                          <p:val>
                                            <p:strVal val="#ppt_w+.3"/>
                                          </p:val>
                                        </p:tav>
                                        <p:tav tm="100000">
                                          <p:val>
                                            <p:strVal val="#ppt_w"/>
                                          </p:val>
                                        </p:tav>
                                      </p:tavLst>
                                    </p:anim>
                                    <p:anim calcmode="lin" valueType="num">
                                      <p:cBhvr>
                                        <p:cTn id="36" dur="3000" fill="hold"/>
                                        <p:tgtEl>
                                          <p:spTgt spid="46087"/>
                                        </p:tgtEl>
                                        <p:attrNameLst>
                                          <p:attrName>ppt_x</p:attrName>
                                        </p:attrNameLst>
                                      </p:cBhvr>
                                      <p:tavLst>
                                        <p:tav tm="0">
                                          <p:val>
                                            <p:strVal val="#ppt_x-.3"/>
                                          </p:val>
                                        </p:tav>
                                        <p:tav tm="50000">
                                          <p:val>
                                            <p:strVal val="#ppt_x"/>
                                          </p:val>
                                        </p:tav>
                                        <p:tav tm="100000">
                                          <p:val>
                                            <p:strVal val="#ppt_x"/>
                                          </p:val>
                                        </p:tav>
                                      </p:tavLst>
                                    </p:anim>
                                    <p:anim calcmode="lin" valueType="num">
                                      <p:cBhvr>
                                        <p:cTn id="37" dur="30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46089"/>
                                        </p:tgtEl>
                                        <p:attrNameLst>
                                          <p:attrName>style.visibility</p:attrName>
                                        </p:attrNameLst>
                                      </p:cBhvr>
                                      <p:to>
                                        <p:strVal val="visible"/>
                                      </p:to>
                                    </p:set>
                                    <p:anim calcmode="lin" valueType="num">
                                      <p:cBhvr>
                                        <p:cTn id="42" dur="500" fill="hold"/>
                                        <p:tgtEl>
                                          <p:spTgt spid="46089"/>
                                        </p:tgtEl>
                                        <p:attrNameLst>
                                          <p:attrName>ppt_w</p:attrName>
                                        </p:attrNameLst>
                                      </p:cBhvr>
                                      <p:tavLst>
                                        <p:tav tm="0">
                                          <p:val>
                                            <p:fltVal val="0"/>
                                          </p:val>
                                        </p:tav>
                                        <p:tav tm="100000">
                                          <p:val>
                                            <p:strVal val="#ppt_w"/>
                                          </p:val>
                                        </p:tav>
                                      </p:tavLst>
                                    </p:anim>
                                    <p:anim calcmode="lin" valueType="num">
                                      <p:cBhvr>
                                        <p:cTn id="43" dur="500" fill="hold"/>
                                        <p:tgtEl>
                                          <p:spTgt spid="46089"/>
                                        </p:tgtEl>
                                        <p:attrNameLst>
                                          <p:attrName>ppt_h</p:attrName>
                                        </p:attrNameLst>
                                      </p:cBhvr>
                                      <p:tavLst>
                                        <p:tav tm="0">
                                          <p:val>
                                            <p:fltVal val="0"/>
                                          </p:val>
                                        </p:tav>
                                        <p:tav tm="100000">
                                          <p:val>
                                            <p:strVal val="#ppt_h"/>
                                          </p:val>
                                        </p:tav>
                                      </p:tavLst>
                                    </p:anim>
                                    <p:anim calcmode="lin" valueType="num">
                                      <p:cBhvr>
                                        <p:cTn id="44" dur="500" fill="hold"/>
                                        <p:tgtEl>
                                          <p:spTgt spid="46089"/>
                                        </p:tgtEl>
                                        <p:attrNameLst>
                                          <p:attrName>style.rotation</p:attrName>
                                        </p:attrNameLst>
                                      </p:cBhvr>
                                      <p:tavLst>
                                        <p:tav tm="0">
                                          <p:val>
                                            <p:fltVal val="360"/>
                                          </p:val>
                                        </p:tav>
                                        <p:tav tm="100000">
                                          <p:val>
                                            <p:fltVal val="0"/>
                                          </p:val>
                                        </p:tav>
                                      </p:tavLst>
                                    </p:anim>
                                    <p:animEffect transition="in" filter="fade">
                                      <p:cBhvr>
                                        <p:cTn id="45" dur="500"/>
                                        <p:tgtEl>
                                          <p:spTgt spid="46089"/>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46090"/>
                                        </p:tgtEl>
                                        <p:attrNameLst>
                                          <p:attrName>style.visibility</p:attrName>
                                        </p:attrNameLst>
                                      </p:cBhvr>
                                      <p:to>
                                        <p:strVal val="visible"/>
                                      </p:to>
                                    </p:set>
                                    <p:anim calcmode="lin" valueType="num">
                                      <p:cBhvr>
                                        <p:cTn id="50" dur="1000" fill="hold"/>
                                        <p:tgtEl>
                                          <p:spTgt spid="46090"/>
                                        </p:tgtEl>
                                        <p:attrNameLst>
                                          <p:attrName>ppt_x</p:attrName>
                                        </p:attrNameLst>
                                      </p:cBhvr>
                                      <p:tavLst>
                                        <p:tav tm="0">
                                          <p:val>
                                            <p:strVal val="#ppt_x-.2"/>
                                          </p:val>
                                        </p:tav>
                                        <p:tav tm="100000">
                                          <p:val>
                                            <p:strVal val="#ppt_x"/>
                                          </p:val>
                                        </p:tav>
                                      </p:tavLst>
                                    </p:anim>
                                    <p:anim calcmode="lin" valueType="num">
                                      <p:cBhvr>
                                        <p:cTn id="51" dur="1000" fill="hold"/>
                                        <p:tgtEl>
                                          <p:spTgt spid="4609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6090"/>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46091"/>
                                        </p:tgtEl>
                                        <p:attrNameLst>
                                          <p:attrName>style.visibility</p:attrName>
                                        </p:attrNameLst>
                                      </p:cBhvr>
                                      <p:to>
                                        <p:strVal val="visible"/>
                                      </p:to>
                                    </p:set>
                                    <p:anim calcmode="lin" valueType="num">
                                      <p:cBhvr>
                                        <p:cTn id="57" dur="1000" fill="hold"/>
                                        <p:tgtEl>
                                          <p:spTgt spid="46091"/>
                                        </p:tgtEl>
                                        <p:attrNameLst>
                                          <p:attrName>ppt_w</p:attrName>
                                        </p:attrNameLst>
                                      </p:cBhvr>
                                      <p:tavLst>
                                        <p:tav tm="0">
                                          <p:val>
                                            <p:strVal val="#ppt_w*0.70"/>
                                          </p:val>
                                        </p:tav>
                                        <p:tav tm="100000">
                                          <p:val>
                                            <p:strVal val="#ppt_w"/>
                                          </p:val>
                                        </p:tav>
                                      </p:tavLst>
                                    </p:anim>
                                    <p:anim calcmode="lin" valueType="num">
                                      <p:cBhvr>
                                        <p:cTn id="58" dur="1000" fill="hold"/>
                                        <p:tgtEl>
                                          <p:spTgt spid="46091"/>
                                        </p:tgtEl>
                                        <p:attrNameLst>
                                          <p:attrName>ppt_h</p:attrName>
                                        </p:attrNameLst>
                                      </p:cBhvr>
                                      <p:tavLst>
                                        <p:tav tm="0">
                                          <p:val>
                                            <p:strVal val="#ppt_h"/>
                                          </p:val>
                                        </p:tav>
                                        <p:tav tm="100000">
                                          <p:val>
                                            <p:strVal val="#ppt_h"/>
                                          </p:val>
                                        </p:tav>
                                      </p:tavLst>
                                    </p:anim>
                                    <p:animEffect transition="in" filter="fade">
                                      <p:cBhvr>
                                        <p:cTn id="59" dur="1000"/>
                                        <p:tgtEl>
                                          <p:spTgt spid="46091"/>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46092"/>
                                        </p:tgtEl>
                                        <p:attrNameLst>
                                          <p:attrName>style.visibility</p:attrName>
                                        </p:attrNameLst>
                                      </p:cBhvr>
                                      <p:to>
                                        <p:strVal val="visible"/>
                                      </p:to>
                                    </p:set>
                                    <p:anim calcmode="lin" valueType="num">
                                      <p:cBhvr>
                                        <p:cTn id="64" dur="500" fill="hold"/>
                                        <p:tgtEl>
                                          <p:spTgt spid="46092"/>
                                        </p:tgtEl>
                                        <p:attrNameLst>
                                          <p:attrName>ppt_w</p:attrName>
                                        </p:attrNameLst>
                                      </p:cBhvr>
                                      <p:tavLst>
                                        <p:tav tm="0">
                                          <p:val>
                                            <p:fltVal val="0"/>
                                          </p:val>
                                        </p:tav>
                                        <p:tav tm="100000">
                                          <p:val>
                                            <p:strVal val="#ppt_w"/>
                                          </p:val>
                                        </p:tav>
                                      </p:tavLst>
                                    </p:anim>
                                    <p:anim calcmode="lin" valueType="num">
                                      <p:cBhvr>
                                        <p:cTn id="65" dur="500" fill="hold"/>
                                        <p:tgtEl>
                                          <p:spTgt spid="46092"/>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46094"/>
                                        </p:tgtEl>
                                        <p:attrNameLst>
                                          <p:attrName>style.visibility</p:attrName>
                                        </p:attrNameLst>
                                      </p:cBhvr>
                                      <p:to>
                                        <p:strVal val="visible"/>
                                      </p:to>
                                    </p:set>
                                    <p:anim calcmode="lin" valueType="num">
                                      <p:cBhvr>
                                        <p:cTn id="70" dur="500" fill="hold"/>
                                        <p:tgtEl>
                                          <p:spTgt spid="46094"/>
                                        </p:tgtEl>
                                        <p:attrNameLst>
                                          <p:attrName>ppt_w</p:attrName>
                                        </p:attrNameLst>
                                      </p:cBhvr>
                                      <p:tavLst>
                                        <p:tav tm="0">
                                          <p:val>
                                            <p:fltVal val="0"/>
                                          </p:val>
                                        </p:tav>
                                        <p:tav tm="100000">
                                          <p:val>
                                            <p:strVal val="#ppt_w"/>
                                          </p:val>
                                        </p:tav>
                                      </p:tavLst>
                                    </p:anim>
                                    <p:anim calcmode="lin" valueType="num">
                                      <p:cBhvr>
                                        <p:cTn id="71" dur="500" fill="hold"/>
                                        <p:tgtEl>
                                          <p:spTgt spid="46094"/>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46095"/>
                                        </p:tgtEl>
                                        <p:attrNameLst>
                                          <p:attrName>style.visibility</p:attrName>
                                        </p:attrNameLst>
                                      </p:cBhvr>
                                      <p:to>
                                        <p:strVal val="visible"/>
                                      </p:to>
                                    </p:set>
                                    <p:anim calcmode="lin" valueType="num">
                                      <p:cBhvr>
                                        <p:cTn id="76" dur="500" fill="hold"/>
                                        <p:tgtEl>
                                          <p:spTgt spid="46095"/>
                                        </p:tgtEl>
                                        <p:attrNameLst>
                                          <p:attrName>ppt_w</p:attrName>
                                        </p:attrNameLst>
                                      </p:cBhvr>
                                      <p:tavLst>
                                        <p:tav tm="0">
                                          <p:val>
                                            <p:fltVal val="0"/>
                                          </p:val>
                                        </p:tav>
                                        <p:tav tm="100000">
                                          <p:val>
                                            <p:strVal val="#ppt_w"/>
                                          </p:val>
                                        </p:tav>
                                      </p:tavLst>
                                    </p:anim>
                                    <p:anim calcmode="lin" valueType="num">
                                      <p:cBhvr>
                                        <p:cTn id="77"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46097"/>
                                        </p:tgtEl>
                                        <p:attrNameLst>
                                          <p:attrName>style.visibility</p:attrName>
                                        </p:attrNameLst>
                                      </p:cBhvr>
                                      <p:to>
                                        <p:strVal val="visible"/>
                                      </p:to>
                                    </p:set>
                                    <p:anim calcmode="lin" valueType="num">
                                      <p:cBhvr>
                                        <p:cTn id="82" dur="500" fill="hold"/>
                                        <p:tgtEl>
                                          <p:spTgt spid="46097"/>
                                        </p:tgtEl>
                                        <p:attrNameLst>
                                          <p:attrName>ppt_w</p:attrName>
                                        </p:attrNameLst>
                                      </p:cBhvr>
                                      <p:tavLst>
                                        <p:tav tm="0">
                                          <p:val>
                                            <p:fltVal val="0"/>
                                          </p:val>
                                        </p:tav>
                                        <p:tav tm="100000">
                                          <p:val>
                                            <p:strVal val="#ppt_w"/>
                                          </p:val>
                                        </p:tav>
                                      </p:tavLst>
                                    </p:anim>
                                    <p:anim calcmode="lin" valueType="num">
                                      <p:cBhvr>
                                        <p:cTn id="83" dur="500" fill="hold"/>
                                        <p:tgtEl>
                                          <p:spTgt spid="46097"/>
                                        </p:tgtEl>
                                        <p:attrNameLst>
                                          <p:attrName>ppt_h</p:attrName>
                                        </p:attrNameLst>
                                      </p:cBhvr>
                                      <p:tavLst>
                                        <p:tav tm="0">
                                          <p:val>
                                            <p:fltVal val="0"/>
                                          </p:val>
                                        </p:tav>
                                        <p:tav tm="100000">
                                          <p:val>
                                            <p:strVal val="#ppt_h"/>
                                          </p:val>
                                        </p:tav>
                                      </p:tavLst>
                                    </p:anim>
                                    <p:anim calcmode="lin" valueType="num">
                                      <p:cBhvr>
                                        <p:cTn id="84" dur="500" fill="hold"/>
                                        <p:tgtEl>
                                          <p:spTgt spid="46097"/>
                                        </p:tgtEl>
                                        <p:attrNameLst>
                                          <p:attrName>style.rotation</p:attrName>
                                        </p:attrNameLst>
                                      </p:cBhvr>
                                      <p:tavLst>
                                        <p:tav tm="0">
                                          <p:val>
                                            <p:fltVal val="360"/>
                                          </p:val>
                                        </p:tav>
                                        <p:tav tm="100000">
                                          <p:val>
                                            <p:fltVal val="0"/>
                                          </p:val>
                                        </p:tav>
                                      </p:tavLst>
                                    </p:anim>
                                    <p:animEffect transition="in" filter="fade">
                                      <p:cBhvr>
                                        <p:cTn id="85" dur="500"/>
                                        <p:tgtEl>
                                          <p:spTgt spid="46097"/>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10" fill="hold" grpId="0" nodeType="clickEffect">
                                  <p:stCondLst>
                                    <p:cond delay="0"/>
                                  </p:stCondLst>
                                  <p:childTnLst>
                                    <p:set>
                                      <p:cBhvr>
                                        <p:cTn id="89" dur="1" fill="hold">
                                          <p:stCondLst>
                                            <p:cond delay="0"/>
                                          </p:stCondLst>
                                        </p:cTn>
                                        <p:tgtEl>
                                          <p:spTgt spid="46098"/>
                                        </p:tgtEl>
                                        <p:attrNameLst>
                                          <p:attrName>style.visibility</p:attrName>
                                        </p:attrNameLst>
                                      </p:cBhvr>
                                      <p:to>
                                        <p:strVal val="visible"/>
                                      </p:to>
                                    </p:set>
                                    <p:anim calcmode="lin" valueType="num">
                                      <p:cBhvr>
                                        <p:cTn id="90" dur="500" fill="hold"/>
                                        <p:tgtEl>
                                          <p:spTgt spid="46098"/>
                                        </p:tgtEl>
                                        <p:attrNameLst>
                                          <p:attrName>ppt_w</p:attrName>
                                        </p:attrNameLst>
                                      </p:cBhvr>
                                      <p:tavLst>
                                        <p:tav tm="0">
                                          <p:val>
                                            <p:fltVal val="0"/>
                                          </p:val>
                                        </p:tav>
                                        <p:tav tm="100000">
                                          <p:val>
                                            <p:strVal val="#ppt_w"/>
                                          </p:val>
                                        </p:tav>
                                      </p:tavLst>
                                    </p:anim>
                                    <p:anim calcmode="lin" valueType="num">
                                      <p:cBhvr>
                                        <p:cTn id="91"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p:bldP spid="46086" grpId="0" animBg="1"/>
      <p:bldP spid="46087" grpId="0"/>
      <p:bldP spid="46088" grpId="0"/>
      <p:bldP spid="46089" grpId="0"/>
      <p:bldP spid="46090" grpId="0" animBg="1"/>
      <p:bldP spid="46091" grpId="0" animBg="1"/>
      <p:bldP spid="46092" grpId="0" animBg="1"/>
      <p:bldP spid="46094" grpId="0" animBg="1"/>
      <p:bldP spid="46095" grpId="0" animBg="1"/>
      <p:bldP spid="46097" grpId="0"/>
      <p:bldP spid="460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algn="just"/>
            <a:r>
              <a:rPr lang="ar-SA" dirty="0"/>
              <a:t>	التحليل الاقتصادي</a:t>
            </a:r>
            <a:endParaRPr lang="en-US" dirty="0"/>
          </a:p>
        </p:txBody>
      </p:sp>
      <p:sp>
        <p:nvSpPr>
          <p:cNvPr id="8195" name="Rectangle 3"/>
          <p:cNvSpPr>
            <a:spLocks noGrp="1" noChangeArrowheads="1"/>
          </p:cNvSpPr>
          <p:nvPr>
            <p:ph type="body" idx="1"/>
          </p:nvPr>
        </p:nvSpPr>
        <p:spPr/>
        <p:txBody>
          <a:bodyPr/>
          <a:lstStyle/>
          <a:p>
            <a:pPr algn="just"/>
            <a:r>
              <a:rPr lang="ar-SA" dirty="0"/>
              <a:t>يمكن تصنيف التحليل الاقتصادي الي قسمين، وهما: </a:t>
            </a:r>
            <a:endParaRPr lang="ar-SA" b="1" dirty="0"/>
          </a:p>
          <a:p>
            <a:pPr algn="just"/>
            <a:r>
              <a:rPr lang="ar-SA" b="1" dirty="0"/>
              <a:t>1.  التحليل الاقتصادي الكلي </a:t>
            </a:r>
            <a:endParaRPr lang="ar-SA" dirty="0"/>
          </a:p>
          <a:p>
            <a:pPr algn="just"/>
            <a:r>
              <a:rPr lang="ar-SA" dirty="0"/>
              <a:t>وهو العلم الذي يدرس السلوك الاقتصادي لاقتصاد الدولة ككل، وفية يتم دراسة وتحليل المحددات الأساسية لحجم ونمو الاقتصاد، مستويات الأسعار، التضخم، ...، الخ.</a:t>
            </a:r>
            <a:endParaRPr lang="ar-SA" b="1" dirty="0"/>
          </a:p>
          <a:p>
            <a:pPr algn="just"/>
            <a:r>
              <a:rPr lang="ar-SA" b="1" dirty="0"/>
              <a:t>2.  التحليل الاقتصادي الجزئي</a:t>
            </a:r>
            <a:endParaRPr lang="ar-SA" dirty="0"/>
          </a:p>
          <a:p>
            <a:pPr algn="just"/>
            <a:r>
              <a:rPr lang="ar-SA" dirty="0"/>
              <a:t>وهو الجزء من علم الاقتصاد الذي يدرس سلوك الاقتصاد لكل وحدة من الوحدات الاقتصادية.</a:t>
            </a:r>
            <a:r>
              <a:rPr lang="en-US" dirty="0"/>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rtl="1" eaLnBrk="1" fontAlgn="auto" hangingPunct="1">
              <a:spcAft>
                <a:spcPts val="0"/>
              </a:spcAft>
              <a:defRPr/>
            </a:pPr>
            <a:r>
              <a:rPr lang="ar-SA" sz="4400" dirty="0" smtClean="0">
                <a:solidFill>
                  <a:schemeClr val="bg1"/>
                </a:solidFill>
                <a:latin typeface="Times New Roman" panose="02020603050405020304" pitchFamily="18" charset="0"/>
                <a:cs typeface="Times New Roman" panose="02020603050405020304" pitchFamily="18" charset="0"/>
              </a:rPr>
              <a:t>قانون تناقص المنفعة الحدية</a:t>
            </a:r>
            <a:endParaRPr lang="en-US" sz="4400" dirty="0" smtClean="0">
              <a:solidFill>
                <a:schemeClr val="bg1"/>
              </a:solidFill>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p:txBody>
          <a:bodyPr/>
          <a:lstStyle/>
          <a:p>
            <a:pPr algn="just" rtl="1" eaLnBrk="1" hangingPunct="1">
              <a:buFont typeface="Wingdings" pitchFamily="2" charset="2"/>
              <a:buNone/>
            </a:pPr>
            <a:r>
              <a:rPr lang="ar-SA" sz="2400" b="1" dirty="0" smtClean="0">
                <a:latin typeface="Times New Roman" panose="02020603050405020304" pitchFamily="18" charset="0"/>
                <a:cs typeface="Times New Roman" panose="02020603050405020304" pitchFamily="18" charset="0"/>
              </a:rPr>
              <a:t>تبدأ المنفعة الحدية بالزيادة التدريجية وبعد حد معين تبدأ بالتناقص التدريجي ثم تصبح صفراً ثم سالبة.</a:t>
            </a:r>
          </a:p>
          <a:p>
            <a:pPr algn="just" rtl="1" eaLnBrk="1" hangingPunct="1">
              <a:buFont typeface="Wingdings" pitchFamily="2" charset="2"/>
              <a:buNone/>
            </a:pPr>
            <a:r>
              <a:rPr lang="ar-SA" sz="2400" b="1" dirty="0" smtClean="0">
                <a:solidFill>
                  <a:schemeClr val="folHlink"/>
                </a:solidFill>
                <a:latin typeface="Times New Roman" panose="02020603050405020304" pitchFamily="18" charset="0"/>
                <a:cs typeface="Times New Roman" panose="02020603050405020304" pitchFamily="18" charset="0"/>
              </a:rPr>
              <a:t>تفسير تناقص المنفعة</a:t>
            </a:r>
          </a:p>
          <a:p>
            <a:pPr algn="just" rtl="1" eaLnBrk="1" hangingPunct="1">
              <a:buFont typeface="Wingdings" pitchFamily="2" charset="2"/>
              <a:buNone/>
            </a:pPr>
            <a:r>
              <a:rPr lang="ar-SA" sz="2400" b="1" dirty="0" smtClean="0">
                <a:latin typeface="Times New Roman" panose="02020603050405020304" pitchFamily="18" charset="0"/>
                <a:cs typeface="Times New Roman" panose="02020603050405020304" pitchFamily="18" charset="0"/>
              </a:rPr>
              <a:t>     الوحدات الأولى المستهلكة تعطي أكبر منفعة للمستهلك وإذا استمر المستهلك باستخدام السلعة فإن الوحدات الإضافية تقل منفعتها لأن المستهلك يقترب من الإشباع لتلك السلعة. وإذا استمر بالاستهلاك فإن المنفعة تبدأ بالتناقص حتى تصل إلى الصفر ويكون المستهلك في هذه الحالة قد أشبع حاجاته ورغباته لتلك السلعة بالكامل ولكن إذا استهلك أي وحدة اضافية من تلك السلعة فإن المنفعة الحدية تصبح سالبة وهذا يعني انفاق غير رشيد.</a:t>
            </a:r>
            <a:endParaRPr lang="en-US" sz="2400" b="1"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توازن المستهلك حسب نظرية المنفعة</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idx="1"/>
          </p:nvPr>
        </p:nvSpPr>
        <p:spPr/>
        <p:txBody>
          <a:bodyPr/>
          <a:lstStyle/>
          <a:p>
            <a:pPr algn="r" rtl="1" eaLnBrk="1" hangingPunct="1">
              <a:buFont typeface="Wingdings" pitchFamily="2" charset="2"/>
              <a:buNone/>
            </a:pPr>
            <a:r>
              <a:rPr lang="ar-SA" sz="2800" b="1" smtClean="0">
                <a:latin typeface="Times New Roman" panose="02020603050405020304" pitchFamily="18" charset="0"/>
                <a:cs typeface="Times New Roman" panose="02020603050405020304" pitchFamily="18" charset="0"/>
              </a:rPr>
              <a:t>لدراسة توازن المستهلك نفترض: </a:t>
            </a:r>
          </a:p>
          <a:p>
            <a:pPr algn="r" rtl="1" eaLnBrk="1" hangingPunct="1">
              <a:buFont typeface="Wingdings" pitchFamily="2" charset="2"/>
              <a:buNone/>
            </a:pPr>
            <a:r>
              <a:rPr lang="ar-SA" sz="2800" b="1" smtClean="0">
                <a:latin typeface="Times New Roman" panose="02020603050405020304" pitchFamily="18" charset="0"/>
                <a:cs typeface="Times New Roman" panose="02020603050405020304" pitchFamily="18" charset="0"/>
              </a:rPr>
              <a:t>   أن المستهلك يخصص دخله بالكامل للانفاق على شراء سلعتين هما </a:t>
            </a:r>
            <a:r>
              <a:rPr lang="en-US" sz="2800" b="1" smtClean="0">
                <a:latin typeface="Times New Roman" panose="02020603050405020304" pitchFamily="18" charset="0"/>
                <a:cs typeface="Times New Roman" panose="02020603050405020304" pitchFamily="18" charset="0"/>
              </a:rPr>
              <a:t>X</a:t>
            </a:r>
            <a:r>
              <a:rPr lang="ar-SA" sz="2800" b="1" smtClean="0">
                <a:latin typeface="Times New Roman" panose="02020603050405020304" pitchFamily="18" charset="0"/>
                <a:cs typeface="Times New Roman" panose="02020603050405020304" pitchFamily="18" charset="0"/>
              </a:rPr>
              <a:t> وثمن الوحدة منها </a:t>
            </a:r>
            <a:r>
              <a:rPr lang="en-US" sz="2800" b="1" smtClean="0">
                <a:latin typeface="Times New Roman" panose="02020603050405020304" pitchFamily="18" charset="0"/>
                <a:cs typeface="Times New Roman" panose="02020603050405020304" pitchFamily="18" charset="0"/>
              </a:rPr>
              <a:t>Px</a:t>
            </a:r>
            <a:r>
              <a:rPr lang="ar-SA" sz="2800" b="1" smtClean="0">
                <a:latin typeface="Times New Roman" panose="02020603050405020304" pitchFamily="18" charset="0"/>
                <a:cs typeface="Times New Roman" panose="02020603050405020304" pitchFamily="18" charset="0"/>
              </a:rPr>
              <a:t> ، والسلعة </a:t>
            </a:r>
            <a:r>
              <a:rPr lang="en-US" sz="2800" b="1" smtClean="0">
                <a:latin typeface="Times New Roman" panose="02020603050405020304" pitchFamily="18" charset="0"/>
                <a:cs typeface="Times New Roman" panose="02020603050405020304" pitchFamily="18" charset="0"/>
              </a:rPr>
              <a:t>Y</a:t>
            </a:r>
            <a:r>
              <a:rPr lang="ar-SA" sz="2800" b="1" smtClean="0">
                <a:latin typeface="Times New Roman" panose="02020603050405020304" pitchFamily="18" charset="0"/>
                <a:cs typeface="Times New Roman" panose="02020603050405020304" pitchFamily="18" charset="0"/>
              </a:rPr>
              <a:t> وثمن الوحدة منها </a:t>
            </a:r>
            <a:r>
              <a:rPr lang="en-US" sz="2800" b="1" smtClean="0">
                <a:latin typeface="Times New Roman" panose="02020603050405020304" pitchFamily="18" charset="0"/>
                <a:cs typeface="Times New Roman" panose="02020603050405020304" pitchFamily="18" charset="0"/>
              </a:rPr>
              <a:t>Py</a:t>
            </a:r>
            <a:r>
              <a:rPr lang="ar-SA" sz="2800" b="1" smtClean="0">
                <a:latin typeface="Times New Roman" panose="02020603050405020304" pitchFamily="18" charset="0"/>
                <a:cs typeface="Times New Roman" panose="02020603050405020304" pitchFamily="18" charset="0"/>
              </a:rPr>
              <a:t> وفي ضوء ذلك فإن مشتريات المستهلك من السلعتين لا تتجاوز القيمة النقدية لدخله الذي يرمز له بالرمز </a:t>
            </a:r>
            <a:r>
              <a:rPr lang="en-US" sz="2800" b="1" smtClean="0">
                <a:latin typeface="Times New Roman" panose="02020603050405020304" pitchFamily="18" charset="0"/>
                <a:cs typeface="Times New Roman" panose="02020603050405020304" pitchFamily="18" charset="0"/>
              </a:rPr>
              <a:t>I)</a:t>
            </a:r>
            <a:r>
              <a:rPr lang="ar-SA" sz="2800" b="1" smtClean="0">
                <a:latin typeface="Times New Roman" panose="02020603050405020304" pitchFamily="18" charset="0"/>
                <a:cs typeface="Times New Roman" panose="02020603050405020304" pitchFamily="18" charset="0"/>
              </a:rPr>
              <a:t>) ولكي يحقق المستهلك هدفه في الوصول إلى أقصى إشباع أي أن يكون في حالة توازن لابد أن يتحقق شرطان:</a:t>
            </a:r>
          </a:p>
          <a:p>
            <a:pPr algn="r" rtl="1" eaLnBrk="1" hangingPunct="1">
              <a:buFont typeface="Wingdings" pitchFamily="2" charset="2"/>
              <a:buNone/>
            </a:pPr>
            <a:endParaRPr 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شروط توازن المستهلك</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idx="1"/>
          </p:nvPr>
        </p:nvSpPr>
        <p:spPr/>
        <p:txBody>
          <a:bodyPr/>
          <a:lstStyle/>
          <a:p>
            <a:pPr algn="r" rtl="1" eaLnBrk="1" hangingPunct="1">
              <a:lnSpc>
                <a:spcPct val="80000"/>
              </a:lnSpc>
              <a:buFont typeface="Wingdings" pitchFamily="2" charset="2"/>
              <a:buNone/>
            </a:pPr>
            <a:r>
              <a:rPr lang="ar-SA" sz="2800" smtClean="0">
                <a:latin typeface="Times New Roman" panose="02020603050405020304" pitchFamily="18" charset="0"/>
                <a:cs typeface="Times New Roman" panose="02020603050405020304" pitchFamily="18" charset="0"/>
              </a:rPr>
              <a:t> </a:t>
            </a:r>
            <a:r>
              <a:rPr lang="ar-SA" sz="2800" b="1" smtClean="0">
                <a:solidFill>
                  <a:schemeClr val="folHlink"/>
                </a:solidFill>
                <a:latin typeface="Times New Roman" panose="02020603050405020304" pitchFamily="18" charset="0"/>
                <a:cs typeface="Times New Roman" panose="02020603050405020304" pitchFamily="18" charset="0"/>
              </a:rPr>
              <a:t>الشرط الأول:</a:t>
            </a:r>
            <a:r>
              <a:rPr lang="ar-SA" sz="2800" b="1" smtClean="0">
                <a:latin typeface="Times New Roman" panose="02020603050405020304" pitchFamily="18" charset="0"/>
                <a:cs typeface="Times New Roman" panose="02020603050405020304" pitchFamily="18" charset="0"/>
              </a:rPr>
              <a:t> </a:t>
            </a:r>
          </a:p>
          <a:p>
            <a:pPr algn="just" rtl="1" eaLnBrk="1" hangingPunct="1">
              <a:lnSpc>
                <a:spcPct val="80000"/>
              </a:lnSpc>
              <a:buFont typeface="Wingdings" pitchFamily="2" charset="2"/>
              <a:buNone/>
            </a:pPr>
            <a:r>
              <a:rPr lang="ar-SA" sz="2800" smtClean="0">
                <a:latin typeface="Times New Roman" panose="02020603050405020304" pitchFamily="18" charset="0"/>
                <a:cs typeface="Times New Roman" panose="02020603050405020304" pitchFamily="18" charset="0"/>
              </a:rPr>
              <a:t>   أن تكون المنفعة الحدية للجنيه الأخير المنفق على السلعة </a:t>
            </a:r>
            <a:r>
              <a:rPr lang="en-US" sz="2800" smtClean="0">
                <a:latin typeface="Times New Roman" panose="02020603050405020304" pitchFamily="18" charset="0"/>
                <a:cs typeface="Times New Roman" panose="02020603050405020304" pitchFamily="18" charset="0"/>
              </a:rPr>
              <a:t>x</a:t>
            </a:r>
            <a:r>
              <a:rPr lang="ar-SA" sz="2800" smtClean="0">
                <a:latin typeface="Times New Roman" panose="02020603050405020304" pitchFamily="18" charset="0"/>
                <a:cs typeface="Times New Roman" panose="02020603050405020304" pitchFamily="18" charset="0"/>
              </a:rPr>
              <a:t> يساوي المنفعة الحدية للجنيه الأخير المنفق على السلعة </a:t>
            </a:r>
            <a:r>
              <a:rPr lang="en-US" sz="2800" smtClean="0">
                <a:latin typeface="Times New Roman" panose="02020603050405020304" pitchFamily="18" charset="0"/>
                <a:cs typeface="Times New Roman" panose="02020603050405020304" pitchFamily="18" charset="0"/>
              </a:rPr>
              <a:t>y</a:t>
            </a:r>
          </a:p>
          <a:p>
            <a:pPr algn="r" rtl="1" eaLnBrk="1" hangingPunct="1">
              <a:lnSpc>
                <a:spcPct val="80000"/>
              </a:lnSpc>
              <a:buFont typeface="Wingdings" pitchFamily="2" charset="2"/>
              <a:buNone/>
            </a:pPr>
            <a:r>
              <a:rPr lang="en-US" sz="2800" smtClean="0">
                <a:latin typeface="Times New Roman" panose="02020603050405020304" pitchFamily="18" charset="0"/>
                <a:cs typeface="Times New Roman" panose="02020603050405020304" pitchFamily="18" charset="0"/>
              </a:rPr>
              <a:t>  </a:t>
            </a:r>
            <a:endParaRPr lang="ar-SA" sz="280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ar-SA" sz="2800" smtClean="0">
                <a:latin typeface="Times New Roman" panose="02020603050405020304" pitchFamily="18" charset="0"/>
                <a:cs typeface="Times New Roman" panose="02020603050405020304" pitchFamily="18" charset="0"/>
              </a:rPr>
              <a:t>المنفعة الحدية للسلعة </a:t>
            </a:r>
            <a:r>
              <a:rPr lang="en-US" sz="2800" smtClean="0">
                <a:latin typeface="Times New Roman" panose="02020603050405020304" pitchFamily="18" charset="0"/>
                <a:cs typeface="Times New Roman" panose="02020603050405020304" pitchFamily="18" charset="0"/>
              </a:rPr>
              <a:t>x</a:t>
            </a:r>
            <a:r>
              <a:rPr lang="ar-SA"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ar-SA" sz="2800" smtClean="0">
                <a:latin typeface="Times New Roman" panose="02020603050405020304" pitchFamily="18" charset="0"/>
                <a:cs typeface="Times New Roman" panose="02020603050405020304" pitchFamily="18" charset="0"/>
              </a:rPr>
              <a:t>  المنفعة الحدية 						     للسلعة </a:t>
            </a:r>
            <a:r>
              <a:rPr lang="en-US" sz="2800" smtClean="0">
                <a:latin typeface="Times New Roman" panose="02020603050405020304" pitchFamily="18" charset="0"/>
                <a:cs typeface="Times New Roman" panose="02020603050405020304" pitchFamily="18" charset="0"/>
              </a:rPr>
              <a:t> y</a:t>
            </a:r>
            <a:r>
              <a:rPr lang="ar-SA" sz="2800" smtClean="0">
                <a:latin typeface="Times New Roman" panose="02020603050405020304" pitchFamily="18" charset="0"/>
                <a:cs typeface="Times New Roman" panose="02020603050405020304" pitchFamily="18" charset="0"/>
              </a:rPr>
              <a:t> </a:t>
            </a:r>
          </a:p>
          <a:p>
            <a:pPr algn="r" rtl="1" eaLnBrk="1" hangingPunct="1">
              <a:lnSpc>
                <a:spcPct val="80000"/>
              </a:lnSpc>
              <a:buFont typeface="Wingdings" pitchFamily="2" charset="2"/>
              <a:buNone/>
            </a:pPr>
            <a:r>
              <a:rPr lang="en-US" sz="2800" smtClean="0">
                <a:latin typeface="Times New Roman" panose="02020603050405020304" pitchFamily="18" charset="0"/>
                <a:cs typeface="Times New Roman" panose="02020603050405020304" pitchFamily="18" charset="0"/>
              </a:rPr>
              <a:t> </a:t>
            </a:r>
            <a:r>
              <a:rPr lang="ar-SA" sz="2800" smtClean="0">
                <a:latin typeface="Times New Roman" panose="02020603050405020304" pitchFamily="18" charset="0"/>
                <a:cs typeface="Times New Roman" panose="02020603050405020304" pitchFamily="18" charset="0"/>
              </a:rPr>
              <a:t>ــــــــــــــــــــــــــــــــــــــ     =ــــــــــــــــــــــــــــــــــــــــ</a:t>
            </a:r>
          </a:p>
          <a:p>
            <a:pPr algn="r" rtl="1" eaLnBrk="1" hangingPunct="1">
              <a:lnSpc>
                <a:spcPct val="80000"/>
              </a:lnSpc>
              <a:buFont typeface="Wingdings" pitchFamily="2" charset="2"/>
              <a:buNone/>
            </a:pPr>
            <a:r>
              <a:rPr lang="ar-SA" sz="2800" smtClean="0">
                <a:latin typeface="Times New Roman" panose="02020603050405020304" pitchFamily="18" charset="0"/>
                <a:cs typeface="Times New Roman" panose="02020603050405020304" pitchFamily="18" charset="0"/>
              </a:rPr>
              <a:t>       سعر السلعة</a:t>
            </a:r>
            <a:r>
              <a:rPr lang="en-US" sz="2800" smtClean="0">
                <a:latin typeface="Times New Roman" panose="02020603050405020304" pitchFamily="18" charset="0"/>
                <a:cs typeface="Times New Roman" panose="02020603050405020304" pitchFamily="18" charset="0"/>
              </a:rPr>
              <a:t>x </a:t>
            </a:r>
            <a:r>
              <a:rPr lang="ar-SA"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r>
              <a:rPr lang="ar-SA" sz="2800" smtClean="0">
                <a:latin typeface="Times New Roman" panose="02020603050405020304" pitchFamily="18" charset="0"/>
                <a:cs typeface="Times New Roman" panose="02020603050405020304" pitchFamily="18" charset="0"/>
              </a:rPr>
              <a:t>   سعر السلعة </a:t>
            </a:r>
            <a:r>
              <a:rPr lang="en-US" sz="2800" smtClean="0">
                <a:latin typeface="Times New Roman" panose="02020603050405020304" pitchFamily="18" charset="0"/>
                <a:cs typeface="Times New Roman" panose="02020603050405020304" pitchFamily="18" charset="0"/>
              </a:rPr>
              <a:t>y</a:t>
            </a:r>
            <a:endParaRPr lang="ar-SA" sz="280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endParaRPr lang="en-US" sz="2800" smtClean="0">
              <a:solidFill>
                <a:schemeClr val="folHlink"/>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800" b="1" smtClean="0">
                <a:solidFill>
                  <a:schemeClr val="folHlink"/>
                </a:solidFill>
                <a:latin typeface="Times New Roman" panose="02020603050405020304" pitchFamily="18" charset="0"/>
                <a:cs typeface="Times New Roman" panose="02020603050405020304" pitchFamily="18" charset="0"/>
              </a:rPr>
              <a:t>الشرط الثاني:</a:t>
            </a:r>
          </a:p>
          <a:p>
            <a:pPr algn="ctr" rtl="1" eaLnBrk="1" hangingPunct="1">
              <a:lnSpc>
                <a:spcPct val="80000"/>
              </a:lnSpc>
              <a:buFont typeface="Wingdings" pitchFamily="2" charset="2"/>
              <a:buNone/>
            </a:pPr>
            <a:r>
              <a:rPr lang="en-US" sz="2800" smtClean="0">
                <a:latin typeface="Times New Roman" panose="02020603050405020304" pitchFamily="18" charset="0"/>
                <a:cs typeface="Times New Roman" panose="02020603050405020304" pitchFamily="18" charset="0"/>
              </a:rPr>
              <a:t>I = Qx * px  + Qy * Py</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مثال: </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6627" name="Rectangle 3"/>
          <p:cNvSpPr>
            <a:spLocks noGrp="1" noChangeArrowheads="1"/>
          </p:cNvSpPr>
          <p:nvPr>
            <p:ph idx="1"/>
          </p:nvPr>
        </p:nvSpPr>
        <p:spPr/>
        <p:txBody>
          <a:bodyPr/>
          <a:lstStyle/>
          <a:p>
            <a:pPr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نفترض أن دخل ”أحمد“ المخصص للاستهلاك اليومي هو 15 ريال ويريد أن ينفقه على شراء سلعتين هما </a:t>
            </a:r>
            <a:r>
              <a:rPr lang="en-US" smtClean="0">
                <a:latin typeface="Times New Roman" panose="02020603050405020304" pitchFamily="18" charset="0"/>
                <a:cs typeface="Times New Roman" panose="02020603050405020304" pitchFamily="18" charset="0"/>
              </a:rPr>
              <a:t>x</a:t>
            </a:r>
            <a:r>
              <a:rPr lang="ar-SA" smtClean="0">
                <a:latin typeface="Times New Roman" panose="02020603050405020304" pitchFamily="18" charset="0"/>
                <a:cs typeface="Times New Roman" panose="02020603050405020304" pitchFamily="18" charset="0"/>
              </a:rPr>
              <a:t> و </a:t>
            </a:r>
            <a:r>
              <a:rPr lang="en-US" smtClean="0">
                <a:latin typeface="Times New Roman" panose="02020603050405020304" pitchFamily="18" charset="0"/>
                <a:cs typeface="Times New Roman" panose="02020603050405020304" pitchFamily="18" charset="0"/>
              </a:rPr>
              <a:t>y</a:t>
            </a:r>
            <a:r>
              <a:rPr lang="ar-SA" smtClean="0">
                <a:latin typeface="Times New Roman" panose="02020603050405020304" pitchFamily="18" charset="0"/>
                <a:cs typeface="Times New Roman" panose="02020603050405020304" pitchFamily="18" charset="0"/>
              </a:rPr>
              <a:t> فإذا كان سعر الوحدة من السلعة </a:t>
            </a:r>
            <a:r>
              <a:rPr lang="en-US" smtClean="0">
                <a:latin typeface="Times New Roman" panose="02020603050405020304" pitchFamily="18" charset="0"/>
                <a:cs typeface="Times New Roman" panose="02020603050405020304" pitchFamily="18" charset="0"/>
              </a:rPr>
              <a:t>x</a:t>
            </a:r>
            <a:r>
              <a:rPr lang="ar-SA" smtClean="0">
                <a:latin typeface="Times New Roman" panose="02020603050405020304" pitchFamily="18" charset="0"/>
                <a:cs typeface="Times New Roman" panose="02020603050405020304" pitchFamily="18" charset="0"/>
              </a:rPr>
              <a:t> هو ريالان وسعر السلعة </a:t>
            </a:r>
            <a:r>
              <a:rPr lang="en-US" smtClean="0">
                <a:latin typeface="Times New Roman" panose="02020603050405020304" pitchFamily="18" charset="0"/>
                <a:cs typeface="Times New Roman" panose="02020603050405020304" pitchFamily="18" charset="0"/>
              </a:rPr>
              <a:t>y</a:t>
            </a:r>
            <a:r>
              <a:rPr lang="ar-SA" smtClean="0">
                <a:latin typeface="Times New Roman" panose="02020603050405020304" pitchFamily="18" charset="0"/>
                <a:cs typeface="Times New Roman" panose="02020603050405020304" pitchFamily="18" charset="0"/>
              </a:rPr>
              <a:t> هو ريال واحد. فما هي الكميات التي يشتريها أحمد من السلعتين بحيث يحقق أقصى إشباع ممكن في حدود دخله إذا كانت المنافع كما في الجدول التالي: </a:t>
            </a:r>
            <a:endParaRPr 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56" name="Group 132"/>
          <p:cNvGraphicFramePr>
            <a:graphicFrameLocks noGrp="1"/>
          </p:cNvGraphicFramePr>
          <p:nvPr>
            <p:ph idx="1"/>
          </p:nvPr>
        </p:nvGraphicFramePr>
        <p:xfrm>
          <a:off x="467544" y="1355438"/>
          <a:ext cx="8496944" cy="518160"/>
        </p:xfrm>
        <a:graphic>
          <a:graphicData uri="http://schemas.openxmlformats.org/drawingml/2006/table">
            <a:tbl>
              <a:tblPr/>
              <a:tblGrid>
                <a:gridCol w="4306151"/>
                <a:gridCol w="4190793"/>
              </a:tblGrid>
              <a:tr h="460822">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y</a:t>
                      </a:r>
                    </a:p>
                  </a:txBody>
                  <a:tcPr marL="90085" marR="900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x</a:t>
                      </a:r>
                    </a:p>
                  </a:txBody>
                  <a:tcPr marL="90085" marR="900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50" name="Rectangle 3"/>
          <p:cNvSpPr>
            <a:spLocks noGrp="1" noChangeArrowheads="1"/>
          </p:cNvSpPr>
          <p:nvPr>
            <p:ph type="body" sz="half" idx="4294967295"/>
          </p:nvPr>
        </p:nvSpPr>
        <p:spPr>
          <a:xfrm>
            <a:off x="0" y="1600200"/>
            <a:ext cx="4038600" cy="4530725"/>
          </a:xfrm>
        </p:spPr>
        <p:txBody>
          <a:bodyPr/>
          <a:lstStyle/>
          <a:p>
            <a:pPr algn="r" rtl="1" eaLnBrk="1" hangingPunct="1">
              <a:buFont typeface="Wingdings" pitchFamily="2" charset="2"/>
              <a:buNone/>
            </a:pPr>
            <a:r>
              <a:rPr lang="ar-SA" sz="2800" smtClean="0"/>
              <a:t>    </a:t>
            </a:r>
            <a:endParaRPr lang="en-US" sz="2800" smtClean="0"/>
          </a:p>
        </p:txBody>
      </p:sp>
      <p:graphicFrame>
        <p:nvGraphicFramePr>
          <p:cNvPr id="52389" name="Group 165"/>
          <p:cNvGraphicFramePr>
            <a:graphicFrameLocks noGrp="1"/>
          </p:cNvGraphicFramePr>
          <p:nvPr>
            <p:ph sz="quarter" idx="4294967295"/>
          </p:nvPr>
        </p:nvGraphicFramePr>
        <p:xfrm>
          <a:off x="467544" y="1916832"/>
          <a:ext cx="8496942" cy="576064"/>
        </p:xfrm>
        <a:graphic>
          <a:graphicData uri="http://schemas.openxmlformats.org/drawingml/2006/table">
            <a:tbl>
              <a:tblPr/>
              <a:tblGrid>
                <a:gridCol w="1054447"/>
                <a:gridCol w="1054448"/>
                <a:gridCol w="1054447"/>
                <a:gridCol w="1054448"/>
                <a:gridCol w="1052833"/>
                <a:gridCol w="1054447"/>
                <a:gridCol w="1072210"/>
                <a:gridCol w="1099662"/>
              </a:tblGrid>
              <a:tr h="57606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MUy</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a:t>
                      </a: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Py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TUy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MUx\Px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TUx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Qx</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391" name="Group 167"/>
          <p:cNvGraphicFramePr>
            <a:graphicFrameLocks noGrp="1"/>
          </p:cNvGraphicFramePr>
          <p:nvPr/>
        </p:nvGraphicFramePr>
        <p:xfrm>
          <a:off x="467544" y="2492896"/>
          <a:ext cx="8496944" cy="4145280"/>
        </p:xfrm>
        <a:graphic>
          <a:graphicData uri="http://schemas.openxmlformats.org/drawingml/2006/table">
            <a:tbl>
              <a:tblPr/>
              <a:tblGrid>
                <a:gridCol w="1116583"/>
                <a:gridCol w="1044575"/>
                <a:gridCol w="1042987"/>
                <a:gridCol w="1116335"/>
                <a:gridCol w="972815"/>
                <a:gridCol w="1044575"/>
                <a:gridCol w="1042988"/>
                <a:gridCol w="1116086"/>
              </a:tblGrid>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2356"/>
                                        </p:tgtEl>
                                        <p:attrNameLst>
                                          <p:attrName>style.visibility</p:attrName>
                                        </p:attrNameLst>
                                      </p:cBhvr>
                                      <p:to>
                                        <p:strVal val="visible"/>
                                      </p:to>
                                    </p:set>
                                    <p:anim calcmode="lin" valueType="num">
                                      <p:cBhvr>
                                        <p:cTn id="7" dur="500" fill="hold"/>
                                        <p:tgtEl>
                                          <p:spTgt spid="52356"/>
                                        </p:tgtEl>
                                        <p:attrNameLst>
                                          <p:attrName>ppt_w</p:attrName>
                                        </p:attrNameLst>
                                      </p:cBhvr>
                                      <p:tavLst>
                                        <p:tav tm="0">
                                          <p:val>
                                            <p:fltVal val="0"/>
                                          </p:val>
                                        </p:tav>
                                        <p:tav tm="100000">
                                          <p:val>
                                            <p:strVal val="#ppt_w"/>
                                          </p:val>
                                        </p:tav>
                                      </p:tavLst>
                                    </p:anim>
                                    <p:anim calcmode="lin" valueType="num">
                                      <p:cBhvr>
                                        <p:cTn id="8" dur="500" fill="hold"/>
                                        <p:tgtEl>
                                          <p:spTgt spid="5235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2389"/>
                                        </p:tgtEl>
                                        <p:attrNameLst>
                                          <p:attrName>style.visibility</p:attrName>
                                        </p:attrNameLst>
                                      </p:cBhvr>
                                      <p:to>
                                        <p:strVal val="visible"/>
                                      </p:to>
                                    </p:set>
                                    <p:anim calcmode="lin" valueType="num">
                                      <p:cBhvr>
                                        <p:cTn id="13" dur="1000" fill="hold"/>
                                        <p:tgtEl>
                                          <p:spTgt spid="52389"/>
                                        </p:tgtEl>
                                        <p:attrNameLst>
                                          <p:attrName>ppt_x</p:attrName>
                                        </p:attrNameLst>
                                      </p:cBhvr>
                                      <p:tavLst>
                                        <p:tav tm="0">
                                          <p:val>
                                            <p:strVal val="#ppt_x-.2"/>
                                          </p:val>
                                        </p:tav>
                                        <p:tav tm="100000">
                                          <p:val>
                                            <p:strVal val="#ppt_x"/>
                                          </p:val>
                                        </p:tav>
                                      </p:tavLst>
                                    </p:anim>
                                    <p:anim calcmode="lin" valueType="num">
                                      <p:cBhvr>
                                        <p:cTn id="14" dur="1000" fill="hold"/>
                                        <p:tgtEl>
                                          <p:spTgt spid="5238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2389"/>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2391"/>
                                        </p:tgtEl>
                                        <p:attrNameLst>
                                          <p:attrName>style.visibility</p:attrName>
                                        </p:attrNameLst>
                                      </p:cBhvr>
                                      <p:to>
                                        <p:strVal val="visible"/>
                                      </p:to>
                                    </p:set>
                                    <p:anim calcmode="lin" valueType="num">
                                      <p:cBhvr>
                                        <p:cTn id="20" dur="500" fill="hold"/>
                                        <p:tgtEl>
                                          <p:spTgt spid="52391"/>
                                        </p:tgtEl>
                                        <p:attrNameLst>
                                          <p:attrName>ppt_w</p:attrName>
                                        </p:attrNameLst>
                                      </p:cBhvr>
                                      <p:tavLst>
                                        <p:tav tm="0">
                                          <p:val>
                                            <p:fltVal val="0"/>
                                          </p:val>
                                        </p:tav>
                                        <p:tav tm="100000">
                                          <p:val>
                                            <p:strVal val="#ppt_w"/>
                                          </p:val>
                                        </p:tav>
                                      </p:tavLst>
                                    </p:anim>
                                    <p:anim calcmode="lin" valueType="num">
                                      <p:cBhvr>
                                        <p:cTn id="21" dur="500" fill="hold"/>
                                        <p:tgtEl>
                                          <p:spTgt spid="52391"/>
                                        </p:tgtEl>
                                        <p:attrNameLst>
                                          <p:attrName>ppt_h</p:attrName>
                                        </p:attrNameLst>
                                      </p:cBhvr>
                                      <p:tavLst>
                                        <p:tav tm="0">
                                          <p:val>
                                            <p:fltVal val="0"/>
                                          </p:val>
                                        </p:tav>
                                        <p:tav tm="100000">
                                          <p:val>
                                            <p:strVal val="#ppt_h"/>
                                          </p:val>
                                        </p:tav>
                                      </p:tavLst>
                                    </p:anim>
                                    <p:anim calcmode="lin" valueType="num">
                                      <p:cBhvr>
                                        <p:cTn id="22" dur="500" fill="hold"/>
                                        <p:tgtEl>
                                          <p:spTgt spid="52391"/>
                                        </p:tgtEl>
                                        <p:attrNameLst>
                                          <p:attrName>style.rotation</p:attrName>
                                        </p:attrNameLst>
                                      </p:cBhvr>
                                      <p:tavLst>
                                        <p:tav tm="0">
                                          <p:val>
                                            <p:fltVal val="360"/>
                                          </p:val>
                                        </p:tav>
                                        <p:tav tm="100000">
                                          <p:val>
                                            <p:fltVal val="0"/>
                                          </p:val>
                                        </p:tav>
                                      </p:tavLst>
                                    </p:anim>
                                    <p:animEffect transition="in" filter="fade">
                                      <p:cBhvr>
                                        <p:cTn id="23" dur="500"/>
                                        <p:tgtEl>
                                          <p:spTgt spid="5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أين يتحقق التوازن؟</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1"/>
          </p:nvPr>
        </p:nvSpPr>
        <p:spPr/>
        <p:txBody>
          <a:bodyPr/>
          <a:lstStyle/>
          <a:p>
            <a:pPr marL="609600" indent="-609600" algn="just" rtl="1" eaLnBrk="1" hangingPunct="1">
              <a:buFont typeface="Wingdings" pitchFamily="2" charset="2"/>
              <a:buNone/>
            </a:pPr>
            <a:r>
              <a:rPr lang="ar-SA" sz="2800"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الشرط الأول:</a:t>
            </a: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المنفعة الحدية للسلعة </a:t>
            </a:r>
            <a:r>
              <a:rPr lang="en-US" sz="2000" b="1" smtClean="0">
                <a:latin typeface="Times New Roman" panose="02020603050405020304" pitchFamily="18" charset="0"/>
                <a:cs typeface="Times New Roman" panose="02020603050405020304" pitchFamily="18" charset="0"/>
              </a:rPr>
              <a:t>x</a:t>
            </a:r>
            <a:r>
              <a:rPr lang="ar-SA"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  المنفعة الحدية للسلعة </a:t>
            </a:r>
            <a:r>
              <a:rPr lang="en-US" sz="2000" b="1" smtClean="0">
                <a:latin typeface="Times New Roman" panose="02020603050405020304" pitchFamily="18" charset="0"/>
                <a:cs typeface="Times New Roman" panose="02020603050405020304" pitchFamily="18" charset="0"/>
              </a:rPr>
              <a:t> y</a:t>
            </a:r>
            <a:r>
              <a:rPr lang="ar-SA" sz="2000" b="1" smtClean="0">
                <a:latin typeface="Times New Roman" panose="02020603050405020304" pitchFamily="18" charset="0"/>
                <a:cs typeface="Times New Roman" panose="02020603050405020304" pitchFamily="18" charset="0"/>
              </a:rPr>
              <a:t> </a:t>
            </a:r>
          </a:p>
          <a:p>
            <a:pPr marL="609600" indent="-609600" algn="ctr" rtl="1" eaLnBrk="1" hangingPunct="1">
              <a:buFont typeface="Wingdings" pitchFamily="2" charset="2"/>
              <a:buNone/>
            </a:pPr>
            <a:r>
              <a:rPr lang="en-US" sz="20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ــــــــــــــــــــــــــــــــــــــ     =  </a:t>
            </a:r>
            <a:r>
              <a:rPr lang="en-US" sz="20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  ــــــــــــــــــــــــــــــــــــــــ   </a:t>
            </a: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سعر السلعة</a:t>
            </a:r>
            <a:r>
              <a:rPr lang="en-US" sz="2000" b="1" smtClean="0">
                <a:latin typeface="Times New Roman" panose="02020603050405020304" pitchFamily="18" charset="0"/>
                <a:cs typeface="Times New Roman" panose="02020603050405020304" pitchFamily="18" charset="0"/>
              </a:rPr>
              <a:t>x </a:t>
            </a:r>
            <a:r>
              <a:rPr lang="ar-SA"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   </a:t>
            </a:r>
            <a:r>
              <a:rPr lang="ar-SA" sz="2000" b="1" smtClean="0">
                <a:latin typeface="Times New Roman" panose="02020603050405020304" pitchFamily="18" charset="0"/>
                <a:cs typeface="Times New Roman" panose="02020603050405020304" pitchFamily="18" charset="0"/>
              </a:rPr>
              <a:t>   سعر السلعة </a:t>
            </a:r>
            <a:r>
              <a:rPr lang="en-US" sz="2000" b="1" smtClean="0">
                <a:latin typeface="Times New Roman" panose="02020603050405020304" pitchFamily="18" charset="0"/>
                <a:cs typeface="Times New Roman" panose="02020603050405020304" pitchFamily="18" charset="0"/>
              </a:rPr>
              <a:t>y</a:t>
            </a:r>
            <a:endParaRPr lang="ar-SA" sz="2000" b="1" smtClean="0">
              <a:latin typeface="Times New Roman" panose="02020603050405020304" pitchFamily="18" charset="0"/>
              <a:cs typeface="Times New Roman" panose="02020603050405020304" pitchFamily="18" charset="0"/>
            </a:endParaRP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a:t>
            </a:r>
          </a:p>
          <a:p>
            <a:pPr marL="609600" indent="-609600" algn="just"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يتحقق هذا الشرط عند:  </a:t>
            </a: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44               22                              32                     16   </a:t>
            </a: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ــــــــــــ    =     ـــــــــــ           وعند        ــــــــــــــ         =  ــــــــــــــــ</a:t>
            </a:r>
          </a:p>
          <a:p>
            <a:pPr marL="609600" indent="-609600" algn="ctr"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2                  1                                2                      1 </a:t>
            </a:r>
          </a:p>
          <a:p>
            <a:pPr marL="609600" indent="-609600" algn="just"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 </a:t>
            </a:r>
          </a:p>
          <a:p>
            <a:pPr marL="609600" indent="-609600" algn="just"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لكن الشرط الثاني لا يتحقق إلا عند : </a:t>
            </a:r>
            <a:r>
              <a:rPr lang="en-US" sz="2000" b="1" smtClean="0">
                <a:latin typeface="Times New Roman" panose="02020603050405020304" pitchFamily="18" charset="0"/>
                <a:cs typeface="Times New Roman" panose="02020603050405020304" pitchFamily="18" charset="0"/>
              </a:rPr>
              <a:t>I = Qx * px  + Qy * Py </a:t>
            </a:r>
            <a:endParaRPr lang="ar-SA" sz="2000" b="1" smtClean="0">
              <a:latin typeface="Times New Roman" panose="02020603050405020304" pitchFamily="18" charset="0"/>
              <a:cs typeface="Times New Roman" panose="02020603050405020304" pitchFamily="18" charset="0"/>
            </a:endParaRPr>
          </a:p>
          <a:p>
            <a:pPr marL="609600" indent="-609600" algn="ctr" rtl="1" eaLnBrk="1" hangingPunct="1">
              <a:buFont typeface="Wingdings" pitchFamily="2" charset="2"/>
              <a:buNone/>
            </a:pPr>
            <a:r>
              <a:rPr lang="ar-SA" sz="2000" b="1" smtClean="0">
                <a:solidFill>
                  <a:schemeClr val="accent2"/>
                </a:solidFill>
                <a:latin typeface="Times New Roman" panose="02020603050405020304" pitchFamily="18" charset="0"/>
                <a:cs typeface="Times New Roman" panose="02020603050405020304" pitchFamily="18" charset="0"/>
              </a:rPr>
              <a:t>15  = </a:t>
            </a:r>
            <a:r>
              <a:rPr lang="en-US" sz="2000" b="1" smtClean="0">
                <a:solidFill>
                  <a:schemeClr val="accent2"/>
                </a:solidFill>
                <a:latin typeface="Times New Roman" panose="02020603050405020304" pitchFamily="18" charset="0"/>
                <a:cs typeface="Times New Roman" panose="02020603050405020304" pitchFamily="18" charset="0"/>
              </a:rPr>
              <a:t> </a:t>
            </a:r>
            <a:r>
              <a:rPr lang="ar-SA" sz="2000" b="1" smtClean="0">
                <a:solidFill>
                  <a:schemeClr val="accent2"/>
                </a:solidFill>
                <a:latin typeface="Times New Roman" panose="02020603050405020304" pitchFamily="18" charset="0"/>
                <a:cs typeface="Times New Roman" panose="02020603050405020304" pitchFamily="18" charset="0"/>
              </a:rPr>
              <a:t>4 * 2  + 7 * 1  </a:t>
            </a:r>
            <a:endParaRPr lang="en-US" sz="2000" b="1" smtClean="0">
              <a:solidFill>
                <a:schemeClr val="accent2"/>
              </a:solidFill>
              <a:latin typeface="Times New Roman" panose="02020603050405020304" pitchFamily="18" charset="0"/>
              <a:cs typeface="Times New Roman" panose="02020603050405020304" pitchFamily="18" charset="0"/>
            </a:endParaRPr>
          </a:p>
          <a:p>
            <a:pPr marL="609600" indent="-609600" algn="just" rtl="1" eaLnBrk="1" hangingPunct="1">
              <a:buFont typeface="Wingdings" pitchFamily="2" charset="2"/>
              <a:buNone/>
            </a:pPr>
            <a:r>
              <a:rPr lang="ar-SA" sz="2000" b="1" smtClean="0">
                <a:latin typeface="Times New Roman" panose="02020603050405020304" pitchFamily="18" charset="0"/>
                <a:cs typeface="Times New Roman" panose="02020603050405020304" pitchFamily="18" charset="0"/>
              </a:rPr>
              <a:t>إذن يتحقق للمستهلك أقصى إشباع باستهلاك 4 وحدة من  السلعة </a:t>
            </a:r>
            <a:r>
              <a:rPr lang="en-US" sz="2000" b="1" smtClean="0">
                <a:latin typeface="Times New Roman" panose="02020603050405020304" pitchFamily="18" charset="0"/>
                <a:cs typeface="Times New Roman" panose="02020603050405020304" pitchFamily="18" charset="0"/>
              </a:rPr>
              <a:t>x</a:t>
            </a:r>
            <a:r>
              <a:rPr lang="ar-SA" sz="2000" b="1" smtClean="0">
                <a:latin typeface="Times New Roman" panose="02020603050405020304" pitchFamily="18" charset="0"/>
                <a:cs typeface="Times New Roman" panose="02020603050405020304" pitchFamily="18" charset="0"/>
              </a:rPr>
              <a:t> و 7 وحدة من السلعة </a:t>
            </a:r>
            <a:r>
              <a:rPr lang="en-US" sz="2000" b="1" smtClean="0">
                <a:latin typeface="Times New Roman" panose="02020603050405020304" pitchFamily="18" charset="0"/>
                <a:cs typeface="Times New Roman" panose="02020603050405020304" pitchFamily="18" charset="0"/>
              </a:rPr>
              <a:t>y</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just" rtl="1" eaLnBrk="1" fontAlgn="auto" hangingPunct="1">
              <a:spcAft>
                <a:spcPts val="0"/>
              </a:spcAft>
              <a:defRPr/>
            </a:pPr>
            <a:r>
              <a:rPr lang="ar-SA" sz="5400" dirty="0" smtClean="0">
                <a:solidFill>
                  <a:schemeClr val="accent1">
                    <a:satMod val="150000"/>
                  </a:schemeClr>
                </a:solidFill>
                <a:latin typeface="Times New Roman" panose="02020603050405020304" pitchFamily="18" charset="0"/>
                <a:cs typeface="Times New Roman" panose="02020603050405020304" pitchFamily="18" charset="0"/>
              </a:rPr>
              <a:t>فائض المستهلك </a:t>
            </a:r>
            <a:endParaRPr lang="en-US" sz="54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idx="1"/>
          </p:nvPr>
        </p:nvSpPr>
        <p:spPr/>
        <p:txBody>
          <a:bodyPr>
            <a:normAutofit/>
          </a:bodyPr>
          <a:lstStyle/>
          <a:p>
            <a:pPr marL="609600" indent="-609600" algn="just" rtl="1" eaLnBrk="1" hangingPunct="1">
              <a:buFont typeface="Wingdings" pitchFamily="2" charset="2"/>
              <a:buNone/>
            </a:pPr>
            <a:r>
              <a:rPr lang="ar-SA" sz="4400" smtClean="0">
                <a:latin typeface="Times New Roman" panose="02020603050405020304" pitchFamily="18" charset="0"/>
                <a:cs typeface="Times New Roman" panose="02020603050405020304" pitchFamily="18" charset="0"/>
              </a:rPr>
              <a:t> </a:t>
            </a:r>
            <a:r>
              <a:rPr lang="ar-SA" smtClean="0">
                <a:latin typeface="Times New Roman" panose="02020603050405020304" pitchFamily="18" charset="0"/>
                <a:cs typeface="Times New Roman" panose="02020603050405020304" pitchFamily="18" charset="0"/>
              </a:rPr>
              <a:t>فائض المستهلك هو الفرق بين المبلغ الذي كان المستهلك مستعداً لدفعه للحصول على كمية معينة من السلعة والمبلغ الذي دفعه فعلاً لتلك الكمية حسب السعر السائد في السوق.</a:t>
            </a:r>
          </a:p>
          <a:p>
            <a:pPr marL="609600" indent="-609600"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a:t>
            </a:r>
          </a:p>
          <a:p>
            <a:pPr marL="609600" indent="-609600" algn="just" rtl="1" eaLnBrk="1" hangingPunct="1">
              <a:buFont typeface="Wingdings" pitchFamily="2" charset="2"/>
              <a:buNone/>
            </a:pPr>
            <a:r>
              <a:rPr lang="ar-SA" smtClean="0">
                <a:latin typeface="Times New Roman" panose="02020603050405020304" pitchFamily="18" charset="0"/>
                <a:cs typeface="Times New Roman" panose="02020603050405020304" pitchFamily="18" charset="0"/>
              </a:rPr>
              <a:t> وترتبط فكرة فائض المستهلك بنظرية المنفعة الحدية حيث أنه كثيراً ما نجد أن المنفعة التي يحصل عليها المستهلك من سلعة ما أكثر من السعر الذي يدفعه لشرائها.</a:t>
            </a:r>
            <a:endParaRPr lang="en-US"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rtl="1" eaLnBrk="1" fontAlgn="auto" hangingPunct="1">
              <a:spcAft>
                <a:spcPts val="0"/>
              </a:spcAft>
              <a:defRPr/>
            </a:pPr>
            <a:r>
              <a:rPr lang="ar-SA" sz="3600" dirty="0" smtClean="0">
                <a:solidFill>
                  <a:schemeClr val="accent1">
                    <a:satMod val="150000"/>
                  </a:schemeClr>
                </a:solidFill>
              </a:rPr>
              <a:t>مثال لتوضيح فائض المستهلك</a:t>
            </a:r>
            <a:endParaRPr lang="en-US" sz="3600" dirty="0" smtClean="0">
              <a:solidFill>
                <a:schemeClr val="accent1">
                  <a:satMod val="150000"/>
                </a:schemeClr>
              </a:solidFill>
            </a:endParaRPr>
          </a:p>
        </p:txBody>
      </p:sp>
      <p:graphicFrame>
        <p:nvGraphicFramePr>
          <p:cNvPr id="58421" name="Group 53"/>
          <p:cNvGraphicFramePr>
            <a:graphicFrameLocks noGrp="1"/>
          </p:cNvGraphicFramePr>
          <p:nvPr>
            <p:ph idx="1"/>
          </p:nvPr>
        </p:nvGraphicFramePr>
        <p:xfrm>
          <a:off x="457200" y="1774825"/>
          <a:ext cx="8229600" cy="2720975"/>
        </p:xfrm>
        <a:graphic>
          <a:graphicData uri="http://schemas.openxmlformats.org/drawingml/2006/table">
            <a:tbl>
              <a:tblPr/>
              <a:tblGrid>
                <a:gridCol w="2057400"/>
                <a:gridCol w="2057400"/>
                <a:gridCol w="2057400"/>
                <a:gridCol w="2057400"/>
              </a:tblGrid>
              <a:tr h="739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فائض المستهلك</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1"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سعر التوازن</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سعر الطلب</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الكمية المطلوبة</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30</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8920" marR="98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23" name="Rectangle 3"/>
          <p:cNvSpPr>
            <a:spLocks noGrp="1" noChangeArrowheads="1"/>
          </p:cNvSpPr>
          <p:nvPr>
            <p:ph type="body" sz="half" idx="4294967295"/>
          </p:nvPr>
        </p:nvSpPr>
        <p:spPr>
          <a:xfrm>
            <a:off x="0" y="1527175"/>
            <a:ext cx="9144000" cy="5330825"/>
          </a:xfrm>
        </p:spPr>
        <p:txBody>
          <a:bodyPr>
            <a:normAutofit/>
          </a:bodyPr>
          <a:lstStyle/>
          <a:p>
            <a:pPr marL="609600" indent="-609600" algn="just" rtl="1" eaLnBrk="1" hangingPunct="1">
              <a:buFont typeface="Wingdings" pitchFamily="2" charset="2"/>
              <a:buNone/>
            </a:pPr>
            <a:r>
              <a:rPr lang="ar-SA" sz="2800" dirty="0" smtClean="0"/>
              <a:t>   </a:t>
            </a:r>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endParaRPr lang="ar-SA" sz="2800" dirty="0" smtClean="0"/>
          </a:p>
          <a:p>
            <a:pPr marL="609600" indent="-609600" algn="just" rtl="1" eaLnBrk="1" hangingPunct="1">
              <a:buFont typeface="Wingdings" pitchFamily="2" charset="2"/>
              <a:buNone/>
            </a:pPr>
            <a:r>
              <a:rPr lang="ar-SA" sz="2800" dirty="0" smtClean="0"/>
              <a:t> </a:t>
            </a:r>
            <a:r>
              <a:rPr lang="ar-SA" sz="2800" b="1" dirty="0" smtClean="0"/>
              <a:t>اذا كان سعر سلعة ما في السوق 30 جنيه وجدول الطلب عليها كما في الجدول أعلاه، يمكن حصر فائض المستهلك في المنطقة الواقعة بين منحنى الطلب وخط سعر التوازن في السوق</a:t>
            </a:r>
            <a:endParaRPr lang="en-US" sz="2800" b="1" dirty="0" smtClean="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التوضيح بالرسم</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1747" name="Text Box 12"/>
          <p:cNvSpPr>
            <a:spLocks noGrp="1" noChangeArrowheads="1"/>
          </p:cNvSpPr>
          <p:nvPr>
            <p:ph idx="1"/>
          </p:nvPr>
        </p:nvSpPr>
        <p:spPr/>
        <p:txBody>
          <a:bodyPr/>
          <a:lstStyle/>
          <a:p>
            <a:pPr eaLnBrk="1" hangingPunct="1">
              <a:buFontTx/>
              <a:buNone/>
            </a:pPr>
            <a:endParaRPr lang="en-US" dirty="0" smtClean="0"/>
          </a:p>
        </p:txBody>
      </p:sp>
      <p:sp>
        <p:nvSpPr>
          <p:cNvPr id="31748" name="Line 4"/>
          <p:cNvSpPr>
            <a:spLocks noChangeShapeType="1"/>
          </p:cNvSpPr>
          <p:nvPr/>
        </p:nvSpPr>
        <p:spPr bwMode="auto">
          <a:xfrm>
            <a:off x="2987675" y="2312988"/>
            <a:ext cx="0" cy="3060700"/>
          </a:xfrm>
          <a:prstGeom prst="line">
            <a:avLst/>
          </a:prstGeom>
          <a:noFill/>
          <a:ln w="9525">
            <a:solidFill>
              <a:schemeClr val="tx1"/>
            </a:solidFill>
            <a:round/>
            <a:headEnd/>
            <a:tailEnd/>
          </a:ln>
        </p:spPr>
        <p:txBody>
          <a:bodyPr/>
          <a:lstStyle/>
          <a:p>
            <a:endParaRPr lang="en-US"/>
          </a:p>
        </p:txBody>
      </p:sp>
      <p:sp>
        <p:nvSpPr>
          <p:cNvPr id="31749" name="Line 5"/>
          <p:cNvSpPr>
            <a:spLocks noChangeShapeType="1"/>
          </p:cNvSpPr>
          <p:nvPr/>
        </p:nvSpPr>
        <p:spPr bwMode="auto">
          <a:xfrm>
            <a:off x="2987675" y="5373688"/>
            <a:ext cx="3600450" cy="0"/>
          </a:xfrm>
          <a:prstGeom prst="line">
            <a:avLst/>
          </a:prstGeom>
          <a:noFill/>
          <a:ln w="9525">
            <a:solidFill>
              <a:schemeClr val="tx1"/>
            </a:solidFill>
            <a:round/>
            <a:headEnd/>
            <a:tailEnd/>
          </a:ln>
        </p:spPr>
        <p:txBody>
          <a:bodyPr/>
          <a:lstStyle/>
          <a:p>
            <a:endParaRPr lang="en-US"/>
          </a:p>
        </p:txBody>
      </p:sp>
      <p:sp>
        <p:nvSpPr>
          <p:cNvPr id="31750" name="Line 6"/>
          <p:cNvSpPr>
            <a:spLocks noChangeShapeType="1"/>
          </p:cNvSpPr>
          <p:nvPr/>
        </p:nvSpPr>
        <p:spPr bwMode="auto">
          <a:xfrm>
            <a:off x="3095625" y="2565400"/>
            <a:ext cx="2520950" cy="2087563"/>
          </a:xfrm>
          <a:prstGeom prst="line">
            <a:avLst/>
          </a:prstGeom>
          <a:noFill/>
          <a:ln w="9525">
            <a:solidFill>
              <a:schemeClr val="tx1"/>
            </a:solidFill>
            <a:round/>
            <a:headEnd/>
            <a:tailEnd/>
          </a:ln>
        </p:spPr>
        <p:txBody>
          <a:bodyPr/>
          <a:lstStyle/>
          <a:p>
            <a:endParaRPr lang="en-US"/>
          </a:p>
        </p:txBody>
      </p:sp>
      <p:sp>
        <p:nvSpPr>
          <p:cNvPr id="31751" name="Line 7"/>
          <p:cNvSpPr>
            <a:spLocks noChangeShapeType="1"/>
          </p:cNvSpPr>
          <p:nvPr/>
        </p:nvSpPr>
        <p:spPr bwMode="auto">
          <a:xfrm>
            <a:off x="3095625" y="4365625"/>
            <a:ext cx="3563938" cy="0"/>
          </a:xfrm>
          <a:prstGeom prst="line">
            <a:avLst/>
          </a:prstGeom>
          <a:noFill/>
          <a:ln w="9525">
            <a:solidFill>
              <a:schemeClr val="tx1"/>
            </a:solidFill>
            <a:prstDash val="sysDot"/>
            <a:round/>
            <a:headEnd/>
            <a:tailEnd/>
          </a:ln>
        </p:spPr>
        <p:txBody>
          <a:bodyPr/>
          <a:lstStyle/>
          <a:p>
            <a:endParaRPr lang="en-US"/>
          </a:p>
        </p:txBody>
      </p:sp>
      <p:sp>
        <p:nvSpPr>
          <p:cNvPr id="31752" name="Text Box 8"/>
          <p:cNvSpPr txBox="1">
            <a:spLocks noChangeArrowheads="1"/>
          </p:cNvSpPr>
          <p:nvPr/>
        </p:nvSpPr>
        <p:spPr bwMode="auto">
          <a:xfrm>
            <a:off x="2447925" y="4184650"/>
            <a:ext cx="438150" cy="366713"/>
          </a:xfrm>
          <a:prstGeom prst="rect">
            <a:avLst/>
          </a:prstGeom>
          <a:noFill/>
          <a:ln w="9525">
            <a:noFill/>
            <a:miter lim="800000"/>
            <a:headEnd/>
            <a:tailEnd/>
          </a:ln>
        </p:spPr>
        <p:txBody>
          <a:bodyPr wrap="none">
            <a:spAutoFit/>
          </a:bodyPr>
          <a:lstStyle/>
          <a:p>
            <a:r>
              <a:rPr lang="ar-SA"/>
              <a:t>30</a:t>
            </a:r>
            <a:endParaRPr lang="en-US"/>
          </a:p>
        </p:txBody>
      </p:sp>
      <p:sp>
        <p:nvSpPr>
          <p:cNvPr id="31753" name="Text Box 9"/>
          <p:cNvSpPr txBox="1">
            <a:spLocks noChangeArrowheads="1"/>
          </p:cNvSpPr>
          <p:nvPr/>
        </p:nvSpPr>
        <p:spPr bwMode="auto">
          <a:xfrm>
            <a:off x="2339975" y="2384425"/>
            <a:ext cx="565150" cy="366713"/>
          </a:xfrm>
          <a:prstGeom prst="rect">
            <a:avLst/>
          </a:prstGeom>
          <a:noFill/>
          <a:ln w="9525">
            <a:noFill/>
            <a:miter lim="800000"/>
            <a:headEnd/>
            <a:tailEnd/>
          </a:ln>
        </p:spPr>
        <p:txBody>
          <a:bodyPr wrap="none">
            <a:spAutoFit/>
          </a:bodyPr>
          <a:lstStyle/>
          <a:p>
            <a:r>
              <a:rPr lang="ar-SA"/>
              <a:t>100</a:t>
            </a:r>
            <a:endParaRPr lang="en-US"/>
          </a:p>
        </p:txBody>
      </p:sp>
      <p:sp>
        <p:nvSpPr>
          <p:cNvPr id="31754" name="Text Box 10"/>
          <p:cNvSpPr txBox="1">
            <a:spLocks noChangeArrowheads="1"/>
          </p:cNvSpPr>
          <p:nvPr/>
        </p:nvSpPr>
        <p:spPr bwMode="auto">
          <a:xfrm>
            <a:off x="5111750" y="5481638"/>
            <a:ext cx="311150" cy="366712"/>
          </a:xfrm>
          <a:prstGeom prst="rect">
            <a:avLst/>
          </a:prstGeom>
          <a:noFill/>
          <a:ln w="9525">
            <a:noFill/>
            <a:miter lim="800000"/>
            <a:headEnd/>
            <a:tailEnd/>
          </a:ln>
        </p:spPr>
        <p:txBody>
          <a:bodyPr wrap="none">
            <a:spAutoFit/>
          </a:bodyPr>
          <a:lstStyle/>
          <a:p>
            <a:r>
              <a:rPr lang="ar-SA"/>
              <a:t>5</a:t>
            </a:r>
            <a:endParaRPr lang="en-US"/>
          </a:p>
        </p:txBody>
      </p:sp>
      <p:sp>
        <p:nvSpPr>
          <p:cNvPr id="31755" name="Text Box 11"/>
          <p:cNvSpPr txBox="1">
            <a:spLocks noChangeArrowheads="1"/>
          </p:cNvSpPr>
          <p:nvPr/>
        </p:nvSpPr>
        <p:spPr bwMode="auto">
          <a:xfrm>
            <a:off x="4643438" y="5481638"/>
            <a:ext cx="311150" cy="366712"/>
          </a:xfrm>
          <a:prstGeom prst="rect">
            <a:avLst/>
          </a:prstGeom>
          <a:noFill/>
          <a:ln w="9525">
            <a:noFill/>
            <a:miter lim="800000"/>
            <a:headEnd/>
            <a:tailEnd/>
          </a:ln>
        </p:spPr>
        <p:txBody>
          <a:bodyPr wrap="none">
            <a:spAutoFit/>
          </a:bodyPr>
          <a:lstStyle/>
          <a:p>
            <a:r>
              <a:rPr lang="ar-SA"/>
              <a:t>4</a:t>
            </a:r>
            <a:endParaRPr lang="en-US"/>
          </a:p>
        </p:txBody>
      </p:sp>
      <p:sp>
        <p:nvSpPr>
          <p:cNvPr id="31756" name="Text Box 13"/>
          <p:cNvSpPr txBox="1">
            <a:spLocks noChangeArrowheads="1"/>
          </p:cNvSpPr>
          <p:nvPr/>
        </p:nvSpPr>
        <p:spPr bwMode="auto">
          <a:xfrm>
            <a:off x="4140200" y="5481638"/>
            <a:ext cx="311150" cy="366712"/>
          </a:xfrm>
          <a:prstGeom prst="rect">
            <a:avLst/>
          </a:prstGeom>
          <a:noFill/>
          <a:ln w="9525">
            <a:noFill/>
            <a:miter lim="800000"/>
            <a:headEnd/>
            <a:tailEnd/>
          </a:ln>
        </p:spPr>
        <p:txBody>
          <a:bodyPr wrap="none">
            <a:spAutoFit/>
          </a:bodyPr>
          <a:lstStyle/>
          <a:p>
            <a:r>
              <a:rPr lang="ar-SA"/>
              <a:t>3</a:t>
            </a:r>
            <a:endParaRPr lang="en-US"/>
          </a:p>
        </p:txBody>
      </p:sp>
      <p:sp>
        <p:nvSpPr>
          <p:cNvPr id="31757" name="Text Box 14"/>
          <p:cNvSpPr txBox="1">
            <a:spLocks noChangeArrowheads="1"/>
          </p:cNvSpPr>
          <p:nvPr/>
        </p:nvSpPr>
        <p:spPr bwMode="auto">
          <a:xfrm>
            <a:off x="3671888" y="5481638"/>
            <a:ext cx="311150" cy="366712"/>
          </a:xfrm>
          <a:prstGeom prst="rect">
            <a:avLst/>
          </a:prstGeom>
          <a:noFill/>
          <a:ln w="9525">
            <a:noFill/>
            <a:miter lim="800000"/>
            <a:headEnd/>
            <a:tailEnd/>
          </a:ln>
        </p:spPr>
        <p:txBody>
          <a:bodyPr wrap="none">
            <a:spAutoFit/>
          </a:bodyPr>
          <a:lstStyle/>
          <a:p>
            <a:r>
              <a:rPr lang="ar-SA"/>
              <a:t>2</a:t>
            </a:r>
            <a:endParaRPr lang="en-US"/>
          </a:p>
        </p:txBody>
      </p:sp>
      <p:sp>
        <p:nvSpPr>
          <p:cNvPr id="31758" name="Text Box 15"/>
          <p:cNvSpPr txBox="1">
            <a:spLocks noChangeArrowheads="1"/>
          </p:cNvSpPr>
          <p:nvPr/>
        </p:nvSpPr>
        <p:spPr bwMode="auto">
          <a:xfrm>
            <a:off x="3203575" y="5445125"/>
            <a:ext cx="311150" cy="366713"/>
          </a:xfrm>
          <a:prstGeom prst="rect">
            <a:avLst/>
          </a:prstGeom>
          <a:noFill/>
          <a:ln w="9525">
            <a:noFill/>
            <a:miter lim="800000"/>
            <a:headEnd/>
            <a:tailEnd/>
          </a:ln>
        </p:spPr>
        <p:txBody>
          <a:bodyPr wrap="none">
            <a:spAutoFit/>
          </a:bodyPr>
          <a:lstStyle/>
          <a:p>
            <a:r>
              <a:rPr lang="ar-SA"/>
              <a:t>1</a:t>
            </a:r>
            <a:endParaRPr lang="en-US"/>
          </a:p>
        </p:txBody>
      </p:sp>
      <p:sp>
        <p:nvSpPr>
          <p:cNvPr id="31759" name="Text Box 16"/>
          <p:cNvSpPr txBox="1">
            <a:spLocks noChangeArrowheads="1"/>
          </p:cNvSpPr>
          <p:nvPr/>
        </p:nvSpPr>
        <p:spPr bwMode="auto">
          <a:xfrm>
            <a:off x="2447925" y="3500438"/>
            <a:ext cx="438150" cy="366712"/>
          </a:xfrm>
          <a:prstGeom prst="rect">
            <a:avLst/>
          </a:prstGeom>
          <a:noFill/>
          <a:ln w="9525">
            <a:noFill/>
            <a:miter lim="800000"/>
            <a:headEnd/>
            <a:tailEnd/>
          </a:ln>
        </p:spPr>
        <p:txBody>
          <a:bodyPr wrap="none">
            <a:spAutoFit/>
          </a:bodyPr>
          <a:lstStyle/>
          <a:p>
            <a:r>
              <a:rPr lang="ar-SA"/>
              <a:t>50</a:t>
            </a:r>
            <a:endParaRPr lang="en-US"/>
          </a:p>
        </p:txBody>
      </p:sp>
      <p:sp>
        <p:nvSpPr>
          <p:cNvPr id="31760" name="Text Box 17"/>
          <p:cNvSpPr txBox="1">
            <a:spLocks noChangeArrowheads="1"/>
          </p:cNvSpPr>
          <p:nvPr/>
        </p:nvSpPr>
        <p:spPr bwMode="auto">
          <a:xfrm>
            <a:off x="2447925" y="2997200"/>
            <a:ext cx="438150" cy="366713"/>
          </a:xfrm>
          <a:prstGeom prst="rect">
            <a:avLst/>
          </a:prstGeom>
          <a:noFill/>
          <a:ln w="9525">
            <a:noFill/>
            <a:miter lim="800000"/>
            <a:headEnd/>
            <a:tailEnd/>
          </a:ln>
        </p:spPr>
        <p:txBody>
          <a:bodyPr wrap="none">
            <a:spAutoFit/>
          </a:bodyPr>
          <a:lstStyle/>
          <a:p>
            <a:r>
              <a:rPr lang="ar-SA"/>
              <a:t>70</a:t>
            </a:r>
            <a:endParaRPr lang="en-US"/>
          </a:p>
        </p:txBody>
      </p:sp>
      <p:sp>
        <p:nvSpPr>
          <p:cNvPr id="31761" name="AutoShape 18"/>
          <p:cNvSpPr>
            <a:spLocks noChangeArrowheads="1"/>
          </p:cNvSpPr>
          <p:nvPr/>
        </p:nvSpPr>
        <p:spPr bwMode="auto">
          <a:xfrm>
            <a:off x="3167063" y="2708275"/>
            <a:ext cx="1873250" cy="1549400"/>
          </a:xfrm>
          <a:prstGeom prst="rtTriangle">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2771" name="Rectangle 3"/>
          <p:cNvSpPr>
            <a:spLocks noGrp="1" noChangeArrowheads="1"/>
          </p:cNvSpPr>
          <p:nvPr>
            <p:ph idx="1"/>
          </p:nvPr>
        </p:nvSpPr>
        <p:spPr/>
        <p:txBody>
          <a:bodyPr/>
          <a:lstStyle/>
          <a:p>
            <a:pPr algn="ctr" rtl="1" eaLnBrk="1" hangingPunct="1">
              <a:buFont typeface="Wingdings" pitchFamily="2" charset="2"/>
              <a:buNone/>
            </a:pPr>
            <a:r>
              <a:rPr lang="ar-SA" sz="6600" smtClean="0">
                <a:latin typeface="Times New Roman" panose="02020603050405020304" pitchFamily="18" charset="0"/>
                <a:cs typeface="Times New Roman" panose="02020603050405020304" pitchFamily="18" charset="0"/>
              </a:rPr>
              <a:t>ثانياً: نظرية منحنيات السواء</a:t>
            </a:r>
            <a:endParaRPr lang="en-US" sz="660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الافتراضات الأساسية في التحليل الاقتصادي</a:t>
            </a:r>
            <a:endParaRPr lang="en-US" dirty="0"/>
          </a:p>
        </p:txBody>
      </p:sp>
      <p:sp>
        <p:nvSpPr>
          <p:cNvPr id="3" name="Content Placeholder 2"/>
          <p:cNvSpPr>
            <a:spLocks noGrp="1"/>
          </p:cNvSpPr>
          <p:nvPr>
            <p:ph idx="1"/>
          </p:nvPr>
        </p:nvSpPr>
        <p:spPr/>
        <p:txBody>
          <a:bodyPr/>
          <a:lstStyle/>
          <a:p>
            <a:pPr algn="just"/>
            <a:r>
              <a:rPr lang="ar-SA" b="1" dirty="0" smtClean="0"/>
              <a:t>بقاء العوامل الأخرى ثابتة. </a:t>
            </a:r>
            <a:endParaRPr lang="en-US" b="1" dirty="0" smtClean="0"/>
          </a:p>
          <a:p>
            <a:pPr algn="just"/>
            <a:r>
              <a:rPr lang="ar-SA" b="1" dirty="0" smtClean="0"/>
              <a:t>العقلانية: وتعني أن المستهلك والمنتج عقلانيان يحددان الأهداف ثم الوسائل. </a:t>
            </a:r>
            <a:endParaRPr lang="en-US" b="1" dirty="0" smtClean="0"/>
          </a:p>
          <a:p>
            <a:pPr algn="just"/>
            <a:r>
              <a:rPr lang="ar-SA" b="1" dirty="0" smtClean="0"/>
              <a:t>افتراض تعظيم المنفعة والربح: أي أن المستهلك يسعى إلى تحقيق أعظم منفعة، كما أن المنتج يسعي الي تحقيق أكبر ربح.</a:t>
            </a:r>
            <a:endParaRPr lang="en-US" b="1"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r" rtl="1" eaLnBrk="1" fontAlgn="auto" hangingPunct="1">
              <a:spcAft>
                <a:spcPts val="0"/>
              </a:spcAft>
              <a:defRPr/>
            </a:pPr>
            <a:r>
              <a:rPr lang="ar-SA" sz="6000" dirty="0">
                <a:solidFill>
                  <a:schemeClr val="accent1">
                    <a:satMod val="150000"/>
                  </a:schemeClr>
                </a:solidFill>
                <a:latin typeface="Times New Roman" panose="02020603050405020304" pitchFamily="18" charset="0"/>
                <a:cs typeface="Times New Roman" panose="02020603050405020304" pitchFamily="18" charset="0"/>
              </a:rPr>
              <a:t>مفهوم منحنيات السواء</a:t>
            </a:r>
            <a:endParaRPr lang="en-US" sz="6000" dirty="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3824" name="Group 32"/>
          <p:cNvGraphicFramePr>
            <a:graphicFrameLocks noGrp="1"/>
          </p:cNvGraphicFramePr>
          <p:nvPr>
            <p:ph idx="1"/>
          </p:nvPr>
        </p:nvGraphicFramePr>
        <p:xfrm>
          <a:off x="457200" y="1774825"/>
          <a:ext cx="8229600" cy="2590800"/>
        </p:xfrm>
        <a:graphic>
          <a:graphicData uri="http://schemas.openxmlformats.org/drawingml/2006/table">
            <a:tbl>
              <a:tblPr/>
              <a:tblGrid>
                <a:gridCol w="2743200"/>
                <a:gridCol w="2743200"/>
                <a:gridCol w="2743200"/>
              </a:tblGrid>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تفاح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برتقال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المجموعة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A</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D</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795" name="Rectangle 3"/>
          <p:cNvSpPr>
            <a:spLocks noGrp="1" noChangeArrowheads="1"/>
          </p:cNvSpPr>
          <p:nvPr>
            <p:ph type="body" sz="half" idx="4294967295"/>
          </p:nvPr>
        </p:nvSpPr>
        <p:spPr>
          <a:xfrm>
            <a:off x="323850" y="4365104"/>
            <a:ext cx="8820150" cy="2988172"/>
          </a:xfrm>
        </p:spPr>
        <p:txBody>
          <a:bodyPr/>
          <a:lstStyle/>
          <a:p>
            <a:pPr algn="r" rtl="1" eaLnBrk="1" hangingPunct="1">
              <a:lnSpc>
                <a:spcPct val="80000"/>
              </a:lnSpc>
              <a:buFont typeface="Wingdings" pitchFamily="2" charset="2"/>
              <a:buNone/>
            </a:pPr>
            <a:r>
              <a:rPr lang="ar-SA" sz="2400" dirty="0" smtClean="0">
                <a:latin typeface="Times New Roman" panose="02020603050405020304" pitchFamily="18" charset="0"/>
                <a:cs typeface="Times New Roman" panose="02020603050405020304" pitchFamily="18" charset="0"/>
              </a:rPr>
              <a:t>منحنى السواء: تمثيل بياني لمجموعتين من السلع تعطي نفس درجة الإشباع.</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 typeface="Wingdings" pitchFamily="2" charset="2"/>
              <a:buNone/>
            </a:pPr>
            <a:r>
              <a:rPr lang="ar-SA" sz="2400" dirty="0" smtClean="0">
                <a:latin typeface="Times New Roman" panose="02020603050405020304" pitchFamily="18" charset="0"/>
                <a:cs typeface="Times New Roman" panose="02020603050405020304" pitchFamily="18" charset="0"/>
              </a:rPr>
              <a:t>أي مجموعة تعطي نفس درجة الإشباع </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المجموعات </a:t>
            </a:r>
            <a:r>
              <a:rPr lang="en-US" sz="2400" dirty="0" smtClean="0">
                <a:latin typeface="Times New Roman" panose="02020603050405020304" pitchFamily="18" charset="0"/>
                <a:cs typeface="Times New Roman" panose="02020603050405020304" pitchFamily="18" charset="0"/>
              </a:rPr>
              <a:t>A , B , C , D </a:t>
            </a:r>
            <a:r>
              <a:rPr lang="ar-SA" sz="2400" dirty="0" smtClean="0">
                <a:latin typeface="Times New Roman" panose="02020603050405020304" pitchFamily="18" charset="0"/>
                <a:cs typeface="Times New Roman" panose="02020603050405020304" pitchFamily="18" charset="0"/>
              </a:rPr>
              <a:t> تعطي نفس درجة الاشباع (أنظر الرسم البيانى).</a:t>
            </a: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F</a:t>
            </a:r>
            <a:r>
              <a:rPr lang="ar-SA" sz="2400" dirty="0" smtClean="0">
                <a:latin typeface="Times New Roman" panose="02020603050405020304" pitchFamily="18" charset="0"/>
                <a:cs typeface="Times New Roman" panose="02020603050405020304" pitchFamily="18" charset="0"/>
              </a:rPr>
              <a:t> لا تعطي نفس درجة الإشباع ويمكن الوصل إليها بزيادة الدخل</a:t>
            </a:r>
            <a:endParaRPr lang="en-US" sz="2400" dirty="0" smtClean="0">
              <a:latin typeface="Times New Roman" panose="02020603050405020304" pitchFamily="18" charset="0"/>
              <a:cs typeface="Times New Roman" panose="02020603050405020304" pitchFamily="18" charset="0"/>
            </a:endParaRPr>
          </a:p>
          <a:p>
            <a:pPr algn="r" rtl="1" eaLnBrk="1" hangingPunct="1">
              <a:lnSpc>
                <a:spcPct val="80000"/>
              </a:lnSpc>
              <a:buFontTx/>
              <a:buChar char="-"/>
            </a:pPr>
            <a:r>
              <a:rPr lang="ar-SA" sz="2400" dirty="0" smtClean="0">
                <a:latin typeface="Times New Roman" panose="02020603050405020304" pitchFamily="18" charset="0"/>
                <a:cs typeface="Times New Roman" panose="02020603050405020304" pitchFamily="18" charset="0"/>
              </a:rPr>
              <a:t>المجموعة </a:t>
            </a:r>
            <a:r>
              <a:rPr lang="en-US" sz="2400" dirty="0" smtClean="0">
                <a:latin typeface="Times New Roman" panose="02020603050405020304" pitchFamily="18" charset="0"/>
                <a:cs typeface="Times New Roman" panose="02020603050405020304" pitchFamily="18" charset="0"/>
              </a:rPr>
              <a:t>G</a:t>
            </a:r>
            <a:r>
              <a:rPr lang="ar-SA" sz="2400" dirty="0" smtClean="0">
                <a:latin typeface="Times New Roman" panose="02020603050405020304" pitchFamily="18" charset="0"/>
                <a:cs typeface="Times New Roman" panose="02020603050405020304" pitchFamily="18" charset="0"/>
              </a:rPr>
              <a:t> لا تعطي نفس درجة الإشباع واختيارها غير عقلاني</a:t>
            </a:r>
            <a:r>
              <a:rPr lang="en-US" sz="24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824"/>
                                        </p:tgtEl>
                                        <p:attrNameLst>
                                          <p:attrName>style.visibility</p:attrName>
                                        </p:attrNameLst>
                                      </p:cBhvr>
                                      <p:to>
                                        <p:strVal val="visible"/>
                                      </p:to>
                                    </p:set>
                                    <p:anim calcmode="lin" valueType="num">
                                      <p:cBhvr>
                                        <p:cTn id="7" dur="500" fill="hold"/>
                                        <p:tgtEl>
                                          <p:spTgt spid="33824"/>
                                        </p:tgtEl>
                                        <p:attrNameLst>
                                          <p:attrName>ppt_w</p:attrName>
                                        </p:attrNameLst>
                                      </p:cBhvr>
                                      <p:tavLst>
                                        <p:tav tm="0">
                                          <p:val>
                                            <p:fltVal val="0"/>
                                          </p:val>
                                        </p:tav>
                                        <p:tav tm="100000">
                                          <p:val>
                                            <p:strVal val="#ppt_w"/>
                                          </p:val>
                                        </p:tav>
                                      </p:tavLst>
                                    </p:anim>
                                    <p:anim calcmode="lin" valueType="num">
                                      <p:cBhvr>
                                        <p:cTn id="8" dur="500" fill="hold"/>
                                        <p:tgtEl>
                                          <p:spTgt spid="33824"/>
                                        </p:tgtEl>
                                        <p:attrNameLst>
                                          <p:attrName>ppt_h</p:attrName>
                                        </p:attrNameLst>
                                      </p:cBhvr>
                                      <p:tavLst>
                                        <p:tav tm="0">
                                          <p:val>
                                            <p:fltVal val="0"/>
                                          </p:val>
                                        </p:tav>
                                        <p:tav tm="100000">
                                          <p:val>
                                            <p:strVal val="#ppt_h"/>
                                          </p:val>
                                        </p:tav>
                                      </p:tavLst>
                                    </p:anim>
                                    <p:anim calcmode="lin" valueType="num">
                                      <p:cBhvr>
                                        <p:cTn id="9" dur="500" fill="hold"/>
                                        <p:tgtEl>
                                          <p:spTgt spid="33824"/>
                                        </p:tgtEl>
                                        <p:attrNameLst>
                                          <p:attrName>style.rotation</p:attrName>
                                        </p:attrNameLst>
                                      </p:cBhvr>
                                      <p:tavLst>
                                        <p:tav tm="0">
                                          <p:val>
                                            <p:fltVal val="360"/>
                                          </p:val>
                                        </p:tav>
                                        <p:tav tm="100000">
                                          <p:val>
                                            <p:fltVal val="0"/>
                                          </p:val>
                                        </p:tav>
                                      </p:tavLst>
                                    </p:anim>
                                    <p:animEffect transition="in" filter="fade">
                                      <p:cBhvr>
                                        <p:cTn id="10" dur="500"/>
                                        <p:tgtEl>
                                          <p:spTgt spid="33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توضيح بياني</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4819" name="Rectangle 3"/>
          <p:cNvSpPr>
            <a:spLocks noGrp="1" noChangeArrowheads="1"/>
          </p:cNvSpPr>
          <p:nvPr>
            <p:ph idx="1"/>
          </p:nvPr>
        </p:nvSpPr>
        <p:spPr/>
        <p:txBody>
          <a:bodyPr/>
          <a:lstStyle/>
          <a:p>
            <a:pPr marL="609600" indent="-609600" algn="r" rtl="1" eaLnBrk="1" hangingPunct="1">
              <a:buFont typeface="Wingdings" pitchFamily="2" charset="2"/>
              <a:buNone/>
            </a:pPr>
            <a:r>
              <a:rPr lang="ar-SA" dirty="0" smtClean="0">
                <a:latin typeface="Times New Roman" panose="02020603050405020304" pitchFamily="18" charset="0"/>
                <a:cs typeface="Times New Roman" panose="02020603050405020304" pitchFamily="18" charset="0"/>
              </a:rPr>
              <a:t>     منحني السواء يبين كافة المجموعات من السلع التي تعطي للمستهلك نفس المقدار من المنفعة</a:t>
            </a:r>
            <a:endParaRPr lang="en-US" dirty="0" smtClean="0">
              <a:latin typeface="Times New Roman" panose="02020603050405020304" pitchFamily="18" charset="0"/>
              <a:cs typeface="Times New Roman" panose="02020603050405020304" pitchFamily="18" charset="0"/>
            </a:endParaRPr>
          </a:p>
        </p:txBody>
      </p:sp>
      <p:sp>
        <p:nvSpPr>
          <p:cNvPr id="34820" name="Freeform 32"/>
          <p:cNvSpPr>
            <a:spLocks/>
          </p:cNvSpPr>
          <p:nvPr/>
        </p:nvSpPr>
        <p:spPr bwMode="auto">
          <a:xfrm>
            <a:off x="3084513" y="2414588"/>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p:spPr>
        <p:txBody>
          <a:bodyPr/>
          <a:lstStyle/>
          <a:p>
            <a:endParaRPr lang="en-US"/>
          </a:p>
        </p:txBody>
      </p:sp>
      <p:sp>
        <p:nvSpPr>
          <p:cNvPr id="34821" name="Text Box 33"/>
          <p:cNvSpPr txBox="1">
            <a:spLocks noChangeArrowheads="1"/>
          </p:cNvSpPr>
          <p:nvPr/>
        </p:nvSpPr>
        <p:spPr bwMode="auto">
          <a:xfrm>
            <a:off x="2843213" y="24717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6</a:t>
            </a:r>
            <a:endParaRPr lang="en-US">
              <a:solidFill>
                <a:schemeClr val="bg1"/>
              </a:solidFill>
            </a:endParaRPr>
          </a:p>
        </p:txBody>
      </p:sp>
      <p:sp>
        <p:nvSpPr>
          <p:cNvPr id="34822" name="Text Box 34"/>
          <p:cNvSpPr txBox="1">
            <a:spLocks noChangeArrowheads="1"/>
          </p:cNvSpPr>
          <p:nvPr/>
        </p:nvSpPr>
        <p:spPr bwMode="auto">
          <a:xfrm>
            <a:off x="2843213" y="28146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5</a:t>
            </a:r>
            <a:endParaRPr lang="en-US">
              <a:solidFill>
                <a:schemeClr val="bg1"/>
              </a:solidFill>
            </a:endParaRPr>
          </a:p>
        </p:txBody>
      </p:sp>
      <p:sp>
        <p:nvSpPr>
          <p:cNvPr id="34823" name="Text Box 35"/>
          <p:cNvSpPr txBox="1">
            <a:spLocks noChangeArrowheads="1"/>
          </p:cNvSpPr>
          <p:nvPr/>
        </p:nvSpPr>
        <p:spPr bwMode="auto">
          <a:xfrm>
            <a:off x="2843213" y="31575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4</a:t>
            </a:r>
            <a:endParaRPr lang="en-US">
              <a:solidFill>
                <a:schemeClr val="bg1"/>
              </a:solidFill>
            </a:endParaRPr>
          </a:p>
        </p:txBody>
      </p:sp>
      <p:sp>
        <p:nvSpPr>
          <p:cNvPr id="34824" name="Text Box 36"/>
          <p:cNvSpPr txBox="1">
            <a:spLocks noChangeArrowheads="1"/>
          </p:cNvSpPr>
          <p:nvPr/>
        </p:nvSpPr>
        <p:spPr bwMode="auto">
          <a:xfrm>
            <a:off x="2843213" y="3500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3</a:t>
            </a:r>
            <a:endParaRPr lang="en-US">
              <a:solidFill>
                <a:schemeClr val="bg1"/>
              </a:solidFill>
            </a:endParaRPr>
          </a:p>
        </p:txBody>
      </p:sp>
      <p:sp>
        <p:nvSpPr>
          <p:cNvPr id="34825" name="Text Box 37"/>
          <p:cNvSpPr txBox="1">
            <a:spLocks noChangeArrowheads="1"/>
          </p:cNvSpPr>
          <p:nvPr/>
        </p:nvSpPr>
        <p:spPr bwMode="auto">
          <a:xfrm>
            <a:off x="2843213" y="38433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2		</a:t>
            </a:r>
            <a:endParaRPr lang="en-US">
              <a:solidFill>
                <a:schemeClr val="bg1"/>
              </a:solidFill>
            </a:endParaRPr>
          </a:p>
        </p:txBody>
      </p:sp>
      <p:sp>
        <p:nvSpPr>
          <p:cNvPr id="34826" name="Text Box 38"/>
          <p:cNvSpPr txBox="1">
            <a:spLocks noChangeArrowheads="1"/>
          </p:cNvSpPr>
          <p:nvPr/>
        </p:nvSpPr>
        <p:spPr bwMode="auto">
          <a:xfrm>
            <a:off x="2843213" y="41862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1</a:t>
            </a:r>
            <a:endParaRPr lang="en-US">
              <a:solidFill>
                <a:schemeClr val="bg1"/>
              </a:solidFill>
            </a:endParaRPr>
          </a:p>
        </p:txBody>
      </p:sp>
      <p:cxnSp>
        <p:nvCxnSpPr>
          <p:cNvPr id="34827" name="AutoShape 39"/>
          <p:cNvCxnSpPr>
            <a:cxnSpLocks noChangeShapeType="1"/>
          </p:cNvCxnSpPr>
          <p:nvPr/>
        </p:nvCxnSpPr>
        <p:spPr bwMode="auto">
          <a:xfrm flipH="1" flipV="1">
            <a:off x="3403600" y="2586038"/>
            <a:ext cx="1739900" cy="1714500"/>
          </a:xfrm>
          <a:prstGeom prst="curvedConnector2">
            <a:avLst/>
          </a:prstGeom>
          <a:noFill/>
          <a:ln w="9525">
            <a:solidFill>
              <a:srgbClr val="000000"/>
            </a:solidFill>
            <a:round/>
            <a:headEnd/>
            <a:tailEnd/>
          </a:ln>
        </p:spPr>
      </p:cxnSp>
      <p:sp>
        <p:nvSpPr>
          <p:cNvPr id="34828" name="Text Box 40"/>
          <p:cNvSpPr txBox="1">
            <a:spLocks noChangeArrowheads="1"/>
          </p:cNvSpPr>
          <p:nvPr/>
        </p:nvSpPr>
        <p:spPr bwMode="auto">
          <a:xfrm>
            <a:off x="33004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1</a:t>
            </a:r>
            <a:endParaRPr lang="en-US">
              <a:solidFill>
                <a:schemeClr val="bg1"/>
              </a:solidFill>
            </a:endParaRPr>
          </a:p>
        </p:txBody>
      </p:sp>
      <p:sp>
        <p:nvSpPr>
          <p:cNvPr id="34829" name="Text Box 41"/>
          <p:cNvSpPr txBox="1">
            <a:spLocks noChangeArrowheads="1"/>
          </p:cNvSpPr>
          <p:nvPr/>
        </p:nvSpPr>
        <p:spPr bwMode="auto">
          <a:xfrm>
            <a:off x="36433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2		</a:t>
            </a:r>
            <a:endParaRPr lang="en-US">
              <a:solidFill>
                <a:schemeClr val="bg1"/>
              </a:solidFill>
            </a:endParaRPr>
          </a:p>
        </p:txBody>
      </p:sp>
      <p:sp>
        <p:nvSpPr>
          <p:cNvPr id="34830" name="Text Box 42"/>
          <p:cNvSpPr txBox="1">
            <a:spLocks noChangeArrowheads="1"/>
          </p:cNvSpPr>
          <p:nvPr/>
        </p:nvSpPr>
        <p:spPr bwMode="auto">
          <a:xfrm>
            <a:off x="39862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3</a:t>
            </a:r>
            <a:endParaRPr lang="en-US">
              <a:solidFill>
                <a:schemeClr val="bg1"/>
              </a:solidFill>
            </a:endParaRPr>
          </a:p>
        </p:txBody>
      </p:sp>
      <p:sp>
        <p:nvSpPr>
          <p:cNvPr id="34831" name="Text Box 43"/>
          <p:cNvSpPr txBox="1">
            <a:spLocks noChangeArrowheads="1"/>
          </p:cNvSpPr>
          <p:nvPr/>
        </p:nvSpPr>
        <p:spPr bwMode="auto">
          <a:xfrm>
            <a:off x="4329113"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4</a:t>
            </a:r>
            <a:endParaRPr lang="en-US">
              <a:solidFill>
                <a:schemeClr val="bg1"/>
              </a:solidFill>
            </a:endParaRPr>
          </a:p>
        </p:txBody>
      </p:sp>
      <p:sp>
        <p:nvSpPr>
          <p:cNvPr id="34832" name="Text Box 44"/>
          <p:cNvSpPr txBox="1">
            <a:spLocks noChangeArrowheads="1"/>
          </p:cNvSpPr>
          <p:nvPr/>
        </p:nvSpPr>
        <p:spPr bwMode="auto">
          <a:xfrm>
            <a:off x="4660900"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5</a:t>
            </a:r>
            <a:endParaRPr lang="en-US">
              <a:solidFill>
                <a:schemeClr val="bg1"/>
              </a:solidFill>
            </a:endParaRPr>
          </a:p>
        </p:txBody>
      </p:sp>
      <p:sp>
        <p:nvSpPr>
          <p:cNvPr id="34833" name="Text Box 45"/>
          <p:cNvSpPr txBox="1">
            <a:spLocks noChangeArrowheads="1"/>
          </p:cNvSpPr>
          <p:nvPr/>
        </p:nvSpPr>
        <p:spPr bwMode="auto">
          <a:xfrm>
            <a:off x="5003800" y="4643438"/>
            <a:ext cx="228600" cy="342900"/>
          </a:xfrm>
          <a:prstGeom prst="rect">
            <a:avLst/>
          </a:prstGeom>
          <a:noFill/>
          <a:ln w="9525" algn="ctr">
            <a:noFill/>
            <a:miter lim="800000"/>
            <a:headEnd/>
            <a:tailEnd/>
          </a:ln>
        </p:spPr>
        <p:txBody>
          <a:bodyPr/>
          <a:lstStyle/>
          <a:p>
            <a:r>
              <a:rPr lang="en-US" altLang="zh-CN">
                <a:solidFill>
                  <a:schemeClr val="bg1"/>
                </a:solidFill>
                <a:latin typeface="Times New Roman" pitchFamily="18" charset="0"/>
                <a:cs typeface="华文楷体"/>
              </a:rPr>
              <a:t>6</a:t>
            </a:r>
            <a:endParaRPr lang="en-US">
              <a:solidFill>
                <a:schemeClr val="bg1"/>
              </a:solidFill>
            </a:endParaRPr>
          </a:p>
        </p:txBody>
      </p:sp>
      <p:sp>
        <p:nvSpPr>
          <p:cNvPr id="34834" name="Text Box 50"/>
          <p:cNvSpPr txBox="1">
            <a:spLocks noChangeArrowheads="1"/>
          </p:cNvSpPr>
          <p:nvPr/>
        </p:nvSpPr>
        <p:spPr bwMode="auto">
          <a:xfrm>
            <a:off x="3492500" y="2636838"/>
            <a:ext cx="184150" cy="366712"/>
          </a:xfrm>
          <a:prstGeom prst="rect">
            <a:avLst/>
          </a:prstGeom>
          <a:noFill/>
          <a:ln w="9525">
            <a:noFill/>
            <a:miter lim="800000"/>
            <a:headEnd/>
            <a:tailEnd/>
          </a:ln>
        </p:spPr>
        <p:txBody>
          <a:bodyPr>
            <a:spAutoFit/>
          </a:bodyPr>
          <a:lstStyle/>
          <a:p>
            <a:pPr>
              <a:spcBef>
                <a:spcPct val="50000"/>
              </a:spcBef>
            </a:pPr>
            <a:r>
              <a:rPr lang="en-US"/>
              <a:t>A</a:t>
            </a:r>
          </a:p>
        </p:txBody>
      </p:sp>
      <p:sp>
        <p:nvSpPr>
          <p:cNvPr id="34836" name="Text Box 52"/>
          <p:cNvSpPr txBox="1">
            <a:spLocks noChangeArrowheads="1"/>
          </p:cNvSpPr>
          <p:nvPr/>
        </p:nvSpPr>
        <p:spPr bwMode="auto">
          <a:xfrm>
            <a:off x="3743325" y="3176588"/>
            <a:ext cx="341313" cy="366712"/>
          </a:xfrm>
          <a:prstGeom prst="rect">
            <a:avLst/>
          </a:prstGeom>
          <a:noFill/>
          <a:ln w="9525">
            <a:noFill/>
            <a:miter lim="800000"/>
            <a:headEnd/>
            <a:tailEnd/>
          </a:ln>
        </p:spPr>
        <p:txBody>
          <a:bodyPr wrap="none">
            <a:spAutoFit/>
          </a:bodyPr>
          <a:lstStyle/>
          <a:p>
            <a:r>
              <a:rPr lang="en-US"/>
              <a:t>B</a:t>
            </a:r>
          </a:p>
        </p:txBody>
      </p:sp>
      <p:sp>
        <p:nvSpPr>
          <p:cNvPr id="34837" name="Text Box 53"/>
          <p:cNvSpPr txBox="1">
            <a:spLocks noChangeArrowheads="1"/>
          </p:cNvSpPr>
          <p:nvPr/>
        </p:nvSpPr>
        <p:spPr bwMode="auto">
          <a:xfrm>
            <a:off x="4140200" y="3608388"/>
            <a:ext cx="469900" cy="366712"/>
          </a:xfrm>
          <a:prstGeom prst="rect">
            <a:avLst/>
          </a:prstGeom>
          <a:noFill/>
          <a:ln w="9525">
            <a:noFill/>
            <a:miter lim="800000"/>
            <a:headEnd/>
            <a:tailEnd/>
          </a:ln>
        </p:spPr>
        <p:txBody>
          <a:bodyPr>
            <a:spAutoFit/>
          </a:bodyPr>
          <a:lstStyle/>
          <a:p>
            <a:pPr>
              <a:spcBef>
                <a:spcPct val="50000"/>
              </a:spcBef>
            </a:pPr>
            <a:r>
              <a:rPr lang="en-US"/>
              <a:t>C</a:t>
            </a:r>
          </a:p>
        </p:txBody>
      </p:sp>
      <p:sp>
        <p:nvSpPr>
          <p:cNvPr id="34838" name="Text Box 54"/>
          <p:cNvSpPr txBox="1">
            <a:spLocks noChangeArrowheads="1"/>
          </p:cNvSpPr>
          <p:nvPr/>
        </p:nvSpPr>
        <p:spPr bwMode="auto">
          <a:xfrm>
            <a:off x="4716463" y="3860800"/>
            <a:ext cx="360362" cy="366713"/>
          </a:xfrm>
          <a:prstGeom prst="rect">
            <a:avLst/>
          </a:prstGeom>
          <a:noFill/>
          <a:ln w="9525">
            <a:noFill/>
            <a:miter lim="800000"/>
            <a:headEnd/>
            <a:tailEnd/>
          </a:ln>
        </p:spPr>
        <p:txBody>
          <a:bodyPr wrap="none">
            <a:spAutoFit/>
          </a:bodyPr>
          <a:lstStyle/>
          <a:p>
            <a:r>
              <a:rPr lang="en-US"/>
              <a:t>D</a:t>
            </a:r>
          </a:p>
        </p:txBody>
      </p:sp>
      <p:sp>
        <p:nvSpPr>
          <p:cNvPr id="34839" name="Text Box 55"/>
          <p:cNvSpPr txBox="1">
            <a:spLocks noChangeArrowheads="1"/>
          </p:cNvSpPr>
          <p:nvPr/>
        </p:nvSpPr>
        <p:spPr bwMode="auto">
          <a:xfrm>
            <a:off x="4624388" y="2724150"/>
            <a:ext cx="315912" cy="366713"/>
          </a:xfrm>
          <a:prstGeom prst="rect">
            <a:avLst/>
          </a:prstGeom>
          <a:noFill/>
          <a:ln w="9525">
            <a:noFill/>
            <a:miter lim="800000"/>
            <a:headEnd/>
            <a:tailEnd/>
          </a:ln>
        </p:spPr>
        <p:txBody>
          <a:bodyPr wrap="none">
            <a:spAutoFit/>
          </a:bodyPr>
          <a:lstStyle/>
          <a:p>
            <a:r>
              <a:rPr lang="en-US"/>
              <a:t>F</a:t>
            </a:r>
          </a:p>
        </p:txBody>
      </p:sp>
      <p:sp>
        <p:nvSpPr>
          <p:cNvPr id="34840" name="Text Box 56"/>
          <p:cNvSpPr txBox="1">
            <a:spLocks noChangeArrowheads="1"/>
          </p:cNvSpPr>
          <p:nvPr/>
        </p:nvSpPr>
        <p:spPr bwMode="auto">
          <a:xfrm>
            <a:off x="3311525" y="3860800"/>
            <a:ext cx="361950" cy="366713"/>
          </a:xfrm>
          <a:prstGeom prst="rect">
            <a:avLst/>
          </a:prstGeom>
          <a:noFill/>
          <a:ln w="9525">
            <a:noFill/>
            <a:miter lim="800000"/>
            <a:headEnd/>
            <a:tailEnd/>
          </a:ln>
        </p:spPr>
        <p:txBody>
          <a:bodyPr wrap="none">
            <a:spAutoFit/>
          </a:bodyPr>
          <a:lstStyle/>
          <a:p>
            <a:r>
              <a:rPr lang="en-US"/>
              <a:t>G</a:t>
            </a:r>
          </a:p>
        </p:txBody>
      </p:sp>
      <p:sp>
        <p:nvSpPr>
          <p:cNvPr id="34841" name="Text Box 57"/>
          <p:cNvSpPr txBox="1">
            <a:spLocks noChangeArrowheads="1"/>
          </p:cNvSpPr>
          <p:nvPr/>
        </p:nvSpPr>
        <p:spPr bwMode="auto">
          <a:xfrm>
            <a:off x="6480175" y="443706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x</a:t>
            </a:r>
            <a:endParaRPr lang="en-US"/>
          </a:p>
        </p:txBody>
      </p:sp>
      <p:sp>
        <p:nvSpPr>
          <p:cNvPr id="34842" name="Text Box 58"/>
          <p:cNvSpPr txBox="1">
            <a:spLocks noChangeArrowheads="1"/>
          </p:cNvSpPr>
          <p:nvPr/>
        </p:nvSpPr>
        <p:spPr bwMode="auto">
          <a:xfrm>
            <a:off x="2592388" y="170021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y</a:t>
            </a: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خصائص منحنيات السواء</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5843" name="Rectangle 3"/>
          <p:cNvSpPr>
            <a:spLocks noGrp="1" noChangeArrowheads="1"/>
          </p:cNvSpPr>
          <p:nvPr>
            <p:ph idx="1"/>
          </p:nvPr>
        </p:nvSpPr>
        <p:spPr/>
        <p:txBody>
          <a:bodyPr/>
          <a:lstStyle/>
          <a:p>
            <a:pPr marL="609600" indent="-609600" algn="r" rtl="1" eaLnBrk="1" hangingPunct="1"/>
            <a:r>
              <a:rPr lang="ar-SA" dirty="0" smtClean="0">
                <a:latin typeface="Times New Roman" panose="02020603050405020304" pitchFamily="18" charset="0"/>
                <a:cs typeface="Times New Roman" panose="02020603050405020304" pitchFamily="18" charset="0"/>
              </a:rPr>
              <a:t>أنها لا يمكن أن تتقاطع </a:t>
            </a:r>
          </a:p>
          <a:p>
            <a:pPr marL="609600" indent="-609600" algn="r" rtl="1" eaLnBrk="1" hangingPunct="1"/>
            <a:r>
              <a:rPr lang="ar-SA" dirty="0" smtClean="0">
                <a:latin typeface="Times New Roman" panose="02020603050405020304" pitchFamily="18" charset="0"/>
                <a:cs typeface="Times New Roman" panose="02020603050405020304" pitchFamily="18" charset="0"/>
              </a:rPr>
              <a:t>منحنيات السواء</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 تنحدر من أعلى إلى أسفل ومن اليسار إلى اليمين.</a:t>
            </a:r>
          </a:p>
          <a:p>
            <a:pPr marL="609600" indent="-609600" algn="r" rtl="1" eaLnBrk="1" hangingPunct="1"/>
            <a:r>
              <a:rPr lang="ar-SA" dirty="0" smtClean="0">
                <a:latin typeface="Times New Roman" panose="02020603050405020304" pitchFamily="18" charset="0"/>
                <a:cs typeface="Times New Roman" panose="02020603050405020304" pitchFamily="18" charset="0"/>
              </a:rPr>
              <a:t>منحنيات السواء محدبة.</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6867" name="Rectangle 3"/>
          <p:cNvSpPr>
            <a:spLocks noGrp="1" noChangeArrowheads="1"/>
          </p:cNvSpPr>
          <p:nvPr>
            <p:ph idx="1"/>
          </p:nvPr>
        </p:nvSpPr>
        <p:spPr/>
        <p:txBody>
          <a:bodyPr>
            <a:normAutofit/>
          </a:bodyPr>
          <a:lstStyle/>
          <a:p>
            <a:pPr marL="609600" indent="-609600" algn="r" rtl="1" eaLnBrk="1" hangingPunct="1">
              <a:lnSpc>
                <a:spcPct val="90000"/>
              </a:lnSpc>
              <a:buFont typeface="Wingdings" pitchFamily="2" charset="2"/>
              <a:buNone/>
            </a:pPr>
            <a:r>
              <a:rPr lang="ar-SA" sz="2800" smtClean="0">
                <a:latin typeface="Times New Roman" panose="02020603050405020304" pitchFamily="18" charset="0"/>
                <a:cs typeface="Times New Roman" panose="02020603050405020304" pitchFamily="18" charset="0"/>
              </a:rPr>
              <a:t> هو خط يبين قدرة المستهلك على الشراء</a:t>
            </a: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endParaRPr lang="en-US"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r>
              <a:rPr lang="ar-SA" sz="2800" smtClean="0">
                <a:latin typeface="Times New Roman" panose="02020603050405020304" pitchFamily="18" charset="0"/>
                <a:cs typeface="Times New Roman" panose="02020603050405020304" pitchFamily="18" charset="0"/>
              </a:rPr>
              <a:t>إذا أنفق المستهلك كامل دخله لشراء السلعة </a:t>
            </a:r>
            <a:r>
              <a:rPr lang="en-US" sz="2800" smtClean="0">
                <a:latin typeface="Times New Roman" panose="02020603050405020304" pitchFamily="18" charset="0"/>
                <a:cs typeface="Times New Roman" panose="02020603050405020304" pitchFamily="18" charset="0"/>
              </a:rPr>
              <a:t>Y</a:t>
            </a:r>
            <a:r>
              <a:rPr lang="ar-SA" sz="2800" smtClean="0">
                <a:latin typeface="Times New Roman" panose="02020603050405020304" pitchFamily="18" charset="0"/>
                <a:cs typeface="Times New Roman" panose="02020603050405020304" pitchFamily="18" charset="0"/>
              </a:rPr>
              <a:t> فأنه يقع على النقطة </a:t>
            </a:r>
            <a:r>
              <a:rPr lang="en-US" sz="2800" smtClean="0">
                <a:latin typeface="Times New Roman" panose="02020603050405020304" pitchFamily="18" charset="0"/>
                <a:cs typeface="Times New Roman" panose="02020603050405020304" pitchFamily="18" charset="0"/>
              </a:rPr>
              <a:t>A</a:t>
            </a:r>
            <a:r>
              <a:rPr lang="ar-SA" sz="2800" smtClean="0">
                <a:latin typeface="Times New Roman" panose="02020603050405020304" pitchFamily="18" charset="0"/>
                <a:cs typeface="Times New Roman" panose="02020603050405020304" pitchFamily="18" charset="0"/>
              </a:rPr>
              <a:t> أما إذا أنفقه على السلعة </a:t>
            </a:r>
            <a:r>
              <a:rPr lang="en-US" sz="2800" smtClean="0">
                <a:latin typeface="Times New Roman" panose="02020603050405020304" pitchFamily="18" charset="0"/>
                <a:cs typeface="Times New Roman" panose="02020603050405020304" pitchFamily="18" charset="0"/>
              </a:rPr>
              <a:t>X</a:t>
            </a:r>
            <a:r>
              <a:rPr lang="ar-SA" sz="2800" smtClean="0">
                <a:latin typeface="Times New Roman" panose="02020603050405020304" pitchFamily="18" charset="0"/>
                <a:cs typeface="Times New Roman" panose="02020603050405020304" pitchFamily="18" charset="0"/>
              </a:rPr>
              <a:t> فإنه سيقع على النقطة </a:t>
            </a:r>
            <a:r>
              <a:rPr lang="en-US" sz="2800" smtClean="0">
                <a:latin typeface="Times New Roman" panose="02020603050405020304" pitchFamily="18" charset="0"/>
                <a:cs typeface="Times New Roman" panose="02020603050405020304" pitchFamily="18" charset="0"/>
              </a:rPr>
              <a:t>B</a:t>
            </a:r>
            <a:r>
              <a:rPr lang="ar-SA" sz="2800" smtClean="0">
                <a:latin typeface="Times New Roman" panose="02020603050405020304" pitchFamily="18" charset="0"/>
                <a:cs typeface="Times New Roman" panose="02020603050405020304" pitchFamily="18" charset="0"/>
              </a:rPr>
              <a:t>. </a:t>
            </a:r>
          </a:p>
          <a:p>
            <a:pPr marL="609600" indent="-609600" algn="r" rtl="1" eaLnBrk="1" hangingPunct="1">
              <a:lnSpc>
                <a:spcPct val="90000"/>
              </a:lnSpc>
              <a:buFont typeface="Wingdings" pitchFamily="2" charset="2"/>
              <a:buNone/>
            </a:pPr>
            <a:r>
              <a:rPr lang="ar-SA" sz="2800" smtClean="0">
                <a:latin typeface="Times New Roman" panose="02020603050405020304" pitchFamily="18" charset="0"/>
                <a:cs typeface="Times New Roman" panose="02020603050405020304" pitchFamily="18" charset="0"/>
              </a:rPr>
              <a:t>والخط الواصل بين النقطتين </a:t>
            </a:r>
            <a:r>
              <a:rPr lang="en-US" sz="2800" smtClean="0">
                <a:latin typeface="Times New Roman" panose="02020603050405020304" pitchFamily="18" charset="0"/>
                <a:cs typeface="Times New Roman" panose="02020603050405020304" pitchFamily="18" charset="0"/>
              </a:rPr>
              <a:t> A</a:t>
            </a:r>
            <a:r>
              <a:rPr lang="ar-SA" sz="2800" smtClean="0">
                <a:latin typeface="Times New Roman" panose="02020603050405020304" pitchFamily="18" charset="0"/>
                <a:cs typeface="Times New Roman" panose="02020603050405020304" pitchFamily="18" charset="0"/>
              </a:rPr>
              <a:t>و </a:t>
            </a:r>
            <a:r>
              <a:rPr lang="en-US" sz="2800" smtClean="0">
                <a:latin typeface="Times New Roman" panose="02020603050405020304" pitchFamily="18" charset="0"/>
                <a:cs typeface="Times New Roman" panose="02020603050405020304" pitchFamily="18" charset="0"/>
              </a:rPr>
              <a:t>B</a:t>
            </a:r>
            <a:r>
              <a:rPr lang="ar-SA" sz="2800" smtClean="0">
                <a:latin typeface="Times New Roman" panose="02020603050405020304" pitchFamily="18" charset="0"/>
                <a:cs typeface="Times New Roman" panose="02020603050405020304" pitchFamily="18" charset="0"/>
              </a:rPr>
              <a:t> يمثل خط الميزانية.</a:t>
            </a:r>
          </a:p>
          <a:p>
            <a:pPr marL="609600" indent="-609600" algn="r" rtl="1" eaLnBrk="1" hangingPunct="1">
              <a:lnSpc>
                <a:spcPct val="90000"/>
              </a:lnSpc>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None/>
            </a:pPr>
            <a:r>
              <a:rPr lang="ar-SA" sz="2800" smtClean="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p:txBody>
      </p:sp>
      <p:sp>
        <p:nvSpPr>
          <p:cNvPr id="36868" name="Freeform 4"/>
          <p:cNvSpPr>
            <a:spLocks/>
          </p:cNvSpPr>
          <p:nvPr/>
        </p:nvSpPr>
        <p:spPr bwMode="auto">
          <a:xfrm>
            <a:off x="3509963" y="2705100"/>
            <a:ext cx="1943100"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9525">
            <a:solidFill>
              <a:srgbClr val="000000"/>
            </a:solidFill>
            <a:round/>
            <a:headEnd type="triangle" w="med" len="med"/>
            <a:tailEnd type="triangle" w="med" len="med"/>
          </a:ln>
        </p:spPr>
        <p:txBody>
          <a:bodyPr/>
          <a:lstStyle/>
          <a:p>
            <a:endParaRPr lang="en-US"/>
          </a:p>
        </p:txBody>
      </p:sp>
      <p:sp>
        <p:nvSpPr>
          <p:cNvPr id="36869" name="Text Box 5"/>
          <p:cNvSpPr txBox="1">
            <a:spLocks noChangeArrowheads="1"/>
          </p:cNvSpPr>
          <p:nvPr/>
        </p:nvSpPr>
        <p:spPr bwMode="auto">
          <a:xfrm>
            <a:off x="2938463" y="2590800"/>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y</a:t>
            </a:r>
            <a:endParaRPr lang="en-US"/>
          </a:p>
        </p:txBody>
      </p:sp>
      <p:sp>
        <p:nvSpPr>
          <p:cNvPr id="36870" name="Text Box 6"/>
          <p:cNvSpPr txBox="1">
            <a:spLocks noChangeArrowheads="1"/>
          </p:cNvSpPr>
          <p:nvPr/>
        </p:nvSpPr>
        <p:spPr bwMode="auto">
          <a:xfrm>
            <a:off x="5311775" y="4051300"/>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x</a:t>
            </a:r>
            <a:endParaRPr lang="en-US"/>
          </a:p>
        </p:txBody>
      </p:sp>
      <p:sp>
        <p:nvSpPr>
          <p:cNvPr id="36871" name="Line 7"/>
          <p:cNvSpPr>
            <a:spLocks noChangeShapeType="1"/>
          </p:cNvSpPr>
          <p:nvPr/>
        </p:nvSpPr>
        <p:spPr bwMode="auto">
          <a:xfrm rot="8041752">
            <a:off x="4138613" y="2709863"/>
            <a:ext cx="273050" cy="1854200"/>
          </a:xfrm>
          <a:prstGeom prst="line">
            <a:avLst/>
          </a:prstGeom>
          <a:noFill/>
          <a:ln w="9525">
            <a:solidFill>
              <a:srgbClr val="000000"/>
            </a:solidFill>
            <a:round/>
            <a:headEnd/>
            <a:tailEnd/>
          </a:ln>
        </p:spPr>
        <p:txBody>
          <a:bodyPr/>
          <a:lstStyle/>
          <a:p>
            <a:endParaRPr lang="en-US"/>
          </a:p>
        </p:txBody>
      </p:sp>
      <p:sp>
        <p:nvSpPr>
          <p:cNvPr id="36872" name="Text Box 8"/>
          <p:cNvSpPr txBox="1">
            <a:spLocks noChangeArrowheads="1"/>
          </p:cNvSpPr>
          <p:nvPr/>
        </p:nvSpPr>
        <p:spPr bwMode="auto">
          <a:xfrm>
            <a:off x="3508375" y="2795588"/>
            <a:ext cx="339725" cy="366712"/>
          </a:xfrm>
          <a:prstGeom prst="rect">
            <a:avLst/>
          </a:prstGeom>
          <a:noFill/>
          <a:ln w="9525">
            <a:noFill/>
            <a:miter lim="800000"/>
            <a:headEnd/>
            <a:tailEnd/>
          </a:ln>
        </p:spPr>
        <p:txBody>
          <a:bodyPr wrap="none">
            <a:spAutoFit/>
          </a:bodyPr>
          <a:lstStyle/>
          <a:p>
            <a:r>
              <a:rPr lang="en-US"/>
              <a:t>A</a:t>
            </a:r>
          </a:p>
        </p:txBody>
      </p:sp>
      <p:sp>
        <p:nvSpPr>
          <p:cNvPr id="36873" name="Text Box 9"/>
          <p:cNvSpPr txBox="1">
            <a:spLocks noChangeArrowheads="1"/>
          </p:cNvSpPr>
          <p:nvPr/>
        </p:nvSpPr>
        <p:spPr bwMode="auto">
          <a:xfrm>
            <a:off x="4967288" y="3752850"/>
            <a:ext cx="339725" cy="366713"/>
          </a:xfrm>
          <a:prstGeom prst="rect">
            <a:avLst/>
          </a:prstGeom>
          <a:noFill/>
          <a:ln w="9525">
            <a:noFill/>
            <a:miter lim="800000"/>
            <a:headEnd/>
            <a:tailEnd/>
          </a:ln>
        </p:spPr>
        <p:txBody>
          <a:bodyPr wrap="none">
            <a:spAutoFit/>
          </a:bodyPr>
          <a:lstStyle/>
          <a:p>
            <a:r>
              <a:rPr lang="en-US"/>
              <a:t>B</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rtl="1"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 وانتقاله</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7891" name="Text Box 18"/>
          <p:cNvSpPr>
            <a:spLocks noGrp="1" noChangeArrowheads="1"/>
          </p:cNvSpPr>
          <p:nvPr>
            <p:ph idx="1"/>
          </p:nvPr>
        </p:nvSpPr>
        <p:spPr/>
        <p:txBody>
          <a:bodyPr>
            <a:normAutofit/>
          </a:bodyPr>
          <a:lstStyle/>
          <a:p>
            <a:pPr algn="r" rtl="1" eaLnBrk="1" hangingPunct="1">
              <a:buFont typeface="Wingdings" pitchFamily="2" charset="2"/>
              <a:buNone/>
            </a:pPr>
            <a:r>
              <a:rPr lang="ar-SA" sz="2800" smtClean="0">
                <a:latin typeface="Times New Roman" panose="02020603050405020304" pitchFamily="18" charset="0"/>
                <a:cs typeface="Times New Roman" panose="02020603050405020304" pitchFamily="18" charset="0"/>
              </a:rPr>
              <a:t>ماذا يحصل لخط الميزانية </a:t>
            </a:r>
            <a:r>
              <a:rPr lang="en-US" sz="2800" smtClean="0">
                <a:latin typeface="Times New Roman" panose="02020603050405020304" pitchFamily="18" charset="0"/>
                <a:cs typeface="Times New Roman" panose="02020603050405020304" pitchFamily="18" charset="0"/>
              </a:rPr>
              <a:t>1</a:t>
            </a:r>
            <a:r>
              <a:rPr lang="ar-SA" sz="2800" smtClean="0">
                <a:latin typeface="Times New Roman" panose="02020603050405020304" pitchFamily="18" charset="0"/>
                <a:cs typeface="Times New Roman" panose="02020603050405020304" pitchFamily="18" charset="0"/>
              </a:rPr>
              <a:t> لو انخفض سعر السلعة </a:t>
            </a:r>
            <a:r>
              <a:rPr lang="en-US" sz="2800" smtClean="0">
                <a:latin typeface="Times New Roman" panose="02020603050405020304" pitchFamily="18" charset="0"/>
                <a:cs typeface="Times New Roman" panose="02020603050405020304" pitchFamily="18" charset="0"/>
              </a:rPr>
              <a:t>x</a:t>
            </a:r>
          </a:p>
          <a:p>
            <a:pPr algn="r" rtl="1" eaLnBrk="1" hangingPunct="1">
              <a:buFont typeface="Wingdings" pitchFamily="2" charset="2"/>
              <a:buNone/>
            </a:pPr>
            <a:r>
              <a:rPr lang="ar-SA"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a:t>
            </a:r>
            <a:r>
              <a:rPr lang="ar-SA" sz="2800" smtClean="0">
                <a:latin typeface="Times New Roman" panose="02020603050405020304" pitchFamily="18" charset="0"/>
                <a:cs typeface="Times New Roman" panose="02020603050405020304" pitchFamily="18" charset="0"/>
              </a:rPr>
              <a:t> ينتقل من الخط 1 إلى 2 </a:t>
            </a:r>
          </a:p>
          <a:p>
            <a:pPr algn="r" rtl="1" eaLnBrk="1" hangingPunct="1">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ar-SA" sz="2800" smtClean="0">
                <a:latin typeface="Times New Roman" panose="02020603050405020304" pitchFamily="18" charset="0"/>
                <a:cs typeface="Times New Roman" panose="02020603050405020304" pitchFamily="18" charset="0"/>
              </a:rPr>
              <a:t>تبقى كمية السلعة </a:t>
            </a:r>
            <a:r>
              <a:rPr lang="en-US" sz="2800" smtClean="0">
                <a:latin typeface="Times New Roman" panose="02020603050405020304" pitchFamily="18" charset="0"/>
                <a:cs typeface="Times New Roman" panose="02020603050405020304" pitchFamily="18" charset="0"/>
              </a:rPr>
              <a:t>y</a:t>
            </a:r>
            <a:r>
              <a:rPr lang="ar-SA" sz="2800" smtClean="0">
                <a:latin typeface="Times New Roman" panose="02020603050405020304" pitchFamily="18" charset="0"/>
                <a:cs typeface="Times New Roman" panose="02020603050405020304" pitchFamily="18" charset="0"/>
              </a:rPr>
              <a:t> ثابتة بينما تزيد كمية السلعة </a:t>
            </a:r>
            <a:r>
              <a:rPr lang="en-US" sz="2800" smtClean="0">
                <a:latin typeface="Times New Roman" panose="02020603050405020304" pitchFamily="18" charset="0"/>
                <a:cs typeface="Times New Roman" panose="02020603050405020304" pitchFamily="18" charset="0"/>
              </a:rPr>
              <a:t>x</a:t>
            </a:r>
            <a:r>
              <a:rPr lang="ar-SA" sz="2800" smtClean="0">
                <a:latin typeface="Times New Roman" panose="02020603050405020304" pitchFamily="18" charset="0"/>
                <a:cs typeface="Times New Roman" panose="02020603050405020304" pitchFamily="18" charset="0"/>
              </a:rPr>
              <a:t> لانخفاض سعرها  </a:t>
            </a:r>
          </a:p>
          <a:p>
            <a:pPr algn="r" rtl="1" eaLnBrk="1" hangingPunct="1">
              <a:buFont typeface="Wingdings" pitchFamily="2" charset="2"/>
              <a:buNone/>
            </a:pPr>
            <a:r>
              <a:rPr lang="ar-SA" sz="2800" smtClean="0">
                <a:latin typeface="Times New Roman" panose="02020603050405020304" pitchFamily="18" charset="0"/>
                <a:cs typeface="Times New Roman" panose="02020603050405020304" pitchFamily="18" charset="0"/>
              </a:rPr>
              <a:t>ماذا يحصل لخط الميزانية لو زاد سعر السلعة </a:t>
            </a:r>
            <a:r>
              <a:rPr lang="en-US" sz="2800" smtClean="0">
                <a:latin typeface="Times New Roman" panose="02020603050405020304" pitchFamily="18" charset="0"/>
                <a:cs typeface="Times New Roman" panose="02020603050405020304" pitchFamily="18" charset="0"/>
              </a:rPr>
              <a:t>y</a:t>
            </a:r>
            <a:endParaRPr lang="ar-SA" sz="280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r>
              <a:rPr lang="en-US" sz="2800" smtClean="0">
                <a:latin typeface="Times New Roman" panose="02020603050405020304" pitchFamily="18" charset="0"/>
                <a:cs typeface="Times New Roman" panose="02020603050405020304" pitchFamily="18" charset="0"/>
              </a:rPr>
              <a:t> - </a:t>
            </a:r>
            <a:r>
              <a:rPr lang="ar-SA" sz="2800" smtClean="0">
                <a:latin typeface="Times New Roman" panose="02020603050405020304" pitchFamily="18" charset="0"/>
                <a:cs typeface="Times New Roman" panose="02020603050405020304" pitchFamily="18" charset="0"/>
              </a:rPr>
              <a:t>ينتقل الخط من 1 إلى 3 </a:t>
            </a:r>
            <a:endParaRPr lang="en-US" sz="2800" smtClean="0">
              <a:latin typeface="Times New Roman" panose="02020603050405020304" pitchFamily="18" charset="0"/>
              <a:cs typeface="Times New Roman" panose="02020603050405020304" pitchFamily="18" charset="0"/>
            </a:endParaRPr>
          </a:p>
        </p:txBody>
      </p:sp>
      <p:sp>
        <p:nvSpPr>
          <p:cNvPr id="37892" name="Freeform 10"/>
          <p:cNvSpPr>
            <a:spLocks/>
          </p:cNvSpPr>
          <p:nvPr/>
        </p:nvSpPr>
        <p:spPr bwMode="auto">
          <a:xfrm>
            <a:off x="1506538" y="2779713"/>
            <a:ext cx="1943100"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9525">
            <a:solidFill>
              <a:srgbClr val="000000"/>
            </a:solidFill>
            <a:round/>
            <a:headEnd type="triangle" w="med" len="med"/>
            <a:tailEnd type="triangle" w="med" len="med"/>
          </a:ln>
        </p:spPr>
        <p:txBody>
          <a:bodyPr/>
          <a:lstStyle/>
          <a:p>
            <a:endParaRPr lang="en-US"/>
          </a:p>
        </p:txBody>
      </p:sp>
      <p:sp>
        <p:nvSpPr>
          <p:cNvPr id="37893" name="Line 11"/>
          <p:cNvSpPr>
            <a:spLocks noChangeShapeType="1"/>
          </p:cNvSpPr>
          <p:nvPr/>
        </p:nvSpPr>
        <p:spPr bwMode="auto">
          <a:xfrm rot="8041752" flipV="1">
            <a:off x="1978819" y="2961482"/>
            <a:ext cx="73025" cy="1500187"/>
          </a:xfrm>
          <a:prstGeom prst="line">
            <a:avLst/>
          </a:prstGeom>
          <a:noFill/>
          <a:ln w="9525">
            <a:solidFill>
              <a:srgbClr val="000000"/>
            </a:solidFill>
            <a:round/>
            <a:headEnd/>
            <a:tailEnd/>
          </a:ln>
        </p:spPr>
        <p:txBody>
          <a:bodyPr/>
          <a:lstStyle/>
          <a:p>
            <a:endParaRPr lang="en-US"/>
          </a:p>
        </p:txBody>
      </p:sp>
      <p:sp>
        <p:nvSpPr>
          <p:cNvPr id="37894" name="Text Box 12"/>
          <p:cNvSpPr txBox="1">
            <a:spLocks noChangeArrowheads="1"/>
          </p:cNvSpPr>
          <p:nvPr/>
        </p:nvSpPr>
        <p:spPr bwMode="auto">
          <a:xfrm>
            <a:off x="935038" y="266541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y</a:t>
            </a:r>
            <a:endParaRPr lang="en-US"/>
          </a:p>
        </p:txBody>
      </p:sp>
      <p:sp>
        <p:nvSpPr>
          <p:cNvPr id="37895" name="Text Box 13"/>
          <p:cNvSpPr txBox="1">
            <a:spLocks noChangeArrowheads="1"/>
          </p:cNvSpPr>
          <p:nvPr/>
        </p:nvSpPr>
        <p:spPr bwMode="auto">
          <a:xfrm>
            <a:off x="3308350" y="4125913"/>
            <a:ext cx="571500" cy="342900"/>
          </a:xfrm>
          <a:prstGeom prst="rect">
            <a:avLst/>
          </a:prstGeom>
          <a:noFill/>
          <a:ln w="9525" algn="ctr">
            <a:noFill/>
            <a:miter lim="800000"/>
            <a:headEnd/>
            <a:tailEnd/>
          </a:ln>
        </p:spPr>
        <p:txBody>
          <a:bodyPr/>
          <a:lstStyle/>
          <a:p>
            <a:r>
              <a:rPr lang="en-US" altLang="zh-CN">
                <a:latin typeface="Times New Roman" pitchFamily="18" charset="0"/>
                <a:cs typeface="华文楷体"/>
              </a:rPr>
              <a:t>Q x</a:t>
            </a:r>
            <a:endParaRPr lang="en-US"/>
          </a:p>
        </p:txBody>
      </p:sp>
      <p:sp>
        <p:nvSpPr>
          <p:cNvPr id="37896" name="Line 14"/>
          <p:cNvSpPr>
            <a:spLocks noChangeShapeType="1"/>
          </p:cNvSpPr>
          <p:nvPr/>
        </p:nvSpPr>
        <p:spPr bwMode="auto">
          <a:xfrm rot="8041752">
            <a:off x="2135188" y="2784475"/>
            <a:ext cx="273050" cy="1854200"/>
          </a:xfrm>
          <a:prstGeom prst="line">
            <a:avLst/>
          </a:prstGeom>
          <a:noFill/>
          <a:ln w="9525">
            <a:solidFill>
              <a:srgbClr val="000000"/>
            </a:solidFill>
            <a:round/>
            <a:headEnd/>
            <a:tailEnd/>
          </a:ln>
        </p:spPr>
        <p:txBody>
          <a:bodyPr/>
          <a:lstStyle/>
          <a:p>
            <a:endParaRPr lang="en-US"/>
          </a:p>
        </p:txBody>
      </p:sp>
      <p:sp>
        <p:nvSpPr>
          <p:cNvPr id="37897" name="Line 15"/>
          <p:cNvSpPr>
            <a:spLocks noChangeShapeType="1"/>
          </p:cNvSpPr>
          <p:nvPr/>
        </p:nvSpPr>
        <p:spPr bwMode="auto">
          <a:xfrm rot="8041752">
            <a:off x="1881981" y="3382170"/>
            <a:ext cx="257175" cy="1141412"/>
          </a:xfrm>
          <a:prstGeom prst="line">
            <a:avLst/>
          </a:prstGeom>
          <a:noFill/>
          <a:ln w="9525">
            <a:solidFill>
              <a:srgbClr val="000000"/>
            </a:solidFill>
            <a:round/>
            <a:headEnd/>
            <a:tailEnd/>
          </a:ln>
        </p:spPr>
        <p:txBody>
          <a:bodyPr/>
          <a:lstStyle/>
          <a:p>
            <a:endParaRPr lang="en-US"/>
          </a:p>
        </p:txBody>
      </p:sp>
      <p:sp>
        <p:nvSpPr>
          <p:cNvPr id="37898" name="Text Box 16"/>
          <p:cNvSpPr txBox="1">
            <a:spLocks noChangeArrowheads="1"/>
          </p:cNvSpPr>
          <p:nvPr/>
        </p:nvSpPr>
        <p:spPr bwMode="auto">
          <a:xfrm>
            <a:off x="2051050" y="3681413"/>
            <a:ext cx="228600" cy="342900"/>
          </a:xfrm>
          <a:prstGeom prst="rect">
            <a:avLst/>
          </a:prstGeom>
          <a:noFill/>
          <a:ln w="9525" algn="ctr">
            <a:noFill/>
            <a:miter lim="800000"/>
            <a:headEnd/>
            <a:tailEnd/>
          </a:ln>
        </p:spPr>
        <p:txBody>
          <a:bodyPr/>
          <a:lstStyle/>
          <a:p>
            <a:r>
              <a:rPr lang="en-US" altLang="zh-CN">
                <a:latin typeface="Times New Roman" pitchFamily="18" charset="0"/>
                <a:cs typeface="华文楷体"/>
              </a:rPr>
              <a:t>1</a:t>
            </a:r>
            <a:endParaRPr lang="en-US"/>
          </a:p>
        </p:txBody>
      </p:sp>
      <p:sp>
        <p:nvSpPr>
          <p:cNvPr id="37899" name="Text Box 17"/>
          <p:cNvSpPr txBox="1">
            <a:spLocks noChangeArrowheads="1"/>
          </p:cNvSpPr>
          <p:nvPr/>
        </p:nvSpPr>
        <p:spPr bwMode="auto">
          <a:xfrm>
            <a:off x="1584325" y="3752850"/>
            <a:ext cx="228600" cy="342900"/>
          </a:xfrm>
          <a:prstGeom prst="rect">
            <a:avLst/>
          </a:prstGeom>
          <a:noFill/>
          <a:ln w="9525" algn="ctr">
            <a:noFill/>
            <a:miter lim="800000"/>
            <a:headEnd/>
            <a:tailEnd/>
          </a:ln>
        </p:spPr>
        <p:txBody>
          <a:bodyPr/>
          <a:lstStyle/>
          <a:p>
            <a:r>
              <a:rPr lang="en-US" altLang="zh-CN">
                <a:latin typeface="Times New Roman" pitchFamily="18" charset="0"/>
                <a:cs typeface="华文楷体"/>
              </a:rPr>
              <a:t>3</a:t>
            </a:r>
            <a:endParaRPr lang="en-US"/>
          </a:p>
        </p:txBody>
      </p:sp>
      <p:sp>
        <p:nvSpPr>
          <p:cNvPr id="37900" name="Text Box 19"/>
          <p:cNvSpPr txBox="1">
            <a:spLocks noChangeArrowheads="1"/>
          </p:cNvSpPr>
          <p:nvPr/>
        </p:nvSpPr>
        <p:spPr bwMode="auto">
          <a:xfrm>
            <a:off x="2124075" y="3213100"/>
            <a:ext cx="504825" cy="366713"/>
          </a:xfrm>
          <a:prstGeom prst="rect">
            <a:avLst/>
          </a:prstGeom>
          <a:noFill/>
          <a:ln w="9525">
            <a:noFill/>
            <a:miter lim="800000"/>
            <a:headEnd/>
            <a:tailEnd/>
          </a:ln>
        </p:spPr>
        <p:txBody>
          <a:bodyPr>
            <a:spAutoFit/>
          </a:bodyPr>
          <a:lstStyle/>
          <a:p>
            <a:pPr>
              <a:spcBef>
                <a:spcPct val="50000"/>
              </a:spcBef>
            </a:pPr>
            <a:r>
              <a:rPr lang="en-US"/>
              <a:t>2</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توازن المستهلك حسب منحنيات السواء وخط الميزانية</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38915" name="Freeform 4"/>
          <p:cNvSpPr>
            <a:spLocks/>
          </p:cNvSpPr>
          <p:nvPr/>
        </p:nvSpPr>
        <p:spPr bwMode="auto">
          <a:xfrm>
            <a:off x="3754438" y="11957050"/>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p:spPr>
        <p:txBody>
          <a:bodyPr/>
          <a:lstStyle/>
          <a:p>
            <a:endParaRPr lang="en-US"/>
          </a:p>
        </p:txBody>
      </p:sp>
      <p:cxnSp>
        <p:nvCxnSpPr>
          <p:cNvPr id="38916" name="AutoShape 5"/>
          <p:cNvCxnSpPr>
            <a:cxnSpLocks noChangeShapeType="1"/>
          </p:cNvCxnSpPr>
          <p:nvPr/>
        </p:nvCxnSpPr>
        <p:spPr bwMode="auto">
          <a:xfrm flipH="1" flipV="1">
            <a:off x="4262438" y="12339638"/>
            <a:ext cx="1739900" cy="1714500"/>
          </a:xfrm>
          <a:prstGeom prst="curvedConnector2">
            <a:avLst/>
          </a:prstGeom>
          <a:noFill/>
          <a:ln w="9525">
            <a:solidFill>
              <a:srgbClr val="000000"/>
            </a:solidFill>
            <a:round/>
            <a:headEnd/>
            <a:tailEnd/>
          </a:ln>
        </p:spPr>
      </p:cxnSp>
      <p:cxnSp>
        <p:nvCxnSpPr>
          <p:cNvPr id="38917" name="AutoShape 6"/>
          <p:cNvCxnSpPr>
            <a:cxnSpLocks noChangeShapeType="1"/>
          </p:cNvCxnSpPr>
          <p:nvPr/>
        </p:nvCxnSpPr>
        <p:spPr bwMode="auto">
          <a:xfrm flipH="1" flipV="1">
            <a:off x="4554538" y="12061825"/>
            <a:ext cx="1739900" cy="1714500"/>
          </a:xfrm>
          <a:prstGeom prst="curvedConnector2">
            <a:avLst/>
          </a:prstGeom>
          <a:noFill/>
          <a:ln w="9525">
            <a:solidFill>
              <a:srgbClr val="000000"/>
            </a:solidFill>
            <a:round/>
            <a:headEnd/>
            <a:tailEnd/>
          </a:ln>
        </p:spPr>
      </p:cxnSp>
      <p:cxnSp>
        <p:nvCxnSpPr>
          <p:cNvPr id="38918" name="AutoShape 7"/>
          <p:cNvCxnSpPr>
            <a:cxnSpLocks noChangeShapeType="1"/>
          </p:cNvCxnSpPr>
          <p:nvPr/>
        </p:nvCxnSpPr>
        <p:spPr bwMode="auto">
          <a:xfrm flipH="1" flipV="1">
            <a:off x="1223963" y="3573463"/>
            <a:ext cx="1739900" cy="1714500"/>
          </a:xfrm>
          <a:prstGeom prst="curvedConnector2">
            <a:avLst/>
          </a:prstGeom>
          <a:noFill/>
          <a:ln w="9525">
            <a:solidFill>
              <a:srgbClr val="000000"/>
            </a:solidFill>
            <a:round/>
            <a:headEnd/>
            <a:tailEnd/>
          </a:ln>
        </p:spPr>
      </p:cxnSp>
      <p:sp>
        <p:nvSpPr>
          <p:cNvPr id="38919" name="Line 8"/>
          <p:cNvSpPr>
            <a:spLocks noChangeShapeType="1"/>
          </p:cNvSpPr>
          <p:nvPr/>
        </p:nvSpPr>
        <p:spPr bwMode="auto">
          <a:xfrm>
            <a:off x="755650" y="3752850"/>
            <a:ext cx="1989138" cy="1943100"/>
          </a:xfrm>
          <a:prstGeom prst="line">
            <a:avLst/>
          </a:prstGeom>
          <a:noFill/>
          <a:ln w="9525">
            <a:solidFill>
              <a:srgbClr val="000000"/>
            </a:solidFill>
            <a:round/>
            <a:headEnd/>
            <a:tailEnd/>
          </a:ln>
        </p:spPr>
        <p:txBody>
          <a:bodyPr/>
          <a:lstStyle/>
          <a:p>
            <a:endParaRPr lang="en-US"/>
          </a:p>
        </p:txBody>
      </p:sp>
      <p:sp>
        <p:nvSpPr>
          <p:cNvPr id="38920" name="Freeform 9"/>
          <p:cNvSpPr>
            <a:spLocks/>
          </p:cNvSpPr>
          <p:nvPr/>
        </p:nvSpPr>
        <p:spPr bwMode="auto">
          <a:xfrm rot="10800000">
            <a:off x="793750" y="4781550"/>
            <a:ext cx="1016000" cy="9144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9525" cap="flat">
            <a:solidFill>
              <a:srgbClr val="000000"/>
            </a:solidFill>
            <a:prstDash val="lgDash"/>
            <a:round/>
            <a:headEnd type="none" w="med" len="med"/>
            <a:tailEnd type="none" w="med" len="med"/>
          </a:ln>
        </p:spPr>
        <p:txBody>
          <a:bodyPr/>
          <a:lstStyle/>
          <a:p>
            <a:endParaRPr lang="en-US"/>
          </a:p>
        </p:txBody>
      </p:sp>
      <p:sp>
        <p:nvSpPr>
          <p:cNvPr id="38921" name="Line 11"/>
          <p:cNvSpPr>
            <a:spLocks noChangeShapeType="1"/>
          </p:cNvSpPr>
          <p:nvPr/>
        </p:nvSpPr>
        <p:spPr bwMode="auto">
          <a:xfrm>
            <a:off x="755650" y="2997200"/>
            <a:ext cx="0" cy="2665413"/>
          </a:xfrm>
          <a:prstGeom prst="line">
            <a:avLst/>
          </a:prstGeom>
          <a:noFill/>
          <a:ln w="9525">
            <a:solidFill>
              <a:srgbClr val="000000"/>
            </a:solidFill>
            <a:round/>
            <a:headEnd/>
            <a:tailEnd/>
          </a:ln>
        </p:spPr>
        <p:txBody>
          <a:bodyPr/>
          <a:lstStyle/>
          <a:p>
            <a:endParaRPr lang="en-US"/>
          </a:p>
        </p:txBody>
      </p:sp>
      <p:sp>
        <p:nvSpPr>
          <p:cNvPr id="38922" name="Line 12"/>
          <p:cNvSpPr>
            <a:spLocks noChangeShapeType="1"/>
          </p:cNvSpPr>
          <p:nvPr/>
        </p:nvSpPr>
        <p:spPr bwMode="auto">
          <a:xfrm>
            <a:off x="755650" y="5697538"/>
            <a:ext cx="3132138" cy="0"/>
          </a:xfrm>
          <a:prstGeom prst="line">
            <a:avLst/>
          </a:prstGeom>
          <a:noFill/>
          <a:ln w="9525">
            <a:solidFill>
              <a:srgbClr val="000000"/>
            </a:solidFill>
            <a:round/>
            <a:headEnd/>
            <a:tailEnd/>
          </a:ln>
        </p:spPr>
        <p:txBody>
          <a:bodyPr/>
          <a:lstStyle/>
          <a:p>
            <a:endParaRPr lang="en-US"/>
          </a:p>
        </p:txBody>
      </p:sp>
      <p:sp>
        <p:nvSpPr>
          <p:cNvPr id="38923" name="Text Box 13"/>
          <p:cNvSpPr txBox="1">
            <a:spLocks noChangeArrowheads="1"/>
          </p:cNvSpPr>
          <p:nvPr/>
        </p:nvSpPr>
        <p:spPr bwMode="auto">
          <a:xfrm>
            <a:off x="3708400" y="1449388"/>
            <a:ext cx="4699000" cy="3724096"/>
          </a:xfrm>
          <a:prstGeom prst="rect">
            <a:avLst/>
          </a:prstGeom>
          <a:noFill/>
          <a:ln w="9525">
            <a:noFill/>
            <a:miter lim="800000"/>
            <a:headEnd/>
            <a:tailEnd/>
          </a:ln>
        </p:spPr>
        <p:txBody>
          <a:bodyPr>
            <a:spAutoFit/>
          </a:bodyPr>
          <a:lstStyle/>
          <a:p>
            <a:pPr algn="just" rtl="1">
              <a:spcBef>
                <a:spcPct val="50000"/>
              </a:spcBef>
            </a:pPr>
            <a:r>
              <a:rPr lang="en-US" sz="3200" dirty="0"/>
              <a:t> </a:t>
            </a:r>
            <a:r>
              <a:rPr lang="ar-SA" sz="2400" b="1" dirty="0"/>
              <a:t>دخل المستهلك يبين قدرة المستهلك على شراء السلعتين ومنحنيات السواء تبين رغبة وتفضيل المستهلك .</a:t>
            </a:r>
          </a:p>
          <a:p>
            <a:pPr algn="just" rtl="1">
              <a:spcBef>
                <a:spcPct val="50000"/>
              </a:spcBef>
            </a:pPr>
            <a:r>
              <a:rPr lang="ar-SA" sz="2400" b="1" dirty="0">
                <a:solidFill>
                  <a:schemeClr val="accent1"/>
                </a:solidFill>
              </a:rPr>
              <a:t>الفرضية الأساسية</a:t>
            </a:r>
            <a:r>
              <a:rPr lang="ar-SA" sz="2400" b="1" dirty="0"/>
              <a:t> : أن المستهلك يحاول تحقيق أقصى منفعة على دخله وأنه سيختار أفضل مجموعة من السلعتين على منحنى السواء الذي يتطابق مع دخله وتتمثل الحالة بيانياً على نقطة التماس بين تحدب منحنى السواء وخط الميزانية</a:t>
            </a:r>
            <a:endParaRPr lang="en-US" sz="2400" b="1" dirty="0"/>
          </a:p>
        </p:txBody>
      </p:sp>
      <p:sp>
        <p:nvSpPr>
          <p:cNvPr id="38924" name="Text Box 14"/>
          <p:cNvSpPr txBox="1">
            <a:spLocks noChangeArrowheads="1"/>
          </p:cNvSpPr>
          <p:nvPr/>
        </p:nvSpPr>
        <p:spPr bwMode="auto">
          <a:xfrm>
            <a:off x="1835150" y="4324350"/>
            <a:ext cx="339725" cy="366713"/>
          </a:xfrm>
          <a:prstGeom prst="rect">
            <a:avLst/>
          </a:prstGeom>
          <a:noFill/>
          <a:ln w="9525">
            <a:noFill/>
            <a:miter lim="800000"/>
            <a:headEnd/>
            <a:tailEnd/>
          </a:ln>
        </p:spPr>
        <p:txBody>
          <a:bodyPr wrap="none">
            <a:spAutoFit/>
          </a:bodyPr>
          <a:lstStyle/>
          <a:p>
            <a:r>
              <a:rPr lang="en-US"/>
              <a:t>S</a:t>
            </a:r>
          </a:p>
        </p:txBody>
      </p:sp>
      <p:sp>
        <p:nvSpPr>
          <p:cNvPr id="38925" name="Text Box 16"/>
          <p:cNvSpPr txBox="1">
            <a:spLocks noChangeArrowheads="1"/>
          </p:cNvSpPr>
          <p:nvPr/>
        </p:nvSpPr>
        <p:spPr bwMode="auto">
          <a:xfrm>
            <a:off x="3132138" y="5768975"/>
            <a:ext cx="792162" cy="366713"/>
          </a:xfrm>
          <a:prstGeom prst="rect">
            <a:avLst/>
          </a:prstGeom>
          <a:noFill/>
          <a:ln w="9525">
            <a:noFill/>
            <a:miter lim="800000"/>
            <a:headEnd/>
            <a:tailEnd/>
          </a:ln>
        </p:spPr>
        <p:txBody>
          <a:bodyPr>
            <a:spAutoFit/>
          </a:bodyPr>
          <a:lstStyle/>
          <a:p>
            <a:pPr>
              <a:spcBef>
                <a:spcPct val="50000"/>
              </a:spcBef>
            </a:pPr>
            <a:r>
              <a:rPr lang="en-US"/>
              <a:t>QX</a:t>
            </a:r>
          </a:p>
        </p:txBody>
      </p:sp>
      <p:sp>
        <p:nvSpPr>
          <p:cNvPr id="38926" name="Text Box 17"/>
          <p:cNvSpPr txBox="1">
            <a:spLocks noChangeArrowheads="1"/>
          </p:cNvSpPr>
          <p:nvPr/>
        </p:nvSpPr>
        <p:spPr bwMode="auto">
          <a:xfrm>
            <a:off x="215900" y="2997200"/>
            <a:ext cx="647700" cy="366713"/>
          </a:xfrm>
          <a:prstGeom prst="rect">
            <a:avLst/>
          </a:prstGeom>
          <a:noFill/>
          <a:ln w="9525">
            <a:noFill/>
            <a:miter lim="800000"/>
            <a:headEnd/>
            <a:tailEnd/>
          </a:ln>
        </p:spPr>
        <p:txBody>
          <a:bodyPr>
            <a:spAutoFit/>
          </a:bodyPr>
          <a:lstStyle/>
          <a:p>
            <a:pPr>
              <a:spcBef>
                <a:spcPct val="50000"/>
              </a:spcBef>
            </a:pPr>
            <a:r>
              <a:rPr lang="en-US"/>
              <a:t>QY</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latin typeface="Times New Roman" panose="02020603050405020304" pitchFamily="18" charset="0"/>
                <a:cs typeface="Times New Roman" panose="02020603050405020304" pitchFamily="18" charset="0"/>
              </a:rPr>
              <a:t>الاسبوع الخامس: عرض المنتجات الزراعية</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r" rtl="1"/>
            <a:r>
              <a:rPr lang="ar-SA" dirty="0" smtClean="0">
                <a:latin typeface="Times New Roman" panose="02020603050405020304" pitchFamily="18" charset="0"/>
                <a:cs typeface="Times New Roman" panose="02020603050405020304" pitchFamily="18" charset="0"/>
              </a:rPr>
              <a:t>تعريف العرض</a:t>
            </a:r>
          </a:p>
          <a:p>
            <a:pPr algn="r" rtl="1"/>
            <a:r>
              <a:rPr lang="ar-SA" dirty="0" smtClean="0">
                <a:latin typeface="Times New Roman" panose="02020603050405020304" pitchFamily="18" charset="0"/>
                <a:cs typeface="Times New Roman" panose="02020603050405020304" pitchFamily="18" charset="0"/>
              </a:rPr>
              <a:t>منحنى العرض/قانون العرض</a:t>
            </a:r>
          </a:p>
          <a:p>
            <a:pPr algn="r" rtl="1"/>
            <a:r>
              <a:rPr lang="ar-SA" dirty="0" smtClean="0">
                <a:latin typeface="Times New Roman" panose="02020603050405020304" pitchFamily="18" charset="0"/>
                <a:cs typeface="Times New Roman" panose="02020603050405020304" pitchFamily="18" charset="0"/>
              </a:rPr>
              <a:t>العوامل المؤثرة على العرض</a:t>
            </a:r>
          </a:p>
          <a:p>
            <a:pPr algn="r" rtl="1"/>
            <a:r>
              <a:rPr lang="ar-SA" dirty="0" smtClean="0">
                <a:latin typeface="Times New Roman" panose="02020603050405020304" pitchFamily="18" charset="0"/>
                <a:cs typeface="Times New Roman" panose="02020603050405020304" pitchFamily="18" charset="0"/>
              </a:rPr>
              <a:t>مرونة العرض</a:t>
            </a:r>
          </a:p>
          <a:p>
            <a:pPr algn="r" rtl="1"/>
            <a:endParaRPr lang="ar-SA" dirty="0" smtClean="0">
              <a:latin typeface="Times New Roman" panose="02020603050405020304" pitchFamily="18" charset="0"/>
              <a:cs typeface="Times New Roman" panose="02020603050405020304" pitchFamily="18" charset="0"/>
            </a:endParaRPr>
          </a:p>
          <a:p>
            <a:pPr algn="r" rtl="1"/>
            <a:endParaRPr lang="ar-SA" dirty="0" smtClean="0">
              <a:latin typeface="Times New Roman" panose="02020603050405020304" pitchFamily="18" charset="0"/>
              <a:cs typeface="Times New Roman" panose="02020603050405020304" pitchFamily="18" charset="0"/>
            </a:endParaRPr>
          </a:p>
          <a:p>
            <a:pPr algn="r" rtl="1"/>
            <a:endParaRPr lang="ar-SA" dirty="0" smtClean="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7813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ChangeArrowheads="1"/>
          </p:cNvSpPr>
          <p:nvPr/>
        </p:nvSpPr>
        <p:spPr bwMode="auto">
          <a:xfrm>
            <a:off x="539750" y="4365625"/>
            <a:ext cx="7993063" cy="1223963"/>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2515" name="Rectangle 4"/>
          <p:cNvSpPr>
            <a:spLocks noChangeArrowheads="1"/>
          </p:cNvSpPr>
          <p:nvPr/>
        </p:nvSpPr>
        <p:spPr bwMode="auto">
          <a:xfrm>
            <a:off x="684213" y="2205038"/>
            <a:ext cx="7704137" cy="1223962"/>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2516" name="Rectangle 3"/>
          <p:cNvSpPr>
            <a:spLocks noGrp="1" noChangeArrowheads="1"/>
          </p:cNvSpPr>
          <p:nvPr>
            <p:ph idx="1"/>
          </p:nvPr>
        </p:nvSpPr>
        <p:spPr/>
        <p:txBody>
          <a:bodyPr/>
          <a:lstStyle/>
          <a:p>
            <a:pPr eaLnBrk="1" hangingPunct="1"/>
            <a:r>
              <a:rPr lang="ar-SA" altLang="ar-SA" sz="2400" b="1" dirty="0" smtClean="0">
                <a:latin typeface="Times New Roman" panose="02020603050405020304" pitchFamily="18" charset="0"/>
                <a:cs typeface="Times New Roman" panose="02020603050405020304" pitchFamily="18" charset="0"/>
              </a:rPr>
              <a:t>تعريف العرض:</a:t>
            </a:r>
          </a:p>
          <a:p>
            <a:pPr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algn="ctr" eaLnBrk="1" hangingPunct="1">
              <a:buFont typeface="Wingdings" pitchFamily="2" charset="2"/>
              <a:buNone/>
            </a:pPr>
            <a:r>
              <a:rPr lang="ar-SA" altLang="ar-SA" sz="2400" b="1" dirty="0" smtClean="0">
                <a:latin typeface="Times New Roman" panose="02020603050405020304" pitchFamily="18" charset="0"/>
                <a:cs typeface="Times New Roman" panose="02020603050405020304" pitchFamily="18" charset="0"/>
              </a:rPr>
              <a:t>”هو </a:t>
            </a:r>
            <a:r>
              <a:rPr lang="ar-SA" altLang="ar-SA" sz="2400" b="1" u="sng" dirty="0" smtClean="0">
                <a:latin typeface="Times New Roman" panose="02020603050405020304" pitchFamily="18" charset="0"/>
                <a:cs typeface="Times New Roman" panose="02020603050405020304" pitchFamily="18" charset="0"/>
              </a:rPr>
              <a:t>الكمية</a:t>
            </a:r>
            <a:r>
              <a:rPr lang="ar-SA" altLang="ar-SA" sz="2400" b="1" dirty="0" smtClean="0">
                <a:latin typeface="Times New Roman" panose="02020603050405020304" pitchFamily="18" charset="0"/>
                <a:cs typeface="Times New Roman" panose="02020603050405020304" pitchFamily="18" charset="0"/>
              </a:rPr>
              <a:t> التي يعرضها المنتجون للبيع في السوق من سلعة ما، </a:t>
            </a:r>
            <a:r>
              <a:rPr lang="ar-SA" altLang="ar-SA" sz="2400" b="1" u="sng" dirty="0" smtClean="0">
                <a:latin typeface="Times New Roman" panose="02020603050405020304" pitchFamily="18" charset="0"/>
                <a:cs typeface="Times New Roman" panose="02020603050405020304" pitchFamily="18" charset="0"/>
              </a:rPr>
              <a:t>عند سعر</a:t>
            </a:r>
            <a:r>
              <a:rPr lang="ar-SA" altLang="ar-SA" sz="2400" b="1" dirty="0" smtClean="0">
                <a:latin typeface="Times New Roman" panose="02020603050405020304" pitchFamily="18" charset="0"/>
                <a:cs typeface="Times New Roman" panose="02020603050405020304" pitchFamily="18" charset="0"/>
              </a:rPr>
              <a:t> ما وفي فترة زمنية محددة، مع </a:t>
            </a:r>
            <a:r>
              <a:rPr lang="ar-SA" altLang="ar-SA" sz="2400" b="1" i="1" dirty="0" smtClean="0">
                <a:latin typeface="Times New Roman" panose="02020603050405020304" pitchFamily="18" charset="0"/>
                <a:cs typeface="Times New Roman" panose="02020603050405020304" pitchFamily="18" charset="0"/>
              </a:rPr>
              <a:t>بقاء العوامل الأخرى على حالها</a:t>
            </a:r>
            <a:r>
              <a:rPr lang="ar-SA" altLang="ar-SA" sz="2400" b="1" dirty="0" smtClean="0">
                <a:latin typeface="Times New Roman" panose="02020603050405020304" pitchFamily="18" charset="0"/>
                <a:cs typeface="Times New Roman" panose="02020603050405020304" pitchFamily="18" charset="0"/>
              </a:rPr>
              <a:t>.“</a:t>
            </a:r>
            <a:r>
              <a:rPr lang="en-US" altLang="ar-SA" sz="2400" b="1" dirty="0" smtClean="0">
                <a:latin typeface="Times New Roman" panose="02020603050405020304" pitchFamily="18" charset="0"/>
                <a:cs typeface="Times New Roman" panose="02020603050405020304" pitchFamily="18" charset="0"/>
              </a:rPr>
              <a:t> </a:t>
            </a:r>
            <a:endParaRPr lang="ar-SA" altLang="ar-SA" sz="2400" b="1" dirty="0" smtClean="0">
              <a:latin typeface="Times New Roman" panose="02020603050405020304" pitchFamily="18" charset="0"/>
              <a:cs typeface="Times New Roman" panose="02020603050405020304" pitchFamily="18" charset="0"/>
            </a:endParaRPr>
          </a:p>
          <a:p>
            <a:pPr algn="ctr"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eaLnBrk="1" hangingPunct="1"/>
            <a:r>
              <a:rPr lang="ar-SA" altLang="ar-SA" sz="2400" b="1" dirty="0" smtClean="0">
                <a:latin typeface="Times New Roman" panose="02020603050405020304" pitchFamily="18" charset="0"/>
                <a:cs typeface="Times New Roman" panose="02020603050405020304" pitchFamily="18" charset="0"/>
              </a:rPr>
              <a:t>ومن ذلك يمكن تعريف منخني العرض:</a:t>
            </a:r>
          </a:p>
          <a:p>
            <a:pPr eaLnBrk="1" hangingPunct="1">
              <a:buFont typeface="Wingdings" pitchFamily="2" charset="2"/>
              <a:buNone/>
            </a:pPr>
            <a:endParaRPr lang="ar-SA" altLang="ar-SA" sz="2400" b="1" dirty="0" smtClean="0">
              <a:latin typeface="Times New Roman" panose="02020603050405020304" pitchFamily="18" charset="0"/>
              <a:cs typeface="Times New Roman" panose="02020603050405020304" pitchFamily="18" charset="0"/>
            </a:endParaRPr>
          </a:p>
          <a:p>
            <a:pPr algn="ctr" eaLnBrk="1" hangingPunct="1">
              <a:buFont typeface="Wingdings" pitchFamily="2" charset="2"/>
              <a:buNone/>
            </a:pPr>
            <a:r>
              <a:rPr lang="ar-SA" altLang="ar-SA" sz="2400" b="1" dirty="0" smtClean="0">
                <a:latin typeface="Times New Roman" panose="02020603050405020304" pitchFamily="18" charset="0"/>
                <a:cs typeface="Times New Roman" panose="02020603050405020304" pitchFamily="18" charset="0"/>
              </a:rPr>
              <a:t>”المنحنى الذي يبين مقادير المعروض من منتج معين عند أسعار مختلفة في فترة زمنية معينة</a:t>
            </a:r>
            <a:r>
              <a:rPr lang="en-US"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a:t>
            </a:r>
            <a:endParaRPr lang="en-US" altLang="ar-SA" sz="2400" b="1" dirty="0" smtClean="0">
              <a:latin typeface="Times New Roman" panose="02020603050405020304" pitchFamily="18" charset="0"/>
              <a:cs typeface="Times New Roman" panose="02020603050405020304" pitchFamily="18" charset="0"/>
            </a:endParaRPr>
          </a:p>
        </p:txBody>
      </p:sp>
      <p:sp>
        <p:nvSpPr>
          <p:cNvPr id="25702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عــرض المنتجات الزراعية</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Of Agricultural Products</a:t>
            </a:r>
            <a:r>
              <a:rPr lang="en-GB" sz="40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Supply </a:t>
            </a:r>
          </a:p>
        </p:txBody>
      </p:sp>
      <p:sp>
        <p:nvSpPr>
          <p:cNvPr id="192518" name="Text Box 6"/>
          <p:cNvSpPr txBox="1">
            <a:spLocks noChangeArrowheads="1"/>
          </p:cNvSpPr>
          <p:nvPr/>
        </p:nvSpPr>
        <p:spPr bwMode="auto">
          <a:xfrm>
            <a:off x="2843213" y="5876925"/>
            <a:ext cx="4248150" cy="366713"/>
          </a:xfrm>
          <a:prstGeom prst="rect">
            <a:avLst/>
          </a:prstGeom>
          <a:solidFill>
            <a:schemeClr val="hlink"/>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hlink"/>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solidFill>
                  <a:srgbClr val="000000"/>
                </a:solidFill>
                <a:latin typeface="Arial" charset="0"/>
              </a:rPr>
              <a:t>هل يوجد فرق بين الكمية المعروضة والكمية المخزونة؟</a:t>
            </a:r>
            <a:endParaRPr lang="en-US" altLang="ar-SA" sz="1800" b="1">
              <a:solidFill>
                <a:srgbClr val="000000"/>
              </a:solidFill>
              <a:latin typeface="Arial" charset="0"/>
            </a:endParaRPr>
          </a:p>
        </p:txBody>
      </p:sp>
    </p:spTree>
    <p:extLst>
      <p:ext uri="{BB962C8B-B14F-4D97-AF65-F5344CB8AC3E}">
        <p14:creationId xmlns:p14="http://schemas.microsoft.com/office/powerpoint/2010/main" val="117893366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827088" y="5300663"/>
            <a:ext cx="7777162" cy="792162"/>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193539" name="Rectangle 3"/>
          <p:cNvSpPr>
            <a:spLocks noGrp="1" noChangeArrowheads="1"/>
          </p:cNvSpPr>
          <p:nvPr>
            <p:ph idx="1"/>
          </p:nvPr>
        </p:nvSpPr>
        <p:spPr>
          <a:xfrm>
            <a:off x="500063" y="1643063"/>
            <a:ext cx="8229600" cy="4525962"/>
          </a:xfrm>
          <a:effectLst>
            <a:outerShdw dist="35921" dir="2700000" algn="ctr" rotWithShape="0">
              <a:schemeClr val="bg2"/>
            </a:outerShdw>
          </a:effectLst>
        </p:spPr>
        <p:txBody>
          <a:bodyPr>
            <a:normAutofit/>
          </a:bodyPr>
          <a:lstStyle/>
          <a:p>
            <a:pPr marL="0" indent="0" algn="r" rtl="1" eaLnBrk="1" hangingPunct="1"/>
            <a:r>
              <a:rPr lang="ar-SA" altLang="ar-SA" sz="2800" b="1" dirty="0" smtClean="0">
                <a:latin typeface="Times New Roman" panose="02020603050405020304" pitchFamily="18" charset="0"/>
                <a:cs typeface="Times New Roman" panose="02020603050405020304" pitchFamily="18" charset="0"/>
              </a:rPr>
              <a:t>حتى الآن كنا نتحدث عن جانب المستهلك المشتري/ الطلب  </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ننتقل هنا الي وحدة اقتصادية أخري تمثل الطرف الثاني في السوق: المنتج / البائع / العرض</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يوجد تشابه في المواضيع ما بين المستهلك والمنتج</a:t>
            </a:r>
          </a:p>
          <a:p>
            <a:pPr marL="0" indent="0" algn="r" rtl="1" eaLnBrk="1" hangingPunct="1"/>
            <a:r>
              <a:rPr lang="ar-SA" altLang="ar-SA" sz="2800" b="1" dirty="0" smtClean="0">
                <a:latin typeface="Times New Roman" panose="02020603050405020304" pitchFamily="18" charset="0"/>
                <a:cs typeface="Times New Roman" panose="02020603050405020304" pitchFamily="18" charset="0"/>
              </a:rPr>
              <a:t>هل تذكر جدول الطلب ؟ و قانون الطلب؟؟</a:t>
            </a:r>
          </a:p>
          <a:p>
            <a:pPr marL="114300" lvl="1" indent="0" algn="r" rtl="1" eaLnBrk="1" hangingPunct="1"/>
            <a:r>
              <a:rPr lang="ar-SA" altLang="ar-SA" b="1" dirty="0" smtClean="0">
                <a:latin typeface="Times New Roman" panose="02020603050405020304" pitchFamily="18" charset="0"/>
                <a:cs typeface="Times New Roman" panose="02020603050405020304" pitchFamily="18" charset="0"/>
              </a:rPr>
              <a:t>إذاً ما هو جدول العرض؟ قانون العرض؟ ما لفرق بينهما؟؟</a:t>
            </a:r>
          </a:p>
          <a:p>
            <a:pPr marL="114300" lvl="1" indent="0" algn="r" rtl="1" eaLnBrk="1" hangingPunct="1"/>
            <a:r>
              <a:rPr lang="ar-SA" altLang="ar-SA" b="1" dirty="0" smtClean="0">
                <a:latin typeface="Times New Roman" panose="02020603050405020304" pitchFamily="18" charset="0"/>
                <a:cs typeface="Times New Roman" panose="02020603050405020304" pitchFamily="18" charset="0"/>
              </a:rPr>
              <a:t>ما علاقة: إمكانية / تكاليف التخزين بالعرض؟</a:t>
            </a:r>
          </a:p>
          <a:p>
            <a:pPr lvl="4" algn="r" rtl="1" eaLnBrk="1" hangingPunct="1"/>
            <a:endParaRPr lang="ar-SA" altLang="ar-SA" sz="1800" b="1" dirty="0" smtClean="0">
              <a:latin typeface="Times New Roman" panose="02020603050405020304" pitchFamily="18" charset="0"/>
              <a:cs typeface="Times New Roman" panose="02020603050405020304" pitchFamily="18" charset="0"/>
            </a:endParaRPr>
          </a:p>
          <a:p>
            <a:pPr marL="114300" lvl="1" indent="0" algn="r" rtl="1" eaLnBrk="1" hangingPunct="1">
              <a:buFont typeface="Wingdings" pitchFamily="2" charset="2"/>
              <a:buNone/>
            </a:pPr>
            <a:endParaRPr lang="en-US" altLang="ar-SA" sz="2000" b="1" dirty="0" smtClean="0">
              <a:latin typeface="Times New Roman" panose="02020603050405020304" pitchFamily="18" charset="0"/>
              <a:cs typeface="Times New Roman" panose="02020603050405020304" pitchFamily="18" charset="0"/>
            </a:endParaRPr>
          </a:p>
          <a:p>
            <a:pPr marL="114300" lvl="1" indent="0" algn="r" rtl="1" eaLnBrk="1" hangingPunct="1">
              <a:buFont typeface="Wingdings" pitchFamily="2" charset="2"/>
              <a:buNone/>
            </a:pPr>
            <a:r>
              <a:rPr lang="ar-SA" altLang="ar-SA" sz="2000" b="1" dirty="0" smtClean="0">
                <a:latin typeface="Times New Roman" panose="02020603050405020304" pitchFamily="18" charset="0"/>
                <a:cs typeface="Times New Roman" panose="02020603050405020304" pitchFamily="18" charset="0"/>
              </a:rPr>
              <a:t>صافي العرض= الإنتاج الجاري + الكميات المتبقية من العام الماضي + الاستيراد – التصدير</a:t>
            </a:r>
          </a:p>
          <a:p>
            <a:pPr marL="114300" lvl="1" indent="0" algn="r" rtl="1" eaLnBrk="1" hangingPunct="1">
              <a:buFont typeface="Wingdings" pitchFamily="2" charset="2"/>
              <a:buNone/>
            </a:pPr>
            <a:endParaRPr lang="en-US" altLang="ar-SA" sz="2000" b="1" dirty="0" smtClean="0">
              <a:latin typeface="Times New Roman" panose="02020603050405020304" pitchFamily="18" charset="0"/>
              <a:cs typeface="Times New Roman" panose="02020603050405020304" pitchFamily="18" charset="0"/>
            </a:endParaRPr>
          </a:p>
        </p:txBody>
      </p:sp>
      <p:sp>
        <p:nvSpPr>
          <p:cNvPr id="258050" name="Rectangle 2"/>
          <p:cNvSpPr>
            <a:spLocks noGrp="1" noChangeArrowheads="1"/>
          </p:cNvSpPr>
          <p:nvPr>
            <p:ph type="title"/>
          </p:nvPr>
        </p:nvSpPr>
        <p:spPr/>
        <p:txBody>
          <a:bodyPr/>
          <a:lstStyle/>
          <a:p>
            <a:pPr algn="ct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قانون العرض</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17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منحني العرض لمنتج واحد</a:t>
            </a:r>
            <a:br>
              <a:rPr lang="ar-SA"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Producer’s Supply Curve</a:t>
            </a:r>
            <a:endParaRPr lang="en-GB" sz="4000" dirty="0" smtClean="0">
              <a:latin typeface="Times New Roman" panose="02020603050405020304" pitchFamily="18" charset="0"/>
              <a:cs typeface="Times New Roman" panose="02020603050405020304" pitchFamily="18" charset="0"/>
            </a:endParaRPr>
          </a:p>
        </p:txBody>
      </p:sp>
      <p:sp>
        <p:nvSpPr>
          <p:cNvPr id="194563" name="Rectangle 4"/>
          <p:cNvSpPr>
            <a:spLocks noGrp="1" noChangeArrowheads="1"/>
          </p:cNvSpPr>
          <p:nvPr>
            <p:ph type="body" sz="half" idx="1"/>
          </p:nvPr>
        </p:nvSpPr>
        <p:spPr/>
        <p:txBody>
          <a:bodyPr>
            <a:normAutofit/>
          </a:bodyPr>
          <a:lstStyle/>
          <a:p>
            <a:pPr algn="r" rtl="1" eaLnBrk="1" hangingPunct="1"/>
            <a:r>
              <a:rPr lang="ar-SA" altLang="ar-SA" sz="2800" b="1" smtClean="0">
                <a:latin typeface="Times New Roman" panose="02020603050405020304" pitchFamily="18" charset="0"/>
                <a:cs typeface="Times New Roman" panose="02020603050405020304" pitchFamily="18" charset="0"/>
              </a:rPr>
              <a:t>الجدول يبين جدول العرض لأحد المنتجين</a:t>
            </a:r>
          </a:p>
          <a:p>
            <a:pPr algn="r" rtl="1" eaLnBrk="1" hangingPunct="1"/>
            <a:r>
              <a:rPr lang="ar-SA" altLang="ar-SA" sz="2800" b="1" smtClean="0">
                <a:latin typeface="Times New Roman" panose="02020603050405020304" pitchFamily="18" charset="0"/>
                <a:cs typeface="Times New Roman" panose="02020603050405020304" pitchFamily="18" charset="0"/>
              </a:rPr>
              <a:t>الرسم يبين منحني العرض </a:t>
            </a:r>
          </a:p>
          <a:p>
            <a:pPr algn="r" rtl="1" eaLnBrk="1" hangingPunct="1"/>
            <a:r>
              <a:rPr lang="ar-SA" altLang="ar-SA" sz="2800" b="1" smtClean="0">
                <a:latin typeface="Times New Roman" panose="02020603050405020304" pitchFamily="18" charset="0"/>
                <a:cs typeface="Times New Roman" panose="02020603050405020304" pitchFamily="18" charset="0"/>
              </a:rPr>
              <a:t>الكمية المعروضة علي المحور الأفقي والسعر علي الرأسي</a:t>
            </a:r>
          </a:p>
          <a:p>
            <a:pPr algn="r" rtl="1" eaLnBrk="1" hangingPunct="1"/>
            <a:r>
              <a:rPr lang="ar-SA" altLang="ar-SA" sz="2800" b="1" smtClean="0">
                <a:latin typeface="Times New Roman" panose="02020603050405020304" pitchFamily="18" charset="0"/>
                <a:cs typeface="Times New Roman" panose="02020603050405020304" pitchFamily="18" charset="0"/>
              </a:rPr>
              <a:t>المنحني يرتفع من اسفل إلي أعلي ومن اليسار الي اليمين</a:t>
            </a:r>
          </a:p>
          <a:p>
            <a:pPr algn="r" rtl="1" eaLnBrk="1" hangingPunct="1"/>
            <a:r>
              <a:rPr lang="ar-SA" altLang="ar-SA" sz="2800" b="1" smtClean="0">
                <a:latin typeface="Times New Roman" panose="02020603050405020304" pitchFamily="18" charset="0"/>
                <a:cs typeface="Times New Roman" panose="02020603050405020304" pitchFamily="18" charset="0"/>
              </a:rPr>
              <a:t>أي أن العلاقة طردية بين الكمية والسعر</a:t>
            </a:r>
          </a:p>
          <a:p>
            <a:pPr algn="r" rtl="1" eaLnBrk="1" hangingPunct="1">
              <a:buFont typeface="Wingdings" pitchFamily="2" charset="2"/>
              <a:buNone/>
            </a:pPr>
            <a:endParaRPr lang="en-GB" altLang="ar-SA" sz="2800" b="1" smtClean="0">
              <a:latin typeface="Times New Roman" panose="02020603050405020304" pitchFamily="18" charset="0"/>
              <a:cs typeface="Times New Roman" panose="02020603050405020304" pitchFamily="18" charset="0"/>
            </a:endParaRPr>
          </a:p>
        </p:txBody>
      </p:sp>
      <p:pic>
        <p:nvPicPr>
          <p:cNvPr id="194564"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0" y="1700213"/>
            <a:ext cx="3967163" cy="2160587"/>
          </a:xfrm>
          <a:solidFill>
            <a:schemeClr val="hlink"/>
          </a:solidFill>
        </p:spPr>
      </p:pic>
      <p:pic>
        <p:nvPicPr>
          <p:cNvPr id="194565" name="Picture 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0563" y="3860800"/>
            <a:ext cx="4114800" cy="2592388"/>
          </a:xfrm>
          <a:noFill/>
        </p:spPr>
      </p:pic>
    </p:spTree>
    <p:extLst>
      <p:ext uri="{BB962C8B-B14F-4D97-AF65-F5344CB8AC3E}">
        <p14:creationId xmlns:p14="http://schemas.microsoft.com/office/powerpoint/2010/main" val="226991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just"/>
            <a:r>
              <a:rPr lang="ar-SA" sz="4400" dirty="0"/>
              <a:t>الزراعــــة </a:t>
            </a:r>
            <a:endParaRPr lang="en-US" sz="4400" dirty="0"/>
          </a:p>
        </p:txBody>
      </p:sp>
      <p:sp>
        <p:nvSpPr>
          <p:cNvPr id="11267" name="Rectangle 3"/>
          <p:cNvSpPr>
            <a:spLocks noGrp="1" noChangeArrowheads="1"/>
          </p:cNvSpPr>
          <p:nvPr>
            <p:ph type="body" idx="1"/>
          </p:nvPr>
        </p:nvSpPr>
        <p:spPr/>
        <p:txBody>
          <a:bodyPr/>
          <a:lstStyle/>
          <a:p>
            <a:pPr algn="just">
              <a:lnSpc>
                <a:spcPct val="90000"/>
              </a:lnSpc>
              <a:buFont typeface="Wingdings" pitchFamily="2" charset="2"/>
              <a:buChar char="§"/>
            </a:pPr>
            <a:endParaRPr lang="en-US" sz="2400" b="1" dirty="0" smtClean="0"/>
          </a:p>
          <a:p>
            <a:pPr algn="just">
              <a:lnSpc>
                <a:spcPct val="90000"/>
              </a:lnSpc>
              <a:buFont typeface="Wingdings" pitchFamily="2" charset="2"/>
              <a:buChar char="v"/>
            </a:pPr>
            <a:r>
              <a:rPr lang="ar-SA" sz="2400" b="1" dirty="0" smtClean="0"/>
              <a:t>الزراعة </a:t>
            </a:r>
            <a:r>
              <a:rPr lang="ar-SA" sz="2400" b="1" dirty="0"/>
              <a:t>هى عملية إنتاج الغذاء، العلف، والألياف وسلع أخرى عن طريق التربية النظامية للنبات والحيوان</a:t>
            </a:r>
            <a:r>
              <a:rPr lang="ar-SA" sz="2400" b="1" dirty="0" smtClean="0"/>
              <a:t>.</a:t>
            </a:r>
            <a:r>
              <a:rPr lang="en-US" sz="2400" b="1" dirty="0" smtClean="0"/>
              <a:t> </a:t>
            </a:r>
            <a:endParaRPr lang="ar-SA" sz="2400" b="1" dirty="0" smtClean="0"/>
          </a:p>
          <a:p>
            <a:pPr algn="just">
              <a:lnSpc>
                <a:spcPct val="90000"/>
              </a:lnSpc>
              <a:buFont typeface="Wingdings" pitchFamily="2" charset="2"/>
              <a:buChar char="v"/>
            </a:pPr>
            <a:r>
              <a:rPr lang="en-US" sz="2400" b="1" dirty="0" err="1" smtClean="0"/>
              <a:t>قديما</a:t>
            </a:r>
            <a:r>
              <a:rPr lang="ar-SA" sz="2400" b="1" dirty="0" smtClean="0"/>
              <a:t>ً</a:t>
            </a:r>
            <a:r>
              <a:rPr lang="en-US" sz="2400" b="1" dirty="0" smtClean="0"/>
              <a:t> </a:t>
            </a:r>
            <a:r>
              <a:rPr lang="ar-SA" sz="2400" b="1" dirty="0" smtClean="0"/>
              <a:t>كانت كلمة ال</a:t>
            </a:r>
            <a:r>
              <a:rPr lang="en-US" sz="2400" b="1" dirty="0" err="1" smtClean="0"/>
              <a:t>زراعة</a:t>
            </a:r>
            <a:r>
              <a:rPr lang="en-US" sz="2400" b="1" dirty="0" smtClean="0"/>
              <a:t> </a:t>
            </a:r>
            <a:r>
              <a:rPr lang="en-US" sz="2400" b="1" dirty="0" err="1"/>
              <a:t>تعنى</a:t>
            </a:r>
            <a:r>
              <a:rPr lang="en-US" sz="2400" b="1" dirty="0"/>
              <a:t> "</a:t>
            </a:r>
            <a:r>
              <a:rPr lang="en-US" sz="2400" b="1" dirty="0" err="1"/>
              <a:t>علْمُ</a:t>
            </a:r>
            <a:r>
              <a:rPr lang="en-US" sz="2400" b="1" dirty="0"/>
              <a:t> فلاحة الأراضى" </a:t>
            </a:r>
            <a:r>
              <a:rPr lang="en-US" sz="2400" b="1" dirty="0" err="1"/>
              <a:t>فقط</a:t>
            </a:r>
            <a:r>
              <a:rPr lang="en-US" sz="2400" b="1" dirty="0"/>
              <a:t> </a:t>
            </a:r>
            <a:r>
              <a:rPr lang="en-US" sz="2400" b="1" dirty="0" err="1" smtClean="0"/>
              <a:t>ولكن</a:t>
            </a:r>
            <a:r>
              <a:rPr lang="ar-SA" sz="2400" b="1" dirty="0" smtClean="0"/>
              <a:t>ها</a:t>
            </a:r>
            <a:r>
              <a:rPr lang="en-US" sz="2400" b="1" dirty="0" smtClean="0"/>
              <a:t> </a:t>
            </a:r>
            <a:r>
              <a:rPr lang="en-US" sz="2400" b="1" dirty="0" err="1"/>
              <a:t>الآن</a:t>
            </a:r>
            <a:r>
              <a:rPr lang="en-US" sz="2400" b="1" dirty="0"/>
              <a:t> </a:t>
            </a:r>
            <a:r>
              <a:rPr lang="en-US" sz="2400" b="1" dirty="0" err="1"/>
              <a:t>تغطى</a:t>
            </a:r>
            <a:r>
              <a:rPr lang="en-US" sz="2400" b="1" dirty="0"/>
              <a:t> </a:t>
            </a:r>
            <a:r>
              <a:rPr lang="en-US" sz="2400" b="1" dirty="0" err="1" smtClean="0"/>
              <a:t>كل</a:t>
            </a:r>
            <a:r>
              <a:rPr lang="en-US" sz="2400" b="1" dirty="0" smtClean="0"/>
              <a:t> </a:t>
            </a:r>
            <a:r>
              <a:rPr lang="en-US" sz="2400" b="1" dirty="0" err="1"/>
              <a:t>الأنشطة</a:t>
            </a:r>
            <a:r>
              <a:rPr lang="en-US" sz="2400" b="1" dirty="0"/>
              <a:t> </a:t>
            </a:r>
            <a:r>
              <a:rPr lang="en-US" sz="2400" b="1" dirty="0" err="1"/>
              <a:t>الأساسية</a:t>
            </a:r>
            <a:r>
              <a:rPr lang="en-US" sz="2400" b="1" dirty="0"/>
              <a:t> </a:t>
            </a:r>
            <a:r>
              <a:rPr lang="en-US" sz="2400" b="1" dirty="0" err="1"/>
              <a:t>لإنتاج</a:t>
            </a:r>
            <a:r>
              <a:rPr lang="en-US" sz="2400" b="1" dirty="0"/>
              <a:t> </a:t>
            </a:r>
            <a:r>
              <a:rPr lang="en-US" sz="2400" b="1" dirty="0" err="1"/>
              <a:t>الغذاء</a:t>
            </a:r>
            <a:r>
              <a:rPr lang="en-US" sz="2400" b="1" dirty="0"/>
              <a:t> </a:t>
            </a:r>
            <a:r>
              <a:rPr lang="en-US" sz="2400" b="1" dirty="0" err="1"/>
              <a:t>والعلف</a:t>
            </a:r>
            <a:r>
              <a:rPr lang="en-US" sz="2400" b="1" dirty="0"/>
              <a:t> </a:t>
            </a:r>
            <a:r>
              <a:rPr lang="en-US" sz="2400" b="1" dirty="0" err="1"/>
              <a:t>والألياف</a:t>
            </a:r>
            <a:r>
              <a:rPr lang="en-US" sz="2400" b="1" dirty="0"/>
              <a:t>، </a:t>
            </a:r>
            <a:r>
              <a:rPr lang="en-US" sz="2400" b="1" dirty="0" err="1"/>
              <a:t>شاملة</a:t>
            </a:r>
            <a:r>
              <a:rPr lang="en-US" sz="2400" b="1" dirty="0"/>
              <a:t> </a:t>
            </a:r>
            <a:r>
              <a:rPr lang="en-US" sz="2400" b="1" dirty="0" err="1"/>
              <a:t>في</a:t>
            </a:r>
            <a:r>
              <a:rPr lang="en-US" sz="2400" b="1" dirty="0"/>
              <a:t> </a:t>
            </a:r>
            <a:r>
              <a:rPr lang="en-US" sz="2400" b="1" dirty="0" err="1"/>
              <a:t>ذلك</a:t>
            </a:r>
            <a:r>
              <a:rPr lang="en-US" sz="2400" b="1" dirty="0"/>
              <a:t> </a:t>
            </a:r>
            <a:r>
              <a:rPr lang="en-US" sz="2400" b="1" dirty="0" err="1"/>
              <a:t>كل</a:t>
            </a:r>
            <a:r>
              <a:rPr lang="en-US" sz="2400" b="1" dirty="0"/>
              <a:t> </a:t>
            </a:r>
            <a:r>
              <a:rPr lang="en-US" sz="2400" b="1" dirty="0" err="1"/>
              <a:t>التقنيات</a:t>
            </a:r>
            <a:r>
              <a:rPr lang="en-US" sz="2400" b="1" dirty="0"/>
              <a:t> </a:t>
            </a:r>
            <a:r>
              <a:rPr lang="en-US" sz="2400" b="1" dirty="0" err="1"/>
              <a:t>المطلوبة</a:t>
            </a:r>
            <a:r>
              <a:rPr lang="en-US" sz="2400" b="1" dirty="0"/>
              <a:t> </a:t>
            </a:r>
            <a:r>
              <a:rPr lang="en-US" sz="2400" b="1" dirty="0" err="1"/>
              <a:t>لتربية</a:t>
            </a:r>
            <a:r>
              <a:rPr lang="en-US" sz="2400" b="1" dirty="0"/>
              <a:t> </a:t>
            </a:r>
            <a:r>
              <a:rPr lang="en-US" sz="2400" b="1" dirty="0" err="1"/>
              <a:t>ومعالجة</a:t>
            </a:r>
            <a:r>
              <a:rPr lang="en-US" sz="2400" b="1" dirty="0"/>
              <a:t> </a:t>
            </a:r>
            <a:r>
              <a:rPr lang="en-US" sz="2400" b="1" dirty="0" err="1"/>
              <a:t>الماشية</a:t>
            </a:r>
            <a:r>
              <a:rPr lang="en-US" sz="2400" b="1" dirty="0"/>
              <a:t> </a:t>
            </a:r>
            <a:r>
              <a:rPr lang="en-US" sz="2400" b="1" dirty="0" err="1" smtClean="0"/>
              <a:t>والدواجن</a:t>
            </a:r>
            <a:r>
              <a:rPr lang="ar-SA" sz="2400" b="1" dirty="0" smtClean="0"/>
              <a:t>، أي،</a:t>
            </a:r>
            <a:r>
              <a:rPr lang="en-US" sz="2400" b="1" dirty="0" smtClean="0"/>
              <a:t> </a:t>
            </a:r>
            <a:r>
              <a:rPr lang="en-US" sz="2400" b="1" dirty="0" err="1"/>
              <a:t>تشمل</a:t>
            </a:r>
            <a:r>
              <a:rPr lang="en-US" sz="2400" b="1" dirty="0"/>
              <a:t> </a:t>
            </a:r>
            <a:r>
              <a:rPr lang="en-US" sz="2400" b="1" dirty="0" err="1"/>
              <a:t>إنتاج</a:t>
            </a:r>
            <a:r>
              <a:rPr lang="en-US" sz="2400" b="1" dirty="0"/>
              <a:t> </a:t>
            </a:r>
            <a:r>
              <a:rPr lang="en-US" sz="2400" b="1" dirty="0" err="1"/>
              <a:t>المحاصيل</a:t>
            </a:r>
            <a:r>
              <a:rPr lang="en-US" sz="2400" b="1" dirty="0"/>
              <a:t> </a:t>
            </a:r>
            <a:r>
              <a:rPr lang="en-US" sz="2400" b="1" dirty="0" err="1"/>
              <a:t>والإنتاج</a:t>
            </a:r>
            <a:r>
              <a:rPr lang="en-US" sz="2400" b="1" dirty="0"/>
              <a:t> </a:t>
            </a:r>
            <a:r>
              <a:rPr lang="en-US" sz="2400" b="1" dirty="0" err="1"/>
              <a:t>الحيواني</a:t>
            </a:r>
            <a:r>
              <a:rPr lang="en-US" sz="2400" b="1" dirty="0"/>
              <a:t> </a:t>
            </a:r>
            <a:r>
              <a:rPr lang="en-US" sz="2400" b="1" dirty="0" err="1"/>
              <a:t>ومصايد</a:t>
            </a:r>
            <a:r>
              <a:rPr lang="en-US" sz="2400" b="1" dirty="0"/>
              <a:t> </a:t>
            </a:r>
            <a:r>
              <a:rPr lang="en-US" sz="2400" b="1" dirty="0" err="1"/>
              <a:t>الأسماك</a:t>
            </a:r>
            <a:r>
              <a:rPr lang="en-US" sz="2400" b="1" dirty="0"/>
              <a:t> </a:t>
            </a:r>
            <a:r>
              <a:rPr lang="en-US" sz="2400" b="1" dirty="0" err="1"/>
              <a:t>والغابات</a:t>
            </a:r>
            <a:r>
              <a:rPr lang="en-US" sz="2400" b="1" dirty="0"/>
              <a:t>.</a:t>
            </a:r>
          </a:p>
          <a:p>
            <a:pPr algn="just">
              <a:lnSpc>
                <a:spcPct val="90000"/>
              </a:lnSpc>
              <a:buFont typeface="Wingdings" pitchFamily="2" charset="2"/>
              <a:buChar char="v"/>
            </a:pPr>
            <a:r>
              <a:rPr lang="en-US" sz="2400" b="1" dirty="0" err="1" smtClean="0"/>
              <a:t>كلمة</a:t>
            </a:r>
            <a:r>
              <a:rPr lang="en-US" sz="2400" b="1" dirty="0" smtClean="0"/>
              <a:t> </a:t>
            </a:r>
            <a:r>
              <a:rPr lang="en-US" sz="2400" b="1" dirty="0"/>
              <a:t>"</a:t>
            </a:r>
            <a:r>
              <a:rPr lang="en-US" sz="2400" b="1" dirty="0" err="1" smtClean="0"/>
              <a:t>حيوان</a:t>
            </a:r>
            <a:r>
              <a:rPr lang="en-US" sz="2400" b="1" dirty="0" smtClean="0"/>
              <a:t>“</a:t>
            </a:r>
            <a:r>
              <a:rPr lang="ar-SA" sz="2400" b="1" dirty="0" smtClean="0"/>
              <a:t> ت</a:t>
            </a:r>
            <a:r>
              <a:rPr lang="en-US" sz="2400" b="1" dirty="0" err="1" smtClean="0"/>
              <a:t>شمل</a:t>
            </a:r>
            <a:r>
              <a:rPr lang="en-US" sz="2400" b="1" dirty="0" smtClean="0"/>
              <a:t> </a:t>
            </a:r>
            <a:r>
              <a:rPr lang="en-US" sz="2400" b="1" dirty="0" err="1"/>
              <a:t>الثروة</a:t>
            </a:r>
            <a:r>
              <a:rPr lang="en-US" sz="2400" b="1" dirty="0"/>
              <a:t> </a:t>
            </a:r>
            <a:r>
              <a:rPr lang="en-US" sz="2400" b="1" dirty="0" err="1"/>
              <a:t>الحيوانية</a:t>
            </a:r>
            <a:r>
              <a:rPr lang="en-US" sz="2400" b="1" dirty="0"/>
              <a:t> </a:t>
            </a:r>
            <a:r>
              <a:rPr lang="en-US" sz="2400" b="1" dirty="0" err="1"/>
              <a:t>والطيور</a:t>
            </a:r>
            <a:r>
              <a:rPr lang="en-US" sz="2400" b="1" dirty="0"/>
              <a:t> </a:t>
            </a:r>
            <a:r>
              <a:rPr lang="en-US" sz="2400" b="1" dirty="0" err="1"/>
              <a:t>والحيوانات</a:t>
            </a:r>
            <a:r>
              <a:rPr lang="en-US" sz="2400" b="1" dirty="0"/>
              <a:t> </a:t>
            </a:r>
            <a:r>
              <a:rPr lang="en-US" sz="2400" b="1" dirty="0" err="1"/>
              <a:t>البرية</a:t>
            </a:r>
            <a:r>
              <a:rPr lang="en-US" sz="2400" b="1" dirty="0"/>
              <a:t> </a:t>
            </a:r>
            <a:r>
              <a:rPr lang="en-US" sz="2400" b="1" dirty="0" err="1"/>
              <a:t>والنحل</a:t>
            </a:r>
            <a:r>
              <a:rPr lang="en-US" sz="2400" b="1" dirty="0"/>
              <a:t> </a:t>
            </a:r>
            <a:r>
              <a:rPr lang="en-US" sz="2400" b="1" dirty="0" err="1"/>
              <a:t>والحيوانات</a:t>
            </a:r>
            <a:r>
              <a:rPr lang="en-US" sz="2400" b="1" dirty="0"/>
              <a:t> </a:t>
            </a:r>
            <a:r>
              <a:rPr lang="en-US" sz="2400" b="1" dirty="0" err="1"/>
              <a:t>الأليفة</a:t>
            </a:r>
            <a:r>
              <a:rPr lang="en-US" sz="2400" b="1" dirty="0"/>
              <a:t> </a:t>
            </a:r>
            <a:r>
              <a:rPr lang="en-US" sz="2400" b="1" dirty="0" err="1"/>
              <a:t>والأسماك</a:t>
            </a:r>
            <a:r>
              <a:rPr lang="en-US" sz="2400" b="1" dirty="0"/>
              <a:t> </a:t>
            </a:r>
            <a:r>
              <a:rPr lang="en-US" sz="2400" b="1" dirty="0" err="1"/>
              <a:t>وغيرها</a:t>
            </a:r>
            <a:r>
              <a:rPr lang="en-US" sz="2400" b="1" dirty="0"/>
              <a:t> </a:t>
            </a:r>
            <a:r>
              <a:rPr lang="en-US" sz="2400" b="1" dirty="0" err="1"/>
              <a:t>من</a:t>
            </a:r>
            <a:r>
              <a:rPr lang="en-US" sz="2400" b="1" dirty="0"/>
              <a:t> </a:t>
            </a:r>
            <a:r>
              <a:rPr lang="en-US" sz="2400" b="1" dirty="0" err="1"/>
              <a:t>الحيوانات</a:t>
            </a:r>
            <a:r>
              <a:rPr lang="en-US" sz="2400" b="1" dirty="0"/>
              <a:t> </a:t>
            </a:r>
            <a:r>
              <a:rPr lang="en-US" sz="2400" b="1" dirty="0" err="1"/>
              <a:t>المائية</a:t>
            </a:r>
            <a:r>
              <a:rPr lang="en-US" sz="2400" b="1" dirty="0"/>
              <a:t>.</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idx="1"/>
          </p:nvPr>
        </p:nvSpPr>
        <p:spPr>
          <a:xfrm>
            <a:off x="0" y="1628775"/>
            <a:ext cx="9144000" cy="4525963"/>
          </a:xfrm>
        </p:spPr>
        <p:txBody>
          <a:bodyPr/>
          <a:lstStyle/>
          <a:p>
            <a:pPr eaLnBrk="1" hangingPunct="1"/>
            <a:endParaRPr lang="en-US" altLang="ar-SA" dirty="0" smtClean="0"/>
          </a:p>
        </p:txBody>
      </p:sp>
      <p:sp>
        <p:nvSpPr>
          <p:cNvPr id="262146" name="Rectangle 2"/>
          <p:cNvSpPr>
            <a:spLocks noGrp="1" noChangeArrowheads="1"/>
          </p:cNvSpPr>
          <p:nvPr>
            <p:ph type="title"/>
          </p:nvPr>
        </p:nvSpPr>
        <p:spPr/>
        <p:txBody>
          <a:bodyPr>
            <a:normAutofit fontScale="90000"/>
          </a:bodyPr>
          <a:lstStyle/>
          <a:p>
            <a:pP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منحنى عرض السوق</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Market Supply Curve</a:t>
            </a:r>
            <a:endParaRPr lang="en-GB" sz="4000" dirty="0" smtClean="0">
              <a:latin typeface="Times New Roman" panose="02020603050405020304" pitchFamily="18" charset="0"/>
              <a:cs typeface="Times New Roman" panose="02020603050405020304" pitchFamily="18" charset="0"/>
            </a:endParaRPr>
          </a:p>
        </p:txBody>
      </p:sp>
      <p:sp>
        <p:nvSpPr>
          <p:cNvPr id="195588" name="Line 4"/>
          <p:cNvSpPr>
            <a:spLocks noChangeShapeType="1"/>
          </p:cNvSpPr>
          <p:nvPr/>
        </p:nvSpPr>
        <p:spPr bwMode="auto">
          <a:xfrm>
            <a:off x="2232025"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89" name="Line 5"/>
          <p:cNvSpPr>
            <a:spLocks noChangeShapeType="1"/>
          </p:cNvSpPr>
          <p:nvPr/>
        </p:nvSpPr>
        <p:spPr bwMode="auto">
          <a:xfrm>
            <a:off x="2232025" y="44958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0" name="Line 6"/>
          <p:cNvSpPr>
            <a:spLocks noChangeShapeType="1"/>
          </p:cNvSpPr>
          <p:nvPr/>
        </p:nvSpPr>
        <p:spPr bwMode="auto">
          <a:xfrm>
            <a:off x="4586288" y="2590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1" name="Line 7"/>
          <p:cNvSpPr>
            <a:spLocks noChangeShapeType="1"/>
          </p:cNvSpPr>
          <p:nvPr/>
        </p:nvSpPr>
        <p:spPr bwMode="auto">
          <a:xfrm>
            <a:off x="4586288" y="45720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2" name="Line 8"/>
          <p:cNvSpPr>
            <a:spLocks noChangeShapeType="1"/>
          </p:cNvSpPr>
          <p:nvPr/>
        </p:nvSpPr>
        <p:spPr bwMode="auto">
          <a:xfrm>
            <a:off x="6815138" y="25908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3" name="Line 9"/>
          <p:cNvSpPr>
            <a:spLocks noChangeShapeType="1"/>
          </p:cNvSpPr>
          <p:nvPr/>
        </p:nvSpPr>
        <p:spPr bwMode="auto">
          <a:xfrm>
            <a:off x="6815138"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4" name="Line 14"/>
          <p:cNvSpPr>
            <a:spLocks noChangeShapeType="1"/>
          </p:cNvSpPr>
          <p:nvPr/>
        </p:nvSpPr>
        <p:spPr bwMode="auto">
          <a:xfrm>
            <a:off x="8339138" y="4495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595" name="Text Box 15"/>
          <p:cNvSpPr txBox="1">
            <a:spLocks noChangeArrowheads="1"/>
          </p:cNvSpPr>
          <p:nvPr/>
        </p:nvSpPr>
        <p:spPr bwMode="auto">
          <a:xfrm>
            <a:off x="395288"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6" name="Text Box 16"/>
          <p:cNvSpPr txBox="1">
            <a:spLocks noChangeArrowheads="1"/>
          </p:cNvSpPr>
          <p:nvPr/>
        </p:nvSpPr>
        <p:spPr bwMode="auto">
          <a:xfrm>
            <a:off x="4427538"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7" name="Text Box 17"/>
          <p:cNvSpPr txBox="1">
            <a:spLocks noChangeArrowheads="1"/>
          </p:cNvSpPr>
          <p:nvPr/>
        </p:nvSpPr>
        <p:spPr bwMode="auto">
          <a:xfrm>
            <a:off x="6659563"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598" name="Text Box 18"/>
          <p:cNvSpPr txBox="1">
            <a:spLocks noChangeArrowheads="1"/>
          </p:cNvSpPr>
          <p:nvPr/>
        </p:nvSpPr>
        <p:spPr bwMode="auto">
          <a:xfrm>
            <a:off x="2849563" y="4953000"/>
            <a:ext cx="82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2</a:t>
            </a:r>
            <a:endParaRPr lang="en-US" altLang="ar-SA" sz="1800" b="1">
              <a:latin typeface="Arial" charset="0"/>
            </a:endParaRPr>
          </a:p>
        </p:txBody>
      </p:sp>
      <p:sp>
        <p:nvSpPr>
          <p:cNvPr id="195599" name="Text Box 19"/>
          <p:cNvSpPr txBox="1">
            <a:spLocks noChangeArrowheads="1"/>
          </p:cNvSpPr>
          <p:nvPr/>
        </p:nvSpPr>
        <p:spPr bwMode="auto">
          <a:xfrm>
            <a:off x="5203825" y="4876800"/>
            <a:ext cx="82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3</a:t>
            </a:r>
            <a:endParaRPr lang="en-US" altLang="ar-SA" sz="1800" b="1">
              <a:latin typeface="Arial" charset="0"/>
            </a:endParaRPr>
          </a:p>
        </p:txBody>
      </p:sp>
      <p:sp>
        <p:nvSpPr>
          <p:cNvPr id="195600" name="Text Box 20"/>
          <p:cNvSpPr txBox="1">
            <a:spLocks noChangeArrowheads="1"/>
          </p:cNvSpPr>
          <p:nvPr/>
        </p:nvSpPr>
        <p:spPr bwMode="auto">
          <a:xfrm>
            <a:off x="7524750" y="4941888"/>
            <a:ext cx="808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الســـوق</a:t>
            </a:r>
            <a:endParaRPr lang="en-US" altLang="ar-SA" sz="1800" b="1">
              <a:latin typeface="Arial" charset="0"/>
            </a:endParaRPr>
          </a:p>
        </p:txBody>
      </p:sp>
      <p:sp>
        <p:nvSpPr>
          <p:cNvPr id="195601" name="Text Box 21"/>
          <p:cNvSpPr txBox="1">
            <a:spLocks noChangeArrowheads="1"/>
          </p:cNvSpPr>
          <p:nvPr/>
        </p:nvSpPr>
        <p:spPr bwMode="auto">
          <a:xfrm>
            <a:off x="3984625" y="42672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2" name="Text Box 22"/>
          <p:cNvSpPr txBox="1">
            <a:spLocks noChangeArrowheads="1"/>
          </p:cNvSpPr>
          <p:nvPr/>
        </p:nvSpPr>
        <p:spPr bwMode="auto">
          <a:xfrm>
            <a:off x="6297613" y="43037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3" name="Text Box 23"/>
          <p:cNvSpPr txBox="1">
            <a:spLocks noChangeArrowheads="1"/>
          </p:cNvSpPr>
          <p:nvPr/>
        </p:nvSpPr>
        <p:spPr bwMode="auto">
          <a:xfrm>
            <a:off x="8602663" y="45323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5604" name="Freeform 24"/>
          <p:cNvSpPr>
            <a:spLocks/>
          </p:cNvSpPr>
          <p:nvPr/>
        </p:nvSpPr>
        <p:spPr bwMode="auto">
          <a:xfrm>
            <a:off x="3783013" y="3108325"/>
            <a:ext cx="4514850" cy="15875"/>
          </a:xfrm>
          <a:custGeom>
            <a:avLst/>
            <a:gdLst>
              <a:gd name="T0" fmla="*/ 0 w 2844"/>
              <a:gd name="T1" fmla="*/ 2147483647 h 10"/>
              <a:gd name="T2" fmla="*/ 2147483647 w 2844"/>
              <a:gd name="T3" fmla="*/ 0 h 10"/>
              <a:gd name="T4" fmla="*/ 0 60000 65536"/>
              <a:gd name="T5" fmla="*/ 0 60000 65536"/>
              <a:gd name="T6" fmla="*/ 0 w 2844"/>
              <a:gd name="T7" fmla="*/ 0 h 10"/>
              <a:gd name="T8" fmla="*/ 2844 w 2844"/>
              <a:gd name="T9" fmla="*/ 10 h 10"/>
            </a:gdLst>
            <a:ahLst/>
            <a:cxnLst>
              <a:cxn ang="T4">
                <a:pos x="T0" y="T1"/>
              </a:cxn>
              <a:cxn ang="T5">
                <a:pos x="T2" y="T3"/>
              </a:cxn>
            </a:cxnLst>
            <a:rect l="T6" t="T7" r="T8" b="T9"/>
            <a:pathLst>
              <a:path w="2844" h="10">
                <a:moveTo>
                  <a:pt x="0" y="10"/>
                </a:moveTo>
                <a:lnTo>
                  <a:pt x="2844"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5" name="Freeform 25"/>
          <p:cNvSpPr>
            <a:spLocks/>
          </p:cNvSpPr>
          <p:nvPr/>
        </p:nvSpPr>
        <p:spPr bwMode="auto">
          <a:xfrm>
            <a:off x="593725" y="3086100"/>
            <a:ext cx="3189288" cy="38100"/>
          </a:xfrm>
          <a:custGeom>
            <a:avLst/>
            <a:gdLst>
              <a:gd name="T0" fmla="*/ 2147483647 w 2009"/>
              <a:gd name="T1" fmla="*/ 2147483647 h 24"/>
              <a:gd name="T2" fmla="*/ 0 w 2009"/>
              <a:gd name="T3" fmla="*/ 0 h 24"/>
              <a:gd name="T4" fmla="*/ 0 60000 65536"/>
              <a:gd name="T5" fmla="*/ 0 60000 65536"/>
              <a:gd name="T6" fmla="*/ 0 w 2009"/>
              <a:gd name="T7" fmla="*/ 0 h 24"/>
              <a:gd name="T8" fmla="*/ 2009 w 2009"/>
              <a:gd name="T9" fmla="*/ 24 h 24"/>
            </a:gdLst>
            <a:ahLst/>
            <a:cxnLst>
              <a:cxn ang="T4">
                <a:pos x="T0" y="T1"/>
              </a:cxn>
              <a:cxn ang="T5">
                <a:pos x="T2" y="T3"/>
              </a:cxn>
            </a:cxnLst>
            <a:rect l="T6" t="T7" r="T8" b="T9"/>
            <a:pathLst>
              <a:path w="2009" h="24">
                <a:moveTo>
                  <a:pt x="2009" y="24"/>
                </a:moveTo>
                <a:lnTo>
                  <a:pt x="0"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6" name="Text Box 27"/>
          <p:cNvSpPr txBox="1">
            <a:spLocks noChangeArrowheads="1"/>
          </p:cNvSpPr>
          <p:nvPr/>
        </p:nvSpPr>
        <p:spPr bwMode="auto">
          <a:xfrm>
            <a:off x="2555875"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2</a:t>
            </a:r>
          </a:p>
        </p:txBody>
      </p:sp>
      <p:sp>
        <p:nvSpPr>
          <p:cNvPr id="195607" name="Text Box 30"/>
          <p:cNvSpPr txBox="1">
            <a:spLocks noChangeArrowheads="1"/>
          </p:cNvSpPr>
          <p:nvPr/>
        </p:nvSpPr>
        <p:spPr bwMode="auto">
          <a:xfrm>
            <a:off x="73088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3</a:t>
            </a:r>
          </a:p>
        </p:txBody>
      </p:sp>
      <p:sp>
        <p:nvSpPr>
          <p:cNvPr id="195608" name="Freeform 31"/>
          <p:cNvSpPr>
            <a:spLocks/>
          </p:cNvSpPr>
          <p:nvPr/>
        </p:nvSpPr>
        <p:spPr bwMode="auto">
          <a:xfrm>
            <a:off x="617538" y="3657600"/>
            <a:ext cx="7772400" cy="46038"/>
          </a:xfrm>
          <a:custGeom>
            <a:avLst/>
            <a:gdLst>
              <a:gd name="T0" fmla="*/ 0 w 4896"/>
              <a:gd name="T1" fmla="*/ 0 h 29"/>
              <a:gd name="T2" fmla="*/ 2147483647 w 4896"/>
              <a:gd name="T3" fmla="*/ 2147483647 h 29"/>
              <a:gd name="T4" fmla="*/ 0 60000 65536"/>
              <a:gd name="T5" fmla="*/ 0 60000 65536"/>
              <a:gd name="T6" fmla="*/ 0 w 4896"/>
              <a:gd name="T7" fmla="*/ 0 h 29"/>
              <a:gd name="T8" fmla="*/ 4896 w 4896"/>
              <a:gd name="T9" fmla="*/ 29 h 29"/>
            </a:gdLst>
            <a:ahLst/>
            <a:cxnLst>
              <a:cxn ang="T4">
                <a:pos x="T0" y="T1"/>
              </a:cxn>
              <a:cxn ang="T5">
                <a:pos x="T2" y="T3"/>
              </a:cxn>
            </a:cxnLst>
            <a:rect l="T6" t="T7" r="T8" b="T9"/>
            <a:pathLst>
              <a:path w="4896" h="29">
                <a:moveTo>
                  <a:pt x="0" y="0"/>
                </a:moveTo>
                <a:lnTo>
                  <a:pt x="4896" y="29"/>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95609" name="Text Box 36"/>
          <p:cNvSpPr txBox="1">
            <a:spLocks noChangeArrowheads="1"/>
          </p:cNvSpPr>
          <p:nvPr/>
        </p:nvSpPr>
        <p:spPr bwMode="auto">
          <a:xfrm>
            <a:off x="2916238"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3</a:t>
            </a:r>
          </a:p>
        </p:txBody>
      </p:sp>
      <p:sp>
        <p:nvSpPr>
          <p:cNvPr id="195610" name="Text Box 37"/>
          <p:cNvSpPr txBox="1">
            <a:spLocks noChangeArrowheads="1"/>
          </p:cNvSpPr>
          <p:nvPr/>
        </p:nvSpPr>
        <p:spPr bwMode="auto">
          <a:xfrm>
            <a:off x="5053013" y="4532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4</a:t>
            </a:r>
          </a:p>
        </p:txBody>
      </p:sp>
      <p:sp>
        <p:nvSpPr>
          <p:cNvPr id="195611" name="Text Box 38"/>
          <p:cNvSpPr txBox="1">
            <a:spLocks noChangeArrowheads="1"/>
          </p:cNvSpPr>
          <p:nvPr/>
        </p:nvSpPr>
        <p:spPr bwMode="auto">
          <a:xfrm>
            <a:off x="81724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9</a:t>
            </a:r>
          </a:p>
        </p:txBody>
      </p:sp>
      <p:sp>
        <p:nvSpPr>
          <p:cNvPr id="195612" name="Line 39"/>
          <p:cNvSpPr>
            <a:spLocks noChangeShapeType="1"/>
          </p:cNvSpPr>
          <p:nvPr/>
        </p:nvSpPr>
        <p:spPr bwMode="auto">
          <a:xfrm flipV="1">
            <a:off x="611188" y="2276475"/>
            <a:ext cx="0" cy="2160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613" name="Line 40"/>
          <p:cNvSpPr>
            <a:spLocks noChangeShapeType="1"/>
          </p:cNvSpPr>
          <p:nvPr/>
        </p:nvSpPr>
        <p:spPr bwMode="auto">
          <a:xfrm>
            <a:off x="611188" y="4437063"/>
            <a:ext cx="1368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614" name="Line 41"/>
          <p:cNvSpPr>
            <a:spLocks noChangeShapeType="1"/>
          </p:cNvSpPr>
          <p:nvPr/>
        </p:nvSpPr>
        <p:spPr bwMode="auto">
          <a:xfrm flipV="1">
            <a:off x="755650" y="2205038"/>
            <a:ext cx="1079500" cy="1871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5" name="Line 42"/>
          <p:cNvSpPr>
            <a:spLocks noChangeShapeType="1"/>
          </p:cNvSpPr>
          <p:nvPr/>
        </p:nvSpPr>
        <p:spPr bwMode="auto">
          <a:xfrm flipV="1">
            <a:off x="2700338" y="2133600"/>
            <a:ext cx="576262" cy="1800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16" name="Freeform 43"/>
          <p:cNvSpPr>
            <a:spLocks/>
          </p:cNvSpPr>
          <p:nvPr/>
        </p:nvSpPr>
        <p:spPr bwMode="auto">
          <a:xfrm>
            <a:off x="4572000" y="2582863"/>
            <a:ext cx="1439863" cy="868362"/>
          </a:xfrm>
          <a:custGeom>
            <a:avLst/>
            <a:gdLst>
              <a:gd name="T0" fmla="*/ 0 w 907"/>
              <a:gd name="T1" fmla="*/ 2147483647 h 547"/>
              <a:gd name="T2" fmla="*/ 2147483647 w 907"/>
              <a:gd name="T3" fmla="*/ 0 h 547"/>
              <a:gd name="T4" fmla="*/ 0 60000 65536"/>
              <a:gd name="T5" fmla="*/ 0 60000 65536"/>
              <a:gd name="T6" fmla="*/ 0 w 907"/>
              <a:gd name="T7" fmla="*/ 0 h 547"/>
              <a:gd name="T8" fmla="*/ 907 w 907"/>
              <a:gd name="T9" fmla="*/ 547 h 547"/>
            </a:gdLst>
            <a:ahLst/>
            <a:cxnLst>
              <a:cxn ang="T4">
                <a:pos x="T0" y="T1"/>
              </a:cxn>
              <a:cxn ang="T5">
                <a:pos x="T2" y="T3"/>
              </a:cxn>
            </a:cxnLst>
            <a:rect l="T6" t="T7" r="T8" b="T9"/>
            <a:pathLst>
              <a:path w="907" h="547">
                <a:moveTo>
                  <a:pt x="0" y="547"/>
                </a:moveTo>
                <a:lnTo>
                  <a:pt x="907" y="0"/>
                </a:lnTo>
              </a:path>
            </a:pathLst>
          </a:custGeom>
          <a:noFill/>
          <a:ln w="38100">
            <a:solidFill>
              <a:srgbClr val="DBE64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17" name="Text Box 44"/>
          <p:cNvSpPr txBox="1">
            <a:spLocks noChangeArrowheads="1"/>
          </p:cNvSpPr>
          <p:nvPr/>
        </p:nvSpPr>
        <p:spPr bwMode="auto">
          <a:xfrm>
            <a:off x="755650" y="4868863"/>
            <a:ext cx="82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ar-SA" altLang="ar-SA" sz="1800" b="1">
                <a:latin typeface="Arial" charset="0"/>
              </a:rPr>
              <a:t>المنتج 1</a:t>
            </a:r>
            <a:endParaRPr lang="en-US" altLang="ar-SA" sz="1800" b="1">
              <a:latin typeface="Arial" charset="0"/>
            </a:endParaRPr>
          </a:p>
        </p:txBody>
      </p:sp>
      <p:sp>
        <p:nvSpPr>
          <p:cNvPr id="195618" name="Line 45"/>
          <p:cNvSpPr>
            <a:spLocks noChangeShapeType="1"/>
          </p:cNvSpPr>
          <p:nvPr/>
        </p:nvSpPr>
        <p:spPr bwMode="auto">
          <a:xfrm>
            <a:off x="971550"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19" name="Line 46"/>
          <p:cNvSpPr>
            <a:spLocks noChangeShapeType="1"/>
          </p:cNvSpPr>
          <p:nvPr/>
        </p:nvSpPr>
        <p:spPr bwMode="auto">
          <a:xfrm>
            <a:off x="1331913" y="3068638"/>
            <a:ext cx="0" cy="13684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0" name="Freeform 47"/>
          <p:cNvSpPr>
            <a:spLocks/>
          </p:cNvSpPr>
          <p:nvPr/>
        </p:nvSpPr>
        <p:spPr bwMode="auto">
          <a:xfrm>
            <a:off x="2743200" y="3644900"/>
            <a:ext cx="28575" cy="812800"/>
          </a:xfrm>
          <a:custGeom>
            <a:avLst/>
            <a:gdLst>
              <a:gd name="T0" fmla="*/ 2147483647 w 18"/>
              <a:gd name="T1" fmla="*/ 0 h 512"/>
              <a:gd name="T2" fmla="*/ 0 w 18"/>
              <a:gd name="T3" fmla="*/ 2147483647 h 512"/>
              <a:gd name="T4" fmla="*/ 0 60000 65536"/>
              <a:gd name="T5" fmla="*/ 0 60000 65536"/>
              <a:gd name="T6" fmla="*/ 0 w 18"/>
              <a:gd name="T7" fmla="*/ 0 h 512"/>
              <a:gd name="T8" fmla="*/ 18 w 18"/>
              <a:gd name="T9" fmla="*/ 512 h 512"/>
            </a:gdLst>
            <a:ahLst/>
            <a:cxnLst>
              <a:cxn ang="T4">
                <a:pos x="T0" y="T1"/>
              </a:cxn>
              <a:cxn ang="T5">
                <a:pos x="T2" y="T3"/>
              </a:cxn>
            </a:cxnLst>
            <a:rect l="T6" t="T7" r="T8" b="T9"/>
            <a:pathLst>
              <a:path w="18" h="512">
                <a:moveTo>
                  <a:pt x="18" y="0"/>
                </a:moveTo>
                <a:lnTo>
                  <a:pt x="0" y="512"/>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21" name="Line 48"/>
          <p:cNvSpPr>
            <a:spLocks noChangeShapeType="1"/>
          </p:cNvSpPr>
          <p:nvPr/>
        </p:nvSpPr>
        <p:spPr bwMode="auto">
          <a:xfrm>
            <a:off x="2987675" y="3068638"/>
            <a:ext cx="0" cy="14398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2" name="Line 49"/>
          <p:cNvSpPr>
            <a:spLocks noChangeShapeType="1"/>
          </p:cNvSpPr>
          <p:nvPr/>
        </p:nvSpPr>
        <p:spPr bwMode="auto">
          <a:xfrm>
            <a:off x="5219700" y="3068638"/>
            <a:ext cx="0" cy="15128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3" name="Text Box 50"/>
          <p:cNvSpPr txBox="1">
            <a:spLocks noChangeArrowheads="1"/>
          </p:cNvSpPr>
          <p:nvPr/>
        </p:nvSpPr>
        <p:spPr bwMode="auto">
          <a:xfrm>
            <a:off x="2051050"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5624" name="Text Box 53"/>
          <p:cNvSpPr txBox="1">
            <a:spLocks noChangeArrowheads="1"/>
          </p:cNvSpPr>
          <p:nvPr/>
        </p:nvSpPr>
        <p:spPr bwMode="auto">
          <a:xfrm>
            <a:off x="827088" y="45085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1    2</a:t>
            </a:r>
            <a:endParaRPr lang="en-GB" altLang="ar-SA" sz="1800" b="1">
              <a:latin typeface="Arial" charset="0"/>
            </a:endParaRPr>
          </a:p>
        </p:txBody>
      </p:sp>
      <p:sp>
        <p:nvSpPr>
          <p:cNvPr id="195625" name="Text Box 54"/>
          <p:cNvSpPr txBox="1">
            <a:spLocks noChangeArrowheads="1"/>
          </p:cNvSpPr>
          <p:nvPr/>
        </p:nvSpPr>
        <p:spPr bwMode="auto">
          <a:xfrm>
            <a:off x="303213" y="2873375"/>
            <a:ext cx="311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5</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4</a:t>
            </a:r>
            <a:endParaRPr lang="en-GB" altLang="ar-SA" sz="1800" b="1">
              <a:latin typeface="Arial" charset="0"/>
            </a:endParaRPr>
          </a:p>
        </p:txBody>
      </p:sp>
      <p:sp>
        <p:nvSpPr>
          <p:cNvPr id="195626" name="Line 55"/>
          <p:cNvSpPr>
            <a:spLocks noChangeShapeType="1"/>
          </p:cNvSpPr>
          <p:nvPr/>
        </p:nvSpPr>
        <p:spPr bwMode="auto">
          <a:xfrm flipV="1">
            <a:off x="7451725"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7" name="Line 56"/>
          <p:cNvSpPr>
            <a:spLocks noChangeShapeType="1"/>
          </p:cNvSpPr>
          <p:nvPr/>
        </p:nvSpPr>
        <p:spPr bwMode="auto">
          <a:xfrm flipV="1">
            <a:off x="8316913" y="2997200"/>
            <a:ext cx="0" cy="1511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5629" name="Freeform 59"/>
          <p:cNvSpPr>
            <a:spLocks/>
          </p:cNvSpPr>
          <p:nvPr/>
        </p:nvSpPr>
        <p:spPr bwMode="auto">
          <a:xfrm>
            <a:off x="7092280" y="2590801"/>
            <a:ext cx="1872333" cy="1365384"/>
          </a:xfrm>
          <a:custGeom>
            <a:avLst/>
            <a:gdLst>
              <a:gd name="T0" fmla="*/ 0 w 901"/>
              <a:gd name="T1" fmla="*/ 2147483647 h 520"/>
              <a:gd name="T2" fmla="*/ 2147483647 w 901"/>
              <a:gd name="T3" fmla="*/ 0 h 520"/>
              <a:gd name="T4" fmla="*/ 0 60000 65536"/>
              <a:gd name="T5" fmla="*/ 0 60000 65536"/>
              <a:gd name="T6" fmla="*/ 0 w 901"/>
              <a:gd name="T7" fmla="*/ 0 h 520"/>
              <a:gd name="T8" fmla="*/ 901 w 901"/>
              <a:gd name="T9" fmla="*/ 520 h 520"/>
            </a:gdLst>
            <a:ahLst/>
            <a:cxnLst>
              <a:cxn ang="T4">
                <a:pos x="T0" y="T1"/>
              </a:cxn>
              <a:cxn ang="T5">
                <a:pos x="T2" y="T3"/>
              </a:cxn>
            </a:cxnLst>
            <a:rect l="T6" t="T7" r="T8" b="T9"/>
            <a:pathLst>
              <a:path w="901" h="520">
                <a:moveTo>
                  <a:pt x="0" y="520"/>
                </a:moveTo>
                <a:lnTo>
                  <a:pt x="901"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630" name="Text Box 60"/>
          <p:cNvSpPr txBox="1">
            <a:spLocks noChangeArrowheads="1"/>
          </p:cNvSpPr>
          <p:nvPr/>
        </p:nvSpPr>
        <p:spPr bwMode="auto">
          <a:xfrm>
            <a:off x="971550" y="5516563"/>
            <a:ext cx="7056438" cy="366712"/>
          </a:xfrm>
          <a:prstGeom prst="rect">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solidFill>
                  <a:srgbClr val="000000"/>
                </a:solidFill>
                <a:latin typeface="Arial" charset="0"/>
              </a:rPr>
              <a:t>منحني عرض السوق هو التجميع الافقى لمنحنيات عرض البائعين اللذين يتكون منهم السوق</a:t>
            </a:r>
            <a:r>
              <a:rPr lang="en-GB" altLang="ar-SA" sz="1800">
                <a:solidFill>
                  <a:srgbClr val="000000"/>
                </a:solidFill>
                <a:latin typeface="Arial" charset="0"/>
              </a:rPr>
              <a:t> </a:t>
            </a:r>
          </a:p>
        </p:txBody>
      </p:sp>
      <p:sp>
        <p:nvSpPr>
          <p:cNvPr id="195631" name="Text Box 61"/>
          <p:cNvSpPr txBox="1">
            <a:spLocks noChangeArrowheads="1"/>
          </p:cNvSpPr>
          <p:nvPr/>
        </p:nvSpPr>
        <p:spPr bwMode="auto">
          <a:xfrm>
            <a:off x="8718550" y="2205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a:t>
            </a:r>
            <a:endParaRPr lang="en-GB" altLang="ar-SA" sz="1800">
              <a:latin typeface="Arial" charset="0"/>
            </a:endParaRPr>
          </a:p>
        </p:txBody>
      </p:sp>
      <p:sp>
        <p:nvSpPr>
          <p:cNvPr id="195632" name="Text Box 62"/>
          <p:cNvSpPr txBox="1">
            <a:spLocks noChangeArrowheads="1"/>
          </p:cNvSpPr>
          <p:nvPr/>
        </p:nvSpPr>
        <p:spPr bwMode="auto">
          <a:xfrm>
            <a:off x="1547813" y="198913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s1</a:t>
            </a:r>
            <a:endParaRPr lang="en-GB" altLang="ar-SA" sz="1800">
              <a:latin typeface="Arial" charset="0"/>
            </a:endParaRPr>
          </a:p>
        </p:txBody>
      </p:sp>
      <p:sp>
        <p:nvSpPr>
          <p:cNvPr id="195633" name="Text Box 63"/>
          <p:cNvSpPr txBox="1">
            <a:spLocks noChangeArrowheads="1"/>
          </p:cNvSpPr>
          <p:nvPr/>
        </p:nvSpPr>
        <p:spPr bwMode="auto">
          <a:xfrm>
            <a:off x="6011863" y="23495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s3</a:t>
            </a:r>
            <a:endParaRPr lang="en-GB" altLang="ar-SA" sz="1800">
              <a:latin typeface="Arial" charset="0"/>
            </a:endParaRPr>
          </a:p>
        </p:txBody>
      </p:sp>
      <p:sp>
        <p:nvSpPr>
          <p:cNvPr id="195634" name="Text Box 64"/>
          <p:cNvSpPr txBox="1">
            <a:spLocks noChangeArrowheads="1"/>
          </p:cNvSpPr>
          <p:nvPr/>
        </p:nvSpPr>
        <p:spPr bwMode="auto">
          <a:xfrm>
            <a:off x="3132138" y="177323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s2</a:t>
            </a:r>
            <a:endParaRPr lang="en-GB" altLang="ar-SA" sz="1800">
              <a:latin typeface="Arial" charset="0"/>
            </a:endParaRPr>
          </a:p>
        </p:txBody>
      </p:sp>
      <p:sp>
        <p:nvSpPr>
          <p:cNvPr id="195635" name="Text Box 65"/>
          <p:cNvSpPr txBox="1">
            <a:spLocks noChangeArrowheads="1"/>
          </p:cNvSpPr>
          <p:nvPr/>
        </p:nvSpPr>
        <p:spPr bwMode="auto">
          <a:xfrm>
            <a:off x="1763713" y="4437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Tree>
    <p:extLst>
      <p:ext uri="{BB962C8B-B14F-4D97-AF65-F5344CB8AC3E}">
        <p14:creationId xmlns:p14="http://schemas.microsoft.com/office/powerpoint/2010/main" val="344275852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idx="1"/>
          </p:nvPr>
        </p:nvSpPr>
        <p:spPr/>
        <p:txBody>
          <a:bodyPr/>
          <a:lstStyle/>
          <a:p>
            <a:pPr marL="0" indent="0" algn="r" rtl="1" eaLnBrk="1" hangingPunct="1">
              <a:lnSpc>
                <a:spcPct val="90000"/>
              </a:lnSpc>
              <a:defRPr/>
            </a:pPr>
            <a:r>
              <a:rPr lang="ar-SA" altLang="ar-SA" sz="2400" b="1" u="sng" dirty="0" smtClean="0">
                <a:latin typeface="Times New Roman" panose="02020603050405020304" pitchFamily="18" charset="0"/>
                <a:cs typeface="Times New Roman" panose="02020603050405020304" pitchFamily="18" charset="0"/>
              </a:rPr>
              <a:t>الكمية المعروضة تتأثر بالعديد من العـوامل أهمها:</a:t>
            </a:r>
            <a:endParaRPr lang="en-US" altLang="ar-SA" sz="2400" b="1" u="sng"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سعـر السلعـة والخدمة نفسها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السلع المنافسـة في استخدام نفس الموارد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مدخلات الإنتاج </a:t>
            </a:r>
            <a:r>
              <a:rPr lang="en-US" altLang="ar-SA" sz="2400" b="1" i="1" dirty="0" smtClean="0">
                <a:latin typeface="Times New Roman" panose="02020603050405020304" pitchFamily="18" charset="0"/>
                <a:cs typeface="Times New Roman" panose="02020603050405020304" pitchFamily="18" charset="0"/>
              </a:rPr>
              <a:t>Input Prices</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المستوى التكنلوجى  </a:t>
            </a:r>
            <a:r>
              <a:rPr lang="en-US" altLang="ar-SA" sz="2400" b="1" i="1" dirty="0" smtClean="0">
                <a:latin typeface="Times New Roman" panose="02020603050405020304" pitchFamily="18" charset="0"/>
                <a:cs typeface="Times New Roman" panose="02020603050405020304" pitchFamily="18" charset="0"/>
              </a:rPr>
              <a:t>Technology</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توقعات المنتجين </a:t>
            </a:r>
            <a:r>
              <a:rPr lang="en-US" altLang="ar-SA" sz="2400" b="1" i="1" dirty="0" smtClean="0">
                <a:latin typeface="Times New Roman" panose="02020603050405020304" pitchFamily="18" charset="0"/>
                <a:cs typeface="Times New Roman" panose="02020603050405020304" pitchFamily="18" charset="0"/>
              </a:rPr>
              <a:t>Producers Expectations</a:t>
            </a:r>
            <a:r>
              <a:rPr lang="en-US"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قيـود مؤسسية </a:t>
            </a:r>
            <a:r>
              <a:rPr lang="en-US" altLang="ar-SA" sz="2400" b="1" dirty="0" smtClean="0">
                <a:latin typeface="Times New Roman" panose="02020603050405020304" pitchFamily="18" charset="0"/>
                <a:cs typeface="Times New Roman" panose="02020603050405020304" pitchFamily="18" charset="0"/>
              </a:rPr>
              <a:t>“Institutional factors”</a:t>
            </a:r>
            <a:r>
              <a:rPr lang="ar-SA" altLang="ar-SA" sz="2400" b="1" dirty="0" smtClean="0">
                <a:latin typeface="Times New Roman" panose="02020603050405020304" pitchFamily="18" charset="0"/>
                <a:cs typeface="Times New Roman" panose="02020603050405020304" pitchFamily="18" charset="0"/>
              </a:rPr>
              <a:t> مثل الضرائب والدعم</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الموسم الزراعي والمدة الزمنية</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hangingPunct="1">
              <a:lnSpc>
                <a:spcPct val="90000"/>
              </a:lnSpc>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الامراض والحشرات والعوامل الطبيعية كالمناخ</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hangingPunct="1">
              <a:lnSpc>
                <a:spcPct val="90000"/>
              </a:lnSpc>
              <a:buFont typeface="Wingdings" pitchFamily="2" charset="2"/>
              <a:buAutoNum type="arabicPeriod"/>
              <a:defRPr/>
            </a:pP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أسعار المحاصيل المرتبطة ببعضها البعض</a:t>
            </a:r>
            <a:r>
              <a:rPr lang="en-GB" altLang="ar-SA" sz="2400" b="1" dirty="0" smtClean="0">
                <a:latin typeface="Times New Roman" panose="02020603050405020304" pitchFamily="18" charset="0"/>
                <a:cs typeface="Times New Roman" panose="02020603050405020304" pitchFamily="18" charset="0"/>
              </a:rPr>
              <a:t> </a:t>
            </a:r>
          </a:p>
          <a:p>
            <a:pPr marL="457200" indent="-457200" algn="r" rtl="1" eaLnBrk="1" hangingPunct="1">
              <a:lnSpc>
                <a:spcPct val="90000"/>
              </a:lnSpc>
              <a:buFont typeface="+mj-lt"/>
              <a:buAutoNum type="arabicPeriod"/>
              <a:defRPr/>
            </a:pPr>
            <a:r>
              <a:rPr lang="ar-SA" altLang="ar-SA" sz="2400" b="1" dirty="0" smtClean="0">
                <a:latin typeface="Times New Roman" panose="02020603050405020304" pitchFamily="18" charset="0"/>
                <a:cs typeface="Times New Roman" panose="02020603050405020304" pitchFamily="18" charset="0"/>
              </a:rPr>
              <a:t>عدد المنتجين (البائعين) </a:t>
            </a:r>
            <a:r>
              <a:rPr lang="en-US" altLang="ar-SA" sz="2400" b="1" i="1" dirty="0" smtClean="0">
                <a:latin typeface="Times New Roman" panose="02020603050405020304" pitchFamily="18" charset="0"/>
                <a:cs typeface="Times New Roman" panose="02020603050405020304" pitchFamily="18" charset="0"/>
              </a:rPr>
              <a:t>Number of Sellers</a:t>
            </a:r>
            <a:endParaRPr lang="en-GB" altLang="ar-SA" sz="2400" dirty="0" smtClean="0">
              <a:latin typeface="Times New Roman" panose="02020603050405020304" pitchFamily="18" charset="0"/>
              <a:cs typeface="Times New Roman" panose="02020603050405020304" pitchFamily="18" charset="0"/>
            </a:endParaRPr>
          </a:p>
        </p:txBody>
      </p:sp>
      <p:sp>
        <p:nvSpPr>
          <p:cNvPr id="263170" name="Rectangle 2"/>
          <p:cNvSpPr>
            <a:spLocks noGrp="1" noChangeArrowheads="1"/>
          </p:cNvSpPr>
          <p:nvPr>
            <p:ph type="title"/>
          </p:nvPr>
        </p:nvSpPr>
        <p:spPr/>
        <p:txBody>
          <a:bodyPr>
            <a:normAutofit fontScale="90000"/>
          </a:bodyPr>
          <a:lstStyle/>
          <a:p>
            <a:pP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العـوامـل المؤثـرة على العـرض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Determinants of Supply</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430714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Grp="1" noChangeArrowheads="1"/>
          </p:cNvSpPr>
          <p:nvPr>
            <p:ph type="title"/>
          </p:nvPr>
        </p:nvSpPr>
        <p:spPr/>
        <p:txBody>
          <a:bodyPr>
            <a:normAutofit/>
          </a:bodyPr>
          <a:lstStyle/>
          <a:p>
            <a:pP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طبيعة تأثير العـوامـل المختلفة على العـرض </a:t>
            </a:r>
            <a:endParaRPr lang="en-GB" dirty="0" smtClean="0">
              <a:latin typeface="Times New Roman" panose="02020603050405020304" pitchFamily="18" charset="0"/>
              <a:cs typeface="Times New Roman" panose="02020603050405020304" pitchFamily="18" charset="0"/>
            </a:endParaRPr>
          </a:p>
        </p:txBody>
      </p:sp>
      <p:graphicFrame>
        <p:nvGraphicFramePr>
          <p:cNvPr id="266321" name="Group 81"/>
          <p:cNvGraphicFramePr>
            <a:graphicFrameLocks noGrp="1"/>
          </p:cNvGraphicFramePr>
          <p:nvPr>
            <p:ph type="tbl" idx="1"/>
          </p:nvPr>
        </p:nvGraphicFramePr>
        <p:xfrm>
          <a:off x="468313" y="1484313"/>
          <a:ext cx="8229600" cy="4864103"/>
        </p:xfrm>
        <a:graphic>
          <a:graphicData uri="http://schemas.openxmlformats.org/drawingml/2006/table">
            <a:tbl>
              <a:tblPr/>
              <a:tblGrid>
                <a:gridCol w="3035300"/>
                <a:gridCol w="2451100"/>
                <a:gridCol w="2743200"/>
              </a:tblGrid>
              <a:tr h="52369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ألأثر علي منحني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اتجاه العلاقة</a:t>
                      </a:r>
                      <a:endParaRPr kumimoji="0" lang="en-GB"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العامل</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تحرك علي نفس المنحني</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سعـر السلعـة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عدد المنتجين</a:t>
                      </a:r>
                      <a:endParaRPr kumimoji="0" lang="en-GB"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اسعار</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السلع المنافسـة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اسعار</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a:t>
                      </a: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مدخلات</a:t>
                      </a: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الإنتاج</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22086">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المستوى </a:t>
                      </a: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التكنلوجى</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توقعات المنتجين</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حسب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قيـود مؤسسية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العامل</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العوامل الطبيعية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أسعار المحاصيل المرتبطة </a:t>
                      </a:r>
                      <a:endParaRPr kumimoji="0" lang="en-GB"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113314042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77813"/>
            <a:ext cx="8229600" cy="847725"/>
          </a:xfrm>
        </p:spPr>
        <p:txBody>
          <a:bodyPr>
            <a:no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التغير في العرض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Change in Supply</a:t>
            </a:r>
            <a:endParaRPr lang="en-GB" sz="3200" dirty="0" smtClean="0">
              <a:latin typeface="Times New Roman" panose="02020603050405020304" pitchFamily="18" charset="0"/>
              <a:cs typeface="Times New Roman" panose="02020603050405020304" pitchFamily="18" charset="0"/>
            </a:endParaRPr>
          </a:p>
        </p:txBody>
      </p:sp>
      <p:sp>
        <p:nvSpPr>
          <p:cNvPr id="198659" name="Rectangle 3"/>
          <p:cNvSpPr>
            <a:spLocks noGrp="1" noChangeArrowheads="1"/>
          </p:cNvSpPr>
          <p:nvPr>
            <p:ph type="body" sz="half" idx="3"/>
          </p:nvPr>
        </p:nvSpPr>
        <p:spPr/>
        <p:txBody>
          <a:bodyPr/>
          <a:lstStyle/>
          <a:p>
            <a:pPr eaLnBrk="1" hangingPunct="1"/>
            <a:r>
              <a:rPr lang="ar-SA" altLang="ar-SA" sz="2800" b="1" dirty="0" smtClean="0">
                <a:latin typeface="Times New Roman" panose="02020603050405020304" pitchFamily="18" charset="0"/>
                <a:cs typeface="Times New Roman" panose="02020603050405020304" pitchFamily="18" charset="0"/>
              </a:rPr>
              <a:t>كما رأينا في حالة الطلب:</a:t>
            </a:r>
          </a:p>
          <a:p>
            <a:pPr eaLnBrk="1" hangingPunct="1"/>
            <a:r>
              <a:rPr lang="ar-SA" altLang="ar-SA" sz="2800" b="1" dirty="0" smtClean="0">
                <a:latin typeface="Times New Roman" panose="02020603050405020304" pitchFamily="18" charset="0"/>
                <a:cs typeface="Times New Roman" panose="02020603050405020304" pitchFamily="18" charset="0"/>
              </a:rPr>
              <a:t>هناك فرق بين:</a:t>
            </a:r>
            <a:endParaRPr lang="en-US" altLang="ar-SA" sz="2800" b="1"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ar-SA" altLang="ar-SA" sz="2800" b="1" dirty="0" smtClean="0">
              <a:latin typeface="Times New Roman" panose="02020603050405020304" pitchFamily="18" charset="0"/>
              <a:cs typeface="Times New Roman" panose="02020603050405020304" pitchFamily="18" charset="0"/>
            </a:endParaRPr>
          </a:p>
          <a:p>
            <a:pPr eaLnBrk="1" hangingPunct="1">
              <a:buFont typeface="Wingdings" pitchFamily="2" charset="2"/>
              <a:buNone/>
            </a:pPr>
            <a:r>
              <a:rPr lang="en-US" altLang="ar-SA" sz="2800" b="1"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a:t>
            </a:r>
            <a:endParaRPr lang="en-US" altLang="ar-SA" sz="2800" dirty="0" smtClean="0">
              <a:latin typeface="Times New Roman" panose="02020603050405020304" pitchFamily="18" charset="0"/>
              <a:cs typeface="Times New Roman" panose="02020603050405020304" pitchFamily="18" charset="0"/>
            </a:endParaRPr>
          </a:p>
          <a:p>
            <a:pPr algn="ctr" eaLnBrk="1" hangingPunct="1">
              <a:buFont typeface="Wingdings" pitchFamily="2" charset="2"/>
              <a:buNone/>
            </a:pPr>
            <a:r>
              <a:rPr lang="en-US" altLang="ar-SA" b="1"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و</a:t>
            </a:r>
          </a:p>
          <a:p>
            <a:pPr eaLnBrk="1" hangingPunct="1">
              <a:buFont typeface="Wingdings" pitchFamily="2" charset="2"/>
              <a:buNone/>
            </a:pPr>
            <a:endParaRPr lang="en-US" altLang="ar-SA" sz="2800" dirty="0" smtClean="0">
              <a:latin typeface="Times New Roman" panose="02020603050405020304" pitchFamily="18" charset="0"/>
              <a:cs typeface="Times New Roman" panose="02020603050405020304" pitchFamily="18" charset="0"/>
            </a:endParaRPr>
          </a:p>
          <a:p>
            <a:pPr eaLnBrk="1" hangingPunct="1"/>
            <a:endParaRPr lang="ar-SA" altLang="ar-SA" sz="2800" dirty="0" smtClean="0">
              <a:latin typeface="Times New Roman" panose="02020603050405020304" pitchFamily="18" charset="0"/>
              <a:cs typeface="Times New Roman" panose="02020603050405020304" pitchFamily="18" charset="0"/>
            </a:endParaRPr>
          </a:p>
          <a:p>
            <a:pPr eaLnBrk="1" hangingPunct="1"/>
            <a:endParaRPr lang="en-GB" altLang="ar-SA" sz="2800" dirty="0" smtClean="0">
              <a:latin typeface="Times New Roman" panose="02020603050405020304" pitchFamily="18" charset="0"/>
              <a:cs typeface="Times New Roman" panose="02020603050405020304" pitchFamily="18" charset="0"/>
            </a:endParaRPr>
          </a:p>
        </p:txBody>
      </p:sp>
      <p:sp>
        <p:nvSpPr>
          <p:cNvPr id="198660" name="Text Box 7"/>
          <p:cNvSpPr txBox="1">
            <a:spLocks noChangeArrowheads="1"/>
          </p:cNvSpPr>
          <p:nvPr/>
        </p:nvSpPr>
        <p:spPr bwMode="auto">
          <a:xfrm>
            <a:off x="1112838" y="9810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8661" name="Line 8"/>
          <p:cNvSpPr>
            <a:spLocks noChangeShapeType="1"/>
          </p:cNvSpPr>
          <p:nvPr/>
        </p:nvSpPr>
        <p:spPr bwMode="auto">
          <a:xfrm flipV="1">
            <a:off x="132873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62" name="Freeform 9"/>
          <p:cNvSpPr>
            <a:spLocks/>
          </p:cNvSpPr>
          <p:nvPr/>
        </p:nvSpPr>
        <p:spPr bwMode="auto">
          <a:xfrm>
            <a:off x="1331913" y="3573463"/>
            <a:ext cx="2008187"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3" name="Freeform 10"/>
          <p:cNvSpPr>
            <a:spLocks/>
          </p:cNvSpPr>
          <p:nvPr/>
        </p:nvSpPr>
        <p:spPr bwMode="auto">
          <a:xfrm>
            <a:off x="1473200"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64" name="Text Box 14"/>
          <p:cNvSpPr txBox="1">
            <a:spLocks noChangeArrowheads="1"/>
          </p:cNvSpPr>
          <p:nvPr/>
        </p:nvSpPr>
        <p:spPr bwMode="auto">
          <a:xfrm>
            <a:off x="161925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198665" name="Text Box 15"/>
          <p:cNvSpPr txBox="1">
            <a:spLocks noChangeArrowheads="1"/>
          </p:cNvSpPr>
          <p:nvPr/>
        </p:nvSpPr>
        <p:spPr bwMode="auto">
          <a:xfrm>
            <a:off x="827088"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198666" name="Text Box 16"/>
          <p:cNvSpPr txBox="1">
            <a:spLocks noChangeArrowheads="1"/>
          </p:cNvSpPr>
          <p:nvPr/>
        </p:nvSpPr>
        <p:spPr bwMode="auto">
          <a:xfrm>
            <a:off x="2916238" y="148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198667" name="Text Box 17"/>
          <p:cNvSpPr txBox="1">
            <a:spLocks noChangeArrowheads="1"/>
          </p:cNvSpPr>
          <p:nvPr/>
        </p:nvSpPr>
        <p:spPr bwMode="auto">
          <a:xfrm>
            <a:off x="3348038" y="3711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8668" name="Text Box 18"/>
          <p:cNvSpPr txBox="1">
            <a:spLocks noChangeArrowheads="1"/>
          </p:cNvSpPr>
          <p:nvPr/>
        </p:nvSpPr>
        <p:spPr bwMode="auto">
          <a:xfrm>
            <a:off x="9001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198669" name="Line 19"/>
          <p:cNvSpPr>
            <a:spLocks noChangeShapeType="1"/>
          </p:cNvSpPr>
          <p:nvPr/>
        </p:nvSpPr>
        <p:spPr bwMode="auto">
          <a:xfrm flipV="1">
            <a:off x="1112838" y="3998913"/>
            <a:ext cx="0" cy="2160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70" name="Freeform 20"/>
          <p:cNvSpPr>
            <a:spLocks/>
          </p:cNvSpPr>
          <p:nvPr/>
        </p:nvSpPr>
        <p:spPr bwMode="auto">
          <a:xfrm>
            <a:off x="1112838" y="6157913"/>
            <a:ext cx="2362200" cy="1587"/>
          </a:xfrm>
          <a:custGeom>
            <a:avLst/>
            <a:gdLst>
              <a:gd name="T0" fmla="*/ 0 w 1488"/>
              <a:gd name="T1" fmla="*/ 2147483647 h 1"/>
              <a:gd name="T2" fmla="*/ 2147483647 w 1488"/>
              <a:gd name="T3" fmla="*/ 0 h 1"/>
              <a:gd name="T4" fmla="*/ 0 60000 65536"/>
              <a:gd name="T5" fmla="*/ 0 60000 65536"/>
              <a:gd name="T6" fmla="*/ 0 w 1488"/>
              <a:gd name="T7" fmla="*/ 0 h 1"/>
              <a:gd name="T8" fmla="*/ 1488 w 1488"/>
              <a:gd name="T9" fmla="*/ 1 h 1"/>
            </a:gdLst>
            <a:ahLst/>
            <a:cxnLst>
              <a:cxn ang="T4">
                <a:pos x="T0" y="T1"/>
              </a:cxn>
              <a:cxn ang="T5">
                <a:pos x="T2" y="T3"/>
              </a:cxn>
            </a:cxnLst>
            <a:rect l="T6" t="T7" r="T8" b="T9"/>
            <a:pathLst>
              <a:path w="1488" h="1">
                <a:moveTo>
                  <a:pt x="0" y="1"/>
                </a:moveTo>
                <a:lnTo>
                  <a:pt x="1488"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1" name="Freeform 21"/>
          <p:cNvSpPr>
            <a:spLocks/>
          </p:cNvSpPr>
          <p:nvPr/>
        </p:nvSpPr>
        <p:spPr bwMode="auto">
          <a:xfrm>
            <a:off x="1257300" y="4489450"/>
            <a:ext cx="1600200" cy="1311275"/>
          </a:xfrm>
          <a:custGeom>
            <a:avLst/>
            <a:gdLst>
              <a:gd name="T0" fmla="*/ 0 w 1008"/>
              <a:gd name="T1" fmla="*/ 2147483647 h 826"/>
              <a:gd name="T2" fmla="*/ 2147483647 w 1008"/>
              <a:gd name="T3" fmla="*/ 0 h 826"/>
              <a:gd name="T4" fmla="*/ 0 60000 65536"/>
              <a:gd name="T5" fmla="*/ 0 60000 65536"/>
              <a:gd name="T6" fmla="*/ 0 w 1008"/>
              <a:gd name="T7" fmla="*/ 0 h 826"/>
              <a:gd name="T8" fmla="*/ 1008 w 1008"/>
              <a:gd name="T9" fmla="*/ 826 h 826"/>
            </a:gdLst>
            <a:ahLst/>
            <a:cxnLst>
              <a:cxn ang="T4">
                <a:pos x="T0" y="T1"/>
              </a:cxn>
              <a:cxn ang="T5">
                <a:pos x="T2" y="T3"/>
              </a:cxn>
            </a:cxnLst>
            <a:rect l="T6" t="T7" r="T8" b="T9"/>
            <a:pathLst>
              <a:path w="1008" h="826">
                <a:moveTo>
                  <a:pt x="0" y="826"/>
                </a:moveTo>
                <a:lnTo>
                  <a:pt x="100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2" name="Text Box 25"/>
          <p:cNvSpPr txBox="1">
            <a:spLocks noChangeArrowheads="1"/>
          </p:cNvSpPr>
          <p:nvPr/>
        </p:nvSpPr>
        <p:spPr bwMode="auto">
          <a:xfrm>
            <a:off x="1328738" y="623093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  q1          q2    q3</a:t>
            </a:r>
            <a:endParaRPr lang="en-GB" altLang="ar-SA" sz="1800" b="1">
              <a:latin typeface="Arial" charset="0"/>
            </a:endParaRPr>
          </a:p>
        </p:txBody>
      </p:sp>
      <p:sp>
        <p:nvSpPr>
          <p:cNvPr id="198673" name="Text Box 26"/>
          <p:cNvSpPr txBox="1">
            <a:spLocks noChangeArrowheads="1"/>
          </p:cNvSpPr>
          <p:nvPr/>
        </p:nvSpPr>
        <p:spPr bwMode="auto">
          <a:xfrm>
            <a:off x="684213" y="45815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198674" name="Text Box 27"/>
          <p:cNvSpPr txBox="1">
            <a:spLocks noChangeArrowheads="1"/>
          </p:cNvSpPr>
          <p:nvPr/>
        </p:nvSpPr>
        <p:spPr bwMode="auto">
          <a:xfrm>
            <a:off x="2700338" y="42211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198675" name="Text Box 28"/>
          <p:cNvSpPr txBox="1">
            <a:spLocks noChangeArrowheads="1"/>
          </p:cNvSpPr>
          <p:nvPr/>
        </p:nvSpPr>
        <p:spPr bwMode="auto">
          <a:xfrm>
            <a:off x="3492500" y="6088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198676" name="Freeform 29"/>
          <p:cNvSpPr>
            <a:spLocks/>
          </p:cNvSpPr>
          <p:nvPr/>
        </p:nvSpPr>
        <p:spPr bwMode="auto">
          <a:xfrm>
            <a:off x="1692275" y="4365625"/>
            <a:ext cx="1919288" cy="1577975"/>
          </a:xfrm>
          <a:custGeom>
            <a:avLst/>
            <a:gdLst>
              <a:gd name="T0" fmla="*/ 0 w 1209"/>
              <a:gd name="T1" fmla="*/ 2147483647 h 994"/>
              <a:gd name="T2" fmla="*/ 2147483647 w 1209"/>
              <a:gd name="T3" fmla="*/ 0 h 994"/>
              <a:gd name="T4" fmla="*/ 0 60000 65536"/>
              <a:gd name="T5" fmla="*/ 0 60000 65536"/>
              <a:gd name="T6" fmla="*/ 0 w 1209"/>
              <a:gd name="T7" fmla="*/ 0 h 994"/>
              <a:gd name="T8" fmla="*/ 1209 w 1209"/>
              <a:gd name="T9" fmla="*/ 994 h 994"/>
            </a:gdLst>
            <a:ahLst/>
            <a:cxnLst>
              <a:cxn ang="T4">
                <a:pos x="T0" y="T1"/>
              </a:cxn>
              <a:cxn ang="T5">
                <a:pos x="T2" y="T3"/>
              </a:cxn>
            </a:cxnLst>
            <a:rect l="T6" t="T7" r="T8" b="T9"/>
            <a:pathLst>
              <a:path w="1209" h="994">
                <a:moveTo>
                  <a:pt x="0" y="994"/>
                </a:moveTo>
                <a:lnTo>
                  <a:pt x="1209"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77" name="Line 30"/>
          <p:cNvSpPr>
            <a:spLocks noChangeShapeType="1"/>
          </p:cNvSpPr>
          <p:nvPr/>
        </p:nvSpPr>
        <p:spPr bwMode="auto">
          <a:xfrm flipV="1">
            <a:off x="1258888" y="4359275"/>
            <a:ext cx="936625" cy="936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8" name="Text Box 31"/>
          <p:cNvSpPr txBox="1">
            <a:spLocks noChangeArrowheads="1"/>
          </p:cNvSpPr>
          <p:nvPr/>
        </p:nvSpPr>
        <p:spPr bwMode="auto">
          <a:xfrm>
            <a:off x="2124075" y="40767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s3</a:t>
            </a:r>
            <a:endParaRPr lang="en-GB" altLang="ar-SA" sz="1800" b="1">
              <a:latin typeface="Arial" charset="0"/>
            </a:endParaRPr>
          </a:p>
        </p:txBody>
      </p:sp>
      <p:sp>
        <p:nvSpPr>
          <p:cNvPr id="198679" name="Text Box 32"/>
          <p:cNvSpPr txBox="1">
            <a:spLocks noChangeArrowheads="1"/>
          </p:cNvSpPr>
          <p:nvPr/>
        </p:nvSpPr>
        <p:spPr bwMode="auto">
          <a:xfrm>
            <a:off x="3635375" y="414972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198680" name="Line 33"/>
          <p:cNvSpPr>
            <a:spLocks noChangeShapeType="1"/>
          </p:cNvSpPr>
          <p:nvPr/>
        </p:nvSpPr>
        <p:spPr bwMode="auto">
          <a:xfrm>
            <a:off x="1116013" y="4797425"/>
            <a:ext cx="1943100"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1" name="Line 34"/>
          <p:cNvSpPr>
            <a:spLocks noChangeShapeType="1"/>
          </p:cNvSpPr>
          <p:nvPr/>
        </p:nvSpPr>
        <p:spPr bwMode="auto">
          <a:xfrm>
            <a:off x="1331913" y="2133600"/>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2" name="Line 35"/>
          <p:cNvSpPr>
            <a:spLocks noChangeShapeType="1"/>
          </p:cNvSpPr>
          <p:nvPr/>
        </p:nvSpPr>
        <p:spPr bwMode="auto">
          <a:xfrm>
            <a:off x="1331913" y="2708275"/>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3" name="Line 36"/>
          <p:cNvSpPr>
            <a:spLocks noChangeShapeType="1"/>
          </p:cNvSpPr>
          <p:nvPr/>
        </p:nvSpPr>
        <p:spPr bwMode="auto">
          <a:xfrm>
            <a:off x="2339975" y="213360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4" name="Line 37"/>
          <p:cNvSpPr>
            <a:spLocks noChangeShapeType="1"/>
          </p:cNvSpPr>
          <p:nvPr/>
        </p:nvSpPr>
        <p:spPr bwMode="auto">
          <a:xfrm>
            <a:off x="1835150" y="2708275"/>
            <a:ext cx="0" cy="86518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5" name="Line 38"/>
          <p:cNvSpPr>
            <a:spLocks noChangeShapeType="1"/>
          </p:cNvSpPr>
          <p:nvPr/>
        </p:nvSpPr>
        <p:spPr bwMode="auto">
          <a:xfrm>
            <a:off x="3059113" y="4797425"/>
            <a:ext cx="0" cy="12954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6" name="Line 39"/>
          <p:cNvSpPr>
            <a:spLocks noChangeShapeType="1"/>
          </p:cNvSpPr>
          <p:nvPr/>
        </p:nvSpPr>
        <p:spPr bwMode="auto">
          <a:xfrm>
            <a:off x="2484438"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7" name="Line 40"/>
          <p:cNvSpPr>
            <a:spLocks noChangeShapeType="1"/>
          </p:cNvSpPr>
          <p:nvPr/>
        </p:nvSpPr>
        <p:spPr bwMode="auto">
          <a:xfrm>
            <a:off x="1763713"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8688" name="Line 41"/>
          <p:cNvSpPr>
            <a:spLocks noChangeShapeType="1"/>
          </p:cNvSpPr>
          <p:nvPr/>
        </p:nvSpPr>
        <p:spPr bwMode="auto">
          <a:xfrm flipV="1">
            <a:off x="1763713" y="2205038"/>
            <a:ext cx="287337" cy="3603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89" name="Freeform 42"/>
          <p:cNvSpPr>
            <a:spLocks/>
          </p:cNvSpPr>
          <p:nvPr/>
        </p:nvSpPr>
        <p:spPr bwMode="auto">
          <a:xfrm>
            <a:off x="1979613" y="2420938"/>
            <a:ext cx="257175" cy="250825"/>
          </a:xfrm>
          <a:custGeom>
            <a:avLst/>
            <a:gdLst>
              <a:gd name="T0" fmla="*/ 2147483647 w 162"/>
              <a:gd name="T1" fmla="*/ 0 h 158"/>
              <a:gd name="T2" fmla="*/ 0 w 162"/>
              <a:gd name="T3" fmla="*/ 2147483647 h 158"/>
              <a:gd name="T4" fmla="*/ 0 60000 65536"/>
              <a:gd name="T5" fmla="*/ 0 60000 65536"/>
              <a:gd name="T6" fmla="*/ 0 w 162"/>
              <a:gd name="T7" fmla="*/ 0 h 158"/>
              <a:gd name="T8" fmla="*/ 162 w 162"/>
              <a:gd name="T9" fmla="*/ 158 h 158"/>
            </a:gdLst>
            <a:ahLst/>
            <a:cxnLst>
              <a:cxn ang="T4">
                <a:pos x="T0" y="T1"/>
              </a:cxn>
              <a:cxn ang="T5">
                <a:pos x="T2" y="T3"/>
              </a:cxn>
            </a:cxnLst>
            <a:rect l="T6" t="T7" r="T8" b="T9"/>
            <a:pathLst>
              <a:path w="162" h="158">
                <a:moveTo>
                  <a:pt x="162" y="0"/>
                </a:moveTo>
                <a:lnTo>
                  <a:pt x="0" y="158"/>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90" name="Freeform 43"/>
          <p:cNvSpPr>
            <a:spLocks/>
          </p:cNvSpPr>
          <p:nvPr/>
        </p:nvSpPr>
        <p:spPr bwMode="auto">
          <a:xfrm>
            <a:off x="2125663" y="5086350"/>
            <a:ext cx="573087" cy="11113"/>
          </a:xfrm>
          <a:custGeom>
            <a:avLst/>
            <a:gdLst>
              <a:gd name="T0" fmla="*/ 0 w 361"/>
              <a:gd name="T1" fmla="*/ 2147483647 h 7"/>
              <a:gd name="T2" fmla="*/ 2147483647 w 361"/>
              <a:gd name="T3" fmla="*/ 0 h 7"/>
              <a:gd name="T4" fmla="*/ 0 60000 65536"/>
              <a:gd name="T5" fmla="*/ 0 60000 65536"/>
              <a:gd name="T6" fmla="*/ 0 w 361"/>
              <a:gd name="T7" fmla="*/ 0 h 7"/>
              <a:gd name="T8" fmla="*/ 361 w 361"/>
              <a:gd name="T9" fmla="*/ 7 h 7"/>
            </a:gdLst>
            <a:ahLst/>
            <a:cxnLst>
              <a:cxn ang="T4">
                <a:pos x="T0" y="T1"/>
              </a:cxn>
              <a:cxn ang="T5">
                <a:pos x="T2" y="T3"/>
              </a:cxn>
            </a:cxnLst>
            <a:rect l="T6" t="T7" r="T8" b="T9"/>
            <a:pathLst>
              <a:path w="361" h="7">
                <a:moveTo>
                  <a:pt x="0" y="7"/>
                </a:moveTo>
                <a:lnTo>
                  <a:pt x="361"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691" name="Line 44"/>
          <p:cNvSpPr>
            <a:spLocks noChangeShapeType="1"/>
          </p:cNvSpPr>
          <p:nvPr/>
        </p:nvSpPr>
        <p:spPr bwMode="auto">
          <a:xfrm flipH="1">
            <a:off x="1331913" y="5229225"/>
            <a:ext cx="576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5263" name="Rectangle 47"/>
          <p:cNvSpPr>
            <a:spLocks noChangeArrowheads="1"/>
          </p:cNvSpPr>
          <p:nvPr/>
        </p:nvSpPr>
        <p:spPr bwMode="auto">
          <a:xfrm>
            <a:off x="3419475" y="2781300"/>
            <a:ext cx="3527425" cy="71913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rtl="1">
              <a:lnSpc>
                <a:spcPct val="90000"/>
              </a:lnSpc>
              <a:spcBef>
                <a:spcPct val="20000"/>
              </a:spcBef>
              <a:buClr>
                <a:schemeClr val="hlink"/>
              </a:buClr>
              <a:buSzPct val="80000"/>
              <a:buFont typeface="Wingdings" pitchFamily="2" charset="2"/>
              <a:buNone/>
              <a:defRPr/>
            </a:pPr>
            <a:r>
              <a:rPr lang="ar-SA" sz="2400" b="1">
                <a:effectLst>
                  <a:outerShdw blurRad="38100" dist="38100" dir="2700000" algn="tl">
                    <a:srgbClr val="000000"/>
                  </a:outerShdw>
                </a:effectLst>
                <a:latin typeface="Arial" pitchFamily="34" charset="0"/>
                <a:cs typeface="Arial" pitchFamily="34" charset="0"/>
              </a:rPr>
              <a:t>التغير في الكمية المعروضة</a:t>
            </a:r>
            <a:endParaRPr lang="en-US" sz="2400" b="1">
              <a:effectLst>
                <a:outerShdw blurRad="38100" dist="38100" dir="2700000" algn="tl">
                  <a:srgbClr val="000000"/>
                </a:outerShdw>
              </a:effectLst>
              <a:latin typeface="Arial" pitchFamily="34" charset="0"/>
              <a:cs typeface="Arial" pitchFamily="34" charset="0"/>
            </a:endParaRPr>
          </a:p>
          <a:p>
            <a:pPr algn="ctr">
              <a:defRPr/>
            </a:pPr>
            <a:endParaRPr lang="en-GB">
              <a:latin typeface="Arial" pitchFamily="34" charset="0"/>
              <a:cs typeface="Arial" pitchFamily="34" charset="0"/>
            </a:endParaRPr>
          </a:p>
        </p:txBody>
      </p:sp>
      <p:sp>
        <p:nvSpPr>
          <p:cNvPr id="265264" name="Rectangle 48"/>
          <p:cNvSpPr>
            <a:spLocks noChangeArrowheads="1"/>
          </p:cNvSpPr>
          <p:nvPr/>
        </p:nvSpPr>
        <p:spPr bwMode="auto">
          <a:xfrm>
            <a:off x="3708400" y="5229225"/>
            <a:ext cx="3527425" cy="71913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a:defRPr/>
            </a:pPr>
            <a:r>
              <a:rPr lang="ar-SA" sz="2400" b="1">
                <a:effectLst>
                  <a:outerShdw blurRad="38100" dist="38100" dir="2700000" algn="tl">
                    <a:srgbClr val="000000"/>
                  </a:outerShdw>
                </a:effectLst>
                <a:latin typeface="Arial" pitchFamily="34" charset="0"/>
                <a:cs typeface="Arial" pitchFamily="34" charset="0"/>
              </a:rPr>
              <a:t>التغير في العرض</a:t>
            </a:r>
            <a:endParaRPr lang="en-US" sz="2400" b="1">
              <a:effectLst>
                <a:outerShdw blurRad="38100" dist="38100" dir="2700000" algn="tl">
                  <a:srgbClr val="000000"/>
                </a:outerShdw>
              </a:effectLst>
              <a:latin typeface="Arial" pitchFamily="34" charset="0"/>
              <a:cs typeface="Arial" pitchFamily="34" charset="0"/>
            </a:endParaRPr>
          </a:p>
          <a:p>
            <a:pPr algn="ctr">
              <a:defRPr/>
            </a:pPr>
            <a:r>
              <a:rPr lang="ar-SA" sz="2400" b="1">
                <a:effectLst>
                  <a:outerShdw blurRad="38100" dist="38100" dir="2700000" algn="tl">
                    <a:srgbClr val="000000"/>
                  </a:outerShdw>
                </a:effectLst>
                <a:latin typeface="Arial" pitchFamily="34" charset="0"/>
                <a:cs typeface="Arial" pitchFamily="34" charset="0"/>
              </a:rPr>
              <a:t>(انتقال العرض)</a:t>
            </a:r>
            <a:endParaRPr lang="en-GB" sz="2400" b="1">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42868423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77813"/>
            <a:ext cx="8229600" cy="990600"/>
          </a:xfrm>
        </p:spPr>
        <p:txBody>
          <a:bodyPr>
            <a:noAutofit/>
          </a:bodyPr>
          <a:lstStyle/>
          <a:p>
            <a:pPr algn="r" rtl="0"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مرونة العــرض بالنسبة للسعر</a:t>
            </a:r>
            <a:br>
              <a:rPr lang="ar-SA"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Price </a:t>
            </a:r>
            <a:r>
              <a:rPr lang="en-GB" sz="3200" dirty="0" smtClean="0">
                <a:latin typeface="Times New Roman" panose="02020603050405020304" pitchFamily="18" charset="0"/>
                <a:cs typeface="Times New Roman" panose="02020603050405020304" pitchFamily="18" charset="0"/>
              </a:rPr>
              <a:t>Elasticity of Supply</a:t>
            </a:r>
            <a:r>
              <a:rPr lang="ar-SA"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a:t>
            </a:r>
            <a:r>
              <a:rPr lang="en-US" sz="3200" baseline="-25000" dirty="0" err="1"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a:t>
            </a:r>
            <a:r>
              <a:rPr lang="en-GB" sz="3200" dirty="0" smtClean="0">
                <a:latin typeface="Times New Roman" panose="02020603050405020304" pitchFamily="18" charset="0"/>
                <a:cs typeface="Times New Roman" panose="02020603050405020304" pitchFamily="18" charset="0"/>
              </a:rPr>
              <a:t>  </a:t>
            </a:r>
          </a:p>
        </p:txBody>
      </p:sp>
      <p:sp>
        <p:nvSpPr>
          <p:cNvPr id="199683" name="Rectangle 3"/>
          <p:cNvSpPr>
            <a:spLocks noGrp="1" noChangeArrowheads="1"/>
          </p:cNvSpPr>
          <p:nvPr>
            <p:ph type="body" sz="half" idx="1"/>
          </p:nvPr>
        </p:nvSpPr>
        <p:spPr>
          <a:xfrm>
            <a:off x="457200" y="1600200"/>
            <a:ext cx="7715250" cy="4525963"/>
          </a:xfrm>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هي مقياس يقيس درجة استجابة</a:t>
            </a:r>
            <a:r>
              <a:rPr lang="en-GB" altLang="ar-SA" sz="2400" b="1" i="1" dirty="0" smtClean="0">
                <a:latin typeface="Times New Roman" panose="02020603050405020304" pitchFamily="18" charset="0"/>
                <a:cs typeface="Times New Roman" panose="02020603050405020304" pitchFamily="18" charset="0"/>
              </a:rPr>
              <a:t>Responsiveness</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 الكمية المعروضة للتغير في السعر</a:t>
            </a:r>
          </a:p>
          <a:p>
            <a:pPr algn="r" rtl="1" eaLnBrk="1" hangingPunct="1"/>
            <a:r>
              <a:rPr lang="ar-SA" altLang="ar-SA" sz="2400" b="1" dirty="0" smtClean="0">
                <a:latin typeface="Times New Roman" panose="02020603050405020304" pitchFamily="18" charset="0"/>
                <a:cs typeface="Times New Roman" panose="02020603050405020304" pitchFamily="18" charset="0"/>
              </a:rPr>
              <a:t>وتقاس بنسبة التغير النسبي في الكمية المعروضة للتغير النسبي في سعرها مع بقاء العوامل الأخرى على حالها</a:t>
            </a:r>
            <a:r>
              <a:rPr lang="en-GB" altLang="ar-SA" sz="2400" b="1" dirty="0" smtClean="0">
                <a:latin typeface="Times New Roman" panose="02020603050405020304" pitchFamily="18" charset="0"/>
                <a:cs typeface="Times New Roman" panose="02020603050405020304" pitchFamily="18" charset="0"/>
              </a:rPr>
              <a:t> </a:t>
            </a:r>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ويمكن حسابها بين أي نقطتين علي منحني العرض من:</a:t>
            </a: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endParaRPr lang="ar-SA"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حيث تنحصر عدديا في المدي:</a:t>
            </a:r>
            <a:endParaRPr lang="en-GB" altLang="ar-SA" sz="2400" b="1" dirty="0" smtClean="0">
              <a:latin typeface="Times New Roman" panose="02020603050405020304" pitchFamily="18" charset="0"/>
              <a:cs typeface="Times New Roman" panose="02020603050405020304" pitchFamily="18" charset="0"/>
            </a:endParaRPr>
          </a:p>
        </p:txBody>
      </p:sp>
      <p:graphicFrame>
        <p:nvGraphicFramePr>
          <p:cNvPr id="199684" name="Object 7"/>
          <p:cNvGraphicFramePr>
            <a:graphicFrameLocks noGrp="1" noChangeAspect="1"/>
          </p:cNvGraphicFramePr>
          <p:nvPr>
            <p:ph sz="quarter" idx="2"/>
            <p:extLst>
              <p:ext uri="{D42A27DB-BD31-4B8C-83A1-F6EECF244321}">
                <p14:modId xmlns:p14="http://schemas.microsoft.com/office/powerpoint/2010/main" val="913783792"/>
              </p:ext>
            </p:extLst>
          </p:nvPr>
        </p:nvGraphicFramePr>
        <p:xfrm>
          <a:off x="2987824" y="4293096"/>
          <a:ext cx="2376487" cy="676275"/>
        </p:xfrm>
        <a:graphic>
          <a:graphicData uri="http://schemas.openxmlformats.org/presentationml/2006/ole">
            <mc:AlternateContent xmlns:mc="http://schemas.openxmlformats.org/markup-compatibility/2006">
              <mc:Choice xmlns:v="urn:schemas-microsoft-com:vml" Requires="v">
                <p:oleObj spid="_x0000_s105546" name="Equation" r:id="rId3" imgW="1562100" imgH="444500" progId="Equation.3">
                  <p:embed/>
                </p:oleObj>
              </mc:Choice>
              <mc:Fallback>
                <p:oleObj name="Equation" r:id="rId3" imgW="1562100" imgH="4445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293096"/>
                        <a:ext cx="2376487" cy="676275"/>
                      </a:xfrm>
                      <a:prstGeom prst="rect">
                        <a:avLst/>
                      </a:prstGeom>
                      <a:solidFill>
                        <a:schemeClr val="hlink"/>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9685" name="Object 9"/>
          <p:cNvGraphicFramePr>
            <a:graphicFrameLocks noGrp="1" noChangeAspect="1"/>
          </p:cNvGraphicFramePr>
          <p:nvPr>
            <p:ph sz="quarter" idx="3"/>
            <p:extLst>
              <p:ext uri="{D42A27DB-BD31-4B8C-83A1-F6EECF244321}">
                <p14:modId xmlns:p14="http://schemas.microsoft.com/office/powerpoint/2010/main" val="2451722944"/>
              </p:ext>
            </p:extLst>
          </p:nvPr>
        </p:nvGraphicFramePr>
        <p:xfrm>
          <a:off x="3707904" y="5589240"/>
          <a:ext cx="1909763" cy="636588"/>
        </p:xfrm>
        <a:graphic>
          <a:graphicData uri="http://schemas.openxmlformats.org/presentationml/2006/ole">
            <mc:AlternateContent xmlns:mc="http://schemas.openxmlformats.org/markup-compatibility/2006">
              <mc:Choice xmlns:v="urn:schemas-microsoft-com:vml" Requires="v">
                <p:oleObj spid="_x0000_s105547" name="Equation" r:id="rId5" imgW="685800" imgH="228600" progId="Equation.3">
                  <p:embed/>
                </p:oleObj>
              </mc:Choice>
              <mc:Fallback>
                <p:oleObj name="Equation" r:id="rId5" imgW="685800" imgH="2286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589240"/>
                        <a:ext cx="1909763" cy="636588"/>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86" name="Rectangle 5"/>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199687" name="Object 4"/>
          <p:cNvGraphicFramePr>
            <a:graphicFrameLocks noChangeAspect="1"/>
          </p:cNvGraphicFramePr>
          <p:nvPr>
            <p:extLst>
              <p:ext uri="{D42A27DB-BD31-4B8C-83A1-F6EECF244321}">
                <p14:modId xmlns:p14="http://schemas.microsoft.com/office/powerpoint/2010/main" val="3917721669"/>
              </p:ext>
            </p:extLst>
          </p:nvPr>
        </p:nvGraphicFramePr>
        <p:xfrm>
          <a:off x="1187624" y="3068960"/>
          <a:ext cx="2376488" cy="825500"/>
        </p:xfrm>
        <a:graphic>
          <a:graphicData uri="http://schemas.openxmlformats.org/presentationml/2006/ole">
            <mc:AlternateContent xmlns:mc="http://schemas.openxmlformats.org/markup-compatibility/2006">
              <mc:Choice xmlns:v="urn:schemas-microsoft-com:vml" Requires="v">
                <p:oleObj spid="_x0000_s105548" name="Equation" r:id="rId7" imgW="837836" imgH="406224" progId="Equation.3">
                  <p:embed/>
                </p:oleObj>
              </mc:Choice>
              <mc:Fallback>
                <p:oleObj name="Equation" r:id="rId7" imgW="837836" imgH="4062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068960"/>
                        <a:ext cx="2376488" cy="825500"/>
                      </a:xfrm>
                      <a:prstGeom prst="rect">
                        <a:avLst/>
                      </a:prstGeom>
                      <a:solidFill>
                        <a:schemeClr val="hlink"/>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9688" name="Rectangle 6"/>
          <p:cNvSpPr>
            <a:spLocks noChangeArrowheads="1"/>
          </p:cNvSpPr>
          <p:nvPr/>
        </p:nvSpPr>
        <p:spPr bwMode="auto">
          <a:xfrm>
            <a:off x="0" y="4076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58816897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مثال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0707" name="Rectangle 5"/>
          <p:cNvSpPr>
            <a:spLocks noGrp="1" noChangeArrowheads="1"/>
          </p:cNvSpPr>
          <p:nvPr>
            <p:ph type="body" sz="half" idx="1"/>
          </p:nvPr>
        </p:nvSpPr>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من الجدول أحسب </a:t>
            </a:r>
            <a:r>
              <a:rPr lang="en-US" altLang="ar-SA" sz="2800" b="1" dirty="0" smtClean="0">
                <a:latin typeface="Times New Roman" panose="02020603050405020304" pitchFamily="18" charset="0"/>
                <a:cs typeface="Times New Roman" panose="02020603050405020304" pitchFamily="18" charset="0"/>
              </a:rPr>
              <a:t>(</a:t>
            </a:r>
            <a:r>
              <a:rPr lang="en-US" altLang="ar-SA" sz="2800" b="1" dirty="0" err="1" smtClean="0">
                <a:latin typeface="Times New Roman" panose="02020603050405020304" pitchFamily="18" charset="0"/>
                <a:cs typeface="Times New Roman" panose="02020603050405020304" pitchFamily="18" charset="0"/>
              </a:rPr>
              <a:t>E</a:t>
            </a:r>
            <a:r>
              <a:rPr lang="en-US" altLang="ar-SA" sz="2800" b="1" baseline="-25000" dirty="0" err="1" smtClean="0">
                <a:latin typeface="Times New Roman" panose="02020603050405020304" pitchFamily="18" charset="0"/>
                <a:cs typeface="Times New Roman" panose="02020603050405020304" pitchFamily="18" charset="0"/>
              </a:rPr>
              <a:t>s</a:t>
            </a:r>
            <a:r>
              <a:rPr lang="en-US" altLang="ar-SA" sz="2800" b="1" dirty="0" smtClean="0">
                <a:latin typeface="Times New Roman" panose="02020603050405020304" pitchFamily="18" charset="0"/>
                <a:cs typeface="Times New Roman" panose="02020603050405020304" pitchFamily="18" charset="0"/>
              </a:rPr>
              <a:t>)</a:t>
            </a:r>
          </a:p>
          <a:p>
            <a:pPr algn="r" rtl="1" eaLnBrk="1" hangingPunct="1"/>
            <a:r>
              <a:rPr lang="ar-SA" altLang="ar-SA" sz="2800" b="1" dirty="0" smtClean="0">
                <a:latin typeface="Times New Roman" panose="02020603050405020304" pitchFamily="18" charset="0"/>
                <a:cs typeface="Times New Roman" panose="02020603050405020304" pitchFamily="18" charset="0"/>
              </a:rPr>
              <a:t>يمكن رسم الشكل أدناه للتوضيح</a:t>
            </a:r>
          </a:p>
          <a:p>
            <a:pPr algn="r" rtl="1" eaLnBrk="1" hangingPunct="1"/>
            <a:r>
              <a:rPr lang="ar-SA" altLang="ar-SA" sz="2800" b="1" dirty="0" smtClean="0">
                <a:latin typeface="Times New Roman" panose="02020603050405020304" pitchFamily="18" charset="0"/>
                <a:cs typeface="Times New Roman" panose="02020603050405020304" pitchFamily="18" charset="0"/>
              </a:rPr>
              <a:t>الآن نطبق القانون:</a:t>
            </a:r>
            <a:endParaRPr lang="en-GB" altLang="ar-SA" sz="2800" b="1" dirty="0" smtClean="0">
              <a:latin typeface="Times New Roman" panose="02020603050405020304" pitchFamily="18" charset="0"/>
              <a:cs typeface="Times New Roman" panose="02020603050405020304" pitchFamily="18" charset="0"/>
            </a:endParaRPr>
          </a:p>
        </p:txBody>
      </p:sp>
      <p:pic>
        <p:nvPicPr>
          <p:cNvPr id="200708"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1700213"/>
            <a:ext cx="5113337" cy="1657350"/>
          </a:xfrm>
          <a:noFill/>
        </p:spPr>
      </p:pic>
      <p:graphicFrame>
        <p:nvGraphicFramePr>
          <p:cNvPr id="200709" name="Object 24"/>
          <p:cNvGraphicFramePr>
            <a:graphicFrameLocks noGrp="1" noChangeAspect="1"/>
          </p:cNvGraphicFramePr>
          <p:nvPr>
            <p:ph sz="quarter" idx="3"/>
            <p:extLst>
              <p:ext uri="{D42A27DB-BD31-4B8C-83A1-F6EECF244321}">
                <p14:modId xmlns:p14="http://schemas.microsoft.com/office/powerpoint/2010/main" val="1532399679"/>
              </p:ext>
            </p:extLst>
          </p:nvPr>
        </p:nvGraphicFramePr>
        <p:xfrm>
          <a:off x="1115616" y="4149725"/>
          <a:ext cx="2376487" cy="676275"/>
        </p:xfrm>
        <a:graphic>
          <a:graphicData uri="http://schemas.openxmlformats.org/presentationml/2006/ole">
            <mc:AlternateContent xmlns:mc="http://schemas.openxmlformats.org/markup-compatibility/2006">
              <mc:Choice xmlns:v="urn:schemas-microsoft-com:vml" Requires="v">
                <p:oleObj spid="_x0000_s106546" name="Equation" r:id="rId4" imgW="1562100" imgH="444500" progId="Equation.3">
                  <p:embed/>
                </p:oleObj>
              </mc:Choice>
              <mc:Fallback>
                <p:oleObj name="Equation" r:id="rId4" imgW="1562100" imgH="4445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49725"/>
                        <a:ext cx="2376487" cy="676275"/>
                      </a:xfrm>
                      <a:prstGeom prst="rect">
                        <a:avLst/>
                      </a:prstGeom>
                      <a:solidFill>
                        <a:schemeClr val="hlink"/>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0710" name="Text Box 9"/>
          <p:cNvSpPr txBox="1">
            <a:spLocks noChangeArrowheads="1"/>
          </p:cNvSpPr>
          <p:nvPr/>
        </p:nvSpPr>
        <p:spPr bwMode="auto">
          <a:xfrm>
            <a:off x="5287963" y="31416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0711" name="Line 10"/>
          <p:cNvSpPr>
            <a:spLocks noChangeShapeType="1"/>
          </p:cNvSpPr>
          <p:nvPr/>
        </p:nvSpPr>
        <p:spPr bwMode="auto">
          <a:xfrm flipV="1">
            <a:off x="5503863" y="357346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0712" name="Freeform 11"/>
          <p:cNvSpPr>
            <a:spLocks/>
          </p:cNvSpPr>
          <p:nvPr/>
        </p:nvSpPr>
        <p:spPr bwMode="auto">
          <a:xfrm>
            <a:off x="5507038" y="573405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3" name="Freeform 12"/>
          <p:cNvSpPr>
            <a:spLocks/>
          </p:cNvSpPr>
          <p:nvPr/>
        </p:nvSpPr>
        <p:spPr bwMode="auto">
          <a:xfrm>
            <a:off x="5648325" y="36925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4" name="Text Box 13"/>
          <p:cNvSpPr txBox="1">
            <a:spLocks noChangeArrowheads="1"/>
          </p:cNvSpPr>
          <p:nvPr/>
        </p:nvSpPr>
        <p:spPr bwMode="auto">
          <a:xfrm>
            <a:off x="5724525" y="580548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100</a:t>
            </a:r>
            <a:r>
              <a:rPr lang="en-US" altLang="ar-SA" sz="1800" b="1">
                <a:latin typeface="Arial" charset="0"/>
              </a:rPr>
              <a:t>    </a:t>
            </a:r>
            <a:r>
              <a:rPr lang="ar-SA" altLang="ar-SA" sz="1800" b="1">
                <a:latin typeface="Arial" charset="0"/>
              </a:rPr>
              <a:t>130</a:t>
            </a:r>
            <a:endParaRPr lang="en-GB" altLang="ar-SA" sz="1800" b="1">
              <a:latin typeface="Arial" charset="0"/>
            </a:endParaRPr>
          </a:p>
        </p:txBody>
      </p:sp>
      <p:sp>
        <p:nvSpPr>
          <p:cNvPr id="200715" name="Text Box 14"/>
          <p:cNvSpPr txBox="1">
            <a:spLocks noChangeArrowheads="1"/>
          </p:cNvSpPr>
          <p:nvPr/>
        </p:nvSpPr>
        <p:spPr bwMode="auto">
          <a:xfrm>
            <a:off x="5002213" y="4149725"/>
            <a:ext cx="438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12</a:t>
            </a:r>
            <a:endParaRPr lang="en-US" altLang="ar-SA" sz="1800" b="1">
              <a:latin typeface="Arial" charset="0"/>
            </a:endParaRP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ar-SA" altLang="ar-SA" sz="1800" b="1">
                <a:latin typeface="Arial" charset="0"/>
              </a:rPr>
              <a:t>10</a:t>
            </a:r>
            <a:endParaRPr lang="en-GB" altLang="ar-SA" sz="1800" b="1">
              <a:latin typeface="Arial" charset="0"/>
            </a:endParaRPr>
          </a:p>
        </p:txBody>
      </p:sp>
      <p:sp>
        <p:nvSpPr>
          <p:cNvPr id="200716" name="Text Box 15"/>
          <p:cNvSpPr txBox="1">
            <a:spLocks noChangeArrowheads="1"/>
          </p:cNvSpPr>
          <p:nvPr/>
        </p:nvSpPr>
        <p:spPr bwMode="auto">
          <a:xfrm>
            <a:off x="7091363" y="36449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0717" name="Text Box 16"/>
          <p:cNvSpPr txBox="1">
            <a:spLocks noChangeArrowheads="1"/>
          </p:cNvSpPr>
          <p:nvPr/>
        </p:nvSpPr>
        <p:spPr bwMode="auto">
          <a:xfrm>
            <a:off x="7596188" y="55895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Q</a:t>
            </a:r>
          </a:p>
        </p:txBody>
      </p:sp>
      <p:sp>
        <p:nvSpPr>
          <p:cNvPr id="200718" name="Line 18"/>
          <p:cNvSpPr>
            <a:spLocks noChangeShapeType="1"/>
          </p:cNvSpPr>
          <p:nvPr/>
        </p:nvSpPr>
        <p:spPr bwMode="auto">
          <a:xfrm>
            <a:off x="5507038" y="4294188"/>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19" name="Line 19"/>
          <p:cNvSpPr>
            <a:spLocks noChangeShapeType="1"/>
          </p:cNvSpPr>
          <p:nvPr/>
        </p:nvSpPr>
        <p:spPr bwMode="auto">
          <a:xfrm>
            <a:off x="5507038" y="4868863"/>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20" name="Line 20"/>
          <p:cNvSpPr>
            <a:spLocks noChangeShapeType="1"/>
          </p:cNvSpPr>
          <p:nvPr/>
        </p:nvSpPr>
        <p:spPr bwMode="auto">
          <a:xfrm>
            <a:off x="6515100" y="429418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0721" name="Line 21"/>
          <p:cNvSpPr>
            <a:spLocks noChangeShapeType="1"/>
          </p:cNvSpPr>
          <p:nvPr/>
        </p:nvSpPr>
        <p:spPr bwMode="auto">
          <a:xfrm>
            <a:off x="6010275" y="4868863"/>
            <a:ext cx="0" cy="865187"/>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0722" name="Object 26"/>
          <p:cNvGraphicFramePr>
            <a:graphicFrameLocks noChangeAspect="1"/>
          </p:cNvGraphicFramePr>
          <p:nvPr/>
        </p:nvGraphicFramePr>
        <p:xfrm>
          <a:off x="539750" y="4868863"/>
          <a:ext cx="3960813" cy="925512"/>
        </p:xfrm>
        <a:graphic>
          <a:graphicData uri="http://schemas.openxmlformats.org/presentationml/2006/ole">
            <mc:AlternateContent xmlns:mc="http://schemas.openxmlformats.org/markup-compatibility/2006">
              <mc:Choice xmlns:v="urn:schemas-microsoft-com:vml" Requires="v">
                <p:oleObj spid="_x0000_s106547" name="Equation" r:id="rId6" imgW="2133600" imgH="431800" progId="Equation.3">
                  <p:embed/>
                </p:oleObj>
              </mc:Choice>
              <mc:Fallback>
                <p:oleObj name="Equation" r:id="rId6" imgW="21336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868863"/>
                        <a:ext cx="3960813"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5275526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تصنيف العرض حسب قيم </a:t>
            </a:r>
            <a:endParaRPr lang="en-GB" dirty="0" smtClean="0">
              <a:latin typeface="Times New Roman" panose="02020603050405020304" pitchFamily="18" charset="0"/>
              <a:cs typeface="Times New Roman" panose="02020603050405020304" pitchFamily="18" charset="0"/>
            </a:endParaRPr>
          </a:p>
        </p:txBody>
      </p:sp>
      <p:graphicFrame>
        <p:nvGraphicFramePr>
          <p:cNvPr id="276532" name="Group 52"/>
          <p:cNvGraphicFramePr>
            <a:graphicFrameLocks noGrp="1"/>
          </p:cNvGraphicFramePr>
          <p:nvPr>
            <p:ph type="tbl" idx="1"/>
          </p:nvPr>
        </p:nvGraphicFramePr>
        <p:xfrm>
          <a:off x="457200" y="1600200"/>
          <a:ext cx="8229600" cy="4667252"/>
        </p:xfrm>
        <a:graphic>
          <a:graphicData uri="http://schemas.openxmlformats.org/drawingml/2006/table">
            <a:tbl>
              <a:tblPr/>
              <a:tblGrid>
                <a:gridCol w="5051425"/>
                <a:gridCol w="3178175"/>
              </a:tblGrid>
              <a:tr h="7539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نوع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(E</a:t>
                      </a:r>
                      <a:r>
                        <a:rPr kumimoji="0" lang="en-US" sz="2800" b="1" i="0" u="none" strike="noStrike" cap="none" normalizeH="0" baseline="-25000" dirty="0" smtClean="0">
                          <a:ln>
                            <a:noFill/>
                          </a:ln>
                          <a:solidFill>
                            <a:schemeClr val="bg2"/>
                          </a:solidFill>
                          <a:effectLst>
                            <a:outerShdw blurRad="38100" dist="38100" dir="2700000" algn="tl">
                              <a:srgbClr val="000000"/>
                            </a:outerShdw>
                          </a:effectLst>
                          <a:latin typeface="Arial" pitchFamily="34" charset="0"/>
                          <a:cs typeface="Arial" pitchFamily="34" charset="0"/>
                        </a:rPr>
                        <a:t>s</a:t>
                      </a: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قيمة (</a:t>
                      </a: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Inelastic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عديم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0</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55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Inelastic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غير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0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Unitary 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أحادي المرونة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1</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896096">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تام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extLst>
      <p:ext uri="{BB962C8B-B14F-4D97-AF65-F5344CB8AC3E}">
        <p14:creationId xmlns:p14="http://schemas.microsoft.com/office/powerpoint/2010/main" val="136269391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sz="quarter"/>
          </p:nvPr>
        </p:nvSpPr>
        <p:spPr>
          <a:xfrm>
            <a:off x="457200" y="277813"/>
            <a:ext cx="8229600" cy="919162"/>
          </a:xfrm>
        </p:spPr>
        <p:txBody>
          <a:bodyPr>
            <a:normAutofit/>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بيانيا</a:t>
            </a:r>
            <a:r>
              <a:rPr lang="en-US" dirty="0" smtClean="0">
                <a:latin typeface="Times New Roman" panose="02020603050405020304" pitchFamily="18" charset="0"/>
                <a:cs typeface="Times New Roman" panose="02020603050405020304" pitchFamily="18" charset="0"/>
              </a:rPr>
              <a:t> </a:t>
            </a:r>
            <a:r>
              <a:rPr lang="ar-SA" dirty="0" smtClean="0">
                <a:latin typeface="Times New Roman" panose="02020603050405020304" pitchFamily="18" charset="0"/>
                <a:cs typeface="Times New Roman" panose="02020603050405020304" pitchFamily="18" charset="0"/>
              </a:rPr>
              <a:t>تصنيف العرض (من حيث المرونة)</a:t>
            </a:r>
            <a:endParaRPr lang="en-GB" dirty="0" smtClean="0">
              <a:latin typeface="Times New Roman" panose="02020603050405020304" pitchFamily="18" charset="0"/>
              <a:cs typeface="Times New Roman" panose="02020603050405020304" pitchFamily="18" charset="0"/>
            </a:endParaRPr>
          </a:p>
        </p:txBody>
      </p:sp>
      <p:sp>
        <p:nvSpPr>
          <p:cNvPr id="202755" name="Text Box 9"/>
          <p:cNvSpPr txBox="1">
            <a:spLocks noChangeArrowheads="1"/>
          </p:cNvSpPr>
          <p:nvPr/>
        </p:nvSpPr>
        <p:spPr bwMode="auto">
          <a:xfrm>
            <a:off x="539750" y="13414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56" name="Line 10"/>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57" name="Freeform 11"/>
          <p:cNvSpPr>
            <a:spLocks/>
          </p:cNvSpPr>
          <p:nvPr/>
        </p:nvSpPr>
        <p:spPr bwMode="auto">
          <a:xfrm>
            <a:off x="1044575" y="3573463"/>
            <a:ext cx="2008188"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58" name="Freeform 12"/>
          <p:cNvSpPr>
            <a:spLocks/>
          </p:cNvSpPr>
          <p:nvPr/>
        </p:nvSpPr>
        <p:spPr bwMode="auto">
          <a:xfrm rot="-940587">
            <a:off x="1185863"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59" name="Text Box 13"/>
          <p:cNvSpPr txBox="1">
            <a:spLocks noChangeArrowheads="1"/>
          </p:cNvSpPr>
          <p:nvPr/>
        </p:nvSpPr>
        <p:spPr bwMode="auto">
          <a:xfrm>
            <a:off x="1331913"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  </a:t>
            </a:r>
            <a:r>
              <a:rPr lang="en-US" altLang="ar-SA" sz="1800" b="1">
                <a:latin typeface="Arial" charset="0"/>
              </a:rPr>
              <a:t>q1  q2</a:t>
            </a:r>
            <a:endParaRPr lang="en-GB" altLang="ar-SA" sz="1800" b="1">
              <a:latin typeface="Arial" charset="0"/>
            </a:endParaRPr>
          </a:p>
        </p:txBody>
      </p:sp>
      <p:sp>
        <p:nvSpPr>
          <p:cNvPr id="202760" name="Text Box 14"/>
          <p:cNvSpPr txBox="1">
            <a:spLocks noChangeArrowheads="1"/>
          </p:cNvSpPr>
          <p:nvPr/>
        </p:nvSpPr>
        <p:spPr bwMode="auto">
          <a:xfrm>
            <a:off x="53975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61" name="Text Box 15"/>
          <p:cNvSpPr txBox="1">
            <a:spLocks noChangeArrowheads="1"/>
          </p:cNvSpPr>
          <p:nvPr/>
        </p:nvSpPr>
        <p:spPr bwMode="auto">
          <a:xfrm>
            <a:off x="2268538" y="11255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62" name="Text Box 16"/>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63" name="Freeform 17"/>
          <p:cNvSpPr>
            <a:spLocks/>
          </p:cNvSpPr>
          <p:nvPr/>
        </p:nvSpPr>
        <p:spPr bwMode="auto">
          <a:xfrm>
            <a:off x="1028700" y="2149475"/>
            <a:ext cx="914400" cy="22225"/>
          </a:xfrm>
          <a:custGeom>
            <a:avLst/>
            <a:gdLst>
              <a:gd name="T0" fmla="*/ 0 w 576"/>
              <a:gd name="T1" fmla="*/ 0 h 14"/>
              <a:gd name="T2" fmla="*/ 2147483647 w 576"/>
              <a:gd name="T3" fmla="*/ 2147483647 h 14"/>
              <a:gd name="T4" fmla="*/ 0 60000 65536"/>
              <a:gd name="T5" fmla="*/ 0 60000 65536"/>
              <a:gd name="T6" fmla="*/ 0 w 576"/>
              <a:gd name="T7" fmla="*/ 0 h 14"/>
              <a:gd name="T8" fmla="*/ 576 w 576"/>
              <a:gd name="T9" fmla="*/ 14 h 14"/>
            </a:gdLst>
            <a:ahLst/>
            <a:cxnLst>
              <a:cxn ang="T4">
                <a:pos x="T0" y="T1"/>
              </a:cxn>
              <a:cxn ang="T5">
                <a:pos x="T2" y="T3"/>
              </a:cxn>
            </a:cxnLst>
            <a:rect l="T6" t="T7" r="T8" b="T9"/>
            <a:pathLst>
              <a:path w="576" h="14">
                <a:moveTo>
                  <a:pt x="0" y="0"/>
                </a:moveTo>
                <a:lnTo>
                  <a:pt x="576"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4" name="Freeform 18"/>
          <p:cNvSpPr>
            <a:spLocks/>
          </p:cNvSpPr>
          <p:nvPr/>
        </p:nvSpPr>
        <p:spPr bwMode="auto">
          <a:xfrm>
            <a:off x="1006475" y="2765425"/>
            <a:ext cx="615950" cy="23813"/>
          </a:xfrm>
          <a:custGeom>
            <a:avLst/>
            <a:gdLst>
              <a:gd name="T0" fmla="*/ 0 w 388"/>
              <a:gd name="T1" fmla="*/ 0 h 15"/>
              <a:gd name="T2" fmla="*/ 2147483647 w 388"/>
              <a:gd name="T3" fmla="*/ 2147483647 h 15"/>
              <a:gd name="T4" fmla="*/ 0 60000 65536"/>
              <a:gd name="T5" fmla="*/ 0 60000 65536"/>
              <a:gd name="T6" fmla="*/ 0 w 388"/>
              <a:gd name="T7" fmla="*/ 0 h 15"/>
              <a:gd name="T8" fmla="*/ 388 w 388"/>
              <a:gd name="T9" fmla="*/ 15 h 15"/>
            </a:gdLst>
            <a:ahLst/>
            <a:cxnLst>
              <a:cxn ang="T4">
                <a:pos x="T0" y="T1"/>
              </a:cxn>
              <a:cxn ang="T5">
                <a:pos x="T2" y="T3"/>
              </a:cxn>
            </a:cxnLst>
            <a:rect l="T6" t="T7" r="T8" b="T9"/>
            <a:pathLst>
              <a:path w="388" h="15">
                <a:moveTo>
                  <a:pt x="0" y="0"/>
                </a:moveTo>
                <a:lnTo>
                  <a:pt x="388" y="1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5" name="Freeform 19"/>
          <p:cNvSpPr>
            <a:spLocks/>
          </p:cNvSpPr>
          <p:nvPr/>
        </p:nvSpPr>
        <p:spPr bwMode="auto">
          <a:xfrm>
            <a:off x="1920875" y="2193925"/>
            <a:ext cx="22225" cy="1371600"/>
          </a:xfrm>
          <a:custGeom>
            <a:avLst/>
            <a:gdLst>
              <a:gd name="T0" fmla="*/ 0 w 14"/>
              <a:gd name="T1" fmla="*/ 0 h 864"/>
              <a:gd name="T2" fmla="*/ 2147483647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0" y="0"/>
                </a:moveTo>
                <a:lnTo>
                  <a:pt x="14"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6" name="Freeform 20"/>
          <p:cNvSpPr>
            <a:spLocks/>
          </p:cNvSpPr>
          <p:nvPr/>
        </p:nvSpPr>
        <p:spPr bwMode="auto">
          <a:xfrm>
            <a:off x="1646238" y="2789238"/>
            <a:ext cx="1587" cy="754062"/>
          </a:xfrm>
          <a:custGeom>
            <a:avLst/>
            <a:gdLst>
              <a:gd name="T0" fmla="*/ 0 w 1"/>
              <a:gd name="T1" fmla="*/ 0 h 475"/>
              <a:gd name="T2" fmla="*/ 0 w 1"/>
              <a:gd name="T3" fmla="*/ 2147483647 h 475"/>
              <a:gd name="T4" fmla="*/ 0 60000 65536"/>
              <a:gd name="T5" fmla="*/ 0 60000 65536"/>
              <a:gd name="T6" fmla="*/ 0 w 1"/>
              <a:gd name="T7" fmla="*/ 0 h 475"/>
              <a:gd name="T8" fmla="*/ 1 w 1"/>
              <a:gd name="T9" fmla="*/ 475 h 475"/>
            </a:gdLst>
            <a:ahLst/>
            <a:cxnLst>
              <a:cxn ang="T4">
                <a:pos x="T0" y="T1"/>
              </a:cxn>
              <a:cxn ang="T5">
                <a:pos x="T2" y="T3"/>
              </a:cxn>
            </a:cxnLst>
            <a:rect l="T6" t="T7" r="T8" b="T9"/>
            <a:pathLst>
              <a:path w="1" h="475">
                <a:moveTo>
                  <a:pt x="0" y="0"/>
                </a:moveTo>
                <a:lnTo>
                  <a:pt x="0" y="47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7" name="Text Box 23"/>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68" name="Line 24"/>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69" name="Freeform 25"/>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0" name="Freeform 26"/>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1" name="Text Box 27"/>
          <p:cNvSpPr txBox="1">
            <a:spLocks noChangeArrowheads="1"/>
          </p:cNvSpPr>
          <p:nvPr/>
        </p:nvSpPr>
        <p:spPr bwMode="auto">
          <a:xfrm>
            <a:off x="537210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02772" name="Text Box 28"/>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73" name="Text Box 29"/>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74" name="Text Box 30"/>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75" name="Freeform 31"/>
          <p:cNvSpPr>
            <a:spLocks/>
          </p:cNvSpPr>
          <p:nvPr/>
        </p:nvSpPr>
        <p:spPr bwMode="auto">
          <a:xfrm>
            <a:off x="5084763" y="2103438"/>
            <a:ext cx="1795462" cy="30162"/>
          </a:xfrm>
          <a:custGeom>
            <a:avLst/>
            <a:gdLst>
              <a:gd name="T0" fmla="*/ 0 w 1131"/>
              <a:gd name="T1" fmla="*/ 2147483647 h 19"/>
              <a:gd name="T2" fmla="*/ 2147483647 w 1131"/>
              <a:gd name="T3" fmla="*/ 0 h 19"/>
              <a:gd name="T4" fmla="*/ 0 60000 65536"/>
              <a:gd name="T5" fmla="*/ 0 60000 65536"/>
              <a:gd name="T6" fmla="*/ 0 w 1131"/>
              <a:gd name="T7" fmla="*/ 0 h 19"/>
              <a:gd name="T8" fmla="*/ 1131 w 1131"/>
              <a:gd name="T9" fmla="*/ 19 h 19"/>
            </a:gdLst>
            <a:ahLst/>
            <a:cxnLst>
              <a:cxn ang="T4">
                <a:pos x="T0" y="T1"/>
              </a:cxn>
              <a:cxn ang="T5">
                <a:pos x="T2" y="T3"/>
              </a:cxn>
            </a:cxnLst>
            <a:rect l="T6" t="T7" r="T8" b="T9"/>
            <a:pathLst>
              <a:path w="1131" h="19">
                <a:moveTo>
                  <a:pt x="0" y="19"/>
                </a:moveTo>
                <a:lnTo>
                  <a:pt x="113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6" name="Freeform 32"/>
          <p:cNvSpPr>
            <a:spLocks/>
          </p:cNvSpPr>
          <p:nvPr/>
        </p:nvSpPr>
        <p:spPr bwMode="auto">
          <a:xfrm>
            <a:off x="5076825" y="2636838"/>
            <a:ext cx="731838" cy="1587"/>
          </a:xfrm>
          <a:custGeom>
            <a:avLst/>
            <a:gdLst>
              <a:gd name="T0" fmla="*/ 0 w 461"/>
              <a:gd name="T1" fmla="*/ 0 h 1"/>
              <a:gd name="T2" fmla="*/ 2147483647 w 461"/>
              <a:gd name="T3" fmla="*/ 0 h 1"/>
              <a:gd name="T4" fmla="*/ 0 60000 65536"/>
              <a:gd name="T5" fmla="*/ 0 60000 65536"/>
              <a:gd name="T6" fmla="*/ 0 w 461"/>
              <a:gd name="T7" fmla="*/ 0 h 1"/>
              <a:gd name="T8" fmla="*/ 461 w 461"/>
              <a:gd name="T9" fmla="*/ 1 h 1"/>
            </a:gdLst>
            <a:ahLst/>
            <a:cxnLst>
              <a:cxn ang="T4">
                <a:pos x="T0" y="T1"/>
              </a:cxn>
              <a:cxn ang="T5">
                <a:pos x="T2" y="T3"/>
              </a:cxn>
            </a:cxnLst>
            <a:rect l="T6" t="T7" r="T8" b="T9"/>
            <a:pathLst>
              <a:path w="461" h="1">
                <a:moveTo>
                  <a:pt x="0" y="0"/>
                </a:moveTo>
                <a:lnTo>
                  <a:pt x="46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7" name="Freeform 33"/>
          <p:cNvSpPr>
            <a:spLocks/>
          </p:cNvSpPr>
          <p:nvPr/>
        </p:nvSpPr>
        <p:spPr bwMode="auto">
          <a:xfrm>
            <a:off x="6880225" y="2103438"/>
            <a:ext cx="23813" cy="1439862"/>
          </a:xfrm>
          <a:custGeom>
            <a:avLst/>
            <a:gdLst>
              <a:gd name="T0" fmla="*/ 2147483647 w 15"/>
              <a:gd name="T1" fmla="*/ 0 h 907"/>
              <a:gd name="T2" fmla="*/ 0 w 15"/>
              <a:gd name="T3" fmla="*/ 2147483647 h 907"/>
              <a:gd name="T4" fmla="*/ 0 60000 65536"/>
              <a:gd name="T5" fmla="*/ 0 60000 65536"/>
              <a:gd name="T6" fmla="*/ 0 w 15"/>
              <a:gd name="T7" fmla="*/ 0 h 907"/>
              <a:gd name="T8" fmla="*/ 15 w 15"/>
              <a:gd name="T9" fmla="*/ 907 h 907"/>
            </a:gdLst>
            <a:ahLst/>
            <a:cxnLst>
              <a:cxn ang="T4">
                <a:pos x="T0" y="T1"/>
              </a:cxn>
              <a:cxn ang="T5">
                <a:pos x="T2" y="T3"/>
              </a:cxn>
            </a:cxnLst>
            <a:rect l="T6" t="T7" r="T8" b="T9"/>
            <a:pathLst>
              <a:path w="15" h="907">
                <a:moveTo>
                  <a:pt x="15" y="0"/>
                </a:moveTo>
                <a:lnTo>
                  <a:pt x="0" y="907"/>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8" name="Freeform 34"/>
          <p:cNvSpPr>
            <a:spLocks/>
          </p:cNvSpPr>
          <p:nvPr/>
        </p:nvSpPr>
        <p:spPr bwMode="auto">
          <a:xfrm>
            <a:off x="5807075" y="2628900"/>
            <a:ext cx="1588" cy="936625"/>
          </a:xfrm>
          <a:custGeom>
            <a:avLst/>
            <a:gdLst>
              <a:gd name="T0" fmla="*/ 0 w 1"/>
              <a:gd name="T1" fmla="*/ 0 h 590"/>
              <a:gd name="T2" fmla="*/ 0 w 1"/>
              <a:gd name="T3" fmla="*/ 2147483647 h 590"/>
              <a:gd name="T4" fmla="*/ 0 60000 65536"/>
              <a:gd name="T5" fmla="*/ 0 60000 65536"/>
              <a:gd name="T6" fmla="*/ 0 w 1"/>
              <a:gd name="T7" fmla="*/ 0 h 590"/>
              <a:gd name="T8" fmla="*/ 1 w 1"/>
              <a:gd name="T9" fmla="*/ 590 h 590"/>
            </a:gdLst>
            <a:ahLst/>
            <a:cxnLst>
              <a:cxn ang="T4">
                <a:pos x="T0" y="T1"/>
              </a:cxn>
              <a:cxn ang="T5">
                <a:pos x="T2" y="T3"/>
              </a:cxn>
            </a:cxnLst>
            <a:rect l="T6" t="T7" r="T8" b="T9"/>
            <a:pathLst>
              <a:path w="1" h="590">
                <a:moveTo>
                  <a:pt x="0" y="0"/>
                </a:moveTo>
                <a:lnTo>
                  <a:pt x="0" y="59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79" name="Line 38"/>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0" name="Freeform 39"/>
          <p:cNvSpPr>
            <a:spLocks/>
          </p:cNvSpPr>
          <p:nvPr/>
        </p:nvSpPr>
        <p:spPr bwMode="auto">
          <a:xfrm>
            <a:off x="900113" y="5870575"/>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1" name="Freeform 40"/>
          <p:cNvSpPr>
            <a:spLocks/>
          </p:cNvSpPr>
          <p:nvPr/>
        </p:nvSpPr>
        <p:spPr bwMode="auto">
          <a:xfrm rot="-2296340">
            <a:off x="1258888" y="39338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2" name="Text Box 41"/>
          <p:cNvSpPr txBox="1">
            <a:spLocks noChangeArrowheads="1"/>
          </p:cNvSpPr>
          <p:nvPr/>
        </p:nvSpPr>
        <p:spPr bwMode="auto">
          <a:xfrm>
            <a:off x="1763713" y="60213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2783" name="Text Box 42"/>
          <p:cNvSpPr txBox="1">
            <a:spLocks noChangeArrowheads="1"/>
          </p:cNvSpPr>
          <p:nvPr/>
        </p:nvSpPr>
        <p:spPr bwMode="auto">
          <a:xfrm>
            <a:off x="395288" y="4286250"/>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02784" name="Freeform 45"/>
          <p:cNvSpPr>
            <a:spLocks/>
          </p:cNvSpPr>
          <p:nvPr/>
        </p:nvSpPr>
        <p:spPr bwMode="auto">
          <a:xfrm>
            <a:off x="827088" y="4389438"/>
            <a:ext cx="1047750" cy="47625"/>
          </a:xfrm>
          <a:custGeom>
            <a:avLst/>
            <a:gdLst>
              <a:gd name="T0" fmla="*/ 0 w 660"/>
              <a:gd name="T1" fmla="*/ 2147483647 h 30"/>
              <a:gd name="T2" fmla="*/ 2147483647 w 660"/>
              <a:gd name="T3" fmla="*/ 0 h 30"/>
              <a:gd name="T4" fmla="*/ 0 60000 65536"/>
              <a:gd name="T5" fmla="*/ 0 60000 65536"/>
              <a:gd name="T6" fmla="*/ 0 w 660"/>
              <a:gd name="T7" fmla="*/ 0 h 30"/>
              <a:gd name="T8" fmla="*/ 660 w 660"/>
              <a:gd name="T9" fmla="*/ 30 h 30"/>
            </a:gdLst>
            <a:ahLst/>
            <a:cxnLst>
              <a:cxn ang="T4">
                <a:pos x="T0" y="T1"/>
              </a:cxn>
              <a:cxn ang="T5">
                <a:pos x="T2" y="T3"/>
              </a:cxn>
            </a:cxnLst>
            <a:rect l="T6" t="T7" r="T8" b="T9"/>
            <a:pathLst>
              <a:path w="660" h="30">
                <a:moveTo>
                  <a:pt x="0" y="30"/>
                </a:moveTo>
                <a:lnTo>
                  <a:pt x="660"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5" name="Freeform 46"/>
          <p:cNvSpPr>
            <a:spLocks/>
          </p:cNvSpPr>
          <p:nvPr/>
        </p:nvSpPr>
        <p:spPr bwMode="auto">
          <a:xfrm>
            <a:off x="900113" y="4983163"/>
            <a:ext cx="996950" cy="22225"/>
          </a:xfrm>
          <a:custGeom>
            <a:avLst/>
            <a:gdLst>
              <a:gd name="T0" fmla="*/ 0 w 628"/>
              <a:gd name="T1" fmla="*/ 2147483647 h 14"/>
              <a:gd name="T2" fmla="*/ 2147483647 w 628"/>
              <a:gd name="T3" fmla="*/ 0 h 14"/>
              <a:gd name="T4" fmla="*/ 0 60000 65536"/>
              <a:gd name="T5" fmla="*/ 0 60000 65536"/>
              <a:gd name="T6" fmla="*/ 0 w 628"/>
              <a:gd name="T7" fmla="*/ 0 h 14"/>
              <a:gd name="T8" fmla="*/ 628 w 628"/>
              <a:gd name="T9" fmla="*/ 14 h 14"/>
            </a:gdLst>
            <a:ahLst/>
            <a:cxnLst>
              <a:cxn ang="T4">
                <a:pos x="T0" y="T1"/>
              </a:cxn>
              <a:cxn ang="T5">
                <a:pos x="T2" y="T3"/>
              </a:cxn>
            </a:cxnLst>
            <a:rect l="T6" t="T7" r="T8" b="T9"/>
            <a:pathLst>
              <a:path w="628" h="14">
                <a:moveTo>
                  <a:pt x="0" y="14"/>
                </a:moveTo>
                <a:lnTo>
                  <a:pt x="628"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6" name="Text Box 51"/>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02787" name="Line 52"/>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88" name="Freeform 53"/>
          <p:cNvSpPr>
            <a:spLocks/>
          </p:cNvSpPr>
          <p:nvPr/>
        </p:nvSpPr>
        <p:spPr bwMode="auto">
          <a:xfrm>
            <a:off x="5005388" y="594360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89" name="Freeform 54"/>
          <p:cNvSpPr>
            <a:spLocks/>
          </p:cNvSpPr>
          <p:nvPr/>
        </p:nvSpPr>
        <p:spPr bwMode="auto">
          <a:xfrm rot="3086496">
            <a:off x="5414962" y="36655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90" name="Text Box 55"/>
          <p:cNvSpPr txBox="1">
            <a:spLocks noChangeArrowheads="1"/>
          </p:cNvSpPr>
          <p:nvPr/>
        </p:nvSpPr>
        <p:spPr bwMode="auto">
          <a:xfrm>
            <a:off x="5292725" y="601503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02791" name="Text Box 56"/>
          <p:cNvSpPr txBox="1">
            <a:spLocks noChangeArrowheads="1"/>
          </p:cNvSpPr>
          <p:nvPr/>
        </p:nvSpPr>
        <p:spPr bwMode="auto">
          <a:xfrm>
            <a:off x="4572000" y="4221163"/>
            <a:ext cx="32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p>
          <a:p>
            <a:pPr algn="l" rtl="0" eaLnBrk="1" hangingPunct="1">
              <a:spcBef>
                <a:spcPct val="0"/>
              </a:spcBef>
              <a:buClrTx/>
              <a:buSzTx/>
              <a:buFontTx/>
              <a:buNone/>
            </a:pPr>
            <a:endParaRPr lang="en-US" altLang="ar-SA" sz="1800" b="1">
              <a:latin typeface="Arial" charset="0"/>
            </a:endParaRPr>
          </a:p>
        </p:txBody>
      </p:sp>
      <p:sp>
        <p:nvSpPr>
          <p:cNvPr id="202792" name="Text Box 57"/>
          <p:cNvSpPr txBox="1">
            <a:spLocks noChangeArrowheads="1"/>
          </p:cNvSpPr>
          <p:nvPr/>
        </p:nvSpPr>
        <p:spPr bwMode="auto">
          <a:xfrm>
            <a:off x="7092950" y="4292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2793" name="Line 61"/>
          <p:cNvSpPr>
            <a:spLocks noChangeShapeType="1"/>
          </p:cNvSpPr>
          <p:nvPr/>
        </p:nvSpPr>
        <p:spPr bwMode="auto">
          <a:xfrm>
            <a:off x="6013450" y="450373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02794" name="Freeform 62"/>
          <p:cNvSpPr>
            <a:spLocks/>
          </p:cNvSpPr>
          <p:nvPr/>
        </p:nvSpPr>
        <p:spPr bwMode="auto">
          <a:xfrm>
            <a:off x="5508625" y="4525963"/>
            <a:ext cx="1588" cy="1417637"/>
          </a:xfrm>
          <a:custGeom>
            <a:avLst/>
            <a:gdLst>
              <a:gd name="T0" fmla="*/ 0 w 1"/>
              <a:gd name="T1" fmla="*/ 0 h 893"/>
              <a:gd name="T2" fmla="*/ 2147483647 w 1"/>
              <a:gd name="T3" fmla="*/ 2147483647 h 893"/>
              <a:gd name="T4" fmla="*/ 0 60000 65536"/>
              <a:gd name="T5" fmla="*/ 0 60000 65536"/>
              <a:gd name="T6" fmla="*/ 0 w 1"/>
              <a:gd name="T7" fmla="*/ 0 h 893"/>
              <a:gd name="T8" fmla="*/ 1 w 1"/>
              <a:gd name="T9" fmla="*/ 893 h 893"/>
            </a:gdLst>
            <a:ahLst/>
            <a:cxnLst>
              <a:cxn ang="T4">
                <a:pos x="T0" y="T1"/>
              </a:cxn>
              <a:cxn ang="T5">
                <a:pos x="T2" y="T3"/>
              </a:cxn>
            </a:cxnLst>
            <a:rect l="T6" t="T7" r="T8" b="T9"/>
            <a:pathLst>
              <a:path w="1" h="893">
                <a:moveTo>
                  <a:pt x="0" y="0"/>
                </a:moveTo>
                <a:lnTo>
                  <a:pt x="1" y="893"/>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93" name="Rectangle 65"/>
          <p:cNvSpPr>
            <a:spLocks noChangeArrowheads="1"/>
          </p:cNvSpPr>
          <p:nvPr/>
        </p:nvSpPr>
        <p:spPr bwMode="auto">
          <a:xfrm>
            <a:off x="2268538" y="4724400"/>
            <a:ext cx="85090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Es = 0</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78595" name="Rectangle 67"/>
          <p:cNvSpPr>
            <a:spLocks noChangeArrowheads="1"/>
          </p:cNvSpPr>
          <p:nvPr/>
        </p:nvSpPr>
        <p:spPr bwMode="auto">
          <a:xfrm>
            <a:off x="6300788" y="5013325"/>
            <a:ext cx="88741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Es = ∞</a:t>
            </a:r>
          </a:p>
        </p:txBody>
      </p:sp>
      <p:sp>
        <p:nvSpPr>
          <p:cNvPr id="278596" name="Rectangle 68"/>
          <p:cNvSpPr>
            <a:spLocks noChangeArrowheads="1"/>
          </p:cNvSpPr>
          <p:nvPr/>
        </p:nvSpPr>
        <p:spPr bwMode="auto">
          <a:xfrm>
            <a:off x="7092950" y="2565400"/>
            <a:ext cx="1274763"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1 &lt; Es &lt; ∞</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78597" name="Rectangle 69"/>
          <p:cNvSpPr>
            <a:spLocks noChangeArrowheads="1"/>
          </p:cNvSpPr>
          <p:nvPr/>
        </p:nvSpPr>
        <p:spPr bwMode="auto">
          <a:xfrm>
            <a:off x="2195513" y="2565400"/>
            <a:ext cx="123825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latin typeface="Arial" pitchFamily="34" charset="0"/>
                <a:cs typeface="Arial" pitchFamily="34" charset="0"/>
              </a:rPr>
              <a:t>0 &lt; Es &lt; 1</a:t>
            </a:r>
          </a:p>
        </p:txBody>
      </p:sp>
      <p:sp>
        <p:nvSpPr>
          <p:cNvPr id="202799" name="Line 70"/>
          <p:cNvSpPr>
            <a:spLocks noChangeShapeType="1"/>
          </p:cNvSpPr>
          <p:nvPr/>
        </p:nvSpPr>
        <p:spPr bwMode="auto">
          <a:xfrm flipV="1">
            <a:off x="1331913" y="2133600"/>
            <a:ext cx="0" cy="6477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0" name="Freeform 72"/>
          <p:cNvSpPr>
            <a:spLocks/>
          </p:cNvSpPr>
          <p:nvPr/>
        </p:nvSpPr>
        <p:spPr bwMode="auto">
          <a:xfrm>
            <a:off x="1619250" y="3200400"/>
            <a:ext cx="323850" cy="12700"/>
          </a:xfrm>
          <a:custGeom>
            <a:avLst/>
            <a:gdLst>
              <a:gd name="T0" fmla="*/ 0 w 204"/>
              <a:gd name="T1" fmla="*/ 2147483647 h 8"/>
              <a:gd name="T2" fmla="*/ 2147483647 w 204"/>
              <a:gd name="T3" fmla="*/ 0 h 8"/>
              <a:gd name="T4" fmla="*/ 0 60000 65536"/>
              <a:gd name="T5" fmla="*/ 0 60000 65536"/>
              <a:gd name="T6" fmla="*/ 0 w 204"/>
              <a:gd name="T7" fmla="*/ 0 h 8"/>
              <a:gd name="T8" fmla="*/ 204 w 204"/>
              <a:gd name="T9" fmla="*/ 8 h 8"/>
            </a:gdLst>
            <a:ahLst/>
            <a:cxnLst>
              <a:cxn ang="T4">
                <a:pos x="T0" y="T1"/>
              </a:cxn>
              <a:cxn ang="T5">
                <a:pos x="T2" y="T3"/>
              </a:cxn>
            </a:cxnLst>
            <a:rect l="T6" t="T7" r="T8" b="T9"/>
            <a:pathLst>
              <a:path w="204" h="8">
                <a:moveTo>
                  <a:pt x="0" y="8"/>
                </a:moveTo>
                <a:lnTo>
                  <a:pt x="204"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1" name="Line 73"/>
          <p:cNvSpPr>
            <a:spLocks noChangeShapeType="1"/>
          </p:cNvSpPr>
          <p:nvPr/>
        </p:nvSpPr>
        <p:spPr bwMode="auto">
          <a:xfrm flipV="1">
            <a:off x="5364163" y="2133600"/>
            <a:ext cx="0" cy="503238"/>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2" name="Line 74"/>
          <p:cNvSpPr>
            <a:spLocks noChangeShapeType="1"/>
          </p:cNvSpPr>
          <p:nvPr/>
        </p:nvSpPr>
        <p:spPr bwMode="auto">
          <a:xfrm>
            <a:off x="5795963" y="3141663"/>
            <a:ext cx="1081087"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03" name="Freeform 75"/>
          <p:cNvSpPr>
            <a:spLocks/>
          </p:cNvSpPr>
          <p:nvPr/>
        </p:nvSpPr>
        <p:spPr bwMode="auto">
          <a:xfrm>
            <a:off x="5508625" y="5440363"/>
            <a:ext cx="457200" cy="4762"/>
          </a:xfrm>
          <a:custGeom>
            <a:avLst/>
            <a:gdLst>
              <a:gd name="T0" fmla="*/ 0 w 288"/>
              <a:gd name="T1" fmla="*/ 2147483647 h 3"/>
              <a:gd name="T2" fmla="*/ 2147483647 w 288"/>
              <a:gd name="T3" fmla="*/ 0 h 3"/>
              <a:gd name="T4" fmla="*/ 0 60000 65536"/>
              <a:gd name="T5" fmla="*/ 0 60000 65536"/>
              <a:gd name="T6" fmla="*/ 0 w 288"/>
              <a:gd name="T7" fmla="*/ 0 h 3"/>
              <a:gd name="T8" fmla="*/ 288 w 288"/>
              <a:gd name="T9" fmla="*/ 3 h 3"/>
            </a:gdLst>
            <a:ahLst/>
            <a:cxnLst>
              <a:cxn ang="T4">
                <a:pos x="T0" y="T1"/>
              </a:cxn>
              <a:cxn ang="T5">
                <a:pos x="T2" y="T3"/>
              </a:cxn>
            </a:cxnLst>
            <a:rect l="T6" t="T7" r="T8" b="T9"/>
            <a:pathLst>
              <a:path w="288" h="3">
                <a:moveTo>
                  <a:pt x="0" y="3"/>
                </a:moveTo>
                <a:lnTo>
                  <a:pt x="288"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4" name="Line 76"/>
          <p:cNvSpPr>
            <a:spLocks noChangeShapeType="1"/>
          </p:cNvSpPr>
          <p:nvPr/>
        </p:nvSpPr>
        <p:spPr bwMode="auto">
          <a:xfrm flipV="1">
            <a:off x="1258888" y="4437063"/>
            <a:ext cx="0" cy="57626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421714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مرونة عرض عوامل الإنتاج</a:t>
            </a:r>
            <a:r>
              <a:rPr lang="ar-SA" altLang="ar-SA" dirty="0" smtClean="0">
                <a:latin typeface="Times New Roman" panose="02020603050405020304" pitchFamily="18" charset="0"/>
                <a:cs typeface="Times New Roman" panose="02020603050405020304" pitchFamily="18" charset="0"/>
              </a:rPr>
              <a:t> </a:t>
            </a:r>
            <a:r>
              <a:rPr lang="en-US" altLang="ar-SA"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قابلة للانتقال بين الأنشطة) </a:t>
            </a:r>
          </a:p>
          <a:p>
            <a:pPr algn="r" rtl="1" eaLnBrk="1" hangingPunct="1"/>
            <a:r>
              <a:rPr lang="ar-SA" altLang="ar-SA" b="1" dirty="0" smtClean="0">
                <a:latin typeface="Times New Roman" panose="02020603050405020304" pitchFamily="18" charset="0"/>
                <a:cs typeface="Times New Roman" panose="02020603050405020304" pitchFamily="18" charset="0"/>
              </a:rPr>
              <a:t>طول الوقت اللازم للإنتاج</a:t>
            </a:r>
            <a:r>
              <a:rPr lang="ar-SA" altLang="ar-SA" dirty="0" smtClean="0">
                <a:latin typeface="Times New Roman" panose="02020603050405020304" pitchFamily="18" charset="0"/>
                <a:cs typeface="Times New Roman" panose="02020603050405020304" pitchFamily="18" charset="0"/>
              </a:rPr>
              <a:t> </a:t>
            </a:r>
          </a:p>
          <a:p>
            <a:pPr algn="r" rtl="1" eaLnBrk="1" hangingPunct="1"/>
            <a:r>
              <a:rPr lang="ar-SA" altLang="ar-SA" b="1" dirty="0" smtClean="0">
                <a:latin typeface="Times New Roman" panose="02020603050405020304" pitchFamily="18" charset="0"/>
                <a:cs typeface="Times New Roman" panose="02020603050405020304" pitchFamily="18" charset="0"/>
              </a:rPr>
              <a:t>مدى قابلية السلعة للتخزين</a:t>
            </a:r>
            <a:r>
              <a:rPr lang="en-GB" altLang="ar-SA" dirty="0" smtClean="0">
                <a:latin typeface="Times New Roman" panose="02020603050405020304" pitchFamily="18" charset="0"/>
                <a:cs typeface="Times New Roman" panose="02020603050405020304" pitchFamily="18" charset="0"/>
              </a:rPr>
              <a:t> </a:t>
            </a:r>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b="1" dirty="0" smtClean="0">
                <a:latin typeface="Times New Roman" panose="02020603050405020304" pitchFamily="18" charset="0"/>
                <a:cs typeface="Times New Roman" panose="02020603050405020304" pitchFamily="18" charset="0"/>
              </a:rPr>
              <a:t>طول الفترة الزمنية</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(المرجو تقدير المرونة لها)</a:t>
            </a:r>
          </a:p>
          <a:p>
            <a:pPr algn="r" rtl="1" eaLnBrk="1" hangingPunct="1"/>
            <a:r>
              <a:rPr lang="ar-SA" altLang="ar-SA" b="1" dirty="0" smtClean="0">
                <a:latin typeface="Times New Roman" panose="02020603050405020304" pitchFamily="18" charset="0"/>
                <a:cs typeface="Times New Roman" panose="02020603050405020304" pitchFamily="18" charset="0"/>
              </a:rPr>
              <a:t>القدرة الإنتاجية</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(التقنيات)</a:t>
            </a:r>
            <a:endParaRPr lang="en-GB" altLang="ar-SA" dirty="0" smtClean="0">
              <a:latin typeface="Times New Roman" panose="02020603050405020304" pitchFamily="18" charset="0"/>
              <a:cs typeface="Times New Roman" panose="02020603050405020304" pitchFamily="18" charset="0"/>
            </a:endParaRPr>
          </a:p>
        </p:txBody>
      </p:sp>
      <p:sp>
        <p:nvSpPr>
          <p:cNvPr id="281602" name="Rectangle 2"/>
          <p:cNvSpPr>
            <a:spLocks noGrp="1" noChangeArrowheads="1"/>
          </p:cNvSpPr>
          <p:nvPr>
            <p:ph type="title"/>
          </p:nvPr>
        </p:nvSpPr>
        <p:spPr/>
        <p:txBody>
          <a:bodyPr>
            <a:normAutofit/>
          </a:bodyPr>
          <a:lstStyle/>
          <a:p>
            <a:pPr algn="l"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العوامل المؤثرة في مرونة العرض</a:t>
            </a:r>
            <a:r>
              <a:rPr lang="en-US"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8681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idx="1"/>
          </p:nvPr>
        </p:nvSpPr>
        <p:spPr/>
        <p:txBody>
          <a:bodyPr/>
          <a:lstStyle/>
          <a:p>
            <a:pPr marL="0" indent="0" algn="r" rtl="1" eaLnBrk="1" hangingPunct="1"/>
            <a:r>
              <a:rPr lang="ar-SA" altLang="ar-SA" dirty="0" smtClean="0">
                <a:latin typeface="Times New Roman" panose="02020603050405020304" pitchFamily="18" charset="0"/>
                <a:cs typeface="Times New Roman" panose="02020603050405020304" pitchFamily="18" charset="0"/>
              </a:rPr>
              <a:t>عامل الزمن من العوامل الهامة المحددة لمرونة العرض،  ويمكن التمييز بين ثلاث فترات كالتالي:</a:t>
            </a:r>
          </a:p>
          <a:p>
            <a:pPr marL="685800" lvl="1" indent="0" algn="r" rtl="1" eaLnBrk="1" hangingPunct="1"/>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المدى القصير جداً (ايام ؟ شهور؟؟)</a:t>
            </a:r>
          </a:p>
          <a:p>
            <a:pPr marL="685800" lvl="1" indent="0" algn="r" rtl="1" eaLnBrk="1" hangingPunct="1"/>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المدى القصير</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(سنة؟؟)</a:t>
            </a:r>
          </a:p>
          <a:p>
            <a:pPr marL="685800" lvl="1" indent="0" algn="r" rtl="1" eaLnBrk="1" hangingPunct="1"/>
            <a:r>
              <a:rPr lang="ar-SA" altLang="ar-SA" b="1" dirty="0" smtClean="0">
                <a:latin typeface="Times New Roman" panose="02020603050405020304" pitchFamily="18" charset="0"/>
                <a:cs typeface="Times New Roman" panose="02020603050405020304" pitchFamily="18" charset="0"/>
              </a:rPr>
              <a:t>المدى الطويل</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(أكثر من سنة؟؟)</a:t>
            </a:r>
          </a:p>
          <a:p>
            <a:pPr marL="685800" lvl="1" indent="0" algn="r" rtl="1" eaLnBrk="1" hangingPunct="1"/>
            <a:endParaRPr lang="ar-SA" altLang="ar-SA" b="1" dirty="0" smtClean="0">
              <a:latin typeface="Times New Roman" panose="02020603050405020304" pitchFamily="18" charset="0"/>
              <a:cs typeface="Times New Roman" panose="02020603050405020304" pitchFamily="18" charset="0"/>
            </a:endParaRPr>
          </a:p>
          <a:p>
            <a:pPr marL="0" indent="0" algn="r" rtl="1" eaLnBrk="1" hangingPunct="1"/>
            <a:r>
              <a:rPr lang="ar-SA" altLang="ar-SA" b="1" dirty="0" smtClean="0">
                <a:latin typeface="Times New Roman" panose="02020603050405020304" pitchFamily="18" charset="0"/>
                <a:cs typeface="Times New Roman" panose="02020603050405020304" pitchFamily="18" charset="0"/>
              </a:rPr>
              <a:t>كيف تكون مرونة العرض في هذه الفترات؟؟؟</a:t>
            </a:r>
            <a:endParaRPr lang="en-GB" altLang="ar-SA" b="1" dirty="0" smtClean="0">
              <a:latin typeface="Times New Roman" panose="02020603050405020304" pitchFamily="18" charset="0"/>
              <a:cs typeface="Times New Roman" panose="02020603050405020304" pitchFamily="18" charset="0"/>
            </a:endParaRPr>
          </a:p>
        </p:txBody>
      </p:sp>
      <p:sp>
        <p:nvSpPr>
          <p:cNvPr id="282626" name="Rectangle 2"/>
          <p:cNvSpPr>
            <a:spLocks noGrp="1" noChangeArrowheads="1"/>
          </p:cNvSpPr>
          <p:nvPr>
            <p:ph type="title"/>
          </p:nvPr>
        </p:nvSpPr>
        <p:spPr/>
        <p:txBody>
          <a:bodyPr>
            <a:normAutofit/>
          </a:bodyPr>
          <a:lstStyle/>
          <a:p>
            <a:pP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مرونة العرض في المدى القصير و المدى الطويل</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853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algn="just"/>
            <a:r>
              <a:rPr lang="ar-SA" dirty="0"/>
              <a:t>الاقتصاد الزراعي</a:t>
            </a:r>
            <a:endParaRPr lang="en-US" dirty="0"/>
          </a:p>
        </p:txBody>
      </p:sp>
      <p:sp>
        <p:nvSpPr>
          <p:cNvPr id="9219" name="Rectangle 3"/>
          <p:cNvSpPr>
            <a:spLocks noGrp="1" noChangeArrowheads="1"/>
          </p:cNvSpPr>
          <p:nvPr>
            <p:ph type="body" idx="1"/>
          </p:nvPr>
        </p:nvSpPr>
        <p:spPr/>
        <p:txBody>
          <a:bodyPr/>
          <a:lstStyle/>
          <a:p>
            <a:pPr algn="just"/>
            <a:r>
              <a:rPr lang="ar-SA" b="1" dirty="0" smtClean="0"/>
              <a:t>يعتبر من العلوم الحديثة، ويهتم بدراسة </a:t>
            </a:r>
            <a:r>
              <a:rPr lang="ar-SA" b="1" dirty="0"/>
              <a:t>وتحليل أوجه النشاط الاقتصادي في قطاع الزراعة وذلك عن طريق تطبيق مبادئ وأساسيات </a:t>
            </a:r>
            <a:r>
              <a:rPr lang="ar-SA" b="1" dirty="0" smtClean="0"/>
              <a:t>علوم </a:t>
            </a:r>
            <a:r>
              <a:rPr lang="ar-SA" b="1" dirty="0"/>
              <a:t>الاقتصاد العامة. </a:t>
            </a:r>
            <a:endParaRPr lang="ar-SA" b="1" dirty="0" smtClean="0"/>
          </a:p>
          <a:p>
            <a:pPr algn="just"/>
            <a:r>
              <a:rPr lang="ar-SA" b="1" dirty="0" smtClean="0">
                <a:solidFill>
                  <a:srgbClr val="0000CC"/>
                </a:solidFill>
              </a:rPr>
              <a:t>يواجه </a:t>
            </a:r>
            <a:r>
              <a:rPr lang="ar-SA" b="1" dirty="0">
                <a:solidFill>
                  <a:srgbClr val="0000CC"/>
                </a:solidFill>
              </a:rPr>
              <a:t>نفس الأسئلة الأساسية في علم الاقتصاد، وهي ماذا ننتج وبأي كمية، كيف ننتج، ولمن ننتج. </a:t>
            </a:r>
            <a:endParaRPr lang="ar-SA" b="1" dirty="0" smtClean="0">
              <a:solidFill>
                <a:srgbClr val="0000CC"/>
              </a:solidFill>
            </a:endParaRPr>
          </a:p>
          <a:p>
            <a:pPr algn="just"/>
            <a:r>
              <a:rPr lang="ar-SA" b="1" dirty="0" smtClean="0"/>
              <a:t>يهدف الي </a:t>
            </a:r>
            <a:r>
              <a:rPr lang="ar-SA" b="1" dirty="0"/>
              <a:t>الاستغلال الأمثل للموارد المتاحة للقطاع الزراعي وذلك لتحقيق أكبر قدر من الرفاهية الاجتماعية.</a:t>
            </a:r>
            <a:endParaRPr lang="en-US" b="1"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في هذه الحالة يكون العرض </a:t>
            </a:r>
            <a:r>
              <a:rPr lang="ar-SA" altLang="ar-SA" b="1" u="sng" dirty="0" smtClean="0">
                <a:latin typeface="Times New Roman" panose="02020603050405020304" pitchFamily="18" charset="0"/>
                <a:cs typeface="Times New Roman" panose="02020603050405020304" pitchFamily="18" charset="0"/>
              </a:rPr>
              <a:t>عديم المرونة</a:t>
            </a:r>
            <a:r>
              <a:rPr lang="en-GB"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a:t>
            </a:r>
            <a:r>
              <a:rPr lang="en-US" altLang="ar-SA" b="1" dirty="0" err="1" smtClean="0">
                <a:latin typeface="Times New Roman" panose="02020603050405020304" pitchFamily="18" charset="0"/>
                <a:cs typeface="Times New Roman" panose="02020603050405020304" pitchFamily="18" charset="0"/>
              </a:rPr>
              <a:t>E</a:t>
            </a:r>
            <a:r>
              <a:rPr lang="en-US" altLang="ar-SA" b="1" baseline="-25000" dirty="0" err="1" smtClean="0">
                <a:latin typeface="Times New Roman" panose="02020603050405020304" pitchFamily="18" charset="0"/>
                <a:cs typeface="Times New Roman" panose="02020603050405020304" pitchFamily="18" charset="0"/>
              </a:rPr>
              <a:t>s</a:t>
            </a:r>
            <a:r>
              <a:rPr lang="en-US" altLang="ar-SA" b="1" dirty="0" smtClean="0">
                <a:latin typeface="Times New Roman" panose="02020603050405020304" pitchFamily="18" charset="0"/>
                <a:cs typeface="Times New Roman" panose="02020603050405020304" pitchFamily="18" charset="0"/>
              </a:rPr>
              <a:t>= 0) </a:t>
            </a:r>
            <a:r>
              <a:rPr lang="ar-SA" altLang="ar-SA"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لا يستطيع المنتج زيادة عوامل الانتاج الثابتة أو المتغيرة، بالتالي:</a:t>
            </a:r>
          </a:p>
          <a:p>
            <a:pPr lvl="1" algn="r" rtl="1" eaLnBrk="1" hangingPunct="1"/>
            <a:r>
              <a:rPr lang="ar-SA" altLang="ar-SA" b="1" dirty="0" smtClean="0">
                <a:latin typeface="Times New Roman" panose="02020603050405020304" pitchFamily="18" charset="0"/>
                <a:cs typeface="Times New Roman" panose="02020603050405020304" pitchFamily="18" charset="0"/>
              </a:rPr>
              <a:t>صعوبة / استحالة زيادة الكميات المعروضة لقصر المدة</a:t>
            </a:r>
          </a:p>
          <a:p>
            <a:pPr lvl="1" algn="r" rtl="1" eaLnBrk="1" hangingPunct="1"/>
            <a:r>
              <a:rPr lang="ar-SA" altLang="ar-SA" b="1" dirty="0" smtClean="0">
                <a:latin typeface="Times New Roman" panose="02020603050405020304" pitchFamily="18" charset="0"/>
                <a:cs typeface="Times New Roman" panose="02020603050405020304" pitchFamily="18" charset="0"/>
              </a:rPr>
              <a:t>هذا ينطبق أكثر علي المنتجات الزراعية</a:t>
            </a:r>
          </a:p>
          <a:p>
            <a:pPr lvl="1" algn="r" rtl="1" eaLnBrk="1" hangingPunct="1"/>
            <a:r>
              <a:rPr lang="ar-SA" altLang="ar-SA" b="1" dirty="0" smtClean="0">
                <a:latin typeface="Times New Roman" panose="02020603050405020304" pitchFamily="18" charset="0"/>
                <a:cs typeface="Times New Roman" panose="02020603050405020304" pitchFamily="18" charset="0"/>
              </a:rPr>
              <a:t>إذا وجدت مخزونات من السلعة</a:t>
            </a:r>
            <a:r>
              <a:rPr lang="ar-SA"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يمكن للعرض أن يكون مرنا</a:t>
            </a:r>
          </a:p>
          <a:p>
            <a:pPr lvl="1" algn="r" rtl="1" eaLnBrk="1" hangingPunct="1">
              <a:buFont typeface="Wingdings" pitchFamily="2" charset="2"/>
              <a:buNone/>
            </a:pPr>
            <a:endParaRPr lang="en-GB" altLang="ar-SA" b="1" dirty="0" smtClean="0">
              <a:latin typeface="Times New Roman" panose="02020603050405020304" pitchFamily="18" charset="0"/>
              <a:cs typeface="Times New Roman" panose="02020603050405020304" pitchFamily="18" charset="0"/>
            </a:endParaRPr>
          </a:p>
        </p:txBody>
      </p:sp>
      <p:sp>
        <p:nvSpPr>
          <p:cNvPr id="283650"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القصير جداً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5828" name="Line 4"/>
          <p:cNvSpPr>
            <a:spLocks noChangeShapeType="1"/>
          </p:cNvSpPr>
          <p:nvPr/>
        </p:nvSpPr>
        <p:spPr bwMode="auto">
          <a:xfrm flipV="1">
            <a:off x="395288" y="436562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29" name="Line 5"/>
          <p:cNvSpPr>
            <a:spLocks noChangeShapeType="1"/>
          </p:cNvSpPr>
          <p:nvPr/>
        </p:nvSpPr>
        <p:spPr bwMode="auto">
          <a:xfrm>
            <a:off x="395288" y="594995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30" name="Line 6"/>
          <p:cNvSpPr>
            <a:spLocks noChangeShapeType="1"/>
          </p:cNvSpPr>
          <p:nvPr/>
        </p:nvSpPr>
        <p:spPr bwMode="auto">
          <a:xfrm flipV="1">
            <a:off x="827088" y="4292600"/>
            <a:ext cx="0" cy="1657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31" name="Text Box 7"/>
          <p:cNvSpPr txBox="1">
            <a:spLocks noChangeArrowheads="1"/>
          </p:cNvSpPr>
          <p:nvPr/>
        </p:nvSpPr>
        <p:spPr bwMode="auto">
          <a:xfrm>
            <a:off x="684213"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5832" name="Text Box 8"/>
          <p:cNvSpPr txBox="1">
            <a:spLocks noChangeArrowheads="1"/>
          </p:cNvSpPr>
          <p:nvPr/>
        </p:nvSpPr>
        <p:spPr bwMode="auto">
          <a:xfrm>
            <a:off x="1958975" y="57531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5833" name="Text Box 10"/>
          <p:cNvSpPr txBox="1">
            <a:spLocks noChangeArrowheads="1"/>
          </p:cNvSpPr>
          <p:nvPr/>
        </p:nvSpPr>
        <p:spPr bwMode="auto">
          <a:xfrm>
            <a:off x="303213" y="402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Tree>
    <p:extLst>
      <p:ext uri="{BB962C8B-B14F-4D97-AF65-F5344CB8AC3E}">
        <p14:creationId xmlns:p14="http://schemas.microsoft.com/office/powerpoint/2010/main" val="39914954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idx="1"/>
          </p:nvPr>
        </p:nvSpPr>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في هذه الحالة يكون العرض موجب المرونة</a:t>
            </a:r>
            <a:r>
              <a:rPr lang="en-GB"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a:t>
            </a:r>
            <a:r>
              <a:rPr lang="en-US" altLang="ar-SA" b="1" dirty="0" err="1" smtClean="0">
                <a:latin typeface="Times New Roman" panose="02020603050405020304" pitchFamily="18" charset="0"/>
                <a:cs typeface="Times New Roman" panose="02020603050405020304" pitchFamily="18" charset="0"/>
              </a:rPr>
              <a:t>E</a:t>
            </a:r>
            <a:r>
              <a:rPr lang="en-US" altLang="ar-SA" b="1" baseline="-25000" dirty="0" err="1" smtClean="0">
                <a:latin typeface="Times New Roman" panose="02020603050405020304" pitchFamily="18" charset="0"/>
                <a:cs typeface="Times New Roman" panose="02020603050405020304" pitchFamily="18" charset="0"/>
              </a:rPr>
              <a:t>s</a:t>
            </a:r>
            <a:r>
              <a:rPr lang="en-US" altLang="ar-SA" b="1" dirty="0" smtClean="0">
                <a:latin typeface="Times New Roman" panose="02020603050405020304" pitchFamily="18" charset="0"/>
                <a:cs typeface="Times New Roman" panose="02020603050405020304" pitchFamily="18" charset="0"/>
              </a:rPr>
              <a:t>&gt; 0) </a:t>
            </a:r>
            <a:r>
              <a:rPr lang="ar-SA" altLang="ar-SA"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يستطيع المنتج زيادة بعض عناصر انتاجه المتغيرة</a:t>
            </a:r>
            <a:r>
              <a:rPr lang="en-GB" altLang="ar-SA"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(الثابتة؟)</a:t>
            </a:r>
          </a:p>
          <a:p>
            <a:pPr lvl="1" algn="r" rtl="1" eaLnBrk="1" hangingPunct="1"/>
            <a:r>
              <a:rPr lang="ar-SA" altLang="ar-SA" b="1" dirty="0" smtClean="0">
                <a:latin typeface="Times New Roman" panose="02020603050405020304" pitchFamily="18" charset="0"/>
                <a:cs typeface="Times New Roman" panose="02020603050405020304" pitchFamily="18" charset="0"/>
              </a:rPr>
              <a:t>ومن ثم يستطيع زيادة انتاجه و كمياته المعروضة</a:t>
            </a:r>
            <a:r>
              <a:rPr lang="en-GB" altLang="ar-SA"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lvl="1"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4674"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القصير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
        <p:nvSpPr>
          <p:cNvPr id="206852" name="Line 6"/>
          <p:cNvSpPr>
            <a:spLocks noChangeShapeType="1"/>
          </p:cNvSpPr>
          <p:nvPr/>
        </p:nvSpPr>
        <p:spPr bwMode="auto">
          <a:xfrm flipV="1">
            <a:off x="3594100" y="415607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53" name="Line 7"/>
          <p:cNvSpPr>
            <a:spLocks noChangeShapeType="1"/>
          </p:cNvSpPr>
          <p:nvPr/>
        </p:nvSpPr>
        <p:spPr bwMode="auto">
          <a:xfrm>
            <a:off x="3594100" y="574040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54" name="Freeform 8"/>
          <p:cNvSpPr>
            <a:spLocks/>
          </p:cNvSpPr>
          <p:nvPr/>
        </p:nvSpPr>
        <p:spPr bwMode="auto">
          <a:xfrm>
            <a:off x="4321175" y="4043363"/>
            <a:ext cx="547688" cy="1670050"/>
          </a:xfrm>
          <a:custGeom>
            <a:avLst/>
            <a:gdLst>
              <a:gd name="T0" fmla="*/ 0 w 345"/>
              <a:gd name="T1" fmla="*/ 2147483647 h 1051"/>
              <a:gd name="T2" fmla="*/ 2147483647 w 345"/>
              <a:gd name="T3" fmla="*/ 0 h 1051"/>
              <a:gd name="T4" fmla="*/ 0 60000 65536"/>
              <a:gd name="T5" fmla="*/ 0 60000 65536"/>
              <a:gd name="T6" fmla="*/ 0 w 345"/>
              <a:gd name="T7" fmla="*/ 0 h 1051"/>
              <a:gd name="T8" fmla="*/ 345 w 345"/>
              <a:gd name="T9" fmla="*/ 1051 h 1051"/>
            </a:gdLst>
            <a:ahLst/>
            <a:cxnLst>
              <a:cxn ang="T4">
                <a:pos x="T0" y="T1"/>
              </a:cxn>
              <a:cxn ang="T5">
                <a:pos x="T2" y="T3"/>
              </a:cxn>
            </a:cxnLst>
            <a:rect l="T6" t="T7" r="T8" b="T9"/>
            <a:pathLst>
              <a:path w="345" h="1051">
                <a:moveTo>
                  <a:pt x="0" y="1051"/>
                </a:moveTo>
                <a:lnTo>
                  <a:pt x="345"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55" name="Text Box 9"/>
          <p:cNvSpPr txBox="1">
            <a:spLocks noChangeArrowheads="1"/>
          </p:cNvSpPr>
          <p:nvPr/>
        </p:nvSpPr>
        <p:spPr bwMode="auto">
          <a:xfrm>
            <a:off x="4859338"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06856" name="Text Box 10"/>
          <p:cNvSpPr txBox="1">
            <a:spLocks noChangeArrowheads="1"/>
          </p:cNvSpPr>
          <p:nvPr/>
        </p:nvSpPr>
        <p:spPr bwMode="auto">
          <a:xfrm>
            <a:off x="5218113" y="5870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06857" name="Text Box 11"/>
          <p:cNvSpPr txBox="1">
            <a:spLocks noChangeArrowheads="1"/>
          </p:cNvSpPr>
          <p:nvPr/>
        </p:nvSpPr>
        <p:spPr bwMode="auto">
          <a:xfrm>
            <a:off x="3562350" y="4141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Tree>
    <p:extLst>
      <p:ext uri="{BB962C8B-B14F-4D97-AF65-F5344CB8AC3E}">
        <p14:creationId xmlns:p14="http://schemas.microsoft.com/office/powerpoint/2010/main" val="16903220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idx="1"/>
          </p:nvPr>
        </p:nvSpPr>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في هذه الحالة يكون العرض مرنا  (</a:t>
            </a:r>
            <a:r>
              <a:rPr lang="en-US" altLang="ar-SA" sz="2800" b="1" dirty="0" smtClean="0">
                <a:latin typeface="Times New Roman" panose="02020603050405020304" pitchFamily="18" charset="0"/>
                <a:cs typeface="Times New Roman" panose="02020603050405020304" pitchFamily="18" charset="0"/>
              </a:rPr>
              <a:t>1 &lt; </a:t>
            </a:r>
            <a:r>
              <a:rPr lang="en-US" altLang="ar-SA" sz="2800" b="1" dirty="0" err="1" smtClean="0">
                <a:latin typeface="Times New Roman" panose="02020603050405020304" pitchFamily="18" charset="0"/>
                <a:cs typeface="Times New Roman" panose="02020603050405020304" pitchFamily="18" charset="0"/>
              </a:rPr>
              <a:t>E</a:t>
            </a:r>
            <a:r>
              <a:rPr lang="en-US" altLang="ar-SA" sz="2800" b="1" baseline="-25000" dirty="0" err="1" smtClean="0">
                <a:latin typeface="Times New Roman" panose="02020603050405020304" pitchFamily="18" charset="0"/>
                <a:cs typeface="Times New Roman" panose="02020603050405020304" pitchFamily="18" charset="0"/>
              </a:rPr>
              <a:t>s</a:t>
            </a:r>
            <a:r>
              <a:rPr lang="en-US" altLang="ar-SA" sz="2800" b="1" baseline="-25000"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&lt; ∞</a:t>
            </a:r>
            <a:r>
              <a:rPr lang="ar-SA" altLang="ar-SA" sz="2800" b="1" dirty="0" smtClean="0">
                <a:latin typeface="Times New Roman" panose="02020603050405020304" pitchFamily="18" charset="0"/>
                <a:cs typeface="Times New Roman" panose="02020603050405020304" pitchFamily="18" charset="0"/>
              </a:rPr>
              <a:t>) لماذا؟</a:t>
            </a:r>
          </a:p>
          <a:p>
            <a:pPr lvl="1" algn="r" rtl="1" eaLnBrk="1" hangingPunct="1"/>
            <a:r>
              <a:rPr lang="ar-SA" altLang="ar-SA" b="1" dirty="0" smtClean="0">
                <a:latin typeface="Times New Roman" panose="02020603050405020304" pitchFamily="18" charset="0"/>
                <a:cs typeface="Times New Roman" panose="02020603050405020304" pitchFamily="18" charset="0"/>
              </a:rPr>
              <a:t>يستطيع المنتجون التوسع في مشروعاتهم وزيادة الكميات المنتجة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lvl="1" algn="r" rtl="1" eaLnBrk="1" hangingPunct="1"/>
            <a:r>
              <a:rPr lang="ar-SA" altLang="ar-SA" b="1" dirty="0" smtClean="0">
                <a:latin typeface="Times New Roman" panose="02020603050405020304" pitchFamily="18" charset="0"/>
                <a:cs typeface="Times New Roman" panose="02020603050405020304" pitchFamily="18" charset="0"/>
              </a:rPr>
              <a:t>هناك إمكانية لزيادة عدد المشروعات التي تعمل في نفس المجال</a:t>
            </a:r>
            <a:r>
              <a:rPr lang="en-GB" altLang="ar-SA" b="1"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(استثمارات جديدة)</a:t>
            </a:r>
          </a:p>
          <a:p>
            <a:pPr lvl="1" algn="r" rtl="1" eaLnBrk="1" hangingPunct="1"/>
            <a:r>
              <a:rPr lang="ar-SA" altLang="ar-SA" b="1" dirty="0" smtClean="0">
                <a:latin typeface="Times New Roman" panose="02020603050405020304" pitchFamily="18" charset="0"/>
                <a:cs typeface="Times New Roman" panose="02020603050405020304" pitchFamily="18" charset="0"/>
              </a:rPr>
              <a:t>يمكن لمنتجي السلعة التحول من إنتاجها أو خروجهم من صناعة الزراعة نفسها</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algn="r" rtl="1" eaLnBrk="1" hangingPunct="1"/>
            <a:r>
              <a:rPr lang="ar-SA" altLang="ar-SA" b="1" dirty="0" smtClean="0">
                <a:latin typeface="Times New Roman" panose="02020603050405020304" pitchFamily="18" charset="0"/>
                <a:cs typeface="Times New Roman" panose="02020603050405020304" pitchFamily="18" charset="0"/>
              </a:rPr>
              <a:t>لاحظ الاختلافات بين الزراعة / الصناعة؟؟؟</a:t>
            </a:r>
            <a:endParaRPr lang="en-GB" altLang="ar-SA" b="1" dirty="0" smtClean="0">
              <a:latin typeface="Times New Roman" panose="02020603050405020304" pitchFamily="18" charset="0"/>
              <a:cs typeface="Times New Roman" panose="02020603050405020304" pitchFamily="18" charset="0"/>
            </a:endParaRPr>
          </a:p>
          <a:p>
            <a:pPr lvl="1"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5698"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في المدى الطويل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1994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idx="1"/>
          </p:nvPr>
        </p:nvSpPr>
        <p:spPr/>
        <p:txBody>
          <a:bodyPr>
            <a:normAutofit/>
          </a:bodyPr>
          <a:lstStyle/>
          <a:p>
            <a:pPr marL="68263" indent="-68263" algn="r" rtl="1" eaLnBrk="1" hangingPunct="1"/>
            <a:r>
              <a:rPr lang="ar-SA" altLang="ar-SA" b="1" dirty="0" smtClean="0">
                <a:latin typeface="Times New Roman" panose="02020603050405020304" pitchFamily="18" charset="0"/>
                <a:cs typeface="Times New Roman" panose="02020603050405020304" pitchFamily="18" charset="0"/>
              </a:rPr>
              <a:t>تتسم المنتجات الزراعية عامة بضعف مرونة العرض السعرية، ويرجع ذلك إلى عدة أسباب منها:</a:t>
            </a:r>
            <a:endParaRPr lang="en-US" altLang="ar-SA" b="1" dirty="0" smtClean="0">
              <a:latin typeface="Times New Roman" panose="02020603050405020304" pitchFamily="18" charset="0"/>
              <a:cs typeface="Times New Roman" panose="02020603050405020304" pitchFamily="18" charset="0"/>
            </a:endParaRPr>
          </a:p>
          <a:p>
            <a:pPr marL="68263" indent="-68263" algn="r" rtl="1" eaLnBrk="1" hangingPunct="1">
              <a:buFont typeface="Wingdings" pitchFamily="2" charset="2"/>
              <a:buNone/>
            </a:pP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صعوبة التحكم في الكميات المنتجة من السلع الزراعية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ارتفاع نسبة التكاليف الثابتة بالمقارنة بالتكاليف المتغيرة</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1173163" lvl="1" indent="-533400" algn="r" rtl="1" eaLnBrk="1" hangingPunct="1">
              <a:buFont typeface="Wingdings" pitchFamily="2" charset="2"/>
              <a:buAutoNum type="arabicPeriod"/>
            </a:pPr>
            <a:r>
              <a:rPr lang="ar-SA" altLang="ar-SA" b="1" dirty="0" smtClean="0">
                <a:latin typeface="Times New Roman" panose="02020603050405020304" pitchFamily="18" charset="0"/>
                <a:cs typeface="Times New Roman" panose="02020603050405020304" pitchFamily="18" charset="0"/>
              </a:rPr>
              <a:t>غالبية المنتجات الزراعية عرضة للتلف السريع</a:t>
            </a:r>
            <a:r>
              <a:rPr lang="en-GB" altLang="ar-SA" b="1" dirty="0" smtClean="0">
                <a:latin typeface="Times New Roman" panose="02020603050405020304" pitchFamily="18" charset="0"/>
                <a:cs typeface="Times New Roman" panose="02020603050405020304" pitchFamily="18" charset="0"/>
              </a:rPr>
              <a:t> </a:t>
            </a:r>
            <a:endParaRPr lang="ar-SA" altLang="ar-SA" b="1" dirty="0" smtClean="0">
              <a:latin typeface="Times New Roman" panose="02020603050405020304" pitchFamily="18" charset="0"/>
              <a:cs typeface="Times New Roman" panose="02020603050405020304" pitchFamily="18" charset="0"/>
            </a:endParaRPr>
          </a:p>
          <a:p>
            <a:pPr marL="68263" indent="-68263" algn="r" rtl="1" eaLnBrk="1" hangingPunct="1"/>
            <a:endParaRPr lang="en-GB" altLang="ar-SA" b="1" dirty="0" smtClean="0">
              <a:latin typeface="Times New Roman" panose="02020603050405020304" pitchFamily="18" charset="0"/>
              <a:cs typeface="Times New Roman" panose="02020603050405020304" pitchFamily="18" charset="0"/>
            </a:endParaRPr>
          </a:p>
        </p:txBody>
      </p:sp>
      <p:sp>
        <p:nvSpPr>
          <p:cNvPr id="280578" name="Rectangle 2"/>
          <p:cNvSpPr>
            <a:spLocks noGrp="1" noChangeArrowheads="1"/>
          </p:cNvSpPr>
          <p:nvPr>
            <p:ph type="title"/>
          </p:nvPr>
        </p:nvSpPr>
        <p:spPr/>
        <p:txBody>
          <a:bodyPr>
            <a:norm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خصائص عرض المنتجات الز راعية</a:t>
            </a:r>
            <a:br>
              <a:rPr lang="ar-SA"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Characteristics of Agricultural Supply</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624278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defRPr/>
            </a:pPr>
            <a:r>
              <a:rPr lang="ar-SA" dirty="0">
                <a:latin typeface="Times New Roman" panose="02020603050405020304" pitchFamily="18" charset="0"/>
                <a:cs typeface="Times New Roman" panose="02020603050405020304" pitchFamily="18" charset="0"/>
              </a:rPr>
              <a:t>الأسبوع </a:t>
            </a:r>
            <a:r>
              <a:rPr lang="ar-SA" dirty="0" smtClean="0">
                <a:latin typeface="Times New Roman" panose="02020603050405020304" pitchFamily="18" charset="0"/>
                <a:cs typeface="Times New Roman" panose="02020603050405020304" pitchFamily="18" charset="0"/>
              </a:rPr>
              <a:t>السادس: </a:t>
            </a:r>
            <a:r>
              <a:rPr lang="ar-SA" altLang="en-US" dirty="0" smtClean="0">
                <a:latin typeface="Times New Roman" panose="02020603050405020304" pitchFamily="18" charset="0"/>
                <a:cs typeface="Times New Roman" panose="02020603050405020304" pitchFamily="18" charset="0"/>
              </a:rPr>
              <a:t>توازن </a:t>
            </a:r>
            <a:r>
              <a:rPr lang="ar-SA" altLang="en-US" dirty="0">
                <a:latin typeface="Times New Roman" panose="02020603050405020304" pitchFamily="18" charset="0"/>
                <a:cs typeface="Times New Roman" panose="02020603050405020304" pitchFamily="18" charset="0"/>
              </a:rPr>
              <a:t>السوق </a:t>
            </a:r>
            <a:r>
              <a:rPr lang="ar-SA" altLang="en-US" dirty="0" smtClean="0">
                <a:latin typeface="Times New Roman" panose="02020603050405020304" pitchFamily="18" charset="0"/>
                <a:cs typeface="Times New Roman" panose="02020603050405020304" pitchFamily="18" charset="0"/>
              </a:rPr>
              <a:t/>
            </a:r>
            <a:br>
              <a:rPr lang="ar-SA" alt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9923" name="Text Placeholder 4"/>
          <p:cNvSpPr>
            <a:spLocks noGrp="1"/>
          </p:cNvSpPr>
          <p:nvPr>
            <p:ph idx="1"/>
          </p:nvPr>
        </p:nvSpPr>
        <p:spPr/>
        <p:txBody>
          <a:bodyPr/>
          <a:lstStyle/>
          <a:p>
            <a:pPr algn="r" rtl="1"/>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2674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1"/>
          <p:cNvSpPr>
            <a:spLocks noGrp="1"/>
          </p:cNvSpPr>
          <p:nvPr>
            <p:ph idx="1"/>
          </p:nvPr>
        </p:nvSpPr>
        <p:spPr/>
        <p:txBody>
          <a:bodyPr>
            <a:normAutofit fontScale="92500" lnSpcReduction="10000"/>
          </a:bodyPr>
          <a:lstStyle/>
          <a:p>
            <a:pPr algn="r" rtl="1"/>
            <a:r>
              <a:rPr lang="ar-SA" altLang="en-US" b="1" dirty="0" smtClean="0">
                <a:latin typeface="Times New Roman" panose="02020603050405020304" pitchFamily="18" charset="0"/>
                <a:cs typeface="Times New Roman" panose="02020603050405020304" pitchFamily="18" charset="0"/>
              </a:rPr>
              <a:t>أولاً، إكتساب المعرفة الخاصة بــ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قوي السوق والمتغيرات التي توثر فيه</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سياسة دعم السلع الزراعية </a:t>
            </a:r>
            <a:endParaRPr lang="en-US" altLang="en-US" dirty="0" smtClean="0">
              <a:latin typeface="Times New Roman" panose="02020603050405020304" pitchFamily="18" charset="0"/>
              <a:cs typeface="Times New Roman" panose="02020603050405020304" pitchFamily="18" charset="0"/>
            </a:endParaRPr>
          </a:p>
          <a:p>
            <a:pPr algn="r" rtl="1"/>
            <a:r>
              <a:rPr lang="ar-SA" altLang="en-US" b="1" dirty="0" smtClean="0">
                <a:latin typeface="Times New Roman" panose="02020603050405020304" pitchFamily="18" charset="0"/>
                <a:cs typeface="Times New Roman" panose="02020603050405020304" pitchFamily="18" charset="0"/>
              </a:rPr>
              <a:t>ثانياً، إكتساب مهارات التحليل الإقتصادي وذلك بـ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تفسير  العلاقات بين العرض والطلب، و تفاعل محدداتها في واقع السوق.</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الإهتمام بالتفاصيل الدقيقة للعلاقات بين المتغيرات، والتعبير عنها بصورة وافية. </a:t>
            </a:r>
            <a:endParaRPr lang="en-US" altLang="en-US" dirty="0" smtClean="0">
              <a:latin typeface="Times New Roman" panose="02020603050405020304" pitchFamily="18" charset="0"/>
              <a:cs typeface="Times New Roman" panose="02020603050405020304" pitchFamily="18" charset="0"/>
            </a:endParaRPr>
          </a:p>
          <a:p>
            <a:pPr algn="r" rtl="1"/>
            <a:r>
              <a:rPr lang="ar-SA" altLang="en-US" dirty="0" smtClean="0">
                <a:latin typeface="Times New Roman" panose="02020603050405020304" pitchFamily="18" charset="0"/>
                <a:cs typeface="Times New Roman" panose="02020603050405020304" pitchFamily="18" charset="0"/>
              </a:rPr>
              <a:t>إستخدام الرسومات البيانية، و تتبع آثار التغيرات في محددات العرض والطلب.</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أهداف الأسبوع (7)</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8316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الجهاز السعري ينقل التغير في طلب المستهلك إلى المنتج في صورة تغير في الأسعار النسبية للسلع </a:t>
            </a:r>
          </a:p>
          <a:p>
            <a:pPr algn="r" rtl="1" eaLnBrk="1" hangingPunct="1"/>
            <a:r>
              <a:rPr lang="ar-SA" altLang="ar-SA" dirty="0" smtClean="0">
                <a:latin typeface="Times New Roman" panose="02020603050405020304" pitchFamily="18" charset="0"/>
                <a:cs typeface="Times New Roman" panose="02020603050405020304" pitchFamily="18" charset="0"/>
              </a:rPr>
              <a:t>فتتحدد بذلك انواع وكميات السلع والخدمات الواجب انتاجها. </a:t>
            </a:r>
          </a:p>
          <a:p>
            <a:pPr algn="r" rtl="1" eaLnBrk="1" hangingPunct="1"/>
            <a:r>
              <a:rPr lang="ar-SA" altLang="ar-SA" dirty="0" smtClean="0">
                <a:latin typeface="Times New Roman" panose="02020603050405020304" pitchFamily="18" charset="0"/>
                <a:cs typeface="Times New Roman" panose="02020603050405020304" pitchFamily="18" charset="0"/>
              </a:rPr>
              <a:t>تتحدد الأسعار في الأسواق الحــرة بتفاعل قوى العــرض والطلــب، </a:t>
            </a:r>
            <a:endParaRPr lang="en-GB" altLang="ar-SA" dirty="0" smtClean="0">
              <a:latin typeface="Times New Roman" panose="02020603050405020304" pitchFamily="18" charset="0"/>
              <a:cs typeface="Times New Roman" panose="02020603050405020304" pitchFamily="18" charset="0"/>
            </a:endParaRPr>
          </a:p>
        </p:txBody>
      </p:sp>
      <p:sp>
        <p:nvSpPr>
          <p:cNvPr id="28672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التوازن في السوق</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Market Equilibrium</a:t>
            </a:r>
            <a:r>
              <a:rPr lang="en-GB" sz="4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83681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reeform 75"/>
          <p:cNvSpPr>
            <a:spLocks/>
          </p:cNvSpPr>
          <p:nvPr/>
        </p:nvSpPr>
        <p:spPr bwMode="auto">
          <a:xfrm>
            <a:off x="1074738" y="3908425"/>
            <a:ext cx="7291387" cy="357188"/>
          </a:xfrm>
          <a:custGeom>
            <a:avLst/>
            <a:gdLst>
              <a:gd name="T0" fmla="*/ 2147483647 w 4593"/>
              <a:gd name="T1" fmla="*/ 2147483647 h 225"/>
              <a:gd name="T2" fmla="*/ 2147483647 w 4593"/>
              <a:gd name="T3" fmla="*/ 2147483647 h 225"/>
              <a:gd name="T4" fmla="*/ 2147483647 w 4593"/>
              <a:gd name="T5" fmla="*/ 2147483647 h 225"/>
              <a:gd name="T6" fmla="*/ 2147483647 w 4593"/>
              <a:gd name="T7" fmla="*/ 2147483647 h 225"/>
              <a:gd name="T8" fmla="*/ 2147483647 w 4593"/>
              <a:gd name="T9" fmla="*/ 2147483647 h 225"/>
              <a:gd name="T10" fmla="*/ 2147483647 w 4593"/>
              <a:gd name="T11" fmla="*/ 2147483647 h 225"/>
              <a:gd name="T12" fmla="*/ 2147483647 w 4593"/>
              <a:gd name="T13" fmla="*/ 2147483647 h 225"/>
              <a:gd name="T14" fmla="*/ 2147483647 w 4593"/>
              <a:gd name="T15" fmla="*/ 2147483647 h 225"/>
              <a:gd name="T16" fmla="*/ 2147483647 w 4593"/>
              <a:gd name="T17" fmla="*/ 2147483647 h 225"/>
              <a:gd name="T18" fmla="*/ 2147483647 w 4593"/>
              <a:gd name="T19" fmla="*/ 2147483647 h 225"/>
              <a:gd name="T20" fmla="*/ 2147483647 w 4593"/>
              <a:gd name="T21" fmla="*/ 2147483647 h 225"/>
              <a:gd name="T22" fmla="*/ 2147483647 w 4593"/>
              <a:gd name="T23" fmla="*/ 2147483647 h 225"/>
              <a:gd name="T24" fmla="*/ 2147483647 w 4593"/>
              <a:gd name="T25" fmla="*/ 2147483647 h 225"/>
              <a:gd name="T26" fmla="*/ 0 w 4593"/>
              <a:gd name="T27" fmla="*/ 2147483647 h 225"/>
              <a:gd name="T28" fmla="*/ 2147483647 w 4593"/>
              <a:gd name="T29" fmla="*/ 2147483647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93"/>
              <a:gd name="T46" fmla="*/ 0 h 225"/>
              <a:gd name="T47" fmla="*/ 4593 w 459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93" h="225">
                <a:moveTo>
                  <a:pt x="29" y="29"/>
                </a:moveTo>
                <a:cubicBezTo>
                  <a:pt x="1066" y="34"/>
                  <a:pt x="2318" y="44"/>
                  <a:pt x="3355" y="44"/>
                </a:cubicBezTo>
                <a:cubicBezTo>
                  <a:pt x="3911" y="46"/>
                  <a:pt x="3427" y="44"/>
                  <a:pt x="3571" y="44"/>
                </a:cubicBezTo>
                <a:cubicBezTo>
                  <a:pt x="3715" y="44"/>
                  <a:pt x="4061" y="35"/>
                  <a:pt x="4219" y="44"/>
                </a:cubicBezTo>
                <a:cubicBezTo>
                  <a:pt x="4321" y="49"/>
                  <a:pt x="4505" y="0"/>
                  <a:pt x="4521" y="101"/>
                </a:cubicBezTo>
                <a:cubicBezTo>
                  <a:pt x="4560" y="122"/>
                  <a:pt x="4531" y="147"/>
                  <a:pt x="4507" y="159"/>
                </a:cubicBezTo>
                <a:cubicBezTo>
                  <a:pt x="4483" y="171"/>
                  <a:pt x="4593" y="176"/>
                  <a:pt x="4377" y="173"/>
                </a:cubicBezTo>
                <a:cubicBezTo>
                  <a:pt x="4161" y="170"/>
                  <a:pt x="3448" y="146"/>
                  <a:pt x="3211" y="144"/>
                </a:cubicBezTo>
                <a:cubicBezTo>
                  <a:pt x="2974" y="142"/>
                  <a:pt x="3350" y="156"/>
                  <a:pt x="2952" y="159"/>
                </a:cubicBezTo>
                <a:cubicBezTo>
                  <a:pt x="2554" y="162"/>
                  <a:pt x="1265" y="157"/>
                  <a:pt x="821" y="159"/>
                </a:cubicBezTo>
                <a:cubicBezTo>
                  <a:pt x="379" y="155"/>
                  <a:pt x="420" y="180"/>
                  <a:pt x="288" y="173"/>
                </a:cubicBezTo>
                <a:cubicBezTo>
                  <a:pt x="178" y="182"/>
                  <a:pt x="201" y="225"/>
                  <a:pt x="158" y="216"/>
                </a:cubicBezTo>
                <a:cubicBezTo>
                  <a:pt x="115" y="207"/>
                  <a:pt x="55" y="135"/>
                  <a:pt x="29" y="116"/>
                </a:cubicBezTo>
                <a:cubicBezTo>
                  <a:pt x="12" y="115"/>
                  <a:pt x="29" y="173"/>
                  <a:pt x="0" y="101"/>
                </a:cubicBezTo>
                <a:cubicBezTo>
                  <a:pt x="9" y="84"/>
                  <a:pt x="29" y="48"/>
                  <a:pt x="29" y="29"/>
                </a:cubicBezTo>
                <a:close/>
              </a:path>
            </a:pathLst>
          </a:custGeom>
          <a:solidFill>
            <a:srgbClr val="008000"/>
          </a:solidFill>
          <a:ln w="9525">
            <a:solidFill>
              <a:srgbClr val="FF0000"/>
            </a:solidFill>
            <a:round/>
            <a:headEnd/>
            <a:tailEnd/>
          </a:ln>
        </p:spPr>
        <p:txBody>
          <a:bodyPr/>
          <a:lstStyle/>
          <a:p>
            <a:endParaRPr lang="en-US"/>
          </a:p>
        </p:txBody>
      </p:sp>
      <p:sp>
        <p:nvSpPr>
          <p:cNvPr id="287752" name="Rectangle 8"/>
          <p:cNvSpPr>
            <a:spLocks noGrp="1" noChangeArrowheads="1"/>
          </p:cNvSpPr>
          <p:nvPr>
            <p:ph type="title"/>
          </p:nvPr>
        </p:nvSpPr>
        <p:spPr/>
        <p:txBody>
          <a:bodyPr>
            <a:normAutofit fontScale="90000"/>
          </a:bodyPr>
          <a:lstStyle/>
          <a:p>
            <a:pPr eaLnBrk="1" fontAlgn="auto" hangingPunct="1">
              <a:spcAft>
                <a:spcPts val="0"/>
              </a:spcAft>
              <a:defRPr/>
            </a:pPr>
            <a:r>
              <a:rPr lang="ar-SA" sz="4000" smtClean="0"/>
              <a:t>قوى العرض والطلب وتحديد الأسعار في الأسواق</a:t>
            </a:r>
            <a:r>
              <a:rPr lang="en-US" sz="4000" smtClean="0"/>
              <a:t> </a:t>
            </a:r>
            <a:endParaRPr lang="en-GB" sz="4000" smtClean="0"/>
          </a:p>
        </p:txBody>
      </p:sp>
      <p:graphicFrame>
        <p:nvGraphicFramePr>
          <p:cNvPr id="287814" name="Group 70"/>
          <p:cNvGraphicFramePr>
            <a:graphicFrameLocks noGrp="1"/>
          </p:cNvGraphicFramePr>
          <p:nvPr>
            <p:ph type="tbl" idx="1"/>
          </p:nvPr>
        </p:nvGraphicFramePr>
        <p:xfrm>
          <a:off x="457200" y="1600200"/>
          <a:ext cx="8229600" cy="4525963"/>
        </p:xfrm>
        <a:graphic>
          <a:graphicData uri="http://schemas.openxmlformats.org/drawingml/2006/table">
            <a:tbl>
              <a:tblPr rtl="1"/>
              <a:tblGrid>
                <a:gridCol w="1241425"/>
                <a:gridCol w="1452562"/>
                <a:gridCol w="1639888"/>
                <a:gridCol w="1639887"/>
                <a:gridCol w="2255838"/>
              </a:tblGrid>
              <a:tr h="1263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السعــر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المعروضة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المطلوبة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الفائض /العجز في الكمية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(S – 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اتجاه الضغط على الأسعار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إلى أسفل</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تــوازن</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إلى أعـــلى</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3016" name="Line 71"/>
          <p:cNvSpPr>
            <a:spLocks noChangeShapeType="1"/>
          </p:cNvSpPr>
          <p:nvPr/>
        </p:nvSpPr>
        <p:spPr bwMode="auto">
          <a:xfrm flipV="1">
            <a:off x="1331913" y="4365625"/>
            <a:ext cx="0" cy="1008063"/>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17" name="Line 72"/>
          <p:cNvSpPr>
            <a:spLocks noChangeShapeType="1"/>
          </p:cNvSpPr>
          <p:nvPr/>
        </p:nvSpPr>
        <p:spPr bwMode="auto">
          <a:xfrm>
            <a:off x="1331913" y="2997200"/>
            <a:ext cx="0" cy="936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2504290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Oval 37"/>
          <p:cNvSpPr>
            <a:spLocks noChangeArrowheads="1"/>
          </p:cNvSpPr>
          <p:nvPr/>
        </p:nvSpPr>
        <p:spPr bwMode="auto">
          <a:xfrm>
            <a:off x="4500563" y="3573463"/>
            <a:ext cx="647700" cy="503237"/>
          </a:xfrm>
          <a:prstGeom prst="ellipse">
            <a:avLst/>
          </a:prstGeom>
          <a:solidFill>
            <a:schemeClr val="accent1"/>
          </a:solidFill>
          <a:ln w="9525">
            <a:solidFill>
              <a:schemeClr val="tx1"/>
            </a:solidFill>
            <a:round/>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14019" name="Oval 36"/>
          <p:cNvSpPr>
            <a:spLocks noChangeArrowheads="1"/>
          </p:cNvSpPr>
          <p:nvPr/>
        </p:nvSpPr>
        <p:spPr bwMode="auto">
          <a:xfrm>
            <a:off x="6011863" y="5084763"/>
            <a:ext cx="647700" cy="503237"/>
          </a:xfrm>
          <a:prstGeom prst="ellipse">
            <a:avLst/>
          </a:prstGeom>
          <a:solidFill>
            <a:schemeClr val="accent1"/>
          </a:solidFill>
          <a:ln w="9525">
            <a:solidFill>
              <a:schemeClr val="tx1"/>
            </a:solidFill>
            <a:round/>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90849" name="Rectangle 33"/>
          <p:cNvSpPr>
            <a:spLocks noGrp="1" noChangeArrowheads="1"/>
          </p:cNvSpPr>
          <p:nvPr>
            <p:ph type="title"/>
          </p:nvPr>
        </p:nvSpPr>
        <p:spPr>
          <a:xfrm>
            <a:off x="395288" y="260350"/>
            <a:ext cx="8229600" cy="1139825"/>
          </a:xfrm>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العرض  والطلب بيانيا</a:t>
            </a:r>
            <a:endParaRPr lang="en-GB" dirty="0" smtClean="0">
              <a:latin typeface="Times New Roman" panose="02020603050405020304" pitchFamily="18" charset="0"/>
              <a:cs typeface="Times New Roman" panose="02020603050405020304" pitchFamily="18" charset="0"/>
            </a:endParaRPr>
          </a:p>
        </p:txBody>
      </p:sp>
      <p:sp>
        <p:nvSpPr>
          <p:cNvPr id="214021" name="Rectangle 34"/>
          <p:cNvSpPr>
            <a:spLocks noGrp="1" noChangeArrowheads="1"/>
          </p:cNvSpPr>
          <p:nvPr>
            <p:ph type="body" sz="half" idx="1"/>
          </p:nvPr>
        </p:nvSpPr>
        <p:spPr/>
        <p:txBody>
          <a:bodyPr>
            <a:normAutofit/>
          </a:bodyPr>
          <a:lstStyle/>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الشكل يوضح البيانات في الجدول السابق</a:t>
            </a:r>
          </a:p>
          <a:p>
            <a:pPr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عند كل سعر من الأسعار يتفاوت حال السوق بين:</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توازن</a:t>
            </a:r>
            <a:r>
              <a:rPr lang="en-US" altLang="ar-SA" sz="2400" b="1" dirty="0" smtClean="0">
                <a:latin typeface="Times New Roman" panose="02020603050405020304" pitchFamily="18" charset="0"/>
                <a:cs typeface="Times New Roman" panose="02020603050405020304" pitchFamily="18" charset="0"/>
              </a:rPr>
              <a:t> “Equilibrium”</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عجز </a:t>
            </a:r>
            <a:r>
              <a:rPr lang="en-US" altLang="ar-SA" sz="2400" b="1" dirty="0" smtClean="0">
                <a:latin typeface="Times New Roman" panose="02020603050405020304" pitchFamily="18" charset="0"/>
                <a:cs typeface="Times New Roman" panose="02020603050405020304" pitchFamily="18" charset="0"/>
              </a:rPr>
              <a:t>“Deficit”</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فائض</a:t>
            </a:r>
            <a:r>
              <a:rPr lang="en-US" altLang="ar-SA" sz="2400" b="1" dirty="0" smtClean="0">
                <a:latin typeface="Times New Roman" panose="02020603050405020304" pitchFamily="18" charset="0"/>
                <a:cs typeface="Times New Roman" panose="02020603050405020304" pitchFamily="18" charset="0"/>
              </a:rPr>
              <a:t>’Surplus”</a:t>
            </a:r>
            <a:endParaRPr lang="ar-SA" altLang="ar-SA" sz="2400"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الكمية (40) هي كمية التوازن</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السعر (10) هو سعر التوازن</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عدا ذلك لا يكون السوق متوازنا</a:t>
            </a:r>
            <a:endParaRPr lang="en-GB" altLang="ar-SA" sz="2800" b="1" dirty="0" smtClean="0">
              <a:latin typeface="Times New Roman" panose="02020603050405020304" pitchFamily="18" charset="0"/>
              <a:cs typeface="Times New Roman" panose="02020603050405020304" pitchFamily="18" charset="0"/>
            </a:endParaRPr>
          </a:p>
        </p:txBody>
      </p:sp>
      <p:grpSp>
        <p:nvGrpSpPr>
          <p:cNvPr id="214022" name="Group 4"/>
          <p:cNvGrpSpPr>
            <a:grpSpLocks/>
          </p:cNvGrpSpPr>
          <p:nvPr/>
        </p:nvGrpSpPr>
        <p:grpSpPr bwMode="auto">
          <a:xfrm>
            <a:off x="4643438" y="2133600"/>
            <a:ext cx="4024312" cy="3167063"/>
            <a:chOff x="3420" y="1620"/>
            <a:chExt cx="6337" cy="4069"/>
          </a:xfrm>
        </p:grpSpPr>
        <p:sp>
          <p:nvSpPr>
            <p:cNvPr id="214023" name="Rectangle 5"/>
            <p:cNvSpPr>
              <a:spLocks noChangeArrowheads="1"/>
            </p:cNvSpPr>
            <p:nvPr/>
          </p:nvSpPr>
          <p:spPr bwMode="auto">
            <a:xfrm>
              <a:off x="5940" y="30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فائض</a:t>
              </a:r>
              <a:endParaRPr lang="en-GB" altLang="ar-SA" sz="1800">
                <a:latin typeface="Arial" charset="0"/>
              </a:endParaRPr>
            </a:p>
          </p:txBody>
        </p:sp>
        <p:sp>
          <p:nvSpPr>
            <p:cNvPr id="214024" name="Rectangle 6"/>
            <p:cNvSpPr>
              <a:spLocks noChangeArrowheads="1"/>
            </p:cNvSpPr>
            <p:nvPr/>
          </p:nvSpPr>
          <p:spPr bwMode="auto">
            <a:xfrm>
              <a:off x="5940" y="4500"/>
              <a:ext cx="54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عجز</a:t>
              </a:r>
              <a:endParaRPr lang="en-GB" altLang="ar-SA" sz="1800">
                <a:latin typeface="Arial" charset="0"/>
              </a:endParaRPr>
            </a:p>
          </p:txBody>
        </p:sp>
        <p:grpSp>
          <p:nvGrpSpPr>
            <p:cNvPr id="214025" name="Group 7"/>
            <p:cNvGrpSpPr>
              <a:grpSpLocks/>
            </p:cNvGrpSpPr>
            <p:nvPr/>
          </p:nvGrpSpPr>
          <p:grpSpPr bwMode="auto">
            <a:xfrm>
              <a:off x="3420" y="1620"/>
              <a:ext cx="6337" cy="4069"/>
              <a:chOff x="3420" y="1620"/>
              <a:chExt cx="6337" cy="4069"/>
            </a:xfrm>
          </p:grpSpPr>
          <p:grpSp>
            <p:nvGrpSpPr>
              <p:cNvPr id="214026" name="Group 8"/>
              <p:cNvGrpSpPr>
                <a:grpSpLocks/>
              </p:cNvGrpSpPr>
              <p:nvPr/>
            </p:nvGrpSpPr>
            <p:grpSpPr bwMode="auto">
              <a:xfrm>
                <a:off x="3420" y="1620"/>
                <a:ext cx="6337" cy="4069"/>
                <a:chOff x="3420" y="1620"/>
                <a:chExt cx="6337" cy="4069"/>
              </a:xfrm>
            </p:grpSpPr>
            <p:sp>
              <p:nvSpPr>
                <p:cNvPr id="214028" name="Line 9"/>
                <p:cNvSpPr>
                  <a:spLocks noChangeShapeType="1"/>
                </p:cNvSpPr>
                <p:nvPr/>
              </p:nvSpPr>
              <p:spPr bwMode="auto">
                <a:xfrm>
                  <a:off x="4140" y="1800"/>
                  <a:ext cx="37" cy="362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29" name="Line 10"/>
                <p:cNvSpPr>
                  <a:spLocks noChangeShapeType="1"/>
                </p:cNvSpPr>
                <p:nvPr/>
              </p:nvSpPr>
              <p:spPr bwMode="auto">
                <a:xfrm flipV="1">
                  <a:off x="4176" y="5355"/>
                  <a:ext cx="5004" cy="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0" name="Line 11"/>
                <p:cNvSpPr>
                  <a:spLocks noChangeShapeType="1"/>
                </p:cNvSpPr>
                <p:nvPr/>
              </p:nvSpPr>
              <p:spPr bwMode="auto">
                <a:xfrm>
                  <a:off x="4140" y="2160"/>
                  <a:ext cx="3960" cy="30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1" name="Line 12"/>
                <p:cNvSpPr>
                  <a:spLocks noChangeShapeType="1"/>
                </p:cNvSpPr>
                <p:nvPr/>
              </p:nvSpPr>
              <p:spPr bwMode="auto">
                <a:xfrm flipV="1">
                  <a:off x="4464" y="2160"/>
                  <a:ext cx="4176" cy="29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2" name="Line 13"/>
                <p:cNvSpPr>
                  <a:spLocks noChangeShapeType="1"/>
                </p:cNvSpPr>
                <p:nvPr/>
              </p:nvSpPr>
              <p:spPr bwMode="auto">
                <a:xfrm flipV="1">
                  <a:off x="5760" y="3420"/>
                  <a:ext cx="1080" cy="0"/>
                </a:xfrm>
                <a:prstGeom prst="line">
                  <a:avLst/>
                </a:prstGeom>
                <a:noFill/>
                <a:ln w="1270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33" name="Rectangle 14"/>
                <p:cNvSpPr>
                  <a:spLocks noChangeArrowheads="1"/>
                </p:cNvSpPr>
                <p:nvPr/>
              </p:nvSpPr>
              <p:spPr bwMode="auto">
                <a:xfrm>
                  <a:off x="8100" y="48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ط</a:t>
                  </a:r>
                  <a:endParaRPr lang="en-GB" altLang="ar-SA" sz="1800">
                    <a:latin typeface="Arial" charset="0"/>
                  </a:endParaRPr>
                </a:p>
              </p:txBody>
            </p:sp>
            <p:sp>
              <p:nvSpPr>
                <p:cNvPr id="214034" name="Rectangle 15"/>
                <p:cNvSpPr>
                  <a:spLocks noChangeArrowheads="1"/>
                </p:cNvSpPr>
                <p:nvPr/>
              </p:nvSpPr>
              <p:spPr bwMode="auto">
                <a:xfrm>
                  <a:off x="8640" y="2160"/>
                  <a:ext cx="28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ع</a:t>
                  </a:r>
                  <a:endParaRPr lang="en-GB" altLang="ar-SA" sz="1800">
                    <a:latin typeface="Arial" charset="0"/>
                  </a:endParaRPr>
                </a:p>
              </p:txBody>
            </p:sp>
            <p:sp>
              <p:nvSpPr>
                <p:cNvPr id="214035" name="Rectangle 16"/>
                <p:cNvSpPr>
                  <a:spLocks noChangeArrowheads="1"/>
                </p:cNvSpPr>
                <p:nvPr/>
              </p:nvSpPr>
              <p:spPr bwMode="auto">
                <a:xfrm>
                  <a:off x="9180" y="48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الكمية</a:t>
                  </a:r>
                  <a:endParaRPr lang="en-GB" altLang="ar-SA" sz="1800">
                    <a:latin typeface="Arial" charset="0"/>
                  </a:endParaRPr>
                </a:p>
              </p:txBody>
            </p:sp>
            <p:sp>
              <p:nvSpPr>
                <p:cNvPr id="214036" name="Rectangle 17"/>
                <p:cNvSpPr>
                  <a:spLocks noChangeArrowheads="1"/>
                </p:cNvSpPr>
                <p:nvPr/>
              </p:nvSpPr>
              <p:spPr bwMode="auto">
                <a:xfrm>
                  <a:off x="3420" y="1620"/>
                  <a:ext cx="57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السعر</a:t>
                  </a:r>
                  <a:endParaRPr lang="en-GB" altLang="ar-SA" sz="1800">
                    <a:latin typeface="Arial" charset="0"/>
                  </a:endParaRPr>
                </a:p>
              </p:txBody>
            </p:sp>
            <p:sp>
              <p:nvSpPr>
                <p:cNvPr id="214037" name="Rectangle 18"/>
                <p:cNvSpPr>
                  <a:spLocks noChangeArrowheads="1"/>
                </p:cNvSpPr>
                <p:nvPr/>
              </p:nvSpPr>
              <p:spPr bwMode="auto">
                <a:xfrm>
                  <a:off x="3600" y="30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12</a:t>
                  </a:r>
                  <a:endParaRPr lang="en-GB" altLang="ar-SA" sz="1800">
                    <a:latin typeface="Arial" charset="0"/>
                  </a:endParaRPr>
                </a:p>
              </p:txBody>
            </p:sp>
            <p:sp>
              <p:nvSpPr>
                <p:cNvPr id="214038" name="Rectangle 19"/>
                <p:cNvSpPr>
                  <a:spLocks noChangeArrowheads="1"/>
                </p:cNvSpPr>
                <p:nvPr/>
              </p:nvSpPr>
              <p:spPr bwMode="auto">
                <a:xfrm>
                  <a:off x="3600" y="36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10</a:t>
                  </a:r>
                  <a:endParaRPr lang="en-GB" altLang="ar-SA" sz="1800">
                    <a:latin typeface="Arial" charset="0"/>
                  </a:endParaRPr>
                </a:p>
              </p:txBody>
            </p:sp>
            <p:sp>
              <p:nvSpPr>
                <p:cNvPr id="214039" name="Rectangle 20"/>
                <p:cNvSpPr>
                  <a:spLocks noChangeArrowheads="1"/>
                </p:cNvSpPr>
                <p:nvPr/>
              </p:nvSpPr>
              <p:spPr bwMode="auto">
                <a:xfrm>
                  <a:off x="3600" y="4137"/>
                  <a:ext cx="43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8</a:t>
                  </a:r>
                  <a:endParaRPr lang="en-GB" altLang="ar-SA" sz="1800">
                    <a:latin typeface="Arial" charset="0"/>
                  </a:endParaRPr>
                </a:p>
              </p:txBody>
            </p:sp>
            <p:sp>
              <p:nvSpPr>
                <p:cNvPr id="214040" name="Rectangle 21"/>
                <p:cNvSpPr>
                  <a:spLocks noChangeArrowheads="1"/>
                </p:cNvSpPr>
                <p:nvPr/>
              </p:nvSpPr>
              <p:spPr bwMode="auto">
                <a:xfrm>
                  <a:off x="3744" y="4700"/>
                  <a:ext cx="28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6</a:t>
                  </a:r>
                  <a:endParaRPr lang="en-GB" altLang="ar-SA" sz="1800">
                    <a:latin typeface="Arial" charset="0"/>
                  </a:endParaRPr>
                </a:p>
              </p:txBody>
            </p:sp>
            <p:sp>
              <p:nvSpPr>
                <p:cNvPr id="214041" name="Rectangle 22"/>
                <p:cNvSpPr>
                  <a:spLocks noChangeArrowheads="1"/>
                </p:cNvSpPr>
                <p:nvPr/>
              </p:nvSpPr>
              <p:spPr bwMode="auto">
                <a:xfrm>
                  <a:off x="5940" y="5400"/>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40</a:t>
                  </a:r>
                  <a:endParaRPr lang="en-GB" altLang="ar-SA" sz="1800">
                    <a:latin typeface="Arial" charset="0"/>
                  </a:endParaRPr>
                </a:p>
              </p:txBody>
            </p:sp>
            <p:sp>
              <p:nvSpPr>
                <p:cNvPr id="214042" name="Rectangle 23"/>
                <p:cNvSpPr>
                  <a:spLocks noChangeArrowheads="1"/>
                </p:cNvSpPr>
                <p:nvPr/>
              </p:nvSpPr>
              <p:spPr bwMode="auto">
                <a:xfrm>
                  <a:off x="54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30</a:t>
                  </a:r>
                  <a:endParaRPr lang="en-GB" altLang="ar-SA" sz="1800">
                    <a:latin typeface="Arial" charset="0"/>
                  </a:endParaRPr>
                </a:p>
              </p:txBody>
            </p:sp>
            <p:sp>
              <p:nvSpPr>
                <p:cNvPr id="214043" name="Rectangle 24"/>
                <p:cNvSpPr>
                  <a:spLocks noChangeArrowheads="1"/>
                </p:cNvSpPr>
                <p:nvPr/>
              </p:nvSpPr>
              <p:spPr bwMode="auto">
                <a:xfrm>
                  <a:off x="45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20</a:t>
                  </a:r>
                  <a:endParaRPr lang="en-GB" altLang="ar-SA" sz="1800">
                    <a:latin typeface="Arial" charset="0"/>
                  </a:endParaRPr>
                </a:p>
              </p:txBody>
            </p:sp>
            <p:sp>
              <p:nvSpPr>
                <p:cNvPr id="214044" name="Rectangle 25"/>
                <p:cNvSpPr>
                  <a:spLocks noChangeArrowheads="1"/>
                </p:cNvSpPr>
                <p:nvPr/>
              </p:nvSpPr>
              <p:spPr bwMode="auto">
                <a:xfrm>
                  <a:off x="648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50</a:t>
                  </a:r>
                  <a:endParaRPr lang="en-GB" altLang="ar-SA" sz="1800">
                    <a:latin typeface="Arial" charset="0"/>
                  </a:endParaRPr>
                </a:p>
              </p:txBody>
            </p:sp>
            <p:sp>
              <p:nvSpPr>
                <p:cNvPr id="214045" name="Rectangle 26"/>
                <p:cNvSpPr>
                  <a:spLocks noChangeArrowheads="1"/>
                </p:cNvSpPr>
                <p:nvPr/>
              </p:nvSpPr>
              <p:spPr bwMode="auto">
                <a:xfrm>
                  <a:off x="756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200">
                      <a:latin typeface="Times New Roman" pitchFamily="18" charset="0"/>
                    </a:rPr>
                    <a:t>60</a:t>
                  </a:r>
                  <a:endParaRPr lang="en-GB" altLang="ar-SA" sz="1800">
                    <a:latin typeface="Arial" charset="0"/>
                  </a:endParaRPr>
                </a:p>
              </p:txBody>
            </p:sp>
            <p:sp>
              <p:nvSpPr>
                <p:cNvPr id="214046" name="Line 27"/>
                <p:cNvSpPr>
                  <a:spLocks noChangeShapeType="1"/>
                </p:cNvSpPr>
                <p:nvPr/>
              </p:nvSpPr>
              <p:spPr bwMode="auto">
                <a:xfrm flipH="1">
                  <a:off x="4176" y="3780"/>
                  <a:ext cx="2124" cy="1"/>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47" name="Line 28"/>
                <p:cNvSpPr>
                  <a:spLocks noChangeShapeType="1"/>
                </p:cNvSpPr>
                <p:nvPr/>
              </p:nvSpPr>
              <p:spPr bwMode="auto">
                <a:xfrm>
                  <a:off x="6300" y="3780"/>
                  <a:ext cx="0" cy="1510"/>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4048" name="AutoShape 29"/>
                <p:cNvSpPr>
                  <a:spLocks/>
                </p:cNvSpPr>
                <p:nvPr/>
              </p:nvSpPr>
              <p:spPr bwMode="auto">
                <a:xfrm rot="-5400000">
                  <a:off x="5940" y="4320"/>
                  <a:ext cx="720" cy="1080"/>
                </a:xfrm>
                <a:prstGeom prst="leftBrace">
                  <a:avLst>
                    <a:gd name="adj1" fmla="val 125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14049" name="Line 30"/>
                <p:cNvSpPr>
                  <a:spLocks noChangeShapeType="1"/>
                </p:cNvSpPr>
                <p:nvPr/>
              </p:nvSpPr>
              <p:spPr bwMode="auto">
                <a:xfrm>
                  <a:off x="5400" y="4500"/>
                  <a:ext cx="18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4050" name="AutoShape 31"/>
                <p:cNvSpPr>
                  <a:spLocks/>
                </p:cNvSpPr>
                <p:nvPr/>
              </p:nvSpPr>
              <p:spPr bwMode="auto">
                <a:xfrm rot="-5400000">
                  <a:off x="5850" y="2430"/>
                  <a:ext cx="900" cy="1080"/>
                </a:xfrm>
                <a:prstGeom prst="rightBrace">
                  <a:avLst>
                    <a:gd name="adj1" fmla="val 1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pSp>
          <p:sp>
            <p:nvSpPr>
              <p:cNvPr id="214027" name="Text Box 32"/>
              <p:cNvSpPr txBox="1">
                <a:spLocks noChangeArrowheads="1"/>
              </p:cNvSpPr>
              <p:nvPr/>
            </p:nvSpPr>
            <p:spPr bwMode="auto">
              <a:xfrm>
                <a:off x="5940" y="3600"/>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200">
                    <a:latin typeface="Times New Roman" pitchFamily="18" charset="0"/>
                    <a:cs typeface="Times New Roman" pitchFamily="18" charset="0"/>
                  </a:rPr>
                  <a:t>ن</a:t>
                </a:r>
                <a:r>
                  <a:rPr lang="en-US" altLang="ar-SA" sz="1200">
                    <a:latin typeface="Times New Roman" pitchFamily="18" charset="0"/>
                  </a:rPr>
                  <a:t>←</a:t>
                </a:r>
                <a:endParaRPr lang="en-GB" altLang="ar-SA" sz="1800">
                  <a:latin typeface="Arial" charset="0"/>
                </a:endParaRPr>
              </a:p>
            </p:txBody>
          </p:sp>
        </p:grpSp>
      </p:grpSp>
    </p:spTree>
    <p:extLst>
      <p:ext uri="{BB962C8B-B14F-4D97-AF65-F5344CB8AC3E}">
        <p14:creationId xmlns:p14="http://schemas.microsoft.com/office/powerpoint/2010/main" val="383179695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idx="1"/>
          </p:nvPr>
        </p:nvSpPr>
        <p:spPr/>
        <p:txBody>
          <a:bodyPr/>
          <a:lstStyle/>
          <a:p>
            <a:pPr algn="r" rtl="1" eaLnBrk="1" hangingPunct="1"/>
            <a:r>
              <a:rPr lang="ar-SA" altLang="ar-SA" b="1" dirty="0" smtClean="0"/>
              <a:t>يمكن رصد الحالات التالية:</a:t>
            </a:r>
          </a:p>
          <a:p>
            <a:pPr lvl="1" algn="r" rtl="1" eaLnBrk="1" hangingPunct="1"/>
            <a:r>
              <a:rPr lang="ar-SA" altLang="ar-SA" b="1" dirty="0" smtClean="0"/>
              <a:t>التغير في الطلب مع ثبات العرض</a:t>
            </a:r>
            <a:r>
              <a:rPr lang="ar-SA" altLang="ar-SA" dirty="0" smtClean="0"/>
              <a:t>  </a:t>
            </a:r>
          </a:p>
          <a:p>
            <a:pPr lvl="1" algn="r" rtl="1" eaLnBrk="1" hangingPunct="1"/>
            <a:r>
              <a:rPr lang="ar-SA" altLang="ar-SA" b="1" dirty="0" smtClean="0"/>
              <a:t>التغير في العـرض مع ثبات الطلــب</a:t>
            </a:r>
          </a:p>
          <a:p>
            <a:pPr lvl="1" algn="r" rtl="1" eaLnBrk="1" hangingPunct="1"/>
            <a:r>
              <a:rPr lang="ar-SA" altLang="ar-SA" dirty="0" smtClean="0"/>
              <a:t> </a:t>
            </a:r>
            <a:r>
              <a:rPr lang="ar-SA" altLang="ar-SA" b="1" dirty="0" smtClean="0"/>
              <a:t>تغير الطلب والعرض معاً</a:t>
            </a:r>
            <a:r>
              <a:rPr lang="ar-SA" altLang="ar-SA" dirty="0" smtClean="0"/>
              <a:t> </a:t>
            </a:r>
            <a:r>
              <a:rPr lang="ar-SA" altLang="ar-SA" b="1" dirty="0" smtClean="0"/>
              <a:t>:</a:t>
            </a:r>
          </a:p>
          <a:p>
            <a:pPr lvl="2" algn="r" rtl="1" eaLnBrk="1" hangingPunct="1"/>
            <a:r>
              <a:rPr lang="ar-SA" altLang="ar-SA" b="1" dirty="0" smtClean="0"/>
              <a:t>تغير العرض و الطلب بالزيادة و بنفس الاتجاه</a:t>
            </a:r>
            <a:r>
              <a:rPr lang="en-GB" altLang="ar-SA" dirty="0" smtClean="0"/>
              <a:t> </a:t>
            </a:r>
            <a:endParaRPr lang="ar-SA" altLang="ar-SA" dirty="0" smtClean="0"/>
          </a:p>
          <a:p>
            <a:pPr lvl="2" algn="r" rtl="1" eaLnBrk="1" hangingPunct="1"/>
            <a:r>
              <a:rPr lang="ar-SA" altLang="ar-SA" b="1" dirty="0" smtClean="0"/>
              <a:t>تغير العرض و الطلب بالنقص و بنفس الاتجاه</a:t>
            </a:r>
            <a:r>
              <a:rPr lang="en-GB" altLang="ar-SA" dirty="0" smtClean="0"/>
              <a:t> </a:t>
            </a:r>
            <a:endParaRPr lang="ar-SA" altLang="ar-SA" dirty="0" smtClean="0"/>
          </a:p>
          <a:p>
            <a:pPr lvl="2" algn="r" rtl="1" eaLnBrk="1" hangingPunct="1"/>
            <a:r>
              <a:rPr lang="ar-SA" altLang="ar-SA" b="1" dirty="0" smtClean="0"/>
              <a:t>تغير الطلب و العرض ولكن باتجاهين متعاكسين:</a:t>
            </a:r>
            <a:r>
              <a:rPr lang="en-GB" altLang="ar-SA" dirty="0" smtClean="0"/>
              <a:t> </a:t>
            </a:r>
            <a:endParaRPr lang="ar-SA" altLang="ar-SA" dirty="0" smtClean="0"/>
          </a:p>
          <a:p>
            <a:pPr lvl="3" algn="r" rtl="1" eaLnBrk="1" hangingPunct="1"/>
            <a:r>
              <a:rPr lang="ar-SA" altLang="ar-SA" b="1" dirty="0" smtClean="0"/>
              <a:t>زيادة الطلب و نقص العرض</a:t>
            </a:r>
            <a:r>
              <a:rPr lang="ar-SA" altLang="ar-SA" dirty="0" smtClean="0"/>
              <a:t> </a:t>
            </a:r>
          </a:p>
          <a:p>
            <a:pPr lvl="3" algn="r" rtl="1" eaLnBrk="1" hangingPunct="1"/>
            <a:r>
              <a:rPr lang="ar-SA" altLang="ar-SA" b="1" dirty="0" smtClean="0"/>
              <a:t>زيادة العرض ونقص الطلب</a:t>
            </a:r>
            <a:r>
              <a:rPr lang="en-GB" altLang="ar-SA" dirty="0" smtClean="0"/>
              <a:t> </a:t>
            </a:r>
          </a:p>
        </p:txBody>
      </p:sp>
      <p:sp>
        <p:nvSpPr>
          <p:cNvPr id="292866" name="Rectangle 2"/>
          <p:cNvSpPr>
            <a:spLocks noGrp="1" noChangeArrowheads="1"/>
          </p:cNvSpPr>
          <p:nvPr>
            <p:ph type="title"/>
          </p:nvPr>
        </p:nvSpPr>
        <p:spPr/>
        <p:txBody>
          <a:bodyPr>
            <a:normAutofit fontScale="90000"/>
          </a:bodyPr>
          <a:lstStyle/>
          <a:p>
            <a:pPr eaLnBrk="1" fontAlgn="auto" hangingPunct="1">
              <a:spcAft>
                <a:spcPts val="0"/>
              </a:spcAft>
              <a:defRPr/>
            </a:pPr>
            <a:r>
              <a:rPr lang="ar-SA" sz="4000" smtClean="0"/>
              <a:t>أثر التغير في الطلب و العرض في توازن السوق</a:t>
            </a:r>
            <a:endParaRPr lang="en-GB" sz="4000" smtClean="0"/>
          </a:p>
        </p:txBody>
      </p:sp>
    </p:spTree>
    <p:extLst>
      <p:ext uri="{BB962C8B-B14F-4D97-AF65-F5344CB8AC3E}">
        <p14:creationId xmlns:p14="http://schemas.microsoft.com/office/powerpoint/2010/main" val="1150164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p:txBody>
          <a:bodyPr/>
          <a:lstStyle/>
          <a:p>
            <a:pPr algn="just" rtl="1" eaLnBrk="1" hangingPunct="1">
              <a:defRPr/>
            </a:pPr>
            <a:r>
              <a:rPr lang="ar-SA" b="1" dirty="0" smtClean="0"/>
              <a:t>أحد العلوم </a:t>
            </a:r>
            <a:r>
              <a:rPr lang="ar-SA" b="1" i="1" dirty="0" smtClean="0"/>
              <a:t>الاجتماعية</a:t>
            </a:r>
            <a:r>
              <a:rPr lang="ar-SA" b="1" dirty="0" smtClean="0"/>
              <a:t> </a:t>
            </a:r>
            <a:r>
              <a:rPr lang="ar-SA" b="1" i="1" dirty="0" smtClean="0"/>
              <a:t>التطبيقية </a:t>
            </a:r>
            <a:r>
              <a:rPr lang="ar-SA" b="1" dirty="0" smtClean="0"/>
              <a:t>في مجال الزراعة</a:t>
            </a:r>
          </a:p>
          <a:p>
            <a:pPr algn="just" rtl="1" eaLnBrk="1" hangingPunct="1">
              <a:defRPr/>
            </a:pPr>
            <a:r>
              <a:rPr lang="ar-SA" b="1" dirty="0" smtClean="0">
                <a:solidFill>
                  <a:srgbClr val="0000CC"/>
                </a:solidFill>
              </a:rPr>
              <a:t>يتضمن مجموعة الافكار والنظريات الاقتصادية الزراعية </a:t>
            </a:r>
          </a:p>
          <a:p>
            <a:pPr algn="just" rtl="1" eaLnBrk="1" hangingPunct="1">
              <a:defRPr/>
            </a:pPr>
            <a:r>
              <a:rPr lang="ar-SA" b="1" dirty="0" smtClean="0"/>
              <a:t>يستهدف السيطرة على القوى الاقتصادية الكامنة في صناعة الزراعة بهدف تحسين مستوى الإنتاج الزراعي وبالتالي مستوى الرفاهية الإجتماعية.</a:t>
            </a:r>
            <a:endParaRPr lang="en-GB" b="1" dirty="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82" name="Rectangle 46"/>
          <p:cNvSpPr>
            <a:spLocks noChangeArrowheads="1"/>
          </p:cNvSpPr>
          <p:nvPr/>
        </p:nvSpPr>
        <p:spPr bwMode="auto">
          <a:xfrm>
            <a:off x="1116013" y="2708275"/>
            <a:ext cx="2032000"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زيادة العرض والطلب معا</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38" name="Rectangle 2"/>
          <p:cNvSpPr>
            <a:spLocks noGrp="1" noChangeArrowheads="1"/>
          </p:cNvSpPr>
          <p:nvPr>
            <p:ph type="title" sz="quarter"/>
          </p:nvPr>
        </p:nvSpPr>
        <p:spPr>
          <a:xfrm>
            <a:off x="457200" y="277813"/>
            <a:ext cx="8229600" cy="703262"/>
          </a:xfrm>
        </p:spPr>
        <p:txBody>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التغير في الطلب و العرض: بيانيا</a:t>
            </a:r>
            <a:endParaRPr lang="en-GB" sz="4000" dirty="0" smtClean="0">
              <a:latin typeface="Times New Roman" panose="02020603050405020304" pitchFamily="18" charset="0"/>
              <a:cs typeface="Times New Roman" panose="02020603050405020304" pitchFamily="18" charset="0"/>
            </a:endParaRPr>
          </a:p>
        </p:txBody>
      </p:sp>
      <p:sp>
        <p:nvSpPr>
          <p:cNvPr id="216068" name="Text Box 3"/>
          <p:cNvSpPr txBox="1">
            <a:spLocks noChangeArrowheads="1"/>
          </p:cNvSpPr>
          <p:nvPr/>
        </p:nvSpPr>
        <p:spPr bwMode="auto">
          <a:xfrm>
            <a:off x="827088" y="1052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69" name="Line 4"/>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70" name="Freeform 5"/>
          <p:cNvSpPr>
            <a:spLocks/>
          </p:cNvSpPr>
          <p:nvPr/>
        </p:nvSpPr>
        <p:spPr bwMode="auto">
          <a:xfrm>
            <a:off x="1044575" y="3565525"/>
            <a:ext cx="2841625" cy="15875"/>
          </a:xfrm>
          <a:custGeom>
            <a:avLst/>
            <a:gdLst>
              <a:gd name="T0" fmla="*/ 0 w 1790"/>
              <a:gd name="T1" fmla="*/ 2147483647 h 10"/>
              <a:gd name="T2" fmla="*/ 2147483647 w 1790"/>
              <a:gd name="T3" fmla="*/ 0 h 10"/>
              <a:gd name="T4" fmla="*/ 0 60000 65536"/>
              <a:gd name="T5" fmla="*/ 0 60000 65536"/>
              <a:gd name="T6" fmla="*/ 0 w 1790"/>
              <a:gd name="T7" fmla="*/ 0 h 10"/>
              <a:gd name="T8" fmla="*/ 1790 w 1790"/>
              <a:gd name="T9" fmla="*/ 10 h 10"/>
            </a:gdLst>
            <a:ahLst/>
            <a:cxnLst>
              <a:cxn ang="T4">
                <a:pos x="T0" y="T1"/>
              </a:cxn>
              <a:cxn ang="T5">
                <a:pos x="T2" y="T3"/>
              </a:cxn>
            </a:cxnLst>
            <a:rect l="T6" t="T7" r="T8" b="T9"/>
            <a:pathLst>
              <a:path w="1790" h="10">
                <a:moveTo>
                  <a:pt x="0" y="10"/>
                </a:moveTo>
                <a:lnTo>
                  <a:pt x="179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1" name="Freeform 6"/>
          <p:cNvSpPr>
            <a:spLocks/>
          </p:cNvSpPr>
          <p:nvPr/>
        </p:nvSpPr>
        <p:spPr bwMode="auto">
          <a:xfrm>
            <a:off x="1436688" y="1531938"/>
            <a:ext cx="1374775" cy="1825625"/>
          </a:xfrm>
          <a:custGeom>
            <a:avLst/>
            <a:gdLst>
              <a:gd name="T0" fmla="*/ 0 w 866"/>
              <a:gd name="T1" fmla="*/ 2147483647 h 1150"/>
              <a:gd name="T2" fmla="*/ 2147483647 w 866"/>
              <a:gd name="T3" fmla="*/ 0 h 1150"/>
              <a:gd name="T4" fmla="*/ 0 60000 65536"/>
              <a:gd name="T5" fmla="*/ 0 60000 65536"/>
              <a:gd name="T6" fmla="*/ 0 w 866"/>
              <a:gd name="T7" fmla="*/ 0 h 1150"/>
              <a:gd name="T8" fmla="*/ 866 w 866"/>
              <a:gd name="T9" fmla="*/ 1150 h 1150"/>
            </a:gdLst>
            <a:ahLst/>
            <a:cxnLst>
              <a:cxn ang="T4">
                <a:pos x="T0" y="T1"/>
              </a:cxn>
              <a:cxn ang="T5">
                <a:pos x="T2" y="T3"/>
              </a:cxn>
            </a:cxnLst>
            <a:rect l="T6" t="T7" r="T8" b="T9"/>
            <a:pathLst>
              <a:path w="866" h="1150">
                <a:moveTo>
                  <a:pt x="0" y="1150"/>
                </a:moveTo>
                <a:lnTo>
                  <a:pt x="86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2" name="Text Box 7"/>
          <p:cNvSpPr txBox="1">
            <a:spLocks noChangeArrowheads="1"/>
          </p:cNvSpPr>
          <p:nvPr/>
        </p:nvSpPr>
        <p:spPr bwMode="auto">
          <a:xfrm>
            <a:off x="1835150" y="36449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  </a:t>
            </a:r>
            <a:r>
              <a:rPr lang="en-US" altLang="ar-SA" sz="1800" b="1">
                <a:latin typeface="Arial" charset="0"/>
              </a:rPr>
              <a:t>q1      q2</a:t>
            </a:r>
            <a:endParaRPr lang="en-GB" altLang="ar-SA" sz="1800" b="1">
              <a:latin typeface="Arial" charset="0"/>
            </a:endParaRPr>
          </a:p>
        </p:txBody>
      </p:sp>
      <p:sp>
        <p:nvSpPr>
          <p:cNvPr id="216073" name="Text Box 8"/>
          <p:cNvSpPr txBox="1">
            <a:spLocks noChangeArrowheads="1"/>
          </p:cNvSpPr>
          <p:nvPr/>
        </p:nvSpPr>
        <p:spPr bwMode="auto">
          <a:xfrm>
            <a:off x="539750" y="191611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
        <p:nvSpPr>
          <p:cNvPr id="216074" name="Text Box 9"/>
          <p:cNvSpPr txBox="1">
            <a:spLocks noChangeArrowheads="1"/>
          </p:cNvSpPr>
          <p:nvPr/>
        </p:nvSpPr>
        <p:spPr bwMode="auto">
          <a:xfrm>
            <a:off x="2771775" y="12684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1</a:t>
            </a:r>
            <a:endParaRPr lang="en-GB" altLang="ar-SA" sz="1800" b="1">
              <a:latin typeface="Arial" charset="0"/>
            </a:endParaRPr>
          </a:p>
        </p:txBody>
      </p:sp>
      <p:sp>
        <p:nvSpPr>
          <p:cNvPr id="216075" name="Text Box 10"/>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76" name="Freeform 11"/>
          <p:cNvSpPr>
            <a:spLocks/>
          </p:cNvSpPr>
          <p:nvPr/>
        </p:nvSpPr>
        <p:spPr bwMode="auto">
          <a:xfrm>
            <a:off x="1050925" y="2332038"/>
            <a:ext cx="1052513" cy="22225"/>
          </a:xfrm>
          <a:custGeom>
            <a:avLst/>
            <a:gdLst>
              <a:gd name="T0" fmla="*/ 0 w 663"/>
              <a:gd name="T1" fmla="*/ 0 h 14"/>
              <a:gd name="T2" fmla="*/ 2147483647 w 663"/>
              <a:gd name="T3" fmla="*/ 2147483647 h 14"/>
              <a:gd name="T4" fmla="*/ 0 60000 65536"/>
              <a:gd name="T5" fmla="*/ 0 60000 65536"/>
              <a:gd name="T6" fmla="*/ 0 w 663"/>
              <a:gd name="T7" fmla="*/ 0 h 14"/>
              <a:gd name="T8" fmla="*/ 663 w 663"/>
              <a:gd name="T9" fmla="*/ 14 h 14"/>
            </a:gdLst>
            <a:ahLst/>
            <a:cxnLst>
              <a:cxn ang="T4">
                <a:pos x="T0" y="T1"/>
              </a:cxn>
              <a:cxn ang="T5">
                <a:pos x="T2" y="T3"/>
              </a:cxn>
            </a:cxnLst>
            <a:rect l="T6" t="T7" r="T8" b="T9"/>
            <a:pathLst>
              <a:path w="663" h="14">
                <a:moveTo>
                  <a:pt x="0" y="0"/>
                </a:moveTo>
                <a:lnTo>
                  <a:pt x="663"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7" name="Freeform 12"/>
          <p:cNvSpPr>
            <a:spLocks/>
          </p:cNvSpPr>
          <p:nvPr/>
        </p:nvSpPr>
        <p:spPr bwMode="auto">
          <a:xfrm>
            <a:off x="1042988" y="2060575"/>
            <a:ext cx="1860550" cy="19050"/>
          </a:xfrm>
          <a:custGeom>
            <a:avLst/>
            <a:gdLst>
              <a:gd name="T0" fmla="*/ 0 w 1172"/>
              <a:gd name="T1" fmla="*/ 0 h 12"/>
              <a:gd name="T2" fmla="*/ 2147483647 w 1172"/>
              <a:gd name="T3" fmla="*/ 2147483647 h 12"/>
              <a:gd name="T4" fmla="*/ 0 60000 65536"/>
              <a:gd name="T5" fmla="*/ 0 60000 65536"/>
              <a:gd name="T6" fmla="*/ 0 w 1172"/>
              <a:gd name="T7" fmla="*/ 0 h 12"/>
              <a:gd name="T8" fmla="*/ 1172 w 1172"/>
              <a:gd name="T9" fmla="*/ 12 h 12"/>
            </a:gdLst>
            <a:ahLst/>
            <a:cxnLst>
              <a:cxn ang="T4">
                <a:pos x="T0" y="T1"/>
              </a:cxn>
              <a:cxn ang="T5">
                <a:pos x="T2" y="T3"/>
              </a:cxn>
            </a:cxnLst>
            <a:rect l="T6" t="T7" r="T8" b="T9"/>
            <a:pathLst>
              <a:path w="1172" h="12">
                <a:moveTo>
                  <a:pt x="0" y="0"/>
                </a:moveTo>
                <a:lnTo>
                  <a:pt x="1172" y="12"/>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8" name="Freeform 13"/>
          <p:cNvSpPr>
            <a:spLocks/>
          </p:cNvSpPr>
          <p:nvPr/>
        </p:nvSpPr>
        <p:spPr bwMode="auto">
          <a:xfrm>
            <a:off x="2103438" y="2378075"/>
            <a:ext cx="1587" cy="1165225"/>
          </a:xfrm>
          <a:custGeom>
            <a:avLst/>
            <a:gdLst>
              <a:gd name="T0" fmla="*/ 0 w 1"/>
              <a:gd name="T1" fmla="*/ 0 h 734"/>
              <a:gd name="T2" fmla="*/ 0 w 1"/>
              <a:gd name="T3" fmla="*/ 2147483647 h 734"/>
              <a:gd name="T4" fmla="*/ 0 60000 65536"/>
              <a:gd name="T5" fmla="*/ 0 60000 65536"/>
              <a:gd name="T6" fmla="*/ 0 w 1"/>
              <a:gd name="T7" fmla="*/ 0 h 734"/>
              <a:gd name="T8" fmla="*/ 1 w 1"/>
              <a:gd name="T9" fmla="*/ 734 h 734"/>
            </a:gdLst>
            <a:ahLst/>
            <a:cxnLst>
              <a:cxn ang="T4">
                <a:pos x="T0" y="T1"/>
              </a:cxn>
              <a:cxn ang="T5">
                <a:pos x="T2" y="T3"/>
              </a:cxn>
            </a:cxnLst>
            <a:rect l="T6" t="T7" r="T8" b="T9"/>
            <a:pathLst>
              <a:path w="1" h="734">
                <a:moveTo>
                  <a:pt x="0" y="0"/>
                </a:moveTo>
                <a:lnTo>
                  <a:pt x="0"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9" name="Freeform 14"/>
          <p:cNvSpPr>
            <a:spLocks/>
          </p:cNvSpPr>
          <p:nvPr/>
        </p:nvSpPr>
        <p:spPr bwMode="auto">
          <a:xfrm>
            <a:off x="2925763" y="2125663"/>
            <a:ext cx="1587" cy="1395412"/>
          </a:xfrm>
          <a:custGeom>
            <a:avLst/>
            <a:gdLst>
              <a:gd name="T0" fmla="*/ 0 w 1"/>
              <a:gd name="T1" fmla="*/ 0 h 879"/>
              <a:gd name="T2" fmla="*/ 0 w 1"/>
              <a:gd name="T3" fmla="*/ 2147483647 h 879"/>
              <a:gd name="T4" fmla="*/ 0 60000 65536"/>
              <a:gd name="T5" fmla="*/ 0 60000 65536"/>
              <a:gd name="T6" fmla="*/ 0 w 1"/>
              <a:gd name="T7" fmla="*/ 0 h 879"/>
              <a:gd name="T8" fmla="*/ 1 w 1"/>
              <a:gd name="T9" fmla="*/ 879 h 879"/>
            </a:gdLst>
            <a:ahLst/>
            <a:cxnLst>
              <a:cxn ang="T4">
                <a:pos x="T0" y="T1"/>
              </a:cxn>
              <a:cxn ang="T5">
                <a:pos x="T2" y="T3"/>
              </a:cxn>
            </a:cxnLst>
            <a:rect l="T6" t="T7" r="T8" b="T9"/>
            <a:pathLst>
              <a:path w="1" h="879">
                <a:moveTo>
                  <a:pt x="0" y="0"/>
                </a:moveTo>
                <a:lnTo>
                  <a:pt x="0" y="879"/>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0" name="Text Box 15"/>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81" name="Line 16"/>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82" name="Freeform 17"/>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3" name="Freeform 18"/>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84" name="Text Box 19"/>
          <p:cNvSpPr txBox="1">
            <a:spLocks noChangeArrowheads="1"/>
          </p:cNvSpPr>
          <p:nvPr/>
        </p:nvSpPr>
        <p:spPr bwMode="auto">
          <a:xfrm>
            <a:off x="5580063" y="36449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   q3</a:t>
            </a:r>
            <a:endParaRPr lang="en-GB" altLang="ar-SA" sz="1800" b="1">
              <a:latin typeface="Arial" charset="0"/>
            </a:endParaRPr>
          </a:p>
        </p:txBody>
      </p:sp>
      <p:sp>
        <p:nvSpPr>
          <p:cNvPr id="216085" name="Text Box 20"/>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p3</a:t>
            </a:r>
          </a:p>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16086" name="Text Box 21"/>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16087" name="Text Box 22"/>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88" name="Line 27"/>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89" name="Freeform 28"/>
          <p:cNvSpPr>
            <a:spLocks/>
          </p:cNvSpPr>
          <p:nvPr/>
        </p:nvSpPr>
        <p:spPr bwMode="auto">
          <a:xfrm>
            <a:off x="900113" y="5851525"/>
            <a:ext cx="2963862" cy="26988"/>
          </a:xfrm>
          <a:custGeom>
            <a:avLst/>
            <a:gdLst>
              <a:gd name="T0" fmla="*/ 0 w 1867"/>
              <a:gd name="T1" fmla="*/ 2147483647 h 17"/>
              <a:gd name="T2" fmla="*/ 2147483647 w 1867"/>
              <a:gd name="T3" fmla="*/ 0 h 17"/>
              <a:gd name="T4" fmla="*/ 0 60000 65536"/>
              <a:gd name="T5" fmla="*/ 0 60000 65536"/>
              <a:gd name="T6" fmla="*/ 0 w 1867"/>
              <a:gd name="T7" fmla="*/ 0 h 17"/>
              <a:gd name="T8" fmla="*/ 1867 w 1867"/>
              <a:gd name="T9" fmla="*/ 17 h 17"/>
            </a:gdLst>
            <a:ahLst/>
            <a:cxnLst>
              <a:cxn ang="T4">
                <a:pos x="T0" y="T1"/>
              </a:cxn>
              <a:cxn ang="T5">
                <a:pos x="T2" y="T3"/>
              </a:cxn>
            </a:cxnLst>
            <a:rect l="T6" t="T7" r="T8" b="T9"/>
            <a:pathLst>
              <a:path w="1867" h="17">
                <a:moveTo>
                  <a:pt x="0" y="17"/>
                </a:moveTo>
                <a:lnTo>
                  <a:pt x="186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0" name="Freeform 29"/>
          <p:cNvSpPr>
            <a:spLocks/>
          </p:cNvSpPr>
          <p:nvPr/>
        </p:nvSpPr>
        <p:spPr bwMode="auto">
          <a:xfrm>
            <a:off x="1187450" y="4149725"/>
            <a:ext cx="1728788" cy="1285875"/>
          </a:xfrm>
          <a:custGeom>
            <a:avLst/>
            <a:gdLst>
              <a:gd name="T0" fmla="*/ 0 w 1089"/>
              <a:gd name="T1" fmla="*/ 2147483647 h 810"/>
              <a:gd name="T2" fmla="*/ 2147483647 w 1089"/>
              <a:gd name="T3" fmla="*/ 0 h 810"/>
              <a:gd name="T4" fmla="*/ 0 60000 65536"/>
              <a:gd name="T5" fmla="*/ 0 60000 65536"/>
              <a:gd name="T6" fmla="*/ 0 w 1089"/>
              <a:gd name="T7" fmla="*/ 0 h 810"/>
              <a:gd name="T8" fmla="*/ 1089 w 1089"/>
              <a:gd name="T9" fmla="*/ 810 h 810"/>
            </a:gdLst>
            <a:ahLst/>
            <a:cxnLst>
              <a:cxn ang="T4">
                <a:pos x="T0" y="T1"/>
              </a:cxn>
              <a:cxn ang="T5">
                <a:pos x="T2" y="T3"/>
              </a:cxn>
            </a:cxnLst>
            <a:rect l="T6" t="T7" r="T8" b="T9"/>
            <a:pathLst>
              <a:path w="1089" h="810">
                <a:moveTo>
                  <a:pt x="0" y="810"/>
                </a:moveTo>
                <a:lnTo>
                  <a:pt x="1089"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1" name="Text Box 30"/>
          <p:cNvSpPr txBox="1">
            <a:spLocks noChangeArrowheads="1"/>
          </p:cNvSpPr>
          <p:nvPr/>
        </p:nvSpPr>
        <p:spPr bwMode="auto">
          <a:xfrm>
            <a:off x="1692275" y="6092825"/>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    </a:t>
            </a:r>
            <a:r>
              <a:rPr lang="ar-SA" altLang="ar-SA" sz="1800" b="1">
                <a:latin typeface="Arial" charset="0"/>
              </a:rPr>
              <a:t> </a:t>
            </a:r>
            <a:endParaRPr lang="en-GB" altLang="ar-SA" sz="1800" b="1">
              <a:latin typeface="Arial" charset="0"/>
            </a:endParaRPr>
          </a:p>
        </p:txBody>
      </p:sp>
      <p:sp>
        <p:nvSpPr>
          <p:cNvPr id="216092" name="Text Box 31"/>
          <p:cNvSpPr txBox="1">
            <a:spLocks noChangeArrowheads="1"/>
          </p:cNvSpPr>
          <p:nvPr/>
        </p:nvSpPr>
        <p:spPr bwMode="auto">
          <a:xfrm>
            <a:off x="0" y="4652963"/>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p1=p2</a:t>
            </a:r>
            <a:endParaRPr lang="en-GB" altLang="ar-SA" sz="1800" b="1">
              <a:latin typeface="Arial" charset="0"/>
            </a:endParaRPr>
          </a:p>
        </p:txBody>
      </p:sp>
      <p:sp>
        <p:nvSpPr>
          <p:cNvPr id="216093" name="Freeform 33"/>
          <p:cNvSpPr>
            <a:spLocks/>
          </p:cNvSpPr>
          <p:nvPr/>
        </p:nvSpPr>
        <p:spPr bwMode="auto">
          <a:xfrm>
            <a:off x="892175" y="4800600"/>
            <a:ext cx="2101850" cy="46038"/>
          </a:xfrm>
          <a:custGeom>
            <a:avLst/>
            <a:gdLst>
              <a:gd name="T0" fmla="*/ 0 w 1324"/>
              <a:gd name="T1" fmla="*/ 2147483647 h 29"/>
              <a:gd name="T2" fmla="*/ 2147483647 w 1324"/>
              <a:gd name="T3" fmla="*/ 0 h 29"/>
              <a:gd name="T4" fmla="*/ 0 60000 65536"/>
              <a:gd name="T5" fmla="*/ 0 60000 65536"/>
              <a:gd name="T6" fmla="*/ 0 w 1324"/>
              <a:gd name="T7" fmla="*/ 0 h 29"/>
              <a:gd name="T8" fmla="*/ 1324 w 1324"/>
              <a:gd name="T9" fmla="*/ 29 h 29"/>
            </a:gdLst>
            <a:ahLst/>
            <a:cxnLst>
              <a:cxn ang="T4">
                <a:pos x="T0" y="T1"/>
              </a:cxn>
              <a:cxn ang="T5">
                <a:pos x="T2" y="T3"/>
              </a:cxn>
            </a:cxnLst>
            <a:rect l="T6" t="T7" r="T8" b="T9"/>
            <a:pathLst>
              <a:path w="1324" h="29">
                <a:moveTo>
                  <a:pt x="0" y="29"/>
                </a:moveTo>
                <a:lnTo>
                  <a:pt x="1324"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4" name="Text Box 34"/>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r>
              <a:rPr lang="en-US" altLang="ar-SA" sz="1800" b="1">
                <a:latin typeface="Arial" charset="0"/>
              </a:rPr>
              <a:t>p</a:t>
            </a:r>
          </a:p>
        </p:txBody>
      </p:sp>
      <p:sp>
        <p:nvSpPr>
          <p:cNvPr id="216095" name="Line 35"/>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96" name="Freeform 36"/>
          <p:cNvSpPr>
            <a:spLocks/>
          </p:cNvSpPr>
          <p:nvPr/>
        </p:nvSpPr>
        <p:spPr bwMode="auto">
          <a:xfrm>
            <a:off x="5005388" y="5921375"/>
            <a:ext cx="2767012" cy="30163"/>
          </a:xfrm>
          <a:custGeom>
            <a:avLst/>
            <a:gdLst>
              <a:gd name="T0" fmla="*/ 0 w 1743"/>
              <a:gd name="T1" fmla="*/ 2147483647 h 19"/>
              <a:gd name="T2" fmla="*/ 2147483647 w 1743"/>
              <a:gd name="T3" fmla="*/ 0 h 19"/>
              <a:gd name="T4" fmla="*/ 0 60000 65536"/>
              <a:gd name="T5" fmla="*/ 0 60000 65536"/>
              <a:gd name="T6" fmla="*/ 0 w 1743"/>
              <a:gd name="T7" fmla="*/ 0 h 19"/>
              <a:gd name="T8" fmla="*/ 1743 w 1743"/>
              <a:gd name="T9" fmla="*/ 19 h 19"/>
            </a:gdLst>
            <a:ahLst/>
            <a:cxnLst>
              <a:cxn ang="T4">
                <a:pos x="T0" y="T1"/>
              </a:cxn>
              <a:cxn ang="T5">
                <a:pos x="T2" y="T3"/>
              </a:cxn>
            </a:cxnLst>
            <a:rect l="T6" t="T7" r="T8" b="T9"/>
            <a:pathLst>
              <a:path w="1743" h="19">
                <a:moveTo>
                  <a:pt x="0" y="19"/>
                </a:moveTo>
                <a:lnTo>
                  <a:pt x="1743"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7" name="Freeform 37"/>
          <p:cNvSpPr>
            <a:spLocks/>
          </p:cNvSpPr>
          <p:nvPr/>
        </p:nvSpPr>
        <p:spPr bwMode="auto">
          <a:xfrm>
            <a:off x="5508625" y="4321175"/>
            <a:ext cx="1441450" cy="1216025"/>
          </a:xfrm>
          <a:custGeom>
            <a:avLst/>
            <a:gdLst>
              <a:gd name="T0" fmla="*/ 0 w 908"/>
              <a:gd name="T1" fmla="*/ 2147483647 h 766"/>
              <a:gd name="T2" fmla="*/ 2147483647 w 908"/>
              <a:gd name="T3" fmla="*/ 0 h 766"/>
              <a:gd name="T4" fmla="*/ 0 60000 65536"/>
              <a:gd name="T5" fmla="*/ 0 60000 65536"/>
              <a:gd name="T6" fmla="*/ 0 w 908"/>
              <a:gd name="T7" fmla="*/ 0 h 766"/>
              <a:gd name="T8" fmla="*/ 908 w 908"/>
              <a:gd name="T9" fmla="*/ 766 h 766"/>
            </a:gdLst>
            <a:ahLst/>
            <a:cxnLst>
              <a:cxn ang="T4">
                <a:pos x="T0" y="T1"/>
              </a:cxn>
              <a:cxn ang="T5">
                <a:pos x="T2" y="T3"/>
              </a:cxn>
            </a:cxnLst>
            <a:rect l="T6" t="T7" r="T8" b="T9"/>
            <a:pathLst>
              <a:path w="908" h="766">
                <a:moveTo>
                  <a:pt x="0" y="766"/>
                </a:moveTo>
                <a:lnTo>
                  <a:pt x="90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8" name="Text Box 38"/>
          <p:cNvSpPr txBox="1">
            <a:spLocks noChangeArrowheads="1"/>
          </p:cNvSpPr>
          <p:nvPr/>
        </p:nvSpPr>
        <p:spPr bwMode="auto">
          <a:xfrm>
            <a:off x="5724525" y="60213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q3    q1  q2</a:t>
            </a:r>
            <a:r>
              <a:rPr lang="ar-SA" altLang="ar-SA" sz="1800" b="1">
                <a:latin typeface="Arial" charset="0"/>
              </a:rPr>
              <a:t>    </a:t>
            </a:r>
            <a:endParaRPr lang="en-GB" altLang="ar-SA" sz="1800" b="1">
              <a:latin typeface="Arial" charset="0"/>
            </a:endParaRPr>
          </a:p>
        </p:txBody>
      </p:sp>
      <p:sp>
        <p:nvSpPr>
          <p:cNvPr id="216099" name="Freeform 41"/>
          <p:cNvSpPr>
            <a:spLocks/>
          </p:cNvSpPr>
          <p:nvPr/>
        </p:nvSpPr>
        <p:spPr bwMode="auto">
          <a:xfrm>
            <a:off x="5989638" y="4594225"/>
            <a:ext cx="22225" cy="1371600"/>
          </a:xfrm>
          <a:custGeom>
            <a:avLst/>
            <a:gdLst>
              <a:gd name="T0" fmla="*/ 2147483647 w 14"/>
              <a:gd name="T1" fmla="*/ 0 h 864"/>
              <a:gd name="T2" fmla="*/ 0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14" y="0"/>
                </a:moveTo>
                <a:lnTo>
                  <a:pt x="0"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00" name="Freeform 42"/>
          <p:cNvSpPr>
            <a:spLocks/>
          </p:cNvSpPr>
          <p:nvPr/>
        </p:nvSpPr>
        <p:spPr bwMode="auto">
          <a:xfrm>
            <a:off x="6423025" y="4778375"/>
            <a:ext cx="23813" cy="1165225"/>
          </a:xfrm>
          <a:custGeom>
            <a:avLst/>
            <a:gdLst>
              <a:gd name="T0" fmla="*/ 0 w 15"/>
              <a:gd name="T1" fmla="*/ 0 h 734"/>
              <a:gd name="T2" fmla="*/ 2147483647 w 15"/>
              <a:gd name="T3" fmla="*/ 2147483647 h 734"/>
              <a:gd name="T4" fmla="*/ 0 60000 65536"/>
              <a:gd name="T5" fmla="*/ 0 60000 65536"/>
              <a:gd name="T6" fmla="*/ 0 w 15"/>
              <a:gd name="T7" fmla="*/ 0 h 734"/>
              <a:gd name="T8" fmla="*/ 15 w 15"/>
              <a:gd name="T9" fmla="*/ 734 h 734"/>
            </a:gdLst>
            <a:ahLst/>
            <a:cxnLst>
              <a:cxn ang="T4">
                <a:pos x="T0" y="T1"/>
              </a:cxn>
              <a:cxn ang="T5">
                <a:pos x="T2" y="T3"/>
              </a:cxn>
            </a:cxnLst>
            <a:rect l="T6" t="T7" r="T8" b="T9"/>
            <a:pathLst>
              <a:path w="15" h="734">
                <a:moveTo>
                  <a:pt x="0" y="0"/>
                </a:moveTo>
                <a:lnTo>
                  <a:pt x="15"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79" name="Rectangle 43"/>
          <p:cNvSpPr>
            <a:spLocks noChangeArrowheads="1"/>
          </p:cNvSpPr>
          <p:nvPr/>
        </p:nvSpPr>
        <p:spPr bwMode="auto">
          <a:xfrm>
            <a:off x="3132138" y="6165850"/>
            <a:ext cx="2041525"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نقص الطلب والعرض معا</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80" name="Rectangle 44"/>
          <p:cNvSpPr>
            <a:spLocks noChangeArrowheads="1"/>
          </p:cNvSpPr>
          <p:nvPr/>
        </p:nvSpPr>
        <p:spPr bwMode="auto">
          <a:xfrm>
            <a:off x="7081838" y="6165850"/>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تغير العرض والطلب ثابت</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5981" name="Rectangle 45"/>
          <p:cNvSpPr>
            <a:spLocks noChangeArrowheads="1"/>
          </p:cNvSpPr>
          <p:nvPr/>
        </p:nvSpPr>
        <p:spPr bwMode="auto">
          <a:xfrm>
            <a:off x="6443663" y="1196975"/>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تغير الطلب والعرض ثابت</a:t>
            </a:r>
            <a:endParaRPr lang="en-GB"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16104" name="Line 53"/>
          <p:cNvSpPr>
            <a:spLocks noChangeShapeType="1"/>
          </p:cNvSpPr>
          <p:nvPr/>
        </p:nvSpPr>
        <p:spPr bwMode="auto">
          <a:xfrm>
            <a:off x="5580063" y="1916113"/>
            <a:ext cx="1584325"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5" name="Line 54"/>
          <p:cNvSpPr>
            <a:spLocks noChangeShapeType="1"/>
          </p:cNvSpPr>
          <p:nvPr/>
        </p:nvSpPr>
        <p:spPr bwMode="auto">
          <a:xfrm>
            <a:off x="5940425" y="1628775"/>
            <a:ext cx="17272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6" name="Line 55"/>
          <p:cNvSpPr>
            <a:spLocks noChangeShapeType="1"/>
          </p:cNvSpPr>
          <p:nvPr/>
        </p:nvSpPr>
        <p:spPr bwMode="auto">
          <a:xfrm>
            <a:off x="5292725" y="2205038"/>
            <a:ext cx="1511300" cy="1079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7" name="Text Box 57"/>
          <p:cNvSpPr txBox="1">
            <a:spLocks noChangeArrowheads="1"/>
          </p:cNvSpPr>
          <p:nvPr/>
        </p:nvSpPr>
        <p:spPr bwMode="auto">
          <a:xfrm>
            <a:off x="5219700" y="1557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6108" name="Text Box 58"/>
          <p:cNvSpPr txBox="1">
            <a:spLocks noChangeArrowheads="1"/>
          </p:cNvSpPr>
          <p:nvPr/>
        </p:nvSpPr>
        <p:spPr bwMode="auto">
          <a:xfrm>
            <a:off x="5003800" y="20605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6109" name="Text Box 59"/>
          <p:cNvSpPr txBox="1">
            <a:spLocks noChangeArrowheads="1"/>
          </p:cNvSpPr>
          <p:nvPr/>
        </p:nvSpPr>
        <p:spPr bwMode="auto">
          <a:xfrm>
            <a:off x="5651500" y="12684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D3</a:t>
            </a:r>
            <a:endParaRPr lang="en-GB" altLang="ar-SA" sz="1800" b="1">
              <a:latin typeface="Arial" charset="0"/>
            </a:endParaRPr>
          </a:p>
        </p:txBody>
      </p:sp>
      <p:sp>
        <p:nvSpPr>
          <p:cNvPr id="216110" name="Line 60"/>
          <p:cNvSpPr>
            <a:spLocks noChangeShapeType="1"/>
          </p:cNvSpPr>
          <p:nvPr/>
        </p:nvSpPr>
        <p:spPr bwMode="auto">
          <a:xfrm>
            <a:off x="5795963" y="2636838"/>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1" name="Line 61"/>
          <p:cNvSpPr>
            <a:spLocks noChangeShapeType="1"/>
          </p:cNvSpPr>
          <p:nvPr/>
        </p:nvSpPr>
        <p:spPr bwMode="auto">
          <a:xfrm flipH="1">
            <a:off x="5076825" y="2636838"/>
            <a:ext cx="7191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2" name="Line 62"/>
          <p:cNvSpPr>
            <a:spLocks noChangeShapeType="1"/>
          </p:cNvSpPr>
          <p:nvPr/>
        </p:nvSpPr>
        <p:spPr bwMode="auto">
          <a:xfrm>
            <a:off x="6227763" y="2420938"/>
            <a:ext cx="0" cy="11525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3" name="Line 63"/>
          <p:cNvSpPr>
            <a:spLocks noChangeShapeType="1"/>
          </p:cNvSpPr>
          <p:nvPr/>
        </p:nvSpPr>
        <p:spPr bwMode="auto">
          <a:xfrm flipH="1">
            <a:off x="5076825" y="2420938"/>
            <a:ext cx="11509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4" name="Line 64"/>
          <p:cNvSpPr>
            <a:spLocks noChangeShapeType="1"/>
          </p:cNvSpPr>
          <p:nvPr/>
        </p:nvSpPr>
        <p:spPr bwMode="auto">
          <a:xfrm>
            <a:off x="6732588" y="2205038"/>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5" name="Line 65"/>
          <p:cNvSpPr>
            <a:spLocks noChangeShapeType="1"/>
          </p:cNvSpPr>
          <p:nvPr/>
        </p:nvSpPr>
        <p:spPr bwMode="auto">
          <a:xfrm flipH="1" flipV="1">
            <a:off x="5076825" y="2133600"/>
            <a:ext cx="16557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16" name="Line 66"/>
          <p:cNvSpPr>
            <a:spLocks noChangeShapeType="1"/>
          </p:cNvSpPr>
          <p:nvPr/>
        </p:nvSpPr>
        <p:spPr bwMode="auto">
          <a:xfrm>
            <a:off x="5292725" y="4221163"/>
            <a:ext cx="2232025" cy="10795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7" name="Line 67"/>
          <p:cNvSpPr>
            <a:spLocks noChangeShapeType="1"/>
          </p:cNvSpPr>
          <p:nvPr/>
        </p:nvSpPr>
        <p:spPr bwMode="auto">
          <a:xfrm flipV="1">
            <a:off x="5795963" y="4292600"/>
            <a:ext cx="1871662" cy="151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8" name="Freeform 68"/>
          <p:cNvSpPr>
            <a:spLocks/>
          </p:cNvSpPr>
          <p:nvPr/>
        </p:nvSpPr>
        <p:spPr bwMode="auto">
          <a:xfrm>
            <a:off x="5219700" y="4251325"/>
            <a:ext cx="1203325" cy="1050925"/>
          </a:xfrm>
          <a:custGeom>
            <a:avLst/>
            <a:gdLst>
              <a:gd name="T0" fmla="*/ 0 w 758"/>
              <a:gd name="T1" fmla="*/ 2147483647 h 662"/>
              <a:gd name="T2" fmla="*/ 2147483647 w 758"/>
              <a:gd name="T3" fmla="*/ 0 h 662"/>
              <a:gd name="T4" fmla="*/ 0 60000 65536"/>
              <a:gd name="T5" fmla="*/ 0 60000 65536"/>
              <a:gd name="T6" fmla="*/ 0 w 758"/>
              <a:gd name="T7" fmla="*/ 0 h 662"/>
              <a:gd name="T8" fmla="*/ 758 w 758"/>
              <a:gd name="T9" fmla="*/ 662 h 662"/>
            </a:gdLst>
            <a:ahLst/>
            <a:cxnLst>
              <a:cxn ang="T4">
                <a:pos x="T0" y="T1"/>
              </a:cxn>
              <a:cxn ang="T5">
                <a:pos x="T2" y="T3"/>
              </a:cxn>
            </a:cxnLst>
            <a:rect l="T6" t="T7" r="T8" b="T9"/>
            <a:pathLst>
              <a:path w="758" h="662">
                <a:moveTo>
                  <a:pt x="0" y="662"/>
                </a:moveTo>
                <a:lnTo>
                  <a:pt x="75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19" name="Line 69"/>
          <p:cNvSpPr>
            <a:spLocks noChangeShapeType="1"/>
          </p:cNvSpPr>
          <p:nvPr/>
        </p:nvSpPr>
        <p:spPr bwMode="auto">
          <a:xfrm flipH="1">
            <a:off x="5003800" y="4581525"/>
            <a:ext cx="10080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0" name="Line 70"/>
          <p:cNvSpPr>
            <a:spLocks noChangeShapeType="1"/>
          </p:cNvSpPr>
          <p:nvPr/>
        </p:nvSpPr>
        <p:spPr bwMode="auto">
          <a:xfrm flipH="1">
            <a:off x="5003800" y="4797425"/>
            <a:ext cx="14398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1" name="Line 71"/>
          <p:cNvSpPr>
            <a:spLocks noChangeShapeType="1"/>
          </p:cNvSpPr>
          <p:nvPr/>
        </p:nvSpPr>
        <p:spPr bwMode="auto">
          <a:xfrm>
            <a:off x="6804025" y="501332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22" name="Freeform 72"/>
          <p:cNvSpPr>
            <a:spLocks/>
          </p:cNvSpPr>
          <p:nvPr/>
        </p:nvSpPr>
        <p:spPr bwMode="auto">
          <a:xfrm>
            <a:off x="5003800" y="4983163"/>
            <a:ext cx="1785938" cy="101600"/>
          </a:xfrm>
          <a:custGeom>
            <a:avLst/>
            <a:gdLst>
              <a:gd name="T0" fmla="*/ 2147483647 w 1125"/>
              <a:gd name="T1" fmla="*/ 0 h 64"/>
              <a:gd name="T2" fmla="*/ 0 w 1125"/>
              <a:gd name="T3" fmla="*/ 2147483647 h 64"/>
              <a:gd name="T4" fmla="*/ 0 60000 65536"/>
              <a:gd name="T5" fmla="*/ 0 60000 65536"/>
              <a:gd name="T6" fmla="*/ 0 w 1125"/>
              <a:gd name="T7" fmla="*/ 0 h 64"/>
              <a:gd name="T8" fmla="*/ 1125 w 1125"/>
              <a:gd name="T9" fmla="*/ 64 h 64"/>
            </a:gdLst>
            <a:ahLst/>
            <a:cxnLst>
              <a:cxn ang="T4">
                <a:pos x="T0" y="T1"/>
              </a:cxn>
              <a:cxn ang="T5">
                <a:pos x="T2" y="T3"/>
              </a:cxn>
            </a:cxnLst>
            <a:rect l="T6" t="T7" r="T8" b="T9"/>
            <a:pathLst>
              <a:path w="1125" h="64">
                <a:moveTo>
                  <a:pt x="1125" y="0"/>
                </a:moveTo>
                <a:lnTo>
                  <a:pt x="0" y="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23" name="Text Box 73"/>
          <p:cNvSpPr txBox="1">
            <a:spLocks noChangeArrowheads="1"/>
          </p:cNvSpPr>
          <p:nvPr/>
        </p:nvSpPr>
        <p:spPr bwMode="auto">
          <a:xfrm>
            <a:off x="4284663" y="4365625"/>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p3</a:t>
            </a:r>
          </a:p>
          <a:p>
            <a:pPr algn="l" rtl="0" eaLnBrk="1" hangingPunct="1">
              <a:spcBef>
                <a:spcPct val="0"/>
              </a:spcBef>
              <a:buClrTx/>
              <a:buSzTx/>
              <a:buFontTx/>
              <a:buNone/>
            </a:pPr>
            <a:r>
              <a:rPr lang="en-US" altLang="ar-SA" sz="1800" b="1">
                <a:latin typeface="Arial" charset="0"/>
              </a:rPr>
              <a:t>p1</a:t>
            </a:r>
          </a:p>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16124" name="Text Box 74"/>
          <p:cNvSpPr txBox="1">
            <a:spLocks noChangeArrowheads="1"/>
          </p:cNvSpPr>
          <p:nvPr/>
        </p:nvSpPr>
        <p:spPr bwMode="auto">
          <a:xfrm>
            <a:off x="622776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6125" name="Text Box 75"/>
          <p:cNvSpPr txBox="1">
            <a:spLocks noChangeArrowheads="1"/>
          </p:cNvSpPr>
          <p:nvPr/>
        </p:nvSpPr>
        <p:spPr bwMode="auto">
          <a:xfrm>
            <a:off x="6877050" y="40767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6126" name="Text Box 76"/>
          <p:cNvSpPr txBox="1">
            <a:spLocks noChangeArrowheads="1"/>
          </p:cNvSpPr>
          <p:nvPr/>
        </p:nvSpPr>
        <p:spPr bwMode="auto">
          <a:xfrm>
            <a:off x="7596188" y="4149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S3</a:t>
            </a:r>
            <a:endParaRPr lang="en-GB" altLang="ar-SA" sz="1800" b="1">
              <a:latin typeface="Arial" charset="0"/>
            </a:endParaRPr>
          </a:p>
        </p:txBody>
      </p:sp>
      <p:sp>
        <p:nvSpPr>
          <p:cNvPr id="216127" name="Text Box 77"/>
          <p:cNvSpPr txBox="1">
            <a:spLocks noChangeArrowheads="1"/>
          </p:cNvSpPr>
          <p:nvPr/>
        </p:nvSpPr>
        <p:spPr bwMode="auto">
          <a:xfrm>
            <a:off x="7380288" y="50847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16128" name="Line 78"/>
          <p:cNvSpPr>
            <a:spLocks noChangeShapeType="1"/>
          </p:cNvSpPr>
          <p:nvPr/>
        </p:nvSpPr>
        <p:spPr bwMode="auto">
          <a:xfrm flipV="1">
            <a:off x="6877050" y="2636838"/>
            <a:ext cx="35877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29" name="Freeform 79"/>
          <p:cNvSpPr>
            <a:spLocks/>
          </p:cNvSpPr>
          <p:nvPr/>
        </p:nvSpPr>
        <p:spPr bwMode="auto">
          <a:xfrm>
            <a:off x="6332538" y="2708275"/>
            <a:ext cx="255587" cy="171450"/>
          </a:xfrm>
          <a:custGeom>
            <a:avLst/>
            <a:gdLst>
              <a:gd name="T0" fmla="*/ 2147483647 w 161"/>
              <a:gd name="T1" fmla="*/ 0 h 108"/>
              <a:gd name="T2" fmla="*/ 0 w 161"/>
              <a:gd name="T3" fmla="*/ 2147483647 h 108"/>
              <a:gd name="T4" fmla="*/ 0 60000 65536"/>
              <a:gd name="T5" fmla="*/ 0 60000 65536"/>
              <a:gd name="T6" fmla="*/ 0 w 161"/>
              <a:gd name="T7" fmla="*/ 0 h 108"/>
              <a:gd name="T8" fmla="*/ 161 w 161"/>
              <a:gd name="T9" fmla="*/ 108 h 108"/>
            </a:gdLst>
            <a:ahLst/>
            <a:cxnLst>
              <a:cxn ang="T4">
                <a:pos x="T0" y="T1"/>
              </a:cxn>
              <a:cxn ang="T5">
                <a:pos x="T2" y="T3"/>
              </a:cxn>
            </a:cxnLst>
            <a:rect l="T6" t="T7" r="T8" b="T9"/>
            <a:pathLst>
              <a:path w="161" h="108">
                <a:moveTo>
                  <a:pt x="161" y="0"/>
                </a:moveTo>
                <a:lnTo>
                  <a:pt x="0" y="108"/>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0" name="Freeform 80"/>
          <p:cNvSpPr>
            <a:spLocks/>
          </p:cNvSpPr>
          <p:nvPr/>
        </p:nvSpPr>
        <p:spPr bwMode="auto">
          <a:xfrm>
            <a:off x="5651500" y="5445125"/>
            <a:ext cx="246063" cy="223838"/>
          </a:xfrm>
          <a:custGeom>
            <a:avLst/>
            <a:gdLst>
              <a:gd name="T0" fmla="*/ 0 w 155"/>
              <a:gd name="T1" fmla="*/ 0 h 141"/>
              <a:gd name="T2" fmla="*/ 2147483647 w 155"/>
              <a:gd name="T3" fmla="*/ 2147483647 h 141"/>
              <a:gd name="T4" fmla="*/ 0 60000 65536"/>
              <a:gd name="T5" fmla="*/ 0 60000 65536"/>
              <a:gd name="T6" fmla="*/ 0 w 155"/>
              <a:gd name="T7" fmla="*/ 0 h 141"/>
              <a:gd name="T8" fmla="*/ 155 w 155"/>
              <a:gd name="T9" fmla="*/ 141 h 141"/>
            </a:gdLst>
            <a:ahLst/>
            <a:cxnLst>
              <a:cxn ang="T4">
                <a:pos x="T0" y="T1"/>
              </a:cxn>
              <a:cxn ang="T5">
                <a:pos x="T2" y="T3"/>
              </a:cxn>
            </a:cxnLst>
            <a:rect l="T6" t="T7" r="T8" b="T9"/>
            <a:pathLst>
              <a:path w="155" h="141">
                <a:moveTo>
                  <a:pt x="0" y="0"/>
                </a:moveTo>
                <a:lnTo>
                  <a:pt x="155" y="141"/>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1" name="Line 81"/>
          <p:cNvSpPr>
            <a:spLocks noChangeShapeType="1"/>
          </p:cNvSpPr>
          <p:nvPr/>
        </p:nvSpPr>
        <p:spPr bwMode="auto">
          <a:xfrm flipH="1" flipV="1">
            <a:off x="5435600" y="5157788"/>
            <a:ext cx="288925"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32" name="Line 82"/>
          <p:cNvSpPr>
            <a:spLocks noChangeShapeType="1"/>
          </p:cNvSpPr>
          <p:nvPr/>
        </p:nvSpPr>
        <p:spPr bwMode="auto">
          <a:xfrm>
            <a:off x="1476375" y="1628775"/>
            <a:ext cx="1366838"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3" name="Line 83"/>
          <p:cNvSpPr>
            <a:spLocks noChangeShapeType="1"/>
          </p:cNvSpPr>
          <p:nvPr/>
        </p:nvSpPr>
        <p:spPr bwMode="auto">
          <a:xfrm>
            <a:off x="1979613" y="1052513"/>
            <a:ext cx="1439862"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4" name="Line 84"/>
          <p:cNvSpPr>
            <a:spLocks noChangeShapeType="1"/>
          </p:cNvSpPr>
          <p:nvPr/>
        </p:nvSpPr>
        <p:spPr bwMode="auto">
          <a:xfrm flipV="1">
            <a:off x="2051050" y="1557338"/>
            <a:ext cx="1296988" cy="1727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5" name="Text Box 85"/>
          <p:cNvSpPr txBox="1">
            <a:spLocks noChangeArrowheads="1"/>
          </p:cNvSpPr>
          <p:nvPr/>
        </p:nvSpPr>
        <p:spPr bwMode="auto">
          <a:xfrm>
            <a:off x="3276600" y="1341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2</a:t>
            </a:r>
            <a:endParaRPr lang="en-GB" altLang="ar-SA" sz="1800" b="1">
              <a:latin typeface="Arial" charset="0"/>
            </a:endParaRPr>
          </a:p>
        </p:txBody>
      </p:sp>
      <p:sp>
        <p:nvSpPr>
          <p:cNvPr id="216136" name="Text Box 86"/>
          <p:cNvSpPr txBox="1">
            <a:spLocks noChangeArrowheads="1"/>
          </p:cNvSpPr>
          <p:nvPr/>
        </p:nvSpPr>
        <p:spPr bwMode="auto">
          <a:xfrm>
            <a:off x="1619250" y="8366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6137" name="Text Box 87"/>
          <p:cNvSpPr txBox="1">
            <a:spLocks noChangeArrowheads="1"/>
          </p:cNvSpPr>
          <p:nvPr/>
        </p:nvSpPr>
        <p:spPr bwMode="auto">
          <a:xfrm>
            <a:off x="1187450" y="12684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1</a:t>
            </a:r>
            <a:endParaRPr lang="en-GB" altLang="ar-SA" sz="1800" b="1">
              <a:latin typeface="Arial" charset="0"/>
            </a:endParaRPr>
          </a:p>
        </p:txBody>
      </p:sp>
      <p:sp>
        <p:nvSpPr>
          <p:cNvPr id="216138" name="Freeform 88"/>
          <p:cNvSpPr>
            <a:spLocks/>
          </p:cNvSpPr>
          <p:nvPr/>
        </p:nvSpPr>
        <p:spPr bwMode="auto">
          <a:xfrm>
            <a:off x="1692275" y="1417638"/>
            <a:ext cx="571500" cy="427037"/>
          </a:xfrm>
          <a:custGeom>
            <a:avLst/>
            <a:gdLst>
              <a:gd name="T0" fmla="*/ 0 w 360"/>
              <a:gd name="T1" fmla="*/ 2147483647 h 269"/>
              <a:gd name="T2" fmla="*/ 2147483647 w 360"/>
              <a:gd name="T3" fmla="*/ 0 h 269"/>
              <a:gd name="T4" fmla="*/ 0 60000 65536"/>
              <a:gd name="T5" fmla="*/ 0 60000 65536"/>
              <a:gd name="T6" fmla="*/ 0 w 360"/>
              <a:gd name="T7" fmla="*/ 0 h 269"/>
              <a:gd name="T8" fmla="*/ 360 w 360"/>
              <a:gd name="T9" fmla="*/ 269 h 269"/>
            </a:gdLst>
            <a:ahLst/>
            <a:cxnLst>
              <a:cxn ang="T4">
                <a:pos x="T0" y="T1"/>
              </a:cxn>
              <a:cxn ang="T5">
                <a:pos x="T2" y="T3"/>
              </a:cxn>
            </a:cxnLst>
            <a:rect l="T6" t="T7" r="T8" b="T9"/>
            <a:pathLst>
              <a:path w="360" h="269">
                <a:moveTo>
                  <a:pt x="0" y="269"/>
                </a:moveTo>
                <a:lnTo>
                  <a:pt x="36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39" name="Line 89"/>
          <p:cNvSpPr>
            <a:spLocks noChangeShapeType="1"/>
          </p:cNvSpPr>
          <p:nvPr/>
        </p:nvSpPr>
        <p:spPr bwMode="auto">
          <a:xfrm>
            <a:off x="2268538" y="2276475"/>
            <a:ext cx="50323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40" name="Line 90"/>
          <p:cNvSpPr>
            <a:spLocks noChangeShapeType="1"/>
          </p:cNvSpPr>
          <p:nvPr/>
        </p:nvSpPr>
        <p:spPr bwMode="auto">
          <a:xfrm flipV="1">
            <a:off x="1835150" y="4437063"/>
            <a:ext cx="1582738" cy="1368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1" name="Line 91"/>
          <p:cNvSpPr>
            <a:spLocks noChangeShapeType="1"/>
          </p:cNvSpPr>
          <p:nvPr/>
        </p:nvSpPr>
        <p:spPr bwMode="auto">
          <a:xfrm>
            <a:off x="1619250" y="3933825"/>
            <a:ext cx="1800225"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2" name="Line 92"/>
          <p:cNvSpPr>
            <a:spLocks noChangeShapeType="1"/>
          </p:cNvSpPr>
          <p:nvPr/>
        </p:nvSpPr>
        <p:spPr bwMode="auto">
          <a:xfrm>
            <a:off x="1258888" y="4365625"/>
            <a:ext cx="1873250"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3" name="Line 94"/>
          <p:cNvSpPr>
            <a:spLocks noChangeShapeType="1"/>
          </p:cNvSpPr>
          <p:nvPr/>
        </p:nvSpPr>
        <p:spPr bwMode="auto">
          <a:xfrm>
            <a:off x="2987675"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6144" name="Text Box 95"/>
          <p:cNvSpPr txBox="1">
            <a:spLocks noChangeArrowheads="1"/>
          </p:cNvSpPr>
          <p:nvPr/>
        </p:nvSpPr>
        <p:spPr bwMode="auto">
          <a:xfrm>
            <a:off x="1258888" y="3716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1</a:t>
            </a:r>
            <a:endParaRPr lang="en-GB" altLang="ar-SA" sz="1800" b="1">
              <a:latin typeface="Arial" charset="0"/>
            </a:endParaRPr>
          </a:p>
        </p:txBody>
      </p:sp>
      <p:sp>
        <p:nvSpPr>
          <p:cNvPr id="216145" name="Text Box 96"/>
          <p:cNvSpPr txBox="1">
            <a:spLocks noChangeArrowheads="1"/>
          </p:cNvSpPr>
          <p:nvPr/>
        </p:nvSpPr>
        <p:spPr bwMode="auto">
          <a:xfrm>
            <a:off x="900113" y="4149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r>
              <a:rPr lang="ar-SA" altLang="ar-SA" sz="1800" b="1">
                <a:latin typeface="Arial" charset="0"/>
              </a:rPr>
              <a:t>2</a:t>
            </a:r>
            <a:endParaRPr lang="en-GB" altLang="ar-SA" sz="1800" b="1">
              <a:latin typeface="Arial" charset="0"/>
            </a:endParaRPr>
          </a:p>
        </p:txBody>
      </p:sp>
      <p:sp>
        <p:nvSpPr>
          <p:cNvPr id="216146" name="Text Box 97"/>
          <p:cNvSpPr txBox="1">
            <a:spLocks noChangeArrowheads="1"/>
          </p:cNvSpPr>
          <p:nvPr/>
        </p:nvSpPr>
        <p:spPr bwMode="auto">
          <a:xfrm>
            <a:off x="3348038" y="4292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1</a:t>
            </a:r>
            <a:endParaRPr lang="en-GB" altLang="ar-SA" sz="1800" b="1">
              <a:latin typeface="Arial" charset="0"/>
            </a:endParaRPr>
          </a:p>
        </p:txBody>
      </p:sp>
      <p:sp>
        <p:nvSpPr>
          <p:cNvPr id="216147" name="Text Box 98"/>
          <p:cNvSpPr txBox="1">
            <a:spLocks noChangeArrowheads="1"/>
          </p:cNvSpPr>
          <p:nvPr/>
        </p:nvSpPr>
        <p:spPr bwMode="auto">
          <a:xfrm>
            <a:off x="284321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r>
              <a:rPr lang="ar-SA" altLang="ar-SA" sz="1800" b="1">
                <a:latin typeface="Arial" charset="0"/>
              </a:rPr>
              <a:t>2</a:t>
            </a:r>
            <a:endParaRPr lang="en-GB" altLang="ar-SA" sz="1800" b="1">
              <a:latin typeface="Arial" charset="0"/>
            </a:endParaRPr>
          </a:p>
        </p:txBody>
      </p:sp>
      <p:sp>
        <p:nvSpPr>
          <p:cNvPr id="216148" name="Line 99"/>
          <p:cNvSpPr>
            <a:spLocks noChangeShapeType="1"/>
          </p:cNvSpPr>
          <p:nvPr/>
        </p:nvSpPr>
        <p:spPr bwMode="auto">
          <a:xfrm flipH="1" flipV="1">
            <a:off x="1403350" y="5373688"/>
            <a:ext cx="865188" cy="714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149" name="Freeform 100"/>
          <p:cNvSpPr>
            <a:spLocks/>
          </p:cNvSpPr>
          <p:nvPr/>
        </p:nvSpPr>
        <p:spPr bwMode="auto">
          <a:xfrm>
            <a:off x="2651125" y="5084763"/>
            <a:ext cx="625475" cy="150812"/>
          </a:xfrm>
          <a:custGeom>
            <a:avLst/>
            <a:gdLst>
              <a:gd name="T0" fmla="*/ 2147483647 w 394"/>
              <a:gd name="T1" fmla="*/ 0 h 95"/>
              <a:gd name="T2" fmla="*/ 0 w 394"/>
              <a:gd name="T3" fmla="*/ 2147483647 h 95"/>
              <a:gd name="T4" fmla="*/ 0 60000 65536"/>
              <a:gd name="T5" fmla="*/ 0 60000 65536"/>
              <a:gd name="T6" fmla="*/ 0 w 394"/>
              <a:gd name="T7" fmla="*/ 0 h 95"/>
              <a:gd name="T8" fmla="*/ 394 w 394"/>
              <a:gd name="T9" fmla="*/ 95 h 95"/>
            </a:gdLst>
            <a:ahLst/>
            <a:cxnLst>
              <a:cxn ang="T4">
                <a:pos x="T0" y="T1"/>
              </a:cxn>
              <a:cxn ang="T5">
                <a:pos x="T2" y="T3"/>
              </a:cxn>
            </a:cxnLst>
            <a:rect l="T6" t="T7" r="T8" b="T9"/>
            <a:pathLst>
              <a:path w="394" h="95">
                <a:moveTo>
                  <a:pt x="394" y="0"/>
                </a:moveTo>
                <a:lnTo>
                  <a:pt x="0" y="95"/>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50" name="Line 101"/>
          <p:cNvSpPr>
            <a:spLocks noChangeShapeType="1"/>
          </p:cNvSpPr>
          <p:nvPr/>
        </p:nvSpPr>
        <p:spPr bwMode="auto">
          <a:xfrm>
            <a:off x="1979613"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916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84" name="Rectangle 96"/>
          <p:cNvSpPr>
            <a:spLocks noChangeArrowheads="1"/>
          </p:cNvSpPr>
          <p:nvPr/>
        </p:nvSpPr>
        <p:spPr bwMode="auto">
          <a:xfrm>
            <a:off x="6588125" y="4724400"/>
            <a:ext cx="2179638"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زيادة العرض ونقص الطلب</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3983" name="Rectangle 95"/>
          <p:cNvSpPr>
            <a:spLocks noChangeArrowheads="1"/>
          </p:cNvSpPr>
          <p:nvPr/>
        </p:nvSpPr>
        <p:spPr bwMode="auto">
          <a:xfrm>
            <a:off x="6516688" y="2349500"/>
            <a:ext cx="2179637"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latin typeface="Arial" pitchFamily="34" charset="0"/>
                <a:cs typeface="Arial" pitchFamily="34" charset="0"/>
              </a:rPr>
              <a:t>زيادة الطلب ونقص العرض</a:t>
            </a:r>
            <a:endParaRPr lang="en-US" b="1">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93897" name="Rectangle 9"/>
          <p:cNvSpPr>
            <a:spLocks noGrp="1" noChangeArrowheads="1"/>
          </p:cNvSpPr>
          <p:nvPr>
            <p:ph type="title"/>
          </p:nvPr>
        </p:nvSpPr>
        <p:spPr>
          <a:xfrm>
            <a:off x="457200" y="277813"/>
            <a:ext cx="8229600" cy="919162"/>
          </a:xfrm>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17093" name="Rectangle 10"/>
          <p:cNvSpPr>
            <a:spLocks noGrp="1" noChangeArrowheads="1"/>
          </p:cNvSpPr>
          <p:nvPr>
            <p:ph type="body" sz="half" idx="1"/>
          </p:nvPr>
        </p:nvSpPr>
        <p:spPr>
          <a:xfrm>
            <a:off x="457200" y="1600200"/>
            <a:ext cx="3827463" cy="4525963"/>
          </a:xfrm>
        </p:spPr>
        <p:txBody>
          <a:bodyPr/>
          <a:lstStyle/>
          <a:p>
            <a:pPr marL="533400" indent="-533400" algn="r" rtl="1" eaLnBrk="1" hangingPunct="1"/>
            <a:r>
              <a:rPr lang="ar-SA" altLang="ar-SA" sz="2800" b="1" dirty="0" smtClean="0"/>
              <a:t>لاحظ في هذه الأشكال وسابقتها:</a:t>
            </a:r>
          </a:p>
          <a:p>
            <a:pPr marL="533400" indent="-533400" algn="r" rtl="1" eaLnBrk="1" hangingPunct="1"/>
            <a:r>
              <a:rPr lang="ar-SA" altLang="ar-SA" sz="2800" b="1" dirty="0" smtClean="0"/>
              <a:t>التغيرات في التوازنات يمكن أن تأخذ أشكالا عدة وذلك حسب:</a:t>
            </a:r>
          </a:p>
          <a:p>
            <a:pPr marL="533400" indent="-533400" algn="r" rtl="1" eaLnBrk="1" hangingPunct="1">
              <a:buFont typeface="Wingdings" pitchFamily="2" charset="2"/>
              <a:buAutoNum type="arabicPeriod"/>
            </a:pPr>
            <a:r>
              <a:rPr lang="ar-SA" altLang="ar-SA" sz="2800" b="1" dirty="0" smtClean="0"/>
              <a:t>الانتقال النسبي للعرض والطلب</a:t>
            </a:r>
          </a:p>
          <a:p>
            <a:pPr marL="533400" indent="-533400" algn="r" rtl="1" eaLnBrk="1" hangingPunct="1">
              <a:buFont typeface="Wingdings" pitchFamily="2" charset="2"/>
              <a:buAutoNum type="arabicPeriod"/>
            </a:pPr>
            <a:r>
              <a:rPr lang="ar-SA" altLang="ar-SA" sz="2800" b="1" dirty="0" smtClean="0"/>
              <a:t>المرونات النسبية للعرض والطلب</a:t>
            </a:r>
            <a:endParaRPr lang="en-GB" altLang="ar-SA" sz="2800" b="1" dirty="0" smtClean="0"/>
          </a:p>
        </p:txBody>
      </p:sp>
      <p:sp>
        <p:nvSpPr>
          <p:cNvPr id="217094" name="Line 55"/>
          <p:cNvSpPr>
            <a:spLocks noChangeShapeType="1"/>
          </p:cNvSpPr>
          <p:nvPr/>
        </p:nvSpPr>
        <p:spPr bwMode="auto">
          <a:xfrm flipV="1">
            <a:off x="5076825" y="17732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95" name="Freeform 56"/>
          <p:cNvSpPr>
            <a:spLocks/>
          </p:cNvSpPr>
          <p:nvPr/>
        </p:nvSpPr>
        <p:spPr bwMode="auto">
          <a:xfrm>
            <a:off x="5076825" y="3429000"/>
            <a:ext cx="3335338" cy="1588"/>
          </a:xfrm>
          <a:custGeom>
            <a:avLst/>
            <a:gdLst>
              <a:gd name="T0" fmla="*/ 0 w 2101"/>
              <a:gd name="T1" fmla="*/ 0 h 1"/>
              <a:gd name="T2" fmla="*/ 2147483647 w 2101"/>
              <a:gd name="T3" fmla="*/ 0 h 1"/>
              <a:gd name="T4" fmla="*/ 0 60000 65536"/>
              <a:gd name="T5" fmla="*/ 0 60000 65536"/>
              <a:gd name="T6" fmla="*/ 0 w 2101"/>
              <a:gd name="T7" fmla="*/ 0 h 1"/>
              <a:gd name="T8" fmla="*/ 2101 w 2101"/>
              <a:gd name="T9" fmla="*/ 1 h 1"/>
            </a:gdLst>
            <a:ahLst/>
            <a:cxnLst>
              <a:cxn ang="T4">
                <a:pos x="T0" y="T1"/>
              </a:cxn>
              <a:cxn ang="T5">
                <a:pos x="T2" y="T3"/>
              </a:cxn>
            </a:cxnLst>
            <a:rect l="T6" t="T7" r="T8" b="T9"/>
            <a:pathLst>
              <a:path w="2101" h="1">
                <a:moveTo>
                  <a:pt x="0" y="0"/>
                </a:moveTo>
                <a:lnTo>
                  <a:pt x="210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96" name="Text Box 57"/>
          <p:cNvSpPr txBox="1">
            <a:spLocks noChangeArrowheads="1"/>
          </p:cNvSpPr>
          <p:nvPr/>
        </p:nvSpPr>
        <p:spPr bwMode="auto">
          <a:xfrm>
            <a:off x="4787900" y="13414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17097" name="Freeform 58"/>
          <p:cNvSpPr>
            <a:spLocks/>
          </p:cNvSpPr>
          <p:nvPr/>
        </p:nvSpPr>
        <p:spPr bwMode="auto">
          <a:xfrm>
            <a:off x="5364163" y="1463675"/>
            <a:ext cx="2339975" cy="1604963"/>
          </a:xfrm>
          <a:custGeom>
            <a:avLst/>
            <a:gdLst>
              <a:gd name="T0" fmla="*/ 0 w 1474"/>
              <a:gd name="T1" fmla="*/ 2147483647 h 1011"/>
              <a:gd name="T2" fmla="*/ 2147483647 w 1474"/>
              <a:gd name="T3" fmla="*/ 0 h 1011"/>
              <a:gd name="T4" fmla="*/ 0 60000 65536"/>
              <a:gd name="T5" fmla="*/ 0 60000 65536"/>
              <a:gd name="T6" fmla="*/ 0 w 1474"/>
              <a:gd name="T7" fmla="*/ 0 h 1011"/>
              <a:gd name="T8" fmla="*/ 1474 w 1474"/>
              <a:gd name="T9" fmla="*/ 1011 h 1011"/>
            </a:gdLst>
            <a:ahLst/>
            <a:cxnLst>
              <a:cxn ang="T4">
                <a:pos x="T0" y="T1"/>
              </a:cxn>
              <a:cxn ang="T5">
                <a:pos x="T2" y="T3"/>
              </a:cxn>
            </a:cxnLst>
            <a:rect l="T6" t="T7" r="T8" b="T9"/>
            <a:pathLst>
              <a:path w="1474" h="1011">
                <a:moveTo>
                  <a:pt x="0" y="1011"/>
                </a:moveTo>
                <a:lnTo>
                  <a:pt x="147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98" name="Line 59"/>
          <p:cNvSpPr>
            <a:spLocks noChangeShapeType="1"/>
          </p:cNvSpPr>
          <p:nvPr/>
        </p:nvSpPr>
        <p:spPr bwMode="auto">
          <a:xfrm>
            <a:off x="5867400" y="1628775"/>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9" name="Freeform 60"/>
          <p:cNvSpPr>
            <a:spLocks/>
          </p:cNvSpPr>
          <p:nvPr/>
        </p:nvSpPr>
        <p:spPr bwMode="auto">
          <a:xfrm>
            <a:off x="4937125" y="3941763"/>
            <a:ext cx="14288" cy="2079625"/>
          </a:xfrm>
          <a:custGeom>
            <a:avLst/>
            <a:gdLst>
              <a:gd name="T0" fmla="*/ 2147483647 w 9"/>
              <a:gd name="T1" fmla="*/ 2147483647 h 1310"/>
              <a:gd name="T2" fmla="*/ 0 w 9"/>
              <a:gd name="T3" fmla="*/ 0 h 1310"/>
              <a:gd name="T4" fmla="*/ 0 60000 65536"/>
              <a:gd name="T5" fmla="*/ 0 60000 65536"/>
              <a:gd name="T6" fmla="*/ 0 w 9"/>
              <a:gd name="T7" fmla="*/ 0 h 1310"/>
              <a:gd name="T8" fmla="*/ 9 w 9"/>
              <a:gd name="T9" fmla="*/ 1310 h 1310"/>
            </a:gdLst>
            <a:ahLst/>
            <a:cxnLst>
              <a:cxn ang="T4">
                <a:pos x="T0" y="T1"/>
              </a:cxn>
              <a:cxn ang="T5">
                <a:pos x="T2" y="T3"/>
              </a:cxn>
            </a:cxnLst>
            <a:rect l="T6" t="T7" r="T8" b="T9"/>
            <a:pathLst>
              <a:path w="9" h="1310">
                <a:moveTo>
                  <a:pt x="9" y="1310"/>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0" name="Freeform 61"/>
          <p:cNvSpPr>
            <a:spLocks/>
          </p:cNvSpPr>
          <p:nvPr/>
        </p:nvSpPr>
        <p:spPr bwMode="auto">
          <a:xfrm>
            <a:off x="4951413" y="5975350"/>
            <a:ext cx="3827462" cy="44450"/>
          </a:xfrm>
          <a:custGeom>
            <a:avLst/>
            <a:gdLst>
              <a:gd name="T0" fmla="*/ 0 w 2411"/>
              <a:gd name="T1" fmla="*/ 2147483647 h 28"/>
              <a:gd name="T2" fmla="*/ 2147483647 w 2411"/>
              <a:gd name="T3" fmla="*/ 0 h 28"/>
              <a:gd name="T4" fmla="*/ 0 60000 65536"/>
              <a:gd name="T5" fmla="*/ 0 60000 65536"/>
              <a:gd name="T6" fmla="*/ 0 w 2411"/>
              <a:gd name="T7" fmla="*/ 0 h 28"/>
              <a:gd name="T8" fmla="*/ 2411 w 2411"/>
              <a:gd name="T9" fmla="*/ 28 h 28"/>
            </a:gdLst>
            <a:ahLst/>
            <a:cxnLst>
              <a:cxn ang="T4">
                <a:pos x="T0" y="T1"/>
              </a:cxn>
              <a:cxn ang="T5">
                <a:pos x="T2" y="T3"/>
              </a:cxn>
            </a:cxnLst>
            <a:rect l="T6" t="T7" r="T8" b="T9"/>
            <a:pathLst>
              <a:path w="2411" h="28">
                <a:moveTo>
                  <a:pt x="0" y="28"/>
                </a:moveTo>
                <a:lnTo>
                  <a:pt x="241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1" name="Text Box 62"/>
          <p:cNvSpPr txBox="1">
            <a:spLocks noChangeArrowheads="1"/>
          </p:cNvSpPr>
          <p:nvPr/>
        </p:nvSpPr>
        <p:spPr bwMode="auto">
          <a:xfrm>
            <a:off x="4500563" y="35734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17102" name="Line 63"/>
          <p:cNvSpPr>
            <a:spLocks noChangeShapeType="1"/>
          </p:cNvSpPr>
          <p:nvPr/>
        </p:nvSpPr>
        <p:spPr bwMode="auto">
          <a:xfrm flipV="1">
            <a:off x="5238750" y="4364038"/>
            <a:ext cx="2520950" cy="129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03" name="Line 64"/>
          <p:cNvSpPr>
            <a:spLocks noChangeShapeType="1"/>
          </p:cNvSpPr>
          <p:nvPr/>
        </p:nvSpPr>
        <p:spPr bwMode="auto">
          <a:xfrm>
            <a:off x="5670550" y="4364038"/>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04" name="Freeform 66"/>
          <p:cNvSpPr>
            <a:spLocks/>
          </p:cNvSpPr>
          <p:nvPr/>
        </p:nvSpPr>
        <p:spPr bwMode="auto">
          <a:xfrm>
            <a:off x="6240463" y="1760538"/>
            <a:ext cx="1668462" cy="1485900"/>
          </a:xfrm>
          <a:custGeom>
            <a:avLst/>
            <a:gdLst>
              <a:gd name="T0" fmla="*/ 0 w 1051"/>
              <a:gd name="T1" fmla="*/ 2147483647 h 936"/>
              <a:gd name="T2" fmla="*/ 2147483647 w 1051"/>
              <a:gd name="T3" fmla="*/ 0 h 936"/>
              <a:gd name="T4" fmla="*/ 0 60000 65536"/>
              <a:gd name="T5" fmla="*/ 0 60000 65536"/>
              <a:gd name="T6" fmla="*/ 0 w 1051"/>
              <a:gd name="T7" fmla="*/ 0 h 936"/>
              <a:gd name="T8" fmla="*/ 1051 w 1051"/>
              <a:gd name="T9" fmla="*/ 936 h 936"/>
            </a:gdLst>
            <a:ahLst/>
            <a:cxnLst>
              <a:cxn ang="T4">
                <a:pos x="T0" y="T1"/>
              </a:cxn>
              <a:cxn ang="T5">
                <a:pos x="T2" y="T3"/>
              </a:cxn>
            </a:cxnLst>
            <a:rect l="T6" t="T7" r="T8" b="T9"/>
            <a:pathLst>
              <a:path w="1051" h="936">
                <a:moveTo>
                  <a:pt x="0" y="936"/>
                </a:moveTo>
                <a:lnTo>
                  <a:pt x="1051"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5" name="Freeform 67"/>
          <p:cNvSpPr>
            <a:spLocks/>
          </p:cNvSpPr>
          <p:nvPr/>
        </p:nvSpPr>
        <p:spPr bwMode="auto">
          <a:xfrm>
            <a:off x="5257800" y="2011363"/>
            <a:ext cx="1762125" cy="1417637"/>
          </a:xfrm>
          <a:custGeom>
            <a:avLst/>
            <a:gdLst>
              <a:gd name="T0" fmla="*/ 0 w 1110"/>
              <a:gd name="T1" fmla="*/ 0 h 893"/>
              <a:gd name="T2" fmla="*/ 2147483647 w 1110"/>
              <a:gd name="T3" fmla="*/ 2147483647 h 893"/>
              <a:gd name="T4" fmla="*/ 0 60000 65536"/>
              <a:gd name="T5" fmla="*/ 0 60000 65536"/>
              <a:gd name="T6" fmla="*/ 0 w 1110"/>
              <a:gd name="T7" fmla="*/ 0 h 893"/>
              <a:gd name="T8" fmla="*/ 1110 w 1110"/>
              <a:gd name="T9" fmla="*/ 893 h 893"/>
            </a:gdLst>
            <a:ahLst/>
            <a:cxnLst>
              <a:cxn ang="T4">
                <a:pos x="T0" y="T1"/>
              </a:cxn>
              <a:cxn ang="T5">
                <a:pos x="T2" y="T3"/>
              </a:cxn>
            </a:cxnLst>
            <a:rect l="T6" t="T7" r="T8" b="T9"/>
            <a:pathLst>
              <a:path w="1110" h="893">
                <a:moveTo>
                  <a:pt x="0" y="0"/>
                </a:moveTo>
                <a:lnTo>
                  <a:pt x="1110" y="893"/>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6" name="Line 68"/>
          <p:cNvSpPr>
            <a:spLocks noChangeShapeType="1"/>
          </p:cNvSpPr>
          <p:nvPr/>
        </p:nvSpPr>
        <p:spPr bwMode="auto">
          <a:xfrm flipV="1">
            <a:off x="6804025" y="2924175"/>
            <a:ext cx="86360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07" name="Freeform 69"/>
          <p:cNvSpPr>
            <a:spLocks/>
          </p:cNvSpPr>
          <p:nvPr/>
        </p:nvSpPr>
        <p:spPr bwMode="auto">
          <a:xfrm>
            <a:off x="7246938" y="1760538"/>
            <a:ext cx="495300" cy="85725"/>
          </a:xfrm>
          <a:custGeom>
            <a:avLst/>
            <a:gdLst>
              <a:gd name="T0" fmla="*/ 2147483647 w 312"/>
              <a:gd name="T1" fmla="*/ 2147483647 h 54"/>
              <a:gd name="T2" fmla="*/ 0 w 312"/>
              <a:gd name="T3" fmla="*/ 0 h 54"/>
              <a:gd name="T4" fmla="*/ 0 60000 65536"/>
              <a:gd name="T5" fmla="*/ 0 60000 65536"/>
              <a:gd name="T6" fmla="*/ 0 w 312"/>
              <a:gd name="T7" fmla="*/ 0 h 54"/>
              <a:gd name="T8" fmla="*/ 312 w 312"/>
              <a:gd name="T9" fmla="*/ 54 h 54"/>
            </a:gdLst>
            <a:ahLst/>
            <a:cxnLst>
              <a:cxn ang="T4">
                <a:pos x="T0" y="T1"/>
              </a:cxn>
              <a:cxn ang="T5">
                <a:pos x="T2" y="T3"/>
              </a:cxn>
            </a:cxnLst>
            <a:rect l="T6" t="T7" r="T8" b="T9"/>
            <a:pathLst>
              <a:path w="312" h="54">
                <a:moveTo>
                  <a:pt x="312" y="54"/>
                </a:moveTo>
                <a:lnTo>
                  <a:pt x="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08" name="Text Box 70"/>
          <p:cNvSpPr txBox="1">
            <a:spLocks noChangeArrowheads="1"/>
          </p:cNvSpPr>
          <p:nvPr/>
        </p:nvSpPr>
        <p:spPr bwMode="auto">
          <a:xfrm>
            <a:off x="7935913" y="1504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7109" name="Text Box 71"/>
          <p:cNvSpPr txBox="1">
            <a:spLocks noChangeArrowheads="1"/>
          </p:cNvSpPr>
          <p:nvPr/>
        </p:nvSpPr>
        <p:spPr bwMode="auto">
          <a:xfrm>
            <a:off x="7451725" y="12684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7110" name="Text Box 72"/>
          <p:cNvSpPr txBox="1">
            <a:spLocks noChangeArrowheads="1"/>
          </p:cNvSpPr>
          <p:nvPr/>
        </p:nvSpPr>
        <p:spPr bwMode="auto">
          <a:xfrm>
            <a:off x="5435600" y="13414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7111" name="Text Box 73"/>
          <p:cNvSpPr txBox="1">
            <a:spLocks noChangeArrowheads="1"/>
          </p:cNvSpPr>
          <p:nvPr/>
        </p:nvSpPr>
        <p:spPr bwMode="auto">
          <a:xfrm>
            <a:off x="5076825" y="17002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7112" name="Line 74"/>
          <p:cNvSpPr>
            <a:spLocks noChangeShapeType="1"/>
          </p:cNvSpPr>
          <p:nvPr/>
        </p:nvSpPr>
        <p:spPr bwMode="auto">
          <a:xfrm>
            <a:off x="6516688" y="2997200"/>
            <a:ext cx="0" cy="4318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3" name="Line 75"/>
          <p:cNvSpPr>
            <a:spLocks noChangeShapeType="1"/>
          </p:cNvSpPr>
          <p:nvPr/>
        </p:nvSpPr>
        <p:spPr bwMode="auto">
          <a:xfrm flipH="1">
            <a:off x="5076825" y="2997200"/>
            <a:ext cx="14398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4" name="Line 76"/>
          <p:cNvSpPr>
            <a:spLocks noChangeShapeType="1"/>
          </p:cNvSpPr>
          <p:nvPr/>
        </p:nvSpPr>
        <p:spPr bwMode="auto">
          <a:xfrm>
            <a:off x="6659563" y="2205038"/>
            <a:ext cx="0" cy="12239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5" name="Line 77"/>
          <p:cNvSpPr>
            <a:spLocks noChangeShapeType="1"/>
          </p:cNvSpPr>
          <p:nvPr/>
        </p:nvSpPr>
        <p:spPr bwMode="auto">
          <a:xfrm flipH="1">
            <a:off x="5076825" y="2205038"/>
            <a:ext cx="15827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16" name="Line 78"/>
          <p:cNvSpPr>
            <a:spLocks noChangeShapeType="1"/>
          </p:cNvSpPr>
          <p:nvPr/>
        </p:nvSpPr>
        <p:spPr bwMode="auto">
          <a:xfrm flipV="1">
            <a:off x="6732588" y="4240213"/>
            <a:ext cx="1655762" cy="15827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7" name="Line 79"/>
          <p:cNvSpPr>
            <a:spLocks noChangeShapeType="1"/>
          </p:cNvSpPr>
          <p:nvPr/>
        </p:nvSpPr>
        <p:spPr bwMode="auto">
          <a:xfrm flipH="1" flipV="1">
            <a:off x="7164388" y="4240213"/>
            <a:ext cx="1008062"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8" name="Line 80"/>
          <p:cNvSpPr>
            <a:spLocks noChangeShapeType="1"/>
          </p:cNvSpPr>
          <p:nvPr/>
        </p:nvSpPr>
        <p:spPr bwMode="auto">
          <a:xfrm flipH="1">
            <a:off x="7451725" y="5464175"/>
            <a:ext cx="576263" cy="1444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19" name="Line 81"/>
          <p:cNvSpPr>
            <a:spLocks noChangeShapeType="1"/>
          </p:cNvSpPr>
          <p:nvPr/>
        </p:nvSpPr>
        <p:spPr bwMode="auto">
          <a:xfrm>
            <a:off x="5867400" y="5391150"/>
            <a:ext cx="93662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120" name="Line 82"/>
          <p:cNvSpPr>
            <a:spLocks noChangeShapeType="1"/>
          </p:cNvSpPr>
          <p:nvPr/>
        </p:nvSpPr>
        <p:spPr bwMode="auto">
          <a:xfrm>
            <a:off x="7380288" y="452755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1" name="Line 83"/>
          <p:cNvSpPr>
            <a:spLocks noChangeShapeType="1"/>
          </p:cNvSpPr>
          <p:nvPr/>
        </p:nvSpPr>
        <p:spPr bwMode="auto">
          <a:xfrm flipH="1">
            <a:off x="4932363" y="4527550"/>
            <a:ext cx="2447925"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2" name="Text Box 85"/>
          <p:cNvSpPr txBox="1">
            <a:spLocks noChangeArrowheads="1"/>
          </p:cNvSpPr>
          <p:nvPr/>
        </p:nvSpPr>
        <p:spPr bwMode="auto">
          <a:xfrm>
            <a:off x="8316913" y="4022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17123" name="Text Box 86"/>
          <p:cNvSpPr txBox="1">
            <a:spLocks noChangeArrowheads="1"/>
          </p:cNvSpPr>
          <p:nvPr/>
        </p:nvSpPr>
        <p:spPr bwMode="auto">
          <a:xfrm>
            <a:off x="7596188" y="40957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17124" name="Text Box 87"/>
          <p:cNvSpPr txBox="1">
            <a:spLocks noChangeArrowheads="1"/>
          </p:cNvSpPr>
          <p:nvPr/>
        </p:nvSpPr>
        <p:spPr bwMode="auto">
          <a:xfrm>
            <a:off x="5364163" y="4022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D2</a:t>
            </a:r>
            <a:endParaRPr lang="en-GB" altLang="ar-SA" sz="1800" b="1">
              <a:latin typeface="Arial" charset="0"/>
            </a:endParaRPr>
          </a:p>
        </p:txBody>
      </p:sp>
      <p:sp>
        <p:nvSpPr>
          <p:cNvPr id="217125" name="Text Box 88"/>
          <p:cNvSpPr txBox="1">
            <a:spLocks noChangeArrowheads="1"/>
          </p:cNvSpPr>
          <p:nvPr/>
        </p:nvSpPr>
        <p:spPr bwMode="auto">
          <a:xfrm>
            <a:off x="6659563" y="395128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D1</a:t>
            </a:r>
            <a:endParaRPr lang="en-GB" altLang="ar-SA" sz="1800" b="1">
              <a:latin typeface="Arial" charset="0"/>
            </a:endParaRPr>
          </a:p>
        </p:txBody>
      </p:sp>
      <p:sp>
        <p:nvSpPr>
          <p:cNvPr id="217126" name="Line 89"/>
          <p:cNvSpPr>
            <a:spLocks noChangeShapeType="1"/>
          </p:cNvSpPr>
          <p:nvPr/>
        </p:nvSpPr>
        <p:spPr bwMode="auto">
          <a:xfrm>
            <a:off x="7164388" y="5464175"/>
            <a:ext cx="0" cy="5032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17127" name="Freeform 90"/>
          <p:cNvSpPr>
            <a:spLocks/>
          </p:cNvSpPr>
          <p:nvPr/>
        </p:nvSpPr>
        <p:spPr bwMode="auto">
          <a:xfrm>
            <a:off x="4914900" y="5464175"/>
            <a:ext cx="2249488" cy="7938"/>
          </a:xfrm>
          <a:custGeom>
            <a:avLst/>
            <a:gdLst>
              <a:gd name="T0" fmla="*/ 2147483647 w 1417"/>
              <a:gd name="T1" fmla="*/ 0 h 5"/>
              <a:gd name="T2" fmla="*/ 0 w 1417"/>
              <a:gd name="T3" fmla="*/ 2147483647 h 5"/>
              <a:gd name="T4" fmla="*/ 0 60000 65536"/>
              <a:gd name="T5" fmla="*/ 0 60000 65536"/>
              <a:gd name="T6" fmla="*/ 0 w 1417"/>
              <a:gd name="T7" fmla="*/ 0 h 5"/>
              <a:gd name="T8" fmla="*/ 1417 w 1417"/>
              <a:gd name="T9" fmla="*/ 5 h 5"/>
            </a:gdLst>
            <a:ahLst/>
            <a:cxnLst>
              <a:cxn ang="T4">
                <a:pos x="T0" y="T1"/>
              </a:cxn>
              <a:cxn ang="T5">
                <a:pos x="T2" y="T3"/>
              </a:cxn>
            </a:cxnLst>
            <a:rect l="T6" t="T7" r="T8" b="T9"/>
            <a:pathLst>
              <a:path w="1417" h="5">
                <a:moveTo>
                  <a:pt x="1417" y="0"/>
                </a:moveTo>
                <a:lnTo>
                  <a:pt x="0" y="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28" name="Text Box 91"/>
          <p:cNvSpPr txBox="1">
            <a:spLocks noChangeArrowheads="1"/>
          </p:cNvSpPr>
          <p:nvPr/>
        </p:nvSpPr>
        <p:spPr bwMode="auto">
          <a:xfrm>
            <a:off x="6300788" y="3429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 q2</a:t>
            </a:r>
            <a:endParaRPr lang="en-GB" altLang="ar-SA" sz="1800" b="1">
              <a:latin typeface="Arial" charset="0"/>
            </a:endParaRPr>
          </a:p>
        </p:txBody>
      </p:sp>
      <p:sp>
        <p:nvSpPr>
          <p:cNvPr id="217129" name="Text Box 92"/>
          <p:cNvSpPr txBox="1">
            <a:spLocks noChangeArrowheads="1"/>
          </p:cNvSpPr>
          <p:nvPr/>
        </p:nvSpPr>
        <p:spPr bwMode="auto">
          <a:xfrm>
            <a:off x="6948488" y="60213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 q1</a:t>
            </a:r>
            <a:endParaRPr lang="en-GB" altLang="ar-SA" sz="1800" b="1">
              <a:latin typeface="Arial" charset="0"/>
            </a:endParaRPr>
          </a:p>
        </p:txBody>
      </p:sp>
      <p:sp>
        <p:nvSpPr>
          <p:cNvPr id="217130" name="Text Box 93"/>
          <p:cNvSpPr txBox="1">
            <a:spLocks noChangeArrowheads="1"/>
          </p:cNvSpPr>
          <p:nvPr/>
        </p:nvSpPr>
        <p:spPr bwMode="auto">
          <a:xfrm>
            <a:off x="4643438" y="1989138"/>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
        <p:nvSpPr>
          <p:cNvPr id="217131" name="Text Box 94"/>
          <p:cNvSpPr txBox="1">
            <a:spLocks noChangeArrowheads="1"/>
          </p:cNvSpPr>
          <p:nvPr/>
        </p:nvSpPr>
        <p:spPr bwMode="auto">
          <a:xfrm>
            <a:off x="4356100" y="4437063"/>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p>
          <a:p>
            <a:pPr algn="l" rtl="0" eaLnBrk="1" hangingPunct="1">
              <a:spcBef>
                <a:spcPct val="0"/>
              </a:spcBef>
              <a:buClrTx/>
              <a:buSzTx/>
              <a:buFontTx/>
              <a:buNone/>
            </a:pPr>
            <a:endParaRPr lang="en-US" altLang="ar-SA" sz="1800" b="1">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Tree>
    <p:extLst>
      <p:ext uri="{BB962C8B-B14F-4D97-AF65-F5344CB8AC3E}">
        <p14:creationId xmlns:p14="http://schemas.microsoft.com/office/powerpoint/2010/main" val="61430383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p:txBody>
          <a:bodyPr>
            <a:norm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تصنيف الأسواق حسب القوة في  السوق جانب العرض (البائعين)</a:t>
            </a:r>
            <a:endParaRPr lang="en-GB" sz="3200" dirty="0" smtClean="0">
              <a:latin typeface="Times New Roman" panose="02020603050405020304" pitchFamily="18" charset="0"/>
              <a:cs typeface="Times New Roman" panose="02020603050405020304" pitchFamily="18" charset="0"/>
            </a:endParaRPr>
          </a:p>
        </p:txBody>
      </p:sp>
      <p:graphicFrame>
        <p:nvGraphicFramePr>
          <p:cNvPr id="298019" name="Group 35"/>
          <p:cNvGraphicFramePr>
            <a:graphicFrameLocks noGrp="1"/>
          </p:cNvGraphicFramePr>
          <p:nvPr>
            <p:ph type="tbl" idx="1"/>
          </p:nvPr>
        </p:nvGraphicFramePr>
        <p:xfrm>
          <a:off x="457200" y="1600200"/>
          <a:ext cx="8229600" cy="4846638"/>
        </p:xfrm>
        <a:graphic>
          <a:graphicData uri="http://schemas.openxmlformats.org/drawingml/2006/table">
            <a:tbl>
              <a:tblPr rtl="1"/>
              <a:tblGrid>
                <a:gridCol w="4114800"/>
                <a:gridCol w="4114800"/>
              </a:tblGrid>
              <a:tr h="3353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نوع السوق</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الخصائص</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cap="fla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الكاملة:</a:t>
                      </a:r>
                      <a:r>
                        <a:rPr kumimoji="0" lang="en-US" sz="1600" b="1" i="0" u="none" strike="noStrike" cap="none" normalizeH="0" baseline="0" smtClean="0">
                          <a:ln>
                            <a:noFill/>
                          </a:ln>
                          <a:solidFill>
                            <a:srgbClr val="000000"/>
                          </a:solidFill>
                          <a:effectLst/>
                          <a:latin typeface="Arial" pitchFamily="34" charset="0"/>
                          <a:cs typeface="Times New Roman" pitchFamily="18" charset="0"/>
                        </a:rPr>
                        <a:t>Perfect Competition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سوق منظمة جداً، بشرط ان تكون الكمية التي يتعامل فيها كل عميل صغيرة لدرجة ان أي تغير في الكميات المباعة أو المشتراه لأي منهم لن يؤثر في السعر السائد في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1-توفر عدد كبير من البائعين و المشترين.</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2-السلعة المنتجة لدى الجميع متجانسة.</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3- حرية الدخول و الخروج من السوق.</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Times New Roman" pitchFamily="18" charset="0"/>
                        </a:rPr>
                        <a:t>4-المعرفة التامة بظروف العرض و الطلب.</a:t>
                      </a:r>
                      <a:endParaRPr kumimoji="0" lang="ar-SA" sz="16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554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الاحتكار</a:t>
                      </a:r>
                      <a:r>
                        <a:rPr kumimoji="0" lang="en-US" sz="1600" b="1" i="0" u="none" strike="noStrike" cap="none" normalizeH="0" baseline="0" smtClean="0">
                          <a:ln>
                            <a:noFill/>
                          </a:ln>
                          <a:solidFill>
                            <a:srgbClr val="000000"/>
                          </a:solidFill>
                          <a:effectLst/>
                          <a:latin typeface="Arial" pitchFamily="34" charset="0"/>
                          <a:cs typeface="Times New Roman" pitchFamily="18" charset="0"/>
                        </a:rPr>
                        <a:t> </a:t>
                      </a:r>
                      <a:r>
                        <a:rPr kumimoji="0" lang="ar-SA" sz="1600" b="1" i="0" u="none" strike="noStrike" cap="none" normalizeH="0" baseline="0" smtClean="0">
                          <a:ln>
                            <a:noFill/>
                          </a:ln>
                          <a:solidFill>
                            <a:srgbClr val="000000"/>
                          </a:solidFill>
                          <a:effectLst/>
                          <a:latin typeface="Arial" pitchFamily="34" charset="0"/>
                          <a:cs typeface="Times New Roman" pitchFamily="18" charset="0"/>
                        </a:rPr>
                        <a:t>المطلق:</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Monopoly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أسبابه: </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1- طبيعة الإنتاج مثل مشاريع البرق و البريد و المياه و الكهرباء.</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2-من القانون(حق الاختراع أو الامتياز أو التأليف).</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3- ضخامة تكاليف الإنتاج.</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1-وجود بائع أو منتج واحد في السوق.</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2-عدم وجود بدائل للسلعة التي ينتجها المحتكر.</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3- وجود عوائق تمنع دخول شركات إلى السوق.</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4-المحتكر له ان يتحكم في الكمية المعروضة أو السعر ولكنه لا يمكنه التحكم في الاثنين معاً.</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الاحتكارية:</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Monopolistic Competition</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تجمع بين المنافسة و الاحتكار</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عدد كبير من المؤسسات الصغيرة.</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السلع المنتجة متشابهه وليست متجانسة تماماً(الفرق في الشكل و الحجم و النوع مثل صناعة المنسوجات)</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سهولة الدخول و الخروج من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82301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منافسة القلة:</a:t>
                      </a:r>
                      <a:r>
                        <a:rPr kumimoji="0" lang="en-US" sz="1600" b="1" i="0" u="none" strike="noStrike" cap="none" normalizeH="0" baseline="0" smtClean="0">
                          <a:ln>
                            <a:noFill/>
                          </a:ln>
                          <a:solidFill>
                            <a:srgbClr val="000000"/>
                          </a:solidFill>
                          <a:effectLst/>
                          <a:latin typeface="Arial" pitchFamily="34" charset="0"/>
                          <a:cs typeface="Times New Roman" pitchFamily="18" charset="0"/>
                        </a:rPr>
                        <a:t>Oligopoly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(صناعة السيارات و المطاط... الخ)</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عدد قليل من المنتجين.</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السلع المنتجة قد تكون متجانسة وقد تكون متميزة.</a:t>
                      </a:r>
                      <a:endParaRPr kumimoji="0" lang="en-GB" sz="1600" b="0"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0" i="0" u="none" strike="noStrike" cap="none" normalizeH="0" baseline="0" smtClean="0">
                          <a:ln>
                            <a:noFill/>
                          </a:ln>
                          <a:solidFill>
                            <a:schemeClr val="tx1"/>
                          </a:solidFill>
                          <a:effectLst/>
                          <a:latin typeface="Arial" pitchFamily="34" charset="0"/>
                          <a:cs typeface="Times New Roman" pitchFamily="18" charset="0"/>
                        </a:rPr>
                        <a:t>وجود عوائق كبيرة لدخول السوق.</a:t>
                      </a:r>
                      <a:endParaRPr kumimoji="0" lang="ar-SA" sz="16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cap="flat">
                      <a:noFill/>
                    </a:lnB>
                    <a:lnTlToBr>
                      <a:noFill/>
                    </a:lnTlToBr>
                    <a:lnBlToTr>
                      <a:noFill/>
                    </a:lnBlToTr>
                    <a:noFill/>
                  </a:tcPr>
                </a:tc>
              </a:tr>
            </a:tbl>
          </a:graphicData>
        </a:graphic>
      </p:graphicFrame>
      <p:sp>
        <p:nvSpPr>
          <p:cNvPr id="218126" name="Line 36"/>
          <p:cNvSpPr>
            <a:spLocks noChangeShapeType="1"/>
          </p:cNvSpPr>
          <p:nvPr/>
        </p:nvSpPr>
        <p:spPr bwMode="auto">
          <a:xfrm flipH="1">
            <a:off x="611188" y="299720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7" name="Line 37"/>
          <p:cNvSpPr>
            <a:spLocks noChangeShapeType="1"/>
          </p:cNvSpPr>
          <p:nvPr/>
        </p:nvSpPr>
        <p:spPr bwMode="auto">
          <a:xfrm>
            <a:off x="4572000" y="1628775"/>
            <a:ext cx="0" cy="522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8" name="Line 38"/>
          <p:cNvSpPr>
            <a:spLocks noChangeShapeType="1"/>
          </p:cNvSpPr>
          <p:nvPr/>
        </p:nvSpPr>
        <p:spPr bwMode="auto">
          <a:xfrm flipH="1">
            <a:off x="539750" y="4581525"/>
            <a:ext cx="7920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29" name="Line 39"/>
          <p:cNvSpPr>
            <a:spLocks noChangeShapeType="1"/>
          </p:cNvSpPr>
          <p:nvPr/>
        </p:nvSpPr>
        <p:spPr bwMode="auto">
          <a:xfrm flipH="1">
            <a:off x="468313" y="5589588"/>
            <a:ext cx="792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30" name="Line 40"/>
          <p:cNvSpPr>
            <a:spLocks noChangeShapeType="1"/>
          </p:cNvSpPr>
          <p:nvPr/>
        </p:nvSpPr>
        <p:spPr bwMode="auto">
          <a:xfrm>
            <a:off x="539750" y="1628775"/>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31" name="Line 41"/>
          <p:cNvSpPr>
            <a:spLocks noChangeShapeType="1"/>
          </p:cNvSpPr>
          <p:nvPr/>
        </p:nvSpPr>
        <p:spPr bwMode="auto">
          <a:xfrm>
            <a:off x="611188" y="1989138"/>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2772845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idx="1"/>
          </p:nvPr>
        </p:nvSpPr>
        <p:spPr/>
        <p:txBody>
          <a:bodyPr>
            <a:normAutofit/>
          </a:bodyPr>
          <a:lstStyle/>
          <a:p>
            <a:pPr marL="609600" indent="-609600" algn="r" rtl="1" eaLnBrk="1" hangingPunct="1"/>
            <a:r>
              <a:rPr lang="ar-SA" altLang="ar-SA" dirty="0" smtClean="0">
                <a:latin typeface="Times New Roman" panose="02020603050405020304" pitchFamily="18" charset="0"/>
                <a:cs typeface="Times New Roman" panose="02020603050405020304" pitchFamily="18" charset="0"/>
              </a:rPr>
              <a:t>من الجدول السابق يمكن للباعة الاستفادة من وضع معين ومن ثم التحكم في السوق (الأسعار / الكميات)</a:t>
            </a:r>
          </a:p>
          <a:p>
            <a:pPr marL="609600" indent="-609600" algn="r" rtl="1" eaLnBrk="1" hangingPunct="1"/>
            <a:r>
              <a:rPr lang="ar-SA" altLang="ar-SA" dirty="0" smtClean="0">
                <a:latin typeface="Times New Roman" panose="02020603050405020304" pitchFamily="18" charset="0"/>
                <a:cs typeface="Times New Roman" panose="02020603050405020304" pitchFamily="18" charset="0"/>
              </a:rPr>
              <a:t>بنفس القدر يمكن للمشترين أن يستفيدوا من أوضاع مشابهة وبالتالي التحكم في السوق (الكميات / الأسعار)، يمكن مثلا أن يوجد:</a:t>
            </a: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منافسة حرة </a:t>
            </a:r>
            <a:r>
              <a:rPr lang="en-US" altLang="ar-SA" dirty="0" smtClean="0">
                <a:latin typeface="Times New Roman" panose="02020603050405020304" pitchFamily="18" charset="0"/>
                <a:cs typeface="Times New Roman" panose="02020603050405020304" pitchFamily="18" charset="0"/>
              </a:rPr>
              <a:t>Perfect Competition</a:t>
            </a:r>
            <a:endParaRPr lang="ar-SA" alt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احتكار مطلق</a:t>
            </a:r>
            <a:r>
              <a:rPr lang="en-US" altLang="ar-SA" dirty="0" smtClean="0">
                <a:latin typeface="Times New Roman" panose="02020603050405020304" pitchFamily="18" charset="0"/>
                <a:cs typeface="Times New Roman" panose="02020603050405020304" pitchFamily="18" charset="0"/>
              </a:rPr>
              <a:t>Monopsony</a:t>
            </a:r>
            <a:r>
              <a:rPr lang="ar-SA" altLang="ar-SA" dirty="0" smtClean="0">
                <a:latin typeface="Times New Roman" panose="02020603050405020304" pitchFamily="18" charset="0"/>
                <a:cs typeface="Times New Roman" panose="02020603050405020304" pitchFamily="18" charset="0"/>
              </a:rPr>
              <a:t> </a:t>
            </a:r>
            <a:endParaRPr lang="en-US" altLang="ar-SA" dirty="0" smtClean="0">
              <a:latin typeface="Times New Roman" panose="02020603050405020304" pitchFamily="18" charset="0"/>
              <a:cs typeface="Times New Roman" panose="02020603050405020304" pitchFamily="18" charset="0"/>
            </a:endParaRPr>
          </a:p>
          <a:p>
            <a:pPr marL="609600" indent="-609600" algn="r" rtl="1" eaLnBrk="1" hangingPunct="1">
              <a:buFont typeface="Wingdings" pitchFamily="2" charset="2"/>
              <a:buAutoNum type="arabicPeriod"/>
            </a:pPr>
            <a:r>
              <a:rPr lang="ar-SA" altLang="ar-SA" dirty="0" smtClean="0">
                <a:latin typeface="Times New Roman" panose="02020603050405020304" pitchFamily="18" charset="0"/>
                <a:cs typeface="Times New Roman" panose="02020603050405020304" pitchFamily="18" charset="0"/>
              </a:rPr>
              <a:t>احتكار القلة</a:t>
            </a:r>
            <a:r>
              <a:rPr lang="en-US" altLang="ar-SA" dirty="0" err="1" smtClean="0">
                <a:latin typeface="Times New Roman" panose="02020603050405020304" pitchFamily="18" charset="0"/>
                <a:cs typeface="Times New Roman" panose="02020603050405020304" pitchFamily="18" charset="0"/>
              </a:rPr>
              <a:t>Oligopsony</a:t>
            </a:r>
            <a:r>
              <a:rPr lang="en-US" altLang="ar-SA" dirty="0" smtClean="0">
                <a:latin typeface="Times New Roman" panose="02020603050405020304" pitchFamily="18" charset="0"/>
                <a:cs typeface="Times New Roman" panose="02020603050405020304" pitchFamily="18" charset="0"/>
              </a:rPr>
              <a:t> </a:t>
            </a:r>
          </a:p>
          <a:p>
            <a:pPr marL="609600" indent="-609600" algn="r" rtl="1" eaLnBrk="1" hangingPunct="1">
              <a:buFont typeface="Wingdings" pitchFamily="2" charset="2"/>
              <a:buAutoNum type="arabicPeriod"/>
            </a:pPr>
            <a:endParaRPr lang="ar-SA" altLang="ar-SA" dirty="0" smtClean="0">
              <a:latin typeface="Times New Roman" panose="02020603050405020304" pitchFamily="18" charset="0"/>
              <a:cs typeface="Times New Roman" panose="02020603050405020304" pitchFamily="18" charset="0"/>
            </a:endParaRPr>
          </a:p>
          <a:p>
            <a:pPr marL="609600" indent="-609600" algn="r" rtl="1" eaLnBrk="1" hangingPunct="1"/>
            <a:endParaRPr lang="en-GB" altLang="ar-SA" dirty="0" smtClean="0">
              <a:latin typeface="Times New Roman" panose="02020603050405020304" pitchFamily="18" charset="0"/>
              <a:cs typeface="Times New Roman" panose="02020603050405020304" pitchFamily="18" charset="0"/>
            </a:endParaRPr>
          </a:p>
        </p:txBody>
      </p:sp>
      <p:sp>
        <p:nvSpPr>
          <p:cNvPr id="300034"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القوة في السوق: ماذا عن جانب الطلب (المشترين)؟</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59446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idx="1"/>
          </p:nvPr>
        </p:nvSpPr>
        <p:spPr/>
        <p:txBody>
          <a:bodyPr/>
          <a:lstStyle/>
          <a:p>
            <a:pPr marL="609600" indent="-609600" algn="r" rtl="1" eaLnBrk="1" hangingPunct="1">
              <a:lnSpc>
                <a:spcPct val="90000"/>
              </a:lnSpc>
              <a:buFont typeface="Wingdings" pitchFamily="2" charset="2"/>
              <a:buAutoNum type="arabicPeriod"/>
            </a:pPr>
            <a:r>
              <a:rPr lang="ar-SA" altLang="ar-SA" sz="2800" b="1" smtClean="0">
                <a:latin typeface="Times New Roman" panose="02020603050405020304" pitchFamily="18" charset="0"/>
                <a:cs typeface="Times New Roman" panose="02020603050405020304" pitchFamily="18" charset="0"/>
              </a:rPr>
              <a:t>التقلبات السعرية للمنتجات الزراعية</a:t>
            </a:r>
          </a:p>
          <a:p>
            <a:pPr marL="990600" lvl="1" indent="-533400" algn="r" rtl="1" eaLnBrk="1" hangingPunct="1">
              <a:lnSpc>
                <a:spcPct val="90000"/>
              </a:lnSpc>
            </a:pPr>
            <a:r>
              <a:rPr lang="ar-SA" altLang="ar-SA" sz="2400" smtClean="0">
                <a:latin typeface="Times New Roman" panose="02020603050405020304" pitchFamily="18" charset="0"/>
                <a:cs typeface="Times New Roman" panose="02020603050405020304" pitchFamily="18" charset="0"/>
              </a:rPr>
              <a:t>عرض السلع الزراعية عادة لتقلبات سعرية سوقية كبيرة المدى نسبياً بالمقارنة بالسلع الصناعية،</a:t>
            </a:r>
          </a:p>
          <a:p>
            <a:pPr marL="990600" lvl="1" indent="-533400" algn="r" rtl="1" eaLnBrk="1" hangingPunct="1">
              <a:lnSpc>
                <a:spcPct val="90000"/>
              </a:lnSpc>
            </a:pPr>
            <a:r>
              <a:rPr lang="ar-SA" altLang="ar-SA" sz="2400" smtClean="0">
                <a:latin typeface="Times New Roman" panose="02020603050405020304" pitchFamily="18" charset="0"/>
                <a:cs typeface="Times New Roman" panose="02020603050405020304" pitchFamily="18" charset="0"/>
              </a:rPr>
              <a:t>ويعزى ذلك إلى ضعف المرونة العرضية –السعرية، و المرونة الطلبية-السعرية لهذه السلع كما سبق بيانه.</a:t>
            </a:r>
            <a:r>
              <a:rPr lang="en-GB" altLang="ar-SA" sz="2400" smtClean="0">
                <a:latin typeface="Times New Roman" panose="02020603050405020304" pitchFamily="18" charset="0"/>
                <a:cs typeface="Times New Roman" panose="02020603050405020304" pitchFamily="18" charset="0"/>
              </a:rPr>
              <a:t> </a:t>
            </a:r>
            <a:endParaRPr lang="ar-SA" altLang="ar-SA" sz="2400"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AutoNum type="arabicPeriod" startAt="2"/>
            </a:pPr>
            <a:r>
              <a:rPr lang="ar-SA" altLang="ar-SA" sz="2800" b="1" smtClean="0">
                <a:latin typeface="Times New Roman" panose="02020603050405020304" pitchFamily="18" charset="0"/>
                <a:cs typeface="Times New Roman" panose="02020603050405020304" pitchFamily="18" charset="0"/>
              </a:rPr>
              <a:t>النظرية العنكبوتية </a:t>
            </a:r>
            <a:r>
              <a:rPr lang="en-US" altLang="ar-SA" sz="2800" b="1" smtClean="0">
                <a:latin typeface="Times New Roman" panose="02020603050405020304" pitchFamily="18" charset="0"/>
                <a:cs typeface="Times New Roman" panose="02020603050405020304" pitchFamily="18" charset="0"/>
              </a:rPr>
              <a:t>The Cobweb Theorem</a:t>
            </a:r>
            <a:r>
              <a:rPr lang="ar-SA" altLang="ar-SA" sz="2800" smtClean="0">
                <a:latin typeface="Times New Roman" panose="02020603050405020304" pitchFamily="18" charset="0"/>
                <a:cs typeface="Times New Roman" panose="02020603050405020304" pitchFamily="18" charset="0"/>
              </a:rPr>
              <a:t> أو ”التوازن الديناميكي“:</a:t>
            </a:r>
          </a:p>
          <a:p>
            <a:pPr marL="609600" indent="-609600" algn="r" rtl="1" eaLnBrk="1" hangingPunct="1">
              <a:lnSpc>
                <a:spcPct val="90000"/>
              </a:lnSpc>
              <a:buFont typeface="Wingdings" pitchFamily="2" charset="2"/>
              <a:buAutoNum type="arabicPeriod" startAt="2"/>
            </a:pPr>
            <a:r>
              <a:rPr lang="ar-SA" altLang="ar-SA" sz="2800" b="1" smtClean="0">
                <a:latin typeface="Times New Roman" panose="02020603050405020304" pitchFamily="18" charset="0"/>
                <a:cs typeface="Times New Roman" panose="02020603050405020304" pitchFamily="18" charset="0"/>
              </a:rPr>
              <a:t>تعزيز أو دعم الأسعار </a:t>
            </a:r>
            <a:r>
              <a:rPr lang="en-US" altLang="ar-SA" sz="2800" b="1" smtClean="0">
                <a:latin typeface="Times New Roman" panose="02020603050405020304" pitchFamily="18" charset="0"/>
                <a:cs typeface="Times New Roman" panose="02020603050405020304" pitchFamily="18" charset="0"/>
              </a:rPr>
              <a:t>Price Support</a:t>
            </a:r>
            <a:r>
              <a:rPr lang="en-US" altLang="ar-SA" sz="2800" smtClean="0">
                <a:latin typeface="Times New Roman" panose="02020603050405020304" pitchFamily="18" charset="0"/>
                <a:cs typeface="Times New Roman" panose="02020603050405020304" pitchFamily="18" charset="0"/>
              </a:rPr>
              <a:t> </a:t>
            </a:r>
            <a:r>
              <a:rPr lang="ar-SA" altLang="ar-SA" sz="2800" smtClean="0">
                <a:latin typeface="Times New Roman" panose="02020603050405020304" pitchFamily="18" charset="0"/>
                <a:cs typeface="Times New Roman" panose="02020603050405020304" pitchFamily="18" charset="0"/>
              </a:rPr>
              <a:t> </a:t>
            </a:r>
          </a:p>
          <a:p>
            <a:pPr marL="609600" indent="-609600" algn="r" rtl="1" eaLnBrk="1" hangingPunct="1">
              <a:lnSpc>
                <a:spcPct val="90000"/>
              </a:lnSpc>
              <a:buFont typeface="Wingdings" pitchFamily="2" charset="2"/>
              <a:buAutoNum type="arabicPeriod" startAt="2"/>
            </a:pPr>
            <a:r>
              <a:rPr lang="ar-SA" altLang="ar-SA" sz="2800" b="1" smtClean="0">
                <a:latin typeface="Times New Roman" panose="02020603050405020304" pitchFamily="18" charset="0"/>
                <a:cs typeface="Times New Roman" panose="02020603050405020304" pitchFamily="18" charset="0"/>
              </a:rPr>
              <a:t>تقييد العرض </a:t>
            </a:r>
            <a:r>
              <a:rPr lang="en-US" altLang="ar-SA" sz="2800" b="1" smtClean="0">
                <a:latin typeface="Times New Roman" panose="02020603050405020304" pitchFamily="18" charset="0"/>
                <a:cs typeface="Times New Roman" panose="02020603050405020304" pitchFamily="18" charset="0"/>
              </a:rPr>
              <a:t>Supply Restrictions</a:t>
            </a:r>
            <a:endParaRPr lang="ar-SA" altLang="ar-SA" sz="2800" b="1" smtClean="0">
              <a:latin typeface="Times New Roman" panose="02020603050405020304" pitchFamily="18" charset="0"/>
              <a:cs typeface="Times New Roman" panose="02020603050405020304" pitchFamily="18" charset="0"/>
            </a:endParaRPr>
          </a:p>
          <a:p>
            <a:pPr marL="609600" indent="-609600" algn="r" rtl="1" eaLnBrk="1" hangingPunct="1">
              <a:lnSpc>
                <a:spcPct val="90000"/>
              </a:lnSpc>
              <a:buFont typeface="Wingdings" pitchFamily="2" charset="2"/>
              <a:buAutoNum type="arabicPeriod" startAt="2"/>
            </a:pPr>
            <a:r>
              <a:rPr lang="ar-SA" altLang="ar-SA" sz="2800" b="1" smtClean="0">
                <a:latin typeface="Times New Roman" panose="02020603050405020304" pitchFamily="18" charset="0"/>
                <a:cs typeface="Times New Roman" panose="02020603050405020304" pitchFamily="18" charset="0"/>
              </a:rPr>
              <a:t>التجارة الخارجية (الواردات و الصادرات) للسلع الزراعية</a:t>
            </a:r>
            <a:r>
              <a:rPr lang="en-GB" altLang="ar-SA" sz="2800" smtClean="0">
                <a:latin typeface="Times New Roman" panose="02020603050405020304" pitchFamily="18" charset="0"/>
                <a:cs typeface="Times New Roman" panose="02020603050405020304" pitchFamily="18" charset="0"/>
              </a:rPr>
              <a:t> </a:t>
            </a:r>
            <a:r>
              <a:rPr lang="ar-SA" altLang="ar-SA" sz="2800" smtClean="0">
                <a:latin typeface="Times New Roman" panose="02020603050405020304" pitchFamily="18" charset="0"/>
                <a:cs typeface="Times New Roman" panose="02020603050405020304" pitchFamily="18" charset="0"/>
              </a:rPr>
              <a:t> </a:t>
            </a:r>
            <a:endParaRPr lang="en-GB" altLang="ar-SA" sz="2800" smtClean="0">
              <a:latin typeface="Times New Roman" panose="02020603050405020304" pitchFamily="18" charset="0"/>
              <a:cs typeface="Times New Roman" panose="02020603050405020304" pitchFamily="18" charset="0"/>
            </a:endParaRPr>
          </a:p>
        </p:txBody>
      </p:sp>
      <p:sp>
        <p:nvSpPr>
          <p:cNvPr id="301058" name="Rectangle 2"/>
          <p:cNvSpPr>
            <a:spLocks noGrp="1" noChangeArrowheads="1"/>
          </p:cNvSpPr>
          <p:nvPr>
            <p:ph type="title"/>
          </p:nvPr>
        </p:nvSpPr>
        <p:spPr/>
        <p:txBody>
          <a:bodyPr>
            <a:normAutofit/>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تطبيقات حول العرض والطلب للمنتجات الزراعية</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59868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title"/>
          </p:nvPr>
        </p:nvSpPr>
        <p:spPr/>
        <p:txBody>
          <a:bodyPr>
            <a:normAutofit fontScale="90000"/>
          </a:bodyPr>
          <a:lstStyle/>
          <a:p>
            <a:pPr marL="838200" indent="-838200" eaLnBrk="1" fontAlgn="auto" hangingPunct="1">
              <a:spcAft>
                <a:spcPts val="0"/>
              </a:spcAft>
              <a:defRPr/>
            </a:pPr>
            <a:r>
              <a:rPr lang="ar-SA" sz="4000" smtClean="0"/>
              <a:t>النظرية العنكبوتية </a:t>
            </a:r>
            <a:r>
              <a:rPr lang="en-US" sz="4000" smtClean="0"/>
              <a:t>The Cobweb Theorem</a:t>
            </a:r>
            <a:r>
              <a:rPr lang="ar-SA" sz="4000" smtClean="0"/>
              <a:t> أو ”التوازن الديناميكي“:</a:t>
            </a:r>
            <a:r>
              <a:rPr lang="en-GB" sz="4000" smtClean="0"/>
              <a:t/>
            </a:r>
            <a:br>
              <a:rPr lang="en-GB" sz="4000" smtClean="0"/>
            </a:br>
            <a:endParaRPr lang="en-GB" sz="4000" smtClean="0"/>
          </a:p>
        </p:txBody>
      </p:sp>
      <p:sp>
        <p:nvSpPr>
          <p:cNvPr id="221187" name="Rectangle 5"/>
          <p:cNvSpPr>
            <a:spLocks noGrp="1" noChangeArrowheads="1"/>
          </p:cNvSpPr>
          <p:nvPr>
            <p:ph type="body" sz="half" idx="1"/>
          </p:nvPr>
        </p:nvSpPr>
        <p:spPr/>
        <p:txBody>
          <a:bodyPr>
            <a:normAutofit fontScale="92500" lnSpcReduction="10000"/>
          </a:bodyPr>
          <a:lstStyle/>
          <a:p>
            <a:pPr algn="r" rtl="1" eaLnBrk="1" hangingPunct="1"/>
            <a:r>
              <a:rPr lang="ar-SA" altLang="ar-SA" sz="2800" b="1" dirty="0" smtClean="0"/>
              <a:t>تقلبات متقاربة:</a:t>
            </a:r>
          </a:p>
          <a:p>
            <a:pPr lvl="1" algn="r" rtl="1" eaLnBrk="1" hangingPunct="1"/>
            <a:r>
              <a:rPr lang="ar-SA" altLang="ar-SA" sz="2400" b="1" dirty="0" smtClean="0"/>
              <a:t>في الفترة الأولي السعر ( </a:t>
            </a:r>
            <a:r>
              <a:rPr lang="en-US" altLang="ar-SA" sz="2400" b="1" dirty="0" smtClean="0"/>
              <a:t>p</a:t>
            </a:r>
            <a:r>
              <a:rPr lang="en-US" altLang="ar-SA" sz="2400" b="1" baseline="-25000" dirty="0" smtClean="0"/>
              <a:t>0</a:t>
            </a:r>
            <a:r>
              <a:rPr lang="ar-SA" altLang="ar-SA" sz="2400" b="1" dirty="0" smtClean="0"/>
              <a:t>) والطلب (</a:t>
            </a:r>
            <a:r>
              <a:rPr lang="en-US" altLang="ar-SA" sz="2400" b="1" dirty="0" smtClean="0"/>
              <a:t>q</a:t>
            </a:r>
            <a:r>
              <a:rPr lang="en-US" altLang="ar-SA" sz="2400" b="1" baseline="-25000" dirty="0" smtClean="0"/>
              <a:t>0</a:t>
            </a:r>
            <a:r>
              <a:rPr lang="ar-SA" altLang="ar-SA" sz="2400" b="1" dirty="0" smtClean="0"/>
              <a:t>)</a:t>
            </a:r>
          </a:p>
          <a:p>
            <a:pPr lvl="1" algn="r" rtl="1" eaLnBrk="1" hangingPunct="1"/>
            <a:r>
              <a:rPr lang="ar-SA" altLang="ar-SA" sz="2400" b="1" dirty="0" smtClean="0"/>
              <a:t>في الفترة التالية الإنتاج ( </a:t>
            </a:r>
            <a:r>
              <a:rPr lang="en-US" altLang="ar-SA" sz="2400" b="1" dirty="0" smtClean="0"/>
              <a:t>q</a:t>
            </a:r>
            <a:r>
              <a:rPr lang="en-US" altLang="ar-SA" sz="2400" b="1" baseline="-25000" dirty="0" smtClean="0"/>
              <a:t>1</a:t>
            </a:r>
            <a:r>
              <a:rPr lang="ar-SA" altLang="ar-SA" sz="2400" b="1" dirty="0" smtClean="0"/>
              <a:t>) والسعر (</a:t>
            </a:r>
            <a:r>
              <a:rPr lang="en-US" altLang="ar-SA" sz="2400" b="1" dirty="0" smtClean="0"/>
              <a:t>p</a:t>
            </a:r>
            <a:r>
              <a:rPr lang="en-US" altLang="ar-SA" sz="2400" b="1" baseline="-25000" dirty="0" smtClean="0"/>
              <a:t>1</a:t>
            </a:r>
            <a:r>
              <a:rPr lang="ar-SA" altLang="ar-SA" sz="2400" b="1" dirty="0" smtClean="0"/>
              <a:t>)</a:t>
            </a:r>
            <a:endParaRPr lang="en-US" altLang="ar-SA" sz="2400" b="1" dirty="0" smtClean="0"/>
          </a:p>
          <a:p>
            <a:pPr lvl="1" algn="r" rtl="1" eaLnBrk="1" hangingPunct="1"/>
            <a:r>
              <a:rPr lang="ar-SA" altLang="ar-SA" sz="2400" b="1" dirty="0" smtClean="0"/>
              <a:t>يستمر ذلك حتى التوازن </a:t>
            </a:r>
          </a:p>
          <a:p>
            <a:pPr algn="r" rtl="1" eaLnBrk="1" hangingPunct="1"/>
            <a:r>
              <a:rPr lang="ar-SA" altLang="ar-SA" sz="2400" b="1" dirty="0" smtClean="0"/>
              <a:t>تقلبات متباعدة:</a:t>
            </a:r>
          </a:p>
          <a:p>
            <a:pPr lvl="1" algn="r" rtl="1" eaLnBrk="1" hangingPunct="1"/>
            <a:r>
              <a:rPr lang="ar-SA" altLang="ar-SA" sz="2400" b="1" dirty="0" smtClean="0"/>
              <a:t>بمرور الزمن نبتعد عن التوازن</a:t>
            </a:r>
          </a:p>
          <a:p>
            <a:pPr algn="r" rtl="1" eaLnBrk="1" hangingPunct="1"/>
            <a:r>
              <a:rPr lang="ar-SA" altLang="ar-SA" sz="2800" b="1" dirty="0" smtClean="0"/>
              <a:t>الفرق في المرونة النسبية للعرض والطلب</a:t>
            </a:r>
            <a:endParaRPr lang="en-GB" altLang="ar-SA" sz="2800" b="1" dirty="0" smtClean="0"/>
          </a:p>
        </p:txBody>
      </p:sp>
      <p:sp>
        <p:nvSpPr>
          <p:cNvPr id="221188" name="Freeform 8"/>
          <p:cNvSpPr>
            <a:spLocks/>
          </p:cNvSpPr>
          <p:nvPr/>
        </p:nvSpPr>
        <p:spPr bwMode="auto">
          <a:xfrm>
            <a:off x="5280025" y="1279525"/>
            <a:ext cx="12700" cy="2078038"/>
          </a:xfrm>
          <a:custGeom>
            <a:avLst/>
            <a:gdLst>
              <a:gd name="T0" fmla="*/ 2147483647 w 8"/>
              <a:gd name="T1" fmla="*/ 2147483647 h 1309"/>
              <a:gd name="T2" fmla="*/ 0 w 8"/>
              <a:gd name="T3" fmla="*/ 0 h 1309"/>
              <a:gd name="T4" fmla="*/ 0 60000 65536"/>
              <a:gd name="T5" fmla="*/ 0 60000 65536"/>
              <a:gd name="T6" fmla="*/ 0 w 8"/>
              <a:gd name="T7" fmla="*/ 0 h 1309"/>
              <a:gd name="T8" fmla="*/ 8 w 8"/>
              <a:gd name="T9" fmla="*/ 1309 h 1309"/>
            </a:gdLst>
            <a:ahLst/>
            <a:cxnLst>
              <a:cxn ang="T4">
                <a:pos x="T0" y="T1"/>
              </a:cxn>
              <a:cxn ang="T5">
                <a:pos x="T2" y="T3"/>
              </a:cxn>
            </a:cxnLst>
            <a:rect l="T6" t="T7" r="T8" b="T9"/>
            <a:pathLst>
              <a:path w="8" h="1309">
                <a:moveTo>
                  <a:pt x="8" y="1309"/>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89" name="Line 9"/>
          <p:cNvSpPr>
            <a:spLocks noChangeShapeType="1"/>
          </p:cNvSpPr>
          <p:nvPr/>
        </p:nvSpPr>
        <p:spPr bwMode="auto">
          <a:xfrm>
            <a:off x="5292725" y="3357563"/>
            <a:ext cx="2592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190" name="Freeform 10"/>
          <p:cNvSpPr>
            <a:spLocks/>
          </p:cNvSpPr>
          <p:nvPr/>
        </p:nvSpPr>
        <p:spPr bwMode="auto">
          <a:xfrm>
            <a:off x="5418138" y="1577975"/>
            <a:ext cx="1806575" cy="1266825"/>
          </a:xfrm>
          <a:custGeom>
            <a:avLst/>
            <a:gdLst>
              <a:gd name="T0" fmla="*/ 0 w 1138"/>
              <a:gd name="T1" fmla="*/ 0 h 798"/>
              <a:gd name="T2" fmla="*/ 2147483647 w 1138"/>
              <a:gd name="T3" fmla="*/ 2147483647 h 798"/>
              <a:gd name="T4" fmla="*/ 0 60000 65536"/>
              <a:gd name="T5" fmla="*/ 0 60000 65536"/>
              <a:gd name="T6" fmla="*/ 0 w 1138"/>
              <a:gd name="T7" fmla="*/ 0 h 798"/>
              <a:gd name="T8" fmla="*/ 1138 w 1138"/>
              <a:gd name="T9" fmla="*/ 798 h 798"/>
            </a:gdLst>
            <a:ahLst/>
            <a:cxnLst>
              <a:cxn ang="T4">
                <a:pos x="T0" y="T1"/>
              </a:cxn>
              <a:cxn ang="T5">
                <a:pos x="T2" y="T3"/>
              </a:cxn>
            </a:cxnLst>
            <a:rect l="T6" t="T7" r="T8" b="T9"/>
            <a:pathLst>
              <a:path w="1138" h="798">
                <a:moveTo>
                  <a:pt x="0" y="0"/>
                </a:moveTo>
                <a:lnTo>
                  <a:pt x="1138" y="798"/>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91" name="Freeform 11"/>
          <p:cNvSpPr>
            <a:spLocks/>
          </p:cNvSpPr>
          <p:nvPr/>
        </p:nvSpPr>
        <p:spPr bwMode="auto">
          <a:xfrm>
            <a:off x="5580063" y="1412875"/>
            <a:ext cx="1851025" cy="1760538"/>
          </a:xfrm>
          <a:custGeom>
            <a:avLst/>
            <a:gdLst>
              <a:gd name="T0" fmla="*/ 0 w 1166"/>
              <a:gd name="T1" fmla="*/ 2147483647 h 1109"/>
              <a:gd name="T2" fmla="*/ 2147483647 w 1166"/>
              <a:gd name="T3" fmla="*/ 0 h 1109"/>
              <a:gd name="T4" fmla="*/ 0 60000 65536"/>
              <a:gd name="T5" fmla="*/ 0 60000 65536"/>
              <a:gd name="T6" fmla="*/ 0 w 1166"/>
              <a:gd name="T7" fmla="*/ 0 h 1109"/>
              <a:gd name="T8" fmla="*/ 1166 w 1166"/>
              <a:gd name="T9" fmla="*/ 1109 h 1109"/>
            </a:gdLst>
            <a:ahLst/>
            <a:cxnLst>
              <a:cxn ang="T4">
                <a:pos x="T0" y="T1"/>
              </a:cxn>
              <a:cxn ang="T5">
                <a:pos x="T2" y="T3"/>
              </a:cxn>
            </a:cxnLst>
            <a:rect l="T6" t="T7" r="T8" b="T9"/>
            <a:pathLst>
              <a:path w="1166" h="1109">
                <a:moveTo>
                  <a:pt x="0" y="1109"/>
                </a:moveTo>
                <a:lnTo>
                  <a:pt x="116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92" name="Text Box 12"/>
          <p:cNvSpPr txBox="1">
            <a:spLocks noChangeArrowheads="1"/>
          </p:cNvSpPr>
          <p:nvPr/>
        </p:nvSpPr>
        <p:spPr bwMode="auto">
          <a:xfrm>
            <a:off x="5003800" y="11255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21193" name="Line 13"/>
          <p:cNvSpPr>
            <a:spLocks noChangeShapeType="1"/>
          </p:cNvSpPr>
          <p:nvPr/>
        </p:nvSpPr>
        <p:spPr bwMode="auto">
          <a:xfrm flipV="1">
            <a:off x="5313363" y="4219575"/>
            <a:ext cx="0"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194" name="Line 14"/>
          <p:cNvSpPr>
            <a:spLocks noChangeShapeType="1"/>
          </p:cNvSpPr>
          <p:nvPr/>
        </p:nvSpPr>
        <p:spPr bwMode="auto">
          <a:xfrm>
            <a:off x="5313363" y="5876925"/>
            <a:ext cx="2592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195" name="Freeform 15"/>
          <p:cNvSpPr>
            <a:spLocks/>
          </p:cNvSpPr>
          <p:nvPr/>
        </p:nvSpPr>
        <p:spPr bwMode="auto">
          <a:xfrm>
            <a:off x="6100763" y="4165600"/>
            <a:ext cx="1328737" cy="1595438"/>
          </a:xfrm>
          <a:custGeom>
            <a:avLst/>
            <a:gdLst>
              <a:gd name="T0" fmla="*/ 0 w 837"/>
              <a:gd name="T1" fmla="*/ 0 h 1005"/>
              <a:gd name="T2" fmla="*/ 2147483647 w 837"/>
              <a:gd name="T3" fmla="*/ 2147483647 h 1005"/>
              <a:gd name="T4" fmla="*/ 0 60000 65536"/>
              <a:gd name="T5" fmla="*/ 0 60000 65536"/>
              <a:gd name="T6" fmla="*/ 0 w 837"/>
              <a:gd name="T7" fmla="*/ 0 h 1005"/>
              <a:gd name="T8" fmla="*/ 837 w 837"/>
              <a:gd name="T9" fmla="*/ 1005 h 1005"/>
            </a:gdLst>
            <a:ahLst/>
            <a:cxnLst>
              <a:cxn ang="T4">
                <a:pos x="T0" y="T1"/>
              </a:cxn>
              <a:cxn ang="T5">
                <a:pos x="T2" y="T3"/>
              </a:cxn>
            </a:cxnLst>
            <a:rect l="T6" t="T7" r="T8" b="T9"/>
            <a:pathLst>
              <a:path w="837" h="1005">
                <a:moveTo>
                  <a:pt x="0" y="0"/>
                </a:moveTo>
                <a:lnTo>
                  <a:pt x="837" y="100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96" name="Freeform 16"/>
          <p:cNvSpPr>
            <a:spLocks/>
          </p:cNvSpPr>
          <p:nvPr/>
        </p:nvSpPr>
        <p:spPr bwMode="auto">
          <a:xfrm>
            <a:off x="5280025" y="4160838"/>
            <a:ext cx="3017838" cy="1485900"/>
          </a:xfrm>
          <a:custGeom>
            <a:avLst/>
            <a:gdLst>
              <a:gd name="T0" fmla="*/ 0 w 1901"/>
              <a:gd name="T1" fmla="*/ 2147483647 h 936"/>
              <a:gd name="T2" fmla="*/ 2147483647 w 1901"/>
              <a:gd name="T3" fmla="*/ 0 h 936"/>
              <a:gd name="T4" fmla="*/ 0 60000 65536"/>
              <a:gd name="T5" fmla="*/ 0 60000 65536"/>
              <a:gd name="T6" fmla="*/ 0 w 1901"/>
              <a:gd name="T7" fmla="*/ 0 h 936"/>
              <a:gd name="T8" fmla="*/ 1901 w 1901"/>
              <a:gd name="T9" fmla="*/ 936 h 936"/>
            </a:gdLst>
            <a:ahLst/>
            <a:cxnLst>
              <a:cxn ang="T4">
                <a:pos x="T0" y="T1"/>
              </a:cxn>
              <a:cxn ang="T5">
                <a:pos x="T2" y="T3"/>
              </a:cxn>
            </a:cxnLst>
            <a:rect l="T6" t="T7" r="T8" b="T9"/>
            <a:pathLst>
              <a:path w="1901" h="936">
                <a:moveTo>
                  <a:pt x="0" y="936"/>
                </a:moveTo>
                <a:lnTo>
                  <a:pt x="1901"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97" name="Text Box 17"/>
          <p:cNvSpPr txBox="1">
            <a:spLocks noChangeArrowheads="1"/>
          </p:cNvSpPr>
          <p:nvPr/>
        </p:nvSpPr>
        <p:spPr bwMode="auto">
          <a:xfrm>
            <a:off x="5148263" y="38798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21198" name="Line 19"/>
          <p:cNvSpPr>
            <a:spLocks noChangeShapeType="1"/>
          </p:cNvSpPr>
          <p:nvPr/>
        </p:nvSpPr>
        <p:spPr bwMode="auto">
          <a:xfrm>
            <a:off x="7019925" y="1773238"/>
            <a:ext cx="0" cy="93503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199" name="Line 20"/>
          <p:cNvSpPr>
            <a:spLocks noChangeShapeType="1"/>
          </p:cNvSpPr>
          <p:nvPr/>
        </p:nvSpPr>
        <p:spPr bwMode="auto">
          <a:xfrm flipH="1">
            <a:off x="6084888" y="2708275"/>
            <a:ext cx="935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0" name="Line 21"/>
          <p:cNvSpPr>
            <a:spLocks noChangeShapeType="1"/>
          </p:cNvSpPr>
          <p:nvPr/>
        </p:nvSpPr>
        <p:spPr bwMode="auto">
          <a:xfrm flipV="1">
            <a:off x="6084888" y="20605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1" name="Line 22"/>
          <p:cNvSpPr>
            <a:spLocks noChangeShapeType="1"/>
          </p:cNvSpPr>
          <p:nvPr/>
        </p:nvSpPr>
        <p:spPr bwMode="auto">
          <a:xfrm>
            <a:off x="6084888" y="2060575"/>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2" name="Line 23"/>
          <p:cNvSpPr>
            <a:spLocks noChangeShapeType="1"/>
          </p:cNvSpPr>
          <p:nvPr/>
        </p:nvSpPr>
        <p:spPr bwMode="auto">
          <a:xfrm>
            <a:off x="6732588" y="206057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3" name="Line 24"/>
          <p:cNvSpPr>
            <a:spLocks noChangeShapeType="1"/>
          </p:cNvSpPr>
          <p:nvPr/>
        </p:nvSpPr>
        <p:spPr bwMode="auto">
          <a:xfrm flipH="1">
            <a:off x="6300788" y="249237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4" name="Line 25"/>
          <p:cNvSpPr>
            <a:spLocks noChangeShapeType="1"/>
          </p:cNvSpPr>
          <p:nvPr/>
        </p:nvSpPr>
        <p:spPr bwMode="auto">
          <a:xfrm flipV="1">
            <a:off x="6300788" y="2133600"/>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5" name="Line 26"/>
          <p:cNvSpPr>
            <a:spLocks noChangeShapeType="1"/>
          </p:cNvSpPr>
          <p:nvPr/>
        </p:nvSpPr>
        <p:spPr bwMode="auto">
          <a:xfrm>
            <a:off x="6300788" y="2133600"/>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1206" name="Line 27"/>
          <p:cNvSpPr>
            <a:spLocks noChangeShapeType="1"/>
          </p:cNvSpPr>
          <p:nvPr/>
        </p:nvSpPr>
        <p:spPr bwMode="auto">
          <a:xfrm>
            <a:off x="5651500" y="1773238"/>
            <a:ext cx="0" cy="15843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207" name="Freeform 28"/>
          <p:cNvSpPr>
            <a:spLocks/>
          </p:cNvSpPr>
          <p:nvPr/>
        </p:nvSpPr>
        <p:spPr bwMode="auto">
          <a:xfrm>
            <a:off x="5257800" y="1736725"/>
            <a:ext cx="411163" cy="46038"/>
          </a:xfrm>
          <a:custGeom>
            <a:avLst/>
            <a:gdLst>
              <a:gd name="T0" fmla="*/ 0 w 259"/>
              <a:gd name="T1" fmla="*/ 0 h 29"/>
              <a:gd name="T2" fmla="*/ 2147483647 w 259"/>
              <a:gd name="T3" fmla="*/ 2147483647 h 29"/>
              <a:gd name="T4" fmla="*/ 0 60000 65536"/>
              <a:gd name="T5" fmla="*/ 0 60000 65536"/>
              <a:gd name="T6" fmla="*/ 0 w 259"/>
              <a:gd name="T7" fmla="*/ 0 h 29"/>
              <a:gd name="T8" fmla="*/ 259 w 259"/>
              <a:gd name="T9" fmla="*/ 29 h 29"/>
            </a:gdLst>
            <a:ahLst/>
            <a:cxnLst>
              <a:cxn ang="T4">
                <a:pos x="T0" y="T1"/>
              </a:cxn>
              <a:cxn ang="T5">
                <a:pos x="T2" y="T3"/>
              </a:cxn>
            </a:cxnLst>
            <a:rect l="T6" t="T7" r="T8" b="T9"/>
            <a:pathLst>
              <a:path w="259" h="29">
                <a:moveTo>
                  <a:pt x="0" y="0"/>
                </a:moveTo>
                <a:lnTo>
                  <a:pt x="259" y="29"/>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08" name="Freeform 29"/>
          <p:cNvSpPr>
            <a:spLocks/>
          </p:cNvSpPr>
          <p:nvPr/>
        </p:nvSpPr>
        <p:spPr bwMode="auto">
          <a:xfrm>
            <a:off x="5622925" y="1736725"/>
            <a:ext cx="1397000" cy="36513"/>
          </a:xfrm>
          <a:custGeom>
            <a:avLst/>
            <a:gdLst>
              <a:gd name="T0" fmla="*/ 0 w 880"/>
              <a:gd name="T1" fmla="*/ 0 h 23"/>
              <a:gd name="T2" fmla="*/ 2147483647 w 880"/>
              <a:gd name="T3" fmla="*/ 2147483647 h 23"/>
              <a:gd name="T4" fmla="*/ 0 60000 65536"/>
              <a:gd name="T5" fmla="*/ 0 60000 65536"/>
              <a:gd name="T6" fmla="*/ 0 w 880"/>
              <a:gd name="T7" fmla="*/ 0 h 23"/>
              <a:gd name="T8" fmla="*/ 880 w 880"/>
              <a:gd name="T9" fmla="*/ 23 h 23"/>
            </a:gdLst>
            <a:ahLst/>
            <a:cxnLst>
              <a:cxn ang="T4">
                <a:pos x="T0" y="T1"/>
              </a:cxn>
              <a:cxn ang="T5">
                <a:pos x="T2" y="T3"/>
              </a:cxn>
            </a:cxnLst>
            <a:rect l="T6" t="T7" r="T8" b="T9"/>
            <a:pathLst>
              <a:path w="880" h="23">
                <a:moveTo>
                  <a:pt x="0" y="0"/>
                </a:moveTo>
                <a:lnTo>
                  <a:pt x="880" y="23"/>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09" name="Text Box 30"/>
          <p:cNvSpPr txBox="1">
            <a:spLocks noChangeArrowheads="1"/>
          </p:cNvSpPr>
          <p:nvPr/>
        </p:nvSpPr>
        <p:spPr bwMode="auto">
          <a:xfrm>
            <a:off x="5508625" y="335756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q0</a:t>
            </a:r>
            <a:endParaRPr lang="en-GB" altLang="ar-SA" sz="1800" b="1">
              <a:latin typeface="Arial" charset="0"/>
            </a:endParaRPr>
          </a:p>
        </p:txBody>
      </p:sp>
      <p:sp>
        <p:nvSpPr>
          <p:cNvPr id="221210" name="Text Box 31"/>
          <p:cNvSpPr txBox="1">
            <a:spLocks noChangeArrowheads="1"/>
          </p:cNvSpPr>
          <p:nvPr/>
        </p:nvSpPr>
        <p:spPr bwMode="auto">
          <a:xfrm>
            <a:off x="7143750" y="28003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1211" name="Text Box 32"/>
          <p:cNvSpPr txBox="1">
            <a:spLocks noChangeArrowheads="1"/>
          </p:cNvSpPr>
          <p:nvPr/>
        </p:nvSpPr>
        <p:spPr bwMode="auto">
          <a:xfrm>
            <a:off x="7380288" y="13414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1212" name="Text Box 33"/>
          <p:cNvSpPr txBox="1">
            <a:spLocks noChangeArrowheads="1"/>
          </p:cNvSpPr>
          <p:nvPr/>
        </p:nvSpPr>
        <p:spPr bwMode="auto">
          <a:xfrm>
            <a:off x="4787900" y="155733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p0</a:t>
            </a:r>
            <a:endParaRPr lang="en-GB" altLang="ar-SA" sz="1800" b="1">
              <a:latin typeface="Arial" charset="0"/>
            </a:endParaRPr>
          </a:p>
        </p:txBody>
      </p:sp>
      <p:sp>
        <p:nvSpPr>
          <p:cNvPr id="221213" name="Line 34"/>
          <p:cNvSpPr>
            <a:spLocks noChangeShapeType="1"/>
          </p:cNvSpPr>
          <p:nvPr/>
        </p:nvSpPr>
        <p:spPr bwMode="auto">
          <a:xfrm>
            <a:off x="7019925" y="2708275"/>
            <a:ext cx="0" cy="5762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214" name="Text Box 35"/>
          <p:cNvSpPr txBox="1">
            <a:spLocks noChangeArrowheads="1"/>
          </p:cNvSpPr>
          <p:nvPr/>
        </p:nvSpPr>
        <p:spPr bwMode="auto">
          <a:xfrm>
            <a:off x="6732588" y="335756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r>
              <a:rPr lang="ar-SA" altLang="ar-SA" sz="1800" b="1">
                <a:latin typeface="Arial" charset="0"/>
              </a:rPr>
              <a:t>1</a:t>
            </a:r>
            <a:endParaRPr lang="en-GB" altLang="ar-SA" sz="1800" b="1">
              <a:latin typeface="Arial" charset="0"/>
            </a:endParaRPr>
          </a:p>
        </p:txBody>
      </p:sp>
      <p:sp>
        <p:nvSpPr>
          <p:cNvPr id="221215" name="Line 36"/>
          <p:cNvSpPr>
            <a:spLocks noChangeShapeType="1"/>
          </p:cNvSpPr>
          <p:nvPr/>
        </p:nvSpPr>
        <p:spPr bwMode="auto">
          <a:xfrm flipH="1">
            <a:off x="5292725" y="2708275"/>
            <a:ext cx="7921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216" name="Text Box 37"/>
          <p:cNvSpPr txBox="1">
            <a:spLocks noChangeArrowheads="1"/>
          </p:cNvSpPr>
          <p:nvPr/>
        </p:nvSpPr>
        <p:spPr bwMode="auto">
          <a:xfrm>
            <a:off x="4716463" y="249237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r>
              <a:rPr lang="ar-SA" altLang="ar-SA" sz="1800" b="1">
                <a:latin typeface="Arial" charset="0"/>
              </a:rPr>
              <a:t>1</a:t>
            </a:r>
            <a:endParaRPr lang="en-GB" altLang="ar-SA" sz="1800" b="1">
              <a:latin typeface="Arial" charset="0"/>
            </a:endParaRPr>
          </a:p>
        </p:txBody>
      </p:sp>
      <p:sp>
        <p:nvSpPr>
          <p:cNvPr id="221217" name="Freeform 38"/>
          <p:cNvSpPr>
            <a:spLocks/>
          </p:cNvSpPr>
          <p:nvPr/>
        </p:nvSpPr>
        <p:spPr bwMode="auto">
          <a:xfrm>
            <a:off x="5303838" y="4754563"/>
            <a:ext cx="1279525" cy="23812"/>
          </a:xfrm>
          <a:custGeom>
            <a:avLst/>
            <a:gdLst>
              <a:gd name="T0" fmla="*/ 0 w 806"/>
              <a:gd name="T1" fmla="*/ 2147483647 h 15"/>
              <a:gd name="T2" fmla="*/ 2147483647 w 806"/>
              <a:gd name="T3" fmla="*/ 0 h 15"/>
              <a:gd name="T4" fmla="*/ 0 60000 65536"/>
              <a:gd name="T5" fmla="*/ 0 60000 65536"/>
              <a:gd name="T6" fmla="*/ 0 w 806"/>
              <a:gd name="T7" fmla="*/ 0 h 15"/>
              <a:gd name="T8" fmla="*/ 806 w 806"/>
              <a:gd name="T9" fmla="*/ 15 h 15"/>
            </a:gdLst>
            <a:ahLst/>
            <a:cxnLst>
              <a:cxn ang="T4">
                <a:pos x="T0" y="T1"/>
              </a:cxn>
              <a:cxn ang="T5">
                <a:pos x="T2" y="T3"/>
              </a:cxn>
            </a:cxnLst>
            <a:rect l="T6" t="T7" r="T8" b="T9"/>
            <a:pathLst>
              <a:path w="806" h="15">
                <a:moveTo>
                  <a:pt x="0" y="15"/>
                </a:moveTo>
                <a:lnTo>
                  <a:pt x="806"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18" name="Freeform 39"/>
          <p:cNvSpPr>
            <a:spLocks/>
          </p:cNvSpPr>
          <p:nvPr/>
        </p:nvSpPr>
        <p:spPr bwMode="auto">
          <a:xfrm>
            <a:off x="6583363" y="4778375"/>
            <a:ext cx="342900" cy="1588"/>
          </a:xfrm>
          <a:custGeom>
            <a:avLst/>
            <a:gdLst>
              <a:gd name="T0" fmla="*/ 0 w 216"/>
              <a:gd name="T1" fmla="*/ 0 h 1"/>
              <a:gd name="T2" fmla="*/ 2147483647 w 216"/>
              <a:gd name="T3" fmla="*/ 0 h 1"/>
              <a:gd name="T4" fmla="*/ 0 60000 65536"/>
              <a:gd name="T5" fmla="*/ 0 60000 65536"/>
              <a:gd name="T6" fmla="*/ 0 w 216"/>
              <a:gd name="T7" fmla="*/ 0 h 1"/>
              <a:gd name="T8" fmla="*/ 216 w 216"/>
              <a:gd name="T9" fmla="*/ 1 h 1"/>
            </a:gdLst>
            <a:ahLst/>
            <a:cxnLst>
              <a:cxn ang="T4">
                <a:pos x="T0" y="T1"/>
              </a:cxn>
              <a:cxn ang="T5">
                <a:pos x="T2" y="T3"/>
              </a:cxn>
            </a:cxnLst>
            <a:rect l="T6" t="T7" r="T8" b="T9"/>
            <a:pathLst>
              <a:path w="216" h="1">
                <a:moveTo>
                  <a:pt x="0" y="0"/>
                </a:moveTo>
                <a:lnTo>
                  <a:pt x="216"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19" name="Freeform 40"/>
          <p:cNvSpPr>
            <a:spLocks/>
          </p:cNvSpPr>
          <p:nvPr/>
        </p:nvSpPr>
        <p:spPr bwMode="auto">
          <a:xfrm>
            <a:off x="6877050" y="4797425"/>
            <a:ext cx="23813" cy="250825"/>
          </a:xfrm>
          <a:custGeom>
            <a:avLst/>
            <a:gdLst>
              <a:gd name="T0" fmla="*/ 2147483647 w 15"/>
              <a:gd name="T1" fmla="*/ 0 h 158"/>
              <a:gd name="T2" fmla="*/ 0 w 15"/>
              <a:gd name="T3" fmla="*/ 2147483647 h 158"/>
              <a:gd name="T4" fmla="*/ 0 60000 65536"/>
              <a:gd name="T5" fmla="*/ 0 60000 65536"/>
              <a:gd name="T6" fmla="*/ 0 w 15"/>
              <a:gd name="T7" fmla="*/ 0 h 158"/>
              <a:gd name="T8" fmla="*/ 15 w 15"/>
              <a:gd name="T9" fmla="*/ 158 h 158"/>
            </a:gdLst>
            <a:ahLst/>
            <a:cxnLst>
              <a:cxn ang="T4">
                <a:pos x="T0" y="T1"/>
              </a:cxn>
              <a:cxn ang="T5">
                <a:pos x="T2" y="T3"/>
              </a:cxn>
            </a:cxnLst>
            <a:rect l="T6" t="T7" r="T8" b="T9"/>
            <a:pathLst>
              <a:path w="15" h="158">
                <a:moveTo>
                  <a:pt x="15" y="0"/>
                </a:moveTo>
                <a:lnTo>
                  <a:pt x="0" y="15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0" name="Freeform 41"/>
          <p:cNvSpPr>
            <a:spLocks/>
          </p:cNvSpPr>
          <p:nvPr/>
        </p:nvSpPr>
        <p:spPr bwMode="auto">
          <a:xfrm>
            <a:off x="6446838" y="5029200"/>
            <a:ext cx="457200" cy="22225"/>
          </a:xfrm>
          <a:custGeom>
            <a:avLst/>
            <a:gdLst>
              <a:gd name="T0" fmla="*/ 2147483647 w 288"/>
              <a:gd name="T1" fmla="*/ 2147483647 h 14"/>
              <a:gd name="T2" fmla="*/ 0 w 288"/>
              <a:gd name="T3" fmla="*/ 0 h 14"/>
              <a:gd name="T4" fmla="*/ 0 60000 65536"/>
              <a:gd name="T5" fmla="*/ 0 60000 65536"/>
              <a:gd name="T6" fmla="*/ 0 w 288"/>
              <a:gd name="T7" fmla="*/ 0 h 14"/>
              <a:gd name="T8" fmla="*/ 288 w 288"/>
              <a:gd name="T9" fmla="*/ 14 h 14"/>
            </a:gdLst>
            <a:ahLst/>
            <a:cxnLst>
              <a:cxn ang="T4">
                <a:pos x="T0" y="T1"/>
              </a:cxn>
              <a:cxn ang="T5">
                <a:pos x="T2" y="T3"/>
              </a:cxn>
            </a:cxnLst>
            <a:rect l="T6" t="T7" r="T8" b="T9"/>
            <a:pathLst>
              <a:path w="288" h="14">
                <a:moveTo>
                  <a:pt x="288" y="14"/>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1" name="Freeform 42"/>
          <p:cNvSpPr>
            <a:spLocks/>
          </p:cNvSpPr>
          <p:nvPr/>
        </p:nvSpPr>
        <p:spPr bwMode="auto">
          <a:xfrm>
            <a:off x="6400800" y="4525963"/>
            <a:ext cx="22225" cy="503237"/>
          </a:xfrm>
          <a:custGeom>
            <a:avLst/>
            <a:gdLst>
              <a:gd name="T0" fmla="*/ 2147483647 w 14"/>
              <a:gd name="T1" fmla="*/ 2147483647 h 317"/>
              <a:gd name="T2" fmla="*/ 0 w 14"/>
              <a:gd name="T3" fmla="*/ 0 h 317"/>
              <a:gd name="T4" fmla="*/ 0 60000 65536"/>
              <a:gd name="T5" fmla="*/ 0 60000 65536"/>
              <a:gd name="T6" fmla="*/ 0 w 14"/>
              <a:gd name="T7" fmla="*/ 0 h 317"/>
              <a:gd name="T8" fmla="*/ 14 w 14"/>
              <a:gd name="T9" fmla="*/ 317 h 317"/>
            </a:gdLst>
            <a:ahLst/>
            <a:cxnLst>
              <a:cxn ang="T4">
                <a:pos x="T0" y="T1"/>
              </a:cxn>
              <a:cxn ang="T5">
                <a:pos x="T2" y="T3"/>
              </a:cxn>
            </a:cxnLst>
            <a:rect l="T6" t="T7" r="T8" b="T9"/>
            <a:pathLst>
              <a:path w="14" h="317">
                <a:moveTo>
                  <a:pt x="14" y="317"/>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2" name="Freeform 43"/>
          <p:cNvSpPr>
            <a:spLocks/>
          </p:cNvSpPr>
          <p:nvPr/>
        </p:nvSpPr>
        <p:spPr bwMode="auto">
          <a:xfrm>
            <a:off x="6400800" y="4525963"/>
            <a:ext cx="1050925" cy="23812"/>
          </a:xfrm>
          <a:custGeom>
            <a:avLst/>
            <a:gdLst>
              <a:gd name="T0" fmla="*/ 0 w 662"/>
              <a:gd name="T1" fmla="*/ 0 h 15"/>
              <a:gd name="T2" fmla="*/ 2147483647 w 662"/>
              <a:gd name="T3" fmla="*/ 2147483647 h 15"/>
              <a:gd name="T4" fmla="*/ 0 60000 65536"/>
              <a:gd name="T5" fmla="*/ 0 60000 65536"/>
              <a:gd name="T6" fmla="*/ 0 w 662"/>
              <a:gd name="T7" fmla="*/ 0 h 15"/>
              <a:gd name="T8" fmla="*/ 662 w 662"/>
              <a:gd name="T9" fmla="*/ 15 h 15"/>
            </a:gdLst>
            <a:ahLst/>
            <a:cxnLst>
              <a:cxn ang="T4">
                <a:pos x="T0" y="T1"/>
              </a:cxn>
              <a:cxn ang="T5">
                <a:pos x="T2" y="T3"/>
              </a:cxn>
            </a:cxnLst>
            <a:rect l="T6" t="T7" r="T8" b="T9"/>
            <a:pathLst>
              <a:path w="662" h="15">
                <a:moveTo>
                  <a:pt x="0" y="0"/>
                </a:moveTo>
                <a:lnTo>
                  <a:pt x="662" y="15"/>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3" name="Text Box 44"/>
          <p:cNvSpPr txBox="1">
            <a:spLocks noChangeArrowheads="1"/>
          </p:cNvSpPr>
          <p:nvPr/>
        </p:nvSpPr>
        <p:spPr bwMode="auto">
          <a:xfrm>
            <a:off x="8316913" y="40767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1224" name="Text Box 45"/>
          <p:cNvSpPr txBox="1">
            <a:spLocks noChangeArrowheads="1"/>
          </p:cNvSpPr>
          <p:nvPr/>
        </p:nvSpPr>
        <p:spPr bwMode="auto">
          <a:xfrm>
            <a:off x="5795963" y="39338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1225" name="Freeform 46"/>
          <p:cNvSpPr>
            <a:spLocks/>
          </p:cNvSpPr>
          <p:nvPr/>
        </p:nvSpPr>
        <p:spPr bwMode="auto">
          <a:xfrm>
            <a:off x="5292725" y="5014913"/>
            <a:ext cx="1154113" cy="14287"/>
          </a:xfrm>
          <a:custGeom>
            <a:avLst/>
            <a:gdLst>
              <a:gd name="T0" fmla="*/ 2147483647 w 727"/>
              <a:gd name="T1" fmla="*/ 2147483647 h 9"/>
              <a:gd name="T2" fmla="*/ 0 w 727"/>
              <a:gd name="T3" fmla="*/ 0 h 9"/>
              <a:gd name="T4" fmla="*/ 0 60000 65536"/>
              <a:gd name="T5" fmla="*/ 0 60000 65536"/>
              <a:gd name="T6" fmla="*/ 0 w 727"/>
              <a:gd name="T7" fmla="*/ 0 h 9"/>
              <a:gd name="T8" fmla="*/ 727 w 727"/>
              <a:gd name="T9" fmla="*/ 9 h 9"/>
            </a:gdLst>
            <a:ahLst/>
            <a:cxnLst>
              <a:cxn ang="T4">
                <a:pos x="T0" y="T1"/>
              </a:cxn>
              <a:cxn ang="T5">
                <a:pos x="T2" y="T3"/>
              </a:cxn>
            </a:cxnLst>
            <a:rect l="T6" t="T7" r="T8" b="T9"/>
            <a:pathLst>
              <a:path w="727" h="9">
                <a:moveTo>
                  <a:pt x="727" y="9"/>
                </a:moveTo>
                <a:lnTo>
                  <a:pt x="0"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6" name="Text Box 47"/>
          <p:cNvSpPr txBox="1">
            <a:spLocks noChangeArrowheads="1"/>
          </p:cNvSpPr>
          <p:nvPr/>
        </p:nvSpPr>
        <p:spPr bwMode="auto">
          <a:xfrm>
            <a:off x="4787900" y="4581525"/>
            <a:ext cx="46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P0</a:t>
            </a:r>
          </a:p>
          <a:p>
            <a:pPr algn="l" rtl="0" eaLnBrk="1" hangingPunct="1">
              <a:spcBef>
                <a:spcPct val="0"/>
              </a:spcBef>
              <a:buClrTx/>
              <a:buSzTx/>
              <a:buFontTx/>
              <a:buNone/>
            </a:pPr>
            <a:r>
              <a:rPr lang="en-US" altLang="ar-SA" sz="1800">
                <a:latin typeface="Arial" charset="0"/>
              </a:rPr>
              <a:t>p1</a:t>
            </a:r>
            <a:endParaRPr lang="en-GB" altLang="ar-SA" sz="1800">
              <a:latin typeface="Arial" charset="0"/>
            </a:endParaRPr>
          </a:p>
        </p:txBody>
      </p:sp>
      <p:sp>
        <p:nvSpPr>
          <p:cNvPr id="221227" name="Line 48"/>
          <p:cNvSpPr>
            <a:spLocks noChangeShapeType="1"/>
          </p:cNvSpPr>
          <p:nvPr/>
        </p:nvSpPr>
        <p:spPr bwMode="auto">
          <a:xfrm>
            <a:off x="6588125" y="4724400"/>
            <a:ext cx="0" cy="11525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228" name="Text Box 49"/>
          <p:cNvSpPr txBox="1">
            <a:spLocks noChangeArrowheads="1"/>
          </p:cNvSpPr>
          <p:nvPr/>
        </p:nvSpPr>
        <p:spPr bwMode="auto">
          <a:xfrm>
            <a:off x="6372225" y="594995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q0</a:t>
            </a:r>
            <a:endParaRPr lang="en-GB" altLang="ar-SA" sz="1800" b="1">
              <a:latin typeface="Arial" charset="0"/>
            </a:endParaRPr>
          </a:p>
        </p:txBody>
      </p:sp>
      <p:sp>
        <p:nvSpPr>
          <p:cNvPr id="221229" name="Line 50"/>
          <p:cNvSpPr>
            <a:spLocks noChangeShapeType="1"/>
          </p:cNvSpPr>
          <p:nvPr/>
        </p:nvSpPr>
        <p:spPr bwMode="auto">
          <a:xfrm>
            <a:off x="6877050" y="5013325"/>
            <a:ext cx="0" cy="8636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1230" name="Text Box 51"/>
          <p:cNvSpPr txBox="1">
            <a:spLocks noChangeArrowheads="1"/>
          </p:cNvSpPr>
          <p:nvPr/>
        </p:nvSpPr>
        <p:spPr bwMode="auto">
          <a:xfrm>
            <a:off x="6732588" y="594995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r>
              <a:rPr lang="ar-SA" altLang="ar-SA" sz="1800" b="1">
                <a:latin typeface="Arial" charset="0"/>
              </a:rPr>
              <a:t>1</a:t>
            </a:r>
            <a:endParaRPr lang="en-GB" altLang="ar-SA" sz="1800" b="1">
              <a:latin typeface="Arial" charset="0"/>
            </a:endParaRPr>
          </a:p>
        </p:txBody>
      </p:sp>
    </p:spTree>
    <p:extLst>
      <p:ext uri="{BB962C8B-B14F-4D97-AF65-F5344CB8AC3E}">
        <p14:creationId xmlns:p14="http://schemas.microsoft.com/office/powerpoint/2010/main" val="26488333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idx="1"/>
          </p:nvPr>
        </p:nvSpPr>
        <p:spPr/>
        <p:txBody>
          <a:bodyPr/>
          <a:lstStyle/>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تقلبات الأسعار تؤدي إلى حصول المزارع على سعر منخفض</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لذا تقوم الدول بإتباع سياسة تعزيز أو دعم الأسعار</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توجد أشكال عدة للدعم نذكر منها:</a:t>
            </a:r>
          </a:p>
          <a:p>
            <a:pPr marL="990600" lvl="1" indent="-533400" algn="r" rtl="1" eaLnBrk="1" hangingPunct="1"/>
            <a:r>
              <a:rPr lang="ar-SA" altLang="ar-SA" sz="2400" b="1" dirty="0" smtClean="0">
                <a:latin typeface="Times New Roman" panose="02020603050405020304" pitchFamily="18" charset="0"/>
                <a:cs typeface="Times New Roman" panose="02020603050405020304" pitchFamily="18" charset="0"/>
              </a:rPr>
              <a:t>برامج الإقراض و التخزين </a:t>
            </a:r>
            <a:r>
              <a:rPr lang="en-US" altLang="ar-SA" sz="2400" b="1" dirty="0" smtClean="0">
                <a:latin typeface="Times New Roman" panose="02020603050405020304" pitchFamily="18" charset="0"/>
                <a:cs typeface="Times New Roman" panose="02020603050405020304" pitchFamily="18" charset="0"/>
              </a:rPr>
              <a:t>Storage and Loan</a:t>
            </a:r>
            <a:r>
              <a:rPr lang="ar-SA" altLang="ar-SA" sz="2400" b="1" dirty="0" smtClean="0">
                <a:latin typeface="Times New Roman" panose="02020603050405020304" pitchFamily="18" charset="0"/>
                <a:cs typeface="Times New Roman" panose="02020603050405020304" pitchFamily="18" charset="0"/>
              </a:rPr>
              <a:t> </a:t>
            </a:r>
          </a:p>
          <a:p>
            <a:pPr marL="990600" lvl="1" indent="-533400" algn="r" rtl="1" eaLnBrk="1" hangingPunct="1"/>
            <a:r>
              <a:rPr lang="ar-SA" altLang="ar-SA" sz="2400" b="1" dirty="0" smtClean="0">
                <a:latin typeface="Times New Roman" panose="02020603050405020304" pitchFamily="18" charset="0"/>
                <a:cs typeface="Times New Roman" panose="02020603050405020304" pitchFamily="18" charset="0"/>
              </a:rPr>
              <a:t>المساعدات أو الإعانات المباشرة </a:t>
            </a:r>
            <a:r>
              <a:rPr lang="en-US" altLang="ar-SA" sz="2400" b="1" dirty="0" smtClean="0">
                <a:latin typeface="Times New Roman" panose="02020603050405020304" pitchFamily="18" charset="0"/>
                <a:cs typeface="Times New Roman" panose="02020603050405020304" pitchFamily="18" charset="0"/>
              </a:rPr>
              <a:t>Subsidies</a:t>
            </a:r>
            <a:r>
              <a:rPr lang="ar-SA" altLang="ar-SA" dirty="0" smtClean="0">
                <a:latin typeface="Times New Roman" panose="02020603050405020304" pitchFamily="18" charset="0"/>
                <a:cs typeface="Times New Roman" panose="02020603050405020304" pitchFamily="18" charset="0"/>
              </a:rPr>
              <a:t> </a:t>
            </a:r>
            <a:endParaRPr lang="en-GB" altLang="ar-SA" dirty="0" smtClean="0">
              <a:latin typeface="Times New Roman" panose="02020603050405020304" pitchFamily="18" charset="0"/>
              <a:cs typeface="Times New Roman" panose="02020603050405020304" pitchFamily="18" charset="0"/>
            </a:endParaRPr>
          </a:p>
        </p:txBody>
      </p:sp>
      <p:sp>
        <p:nvSpPr>
          <p:cNvPr id="304130" name="Rectangle 2"/>
          <p:cNvSpPr>
            <a:spLocks noGrp="1" noChangeArrowheads="1"/>
          </p:cNvSpPr>
          <p:nvPr>
            <p:ph type="title"/>
          </p:nvPr>
        </p:nvSpPr>
        <p:spPr/>
        <p:txBody>
          <a:bodyPr>
            <a:normAutofit fontScale="90000"/>
          </a:bodyPr>
          <a:lstStyle/>
          <a:p>
            <a:pPr marL="838200" indent="-838200" algn="r" eaLnBrk="1" fontAlgn="auto" hangingPunct="1">
              <a:spcAft>
                <a:spcPts val="0"/>
              </a:spcAft>
              <a:defRPr/>
            </a:pPr>
            <a:r>
              <a:rPr lang="en-US" sz="4000" dirty="0" smtClean="0">
                <a:latin typeface="Times New Roman" panose="02020603050405020304" pitchFamily="18" charset="0"/>
                <a:cs typeface="Times New Roman" panose="02020603050405020304" pitchFamily="18" charset="0"/>
              </a:rPr>
              <a:t>Price Support </a:t>
            </a:r>
            <a:r>
              <a:rPr lang="ar-SA" sz="4000" dirty="0" smtClean="0">
                <a:latin typeface="Times New Roman" panose="02020603050405020304" pitchFamily="18" charset="0"/>
                <a:cs typeface="Times New Roman" panose="02020603050405020304" pitchFamily="18" charset="0"/>
              </a:rPr>
              <a:t>تعزيز أو دعم الأسعار </a:t>
            </a:r>
            <a:r>
              <a:rPr lang="en-GB" sz="4000" dirty="0" smtClean="0">
                <a:latin typeface="Times New Roman" panose="02020603050405020304" pitchFamily="18" charset="0"/>
                <a:cs typeface="Times New Roman" panose="02020603050405020304" pitchFamily="18" charset="0"/>
              </a:rPr>
              <a:t/>
            </a:r>
            <a:br>
              <a:rPr lang="en-GB" sz="4000" dirty="0" smtClean="0">
                <a:latin typeface="Times New Roman" panose="02020603050405020304" pitchFamily="18" charset="0"/>
                <a:cs typeface="Times New Roman" panose="02020603050405020304" pitchFamily="18" charset="0"/>
              </a:rPr>
            </a:b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1298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title"/>
          </p:nvPr>
        </p:nvSpPr>
        <p:spPr/>
        <p:txBody>
          <a:bodyPr>
            <a:normAutofit/>
          </a:bodyPr>
          <a:lstStyle/>
          <a:p>
            <a:pPr algn="r" eaLnBrk="1" fontAlgn="auto" hangingPunct="1">
              <a:spcAft>
                <a:spcPts val="0"/>
              </a:spcAft>
              <a:defRPr/>
            </a:pPr>
            <a:r>
              <a:rPr lang="en-US" sz="3600" dirty="0" smtClean="0">
                <a:latin typeface="Times New Roman" panose="02020603050405020304" pitchFamily="18" charset="0"/>
                <a:cs typeface="Times New Roman" panose="02020603050405020304" pitchFamily="18" charset="0"/>
              </a:rPr>
              <a:t>Storage and Loan </a:t>
            </a:r>
            <a:r>
              <a:rPr lang="ar-SA" sz="3600" dirty="0" smtClean="0">
                <a:latin typeface="Times New Roman" panose="02020603050405020304" pitchFamily="18" charset="0"/>
                <a:cs typeface="Times New Roman" panose="02020603050405020304" pitchFamily="18" charset="0"/>
              </a:rPr>
              <a:t>برامج الإقراض و التخزين </a:t>
            </a:r>
            <a:endParaRPr lang="en-GB" sz="3600" dirty="0" smtClean="0">
              <a:latin typeface="Times New Roman" panose="02020603050405020304" pitchFamily="18" charset="0"/>
              <a:cs typeface="Times New Roman" panose="02020603050405020304" pitchFamily="18" charset="0"/>
            </a:endParaRPr>
          </a:p>
        </p:txBody>
      </p:sp>
      <p:sp>
        <p:nvSpPr>
          <p:cNvPr id="223235" name="Rectangle 6"/>
          <p:cNvSpPr>
            <a:spLocks noGrp="1" noChangeArrowheads="1"/>
          </p:cNvSpPr>
          <p:nvPr>
            <p:ph type="body" sz="half" idx="2"/>
          </p:nvPr>
        </p:nvSpPr>
        <p:spPr>
          <a:xfrm>
            <a:off x="4427538" y="1600200"/>
            <a:ext cx="4259262" cy="4525963"/>
          </a:xfrm>
        </p:spPr>
        <p:txBody>
          <a:bodyPr>
            <a:normAutofit/>
          </a:bodyPr>
          <a:lstStyle/>
          <a:p>
            <a:pPr algn="r" rtl="1" eaLnBrk="1" hangingPunct="1"/>
            <a:r>
              <a:rPr lang="ar-SA" altLang="ar-SA" sz="2800" smtClean="0">
                <a:latin typeface="Times New Roman" panose="02020603050405020304" pitchFamily="18" charset="0"/>
                <a:cs typeface="Times New Roman" panose="02020603050405020304" pitchFamily="18" charset="0"/>
              </a:rPr>
              <a:t>يحصل المزارع قبل الحصاد علي قرض وضمان لسعر معين</a:t>
            </a:r>
          </a:p>
          <a:p>
            <a:pPr algn="r" rtl="1" eaLnBrk="1" hangingPunct="1"/>
            <a:r>
              <a:rPr lang="ar-SA" altLang="ar-SA" sz="2800" smtClean="0">
                <a:latin typeface="Times New Roman" panose="02020603050405020304" pitchFamily="18" charset="0"/>
                <a:cs typeface="Times New Roman" panose="02020603050405020304" pitchFamily="18" charset="0"/>
              </a:rPr>
              <a:t>تأخذ الدولة المحصول للتخزين</a:t>
            </a:r>
          </a:p>
          <a:p>
            <a:pPr algn="r" rtl="1" eaLnBrk="1" hangingPunct="1"/>
            <a:r>
              <a:rPr lang="ar-SA" altLang="ar-SA" sz="2800" smtClean="0">
                <a:latin typeface="Times New Roman" panose="02020603050405020304" pitchFamily="18" charset="0"/>
                <a:cs typeface="Times New Roman" panose="02020603050405020304" pitchFamily="18" charset="0"/>
              </a:rPr>
              <a:t>إذا كان سعر السوق أعلي باع المزارع محصوله وسدد ما عليه وإلا فله السعر المضمون</a:t>
            </a:r>
          </a:p>
          <a:p>
            <a:pPr algn="r" rtl="1" eaLnBrk="1" hangingPunct="1"/>
            <a:r>
              <a:rPr lang="ar-SA" altLang="ar-SA" sz="2800" smtClean="0">
                <a:latin typeface="Times New Roman" panose="02020603050405020304" pitchFamily="18" charset="0"/>
                <a:cs typeface="Times New Roman" panose="02020603050405020304" pitchFamily="18" charset="0"/>
              </a:rPr>
              <a:t>إذا كان سعر السوق أقل لا مطالبة</a:t>
            </a:r>
          </a:p>
          <a:p>
            <a:pPr algn="r" rtl="1" eaLnBrk="1" hangingPunct="1"/>
            <a:r>
              <a:rPr lang="ar-SA" altLang="ar-SA" sz="2800" smtClean="0">
                <a:latin typeface="Times New Roman" panose="02020603050405020304" pitchFamily="18" charset="0"/>
                <a:cs typeface="Times New Roman" panose="02020603050405020304" pitchFamily="18" charset="0"/>
              </a:rPr>
              <a:t>بدون دعم (</a:t>
            </a:r>
            <a:r>
              <a:rPr lang="en-US" altLang="ar-SA" sz="2800" smtClean="0">
                <a:latin typeface="Times New Roman" panose="02020603050405020304" pitchFamily="18" charset="0"/>
                <a:cs typeface="Times New Roman" panose="02020603050405020304" pitchFamily="18" charset="0"/>
              </a:rPr>
              <a:t>p</a:t>
            </a:r>
            <a:r>
              <a:rPr lang="en-US" altLang="ar-SA" sz="2800" baseline="-25000" smtClean="0">
                <a:latin typeface="Times New Roman" panose="02020603050405020304" pitchFamily="18" charset="0"/>
                <a:cs typeface="Times New Roman" panose="02020603050405020304" pitchFamily="18" charset="0"/>
              </a:rPr>
              <a:t>0</a:t>
            </a:r>
            <a:r>
              <a:rPr lang="en-US" altLang="ar-SA" sz="2800" smtClean="0">
                <a:latin typeface="Times New Roman" panose="02020603050405020304" pitchFamily="18" charset="0"/>
                <a:cs typeface="Times New Roman" panose="02020603050405020304" pitchFamily="18" charset="0"/>
              </a:rPr>
              <a:t>, q</a:t>
            </a:r>
            <a:r>
              <a:rPr lang="en-US" altLang="ar-SA" sz="2800" baseline="-25000" smtClean="0">
                <a:latin typeface="Times New Roman" panose="02020603050405020304" pitchFamily="18" charset="0"/>
                <a:cs typeface="Times New Roman" panose="02020603050405020304" pitchFamily="18" charset="0"/>
              </a:rPr>
              <a:t>0</a:t>
            </a:r>
            <a:r>
              <a:rPr lang="ar-SA" altLang="ar-SA" sz="2800" smtClean="0">
                <a:latin typeface="Times New Roman" panose="02020603050405020304" pitchFamily="18" charset="0"/>
                <a:cs typeface="Times New Roman" panose="02020603050405020304" pitchFamily="18" charset="0"/>
              </a:rPr>
              <a:t>)، </a:t>
            </a:r>
          </a:p>
          <a:p>
            <a:pPr algn="r" rtl="1" eaLnBrk="1" hangingPunct="1"/>
            <a:r>
              <a:rPr lang="ar-SA" altLang="ar-SA" sz="2800" smtClean="0">
                <a:latin typeface="Times New Roman" panose="02020603050405020304" pitchFamily="18" charset="0"/>
                <a:cs typeface="Times New Roman" panose="02020603050405020304" pitchFamily="18" charset="0"/>
              </a:rPr>
              <a:t>في حالة دعم السعر عند ( </a:t>
            </a:r>
            <a:r>
              <a:rPr lang="en-US" altLang="ar-SA" sz="2800" smtClean="0">
                <a:latin typeface="Times New Roman" panose="02020603050405020304" pitchFamily="18" charset="0"/>
                <a:cs typeface="Times New Roman" panose="02020603050405020304" pitchFamily="18" charset="0"/>
              </a:rPr>
              <a:t>p</a:t>
            </a:r>
            <a:r>
              <a:rPr lang="en-US" altLang="ar-SA" sz="2800" baseline="-25000" smtClean="0">
                <a:latin typeface="Times New Roman" panose="02020603050405020304" pitchFamily="18" charset="0"/>
                <a:cs typeface="Times New Roman" panose="02020603050405020304" pitchFamily="18" charset="0"/>
              </a:rPr>
              <a:t>s</a:t>
            </a:r>
            <a:r>
              <a:rPr lang="ar-SA" altLang="ar-SA" sz="2800" smtClean="0">
                <a:latin typeface="Times New Roman" panose="02020603050405020304" pitchFamily="18" charset="0"/>
                <a:cs typeface="Times New Roman" panose="02020603050405020304" pitchFamily="18" charset="0"/>
              </a:rPr>
              <a:t> )</a:t>
            </a:r>
            <a:r>
              <a:rPr lang="en-US" altLang="ar-SA" sz="2800" smtClean="0">
                <a:latin typeface="Times New Roman" panose="02020603050405020304" pitchFamily="18" charset="0"/>
                <a:cs typeface="Times New Roman" panose="02020603050405020304" pitchFamily="18" charset="0"/>
              </a:rPr>
              <a:t>?</a:t>
            </a:r>
            <a:endParaRPr lang="ar-SA" altLang="ar-SA" sz="2800" smtClean="0">
              <a:latin typeface="Times New Roman" panose="02020603050405020304" pitchFamily="18" charset="0"/>
              <a:cs typeface="Times New Roman" panose="02020603050405020304" pitchFamily="18" charset="0"/>
            </a:endParaRPr>
          </a:p>
          <a:p>
            <a:pPr algn="r" rtl="1" eaLnBrk="1" hangingPunct="1"/>
            <a:endParaRPr lang="en-GB" altLang="ar-SA" sz="2800" smtClean="0">
              <a:latin typeface="Times New Roman" panose="02020603050405020304" pitchFamily="18" charset="0"/>
              <a:cs typeface="Times New Roman" panose="02020603050405020304" pitchFamily="18" charset="0"/>
            </a:endParaRPr>
          </a:p>
        </p:txBody>
      </p:sp>
      <p:sp>
        <p:nvSpPr>
          <p:cNvPr id="223236" name="Line 7"/>
          <p:cNvSpPr>
            <a:spLocks noChangeShapeType="1"/>
          </p:cNvSpPr>
          <p:nvPr/>
        </p:nvSpPr>
        <p:spPr bwMode="auto">
          <a:xfrm flipV="1">
            <a:off x="900113" y="2133600"/>
            <a:ext cx="0" cy="324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3237" name="Line 8"/>
          <p:cNvSpPr>
            <a:spLocks noChangeShapeType="1"/>
          </p:cNvSpPr>
          <p:nvPr/>
        </p:nvSpPr>
        <p:spPr bwMode="auto">
          <a:xfrm>
            <a:off x="900113" y="5373688"/>
            <a:ext cx="3455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3238" name="Line 9"/>
          <p:cNvSpPr>
            <a:spLocks noChangeShapeType="1"/>
          </p:cNvSpPr>
          <p:nvPr/>
        </p:nvSpPr>
        <p:spPr bwMode="auto">
          <a:xfrm flipV="1">
            <a:off x="1042988" y="2133600"/>
            <a:ext cx="2592387" cy="2879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239" name="Line 10"/>
          <p:cNvSpPr>
            <a:spLocks noChangeShapeType="1"/>
          </p:cNvSpPr>
          <p:nvPr/>
        </p:nvSpPr>
        <p:spPr bwMode="auto">
          <a:xfrm>
            <a:off x="1908175" y="2205038"/>
            <a:ext cx="1800225" cy="2879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240" name="Line 11"/>
          <p:cNvSpPr>
            <a:spLocks noChangeShapeType="1"/>
          </p:cNvSpPr>
          <p:nvPr/>
        </p:nvSpPr>
        <p:spPr bwMode="auto">
          <a:xfrm flipH="1">
            <a:off x="900113" y="3284538"/>
            <a:ext cx="16557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3241" name="Line 12"/>
          <p:cNvSpPr>
            <a:spLocks noChangeShapeType="1"/>
          </p:cNvSpPr>
          <p:nvPr/>
        </p:nvSpPr>
        <p:spPr bwMode="auto">
          <a:xfrm>
            <a:off x="2555875" y="3284538"/>
            <a:ext cx="0" cy="208915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3242" name="Line 13"/>
          <p:cNvSpPr>
            <a:spLocks noChangeShapeType="1"/>
          </p:cNvSpPr>
          <p:nvPr/>
        </p:nvSpPr>
        <p:spPr bwMode="auto">
          <a:xfrm>
            <a:off x="900113" y="2565400"/>
            <a:ext cx="237648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3243" name="Line 14"/>
          <p:cNvSpPr>
            <a:spLocks noChangeShapeType="1"/>
          </p:cNvSpPr>
          <p:nvPr/>
        </p:nvSpPr>
        <p:spPr bwMode="auto">
          <a:xfrm>
            <a:off x="3276600" y="2565400"/>
            <a:ext cx="0" cy="280828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3244" name="Text Box 15"/>
          <p:cNvSpPr txBox="1">
            <a:spLocks noChangeArrowheads="1"/>
          </p:cNvSpPr>
          <p:nvPr/>
        </p:nvSpPr>
        <p:spPr bwMode="auto">
          <a:xfrm>
            <a:off x="2392363" y="546576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q0</a:t>
            </a:r>
            <a:endParaRPr lang="en-GB" altLang="ar-SA" sz="1800" b="1">
              <a:latin typeface="Arial" charset="0"/>
            </a:endParaRPr>
          </a:p>
        </p:txBody>
      </p:sp>
      <p:sp>
        <p:nvSpPr>
          <p:cNvPr id="223245" name="Text Box 16"/>
          <p:cNvSpPr txBox="1">
            <a:spLocks noChangeArrowheads="1"/>
          </p:cNvSpPr>
          <p:nvPr/>
        </p:nvSpPr>
        <p:spPr bwMode="auto">
          <a:xfrm>
            <a:off x="395288" y="314166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p0</a:t>
            </a:r>
            <a:endParaRPr lang="en-GB" altLang="ar-SA" sz="1800" b="1">
              <a:latin typeface="Arial" charset="0"/>
            </a:endParaRPr>
          </a:p>
        </p:txBody>
      </p:sp>
      <p:sp>
        <p:nvSpPr>
          <p:cNvPr id="223246" name="Text Box 17"/>
          <p:cNvSpPr txBox="1">
            <a:spLocks noChangeArrowheads="1"/>
          </p:cNvSpPr>
          <p:nvPr/>
        </p:nvSpPr>
        <p:spPr bwMode="auto">
          <a:xfrm>
            <a:off x="323850" y="242093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ps</a:t>
            </a:r>
            <a:endParaRPr lang="en-GB" altLang="ar-SA" sz="1800" b="1">
              <a:latin typeface="Arial" charset="0"/>
            </a:endParaRPr>
          </a:p>
        </p:txBody>
      </p:sp>
      <p:sp>
        <p:nvSpPr>
          <p:cNvPr id="223247" name="Text Box 18"/>
          <p:cNvSpPr txBox="1">
            <a:spLocks noChangeArrowheads="1"/>
          </p:cNvSpPr>
          <p:nvPr/>
        </p:nvSpPr>
        <p:spPr bwMode="auto">
          <a:xfrm>
            <a:off x="3687763" y="19367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3248" name="Text Box 19"/>
          <p:cNvSpPr txBox="1">
            <a:spLocks noChangeArrowheads="1"/>
          </p:cNvSpPr>
          <p:nvPr/>
        </p:nvSpPr>
        <p:spPr bwMode="auto">
          <a:xfrm>
            <a:off x="1619250" y="184467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3249" name="Line 20"/>
          <p:cNvSpPr>
            <a:spLocks noChangeShapeType="1"/>
          </p:cNvSpPr>
          <p:nvPr/>
        </p:nvSpPr>
        <p:spPr bwMode="auto">
          <a:xfrm>
            <a:off x="2124075" y="2565400"/>
            <a:ext cx="0" cy="280828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3250" name="AutoShape 21"/>
          <p:cNvSpPr>
            <a:spLocks/>
          </p:cNvSpPr>
          <p:nvPr/>
        </p:nvSpPr>
        <p:spPr bwMode="auto">
          <a:xfrm rot="5400000">
            <a:off x="2447926" y="1520825"/>
            <a:ext cx="576262" cy="1081087"/>
          </a:xfrm>
          <a:prstGeom prst="leftBrace">
            <a:avLst>
              <a:gd name="adj1" fmla="val 15634"/>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23251" name="Text Box 22"/>
          <p:cNvSpPr txBox="1">
            <a:spLocks noChangeArrowheads="1"/>
          </p:cNvSpPr>
          <p:nvPr/>
        </p:nvSpPr>
        <p:spPr bwMode="auto">
          <a:xfrm>
            <a:off x="2339975" y="1412875"/>
            <a:ext cx="658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فائـض</a:t>
            </a:r>
            <a:endParaRPr lang="en-GB" altLang="ar-SA" sz="1800" b="1">
              <a:latin typeface="Arial" charset="0"/>
            </a:endParaRPr>
          </a:p>
        </p:txBody>
      </p:sp>
      <p:sp>
        <p:nvSpPr>
          <p:cNvPr id="223252" name="Text Box 23"/>
          <p:cNvSpPr txBox="1">
            <a:spLocks noChangeArrowheads="1"/>
          </p:cNvSpPr>
          <p:nvPr/>
        </p:nvSpPr>
        <p:spPr bwMode="auto">
          <a:xfrm>
            <a:off x="3059113" y="544512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r>
              <a:rPr lang="ar-SA" altLang="ar-SA" sz="1800" b="1">
                <a:latin typeface="Arial" charset="0"/>
              </a:rPr>
              <a:t>2</a:t>
            </a:r>
            <a:endParaRPr lang="en-GB" altLang="ar-SA" sz="1800" b="1">
              <a:latin typeface="Arial" charset="0"/>
            </a:endParaRPr>
          </a:p>
        </p:txBody>
      </p:sp>
      <p:sp>
        <p:nvSpPr>
          <p:cNvPr id="223253" name="Text Box 24"/>
          <p:cNvSpPr txBox="1">
            <a:spLocks noChangeArrowheads="1"/>
          </p:cNvSpPr>
          <p:nvPr/>
        </p:nvSpPr>
        <p:spPr bwMode="auto">
          <a:xfrm>
            <a:off x="1835150" y="544512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a:t>
            </a:r>
            <a:endParaRPr lang="en-GB" altLang="ar-SA" sz="1800" b="1">
              <a:latin typeface="Arial" charset="0"/>
            </a:endParaRPr>
          </a:p>
        </p:txBody>
      </p:sp>
    </p:spTree>
    <p:extLst>
      <p:ext uri="{BB962C8B-B14F-4D97-AF65-F5344CB8AC3E}">
        <p14:creationId xmlns:p14="http://schemas.microsoft.com/office/powerpoint/2010/main" val="232656079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4"/>
          <p:cNvSpPr>
            <a:spLocks noChangeArrowheads="1"/>
          </p:cNvSpPr>
          <p:nvPr/>
        </p:nvSpPr>
        <p:spPr bwMode="auto">
          <a:xfrm>
            <a:off x="5148263" y="2708275"/>
            <a:ext cx="2376487" cy="1944688"/>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307202"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en-US" sz="3600" dirty="0" smtClean="0"/>
              <a:t>Subsidies</a:t>
            </a:r>
            <a:r>
              <a:rPr lang="ar-SA" sz="4000" dirty="0" smtClean="0"/>
              <a:t> </a:t>
            </a:r>
            <a:r>
              <a:rPr lang="ar-SA" sz="3600" dirty="0" smtClean="0"/>
              <a:t>المساعدات أو الإعانات المباشرة </a:t>
            </a:r>
            <a:r>
              <a:rPr lang="en-GB" sz="4000" dirty="0" smtClean="0"/>
              <a:t/>
            </a:r>
            <a:br>
              <a:rPr lang="en-GB" sz="4000" dirty="0" smtClean="0"/>
            </a:br>
            <a:endParaRPr lang="en-GB" sz="4000" dirty="0" smtClean="0"/>
          </a:p>
        </p:txBody>
      </p:sp>
      <p:sp>
        <p:nvSpPr>
          <p:cNvPr id="224260" name="Rectangle 4"/>
          <p:cNvSpPr>
            <a:spLocks noGrp="1" noChangeArrowheads="1"/>
          </p:cNvSpPr>
          <p:nvPr>
            <p:ph type="body" sz="half" idx="1"/>
          </p:nvPr>
        </p:nvSpPr>
        <p:spPr>
          <a:xfrm>
            <a:off x="395288" y="1600200"/>
            <a:ext cx="4176712" cy="4525963"/>
          </a:xfrm>
        </p:spPr>
        <p:txBody>
          <a:bodyPr>
            <a:normAutofit fontScale="92500" lnSpcReduction="20000"/>
          </a:bodyPr>
          <a:lstStyle/>
          <a:p>
            <a:pPr algn="r" rtl="1" eaLnBrk="1" hangingPunct="1">
              <a:lnSpc>
                <a:spcPct val="90000"/>
              </a:lnSpc>
            </a:pPr>
            <a:r>
              <a:rPr lang="ar-SA" altLang="ar-SA" sz="2800" dirty="0" smtClean="0"/>
              <a:t>تحدد الدولة سعر الدعم ( </a:t>
            </a:r>
            <a:r>
              <a:rPr lang="en-US" altLang="ar-SA" sz="2800" dirty="0" err="1" smtClean="0"/>
              <a:t>ps</a:t>
            </a:r>
            <a:r>
              <a:rPr lang="ar-SA" altLang="ar-SA" sz="2800" dirty="0" smtClean="0"/>
              <a:t> )</a:t>
            </a:r>
          </a:p>
          <a:p>
            <a:pPr algn="r" rtl="1" eaLnBrk="1" hangingPunct="1">
              <a:lnSpc>
                <a:spcPct val="90000"/>
              </a:lnSpc>
            </a:pPr>
            <a:r>
              <a:rPr lang="ar-SA" altLang="ar-SA" sz="2800" dirty="0" smtClean="0"/>
              <a:t>في هذا السوق يدفع المستهلك السعر ( </a:t>
            </a:r>
            <a:r>
              <a:rPr lang="en-US" altLang="ar-SA" sz="2800" dirty="0" err="1" smtClean="0"/>
              <a:t>p</a:t>
            </a:r>
            <a:r>
              <a:rPr lang="en-US" altLang="ar-SA" sz="2800" baseline="-25000" dirty="0" err="1" smtClean="0"/>
              <a:t>D</a:t>
            </a:r>
            <a:r>
              <a:rPr lang="ar-SA" altLang="ar-SA" sz="2800" dirty="0" smtClean="0"/>
              <a:t> )</a:t>
            </a:r>
          </a:p>
          <a:p>
            <a:pPr algn="r" rtl="1" eaLnBrk="1" hangingPunct="1">
              <a:lnSpc>
                <a:spcPct val="90000"/>
              </a:lnSpc>
            </a:pPr>
            <a:r>
              <a:rPr lang="ar-SA" altLang="ar-SA" sz="2800" dirty="0" smtClean="0"/>
              <a:t>الكمية المطلوبة تكون ( </a:t>
            </a:r>
            <a:r>
              <a:rPr lang="en-US" altLang="ar-SA" sz="2800" dirty="0" err="1" smtClean="0"/>
              <a:t>q</a:t>
            </a:r>
            <a:r>
              <a:rPr lang="en-US" altLang="ar-SA" sz="2800" baseline="-25000" dirty="0" err="1" smtClean="0"/>
              <a:t>D</a:t>
            </a:r>
            <a:r>
              <a:rPr lang="ar-SA" altLang="ar-SA" sz="2800" dirty="0" smtClean="0"/>
              <a:t> )</a:t>
            </a:r>
          </a:p>
          <a:p>
            <a:pPr algn="r" rtl="1" eaLnBrk="1" hangingPunct="1">
              <a:lnSpc>
                <a:spcPct val="90000"/>
              </a:lnSpc>
            </a:pPr>
            <a:r>
              <a:rPr lang="ar-SA" altLang="ar-SA" sz="2800" dirty="0" smtClean="0"/>
              <a:t>الكمية المعروضة تكون ( </a:t>
            </a:r>
            <a:r>
              <a:rPr lang="en-US" altLang="ar-SA" sz="2800" dirty="0" err="1" smtClean="0"/>
              <a:t>q</a:t>
            </a:r>
            <a:r>
              <a:rPr lang="en-US" altLang="ar-SA" sz="2800" baseline="-25000" dirty="0" err="1" smtClean="0"/>
              <a:t>S</a:t>
            </a:r>
            <a:r>
              <a:rPr lang="ar-SA" altLang="ar-SA" sz="2800" dirty="0" smtClean="0"/>
              <a:t>)</a:t>
            </a:r>
            <a:endParaRPr lang="en-US" altLang="ar-SA" sz="2800" dirty="0" smtClean="0"/>
          </a:p>
          <a:p>
            <a:pPr algn="r" rtl="1" eaLnBrk="1" hangingPunct="1">
              <a:lnSpc>
                <a:spcPct val="90000"/>
              </a:lnSpc>
            </a:pPr>
            <a:r>
              <a:rPr lang="ar-SA" altLang="ar-SA" sz="2800" dirty="0" smtClean="0"/>
              <a:t>تتحمل الدولة الفرق بين السعرين لكل الكمية المباعة، أي ان الدولة تدفع:</a:t>
            </a:r>
            <a:endParaRPr lang="en-US" altLang="ar-SA" sz="2800" dirty="0" smtClean="0"/>
          </a:p>
          <a:p>
            <a:pPr algn="ctr" rtl="1" eaLnBrk="1" hangingPunct="1">
              <a:lnSpc>
                <a:spcPct val="90000"/>
              </a:lnSpc>
              <a:buFont typeface="Wingdings" pitchFamily="2" charset="2"/>
              <a:buNone/>
            </a:pPr>
            <a:r>
              <a:rPr lang="en-US" altLang="ar-SA" sz="2800" dirty="0" smtClean="0"/>
              <a:t>(</a:t>
            </a:r>
            <a:r>
              <a:rPr lang="en-US" altLang="ar-SA" sz="2800" dirty="0" err="1" smtClean="0"/>
              <a:t>p</a:t>
            </a:r>
            <a:r>
              <a:rPr lang="en-US" altLang="ar-SA" sz="2800" baseline="-25000" dirty="0" err="1" smtClean="0"/>
              <a:t>S</a:t>
            </a:r>
            <a:r>
              <a:rPr lang="en-US" altLang="ar-SA" sz="2800" baseline="-25000" dirty="0" smtClean="0"/>
              <a:t> </a:t>
            </a:r>
            <a:r>
              <a:rPr lang="en-US" altLang="ar-SA" sz="2800" dirty="0" smtClean="0"/>
              <a:t>– </a:t>
            </a:r>
            <a:r>
              <a:rPr lang="en-US" altLang="ar-SA" sz="2800" dirty="0" err="1" smtClean="0"/>
              <a:t>p</a:t>
            </a:r>
            <a:r>
              <a:rPr lang="en-US" altLang="ar-SA" sz="2800" baseline="-25000" dirty="0" err="1" smtClean="0"/>
              <a:t>D</a:t>
            </a:r>
            <a:r>
              <a:rPr lang="en-US" altLang="ar-SA" sz="2800" dirty="0" smtClean="0"/>
              <a:t>)*</a:t>
            </a:r>
            <a:r>
              <a:rPr lang="en-US" altLang="ar-SA" sz="2800" dirty="0" err="1" smtClean="0"/>
              <a:t>q</a:t>
            </a:r>
            <a:r>
              <a:rPr lang="en-US" altLang="ar-SA" sz="2800" baseline="-25000" dirty="0" err="1" smtClean="0"/>
              <a:t>S</a:t>
            </a:r>
            <a:r>
              <a:rPr lang="ar-SA" altLang="ar-SA" sz="2800" baseline="-25000" dirty="0" smtClean="0"/>
              <a:t> </a:t>
            </a:r>
            <a:r>
              <a:rPr lang="ar-SA" altLang="ar-SA" sz="2800" dirty="0" smtClean="0"/>
              <a:t>أو </a:t>
            </a:r>
            <a:endParaRPr lang="en-US" altLang="ar-SA" sz="2800" dirty="0" smtClean="0"/>
          </a:p>
          <a:p>
            <a:pPr algn="ctr" rtl="1" eaLnBrk="1" hangingPunct="1">
              <a:lnSpc>
                <a:spcPct val="90000"/>
              </a:lnSpc>
              <a:buFont typeface="Wingdings" pitchFamily="2" charset="2"/>
              <a:buNone/>
            </a:pPr>
            <a:endParaRPr lang="ar-SA" altLang="ar-SA" sz="2800" dirty="0" smtClean="0"/>
          </a:p>
          <a:p>
            <a:pPr algn="ctr" rtl="1" eaLnBrk="1" hangingPunct="1">
              <a:lnSpc>
                <a:spcPct val="90000"/>
              </a:lnSpc>
              <a:buFont typeface="Wingdings" pitchFamily="2" charset="2"/>
              <a:buNone/>
            </a:pPr>
            <a:r>
              <a:rPr lang="ar-SA" altLang="ar-SA" sz="2800" dirty="0" smtClean="0"/>
              <a:t>المساحة</a:t>
            </a:r>
            <a:r>
              <a:rPr lang="en-US" altLang="ar-SA" sz="2800" dirty="0" smtClean="0"/>
              <a:t> </a:t>
            </a:r>
            <a:r>
              <a:rPr lang="ar-SA" altLang="ar-SA" sz="2800" dirty="0" smtClean="0"/>
              <a:t>المظللة: </a:t>
            </a:r>
            <a:r>
              <a:rPr lang="en-US" altLang="ar-SA" sz="2800" dirty="0" err="1" smtClean="0"/>
              <a:t>abp</a:t>
            </a:r>
            <a:r>
              <a:rPr lang="en-US" altLang="ar-SA" sz="2800" baseline="-25000" dirty="0" err="1" smtClean="0"/>
              <a:t>D</a:t>
            </a:r>
            <a:r>
              <a:rPr lang="en-US" altLang="ar-SA" sz="2800" dirty="0" err="1" smtClean="0"/>
              <a:t>p</a:t>
            </a:r>
            <a:r>
              <a:rPr lang="en-US" altLang="ar-SA" sz="2800" baseline="-25000" dirty="0" err="1" smtClean="0"/>
              <a:t>S</a:t>
            </a:r>
            <a:endParaRPr lang="en-US" altLang="ar-SA" sz="2800" baseline="-25000" dirty="0" smtClean="0"/>
          </a:p>
          <a:p>
            <a:pPr algn="r" rtl="1" eaLnBrk="1" hangingPunct="1">
              <a:lnSpc>
                <a:spcPct val="90000"/>
              </a:lnSpc>
            </a:pPr>
            <a:endParaRPr lang="ar-SA" altLang="ar-SA" sz="2800" dirty="0" smtClean="0"/>
          </a:p>
          <a:p>
            <a:pPr algn="r" rtl="1" eaLnBrk="1" hangingPunct="1">
              <a:lnSpc>
                <a:spcPct val="90000"/>
              </a:lnSpc>
            </a:pPr>
            <a:endParaRPr lang="en-GB" altLang="ar-SA" sz="2800" dirty="0" smtClean="0"/>
          </a:p>
        </p:txBody>
      </p:sp>
      <p:sp>
        <p:nvSpPr>
          <p:cNvPr id="224261" name="Line 6"/>
          <p:cNvSpPr>
            <a:spLocks noChangeShapeType="1"/>
          </p:cNvSpPr>
          <p:nvPr/>
        </p:nvSpPr>
        <p:spPr bwMode="auto">
          <a:xfrm flipV="1">
            <a:off x="5148263" y="2322513"/>
            <a:ext cx="0" cy="3240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4262" name="Line 7"/>
          <p:cNvSpPr>
            <a:spLocks noChangeShapeType="1"/>
          </p:cNvSpPr>
          <p:nvPr/>
        </p:nvSpPr>
        <p:spPr bwMode="auto">
          <a:xfrm>
            <a:off x="5148263" y="5562600"/>
            <a:ext cx="3455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4263" name="Line 8"/>
          <p:cNvSpPr>
            <a:spLocks noChangeShapeType="1"/>
          </p:cNvSpPr>
          <p:nvPr/>
        </p:nvSpPr>
        <p:spPr bwMode="auto">
          <a:xfrm flipV="1">
            <a:off x="5291138" y="2322513"/>
            <a:ext cx="2592387" cy="2879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264" name="Line 9"/>
          <p:cNvSpPr>
            <a:spLocks noChangeShapeType="1"/>
          </p:cNvSpPr>
          <p:nvPr/>
        </p:nvSpPr>
        <p:spPr bwMode="auto">
          <a:xfrm>
            <a:off x="6156325" y="2393950"/>
            <a:ext cx="1800225" cy="2879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265" name="Line 10"/>
          <p:cNvSpPr>
            <a:spLocks noChangeShapeType="1"/>
          </p:cNvSpPr>
          <p:nvPr/>
        </p:nvSpPr>
        <p:spPr bwMode="auto">
          <a:xfrm flipH="1">
            <a:off x="5148263" y="3473450"/>
            <a:ext cx="16557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4266" name="Line 11"/>
          <p:cNvSpPr>
            <a:spLocks noChangeShapeType="1"/>
          </p:cNvSpPr>
          <p:nvPr/>
        </p:nvSpPr>
        <p:spPr bwMode="auto">
          <a:xfrm>
            <a:off x="6804025" y="3473450"/>
            <a:ext cx="0" cy="208915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4267" name="Line 13"/>
          <p:cNvSpPr>
            <a:spLocks noChangeShapeType="1"/>
          </p:cNvSpPr>
          <p:nvPr/>
        </p:nvSpPr>
        <p:spPr bwMode="auto">
          <a:xfrm>
            <a:off x="7524750" y="2754313"/>
            <a:ext cx="0" cy="2808287"/>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4268" name="Text Box 14"/>
          <p:cNvSpPr txBox="1">
            <a:spLocks noChangeArrowheads="1"/>
          </p:cNvSpPr>
          <p:nvPr/>
        </p:nvSpPr>
        <p:spPr bwMode="auto">
          <a:xfrm>
            <a:off x="6640513" y="565467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q0</a:t>
            </a:r>
            <a:endParaRPr lang="en-GB" altLang="ar-SA" sz="1800" b="1">
              <a:latin typeface="Arial" charset="0"/>
            </a:endParaRPr>
          </a:p>
        </p:txBody>
      </p:sp>
      <p:sp>
        <p:nvSpPr>
          <p:cNvPr id="224269" name="Text Box 15"/>
          <p:cNvSpPr txBox="1">
            <a:spLocks noChangeArrowheads="1"/>
          </p:cNvSpPr>
          <p:nvPr/>
        </p:nvSpPr>
        <p:spPr bwMode="auto">
          <a:xfrm>
            <a:off x="4643438" y="333057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p0</a:t>
            </a:r>
            <a:endParaRPr lang="en-GB" altLang="ar-SA" sz="1800" b="1">
              <a:latin typeface="Arial" charset="0"/>
            </a:endParaRPr>
          </a:p>
        </p:txBody>
      </p:sp>
      <p:sp>
        <p:nvSpPr>
          <p:cNvPr id="224270" name="Text Box 16"/>
          <p:cNvSpPr txBox="1">
            <a:spLocks noChangeArrowheads="1"/>
          </p:cNvSpPr>
          <p:nvPr/>
        </p:nvSpPr>
        <p:spPr bwMode="auto">
          <a:xfrm>
            <a:off x="4572000" y="260985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ps</a:t>
            </a:r>
            <a:endParaRPr lang="en-GB" altLang="ar-SA" sz="1800" b="1">
              <a:latin typeface="Arial" charset="0"/>
            </a:endParaRPr>
          </a:p>
        </p:txBody>
      </p:sp>
      <p:sp>
        <p:nvSpPr>
          <p:cNvPr id="224271" name="Text Box 17"/>
          <p:cNvSpPr txBox="1">
            <a:spLocks noChangeArrowheads="1"/>
          </p:cNvSpPr>
          <p:nvPr/>
        </p:nvSpPr>
        <p:spPr bwMode="auto">
          <a:xfrm>
            <a:off x="7935913" y="21256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4272" name="Text Box 18"/>
          <p:cNvSpPr txBox="1">
            <a:spLocks noChangeArrowheads="1"/>
          </p:cNvSpPr>
          <p:nvPr/>
        </p:nvSpPr>
        <p:spPr bwMode="auto">
          <a:xfrm>
            <a:off x="5867400" y="20335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4273" name="Line 19"/>
          <p:cNvSpPr>
            <a:spLocks noChangeShapeType="1"/>
          </p:cNvSpPr>
          <p:nvPr/>
        </p:nvSpPr>
        <p:spPr bwMode="auto">
          <a:xfrm>
            <a:off x="6372225" y="2754313"/>
            <a:ext cx="0" cy="2808287"/>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4274" name="Text Box 22"/>
          <p:cNvSpPr txBox="1">
            <a:spLocks noChangeArrowheads="1"/>
          </p:cNvSpPr>
          <p:nvPr/>
        </p:nvSpPr>
        <p:spPr bwMode="auto">
          <a:xfrm>
            <a:off x="7307263" y="56340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qS</a:t>
            </a:r>
            <a:endParaRPr lang="en-GB" altLang="ar-SA" sz="1800" b="1">
              <a:latin typeface="Arial" charset="0"/>
            </a:endParaRPr>
          </a:p>
        </p:txBody>
      </p:sp>
      <p:sp>
        <p:nvSpPr>
          <p:cNvPr id="224275" name="Text Box 23"/>
          <p:cNvSpPr txBox="1">
            <a:spLocks noChangeArrowheads="1"/>
          </p:cNvSpPr>
          <p:nvPr/>
        </p:nvSpPr>
        <p:spPr bwMode="auto">
          <a:xfrm>
            <a:off x="6083300" y="56340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qD</a:t>
            </a:r>
            <a:endParaRPr lang="en-GB" altLang="ar-SA" sz="1800" b="1">
              <a:latin typeface="Arial" charset="0"/>
            </a:endParaRPr>
          </a:p>
        </p:txBody>
      </p:sp>
      <p:sp>
        <p:nvSpPr>
          <p:cNvPr id="224276" name="Text Box 35"/>
          <p:cNvSpPr txBox="1">
            <a:spLocks noChangeArrowheads="1"/>
          </p:cNvSpPr>
          <p:nvPr/>
        </p:nvSpPr>
        <p:spPr bwMode="auto">
          <a:xfrm>
            <a:off x="7596188" y="256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a</a:t>
            </a:r>
            <a:endParaRPr lang="en-GB" altLang="ar-SA" sz="1800" b="1">
              <a:latin typeface="Arial" charset="0"/>
            </a:endParaRPr>
          </a:p>
        </p:txBody>
      </p:sp>
      <p:sp>
        <p:nvSpPr>
          <p:cNvPr id="224277" name="Text Box 36"/>
          <p:cNvSpPr txBox="1">
            <a:spLocks noChangeArrowheads="1"/>
          </p:cNvSpPr>
          <p:nvPr/>
        </p:nvSpPr>
        <p:spPr bwMode="auto">
          <a:xfrm>
            <a:off x="7667625" y="44370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b</a:t>
            </a:r>
            <a:endParaRPr lang="en-GB" altLang="ar-SA" sz="1800" b="1">
              <a:latin typeface="Arial" charset="0"/>
            </a:endParaRPr>
          </a:p>
        </p:txBody>
      </p:sp>
      <p:sp>
        <p:nvSpPr>
          <p:cNvPr id="224278" name="Freeform 38"/>
          <p:cNvSpPr>
            <a:spLocks/>
          </p:cNvSpPr>
          <p:nvPr/>
        </p:nvSpPr>
        <p:spPr bwMode="auto">
          <a:xfrm>
            <a:off x="5149850" y="4618038"/>
            <a:ext cx="2371725" cy="34925"/>
          </a:xfrm>
          <a:custGeom>
            <a:avLst/>
            <a:gdLst>
              <a:gd name="T0" fmla="*/ 2147483647 w 1494"/>
              <a:gd name="T1" fmla="*/ 0 h 22"/>
              <a:gd name="T2" fmla="*/ 0 w 1494"/>
              <a:gd name="T3" fmla="*/ 2147483647 h 22"/>
              <a:gd name="T4" fmla="*/ 0 60000 65536"/>
              <a:gd name="T5" fmla="*/ 0 60000 65536"/>
              <a:gd name="T6" fmla="*/ 0 w 1494"/>
              <a:gd name="T7" fmla="*/ 0 h 22"/>
              <a:gd name="T8" fmla="*/ 1494 w 1494"/>
              <a:gd name="T9" fmla="*/ 22 h 22"/>
            </a:gdLst>
            <a:ahLst/>
            <a:cxnLst>
              <a:cxn ang="T4">
                <a:pos x="T0" y="T1"/>
              </a:cxn>
              <a:cxn ang="T5">
                <a:pos x="T2" y="T3"/>
              </a:cxn>
            </a:cxnLst>
            <a:rect l="T6" t="T7" r="T8" b="T9"/>
            <a:pathLst>
              <a:path w="1494" h="22">
                <a:moveTo>
                  <a:pt x="1494" y="0"/>
                </a:moveTo>
                <a:lnTo>
                  <a:pt x="0" y="22"/>
                </a:lnTo>
              </a:path>
            </a:pathLst>
          </a:custGeom>
          <a:noFill/>
          <a:ln w="9525">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79" name="Line 39"/>
          <p:cNvSpPr>
            <a:spLocks noChangeShapeType="1"/>
          </p:cNvSpPr>
          <p:nvPr/>
        </p:nvSpPr>
        <p:spPr bwMode="auto">
          <a:xfrm flipH="1">
            <a:off x="5148263" y="2708275"/>
            <a:ext cx="2376487" cy="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4280" name="Text Box 40"/>
          <p:cNvSpPr txBox="1">
            <a:spLocks noChangeArrowheads="1"/>
          </p:cNvSpPr>
          <p:nvPr/>
        </p:nvSpPr>
        <p:spPr bwMode="auto">
          <a:xfrm>
            <a:off x="4643438" y="4508500"/>
            <a:ext cx="43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r>
              <a:rPr lang="en-US" altLang="ar-SA" sz="1800" b="1" baseline="-25000">
                <a:latin typeface="Arial" charset="0"/>
              </a:rPr>
              <a:t>D</a:t>
            </a:r>
            <a:endParaRPr lang="en-GB" altLang="ar-SA" sz="1800" b="1">
              <a:latin typeface="Arial" charset="0"/>
            </a:endParaRPr>
          </a:p>
        </p:txBody>
      </p:sp>
    </p:spTree>
    <p:extLst>
      <p:ext uri="{BB962C8B-B14F-4D97-AF65-F5344CB8AC3E}">
        <p14:creationId xmlns:p14="http://schemas.microsoft.com/office/powerpoint/2010/main" val="414898049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a:bodyPr>
          <a:lstStyle/>
          <a:p>
            <a:pP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الفرق بين برامج القروض والدعم المباشر</a:t>
            </a:r>
            <a:endParaRPr lang="en-GB" dirty="0" smtClean="0">
              <a:latin typeface="Times New Roman" panose="02020603050405020304" pitchFamily="18" charset="0"/>
              <a:cs typeface="Times New Roman" panose="02020603050405020304" pitchFamily="18" charset="0"/>
            </a:endParaRPr>
          </a:p>
        </p:txBody>
      </p:sp>
      <p:graphicFrame>
        <p:nvGraphicFramePr>
          <p:cNvPr id="310296" name="Group 24"/>
          <p:cNvGraphicFramePr>
            <a:graphicFrameLocks noGrp="1"/>
          </p:cNvGraphicFramePr>
          <p:nvPr>
            <p:ph type="tbl" idx="1"/>
          </p:nvPr>
        </p:nvGraphicFramePr>
        <p:xfrm>
          <a:off x="457200" y="1600200"/>
          <a:ext cx="8229600" cy="4325937"/>
        </p:xfrm>
        <a:graphic>
          <a:graphicData uri="http://schemas.openxmlformats.org/drawingml/2006/table">
            <a:tbl>
              <a:tblPr/>
              <a:tblGrid>
                <a:gridCol w="4114800"/>
                <a:gridCol w="4114800"/>
              </a:tblGrid>
              <a:tr h="604891">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الدعم المباشر</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برامج القروض</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11319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لا يوجد تراكم للفائض</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تراكم فائض من السلعة بمرور الزمن</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072">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لا يوجد هذه التكاليف (توجد تكاليف المدفوعات المباشرة)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تكاليف القروض و التخزين</a:t>
                      </a:r>
                      <a:r>
                        <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9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يحصل المستهلك علي كميات كبيرة بأسعار مخفضة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لا يحصل المستهلك علي كميات كبيرة بأسعار مخفضة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48241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just" eaLnBrk="1" hangingPunct="1">
              <a:defRPr/>
            </a:pPr>
            <a:r>
              <a:rPr lang="ar-SA" b="1" dirty="0" smtClean="0"/>
              <a:t>نشوء الاقتصاد الزراعي</a:t>
            </a:r>
            <a:r>
              <a:rPr lang="en-GB" dirty="0" smtClean="0"/>
              <a:t> </a:t>
            </a:r>
          </a:p>
        </p:txBody>
      </p:sp>
      <p:sp>
        <p:nvSpPr>
          <p:cNvPr id="89091" name="Rectangle 3"/>
          <p:cNvSpPr>
            <a:spLocks noGrp="1" noChangeArrowheads="1"/>
          </p:cNvSpPr>
          <p:nvPr>
            <p:ph type="body" idx="1"/>
          </p:nvPr>
        </p:nvSpPr>
        <p:spPr/>
        <p:txBody>
          <a:bodyPr/>
          <a:lstStyle/>
          <a:p>
            <a:pPr algn="just" rtl="1" eaLnBrk="1" hangingPunct="1">
              <a:defRPr/>
            </a:pPr>
            <a:r>
              <a:rPr lang="ar-SA" b="1" dirty="0" smtClean="0"/>
              <a:t>كيف نشأ علم الإقتصاد الزراعي؟</a:t>
            </a:r>
          </a:p>
          <a:p>
            <a:pPr lvl="1" algn="just" rtl="1" eaLnBrk="1" hangingPunct="1">
              <a:defRPr/>
            </a:pPr>
            <a:r>
              <a:rPr lang="ar-SA" b="1" dirty="0" smtClean="0"/>
              <a:t>التطور الصناعي الهائل وأثره علي الزراعة</a:t>
            </a:r>
          </a:p>
          <a:p>
            <a:pPr lvl="1" algn="just" rtl="1" eaLnBrk="1" hangingPunct="1">
              <a:defRPr/>
            </a:pPr>
            <a:r>
              <a:rPr lang="ar-SA" b="1" dirty="0" smtClean="0"/>
              <a:t>الضائقة المالية التي حلت بالمزارعين في أواخر القرن الماضي</a:t>
            </a:r>
            <a:r>
              <a:rPr lang="en-GB" dirty="0" smtClean="0"/>
              <a:t> </a:t>
            </a:r>
            <a:endParaRPr lang="ar-SA" b="1" dirty="0" smtClean="0"/>
          </a:p>
          <a:p>
            <a:pPr lvl="1" algn="just" rtl="1" eaLnBrk="1" hangingPunct="1">
              <a:defRPr/>
            </a:pPr>
            <a:r>
              <a:rPr lang="ar-SA" b="1" dirty="0" smtClean="0"/>
              <a:t>قيام معاهد متخصصة للبحوث الاقتصادية الزراعية في كثير من الدول الغربية في نهاية القرن التاسع عشر</a:t>
            </a:r>
            <a:r>
              <a:rPr lang="en-GB" dirty="0" smtClean="0"/>
              <a:t> </a:t>
            </a:r>
            <a:endParaRPr lang="ar-SA" b="1" dirty="0" smtClean="0"/>
          </a:p>
          <a:p>
            <a:pPr algn="just" rtl="1" eaLnBrk="1" hangingPunct="1">
              <a:defRPr/>
            </a:pPr>
            <a:r>
              <a:rPr lang="ar-SA" b="1" dirty="0" smtClean="0"/>
              <a:t>تشعب فروع واهتمامات الاقتصاد الزراعي</a:t>
            </a:r>
          </a:p>
          <a:p>
            <a:pPr algn="just" rtl="1" eaLnBrk="1" hangingPunct="1">
              <a:defRPr/>
            </a:pPr>
            <a:r>
              <a:rPr lang="ar-SA" b="1" dirty="0" smtClean="0"/>
              <a:t>إستقلالية علم الإقتصاد الزراعي عن الإقتصاد العام (صارت المعاهد / الأقسام منفصلة عن الاقتصاد العام) </a:t>
            </a:r>
            <a:endParaRPr lang="en-GB" b="1"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idx="1"/>
          </p:nvPr>
        </p:nvSpPr>
        <p:spPr/>
        <p:txBody>
          <a:bodyPr/>
          <a:lstStyle/>
          <a:p>
            <a:pPr algn="r" rtl="1" eaLnBrk="1" hangingPunct="1"/>
            <a:r>
              <a:rPr lang="ar-SA" altLang="ar-SA" smtClean="0">
                <a:latin typeface="Times New Roman" panose="02020603050405020304" pitchFamily="18" charset="0"/>
                <a:cs typeface="Times New Roman" panose="02020603050405020304" pitchFamily="18" charset="0"/>
              </a:rPr>
              <a:t>سياسة تتبعها الدول (الغنية) لتقليل العرض (نقل منحني العرض لليسار) مثلا عن طريق:</a:t>
            </a:r>
          </a:p>
          <a:p>
            <a:pPr lvl="1" algn="r" rtl="1" eaLnBrk="1" hangingPunct="1"/>
            <a:r>
              <a:rPr lang="ar-SA" altLang="ar-SA" smtClean="0">
                <a:latin typeface="Times New Roman" panose="02020603050405020304" pitchFamily="18" charset="0"/>
                <a:cs typeface="Times New Roman" panose="02020603050405020304" pitchFamily="18" charset="0"/>
              </a:rPr>
              <a:t>تحديد المساحة المزروعة لكل منتج (لسلعة معينة)</a:t>
            </a:r>
          </a:p>
          <a:p>
            <a:pPr lvl="1" algn="r" rtl="1" eaLnBrk="1" hangingPunct="1"/>
            <a:r>
              <a:rPr lang="ar-SA" altLang="ar-SA" smtClean="0">
                <a:latin typeface="Times New Roman" panose="02020603050405020304" pitchFamily="18" charset="0"/>
                <a:cs typeface="Times New Roman" panose="02020603050405020304" pitchFamily="18" charset="0"/>
              </a:rPr>
              <a:t>دفع مكافآت مقابل عدم الإنتاج (لسلعة معينة)</a:t>
            </a:r>
          </a:p>
          <a:p>
            <a:pPr algn="r" rtl="1" eaLnBrk="1" hangingPunct="1"/>
            <a:r>
              <a:rPr lang="ar-SA" altLang="ar-SA" smtClean="0">
                <a:latin typeface="Times New Roman" panose="02020603050405020304" pitchFamily="18" charset="0"/>
                <a:cs typeface="Times New Roman" panose="02020603050405020304" pitchFamily="18" charset="0"/>
              </a:rPr>
              <a:t>لاحظ أنه يترتب علي ذلك ارتفاع الأسعار</a:t>
            </a:r>
            <a:endParaRPr lang="en-GB" altLang="ar-SA" smtClean="0">
              <a:latin typeface="Times New Roman" panose="02020603050405020304" pitchFamily="18" charset="0"/>
              <a:cs typeface="Times New Roman" panose="02020603050405020304" pitchFamily="18" charset="0"/>
            </a:endParaRPr>
          </a:p>
        </p:txBody>
      </p:sp>
      <p:sp>
        <p:nvSpPr>
          <p:cNvPr id="312322" name="Rectangle 2"/>
          <p:cNvSpPr>
            <a:spLocks noGrp="1" noChangeArrowheads="1"/>
          </p:cNvSpPr>
          <p:nvPr>
            <p:ph type="title"/>
          </p:nvPr>
        </p:nvSpPr>
        <p:spPr/>
        <p:txBody>
          <a:bodyPr>
            <a:normAutofit/>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Supply Restrictions </a:t>
            </a:r>
            <a:r>
              <a:rPr lang="ar-SA" dirty="0" smtClean="0">
                <a:latin typeface="Times New Roman" panose="02020603050405020304" pitchFamily="18" charset="0"/>
                <a:cs typeface="Times New Roman" panose="02020603050405020304" pitchFamily="18" charset="0"/>
              </a:rPr>
              <a:t>تقييد العرض</a:t>
            </a:r>
            <a:r>
              <a:rPr lang="en-US"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3199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Line 25"/>
          <p:cNvSpPr>
            <a:spLocks noChangeShapeType="1"/>
          </p:cNvSpPr>
          <p:nvPr/>
        </p:nvSpPr>
        <p:spPr bwMode="auto">
          <a:xfrm flipV="1">
            <a:off x="6156325" y="2636838"/>
            <a:ext cx="2376488" cy="27368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8" name="Rectangle 4"/>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تقييد العرض: بيانيا</a:t>
            </a:r>
            <a:endParaRPr lang="en-GB" dirty="0" smtClean="0">
              <a:latin typeface="Times New Roman" panose="02020603050405020304" pitchFamily="18" charset="0"/>
              <a:cs typeface="Times New Roman" panose="02020603050405020304" pitchFamily="18" charset="0"/>
            </a:endParaRPr>
          </a:p>
        </p:txBody>
      </p:sp>
      <p:sp>
        <p:nvSpPr>
          <p:cNvPr id="227332" name="Rectangle 5"/>
          <p:cNvSpPr>
            <a:spLocks noGrp="1" noChangeArrowheads="1"/>
          </p:cNvSpPr>
          <p:nvPr>
            <p:ph type="body" sz="half" idx="1"/>
          </p:nvPr>
        </p:nvSpPr>
        <p:spPr/>
        <p:txBody>
          <a:bodyPr>
            <a:normAutofit/>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قبل التقييد: الطلب (</a:t>
            </a:r>
            <a:r>
              <a:rPr lang="en-US" altLang="ar-SA" sz="2800" dirty="0" smtClean="0">
                <a:latin typeface="Times New Roman" panose="02020603050405020304" pitchFamily="18" charset="0"/>
                <a:cs typeface="Times New Roman" panose="02020603050405020304" pitchFamily="18" charset="0"/>
              </a:rPr>
              <a:t>D</a:t>
            </a:r>
            <a:r>
              <a:rPr lang="ar-SA" altLang="ar-SA" sz="2800" dirty="0" smtClean="0">
                <a:latin typeface="Times New Roman" panose="02020603050405020304" pitchFamily="18" charset="0"/>
                <a:cs typeface="Times New Roman" panose="02020603050405020304" pitchFamily="18" charset="0"/>
              </a:rPr>
              <a:t> ) والعرض ( </a:t>
            </a:r>
            <a:r>
              <a:rPr lang="en-US" altLang="ar-SA" sz="2800" dirty="0" smtClean="0">
                <a:latin typeface="Times New Roman" panose="02020603050405020304" pitchFamily="18" charset="0"/>
                <a:cs typeface="Times New Roman" panose="02020603050405020304" pitchFamily="18" charset="0"/>
              </a:rPr>
              <a:t>s1</a:t>
            </a:r>
            <a:r>
              <a:rPr lang="ar-SA" altLang="ar-SA" sz="2800" dirty="0" smtClean="0">
                <a:latin typeface="Times New Roman" panose="02020603050405020304" pitchFamily="18" charset="0"/>
                <a:cs typeface="Times New Roman" panose="02020603050405020304" pitchFamily="18" charset="0"/>
              </a:rPr>
              <a:t>) والتوازن هو (</a:t>
            </a:r>
            <a:r>
              <a:rPr lang="en-US" altLang="ar-SA" sz="2800" dirty="0" smtClean="0">
                <a:latin typeface="Times New Roman" panose="02020603050405020304" pitchFamily="18" charset="0"/>
                <a:cs typeface="Times New Roman" panose="02020603050405020304" pitchFamily="18" charset="0"/>
              </a:rPr>
              <a:t>q1,p1</a:t>
            </a:r>
            <a:r>
              <a:rPr lang="ar-SA" altLang="ar-SA" sz="2800" dirty="0" smtClean="0">
                <a:latin typeface="Times New Roman" panose="02020603050405020304" pitchFamily="18" charset="0"/>
                <a:cs typeface="Times New Roman" panose="02020603050405020304" pitchFamily="18" charset="0"/>
              </a:rPr>
              <a:t>)</a:t>
            </a:r>
          </a:p>
          <a:p>
            <a:pPr algn="r" rtl="1" eaLnBrk="1" hangingPunct="1"/>
            <a:r>
              <a:rPr lang="ar-SA" altLang="ar-SA" sz="2800" dirty="0" smtClean="0">
                <a:latin typeface="Times New Roman" panose="02020603050405020304" pitchFamily="18" charset="0"/>
                <a:cs typeface="Times New Roman" panose="02020603050405020304" pitchFamily="18" charset="0"/>
              </a:rPr>
              <a:t>بعد التقييد (تحديد المساحة لكل مزارع): الطلب لم يتغير والعرض صار (</a:t>
            </a:r>
            <a:r>
              <a:rPr lang="en-US" altLang="ar-SA" sz="2800" dirty="0" smtClean="0">
                <a:latin typeface="Times New Roman" panose="02020603050405020304" pitchFamily="18" charset="0"/>
                <a:cs typeface="Times New Roman" panose="02020603050405020304" pitchFamily="18" charset="0"/>
              </a:rPr>
              <a:t>s2</a:t>
            </a:r>
            <a:r>
              <a:rPr lang="ar-SA" altLang="ar-SA" sz="2800" dirty="0" smtClean="0">
                <a:latin typeface="Times New Roman" panose="02020603050405020304" pitchFamily="18" charset="0"/>
                <a:cs typeface="Times New Roman" panose="02020603050405020304" pitchFamily="18" charset="0"/>
              </a:rPr>
              <a:t>) والتوازن الجديد ( </a:t>
            </a:r>
            <a:r>
              <a:rPr lang="en-US" altLang="ar-SA" sz="2800" dirty="0" smtClean="0">
                <a:latin typeface="Times New Roman" panose="02020603050405020304" pitchFamily="18" charset="0"/>
                <a:cs typeface="Times New Roman" panose="02020603050405020304" pitchFamily="18" charset="0"/>
              </a:rPr>
              <a:t>q2,p2</a:t>
            </a:r>
            <a:r>
              <a:rPr lang="ar-SA" altLang="ar-SA" sz="2800" dirty="0" smtClean="0">
                <a:latin typeface="Times New Roman" panose="02020603050405020304" pitchFamily="18" charset="0"/>
                <a:cs typeface="Times New Roman" panose="02020603050405020304" pitchFamily="18" charset="0"/>
              </a:rPr>
              <a:t> )</a:t>
            </a:r>
            <a:endParaRPr lang="en-US" altLang="ar-SA" sz="2800" dirty="0" smtClean="0">
              <a:latin typeface="Times New Roman" panose="02020603050405020304" pitchFamily="18" charset="0"/>
              <a:cs typeface="Times New Roman" panose="02020603050405020304" pitchFamily="18" charset="0"/>
            </a:endParaRPr>
          </a:p>
          <a:p>
            <a:pPr algn="r" rtl="1" eaLnBrk="1" hangingPunct="1"/>
            <a:r>
              <a:rPr lang="ar-SA" altLang="ar-SA" sz="2800" dirty="0" smtClean="0">
                <a:latin typeface="Times New Roman" panose="02020603050405020304" pitchFamily="18" charset="0"/>
                <a:cs typeface="Times New Roman" panose="02020603050405020304" pitchFamily="18" charset="0"/>
              </a:rPr>
              <a:t>هل يستفيد الزراع من هذه السياسة؟؟</a:t>
            </a:r>
            <a:r>
              <a:rPr lang="en-US"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ماذا عن المستهلك؟؟</a:t>
            </a:r>
            <a:endParaRPr lang="en-GB" altLang="ar-SA" sz="2800" dirty="0" smtClean="0">
              <a:latin typeface="Times New Roman" panose="02020603050405020304" pitchFamily="18" charset="0"/>
              <a:cs typeface="Times New Roman" panose="02020603050405020304" pitchFamily="18" charset="0"/>
            </a:endParaRPr>
          </a:p>
        </p:txBody>
      </p:sp>
      <p:sp>
        <p:nvSpPr>
          <p:cNvPr id="227333" name="Line 7"/>
          <p:cNvSpPr>
            <a:spLocks noChangeShapeType="1"/>
          </p:cNvSpPr>
          <p:nvPr/>
        </p:nvSpPr>
        <p:spPr bwMode="auto">
          <a:xfrm flipV="1">
            <a:off x="5219700" y="2322513"/>
            <a:ext cx="0" cy="3240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34" name="Line 8"/>
          <p:cNvSpPr>
            <a:spLocks noChangeShapeType="1"/>
          </p:cNvSpPr>
          <p:nvPr/>
        </p:nvSpPr>
        <p:spPr bwMode="auto">
          <a:xfrm>
            <a:off x="5219700" y="5562600"/>
            <a:ext cx="3455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35" name="Line 9"/>
          <p:cNvSpPr>
            <a:spLocks noChangeShapeType="1"/>
          </p:cNvSpPr>
          <p:nvPr/>
        </p:nvSpPr>
        <p:spPr bwMode="auto">
          <a:xfrm flipV="1">
            <a:off x="5362575" y="2322513"/>
            <a:ext cx="2592388" cy="2879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36" name="Line 10"/>
          <p:cNvSpPr>
            <a:spLocks noChangeShapeType="1"/>
          </p:cNvSpPr>
          <p:nvPr/>
        </p:nvSpPr>
        <p:spPr bwMode="auto">
          <a:xfrm>
            <a:off x="6227763" y="2393950"/>
            <a:ext cx="1800225" cy="2879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37" name="Line 11"/>
          <p:cNvSpPr>
            <a:spLocks noChangeShapeType="1"/>
          </p:cNvSpPr>
          <p:nvPr/>
        </p:nvSpPr>
        <p:spPr bwMode="auto">
          <a:xfrm flipH="1">
            <a:off x="5219700" y="3473450"/>
            <a:ext cx="16557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7338" name="Line 12"/>
          <p:cNvSpPr>
            <a:spLocks noChangeShapeType="1"/>
          </p:cNvSpPr>
          <p:nvPr/>
        </p:nvSpPr>
        <p:spPr bwMode="auto">
          <a:xfrm>
            <a:off x="6875463" y="3473450"/>
            <a:ext cx="0" cy="208915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7339" name="Freeform 13"/>
          <p:cNvSpPr>
            <a:spLocks/>
          </p:cNvSpPr>
          <p:nvPr/>
        </p:nvSpPr>
        <p:spPr bwMode="auto">
          <a:xfrm>
            <a:off x="5235575" y="4068763"/>
            <a:ext cx="2033588" cy="1587"/>
          </a:xfrm>
          <a:custGeom>
            <a:avLst/>
            <a:gdLst>
              <a:gd name="T0" fmla="*/ 0 w 1281"/>
              <a:gd name="T1" fmla="*/ 0 h 1"/>
              <a:gd name="T2" fmla="*/ 2147483647 w 1281"/>
              <a:gd name="T3" fmla="*/ 0 h 1"/>
              <a:gd name="T4" fmla="*/ 0 60000 65536"/>
              <a:gd name="T5" fmla="*/ 0 60000 65536"/>
              <a:gd name="T6" fmla="*/ 0 w 1281"/>
              <a:gd name="T7" fmla="*/ 0 h 1"/>
              <a:gd name="T8" fmla="*/ 1281 w 1281"/>
              <a:gd name="T9" fmla="*/ 1 h 1"/>
            </a:gdLst>
            <a:ahLst/>
            <a:cxnLst>
              <a:cxn ang="T4">
                <a:pos x="T0" y="T1"/>
              </a:cxn>
              <a:cxn ang="T5">
                <a:pos x="T2" y="T3"/>
              </a:cxn>
            </a:cxnLst>
            <a:rect l="T6" t="T7" r="T8" b="T9"/>
            <a:pathLst>
              <a:path w="1281" h="1">
                <a:moveTo>
                  <a:pt x="0" y="0"/>
                </a:moveTo>
                <a:lnTo>
                  <a:pt x="128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40" name="Freeform 14"/>
          <p:cNvSpPr>
            <a:spLocks/>
          </p:cNvSpPr>
          <p:nvPr/>
        </p:nvSpPr>
        <p:spPr bwMode="auto">
          <a:xfrm>
            <a:off x="7246938" y="4046538"/>
            <a:ext cx="1587" cy="1485900"/>
          </a:xfrm>
          <a:custGeom>
            <a:avLst/>
            <a:gdLst>
              <a:gd name="T0" fmla="*/ 0 w 1"/>
              <a:gd name="T1" fmla="*/ 0 h 936"/>
              <a:gd name="T2" fmla="*/ 0 w 1"/>
              <a:gd name="T3" fmla="*/ 2147483647 h 936"/>
              <a:gd name="T4" fmla="*/ 0 60000 65536"/>
              <a:gd name="T5" fmla="*/ 0 60000 65536"/>
              <a:gd name="T6" fmla="*/ 0 w 1"/>
              <a:gd name="T7" fmla="*/ 0 h 936"/>
              <a:gd name="T8" fmla="*/ 1 w 1"/>
              <a:gd name="T9" fmla="*/ 936 h 936"/>
            </a:gdLst>
            <a:ahLst/>
            <a:cxnLst>
              <a:cxn ang="T4">
                <a:pos x="T0" y="T1"/>
              </a:cxn>
              <a:cxn ang="T5">
                <a:pos x="T2" y="T3"/>
              </a:cxn>
            </a:cxnLst>
            <a:rect l="T6" t="T7" r="T8" b="T9"/>
            <a:pathLst>
              <a:path w="1" h="936">
                <a:moveTo>
                  <a:pt x="0" y="0"/>
                </a:moveTo>
                <a:lnTo>
                  <a:pt x="0" y="936"/>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41" name="Text Box 16"/>
          <p:cNvSpPr txBox="1">
            <a:spLocks noChangeArrowheads="1"/>
          </p:cNvSpPr>
          <p:nvPr/>
        </p:nvSpPr>
        <p:spPr bwMode="auto">
          <a:xfrm>
            <a:off x="4714875" y="333057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p2</a:t>
            </a:r>
            <a:endParaRPr lang="en-GB" altLang="ar-SA" sz="1800" b="1">
              <a:latin typeface="Arial" charset="0"/>
            </a:endParaRPr>
          </a:p>
        </p:txBody>
      </p:sp>
      <p:sp>
        <p:nvSpPr>
          <p:cNvPr id="227342" name="Text Box 18"/>
          <p:cNvSpPr txBox="1">
            <a:spLocks noChangeArrowheads="1"/>
          </p:cNvSpPr>
          <p:nvPr/>
        </p:nvSpPr>
        <p:spPr bwMode="auto">
          <a:xfrm>
            <a:off x="8007350" y="21256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S2</a:t>
            </a:r>
            <a:endParaRPr lang="en-GB" altLang="ar-SA" sz="1800" b="1">
              <a:latin typeface="Arial" charset="0"/>
            </a:endParaRPr>
          </a:p>
        </p:txBody>
      </p:sp>
      <p:sp>
        <p:nvSpPr>
          <p:cNvPr id="227343" name="Text Box 19"/>
          <p:cNvSpPr txBox="1">
            <a:spLocks noChangeArrowheads="1"/>
          </p:cNvSpPr>
          <p:nvPr/>
        </p:nvSpPr>
        <p:spPr bwMode="auto">
          <a:xfrm>
            <a:off x="5938838" y="20335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7344" name="Text Box 23"/>
          <p:cNvSpPr txBox="1">
            <a:spLocks noChangeArrowheads="1"/>
          </p:cNvSpPr>
          <p:nvPr/>
        </p:nvSpPr>
        <p:spPr bwMode="auto">
          <a:xfrm>
            <a:off x="6588125" y="566102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r>
              <a:rPr lang="ar-SA" altLang="ar-SA" sz="1800" b="1">
                <a:latin typeface="Arial" charset="0"/>
              </a:rPr>
              <a:t>2</a:t>
            </a:r>
            <a:endParaRPr lang="en-GB" altLang="ar-SA" sz="1800" b="1">
              <a:latin typeface="Arial" charset="0"/>
            </a:endParaRPr>
          </a:p>
        </p:txBody>
      </p:sp>
      <p:sp>
        <p:nvSpPr>
          <p:cNvPr id="227345" name="Text Box 24"/>
          <p:cNvSpPr txBox="1">
            <a:spLocks noChangeArrowheads="1"/>
          </p:cNvSpPr>
          <p:nvPr/>
        </p:nvSpPr>
        <p:spPr bwMode="auto">
          <a:xfrm>
            <a:off x="7019925" y="5661025"/>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a:t>
            </a:r>
            <a:endParaRPr lang="en-GB" altLang="ar-SA" sz="1800" b="1">
              <a:latin typeface="Arial" charset="0"/>
            </a:endParaRPr>
          </a:p>
        </p:txBody>
      </p:sp>
      <p:sp>
        <p:nvSpPr>
          <p:cNvPr id="227346" name="Text Box 26"/>
          <p:cNvSpPr txBox="1">
            <a:spLocks noChangeArrowheads="1"/>
          </p:cNvSpPr>
          <p:nvPr/>
        </p:nvSpPr>
        <p:spPr bwMode="auto">
          <a:xfrm>
            <a:off x="8388350" y="227647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S1</a:t>
            </a:r>
            <a:endParaRPr lang="en-GB" altLang="ar-SA" sz="1800" b="1">
              <a:latin typeface="Arial" charset="0"/>
            </a:endParaRPr>
          </a:p>
        </p:txBody>
      </p:sp>
      <p:sp>
        <p:nvSpPr>
          <p:cNvPr id="227347" name="Text Box 27"/>
          <p:cNvSpPr txBox="1">
            <a:spLocks noChangeArrowheads="1"/>
          </p:cNvSpPr>
          <p:nvPr/>
        </p:nvSpPr>
        <p:spPr bwMode="auto">
          <a:xfrm>
            <a:off x="4716463" y="3860800"/>
            <a:ext cx="45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p1</a:t>
            </a:r>
            <a:endParaRPr lang="en-GB" altLang="ar-SA" sz="1800" b="1">
              <a:latin typeface="Arial" charset="0"/>
            </a:endParaRPr>
          </a:p>
        </p:txBody>
      </p:sp>
      <p:sp>
        <p:nvSpPr>
          <p:cNvPr id="227348" name="Line 28"/>
          <p:cNvSpPr>
            <a:spLocks noChangeShapeType="1"/>
          </p:cNvSpPr>
          <p:nvPr/>
        </p:nvSpPr>
        <p:spPr bwMode="auto">
          <a:xfrm flipH="1">
            <a:off x="7524750" y="2781300"/>
            <a:ext cx="7921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49" name="Text Box 29"/>
          <p:cNvSpPr txBox="1">
            <a:spLocks noChangeArrowheads="1"/>
          </p:cNvSpPr>
          <p:nvPr/>
        </p:nvSpPr>
        <p:spPr bwMode="auto">
          <a:xfrm>
            <a:off x="4984750" y="17922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27350" name="Line 30"/>
          <p:cNvSpPr>
            <a:spLocks noChangeShapeType="1"/>
          </p:cNvSpPr>
          <p:nvPr/>
        </p:nvSpPr>
        <p:spPr bwMode="auto">
          <a:xfrm flipV="1">
            <a:off x="5580063" y="3429000"/>
            <a:ext cx="0" cy="5762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51" name="Line 31"/>
          <p:cNvSpPr>
            <a:spLocks noChangeShapeType="1"/>
          </p:cNvSpPr>
          <p:nvPr/>
        </p:nvSpPr>
        <p:spPr bwMode="auto">
          <a:xfrm flipH="1">
            <a:off x="6877050" y="5157788"/>
            <a:ext cx="358775"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52" name="Text Box 32"/>
          <p:cNvSpPr txBox="1">
            <a:spLocks noChangeArrowheads="1"/>
          </p:cNvSpPr>
          <p:nvPr/>
        </p:nvSpPr>
        <p:spPr bwMode="auto">
          <a:xfrm>
            <a:off x="4984750" y="54657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0</a:t>
            </a:r>
            <a:endParaRPr lang="en-GB" altLang="ar-SA" sz="1800">
              <a:latin typeface="Arial" charset="0"/>
            </a:endParaRPr>
          </a:p>
        </p:txBody>
      </p:sp>
      <p:sp>
        <p:nvSpPr>
          <p:cNvPr id="227353" name="Text Box 33"/>
          <p:cNvSpPr txBox="1">
            <a:spLocks noChangeArrowheads="1"/>
          </p:cNvSpPr>
          <p:nvPr/>
        </p:nvSpPr>
        <p:spPr bwMode="auto">
          <a:xfrm>
            <a:off x="7308850" y="393382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e1</a:t>
            </a:r>
            <a:endParaRPr lang="en-GB" altLang="ar-SA" sz="1800" b="1">
              <a:latin typeface="Arial" charset="0"/>
            </a:endParaRPr>
          </a:p>
        </p:txBody>
      </p:sp>
      <p:sp>
        <p:nvSpPr>
          <p:cNvPr id="227354" name="Text Box 34"/>
          <p:cNvSpPr txBox="1">
            <a:spLocks noChangeArrowheads="1"/>
          </p:cNvSpPr>
          <p:nvPr/>
        </p:nvSpPr>
        <p:spPr bwMode="auto">
          <a:xfrm>
            <a:off x="6732588" y="2924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e2</a:t>
            </a:r>
            <a:endParaRPr lang="en-GB" altLang="ar-SA" sz="1800" b="1">
              <a:latin typeface="Arial" charset="0"/>
            </a:endParaRPr>
          </a:p>
        </p:txBody>
      </p:sp>
      <p:sp>
        <p:nvSpPr>
          <p:cNvPr id="227355" name="Text Box 35"/>
          <p:cNvSpPr txBox="1">
            <a:spLocks noChangeArrowheads="1"/>
          </p:cNvSpPr>
          <p:nvPr/>
        </p:nvSpPr>
        <p:spPr bwMode="auto">
          <a:xfrm>
            <a:off x="6516688" y="4005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a</a:t>
            </a:r>
            <a:endParaRPr lang="en-GB" altLang="ar-SA" sz="1800" b="1">
              <a:latin typeface="Arial" charset="0"/>
            </a:endParaRPr>
          </a:p>
        </p:txBody>
      </p:sp>
      <p:sp>
        <p:nvSpPr>
          <p:cNvPr id="227356" name="Freeform 37"/>
          <p:cNvSpPr>
            <a:spLocks/>
          </p:cNvSpPr>
          <p:nvPr/>
        </p:nvSpPr>
        <p:spPr bwMode="auto">
          <a:xfrm>
            <a:off x="6804025" y="4068763"/>
            <a:ext cx="53975" cy="9525"/>
          </a:xfrm>
          <a:custGeom>
            <a:avLst/>
            <a:gdLst>
              <a:gd name="T0" fmla="*/ 2147483647 w 34"/>
              <a:gd name="T1" fmla="*/ 0 h 6"/>
              <a:gd name="T2" fmla="*/ 0 w 34"/>
              <a:gd name="T3" fmla="*/ 2147483647 h 6"/>
              <a:gd name="T4" fmla="*/ 0 60000 65536"/>
              <a:gd name="T5" fmla="*/ 0 60000 65536"/>
              <a:gd name="T6" fmla="*/ 0 w 34"/>
              <a:gd name="T7" fmla="*/ 0 h 6"/>
              <a:gd name="T8" fmla="*/ 34 w 34"/>
              <a:gd name="T9" fmla="*/ 6 h 6"/>
            </a:gdLst>
            <a:ahLst/>
            <a:cxnLst>
              <a:cxn ang="T4">
                <a:pos x="T0" y="T1"/>
              </a:cxn>
              <a:cxn ang="T5">
                <a:pos x="T2" y="T3"/>
              </a:cxn>
            </a:cxnLst>
            <a:rect l="T6" t="T7" r="T8" b="T9"/>
            <a:pathLst>
              <a:path w="34" h="6">
                <a:moveTo>
                  <a:pt x="34" y="0"/>
                </a:moveTo>
                <a:lnTo>
                  <a:pt x="0" y="6"/>
                </a:lnTo>
              </a:path>
            </a:pathLst>
          </a:custGeom>
          <a:noFill/>
          <a:ln w="9525">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80454953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التجارة الخارجية (الواردات و الصادرات) للسلع الزراعية</a:t>
            </a:r>
            <a:r>
              <a:rPr lang="en-GB" sz="4000" dirty="0" smtClean="0">
                <a:latin typeface="Times New Roman" panose="02020603050405020304" pitchFamily="18" charset="0"/>
                <a:cs typeface="Times New Roman" panose="02020603050405020304" pitchFamily="18" charset="0"/>
              </a:rPr>
              <a:t> </a:t>
            </a:r>
          </a:p>
        </p:txBody>
      </p:sp>
      <p:sp>
        <p:nvSpPr>
          <p:cNvPr id="228355" name="Rectangle 5"/>
          <p:cNvSpPr>
            <a:spLocks noGrp="1" noChangeArrowheads="1"/>
          </p:cNvSpPr>
          <p:nvPr>
            <p:ph type="body" sz="half" idx="2"/>
          </p:nvPr>
        </p:nvSpPr>
        <p:spPr/>
        <p:txBody>
          <a:bodyPr>
            <a:normAutofit/>
          </a:bodyPr>
          <a:lstStyle/>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في حالة انعزال السعودية اقتصاديا عن العالم يكون التوازن؟؟؟</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في حالة حرية التجارة: يسود السعر العالمي ( </a:t>
            </a:r>
            <a:r>
              <a:rPr lang="en-US" altLang="ar-SA" sz="2800" b="1" dirty="0" smtClean="0">
                <a:latin typeface="Times New Roman" panose="02020603050405020304" pitchFamily="18" charset="0"/>
                <a:cs typeface="Times New Roman" panose="02020603050405020304" pitchFamily="18" charset="0"/>
              </a:rPr>
              <a:t>pw</a:t>
            </a:r>
            <a:r>
              <a:rPr lang="ar-SA" altLang="ar-SA" sz="2800" b="1" dirty="0" smtClean="0">
                <a:latin typeface="Times New Roman" panose="02020603050405020304" pitchFamily="18" charset="0"/>
                <a:cs typeface="Times New Roman" panose="02020603050405020304" pitchFamily="18" charset="0"/>
              </a:rPr>
              <a:t> ) ويكون الطلب في السعودية ( </a:t>
            </a:r>
            <a:r>
              <a:rPr lang="en-US" altLang="ar-SA" sz="2800" b="1" dirty="0" smtClean="0">
                <a:latin typeface="Times New Roman" panose="02020603050405020304" pitchFamily="18" charset="0"/>
                <a:cs typeface="Times New Roman" panose="02020603050405020304" pitchFamily="18" charset="0"/>
              </a:rPr>
              <a:t>q2</a:t>
            </a:r>
            <a:r>
              <a:rPr lang="ar-SA" altLang="ar-SA" sz="2800" b="1" dirty="0" smtClean="0">
                <a:latin typeface="Times New Roman" panose="02020603050405020304" pitchFamily="18" charset="0"/>
                <a:cs typeface="Times New Roman" panose="02020603050405020304" pitchFamily="18" charset="0"/>
              </a:rPr>
              <a:t> ) والعرض ( </a:t>
            </a:r>
            <a:r>
              <a:rPr lang="en-US" altLang="ar-SA" sz="2800" b="1" dirty="0" smtClean="0">
                <a:latin typeface="Times New Roman" panose="02020603050405020304" pitchFamily="18" charset="0"/>
                <a:cs typeface="Times New Roman" panose="02020603050405020304" pitchFamily="18" charset="0"/>
              </a:rPr>
              <a:t>q1</a:t>
            </a:r>
            <a:r>
              <a:rPr lang="ar-SA" altLang="ar-SA" sz="2800" b="1" dirty="0" smtClean="0">
                <a:latin typeface="Times New Roman" panose="02020603050405020304" pitchFamily="18" charset="0"/>
                <a:cs typeface="Times New Roman" panose="02020603050405020304" pitchFamily="18" charset="0"/>
              </a:rPr>
              <a:t> ) وبالتالي تستورد السعودية الكمية (  </a:t>
            </a:r>
            <a:r>
              <a:rPr lang="en-US" altLang="ar-SA" sz="2800" b="1" dirty="0" smtClean="0">
                <a:latin typeface="Times New Roman" panose="02020603050405020304" pitchFamily="18" charset="0"/>
                <a:cs typeface="Times New Roman" panose="02020603050405020304" pitchFamily="18" charset="0"/>
              </a:rPr>
              <a:t>q2q1</a:t>
            </a:r>
            <a:r>
              <a:rPr lang="ar-SA" altLang="ar-SA" sz="2800" b="1" dirty="0" smtClean="0">
                <a:latin typeface="Times New Roman" panose="02020603050405020304" pitchFamily="18" charset="0"/>
                <a:cs typeface="Times New Roman" panose="02020603050405020304" pitchFamily="18" charset="0"/>
              </a:rPr>
              <a:t> ). هل </a:t>
            </a:r>
            <a:r>
              <a:rPr lang="ar-SA" altLang="ar-SA" sz="2800" b="1" dirty="0">
                <a:latin typeface="Times New Roman" panose="02020603050405020304" pitchFamily="18" charset="0"/>
                <a:cs typeface="Times New Roman" panose="02020603050405020304" pitchFamily="18" charset="0"/>
              </a:rPr>
              <a:t>ه</a:t>
            </a:r>
            <a:r>
              <a:rPr lang="ar-SA" altLang="ar-SA" sz="2800" b="1" dirty="0" smtClean="0">
                <a:latin typeface="Times New Roman" panose="02020603050405020304" pitchFamily="18" charset="0"/>
                <a:cs typeface="Times New Roman" panose="02020603050405020304" pitchFamily="18" charset="0"/>
              </a:rPr>
              <a:t>ذا بصورة عامة مفيد للسعودية؟ لماذا؟</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ماذا لو كان السعر العالمي اقل من سعر السعودية؟؟</a:t>
            </a:r>
            <a:endParaRPr lang="en-GB" altLang="ar-SA" sz="2800" b="1" dirty="0" smtClean="0">
              <a:latin typeface="Times New Roman" panose="02020603050405020304" pitchFamily="18" charset="0"/>
              <a:cs typeface="Times New Roman" panose="02020603050405020304" pitchFamily="18" charset="0"/>
            </a:endParaRPr>
          </a:p>
        </p:txBody>
      </p:sp>
      <p:sp>
        <p:nvSpPr>
          <p:cNvPr id="228356" name="Freeform 6"/>
          <p:cNvSpPr>
            <a:spLocks/>
          </p:cNvSpPr>
          <p:nvPr/>
        </p:nvSpPr>
        <p:spPr bwMode="auto">
          <a:xfrm>
            <a:off x="1117600" y="1006475"/>
            <a:ext cx="3175" cy="2422525"/>
          </a:xfrm>
          <a:custGeom>
            <a:avLst/>
            <a:gdLst>
              <a:gd name="T0" fmla="*/ 2147483647 w 2"/>
              <a:gd name="T1" fmla="*/ 0 h 1526"/>
              <a:gd name="T2" fmla="*/ 0 w 2"/>
              <a:gd name="T3" fmla="*/ 2147483647 h 1526"/>
              <a:gd name="T4" fmla="*/ 0 60000 65536"/>
              <a:gd name="T5" fmla="*/ 0 60000 65536"/>
              <a:gd name="T6" fmla="*/ 0 w 2"/>
              <a:gd name="T7" fmla="*/ 0 h 1526"/>
              <a:gd name="T8" fmla="*/ 2 w 2"/>
              <a:gd name="T9" fmla="*/ 1526 h 1526"/>
            </a:gdLst>
            <a:ahLst/>
            <a:cxnLst>
              <a:cxn ang="T4">
                <a:pos x="T0" y="T1"/>
              </a:cxn>
              <a:cxn ang="T5">
                <a:pos x="T2" y="T3"/>
              </a:cxn>
            </a:cxnLst>
            <a:rect l="T6" t="T7" r="T8" b="T9"/>
            <a:pathLst>
              <a:path w="2" h="1526">
                <a:moveTo>
                  <a:pt x="2" y="0"/>
                </a:moveTo>
                <a:lnTo>
                  <a:pt x="0" y="1526"/>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57" name="Line 7"/>
          <p:cNvSpPr>
            <a:spLocks noChangeShapeType="1"/>
          </p:cNvSpPr>
          <p:nvPr/>
        </p:nvSpPr>
        <p:spPr bwMode="auto">
          <a:xfrm>
            <a:off x="1116013" y="3429000"/>
            <a:ext cx="2592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8358" name="Line 8"/>
          <p:cNvSpPr>
            <a:spLocks noChangeShapeType="1"/>
          </p:cNvSpPr>
          <p:nvPr/>
        </p:nvSpPr>
        <p:spPr bwMode="auto">
          <a:xfrm flipV="1">
            <a:off x="4859338" y="1844675"/>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8359" name="Line 9"/>
          <p:cNvSpPr>
            <a:spLocks noChangeShapeType="1"/>
          </p:cNvSpPr>
          <p:nvPr/>
        </p:nvSpPr>
        <p:spPr bwMode="auto">
          <a:xfrm>
            <a:off x="4859338" y="3429000"/>
            <a:ext cx="23764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8360" name="Line 10"/>
          <p:cNvSpPr>
            <a:spLocks noChangeShapeType="1"/>
          </p:cNvSpPr>
          <p:nvPr/>
        </p:nvSpPr>
        <p:spPr bwMode="auto">
          <a:xfrm>
            <a:off x="1692275" y="1412875"/>
            <a:ext cx="1655763"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61" name="Line 11"/>
          <p:cNvSpPr>
            <a:spLocks noChangeShapeType="1"/>
          </p:cNvSpPr>
          <p:nvPr/>
        </p:nvSpPr>
        <p:spPr bwMode="auto">
          <a:xfrm flipV="1">
            <a:off x="1403350" y="1412875"/>
            <a:ext cx="1152525" cy="15113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62" name="Freeform 12"/>
          <p:cNvSpPr>
            <a:spLocks/>
          </p:cNvSpPr>
          <p:nvPr/>
        </p:nvSpPr>
        <p:spPr bwMode="auto">
          <a:xfrm>
            <a:off x="5165725" y="1806575"/>
            <a:ext cx="1257300" cy="1508125"/>
          </a:xfrm>
          <a:custGeom>
            <a:avLst/>
            <a:gdLst>
              <a:gd name="T0" fmla="*/ 0 w 792"/>
              <a:gd name="T1" fmla="*/ 0 h 950"/>
              <a:gd name="T2" fmla="*/ 2147483647 w 792"/>
              <a:gd name="T3" fmla="*/ 2147483647 h 950"/>
              <a:gd name="T4" fmla="*/ 0 60000 65536"/>
              <a:gd name="T5" fmla="*/ 0 60000 65536"/>
              <a:gd name="T6" fmla="*/ 0 w 792"/>
              <a:gd name="T7" fmla="*/ 0 h 950"/>
              <a:gd name="T8" fmla="*/ 792 w 792"/>
              <a:gd name="T9" fmla="*/ 950 h 950"/>
            </a:gdLst>
            <a:ahLst/>
            <a:cxnLst>
              <a:cxn ang="T4">
                <a:pos x="T0" y="T1"/>
              </a:cxn>
              <a:cxn ang="T5">
                <a:pos x="T2" y="T3"/>
              </a:cxn>
            </a:cxnLst>
            <a:rect l="T6" t="T7" r="T8" b="T9"/>
            <a:pathLst>
              <a:path w="792" h="950">
                <a:moveTo>
                  <a:pt x="0" y="0"/>
                </a:moveTo>
                <a:lnTo>
                  <a:pt x="792" y="95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63" name="Line 13"/>
          <p:cNvSpPr>
            <a:spLocks noChangeShapeType="1"/>
          </p:cNvSpPr>
          <p:nvPr/>
        </p:nvSpPr>
        <p:spPr bwMode="auto">
          <a:xfrm flipV="1">
            <a:off x="5003800" y="1989138"/>
            <a:ext cx="1655763" cy="9350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64" name="Line 14"/>
          <p:cNvSpPr>
            <a:spLocks noChangeShapeType="1"/>
          </p:cNvSpPr>
          <p:nvPr/>
        </p:nvSpPr>
        <p:spPr bwMode="auto">
          <a:xfrm flipH="1">
            <a:off x="1116013" y="1844675"/>
            <a:ext cx="1079500"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65" name="Line 15"/>
          <p:cNvSpPr>
            <a:spLocks noChangeShapeType="1"/>
          </p:cNvSpPr>
          <p:nvPr/>
        </p:nvSpPr>
        <p:spPr bwMode="auto">
          <a:xfrm>
            <a:off x="2195513" y="1844675"/>
            <a:ext cx="0" cy="15843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66" name="Line 16"/>
          <p:cNvSpPr>
            <a:spLocks noChangeShapeType="1"/>
          </p:cNvSpPr>
          <p:nvPr/>
        </p:nvSpPr>
        <p:spPr bwMode="auto">
          <a:xfrm flipH="1">
            <a:off x="4859338" y="2492375"/>
            <a:ext cx="86518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67" name="Line 17"/>
          <p:cNvSpPr>
            <a:spLocks noChangeShapeType="1"/>
          </p:cNvSpPr>
          <p:nvPr/>
        </p:nvSpPr>
        <p:spPr bwMode="auto">
          <a:xfrm>
            <a:off x="5724525" y="249237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68" name="Text Box 19"/>
          <p:cNvSpPr txBox="1">
            <a:spLocks noChangeArrowheads="1"/>
          </p:cNvSpPr>
          <p:nvPr/>
        </p:nvSpPr>
        <p:spPr bwMode="auto">
          <a:xfrm>
            <a:off x="2535238" y="10731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8369" name="Text Box 20"/>
          <p:cNvSpPr txBox="1">
            <a:spLocks noChangeArrowheads="1"/>
          </p:cNvSpPr>
          <p:nvPr/>
        </p:nvSpPr>
        <p:spPr bwMode="auto">
          <a:xfrm>
            <a:off x="3348038" y="2565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8370" name="Text Box 21"/>
          <p:cNvSpPr txBox="1">
            <a:spLocks noChangeArrowheads="1"/>
          </p:cNvSpPr>
          <p:nvPr/>
        </p:nvSpPr>
        <p:spPr bwMode="auto">
          <a:xfrm>
            <a:off x="6659563" y="17732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S</a:t>
            </a:r>
            <a:endParaRPr lang="en-GB" altLang="ar-SA" sz="1800" b="1">
              <a:latin typeface="Arial" charset="0"/>
            </a:endParaRPr>
          </a:p>
        </p:txBody>
      </p:sp>
      <p:sp>
        <p:nvSpPr>
          <p:cNvPr id="228371" name="Text Box 22"/>
          <p:cNvSpPr txBox="1">
            <a:spLocks noChangeArrowheads="1"/>
          </p:cNvSpPr>
          <p:nvPr/>
        </p:nvSpPr>
        <p:spPr bwMode="auto">
          <a:xfrm>
            <a:off x="6372225" y="29972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D</a:t>
            </a:r>
            <a:endParaRPr lang="en-GB" altLang="ar-SA" sz="1800" b="1">
              <a:latin typeface="Arial" charset="0"/>
            </a:endParaRPr>
          </a:p>
        </p:txBody>
      </p:sp>
      <p:sp>
        <p:nvSpPr>
          <p:cNvPr id="228372" name="Line 23"/>
          <p:cNvSpPr>
            <a:spLocks noChangeShapeType="1"/>
          </p:cNvSpPr>
          <p:nvPr/>
        </p:nvSpPr>
        <p:spPr bwMode="auto">
          <a:xfrm flipH="1">
            <a:off x="1116013" y="2492375"/>
            <a:ext cx="367188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73" name="Text Box 24"/>
          <p:cNvSpPr txBox="1">
            <a:spLocks noChangeArrowheads="1"/>
          </p:cNvSpPr>
          <p:nvPr/>
        </p:nvSpPr>
        <p:spPr bwMode="auto">
          <a:xfrm>
            <a:off x="663575" y="15763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a:t>
            </a:r>
            <a:endParaRPr lang="en-GB" altLang="ar-SA" sz="1800" b="1">
              <a:latin typeface="Arial" charset="0"/>
            </a:endParaRPr>
          </a:p>
        </p:txBody>
      </p:sp>
      <p:sp>
        <p:nvSpPr>
          <p:cNvPr id="228374" name="Text Box 25"/>
          <p:cNvSpPr txBox="1">
            <a:spLocks noChangeArrowheads="1"/>
          </p:cNvSpPr>
          <p:nvPr/>
        </p:nvSpPr>
        <p:spPr bwMode="auto">
          <a:xfrm>
            <a:off x="539750" y="22764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pw</a:t>
            </a:r>
            <a:endParaRPr lang="en-GB" altLang="ar-SA" sz="1800" b="1">
              <a:latin typeface="Arial" charset="0"/>
            </a:endParaRPr>
          </a:p>
        </p:txBody>
      </p:sp>
      <p:sp>
        <p:nvSpPr>
          <p:cNvPr id="228375" name="Text Box 26"/>
          <p:cNvSpPr txBox="1">
            <a:spLocks noChangeArrowheads="1"/>
          </p:cNvSpPr>
          <p:nvPr/>
        </p:nvSpPr>
        <p:spPr bwMode="auto">
          <a:xfrm>
            <a:off x="5632450" y="344805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qw</a:t>
            </a:r>
            <a:endParaRPr lang="en-GB" altLang="ar-SA" sz="1800" b="1">
              <a:latin typeface="Arial" charset="0"/>
            </a:endParaRPr>
          </a:p>
        </p:txBody>
      </p:sp>
      <p:sp>
        <p:nvSpPr>
          <p:cNvPr id="228376" name="Text Box 27"/>
          <p:cNvSpPr txBox="1">
            <a:spLocks noChangeArrowheads="1"/>
          </p:cNvSpPr>
          <p:nvPr/>
        </p:nvSpPr>
        <p:spPr bwMode="auto">
          <a:xfrm>
            <a:off x="7019925" y="2349500"/>
            <a:ext cx="828675" cy="457200"/>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2400" b="1">
                <a:latin typeface="Arial" charset="0"/>
              </a:rPr>
              <a:t>العالم</a:t>
            </a:r>
            <a:endParaRPr lang="en-GB" altLang="ar-SA" sz="2400" b="1">
              <a:latin typeface="Arial" charset="0"/>
            </a:endParaRPr>
          </a:p>
        </p:txBody>
      </p:sp>
      <p:sp>
        <p:nvSpPr>
          <p:cNvPr id="228377" name="Text Box 28"/>
          <p:cNvSpPr txBox="1">
            <a:spLocks noChangeArrowheads="1"/>
          </p:cNvSpPr>
          <p:nvPr/>
        </p:nvSpPr>
        <p:spPr bwMode="auto">
          <a:xfrm>
            <a:off x="2843213" y="1628775"/>
            <a:ext cx="1152525" cy="457200"/>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2400" b="1">
                <a:latin typeface="Arial" charset="0"/>
              </a:rPr>
              <a:t>السعودية</a:t>
            </a:r>
            <a:endParaRPr lang="en-GB" altLang="ar-SA" sz="2400" b="1">
              <a:latin typeface="Arial" charset="0"/>
            </a:endParaRPr>
          </a:p>
        </p:txBody>
      </p:sp>
      <p:sp>
        <p:nvSpPr>
          <p:cNvPr id="228378" name="Line 29"/>
          <p:cNvSpPr>
            <a:spLocks noChangeShapeType="1"/>
          </p:cNvSpPr>
          <p:nvPr/>
        </p:nvSpPr>
        <p:spPr bwMode="auto">
          <a:xfrm>
            <a:off x="2987675" y="249237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79" name="Line 30"/>
          <p:cNvSpPr>
            <a:spLocks noChangeShapeType="1"/>
          </p:cNvSpPr>
          <p:nvPr/>
        </p:nvSpPr>
        <p:spPr bwMode="auto">
          <a:xfrm>
            <a:off x="1692275" y="249237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80" name="Text Box 31"/>
          <p:cNvSpPr txBox="1">
            <a:spLocks noChangeArrowheads="1"/>
          </p:cNvSpPr>
          <p:nvPr/>
        </p:nvSpPr>
        <p:spPr bwMode="auto">
          <a:xfrm>
            <a:off x="2103438" y="35210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a:t>
            </a:r>
            <a:endParaRPr lang="en-GB" altLang="ar-SA" sz="1800" b="1">
              <a:latin typeface="Arial" charset="0"/>
            </a:endParaRPr>
          </a:p>
        </p:txBody>
      </p:sp>
      <p:sp>
        <p:nvSpPr>
          <p:cNvPr id="228381" name="Text Box 32"/>
          <p:cNvSpPr txBox="1">
            <a:spLocks noChangeArrowheads="1"/>
          </p:cNvSpPr>
          <p:nvPr/>
        </p:nvSpPr>
        <p:spPr bwMode="auto">
          <a:xfrm>
            <a:off x="1476375" y="350043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q1</a:t>
            </a:r>
            <a:endParaRPr lang="en-GB" altLang="ar-SA" sz="1800" b="1">
              <a:latin typeface="Arial" charset="0"/>
            </a:endParaRPr>
          </a:p>
        </p:txBody>
      </p:sp>
      <p:sp>
        <p:nvSpPr>
          <p:cNvPr id="228382" name="Text Box 33"/>
          <p:cNvSpPr txBox="1">
            <a:spLocks noChangeArrowheads="1"/>
          </p:cNvSpPr>
          <p:nvPr/>
        </p:nvSpPr>
        <p:spPr bwMode="auto">
          <a:xfrm>
            <a:off x="2843213" y="350043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q2</a:t>
            </a:r>
            <a:endParaRPr lang="en-GB" altLang="ar-SA" sz="1800" b="1">
              <a:latin typeface="Arial" charset="0"/>
            </a:endParaRPr>
          </a:p>
        </p:txBody>
      </p:sp>
    </p:spTree>
    <p:extLst>
      <p:ext uri="{BB962C8B-B14F-4D97-AF65-F5344CB8AC3E}">
        <p14:creationId xmlns:p14="http://schemas.microsoft.com/office/powerpoint/2010/main" val="42045099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a:defRPr/>
            </a:pPr>
            <a:r>
              <a:rPr lang="ar-SA" dirty="0" smtClean="0">
                <a:latin typeface="Times New Roman" panose="02020603050405020304" pitchFamily="18" charset="0"/>
                <a:cs typeface="Times New Roman" panose="02020603050405020304" pitchFamily="18" charset="0"/>
              </a:rPr>
              <a:t>الأسبوع الثامن </a:t>
            </a:r>
            <a:r>
              <a:rPr lang="ar-SA" altLang="en-US" dirty="0">
                <a:latin typeface="Times New Roman" panose="02020603050405020304" pitchFamily="18" charset="0"/>
                <a:cs typeface="Times New Roman" panose="02020603050405020304" pitchFamily="18" charset="0"/>
              </a:rPr>
              <a:t>اقتصاديات الانتاج الزراعي</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92500" lnSpcReduction="10000"/>
          </a:bodyPr>
          <a:lstStyle/>
          <a:p>
            <a:pPr algn="r" rtl="1"/>
            <a:r>
              <a:rPr lang="ar-SA" altLang="en-US" dirty="0">
                <a:latin typeface="Times New Roman" panose="02020603050405020304" pitchFamily="18" charset="0"/>
                <a:cs typeface="Times New Roman" panose="02020603050405020304" pitchFamily="18" charset="0"/>
              </a:rPr>
              <a:t>القدرة علي تعريف اقتصاديات الانتاج الزراعي واهميته كعلم.</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الداله الانتاجية والتعامل معها رياضياً وحسابياً وبيانياً.</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التمييز بين المراحل الانتاجية للدالة منطقياً ورياضياً.</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عناصر الانتاج الاساسيه للانتاج الزراعي</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الانتاج المتوسط وطرق الحصول عليه والتعامل معه.</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الانتاج الحدي وطرق الحصول عليه و التعامل معه .</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تعريف مرونات الانتاج وعلاقتها بالانتاج المتوسط والانتاج الحدي وطرق حسابها ودلائلها علي عملية الانتاج.</a:t>
            </a:r>
            <a:endParaRPr lang="en-US" altLang="en-US" dirty="0">
              <a:latin typeface="Times New Roman" panose="02020603050405020304" pitchFamily="18" charset="0"/>
              <a:cs typeface="Times New Roman" panose="02020603050405020304" pitchFamily="18" charset="0"/>
            </a:endParaRPr>
          </a:p>
          <a:p>
            <a:pPr algn="r" rtl="1"/>
            <a:r>
              <a:rPr lang="ar-SA" altLang="en-US" dirty="0">
                <a:latin typeface="Times New Roman" panose="02020603050405020304" pitchFamily="18" charset="0"/>
                <a:cs typeface="Times New Roman" panose="02020603050405020304" pitchFamily="18" charset="0"/>
              </a:rPr>
              <a:t>فهم قانون تناقص الغله وعلاقته بمراحل الانتاج وفعاليته في ادارة المنشأه.</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4089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من فروع الاقتصاد الزراعي الأساسية </a:t>
            </a:r>
          </a:p>
          <a:p>
            <a:pPr algn="r" rtl="1" eaLnBrk="1" hangingPunct="1"/>
            <a:r>
              <a:rPr lang="ar-SA" altLang="ar-SA" dirty="0" smtClean="0">
                <a:latin typeface="Times New Roman" panose="02020603050405020304" pitchFamily="18" charset="0"/>
                <a:cs typeface="Times New Roman" panose="02020603050405020304" pitchFamily="18" charset="0"/>
              </a:rPr>
              <a:t>هي تطبيق مبادئ الاختيار على استعمال رأس المال و العمالة و الأرض و عنصر الإدارة في الزراعة. بالطريقة التي تعظم الإنتاج أو تقلل التكاليف </a:t>
            </a:r>
            <a:endParaRPr lang="en-GB" altLang="ar-SA" dirty="0" smtClean="0">
              <a:latin typeface="Times New Roman" panose="02020603050405020304" pitchFamily="18" charset="0"/>
              <a:cs typeface="Times New Roman" panose="02020603050405020304" pitchFamily="18" charset="0"/>
            </a:endParaRPr>
          </a:p>
        </p:txBody>
      </p:sp>
      <p:sp>
        <p:nvSpPr>
          <p:cNvPr id="31744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smtClean="0">
                <a:latin typeface="Times New Roman" panose="02020603050405020304" pitchFamily="18" charset="0"/>
                <a:cs typeface="Times New Roman" panose="02020603050405020304" pitchFamily="18" charset="0"/>
              </a:rPr>
              <a:t>اقتصاديات الإنتاج الزراعي</a:t>
            </a:r>
            <a:br>
              <a:rPr lang="ar-SA" sz="4000" smtClean="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Production Economics</a:t>
            </a:r>
            <a:endParaRPr lang="en-GB" sz="400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4398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تقدير ووصف الشروط اللازمة للحصول على الاستخدام الأمثل للموارد في الانتاج </a:t>
            </a:r>
          </a:p>
          <a:p>
            <a:pPr algn="r" rtl="1" eaLnBrk="1" hangingPunct="1"/>
            <a:r>
              <a:rPr lang="ar-SA" altLang="ar-SA" dirty="0" smtClean="0">
                <a:latin typeface="Times New Roman" panose="02020603050405020304" pitchFamily="18" charset="0"/>
                <a:cs typeface="Times New Roman" panose="02020603050405020304" pitchFamily="18" charset="0"/>
              </a:rPr>
              <a:t>تحديد مدى الانحراف عن الاستخدام الأمثل للموارد </a:t>
            </a:r>
          </a:p>
          <a:p>
            <a:pPr algn="r" rtl="1" eaLnBrk="1" hangingPunct="1"/>
            <a:r>
              <a:rPr lang="ar-SA" altLang="ar-SA" dirty="0" smtClean="0">
                <a:latin typeface="Times New Roman" panose="02020603050405020304" pitchFamily="18" charset="0"/>
                <a:cs typeface="Times New Roman" panose="02020603050405020304" pitchFamily="18" charset="0"/>
              </a:rPr>
              <a:t>التعرف على العلاقات التحليلية للقوى التي تحدد النظم الإنتاجية و استخدام عناصر الإنتاج الزراعي.</a:t>
            </a:r>
          </a:p>
          <a:p>
            <a:pPr algn="r" rtl="1" eaLnBrk="1" hangingPunct="1"/>
            <a:r>
              <a:rPr lang="ar-SA" altLang="ar-SA" dirty="0" smtClean="0">
                <a:latin typeface="Times New Roman" panose="02020603050405020304" pitchFamily="18" charset="0"/>
                <a:cs typeface="Times New Roman" panose="02020603050405020304" pitchFamily="18" charset="0"/>
              </a:rPr>
              <a:t>التعرف على الوسائل و الطرق التي يمكن من خلالها الوصول إلى الاستعمال الأمثل للموارد</a:t>
            </a:r>
            <a:endParaRPr lang="en-GB" altLang="ar-SA" dirty="0" smtClean="0">
              <a:latin typeface="Times New Roman" panose="02020603050405020304" pitchFamily="18" charset="0"/>
              <a:cs typeface="Times New Roman" panose="02020603050405020304" pitchFamily="18" charset="0"/>
            </a:endParaRPr>
          </a:p>
        </p:txBody>
      </p:sp>
      <p:sp>
        <p:nvSpPr>
          <p:cNvPr id="318466" name="Rectangle 2"/>
          <p:cNvSpPr>
            <a:spLocks noGrp="1" noChangeArrowheads="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أهداف اقتصاديات الإنتاج الزراعي</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8837478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Production </a:t>
            </a:r>
            <a:r>
              <a:rPr lang="ar-SA" dirty="0" smtClean="0">
                <a:latin typeface="Times New Roman" panose="02020603050405020304" pitchFamily="18" charset="0"/>
                <a:cs typeface="Times New Roman" panose="02020603050405020304" pitchFamily="18" charset="0"/>
              </a:rPr>
              <a:t>الإنتاج </a:t>
            </a:r>
            <a:endParaRPr lang="en-GB" dirty="0" smtClean="0">
              <a:latin typeface="Times New Roman" panose="02020603050405020304" pitchFamily="18" charset="0"/>
              <a:cs typeface="Times New Roman" panose="02020603050405020304" pitchFamily="18" charset="0"/>
            </a:endParaRPr>
          </a:p>
        </p:txBody>
      </p:sp>
      <p:sp>
        <p:nvSpPr>
          <p:cNvPr id="1042" name="Rectangle 3"/>
          <p:cNvSpPr>
            <a:spLocks noGrp="1" noChangeArrowheads="1"/>
          </p:cNvSpPr>
          <p:nvPr>
            <p:ph type="body" sz="half" idx="1"/>
          </p:nvPr>
        </p:nvSpPr>
        <p:spPr>
          <a:xfrm>
            <a:off x="457200" y="1600200"/>
            <a:ext cx="8291513" cy="4852988"/>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عملية تحويل أثنين أو أكثر من المدخلات (الموارد) إلى واحد أو أكثر من المنتجات، </a:t>
            </a:r>
          </a:p>
          <a:p>
            <a:pPr algn="r" rtl="1" eaLnBrk="1" hangingPunct="1"/>
            <a:r>
              <a:rPr lang="ar-SA" altLang="ar-SA" sz="2800" b="1" dirty="0" smtClean="0">
                <a:latin typeface="Times New Roman" panose="02020603050405020304" pitchFamily="18" charset="0"/>
                <a:cs typeface="Times New Roman" panose="02020603050405020304" pitchFamily="18" charset="0"/>
              </a:rPr>
              <a:t>عادة كل منتج يحتاج بعض الأنواع من الموارد الفيزيقية و بعض العمل و بعض التنظيمات التمويلية للعملية الإنتاجية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كذلك تعتبر الإدارة عنصر انتاج ضروري لوضع القرارات و حل المشكلات</a:t>
            </a:r>
            <a:endParaRPr lang="en-GB" altLang="ar-SA" sz="2800" b="1" dirty="0" smtClean="0">
              <a:latin typeface="Times New Roman" panose="02020603050405020304" pitchFamily="18" charset="0"/>
              <a:cs typeface="Times New Roman" panose="02020603050405020304" pitchFamily="18" charset="0"/>
            </a:endParaRPr>
          </a:p>
        </p:txBody>
      </p:sp>
      <p:grpSp>
        <p:nvGrpSpPr>
          <p:cNvPr id="2" name="Content Placeholder 319492"/>
          <p:cNvGrpSpPr>
            <a:grpSpLocks/>
          </p:cNvGrpSpPr>
          <p:nvPr/>
        </p:nvGrpSpPr>
        <p:grpSpPr bwMode="auto">
          <a:xfrm>
            <a:off x="1547813" y="4149725"/>
            <a:ext cx="6048375" cy="2265363"/>
            <a:chOff x="1134" y="1270"/>
            <a:chExt cx="3888" cy="1152"/>
          </a:xfrm>
        </p:grpSpPr>
        <p:cxnSp>
          <p:nvCxnSpPr>
            <p:cNvPr id="104452" name="_s104452"/>
            <p:cNvCxnSpPr>
              <a:cxnSpLocks noChangeShapeType="1"/>
              <a:stCxn id="9" idx="1"/>
              <a:endCxn id="3" idx="2"/>
            </p:cNvCxnSpPr>
            <p:nvPr/>
          </p:nvCxnSpPr>
          <p:spPr bwMode="auto">
            <a:xfrm rot="10800000">
              <a:off x="3078"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3" name="_s104453"/>
            <p:cNvCxnSpPr>
              <a:cxnSpLocks noChangeShapeType="1"/>
              <a:stCxn id="8" idx="3"/>
              <a:endCxn id="3" idx="2"/>
            </p:cNvCxnSpPr>
            <p:nvPr/>
          </p:nvCxnSpPr>
          <p:spPr bwMode="auto">
            <a:xfrm flipV="1">
              <a:off x="2934"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4" name="_s104454"/>
            <p:cNvCxnSpPr>
              <a:cxnSpLocks noChangeShapeType="1"/>
              <a:stCxn id="7" idx="0"/>
              <a:endCxn id="3" idx="2"/>
            </p:cNvCxnSpPr>
            <p:nvPr/>
          </p:nvCxnSpPr>
          <p:spPr bwMode="auto">
            <a:xfrm rot="5400000" flipH="1">
              <a:off x="3546"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5" name="_s104455"/>
            <p:cNvCxnSpPr>
              <a:cxnSpLocks noChangeShapeType="1"/>
              <a:stCxn id="6" idx="0"/>
              <a:endCxn id="3" idx="2"/>
            </p:cNvCxnSpPr>
            <p:nvPr/>
          </p:nvCxnSpPr>
          <p:spPr bwMode="auto">
            <a:xfrm rot="5400000" flipH="1">
              <a:off x="3042"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6" name="_s104456"/>
            <p:cNvCxnSpPr>
              <a:cxnSpLocks noChangeShapeType="1"/>
              <a:stCxn id="5" idx="0"/>
              <a:endCxn id="3" idx="2"/>
            </p:cNvCxnSpPr>
            <p:nvPr/>
          </p:nvCxnSpPr>
          <p:spPr bwMode="auto">
            <a:xfrm rot="16200000">
              <a:off x="2538"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57" name="_s104457"/>
            <p:cNvCxnSpPr>
              <a:cxnSpLocks noChangeShapeType="1"/>
              <a:stCxn id="4" idx="0"/>
              <a:endCxn id="3" idx="2"/>
            </p:cNvCxnSpPr>
            <p:nvPr/>
          </p:nvCxnSpPr>
          <p:spPr bwMode="auto">
            <a:xfrm rot="16200000">
              <a:off x="2034"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4458"/>
            <p:cNvSpPr>
              <a:spLocks noChangeArrowheads="1"/>
            </p:cNvSpPr>
            <p:nvPr/>
          </p:nvSpPr>
          <p:spPr bwMode="auto">
            <a:xfrm>
              <a:off x="2646" y="127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عناصر الانتاج</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4" name="_s104459"/>
            <p:cNvSpPr>
              <a:spLocks noChangeArrowheads="1"/>
            </p:cNvSpPr>
            <p:nvPr/>
          </p:nvSpPr>
          <p:spPr bwMode="auto">
            <a:xfrm>
              <a:off x="1134"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الإدارة</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5" name="_s104460"/>
            <p:cNvSpPr>
              <a:spLocks noChangeArrowheads="1"/>
            </p:cNvSpPr>
            <p:nvPr/>
          </p:nvSpPr>
          <p:spPr bwMode="auto">
            <a:xfrm>
              <a:off x="2142"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رأس المال</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6" name="_s104461"/>
            <p:cNvSpPr>
              <a:spLocks noChangeArrowheads="1"/>
            </p:cNvSpPr>
            <p:nvPr/>
          </p:nvSpPr>
          <p:spPr bwMode="auto">
            <a:xfrm>
              <a:off x="3150"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العمالة</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7" name="_s104462"/>
            <p:cNvSpPr>
              <a:spLocks noChangeArrowheads="1"/>
            </p:cNvSpPr>
            <p:nvPr/>
          </p:nvSpPr>
          <p:spPr bwMode="auto">
            <a:xfrm>
              <a:off x="4158" y="213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000" b="1" i="0" u="none" strike="noStrike" cap="none" normalizeH="0" baseline="0" smtClean="0">
                  <a:ln>
                    <a:noFill/>
                  </a:ln>
                  <a:solidFill>
                    <a:schemeClr val="tx1"/>
                  </a:solidFill>
                  <a:effectLst/>
                  <a:latin typeface="Arial" charset="0"/>
                  <a:cs typeface="Arial" charset="0"/>
                </a:rPr>
                <a:t>الأرض</a:t>
              </a:r>
              <a:endParaRPr kumimoji="0" lang="en-GB" altLang="en-US" sz="2000" b="1" i="0" u="none" strike="noStrike" cap="none" normalizeH="0" baseline="0" smtClean="0">
                <a:ln>
                  <a:noFill/>
                </a:ln>
                <a:solidFill>
                  <a:schemeClr val="tx1"/>
                </a:solidFill>
                <a:effectLst/>
                <a:latin typeface="Arial" charset="0"/>
                <a:cs typeface="Arial" charset="0"/>
              </a:endParaRPr>
            </a:p>
          </p:txBody>
        </p:sp>
        <p:sp>
          <p:nvSpPr>
            <p:cNvPr id="8" name="_s104463"/>
            <p:cNvSpPr>
              <a:spLocks noChangeArrowheads="1"/>
            </p:cNvSpPr>
            <p:nvPr/>
          </p:nvSpPr>
          <p:spPr bwMode="auto">
            <a:xfrm>
              <a:off x="1828" y="1702"/>
              <a:ext cx="1106" cy="288"/>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500" b="1" i="0" u="none" strike="noStrike" cap="none" normalizeH="0" baseline="0" smtClean="0">
                  <a:ln>
                    <a:noFill/>
                  </a:ln>
                  <a:solidFill>
                    <a:schemeClr val="tx1"/>
                  </a:solidFill>
                  <a:effectLst/>
                  <a:latin typeface="Arial" charset="0"/>
                  <a:cs typeface="Arial" charset="0"/>
                </a:rPr>
                <a:t>متدفقة ومخزونة</a:t>
              </a:r>
              <a:endParaRPr kumimoji="0" lang="en-GB" altLang="en-US" sz="2500" b="1" i="0" u="none" strike="noStrike" cap="none" normalizeH="0" baseline="0" smtClean="0">
                <a:ln>
                  <a:noFill/>
                </a:ln>
                <a:solidFill>
                  <a:schemeClr val="tx1"/>
                </a:solidFill>
                <a:effectLst/>
                <a:latin typeface="Arial" charset="0"/>
                <a:cs typeface="Arial" charset="0"/>
              </a:endParaRPr>
            </a:p>
          </p:txBody>
        </p:sp>
        <p:sp>
          <p:nvSpPr>
            <p:cNvPr id="9" name="_s104464"/>
            <p:cNvSpPr>
              <a:spLocks noChangeArrowheads="1"/>
            </p:cNvSpPr>
            <p:nvPr/>
          </p:nvSpPr>
          <p:spPr bwMode="auto">
            <a:xfrm>
              <a:off x="3222" y="1702"/>
              <a:ext cx="864" cy="287"/>
            </a:xfrm>
            <a:prstGeom prst="roundRect">
              <a:avLst>
                <a:gd name="adj" fmla="val 0"/>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2500" b="1" i="0" u="none" strike="noStrike" cap="none" normalizeH="0" baseline="0" smtClean="0">
                  <a:ln>
                    <a:noFill/>
                  </a:ln>
                  <a:solidFill>
                    <a:schemeClr val="tx1"/>
                  </a:solidFill>
                  <a:effectLst/>
                  <a:latin typeface="Arial" charset="0"/>
                  <a:cs typeface="Arial" charset="0"/>
                </a:rPr>
                <a:t>متدفقة</a:t>
              </a:r>
              <a:endParaRPr kumimoji="0" lang="en-GB" altLang="en-US" sz="2500" b="1" i="0" u="none" strike="noStrike" cap="none" normalizeH="0" baseline="0" smtClean="0">
                <a:ln>
                  <a:noFill/>
                </a:ln>
                <a:solidFill>
                  <a:schemeClr val="tx1"/>
                </a:solidFill>
                <a:effectLst/>
                <a:latin typeface="Arial" charset="0"/>
                <a:cs typeface="Arial" charset="0"/>
              </a:endParaRPr>
            </a:p>
          </p:txBody>
        </p:sp>
      </p:grpSp>
      <p:sp>
        <p:nvSpPr>
          <p:cNvPr id="1043" name="Rectangle 33"/>
          <p:cNvSpPr>
            <a:spLocks noChangeArrowheads="1"/>
          </p:cNvSpPr>
          <p:nvPr/>
        </p:nvSpPr>
        <p:spPr bwMode="auto">
          <a:xfrm>
            <a:off x="6443663" y="4941888"/>
            <a:ext cx="1223962" cy="576262"/>
          </a:xfrm>
          <a:prstGeom prst="rect">
            <a:avLst/>
          </a:prstGeom>
          <a:solidFill>
            <a:schemeClr val="accent1"/>
          </a:solidFill>
          <a:ln w="9525">
            <a:solidFill>
              <a:schemeClr val="tx1"/>
            </a:solidFill>
            <a:miter lim="800000"/>
            <a:headEnd/>
            <a:tailEnd/>
          </a:ln>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latin typeface="Arial" charset="0"/>
              </a:rPr>
              <a:t>مخزونة</a:t>
            </a:r>
            <a:endParaRPr lang="en-GB" altLang="ar-SA" sz="1800" b="1">
              <a:latin typeface="Arial" charset="0"/>
            </a:endParaRPr>
          </a:p>
        </p:txBody>
      </p:sp>
      <p:sp>
        <p:nvSpPr>
          <p:cNvPr id="1044" name="Freeform 34"/>
          <p:cNvSpPr>
            <a:spLocks/>
          </p:cNvSpPr>
          <p:nvPr/>
        </p:nvSpPr>
        <p:spPr bwMode="auto">
          <a:xfrm>
            <a:off x="6084888" y="5300663"/>
            <a:ext cx="330200" cy="3175"/>
          </a:xfrm>
          <a:custGeom>
            <a:avLst/>
            <a:gdLst>
              <a:gd name="T0" fmla="*/ 0 w 208"/>
              <a:gd name="T1" fmla="*/ 0 h 2"/>
              <a:gd name="T2" fmla="*/ 2147483647 w 208"/>
              <a:gd name="T3" fmla="*/ 2147483647 h 2"/>
              <a:gd name="T4" fmla="*/ 0 60000 65536"/>
              <a:gd name="T5" fmla="*/ 0 60000 65536"/>
              <a:gd name="T6" fmla="*/ 0 w 208"/>
              <a:gd name="T7" fmla="*/ 0 h 2"/>
              <a:gd name="T8" fmla="*/ 208 w 208"/>
              <a:gd name="T9" fmla="*/ 2 h 2"/>
            </a:gdLst>
            <a:ahLst/>
            <a:cxnLst>
              <a:cxn ang="T4">
                <a:pos x="T0" y="T1"/>
              </a:cxn>
              <a:cxn ang="T5">
                <a:pos x="T2" y="T3"/>
              </a:cxn>
            </a:cxnLst>
            <a:rect l="T6" t="T7" r="T8" b="T9"/>
            <a:pathLst>
              <a:path w="208" h="2">
                <a:moveTo>
                  <a:pt x="0" y="0"/>
                </a:moveTo>
                <a:lnTo>
                  <a:pt x="208" y="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5" name="Text Box 35"/>
          <p:cNvSpPr txBox="1">
            <a:spLocks noChangeArrowheads="1"/>
          </p:cNvSpPr>
          <p:nvPr/>
        </p:nvSpPr>
        <p:spPr bwMode="auto">
          <a:xfrm>
            <a:off x="7740352" y="5985113"/>
            <a:ext cx="1296144" cy="36933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r" eaLnBrk="1" hangingPunct="1">
              <a:spcBef>
                <a:spcPct val="50000"/>
              </a:spcBef>
              <a:buClrTx/>
              <a:buSzTx/>
              <a:buFontTx/>
              <a:buNone/>
            </a:pPr>
            <a:r>
              <a:rPr lang="ar-SA" altLang="ar-SA" sz="1800" b="1" dirty="0" smtClean="0">
                <a:latin typeface="Arial" charset="0"/>
              </a:rPr>
              <a:t>أو كما سبق</a:t>
            </a:r>
            <a:endParaRPr lang="en-GB" altLang="ar-SA" sz="1800" b="1" dirty="0">
              <a:latin typeface="Arial" charset="0"/>
            </a:endParaRPr>
          </a:p>
        </p:txBody>
      </p:sp>
    </p:spTree>
    <p:extLst>
      <p:ext uri="{BB962C8B-B14F-4D97-AF65-F5344CB8AC3E}">
        <p14:creationId xmlns:p14="http://schemas.microsoft.com/office/powerpoint/2010/main" val="316719689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idx="1"/>
          </p:nvPr>
        </p:nvSpPr>
        <p:spPr/>
        <p:txBody>
          <a:bodyPr/>
          <a:lstStyle/>
          <a:p>
            <a:pPr algn="r" rtl="1" eaLnBrk="1" hangingPunct="1"/>
            <a:r>
              <a:rPr lang="ar-SA" altLang="ar-SA" sz="2800" smtClean="0">
                <a:latin typeface="Times New Roman" panose="02020603050405020304" pitchFamily="18" charset="0"/>
                <a:cs typeface="Times New Roman" panose="02020603050405020304" pitchFamily="18" charset="0"/>
              </a:rPr>
              <a:t>تعريف دالة الإنتاج: يمكننا تعريف دالة الانتاج بعدة طرق:  </a:t>
            </a:r>
            <a:endParaRPr lang="en-US" altLang="ar-SA" sz="2800"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العلاقة بين كميات مستلزمات الإنتاج وكمية الناتج. </a:t>
            </a:r>
            <a:endParaRPr lang="en-US"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علاقة طبيعية أو تقنية موجودة بين الإنتاج وواحد أو أكثر من عوامل الإنتاج مع الافتراض بثبات المعرفة والخبرة الفنية.</a:t>
            </a:r>
            <a:endParaRPr lang="en-US"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2000" b="1" smtClean="0">
                <a:latin typeface="Times New Roman" panose="02020603050405020304" pitchFamily="18" charset="0"/>
                <a:cs typeface="Times New Roman" panose="02020603050405020304" pitchFamily="18" charset="0"/>
              </a:rPr>
              <a:t>العلاقة التي ترتبط بين الموارد الاقتصادية المستخدمة في العملية الإنتاجية والناتج الذي تحصل علية من هذه العملية.</a:t>
            </a:r>
          </a:p>
          <a:p>
            <a:pPr algn="r" rtl="1" eaLnBrk="1" hangingPunct="1"/>
            <a:r>
              <a:rPr lang="ar-SA" altLang="ar-SA" sz="2000" b="1" smtClean="0">
                <a:latin typeface="Times New Roman" panose="02020603050405020304" pitchFamily="18" charset="0"/>
                <a:cs typeface="Times New Roman" panose="02020603050405020304" pitchFamily="18" charset="0"/>
              </a:rPr>
              <a:t>يمكن تمثيل دالة الإنتاج رياضيا كما يلي:</a:t>
            </a:r>
          </a:p>
          <a:p>
            <a:pPr algn="r" rtl="1" eaLnBrk="1" hangingPunct="1"/>
            <a:endParaRPr lang="en-US" altLang="ar-SA" sz="2000" b="1" smtClean="0">
              <a:latin typeface="Times New Roman" panose="02020603050405020304" pitchFamily="18" charset="0"/>
              <a:cs typeface="Times New Roman" panose="02020603050405020304" pitchFamily="18" charset="0"/>
            </a:endParaRPr>
          </a:p>
          <a:p>
            <a:pPr algn="r" rtl="1" eaLnBrk="1" hangingPunct="1"/>
            <a:endParaRPr lang="ar-SA" altLang="ar-SA" sz="2000" b="1" smtClean="0">
              <a:latin typeface="Times New Roman" panose="02020603050405020304" pitchFamily="18" charset="0"/>
              <a:cs typeface="Times New Roman" panose="02020603050405020304" pitchFamily="18" charset="0"/>
            </a:endParaRPr>
          </a:p>
          <a:p>
            <a:pPr lvl="1" algn="r" rtl="1" eaLnBrk="1" hangingPunct="1"/>
            <a:r>
              <a:rPr lang="ar-SA" altLang="ar-SA" sz="1800" b="1" smtClean="0">
                <a:latin typeface="Times New Roman" panose="02020603050405020304" pitchFamily="18" charset="0"/>
                <a:cs typeface="Times New Roman" panose="02020603050405020304" pitchFamily="18" charset="0"/>
              </a:rPr>
              <a:t>حيث (  </a:t>
            </a:r>
            <a:r>
              <a:rPr lang="en-US" altLang="ar-SA" sz="1800" b="1" smtClean="0">
                <a:latin typeface="Times New Roman" panose="02020603050405020304" pitchFamily="18" charset="0"/>
                <a:cs typeface="Times New Roman" panose="02020603050405020304" pitchFamily="18" charset="0"/>
              </a:rPr>
              <a:t>x</a:t>
            </a:r>
            <a:r>
              <a:rPr lang="en-US" altLang="ar-SA" sz="1800" b="1" baseline="-25000" smtClean="0">
                <a:latin typeface="Times New Roman" panose="02020603050405020304" pitchFamily="18" charset="0"/>
                <a:cs typeface="Times New Roman" panose="02020603050405020304" pitchFamily="18" charset="0"/>
              </a:rPr>
              <a:t>1</a:t>
            </a:r>
            <a:r>
              <a:rPr lang="en-US" altLang="ar-SA" sz="1800" b="1" smtClean="0">
                <a:latin typeface="Times New Roman" panose="02020603050405020304" pitchFamily="18" charset="0"/>
                <a:cs typeface="Times New Roman" panose="02020603050405020304" pitchFamily="18" charset="0"/>
              </a:rPr>
              <a:t>, x</a:t>
            </a:r>
            <a:r>
              <a:rPr lang="en-US" altLang="ar-SA" sz="1800" b="1" baseline="-25000" smtClean="0">
                <a:latin typeface="Times New Roman" panose="02020603050405020304" pitchFamily="18" charset="0"/>
                <a:cs typeface="Times New Roman" panose="02020603050405020304" pitchFamily="18" charset="0"/>
              </a:rPr>
              <a:t>2</a:t>
            </a:r>
            <a:r>
              <a:rPr lang="en-US" altLang="ar-SA" sz="1800" b="1" smtClean="0">
                <a:latin typeface="Times New Roman" panose="02020603050405020304" pitchFamily="18" charset="0"/>
                <a:cs typeface="Times New Roman" panose="02020603050405020304" pitchFamily="18" charset="0"/>
              </a:rPr>
              <a:t>, x</a:t>
            </a:r>
            <a:r>
              <a:rPr lang="en-US" altLang="ar-SA" sz="1800" b="1" baseline="-25000" smtClean="0">
                <a:latin typeface="Times New Roman" panose="02020603050405020304" pitchFamily="18" charset="0"/>
                <a:cs typeface="Times New Roman" panose="02020603050405020304" pitchFamily="18" charset="0"/>
              </a:rPr>
              <a:t>3</a:t>
            </a:r>
            <a:r>
              <a:rPr lang="en-US" altLang="ar-SA" sz="1800" b="1" smtClean="0">
                <a:latin typeface="Times New Roman" panose="02020603050405020304" pitchFamily="18" charset="0"/>
                <a:cs typeface="Times New Roman" panose="02020603050405020304" pitchFamily="18" charset="0"/>
              </a:rPr>
              <a:t>,…,x</a:t>
            </a:r>
            <a:r>
              <a:rPr lang="en-US" altLang="ar-SA" sz="1800" b="1" baseline="-25000" smtClean="0">
                <a:latin typeface="Times New Roman" panose="02020603050405020304" pitchFamily="18" charset="0"/>
                <a:cs typeface="Times New Roman" panose="02020603050405020304" pitchFamily="18" charset="0"/>
              </a:rPr>
              <a:t>n</a:t>
            </a:r>
            <a:r>
              <a:rPr lang="ar-SA" altLang="ar-SA" sz="1800" b="1" smtClean="0">
                <a:latin typeface="Times New Roman" panose="02020603050405020304" pitchFamily="18" charset="0"/>
                <a:cs typeface="Times New Roman" panose="02020603050405020304" pitchFamily="18" charset="0"/>
              </a:rPr>
              <a:t>) هي كميات عوامل الإنتاج</a:t>
            </a:r>
          </a:p>
          <a:p>
            <a:pPr lvl="1" algn="r" rtl="1" eaLnBrk="1" hangingPunct="1"/>
            <a:r>
              <a:rPr lang="ar-SA" altLang="ar-SA" sz="1800" b="1" smtClean="0">
                <a:latin typeface="Times New Roman" panose="02020603050405020304" pitchFamily="18" charset="0"/>
                <a:cs typeface="Times New Roman" panose="02020603050405020304" pitchFamily="18" charset="0"/>
              </a:rPr>
              <a:t>(  </a:t>
            </a:r>
            <a:r>
              <a:rPr lang="en-US" altLang="ar-SA" sz="1800" b="1" smtClean="0">
                <a:latin typeface="Times New Roman" panose="02020603050405020304" pitchFamily="18" charset="0"/>
                <a:cs typeface="Times New Roman" panose="02020603050405020304" pitchFamily="18" charset="0"/>
              </a:rPr>
              <a:t>y</a:t>
            </a:r>
            <a:r>
              <a:rPr lang="ar-SA" altLang="ar-SA" sz="1800" b="1" smtClean="0">
                <a:latin typeface="Times New Roman" panose="02020603050405020304" pitchFamily="18" charset="0"/>
                <a:cs typeface="Times New Roman" panose="02020603050405020304" pitchFamily="18" charset="0"/>
              </a:rPr>
              <a:t> ) هي كمية الناتج</a:t>
            </a:r>
          </a:p>
          <a:p>
            <a:pPr lvl="1" algn="r" rtl="1" eaLnBrk="1" hangingPunct="1"/>
            <a:r>
              <a:rPr lang="en-US" altLang="ar-SA" sz="1800" b="1" smtClean="0">
                <a:latin typeface="Times New Roman" panose="02020603050405020304" pitchFamily="18" charset="0"/>
                <a:cs typeface="Times New Roman" panose="02020603050405020304" pitchFamily="18" charset="0"/>
              </a:rPr>
              <a:t>f</a:t>
            </a:r>
            <a:r>
              <a:rPr lang="ar-SA" altLang="ar-SA" sz="1800" b="1" smtClean="0">
                <a:latin typeface="Times New Roman" panose="02020603050405020304" pitchFamily="18" charset="0"/>
                <a:cs typeface="Times New Roman" panose="02020603050405020304" pitchFamily="18" charset="0"/>
              </a:rPr>
              <a:t> علاقة معينة تربط العوامل بالناتج</a:t>
            </a:r>
            <a:endParaRPr lang="en-GB" altLang="ar-SA" sz="1800" b="1" smtClean="0">
              <a:latin typeface="Times New Roman" panose="02020603050405020304" pitchFamily="18" charset="0"/>
              <a:cs typeface="Times New Roman" panose="02020603050405020304" pitchFamily="18" charset="0"/>
            </a:endParaRPr>
          </a:p>
        </p:txBody>
      </p:sp>
      <p:sp>
        <p:nvSpPr>
          <p:cNvPr id="326658" name="Rectangle 2"/>
          <p:cNvSpPr>
            <a:spLocks noGrp="1" noChangeArrowheads="1"/>
          </p:cNvSpPr>
          <p:nvPr>
            <p:ph type="title"/>
          </p:nvPr>
        </p:nvSpPr>
        <p:spPr/>
        <p:txBody>
          <a:bodyPr/>
          <a:lstStyle/>
          <a:p>
            <a:pPr algn="r" rtl="0" eaLnBrk="1" fontAlgn="auto" hangingPunct="1">
              <a:spcAft>
                <a:spcPts val="0"/>
              </a:spcAft>
              <a:defRPr/>
            </a:pPr>
            <a:r>
              <a:rPr lang="en-US" sz="4000" dirty="0" smtClean="0">
                <a:latin typeface="Times New Roman" panose="02020603050405020304" pitchFamily="18" charset="0"/>
                <a:cs typeface="Times New Roman" panose="02020603050405020304" pitchFamily="18" charset="0"/>
              </a:rPr>
              <a:t>Production Function </a:t>
            </a:r>
            <a:r>
              <a:rPr lang="ar-SA" sz="4000" dirty="0" smtClean="0">
                <a:latin typeface="Times New Roman" panose="02020603050405020304" pitchFamily="18" charset="0"/>
                <a:cs typeface="Times New Roman" panose="02020603050405020304" pitchFamily="18" charset="0"/>
              </a:rPr>
              <a:t>الدالة الإنتاجية </a:t>
            </a:r>
            <a:endParaRPr lang="en-GB" sz="4000" dirty="0" smtClean="0">
              <a:latin typeface="Times New Roman" panose="02020603050405020304" pitchFamily="18" charset="0"/>
              <a:cs typeface="Times New Roman" panose="02020603050405020304" pitchFamily="18" charset="0"/>
            </a:endParaRPr>
          </a:p>
        </p:txBody>
      </p:sp>
      <p:sp>
        <p:nvSpPr>
          <p:cNvPr id="2385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238597" name="Object 4"/>
          <p:cNvGraphicFramePr>
            <a:graphicFrameLocks noChangeAspect="1"/>
          </p:cNvGraphicFramePr>
          <p:nvPr/>
        </p:nvGraphicFramePr>
        <p:xfrm>
          <a:off x="2051050" y="4076700"/>
          <a:ext cx="2965450" cy="654050"/>
        </p:xfrm>
        <a:graphic>
          <a:graphicData uri="http://schemas.openxmlformats.org/presentationml/2006/ole">
            <mc:AlternateContent xmlns:mc="http://schemas.openxmlformats.org/markup-compatibility/2006">
              <mc:Choice xmlns:v="urn:schemas-microsoft-com:vml" Requires="v">
                <p:oleObj spid="_x0000_s107547" name="Equation" r:id="rId3" imgW="977900" imgH="190500" progId="Equation.3">
                  <p:embed/>
                </p:oleObj>
              </mc:Choice>
              <mc:Fallback>
                <p:oleObj name="Equation" r:id="rId3" imgW="9779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076700"/>
                        <a:ext cx="29654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160345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39619" name="Rectangle 3"/>
          <p:cNvSpPr>
            <a:spLocks noGrp="1" noChangeArrowheads="1"/>
          </p:cNvSpPr>
          <p:nvPr>
            <p:ph type="body" sz="half" idx="1"/>
          </p:nvPr>
        </p:nvSpPr>
        <p:spPr>
          <a:xfrm>
            <a:off x="457200" y="1600200"/>
            <a:ext cx="8002588" cy="4525963"/>
          </a:xfrm>
        </p:spPr>
        <p:txBody>
          <a:bodyPr>
            <a:normAutofit/>
          </a:bodyPr>
          <a:lstStyle/>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عوامل الانتاج يمكن تقسيمها الي ثابتة ومتغيرة </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جري الاصطلاح علي الفصل بين العوامل المتغيرة والثابتة بالعلامة (|) علي أن تكتب العوامل المتغيرة أولا. مثلا:</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الدالة</a:t>
            </a: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تحوي عاملين متغيرين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2</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وعاملين ثابتين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4</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3</a:t>
            </a:r>
            <a:r>
              <a:rPr lang="ar-SA" altLang="ar-SA" sz="2800" b="1" dirty="0" smtClean="0">
                <a:latin typeface="Times New Roman" panose="02020603050405020304" pitchFamily="18" charset="0"/>
                <a:cs typeface="Times New Roman" panose="02020603050405020304" pitchFamily="18" charset="0"/>
              </a:rPr>
              <a:t>) </a:t>
            </a:r>
            <a:endParaRPr lang="en-US"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كذلك الدالة:</a:t>
            </a:r>
          </a:p>
          <a:p>
            <a:pPr algn="r" rtl="1" eaLnBrk="1" hangingPunct="1">
              <a:lnSpc>
                <a:spcPct val="90000"/>
              </a:lnSpc>
            </a:pPr>
            <a:endParaRPr lang="ar-SA"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بها عامل واحد متغير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وبقية العوامل الثلاث ثابتة</a:t>
            </a:r>
            <a:endParaRPr lang="en-US" altLang="ar-SA" sz="2800" b="1" dirty="0" smtClean="0">
              <a:latin typeface="Times New Roman" panose="02020603050405020304" pitchFamily="18" charset="0"/>
              <a:cs typeface="Times New Roman" panose="02020603050405020304" pitchFamily="18" charset="0"/>
            </a:endParaRPr>
          </a:p>
          <a:p>
            <a:pPr algn="r" rtl="1" eaLnBrk="1" hangingPunct="1">
              <a:lnSpc>
                <a:spcPct val="90000"/>
              </a:lnSpc>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وهكذا </a:t>
            </a:r>
            <a:endParaRPr lang="en-GB" altLang="ar-SA" sz="2800" b="1" dirty="0" smtClean="0">
              <a:latin typeface="Times New Roman" panose="02020603050405020304" pitchFamily="18" charset="0"/>
              <a:cs typeface="Times New Roman" panose="02020603050405020304" pitchFamily="18" charset="0"/>
            </a:endParaRPr>
          </a:p>
        </p:txBody>
      </p:sp>
      <p:graphicFrame>
        <p:nvGraphicFramePr>
          <p:cNvPr id="239620" name="Object 4"/>
          <p:cNvGraphicFramePr>
            <a:graphicFrameLocks noGrp="1" noChangeAspect="1"/>
          </p:cNvGraphicFramePr>
          <p:nvPr>
            <p:ph sz="quarter" idx="2"/>
            <p:extLst>
              <p:ext uri="{D42A27DB-BD31-4B8C-83A1-F6EECF244321}">
                <p14:modId xmlns:p14="http://schemas.microsoft.com/office/powerpoint/2010/main" val="982983071"/>
              </p:ext>
            </p:extLst>
          </p:nvPr>
        </p:nvGraphicFramePr>
        <p:xfrm>
          <a:off x="3635896" y="2780928"/>
          <a:ext cx="2814638" cy="522287"/>
        </p:xfrm>
        <a:graphic>
          <a:graphicData uri="http://schemas.openxmlformats.org/presentationml/2006/ole">
            <mc:AlternateContent xmlns:mc="http://schemas.openxmlformats.org/markup-compatibility/2006">
              <mc:Choice xmlns:v="urn:schemas-microsoft-com:vml" Requires="v">
                <p:oleObj spid="_x0000_s108594" name="Equation" r:id="rId3" imgW="1231366" imgH="228501" progId="Equation.3">
                  <p:embed/>
                </p:oleObj>
              </mc:Choice>
              <mc:Fallback>
                <p:oleObj name="Equation" r:id="rId3" imgW="1231366" imgH="22850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780928"/>
                        <a:ext cx="2814638" cy="522287"/>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9621" name="Object 6"/>
          <p:cNvGraphicFramePr>
            <a:graphicFrameLocks noGrp="1" noChangeAspect="1"/>
          </p:cNvGraphicFramePr>
          <p:nvPr>
            <p:ph sz="quarter" idx="3"/>
            <p:extLst>
              <p:ext uri="{D42A27DB-BD31-4B8C-83A1-F6EECF244321}">
                <p14:modId xmlns:p14="http://schemas.microsoft.com/office/powerpoint/2010/main" val="1573588035"/>
              </p:ext>
            </p:extLst>
          </p:nvPr>
        </p:nvGraphicFramePr>
        <p:xfrm>
          <a:off x="3275856" y="3789040"/>
          <a:ext cx="3281362" cy="609600"/>
        </p:xfrm>
        <a:graphic>
          <a:graphicData uri="http://schemas.openxmlformats.org/presentationml/2006/ole">
            <mc:AlternateContent xmlns:mc="http://schemas.openxmlformats.org/markup-compatibility/2006">
              <mc:Choice xmlns:v="urn:schemas-microsoft-com:vml" Requires="v">
                <p:oleObj spid="_x0000_s108595" name="Equation" r:id="rId5" imgW="1231366" imgH="228501" progId="Equation.3">
                  <p:embed/>
                </p:oleObj>
              </mc:Choice>
              <mc:Fallback>
                <p:oleObj name="Equation" r:id="rId5" imgW="1231366" imgH="228501"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789040"/>
                        <a:ext cx="3281362" cy="609600"/>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943091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idx="1"/>
          </p:nvPr>
        </p:nvSpPr>
        <p:spPr/>
        <p:txBody>
          <a:bodyPr>
            <a:normAutofit/>
          </a:bodyPr>
          <a:lstStyle/>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هناك ثلاثة فروض أساسية لأي دالة انتاج هي:</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التأكد التام </a:t>
            </a:r>
            <a:r>
              <a:rPr lang="en-GB" altLang="ar-SA" sz="2800" b="1" i="1" dirty="0" smtClean="0">
                <a:latin typeface="Times New Roman" panose="02020603050405020304" pitchFamily="18" charset="0"/>
                <a:cs typeface="Times New Roman" panose="02020603050405020304" pitchFamily="18" charset="0"/>
              </a:rPr>
              <a:t>Perfect Certainty</a:t>
            </a:r>
            <a:r>
              <a:rPr lang="en-GB" altLang="ar-SA" sz="2800" dirty="0" smtClean="0">
                <a:latin typeface="Times New Roman" panose="02020603050405020304" pitchFamily="18" charset="0"/>
                <a:cs typeface="Times New Roman" panose="02020603050405020304" pitchFamily="18" charset="0"/>
              </a:rPr>
              <a:t> </a:t>
            </a:r>
            <a:endParaRPr lang="ar-SA" altLang="ar-SA" sz="2800"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المزارع يتوقع ان يكون الناتج للعام القادم مساوٍ أو على الأقل قريباً من الناتج هذا العام أو العام السابق إذا استخدم نفس القدر من الموارد. وقد لا يتأتي هذا في الزراعة</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مستوى التقنية </a:t>
            </a:r>
            <a:r>
              <a:rPr lang="en-GB" altLang="ar-SA" sz="2800" b="1" i="1" dirty="0" smtClean="0">
                <a:latin typeface="Times New Roman" panose="02020603050405020304" pitchFamily="18" charset="0"/>
                <a:cs typeface="Times New Roman" panose="02020603050405020304" pitchFamily="18" charset="0"/>
              </a:rPr>
              <a:t>Level of Technology</a:t>
            </a:r>
            <a:endParaRPr lang="ar-SA" altLang="ar-SA" sz="2800" b="1" i="1"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المزارع يستخدم أكفأ طريقة متاحة للحصول على الناتج أي انه يحصل على أعلى ناتج من الموارد المتاحة</a:t>
            </a:r>
          </a:p>
          <a:p>
            <a:pPr marL="609600" indent="-609600" algn="r" rtl="1" eaLnBrk="1" hangingPunct="1"/>
            <a:r>
              <a:rPr lang="ar-SA" altLang="ar-SA" sz="2800" b="1" dirty="0" smtClean="0">
                <a:latin typeface="Times New Roman" panose="02020603050405020304" pitchFamily="18" charset="0"/>
                <a:cs typeface="Times New Roman" panose="02020603050405020304" pitchFamily="18" charset="0"/>
              </a:rPr>
              <a:t>طول الفترة الزمنية </a:t>
            </a:r>
            <a:r>
              <a:rPr lang="en-GB" altLang="ar-SA" sz="2800" b="1" i="1" dirty="0" smtClean="0">
                <a:latin typeface="Times New Roman" panose="02020603050405020304" pitchFamily="18" charset="0"/>
                <a:cs typeface="Times New Roman" panose="02020603050405020304" pitchFamily="18" charset="0"/>
              </a:rPr>
              <a:t>Length of Time Period</a:t>
            </a:r>
            <a:r>
              <a:rPr lang="en-GB" altLang="ar-SA" sz="2800" dirty="0" smtClean="0">
                <a:latin typeface="Times New Roman" panose="02020603050405020304" pitchFamily="18" charset="0"/>
                <a:cs typeface="Times New Roman" panose="02020603050405020304" pitchFamily="18" charset="0"/>
              </a:rPr>
              <a:t> </a:t>
            </a:r>
            <a:endParaRPr lang="ar-SA" altLang="ar-SA" sz="2800" dirty="0" smtClean="0">
              <a:latin typeface="Times New Roman" panose="02020603050405020304" pitchFamily="18" charset="0"/>
              <a:cs typeface="Times New Roman" panose="02020603050405020304" pitchFamily="18" charset="0"/>
            </a:endParaRPr>
          </a:p>
          <a:p>
            <a:pPr marL="990600" lvl="1" indent="-533400" algn="r" rtl="1" eaLnBrk="1" hangingPunct="1"/>
            <a:r>
              <a:rPr lang="ar-SA" altLang="ar-SA" sz="2400" dirty="0" smtClean="0">
                <a:latin typeface="Times New Roman" panose="02020603050405020304" pitchFamily="18" charset="0"/>
                <a:cs typeface="Times New Roman" panose="02020603050405020304" pitchFamily="18" charset="0"/>
              </a:rPr>
              <a:t>يتم الحصول علي الناتج في فترة زمنية معينة</a:t>
            </a:r>
            <a:r>
              <a:rPr lang="en-GB" altLang="ar-SA" sz="2400" dirty="0" smtClean="0">
                <a:latin typeface="Times New Roman" panose="02020603050405020304" pitchFamily="18" charset="0"/>
                <a:cs typeface="Times New Roman" panose="02020603050405020304" pitchFamily="18" charset="0"/>
              </a:rPr>
              <a:t> </a:t>
            </a:r>
          </a:p>
        </p:txBody>
      </p:sp>
      <p:sp>
        <p:nvSpPr>
          <p:cNvPr id="330754"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فروض دالة الإنتاج</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9392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08025" y="2492375"/>
            <a:ext cx="8435975" cy="3311525"/>
          </a:xfrm>
        </p:spPr>
        <p:txBody>
          <a:bodyPr/>
          <a:lstStyle/>
          <a:p>
            <a:pPr marL="514350" indent="-514350" algn="just">
              <a:buFont typeface="+mj-lt"/>
              <a:buAutoNum type="arabicPeriod"/>
            </a:pPr>
            <a:r>
              <a:rPr lang="ar-SA" b="1" dirty="0" smtClean="0"/>
              <a:t>المعرفة </a:t>
            </a:r>
            <a:r>
              <a:rPr lang="ar-SA" b="1" dirty="0"/>
              <a:t>التامة بالنواحي الفنية للانتاج الزراعي، أي معرفة الطرق المختلفة التي يمكن استخدامها للربط بين عوامل الانتاج المختلفة وتشمل العلاقة بين عوامل الانتاج مع بعضها، علاقة عوامل الانتاج مع المنتج، وعلاقة المنتجات مع بعضها البعض.</a:t>
            </a:r>
          </a:p>
          <a:p>
            <a:pPr marL="514350" indent="-514350" algn="just">
              <a:buFont typeface="+mj-lt"/>
              <a:buAutoNum type="arabicPeriod"/>
            </a:pPr>
            <a:r>
              <a:rPr lang="ar-SA" b="1" dirty="0"/>
              <a:t>معرفة المفاهيم والمبادئ الأساسية لعلم الاقتصاد. </a:t>
            </a:r>
            <a:endParaRPr lang="en-US" b="1" dirty="0"/>
          </a:p>
        </p:txBody>
      </p:sp>
      <p:sp>
        <p:nvSpPr>
          <p:cNvPr id="3" name="AutoShape 2"/>
          <p:cNvSpPr>
            <a:spLocks noGrp="1" noChangeArrowheads="1"/>
          </p:cNvSpPr>
          <p:nvPr>
            <p:ph type="title"/>
          </p:nvPr>
        </p:nvSpPr>
        <p:spPr>
          <a:xfrm>
            <a:off x="762000" y="762000"/>
            <a:ext cx="7924800" cy="1143000"/>
          </a:xfrm>
        </p:spPr>
        <p:txBody>
          <a:bodyPr/>
          <a:lstStyle/>
          <a:p>
            <a:pPr algn="just"/>
            <a:r>
              <a:rPr lang="ar-SA" dirty="0" smtClean="0"/>
              <a:t>متطلبات تطبيق علم الاقتصاد علي القطاع الزراعي</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idx="1"/>
          </p:nvPr>
        </p:nvSpPr>
        <p:spPr/>
        <p:txBody>
          <a:bodyPr>
            <a:normAutofit/>
          </a:bodyPr>
          <a:lstStyle/>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ثبات عوامل الانتاج أو تغيرها له علاقة بالفترة الزمنية</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فكلما طالت الفترة الزمنية كلما كان بالإمكان تغيير مستوي العوامل الداخلة في الانتاج وبالتالي تغيير مستوي الانتاج</a:t>
            </a:r>
          </a:p>
          <a:p>
            <a:pPr algn="r" rtl="1" eaLnBrk="1" hangingPunct="1">
              <a:lnSpc>
                <a:spcPct val="90000"/>
              </a:lnSpc>
            </a:pPr>
            <a:r>
              <a:rPr lang="ar-SA" altLang="ar-SA" sz="2800" b="1" dirty="0" smtClean="0">
                <a:latin typeface="Times New Roman" panose="02020603050405020304" pitchFamily="18" charset="0"/>
                <a:cs typeface="Times New Roman" panose="02020603050405020304" pitchFamily="18" charset="0"/>
              </a:rPr>
              <a:t>يمكن تمييز الفترات الزمنية التالية:</a:t>
            </a:r>
          </a:p>
          <a:p>
            <a:pPr algn="r" rtl="1" eaLnBrk="1" hangingPunct="1">
              <a:lnSpc>
                <a:spcPct val="90000"/>
              </a:lnSpc>
            </a:pPr>
            <a:r>
              <a:rPr lang="ar-SA" altLang="ar-SA" sz="2400" b="1" u="sng" dirty="0" smtClean="0">
                <a:latin typeface="Times New Roman" panose="02020603050405020304" pitchFamily="18" charset="0"/>
                <a:cs typeface="Times New Roman" panose="02020603050405020304" pitchFamily="18" charset="0"/>
              </a:rPr>
              <a:t>المدى القصير جداً </a:t>
            </a:r>
            <a:r>
              <a:rPr lang="en-GB" altLang="ar-SA" sz="2400" b="1" u="sng" dirty="0" smtClean="0">
                <a:latin typeface="Times New Roman" panose="02020603050405020304" pitchFamily="18" charset="0"/>
                <a:cs typeface="Times New Roman" panose="02020603050405020304" pitchFamily="18" charset="0"/>
              </a:rPr>
              <a:t>Very Short-run</a:t>
            </a:r>
            <a:endParaRPr lang="ar-SA" altLang="ar-SA" sz="2400" b="1" u="sng" dirty="0" smtClean="0">
              <a:latin typeface="Times New Roman" panose="02020603050405020304" pitchFamily="18" charset="0"/>
              <a:cs typeface="Times New Roman" panose="02020603050405020304" pitchFamily="18" charset="0"/>
            </a:endParaRP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بحيث ان كل العوامل ثابتة ولا يمكن تغييرها</a:t>
            </a:r>
          </a:p>
          <a:p>
            <a:pPr algn="r" rtl="1" eaLnBrk="1" hangingPunct="1">
              <a:lnSpc>
                <a:spcPct val="90000"/>
              </a:lnSpc>
            </a:pPr>
            <a:r>
              <a:rPr lang="en-GB" altLang="ar-SA" sz="2400" b="1" dirty="0" smtClean="0">
                <a:latin typeface="Times New Roman" panose="02020603050405020304" pitchFamily="18" charset="0"/>
                <a:cs typeface="Times New Roman" panose="02020603050405020304" pitchFamily="18" charset="0"/>
              </a:rPr>
              <a:t> </a:t>
            </a:r>
            <a:r>
              <a:rPr lang="ar-SA" altLang="ar-SA" sz="2400" b="1" u="sng" dirty="0" smtClean="0">
                <a:latin typeface="Times New Roman" panose="02020603050405020304" pitchFamily="18" charset="0"/>
                <a:cs typeface="Times New Roman" panose="02020603050405020304" pitchFamily="18" charset="0"/>
              </a:rPr>
              <a:t>المدى القصير  </a:t>
            </a:r>
            <a:r>
              <a:rPr lang="en-GB" altLang="ar-SA" sz="2400" b="1" u="sng" dirty="0" smtClean="0">
                <a:latin typeface="Times New Roman" panose="02020603050405020304" pitchFamily="18" charset="0"/>
                <a:cs typeface="Times New Roman" panose="02020603050405020304" pitchFamily="18" charset="0"/>
              </a:rPr>
              <a:t>Short-run</a:t>
            </a:r>
            <a:r>
              <a:rPr lang="ar-SA" altLang="ar-SA" sz="2400" b="1" u="sng" dirty="0" smtClean="0">
                <a:latin typeface="Times New Roman" panose="02020603050405020304" pitchFamily="18" charset="0"/>
                <a:cs typeface="Times New Roman" panose="02020603050405020304" pitchFamily="18" charset="0"/>
              </a:rPr>
              <a:t> :</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يمكن تغيير مورد واحد على الأقل و تظل باقي الموارد ثابتة.</a:t>
            </a:r>
          </a:p>
          <a:p>
            <a:pPr algn="r" rtl="1" eaLnBrk="1" hangingPunct="1">
              <a:lnSpc>
                <a:spcPct val="90000"/>
              </a:lnSpc>
            </a:pPr>
            <a:r>
              <a:rPr lang="en-GB" altLang="ar-SA" sz="2400" b="1" dirty="0" smtClean="0">
                <a:latin typeface="Times New Roman" panose="02020603050405020304" pitchFamily="18" charset="0"/>
                <a:cs typeface="Times New Roman" panose="02020603050405020304" pitchFamily="18" charset="0"/>
              </a:rPr>
              <a:t> </a:t>
            </a:r>
            <a:r>
              <a:rPr lang="ar-SA" altLang="ar-SA" sz="2400" b="1" u="sng" dirty="0" smtClean="0">
                <a:latin typeface="Times New Roman" panose="02020603050405020304" pitchFamily="18" charset="0"/>
                <a:cs typeface="Times New Roman" panose="02020603050405020304" pitchFamily="18" charset="0"/>
              </a:rPr>
              <a:t>المدى الطويل </a:t>
            </a:r>
            <a:r>
              <a:rPr lang="en-GB" altLang="ar-SA" sz="2400" b="1" u="sng" dirty="0" smtClean="0">
                <a:latin typeface="Times New Roman" panose="02020603050405020304" pitchFamily="18" charset="0"/>
                <a:cs typeface="Times New Roman" panose="02020603050405020304" pitchFamily="18" charset="0"/>
              </a:rPr>
              <a:t>Long-run</a:t>
            </a:r>
            <a:r>
              <a:rPr lang="ar-SA" altLang="ar-SA" sz="2400" b="1" u="sng" dirty="0" smtClean="0">
                <a:latin typeface="Times New Roman" panose="02020603050405020304" pitchFamily="18" charset="0"/>
                <a:cs typeface="Times New Roman" panose="02020603050405020304" pitchFamily="18" charset="0"/>
              </a:rPr>
              <a:t>:</a:t>
            </a:r>
          </a:p>
          <a:p>
            <a:pPr lvl="1" algn="r" rtl="1" eaLnBrk="1" hangingPunct="1">
              <a:lnSpc>
                <a:spcPct val="90000"/>
              </a:lnSpc>
            </a:pPr>
            <a:r>
              <a:rPr lang="ar-SA" altLang="ar-SA" sz="2400" b="1" dirty="0" smtClean="0">
                <a:latin typeface="Times New Roman" panose="02020603050405020304" pitchFamily="18" charset="0"/>
                <a:cs typeface="Times New Roman" panose="02020603050405020304" pitchFamily="18" charset="0"/>
              </a:rPr>
              <a:t>يمكن تغيير كافة الموارد.</a:t>
            </a:r>
            <a:endParaRPr lang="en-GB" altLang="ar-SA" sz="2400" b="1" dirty="0" smtClean="0">
              <a:latin typeface="Times New Roman" panose="02020603050405020304" pitchFamily="18" charset="0"/>
              <a:cs typeface="Times New Roman" panose="02020603050405020304" pitchFamily="18" charset="0"/>
            </a:endParaRPr>
          </a:p>
        </p:txBody>
      </p:sp>
      <p:sp>
        <p:nvSpPr>
          <p:cNvPr id="331778" name="Rectangle 2"/>
          <p:cNvSpPr>
            <a:spLocks noGrp="1" noChangeArrowheads="1"/>
          </p:cNvSpPr>
          <p:nvPr>
            <p:ph type="title"/>
          </p:nvPr>
        </p:nvSpPr>
        <p:spPr/>
        <p:txBody>
          <a:bodyPr>
            <a:normAutofit/>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العوامل الثابتة والمتغيرة والفترة الزمنية</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5845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42691" name="Rectangle 3"/>
          <p:cNvSpPr>
            <a:spLocks noGrp="1" noChangeArrowheads="1"/>
          </p:cNvSpPr>
          <p:nvPr>
            <p:ph type="body" sz="half" idx="1"/>
          </p:nvPr>
        </p:nvSpPr>
        <p:spPr>
          <a:xfrm>
            <a:off x="395288" y="1628775"/>
            <a:ext cx="8291512" cy="4525963"/>
          </a:xfrm>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بناءا علي ما سبق يمكن تمييز دوال انتاج للمدى القصير / القصير جدا / والطويل. </a:t>
            </a:r>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332829" name="Group 29"/>
          <p:cNvGraphicFramePr>
            <a:graphicFrameLocks noGrp="1"/>
          </p:cNvGraphicFramePr>
          <p:nvPr>
            <p:ph sz="quarter" idx="2"/>
          </p:nvPr>
        </p:nvGraphicFramePr>
        <p:xfrm>
          <a:off x="971550" y="2852738"/>
          <a:ext cx="7272338" cy="2476499"/>
        </p:xfrm>
        <a:graphic>
          <a:graphicData uri="http://schemas.openxmlformats.org/drawingml/2006/table">
            <a:tbl>
              <a:tblPr/>
              <a:tblGrid>
                <a:gridCol w="3636963"/>
                <a:gridCol w="3635375"/>
              </a:tblGrid>
              <a:tr h="51448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فترتها الزمنية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الدالة </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41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جدا,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الطويل،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2709" name="Object 24"/>
          <p:cNvGraphicFramePr>
            <a:graphicFrameLocks noGrp="1" noChangeAspect="1"/>
          </p:cNvGraphicFramePr>
          <p:nvPr>
            <p:ph sz="quarter" idx="3"/>
          </p:nvPr>
        </p:nvGraphicFramePr>
        <p:xfrm>
          <a:off x="4860925" y="3573463"/>
          <a:ext cx="2990850" cy="503237"/>
        </p:xfrm>
        <a:graphic>
          <a:graphicData uri="http://schemas.openxmlformats.org/presentationml/2006/ole">
            <mc:AlternateContent xmlns:mc="http://schemas.openxmlformats.org/markup-compatibility/2006">
              <mc:Choice xmlns:v="urn:schemas-microsoft-com:vml" Requires="v">
                <p:oleObj spid="_x0000_s109642" name="Equation" r:id="rId3" imgW="1358900" imgH="228600" progId="Equation.3">
                  <p:embed/>
                </p:oleObj>
              </mc:Choice>
              <mc:Fallback>
                <p:oleObj name="Equation" r:id="rId3" imgW="13589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3573463"/>
                        <a:ext cx="29908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2710" name="Object 27"/>
          <p:cNvGraphicFramePr>
            <a:graphicFrameLocks noChangeAspect="1"/>
          </p:cNvGraphicFramePr>
          <p:nvPr/>
        </p:nvGraphicFramePr>
        <p:xfrm>
          <a:off x="4787900" y="4292600"/>
          <a:ext cx="3384550" cy="508000"/>
        </p:xfrm>
        <a:graphic>
          <a:graphicData uri="http://schemas.openxmlformats.org/presentationml/2006/ole">
            <mc:AlternateContent xmlns:mc="http://schemas.openxmlformats.org/markup-compatibility/2006">
              <mc:Choice xmlns:v="urn:schemas-microsoft-com:vml" Requires="v">
                <p:oleObj spid="_x0000_s109643" name="Equation" r:id="rId5" imgW="1384300" imgH="228600" progId="Equation.3">
                  <p:embed/>
                </p:oleObj>
              </mc:Choice>
              <mc:Fallback>
                <p:oleObj name="Equation" r:id="rId5" imgW="1384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292600"/>
                        <a:ext cx="33845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2711" name="Object 28"/>
          <p:cNvGraphicFramePr>
            <a:graphicFrameLocks noChangeAspect="1"/>
          </p:cNvGraphicFramePr>
          <p:nvPr/>
        </p:nvGraphicFramePr>
        <p:xfrm>
          <a:off x="4787900" y="4652963"/>
          <a:ext cx="3313113" cy="520700"/>
        </p:xfrm>
        <a:graphic>
          <a:graphicData uri="http://schemas.openxmlformats.org/presentationml/2006/ole">
            <mc:AlternateContent xmlns:mc="http://schemas.openxmlformats.org/markup-compatibility/2006">
              <mc:Choice xmlns:v="urn:schemas-microsoft-com:vml" Requires="v">
                <p:oleObj spid="_x0000_s109644" name="Equation" r:id="rId7" imgW="1358900" imgH="228600" progId="Equation.3">
                  <p:embed/>
                </p:oleObj>
              </mc:Choice>
              <mc:Fallback>
                <p:oleObj name="Equation" r:id="rId7" imgW="13589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652963"/>
                        <a:ext cx="33131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87244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idx="1"/>
          </p:nvPr>
        </p:nvSpPr>
        <p:spPr/>
        <p:txBody>
          <a:bodyPr/>
          <a:lstStyle/>
          <a:p>
            <a:pPr algn="r" rtl="1" eaLnBrk="1" hangingPunct="1"/>
            <a:r>
              <a:rPr lang="ar-SA" altLang="ar-SA" dirty="0" smtClean="0"/>
              <a:t>يمكن عادة صياغة الدالة الإنتاجية أما في:</a:t>
            </a:r>
          </a:p>
          <a:p>
            <a:pPr lvl="1" algn="r" rtl="1" eaLnBrk="1" hangingPunct="1"/>
            <a:r>
              <a:rPr lang="ar-SA" altLang="ar-SA" b="1" dirty="0" smtClean="0"/>
              <a:t>جدول حسابي</a:t>
            </a:r>
          </a:p>
          <a:p>
            <a:pPr lvl="1" algn="r" rtl="1" eaLnBrk="1" hangingPunct="1"/>
            <a:r>
              <a:rPr lang="ar-SA" altLang="ar-SA" b="1" dirty="0" smtClean="0"/>
              <a:t>شكل بياني</a:t>
            </a:r>
          </a:p>
          <a:p>
            <a:pPr lvl="1" algn="r" rtl="1" eaLnBrk="1" hangingPunct="1"/>
            <a:r>
              <a:rPr lang="ar-SA" altLang="ar-SA" b="1" dirty="0" smtClean="0"/>
              <a:t>صيغة رياضية</a:t>
            </a:r>
          </a:p>
          <a:p>
            <a:pPr lvl="1" algn="r" rtl="1" eaLnBrk="1" hangingPunct="1">
              <a:buFont typeface="Wingdings" pitchFamily="2" charset="2"/>
              <a:buNone/>
            </a:pPr>
            <a:endParaRPr lang="ar-SA" altLang="ar-SA" b="1" dirty="0" smtClean="0"/>
          </a:p>
          <a:p>
            <a:pPr algn="r" rtl="1" eaLnBrk="1" hangingPunct="1"/>
            <a:r>
              <a:rPr lang="ar-SA" altLang="ar-SA" sz="2800" b="1" dirty="0" smtClean="0"/>
              <a:t>سوف نفترض تغير احد الموارد فقط مع ثبات باقي الموارد المستخدمة في العملية الإنتاجية حتى يمكن تبسيط شرح العلاقات الموجودة بين الموارد و منتجات العملية الإنتاجية.</a:t>
            </a:r>
            <a:r>
              <a:rPr lang="en-GB" altLang="ar-SA" sz="2800" dirty="0" smtClean="0"/>
              <a:t> </a:t>
            </a:r>
          </a:p>
        </p:txBody>
      </p:sp>
      <p:sp>
        <p:nvSpPr>
          <p:cNvPr id="335874" name="Rectangle 2"/>
          <p:cNvSpPr>
            <a:spLocks noGrp="1" noChangeArrowheads="1"/>
          </p:cNvSpPr>
          <p:nvPr>
            <p:ph type="title"/>
          </p:nvPr>
        </p:nvSpPr>
        <p:spPr/>
        <p:txBody>
          <a:bodyPr/>
          <a:lstStyle/>
          <a:p>
            <a:pPr algn="r" rtl="0" eaLnBrk="1" fontAlgn="auto" hangingPunct="1">
              <a:spcAft>
                <a:spcPts val="0"/>
              </a:spcAft>
              <a:defRPr/>
            </a:pPr>
            <a:r>
              <a:rPr lang="ar-SA" dirty="0" smtClean="0"/>
              <a:t>طرق التعبير عن دالة الإنتاج</a:t>
            </a:r>
            <a:r>
              <a:rPr lang="en-GB" dirty="0" smtClean="0"/>
              <a:t> </a:t>
            </a:r>
          </a:p>
        </p:txBody>
      </p:sp>
    </p:spTree>
    <p:extLst>
      <p:ext uri="{BB962C8B-B14F-4D97-AF65-F5344CB8AC3E}">
        <p14:creationId xmlns:p14="http://schemas.microsoft.com/office/powerpoint/2010/main" val="136415009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idx="1"/>
          </p:nvPr>
        </p:nvSpPr>
        <p:spPr/>
        <p:txBody>
          <a:bodyPr/>
          <a:lstStyle/>
          <a:p>
            <a:pPr eaLnBrk="1" hangingPunct="1"/>
            <a:r>
              <a:rPr lang="ar-SA" altLang="ar-SA" smtClean="0"/>
              <a:t>مزرعة لإنتاج أبقار اللحوم تستخدم نوعا معينا من العلف (عامل متغير) بالإضافة لعوامل أخري ثابتة.</a:t>
            </a:r>
          </a:p>
          <a:p>
            <a:pPr eaLnBrk="1" hangingPunct="1">
              <a:buFont typeface="Wingdings" pitchFamily="2" charset="2"/>
              <a:buNone/>
            </a:pPr>
            <a:r>
              <a:rPr lang="ar-SA" altLang="ar-SA" smtClean="0"/>
              <a:t> </a:t>
            </a:r>
            <a:endParaRPr lang="en-GB" altLang="ar-SA" smtClean="0"/>
          </a:p>
        </p:txBody>
      </p:sp>
      <p:sp>
        <p:nvSpPr>
          <p:cNvPr id="336898"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en-GB" sz="4000" i="1" dirty="0" smtClean="0"/>
              <a:t>Schedule </a:t>
            </a:r>
            <a:r>
              <a:rPr lang="ar-SA" sz="4000" dirty="0" smtClean="0"/>
              <a:t>الدالة الإنتاجية في جدول حسابي</a:t>
            </a:r>
            <a:endParaRPr lang="en-GB" sz="4000" dirty="0" smtClean="0"/>
          </a:p>
        </p:txBody>
      </p:sp>
      <p:pic>
        <p:nvPicPr>
          <p:cNvPr id="244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40409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الشكل التالي تم رسمه علي اساس الجدول السابق الخاص بالدالة الإنتاجية لنوع معين من العلف (لاحظ المحورين)</a:t>
            </a:r>
            <a:r>
              <a:rPr lang="en-GB" altLang="ar-SA" dirty="0" smtClean="0">
                <a:latin typeface="Times New Roman" panose="02020603050405020304" pitchFamily="18" charset="0"/>
                <a:cs typeface="Times New Roman" panose="02020603050405020304" pitchFamily="18" charset="0"/>
              </a:rPr>
              <a:t> </a:t>
            </a:r>
          </a:p>
        </p:txBody>
      </p:sp>
      <p:sp>
        <p:nvSpPr>
          <p:cNvPr id="337922" name="Rectangle 2"/>
          <p:cNvSpPr>
            <a:spLocks noGrp="1" noChangeArrowheads="1"/>
          </p:cNvSpPr>
          <p:nvPr>
            <p:ph type="title"/>
          </p:nvPr>
        </p:nvSpPr>
        <p:spPr/>
        <p:txBody>
          <a:bodyPr>
            <a:normAutofit/>
          </a:bodyPr>
          <a:lstStyle/>
          <a:p>
            <a:pPr algn="r" rtl="0" eaLnBrk="1" fontAlgn="auto" hangingPunct="1">
              <a:spcAft>
                <a:spcPts val="0"/>
              </a:spcAft>
              <a:defRPr/>
            </a:pPr>
            <a:r>
              <a:rPr lang="en-GB" i="1" dirty="0" smtClean="0">
                <a:latin typeface="Times New Roman" panose="02020603050405020304" pitchFamily="18" charset="0"/>
                <a:cs typeface="Times New Roman" panose="02020603050405020304" pitchFamily="18" charset="0"/>
              </a:rPr>
              <a:t>Graph </a:t>
            </a:r>
            <a:r>
              <a:rPr lang="ar-SA" dirty="0" smtClean="0">
                <a:latin typeface="Times New Roman" panose="02020603050405020304" pitchFamily="18" charset="0"/>
                <a:cs typeface="Times New Roman" panose="02020603050405020304" pitchFamily="18" charset="0"/>
              </a:rPr>
              <a:t>الدالة الانتاجية في شكل بياني </a:t>
            </a:r>
            <a:endParaRPr lang="en-GB" dirty="0" smtClean="0">
              <a:latin typeface="Times New Roman" panose="02020603050405020304" pitchFamily="18" charset="0"/>
              <a:cs typeface="Times New Roman" panose="02020603050405020304" pitchFamily="18" charset="0"/>
            </a:endParaRPr>
          </a:p>
        </p:txBody>
      </p:sp>
      <p:pic>
        <p:nvPicPr>
          <p:cNvPr id="245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52936"/>
            <a:ext cx="5156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6158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idx="1"/>
          </p:nvPr>
        </p:nvSpPr>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يمكن التعبير عموما عن الدالة الإنتاجية في صيغتها الرياضية</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كالآتي:</a:t>
            </a:r>
          </a:p>
          <a:p>
            <a:pPr algn="ctr" rtl="1" eaLnBrk="1" hangingPunct="1">
              <a:buFont typeface="Wingdings" pitchFamily="2" charset="2"/>
              <a:buNone/>
            </a:pPr>
            <a:r>
              <a:rPr lang="en-US" altLang="ar-SA" sz="2400" b="1" dirty="0" smtClean="0">
                <a:latin typeface="Times New Roman" panose="02020603050405020304" pitchFamily="18" charset="0"/>
                <a:cs typeface="Times New Roman" panose="02020603050405020304" pitchFamily="18" charset="0"/>
              </a:rPr>
              <a:t>Y = f(L, C, A)</a:t>
            </a:r>
          </a:p>
          <a:p>
            <a:pPr lvl="1" algn="r" rtl="1" eaLnBrk="1" hangingPunct="1"/>
            <a:r>
              <a:rPr lang="ar-SA" altLang="ar-SA" sz="2400" b="1" dirty="0" smtClean="0">
                <a:latin typeface="Times New Roman" panose="02020603050405020304" pitchFamily="18" charset="0"/>
                <a:cs typeface="Times New Roman" panose="02020603050405020304" pitchFamily="18" charset="0"/>
              </a:rPr>
              <a:t>حيث (</a:t>
            </a:r>
            <a:r>
              <a:rPr lang="en-GB" altLang="ar-SA" sz="2400" b="1" i="1" dirty="0" smtClean="0">
                <a:latin typeface="Times New Roman" panose="02020603050405020304" pitchFamily="18" charset="0"/>
                <a:cs typeface="Times New Roman" panose="02020603050405020304" pitchFamily="18" charset="0"/>
              </a:rPr>
              <a:t>Y</a:t>
            </a:r>
            <a:r>
              <a:rPr lang="ar-SA" altLang="ar-SA" sz="2400" b="1" dirty="0" smtClean="0">
                <a:latin typeface="Times New Roman" panose="02020603050405020304" pitchFamily="18" charset="0"/>
                <a:cs typeface="Times New Roman" panose="02020603050405020304" pitchFamily="18" charset="0"/>
              </a:rPr>
              <a:t>) هي الناتج الكلي كمتغير تابع  (أحيانا تسمي </a:t>
            </a:r>
            <a:r>
              <a:rPr lang="en-US" altLang="ar-SA" sz="2400" b="1" dirty="0" smtClean="0">
                <a:latin typeface="Times New Roman" panose="02020603050405020304" pitchFamily="18" charset="0"/>
                <a:cs typeface="Times New Roman" panose="02020603050405020304" pitchFamily="18" charset="0"/>
              </a:rPr>
              <a:t>“TP”</a:t>
            </a:r>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Total Product</a:t>
            </a:r>
            <a:endParaRPr lang="ar-SA" altLang="ar-SA" sz="2400" b="1" dirty="0" smtClean="0">
              <a:latin typeface="Times New Roman" panose="02020603050405020304" pitchFamily="18" charset="0"/>
              <a:cs typeface="Times New Roman" panose="02020603050405020304" pitchFamily="18" charset="0"/>
            </a:endParaRPr>
          </a:p>
          <a:p>
            <a:pPr lvl="1" algn="r" rtl="1" eaLnBrk="1" hangingPunct="1"/>
            <a:r>
              <a:rPr lang="ar-SA" altLang="ar-SA" sz="2400" b="1" dirty="0" smtClean="0">
                <a:latin typeface="Times New Roman" panose="02020603050405020304" pitchFamily="18" charset="0"/>
                <a:cs typeface="Times New Roman" panose="02020603050405020304" pitchFamily="18" charset="0"/>
              </a:rPr>
              <a:t> (</a:t>
            </a:r>
            <a:r>
              <a:rPr lang="en-GB" altLang="ar-SA" sz="2400" b="1" i="1" dirty="0" smtClean="0">
                <a:latin typeface="Times New Roman" panose="02020603050405020304" pitchFamily="18" charset="0"/>
                <a:cs typeface="Times New Roman" panose="02020603050405020304" pitchFamily="18" charset="0"/>
              </a:rPr>
              <a:t>L</a:t>
            </a:r>
            <a:r>
              <a:rPr lang="ar-SA" altLang="ar-SA" sz="2400" b="1" dirty="0" smtClean="0">
                <a:latin typeface="Times New Roman" panose="02020603050405020304" pitchFamily="18" charset="0"/>
                <a:cs typeface="Times New Roman" panose="02020603050405020304" pitchFamily="18" charset="0"/>
              </a:rPr>
              <a:t>) تعبر عن كمية العمل المستخدم . </a:t>
            </a:r>
          </a:p>
          <a:p>
            <a:pPr lvl="1" algn="r" rtl="1" eaLnBrk="1" hangingPunct="1"/>
            <a:r>
              <a:rPr lang="ar-SA" altLang="ar-SA" sz="2400" b="1" dirty="0" smtClean="0">
                <a:latin typeface="Times New Roman" panose="02020603050405020304" pitchFamily="18" charset="0"/>
                <a:cs typeface="Times New Roman" panose="02020603050405020304" pitchFamily="18" charset="0"/>
              </a:rPr>
              <a:t>(</a:t>
            </a:r>
            <a:r>
              <a:rPr lang="en-GB" altLang="ar-SA" sz="2400" b="1" i="1" dirty="0" smtClean="0">
                <a:latin typeface="Times New Roman" panose="02020603050405020304" pitchFamily="18" charset="0"/>
                <a:cs typeface="Times New Roman" panose="02020603050405020304" pitchFamily="18" charset="0"/>
              </a:rPr>
              <a:t>C</a:t>
            </a:r>
            <a:r>
              <a:rPr lang="ar-SA" altLang="ar-SA" sz="2400" b="1" dirty="0" smtClean="0">
                <a:latin typeface="Times New Roman" panose="02020603050405020304" pitchFamily="18" charset="0"/>
                <a:cs typeface="Times New Roman" panose="02020603050405020304" pitchFamily="18" charset="0"/>
              </a:rPr>
              <a:t>) عبارة عن رأس المال</a:t>
            </a:r>
          </a:p>
          <a:p>
            <a:pPr lvl="1" algn="r" rtl="1" eaLnBrk="1" hangingPunct="1"/>
            <a:r>
              <a:rPr lang="ar-SA" altLang="ar-SA" sz="2400" b="1" dirty="0" smtClean="0">
                <a:latin typeface="Times New Roman" panose="02020603050405020304" pitchFamily="18" charset="0"/>
                <a:cs typeface="Times New Roman" panose="02020603050405020304" pitchFamily="18" charset="0"/>
              </a:rPr>
              <a:t> (</a:t>
            </a:r>
            <a:r>
              <a:rPr lang="en-GB" altLang="ar-SA" sz="2400" b="1" i="1" dirty="0" smtClean="0">
                <a:latin typeface="Times New Roman" panose="02020603050405020304" pitchFamily="18" charset="0"/>
                <a:cs typeface="Times New Roman" panose="02020603050405020304" pitchFamily="18" charset="0"/>
              </a:rPr>
              <a:t>A</a:t>
            </a:r>
            <a:r>
              <a:rPr lang="ar-SA" altLang="ar-SA" sz="2400" b="1" dirty="0" smtClean="0">
                <a:latin typeface="Times New Roman" panose="02020603050405020304" pitchFamily="18" charset="0"/>
                <a:cs typeface="Times New Roman" panose="02020603050405020304" pitchFamily="18" charset="0"/>
              </a:rPr>
              <a:t>) عبارة عن سعة حظائر التربية</a:t>
            </a:r>
          </a:p>
          <a:p>
            <a:pPr algn="r" rtl="1" eaLnBrk="1" hangingPunct="1"/>
            <a:r>
              <a:rPr lang="ar-SA" altLang="ar-SA" sz="2400" b="1" dirty="0" smtClean="0">
                <a:latin typeface="Times New Roman" panose="02020603050405020304" pitchFamily="18" charset="0"/>
                <a:cs typeface="Times New Roman" panose="02020603050405020304" pitchFamily="18" charset="0"/>
              </a:rPr>
              <a:t>فإذا فرضنا اننا سوف نقوم بتثبيت كل من رأس المال وسعة الحظائر مع اعتبار  العمل كمتغير فانه يمكن وضع الدالة الإنتاجية في الصيغة</a:t>
            </a:r>
          </a:p>
          <a:p>
            <a:pPr algn="ctr" rtl="1" eaLnBrk="1" hangingPunct="1">
              <a:buFont typeface="Wingdings" pitchFamily="2" charset="2"/>
              <a:buNone/>
            </a:pPr>
            <a:r>
              <a:rPr lang="en-GB" altLang="ar-SA" sz="2400" b="1" dirty="0" smtClean="0">
                <a:latin typeface="Times New Roman" panose="02020603050405020304" pitchFamily="18" charset="0"/>
                <a:cs typeface="Times New Roman" panose="02020603050405020304" pitchFamily="18" charset="0"/>
              </a:rPr>
              <a:t>Y = f (L | C,A </a:t>
            </a:r>
            <a:r>
              <a:rPr lang="en-US" altLang="ar-SA" sz="2400" b="1" dirty="0" smtClean="0">
                <a:latin typeface="Times New Roman" panose="02020603050405020304" pitchFamily="18" charset="0"/>
                <a:cs typeface="Times New Roman" panose="02020603050405020304" pitchFamily="18" charset="0"/>
              </a:rPr>
              <a:t>)</a:t>
            </a:r>
            <a:endParaRPr lang="en-GB" altLang="ar-SA" sz="2400" b="1" dirty="0" smtClean="0">
              <a:latin typeface="Times New Roman" panose="02020603050405020304" pitchFamily="18" charset="0"/>
              <a:cs typeface="Times New Roman" panose="02020603050405020304" pitchFamily="18" charset="0"/>
            </a:endParaRPr>
          </a:p>
        </p:txBody>
      </p:sp>
      <p:sp>
        <p:nvSpPr>
          <p:cNvPr id="338946" name="Rectangle 2"/>
          <p:cNvSpPr>
            <a:spLocks noGrp="1" noChangeArrowheads="1"/>
          </p:cNvSpPr>
          <p:nvPr>
            <p:ph type="title"/>
          </p:nvPr>
        </p:nvSpPr>
        <p:spPr/>
        <p:txBody>
          <a:bodyPr>
            <a:normAutofit fontScale="90000"/>
          </a:bodyPr>
          <a:lstStyle/>
          <a:p>
            <a:pPr algn="l"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الدالة الإنتاجية في صيغتها الرياضية </a:t>
            </a:r>
            <a:r>
              <a:rPr lang="en-US" sz="4000" dirty="0" smtClean="0">
                <a:latin typeface="Times New Roman" panose="02020603050405020304" pitchFamily="18" charset="0"/>
                <a:cs typeface="Times New Roman" panose="02020603050405020304" pitchFamily="18" charset="0"/>
              </a:rPr>
              <a:t>Mathematical</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7568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طبيعة الدالة الإنتاجية</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endParaRPr lang="en-GB" sz="4000" dirty="0" smtClean="0">
              <a:latin typeface="Times New Roman" panose="02020603050405020304" pitchFamily="18" charset="0"/>
              <a:cs typeface="Times New Roman" panose="02020603050405020304" pitchFamily="18" charset="0"/>
            </a:endParaRPr>
          </a:p>
        </p:txBody>
      </p:sp>
      <p:sp>
        <p:nvSpPr>
          <p:cNvPr id="247811" name="Rectangle 4"/>
          <p:cNvSpPr>
            <a:spLocks noGrp="1" noChangeArrowheads="1"/>
          </p:cNvSpPr>
          <p:nvPr>
            <p:ph type="body" sz="half" idx="1"/>
          </p:nvPr>
        </p:nvSpPr>
        <p:spPr/>
        <p:txBody>
          <a:bodyPr/>
          <a:lstStyle/>
          <a:p>
            <a:pPr algn="r" rtl="1" eaLnBrk="1" hangingPunct="1"/>
            <a:r>
              <a:rPr lang="ar-SA" altLang="ar-SA" sz="2000" b="1" dirty="0" smtClean="0">
                <a:latin typeface="Times New Roman" panose="02020603050405020304" pitchFamily="18" charset="0"/>
                <a:cs typeface="Times New Roman" panose="02020603050405020304" pitchFamily="18" charset="0"/>
              </a:rPr>
              <a:t>طبيعة الدالة الإنتاجية شكل العلاقة الموجودة بين المورد المتغير (بفرض ثبات الموارد الاخري ) والإنتاج</a:t>
            </a:r>
            <a:r>
              <a:rPr lang="en-US" altLang="ar-SA" sz="2000" b="1" dirty="0" smtClean="0">
                <a:latin typeface="Times New Roman" panose="02020603050405020304" pitchFamily="18" charset="0"/>
                <a:cs typeface="Times New Roman" panose="02020603050405020304" pitchFamily="18" charset="0"/>
              </a:rPr>
              <a:t>.</a:t>
            </a:r>
            <a:r>
              <a:rPr lang="en-GB" altLang="ar-SA" sz="2000" b="1" dirty="0" smtClean="0">
                <a:latin typeface="Times New Roman" panose="02020603050405020304" pitchFamily="18" charset="0"/>
                <a:cs typeface="Times New Roman" panose="02020603050405020304" pitchFamily="18" charset="0"/>
              </a:rPr>
              <a:t> </a:t>
            </a:r>
            <a:r>
              <a:rPr lang="ar-SA" altLang="ar-SA" sz="2000" b="1" dirty="0" smtClean="0">
                <a:latin typeface="Times New Roman" panose="02020603050405020304" pitchFamily="18" charset="0"/>
                <a:cs typeface="Times New Roman" panose="02020603050405020304" pitchFamily="18" charset="0"/>
              </a:rPr>
              <a:t> مثلا لدينا:</a:t>
            </a: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الثابتة (الخطية) </a:t>
            </a:r>
            <a:r>
              <a:rPr lang="en-GB" altLang="ar-SA" sz="2000" b="1" i="1" dirty="0" smtClean="0">
                <a:latin typeface="Times New Roman" panose="02020603050405020304" pitchFamily="18" charset="0"/>
                <a:cs typeface="Times New Roman" panose="02020603050405020304" pitchFamily="18" charset="0"/>
              </a:rPr>
              <a:t>Fixed Production</a:t>
            </a:r>
            <a:r>
              <a:rPr lang="en-GB" altLang="ar-SA" sz="2000" b="1" dirty="0" smtClean="0">
                <a:latin typeface="Times New Roman" panose="02020603050405020304" pitchFamily="18" charset="0"/>
                <a:cs typeface="Times New Roman" panose="02020603050405020304" pitchFamily="18" charset="0"/>
              </a:rPr>
              <a:t> </a:t>
            </a:r>
            <a:endParaRPr lang="ar-SA" altLang="ar-SA" sz="2000" b="1" dirty="0" smtClean="0">
              <a:latin typeface="Times New Roman" panose="02020603050405020304" pitchFamily="18" charset="0"/>
              <a:cs typeface="Times New Roman" panose="02020603050405020304" pitchFamily="18" charset="0"/>
            </a:endParaRP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المتزايدة بعجلة متناقصة</a:t>
            </a:r>
            <a:r>
              <a:rPr lang="en-GB" altLang="ar-SA" sz="2000" b="1" i="1" dirty="0" smtClean="0">
                <a:latin typeface="Times New Roman" panose="02020603050405020304" pitchFamily="18" charset="0"/>
                <a:cs typeface="Times New Roman" panose="02020603050405020304" pitchFamily="18" charset="0"/>
              </a:rPr>
              <a:t>increasing at a decreasing rate</a:t>
            </a:r>
            <a:r>
              <a:rPr lang="en-GB" altLang="ar-SA" sz="2000" b="1" dirty="0" smtClean="0">
                <a:latin typeface="Times New Roman" panose="02020603050405020304" pitchFamily="18" charset="0"/>
                <a:cs typeface="Times New Roman" panose="02020603050405020304" pitchFamily="18" charset="0"/>
              </a:rPr>
              <a:t> </a:t>
            </a:r>
            <a:endParaRPr lang="ar-SA" altLang="ar-SA" sz="2000" b="1" dirty="0" smtClean="0">
              <a:latin typeface="Times New Roman" panose="02020603050405020304" pitchFamily="18" charset="0"/>
              <a:cs typeface="Times New Roman" panose="02020603050405020304" pitchFamily="18" charset="0"/>
            </a:endParaRPr>
          </a:p>
          <a:p>
            <a:pPr algn="r" rtl="1" eaLnBrk="1" hangingPunct="1"/>
            <a:r>
              <a:rPr lang="ar-SA" altLang="ar-SA" sz="2000" b="1" dirty="0" smtClean="0">
                <a:latin typeface="Times New Roman" panose="02020603050405020304" pitchFamily="18" charset="0"/>
                <a:cs typeface="Times New Roman" panose="02020603050405020304" pitchFamily="18" charset="0"/>
              </a:rPr>
              <a:t>الإنتاجية المتزايدة بعجلة متسارعة</a:t>
            </a:r>
            <a:r>
              <a:rPr lang="en-GB" altLang="ar-SA" sz="2000" b="1" i="1" dirty="0" smtClean="0">
                <a:latin typeface="Times New Roman" panose="02020603050405020304" pitchFamily="18" charset="0"/>
                <a:cs typeface="Times New Roman" panose="02020603050405020304" pitchFamily="18" charset="0"/>
              </a:rPr>
              <a:t>Increasing at an increasing rate</a:t>
            </a:r>
            <a:r>
              <a:rPr lang="en-GB" altLang="ar-SA" sz="2000" b="1" dirty="0" smtClean="0">
                <a:latin typeface="Times New Roman" panose="02020603050405020304" pitchFamily="18" charset="0"/>
                <a:cs typeface="Times New Roman" panose="02020603050405020304" pitchFamily="18" charset="0"/>
              </a:rPr>
              <a:t> </a:t>
            </a:r>
          </a:p>
        </p:txBody>
      </p:sp>
      <p:sp>
        <p:nvSpPr>
          <p:cNvPr id="247812" name="Line 6"/>
          <p:cNvSpPr>
            <a:spLocks noChangeShapeType="1"/>
          </p:cNvSpPr>
          <p:nvPr/>
        </p:nvSpPr>
        <p:spPr bwMode="auto">
          <a:xfrm flipV="1">
            <a:off x="3205163" y="4437063"/>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13" name="Line 7"/>
          <p:cNvSpPr>
            <a:spLocks noChangeShapeType="1"/>
          </p:cNvSpPr>
          <p:nvPr/>
        </p:nvSpPr>
        <p:spPr bwMode="auto">
          <a:xfrm>
            <a:off x="3203575" y="6021388"/>
            <a:ext cx="215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14" name="Text Box 8"/>
          <p:cNvSpPr txBox="1">
            <a:spLocks noChangeArrowheads="1"/>
          </p:cNvSpPr>
          <p:nvPr/>
        </p:nvSpPr>
        <p:spPr bwMode="auto">
          <a:xfrm>
            <a:off x="54149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15" name="Text Box 9"/>
          <p:cNvSpPr txBox="1">
            <a:spLocks noChangeArrowheads="1"/>
          </p:cNvSpPr>
          <p:nvPr/>
        </p:nvSpPr>
        <p:spPr bwMode="auto">
          <a:xfrm>
            <a:off x="30591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16" name="Line 10"/>
          <p:cNvSpPr>
            <a:spLocks noChangeShapeType="1"/>
          </p:cNvSpPr>
          <p:nvPr/>
        </p:nvSpPr>
        <p:spPr bwMode="auto">
          <a:xfrm flipV="1">
            <a:off x="755650" y="4508500"/>
            <a:ext cx="1584325" cy="11525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17" name="Line 11"/>
          <p:cNvSpPr>
            <a:spLocks noChangeShapeType="1"/>
          </p:cNvSpPr>
          <p:nvPr/>
        </p:nvSpPr>
        <p:spPr bwMode="auto">
          <a:xfrm flipV="1">
            <a:off x="539750" y="4437063"/>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18" name="Line 12"/>
          <p:cNvSpPr>
            <a:spLocks noChangeShapeType="1"/>
          </p:cNvSpPr>
          <p:nvPr/>
        </p:nvSpPr>
        <p:spPr bwMode="auto">
          <a:xfrm>
            <a:off x="539750" y="6021388"/>
            <a:ext cx="215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19" name="Text Box 13"/>
          <p:cNvSpPr txBox="1">
            <a:spLocks noChangeArrowheads="1"/>
          </p:cNvSpPr>
          <p:nvPr/>
        </p:nvSpPr>
        <p:spPr bwMode="auto">
          <a:xfrm>
            <a:off x="2751138"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20" name="Text Box 14"/>
          <p:cNvSpPr txBox="1">
            <a:spLocks noChangeArrowheads="1"/>
          </p:cNvSpPr>
          <p:nvPr/>
        </p:nvSpPr>
        <p:spPr bwMode="auto">
          <a:xfrm>
            <a:off x="395288" y="4005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21" name="Line 16"/>
          <p:cNvSpPr>
            <a:spLocks noChangeShapeType="1"/>
          </p:cNvSpPr>
          <p:nvPr/>
        </p:nvSpPr>
        <p:spPr bwMode="auto">
          <a:xfrm flipV="1">
            <a:off x="6011863" y="4437063"/>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22" name="Line 17"/>
          <p:cNvSpPr>
            <a:spLocks noChangeShapeType="1"/>
          </p:cNvSpPr>
          <p:nvPr/>
        </p:nvSpPr>
        <p:spPr bwMode="auto">
          <a:xfrm>
            <a:off x="6010275" y="6021388"/>
            <a:ext cx="215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23" name="Text Box 18"/>
          <p:cNvSpPr txBox="1">
            <a:spLocks noChangeArrowheads="1"/>
          </p:cNvSpPr>
          <p:nvPr/>
        </p:nvSpPr>
        <p:spPr bwMode="auto">
          <a:xfrm>
            <a:off x="82216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endParaRPr lang="en-GB" altLang="ar-SA" sz="1800" b="1">
              <a:latin typeface="Arial" charset="0"/>
            </a:endParaRPr>
          </a:p>
        </p:txBody>
      </p:sp>
      <p:sp>
        <p:nvSpPr>
          <p:cNvPr id="247824" name="Text Box 19"/>
          <p:cNvSpPr txBox="1">
            <a:spLocks noChangeArrowheads="1"/>
          </p:cNvSpPr>
          <p:nvPr/>
        </p:nvSpPr>
        <p:spPr bwMode="auto">
          <a:xfrm>
            <a:off x="58658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
        <p:nvSpPr>
          <p:cNvPr id="247825" name="Arc 21"/>
          <p:cNvSpPr>
            <a:spLocks/>
          </p:cNvSpPr>
          <p:nvPr/>
        </p:nvSpPr>
        <p:spPr bwMode="auto">
          <a:xfrm rot="10768928" flipV="1">
            <a:off x="3348038" y="4221163"/>
            <a:ext cx="1871662" cy="1441450"/>
          </a:xfrm>
          <a:custGeom>
            <a:avLst/>
            <a:gdLst>
              <a:gd name="T0" fmla="*/ 0 w 21600"/>
              <a:gd name="T1" fmla="*/ 0 h 21631"/>
              <a:gd name="T2" fmla="*/ 2147483647 w 21600"/>
              <a:gd name="T3" fmla="*/ 2147483647 h 21631"/>
              <a:gd name="T4" fmla="*/ 0 w 21600"/>
              <a:gd name="T5" fmla="*/ 2147483647 h 21631"/>
              <a:gd name="T6" fmla="*/ 0 60000 65536"/>
              <a:gd name="T7" fmla="*/ 0 60000 65536"/>
              <a:gd name="T8" fmla="*/ 0 60000 65536"/>
              <a:gd name="T9" fmla="*/ 0 w 21600"/>
              <a:gd name="T10" fmla="*/ 0 h 21631"/>
              <a:gd name="T11" fmla="*/ 21600 w 21600"/>
              <a:gd name="T12" fmla="*/ 21631 h 21631"/>
            </a:gdLst>
            <a:ahLst/>
            <a:cxnLst>
              <a:cxn ang="T6">
                <a:pos x="T0" y="T1"/>
              </a:cxn>
              <a:cxn ang="T7">
                <a:pos x="T2" y="T3"/>
              </a:cxn>
              <a:cxn ang="T8">
                <a:pos x="T4" y="T5"/>
              </a:cxn>
            </a:cxnLst>
            <a:rect l="T9" t="T10" r="T11" b="T12"/>
            <a:pathLst>
              <a:path w="21600" h="21631" fill="none" extrusionOk="0">
                <a:moveTo>
                  <a:pt x="-1" y="0"/>
                </a:moveTo>
                <a:cubicBezTo>
                  <a:pt x="11929" y="0"/>
                  <a:pt x="21600" y="9670"/>
                  <a:pt x="21600" y="21600"/>
                </a:cubicBezTo>
                <a:cubicBezTo>
                  <a:pt x="21600" y="21610"/>
                  <a:pt x="21599" y="21620"/>
                  <a:pt x="21599" y="21630"/>
                </a:cubicBezTo>
              </a:path>
              <a:path w="21600" h="21631" stroke="0" extrusionOk="0">
                <a:moveTo>
                  <a:pt x="-1" y="0"/>
                </a:moveTo>
                <a:cubicBezTo>
                  <a:pt x="11929" y="0"/>
                  <a:pt x="21600" y="9670"/>
                  <a:pt x="21600" y="21600"/>
                </a:cubicBezTo>
                <a:cubicBezTo>
                  <a:pt x="21600" y="21610"/>
                  <a:pt x="21599" y="21620"/>
                  <a:pt x="21599" y="21630"/>
                </a:cubicBezTo>
                <a:lnTo>
                  <a:pt x="0" y="21600"/>
                </a:lnTo>
                <a:lnTo>
                  <a:pt x="-1" y="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7826" name="Arc 22"/>
          <p:cNvSpPr>
            <a:spLocks/>
          </p:cNvSpPr>
          <p:nvPr/>
        </p:nvSpPr>
        <p:spPr bwMode="auto">
          <a:xfrm flipV="1">
            <a:off x="6227763" y="4292600"/>
            <a:ext cx="1511300"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7827" name="Text Box 23"/>
          <p:cNvSpPr txBox="1">
            <a:spLocks noChangeArrowheads="1"/>
          </p:cNvSpPr>
          <p:nvPr/>
        </p:nvSpPr>
        <p:spPr bwMode="auto">
          <a:xfrm>
            <a:off x="1455738" y="6184900"/>
            <a:ext cx="579437" cy="366713"/>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خطية</a:t>
            </a:r>
            <a:endParaRPr lang="en-GB" altLang="ar-SA" sz="1800" b="1">
              <a:latin typeface="Arial" charset="0"/>
            </a:endParaRPr>
          </a:p>
        </p:txBody>
      </p:sp>
      <p:sp>
        <p:nvSpPr>
          <p:cNvPr id="247828" name="Text Box 24"/>
          <p:cNvSpPr txBox="1">
            <a:spLocks noChangeArrowheads="1"/>
          </p:cNvSpPr>
          <p:nvPr/>
        </p:nvSpPr>
        <p:spPr bwMode="auto">
          <a:xfrm>
            <a:off x="6804025" y="6165850"/>
            <a:ext cx="1385888" cy="369888"/>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متزايدة_بتسارع</a:t>
            </a:r>
            <a:endParaRPr lang="en-GB" altLang="ar-SA" sz="1800" b="1">
              <a:latin typeface="Arial" charset="0"/>
            </a:endParaRPr>
          </a:p>
        </p:txBody>
      </p:sp>
      <p:sp>
        <p:nvSpPr>
          <p:cNvPr id="247829" name="Text Box 25"/>
          <p:cNvSpPr txBox="1">
            <a:spLocks noChangeArrowheads="1"/>
          </p:cNvSpPr>
          <p:nvPr/>
        </p:nvSpPr>
        <p:spPr bwMode="auto">
          <a:xfrm>
            <a:off x="3851275" y="6237288"/>
            <a:ext cx="1427163" cy="369887"/>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متزايدة_بتناقص</a:t>
            </a:r>
            <a:endParaRPr lang="en-GB" altLang="ar-SA" sz="1800" b="1">
              <a:latin typeface="Arial" charset="0"/>
            </a:endParaRPr>
          </a:p>
        </p:txBody>
      </p:sp>
    </p:spTree>
    <p:extLst>
      <p:ext uri="{BB962C8B-B14F-4D97-AF65-F5344CB8AC3E}">
        <p14:creationId xmlns:p14="http://schemas.microsoft.com/office/powerpoint/2010/main" val="179040149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p:cNvSpPr>
            <a:spLocks noGrp="1" noChangeArrowheads="1"/>
          </p:cNvSpPr>
          <p:nvPr>
            <p:ph idx="1"/>
          </p:nvPr>
        </p:nvSpPr>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سنبدأ بأبسط الدوال وهي دالة الإنتاج في عامل متغير واحد حيث يشير</a:t>
            </a:r>
            <a:r>
              <a:rPr lang="en-US" altLang="ar-SA" sz="2800" b="1" dirty="0" smtClean="0">
                <a:latin typeface="Times New Roman" panose="02020603050405020304" pitchFamily="18" charset="0"/>
                <a:cs typeface="Times New Roman" panose="02020603050405020304" pitchFamily="18" charset="0"/>
              </a:rPr>
              <a:t>)</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a:t>
            </a:r>
            <a:r>
              <a:rPr lang="en-GB" altLang="ar-SA" sz="2800" b="1" dirty="0" smtClean="0">
                <a:latin typeface="Times New Roman" panose="02020603050405020304" pitchFamily="18" charset="0"/>
                <a:cs typeface="Times New Roman" panose="02020603050405020304" pitchFamily="18" charset="0"/>
              </a:rPr>
              <a:t>X</a:t>
            </a:r>
            <a:r>
              <a:rPr lang="ar-SA" altLang="ar-SA" sz="2800" b="1" dirty="0" smtClean="0">
                <a:latin typeface="Times New Roman" panose="02020603050405020304" pitchFamily="18" charset="0"/>
                <a:cs typeface="Times New Roman" panose="02020603050405020304" pitchFamily="18" charset="0"/>
              </a:rPr>
              <a:t> لهذا العامل المتغير، و يشير </a:t>
            </a:r>
            <a:r>
              <a:rPr lang="en-GB" altLang="ar-SA" sz="2800" b="1" dirty="0" smtClean="0">
                <a:latin typeface="Times New Roman" panose="02020603050405020304" pitchFamily="18" charset="0"/>
                <a:cs typeface="Times New Roman" panose="02020603050405020304" pitchFamily="18" charset="0"/>
              </a:rPr>
              <a:t>Y)</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a:t>
            </a:r>
            <a:r>
              <a:rPr lang="ar-SA" altLang="ar-SA" sz="2800" b="1" dirty="0" smtClean="0">
                <a:latin typeface="Times New Roman" panose="02020603050405020304" pitchFamily="18" charset="0"/>
                <a:cs typeface="Times New Roman" panose="02020603050405020304" pitchFamily="18" charset="0"/>
              </a:rPr>
              <a:t>إلى الناتج</a:t>
            </a:r>
          </a:p>
          <a:p>
            <a:pPr algn="r" rtl="1" eaLnBrk="1" hangingPunct="1"/>
            <a:r>
              <a:rPr lang="ar-SA" altLang="ar-SA" sz="2800" b="1" dirty="0" smtClean="0">
                <a:latin typeface="Times New Roman" panose="02020603050405020304" pitchFamily="18" charset="0"/>
                <a:cs typeface="Times New Roman" panose="02020603050405020304" pitchFamily="18" charset="0"/>
              </a:rPr>
              <a:t>هناك مشتقات اقتصادية مهمة لدالة الانتاج منها:</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APP</a:t>
            </a:r>
            <a:r>
              <a:rPr lang="ar-SA" altLang="ar-SA" b="1" dirty="0" smtClean="0">
                <a:latin typeface="Times New Roman" panose="02020603050405020304" pitchFamily="18" charset="0"/>
                <a:cs typeface="Times New Roman" panose="02020603050405020304" pitchFamily="18" charset="0"/>
              </a:rPr>
              <a:t>): أي متوسط الناتج الفيزيقي (</a:t>
            </a:r>
            <a:r>
              <a:rPr lang="en-GB" altLang="ar-SA" b="1" dirty="0" smtClean="0">
                <a:latin typeface="Times New Roman" panose="02020603050405020304" pitchFamily="18" charset="0"/>
                <a:cs typeface="Times New Roman" panose="02020603050405020304" pitchFamily="18" charset="0"/>
              </a:rPr>
              <a:t>Average Physical Product</a:t>
            </a:r>
            <a:r>
              <a:rPr lang="ar-SA" altLang="ar-SA" b="1" dirty="0" smtClean="0">
                <a:latin typeface="Times New Roman" panose="02020603050405020304" pitchFamily="18" charset="0"/>
                <a:cs typeface="Times New Roman" panose="02020603050405020304" pitchFamily="18" charset="0"/>
              </a:rPr>
              <a:t>)</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MPP</a:t>
            </a:r>
            <a:r>
              <a:rPr lang="ar-SA" altLang="ar-SA" b="1" dirty="0" smtClean="0">
                <a:latin typeface="Times New Roman" panose="02020603050405020304" pitchFamily="18" charset="0"/>
                <a:cs typeface="Times New Roman" panose="02020603050405020304" pitchFamily="18" charset="0"/>
              </a:rPr>
              <a:t>): أي الناتج الحدي الفيزيقي (</a:t>
            </a:r>
            <a:r>
              <a:rPr lang="en-GB" altLang="ar-SA" b="1" dirty="0" smtClean="0">
                <a:latin typeface="Times New Roman" panose="02020603050405020304" pitchFamily="18" charset="0"/>
                <a:cs typeface="Times New Roman" panose="02020603050405020304" pitchFamily="18" charset="0"/>
              </a:rPr>
              <a:t>Marginal Physical Product</a:t>
            </a:r>
            <a:r>
              <a:rPr lang="ar-SA" altLang="ar-SA" b="1" dirty="0" smtClean="0">
                <a:latin typeface="Times New Roman" panose="02020603050405020304" pitchFamily="18" charset="0"/>
                <a:cs typeface="Times New Roman" panose="02020603050405020304" pitchFamily="18" charset="0"/>
              </a:rPr>
              <a:t>)</a:t>
            </a:r>
          </a:p>
          <a:p>
            <a:pPr lvl="1" algn="r" rtl="1" eaLnBrk="1" hangingPunct="1"/>
            <a:r>
              <a:rPr lang="ar-SA" altLang="ar-SA" b="1" dirty="0" smtClean="0">
                <a:latin typeface="Times New Roman" panose="02020603050405020304" pitchFamily="18" charset="0"/>
                <a:cs typeface="Times New Roman" panose="02020603050405020304" pitchFamily="18" charset="0"/>
              </a:rPr>
              <a:t>(</a:t>
            </a:r>
            <a:r>
              <a:rPr lang="en-GB" altLang="ar-SA" b="1" dirty="0" smtClean="0">
                <a:latin typeface="Times New Roman" panose="02020603050405020304" pitchFamily="18" charset="0"/>
                <a:cs typeface="Times New Roman" panose="02020603050405020304" pitchFamily="18" charset="0"/>
              </a:rPr>
              <a:t>E</a:t>
            </a:r>
            <a:r>
              <a:rPr lang="ar-SA" altLang="ar-SA" b="1" dirty="0" smtClean="0">
                <a:latin typeface="Times New Roman" panose="02020603050405020304" pitchFamily="18" charset="0"/>
                <a:cs typeface="Times New Roman" panose="02020603050405020304" pitchFamily="18" charset="0"/>
              </a:rPr>
              <a:t>): مرونة الإنتاج (</a:t>
            </a:r>
            <a:r>
              <a:rPr lang="en-GB" altLang="ar-SA" b="1" dirty="0" smtClean="0">
                <a:latin typeface="Times New Roman" panose="02020603050405020304" pitchFamily="18" charset="0"/>
                <a:cs typeface="Times New Roman" panose="02020603050405020304" pitchFamily="18" charset="0"/>
              </a:rPr>
              <a:t>Elasticity of Production</a:t>
            </a:r>
            <a:r>
              <a:rPr lang="ar-SA" altLang="ar-SA" b="1" dirty="0" smtClean="0">
                <a:latin typeface="Times New Roman" panose="02020603050405020304" pitchFamily="18" charset="0"/>
                <a:cs typeface="Times New Roman" panose="02020603050405020304" pitchFamily="18" charset="0"/>
              </a:rPr>
              <a:t>)</a:t>
            </a:r>
            <a:endParaRPr lang="en-GB" altLang="ar-SA" b="1" dirty="0" smtClean="0">
              <a:latin typeface="Times New Roman" panose="02020603050405020304" pitchFamily="18" charset="0"/>
              <a:cs typeface="Times New Roman" panose="02020603050405020304" pitchFamily="18" charset="0"/>
            </a:endParaRPr>
          </a:p>
        </p:txBody>
      </p:sp>
      <p:sp>
        <p:nvSpPr>
          <p:cNvPr id="342018"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دالة الإنتاج الكلاسيكية</a:t>
            </a:r>
            <a:r>
              <a:rPr lang="en-GB" sz="4000" i="1" dirty="0" smtClean="0">
                <a:latin typeface="Times New Roman" panose="02020603050405020304" pitchFamily="18" charset="0"/>
                <a:cs typeface="Times New Roman" panose="02020603050405020304" pitchFamily="18" charset="0"/>
              </a:rPr>
              <a:t/>
            </a:r>
            <a:br>
              <a:rPr lang="en-GB" sz="4000" i="1" dirty="0" smtClean="0">
                <a:latin typeface="Times New Roman" panose="02020603050405020304" pitchFamily="18" charset="0"/>
                <a:cs typeface="Times New Roman" panose="02020603050405020304" pitchFamily="18" charset="0"/>
              </a:rPr>
            </a:br>
            <a:r>
              <a:rPr lang="en-GB" sz="4000" i="1" dirty="0" smtClean="0">
                <a:latin typeface="Times New Roman" panose="02020603050405020304" pitchFamily="18" charset="0"/>
                <a:cs typeface="Times New Roman" panose="02020603050405020304" pitchFamily="18" charset="0"/>
              </a:rPr>
              <a:t>The Classical Production Function</a:t>
            </a:r>
          </a:p>
        </p:txBody>
      </p:sp>
    </p:spTree>
    <p:extLst>
      <p:ext uri="{BB962C8B-B14F-4D97-AF65-F5344CB8AC3E}">
        <p14:creationId xmlns:p14="http://schemas.microsoft.com/office/powerpoint/2010/main" val="135850381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r>
              <a:rPr lang="ar-SA" sz="4000" dirty="0">
                <a:latin typeface="Times New Roman" panose="02020603050405020304" pitchFamily="18" charset="0"/>
                <a:cs typeface="Times New Roman" panose="02020603050405020304" pitchFamily="18" charset="0"/>
              </a:rPr>
              <a:t>الناتج المتوسط الفيزيقي </a:t>
            </a:r>
            <a:br>
              <a:rPr lang="ar-SA" sz="4000" dirty="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Average Physical Product </a:t>
            </a:r>
            <a:r>
              <a:rPr lang="ar-SA" sz="4000" dirty="0" smtClean="0">
                <a:latin typeface="Times New Roman" panose="02020603050405020304" pitchFamily="18" charset="0"/>
                <a:cs typeface="Times New Roman" panose="02020603050405020304" pitchFamily="18" charset="0"/>
              </a:rPr>
              <a:t>)</a:t>
            </a:r>
            <a:r>
              <a:rPr lang="en-GB" sz="4000" dirty="0" smtClean="0">
                <a:latin typeface="Times New Roman" panose="02020603050405020304" pitchFamily="18" charset="0"/>
                <a:cs typeface="Times New Roman" panose="02020603050405020304" pitchFamily="18" charset="0"/>
              </a:rPr>
              <a:t>APP</a:t>
            </a:r>
            <a:r>
              <a:rPr lang="ar-SA" sz="4000"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 </a:t>
            </a: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endParaRPr lang="en-GB" sz="4000" dirty="0" smtClean="0">
              <a:latin typeface="Times New Roman" panose="02020603050405020304" pitchFamily="18" charset="0"/>
              <a:cs typeface="Times New Roman" panose="02020603050405020304" pitchFamily="18" charset="0"/>
            </a:endParaRPr>
          </a:p>
        </p:txBody>
      </p:sp>
      <p:sp>
        <p:nvSpPr>
          <p:cNvPr id="249859" name="Rectangle 3"/>
          <p:cNvSpPr>
            <a:spLocks noGrp="1" noChangeArrowheads="1"/>
          </p:cNvSpPr>
          <p:nvPr>
            <p:ph type="body" sz="half" idx="1"/>
          </p:nvPr>
        </p:nvSpPr>
        <p:spPr>
          <a:xfrm>
            <a:off x="457200" y="1600200"/>
            <a:ext cx="7786688" cy="4525963"/>
          </a:xfrm>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ينتج من قسمة الانتاج علي عدد وحدات العامل المتغير اللازمة لتحقيق ذلك الانتاج:</a:t>
            </a:r>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r>
              <a:rPr lang="ar-SA" altLang="ar-SA" sz="2800" dirty="0" smtClean="0">
                <a:latin typeface="Times New Roman" panose="02020603050405020304" pitchFamily="18" charset="0"/>
                <a:cs typeface="Times New Roman" panose="02020603050405020304" pitchFamily="18" charset="0"/>
              </a:rPr>
              <a:t>يستخدم الناتج المتوسط عموماً لقياس مدى كفاءة  المورد المتغير المستخدم في العملية الإنتاجية </a:t>
            </a:r>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US" altLang="ar-SA" sz="2800" dirty="0" smtClean="0">
              <a:latin typeface="Times New Roman" panose="02020603050405020304" pitchFamily="18" charset="0"/>
              <a:cs typeface="Times New Roman" panose="02020603050405020304" pitchFamily="18" charset="0"/>
            </a:endParaRPr>
          </a:p>
          <a:p>
            <a:pPr algn="r" rtl="1" eaLnBrk="1" hangingPunct="1"/>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249860" name="Object 4"/>
          <p:cNvGraphicFramePr>
            <a:graphicFrameLocks noGrp="1" noChangeAspect="1"/>
          </p:cNvGraphicFramePr>
          <p:nvPr>
            <p:ph sz="half" idx="2"/>
          </p:nvPr>
        </p:nvGraphicFramePr>
        <p:xfrm>
          <a:off x="3059113" y="2659063"/>
          <a:ext cx="3384550" cy="390525"/>
        </p:xfrm>
        <a:graphic>
          <a:graphicData uri="http://schemas.openxmlformats.org/presentationml/2006/ole">
            <mc:AlternateContent xmlns:mc="http://schemas.openxmlformats.org/markup-compatibility/2006">
              <mc:Choice xmlns:v="urn:schemas-microsoft-com:vml" Requires="v">
                <p:oleObj spid="_x0000_s110618" name="Equation" r:id="rId3" imgW="1981200" imgH="228600" progId="Equation.3">
                  <p:embed/>
                </p:oleObj>
              </mc:Choice>
              <mc:Fallback>
                <p:oleObj name="Equation" r:id="rId3" imgW="1981200" imgH="2286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659063"/>
                        <a:ext cx="3384550" cy="390525"/>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1654523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lgn="r" rtl="0" eaLnBrk="1" fontAlgn="auto" hangingPunct="1">
              <a:spcAft>
                <a:spcPts val="0"/>
              </a:spcAft>
              <a:defRPr/>
            </a:pPr>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MPP</a:t>
            </a:r>
            <a:r>
              <a:rPr lang="en-GB" dirty="0" smtClean="0">
                <a:latin typeface="Times New Roman" panose="02020603050405020304" pitchFamily="18" charset="0"/>
                <a:cs typeface="Times New Roman" panose="02020603050405020304" pitchFamily="18" charset="0"/>
              </a:rPr>
              <a:t>)</a:t>
            </a:r>
            <a:r>
              <a:rPr lang="ar-SA" dirty="0" smtClean="0">
                <a:latin typeface="Times New Roman" panose="02020603050405020304" pitchFamily="18" charset="0"/>
                <a:cs typeface="Times New Roman" panose="02020603050405020304" pitchFamily="18" charset="0"/>
              </a:rPr>
              <a:t> الناتج الحدي الفيزيقي </a:t>
            </a:r>
            <a:endParaRPr lang="en-GB" dirty="0" smtClean="0">
              <a:latin typeface="Times New Roman" panose="02020603050405020304" pitchFamily="18" charset="0"/>
              <a:cs typeface="Times New Roman" panose="02020603050405020304" pitchFamily="18" charset="0"/>
            </a:endParaRPr>
          </a:p>
        </p:txBody>
      </p:sp>
      <p:sp>
        <p:nvSpPr>
          <p:cNvPr id="250883" name="Rectangle 3"/>
          <p:cNvSpPr>
            <a:spLocks noGrp="1" noChangeArrowheads="1"/>
          </p:cNvSpPr>
          <p:nvPr>
            <p:ph type="body" sz="half" idx="1"/>
          </p:nvPr>
        </p:nvSpPr>
        <p:spPr>
          <a:xfrm>
            <a:off x="457200" y="1600200"/>
            <a:ext cx="8362950" cy="4525963"/>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ويعرف الناتج الحدي بأنه الزيادة في الناتج الكلي الراجعة إلى الزيادة في كمية المورد المتغير بوحدة واحدة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يقاس هندسياً بميل الخط الذي يمس دالة الإنتاج عند النقطة المقابلة لهذا المستوى من المورد المتغير</a:t>
            </a:r>
            <a:r>
              <a:rPr lang="en-GB" altLang="ar-SA" sz="2800" dirty="0" smtClean="0">
                <a:latin typeface="Times New Roman" panose="02020603050405020304" pitchFamily="18" charset="0"/>
                <a:cs typeface="Times New Roman" panose="02020603050405020304" pitchFamily="18" charset="0"/>
              </a:rPr>
              <a:t> </a:t>
            </a:r>
          </a:p>
        </p:txBody>
      </p:sp>
      <p:graphicFrame>
        <p:nvGraphicFramePr>
          <p:cNvPr id="250884" name="Object 4"/>
          <p:cNvGraphicFramePr>
            <a:graphicFrameLocks noGrp="1" noChangeAspect="1"/>
          </p:cNvGraphicFramePr>
          <p:nvPr>
            <p:ph sz="half" idx="2"/>
            <p:extLst>
              <p:ext uri="{D42A27DB-BD31-4B8C-83A1-F6EECF244321}">
                <p14:modId xmlns:p14="http://schemas.microsoft.com/office/powerpoint/2010/main" val="2878753992"/>
              </p:ext>
            </p:extLst>
          </p:nvPr>
        </p:nvGraphicFramePr>
        <p:xfrm>
          <a:off x="1259632" y="4365104"/>
          <a:ext cx="6769100" cy="619125"/>
        </p:xfrm>
        <a:graphic>
          <a:graphicData uri="http://schemas.openxmlformats.org/presentationml/2006/ole">
            <mc:AlternateContent xmlns:mc="http://schemas.openxmlformats.org/markup-compatibility/2006">
              <mc:Choice xmlns:v="urn:schemas-microsoft-com:vml" Requires="v">
                <p:oleObj spid="_x0000_s111642" name="Equation" r:id="rId3" imgW="2222500" imgH="203200" progId="Equation.3">
                  <p:embed/>
                </p:oleObj>
              </mc:Choice>
              <mc:Fallback>
                <p:oleObj name="Equation" r:id="rId3" imgW="2222500" imgH="2032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365104"/>
                        <a:ext cx="6769100" cy="619125"/>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632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ar-SA" dirty="0" smtClean="0"/>
              <a:t>الأسبوع الأول:مقدمة وأساسيات</a:t>
            </a:r>
            <a:endParaRPr lang="en-US" dirty="0"/>
          </a:p>
        </p:txBody>
      </p:sp>
      <p:sp>
        <p:nvSpPr>
          <p:cNvPr id="5" name="Content Placeholder 4"/>
          <p:cNvSpPr>
            <a:spLocks noGrp="1"/>
          </p:cNvSpPr>
          <p:nvPr>
            <p:ph idx="1"/>
          </p:nvPr>
        </p:nvSpPr>
        <p:spPr/>
        <p:txBody>
          <a:bodyPr wrap="none"/>
          <a:lstStyle/>
          <a:p>
            <a:r>
              <a:rPr lang="ar-SA" dirty="0" smtClean="0"/>
              <a:t>التعريف بالمفاهيم الاساسية والمشكلة الاقتصادية</a:t>
            </a:r>
          </a:p>
          <a:p>
            <a:r>
              <a:rPr lang="ar-SA" dirty="0" smtClean="0"/>
              <a:t>الموارد الاقتصادية</a:t>
            </a:r>
          </a:p>
          <a:p>
            <a:r>
              <a:rPr lang="ar-SA" dirty="0" smtClean="0"/>
              <a:t>التحليل الاقتصاديى وافتراضاته</a:t>
            </a:r>
          </a:p>
          <a:p>
            <a:r>
              <a:rPr lang="ar-SA" dirty="0" smtClean="0"/>
              <a:t>علم الاقتصاد الزراعي</a:t>
            </a:r>
          </a:p>
          <a:p>
            <a:r>
              <a:rPr lang="ar-SA" dirty="0" smtClean="0"/>
              <a:t>خصائص الزراعة والانتاج الزراعي</a:t>
            </a:r>
          </a:p>
          <a:p>
            <a:r>
              <a:rPr lang="ar-SA" dirty="0" smtClean="0"/>
              <a:t>استخدام الرسوم البيانية في التحليل الاقتصادي</a:t>
            </a:r>
          </a:p>
          <a:p>
            <a:endParaRPr lang="en-US" dirty="0"/>
          </a:p>
        </p:txBody>
      </p:sp>
    </p:spTree>
    <p:extLst>
      <p:ext uri="{BB962C8B-B14F-4D97-AF65-F5344CB8AC3E}">
        <p14:creationId xmlns:p14="http://schemas.microsoft.com/office/powerpoint/2010/main" val="9379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algn="just"/>
            <a:r>
              <a:rPr lang="ar-SA" dirty="0" smtClean="0"/>
              <a:t>مجالات وفروع </a:t>
            </a:r>
            <a:r>
              <a:rPr lang="ar-SA" dirty="0"/>
              <a:t>الاقتصاد الزراعي</a:t>
            </a:r>
            <a:endParaRPr lang="en-US" dirty="0"/>
          </a:p>
        </p:txBody>
      </p:sp>
      <p:sp>
        <p:nvSpPr>
          <p:cNvPr id="24579" name="Rectangle 3"/>
          <p:cNvSpPr>
            <a:spLocks noGrp="1" noChangeArrowheads="1"/>
          </p:cNvSpPr>
          <p:nvPr>
            <p:ph type="body" idx="1"/>
          </p:nvPr>
        </p:nvSpPr>
        <p:spPr>
          <a:xfrm>
            <a:off x="838200" y="2362200"/>
            <a:ext cx="8126288" cy="3724275"/>
          </a:xfrm>
        </p:spPr>
        <p:txBody>
          <a:bodyPr/>
          <a:lstStyle/>
          <a:p>
            <a:pPr algn="just">
              <a:buFont typeface="Wingdings" pitchFamily="2" charset="2"/>
              <a:buNone/>
            </a:pPr>
            <a:r>
              <a:rPr lang="ar-SA" sz="3200" b="1" dirty="0">
                <a:solidFill>
                  <a:srgbClr val="0000CC"/>
                </a:solidFill>
              </a:rPr>
              <a:t>	</a:t>
            </a:r>
            <a:r>
              <a:rPr lang="ar-SA" sz="3200" b="1" dirty="0" smtClean="0">
                <a:solidFill>
                  <a:srgbClr val="0000CC"/>
                </a:solidFill>
              </a:rPr>
              <a:t>1. اقتصاديات </a:t>
            </a:r>
            <a:r>
              <a:rPr lang="ar-SA" sz="3200" b="1" dirty="0">
                <a:solidFill>
                  <a:srgbClr val="0000CC"/>
                </a:solidFill>
              </a:rPr>
              <a:t>الانتاج </a:t>
            </a:r>
          </a:p>
          <a:p>
            <a:pPr algn="just">
              <a:buFont typeface="Wingdings" pitchFamily="2" charset="2"/>
              <a:buNone/>
            </a:pPr>
            <a:r>
              <a:rPr lang="ar-SA" b="1" dirty="0"/>
              <a:t>	</a:t>
            </a:r>
            <a:r>
              <a:rPr lang="ar-SA" b="1" dirty="0" smtClean="0"/>
              <a:t>يهتم </a:t>
            </a:r>
            <a:r>
              <a:rPr lang="ar-SA" b="1" dirty="0"/>
              <a:t>بالاختيار من بين بدائل الانتاج، مثل </a:t>
            </a:r>
            <a:r>
              <a:rPr lang="ar-SA" b="1" dirty="0" smtClean="0"/>
              <a:t>إختيار </a:t>
            </a:r>
            <a:r>
              <a:rPr lang="ar-SA" b="1" dirty="0"/>
              <a:t>المنشآت الانتاجية، </a:t>
            </a:r>
            <a:r>
              <a:rPr lang="ar-SA" b="1" dirty="0" smtClean="0"/>
              <a:t>تقدير </a:t>
            </a:r>
            <a:r>
              <a:rPr lang="ar-SA" b="1" dirty="0"/>
              <a:t>الطريقة المثلي </a:t>
            </a:r>
            <a:r>
              <a:rPr lang="ar-SA" b="1" dirty="0" smtClean="0"/>
              <a:t>لإستخدام </a:t>
            </a:r>
            <a:r>
              <a:rPr lang="ar-SA" b="1" dirty="0"/>
              <a:t>عناصر </a:t>
            </a:r>
            <a:r>
              <a:rPr lang="ar-SA" b="1" dirty="0" smtClean="0"/>
              <a:t>الانتاج، ومعرفة </a:t>
            </a:r>
            <a:r>
              <a:rPr lang="ar-SA" b="1" dirty="0"/>
              <a:t>المؤثرات (التقنية، البيئية، الاقتصادية، ...الخ) المحيطة بالعملية الانتاجية. </a:t>
            </a:r>
            <a:endParaRPr lang="en-US" b="1"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idx="1"/>
          </p:nvPr>
        </p:nvSpPr>
        <p:spPr/>
        <p:txBody>
          <a:bodyPr/>
          <a:lstStyle/>
          <a:p>
            <a:pPr eaLnBrk="1" hangingPunct="1"/>
            <a:r>
              <a:rPr lang="ar-SA" altLang="ar-SA" smtClean="0"/>
              <a:t>تستخدم مرونة الإنتاج لتقدير درجة استجابة الناتج </a:t>
            </a:r>
            <a:r>
              <a:rPr lang="en-GB" altLang="ar-SA" smtClean="0"/>
              <a:t>Y</a:t>
            </a:r>
            <a:r>
              <a:rPr lang="ar-SA" altLang="ar-SA" smtClean="0"/>
              <a:t> للتغير في المورد المتغير </a:t>
            </a:r>
            <a:r>
              <a:rPr lang="en-GB" altLang="ar-SA" smtClean="0"/>
              <a:t>X</a:t>
            </a:r>
            <a:r>
              <a:rPr lang="ar-SA" altLang="ar-SA" smtClean="0"/>
              <a:t> </a:t>
            </a:r>
          </a:p>
          <a:p>
            <a:pPr eaLnBrk="1" hangingPunct="1"/>
            <a:r>
              <a:rPr lang="ar-SA" altLang="ar-SA" smtClean="0"/>
              <a:t>أي هي عبارة عن التغير النسبي في المتغير التابع </a:t>
            </a:r>
            <a:r>
              <a:rPr lang="en-GB" altLang="ar-SA" smtClean="0"/>
              <a:t>Y</a:t>
            </a:r>
            <a:r>
              <a:rPr lang="ar-SA" altLang="ar-SA" smtClean="0"/>
              <a:t>مقسوماً على التغير النسبي في المتغير المستقل </a:t>
            </a:r>
            <a:r>
              <a:rPr lang="en-GB" altLang="ar-SA" smtClean="0"/>
              <a:t>X </a:t>
            </a:r>
            <a:r>
              <a:rPr lang="ar-SA" altLang="ar-SA" smtClean="0"/>
              <a:t> :</a:t>
            </a:r>
          </a:p>
          <a:p>
            <a:pPr eaLnBrk="1" hangingPunct="1"/>
            <a:endParaRPr lang="en-GB" altLang="ar-SA" smtClean="0"/>
          </a:p>
        </p:txBody>
      </p:sp>
      <p:sp>
        <p:nvSpPr>
          <p:cNvPr id="347138" name="Rectangle 2"/>
          <p:cNvSpPr>
            <a:spLocks noGrp="1" noChangeArrowheads="1"/>
          </p:cNvSpPr>
          <p:nvPr>
            <p:ph type="title"/>
          </p:nvPr>
        </p:nvSpPr>
        <p:spPr/>
        <p:txBody>
          <a:bodyPr/>
          <a:lstStyle/>
          <a:p>
            <a:pPr algn="r" rtl="0" eaLnBrk="1" fontAlgn="auto" hangingPunct="1">
              <a:spcAft>
                <a:spcPts val="0"/>
              </a:spcAft>
              <a:defRPr/>
            </a:pPr>
            <a:r>
              <a:rPr lang="en-GB" i="1" dirty="0" smtClean="0"/>
              <a:t>E</a:t>
            </a:r>
            <a:r>
              <a:rPr lang="ar-SA" dirty="0" smtClean="0"/>
              <a:t> مرونة الإنتاج: </a:t>
            </a:r>
            <a:endParaRPr lang="en-GB" dirty="0" smtClean="0"/>
          </a:p>
        </p:txBody>
      </p:sp>
      <p:sp>
        <p:nvSpPr>
          <p:cNvPr id="2519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graphicFrame>
        <p:nvGraphicFramePr>
          <p:cNvPr id="251909" name="Object 4"/>
          <p:cNvGraphicFramePr>
            <a:graphicFrameLocks noChangeAspect="1"/>
          </p:cNvGraphicFramePr>
          <p:nvPr/>
        </p:nvGraphicFramePr>
        <p:xfrm>
          <a:off x="2195513" y="4292600"/>
          <a:ext cx="4676775" cy="777875"/>
        </p:xfrm>
        <a:graphic>
          <a:graphicData uri="http://schemas.openxmlformats.org/presentationml/2006/ole">
            <mc:AlternateContent xmlns:mc="http://schemas.openxmlformats.org/markup-compatibility/2006">
              <mc:Choice xmlns:v="urn:schemas-microsoft-com:vml" Requires="v">
                <p:oleObj spid="_x0000_s112665" name="Equation" r:id="rId3" imgW="2183452" imgH="406224" progId="Equation.3">
                  <p:embed/>
                </p:oleObj>
              </mc:Choice>
              <mc:Fallback>
                <p:oleObj name="Equation" r:id="rId3" imgW="2183452"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292600"/>
                        <a:ext cx="4676775" cy="7778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1910" name="Rectangle 6"/>
          <p:cNvSpPr>
            <a:spLocks noChangeArrowheads="1"/>
          </p:cNvSpPr>
          <p:nvPr/>
        </p:nvSpPr>
        <p:spPr bwMode="auto">
          <a:xfrm>
            <a:off x="0" y="56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174070451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6"/>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34925" y="298450"/>
            <a:ext cx="6913563" cy="7154863"/>
          </a:xfrm>
          <a:noFill/>
        </p:spPr>
      </p:pic>
      <p:sp>
        <p:nvSpPr>
          <p:cNvPr id="252931" name="Text Box 7"/>
          <p:cNvSpPr txBox="1">
            <a:spLocks noChangeArrowheads="1"/>
          </p:cNvSpPr>
          <p:nvPr/>
        </p:nvSpPr>
        <p:spPr bwMode="auto">
          <a:xfrm>
            <a:off x="827088" y="1484313"/>
            <a:ext cx="1317625" cy="366712"/>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APP = y/x</a:t>
            </a:r>
            <a:endParaRPr lang="en-GB" altLang="ar-SA" sz="1800">
              <a:latin typeface="Arial" charset="0"/>
            </a:endParaRPr>
          </a:p>
        </p:txBody>
      </p:sp>
      <p:sp>
        <p:nvSpPr>
          <p:cNvPr id="252932" name="Text Box 8"/>
          <p:cNvSpPr txBox="1">
            <a:spLocks noChangeArrowheads="1"/>
          </p:cNvSpPr>
          <p:nvPr/>
        </p:nvSpPr>
        <p:spPr bwMode="auto">
          <a:xfrm>
            <a:off x="323850" y="2492375"/>
            <a:ext cx="2844800" cy="366713"/>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a:latin typeface="Arial" charset="0"/>
              </a:rPr>
              <a:t>MPP = (y2 –y1) / (x2 – x1)</a:t>
            </a:r>
            <a:endParaRPr lang="en-GB" altLang="ar-SA" sz="1800">
              <a:latin typeface="Arial" charset="0"/>
            </a:endParaRPr>
          </a:p>
        </p:txBody>
      </p:sp>
      <p:sp>
        <p:nvSpPr>
          <p:cNvPr id="252933" name="Freeform 9"/>
          <p:cNvSpPr>
            <a:spLocks/>
          </p:cNvSpPr>
          <p:nvPr/>
        </p:nvSpPr>
        <p:spPr bwMode="auto">
          <a:xfrm>
            <a:off x="5003800" y="5130800"/>
            <a:ext cx="744538" cy="533400"/>
          </a:xfrm>
          <a:custGeom>
            <a:avLst/>
            <a:gdLst>
              <a:gd name="T0" fmla="*/ 0 w 469"/>
              <a:gd name="T1" fmla="*/ 2147483647 h 336"/>
              <a:gd name="T2" fmla="*/ 2147483647 w 469"/>
              <a:gd name="T3" fmla="*/ 2147483647 h 336"/>
              <a:gd name="T4" fmla="*/ 2147483647 w 469"/>
              <a:gd name="T5" fmla="*/ 2147483647 h 336"/>
              <a:gd name="T6" fmla="*/ 2147483647 w 469"/>
              <a:gd name="T7" fmla="*/ 2147483647 h 336"/>
              <a:gd name="T8" fmla="*/ 2147483647 w 469"/>
              <a:gd name="T9" fmla="*/ 2147483647 h 336"/>
              <a:gd name="T10" fmla="*/ 2147483647 w 469"/>
              <a:gd name="T11" fmla="*/ 2147483647 h 336"/>
              <a:gd name="T12" fmla="*/ 0 w 469"/>
              <a:gd name="T13" fmla="*/ 2147483647 h 336"/>
              <a:gd name="T14" fmla="*/ 0 60000 65536"/>
              <a:gd name="T15" fmla="*/ 0 60000 65536"/>
              <a:gd name="T16" fmla="*/ 0 60000 65536"/>
              <a:gd name="T17" fmla="*/ 0 60000 65536"/>
              <a:gd name="T18" fmla="*/ 0 60000 65536"/>
              <a:gd name="T19" fmla="*/ 0 60000 65536"/>
              <a:gd name="T20" fmla="*/ 0 60000 65536"/>
              <a:gd name="T21" fmla="*/ 0 w 469"/>
              <a:gd name="T22" fmla="*/ 0 h 336"/>
              <a:gd name="T23" fmla="*/ 469 w 469"/>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9" h="336">
                <a:moveTo>
                  <a:pt x="0" y="276"/>
                </a:moveTo>
                <a:cubicBezTo>
                  <a:pt x="5" y="233"/>
                  <a:pt x="6" y="189"/>
                  <a:pt x="14" y="147"/>
                </a:cubicBezTo>
                <a:cubicBezTo>
                  <a:pt x="20" y="117"/>
                  <a:pt x="14" y="69"/>
                  <a:pt x="43" y="60"/>
                </a:cubicBezTo>
                <a:cubicBezTo>
                  <a:pt x="57" y="55"/>
                  <a:pt x="72" y="51"/>
                  <a:pt x="86" y="46"/>
                </a:cubicBezTo>
                <a:cubicBezTo>
                  <a:pt x="168" y="51"/>
                  <a:pt x="275" y="0"/>
                  <a:pt x="331" y="60"/>
                </a:cubicBezTo>
                <a:cubicBezTo>
                  <a:pt x="469" y="207"/>
                  <a:pt x="346" y="271"/>
                  <a:pt x="273" y="319"/>
                </a:cubicBezTo>
                <a:cubicBezTo>
                  <a:pt x="243" y="317"/>
                  <a:pt x="56" y="336"/>
                  <a:pt x="0" y="276"/>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34" name="Freeform 10"/>
          <p:cNvSpPr>
            <a:spLocks/>
          </p:cNvSpPr>
          <p:nvPr/>
        </p:nvSpPr>
        <p:spPr bwMode="auto">
          <a:xfrm>
            <a:off x="5537200" y="4535488"/>
            <a:ext cx="963613" cy="1128712"/>
          </a:xfrm>
          <a:custGeom>
            <a:avLst/>
            <a:gdLst>
              <a:gd name="T0" fmla="*/ 2147483647 w 607"/>
              <a:gd name="T1" fmla="*/ 2147483647 h 711"/>
              <a:gd name="T2" fmla="*/ 2147483647 w 607"/>
              <a:gd name="T3" fmla="*/ 2147483647 h 711"/>
              <a:gd name="T4" fmla="*/ 2147483647 w 607"/>
              <a:gd name="T5" fmla="*/ 2147483647 h 711"/>
              <a:gd name="T6" fmla="*/ 2147483647 w 607"/>
              <a:gd name="T7" fmla="*/ 2147483647 h 711"/>
              <a:gd name="T8" fmla="*/ 0 60000 65536"/>
              <a:gd name="T9" fmla="*/ 0 60000 65536"/>
              <a:gd name="T10" fmla="*/ 0 60000 65536"/>
              <a:gd name="T11" fmla="*/ 0 60000 65536"/>
              <a:gd name="T12" fmla="*/ 0 w 607"/>
              <a:gd name="T13" fmla="*/ 0 h 711"/>
              <a:gd name="T14" fmla="*/ 607 w 607"/>
              <a:gd name="T15" fmla="*/ 711 h 711"/>
            </a:gdLst>
            <a:ahLst/>
            <a:cxnLst>
              <a:cxn ang="T8">
                <a:pos x="T0" y="T1"/>
              </a:cxn>
              <a:cxn ang="T9">
                <a:pos x="T2" y="T3"/>
              </a:cxn>
              <a:cxn ang="T10">
                <a:pos x="T4" y="T5"/>
              </a:cxn>
              <a:cxn ang="T11">
                <a:pos x="T6" y="T7"/>
              </a:cxn>
            </a:cxnLst>
            <a:rect l="T12" t="T13" r="T14" b="T15"/>
            <a:pathLst>
              <a:path w="607" h="711">
                <a:moveTo>
                  <a:pt x="143" y="607"/>
                </a:moveTo>
                <a:cubicBezTo>
                  <a:pt x="160" y="0"/>
                  <a:pt x="0" y="6"/>
                  <a:pt x="460" y="31"/>
                </a:cubicBezTo>
                <a:cubicBezTo>
                  <a:pt x="522" y="214"/>
                  <a:pt x="607" y="434"/>
                  <a:pt x="475" y="621"/>
                </a:cubicBezTo>
                <a:cubicBezTo>
                  <a:pt x="411" y="711"/>
                  <a:pt x="254" y="612"/>
                  <a:pt x="143" y="607"/>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35" name="Freeform 11"/>
          <p:cNvSpPr>
            <a:spLocks/>
          </p:cNvSpPr>
          <p:nvPr/>
        </p:nvSpPr>
        <p:spPr bwMode="auto">
          <a:xfrm>
            <a:off x="6450013" y="4745038"/>
            <a:ext cx="411162" cy="933450"/>
          </a:xfrm>
          <a:custGeom>
            <a:avLst/>
            <a:gdLst>
              <a:gd name="T0" fmla="*/ 2147483647 w 259"/>
              <a:gd name="T1" fmla="*/ 2147483647 h 588"/>
              <a:gd name="T2" fmla="*/ 2147483647 w 259"/>
              <a:gd name="T3" fmla="*/ 2147483647 h 588"/>
              <a:gd name="T4" fmla="*/ 2147483647 w 259"/>
              <a:gd name="T5" fmla="*/ 2147483647 h 588"/>
              <a:gd name="T6" fmla="*/ 2147483647 w 259"/>
              <a:gd name="T7" fmla="*/ 2147483647 h 588"/>
              <a:gd name="T8" fmla="*/ 2147483647 w 259"/>
              <a:gd name="T9" fmla="*/ 2147483647 h 588"/>
              <a:gd name="T10" fmla="*/ 2147483647 w 259"/>
              <a:gd name="T11" fmla="*/ 2147483647 h 588"/>
              <a:gd name="T12" fmla="*/ 2147483647 w 259"/>
              <a:gd name="T13" fmla="*/ 2147483647 h 588"/>
              <a:gd name="T14" fmla="*/ 2147483647 w 259"/>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259"/>
              <a:gd name="T25" fmla="*/ 0 h 588"/>
              <a:gd name="T26" fmla="*/ 259 w 259"/>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 h="588">
                <a:moveTo>
                  <a:pt x="42" y="4"/>
                </a:moveTo>
                <a:cubicBezTo>
                  <a:pt x="109" y="9"/>
                  <a:pt x="179" y="0"/>
                  <a:pt x="244" y="18"/>
                </a:cubicBezTo>
                <a:cubicBezTo>
                  <a:pt x="259" y="22"/>
                  <a:pt x="258" y="47"/>
                  <a:pt x="258" y="62"/>
                </a:cubicBezTo>
                <a:cubicBezTo>
                  <a:pt x="258" y="230"/>
                  <a:pt x="249" y="398"/>
                  <a:pt x="244" y="566"/>
                </a:cubicBezTo>
                <a:cubicBezTo>
                  <a:pt x="177" y="561"/>
                  <a:pt x="98" y="588"/>
                  <a:pt x="42" y="551"/>
                </a:cubicBezTo>
                <a:cubicBezTo>
                  <a:pt x="6" y="527"/>
                  <a:pt x="31" y="465"/>
                  <a:pt x="28" y="422"/>
                </a:cubicBezTo>
                <a:cubicBezTo>
                  <a:pt x="21" y="326"/>
                  <a:pt x="18" y="230"/>
                  <a:pt x="13" y="134"/>
                </a:cubicBezTo>
                <a:cubicBezTo>
                  <a:pt x="29" y="11"/>
                  <a:pt x="0" y="46"/>
                  <a:pt x="42" y="4"/>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36" name="Freeform 12"/>
          <p:cNvSpPr>
            <a:spLocks/>
          </p:cNvSpPr>
          <p:nvPr/>
        </p:nvSpPr>
        <p:spPr bwMode="auto">
          <a:xfrm>
            <a:off x="5508625" y="5165725"/>
            <a:ext cx="1189038" cy="46038"/>
          </a:xfrm>
          <a:custGeom>
            <a:avLst/>
            <a:gdLst>
              <a:gd name="T0" fmla="*/ 0 w 749"/>
              <a:gd name="T1" fmla="*/ 0 h 29"/>
              <a:gd name="T2" fmla="*/ 2147483647 w 749"/>
              <a:gd name="T3" fmla="*/ 2147483647 h 29"/>
              <a:gd name="T4" fmla="*/ 0 60000 65536"/>
              <a:gd name="T5" fmla="*/ 0 60000 65536"/>
              <a:gd name="T6" fmla="*/ 0 w 749"/>
              <a:gd name="T7" fmla="*/ 0 h 29"/>
              <a:gd name="T8" fmla="*/ 749 w 749"/>
              <a:gd name="T9" fmla="*/ 29 h 29"/>
            </a:gdLst>
            <a:ahLst/>
            <a:cxnLst>
              <a:cxn ang="T4">
                <a:pos x="T0" y="T1"/>
              </a:cxn>
              <a:cxn ang="T5">
                <a:pos x="T2" y="T3"/>
              </a:cxn>
            </a:cxnLst>
            <a:rect l="T6" t="T7" r="T8" b="T9"/>
            <a:pathLst>
              <a:path w="749" h="29">
                <a:moveTo>
                  <a:pt x="0" y="0"/>
                </a:moveTo>
                <a:cubicBezTo>
                  <a:pt x="252" y="24"/>
                  <a:pt x="495" y="29"/>
                  <a:pt x="749" y="29"/>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37" name="Freeform 13"/>
          <p:cNvSpPr>
            <a:spLocks/>
          </p:cNvSpPr>
          <p:nvPr/>
        </p:nvSpPr>
        <p:spPr bwMode="auto">
          <a:xfrm>
            <a:off x="6335713" y="4713288"/>
            <a:ext cx="228600" cy="1587"/>
          </a:xfrm>
          <a:custGeom>
            <a:avLst/>
            <a:gdLst>
              <a:gd name="T0" fmla="*/ 0 w 144"/>
              <a:gd name="T1" fmla="*/ 0 h 1"/>
              <a:gd name="T2" fmla="*/ 2147483647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cubicBezTo>
                  <a:pt x="48" y="0"/>
                  <a:pt x="96" y="0"/>
                  <a:pt x="1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38" name="Text Box 14"/>
          <p:cNvSpPr txBox="1">
            <a:spLocks noChangeArrowheads="1"/>
          </p:cNvSpPr>
          <p:nvPr/>
        </p:nvSpPr>
        <p:spPr bwMode="auto">
          <a:xfrm>
            <a:off x="34925" y="4797425"/>
            <a:ext cx="3825875" cy="366713"/>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a:latin typeface="Arial" charset="0"/>
              </a:rPr>
              <a:t>مثلا: 7.5 = (119.5 – 104.5) / (16 – 14)</a:t>
            </a:r>
            <a:endParaRPr lang="en-GB" altLang="ar-SA" sz="1800">
              <a:latin typeface="Arial" charset="0"/>
            </a:endParaRPr>
          </a:p>
        </p:txBody>
      </p:sp>
      <p:sp>
        <p:nvSpPr>
          <p:cNvPr id="252939" name="Text Box 15"/>
          <p:cNvSpPr txBox="1">
            <a:spLocks noChangeArrowheads="1"/>
          </p:cNvSpPr>
          <p:nvPr/>
        </p:nvSpPr>
        <p:spPr bwMode="auto">
          <a:xfrm>
            <a:off x="1116013" y="3789363"/>
            <a:ext cx="2060575" cy="366712"/>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a:latin typeface="Arial" charset="0"/>
              </a:rPr>
              <a:t>مثلا: 6.7 = 66.7/ 10 </a:t>
            </a:r>
            <a:endParaRPr lang="en-GB" altLang="ar-SA" sz="1800">
              <a:latin typeface="Arial" charset="0"/>
            </a:endParaRPr>
          </a:p>
        </p:txBody>
      </p:sp>
      <p:sp>
        <p:nvSpPr>
          <p:cNvPr id="252940" name="Freeform 16"/>
          <p:cNvSpPr>
            <a:spLocks/>
          </p:cNvSpPr>
          <p:nvPr/>
        </p:nvSpPr>
        <p:spPr bwMode="auto">
          <a:xfrm>
            <a:off x="5735638" y="3789363"/>
            <a:ext cx="676275" cy="427037"/>
          </a:xfrm>
          <a:custGeom>
            <a:avLst/>
            <a:gdLst>
              <a:gd name="T0" fmla="*/ 2147483647 w 426"/>
              <a:gd name="T1" fmla="*/ 0 h 269"/>
              <a:gd name="T2" fmla="*/ 2147483647 w 426"/>
              <a:gd name="T3" fmla="*/ 2147483647 h 269"/>
              <a:gd name="T4" fmla="*/ 2147483647 w 426"/>
              <a:gd name="T5" fmla="*/ 2147483647 h 269"/>
              <a:gd name="T6" fmla="*/ 2147483647 w 426"/>
              <a:gd name="T7" fmla="*/ 2147483647 h 269"/>
              <a:gd name="T8" fmla="*/ 2147483647 w 426"/>
              <a:gd name="T9" fmla="*/ 2147483647 h 269"/>
              <a:gd name="T10" fmla="*/ 2147483647 w 426"/>
              <a:gd name="T11" fmla="*/ 2147483647 h 269"/>
              <a:gd name="T12" fmla="*/ 2147483647 w 426"/>
              <a:gd name="T13" fmla="*/ 2147483647 h 269"/>
              <a:gd name="T14" fmla="*/ 2147483647 w 426"/>
              <a:gd name="T15" fmla="*/ 2147483647 h 269"/>
              <a:gd name="T16" fmla="*/ 2147483647 w 426"/>
              <a:gd name="T17" fmla="*/ 2147483647 h 269"/>
              <a:gd name="T18" fmla="*/ 2147483647 w 426"/>
              <a:gd name="T19" fmla="*/ 0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69"/>
              <a:gd name="T32" fmla="*/ 426 w 426"/>
              <a:gd name="T33" fmla="*/ 269 h 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69">
                <a:moveTo>
                  <a:pt x="366" y="0"/>
                </a:moveTo>
                <a:cubicBezTo>
                  <a:pt x="285" y="5"/>
                  <a:pt x="203" y="5"/>
                  <a:pt x="122" y="15"/>
                </a:cubicBezTo>
                <a:cubicBezTo>
                  <a:pt x="92" y="19"/>
                  <a:pt x="35" y="43"/>
                  <a:pt x="35" y="43"/>
                </a:cubicBezTo>
                <a:cubicBezTo>
                  <a:pt x="61" y="269"/>
                  <a:pt x="0" y="116"/>
                  <a:pt x="194" y="187"/>
                </a:cubicBezTo>
                <a:cubicBezTo>
                  <a:pt x="208" y="192"/>
                  <a:pt x="198" y="219"/>
                  <a:pt x="208" y="231"/>
                </a:cubicBezTo>
                <a:cubicBezTo>
                  <a:pt x="219" y="244"/>
                  <a:pt x="237" y="250"/>
                  <a:pt x="251" y="259"/>
                </a:cubicBezTo>
                <a:cubicBezTo>
                  <a:pt x="304" y="254"/>
                  <a:pt x="359" y="262"/>
                  <a:pt x="410" y="245"/>
                </a:cubicBezTo>
                <a:cubicBezTo>
                  <a:pt x="424" y="240"/>
                  <a:pt x="424" y="217"/>
                  <a:pt x="424" y="202"/>
                </a:cubicBezTo>
                <a:cubicBezTo>
                  <a:pt x="424" y="144"/>
                  <a:pt x="426" y="85"/>
                  <a:pt x="410" y="29"/>
                </a:cubicBezTo>
                <a:cubicBezTo>
                  <a:pt x="405" y="12"/>
                  <a:pt x="366" y="0"/>
                  <a:pt x="366" y="0"/>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41" name="Freeform 17"/>
          <p:cNvSpPr>
            <a:spLocks/>
          </p:cNvSpPr>
          <p:nvPr/>
        </p:nvSpPr>
        <p:spPr bwMode="auto">
          <a:xfrm>
            <a:off x="6384925" y="3752850"/>
            <a:ext cx="615950" cy="541338"/>
          </a:xfrm>
          <a:custGeom>
            <a:avLst/>
            <a:gdLst>
              <a:gd name="T0" fmla="*/ 2147483647 w 388"/>
              <a:gd name="T1" fmla="*/ 0 h 341"/>
              <a:gd name="T2" fmla="*/ 2147483647 w 388"/>
              <a:gd name="T3" fmla="*/ 2147483647 h 341"/>
              <a:gd name="T4" fmla="*/ 2147483647 w 388"/>
              <a:gd name="T5" fmla="*/ 2147483647 h 341"/>
              <a:gd name="T6" fmla="*/ 2147483647 w 388"/>
              <a:gd name="T7" fmla="*/ 2147483647 h 341"/>
              <a:gd name="T8" fmla="*/ 2147483647 w 388"/>
              <a:gd name="T9" fmla="*/ 2147483647 h 341"/>
              <a:gd name="T10" fmla="*/ 2147483647 w 388"/>
              <a:gd name="T11" fmla="*/ 0 h 341"/>
              <a:gd name="T12" fmla="*/ 0 60000 65536"/>
              <a:gd name="T13" fmla="*/ 0 60000 65536"/>
              <a:gd name="T14" fmla="*/ 0 60000 65536"/>
              <a:gd name="T15" fmla="*/ 0 60000 65536"/>
              <a:gd name="T16" fmla="*/ 0 60000 65536"/>
              <a:gd name="T17" fmla="*/ 0 60000 65536"/>
              <a:gd name="T18" fmla="*/ 0 w 388"/>
              <a:gd name="T19" fmla="*/ 0 h 341"/>
              <a:gd name="T20" fmla="*/ 388 w 388"/>
              <a:gd name="T21" fmla="*/ 341 h 341"/>
            </a:gdLst>
            <a:ahLst/>
            <a:cxnLst>
              <a:cxn ang="T12">
                <a:pos x="T0" y="T1"/>
              </a:cxn>
              <a:cxn ang="T13">
                <a:pos x="T2" y="T3"/>
              </a:cxn>
              <a:cxn ang="T14">
                <a:pos x="T4" y="T5"/>
              </a:cxn>
              <a:cxn ang="T15">
                <a:pos x="T6" y="T7"/>
              </a:cxn>
              <a:cxn ang="T16">
                <a:pos x="T8" y="T9"/>
              </a:cxn>
              <a:cxn ang="T17">
                <a:pos x="T10" y="T11"/>
              </a:cxn>
            </a:cxnLst>
            <a:rect l="T18" t="T19" r="T20" b="T21"/>
            <a:pathLst>
              <a:path w="388" h="341">
                <a:moveTo>
                  <a:pt x="325" y="0"/>
                </a:moveTo>
                <a:cubicBezTo>
                  <a:pt x="234" y="5"/>
                  <a:pt x="142" y="3"/>
                  <a:pt x="52" y="15"/>
                </a:cubicBezTo>
                <a:cubicBezTo>
                  <a:pt x="35" y="17"/>
                  <a:pt x="10" y="26"/>
                  <a:pt x="8" y="43"/>
                </a:cubicBezTo>
                <a:cubicBezTo>
                  <a:pt x="0" y="110"/>
                  <a:pt x="18" y="178"/>
                  <a:pt x="23" y="245"/>
                </a:cubicBezTo>
                <a:cubicBezTo>
                  <a:pt x="388" y="230"/>
                  <a:pt x="375" y="341"/>
                  <a:pt x="340" y="58"/>
                </a:cubicBezTo>
                <a:cubicBezTo>
                  <a:pt x="338" y="38"/>
                  <a:pt x="330" y="19"/>
                  <a:pt x="325" y="0"/>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42" name="Freeform 18"/>
          <p:cNvSpPr>
            <a:spLocks/>
          </p:cNvSpPr>
          <p:nvPr/>
        </p:nvSpPr>
        <p:spPr bwMode="auto">
          <a:xfrm>
            <a:off x="5118100" y="3748088"/>
            <a:ext cx="515938" cy="407987"/>
          </a:xfrm>
          <a:custGeom>
            <a:avLst/>
            <a:gdLst>
              <a:gd name="T0" fmla="*/ 2147483647 w 325"/>
              <a:gd name="T1" fmla="*/ 2147483647 h 257"/>
              <a:gd name="T2" fmla="*/ 2147483647 w 325"/>
              <a:gd name="T3" fmla="*/ 2147483647 h 257"/>
              <a:gd name="T4" fmla="*/ 2147483647 w 325"/>
              <a:gd name="T5" fmla="*/ 2147483647 h 257"/>
              <a:gd name="T6" fmla="*/ 2147483647 w 325"/>
              <a:gd name="T7" fmla="*/ 2147483647 h 257"/>
              <a:gd name="T8" fmla="*/ 2147483647 w 325"/>
              <a:gd name="T9" fmla="*/ 2147483647 h 257"/>
              <a:gd name="T10" fmla="*/ 2147483647 w 325"/>
              <a:gd name="T11" fmla="*/ 2147483647 h 257"/>
              <a:gd name="T12" fmla="*/ 0 60000 65536"/>
              <a:gd name="T13" fmla="*/ 0 60000 65536"/>
              <a:gd name="T14" fmla="*/ 0 60000 65536"/>
              <a:gd name="T15" fmla="*/ 0 60000 65536"/>
              <a:gd name="T16" fmla="*/ 0 60000 65536"/>
              <a:gd name="T17" fmla="*/ 0 60000 65536"/>
              <a:gd name="T18" fmla="*/ 0 w 325"/>
              <a:gd name="T19" fmla="*/ 0 h 257"/>
              <a:gd name="T20" fmla="*/ 325 w 32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325" h="257">
                <a:moveTo>
                  <a:pt x="74" y="27"/>
                </a:moveTo>
                <a:cubicBezTo>
                  <a:pt x="122" y="32"/>
                  <a:pt x="193" y="0"/>
                  <a:pt x="218" y="41"/>
                </a:cubicBezTo>
                <a:cubicBezTo>
                  <a:pt x="325" y="219"/>
                  <a:pt x="240" y="231"/>
                  <a:pt x="160" y="257"/>
                </a:cubicBezTo>
                <a:cubicBezTo>
                  <a:pt x="122" y="252"/>
                  <a:pt x="81" y="257"/>
                  <a:pt x="45" y="243"/>
                </a:cubicBezTo>
                <a:cubicBezTo>
                  <a:pt x="29" y="237"/>
                  <a:pt x="16" y="200"/>
                  <a:pt x="16" y="200"/>
                </a:cubicBezTo>
                <a:cubicBezTo>
                  <a:pt x="33" y="50"/>
                  <a:pt x="0" y="101"/>
                  <a:pt x="74" y="27"/>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43" name="Line 19"/>
          <p:cNvSpPr>
            <a:spLocks noChangeShapeType="1"/>
          </p:cNvSpPr>
          <p:nvPr/>
        </p:nvSpPr>
        <p:spPr bwMode="auto">
          <a:xfrm flipV="1">
            <a:off x="6300788" y="3716338"/>
            <a:ext cx="503237" cy="73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44" name="Line 20"/>
          <p:cNvSpPr>
            <a:spLocks noChangeShapeType="1"/>
          </p:cNvSpPr>
          <p:nvPr/>
        </p:nvSpPr>
        <p:spPr bwMode="auto">
          <a:xfrm flipV="1">
            <a:off x="6119813" y="3598863"/>
            <a:ext cx="287337" cy="730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45" name="Text Box 21"/>
          <p:cNvSpPr txBox="1">
            <a:spLocks noChangeArrowheads="1"/>
          </p:cNvSpPr>
          <p:nvPr/>
        </p:nvSpPr>
        <p:spPr bwMode="auto">
          <a:xfrm>
            <a:off x="-252413" y="115888"/>
            <a:ext cx="3646488" cy="396875"/>
          </a:xfrm>
          <a:prstGeom prst="rect">
            <a:avLst/>
          </a:prstGeom>
          <a:solidFill>
            <a:srgbClr val="008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2000" b="1">
                <a:latin typeface="Arial" charset="0"/>
              </a:rPr>
              <a:t>جدول يبين دالة انتاج في عامل متغير واحد</a:t>
            </a:r>
            <a:endParaRPr lang="en-GB" altLang="ar-SA" sz="2000" b="1">
              <a:latin typeface="Arial" charset="0"/>
            </a:endParaRPr>
          </a:p>
        </p:txBody>
      </p:sp>
    </p:spTree>
    <p:extLst>
      <p:ext uri="{BB962C8B-B14F-4D97-AF65-F5344CB8AC3E}">
        <p14:creationId xmlns:p14="http://schemas.microsoft.com/office/powerpoint/2010/main" val="14988735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3" name="Rectangle 5"/>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دالة الانتاج: بيانيا</a:t>
            </a:r>
            <a:endParaRPr lang="en-GB" dirty="0" smtClean="0">
              <a:latin typeface="Times New Roman" panose="02020603050405020304" pitchFamily="18" charset="0"/>
              <a:cs typeface="Times New Roman" panose="02020603050405020304" pitchFamily="18" charset="0"/>
            </a:endParaRPr>
          </a:p>
        </p:txBody>
      </p:sp>
      <p:pic>
        <p:nvPicPr>
          <p:cNvPr id="253955" name="Picture 12"/>
          <p:cNvPicPr>
            <a:picLocks noGrp="1" noChangeAspect="1" noChangeArrowheads="1"/>
          </p:cNvPicPr>
          <p:nvPr>
            <p:ph sz="half" idx="1"/>
          </p:nvPr>
        </p:nvPicPr>
        <p:blipFill>
          <a:blip r:embed="rId2">
            <a:grayscl/>
            <a:biLevel thresh="50000"/>
            <a:extLst>
              <a:ext uri="{28A0092B-C50C-407E-A947-70E740481C1C}">
                <a14:useLocalDpi xmlns:a14="http://schemas.microsoft.com/office/drawing/2010/main" val="0"/>
              </a:ext>
            </a:extLst>
          </a:blip>
          <a:srcRect/>
          <a:stretch>
            <a:fillRect/>
          </a:stretch>
        </p:blipFill>
        <p:spPr>
          <a:xfrm>
            <a:off x="250825" y="2420938"/>
            <a:ext cx="4103688" cy="2736850"/>
          </a:xfrm>
          <a:noFill/>
        </p:spPr>
      </p:pic>
      <p:sp>
        <p:nvSpPr>
          <p:cNvPr id="253956" name="Rectangle 9"/>
          <p:cNvSpPr>
            <a:spLocks noGrp="1" noChangeArrowheads="1"/>
          </p:cNvSpPr>
          <p:nvPr>
            <p:ph type="body" sz="half" idx="2"/>
          </p:nvPr>
        </p:nvSpPr>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يمكن تمثيل الجدول السابق بصورة متصلة كما موضح</a:t>
            </a:r>
          </a:p>
          <a:p>
            <a:pPr algn="r" rtl="1" eaLnBrk="1" hangingPunct="1"/>
            <a:r>
              <a:rPr lang="ar-SA" altLang="ar-SA" sz="2800" dirty="0" smtClean="0">
                <a:latin typeface="Times New Roman" panose="02020603050405020304" pitchFamily="18" charset="0"/>
                <a:cs typeface="Times New Roman" panose="02020603050405020304" pitchFamily="18" charset="0"/>
              </a:rPr>
              <a:t>لاحظ المحطات الثلاث في الدالة: ماذا تعني؟؟</a:t>
            </a:r>
          </a:p>
          <a:p>
            <a:pPr algn="r" rtl="1" eaLnBrk="1" hangingPunct="1"/>
            <a:endParaRPr lang="en-GB" altLang="ar-SA" sz="2800" dirty="0" smtClean="0">
              <a:latin typeface="Times New Roman" panose="02020603050405020304" pitchFamily="18" charset="0"/>
              <a:cs typeface="Times New Roman" panose="02020603050405020304" pitchFamily="18" charset="0"/>
            </a:endParaRPr>
          </a:p>
        </p:txBody>
      </p:sp>
      <p:sp>
        <p:nvSpPr>
          <p:cNvPr id="253957" name="Freeform 13"/>
          <p:cNvSpPr>
            <a:spLocks/>
          </p:cNvSpPr>
          <p:nvPr/>
        </p:nvSpPr>
        <p:spPr bwMode="auto">
          <a:xfrm>
            <a:off x="1485900" y="2886075"/>
            <a:ext cx="2332038" cy="1479550"/>
          </a:xfrm>
          <a:custGeom>
            <a:avLst/>
            <a:gdLst>
              <a:gd name="T0" fmla="*/ 0 w 1469"/>
              <a:gd name="T1" fmla="*/ 2147483647 h 932"/>
              <a:gd name="T2" fmla="*/ 2147483647 w 1469"/>
              <a:gd name="T3" fmla="*/ 2147483647 h 932"/>
              <a:gd name="T4" fmla="*/ 2147483647 w 1469"/>
              <a:gd name="T5" fmla="*/ 2147483647 h 932"/>
              <a:gd name="T6" fmla="*/ 2147483647 w 1469"/>
              <a:gd name="T7" fmla="*/ 2147483647 h 932"/>
              <a:gd name="T8" fmla="*/ 2147483647 w 1469"/>
              <a:gd name="T9" fmla="*/ 2147483647 h 932"/>
              <a:gd name="T10" fmla="*/ 2147483647 w 1469"/>
              <a:gd name="T11" fmla="*/ 2147483647 h 932"/>
              <a:gd name="T12" fmla="*/ 2147483647 w 1469"/>
              <a:gd name="T13" fmla="*/ 2147483647 h 932"/>
              <a:gd name="T14" fmla="*/ 2147483647 w 1469"/>
              <a:gd name="T15" fmla="*/ 2147483647 h 932"/>
              <a:gd name="T16" fmla="*/ 2147483647 w 1469"/>
              <a:gd name="T17" fmla="*/ 2147483647 h 932"/>
              <a:gd name="T18" fmla="*/ 2147483647 w 1469"/>
              <a:gd name="T19" fmla="*/ 2147483647 h 932"/>
              <a:gd name="T20" fmla="*/ 2147483647 w 1469"/>
              <a:gd name="T21" fmla="*/ 2147483647 h 932"/>
              <a:gd name="T22" fmla="*/ 2147483647 w 1469"/>
              <a:gd name="T23" fmla="*/ 2147483647 h 932"/>
              <a:gd name="T24" fmla="*/ 2147483647 w 1469"/>
              <a:gd name="T25" fmla="*/ 2147483647 h 932"/>
              <a:gd name="T26" fmla="*/ 2147483647 w 1469"/>
              <a:gd name="T27" fmla="*/ 2147483647 h 932"/>
              <a:gd name="T28" fmla="*/ 2147483647 w 1469"/>
              <a:gd name="T29" fmla="*/ 2147483647 h 932"/>
              <a:gd name="T30" fmla="*/ 2147483647 w 1469"/>
              <a:gd name="T31" fmla="*/ 2147483647 h 932"/>
              <a:gd name="T32" fmla="*/ 2147483647 w 1469"/>
              <a:gd name="T33" fmla="*/ 2147483647 h 932"/>
              <a:gd name="T34" fmla="*/ 2147483647 w 1469"/>
              <a:gd name="T35" fmla="*/ 2147483647 h 932"/>
              <a:gd name="T36" fmla="*/ 2147483647 w 1469"/>
              <a:gd name="T37" fmla="*/ 2147483647 h 9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932"/>
              <a:gd name="T59" fmla="*/ 1469 w 1469"/>
              <a:gd name="T60" fmla="*/ 932 h 9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932">
                <a:moveTo>
                  <a:pt x="0" y="932"/>
                </a:moveTo>
                <a:cubicBezTo>
                  <a:pt x="57" y="913"/>
                  <a:pt x="107" y="909"/>
                  <a:pt x="158" y="875"/>
                </a:cubicBezTo>
                <a:cubicBezTo>
                  <a:pt x="163" y="861"/>
                  <a:pt x="162" y="843"/>
                  <a:pt x="173" y="832"/>
                </a:cubicBezTo>
                <a:cubicBezTo>
                  <a:pt x="184" y="821"/>
                  <a:pt x="202" y="824"/>
                  <a:pt x="216" y="817"/>
                </a:cubicBezTo>
                <a:cubicBezTo>
                  <a:pt x="231" y="809"/>
                  <a:pt x="245" y="798"/>
                  <a:pt x="259" y="788"/>
                </a:cubicBezTo>
                <a:cubicBezTo>
                  <a:pt x="293" y="738"/>
                  <a:pt x="317" y="721"/>
                  <a:pt x="374" y="702"/>
                </a:cubicBezTo>
                <a:cubicBezTo>
                  <a:pt x="384" y="688"/>
                  <a:pt x="391" y="671"/>
                  <a:pt x="403" y="659"/>
                </a:cubicBezTo>
                <a:cubicBezTo>
                  <a:pt x="415" y="647"/>
                  <a:pt x="435" y="643"/>
                  <a:pt x="446" y="630"/>
                </a:cubicBezTo>
                <a:cubicBezTo>
                  <a:pt x="526" y="531"/>
                  <a:pt x="381" y="641"/>
                  <a:pt x="504" y="558"/>
                </a:cubicBezTo>
                <a:cubicBezTo>
                  <a:pt x="587" y="435"/>
                  <a:pt x="477" y="580"/>
                  <a:pt x="576" y="500"/>
                </a:cubicBezTo>
                <a:cubicBezTo>
                  <a:pt x="589" y="489"/>
                  <a:pt x="592" y="468"/>
                  <a:pt x="605" y="457"/>
                </a:cubicBezTo>
                <a:cubicBezTo>
                  <a:pt x="631" y="434"/>
                  <a:pt x="662" y="419"/>
                  <a:pt x="691" y="400"/>
                </a:cubicBezTo>
                <a:cubicBezTo>
                  <a:pt x="705" y="390"/>
                  <a:pt x="734" y="371"/>
                  <a:pt x="734" y="371"/>
                </a:cubicBezTo>
                <a:cubicBezTo>
                  <a:pt x="817" y="248"/>
                  <a:pt x="707" y="393"/>
                  <a:pt x="806" y="313"/>
                </a:cubicBezTo>
                <a:cubicBezTo>
                  <a:pt x="819" y="302"/>
                  <a:pt x="822" y="281"/>
                  <a:pt x="835" y="270"/>
                </a:cubicBezTo>
                <a:cubicBezTo>
                  <a:pt x="897" y="216"/>
                  <a:pt x="905" y="218"/>
                  <a:pt x="965" y="198"/>
                </a:cubicBezTo>
                <a:cubicBezTo>
                  <a:pt x="1076" y="123"/>
                  <a:pt x="946" y="225"/>
                  <a:pt x="1022" y="112"/>
                </a:cubicBezTo>
                <a:cubicBezTo>
                  <a:pt x="1047" y="74"/>
                  <a:pt x="1120" y="74"/>
                  <a:pt x="1152" y="68"/>
                </a:cubicBezTo>
                <a:cubicBezTo>
                  <a:pt x="1256" y="0"/>
                  <a:pt x="1331" y="25"/>
                  <a:pt x="1469" y="2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958" name="Text Box 15"/>
          <p:cNvSpPr txBox="1">
            <a:spLocks noChangeArrowheads="1"/>
          </p:cNvSpPr>
          <p:nvPr/>
        </p:nvSpPr>
        <p:spPr bwMode="auto">
          <a:xfrm>
            <a:off x="1692275" y="2565400"/>
            <a:ext cx="1081088"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50000"/>
              </a:spcBef>
              <a:buClrTx/>
              <a:buSzTx/>
              <a:buFontTx/>
              <a:buNone/>
            </a:pPr>
            <a:r>
              <a:rPr lang="ar-SA" altLang="ar-SA" sz="1800" b="1">
                <a:latin typeface="Arial" charset="0"/>
              </a:rPr>
              <a:t>دالة متصلة</a:t>
            </a:r>
            <a:endParaRPr lang="en-GB" altLang="ar-SA" sz="1800" b="1">
              <a:latin typeface="Arial" charset="0"/>
            </a:endParaRPr>
          </a:p>
        </p:txBody>
      </p:sp>
      <p:sp>
        <p:nvSpPr>
          <p:cNvPr id="253959" name="Line 16"/>
          <p:cNvSpPr>
            <a:spLocks noChangeShapeType="1"/>
          </p:cNvSpPr>
          <p:nvPr/>
        </p:nvSpPr>
        <p:spPr bwMode="auto">
          <a:xfrm>
            <a:off x="2195513" y="3500438"/>
            <a:ext cx="288925" cy="5762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60" name="Line 17"/>
          <p:cNvSpPr>
            <a:spLocks noChangeShapeType="1"/>
          </p:cNvSpPr>
          <p:nvPr/>
        </p:nvSpPr>
        <p:spPr bwMode="auto">
          <a:xfrm>
            <a:off x="3419475" y="2708275"/>
            <a:ext cx="144463"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627921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idx="1"/>
          </p:nvPr>
        </p:nvSpPr>
        <p:spPr>
          <a:xfrm>
            <a:off x="457200" y="1773238"/>
            <a:ext cx="8229600" cy="4352925"/>
          </a:xfrm>
        </p:spPr>
        <p:txBody>
          <a:bodyPr>
            <a:normAutofit/>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القانون يصف العلاقة بين الناتج و مورد واحد متغير عندما تكون الموارد الأخرى ثابتة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algn="r" rtl="1" eaLnBrk="1" hangingPunct="1"/>
            <a:r>
              <a:rPr lang="ar-SA" altLang="ar-SA" sz="2800" b="1" dirty="0" smtClean="0">
                <a:latin typeface="Times New Roman" panose="02020603050405020304" pitchFamily="18" charset="0"/>
                <a:cs typeface="Times New Roman" panose="02020603050405020304" pitchFamily="18" charset="0"/>
              </a:rPr>
              <a:t>وينص القانون على:</a:t>
            </a:r>
          </a:p>
          <a:p>
            <a:pPr algn="r" rtl="1" eaLnBrk="1" hangingPunct="1">
              <a:buFont typeface="Wingdings" pitchFamily="2" charset="2"/>
              <a:buNone/>
            </a:pPr>
            <a:r>
              <a:rPr lang="ar-SA" altLang="ar-SA" sz="2800" b="1" dirty="0" smtClean="0">
                <a:latin typeface="Times New Roman" panose="02020603050405020304" pitchFamily="18" charset="0"/>
                <a:cs typeface="Times New Roman" panose="02020603050405020304" pitchFamily="18" charset="0"/>
              </a:rPr>
              <a:t> ”أنه عند ثبات جميع عوامل الإنتاج عند مستوى معين فيما عدا عنصر واحد فإن استخدام وحدات متتالية و متساوية من هذا العامل يؤدي إلى ازدياد الناتج الكلي بمعدل متزايد إلى أن يبلغ القدر المستخدم من العامل حداً معيناً يأخذ الناتج الكلي بعده في الازدياد بمعدل متناقص، و بالاستمرار في زيادة وحدات العامل المتغير يتم الوصول إلى حد معين يأخذ الناتج الكلي بعده في التناقص.“</a:t>
            </a:r>
            <a:endParaRPr lang="en-GB" altLang="ar-SA" sz="2800" b="1" dirty="0" smtClean="0">
              <a:latin typeface="Times New Roman" panose="02020603050405020304" pitchFamily="18" charset="0"/>
              <a:cs typeface="Times New Roman" panose="02020603050405020304" pitchFamily="18" charset="0"/>
            </a:endParaRPr>
          </a:p>
        </p:txBody>
      </p:sp>
      <p:sp>
        <p:nvSpPr>
          <p:cNvPr id="355330" name="Rectangle 2"/>
          <p:cNvSpPr>
            <a:spLocks noGrp="1" noChangeArrowheads="1"/>
          </p:cNvSpPr>
          <p:nvPr>
            <p:ph type="title"/>
          </p:nvPr>
        </p:nvSpPr>
        <p:spPr/>
        <p:txBody>
          <a:bodyPr>
            <a:noAutofit/>
          </a:bodyPr>
          <a:lstStyle/>
          <a:p>
            <a:pPr algn="r" rtl="1" eaLnBrk="1" fontAlgn="auto" hangingPunct="1">
              <a:spcAft>
                <a:spcPts val="0"/>
              </a:spcAft>
              <a:defRPr/>
            </a:pPr>
            <a:r>
              <a:rPr lang="ar-SA" sz="2800" dirty="0" smtClean="0">
                <a:latin typeface="Times New Roman" panose="02020603050405020304" pitchFamily="18" charset="0"/>
                <a:cs typeface="Times New Roman" panose="02020603050405020304" pitchFamily="18" charset="0"/>
              </a:rPr>
              <a:t>قانون تناقص الغلة و المراحل الثلاث للإنتاج</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ar-SA" sz="2800" dirty="0" smtClean="0">
                <a:latin typeface="Times New Roman" panose="02020603050405020304" pitchFamily="18" charset="0"/>
                <a:cs typeface="Times New Roman" panose="02020603050405020304" pitchFamily="18" charset="0"/>
              </a:rPr>
              <a:t>  </a:t>
            </a:r>
            <a:r>
              <a:rPr lang="en-GB" sz="2800" i="1" dirty="0" smtClean="0">
                <a:latin typeface="Times New Roman" panose="02020603050405020304" pitchFamily="18" charset="0"/>
                <a:cs typeface="Times New Roman" panose="02020603050405020304" pitchFamily="18" charset="0"/>
              </a:rPr>
              <a:t>Low of Diminishing Returns</a:t>
            </a:r>
            <a:r>
              <a:rPr lang="ar-SA" sz="2800" i="1" dirty="0" smtClean="0">
                <a:latin typeface="Times New Roman" panose="02020603050405020304" pitchFamily="18" charset="0"/>
                <a:cs typeface="Times New Roman" panose="02020603050405020304" pitchFamily="18" charset="0"/>
              </a:rPr>
              <a:t/>
            </a:r>
            <a:br>
              <a:rPr lang="ar-SA" sz="2800" i="1" dirty="0" smtClean="0">
                <a:latin typeface="Times New Roman" panose="02020603050405020304" pitchFamily="18" charset="0"/>
                <a:cs typeface="Times New Roman" panose="02020603050405020304" pitchFamily="18" charset="0"/>
              </a:rPr>
            </a:br>
            <a:r>
              <a:rPr lang="en-US" sz="2800" i="1" dirty="0" smtClean="0">
                <a:latin typeface="Times New Roman" panose="02020603050405020304" pitchFamily="18" charset="0"/>
                <a:cs typeface="Times New Roman" panose="02020603050405020304" pitchFamily="18" charset="0"/>
              </a:rPr>
              <a:t>&amp; Stages of Production</a:t>
            </a:r>
            <a:endParaRPr lang="en-GB" sz="28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3667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لتوضيح قانون تناقص الغلة و مراحل الانتاج الثلاث نفترض دالة انتاج تعطي ( </a:t>
            </a:r>
            <a:r>
              <a:rPr lang="en-US" altLang="ar-SA" dirty="0" smtClean="0">
                <a:latin typeface="Times New Roman" panose="02020603050405020304" pitchFamily="18" charset="0"/>
                <a:cs typeface="Times New Roman" panose="02020603050405020304" pitchFamily="18" charset="0"/>
              </a:rPr>
              <a:t>y</a:t>
            </a:r>
            <a:r>
              <a:rPr lang="ar-SA" altLang="ar-SA" dirty="0" smtClean="0">
                <a:latin typeface="Times New Roman" panose="02020603050405020304" pitchFamily="18" charset="0"/>
                <a:cs typeface="Times New Roman" panose="02020603050405020304" pitchFamily="18" charset="0"/>
              </a:rPr>
              <a:t> ) ولها عامل متغير واحد ( </a:t>
            </a:r>
            <a:r>
              <a:rPr lang="en-US" altLang="ar-SA" dirty="0" smtClean="0">
                <a:latin typeface="Times New Roman" panose="02020603050405020304" pitchFamily="18" charset="0"/>
                <a:cs typeface="Times New Roman" panose="02020603050405020304" pitchFamily="18" charset="0"/>
              </a:rPr>
              <a:t>x</a:t>
            </a:r>
            <a:r>
              <a:rPr lang="en-US" altLang="ar-SA"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لهذه الدالة قمنا بحساب ( </a:t>
            </a:r>
            <a:r>
              <a:rPr lang="en-US" altLang="ar-SA" dirty="0" smtClean="0">
                <a:latin typeface="Times New Roman" panose="02020603050405020304" pitchFamily="18" charset="0"/>
                <a:cs typeface="Times New Roman" panose="02020603050405020304" pitchFamily="18" charset="0"/>
              </a:rPr>
              <a:t>APP</a:t>
            </a:r>
            <a:r>
              <a:rPr lang="ar-SA" altLang="ar-SA" dirty="0" smtClean="0">
                <a:latin typeface="Times New Roman" panose="02020603050405020304" pitchFamily="18" charset="0"/>
                <a:cs typeface="Times New Roman" panose="02020603050405020304" pitchFamily="18" charset="0"/>
              </a:rPr>
              <a:t>) و ( </a:t>
            </a:r>
            <a:r>
              <a:rPr lang="en-US" altLang="ar-SA" dirty="0" smtClean="0">
                <a:latin typeface="Times New Roman" panose="02020603050405020304" pitchFamily="18" charset="0"/>
                <a:cs typeface="Times New Roman" panose="02020603050405020304" pitchFamily="18" charset="0"/>
              </a:rPr>
              <a:t>MPP</a:t>
            </a:r>
            <a:r>
              <a:rPr lang="ar-SA" altLang="ar-SA" dirty="0" smtClean="0">
                <a:latin typeface="Times New Roman" panose="02020603050405020304" pitchFamily="18" charset="0"/>
                <a:cs typeface="Times New Roman" panose="02020603050405020304" pitchFamily="18" charset="0"/>
              </a:rPr>
              <a:t> ) كما هو مبين</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لاحظ التغيرات التي تطرأ علي الأعمدة المختلفة بالجدول وكذلك العلاقات بين المراحل المختلفة </a:t>
            </a:r>
          </a:p>
          <a:p>
            <a:pPr algn="r" rtl="1" eaLnBrk="1" hangingPunct="1"/>
            <a:r>
              <a:rPr lang="ar-SA" altLang="ar-SA" dirty="0" smtClean="0">
                <a:latin typeface="Times New Roman" panose="02020603050405020304" pitchFamily="18" charset="0"/>
                <a:cs typeface="Times New Roman" panose="02020603050405020304" pitchFamily="18" charset="0"/>
              </a:rPr>
              <a:t>لاحظ كيف نحدد بداية ونهاية كل مرحلة من مراحل الانتاج الثلاث</a:t>
            </a:r>
            <a:endParaRPr lang="en-GB" altLang="ar-SA" dirty="0" smtClean="0">
              <a:latin typeface="Times New Roman" panose="02020603050405020304" pitchFamily="18" charset="0"/>
              <a:cs typeface="Times New Roman" panose="02020603050405020304" pitchFamily="18" charset="0"/>
            </a:endParaRPr>
          </a:p>
        </p:txBody>
      </p:sp>
      <p:sp>
        <p:nvSpPr>
          <p:cNvPr id="356354" name="Rectangle 2"/>
          <p:cNvSpPr>
            <a:spLocks noGrp="1" noChangeArrowheads="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62614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752600" y="152400"/>
            <a:ext cx="7010400" cy="457200"/>
          </a:xfrm>
        </p:spPr>
        <p:txBody>
          <a:bodyPr>
            <a:normAutofit fontScale="90000"/>
          </a:bodyPr>
          <a:lstStyle/>
          <a:p>
            <a:pPr eaLnBrk="1" fontAlgn="auto" hangingPunct="1">
              <a:spcAft>
                <a:spcPts val="0"/>
              </a:spcAft>
              <a:defRPr/>
            </a:pPr>
            <a:r>
              <a:rPr lang="en-US" sz="3600" smtClean="0"/>
              <a:t>Law of Diminishing MR: Example</a:t>
            </a:r>
          </a:p>
        </p:txBody>
      </p:sp>
      <p:graphicFrame>
        <p:nvGraphicFramePr>
          <p:cNvPr id="354307" name="Group 3"/>
          <p:cNvGraphicFramePr>
            <a:graphicFrameLocks noGrp="1"/>
          </p:cNvGraphicFramePr>
          <p:nvPr>
            <p:ph type="tbl" idx="1"/>
          </p:nvPr>
        </p:nvGraphicFramePr>
        <p:xfrm>
          <a:off x="457200" y="685800"/>
          <a:ext cx="8686800" cy="5913438"/>
        </p:xfrm>
        <a:graphic>
          <a:graphicData uri="http://schemas.openxmlformats.org/drawingml/2006/table">
            <a:tbl>
              <a:tblPr/>
              <a:tblGrid>
                <a:gridCol w="2171700"/>
                <a:gridCol w="2171700"/>
                <a:gridCol w="2171700"/>
                <a:gridCol w="2171700"/>
              </a:tblGrid>
              <a:tr h="11277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Y (TPP)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(units)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(TPP/x</a:t>
                      </a:r>
                      <a:r>
                        <a:rPr kumimoji="0" lang="en-US" sz="2000" b="1" i="0" u="none" strike="noStrike" cap="none" normalizeH="0" baseline="-2500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TPP/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endParaRPr kumimoji="0" lang="el-GR"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478569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11.3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9.3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42" name="Rectangle 23"/>
          <p:cNvSpPr>
            <a:spLocks noChangeArrowheads="1"/>
          </p:cNvSpPr>
          <p:nvPr/>
        </p:nvSpPr>
        <p:spPr bwMode="auto">
          <a:xfrm>
            <a:off x="1371600" y="2971800"/>
            <a:ext cx="7086600" cy="2133600"/>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3" name="Rectangle 24"/>
          <p:cNvSpPr>
            <a:spLocks noChangeArrowheads="1"/>
          </p:cNvSpPr>
          <p:nvPr/>
        </p:nvSpPr>
        <p:spPr bwMode="auto">
          <a:xfrm rot="-5400000">
            <a:off x="-29369" y="3853657"/>
            <a:ext cx="1946275" cy="376238"/>
          </a:xfrm>
          <a:prstGeom prst="rect">
            <a:avLst/>
          </a:prstGeom>
          <a:solidFill>
            <a:schemeClr val="accent1"/>
          </a:solidFill>
          <a:ln w="9525" algn="ctr">
            <a:solidFill>
              <a:schemeClr val="tx1"/>
            </a:solidFill>
            <a:miter lim="800000"/>
            <a:headEnd/>
            <a:tailEnd/>
          </a:ln>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II: Rational</a:t>
            </a:r>
          </a:p>
        </p:txBody>
      </p:sp>
      <p:sp>
        <p:nvSpPr>
          <p:cNvPr id="257044" name="Rectangle 25"/>
          <p:cNvSpPr>
            <a:spLocks noChangeArrowheads="1"/>
          </p:cNvSpPr>
          <p:nvPr/>
        </p:nvSpPr>
        <p:spPr bwMode="auto">
          <a:xfrm>
            <a:off x="0" y="2205038"/>
            <a:ext cx="1008063" cy="37623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a:t>
            </a:r>
          </a:p>
        </p:txBody>
      </p:sp>
      <p:sp>
        <p:nvSpPr>
          <p:cNvPr id="257045" name="Rectangle 26"/>
          <p:cNvSpPr>
            <a:spLocks noChangeArrowheads="1"/>
          </p:cNvSpPr>
          <p:nvPr/>
        </p:nvSpPr>
        <p:spPr bwMode="auto">
          <a:xfrm>
            <a:off x="1116013" y="1916113"/>
            <a:ext cx="7416800" cy="1008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6" name="Rectangle 27"/>
          <p:cNvSpPr>
            <a:spLocks noChangeArrowheads="1"/>
          </p:cNvSpPr>
          <p:nvPr/>
        </p:nvSpPr>
        <p:spPr bwMode="auto">
          <a:xfrm>
            <a:off x="1258888" y="5157788"/>
            <a:ext cx="7416800" cy="647700"/>
          </a:xfrm>
          <a:prstGeom prst="rect">
            <a:avLst/>
          </a:prstGeom>
          <a:noFill/>
          <a:ln w="9525">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57047" name="Rectangle 28"/>
          <p:cNvSpPr>
            <a:spLocks noChangeArrowheads="1"/>
          </p:cNvSpPr>
          <p:nvPr/>
        </p:nvSpPr>
        <p:spPr bwMode="auto">
          <a:xfrm>
            <a:off x="0" y="5373688"/>
            <a:ext cx="1116013" cy="376237"/>
          </a:xfrm>
          <a:prstGeom prst="rect">
            <a:avLst/>
          </a:prstGeom>
          <a:noFill/>
          <a:ln w="9525" algn="ctr">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en-US" altLang="ar-SA" sz="1800">
                <a:latin typeface="Arial" charset="0"/>
              </a:rPr>
              <a:t>Stage III:</a:t>
            </a:r>
          </a:p>
        </p:txBody>
      </p:sp>
    </p:spTree>
    <p:extLst>
      <p:ext uri="{BB962C8B-B14F-4D97-AF65-F5344CB8AC3E}">
        <p14:creationId xmlns:p14="http://schemas.microsoft.com/office/powerpoint/2010/main" val="2625873607"/>
      </p:ext>
    </p:extLst>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0" y="277813"/>
            <a:ext cx="7543800" cy="1474787"/>
          </a:xfrm>
        </p:spPr>
        <p:txBody>
          <a:bodyPr/>
          <a:lstStyle/>
          <a:p>
            <a:pPr eaLnBrk="1" fontAlgn="auto" hangingPunct="1">
              <a:spcAft>
                <a:spcPts val="0"/>
              </a:spcAft>
              <a:defRPr/>
            </a:pPr>
            <a:r>
              <a:rPr lang="en-US" smtClean="0">
                <a:solidFill>
                  <a:schemeClr val="hlink"/>
                </a:solidFill>
              </a:rPr>
              <a:t>Graph of TPP/APP/MPP vs X</a:t>
            </a:r>
            <a:r>
              <a:rPr lang="en-US" baseline="-25000" smtClean="0">
                <a:solidFill>
                  <a:schemeClr val="hlink"/>
                </a:solidFill>
              </a:rPr>
              <a:t>1</a:t>
            </a:r>
            <a:br>
              <a:rPr lang="en-US" baseline="-25000" smtClean="0">
                <a:solidFill>
                  <a:schemeClr val="hlink"/>
                </a:solidFill>
              </a:rPr>
            </a:br>
            <a:r>
              <a:rPr lang="en-US" baseline="-25000" smtClean="0">
                <a:solidFill>
                  <a:schemeClr val="hlink"/>
                </a:solidFill>
              </a:rPr>
              <a:t>Physical Relationships</a:t>
            </a:r>
            <a:endParaRPr lang="en-US" smtClean="0">
              <a:solidFill>
                <a:schemeClr val="hlink"/>
              </a:solidFill>
            </a:endParaRPr>
          </a:p>
        </p:txBody>
      </p:sp>
      <p:graphicFrame>
        <p:nvGraphicFramePr>
          <p:cNvPr id="258051" name="Object 3"/>
          <p:cNvGraphicFramePr>
            <a:graphicFrameLocks noChangeAspect="1"/>
          </p:cNvGraphicFramePr>
          <p:nvPr/>
        </p:nvGraphicFramePr>
        <p:xfrm>
          <a:off x="1066800" y="1676400"/>
          <a:ext cx="7670800" cy="4845050"/>
        </p:xfrm>
        <a:graphic>
          <a:graphicData uri="http://schemas.openxmlformats.org/presentationml/2006/ole">
            <mc:AlternateContent xmlns:mc="http://schemas.openxmlformats.org/markup-compatibility/2006">
              <mc:Choice xmlns:v="urn:schemas-microsoft-com:vml" Requires="v">
                <p:oleObj spid="_x0000_s113689" name="Chart" r:id="rId3" imgW="4000421" imgH="2362125" progId="Excel.Chart.8">
                  <p:embed/>
                </p:oleObj>
              </mc:Choice>
              <mc:Fallback>
                <p:oleObj name="Chart" r:id="rId3" imgW="4000421" imgH="23621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76708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052" name="Freeform 4"/>
          <p:cNvSpPr>
            <a:spLocks/>
          </p:cNvSpPr>
          <p:nvPr/>
        </p:nvSpPr>
        <p:spPr bwMode="auto">
          <a:xfrm>
            <a:off x="6096000" y="2667000"/>
            <a:ext cx="31750" cy="2439988"/>
          </a:xfrm>
          <a:custGeom>
            <a:avLst/>
            <a:gdLst>
              <a:gd name="T0" fmla="*/ 2147483647 w 20"/>
              <a:gd name="T1" fmla="*/ 2147483647 h 1537"/>
              <a:gd name="T2" fmla="*/ 0 w 20"/>
              <a:gd name="T3" fmla="*/ 0 h 1537"/>
              <a:gd name="T4" fmla="*/ 0 60000 65536"/>
              <a:gd name="T5" fmla="*/ 0 60000 65536"/>
              <a:gd name="T6" fmla="*/ 0 w 20"/>
              <a:gd name="T7" fmla="*/ 0 h 1537"/>
              <a:gd name="T8" fmla="*/ 20 w 20"/>
              <a:gd name="T9" fmla="*/ 1537 h 1537"/>
            </a:gdLst>
            <a:ahLst/>
            <a:cxnLst>
              <a:cxn ang="T4">
                <a:pos x="T0" y="T1"/>
              </a:cxn>
              <a:cxn ang="T5">
                <a:pos x="T2" y="T3"/>
              </a:cxn>
            </a:cxnLst>
            <a:rect l="T6" t="T7" r="T8" b="T9"/>
            <a:pathLst>
              <a:path w="20" h="1537">
                <a:moveTo>
                  <a:pt x="20" y="1537"/>
                </a:moveTo>
                <a:lnTo>
                  <a:pt x="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8053" name="Freeform 5"/>
          <p:cNvSpPr>
            <a:spLocks/>
          </p:cNvSpPr>
          <p:nvPr/>
        </p:nvSpPr>
        <p:spPr bwMode="auto">
          <a:xfrm>
            <a:off x="3886200" y="3657600"/>
            <a:ext cx="1588" cy="1458913"/>
          </a:xfrm>
          <a:custGeom>
            <a:avLst/>
            <a:gdLst>
              <a:gd name="T0" fmla="*/ 0 w 1"/>
              <a:gd name="T1" fmla="*/ 2147483647 h 919"/>
              <a:gd name="T2" fmla="*/ 2147483647 w 1"/>
              <a:gd name="T3" fmla="*/ 0 h 919"/>
              <a:gd name="T4" fmla="*/ 0 60000 65536"/>
              <a:gd name="T5" fmla="*/ 0 60000 65536"/>
              <a:gd name="T6" fmla="*/ 0 w 1"/>
              <a:gd name="T7" fmla="*/ 0 h 919"/>
              <a:gd name="T8" fmla="*/ 1 w 1"/>
              <a:gd name="T9" fmla="*/ 919 h 919"/>
            </a:gdLst>
            <a:ahLst/>
            <a:cxnLst>
              <a:cxn ang="T4">
                <a:pos x="T0" y="T1"/>
              </a:cxn>
              <a:cxn ang="T5">
                <a:pos x="T2" y="T3"/>
              </a:cxn>
            </a:cxnLst>
            <a:rect l="T6" t="T7" r="T8" b="T9"/>
            <a:pathLst>
              <a:path w="1" h="919">
                <a:moveTo>
                  <a:pt x="0" y="919"/>
                </a:moveTo>
                <a:lnTo>
                  <a:pt x="1"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Tree>
    <p:extLst>
      <p:ext uri="{BB962C8B-B14F-4D97-AF65-F5344CB8AC3E}">
        <p14:creationId xmlns:p14="http://schemas.microsoft.com/office/powerpoint/2010/main" val="1280810905"/>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30"/>
          <p:cNvSpPr txBox="1">
            <a:spLocks noChangeArrowheads="1"/>
          </p:cNvSpPr>
          <p:nvPr/>
        </p:nvSpPr>
        <p:spPr bwMode="auto">
          <a:xfrm>
            <a:off x="2051050" y="476250"/>
            <a:ext cx="6473825" cy="366713"/>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 APP, MPP </a:t>
            </a:r>
            <a:r>
              <a:rPr lang="ar-SA" altLang="ar-SA" sz="1800" b="1">
                <a:latin typeface="Arial" charset="0"/>
              </a:rPr>
              <a:t>رسم توضيحي لمراحل الانتاج والعلاقات بين المنحنيات الثلاث:</a:t>
            </a:r>
            <a:endParaRPr lang="en-GB" altLang="ar-SA" sz="1800" b="1">
              <a:latin typeface="Arial" charset="0"/>
            </a:endParaRPr>
          </a:p>
        </p:txBody>
      </p:sp>
      <p:sp>
        <p:nvSpPr>
          <p:cNvPr id="259075" name="Text Box 22"/>
          <p:cNvSpPr txBox="1">
            <a:spLocks noChangeArrowheads="1"/>
          </p:cNvSpPr>
          <p:nvPr/>
        </p:nvSpPr>
        <p:spPr bwMode="auto">
          <a:xfrm>
            <a:off x="1828800" y="2286000"/>
            <a:ext cx="3200400" cy="376238"/>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solidFill>
                  <a:srgbClr val="FF0000"/>
                </a:solidFill>
                <a:latin typeface="Times New Roman" pitchFamily="18" charset="0"/>
                <a:cs typeface="Times New Roman" pitchFamily="18" charset="0"/>
              </a:rPr>
              <a:t>مراحل الانتاج</a:t>
            </a:r>
            <a:endParaRPr lang="en-US" altLang="ar-SA" sz="1800" b="1">
              <a:solidFill>
                <a:srgbClr val="FF0000"/>
              </a:solidFill>
              <a:latin typeface="Times New Roman" pitchFamily="18" charset="0"/>
              <a:cs typeface="Times New Roman" pitchFamily="18" charset="0"/>
            </a:endParaRPr>
          </a:p>
        </p:txBody>
      </p:sp>
      <p:sp>
        <p:nvSpPr>
          <p:cNvPr id="259076" name="Line 2"/>
          <p:cNvSpPr>
            <a:spLocks noChangeShapeType="1"/>
          </p:cNvSpPr>
          <p:nvPr/>
        </p:nvSpPr>
        <p:spPr bwMode="auto">
          <a:xfrm>
            <a:off x="1752600" y="685800"/>
            <a:ext cx="0" cy="2895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7" name="Line 3"/>
          <p:cNvSpPr>
            <a:spLocks noChangeShapeType="1"/>
          </p:cNvSpPr>
          <p:nvPr/>
        </p:nvSpPr>
        <p:spPr bwMode="auto">
          <a:xfrm>
            <a:off x="1752600" y="35814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8" name="Line 4"/>
          <p:cNvSpPr>
            <a:spLocks noChangeShapeType="1"/>
          </p:cNvSpPr>
          <p:nvPr/>
        </p:nvSpPr>
        <p:spPr bwMode="auto">
          <a:xfrm>
            <a:off x="1752600" y="3886200"/>
            <a:ext cx="0" cy="2286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79" name="Line 5"/>
          <p:cNvSpPr>
            <a:spLocks noChangeShapeType="1"/>
          </p:cNvSpPr>
          <p:nvPr/>
        </p:nvSpPr>
        <p:spPr bwMode="auto">
          <a:xfrm>
            <a:off x="1752600" y="6172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80" name="Arc 6"/>
          <p:cNvSpPr>
            <a:spLocks/>
          </p:cNvSpPr>
          <p:nvPr/>
        </p:nvSpPr>
        <p:spPr bwMode="auto">
          <a:xfrm rot="11264897" flipV="1">
            <a:off x="2819400" y="0"/>
            <a:ext cx="1782763" cy="2058988"/>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9081" name="Arc 7"/>
          <p:cNvSpPr>
            <a:spLocks/>
          </p:cNvSpPr>
          <p:nvPr/>
        </p:nvSpPr>
        <p:spPr bwMode="auto">
          <a:xfrm rot="532632" flipV="1">
            <a:off x="1828800" y="1828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9082" name="Freeform 8"/>
          <p:cNvSpPr>
            <a:spLocks/>
          </p:cNvSpPr>
          <p:nvPr/>
        </p:nvSpPr>
        <p:spPr bwMode="auto">
          <a:xfrm>
            <a:off x="1752600" y="5105400"/>
            <a:ext cx="2438400" cy="1155700"/>
          </a:xfrm>
          <a:custGeom>
            <a:avLst/>
            <a:gdLst>
              <a:gd name="T0" fmla="*/ 0 w 1536"/>
              <a:gd name="T1" fmla="*/ 2147483647 h 728"/>
              <a:gd name="T2" fmla="*/ 2147483647 w 1536"/>
              <a:gd name="T3" fmla="*/ 2147483647 h 728"/>
              <a:gd name="T4" fmla="*/ 2147483647 w 1536"/>
              <a:gd name="T5" fmla="*/ 2147483647 h 728"/>
              <a:gd name="T6" fmla="*/ 0 60000 65536"/>
              <a:gd name="T7" fmla="*/ 0 60000 65536"/>
              <a:gd name="T8" fmla="*/ 0 60000 65536"/>
              <a:gd name="T9" fmla="*/ 0 w 1536"/>
              <a:gd name="T10" fmla="*/ 0 h 728"/>
              <a:gd name="T11" fmla="*/ 1536 w 1536"/>
              <a:gd name="T12" fmla="*/ 728 h 728"/>
            </a:gdLst>
            <a:ahLst/>
            <a:cxnLst>
              <a:cxn ang="T6">
                <a:pos x="T0" y="T1"/>
              </a:cxn>
              <a:cxn ang="T7">
                <a:pos x="T2" y="T3"/>
              </a:cxn>
              <a:cxn ang="T8">
                <a:pos x="T4" y="T5"/>
              </a:cxn>
            </a:cxnLst>
            <a:rect l="T9" t="T10" r="T11" b="T12"/>
            <a:pathLst>
              <a:path w="1536" h="728">
                <a:moveTo>
                  <a:pt x="0" y="392"/>
                </a:moveTo>
                <a:cubicBezTo>
                  <a:pt x="88" y="196"/>
                  <a:pt x="176" y="0"/>
                  <a:pt x="432" y="56"/>
                </a:cubicBezTo>
                <a:cubicBezTo>
                  <a:pt x="688" y="112"/>
                  <a:pt x="1352" y="616"/>
                  <a:pt x="1536" y="7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3" name="Arc 9"/>
          <p:cNvSpPr>
            <a:spLocks/>
          </p:cNvSpPr>
          <p:nvPr/>
        </p:nvSpPr>
        <p:spPr bwMode="auto">
          <a:xfrm rot="12654692" flipV="1">
            <a:off x="1905000" y="5105400"/>
            <a:ext cx="2286000" cy="1447800"/>
          </a:xfrm>
          <a:custGeom>
            <a:avLst/>
            <a:gdLst>
              <a:gd name="T0" fmla="*/ 2147483647 w 21600"/>
              <a:gd name="T1" fmla="*/ 0 h 21594"/>
              <a:gd name="T2" fmla="*/ 2147483647 w 21600"/>
              <a:gd name="T3" fmla="*/ 2147483647 h 21594"/>
              <a:gd name="T4" fmla="*/ 0 w 21600"/>
              <a:gd name="T5" fmla="*/ 2147483647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524" y="0"/>
                </a:moveTo>
                <a:cubicBezTo>
                  <a:pt x="12246" y="285"/>
                  <a:pt x="21600" y="9869"/>
                  <a:pt x="21600" y="21594"/>
                </a:cubicBezTo>
              </a:path>
              <a:path w="21600" h="21594" stroke="0" extrusionOk="0">
                <a:moveTo>
                  <a:pt x="524" y="0"/>
                </a:moveTo>
                <a:cubicBezTo>
                  <a:pt x="12246" y="285"/>
                  <a:pt x="21600" y="9869"/>
                  <a:pt x="21600" y="21594"/>
                </a:cubicBezTo>
                <a:lnTo>
                  <a:pt x="0" y="21594"/>
                </a:lnTo>
                <a:lnTo>
                  <a:pt x="524"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9084" name="Text Box 10"/>
          <p:cNvSpPr txBox="1">
            <a:spLocks noChangeArrowheads="1"/>
          </p:cNvSpPr>
          <p:nvPr/>
        </p:nvSpPr>
        <p:spPr bwMode="auto">
          <a:xfrm>
            <a:off x="4643438" y="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a:t>
            </a:r>
          </a:p>
        </p:txBody>
      </p:sp>
      <p:sp>
        <p:nvSpPr>
          <p:cNvPr id="259085" name="Text Box 11"/>
          <p:cNvSpPr txBox="1">
            <a:spLocks noChangeArrowheads="1"/>
          </p:cNvSpPr>
          <p:nvPr/>
        </p:nvSpPr>
        <p:spPr bwMode="auto">
          <a:xfrm>
            <a:off x="5105400" y="50292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APP</a:t>
            </a:r>
          </a:p>
        </p:txBody>
      </p:sp>
      <p:sp>
        <p:nvSpPr>
          <p:cNvPr id="259086" name="Text Box 12"/>
          <p:cNvSpPr txBox="1">
            <a:spLocks noChangeArrowheads="1"/>
          </p:cNvSpPr>
          <p:nvPr/>
        </p:nvSpPr>
        <p:spPr bwMode="auto">
          <a:xfrm>
            <a:off x="4953000" y="5715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MPP</a:t>
            </a:r>
          </a:p>
        </p:txBody>
      </p:sp>
      <p:sp>
        <p:nvSpPr>
          <p:cNvPr id="259087" name="Freeform 13"/>
          <p:cNvSpPr>
            <a:spLocks/>
          </p:cNvSpPr>
          <p:nvPr/>
        </p:nvSpPr>
        <p:spPr bwMode="auto">
          <a:xfrm>
            <a:off x="4038600" y="0"/>
            <a:ext cx="14288" cy="6142038"/>
          </a:xfrm>
          <a:custGeom>
            <a:avLst/>
            <a:gdLst>
              <a:gd name="T0" fmla="*/ 2147483647 w 9"/>
              <a:gd name="T1" fmla="*/ 2147483647 h 3869"/>
              <a:gd name="T2" fmla="*/ 0 w 9"/>
              <a:gd name="T3" fmla="*/ 0 h 3869"/>
              <a:gd name="T4" fmla="*/ 0 60000 65536"/>
              <a:gd name="T5" fmla="*/ 0 60000 65536"/>
              <a:gd name="T6" fmla="*/ 0 w 9"/>
              <a:gd name="T7" fmla="*/ 0 h 3869"/>
              <a:gd name="T8" fmla="*/ 9 w 9"/>
              <a:gd name="T9" fmla="*/ 3869 h 3869"/>
            </a:gdLst>
            <a:ahLst/>
            <a:cxnLst>
              <a:cxn ang="T4">
                <a:pos x="T0" y="T1"/>
              </a:cxn>
              <a:cxn ang="T5">
                <a:pos x="T2" y="T3"/>
              </a:cxn>
            </a:cxnLst>
            <a:rect l="T6" t="T7" r="T8" b="T9"/>
            <a:pathLst>
              <a:path w="9" h="3869">
                <a:moveTo>
                  <a:pt x="9" y="3869"/>
                </a:moveTo>
                <a:cubicBezTo>
                  <a:pt x="8" y="3223"/>
                  <a:pt x="2" y="806"/>
                  <a:pt x="0" y="0"/>
                </a:cubicBez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8" name="Freeform 14"/>
          <p:cNvSpPr>
            <a:spLocks/>
          </p:cNvSpPr>
          <p:nvPr/>
        </p:nvSpPr>
        <p:spPr bwMode="auto">
          <a:xfrm>
            <a:off x="2716213" y="668338"/>
            <a:ext cx="53975" cy="5500687"/>
          </a:xfrm>
          <a:custGeom>
            <a:avLst/>
            <a:gdLst>
              <a:gd name="T0" fmla="*/ 2147483647 w 34"/>
              <a:gd name="T1" fmla="*/ 2147483647 h 3465"/>
              <a:gd name="T2" fmla="*/ 0 w 34"/>
              <a:gd name="T3" fmla="*/ 0 h 3465"/>
              <a:gd name="T4" fmla="*/ 0 60000 65536"/>
              <a:gd name="T5" fmla="*/ 0 60000 65536"/>
              <a:gd name="T6" fmla="*/ 0 w 34"/>
              <a:gd name="T7" fmla="*/ 0 h 3465"/>
              <a:gd name="T8" fmla="*/ 34 w 34"/>
              <a:gd name="T9" fmla="*/ 3465 h 3465"/>
            </a:gdLst>
            <a:ahLst/>
            <a:cxnLst>
              <a:cxn ang="T4">
                <a:pos x="T0" y="T1"/>
              </a:cxn>
              <a:cxn ang="T5">
                <a:pos x="T2" y="T3"/>
              </a:cxn>
            </a:cxnLst>
            <a:rect l="T6" t="T7" r="T8" b="T9"/>
            <a:pathLst>
              <a:path w="34" h="3465">
                <a:moveTo>
                  <a:pt x="34" y="3465"/>
                </a:moveTo>
                <a:lnTo>
                  <a:pt x="0" y="0"/>
                </a:ln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89" name="Text Box 15"/>
          <p:cNvSpPr txBox="1">
            <a:spLocks noChangeArrowheads="1"/>
          </p:cNvSpPr>
          <p:nvPr/>
        </p:nvSpPr>
        <p:spPr bwMode="auto">
          <a:xfrm>
            <a:off x="6384925" y="6056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25000">
                <a:latin typeface="Arial" charset="0"/>
              </a:rPr>
              <a:t>1</a:t>
            </a:r>
            <a:endParaRPr lang="en-US" altLang="ar-SA" sz="1800" b="1">
              <a:latin typeface="Arial" charset="0"/>
            </a:endParaRPr>
          </a:p>
        </p:txBody>
      </p:sp>
      <p:sp>
        <p:nvSpPr>
          <p:cNvPr id="259090" name="Text Box 16"/>
          <p:cNvSpPr txBox="1">
            <a:spLocks noChangeArrowheads="1"/>
          </p:cNvSpPr>
          <p:nvPr/>
        </p:nvSpPr>
        <p:spPr bwMode="auto">
          <a:xfrm>
            <a:off x="1403350" y="4048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59091" name="Text Box 17"/>
          <p:cNvSpPr txBox="1">
            <a:spLocks noChangeArrowheads="1"/>
          </p:cNvSpPr>
          <p:nvPr/>
        </p:nvSpPr>
        <p:spPr bwMode="auto">
          <a:xfrm rot="-2426506">
            <a:off x="1447800" y="129540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a:t>
            </a:r>
          </a:p>
          <a:p>
            <a:pPr algn="l" rtl="0" eaLnBrk="1" hangingPunct="1">
              <a:spcBef>
                <a:spcPct val="0"/>
              </a:spcBef>
              <a:buClrTx/>
              <a:buSzTx/>
              <a:buFontTx/>
              <a:buNone/>
            </a:pPr>
            <a:r>
              <a:rPr lang="en-US" altLang="ar-SA" sz="1800" b="1" u="sng">
                <a:latin typeface="Arial" charset="0"/>
              </a:rPr>
              <a:t>(Irrational)</a:t>
            </a:r>
          </a:p>
        </p:txBody>
      </p:sp>
      <p:sp>
        <p:nvSpPr>
          <p:cNvPr id="259092" name="Text Box 18"/>
          <p:cNvSpPr txBox="1">
            <a:spLocks noChangeArrowheads="1"/>
          </p:cNvSpPr>
          <p:nvPr/>
        </p:nvSpPr>
        <p:spPr bwMode="auto">
          <a:xfrm rot="-2935935">
            <a:off x="2749550" y="128905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II</a:t>
            </a:r>
          </a:p>
          <a:p>
            <a:pPr algn="l" rtl="0" eaLnBrk="1" hangingPunct="1">
              <a:spcBef>
                <a:spcPct val="0"/>
              </a:spcBef>
              <a:buClrTx/>
              <a:buSzTx/>
              <a:buFontTx/>
              <a:buNone/>
            </a:pPr>
            <a:r>
              <a:rPr lang="en-US" altLang="ar-SA" sz="1800" b="1" u="sng">
                <a:latin typeface="Arial" charset="0"/>
              </a:rPr>
              <a:t>(Rational)</a:t>
            </a:r>
          </a:p>
        </p:txBody>
      </p:sp>
      <p:sp>
        <p:nvSpPr>
          <p:cNvPr id="259093" name="Text Box 19"/>
          <p:cNvSpPr txBox="1">
            <a:spLocks noChangeArrowheads="1"/>
          </p:cNvSpPr>
          <p:nvPr/>
        </p:nvSpPr>
        <p:spPr bwMode="auto">
          <a:xfrm rot="-2956707">
            <a:off x="4159250" y="125095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u="sng">
                <a:latin typeface="Arial" charset="0"/>
              </a:rPr>
              <a:t>Stage III</a:t>
            </a:r>
          </a:p>
          <a:p>
            <a:pPr algn="l" rtl="0" eaLnBrk="1" hangingPunct="1">
              <a:spcBef>
                <a:spcPct val="0"/>
              </a:spcBef>
              <a:buClrTx/>
              <a:buSzTx/>
              <a:buFontTx/>
              <a:buNone/>
            </a:pPr>
            <a:r>
              <a:rPr lang="en-US" altLang="ar-SA" sz="1800" b="1" u="sng">
                <a:latin typeface="Arial" charset="0"/>
              </a:rPr>
              <a:t>(Irrational)</a:t>
            </a:r>
          </a:p>
        </p:txBody>
      </p:sp>
      <p:sp>
        <p:nvSpPr>
          <p:cNvPr id="259094" name="Text Box 20"/>
          <p:cNvSpPr txBox="1">
            <a:spLocks noChangeArrowheads="1"/>
          </p:cNvSpPr>
          <p:nvPr/>
        </p:nvSpPr>
        <p:spPr bwMode="auto">
          <a:xfrm>
            <a:off x="6156325" y="3389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25000">
                <a:latin typeface="Arial" charset="0"/>
              </a:rPr>
              <a:t>1</a:t>
            </a:r>
            <a:endParaRPr lang="en-US" altLang="ar-SA" sz="1800" b="1">
              <a:latin typeface="Arial" charset="0"/>
            </a:endParaRPr>
          </a:p>
        </p:txBody>
      </p:sp>
      <p:sp>
        <p:nvSpPr>
          <p:cNvPr id="259095" name="Text Box 21"/>
          <p:cNvSpPr txBox="1">
            <a:spLocks noChangeArrowheads="1"/>
          </p:cNvSpPr>
          <p:nvPr/>
        </p:nvSpPr>
        <p:spPr bwMode="auto">
          <a:xfrm>
            <a:off x="1508125" y="36179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59096" name="Line 23"/>
          <p:cNvSpPr>
            <a:spLocks noChangeShapeType="1"/>
          </p:cNvSpPr>
          <p:nvPr/>
        </p:nvSpPr>
        <p:spPr bwMode="auto">
          <a:xfrm flipV="1">
            <a:off x="2303463" y="5181600"/>
            <a:ext cx="0" cy="990600"/>
          </a:xfrm>
          <a:prstGeom prst="line">
            <a:avLst/>
          </a:prstGeom>
          <a:noFill/>
          <a:ln w="9525">
            <a:solidFill>
              <a:schemeClr val="accent2"/>
            </a:solidFill>
            <a:prstDash val="lgDash"/>
            <a:round/>
            <a:headEnd/>
            <a:tailEnd type="oval"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97" name="Freeform 24"/>
          <p:cNvSpPr>
            <a:spLocks/>
          </p:cNvSpPr>
          <p:nvPr/>
        </p:nvSpPr>
        <p:spPr bwMode="auto">
          <a:xfrm>
            <a:off x="2282825" y="3048000"/>
            <a:ext cx="7938" cy="2146300"/>
          </a:xfrm>
          <a:custGeom>
            <a:avLst/>
            <a:gdLst>
              <a:gd name="T0" fmla="*/ 2147483647 w 5"/>
              <a:gd name="T1" fmla="*/ 2147483647 h 1352"/>
              <a:gd name="T2" fmla="*/ 0 w 5"/>
              <a:gd name="T3" fmla="*/ 0 h 1352"/>
              <a:gd name="T4" fmla="*/ 0 60000 65536"/>
              <a:gd name="T5" fmla="*/ 0 60000 65536"/>
              <a:gd name="T6" fmla="*/ 0 w 5"/>
              <a:gd name="T7" fmla="*/ 0 h 1352"/>
              <a:gd name="T8" fmla="*/ 5 w 5"/>
              <a:gd name="T9" fmla="*/ 1352 h 1352"/>
            </a:gdLst>
            <a:ahLst/>
            <a:cxnLst>
              <a:cxn ang="T4">
                <a:pos x="T0" y="T1"/>
              </a:cxn>
              <a:cxn ang="T5">
                <a:pos x="T2" y="T3"/>
              </a:cxn>
            </a:cxnLst>
            <a:rect l="T6" t="T7" r="T8" b="T9"/>
            <a:pathLst>
              <a:path w="5" h="1352">
                <a:moveTo>
                  <a:pt x="5" y="1352"/>
                </a:moveTo>
                <a:lnTo>
                  <a:pt x="0" y="0"/>
                </a:lnTo>
              </a:path>
            </a:pathLst>
          </a:custGeom>
          <a:noFill/>
          <a:ln w="28575">
            <a:solidFill>
              <a:srgbClr val="008000"/>
            </a:solidFill>
            <a:round/>
            <a:headEnd/>
            <a:tailEnd type="oval"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098" name="Line 25"/>
          <p:cNvSpPr>
            <a:spLocks noChangeShapeType="1"/>
          </p:cNvSpPr>
          <p:nvPr/>
        </p:nvSpPr>
        <p:spPr bwMode="auto">
          <a:xfrm flipV="1">
            <a:off x="2438400" y="2819400"/>
            <a:ext cx="3352800" cy="228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59099" name="Text Box 26"/>
          <p:cNvSpPr txBox="1">
            <a:spLocks noChangeArrowheads="1"/>
          </p:cNvSpPr>
          <p:nvPr/>
        </p:nvSpPr>
        <p:spPr bwMode="auto">
          <a:xfrm rot="-649805">
            <a:off x="5791200" y="2438400"/>
            <a:ext cx="2286000" cy="376238"/>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0"/>
              </a:spcBef>
              <a:buClrTx/>
              <a:buSzTx/>
              <a:buFontTx/>
              <a:buNone/>
            </a:pPr>
            <a:r>
              <a:rPr lang="ar-SA" altLang="ar-SA" sz="1800" b="1">
                <a:latin typeface="Arial" charset="0"/>
              </a:rPr>
              <a:t>نقطة انقلاب</a:t>
            </a:r>
            <a:endParaRPr lang="en-US" altLang="ar-SA" sz="1800" b="1">
              <a:latin typeface="Arial" charset="0"/>
            </a:endParaRPr>
          </a:p>
        </p:txBody>
      </p:sp>
      <p:sp>
        <p:nvSpPr>
          <p:cNvPr id="259100" name="Freeform 28"/>
          <p:cNvSpPr>
            <a:spLocks/>
          </p:cNvSpPr>
          <p:nvPr/>
        </p:nvSpPr>
        <p:spPr bwMode="auto">
          <a:xfrm rot="-284344">
            <a:off x="3779838" y="5876925"/>
            <a:ext cx="1169987" cy="76200"/>
          </a:xfrm>
          <a:custGeom>
            <a:avLst/>
            <a:gdLst>
              <a:gd name="T0" fmla="*/ 2147483647 w 737"/>
              <a:gd name="T1" fmla="*/ 2147483647 h 48"/>
              <a:gd name="T2" fmla="*/ 0 w 737"/>
              <a:gd name="T3" fmla="*/ 0 h 48"/>
              <a:gd name="T4" fmla="*/ 0 60000 65536"/>
              <a:gd name="T5" fmla="*/ 0 60000 65536"/>
              <a:gd name="T6" fmla="*/ 0 w 737"/>
              <a:gd name="T7" fmla="*/ 0 h 48"/>
              <a:gd name="T8" fmla="*/ 737 w 737"/>
              <a:gd name="T9" fmla="*/ 48 h 48"/>
            </a:gdLst>
            <a:ahLst/>
            <a:cxnLst>
              <a:cxn ang="T4">
                <a:pos x="T0" y="T1"/>
              </a:cxn>
              <a:cxn ang="T5">
                <a:pos x="T2" y="T3"/>
              </a:cxn>
            </a:cxnLst>
            <a:rect l="T6" t="T7" r="T8" b="T9"/>
            <a:pathLst>
              <a:path w="737" h="48">
                <a:moveTo>
                  <a:pt x="737" y="48"/>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59101" name="Line 29"/>
          <p:cNvSpPr>
            <a:spLocks noChangeShapeType="1"/>
          </p:cNvSpPr>
          <p:nvPr/>
        </p:nvSpPr>
        <p:spPr bwMode="auto">
          <a:xfrm flipH="1">
            <a:off x="3733800" y="5181600"/>
            <a:ext cx="1371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2661424521"/>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idx="1"/>
          </p:nvPr>
        </p:nvSpPr>
        <p:spPr/>
        <p:txBody>
          <a:bodyPr/>
          <a:lstStyle/>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الأولى:</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النقطة التي تكون فيها الوحدات المستخدمة من عنصر الإنتاج المتغير مساوية للصفر وتنتهي بالنقطة التي يكون فيها متوسط الإنتاج </a:t>
            </a:r>
            <a:r>
              <a:rPr lang="en-US" altLang="ar-SA" b="1" dirty="0" smtClean="0">
                <a:latin typeface="Times New Roman" panose="02020603050405020304" pitchFamily="18" charset="0"/>
                <a:cs typeface="Times New Roman" panose="02020603050405020304" pitchFamily="18" charset="0"/>
              </a:rPr>
              <a:t> (APP)</a:t>
            </a:r>
            <a:r>
              <a:rPr lang="ar-SA" altLang="ar-SA" b="1" dirty="0" smtClean="0">
                <a:latin typeface="Times New Roman" panose="02020603050405020304" pitchFamily="18" charset="0"/>
                <a:cs typeface="Times New Roman" panose="02020603050405020304" pitchFamily="18" charset="0"/>
              </a:rPr>
              <a:t>في أعلى قمة له.</a:t>
            </a:r>
          </a:p>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الثانية:</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نهاية المرحلة الأولى و تنتهي بالنقطة التي يكون فيها الإنتاج الحدي </a:t>
            </a:r>
            <a:r>
              <a:rPr lang="en-US" altLang="ar-SA" b="1" dirty="0" smtClean="0">
                <a:latin typeface="Times New Roman" panose="02020603050405020304" pitchFamily="18" charset="0"/>
                <a:cs typeface="Times New Roman" panose="02020603050405020304" pitchFamily="18" charset="0"/>
              </a:rPr>
              <a:t> (MPP)</a:t>
            </a:r>
            <a:r>
              <a:rPr lang="ar-SA" altLang="ar-SA" b="1" dirty="0" smtClean="0">
                <a:latin typeface="Times New Roman" panose="02020603050405020304" pitchFamily="18" charset="0"/>
                <a:cs typeface="Times New Roman" panose="02020603050405020304" pitchFamily="18" charset="0"/>
              </a:rPr>
              <a:t>مساوياً للصفر.</a:t>
            </a:r>
            <a:endParaRPr lang="en-US" altLang="ar-SA" b="1" dirty="0" smtClean="0">
              <a:latin typeface="Times New Roman" panose="02020603050405020304" pitchFamily="18" charset="0"/>
              <a:cs typeface="Times New Roman" panose="02020603050405020304" pitchFamily="18" charset="0"/>
            </a:endParaRPr>
          </a:p>
          <a:p>
            <a:pPr algn="r" rtl="1" eaLnBrk="1" hangingPunct="1">
              <a:lnSpc>
                <a:spcPct val="90000"/>
              </a:lnSpc>
            </a:pPr>
            <a:r>
              <a:rPr lang="ar-SA" altLang="ar-SA" sz="2800" b="1" u="sng" dirty="0" smtClean="0">
                <a:latin typeface="Times New Roman" panose="02020603050405020304" pitchFamily="18" charset="0"/>
                <a:cs typeface="Times New Roman" panose="02020603050405020304" pitchFamily="18" charset="0"/>
              </a:rPr>
              <a:t>المرحلة الثالثة:</a:t>
            </a:r>
          </a:p>
          <a:p>
            <a:pPr lvl="1" algn="r" rtl="1" eaLnBrk="1" hangingPunct="1">
              <a:lnSpc>
                <a:spcPct val="90000"/>
              </a:lnSpc>
            </a:pPr>
            <a:r>
              <a:rPr lang="ar-SA" altLang="ar-SA" b="1" dirty="0" smtClean="0">
                <a:latin typeface="Times New Roman" panose="02020603050405020304" pitchFamily="18" charset="0"/>
                <a:cs typeface="Times New Roman" panose="02020603050405020304" pitchFamily="18" charset="0"/>
              </a:rPr>
              <a:t>تبدأ من نقطة نهاية المرحلة الإنتاجية الثانية.</a:t>
            </a:r>
            <a:endParaRPr lang="en-US" altLang="ar-SA" b="1" dirty="0" smtClean="0">
              <a:latin typeface="Times New Roman" panose="02020603050405020304" pitchFamily="18" charset="0"/>
              <a:cs typeface="Times New Roman" panose="02020603050405020304" pitchFamily="18" charset="0"/>
            </a:endParaRPr>
          </a:p>
          <a:p>
            <a:pPr algn="r" rtl="1" eaLnBrk="1" hangingPunct="1">
              <a:lnSpc>
                <a:spcPct val="90000"/>
              </a:lnSpc>
            </a:pPr>
            <a:endParaRPr lang="en-GB" altLang="ar-SA" sz="2800" b="1" dirty="0" smtClean="0">
              <a:latin typeface="Times New Roman" panose="02020603050405020304" pitchFamily="18" charset="0"/>
              <a:cs typeface="Times New Roman" panose="02020603050405020304" pitchFamily="18" charset="0"/>
            </a:endParaRPr>
          </a:p>
        </p:txBody>
      </p:sp>
      <p:sp>
        <p:nvSpPr>
          <p:cNvPr id="358402"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تحديد مراحل الانتاج</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8303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95288" y="260350"/>
            <a:ext cx="8229600" cy="1139825"/>
          </a:xfrm>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سمات مراحل الانتاج الثلاث</a:t>
            </a:r>
            <a:endParaRPr lang="en-GB" dirty="0" smtClean="0">
              <a:latin typeface="Times New Roman" panose="02020603050405020304" pitchFamily="18" charset="0"/>
              <a:cs typeface="Times New Roman" panose="02020603050405020304" pitchFamily="18" charset="0"/>
            </a:endParaRPr>
          </a:p>
        </p:txBody>
      </p:sp>
      <p:graphicFrame>
        <p:nvGraphicFramePr>
          <p:cNvPr id="359483" name="Group 59"/>
          <p:cNvGraphicFramePr>
            <a:graphicFrameLocks noGrp="1"/>
          </p:cNvGraphicFramePr>
          <p:nvPr>
            <p:ph type="tbl" idx="1"/>
          </p:nvPr>
        </p:nvGraphicFramePr>
        <p:xfrm>
          <a:off x="468313" y="1471613"/>
          <a:ext cx="8229600" cy="5021263"/>
        </p:xfrm>
        <a:graphic>
          <a:graphicData uri="http://schemas.openxmlformats.org/drawingml/2006/table">
            <a:tbl>
              <a:tblPr/>
              <a:tblGrid>
                <a:gridCol w="2519362"/>
                <a:gridCol w="3097213"/>
                <a:gridCol w="2613025"/>
              </a:tblGrid>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الثالثة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الثانية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الأولي</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100596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الناتج الكلي يتناقص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الناتج يتزايد بمعدل متناقص و يصل إلى قمته في نهاية المرحلة.</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يزداد الناتج بمعدل متزايد ثم بمعدل متناقص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66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يتناقص ولا يصل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للصفر</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MPP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يتناقص كلا من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يتزايد، ثم يتناقص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يصل أعلي قيمة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&lt; 0</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&gt; MPP</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 &gt; APP</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E &lt; 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المرحلة</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 0, y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Max</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عند قمة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 E ≤ 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1153" name="AutoShape 58"/>
          <p:cNvSpPr>
            <a:spLocks/>
          </p:cNvSpPr>
          <p:nvPr/>
        </p:nvSpPr>
        <p:spPr bwMode="auto">
          <a:xfrm>
            <a:off x="4643438" y="5084763"/>
            <a:ext cx="215900" cy="504825"/>
          </a:xfrm>
          <a:prstGeom prst="leftBrace">
            <a:avLst>
              <a:gd name="adj1" fmla="val 194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416824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algn="just"/>
            <a:r>
              <a:rPr lang="ar-SA" sz="4000" dirty="0">
                <a:solidFill>
                  <a:srgbClr val="0000CC"/>
                </a:solidFill>
              </a:rPr>
              <a:t>2. </a:t>
            </a:r>
            <a:r>
              <a:rPr lang="ar-SA" sz="4000" dirty="0" smtClean="0">
                <a:solidFill>
                  <a:srgbClr val="0000CC"/>
                </a:solidFill>
              </a:rPr>
              <a:t>إدارة </a:t>
            </a:r>
            <a:r>
              <a:rPr lang="ar-SA" sz="4000" dirty="0">
                <a:solidFill>
                  <a:srgbClr val="0000CC"/>
                </a:solidFill>
              </a:rPr>
              <a:t>المشاريع الزراعية</a:t>
            </a:r>
            <a:endParaRPr lang="en-US" sz="4000" dirty="0">
              <a:solidFill>
                <a:srgbClr val="0000CC"/>
              </a:solidFill>
            </a:endParaRPr>
          </a:p>
        </p:txBody>
      </p:sp>
      <p:sp>
        <p:nvSpPr>
          <p:cNvPr id="25603" name="Rectangle 3"/>
          <p:cNvSpPr>
            <a:spLocks noGrp="1" noChangeArrowheads="1"/>
          </p:cNvSpPr>
          <p:nvPr>
            <p:ph type="body" idx="1"/>
          </p:nvPr>
        </p:nvSpPr>
        <p:spPr/>
        <p:txBody>
          <a:bodyPr/>
          <a:lstStyle/>
          <a:p>
            <a:pPr algn="just"/>
            <a:r>
              <a:rPr lang="ar-SA" sz="3200" b="1" dirty="0" smtClean="0"/>
              <a:t>دراسة </a:t>
            </a:r>
            <a:r>
              <a:rPr lang="ar-SA" sz="3200" b="1" dirty="0"/>
              <a:t>الطرق التي يمكن أن تحقق أكبر منفعة ممكنة من استخدام عناصر الانتاج المتاحة في المشاريع </a:t>
            </a:r>
            <a:r>
              <a:rPr lang="ar-SA" sz="3200" b="1" dirty="0" smtClean="0"/>
              <a:t>الزراعية. </a:t>
            </a:r>
            <a:r>
              <a:rPr lang="ar-SA" sz="3200" b="1" dirty="0"/>
              <a:t>ومن الأفرع الرئيسة لهذا القسم نذكر ما يلي</a:t>
            </a:r>
            <a:r>
              <a:rPr lang="ar-SA" sz="3200" b="1" dirty="0" smtClean="0"/>
              <a:t>:</a:t>
            </a:r>
          </a:p>
          <a:p>
            <a:pPr marL="990600" lvl="1" indent="-533400" algn="just">
              <a:buFont typeface="Wingdings" pitchFamily="2" charset="2"/>
              <a:buChar char="v"/>
            </a:pPr>
            <a:endParaRPr lang="ar-SA" b="1" dirty="0" smtClean="0"/>
          </a:p>
          <a:p>
            <a:pPr marL="990600" lvl="1" indent="-533400" algn="just">
              <a:buFont typeface="Wingdings" pitchFamily="2" charset="2"/>
              <a:buChar char="v"/>
            </a:pPr>
            <a:r>
              <a:rPr lang="ar-SA" b="1" dirty="0" smtClean="0"/>
              <a:t>التقييم الزراعي: تقييم عوامل الانتاج وأصول المشاريع الزراعية</a:t>
            </a:r>
          </a:p>
          <a:p>
            <a:pPr marL="990600" lvl="1" indent="-533400" algn="just">
              <a:buFont typeface="Wingdings" pitchFamily="2" charset="2"/>
              <a:buChar char="v"/>
            </a:pPr>
            <a:r>
              <a:rPr lang="ar-SA" b="1" dirty="0" smtClean="0"/>
              <a:t>المحاسبة الزراعية: حساب تكاليف السلع والدخل لأفرع الانتاج المختلفة </a:t>
            </a:r>
          </a:p>
          <a:p>
            <a:pPr algn="just"/>
            <a:endParaRPr lang="en-US" b="1"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الفرق بين الفنيين والاقتصاديين في تحديد أفضل انتاج؟</a:t>
            </a:r>
          </a:p>
          <a:p>
            <a:pPr algn="r" rtl="1" eaLnBrk="1" hangingPunct="1"/>
            <a:r>
              <a:rPr lang="ar-SA" altLang="ar-SA" dirty="0" smtClean="0">
                <a:latin typeface="Times New Roman" panose="02020603050405020304" pitchFamily="18" charset="0"/>
                <a:cs typeface="Times New Roman" panose="02020603050405020304" pitchFamily="18" charset="0"/>
              </a:rPr>
              <a:t>لماذا المرحلتين الأولي والثالثة ليستا اقتصاديتين؟؟</a:t>
            </a:r>
          </a:p>
          <a:p>
            <a:pPr algn="r" rtl="1" eaLnBrk="1" hangingPunct="1"/>
            <a:r>
              <a:rPr lang="ar-SA" altLang="ar-SA" dirty="0" smtClean="0">
                <a:latin typeface="Times New Roman" panose="02020603050405020304" pitchFamily="18" charset="0"/>
                <a:cs typeface="Times New Roman" panose="02020603050405020304" pitchFamily="18" charset="0"/>
              </a:rPr>
              <a:t>لماذا المرحلة الثانية هي مرحلة الانتاج الاقتصادي؟؟</a:t>
            </a:r>
          </a:p>
          <a:p>
            <a:pPr algn="r" rtl="1" eaLnBrk="1" hangingPunct="1"/>
            <a:endParaRPr lang="en-GB" altLang="ar-SA" dirty="0" smtClean="0">
              <a:latin typeface="Times New Roman" panose="02020603050405020304" pitchFamily="18" charset="0"/>
              <a:cs typeface="Times New Roman" panose="02020603050405020304" pitchFamily="18" charset="0"/>
            </a:endParaRPr>
          </a:p>
        </p:txBody>
      </p:sp>
      <p:sp>
        <p:nvSpPr>
          <p:cNvPr id="361474"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أين يكون </a:t>
            </a:r>
            <a:r>
              <a:rPr lang="ar-SA" dirty="0" err="1" smtClean="0">
                <a:latin typeface="Times New Roman" panose="02020603050405020304" pitchFamily="18" charset="0"/>
                <a:cs typeface="Times New Roman" panose="02020603050405020304" pitchFamily="18" charset="0"/>
              </a:rPr>
              <a:t>الانتاج</a:t>
            </a:r>
            <a:r>
              <a:rPr lang="ar-SA" dirty="0" smtClean="0">
                <a:latin typeface="Times New Roman" panose="02020603050405020304" pitchFamily="18" charset="0"/>
                <a:cs typeface="Times New Roman" panose="02020603050405020304" pitchFamily="18" charset="0"/>
              </a:rPr>
              <a:t> الأمثل؟؟</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4011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تأثير التكنولوجيا الحديثة علي دالة الانتاج</a:t>
            </a:r>
            <a:r>
              <a:rPr lang="en-GB" sz="4000" i="1" dirty="0" smtClean="0">
                <a:latin typeface="Times New Roman" panose="02020603050405020304" pitchFamily="18" charset="0"/>
                <a:cs typeface="Times New Roman" panose="02020603050405020304" pitchFamily="18" charset="0"/>
              </a:rPr>
              <a:t/>
            </a:r>
            <a:br>
              <a:rPr lang="en-GB" sz="4000" i="1" dirty="0" smtClean="0">
                <a:latin typeface="Times New Roman" panose="02020603050405020304" pitchFamily="18" charset="0"/>
                <a:cs typeface="Times New Roman" panose="02020603050405020304" pitchFamily="18" charset="0"/>
              </a:rPr>
            </a:br>
            <a:endParaRPr lang="en-GB" sz="4000" i="1" dirty="0" smtClean="0">
              <a:latin typeface="Times New Roman" panose="02020603050405020304" pitchFamily="18" charset="0"/>
              <a:cs typeface="Times New Roman" panose="02020603050405020304" pitchFamily="18" charset="0"/>
            </a:endParaRPr>
          </a:p>
        </p:txBody>
      </p:sp>
      <p:sp>
        <p:nvSpPr>
          <p:cNvPr id="263171" name="Rectangle 4"/>
          <p:cNvSpPr>
            <a:spLocks noGrp="1" noChangeArrowheads="1"/>
          </p:cNvSpPr>
          <p:nvPr>
            <p:ph type="body" sz="half" idx="1"/>
          </p:nvPr>
        </p:nvSpPr>
        <p:spPr>
          <a:xfrm>
            <a:off x="0" y="1412875"/>
            <a:ext cx="4433888" cy="4525963"/>
          </a:xfrm>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التطور التقني يرفع دالة الانتاج الي أعلي: هذا يعني:</a:t>
            </a:r>
          </a:p>
          <a:p>
            <a:pPr algn="r" rtl="1" eaLnBrk="1" hangingPunct="1"/>
            <a:r>
              <a:rPr lang="ar-SA" altLang="ar-SA" sz="2400" b="1" dirty="0" smtClean="0">
                <a:latin typeface="Times New Roman" panose="02020603050405020304" pitchFamily="18" charset="0"/>
                <a:cs typeface="Times New Roman" panose="02020603050405020304" pitchFamily="18" charset="0"/>
              </a:rPr>
              <a:t>لنفس المستوي من العامل (</a:t>
            </a:r>
            <a:r>
              <a:rPr lang="en-US" altLang="ar-SA" sz="2400" b="1" dirty="0" smtClean="0">
                <a:latin typeface="Times New Roman" panose="02020603050405020304" pitchFamily="18" charset="0"/>
                <a:cs typeface="Times New Roman" panose="02020603050405020304" pitchFamily="18" charset="0"/>
              </a:rPr>
              <a:t>x*</a:t>
            </a:r>
            <a:r>
              <a:rPr lang="ar-SA" altLang="ar-SA" sz="2400" b="1" dirty="0" smtClean="0">
                <a:latin typeface="Times New Roman" panose="02020603050405020304" pitchFamily="18" charset="0"/>
                <a:cs typeface="Times New Roman" panose="02020603050405020304" pitchFamily="18" charset="0"/>
              </a:rPr>
              <a:t> ) يرتفع الانتاج من (</a:t>
            </a:r>
            <a:r>
              <a:rPr lang="en-US" altLang="ar-SA" sz="2400" b="1" dirty="0" smtClean="0">
                <a:latin typeface="Times New Roman" panose="02020603050405020304" pitchFamily="18" charset="0"/>
                <a:cs typeface="Times New Roman" panose="02020603050405020304" pitchFamily="18" charset="0"/>
              </a:rPr>
              <a:t>y1</a:t>
            </a:r>
            <a:r>
              <a:rPr lang="ar-SA" altLang="ar-SA" sz="2400" b="1" dirty="0" smtClean="0">
                <a:latin typeface="Times New Roman" panose="02020603050405020304" pitchFamily="18" charset="0"/>
                <a:cs typeface="Times New Roman" panose="02020603050405020304" pitchFamily="18" charset="0"/>
              </a:rPr>
              <a:t>) الي (</a:t>
            </a:r>
            <a:r>
              <a:rPr lang="en-US" altLang="ar-SA" sz="2400" b="1" dirty="0" smtClean="0">
                <a:latin typeface="Times New Roman" panose="02020603050405020304" pitchFamily="18" charset="0"/>
                <a:cs typeface="Times New Roman" panose="02020603050405020304" pitchFamily="18" charset="0"/>
              </a:rPr>
              <a:t>y2</a:t>
            </a:r>
            <a:r>
              <a:rPr lang="ar-SA" altLang="ar-SA" sz="2400" b="1" dirty="0" smtClean="0">
                <a:latin typeface="Times New Roman" panose="02020603050405020304" pitchFamily="18" charset="0"/>
                <a:cs typeface="Times New Roman" panose="02020603050405020304" pitchFamily="18" charset="0"/>
              </a:rPr>
              <a:t>)</a:t>
            </a:r>
          </a:p>
          <a:p>
            <a:pPr algn="r" rtl="1" eaLnBrk="1" hangingPunct="1"/>
            <a:r>
              <a:rPr lang="ar-SA" altLang="ar-SA" sz="2400" b="1" dirty="0" smtClean="0">
                <a:latin typeface="Times New Roman" panose="02020603050405020304" pitchFamily="18" charset="0"/>
                <a:cs typeface="Times New Roman" panose="02020603050405020304" pitchFamily="18" charset="0"/>
              </a:rPr>
              <a:t>أو</a:t>
            </a:r>
          </a:p>
          <a:p>
            <a:pPr algn="r" rtl="1" eaLnBrk="1" hangingPunct="1"/>
            <a:r>
              <a:rPr lang="ar-SA" altLang="ar-SA" sz="2400" b="1" dirty="0" smtClean="0">
                <a:latin typeface="Times New Roman" panose="02020603050405020304" pitchFamily="18" charset="0"/>
                <a:cs typeface="Times New Roman" panose="02020603050405020304" pitchFamily="18" charset="0"/>
              </a:rPr>
              <a:t>نفس الانتاج (</a:t>
            </a:r>
            <a:r>
              <a:rPr lang="en-US" altLang="ar-SA" sz="2400" b="1" dirty="0" smtClean="0">
                <a:latin typeface="Times New Roman" panose="02020603050405020304" pitchFamily="18" charset="0"/>
                <a:cs typeface="Times New Roman" panose="02020603050405020304" pitchFamily="18" charset="0"/>
              </a:rPr>
              <a:t>y*</a:t>
            </a:r>
            <a:r>
              <a:rPr lang="ar-SA" altLang="ar-SA" sz="2400" b="1" dirty="0" smtClean="0">
                <a:latin typeface="Times New Roman" panose="02020603050405020304" pitchFamily="18" charset="0"/>
                <a:cs typeface="Times New Roman" panose="02020603050405020304" pitchFamily="18" charset="0"/>
              </a:rPr>
              <a:t> ) يمكن انتاجه بمستوي أقل من العامل</a:t>
            </a:r>
            <a:r>
              <a:rPr lang="en-US" altLang="ar-SA" sz="2400" b="1" dirty="0" smtClean="0">
                <a:latin typeface="Times New Roman" panose="02020603050405020304" pitchFamily="18" charset="0"/>
                <a:cs typeface="Times New Roman" panose="02020603050405020304" pitchFamily="18" charset="0"/>
              </a:rPr>
              <a:t>:</a:t>
            </a:r>
            <a:r>
              <a:rPr lang="ar-SA" altLang="ar-SA" sz="2400" b="1" dirty="0" smtClean="0">
                <a:latin typeface="Times New Roman" panose="02020603050405020304" pitchFamily="18" charset="0"/>
                <a:cs typeface="Times New Roman" panose="02020603050405020304" pitchFamily="18" charset="0"/>
              </a:rPr>
              <a:t> ( </a:t>
            </a:r>
            <a:r>
              <a:rPr lang="en-US" altLang="ar-SA" sz="2400" b="1" dirty="0" smtClean="0">
                <a:latin typeface="Times New Roman" panose="02020603050405020304" pitchFamily="18" charset="0"/>
                <a:cs typeface="Times New Roman" panose="02020603050405020304" pitchFamily="18" charset="0"/>
              </a:rPr>
              <a:t>x1</a:t>
            </a:r>
            <a:r>
              <a:rPr lang="ar-SA" altLang="ar-SA" sz="2400" b="1" dirty="0" smtClean="0">
                <a:latin typeface="Times New Roman" panose="02020603050405020304" pitchFamily="18" charset="0"/>
                <a:cs typeface="Times New Roman" panose="02020603050405020304" pitchFamily="18" charset="0"/>
              </a:rPr>
              <a:t> ) مقارنة بـ (  </a:t>
            </a:r>
            <a:r>
              <a:rPr lang="en-US" altLang="ar-SA" sz="2400" b="1" dirty="0" smtClean="0">
                <a:latin typeface="Times New Roman" panose="02020603050405020304" pitchFamily="18" charset="0"/>
                <a:cs typeface="Times New Roman" panose="02020603050405020304" pitchFamily="18" charset="0"/>
              </a:rPr>
              <a:t>x2</a:t>
            </a:r>
            <a:r>
              <a:rPr lang="ar-SA" altLang="ar-SA" sz="2400" b="1" dirty="0" smtClean="0">
                <a:latin typeface="Times New Roman" panose="02020603050405020304" pitchFamily="18" charset="0"/>
                <a:cs typeface="Times New Roman" panose="02020603050405020304" pitchFamily="18" charset="0"/>
              </a:rPr>
              <a:t> )</a:t>
            </a:r>
            <a:endParaRPr lang="en-US" altLang="ar-SA" sz="2400" b="1" dirty="0" smtClean="0">
              <a:latin typeface="Times New Roman" panose="02020603050405020304" pitchFamily="18" charset="0"/>
              <a:cs typeface="Times New Roman" panose="02020603050405020304" pitchFamily="18" charset="0"/>
            </a:endParaRPr>
          </a:p>
          <a:p>
            <a:pPr algn="r" rtl="1" eaLnBrk="1" hangingPunct="1"/>
            <a:r>
              <a:rPr lang="ar-SA" altLang="ar-SA" sz="2400" b="1" dirty="0" smtClean="0">
                <a:latin typeface="Times New Roman" panose="02020603050405020304" pitchFamily="18" charset="0"/>
                <a:cs typeface="Times New Roman" panose="02020603050405020304" pitchFamily="18" charset="0"/>
              </a:rPr>
              <a:t>العكس صحيح في حال التردي التقني</a:t>
            </a:r>
          </a:p>
          <a:p>
            <a:pPr algn="r" rtl="1" eaLnBrk="1" hangingPunct="1"/>
            <a:r>
              <a:rPr lang="ar-SA" altLang="ar-SA" sz="2400" b="1" dirty="0" smtClean="0">
                <a:latin typeface="Times New Roman" panose="02020603050405020304" pitchFamily="18" charset="0"/>
                <a:cs typeface="Times New Roman" panose="02020603050405020304" pitchFamily="18" charset="0"/>
              </a:rPr>
              <a:t>يمكن للتغير أن يكون نوعيا</a:t>
            </a:r>
            <a:endParaRPr lang="en-GB" altLang="ar-SA" sz="2400" b="1" dirty="0" smtClean="0">
              <a:latin typeface="Times New Roman" panose="02020603050405020304" pitchFamily="18" charset="0"/>
              <a:cs typeface="Times New Roman" panose="02020603050405020304" pitchFamily="18" charset="0"/>
            </a:endParaRPr>
          </a:p>
        </p:txBody>
      </p:sp>
      <p:sp>
        <p:nvSpPr>
          <p:cNvPr id="263172" name="Freeform 7"/>
          <p:cNvSpPr>
            <a:spLocks/>
          </p:cNvSpPr>
          <p:nvPr/>
        </p:nvSpPr>
        <p:spPr bwMode="auto">
          <a:xfrm>
            <a:off x="4979988" y="936625"/>
            <a:ext cx="4762" cy="4633913"/>
          </a:xfrm>
          <a:custGeom>
            <a:avLst/>
            <a:gdLst>
              <a:gd name="T0" fmla="*/ 2147483647 w 3"/>
              <a:gd name="T1" fmla="*/ 0 h 2919"/>
              <a:gd name="T2" fmla="*/ 0 w 3"/>
              <a:gd name="T3" fmla="*/ 2147483647 h 2919"/>
              <a:gd name="T4" fmla="*/ 0 60000 65536"/>
              <a:gd name="T5" fmla="*/ 0 60000 65536"/>
              <a:gd name="T6" fmla="*/ 0 w 3"/>
              <a:gd name="T7" fmla="*/ 0 h 2919"/>
              <a:gd name="T8" fmla="*/ 3 w 3"/>
              <a:gd name="T9" fmla="*/ 2919 h 2919"/>
            </a:gdLst>
            <a:ahLst/>
            <a:cxnLst>
              <a:cxn ang="T4">
                <a:pos x="T0" y="T1"/>
              </a:cxn>
              <a:cxn ang="T5">
                <a:pos x="T2" y="T3"/>
              </a:cxn>
            </a:cxnLst>
            <a:rect l="T6" t="T7" r="T8" b="T9"/>
            <a:pathLst>
              <a:path w="3" h="2919">
                <a:moveTo>
                  <a:pt x="3" y="0"/>
                </a:moveTo>
                <a:lnTo>
                  <a:pt x="0" y="2919"/>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63173" name="Freeform 8"/>
          <p:cNvSpPr>
            <a:spLocks/>
          </p:cNvSpPr>
          <p:nvPr/>
        </p:nvSpPr>
        <p:spPr bwMode="auto">
          <a:xfrm>
            <a:off x="4978400" y="5556250"/>
            <a:ext cx="3894138" cy="14288"/>
          </a:xfrm>
          <a:custGeom>
            <a:avLst/>
            <a:gdLst>
              <a:gd name="T0" fmla="*/ 0 w 2453"/>
              <a:gd name="T1" fmla="*/ 2147483647 h 9"/>
              <a:gd name="T2" fmla="*/ 2147483647 w 2453"/>
              <a:gd name="T3" fmla="*/ 0 h 9"/>
              <a:gd name="T4" fmla="*/ 0 60000 65536"/>
              <a:gd name="T5" fmla="*/ 0 60000 65536"/>
              <a:gd name="T6" fmla="*/ 0 w 2453"/>
              <a:gd name="T7" fmla="*/ 0 h 9"/>
              <a:gd name="T8" fmla="*/ 2453 w 2453"/>
              <a:gd name="T9" fmla="*/ 9 h 9"/>
            </a:gdLst>
            <a:ahLst/>
            <a:cxnLst>
              <a:cxn ang="T4">
                <a:pos x="T0" y="T1"/>
              </a:cxn>
              <a:cxn ang="T5">
                <a:pos x="T2" y="T3"/>
              </a:cxn>
            </a:cxnLst>
            <a:rect l="T6" t="T7" r="T8" b="T9"/>
            <a:pathLst>
              <a:path w="2453" h="9">
                <a:moveTo>
                  <a:pt x="0" y="9"/>
                </a:moveTo>
                <a:lnTo>
                  <a:pt x="2453"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63174" name="Arc 9"/>
          <p:cNvSpPr>
            <a:spLocks/>
          </p:cNvSpPr>
          <p:nvPr/>
        </p:nvSpPr>
        <p:spPr bwMode="auto">
          <a:xfrm rot="11264897" flipV="1">
            <a:off x="6048375" y="1700213"/>
            <a:ext cx="1782763" cy="2058987"/>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75" name="Arc 10"/>
          <p:cNvSpPr>
            <a:spLocks/>
          </p:cNvSpPr>
          <p:nvPr/>
        </p:nvSpPr>
        <p:spPr bwMode="auto">
          <a:xfrm rot="532632" flipV="1">
            <a:off x="5040313" y="3500438"/>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76" name="Text Box 11"/>
          <p:cNvSpPr txBox="1">
            <a:spLocks noChangeArrowheads="1"/>
          </p:cNvSpPr>
          <p:nvPr/>
        </p:nvSpPr>
        <p:spPr bwMode="auto">
          <a:xfrm>
            <a:off x="7704138" y="16287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TPP2</a:t>
            </a:r>
          </a:p>
        </p:txBody>
      </p:sp>
      <p:sp>
        <p:nvSpPr>
          <p:cNvPr id="263177" name="Text Box 12"/>
          <p:cNvSpPr txBox="1">
            <a:spLocks noChangeArrowheads="1"/>
          </p:cNvSpPr>
          <p:nvPr/>
        </p:nvSpPr>
        <p:spPr bwMode="auto">
          <a:xfrm>
            <a:off x="4537075" y="9810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p>
        </p:txBody>
      </p:sp>
      <p:sp>
        <p:nvSpPr>
          <p:cNvPr id="263178" name="Text Box 16"/>
          <p:cNvSpPr txBox="1">
            <a:spLocks noChangeArrowheads="1"/>
          </p:cNvSpPr>
          <p:nvPr/>
        </p:nvSpPr>
        <p:spPr bwMode="auto">
          <a:xfrm>
            <a:off x="8723313" y="55895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p>
        </p:txBody>
      </p:sp>
      <p:sp>
        <p:nvSpPr>
          <p:cNvPr id="263179" name="Arc 18"/>
          <p:cNvSpPr>
            <a:spLocks/>
          </p:cNvSpPr>
          <p:nvPr/>
        </p:nvSpPr>
        <p:spPr bwMode="auto">
          <a:xfrm rot="1490251" flipV="1">
            <a:off x="5256213" y="3860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80" name="Arc 19"/>
          <p:cNvSpPr>
            <a:spLocks/>
          </p:cNvSpPr>
          <p:nvPr/>
        </p:nvSpPr>
        <p:spPr bwMode="auto">
          <a:xfrm rot="11264897" flipV="1">
            <a:off x="6408738" y="2349500"/>
            <a:ext cx="1782762" cy="2058988"/>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63181" name="Text Box 20"/>
          <p:cNvSpPr txBox="1">
            <a:spLocks noChangeArrowheads="1"/>
          </p:cNvSpPr>
          <p:nvPr/>
        </p:nvSpPr>
        <p:spPr bwMode="auto">
          <a:xfrm>
            <a:off x="8137525" y="25654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TPP1</a:t>
            </a:r>
          </a:p>
        </p:txBody>
      </p:sp>
      <p:sp>
        <p:nvSpPr>
          <p:cNvPr id="263182" name="Line 21"/>
          <p:cNvSpPr>
            <a:spLocks noChangeShapeType="1"/>
          </p:cNvSpPr>
          <p:nvPr/>
        </p:nvSpPr>
        <p:spPr bwMode="auto">
          <a:xfrm flipH="1" flipV="1">
            <a:off x="6119813" y="2852738"/>
            <a:ext cx="288925"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3183" name="Freeform 22"/>
          <p:cNvSpPr>
            <a:spLocks/>
          </p:cNvSpPr>
          <p:nvPr/>
        </p:nvSpPr>
        <p:spPr bwMode="auto">
          <a:xfrm>
            <a:off x="7018338" y="1806575"/>
            <a:ext cx="46037" cy="3748088"/>
          </a:xfrm>
          <a:custGeom>
            <a:avLst/>
            <a:gdLst>
              <a:gd name="T0" fmla="*/ 0 w 29"/>
              <a:gd name="T1" fmla="*/ 2147483647 h 2361"/>
              <a:gd name="T2" fmla="*/ 2147483647 w 29"/>
              <a:gd name="T3" fmla="*/ 0 h 2361"/>
              <a:gd name="T4" fmla="*/ 0 60000 65536"/>
              <a:gd name="T5" fmla="*/ 0 60000 65536"/>
              <a:gd name="T6" fmla="*/ 0 w 29"/>
              <a:gd name="T7" fmla="*/ 0 h 2361"/>
              <a:gd name="T8" fmla="*/ 29 w 29"/>
              <a:gd name="T9" fmla="*/ 2361 h 2361"/>
            </a:gdLst>
            <a:ahLst/>
            <a:cxnLst>
              <a:cxn ang="T4">
                <a:pos x="T0" y="T1"/>
              </a:cxn>
              <a:cxn ang="T5">
                <a:pos x="T2" y="T3"/>
              </a:cxn>
            </a:cxnLst>
            <a:rect l="T6" t="T7" r="T8" b="T9"/>
            <a:pathLst>
              <a:path w="29" h="2361">
                <a:moveTo>
                  <a:pt x="0" y="2361"/>
                </a:moveTo>
                <a:lnTo>
                  <a:pt x="29"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84" name="Line 23"/>
          <p:cNvSpPr>
            <a:spLocks noChangeShapeType="1"/>
          </p:cNvSpPr>
          <p:nvPr/>
        </p:nvSpPr>
        <p:spPr bwMode="auto">
          <a:xfrm flipH="1">
            <a:off x="4968875" y="2708275"/>
            <a:ext cx="2087563" cy="730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85" name="Line 24"/>
          <p:cNvSpPr>
            <a:spLocks noChangeShapeType="1"/>
          </p:cNvSpPr>
          <p:nvPr/>
        </p:nvSpPr>
        <p:spPr bwMode="auto">
          <a:xfrm flipH="1">
            <a:off x="4968875" y="1844675"/>
            <a:ext cx="20875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86" name="Text Box 26"/>
          <p:cNvSpPr txBox="1">
            <a:spLocks noChangeArrowheads="1"/>
          </p:cNvSpPr>
          <p:nvPr/>
        </p:nvSpPr>
        <p:spPr bwMode="auto">
          <a:xfrm>
            <a:off x="4464050" y="1628775"/>
            <a:ext cx="46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Y2</a:t>
            </a: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endParaRPr lang="en-US" altLang="ar-SA" sz="1800">
              <a:latin typeface="Arial" charset="0"/>
            </a:endParaRPr>
          </a:p>
          <a:p>
            <a:pPr algn="l" rtl="0" eaLnBrk="1" hangingPunct="1">
              <a:spcBef>
                <a:spcPct val="0"/>
              </a:spcBef>
              <a:buClrTx/>
              <a:buSzTx/>
              <a:buFontTx/>
              <a:buNone/>
            </a:pPr>
            <a:r>
              <a:rPr lang="en-US" altLang="ar-SA" sz="1800" b="1">
                <a:latin typeface="Arial" charset="0"/>
              </a:rPr>
              <a:t>y1</a:t>
            </a:r>
            <a:endParaRPr lang="en-GB" altLang="ar-SA" sz="1800" b="1">
              <a:latin typeface="Arial" charset="0"/>
            </a:endParaRPr>
          </a:p>
        </p:txBody>
      </p:sp>
      <p:sp>
        <p:nvSpPr>
          <p:cNvPr id="263187" name="Text Box 27"/>
          <p:cNvSpPr txBox="1">
            <a:spLocks noChangeArrowheads="1"/>
          </p:cNvSpPr>
          <p:nvPr/>
        </p:nvSpPr>
        <p:spPr bwMode="auto">
          <a:xfrm>
            <a:off x="7000875" y="5753100"/>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a:t>
            </a:r>
            <a:r>
              <a:rPr lang="en-US" altLang="ar-SA" sz="1800" b="1" baseline="30000">
                <a:latin typeface="Arial" charset="0"/>
              </a:rPr>
              <a:t>*</a:t>
            </a:r>
            <a:endParaRPr lang="en-GB" altLang="ar-SA" sz="1800" b="1">
              <a:latin typeface="Arial" charset="0"/>
            </a:endParaRPr>
          </a:p>
        </p:txBody>
      </p:sp>
      <p:sp>
        <p:nvSpPr>
          <p:cNvPr id="263188" name="Freeform 28"/>
          <p:cNvSpPr>
            <a:spLocks/>
          </p:cNvSpPr>
          <p:nvPr/>
        </p:nvSpPr>
        <p:spPr bwMode="auto">
          <a:xfrm>
            <a:off x="4960938" y="3862388"/>
            <a:ext cx="1339850" cy="23812"/>
          </a:xfrm>
          <a:custGeom>
            <a:avLst/>
            <a:gdLst>
              <a:gd name="T0" fmla="*/ 0 w 844"/>
              <a:gd name="T1" fmla="*/ 2147483647 h 15"/>
              <a:gd name="T2" fmla="*/ 2147483647 w 844"/>
              <a:gd name="T3" fmla="*/ 0 h 15"/>
              <a:gd name="T4" fmla="*/ 0 60000 65536"/>
              <a:gd name="T5" fmla="*/ 0 60000 65536"/>
              <a:gd name="T6" fmla="*/ 0 w 844"/>
              <a:gd name="T7" fmla="*/ 0 h 15"/>
              <a:gd name="T8" fmla="*/ 844 w 844"/>
              <a:gd name="T9" fmla="*/ 15 h 15"/>
            </a:gdLst>
            <a:ahLst/>
            <a:cxnLst>
              <a:cxn ang="T4">
                <a:pos x="T0" y="T1"/>
              </a:cxn>
              <a:cxn ang="T5">
                <a:pos x="T2" y="T3"/>
              </a:cxn>
            </a:cxnLst>
            <a:rect l="T6" t="T7" r="T8" b="T9"/>
            <a:pathLst>
              <a:path w="844" h="15">
                <a:moveTo>
                  <a:pt x="0" y="15"/>
                </a:moveTo>
                <a:lnTo>
                  <a:pt x="844" y="0"/>
                </a:lnTo>
              </a:path>
            </a:pathLst>
          </a:custGeom>
          <a:noFill/>
          <a:ln w="9525">
            <a:solidFill>
              <a:srgbClr val="FF0000"/>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89" name="Line 29"/>
          <p:cNvSpPr>
            <a:spLocks noChangeShapeType="1"/>
          </p:cNvSpPr>
          <p:nvPr/>
        </p:nvSpPr>
        <p:spPr bwMode="auto">
          <a:xfrm>
            <a:off x="6372225" y="3860800"/>
            <a:ext cx="0" cy="1728788"/>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90" name="Line 30"/>
          <p:cNvSpPr>
            <a:spLocks noChangeShapeType="1"/>
          </p:cNvSpPr>
          <p:nvPr/>
        </p:nvSpPr>
        <p:spPr bwMode="auto">
          <a:xfrm>
            <a:off x="5867400" y="3933825"/>
            <a:ext cx="0" cy="1655763"/>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3191" name="Text Box 31"/>
          <p:cNvSpPr txBox="1">
            <a:spLocks noChangeArrowheads="1"/>
          </p:cNvSpPr>
          <p:nvPr/>
        </p:nvSpPr>
        <p:spPr bwMode="auto">
          <a:xfrm>
            <a:off x="5775325" y="5608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x1   x2</a:t>
            </a:r>
            <a:endParaRPr lang="en-GB" altLang="ar-SA" sz="1800" b="1">
              <a:latin typeface="Arial" charset="0"/>
            </a:endParaRPr>
          </a:p>
        </p:txBody>
      </p:sp>
      <p:sp>
        <p:nvSpPr>
          <p:cNvPr id="263192" name="Text Box 32"/>
          <p:cNvSpPr txBox="1">
            <a:spLocks noChangeArrowheads="1"/>
          </p:cNvSpPr>
          <p:nvPr/>
        </p:nvSpPr>
        <p:spPr bwMode="auto">
          <a:xfrm>
            <a:off x="4551363" y="366553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y*</a:t>
            </a:r>
            <a:endParaRPr lang="en-GB" altLang="ar-SA" sz="1800" b="1">
              <a:latin typeface="Arial" charset="0"/>
            </a:endParaRPr>
          </a:p>
        </p:txBody>
      </p:sp>
    </p:spTree>
    <p:extLst>
      <p:ext uri="{BB962C8B-B14F-4D97-AF65-F5344CB8AC3E}">
        <p14:creationId xmlns:p14="http://schemas.microsoft.com/office/powerpoint/2010/main" val="160544407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العلاقة بين عوامل الانتاج يمكن أن تكون:</a:t>
            </a:r>
          </a:p>
          <a:p>
            <a:pPr algn="r" rtl="1" eaLnBrk="1" hangingPunct="1">
              <a:buFont typeface="Wingdings" pitchFamily="2" charset="2"/>
              <a:buNone/>
            </a:pPr>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b="1" u="sng" dirty="0" smtClean="0">
                <a:latin typeface="Times New Roman" panose="02020603050405020304" pitchFamily="18" charset="0"/>
                <a:cs typeface="Times New Roman" panose="02020603050405020304" pitchFamily="18" charset="0"/>
              </a:rPr>
              <a:t>تكاملية:</a:t>
            </a:r>
            <a:r>
              <a:rPr lang="ar-SA" altLang="ar-SA" b="1" dirty="0" smtClean="0">
                <a:latin typeface="Times New Roman" panose="02020603050405020304" pitchFamily="18" charset="0"/>
                <a:cs typeface="Times New Roman" panose="02020603050405020304" pitchFamily="18" charset="0"/>
              </a:rPr>
              <a:t> حيث تولف العوامل بنسب محددة في العملية الانتاجية: مثلا؟؟؟؟</a:t>
            </a:r>
          </a:p>
          <a:p>
            <a:pPr lvl="1" algn="r" rtl="1" eaLnBrk="1" hangingPunct="1"/>
            <a:r>
              <a:rPr lang="ar-SA" altLang="ar-SA" b="1" u="sng" dirty="0" smtClean="0">
                <a:latin typeface="Times New Roman" panose="02020603050405020304" pitchFamily="18" charset="0"/>
                <a:cs typeface="Times New Roman" panose="02020603050405020304" pitchFamily="18" charset="0"/>
              </a:rPr>
              <a:t>استبدالية:</a:t>
            </a:r>
            <a:r>
              <a:rPr lang="ar-SA" altLang="ar-SA" b="1" dirty="0" smtClean="0">
                <a:latin typeface="Times New Roman" panose="02020603050405020304" pitchFamily="18" charset="0"/>
                <a:cs typeface="Times New Roman" panose="02020603050405020304" pitchFamily="18" charset="0"/>
              </a:rPr>
              <a:t> حيث يمكن استبدال العوامل ببعضها في الانتاج: مثلا؟؟؟؟؟</a:t>
            </a:r>
            <a:endParaRPr lang="en-GB" altLang="ar-SA" b="1" dirty="0" smtClean="0">
              <a:latin typeface="Times New Roman" panose="02020603050405020304" pitchFamily="18" charset="0"/>
              <a:cs typeface="Times New Roman" panose="02020603050405020304" pitchFamily="18" charset="0"/>
            </a:endParaRPr>
          </a:p>
        </p:txBody>
      </p:sp>
      <p:sp>
        <p:nvSpPr>
          <p:cNvPr id="36454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توليفات المدخلات </a:t>
            </a:r>
            <a:r>
              <a:rPr lang="en-GB" sz="4000" dirty="0" smtClean="0">
                <a:latin typeface="Times New Roman" panose="02020603050405020304" pitchFamily="18" charset="0"/>
                <a:cs typeface="Times New Roman" panose="02020603050405020304" pitchFamily="18" charset="0"/>
              </a:rPr>
              <a:t/>
            </a:r>
            <a:br>
              <a:rPr lang="en-GB" sz="4000" dirty="0" smtClean="0">
                <a:latin typeface="Times New Roman" panose="02020603050405020304" pitchFamily="18" charset="0"/>
                <a:cs typeface="Times New Roman" panose="02020603050405020304" pitchFamily="18" charset="0"/>
              </a:rPr>
            </a:br>
            <a:r>
              <a:rPr lang="ar-SA" sz="4000" dirty="0" smtClean="0">
                <a:latin typeface="Times New Roman" panose="02020603050405020304" pitchFamily="18" charset="0"/>
                <a:cs typeface="Times New Roman" panose="02020603050405020304" pitchFamily="18" charset="0"/>
              </a:rPr>
              <a:t>العلاقة بين العوامل</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45540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تحديد ثلاث أنواع من القرارات التي يتخذها مدير منشأة ما:</a:t>
            </a:r>
          </a:p>
          <a:p>
            <a:pPr lvl="1" algn="r" rtl="1" eaLnBrk="1" hangingPunct="1"/>
            <a:r>
              <a:rPr lang="ar-SA" altLang="ar-SA" b="1" dirty="0" smtClean="0">
                <a:latin typeface="Times New Roman" panose="02020603050405020304" pitchFamily="18" charset="0"/>
                <a:cs typeface="Times New Roman" panose="02020603050405020304" pitchFamily="18" charset="0"/>
              </a:rPr>
              <a:t>توليفة العوامل المختلفة في العملية الانتاجية</a:t>
            </a:r>
          </a:p>
          <a:p>
            <a:pPr lvl="1" algn="r" rtl="1" eaLnBrk="1" hangingPunct="1"/>
            <a:r>
              <a:rPr lang="ar-SA" altLang="ar-SA" b="1" dirty="0" smtClean="0">
                <a:latin typeface="Times New Roman" panose="02020603050405020304" pitchFamily="18" charset="0"/>
                <a:cs typeface="Times New Roman" panose="02020603050405020304" pitchFamily="18" charset="0"/>
              </a:rPr>
              <a:t>كمية العامل المتغير اللازمة لتحقيق أفضل انتاج</a:t>
            </a:r>
          </a:p>
          <a:p>
            <a:pPr lvl="1" algn="r" rtl="1" eaLnBrk="1" hangingPunct="1"/>
            <a:r>
              <a:rPr lang="ar-SA" altLang="ar-SA" b="1" dirty="0" smtClean="0">
                <a:latin typeface="Times New Roman" panose="02020603050405020304" pitchFamily="18" charset="0"/>
                <a:cs typeface="Times New Roman" panose="02020603050405020304" pitchFamily="18" charset="0"/>
              </a:rPr>
              <a:t>توليفة المنتجات المثلي والممكن انتاجها من توليفة محددة من العوامل</a:t>
            </a:r>
            <a:endParaRPr lang="en-GB" altLang="ar-SA" b="1" dirty="0" smtClean="0">
              <a:latin typeface="Times New Roman" panose="02020603050405020304" pitchFamily="18" charset="0"/>
              <a:cs typeface="Times New Roman" panose="02020603050405020304" pitchFamily="18" charset="0"/>
            </a:endParaRPr>
          </a:p>
        </p:txBody>
      </p:sp>
      <p:sp>
        <p:nvSpPr>
          <p:cNvPr id="365570"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أنواع القرارات الإنتاجية </a:t>
            </a:r>
            <a:r>
              <a:rPr lang="en-GB"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0976510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a:defRPr/>
            </a:pPr>
            <a:r>
              <a:rPr lang="en-US" altLang="en-US" sz="2400" dirty="0" smtClean="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الاسبوع التاسع</a:t>
            </a:r>
            <a:r>
              <a:rPr lang="en-US" sz="2400" dirty="0" smtClean="0">
                <a:latin typeface="Times New Roman" panose="02020603050405020304" pitchFamily="18" charset="0"/>
                <a:cs typeface="Times New Roman" panose="02020603050405020304" pitchFamily="18" charset="0"/>
              </a:rPr>
              <a:t>:</a:t>
            </a:r>
            <a:r>
              <a:rPr lang="ar-SA" sz="2400" dirty="0" smtClean="0">
                <a:latin typeface="Times New Roman" panose="02020603050405020304" pitchFamily="18" charset="0"/>
                <a:cs typeface="Times New Roman" panose="02020603050405020304" pitchFamily="18" charset="0"/>
              </a:rPr>
              <a:t> </a:t>
            </a:r>
            <a:r>
              <a:rPr lang="ar-SA" altLang="en-US" sz="2400" dirty="0">
                <a:latin typeface="Times New Roman" panose="02020603050405020304" pitchFamily="18" charset="0"/>
                <a:cs typeface="Times New Roman" panose="02020603050405020304" pitchFamily="18" charset="0"/>
              </a:rPr>
              <a:t>تكاليف الإنتاج </a:t>
            </a:r>
            <a:r>
              <a:rPr lang="ar-SA" altLang="en-US" sz="2400" dirty="0" smtClean="0">
                <a:latin typeface="Times New Roman" panose="02020603050405020304" pitchFamily="18" charset="0"/>
                <a:cs typeface="Times New Roman" panose="02020603050405020304" pitchFamily="18" charset="0"/>
              </a:rPr>
              <a:t>و العائد </a:t>
            </a:r>
            <a:r>
              <a:rPr lang="en-US" altLang="en-US" sz="2400" dirty="0" smtClean="0">
                <a:latin typeface="Times New Roman" panose="02020603050405020304" pitchFamily="18" charset="0"/>
                <a:cs typeface="Times New Roman" panose="02020603050405020304" pitchFamily="18" charset="0"/>
              </a:rPr>
              <a:t> </a:t>
            </a:r>
            <a:r>
              <a:rPr lang="ar-SA" altLang="en-US" sz="2400" dirty="0" smtClean="0">
                <a:latin typeface="Times New Roman" panose="02020603050405020304" pitchFamily="18" charset="0"/>
                <a:cs typeface="Times New Roman" panose="02020603050405020304" pitchFamily="18" charset="0"/>
              </a:rPr>
              <a:t>و </a:t>
            </a:r>
            <a:r>
              <a:rPr lang="ar-SA" altLang="en-US" sz="2400" dirty="0">
                <a:latin typeface="Times New Roman" panose="02020603050405020304" pitchFamily="18" charset="0"/>
                <a:cs typeface="Times New Roman" panose="02020603050405020304" pitchFamily="18" charset="0"/>
              </a:rPr>
              <a:t>معظمة الربح</a:t>
            </a:r>
            <a:r>
              <a:rPr lang="en-US" altLang="en-US" sz="2400" dirty="0">
                <a:latin typeface="Times New Roman" panose="02020603050405020304" pitchFamily="18" charset="0"/>
                <a:cs typeface="Times New Roman" panose="02020603050405020304" pitchFamily="18" charset="0"/>
              </a:rPr>
              <a:t/>
            </a:r>
            <a:br>
              <a:rPr lang="en-US" altLang="en-US" sz="2400" dirty="0">
                <a:latin typeface="Times New Roman" panose="02020603050405020304" pitchFamily="18" charset="0"/>
                <a:cs typeface="Times New Roman" panose="02020603050405020304" pitchFamily="18" charset="0"/>
              </a:rPr>
            </a:br>
            <a:r>
              <a:rPr lang="en-US" altLang="en-US" sz="2400" dirty="0" smtClean="0">
                <a:latin typeface="Times New Roman" panose="02020603050405020304" pitchFamily="18" charset="0"/>
                <a:cs typeface="Times New Roman" panose="02020603050405020304" pitchFamily="18" charset="0"/>
              </a:rPr>
              <a:t>Production </a:t>
            </a:r>
            <a:r>
              <a:rPr lang="en-US" altLang="en-US" sz="2400" dirty="0">
                <a:latin typeface="Times New Roman" panose="02020603050405020304" pitchFamily="18" charset="0"/>
                <a:cs typeface="Times New Roman" panose="02020603050405020304" pitchFamily="18" charset="0"/>
              </a:rPr>
              <a:t>Costs</a:t>
            </a:r>
            <a:r>
              <a:rPr lang="en-US" altLang="en-US" sz="2400" dirty="0" smtClean="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Revenue, and</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altLang="en-US" sz="2400" dirty="0" smtClean="0">
                <a:latin typeface="Times New Roman" panose="02020603050405020304" pitchFamily="18" charset="0"/>
                <a:cs typeface="Times New Roman" panose="02020603050405020304" pitchFamily="18" charset="0"/>
              </a:rPr>
              <a:t>Profit Maximization</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pPr algn="r" rtl="1"/>
            <a:r>
              <a:rPr lang="ar-SA" dirty="0" smtClean="0">
                <a:latin typeface="Times New Roman" panose="02020603050405020304" pitchFamily="18" charset="0"/>
                <a:cs typeface="Times New Roman" panose="02020603050405020304" pitchFamily="18" charset="0"/>
              </a:rPr>
              <a:t>تكاليف الانتاج: المدى القصير والمدى الطويل</a:t>
            </a:r>
          </a:p>
          <a:p>
            <a:pPr algn="r" rtl="1"/>
            <a:r>
              <a:rPr lang="ar-SA" dirty="0" smtClean="0">
                <a:latin typeface="Times New Roman" panose="02020603050405020304" pitchFamily="18" charset="0"/>
                <a:cs typeface="Times New Roman" panose="02020603050405020304" pitchFamily="18" charset="0"/>
              </a:rPr>
              <a:t>التكاليف الثابتة والمتغيرة</a:t>
            </a:r>
          </a:p>
          <a:p>
            <a:pPr algn="r" rtl="1"/>
            <a:r>
              <a:rPr lang="ar-SA" dirty="0" smtClean="0">
                <a:latin typeface="Times New Roman" panose="02020603050405020304" pitchFamily="18" charset="0"/>
                <a:cs typeface="Times New Roman" panose="02020603050405020304" pitchFamily="18" charset="0"/>
              </a:rPr>
              <a:t>تكاليف الوحدة والتكاليف الكلية</a:t>
            </a:r>
          </a:p>
          <a:p>
            <a:pPr algn="r" rtl="1"/>
            <a:r>
              <a:rPr lang="ar-SA" dirty="0" smtClean="0">
                <a:latin typeface="Times New Roman" panose="02020603050405020304" pitchFamily="18" charset="0"/>
                <a:cs typeface="Times New Roman" panose="02020603050405020304" pitchFamily="18" charset="0"/>
              </a:rPr>
              <a:t>منحنيات التكاليف</a:t>
            </a:r>
          </a:p>
          <a:p>
            <a:pPr algn="r" rtl="1"/>
            <a:r>
              <a:rPr lang="ar-SA" dirty="0" smtClean="0">
                <a:latin typeface="Times New Roman" panose="02020603050405020304" pitchFamily="18" charset="0"/>
                <a:cs typeface="Times New Roman" panose="02020603050405020304" pitchFamily="18" charset="0"/>
              </a:rPr>
              <a:t>الانتاج الأمثل</a:t>
            </a:r>
          </a:p>
          <a:p>
            <a:pPr algn="r" rtl="1"/>
            <a:endParaRPr lang="ar-SA" dirty="0" smtClean="0">
              <a:latin typeface="Times New Roman" panose="02020603050405020304" pitchFamily="18" charset="0"/>
              <a:cs typeface="Times New Roman" panose="02020603050405020304" pitchFamily="18" charset="0"/>
            </a:endParaRPr>
          </a:p>
          <a:p>
            <a:pPr algn="r" rt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46475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idx="1"/>
          </p:nvPr>
        </p:nvSpPr>
        <p:spPr/>
        <p:txBody>
          <a:bodyPr/>
          <a:lstStyle/>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تختلف حسابات التكاليف عند الاقتصادي مقارنة بالتكلفة المحاسبية </a:t>
            </a: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التكاليف المحاسبية التي تنظر فقط للإنفاق المنظور ولا تعمل بمبدأ ”تكاليف الفرص البديلة“</a:t>
            </a: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إذاً: التكاليف الاقتصادية تفوق التكاليف المحاسبية لتكلفة الإنتاج لأنها تأخذ في الاعتبار  التكاليف ”غير المنظورة“ و تكاليف الفرص البديلة.</a:t>
            </a:r>
          </a:p>
          <a:p>
            <a:pPr algn="r" rtl="1" eaLnBrk="1" hangingPunct="1">
              <a:lnSpc>
                <a:spcPct val="90000"/>
              </a:lnSpc>
            </a:pPr>
            <a:r>
              <a:rPr lang="ar-SA" altLang="ar-SA" dirty="0" smtClean="0">
                <a:latin typeface="Times New Roman" panose="02020603050405020304" pitchFamily="18" charset="0"/>
                <a:cs typeface="Times New Roman" panose="02020603050405020304" pitchFamily="18" charset="0"/>
              </a:rPr>
              <a:t>ينبغي التمييز بين ”المدي القصير“ و ”المدي الطويل“ في تحليل التكاليف</a:t>
            </a:r>
            <a:endParaRPr lang="en-GB" altLang="ar-SA" dirty="0" smtClean="0">
              <a:latin typeface="Times New Roman" panose="02020603050405020304" pitchFamily="18" charset="0"/>
              <a:cs typeface="Times New Roman" panose="02020603050405020304" pitchFamily="18" charset="0"/>
            </a:endParaRPr>
          </a:p>
        </p:txBody>
      </p:sp>
      <p:sp>
        <p:nvSpPr>
          <p:cNvPr id="36966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تكاليف الإنتاج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Production Costs</a:t>
            </a:r>
            <a:endParaRPr lang="en-GB"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76191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التمييز بين المدي القصير والطويل نسبي</a:t>
            </a:r>
          </a:p>
          <a:p>
            <a:pPr algn="r" rtl="1" eaLnBrk="1" hangingPunct="1"/>
            <a:r>
              <a:rPr lang="ar-SA" altLang="ar-SA" smtClean="0">
                <a:latin typeface="Times New Roman" panose="02020603050405020304" pitchFamily="18" charset="0"/>
                <a:cs typeface="Times New Roman" panose="02020603050405020304" pitchFamily="18" charset="0"/>
              </a:rPr>
              <a:t>يعتمد هذا التمييز علي مقدرة المنشأة علي تغيير مستوي العوامل الداخلة في الانتاج</a:t>
            </a:r>
          </a:p>
          <a:p>
            <a:pPr algn="r" rtl="1" eaLnBrk="1" hangingPunct="1"/>
            <a:r>
              <a:rPr lang="ar-SA" altLang="ar-SA" smtClean="0">
                <a:latin typeface="Times New Roman" panose="02020603050405020304" pitchFamily="18" charset="0"/>
                <a:cs typeface="Times New Roman" panose="02020603050405020304" pitchFamily="18" charset="0"/>
              </a:rPr>
              <a:t>كما سبق: </a:t>
            </a:r>
          </a:p>
          <a:p>
            <a:pPr lvl="1" algn="r" rtl="1" eaLnBrk="1" hangingPunct="1"/>
            <a:r>
              <a:rPr lang="ar-SA" altLang="ar-SA" smtClean="0">
                <a:latin typeface="Times New Roman" panose="02020603050405020304" pitchFamily="18" charset="0"/>
                <a:cs typeface="Times New Roman" panose="02020603050405020304" pitchFamily="18" charset="0"/>
              </a:rPr>
              <a:t>كلما قصرت الفترة الزمنية كلما صعب تغيير الكثير من (أو كل) العوامل</a:t>
            </a:r>
          </a:p>
          <a:p>
            <a:pPr lvl="1" algn="r" rtl="1" eaLnBrk="1" hangingPunct="1"/>
            <a:r>
              <a:rPr lang="ar-SA" altLang="ar-SA" smtClean="0">
                <a:latin typeface="Times New Roman" panose="02020603050405020304" pitchFamily="18" charset="0"/>
                <a:cs typeface="Times New Roman" panose="02020603050405020304" pitchFamily="18" charset="0"/>
              </a:rPr>
              <a:t>كلما طالت الفترة الزمنية كلما أمكن تغيير معظم (أو كل) العوامل</a:t>
            </a:r>
            <a:endParaRPr lang="en-US" altLang="ar-SA" smtClean="0">
              <a:latin typeface="Times New Roman" panose="02020603050405020304" pitchFamily="18" charset="0"/>
              <a:cs typeface="Times New Roman" panose="02020603050405020304" pitchFamily="18" charset="0"/>
            </a:endParaRPr>
          </a:p>
          <a:p>
            <a:pPr algn="r" rtl="1" eaLnBrk="1" hangingPunct="1"/>
            <a:r>
              <a:rPr lang="ar-SA" altLang="ar-SA" smtClean="0">
                <a:latin typeface="Times New Roman" panose="02020603050405020304" pitchFamily="18" charset="0"/>
                <a:cs typeface="Times New Roman" panose="02020603050405020304" pitchFamily="18" charset="0"/>
              </a:rPr>
              <a:t>يمكن تقسيم التكاليف الي نوعين: ثابتة و متغيرة</a:t>
            </a:r>
            <a:endParaRPr lang="en-GB" altLang="ar-SA" smtClean="0">
              <a:latin typeface="Times New Roman" panose="02020603050405020304" pitchFamily="18" charset="0"/>
              <a:cs typeface="Times New Roman" panose="02020603050405020304" pitchFamily="18" charset="0"/>
            </a:endParaRPr>
          </a:p>
        </p:txBody>
      </p:sp>
      <p:sp>
        <p:nvSpPr>
          <p:cNvPr id="370690" name="Rectangle 2"/>
          <p:cNvSpPr>
            <a:spLocks noGrp="1" noChangeArrowheads="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تكاليف الانتاج: المدي القصير والطويل</a:t>
            </a:r>
            <a:endParaRPr lang="en-GB"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8831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idx="1"/>
          </p:nvPr>
        </p:nvSpPr>
        <p:spPr>
          <a:xfrm>
            <a:off x="468313" y="1989138"/>
            <a:ext cx="8229600" cy="4525962"/>
          </a:xfrm>
        </p:spPr>
        <p:txBody>
          <a:bodyPr>
            <a:normAutofit/>
          </a:bodyPr>
          <a:lstStyle/>
          <a:p>
            <a:pPr algn="r" rtl="1" eaLnBrk="1" hangingPunct="1"/>
            <a:r>
              <a:rPr lang="ar-SA" altLang="ar-SA" sz="2800" b="1" u="sng" dirty="0" smtClean="0">
                <a:latin typeface="Times New Roman" panose="02020603050405020304" pitchFamily="18" charset="0"/>
                <a:cs typeface="Times New Roman" panose="02020603050405020304" pitchFamily="18" charset="0"/>
              </a:rPr>
              <a:t>التكاليف الثابتة الكلية </a:t>
            </a:r>
            <a:r>
              <a:rPr lang="en-US" altLang="ar-SA" sz="2800" b="1" u="sng" dirty="0" smtClean="0">
                <a:latin typeface="Times New Roman" panose="02020603050405020304" pitchFamily="18" charset="0"/>
                <a:cs typeface="Times New Roman" panose="02020603050405020304" pitchFamily="18" charset="0"/>
              </a:rPr>
              <a:t>Total Fixed Costs</a:t>
            </a:r>
            <a:r>
              <a:rPr lang="ar-SA" altLang="ar-SA" sz="2800" b="1" u="sng" dirty="0" smtClean="0">
                <a:latin typeface="Times New Roman" panose="02020603050405020304" pitchFamily="18" charset="0"/>
                <a:cs typeface="Times New Roman" panose="02020603050405020304" pitchFamily="18" charset="0"/>
              </a:rPr>
              <a:t> </a:t>
            </a:r>
          </a:p>
          <a:p>
            <a:pPr lvl="1" algn="r" rtl="1" eaLnBrk="1" hangingPunct="1"/>
            <a:r>
              <a:rPr lang="ar-SA" altLang="ar-SA" sz="2400" b="1" dirty="0" smtClean="0">
                <a:latin typeface="Times New Roman" panose="02020603050405020304" pitchFamily="18" charset="0"/>
                <a:cs typeface="Times New Roman" panose="02020603050405020304" pitchFamily="18" charset="0"/>
              </a:rPr>
              <a:t>لا تتغير بتغير الانتاج</a:t>
            </a:r>
          </a:p>
          <a:p>
            <a:pPr lvl="1" algn="r" rtl="1" eaLnBrk="1" hangingPunct="1"/>
            <a:r>
              <a:rPr lang="ar-SA" altLang="ar-SA" sz="2400" b="1" dirty="0" smtClean="0">
                <a:latin typeface="Times New Roman" panose="02020603050405020304" pitchFamily="18" charset="0"/>
                <a:cs typeface="Times New Roman" panose="02020603050405020304" pitchFamily="18" charset="0"/>
              </a:rPr>
              <a:t>في المدي القصير معظم التكاليف تكون ثابتة</a:t>
            </a:r>
          </a:p>
          <a:p>
            <a:pPr lvl="1" algn="r" rtl="1" eaLnBrk="1" hangingPunct="1"/>
            <a:r>
              <a:rPr lang="ar-SA" altLang="ar-SA" sz="2400" b="1" dirty="0" smtClean="0">
                <a:latin typeface="Times New Roman" panose="02020603050405020304" pitchFamily="18" charset="0"/>
                <a:cs typeface="Times New Roman" panose="02020603050405020304" pitchFamily="18" charset="0"/>
              </a:rPr>
              <a:t>أمثلة:الاهلاك، التأمين، الفائدة، الإيجارات، ضريبة الأملاك، ...</a:t>
            </a:r>
          </a:p>
          <a:p>
            <a:pPr algn="r" rtl="1" eaLnBrk="1" hangingPunct="1"/>
            <a:r>
              <a:rPr lang="ar-SA" altLang="ar-SA" sz="2800" b="1" u="sng" dirty="0" smtClean="0">
                <a:latin typeface="Times New Roman" panose="02020603050405020304" pitchFamily="18" charset="0"/>
                <a:cs typeface="Times New Roman" panose="02020603050405020304" pitchFamily="18" charset="0"/>
              </a:rPr>
              <a:t>التكاليف المتغيرة الكلية </a:t>
            </a:r>
            <a:r>
              <a:rPr lang="en-US" altLang="ar-SA" sz="2800" b="1" u="sng" dirty="0" smtClean="0">
                <a:latin typeface="Times New Roman" panose="02020603050405020304" pitchFamily="18" charset="0"/>
                <a:cs typeface="Times New Roman" panose="02020603050405020304" pitchFamily="18" charset="0"/>
              </a:rPr>
              <a:t>Variable Costs</a:t>
            </a:r>
            <a:r>
              <a:rPr lang="ar-SA" altLang="ar-SA" sz="2800" b="1" u="sng" dirty="0" smtClean="0">
                <a:latin typeface="Times New Roman" panose="02020603050405020304" pitchFamily="18" charset="0"/>
                <a:cs typeface="Times New Roman" panose="02020603050405020304" pitchFamily="18" charset="0"/>
              </a:rPr>
              <a:t> </a:t>
            </a:r>
            <a:r>
              <a:rPr lang="en-US" altLang="ar-SA" sz="2800" b="1" u="sng" dirty="0" smtClean="0">
                <a:latin typeface="Times New Roman" panose="02020603050405020304" pitchFamily="18" charset="0"/>
                <a:cs typeface="Times New Roman" panose="02020603050405020304" pitchFamily="18" charset="0"/>
              </a:rPr>
              <a:t>Total</a:t>
            </a:r>
            <a:endParaRPr lang="ar-SA" altLang="ar-SA" sz="2800" b="1" u="sng" dirty="0" smtClean="0">
              <a:latin typeface="Times New Roman" panose="02020603050405020304" pitchFamily="18" charset="0"/>
              <a:cs typeface="Times New Roman" panose="02020603050405020304" pitchFamily="18" charset="0"/>
            </a:endParaRPr>
          </a:p>
          <a:p>
            <a:pPr lvl="1" algn="r" rtl="1" eaLnBrk="1" hangingPunct="1"/>
            <a:r>
              <a:rPr lang="ar-SA" altLang="ar-SA" sz="2400" b="1" dirty="0" smtClean="0">
                <a:latin typeface="Times New Roman" panose="02020603050405020304" pitchFamily="18" charset="0"/>
                <a:cs typeface="Times New Roman" panose="02020603050405020304" pitchFamily="18" charset="0"/>
              </a:rPr>
              <a:t>تتغير بتغير الإنتاج</a:t>
            </a: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إذ تتعلق مباشرة بالإنتاج</a:t>
            </a:r>
          </a:p>
          <a:p>
            <a:pPr lvl="1" algn="r" rtl="1" eaLnBrk="1" hangingPunct="1"/>
            <a:r>
              <a:rPr lang="ar-SA" altLang="ar-SA" sz="2400" b="1" dirty="0" smtClean="0">
                <a:latin typeface="Times New Roman" panose="02020603050405020304" pitchFamily="18" charset="0"/>
                <a:cs typeface="Times New Roman" panose="02020603050405020304" pitchFamily="18" charset="0"/>
              </a:rPr>
              <a:t>في المدي البعيد معظم التكاليف متغيرة</a:t>
            </a:r>
          </a:p>
          <a:p>
            <a:pPr lvl="1" algn="r" rtl="1" eaLnBrk="1" hangingPunct="1"/>
            <a:r>
              <a:rPr lang="ar-SA" altLang="ar-SA" sz="2400" b="1" dirty="0" smtClean="0">
                <a:latin typeface="Times New Roman" panose="02020603050405020304" pitchFamily="18" charset="0"/>
                <a:cs typeface="Times New Roman" panose="02020603050405020304" pitchFamily="18" charset="0"/>
              </a:rPr>
              <a:t>أمثلة: الأسمدة والعمالة المستأجرة،....</a:t>
            </a:r>
          </a:p>
          <a:p>
            <a:pPr algn="r" rtl="1" eaLnBrk="1" hangingPunct="1"/>
            <a:r>
              <a:rPr lang="ar-SA" altLang="ar-SA" sz="2800" b="1" dirty="0" smtClean="0">
                <a:latin typeface="Times New Roman" panose="02020603050405020304" pitchFamily="18" charset="0"/>
                <a:cs typeface="Times New Roman" panose="02020603050405020304" pitchFamily="18" charset="0"/>
              </a:rPr>
              <a:t>التكاليف الكلية للمنشأة = التكاليف الثابتة + التكاليف المتغيرة</a:t>
            </a:r>
            <a:endParaRPr lang="en-GB" altLang="ar-SA" sz="2800" b="1" dirty="0" smtClean="0">
              <a:latin typeface="Times New Roman" panose="02020603050405020304" pitchFamily="18" charset="0"/>
              <a:cs typeface="Times New Roman" panose="02020603050405020304" pitchFamily="18" charset="0"/>
            </a:endParaRPr>
          </a:p>
        </p:txBody>
      </p:sp>
      <p:sp>
        <p:nvSpPr>
          <p:cNvPr id="371714" name="Rectangle 2"/>
          <p:cNvSpPr>
            <a:spLocks noGrp="1" noChangeArrowheads="1"/>
          </p:cNvSpPr>
          <p:nvPr>
            <p:ph type="title"/>
          </p:nvPr>
        </p:nvSpPr>
        <p:spPr>
          <a:xfrm>
            <a:off x="457200" y="277813"/>
            <a:ext cx="8229600" cy="1206971"/>
          </a:xfrm>
        </p:spPr>
        <p:txBody>
          <a:bodyPr>
            <a:normAutofit fontScale="90000"/>
          </a:bodyPr>
          <a:lstStyle/>
          <a:p>
            <a:pPr algn="r" rtl="1"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Fixed Costs </a:t>
            </a:r>
            <a:r>
              <a:rPr lang="ar-SA" sz="2800" dirty="0" smtClean="0">
                <a:latin typeface="Times New Roman" panose="02020603050405020304" pitchFamily="18" charset="0"/>
                <a:cs typeface="Times New Roman" panose="02020603050405020304" pitchFamily="18" charset="0"/>
              </a:rPr>
              <a:t>التكاليف الثابتة </a:t>
            </a:r>
            <a:br>
              <a:rPr lang="ar-SA"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Variable Costs </a:t>
            </a:r>
            <a:r>
              <a:rPr lang="ar-SA" sz="2800" dirty="0" smtClean="0">
                <a:latin typeface="Times New Roman" panose="02020603050405020304" pitchFamily="18" charset="0"/>
                <a:cs typeface="Times New Roman" panose="02020603050405020304" pitchFamily="18" charset="0"/>
              </a:rPr>
              <a:t>التكاليف المتغيرة</a:t>
            </a:r>
            <a:br>
              <a:rPr lang="ar-SA"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Marginal Cost </a:t>
            </a:r>
            <a:r>
              <a:rPr lang="ar-SA" sz="2800" dirty="0" smtClean="0">
                <a:latin typeface="Times New Roman" panose="02020603050405020304" pitchFamily="18" charset="0"/>
                <a:cs typeface="Times New Roman" panose="02020603050405020304" pitchFamily="18" charset="0"/>
              </a:rPr>
              <a:t>والتكاليف الحدية </a:t>
            </a:r>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07992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2783" name="Group 47"/>
          <p:cNvGraphicFramePr>
            <a:graphicFrameLocks noGrp="1"/>
          </p:cNvGraphicFramePr>
          <p:nvPr>
            <p:ph idx="1"/>
          </p:nvPr>
        </p:nvGraphicFramePr>
        <p:xfrm>
          <a:off x="395288" y="2924175"/>
          <a:ext cx="8424862" cy="2184401"/>
        </p:xfrm>
        <a:graphic>
          <a:graphicData uri="http://schemas.openxmlformats.org/drawingml/2006/table">
            <a:tbl>
              <a:tblPr/>
              <a:tblGrid>
                <a:gridCol w="2881312"/>
                <a:gridCol w="5543550"/>
              </a:tblGrid>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TFC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الثابتة 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Fixed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المتغيرة الكلية: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Variable Cost</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 TFC + 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2738"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GB" dirty="0" smtClean="0">
              <a:latin typeface="Times New Roman" panose="02020603050405020304" pitchFamily="18" charset="0"/>
              <a:cs typeface="Times New Roman" panose="02020603050405020304" pitchFamily="18" charset="0"/>
            </a:endParaRPr>
          </a:p>
        </p:txBody>
      </p:sp>
      <p:sp>
        <p:nvSpPr>
          <p:cNvPr id="271380" name="Rectangle 3"/>
          <p:cNvSpPr>
            <a:spLocks noGrp="1" noChangeArrowheads="1"/>
          </p:cNvSpPr>
          <p:nvPr>
            <p:ph type="body" idx="4294967295"/>
          </p:nvPr>
        </p:nvSpPr>
        <p:spPr>
          <a:xfrm>
            <a:off x="0" y="1557338"/>
            <a:ext cx="8229600" cy="4525962"/>
          </a:xfrm>
        </p:spPr>
        <p:txBody>
          <a:bodyPr/>
          <a:lstStyle/>
          <a:p>
            <a:pPr algn="r" rtl="1" eaLnBrk="1" hangingPunct="1"/>
            <a:r>
              <a:rPr lang="ar-SA" altLang="ar-SA" b="1" dirty="0" smtClean="0">
                <a:latin typeface="Times New Roman" panose="02020603050405020304" pitchFamily="18" charset="0"/>
                <a:cs typeface="Times New Roman" panose="02020603050405020304" pitchFamily="18" charset="0"/>
              </a:rPr>
              <a:t>التكاليف الحدية </a:t>
            </a:r>
            <a:r>
              <a:rPr lang="en-US" altLang="ar-SA" b="1" dirty="0" smtClean="0">
                <a:latin typeface="Times New Roman" panose="02020603050405020304" pitchFamily="18" charset="0"/>
                <a:cs typeface="Times New Roman" panose="02020603050405020304" pitchFamily="18" charset="0"/>
              </a:rPr>
              <a:t>Marginal Costs</a:t>
            </a:r>
            <a:r>
              <a:rPr lang="en-GB" altLang="ar-SA" dirty="0" smtClean="0">
                <a:latin typeface="Times New Roman" panose="02020603050405020304" pitchFamily="18" charset="0"/>
                <a:cs typeface="Times New Roman" panose="02020603050405020304" pitchFamily="18" charset="0"/>
              </a:rPr>
              <a:t> </a:t>
            </a:r>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b="1" dirty="0" smtClean="0">
                <a:latin typeface="Times New Roman" panose="02020603050405020304" pitchFamily="18" charset="0"/>
                <a:cs typeface="Times New Roman" panose="02020603050405020304" pitchFamily="18" charset="0"/>
              </a:rPr>
              <a:t>التكلفة المضافة من أجل إنتاج وحدة واحدة من المنتج</a:t>
            </a:r>
            <a:endParaRPr lang="en-GB" altLang="ar-SA"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16888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algn="r" rtl="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Unit Costs </a:t>
            </a:r>
            <a:r>
              <a:rPr lang="ar-SA" dirty="0" smtClean="0">
                <a:latin typeface="Times New Roman" panose="02020603050405020304" pitchFamily="18" charset="0"/>
                <a:cs typeface="Times New Roman" panose="02020603050405020304" pitchFamily="18" charset="0"/>
              </a:rPr>
              <a:t>تكاليف الوحدة:</a:t>
            </a:r>
            <a:endParaRPr lang="en-GB" dirty="0" smtClean="0">
              <a:latin typeface="Times New Roman" panose="02020603050405020304" pitchFamily="18" charset="0"/>
              <a:cs typeface="Times New Roman" panose="02020603050405020304" pitchFamily="18" charset="0"/>
            </a:endParaRPr>
          </a:p>
        </p:txBody>
      </p:sp>
      <p:sp>
        <p:nvSpPr>
          <p:cNvPr id="272387" name="Rectangle 3"/>
          <p:cNvSpPr>
            <a:spLocks noGrp="1" noChangeArrowheads="1"/>
          </p:cNvSpPr>
          <p:nvPr>
            <p:ph type="body" sz="half" idx="1"/>
          </p:nvPr>
        </p:nvSpPr>
        <p:spPr>
          <a:xfrm>
            <a:off x="457200" y="1600200"/>
            <a:ext cx="8362950" cy="4852988"/>
          </a:xfrm>
        </p:spPr>
        <p:txBody>
          <a:bodyPr/>
          <a:lstStyle/>
          <a:p>
            <a:pPr algn="r" rtl="1" eaLnBrk="1" hangingPunct="1"/>
            <a:r>
              <a:rPr lang="ar-SA" altLang="ar-SA" sz="2800" b="1" dirty="0" smtClean="0">
                <a:latin typeface="Times New Roman" panose="02020603050405020304" pitchFamily="18" charset="0"/>
                <a:cs typeface="Times New Roman" panose="02020603050405020304" pitchFamily="18" charset="0"/>
              </a:rPr>
              <a:t>يمكننا اشتقاق مجموعة من التكاليف من التكاليف الكلية سابقة الذكر وهي عبارة عن تكاليف متعلقة بالوحدة الواحدة: </a:t>
            </a:r>
          </a:p>
          <a:p>
            <a:pPr algn="r" rtl="1" eaLnBrk="1" hangingPunct="1"/>
            <a:endParaRPr lang="en-GB" altLang="ar-SA" sz="2800" b="1" dirty="0" smtClean="0">
              <a:latin typeface="Times New Roman" panose="02020603050405020304" pitchFamily="18" charset="0"/>
              <a:cs typeface="Times New Roman" panose="02020603050405020304" pitchFamily="18" charset="0"/>
            </a:endParaRPr>
          </a:p>
        </p:txBody>
      </p:sp>
      <p:graphicFrame>
        <p:nvGraphicFramePr>
          <p:cNvPr id="375856" name="Group 48"/>
          <p:cNvGraphicFramePr>
            <a:graphicFrameLocks noGrp="1"/>
          </p:cNvGraphicFramePr>
          <p:nvPr>
            <p:ph sz="half" idx="2"/>
          </p:nvPr>
        </p:nvGraphicFramePr>
        <p:xfrm>
          <a:off x="323850" y="2565400"/>
          <a:ext cx="8820150" cy="2751137"/>
        </p:xfrm>
        <a:graphic>
          <a:graphicData uri="http://schemas.openxmlformats.org/drawingml/2006/table">
            <a:tbl>
              <a:tblPr/>
              <a:tblGrid>
                <a:gridCol w="3240088"/>
                <a:gridCol w="5580062"/>
              </a:tblGrid>
              <a:tr h="51813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87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ATC = TC/y</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Total Cost </a:t>
                      </a: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الثابتة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6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AVC = TVC/y</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المتغيرة: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Average Variable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ATC = TC/y = AFC + AVC</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الكلية: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Total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MC* =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التكاليف الحدية: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Marginal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5849" name="Text Box 41"/>
          <p:cNvSpPr txBox="1">
            <a:spLocks noChangeArrowheads="1"/>
          </p:cNvSpPr>
          <p:nvPr/>
        </p:nvSpPr>
        <p:spPr bwMode="auto">
          <a:xfrm>
            <a:off x="684213" y="5949950"/>
            <a:ext cx="5788025" cy="396875"/>
          </a:xfrm>
          <a:prstGeom prst="rect">
            <a:avLst/>
          </a:prstGeom>
          <a:solidFill>
            <a:srgbClr val="008000"/>
          </a:solidFill>
          <a:ln>
            <a:noFill/>
          </a:ln>
          <a:effectLst/>
          <a:scene3d>
            <a:camera prst="legacyPerspectiveBottom"/>
            <a:lightRig rig="legacyFlat3" dir="t"/>
          </a:scene3d>
          <a:sp3d extrusionH="887400" prstMaterial="legacyMatte">
            <a:bevelT w="13500" h="13500" prst="angle"/>
            <a:bevelB w="13500" h="13500" prst="angle"/>
            <a:extrusionClr>
              <a:srgbClr val="008000"/>
            </a:extrusionClr>
          </a:sp3d>
          <a:extLst/>
        </p:spPr>
        <p:txBody>
          <a:bodyPr wrap="none">
            <a:spAutoFit/>
            <a:flatTx/>
          </a:bodyPr>
          <a:lstStyle/>
          <a:p>
            <a:pPr>
              <a:defRPr/>
            </a:pPr>
            <a:r>
              <a:rPr lang="en-US" sz="2000" b="1">
                <a:latin typeface="Arial" pitchFamily="34" charset="0"/>
                <a:cs typeface="Arial" pitchFamily="34" charset="0"/>
              </a:rPr>
              <a:t>*MC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(TFC + TVC)/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 =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TVC/ </a:t>
            </a:r>
            <a:r>
              <a:rPr lang="el-GR" sz="2000" b="1">
                <a:effectLst>
                  <a:outerShdw blurRad="38100" dist="38100" dir="2700000" algn="tl">
                    <a:srgbClr val="000000"/>
                  </a:outerShdw>
                </a:effectLst>
                <a:latin typeface="Arial" pitchFamily="34" charset="0"/>
                <a:cs typeface="Arial" pitchFamily="34" charset="0"/>
              </a:rPr>
              <a:t>Δ</a:t>
            </a:r>
            <a:r>
              <a:rPr lang="en-US" sz="2000" b="1">
                <a:effectLst>
                  <a:outerShdw blurRad="38100" dist="38100" dir="2700000" algn="tl">
                    <a:srgbClr val="000000"/>
                  </a:outerShdw>
                </a:effectLst>
                <a:latin typeface="Arial" pitchFamily="34" charset="0"/>
                <a:cs typeface="Arial" pitchFamily="34" charset="0"/>
              </a:rPr>
              <a:t>y</a:t>
            </a:r>
            <a:endParaRPr lang="en-GB" sz="2000" b="1">
              <a:effectLst>
                <a:outerShdw blurRad="38100" dist="38100" dir="2700000" algn="tl">
                  <a:srgbClr val="000000"/>
                </a:outerShdw>
              </a:effectLst>
              <a:latin typeface="Arial" pitchFamily="34" charset="0"/>
              <a:cs typeface="Arial" pitchFamily="34" charset="0"/>
            </a:endParaRPr>
          </a:p>
        </p:txBody>
      </p:sp>
      <p:sp>
        <p:nvSpPr>
          <p:cNvPr id="272409" name="Text Box 42"/>
          <p:cNvSpPr txBox="1">
            <a:spLocks noChangeArrowheads="1"/>
          </p:cNvSpPr>
          <p:nvPr/>
        </p:nvSpPr>
        <p:spPr bwMode="auto">
          <a:xfrm>
            <a:off x="7092950" y="5949950"/>
            <a:ext cx="676275"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ar-SA" altLang="ar-SA" sz="1800" b="1">
                <a:latin typeface="Arial" charset="0"/>
              </a:rPr>
              <a:t>لماذا؟؟</a:t>
            </a:r>
            <a:endParaRPr lang="en-GB" altLang="ar-SA" sz="1800" b="1">
              <a:latin typeface="Arial" charset="0"/>
            </a:endParaRPr>
          </a:p>
        </p:txBody>
      </p:sp>
    </p:spTree>
    <p:extLst>
      <p:ext uri="{BB962C8B-B14F-4D97-AF65-F5344CB8AC3E}">
        <p14:creationId xmlns:p14="http://schemas.microsoft.com/office/powerpoint/2010/main" val="1241155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تابع</a:t>
            </a:r>
            <a:endParaRPr lang="en-US" dirty="0"/>
          </a:p>
        </p:txBody>
      </p:sp>
      <p:sp>
        <p:nvSpPr>
          <p:cNvPr id="26627" name="Rectangle 3"/>
          <p:cNvSpPr>
            <a:spLocks noGrp="1" noChangeArrowheads="1"/>
          </p:cNvSpPr>
          <p:nvPr>
            <p:ph idx="1"/>
          </p:nvPr>
        </p:nvSpPr>
        <p:spPr/>
        <p:txBody>
          <a:bodyPr/>
          <a:lstStyle/>
          <a:p>
            <a:pPr marL="990600" lvl="1" indent="-533400" algn="just">
              <a:buFont typeface="Wingdings" pitchFamily="2" charset="2"/>
              <a:buChar char="v"/>
            </a:pPr>
            <a:endParaRPr lang="ar-SA" b="1" dirty="0" smtClean="0"/>
          </a:p>
          <a:p>
            <a:pPr marL="990600" lvl="1" indent="-533400" algn="just">
              <a:buFont typeface="Wingdings" pitchFamily="2" charset="2"/>
              <a:buChar char="v"/>
            </a:pPr>
            <a:r>
              <a:rPr lang="ar-SA" b="1" dirty="0" smtClean="0"/>
              <a:t>تحليل </a:t>
            </a:r>
            <a:r>
              <a:rPr lang="ar-SA" b="1" dirty="0"/>
              <a:t>الأسعار للمنتجات </a:t>
            </a:r>
            <a:r>
              <a:rPr lang="ar-SA" b="1" dirty="0" smtClean="0"/>
              <a:t>الزراعية: دراسة </a:t>
            </a:r>
            <a:r>
              <a:rPr lang="ar-SA" b="1" dirty="0"/>
              <a:t>العوامل التي </a:t>
            </a:r>
            <a:r>
              <a:rPr lang="ar-SA" b="1" dirty="0" smtClean="0"/>
              <a:t>تؤثر </a:t>
            </a:r>
            <a:r>
              <a:rPr lang="ar-SA" b="1" dirty="0"/>
              <a:t>في مستوي الأسعار.</a:t>
            </a:r>
          </a:p>
          <a:p>
            <a:pPr marL="990600" lvl="1" indent="-533400" algn="just">
              <a:buFont typeface="Wingdings" pitchFamily="2" charset="2"/>
              <a:buChar char="v"/>
            </a:pPr>
            <a:r>
              <a:rPr lang="ar-SA" b="1" dirty="0"/>
              <a:t>تسويق المنتجات </a:t>
            </a:r>
            <a:r>
              <a:rPr lang="ar-SA" b="1" dirty="0" smtClean="0"/>
              <a:t>الزراعية: دراسة </a:t>
            </a:r>
            <a:r>
              <a:rPr lang="ar-SA" b="1" dirty="0"/>
              <a:t>النشاط التسويقي والمؤثرات التقنية والحديثة في هذا المجال.</a:t>
            </a:r>
          </a:p>
          <a:p>
            <a:pPr marL="990600" lvl="1" indent="-533400" algn="just">
              <a:buFont typeface="Wingdings" pitchFamily="2" charset="2"/>
              <a:buChar char="v"/>
            </a:pPr>
            <a:r>
              <a:rPr lang="ar-SA" b="1" dirty="0"/>
              <a:t>اقتصاديات التنمية الزراعية والسياسات </a:t>
            </a:r>
            <a:r>
              <a:rPr lang="ar-SA" b="1" dirty="0" smtClean="0"/>
              <a:t>الزراعية: يتناول </a:t>
            </a:r>
            <a:r>
              <a:rPr lang="ar-SA" b="1" dirty="0"/>
              <a:t>قضايا التنمية الزراعية </a:t>
            </a:r>
            <a:r>
              <a:rPr lang="ar-SA" b="1" dirty="0" smtClean="0"/>
              <a:t>وإستدامتها</a:t>
            </a:r>
            <a:r>
              <a:rPr lang="ar-SA" b="1" dirty="0"/>
              <a:t>، ودور السلطات الحكومية فيها. </a:t>
            </a:r>
          </a:p>
          <a:p>
            <a:pPr marL="609600" indent="-609600" algn="just">
              <a:buNone/>
            </a:pPr>
            <a:r>
              <a:rPr lang="ar-SA" sz="2400" b="1" dirty="0" smtClean="0">
                <a:solidFill>
                  <a:srgbClr val="0000CC"/>
                </a:solidFill>
              </a:rPr>
              <a:t>أضف </a:t>
            </a:r>
            <a:r>
              <a:rPr lang="ar-SA" sz="2400" b="1" dirty="0">
                <a:solidFill>
                  <a:srgbClr val="0000CC"/>
                </a:solidFill>
              </a:rPr>
              <a:t>لذلك العديد من المجالات الأخري للاقتصاد الزراعي مثل </a:t>
            </a:r>
            <a:r>
              <a:rPr lang="ar-SA" sz="2400" b="1" dirty="0" smtClean="0">
                <a:solidFill>
                  <a:srgbClr val="0000CC"/>
                </a:solidFill>
              </a:rPr>
              <a:t>اقتصاديات الموارد </a:t>
            </a:r>
            <a:r>
              <a:rPr lang="ar-SA" sz="2400" b="1" dirty="0">
                <a:solidFill>
                  <a:srgbClr val="0000CC"/>
                </a:solidFill>
              </a:rPr>
              <a:t>الطبيعية، الائتمان الزراعي، </a:t>
            </a:r>
            <a:r>
              <a:rPr lang="ar-SA" sz="2400" b="1" dirty="0" smtClean="0">
                <a:solidFill>
                  <a:srgbClr val="0000CC"/>
                </a:solidFill>
              </a:rPr>
              <a:t>وغيرها.</a:t>
            </a:r>
            <a:r>
              <a:rPr lang="en-US" sz="2000" dirty="0" smtClean="0">
                <a:solidFill>
                  <a:srgbClr val="0000CC"/>
                </a:solidFill>
              </a:rPr>
              <a:t> </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ملخص أنواع التكاليف</a:t>
            </a:r>
            <a:endParaRPr lang="en-GB" dirty="0" smtClean="0">
              <a:latin typeface="Times New Roman" panose="02020603050405020304" pitchFamily="18" charset="0"/>
              <a:cs typeface="Times New Roman" panose="02020603050405020304" pitchFamily="18" charset="0"/>
            </a:endParaRPr>
          </a:p>
        </p:txBody>
      </p:sp>
      <p:graphicFrame>
        <p:nvGraphicFramePr>
          <p:cNvPr id="377898" name="Group 42"/>
          <p:cNvGraphicFramePr>
            <a:graphicFrameLocks noGrp="1"/>
          </p:cNvGraphicFramePr>
          <p:nvPr>
            <p:ph type="tbl" idx="1"/>
          </p:nvPr>
        </p:nvGraphicFramePr>
        <p:xfrm>
          <a:off x="684213" y="1628775"/>
          <a:ext cx="7991475" cy="2897190"/>
        </p:xfrm>
        <a:graphic>
          <a:graphicData uri="http://schemas.openxmlformats.org/drawingml/2006/table">
            <a:tbl>
              <a:tblPr/>
              <a:tblGrid>
                <a:gridCol w="2663825"/>
                <a:gridCol w="2663825"/>
                <a:gridCol w="2663825"/>
              </a:tblGrid>
              <a:tr h="6761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 الكلية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العلاقة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تكاليف الوحدة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761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AFC = TFC/y</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 = TVC/y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 = TC/y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 =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3296377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title"/>
          </p:nvPr>
        </p:nvSpPr>
        <p:spPr/>
        <p:txBody>
          <a:bodyPr/>
          <a:lstStyle/>
          <a:p>
            <a:pPr algn="r" rtl="0"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التكاليف: مثال</a:t>
            </a:r>
            <a:endParaRPr lang="en-GB" dirty="0" smtClean="0">
              <a:latin typeface="Times New Roman" panose="02020603050405020304" pitchFamily="18" charset="0"/>
              <a:cs typeface="Times New Roman" panose="02020603050405020304" pitchFamily="18" charset="0"/>
            </a:endParaRPr>
          </a:p>
        </p:txBody>
      </p:sp>
      <p:graphicFrame>
        <p:nvGraphicFramePr>
          <p:cNvPr id="380658" name="Group 754"/>
          <p:cNvGraphicFramePr>
            <a:graphicFrameLocks noGrp="1"/>
          </p:cNvGraphicFramePr>
          <p:nvPr>
            <p:ph type="tbl" idx="1"/>
          </p:nvPr>
        </p:nvGraphicFramePr>
        <p:xfrm>
          <a:off x="457200" y="1600200"/>
          <a:ext cx="8229600" cy="4694241"/>
        </p:xfrm>
        <a:graphic>
          <a:graphicData uri="http://schemas.openxmlformats.org/drawingml/2006/table">
            <a:tbl>
              <a:tblPr rtl="1"/>
              <a:tblGrid>
                <a:gridCol w="804862"/>
                <a:gridCol w="1023938"/>
                <a:gridCol w="1096962"/>
                <a:gridCol w="1096963"/>
                <a:gridCol w="1085850"/>
                <a:gridCol w="1076325"/>
                <a:gridCol w="1077912"/>
                <a:gridCol w="966788"/>
              </a:tblGrid>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73156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حجم الإنتاج</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الثابتة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متوسط التكاليف الثابتة</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الحدية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Y</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MC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135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4572" name="Line 755"/>
          <p:cNvSpPr>
            <a:spLocks noChangeShapeType="1"/>
          </p:cNvSpPr>
          <p:nvPr/>
        </p:nvSpPr>
        <p:spPr bwMode="auto">
          <a:xfrm>
            <a:off x="2700338" y="3068638"/>
            <a:ext cx="0" cy="3097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3" name="Line 756"/>
          <p:cNvSpPr>
            <a:spLocks noChangeShapeType="1"/>
          </p:cNvSpPr>
          <p:nvPr/>
        </p:nvSpPr>
        <p:spPr bwMode="auto">
          <a:xfrm>
            <a:off x="684213" y="3357563"/>
            <a:ext cx="0" cy="7191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4" name="Line 757"/>
          <p:cNvSpPr>
            <a:spLocks noChangeShapeType="1"/>
          </p:cNvSpPr>
          <p:nvPr/>
        </p:nvSpPr>
        <p:spPr bwMode="auto">
          <a:xfrm flipV="1">
            <a:off x="684213" y="4292600"/>
            <a:ext cx="0" cy="1800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5" name="Line 758"/>
          <p:cNvSpPr>
            <a:spLocks noChangeShapeType="1"/>
          </p:cNvSpPr>
          <p:nvPr/>
        </p:nvSpPr>
        <p:spPr bwMode="auto">
          <a:xfrm>
            <a:off x="3851275" y="3357563"/>
            <a:ext cx="0" cy="18716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6" name="Freeform 759"/>
          <p:cNvSpPr>
            <a:spLocks/>
          </p:cNvSpPr>
          <p:nvPr/>
        </p:nvSpPr>
        <p:spPr bwMode="auto">
          <a:xfrm>
            <a:off x="3703638" y="5159375"/>
            <a:ext cx="6350" cy="944563"/>
          </a:xfrm>
          <a:custGeom>
            <a:avLst/>
            <a:gdLst>
              <a:gd name="T0" fmla="*/ 0 w 4"/>
              <a:gd name="T1" fmla="*/ 2147483647 h 595"/>
              <a:gd name="T2" fmla="*/ 2147483647 w 4"/>
              <a:gd name="T3" fmla="*/ 0 h 595"/>
              <a:gd name="T4" fmla="*/ 0 60000 65536"/>
              <a:gd name="T5" fmla="*/ 0 60000 65536"/>
              <a:gd name="T6" fmla="*/ 0 w 4"/>
              <a:gd name="T7" fmla="*/ 0 h 595"/>
              <a:gd name="T8" fmla="*/ 4 w 4"/>
              <a:gd name="T9" fmla="*/ 595 h 595"/>
            </a:gdLst>
            <a:ahLst/>
            <a:cxnLst>
              <a:cxn ang="T4">
                <a:pos x="T0" y="T1"/>
              </a:cxn>
              <a:cxn ang="T5">
                <a:pos x="T2" y="T3"/>
              </a:cxn>
            </a:cxnLst>
            <a:rect l="T6" t="T7" r="T8" b="T9"/>
            <a:pathLst>
              <a:path w="4" h="595">
                <a:moveTo>
                  <a:pt x="0" y="595"/>
                </a:moveTo>
                <a:lnTo>
                  <a:pt x="4"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77" name="Line 760"/>
          <p:cNvSpPr>
            <a:spLocks noChangeShapeType="1"/>
          </p:cNvSpPr>
          <p:nvPr/>
        </p:nvSpPr>
        <p:spPr bwMode="auto">
          <a:xfrm flipV="1">
            <a:off x="4932363" y="3068638"/>
            <a:ext cx="0" cy="3097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8" name="Line 761"/>
          <p:cNvSpPr>
            <a:spLocks noChangeShapeType="1"/>
          </p:cNvSpPr>
          <p:nvPr/>
        </p:nvSpPr>
        <p:spPr bwMode="auto">
          <a:xfrm flipV="1">
            <a:off x="7019925" y="2997200"/>
            <a:ext cx="0" cy="30956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79" name="Line 762"/>
          <p:cNvSpPr>
            <a:spLocks noChangeShapeType="1"/>
          </p:cNvSpPr>
          <p:nvPr/>
        </p:nvSpPr>
        <p:spPr bwMode="auto">
          <a:xfrm flipV="1">
            <a:off x="8101013" y="2997200"/>
            <a:ext cx="0" cy="309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580" name="Freeform 763"/>
          <p:cNvSpPr>
            <a:spLocks/>
          </p:cNvSpPr>
          <p:nvPr/>
        </p:nvSpPr>
        <p:spPr bwMode="auto">
          <a:xfrm>
            <a:off x="1692275" y="3357563"/>
            <a:ext cx="1588" cy="939800"/>
          </a:xfrm>
          <a:custGeom>
            <a:avLst/>
            <a:gdLst>
              <a:gd name="T0" fmla="*/ 0 w 1"/>
              <a:gd name="T1" fmla="*/ 0 h 592"/>
              <a:gd name="T2" fmla="*/ 0 w 1"/>
              <a:gd name="T3" fmla="*/ 2147483647 h 592"/>
              <a:gd name="T4" fmla="*/ 0 60000 65536"/>
              <a:gd name="T5" fmla="*/ 0 60000 65536"/>
              <a:gd name="T6" fmla="*/ 0 w 1"/>
              <a:gd name="T7" fmla="*/ 0 h 592"/>
              <a:gd name="T8" fmla="*/ 1 w 1"/>
              <a:gd name="T9" fmla="*/ 592 h 592"/>
            </a:gdLst>
            <a:ahLst/>
            <a:cxnLst>
              <a:cxn ang="T4">
                <a:pos x="T0" y="T1"/>
              </a:cxn>
              <a:cxn ang="T5">
                <a:pos x="T2" y="T3"/>
              </a:cxn>
            </a:cxnLst>
            <a:rect l="T6" t="T7" r="T8" b="T9"/>
            <a:pathLst>
              <a:path w="1" h="592">
                <a:moveTo>
                  <a:pt x="0" y="0"/>
                </a:moveTo>
                <a:lnTo>
                  <a:pt x="0" y="59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81" name="Line 764"/>
          <p:cNvSpPr>
            <a:spLocks noChangeShapeType="1"/>
          </p:cNvSpPr>
          <p:nvPr/>
        </p:nvSpPr>
        <p:spPr bwMode="auto">
          <a:xfrm flipV="1">
            <a:off x="1619250" y="4581525"/>
            <a:ext cx="0" cy="1511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2162533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5" name="Rectangle 13"/>
          <p:cNvSpPr>
            <a:spLocks noGrp="1" noChangeArrowheads="1"/>
          </p:cNvSpPr>
          <p:nvPr>
            <p:ph type="title"/>
          </p:nvPr>
        </p:nvSpPr>
        <p:spPr/>
        <p:txBody>
          <a:bodyPr>
            <a:normAutofit/>
          </a:bodyPr>
          <a:lstStyle/>
          <a:p>
            <a:pPr algn="r" rtl="0" eaLnBrk="1" fontAlgn="auto" hangingPunct="1">
              <a:spcAft>
                <a:spcPts val="0"/>
              </a:spcAft>
              <a:defRPr/>
            </a:pPr>
            <a:r>
              <a:rPr lang="en-US" sz="4000" dirty="0" smtClean="0">
                <a:latin typeface="Times New Roman" panose="02020603050405020304" pitchFamily="18" charset="0"/>
                <a:cs typeface="Times New Roman" panose="02020603050405020304" pitchFamily="18" charset="0"/>
              </a:rPr>
              <a:t>TC, TFC, TVC </a:t>
            </a:r>
            <a:r>
              <a:rPr lang="ar-SA" sz="4000" dirty="0" smtClean="0">
                <a:latin typeface="Times New Roman" panose="02020603050405020304" pitchFamily="18" charset="0"/>
                <a:cs typeface="Times New Roman" panose="02020603050405020304" pitchFamily="18" charset="0"/>
              </a:rPr>
              <a:t>منحنيات التكاليف الكلية: </a:t>
            </a:r>
            <a:endParaRPr lang="en-GB" sz="4000" dirty="0" smtClean="0">
              <a:latin typeface="Times New Roman" panose="02020603050405020304" pitchFamily="18" charset="0"/>
              <a:cs typeface="Times New Roman" panose="02020603050405020304" pitchFamily="18" charset="0"/>
            </a:endParaRPr>
          </a:p>
        </p:txBody>
      </p:sp>
      <p:pic>
        <p:nvPicPr>
          <p:cNvPr id="275459" name="Picture 1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1484313"/>
            <a:ext cx="4572000" cy="4608512"/>
          </a:xfrm>
          <a:noFill/>
        </p:spPr>
      </p:pic>
      <p:sp>
        <p:nvSpPr>
          <p:cNvPr id="275460" name="Rectangle 14"/>
          <p:cNvSpPr>
            <a:spLocks noGrp="1" noChangeArrowheads="1"/>
          </p:cNvSpPr>
          <p:nvPr>
            <p:ph type="body" sz="half" idx="2"/>
          </p:nvPr>
        </p:nvSpPr>
        <p:spPr/>
        <p:txBody>
          <a:bodyPr>
            <a:normAutofit/>
          </a:bodyPr>
          <a:lstStyle/>
          <a:p>
            <a:pPr algn="r" rtl="1" eaLnBrk="1" hangingPunct="1"/>
            <a:r>
              <a:rPr lang="ar-SA" altLang="ar-SA" sz="2400" b="1" dirty="0" smtClean="0">
                <a:latin typeface="Times New Roman" panose="02020603050405020304" pitchFamily="18" charset="0"/>
                <a:cs typeface="Times New Roman" panose="02020603050405020304" pitchFamily="18" charset="0"/>
              </a:rPr>
              <a:t>لاحظ العلاقات بين المنحنيات</a:t>
            </a:r>
          </a:p>
          <a:p>
            <a:pPr algn="r" rtl="1" eaLnBrk="1" hangingPunct="1"/>
            <a:r>
              <a:rPr lang="ar-SA" altLang="ar-SA" sz="2400" b="1" dirty="0" smtClean="0">
                <a:latin typeface="Times New Roman" panose="02020603050405020304" pitchFamily="18" charset="0"/>
                <a:cs typeface="Times New Roman" panose="02020603050405020304" pitchFamily="18" charset="0"/>
              </a:rPr>
              <a:t>(</a:t>
            </a:r>
            <a:r>
              <a:rPr lang="en-US" altLang="ar-SA" sz="2400" b="1" dirty="0" smtClean="0">
                <a:latin typeface="Times New Roman" panose="02020603050405020304" pitchFamily="18" charset="0"/>
                <a:cs typeface="Times New Roman" panose="02020603050405020304" pitchFamily="18" charset="0"/>
              </a:rPr>
              <a:t>TC</a:t>
            </a:r>
            <a:r>
              <a:rPr lang="ar-SA" altLang="ar-SA" sz="2400" b="1" dirty="0" smtClean="0">
                <a:latin typeface="Times New Roman" panose="02020603050405020304" pitchFamily="18" charset="0"/>
                <a:cs typeface="Times New Roman" panose="02020603050405020304" pitchFamily="18" charset="0"/>
              </a:rPr>
              <a:t>) دائما أكبر من (</a:t>
            </a:r>
            <a:r>
              <a:rPr lang="en-US" altLang="ar-SA" sz="2400" b="1" dirty="0" smtClean="0">
                <a:latin typeface="Times New Roman" panose="02020603050405020304" pitchFamily="18" charset="0"/>
                <a:cs typeface="Times New Roman" panose="02020603050405020304" pitchFamily="18" charset="0"/>
              </a:rPr>
              <a:t>TVC</a:t>
            </a:r>
            <a:r>
              <a:rPr lang="ar-SA" altLang="ar-SA" sz="2400" b="1" dirty="0" smtClean="0">
                <a:latin typeface="Times New Roman" panose="02020603050405020304" pitchFamily="18" charset="0"/>
                <a:cs typeface="Times New Roman" panose="02020603050405020304" pitchFamily="18" charset="0"/>
              </a:rPr>
              <a:t>) بمقدار ثابت هو ( </a:t>
            </a:r>
            <a:r>
              <a:rPr lang="en-US" altLang="ar-SA" sz="2400" b="1" dirty="0" smtClean="0">
                <a:latin typeface="Times New Roman" panose="02020603050405020304" pitchFamily="18" charset="0"/>
                <a:cs typeface="Times New Roman" panose="02020603050405020304" pitchFamily="18" charset="0"/>
              </a:rPr>
              <a:t>TFC</a:t>
            </a:r>
            <a:r>
              <a:rPr lang="ar-SA" altLang="ar-SA" sz="2400" b="1" dirty="0" smtClean="0">
                <a:latin typeface="Times New Roman" panose="02020603050405020304" pitchFamily="18" charset="0"/>
                <a:cs typeface="Times New Roman" panose="02020603050405020304" pitchFamily="18" charset="0"/>
              </a:rPr>
              <a:t> )</a:t>
            </a:r>
            <a:endParaRPr lang="en-US" altLang="ar-SA" sz="2400" b="1" dirty="0" smtClean="0">
              <a:latin typeface="Times New Roman" panose="02020603050405020304" pitchFamily="18" charset="0"/>
              <a:cs typeface="Times New Roman" panose="02020603050405020304" pitchFamily="18" charset="0"/>
            </a:endParaRPr>
          </a:p>
          <a:p>
            <a:pPr algn="r" rtl="1" eaLnBrk="1" hangingPunct="1"/>
            <a:r>
              <a:rPr lang="en-US"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TC</a:t>
            </a:r>
            <a:r>
              <a:rPr lang="ar-SA" altLang="ar-SA" sz="2400" b="1" dirty="0" smtClean="0">
                <a:latin typeface="Times New Roman" panose="02020603050405020304" pitchFamily="18" charset="0"/>
                <a:cs typeface="Times New Roman" panose="02020603050405020304" pitchFamily="18" charset="0"/>
              </a:rPr>
              <a:t> ) و ( </a:t>
            </a:r>
            <a:r>
              <a:rPr lang="en-US" altLang="ar-SA" sz="2400" b="1" dirty="0" smtClean="0">
                <a:latin typeface="Times New Roman" panose="02020603050405020304" pitchFamily="18" charset="0"/>
                <a:cs typeface="Times New Roman" panose="02020603050405020304" pitchFamily="18" charset="0"/>
              </a:rPr>
              <a:t>TVC</a:t>
            </a:r>
            <a:r>
              <a:rPr lang="ar-SA" altLang="ar-SA" sz="2400" b="1" dirty="0" smtClean="0">
                <a:latin typeface="Times New Roman" panose="02020603050405020304" pitchFamily="18" charset="0"/>
                <a:cs typeface="Times New Roman" panose="02020603050405020304" pitchFamily="18" charset="0"/>
              </a:rPr>
              <a:t> ) لهما نفس الشكل ونفس النمط: كلاهما يزداد مع الانتاج بمعدل متناقص أولا ثم بمعدل متزايد</a:t>
            </a:r>
          </a:p>
          <a:p>
            <a:pPr algn="r" rtl="1" eaLnBrk="1" hangingPunct="1"/>
            <a:r>
              <a:rPr lang="ar-SA" altLang="ar-SA" sz="2400" b="1" dirty="0" smtClean="0">
                <a:latin typeface="Times New Roman" panose="02020603050405020304" pitchFamily="18" charset="0"/>
                <a:cs typeface="Times New Roman" panose="02020603050405020304" pitchFamily="18" charset="0"/>
              </a:rPr>
              <a:t>( </a:t>
            </a:r>
            <a:r>
              <a:rPr lang="en-US" altLang="ar-SA" sz="2400" b="1" dirty="0" smtClean="0">
                <a:latin typeface="Times New Roman" panose="02020603050405020304" pitchFamily="18" charset="0"/>
                <a:cs typeface="Times New Roman" panose="02020603050405020304" pitchFamily="18" charset="0"/>
              </a:rPr>
              <a:t>TFC</a:t>
            </a:r>
            <a:r>
              <a:rPr lang="ar-SA" altLang="ar-SA" sz="2400" b="1" dirty="0" smtClean="0">
                <a:latin typeface="Times New Roman" panose="02020603050405020304" pitchFamily="18" charset="0"/>
                <a:cs typeface="Times New Roman" panose="02020603050405020304" pitchFamily="18" charset="0"/>
              </a:rPr>
              <a:t> ) ثابت عند نفس المستوي لكل مستويات الانتاج</a:t>
            </a:r>
          </a:p>
          <a:p>
            <a:pPr algn="r" rtl="1" eaLnBrk="1" hangingPunct="1"/>
            <a:r>
              <a:rPr lang="ar-SA" altLang="ar-SA" sz="2400" b="1" dirty="0" smtClean="0">
                <a:latin typeface="Times New Roman" panose="02020603050405020304" pitchFamily="18" charset="0"/>
                <a:cs typeface="Times New Roman" panose="02020603050405020304" pitchFamily="18" charset="0"/>
              </a:rPr>
              <a:t>عند مستوي الانتاج (صفر): </a:t>
            </a:r>
            <a:r>
              <a:rPr lang="en-US" altLang="ar-SA" sz="2400" b="1" dirty="0" smtClean="0">
                <a:latin typeface="Times New Roman" panose="02020603050405020304" pitchFamily="18" charset="0"/>
                <a:cs typeface="Times New Roman" panose="02020603050405020304" pitchFamily="18" charset="0"/>
              </a:rPr>
              <a:t>TC=TFC</a:t>
            </a:r>
            <a:endParaRPr lang="en-GB" altLang="ar-SA" sz="2400" b="1" dirty="0" smtClean="0">
              <a:latin typeface="Times New Roman" panose="02020603050405020304" pitchFamily="18" charset="0"/>
              <a:cs typeface="Times New Roman" panose="02020603050405020304" pitchFamily="18" charset="0"/>
            </a:endParaRPr>
          </a:p>
        </p:txBody>
      </p:sp>
      <p:sp>
        <p:nvSpPr>
          <p:cNvPr id="275461" name="Freeform 15"/>
          <p:cNvSpPr>
            <a:spLocks/>
          </p:cNvSpPr>
          <p:nvPr/>
        </p:nvSpPr>
        <p:spPr bwMode="auto">
          <a:xfrm>
            <a:off x="1828800" y="4508500"/>
            <a:ext cx="6350" cy="428625"/>
          </a:xfrm>
          <a:custGeom>
            <a:avLst/>
            <a:gdLst>
              <a:gd name="T0" fmla="*/ 2147483647 w 4"/>
              <a:gd name="T1" fmla="*/ 0 h 270"/>
              <a:gd name="T2" fmla="*/ 0 w 4"/>
              <a:gd name="T3" fmla="*/ 2147483647 h 270"/>
              <a:gd name="T4" fmla="*/ 0 w 4"/>
              <a:gd name="T5" fmla="*/ 2147483647 h 270"/>
              <a:gd name="T6" fmla="*/ 0 60000 65536"/>
              <a:gd name="T7" fmla="*/ 0 60000 65536"/>
              <a:gd name="T8" fmla="*/ 0 60000 65536"/>
              <a:gd name="T9" fmla="*/ 0 w 4"/>
              <a:gd name="T10" fmla="*/ 0 h 270"/>
              <a:gd name="T11" fmla="*/ 4 w 4"/>
              <a:gd name="T12" fmla="*/ 270 h 270"/>
            </a:gdLst>
            <a:ahLst/>
            <a:cxnLst>
              <a:cxn ang="T6">
                <a:pos x="T0" y="T1"/>
              </a:cxn>
              <a:cxn ang="T7">
                <a:pos x="T2" y="T3"/>
              </a:cxn>
              <a:cxn ang="T8">
                <a:pos x="T4" y="T5"/>
              </a:cxn>
            </a:cxnLst>
            <a:rect l="T9" t="T10" r="T11" b="T12"/>
            <a:pathLst>
              <a:path w="4" h="270">
                <a:moveTo>
                  <a:pt x="4" y="0"/>
                </a:moveTo>
                <a:lnTo>
                  <a:pt x="0" y="26"/>
                </a:lnTo>
                <a:lnTo>
                  <a:pt x="0" y="270"/>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2" name="Freeform 16"/>
          <p:cNvSpPr>
            <a:spLocks/>
          </p:cNvSpPr>
          <p:nvPr/>
        </p:nvSpPr>
        <p:spPr bwMode="auto">
          <a:xfrm>
            <a:off x="2697163" y="4068763"/>
            <a:ext cx="4762" cy="439737"/>
          </a:xfrm>
          <a:custGeom>
            <a:avLst/>
            <a:gdLst>
              <a:gd name="T0" fmla="*/ 0 w 3"/>
              <a:gd name="T1" fmla="*/ 0 h 277"/>
              <a:gd name="T2" fmla="*/ 2147483647 w 3"/>
              <a:gd name="T3" fmla="*/ 2147483647 h 277"/>
              <a:gd name="T4" fmla="*/ 0 60000 65536"/>
              <a:gd name="T5" fmla="*/ 0 60000 65536"/>
              <a:gd name="T6" fmla="*/ 0 w 3"/>
              <a:gd name="T7" fmla="*/ 0 h 277"/>
              <a:gd name="T8" fmla="*/ 3 w 3"/>
              <a:gd name="T9" fmla="*/ 277 h 277"/>
            </a:gdLst>
            <a:ahLst/>
            <a:cxnLst>
              <a:cxn ang="T4">
                <a:pos x="T0" y="T1"/>
              </a:cxn>
              <a:cxn ang="T5">
                <a:pos x="T2" y="T3"/>
              </a:cxn>
            </a:cxnLst>
            <a:rect l="T6" t="T7" r="T8" b="T9"/>
            <a:pathLst>
              <a:path w="3" h="277">
                <a:moveTo>
                  <a:pt x="0" y="0"/>
                </a:moveTo>
                <a:lnTo>
                  <a:pt x="3" y="277"/>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3" name="Line 17"/>
          <p:cNvSpPr>
            <a:spLocks noChangeShapeType="1"/>
          </p:cNvSpPr>
          <p:nvPr/>
        </p:nvSpPr>
        <p:spPr bwMode="auto">
          <a:xfrm>
            <a:off x="3348038" y="3213100"/>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5464" name="Freeform 18"/>
          <p:cNvSpPr>
            <a:spLocks/>
          </p:cNvSpPr>
          <p:nvPr/>
        </p:nvSpPr>
        <p:spPr bwMode="auto">
          <a:xfrm>
            <a:off x="2125663" y="3017838"/>
            <a:ext cx="1211262" cy="411162"/>
          </a:xfrm>
          <a:custGeom>
            <a:avLst/>
            <a:gdLst>
              <a:gd name="T0" fmla="*/ 2147483647 w 763"/>
              <a:gd name="T1" fmla="*/ 2147483647 h 259"/>
              <a:gd name="T2" fmla="*/ 2147483647 w 763"/>
              <a:gd name="T3" fmla="*/ 2147483647 h 259"/>
              <a:gd name="T4" fmla="*/ 2147483647 w 763"/>
              <a:gd name="T5" fmla="*/ 2147483647 h 259"/>
              <a:gd name="T6" fmla="*/ 2147483647 w 763"/>
              <a:gd name="T7" fmla="*/ 2147483647 h 259"/>
              <a:gd name="T8" fmla="*/ 2147483647 w 763"/>
              <a:gd name="T9" fmla="*/ 2147483647 h 259"/>
              <a:gd name="T10" fmla="*/ 2147483647 w 763"/>
              <a:gd name="T11" fmla="*/ 2147483647 h 259"/>
              <a:gd name="T12" fmla="*/ 2147483647 w 763"/>
              <a:gd name="T13" fmla="*/ 2147483647 h 259"/>
              <a:gd name="T14" fmla="*/ 0 w 763"/>
              <a:gd name="T15" fmla="*/ 0 h 259"/>
              <a:gd name="T16" fmla="*/ 0 60000 65536"/>
              <a:gd name="T17" fmla="*/ 0 60000 65536"/>
              <a:gd name="T18" fmla="*/ 0 60000 65536"/>
              <a:gd name="T19" fmla="*/ 0 60000 65536"/>
              <a:gd name="T20" fmla="*/ 0 60000 65536"/>
              <a:gd name="T21" fmla="*/ 0 60000 65536"/>
              <a:gd name="T22" fmla="*/ 0 60000 65536"/>
              <a:gd name="T23" fmla="*/ 0 60000 65536"/>
              <a:gd name="T24" fmla="*/ 0 w 763"/>
              <a:gd name="T25" fmla="*/ 0 h 259"/>
              <a:gd name="T26" fmla="*/ 763 w 763"/>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3" h="259">
                <a:moveTo>
                  <a:pt x="763" y="259"/>
                </a:moveTo>
                <a:cubicBezTo>
                  <a:pt x="636" y="241"/>
                  <a:pt x="692" y="255"/>
                  <a:pt x="576" y="216"/>
                </a:cubicBezTo>
                <a:cubicBezTo>
                  <a:pt x="562" y="211"/>
                  <a:pt x="547" y="206"/>
                  <a:pt x="533" y="201"/>
                </a:cubicBezTo>
                <a:cubicBezTo>
                  <a:pt x="519" y="196"/>
                  <a:pt x="490" y="187"/>
                  <a:pt x="490" y="187"/>
                </a:cubicBezTo>
                <a:cubicBezTo>
                  <a:pt x="416" y="137"/>
                  <a:pt x="329" y="126"/>
                  <a:pt x="245" y="101"/>
                </a:cubicBezTo>
                <a:cubicBezTo>
                  <a:pt x="225" y="95"/>
                  <a:pt x="146" y="67"/>
                  <a:pt x="115" y="57"/>
                </a:cubicBezTo>
                <a:cubicBezTo>
                  <a:pt x="101" y="52"/>
                  <a:pt x="72" y="43"/>
                  <a:pt x="72" y="43"/>
                </a:cubicBezTo>
                <a:cubicBezTo>
                  <a:pt x="20" y="8"/>
                  <a:pt x="45" y="22"/>
                  <a:pt x="0" y="0"/>
                </a:cubicBezTo>
              </a:path>
            </a:pathLst>
          </a:custGeom>
          <a:noFill/>
          <a:ln w="952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5" name="Freeform 19"/>
          <p:cNvSpPr>
            <a:spLocks/>
          </p:cNvSpPr>
          <p:nvPr/>
        </p:nvSpPr>
        <p:spPr bwMode="auto">
          <a:xfrm>
            <a:off x="1816100" y="3336925"/>
            <a:ext cx="858838" cy="914400"/>
          </a:xfrm>
          <a:custGeom>
            <a:avLst/>
            <a:gdLst>
              <a:gd name="T0" fmla="*/ 2147483647 w 541"/>
              <a:gd name="T1" fmla="*/ 2147483647 h 576"/>
              <a:gd name="T2" fmla="*/ 2147483647 w 541"/>
              <a:gd name="T3" fmla="*/ 2147483647 h 576"/>
              <a:gd name="T4" fmla="*/ 2147483647 w 541"/>
              <a:gd name="T5" fmla="*/ 2147483647 h 576"/>
              <a:gd name="T6" fmla="*/ 2147483647 w 541"/>
              <a:gd name="T7" fmla="*/ 2147483647 h 576"/>
              <a:gd name="T8" fmla="*/ 2147483647 w 541"/>
              <a:gd name="T9" fmla="*/ 2147483647 h 576"/>
              <a:gd name="T10" fmla="*/ 2147483647 w 541"/>
              <a:gd name="T11" fmla="*/ 2147483647 h 576"/>
              <a:gd name="T12" fmla="*/ 2147483647 w 541"/>
              <a:gd name="T13" fmla="*/ 2147483647 h 576"/>
              <a:gd name="T14" fmla="*/ 2147483647 w 541"/>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541"/>
              <a:gd name="T25" fmla="*/ 0 h 576"/>
              <a:gd name="T26" fmla="*/ 541 w 541"/>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 h="576">
                <a:moveTo>
                  <a:pt x="541" y="576"/>
                </a:moveTo>
                <a:cubicBezTo>
                  <a:pt x="469" y="571"/>
                  <a:pt x="397" y="570"/>
                  <a:pt x="325" y="562"/>
                </a:cubicBezTo>
                <a:cubicBezTo>
                  <a:pt x="276" y="557"/>
                  <a:pt x="195" y="490"/>
                  <a:pt x="195" y="490"/>
                </a:cubicBezTo>
                <a:cubicBezTo>
                  <a:pt x="185" y="476"/>
                  <a:pt x="178" y="459"/>
                  <a:pt x="166" y="447"/>
                </a:cubicBezTo>
                <a:cubicBezTo>
                  <a:pt x="154" y="435"/>
                  <a:pt x="134" y="432"/>
                  <a:pt x="123" y="418"/>
                </a:cubicBezTo>
                <a:cubicBezTo>
                  <a:pt x="114" y="406"/>
                  <a:pt x="116" y="388"/>
                  <a:pt x="109" y="375"/>
                </a:cubicBezTo>
                <a:cubicBezTo>
                  <a:pt x="92" y="345"/>
                  <a:pt x="51" y="288"/>
                  <a:pt x="51" y="288"/>
                </a:cubicBezTo>
                <a:cubicBezTo>
                  <a:pt x="0" y="138"/>
                  <a:pt x="22" y="232"/>
                  <a:pt x="22" y="0"/>
                </a:cubicBezTo>
              </a:path>
            </a:pathLst>
          </a:custGeom>
          <a:noFill/>
          <a:ln w="952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6" name="Freeform 20"/>
          <p:cNvSpPr>
            <a:spLocks/>
          </p:cNvSpPr>
          <p:nvPr/>
        </p:nvSpPr>
        <p:spPr bwMode="auto">
          <a:xfrm>
            <a:off x="1274763" y="3260725"/>
            <a:ext cx="531812" cy="1471613"/>
          </a:xfrm>
          <a:custGeom>
            <a:avLst/>
            <a:gdLst>
              <a:gd name="T0" fmla="*/ 2147483647 w 335"/>
              <a:gd name="T1" fmla="*/ 2147483647 h 927"/>
              <a:gd name="T2" fmla="*/ 2147483647 w 335"/>
              <a:gd name="T3" fmla="*/ 2147483647 h 927"/>
              <a:gd name="T4" fmla="*/ 2147483647 w 335"/>
              <a:gd name="T5" fmla="*/ 2147483647 h 927"/>
              <a:gd name="T6" fmla="*/ 2147483647 w 335"/>
              <a:gd name="T7" fmla="*/ 2147483647 h 927"/>
              <a:gd name="T8" fmla="*/ 2147483647 w 335"/>
              <a:gd name="T9" fmla="*/ 2147483647 h 927"/>
              <a:gd name="T10" fmla="*/ 2147483647 w 335"/>
              <a:gd name="T11" fmla="*/ 2147483647 h 927"/>
              <a:gd name="T12" fmla="*/ 2147483647 w 335"/>
              <a:gd name="T13" fmla="*/ 2147483647 h 927"/>
              <a:gd name="T14" fmla="*/ 2147483647 w 335"/>
              <a:gd name="T15" fmla="*/ 2147483647 h 927"/>
              <a:gd name="T16" fmla="*/ 2147483647 w 335"/>
              <a:gd name="T17" fmla="*/ 2147483647 h 927"/>
              <a:gd name="T18" fmla="*/ 2147483647 w 335"/>
              <a:gd name="T19" fmla="*/ 2147483647 h 927"/>
              <a:gd name="T20" fmla="*/ 2147483647 w 335"/>
              <a:gd name="T21" fmla="*/ 2147483647 h 927"/>
              <a:gd name="T22" fmla="*/ 2147483647 w 335"/>
              <a:gd name="T23" fmla="*/ 2147483647 h 9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5"/>
              <a:gd name="T37" fmla="*/ 0 h 927"/>
              <a:gd name="T38" fmla="*/ 335 w 335"/>
              <a:gd name="T39" fmla="*/ 927 h 9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5" h="927">
                <a:moveTo>
                  <a:pt x="335" y="927"/>
                </a:moveTo>
                <a:cubicBezTo>
                  <a:pt x="259" y="901"/>
                  <a:pt x="303" y="920"/>
                  <a:pt x="205" y="855"/>
                </a:cubicBezTo>
                <a:cubicBezTo>
                  <a:pt x="191" y="845"/>
                  <a:pt x="162" y="826"/>
                  <a:pt x="162" y="826"/>
                </a:cubicBezTo>
                <a:cubicBezTo>
                  <a:pt x="152" y="812"/>
                  <a:pt x="144" y="796"/>
                  <a:pt x="133" y="783"/>
                </a:cubicBezTo>
                <a:cubicBezTo>
                  <a:pt x="120" y="767"/>
                  <a:pt x="102" y="756"/>
                  <a:pt x="90" y="740"/>
                </a:cubicBezTo>
                <a:cubicBezTo>
                  <a:pt x="69" y="712"/>
                  <a:pt x="32" y="653"/>
                  <a:pt x="32" y="653"/>
                </a:cubicBezTo>
                <a:cubicBezTo>
                  <a:pt x="22" y="624"/>
                  <a:pt x="0" y="597"/>
                  <a:pt x="3" y="567"/>
                </a:cubicBezTo>
                <a:cubicBezTo>
                  <a:pt x="8" y="509"/>
                  <a:pt x="8" y="451"/>
                  <a:pt x="18" y="394"/>
                </a:cubicBezTo>
                <a:cubicBezTo>
                  <a:pt x="27" y="341"/>
                  <a:pt x="57" y="274"/>
                  <a:pt x="75" y="221"/>
                </a:cubicBezTo>
                <a:cubicBezTo>
                  <a:pt x="88" y="183"/>
                  <a:pt x="97" y="126"/>
                  <a:pt x="119" y="92"/>
                </a:cubicBezTo>
                <a:cubicBezTo>
                  <a:pt x="128" y="77"/>
                  <a:pt x="135" y="60"/>
                  <a:pt x="147" y="48"/>
                </a:cubicBezTo>
                <a:cubicBezTo>
                  <a:pt x="195" y="0"/>
                  <a:pt x="191" y="42"/>
                  <a:pt x="191" y="5"/>
                </a:cubicBezTo>
              </a:path>
            </a:pathLst>
          </a:custGeom>
          <a:noFill/>
          <a:ln w="952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467" name="Text Box 21"/>
          <p:cNvSpPr txBox="1">
            <a:spLocks noChangeArrowheads="1"/>
          </p:cNvSpPr>
          <p:nvPr/>
        </p:nvSpPr>
        <p:spPr bwMode="auto">
          <a:xfrm>
            <a:off x="1187450" y="2924175"/>
            <a:ext cx="762000"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r>
              <a:rPr lang="en-US" altLang="ar-SA" sz="1800" b="1">
                <a:latin typeface="Arial" charset="0"/>
              </a:rPr>
              <a:t>=TFC</a:t>
            </a:r>
            <a:endParaRPr lang="en-GB" altLang="ar-SA" sz="1800" b="1">
              <a:latin typeface="Arial" charset="0"/>
            </a:endParaRPr>
          </a:p>
        </p:txBody>
      </p:sp>
      <p:sp>
        <p:nvSpPr>
          <p:cNvPr id="275468" name="Line 22"/>
          <p:cNvSpPr>
            <a:spLocks noChangeShapeType="1"/>
          </p:cNvSpPr>
          <p:nvPr/>
        </p:nvSpPr>
        <p:spPr bwMode="auto">
          <a:xfrm>
            <a:off x="611188" y="4868863"/>
            <a:ext cx="316865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214818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a:bodyPr>
          <a:lstStyle/>
          <a:p>
            <a:pPr algn="r" rtl="0" eaLnBrk="1" fontAlgn="auto" hangingPunct="1">
              <a:spcAft>
                <a:spcPts val="0"/>
              </a:spcAft>
              <a:defRPr/>
            </a:pPr>
            <a:r>
              <a:rPr lang="en-US" sz="3600" dirty="0" smtClean="0">
                <a:latin typeface="Times New Roman" panose="02020603050405020304" pitchFamily="18" charset="0"/>
                <a:cs typeface="Times New Roman" panose="02020603050405020304" pitchFamily="18" charset="0"/>
              </a:rPr>
              <a:t>ATC, AFC, AVC, MC </a:t>
            </a:r>
            <a:r>
              <a:rPr lang="ar-SA" sz="3600" dirty="0" smtClean="0">
                <a:latin typeface="Times New Roman" panose="02020603050405020304" pitchFamily="18" charset="0"/>
                <a:cs typeface="Times New Roman" panose="02020603050405020304" pitchFamily="18" charset="0"/>
              </a:rPr>
              <a:t>منحنيات تكاليف الوحدة:</a:t>
            </a:r>
            <a:endParaRPr lang="en-GB" sz="3600" dirty="0" smtClean="0">
              <a:latin typeface="Times New Roman" panose="02020603050405020304" pitchFamily="18" charset="0"/>
              <a:cs typeface="Times New Roman" panose="02020603050405020304" pitchFamily="18" charset="0"/>
            </a:endParaRPr>
          </a:p>
        </p:txBody>
      </p:sp>
      <p:sp>
        <p:nvSpPr>
          <p:cNvPr id="276484" name="Rectangle 5"/>
          <p:cNvSpPr>
            <a:spLocks noGrp="1" noChangeArrowheads="1"/>
          </p:cNvSpPr>
          <p:nvPr>
            <p:ph type="body" sz="half" idx="2"/>
          </p:nvPr>
        </p:nvSpPr>
        <p:spPr>
          <a:xfrm>
            <a:off x="4284663" y="1600200"/>
            <a:ext cx="4608512" cy="4525963"/>
          </a:xfrm>
        </p:spPr>
        <p:txBody>
          <a:bodyPr>
            <a:normAutofit/>
          </a:bodyPr>
          <a:lstStyle/>
          <a:p>
            <a:pPr algn="r" rtl="1" eaLnBrk="1" hangingPunct="1"/>
            <a:r>
              <a:rPr lang="ar-SA" altLang="ar-SA" sz="2400" b="1" dirty="0" smtClean="0"/>
              <a:t>( </a:t>
            </a:r>
            <a:r>
              <a:rPr lang="en-US" altLang="ar-SA" sz="2400" b="1" dirty="0" smtClean="0"/>
              <a:t>AFC</a:t>
            </a:r>
            <a:r>
              <a:rPr lang="ar-SA" altLang="ar-SA" sz="2400" b="1" dirty="0" smtClean="0"/>
              <a:t> ) متناقص دائما </a:t>
            </a:r>
            <a:endParaRPr lang="en-US" altLang="ar-SA" sz="2400" b="1" dirty="0" smtClean="0"/>
          </a:p>
          <a:p>
            <a:pPr algn="r" rtl="1" eaLnBrk="1" hangingPunct="1"/>
            <a:r>
              <a:rPr lang="ar-SA" altLang="ar-SA" sz="2400" b="1" dirty="0" smtClean="0"/>
              <a:t>( </a:t>
            </a:r>
            <a:r>
              <a:rPr lang="en-US" altLang="ar-SA" sz="2400" b="1" dirty="0" smtClean="0"/>
              <a:t>ATC</a:t>
            </a:r>
            <a:r>
              <a:rPr lang="ar-SA" altLang="ar-SA" sz="2400" b="1" dirty="0" smtClean="0"/>
              <a:t> ) و ( </a:t>
            </a:r>
            <a:r>
              <a:rPr lang="en-US" altLang="ar-SA" sz="2400" b="1" dirty="0" smtClean="0"/>
              <a:t>AVC</a:t>
            </a:r>
            <a:r>
              <a:rPr lang="ar-SA" altLang="ar-SA" sz="2400" b="1" dirty="0" smtClean="0"/>
              <a:t> ) يتناقصان سريعا ثم ببطء ليصلا حدودهما الدنيا ثم يتزايدان</a:t>
            </a:r>
            <a:r>
              <a:rPr lang="en-US" altLang="ar-SA" sz="2400" b="1" dirty="0" smtClean="0"/>
              <a:t> </a:t>
            </a:r>
            <a:r>
              <a:rPr lang="ar-SA" altLang="ar-SA" sz="2400" b="1" dirty="0" smtClean="0"/>
              <a:t>. كلاهما يأخذ شكل ( </a:t>
            </a:r>
            <a:r>
              <a:rPr lang="en-US" altLang="ar-SA" sz="2400" b="1" dirty="0" smtClean="0"/>
              <a:t>U</a:t>
            </a:r>
            <a:r>
              <a:rPr lang="ar-SA" altLang="ar-SA" sz="2400" b="1" dirty="0" smtClean="0"/>
              <a:t> )</a:t>
            </a:r>
          </a:p>
          <a:p>
            <a:pPr algn="r" rtl="1" eaLnBrk="1" hangingPunct="1"/>
            <a:r>
              <a:rPr lang="ar-SA" altLang="ar-SA" sz="2400" b="1" dirty="0" smtClean="0"/>
              <a:t>المسافة بين (</a:t>
            </a:r>
            <a:r>
              <a:rPr lang="en-US" altLang="ar-SA" sz="2400" b="1" dirty="0" smtClean="0"/>
              <a:t>ATC</a:t>
            </a:r>
            <a:r>
              <a:rPr lang="ar-SA" altLang="ar-SA" sz="2400" b="1" dirty="0" smtClean="0"/>
              <a:t>) و (</a:t>
            </a:r>
            <a:r>
              <a:rPr lang="en-US" altLang="ar-SA" sz="2400" b="1" dirty="0" smtClean="0"/>
              <a:t>AVC</a:t>
            </a:r>
            <a:r>
              <a:rPr lang="ar-SA" altLang="ar-SA" sz="2400" b="1" dirty="0" smtClean="0"/>
              <a:t>) =</a:t>
            </a:r>
            <a:r>
              <a:rPr lang="en-US" altLang="ar-SA" sz="2400" b="1" dirty="0" smtClean="0"/>
              <a:t>AFC</a:t>
            </a:r>
            <a:endParaRPr lang="ar-SA" altLang="ar-SA" sz="2400" b="1" dirty="0" smtClean="0"/>
          </a:p>
          <a:p>
            <a:pPr algn="r" rtl="1" eaLnBrk="1" hangingPunct="1"/>
            <a:r>
              <a:rPr lang="ar-SA" altLang="ar-SA" sz="2400" b="1" dirty="0" smtClean="0"/>
              <a:t>( </a:t>
            </a:r>
            <a:r>
              <a:rPr lang="en-US" altLang="ar-SA" sz="2400" b="1" dirty="0" smtClean="0"/>
              <a:t>MC</a:t>
            </a:r>
            <a:r>
              <a:rPr lang="ar-SA" altLang="ar-SA" sz="2400" b="1" dirty="0" smtClean="0"/>
              <a:t> ) يتناقص ليصل حده الأدنى ثم يتزايد</a:t>
            </a:r>
            <a:endParaRPr lang="en-US" altLang="ar-SA" sz="2400" b="1" dirty="0" smtClean="0"/>
          </a:p>
          <a:p>
            <a:pPr algn="r" rtl="1" eaLnBrk="1" hangingPunct="1"/>
            <a:endParaRPr lang="en-GB" altLang="ar-SA" sz="2400" b="1" dirty="0" smtClean="0"/>
          </a:p>
        </p:txBody>
      </p:sp>
      <p:pic>
        <p:nvPicPr>
          <p:cNvPr id="11776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04864"/>
            <a:ext cx="3456384" cy="275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20888"/>
            <a:ext cx="9636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734" y="2486515"/>
            <a:ext cx="203311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882900"/>
            <a:ext cx="216024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005" y="3694113"/>
            <a:ext cx="2636565" cy="58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
          <p:cNvSpPr txBox="1">
            <a:spLocks noChangeArrowheads="1"/>
          </p:cNvSpPr>
          <p:nvPr/>
        </p:nvSpPr>
        <p:spPr bwMode="auto">
          <a:xfrm>
            <a:off x="3563888" y="2486515"/>
            <a:ext cx="49955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lnSpc>
                <a:spcPct val="115000"/>
              </a:lnSpc>
              <a:spcBef>
                <a:spcPts val="0"/>
              </a:spcBef>
              <a:spcAft>
                <a:spcPts val="1000"/>
              </a:spcAft>
            </a:pPr>
            <a:r>
              <a:rPr lang="en-US" sz="1100" dirty="0">
                <a:effectLst/>
                <a:latin typeface="Calibri"/>
                <a:ea typeface="Calibri"/>
                <a:cs typeface="Arial"/>
              </a:rPr>
              <a:t>ATC</a:t>
            </a:r>
          </a:p>
        </p:txBody>
      </p:sp>
      <p:sp>
        <p:nvSpPr>
          <p:cNvPr id="19" name="Text Box 2"/>
          <p:cNvSpPr txBox="1">
            <a:spLocks noChangeArrowheads="1"/>
          </p:cNvSpPr>
          <p:nvPr/>
        </p:nvSpPr>
        <p:spPr bwMode="auto">
          <a:xfrm>
            <a:off x="3813662" y="2900306"/>
            <a:ext cx="50460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Arial"/>
              </a:rPr>
              <a:t>AVC</a:t>
            </a:r>
          </a:p>
        </p:txBody>
      </p:sp>
      <p:sp>
        <p:nvSpPr>
          <p:cNvPr id="21" name="Text Box 2"/>
          <p:cNvSpPr txBox="1">
            <a:spLocks noChangeArrowheads="1"/>
          </p:cNvSpPr>
          <p:nvPr/>
        </p:nvSpPr>
        <p:spPr bwMode="auto">
          <a:xfrm>
            <a:off x="3563888" y="3863925"/>
            <a:ext cx="502076" cy="28515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Arial"/>
              </a:rPr>
              <a:t>AFC</a:t>
            </a:r>
          </a:p>
        </p:txBody>
      </p:sp>
      <p:sp>
        <p:nvSpPr>
          <p:cNvPr id="22" name="Text Box 2"/>
          <p:cNvSpPr txBox="1">
            <a:spLocks noChangeArrowheads="1"/>
          </p:cNvSpPr>
          <p:nvPr/>
        </p:nvSpPr>
        <p:spPr bwMode="auto">
          <a:xfrm>
            <a:off x="557985" y="2087513"/>
            <a:ext cx="659130"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fontAlgn="base">
              <a:spcBef>
                <a:spcPts val="0"/>
              </a:spcBef>
              <a:spcAft>
                <a:spcPts val="0"/>
              </a:spcAft>
            </a:pPr>
            <a:r>
              <a:rPr lang="ar-SA" sz="1200" kern="1200">
                <a:solidFill>
                  <a:srgbClr val="000000"/>
                </a:solidFill>
                <a:effectLst/>
                <a:latin typeface="Times New Roman"/>
                <a:ea typeface="Times New Roman"/>
                <a:cs typeface="Arial"/>
              </a:rPr>
              <a:t>التكاليف</a:t>
            </a:r>
            <a:endParaRPr lang="en-US" sz="1200">
              <a:effectLst/>
              <a:latin typeface="Times New Roman"/>
              <a:ea typeface="Times New Roman"/>
            </a:endParaRPr>
          </a:p>
        </p:txBody>
      </p:sp>
    </p:spTree>
    <p:extLst>
      <p:ext uri="{BB962C8B-B14F-4D97-AF65-F5344CB8AC3E}">
        <p14:creationId xmlns:p14="http://schemas.microsoft.com/office/powerpoint/2010/main" val="28153450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pPr algn="r" rtl="0" eaLnBrk="1" fontAlgn="auto" hangingPunct="1">
              <a:spcAft>
                <a:spcPts val="0"/>
              </a:spcAft>
              <a:defRPr/>
            </a:pPr>
            <a:r>
              <a:rPr lang="ar-SA" sz="4000" dirty="0" smtClean="0">
                <a:latin typeface="Times New Roman" panose="02020603050405020304" pitchFamily="18" charset="0"/>
                <a:cs typeface="Times New Roman" panose="02020603050405020304" pitchFamily="18" charset="0"/>
              </a:rPr>
              <a:t>منحنيات التكاليف في المدى الطويل</a:t>
            </a:r>
            <a:r>
              <a:rPr lang="en-US" sz="4000" dirty="0" smtClean="0">
                <a:latin typeface="Times New Roman" panose="02020603050405020304" pitchFamily="18" charset="0"/>
                <a:cs typeface="Times New Roman" panose="02020603050405020304" pitchFamily="18" charset="0"/>
              </a:rPr>
              <a:t> </a:t>
            </a:r>
            <a:r>
              <a:rPr lang="ar-SA" sz="4000" dirty="0" smtClean="0">
                <a:latin typeface="Times New Roman" panose="02020603050405020304" pitchFamily="18" charset="0"/>
                <a:cs typeface="Times New Roman" panose="02020603050405020304" pitchFamily="18" charset="0"/>
              </a:rPr>
              <a:t/>
            </a:r>
            <a:br>
              <a:rPr lang="ar-SA"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Cost </a:t>
            </a:r>
            <a:r>
              <a:rPr lang="en-US" sz="4000" dirty="0" smtClean="0">
                <a:latin typeface="Times New Roman" panose="02020603050405020304" pitchFamily="18" charset="0"/>
                <a:cs typeface="Times New Roman" panose="02020603050405020304" pitchFamily="18" charset="0"/>
              </a:rPr>
              <a:t>Curves in the Long Run</a:t>
            </a:r>
            <a:r>
              <a:rPr lang="en-GB" sz="4000" dirty="0" smtClean="0">
                <a:latin typeface="Times New Roman" panose="02020603050405020304" pitchFamily="18" charset="0"/>
                <a:cs typeface="Times New Roman" panose="02020603050405020304" pitchFamily="18" charset="0"/>
              </a:rPr>
              <a:t> </a:t>
            </a:r>
          </a:p>
        </p:txBody>
      </p:sp>
      <p:sp>
        <p:nvSpPr>
          <p:cNvPr id="278532" name="Rectangle 5"/>
          <p:cNvSpPr>
            <a:spLocks noGrp="1" noChangeArrowheads="1"/>
          </p:cNvSpPr>
          <p:nvPr>
            <p:ph type="body" sz="half" idx="2"/>
          </p:nvPr>
        </p:nvSpPr>
        <p:spPr/>
        <p:txBody>
          <a:bodyPr/>
          <a:lstStyle/>
          <a:p>
            <a:pPr algn="r" rtl="1" eaLnBrk="1" hangingPunct="1"/>
            <a:r>
              <a:rPr lang="ar-SA" altLang="ar-SA" sz="2800" dirty="0" smtClean="0">
                <a:latin typeface="Times New Roman" panose="02020603050405020304" pitchFamily="18" charset="0"/>
                <a:cs typeface="Times New Roman" panose="02020603050405020304" pitchFamily="18" charset="0"/>
              </a:rPr>
              <a:t>كما أسلفنا: في المدي الطويل كل عناصر الانتاج وبالتالي التكاليف متغيرة</a:t>
            </a:r>
          </a:p>
          <a:p>
            <a:pPr algn="r" rtl="1" eaLnBrk="1" hangingPunct="1"/>
            <a:r>
              <a:rPr lang="ar-SA" altLang="ar-SA" sz="2800" dirty="0" smtClean="0">
                <a:latin typeface="Times New Roman" panose="02020603050405020304" pitchFamily="18" charset="0"/>
                <a:cs typeface="Times New Roman" panose="02020603050405020304" pitchFamily="18" charset="0"/>
              </a:rPr>
              <a:t>شكل منحني متوسط التكاليف للمدى البعيد أيضا يأخذ شكل </a:t>
            </a:r>
            <a:r>
              <a:rPr lang="en-US"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a:t>
            </a:r>
            <a:r>
              <a:rPr lang="en-US" altLang="ar-SA" sz="2800" dirty="0" smtClean="0">
                <a:latin typeface="Times New Roman" panose="02020603050405020304" pitchFamily="18" charset="0"/>
                <a:cs typeface="Times New Roman" panose="02020603050405020304" pitchFamily="18" charset="0"/>
              </a:rPr>
              <a:t>U</a:t>
            </a:r>
            <a:r>
              <a:rPr lang="ar-SA" altLang="ar-SA" sz="2800" dirty="0" smtClean="0">
                <a:latin typeface="Times New Roman" panose="02020603050405020304" pitchFamily="18" charset="0"/>
                <a:cs typeface="Times New Roman" panose="02020603050405020304" pitchFamily="18" charset="0"/>
              </a:rPr>
              <a:t> ) لكنه اكثر انفراجا</a:t>
            </a:r>
            <a:endParaRPr lang="en-GB" altLang="ar-SA" sz="2800" dirty="0" smtClean="0">
              <a:latin typeface="Times New Roman" panose="02020603050405020304" pitchFamily="18" charset="0"/>
              <a:cs typeface="Times New Roman" panose="02020603050405020304" pitchFamily="18" charset="0"/>
            </a:endParaRPr>
          </a:p>
        </p:txBody>
      </p:sp>
      <p:pic>
        <p:nvPicPr>
          <p:cNvPr id="1187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74226"/>
            <a:ext cx="4038600" cy="277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83481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Content Placeholder 1"/>
          <p:cNvSpPr>
            <a:spLocks noGrp="1"/>
          </p:cNvSpPr>
          <p:nvPr>
            <p:ph idx="1"/>
          </p:nvPr>
        </p:nvSpPr>
        <p:spPr/>
        <p:txBody>
          <a:bodyPr>
            <a:normAutofit lnSpcReduction="10000"/>
          </a:bodyPr>
          <a:lstStyle/>
          <a:p>
            <a:pPr algn="r" rtl="1"/>
            <a:r>
              <a:rPr lang="ar-SA" altLang="en-US" dirty="0" smtClean="0"/>
              <a:t>العملية الانتاجية في هذا المثال تعطي الناتج </a:t>
            </a:r>
            <a:r>
              <a:rPr lang="en-US" altLang="en-US" dirty="0" smtClean="0"/>
              <a:t>(y) </a:t>
            </a:r>
            <a:r>
              <a:rPr lang="ar-SA" altLang="en-US" dirty="0" smtClean="0"/>
              <a:t> باستخدام:</a:t>
            </a:r>
          </a:p>
          <a:p>
            <a:pPr lvl="1" algn="r" rtl="1"/>
            <a:r>
              <a:rPr lang="ar-SA" altLang="en-US" dirty="0" smtClean="0"/>
              <a:t>الوحدات الموضحة من العامل المتغير </a:t>
            </a:r>
            <a:r>
              <a:rPr lang="en-US" altLang="en-US" dirty="0" smtClean="0"/>
              <a:t>(x1)</a:t>
            </a:r>
            <a:r>
              <a:rPr lang="ar-SA" altLang="en-US" dirty="0" smtClean="0"/>
              <a:t> بسعر 5 ريال.</a:t>
            </a:r>
          </a:p>
          <a:p>
            <a:pPr lvl="1" algn="r" rtl="1"/>
            <a:r>
              <a:rPr lang="ar-SA" altLang="en-US" dirty="0" smtClean="0"/>
              <a:t>الوحدات الموضحة من العامل الثابت </a:t>
            </a:r>
            <a:r>
              <a:rPr lang="en-US" altLang="en-US" dirty="0" smtClean="0"/>
              <a:t>(x2)</a:t>
            </a:r>
            <a:r>
              <a:rPr lang="ar-SA" altLang="en-US" dirty="0" smtClean="0"/>
              <a:t> بسعر 2.5 ريال للوحدة.</a:t>
            </a:r>
          </a:p>
          <a:p>
            <a:pPr lvl="1" algn="r" rtl="1"/>
            <a:r>
              <a:rPr lang="ar-SA" altLang="en-US" dirty="0" smtClean="0"/>
              <a:t>عوامل ثابتة أخرى </a:t>
            </a:r>
            <a:r>
              <a:rPr lang="en-US" altLang="en-US" dirty="0" smtClean="0"/>
              <a:t>(x3,…,</a:t>
            </a:r>
            <a:r>
              <a:rPr lang="en-US" altLang="en-US" dirty="0" err="1" smtClean="0"/>
              <a:t>xn</a:t>
            </a:r>
            <a:r>
              <a:rPr lang="en-US" altLang="en-US" dirty="0" smtClean="0"/>
              <a:t>) </a:t>
            </a:r>
            <a:r>
              <a:rPr lang="ar-SA" altLang="en-US" dirty="0" smtClean="0"/>
              <a:t> بتكلفة مجملة تبلغ 50 ريالا.</a:t>
            </a:r>
          </a:p>
          <a:p>
            <a:pPr lvl="1" algn="r" rtl="1"/>
            <a:endParaRPr lang="ar-SA" altLang="en-US" dirty="0" smtClean="0"/>
          </a:p>
          <a:p>
            <a:pPr algn="r" rtl="1"/>
            <a:r>
              <a:rPr lang="ar-SA" altLang="en-US" dirty="0" smtClean="0"/>
              <a:t>سعر الوحدة من </a:t>
            </a:r>
            <a:r>
              <a:rPr lang="en-US" altLang="en-US" dirty="0" smtClean="0"/>
              <a:t>(y) </a:t>
            </a:r>
            <a:r>
              <a:rPr lang="ar-SA" altLang="en-US" dirty="0" smtClean="0"/>
              <a:t> يبلغ واحد ريال.</a:t>
            </a:r>
            <a:endParaRPr lang="en-US" altLang="en-US" dirty="0" smtClean="0"/>
          </a:p>
          <a:p>
            <a:pPr lvl="1" algn="r" rtl="1"/>
            <a:endParaRPr lang="en-US" altLang="en-US" dirty="0" smtClean="0"/>
          </a:p>
          <a:p>
            <a:pPr lvl="1" algn="r" rtl="1"/>
            <a:endParaRPr lang="en-US" altLang="en-US" dirty="0" smtClean="0"/>
          </a:p>
        </p:txBody>
      </p:sp>
      <p:sp>
        <p:nvSpPr>
          <p:cNvPr id="384002" name="Rectangle 2"/>
          <p:cNvSpPr>
            <a:spLocks noGrp="1" noChangeArrowheads="1"/>
          </p:cNvSpPr>
          <p:nvPr>
            <p:ph type="title"/>
          </p:nvPr>
        </p:nvSpPr>
        <p:spPr/>
        <p:txBody>
          <a:bodyPr/>
          <a:lstStyle/>
          <a:p>
            <a:pPr eaLnBrk="1" fontAlgn="auto" hangingPunct="1">
              <a:spcAft>
                <a:spcPts val="0"/>
              </a:spcAft>
              <a:defRPr/>
            </a:pPr>
            <a:r>
              <a:rPr lang="en-US" dirty="0" smtClean="0"/>
              <a:t>Short Run </a:t>
            </a:r>
            <a:r>
              <a:rPr lang="en-US" dirty="0" err="1" smtClean="0"/>
              <a:t>Costs:table</a:t>
            </a:r>
            <a:endParaRPr lang="en-US" dirty="0" smtClean="0"/>
          </a:p>
        </p:txBody>
      </p:sp>
      <p:sp>
        <p:nvSpPr>
          <p:cNvPr id="279556" name="Text Box 36"/>
          <p:cNvSpPr txBox="1">
            <a:spLocks noChangeArrowheads="1"/>
          </p:cNvSpPr>
          <p:nvPr/>
        </p:nvSpPr>
        <p:spPr bwMode="auto">
          <a:xfrm>
            <a:off x="304800" y="5157788"/>
            <a:ext cx="845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rtl="0" eaLnBrk="1" hangingPunct="1">
              <a:spcBef>
                <a:spcPct val="50000"/>
              </a:spcBef>
              <a:buClrTx/>
              <a:buSzTx/>
              <a:buFontTx/>
              <a:buNone/>
            </a:pPr>
            <a:endParaRPr lang="en-US" altLang="ar-SA" sz="1800">
              <a:latin typeface="Arial" charset="0"/>
            </a:endParaRPr>
          </a:p>
        </p:txBody>
      </p:sp>
    </p:spTree>
    <p:extLst>
      <p:ext uri="{BB962C8B-B14F-4D97-AF65-F5344CB8AC3E}">
        <p14:creationId xmlns:p14="http://schemas.microsoft.com/office/powerpoint/2010/main" val="4092713149"/>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a:defRPr/>
            </a:pPr>
            <a:r>
              <a:rPr lang="en-US" altLang="en-US" dirty="0"/>
              <a:t>Short Run </a:t>
            </a:r>
            <a:r>
              <a:rPr lang="en-US" altLang="en-US" dirty="0" err="1"/>
              <a:t>Costs:table</a:t>
            </a:r>
            <a:endParaRPr lang="en-US" altLang="en-US" dirty="0"/>
          </a:p>
        </p:txBody>
      </p:sp>
      <p:sp>
        <p:nvSpPr>
          <p:cNvPr id="280579" name="Rectangle 3"/>
          <p:cNvSpPr>
            <a:spLocks noGrp="1" noChangeArrowheads="1"/>
          </p:cNvSpPr>
          <p:nvPr>
            <p:ph type="body" idx="1"/>
          </p:nvPr>
        </p:nvSpPr>
        <p:spPr/>
        <p:txBody>
          <a:bodyPr/>
          <a:lstStyle/>
          <a:p>
            <a:endParaRPr lang="en-US" altLang="en-US" smtClean="0"/>
          </a:p>
        </p:txBody>
      </p:sp>
      <p:sp>
        <p:nvSpPr>
          <p:cNvPr id="384036" name="Text Box 36"/>
          <p:cNvSpPr txBox="1">
            <a:spLocks noChangeArrowheads="1"/>
          </p:cNvSpPr>
          <p:nvPr/>
        </p:nvSpPr>
        <p:spPr bwMode="auto">
          <a:xfrm>
            <a:off x="319088" y="5278438"/>
            <a:ext cx="8458200" cy="366712"/>
          </a:xfrm>
          <a:prstGeom prst="rect">
            <a:avLst/>
          </a:prstGeom>
          <a:solidFill>
            <a:schemeClr val="accent3"/>
          </a:solidFill>
          <a:ln>
            <a:noFill/>
          </a:ln>
          <a:effectLst/>
        </p:spPr>
        <p:txBody>
          <a:bodyPr>
            <a:spAutoFit/>
          </a:bodyPr>
          <a:lstStyle/>
          <a:p>
            <a:pPr algn="ctr">
              <a:spcBef>
                <a:spcPct val="50000"/>
              </a:spcBef>
              <a:defRPr/>
            </a:pPr>
            <a:endParaRPr lang="en-US" altLang="en-US"/>
          </a:p>
        </p:txBody>
      </p:sp>
      <p:graphicFrame>
        <p:nvGraphicFramePr>
          <p:cNvPr id="384004" name="Group 4"/>
          <p:cNvGraphicFramePr>
            <a:graphicFrameLocks noGrp="1"/>
          </p:cNvGraphicFramePr>
          <p:nvPr>
            <p:ph idx="4294967295"/>
          </p:nvPr>
        </p:nvGraphicFramePr>
        <p:xfrm>
          <a:off x="304800" y="1600200"/>
          <a:ext cx="8839200" cy="4816475"/>
        </p:xfrm>
        <a:graphic>
          <a:graphicData uri="http://schemas.openxmlformats.org/drawingml/2006/table">
            <a:tbl>
              <a:tblPr/>
              <a:tblGrid>
                <a:gridCol w="1295400"/>
                <a:gridCol w="1179513"/>
                <a:gridCol w="1060450"/>
                <a:gridCol w="808037"/>
                <a:gridCol w="914400"/>
                <a:gridCol w="762000"/>
                <a:gridCol w="1143000"/>
                <a:gridCol w="609600"/>
                <a:gridCol w="1066800"/>
              </a:tblGrid>
              <a:tr h="1127909">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units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X</a:t>
                      </a:r>
                      <a:r>
                        <a:rPr kumimoji="0" lang="en-US" altLang="en-US" sz="2000" b="1" i="0" u="none" strike="noStrike" cap="none" normalizeH="0" baseline="-25000" smtClean="0">
                          <a:ln>
                            <a:noFill/>
                          </a:ln>
                          <a:solidFill>
                            <a:schemeClr val="tx1"/>
                          </a:solidFill>
                          <a:effectLst>
                            <a:outerShdw blurRad="38100" dist="38100" dir="2700000" algn="tl">
                              <a:srgbClr val="000000"/>
                            </a:outerShdw>
                          </a:effectLst>
                          <a:latin typeface="Arial" charset="0"/>
                          <a:cs typeface="Arial" charset="0"/>
                        </a:rPr>
                        <a:t>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smtClean="0">
                          <a:ln>
                            <a:noFill/>
                          </a:ln>
                          <a:solidFill>
                            <a:schemeClr val="tx1"/>
                          </a:solidFill>
                          <a:effectLst>
                            <a:outerShdw blurRad="38100" dist="38100" dir="2700000" algn="tl">
                              <a:srgbClr val="000000"/>
                            </a:outerShdw>
                          </a:effectLst>
                          <a:latin typeface="Arial" charset="0"/>
                          <a:cs typeface="Arial" charset="0"/>
                        </a:rPr>
                        <a:t>units</a:t>
                      </a:r>
                      <a:endPar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X</a:t>
                      </a:r>
                      <a:r>
                        <a:rPr kumimoji="0" lang="en-US" altLang="en-US" sz="2000" b="1" i="0" u="none" strike="noStrike" cap="none" normalizeH="0" baseline="-25000" dirty="0" smtClean="0">
                          <a:ln>
                            <a:noFill/>
                          </a:ln>
                          <a:solidFill>
                            <a:schemeClr val="tx1"/>
                          </a:solidFill>
                          <a:effectLst>
                            <a:outerShdw blurRad="38100" dist="38100" dir="2700000" algn="tl">
                              <a:srgbClr val="000000"/>
                            </a:outerShdw>
                          </a:effectLst>
                          <a:latin typeface="Arial" charset="0"/>
                          <a:cs typeface="Arial" charset="0"/>
                        </a:rPr>
                        <a:t>2</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dirty="0" smtClean="0">
                          <a:ln>
                            <a:noFill/>
                          </a:ln>
                          <a:solidFill>
                            <a:schemeClr val="tx1"/>
                          </a:solidFill>
                          <a:effectLst>
                            <a:outerShdw blurRad="38100" dist="38100" dir="2700000" algn="tl">
                              <a:srgbClr val="000000"/>
                            </a:outerShdw>
                          </a:effectLst>
                          <a:latin typeface="Arial" charset="0"/>
                          <a:cs typeface="Arial" charset="0"/>
                        </a:rPr>
                        <a:t>units</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x</a:t>
                      </a:r>
                      <a:r>
                        <a:rPr kumimoji="0" lang="en-US" altLang="en-US" sz="2000" b="1" i="0" u="none" strike="noStrike" cap="none" normalizeH="0" baseline="-25000" dirty="0" smtClean="0">
                          <a:ln>
                            <a:noFill/>
                          </a:ln>
                          <a:solidFill>
                            <a:schemeClr val="tx1"/>
                          </a:solidFill>
                          <a:effectLst>
                            <a:outerShdw blurRad="38100" dist="38100" dir="2700000" algn="tl">
                              <a:srgbClr val="000000"/>
                            </a:outerShdw>
                          </a:effectLst>
                          <a:latin typeface="Arial" charset="0"/>
                          <a:cs typeface="Arial" charset="0"/>
                        </a:rPr>
                        <a:t>3</a:t>
                      </a: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,,x</a:t>
                      </a:r>
                      <a:r>
                        <a:rPr kumimoji="0" lang="en-US" altLang="en-US" sz="2000" b="1" i="0" u="none" strike="noStrike" cap="none" normalizeH="0" baseline="-25000" dirty="0" smtClean="0">
                          <a:ln>
                            <a:noFill/>
                          </a:ln>
                          <a:solidFill>
                            <a:schemeClr val="tx1"/>
                          </a:solidFill>
                          <a:effectLst>
                            <a:outerShdw blurRad="38100" dist="38100" dir="2700000" algn="tl">
                              <a:srgbClr val="000000"/>
                            </a:outerShdw>
                          </a:effectLst>
                          <a:latin typeface="Arial" charset="0"/>
                          <a:cs typeface="Arial" charset="0"/>
                        </a:rPr>
                        <a:t>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TVC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TFC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TR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Profit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altLang="en-US" sz="2000" b="1" i="0" u="none" strike="noStrike" cap="none" normalizeH="0" baseline="-25000" dirty="0" err="1" smtClean="0">
                          <a:ln>
                            <a:noFill/>
                          </a:ln>
                          <a:solidFill>
                            <a:schemeClr val="tx1"/>
                          </a:solidFill>
                          <a:effectLst>
                            <a:outerShdw blurRad="38100" dist="38100" dir="2700000" algn="tl">
                              <a:srgbClr val="000000"/>
                            </a:outerShdw>
                          </a:effectLst>
                          <a:latin typeface="Arial" charset="0"/>
                          <a:cs typeface="Arial" charset="0"/>
                        </a:rPr>
                        <a:t>Rial</a:t>
                      </a: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alt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88566">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600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700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11.6</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17.6</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22.8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34.5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43.9</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57.8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90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88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114</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140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172.5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219.5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289</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500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238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264</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290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322.5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369.5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439</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600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650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600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700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800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810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charset="0"/>
                          <a:cs typeface="Arial"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hlink"/>
                        </a:buClr>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36</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110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177.5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230.5</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261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80613" name="Rectangle 37"/>
          <p:cNvSpPr>
            <a:spLocks noChangeArrowheads="1"/>
          </p:cNvSpPr>
          <p:nvPr/>
        </p:nvSpPr>
        <p:spPr bwMode="auto">
          <a:xfrm>
            <a:off x="304800" y="5264150"/>
            <a:ext cx="8839200" cy="381000"/>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1230359107"/>
      </p:ext>
    </p:extLst>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normAutofit/>
          </a:bodyPr>
          <a:lstStyle/>
          <a:p>
            <a:pPr eaLnBrk="1" fontAlgn="auto" hangingPunct="1">
              <a:spcAft>
                <a:spcPts val="0"/>
              </a:spcAft>
              <a:defRPr/>
            </a:pPr>
            <a:r>
              <a:rPr lang="en-US" sz="4000" smtClean="0"/>
              <a:t>Maximum Profit/Optimum output</a:t>
            </a:r>
          </a:p>
        </p:txBody>
      </p:sp>
      <p:graphicFrame>
        <p:nvGraphicFramePr>
          <p:cNvPr id="385027" name="Group 3"/>
          <p:cNvGraphicFramePr>
            <a:graphicFrameLocks noGrp="1"/>
          </p:cNvGraphicFramePr>
          <p:nvPr>
            <p:ph type="tbl" idx="1"/>
          </p:nvPr>
        </p:nvGraphicFramePr>
        <p:xfrm>
          <a:off x="0" y="1219200"/>
          <a:ext cx="9220200" cy="4953000"/>
        </p:xfrm>
        <a:graphic>
          <a:graphicData uri="http://schemas.openxmlformats.org/drawingml/2006/table">
            <a:tbl>
              <a:tblPr/>
              <a:tblGrid>
                <a:gridCol w="1201738"/>
                <a:gridCol w="1160462"/>
                <a:gridCol w="1524000"/>
                <a:gridCol w="1371600"/>
                <a:gridCol w="990600"/>
                <a:gridCol w="1104900"/>
                <a:gridCol w="900113"/>
                <a:gridCol w="966787"/>
              </a:tblGrid>
              <a:tr h="727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units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profit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AFC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498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-150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177.5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230.5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261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0.58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0.41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0.56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0.25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0.21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0.19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1.19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0.88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0.73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0.65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0.62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0.63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0.58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0.26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0.26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0.33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0.47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1.61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27075">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*MR= the additional revenue when one (additional) unit of output is sold (MR=P</a:t>
                      </a:r>
                      <a:r>
                        <a:rPr kumimoji="0" lang="en-US" sz="1800" b="0" i="0" u="none" strike="noStrike" cap="none" normalizeH="0" baseline="-25000" smtClean="0">
                          <a:ln>
                            <a:noFill/>
                          </a:ln>
                          <a:solidFill>
                            <a:schemeClr val="tx1"/>
                          </a:solidFill>
                          <a:effectLst>
                            <a:outerShdw blurRad="38100" dist="38100" dir="2700000" algn="tl">
                              <a:srgbClr val="000000"/>
                            </a:outerShdw>
                          </a:effectLst>
                          <a:latin typeface="Arial" pitchFamily="34" charset="0"/>
                          <a:cs typeface="Arial" pitchFamily="34" charset="0"/>
                        </a:rPr>
                        <a:t>y</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
        <p:nvSpPr>
          <p:cNvPr id="281634" name="Rectangle 34"/>
          <p:cNvSpPr>
            <a:spLocks noChangeArrowheads="1"/>
          </p:cNvSpPr>
          <p:nvPr/>
        </p:nvSpPr>
        <p:spPr bwMode="auto">
          <a:xfrm>
            <a:off x="7315200" y="4267200"/>
            <a:ext cx="1524000" cy="3048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81635" name="Rectangle 35"/>
          <p:cNvSpPr>
            <a:spLocks noChangeArrowheads="1"/>
          </p:cNvSpPr>
          <p:nvPr/>
        </p:nvSpPr>
        <p:spPr bwMode="auto">
          <a:xfrm>
            <a:off x="2590800" y="4191000"/>
            <a:ext cx="838200" cy="3810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
        <p:nvSpPr>
          <p:cNvPr id="281636" name="Rectangle 36"/>
          <p:cNvSpPr>
            <a:spLocks noChangeArrowheads="1"/>
          </p:cNvSpPr>
          <p:nvPr/>
        </p:nvSpPr>
        <p:spPr bwMode="auto">
          <a:xfrm>
            <a:off x="228600" y="4191000"/>
            <a:ext cx="762000" cy="3810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ar-SA" altLang="ar-SA" sz="1800">
              <a:latin typeface="Arial" charset="0"/>
            </a:endParaRPr>
          </a:p>
        </p:txBody>
      </p:sp>
    </p:spTree>
    <p:extLst>
      <p:ext uri="{BB962C8B-B14F-4D97-AF65-F5344CB8AC3E}">
        <p14:creationId xmlns:p14="http://schemas.microsoft.com/office/powerpoint/2010/main" val="3844772081"/>
      </p:ext>
    </p:extLst>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fontAlgn="auto" hangingPunct="1">
              <a:spcAft>
                <a:spcPts val="0"/>
              </a:spcAft>
              <a:defRPr/>
            </a:pPr>
            <a:r>
              <a:rPr lang="en-US" smtClean="0"/>
              <a:t>Optimum Output: graph</a:t>
            </a:r>
          </a:p>
        </p:txBody>
      </p:sp>
      <p:pic>
        <p:nvPicPr>
          <p:cNvPr id="1198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022" y="2564879"/>
            <a:ext cx="45148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065505"/>
      </p:ext>
    </p:extLst>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مرونة إحلال الموارد،</a:t>
            </a:r>
          </a:p>
          <a:p>
            <a:pPr algn="r" rtl="1" eaLnBrk="1" hangingPunct="1"/>
            <a:r>
              <a:rPr lang="ar-SA" altLang="ar-SA" dirty="0" smtClean="0">
                <a:latin typeface="Times New Roman" panose="02020603050405020304" pitchFamily="18" charset="0"/>
                <a:cs typeface="Times New Roman" panose="02020603050405020304" pitchFamily="18" charset="0"/>
              </a:rPr>
              <a:t>و خطوط التكاليف المتساوية،</a:t>
            </a:r>
          </a:p>
          <a:p>
            <a:pPr algn="r" rtl="1" eaLnBrk="1" hangingPunct="1"/>
            <a:r>
              <a:rPr lang="ar-SA" altLang="ar-SA" dirty="0" smtClean="0">
                <a:latin typeface="Times New Roman" panose="02020603050405020304" pitchFamily="18" charset="0"/>
                <a:cs typeface="Times New Roman" panose="02020603050405020304" pitchFamily="18" charset="0"/>
              </a:rPr>
              <a:t>تحديد توليفة الموارد الأقل تكلفة،</a:t>
            </a:r>
          </a:p>
          <a:p>
            <a:pPr algn="r" rtl="1" eaLnBrk="1" hangingPunct="1"/>
            <a:r>
              <a:rPr lang="ar-SA" altLang="ar-SA" dirty="0" smtClean="0">
                <a:latin typeface="Times New Roman" panose="02020603050405020304" pitchFamily="18" charset="0"/>
                <a:cs typeface="Times New Roman" panose="02020603050405020304" pitchFamily="18" charset="0"/>
              </a:rPr>
              <a:t>تحديد  الحجم الأمثل للموارد باستخدام المعيار الحدي،</a:t>
            </a:r>
            <a:br>
              <a:rPr lang="ar-SA" altLang="ar-SA" dirty="0" smtClean="0">
                <a:latin typeface="Times New Roman" panose="02020603050405020304" pitchFamily="18" charset="0"/>
                <a:cs typeface="Times New Roman" panose="02020603050405020304" pitchFamily="18" charset="0"/>
              </a:rPr>
            </a:br>
            <a:r>
              <a:rPr lang="ar-SA" altLang="ar-SA" dirty="0" smtClean="0">
                <a:latin typeface="Times New Roman" panose="02020603050405020304" pitchFamily="18" charset="0"/>
                <a:cs typeface="Times New Roman" panose="02020603050405020304" pitchFamily="18" charset="0"/>
              </a:rPr>
              <a:t>تحديد الحجم الأمثل للإنتاج،</a:t>
            </a:r>
          </a:p>
          <a:p>
            <a:pPr algn="r" rtl="1" eaLnBrk="1" hangingPunct="1"/>
            <a:r>
              <a:rPr lang="ar-SA" altLang="ar-SA" dirty="0" smtClean="0">
                <a:latin typeface="Times New Roman" panose="02020603050405020304" pitchFamily="18" charset="0"/>
                <a:cs typeface="Times New Roman" panose="02020603050405020304" pitchFamily="18" charset="0"/>
              </a:rPr>
              <a:t>مقارنة معظمة الأرباح باستخدام وحدات المورد و باستخدام وحدات الناتج،</a:t>
            </a:r>
          </a:p>
          <a:p>
            <a:pPr algn="r" rtl="1" eaLnBrk="1" hangingPunct="1"/>
            <a:r>
              <a:rPr lang="ar-SA" altLang="ar-SA" dirty="0" smtClean="0">
                <a:latin typeface="Times New Roman" panose="02020603050405020304" pitchFamily="18" charset="0"/>
                <a:cs typeface="Times New Roman" panose="02020603050405020304" pitchFamily="18" charset="0"/>
              </a:rPr>
              <a:t>التوازن في المدى القصير.</a:t>
            </a: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الاسبوع العاشر:العلاقات بين عوامل الانتاج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42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algn="just"/>
            <a:r>
              <a:rPr lang="ar-SA" dirty="0" smtClean="0"/>
              <a:t>عوامل/مدخلات/عناصر </a:t>
            </a:r>
            <a:r>
              <a:rPr lang="ar-SA" dirty="0"/>
              <a:t>الانتاج الزراعي </a:t>
            </a:r>
            <a:endParaRPr lang="en-US" dirty="0"/>
          </a:p>
        </p:txBody>
      </p:sp>
      <p:sp>
        <p:nvSpPr>
          <p:cNvPr id="12291" name="Rectangle 3"/>
          <p:cNvSpPr>
            <a:spLocks noGrp="1" noChangeArrowheads="1"/>
          </p:cNvSpPr>
          <p:nvPr>
            <p:ph type="body" idx="1"/>
          </p:nvPr>
        </p:nvSpPr>
        <p:spPr>
          <a:xfrm>
            <a:off x="755576" y="2362200"/>
            <a:ext cx="8064896" cy="4235152"/>
          </a:xfrm>
        </p:spPr>
        <p:txBody>
          <a:bodyPr/>
          <a:lstStyle/>
          <a:p>
            <a:pPr algn="just"/>
            <a:r>
              <a:rPr lang="ar-SA" b="1" dirty="0" smtClean="0"/>
              <a:t>تتمثل عوامل أو "عناصر" الإنتاج في: </a:t>
            </a:r>
          </a:p>
          <a:p>
            <a:pPr lvl="1" algn="just"/>
            <a:r>
              <a:rPr lang="ar-SA" sz="2800" b="1" dirty="0" smtClean="0">
                <a:solidFill>
                  <a:srgbClr val="0000CC"/>
                </a:solidFill>
              </a:rPr>
              <a:t>الأرض </a:t>
            </a:r>
          </a:p>
          <a:p>
            <a:pPr lvl="1" algn="just"/>
            <a:r>
              <a:rPr lang="ar-SA" sz="2800" b="1" dirty="0" smtClean="0">
                <a:solidFill>
                  <a:srgbClr val="0000CC"/>
                </a:solidFill>
              </a:rPr>
              <a:t>العمالة </a:t>
            </a:r>
          </a:p>
          <a:p>
            <a:pPr lvl="1" algn="just"/>
            <a:r>
              <a:rPr lang="ar-SA" sz="2800" b="1" dirty="0" smtClean="0">
                <a:solidFill>
                  <a:srgbClr val="0000CC"/>
                </a:solidFill>
              </a:rPr>
              <a:t>رأس المال</a:t>
            </a:r>
          </a:p>
          <a:p>
            <a:pPr lvl="1" algn="just"/>
            <a:r>
              <a:rPr lang="ar-SA" sz="2800" b="1" dirty="0" smtClean="0">
                <a:solidFill>
                  <a:srgbClr val="0000CC"/>
                </a:solidFill>
              </a:rPr>
              <a:t>التنظيم</a:t>
            </a:r>
          </a:p>
          <a:p>
            <a:pPr algn="just"/>
            <a:r>
              <a:rPr lang="ar-SA" b="1" dirty="0" smtClean="0"/>
              <a:t>لكن هذا </a:t>
            </a:r>
            <a:r>
              <a:rPr lang="ar-SA" b="1" dirty="0"/>
              <a:t>التصنيف غير محدد بصورة قاطعة لأن عناصر الانتاج تتداخل بصورة </a:t>
            </a:r>
            <a:r>
              <a:rPr lang="ar-SA" b="1" dirty="0" smtClean="0"/>
              <a:t>كبيرة. مثال: الأرض </a:t>
            </a:r>
            <a:r>
              <a:rPr lang="ar-SA" b="1" dirty="0"/>
              <a:t>الصحراوية حين تستصلح للزراعة تحمل صفات رأس المال، وكذلك الجهد البشري حين يتضمن تكاليف التعليم </a:t>
            </a:r>
            <a:r>
              <a:rPr lang="ar-SA" b="1" dirty="0" smtClean="0"/>
              <a:t>والتدريب</a:t>
            </a:r>
            <a:r>
              <a:rPr lang="ar-SA" b="1" dirty="0"/>
              <a:t>. </a:t>
            </a:r>
            <a:endParaRPr lang="en-US" b="1"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تعريف: ”مرونة إحلال المورد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 هي معدل التغير النسبي في نسبة الموارد لمعدل التغير النسبي في معدل الإحلال التقني ”</a:t>
            </a:r>
            <a:endParaRPr lang="en-US" altLang="ar-SA" dirty="0" smtClean="0">
              <a:latin typeface="Times New Roman" panose="02020603050405020304" pitchFamily="18" charset="0"/>
              <a:cs typeface="Times New Roman" panose="02020603050405020304" pitchFamily="18" charset="0"/>
            </a:endParaRPr>
          </a:p>
          <a:p>
            <a:pPr algn="r" rtl="1" eaLnBrk="1" hangingPunct="1">
              <a:buFont typeface="Wingdings" pitchFamily="2" charset="2"/>
              <a:buNone/>
            </a:pP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a:r>
            <a:br>
              <a:rPr lang="ar-SA" dirty="0" smtClean="0">
                <a:latin typeface="Times New Roman" panose="02020603050405020304" pitchFamily="18" charset="0"/>
                <a:cs typeface="Times New Roman" panose="02020603050405020304" pitchFamily="18" charset="0"/>
              </a:rPr>
            </a:br>
            <a:r>
              <a:rPr lang="ar-SA" dirty="0" smtClean="0">
                <a:latin typeface="Times New Roman" panose="02020603050405020304" pitchFamily="18" charset="0"/>
                <a:cs typeface="Times New Roman" panose="02020603050405020304" pitchFamily="18" charset="0"/>
              </a:rPr>
              <a:t>معدل احلال الموارد</a:t>
            </a:r>
            <a:br>
              <a:rPr lang="ar-SA" dirty="0" smtClean="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Elasticity of </a:t>
            </a:r>
            <a:r>
              <a:rPr lang="en-US" sz="2800" dirty="0" smtClean="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Factor) Substitution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8672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lgn="r" rtl="1"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r" rtl="1"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r" rtl="1"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r" rtl="1"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algn="r" rtl="1"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l" rtl="0" eaLnBrk="1" hangingPunct="1">
              <a:spcBef>
                <a:spcPct val="0"/>
              </a:spcBef>
              <a:buClrTx/>
              <a:buSzTx/>
              <a:buFontTx/>
              <a:buNone/>
            </a:pPr>
            <a:endParaRPr lang="en-US" altLang="ar-SA" sz="1800">
              <a:latin typeface="Arial" charset="0"/>
            </a:endParaRPr>
          </a:p>
        </p:txBody>
      </p:sp>
    </p:spTree>
    <p:extLst>
      <p:ext uri="{BB962C8B-B14F-4D97-AF65-F5344CB8AC3E}">
        <p14:creationId xmlns:p14="http://schemas.microsoft.com/office/powerpoint/2010/main" val="382921156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Content Placeholder 2"/>
          <p:cNvSpPr>
            <a:spLocks noGrp="1"/>
          </p:cNvSpPr>
          <p:nvPr>
            <p:ph idx="1"/>
          </p:nvPr>
        </p:nvSpPr>
        <p:spPr>
          <a:xfrm>
            <a:off x="468313" y="1412875"/>
            <a:ext cx="8229600" cy="4525963"/>
          </a:xfrm>
        </p:spPr>
        <p:txBody>
          <a:bodyPr>
            <a:normAutofit lnSpcReduction="10000"/>
          </a:bodyPr>
          <a:lstStyle/>
          <a:p>
            <a:pPr algn="r" rtl="1" eaLnBrk="1" hangingPunct="1"/>
            <a:r>
              <a:rPr lang="ar-SA" altLang="ar-SA" dirty="0" smtClean="0">
                <a:latin typeface="Times New Roman" panose="02020603050405020304" pitchFamily="18" charset="0"/>
                <a:cs typeface="Times New Roman" panose="02020603050405020304" pitchFamily="18" charset="0"/>
              </a:rPr>
              <a:t>في حالة عنصرين فقط تنحصر قيمتها بين</a:t>
            </a:r>
          </a:p>
          <a:p>
            <a:pPr lvl="2" algn="r" rtl="1" eaLnBrk="1" hangingPunct="1"/>
            <a:r>
              <a:rPr lang="ar-SA" altLang="ar-SA" dirty="0" smtClean="0">
                <a:latin typeface="Times New Roman" panose="02020603050405020304" pitchFamily="18" charset="0"/>
                <a:cs typeface="Times New Roman" panose="02020603050405020304" pitchFamily="18" charset="0"/>
              </a:rPr>
              <a:t>أي ان العلاقة دائما إحلالية بين العنصرين </a:t>
            </a:r>
          </a:p>
          <a:p>
            <a:pPr algn="r" rtl="1" eaLnBrk="1" hangingPunct="1"/>
            <a:r>
              <a:rPr lang="ar-SA" altLang="ar-SA" dirty="0" smtClean="0">
                <a:latin typeface="Times New Roman" panose="02020603050405020304" pitchFamily="18" charset="0"/>
                <a:cs typeface="Times New Roman" panose="02020603050405020304" pitchFamily="18" charset="0"/>
              </a:rPr>
              <a:t>كلما زادت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زادت درجة (مرونة) الاحلال بين الموارد</a:t>
            </a:r>
          </a:p>
          <a:p>
            <a:pPr algn="r" rtl="1" eaLnBrk="1" hangingPunct="1"/>
            <a:r>
              <a:rPr lang="ar-SA" altLang="ar-SA" dirty="0" smtClean="0">
                <a:latin typeface="Times New Roman" panose="02020603050405020304" pitchFamily="18" charset="0"/>
                <a:cs typeface="Times New Roman" panose="02020603050405020304" pitchFamily="18" charset="0"/>
              </a:rPr>
              <a:t>القيمة صفر تعني عدم وجود إحلال بين الموارد: أي هناك نسبة ثابتة بين الموارد لا تتغير (مثال؟؟)</a:t>
            </a:r>
          </a:p>
          <a:p>
            <a:pPr algn="r" rtl="1" eaLnBrk="1" hangingPunct="1"/>
            <a:r>
              <a:rPr lang="ar-SA" altLang="ar-SA" dirty="0" smtClean="0">
                <a:latin typeface="Times New Roman" panose="02020603050405020304" pitchFamily="18" charset="0"/>
                <a:cs typeface="Times New Roman" panose="02020603050405020304" pitchFamily="18" charset="0"/>
              </a:rPr>
              <a:t>لنفس دالة الانتاج:</a:t>
            </a:r>
          </a:p>
          <a:p>
            <a:pPr lvl="1" algn="r" rtl="1" eaLnBrk="1" hangingPunct="1"/>
            <a:r>
              <a:rPr lang="ar-SA" altLang="ar-SA" dirty="0" smtClean="0">
                <a:latin typeface="Times New Roman" panose="02020603050405020304" pitchFamily="18" charset="0"/>
                <a:cs typeface="Times New Roman" panose="02020603050405020304" pitchFamily="18" charset="0"/>
              </a:rPr>
              <a:t>قيمة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متغيرة من نقطة لأخرى: دوال متغيرة المرونة</a:t>
            </a:r>
          </a:p>
          <a:p>
            <a:pPr lvl="1" algn="r" rtl="1" eaLnBrk="1" hangingPunct="1"/>
            <a:r>
              <a:rPr lang="ar-SA" altLang="ar-SA" dirty="0" smtClean="0">
                <a:latin typeface="Times New Roman" panose="02020603050405020304" pitchFamily="18" charset="0"/>
                <a:cs typeface="Times New Roman" panose="02020603050405020304" pitchFamily="18" charset="0"/>
              </a:rPr>
              <a:t>قيمة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ثابتة على مدى الدالة: دوال ثابتة المرونة</a:t>
            </a:r>
          </a:p>
          <a:p>
            <a:pPr lvl="1" algn="r" rtl="1" eaLnBrk="1" hangingPunct="1"/>
            <a:r>
              <a:rPr lang="ar-SA" altLang="ar-SA" dirty="0" smtClean="0">
                <a:latin typeface="Times New Roman" panose="02020603050405020304" pitchFamily="18" charset="0"/>
                <a:cs typeface="Times New Roman" panose="02020603050405020304" pitchFamily="18" charset="0"/>
              </a:rPr>
              <a:t>قيمة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تساوي الوحدة (1): دالة </a:t>
            </a:r>
            <a:r>
              <a:rPr lang="en-US" altLang="ar-SA" dirty="0" smtClean="0">
                <a:latin typeface="Times New Roman" panose="02020603050405020304" pitchFamily="18" charset="0"/>
                <a:cs typeface="Times New Roman" panose="02020603050405020304" pitchFamily="18" charset="0"/>
              </a:rPr>
              <a:t>Cobb-Douglass</a:t>
            </a:r>
            <a:endParaRPr lang="ar-SA" altLang="ar-SA" dirty="0" smtClean="0">
              <a:latin typeface="Times New Roman" panose="02020603050405020304" pitchFamily="18" charset="0"/>
              <a:cs typeface="Times New Roman" panose="02020603050405020304" pitchFamily="18" charset="0"/>
            </a:endParaRP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1"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graphicFrame>
        <p:nvGraphicFramePr>
          <p:cNvPr id="287748" name="Object 2"/>
          <p:cNvGraphicFramePr>
            <a:graphicFrameLocks noChangeAspect="1"/>
          </p:cNvGraphicFramePr>
          <p:nvPr/>
        </p:nvGraphicFramePr>
        <p:xfrm>
          <a:off x="468313" y="1412875"/>
          <a:ext cx="2392362" cy="828675"/>
        </p:xfrm>
        <a:graphic>
          <a:graphicData uri="http://schemas.openxmlformats.org/presentationml/2006/ole">
            <mc:AlternateContent xmlns:mc="http://schemas.openxmlformats.org/markup-compatibility/2006">
              <mc:Choice xmlns:v="urn:schemas-microsoft-com:vml" Requires="v">
                <p:oleObj spid="_x0000_s115738" name="Equation" r:id="rId3" imgW="609336" imgH="215806" progId="Equation.3">
                  <p:embed/>
                </p:oleObj>
              </mc:Choice>
              <mc:Fallback>
                <p:oleObj name="Equation" r:id="rId3" imgW="609336"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2392362" cy="828675"/>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5525905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في الحالة العامة (أكثر من عنصري انتاج) يمكن لـ (</a:t>
            </a:r>
            <a:r>
              <a:rPr lang="en-GB" altLang="ar-SA" dirty="0" smtClean="0">
                <a:latin typeface="Times New Roman" panose="02020603050405020304" pitchFamily="18" charset="0"/>
                <a:cs typeface="Times New Roman" panose="02020603050405020304" pitchFamily="18" charset="0"/>
              </a:rPr>
              <a:t>σ</a:t>
            </a:r>
            <a:r>
              <a:rPr lang="ar-SA" altLang="ar-SA" dirty="0" smtClean="0">
                <a:latin typeface="Times New Roman" panose="02020603050405020304" pitchFamily="18" charset="0"/>
                <a:cs typeface="Times New Roman" panose="02020603050405020304" pitchFamily="18" charset="0"/>
              </a:rPr>
              <a:t>) ن تأخذ قيما سالبة -- علاقة تكاملية بين الموارد.</a:t>
            </a: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61670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التوليفات المختلفة من مدخلات الإنتاج لها تكايلف مختلفة</a:t>
            </a:r>
          </a:p>
          <a:p>
            <a:pPr algn="r" rtl="1" eaLnBrk="1" hangingPunct="1"/>
            <a:r>
              <a:rPr lang="ar-SA" altLang="ar-SA" dirty="0" smtClean="0">
                <a:latin typeface="Times New Roman" panose="02020603050405020304" pitchFamily="18" charset="0"/>
                <a:cs typeface="Times New Roman" panose="02020603050405020304" pitchFamily="18" charset="0"/>
              </a:rPr>
              <a:t>في حالة الموردين (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en-GB" altLang="ar-SA"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 بالأسعار( </a:t>
            </a:r>
            <a:r>
              <a:rPr lang="en-GB" altLang="ar-SA" i="1" dirty="0" smtClean="0">
                <a:latin typeface="Times New Roman" panose="02020603050405020304" pitchFamily="18" charset="0"/>
                <a:cs typeface="Times New Roman" panose="02020603050405020304" pitchFamily="18" charset="0"/>
              </a:rPr>
              <a:t>r</a:t>
            </a:r>
            <a:r>
              <a:rPr lang="en-GB" altLang="ar-SA" i="1" baseline="-25000" dirty="0" smtClean="0">
                <a:latin typeface="Times New Roman" panose="02020603050405020304" pitchFamily="18" charset="0"/>
                <a:cs typeface="Times New Roman" panose="02020603050405020304" pitchFamily="18" charset="0"/>
              </a:rPr>
              <a:t>1</a:t>
            </a:r>
            <a:r>
              <a:rPr lang="en-US" altLang="ar-SA" i="1" baseline="-25000" dirty="0" smtClean="0">
                <a:latin typeface="Times New Roman" panose="02020603050405020304" pitchFamily="18" charset="0"/>
                <a:cs typeface="Times New Roman" panose="02020603050405020304" pitchFamily="18" charset="0"/>
              </a:rPr>
              <a:t> </a:t>
            </a:r>
            <a:r>
              <a:rPr lang="en-GB" altLang="ar-SA" i="1" dirty="0" smtClean="0">
                <a:latin typeface="Times New Roman" panose="02020603050405020304" pitchFamily="18" charset="0"/>
                <a:cs typeface="Times New Roman" panose="02020603050405020304" pitchFamily="18" charset="0"/>
              </a:rPr>
              <a:t>r</a:t>
            </a:r>
            <a:r>
              <a:rPr lang="en-GB" altLang="ar-SA" i="1" baseline="-25000" dirty="0" smtClean="0">
                <a:latin typeface="Times New Roman" panose="02020603050405020304" pitchFamily="18" charset="0"/>
                <a:cs typeface="Times New Roman" panose="02020603050405020304" pitchFamily="18" charset="0"/>
              </a:rPr>
              <a:t>2</a:t>
            </a:r>
            <a:r>
              <a:rPr lang="ar-SA" altLang="ar-SA" i="1" dirty="0" smtClean="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تكون التكاليف المتغيرة لهما: </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وبإعادة صياغة هذه المعادلة: </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هذه المعادلة تعرف بـ «معادلة خط سواء التكاليف» أو «خط التكاليف المتساوية» </a:t>
            </a:r>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
            </a:r>
            <a:br>
              <a:rPr lang="ar-SA" dirty="0" smtClean="0">
                <a:latin typeface="Times New Roman" panose="02020603050405020304" pitchFamily="18" charset="0"/>
                <a:cs typeface="Times New Roman" panose="02020603050405020304" pitchFamily="18" charset="0"/>
              </a:rPr>
            </a:br>
            <a:r>
              <a:rPr lang="ar-SA" dirty="0" smtClean="0">
                <a:latin typeface="Times New Roman" panose="02020603050405020304" pitchFamily="18" charset="0"/>
                <a:cs typeface="Times New Roman" panose="02020603050405020304" pitchFamily="18" charset="0"/>
              </a:rPr>
              <a:t>خطوط التكاليف المتساوية</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GB" i="1" dirty="0" err="1" smtClean="0">
                <a:latin typeface="Times New Roman" panose="02020603050405020304" pitchFamily="18" charset="0"/>
                <a:cs typeface="Times New Roman" panose="02020603050405020304" pitchFamily="18" charset="0"/>
              </a:rPr>
              <a:t>Isocost</a:t>
            </a:r>
            <a:r>
              <a:rPr lang="en-GB" i="1" dirty="0" smtClean="0">
                <a:latin typeface="Times New Roman" panose="02020603050405020304" pitchFamily="18" charset="0"/>
                <a:cs typeface="Times New Roman" panose="02020603050405020304" pitchFamily="18" charset="0"/>
              </a:rPr>
              <a:t> Lines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89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60725"/>
            <a:ext cx="2560638"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05064"/>
            <a:ext cx="2519363"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9639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Content Placeholder 2"/>
          <p:cNvSpPr>
            <a:spLocks noGrp="1"/>
          </p:cNvSpPr>
          <p:nvPr>
            <p:ph idx="1"/>
          </p:nvPr>
        </p:nvSpPr>
        <p:spPr/>
        <p:txBody>
          <a:bodyPr>
            <a:normAutofit fontScale="92500" lnSpcReduction="10000"/>
          </a:bodyPr>
          <a:lstStyle/>
          <a:p>
            <a:pPr algn="r" rtl="1" eaLnBrk="1" hangingPunct="1"/>
            <a:r>
              <a:rPr lang="ar-SA" altLang="ar-SA" b="1" dirty="0" smtClean="0"/>
              <a:t>يمكن تعريف «معادلة خط سواء التكاليف» كالتالي:</a:t>
            </a:r>
          </a:p>
          <a:p>
            <a:pPr lvl="1" algn="r" rtl="1" eaLnBrk="1" hangingPunct="1"/>
            <a:r>
              <a:rPr lang="ar-SA" altLang="ar-SA" b="1" dirty="0" smtClean="0"/>
              <a:t> «الخط الذي يوضح كافة التوليفات من الموردين </a:t>
            </a:r>
            <a:r>
              <a:rPr lang="en-GB" altLang="ar-SA" b="1" dirty="0" smtClean="0"/>
              <a:t>X</a:t>
            </a:r>
            <a:r>
              <a:rPr lang="en-GB" altLang="ar-SA" b="1" baseline="-25000" dirty="0" smtClean="0"/>
              <a:t>2</a:t>
            </a:r>
            <a:r>
              <a:rPr lang="en-GB" altLang="ar-SA" b="1" dirty="0" smtClean="0"/>
              <a:t>,X</a:t>
            </a:r>
            <a:r>
              <a:rPr lang="en-GB" altLang="ar-SA" b="1" baseline="-25000" dirty="0" smtClean="0"/>
              <a:t>1</a:t>
            </a:r>
            <a:r>
              <a:rPr lang="ar-SA" altLang="ar-SA" b="1" dirty="0" smtClean="0"/>
              <a:t> التي يمكن شراؤها بنفس التكاليف عند أسعار معلومة»</a:t>
            </a:r>
          </a:p>
          <a:p>
            <a:pPr algn="r" rtl="1" eaLnBrk="1" hangingPunct="1"/>
            <a:r>
              <a:rPr lang="ar-SA" altLang="ar-SA" b="1" dirty="0" smtClean="0"/>
              <a:t>لا حظ أنها معادلة (خطية من الدرجة الأولى) في المتغيرين </a:t>
            </a:r>
            <a:r>
              <a:rPr lang="en-GB" altLang="ar-SA" b="1" dirty="0" smtClean="0"/>
              <a:t>X</a:t>
            </a:r>
            <a:r>
              <a:rPr lang="en-GB" altLang="ar-SA" b="1" baseline="-25000" dirty="0" smtClean="0"/>
              <a:t>2</a:t>
            </a:r>
            <a:r>
              <a:rPr lang="en-GB" altLang="ar-SA" b="1" dirty="0" smtClean="0"/>
              <a:t>,X</a:t>
            </a:r>
            <a:r>
              <a:rPr lang="en-GB" altLang="ar-SA" b="1" baseline="-25000" dirty="0" smtClean="0"/>
              <a:t>1</a:t>
            </a:r>
            <a:r>
              <a:rPr lang="ar-SA" altLang="ar-SA" b="1" baseline="-25000" dirty="0" smtClean="0"/>
              <a:t> </a:t>
            </a:r>
          </a:p>
          <a:p>
            <a:pPr algn="r" rtl="1" eaLnBrk="1" hangingPunct="1"/>
            <a:r>
              <a:rPr lang="ar-SA" altLang="ar-SA" b="1" dirty="0" smtClean="0"/>
              <a:t>لأي قيمة لـ </a:t>
            </a:r>
            <a:r>
              <a:rPr lang="en-US" altLang="ar-SA" b="1" dirty="0" smtClean="0"/>
              <a:t>(TVC)</a:t>
            </a:r>
            <a:r>
              <a:rPr lang="ar-SA" altLang="ar-SA" b="1" dirty="0" smtClean="0"/>
              <a:t> وأي سعرين ( </a:t>
            </a:r>
            <a:r>
              <a:rPr lang="en-GB" altLang="ar-SA" b="1" dirty="0" smtClean="0"/>
              <a:t>r</a:t>
            </a:r>
            <a:r>
              <a:rPr lang="en-GB" altLang="ar-SA" b="1" baseline="-25000" dirty="0" smtClean="0"/>
              <a:t>1</a:t>
            </a:r>
            <a:r>
              <a:rPr lang="en-US" altLang="ar-SA" b="1" baseline="-25000" dirty="0" smtClean="0"/>
              <a:t> </a:t>
            </a:r>
            <a:r>
              <a:rPr lang="en-GB" altLang="ar-SA" b="1" dirty="0" smtClean="0"/>
              <a:t>r</a:t>
            </a:r>
            <a:r>
              <a:rPr lang="en-GB" altLang="ar-SA" b="1" baseline="-25000" dirty="0" smtClean="0"/>
              <a:t>2</a:t>
            </a:r>
            <a:r>
              <a:rPr lang="ar-SA" altLang="ar-SA" b="1" dirty="0" smtClean="0"/>
              <a:t>) يوجد عدد لا نهائي من التوليفات (</a:t>
            </a:r>
            <a:r>
              <a:rPr lang="en-US" altLang="ar-SA" b="1" dirty="0" smtClean="0"/>
              <a:t>(</a:t>
            </a:r>
            <a:r>
              <a:rPr lang="en-GB" altLang="ar-SA" b="1" dirty="0" smtClean="0"/>
              <a:t>X</a:t>
            </a:r>
            <a:r>
              <a:rPr lang="en-GB" altLang="ar-SA" b="1" baseline="-25000" dirty="0" smtClean="0"/>
              <a:t>2</a:t>
            </a:r>
            <a:r>
              <a:rPr lang="en-GB" altLang="ar-SA" b="1" dirty="0" smtClean="0"/>
              <a:t>,X</a:t>
            </a:r>
            <a:r>
              <a:rPr lang="en-GB" altLang="ar-SA" b="1" baseline="-25000" dirty="0" smtClean="0"/>
              <a:t>1</a:t>
            </a:r>
            <a:r>
              <a:rPr lang="ar-SA" altLang="ar-SA" b="1" baseline="-25000" dirty="0" smtClean="0"/>
              <a:t>  </a:t>
            </a:r>
            <a:r>
              <a:rPr lang="ar-SA" altLang="ar-SA" b="1" dirty="0" smtClean="0"/>
              <a:t>على خط التكاليف المتساوية</a:t>
            </a:r>
          </a:p>
          <a:p>
            <a:pPr algn="r" rtl="1" eaLnBrk="1" hangingPunct="1"/>
            <a:r>
              <a:rPr lang="ar-SA" altLang="ar-SA" b="1" dirty="0" smtClean="0"/>
              <a:t>يمكن توضيح ذلك على الرسم:</a:t>
            </a:r>
          </a:p>
          <a:p>
            <a:pPr algn="r" rtl="1" eaLnBrk="1" hangingPunct="1"/>
            <a:endParaRPr lang="ar-SA" altLang="ar-SA" dirty="0" smtClean="0"/>
          </a:p>
          <a:p>
            <a:pPr algn="r" rtl="1" eaLnBrk="1" hangingPunct="1"/>
            <a:endParaRPr lang="ar-SA" altLang="ar-SA" dirty="0" smtClean="0"/>
          </a:p>
          <a:p>
            <a:pPr algn="r" rtl="1" eaLnBrk="1" hangingPunct="1"/>
            <a:endParaRPr lang="ar-SA" altLang="ar-SA" dirty="0" smtClean="0"/>
          </a:p>
          <a:p>
            <a:pPr algn="r" rtl="1" eaLnBrk="1" hangingPunct="1"/>
            <a:endParaRPr lang="en-US" altLang="ar-SA" dirty="0" smtClean="0"/>
          </a:p>
        </p:txBody>
      </p:sp>
      <p:sp>
        <p:nvSpPr>
          <p:cNvPr id="2" name="Title 1"/>
          <p:cNvSpPr>
            <a:spLocks noGrp="1"/>
          </p:cNvSpPr>
          <p:nvPr>
            <p:ph type="title"/>
          </p:nvPr>
        </p:nvSpPr>
        <p:spPr/>
        <p:txBody>
          <a:bodyPr/>
          <a:lstStyle/>
          <a:p>
            <a:pPr eaLnBrk="1" fontAlgn="auto" hangingPunct="1">
              <a:spcAft>
                <a:spcPts val="0"/>
              </a:spcAft>
              <a:defRPr/>
            </a:pPr>
            <a:r>
              <a:rPr lang="ar-SA" dirty="0" smtClean="0"/>
              <a:t>تابع</a:t>
            </a:r>
            <a:endParaRPr lang="en-US" dirty="0"/>
          </a:p>
        </p:txBody>
      </p:sp>
    </p:spTree>
    <p:extLst>
      <p:ext uri="{BB962C8B-B14F-4D97-AF65-F5344CB8AC3E}">
        <p14:creationId xmlns:p14="http://schemas.microsoft.com/office/powerpoint/2010/main" val="2521443745"/>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1989138"/>
            <a:ext cx="5516563" cy="3671887"/>
          </a:xfrm>
          <a:noFill/>
        </p:spPr>
      </p:pic>
      <p:sp>
        <p:nvSpPr>
          <p:cNvPr id="2" name="Title 1"/>
          <p:cNvSpPr>
            <a:spLocks noGrp="1"/>
          </p:cNvSpPr>
          <p:nvPr>
            <p:ph type="title"/>
          </p:nvPr>
        </p:nvSpPr>
        <p:spPr/>
        <p:txBody>
          <a:bodyPr>
            <a:normAutofit/>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خطوط التكاليف المتساوية بيانيا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9084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2"/>
          <p:cNvSpPr>
            <a:spLocks noGrp="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كيف نحسب النقاط </a:t>
            </a:r>
            <a:r>
              <a:rPr lang="en-US" altLang="ar-SA" smtClean="0">
                <a:latin typeface="Times New Roman" panose="02020603050405020304" pitchFamily="18" charset="0"/>
                <a:cs typeface="Times New Roman" panose="02020603050405020304" pitchFamily="18" charset="0"/>
              </a:rPr>
              <a:t>A, B</a:t>
            </a:r>
            <a:r>
              <a:rPr lang="ar-SA" altLang="ar-SA" smtClean="0">
                <a:latin typeface="Times New Roman" panose="02020603050405020304" pitchFamily="18" charset="0"/>
                <a:cs typeface="Times New Roman" panose="02020603050405020304" pitchFamily="18" charset="0"/>
              </a:rPr>
              <a:t> ؟؟</a:t>
            </a:r>
          </a:p>
          <a:p>
            <a:pPr algn="r" rtl="1" eaLnBrk="1" hangingPunct="1"/>
            <a:r>
              <a:rPr lang="ar-SA" altLang="ar-SA" smtClean="0">
                <a:latin typeface="Times New Roman" panose="02020603050405020304" pitchFamily="18" charset="0"/>
                <a:cs typeface="Times New Roman" panose="02020603050405020304" pitchFamily="18" charset="0"/>
              </a:rPr>
              <a:t>يجب توفر بيانات الأسعالر </a:t>
            </a:r>
            <a:r>
              <a:rPr lang="en-US" altLang="ar-SA" smtClean="0">
                <a:latin typeface="Times New Roman" panose="02020603050405020304" pitchFamily="18" charset="0"/>
                <a:cs typeface="Times New Roman" panose="02020603050405020304" pitchFamily="18" charset="0"/>
              </a:rPr>
              <a:t>(r</a:t>
            </a:r>
            <a:r>
              <a:rPr lang="en-US" altLang="ar-SA" baseline="-25000" smtClean="0">
                <a:latin typeface="Times New Roman" panose="02020603050405020304" pitchFamily="18" charset="0"/>
                <a:cs typeface="Times New Roman" panose="02020603050405020304" pitchFamily="18" charset="0"/>
              </a:rPr>
              <a:t>1</a:t>
            </a:r>
            <a:r>
              <a:rPr lang="en-US" altLang="ar-SA" smtClean="0">
                <a:latin typeface="Times New Roman" panose="02020603050405020304" pitchFamily="18" charset="0"/>
                <a:cs typeface="Times New Roman" panose="02020603050405020304" pitchFamily="18" charset="0"/>
              </a:rPr>
              <a:t>, r</a:t>
            </a:r>
            <a:r>
              <a:rPr lang="en-US" altLang="ar-SA" baseline="-25000" smtClean="0">
                <a:latin typeface="Times New Roman" panose="02020603050405020304" pitchFamily="18" charset="0"/>
                <a:cs typeface="Times New Roman" panose="02020603050405020304" pitchFamily="18" charset="0"/>
              </a:rPr>
              <a:t>2</a:t>
            </a:r>
            <a:r>
              <a:rPr lang="en-US" altLang="ar-SA" smtClean="0">
                <a:latin typeface="Times New Roman" panose="02020603050405020304" pitchFamily="18" charset="0"/>
                <a:cs typeface="Times New Roman" panose="02020603050405020304" pitchFamily="18" charset="0"/>
              </a:rPr>
              <a:t>)</a:t>
            </a:r>
            <a:r>
              <a:rPr lang="ar-SA" altLang="ar-SA" smtClean="0">
                <a:latin typeface="Times New Roman" panose="02020603050405020304" pitchFamily="18" charset="0"/>
                <a:cs typeface="Times New Roman" panose="02020603050405020304" pitchFamily="18" charset="0"/>
              </a:rPr>
              <a:t> وبيانات التكاليف المتغيرة </a:t>
            </a:r>
            <a:r>
              <a:rPr lang="en-US" altLang="ar-SA" smtClean="0">
                <a:latin typeface="Times New Roman" panose="02020603050405020304" pitchFamily="18" charset="0"/>
                <a:cs typeface="Times New Roman" panose="02020603050405020304" pitchFamily="18" charset="0"/>
              </a:rPr>
              <a:t>(TVC)</a:t>
            </a:r>
            <a:r>
              <a:rPr lang="ar-SA" altLang="ar-SA" smtClean="0">
                <a:latin typeface="Times New Roman" panose="02020603050405020304" pitchFamily="18" charset="0"/>
                <a:cs typeface="Times New Roman" panose="02020603050405020304" pitchFamily="18" charset="0"/>
              </a:rPr>
              <a:t> .</a:t>
            </a:r>
          </a:p>
          <a:p>
            <a:pPr algn="r" rtl="1" eaLnBrk="1" hangingPunct="1"/>
            <a:r>
              <a:rPr lang="ar-SA" altLang="ar-SA" smtClean="0">
                <a:latin typeface="Times New Roman" panose="02020603050405020304" pitchFamily="18" charset="0"/>
                <a:cs typeface="Times New Roman" panose="02020603050405020304" pitchFamily="18" charset="0"/>
              </a:rPr>
              <a:t>النقاط على الخط بين النقطتين </a:t>
            </a:r>
            <a:r>
              <a:rPr lang="en-GB" altLang="ar-SA" smtClean="0">
                <a:latin typeface="Times New Roman" panose="02020603050405020304" pitchFamily="18" charset="0"/>
                <a:cs typeface="Times New Roman" panose="02020603050405020304" pitchFamily="18" charset="0"/>
              </a:rPr>
              <a:t>AB</a:t>
            </a:r>
            <a:r>
              <a:rPr lang="ar-SA" altLang="ar-SA" smtClean="0">
                <a:latin typeface="Times New Roman" panose="02020603050405020304" pitchFamily="18" charset="0"/>
                <a:cs typeface="Times New Roman" panose="02020603050405020304" pitchFamily="18" charset="0"/>
              </a:rPr>
              <a:t> تمثل كافة التوليفات من الموردين</a:t>
            </a:r>
            <a:r>
              <a:rPr lang="ar-SA" altLang="ar-SA" i="1" smtClean="0">
                <a:latin typeface="Times New Roman" panose="02020603050405020304" pitchFamily="18" charset="0"/>
                <a:cs typeface="Times New Roman" panose="02020603050405020304" pitchFamily="18" charset="0"/>
              </a:rPr>
              <a:t> </a:t>
            </a:r>
            <a:r>
              <a:rPr lang="en-GB" altLang="ar-SA" i="1" smtClean="0">
                <a:latin typeface="Times New Roman" panose="02020603050405020304" pitchFamily="18" charset="0"/>
                <a:cs typeface="Times New Roman" panose="02020603050405020304" pitchFamily="18" charset="0"/>
              </a:rPr>
              <a:t>X</a:t>
            </a:r>
            <a:r>
              <a:rPr lang="en-GB" altLang="ar-SA" i="1" baseline="-25000" smtClean="0">
                <a:latin typeface="Times New Roman" panose="02020603050405020304" pitchFamily="18" charset="0"/>
                <a:cs typeface="Times New Roman" panose="02020603050405020304" pitchFamily="18" charset="0"/>
              </a:rPr>
              <a:t>2</a:t>
            </a:r>
            <a:r>
              <a:rPr lang="en-GB" altLang="ar-SA" i="1" smtClean="0">
                <a:latin typeface="Times New Roman" panose="02020603050405020304" pitchFamily="18" charset="0"/>
                <a:cs typeface="Times New Roman" panose="02020603050405020304" pitchFamily="18" charset="0"/>
              </a:rPr>
              <a:t>,X</a:t>
            </a:r>
            <a:r>
              <a:rPr lang="en-GB" altLang="ar-SA" i="1" baseline="-25000" smtClean="0">
                <a:latin typeface="Times New Roman" panose="02020603050405020304" pitchFamily="18" charset="0"/>
                <a:cs typeface="Times New Roman" panose="02020603050405020304" pitchFamily="18" charset="0"/>
              </a:rPr>
              <a:t>1</a:t>
            </a:r>
            <a:r>
              <a:rPr lang="en-GB" altLang="ar-SA" i="1" smtClean="0">
                <a:latin typeface="Times New Roman" panose="02020603050405020304" pitchFamily="18" charset="0"/>
                <a:cs typeface="Times New Roman" panose="02020603050405020304" pitchFamily="18" charset="0"/>
              </a:rPr>
              <a:t> </a:t>
            </a:r>
            <a:r>
              <a:rPr lang="ar-SA" altLang="ar-SA" smtClean="0">
                <a:latin typeface="Times New Roman" panose="02020603050405020304" pitchFamily="18" charset="0"/>
                <a:cs typeface="Times New Roman" panose="02020603050405020304" pitchFamily="18" charset="0"/>
              </a:rPr>
              <a:t>والتي يمكن شراؤها بنفس التكلفة.</a:t>
            </a:r>
          </a:p>
          <a:p>
            <a:pPr algn="r" rtl="1" eaLnBrk="1" hangingPunct="1"/>
            <a:r>
              <a:rPr lang="ar-SA" altLang="ar-SA" smtClean="0">
                <a:latin typeface="Times New Roman" panose="02020603050405020304" pitchFamily="18" charset="0"/>
                <a:cs typeface="Times New Roman" panose="02020603050405020304" pitchFamily="18" charset="0"/>
              </a:rPr>
              <a:t>أي تغيير في الأسعار (أحدهما أو كلاهما) يؤدي إلى تغير الخط (كيف؟؟؟)</a:t>
            </a:r>
          </a:p>
          <a:p>
            <a:pPr algn="r" rtl="1" eaLnBrk="1" hangingPunct="1"/>
            <a:r>
              <a:rPr lang="ar-SA" altLang="ar-SA" smtClean="0">
                <a:latin typeface="Times New Roman" panose="02020603050405020304" pitchFamily="18" charset="0"/>
                <a:cs typeface="Times New Roman" panose="02020603050405020304" pitchFamily="18" charset="0"/>
              </a:rPr>
              <a:t>كذلك أى تغيير في </a:t>
            </a:r>
            <a:r>
              <a:rPr lang="en-US" altLang="ar-SA" smtClean="0">
                <a:latin typeface="Times New Roman" panose="02020603050405020304" pitchFamily="18" charset="0"/>
                <a:cs typeface="Times New Roman" panose="02020603050405020304" pitchFamily="18" charset="0"/>
              </a:rPr>
              <a:t>(TVC)</a:t>
            </a:r>
            <a:r>
              <a:rPr lang="ar-SA" altLang="ar-SA" smtClean="0">
                <a:latin typeface="Times New Roman" panose="02020603050405020304" pitchFamily="18" charset="0"/>
                <a:cs typeface="Times New Roman" panose="02020603050405020304" pitchFamily="18" charset="0"/>
              </a:rPr>
              <a:t> يؤدي إلى تغير الخط (كيف؟؟؟)</a:t>
            </a:r>
          </a:p>
          <a:p>
            <a:pPr algn="r" rtl="1" eaLnBrk="1" hangingPunct="1"/>
            <a:endParaRPr lang="ar-SA" altLang="ar-SA"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740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توليفة الموارد الأقل تكلفة تعرف بالتوليفة المثلى (الحجم الأمثل من الموارد). </a:t>
            </a:r>
          </a:p>
          <a:p>
            <a:pPr algn="r" rtl="1" eaLnBrk="1" hangingPunct="1"/>
            <a:r>
              <a:rPr lang="ar-SA" altLang="ar-SA" dirty="0" smtClean="0">
                <a:latin typeface="Times New Roman" panose="02020603050405020304" pitchFamily="18" charset="0"/>
                <a:cs typeface="Times New Roman" panose="02020603050405020304" pitchFamily="18" charset="0"/>
              </a:rPr>
              <a:t>عندهذه التوليفة يمكن الحصول على أقصى ناتج ممكن في حدود الإمكانيات المادية المتاحة.</a:t>
            </a:r>
          </a:p>
          <a:p>
            <a:pPr algn="r" rtl="1" eaLnBrk="1" hangingPunct="1"/>
            <a:r>
              <a:rPr lang="ar-SA" altLang="ar-SA" dirty="0" smtClean="0">
                <a:latin typeface="Times New Roman" panose="02020603050405020304" pitchFamily="18" charset="0"/>
                <a:cs typeface="Times New Roman" panose="02020603050405020304" pitchFamily="18" charset="0"/>
              </a:rPr>
              <a:t>ويمكن تحديد تلك التوليفة بواحد أو أكثر من الطرق التالية: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الجدولية.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الهندسية.</a:t>
            </a:r>
            <a:endParaRPr lang="en-US"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الطريقة الجبرية.</a:t>
            </a:r>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توليفة </a:t>
            </a:r>
            <a:r>
              <a:rPr lang="ar-SA" dirty="0">
                <a:effectLst/>
                <a:latin typeface="Times New Roman" panose="02020603050405020304" pitchFamily="18" charset="0"/>
                <a:cs typeface="Times New Roman" panose="02020603050405020304" pitchFamily="18" charset="0"/>
              </a:rPr>
              <a:t>الموارد الأقل تكلفة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Optimal Input Combination</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34326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Content Placeholder 2"/>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في الجدول التالي:</a:t>
            </a:r>
          </a:p>
          <a:p>
            <a:pPr lvl="1" algn="r" rtl="1"/>
            <a:r>
              <a:rPr lang="ar-SA" altLang="ar-SA" dirty="0" smtClean="0">
                <a:latin typeface="Times New Roman" panose="02020603050405020304" pitchFamily="18" charset="0"/>
                <a:cs typeface="Times New Roman" panose="02020603050405020304" pitchFamily="18" charset="0"/>
              </a:rPr>
              <a:t>سعر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 هو 2 ريال وسعر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هو 3 ريال للوحدة</a:t>
            </a:r>
          </a:p>
          <a:p>
            <a:pPr lvl="1" algn="r" rtl="1"/>
            <a:r>
              <a:rPr lang="ar-SA" altLang="ar-SA" dirty="0" smtClean="0">
                <a:latin typeface="Times New Roman" panose="02020603050405020304" pitchFamily="18" charset="0"/>
                <a:cs typeface="Times New Roman" panose="02020603050405020304" pitchFamily="18" charset="0"/>
              </a:rPr>
              <a:t>معطى مختلف التوليفات الموردية المطلوبة لإنتاج </a:t>
            </a:r>
            <a:r>
              <a:rPr lang="ar-SA" altLang="ar-SA" dirty="0">
                <a:latin typeface="Times New Roman" panose="02020603050405020304" pitchFamily="18" charset="0"/>
                <a:cs typeface="Times New Roman" panose="02020603050405020304" pitchFamily="18" charset="0"/>
              </a:rPr>
              <a:t>105 وحدة من الناتج </a:t>
            </a:r>
            <a:r>
              <a:rPr lang="en-GB" altLang="ar-SA" i="1" dirty="0">
                <a:latin typeface="Times New Roman" panose="02020603050405020304" pitchFamily="18" charset="0"/>
                <a:cs typeface="Times New Roman" panose="02020603050405020304" pitchFamily="18" charset="0"/>
              </a:rPr>
              <a:t>Y</a:t>
            </a:r>
            <a:r>
              <a:rPr lang="ar-SA" altLang="ar-SA" dirty="0">
                <a:latin typeface="Times New Roman" panose="02020603050405020304" pitchFamily="18" charset="0"/>
                <a:cs typeface="Times New Roman" panose="02020603050405020304" pitchFamily="18" charset="0"/>
              </a:rPr>
              <a:t> </a:t>
            </a:r>
            <a:r>
              <a:rPr lang="ar-SA" altLang="ar-SA" dirty="0" smtClean="0">
                <a:latin typeface="Times New Roman" panose="02020603050405020304" pitchFamily="18" charset="0"/>
                <a:cs typeface="Times New Roman" panose="02020603050405020304" pitchFamily="18" charset="0"/>
              </a:rPr>
              <a:t> وكذلك التكاليف المتغيرة الكلية لهذه الموارد. </a:t>
            </a:r>
          </a:p>
        </p:txBody>
      </p:sp>
      <p:sp>
        <p:nvSpPr>
          <p:cNvPr id="2" name="Title 1"/>
          <p:cNvSpPr>
            <a:spLocks noGrp="1"/>
          </p:cNvSpPr>
          <p:nvPr>
            <p:ph type="title"/>
          </p:nvPr>
        </p:nvSpPr>
        <p:spPr/>
        <p:txBody>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الطريقة الجدولية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49625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توليفة الموارد الأقل تكلفة لإنتاج 105 وحده من الناتج</a:t>
            </a:r>
            <a:endParaRPr lang="ar-SA"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3782270"/>
              </p:ext>
            </p:extLst>
          </p:nvPr>
        </p:nvGraphicFramePr>
        <p:xfrm>
          <a:off x="457201" y="1774825"/>
          <a:ext cx="8229599" cy="4110038"/>
        </p:xfrm>
        <a:graphic>
          <a:graphicData uri="http://schemas.openxmlformats.org/drawingml/2006/table">
            <a:tbl>
              <a:tblPr rtl="1" firstRow="1" firstCol="1" bandRow="1" bandCol="1">
                <a:tableStyleId>{5C22544A-7EE6-4342-B048-85BDC9FD1C3A}</a:tableStyleId>
              </a:tblPr>
              <a:tblGrid>
                <a:gridCol w="1645734"/>
                <a:gridCol w="1645734"/>
                <a:gridCol w="1645734"/>
                <a:gridCol w="1645734"/>
                <a:gridCol w="1646663"/>
              </a:tblGrid>
              <a:tr h="1193099">
                <a:tc>
                  <a:txBody>
                    <a:bodyPr/>
                    <a:lstStyle/>
                    <a:p>
                      <a:pPr algn="ctr" rtl="1" hangingPunct="0">
                        <a:lnSpc>
                          <a:spcPct val="150000"/>
                        </a:lnSpc>
                        <a:spcAft>
                          <a:spcPts val="0"/>
                        </a:spcAft>
                      </a:pPr>
                      <a:r>
                        <a:rPr lang="ar-SA" sz="1400" dirty="0">
                          <a:effectLst/>
                          <a:latin typeface="Times New Roman" panose="02020603050405020304" pitchFamily="18" charset="0"/>
                          <a:cs typeface="Times New Roman" panose="02020603050405020304" pitchFamily="18" charset="0"/>
                        </a:rPr>
                        <a:t>إجمالي التكاليف المتغيرة</a:t>
                      </a:r>
                      <a:endParaRPr lang="en-US" sz="1000" dirty="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dirty="0">
                          <a:effectLst/>
                          <a:latin typeface="Times New Roman" panose="02020603050405020304" pitchFamily="18" charset="0"/>
                          <a:cs typeface="Times New Roman" panose="02020603050405020304" pitchFamily="18" charset="0"/>
                        </a:rPr>
                        <a:t>TVC</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2</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1</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24.0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21.0</a:t>
                      </a:r>
                      <a:endParaRPr lang="en-US" sz="1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1"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r>
              <a:tr h="365781">
                <a:tc>
                  <a:txBody>
                    <a:bodyPr/>
                    <a:lstStyle/>
                    <a:p>
                      <a:pPr algn="ctr" rtl="0" hangingPunct="0">
                        <a:lnSpc>
                          <a:spcPct val="150000"/>
                        </a:lnSpc>
                        <a:spcAft>
                          <a:spcPts val="0"/>
                        </a:spcAft>
                      </a:pPr>
                      <a:r>
                        <a:rPr lang="en-GB" sz="1200" dirty="0">
                          <a:effectLst/>
                          <a:latin typeface="Times New Roman" panose="02020603050405020304" pitchFamily="18" charset="0"/>
                          <a:cs typeface="Times New Roman" panose="02020603050405020304" pitchFamily="18" charset="0"/>
                        </a:rPr>
                        <a:t>22.0</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23.8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26.8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29.0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21</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8.0</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722253">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32.2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24</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8.2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bl>
          </a:graphicData>
        </a:graphic>
      </p:graphicFrame>
      <p:sp>
        <p:nvSpPr>
          <p:cNvPr id="295938" name="Text Placeholder 5"/>
          <p:cNvSpPr>
            <a:spLocks noGrp="1"/>
          </p:cNvSpPr>
          <p:nvPr>
            <p:ph type="body" sz="half" idx="4294967295"/>
          </p:nvPr>
        </p:nvSpPr>
        <p:spPr>
          <a:xfrm>
            <a:off x="1403648" y="5877272"/>
            <a:ext cx="7162800" cy="647700"/>
          </a:xfrm>
        </p:spPr>
        <p:txBody>
          <a:bodyPr>
            <a:normAutofit/>
          </a:bodyPr>
          <a:lstStyle/>
          <a:p>
            <a:pPr marR="0" algn="ctr" rtl="1" eaLnBrk="1" hangingPunct="1"/>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ما هو أقل قدر من التكاليف المتغيرة  </a:t>
            </a:r>
            <a:r>
              <a:rPr lang="en-GB" altLang="ar-SA" sz="2400" b="1" i="1" dirty="0" smtClean="0">
                <a:solidFill>
                  <a:schemeClr val="accent1">
                    <a:lumMod val="75000"/>
                  </a:schemeClr>
                </a:solidFill>
                <a:latin typeface="Times New Roman" panose="02020603050405020304" pitchFamily="18" charset="0"/>
                <a:cs typeface="Times New Roman" panose="02020603050405020304" pitchFamily="18" charset="0"/>
              </a:rPr>
              <a:t>TVC</a:t>
            </a:r>
            <a:r>
              <a:rPr lang="en-GB" altLang="ar-SA"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لإنتاج 105 وحدة ؟</a:t>
            </a:r>
          </a:p>
        </p:txBody>
      </p:sp>
    </p:spTree>
    <p:extLst>
      <p:ext uri="{BB962C8B-B14F-4D97-AF65-F5344CB8AC3E}">
        <p14:creationId xmlns:p14="http://schemas.microsoft.com/office/powerpoint/2010/main" val="3750947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algn="just"/>
            <a:r>
              <a:rPr lang="ar-SA" sz="4400" dirty="0" smtClean="0">
                <a:latin typeface="+mn-lt"/>
              </a:rPr>
              <a:t>أولاً، </a:t>
            </a:r>
            <a:r>
              <a:rPr lang="ar-SA" sz="4400" dirty="0">
                <a:latin typeface="+mn-lt"/>
              </a:rPr>
              <a:t>الأرض</a:t>
            </a:r>
            <a:r>
              <a:rPr lang="en-US" sz="4400" dirty="0">
                <a:latin typeface="+mn-lt"/>
              </a:rPr>
              <a:t> </a:t>
            </a:r>
          </a:p>
        </p:txBody>
      </p:sp>
      <p:sp>
        <p:nvSpPr>
          <p:cNvPr id="13315" name="Rectangle 3"/>
          <p:cNvSpPr>
            <a:spLocks noGrp="1" noChangeArrowheads="1"/>
          </p:cNvSpPr>
          <p:nvPr>
            <p:ph type="body" idx="1"/>
          </p:nvPr>
        </p:nvSpPr>
        <p:spPr/>
        <p:txBody>
          <a:bodyPr/>
          <a:lstStyle/>
          <a:p>
            <a:pPr algn="just">
              <a:lnSpc>
                <a:spcPct val="90000"/>
              </a:lnSpc>
            </a:pPr>
            <a:r>
              <a:rPr lang="ar-SA" b="1" dirty="0" smtClean="0"/>
              <a:t>تعني </a:t>
            </a:r>
            <a:r>
              <a:rPr lang="ar-SA" b="1" dirty="0"/>
              <a:t>سطح أو مساحة الأرض المستغلة للانتاج الزراعي بشقيه النباتي والحيواني، وهي تحوي كل المساحات المزروعة وتلك المستغلة لرعي الحيوان وللمباني والبنيات الأساسية التابعة للمشروع. </a:t>
            </a:r>
            <a:endParaRPr lang="ar-SA" b="1" dirty="0" smtClean="0"/>
          </a:p>
          <a:p>
            <a:pPr algn="just">
              <a:lnSpc>
                <a:spcPct val="90000"/>
              </a:lnSpc>
            </a:pPr>
            <a:r>
              <a:rPr lang="ar-SA" b="1" dirty="0" smtClean="0"/>
              <a:t>الانتاج </a:t>
            </a:r>
            <a:r>
              <a:rPr lang="ar-SA" b="1" dirty="0"/>
              <a:t>الزراعي يتأثر بعوامل طبيعية وبيئية لا يمكن فصلها عن عنصر الأرض. وقد كان </a:t>
            </a:r>
            <a:r>
              <a:rPr lang="ar-SA" b="1" dirty="0" smtClean="0"/>
              <a:t>سائداً </a:t>
            </a:r>
            <a:r>
              <a:rPr lang="ar-SA" b="1" dirty="0"/>
              <a:t>حتي وقت قريب أن هذه العوامل تعتبر سلع مجانية وليس بسلع اقتصادية (مياه الأمطار، الهواء، الضوء، ...) الا اذا تكلف استخدامها مبالغ أو مجهودات اضافية (ري صناعي، تنظيف، ...).</a:t>
            </a:r>
            <a:r>
              <a:rPr lang="en-US" b="1" dirty="0"/>
              <a:t>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5"/>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تحديد توليفة الموارد المثلى عند نقطة تماس «منحنى سواء الإنتاج--</a:t>
            </a:r>
            <a:r>
              <a:rPr lang="en-US" altLang="ar-SA" dirty="0" smtClean="0">
                <a:latin typeface="Times New Roman" panose="02020603050405020304" pitchFamily="18" charset="0"/>
                <a:cs typeface="Times New Roman" panose="02020603050405020304" pitchFamily="18" charset="0"/>
              </a:rPr>
              <a:t>isoquant</a:t>
            </a:r>
            <a:r>
              <a:rPr lang="ar-SA" altLang="ar-SA" dirty="0" smtClean="0">
                <a:latin typeface="Times New Roman" panose="02020603050405020304" pitchFamily="18" charset="0"/>
                <a:cs typeface="Times New Roman" panose="02020603050405020304" pitchFamily="18" charset="0"/>
              </a:rPr>
              <a:t>» مع «خط التكاليف المتساوية»</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pPr algn="r" rtl="1" eaLnBrk="1" fontAlgn="auto" hangingPunct="1">
              <a:spcAft>
                <a:spcPts val="0"/>
              </a:spcAft>
              <a:defRPr/>
            </a:pPr>
            <a:r>
              <a:rPr lang="ar-SA" dirty="0">
                <a:effectLst/>
                <a:latin typeface="Times New Roman" panose="02020603050405020304" pitchFamily="18" charset="0"/>
                <a:cs typeface="Times New Roman" panose="02020603050405020304" pitchFamily="18" charset="0"/>
              </a:rPr>
              <a:t>الطريقة الهندسية</a:t>
            </a:r>
            <a:endParaRPr lang="ar-SA" dirty="0">
              <a:latin typeface="Times New Roman" panose="02020603050405020304" pitchFamily="18" charset="0"/>
              <a:cs typeface="Times New Roman" panose="02020603050405020304" pitchFamily="18" charset="0"/>
            </a:endParaRPr>
          </a:p>
        </p:txBody>
      </p:sp>
      <p:pic>
        <p:nvPicPr>
          <p:cNvPr id="296964"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781300"/>
            <a:ext cx="6048375" cy="3671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73322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عند النقطة </a:t>
            </a:r>
            <a:r>
              <a:rPr lang="en-GB" altLang="ar-SA" i="1"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في الشكل السابق تتحدد الكمية المثلى من الموردين وهي القدر </a:t>
            </a:r>
            <a:r>
              <a:rPr lang="en-GB" altLang="ar-SA" i="1" dirty="0" smtClean="0">
                <a:latin typeface="Times New Roman" panose="02020603050405020304" pitchFamily="18" charset="0"/>
                <a:cs typeface="Times New Roman" panose="02020603050405020304" pitchFamily="18" charset="0"/>
              </a:rPr>
              <a:t>OB</a:t>
            </a:r>
            <a:r>
              <a:rPr lang="ar-SA" altLang="ar-SA" dirty="0" smtClean="0">
                <a:latin typeface="Times New Roman" panose="02020603050405020304" pitchFamily="18" charset="0"/>
                <a:cs typeface="Times New Roman" panose="02020603050405020304" pitchFamily="18" charset="0"/>
              </a:rPr>
              <a:t> من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1</a:t>
            </a:r>
            <a:r>
              <a:rPr lang="ar-SA" altLang="ar-SA" dirty="0" smtClean="0">
                <a:latin typeface="Times New Roman" panose="02020603050405020304" pitchFamily="18" charset="0"/>
                <a:cs typeface="Times New Roman" panose="02020603050405020304" pitchFamily="18" charset="0"/>
              </a:rPr>
              <a:t> والقدر </a:t>
            </a:r>
            <a:r>
              <a:rPr lang="en-GB" altLang="ar-SA" i="1" dirty="0" smtClean="0">
                <a:latin typeface="Times New Roman" panose="02020603050405020304" pitchFamily="18" charset="0"/>
                <a:cs typeface="Times New Roman" panose="02020603050405020304" pitchFamily="18" charset="0"/>
              </a:rPr>
              <a:t>OC </a:t>
            </a:r>
            <a:r>
              <a:rPr lang="ar-SA" altLang="ar-SA" dirty="0" smtClean="0">
                <a:latin typeface="Times New Roman" panose="02020603050405020304" pitchFamily="18" charset="0"/>
                <a:cs typeface="Times New Roman" panose="02020603050405020304" pitchFamily="18" charset="0"/>
              </a:rPr>
              <a:t>من المورد </a:t>
            </a:r>
            <a:r>
              <a:rPr lang="en-GB" altLang="ar-SA" i="1" dirty="0" smtClean="0">
                <a:latin typeface="Times New Roman" panose="02020603050405020304" pitchFamily="18" charset="0"/>
                <a:cs typeface="Times New Roman" panose="02020603050405020304" pitchFamily="18" charset="0"/>
              </a:rPr>
              <a:t>X</a:t>
            </a:r>
            <a:r>
              <a:rPr lang="en-GB" altLang="ar-SA" i="1" baseline="-25000" dirty="0" smtClean="0">
                <a:latin typeface="Times New Roman" panose="02020603050405020304" pitchFamily="18" charset="0"/>
                <a:cs typeface="Times New Roman" panose="02020603050405020304" pitchFamily="18" charset="0"/>
              </a:rPr>
              <a:t>2</a:t>
            </a:r>
            <a:r>
              <a:rPr lang="ar-SA" altLang="ar-SA" dirty="0" smtClean="0">
                <a:latin typeface="Times New Roman" panose="02020603050405020304" pitchFamily="18" charset="0"/>
                <a:cs typeface="Times New Roman" panose="02020603050405020304" pitchFamily="18" charset="0"/>
              </a:rPr>
              <a:t> . </a:t>
            </a: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638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عند النقطة </a:t>
            </a:r>
            <a:r>
              <a:rPr lang="en-GB" altLang="ar-SA" i="1"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في الشكل السابق :</a:t>
            </a:r>
          </a:p>
          <a:p>
            <a:pPr lvl="1" algn="r" rtl="1" eaLnBrk="1" hangingPunct="1"/>
            <a:r>
              <a:rPr lang="ar-SA" altLang="ar-SA" dirty="0" smtClean="0">
                <a:latin typeface="Times New Roman" panose="02020603050405020304" pitchFamily="18" charset="0"/>
                <a:cs typeface="Times New Roman" panose="02020603050405020304" pitchFamily="18" charset="0"/>
              </a:rPr>
              <a:t>ميل منحنى سواء الإنتاج هو :</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2" algn="r" rtl="1" eaLnBrk="1" hangingPunct="1"/>
            <a:r>
              <a:rPr lang="ar-SA" altLang="ar-SA" dirty="0" smtClean="0">
                <a:latin typeface="Times New Roman" panose="02020603050405020304" pitchFamily="18" charset="0"/>
                <a:cs typeface="Times New Roman" panose="02020603050405020304" pitchFamily="18" charset="0"/>
              </a:rPr>
              <a:t>ويمكن كتابة هذه المعادلة هكذا: </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 ميل خط سواء التكاليف هو:</a:t>
            </a:r>
          </a:p>
          <a:p>
            <a:pPr lvl="1" algn="r" rtl="1" eaLnBrk="1" hangingPunct="1"/>
            <a:endParaRPr lang="ar-SA" altLang="ar-SA" dirty="0" smtClean="0">
              <a:latin typeface="Times New Roman" panose="02020603050405020304" pitchFamily="18" charset="0"/>
              <a:cs typeface="Times New Roman" panose="02020603050405020304" pitchFamily="18" charset="0"/>
            </a:endParaRPr>
          </a:p>
          <a:p>
            <a:pPr lvl="1" algn="r" rtl="1" eaLnBrk="1" hangingPunct="1"/>
            <a:r>
              <a:rPr lang="ar-SA" altLang="ar-SA" dirty="0" smtClean="0">
                <a:latin typeface="Times New Roman" panose="02020603050405020304" pitchFamily="18" charset="0"/>
                <a:cs typeface="Times New Roman" panose="02020603050405020304" pitchFamily="18" charset="0"/>
              </a:rPr>
              <a:t>عند نقطة تساوي الميلين </a:t>
            </a:r>
            <a:r>
              <a:rPr lang="en-US" altLang="ar-SA" dirty="0" smtClean="0">
                <a:latin typeface="Times New Roman" panose="02020603050405020304" pitchFamily="18" charset="0"/>
                <a:cs typeface="Times New Roman" panose="02020603050405020304" pitchFamily="18" charset="0"/>
              </a:rPr>
              <a:t>:(A)</a:t>
            </a:r>
            <a:r>
              <a:rPr lang="ar-SA" altLang="ar-SA" dirty="0" smtClean="0">
                <a:latin typeface="Times New Roman" panose="02020603050405020304" pitchFamily="18" charset="0"/>
                <a:cs typeface="Times New Roman" panose="02020603050405020304" pitchFamily="18" charset="0"/>
              </a:rPr>
              <a:t> </a:t>
            </a:r>
            <a:endParaRPr lang="en-US" altLang="ar-SA" dirty="0" smtClean="0">
              <a:latin typeface="Times New Roman" panose="02020603050405020304" pitchFamily="18" charset="0"/>
              <a:cs typeface="Times New Roman" panose="02020603050405020304" pitchFamily="18" charset="0"/>
            </a:endParaRPr>
          </a:p>
          <a:p>
            <a:pPr lvl="1" algn="r" rtl="1" eaLnBrk="1" hangingPunct="1"/>
            <a:endParaRPr lang="en-US" altLang="ar-SA" dirty="0" smtClean="0">
              <a:latin typeface="Times New Roman" panose="02020603050405020304" pitchFamily="18" charset="0"/>
              <a:cs typeface="Times New Roman" panose="02020603050405020304" pitchFamily="18" charset="0"/>
            </a:endParaRPr>
          </a:p>
          <a:p>
            <a:pPr lvl="1"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رياضيا</a:t>
            </a:r>
            <a:endParaRPr lang="ar-SA" dirty="0">
              <a:latin typeface="Times New Roman" panose="02020603050405020304" pitchFamily="18" charset="0"/>
              <a:cs typeface="Times New Roman" panose="02020603050405020304" pitchFamily="18" charset="0"/>
            </a:endParaRPr>
          </a:p>
        </p:txBody>
      </p:sp>
      <p:pic>
        <p:nvPicPr>
          <p:cNvPr id="299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89138"/>
            <a:ext cx="2663825" cy="93503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4292600"/>
            <a:ext cx="2317750" cy="9588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3068638"/>
            <a:ext cx="3279775" cy="10699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90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5514975"/>
            <a:ext cx="3068638" cy="106521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483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Content Placeholder 2"/>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افتراضات مهمة:</a:t>
            </a:r>
          </a:p>
          <a:p>
            <a:pPr lvl="1" algn="r" rtl="1" eaLnBrk="1" hangingPunct="1"/>
            <a:r>
              <a:rPr lang="ar-SA" altLang="ar-SA" dirty="0" smtClean="0">
                <a:latin typeface="Times New Roman" panose="02020603050405020304" pitchFamily="18" charset="0"/>
                <a:cs typeface="Times New Roman" panose="02020603050405020304" pitchFamily="18" charset="0"/>
              </a:rPr>
              <a:t>سيادة المنافسة الكاملة في كل من أسواق الموارد و أسواق النواتج</a:t>
            </a:r>
          </a:p>
          <a:p>
            <a:pPr lvl="1" algn="r" rtl="1" eaLnBrk="1" hangingPunct="1"/>
            <a:r>
              <a:rPr lang="ar-SA" altLang="ar-SA" dirty="0" smtClean="0">
                <a:latin typeface="Times New Roman" panose="02020603050405020304" pitchFamily="18" charset="0"/>
                <a:cs typeface="Times New Roman" panose="02020603050405020304" pitchFamily="18" charset="0"/>
              </a:rPr>
              <a:t>المعرفة المؤكدة لتقنية الانتاج</a:t>
            </a:r>
          </a:p>
          <a:p>
            <a:pPr lvl="1" algn="r" rtl="1" eaLnBrk="1" hangingPunct="1"/>
            <a:r>
              <a:rPr lang="ar-SA" altLang="ar-SA" dirty="0" smtClean="0">
                <a:latin typeface="Times New Roman" panose="02020603050405020304" pitchFamily="18" charset="0"/>
                <a:cs typeface="Times New Roman" panose="02020603050405020304" pitchFamily="18" charset="0"/>
              </a:rPr>
              <a:t>التحليل يخص المدى القصير.</a:t>
            </a:r>
          </a:p>
          <a:p>
            <a:pPr algn="r" rtl="1" eaLnBrk="1" hangingPunct="1"/>
            <a:r>
              <a:rPr lang="ar-SA" altLang="ar-SA" b="1" dirty="0" smtClean="0">
                <a:latin typeface="Times New Roman" panose="02020603050405020304" pitchFamily="18" charset="0"/>
                <a:cs typeface="Times New Roman" panose="02020603050405020304" pitchFamily="18" charset="0"/>
              </a:rPr>
              <a:t>طريقتان لتحقيق هدف المنشأة هما:</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b="1" i="1" dirty="0" smtClean="0">
                <a:latin typeface="Times New Roman" panose="02020603050405020304" pitchFamily="18" charset="0"/>
                <a:cs typeface="Times New Roman" panose="02020603050405020304" pitchFamily="18" charset="0"/>
              </a:rPr>
              <a:t>تحديد الحجم الأمثل للموارد.</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b="1" i="1" dirty="0" smtClean="0">
                <a:latin typeface="Times New Roman" panose="02020603050405020304" pitchFamily="18" charset="0"/>
                <a:cs typeface="Times New Roman" panose="02020603050405020304" pitchFamily="18" charset="0"/>
              </a:rPr>
              <a:t>تحديد الحجم الأمثل للإنتاج.      وجهان لعملة واحدة؟؟</a:t>
            </a:r>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معظمة أرباح المنتج</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profit max output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01763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تعرف الكمية المثلى (الحجم الأمثل) من مورد معين بأنها تلك الكمية التي تعظم الربح في المدى القصير.</a:t>
            </a:r>
          </a:p>
          <a:p>
            <a:pPr algn="r" rtl="1" eaLnBrk="1" hangingPunct="1"/>
            <a:r>
              <a:rPr lang="ar-SA" altLang="ar-SA" smtClean="0">
                <a:latin typeface="Times New Roman" panose="02020603050405020304" pitchFamily="18" charset="0"/>
                <a:cs typeface="Times New Roman" panose="02020603050405020304" pitchFamily="18" charset="0"/>
              </a:rPr>
              <a:t>لزيادة الربح بعد ذلك (في المدى البعيد) لابد من تغيير التقنية أو من خلال تغير واحد أو أكثر من الموارد الثابته و المؤثرة في العملية الإنتاجية كالآلات و الأرض مثلاً.</a:t>
            </a:r>
          </a:p>
          <a:p>
            <a:pPr algn="r" rtl="1" eaLnBrk="1" hangingPunct="1"/>
            <a:r>
              <a:rPr lang="ar-SA" altLang="ar-SA" smtClean="0">
                <a:latin typeface="Times New Roman" panose="02020603050405020304" pitchFamily="18" charset="0"/>
                <a:cs typeface="Times New Roman" panose="02020603050405020304" pitchFamily="18" charset="0"/>
              </a:rPr>
              <a:t>يمكن استخدام طريقتين لتحديد الحجم الأمثل للمورد:</a:t>
            </a:r>
          </a:p>
          <a:p>
            <a:pPr algn="r" rtl="1" eaLnBrk="1" hangingPunct="1"/>
            <a:r>
              <a:rPr lang="ar-SA" altLang="ar-SA" b="1" smtClean="0">
                <a:latin typeface="Times New Roman" panose="02020603050405020304" pitchFamily="18" charset="0"/>
                <a:cs typeface="Times New Roman" panose="02020603050405020304" pitchFamily="18" charset="0"/>
              </a:rPr>
              <a:t>طريقة المعيار الكلي</a:t>
            </a:r>
          </a:p>
          <a:p>
            <a:pPr algn="r" rtl="1" eaLnBrk="1" hangingPunct="1"/>
            <a:r>
              <a:rPr lang="ar-SA" altLang="ar-SA" b="1" smtClean="0">
                <a:latin typeface="Times New Roman" panose="02020603050405020304" pitchFamily="18" charset="0"/>
                <a:cs typeface="Times New Roman" panose="02020603050405020304" pitchFamily="18" charset="0"/>
              </a:rPr>
              <a:t>طريقة المعيار الحدي</a:t>
            </a:r>
          </a:p>
          <a:p>
            <a:pPr algn="r" rtl="1" eaLnBrk="1" hangingPunct="1"/>
            <a:endParaRPr lang="en-US" altLang="ar-SA" b="1" smtClean="0">
              <a:latin typeface="Times New Roman" panose="02020603050405020304" pitchFamily="18" charset="0"/>
              <a:cs typeface="Times New Roman" panose="02020603050405020304" pitchFamily="18" charset="0"/>
            </a:endParaRPr>
          </a:p>
          <a:p>
            <a:pPr algn="r" rtl="1" eaLnBrk="1" hangingPunct="1"/>
            <a:endParaRPr lang="en-US" altLang="ar-SA" smtClean="0">
              <a:latin typeface="Times New Roman" panose="02020603050405020304" pitchFamily="18" charset="0"/>
              <a:cs typeface="Times New Roman" panose="02020603050405020304" pitchFamily="18" charset="0"/>
            </a:endParaRPr>
          </a:p>
          <a:p>
            <a:pPr algn="r" rtl="1" eaLnBrk="1" hangingPunct="1"/>
            <a:endParaRPr lang="en-US" altLang="ar-SA"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معظمة الأرباح بتحديد الحجم الأمثل للمورد</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92681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p:txBody>
          <a:bodyPr/>
          <a:lstStyle/>
          <a:p>
            <a:pPr algn="r" rtl="1" eaLnBrk="1" hangingPunct="1"/>
            <a:r>
              <a:rPr lang="ar-SA" altLang="ar-SA" smtClean="0">
                <a:latin typeface="Times New Roman" panose="02020603050405020304" pitchFamily="18" charset="0"/>
                <a:cs typeface="Times New Roman" panose="02020603050405020304" pitchFamily="18" charset="0"/>
              </a:rPr>
              <a:t>يقصد بالمعيار الكلي هنا الإيرادات الكلية و التكاليف الكلية </a:t>
            </a:r>
          </a:p>
          <a:p>
            <a:pPr algn="r" rtl="1" eaLnBrk="1" hangingPunct="1"/>
            <a:r>
              <a:rPr lang="ar-SA" altLang="ar-SA" smtClean="0">
                <a:latin typeface="Times New Roman" panose="02020603050405020304" pitchFamily="18" charset="0"/>
                <a:cs typeface="Times New Roman" panose="02020603050405020304" pitchFamily="18" charset="0"/>
              </a:rPr>
              <a:t>تعظم الأرباح عندما يتعظم الفرق بين الإيرادات الكلية و التكاليف الكلية.</a:t>
            </a:r>
          </a:p>
          <a:p>
            <a:pPr algn="r" rtl="1" eaLnBrk="1" hangingPunct="1"/>
            <a:r>
              <a:rPr lang="ar-SA" altLang="ar-SA" smtClean="0">
                <a:latin typeface="Times New Roman" panose="02020603050405020304" pitchFamily="18" charset="0"/>
                <a:cs typeface="Times New Roman" panose="02020603050405020304" pitchFamily="18" charset="0"/>
              </a:rPr>
              <a:t>المثال التالي يوضح هذه الطريقة:</a:t>
            </a:r>
          </a:p>
          <a:p>
            <a:pPr lvl="1" algn="r" rtl="1" eaLnBrk="1" hangingPunct="1"/>
            <a:r>
              <a:rPr lang="ar-SA" altLang="ar-SA" smtClean="0">
                <a:latin typeface="Times New Roman" panose="02020603050405020304" pitchFamily="18" charset="0"/>
                <a:cs typeface="Times New Roman" panose="02020603050405020304" pitchFamily="18" charset="0"/>
              </a:rPr>
              <a:t> </a:t>
            </a:r>
            <a:r>
              <a:rPr lang="ar-SA" altLang="ar-SA" b="1" smtClean="0">
                <a:latin typeface="Times New Roman" panose="02020603050405020304" pitchFamily="18" charset="0"/>
                <a:cs typeface="Times New Roman" panose="02020603050405020304" pitchFamily="18" charset="0"/>
              </a:rPr>
              <a:t>معطى سعر الوحدة من الناتج (20 ريال) وسعر الوحدة من المورد (100 ريال)</a:t>
            </a:r>
          </a:p>
          <a:p>
            <a:pPr lvl="1" algn="r" rtl="1" eaLnBrk="1" hangingPunct="1"/>
            <a:r>
              <a:rPr lang="ar-SA" altLang="ar-SA" b="1" smtClean="0">
                <a:latin typeface="Times New Roman" panose="02020603050405020304" pitchFamily="18" charset="0"/>
                <a:cs typeface="Times New Roman" panose="02020603050405020304" pitchFamily="18" charset="0"/>
              </a:rPr>
              <a:t>نرمز للربح </a:t>
            </a:r>
            <a:r>
              <a:rPr lang="en-US" altLang="ar-SA" b="1" smtClean="0">
                <a:latin typeface="Times New Roman" panose="02020603050405020304" pitchFamily="18" charset="0"/>
                <a:cs typeface="Times New Roman" panose="02020603050405020304" pitchFamily="18" charset="0"/>
              </a:rPr>
              <a:t>(</a:t>
            </a:r>
            <a:r>
              <a:rPr lang="el-GR" altLang="ar-SA" b="1" smtClean="0">
                <a:latin typeface="Times New Roman" panose="02020603050405020304" pitchFamily="18" charset="0"/>
                <a:cs typeface="Times New Roman" panose="02020603050405020304" pitchFamily="18" charset="0"/>
              </a:rPr>
              <a:t>π</a:t>
            </a:r>
            <a:r>
              <a:rPr lang="en-US" altLang="ar-SA" b="1" smtClean="0">
                <a:latin typeface="Times New Roman" panose="02020603050405020304" pitchFamily="18" charset="0"/>
                <a:cs typeface="Times New Roman" panose="02020603050405020304" pitchFamily="18" charset="0"/>
              </a:rPr>
              <a:t>)</a:t>
            </a:r>
            <a:r>
              <a:rPr lang="ar-SA" altLang="ar-SA" b="1" smtClean="0">
                <a:latin typeface="Times New Roman" panose="02020603050405020304" pitchFamily="18" charset="0"/>
                <a:cs typeface="Times New Roman" panose="02020603050405020304" pitchFamily="18" charset="0"/>
              </a:rPr>
              <a:t>؛ كمية المنتج </a:t>
            </a:r>
            <a:r>
              <a:rPr lang="en-US" altLang="ar-SA" b="1" smtClean="0">
                <a:latin typeface="Times New Roman" panose="02020603050405020304" pitchFamily="18" charset="0"/>
                <a:cs typeface="Times New Roman" panose="02020603050405020304" pitchFamily="18" charset="0"/>
              </a:rPr>
              <a:t>(Y)</a:t>
            </a:r>
            <a:r>
              <a:rPr lang="ar-SA" altLang="ar-SA" b="1" smtClean="0">
                <a:latin typeface="Times New Roman" panose="02020603050405020304" pitchFamily="18" charset="0"/>
                <a:cs typeface="Times New Roman" panose="02020603050405020304" pitchFamily="18" charset="0"/>
              </a:rPr>
              <a:t>سعر المنتج </a:t>
            </a:r>
            <a:r>
              <a:rPr lang="en-US" altLang="ar-SA" b="1" smtClean="0">
                <a:latin typeface="Times New Roman" panose="02020603050405020304" pitchFamily="18" charset="0"/>
                <a:cs typeface="Times New Roman" panose="02020603050405020304" pitchFamily="18" charset="0"/>
              </a:rPr>
              <a:t>(P</a:t>
            </a:r>
            <a:r>
              <a:rPr lang="en-US" altLang="ar-SA" b="1" baseline="-25000" smtClean="0">
                <a:latin typeface="Times New Roman" panose="02020603050405020304" pitchFamily="18" charset="0"/>
                <a:cs typeface="Times New Roman" panose="02020603050405020304" pitchFamily="18" charset="0"/>
              </a:rPr>
              <a:t>y</a:t>
            </a:r>
            <a:r>
              <a:rPr lang="en-US" altLang="ar-SA" b="1" smtClean="0">
                <a:latin typeface="Times New Roman" panose="02020603050405020304" pitchFamily="18" charset="0"/>
                <a:cs typeface="Times New Roman" panose="02020603050405020304" pitchFamily="18" charset="0"/>
              </a:rPr>
              <a:t>)</a:t>
            </a:r>
            <a:r>
              <a:rPr lang="ar-SA" altLang="ar-SA" b="1" smtClean="0">
                <a:latin typeface="Times New Roman" panose="02020603050405020304" pitchFamily="18" charset="0"/>
                <a:cs typeface="Times New Roman" panose="02020603050405020304" pitchFamily="18" charset="0"/>
              </a:rPr>
              <a:t> ؛ كمية المورد </a:t>
            </a:r>
            <a:r>
              <a:rPr lang="en-US" altLang="ar-SA" b="1" smtClean="0">
                <a:latin typeface="Times New Roman" panose="02020603050405020304" pitchFamily="18" charset="0"/>
                <a:cs typeface="Times New Roman" panose="02020603050405020304" pitchFamily="18" charset="0"/>
              </a:rPr>
              <a:t>(X)</a:t>
            </a:r>
            <a:r>
              <a:rPr lang="ar-SA" altLang="ar-SA" b="1" smtClean="0">
                <a:latin typeface="Times New Roman" panose="02020603050405020304" pitchFamily="18" charset="0"/>
                <a:cs typeface="Times New Roman" panose="02020603050405020304" pitchFamily="18" charset="0"/>
              </a:rPr>
              <a:t>؛ سعر المورد </a:t>
            </a:r>
            <a:r>
              <a:rPr lang="en-US" altLang="ar-SA" b="1" smtClean="0">
                <a:latin typeface="Times New Roman" panose="02020603050405020304" pitchFamily="18" charset="0"/>
                <a:cs typeface="Times New Roman" panose="02020603050405020304" pitchFamily="18" charset="0"/>
              </a:rPr>
              <a:t>(P</a:t>
            </a:r>
            <a:r>
              <a:rPr lang="en-US" altLang="ar-SA" b="1" baseline="-25000" smtClean="0">
                <a:latin typeface="Times New Roman" panose="02020603050405020304" pitchFamily="18" charset="0"/>
                <a:cs typeface="Times New Roman" panose="02020603050405020304" pitchFamily="18" charset="0"/>
              </a:rPr>
              <a:t>x</a:t>
            </a:r>
            <a:r>
              <a:rPr lang="en-US" altLang="ar-SA" b="1" smtClean="0">
                <a:latin typeface="Times New Roman" panose="02020603050405020304" pitchFamily="18" charset="0"/>
                <a:cs typeface="Times New Roman" panose="02020603050405020304" pitchFamily="18" charset="0"/>
              </a:rPr>
              <a:t>)</a:t>
            </a:r>
            <a:r>
              <a:rPr lang="ar-SA" altLang="ar-SA" b="1" smtClean="0">
                <a:latin typeface="Times New Roman" panose="02020603050405020304" pitchFamily="18" charset="0"/>
                <a:cs typeface="Times New Roman" panose="02020603050405020304" pitchFamily="18" charset="0"/>
              </a:rPr>
              <a:t>؛ </a:t>
            </a:r>
            <a:endParaRPr lang="en-US" altLang="ar-SA" b="1"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تحديد الحجم الأمثل للموارد باستخدام المعيار الكلي</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92304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Content Placeholder 2"/>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الربح (صافي الإيراد) 	= الإيراد الكلي – التكاليف الكلية</a:t>
            </a:r>
            <a:endParaRPr lang="en-US"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جبريا:</a:t>
            </a:r>
          </a:p>
          <a:p>
            <a:pPr algn="r" rtl="1" eaLnBrk="1" hangingPunct="1"/>
            <a:r>
              <a:rPr lang="ar-SA" altLang="ar-SA" dirty="0" smtClean="0">
                <a:latin typeface="Times New Roman" panose="02020603050405020304" pitchFamily="18" charset="0"/>
                <a:cs typeface="Times New Roman" panose="02020603050405020304" pitchFamily="18" charset="0"/>
              </a:rPr>
              <a:t> وبما أن التكاليف الكلية هي إجمالي التكاليف الثابتة و المتغيرة يمكن إعادة كتابة هذه المعادلة كما يلي:</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وبما أن </a:t>
            </a:r>
            <a:r>
              <a:rPr lang="en-GB" altLang="ar-SA" i="1" dirty="0" smtClean="0">
                <a:latin typeface="Times New Roman" panose="02020603050405020304" pitchFamily="18" charset="0"/>
                <a:cs typeface="Times New Roman" panose="02020603050405020304" pitchFamily="18" charset="0"/>
              </a:rPr>
              <a:t>TVC</a:t>
            </a:r>
            <a:r>
              <a:rPr lang="ar-SA" altLang="ar-SA" dirty="0" smtClean="0">
                <a:latin typeface="Times New Roman" panose="02020603050405020304" pitchFamily="18" charset="0"/>
                <a:cs typeface="Times New Roman" panose="02020603050405020304" pitchFamily="18" charset="0"/>
              </a:rPr>
              <a:t> عبارة عن كمية المورد مضروبة في سعر الوحدة من المورد يمكن إعادة كتابتها كما يلي:</a:t>
            </a:r>
          </a:p>
          <a:p>
            <a:pPr algn="r" rtl="1" eaLnBrk="1" hangingPunct="1"/>
            <a:endParaRPr lang="en-US" altLang="ar-SA" dirty="0" smtClean="0">
              <a:latin typeface="Times New Roman" panose="02020603050405020304" pitchFamily="18" charset="0"/>
              <a:cs typeface="Times New Roman" panose="02020603050405020304" pitchFamily="18" charset="0"/>
            </a:endParaRPr>
          </a:p>
          <a:p>
            <a:pPr algn="r" rtl="1" eaLnBrk="1" hangingPunct="1"/>
            <a:endParaRPr lang="en-US"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latin typeface="Times New Roman" panose="02020603050405020304" pitchFamily="18" charset="0"/>
                <a:cs typeface="Times New Roman" panose="02020603050405020304" pitchFamily="18" charset="0"/>
              </a:rPr>
              <a:t>تابع</a:t>
            </a:r>
            <a:endParaRPr lang="en-US" dirty="0">
              <a:latin typeface="Times New Roman" panose="02020603050405020304" pitchFamily="18" charset="0"/>
              <a:cs typeface="Times New Roman" panose="02020603050405020304" pitchFamily="18" charset="0"/>
            </a:endParaRPr>
          </a:p>
        </p:txBody>
      </p:sp>
      <p:graphicFrame>
        <p:nvGraphicFramePr>
          <p:cNvPr id="310276" name="Object 2"/>
          <p:cNvGraphicFramePr>
            <a:graphicFrameLocks noChangeAspect="1"/>
          </p:cNvGraphicFramePr>
          <p:nvPr>
            <p:extLst>
              <p:ext uri="{D42A27DB-BD31-4B8C-83A1-F6EECF244321}">
                <p14:modId xmlns:p14="http://schemas.microsoft.com/office/powerpoint/2010/main" val="1667960868"/>
              </p:ext>
            </p:extLst>
          </p:nvPr>
        </p:nvGraphicFramePr>
        <p:xfrm>
          <a:off x="4644008" y="1916113"/>
          <a:ext cx="1872680" cy="539750"/>
        </p:xfrm>
        <a:graphic>
          <a:graphicData uri="http://schemas.openxmlformats.org/presentationml/2006/ole">
            <mc:AlternateContent xmlns:mc="http://schemas.openxmlformats.org/markup-compatibility/2006">
              <mc:Choice xmlns:v="urn:schemas-microsoft-com:vml" Requires="v">
                <p:oleObj spid="_x0000_s116807" name="Equation" r:id="rId3" imgW="863225" imgH="215806" progId="Equation.3">
                  <p:embed/>
                </p:oleObj>
              </mc:Choice>
              <mc:Fallback>
                <p:oleObj name="Equation" r:id="rId3" imgW="863225"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916113"/>
                        <a:ext cx="1872680" cy="539750"/>
                      </a:xfrm>
                      <a:prstGeom prst="rect">
                        <a:avLst/>
                      </a:prstGeom>
                      <a:solidFill>
                        <a:schemeClr val="hlink"/>
                      </a:solidFill>
                      <a:ln>
                        <a:noFill/>
                      </a:ln>
                      <a:effectLst/>
                      <a:extLst/>
                    </p:spPr>
                  </p:pic>
                </p:oleObj>
              </mc:Fallback>
            </mc:AlternateContent>
          </a:graphicData>
        </a:graphic>
      </p:graphicFrame>
      <p:graphicFrame>
        <p:nvGraphicFramePr>
          <p:cNvPr id="310277" name="Object 3"/>
          <p:cNvGraphicFramePr>
            <a:graphicFrameLocks noChangeAspect="1"/>
          </p:cNvGraphicFramePr>
          <p:nvPr>
            <p:extLst>
              <p:ext uri="{D42A27DB-BD31-4B8C-83A1-F6EECF244321}">
                <p14:modId xmlns:p14="http://schemas.microsoft.com/office/powerpoint/2010/main" val="509899873"/>
              </p:ext>
            </p:extLst>
          </p:nvPr>
        </p:nvGraphicFramePr>
        <p:xfrm>
          <a:off x="1403648" y="3789040"/>
          <a:ext cx="4606925" cy="647700"/>
        </p:xfrm>
        <a:graphic>
          <a:graphicData uri="http://schemas.openxmlformats.org/presentationml/2006/ole">
            <mc:AlternateContent xmlns:mc="http://schemas.openxmlformats.org/markup-compatibility/2006">
              <mc:Choice xmlns:v="urn:schemas-microsoft-com:vml" Requires="v">
                <p:oleObj spid="_x0000_s116808" name="Equation" r:id="rId5" imgW="1511300" imgH="215900" progId="Equation.3">
                  <p:embed/>
                </p:oleObj>
              </mc:Choice>
              <mc:Fallback>
                <p:oleObj name="Equation" r:id="rId5" imgW="15113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789040"/>
                        <a:ext cx="4606925" cy="6477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4"/>
          <p:cNvGraphicFramePr>
            <a:graphicFrameLocks noChangeAspect="1"/>
          </p:cNvGraphicFramePr>
          <p:nvPr>
            <p:extLst>
              <p:ext uri="{D42A27DB-BD31-4B8C-83A1-F6EECF244321}">
                <p14:modId xmlns:p14="http://schemas.microsoft.com/office/powerpoint/2010/main" val="2692764464"/>
              </p:ext>
            </p:extLst>
          </p:nvPr>
        </p:nvGraphicFramePr>
        <p:xfrm>
          <a:off x="2627784" y="5517232"/>
          <a:ext cx="4679950" cy="647700"/>
        </p:xfrm>
        <a:graphic>
          <a:graphicData uri="http://schemas.openxmlformats.org/presentationml/2006/ole">
            <mc:AlternateContent xmlns:mc="http://schemas.openxmlformats.org/markup-compatibility/2006">
              <mc:Choice xmlns:v="urn:schemas-microsoft-com:vml" Requires="v">
                <p:oleObj spid="_x0000_s116809" name="Equation" r:id="rId7" imgW="1409088" imgH="215806" progId="Equation.3">
                  <p:embed/>
                </p:oleObj>
              </mc:Choice>
              <mc:Fallback>
                <p:oleObj name="Equation" r:id="rId7" imgW="1409088"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5517232"/>
                        <a:ext cx="4679950" cy="6477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149351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075613" cy="648072"/>
          </a:xfrm>
        </p:spPr>
        <p:txBody>
          <a:bodyPr>
            <a:noAutofit/>
          </a:bodyPr>
          <a:lstStyle/>
          <a:p>
            <a:pPr algn="r" rtl="1" eaLnBrk="1" fontAlgn="auto" hangingPunct="1">
              <a:spcAft>
                <a:spcPts val="0"/>
              </a:spcAft>
              <a:defRPr/>
            </a:pPr>
            <a:r>
              <a:rPr lang="ar-SA" sz="3200" dirty="0" smtClean="0">
                <a:latin typeface="Times New Roman" panose="02020603050405020304" pitchFamily="18" charset="0"/>
                <a:cs typeface="Times New Roman" panose="02020603050405020304" pitchFamily="18" charset="0"/>
              </a:rPr>
              <a:t/>
            </a:r>
            <a:br>
              <a:rPr lang="ar-SA" sz="3200" dirty="0" smtClean="0">
                <a:latin typeface="Times New Roman" panose="02020603050405020304" pitchFamily="18" charset="0"/>
                <a:cs typeface="Times New Roman" panose="02020603050405020304" pitchFamily="18" charset="0"/>
              </a:rPr>
            </a:br>
            <a:r>
              <a:rPr lang="ar-SA" sz="3200" dirty="0" smtClean="0">
                <a:latin typeface="Times New Roman" panose="02020603050405020304" pitchFamily="18" charset="0"/>
                <a:cs typeface="Times New Roman" panose="02020603050405020304" pitchFamily="18" charset="0"/>
              </a:rPr>
              <a:t>الإيرادات الكلية،التكاليف الكلية وصافي العائد بالريال</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988941531"/>
              </p:ext>
            </p:extLst>
          </p:nvPr>
        </p:nvGraphicFramePr>
        <p:xfrm>
          <a:off x="1097280" y="548640"/>
          <a:ext cx="6696595" cy="6537960"/>
        </p:xfrm>
        <a:graphic>
          <a:graphicData uri="http://schemas.openxmlformats.org/drawingml/2006/table">
            <a:tbl>
              <a:tblPr rtl="1"/>
              <a:tblGrid>
                <a:gridCol w="625369"/>
                <a:gridCol w="681080"/>
                <a:gridCol w="1224274"/>
                <a:gridCol w="1295306"/>
                <a:gridCol w="956855"/>
                <a:gridCol w="955463"/>
                <a:gridCol w="958248"/>
              </a:tblGrid>
              <a:tr h="287803">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6</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560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المورد</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X</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الناتج</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Y</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الثابته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TFC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المتغيرة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التكاليف الكلية</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قيمة الناتج</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TVP=P</a:t>
                      </a:r>
                      <a:r>
                        <a:rPr kumimoji="0" lang="en-GB" altLang="ar-SA" sz="1600" b="1" i="0" u="none" strike="noStrike" cap="none" normalizeH="0" baseline="-25000" dirty="0" smtClean="0">
                          <a:ln>
                            <a:noFill/>
                          </a:ln>
                          <a:solidFill>
                            <a:srgbClr val="FF0000"/>
                          </a:solidFill>
                          <a:effectLst/>
                          <a:latin typeface="Times New Roman" pitchFamily="18" charset="0"/>
                          <a:cs typeface="Times New Roman" pitchFamily="18" charset="0"/>
                        </a:rPr>
                        <a:t>Y</a:t>
                      </a: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Y</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smtClean="0">
                          <a:ln>
                            <a:noFill/>
                          </a:ln>
                          <a:solidFill>
                            <a:srgbClr val="FF0000"/>
                          </a:solidFill>
                          <a:effectLst/>
                          <a:latin typeface="Times New Roman" pitchFamily="18" charset="0"/>
                          <a:cs typeface="Times New Roman" pitchFamily="18" charset="0"/>
                        </a:rPr>
                        <a:t>الربح</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600" b="1" i="0" u="none" strike="noStrike" cap="none" normalizeH="0" baseline="0" dirty="0" smtClean="0">
                          <a:ln>
                            <a:noFill/>
                          </a:ln>
                          <a:solidFill>
                            <a:srgbClr val="FF0000"/>
                          </a:solidFill>
                          <a:effectLst/>
                          <a:latin typeface="Times New Roman" pitchFamily="18" charset="0"/>
                          <a:cs typeface="Times New Roman" pitchFamily="18" charset="0"/>
                        </a:rPr>
                        <a:t>TVP-TC</a:t>
                      </a:r>
                      <a:endParaRPr kumimoji="0" lang="en-US" altLang="ar-SA"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57840" marR="578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1100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1200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264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-936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24.3</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486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-814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37.6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1400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752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-648</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52.5</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-450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68.4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1368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-232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84.7</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1694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1800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2016</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216</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116.1</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1900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2322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422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141.9</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2100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2838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738</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151.2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1200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2200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3024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824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a:t>
                      </a:r>
                      <a:endParaRPr kumimoji="0" lang="en-US" altLang="ar-SA" sz="12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157.3</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2300</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3146</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846</a:t>
                      </a:r>
                      <a:endParaRPr kumimoji="0" lang="en-US" altLang="ar-SA" sz="12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rgbClr val="7030A0"/>
                          </a:solidFill>
                          <a:effectLst/>
                          <a:latin typeface="Times New Roman" pitchFamily="18" charset="0"/>
                          <a:cs typeface="Times New Roman" pitchFamily="18" charset="0"/>
                        </a:rPr>
                        <a:t>14</a:t>
                      </a:r>
                      <a:endParaRPr kumimoji="0" lang="en-US" altLang="ar-SA" sz="1200" b="0"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rgbClr val="7030A0"/>
                          </a:solidFill>
                          <a:effectLst/>
                          <a:latin typeface="Times New Roman" pitchFamily="18" charset="0"/>
                          <a:cs typeface="Times New Roman" pitchFamily="18" charset="0"/>
                        </a:rPr>
                        <a:t>159.6</a:t>
                      </a:r>
                      <a:endParaRPr kumimoji="0" lang="en-US" altLang="ar-SA" sz="12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1400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2400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3192</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792</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altLang="ar-S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157.5</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3144</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644</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827">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altLang="ar-SA"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3008</a:t>
                      </a:r>
                      <a:endParaRPr kumimoji="0" lang="en-US" altLang="ar-SA" sz="1200" b="1" i="0" u="none" strike="noStrike" cap="none" normalizeH="0" baseline="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840</a:t>
                      </a:r>
                      <a:endParaRPr kumimoji="0" lang="en-US" altLang="ar-SA"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40" marR="578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3441462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4"/>
          <p:cNvSpPr>
            <a:spLocks noGrp="1"/>
          </p:cNvSpPr>
          <p:nvPr>
            <p:ph idx="1"/>
          </p:nvPr>
        </p:nvSpPr>
        <p:spPr/>
        <p:txBody>
          <a:bodyPr>
            <a:normAutofit fontScale="92500" lnSpcReduction="10000"/>
          </a:bodyPr>
          <a:lstStyle/>
          <a:p>
            <a:pPr algn="r" rtl="1" eaLnBrk="1" hangingPunct="1"/>
            <a:r>
              <a:rPr lang="ar-SA" altLang="ar-SA" smtClean="0">
                <a:latin typeface="Times New Roman" panose="02020603050405020304" pitchFamily="18" charset="0"/>
                <a:cs typeface="Times New Roman" panose="02020603050405020304" pitchFamily="18" charset="0"/>
              </a:rPr>
              <a:t>من الجدول السابق:</a:t>
            </a:r>
          </a:p>
          <a:p>
            <a:pPr lvl="1" algn="r" rtl="1" eaLnBrk="1" hangingPunct="1"/>
            <a:r>
              <a:rPr lang="ar-SA" altLang="ar-SA" smtClean="0">
                <a:latin typeface="Times New Roman" panose="02020603050405020304" pitchFamily="18" charset="0"/>
                <a:cs typeface="Times New Roman" panose="02020603050405020304" pitchFamily="18" charset="0"/>
              </a:rPr>
              <a:t>الحجم الأمثل لعنصر الإنتاج المتغير </a:t>
            </a:r>
            <a:r>
              <a:rPr lang="ar-SA" altLang="ar-SA" b="1" smtClean="0">
                <a:latin typeface="Times New Roman" panose="02020603050405020304" pitchFamily="18" charset="0"/>
                <a:cs typeface="Times New Roman" panose="02020603050405020304" pitchFamily="18" charset="0"/>
              </a:rPr>
              <a:t>= 13</a:t>
            </a:r>
            <a:r>
              <a:rPr lang="ar-SA" altLang="ar-SA" smtClean="0">
                <a:latin typeface="Times New Roman" panose="02020603050405020304" pitchFamily="18" charset="0"/>
                <a:cs typeface="Times New Roman" panose="02020603050405020304" pitchFamily="18" charset="0"/>
              </a:rPr>
              <a:t> وحدة </a:t>
            </a:r>
          </a:p>
          <a:p>
            <a:pPr lvl="1" algn="r" rtl="1" eaLnBrk="1" hangingPunct="1"/>
            <a:r>
              <a:rPr lang="ar-SA" altLang="ar-SA" smtClean="0">
                <a:latin typeface="Times New Roman" panose="02020603050405020304" pitchFamily="18" charset="0"/>
                <a:cs typeface="Times New Roman" panose="02020603050405020304" pitchFamily="18" charset="0"/>
              </a:rPr>
              <a:t>عندها يكون صافي الربح أكبر ما يمكن (</a:t>
            </a:r>
            <a:r>
              <a:rPr lang="ar-SA" altLang="ar-SA" b="1" smtClean="0">
                <a:latin typeface="Times New Roman" panose="02020603050405020304" pitchFamily="18" charset="0"/>
                <a:cs typeface="Times New Roman" panose="02020603050405020304" pitchFamily="18" charset="0"/>
              </a:rPr>
              <a:t>846 ريال</a:t>
            </a:r>
            <a:r>
              <a:rPr lang="ar-SA" altLang="ar-SA" smtClean="0">
                <a:latin typeface="Times New Roman" panose="02020603050405020304" pitchFamily="18" charset="0"/>
                <a:cs typeface="Times New Roman" panose="02020603050405020304" pitchFamily="18" charset="0"/>
              </a:rPr>
              <a:t>)</a:t>
            </a:r>
          </a:p>
          <a:p>
            <a:pPr lvl="1" algn="r" rtl="1" eaLnBrk="1" hangingPunct="1"/>
            <a:r>
              <a:rPr lang="ar-SA" altLang="ar-SA" smtClean="0">
                <a:latin typeface="Times New Roman" panose="02020603050405020304" pitchFamily="18" charset="0"/>
                <a:cs typeface="Times New Roman" panose="02020603050405020304" pitchFamily="18" charset="0"/>
              </a:rPr>
              <a:t>ينخفض الربح لأي مستوى آخر للمورد(أكبر من 13 وحدة أو أقل من 13 وحدة) </a:t>
            </a:r>
          </a:p>
          <a:p>
            <a:pPr lvl="1" algn="r" rtl="1" eaLnBrk="1" hangingPunct="1"/>
            <a:r>
              <a:rPr lang="ar-SA" altLang="ar-SA" smtClean="0">
                <a:latin typeface="Times New Roman" panose="02020603050405020304" pitchFamily="18" charset="0"/>
                <a:cs typeface="Times New Roman" panose="02020603050405020304" pitchFamily="18" charset="0"/>
              </a:rPr>
              <a:t>غطي المنتج التكاليف المتغيرة (1300 ريال) بالإضافة إلى التكاليف الثابته (1000 ريال) ثم يحصل على فائض (ربح أو صافي عائد) يقدر بمبلغ 846 ريال.</a:t>
            </a:r>
          </a:p>
          <a:p>
            <a:pPr lvl="1" algn="r" rtl="1" eaLnBrk="1" hangingPunct="1"/>
            <a:r>
              <a:rPr lang="ar-SA" altLang="ar-SA" smtClean="0">
                <a:latin typeface="Times New Roman" panose="02020603050405020304" pitchFamily="18" charset="0"/>
                <a:cs typeface="Times New Roman" panose="02020603050405020304" pitchFamily="18" charset="0"/>
              </a:rPr>
              <a:t>كمية الناتج المعظمة للربح ليست هي بالضرورة أقصى ناتج ممكن:</a:t>
            </a:r>
          </a:p>
          <a:p>
            <a:pPr lvl="1" algn="r" rtl="1" eaLnBrk="1" hangingPunct="1"/>
            <a:r>
              <a:rPr lang="ar-SA" altLang="ar-SA" smtClean="0">
                <a:latin typeface="Times New Roman" panose="02020603050405020304" pitchFamily="18" charset="0"/>
                <a:cs typeface="Times New Roman" panose="02020603050405020304" pitchFamily="18" charset="0"/>
              </a:rPr>
              <a:t>أقصى ناتج ممكن هو (159.6) وحدة يتم الحصول عليه من خلال تشغيل 14 وحدة من المورد المتغير بربح قدره 792 ريال</a:t>
            </a:r>
          </a:p>
          <a:p>
            <a:pPr lvl="1" algn="r" rtl="1" eaLnBrk="1" hangingPunct="1"/>
            <a:endParaRPr lang="ar-SA" altLang="ar-SA"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64314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1"/>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أيضا تحديد كمية المورد المعظمة للربح برسم لدالة التكاليف الكلية ودالة قيمة الناتج الكلي بيانياً (العمودين  5 و 6من الجدول).</a:t>
            </a:r>
          </a:p>
          <a:p>
            <a:pPr algn="r" rtl="1" eaLnBrk="1" hangingPunct="1"/>
            <a:r>
              <a:rPr lang="ar-SA" altLang="ar-SA" dirty="0" smtClean="0">
                <a:latin typeface="Times New Roman" panose="02020603050405020304" pitchFamily="18" charset="0"/>
                <a:cs typeface="Times New Roman" panose="02020603050405020304" pitchFamily="18" charset="0"/>
              </a:rPr>
              <a:t>يتحقق أعلى ربح عند أكبر مسافة (فرق) بين دالة الإيراد الكلي و دالة التكاليف الكلية من الرسم.</a:t>
            </a:r>
          </a:p>
        </p:txBody>
      </p:sp>
      <p:sp>
        <p:nvSpPr>
          <p:cNvPr id="3" name="Title 2"/>
          <p:cNvSpPr>
            <a:spLocks noGrp="1"/>
          </p:cNvSpPr>
          <p:nvPr>
            <p:ph type="title"/>
          </p:nvPr>
        </p:nvSpPr>
        <p:spPr/>
        <p:txBody>
          <a:bodyPr>
            <a:normAutofit fontScale="90000"/>
          </a:bodyPr>
          <a:lstStyle/>
          <a:p>
            <a:pPr algn="r" eaLnBrk="1" hangingPunct="1">
              <a:defRPr/>
            </a:pPr>
            <a:r>
              <a:rPr lang="ar-SA" dirty="0" smtClean="0">
                <a:latin typeface="Times New Roman" panose="02020603050405020304" pitchFamily="18" charset="0"/>
                <a:cs typeface="Times New Roman" panose="02020603050405020304" pitchFamily="18" charset="0"/>
              </a:rPr>
              <a:t>تحديد الحجم الأمثل للموارد المعيار الكلي: بيانيا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75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08025" y="2636838"/>
            <a:ext cx="8435975" cy="3673475"/>
          </a:xfrm>
        </p:spPr>
        <p:txBody>
          <a:bodyPr/>
          <a:lstStyle/>
          <a:p>
            <a:pPr algn="just"/>
            <a:r>
              <a:rPr lang="ar-SA" b="1" dirty="0" smtClean="0"/>
              <a:t>إتضح حديثاً </a:t>
            </a:r>
            <a:r>
              <a:rPr lang="ar-SA" b="1" dirty="0"/>
              <a:t>أن هذه المصادر محدودة الكمية والنوعية، وأن التلوث البيئي، علي سبيل المثال، يمكن أن تؤدي لخسائر مادية جسيمة في الانتاج الزراعي وصحة الانسان والحيوان. </a:t>
            </a:r>
            <a:endParaRPr lang="ar-SA" b="1" dirty="0" smtClean="0"/>
          </a:p>
          <a:p>
            <a:pPr algn="just"/>
            <a:r>
              <a:rPr lang="ar-SA" b="1" dirty="0" smtClean="0"/>
              <a:t>لذلك </a:t>
            </a:r>
            <a:r>
              <a:rPr lang="ar-SA" b="1" dirty="0"/>
              <a:t>فان كلمة "الأرض" كعنصر </a:t>
            </a:r>
            <a:r>
              <a:rPr lang="ar-SA" b="1" dirty="0" smtClean="0"/>
              <a:t>إنتاج </a:t>
            </a:r>
            <a:r>
              <a:rPr lang="ar-SA" b="1" dirty="0"/>
              <a:t>زراعي أصبحت تشير </a:t>
            </a:r>
            <a:r>
              <a:rPr lang="ar-SA" b="1" dirty="0" smtClean="0"/>
              <a:t>أيضاً </a:t>
            </a:r>
            <a:r>
              <a:rPr lang="ar-SA" b="1" dirty="0"/>
              <a:t>الي الأحوال البيئية والطبيعية وكذلك النشاط البشري الذي يحدد مدي </a:t>
            </a:r>
            <a:r>
              <a:rPr lang="ar-SA" b="1" dirty="0" smtClean="0"/>
              <a:t>إمكانية </a:t>
            </a:r>
            <a:r>
              <a:rPr lang="ar-SA" b="1" dirty="0"/>
              <a:t>استخدامها للنشاط الزراعي وكذلك يحدد كمية ونوعية عناصر الانتاج الأخري المطلوبة للعملية الانتاجية.</a:t>
            </a:r>
            <a:endParaRPr lang="en-US" b="1" dirty="0"/>
          </a:p>
        </p:txBody>
      </p:sp>
      <p:sp>
        <p:nvSpPr>
          <p:cNvPr id="3" name="AutoShape 2"/>
          <p:cNvSpPr>
            <a:spLocks noGrp="1" noChangeArrowheads="1"/>
          </p:cNvSpPr>
          <p:nvPr>
            <p:ph type="title"/>
          </p:nvPr>
        </p:nvSpPr>
        <p:spPr>
          <a:xfrm>
            <a:off x="762000" y="762000"/>
            <a:ext cx="7924800" cy="1143000"/>
          </a:xfrm>
        </p:spPr>
        <p:txBody>
          <a:bodyPr/>
          <a:lstStyle/>
          <a:p>
            <a:pPr algn="just"/>
            <a:r>
              <a:rPr lang="ar-SA" sz="4400" dirty="0" smtClean="0">
                <a:latin typeface="+mn-lt"/>
              </a:rPr>
              <a:t>لكن:</a:t>
            </a:r>
            <a:endParaRPr lang="en-US" sz="4400" dirty="0">
              <a:latin typeface="+mn-lt"/>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
        <p:nvSpPr>
          <p:cNvPr id="314371" name="Text Placeholder 4"/>
          <p:cNvSpPr>
            <a:spLocks noGrp="1"/>
          </p:cNvSpPr>
          <p:nvPr>
            <p:ph type="body" sz="half" idx="1"/>
          </p:nvPr>
        </p:nvSpPr>
        <p:spPr/>
        <p:txBody>
          <a:bodyPr>
            <a:normAutofit/>
          </a:bodyPr>
          <a:lstStyle/>
          <a:p>
            <a:pPr algn="r" rtl="1" eaLnBrk="1" hangingPunct="1"/>
            <a:r>
              <a:rPr lang="ar-SA" altLang="ar-SA" smtClean="0">
                <a:latin typeface="Times New Roman" panose="02020603050405020304" pitchFamily="18" charset="0"/>
                <a:cs typeface="Times New Roman" panose="02020603050405020304" pitchFamily="18" charset="0"/>
              </a:rPr>
              <a:t>المستويات المربحة من المورد؟</a:t>
            </a:r>
          </a:p>
          <a:p>
            <a:pPr algn="r" rtl="1" eaLnBrk="1" hangingPunct="1"/>
            <a:r>
              <a:rPr lang="ar-SA" altLang="ar-SA" smtClean="0">
                <a:latin typeface="Times New Roman" panose="02020603050405020304" pitchFamily="18" charset="0"/>
                <a:cs typeface="Times New Roman" panose="02020603050405020304" pitchFamily="18" charset="0"/>
              </a:rPr>
              <a:t>المستويات غير المربحة؟</a:t>
            </a:r>
          </a:p>
          <a:p>
            <a:pPr algn="r" rtl="1" eaLnBrk="1" hangingPunct="1"/>
            <a:r>
              <a:rPr lang="ar-SA" altLang="ar-SA" smtClean="0">
                <a:latin typeface="Times New Roman" panose="02020603050405020304" pitchFamily="18" charset="0"/>
                <a:cs typeface="Times New Roman" panose="02020603050405020304" pitchFamily="18" charset="0"/>
              </a:rPr>
              <a:t>مستوى التعادل؟</a:t>
            </a:r>
          </a:p>
          <a:p>
            <a:pPr algn="r" rtl="1" eaLnBrk="1" hangingPunct="1"/>
            <a:r>
              <a:rPr lang="ar-SA" altLang="ar-SA" smtClean="0">
                <a:latin typeface="Times New Roman" panose="02020603050405020304" pitchFamily="18" charset="0"/>
                <a:cs typeface="Times New Roman" panose="02020603050405020304" pitchFamily="18" charset="0"/>
              </a:rPr>
              <a:t>شكل دالة العائدات الكلية؟</a:t>
            </a:r>
          </a:p>
          <a:p>
            <a:pPr algn="r" rtl="1" eaLnBrk="1" hangingPunct="1"/>
            <a:r>
              <a:rPr lang="ar-SA" altLang="ar-SA" smtClean="0">
                <a:latin typeface="Times New Roman" panose="02020603050405020304" pitchFamily="18" charset="0"/>
                <a:cs typeface="Times New Roman" panose="02020603050405020304" pitchFamily="18" charset="0"/>
              </a:rPr>
              <a:t>شكل دالة التكاليف المتغيرة؟</a:t>
            </a:r>
          </a:p>
          <a:p>
            <a:pPr algn="r" rtl="1" eaLnBrk="1" hangingPunct="1"/>
            <a:r>
              <a:rPr lang="ar-SA" altLang="ar-SA" smtClean="0">
                <a:latin typeface="Times New Roman" panose="02020603050405020304" pitchFamily="18" charset="0"/>
                <a:cs typeface="Times New Roman" panose="02020603050405020304" pitchFamily="18" charset="0"/>
              </a:rPr>
              <a:t>شكل دالة الربح؟</a:t>
            </a:r>
          </a:p>
        </p:txBody>
      </p:sp>
      <p:pic>
        <p:nvPicPr>
          <p:cNvPr id="31437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7575" y="1600200"/>
            <a:ext cx="3879850" cy="2185988"/>
          </a:xfrm>
          <a:noFill/>
        </p:spPr>
      </p:pic>
      <p:pic>
        <p:nvPicPr>
          <p:cNvPr id="314373" name="Picture 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22825" y="3938588"/>
            <a:ext cx="3689350" cy="2187575"/>
          </a:xfrm>
          <a:noFill/>
        </p:spPr>
      </p:pic>
      <p:cxnSp>
        <p:nvCxnSpPr>
          <p:cNvPr id="9" name="Straight Connector 8"/>
          <p:cNvCxnSpPr/>
          <p:nvPr/>
        </p:nvCxnSpPr>
        <p:spPr>
          <a:xfrm>
            <a:off x="6315075" y="2276475"/>
            <a:ext cx="71438" cy="36734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92950" y="1989138"/>
            <a:ext cx="0" cy="309562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0619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Content Placeholder 5"/>
          <p:cNvSpPr>
            <a:spLocks noGrp="1"/>
          </p:cNvSpPr>
          <p:nvPr>
            <p:ph idx="1"/>
          </p:nvPr>
        </p:nvSpPr>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ماذا يقصد بالمعيار الحدي؟</a:t>
            </a:r>
          </a:p>
          <a:p>
            <a:pPr algn="r" rtl="1" eaLnBrk="1" hangingPunct="1"/>
            <a:r>
              <a:rPr lang="ar-SA" altLang="ar-SA" dirty="0" smtClean="0">
                <a:latin typeface="Times New Roman" panose="02020603050405020304" pitchFamily="18" charset="0"/>
                <a:cs typeface="Times New Roman" panose="02020603050405020304" pitchFamily="18" charset="0"/>
              </a:rPr>
              <a:t>إستخدام القاعدة الحدية لمعظمة الأرباح :يتم إستخدام وحدات متتالية من المورد </a:t>
            </a:r>
            <a:r>
              <a:rPr lang="ar-SA" altLang="ar-SA" u="sng" dirty="0" smtClean="0">
                <a:latin typeface="Times New Roman" panose="02020603050405020304" pitchFamily="18" charset="0"/>
                <a:cs typeface="Times New Roman" panose="02020603050405020304" pitchFamily="18" charset="0"/>
              </a:rPr>
              <a:t>حتى تتساوى قيمة الناتج الحدي للمورد مع سعر الوحدة </a:t>
            </a:r>
            <a:r>
              <a:rPr lang="ar-SA" altLang="ar-SA" dirty="0" smtClean="0">
                <a:latin typeface="Times New Roman" panose="02020603050405020304" pitchFamily="18" charset="0"/>
                <a:cs typeface="Times New Roman" panose="02020603050405020304" pitchFamily="18" charset="0"/>
              </a:rPr>
              <a:t>من هذا المورد.</a:t>
            </a:r>
          </a:p>
          <a:p>
            <a:pPr algn="r" rtl="1" eaLnBrk="1" hangingPunct="1"/>
            <a:r>
              <a:rPr lang="ar-SA" altLang="ar-SA" dirty="0" smtClean="0">
                <a:latin typeface="Times New Roman" panose="02020603050405020304" pitchFamily="18" charset="0"/>
                <a:cs typeface="Times New Roman" panose="02020603050405020304" pitchFamily="18" charset="0"/>
              </a:rPr>
              <a:t>ويمكننا اشتقاق القاعدة الحدية رياضياً من دالة الربح كما يلي:</a:t>
            </a:r>
          </a:p>
          <a:p>
            <a:pPr algn="r" rtl="1" eaLnBrk="1" hangingPunct="1"/>
            <a:r>
              <a:rPr lang="ar-SA" altLang="ar-SA" dirty="0" smtClean="0">
                <a:latin typeface="Times New Roman" panose="02020603050405020304" pitchFamily="18" charset="0"/>
                <a:cs typeface="Times New Roman" panose="02020603050405020304" pitchFamily="18" charset="0"/>
              </a:rPr>
              <a:t>مما سبق دالة الربح: </a:t>
            </a:r>
          </a:p>
          <a:p>
            <a:pPr algn="r" rtl="1" eaLnBrk="1" hangingPunct="1"/>
            <a:r>
              <a:rPr lang="ar-SA" altLang="ar-SA" dirty="0" smtClean="0">
                <a:latin typeface="Times New Roman" panose="02020603050405020304" pitchFamily="18" charset="0"/>
                <a:cs typeface="Times New Roman" panose="02020603050405020304" pitchFamily="18" charset="0"/>
              </a:rPr>
              <a:t>لتعظيم هذه الدالة نستخدم التفاضل كما هو معلوم (تذكر أننا نود اختيار قيمة المورد </a:t>
            </a:r>
            <a:r>
              <a:rPr lang="en-US" altLang="ar-SA" dirty="0" smtClean="0">
                <a:latin typeface="Times New Roman" panose="02020603050405020304" pitchFamily="18" charset="0"/>
                <a:cs typeface="Times New Roman" panose="02020603050405020304" pitchFamily="18" charset="0"/>
              </a:rPr>
              <a:t>(X)</a:t>
            </a:r>
            <a:r>
              <a:rPr lang="ar-SA" altLang="ar-SA" dirty="0" smtClean="0">
                <a:latin typeface="Times New Roman" panose="02020603050405020304" pitchFamily="18" charset="0"/>
                <a:cs typeface="Times New Roman" panose="02020603050405020304" pitchFamily="18" charset="0"/>
              </a:rPr>
              <a:t>التي تعظم الدالة):</a:t>
            </a: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pPr algn="ctr" rtl="1" eaLnBrk="1" hangingPunct="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تحديد </a:t>
            </a:r>
            <a:r>
              <a:rPr lang="ar-SA" dirty="0">
                <a:effectLst/>
                <a:latin typeface="Times New Roman" panose="02020603050405020304" pitchFamily="18" charset="0"/>
                <a:cs typeface="Times New Roman" panose="02020603050405020304" pitchFamily="18" charset="0"/>
              </a:rPr>
              <a:t>الحجم الأمثل للموارد باستخدام المعيار الحدي	</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pic>
        <p:nvPicPr>
          <p:cNvPr id="315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14" y="4365104"/>
            <a:ext cx="2733675" cy="4333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53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805264"/>
            <a:ext cx="3481388" cy="7715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3976688" y="5590381"/>
            <a:ext cx="673100" cy="966787"/>
          </a:xfrm>
          <a:custGeom>
            <a:avLst/>
            <a:gdLst>
              <a:gd name="connsiteX0" fmla="*/ 0 w 672861"/>
              <a:gd name="connsiteY0" fmla="*/ 879894 h 966158"/>
              <a:gd name="connsiteX1" fmla="*/ 51759 w 672861"/>
              <a:gd name="connsiteY1" fmla="*/ 621102 h 966158"/>
              <a:gd name="connsiteX2" fmla="*/ 17253 w 672861"/>
              <a:gd name="connsiteY2" fmla="*/ 517585 h 966158"/>
              <a:gd name="connsiteX3" fmla="*/ 34506 w 672861"/>
              <a:gd name="connsiteY3" fmla="*/ 276045 h 966158"/>
              <a:gd name="connsiteX4" fmla="*/ 69011 w 672861"/>
              <a:gd name="connsiteY4" fmla="*/ 224287 h 966158"/>
              <a:gd name="connsiteX5" fmla="*/ 103517 w 672861"/>
              <a:gd name="connsiteY5" fmla="*/ 120770 h 966158"/>
              <a:gd name="connsiteX6" fmla="*/ 189781 w 672861"/>
              <a:gd name="connsiteY6" fmla="*/ 34505 h 966158"/>
              <a:gd name="connsiteX7" fmla="*/ 293298 w 672861"/>
              <a:gd name="connsiteY7" fmla="*/ 0 h 966158"/>
              <a:gd name="connsiteX8" fmla="*/ 517585 w 672861"/>
              <a:gd name="connsiteY8" fmla="*/ 17253 h 966158"/>
              <a:gd name="connsiteX9" fmla="*/ 569344 w 672861"/>
              <a:gd name="connsiteY9" fmla="*/ 34505 h 966158"/>
              <a:gd name="connsiteX10" fmla="*/ 586596 w 672861"/>
              <a:gd name="connsiteY10" fmla="*/ 189781 h 966158"/>
              <a:gd name="connsiteX11" fmla="*/ 621102 w 672861"/>
              <a:gd name="connsiteY11" fmla="*/ 293298 h 966158"/>
              <a:gd name="connsiteX12" fmla="*/ 672861 w 672861"/>
              <a:gd name="connsiteY12" fmla="*/ 396815 h 966158"/>
              <a:gd name="connsiteX13" fmla="*/ 655608 w 672861"/>
              <a:gd name="connsiteY13" fmla="*/ 724619 h 966158"/>
              <a:gd name="connsiteX14" fmla="*/ 638355 w 672861"/>
              <a:gd name="connsiteY14" fmla="*/ 776377 h 966158"/>
              <a:gd name="connsiteX15" fmla="*/ 603849 w 672861"/>
              <a:gd name="connsiteY15" fmla="*/ 828136 h 966158"/>
              <a:gd name="connsiteX16" fmla="*/ 552091 w 672861"/>
              <a:gd name="connsiteY16" fmla="*/ 845388 h 966158"/>
              <a:gd name="connsiteX17" fmla="*/ 379562 w 672861"/>
              <a:gd name="connsiteY17" fmla="*/ 948905 h 966158"/>
              <a:gd name="connsiteX18" fmla="*/ 327804 w 672861"/>
              <a:gd name="connsiteY18" fmla="*/ 966158 h 966158"/>
              <a:gd name="connsiteX19" fmla="*/ 138023 w 672861"/>
              <a:gd name="connsiteY19" fmla="*/ 948905 h 966158"/>
              <a:gd name="connsiteX20" fmla="*/ 51759 w 672861"/>
              <a:gd name="connsiteY20" fmla="*/ 897147 h 96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861" h="966158">
                <a:moveTo>
                  <a:pt x="0" y="879894"/>
                </a:moveTo>
                <a:cubicBezTo>
                  <a:pt x="95669" y="760308"/>
                  <a:pt x="87503" y="811736"/>
                  <a:pt x="51759" y="621102"/>
                </a:cubicBezTo>
                <a:cubicBezTo>
                  <a:pt x="45056" y="585353"/>
                  <a:pt x="17253" y="517585"/>
                  <a:pt x="17253" y="517585"/>
                </a:cubicBezTo>
                <a:cubicBezTo>
                  <a:pt x="23004" y="437072"/>
                  <a:pt x="20478" y="355535"/>
                  <a:pt x="34506" y="276045"/>
                </a:cubicBezTo>
                <a:cubicBezTo>
                  <a:pt x="38109" y="255625"/>
                  <a:pt x="60590" y="243235"/>
                  <a:pt x="69011" y="224287"/>
                </a:cubicBezTo>
                <a:cubicBezTo>
                  <a:pt x="83783" y="191050"/>
                  <a:pt x="83341" y="151034"/>
                  <a:pt x="103517" y="120770"/>
                </a:cubicBezTo>
                <a:cubicBezTo>
                  <a:pt x="134995" y="73553"/>
                  <a:pt x="135300" y="58719"/>
                  <a:pt x="189781" y="34505"/>
                </a:cubicBezTo>
                <a:cubicBezTo>
                  <a:pt x="223018" y="19733"/>
                  <a:pt x="293298" y="0"/>
                  <a:pt x="293298" y="0"/>
                </a:cubicBezTo>
                <a:cubicBezTo>
                  <a:pt x="368060" y="5751"/>
                  <a:pt x="443181" y="7953"/>
                  <a:pt x="517585" y="17253"/>
                </a:cubicBezTo>
                <a:cubicBezTo>
                  <a:pt x="535631" y="19509"/>
                  <a:pt x="562590" y="17620"/>
                  <a:pt x="569344" y="34505"/>
                </a:cubicBezTo>
                <a:cubicBezTo>
                  <a:pt x="588685" y="82857"/>
                  <a:pt x="576383" y="138715"/>
                  <a:pt x="586596" y="189781"/>
                </a:cubicBezTo>
                <a:cubicBezTo>
                  <a:pt x="593729" y="225447"/>
                  <a:pt x="609600" y="258792"/>
                  <a:pt x="621102" y="293298"/>
                </a:cubicBezTo>
                <a:cubicBezTo>
                  <a:pt x="644912" y="364727"/>
                  <a:pt x="628268" y="329925"/>
                  <a:pt x="672861" y="396815"/>
                </a:cubicBezTo>
                <a:cubicBezTo>
                  <a:pt x="667110" y="506083"/>
                  <a:pt x="665514" y="615649"/>
                  <a:pt x="655608" y="724619"/>
                </a:cubicBezTo>
                <a:cubicBezTo>
                  <a:pt x="653962" y="742730"/>
                  <a:pt x="646488" y="760111"/>
                  <a:pt x="638355" y="776377"/>
                </a:cubicBezTo>
                <a:cubicBezTo>
                  <a:pt x="629082" y="794923"/>
                  <a:pt x="620041" y="815183"/>
                  <a:pt x="603849" y="828136"/>
                </a:cubicBezTo>
                <a:cubicBezTo>
                  <a:pt x="589648" y="839497"/>
                  <a:pt x="569344" y="839637"/>
                  <a:pt x="552091" y="845388"/>
                </a:cubicBezTo>
                <a:cubicBezTo>
                  <a:pt x="478492" y="894455"/>
                  <a:pt x="453841" y="917071"/>
                  <a:pt x="379562" y="948905"/>
                </a:cubicBezTo>
                <a:cubicBezTo>
                  <a:pt x="362846" y="956069"/>
                  <a:pt x="345057" y="960407"/>
                  <a:pt x="327804" y="966158"/>
                </a:cubicBezTo>
                <a:cubicBezTo>
                  <a:pt x="264544" y="960407"/>
                  <a:pt x="200578" y="959944"/>
                  <a:pt x="138023" y="948905"/>
                </a:cubicBezTo>
                <a:cubicBezTo>
                  <a:pt x="11960" y="926659"/>
                  <a:pt x="12103" y="936803"/>
                  <a:pt x="51759" y="89714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extLst>
      <p:ext uri="{BB962C8B-B14F-4D97-AF65-F5344CB8AC3E}">
        <p14:creationId xmlns:p14="http://schemas.microsoft.com/office/powerpoint/2010/main" val="322926548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Content Placeholder 1"/>
          <p:cNvSpPr>
            <a:spLocks noGrp="1"/>
          </p:cNvSpPr>
          <p:nvPr>
            <p:ph idx="1"/>
          </p:nvPr>
        </p:nvSpPr>
        <p:spPr>
          <a:xfrm>
            <a:off x="467544" y="1736725"/>
            <a:ext cx="8229600" cy="4625609"/>
          </a:xfrm>
        </p:spPr>
        <p:txBody>
          <a:bodyPr>
            <a:normAutofit/>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كتابة الخطوة السابقة كالتالي (لماذا؟):</a:t>
            </a:r>
          </a:p>
          <a:p>
            <a:pPr algn="r" rtl="1" eaLnBrk="1" hangingPunct="1"/>
            <a:r>
              <a:rPr lang="ar-SA" altLang="ar-SA" dirty="0" smtClean="0">
                <a:latin typeface="Times New Roman" panose="02020603050405020304" pitchFamily="18" charset="0"/>
                <a:cs typeface="Times New Roman" panose="02020603050405020304" pitchFamily="18" charset="0"/>
              </a:rPr>
              <a:t>ويمكن التعبير عن هذه الخطوة كالتالي:</a:t>
            </a:r>
          </a:p>
          <a:p>
            <a:pPr algn="r" rtl="1" eaLnBrk="1" hangingPunct="1"/>
            <a:endParaRPr lang="ar-SA" altLang="ar-SA" dirty="0" smtClean="0">
              <a:latin typeface="Times New Roman" panose="02020603050405020304" pitchFamily="18" charset="0"/>
              <a:cs typeface="Times New Roman" panose="02020603050405020304" pitchFamily="18" charset="0"/>
            </a:endParaRPr>
          </a:p>
          <a:p>
            <a:pPr algn="r" rtl="1" eaLnBrk="1" hangingPunct="1"/>
            <a:r>
              <a:rPr lang="ar-SA" altLang="ar-SA" dirty="0" smtClean="0">
                <a:latin typeface="Times New Roman" panose="02020603050405020304" pitchFamily="18" charset="0"/>
                <a:cs typeface="Times New Roman" panose="02020603050405020304" pitchFamily="18" charset="0"/>
              </a:rPr>
              <a:t>حيث:</a:t>
            </a:r>
          </a:p>
          <a:p>
            <a:pPr lvl="1" algn="r" rtl="1" eaLnBrk="1" hangingPunct="1"/>
            <a:r>
              <a:rPr lang="en-US" altLang="ar-SA" dirty="0" smtClean="0">
                <a:latin typeface="Times New Roman" panose="02020603050405020304" pitchFamily="18" charset="0"/>
                <a:cs typeface="Times New Roman" panose="02020603050405020304" pitchFamily="18" charset="0"/>
              </a:rPr>
              <a:t>(MPP)</a:t>
            </a:r>
            <a:r>
              <a:rPr lang="ar-SA" altLang="ar-SA" dirty="0" smtClean="0">
                <a:latin typeface="Times New Roman" panose="02020603050405020304" pitchFamily="18" charset="0"/>
                <a:cs typeface="Times New Roman" panose="02020603050405020304" pitchFamily="18" charset="0"/>
              </a:rPr>
              <a:t> هو الناتج الحدي الفيزيقي للمورد</a:t>
            </a:r>
          </a:p>
          <a:p>
            <a:pPr lvl="1" algn="r" rtl="1" eaLnBrk="1" hangingPunct="1"/>
            <a:r>
              <a:rPr lang="en-US" altLang="ar-SA" dirty="0" smtClean="0">
                <a:latin typeface="Times New Roman" panose="02020603050405020304" pitchFamily="18" charset="0"/>
                <a:cs typeface="Times New Roman" panose="02020603050405020304" pitchFamily="18" charset="0"/>
              </a:rPr>
              <a:t>(VMP)</a:t>
            </a:r>
            <a:r>
              <a:rPr lang="ar-SA" altLang="ar-SA" dirty="0" smtClean="0">
                <a:latin typeface="Times New Roman" panose="02020603050405020304" pitchFamily="18" charset="0"/>
                <a:cs typeface="Times New Roman" panose="02020603050405020304" pitchFamily="18" charset="0"/>
              </a:rPr>
              <a:t> هو قيمة الناتج الحدي للمورد (ميل دالة الايراد </a:t>
            </a:r>
            <a:r>
              <a:rPr lang="en-US" altLang="ar-SA" dirty="0" smtClean="0">
                <a:latin typeface="Times New Roman" panose="02020603050405020304" pitchFamily="18" charset="0"/>
                <a:cs typeface="Times New Roman" panose="02020603050405020304" pitchFamily="18" charset="0"/>
              </a:rPr>
              <a:t>TVP</a:t>
            </a:r>
            <a:r>
              <a:rPr lang="ar-SA" altLang="ar-SA" dirty="0" smtClean="0">
                <a:latin typeface="Times New Roman" panose="02020603050405020304" pitchFamily="18" charset="0"/>
                <a:cs typeface="Times New Roman" panose="02020603050405020304" pitchFamily="18" charset="0"/>
              </a:rPr>
              <a:t>).</a:t>
            </a:r>
          </a:p>
          <a:p>
            <a:pPr algn="r" rtl="1" eaLnBrk="1" hangingPunct="1"/>
            <a:r>
              <a:rPr lang="ar-SA" altLang="ar-SA" dirty="0" smtClean="0">
                <a:latin typeface="Times New Roman" panose="02020603050405020304" pitchFamily="18" charset="0"/>
                <a:cs typeface="Times New Roman" panose="02020603050405020304" pitchFamily="18" charset="0"/>
              </a:rPr>
              <a:t>بتطبيق القاعدة الحدية يتحقق أعظم ربح عند: تساوي ميل دالة الايراد مع ميل دالة التكاليف (</a:t>
            </a:r>
            <a:r>
              <a:rPr lang="en-US" altLang="ar-SA" dirty="0" smtClean="0">
                <a:latin typeface="Times New Roman" panose="02020603050405020304" pitchFamily="18" charset="0"/>
                <a:cs typeface="Times New Roman" panose="02020603050405020304" pitchFamily="18" charset="0"/>
              </a:rPr>
              <a:t>(</a:t>
            </a:r>
            <a:r>
              <a:rPr lang="en-US" altLang="ar-SA" dirty="0" err="1" smtClean="0">
                <a:latin typeface="Times New Roman" panose="02020603050405020304" pitchFamily="18" charset="0"/>
                <a:cs typeface="Times New Roman" panose="02020603050405020304" pitchFamily="18" charset="0"/>
              </a:rPr>
              <a:t>P</a:t>
            </a:r>
            <a:r>
              <a:rPr lang="en-US" altLang="ar-SA" baseline="-25000" dirty="0" err="1" smtClean="0">
                <a:latin typeface="Times New Roman" panose="02020603050405020304" pitchFamily="18" charset="0"/>
                <a:cs typeface="Times New Roman" panose="02020603050405020304" pitchFamily="18" charset="0"/>
              </a:rPr>
              <a:t>x</a:t>
            </a:r>
            <a:r>
              <a:rPr lang="ar-SA" altLang="ar-SA" baseline="-25000"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a:t>
            </a:r>
          </a:p>
          <a:p>
            <a:pPr algn="r" rtl="1" eaLnBrk="1" hangingPunct="1"/>
            <a:r>
              <a:rPr lang="ar-SA" altLang="ar-SA" dirty="0" smtClean="0">
                <a:latin typeface="Times New Roman" panose="02020603050405020304" pitchFamily="18" charset="0"/>
                <a:cs typeface="Times New Roman" panose="02020603050405020304" pitchFamily="18" charset="0"/>
              </a:rPr>
              <a:t> يمكن توضيح ذلك على الرسم:</a:t>
            </a:r>
          </a:p>
        </p:txBody>
      </p:sp>
      <p:sp>
        <p:nvSpPr>
          <p:cNvPr id="3" name="Title 2"/>
          <p:cNvSpPr>
            <a:spLocks noGrp="1"/>
          </p:cNvSpPr>
          <p:nvPr>
            <p:ph type="title"/>
          </p:nvPr>
        </p:nvSpPr>
        <p:spPr/>
        <p:txBody>
          <a:bodyPr/>
          <a:lstStyle/>
          <a:p>
            <a:pPr algn="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pic>
        <p:nvPicPr>
          <p:cNvPr id="316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2819400" cy="4667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reeform 3"/>
          <p:cNvSpPr/>
          <p:nvPr/>
        </p:nvSpPr>
        <p:spPr>
          <a:xfrm>
            <a:off x="107504" y="1674961"/>
            <a:ext cx="1328737" cy="1052512"/>
          </a:xfrm>
          <a:custGeom>
            <a:avLst/>
            <a:gdLst>
              <a:gd name="connsiteX0" fmla="*/ 34505 w 1328468"/>
              <a:gd name="connsiteY0" fmla="*/ 879895 h 1052423"/>
              <a:gd name="connsiteX1" fmla="*/ 86264 w 1328468"/>
              <a:gd name="connsiteY1" fmla="*/ 793631 h 1052423"/>
              <a:gd name="connsiteX2" fmla="*/ 51758 w 1328468"/>
              <a:gd name="connsiteY2" fmla="*/ 690114 h 1052423"/>
              <a:gd name="connsiteX3" fmla="*/ 34505 w 1328468"/>
              <a:gd name="connsiteY3" fmla="*/ 638355 h 1052423"/>
              <a:gd name="connsiteX4" fmla="*/ 17253 w 1328468"/>
              <a:gd name="connsiteY4" fmla="*/ 586597 h 1052423"/>
              <a:gd name="connsiteX5" fmla="*/ 0 w 1328468"/>
              <a:gd name="connsiteY5" fmla="*/ 534838 h 1052423"/>
              <a:gd name="connsiteX6" fmla="*/ 51758 w 1328468"/>
              <a:gd name="connsiteY6" fmla="*/ 276046 h 1052423"/>
              <a:gd name="connsiteX7" fmla="*/ 120770 w 1328468"/>
              <a:gd name="connsiteY7" fmla="*/ 241540 h 1052423"/>
              <a:gd name="connsiteX8" fmla="*/ 155275 w 1328468"/>
              <a:gd name="connsiteY8" fmla="*/ 172529 h 1052423"/>
              <a:gd name="connsiteX9" fmla="*/ 258792 w 1328468"/>
              <a:gd name="connsiteY9" fmla="*/ 120770 h 1052423"/>
              <a:gd name="connsiteX10" fmla="*/ 310551 w 1328468"/>
              <a:gd name="connsiteY10" fmla="*/ 86265 h 1052423"/>
              <a:gd name="connsiteX11" fmla="*/ 500332 w 1328468"/>
              <a:gd name="connsiteY11" fmla="*/ 34506 h 1052423"/>
              <a:gd name="connsiteX12" fmla="*/ 621102 w 1328468"/>
              <a:gd name="connsiteY12" fmla="*/ 0 h 1052423"/>
              <a:gd name="connsiteX13" fmla="*/ 1104181 w 1328468"/>
              <a:gd name="connsiteY13" fmla="*/ 34506 h 1052423"/>
              <a:gd name="connsiteX14" fmla="*/ 1155939 w 1328468"/>
              <a:gd name="connsiteY14" fmla="*/ 51759 h 1052423"/>
              <a:gd name="connsiteX15" fmla="*/ 1224951 w 1328468"/>
              <a:gd name="connsiteY15" fmla="*/ 155276 h 1052423"/>
              <a:gd name="connsiteX16" fmla="*/ 1328468 w 1328468"/>
              <a:gd name="connsiteY16" fmla="*/ 207034 h 1052423"/>
              <a:gd name="connsiteX17" fmla="*/ 1293962 w 1328468"/>
              <a:gd name="connsiteY17" fmla="*/ 345057 h 1052423"/>
              <a:gd name="connsiteX18" fmla="*/ 1259456 w 1328468"/>
              <a:gd name="connsiteY18" fmla="*/ 465827 h 1052423"/>
              <a:gd name="connsiteX19" fmla="*/ 1242203 w 1328468"/>
              <a:gd name="connsiteY19" fmla="*/ 586597 h 1052423"/>
              <a:gd name="connsiteX20" fmla="*/ 1224951 w 1328468"/>
              <a:gd name="connsiteY20" fmla="*/ 655608 h 1052423"/>
              <a:gd name="connsiteX21" fmla="*/ 1121434 w 1328468"/>
              <a:gd name="connsiteY21" fmla="*/ 672861 h 1052423"/>
              <a:gd name="connsiteX22" fmla="*/ 1017917 w 1328468"/>
              <a:gd name="connsiteY22" fmla="*/ 776378 h 1052423"/>
              <a:gd name="connsiteX23" fmla="*/ 948905 w 1328468"/>
              <a:gd name="connsiteY23" fmla="*/ 879895 h 1052423"/>
              <a:gd name="connsiteX24" fmla="*/ 914400 w 1328468"/>
              <a:gd name="connsiteY24" fmla="*/ 931653 h 1052423"/>
              <a:gd name="connsiteX25" fmla="*/ 845388 w 1328468"/>
              <a:gd name="connsiteY25" fmla="*/ 966159 h 1052423"/>
              <a:gd name="connsiteX26" fmla="*/ 793630 w 1328468"/>
              <a:gd name="connsiteY26" fmla="*/ 983412 h 1052423"/>
              <a:gd name="connsiteX27" fmla="*/ 724619 w 1328468"/>
              <a:gd name="connsiteY27" fmla="*/ 1017917 h 1052423"/>
              <a:gd name="connsiteX28" fmla="*/ 621102 w 1328468"/>
              <a:gd name="connsiteY28" fmla="*/ 1052423 h 1052423"/>
              <a:gd name="connsiteX29" fmla="*/ 345056 w 1328468"/>
              <a:gd name="connsiteY29" fmla="*/ 1017917 h 1052423"/>
              <a:gd name="connsiteX30" fmla="*/ 224286 w 1328468"/>
              <a:gd name="connsiteY30" fmla="*/ 983412 h 1052423"/>
              <a:gd name="connsiteX31" fmla="*/ 172528 w 1328468"/>
              <a:gd name="connsiteY31" fmla="*/ 948906 h 1052423"/>
              <a:gd name="connsiteX32" fmla="*/ 69011 w 1328468"/>
              <a:gd name="connsiteY32" fmla="*/ 897148 h 1052423"/>
              <a:gd name="connsiteX33" fmla="*/ 34505 w 1328468"/>
              <a:gd name="connsiteY33" fmla="*/ 879895 h 10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28468" h="1052423">
                <a:moveTo>
                  <a:pt x="34505" y="879895"/>
                </a:moveTo>
                <a:cubicBezTo>
                  <a:pt x="51758" y="851140"/>
                  <a:pt x="83228" y="827027"/>
                  <a:pt x="86264" y="793631"/>
                </a:cubicBezTo>
                <a:cubicBezTo>
                  <a:pt x="89557" y="757408"/>
                  <a:pt x="63260" y="724620"/>
                  <a:pt x="51758" y="690114"/>
                </a:cubicBezTo>
                <a:lnTo>
                  <a:pt x="34505" y="638355"/>
                </a:lnTo>
                <a:lnTo>
                  <a:pt x="17253" y="586597"/>
                </a:lnTo>
                <a:lnTo>
                  <a:pt x="0" y="534838"/>
                </a:lnTo>
                <a:cubicBezTo>
                  <a:pt x="4435" y="481614"/>
                  <a:pt x="-16807" y="333183"/>
                  <a:pt x="51758" y="276046"/>
                </a:cubicBezTo>
                <a:cubicBezTo>
                  <a:pt x="71516" y="259581"/>
                  <a:pt x="97766" y="253042"/>
                  <a:pt x="120770" y="241540"/>
                </a:cubicBezTo>
                <a:cubicBezTo>
                  <a:pt x="132272" y="218536"/>
                  <a:pt x="138810" y="192287"/>
                  <a:pt x="155275" y="172529"/>
                </a:cubicBezTo>
                <a:cubicBezTo>
                  <a:pt x="190591" y="130149"/>
                  <a:pt x="215055" y="142639"/>
                  <a:pt x="258792" y="120770"/>
                </a:cubicBezTo>
                <a:cubicBezTo>
                  <a:pt x="277338" y="111497"/>
                  <a:pt x="291603" y="94686"/>
                  <a:pt x="310551" y="86265"/>
                </a:cubicBezTo>
                <a:cubicBezTo>
                  <a:pt x="391346" y="50357"/>
                  <a:pt x="419150" y="52547"/>
                  <a:pt x="500332" y="34506"/>
                </a:cubicBezTo>
                <a:cubicBezTo>
                  <a:pt x="565322" y="20064"/>
                  <a:pt x="563464" y="19213"/>
                  <a:pt x="621102" y="0"/>
                </a:cubicBezTo>
                <a:cubicBezTo>
                  <a:pt x="755925" y="6420"/>
                  <a:pt x="953893" y="4448"/>
                  <a:pt x="1104181" y="34506"/>
                </a:cubicBezTo>
                <a:cubicBezTo>
                  <a:pt x="1122014" y="38073"/>
                  <a:pt x="1138686" y="46008"/>
                  <a:pt x="1155939" y="51759"/>
                </a:cubicBezTo>
                <a:cubicBezTo>
                  <a:pt x="1178943" y="86265"/>
                  <a:pt x="1185608" y="142162"/>
                  <a:pt x="1224951" y="155276"/>
                </a:cubicBezTo>
                <a:cubicBezTo>
                  <a:pt x="1296380" y="179086"/>
                  <a:pt x="1261577" y="162441"/>
                  <a:pt x="1328468" y="207034"/>
                </a:cubicBezTo>
                <a:cubicBezTo>
                  <a:pt x="1316966" y="253042"/>
                  <a:pt x="1306440" y="299304"/>
                  <a:pt x="1293962" y="345057"/>
                </a:cubicBezTo>
                <a:cubicBezTo>
                  <a:pt x="1273805" y="418965"/>
                  <a:pt x="1275129" y="379624"/>
                  <a:pt x="1259456" y="465827"/>
                </a:cubicBezTo>
                <a:cubicBezTo>
                  <a:pt x="1252181" y="505836"/>
                  <a:pt x="1249477" y="546588"/>
                  <a:pt x="1242203" y="586597"/>
                </a:cubicBezTo>
                <a:cubicBezTo>
                  <a:pt x="1237961" y="609926"/>
                  <a:pt x="1244246" y="641826"/>
                  <a:pt x="1224951" y="655608"/>
                </a:cubicBezTo>
                <a:cubicBezTo>
                  <a:pt x="1196485" y="675941"/>
                  <a:pt x="1155940" y="667110"/>
                  <a:pt x="1121434" y="672861"/>
                </a:cubicBezTo>
                <a:cubicBezTo>
                  <a:pt x="1086928" y="707367"/>
                  <a:pt x="1044986" y="735775"/>
                  <a:pt x="1017917" y="776378"/>
                </a:cubicBezTo>
                <a:lnTo>
                  <a:pt x="948905" y="879895"/>
                </a:lnTo>
                <a:cubicBezTo>
                  <a:pt x="937403" y="897148"/>
                  <a:pt x="932946" y="922380"/>
                  <a:pt x="914400" y="931653"/>
                </a:cubicBezTo>
                <a:cubicBezTo>
                  <a:pt x="891396" y="943155"/>
                  <a:pt x="869028" y="956028"/>
                  <a:pt x="845388" y="966159"/>
                </a:cubicBezTo>
                <a:cubicBezTo>
                  <a:pt x="828673" y="973323"/>
                  <a:pt x="810346" y="976248"/>
                  <a:pt x="793630" y="983412"/>
                </a:cubicBezTo>
                <a:cubicBezTo>
                  <a:pt x="769991" y="993543"/>
                  <a:pt x="748498" y="1008365"/>
                  <a:pt x="724619" y="1017917"/>
                </a:cubicBezTo>
                <a:cubicBezTo>
                  <a:pt x="690848" y="1031425"/>
                  <a:pt x="621102" y="1052423"/>
                  <a:pt x="621102" y="1052423"/>
                </a:cubicBezTo>
                <a:cubicBezTo>
                  <a:pt x="547003" y="1044190"/>
                  <a:pt x="422431" y="1031985"/>
                  <a:pt x="345056" y="1017917"/>
                </a:cubicBezTo>
                <a:cubicBezTo>
                  <a:pt x="297391" y="1009251"/>
                  <a:pt x="268636" y="998195"/>
                  <a:pt x="224286" y="983412"/>
                </a:cubicBezTo>
                <a:cubicBezTo>
                  <a:pt x="207033" y="971910"/>
                  <a:pt x="191074" y="958179"/>
                  <a:pt x="172528" y="948906"/>
                </a:cubicBezTo>
                <a:cubicBezTo>
                  <a:pt x="29656" y="877468"/>
                  <a:pt x="217360" y="996044"/>
                  <a:pt x="69011" y="897148"/>
                </a:cubicBezTo>
                <a:lnTo>
                  <a:pt x="34505" y="879895"/>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3164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781300"/>
            <a:ext cx="1679575" cy="5556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7911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eaLnBrk="1" hangingPunct="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
        <p:nvSpPr>
          <p:cNvPr id="15" name="Text Placeholder 14"/>
          <p:cNvSpPr>
            <a:spLocks noGrp="1"/>
          </p:cNvSpPr>
          <p:nvPr>
            <p:ph type="body" sz="half" idx="2"/>
          </p:nvPr>
        </p:nvSpPr>
        <p:spPr/>
        <p:txBody>
          <a:bodyPr/>
          <a:lstStyle/>
          <a:p>
            <a:pPr algn="r" rtl="1" eaLnBrk="1" hangingPunct="1">
              <a:defRPr/>
            </a:pPr>
            <a:r>
              <a:rPr lang="ar-SA" b="1" dirty="0" smtClean="0">
                <a:latin typeface="Times New Roman" panose="02020603050405020304" pitchFamily="18" charset="0"/>
                <a:cs typeface="Times New Roman" panose="02020603050405020304" pitchFamily="18" charset="0"/>
              </a:rPr>
              <a:t>الخط الأحمر ميل دالة الايراد</a:t>
            </a:r>
          </a:p>
          <a:p>
            <a:pPr algn="r" rtl="1" eaLnBrk="1" hangingPunct="1">
              <a:defRPr/>
            </a:pPr>
            <a:r>
              <a:rPr lang="ar-SA" b="1" dirty="0" smtClean="0">
                <a:latin typeface="Times New Roman" panose="02020603050405020304" pitchFamily="18" charset="0"/>
                <a:cs typeface="Times New Roman" panose="02020603050405020304" pitchFamily="18" charset="0"/>
              </a:rPr>
              <a:t>ميل دالة الايراد = ميل دالة التكاليف عند (13) وحدة من </a:t>
            </a:r>
            <a:r>
              <a:rPr lang="en-US" b="1" dirty="0" smtClean="0">
                <a:latin typeface="Times New Roman" panose="02020603050405020304" pitchFamily="18" charset="0"/>
                <a:cs typeface="Times New Roman" panose="02020603050405020304" pitchFamily="18" charset="0"/>
              </a:rPr>
              <a:t>X</a:t>
            </a:r>
          </a:p>
          <a:p>
            <a:pPr marL="109537" indent="0" algn="ctr" rtl="1" eaLnBrk="1" hangingPunct="1">
              <a:buFont typeface="Wingdings 3" pitchFamily="18" charset="2"/>
              <a:buNone/>
              <a:defRPr/>
            </a:pPr>
            <a:r>
              <a:rPr lang="ar-SA" b="1" dirty="0" smtClean="0">
                <a:latin typeface="Times New Roman" panose="02020603050405020304" pitchFamily="18" charset="0"/>
                <a:cs typeface="Times New Roman" panose="02020603050405020304" pitchFamily="18" charset="0"/>
              </a:rPr>
              <a:t>لماذا؟؟؟</a:t>
            </a:r>
            <a:endParaRPr lang="ar-SA" b="1" dirty="0">
              <a:latin typeface="Times New Roman" panose="02020603050405020304" pitchFamily="18" charset="0"/>
              <a:cs typeface="Times New Roman" panose="02020603050405020304" pitchFamily="18" charset="0"/>
            </a:endParaRPr>
          </a:p>
        </p:txBody>
      </p:sp>
      <p:pic>
        <p:nvPicPr>
          <p:cNvPr id="31744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916113"/>
            <a:ext cx="4244975" cy="4105275"/>
          </a:xfrm>
          <a:noFill/>
        </p:spPr>
      </p:pic>
      <p:cxnSp>
        <p:nvCxnSpPr>
          <p:cNvPr id="17" name="Straight Connector 16"/>
          <p:cNvCxnSpPr/>
          <p:nvPr/>
        </p:nvCxnSpPr>
        <p:spPr>
          <a:xfrm flipH="1">
            <a:off x="847725" y="2863850"/>
            <a:ext cx="2305050" cy="10080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98775" y="2962275"/>
            <a:ext cx="0" cy="2160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0138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rtl="1" eaLnBrk="1" hangingPunct="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a:effectLst/>
                <a:latin typeface="Times New Roman" panose="02020603050405020304" pitchFamily="18" charset="0"/>
                <a:cs typeface="Times New Roman" panose="02020603050405020304" pitchFamily="18" charset="0"/>
              </a:rPr>
              <a:t/>
            </a:r>
            <a:br>
              <a:rPr lang="ar-SA" dirty="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معظمة </a:t>
            </a:r>
            <a:r>
              <a:rPr lang="ar-SA" dirty="0">
                <a:effectLst/>
                <a:latin typeface="Times New Roman" panose="02020603050405020304" pitchFamily="18" charset="0"/>
                <a:cs typeface="Times New Roman" panose="02020603050405020304" pitchFamily="18" charset="0"/>
              </a:rPr>
              <a:t>الأرباح بتحديد الحجم الأمثل </a:t>
            </a:r>
            <a:r>
              <a:rPr lang="ar-SA" dirty="0" smtClean="0">
                <a:effectLst/>
                <a:latin typeface="Times New Roman" panose="02020603050405020304" pitchFamily="18" charset="0"/>
                <a:cs typeface="Times New Roman" panose="02020603050405020304" pitchFamily="18" charset="0"/>
              </a:rPr>
              <a:t>للإنتاج</a:t>
            </a:r>
            <a:r>
              <a:rPr lang="en-US" dirty="0" smtClean="0">
                <a:effectLst/>
                <a:latin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cs typeface="Times New Roman" panose="02020603050405020304" pitchFamily="18" charset="0"/>
              </a:rPr>
            </a:br>
            <a:r>
              <a:rPr lang="ar-SA" dirty="0" smtClean="0">
                <a:latin typeface="Times New Roman" panose="02020603050405020304" pitchFamily="18" charset="0"/>
                <a:cs typeface="Times New Roman" panose="02020603050405020304" pitchFamily="18" charset="0"/>
              </a:rPr>
              <a:t>أولا</a:t>
            </a:r>
            <a:r>
              <a:rPr lang="ar-SA" dirty="0">
                <a:latin typeface="Times New Roman" panose="02020603050405020304" pitchFamily="18" charset="0"/>
                <a:cs typeface="Times New Roman" panose="02020603050405020304" pitchFamily="18" charset="0"/>
              </a:rPr>
              <a:t>: بإستخدام المعيار </a:t>
            </a:r>
            <a:r>
              <a:rPr lang="ar-SA" dirty="0" smtClean="0">
                <a:latin typeface="Times New Roman" panose="02020603050405020304" pitchFamily="18" charset="0"/>
                <a:cs typeface="Times New Roman" panose="02020603050405020304" pitchFamily="18" charset="0"/>
              </a:rPr>
              <a:t>الكلي</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
        <p:nvSpPr>
          <p:cNvPr id="318467" name="Content Placeholder 5"/>
          <p:cNvSpPr>
            <a:spLocks noGrp="1"/>
          </p:cNvSpPr>
          <p:nvPr>
            <p:ph sz="half" idx="1"/>
          </p:nvPr>
        </p:nvSpPr>
        <p:spPr>
          <a:xfrm>
            <a:off x="457200" y="1600200"/>
            <a:ext cx="3754438" cy="4525963"/>
          </a:xfrm>
        </p:spPr>
        <p:txBody>
          <a:bodyPr>
            <a:normAutofit fontScale="92500" lnSpcReduction="20000"/>
          </a:bodyPr>
          <a:lstStyle/>
          <a:p>
            <a:pPr algn="r" rtl="1" eaLnBrk="1" hangingPunct="1"/>
            <a:r>
              <a:rPr lang="ar-SA" altLang="ar-SA" dirty="0" smtClean="0">
                <a:latin typeface="Times New Roman" panose="02020603050405020304" pitchFamily="18" charset="0"/>
                <a:cs typeface="Times New Roman" panose="02020603050405020304" pitchFamily="18" charset="0"/>
              </a:rPr>
              <a:t>يمكن توضيح ذلك بيانيا برسم (الإنتاج </a:t>
            </a:r>
            <a:r>
              <a:rPr lang="en-US" altLang="ar-SA" dirty="0" smtClean="0">
                <a:latin typeface="Times New Roman" panose="02020603050405020304" pitchFamily="18" charset="0"/>
                <a:cs typeface="Times New Roman" panose="02020603050405020304" pitchFamily="18" charset="0"/>
              </a:rPr>
              <a:t>Y</a:t>
            </a:r>
            <a:r>
              <a:rPr lang="ar-SA" altLang="ar-SA" dirty="0" smtClean="0">
                <a:latin typeface="Times New Roman" panose="02020603050405020304" pitchFamily="18" charset="0"/>
                <a:cs typeface="Times New Roman" panose="02020603050405020304" pitchFamily="18" charset="0"/>
              </a:rPr>
              <a:t>) ؛ (التكاليف الكلية </a:t>
            </a:r>
            <a:r>
              <a:rPr lang="en-GB" altLang="ar-SA" i="1" dirty="0" smtClean="0">
                <a:latin typeface="Times New Roman" panose="02020603050405020304" pitchFamily="18" charset="0"/>
                <a:cs typeface="Times New Roman" panose="02020603050405020304" pitchFamily="18" charset="0"/>
              </a:rPr>
              <a:t>TC</a:t>
            </a:r>
            <a:r>
              <a:rPr lang="ar-SA" altLang="ar-SA" dirty="0" smtClean="0">
                <a:latin typeface="Times New Roman" panose="02020603050405020304" pitchFamily="18" charset="0"/>
                <a:cs typeface="Times New Roman" panose="02020603050405020304" pitchFamily="18" charset="0"/>
              </a:rPr>
              <a:t> )؛ و  (الإيرادات الكلية </a:t>
            </a:r>
            <a:r>
              <a:rPr lang="en-GB" altLang="ar-SA" i="1" dirty="0" smtClean="0">
                <a:latin typeface="Times New Roman" panose="02020603050405020304" pitchFamily="18" charset="0"/>
                <a:cs typeface="Times New Roman" panose="02020603050405020304" pitchFamily="18" charset="0"/>
              </a:rPr>
              <a:t>TR</a:t>
            </a:r>
            <a:r>
              <a:rPr lang="ar-SA" altLang="ar-SA" dirty="0" smtClean="0">
                <a:latin typeface="Times New Roman" panose="02020603050405020304" pitchFamily="18" charset="0"/>
                <a:cs typeface="Times New Roman" panose="02020603050405020304" pitchFamily="18" charset="0"/>
              </a:rPr>
              <a:t> ) من الجدول (أعمدة رقم 6،5،2).</a:t>
            </a:r>
          </a:p>
          <a:p>
            <a:pPr algn="r" rtl="1" eaLnBrk="1" hangingPunct="1"/>
            <a:r>
              <a:rPr lang="ar-SA" altLang="ar-SA" dirty="0" smtClean="0">
                <a:latin typeface="Times New Roman" panose="02020603050405020304" pitchFamily="18" charset="0"/>
                <a:cs typeface="Times New Roman" panose="02020603050405020304" pitchFamily="18" charset="0"/>
              </a:rPr>
              <a:t>لاحظ: أقصى ربح يتحقق بإنتاج 157.3 وحدة (لماذا؟)</a:t>
            </a:r>
          </a:p>
          <a:p>
            <a:pPr algn="r" rtl="1" eaLnBrk="1" hangingPunct="1"/>
            <a:r>
              <a:rPr lang="ar-SA" altLang="ar-SA" dirty="0" smtClean="0">
                <a:latin typeface="Times New Roman" panose="02020603050405020304" pitchFamily="18" charset="0"/>
                <a:cs typeface="Times New Roman" panose="02020603050405020304" pitchFamily="18" charset="0"/>
              </a:rPr>
              <a:t>كم وحدة مورد تنتج هذا المقدار؟؟</a:t>
            </a:r>
          </a:p>
        </p:txBody>
      </p:sp>
      <p:sp>
        <p:nvSpPr>
          <p:cNvPr id="318468" name="Text Placeholder 6"/>
          <p:cNvSpPr>
            <a:spLocks noGrp="1"/>
          </p:cNvSpPr>
          <p:nvPr>
            <p:ph type="body" sz="half" idx="2"/>
          </p:nvPr>
        </p:nvSpPr>
        <p:spPr>
          <a:xfrm>
            <a:off x="4284663" y="1600200"/>
            <a:ext cx="4402137" cy="4525963"/>
          </a:xfrm>
        </p:spPr>
        <p:txBody>
          <a:bodyPr>
            <a:normAutofit/>
          </a:bodyPr>
          <a:lstStyle/>
          <a:p>
            <a:pPr eaLnBrk="1" hangingPunct="1"/>
            <a:endParaRPr lang="ar-SA" altLang="ar-SA" smtClean="0"/>
          </a:p>
        </p:txBody>
      </p:sp>
      <p:pic>
        <p:nvPicPr>
          <p:cNvPr id="3184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557338"/>
            <a:ext cx="43926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a:off x="7188200" y="2276475"/>
            <a:ext cx="71438" cy="2592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6150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eaLnBrk="1" hangingPunct="1">
              <a:defRPr/>
            </a:pPr>
            <a:r>
              <a:rPr lang="ar-SA" dirty="0" smtClean="0">
                <a:effectLst/>
                <a:latin typeface="Times New Roman" panose="02020603050405020304" pitchFamily="18" charset="0"/>
                <a:cs typeface="Times New Roman" panose="02020603050405020304" pitchFamily="18" charset="0"/>
              </a:rPr>
              <a:t>معظمة الأرباح بتحديد الحجم الأمثل للإنتاج</a:t>
            </a:r>
            <a:r>
              <a:rPr lang="en-US" dirty="0" smtClean="0">
                <a:effectLst/>
                <a:latin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cs typeface="Times New Roman" panose="02020603050405020304" pitchFamily="18" charset="0"/>
              </a:rPr>
            </a:br>
            <a:r>
              <a:rPr lang="ar-SA" dirty="0" smtClean="0">
                <a:latin typeface="Times New Roman" panose="02020603050405020304" pitchFamily="18" charset="0"/>
                <a:cs typeface="Times New Roman" panose="02020603050405020304" pitchFamily="18" charset="0"/>
              </a:rPr>
              <a:t>ثانيا: بإستخدام المعيار الحدي</a:t>
            </a:r>
            <a:endParaRPr lang="ar-SA" dirty="0">
              <a:latin typeface="Times New Roman" panose="02020603050405020304" pitchFamily="18" charset="0"/>
              <a:cs typeface="Times New Roman" panose="02020603050405020304" pitchFamily="18" charset="0"/>
            </a:endParaRPr>
          </a:p>
        </p:txBody>
      </p:sp>
      <p:sp>
        <p:nvSpPr>
          <p:cNvPr id="319491" name="Content Placeholder 4"/>
          <p:cNvSpPr>
            <a:spLocks noGrp="1"/>
          </p:cNvSpPr>
          <p:nvPr>
            <p:ph sz="half" idx="1"/>
          </p:nvPr>
        </p:nvSpPr>
        <p:spPr>
          <a:xfrm>
            <a:off x="255588" y="1484313"/>
            <a:ext cx="4316412" cy="4525962"/>
          </a:xfrm>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من دالة الربح :</a:t>
            </a:r>
          </a:p>
          <a:p>
            <a:pPr algn="r" rtl="1" eaLnBrk="1" hangingPunct="1"/>
            <a:r>
              <a:rPr lang="ar-SA" altLang="ar-SA" dirty="0" smtClean="0">
                <a:latin typeface="Times New Roman" panose="02020603050405020304" pitchFamily="18" charset="0"/>
                <a:cs typeface="Times New Roman" panose="02020603050405020304" pitchFamily="18" charset="0"/>
              </a:rPr>
              <a:t>نفاضل هذه الدالة باختيار </a:t>
            </a:r>
            <a:r>
              <a:rPr lang="en-US" altLang="ar-SA" dirty="0" smtClean="0">
                <a:latin typeface="Times New Roman" panose="02020603050405020304" pitchFamily="18" charset="0"/>
                <a:cs typeface="Times New Roman" panose="02020603050405020304" pitchFamily="18" charset="0"/>
              </a:rPr>
              <a:t>(Y)</a:t>
            </a:r>
            <a:r>
              <a:rPr lang="ar-SA" altLang="ar-SA" dirty="0" smtClean="0">
                <a:latin typeface="Times New Roman" panose="02020603050405020304" pitchFamily="18" charset="0"/>
                <a:cs typeface="Times New Roman" panose="02020603050405020304" pitchFamily="18" charset="0"/>
              </a:rPr>
              <a:t> : 	</a:t>
            </a:r>
          </a:p>
        </p:txBody>
      </p:sp>
      <p:sp>
        <p:nvSpPr>
          <p:cNvPr id="319492" name="Text Placeholder 11"/>
          <p:cNvSpPr>
            <a:spLocks noGrp="1"/>
          </p:cNvSpPr>
          <p:nvPr>
            <p:ph type="body" sz="half" idx="2"/>
          </p:nvPr>
        </p:nvSpPr>
        <p:spPr/>
        <p:txBody>
          <a:bodyPr/>
          <a:lstStyle/>
          <a:p>
            <a:pPr algn="r" rtl="1" eaLnBrk="1" hangingPunct="1"/>
            <a:r>
              <a:rPr lang="ar-SA" altLang="ar-SA" smtClean="0">
                <a:latin typeface="Times New Roman" panose="02020603050405020304" pitchFamily="18" charset="0"/>
                <a:cs typeface="Times New Roman" panose="02020603050405020304" pitchFamily="18" charset="0"/>
              </a:rPr>
              <a:t>لاحظ في المنافسة الكاملة:</a:t>
            </a:r>
          </a:p>
          <a:p>
            <a:pPr algn="r" rtl="1" eaLnBrk="1" hangingPunct="1"/>
            <a:r>
              <a:rPr lang="en-US" altLang="ar-SA" smtClean="0">
                <a:latin typeface="Times New Roman" panose="02020603050405020304" pitchFamily="18" charset="0"/>
                <a:cs typeface="Times New Roman" panose="02020603050405020304" pitchFamily="18" charset="0"/>
              </a:rPr>
              <a:t>MR=P</a:t>
            </a:r>
            <a:r>
              <a:rPr lang="en-US" altLang="ar-SA" baseline="-25000" smtClean="0">
                <a:latin typeface="Times New Roman" panose="02020603050405020304" pitchFamily="18" charset="0"/>
                <a:cs typeface="Times New Roman" panose="02020603050405020304" pitchFamily="18" charset="0"/>
              </a:rPr>
              <a:t>y</a:t>
            </a:r>
            <a:endParaRPr lang="ar-SA" altLang="ar-SA" smtClean="0">
              <a:latin typeface="Times New Roman" panose="02020603050405020304" pitchFamily="18" charset="0"/>
              <a:cs typeface="Times New Roman" panose="02020603050405020304" pitchFamily="18" charset="0"/>
            </a:endParaRPr>
          </a:p>
        </p:txBody>
      </p:sp>
      <p:pic>
        <p:nvPicPr>
          <p:cNvPr id="319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671638"/>
            <a:ext cx="24701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609850"/>
            <a:ext cx="2524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521075"/>
            <a:ext cx="21939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4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4819650"/>
            <a:ext cx="30892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1179513" y="3357563"/>
            <a:ext cx="1055687" cy="1128712"/>
          </a:xfrm>
          <a:custGeom>
            <a:avLst/>
            <a:gdLst>
              <a:gd name="connsiteX0" fmla="*/ 69012 w 1055471"/>
              <a:gd name="connsiteY0" fmla="*/ 645630 h 1128709"/>
              <a:gd name="connsiteX1" fmla="*/ 51759 w 1055471"/>
              <a:gd name="connsiteY1" fmla="*/ 559366 h 1128709"/>
              <a:gd name="connsiteX2" fmla="*/ 69012 w 1055471"/>
              <a:gd name="connsiteY2" fmla="*/ 490355 h 1128709"/>
              <a:gd name="connsiteX3" fmla="*/ 120770 w 1055471"/>
              <a:gd name="connsiteY3" fmla="*/ 386838 h 1128709"/>
              <a:gd name="connsiteX4" fmla="*/ 224287 w 1055471"/>
              <a:gd name="connsiteY4" fmla="*/ 317826 h 1128709"/>
              <a:gd name="connsiteX5" fmla="*/ 310551 w 1055471"/>
              <a:gd name="connsiteY5" fmla="*/ 248815 h 1128709"/>
              <a:gd name="connsiteX6" fmla="*/ 396815 w 1055471"/>
              <a:gd name="connsiteY6" fmla="*/ 145298 h 1128709"/>
              <a:gd name="connsiteX7" fmla="*/ 500332 w 1055471"/>
              <a:gd name="connsiteY7" fmla="*/ 93540 h 1128709"/>
              <a:gd name="connsiteX8" fmla="*/ 552091 w 1055471"/>
              <a:gd name="connsiteY8" fmla="*/ 41781 h 1128709"/>
              <a:gd name="connsiteX9" fmla="*/ 879895 w 1055471"/>
              <a:gd name="connsiteY9" fmla="*/ 24528 h 1128709"/>
              <a:gd name="connsiteX10" fmla="*/ 983412 w 1055471"/>
              <a:gd name="connsiteY10" fmla="*/ 76287 h 1128709"/>
              <a:gd name="connsiteX11" fmla="*/ 1000664 w 1055471"/>
              <a:gd name="connsiteY11" fmla="*/ 145298 h 1128709"/>
              <a:gd name="connsiteX12" fmla="*/ 1035170 w 1055471"/>
              <a:gd name="connsiteY12" fmla="*/ 197057 h 1128709"/>
              <a:gd name="connsiteX13" fmla="*/ 1052423 w 1055471"/>
              <a:gd name="connsiteY13" fmla="*/ 248815 h 1128709"/>
              <a:gd name="connsiteX14" fmla="*/ 1000664 w 1055471"/>
              <a:gd name="connsiteY14" fmla="*/ 697389 h 1128709"/>
              <a:gd name="connsiteX15" fmla="*/ 966159 w 1055471"/>
              <a:gd name="connsiteY15" fmla="*/ 749147 h 1128709"/>
              <a:gd name="connsiteX16" fmla="*/ 914400 w 1055471"/>
              <a:gd name="connsiteY16" fmla="*/ 852664 h 1128709"/>
              <a:gd name="connsiteX17" fmla="*/ 862642 w 1055471"/>
              <a:gd name="connsiteY17" fmla="*/ 887170 h 1128709"/>
              <a:gd name="connsiteX18" fmla="*/ 828136 w 1055471"/>
              <a:gd name="connsiteY18" fmla="*/ 1007940 h 1128709"/>
              <a:gd name="connsiteX19" fmla="*/ 776378 w 1055471"/>
              <a:gd name="connsiteY19" fmla="*/ 1025192 h 1128709"/>
              <a:gd name="connsiteX20" fmla="*/ 759125 w 1055471"/>
              <a:gd name="connsiteY20" fmla="*/ 1076951 h 1128709"/>
              <a:gd name="connsiteX21" fmla="*/ 672861 w 1055471"/>
              <a:gd name="connsiteY21" fmla="*/ 1094204 h 1128709"/>
              <a:gd name="connsiteX22" fmla="*/ 517585 w 1055471"/>
              <a:gd name="connsiteY22" fmla="*/ 1128709 h 1128709"/>
              <a:gd name="connsiteX23" fmla="*/ 224287 w 1055471"/>
              <a:gd name="connsiteY23" fmla="*/ 1076951 h 1128709"/>
              <a:gd name="connsiteX24" fmla="*/ 172529 w 1055471"/>
              <a:gd name="connsiteY24" fmla="*/ 1025192 h 1128709"/>
              <a:gd name="connsiteX25" fmla="*/ 103517 w 1055471"/>
              <a:gd name="connsiteY25" fmla="*/ 921675 h 1128709"/>
              <a:gd name="connsiteX26" fmla="*/ 69012 w 1055471"/>
              <a:gd name="connsiteY26" fmla="*/ 852664 h 1128709"/>
              <a:gd name="connsiteX27" fmla="*/ 0 w 1055471"/>
              <a:gd name="connsiteY27" fmla="*/ 800906 h 1128709"/>
              <a:gd name="connsiteX28" fmla="*/ 17253 w 1055471"/>
              <a:gd name="connsiteY28" fmla="*/ 662883 h 1128709"/>
              <a:gd name="connsiteX29" fmla="*/ 69012 w 1055471"/>
              <a:gd name="connsiteY29" fmla="*/ 645630 h 112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5471" h="1128709">
                <a:moveTo>
                  <a:pt x="69012" y="645630"/>
                </a:moveTo>
                <a:cubicBezTo>
                  <a:pt x="74763" y="628377"/>
                  <a:pt x="51759" y="588690"/>
                  <a:pt x="51759" y="559366"/>
                </a:cubicBezTo>
                <a:cubicBezTo>
                  <a:pt x="51759" y="535654"/>
                  <a:pt x="62498" y="513154"/>
                  <a:pt x="69012" y="490355"/>
                </a:cubicBezTo>
                <a:cubicBezTo>
                  <a:pt x="78975" y="455483"/>
                  <a:pt x="91962" y="412045"/>
                  <a:pt x="120770" y="386838"/>
                </a:cubicBezTo>
                <a:cubicBezTo>
                  <a:pt x="151980" y="359529"/>
                  <a:pt x="224287" y="317826"/>
                  <a:pt x="224287" y="317826"/>
                </a:cubicBezTo>
                <a:cubicBezTo>
                  <a:pt x="301458" y="202072"/>
                  <a:pt x="210550" y="315482"/>
                  <a:pt x="310551" y="248815"/>
                </a:cubicBezTo>
                <a:cubicBezTo>
                  <a:pt x="395350" y="192283"/>
                  <a:pt x="333158" y="208956"/>
                  <a:pt x="396815" y="145298"/>
                </a:cubicBezTo>
                <a:cubicBezTo>
                  <a:pt x="430260" y="111852"/>
                  <a:pt x="458235" y="107572"/>
                  <a:pt x="500332" y="93540"/>
                </a:cubicBezTo>
                <a:cubicBezTo>
                  <a:pt x="517585" y="76287"/>
                  <a:pt x="532236" y="55963"/>
                  <a:pt x="552091" y="41781"/>
                </a:cubicBezTo>
                <a:cubicBezTo>
                  <a:pt x="658277" y="-34067"/>
                  <a:pt x="730418" y="14563"/>
                  <a:pt x="879895" y="24528"/>
                </a:cubicBezTo>
                <a:cubicBezTo>
                  <a:pt x="909420" y="34370"/>
                  <a:pt x="964301" y="47620"/>
                  <a:pt x="983412" y="76287"/>
                </a:cubicBezTo>
                <a:cubicBezTo>
                  <a:pt x="996565" y="96016"/>
                  <a:pt x="991324" y="123504"/>
                  <a:pt x="1000664" y="145298"/>
                </a:cubicBezTo>
                <a:cubicBezTo>
                  <a:pt x="1008832" y="164357"/>
                  <a:pt x="1025897" y="178511"/>
                  <a:pt x="1035170" y="197057"/>
                </a:cubicBezTo>
                <a:cubicBezTo>
                  <a:pt x="1043303" y="213323"/>
                  <a:pt x="1046672" y="231562"/>
                  <a:pt x="1052423" y="248815"/>
                </a:cubicBezTo>
                <a:cubicBezTo>
                  <a:pt x="1039543" y="532168"/>
                  <a:pt x="1090685" y="539851"/>
                  <a:pt x="1000664" y="697389"/>
                </a:cubicBezTo>
                <a:cubicBezTo>
                  <a:pt x="990377" y="715392"/>
                  <a:pt x="975432" y="730601"/>
                  <a:pt x="966159" y="749147"/>
                </a:cubicBezTo>
                <a:cubicBezTo>
                  <a:pt x="938094" y="805277"/>
                  <a:pt x="963845" y="803219"/>
                  <a:pt x="914400" y="852664"/>
                </a:cubicBezTo>
                <a:cubicBezTo>
                  <a:pt x="899738" y="867326"/>
                  <a:pt x="879895" y="875668"/>
                  <a:pt x="862642" y="887170"/>
                </a:cubicBezTo>
                <a:cubicBezTo>
                  <a:pt x="862493" y="887767"/>
                  <a:pt x="836386" y="999690"/>
                  <a:pt x="828136" y="1007940"/>
                </a:cubicBezTo>
                <a:cubicBezTo>
                  <a:pt x="815277" y="1020799"/>
                  <a:pt x="793631" y="1019441"/>
                  <a:pt x="776378" y="1025192"/>
                </a:cubicBezTo>
                <a:cubicBezTo>
                  <a:pt x="770627" y="1042445"/>
                  <a:pt x="774257" y="1066863"/>
                  <a:pt x="759125" y="1076951"/>
                </a:cubicBezTo>
                <a:cubicBezTo>
                  <a:pt x="734726" y="1093217"/>
                  <a:pt x="701487" y="1087843"/>
                  <a:pt x="672861" y="1094204"/>
                </a:cubicBezTo>
                <a:cubicBezTo>
                  <a:pt x="453640" y="1142920"/>
                  <a:pt x="777679" y="1076693"/>
                  <a:pt x="517585" y="1128709"/>
                </a:cubicBezTo>
                <a:cubicBezTo>
                  <a:pt x="419819" y="1111456"/>
                  <a:pt x="319377" y="1105478"/>
                  <a:pt x="224287" y="1076951"/>
                </a:cubicBezTo>
                <a:cubicBezTo>
                  <a:pt x="200917" y="1069940"/>
                  <a:pt x="187509" y="1044452"/>
                  <a:pt x="172529" y="1025192"/>
                </a:cubicBezTo>
                <a:cubicBezTo>
                  <a:pt x="147068" y="992457"/>
                  <a:pt x="122063" y="958768"/>
                  <a:pt x="103517" y="921675"/>
                </a:cubicBezTo>
                <a:cubicBezTo>
                  <a:pt x="92015" y="898671"/>
                  <a:pt x="85750" y="872191"/>
                  <a:pt x="69012" y="852664"/>
                </a:cubicBezTo>
                <a:cubicBezTo>
                  <a:pt x="50299" y="830832"/>
                  <a:pt x="23004" y="818159"/>
                  <a:pt x="0" y="800906"/>
                </a:cubicBezTo>
                <a:cubicBezTo>
                  <a:pt x="5751" y="754898"/>
                  <a:pt x="-1578" y="705252"/>
                  <a:pt x="17253" y="662883"/>
                </a:cubicBezTo>
                <a:cubicBezTo>
                  <a:pt x="24639" y="646264"/>
                  <a:pt x="63261" y="662883"/>
                  <a:pt x="69012" y="6456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Freeform 6"/>
          <p:cNvSpPr/>
          <p:nvPr/>
        </p:nvSpPr>
        <p:spPr>
          <a:xfrm>
            <a:off x="2306638" y="3455988"/>
            <a:ext cx="793750" cy="931862"/>
          </a:xfrm>
          <a:custGeom>
            <a:avLst/>
            <a:gdLst>
              <a:gd name="connsiteX0" fmla="*/ 138022 w 793630"/>
              <a:gd name="connsiteY0" fmla="*/ 862642 h 931653"/>
              <a:gd name="connsiteX1" fmla="*/ 138022 w 793630"/>
              <a:gd name="connsiteY1" fmla="*/ 120770 h 931653"/>
              <a:gd name="connsiteX2" fmla="*/ 345056 w 793630"/>
              <a:gd name="connsiteY2" fmla="*/ 17253 h 931653"/>
              <a:gd name="connsiteX3" fmla="*/ 396815 w 793630"/>
              <a:gd name="connsiteY3" fmla="*/ 0 h 931653"/>
              <a:gd name="connsiteX4" fmla="*/ 586596 w 793630"/>
              <a:gd name="connsiteY4" fmla="*/ 17253 h 931653"/>
              <a:gd name="connsiteX5" fmla="*/ 603849 w 793630"/>
              <a:gd name="connsiteY5" fmla="*/ 69012 h 931653"/>
              <a:gd name="connsiteX6" fmla="*/ 707366 w 793630"/>
              <a:gd name="connsiteY6" fmla="*/ 138023 h 931653"/>
              <a:gd name="connsiteX7" fmla="*/ 741871 w 793630"/>
              <a:gd name="connsiteY7" fmla="*/ 189781 h 931653"/>
              <a:gd name="connsiteX8" fmla="*/ 759124 w 793630"/>
              <a:gd name="connsiteY8" fmla="*/ 241540 h 931653"/>
              <a:gd name="connsiteX9" fmla="*/ 793630 w 793630"/>
              <a:gd name="connsiteY9" fmla="*/ 310551 h 931653"/>
              <a:gd name="connsiteX10" fmla="*/ 776377 w 793630"/>
              <a:gd name="connsiteY10" fmla="*/ 707366 h 931653"/>
              <a:gd name="connsiteX11" fmla="*/ 741871 w 793630"/>
              <a:gd name="connsiteY11" fmla="*/ 759125 h 931653"/>
              <a:gd name="connsiteX12" fmla="*/ 724619 w 793630"/>
              <a:gd name="connsiteY12" fmla="*/ 810883 h 931653"/>
              <a:gd name="connsiteX13" fmla="*/ 569343 w 793630"/>
              <a:gd name="connsiteY13" fmla="*/ 879895 h 931653"/>
              <a:gd name="connsiteX14" fmla="*/ 517585 w 793630"/>
              <a:gd name="connsiteY14" fmla="*/ 897147 h 931653"/>
              <a:gd name="connsiteX15" fmla="*/ 362309 w 793630"/>
              <a:gd name="connsiteY15" fmla="*/ 931653 h 931653"/>
              <a:gd name="connsiteX16" fmla="*/ 86264 w 793630"/>
              <a:gd name="connsiteY16" fmla="*/ 914400 h 931653"/>
              <a:gd name="connsiteX17" fmla="*/ 0 w 793630"/>
              <a:gd name="connsiteY17" fmla="*/ 759125 h 931653"/>
              <a:gd name="connsiteX18" fmla="*/ 34505 w 793630"/>
              <a:gd name="connsiteY18" fmla="*/ 621102 h 931653"/>
              <a:gd name="connsiteX19" fmla="*/ 69011 w 793630"/>
              <a:gd name="connsiteY19" fmla="*/ 483079 h 931653"/>
              <a:gd name="connsiteX20" fmla="*/ 69011 w 793630"/>
              <a:gd name="connsiteY20" fmla="*/ 345057 h 9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630" h="931653">
                <a:moveTo>
                  <a:pt x="138022" y="862642"/>
                </a:moveTo>
                <a:cubicBezTo>
                  <a:pt x="129737" y="746646"/>
                  <a:pt x="64704" y="294900"/>
                  <a:pt x="138022" y="120770"/>
                </a:cubicBezTo>
                <a:cubicBezTo>
                  <a:pt x="159863" y="68897"/>
                  <a:pt x="300374" y="32147"/>
                  <a:pt x="345056" y="17253"/>
                </a:cubicBezTo>
                <a:lnTo>
                  <a:pt x="396815" y="0"/>
                </a:lnTo>
                <a:cubicBezTo>
                  <a:pt x="460075" y="5751"/>
                  <a:pt x="526335" y="-2834"/>
                  <a:pt x="586596" y="17253"/>
                </a:cubicBezTo>
                <a:cubicBezTo>
                  <a:pt x="603849" y="23004"/>
                  <a:pt x="590989" y="56152"/>
                  <a:pt x="603849" y="69012"/>
                </a:cubicBezTo>
                <a:cubicBezTo>
                  <a:pt x="633173" y="98336"/>
                  <a:pt x="707366" y="138023"/>
                  <a:pt x="707366" y="138023"/>
                </a:cubicBezTo>
                <a:cubicBezTo>
                  <a:pt x="718868" y="155276"/>
                  <a:pt x="732598" y="171235"/>
                  <a:pt x="741871" y="189781"/>
                </a:cubicBezTo>
                <a:cubicBezTo>
                  <a:pt x="750004" y="206047"/>
                  <a:pt x="751960" y="224824"/>
                  <a:pt x="759124" y="241540"/>
                </a:cubicBezTo>
                <a:cubicBezTo>
                  <a:pt x="769255" y="265179"/>
                  <a:pt x="782128" y="287547"/>
                  <a:pt x="793630" y="310551"/>
                </a:cubicBezTo>
                <a:cubicBezTo>
                  <a:pt x="787879" y="442823"/>
                  <a:pt x="791553" y="575842"/>
                  <a:pt x="776377" y="707366"/>
                </a:cubicBezTo>
                <a:cubicBezTo>
                  <a:pt x="774000" y="727965"/>
                  <a:pt x="751144" y="740579"/>
                  <a:pt x="741871" y="759125"/>
                </a:cubicBezTo>
                <a:cubicBezTo>
                  <a:pt x="733738" y="775391"/>
                  <a:pt x="735980" y="796682"/>
                  <a:pt x="724619" y="810883"/>
                </a:cubicBezTo>
                <a:cubicBezTo>
                  <a:pt x="694793" y="848166"/>
                  <a:pt x="600973" y="869352"/>
                  <a:pt x="569343" y="879895"/>
                </a:cubicBezTo>
                <a:cubicBezTo>
                  <a:pt x="552090" y="885646"/>
                  <a:pt x="535228" y="892736"/>
                  <a:pt x="517585" y="897147"/>
                </a:cubicBezTo>
                <a:cubicBezTo>
                  <a:pt x="420124" y="921512"/>
                  <a:pt x="471824" y="909750"/>
                  <a:pt x="362309" y="931653"/>
                </a:cubicBezTo>
                <a:lnTo>
                  <a:pt x="86264" y="914400"/>
                </a:lnTo>
                <a:cubicBezTo>
                  <a:pt x="41492" y="898730"/>
                  <a:pt x="15314" y="805067"/>
                  <a:pt x="0" y="759125"/>
                </a:cubicBezTo>
                <a:cubicBezTo>
                  <a:pt x="32983" y="660175"/>
                  <a:pt x="3275" y="756435"/>
                  <a:pt x="34505" y="621102"/>
                </a:cubicBezTo>
                <a:cubicBezTo>
                  <a:pt x="45169" y="574893"/>
                  <a:pt x="69011" y="530503"/>
                  <a:pt x="69011" y="483079"/>
                </a:cubicBezTo>
                <a:lnTo>
                  <a:pt x="69011" y="3450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9" name="Straight Arrow Connector 8"/>
          <p:cNvCxnSpPr>
            <a:stCxn id="6" idx="23"/>
          </p:cNvCxnSpPr>
          <p:nvPr/>
        </p:nvCxnSpPr>
        <p:spPr>
          <a:xfrm>
            <a:off x="1403350" y="4433888"/>
            <a:ext cx="66675" cy="311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2"/>
          </p:cNvCxnSpPr>
          <p:nvPr/>
        </p:nvCxnSpPr>
        <p:spPr>
          <a:xfrm>
            <a:off x="3030538" y="4267200"/>
            <a:ext cx="160337" cy="552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950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675" y="5365750"/>
            <a:ext cx="22256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527706"/>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Content Placeholder 5"/>
          <p:cNvSpPr>
            <a:spLocks noGrp="1"/>
          </p:cNvSpPr>
          <p:nvPr>
            <p:ph idx="1"/>
          </p:nvPr>
        </p:nvSpPr>
        <p:spPr/>
        <p:txBody>
          <a:bodyPr/>
          <a:lstStyle/>
          <a:p>
            <a:pPr algn="r" rtl="1" eaLnBrk="1" hangingPunct="1"/>
            <a:r>
              <a:rPr lang="ar-SA" altLang="ar-SA" dirty="0" smtClean="0">
                <a:latin typeface="Times New Roman" panose="02020603050405020304" pitchFamily="18" charset="0"/>
                <a:cs typeface="Times New Roman" panose="02020603050405020304" pitchFamily="18" charset="0"/>
              </a:rPr>
              <a:t>مما سبق في سوق المنافسة الكاملة:</a:t>
            </a:r>
          </a:p>
          <a:p>
            <a:pPr algn="r" rtl="1" eaLnBrk="1" hangingPunct="1"/>
            <a:r>
              <a:rPr lang="ar-SA" altLang="ar-SA" dirty="0" smtClean="0">
                <a:latin typeface="Times New Roman" panose="02020603050405020304" pitchFamily="18" charset="0"/>
                <a:cs typeface="Times New Roman" panose="02020603050405020304" pitchFamily="18" charset="0"/>
              </a:rPr>
              <a:t>يتحقق التوازن (معظمة الأرباح) للمنتج عند مساواة التكاليف الحدية  </a:t>
            </a:r>
            <a:r>
              <a:rPr lang="en-GB" altLang="ar-SA" dirty="0" smtClean="0">
                <a:latin typeface="Times New Roman" panose="02020603050405020304" pitchFamily="18" charset="0"/>
                <a:cs typeface="Times New Roman" panose="02020603050405020304" pitchFamily="18" charset="0"/>
              </a:rPr>
              <a:t>MC</a:t>
            </a:r>
            <a:r>
              <a:rPr lang="ar-SA" altLang="ar-SA" dirty="0" smtClean="0">
                <a:latin typeface="Times New Roman" panose="02020603050405020304" pitchFamily="18" charset="0"/>
                <a:cs typeface="Times New Roman" panose="02020603050405020304" pitchFamily="18" charset="0"/>
              </a:rPr>
              <a:t> مع الإيراد الحدي </a:t>
            </a:r>
            <a:r>
              <a:rPr lang="en-GB" altLang="ar-SA" dirty="0" smtClean="0">
                <a:latin typeface="Times New Roman" panose="02020603050405020304" pitchFamily="18" charset="0"/>
                <a:cs typeface="Times New Roman" panose="02020603050405020304" pitchFamily="18" charset="0"/>
              </a:rPr>
              <a:t>MR</a:t>
            </a:r>
            <a:r>
              <a:rPr lang="ar-SA" altLang="ar-SA" dirty="0" smtClean="0">
                <a:latin typeface="Times New Roman" panose="02020603050405020304" pitchFamily="18" charset="0"/>
                <a:cs typeface="Times New Roman" panose="02020603050405020304" pitchFamily="18" charset="0"/>
              </a:rPr>
              <a:t> الذي يساوى سعر الوحدة من السلعة </a:t>
            </a:r>
            <a:r>
              <a:rPr lang="en-GB" altLang="ar-SA" dirty="0" smtClean="0">
                <a:latin typeface="Times New Roman" panose="02020603050405020304" pitchFamily="18" charset="0"/>
                <a:cs typeface="Times New Roman" panose="02020603050405020304" pitchFamily="18" charset="0"/>
              </a:rPr>
              <a:t>P</a:t>
            </a:r>
            <a:r>
              <a:rPr lang="en-GB" altLang="ar-SA" baseline="-25000" dirty="0" smtClean="0">
                <a:latin typeface="Times New Roman" panose="02020603050405020304" pitchFamily="18" charset="0"/>
                <a:cs typeface="Times New Roman" panose="02020603050405020304" pitchFamily="18" charset="0"/>
              </a:rPr>
              <a:t>Y </a:t>
            </a:r>
            <a:r>
              <a:rPr lang="ar-SA" altLang="ar-SA" baseline="-25000" dirty="0" smtClean="0">
                <a:latin typeface="Times New Roman" panose="02020603050405020304" pitchFamily="18" charset="0"/>
                <a:cs typeface="Times New Roman" panose="02020603050405020304" pitchFamily="18" charset="0"/>
              </a:rPr>
              <a:t>.</a:t>
            </a:r>
            <a:r>
              <a:rPr lang="ar-SA" altLang="ar-SA" dirty="0" smtClean="0">
                <a:latin typeface="Times New Roman" panose="02020603050405020304" pitchFamily="18" charset="0"/>
                <a:cs typeface="Times New Roman" panose="02020603050405020304" pitchFamily="18" charset="0"/>
              </a:rPr>
              <a:t> </a:t>
            </a:r>
          </a:p>
          <a:p>
            <a:pPr algn="r" rtl="1" eaLnBrk="1" hangingPunct="1"/>
            <a:r>
              <a:rPr lang="ar-SA" altLang="ar-SA" dirty="0" smtClean="0">
                <a:latin typeface="Times New Roman" panose="02020603050405020304" pitchFamily="18" charset="0"/>
                <a:cs typeface="Times New Roman" panose="02020603050405020304" pitchFamily="18" charset="0"/>
              </a:rPr>
              <a:t>ما هي الحالات التي يواجهها المنتج في المدى القصير بحسب الأسعار السائدة في السوق؟؟</a:t>
            </a:r>
          </a:p>
          <a:p>
            <a:pPr algn="r" rtl="1" eaLnBrk="1" hangingPunct="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pPr algn="ctr" rtl="1" eaLnBrk="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التوازن </a:t>
            </a:r>
            <a:r>
              <a:rPr lang="ar-SA" dirty="0">
                <a:effectLst/>
                <a:latin typeface="Times New Roman" panose="02020603050405020304" pitchFamily="18" charset="0"/>
                <a:cs typeface="Times New Roman" panose="02020603050405020304" pitchFamily="18" charset="0"/>
              </a:rPr>
              <a:t>في المدى القصير</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GB" dirty="0">
                <a:effectLst/>
                <a:latin typeface="Times New Roman" panose="02020603050405020304" pitchFamily="18" charset="0"/>
                <a:cs typeface="Times New Roman" panose="02020603050405020304" pitchFamily="18" charset="0"/>
              </a:rPr>
              <a:t>Short-Run Equilibrium</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99196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a:defRPr/>
            </a:pPr>
            <a:r>
              <a:rPr lang="ar-SA" dirty="0" smtClean="0">
                <a:effectLst/>
                <a:latin typeface="Times New Roman" panose="02020603050405020304" pitchFamily="18" charset="0"/>
                <a:cs typeface="Times New Roman" panose="02020603050405020304" pitchFamily="18" charset="0"/>
              </a:rPr>
              <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التوازن </a:t>
            </a:r>
            <a:r>
              <a:rPr lang="ar-SA" dirty="0">
                <a:effectLst/>
                <a:latin typeface="Times New Roman" panose="02020603050405020304" pitchFamily="18" charset="0"/>
                <a:cs typeface="Times New Roman" panose="02020603050405020304" pitchFamily="18" charset="0"/>
              </a:rPr>
              <a:t>في المدى القصير</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en-GB" dirty="0">
                <a:effectLst/>
                <a:latin typeface="Times New Roman" panose="02020603050405020304" pitchFamily="18" charset="0"/>
                <a:cs typeface="Times New Roman" panose="02020603050405020304" pitchFamily="18" charset="0"/>
              </a:rPr>
              <a:t>Short-Run Equilibrium</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
        <p:nvSpPr>
          <p:cNvPr id="321539" name="Text Placeholder 10"/>
          <p:cNvSpPr>
            <a:spLocks noGrp="1"/>
          </p:cNvSpPr>
          <p:nvPr>
            <p:ph type="body" sz="half" idx="2"/>
          </p:nvPr>
        </p:nvSpPr>
        <p:spPr>
          <a:xfrm>
            <a:off x="4356100" y="1600200"/>
            <a:ext cx="4330700" cy="4525963"/>
          </a:xfrm>
        </p:spPr>
        <p:txBody>
          <a:bodyPr/>
          <a:lstStyle/>
          <a:p>
            <a:pPr algn="r" rtl="1" eaLnBrk="1" hangingPunct="1"/>
            <a:r>
              <a:rPr lang="ar-SA" altLang="ar-SA" sz="2000" b="1" u="sng" dirty="0" smtClean="0">
                <a:latin typeface="Times New Roman" panose="02020603050405020304" pitchFamily="18" charset="0"/>
                <a:cs typeface="Times New Roman" panose="02020603050405020304" pitchFamily="18" charset="0"/>
              </a:rPr>
              <a:t>عند السعر= وج:</a:t>
            </a:r>
          </a:p>
          <a:p>
            <a:pPr algn="r" rtl="1" eaLnBrk="1" hangingPunct="1"/>
            <a:r>
              <a:rPr lang="ar-SA" altLang="ar-SA" sz="2000" b="1" dirty="0" smtClean="0">
                <a:latin typeface="Times New Roman" panose="02020603050405020304" pitchFamily="18" charset="0"/>
                <a:cs typeface="Times New Roman" panose="02020603050405020304" pitchFamily="18" charset="0"/>
              </a:rPr>
              <a:t>الإيراد=(وج)</a:t>
            </a:r>
            <a:r>
              <a:rPr lang="en-US" altLang="ar-SA" sz="2000" b="1" dirty="0" smtClean="0">
                <a:latin typeface="Times New Roman" panose="02020603050405020304" pitchFamily="18" charset="0"/>
                <a:cs typeface="Times New Roman" panose="02020603050405020304" pitchFamily="18" charset="0"/>
              </a:rPr>
              <a:t>X</a:t>
            </a:r>
            <a:r>
              <a:rPr lang="ar-SA" altLang="ar-SA" sz="2000" b="1" dirty="0" smtClean="0">
                <a:latin typeface="Times New Roman" panose="02020603050405020304" pitchFamily="18" charset="0"/>
                <a:cs typeface="Times New Roman" panose="02020603050405020304" pitchFamily="18" charset="0"/>
              </a:rPr>
              <a:t> (أو)= (وأب ج) كيف؟</a:t>
            </a:r>
          </a:p>
          <a:p>
            <a:pPr algn="r" rtl="1" eaLnBrk="1" hangingPunct="1"/>
            <a:r>
              <a:rPr lang="ar-SA" altLang="ar-SA" sz="2000" b="1" dirty="0" smtClean="0">
                <a:latin typeface="Times New Roman" panose="02020603050405020304" pitchFamily="18" charset="0"/>
                <a:cs typeface="Times New Roman" panose="02020603050405020304" pitchFamily="18" charset="0"/>
              </a:rPr>
              <a:t>التكاليف الكلية = (وأدهـ) كيف ؟</a:t>
            </a:r>
          </a:p>
          <a:p>
            <a:pPr algn="r" rtl="1" eaLnBrk="1" hangingPunct="1"/>
            <a:r>
              <a:rPr lang="ar-SA" altLang="ar-SA" sz="2000" b="1" dirty="0" smtClean="0">
                <a:latin typeface="Times New Roman" panose="02020603050405020304" pitchFamily="18" charset="0"/>
                <a:cs typeface="Times New Roman" panose="02020603050405020304" pitchFamily="18" charset="0"/>
              </a:rPr>
              <a:t>الخسارة=(وأدهـ)– (وأب ج) = (ب دهـ ج)  وهي تساوي التكاليف الثابتة</a:t>
            </a:r>
          </a:p>
          <a:p>
            <a:pPr algn="r" rtl="1" eaLnBrk="1" hangingPunct="1"/>
            <a:r>
              <a:rPr lang="ar-SA" altLang="ar-SA" sz="2000" b="1" dirty="0" smtClean="0">
                <a:latin typeface="Times New Roman" panose="02020603050405020304" pitchFamily="18" charset="0"/>
                <a:cs typeface="Times New Roman" panose="02020603050405020304" pitchFamily="18" charset="0"/>
              </a:rPr>
              <a:t>هل يستمر في الانتاج ؟؟؟ هل من عواقب للتوقف عن الانتاج؟؟</a:t>
            </a:r>
          </a:p>
          <a:p>
            <a:pPr algn="r" rtl="1" eaLnBrk="1" hangingPunct="1"/>
            <a:endParaRPr lang="ar-SA" altLang="ar-SA" sz="2000" b="1" dirty="0" smtClean="0">
              <a:latin typeface="Times New Roman" panose="02020603050405020304" pitchFamily="18" charset="0"/>
              <a:cs typeface="Times New Roman" panose="02020603050405020304" pitchFamily="18" charset="0"/>
            </a:endParaRPr>
          </a:p>
        </p:txBody>
      </p:sp>
      <p:pic>
        <p:nvPicPr>
          <p:cNvPr id="321540"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7950" y="1484313"/>
            <a:ext cx="4608066" cy="4608512"/>
          </a:xfrm>
          <a:noFill/>
        </p:spPr>
      </p:pic>
    </p:spTree>
    <p:extLst>
      <p:ext uri="{BB962C8B-B14F-4D97-AF65-F5344CB8AC3E}">
        <p14:creationId xmlns:p14="http://schemas.microsoft.com/office/powerpoint/2010/main" val="338152664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sp>
        <p:nvSpPr>
          <p:cNvPr id="322563" name="Text Placeholder 4"/>
          <p:cNvSpPr>
            <a:spLocks noGrp="1"/>
          </p:cNvSpPr>
          <p:nvPr>
            <p:ph type="body" sz="half" idx="2"/>
          </p:nvPr>
        </p:nvSpPr>
        <p:spPr/>
        <p:txBody>
          <a:bodyPr>
            <a:normAutofit fontScale="77500" lnSpcReduction="20000"/>
          </a:bodyPr>
          <a:lstStyle/>
          <a:p>
            <a:pPr algn="r" rtl="1"/>
            <a:r>
              <a:rPr lang="ar-SA" altLang="ar-SA" u="sng" dirty="0" smtClean="0"/>
              <a:t>عند السعر وس:</a:t>
            </a:r>
          </a:p>
          <a:p>
            <a:pPr algn="r" rtl="1"/>
            <a:r>
              <a:rPr lang="ar-SA" altLang="ar-SA" dirty="0" smtClean="0"/>
              <a:t>الايراد=وس ص ى (كيف؟)</a:t>
            </a:r>
          </a:p>
          <a:p>
            <a:pPr algn="r" rtl="1"/>
            <a:r>
              <a:rPr lang="ar-SA" altLang="ar-SA" dirty="0" smtClean="0"/>
              <a:t>التكاليف الكلية=وي ع غ</a:t>
            </a:r>
          </a:p>
          <a:p>
            <a:pPr algn="r" rtl="1"/>
            <a:r>
              <a:rPr lang="ar-SA" altLang="ar-SA" dirty="0" smtClean="0"/>
              <a:t>التكاليف المتغيرة: وي ك ط</a:t>
            </a:r>
          </a:p>
          <a:p>
            <a:pPr algn="r" rtl="1"/>
            <a:r>
              <a:rPr lang="ar-SA" altLang="ar-SA" dirty="0" smtClean="0"/>
              <a:t>التكاليف الثابتة: ط ك ع غ</a:t>
            </a:r>
          </a:p>
          <a:p>
            <a:pPr algn="r" rtl="1"/>
            <a:r>
              <a:rPr lang="ar-SA" altLang="ar-SA" dirty="0" smtClean="0"/>
              <a:t>الخسارة=س ص ع غ ، منها:</a:t>
            </a:r>
          </a:p>
          <a:p>
            <a:pPr lvl="1" algn="r" rtl="1"/>
            <a:r>
              <a:rPr lang="ar-SA" altLang="ar-SA" b="1" dirty="0" smtClean="0"/>
              <a:t>ط ك ع غ (كل التكلفة الثابتة)</a:t>
            </a:r>
          </a:p>
          <a:p>
            <a:pPr lvl="1" algn="r" rtl="1"/>
            <a:r>
              <a:rPr lang="ar-SA" altLang="ar-SA" b="1" dirty="0" smtClean="0"/>
              <a:t>س ص ك ط (جزء من التكلفة المتغيرة).</a:t>
            </a:r>
          </a:p>
          <a:p>
            <a:pPr algn="r" rtl="1"/>
            <a:r>
              <a:rPr lang="ar-SA" altLang="ar-SA" sz="2000" b="1" dirty="0" smtClean="0"/>
              <a:t>هل يستمر في الانتاج ؟؟؟ هل من عواقب للتوقف عن الانتاج؟؟</a:t>
            </a:r>
          </a:p>
          <a:p>
            <a:pPr algn="r" rtl="1"/>
            <a:endParaRPr lang="ar-SA" altLang="ar-SA" b="1" dirty="0" smtClean="0"/>
          </a:p>
          <a:p>
            <a:pPr algn="r" rtl="1"/>
            <a:endParaRPr lang="ar-SA" altLang="ar-SA" b="1" dirty="0" smtClean="0"/>
          </a:p>
          <a:p>
            <a:pPr algn="r" rtl="1"/>
            <a:endParaRPr lang="ar-SA" altLang="ar-SA" dirty="0" smtClean="0"/>
          </a:p>
          <a:p>
            <a:pPr algn="r" rtl="1"/>
            <a:endParaRPr lang="ar-SA" altLang="ar-SA" u="sng" dirty="0" smtClean="0"/>
          </a:p>
        </p:txBody>
      </p:sp>
      <p:pic>
        <p:nvPicPr>
          <p:cNvPr id="32256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3225"/>
            <a:ext cx="4038600" cy="4379913"/>
          </a:xfrm>
          <a:noFill/>
        </p:spPr>
      </p:pic>
    </p:spTree>
    <p:extLst>
      <p:ext uri="{BB962C8B-B14F-4D97-AF65-F5344CB8AC3E}">
        <p14:creationId xmlns:p14="http://schemas.microsoft.com/office/powerpoint/2010/main" val="223559081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Content Placeholder 5"/>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مما سبق: أدنى سعر للانتاج هو (و ج) وهو يعادل متوسط التكاليف المتغيرة؛ لماذا ؟؟</a:t>
            </a:r>
          </a:p>
          <a:p>
            <a:pPr algn="r" rtl="1"/>
            <a:r>
              <a:rPr lang="ar-SA" altLang="ar-SA" dirty="0" smtClean="0">
                <a:latin typeface="Times New Roman" panose="02020603050405020304" pitchFamily="18" charset="0"/>
                <a:cs typeface="Times New Roman" panose="02020603050405020304" pitchFamily="18" charset="0"/>
              </a:rPr>
              <a:t>أي سعر أعلى من (وج) يكون ف يصالح المنتج.</a:t>
            </a:r>
          </a:p>
          <a:p>
            <a:pPr algn="r" rtl="1"/>
            <a:r>
              <a:rPr lang="ar-SA" altLang="ar-SA" dirty="0" smtClean="0">
                <a:latin typeface="Times New Roman" panose="02020603050405020304" pitchFamily="18" charset="0"/>
                <a:cs typeface="Times New Roman" panose="02020603050405020304" pitchFamily="18" charset="0"/>
              </a:rPr>
              <a:t>أي سعر أقل من (و ج) يعني الخروج من السوق؛ لماذا؟؟</a:t>
            </a:r>
          </a:p>
          <a:p>
            <a:pPr algn="r" rtl="1"/>
            <a:r>
              <a:rPr lang="ar-SA" altLang="ar-SA" dirty="0" smtClean="0">
                <a:latin typeface="Times New Roman" panose="02020603050405020304" pitchFamily="18" charset="0"/>
                <a:cs typeface="Times New Roman" panose="02020603050405020304" pitchFamily="18" charset="0"/>
              </a:rPr>
              <a:t>بالتالي يكون منحنى العرض للمنتج في المدى القصير هو ذلك الجزء الصاعد من التكاليف الحدية و الواقع فوق متوسط التكاليف المتغيرة.</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a:bodyPr>
          <a:lstStyle/>
          <a:p>
            <a:pPr algn="ctr" rtl="1">
              <a:defRPr/>
            </a:pPr>
            <a:r>
              <a:rPr lang="ar-SA" dirty="0" smtClean="0">
                <a:latin typeface="Times New Roman" panose="02020603050405020304" pitchFamily="18" charset="0"/>
                <a:cs typeface="Times New Roman" panose="02020603050405020304" pitchFamily="18" charset="0"/>
              </a:rPr>
              <a:t>منحنى العرض في المدى القصير</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44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algn="just"/>
            <a:r>
              <a:rPr lang="ar-SA" dirty="0"/>
              <a:t>خواص الأرض العامة وتأثيراتها</a:t>
            </a:r>
            <a:endParaRPr lang="en-US" dirty="0"/>
          </a:p>
        </p:txBody>
      </p:sp>
      <p:sp>
        <p:nvSpPr>
          <p:cNvPr id="29699" name="Rectangle 3"/>
          <p:cNvSpPr>
            <a:spLocks noGrp="1" noChangeArrowheads="1"/>
          </p:cNvSpPr>
          <p:nvPr>
            <p:ph type="body" idx="1"/>
          </p:nvPr>
        </p:nvSpPr>
        <p:spPr>
          <a:xfrm>
            <a:off x="838200" y="2362200"/>
            <a:ext cx="7766248" cy="3947120"/>
          </a:xfrm>
        </p:spPr>
        <p:txBody>
          <a:bodyPr/>
          <a:lstStyle/>
          <a:p>
            <a:pPr marL="711200" indent="-711200" algn="just">
              <a:lnSpc>
                <a:spcPct val="90000"/>
              </a:lnSpc>
              <a:buFontTx/>
              <a:buAutoNum type="romanUcPeriod"/>
            </a:pPr>
            <a:r>
              <a:rPr lang="ar-SA" sz="2400" b="1" dirty="0"/>
              <a:t>الثبات وعدم القابلية للتحول الجغرافي والحركة (تؤثر في نوعية السلع التي يمكن انتاجها، وفي العلاقة بين عوامل الانتاج المستخدمة وذلك لاختلاف تكاليف انتاج السلع).</a:t>
            </a:r>
          </a:p>
          <a:p>
            <a:pPr marL="711200" indent="-711200" algn="just">
              <a:lnSpc>
                <a:spcPct val="90000"/>
              </a:lnSpc>
              <a:buFontTx/>
              <a:buAutoNum type="romanUcPeriod"/>
            </a:pPr>
            <a:r>
              <a:rPr lang="ar-SA" sz="2400" b="1" dirty="0"/>
              <a:t>عدم القابلية للفناء أو الزوال (تعني أن قيمة الأرض لا تنقص مع مرور الزمن وتنقص بتكرار العمليات الانتاجية، أي أن </a:t>
            </a:r>
            <a:r>
              <a:rPr lang="ar-SA" sz="2400" b="1" dirty="0" smtClean="0"/>
              <a:t>الإهلاك </a:t>
            </a:r>
            <a:r>
              <a:rPr lang="ar-SA" sz="2400" b="1" dirty="0"/>
              <a:t>يقارب الصفر بالاستعمال المرشد للأرض)</a:t>
            </a:r>
          </a:p>
          <a:p>
            <a:pPr marL="711200" indent="-711200" algn="just">
              <a:lnSpc>
                <a:spcPct val="90000"/>
              </a:lnSpc>
              <a:buFontTx/>
              <a:buAutoNum type="romanUcPeriod"/>
            </a:pPr>
            <a:r>
              <a:rPr lang="ar-SA" sz="2400" b="1" dirty="0"/>
              <a:t>عدم ضعف القابلية للزيادة، المساحات الزراعية المتاحة لأي دولة محدودة، ولكن المشاريع الزراعية بداخل الدولة يمكنها التوسع بشراء أو </a:t>
            </a:r>
            <a:r>
              <a:rPr lang="ar-SA" sz="2400" b="1" dirty="0" smtClean="0"/>
              <a:t>إيجار </a:t>
            </a:r>
            <a:r>
              <a:rPr lang="ar-SA" sz="2400" b="1" dirty="0"/>
              <a:t>الأراضي المجاورة. (تسهم في الحفاظ علي قيمة الارض، وتحتم </a:t>
            </a:r>
            <a:r>
              <a:rPr lang="ar-SA" sz="2400" b="1" dirty="0" smtClean="0"/>
              <a:t>إستخدامها </a:t>
            </a:r>
            <a:r>
              <a:rPr lang="ar-SA" sz="2400" b="1" dirty="0"/>
              <a:t>بالصورة المثلي وذلك بتكثيف استخدام العناصر الأخري)</a:t>
            </a:r>
            <a:endParaRPr lang="en-US" sz="2400" b="1"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08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501008"/>
            <a:ext cx="5461639" cy="29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1772816"/>
            <a:ext cx="5652120" cy="1754326"/>
          </a:xfrm>
          <a:prstGeom prst="rect">
            <a:avLst/>
          </a:prstGeom>
        </p:spPr>
        <p:txBody>
          <a:bodyPr wrap="square">
            <a:spAutoFit/>
          </a:bodyPr>
          <a:lstStyle/>
          <a:p>
            <a:r>
              <a:rPr lang="ar-SA" b="1" dirty="0"/>
              <a:t>القاعدة التي يجب اتباعها في حالة الخسارة هي: </a:t>
            </a:r>
            <a:endParaRPr lang="en-US" dirty="0"/>
          </a:p>
          <a:p>
            <a:pPr lvl="0"/>
            <a:r>
              <a:rPr lang="ar-SA" dirty="0"/>
              <a:t>الاستمرار في الانتاج اذا كان </a:t>
            </a:r>
            <a:r>
              <a:rPr lang="en-US" dirty="0"/>
              <a:t>TR &gt;TVC</a:t>
            </a:r>
            <a:r>
              <a:rPr lang="ar-SA" dirty="0"/>
              <a:t> او</a:t>
            </a:r>
            <a:r>
              <a:rPr lang="en-US" dirty="0"/>
              <a:t>P &gt;AVC </a:t>
            </a:r>
          </a:p>
          <a:p>
            <a:pPr lvl="0"/>
            <a:r>
              <a:rPr lang="ar-SA" dirty="0"/>
              <a:t>التوقف عن الانتاج اذا كان </a:t>
            </a:r>
            <a:r>
              <a:rPr lang="en-US" dirty="0"/>
              <a:t>TR&lt;TVC</a:t>
            </a:r>
            <a:r>
              <a:rPr lang="ar-SA" dirty="0"/>
              <a:t> او </a:t>
            </a:r>
            <a:r>
              <a:rPr lang="en-US" dirty="0"/>
              <a:t>P&lt;AVC</a:t>
            </a:r>
            <a:r>
              <a:rPr lang="ar-SA" dirty="0"/>
              <a:t> </a:t>
            </a:r>
            <a:endParaRPr lang="en-US" dirty="0"/>
          </a:p>
          <a:p>
            <a:r>
              <a:rPr lang="ar-SA" b="1" dirty="0"/>
              <a:t>مثال:</a:t>
            </a:r>
            <a:endParaRPr lang="en-US" dirty="0"/>
          </a:p>
          <a:p>
            <a:r>
              <a:rPr lang="ar-SA" dirty="0"/>
              <a:t>يوضح الجدول التالي اوضاع منشاتين تحققان خسائر، ومقدار الخسارة في حالة الاستمرا ر في الانتاج وفي حالة التوقف، والايرادات والتكاليف.</a:t>
            </a:r>
            <a:endParaRPr lang="en-US" dirty="0"/>
          </a:p>
        </p:txBody>
      </p:sp>
    </p:spTree>
    <p:extLst>
      <p:ext uri="{BB962C8B-B14F-4D97-AF65-F5344CB8AC3E}">
        <p14:creationId xmlns:p14="http://schemas.microsoft.com/office/powerpoint/2010/main" val="95423219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Content Placeholder 1"/>
          <p:cNvSpPr>
            <a:spLocks noGrp="1"/>
          </p:cNvSpPr>
          <p:nvPr>
            <p:ph idx="1"/>
          </p:nvPr>
        </p:nvSpPr>
        <p:spPr/>
        <p:txBody>
          <a:bodyPr/>
          <a:lstStyle/>
          <a:p>
            <a:pPr algn="r" rtl="1"/>
            <a:endParaRPr lang="ar-SA" altLang="en-US" smtClean="0"/>
          </a:p>
        </p:txBody>
      </p:sp>
      <p:sp>
        <p:nvSpPr>
          <p:cNvPr id="3" name="Title 2"/>
          <p:cNvSpPr>
            <a:spLocks noGrp="1"/>
          </p:cNvSpPr>
          <p:nvPr>
            <p:ph type="title"/>
          </p:nvPr>
        </p:nvSpPr>
        <p:spPr/>
        <p:txBody>
          <a:bodyPr>
            <a:normAutofit fontScale="90000"/>
          </a:bodyPr>
          <a:lstStyle/>
          <a:p>
            <a:pPr marR="0" algn="r" rtl="1"/>
            <a:r>
              <a:rPr lang="ar-SA" altLang="ar-SA" sz="4800" dirty="0">
                <a:latin typeface="Times New Roman" panose="02020603050405020304" pitchFamily="18" charset="0"/>
                <a:cs typeface="Times New Roman" panose="02020603050405020304" pitchFamily="18" charset="0"/>
              </a:rPr>
              <a:t>إقتصاديات الموارد الطبيعية</a:t>
            </a:r>
            <a:r>
              <a:rPr lang="en-US" altLang="ar-SA" sz="4800" dirty="0">
                <a:latin typeface="Times New Roman" panose="02020603050405020304" pitchFamily="18" charset="0"/>
                <a:cs typeface="Times New Roman" panose="02020603050405020304" pitchFamily="18" charset="0"/>
              </a:rPr>
              <a:t/>
            </a:r>
            <a:br>
              <a:rPr lang="en-US" altLang="ar-SA" sz="4800" dirty="0">
                <a:latin typeface="Times New Roman" panose="02020603050405020304" pitchFamily="18" charset="0"/>
                <a:cs typeface="Times New Roman" panose="02020603050405020304" pitchFamily="18" charset="0"/>
              </a:rPr>
            </a:br>
            <a:r>
              <a:rPr lang="en-GB" altLang="ar-SA" sz="4800" dirty="0">
                <a:latin typeface="Times New Roman" panose="02020603050405020304" pitchFamily="18" charset="0"/>
                <a:cs typeface="Times New Roman" panose="02020603050405020304" pitchFamily="18" charset="0"/>
              </a:rPr>
              <a:t>Natural Resource Economics</a:t>
            </a:r>
            <a:endParaRPr lang="ar-SA" alt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66659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Content Placeholder 1"/>
          <p:cNvSpPr>
            <a:spLocks noGrp="1"/>
          </p:cNvSpPr>
          <p:nvPr>
            <p:ph idx="1"/>
          </p:nvPr>
        </p:nvSpPr>
        <p:spPr/>
        <p:txBody>
          <a:bodyPr/>
          <a:lstStyle/>
          <a:p>
            <a:pPr algn="r" rtl="1"/>
            <a:endParaRPr lang="en-US" altLang="ar-SA" dirty="0" smtClean="0">
              <a:latin typeface="Times New Roman" panose="02020603050405020304" pitchFamily="18" charset="0"/>
              <a:cs typeface="Times New Roman" panose="02020603050405020304" pitchFamily="18" charset="0"/>
            </a:endParaRPr>
          </a:p>
          <a:p>
            <a:pPr algn="r" rtl="1"/>
            <a:r>
              <a:rPr lang="ar-SA" altLang="ar-SA" sz="3200" b="1" dirty="0" smtClean="0">
                <a:latin typeface="Times New Roman" panose="02020603050405020304" pitchFamily="18" charset="0"/>
                <a:cs typeface="Times New Roman" panose="02020603050405020304" pitchFamily="18" charset="0"/>
              </a:rPr>
              <a:t>جميع الموارد و الأنظمة </a:t>
            </a:r>
            <a:r>
              <a:rPr lang="en-GB" altLang="ar-SA" sz="3200" b="1" dirty="0" smtClean="0">
                <a:latin typeface="Times New Roman" panose="02020603050405020304" pitchFamily="18" charset="0"/>
                <a:cs typeface="Times New Roman" panose="02020603050405020304" pitchFamily="18" charset="0"/>
              </a:rPr>
              <a:t>Systems</a:t>
            </a:r>
            <a:r>
              <a:rPr lang="ar-SA" altLang="ar-SA" sz="3200" b="1" dirty="0" smtClean="0">
                <a:latin typeface="Times New Roman" panose="02020603050405020304" pitchFamily="18" charset="0"/>
                <a:cs typeface="Times New Roman" panose="02020603050405020304" pitchFamily="18" charset="0"/>
              </a:rPr>
              <a:t> النافعة للبشرية بما في ذلك الأرض، الغابات، المعادن، المياه، المترسبات، .... مع الأخذ في الاعتبار للبيئة المحيطة بنا.</a:t>
            </a:r>
          </a:p>
          <a:p>
            <a:pPr algn="r" rtl="1"/>
            <a:r>
              <a:rPr lang="ar-SA" altLang="ar-SA" sz="3200" b="1" dirty="0" smtClean="0">
                <a:latin typeface="Times New Roman" panose="02020603050405020304" pitchFamily="18" charset="0"/>
                <a:cs typeface="Times New Roman" panose="02020603050405020304" pitchFamily="18" charset="0"/>
              </a:rPr>
              <a:t>أهمية مفهوم الأنظمة؟؟</a:t>
            </a:r>
          </a:p>
        </p:txBody>
      </p:sp>
      <p:sp>
        <p:nvSpPr>
          <p:cNvPr id="3" name="Title 2"/>
          <p:cNvSpPr>
            <a:spLocks noGrp="1"/>
          </p:cNvSpPr>
          <p:nvPr>
            <p:ph type="title"/>
          </p:nvPr>
        </p:nvSpPr>
        <p:spPr>
          <a:xfrm>
            <a:off x="457200" y="274638"/>
            <a:ext cx="8229600" cy="1714202"/>
          </a:xfrm>
        </p:spPr>
        <p:txBody>
          <a:bodyPr>
            <a:normAutofit fontScale="90000"/>
          </a:bodyPr>
          <a:lstStyle/>
          <a:p>
            <a:pPr algn="r" rtl="1">
              <a:defRPr/>
            </a:pPr>
            <a:r>
              <a:rPr lang="ar-SA" dirty="0" smtClean="0">
                <a:effectLst/>
                <a:latin typeface="Times New Roman" panose="02020603050405020304" pitchFamily="18" charset="0"/>
                <a:cs typeface="Times New Roman" panose="02020603050405020304" pitchFamily="18" charset="0"/>
              </a:rPr>
              <a:t>تعريف الموارد الطبيعية </a:t>
            </a:r>
            <a:r>
              <a:rPr lang="en-GB" dirty="0" smtClean="0">
                <a:effectLst/>
                <a:latin typeface="Times New Roman" panose="02020603050405020304" pitchFamily="18" charset="0"/>
                <a:cs typeface="Times New Roman" panose="02020603050405020304" pitchFamily="18" charset="0"/>
              </a:rPr>
              <a:t>Natural Resource</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09006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Content Placeholder 1"/>
          <p:cNvSpPr>
            <a:spLocks noGrp="1"/>
          </p:cNvSpPr>
          <p:nvPr>
            <p:ph idx="1"/>
          </p:nvPr>
        </p:nvSpPr>
        <p:spPr/>
        <p:txBody>
          <a:bodyPr>
            <a:normAutofit/>
          </a:bodyPr>
          <a:lstStyle/>
          <a:p>
            <a:pPr algn="r" rtl="1"/>
            <a:r>
              <a:rPr lang="ar-SA" altLang="ar-SA" dirty="0" smtClean="0">
                <a:latin typeface="Times New Roman" panose="02020603050405020304" pitchFamily="18" charset="0"/>
                <a:cs typeface="Times New Roman" panose="02020603050405020304" pitchFamily="18" charset="0"/>
              </a:rPr>
              <a:t>تشمل: </a:t>
            </a:r>
          </a:p>
          <a:p>
            <a:pPr algn="r" rtl="1"/>
            <a:r>
              <a:rPr lang="ar-SA" altLang="ar-SA" dirty="0" smtClean="0">
                <a:latin typeface="Times New Roman" panose="02020603050405020304" pitchFamily="18" charset="0"/>
                <a:cs typeface="Times New Roman" panose="02020603050405020304" pitchFamily="18" charset="0"/>
              </a:rPr>
              <a:t>الأرض الزراعية، الغابات و منتجاتها العديدة، الأراضي الطبيعية المصانة لغرض الترفيه و الثقافة و العلم، مصايد الأسماك العذبة و الملحة، الموارد المعدنية و التي تشمل الوقود و اللاوقود، مصادر الطاقة المتجددة و الغير معدنية وتشمل الطاقة الشمسية وطاقة الرياح و الرياح و الأمواج و الأنظمة الأرضية الحراراية و الموارد المائية و أخيراً مقدرة البيئة على إستيعاب المخلفات الصناعية وغيرها بجميع أنواعها.</a:t>
            </a: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a:defRPr/>
            </a:pPr>
            <a:r>
              <a:rPr lang="ar-SA" dirty="0">
                <a:effectLst/>
                <a:latin typeface="Times New Roman" panose="02020603050405020304" pitchFamily="18" charset="0"/>
                <a:cs typeface="Times New Roman" panose="02020603050405020304" pitchFamily="18" charset="0"/>
              </a:rPr>
              <a:t>التصنيفات الرئيسية للموارد </a:t>
            </a:r>
            <a:r>
              <a:rPr lang="ar-SA" dirty="0" smtClean="0">
                <a:effectLst/>
                <a:latin typeface="Times New Roman" panose="02020603050405020304" pitchFamily="18" charset="0"/>
                <a:cs typeface="Times New Roman" panose="02020603050405020304" pitchFamily="18" charset="0"/>
              </a:rPr>
              <a:t>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6417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Content Placeholder 1"/>
          <p:cNvSpPr>
            <a:spLocks noGrp="1"/>
          </p:cNvSpPr>
          <p:nvPr>
            <p:ph idx="1"/>
          </p:nvPr>
        </p:nvSpPr>
        <p:spPr/>
        <p:txBody>
          <a:bodyPr/>
          <a:lstStyle/>
          <a:p>
            <a:pPr algn="r" rtl="1"/>
            <a:r>
              <a:rPr lang="ar-SA" altLang="ar-SA" sz="3200" b="1" smtClean="0">
                <a:cs typeface="Times New Roman" pitchFamily="18" charset="0"/>
              </a:rPr>
              <a:t>تشمل :</a:t>
            </a:r>
          </a:p>
          <a:p>
            <a:pPr algn="r" rtl="1"/>
            <a:r>
              <a:rPr lang="ar-SA" altLang="ar-SA" sz="3200" b="1" smtClean="0">
                <a:cs typeface="Times New Roman" pitchFamily="18" charset="0"/>
              </a:rPr>
              <a:t>الإستهلاك المباشر مثل الأسماك الطازجة ، المياه، أماكن الترفيه، خشب الحريق و التدفأه، </a:t>
            </a:r>
          </a:p>
          <a:p>
            <a:pPr algn="r" rtl="1"/>
            <a:r>
              <a:rPr lang="ar-SA" altLang="ar-SA" sz="3200" b="1" smtClean="0">
                <a:cs typeface="Times New Roman" pitchFamily="18" charset="0"/>
              </a:rPr>
              <a:t>إنتاج سلعة معينة مثل الحديد، النحاس الخام </a:t>
            </a:r>
          </a:p>
          <a:p>
            <a:pPr algn="r" rtl="1"/>
            <a:r>
              <a:rPr lang="ar-SA" altLang="ar-SA" sz="3200" b="1" smtClean="0">
                <a:cs typeface="Times New Roman" pitchFamily="18" charset="0"/>
              </a:rPr>
              <a:t>إستعمالات إستهلاكية في عمليات تصنيع مبدأية ووسطية مثل الوقود في المصانع و النقل.</a:t>
            </a:r>
          </a:p>
          <a:p>
            <a:pPr algn="r" rtl="1"/>
            <a:r>
              <a:rPr lang="ar-SA" altLang="ar-SA" sz="3200" b="1" smtClean="0">
                <a:cs typeface="Times New Roman" pitchFamily="18" charset="0"/>
              </a:rPr>
              <a:t>؟؟؟</a:t>
            </a:r>
            <a:endParaRPr lang="ar-SA" altLang="ar-SA" sz="3200" b="1" smtClean="0"/>
          </a:p>
        </p:txBody>
      </p:sp>
      <p:sp>
        <p:nvSpPr>
          <p:cNvPr id="3" name="Title 2"/>
          <p:cNvSpPr>
            <a:spLocks noGrp="1"/>
          </p:cNvSpPr>
          <p:nvPr>
            <p:ph type="title"/>
          </p:nvPr>
        </p:nvSpPr>
        <p:spPr/>
        <p:txBody>
          <a:bodyPr/>
          <a:lstStyle/>
          <a:p>
            <a:pPr algn="ctr">
              <a:defRPr/>
            </a:pPr>
            <a:r>
              <a:rPr lang="ar-SA" dirty="0">
                <a:effectLst/>
                <a:latin typeface="Times New Roman" panose="02020603050405020304" pitchFamily="18" charset="0"/>
                <a:cs typeface="Times New Roman" panose="02020603050405020304" pitchFamily="18" charset="0"/>
              </a:rPr>
              <a:t>واستعمالات الموارد 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1775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1"/>
          <p:cNvSpPr>
            <a:spLocks noGrp="1"/>
          </p:cNvSpPr>
          <p:nvPr>
            <p:ph idx="1"/>
          </p:nvPr>
        </p:nvSpPr>
        <p:spPr/>
        <p:txBody>
          <a:bodyPr>
            <a:normAutofit lnSpcReduction="10000"/>
          </a:bodyPr>
          <a:lstStyle/>
          <a:p>
            <a:pPr algn="r" rtl="1"/>
            <a:r>
              <a:rPr lang="ar-SA" altLang="ar-SA" sz="3600" b="1" dirty="0" smtClean="0">
                <a:latin typeface="Times New Roman" panose="02020603050405020304" pitchFamily="18" charset="0"/>
                <a:cs typeface="Times New Roman" panose="02020603050405020304" pitchFamily="18" charset="0"/>
              </a:rPr>
              <a:t>مفهومين رئيسيين هما:</a:t>
            </a:r>
          </a:p>
          <a:p>
            <a:pPr algn="r" rtl="1"/>
            <a:r>
              <a:rPr lang="ar-SA" altLang="ar-SA" sz="3600" b="1" dirty="0" smtClean="0">
                <a:latin typeface="Times New Roman" panose="02020603050405020304" pitchFamily="18" charset="0"/>
                <a:cs typeface="Times New Roman" panose="02020603050405020304" pitchFamily="18" charset="0"/>
              </a:rPr>
              <a:t> المخزون أو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  أو </a:t>
            </a:r>
            <a:r>
              <a:rPr lang="en-GB" altLang="ar-SA" sz="3600" b="1" dirty="0" smtClean="0">
                <a:latin typeface="Times New Roman" panose="02020603050405020304" pitchFamily="18" charset="0"/>
                <a:cs typeface="Times New Roman" panose="02020603050405020304" pitchFamily="18" charset="0"/>
              </a:rPr>
              <a:t>Inventories</a:t>
            </a:r>
            <a:r>
              <a:rPr lang="ar-SA" altLang="ar-SA" sz="3600" b="1" dirty="0" smtClean="0">
                <a:latin typeface="Times New Roman" panose="02020603050405020304" pitchFamily="18" charset="0"/>
                <a:cs typeface="Times New Roman" panose="02020603050405020304" pitchFamily="18" charset="0"/>
              </a:rPr>
              <a:t> أي الموجود من المورد في لحظة زمنية معينة (يعرف ذلك باسم المخزون الإحتياطي </a:t>
            </a:r>
            <a:r>
              <a:rPr lang="en-GB" altLang="ar-SA" sz="3600" b="1" dirty="0" smtClean="0">
                <a:latin typeface="Times New Roman" panose="02020603050405020304" pitchFamily="18" charset="0"/>
                <a:cs typeface="Times New Roman" panose="02020603050405020304" pitchFamily="18" charset="0"/>
              </a:rPr>
              <a:t>Reserves</a:t>
            </a:r>
            <a:r>
              <a:rPr lang="ar-SA" altLang="ar-SA" sz="3600" b="1" dirty="0" smtClean="0">
                <a:latin typeface="Times New Roman" panose="02020603050405020304" pitchFamily="18" charset="0"/>
                <a:cs typeface="Times New Roman" panose="02020603050405020304" pitchFamily="18" charset="0"/>
              </a:rPr>
              <a:t>) . </a:t>
            </a:r>
          </a:p>
          <a:p>
            <a:pPr lvl="1" algn="r" rtl="1"/>
            <a:r>
              <a:rPr lang="ar-SA" altLang="ar-SA" sz="3600" b="1" dirty="0" smtClean="0">
                <a:latin typeface="Times New Roman" panose="02020603050405020304" pitchFamily="18" charset="0"/>
                <a:cs typeface="Times New Roman" panose="02020603050405020304" pitchFamily="18" charset="0"/>
              </a:rPr>
              <a:t>أثر التكنولوجيا والعوامل الاقتصادية والاجتماعية على المخزون؟</a:t>
            </a:r>
          </a:p>
          <a:p>
            <a:pPr algn="r" rtl="1"/>
            <a:r>
              <a:rPr lang="ar-SA" altLang="ar-SA" sz="3600" b="1" dirty="0" smtClean="0">
                <a:latin typeface="Times New Roman" panose="02020603050405020304" pitchFamily="18" charset="0"/>
                <a:cs typeface="Times New Roman" panose="02020603050405020304" pitchFamily="18" charset="0"/>
              </a:rPr>
              <a:t>التيار أو </a:t>
            </a:r>
            <a:r>
              <a:rPr lang="en-GB" altLang="ar-SA" sz="3600" b="1" dirty="0" smtClean="0">
                <a:latin typeface="Times New Roman" panose="02020603050405020304" pitchFamily="18" charset="0"/>
                <a:cs typeface="Times New Roman" panose="02020603050405020304" pitchFamily="18" charset="0"/>
              </a:rPr>
              <a:t>Flow</a:t>
            </a:r>
            <a:r>
              <a:rPr lang="ar-SA" altLang="ar-SA" sz="3600" b="1" dirty="0" smtClean="0">
                <a:latin typeface="Times New Roman" panose="02020603050405020304" pitchFamily="18" charset="0"/>
                <a:cs typeface="Times New Roman" panose="02020603050405020304" pitchFamily="18" charset="0"/>
              </a:rPr>
              <a:t> ويشمل سلع الموارد الطبيعية أو الخدمات التي تنتج من المخزون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a:t>
            </a:r>
            <a:endParaRPr lang="en-US" altLang="ar-SA" sz="3600" b="1"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ar-SA" dirty="0" smtClean="0">
                <a:effectLst/>
                <a:latin typeface="Times New Roman" panose="02020603050405020304" pitchFamily="18" charset="0"/>
                <a:cs typeface="Times New Roman" panose="02020603050405020304" pitchFamily="18" charset="0"/>
              </a:rPr>
              <a:t>مصادر </a:t>
            </a:r>
            <a:r>
              <a:rPr lang="ar-SA" dirty="0">
                <a:effectLst/>
                <a:latin typeface="Times New Roman" panose="02020603050405020304" pitchFamily="18" charset="0"/>
                <a:cs typeface="Times New Roman" panose="02020603050405020304" pitchFamily="18" charset="0"/>
              </a:rPr>
              <a:t>الموارد الطبيعية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76660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بعض المخزون من الموارد الطبيعية </a:t>
            </a:r>
            <a:r>
              <a:rPr lang="en-GB" altLang="ar-SA" sz="2800" b="1" smtClean="0">
                <a:latin typeface="Times New Roman" panose="02020603050405020304" pitchFamily="18" charset="0"/>
                <a:cs typeface="Times New Roman" panose="02020603050405020304" pitchFamily="18" charset="0"/>
              </a:rPr>
              <a:t>Stock</a:t>
            </a:r>
            <a:r>
              <a:rPr lang="ar-SA" altLang="ar-SA" sz="2800" b="1" smtClean="0">
                <a:latin typeface="Times New Roman" panose="02020603050405020304" pitchFamily="18" charset="0"/>
                <a:cs typeface="Times New Roman" panose="02020603050405020304" pitchFamily="18" charset="0"/>
              </a:rPr>
              <a:t> يكون متجددا </a:t>
            </a:r>
            <a:r>
              <a:rPr lang="en-GB" altLang="ar-SA" sz="2800" b="1" smtClean="0">
                <a:latin typeface="Times New Roman" panose="02020603050405020304" pitchFamily="18" charset="0"/>
                <a:cs typeface="Times New Roman" panose="02020603050405020304" pitchFamily="18" charset="0"/>
              </a:rPr>
              <a:t>Renewable</a:t>
            </a:r>
            <a:r>
              <a:rPr lang="ar-SA" altLang="ar-SA" sz="2800" b="1" smtClean="0">
                <a:latin typeface="Times New Roman" panose="02020603050405020304" pitchFamily="18" charset="0"/>
                <a:cs typeface="Times New Roman" panose="02020603050405020304" pitchFamily="18" charset="0"/>
              </a:rPr>
              <a:t> سواء بعمليات طبيعية أو آدمية. </a:t>
            </a:r>
          </a:p>
          <a:p>
            <a:pPr lvl="1" algn="r" rtl="1"/>
            <a:r>
              <a:rPr lang="ar-SA" altLang="ar-SA" sz="2800" b="1" smtClean="0">
                <a:latin typeface="Times New Roman" panose="02020603050405020304" pitchFamily="18" charset="0"/>
                <a:cs typeface="Times New Roman" panose="02020603050405020304" pitchFamily="18" charset="0"/>
              </a:rPr>
              <a:t>فمصادر الطاقة الشمسية و الرياحيه و الموجية و الأرض الزراعية، و الغابات و مصايد الأسماك و الهواء و المياه السطحية جميعها موارد طبيعية متجددة </a:t>
            </a:r>
            <a:r>
              <a:rPr lang="en-GB" altLang="ar-SA" sz="2800" b="1" smtClean="0">
                <a:latin typeface="Times New Roman" panose="02020603050405020304" pitchFamily="18" charset="0"/>
                <a:cs typeface="Times New Roman" panose="02020603050405020304" pitchFamily="18" charset="0"/>
              </a:rPr>
              <a:t>Renewable Resources</a:t>
            </a:r>
            <a:r>
              <a:rPr lang="ar-SA" altLang="ar-SA" sz="2800" b="1" smtClean="0">
                <a:latin typeface="Times New Roman" panose="02020603050405020304" pitchFamily="18" charset="0"/>
                <a:cs typeface="Times New Roman" panose="02020603050405020304" pitchFamily="18" charset="0"/>
              </a:rPr>
              <a:t> </a:t>
            </a:r>
          </a:p>
          <a:p>
            <a:pPr algn="r" rtl="1"/>
            <a:r>
              <a:rPr lang="ar-SA" altLang="ar-SA" sz="2800" b="1" smtClean="0">
                <a:latin typeface="Times New Roman" panose="02020603050405020304" pitchFamily="18" charset="0"/>
                <a:cs typeface="Times New Roman" panose="02020603050405020304" pitchFamily="18" charset="0"/>
              </a:rPr>
              <a:t> البعض الآخر يمكن ألاّ يكون مجدداً لنفسه أو </a:t>
            </a:r>
            <a:r>
              <a:rPr lang="en-GB" altLang="ar-SA" sz="2800" b="1" smtClean="0">
                <a:latin typeface="Times New Roman" panose="02020603050405020304" pitchFamily="18" charset="0"/>
                <a:cs typeface="Times New Roman" panose="02020603050405020304" pitchFamily="18" charset="0"/>
              </a:rPr>
              <a:t>Non-renewable</a:t>
            </a:r>
            <a:r>
              <a:rPr lang="ar-SA" altLang="ar-SA" sz="2800" b="1" smtClean="0">
                <a:latin typeface="Times New Roman" panose="02020603050405020304" pitchFamily="18" charset="0"/>
                <a:cs typeface="Times New Roman" panose="02020603050405020304" pitchFamily="18" charset="0"/>
              </a:rPr>
              <a:t> </a:t>
            </a:r>
          </a:p>
          <a:p>
            <a:pPr lvl="1" algn="r" rtl="1"/>
            <a:r>
              <a:rPr lang="ar-SA" altLang="ar-SA" sz="2800" b="1" smtClean="0">
                <a:latin typeface="Times New Roman" panose="02020603050405020304" pitchFamily="18" charset="0"/>
                <a:cs typeface="Times New Roman" panose="02020603050405020304" pitchFamily="18" charset="0"/>
              </a:rPr>
              <a:t>المعادن الخام و الوقود البترولي فغير متجددة </a:t>
            </a:r>
            <a:r>
              <a:rPr lang="en-GB" altLang="ar-SA" sz="2800" b="1" smtClean="0">
                <a:latin typeface="Times New Roman" panose="02020603050405020304" pitchFamily="18" charset="0"/>
                <a:cs typeface="Times New Roman" panose="02020603050405020304" pitchFamily="18" charset="0"/>
              </a:rPr>
              <a:t>Non-renewable Resources</a:t>
            </a:r>
            <a:endParaRPr lang="ar-SA" altLang="ar-SA" sz="2800" b="1" smtClean="0">
              <a:latin typeface="Times New Roman" panose="02020603050405020304" pitchFamily="18" charset="0"/>
              <a:cs typeface="Times New Roman" panose="02020603050405020304" pitchFamily="18" charset="0"/>
            </a:endParaRPr>
          </a:p>
          <a:p>
            <a:pPr algn="r" rtl="1"/>
            <a:r>
              <a:rPr lang="ar-SA" altLang="ar-SA" sz="2800" b="1" smtClean="0">
                <a:latin typeface="Times New Roman" panose="02020603050405020304" pitchFamily="18" charset="0"/>
                <a:cs typeface="Times New Roman" panose="02020603050405020304" pitchFamily="18" charset="0"/>
              </a:rPr>
              <a:t>لا حظ أن التجدد يعتمد على طريقة الاستخدام</a:t>
            </a:r>
          </a:p>
        </p:txBody>
      </p:sp>
      <p:sp>
        <p:nvSpPr>
          <p:cNvPr id="3" name="Title 2"/>
          <p:cNvSpPr>
            <a:spLocks noGrp="1"/>
          </p:cNvSpPr>
          <p:nvPr>
            <p:ph type="title"/>
          </p:nvPr>
        </p:nvSpPr>
        <p:spPr/>
        <p:txBody>
          <a:bodyPr/>
          <a:lstStyle/>
          <a:p>
            <a:pPr algn="ctr" rtl="1">
              <a:defRPr/>
            </a:pPr>
            <a:r>
              <a:rPr lang="ar-SA" dirty="0" smtClean="0">
                <a:latin typeface="Times New Roman" panose="02020603050405020304" pitchFamily="18" charset="0"/>
                <a:cs typeface="Times New Roman" panose="02020603050405020304" pitchFamily="18" charset="0"/>
              </a:rPr>
              <a:t>موارد متجددة / غير متجددة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67038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Content Placeholder 1"/>
          <p:cNvSpPr>
            <a:spLocks noGrp="1"/>
          </p:cNvSpPr>
          <p:nvPr>
            <p:ph idx="1"/>
          </p:nvPr>
        </p:nvSpPr>
        <p:spPr/>
        <p:txBody>
          <a:bodyPr>
            <a:normAutofit fontScale="92500"/>
          </a:bodyPr>
          <a:lstStyle/>
          <a:p>
            <a:pPr algn="r" rtl="1"/>
            <a:r>
              <a:rPr lang="ar-SA" altLang="ar-SA" sz="2800" smtClean="0">
                <a:latin typeface="Times New Roman" panose="02020603050405020304" pitchFamily="18" charset="0"/>
                <a:cs typeface="Times New Roman" panose="02020603050405020304" pitchFamily="18" charset="0"/>
              </a:rPr>
              <a:t>يعرف الإقتصاديون أي سلعة لها سعر موجب في سوق متنافس بأنها نادرة، ومن </a:t>
            </a:r>
            <a:r>
              <a:rPr lang="ar-SA" altLang="ar-SA" sz="2800" b="1" smtClean="0">
                <a:latin typeface="Times New Roman" panose="02020603050405020304" pitchFamily="18" charset="0"/>
                <a:cs typeface="Times New Roman" panose="02020603050405020304" pitchFamily="18" charset="0"/>
              </a:rPr>
              <a:t>العوامل المقللة للندرة </a:t>
            </a:r>
            <a:r>
              <a:rPr lang="en-GB" altLang="ar-SA" sz="2800" b="1" smtClean="0">
                <a:latin typeface="Times New Roman" panose="02020603050405020304" pitchFamily="18" charset="0"/>
                <a:cs typeface="Times New Roman" panose="02020603050405020304" pitchFamily="18" charset="0"/>
              </a:rPr>
              <a:t>Factors Mitigating Scarcity</a:t>
            </a:r>
            <a:r>
              <a:rPr lang="ar-SA" altLang="ar-SA" sz="2800" b="1" smtClean="0">
                <a:latin typeface="Times New Roman" panose="02020603050405020304" pitchFamily="18" charset="0"/>
                <a:cs typeface="Times New Roman" panose="02020603050405020304" pitchFamily="18" charset="0"/>
              </a:rPr>
              <a:t>:</a:t>
            </a:r>
          </a:p>
          <a:p>
            <a:pPr lvl="1" algn="r" rtl="1" hangingPunct="1"/>
            <a:r>
              <a:rPr lang="ar-SA" altLang="ar-SA" sz="2800" b="1" smtClean="0">
                <a:latin typeface="Times New Roman" panose="02020603050405020304" pitchFamily="18" charset="0"/>
                <a:cs typeface="Times New Roman" panose="02020603050405020304" pitchFamily="18" charset="0"/>
              </a:rPr>
              <a:t>التغيرات التكنولوجية: وتؤدي إلى زيادة كفاءة إستخدام المورد و عموماً تقلل من الندرة.</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إحلال الموارد الموجودة بكثرة محل الموجودة بقلة مثل إحلال الألومونيوم محل النحاس، و إحلال الحبوب محل اللحم و الألياف الصناعية محل الطبيعية و البلاستيك محل الجلد.</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التجارة بين الدول.</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الإكتشافات للموارد الجديدة.</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إعادة الإستخدام </a:t>
            </a:r>
            <a:r>
              <a:rPr lang="en-GB" altLang="ar-SA" sz="2800" b="1" smtClean="0">
                <a:latin typeface="Times New Roman" panose="02020603050405020304" pitchFamily="18" charset="0"/>
                <a:cs typeface="Times New Roman" panose="02020603050405020304" pitchFamily="18" charset="0"/>
              </a:rPr>
              <a:t>Recycling</a:t>
            </a:r>
            <a:r>
              <a:rPr lang="ar-SA" altLang="ar-SA" sz="2800" b="1" smtClean="0">
                <a:latin typeface="Times New Roman" panose="02020603050405020304" pitchFamily="18" charset="0"/>
                <a:cs typeface="Times New Roman" panose="02020603050405020304" pitchFamily="18" charset="0"/>
              </a:rPr>
              <a:t>.</a:t>
            </a:r>
            <a:endParaRPr lang="en-US" altLang="ar-SA" sz="2800" b="1" smtClean="0">
              <a:latin typeface="Times New Roman" panose="02020603050405020304" pitchFamily="18" charset="0"/>
              <a:cs typeface="Times New Roman" panose="02020603050405020304" pitchFamily="18" charset="0"/>
            </a:endParaRPr>
          </a:p>
          <a:p>
            <a:pPr algn="r" rtl="1"/>
            <a:endParaRPr lang="en-US" altLang="ar-SA" sz="2800" smtClean="0">
              <a:latin typeface="Times New Roman" panose="02020603050405020304" pitchFamily="18" charset="0"/>
              <a:cs typeface="Times New Roman" panose="02020603050405020304" pitchFamily="18" charset="0"/>
            </a:endParaRPr>
          </a:p>
          <a:p>
            <a:pPr algn="r" rtl="1"/>
            <a:endParaRPr lang="ar-SA" altLang="ar-SA" sz="280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rtl="1">
              <a:defRPr/>
            </a:pPr>
            <a:r>
              <a:rPr lang="ar-SA" dirty="0">
                <a:effectLst/>
                <a:latin typeface="Times New Roman" panose="02020603050405020304" pitchFamily="18" charset="0"/>
                <a:cs typeface="Times New Roman" panose="02020603050405020304" pitchFamily="18" charset="0"/>
              </a:rPr>
              <a:t>ندرة الموارد و العوامل المؤثرة عليها</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28533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Content Placeholder 1"/>
          <p:cNvSpPr>
            <a:spLocks noGrp="1"/>
          </p:cNvSpPr>
          <p:nvPr>
            <p:ph idx="1"/>
          </p:nvPr>
        </p:nvSpPr>
        <p:spPr/>
        <p:txBody>
          <a:bodyPr/>
          <a:lstStyle/>
          <a:p>
            <a:pPr marR="0" algn="r" rtl="1"/>
            <a:r>
              <a:rPr lang="ar-SA" altLang="ar-SA" b="1" dirty="0">
                <a:latin typeface="Times New Roman" panose="02020603050405020304" pitchFamily="18" charset="0"/>
                <a:cs typeface="Times New Roman" panose="02020603050405020304" pitchFamily="18" charset="0"/>
              </a:rPr>
              <a:t>إدارة الأعمال </a:t>
            </a:r>
            <a:r>
              <a:rPr lang="ar-SA" altLang="ar-SA" b="1" dirty="0" smtClean="0">
                <a:latin typeface="Times New Roman" panose="02020603050405020304" pitchFamily="18" charset="0"/>
                <a:cs typeface="Times New Roman" panose="02020603050405020304" pitchFamily="18" charset="0"/>
              </a:rPr>
              <a:t>المزرعية </a:t>
            </a:r>
            <a:r>
              <a:rPr lang="en-US" altLang="ar-SA" b="1" dirty="0" smtClean="0">
                <a:latin typeface="Times New Roman" panose="02020603050405020304" pitchFamily="18" charset="0"/>
                <a:cs typeface="Times New Roman" panose="02020603050405020304" pitchFamily="18" charset="0"/>
              </a:rPr>
              <a:t>Farm Management</a:t>
            </a:r>
            <a:r>
              <a:rPr lang="ar-SA" altLang="ar-SA" b="1" dirty="0" smtClean="0">
                <a:latin typeface="Times New Roman" panose="02020603050405020304" pitchFamily="18" charset="0"/>
                <a:cs typeface="Times New Roman" panose="02020603050405020304" pitchFamily="18" charset="0"/>
              </a:rPr>
              <a:t> </a:t>
            </a:r>
          </a:p>
          <a:p>
            <a:pPr algn="r" rtl="1"/>
            <a:r>
              <a:rPr lang="ar-SA" altLang="ar-SA" b="1" dirty="0">
                <a:latin typeface="Times New Roman" panose="02020603050405020304" pitchFamily="18" charset="0"/>
                <a:cs typeface="Times New Roman" panose="02020603050405020304" pitchFamily="18" charset="0"/>
              </a:rPr>
              <a:t>التسويق </a:t>
            </a:r>
            <a:r>
              <a:rPr lang="ar-SA" altLang="ar-SA" b="1" dirty="0" smtClean="0">
                <a:latin typeface="Times New Roman" panose="02020603050405020304" pitchFamily="18" charset="0"/>
                <a:cs typeface="Times New Roman" panose="02020603050405020304" pitchFamily="18" charset="0"/>
              </a:rPr>
              <a:t>الزراعي</a:t>
            </a:r>
          </a:p>
          <a:p>
            <a:pPr algn="r" rtl="1"/>
            <a:r>
              <a:rPr lang="ar-SA" altLang="ar-SA" b="1" dirty="0" smtClean="0">
                <a:latin typeface="Times New Roman" panose="02020603050405020304" pitchFamily="18" charset="0"/>
                <a:cs typeface="Times New Roman" panose="02020603050405020304" pitchFamily="18" charset="0"/>
              </a:rPr>
              <a:t>التمويل </a:t>
            </a:r>
            <a:r>
              <a:rPr lang="ar-SA" altLang="ar-SA" b="1" dirty="0">
                <a:latin typeface="Times New Roman" panose="02020603050405020304" pitchFamily="18" charset="0"/>
                <a:cs typeface="Times New Roman" panose="02020603050405020304" pitchFamily="18" charset="0"/>
              </a:rPr>
              <a:t>الزراعي</a:t>
            </a:r>
          </a:p>
          <a:p>
            <a:pPr marR="0" algn="r" rtl="1"/>
            <a:r>
              <a:rPr lang="ar-SA" dirty="0">
                <a:latin typeface="Times New Roman" panose="02020603050405020304" pitchFamily="18" charset="0"/>
                <a:cs typeface="Times New Roman" panose="02020603050405020304" pitchFamily="18" charset="0"/>
              </a:rPr>
              <a:t>التخطيط والسياسة </a:t>
            </a:r>
            <a:r>
              <a:rPr lang="ar-SA" dirty="0" smtClean="0">
                <a:latin typeface="Times New Roman" panose="02020603050405020304" pitchFamily="18" charset="0"/>
                <a:cs typeface="Times New Roman" panose="02020603050405020304" pitchFamily="18" charset="0"/>
              </a:rPr>
              <a:t>الزراعية</a:t>
            </a:r>
          </a:p>
          <a:p>
            <a:pPr marR="0" algn="r" rtl="1"/>
            <a:r>
              <a:rPr lang="ar-SA" altLang="ar-SA" dirty="0" smtClean="0">
                <a:latin typeface="Times New Roman" panose="02020603050405020304" pitchFamily="18" charset="0"/>
                <a:cs typeface="Times New Roman" panose="02020603050405020304" pitchFamily="18" charset="0"/>
              </a:rPr>
              <a:t> اقتصاديات الموارد الطبيعية</a:t>
            </a:r>
          </a:p>
          <a:p>
            <a:pPr marR="0" algn="r" rtl="1"/>
            <a:r>
              <a:rPr lang="ar-SA" altLang="ar-SA" dirty="0" smtClean="0">
                <a:latin typeface="Times New Roman" panose="02020603050405020304" pitchFamily="18" charset="0"/>
                <a:cs typeface="Times New Roman" panose="02020603050405020304" pitchFamily="18" charset="0"/>
              </a:rPr>
              <a:t>التجارة الدولية</a:t>
            </a:r>
          </a:p>
          <a:p>
            <a:pPr marR="0" algn="r" rtl="1"/>
            <a:r>
              <a:rPr lang="ar-SA" altLang="ar-SA" dirty="0" smtClean="0">
                <a:latin typeface="Times New Roman" panose="02020603050405020304" pitchFamily="18" charset="0"/>
                <a:cs typeface="Times New Roman" panose="02020603050405020304" pitchFamily="18" charset="0"/>
              </a:rPr>
              <a:t>اقتصاديات الانتاج</a:t>
            </a:r>
          </a:p>
          <a:p>
            <a:pPr marR="0" algn="r" rtl="1"/>
            <a:r>
              <a:rPr lang="ar-SA" altLang="ar-SA" dirty="0" smtClean="0">
                <a:latin typeface="Times New Roman" panose="02020603050405020304" pitchFamily="18" charset="0"/>
                <a:cs typeface="Times New Roman" panose="02020603050405020304" pitchFamily="18" charset="0"/>
              </a:rPr>
              <a:t>؟؟</a:t>
            </a:r>
          </a:p>
          <a:p>
            <a:pPr marR="0" algn="r" rtl="1"/>
            <a:endParaRPr lang="ar-SA" altLang="ar-SA" b="1" dirty="0" smtClean="0">
              <a:latin typeface="Times New Roman" panose="02020603050405020304" pitchFamily="18" charset="0"/>
              <a:cs typeface="Times New Roman" panose="02020603050405020304" pitchFamily="18" charset="0"/>
            </a:endParaRPr>
          </a:p>
          <a:p>
            <a:pPr marR="0" algn="r" rtl="1"/>
            <a:endParaRPr lang="ar-SA" altLang="ar-SA" b="1" dirty="0">
              <a:latin typeface="Times New Roman" panose="02020603050405020304" pitchFamily="18" charset="0"/>
              <a:cs typeface="Times New Roman" panose="02020603050405020304" pitchFamily="18" charset="0"/>
            </a:endParaRPr>
          </a:p>
          <a:p>
            <a:pPr algn="r" rtl="1"/>
            <a:endParaRPr lang="ar-SA" altLang="en-US"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r" rtl="1">
              <a:defRPr/>
            </a:pPr>
            <a:r>
              <a:rPr lang="ar-SA" dirty="0" smtClean="0">
                <a:latin typeface="Times New Roman" panose="02020603050405020304" pitchFamily="18" charset="0"/>
                <a:cs typeface="Times New Roman" panose="02020603050405020304" pitchFamily="18" charset="0"/>
              </a:rPr>
              <a:t>الاسبوع </a:t>
            </a:r>
            <a:r>
              <a:rPr lang="ar-SA" dirty="0">
                <a:latin typeface="Times New Roman" panose="02020603050405020304" pitchFamily="18" charset="0"/>
                <a:cs typeface="Times New Roman" panose="02020603050405020304" pitchFamily="18" charset="0"/>
              </a:rPr>
              <a:t>الثاني </a:t>
            </a:r>
            <a:r>
              <a:rPr lang="ar-SA" dirty="0" smtClean="0">
                <a:latin typeface="Times New Roman" panose="02020603050405020304" pitchFamily="18" charset="0"/>
                <a:cs typeface="Times New Roman" panose="02020603050405020304" pitchFamily="18" charset="0"/>
              </a:rPr>
              <a:t>عشر: بعض </a:t>
            </a:r>
            <a:r>
              <a:rPr lang="ar-SA" dirty="0">
                <a:latin typeface="Times New Roman" panose="02020603050405020304" pitchFamily="18" charset="0"/>
                <a:cs typeface="Times New Roman" panose="02020603050405020304" pitchFamily="18" charset="0"/>
              </a:rPr>
              <a:t>فروع علم الاقتصاد الزراعي </a:t>
            </a:r>
          </a:p>
        </p:txBody>
      </p:sp>
    </p:spTree>
    <p:extLst>
      <p:ext uri="{BB962C8B-B14F-4D97-AF65-F5344CB8AC3E}">
        <p14:creationId xmlns:p14="http://schemas.microsoft.com/office/powerpoint/2010/main" val="77808874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ar-SA" altLang="ar-SA" sz="3600" dirty="0">
                <a:latin typeface="Times New Roman" panose="02020603050405020304" pitchFamily="18" charset="0"/>
                <a:cs typeface="Times New Roman" panose="02020603050405020304" pitchFamily="18" charset="0"/>
              </a:rPr>
              <a:t>إدارة الأعمال المزرعية </a:t>
            </a:r>
            <a:r>
              <a:rPr lang="en-US" altLang="ar-SA" sz="3600" dirty="0">
                <a:latin typeface="Times New Roman" panose="02020603050405020304" pitchFamily="18" charset="0"/>
                <a:cs typeface="Times New Roman" panose="02020603050405020304" pitchFamily="18" charset="0"/>
              </a:rPr>
              <a:t>Farm Management</a:t>
            </a:r>
            <a:r>
              <a:rPr lang="ar-SA" altLang="ar-SA" sz="3600" dirty="0">
                <a:latin typeface="Times New Roman" panose="02020603050405020304" pitchFamily="18" charset="0"/>
                <a:cs typeface="Times New Roman" panose="02020603050405020304" pitchFamily="18" charset="0"/>
              </a:rPr>
              <a:t> </a:t>
            </a:r>
            <a:br>
              <a:rPr lang="ar-SA" altLang="ar-SA" sz="3600" dirty="0">
                <a:latin typeface="Times New Roman" panose="02020603050405020304" pitchFamily="18" charset="0"/>
                <a:cs typeface="Times New Roman" panose="02020603050405020304" pitchFamily="18" charset="0"/>
              </a:rPr>
            </a:br>
            <a:endParaRPr lang="en-US" sz="3600" dirty="0"/>
          </a:p>
        </p:txBody>
      </p:sp>
    </p:spTree>
    <p:extLst>
      <p:ext uri="{BB962C8B-B14F-4D97-AF65-F5344CB8AC3E}">
        <p14:creationId xmlns:p14="http://schemas.microsoft.com/office/powerpoint/2010/main" val="211648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algn="just"/>
            <a:r>
              <a:rPr lang="ar-SA" b="0" dirty="0"/>
              <a:t>2</a:t>
            </a:r>
            <a:r>
              <a:rPr lang="ar-SA" dirty="0"/>
              <a:t>. العمل (العمالة)</a:t>
            </a:r>
            <a:endParaRPr lang="en-US" dirty="0"/>
          </a:p>
        </p:txBody>
      </p:sp>
      <p:sp>
        <p:nvSpPr>
          <p:cNvPr id="30723" name="Rectangle 3"/>
          <p:cNvSpPr>
            <a:spLocks noGrp="1" noChangeArrowheads="1"/>
          </p:cNvSpPr>
          <p:nvPr>
            <p:ph type="body" idx="1"/>
          </p:nvPr>
        </p:nvSpPr>
        <p:spPr/>
        <p:txBody>
          <a:bodyPr/>
          <a:lstStyle/>
          <a:p>
            <a:pPr algn="just">
              <a:buNone/>
            </a:pPr>
            <a:r>
              <a:rPr lang="ar-SA" b="1" dirty="0" smtClean="0"/>
              <a:t>يعرف علي أنه:</a:t>
            </a:r>
          </a:p>
          <a:p>
            <a:pPr algn="just"/>
            <a:r>
              <a:rPr lang="ar-SA" b="1" dirty="0" smtClean="0"/>
              <a:t>عدد أفراد المجتمع القادرين والراغبين في العمل وما يملكونه من رأس مال بشري مستمد من المعرفة والمهارة المكتسبة من التعليم والتدريب والخبرة؛ أو:</a:t>
            </a:r>
            <a:endParaRPr lang="en-US" b="1" dirty="0" smtClean="0"/>
          </a:p>
          <a:p>
            <a:pPr algn="just"/>
            <a:r>
              <a:rPr lang="ar-SA" b="1" dirty="0" smtClean="0"/>
              <a:t>الطاقة </a:t>
            </a:r>
            <a:r>
              <a:rPr lang="ar-SA" b="1" dirty="0"/>
              <a:t>و الجهد الذي يبذله الانسان من أجل الانتاج. </a:t>
            </a:r>
            <a:endParaRPr lang="ar-SA" b="1" dirty="0" smtClean="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Content Placeholder 1"/>
          <p:cNvSpPr>
            <a:spLocks noGrp="1"/>
          </p:cNvSpPr>
          <p:nvPr>
            <p:ph idx="1"/>
          </p:nvPr>
        </p:nvSpPr>
        <p:spPr/>
        <p:txBody>
          <a:bodyPr/>
          <a:lstStyle/>
          <a:p>
            <a:pPr algn="r" rtl="1"/>
            <a:r>
              <a:rPr lang="ar-SA" altLang="ar-SA" sz="2800" b="1" dirty="0" smtClean="0">
                <a:latin typeface="Times New Roman" panose="02020603050405020304" pitchFamily="18" charset="0"/>
                <a:cs typeface="Times New Roman" panose="02020603050405020304" pitchFamily="18" charset="0"/>
              </a:rPr>
              <a:t>هي الإشراف ومباشرة شيء (مثل العمل التجاري المحتمل للربح و الخسارة و المعروف باسم </a:t>
            </a:r>
            <a:r>
              <a:rPr lang="en-US" altLang="ar-SA" sz="2800" b="1" dirty="0" smtClean="0">
                <a:latin typeface="Times New Roman" panose="02020603050405020304" pitchFamily="18" charset="0"/>
                <a:cs typeface="Times New Roman" panose="02020603050405020304" pitchFamily="18" charset="0"/>
              </a:rPr>
              <a:t>Business</a:t>
            </a:r>
            <a:r>
              <a:rPr lang="ar-SA" altLang="ar-SA" sz="2800" b="1" dirty="0" smtClean="0">
                <a:latin typeface="Times New Roman" panose="02020603050405020304" pitchFamily="18" charset="0"/>
                <a:cs typeface="Times New Roman" panose="02020603050405020304" pitchFamily="18" charset="0"/>
              </a:rPr>
              <a:t>.</a:t>
            </a:r>
            <a:endParaRPr lang="en-US" altLang="ar-SA" sz="2800" b="1" dirty="0" smtClean="0">
              <a:latin typeface="Times New Roman" panose="02020603050405020304" pitchFamily="18" charset="0"/>
              <a:cs typeface="Times New Roman" panose="02020603050405020304" pitchFamily="18" charset="0"/>
            </a:endParaRPr>
          </a:p>
          <a:p>
            <a:pPr algn="r" rtl="1"/>
            <a:r>
              <a:rPr lang="ar-SA" altLang="ar-SA" sz="2800" b="1" dirty="0" smtClean="0">
                <a:latin typeface="Times New Roman" panose="02020603050405020304" pitchFamily="18" charset="0"/>
                <a:cs typeface="Times New Roman" panose="02020603050405020304" pitchFamily="18" charset="0"/>
              </a:rPr>
              <a:t>هي الإستخدام للوسائل بغرض تحقيق نهايات.</a:t>
            </a:r>
          </a:p>
          <a:p>
            <a:pPr algn="r" rtl="1"/>
            <a:r>
              <a:rPr lang="ar-SA" altLang="ar-SA" sz="2800" b="1" dirty="0" smtClean="0">
                <a:latin typeface="Times New Roman" panose="02020603050405020304" pitchFamily="18" charset="0"/>
                <a:cs typeface="Times New Roman" panose="02020603050405020304" pitchFamily="18" charset="0"/>
              </a:rPr>
              <a:t>؟؟؟</a:t>
            </a:r>
          </a:p>
          <a:p>
            <a:pPr algn="r" rtl="1"/>
            <a:r>
              <a:rPr lang="ar-SA" altLang="ar-SA" sz="2800" b="1" dirty="0" smtClean="0">
                <a:latin typeface="Times New Roman" panose="02020603050405020304" pitchFamily="18" charset="0"/>
                <a:cs typeface="Times New Roman" panose="02020603050405020304" pitchFamily="18" charset="0"/>
              </a:rPr>
              <a:t>الإدارة المزرعية هي أحد فروع علم الإقتصاد الزراعي الذي يختص أساساً باتخاذ القرارات الإدارية المتعلقة باستخدام الموارد الزراعية وقبول النتائج المترتبة على تلك القرارت</a:t>
            </a:r>
          </a:p>
        </p:txBody>
      </p:sp>
      <p:sp>
        <p:nvSpPr>
          <p:cNvPr id="3" name="Title 2"/>
          <p:cNvSpPr>
            <a:spLocks noGrp="1"/>
          </p:cNvSpPr>
          <p:nvPr>
            <p:ph type="title"/>
          </p:nvPr>
        </p:nvSpPr>
        <p:spPr>
          <a:xfrm>
            <a:off x="467544" y="188640"/>
            <a:ext cx="8229600" cy="1252728"/>
          </a:xfrm>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تعريف </a:t>
            </a:r>
            <a:r>
              <a:rPr lang="ar-SA" dirty="0" smtClean="0">
                <a:effectLst/>
                <a:latin typeface="Times New Roman" panose="02020603050405020304" pitchFamily="18" charset="0"/>
                <a:cs typeface="Times New Roman" panose="02020603050405020304" pitchFamily="18" charset="0"/>
              </a:rPr>
              <a:t>الإدارة</a:t>
            </a:r>
            <a:br>
              <a:rPr lang="ar-SA" dirty="0" smtClean="0">
                <a:effectLst/>
                <a:latin typeface="Times New Roman" panose="02020603050405020304" pitchFamily="18" charset="0"/>
                <a:cs typeface="Times New Roman" panose="02020603050405020304" pitchFamily="18" charset="0"/>
              </a:rPr>
            </a:br>
            <a:r>
              <a:rPr lang="ar-SA" dirty="0" smtClean="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Management</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26641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تغيرت البيئة المحيطة بنا تغيراً كبيراً في السنوات الأخيرة، وأصبحت عملية إدارة (أي شيء) أصعب من سابقه:</a:t>
            </a:r>
          </a:p>
          <a:p>
            <a:pPr algn="r" rtl="1"/>
            <a:r>
              <a:rPr lang="ar-SA" altLang="ar-SA" sz="2800" b="1" smtClean="0">
                <a:latin typeface="Times New Roman" panose="02020603050405020304" pitchFamily="18" charset="0"/>
                <a:cs typeface="Times New Roman" panose="02020603050405020304" pitchFamily="18" charset="0"/>
              </a:rPr>
              <a:t>التقدم التكنولوجي الحادث في جميع المجالات </a:t>
            </a:r>
          </a:p>
          <a:p>
            <a:pPr algn="r" rtl="1"/>
            <a:r>
              <a:rPr lang="ar-SA" altLang="ar-SA" sz="2800" b="1" smtClean="0">
                <a:latin typeface="Times New Roman" panose="02020603050405020304" pitchFamily="18" charset="0"/>
                <a:cs typeface="Times New Roman" panose="02020603050405020304" pitchFamily="18" charset="0"/>
              </a:rPr>
              <a:t>تغيرات الأسعار الخاصة بالسلع الزراعية وتغيرات العرض و الطلب وجود العديد من الأصناف الجديدة </a:t>
            </a:r>
            <a:r>
              <a:rPr lang="en-US" altLang="ar-SA" sz="2800" b="1" smtClean="0">
                <a:latin typeface="Times New Roman" panose="02020603050405020304" pitchFamily="18" charset="0"/>
                <a:cs typeface="Times New Roman" panose="02020603050405020304" pitchFamily="18" charset="0"/>
              </a:rPr>
              <a:t>New Varieties</a:t>
            </a:r>
            <a:r>
              <a:rPr lang="ar-SA" altLang="ar-SA" sz="2800" b="1" smtClean="0">
                <a:latin typeface="Times New Roman" panose="02020603050405020304" pitchFamily="18" charset="0"/>
                <a:cs typeface="Times New Roman" panose="02020603050405020304" pitchFamily="18" charset="0"/>
              </a:rPr>
              <a:t> للبذور و الأسمدة  و .. .و.</a:t>
            </a:r>
          </a:p>
          <a:p>
            <a:pPr algn="r" rtl="1"/>
            <a:r>
              <a:rPr lang="ar-SA" altLang="ar-SA" sz="2800" b="1" smtClean="0">
                <a:latin typeface="Times New Roman" panose="02020603050405020304" pitchFamily="18" charset="0"/>
                <a:cs typeface="Times New Roman" panose="02020603050405020304" pitchFamily="18" charset="0"/>
              </a:rPr>
              <a:t>تطور أنظمة الري و الآلات الزراعية</a:t>
            </a:r>
          </a:p>
          <a:p>
            <a:pPr algn="r" rtl="1"/>
            <a:r>
              <a:rPr lang="ar-SA" altLang="ar-SA" sz="2800" b="1" smtClean="0">
                <a:latin typeface="Times New Roman" panose="02020603050405020304" pitchFamily="18" charset="0"/>
                <a:cs typeface="Times New Roman" panose="02020603050405020304" pitchFamily="18" charset="0"/>
              </a:rPr>
              <a:t>كبر حجم المزارع</a:t>
            </a:r>
          </a:p>
          <a:p>
            <a:pPr lvl="1" algn="r" rtl="1"/>
            <a:r>
              <a:rPr lang="ar-SA" altLang="ar-SA" sz="2800" b="1" smtClean="0">
                <a:latin typeface="Times New Roman" panose="02020603050405020304" pitchFamily="18" charset="0"/>
                <a:cs typeface="Times New Roman" panose="02020603050405020304" pitchFamily="18" charset="0"/>
              </a:rPr>
              <a:t>النتيجة: تعقد عملية إتخاذ القرار بالنسبة لمدير المزرعة </a:t>
            </a:r>
            <a:br>
              <a:rPr lang="ar-SA" altLang="ar-SA" sz="2800" b="1" smtClean="0">
                <a:latin typeface="Times New Roman" panose="02020603050405020304" pitchFamily="18" charset="0"/>
                <a:cs typeface="Times New Roman" panose="02020603050405020304" pitchFamily="18" charset="0"/>
              </a:rPr>
            </a:br>
            <a:endParaRPr lang="ar-SA" altLang="ar-SA" sz="2800" b="1"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rtl="1">
              <a:defRPr/>
            </a:pPr>
            <a:r>
              <a:rPr lang="ar-SA" dirty="0" smtClean="0">
                <a:effectLst/>
                <a:latin typeface="Times New Roman" panose="02020603050405020304" pitchFamily="18" charset="0"/>
                <a:cs typeface="Times New Roman" panose="02020603050405020304" pitchFamily="18" charset="0"/>
              </a:rPr>
              <a:t>أهمية إدارة </a:t>
            </a:r>
            <a:r>
              <a:rPr lang="ar-SA" dirty="0">
                <a:effectLst/>
                <a:latin typeface="Times New Roman" panose="02020603050405020304" pitchFamily="18" charset="0"/>
                <a:cs typeface="Times New Roman" panose="02020603050405020304" pitchFamily="18" charset="0"/>
              </a:rPr>
              <a:t>الأعمال المزرعية</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42620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Content Placeholder 1"/>
          <p:cNvSpPr>
            <a:spLocks noGrp="1"/>
          </p:cNvSpPr>
          <p:nvPr>
            <p:ph idx="1"/>
          </p:nvPr>
        </p:nvSpPr>
        <p:spPr/>
        <p:txBody>
          <a:bodyPr/>
          <a:lstStyle/>
          <a:p>
            <a:pPr algn="r" rtl="1"/>
            <a:r>
              <a:rPr lang="ar-SA" altLang="ar-SA" b="1" dirty="0" smtClean="0"/>
              <a:t>التّعرف على المشكلة و تعريفها </a:t>
            </a:r>
            <a:r>
              <a:rPr lang="en-US" altLang="ar-SA" b="1" dirty="0" smtClean="0"/>
              <a:t>Identify and Define</a:t>
            </a:r>
            <a:r>
              <a:rPr lang="ar-SA" altLang="ar-SA" b="1" dirty="0" smtClean="0"/>
              <a:t>.</a:t>
            </a:r>
            <a:endParaRPr lang="en-US" altLang="ar-SA" b="1" dirty="0" smtClean="0"/>
          </a:p>
          <a:p>
            <a:pPr algn="r" rtl="1"/>
            <a:r>
              <a:rPr lang="ar-SA" altLang="ar-SA" b="1" dirty="0" smtClean="0"/>
              <a:t>جمع البيانات اللازمة و الحقائق و المعلومات عن المشكلة.</a:t>
            </a:r>
            <a:endParaRPr lang="en-US" altLang="ar-SA" b="1" dirty="0" smtClean="0"/>
          </a:p>
          <a:p>
            <a:pPr algn="r" rtl="1"/>
            <a:r>
              <a:rPr lang="ar-SA" altLang="ar-SA" b="1" dirty="0" smtClean="0"/>
              <a:t>التعرّف على الحلول البديلة و تحليلها.</a:t>
            </a:r>
            <a:endParaRPr lang="en-US" altLang="ar-SA" b="1" dirty="0" smtClean="0"/>
          </a:p>
          <a:p>
            <a:pPr algn="r" rtl="1"/>
            <a:r>
              <a:rPr lang="ar-SA" altLang="ar-SA" b="1" dirty="0" smtClean="0"/>
              <a:t>إصدار القرار-وإختيار أفضل بديل.</a:t>
            </a:r>
            <a:endParaRPr lang="en-US" altLang="ar-SA" b="1" dirty="0" smtClean="0"/>
          </a:p>
          <a:p>
            <a:pPr algn="r" rtl="1"/>
            <a:r>
              <a:rPr lang="ar-SA" altLang="ar-SA" b="1" dirty="0" smtClean="0"/>
              <a:t>تنفيذ القرار </a:t>
            </a:r>
            <a:r>
              <a:rPr lang="en-US" altLang="ar-SA" b="1" dirty="0" smtClean="0"/>
              <a:t>Implementation</a:t>
            </a:r>
            <a:r>
              <a:rPr lang="ar-SA" altLang="ar-SA" b="1" dirty="0" smtClean="0"/>
              <a:t>.</a:t>
            </a:r>
            <a:endParaRPr lang="en-US" altLang="ar-SA" b="1" dirty="0" smtClean="0"/>
          </a:p>
          <a:p>
            <a:pPr algn="r" rtl="1"/>
            <a:r>
              <a:rPr lang="ar-SA" altLang="ar-SA" b="1" dirty="0" smtClean="0"/>
              <a:t>نتيجة التنفيذ وتحمل مسئولية نتائج القرار.</a:t>
            </a:r>
            <a:endParaRPr lang="en-US" altLang="ar-SA" b="1" dirty="0" smtClean="0"/>
          </a:p>
          <a:p>
            <a:pPr algn="r" rtl="1"/>
            <a:endParaRPr lang="ar-SA" altLang="ar-SA" b="1" dirty="0" smtClean="0"/>
          </a:p>
        </p:txBody>
      </p:sp>
      <p:sp>
        <p:nvSpPr>
          <p:cNvPr id="3" name="Title 2"/>
          <p:cNvSpPr>
            <a:spLocks noGrp="1"/>
          </p:cNvSpPr>
          <p:nvPr>
            <p:ph type="title"/>
          </p:nvPr>
        </p:nvSpPr>
        <p:spPr/>
        <p:txBody>
          <a:bodyPr>
            <a:normAutofit fontScale="90000"/>
          </a:bodyPr>
          <a:lstStyle/>
          <a:p>
            <a:pPr algn="ctr">
              <a:defRPr/>
            </a:pPr>
            <a:r>
              <a:rPr lang="ar-SA" dirty="0" smtClean="0">
                <a:effectLst/>
              </a:rPr>
              <a:t>الخطوات الأساسية في صناعة القرار</a:t>
            </a:r>
            <a:endParaRPr lang="ar-SA" dirty="0"/>
          </a:p>
        </p:txBody>
      </p:sp>
    </p:spTree>
    <p:extLst>
      <p:ext uri="{BB962C8B-B14F-4D97-AF65-F5344CB8AC3E}">
        <p14:creationId xmlns:p14="http://schemas.microsoft.com/office/powerpoint/2010/main" val="328844418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rtl="1">
              <a:defRPr/>
            </a:pP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r>
              <a:rPr lang="ar-SA" altLang="ar-SA" sz="4800" dirty="0" smtClean="0">
                <a:latin typeface="Times New Roman" panose="02020603050405020304" pitchFamily="18" charset="0"/>
                <a:cs typeface="Times New Roman" panose="02020603050405020304" pitchFamily="18" charset="0"/>
              </a:rPr>
              <a:t>التسويق الزراعي </a:t>
            </a:r>
            <a:r>
              <a:rPr lang="ar-SA" altLang="ar-SA" sz="4800" dirty="0">
                <a:latin typeface="Times New Roman" panose="02020603050405020304" pitchFamily="18" charset="0"/>
                <a:cs typeface="Times New Roman" panose="02020603050405020304" pitchFamily="18" charset="0"/>
              </a:rPr>
              <a:t>والتمويل الزراعي</a:t>
            </a:r>
            <a:br>
              <a:rPr lang="ar-SA" altLang="ar-SA" sz="4800" dirty="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05354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Content Placeholder 1"/>
          <p:cNvSpPr>
            <a:spLocks noGrp="1"/>
          </p:cNvSpPr>
          <p:nvPr>
            <p:ph idx="1"/>
          </p:nvPr>
        </p:nvSpPr>
        <p:spPr/>
        <p:txBody>
          <a:bodyPr/>
          <a:lstStyle/>
          <a:p>
            <a:pPr algn="r" rtl="1"/>
            <a:r>
              <a:rPr lang="ar-SA" altLang="ar-SA" sz="3200" dirty="0" smtClean="0">
                <a:latin typeface="Times New Roman" panose="02020603050405020304" pitchFamily="18" charset="0"/>
                <a:cs typeface="Times New Roman" panose="02020603050405020304" pitchFamily="18" charset="0"/>
              </a:rPr>
              <a:t>مجموعة من الوظائف المتصلة بنقل ملكية السلع و الخدمات والمرتبطة بأي تغير في شكلها لزيادة منفعتها الإقتصادية.</a:t>
            </a:r>
            <a:endParaRPr lang="en-US" altLang="ar-SA" sz="3200" dirty="0" smtClean="0">
              <a:latin typeface="Times New Roman" panose="02020603050405020304" pitchFamily="18" charset="0"/>
              <a:cs typeface="Times New Roman" panose="02020603050405020304" pitchFamily="18" charset="0"/>
            </a:endParaRPr>
          </a:p>
          <a:p>
            <a:pPr algn="r" rtl="1"/>
            <a:endParaRPr lang="ar-SA" altLang="ar-SA" sz="28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ar-SA" sz="4400" dirty="0" smtClean="0">
                <a:latin typeface="Times New Roman" panose="02020603050405020304" pitchFamily="18" charset="0"/>
                <a:cs typeface="Times New Roman" panose="02020603050405020304" pitchFamily="18" charset="0"/>
              </a:rPr>
              <a:t>تعرف التسويق الزراعي</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50184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Content Placeholder 1"/>
          <p:cNvSpPr>
            <a:spLocks noGrp="1"/>
          </p:cNvSpPr>
          <p:nvPr>
            <p:ph idx="1"/>
          </p:nvPr>
        </p:nvSpPr>
        <p:spPr/>
        <p:txBody>
          <a:bodyPr>
            <a:normAutofit/>
          </a:bodyPr>
          <a:lstStyle/>
          <a:p>
            <a:pPr algn="r" rtl="1"/>
            <a:r>
              <a:rPr lang="ar-SA" altLang="ar-SA" sz="2800" b="1" smtClean="0">
                <a:latin typeface="Times New Roman" panose="02020603050405020304" pitchFamily="18" charset="0"/>
                <a:cs typeface="Times New Roman" panose="02020603050405020304" pitchFamily="18" charset="0"/>
              </a:rPr>
              <a:t>أهم هذه المشاكل مايلي:</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رغبات المستهلكين و الأسعار التي يستعدون لدفعها و الكميات التي يطلبونها من الإحتياجات الأساسية  كالغذاء و الكساء.</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الطرق التسويقية الصحيحة التي يمكن إتباعها للحصول على سعر مجزي للمزارع.</a:t>
            </a:r>
            <a:endParaRPr lang="en-US" altLang="ar-SA" sz="2800" b="1" smtClean="0">
              <a:latin typeface="Times New Roman" panose="02020603050405020304" pitchFamily="18" charset="0"/>
              <a:cs typeface="Times New Roman" panose="02020603050405020304" pitchFamily="18" charset="0"/>
            </a:endParaRPr>
          </a:p>
          <a:p>
            <a:pPr lvl="1" algn="r" rtl="1" hangingPunct="1"/>
            <a:r>
              <a:rPr lang="ar-SA" altLang="ar-SA" sz="2800" b="1" smtClean="0">
                <a:latin typeface="Times New Roman" panose="02020603050405020304" pitchFamily="18" charset="0"/>
                <a:cs typeface="Times New Roman" panose="02020603050405020304" pitchFamily="18" charset="0"/>
              </a:rPr>
              <a:t>دراسة الخطوات التسويقية التي يمكن إتباعها لتقليل التكاليف التسويقية إلى أقل مايمكن.</a:t>
            </a:r>
            <a:endParaRPr lang="en-US" altLang="ar-SA" sz="2800" b="1" smtClean="0">
              <a:latin typeface="Times New Roman" panose="02020603050405020304" pitchFamily="18" charset="0"/>
              <a:cs typeface="Times New Roman" panose="02020603050405020304" pitchFamily="18" charset="0"/>
            </a:endParaRPr>
          </a:p>
          <a:p>
            <a:pPr algn="r" rtl="1"/>
            <a:endParaRPr lang="ar-SA" altLang="ar-SA" sz="2800" b="1"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pPr algn="ctr">
              <a:defRPr/>
            </a:pPr>
            <a:r>
              <a:rPr lang="ar-SA" dirty="0">
                <a:effectLst/>
                <a:latin typeface="Times New Roman" panose="02020603050405020304" pitchFamily="18" charset="0"/>
                <a:cs typeface="Times New Roman" panose="02020603050405020304" pitchFamily="18" charset="0"/>
              </a:rPr>
              <a:t>المشاكل التسويقية التي تقابل المزارع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7613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Content Placeholder 1"/>
          <p:cNvSpPr>
            <a:spLocks noGrp="1"/>
          </p:cNvSpPr>
          <p:nvPr>
            <p:ph idx="1"/>
          </p:nvPr>
        </p:nvSpPr>
        <p:spPr/>
        <p:txBody>
          <a:bodyPr>
            <a:normAutofit/>
          </a:bodyPr>
          <a:lstStyle/>
          <a:p>
            <a:pPr algn="r" rtl="1"/>
            <a:r>
              <a:rPr lang="ar-SA" altLang="ar-SA" sz="2800" b="1" dirty="0" smtClean="0">
                <a:latin typeface="Times New Roman" panose="02020603050405020304" pitchFamily="18" charset="0"/>
                <a:cs typeface="Times New Roman" panose="02020603050405020304" pitchFamily="18" charset="0"/>
              </a:rPr>
              <a:t>التمويل الزراعي هو فرع تطبيقي من فروع الاقتصاد الزراعي </a:t>
            </a:r>
          </a:p>
          <a:p>
            <a:pPr algn="r" rtl="1"/>
            <a:r>
              <a:rPr lang="ar-SA" altLang="ar-SA" sz="2800" b="1" dirty="0" smtClean="0">
                <a:latin typeface="Times New Roman" panose="02020603050405020304" pitchFamily="18" charset="0"/>
                <a:cs typeface="Times New Roman" panose="02020603050405020304" pitchFamily="18" charset="0"/>
              </a:rPr>
              <a:t>يتناول ويهتم بدراسة الكيفية التي يمكن بواسطتها تدبير رأس المال للقطاع الزراعي </a:t>
            </a:r>
          </a:p>
          <a:p>
            <a:pPr algn="r" rtl="1"/>
            <a:r>
              <a:rPr lang="ar-SA" altLang="ar-SA" sz="2800" b="1" dirty="0" smtClean="0">
                <a:latin typeface="Times New Roman" panose="02020603050405020304" pitchFamily="18" charset="0"/>
                <a:cs typeface="Times New Roman" panose="02020603050405020304" pitchFamily="18" charset="0"/>
              </a:rPr>
              <a:t>وكذلك الكيفية التي يمكن بها إستخدام رأس المال و توجيهه توجيهاً أمثل في ذلك القطاع.</a:t>
            </a:r>
          </a:p>
          <a:p>
            <a:pPr algn="r" rtl="1"/>
            <a:r>
              <a:rPr lang="ar-SA" altLang="ar-SA" sz="2800" b="1" dirty="0" smtClean="0">
                <a:latin typeface="Times New Roman" panose="02020603050405020304" pitchFamily="18" charset="0"/>
                <a:cs typeface="Times New Roman" panose="02020603050405020304" pitchFamily="18" charset="0"/>
              </a:rPr>
              <a:t>أي أنه يبحث في:</a:t>
            </a:r>
          </a:p>
          <a:p>
            <a:pPr lvl="1" algn="r" rtl="1"/>
            <a:r>
              <a:rPr lang="ar-SA" altLang="ar-SA" sz="2400" b="1" dirty="0" smtClean="0">
                <a:latin typeface="Times New Roman" panose="02020603050405020304" pitchFamily="18" charset="0"/>
                <a:cs typeface="Times New Roman" panose="02020603050405020304" pitchFamily="18" charset="0"/>
              </a:rPr>
              <a:t> الطرق و الوسائل التي يمكن بواسطتها تجميع رأس المال الذي تحتاجه الزراعة، </a:t>
            </a:r>
          </a:p>
          <a:p>
            <a:pPr lvl="1" algn="r" rtl="1"/>
            <a:r>
              <a:rPr lang="ar-SA" altLang="ar-SA" sz="2400" b="1" dirty="0" smtClean="0">
                <a:latin typeface="Times New Roman" panose="02020603050405020304" pitchFamily="18" charset="0"/>
                <a:cs typeface="Times New Roman" panose="02020603050405020304" pitchFamily="18" charset="0"/>
              </a:rPr>
              <a:t>وفي أفضل الطرق لإستعمال رأس المال في الإنتاج و التسويق الزراعي.</a:t>
            </a:r>
            <a:endParaRPr lang="en-US" altLang="ar-SA" sz="2400" b="1" dirty="0" smtClean="0">
              <a:latin typeface="Times New Roman" panose="02020603050405020304" pitchFamily="18" charset="0"/>
              <a:cs typeface="Times New Roman" panose="02020603050405020304" pitchFamily="18" charset="0"/>
            </a:endParaRPr>
          </a:p>
          <a:p>
            <a:pPr algn="r" rtl="1"/>
            <a:endParaRPr lang="ar-SA" altLang="ar-SA" sz="2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التمويل الزراعي</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75997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Content Placeholder 1"/>
          <p:cNvSpPr>
            <a:spLocks noGrp="1"/>
          </p:cNvSpPr>
          <p:nvPr>
            <p:ph idx="1"/>
          </p:nvPr>
        </p:nvSpPr>
        <p:spPr/>
        <p:txBody>
          <a:bodyPr>
            <a:normAutofit fontScale="92500" lnSpcReduction="20000"/>
          </a:bodyPr>
          <a:lstStyle/>
          <a:p>
            <a:pPr algn="r" rtl="1"/>
            <a:r>
              <a:rPr lang="ar-SA" altLang="ar-SA" dirty="0" smtClean="0">
                <a:latin typeface="Times New Roman" panose="02020603050405020304" pitchFamily="18" charset="0"/>
                <a:cs typeface="Times New Roman" panose="02020603050405020304" pitchFamily="18" charset="0"/>
              </a:rPr>
              <a:t>تحتل معاملات الإقراض اليوم مركزاً هاماً في الحياة الإقتصادية تدل عليه مئات المنشآت التي تقوم بهذه المهنة.</a:t>
            </a:r>
          </a:p>
          <a:p>
            <a:pPr algn="r" rtl="1"/>
            <a:r>
              <a:rPr lang="ar-SA" altLang="ar-SA" dirty="0" smtClean="0">
                <a:latin typeface="Times New Roman" panose="02020603050405020304" pitchFamily="18" charset="0"/>
                <a:cs typeface="Times New Roman" panose="02020603050405020304" pitchFamily="18" charset="0"/>
              </a:rPr>
              <a:t>وهذه الأهمية تعود إلى أن الإقراض أضحى عنصراً هاماً من عناصر الإنتاج الحديث.</a:t>
            </a:r>
          </a:p>
          <a:p>
            <a:pPr algn="r" rtl="1"/>
            <a:r>
              <a:rPr lang="ar-SA" altLang="ar-SA" dirty="0" smtClean="0">
                <a:latin typeface="Times New Roman" panose="02020603050405020304" pitchFamily="18" charset="0"/>
                <a:cs typeface="Times New Roman" panose="02020603050405020304" pitchFamily="18" charset="0"/>
              </a:rPr>
              <a:t>الإقراض يقدم لصاحب المال أرباحاً لقاء التخلي عن إستعمال ماله، </a:t>
            </a:r>
          </a:p>
          <a:p>
            <a:pPr algn="r" rtl="1"/>
            <a:r>
              <a:rPr lang="ar-SA" altLang="ar-SA" dirty="0" smtClean="0">
                <a:latin typeface="Times New Roman" panose="02020603050405020304" pitchFamily="18" charset="0"/>
                <a:cs typeface="Times New Roman" panose="02020603050405020304" pitchFamily="18" charset="0"/>
              </a:rPr>
              <a:t>يحتاج المزارعين فيما يحتاجون إليه إلى قروض طويلة و متوسطة و قصيرة الأجل تؤمن نفقاتهم .</a:t>
            </a:r>
          </a:p>
          <a:p>
            <a:pPr algn="r" rtl="1"/>
            <a:r>
              <a:rPr lang="ar-SA" altLang="ar-SA" dirty="0" smtClean="0">
                <a:latin typeface="Times New Roman" panose="02020603050405020304" pitchFamily="18" charset="0"/>
                <a:cs typeface="Times New Roman" panose="02020603050405020304" pitchFamily="18" charset="0"/>
              </a:rPr>
              <a:t>دخل الفلاح موسمي كما يتأثر بالعوامل الجوية وغيرها ويكون غالباً على دفعة أو دفعتين في الموسم في حين أن نفقاته تكاد تكون يومية</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الأهمية الإقتصادية للتمويل الزراعي</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86949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Content Placeholder 1"/>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التمويل الزراعي يمكن صغار المزارعين عن طريق التمويل الزراعي الوصول إلى مرتبة تملك الأراضي الزراعية في وقت أقصر مما إذا إعتمدوا فقط على إدخارهم الشخصي الضئيل.</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01997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Content Placeholder 1"/>
          <p:cNvSpPr>
            <a:spLocks noGrp="1"/>
          </p:cNvSpPr>
          <p:nvPr>
            <p:ph idx="1"/>
          </p:nvPr>
        </p:nvSpPr>
        <p:spPr/>
        <p:txBody>
          <a:bodyPr>
            <a:normAutofit/>
          </a:bodyPr>
          <a:lstStyle/>
          <a:p>
            <a:pPr algn="r" rtl="1"/>
            <a:r>
              <a:rPr lang="ar-SA" altLang="ar-SA" dirty="0" smtClean="0">
                <a:latin typeface="Times New Roman" panose="02020603050405020304" pitchFamily="18" charset="0"/>
                <a:cs typeface="Times New Roman" panose="02020603050405020304" pitchFamily="18" charset="0"/>
              </a:rPr>
              <a:t>يعرف القرض بأنه سلعة إقتصادية يستلفها فريق من آخر مع التعهد بردها أو برد مايساويها بعد مضي مدة معينة مضافاً إليها جزء معين نظير هذا الإستعمال. ويسمى الجزء الزائد الذي يضاف إلى السلعة المقترضة عند ردها الفائدة عليها.</a:t>
            </a:r>
            <a:endParaRPr lang="en-US" altLang="ar-SA" dirty="0" smtClean="0">
              <a:latin typeface="Times New Roman" panose="02020603050405020304" pitchFamily="18" charset="0"/>
              <a:cs typeface="Times New Roman" panose="02020603050405020304" pitchFamily="18" charset="0"/>
            </a:endParaRPr>
          </a:p>
          <a:p>
            <a:pPr algn="r" rtl="1"/>
            <a:r>
              <a:rPr lang="ar-SA" altLang="ar-SA" dirty="0" smtClean="0">
                <a:latin typeface="Times New Roman" panose="02020603050405020304" pitchFamily="18" charset="0"/>
                <a:cs typeface="Times New Roman" panose="02020603050405020304" pitchFamily="18" charset="0"/>
              </a:rPr>
              <a:t>تعرف الفائدة بأنها ثمن إستعمال رأس المال في الإنتاج، ومن الطبيعي أن معدل الفائدة يهم كل من الدائن و المدين. </a:t>
            </a:r>
          </a:p>
          <a:p>
            <a:pPr algn="r" rtl="1"/>
            <a:r>
              <a:rPr lang="ar-SA" altLang="ar-SA" dirty="0" smtClean="0">
                <a:latin typeface="Times New Roman" panose="02020603050405020304" pitchFamily="18" charset="0"/>
                <a:cs typeface="Times New Roman" panose="02020603050405020304" pitchFamily="18" charset="0"/>
              </a:rPr>
              <a:t>وهناك عوامل كثيرة لها تأثير على معدل الفائدة التي تدفع على القروض الزراعية و أهمها:</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القروض الزراعية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9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مقاييس العمل/العمالة</a:t>
            </a:r>
            <a:endParaRPr lang="en-US" dirty="0"/>
          </a:p>
        </p:txBody>
      </p:sp>
      <p:sp>
        <p:nvSpPr>
          <p:cNvPr id="3" name="Content Placeholder 2"/>
          <p:cNvSpPr>
            <a:spLocks noGrp="1"/>
          </p:cNvSpPr>
          <p:nvPr>
            <p:ph idx="1"/>
          </p:nvPr>
        </p:nvSpPr>
        <p:spPr/>
        <p:txBody>
          <a:bodyPr/>
          <a:lstStyle/>
          <a:p>
            <a:pPr algn="just">
              <a:buNone/>
            </a:pPr>
            <a:r>
              <a:rPr lang="ar-SA" b="1" dirty="0" smtClean="0"/>
              <a:t>وتقاس كمية العمل علي أساس:</a:t>
            </a:r>
          </a:p>
          <a:p>
            <a:pPr algn="just">
              <a:buNone/>
            </a:pPr>
            <a:r>
              <a:rPr lang="ar-SA" b="1" dirty="0" smtClean="0">
                <a:solidFill>
                  <a:srgbClr val="0000CC"/>
                </a:solidFill>
              </a:rPr>
              <a:t>1. الوحدة الزمنية، أي، عدد ساعات العمل</a:t>
            </a:r>
          </a:p>
          <a:p>
            <a:pPr algn="just">
              <a:buNone/>
            </a:pPr>
            <a:r>
              <a:rPr lang="ar-SA" b="1" dirty="0" smtClean="0"/>
              <a:t> أو علي أساس:</a:t>
            </a:r>
          </a:p>
          <a:p>
            <a:pPr algn="just">
              <a:buNone/>
            </a:pPr>
            <a:r>
              <a:rPr lang="ar-SA" b="1" dirty="0" smtClean="0">
                <a:solidFill>
                  <a:srgbClr val="0000CC"/>
                </a:solidFill>
              </a:rPr>
              <a:t>2. عدد الأفراد الذين يؤدونه. </a:t>
            </a:r>
          </a:p>
          <a:p>
            <a:pPr algn="just">
              <a:buNone/>
            </a:pPr>
            <a:r>
              <a:rPr lang="ar-SA" b="1" dirty="0" smtClean="0"/>
              <a:t>ويعتبر قياس العمل علي أساس الزمن من أفضل طرق القياس.</a:t>
            </a:r>
            <a:endParaRPr lang="en-US" b="1"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Content Placeholder 1"/>
          <p:cNvSpPr>
            <a:spLocks noGrp="1"/>
          </p:cNvSpPr>
          <p:nvPr>
            <p:ph idx="1"/>
          </p:nvPr>
        </p:nvSpPr>
        <p:spPr/>
        <p:txBody>
          <a:bodyPr>
            <a:normAutofit lnSpcReduction="10000"/>
          </a:bodyPr>
          <a:lstStyle/>
          <a:p>
            <a:pPr algn="r" rtl="1"/>
            <a:r>
              <a:rPr lang="ar-SA" altLang="ar-SA" dirty="0" smtClean="0">
                <a:latin typeface="Times New Roman" panose="02020603050405020304" pitchFamily="18" charset="0"/>
                <a:cs typeface="Times New Roman" panose="02020603050405020304" pitchFamily="18" charset="0"/>
              </a:rPr>
              <a:t>المجازفه الناشئه عن احتمال ضياع القرض فأذا زادت المجازفه زاد معدل الفائده.</a:t>
            </a:r>
          </a:p>
          <a:p>
            <a:pPr algn="r" rtl="1"/>
            <a:r>
              <a:rPr lang="ar-SA" altLang="ar-SA" dirty="0" smtClean="0">
                <a:latin typeface="Times New Roman" panose="02020603050405020304" pitchFamily="18" charset="0"/>
                <a:cs typeface="Times New Roman" panose="02020603050405020304" pitchFamily="18" charset="0"/>
              </a:rPr>
              <a:t>تكاليف المساومة وعقد القروض، وهذه تختلف في تأثيرها على معدل الفائدة حسب حجم القروض و الأجل وشروط التسديد.</a:t>
            </a:r>
          </a:p>
          <a:p>
            <a:pPr algn="r" rtl="1"/>
            <a:r>
              <a:rPr lang="ar-SA" altLang="ar-SA" dirty="0" smtClean="0">
                <a:latin typeface="Times New Roman" panose="02020603050405020304" pitchFamily="18" charset="0"/>
                <a:cs typeface="Times New Roman" panose="02020603050405020304" pitchFamily="18" charset="0"/>
              </a:rPr>
              <a:t>القوى الإحتكارية للتمويل و قوانين الدولة التي تحدد أعلى نسبة لمعدل الفائدة</a:t>
            </a:r>
          </a:p>
          <a:p>
            <a:pPr algn="r" rtl="1"/>
            <a:r>
              <a:rPr lang="ar-SA" altLang="ar-SA" dirty="0" smtClean="0">
                <a:latin typeface="Times New Roman" panose="02020603050405020304" pitchFamily="18" charset="0"/>
                <a:cs typeface="Times New Roman" panose="02020603050405020304" pitchFamily="18" charset="0"/>
              </a:rPr>
              <a:t>القوانين التي توازن معدلات الفائدة و تمنح إعانات للمصادر التمويلية ليتسنى لها تخفيض معدل الفائدة على القروض التي تقرض للمزارعين (صندوق التنمية؟؟)</a:t>
            </a:r>
          </a:p>
        </p:txBody>
      </p:sp>
      <p:sp>
        <p:nvSpPr>
          <p:cNvPr id="3" name="Title 2"/>
          <p:cNvSpPr>
            <a:spLocks noGrp="1"/>
          </p:cNvSpPr>
          <p:nvPr>
            <p:ph type="title"/>
          </p:nvPr>
        </p:nvSpPr>
        <p:spPr/>
        <p:txBody>
          <a:bodyPr/>
          <a:lstStyle/>
          <a:p>
            <a:pPr algn="r" rtl="1">
              <a:defRPr/>
            </a:pPr>
            <a:r>
              <a:rPr lang="ar-SA" dirty="0" smtClean="0">
                <a:latin typeface="Times New Roman" panose="02020603050405020304" pitchFamily="18" charset="0"/>
                <a:cs typeface="Times New Roman" panose="02020603050405020304" pitchFamily="18" charset="0"/>
              </a:rPr>
              <a:t>تابع</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60095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Content Placeholder 1"/>
          <p:cNvSpPr>
            <a:spLocks noGrp="1"/>
          </p:cNvSpPr>
          <p:nvPr>
            <p:ph idx="1"/>
          </p:nvPr>
        </p:nvSpPr>
        <p:spPr/>
        <p:txBody>
          <a:bodyPr/>
          <a:lstStyle/>
          <a:p>
            <a:pPr algn="r" rtl="1" hangingPunct="1"/>
            <a:r>
              <a:rPr lang="ar-SA" altLang="ar-SA" dirty="0" smtClean="0">
                <a:latin typeface="Times New Roman" panose="02020603050405020304" pitchFamily="18" charset="0"/>
                <a:cs typeface="Times New Roman" panose="02020603050405020304" pitchFamily="18" charset="0"/>
              </a:rPr>
              <a:t>الإدخار: </a:t>
            </a:r>
          </a:p>
          <a:p>
            <a:pPr algn="r" rtl="1" hangingPunct="1"/>
            <a:r>
              <a:rPr lang="ar-SA" altLang="ar-SA" dirty="0" smtClean="0">
                <a:latin typeface="Times New Roman" panose="02020603050405020304" pitchFamily="18" charset="0"/>
                <a:cs typeface="Times New Roman" panose="02020603050405020304" pitchFamily="18" charset="0"/>
              </a:rPr>
              <a:t>الهدايا و الميراث:</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المشاركة برأس المال</a:t>
            </a:r>
          </a:p>
          <a:p>
            <a:pPr algn="r" rtl="1" hangingPunct="1"/>
            <a:r>
              <a:rPr lang="ar-SA" altLang="ar-SA" dirty="0" smtClean="0">
                <a:latin typeface="Times New Roman" panose="02020603050405020304" pitchFamily="18" charset="0"/>
                <a:cs typeface="Times New Roman" panose="02020603050405020304" pitchFamily="18" charset="0"/>
              </a:rPr>
              <a:t> الإقتراض:</a:t>
            </a:r>
          </a:p>
          <a:p>
            <a:pPr algn="r" rtl="1" hangingPunct="1"/>
            <a:r>
              <a:rPr lang="ar-SA" altLang="ar-SA" dirty="0" smtClean="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txBody>
          <a:bodyPr>
            <a:normAutofit fontScale="90000"/>
          </a:bodyPr>
          <a:lstStyle/>
          <a:p>
            <a:pPr algn="ctr" rtl="1">
              <a:defRPr/>
            </a:pPr>
            <a:r>
              <a:rPr lang="ar-SA" dirty="0">
                <a:effectLst/>
                <a:latin typeface="Times New Roman" panose="02020603050405020304" pitchFamily="18" charset="0"/>
                <a:cs typeface="Times New Roman" panose="02020603050405020304" pitchFamily="18" charset="0"/>
              </a:rPr>
              <a:t>مصادر تمويل الأعمال المزرعية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16597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Content Placeholder 1"/>
          <p:cNvSpPr>
            <a:spLocks noGrp="1"/>
          </p:cNvSpPr>
          <p:nvPr>
            <p:ph idx="1"/>
          </p:nvPr>
        </p:nvSpPr>
        <p:spPr/>
        <p:txBody>
          <a:bodyPr/>
          <a:lstStyle/>
          <a:p>
            <a:pPr algn="r" rtl="1"/>
            <a:r>
              <a:rPr lang="ar-SA" altLang="ar-SA" dirty="0" smtClean="0">
                <a:latin typeface="Times New Roman" panose="02020603050405020304" pitchFamily="18" charset="0"/>
                <a:cs typeface="Times New Roman" panose="02020603050405020304" pitchFamily="18" charset="0"/>
              </a:rPr>
              <a:t>تقسم القروض الزراعية بالنسبة إلى كل مما يأتي:</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لأغراضها: </a:t>
            </a:r>
            <a:r>
              <a:rPr lang="ar-SA" altLang="ar-SA" b="1" dirty="0" smtClean="0">
                <a:latin typeface="Times New Roman" panose="02020603050405020304" pitchFamily="18" charset="0"/>
                <a:cs typeface="Times New Roman" panose="02020603050405020304" pitchFamily="18" charset="0"/>
              </a:rPr>
              <a:t>إستهلاكية/ إنتاجية</a:t>
            </a:r>
          </a:p>
          <a:p>
            <a:pPr algn="r" rtl="1" hangingPunct="1"/>
            <a:r>
              <a:rPr lang="ar-SA" altLang="ar-SA" dirty="0" smtClean="0">
                <a:latin typeface="Times New Roman" panose="02020603050405020304" pitchFamily="18" charset="0"/>
                <a:cs typeface="Times New Roman" panose="02020603050405020304" pitchFamily="18" charset="0"/>
              </a:rPr>
              <a:t>بالنسبة لآجالها: طويلة/متوسطة/قصيرة</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لفاعليتها: ايجابية/ سلبية</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لمصادرها: أفراد/مؤسسات</a:t>
            </a:r>
            <a:endParaRPr lang="en-US" altLang="ar-SA" dirty="0" smtClean="0">
              <a:latin typeface="Times New Roman" panose="02020603050405020304" pitchFamily="18" charset="0"/>
              <a:cs typeface="Times New Roman" panose="02020603050405020304" pitchFamily="18" charset="0"/>
            </a:endParaRPr>
          </a:p>
          <a:p>
            <a:pPr algn="r" rtl="1" hangingPunct="1"/>
            <a:r>
              <a:rPr lang="ar-SA" altLang="ar-SA" dirty="0" smtClean="0">
                <a:latin typeface="Times New Roman" panose="02020603050405020304" pitchFamily="18" charset="0"/>
                <a:cs typeface="Times New Roman" panose="02020603050405020304" pitchFamily="18" charset="0"/>
              </a:rPr>
              <a:t>بالنسبة للضمان: بدون/ضمان مادي/ضمان شخصي</a:t>
            </a:r>
            <a:endParaRPr lang="en-US" altLang="ar-SA" dirty="0" smtClean="0">
              <a:latin typeface="Times New Roman" panose="02020603050405020304" pitchFamily="18" charset="0"/>
              <a:cs typeface="Times New Roman" panose="02020603050405020304" pitchFamily="18" charset="0"/>
            </a:endParaRPr>
          </a:p>
          <a:p>
            <a:pPr algn="r" rtl="1"/>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defRPr/>
            </a:pPr>
            <a:r>
              <a:rPr lang="ar-SA" dirty="0">
                <a:effectLst/>
                <a:latin typeface="Times New Roman" panose="02020603050405020304" pitchFamily="18" charset="0"/>
                <a:cs typeface="Times New Roman" panose="02020603050405020304" pitchFamily="18" charset="0"/>
              </a:rPr>
              <a:t>أنواع القروض الزراعية</a:t>
            </a:r>
            <a:r>
              <a:rPr lang="en-US" dirty="0">
                <a:effectLst/>
                <a:latin typeface="Times New Roman" panose="02020603050405020304" pitchFamily="18" charset="0"/>
                <a:cs typeface="Times New Roman" panose="02020603050405020304" pitchFamily="18" charset="0"/>
              </a:rPr>
              <a:t/>
            </a:r>
            <a:br>
              <a:rPr lang="en-US" dirty="0">
                <a:effectLst/>
                <a:latin typeface="Times New Roman" panose="02020603050405020304" pitchFamily="18" charset="0"/>
                <a:cs typeface="Times New Roman" panose="02020603050405020304" pitchFamily="18" charset="0"/>
              </a:rPr>
            </a:b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86728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1"/>
            <a:r>
              <a:rPr lang="en-US" dirty="0" smtClean="0">
                <a:latin typeface="Times New Roman" panose="02020603050405020304" pitchFamily="18" charset="0"/>
                <a:cs typeface="Times New Roman" panose="02020603050405020304" pitchFamily="18" charset="0"/>
              </a:rPr>
              <a:t>That’s it Folks!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77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algn="just"/>
            <a:r>
              <a:rPr lang="ar-SA" dirty="0"/>
              <a:t>خواص العمل</a:t>
            </a:r>
            <a:endParaRPr lang="en-US" dirty="0"/>
          </a:p>
        </p:txBody>
      </p:sp>
      <p:sp>
        <p:nvSpPr>
          <p:cNvPr id="31747" name="Rectangle 3"/>
          <p:cNvSpPr>
            <a:spLocks noGrp="1" noChangeArrowheads="1"/>
          </p:cNvSpPr>
          <p:nvPr>
            <p:ph type="body" idx="1"/>
          </p:nvPr>
        </p:nvSpPr>
        <p:spPr/>
        <p:txBody>
          <a:bodyPr/>
          <a:lstStyle/>
          <a:p>
            <a:pPr marL="609600" indent="-609600" algn="just">
              <a:lnSpc>
                <a:spcPct val="90000"/>
              </a:lnSpc>
            </a:pPr>
            <a:endParaRPr lang="ar-SA" sz="2400" b="1" dirty="0" smtClean="0"/>
          </a:p>
          <a:p>
            <a:pPr marL="609600" indent="-609600" algn="just">
              <a:lnSpc>
                <a:spcPct val="90000"/>
              </a:lnSpc>
            </a:pPr>
            <a:r>
              <a:rPr lang="ar-SA" b="1" dirty="0" smtClean="0"/>
              <a:t>القابلية </a:t>
            </a:r>
            <a:r>
              <a:rPr lang="ar-SA" b="1" dirty="0"/>
              <a:t>للزيادة أو النقصان، وذلك لأسباب اقتصادية، النزوح، التطور التقني في الزراعة، </a:t>
            </a:r>
            <a:r>
              <a:rPr lang="ar-SA" b="1" dirty="0" smtClean="0"/>
              <a:t>إحلال </a:t>
            </a:r>
            <a:r>
              <a:rPr lang="ar-SA" b="1" dirty="0"/>
              <a:t>رأس المال للعمالة، التغير في نوع المنتجات، ... الخ.</a:t>
            </a:r>
          </a:p>
          <a:p>
            <a:pPr marL="609600" indent="-609600" algn="just">
              <a:lnSpc>
                <a:spcPct val="90000"/>
              </a:lnSpc>
            </a:pPr>
            <a:r>
              <a:rPr lang="ar-SA" b="1" dirty="0">
                <a:solidFill>
                  <a:srgbClr val="0000CC"/>
                </a:solidFill>
              </a:rPr>
              <a:t>عدم التكافؤ في التوزيع الموسمي للعمل.</a:t>
            </a:r>
          </a:p>
          <a:p>
            <a:pPr marL="609600" indent="-609600" algn="just">
              <a:lnSpc>
                <a:spcPct val="90000"/>
              </a:lnSpc>
            </a:pPr>
            <a:r>
              <a:rPr lang="ar-SA" b="1" dirty="0"/>
              <a:t>التأثر بمستوي تعليم وصحة العمال ومقدرتهم علي </a:t>
            </a:r>
            <a:r>
              <a:rPr lang="ar-SA" b="1" dirty="0" smtClean="0"/>
              <a:t>إستيعاب </a:t>
            </a:r>
            <a:r>
              <a:rPr lang="ar-SA" b="1" dirty="0"/>
              <a:t>الطرق الحديثة في العمل</a:t>
            </a:r>
            <a:r>
              <a:rPr lang="ar-SA" b="1" dirty="0" smtClean="0"/>
              <a:t>.</a:t>
            </a:r>
            <a:endParaRPr lang="ar-SA"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algn="r"/>
            <a:r>
              <a:rPr lang="ar-SA" dirty="0" smtClean="0"/>
              <a:t>تعريف المفاهيم الرئيسة</a:t>
            </a:r>
            <a:endParaRPr lang="en-US" dirty="0"/>
          </a:p>
        </p:txBody>
      </p:sp>
      <p:sp>
        <p:nvSpPr>
          <p:cNvPr id="4099" name="Rectangle 3"/>
          <p:cNvSpPr>
            <a:spLocks noGrp="1" noChangeArrowheads="1"/>
          </p:cNvSpPr>
          <p:nvPr>
            <p:ph type="body" idx="1"/>
          </p:nvPr>
        </p:nvSpPr>
        <p:spPr/>
        <p:txBody>
          <a:bodyPr/>
          <a:lstStyle/>
          <a:p>
            <a:pPr marL="609600" indent="-609600">
              <a:lnSpc>
                <a:spcPct val="90000"/>
              </a:lnSpc>
              <a:buFont typeface="Wingdings" pitchFamily="2" charset="2"/>
              <a:buChar char="v"/>
            </a:pPr>
            <a:r>
              <a:rPr lang="ar-SA" sz="2400" b="1" dirty="0" smtClean="0"/>
              <a:t>مفاهيم و مصطلحات إقتصادية و زراعية اساسية</a:t>
            </a:r>
            <a:endParaRPr lang="en-US" sz="2400" b="1" dirty="0" smtClean="0"/>
          </a:p>
          <a:p>
            <a:pPr marL="609600" indent="-609600">
              <a:lnSpc>
                <a:spcPct val="90000"/>
              </a:lnSpc>
              <a:buFont typeface="Wingdings" pitchFamily="2" charset="2"/>
              <a:buChar char="v"/>
            </a:pPr>
            <a:r>
              <a:rPr lang="ar-SA" sz="2400" b="1" dirty="0" smtClean="0"/>
              <a:t>المشكلة الإقتصادية</a:t>
            </a:r>
          </a:p>
          <a:p>
            <a:pPr marL="609600" indent="-609600">
              <a:lnSpc>
                <a:spcPct val="90000"/>
              </a:lnSpc>
              <a:buFont typeface="Wingdings" pitchFamily="2" charset="2"/>
              <a:buChar char="v"/>
            </a:pPr>
            <a:r>
              <a:rPr lang="ar-SA" sz="2400" b="1" dirty="0" smtClean="0"/>
              <a:t>أقسام الاقتصاد الزراعي</a:t>
            </a:r>
          </a:p>
          <a:p>
            <a:pPr marL="609600" indent="-609600">
              <a:lnSpc>
                <a:spcPct val="90000"/>
              </a:lnSpc>
              <a:buFont typeface="Wingdings" pitchFamily="2" charset="2"/>
              <a:buChar char="v"/>
            </a:pPr>
            <a:r>
              <a:rPr lang="ar-SA" sz="2400" b="1" dirty="0" smtClean="0"/>
              <a:t>الزراعة وعوامل الانتاج الزراعي</a:t>
            </a:r>
          </a:p>
          <a:p>
            <a:pPr marL="609600" indent="-609600">
              <a:lnSpc>
                <a:spcPct val="90000"/>
              </a:lnSpc>
              <a:buFont typeface="Wingdings" pitchFamily="2" charset="2"/>
              <a:buChar char="v"/>
            </a:pPr>
            <a:r>
              <a:rPr lang="ar-SA" sz="2400" b="1" dirty="0" smtClean="0"/>
              <a:t>خصائص المنتجات الزراعية </a:t>
            </a:r>
          </a:p>
          <a:p>
            <a:pPr marL="609600" indent="-609600">
              <a:lnSpc>
                <a:spcPct val="90000"/>
              </a:lnSpc>
              <a:buFont typeface="Wingdings" pitchFamily="2" charset="2"/>
              <a:buChar char="v"/>
            </a:pPr>
            <a:r>
              <a:rPr lang="ar-SA" sz="2400" b="1" dirty="0" smtClean="0"/>
              <a:t>خصائص عمليات الانتاج الزراعي </a:t>
            </a:r>
            <a:endParaRPr lang="en-US" sz="2400" b="1" dirty="0" smtClean="0"/>
          </a:p>
          <a:p>
            <a:pPr marL="609600" indent="-609600">
              <a:lnSpc>
                <a:spcPct val="90000"/>
              </a:lnSpc>
              <a:buFont typeface="Wingdings" pitchFamily="2" charset="2"/>
              <a:buChar char="v"/>
            </a:pP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يتبع:</a:t>
            </a:r>
            <a:endParaRPr lang="en-US" dirty="0"/>
          </a:p>
        </p:txBody>
      </p:sp>
      <p:sp>
        <p:nvSpPr>
          <p:cNvPr id="3" name="Content Placeholder 2"/>
          <p:cNvSpPr>
            <a:spLocks noGrp="1"/>
          </p:cNvSpPr>
          <p:nvPr>
            <p:ph idx="1"/>
          </p:nvPr>
        </p:nvSpPr>
        <p:spPr/>
        <p:txBody>
          <a:bodyPr/>
          <a:lstStyle/>
          <a:p>
            <a:pPr marL="609600" indent="-609600" algn="just">
              <a:lnSpc>
                <a:spcPct val="90000"/>
              </a:lnSpc>
            </a:pPr>
            <a:endParaRPr lang="ar-SA" b="1" dirty="0" smtClean="0"/>
          </a:p>
          <a:p>
            <a:pPr marL="609600" indent="-609600" algn="just">
              <a:lnSpc>
                <a:spcPct val="90000"/>
              </a:lnSpc>
            </a:pPr>
            <a:endParaRPr lang="ar-SA" b="1" dirty="0" smtClean="0"/>
          </a:p>
          <a:p>
            <a:pPr marL="609600" indent="-609600" algn="just">
              <a:lnSpc>
                <a:spcPct val="90000"/>
              </a:lnSpc>
            </a:pPr>
            <a:r>
              <a:rPr lang="ar-SA" b="1" dirty="0" smtClean="0"/>
              <a:t>التأثر بالعادات والتقاليد السائدة.</a:t>
            </a:r>
          </a:p>
          <a:p>
            <a:pPr marL="609600" indent="-609600" algn="just">
              <a:lnSpc>
                <a:spcPct val="90000"/>
              </a:lnSpc>
            </a:pPr>
            <a:r>
              <a:rPr lang="ar-SA" b="1" dirty="0" smtClean="0">
                <a:solidFill>
                  <a:srgbClr val="0000CC"/>
                </a:solidFill>
              </a:rPr>
              <a:t>التأثر بالتوزيع الكلي للجنس البشري وأعمارهم.</a:t>
            </a:r>
          </a:p>
          <a:p>
            <a:pPr marL="609600" indent="-609600" algn="just">
              <a:lnSpc>
                <a:spcPct val="90000"/>
              </a:lnSpc>
            </a:pPr>
            <a:r>
              <a:rPr lang="ar-SA" b="1" dirty="0" smtClean="0"/>
              <a:t>التأثر بكمية ونوعية وسائل المواصلات المستخدمة والمسافة التي يقطعها العامل من مكان السكن الي موقع العمل.</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algn="just"/>
            <a:r>
              <a:rPr lang="ar-SA" b="0" dirty="0"/>
              <a:t>3</a:t>
            </a:r>
            <a:r>
              <a:rPr lang="ar-SA" dirty="0"/>
              <a:t>.  رأس المال</a:t>
            </a:r>
            <a:endParaRPr lang="en-US" dirty="0"/>
          </a:p>
        </p:txBody>
      </p:sp>
      <p:sp>
        <p:nvSpPr>
          <p:cNvPr id="32771" name="Rectangle 3"/>
          <p:cNvSpPr>
            <a:spLocks noGrp="1" noChangeArrowheads="1"/>
          </p:cNvSpPr>
          <p:nvPr>
            <p:ph type="body" idx="1"/>
          </p:nvPr>
        </p:nvSpPr>
        <p:spPr/>
        <p:txBody>
          <a:bodyPr/>
          <a:lstStyle/>
          <a:p>
            <a:pPr algn="just"/>
            <a:r>
              <a:rPr lang="ar-SA" b="1" dirty="0" smtClean="0"/>
              <a:t>يقصد به كل عوامل الانتاج الأخري، خلاف الأرض والعمل،  وهو يشمل المعدات، الأسمدة، الحيوانات، المباني، الآلات، ... الخ. ويمكن تصنيف السلع الرأسمالية علي حسب العمر الافتراضي لها الي ثلاث مجموعات:</a:t>
            </a:r>
          </a:p>
          <a:p>
            <a:pPr marL="914400" lvl="1" indent="-457200" algn="just">
              <a:buFont typeface="+mj-lt"/>
              <a:buAutoNum type="arabicPeriod"/>
            </a:pPr>
            <a:r>
              <a:rPr lang="ar-SA" b="1" dirty="0" smtClean="0"/>
              <a:t>سلع قصيرة الأجل </a:t>
            </a:r>
          </a:p>
          <a:p>
            <a:pPr marL="914400" lvl="1" indent="-457200" algn="just">
              <a:buFont typeface="+mj-lt"/>
              <a:buAutoNum type="arabicPeriod"/>
            </a:pPr>
            <a:r>
              <a:rPr lang="ar-SA" b="1" dirty="0" smtClean="0"/>
              <a:t>سلع متوسطة الأجل </a:t>
            </a:r>
          </a:p>
          <a:p>
            <a:pPr marL="914400" lvl="1" indent="-457200" algn="just">
              <a:buFont typeface="+mj-lt"/>
              <a:buAutoNum type="arabicPeriod"/>
            </a:pPr>
            <a:r>
              <a:rPr lang="ar-SA" b="1" dirty="0" smtClean="0"/>
              <a:t>سلع طويلة الأجل</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تابع</a:t>
            </a:r>
            <a:endParaRPr lang="en-US" dirty="0"/>
          </a:p>
        </p:txBody>
      </p:sp>
      <p:sp>
        <p:nvSpPr>
          <p:cNvPr id="33795" name="Rectangle 3"/>
          <p:cNvSpPr>
            <a:spLocks noGrp="1" noChangeArrowheads="1"/>
          </p:cNvSpPr>
          <p:nvPr>
            <p:ph idx="1"/>
          </p:nvPr>
        </p:nvSpPr>
        <p:spPr/>
        <p:txBody>
          <a:bodyPr/>
          <a:lstStyle/>
          <a:p>
            <a:pPr marL="609600" indent="-609600" algn="just"/>
            <a:r>
              <a:rPr lang="ar-SA" b="1" dirty="0" smtClean="0">
                <a:solidFill>
                  <a:srgbClr val="0000CC"/>
                </a:solidFill>
              </a:rPr>
              <a:t>السلع </a:t>
            </a:r>
            <a:r>
              <a:rPr lang="ar-SA" b="1" dirty="0">
                <a:solidFill>
                  <a:srgbClr val="0000CC"/>
                </a:solidFill>
              </a:rPr>
              <a:t>قصيرة الأجل</a:t>
            </a:r>
            <a:r>
              <a:rPr lang="ar-SA" b="1" dirty="0"/>
              <a:t>، </a:t>
            </a:r>
            <a:r>
              <a:rPr lang="ar-SA" b="1" dirty="0" smtClean="0"/>
              <a:t>هي </a:t>
            </a:r>
            <a:r>
              <a:rPr lang="ar-SA" b="1" dirty="0"/>
              <a:t>السلع التي تستهلك وتفني خلال العملية الانتاجية في مدة تعارف علي أنها عام واحد (مثل السماد، غذاء الحيوان، البذور، ...الخ). وتسمي هذه السلع برأس المال المتداول.</a:t>
            </a:r>
          </a:p>
          <a:p>
            <a:pPr marL="609600" indent="-609600" algn="just"/>
            <a:r>
              <a:rPr lang="ar-SA" b="1" dirty="0" smtClean="0">
                <a:solidFill>
                  <a:srgbClr val="0000CC"/>
                </a:solidFill>
              </a:rPr>
              <a:t>السلع </a:t>
            </a:r>
            <a:r>
              <a:rPr lang="ar-SA" b="1" dirty="0">
                <a:solidFill>
                  <a:srgbClr val="0000CC"/>
                </a:solidFill>
              </a:rPr>
              <a:t>متوسطة الأجل</a:t>
            </a:r>
            <a:r>
              <a:rPr lang="ar-SA" b="1" dirty="0"/>
              <a:t>، مثل الحيوانات، الماكينات والآلات الزراعية، ... الخ. </a:t>
            </a:r>
            <a:endParaRPr lang="ar-SA" b="1" dirty="0" smtClean="0"/>
          </a:p>
          <a:p>
            <a:pPr marL="609600" indent="-609600" algn="just"/>
            <a:r>
              <a:rPr lang="ar-SA" b="1" dirty="0" smtClean="0">
                <a:solidFill>
                  <a:srgbClr val="0000CC"/>
                </a:solidFill>
              </a:rPr>
              <a:t>السلع طويلة الأجل</a:t>
            </a:r>
            <a:r>
              <a:rPr lang="ar-SA" b="1" dirty="0" smtClean="0"/>
              <a:t>، وهي السلع التي تتميز بطول عمرها الافتراضي والذي يقدر عادة بعشر سنين فأكثر (مثل الأراضي المستصلحة، المباني، ...). تسمي هذه السلع برأس المال الدائم أو الثابت.</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التنظيم</a:t>
            </a:r>
            <a:endParaRPr lang="en-US" dirty="0"/>
          </a:p>
        </p:txBody>
      </p:sp>
      <p:sp>
        <p:nvSpPr>
          <p:cNvPr id="3" name="Content Placeholder 2"/>
          <p:cNvSpPr>
            <a:spLocks noGrp="1"/>
          </p:cNvSpPr>
          <p:nvPr>
            <p:ph idx="1"/>
          </p:nvPr>
        </p:nvSpPr>
        <p:spPr/>
        <p:txBody>
          <a:bodyPr/>
          <a:lstStyle/>
          <a:p>
            <a:pPr algn="just"/>
            <a:r>
              <a:rPr lang="ar-SA" b="1" dirty="0" smtClean="0"/>
              <a:t>ويقصد به المقدرة الادارية والتنظيمية لادارة العملية الانتاجية بصورة مبتكرة ومتميزة بغية تقليل التكاليف وتحقيق الأرباح المستهدفة. وقد تم فصل هذا العنصر حديثاً عن عنصر العمل وذلك بسبب بروز الحاجة الي شخص أو أشخاص متميزين في هذا المجال، وقادرين علي احداث تقدم نسبي كبير في إحراز النتائج المستهدفة.</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ar-SA" dirty="0" smtClean="0"/>
              <a:t>خصائص الإنتاج الزراعي والمنتجات الزراعية</a:t>
            </a:r>
            <a:br>
              <a:rPr lang="ar-SA" dirty="0" smtClean="0"/>
            </a:br>
            <a:endParaRPr lang="en-US" dirty="0"/>
          </a:p>
        </p:txBody>
      </p:sp>
      <p:sp>
        <p:nvSpPr>
          <p:cNvPr id="2051" name="Rectangle 3"/>
          <p:cNvSpPr>
            <a:spLocks noGrp="1" noChangeArrowheads="1"/>
          </p:cNvSpPr>
          <p:nvPr>
            <p:ph type="subTitle" idx="1"/>
          </p:nvPr>
        </p:nvSpPr>
        <p:spPr>
          <a:xfrm>
            <a:off x="4673600" y="2060848"/>
            <a:ext cx="4290888" cy="2688952"/>
          </a:xfrm>
        </p:spPr>
        <p:txBody>
          <a:bodyPr/>
          <a:lstStyle/>
          <a:p>
            <a:pPr marL="609600" indent="-609600">
              <a:lnSpc>
                <a:spcPct val="90000"/>
              </a:lnSpc>
            </a:pPr>
            <a:r>
              <a:rPr lang="ar-SA" sz="2400" b="1" dirty="0" smtClean="0"/>
              <a:t>التعريف بــ :</a:t>
            </a:r>
          </a:p>
          <a:p>
            <a:pPr marL="609600" indent="-609600">
              <a:lnSpc>
                <a:spcPct val="90000"/>
              </a:lnSpc>
              <a:buFont typeface="Wingdings" pitchFamily="2" charset="2"/>
              <a:buChar char="v"/>
            </a:pPr>
            <a:r>
              <a:rPr lang="ar-SA" sz="2400" b="1" dirty="0" smtClean="0"/>
              <a:t>خصائص المنتجات الزراعية </a:t>
            </a:r>
          </a:p>
          <a:p>
            <a:pPr marL="609600" indent="-609600">
              <a:lnSpc>
                <a:spcPct val="90000"/>
              </a:lnSpc>
              <a:buFont typeface="Wingdings" pitchFamily="2" charset="2"/>
              <a:buChar char="v"/>
            </a:pPr>
            <a:r>
              <a:rPr lang="ar-SA" sz="2400" b="1" dirty="0" smtClean="0"/>
              <a:t>خصائص عمليات الانتاج الزراعي </a:t>
            </a:r>
          </a:p>
          <a:p>
            <a:pPr marL="609600" indent="-609600">
              <a:lnSpc>
                <a:spcPct val="90000"/>
              </a:lnSpc>
              <a:buFont typeface="Wingdings" pitchFamily="2" charset="2"/>
              <a:buChar char="v"/>
            </a:pPr>
            <a:r>
              <a:rPr lang="ar-SA" sz="2400" b="1" dirty="0" smtClean="0"/>
              <a:t>الآثار المترتبة علي خصائص الإنتاج الزراعي والمنتجات الزراعية</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algn="just"/>
            <a:r>
              <a:rPr lang="ar-SA" dirty="0" smtClean="0"/>
              <a:t>الإنتاج </a:t>
            </a:r>
            <a:r>
              <a:rPr lang="ar-SA" dirty="0"/>
              <a:t>الزراعي </a:t>
            </a:r>
            <a:endParaRPr lang="en-US" dirty="0"/>
          </a:p>
        </p:txBody>
      </p:sp>
      <p:sp>
        <p:nvSpPr>
          <p:cNvPr id="27651" name="Rectangle 3"/>
          <p:cNvSpPr>
            <a:spLocks noGrp="1" noChangeArrowheads="1"/>
          </p:cNvSpPr>
          <p:nvPr>
            <p:ph type="body" idx="1"/>
          </p:nvPr>
        </p:nvSpPr>
        <p:spPr/>
        <p:txBody>
          <a:bodyPr/>
          <a:lstStyle/>
          <a:p>
            <a:pPr algn="just"/>
            <a:r>
              <a:rPr lang="ar-SA" b="1" dirty="0"/>
              <a:t>هنالك عدة خصائص تتعلق ب</a:t>
            </a:r>
            <a:r>
              <a:rPr lang="ar-SA" b="1" dirty="0">
                <a:solidFill>
                  <a:srgbClr val="0000CC"/>
                </a:solidFill>
              </a:rPr>
              <a:t>المنتج</a:t>
            </a:r>
            <a:r>
              <a:rPr lang="ar-SA" b="1" dirty="0"/>
              <a:t> </a:t>
            </a:r>
            <a:r>
              <a:rPr lang="ar-SA" b="1" dirty="0">
                <a:solidFill>
                  <a:srgbClr val="0000CC"/>
                </a:solidFill>
              </a:rPr>
              <a:t>الزراعي</a:t>
            </a:r>
            <a:r>
              <a:rPr lang="ar-SA" b="1" dirty="0"/>
              <a:t> </a:t>
            </a:r>
            <a:r>
              <a:rPr lang="ar-SA" b="1" dirty="0">
                <a:solidFill>
                  <a:schemeClr val="tx1">
                    <a:lumMod val="60000"/>
                    <a:lumOff val="40000"/>
                  </a:schemeClr>
                </a:solidFill>
              </a:rPr>
              <a:t>وبالعملية الانتاجية </a:t>
            </a:r>
            <a:r>
              <a:rPr lang="ar-SA" b="1" dirty="0"/>
              <a:t>الزراعية تجعل من المشكلة الاقتصادية في مجال الزراعة مشكلة مختلفة عن بقية القطاعات الاقتصادية الأخري كالصناعة والخدمات. فعلي سبيل المثال، ان فهم طبيعة السلعة والالمام بخصائص عملية الانتاج تعتبر من الضرورات قبل ممارسة التسويق الزراعي، فهي تعتبر شرط أساس للنجاح</a:t>
            </a:r>
            <a:r>
              <a:rPr lang="ar-SA" b="1" dirty="0" smtClean="0"/>
              <a:t>.</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algn="just"/>
            <a:r>
              <a:rPr lang="ar-SA" dirty="0" smtClean="0"/>
              <a:t>أولاً، </a:t>
            </a:r>
            <a:r>
              <a:rPr lang="ar-SA" dirty="0"/>
              <a:t>خصائص المنتجات الزراعية</a:t>
            </a:r>
            <a:r>
              <a:rPr lang="en-US" dirty="0"/>
              <a:t> </a:t>
            </a:r>
          </a:p>
        </p:txBody>
      </p:sp>
      <p:sp>
        <p:nvSpPr>
          <p:cNvPr id="14339" name="Rectangle 3"/>
          <p:cNvSpPr>
            <a:spLocks noGrp="1" noChangeArrowheads="1"/>
          </p:cNvSpPr>
          <p:nvPr>
            <p:ph type="body" idx="1"/>
          </p:nvPr>
        </p:nvSpPr>
        <p:spPr/>
        <p:txBody>
          <a:bodyPr/>
          <a:lstStyle/>
          <a:p>
            <a:pPr>
              <a:buFont typeface="Wingdings" pitchFamily="2" charset="2"/>
              <a:buNone/>
            </a:pPr>
            <a:r>
              <a:rPr lang="ar-SA" b="1" dirty="0">
                <a:solidFill>
                  <a:srgbClr val="CC3300"/>
                </a:solidFill>
              </a:rPr>
              <a:t>1.  عدم الصلاحية للاستهلاك المباشر</a:t>
            </a:r>
            <a:endParaRPr lang="ar-SA" dirty="0">
              <a:solidFill>
                <a:srgbClr val="CC3300"/>
              </a:solidFill>
            </a:endParaRPr>
          </a:p>
          <a:p>
            <a:pPr algn="just">
              <a:buFont typeface="Wingdings" pitchFamily="2" charset="2"/>
              <a:buNone/>
            </a:pPr>
            <a:r>
              <a:rPr lang="ar-SA" dirty="0"/>
              <a:t>	</a:t>
            </a:r>
            <a:r>
              <a:rPr lang="ar-SA" b="1" dirty="0"/>
              <a:t>ان غالبية المنتجات الزراعية تعتبر مواد خام لا تصلح للاتسهلاك المباشر دون  أن تجري عليها عمليات تجهيزية. وهذه العمليات التجهيزية تختلف من منتج لآخر، فبعضها يعتبر عملا بسيطا كالتقطيع والتقشير، ذبح الحيوان، ...، وغيرها، والبعض الآخر معقد </a:t>
            </a:r>
            <a:r>
              <a:rPr lang="ar-SA" b="1" dirty="0" smtClean="0"/>
              <a:t>نسبياً، </a:t>
            </a:r>
            <a:r>
              <a:rPr lang="ar-SA" b="1" dirty="0"/>
              <a:t>مثل عمل منتجات القمح و الجلود.</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just"/>
            <a:r>
              <a:rPr lang="ar-SA" dirty="0">
                <a:solidFill>
                  <a:srgbClr val="CC3300"/>
                </a:solidFill>
              </a:rPr>
              <a:t>2.  الضخامة</a:t>
            </a:r>
            <a:r>
              <a:rPr lang="en-US" dirty="0">
                <a:solidFill>
                  <a:srgbClr val="CC3300"/>
                </a:solidFill>
              </a:rPr>
              <a:t> </a:t>
            </a:r>
          </a:p>
        </p:txBody>
      </p:sp>
      <p:sp>
        <p:nvSpPr>
          <p:cNvPr id="15363" name="Rectangle 3"/>
          <p:cNvSpPr>
            <a:spLocks noGrp="1" noChangeArrowheads="1"/>
          </p:cNvSpPr>
          <p:nvPr>
            <p:ph type="body" idx="1"/>
          </p:nvPr>
        </p:nvSpPr>
        <p:spPr>
          <a:xfrm>
            <a:off x="827088" y="3141663"/>
            <a:ext cx="7621587" cy="2219325"/>
          </a:xfrm>
        </p:spPr>
        <p:txBody>
          <a:bodyPr/>
          <a:lstStyle/>
          <a:p>
            <a:pPr algn="just">
              <a:buFont typeface="Wingdings" pitchFamily="2" charset="2"/>
              <a:buNone/>
            </a:pPr>
            <a:r>
              <a:rPr lang="ar-SA" b="1" dirty="0"/>
              <a:t>	ان غالبية المنتجات الزراعية تتصف بالضخامة، وهذه الخاصية تؤثر كثيرا في عمليات النقل، التخزين، والتداول، الشئ الذي ينعكس علي تكاليف التسويق والاستهلاك.</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algn="just"/>
            <a:r>
              <a:rPr lang="ar-SA" dirty="0">
                <a:solidFill>
                  <a:srgbClr val="CC3300"/>
                </a:solidFill>
              </a:rPr>
              <a:t>3.  القابلية للتلف</a:t>
            </a:r>
            <a:endParaRPr lang="en-US" dirty="0">
              <a:solidFill>
                <a:srgbClr val="CC3300"/>
              </a:solidFill>
            </a:endParaRPr>
          </a:p>
        </p:txBody>
      </p:sp>
      <p:sp>
        <p:nvSpPr>
          <p:cNvPr id="16387" name="Rectangle 3"/>
          <p:cNvSpPr>
            <a:spLocks noGrp="1" noChangeArrowheads="1"/>
          </p:cNvSpPr>
          <p:nvPr>
            <p:ph type="body" idx="1"/>
          </p:nvPr>
        </p:nvSpPr>
        <p:spPr/>
        <p:txBody>
          <a:bodyPr/>
          <a:lstStyle/>
          <a:p>
            <a:pPr algn="just">
              <a:buFont typeface="Wingdings" pitchFamily="2" charset="2"/>
              <a:buNone/>
            </a:pPr>
            <a:r>
              <a:rPr lang="ar-SA" b="1" dirty="0"/>
              <a:t>	تتباين هذه الخاصية من منتج زراعي لآخر، فبعض المنتجات، مثل اللحوم والخضروات، سريعة التلف ولا يمكن تخزينها الا بتكاليف كبيرة ولفترات محدودة. أما البعض الآخر، مثل الحبوب الغذائية، فيمكن تخزينها بتكلفة أقل ولفترات زمنية أكبر.</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algn="just"/>
            <a:r>
              <a:rPr lang="ar-SA" dirty="0">
                <a:solidFill>
                  <a:srgbClr val="CC3300"/>
                </a:solidFill>
              </a:rPr>
              <a:t>4. التفاوت في الجودة</a:t>
            </a:r>
            <a:endParaRPr lang="en-US" dirty="0">
              <a:solidFill>
                <a:srgbClr val="CC3300"/>
              </a:solidFill>
            </a:endParaRPr>
          </a:p>
        </p:txBody>
      </p:sp>
      <p:sp>
        <p:nvSpPr>
          <p:cNvPr id="17411" name="Rectangle 3"/>
          <p:cNvSpPr>
            <a:spLocks noGrp="1" noChangeArrowheads="1"/>
          </p:cNvSpPr>
          <p:nvPr>
            <p:ph type="body" idx="1"/>
          </p:nvPr>
        </p:nvSpPr>
        <p:spPr/>
        <p:txBody>
          <a:bodyPr/>
          <a:lstStyle/>
          <a:p>
            <a:pPr algn="just"/>
            <a:r>
              <a:rPr lang="ar-SA" sz="2400" b="1" dirty="0"/>
              <a:t>تتصف المنتجات الزراعية بالتفاوت الكبير في الجودة للمنتج الواحد من موسم زراعي للآخر، ومن ظرف مناخي لآخر، ومن مدخلات انتاج معينة لمدخلات أخري. كما ان استخدام الكيماويات والبدائل الطبيعية من الأسمدة العضوية تغير من مواصفات المنتج، وتعتبر من المواضيع المهمة للمستهلك. لذلك نجد أنه من الصعوبة بمكان تحديد مواصفات السلع الزراعية لفترة طويلة. ولكن نجد أن التقدم التقني الذي حدث في الأساليب الزراعية، مثل الزراعات المحمية، وكذلك في وسائل الحصاد، الفرز والتعبئة، قد أحدث تطورا كبيرا في انتاج وتسويق سلع متشابهة في مستوي الجودة.</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403350" y="836613"/>
            <a:ext cx="7138988" cy="779462"/>
          </a:xfrm>
        </p:spPr>
        <p:txBody>
          <a:bodyPr/>
          <a:lstStyle/>
          <a:p>
            <a:pPr algn="just"/>
            <a:r>
              <a:rPr lang="ar-SA" dirty="0"/>
              <a:t>	تعريف المفاهيم الرئيسة</a:t>
            </a:r>
            <a:endParaRPr lang="en-US" dirty="0"/>
          </a:p>
        </p:txBody>
      </p:sp>
      <p:sp>
        <p:nvSpPr>
          <p:cNvPr id="6147" name="Rectangle 3"/>
          <p:cNvSpPr>
            <a:spLocks noGrp="1" noChangeArrowheads="1"/>
          </p:cNvSpPr>
          <p:nvPr>
            <p:ph type="body" idx="1"/>
          </p:nvPr>
        </p:nvSpPr>
        <p:spPr>
          <a:xfrm>
            <a:off x="827088" y="3644900"/>
            <a:ext cx="7993062" cy="1944688"/>
          </a:xfrm>
        </p:spPr>
        <p:txBody>
          <a:bodyPr/>
          <a:lstStyle/>
          <a:p>
            <a:pPr algn="just">
              <a:lnSpc>
                <a:spcPct val="90000"/>
              </a:lnSpc>
            </a:pPr>
            <a:r>
              <a:rPr lang="ar-SA" b="1" dirty="0"/>
              <a:t>يعتمد تعريف علم الاقتصاد علي مفهومين أساسيين وهما الندرة والاختيار، ويمكن تعريفه علي أنه أحد العلوم الاجتماعية التي تهتم بدراسة سلوك الانسان في ما يتعلق بتوزيع عناصر </a:t>
            </a:r>
            <a:r>
              <a:rPr lang="ar-SA" b="1" dirty="0" smtClean="0"/>
              <a:t>انتاج نادرة </a:t>
            </a:r>
            <a:r>
              <a:rPr lang="ar-SA" b="1" dirty="0"/>
              <a:t>علي خيارات متعددة من المنتجات. ويتمحور علم الاقتصاد في محاولة الاجابة علي ثلاث أسئلة هي: ماذا ننتج، وكيف ننتج، ولمن ننتج؟</a:t>
            </a:r>
            <a:r>
              <a:rPr lang="en-US" b="1" dirty="0"/>
              <a:t> </a:t>
            </a:r>
          </a:p>
        </p:txBody>
      </p:sp>
      <p:sp>
        <p:nvSpPr>
          <p:cNvPr id="6148" name="Rectangle 4"/>
          <p:cNvSpPr>
            <a:spLocks noChangeArrowheads="1"/>
          </p:cNvSpPr>
          <p:nvPr/>
        </p:nvSpPr>
        <p:spPr bwMode="auto">
          <a:xfrm>
            <a:off x="914400" y="2276475"/>
            <a:ext cx="8229600" cy="1143000"/>
          </a:xfrm>
          <a:prstGeom prst="rect">
            <a:avLst/>
          </a:prstGeom>
          <a:noFill/>
          <a:ln w="9525">
            <a:noFill/>
            <a:miter lim="800000"/>
            <a:headEnd/>
            <a:tailEnd/>
          </a:ln>
          <a:effectLst/>
        </p:spPr>
        <p:txBody>
          <a:bodyPr anchor="ctr"/>
          <a:lstStyle/>
          <a:p>
            <a:pPr algn="just">
              <a:lnSpc>
                <a:spcPct val="90000"/>
              </a:lnSpc>
            </a:pPr>
            <a:r>
              <a:rPr lang="ar-SA" sz="3600" b="1" dirty="0">
                <a:solidFill>
                  <a:schemeClr val="tx2"/>
                </a:solidFill>
              </a:rPr>
              <a:t>علم الاقتصاد</a:t>
            </a:r>
            <a:endParaRPr lang="en-US" sz="3600" b="1"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27584" y="764704"/>
            <a:ext cx="7924800" cy="1143000"/>
          </a:xfrm>
        </p:spPr>
        <p:txBody>
          <a:bodyPr/>
          <a:lstStyle/>
          <a:p>
            <a:pPr algn="just" eaLnBrk="1" hangingPunct="1">
              <a:defRPr/>
            </a:pPr>
            <a:r>
              <a:rPr lang="ar-SA" dirty="0" smtClean="0">
                <a:solidFill>
                  <a:srgbClr val="C00000"/>
                </a:solidFill>
              </a:rPr>
              <a:t>5. إنخفاض مرونة العرض والطلب علي المنتجات الزراعية</a:t>
            </a:r>
            <a:endParaRPr lang="en-GB" sz="3600" dirty="0" smtClean="0"/>
          </a:p>
        </p:txBody>
      </p:sp>
      <p:sp>
        <p:nvSpPr>
          <p:cNvPr id="93187" name="Rectangle 3"/>
          <p:cNvSpPr>
            <a:spLocks noGrp="1" noChangeArrowheads="1"/>
          </p:cNvSpPr>
          <p:nvPr>
            <p:ph type="body" idx="1"/>
          </p:nvPr>
        </p:nvSpPr>
        <p:spPr>
          <a:xfrm>
            <a:off x="683568" y="2564904"/>
            <a:ext cx="7992888" cy="2664296"/>
          </a:xfrm>
        </p:spPr>
        <p:txBody>
          <a:bodyPr/>
          <a:lstStyle/>
          <a:p>
            <a:pPr marL="685800" lvl="1" indent="-228600" algn="r" rtl="1" eaLnBrk="1" hangingPunct="1">
              <a:defRPr/>
            </a:pPr>
            <a:endParaRPr lang="ar-SA" b="1" dirty="0" smtClean="0"/>
          </a:p>
          <a:p>
            <a:pPr marL="685800" lvl="1" indent="-228600" algn="r" rtl="1" eaLnBrk="1" hangingPunct="1">
              <a:defRPr/>
            </a:pPr>
            <a:r>
              <a:rPr lang="ar-SA" b="1" dirty="0" smtClean="0"/>
              <a:t>المرونة السعرية للطلب: استجابة الطلب لتغير الأسعار</a:t>
            </a:r>
            <a:r>
              <a:rPr lang="en-US" b="1" dirty="0" smtClean="0"/>
              <a:t>←</a:t>
            </a:r>
            <a:r>
              <a:rPr lang="ar-SA" b="1" dirty="0" smtClean="0"/>
              <a:t> ضعيفة </a:t>
            </a:r>
          </a:p>
          <a:p>
            <a:pPr marL="685800" lvl="1" indent="-228600" algn="r" rtl="1" eaLnBrk="1" hangingPunct="1">
              <a:defRPr/>
            </a:pPr>
            <a:r>
              <a:rPr lang="ar-SA" b="1" dirty="0" smtClean="0"/>
              <a:t>المرونة الدخلية للطلب: استجابة الطلب لتغير الدخل </a:t>
            </a:r>
            <a:r>
              <a:rPr lang="en-US" b="1" dirty="0" smtClean="0"/>
              <a:t>←</a:t>
            </a:r>
            <a:r>
              <a:rPr lang="ar-SA" b="1" dirty="0" smtClean="0"/>
              <a:t> ضعيفة </a:t>
            </a:r>
          </a:p>
          <a:p>
            <a:pPr marL="685800" lvl="1" indent="-228600" algn="r" rtl="1" eaLnBrk="1" hangingPunct="1">
              <a:defRPr/>
            </a:pPr>
            <a:r>
              <a:rPr lang="ar-SA" b="1" dirty="0" smtClean="0"/>
              <a:t>المرونة السعرية للعرض: استجابة العرض لتغير الأسعار </a:t>
            </a:r>
            <a:r>
              <a:rPr lang="en-US" b="1" dirty="0" smtClean="0"/>
              <a:t>←</a:t>
            </a:r>
            <a:r>
              <a:rPr lang="ar-SA" b="1" dirty="0" smtClean="0"/>
              <a:t> ضعيفة </a:t>
            </a:r>
          </a:p>
          <a:p>
            <a:pPr marL="685800" lvl="1" indent="-228600" algn="r" rtl="1" eaLnBrk="1" hangingPunct="1">
              <a:defRPr/>
            </a:pPr>
            <a:endParaRPr lang="ar-SA"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ar-SA" b="1" dirty="0" smtClean="0"/>
              <a:t>يعزي </a:t>
            </a:r>
            <a:r>
              <a:rPr lang="ar-SA" b="1" dirty="0" smtClean="0">
                <a:solidFill>
                  <a:srgbClr val="0000CC"/>
                </a:solidFill>
              </a:rPr>
              <a:t>إنخفاض مرونة العرض </a:t>
            </a:r>
            <a:r>
              <a:rPr lang="ar-SA" b="1" dirty="0" smtClean="0"/>
              <a:t>الي إرتفاع حجم الاستثمارات اللازمة للانتاج الزراعي وإرتفاع نسبة رأس المال الثابت، خضوع الزراعة للعوامل الطبيعية، وصعوبة الحصول علي المعلومات السوقية للمنتجين. </a:t>
            </a:r>
          </a:p>
          <a:p>
            <a:pPr algn="just">
              <a:buNone/>
            </a:pPr>
            <a:r>
              <a:rPr lang="ar-SA" b="1" dirty="0" smtClean="0"/>
              <a:t>أما </a:t>
            </a:r>
            <a:r>
              <a:rPr lang="ar-SA" b="1" dirty="0" smtClean="0">
                <a:solidFill>
                  <a:srgbClr val="0000CC"/>
                </a:solidFill>
              </a:rPr>
              <a:t>إنخفاض مرونة الطلب </a:t>
            </a:r>
            <a:r>
              <a:rPr lang="ar-SA" b="1" dirty="0" smtClean="0"/>
              <a:t>فهو يعزي الي ضرورة الحصول عليها لتلبية الاحتياجات الأساسية للغذاء وغيره، صعوبة انتاج بدائل للسلع الزراعية، وإرتباط إستهلاك المجتمع للسلع الزراعية بعوامل بيولوجية.</a:t>
            </a:r>
            <a:endParaRPr lang="en-US" b="1" dirty="0" smtClean="0"/>
          </a:p>
          <a:p>
            <a:pPr algn="just"/>
            <a:endParaRPr lang="en-US" dirty="0"/>
          </a:p>
        </p:txBody>
      </p:sp>
      <p:sp>
        <p:nvSpPr>
          <p:cNvPr id="4" name="AutoShape 2"/>
          <p:cNvSpPr>
            <a:spLocks noGrp="1" noChangeArrowheads="1"/>
          </p:cNvSpPr>
          <p:nvPr>
            <p:ph type="title"/>
          </p:nvPr>
        </p:nvSpPr>
        <p:spPr>
          <a:xfrm>
            <a:off x="762000" y="762000"/>
            <a:ext cx="7924800" cy="1143000"/>
          </a:xfrm>
        </p:spPr>
        <p:txBody>
          <a:bodyPr/>
          <a:lstStyle/>
          <a:p>
            <a:pPr lvl="0" algn="just"/>
            <a:r>
              <a:rPr lang="ar-SA" dirty="0" smtClean="0">
                <a:solidFill>
                  <a:srgbClr val="C00000"/>
                </a:solidFill>
              </a:rPr>
              <a:t>يتبع:</a:t>
            </a:r>
            <a:endParaRPr lang="en-US"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lgn="just"/>
            <a:r>
              <a:rPr lang="ar-SA" dirty="0"/>
              <a:t>ثانياً، خصائص عمليات الانتاج الزراعي</a:t>
            </a:r>
            <a:r>
              <a:rPr lang="en-US" dirty="0"/>
              <a:t> </a:t>
            </a:r>
          </a:p>
        </p:txBody>
      </p:sp>
      <p:sp>
        <p:nvSpPr>
          <p:cNvPr id="18435" name="Rectangle 3"/>
          <p:cNvSpPr>
            <a:spLocks noGrp="1" noChangeArrowheads="1"/>
          </p:cNvSpPr>
          <p:nvPr>
            <p:ph type="body" idx="1"/>
          </p:nvPr>
        </p:nvSpPr>
        <p:spPr/>
        <p:txBody>
          <a:bodyPr/>
          <a:lstStyle/>
          <a:p>
            <a:pPr marL="609600" indent="-609600">
              <a:buFontTx/>
              <a:buAutoNum type="arabicPeriod"/>
            </a:pPr>
            <a:r>
              <a:rPr lang="ar-SA" b="1" dirty="0">
                <a:solidFill>
                  <a:srgbClr val="CC3300"/>
                </a:solidFill>
              </a:rPr>
              <a:t>صغر حجم الوحدات الانتاجية الزراعية</a:t>
            </a:r>
          </a:p>
          <a:p>
            <a:pPr marL="609600" indent="-609600" algn="just">
              <a:buFont typeface="Wingdings" pitchFamily="2" charset="2"/>
              <a:buNone/>
            </a:pPr>
            <a:r>
              <a:rPr lang="ar-SA" b="1" dirty="0"/>
              <a:t>	ان الانتاج الزراعي هو محصلة انتاج مختلف المزارع والمنشآت التي تمارس الانتاج الزراعي النباتي والحيواني وغيره. وتتصف المشروعات الزراعية بصغر السعة الانتاجية وضآلة الأهمية النسبية لكل مشروع علي حده في ما يخص الكمية الكلية المنتجة من السلعة، مقارنة مع المشروعات الصناعية. </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just"/>
            <a:r>
              <a:rPr lang="ar-SA" b="0" dirty="0">
                <a:solidFill>
                  <a:srgbClr val="CC3300"/>
                </a:solidFill>
              </a:rPr>
              <a:t>2.  </a:t>
            </a:r>
            <a:r>
              <a:rPr lang="ar-SA" dirty="0">
                <a:solidFill>
                  <a:srgbClr val="CC3300"/>
                </a:solidFill>
              </a:rPr>
              <a:t>التقلبات السنوية في الانتاج </a:t>
            </a:r>
            <a:endParaRPr lang="en-US" dirty="0">
              <a:solidFill>
                <a:srgbClr val="CC3300"/>
              </a:solidFill>
            </a:endParaRPr>
          </a:p>
        </p:txBody>
      </p:sp>
      <p:sp>
        <p:nvSpPr>
          <p:cNvPr id="19459" name="Rectangle 3"/>
          <p:cNvSpPr>
            <a:spLocks noGrp="1" noChangeArrowheads="1"/>
          </p:cNvSpPr>
          <p:nvPr>
            <p:ph type="body" idx="1"/>
          </p:nvPr>
        </p:nvSpPr>
        <p:spPr>
          <a:xfrm>
            <a:off x="900113" y="2492375"/>
            <a:ext cx="7693025" cy="3724275"/>
          </a:xfrm>
        </p:spPr>
        <p:txBody>
          <a:bodyPr/>
          <a:lstStyle/>
          <a:p>
            <a:pPr algn="just"/>
            <a:r>
              <a:rPr lang="ar-SA" b="1" dirty="0"/>
              <a:t>يتأثر الانتاج الزراعي بعوامل طبيعية عديدة، مثل كميات وتوزيع الأمطار، درجات الحرارة، الآفات، وغيرها. وينعكس التغير السنوي في هذه العوامل علي انتاج السلع الزراعية (بصورة كبيرة)، وعلي الانتاج الزراعي الكلي (بدرجة أقل). هذه التقلبات لها تأثيرات كبيرة علي دخل المزارع، استراتيجيات التصنيع الزراعي والتسويق، أسواق العمل، الأمن الغذائي، ...الخ. </a:t>
            </a:r>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algn="just"/>
            <a:r>
              <a:rPr lang="ar-SA" b="0" dirty="0">
                <a:solidFill>
                  <a:srgbClr val="CC3300"/>
                </a:solidFill>
              </a:rPr>
              <a:t>3.  </a:t>
            </a:r>
            <a:r>
              <a:rPr lang="ar-SA" dirty="0">
                <a:solidFill>
                  <a:srgbClr val="CC3300"/>
                </a:solidFill>
              </a:rPr>
              <a:t>التقلبات الموسمية في الانتاج </a:t>
            </a:r>
            <a:endParaRPr lang="en-US" dirty="0">
              <a:solidFill>
                <a:srgbClr val="CC3300"/>
              </a:solidFill>
            </a:endParaRPr>
          </a:p>
        </p:txBody>
      </p:sp>
      <p:sp>
        <p:nvSpPr>
          <p:cNvPr id="20483" name="Rectangle 3"/>
          <p:cNvSpPr>
            <a:spLocks noGrp="1" noChangeArrowheads="1"/>
          </p:cNvSpPr>
          <p:nvPr>
            <p:ph type="body" idx="1"/>
          </p:nvPr>
        </p:nvSpPr>
        <p:spPr/>
        <p:txBody>
          <a:bodyPr/>
          <a:lstStyle/>
          <a:p>
            <a:pPr algn="just"/>
            <a:r>
              <a:rPr lang="ar-SA" b="1" dirty="0"/>
              <a:t>ان العمليات الزراعية تجري في مواسم معينة تحددها الظروف الجوية وطبيعة النبات. فلكل منتج زراعي موسم أو مواسم حصاد معينة خلال السنة، وقابلية للتخزين بدرجة مختلفة عن المنتجات الأخري.</a:t>
            </a:r>
            <a:r>
              <a:rPr lang="en-US" b="1" dirty="0"/>
              <a:t> </a:t>
            </a:r>
            <a:r>
              <a:rPr lang="ar-SA" b="1" dirty="0"/>
              <a:t>ولكن التطور التقني الحديث قد قلّل من هذه التقلبات في الكثير من المنتجات، مثل استخدام البيوت المحمية، التهجين، وانتاج عينات تتغلب علي الظروف الطبيعية، وغيرها.</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تابع</a:t>
            </a:r>
            <a:endParaRPr lang="en-US" dirty="0"/>
          </a:p>
        </p:txBody>
      </p:sp>
      <p:sp>
        <p:nvSpPr>
          <p:cNvPr id="92163" name="Rectangle 3"/>
          <p:cNvSpPr>
            <a:spLocks noGrp="1" noChangeArrowheads="1"/>
          </p:cNvSpPr>
          <p:nvPr>
            <p:ph idx="1"/>
          </p:nvPr>
        </p:nvSpPr>
        <p:spPr/>
        <p:txBody>
          <a:bodyPr/>
          <a:lstStyle/>
          <a:p>
            <a:pPr marL="609600" indent="-609600" algn="r" rtl="1" eaLnBrk="1" hangingPunct="1">
              <a:buNone/>
              <a:defRPr/>
            </a:pPr>
            <a:r>
              <a:rPr lang="ar-SA" sz="2400" b="1" dirty="0" smtClean="0"/>
              <a:t>	ينتج عن هذه الموسمية آثار داخلية وخارجية:</a:t>
            </a:r>
          </a:p>
          <a:p>
            <a:pPr marL="990600" lvl="1" indent="-533400" algn="r" rtl="1" eaLnBrk="1" hangingPunct="1">
              <a:buFont typeface="Wingdings" pitchFamily="2" charset="2"/>
              <a:buChar char="v"/>
              <a:defRPr/>
            </a:pPr>
            <a:r>
              <a:rPr lang="ar-SA" sz="2400" b="1" dirty="0" smtClean="0"/>
              <a:t>داخلية (علي مستوي المزرعة): </a:t>
            </a:r>
          </a:p>
          <a:p>
            <a:pPr marL="1371600" lvl="2" indent="-457200" algn="r" rtl="1" eaLnBrk="1" hangingPunct="1">
              <a:buFont typeface="Wingdings" pitchFamily="2" charset="2"/>
              <a:buAutoNum type="arabicPeriod"/>
              <a:defRPr/>
            </a:pPr>
            <a:r>
              <a:rPr lang="ar-SA" b="1" dirty="0" smtClean="0"/>
              <a:t>موسمية العمالة </a:t>
            </a:r>
          </a:p>
          <a:p>
            <a:pPr marL="1371600" lvl="2" indent="-457200" algn="r" rtl="1" eaLnBrk="1" hangingPunct="1">
              <a:buFont typeface="Wingdings" pitchFamily="2" charset="2"/>
              <a:buAutoNum type="arabicPeriod"/>
              <a:defRPr/>
            </a:pPr>
            <a:r>
              <a:rPr lang="ar-SA" b="1" dirty="0" smtClean="0"/>
              <a:t> موسمية الدخل</a:t>
            </a:r>
          </a:p>
          <a:p>
            <a:pPr marL="990600" lvl="1" indent="-533400" algn="r" rtl="1" eaLnBrk="1" hangingPunct="1">
              <a:buFont typeface="Wingdings" pitchFamily="2" charset="2"/>
              <a:buChar char="v"/>
              <a:defRPr/>
            </a:pPr>
            <a:r>
              <a:rPr lang="ar-SA" sz="2400" b="1" dirty="0" smtClean="0"/>
              <a:t>خارجـيـة (علي مستوي الدولة):</a:t>
            </a:r>
          </a:p>
          <a:p>
            <a:pPr marL="1371600" lvl="2" indent="-457200" algn="r" rtl="1" eaLnBrk="1" hangingPunct="1">
              <a:buFont typeface="Wingdings" pitchFamily="2" charset="2"/>
              <a:buAutoNum type="arabicPeriod"/>
              <a:defRPr/>
            </a:pPr>
            <a:r>
              <a:rPr lang="ar-SA" b="1" dirty="0" smtClean="0"/>
              <a:t>موسمية الصناعات التي تعتمـد علـى المواد الخام الزراعية</a:t>
            </a:r>
          </a:p>
          <a:p>
            <a:pPr marL="1371600" lvl="2" indent="-457200" algn="r" rtl="1" eaLnBrk="1" hangingPunct="1">
              <a:buFont typeface="Wingdings" pitchFamily="2" charset="2"/>
              <a:buAutoNum type="arabicPeriod"/>
              <a:defRPr/>
            </a:pPr>
            <a:r>
              <a:rPr lang="ar-SA" b="1" dirty="0" smtClean="0"/>
              <a:t>التوزيع الزمنى للإنتاج الزراعي على شهـور الاستهلاك المختلفة </a:t>
            </a:r>
          </a:p>
          <a:p>
            <a:pPr marL="1371600" lvl="2" indent="-457200" algn="r" rtl="1" eaLnBrk="1" hangingPunct="1">
              <a:buFont typeface="Wingdings" pitchFamily="2" charset="2"/>
              <a:buAutoNum type="arabicPeriod"/>
              <a:defRPr/>
            </a:pPr>
            <a:r>
              <a:rPr lang="ar-SA" b="1" dirty="0" smtClean="0"/>
              <a:t>زيادة الأسعار بسبب تكاليف التخزين</a:t>
            </a:r>
          </a:p>
          <a:p>
            <a:pPr marL="1371600" lvl="2" indent="-457200" algn="r" rtl="1" eaLnBrk="1" hangingPunct="1">
              <a:buFont typeface="Wingdings" pitchFamily="2" charset="2"/>
              <a:buNone/>
              <a:defRPr/>
            </a:pPr>
            <a:endParaRPr lang="ar-SA" b="1" dirty="0" smtClean="0"/>
          </a:p>
          <a:p>
            <a:pPr marL="609600" indent="-609600" algn="r" rtl="1" eaLnBrk="1" hangingPunct="1">
              <a:buFont typeface="Wingdings" pitchFamily="2" charset="2"/>
              <a:buNone/>
              <a:defRPr/>
            </a:pPr>
            <a:endParaRPr lang="en-GB"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animEffect transition="in" filter="barn(inVertical)">
                                      <p:cBhvr>
                                        <p:cTn id="7" dur="500"/>
                                        <p:tgtEl>
                                          <p:spTgt spid="9216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63">
                                            <p:txEl>
                                              <p:pRg st="3" end="3"/>
                                            </p:txEl>
                                          </p:spTgt>
                                        </p:tgtEl>
                                        <p:attrNameLst>
                                          <p:attrName>style.visibility</p:attrName>
                                        </p:attrNameLst>
                                      </p:cBhvr>
                                      <p:to>
                                        <p:strVal val="visible"/>
                                      </p:to>
                                    </p:set>
                                    <p:animEffect transition="in" filter="barn(inVertical)">
                                      <p:cBhvr>
                                        <p:cTn id="10" dur="500"/>
                                        <p:tgtEl>
                                          <p:spTgt spid="921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5" end="5"/>
                                            </p:txEl>
                                          </p:spTgt>
                                        </p:tgtEl>
                                        <p:attrNameLst>
                                          <p:attrName>style.visibility</p:attrName>
                                        </p:attrNameLst>
                                      </p:cBhvr>
                                      <p:to>
                                        <p:strVal val="visible"/>
                                      </p:to>
                                    </p:set>
                                    <p:anim calcmode="lin" valueType="num">
                                      <p:cBhvr additive="base">
                                        <p:cTn id="15"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63">
                                            <p:txEl>
                                              <p:pRg st="6" end="6"/>
                                            </p:txEl>
                                          </p:spTgt>
                                        </p:tgtEl>
                                        <p:attrNameLst>
                                          <p:attrName>style.visibility</p:attrName>
                                        </p:attrNameLst>
                                      </p:cBhvr>
                                      <p:to>
                                        <p:strVal val="visible"/>
                                      </p:to>
                                    </p:set>
                                    <p:anim calcmode="lin" valueType="num">
                                      <p:cBhvr additive="base">
                                        <p:cTn id="19" dur="5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63">
                                            <p:txEl>
                                              <p:pRg st="7" end="7"/>
                                            </p:txEl>
                                          </p:spTgt>
                                        </p:tgtEl>
                                        <p:attrNameLst>
                                          <p:attrName>style.visibility</p:attrName>
                                        </p:attrNameLst>
                                      </p:cBhvr>
                                      <p:to>
                                        <p:strVal val="visible"/>
                                      </p:to>
                                    </p:set>
                                    <p:anim calcmode="lin" valueType="num">
                                      <p:cBhvr additive="base">
                                        <p:cTn id="23"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algn="just"/>
            <a:r>
              <a:rPr lang="ar-SA" b="0" dirty="0">
                <a:solidFill>
                  <a:srgbClr val="CC3300"/>
                </a:solidFill>
              </a:rPr>
              <a:t>4. </a:t>
            </a:r>
            <a:r>
              <a:rPr lang="ar-SA" dirty="0">
                <a:solidFill>
                  <a:srgbClr val="CC3300"/>
                </a:solidFill>
              </a:rPr>
              <a:t>التركيز الجغرافي للانتاج</a:t>
            </a:r>
            <a:endParaRPr lang="en-US" dirty="0">
              <a:solidFill>
                <a:srgbClr val="CC3300"/>
              </a:solidFill>
            </a:endParaRPr>
          </a:p>
        </p:txBody>
      </p:sp>
      <p:sp>
        <p:nvSpPr>
          <p:cNvPr id="21507" name="Rectangle 3"/>
          <p:cNvSpPr>
            <a:spLocks noGrp="1" noChangeArrowheads="1"/>
          </p:cNvSpPr>
          <p:nvPr>
            <p:ph type="body" idx="1"/>
          </p:nvPr>
        </p:nvSpPr>
        <p:spPr/>
        <p:txBody>
          <a:bodyPr/>
          <a:lstStyle/>
          <a:p>
            <a:pPr algn="just"/>
            <a:r>
              <a:rPr lang="ar-SA" b="1" dirty="0"/>
              <a:t>يتميز الانتاج الزراعي بالتخصص الجغرافي في </a:t>
            </a:r>
            <a:r>
              <a:rPr lang="ar-SA" b="1" dirty="0" smtClean="0"/>
              <a:t>إنتاج </a:t>
            </a:r>
            <a:r>
              <a:rPr lang="ar-SA" b="1" dirty="0"/>
              <a:t>السلع. فكل منطقة جغرافية تناسب </a:t>
            </a:r>
            <a:r>
              <a:rPr lang="ar-SA" b="1" dirty="0" smtClean="0"/>
              <a:t>إنتاج </a:t>
            </a:r>
            <a:r>
              <a:rPr lang="ar-SA" b="1" dirty="0"/>
              <a:t>سلع بعينها بصورة أكبر من المناطق الأخري.</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algn="just"/>
            <a:r>
              <a:rPr lang="ar-SA" b="0" dirty="0">
                <a:solidFill>
                  <a:srgbClr val="CC3300"/>
                </a:solidFill>
              </a:rPr>
              <a:t>5.  </a:t>
            </a:r>
            <a:r>
              <a:rPr lang="ar-SA" dirty="0">
                <a:solidFill>
                  <a:srgbClr val="CC3300"/>
                </a:solidFill>
              </a:rPr>
              <a:t>تفاوت تكاليف الانتاج</a:t>
            </a:r>
            <a:endParaRPr lang="en-US" dirty="0">
              <a:solidFill>
                <a:srgbClr val="CC3300"/>
              </a:solidFill>
            </a:endParaRPr>
          </a:p>
        </p:txBody>
      </p:sp>
      <p:sp>
        <p:nvSpPr>
          <p:cNvPr id="22531" name="Rectangle 3"/>
          <p:cNvSpPr>
            <a:spLocks noGrp="1" noChangeArrowheads="1"/>
          </p:cNvSpPr>
          <p:nvPr>
            <p:ph type="body" idx="1"/>
          </p:nvPr>
        </p:nvSpPr>
        <p:spPr/>
        <p:txBody>
          <a:bodyPr/>
          <a:lstStyle/>
          <a:p>
            <a:pPr algn="just"/>
            <a:r>
              <a:rPr lang="ar-SA" b="1" dirty="0"/>
              <a:t>تختلف تكاليف انتاج السلعة الزراعية الواحدة بين الوحدات الانتاجية المختلفة، ويرجع ذلك لعدة أسباب، نذكر منها: نوعية الأرض ومساحتها، المهارات الادارية للمزارع، المسافة بين المزرعة والسوق وبين المزرعة وسكن المزراع. ولكن من الملاحظ أن المزارعين يقبضون نفس السعر </a:t>
            </a:r>
            <a:r>
              <a:rPr lang="ar-SA" b="1" dirty="0" smtClean="0"/>
              <a:t>تقريباً </a:t>
            </a:r>
            <a:r>
              <a:rPr lang="ar-SA" b="1" dirty="0"/>
              <a:t>علي السلع المتشابهة في النوعية الشئ الذي يؤدي الي تفاوت الأرباح بصورة كبيرة. أضف لذلك فان دراسة الأرباح الزراعية لسلعةٍ ما </a:t>
            </a:r>
            <a:r>
              <a:rPr lang="ar-SA" b="1" dirty="0" smtClean="0"/>
              <a:t>كثيراً </a:t>
            </a:r>
            <a:r>
              <a:rPr lang="ar-SA" b="1" dirty="0"/>
              <a:t>ماتكون مضللة.</a:t>
            </a:r>
            <a:endParaRPr 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gn="just"/>
            <a:r>
              <a:rPr lang="ar-SA" b="0" dirty="0">
                <a:solidFill>
                  <a:srgbClr val="CC3300"/>
                </a:solidFill>
              </a:rPr>
              <a:t>6.  </a:t>
            </a:r>
            <a:r>
              <a:rPr lang="ar-SA" dirty="0">
                <a:solidFill>
                  <a:srgbClr val="CC3300"/>
                </a:solidFill>
              </a:rPr>
              <a:t>صعوبة التحكم في الناتج الاجمالي</a:t>
            </a:r>
            <a:endParaRPr lang="en-US" dirty="0">
              <a:solidFill>
                <a:srgbClr val="CC3300"/>
              </a:solidFill>
            </a:endParaRPr>
          </a:p>
        </p:txBody>
      </p:sp>
      <p:sp>
        <p:nvSpPr>
          <p:cNvPr id="23555" name="Rectangle 3"/>
          <p:cNvSpPr>
            <a:spLocks noGrp="1" noChangeArrowheads="1"/>
          </p:cNvSpPr>
          <p:nvPr>
            <p:ph type="body" idx="1"/>
          </p:nvPr>
        </p:nvSpPr>
        <p:spPr/>
        <p:txBody>
          <a:bodyPr/>
          <a:lstStyle/>
          <a:p>
            <a:pPr algn="just">
              <a:lnSpc>
                <a:spcPct val="90000"/>
              </a:lnSpc>
            </a:pPr>
            <a:r>
              <a:rPr lang="ar-SA" b="1" dirty="0"/>
              <a:t>الانتاج الزراعي هو مجموع انتاج الوحدات الزراعية، والتي تتصف بالاستقلال الاداري عن بعضها البعض، وبالتشتت الجغرافي، واختلاف البيئة الانتاجية من وحدة لأخري. أضف لذلك طبيعة الانتاج الزراعي. لذلك نجد أنه من الصعب علي القطاع الزراعي الاستجابة لعوامل العرض والطلب وتغيرات الأسعار في المدي  القصير والمتوسط.</a:t>
            </a:r>
            <a:r>
              <a:rPr lang="en-US" b="1" dirty="0"/>
              <a:t> </a:t>
            </a:r>
            <a:r>
              <a:rPr lang="ar-SA" b="1" dirty="0"/>
              <a:t>ولذلك يتحتم علي الأجهزة التسويقية التكيف مع العروض الزراعية لا العكس.</a:t>
            </a:r>
            <a:r>
              <a:rPr lang="en-US" b="1" dirty="0"/>
              <a:t> </a:t>
            </a:r>
            <a:r>
              <a:rPr lang="ar-SA" b="1" dirty="0"/>
              <a:t>هذه الصفات تعتبر من أسباب ارتفاع المخاطر في الاستثمار الزراعي.</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just" eaLnBrk="1" hangingPunct="1">
              <a:defRPr/>
            </a:pPr>
            <a:r>
              <a:rPr lang="ar-SA" dirty="0" smtClean="0">
                <a:solidFill>
                  <a:srgbClr val="CC3300"/>
                </a:solidFill>
              </a:rPr>
              <a:t>7.</a:t>
            </a:r>
            <a:r>
              <a:rPr lang="ar-SA" b="1" dirty="0" smtClean="0">
                <a:solidFill>
                  <a:srgbClr val="CC3300"/>
                </a:solidFill>
              </a:rPr>
              <a:t> ضخامة رأس المال الثابـت في الـزراعـة</a:t>
            </a:r>
            <a:endParaRPr lang="en-GB" dirty="0" smtClean="0">
              <a:solidFill>
                <a:srgbClr val="CC3300"/>
              </a:solidFill>
            </a:endParaRPr>
          </a:p>
        </p:txBody>
      </p:sp>
      <p:sp>
        <p:nvSpPr>
          <p:cNvPr id="115715" name="Rectangle 3"/>
          <p:cNvSpPr>
            <a:spLocks noGrp="1" noChangeArrowheads="1"/>
          </p:cNvSpPr>
          <p:nvPr>
            <p:ph type="body" idx="1"/>
          </p:nvPr>
        </p:nvSpPr>
        <p:spPr/>
        <p:txBody>
          <a:bodyPr/>
          <a:lstStyle/>
          <a:p>
            <a:pPr marL="609600" indent="-609600" algn="r" rtl="1" eaLnBrk="1" hangingPunct="1">
              <a:defRPr/>
            </a:pPr>
            <a:r>
              <a:rPr lang="ar-SA" b="1" dirty="0" smtClean="0"/>
              <a:t>الأرض والمبانى والآبار والتحسينات المزرعية الرأسمالية  تمثل معظم رأس المال المزرعى: ارتفاع التكاليف الثابتة </a:t>
            </a:r>
          </a:p>
          <a:p>
            <a:pPr marL="609600" indent="-609600" algn="r" rtl="1" eaLnBrk="1" hangingPunct="1">
              <a:defRPr/>
            </a:pPr>
            <a:endParaRPr lang="ar-SA" b="1" dirty="0" smtClean="0"/>
          </a:p>
          <a:p>
            <a:pPr marL="609600" indent="-609600" algn="ctr" rtl="1" eaLnBrk="1" hangingPunct="1">
              <a:buFont typeface="Wingdings" pitchFamily="2" charset="2"/>
              <a:buNone/>
              <a:defRPr/>
            </a:pPr>
            <a:r>
              <a:rPr lang="ar-SA" b="1" dirty="0" smtClean="0">
                <a:solidFill>
                  <a:srgbClr val="0000CC"/>
                </a:solidFill>
              </a:rPr>
              <a:t>ما هي أثار ذلك؟</a:t>
            </a:r>
          </a:p>
          <a:p>
            <a:pPr marL="609600" indent="-609600" algn="ctr" rtl="1" eaLnBrk="1" hangingPunct="1">
              <a:buFont typeface="Wingdings" pitchFamily="2" charset="2"/>
              <a:buNone/>
              <a:defRPr/>
            </a:pPr>
            <a:endParaRPr lang="ar-SA" b="1" dirty="0" smtClean="0"/>
          </a:p>
          <a:p>
            <a:pPr marL="609600" indent="-609600" algn="r" rtl="1" eaLnBrk="1" hangingPunct="1">
              <a:defRPr/>
            </a:pPr>
            <a:r>
              <a:rPr lang="ar-SA" b="1" dirty="0" smtClean="0"/>
              <a:t>الاستمرار في الانتاج حتى عند تحقيق خسائر في المدي القصير (بعكس الصناعات الأخرى)</a:t>
            </a:r>
            <a:endParaRPr lang="en-GB"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المشكلة الاقتصادية</a:t>
            </a:r>
            <a:endParaRPr lang="en-US" dirty="0"/>
          </a:p>
        </p:txBody>
      </p:sp>
      <p:sp>
        <p:nvSpPr>
          <p:cNvPr id="3" name="Content Placeholder 2"/>
          <p:cNvSpPr>
            <a:spLocks noGrp="1"/>
          </p:cNvSpPr>
          <p:nvPr>
            <p:ph idx="1"/>
          </p:nvPr>
        </p:nvSpPr>
        <p:spPr>
          <a:xfrm>
            <a:off x="838200" y="2362200"/>
            <a:ext cx="7910264" cy="4235152"/>
          </a:xfrm>
        </p:spPr>
        <p:txBody>
          <a:bodyPr/>
          <a:lstStyle/>
          <a:p>
            <a:pPr lvl="0"/>
            <a:r>
              <a:rPr lang="ar-SA" b="1" dirty="0" smtClean="0"/>
              <a:t>هي </a:t>
            </a:r>
            <a:r>
              <a:rPr lang="ar-SA" b="1" u="sng" dirty="0" smtClean="0"/>
              <a:t>تعدد الحاجات</a:t>
            </a:r>
            <a:r>
              <a:rPr lang="ar-SA" b="1" dirty="0" smtClean="0"/>
              <a:t> في ظل </a:t>
            </a:r>
            <a:r>
              <a:rPr lang="ar-SA" b="1" u="sng" dirty="0" smtClean="0"/>
              <a:t>ندرة الموارد</a:t>
            </a:r>
            <a:endParaRPr lang="en-US" b="1" dirty="0" smtClean="0"/>
          </a:p>
          <a:p>
            <a:pPr lvl="0">
              <a:buNone/>
            </a:pPr>
            <a:r>
              <a:rPr lang="ar-SA" b="1" dirty="0" smtClean="0"/>
              <a:t>اذاً فان عناصر المشكلة الاقتصادية هي:</a:t>
            </a:r>
            <a:endParaRPr lang="en-US" b="1" dirty="0" smtClean="0"/>
          </a:p>
          <a:p>
            <a:pPr lvl="0"/>
            <a:r>
              <a:rPr lang="en-US" b="1" dirty="0" smtClean="0"/>
              <a:t> </a:t>
            </a:r>
            <a:r>
              <a:rPr lang="ar-SA" b="1" dirty="0" smtClean="0">
                <a:solidFill>
                  <a:srgbClr val="0070C0"/>
                </a:solidFill>
              </a:rPr>
              <a:t>الحاجات غير المحدودة</a:t>
            </a:r>
            <a:r>
              <a:rPr lang="ar-SA" b="1" dirty="0" smtClean="0"/>
              <a:t>: حاجات الإنسان كثيرة، متنوعة، ومتجددة، أي كلما ظهرت حاجة وأشبعت ظهرت  حاجة أخرى.</a:t>
            </a:r>
            <a:endParaRPr lang="en-US" b="1" dirty="0" smtClean="0"/>
          </a:p>
          <a:p>
            <a:pPr lvl="0"/>
            <a:r>
              <a:rPr lang="ar-SA" b="1" dirty="0" smtClean="0">
                <a:solidFill>
                  <a:srgbClr val="0070C0"/>
                </a:solidFill>
              </a:rPr>
              <a:t>الندرة</a:t>
            </a:r>
            <a:r>
              <a:rPr lang="ar-SA" b="1" dirty="0" smtClean="0"/>
              <a:t>: الموارد متوفرة ولكن بكميات قليلة لا يمكن أن تفي بجميع الاحتياجات. وتعتبر زيادة السكان، قابلية الموارد للنفاد، وعدم الاستغلال الأمثل أو سوء الاستغلال للموارد من أهم أسباب الندرة.</a:t>
            </a:r>
            <a:endParaRPr lang="en-US" b="1"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just" eaLnBrk="1" hangingPunct="1">
              <a:defRPr/>
            </a:pPr>
            <a:r>
              <a:rPr lang="ar-SA" b="1" dirty="0" smtClean="0">
                <a:solidFill>
                  <a:srgbClr val="CC3300"/>
                </a:solidFill>
              </a:rPr>
              <a:t> 8. المخاطـرة وصعـوبـة التمـويـل</a:t>
            </a:r>
            <a:r>
              <a:rPr lang="en-US" dirty="0" smtClean="0">
                <a:solidFill>
                  <a:srgbClr val="CC3300"/>
                </a:solidFill>
              </a:rPr>
              <a:t> </a:t>
            </a:r>
            <a:endParaRPr lang="en-GB" dirty="0" smtClean="0">
              <a:solidFill>
                <a:srgbClr val="CC3300"/>
              </a:solidFill>
            </a:endParaRPr>
          </a:p>
        </p:txBody>
      </p:sp>
      <p:sp>
        <p:nvSpPr>
          <p:cNvPr id="116739" name="Rectangle 3"/>
          <p:cNvSpPr>
            <a:spLocks noGrp="1" noChangeArrowheads="1"/>
          </p:cNvSpPr>
          <p:nvPr>
            <p:ph type="body" idx="1"/>
          </p:nvPr>
        </p:nvSpPr>
        <p:spPr/>
        <p:txBody>
          <a:bodyPr/>
          <a:lstStyle/>
          <a:p>
            <a:pPr algn="r" rtl="1" eaLnBrk="1" hangingPunct="1">
              <a:lnSpc>
                <a:spcPct val="90000"/>
              </a:lnSpc>
              <a:defRPr/>
            </a:pPr>
            <a:r>
              <a:rPr lang="ar-SA" b="1" dirty="0" smtClean="0"/>
              <a:t>من الأسباب التي تزيد المخاطرة ومن ثم صعوبة التمويل في الزراعة:</a:t>
            </a:r>
          </a:p>
          <a:p>
            <a:pPr lvl="1" algn="r" rtl="1" eaLnBrk="1" hangingPunct="1">
              <a:lnSpc>
                <a:spcPct val="90000"/>
              </a:lnSpc>
              <a:defRPr/>
            </a:pPr>
            <a:r>
              <a:rPr lang="ar-SA" b="1" dirty="0" smtClean="0"/>
              <a:t>الزراعة صناعة بيولوجية شديدة التأثر بالعوامل الطبيعية</a:t>
            </a:r>
          </a:p>
          <a:p>
            <a:pPr lvl="1" algn="r" rtl="1" eaLnBrk="1" hangingPunct="1">
              <a:lnSpc>
                <a:spcPct val="90000"/>
              </a:lnSpc>
              <a:defRPr/>
            </a:pPr>
            <a:r>
              <a:rPr lang="ar-SA" b="1" dirty="0" smtClean="0"/>
              <a:t>ضخامة نسبة رأس المال الثابت </a:t>
            </a:r>
          </a:p>
          <a:p>
            <a:pPr lvl="1" algn="r" rtl="1" eaLnBrk="1" hangingPunct="1">
              <a:lnSpc>
                <a:spcPct val="90000"/>
              </a:lnSpc>
              <a:defRPr/>
            </a:pPr>
            <a:r>
              <a:rPr lang="ar-SA" b="1" dirty="0" smtClean="0"/>
              <a:t>شـدة تقلبات الأسعار</a:t>
            </a:r>
            <a:r>
              <a:rPr lang="en-GB" b="1" dirty="0" smtClean="0"/>
              <a:t> </a:t>
            </a:r>
            <a:endParaRPr lang="ar-SA" b="1" dirty="0" smtClean="0"/>
          </a:p>
          <a:p>
            <a:pPr lvl="1" algn="r" rtl="1" eaLnBrk="1" hangingPunct="1">
              <a:lnSpc>
                <a:spcPct val="90000"/>
              </a:lnSpc>
              <a:defRPr/>
            </a:pPr>
            <a:r>
              <a:rPr lang="ar-SA" b="1" dirty="0" smtClean="0"/>
              <a:t>المنتجات الزراعية تتسم (عامة) بضخامة الحجم والقابلية السـريعة للتلف والفسـاد</a:t>
            </a:r>
          </a:p>
          <a:p>
            <a:pPr algn="r" rtl="1" eaLnBrk="1" hangingPunct="1">
              <a:lnSpc>
                <a:spcPct val="90000"/>
              </a:lnSpc>
              <a:defRPr/>
            </a:pPr>
            <a:r>
              <a:rPr lang="en-GB" b="1" dirty="0" smtClean="0"/>
              <a:t> </a:t>
            </a:r>
            <a:r>
              <a:rPr lang="ar-SA" b="1" dirty="0" smtClean="0"/>
              <a:t>ومن هنا يأتي دور بنوك الاقراض الزراعي المتخصصة: مثل البنك الزراعي السعودي </a:t>
            </a:r>
            <a:endParaRPr lang="en-GB"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إستخدام الرسم البياني في التحليل الاقتصادي</a:t>
            </a:r>
            <a:endParaRPr lang="en-US" dirty="0"/>
          </a:p>
        </p:txBody>
      </p:sp>
      <p:sp>
        <p:nvSpPr>
          <p:cNvPr id="3" name="Content Placeholder 2"/>
          <p:cNvSpPr>
            <a:spLocks noGrp="1"/>
          </p:cNvSpPr>
          <p:nvPr>
            <p:ph idx="1"/>
          </p:nvPr>
        </p:nvSpPr>
        <p:spPr/>
        <p:txBody>
          <a:bodyPr/>
          <a:lstStyle/>
          <a:p>
            <a:r>
              <a:rPr lang="ar-SA" b="1" dirty="0" smtClean="0"/>
              <a:t>الأهداف:</a:t>
            </a:r>
            <a:endParaRPr lang="en-US" b="1" dirty="0" smtClean="0"/>
          </a:p>
          <a:p>
            <a:r>
              <a:rPr lang="ar-SA" b="1" dirty="0" smtClean="0"/>
              <a:t>إكتساب مهارات تحليل وتفسير العلاقات بين المتغيرات وذلك بـ</a:t>
            </a:r>
            <a:r>
              <a:rPr lang="en-US" b="1" dirty="0" smtClean="0"/>
              <a:t>:</a:t>
            </a:r>
            <a:endParaRPr lang="en-US" dirty="0" smtClean="0"/>
          </a:p>
          <a:p>
            <a:pPr lvl="0" algn="just"/>
            <a:r>
              <a:rPr lang="ar-SA" b="1" dirty="0" smtClean="0"/>
              <a:t>التدرب علي الإهتمام بالتفاصيل الدقيقة للعلاقات بين المتغيرات، والتعبير عنها بصورة وافية. </a:t>
            </a:r>
            <a:endParaRPr lang="en-US" b="1" dirty="0" smtClean="0"/>
          </a:p>
          <a:p>
            <a:pPr lvl="0" algn="just"/>
            <a:r>
              <a:rPr lang="ar-SA" b="1" dirty="0" smtClean="0"/>
              <a:t>الوصول الي خلاصة و استنتاجات من الرسومات البيانية</a:t>
            </a:r>
            <a:endParaRPr lang="en-US" b="1" dirty="0" smtClean="0"/>
          </a:p>
          <a:p>
            <a:pPr algn="just">
              <a:buFont typeface="Wingdings" pitchFamily="2" charset="2"/>
              <a:buChar char="v"/>
            </a:pPr>
            <a:r>
              <a:rPr lang="ar-SA" b="1" dirty="0" smtClean="0">
                <a:solidFill>
                  <a:schemeClr val="tx1">
                    <a:lumMod val="75000"/>
                  </a:schemeClr>
                </a:solidFill>
              </a:rPr>
              <a:t>إعداد خلفية تساعد في فهم التحليل الإقتصادي الجزئي الخاص بالمقرر والمقررات ذات العلاقة.</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755576" y="2348880"/>
            <a:ext cx="8388424" cy="4320480"/>
          </a:xfrm>
        </p:spPr>
        <p:txBody>
          <a:bodyPr/>
          <a:lstStyle/>
          <a:p>
            <a:pPr marL="609600" indent="-609600" algn="just" rtl="1" eaLnBrk="1" hangingPunct="1">
              <a:buNone/>
              <a:defRPr/>
            </a:pPr>
            <a:r>
              <a:rPr lang="ar-SA" sz="2800" b="1" dirty="0" smtClean="0"/>
              <a:t>يهدف التحليل الاقتصادي لتوضيح العلاقة بين متغيرين (أو أكثر)، و </a:t>
            </a:r>
            <a:r>
              <a:rPr lang="ar-SA" b="1" dirty="0" smtClean="0"/>
              <a:t>توقع ردود الافعال المستقبلية لهذه المتغيرات بدرجة معقولة من الدقة. ومن وسائل هذا التحليل ما يلي:</a:t>
            </a:r>
          </a:p>
          <a:p>
            <a:pPr marL="1390650" lvl="2" indent="-533400">
              <a:buFont typeface="Courier New" pitchFamily="49" charset="0"/>
              <a:buChar char="o"/>
              <a:defRPr/>
            </a:pPr>
            <a:r>
              <a:rPr lang="ar-SA" sz="2400" b="1" dirty="0" smtClean="0"/>
              <a:t>التحليل اللفظي </a:t>
            </a:r>
          </a:p>
          <a:p>
            <a:pPr marL="1390650" lvl="2" indent="-533400">
              <a:buFont typeface="Courier New" pitchFamily="49" charset="0"/>
              <a:buChar char="o"/>
              <a:defRPr/>
            </a:pPr>
            <a:r>
              <a:rPr lang="ar-SA" sz="2400" b="1" dirty="0" smtClean="0"/>
              <a:t>الرسوم البيانية</a:t>
            </a:r>
          </a:p>
          <a:p>
            <a:pPr marL="1390650" lvl="2" indent="-533400">
              <a:buFont typeface="Courier New" pitchFamily="49" charset="0"/>
              <a:buChar char="o"/>
              <a:defRPr/>
            </a:pPr>
            <a:r>
              <a:rPr lang="ar-SA" sz="2400" b="1" dirty="0" smtClean="0"/>
              <a:t>الجداول الكمية </a:t>
            </a:r>
          </a:p>
          <a:p>
            <a:pPr marL="1390650" lvl="2" indent="-533400">
              <a:buFont typeface="Courier New" pitchFamily="49" charset="0"/>
              <a:buChar char="o"/>
              <a:defRPr/>
            </a:pPr>
            <a:r>
              <a:rPr lang="ar-SA" sz="2400" b="1" dirty="0" smtClean="0"/>
              <a:t>المعادلات الرياضية</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الرسوم والأشكال البيانية</a:t>
            </a:r>
            <a:endParaRPr lang="en-US" dirty="0"/>
          </a:p>
        </p:txBody>
      </p:sp>
      <p:sp>
        <p:nvSpPr>
          <p:cNvPr id="3" name="Content Placeholder 2"/>
          <p:cNvSpPr>
            <a:spLocks noGrp="1"/>
          </p:cNvSpPr>
          <p:nvPr>
            <p:ph idx="1"/>
          </p:nvPr>
        </p:nvSpPr>
        <p:spPr/>
        <p:txBody>
          <a:bodyPr/>
          <a:lstStyle/>
          <a:p>
            <a:r>
              <a:rPr lang="ar-SA" b="1" dirty="0" smtClean="0"/>
              <a:t>الشكل البياني يمثل عدة أمور، تشمل الآتي:</a:t>
            </a:r>
            <a:endParaRPr lang="en-US" b="1" dirty="0" smtClean="0"/>
          </a:p>
          <a:p>
            <a:pPr lvl="1">
              <a:buNone/>
            </a:pPr>
            <a:r>
              <a:rPr lang="ar-SA" b="1" dirty="0" smtClean="0"/>
              <a:t>1. طبيعة المتغيرات.</a:t>
            </a:r>
            <a:endParaRPr lang="en-US" b="1" dirty="0" smtClean="0"/>
          </a:p>
          <a:p>
            <a:pPr lvl="1">
              <a:buNone/>
            </a:pPr>
            <a:r>
              <a:rPr lang="ar-SA" b="1" dirty="0" smtClean="0"/>
              <a:t>3. طبيعة العلاقة بين المتغيرات.</a:t>
            </a:r>
            <a:endParaRPr lang="en-US" b="1" dirty="0" smtClean="0"/>
          </a:p>
          <a:p>
            <a:pPr lvl="1">
              <a:buNone/>
            </a:pPr>
            <a:r>
              <a:rPr lang="en-US" b="1" dirty="0" smtClean="0"/>
              <a:t>3</a:t>
            </a:r>
            <a:r>
              <a:rPr lang="ar-SA" b="1" dirty="0" smtClean="0"/>
              <a:t>. اتجاه العلاقة بين المتغيرات</a:t>
            </a:r>
            <a:endParaRPr lang="en-US" b="1"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أولاً: طبيعة المتغيرات </a:t>
            </a:r>
            <a:endParaRPr lang="en-US" dirty="0"/>
          </a:p>
        </p:txBody>
      </p:sp>
      <p:sp>
        <p:nvSpPr>
          <p:cNvPr id="3" name="Content Placeholder 2"/>
          <p:cNvSpPr>
            <a:spLocks noGrp="1"/>
          </p:cNvSpPr>
          <p:nvPr>
            <p:ph idx="1"/>
          </p:nvPr>
        </p:nvSpPr>
        <p:spPr>
          <a:xfrm>
            <a:off x="838200" y="2362200"/>
            <a:ext cx="7910264" cy="4091136"/>
          </a:xfrm>
        </p:spPr>
        <p:txBody>
          <a:bodyPr/>
          <a:lstStyle/>
          <a:p>
            <a:pPr algn="just">
              <a:buNone/>
            </a:pPr>
            <a:r>
              <a:rPr lang="ar-SA" b="1" dirty="0" smtClean="0"/>
              <a:t>يمكن تصنيف المتغيرات الي نوعين: متغير تابع (متأثر) ومتغير مستقل (مؤثر). </a:t>
            </a:r>
          </a:p>
          <a:p>
            <a:pPr algn="just">
              <a:buNone/>
            </a:pPr>
            <a:r>
              <a:rPr lang="ar-SA" b="1" dirty="0" smtClean="0"/>
              <a:t>مثال: العلاقة  التالية تمثل منحني الطلب علي السلعة </a:t>
            </a:r>
            <a:r>
              <a:rPr lang="en-US" b="1" dirty="0" smtClean="0"/>
              <a:t>A</a:t>
            </a:r>
            <a:r>
              <a:rPr lang="ar-SA" b="1" dirty="0" smtClean="0"/>
              <a:t>:</a:t>
            </a:r>
          </a:p>
          <a:p>
            <a:pPr algn="ctr">
              <a:buNone/>
            </a:pPr>
            <a:r>
              <a:rPr lang="en-US" b="1" dirty="0" smtClean="0"/>
              <a:t>Q (A) = </a:t>
            </a:r>
            <a:r>
              <a:rPr lang="en-US" b="1" i="1" dirty="0" smtClean="0"/>
              <a:t>f</a:t>
            </a:r>
            <a:r>
              <a:rPr lang="en-US" b="1" dirty="0" smtClean="0"/>
              <a:t>(P</a:t>
            </a:r>
            <a:r>
              <a:rPr lang="en-US" sz="2000" b="1" dirty="0" smtClean="0"/>
              <a:t>A</a:t>
            </a:r>
            <a:r>
              <a:rPr lang="en-US" b="1" dirty="0" smtClean="0"/>
              <a:t>)</a:t>
            </a:r>
          </a:p>
          <a:p>
            <a:pPr algn="just">
              <a:buNone/>
            </a:pPr>
            <a:r>
              <a:rPr lang="ar-SA" b="1" dirty="0" smtClean="0">
                <a:solidFill>
                  <a:srgbClr val="0000CC"/>
                </a:solidFill>
              </a:rPr>
              <a:t>حيث أن:</a:t>
            </a:r>
          </a:p>
          <a:p>
            <a:pPr algn="just"/>
            <a:r>
              <a:rPr lang="en-US" b="1" dirty="0" smtClean="0">
                <a:solidFill>
                  <a:srgbClr val="0000CC"/>
                </a:solidFill>
              </a:rPr>
              <a:t>Q(A)</a:t>
            </a:r>
            <a:r>
              <a:rPr lang="ar-SA" b="1" dirty="0" smtClean="0">
                <a:solidFill>
                  <a:srgbClr val="0000CC"/>
                </a:solidFill>
              </a:rPr>
              <a:t>  : الكمية المطلوبة من السلعة </a:t>
            </a:r>
            <a:r>
              <a:rPr lang="en-US" b="1" dirty="0" smtClean="0">
                <a:solidFill>
                  <a:srgbClr val="0000CC"/>
                </a:solidFill>
              </a:rPr>
              <a:t>A</a:t>
            </a:r>
            <a:r>
              <a:rPr lang="ar-SA" b="1" dirty="0" smtClean="0">
                <a:solidFill>
                  <a:srgbClr val="0000CC"/>
                </a:solidFill>
              </a:rPr>
              <a:t> (متغير تابع/متأثر)</a:t>
            </a:r>
            <a:endParaRPr lang="en-US" b="1" dirty="0" smtClean="0">
              <a:solidFill>
                <a:srgbClr val="0000CC"/>
              </a:solidFill>
            </a:endParaRPr>
          </a:p>
          <a:p>
            <a:pPr algn="just"/>
            <a:r>
              <a:rPr lang="ar-SA" b="1" dirty="0" smtClean="0">
                <a:solidFill>
                  <a:srgbClr val="0000CC"/>
                </a:solidFill>
              </a:rPr>
              <a:t> </a:t>
            </a:r>
            <a:r>
              <a:rPr lang="en-US" b="1" dirty="0">
                <a:solidFill>
                  <a:srgbClr val="0000CC"/>
                </a:solidFill>
              </a:rPr>
              <a:t>f</a:t>
            </a:r>
            <a:r>
              <a:rPr lang="ar-SA" b="1" dirty="0" smtClean="0">
                <a:solidFill>
                  <a:srgbClr val="0000CC"/>
                </a:solidFill>
              </a:rPr>
              <a:t> 	      : دالة أي علاقة بين متغيرين أو أكثر.</a:t>
            </a:r>
            <a:endParaRPr lang="en-US" b="1" dirty="0" smtClean="0">
              <a:solidFill>
                <a:srgbClr val="0000CC"/>
              </a:solidFill>
            </a:endParaRPr>
          </a:p>
          <a:p>
            <a:pPr algn="just"/>
            <a:r>
              <a:rPr lang="ar-SA" b="1" dirty="0" smtClean="0">
                <a:solidFill>
                  <a:srgbClr val="0000CC"/>
                </a:solidFill>
              </a:rPr>
              <a:t> ( </a:t>
            </a:r>
            <a:r>
              <a:rPr lang="en-US" b="1" dirty="0" smtClean="0">
                <a:solidFill>
                  <a:srgbClr val="0000CC"/>
                </a:solidFill>
              </a:rPr>
              <a:t>P</a:t>
            </a:r>
            <a:r>
              <a:rPr lang="en-US" sz="2000" b="1" dirty="0" smtClean="0">
                <a:solidFill>
                  <a:srgbClr val="0000CC"/>
                </a:solidFill>
              </a:rPr>
              <a:t>A</a:t>
            </a:r>
            <a:r>
              <a:rPr lang="ar-SA" b="1" dirty="0" smtClean="0">
                <a:solidFill>
                  <a:srgbClr val="0000CC"/>
                </a:solidFill>
              </a:rPr>
              <a:t> ) : سعر السلعة </a:t>
            </a:r>
            <a:r>
              <a:rPr lang="en-US" b="1" dirty="0" smtClean="0">
                <a:solidFill>
                  <a:srgbClr val="0000CC"/>
                </a:solidFill>
              </a:rPr>
              <a:t>A</a:t>
            </a:r>
            <a:r>
              <a:rPr lang="ar-SA" b="1" dirty="0" smtClean="0">
                <a:solidFill>
                  <a:srgbClr val="0000CC"/>
                </a:solidFill>
              </a:rPr>
              <a:t> ( متغير مستقل/ مؤثر)</a:t>
            </a:r>
            <a:endParaRPr lang="en-US" b="1" dirty="0" smtClean="0">
              <a:solidFill>
                <a:srgbClr val="0000CC"/>
              </a:solidFill>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ملاحظات مهمة:</a:t>
            </a:r>
            <a:endParaRPr lang="en-US" dirty="0"/>
          </a:p>
        </p:txBody>
      </p:sp>
      <p:sp>
        <p:nvSpPr>
          <p:cNvPr id="3" name="Content Placeholder 2"/>
          <p:cNvSpPr>
            <a:spLocks noGrp="1"/>
          </p:cNvSpPr>
          <p:nvPr>
            <p:ph idx="1"/>
          </p:nvPr>
        </p:nvSpPr>
        <p:spPr/>
        <p:txBody>
          <a:bodyPr/>
          <a:lstStyle/>
          <a:p>
            <a:pPr algn="just"/>
            <a:r>
              <a:rPr lang="ar-SA" b="1" dirty="0" smtClean="0"/>
              <a:t>الدالة السابقة تعبِّر عن علاقة غير محددة بصورة كاملة، أي أن معامل المتغير المستقل و المعامل الثابت غير محددة.</a:t>
            </a:r>
          </a:p>
          <a:p>
            <a:pPr algn="just"/>
            <a:r>
              <a:rPr lang="ar-SA" b="1" dirty="0" smtClean="0"/>
              <a:t>لكي تأخذ العلاقة شكل معادلة محددة يجب تقدير المعاملات سابقة الذكر.</a:t>
            </a:r>
          </a:p>
          <a:p>
            <a:pPr algn="just"/>
            <a:r>
              <a:rPr lang="ar-SA" b="1" dirty="0" smtClean="0"/>
              <a:t>بعد تحديد العلاقة بصورة كاملة يمكن حساب قيمة المتغير التابع عند أي قيمة للمتغير المستقل.</a:t>
            </a:r>
          </a:p>
          <a:p>
            <a:pPr algn="just">
              <a:buNone/>
            </a:pPr>
            <a:r>
              <a:rPr lang="ar-SA" b="1" dirty="0" smtClean="0">
                <a:solidFill>
                  <a:srgbClr val="0000CC"/>
                </a:solidFill>
              </a:rPr>
              <a:t>تمرين: هات مثالاً لعلاقة محددة بين متغيرين</a:t>
            </a:r>
            <a:endParaRPr lang="en-US" b="1" dirty="0">
              <a:solidFill>
                <a:srgbClr val="0000CC"/>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ثانياً، طبيعة العلاقة بين المتغيرات</a:t>
            </a:r>
            <a:endParaRPr lang="en-US" dirty="0"/>
          </a:p>
        </p:txBody>
      </p:sp>
      <p:sp>
        <p:nvSpPr>
          <p:cNvPr id="3" name="Content Placeholder 2"/>
          <p:cNvSpPr>
            <a:spLocks noGrp="1"/>
          </p:cNvSpPr>
          <p:nvPr>
            <p:ph idx="1"/>
          </p:nvPr>
        </p:nvSpPr>
        <p:spPr>
          <a:xfrm>
            <a:off x="838200" y="2362200"/>
            <a:ext cx="7982272" cy="4163144"/>
          </a:xfrm>
        </p:spPr>
        <p:txBody>
          <a:bodyPr/>
          <a:lstStyle/>
          <a:p>
            <a:r>
              <a:rPr lang="ar-SA" b="1" dirty="0" smtClean="0"/>
              <a:t>علاقة خطية وغير خطية:</a:t>
            </a:r>
          </a:p>
          <a:p>
            <a:pPr>
              <a:buNone/>
            </a:pPr>
            <a:endParaRPr lang="en-US" dirty="0"/>
          </a:p>
        </p:txBody>
      </p:sp>
      <p:pic>
        <p:nvPicPr>
          <p:cNvPr id="4" name="Picture 3"/>
          <p:cNvPicPr/>
          <p:nvPr/>
        </p:nvPicPr>
        <p:blipFill>
          <a:blip r:embed="rId2" cstate="print"/>
          <a:srcRect/>
          <a:stretch>
            <a:fillRect/>
          </a:stretch>
        </p:blipFill>
        <p:spPr bwMode="auto">
          <a:xfrm>
            <a:off x="827584" y="3068960"/>
            <a:ext cx="8172400" cy="378904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ثالثاً، إتجاه العلاقة بين المتغيرات</a:t>
            </a:r>
            <a:endParaRPr lang="en-US" dirty="0"/>
          </a:p>
        </p:txBody>
      </p:sp>
      <p:sp>
        <p:nvSpPr>
          <p:cNvPr id="5" name="Content Placeholder 4"/>
          <p:cNvSpPr>
            <a:spLocks noGrp="1"/>
          </p:cNvSpPr>
          <p:nvPr>
            <p:ph idx="1"/>
          </p:nvPr>
        </p:nvSpPr>
        <p:spPr/>
        <p:txBody>
          <a:bodyPr/>
          <a:lstStyle/>
          <a:p>
            <a:pPr lvl="0" algn="just"/>
            <a:r>
              <a:rPr lang="ar-SA" b="1" dirty="0" smtClean="0"/>
              <a:t>علاقة طردية:</a:t>
            </a:r>
            <a:r>
              <a:rPr lang="ar-SA" dirty="0" smtClean="0"/>
              <a:t> هي العلاقة</a:t>
            </a:r>
            <a:r>
              <a:rPr lang="ar-SA" b="1" dirty="0" smtClean="0"/>
              <a:t> </a:t>
            </a:r>
            <a:r>
              <a:rPr lang="ar-SA" dirty="0" smtClean="0"/>
              <a:t>التي يزداد فيها المتغير التابع بزيادة المتغير المستقل</a:t>
            </a:r>
            <a:endParaRPr lang="en-US" dirty="0" smtClean="0"/>
          </a:p>
          <a:p>
            <a:pPr algn="just"/>
            <a:r>
              <a:rPr lang="ar-SA" dirty="0" smtClean="0"/>
              <a:t>طردية : </a:t>
            </a:r>
            <a:r>
              <a:rPr lang="en-US" b="1" dirty="0" smtClean="0"/>
              <a:t>S(A</a:t>
            </a:r>
            <a:r>
              <a:rPr lang="en-US" b="1" dirty="0"/>
              <a:t>) = </a:t>
            </a:r>
            <a:r>
              <a:rPr lang="en-US" b="1" i="1" dirty="0"/>
              <a:t>f</a:t>
            </a:r>
            <a:r>
              <a:rPr lang="en-US" b="1" dirty="0"/>
              <a:t>(P</a:t>
            </a:r>
            <a:r>
              <a:rPr lang="en-US" sz="2000" b="1" dirty="0"/>
              <a:t>A</a:t>
            </a:r>
            <a:r>
              <a:rPr lang="en-US" b="1" dirty="0"/>
              <a:t>)</a:t>
            </a:r>
            <a:r>
              <a:rPr lang="ar-SA" dirty="0" smtClean="0"/>
              <a:t>(مثل دالة العرض)</a:t>
            </a:r>
            <a:endParaRPr lang="en-US" dirty="0" smtClean="0"/>
          </a:p>
          <a:p>
            <a:pPr lvl="0" algn="just"/>
            <a:r>
              <a:rPr lang="ar-SA" b="1" dirty="0" smtClean="0"/>
              <a:t>علاقة عكسية:</a:t>
            </a:r>
            <a:r>
              <a:rPr lang="ar-SA" dirty="0" smtClean="0"/>
              <a:t> هي العلاقة</a:t>
            </a:r>
            <a:r>
              <a:rPr lang="ar-SA" b="1" dirty="0" smtClean="0"/>
              <a:t> </a:t>
            </a:r>
            <a:r>
              <a:rPr lang="ar-SA" dirty="0" smtClean="0"/>
              <a:t>التي ينقص فيها المتغير التابع بزيادة</a:t>
            </a:r>
            <a:r>
              <a:rPr lang="ar-SA" b="1" dirty="0" smtClean="0"/>
              <a:t> </a:t>
            </a:r>
            <a:r>
              <a:rPr lang="ar-SA" dirty="0" smtClean="0"/>
              <a:t>المتغير المستقل </a:t>
            </a:r>
            <a:endParaRPr lang="en-US" dirty="0" smtClean="0"/>
          </a:p>
          <a:p>
            <a:pPr algn="just"/>
            <a:r>
              <a:rPr lang="ar-SA" dirty="0" smtClean="0"/>
              <a:t> عكسية: </a:t>
            </a:r>
            <a:r>
              <a:rPr lang="en-US" b="1" dirty="0" smtClean="0"/>
              <a:t>Q(A</a:t>
            </a:r>
            <a:r>
              <a:rPr lang="en-US" b="1" dirty="0"/>
              <a:t>) = </a:t>
            </a:r>
            <a:r>
              <a:rPr lang="en-US" b="1" i="1" dirty="0"/>
              <a:t>f</a:t>
            </a:r>
            <a:r>
              <a:rPr lang="en-US" b="1" dirty="0"/>
              <a:t>(P</a:t>
            </a:r>
            <a:r>
              <a:rPr lang="en-US" sz="2000" b="1" dirty="0"/>
              <a:t>A</a:t>
            </a:r>
            <a:r>
              <a:rPr lang="en-US" b="1" dirty="0"/>
              <a:t>) </a:t>
            </a:r>
            <a:r>
              <a:rPr lang="ar-SA" dirty="0" smtClean="0"/>
              <a:t>	    (مثل دالة الطلب)</a:t>
            </a:r>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915816" y="692696"/>
            <a:ext cx="5760640" cy="724942"/>
          </a:xfrm>
        </p:spPr>
        <p:txBody>
          <a:bodyPr>
            <a:normAutofit fontScale="90000"/>
          </a:bodyPr>
          <a:lstStyle/>
          <a:p>
            <a:pPr algn="just" eaLnBrk="1" hangingPunct="1">
              <a:defRPr/>
            </a:pPr>
            <a:r>
              <a:rPr lang="ar-SA" b="1" dirty="0" smtClean="0"/>
              <a:t>ملخص: أساسيات الرسوم البيانية</a:t>
            </a:r>
            <a:endParaRPr lang="en-GB" b="1" dirty="0" smtClean="0"/>
          </a:p>
        </p:txBody>
      </p:sp>
      <p:graphicFrame>
        <p:nvGraphicFramePr>
          <p:cNvPr id="2050" name="Object 42"/>
          <p:cNvGraphicFramePr>
            <a:graphicFrameLocks noGrp="1" noChangeAspect="1"/>
          </p:cNvGraphicFramePr>
          <p:nvPr>
            <p:ph sz="half" idx="1"/>
          </p:nvPr>
        </p:nvGraphicFramePr>
        <p:xfrm>
          <a:off x="457200" y="1648619"/>
          <a:ext cx="4038600" cy="4429125"/>
        </p:xfrm>
        <a:graphic>
          <a:graphicData uri="http://schemas.openxmlformats.org/presentationml/2006/ole">
            <mc:AlternateContent xmlns:mc="http://schemas.openxmlformats.org/markup-compatibility/2006">
              <mc:Choice xmlns:v="urn:schemas-microsoft-com:vml" Requires="v">
                <p:oleObj spid="_x0000_s2076" name="Chart" r:id="rId3" imgW="4038585" imgH="4429070" progId="MSGraph.Chart.8">
                  <p:embed followColorScheme="full"/>
                </p:oleObj>
              </mc:Choice>
              <mc:Fallback>
                <p:oleObj name="Chart" r:id="rId3" imgW="4038585" imgH="4429070" progId="MSGraph.Chart.8">
                  <p:embed followColorScheme="full"/>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8619"/>
                        <a:ext cx="40386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9851" name="Rectangle 43"/>
          <p:cNvSpPr>
            <a:spLocks noGrp="1" noChangeArrowheads="1"/>
          </p:cNvSpPr>
          <p:nvPr>
            <p:ph type="body" sz="half" idx="2"/>
          </p:nvPr>
        </p:nvSpPr>
        <p:spPr>
          <a:xfrm>
            <a:off x="4932040" y="2564904"/>
            <a:ext cx="4038600" cy="3960440"/>
          </a:xfrm>
        </p:spPr>
        <p:txBody>
          <a:bodyPr/>
          <a:lstStyle/>
          <a:p>
            <a:pPr algn="r" rtl="1" eaLnBrk="1" hangingPunct="1">
              <a:defRPr/>
            </a:pPr>
            <a:r>
              <a:rPr lang="ar-SA" sz="2800" b="1" dirty="0" smtClean="0"/>
              <a:t>المتغيرين: </a:t>
            </a:r>
            <a:r>
              <a:rPr lang="en-US" sz="2800" b="1" dirty="0" smtClean="0"/>
              <a:t>X / Y</a:t>
            </a:r>
            <a:r>
              <a:rPr lang="ar-SA" sz="2800" b="1" dirty="0" smtClean="0"/>
              <a:t> (مستقل / تابع)</a:t>
            </a:r>
          </a:p>
          <a:p>
            <a:pPr algn="r" rtl="1" eaLnBrk="1" hangingPunct="1">
              <a:defRPr/>
            </a:pPr>
            <a:r>
              <a:rPr lang="ar-SA" sz="2800" b="1" dirty="0" smtClean="0"/>
              <a:t>المحورين: الأفقي / الرأسي؛ السيني / الصادي</a:t>
            </a:r>
          </a:p>
          <a:p>
            <a:pPr algn="r" rtl="1" eaLnBrk="1" hangingPunct="1">
              <a:defRPr/>
            </a:pPr>
            <a:r>
              <a:rPr lang="ar-SA" sz="2800" b="1" dirty="0" smtClean="0"/>
              <a:t>الأرباع الأربعة</a:t>
            </a:r>
          </a:p>
          <a:p>
            <a:pPr algn="r" rtl="1" eaLnBrk="1" hangingPunct="1">
              <a:defRPr/>
            </a:pPr>
            <a:r>
              <a:rPr lang="ar-SA" sz="2800" b="1" dirty="0" smtClean="0"/>
              <a:t>الكميات الاقتصادية: مثلا: الكمية / السعر /الدخل...موجبة</a:t>
            </a:r>
          </a:p>
          <a:p>
            <a:pPr algn="r" rtl="1" eaLnBrk="1" hangingPunct="1">
              <a:defRPr/>
            </a:pPr>
            <a:r>
              <a:rPr lang="ar-SA" sz="2800" b="1" dirty="0" smtClean="0"/>
              <a:t>الربع الأول√</a:t>
            </a:r>
          </a:p>
        </p:txBody>
      </p:sp>
      <p:sp>
        <p:nvSpPr>
          <p:cNvPr id="2053" name="Line 37"/>
          <p:cNvSpPr>
            <a:spLocks noChangeShapeType="1"/>
          </p:cNvSpPr>
          <p:nvPr/>
        </p:nvSpPr>
        <p:spPr bwMode="auto">
          <a:xfrm>
            <a:off x="2339975" y="2133600"/>
            <a:ext cx="0" cy="3455988"/>
          </a:xfrm>
          <a:prstGeom prst="line">
            <a:avLst/>
          </a:prstGeom>
          <a:noFill/>
          <a:ln w="28575">
            <a:solidFill>
              <a:srgbClr val="FF0000"/>
            </a:solidFill>
            <a:round/>
            <a:headEnd type="triangle" w="med" len="med"/>
            <a:tailEnd type="triangle" w="med" len="med"/>
          </a:ln>
        </p:spPr>
        <p:txBody>
          <a:bodyPr/>
          <a:lstStyle/>
          <a:p>
            <a:endParaRPr lang="en-US"/>
          </a:p>
        </p:txBody>
      </p:sp>
      <p:sp>
        <p:nvSpPr>
          <p:cNvPr id="2054" name="Line 38"/>
          <p:cNvSpPr>
            <a:spLocks noChangeShapeType="1"/>
          </p:cNvSpPr>
          <p:nvPr/>
        </p:nvSpPr>
        <p:spPr bwMode="auto">
          <a:xfrm>
            <a:off x="684213" y="3933825"/>
            <a:ext cx="3600450" cy="0"/>
          </a:xfrm>
          <a:prstGeom prst="line">
            <a:avLst/>
          </a:prstGeom>
          <a:noFill/>
          <a:ln w="28575">
            <a:solidFill>
              <a:srgbClr val="008000"/>
            </a:solidFill>
            <a:round/>
            <a:headEnd type="triangle" w="med" len="med"/>
            <a:tailEnd type="triangle" w="med" len="med"/>
          </a:ln>
        </p:spPr>
        <p:txBody>
          <a:bodyPr/>
          <a:lstStyle/>
          <a:p>
            <a:endParaRPr lang="en-US"/>
          </a:p>
        </p:txBody>
      </p:sp>
      <p:sp>
        <p:nvSpPr>
          <p:cNvPr id="2055" name="Text Box 39"/>
          <p:cNvSpPr txBox="1">
            <a:spLocks noChangeArrowheads="1"/>
          </p:cNvSpPr>
          <p:nvPr/>
        </p:nvSpPr>
        <p:spPr bwMode="auto">
          <a:xfrm>
            <a:off x="4284663" y="3789363"/>
            <a:ext cx="360362" cy="396875"/>
          </a:xfrm>
          <a:prstGeom prst="rect">
            <a:avLst/>
          </a:prstGeom>
          <a:noFill/>
          <a:ln w="9525">
            <a:noFill/>
            <a:miter lim="800000"/>
            <a:headEnd/>
            <a:tailEnd/>
          </a:ln>
        </p:spPr>
        <p:txBody>
          <a:bodyPr>
            <a:spAutoFit/>
          </a:bodyPr>
          <a:lstStyle/>
          <a:p>
            <a:pPr>
              <a:spcBef>
                <a:spcPct val="50000"/>
              </a:spcBef>
            </a:pPr>
            <a:r>
              <a:rPr lang="en-US" altLang="ar-SA" sz="2000" b="1"/>
              <a:t>X</a:t>
            </a:r>
            <a:endParaRPr lang="en-GB" altLang="ar-SA" sz="2000" b="1"/>
          </a:p>
        </p:txBody>
      </p:sp>
      <p:sp>
        <p:nvSpPr>
          <p:cNvPr id="2056" name="Text Box 40"/>
          <p:cNvSpPr txBox="1">
            <a:spLocks noChangeArrowheads="1"/>
          </p:cNvSpPr>
          <p:nvPr/>
        </p:nvSpPr>
        <p:spPr bwMode="auto">
          <a:xfrm>
            <a:off x="2051050" y="1700213"/>
            <a:ext cx="360363" cy="396875"/>
          </a:xfrm>
          <a:prstGeom prst="rect">
            <a:avLst/>
          </a:prstGeom>
          <a:noFill/>
          <a:ln w="9525">
            <a:noFill/>
            <a:miter lim="800000"/>
            <a:headEnd/>
            <a:tailEnd/>
          </a:ln>
        </p:spPr>
        <p:txBody>
          <a:bodyPr>
            <a:spAutoFit/>
          </a:bodyPr>
          <a:lstStyle/>
          <a:p>
            <a:pPr>
              <a:spcBef>
                <a:spcPct val="50000"/>
              </a:spcBef>
            </a:pPr>
            <a:r>
              <a:rPr lang="en-US" altLang="ar-SA" sz="2000" b="1"/>
              <a:t>Y</a:t>
            </a:r>
            <a:endParaRPr lang="en-GB" altLang="ar-SA" sz="2000" b="1"/>
          </a:p>
        </p:txBody>
      </p:sp>
      <p:sp>
        <p:nvSpPr>
          <p:cNvPr id="2057" name="Text Box 44"/>
          <p:cNvSpPr txBox="1">
            <a:spLocks noChangeArrowheads="1"/>
          </p:cNvSpPr>
          <p:nvPr/>
        </p:nvSpPr>
        <p:spPr bwMode="auto">
          <a:xfrm>
            <a:off x="3924300" y="3357563"/>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58" name="Text Box 45"/>
          <p:cNvSpPr txBox="1">
            <a:spLocks noChangeArrowheads="1"/>
          </p:cNvSpPr>
          <p:nvPr/>
        </p:nvSpPr>
        <p:spPr bwMode="auto">
          <a:xfrm>
            <a:off x="2555875" y="1989138"/>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59" name="Text Box 46"/>
          <p:cNvSpPr txBox="1">
            <a:spLocks noChangeArrowheads="1"/>
          </p:cNvSpPr>
          <p:nvPr/>
        </p:nvSpPr>
        <p:spPr bwMode="auto">
          <a:xfrm>
            <a:off x="250825" y="3789363"/>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60" name="Text Box 47"/>
          <p:cNvSpPr txBox="1">
            <a:spLocks noChangeArrowheads="1"/>
          </p:cNvSpPr>
          <p:nvPr/>
        </p:nvSpPr>
        <p:spPr bwMode="auto">
          <a:xfrm>
            <a:off x="2195513" y="5589588"/>
            <a:ext cx="431800" cy="366712"/>
          </a:xfrm>
          <a:prstGeom prst="rect">
            <a:avLst/>
          </a:prstGeom>
          <a:noFill/>
          <a:ln w="9525">
            <a:noFill/>
            <a:miter lim="800000"/>
            <a:headEnd/>
            <a:tailEnd/>
          </a:ln>
        </p:spPr>
        <p:txBody>
          <a:bodyPr>
            <a:spAutoFit/>
          </a:bodyPr>
          <a:lstStyle/>
          <a:p>
            <a:pPr>
              <a:spcBef>
                <a:spcPct val="50000"/>
              </a:spcBef>
            </a:pPr>
            <a:r>
              <a:rPr lang="en-US" altLang="ar-SA" b="1"/>
              <a:t>-</a:t>
            </a:r>
            <a:endParaRPr lang="en-GB" altLang="ar-SA" b="1"/>
          </a:p>
        </p:txBody>
      </p:sp>
      <p:sp>
        <p:nvSpPr>
          <p:cNvPr id="2061" name="Text Box 48"/>
          <p:cNvSpPr txBox="1">
            <a:spLocks noChangeArrowheads="1"/>
          </p:cNvSpPr>
          <p:nvPr/>
        </p:nvSpPr>
        <p:spPr bwMode="auto">
          <a:xfrm>
            <a:off x="2916238" y="4581525"/>
            <a:ext cx="503237" cy="366713"/>
          </a:xfrm>
          <a:prstGeom prst="rect">
            <a:avLst/>
          </a:prstGeom>
          <a:noFill/>
          <a:ln w="9525">
            <a:noFill/>
            <a:miter lim="800000"/>
            <a:headEnd/>
            <a:tailEnd/>
          </a:ln>
        </p:spPr>
        <p:txBody>
          <a:bodyPr>
            <a:spAutoFit/>
          </a:bodyPr>
          <a:lstStyle/>
          <a:p>
            <a:pPr>
              <a:spcBef>
                <a:spcPct val="50000"/>
              </a:spcBef>
            </a:pPr>
            <a:r>
              <a:rPr lang="en-US" altLang="ar-SA" b="1"/>
              <a:t>Q4</a:t>
            </a:r>
            <a:endParaRPr lang="en-GB" altLang="ar-SA" b="1"/>
          </a:p>
        </p:txBody>
      </p:sp>
      <p:sp>
        <p:nvSpPr>
          <p:cNvPr id="2062" name="Text Box 49"/>
          <p:cNvSpPr txBox="1">
            <a:spLocks noChangeArrowheads="1"/>
          </p:cNvSpPr>
          <p:nvPr/>
        </p:nvSpPr>
        <p:spPr bwMode="auto">
          <a:xfrm>
            <a:off x="1331913" y="3068638"/>
            <a:ext cx="503237" cy="366712"/>
          </a:xfrm>
          <a:prstGeom prst="rect">
            <a:avLst/>
          </a:prstGeom>
          <a:noFill/>
          <a:ln w="9525">
            <a:noFill/>
            <a:miter lim="800000"/>
            <a:headEnd/>
            <a:tailEnd/>
          </a:ln>
        </p:spPr>
        <p:txBody>
          <a:bodyPr>
            <a:spAutoFit/>
          </a:bodyPr>
          <a:lstStyle/>
          <a:p>
            <a:pPr>
              <a:spcBef>
                <a:spcPct val="50000"/>
              </a:spcBef>
            </a:pPr>
            <a:r>
              <a:rPr lang="en-US" altLang="ar-SA" b="1"/>
              <a:t>Q2</a:t>
            </a:r>
            <a:endParaRPr lang="en-GB" altLang="ar-SA" b="1"/>
          </a:p>
        </p:txBody>
      </p:sp>
      <p:sp>
        <p:nvSpPr>
          <p:cNvPr id="2063" name="Text Box 50"/>
          <p:cNvSpPr txBox="1">
            <a:spLocks noChangeArrowheads="1"/>
          </p:cNvSpPr>
          <p:nvPr/>
        </p:nvSpPr>
        <p:spPr bwMode="auto">
          <a:xfrm>
            <a:off x="2916238" y="3068638"/>
            <a:ext cx="503237" cy="366712"/>
          </a:xfrm>
          <a:prstGeom prst="rect">
            <a:avLst/>
          </a:prstGeom>
          <a:noFill/>
          <a:ln w="9525">
            <a:noFill/>
            <a:miter lim="800000"/>
            <a:headEnd/>
            <a:tailEnd/>
          </a:ln>
        </p:spPr>
        <p:txBody>
          <a:bodyPr>
            <a:spAutoFit/>
          </a:bodyPr>
          <a:lstStyle/>
          <a:p>
            <a:pPr>
              <a:spcBef>
                <a:spcPct val="50000"/>
              </a:spcBef>
            </a:pPr>
            <a:r>
              <a:rPr lang="en-US" altLang="ar-SA" b="1"/>
              <a:t>Q1</a:t>
            </a:r>
            <a:endParaRPr lang="en-GB" altLang="ar-SA" b="1"/>
          </a:p>
        </p:txBody>
      </p:sp>
      <p:sp>
        <p:nvSpPr>
          <p:cNvPr id="2064" name="Text Box 51"/>
          <p:cNvSpPr txBox="1">
            <a:spLocks noChangeArrowheads="1"/>
          </p:cNvSpPr>
          <p:nvPr/>
        </p:nvSpPr>
        <p:spPr bwMode="auto">
          <a:xfrm>
            <a:off x="1331913" y="4508500"/>
            <a:ext cx="503237" cy="366713"/>
          </a:xfrm>
          <a:prstGeom prst="rect">
            <a:avLst/>
          </a:prstGeom>
          <a:noFill/>
          <a:ln w="9525">
            <a:noFill/>
            <a:miter lim="800000"/>
            <a:headEnd/>
            <a:tailEnd/>
          </a:ln>
        </p:spPr>
        <p:txBody>
          <a:bodyPr>
            <a:spAutoFit/>
          </a:bodyPr>
          <a:lstStyle/>
          <a:p>
            <a:pPr>
              <a:spcBef>
                <a:spcPct val="50000"/>
              </a:spcBef>
            </a:pPr>
            <a:r>
              <a:rPr lang="en-US" altLang="ar-SA" b="1"/>
              <a:t>Q3</a:t>
            </a:r>
            <a:endParaRPr lang="en-GB" altLang="ar-SA" b="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just" eaLnBrk="1" hangingPunct="1">
              <a:defRPr/>
            </a:pPr>
            <a:r>
              <a:rPr lang="ar-SA" dirty="0" smtClean="0"/>
              <a:t>مكونات مهمة في الرسم البياني</a:t>
            </a:r>
            <a:endParaRPr lang="en-GB" dirty="0" smtClean="0"/>
          </a:p>
        </p:txBody>
      </p:sp>
      <p:sp>
        <p:nvSpPr>
          <p:cNvPr id="126979" name="Rectangle 3"/>
          <p:cNvSpPr>
            <a:spLocks noGrp="1" noChangeArrowheads="1"/>
          </p:cNvSpPr>
          <p:nvPr>
            <p:ph type="body" idx="1"/>
          </p:nvPr>
        </p:nvSpPr>
        <p:spPr>
          <a:xfrm>
            <a:off x="1331640" y="3573016"/>
            <a:ext cx="7632848" cy="3024336"/>
          </a:xfrm>
        </p:spPr>
        <p:txBody>
          <a:bodyPr/>
          <a:lstStyle/>
          <a:p>
            <a:pPr algn="r" rtl="1" eaLnBrk="1" hangingPunct="1">
              <a:defRPr/>
            </a:pPr>
            <a:r>
              <a:rPr lang="ar-SA" dirty="0" smtClean="0"/>
              <a:t>عنوان</a:t>
            </a:r>
          </a:p>
          <a:p>
            <a:pPr algn="r" rtl="1" eaLnBrk="1" hangingPunct="1">
              <a:defRPr/>
            </a:pPr>
            <a:r>
              <a:rPr lang="ar-SA" dirty="0" smtClean="0"/>
              <a:t>تسمية المحورين</a:t>
            </a:r>
          </a:p>
          <a:p>
            <a:pPr algn="r" rtl="1" eaLnBrk="1" hangingPunct="1">
              <a:defRPr/>
            </a:pPr>
            <a:r>
              <a:rPr lang="ar-SA" dirty="0" smtClean="0"/>
              <a:t>مقياس المتغيرين</a:t>
            </a:r>
            <a:endParaRPr lang="en-GB" dirty="0" smtClean="0"/>
          </a:p>
        </p:txBody>
      </p:sp>
      <p:sp>
        <p:nvSpPr>
          <p:cNvPr id="142340" name="Line 5"/>
          <p:cNvSpPr>
            <a:spLocks noChangeShapeType="1"/>
          </p:cNvSpPr>
          <p:nvPr/>
        </p:nvSpPr>
        <p:spPr bwMode="auto">
          <a:xfrm flipV="1">
            <a:off x="1259632" y="3068960"/>
            <a:ext cx="0" cy="3095625"/>
          </a:xfrm>
          <a:prstGeom prst="line">
            <a:avLst/>
          </a:prstGeom>
          <a:noFill/>
          <a:ln w="9525">
            <a:solidFill>
              <a:schemeClr val="tx1"/>
            </a:solidFill>
            <a:round/>
            <a:headEnd/>
            <a:tailEnd type="triangle" w="med" len="med"/>
          </a:ln>
        </p:spPr>
        <p:txBody>
          <a:bodyPr/>
          <a:lstStyle/>
          <a:p>
            <a:endParaRPr lang="en-US"/>
          </a:p>
        </p:txBody>
      </p:sp>
      <p:sp>
        <p:nvSpPr>
          <p:cNvPr id="142341" name="Line 6"/>
          <p:cNvSpPr>
            <a:spLocks noChangeShapeType="1"/>
          </p:cNvSpPr>
          <p:nvPr/>
        </p:nvSpPr>
        <p:spPr bwMode="auto">
          <a:xfrm>
            <a:off x="1259632" y="6165304"/>
            <a:ext cx="3240088" cy="0"/>
          </a:xfrm>
          <a:prstGeom prst="line">
            <a:avLst/>
          </a:prstGeom>
          <a:noFill/>
          <a:ln w="9525">
            <a:solidFill>
              <a:schemeClr val="tx1"/>
            </a:solidFill>
            <a:round/>
            <a:headEnd/>
            <a:tailEnd type="triangle" w="med" len="med"/>
          </a:ln>
        </p:spPr>
        <p:txBody>
          <a:bodyPr/>
          <a:lstStyle/>
          <a:p>
            <a:endParaRPr lang="en-US"/>
          </a:p>
        </p:txBody>
      </p:sp>
      <p:sp>
        <p:nvSpPr>
          <p:cNvPr id="142342" name="Text Box 7"/>
          <p:cNvSpPr txBox="1">
            <a:spLocks noChangeArrowheads="1"/>
          </p:cNvSpPr>
          <p:nvPr/>
        </p:nvSpPr>
        <p:spPr bwMode="auto">
          <a:xfrm>
            <a:off x="2555776" y="2420888"/>
            <a:ext cx="2735263"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dirty="0" smtClean="0"/>
              <a:t>رسم </a:t>
            </a:r>
            <a:r>
              <a:rPr lang="ar-SA" altLang="ar-SA" b="1" dirty="0"/>
              <a:t>بياني يوضح العلاقة بين ...</a:t>
            </a:r>
            <a:endParaRPr lang="en-GB" altLang="ar-SA" b="1" dirty="0"/>
          </a:p>
        </p:txBody>
      </p:sp>
      <p:sp>
        <p:nvSpPr>
          <p:cNvPr id="142343" name="Text Box 8"/>
          <p:cNvSpPr txBox="1">
            <a:spLocks noChangeArrowheads="1"/>
          </p:cNvSpPr>
          <p:nvPr/>
        </p:nvSpPr>
        <p:spPr bwMode="auto">
          <a:xfrm>
            <a:off x="4716016" y="6237312"/>
            <a:ext cx="1441450"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الكمية</a:t>
            </a:r>
            <a:endParaRPr lang="en-GB" altLang="ar-SA" b="1"/>
          </a:p>
        </p:txBody>
      </p:sp>
      <p:sp>
        <p:nvSpPr>
          <p:cNvPr id="142344" name="Text Box 9"/>
          <p:cNvSpPr txBox="1">
            <a:spLocks noChangeArrowheads="1"/>
          </p:cNvSpPr>
          <p:nvPr/>
        </p:nvSpPr>
        <p:spPr bwMode="auto">
          <a:xfrm>
            <a:off x="395536" y="2636912"/>
            <a:ext cx="792162" cy="376238"/>
          </a:xfrm>
          <a:prstGeom prst="rect">
            <a:avLst/>
          </a:prstGeom>
          <a:noFill/>
          <a:ln w="9525">
            <a:solidFill>
              <a:srgbClr val="000000"/>
            </a:solidFill>
            <a:miter lim="800000"/>
            <a:headEnd/>
            <a:tailEnd/>
          </a:ln>
        </p:spPr>
        <p:txBody>
          <a:bodyPr>
            <a:spAutoFit/>
          </a:bodyPr>
          <a:lstStyle/>
          <a:p>
            <a:pPr algn="r">
              <a:spcBef>
                <a:spcPct val="50000"/>
              </a:spcBef>
            </a:pPr>
            <a:r>
              <a:rPr lang="ar-SA" altLang="ar-SA" b="1"/>
              <a:t>السعر</a:t>
            </a:r>
            <a:endParaRPr lang="en-GB" altLang="ar-SA" b="1"/>
          </a:p>
        </p:txBody>
      </p:sp>
      <p:sp>
        <p:nvSpPr>
          <p:cNvPr id="142345" name="Text Box 10"/>
          <p:cNvSpPr txBox="1">
            <a:spLocks noChangeArrowheads="1"/>
          </p:cNvSpPr>
          <p:nvPr/>
        </p:nvSpPr>
        <p:spPr bwMode="auto">
          <a:xfrm>
            <a:off x="395288" y="3284538"/>
            <a:ext cx="792162"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ريال</a:t>
            </a:r>
            <a:endParaRPr lang="en-GB" altLang="ar-SA" b="1"/>
          </a:p>
        </p:txBody>
      </p:sp>
      <p:sp>
        <p:nvSpPr>
          <p:cNvPr id="142346" name="Text Box 11"/>
          <p:cNvSpPr txBox="1">
            <a:spLocks noChangeArrowheads="1"/>
          </p:cNvSpPr>
          <p:nvPr/>
        </p:nvSpPr>
        <p:spPr bwMode="auto">
          <a:xfrm>
            <a:off x="3635896" y="6309320"/>
            <a:ext cx="936625" cy="376237"/>
          </a:xfrm>
          <a:prstGeom prst="rect">
            <a:avLst/>
          </a:prstGeom>
          <a:noFill/>
          <a:ln w="9525">
            <a:solidFill>
              <a:srgbClr val="000000"/>
            </a:solidFill>
            <a:miter lim="800000"/>
            <a:headEnd/>
            <a:tailEnd/>
          </a:ln>
        </p:spPr>
        <p:txBody>
          <a:bodyPr>
            <a:spAutoFit/>
          </a:bodyPr>
          <a:lstStyle/>
          <a:p>
            <a:pPr algn="r">
              <a:spcBef>
                <a:spcPct val="50000"/>
              </a:spcBef>
            </a:pPr>
            <a:r>
              <a:rPr lang="ar-SA" altLang="ar-SA" b="1"/>
              <a:t>طن</a:t>
            </a:r>
            <a:endParaRPr lang="en-GB" altLang="ar-SA" b="1"/>
          </a:p>
        </p:txBody>
      </p:sp>
      <p:sp>
        <p:nvSpPr>
          <p:cNvPr id="142347" name="Line 12"/>
          <p:cNvSpPr>
            <a:spLocks noChangeShapeType="1"/>
          </p:cNvSpPr>
          <p:nvPr/>
        </p:nvSpPr>
        <p:spPr bwMode="auto">
          <a:xfrm flipH="1" flipV="1">
            <a:off x="5724127" y="2852936"/>
            <a:ext cx="2160239" cy="1008112"/>
          </a:xfrm>
          <a:prstGeom prst="line">
            <a:avLst/>
          </a:prstGeom>
          <a:noFill/>
          <a:ln w="9525">
            <a:solidFill>
              <a:srgbClr val="FF0000"/>
            </a:solidFill>
            <a:round/>
            <a:headEnd/>
            <a:tailEnd type="triangle" w="med" len="med"/>
          </a:ln>
        </p:spPr>
        <p:txBody>
          <a:bodyPr/>
          <a:lstStyle/>
          <a:p>
            <a:endParaRPr lang="en-US"/>
          </a:p>
        </p:txBody>
      </p:sp>
      <p:sp>
        <p:nvSpPr>
          <p:cNvPr id="142348" name="Line 13"/>
          <p:cNvSpPr>
            <a:spLocks noChangeShapeType="1"/>
          </p:cNvSpPr>
          <p:nvPr/>
        </p:nvSpPr>
        <p:spPr bwMode="auto">
          <a:xfrm flipH="1">
            <a:off x="5580112" y="4365104"/>
            <a:ext cx="1080119" cy="1728193"/>
          </a:xfrm>
          <a:prstGeom prst="line">
            <a:avLst/>
          </a:prstGeom>
          <a:noFill/>
          <a:ln w="9525">
            <a:solidFill>
              <a:srgbClr val="008000"/>
            </a:solidFill>
            <a:round/>
            <a:headEnd/>
            <a:tailEnd type="triangle" w="med" len="med"/>
          </a:ln>
        </p:spPr>
        <p:txBody>
          <a:bodyPr/>
          <a:lstStyle/>
          <a:p>
            <a:endParaRPr lang="en-US"/>
          </a:p>
        </p:txBody>
      </p:sp>
      <p:sp>
        <p:nvSpPr>
          <p:cNvPr id="142349" name="Line 14"/>
          <p:cNvSpPr>
            <a:spLocks noChangeShapeType="1"/>
          </p:cNvSpPr>
          <p:nvPr/>
        </p:nvSpPr>
        <p:spPr bwMode="auto">
          <a:xfrm flipH="1" flipV="1">
            <a:off x="1259632" y="2852936"/>
            <a:ext cx="5400600" cy="1512168"/>
          </a:xfrm>
          <a:prstGeom prst="line">
            <a:avLst/>
          </a:prstGeom>
          <a:noFill/>
          <a:ln w="9525">
            <a:solidFill>
              <a:srgbClr val="008000"/>
            </a:solidFill>
            <a:round/>
            <a:headEnd/>
            <a:tailEnd type="triangle" w="med" len="med"/>
          </a:ln>
        </p:spPr>
        <p:txBody>
          <a:bodyPr/>
          <a:lstStyle/>
          <a:p>
            <a:endParaRPr lang="en-US"/>
          </a:p>
        </p:txBody>
      </p:sp>
      <p:sp>
        <p:nvSpPr>
          <p:cNvPr id="142350" name="Line 15"/>
          <p:cNvSpPr>
            <a:spLocks noChangeShapeType="1"/>
          </p:cNvSpPr>
          <p:nvPr/>
        </p:nvSpPr>
        <p:spPr bwMode="auto">
          <a:xfrm flipH="1">
            <a:off x="4572000" y="4869160"/>
            <a:ext cx="2016224" cy="1368152"/>
          </a:xfrm>
          <a:prstGeom prst="line">
            <a:avLst/>
          </a:prstGeom>
          <a:noFill/>
          <a:ln w="9525">
            <a:solidFill>
              <a:srgbClr val="660033"/>
            </a:solidFill>
            <a:round/>
            <a:headEnd/>
            <a:tailEnd type="triangle" w="med" len="med"/>
          </a:ln>
        </p:spPr>
        <p:txBody>
          <a:bodyPr/>
          <a:lstStyle/>
          <a:p>
            <a:endParaRPr lang="en-US"/>
          </a:p>
        </p:txBody>
      </p:sp>
      <p:sp>
        <p:nvSpPr>
          <p:cNvPr id="142351" name="Line 16"/>
          <p:cNvSpPr>
            <a:spLocks noChangeShapeType="1"/>
          </p:cNvSpPr>
          <p:nvPr/>
        </p:nvSpPr>
        <p:spPr bwMode="auto">
          <a:xfrm flipH="1" flipV="1">
            <a:off x="1619672" y="3501008"/>
            <a:ext cx="4968552" cy="1368152"/>
          </a:xfrm>
          <a:prstGeom prst="line">
            <a:avLst/>
          </a:prstGeom>
          <a:noFill/>
          <a:ln w="9525">
            <a:solidFill>
              <a:srgbClr val="6600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حل للمشكلة الاقتصادية يكون بـالآتى:</a:t>
            </a:r>
            <a:endParaRPr lang="en-US" dirty="0"/>
          </a:p>
        </p:txBody>
      </p:sp>
      <p:sp>
        <p:nvSpPr>
          <p:cNvPr id="3" name="Content Placeholder 2"/>
          <p:cNvSpPr>
            <a:spLocks noGrp="1"/>
          </p:cNvSpPr>
          <p:nvPr>
            <p:ph idx="1"/>
          </p:nvPr>
        </p:nvSpPr>
        <p:spPr/>
        <p:txBody>
          <a:bodyPr/>
          <a:lstStyle/>
          <a:p>
            <a:pPr lvl="0" algn="just"/>
            <a:r>
              <a:rPr lang="ar-SA" b="1" dirty="0" smtClean="0"/>
              <a:t>الاختيار: </a:t>
            </a:r>
            <a:r>
              <a:rPr lang="ar-SA" dirty="0" smtClean="0"/>
              <a:t>من خلال التصرف الرشيد بأن تحقق أقصى إشباع ممكن في ظل ترتيب الاحتياجات الأهم فالمهم.</a:t>
            </a:r>
            <a:endParaRPr lang="en-US" dirty="0" smtClean="0"/>
          </a:p>
          <a:p>
            <a:pPr algn="just"/>
            <a:r>
              <a:rPr lang="ar-SA" b="1" dirty="0" smtClean="0"/>
              <a:t>التضحية: </a:t>
            </a:r>
            <a:r>
              <a:rPr lang="ar-SA" dirty="0" smtClean="0"/>
              <a:t>أي التنازل عن حاجات غير ملحة للحصول على حاجات ملحة.</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sz="quarter"/>
          </p:nvPr>
        </p:nvSpPr>
        <p:spPr/>
        <p:txBody>
          <a:bodyPr/>
          <a:lstStyle/>
          <a:p>
            <a:pPr algn="r" eaLnBrk="1" hangingPunct="1">
              <a:defRPr/>
            </a:pPr>
            <a:r>
              <a:rPr lang="ar-SA" b="1" dirty="0" smtClean="0"/>
              <a:t>بعض العلاقات الاقتصادية الممكنة</a:t>
            </a:r>
            <a:endParaRPr lang="en-GB" b="1" dirty="0" smtClean="0"/>
          </a:p>
        </p:txBody>
      </p:sp>
      <p:sp>
        <p:nvSpPr>
          <p:cNvPr id="143366" name="Line 10"/>
          <p:cNvSpPr>
            <a:spLocks noChangeShapeType="1"/>
          </p:cNvSpPr>
          <p:nvPr/>
        </p:nvSpPr>
        <p:spPr bwMode="auto">
          <a:xfrm flipV="1">
            <a:off x="1547813" y="1628775"/>
            <a:ext cx="0" cy="1944688"/>
          </a:xfrm>
          <a:prstGeom prst="line">
            <a:avLst/>
          </a:prstGeom>
          <a:noFill/>
          <a:ln w="28575">
            <a:solidFill>
              <a:schemeClr val="tx1"/>
            </a:solidFill>
            <a:round/>
            <a:headEnd/>
            <a:tailEnd type="triangle" w="med" len="med"/>
          </a:ln>
        </p:spPr>
        <p:txBody>
          <a:bodyPr/>
          <a:lstStyle/>
          <a:p>
            <a:endParaRPr lang="en-US"/>
          </a:p>
        </p:txBody>
      </p:sp>
      <p:sp>
        <p:nvSpPr>
          <p:cNvPr id="143367" name="Line 11"/>
          <p:cNvSpPr>
            <a:spLocks noChangeShapeType="1"/>
          </p:cNvSpPr>
          <p:nvPr/>
        </p:nvSpPr>
        <p:spPr bwMode="auto">
          <a:xfrm>
            <a:off x="1547813" y="3573463"/>
            <a:ext cx="2519362" cy="0"/>
          </a:xfrm>
          <a:prstGeom prst="line">
            <a:avLst/>
          </a:prstGeom>
          <a:noFill/>
          <a:ln w="28575">
            <a:solidFill>
              <a:schemeClr val="tx1"/>
            </a:solidFill>
            <a:round/>
            <a:headEnd/>
            <a:tailEnd type="triangle" w="med" len="med"/>
          </a:ln>
        </p:spPr>
        <p:txBody>
          <a:bodyPr/>
          <a:lstStyle/>
          <a:p>
            <a:endParaRPr lang="en-US"/>
          </a:p>
        </p:txBody>
      </p:sp>
      <p:sp>
        <p:nvSpPr>
          <p:cNvPr id="123925" name="Rectangle 21"/>
          <p:cNvSpPr>
            <a:spLocks noChangeArrowheads="1"/>
          </p:cNvSpPr>
          <p:nvPr/>
        </p:nvSpPr>
        <p:spPr bwMode="auto">
          <a:xfrm>
            <a:off x="611188" y="1700213"/>
            <a:ext cx="4038600" cy="2185987"/>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69" name="Line 22"/>
          <p:cNvSpPr>
            <a:spLocks noChangeShapeType="1"/>
          </p:cNvSpPr>
          <p:nvPr/>
        </p:nvSpPr>
        <p:spPr bwMode="auto">
          <a:xfrm flipV="1">
            <a:off x="5076825" y="1700213"/>
            <a:ext cx="0" cy="1944687"/>
          </a:xfrm>
          <a:prstGeom prst="line">
            <a:avLst/>
          </a:prstGeom>
          <a:noFill/>
          <a:ln w="28575">
            <a:solidFill>
              <a:schemeClr val="tx1"/>
            </a:solidFill>
            <a:round/>
            <a:headEnd/>
            <a:tailEnd type="triangle" w="med" len="med"/>
          </a:ln>
        </p:spPr>
        <p:txBody>
          <a:bodyPr/>
          <a:lstStyle/>
          <a:p>
            <a:endParaRPr lang="en-US"/>
          </a:p>
        </p:txBody>
      </p:sp>
      <p:sp>
        <p:nvSpPr>
          <p:cNvPr id="143370" name="Line 23"/>
          <p:cNvSpPr>
            <a:spLocks noChangeShapeType="1"/>
          </p:cNvSpPr>
          <p:nvPr/>
        </p:nvSpPr>
        <p:spPr bwMode="auto">
          <a:xfrm>
            <a:off x="5076825" y="3644900"/>
            <a:ext cx="2519363" cy="0"/>
          </a:xfrm>
          <a:prstGeom prst="line">
            <a:avLst/>
          </a:prstGeom>
          <a:noFill/>
          <a:ln w="28575">
            <a:solidFill>
              <a:schemeClr val="tx1"/>
            </a:solidFill>
            <a:round/>
            <a:headEnd/>
            <a:tailEnd type="triangle" w="med" len="med"/>
          </a:ln>
        </p:spPr>
        <p:txBody>
          <a:bodyPr/>
          <a:lstStyle/>
          <a:p>
            <a:endParaRPr lang="en-US"/>
          </a:p>
        </p:txBody>
      </p:sp>
      <p:sp>
        <p:nvSpPr>
          <p:cNvPr id="123928" name="Rectangle 24"/>
          <p:cNvSpPr>
            <a:spLocks noChangeArrowheads="1"/>
          </p:cNvSpPr>
          <p:nvPr/>
        </p:nvSpPr>
        <p:spPr bwMode="auto">
          <a:xfrm>
            <a:off x="250825" y="4149725"/>
            <a:ext cx="4038600" cy="2185988"/>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72" name="Line 25"/>
          <p:cNvSpPr>
            <a:spLocks noChangeShapeType="1"/>
          </p:cNvSpPr>
          <p:nvPr/>
        </p:nvSpPr>
        <p:spPr bwMode="auto">
          <a:xfrm flipV="1">
            <a:off x="1258888" y="4005263"/>
            <a:ext cx="0" cy="1944687"/>
          </a:xfrm>
          <a:prstGeom prst="line">
            <a:avLst/>
          </a:prstGeom>
          <a:noFill/>
          <a:ln w="9525">
            <a:solidFill>
              <a:schemeClr val="tx1"/>
            </a:solidFill>
            <a:round/>
            <a:headEnd/>
            <a:tailEnd type="triangle" w="med" len="med"/>
          </a:ln>
        </p:spPr>
        <p:txBody>
          <a:bodyPr/>
          <a:lstStyle/>
          <a:p>
            <a:endParaRPr lang="en-US"/>
          </a:p>
        </p:txBody>
      </p:sp>
      <p:sp>
        <p:nvSpPr>
          <p:cNvPr id="143373" name="Line 26"/>
          <p:cNvSpPr>
            <a:spLocks noChangeShapeType="1"/>
          </p:cNvSpPr>
          <p:nvPr/>
        </p:nvSpPr>
        <p:spPr bwMode="auto">
          <a:xfrm>
            <a:off x="1258888" y="5949950"/>
            <a:ext cx="2519362" cy="0"/>
          </a:xfrm>
          <a:prstGeom prst="line">
            <a:avLst/>
          </a:prstGeom>
          <a:noFill/>
          <a:ln w="9525">
            <a:solidFill>
              <a:schemeClr val="tx1"/>
            </a:solidFill>
            <a:round/>
            <a:headEnd/>
            <a:tailEnd type="triangle" w="med" len="med"/>
          </a:ln>
        </p:spPr>
        <p:txBody>
          <a:bodyPr/>
          <a:lstStyle/>
          <a:p>
            <a:endParaRPr lang="en-US"/>
          </a:p>
        </p:txBody>
      </p:sp>
      <p:sp>
        <p:nvSpPr>
          <p:cNvPr id="123931" name="Rectangle 27"/>
          <p:cNvSpPr>
            <a:spLocks noChangeArrowheads="1"/>
          </p:cNvSpPr>
          <p:nvPr/>
        </p:nvSpPr>
        <p:spPr bwMode="auto">
          <a:xfrm>
            <a:off x="3995738" y="4005263"/>
            <a:ext cx="4038600" cy="2185987"/>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latin typeface="Arial" pitchFamily="34" charset="0"/>
              <a:cs typeface="Arial" pitchFamily="34" charset="0"/>
            </a:endParaRPr>
          </a:p>
        </p:txBody>
      </p:sp>
      <p:sp>
        <p:nvSpPr>
          <p:cNvPr id="143375" name="Line 28"/>
          <p:cNvSpPr>
            <a:spLocks noChangeShapeType="1"/>
          </p:cNvSpPr>
          <p:nvPr/>
        </p:nvSpPr>
        <p:spPr bwMode="auto">
          <a:xfrm flipV="1">
            <a:off x="5076825" y="3933825"/>
            <a:ext cx="0" cy="1944688"/>
          </a:xfrm>
          <a:prstGeom prst="line">
            <a:avLst/>
          </a:prstGeom>
          <a:noFill/>
          <a:ln w="28575">
            <a:solidFill>
              <a:schemeClr val="tx1"/>
            </a:solidFill>
            <a:round/>
            <a:headEnd/>
            <a:tailEnd type="triangle" w="med" len="med"/>
          </a:ln>
        </p:spPr>
        <p:txBody>
          <a:bodyPr/>
          <a:lstStyle/>
          <a:p>
            <a:endParaRPr lang="en-US"/>
          </a:p>
        </p:txBody>
      </p:sp>
      <p:sp>
        <p:nvSpPr>
          <p:cNvPr id="143376" name="Line 29"/>
          <p:cNvSpPr>
            <a:spLocks noChangeShapeType="1"/>
          </p:cNvSpPr>
          <p:nvPr/>
        </p:nvSpPr>
        <p:spPr bwMode="auto">
          <a:xfrm>
            <a:off x="5076825" y="5876925"/>
            <a:ext cx="2519363" cy="0"/>
          </a:xfrm>
          <a:prstGeom prst="line">
            <a:avLst/>
          </a:prstGeom>
          <a:noFill/>
          <a:ln w="28575">
            <a:solidFill>
              <a:schemeClr val="tx1"/>
            </a:solidFill>
            <a:round/>
            <a:headEnd/>
            <a:tailEnd type="triangle" w="med" len="med"/>
          </a:ln>
        </p:spPr>
        <p:txBody>
          <a:bodyPr/>
          <a:lstStyle/>
          <a:p>
            <a:endParaRPr lang="en-US"/>
          </a:p>
        </p:txBody>
      </p:sp>
      <p:sp>
        <p:nvSpPr>
          <p:cNvPr id="143377" name="Line 30"/>
          <p:cNvSpPr>
            <a:spLocks noChangeShapeType="1"/>
          </p:cNvSpPr>
          <p:nvPr/>
        </p:nvSpPr>
        <p:spPr bwMode="auto">
          <a:xfrm flipV="1">
            <a:off x="1763713" y="1628775"/>
            <a:ext cx="1800225" cy="1655763"/>
          </a:xfrm>
          <a:prstGeom prst="line">
            <a:avLst/>
          </a:prstGeom>
          <a:noFill/>
          <a:ln w="28575">
            <a:solidFill>
              <a:srgbClr val="FF0000"/>
            </a:solidFill>
            <a:round/>
            <a:headEnd/>
            <a:tailEnd/>
          </a:ln>
        </p:spPr>
        <p:txBody>
          <a:bodyPr/>
          <a:lstStyle/>
          <a:p>
            <a:endParaRPr lang="en-US"/>
          </a:p>
        </p:txBody>
      </p:sp>
      <p:sp>
        <p:nvSpPr>
          <p:cNvPr id="143378" name="Line 31"/>
          <p:cNvSpPr>
            <a:spLocks noChangeShapeType="1"/>
          </p:cNvSpPr>
          <p:nvPr/>
        </p:nvSpPr>
        <p:spPr bwMode="auto">
          <a:xfrm>
            <a:off x="5508625" y="1916113"/>
            <a:ext cx="1943100" cy="1368425"/>
          </a:xfrm>
          <a:prstGeom prst="line">
            <a:avLst/>
          </a:prstGeom>
          <a:noFill/>
          <a:ln w="28575">
            <a:solidFill>
              <a:srgbClr val="FF0000"/>
            </a:solidFill>
            <a:round/>
            <a:headEnd/>
            <a:tailEnd/>
          </a:ln>
        </p:spPr>
        <p:txBody>
          <a:bodyPr/>
          <a:lstStyle/>
          <a:p>
            <a:endParaRPr lang="en-US"/>
          </a:p>
        </p:txBody>
      </p:sp>
      <p:sp>
        <p:nvSpPr>
          <p:cNvPr id="143379" name="Freeform 32"/>
          <p:cNvSpPr>
            <a:spLocks/>
          </p:cNvSpPr>
          <p:nvPr/>
        </p:nvSpPr>
        <p:spPr bwMode="auto">
          <a:xfrm>
            <a:off x="1404938" y="4089400"/>
            <a:ext cx="2474912" cy="1263650"/>
          </a:xfrm>
          <a:custGeom>
            <a:avLst/>
            <a:gdLst>
              <a:gd name="T0" fmla="*/ 0 w 1559"/>
              <a:gd name="T1" fmla="*/ 2147483647 h 796"/>
              <a:gd name="T2" fmla="*/ 2147483647 w 1559"/>
              <a:gd name="T3" fmla="*/ 2147483647 h 796"/>
              <a:gd name="T4" fmla="*/ 2147483647 w 1559"/>
              <a:gd name="T5" fmla="*/ 2147483647 h 796"/>
              <a:gd name="T6" fmla="*/ 2147483647 w 1559"/>
              <a:gd name="T7" fmla="*/ 2147483647 h 796"/>
              <a:gd name="T8" fmla="*/ 2147483647 w 1559"/>
              <a:gd name="T9" fmla="*/ 2147483647 h 796"/>
              <a:gd name="T10" fmla="*/ 2147483647 w 1559"/>
              <a:gd name="T11" fmla="*/ 2147483647 h 796"/>
              <a:gd name="T12" fmla="*/ 0 60000 65536"/>
              <a:gd name="T13" fmla="*/ 0 60000 65536"/>
              <a:gd name="T14" fmla="*/ 0 60000 65536"/>
              <a:gd name="T15" fmla="*/ 0 60000 65536"/>
              <a:gd name="T16" fmla="*/ 0 60000 65536"/>
              <a:gd name="T17" fmla="*/ 0 60000 65536"/>
              <a:gd name="T18" fmla="*/ 0 w 1559"/>
              <a:gd name="T19" fmla="*/ 0 h 796"/>
              <a:gd name="T20" fmla="*/ 1559 w 1559"/>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1559" h="796">
                <a:moveTo>
                  <a:pt x="0" y="796"/>
                </a:moveTo>
                <a:cubicBezTo>
                  <a:pt x="13" y="753"/>
                  <a:pt x="17" y="649"/>
                  <a:pt x="90" y="537"/>
                </a:cubicBezTo>
                <a:cubicBezTo>
                  <a:pt x="163" y="425"/>
                  <a:pt x="325" y="207"/>
                  <a:pt x="436" y="121"/>
                </a:cubicBezTo>
                <a:cubicBezTo>
                  <a:pt x="547" y="35"/>
                  <a:pt x="623" y="0"/>
                  <a:pt x="759" y="23"/>
                </a:cubicBezTo>
                <a:cubicBezTo>
                  <a:pt x="895" y="46"/>
                  <a:pt x="1117" y="152"/>
                  <a:pt x="1250" y="262"/>
                </a:cubicBezTo>
                <a:cubicBezTo>
                  <a:pt x="1383" y="372"/>
                  <a:pt x="1495" y="595"/>
                  <a:pt x="1559" y="683"/>
                </a:cubicBezTo>
              </a:path>
            </a:pathLst>
          </a:custGeom>
          <a:noFill/>
          <a:ln w="28575">
            <a:solidFill>
              <a:srgbClr val="FF0000"/>
            </a:solidFill>
            <a:round/>
            <a:headEnd/>
            <a:tailEnd/>
          </a:ln>
        </p:spPr>
        <p:txBody>
          <a:bodyPr/>
          <a:lstStyle/>
          <a:p>
            <a:endParaRPr lang="en-US"/>
          </a:p>
        </p:txBody>
      </p:sp>
      <p:sp>
        <p:nvSpPr>
          <p:cNvPr id="143380" name="Arc 33"/>
          <p:cNvSpPr>
            <a:spLocks/>
          </p:cNvSpPr>
          <p:nvPr/>
        </p:nvSpPr>
        <p:spPr bwMode="auto">
          <a:xfrm rot="3010227" flipV="1">
            <a:off x="5982494" y="3402806"/>
            <a:ext cx="1800225" cy="2239963"/>
          </a:xfrm>
          <a:custGeom>
            <a:avLst/>
            <a:gdLst>
              <a:gd name="T0" fmla="*/ 0 w 21600"/>
              <a:gd name="T1" fmla="*/ 0 h 24875"/>
              <a:gd name="T2" fmla="*/ 2147483647 w 21600"/>
              <a:gd name="T3" fmla="*/ 2147483647 h 24875"/>
              <a:gd name="T4" fmla="*/ 0 w 21600"/>
              <a:gd name="T5" fmla="*/ 2147483647 h 24875"/>
              <a:gd name="T6" fmla="*/ 0 60000 65536"/>
              <a:gd name="T7" fmla="*/ 0 60000 65536"/>
              <a:gd name="T8" fmla="*/ 0 60000 65536"/>
              <a:gd name="T9" fmla="*/ 0 w 21600"/>
              <a:gd name="T10" fmla="*/ 0 h 24875"/>
              <a:gd name="T11" fmla="*/ 21600 w 21600"/>
              <a:gd name="T12" fmla="*/ 24875 h 24875"/>
            </a:gdLst>
            <a:ahLst/>
            <a:cxnLst>
              <a:cxn ang="T6">
                <a:pos x="T0" y="T1"/>
              </a:cxn>
              <a:cxn ang="T7">
                <a:pos x="T2" y="T3"/>
              </a:cxn>
              <a:cxn ang="T8">
                <a:pos x="T4" y="T5"/>
              </a:cxn>
            </a:cxnLst>
            <a:rect l="T9" t="T10" r="T11" b="T12"/>
            <a:pathLst>
              <a:path w="21600" h="24875" fill="none" extrusionOk="0">
                <a:moveTo>
                  <a:pt x="-1" y="0"/>
                </a:moveTo>
                <a:cubicBezTo>
                  <a:pt x="11929" y="0"/>
                  <a:pt x="21600" y="9670"/>
                  <a:pt x="21600" y="21600"/>
                </a:cubicBezTo>
                <a:cubicBezTo>
                  <a:pt x="21600" y="22696"/>
                  <a:pt x="21516" y="23791"/>
                  <a:pt x="21350" y="24875"/>
                </a:cubicBezTo>
              </a:path>
              <a:path w="21600" h="24875" stroke="0" extrusionOk="0">
                <a:moveTo>
                  <a:pt x="-1" y="0"/>
                </a:moveTo>
                <a:cubicBezTo>
                  <a:pt x="11929" y="0"/>
                  <a:pt x="21600" y="9670"/>
                  <a:pt x="21600" y="21600"/>
                </a:cubicBezTo>
                <a:cubicBezTo>
                  <a:pt x="21600" y="22696"/>
                  <a:pt x="21516" y="23791"/>
                  <a:pt x="21350" y="24875"/>
                </a:cubicBezTo>
                <a:lnTo>
                  <a:pt x="0" y="21600"/>
                </a:lnTo>
                <a:lnTo>
                  <a:pt x="-1" y="0"/>
                </a:lnTo>
                <a:close/>
              </a:path>
            </a:pathLst>
          </a:custGeom>
          <a:noFill/>
          <a:ln w="28575">
            <a:solidFill>
              <a:srgbClr val="FF0000"/>
            </a:solidFill>
            <a:round/>
            <a:headEnd/>
            <a:tailEnd/>
          </a:ln>
        </p:spPr>
        <p:txBody>
          <a:bodyPr wrap="none" anchor="ctr"/>
          <a:lstStyle/>
          <a:p>
            <a:endParaRPr lang="en-US"/>
          </a:p>
        </p:txBody>
      </p:sp>
      <p:sp>
        <p:nvSpPr>
          <p:cNvPr id="143381" name="Text Box 34"/>
          <p:cNvSpPr txBox="1">
            <a:spLocks noChangeArrowheads="1"/>
          </p:cNvSpPr>
          <p:nvPr/>
        </p:nvSpPr>
        <p:spPr bwMode="auto">
          <a:xfrm>
            <a:off x="3995738" y="3284538"/>
            <a:ext cx="360362" cy="366712"/>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2" name="Text Box 35"/>
          <p:cNvSpPr txBox="1">
            <a:spLocks noChangeArrowheads="1"/>
          </p:cNvSpPr>
          <p:nvPr/>
        </p:nvSpPr>
        <p:spPr bwMode="auto">
          <a:xfrm>
            <a:off x="1403350" y="1341438"/>
            <a:ext cx="360363" cy="366712"/>
          </a:xfrm>
          <a:prstGeom prst="rect">
            <a:avLst/>
          </a:prstGeom>
          <a:noFill/>
          <a:ln w="9525">
            <a:noFill/>
            <a:miter lim="800000"/>
            <a:headEnd/>
            <a:tailEnd/>
          </a:ln>
        </p:spPr>
        <p:txBody>
          <a:bodyPr>
            <a:spAutoFit/>
          </a:bodyPr>
          <a:lstStyle/>
          <a:p>
            <a:pPr>
              <a:spcBef>
                <a:spcPct val="50000"/>
              </a:spcBef>
            </a:pPr>
            <a:r>
              <a:rPr lang="en-US" altLang="ar-SA"/>
              <a:t>Y</a:t>
            </a:r>
            <a:endParaRPr lang="en-GB" altLang="ar-SA"/>
          </a:p>
        </p:txBody>
      </p:sp>
      <p:sp>
        <p:nvSpPr>
          <p:cNvPr id="143384" name="Text Box 37"/>
          <p:cNvSpPr txBox="1">
            <a:spLocks noChangeArrowheads="1"/>
          </p:cNvSpPr>
          <p:nvPr/>
        </p:nvSpPr>
        <p:spPr bwMode="auto">
          <a:xfrm>
            <a:off x="3779838" y="573405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5" name="Text Box 38"/>
          <p:cNvSpPr txBox="1">
            <a:spLocks noChangeArrowheads="1"/>
          </p:cNvSpPr>
          <p:nvPr/>
        </p:nvSpPr>
        <p:spPr bwMode="auto">
          <a:xfrm>
            <a:off x="7596188" y="573405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6" name="Text Box 39"/>
          <p:cNvSpPr txBox="1">
            <a:spLocks noChangeArrowheads="1"/>
          </p:cNvSpPr>
          <p:nvPr/>
        </p:nvSpPr>
        <p:spPr bwMode="auto">
          <a:xfrm>
            <a:off x="7596188" y="3429000"/>
            <a:ext cx="360362" cy="366713"/>
          </a:xfrm>
          <a:prstGeom prst="rect">
            <a:avLst/>
          </a:prstGeom>
          <a:noFill/>
          <a:ln w="9525">
            <a:noFill/>
            <a:miter lim="800000"/>
            <a:headEnd/>
            <a:tailEnd/>
          </a:ln>
        </p:spPr>
        <p:txBody>
          <a:bodyPr>
            <a:spAutoFit/>
          </a:bodyPr>
          <a:lstStyle/>
          <a:p>
            <a:pPr>
              <a:spcBef>
                <a:spcPct val="50000"/>
              </a:spcBef>
            </a:pPr>
            <a:r>
              <a:rPr lang="en-US" altLang="ar-SA"/>
              <a:t>X</a:t>
            </a:r>
            <a:endParaRPr lang="en-GB" altLang="ar-SA"/>
          </a:p>
        </p:txBody>
      </p:sp>
      <p:sp>
        <p:nvSpPr>
          <p:cNvPr id="143387" name="Text Box 40"/>
          <p:cNvSpPr txBox="1">
            <a:spLocks noChangeArrowheads="1"/>
          </p:cNvSpPr>
          <p:nvPr/>
        </p:nvSpPr>
        <p:spPr bwMode="auto">
          <a:xfrm>
            <a:off x="4859338" y="3716338"/>
            <a:ext cx="360362" cy="366712"/>
          </a:xfrm>
          <a:prstGeom prst="rect">
            <a:avLst/>
          </a:prstGeom>
          <a:noFill/>
          <a:ln w="9525">
            <a:noFill/>
            <a:miter lim="800000"/>
            <a:headEnd/>
            <a:tailEnd/>
          </a:ln>
        </p:spPr>
        <p:txBody>
          <a:bodyPr>
            <a:spAutoFit/>
          </a:bodyPr>
          <a:lstStyle/>
          <a:p>
            <a:pPr>
              <a:spcBef>
                <a:spcPct val="50000"/>
              </a:spcBef>
            </a:pPr>
            <a:r>
              <a:rPr lang="en-US" altLang="ar-SA"/>
              <a:t>Y</a:t>
            </a:r>
            <a:endParaRPr lang="en-GB" altLang="ar-SA"/>
          </a:p>
        </p:txBody>
      </p:sp>
      <p:sp>
        <p:nvSpPr>
          <p:cNvPr id="143388" name="Text Box 41"/>
          <p:cNvSpPr txBox="1">
            <a:spLocks noChangeArrowheads="1"/>
          </p:cNvSpPr>
          <p:nvPr/>
        </p:nvSpPr>
        <p:spPr bwMode="auto">
          <a:xfrm>
            <a:off x="1042988" y="3644900"/>
            <a:ext cx="360362" cy="366713"/>
          </a:xfrm>
          <a:prstGeom prst="rect">
            <a:avLst/>
          </a:prstGeom>
          <a:noFill/>
          <a:ln w="9525">
            <a:noFill/>
            <a:miter lim="800000"/>
            <a:headEnd/>
            <a:tailEnd/>
          </a:ln>
        </p:spPr>
        <p:txBody>
          <a:bodyPr>
            <a:spAutoFit/>
          </a:bodyPr>
          <a:lstStyle/>
          <a:p>
            <a:r>
              <a:rPr lang="en-US" altLang="ar-SA"/>
              <a:t>Y</a:t>
            </a:r>
            <a:endParaRPr lang="en-GB" altLang="ar-SA"/>
          </a:p>
        </p:txBody>
      </p:sp>
      <p:sp>
        <p:nvSpPr>
          <p:cNvPr id="143389" name="Text Box 42"/>
          <p:cNvSpPr txBox="1">
            <a:spLocks noChangeArrowheads="1"/>
          </p:cNvSpPr>
          <p:nvPr/>
        </p:nvSpPr>
        <p:spPr bwMode="auto">
          <a:xfrm>
            <a:off x="4859338" y="1341438"/>
            <a:ext cx="360362" cy="366712"/>
          </a:xfrm>
          <a:prstGeom prst="rect">
            <a:avLst/>
          </a:prstGeom>
          <a:noFill/>
          <a:ln w="9525">
            <a:noFill/>
            <a:miter lim="800000"/>
            <a:headEnd/>
            <a:tailEnd/>
          </a:ln>
        </p:spPr>
        <p:txBody>
          <a:bodyPr>
            <a:spAutoFit/>
          </a:bodyPr>
          <a:lstStyle/>
          <a:p>
            <a:r>
              <a:rPr lang="en-US" altLang="ar-SA"/>
              <a:t>Y</a:t>
            </a:r>
            <a:endParaRPr lang="en-GB" altLang="ar-S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just" eaLnBrk="1" hangingPunct="1">
              <a:defRPr/>
            </a:pPr>
            <a:r>
              <a:rPr lang="ar-SA" b="1" dirty="0" smtClean="0"/>
              <a:t>إفتراضات إستخدام الرسوم البيانية</a:t>
            </a:r>
            <a:endParaRPr lang="en-GB" b="1" dirty="0" smtClean="0"/>
          </a:p>
        </p:txBody>
      </p:sp>
      <p:sp>
        <p:nvSpPr>
          <p:cNvPr id="125955" name="Rectangle 3"/>
          <p:cNvSpPr>
            <a:spLocks noGrp="1" noChangeArrowheads="1"/>
          </p:cNvSpPr>
          <p:nvPr>
            <p:ph type="body" idx="1"/>
          </p:nvPr>
        </p:nvSpPr>
        <p:spPr/>
        <p:txBody>
          <a:bodyPr/>
          <a:lstStyle/>
          <a:p>
            <a:pPr marL="514350" indent="-514350" algn="just" rtl="1" eaLnBrk="1" hangingPunct="1">
              <a:buFont typeface="+mj-lt"/>
              <a:buAutoNum type="arabicPeriod"/>
              <a:defRPr/>
            </a:pPr>
            <a:r>
              <a:rPr lang="ar-SA" b="1" dirty="0" smtClean="0"/>
              <a:t>جميع العوامل الاخرى (التي لم تمثل على المحورين) تظل على حالها (ثابتة).</a:t>
            </a:r>
          </a:p>
          <a:p>
            <a:pPr marL="514350" indent="-514350" algn="just" rtl="1" eaLnBrk="1" hangingPunct="1">
              <a:buFont typeface="+mj-lt"/>
              <a:buAutoNum type="arabicPeriod"/>
              <a:defRPr/>
            </a:pPr>
            <a:r>
              <a:rPr lang="ar-SA" b="1" dirty="0" smtClean="0"/>
              <a:t>تجانس الوحدات لكل متغيــر ممثل بالــرسـم البيانى.</a:t>
            </a:r>
          </a:p>
          <a:p>
            <a:pPr marL="514350" indent="-514350" algn="just" rtl="1" eaLnBrk="1" hangingPunct="1">
              <a:buFont typeface="+mj-lt"/>
              <a:buAutoNum type="arabicPeriod"/>
              <a:defRPr/>
            </a:pPr>
            <a:r>
              <a:rPr lang="ar-SA" b="1" dirty="0" smtClean="0"/>
              <a:t>يمكن تجزئة الوحدات للمتغيرين </a:t>
            </a:r>
            <a:r>
              <a:rPr lang="en-GB" b="1" dirty="0" smtClean="0"/>
              <a:t> </a:t>
            </a:r>
            <a:r>
              <a:rPr lang="en-GB" b="1" i="1" dirty="0" smtClean="0"/>
              <a:t>X</a:t>
            </a:r>
            <a:r>
              <a:rPr lang="ar-SA" b="1" dirty="0" smtClean="0"/>
              <a:t>و </a:t>
            </a:r>
            <a:r>
              <a:rPr lang="en-GB" b="1" i="1" dirty="0" smtClean="0"/>
              <a:t>Y</a:t>
            </a:r>
            <a:r>
              <a:rPr lang="en-GB" b="1" dirty="0" smtClean="0"/>
              <a:t> </a:t>
            </a:r>
            <a:r>
              <a:rPr lang="ar-SA" b="1" dirty="0" smtClean="0"/>
              <a:t> إلى كســور صغيـرة جداً مما يمكن من رسـم منحنى متواصــل .</a:t>
            </a:r>
            <a:r>
              <a:rPr lang="en-GB" b="1" dirty="0" smtClean="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تمرين لبيان العلاقة الطردية والعكسية</a:t>
            </a:r>
            <a:endParaRPr lang="en-US" dirty="0"/>
          </a:p>
        </p:txBody>
      </p:sp>
      <p:graphicFrame>
        <p:nvGraphicFramePr>
          <p:cNvPr id="9" name="Content Placeholder 8"/>
          <p:cNvGraphicFramePr>
            <a:graphicFrameLocks noGrp="1"/>
          </p:cNvGraphicFramePr>
          <p:nvPr>
            <p:ph idx="1"/>
          </p:nvPr>
        </p:nvGraphicFramePr>
        <p:xfrm>
          <a:off x="971600" y="2924944"/>
          <a:ext cx="7704856" cy="3168354"/>
        </p:xfrm>
        <a:graphic>
          <a:graphicData uri="http://schemas.openxmlformats.org/drawingml/2006/table">
            <a:tbl>
              <a:tblPr firstRow="1" bandRow="1">
                <a:tableStyleId>{5C22544A-7EE6-4342-B048-85BDC9FD1C3A}</a:tableStyleId>
              </a:tblPr>
              <a:tblGrid>
                <a:gridCol w="3852428"/>
                <a:gridCol w="3852428"/>
              </a:tblGrid>
              <a:tr h="528059">
                <a:tc>
                  <a:txBody>
                    <a:bodyPr/>
                    <a:lstStyle/>
                    <a:p>
                      <a:pPr marL="0" marR="0" algn="ctr" rtl="0" fontAlgn="base">
                        <a:spcBef>
                          <a:spcPts val="480"/>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الكمية المعروضة</a:t>
                      </a:r>
                      <a:endParaRPr lang="en-US" sz="2000" dirty="0">
                        <a:latin typeface="Calibri"/>
                        <a:ea typeface="Calibri"/>
                        <a:cs typeface="Arial"/>
                      </a:endParaRPr>
                    </a:p>
                  </a:txBody>
                  <a:tcPr marL="68580" marR="68580" marT="0" marB="0"/>
                </a:tc>
                <a:tc>
                  <a:txBody>
                    <a:bodyPr/>
                    <a:lstStyle/>
                    <a:p>
                      <a:pPr marL="0" marR="0" algn="ctr" rtl="0" fontAlgn="base">
                        <a:spcBef>
                          <a:spcPts val="575"/>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السعر </a:t>
                      </a:r>
                      <a:r>
                        <a:rPr lang="ar-SA" sz="2000" b="1" kern="1200" dirty="0" smtClean="0">
                          <a:solidFill>
                            <a:srgbClr val="000000"/>
                          </a:solidFill>
                          <a:effectLst>
                            <a:outerShdw blurRad="50800" dist="38100" algn="tr" rotWithShape="0">
                              <a:prstClr val="black">
                                <a:alpha val="40000"/>
                              </a:prstClr>
                            </a:outerShdw>
                          </a:effectLst>
                          <a:latin typeface="Calibri"/>
                          <a:ea typeface="Calibri"/>
                          <a:cs typeface="Simplified Arabic"/>
                        </a:rPr>
                        <a:t>بالريال</a:t>
                      </a:r>
                      <a:r>
                        <a:rPr lang="ar-SA" sz="2000" b="1" kern="1200" baseline="0" dirty="0" smtClean="0">
                          <a:solidFill>
                            <a:srgbClr val="000000"/>
                          </a:solidFill>
                          <a:effectLst>
                            <a:outerShdw blurRad="50800" dist="38100" algn="tr" rotWithShape="0">
                              <a:prstClr val="black">
                                <a:alpha val="40000"/>
                              </a:prstClr>
                            </a:outerShdw>
                          </a:effectLst>
                          <a:latin typeface="Calibri"/>
                          <a:ea typeface="Calibri"/>
                          <a:cs typeface="Simplified Arabic"/>
                        </a:rPr>
                        <a:t> السعودي</a:t>
                      </a:r>
                      <a:endParaRPr lang="en-US" sz="2000"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16</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9</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14</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8</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10</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4</a:t>
                      </a:r>
                      <a:endParaRPr lang="en-US" sz="1800" b="1" dirty="0">
                        <a:latin typeface="Calibri"/>
                        <a:ea typeface="Calibri"/>
                        <a:cs typeface="Arial"/>
                      </a:endParaRPr>
                    </a:p>
                  </a:txBody>
                  <a:tcPr marL="68580" marR="68580" marT="0" marB="0"/>
                </a:tc>
              </a:tr>
              <a:tr h="528059">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80" marR="68580"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80" marR="68580" marT="0" marB="0"/>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8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منحني العلاقة العكسية (منحني الطلب)</a:t>
            </a:r>
            <a:endParaRPr lang="en-US" dirty="0"/>
          </a:p>
        </p:txBody>
      </p:sp>
      <p:graphicFrame>
        <p:nvGraphicFramePr>
          <p:cNvPr id="4" name="Content Placeholder 3"/>
          <p:cNvGraphicFramePr>
            <a:graphicFrameLocks noGrp="1"/>
          </p:cNvGraphicFramePr>
          <p:nvPr>
            <p:ph idx="1"/>
          </p:nvPr>
        </p:nvGraphicFramePr>
        <p:xfrm>
          <a:off x="838200" y="2362200"/>
          <a:ext cx="7693025" cy="3724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ar-SA" dirty="0" smtClean="0">
                <a:latin typeface="Blackadder ITC" pitchFamily="82" charset="0"/>
                <a:cs typeface="Bold Italic Art" pitchFamily="2" charset="-78"/>
              </a:rPr>
              <a:t>الاسبوع الثاني:الطلب </a:t>
            </a:r>
            <a:r>
              <a:rPr lang="ar-SA" dirty="0">
                <a:latin typeface="Blackadder ITC" pitchFamily="82" charset="0"/>
                <a:cs typeface="Bold Italic Art" pitchFamily="2" charset="-78"/>
              </a:rPr>
              <a:t>على المنتجات الزراعية</a:t>
            </a:r>
            <a:endParaRPr lang="en-US" dirty="0"/>
          </a:p>
        </p:txBody>
      </p:sp>
      <p:sp>
        <p:nvSpPr>
          <p:cNvPr id="5" name="Content Placeholder 4"/>
          <p:cNvSpPr>
            <a:spLocks noGrp="1"/>
          </p:cNvSpPr>
          <p:nvPr>
            <p:ph idx="1"/>
          </p:nvPr>
        </p:nvSpPr>
        <p:spPr/>
        <p:txBody>
          <a:bodyPr/>
          <a:lstStyle/>
          <a:p>
            <a:r>
              <a:rPr lang="ar-SA" dirty="0" smtClean="0"/>
              <a:t>تعريف الطلب</a:t>
            </a:r>
          </a:p>
          <a:p>
            <a:r>
              <a:rPr lang="ar-SA" dirty="0" smtClean="0"/>
              <a:t>جدول الطلب/قانون الطلب</a:t>
            </a:r>
          </a:p>
          <a:p>
            <a:r>
              <a:rPr lang="ar-SA" dirty="0" smtClean="0"/>
              <a:t>دالة الطلب</a:t>
            </a:r>
          </a:p>
          <a:p>
            <a:r>
              <a:rPr lang="ar-SA" dirty="0" smtClean="0"/>
              <a:t>العوامل المؤثرة على الطلب</a:t>
            </a:r>
            <a:endParaRPr lang="en-US" dirty="0"/>
          </a:p>
        </p:txBody>
      </p:sp>
    </p:spTree>
    <p:extLst>
      <p:ext uri="{BB962C8B-B14F-4D97-AF65-F5344CB8AC3E}">
        <p14:creationId xmlns:p14="http://schemas.microsoft.com/office/powerpoint/2010/main" val="3417076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r" eaLnBrk="1" hangingPunct="1">
              <a:defRPr/>
            </a:pPr>
            <a:r>
              <a:rPr lang="ar-SA" sz="5400" dirty="0" smtClean="0"/>
              <a:t>تعريف الطلب</a:t>
            </a:r>
          </a:p>
        </p:txBody>
      </p:sp>
      <p:sp>
        <p:nvSpPr>
          <p:cNvPr id="60419" name="Rectangle 3"/>
          <p:cNvSpPr>
            <a:spLocks noGrp="1" noChangeArrowheads="1"/>
          </p:cNvSpPr>
          <p:nvPr>
            <p:ph type="body" idx="1"/>
          </p:nvPr>
        </p:nvSpPr>
        <p:spPr/>
        <p:txBody>
          <a:bodyPr/>
          <a:lstStyle/>
          <a:p>
            <a:pPr algn="just" eaLnBrk="1" hangingPunct="1">
              <a:buFont typeface="Wingdings" pitchFamily="2" charset="2"/>
              <a:buNone/>
              <a:defRPr/>
            </a:pPr>
            <a:r>
              <a:rPr lang="ar-SA" sz="4800" b="1" dirty="0" smtClean="0">
                <a:solidFill>
                  <a:schemeClr val="tx1">
                    <a:lumMod val="75000"/>
                  </a:schemeClr>
                </a:solidFill>
              </a:rPr>
              <a:t>الطلب هو : الرغبة المصحوبة بالمقدرة على الشراء لكميات مختلفة من السلع عند أثمان مختلفة في فترة زمنية معينة </a:t>
            </a:r>
            <a:endParaRPr lang="en-US" sz="4800" b="1" dirty="0" smtClean="0">
              <a:solidFill>
                <a:schemeClr val="tx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additive="base">
                                        <p:cTn id="13"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r" eaLnBrk="1" hangingPunct="1">
              <a:defRPr/>
            </a:pPr>
            <a:r>
              <a:rPr lang="ar-SA" sz="4400" b="1" dirty="0" smtClean="0"/>
              <a:t>ملاحظات على التعريف</a:t>
            </a:r>
            <a:endParaRPr lang="en-US" sz="4400" b="1" dirty="0" smtClean="0"/>
          </a:p>
        </p:txBody>
      </p:sp>
      <p:sp>
        <p:nvSpPr>
          <p:cNvPr id="61443" name="Rectangle 3"/>
          <p:cNvSpPr>
            <a:spLocks noGrp="1" noChangeArrowheads="1"/>
          </p:cNvSpPr>
          <p:nvPr>
            <p:ph type="body" idx="1"/>
          </p:nvPr>
        </p:nvSpPr>
        <p:spPr/>
        <p:txBody>
          <a:bodyPr/>
          <a:lstStyle/>
          <a:p>
            <a:pPr eaLnBrk="1" hangingPunct="1">
              <a:buFont typeface="Wingdings" pitchFamily="2" charset="2"/>
              <a:buNone/>
              <a:defRPr/>
            </a:pPr>
            <a:endParaRPr lang="ar-SA" dirty="0" smtClean="0"/>
          </a:p>
          <a:p>
            <a:pPr algn="just" eaLnBrk="1" hangingPunct="1">
              <a:defRPr/>
            </a:pPr>
            <a:r>
              <a:rPr lang="ar-SA" b="1" u="sng" dirty="0" smtClean="0"/>
              <a:t>الطلب الفعال</a:t>
            </a:r>
            <a:r>
              <a:rPr lang="ar-SA" b="1" dirty="0" smtClean="0"/>
              <a:t> : هو الرغبة بالشراء المعزز بقدرة شرائية.</a:t>
            </a:r>
          </a:p>
          <a:p>
            <a:pPr algn="just" eaLnBrk="1" hangingPunct="1">
              <a:defRPr/>
            </a:pPr>
            <a:r>
              <a:rPr lang="ar-SA" b="1" u="sng" dirty="0" smtClean="0"/>
              <a:t>الطلب غير الفعال:</a:t>
            </a:r>
            <a:r>
              <a:rPr lang="ar-SA" b="1" dirty="0" smtClean="0"/>
              <a:t> هو الرغبة في اقتناء سلعة ما.</a:t>
            </a:r>
          </a:p>
          <a:p>
            <a:pPr algn="just" eaLnBrk="1" hangingPunct="1">
              <a:defRPr/>
            </a:pPr>
            <a:r>
              <a:rPr lang="ar-SA" b="1" dirty="0" smtClean="0"/>
              <a:t>ارتباط الطلب الفعال بفترة زمنية محددة.</a:t>
            </a:r>
          </a:p>
          <a:p>
            <a:pPr algn="just" eaLnBrk="1" hangingPunct="1">
              <a:defRPr/>
            </a:pPr>
            <a:r>
              <a:rPr lang="ar-SA" b="1" dirty="0" smtClean="0"/>
              <a:t>عند أثمان مختلفة نجد أن المستهلكين يطلبون كميات مختلفة </a:t>
            </a:r>
          </a:p>
          <a:p>
            <a:pPr algn="just" eaLnBrk="1" hangingPunct="1">
              <a:buFont typeface="Wingdings" pitchFamily="2" charset="2"/>
              <a:buNone/>
              <a:defRPr/>
            </a:pPr>
            <a:r>
              <a:rPr lang="ar-SA" b="1" dirty="0" smtClean="0"/>
              <a:t> وهذا ما يطلق عليه </a:t>
            </a:r>
            <a:r>
              <a:rPr lang="ar-SA" b="1" dirty="0" smtClean="0">
                <a:solidFill>
                  <a:schemeClr val="tx1">
                    <a:lumMod val="60000"/>
                    <a:lumOff val="40000"/>
                  </a:schemeClr>
                </a:solidFill>
              </a:rPr>
              <a:t>جدول الطلب</a:t>
            </a:r>
          </a:p>
          <a:p>
            <a:pPr eaLnBrk="1" hangingPunct="1">
              <a:buFont typeface="Wingdings" pitchFamily="2" charset="2"/>
              <a:buNone/>
              <a:defRPr/>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4" end="4"/>
                                            </p:txEl>
                                          </p:spTgt>
                                        </p:tgtEl>
                                        <p:attrNameLst>
                                          <p:attrName>style.visibility</p:attrName>
                                        </p:attrNameLst>
                                      </p:cBhvr>
                                      <p:to>
                                        <p:strVal val="visible"/>
                                      </p:to>
                                    </p:set>
                                    <p:anim calcmode="lin" valueType="num">
                                      <p:cBhvr additive="base">
                                        <p:cTn id="25"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43">
                                            <p:txEl>
                                              <p:pRg st="5" end="5"/>
                                            </p:txEl>
                                          </p:spTgt>
                                        </p:tgtEl>
                                        <p:attrNameLst>
                                          <p:attrName>style.visibility</p:attrName>
                                        </p:attrNameLst>
                                      </p:cBhvr>
                                      <p:to>
                                        <p:strVal val="visible"/>
                                      </p:to>
                                    </p:set>
                                    <p:anim calcmode="lin" valueType="num">
                                      <p:cBhvr additive="base">
                                        <p:cTn id="31"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ar-SA" sz="6000" dirty="0" smtClean="0">
                <a:latin typeface="Blackadder ITC" pitchFamily="82" charset="0"/>
                <a:cs typeface="Bold Italic Art" pitchFamily="2" charset="-78"/>
              </a:rPr>
              <a:t>يتبع: تعريف الطلب</a:t>
            </a:r>
            <a:endParaRPr lang="en-US" sz="6000" dirty="0" smtClean="0">
              <a:latin typeface="Blackadder ITC" pitchFamily="82" charset="0"/>
              <a:cs typeface="Bold Italic Art" pitchFamily="2" charset="-78"/>
            </a:endParaRPr>
          </a:p>
        </p:txBody>
      </p:sp>
      <p:sp>
        <p:nvSpPr>
          <p:cNvPr id="7171" name="Rectangle 3"/>
          <p:cNvSpPr>
            <a:spLocks noGrp="1" noChangeArrowheads="1"/>
          </p:cNvSpPr>
          <p:nvPr>
            <p:ph type="body" idx="1"/>
          </p:nvPr>
        </p:nvSpPr>
        <p:spPr>
          <a:xfrm>
            <a:off x="683568" y="2564904"/>
            <a:ext cx="8209160" cy="3744118"/>
          </a:xfrm>
        </p:spPr>
        <p:txBody>
          <a:bodyPr/>
          <a:lstStyle/>
          <a:p>
            <a:pPr algn="just" eaLnBrk="1" hangingPunct="1"/>
            <a:r>
              <a:rPr lang="ar-SA" b="1" dirty="0" smtClean="0"/>
              <a:t>الطلب يقصد به الكميات التي يتم شراؤها فعلياً من السلعة أو الخدمة، وليس ما يحتاجه المستهلك. ذلك يعنى أن رغبة المستهلك يجب أن تكون مقرونة بالمقدرة الشرائية لتنتج الطلب الفعال، وليس الحاجة للسلعة فقط.</a:t>
            </a:r>
            <a:r>
              <a:rPr lang="ar-SA" dirty="0" smtClean="0"/>
              <a:t> </a:t>
            </a:r>
            <a:endParaRPr lang="en-US" dirty="0"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eaLnBrk="1" hangingPunct="1">
              <a:defRPr/>
            </a:pPr>
            <a:r>
              <a:rPr lang="ar-SA" sz="5400" b="1" dirty="0" smtClean="0"/>
              <a:t>قانون الطلب</a:t>
            </a:r>
            <a:endParaRPr lang="en-US" sz="5400" b="1" dirty="0" smtClean="0"/>
          </a:p>
        </p:txBody>
      </p:sp>
      <p:sp>
        <p:nvSpPr>
          <p:cNvPr id="71683" name="Rectangle 3"/>
          <p:cNvSpPr>
            <a:spLocks noGrp="1" noChangeArrowheads="1"/>
          </p:cNvSpPr>
          <p:nvPr>
            <p:ph type="body" idx="1"/>
          </p:nvPr>
        </p:nvSpPr>
        <p:spPr/>
        <p:txBody>
          <a:bodyPr/>
          <a:lstStyle/>
          <a:p>
            <a:pPr algn="just" eaLnBrk="1" hangingPunct="1">
              <a:lnSpc>
                <a:spcPct val="90000"/>
              </a:lnSpc>
              <a:defRPr/>
            </a:pPr>
            <a:r>
              <a:rPr lang="ar-SA" b="1" dirty="0" smtClean="0"/>
              <a:t>ينص القانون على أن الكمية المطلوبة لسلعة أو خدمة ما مرتبطة عكسياً بالسعر (مع ثبات جميع المتغيرات الأخرى)؛ أي عند زيادة السعر يقل الطلب على السلعة أو الخدمة، وعند انخفاضه تزيد الكمية.</a:t>
            </a:r>
          </a:p>
          <a:p>
            <a:pPr algn="just" eaLnBrk="1" hangingPunct="1">
              <a:lnSpc>
                <a:spcPct val="90000"/>
              </a:lnSpc>
              <a:defRPr/>
            </a:pPr>
            <a:r>
              <a:rPr lang="ar-SA" b="1" dirty="0" smtClean="0"/>
              <a:t>أحد الركائز الأخرى هي منحنى الطلب وهي العلاقة بين السعر والكمية المطلوبة، ومن الأمور  الداعمة للقانون هو وجود عدة بائعين ومشترين في آن واحد مما يمكن البائع والمشتري من عملية الشراء وبالتالي نشوء القانون</a:t>
            </a:r>
            <a:r>
              <a:rPr lang="en-US" b="1" dirty="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الموارد الاقتصادية</a:t>
            </a:r>
            <a:endParaRPr lang="en-US" dirty="0"/>
          </a:p>
        </p:txBody>
      </p:sp>
      <p:sp>
        <p:nvSpPr>
          <p:cNvPr id="3" name="Content Placeholder 2"/>
          <p:cNvSpPr>
            <a:spLocks noGrp="1"/>
          </p:cNvSpPr>
          <p:nvPr>
            <p:ph idx="1"/>
          </p:nvPr>
        </p:nvSpPr>
        <p:spPr/>
        <p:txBody>
          <a:bodyPr/>
          <a:lstStyle/>
          <a:p>
            <a:r>
              <a:rPr lang="ar-SA" b="1" dirty="0" smtClean="0"/>
              <a:t>يقصد بالموارد الاقتصادية أو عوامل/مدخلات الانتاج الموارد المادية والبشرية المستخدمة في انتاج السلع والخدمات. تتكون من أربعة عناصر رئيسة، هي:</a:t>
            </a:r>
            <a:endParaRPr lang="en-US" b="1" dirty="0" smtClean="0"/>
          </a:p>
          <a:p>
            <a:pPr marL="1314450" lvl="2" indent="-514350">
              <a:buAutoNum type="arabicPeriod"/>
            </a:pPr>
            <a:r>
              <a:rPr lang="ar-SA" sz="2800" b="1" dirty="0" smtClean="0"/>
              <a:t>العمل/ العمالة</a:t>
            </a:r>
          </a:p>
          <a:p>
            <a:pPr marL="1314450" lvl="2" indent="-514350">
              <a:buAutoNum type="arabicPeriod"/>
            </a:pPr>
            <a:r>
              <a:rPr lang="ar-SA" sz="2800" b="1" dirty="0" smtClean="0"/>
              <a:t>الأرض</a:t>
            </a:r>
          </a:p>
          <a:p>
            <a:pPr marL="1314450" lvl="2" indent="-514350">
              <a:buAutoNum type="arabicPeriod"/>
            </a:pPr>
            <a:r>
              <a:rPr lang="ar-SA" sz="2800" b="1" dirty="0" smtClean="0"/>
              <a:t>رأس المال</a:t>
            </a:r>
          </a:p>
          <a:p>
            <a:pPr marL="1314450" lvl="2" indent="-514350">
              <a:buAutoNum type="arabicPeriod"/>
            </a:pPr>
            <a:r>
              <a:rPr lang="ar-SA" sz="2800" b="1" dirty="0" smtClean="0"/>
              <a:t>التنظيم</a:t>
            </a:r>
            <a:endParaRPr lang="en-US" sz="2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ar-SA" sz="4000" b="1" dirty="0" smtClean="0"/>
              <a:t>تفسير العلاقة العكسية بين السعر وكمية الطلب</a:t>
            </a:r>
            <a:r>
              <a:rPr lang="en-US" sz="4000" dirty="0" smtClean="0"/>
              <a:t> </a:t>
            </a:r>
          </a:p>
        </p:txBody>
      </p:sp>
      <p:sp>
        <p:nvSpPr>
          <p:cNvPr id="72707" name="Rectangle 3"/>
          <p:cNvSpPr>
            <a:spLocks noGrp="1" noChangeArrowheads="1"/>
          </p:cNvSpPr>
          <p:nvPr>
            <p:ph type="body" idx="1"/>
          </p:nvPr>
        </p:nvSpPr>
        <p:spPr/>
        <p:txBody>
          <a:bodyPr/>
          <a:lstStyle/>
          <a:p>
            <a:pPr algn="just" eaLnBrk="1" hangingPunct="1">
              <a:defRPr/>
            </a:pPr>
            <a:r>
              <a:rPr lang="ar-SA" b="1" dirty="0" smtClean="0"/>
              <a:t>عند انخفاض السعر يحدث أمران:</a:t>
            </a:r>
          </a:p>
          <a:p>
            <a:pPr algn="just" eaLnBrk="1" hangingPunct="1">
              <a:defRPr/>
            </a:pPr>
            <a:r>
              <a:rPr lang="ar-SA" b="1" dirty="0" smtClean="0"/>
              <a:t>الأول: تزيد القوة الشرائية للمستهلك مما يزيد الطلب على السلعة ويشجع مشترين جدد أيضاَ.</a:t>
            </a:r>
          </a:p>
          <a:p>
            <a:pPr algn="just" eaLnBrk="1" hangingPunct="1">
              <a:defRPr/>
            </a:pPr>
            <a:r>
              <a:rPr lang="ar-SA" b="1" dirty="0" smtClean="0"/>
              <a:t>الثانى: يزيد احلال السلع/الخدمات غالية الثمن بالسلع/الخدمات الرخيصة مما يزيد الكمية المطلوبة منها.</a:t>
            </a:r>
          </a:p>
          <a:p>
            <a:pPr algn="just" eaLnBrk="1" hangingPunct="1">
              <a:buFont typeface="Wingdings" pitchFamily="2" charset="2"/>
              <a:buNone/>
              <a:defRPr/>
            </a:pPr>
            <a:r>
              <a:rPr lang="ar-SA" b="1" dirty="0" smtClean="0"/>
              <a:t>وعند ارتفاع السعر يحدث العكس </a:t>
            </a:r>
            <a:endParaRPr lang="en-US" b="1" dirty="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algn="r" eaLnBrk="1" hangingPunct="1">
              <a:defRPr/>
            </a:pPr>
            <a:r>
              <a:rPr lang="ar-SA" sz="8000" dirty="0" smtClean="0"/>
              <a:t>جدول الطلب</a:t>
            </a:r>
            <a:r>
              <a:rPr lang="en-US" sz="4000" dirty="0" smtClean="0"/>
              <a:t> </a:t>
            </a:r>
          </a:p>
        </p:txBody>
      </p:sp>
      <p:sp>
        <p:nvSpPr>
          <p:cNvPr id="62467" name="Rectangle 3"/>
          <p:cNvSpPr>
            <a:spLocks noGrp="1" noChangeArrowheads="1"/>
          </p:cNvSpPr>
          <p:nvPr>
            <p:ph type="body" sz="half" idx="1"/>
          </p:nvPr>
        </p:nvSpPr>
        <p:spPr>
          <a:xfrm>
            <a:off x="457200" y="1600200"/>
            <a:ext cx="8362950" cy="1468438"/>
          </a:xfrm>
        </p:spPr>
        <p:txBody>
          <a:bodyPr/>
          <a:lstStyle/>
          <a:p>
            <a:pPr algn="just" rtl="1" eaLnBrk="1" hangingPunct="1">
              <a:lnSpc>
                <a:spcPct val="80000"/>
              </a:lnSpc>
              <a:buFont typeface="Wingdings" pitchFamily="2" charset="2"/>
              <a:buNone/>
              <a:defRPr/>
            </a:pPr>
            <a:r>
              <a:rPr lang="ar-SA" sz="2000" dirty="0" smtClean="0"/>
              <a:t> </a:t>
            </a:r>
            <a:r>
              <a:rPr lang="ar-SA" b="1" dirty="0" smtClean="0"/>
              <a:t>يقسم جدول الطلب لقسمين هما: </a:t>
            </a:r>
          </a:p>
          <a:p>
            <a:pPr algn="just" rtl="1" eaLnBrk="1" hangingPunct="1">
              <a:lnSpc>
                <a:spcPct val="80000"/>
              </a:lnSpc>
              <a:buFont typeface="Wingdings" pitchFamily="2" charset="2"/>
              <a:buNone/>
              <a:defRPr/>
            </a:pPr>
            <a:r>
              <a:rPr lang="ar-SA" b="1" dirty="0" smtClean="0"/>
              <a:t> أولا:  جدول الطلب الفردي:        منحنى الطلب الفردي</a:t>
            </a:r>
          </a:p>
          <a:p>
            <a:pPr algn="just" rtl="1" eaLnBrk="1" hangingPunct="1">
              <a:lnSpc>
                <a:spcPct val="80000"/>
              </a:lnSpc>
              <a:buFont typeface="Wingdings" pitchFamily="2" charset="2"/>
              <a:buNone/>
              <a:defRPr/>
            </a:pPr>
            <a:r>
              <a:rPr lang="ar-SA" sz="2800" dirty="0" smtClean="0"/>
              <a:t>                                    </a:t>
            </a:r>
          </a:p>
        </p:txBody>
      </p:sp>
      <p:graphicFrame>
        <p:nvGraphicFramePr>
          <p:cNvPr id="62468" name="Group 4"/>
          <p:cNvGraphicFramePr>
            <a:graphicFrameLocks noGrp="1"/>
          </p:cNvGraphicFramePr>
          <p:nvPr>
            <p:ph sz="quarter" idx="2"/>
          </p:nvPr>
        </p:nvGraphicFramePr>
        <p:xfrm>
          <a:off x="4495800" y="3276600"/>
          <a:ext cx="4038600" cy="3108960"/>
        </p:xfrm>
        <a:graphic>
          <a:graphicData uri="http://schemas.openxmlformats.org/drawingml/2006/table">
            <a:tbl>
              <a:tblPr rtl="1"/>
              <a:tblGrid>
                <a:gridCol w="2019300"/>
                <a:gridCol w="2019300"/>
              </a:tblGrid>
              <a:tr h="247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السعر بالجنيه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الكمية المطلوبة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31"/>
          <p:cNvGraphicFramePr>
            <a:graphicFrameLocks noGrp="1" noChangeAspect="1"/>
          </p:cNvGraphicFramePr>
          <p:nvPr>
            <p:ph sz="quarter" idx="3"/>
          </p:nvPr>
        </p:nvGraphicFramePr>
        <p:xfrm>
          <a:off x="0" y="3141663"/>
          <a:ext cx="4716463" cy="3551237"/>
        </p:xfrm>
        <a:graphic>
          <a:graphicData uri="http://schemas.openxmlformats.org/presentationml/2006/ole">
            <mc:AlternateContent xmlns:mc="http://schemas.openxmlformats.org/markup-compatibility/2006">
              <mc:Choice xmlns:v="urn:schemas-microsoft-com:vml" Requires="v">
                <p:oleObj spid="_x0000_s103452" name="Chart" r:id="rId3" imgW="5010302" imgH="3771900" progId="MSGraph.Chart.8">
                  <p:embed/>
                </p:oleObj>
              </mc:Choice>
              <mc:Fallback>
                <p:oleObj name="Chart" r:id="rId3" imgW="5010302" imgH="3771900" progId="MSGraph.Chart.8">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1663"/>
                        <a:ext cx="4716463" cy="355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ox(out)">
                                      <p:cBhvr>
                                        <p:cTn id="7" dur="3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additive="base">
                                        <p:cTn id="12"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 calcmode="lin" valueType="num">
                                      <p:cBhvr additive="base">
                                        <p:cTn id="18"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 calcmode="lin" valueType="num">
                                      <p:cBhvr additive="base">
                                        <p:cTn id="24"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62468"/>
                                        </p:tgtEl>
                                        <p:attrNameLst>
                                          <p:attrName>style.visibility</p:attrName>
                                        </p:attrNameLst>
                                      </p:cBhvr>
                                      <p:to>
                                        <p:strVal val="visible"/>
                                      </p:to>
                                    </p:set>
                                    <p:animEffect transition="in" filter="box(in)">
                                      <p:cBhvr>
                                        <p:cTn id="30" dur="3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r" eaLnBrk="1" hangingPunct="1">
              <a:defRPr/>
            </a:pPr>
            <a:r>
              <a:rPr lang="ar-SA" sz="4800" b="1" dirty="0" smtClean="0">
                <a:effectLst/>
              </a:rPr>
              <a:t>جدول طلب السوق</a:t>
            </a:r>
            <a:endParaRPr lang="en-US" sz="4000" dirty="0" smtClean="0"/>
          </a:p>
        </p:txBody>
      </p:sp>
      <p:sp>
        <p:nvSpPr>
          <p:cNvPr id="63491" name="Rectangle 3"/>
          <p:cNvSpPr>
            <a:spLocks noGrp="1" noChangeArrowheads="1"/>
          </p:cNvSpPr>
          <p:nvPr>
            <p:ph type="body" sz="half" idx="1"/>
          </p:nvPr>
        </p:nvSpPr>
        <p:spPr/>
        <p:txBody>
          <a:bodyPr/>
          <a:lstStyle/>
          <a:p>
            <a:pPr marL="609600" indent="-609600" eaLnBrk="1" hangingPunct="1">
              <a:defRPr/>
            </a:pPr>
            <a:endParaRPr lang="ar-SA" b="1" smtClean="0">
              <a:cs typeface="Andalus" pitchFamily="2" charset="-78"/>
            </a:endParaRPr>
          </a:p>
          <a:p>
            <a:pPr marL="609600" indent="-609600" eaLnBrk="1" hangingPunct="1">
              <a:buFont typeface="Wingdings" pitchFamily="2" charset="2"/>
              <a:buNone/>
              <a:defRPr/>
            </a:pPr>
            <a:endParaRPr lang="ar-SA" b="1" smtClean="0">
              <a:cs typeface="Andalus" pitchFamily="2" charset="-78"/>
            </a:endParaRPr>
          </a:p>
        </p:txBody>
      </p:sp>
      <p:graphicFrame>
        <p:nvGraphicFramePr>
          <p:cNvPr id="63492" name="Group 4"/>
          <p:cNvGraphicFramePr>
            <a:graphicFrameLocks noGrp="1"/>
          </p:cNvGraphicFramePr>
          <p:nvPr>
            <p:ph sz="half" idx="2"/>
          </p:nvPr>
        </p:nvGraphicFramePr>
        <p:xfrm>
          <a:off x="762000" y="1828800"/>
          <a:ext cx="7848600" cy="4148456"/>
        </p:xfrm>
        <a:graphic>
          <a:graphicData uri="http://schemas.openxmlformats.org/drawingml/2006/table">
            <a:tbl>
              <a:tblPr rtl="1"/>
              <a:tblGrid>
                <a:gridCol w="1308100"/>
                <a:gridCol w="1308100"/>
                <a:gridCol w="1308100"/>
                <a:gridCol w="1308100"/>
                <a:gridCol w="1308100"/>
                <a:gridCol w="1308100"/>
              </a:tblGrid>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السعر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المجموع</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190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760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ppt_x"/>
                                          </p:val>
                                        </p:tav>
                                        <p:tav tm="100000">
                                          <p:val>
                                            <p:strVal val="#ppt_x"/>
                                          </p:val>
                                        </p:tav>
                                      </p:tavLst>
                                    </p:anim>
                                    <p:anim calcmode="lin" valueType="num">
                                      <p:cBhvr additive="base">
                                        <p:cTn id="8" dur="10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blinds(vertical)">
                                      <p:cBhvr>
                                        <p:cTn id="13" dur="3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ar-SA" b="1" dirty="0" smtClean="0"/>
              <a:t>منحنى طلب السوق</a:t>
            </a:r>
            <a:r>
              <a:rPr lang="en-US" dirty="0" smtClean="0"/>
              <a:t> </a:t>
            </a:r>
          </a:p>
        </p:txBody>
      </p:sp>
      <p:pic>
        <p:nvPicPr>
          <p:cNvPr id="64515" name="Picture 3"/>
          <p:cNvPicPr>
            <a:picLocks noGrp="1" noChangeAspect="1" noChangeArrowheads="1"/>
          </p:cNvPicPr>
          <p:nvPr>
            <p:ph idx="1"/>
          </p:nvPr>
        </p:nvPicPr>
        <p:blipFill>
          <a:blip r:embed="rId2" cstate="print"/>
          <a:srcRect/>
          <a:stretch>
            <a:fillRect/>
          </a:stretch>
        </p:blipFill>
        <p:spPr>
          <a:xfrm>
            <a:off x="0" y="1295400"/>
            <a:ext cx="8172450" cy="497205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out)">
                                      <p:cBhvr>
                                        <p:cTn id="7" dur="3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ox(in)">
                                      <p:cBhvr>
                                        <p:cTn id="12" dur="5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eaLnBrk="1" hangingPunct="1">
              <a:defRPr/>
            </a:pPr>
            <a:r>
              <a:rPr lang="ar-SA" sz="8000" b="1" dirty="0" smtClean="0"/>
              <a:t/>
            </a:r>
            <a:br>
              <a:rPr lang="ar-SA" sz="8000" b="1" dirty="0" smtClean="0"/>
            </a:br>
            <a:r>
              <a:rPr lang="ar-SA" sz="8000" b="1" dirty="0" smtClean="0"/>
              <a:t>دالة الطلب</a:t>
            </a:r>
            <a:r>
              <a:rPr lang="ar-SA" sz="4000" b="1" dirty="0" smtClean="0"/>
              <a:t> </a:t>
            </a:r>
            <a:endParaRPr lang="en-US" sz="4000" dirty="0" smtClean="0"/>
          </a:p>
        </p:txBody>
      </p:sp>
      <p:sp>
        <p:nvSpPr>
          <p:cNvPr id="76803" name="Rectangle 3"/>
          <p:cNvSpPr>
            <a:spLocks noGrp="1" noChangeArrowheads="1"/>
          </p:cNvSpPr>
          <p:nvPr>
            <p:ph type="body" idx="1"/>
          </p:nvPr>
        </p:nvSpPr>
        <p:spPr>
          <a:xfrm>
            <a:off x="533400" y="2348880"/>
            <a:ext cx="8610600" cy="4509120"/>
          </a:xfrm>
        </p:spPr>
        <p:txBody>
          <a:bodyPr/>
          <a:lstStyle/>
          <a:p>
            <a:pPr marL="609600" indent="-609600" algn="just" eaLnBrk="1" hangingPunct="1">
              <a:buFont typeface="Wingdings" pitchFamily="2" charset="2"/>
              <a:buNone/>
              <a:defRPr/>
            </a:pPr>
            <a:r>
              <a:rPr lang="ar-SA" dirty="0" smtClean="0"/>
              <a:t>  </a:t>
            </a:r>
            <a:r>
              <a:rPr lang="ar-SA" b="1" dirty="0" smtClean="0"/>
              <a:t>الدالة علاقة بين متغيرين.</a:t>
            </a:r>
          </a:p>
          <a:p>
            <a:pPr marL="609600" indent="-609600" algn="just" eaLnBrk="1" hangingPunct="1">
              <a:buFont typeface="Wingdings" pitchFamily="2" charset="2"/>
              <a:buNone/>
              <a:defRPr/>
            </a:pPr>
            <a:r>
              <a:rPr lang="ar-SA" b="1" dirty="0" smtClean="0"/>
              <a:t>   دالة الطلب تعني اعتماد الكمية المطلوبة من السلعة على عدد من المتغيرات المستقلة .</a:t>
            </a:r>
          </a:p>
          <a:p>
            <a:pPr marL="609600" indent="-609600" algn="just" eaLnBrk="1" hangingPunct="1">
              <a:buFont typeface="Wingdings" pitchFamily="2" charset="2"/>
              <a:buNone/>
              <a:defRPr/>
            </a:pPr>
            <a:r>
              <a:rPr lang="ar-SA" b="1" dirty="0" smtClean="0"/>
              <a:t>  يمكن بيان هذه العلاقة بـ: </a:t>
            </a:r>
          </a:p>
          <a:p>
            <a:pPr marL="609600" indent="-609600" algn="just" eaLnBrk="1" hangingPunct="1">
              <a:buFont typeface="Wingdings" pitchFamily="2" charset="2"/>
              <a:buNone/>
              <a:defRPr/>
            </a:pPr>
            <a:r>
              <a:rPr lang="ar-SA" b="1" dirty="0" smtClean="0"/>
              <a:t>ط (أ) = د (س أ ، ع ، ذ ، ي ، ت ، س م ، س ب ) </a:t>
            </a:r>
          </a:p>
          <a:p>
            <a:pPr marL="609600" indent="-609600" algn="just" eaLnBrk="1" hangingPunct="1">
              <a:buFont typeface="Wingdings" pitchFamily="2" charset="2"/>
              <a:buNone/>
              <a:defRPr/>
            </a:pPr>
            <a:r>
              <a:rPr lang="ar-SA" b="1" dirty="0" smtClean="0"/>
              <a:t>     (س أ: سعر السلعة أو الخدمة، ع: عدد السكان، ذ: ذوق المستهلك، ي: الدخل، ت: التوقعات، س م: سعر</a:t>
            </a:r>
            <a:r>
              <a:rPr lang="en-US" b="1" dirty="0" smtClean="0"/>
              <a:t> </a:t>
            </a:r>
            <a:r>
              <a:rPr lang="ar-SA" b="1" dirty="0" smtClean="0"/>
              <a:t> السلعة/الخدمة المكملة، س ب: سعر السلعة البديل)</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 calcmode="lin" valueType="num">
                                      <p:cBhvr additive="base">
                                        <p:cTn id="25"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 calcmode="lin" valueType="num">
                                      <p:cBhvr additive="base">
                                        <p:cTn id="31"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6803">
                                            <p:txEl>
                                              <p:pRg st="4" end="4"/>
                                            </p:txEl>
                                          </p:spTgt>
                                        </p:tgtEl>
                                        <p:attrNameLst>
                                          <p:attrName>style.visibility</p:attrName>
                                        </p:attrNameLst>
                                      </p:cBhvr>
                                      <p:to>
                                        <p:strVal val="visible"/>
                                      </p:to>
                                    </p:set>
                                    <p:anim calcmode="lin" valueType="num">
                                      <p:cBhvr additive="base">
                                        <p:cTn id="37"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r" eaLnBrk="1" hangingPunct="1"/>
            <a:r>
              <a:rPr lang="ar-SA" b="1" dirty="0" smtClean="0"/>
              <a:t>مثال لمنحني الطلب بيانياً: </a:t>
            </a:r>
            <a:br>
              <a:rPr lang="ar-SA" b="1" dirty="0" smtClean="0"/>
            </a:br>
            <a:r>
              <a:rPr lang="ar-SA" b="1" dirty="0" smtClean="0"/>
              <a:t>الشكل التالي يوضح منحنى الطلب على القمح</a:t>
            </a:r>
            <a:endParaRPr lang="en-US" b="1" dirty="0" smtClean="0"/>
          </a:p>
        </p:txBody>
      </p:sp>
      <p:sp>
        <p:nvSpPr>
          <p:cNvPr id="8195" name="Rectangle 3"/>
          <p:cNvSpPr>
            <a:spLocks noGrp="1" noChangeArrowheads="1"/>
          </p:cNvSpPr>
          <p:nvPr>
            <p:ph type="body" idx="1"/>
          </p:nvPr>
        </p:nvSpPr>
        <p:spPr>
          <a:xfrm>
            <a:off x="838200" y="2362200"/>
            <a:ext cx="7766248" cy="3947120"/>
          </a:xfrm>
        </p:spPr>
        <p:txBody>
          <a:bodyPr/>
          <a:lstStyle/>
          <a:p>
            <a:pPr eaLnBrk="1" hangingPunct="1">
              <a:lnSpc>
                <a:spcPct val="90000"/>
              </a:lnSpc>
            </a:pPr>
            <a:r>
              <a:rPr lang="ar-SA" dirty="0" smtClean="0"/>
              <a:t>السعر            منحني الطلب علي القمح</a:t>
            </a:r>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endParaRPr lang="ar-SA" dirty="0" smtClean="0"/>
          </a:p>
          <a:p>
            <a:pPr eaLnBrk="1" hangingPunct="1">
              <a:lnSpc>
                <a:spcPct val="90000"/>
              </a:lnSpc>
            </a:pPr>
            <a:r>
              <a:rPr lang="ar-SA" dirty="0" smtClean="0"/>
              <a:t>                                                        كمية القمح</a:t>
            </a:r>
            <a:endParaRPr lang="en-US" dirty="0" smtClean="0"/>
          </a:p>
        </p:txBody>
      </p:sp>
      <p:grpSp>
        <p:nvGrpSpPr>
          <p:cNvPr id="2" name="Group 9"/>
          <p:cNvGrpSpPr>
            <a:grpSpLocks noChangeAspect="1"/>
          </p:cNvGrpSpPr>
          <p:nvPr/>
        </p:nvGrpSpPr>
        <p:grpSpPr bwMode="auto">
          <a:xfrm>
            <a:off x="2301875" y="2660650"/>
            <a:ext cx="5149850" cy="3146425"/>
            <a:chOff x="3927" y="5090"/>
            <a:chExt cx="5635" cy="3520"/>
          </a:xfrm>
        </p:grpSpPr>
        <p:sp>
          <p:nvSpPr>
            <p:cNvPr id="8197" name="AutoShape 10"/>
            <p:cNvSpPr>
              <a:spLocks noChangeAspect="1" noChangeArrowheads="1"/>
            </p:cNvSpPr>
            <p:nvPr/>
          </p:nvSpPr>
          <p:spPr bwMode="auto">
            <a:xfrm>
              <a:off x="3927" y="5090"/>
              <a:ext cx="5635" cy="3520"/>
            </a:xfrm>
            <a:prstGeom prst="rect">
              <a:avLst/>
            </a:prstGeom>
            <a:noFill/>
            <a:ln w="9525">
              <a:noFill/>
              <a:miter lim="800000"/>
              <a:headEnd/>
              <a:tailEnd/>
            </a:ln>
          </p:spPr>
          <p:txBody>
            <a:bodyPr/>
            <a:lstStyle/>
            <a:p>
              <a:endParaRPr lang="en-US"/>
            </a:p>
          </p:txBody>
        </p:sp>
        <p:sp>
          <p:nvSpPr>
            <p:cNvPr id="8198" name="Line 11"/>
            <p:cNvSpPr>
              <a:spLocks noChangeShapeType="1"/>
            </p:cNvSpPr>
            <p:nvPr/>
          </p:nvSpPr>
          <p:spPr bwMode="auto">
            <a:xfrm flipV="1">
              <a:off x="8936" y="5090"/>
              <a:ext cx="0" cy="3360"/>
            </a:xfrm>
            <a:prstGeom prst="line">
              <a:avLst/>
            </a:prstGeom>
            <a:noFill/>
            <a:ln w="9525">
              <a:solidFill>
                <a:srgbClr val="000000"/>
              </a:solidFill>
              <a:round/>
              <a:headEnd/>
              <a:tailEnd type="triangle" w="med" len="med"/>
            </a:ln>
          </p:spPr>
          <p:txBody>
            <a:bodyPr/>
            <a:lstStyle/>
            <a:p>
              <a:endParaRPr lang="en-US"/>
            </a:p>
          </p:txBody>
        </p:sp>
        <p:sp>
          <p:nvSpPr>
            <p:cNvPr id="8199" name="Line 12"/>
            <p:cNvSpPr>
              <a:spLocks noChangeShapeType="1"/>
            </p:cNvSpPr>
            <p:nvPr/>
          </p:nvSpPr>
          <p:spPr bwMode="auto">
            <a:xfrm flipH="1">
              <a:off x="4240" y="8424"/>
              <a:ext cx="4696" cy="0"/>
            </a:xfrm>
            <a:prstGeom prst="line">
              <a:avLst/>
            </a:prstGeom>
            <a:noFill/>
            <a:ln w="9525">
              <a:solidFill>
                <a:srgbClr val="000000"/>
              </a:solidFill>
              <a:round/>
              <a:headEnd/>
              <a:tailEnd type="triangle" w="med" len="med"/>
            </a:ln>
          </p:spPr>
          <p:txBody>
            <a:bodyPr/>
            <a:lstStyle/>
            <a:p>
              <a:endParaRPr lang="en-US"/>
            </a:p>
          </p:txBody>
        </p:sp>
        <p:sp>
          <p:nvSpPr>
            <p:cNvPr id="8200" name="Line 13"/>
            <p:cNvSpPr>
              <a:spLocks noChangeShapeType="1"/>
            </p:cNvSpPr>
            <p:nvPr/>
          </p:nvSpPr>
          <p:spPr bwMode="auto">
            <a:xfrm flipH="1">
              <a:off x="5023" y="5410"/>
              <a:ext cx="2974" cy="2560"/>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p:txBody>
          <a:bodyPr/>
          <a:lstStyle/>
          <a:p>
            <a:pPr algn="just" eaLnBrk="1" hangingPunct="1"/>
            <a:r>
              <a:rPr lang="ar-SA" sz="2800" b="1" dirty="0" smtClean="0"/>
              <a:t>ترتبط الكمية المطلوبة من السلعة بعلاقة عكسية مع سعر السلعة، حيث أن التغير في السعر يؤدى إلى تغير في الكمية المطلوبة من السلعة ولكن في الاتجاه المعاكس، مع افتراض ثبات العوامل الأخرى المؤثرة في الطلب. </a:t>
            </a:r>
            <a:endParaRPr lang="en-US" sz="2800" b="1"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ar-SA" b="1" dirty="0" smtClean="0"/>
              <a:t>فزيادة الأسعار تؤدى إلى التقليل من الكمية المطلوبة، كما أن انخفاض الأسعار يشجع المستهلكين على زيادة الكميات المستهلكة من السلعة. فالمتغير التابع هو الكمية والمتغير المستقل هو سعر السلعة. إن التغير في سعر السلعة يؤدى إلى التحرك في نفس خط الطلب، ولكن التغير في المؤثرات أو محددات الطلب الأخرى تزيح الخط من مكانه، أي أنها تؤدى إلى معادلة طلب مختلفة.</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836712"/>
            <a:ext cx="7924800" cy="1143000"/>
          </a:xfrm>
        </p:spPr>
        <p:txBody>
          <a:bodyPr/>
          <a:lstStyle/>
          <a:p>
            <a:pPr algn="ctr" eaLnBrk="1" hangingPunct="1"/>
            <a:r>
              <a:rPr lang="ar-SA" b="1" dirty="0" smtClean="0"/>
              <a:t>العوامل المؤثرة في الطلب على المنتجات الزراعية</a:t>
            </a:r>
            <a:br>
              <a:rPr lang="ar-SA" b="1" dirty="0" smtClean="0"/>
            </a:br>
            <a:r>
              <a:rPr lang="ar-SA" dirty="0" smtClean="0"/>
              <a:t>(محددات الطلب)</a:t>
            </a:r>
            <a:endParaRPr lang="en-US" b="1" dirty="0" smtClean="0"/>
          </a:p>
        </p:txBody>
      </p:sp>
      <p:sp>
        <p:nvSpPr>
          <p:cNvPr id="10243" name="Rectangle 3"/>
          <p:cNvSpPr>
            <a:spLocks noGrp="1" noChangeArrowheads="1"/>
          </p:cNvSpPr>
          <p:nvPr>
            <p:ph type="body" idx="1"/>
          </p:nvPr>
        </p:nvSpPr>
        <p:spPr/>
        <p:txBody>
          <a:bodyPr/>
          <a:lstStyle/>
          <a:p>
            <a:pPr algn="just" eaLnBrk="1" hangingPunct="1"/>
            <a:endParaRPr lang="ar-SA" b="1" smtClean="0"/>
          </a:p>
          <a:p>
            <a:pPr algn="just" eaLnBrk="1" hangingPunct="1"/>
            <a:r>
              <a:rPr lang="ar-SA" b="1" smtClean="0"/>
              <a:t>هنالك عدة محددات للطلب على السلع تؤثر في الكمية المطلوبة بغض النظر عن مستوى السعر السائد للسلعة. هذه العوامل أو المحددات تشمل الآتي:</a:t>
            </a:r>
            <a:endParaRPr lang="en-US" b="1"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marL="609600" indent="-609600" algn="just" eaLnBrk="1" hangingPunct="1"/>
            <a:r>
              <a:rPr lang="ar-SA" b="1" smtClean="0"/>
              <a:t>الدخل الحقيقي (+)</a:t>
            </a:r>
          </a:p>
          <a:p>
            <a:pPr marL="609600" indent="-609600" algn="just" eaLnBrk="1" hangingPunct="1"/>
            <a:r>
              <a:rPr lang="ar-SA" b="1" smtClean="0"/>
              <a:t>وجود سلع بديلة وأسعار السلع البديلة والمكملة (+ للبدائل، و – للسلع المكملة)</a:t>
            </a:r>
          </a:p>
          <a:p>
            <a:pPr marL="609600" indent="-609600" algn="just" eaLnBrk="1" hangingPunct="1"/>
            <a:r>
              <a:rPr lang="ar-SA" b="1" smtClean="0"/>
              <a:t>حجم السوق (+)</a:t>
            </a:r>
          </a:p>
          <a:p>
            <a:pPr marL="609600" indent="-609600" algn="just" eaLnBrk="1" hangingPunct="1"/>
            <a:r>
              <a:rPr lang="ar-SA" b="1" smtClean="0"/>
              <a:t>الأذواق، العادات، التقاليد، والدين (+ أو -)</a:t>
            </a:r>
          </a:p>
          <a:p>
            <a:pPr marL="609600" indent="-609600" algn="just" eaLnBrk="1" hangingPunct="1"/>
            <a:r>
              <a:rPr lang="ar-SA" b="1" smtClean="0"/>
              <a:t>التوقعات المستقبلية للأسعار والدخل ( + )</a:t>
            </a:r>
          </a:p>
          <a:p>
            <a:pPr marL="609600" indent="-609600" algn="just" eaLnBrk="1" hangingPunct="1"/>
            <a:r>
              <a:rPr lang="ar-SA" b="1" smtClean="0"/>
              <a:t>المؤثرات الخاصة ( + أو -)</a:t>
            </a:r>
            <a:endParaRPr lang="en-US" b="1"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العمل/العمالة</a:t>
            </a:r>
            <a:endParaRPr lang="en-US" dirty="0"/>
          </a:p>
        </p:txBody>
      </p:sp>
      <p:sp>
        <p:nvSpPr>
          <p:cNvPr id="3" name="Content Placeholder 2"/>
          <p:cNvSpPr>
            <a:spLocks noGrp="1"/>
          </p:cNvSpPr>
          <p:nvPr>
            <p:ph idx="1"/>
          </p:nvPr>
        </p:nvSpPr>
        <p:spPr/>
        <p:txBody>
          <a:bodyPr/>
          <a:lstStyle/>
          <a:p>
            <a:pPr algn="just"/>
            <a:r>
              <a:rPr lang="ar-SA" b="1" dirty="0" smtClean="0"/>
              <a:t>ويعرف علي أنه عدد أفراد المجتمع القادرين والراغبين في العمل وما يملكونه من </a:t>
            </a:r>
            <a:r>
              <a:rPr lang="ar-SA" b="1" smtClean="0"/>
              <a:t>رأس مال </a:t>
            </a:r>
            <a:r>
              <a:rPr lang="ar-SA" b="1" dirty="0" smtClean="0"/>
              <a:t>بشري مستمد من المعرفة والمهارة المكتسبة من التعليم والتدريب والخبرة. وتقاس أحياناً بعدد ساعات العمل لكل فئة.</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just" eaLnBrk="1" hangingPunct="1"/>
            <a:r>
              <a:rPr lang="ar-SA" b="1" smtClean="0"/>
              <a:t>أولاً: الدخل الحقيقي</a:t>
            </a:r>
            <a:r>
              <a:rPr lang="en-US" smtClean="0"/>
              <a:t> </a:t>
            </a:r>
          </a:p>
        </p:txBody>
      </p:sp>
      <p:sp>
        <p:nvSpPr>
          <p:cNvPr id="12291" name="Rectangle 3"/>
          <p:cNvSpPr>
            <a:spLocks noGrp="1" noChangeArrowheads="1"/>
          </p:cNvSpPr>
          <p:nvPr>
            <p:ph type="body" idx="1"/>
          </p:nvPr>
        </p:nvSpPr>
        <p:spPr/>
        <p:txBody>
          <a:bodyPr/>
          <a:lstStyle/>
          <a:p>
            <a:pPr algn="just" eaLnBrk="1" hangingPunct="1">
              <a:lnSpc>
                <a:spcPct val="90000"/>
              </a:lnSpc>
            </a:pPr>
            <a:r>
              <a:rPr lang="ar-SA" sz="3200" b="1" dirty="0" smtClean="0"/>
              <a:t>يعتبر الدخل من المحددات الرئيسة للإنفاق على السلع والخدمات. فالدخل الحقيقي يعكس القوة الشرائية للدخل النقدي والذي يعتمد بدوره على المستوى العام للأسعار. فالتغير في مستوى الأسعار ينعكس على الدخل الحقيقي للأفراد. فإذا زاد الدخل النقدي للأفراد بمعدل أعلى من ارتفاع الأسعار دل ذلك على زيادة الدخل الحقيقي, وإذا زاد الدخل بمعدل أقل من ارتفاع الأسعار قل الدخل الحقيقي. </a:t>
            </a:r>
            <a:endParaRPr lang="en-US" sz="3200" b="1"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lgn="just" eaLnBrk="1" hangingPunct="1">
              <a:buNone/>
            </a:pPr>
            <a:r>
              <a:rPr lang="ar-SA" b="1" dirty="0" smtClean="0"/>
              <a:t>هنالك علاقة طردية بين الدخل و الطلب على السلع الغذائية. إذا زاد الدخل الحقيقي يزيد استهلاك الفرد من السلع الغذائية وغيرها، والعكس بالعكس.</a:t>
            </a:r>
            <a:r>
              <a:rPr lang="en-US" b="1" dirty="0" smtClean="0"/>
              <a:t> </a:t>
            </a:r>
            <a:r>
              <a:rPr lang="ar-SA" b="1" dirty="0" smtClean="0"/>
              <a:t> ويلاحظ أن الزيادة في الدخل الحقيقي تؤدى إلى زيادة الاستهلاك بغض النظر عن مستوى الأسعار، كما في الشكل التالي:</a:t>
            </a:r>
            <a:endParaRPr lang="en-US" b="1"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852487" y="1497012"/>
            <a:ext cx="8291513" cy="5360988"/>
          </a:xfrm>
        </p:spPr>
        <p:txBody>
          <a:bodyPr/>
          <a:lstStyle/>
          <a:p>
            <a:pPr algn="just" rtl="1" eaLnBrk="1" hangingPunct="1">
              <a:buNone/>
            </a:pPr>
            <a:r>
              <a:rPr lang="ar-SA" dirty="0" smtClean="0"/>
              <a:t>  السعر           </a:t>
            </a:r>
          </a:p>
          <a:p>
            <a:pPr algn="just" rtl="1">
              <a:buNone/>
            </a:pPr>
            <a:r>
              <a:rPr lang="ar-SA" dirty="0" smtClean="0"/>
              <a:t>                   ط</a:t>
            </a:r>
            <a:r>
              <a:rPr lang="ar-SA" baseline="-25000" dirty="0" smtClean="0"/>
              <a:t>1</a:t>
            </a:r>
            <a:r>
              <a:rPr lang="ar-SA" dirty="0" smtClean="0"/>
              <a:t>             ط</a:t>
            </a:r>
            <a:r>
              <a:rPr lang="ar-SA" baseline="-25000" dirty="0" smtClean="0"/>
              <a:t>2</a:t>
            </a:r>
            <a:endParaRPr lang="ar-SA" dirty="0" smtClean="0"/>
          </a:p>
          <a:p>
            <a:pPr eaLnBrk="1" hangingPunct="1"/>
            <a:endParaRPr lang="ar-SA" dirty="0" smtClean="0"/>
          </a:p>
          <a:p>
            <a:pPr eaLnBrk="1" hangingPunct="1"/>
            <a:endParaRPr lang="ar-SA" dirty="0" smtClean="0"/>
          </a:p>
          <a:p>
            <a:pPr eaLnBrk="1" hangingPunct="1"/>
            <a:endParaRPr lang="ar-SA" dirty="0" smtClean="0"/>
          </a:p>
          <a:p>
            <a:pPr eaLnBrk="1" hangingPunct="1"/>
            <a:endParaRPr lang="ar-SA" dirty="0" smtClean="0"/>
          </a:p>
          <a:p>
            <a:pPr eaLnBrk="1" hangingPunct="1"/>
            <a:endParaRPr lang="ar-SA" dirty="0" smtClean="0"/>
          </a:p>
          <a:p>
            <a:pPr eaLnBrk="1" hangingPunct="1"/>
            <a:endParaRPr lang="ar-SA" dirty="0" smtClean="0"/>
          </a:p>
          <a:p>
            <a:pPr eaLnBrk="1" hangingPunct="1">
              <a:buNone/>
            </a:pPr>
            <a:r>
              <a:rPr lang="ar-SA" dirty="0" smtClean="0"/>
              <a:t>                                                        كمية القمح</a:t>
            </a:r>
            <a:endParaRPr lang="en-US" dirty="0" smtClean="0"/>
          </a:p>
        </p:txBody>
      </p:sp>
      <p:grpSp>
        <p:nvGrpSpPr>
          <p:cNvPr id="2" name="Group 9"/>
          <p:cNvGrpSpPr>
            <a:grpSpLocks noChangeAspect="1"/>
          </p:cNvGrpSpPr>
          <p:nvPr/>
        </p:nvGrpSpPr>
        <p:grpSpPr bwMode="auto">
          <a:xfrm>
            <a:off x="1908175" y="1809750"/>
            <a:ext cx="6191250" cy="3783013"/>
            <a:chOff x="3927" y="5090"/>
            <a:chExt cx="5635" cy="3520"/>
          </a:xfrm>
        </p:grpSpPr>
        <p:sp>
          <p:nvSpPr>
            <p:cNvPr id="14340" name="AutoShape 10"/>
            <p:cNvSpPr>
              <a:spLocks noChangeAspect="1" noChangeArrowheads="1"/>
            </p:cNvSpPr>
            <p:nvPr/>
          </p:nvSpPr>
          <p:spPr bwMode="auto">
            <a:xfrm>
              <a:off x="3927" y="5090"/>
              <a:ext cx="5635" cy="3520"/>
            </a:xfrm>
            <a:prstGeom prst="rect">
              <a:avLst/>
            </a:prstGeom>
            <a:noFill/>
            <a:ln w="9525">
              <a:noFill/>
              <a:miter lim="800000"/>
              <a:headEnd/>
              <a:tailEnd/>
            </a:ln>
          </p:spPr>
          <p:txBody>
            <a:bodyPr/>
            <a:lstStyle/>
            <a:p>
              <a:endParaRPr lang="en-US"/>
            </a:p>
          </p:txBody>
        </p:sp>
        <p:sp>
          <p:nvSpPr>
            <p:cNvPr id="14341" name="Line 11"/>
            <p:cNvSpPr>
              <a:spLocks noChangeShapeType="1"/>
            </p:cNvSpPr>
            <p:nvPr/>
          </p:nvSpPr>
          <p:spPr bwMode="auto">
            <a:xfrm flipV="1">
              <a:off x="8936" y="5090"/>
              <a:ext cx="0" cy="3360"/>
            </a:xfrm>
            <a:prstGeom prst="line">
              <a:avLst/>
            </a:prstGeom>
            <a:noFill/>
            <a:ln w="9525">
              <a:solidFill>
                <a:srgbClr val="000000"/>
              </a:solidFill>
              <a:round/>
              <a:headEnd/>
              <a:tailEnd type="triangle" w="med" len="med"/>
            </a:ln>
          </p:spPr>
          <p:txBody>
            <a:bodyPr/>
            <a:lstStyle/>
            <a:p>
              <a:endParaRPr lang="en-US"/>
            </a:p>
          </p:txBody>
        </p:sp>
        <p:sp>
          <p:nvSpPr>
            <p:cNvPr id="14342" name="Line 12"/>
            <p:cNvSpPr>
              <a:spLocks noChangeShapeType="1"/>
            </p:cNvSpPr>
            <p:nvPr/>
          </p:nvSpPr>
          <p:spPr bwMode="auto">
            <a:xfrm flipH="1">
              <a:off x="4240" y="8424"/>
              <a:ext cx="4696" cy="0"/>
            </a:xfrm>
            <a:prstGeom prst="line">
              <a:avLst/>
            </a:prstGeom>
            <a:noFill/>
            <a:ln w="9525">
              <a:solidFill>
                <a:srgbClr val="000000"/>
              </a:solidFill>
              <a:round/>
              <a:headEnd/>
              <a:tailEnd type="triangle" w="med" len="med"/>
            </a:ln>
          </p:spPr>
          <p:txBody>
            <a:bodyPr/>
            <a:lstStyle/>
            <a:p>
              <a:endParaRPr lang="en-US"/>
            </a:p>
          </p:txBody>
        </p:sp>
        <p:sp>
          <p:nvSpPr>
            <p:cNvPr id="14343" name="Line 13"/>
            <p:cNvSpPr>
              <a:spLocks noChangeShapeType="1"/>
            </p:cNvSpPr>
            <p:nvPr/>
          </p:nvSpPr>
          <p:spPr bwMode="auto">
            <a:xfrm flipH="1">
              <a:off x="5649" y="5570"/>
              <a:ext cx="2974" cy="2560"/>
            </a:xfrm>
            <a:prstGeom prst="line">
              <a:avLst/>
            </a:prstGeom>
            <a:noFill/>
            <a:ln w="9525">
              <a:solidFill>
                <a:srgbClr val="000000"/>
              </a:solidFill>
              <a:round/>
              <a:headEnd/>
              <a:tailEnd/>
            </a:ln>
          </p:spPr>
          <p:txBody>
            <a:bodyPr/>
            <a:lstStyle/>
            <a:p>
              <a:endParaRPr lang="en-US"/>
            </a:p>
          </p:txBody>
        </p:sp>
        <p:sp>
          <p:nvSpPr>
            <p:cNvPr id="14344" name="AutoShape 14"/>
            <p:cNvSpPr>
              <a:spLocks noChangeArrowheads="1"/>
            </p:cNvSpPr>
            <p:nvPr/>
          </p:nvSpPr>
          <p:spPr bwMode="auto">
            <a:xfrm>
              <a:off x="7058" y="5890"/>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p>
              <a:endParaRPr lang="en-US"/>
            </a:p>
          </p:txBody>
        </p:sp>
        <p:sp>
          <p:nvSpPr>
            <p:cNvPr id="14345" name="AutoShape 15"/>
            <p:cNvSpPr>
              <a:spLocks noChangeArrowheads="1"/>
            </p:cNvSpPr>
            <p:nvPr/>
          </p:nvSpPr>
          <p:spPr bwMode="auto">
            <a:xfrm>
              <a:off x="5649" y="7330"/>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p>
              <a:endParaRPr lang="en-US"/>
            </a:p>
          </p:txBody>
        </p:sp>
        <p:sp>
          <p:nvSpPr>
            <p:cNvPr id="14346" name="Line 16"/>
            <p:cNvSpPr>
              <a:spLocks noChangeShapeType="1"/>
            </p:cNvSpPr>
            <p:nvPr/>
          </p:nvSpPr>
          <p:spPr bwMode="auto">
            <a:xfrm flipH="1">
              <a:off x="4553" y="5090"/>
              <a:ext cx="3130" cy="2560"/>
            </a:xfrm>
            <a:prstGeom prst="line">
              <a:avLst/>
            </a:prstGeom>
            <a:noFill/>
            <a:ln w="9525">
              <a:solidFill>
                <a:srgbClr val="000000"/>
              </a:solidFill>
              <a:round/>
              <a:headEnd/>
              <a:tailEnd/>
            </a:ln>
          </p:spPr>
          <p:txBody>
            <a:bodyPr/>
            <a:lstStyle/>
            <a:p>
              <a:endParaRPr lang="en-US"/>
            </a:p>
          </p:txBody>
        </p:sp>
      </p:grpSp>
      <p:sp>
        <p:nvSpPr>
          <p:cNvPr id="11" name="Title 1"/>
          <p:cNvSpPr>
            <a:spLocks noGrp="1"/>
          </p:cNvSpPr>
          <p:nvPr>
            <p:ph type="title"/>
          </p:nvPr>
        </p:nvSpPr>
        <p:spPr>
          <a:xfrm>
            <a:off x="971600" y="260648"/>
            <a:ext cx="7924800" cy="1143000"/>
          </a:xfrm>
        </p:spPr>
        <p:txBody>
          <a:bodyPr>
            <a:normAutofit fontScale="90000"/>
          </a:bodyPr>
          <a:lstStyle/>
          <a:p>
            <a:pPr algn="r"/>
            <a:r>
              <a:rPr lang="ar-SA" b="1" dirty="0" smtClean="0"/>
              <a:t>أثر زيادة دخول المستهلكين علي منحني الطلب علي القمح</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eaLnBrk="1" hangingPunct="1"/>
            <a:r>
              <a:rPr lang="ar-SA" sz="4000" b="1" smtClean="0"/>
              <a:t>هنالك عدة ملاحظات في ما يتعلق بارتباط الدخل بالطلب على السلع الزراعية</a:t>
            </a:r>
            <a:r>
              <a:rPr lang="en-US" sz="4000" smtClean="0"/>
              <a:t> </a:t>
            </a:r>
          </a:p>
        </p:txBody>
      </p:sp>
      <p:sp>
        <p:nvSpPr>
          <p:cNvPr id="15363" name="Rectangle 3"/>
          <p:cNvSpPr>
            <a:spLocks noGrp="1" noChangeArrowheads="1"/>
          </p:cNvSpPr>
          <p:nvPr>
            <p:ph type="body" idx="1"/>
          </p:nvPr>
        </p:nvSpPr>
        <p:spPr>
          <a:xfrm>
            <a:off x="683568" y="2564904"/>
            <a:ext cx="8003232" cy="3816424"/>
          </a:xfrm>
        </p:spPr>
        <p:txBody>
          <a:bodyPr/>
          <a:lstStyle/>
          <a:p>
            <a:pPr marL="609600" indent="-609600" algn="just" eaLnBrk="1" hangingPunct="1"/>
            <a:r>
              <a:rPr lang="ar-SA" sz="2800" b="1" dirty="0" smtClean="0"/>
              <a:t>عندما يرتفع مستوى الدخل فان المستهلكين يميلون إلى تحسين مستوى غذائهم من خلال إحلال الأغذية الأفضل من وجهة نظرهم، والتي عادة ما تكون أكثر تكلفة، محل الأغذية البسيطة.</a:t>
            </a:r>
          </a:p>
          <a:p>
            <a:pPr marL="609600" indent="-609600" algn="just" eaLnBrk="1" hangingPunct="1"/>
            <a:r>
              <a:rPr lang="ar-SA" sz="2800" b="1" dirty="0" smtClean="0"/>
              <a:t>عادة ما يصاحب ارتفاع مستويات الدخول انخفاض نسبة المنفق على الطعام من الدخل، حيث لا تزيد نفقات الطعام بنفس نسبة الزيادة في الدخل، أي أن نسبة المنفق من الدخل على الطعام ينخفض كلما ارتفع مستوى الدخل.</a:t>
            </a:r>
            <a:endParaRPr lang="en-US" sz="2800" b="1"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يتبع:</a:t>
            </a:r>
            <a:endParaRPr lang="en-US" dirty="0"/>
          </a:p>
        </p:txBody>
      </p:sp>
      <p:sp>
        <p:nvSpPr>
          <p:cNvPr id="3" name="Content Placeholder 2"/>
          <p:cNvSpPr>
            <a:spLocks noGrp="1"/>
          </p:cNvSpPr>
          <p:nvPr>
            <p:ph idx="1"/>
          </p:nvPr>
        </p:nvSpPr>
        <p:spPr/>
        <p:txBody>
          <a:bodyPr/>
          <a:lstStyle/>
          <a:p>
            <a:pPr marL="609600" indent="-609600" algn="just" eaLnBrk="1" hangingPunct="1"/>
            <a:r>
              <a:rPr lang="ar-SA" b="1" dirty="0" smtClean="0"/>
              <a:t>يصاحب ارتفاع الدخل ازدياد الاهتمام بنوعية السلع وجودتها وتنوعها، وكذلك بمستوى الخدمات المرتبطة بها.</a:t>
            </a:r>
          </a:p>
          <a:p>
            <a:pPr marL="609600" indent="-609600" algn="just" eaLnBrk="1" hangingPunct="1"/>
            <a:r>
              <a:rPr lang="ar-SA" b="1" dirty="0" smtClean="0"/>
              <a:t>كلما أزداد الدخل زاد الطلب على الأغذية المريحة التي لا تتطلب الكثير من عمليات الإعداد والتجهيز.</a:t>
            </a:r>
          </a:p>
          <a:p>
            <a:pPr marL="609600" indent="-609600" algn="just"/>
            <a:r>
              <a:rPr lang="ar-SA" b="1" dirty="0" smtClean="0"/>
              <a:t>تتصف السلع الزراعية بصورة عامة بانخفاض مرونة الطلب الدخلية والسعرية وذلك لأنها تمثل احتياجات أساسية ولصعوبة إنتاج بدائل صناعية لها.</a:t>
            </a:r>
            <a:endParaRPr lang="en-US" b="1" dirty="0" smtClean="0"/>
          </a:p>
          <a:p>
            <a:pPr marL="609600" indent="-609600" algn="just" eaLnBrk="1" hangingPunct="1"/>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marL="609600" indent="-609600" algn="just" eaLnBrk="1" hangingPunct="1">
              <a:lnSpc>
                <a:spcPct val="90000"/>
              </a:lnSpc>
            </a:pPr>
            <a:r>
              <a:rPr lang="ar-SA" sz="2800" b="1" dirty="0" smtClean="0"/>
              <a:t>يمكن تقسيم السلع الزراعية عموماً إلى نوعين: سلع طبيعية، وهى السلع التي يزيد الطلب عليها كلما زاد الدخل ويقل الطلب عليها كلما انخفض الدخل، أي أن العلاقة بين الكمية المطلوبة والدخل علاقة طردية، مثل الخضر، الفواكه، واللحوم الطازجة. وسلع دنيا (رديئة) وهى السلع التي يقل الطلب عليها كلما زاد الدخل، ويزيد الطلب عليها كلما انخفض الدخل، أي تكون العلاقة بين الكمية المطلوبة والدخل علاقة عكسية، مثل الخضر واللحوم المجمدة، وبدائل البروتين الحيواني. </a:t>
            </a:r>
            <a:endParaRPr lang="en-US" sz="2800" b="1"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just" eaLnBrk="1" hangingPunct="1"/>
            <a:r>
              <a:rPr lang="ar-SA" sz="4000" b="1" smtClean="0"/>
              <a:t>ثانياً، </a:t>
            </a:r>
            <a:r>
              <a:rPr lang="ar-SA" sz="3600" b="1" smtClean="0"/>
              <a:t>وجود سلع بديلة وأسعار السلع البديلة والمكملة</a:t>
            </a:r>
            <a:r>
              <a:rPr lang="ar-SA" sz="4000" smtClean="0"/>
              <a:t> </a:t>
            </a:r>
            <a:endParaRPr lang="en-US" sz="4000" smtClean="0"/>
          </a:p>
        </p:txBody>
      </p:sp>
      <p:sp>
        <p:nvSpPr>
          <p:cNvPr id="17411" name="Rectangle 3"/>
          <p:cNvSpPr>
            <a:spLocks noGrp="1" noChangeArrowheads="1"/>
          </p:cNvSpPr>
          <p:nvPr>
            <p:ph type="body" idx="1"/>
          </p:nvPr>
        </p:nvSpPr>
        <p:spPr/>
        <p:txBody>
          <a:bodyPr/>
          <a:lstStyle/>
          <a:p>
            <a:pPr algn="just" eaLnBrk="1" hangingPunct="1"/>
            <a:r>
              <a:rPr lang="ar-SA" b="1" smtClean="0"/>
              <a:t>إن وجود بدائل للسلعة الزراعية يؤثر سلباً على الطلب على السلعة الزراعية (مثل توفر الألياف الصناعية كبدائل للقطن والصوف). ولكن يتأثر الطلب على المنتج الزراعي إيجابا بزيادة أسعار السلع البديلة، مثل زيادة الطلب على الذرة بسبب ارتفاع أسعار القمح وانخفاض الطلب بانخفاض سعر القمح. فالعلاقة بين الطلب للسلعة وأسعار السلع البديلة علاقة طردية (ايجابية). أما بالنسبة للسلع المكملة، مثل السكر والشاي، فالعلاقة عكسية، أي أن الزيادة في سعر السلعة المكملة يقلل من الطلب على السلعة نفسها.</a:t>
            </a:r>
            <a:endParaRPr lang="en-US" b="1"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just" eaLnBrk="1" hangingPunct="1"/>
            <a:r>
              <a:rPr lang="ar-SA" b="1" smtClean="0"/>
              <a:t>ثالثاً، حجم السوق</a:t>
            </a:r>
            <a:r>
              <a:rPr lang="ar-SA" smtClean="0"/>
              <a:t> </a:t>
            </a:r>
            <a:endParaRPr lang="en-US" smtClean="0"/>
          </a:p>
        </p:txBody>
      </p:sp>
      <p:sp>
        <p:nvSpPr>
          <p:cNvPr id="18435" name="Rectangle 3"/>
          <p:cNvSpPr>
            <a:spLocks noGrp="1" noChangeArrowheads="1"/>
          </p:cNvSpPr>
          <p:nvPr>
            <p:ph type="body" idx="1"/>
          </p:nvPr>
        </p:nvSpPr>
        <p:spPr/>
        <p:txBody>
          <a:bodyPr/>
          <a:lstStyle/>
          <a:p>
            <a:pPr algn="just" eaLnBrk="1" hangingPunct="1"/>
            <a:r>
              <a:rPr lang="ar-SA" b="1" smtClean="0"/>
              <a:t>يتأثر الطلب الكلى للسلعة الزراعية بحجم السوق، فكلما زاد عدد المستهلكين للسلعة، كلما زاد الطلب عليها. فالطلب على الخبز في مصر، والتي يزيد عدد سكانها على الثمانين مليون نسمة أكبر بكثير منه في السعودية والذي يقل عدد سكانه عن الثلاثين مليون نسمة.</a:t>
            </a:r>
            <a:r>
              <a:rPr lang="en-US" b="1" smtClean="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eaLnBrk="1" hangingPunct="1"/>
            <a:r>
              <a:rPr lang="ar-SA" b="1" smtClean="0"/>
              <a:t>رابعاً الأذواق، العادات، التقاليد، والدين</a:t>
            </a:r>
            <a:r>
              <a:rPr lang="ar-SA" smtClean="0"/>
              <a:t> </a:t>
            </a:r>
            <a:endParaRPr lang="en-US" smtClean="0"/>
          </a:p>
        </p:txBody>
      </p:sp>
      <p:sp>
        <p:nvSpPr>
          <p:cNvPr id="19459" name="Rectangle 3"/>
          <p:cNvSpPr>
            <a:spLocks noGrp="1" noChangeArrowheads="1"/>
          </p:cNvSpPr>
          <p:nvPr>
            <p:ph type="body" idx="1"/>
          </p:nvPr>
        </p:nvSpPr>
        <p:spPr/>
        <p:txBody>
          <a:bodyPr/>
          <a:lstStyle/>
          <a:p>
            <a:pPr algn="just" eaLnBrk="1" hangingPunct="1"/>
            <a:r>
              <a:rPr lang="ar-SA" b="1" smtClean="0"/>
              <a:t>يتأثر الطلب على السلع الزراعية بالتغير في العادات والتقاليد والدين، وذلك سلباً أو إيجابا. فعلى سبيل المثال، هناك اتجاه تصاعدي لاستهلاك السلع الغذائية غير التقليدية بغالبية الدول، فثقافة الوجبات السريعة والميل لتقليد الدول الغربية قد أثر سلباً في استهلاك الأرز بالدول الآسيوية، والذرة والدخن في الدول الأفريقية</a:t>
            </a:r>
            <a:r>
              <a:rPr lang="ar-SA" smtClean="0"/>
              <a:t>.</a:t>
            </a:r>
            <a:endParaRPr lang="en-US"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just" eaLnBrk="1" hangingPunct="1"/>
            <a:r>
              <a:rPr lang="ar-SA" b="1" smtClean="0"/>
              <a:t>خامساً، التوقعات المستقبلية للأسعار والدخل</a:t>
            </a:r>
            <a:r>
              <a:rPr lang="ar-SA" smtClean="0"/>
              <a:t> </a:t>
            </a:r>
            <a:endParaRPr lang="en-US" smtClean="0"/>
          </a:p>
        </p:txBody>
      </p:sp>
      <p:sp>
        <p:nvSpPr>
          <p:cNvPr id="20483" name="Rectangle 3"/>
          <p:cNvSpPr>
            <a:spLocks noGrp="1" noChangeArrowheads="1"/>
          </p:cNvSpPr>
          <p:nvPr>
            <p:ph type="body" idx="1"/>
          </p:nvPr>
        </p:nvSpPr>
        <p:spPr/>
        <p:txBody>
          <a:bodyPr/>
          <a:lstStyle/>
          <a:p>
            <a:pPr algn="just" eaLnBrk="1" hangingPunct="1"/>
            <a:r>
              <a:rPr lang="ar-SA" b="1" smtClean="0"/>
              <a:t>هناك علاقة طردية بين توقعات المستهلك المستقبلية للأسعار وكذلك توقعات الدخل. فالمستهلك يميل لشراء كميات أكبر من السلع عند توقع زيادة في الدخل أو الأسعار.</a:t>
            </a:r>
            <a:endParaRPr lang="en-US" b="1"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dirty="0" smtClean="0"/>
              <a:t>الأرض</a:t>
            </a:r>
            <a:endParaRPr lang="en-US" dirty="0"/>
          </a:p>
        </p:txBody>
      </p:sp>
      <p:sp>
        <p:nvSpPr>
          <p:cNvPr id="3" name="Content Placeholder 2"/>
          <p:cNvSpPr>
            <a:spLocks noGrp="1"/>
          </p:cNvSpPr>
          <p:nvPr>
            <p:ph idx="1"/>
          </p:nvPr>
        </p:nvSpPr>
        <p:spPr/>
        <p:txBody>
          <a:bodyPr/>
          <a:lstStyle/>
          <a:p>
            <a:pPr lvl="0" algn="just"/>
            <a:r>
              <a:rPr lang="ar-SA" b="1" dirty="0" smtClean="0"/>
              <a:t>وهي تشمل جميع العناصر الطبيعية في سطحها وباطنها وفوقها، وذلك من حيث الكمية والنوعية أو الجودة.</a:t>
            </a:r>
            <a:endParaRPr lang="en-US" b="1"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just" eaLnBrk="1" hangingPunct="1"/>
            <a:r>
              <a:rPr lang="ar-SA" b="1" smtClean="0"/>
              <a:t>سادساً، المؤثرات الخاصة</a:t>
            </a:r>
            <a:r>
              <a:rPr lang="ar-SA" smtClean="0"/>
              <a:t> </a:t>
            </a:r>
            <a:endParaRPr lang="en-US" smtClean="0"/>
          </a:p>
        </p:txBody>
      </p:sp>
      <p:sp>
        <p:nvSpPr>
          <p:cNvPr id="21507" name="Rectangle 3"/>
          <p:cNvSpPr>
            <a:spLocks noGrp="1" noChangeArrowheads="1"/>
          </p:cNvSpPr>
          <p:nvPr>
            <p:ph type="body" idx="1"/>
          </p:nvPr>
        </p:nvSpPr>
        <p:spPr/>
        <p:txBody>
          <a:bodyPr/>
          <a:lstStyle/>
          <a:p>
            <a:pPr algn="just" eaLnBrk="1" hangingPunct="1"/>
            <a:r>
              <a:rPr lang="ar-SA" b="1" smtClean="0"/>
              <a:t>هناك الكثير من المؤثرات الخاصة التي تؤثر سلبا أو إيجابا على استهلاك (الطلب على) السلع الزراعية. فعلى سبيل المثال، إن مواسم الأعياد تزيد من استهلاك سلع معينة، وكذلك ارتفاع أو انخفاض درجات الحرارة، وغيرها. </a:t>
            </a:r>
            <a:endParaRPr lang="en-US" b="1"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SA" dirty="0" smtClean="0"/>
              <a:t>الاسبوع الثالث: مرونة </a:t>
            </a:r>
            <a:r>
              <a:rPr lang="ar-SA" dirty="0"/>
              <a:t>الطلب</a:t>
            </a:r>
            <a:endParaRPr lang="en-US" dirty="0"/>
          </a:p>
        </p:txBody>
      </p:sp>
      <p:sp>
        <p:nvSpPr>
          <p:cNvPr id="5" name="Content Placeholder 4"/>
          <p:cNvSpPr>
            <a:spLocks noGrp="1"/>
          </p:cNvSpPr>
          <p:nvPr>
            <p:ph idx="1"/>
          </p:nvPr>
        </p:nvSpPr>
        <p:spPr/>
        <p:txBody>
          <a:bodyPr/>
          <a:lstStyle/>
          <a:p>
            <a:r>
              <a:rPr lang="ar-SA" dirty="0" smtClean="0"/>
              <a:t>تعريف المرونة</a:t>
            </a:r>
          </a:p>
          <a:p>
            <a:r>
              <a:rPr lang="ar-SA" dirty="0" smtClean="0"/>
              <a:t>قياس المرونة</a:t>
            </a:r>
          </a:p>
          <a:p>
            <a:r>
              <a:rPr lang="ar-SA" dirty="0" smtClean="0"/>
              <a:t>أنواع المرونة</a:t>
            </a:r>
          </a:p>
          <a:p>
            <a:r>
              <a:rPr lang="ar-SA" dirty="0" smtClean="0"/>
              <a:t>أنواع الطلب بحسب المرونة</a:t>
            </a:r>
            <a:endParaRPr lang="en-US" dirty="0"/>
          </a:p>
        </p:txBody>
      </p:sp>
    </p:spTree>
    <p:extLst>
      <p:ext uri="{BB962C8B-B14F-4D97-AF65-F5344CB8AC3E}">
        <p14:creationId xmlns:p14="http://schemas.microsoft.com/office/powerpoint/2010/main" val="2427914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r" eaLnBrk="1" hangingPunct="1"/>
            <a:r>
              <a:rPr lang="ar-SA" sz="6600" b="1" dirty="0" smtClean="0"/>
              <a:t>المقصود بالمرونة</a:t>
            </a:r>
            <a:r>
              <a:rPr lang="ar-SA" sz="4000" dirty="0" smtClean="0"/>
              <a:t> </a:t>
            </a:r>
            <a:endParaRPr lang="en-US" sz="4000" dirty="0" smtClean="0"/>
          </a:p>
        </p:txBody>
      </p:sp>
      <p:sp>
        <p:nvSpPr>
          <p:cNvPr id="3075" name="Rectangle 3"/>
          <p:cNvSpPr>
            <a:spLocks noGrp="1" noChangeArrowheads="1"/>
          </p:cNvSpPr>
          <p:nvPr>
            <p:ph idx="1"/>
          </p:nvPr>
        </p:nvSpPr>
        <p:spPr>
          <a:xfrm>
            <a:off x="827585" y="2780928"/>
            <a:ext cx="8064896" cy="4077072"/>
          </a:xfrm>
        </p:spPr>
        <p:txBody>
          <a:bodyPr/>
          <a:lstStyle/>
          <a:p>
            <a:pPr algn="just" rtl="1" eaLnBrk="1" hangingPunct="1">
              <a:buFont typeface="Courier New" pitchFamily="49" charset="0"/>
              <a:buChar char="o"/>
            </a:pPr>
            <a:r>
              <a:rPr lang="ar-SA" b="1" dirty="0" smtClean="0"/>
              <a:t> الحساسية أو مدى الاستجابة لشيء ما.    </a:t>
            </a:r>
          </a:p>
          <a:p>
            <a:pPr algn="just" rtl="1" eaLnBrk="1" hangingPunct="1">
              <a:buFont typeface="Courier New" pitchFamily="49" charset="0"/>
              <a:buChar char="o"/>
            </a:pPr>
            <a:r>
              <a:rPr lang="ar-SA" b="1" dirty="0" smtClean="0"/>
              <a:t>المرونة السعريه: مدى تأثر الكميه المطلوبة للتغير في السعر.</a:t>
            </a:r>
          </a:p>
          <a:p>
            <a:pPr algn="just" rtl="1" eaLnBrk="1" hangingPunct="1">
              <a:buFont typeface="Courier New" pitchFamily="49" charset="0"/>
              <a:buChar char="o"/>
            </a:pPr>
            <a:r>
              <a:rPr lang="ar-SA" b="1" dirty="0" smtClean="0"/>
              <a:t>المرونة الداخلية: مدى تأثر الكميه المطلوبة للتغير في الدخل.</a:t>
            </a:r>
          </a:p>
          <a:p>
            <a:pPr algn="just" rtl="1" eaLnBrk="1" hangingPunct="1">
              <a:buNone/>
            </a:pPr>
            <a:endParaRPr lang="ar-SA" b="1" dirty="0" smtClean="0"/>
          </a:p>
          <a:p>
            <a:pPr algn="just" rtl="1" eaLnBrk="1" hangingPunct="1">
              <a:buNone/>
            </a:pPr>
            <a:r>
              <a:rPr lang="ar-SA" b="1" dirty="0" smtClean="0"/>
              <a:t>التغيرات في الكمية المطلوبة نتيجة تغير الثمن قد تكون كبيرة أو ضئيلة . فلا بد مقياس لمعرفة مدى التجاوب بين الكميات المطلوبة من سلعة والتغيرات في ثمنها.</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المرونة</a:t>
            </a:r>
            <a:endParaRPr lang="en-US" dirty="0"/>
          </a:p>
        </p:txBody>
      </p:sp>
      <p:sp>
        <p:nvSpPr>
          <p:cNvPr id="3" name="Content Placeholder 2"/>
          <p:cNvSpPr>
            <a:spLocks noGrp="1"/>
          </p:cNvSpPr>
          <p:nvPr>
            <p:ph idx="1"/>
          </p:nvPr>
        </p:nvSpPr>
        <p:spPr/>
        <p:txBody>
          <a:bodyPr/>
          <a:lstStyle/>
          <a:p>
            <a:r>
              <a:rPr lang="ar-SA" dirty="0" smtClean="0"/>
              <a:t>يمكن تصنيف مرونات الطلب كالتالي:</a:t>
            </a:r>
          </a:p>
          <a:p>
            <a:pPr lvl="1"/>
            <a:r>
              <a:rPr lang="ar-SA" dirty="0" smtClean="0"/>
              <a:t>مرونة الطلب السعرية</a:t>
            </a:r>
          </a:p>
          <a:p>
            <a:pPr lvl="1"/>
            <a:r>
              <a:rPr lang="ar-SA" dirty="0" smtClean="0"/>
              <a:t>مرونة الطلب الدخلية</a:t>
            </a:r>
          </a:p>
          <a:p>
            <a:pPr lvl="1"/>
            <a:r>
              <a:rPr lang="ar-SA" dirty="0" smtClean="0"/>
              <a:t>مرونة الطلب السعرية التقاطعية</a:t>
            </a:r>
          </a:p>
          <a:p>
            <a:pPr lvl="2"/>
            <a:r>
              <a:rPr lang="ar-SA" dirty="0" smtClean="0"/>
              <a:t>وسيأتي تعريف وطريقة حساب وتفسير هذه المرونات لاحقا </a:t>
            </a:r>
            <a:endParaRPr lang="en-US" dirty="0"/>
          </a:p>
        </p:txBody>
      </p:sp>
    </p:spTree>
    <p:extLst>
      <p:ext uri="{BB962C8B-B14F-4D97-AF65-F5344CB8AC3E}">
        <p14:creationId xmlns:p14="http://schemas.microsoft.com/office/powerpoint/2010/main" val="3054914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المرونة</a:t>
            </a:r>
            <a:endParaRPr lang="en-US" sz="7200" dirty="0" smtClean="0"/>
          </a:p>
        </p:txBody>
      </p:sp>
      <p:sp>
        <p:nvSpPr>
          <p:cNvPr id="4099" name="Rectangle 3"/>
          <p:cNvSpPr>
            <a:spLocks noGrp="1" noChangeArrowheads="1"/>
          </p:cNvSpPr>
          <p:nvPr>
            <p:ph idx="1"/>
          </p:nvPr>
        </p:nvSpPr>
        <p:spPr/>
        <p:txBody>
          <a:bodyPr/>
          <a:lstStyle/>
          <a:p>
            <a:pPr algn="r" rtl="1" eaLnBrk="1" hangingPunct="1">
              <a:buFont typeface="Wingdings" pitchFamily="2" charset="2"/>
              <a:buNone/>
            </a:pPr>
            <a:r>
              <a:rPr lang="ar-SA" smtClean="0"/>
              <a:t>   </a:t>
            </a:r>
          </a:p>
          <a:p>
            <a:pPr algn="r" rtl="1" eaLnBrk="1" hangingPunct="1">
              <a:buFont typeface="Wingdings" pitchFamily="2" charset="2"/>
              <a:buNone/>
            </a:pPr>
            <a:r>
              <a:rPr lang="ar-SA" smtClean="0"/>
              <a:t>    تقاس المرونة بقسمة التغير النسبي في الكمية المطلوبة على التغير في الثمن.</a:t>
            </a:r>
          </a:p>
          <a:p>
            <a:pPr algn="r" rtl="1" eaLnBrk="1" hangingPunct="1">
              <a:buFont typeface="Wingdings" pitchFamily="2" charset="2"/>
              <a:buNone/>
            </a:pPr>
            <a:endParaRPr lang="ar-SA" smtClean="0"/>
          </a:p>
          <a:p>
            <a:pPr algn="r" rtl="1" eaLnBrk="1" hangingPunct="1">
              <a:buFont typeface="Wingdings" pitchFamily="2" charset="2"/>
              <a:buNone/>
            </a:pPr>
            <a:r>
              <a:rPr lang="ar-SA" smtClean="0"/>
              <a:t>                       التغير النسبي في الكمية المطلوبة </a:t>
            </a:r>
          </a:p>
          <a:p>
            <a:pPr algn="r" rtl="1" eaLnBrk="1" hangingPunct="1">
              <a:buFont typeface="Wingdings" pitchFamily="2" charset="2"/>
              <a:buNone/>
            </a:pPr>
            <a:r>
              <a:rPr lang="ar-SA" smtClean="0"/>
              <a:t>   المرونة =    ــــــــــــــــــــــــــــــــــــــــــــــــــــــــــــ</a:t>
            </a:r>
          </a:p>
          <a:p>
            <a:pPr algn="r" rtl="1" eaLnBrk="1" hangingPunct="1">
              <a:buFont typeface="Wingdings" pitchFamily="2" charset="2"/>
              <a:buNone/>
            </a:pPr>
            <a:r>
              <a:rPr lang="ar-SA" smtClean="0"/>
              <a:t>                           التغير النسبي في الثمن</a:t>
            </a:r>
          </a:p>
          <a:p>
            <a:pPr algn="r" rtl="1" eaLnBrk="1" hangingPunct="1">
              <a:buFont typeface="Wingdings" pitchFamily="2" charset="2"/>
              <a:buNone/>
            </a:pPr>
            <a:endParaRPr lang="ar-SA" smtClean="0"/>
          </a:p>
          <a:p>
            <a:pPr algn="r" rtl="1"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algn="r" rtl="1" eaLnBrk="1" hangingPunct="1">
              <a:buFont typeface="Wingdings" pitchFamily="2" charset="2"/>
              <a:buNone/>
            </a:pPr>
            <a:r>
              <a:rPr lang="ar-SA" smtClean="0"/>
              <a:t>                                               ك</a:t>
            </a:r>
            <a:r>
              <a:rPr lang="en-US" smtClean="0"/>
              <a:t>2</a:t>
            </a:r>
            <a:r>
              <a:rPr lang="ar-SA" smtClean="0"/>
              <a:t> – ك</a:t>
            </a:r>
            <a:r>
              <a:rPr lang="en-US" smtClean="0"/>
              <a:t>1</a:t>
            </a:r>
            <a:endParaRPr lang="ar-SA" smtClean="0"/>
          </a:p>
          <a:p>
            <a:pPr algn="r" rtl="1" eaLnBrk="1" hangingPunct="1">
              <a:buFont typeface="Wingdings" pitchFamily="2" charset="2"/>
              <a:buNone/>
            </a:pPr>
            <a:r>
              <a:rPr lang="ar-SA" smtClean="0"/>
              <a:t>   التغير النسبي في الكمية المطلوبة = ــــــــــــــــــــــــــــ    </a:t>
            </a:r>
          </a:p>
          <a:p>
            <a:pPr algn="r" rtl="1" eaLnBrk="1" hangingPunct="1">
              <a:buFont typeface="Wingdings" pitchFamily="2" charset="2"/>
              <a:buNone/>
            </a:pPr>
            <a:r>
              <a:rPr lang="ar-SA" smtClean="0"/>
              <a:t>                                                    ك1</a:t>
            </a:r>
          </a:p>
          <a:p>
            <a:pPr algn="r" rtl="1" eaLnBrk="1" hangingPunct="1">
              <a:buFont typeface="Wingdings" pitchFamily="2" charset="2"/>
              <a:buNone/>
            </a:pPr>
            <a:endParaRPr lang="ar-SA" smtClean="0"/>
          </a:p>
          <a:p>
            <a:pPr algn="r" rtl="1" eaLnBrk="1" hangingPunct="1">
              <a:buFont typeface="Wingdings" pitchFamily="2" charset="2"/>
              <a:buNone/>
            </a:pPr>
            <a:r>
              <a:rPr lang="ar-SA" smtClean="0"/>
              <a:t>                                 س</a:t>
            </a:r>
            <a:r>
              <a:rPr lang="en-US" smtClean="0"/>
              <a:t>2</a:t>
            </a:r>
            <a:r>
              <a:rPr lang="ar-SA" smtClean="0"/>
              <a:t> – س</a:t>
            </a:r>
            <a:r>
              <a:rPr lang="en-US" smtClean="0"/>
              <a:t>1</a:t>
            </a:r>
            <a:endParaRPr lang="ar-SA" smtClean="0"/>
          </a:p>
          <a:p>
            <a:pPr algn="r" rtl="1" eaLnBrk="1" hangingPunct="1">
              <a:buFont typeface="Wingdings" pitchFamily="2" charset="2"/>
              <a:buNone/>
            </a:pPr>
            <a:r>
              <a:rPr lang="ar-SA" smtClean="0"/>
              <a:t>التغير النسبي في الثمن =  ـــــــــــــــــــــــ</a:t>
            </a:r>
          </a:p>
          <a:p>
            <a:pPr algn="r" rtl="1" eaLnBrk="1" hangingPunct="1">
              <a:buFont typeface="Wingdings" pitchFamily="2" charset="2"/>
              <a:buNone/>
            </a:pPr>
            <a:r>
              <a:rPr lang="ar-SA" smtClean="0"/>
              <a:t>                                    س1</a:t>
            </a:r>
            <a:endParaRPr lang="en-US"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a:t>
            </a:r>
            <a:endParaRPr lang="en-US" sz="8000" dirty="0" smtClean="0"/>
          </a:p>
        </p:txBody>
      </p:sp>
      <p:sp>
        <p:nvSpPr>
          <p:cNvPr id="62467" name="Rectangle 3"/>
          <p:cNvSpPr>
            <a:spLocks noGrp="1" noChangeArrowheads="1"/>
          </p:cNvSpPr>
          <p:nvPr>
            <p:ph idx="1"/>
          </p:nvPr>
        </p:nvSpPr>
        <p:spPr>
          <a:xfrm>
            <a:off x="838200" y="2362200"/>
            <a:ext cx="8305800" cy="4495800"/>
          </a:xfrm>
        </p:spPr>
        <p:txBody>
          <a:bodyPr/>
          <a:lstStyle/>
          <a:p>
            <a:pPr algn="r" rtl="1" eaLnBrk="1" hangingPunct="1">
              <a:buFont typeface="Wingdings" pitchFamily="2" charset="2"/>
              <a:buNone/>
            </a:pPr>
            <a:r>
              <a:rPr lang="ar-SA" dirty="0" smtClean="0"/>
              <a:t>   أحسب مرونة الطلب على سلعة لحم الضأن إذا كان سعر الكيلوجرام 60 ريال والكمية المطلوبة 100 كيلوجرام للأسرة شهرياُ وعند انخفاض السعر إلى 45 ريال ارتفعت الكمية المطلوبة إلى 150 كيلوجرام.</a:t>
            </a:r>
          </a:p>
          <a:p>
            <a:pPr algn="r" rtl="1" eaLnBrk="1" hangingPunct="1">
              <a:buFont typeface="Wingdings" pitchFamily="2" charset="2"/>
              <a:buNone/>
            </a:pPr>
            <a:r>
              <a:rPr lang="ar-SA" b="1" dirty="0" smtClean="0"/>
              <a:t>الحل</a:t>
            </a:r>
            <a:r>
              <a:rPr lang="ar-SA" dirty="0" smtClean="0"/>
              <a:t>:                               =                  =   2- </a:t>
            </a:r>
            <a:endParaRPr lang="en-US" dirty="0" smtClean="0"/>
          </a:p>
        </p:txBody>
      </p:sp>
      <p:sp>
        <p:nvSpPr>
          <p:cNvPr id="6148" name="Text Box 4"/>
          <p:cNvSpPr txBox="1">
            <a:spLocks noChangeArrowheads="1"/>
          </p:cNvSpPr>
          <p:nvPr/>
        </p:nvSpPr>
        <p:spPr bwMode="auto">
          <a:xfrm>
            <a:off x="6624638" y="4257675"/>
            <a:ext cx="184150" cy="366713"/>
          </a:xfrm>
          <a:prstGeom prst="rect">
            <a:avLst/>
          </a:prstGeom>
          <a:noFill/>
          <a:ln w="9525">
            <a:noFill/>
            <a:miter lim="800000"/>
            <a:headEnd/>
            <a:tailEnd/>
          </a:ln>
        </p:spPr>
        <p:txBody>
          <a:bodyPr wrap="none">
            <a:spAutoFit/>
          </a:bodyPr>
          <a:lstStyle/>
          <a:p>
            <a:endParaRPr lang="en-US"/>
          </a:p>
        </p:txBody>
      </p:sp>
      <p:sp>
        <p:nvSpPr>
          <p:cNvPr id="6149" name="Text Box 5"/>
          <p:cNvSpPr txBox="1">
            <a:spLocks noChangeArrowheads="1"/>
          </p:cNvSpPr>
          <p:nvPr/>
        </p:nvSpPr>
        <p:spPr bwMode="auto">
          <a:xfrm>
            <a:off x="3132138" y="4168775"/>
            <a:ext cx="3584575" cy="366713"/>
          </a:xfrm>
          <a:prstGeom prst="rect">
            <a:avLst/>
          </a:prstGeom>
          <a:noFill/>
          <a:ln w="9525">
            <a:noFill/>
            <a:miter lim="800000"/>
            <a:headEnd/>
            <a:tailEnd/>
          </a:ln>
        </p:spPr>
        <p:txBody>
          <a:bodyPr>
            <a:spAutoFit/>
          </a:bodyPr>
          <a:lstStyle/>
          <a:p>
            <a:endParaRPr lang="en-US"/>
          </a:p>
        </p:txBody>
      </p:sp>
      <p:sp>
        <p:nvSpPr>
          <p:cNvPr id="62470" name="Text Box 6"/>
          <p:cNvSpPr txBox="1">
            <a:spLocks noChangeArrowheads="1"/>
          </p:cNvSpPr>
          <p:nvPr/>
        </p:nvSpPr>
        <p:spPr bwMode="auto">
          <a:xfrm>
            <a:off x="4860032" y="4221088"/>
            <a:ext cx="3348038" cy="2014538"/>
          </a:xfrm>
          <a:prstGeom prst="rect">
            <a:avLst/>
          </a:prstGeom>
          <a:noFill/>
          <a:ln w="9525">
            <a:noFill/>
            <a:miter lim="800000"/>
            <a:headEnd/>
            <a:tailEnd/>
          </a:ln>
        </p:spPr>
        <p:txBody>
          <a:bodyPr>
            <a:spAutoFit/>
          </a:bodyPr>
          <a:lstStyle/>
          <a:p>
            <a:pPr algn="ctr"/>
            <a:r>
              <a:rPr lang="ar-SA" dirty="0"/>
              <a:t>150 –  100</a:t>
            </a:r>
          </a:p>
          <a:p>
            <a:pPr algn="ctr"/>
            <a:r>
              <a:rPr lang="ar-SA" dirty="0"/>
              <a:t>ــــــــــــــــــــــ</a:t>
            </a:r>
          </a:p>
          <a:p>
            <a:pPr algn="ctr"/>
            <a:r>
              <a:rPr lang="ar-SA" dirty="0"/>
              <a:t>100</a:t>
            </a:r>
          </a:p>
          <a:p>
            <a:pPr algn="ctr"/>
            <a:r>
              <a:rPr lang="ar-SA" dirty="0"/>
              <a:t>ــــــــــــــــــــــــــــــــــــــــــــــ</a:t>
            </a:r>
          </a:p>
          <a:p>
            <a:pPr algn="ctr"/>
            <a:r>
              <a:rPr lang="ar-SA" dirty="0"/>
              <a:t>45 – 60 </a:t>
            </a:r>
          </a:p>
          <a:p>
            <a:pPr algn="ctr"/>
            <a:r>
              <a:rPr lang="ar-SA" dirty="0"/>
              <a:t>ــــــــــــــــــ</a:t>
            </a:r>
          </a:p>
          <a:p>
            <a:pPr algn="ctr"/>
            <a:r>
              <a:rPr lang="ar-SA" dirty="0"/>
              <a:t>60</a:t>
            </a:r>
            <a:endParaRPr lang="en-US" dirty="0"/>
          </a:p>
        </p:txBody>
      </p:sp>
      <p:sp>
        <p:nvSpPr>
          <p:cNvPr id="62471" name="Text Box 7"/>
          <p:cNvSpPr txBox="1">
            <a:spLocks noChangeArrowheads="1"/>
          </p:cNvSpPr>
          <p:nvPr/>
        </p:nvSpPr>
        <p:spPr bwMode="auto">
          <a:xfrm>
            <a:off x="3923928" y="4005064"/>
            <a:ext cx="898525" cy="915988"/>
          </a:xfrm>
          <a:prstGeom prst="rect">
            <a:avLst/>
          </a:prstGeom>
          <a:noFill/>
          <a:ln w="9525">
            <a:noFill/>
            <a:miter lim="800000"/>
            <a:headEnd/>
            <a:tailEnd/>
          </a:ln>
        </p:spPr>
        <p:txBody>
          <a:bodyPr wrap="none">
            <a:spAutoFit/>
          </a:bodyPr>
          <a:lstStyle/>
          <a:p>
            <a:pPr algn="ctr"/>
            <a:r>
              <a:rPr lang="ar-SA" dirty="0"/>
              <a:t>50 %</a:t>
            </a:r>
          </a:p>
          <a:p>
            <a:pPr algn="just"/>
            <a:r>
              <a:rPr lang="ar-SA" dirty="0"/>
              <a:t>ـــــــــــــــ</a:t>
            </a:r>
          </a:p>
          <a:p>
            <a:r>
              <a:rPr lang="ar-SA" dirty="0"/>
              <a:t>- 25 %</a:t>
            </a:r>
            <a:endParaRPr lang="en-US" dirty="0"/>
          </a:p>
        </p:txBody>
      </p:sp>
      <p:sp>
        <p:nvSpPr>
          <p:cNvPr id="6152" name="Line 8"/>
          <p:cNvSpPr>
            <a:spLocks noChangeShapeType="1"/>
          </p:cNvSpPr>
          <p:nvPr/>
        </p:nvSpPr>
        <p:spPr bwMode="auto">
          <a:xfrm>
            <a:off x="1727200" y="4797425"/>
            <a:ext cx="1476375" cy="1116013"/>
          </a:xfrm>
          <a:prstGeom prst="line">
            <a:avLst/>
          </a:prstGeom>
          <a:noFill/>
          <a:ln w="9525">
            <a:solidFill>
              <a:schemeClr val="tx1"/>
            </a:solidFill>
            <a:round/>
            <a:headEnd/>
            <a:tailEnd type="triangle" w="med" len="med"/>
          </a:ln>
        </p:spPr>
        <p:txBody>
          <a:bodyPr/>
          <a:lstStyle/>
          <a:p>
            <a:endParaRPr lang="en-US"/>
          </a:p>
        </p:txBody>
      </p:sp>
      <p:sp>
        <p:nvSpPr>
          <p:cNvPr id="6153" name="Text Box 9"/>
          <p:cNvSpPr txBox="1">
            <a:spLocks noChangeArrowheads="1"/>
          </p:cNvSpPr>
          <p:nvPr/>
        </p:nvSpPr>
        <p:spPr bwMode="auto">
          <a:xfrm>
            <a:off x="3275856" y="5589240"/>
            <a:ext cx="1189037" cy="915987"/>
          </a:xfrm>
          <a:prstGeom prst="rect">
            <a:avLst/>
          </a:prstGeom>
          <a:noFill/>
          <a:ln w="9525">
            <a:noFill/>
            <a:miter lim="800000"/>
            <a:headEnd/>
            <a:tailEnd/>
          </a:ln>
        </p:spPr>
        <p:txBody>
          <a:bodyPr>
            <a:spAutoFit/>
          </a:bodyPr>
          <a:lstStyle/>
          <a:p>
            <a:pPr>
              <a:spcBef>
                <a:spcPct val="50000"/>
              </a:spcBef>
            </a:pPr>
            <a:r>
              <a:rPr lang="ar-SA" dirty="0"/>
              <a:t>السالب دلالة على العلاقة العكسية</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p:cTn id="7" dur="1000" fill="hold"/>
                                        <p:tgtEl>
                                          <p:spTgt spid="62470"/>
                                        </p:tgtEl>
                                        <p:attrNameLst>
                                          <p:attrName>ppt_x</p:attrName>
                                        </p:attrNameLst>
                                      </p:cBhvr>
                                      <p:tavLst>
                                        <p:tav tm="0">
                                          <p:val>
                                            <p:strVal val="#ppt_x-.2"/>
                                          </p:val>
                                        </p:tav>
                                        <p:tav tm="100000">
                                          <p:val>
                                            <p:strVal val="#ppt_x"/>
                                          </p:val>
                                        </p:tav>
                                      </p:tavLst>
                                    </p:anim>
                                    <p:anim calcmode="lin" valueType="num">
                                      <p:cBhvr>
                                        <p:cTn id="8" dur="1000" fill="hold"/>
                                        <p:tgtEl>
                                          <p:spTgt spid="624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247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2471"/>
                                        </p:tgtEl>
                                        <p:attrNameLst>
                                          <p:attrName>style.visibility</p:attrName>
                                        </p:attrNameLst>
                                      </p:cBhvr>
                                      <p:to>
                                        <p:strVal val="visible"/>
                                      </p:to>
                                    </p:set>
                                    <p:animEffect transition="in" filter="box(in)">
                                      <p:cBhvr>
                                        <p:cTn id="14"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a:t>
            </a:r>
            <a:endParaRPr lang="en-US" sz="8000" dirty="0" smtClean="0"/>
          </a:p>
        </p:txBody>
      </p:sp>
      <p:sp>
        <p:nvSpPr>
          <p:cNvPr id="65539" name="Rectangle 3"/>
          <p:cNvSpPr>
            <a:spLocks noGrp="1" noChangeArrowheads="1"/>
          </p:cNvSpPr>
          <p:nvPr>
            <p:ph idx="1"/>
          </p:nvPr>
        </p:nvSpPr>
        <p:spPr/>
        <p:txBody>
          <a:bodyPr/>
          <a:lstStyle/>
          <a:p>
            <a:pPr algn="r" rtl="1" eaLnBrk="1" hangingPunct="1">
              <a:buFont typeface="Wingdings" pitchFamily="2" charset="2"/>
              <a:buNone/>
            </a:pPr>
            <a:r>
              <a:rPr lang="ar-SA" dirty="0" smtClean="0"/>
              <a:t>    سلعة ما سعرها 10 ريال والكميه المطلوبة منها 100كغم ارتفع سعرها إلى 12 ريال وانخفضت الكميه المطلوبة إلى 95 كغم احسب مرونة الطلب وما نوع المرونة .</a:t>
            </a:r>
          </a:p>
          <a:p>
            <a:pPr algn="r" rtl="1" eaLnBrk="1" hangingPunct="1">
              <a:buFont typeface="Wingdings" pitchFamily="2" charset="2"/>
              <a:buNone/>
            </a:pPr>
            <a:r>
              <a:rPr lang="ar-SA" b="1" dirty="0" smtClean="0"/>
              <a:t>الحل</a:t>
            </a:r>
            <a:r>
              <a:rPr lang="ar-SA" dirty="0" smtClean="0"/>
              <a:t>:                               =              =   2.5- </a:t>
            </a:r>
            <a:endParaRPr lang="en-US" dirty="0" smtClean="0"/>
          </a:p>
        </p:txBody>
      </p:sp>
      <p:sp>
        <p:nvSpPr>
          <p:cNvPr id="7172" name="Text Box 4"/>
          <p:cNvSpPr txBox="1">
            <a:spLocks noChangeArrowheads="1"/>
          </p:cNvSpPr>
          <p:nvPr/>
        </p:nvSpPr>
        <p:spPr bwMode="auto">
          <a:xfrm>
            <a:off x="6624638" y="4257675"/>
            <a:ext cx="184150" cy="366713"/>
          </a:xfrm>
          <a:prstGeom prst="rect">
            <a:avLst/>
          </a:prstGeom>
          <a:noFill/>
          <a:ln w="9525">
            <a:noFill/>
            <a:miter lim="800000"/>
            <a:headEnd/>
            <a:tailEnd/>
          </a:ln>
        </p:spPr>
        <p:txBody>
          <a:bodyPr wrap="none">
            <a:spAutoFit/>
          </a:bodyPr>
          <a:lstStyle/>
          <a:p>
            <a:endParaRPr lang="en-US"/>
          </a:p>
        </p:txBody>
      </p:sp>
      <p:sp>
        <p:nvSpPr>
          <p:cNvPr id="7173" name="Text Box 5"/>
          <p:cNvSpPr txBox="1">
            <a:spLocks noChangeArrowheads="1"/>
          </p:cNvSpPr>
          <p:nvPr/>
        </p:nvSpPr>
        <p:spPr bwMode="auto">
          <a:xfrm>
            <a:off x="3132138" y="4168775"/>
            <a:ext cx="3584575" cy="366713"/>
          </a:xfrm>
          <a:prstGeom prst="rect">
            <a:avLst/>
          </a:prstGeom>
          <a:noFill/>
          <a:ln w="9525">
            <a:noFill/>
            <a:miter lim="800000"/>
            <a:headEnd/>
            <a:tailEnd/>
          </a:ln>
        </p:spPr>
        <p:txBody>
          <a:bodyPr>
            <a:spAutoFit/>
          </a:bodyPr>
          <a:lstStyle/>
          <a:p>
            <a:endParaRPr lang="en-US"/>
          </a:p>
        </p:txBody>
      </p:sp>
      <p:sp>
        <p:nvSpPr>
          <p:cNvPr id="65542" name="Text Box 6"/>
          <p:cNvSpPr txBox="1">
            <a:spLocks noChangeArrowheads="1"/>
          </p:cNvSpPr>
          <p:nvPr/>
        </p:nvSpPr>
        <p:spPr bwMode="auto">
          <a:xfrm>
            <a:off x="4932040" y="3789040"/>
            <a:ext cx="2772098" cy="2031325"/>
          </a:xfrm>
          <a:prstGeom prst="rect">
            <a:avLst/>
          </a:prstGeom>
          <a:noFill/>
          <a:ln w="9525">
            <a:noFill/>
            <a:miter lim="800000"/>
            <a:headEnd/>
            <a:tailEnd/>
          </a:ln>
        </p:spPr>
        <p:txBody>
          <a:bodyPr wrap="square">
            <a:spAutoFit/>
          </a:bodyPr>
          <a:lstStyle/>
          <a:p>
            <a:pPr algn="ctr"/>
            <a:r>
              <a:rPr lang="ar-SA" dirty="0"/>
              <a:t>95– 100</a:t>
            </a:r>
          </a:p>
          <a:p>
            <a:pPr algn="ctr"/>
            <a:r>
              <a:rPr lang="ar-SA" dirty="0"/>
              <a:t>ــــــــــــــــــــــ</a:t>
            </a:r>
          </a:p>
          <a:p>
            <a:pPr algn="ctr"/>
            <a:r>
              <a:rPr lang="ar-SA" dirty="0"/>
              <a:t>100</a:t>
            </a:r>
          </a:p>
          <a:p>
            <a:pPr algn="ctr"/>
            <a:r>
              <a:rPr lang="ar-SA" dirty="0"/>
              <a:t>ــــــــــــــــــــــــــــــــــــــــــــــ</a:t>
            </a:r>
          </a:p>
          <a:p>
            <a:pPr algn="ctr"/>
            <a:r>
              <a:rPr lang="ar-SA" dirty="0"/>
              <a:t>12 – 10 </a:t>
            </a:r>
          </a:p>
          <a:p>
            <a:pPr algn="ctr"/>
            <a:r>
              <a:rPr lang="ar-SA" dirty="0"/>
              <a:t>ــــــــــــــــــ</a:t>
            </a:r>
          </a:p>
          <a:p>
            <a:pPr algn="ctr"/>
            <a:r>
              <a:rPr lang="ar-SA" dirty="0"/>
              <a:t>10</a:t>
            </a:r>
            <a:endParaRPr lang="en-US" dirty="0"/>
          </a:p>
        </p:txBody>
      </p:sp>
      <p:sp>
        <p:nvSpPr>
          <p:cNvPr id="65543" name="Text Box 7"/>
          <p:cNvSpPr txBox="1">
            <a:spLocks noChangeArrowheads="1"/>
          </p:cNvSpPr>
          <p:nvPr/>
        </p:nvSpPr>
        <p:spPr bwMode="auto">
          <a:xfrm>
            <a:off x="3563888" y="3789040"/>
            <a:ext cx="908050" cy="915988"/>
          </a:xfrm>
          <a:prstGeom prst="rect">
            <a:avLst/>
          </a:prstGeom>
          <a:noFill/>
          <a:ln w="9525">
            <a:noFill/>
            <a:miter lim="800000"/>
            <a:headEnd/>
            <a:tailEnd/>
          </a:ln>
        </p:spPr>
        <p:txBody>
          <a:bodyPr wrap="none">
            <a:spAutoFit/>
          </a:bodyPr>
          <a:lstStyle/>
          <a:p>
            <a:r>
              <a:rPr lang="ar-SA" dirty="0"/>
              <a:t>- 5 %</a:t>
            </a:r>
          </a:p>
          <a:p>
            <a:r>
              <a:rPr lang="ar-SA" dirty="0"/>
              <a:t>ـــــــــــــــ</a:t>
            </a:r>
          </a:p>
          <a:p>
            <a:r>
              <a:rPr lang="ar-SA" dirty="0"/>
              <a:t>20 %</a:t>
            </a:r>
            <a:endParaRPr lang="en-US" dirty="0"/>
          </a:p>
        </p:txBody>
      </p:sp>
      <p:sp>
        <p:nvSpPr>
          <p:cNvPr id="65544" name="Line 8"/>
          <p:cNvSpPr>
            <a:spLocks noChangeShapeType="1"/>
          </p:cNvSpPr>
          <p:nvPr/>
        </p:nvSpPr>
        <p:spPr bwMode="auto">
          <a:xfrm>
            <a:off x="2051720" y="4437112"/>
            <a:ext cx="1476375" cy="1116013"/>
          </a:xfrm>
          <a:prstGeom prst="line">
            <a:avLst/>
          </a:prstGeom>
          <a:noFill/>
          <a:ln w="9525">
            <a:solidFill>
              <a:schemeClr val="tx1"/>
            </a:solidFill>
            <a:round/>
            <a:headEnd/>
            <a:tailEnd type="triangle" w="med" len="med"/>
          </a:ln>
        </p:spPr>
        <p:txBody>
          <a:bodyPr/>
          <a:lstStyle/>
          <a:p>
            <a:endParaRPr lang="en-US"/>
          </a:p>
        </p:txBody>
      </p:sp>
      <p:sp>
        <p:nvSpPr>
          <p:cNvPr id="65545" name="Text Box 9"/>
          <p:cNvSpPr txBox="1">
            <a:spLocks noChangeArrowheads="1"/>
          </p:cNvSpPr>
          <p:nvPr/>
        </p:nvSpPr>
        <p:spPr bwMode="auto">
          <a:xfrm>
            <a:off x="3635896" y="5661248"/>
            <a:ext cx="1189037" cy="915987"/>
          </a:xfrm>
          <a:prstGeom prst="rect">
            <a:avLst/>
          </a:prstGeom>
          <a:noFill/>
          <a:ln w="9525">
            <a:noFill/>
            <a:miter lim="800000"/>
            <a:headEnd/>
            <a:tailEnd/>
          </a:ln>
        </p:spPr>
        <p:txBody>
          <a:bodyPr>
            <a:spAutoFit/>
          </a:bodyPr>
          <a:lstStyle/>
          <a:p>
            <a:pPr>
              <a:spcBef>
                <a:spcPct val="50000"/>
              </a:spcBef>
            </a:pPr>
            <a:r>
              <a:rPr lang="ar-SA" dirty="0"/>
              <a:t>السالب دلالة على العلاقة العكسية</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1000" fill="hold"/>
                                        <p:tgtEl>
                                          <p:spTgt spid="65542"/>
                                        </p:tgtEl>
                                        <p:attrNameLst>
                                          <p:attrName>ppt_x</p:attrName>
                                        </p:attrNameLst>
                                      </p:cBhvr>
                                      <p:tavLst>
                                        <p:tav tm="0">
                                          <p:val>
                                            <p:strVal val="#ppt_x-.2"/>
                                          </p:val>
                                        </p:tav>
                                        <p:tav tm="100000">
                                          <p:val>
                                            <p:strVal val="#ppt_x"/>
                                          </p:val>
                                        </p:tav>
                                      </p:tavLst>
                                    </p:anim>
                                    <p:anim calcmode="lin" valueType="num">
                                      <p:cBhvr>
                                        <p:cTn id="8" dur="1000" fill="hold"/>
                                        <p:tgtEl>
                                          <p:spTgt spid="655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5543"/>
                                        </p:tgtEl>
                                        <p:attrNameLst>
                                          <p:attrName>style.visibility</p:attrName>
                                        </p:attrNameLst>
                                      </p:cBhvr>
                                      <p:to>
                                        <p:strVal val="visible"/>
                                      </p:to>
                                    </p:set>
                                    <p:animEffect transition="in" filter="box(in)">
                                      <p:cBhvr>
                                        <p:cTn id="14" dur="500"/>
                                        <p:tgtEl>
                                          <p:spTgt spid="65543"/>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p:cTn id="19" dur="500" fill="hold"/>
                                        <p:tgtEl>
                                          <p:spTgt spid="655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5539">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655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55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55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65544"/>
                                        </p:tgtEl>
                                        <p:attrNameLst>
                                          <p:attrName>style.visibility</p:attrName>
                                        </p:attrNameLst>
                                      </p:cBhvr>
                                      <p:to>
                                        <p:strVal val="visible"/>
                                      </p:to>
                                    </p:set>
                                    <p:anim calcmode="lin" valueType="num">
                                      <p:cBhvr>
                                        <p:cTn id="28" dur="500" fill="hold"/>
                                        <p:tgtEl>
                                          <p:spTgt spid="65544"/>
                                        </p:tgtEl>
                                        <p:attrNameLst>
                                          <p:attrName>ppt_w</p:attrName>
                                        </p:attrNameLst>
                                      </p:cBhvr>
                                      <p:tavLst>
                                        <p:tav tm="0">
                                          <p:val>
                                            <p:fltVal val="0"/>
                                          </p:val>
                                        </p:tav>
                                        <p:tav tm="100000">
                                          <p:val>
                                            <p:strVal val="#ppt_w"/>
                                          </p:val>
                                        </p:tav>
                                      </p:tavLst>
                                    </p:anim>
                                    <p:anim calcmode="lin" valueType="num">
                                      <p:cBhvr>
                                        <p:cTn id="29" dur="500" fill="hold"/>
                                        <p:tgtEl>
                                          <p:spTgt spid="65544"/>
                                        </p:tgtEl>
                                        <p:attrNameLst>
                                          <p:attrName>ppt_h</p:attrName>
                                        </p:attrNameLst>
                                      </p:cBhvr>
                                      <p:tavLst>
                                        <p:tav tm="0">
                                          <p:val>
                                            <p:fltVal val="0"/>
                                          </p:val>
                                        </p:tav>
                                        <p:tav tm="100000">
                                          <p:val>
                                            <p:strVal val="#ppt_h"/>
                                          </p:val>
                                        </p:tav>
                                      </p:tavLst>
                                    </p:anim>
                                    <p:anim calcmode="lin" valueType="num">
                                      <p:cBhvr>
                                        <p:cTn id="30" dur="500" fill="hold"/>
                                        <p:tgtEl>
                                          <p:spTgt spid="65544"/>
                                        </p:tgtEl>
                                        <p:attrNameLst>
                                          <p:attrName>style.rotation</p:attrName>
                                        </p:attrNameLst>
                                      </p:cBhvr>
                                      <p:tavLst>
                                        <p:tav tm="0">
                                          <p:val>
                                            <p:fltVal val="360"/>
                                          </p:val>
                                        </p:tav>
                                        <p:tav tm="100000">
                                          <p:val>
                                            <p:fltVal val="0"/>
                                          </p:val>
                                        </p:tav>
                                      </p:tavLst>
                                    </p:anim>
                                    <p:animEffect transition="in" filter="fade">
                                      <p:cBhvr>
                                        <p:cTn id="31" dur="500"/>
                                        <p:tgtEl>
                                          <p:spTgt spid="65544"/>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65545"/>
                                        </p:tgtEl>
                                        <p:attrNameLst>
                                          <p:attrName>style.visibility</p:attrName>
                                        </p:attrNameLst>
                                      </p:cBhvr>
                                      <p:to>
                                        <p:strVal val="visible"/>
                                      </p:to>
                                    </p:set>
                                    <p:anim calcmode="lin" valueType="num">
                                      <p:cBhvr>
                                        <p:cTn id="36" dur="500" fill="hold"/>
                                        <p:tgtEl>
                                          <p:spTgt spid="65545"/>
                                        </p:tgtEl>
                                        <p:attrNameLst>
                                          <p:attrName>ppt_w</p:attrName>
                                        </p:attrNameLst>
                                      </p:cBhvr>
                                      <p:tavLst>
                                        <p:tav tm="0">
                                          <p:val>
                                            <p:fltVal val="0"/>
                                          </p:val>
                                        </p:tav>
                                        <p:tav tm="100000">
                                          <p:val>
                                            <p:strVal val="#ppt_w"/>
                                          </p:val>
                                        </p:tav>
                                      </p:tavLst>
                                    </p:anim>
                                    <p:anim calcmode="lin" valueType="num">
                                      <p:cBhvr>
                                        <p:cTn id="37" dur="500" fill="hold"/>
                                        <p:tgtEl>
                                          <p:spTgt spid="65545"/>
                                        </p:tgtEl>
                                        <p:attrNameLst>
                                          <p:attrName>ppt_h</p:attrName>
                                        </p:attrNameLst>
                                      </p:cBhvr>
                                      <p:tavLst>
                                        <p:tav tm="0">
                                          <p:val>
                                            <p:fltVal val="0"/>
                                          </p:val>
                                        </p:tav>
                                        <p:tav tm="100000">
                                          <p:val>
                                            <p:strVal val="#ppt_h"/>
                                          </p:val>
                                        </p:tav>
                                      </p:tavLst>
                                    </p:anim>
                                    <p:anim calcmode="lin" valueType="num">
                                      <p:cBhvr>
                                        <p:cTn id="38" dur="500" fill="hold"/>
                                        <p:tgtEl>
                                          <p:spTgt spid="65545"/>
                                        </p:tgtEl>
                                        <p:attrNameLst>
                                          <p:attrName>style.rotation</p:attrName>
                                        </p:attrNameLst>
                                      </p:cBhvr>
                                      <p:tavLst>
                                        <p:tav tm="0">
                                          <p:val>
                                            <p:fltVal val="360"/>
                                          </p:val>
                                        </p:tav>
                                        <p:tav tm="100000">
                                          <p:val>
                                            <p:fltVal val="0"/>
                                          </p:val>
                                        </p:tav>
                                      </p:tavLst>
                                    </p:anim>
                                    <p:animEffect transition="in" filter="fade">
                                      <p:cBhvr>
                                        <p:cTn id="39"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2" grpId="0"/>
      <p:bldP spid="65543" grpId="0"/>
      <p:bldP spid="65544" grpId="0" animBg="1"/>
      <p:bldP spid="6554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a:bodyPr>
          <a:lstStyle/>
          <a:p>
            <a:pPr algn="r" eaLnBrk="1" fontAlgn="auto" hangingPunct="1">
              <a:spcAft>
                <a:spcPts val="0"/>
              </a:spcAft>
              <a:defRPr/>
            </a:pPr>
            <a:r>
              <a:rPr lang="ar-SA" sz="3200" dirty="0" smtClean="0"/>
              <a:t>تصنيف الطلب حسب المرونة</a:t>
            </a:r>
            <a:endParaRPr lang="en-US" sz="3200" dirty="0" smtClean="0"/>
          </a:p>
        </p:txBody>
      </p:sp>
      <p:sp>
        <p:nvSpPr>
          <p:cNvPr id="8195" name="Rectangle 3"/>
          <p:cNvSpPr>
            <a:spLocks noGrp="1" noChangeArrowheads="1"/>
          </p:cNvSpPr>
          <p:nvPr>
            <p:ph idx="1"/>
          </p:nvPr>
        </p:nvSpPr>
        <p:spPr>
          <a:xfrm>
            <a:off x="323850" y="1628775"/>
            <a:ext cx="8229600" cy="4530725"/>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sz="3200" b="1" dirty="0" smtClean="0">
                <a:solidFill>
                  <a:schemeClr val="accent2"/>
                </a:solidFill>
              </a:rPr>
              <a:t>أولاً: طلب عديم المرونة.</a:t>
            </a:r>
          </a:p>
          <a:p>
            <a:pPr marL="609600" indent="-609600" algn="r" eaLnBrk="1" hangingPunct="1">
              <a:buFont typeface="Wingdings" pitchFamily="2" charset="2"/>
              <a:buNone/>
            </a:pPr>
            <a:r>
              <a:rPr lang="ar-SA" sz="2400" b="1" dirty="0" smtClean="0"/>
              <a:t>لا تتغير الكميه المطلوبة مهما تغير الثمن</a:t>
            </a:r>
          </a:p>
          <a:p>
            <a:pPr marL="609600" indent="-609600" algn="r" eaLnBrk="1" hangingPunct="1">
              <a:buFont typeface="Wingdings" pitchFamily="2" charset="2"/>
              <a:buNone/>
            </a:pPr>
            <a:r>
              <a:rPr lang="ar-SA" sz="2400" b="1" dirty="0" smtClean="0"/>
              <a:t>الرسم البياني: </a:t>
            </a:r>
          </a:p>
          <a:p>
            <a:pPr marL="609600" indent="-609600" algn="r" eaLnBrk="1" hangingPunct="1">
              <a:buFont typeface="Wingdings" pitchFamily="2" charset="2"/>
              <a:buNone/>
            </a:pPr>
            <a:endParaRPr lang="ar-SA" sz="2400" b="1" dirty="0" smtClean="0"/>
          </a:p>
          <a:p>
            <a:pPr marL="609600" indent="-609600" algn="r" eaLnBrk="1" hangingPunct="1">
              <a:buFont typeface="Wingdings" pitchFamily="2" charset="2"/>
              <a:buNone/>
            </a:pPr>
            <a:r>
              <a:rPr lang="ar-SA" sz="2400" b="1" dirty="0" smtClean="0"/>
              <a:t>  المرونة = صفر</a:t>
            </a:r>
            <a:endParaRPr lang="en-US" sz="2400" b="1" dirty="0" smtClean="0"/>
          </a:p>
        </p:txBody>
      </p:sp>
      <p:sp>
        <p:nvSpPr>
          <p:cNvPr id="63492" name="Line 4"/>
          <p:cNvSpPr>
            <a:spLocks noChangeShapeType="1"/>
          </p:cNvSpPr>
          <p:nvPr/>
        </p:nvSpPr>
        <p:spPr bwMode="auto">
          <a:xfrm>
            <a:off x="3276600" y="3105150"/>
            <a:ext cx="0" cy="1511300"/>
          </a:xfrm>
          <a:prstGeom prst="line">
            <a:avLst/>
          </a:prstGeom>
          <a:noFill/>
          <a:ln w="9525">
            <a:solidFill>
              <a:schemeClr val="tx1"/>
            </a:solidFill>
            <a:round/>
            <a:headEnd/>
            <a:tailEnd/>
          </a:ln>
        </p:spPr>
        <p:txBody>
          <a:bodyPr/>
          <a:lstStyle/>
          <a:p>
            <a:endParaRPr lang="en-US"/>
          </a:p>
        </p:txBody>
      </p:sp>
      <p:sp>
        <p:nvSpPr>
          <p:cNvPr id="63493" name="Line 5"/>
          <p:cNvSpPr>
            <a:spLocks noChangeShapeType="1"/>
          </p:cNvSpPr>
          <p:nvPr/>
        </p:nvSpPr>
        <p:spPr bwMode="auto">
          <a:xfrm>
            <a:off x="2195513" y="5157788"/>
            <a:ext cx="2052637" cy="0"/>
          </a:xfrm>
          <a:prstGeom prst="line">
            <a:avLst/>
          </a:prstGeom>
          <a:noFill/>
          <a:ln w="9525">
            <a:solidFill>
              <a:schemeClr val="tx1"/>
            </a:solidFill>
            <a:round/>
            <a:headEnd/>
            <a:tailEnd/>
          </a:ln>
        </p:spPr>
        <p:txBody>
          <a:bodyPr/>
          <a:lstStyle/>
          <a:p>
            <a:endParaRPr lang="en-US"/>
          </a:p>
        </p:txBody>
      </p:sp>
      <p:sp>
        <p:nvSpPr>
          <p:cNvPr id="63494" name="Line 6"/>
          <p:cNvSpPr>
            <a:spLocks noChangeShapeType="1"/>
          </p:cNvSpPr>
          <p:nvPr/>
        </p:nvSpPr>
        <p:spPr bwMode="auto">
          <a:xfrm>
            <a:off x="4248150" y="3249613"/>
            <a:ext cx="0" cy="1870075"/>
          </a:xfrm>
          <a:prstGeom prst="line">
            <a:avLst/>
          </a:prstGeom>
          <a:noFill/>
          <a:ln w="9525">
            <a:solidFill>
              <a:schemeClr val="tx1"/>
            </a:solidFill>
            <a:round/>
            <a:headEnd/>
            <a:tailEnd/>
          </a:ln>
        </p:spPr>
        <p:txBody>
          <a:bodyPr/>
          <a:lstStyle/>
          <a:p>
            <a:endParaRPr lang="en-US"/>
          </a:p>
        </p:txBody>
      </p:sp>
      <p:sp>
        <p:nvSpPr>
          <p:cNvPr id="63495" name="Text Box 7"/>
          <p:cNvSpPr txBox="1">
            <a:spLocks noChangeArrowheads="1"/>
          </p:cNvSpPr>
          <p:nvPr/>
        </p:nvSpPr>
        <p:spPr bwMode="auto">
          <a:xfrm>
            <a:off x="4067944" y="2780928"/>
            <a:ext cx="323850" cy="366713"/>
          </a:xfrm>
          <a:prstGeom prst="rect">
            <a:avLst/>
          </a:prstGeom>
          <a:noFill/>
          <a:ln w="9525">
            <a:noFill/>
            <a:miter lim="800000"/>
            <a:headEnd/>
            <a:tailEnd/>
          </a:ln>
        </p:spPr>
        <p:txBody>
          <a:bodyPr>
            <a:spAutoFit/>
          </a:bodyPr>
          <a:lstStyle/>
          <a:p>
            <a:pPr>
              <a:spcBef>
                <a:spcPct val="50000"/>
              </a:spcBef>
            </a:pPr>
            <a:r>
              <a:rPr lang="ar-SA" dirty="0"/>
              <a:t>س</a:t>
            </a:r>
            <a:endParaRPr lang="en-US" dirty="0"/>
          </a:p>
        </p:txBody>
      </p:sp>
      <p:sp>
        <p:nvSpPr>
          <p:cNvPr id="63496" name="Text Box 8"/>
          <p:cNvSpPr txBox="1">
            <a:spLocks noChangeArrowheads="1"/>
          </p:cNvSpPr>
          <p:nvPr/>
        </p:nvSpPr>
        <p:spPr bwMode="auto">
          <a:xfrm>
            <a:off x="1476375" y="5049838"/>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63497" name="Line 9"/>
          <p:cNvSpPr>
            <a:spLocks noChangeShapeType="1"/>
          </p:cNvSpPr>
          <p:nvPr/>
        </p:nvSpPr>
        <p:spPr bwMode="auto">
          <a:xfrm>
            <a:off x="3311525" y="4257675"/>
            <a:ext cx="936625" cy="0"/>
          </a:xfrm>
          <a:prstGeom prst="line">
            <a:avLst/>
          </a:prstGeom>
          <a:noFill/>
          <a:ln w="9525">
            <a:solidFill>
              <a:schemeClr val="tx1"/>
            </a:solidFill>
            <a:prstDash val="sysDot"/>
            <a:round/>
            <a:headEnd/>
            <a:tailEnd/>
          </a:ln>
        </p:spPr>
        <p:txBody>
          <a:bodyPr/>
          <a:lstStyle/>
          <a:p>
            <a:endParaRPr lang="en-US"/>
          </a:p>
        </p:txBody>
      </p:sp>
      <p:sp>
        <p:nvSpPr>
          <p:cNvPr id="63498" name="Text Box 10"/>
          <p:cNvSpPr txBox="1">
            <a:spLocks noChangeArrowheads="1"/>
          </p:cNvSpPr>
          <p:nvPr/>
        </p:nvSpPr>
        <p:spPr bwMode="auto">
          <a:xfrm>
            <a:off x="4392613" y="3933825"/>
            <a:ext cx="498475" cy="366713"/>
          </a:xfrm>
          <a:prstGeom prst="rect">
            <a:avLst/>
          </a:prstGeom>
          <a:noFill/>
          <a:ln w="9525">
            <a:noFill/>
            <a:miter lim="800000"/>
            <a:headEnd/>
            <a:tailEnd/>
          </a:ln>
        </p:spPr>
        <p:txBody>
          <a:bodyPr wrap="none">
            <a:spAutoFit/>
          </a:bodyPr>
          <a:lstStyle/>
          <a:p>
            <a:r>
              <a:rPr lang="ar-SA"/>
              <a:t>س1</a:t>
            </a:r>
            <a:endParaRPr lang="en-US"/>
          </a:p>
        </p:txBody>
      </p:sp>
      <p:sp>
        <p:nvSpPr>
          <p:cNvPr id="63500" name="Line 12"/>
          <p:cNvSpPr>
            <a:spLocks noChangeShapeType="1"/>
          </p:cNvSpPr>
          <p:nvPr/>
        </p:nvSpPr>
        <p:spPr bwMode="auto">
          <a:xfrm>
            <a:off x="3311525" y="3608388"/>
            <a:ext cx="971550" cy="0"/>
          </a:xfrm>
          <a:prstGeom prst="line">
            <a:avLst/>
          </a:prstGeom>
          <a:noFill/>
          <a:ln w="9525">
            <a:solidFill>
              <a:schemeClr val="tx1"/>
            </a:solidFill>
            <a:prstDash val="sysDot"/>
            <a:round/>
            <a:headEnd/>
            <a:tailEnd/>
          </a:ln>
        </p:spPr>
        <p:txBody>
          <a:bodyPr/>
          <a:lstStyle/>
          <a:p>
            <a:endParaRPr lang="en-US"/>
          </a:p>
        </p:txBody>
      </p:sp>
      <p:sp>
        <p:nvSpPr>
          <p:cNvPr id="63501" name="Text Box 13"/>
          <p:cNvSpPr txBox="1">
            <a:spLocks noChangeArrowheads="1"/>
          </p:cNvSpPr>
          <p:nvPr/>
        </p:nvSpPr>
        <p:spPr bwMode="auto">
          <a:xfrm>
            <a:off x="4356100" y="3321050"/>
            <a:ext cx="498475" cy="366713"/>
          </a:xfrm>
          <a:prstGeom prst="rect">
            <a:avLst/>
          </a:prstGeom>
          <a:noFill/>
          <a:ln w="9525">
            <a:noFill/>
            <a:miter lim="800000"/>
            <a:headEnd/>
            <a:tailEnd/>
          </a:ln>
        </p:spPr>
        <p:txBody>
          <a:bodyPr wrap="none">
            <a:spAutoFit/>
          </a:bodyPr>
          <a:lstStyle/>
          <a:p>
            <a:r>
              <a:rPr lang="ar-SA" dirty="0"/>
              <a:t>س2</a:t>
            </a:r>
            <a:endParaRPr lang="en-US" dirty="0"/>
          </a:p>
        </p:txBody>
      </p:sp>
      <p:sp>
        <p:nvSpPr>
          <p:cNvPr id="15" name="Text Box 8"/>
          <p:cNvSpPr txBox="1">
            <a:spLocks noChangeArrowheads="1"/>
          </p:cNvSpPr>
          <p:nvPr/>
        </p:nvSpPr>
        <p:spPr bwMode="auto">
          <a:xfrm>
            <a:off x="2663825" y="4581525"/>
            <a:ext cx="688975" cy="366713"/>
          </a:xfrm>
          <a:prstGeom prst="rect">
            <a:avLst/>
          </a:prstGeom>
          <a:noFill/>
          <a:ln w="9525">
            <a:noFill/>
            <a:miter lim="800000"/>
            <a:headEnd/>
            <a:tailEnd/>
          </a:ln>
        </p:spPr>
        <p:txBody>
          <a:bodyPr>
            <a:spAutoFit/>
          </a:bodyPr>
          <a:lstStyle/>
          <a:p>
            <a:pPr>
              <a:spcBef>
                <a:spcPct val="50000"/>
              </a:spcBef>
            </a:pPr>
            <a:r>
              <a:rPr lang="ar-SA"/>
              <a:t>ط</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3493"/>
                                        </p:tgtEl>
                                        <p:attrNameLst>
                                          <p:attrName>style.visibility</p:attrName>
                                        </p:attrNameLst>
                                      </p:cBhvr>
                                      <p:to>
                                        <p:strVal val="visible"/>
                                      </p:to>
                                    </p:set>
                                    <p:anim calcmode="lin" valueType="num">
                                      <p:cBhvr>
                                        <p:cTn id="13" dur="1000" fill="hold"/>
                                        <p:tgtEl>
                                          <p:spTgt spid="63493"/>
                                        </p:tgtEl>
                                        <p:attrNameLst>
                                          <p:attrName>ppt_x</p:attrName>
                                        </p:attrNameLst>
                                      </p:cBhvr>
                                      <p:tavLst>
                                        <p:tav tm="0">
                                          <p:val>
                                            <p:strVal val="#ppt_x-.2"/>
                                          </p:val>
                                        </p:tav>
                                        <p:tav tm="100000">
                                          <p:val>
                                            <p:strVal val="#ppt_x"/>
                                          </p:val>
                                        </p:tav>
                                      </p:tavLst>
                                    </p:anim>
                                    <p:anim calcmode="lin" valueType="num">
                                      <p:cBhvr>
                                        <p:cTn id="14" dur="1000" fill="hold"/>
                                        <p:tgtEl>
                                          <p:spTgt spid="6349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349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3495"/>
                                        </p:tgtEl>
                                        <p:attrNameLst>
                                          <p:attrName>style.visibility</p:attrName>
                                        </p:attrNameLst>
                                      </p:cBhvr>
                                      <p:to>
                                        <p:strVal val="visible"/>
                                      </p:to>
                                    </p:set>
                                    <p:anim calcmode="lin" valueType="num">
                                      <p:cBhvr>
                                        <p:cTn id="20" dur="500" fill="hold"/>
                                        <p:tgtEl>
                                          <p:spTgt spid="63495"/>
                                        </p:tgtEl>
                                        <p:attrNameLst>
                                          <p:attrName>ppt_w</p:attrName>
                                        </p:attrNameLst>
                                      </p:cBhvr>
                                      <p:tavLst>
                                        <p:tav tm="0">
                                          <p:val>
                                            <p:fltVal val="0"/>
                                          </p:val>
                                        </p:tav>
                                        <p:tav tm="100000">
                                          <p:val>
                                            <p:strVal val="#ppt_w"/>
                                          </p:val>
                                        </p:tav>
                                      </p:tavLst>
                                    </p:anim>
                                    <p:anim calcmode="lin" valueType="num">
                                      <p:cBhvr>
                                        <p:cTn id="21" dur="500" fill="hold"/>
                                        <p:tgtEl>
                                          <p:spTgt spid="6349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3496"/>
                                        </p:tgtEl>
                                        <p:attrNameLst>
                                          <p:attrName>style.visibility</p:attrName>
                                        </p:attrNameLst>
                                      </p:cBhvr>
                                      <p:to>
                                        <p:strVal val="visible"/>
                                      </p:to>
                                    </p:set>
                                    <p:anim calcmode="lin" valueType="num">
                                      <p:cBhvr>
                                        <p:cTn id="26" dur="500" fill="hold"/>
                                        <p:tgtEl>
                                          <p:spTgt spid="63496"/>
                                        </p:tgtEl>
                                        <p:attrNameLst>
                                          <p:attrName>ppt_w</p:attrName>
                                        </p:attrNameLst>
                                      </p:cBhvr>
                                      <p:tavLst>
                                        <p:tav tm="0">
                                          <p:val>
                                            <p:fltVal val="0"/>
                                          </p:val>
                                        </p:tav>
                                        <p:tav tm="100000">
                                          <p:val>
                                            <p:strVal val="#ppt_w"/>
                                          </p:val>
                                        </p:tav>
                                      </p:tavLst>
                                    </p:anim>
                                    <p:anim calcmode="lin" valueType="num">
                                      <p:cBhvr>
                                        <p:cTn id="27" dur="500" fill="hold"/>
                                        <p:tgtEl>
                                          <p:spTgt spid="63496"/>
                                        </p:tgtEl>
                                        <p:attrNameLst>
                                          <p:attrName>ppt_h</p:attrName>
                                        </p:attrNameLst>
                                      </p:cBhvr>
                                      <p:tavLst>
                                        <p:tav tm="0">
                                          <p:val>
                                            <p:fltVal val="0"/>
                                          </p:val>
                                        </p:tav>
                                        <p:tav tm="100000">
                                          <p:val>
                                            <p:strVal val="#ppt_h"/>
                                          </p:val>
                                        </p:tav>
                                      </p:tavLst>
                                    </p:anim>
                                    <p:anim calcmode="lin" valueType="num">
                                      <p:cBhvr>
                                        <p:cTn id="28" dur="500" fill="hold"/>
                                        <p:tgtEl>
                                          <p:spTgt spid="63496"/>
                                        </p:tgtEl>
                                        <p:attrNameLst>
                                          <p:attrName>style.rotation</p:attrName>
                                        </p:attrNameLst>
                                      </p:cBhvr>
                                      <p:tavLst>
                                        <p:tav tm="0">
                                          <p:val>
                                            <p:fltVal val="360"/>
                                          </p:val>
                                        </p:tav>
                                        <p:tav tm="100000">
                                          <p:val>
                                            <p:fltVal val="0"/>
                                          </p:val>
                                        </p:tav>
                                      </p:tavLst>
                                    </p:anim>
                                    <p:animEffect transition="in" filter="fade">
                                      <p:cBhvr>
                                        <p:cTn id="29" dur="500"/>
                                        <p:tgtEl>
                                          <p:spTgt spid="6349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3494"/>
                                        </p:tgtEl>
                                        <p:attrNameLst>
                                          <p:attrName>style.visibility</p:attrName>
                                        </p:attrNameLst>
                                      </p:cBhvr>
                                      <p:to>
                                        <p:strVal val="visible"/>
                                      </p:to>
                                    </p:set>
                                    <p:anim calcmode="lin" valueType="num">
                                      <p:cBhvr>
                                        <p:cTn id="34" dur="1000" fill="hold"/>
                                        <p:tgtEl>
                                          <p:spTgt spid="63494"/>
                                        </p:tgtEl>
                                        <p:attrNameLst>
                                          <p:attrName>ppt_x</p:attrName>
                                        </p:attrNameLst>
                                      </p:cBhvr>
                                      <p:tavLst>
                                        <p:tav tm="0">
                                          <p:val>
                                            <p:strVal val="#ppt_x-.2"/>
                                          </p:val>
                                        </p:tav>
                                        <p:tav tm="100000">
                                          <p:val>
                                            <p:strVal val="#ppt_x"/>
                                          </p:val>
                                        </p:tav>
                                      </p:tavLst>
                                    </p:anim>
                                    <p:anim calcmode="lin" valueType="num">
                                      <p:cBhvr>
                                        <p:cTn id="35" dur="1000" fill="hold"/>
                                        <p:tgtEl>
                                          <p:spTgt spid="6349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3494"/>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3497"/>
                                        </p:tgtEl>
                                        <p:attrNameLst>
                                          <p:attrName>style.visibility</p:attrName>
                                        </p:attrNameLst>
                                      </p:cBhvr>
                                      <p:to>
                                        <p:strVal val="visible"/>
                                      </p:to>
                                    </p:set>
                                    <p:anim calcmode="lin" valueType="num">
                                      <p:cBhvr>
                                        <p:cTn id="41" dur="500" fill="hold"/>
                                        <p:tgtEl>
                                          <p:spTgt spid="63497"/>
                                        </p:tgtEl>
                                        <p:attrNameLst>
                                          <p:attrName>ppt_w</p:attrName>
                                        </p:attrNameLst>
                                      </p:cBhvr>
                                      <p:tavLst>
                                        <p:tav tm="0">
                                          <p:val>
                                            <p:fltVal val="0"/>
                                          </p:val>
                                        </p:tav>
                                        <p:tav tm="100000">
                                          <p:val>
                                            <p:strVal val="#ppt_w"/>
                                          </p:val>
                                        </p:tav>
                                      </p:tavLst>
                                    </p:anim>
                                    <p:anim calcmode="lin" valueType="num">
                                      <p:cBhvr>
                                        <p:cTn id="42" dur="500" fill="hold"/>
                                        <p:tgtEl>
                                          <p:spTgt spid="6349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3498"/>
                                        </p:tgtEl>
                                        <p:attrNameLst>
                                          <p:attrName>style.visibility</p:attrName>
                                        </p:attrNameLst>
                                      </p:cBhvr>
                                      <p:to>
                                        <p:strVal val="visible"/>
                                      </p:to>
                                    </p:set>
                                    <p:anim calcmode="lin" valueType="num">
                                      <p:cBhvr>
                                        <p:cTn id="47" dur="500" fill="hold"/>
                                        <p:tgtEl>
                                          <p:spTgt spid="63498"/>
                                        </p:tgtEl>
                                        <p:attrNameLst>
                                          <p:attrName>ppt_w</p:attrName>
                                        </p:attrNameLst>
                                      </p:cBhvr>
                                      <p:tavLst>
                                        <p:tav tm="0">
                                          <p:val>
                                            <p:fltVal val="0"/>
                                          </p:val>
                                        </p:tav>
                                        <p:tav tm="100000">
                                          <p:val>
                                            <p:strVal val="#ppt_w"/>
                                          </p:val>
                                        </p:tav>
                                      </p:tavLst>
                                    </p:anim>
                                    <p:anim calcmode="lin" valueType="num">
                                      <p:cBhvr>
                                        <p:cTn id="48" dur="500" fill="hold"/>
                                        <p:tgtEl>
                                          <p:spTgt spid="6349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3500"/>
                                        </p:tgtEl>
                                        <p:attrNameLst>
                                          <p:attrName>style.visibility</p:attrName>
                                        </p:attrNameLst>
                                      </p:cBhvr>
                                      <p:to>
                                        <p:strVal val="visible"/>
                                      </p:to>
                                    </p:set>
                                    <p:anim calcmode="lin" valueType="num">
                                      <p:cBhvr>
                                        <p:cTn id="53" dur="1000" fill="hold"/>
                                        <p:tgtEl>
                                          <p:spTgt spid="63500"/>
                                        </p:tgtEl>
                                        <p:attrNameLst>
                                          <p:attrName>ppt_x</p:attrName>
                                        </p:attrNameLst>
                                      </p:cBhvr>
                                      <p:tavLst>
                                        <p:tav tm="0">
                                          <p:val>
                                            <p:strVal val="#ppt_x-.2"/>
                                          </p:val>
                                        </p:tav>
                                        <p:tav tm="100000">
                                          <p:val>
                                            <p:strVal val="#ppt_x"/>
                                          </p:val>
                                        </p:tav>
                                      </p:tavLst>
                                    </p:anim>
                                    <p:anim calcmode="lin" valueType="num">
                                      <p:cBhvr>
                                        <p:cTn id="54" dur="1000" fill="hold"/>
                                        <p:tgtEl>
                                          <p:spTgt spid="6350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3500"/>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63501"/>
                                        </p:tgtEl>
                                        <p:attrNameLst>
                                          <p:attrName>style.visibility</p:attrName>
                                        </p:attrNameLst>
                                      </p:cBhvr>
                                      <p:to>
                                        <p:strVal val="visible"/>
                                      </p:to>
                                    </p:set>
                                    <p:anim calcmode="lin" valueType="num">
                                      <p:cBhvr>
                                        <p:cTn id="60" dur="500" fill="hold"/>
                                        <p:tgtEl>
                                          <p:spTgt spid="63501"/>
                                        </p:tgtEl>
                                        <p:attrNameLst>
                                          <p:attrName>ppt_w</p:attrName>
                                        </p:attrNameLst>
                                      </p:cBhvr>
                                      <p:tavLst>
                                        <p:tav tm="0">
                                          <p:val>
                                            <p:fltVal val="0"/>
                                          </p:val>
                                        </p:tav>
                                        <p:tav tm="100000">
                                          <p:val>
                                            <p:strVal val="#ppt_w"/>
                                          </p:val>
                                        </p:tav>
                                      </p:tavLst>
                                    </p:anim>
                                    <p:anim calcmode="lin" valueType="num">
                                      <p:cBhvr>
                                        <p:cTn id="61" dur="500" fill="hold"/>
                                        <p:tgtEl>
                                          <p:spTgt spid="63501"/>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360"/>
                                          </p:val>
                                        </p:tav>
                                        <p:tav tm="100000">
                                          <p:val>
                                            <p:fltVal val="0"/>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p:bldP spid="63496" grpId="0"/>
      <p:bldP spid="63497" grpId="0" animBg="1"/>
      <p:bldP spid="63498" grpId="0"/>
      <p:bldP spid="63500" grpId="0" animBg="1"/>
      <p:bldP spid="63501"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marL="609600" indent="-609600" algn="r" eaLnBrk="1" hangingPunct="1"/>
            <a:r>
              <a:rPr lang="ar-SA" sz="5400" dirty="0" smtClean="0">
                <a:solidFill>
                  <a:schemeClr val="accent2"/>
                </a:solidFill>
              </a:rPr>
              <a:t>ثانياً: طلب لا نهائي المرونة</a:t>
            </a:r>
          </a:p>
        </p:txBody>
      </p:sp>
      <p:sp>
        <p:nvSpPr>
          <p:cNvPr id="9219" name="Rectangle 3"/>
          <p:cNvSpPr>
            <a:spLocks noGrp="1" noChangeArrowheads="1"/>
          </p:cNvSpPr>
          <p:nvPr>
            <p:ph idx="1"/>
          </p:nvPr>
        </p:nvSpPr>
        <p:spPr>
          <a:xfrm>
            <a:off x="287338" y="1844675"/>
            <a:ext cx="8229600" cy="4530725"/>
          </a:xfrm>
        </p:spPr>
        <p:txBody>
          <a:bodyPr/>
          <a:lstStyle/>
          <a:p>
            <a:pPr marL="609600" indent="-609600" algn="r" eaLnBrk="1" hangingPunct="1">
              <a:buFont typeface="Wingdings" pitchFamily="2" charset="2"/>
              <a:buNone/>
            </a:pPr>
            <a:endParaRPr lang="ar-SA" sz="4400" dirty="0" smtClean="0">
              <a:solidFill>
                <a:schemeClr val="accent2"/>
              </a:solidFill>
            </a:endParaRPr>
          </a:p>
          <a:p>
            <a:pPr marL="609600" indent="-609600" algn="r" eaLnBrk="1" hangingPunct="1">
              <a:buFont typeface="Wingdings" pitchFamily="2" charset="2"/>
              <a:buNone/>
            </a:pPr>
            <a:r>
              <a:rPr lang="ar-SA" sz="2400" b="1" dirty="0" smtClean="0"/>
              <a:t>مهما تغيرت الكميه المطلوبة فلا يتغير الثمن</a:t>
            </a:r>
          </a:p>
          <a:p>
            <a:pPr marL="609600" indent="-609600" algn="r" eaLnBrk="1" hangingPunct="1">
              <a:buFont typeface="Wingdings" pitchFamily="2" charset="2"/>
              <a:buNone/>
            </a:pPr>
            <a:endParaRPr lang="ar-SA" sz="2400" b="1" dirty="0" smtClean="0"/>
          </a:p>
          <a:p>
            <a:pPr marL="609600" indent="-609600" algn="r" eaLnBrk="1" hangingPunct="1">
              <a:buFont typeface="Wingdings" pitchFamily="2" charset="2"/>
              <a:buNone/>
            </a:pPr>
            <a:r>
              <a:rPr lang="ar-SA" sz="2400" b="1" dirty="0" smtClean="0"/>
              <a:t>الرسم البياني: </a:t>
            </a:r>
          </a:p>
          <a:p>
            <a:pPr marL="609600" indent="-609600" algn="r" eaLnBrk="1" hangingPunct="1">
              <a:buFont typeface="Wingdings" pitchFamily="2" charset="2"/>
              <a:buNone/>
            </a:pPr>
            <a:endParaRPr lang="ar-SA" sz="2400" b="1" dirty="0" smtClean="0"/>
          </a:p>
          <a:p>
            <a:pPr marL="609600" indent="-609600" algn="r" eaLnBrk="1" hangingPunct="1">
              <a:buFont typeface="Wingdings" pitchFamily="2" charset="2"/>
              <a:buNone/>
            </a:pPr>
            <a:r>
              <a:rPr lang="ar-SA" sz="2400" b="1" dirty="0" smtClean="0"/>
              <a:t>المرونة = ∞</a:t>
            </a:r>
            <a:endParaRPr lang="en-US" sz="2400" b="1" dirty="0" smtClean="0"/>
          </a:p>
        </p:txBody>
      </p:sp>
      <p:sp>
        <p:nvSpPr>
          <p:cNvPr id="69636" name="Line 4"/>
          <p:cNvSpPr>
            <a:spLocks noChangeShapeType="1"/>
          </p:cNvSpPr>
          <p:nvPr/>
        </p:nvSpPr>
        <p:spPr bwMode="auto">
          <a:xfrm>
            <a:off x="4427538" y="3213100"/>
            <a:ext cx="0" cy="2051050"/>
          </a:xfrm>
          <a:prstGeom prst="line">
            <a:avLst/>
          </a:prstGeom>
          <a:noFill/>
          <a:ln w="9525">
            <a:solidFill>
              <a:schemeClr val="tx1"/>
            </a:solidFill>
            <a:round/>
            <a:headEnd/>
            <a:tailEnd/>
          </a:ln>
        </p:spPr>
        <p:txBody>
          <a:bodyPr/>
          <a:lstStyle/>
          <a:p>
            <a:endParaRPr lang="en-US"/>
          </a:p>
        </p:txBody>
      </p:sp>
      <p:sp>
        <p:nvSpPr>
          <p:cNvPr id="69637" name="Line 5"/>
          <p:cNvSpPr>
            <a:spLocks noChangeShapeType="1"/>
          </p:cNvSpPr>
          <p:nvPr/>
        </p:nvSpPr>
        <p:spPr bwMode="auto">
          <a:xfrm>
            <a:off x="1908175" y="5229225"/>
            <a:ext cx="2519363" cy="0"/>
          </a:xfrm>
          <a:prstGeom prst="line">
            <a:avLst/>
          </a:prstGeom>
          <a:noFill/>
          <a:ln w="9525">
            <a:solidFill>
              <a:schemeClr val="tx1"/>
            </a:solidFill>
            <a:round/>
            <a:headEnd/>
            <a:tailEnd/>
          </a:ln>
        </p:spPr>
        <p:txBody>
          <a:bodyPr/>
          <a:lstStyle/>
          <a:p>
            <a:endParaRPr lang="en-US"/>
          </a:p>
        </p:txBody>
      </p:sp>
      <p:sp>
        <p:nvSpPr>
          <p:cNvPr id="69638" name="Line 6"/>
          <p:cNvSpPr>
            <a:spLocks noChangeShapeType="1"/>
          </p:cNvSpPr>
          <p:nvPr/>
        </p:nvSpPr>
        <p:spPr bwMode="auto">
          <a:xfrm>
            <a:off x="2484438" y="4076700"/>
            <a:ext cx="1763712" cy="0"/>
          </a:xfrm>
          <a:prstGeom prst="line">
            <a:avLst/>
          </a:prstGeom>
          <a:noFill/>
          <a:ln w="9525">
            <a:solidFill>
              <a:schemeClr val="tx1"/>
            </a:solidFill>
            <a:round/>
            <a:headEnd/>
            <a:tailEnd/>
          </a:ln>
        </p:spPr>
        <p:txBody>
          <a:bodyPr/>
          <a:lstStyle/>
          <a:p>
            <a:endParaRPr lang="en-US"/>
          </a:p>
        </p:txBody>
      </p:sp>
      <p:sp>
        <p:nvSpPr>
          <p:cNvPr id="69639" name="Text Box 7"/>
          <p:cNvSpPr txBox="1">
            <a:spLocks noChangeArrowheads="1"/>
          </p:cNvSpPr>
          <p:nvPr/>
        </p:nvSpPr>
        <p:spPr bwMode="auto">
          <a:xfrm>
            <a:off x="1943100" y="3860800"/>
            <a:ext cx="323850" cy="366713"/>
          </a:xfrm>
          <a:prstGeom prst="rect">
            <a:avLst/>
          </a:prstGeom>
          <a:noFill/>
          <a:ln w="9525">
            <a:noFill/>
            <a:miter lim="800000"/>
            <a:headEnd/>
            <a:tailEnd/>
          </a:ln>
        </p:spPr>
        <p:txBody>
          <a:bodyPr>
            <a:spAutoFit/>
          </a:bodyPr>
          <a:lstStyle/>
          <a:p>
            <a:pPr>
              <a:spcBef>
                <a:spcPct val="50000"/>
              </a:spcBef>
            </a:pPr>
            <a:r>
              <a:rPr lang="ar-SA"/>
              <a:t>ط</a:t>
            </a:r>
            <a:endParaRPr lang="en-US"/>
          </a:p>
        </p:txBody>
      </p:sp>
      <p:sp>
        <p:nvSpPr>
          <p:cNvPr id="69640" name="Text Box 8"/>
          <p:cNvSpPr txBox="1">
            <a:spLocks noChangeArrowheads="1"/>
          </p:cNvSpPr>
          <p:nvPr/>
        </p:nvSpPr>
        <p:spPr bwMode="auto">
          <a:xfrm>
            <a:off x="1368425" y="5084763"/>
            <a:ext cx="688975" cy="366712"/>
          </a:xfrm>
          <a:prstGeom prst="rect">
            <a:avLst/>
          </a:prstGeom>
          <a:noFill/>
          <a:ln w="9525">
            <a:noFill/>
            <a:miter lim="800000"/>
            <a:headEnd/>
            <a:tailEnd/>
          </a:ln>
        </p:spPr>
        <p:txBody>
          <a:bodyPr>
            <a:spAutoFit/>
          </a:bodyPr>
          <a:lstStyle/>
          <a:p>
            <a:pPr>
              <a:spcBef>
                <a:spcPct val="50000"/>
              </a:spcBef>
            </a:pPr>
            <a:r>
              <a:rPr lang="ar-SA"/>
              <a:t>ك</a:t>
            </a:r>
            <a:endParaRPr lang="en-US"/>
          </a:p>
        </p:txBody>
      </p:sp>
      <p:sp>
        <p:nvSpPr>
          <p:cNvPr id="69641" name="Line 9"/>
          <p:cNvSpPr>
            <a:spLocks noChangeShapeType="1"/>
          </p:cNvSpPr>
          <p:nvPr/>
        </p:nvSpPr>
        <p:spPr bwMode="auto">
          <a:xfrm>
            <a:off x="3816350" y="4113213"/>
            <a:ext cx="0" cy="1044575"/>
          </a:xfrm>
          <a:prstGeom prst="line">
            <a:avLst/>
          </a:prstGeom>
          <a:noFill/>
          <a:ln w="9525">
            <a:solidFill>
              <a:schemeClr val="tx1"/>
            </a:solidFill>
            <a:prstDash val="sysDot"/>
            <a:round/>
            <a:headEnd/>
            <a:tailEnd/>
          </a:ln>
        </p:spPr>
        <p:txBody>
          <a:bodyPr/>
          <a:lstStyle/>
          <a:p>
            <a:endParaRPr lang="en-US"/>
          </a:p>
        </p:txBody>
      </p:sp>
      <p:sp>
        <p:nvSpPr>
          <p:cNvPr id="69642" name="Text Box 10"/>
          <p:cNvSpPr txBox="1">
            <a:spLocks noChangeArrowheads="1"/>
          </p:cNvSpPr>
          <p:nvPr/>
        </p:nvSpPr>
        <p:spPr bwMode="auto">
          <a:xfrm>
            <a:off x="3635375" y="5337175"/>
            <a:ext cx="449263" cy="366713"/>
          </a:xfrm>
          <a:prstGeom prst="rect">
            <a:avLst/>
          </a:prstGeom>
          <a:noFill/>
          <a:ln w="9525">
            <a:noFill/>
            <a:miter lim="800000"/>
            <a:headEnd/>
            <a:tailEnd/>
          </a:ln>
        </p:spPr>
        <p:txBody>
          <a:bodyPr wrap="none">
            <a:spAutoFit/>
          </a:bodyPr>
          <a:lstStyle/>
          <a:p>
            <a:r>
              <a:rPr lang="ar-SA"/>
              <a:t>ك1</a:t>
            </a:r>
            <a:endParaRPr lang="en-US"/>
          </a:p>
        </p:txBody>
      </p:sp>
      <p:sp>
        <p:nvSpPr>
          <p:cNvPr id="69643" name="Line 11"/>
          <p:cNvSpPr>
            <a:spLocks noChangeShapeType="1"/>
          </p:cNvSpPr>
          <p:nvPr/>
        </p:nvSpPr>
        <p:spPr bwMode="auto">
          <a:xfrm>
            <a:off x="3024188" y="4113213"/>
            <a:ext cx="0" cy="1079500"/>
          </a:xfrm>
          <a:prstGeom prst="line">
            <a:avLst/>
          </a:prstGeom>
          <a:noFill/>
          <a:ln w="9525">
            <a:solidFill>
              <a:schemeClr val="tx1"/>
            </a:solidFill>
            <a:prstDash val="sysDot"/>
            <a:round/>
            <a:headEnd/>
            <a:tailEnd/>
          </a:ln>
        </p:spPr>
        <p:txBody>
          <a:bodyPr/>
          <a:lstStyle/>
          <a:p>
            <a:endParaRPr lang="en-US"/>
          </a:p>
        </p:txBody>
      </p:sp>
      <p:sp>
        <p:nvSpPr>
          <p:cNvPr id="69644" name="Text Box 12"/>
          <p:cNvSpPr txBox="1">
            <a:spLocks noChangeArrowheads="1"/>
          </p:cNvSpPr>
          <p:nvPr/>
        </p:nvSpPr>
        <p:spPr bwMode="auto">
          <a:xfrm>
            <a:off x="2771775" y="5300663"/>
            <a:ext cx="449263" cy="366712"/>
          </a:xfrm>
          <a:prstGeom prst="rect">
            <a:avLst/>
          </a:prstGeom>
          <a:noFill/>
          <a:ln w="9525">
            <a:noFill/>
            <a:miter lim="800000"/>
            <a:headEnd/>
            <a:tailEnd/>
          </a:ln>
        </p:spPr>
        <p:txBody>
          <a:bodyPr wrap="none">
            <a:spAutoFit/>
          </a:bodyPr>
          <a:lstStyle/>
          <a:p>
            <a:r>
              <a:rPr lang="ar-SA"/>
              <a:t>ك2</a:t>
            </a:r>
            <a:endParaRPr lang="en-US"/>
          </a:p>
        </p:txBody>
      </p:sp>
      <p:sp>
        <p:nvSpPr>
          <p:cNvPr id="15" name="Text Box 7"/>
          <p:cNvSpPr txBox="1">
            <a:spLocks noChangeArrowheads="1"/>
          </p:cNvSpPr>
          <p:nvPr/>
        </p:nvSpPr>
        <p:spPr bwMode="auto">
          <a:xfrm>
            <a:off x="4139952" y="2564904"/>
            <a:ext cx="323850" cy="366713"/>
          </a:xfrm>
          <a:prstGeom prst="rect">
            <a:avLst/>
          </a:prstGeom>
          <a:noFill/>
          <a:ln w="9525">
            <a:noFill/>
            <a:miter lim="800000"/>
            <a:headEnd/>
            <a:tailEnd/>
          </a:ln>
        </p:spPr>
        <p:txBody>
          <a:bodyPr>
            <a:spAutoFit/>
          </a:bodyPr>
          <a:lstStyle/>
          <a:p>
            <a:pPr>
              <a:spcBef>
                <a:spcPct val="50000"/>
              </a:spcBef>
            </a:pPr>
            <a:r>
              <a:rPr lang="ar-SA" dirty="0" smtClean="0"/>
              <a:t>س</a:t>
            </a:r>
            <a:endParaRPr lang="en-US" dirty="0"/>
          </a:p>
        </p:txBody>
      </p:sp>
      <p:sp>
        <p:nvSpPr>
          <p:cNvPr id="16" name="Text Box 7"/>
          <p:cNvSpPr txBox="1">
            <a:spLocks noChangeArrowheads="1"/>
          </p:cNvSpPr>
          <p:nvPr/>
        </p:nvSpPr>
        <p:spPr bwMode="auto">
          <a:xfrm>
            <a:off x="4500563" y="3933825"/>
            <a:ext cx="792162" cy="368300"/>
          </a:xfrm>
          <a:prstGeom prst="rect">
            <a:avLst/>
          </a:prstGeom>
          <a:noFill/>
          <a:ln w="9525">
            <a:noFill/>
            <a:miter lim="800000"/>
            <a:headEnd/>
            <a:tailEnd/>
          </a:ln>
        </p:spPr>
        <p:txBody>
          <a:bodyPr>
            <a:spAutoFit/>
          </a:bodyPr>
          <a:lstStyle/>
          <a:p>
            <a:pPr>
              <a:spcBef>
                <a:spcPct val="50000"/>
              </a:spcBef>
            </a:pPr>
            <a:r>
              <a:rPr lang="ar-SA"/>
              <a:t>س1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p:cTn id="13" dur="1000" fill="hold"/>
                                        <p:tgtEl>
                                          <p:spTgt spid="69637"/>
                                        </p:tgtEl>
                                        <p:attrNameLst>
                                          <p:attrName>ppt_x</p:attrName>
                                        </p:attrNameLst>
                                      </p:cBhvr>
                                      <p:tavLst>
                                        <p:tav tm="0">
                                          <p:val>
                                            <p:strVal val="#ppt_x-.2"/>
                                          </p:val>
                                        </p:tav>
                                        <p:tav tm="100000">
                                          <p:val>
                                            <p:strVal val="#ppt_x"/>
                                          </p:val>
                                        </p:tav>
                                      </p:tavLst>
                                    </p:anim>
                                    <p:anim calcmode="lin" valueType="num">
                                      <p:cBhvr>
                                        <p:cTn id="14"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963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9639"/>
                                        </p:tgtEl>
                                        <p:attrNameLst>
                                          <p:attrName>style.visibility</p:attrName>
                                        </p:attrNameLst>
                                      </p:cBhvr>
                                      <p:to>
                                        <p:strVal val="visible"/>
                                      </p:to>
                                    </p:set>
                                    <p:anim calcmode="lin" valueType="num">
                                      <p:cBhvr>
                                        <p:cTn id="20" dur="500" fill="hold"/>
                                        <p:tgtEl>
                                          <p:spTgt spid="69639"/>
                                        </p:tgtEl>
                                        <p:attrNameLst>
                                          <p:attrName>ppt_w</p:attrName>
                                        </p:attrNameLst>
                                      </p:cBhvr>
                                      <p:tavLst>
                                        <p:tav tm="0">
                                          <p:val>
                                            <p:fltVal val="0"/>
                                          </p:val>
                                        </p:tav>
                                        <p:tav tm="100000">
                                          <p:val>
                                            <p:strVal val="#ppt_w"/>
                                          </p:val>
                                        </p:tav>
                                      </p:tavLst>
                                    </p:anim>
                                    <p:anim calcmode="lin" valueType="num">
                                      <p:cBhvr>
                                        <p:cTn id="21" dur="500" fill="hold"/>
                                        <p:tgtEl>
                                          <p:spTgt spid="6963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69640"/>
                                        </p:tgtEl>
                                        <p:attrNameLst>
                                          <p:attrName>style.visibility</p:attrName>
                                        </p:attrNameLst>
                                      </p:cBhvr>
                                      <p:to>
                                        <p:strVal val="visible"/>
                                      </p:to>
                                    </p:set>
                                    <p:anim calcmode="lin" valueType="num">
                                      <p:cBhvr>
                                        <p:cTn id="26" dur="500" fill="hold"/>
                                        <p:tgtEl>
                                          <p:spTgt spid="69640"/>
                                        </p:tgtEl>
                                        <p:attrNameLst>
                                          <p:attrName>ppt_w</p:attrName>
                                        </p:attrNameLst>
                                      </p:cBhvr>
                                      <p:tavLst>
                                        <p:tav tm="0">
                                          <p:val>
                                            <p:fltVal val="0"/>
                                          </p:val>
                                        </p:tav>
                                        <p:tav tm="100000">
                                          <p:val>
                                            <p:strVal val="#ppt_w"/>
                                          </p:val>
                                        </p:tav>
                                      </p:tavLst>
                                    </p:anim>
                                    <p:anim calcmode="lin" valueType="num">
                                      <p:cBhvr>
                                        <p:cTn id="27" dur="500" fill="hold"/>
                                        <p:tgtEl>
                                          <p:spTgt spid="69640"/>
                                        </p:tgtEl>
                                        <p:attrNameLst>
                                          <p:attrName>ppt_h</p:attrName>
                                        </p:attrNameLst>
                                      </p:cBhvr>
                                      <p:tavLst>
                                        <p:tav tm="0">
                                          <p:val>
                                            <p:fltVal val="0"/>
                                          </p:val>
                                        </p:tav>
                                        <p:tav tm="100000">
                                          <p:val>
                                            <p:strVal val="#ppt_h"/>
                                          </p:val>
                                        </p:tav>
                                      </p:tavLst>
                                    </p:anim>
                                    <p:anim calcmode="lin" valueType="num">
                                      <p:cBhvr>
                                        <p:cTn id="28" dur="500" fill="hold"/>
                                        <p:tgtEl>
                                          <p:spTgt spid="69640"/>
                                        </p:tgtEl>
                                        <p:attrNameLst>
                                          <p:attrName>style.rotation</p:attrName>
                                        </p:attrNameLst>
                                      </p:cBhvr>
                                      <p:tavLst>
                                        <p:tav tm="0">
                                          <p:val>
                                            <p:fltVal val="360"/>
                                          </p:val>
                                        </p:tav>
                                        <p:tav tm="100000">
                                          <p:val>
                                            <p:fltVal val="0"/>
                                          </p:val>
                                        </p:tav>
                                      </p:tavLst>
                                    </p:anim>
                                    <p:animEffect transition="in" filter="fade">
                                      <p:cBhvr>
                                        <p:cTn id="29" dur="500"/>
                                        <p:tgtEl>
                                          <p:spTgt spid="6964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9638"/>
                                        </p:tgtEl>
                                        <p:attrNameLst>
                                          <p:attrName>style.visibility</p:attrName>
                                        </p:attrNameLst>
                                      </p:cBhvr>
                                      <p:to>
                                        <p:strVal val="visible"/>
                                      </p:to>
                                    </p:set>
                                    <p:anim calcmode="lin" valueType="num">
                                      <p:cBhvr>
                                        <p:cTn id="34" dur="1000" fill="hold"/>
                                        <p:tgtEl>
                                          <p:spTgt spid="69638"/>
                                        </p:tgtEl>
                                        <p:attrNameLst>
                                          <p:attrName>ppt_x</p:attrName>
                                        </p:attrNameLst>
                                      </p:cBhvr>
                                      <p:tavLst>
                                        <p:tav tm="0">
                                          <p:val>
                                            <p:strVal val="#ppt_x-.2"/>
                                          </p:val>
                                        </p:tav>
                                        <p:tav tm="100000">
                                          <p:val>
                                            <p:strVal val="#ppt_x"/>
                                          </p:val>
                                        </p:tav>
                                      </p:tavLst>
                                    </p:anim>
                                    <p:anim calcmode="lin" valueType="num">
                                      <p:cBhvr>
                                        <p:cTn id="35" dur="1000" fill="hold"/>
                                        <p:tgtEl>
                                          <p:spTgt spid="6963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9638"/>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9641"/>
                                        </p:tgtEl>
                                        <p:attrNameLst>
                                          <p:attrName>style.visibility</p:attrName>
                                        </p:attrNameLst>
                                      </p:cBhvr>
                                      <p:to>
                                        <p:strVal val="visible"/>
                                      </p:to>
                                    </p:set>
                                    <p:anim calcmode="lin" valueType="num">
                                      <p:cBhvr>
                                        <p:cTn id="41" dur="500" fill="hold"/>
                                        <p:tgtEl>
                                          <p:spTgt spid="69641"/>
                                        </p:tgtEl>
                                        <p:attrNameLst>
                                          <p:attrName>ppt_w</p:attrName>
                                        </p:attrNameLst>
                                      </p:cBhvr>
                                      <p:tavLst>
                                        <p:tav tm="0">
                                          <p:val>
                                            <p:fltVal val="0"/>
                                          </p:val>
                                        </p:tav>
                                        <p:tav tm="100000">
                                          <p:val>
                                            <p:strVal val="#ppt_w"/>
                                          </p:val>
                                        </p:tav>
                                      </p:tavLst>
                                    </p:anim>
                                    <p:anim calcmode="lin" valueType="num">
                                      <p:cBhvr>
                                        <p:cTn id="42" dur="500" fill="hold"/>
                                        <p:tgtEl>
                                          <p:spTgt spid="6964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69642"/>
                                        </p:tgtEl>
                                        <p:attrNameLst>
                                          <p:attrName>style.visibility</p:attrName>
                                        </p:attrNameLst>
                                      </p:cBhvr>
                                      <p:to>
                                        <p:strVal val="visible"/>
                                      </p:to>
                                    </p:set>
                                    <p:anim calcmode="lin" valueType="num">
                                      <p:cBhvr>
                                        <p:cTn id="47" dur="500" fill="hold"/>
                                        <p:tgtEl>
                                          <p:spTgt spid="69642"/>
                                        </p:tgtEl>
                                        <p:attrNameLst>
                                          <p:attrName>ppt_w</p:attrName>
                                        </p:attrNameLst>
                                      </p:cBhvr>
                                      <p:tavLst>
                                        <p:tav tm="0">
                                          <p:val>
                                            <p:fltVal val="0"/>
                                          </p:val>
                                        </p:tav>
                                        <p:tav tm="100000">
                                          <p:val>
                                            <p:strVal val="#ppt_w"/>
                                          </p:val>
                                        </p:tav>
                                      </p:tavLst>
                                    </p:anim>
                                    <p:anim calcmode="lin" valueType="num">
                                      <p:cBhvr>
                                        <p:cTn id="48" dur="500" fill="hold"/>
                                        <p:tgtEl>
                                          <p:spTgt spid="69642"/>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69643"/>
                                        </p:tgtEl>
                                        <p:attrNameLst>
                                          <p:attrName>style.visibility</p:attrName>
                                        </p:attrNameLst>
                                      </p:cBhvr>
                                      <p:to>
                                        <p:strVal val="visible"/>
                                      </p:to>
                                    </p:set>
                                    <p:anim calcmode="lin" valueType="num">
                                      <p:cBhvr>
                                        <p:cTn id="53" dur="1000" fill="hold"/>
                                        <p:tgtEl>
                                          <p:spTgt spid="69643"/>
                                        </p:tgtEl>
                                        <p:attrNameLst>
                                          <p:attrName>ppt_x</p:attrName>
                                        </p:attrNameLst>
                                      </p:cBhvr>
                                      <p:tavLst>
                                        <p:tav tm="0">
                                          <p:val>
                                            <p:strVal val="#ppt_x-.2"/>
                                          </p:val>
                                        </p:tav>
                                        <p:tav tm="100000">
                                          <p:val>
                                            <p:strVal val="#ppt_x"/>
                                          </p:val>
                                        </p:tav>
                                      </p:tavLst>
                                    </p:anim>
                                    <p:anim calcmode="lin" valueType="num">
                                      <p:cBhvr>
                                        <p:cTn id="54" dur="1000" fill="hold"/>
                                        <p:tgtEl>
                                          <p:spTgt spid="6964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9643"/>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69644"/>
                                        </p:tgtEl>
                                        <p:attrNameLst>
                                          <p:attrName>style.visibility</p:attrName>
                                        </p:attrNameLst>
                                      </p:cBhvr>
                                      <p:to>
                                        <p:strVal val="visible"/>
                                      </p:to>
                                    </p:set>
                                    <p:anim calcmode="lin" valueType="num">
                                      <p:cBhvr>
                                        <p:cTn id="60" dur="500" fill="hold"/>
                                        <p:tgtEl>
                                          <p:spTgt spid="69644"/>
                                        </p:tgtEl>
                                        <p:attrNameLst>
                                          <p:attrName>ppt_w</p:attrName>
                                        </p:attrNameLst>
                                      </p:cBhvr>
                                      <p:tavLst>
                                        <p:tav tm="0">
                                          <p:val>
                                            <p:fltVal val="0"/>
                                          </p:val>
                                        </p:tav>
                                        <p:tav tm="100000">
                                          <p:val>
                                            <p:strVal val="#ppt_w"/>
                                          </p:val>
                                        </p:tav>
                                      </p:tavLst>
                                    </p:anim>
                                    <p:anim calcmode="lin" valueType="num">
                                      <p:cBhvr>
                                        <p:cTn id="61" dur="500" fill="hold"/>
                                        <p:tgtEl>
                                          <p:spTgt spid="69644"/>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p:bldP spid="69640" grpId="0"/>
      <p:bldP spid="69641" grpId="0" animBg="1"/>
      <p:bldP spid="69642" grpId="0"/>
      <p:bldP spid="69643" grpId="0" animBg="1"/>
      <p:bldP spid="69644" grpId="0"/>
      <p:bldP spid="15" grpId="0"/>
      <p:bldP spid="16"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TotalTime>
  <Words>14142</Words>
  <Application>Microsoft Office PowerPoint</Application>
  <PresentationFormat>On-screen Show (4:3)</PresentationFormat>
  <Paragraphs>2688</Paragraphs>
  <Slides>283</Slides>
  <Notes>4</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283</vt:i4>
      </vt:variant>
    </vt:vector>
  </HeadingPairs>
  <TitlesOfParts>
    <vt:vector size="289" baseType="lpstr">
      <vt:lpstr>Capsules</vt:lpstr>
      <vt:lpstr>Office Theme</vt:lpstr>
      <vt:lpstr>Module</vt:lpstr>
      <vt:lpstr>1_Office Theme</vt:lpstr>
      <vt:lpstr>Chart</vt:lpstr>
      <vt:lpstr>Equation</vt:lpstr>
      <vt:lpstr>جامعة الملك سعود كلية علوم الأغذية والزراعة قسم الاقتصاد الزراعي</vt:lpstr>
      <vt:lpstr>الأسبوع الأول:مقدمة وأساسيات</vt:lpstr>
      <vt:lpstr>تعريف المفاهيم الرئيسة</vt:lpstr>
      <vt:lpstr> تعريف المفاهيم الرئيسة</vt:lpstr>
      <vt:lpstr>المشكلة الاقتصادية</vt:lpstr>
      <vt:lpstr>حل للمشكلة الاقتصادية يكون بـالآتى:</vt:lpstr>
      <vt:lpstr>الموارد الاقتصادية</vt:lpstr>
      <vt:lpstr>العمل/العمالة</vt:lpstr>
      <vt:lpstr>الأرض</vt:lpstr>
      <vt:lpstr>رأس المال</vt:lpstr>
      <vt:lpstr>التنظيم</vt:lpstr>
      <vt:lpstr>فروع علم الاقتصاد</vt:lpstr>
      <vt:lpstr> التحليل الاقتصادي</vt:lpstr>
      <vt:lpstr>الافتراضات الأساسية في التحليل الاقتصادي</vt:lpstr>
      <vt:lpstr>الزراعــــة </vt:lpstr>
      <vt:lpstr>الاقتصاد الزراعي</vt:lpstr>
      <vt:lpstr>PowerPoint Presentation</vt:lpstr>
      <vt:lpstr>نشوء الاقتصاد الزراعي </vt:lpstr>
      <vt:lpstr>متطلبات تطبيق علم الاقتصاد علي القطاع الزراعي</vt:lpstr>
      <vt:lpstr>مجالات وفروع الاقتصاد الزراعي</vt:lpstr>
      <vt:lpstr>2. إدارة المشاريع الزراعية</vt:lpstr>
      <vt:lpstr>تابع</vt:lpstr>
      <vt:lpstr>عوامل/مدخلات/عناصر الانتاج الزراعي </vt:lpstr>
      <vt:lpstr>أولاً، الأرض </vt:lpstr>
      <vt:lpstr>لكن:</vt:lpstr>
      <vt:lpstr>خواص الأرض العامة وتأثيراتها</vt:lpstr>
      <vt:lpstr>2. العمل (العمالة)</vt:lpstr>
      <vt:lpstr>مقاييس العمل/العمالة</vt:lpstr>
      <vt:lpstr>خواص العمل</vt:lpstr>
      <vt:lpstr>يتبع:</vt:lpstr>
      <vt:lpstr>3.  رأس المال</vt:lpstr>
      <vt:lpstr>تابع</vt:lpstr>
      <vt:lpstr>التنظيم</vt:lpstr>
      <vt:lpstr>خصائص الإنتاج الزراعي والمنتجات الزراعية </vt:lpstr>
      <vt:lpstr>الإنتاج الزراعي </vt:lpstr>
      <vt:lpstr>أولاً، خصائص المنتجات الزراعية </vt:lpstr>
      <vt:lpstr>2.  الضخامة </vt:lpstr>
      <vt:lpstr>3.  القابلية للتلف</vt:lpstr>
      <vt:lpstr>4. التفاوت في الجودة</vt:lpstr>
      <vt:lpstr>5. إنخفاض مرونة العرض والطلب علي المنتجات الزراعية</vt:lpstr>
      <vt:lpstr>يتبع:</vt:lpstr>
      <vt:lpstr>ثانياً، خصائص عمليات الانتاج الزراعي </vt:lpstr>
      <vt:lpstr>2.  التقلبات السنوية في الانتاج </vt:lpstr>
      <vt:lpstr>3.  التقلبات الموسمية في الانتاج </vt:lpstr>
      <vt:lpstr>تابع</vt:lpstr>
      <vt:lpstr>4. التركيز الجغرافي للانتاج</vt:lpstr>
      <vt:lpstr>5.  تفاوت تكاليف الانتاج</vt:lpstr>
      <vt:lpstr>6.  صعوبة التحكم في الناتج الاجمالي</vt:lpstr>
      <vt:lpstr>7. ضخامة رأس المال الثابـت في الـزراعـة</vt:lpstr>
      <vt:lpstr> 8. المخاطـرة وصعـوبـة التمـويـل </vt:lpstr>
      <vt:lpstr>إستخدام الرسم البياني في التحليل الاقتصادي</vt:lpstr>
      <vt:lpstr>PowerPoint Presentation</vt:lpstr>
      <vt:lpstr>الرسوم والأشكال البيانية</vt:lpstr>
      <vt:lpstr>أولاً: طبيعة المتغيرات </vt:lpstr>
      <vt:lpstr>ملاحظات مهمة:</vt:lpstr>
      <vt:lpstr>ثانياً، طبيعة العلاقة بين المتغيرات</vt:lpstr>
      <vt:lpstr>ثالثاً، إتجاه العلاقة بين المتغيرات</vt:lpstr>
      <vt:lpstr>ملخص: أساسيات الرسوم البيانية</vt:lpstr>
      <vt:lpstr>مكونات مهمة في الرسم البياني</vt:lpstr>
      <vt:lpstr>بعض العلاقات الاقتصادية الممكنة</vt:lpstr>
      <vt:lpstr>إفتراضات إستخدام الرسوم البيانية</vt:lpstr>
      <vt:lpstr>تمرين لبيان العلاقة الطردية والعكسية</vt:lpstr>
      <vt:lpstr>PowerPoint Presentation</vt:lpstr>
      <vt:lpstr>منحني العلاقة العكسية (منحني الطلب)</vt:lpstr>
      <vt:lpstr>الاسبوع الثاني:الطلب على المنتجات الزراعية</vt:lpstr>
      <vt:lpstr>تعريف الطلب</vt:lpstr>
      <vt:lpstr>ملاحظات على التعريف</vt:lpstr>
      <vt:lpstr>يتبع: تعريف الطلب</vt:lpstr>
      <vt:lpstr>قانون الطلب</vt:lpstr>
      <vt:lpstr>تفسير العلاقة العكسية بين السعر وكمية الطلب </vt:lpstr>
      <vt:lpstr>جدول الطلب </vt:lpstr>
      <vt:lpstr>جدول طلب السوق</vt:lpstr>
      <vt:lpstr>منحنى طلب السوق </vt:lpstr>
      <vt:lpstr> دالة الطلب </vt:lpstr>
      <vt:lpstr>مثال لمنحني الطلب بيانياً:  الشكل التالي يوضح منحنى الطلب على القمح</vt:lpstr>
      <vt:lpstr>PowerPoint Presentation</vt:lpstr>
      <vt:lpstr>PowerPoint Presentation</vt:lpstr>
      <vt:lpstr>العوامل المؤثرة في الطلب على المنتجات الزراعية (محددات الطلب)</vt:lpstr>
      <vt:lpstr>PowerPoint Presentation</vt:lpstr>
      <vt:lpstr>أولاً: الدخل الحقيقي </vt:lpstr>
      <vt:lpstr>PowerPoint Presentation</vt:lpstr>
      <vt:lpstr>أثر زيادة دخول المستهلكين علي منحني الطلب علي القمح</vt:lpstr>
      <vt:lpstr>هنالك عدة ملاحظات في ما يتعلق بارتباط الدخل بالطلب على السلع الزراعية </vt:lpstr>
      <vt:lpstr>يتبع:</vt:lpstr>
      <vt:lpstr>PowerPoint Presentation</vt:lpstr>
      <vt:lpstr>ثانياً، وجود سلع بديلة وأسعار السلع البديلة والمكملة </vt:lpstr>
      <vt:lpstr>ثالثاً، حجم السوق </vt:lpstr>
      <vt:lpstr>رابعاً الأذواق، العادات، التقاليد، والدين </vt:lpstr>
      <vt:lpstr>خامساً، التوقعات المستقبلية للأسعار والدخل </vt:lpstr>
      <vt:lpstr>سادساً، المؤثرات الخاصة </vt:lpstr>
      <vt:lpstr>الاسبوع الثالث: مرونة الطلب</vt:lpstr>
      <vt:lpstr>المقصود بالمرونة </vt:lpstr>
      <vt:lpstr>أنواع المرونة</vt:lpstr>
      <vt:lpstr>قياس المرونة</vt:lpstr>
      <vt:lpstr>PowerPoint Presentation</vt:lpstr>
      <vt:lpstr>مثال</vt:lpstr>
      <vt:lpstr>مثال</vt:lpstr>
      <vt:lpstr>تصنيف الطلب حسب المرونة</vt:lpstr>
      <vt:lpstr>ثانياً: طلب لا نهائي المرونة</vt:lpstr>
      <vt:lpstr>ثالثاً: طلب مرن</vt:lpstr>
      <vt:lpstr>رابعاً: طلب غير مرن</vt:lpstr>
      <vt:lpstr>خامساً: طلب متكافئ المرونة</vt:lpstr>
      <vt:lpstr>قياس مرونة نقطة الوسط</vt:lpstr>
      <vt:lpstr>PowerPoint Presentation</vt:lpstr>
      <vt:lpstr>مثال</vt:lpstr>
      <vt:lpstr>مرونة الطلب التقاطعية</vt:lpstr>
      <vt:lpstr>أمثلة</vt:lpstr>
      <vt:lpstr>مثال 2</vt:lpstr>
      <vt:lpstr>مرونة الطلب الدخلية</vt:lpstr>
      <vt:lpstr>ملاحظات</vt:lpstr>
      <vt:lpstr>محددات مرونة الطلب</vt:lpstr>
      <vt:lpstr>ثانياً: مدى ضرورة السلعة للمستهلك</vt:lpstr>
      <vt:lpstr>ثالثاً: حجم نصيب السلعة في الدخل الكلي</vt:lpstr>
      <vt:lpstr>رابعاً: حجم دخل المستهلك</vt:lpstr>
      <vt:lpstr>الاسبوع الرابع:سلوك المستهلك</vt:lpstr>
      <vt:lpstr>تعريف سلوك المستهلك</vt:lpstr>
      <vt:lpstr>أسباب دراسة سلوك المستهلك:</vt:lpstr>
      <vt:lpstr>تابع</vt:lpstr>
      <vt:lpstr>مفاهيم أساسية</vt:lpstr>
      <vt:lpstr>مفهوم المنفعة</vt:lpstr>
      <vt:lpstr>النظريات المفسرة لسلوك المستهلك</vt:lpstr>
      <vt:lpstr>نص النظرية</vt:lpstr>
      <vt:lpstr>تابع</vt:lpstr>
      <vt:lpstr>المنفعة الكلية</vt:lpstr>
      <vt:lpstr>تابع</vt:lpstr>
      <vt:lpstr>التمثيل البياني</vt:lpstr>
      <vt:lpstr>المنفعة الحدية</vt:lpstr>
      <vt:lpstr>مثال </vt:lpstr>
      <vt:lpstr>التمثيل البياني</vt:lpstr>
      <vt:lpstr>قانون تناقص المنفعة الحدية</vt:lpstr>
      <vt:lpstr>توازن المستهلك حسب نظرية المنفعة</vt:lpstr>
      <vt:lpstr>شروط توازن المستهلك</vt:lpstr>
      <vt:lpstr>مثال: </vt:lpstr>
      <vt:lpstr>PowerPoint Presentation</vt:lpstr>
      <vt:lpstr>أين يتحقق التوازن؟</vt:lpstr>
      <vt:lpstr>فائض المستهلك </vt:lpstr>
      <vt:lpstr>مثال لتوضيح فائض المستهلك</vt:lpstr>
      <vt:lpstr>التوضيح بالرسم</vt:lpstr>
      <vt:lpstr>النظريات المفسرة لسلوك المستهلك</vt:lpstr>
      <vt:lpstr>مفهوم منحنيات السواء</vt:lpstr>
      <vt:lpstr>توضيح بياني</vt:lpstr>
      <vt:lpstr>خصائص منحنيات السواء</vt:lpstr>
      <vt:lpstr>خط الميزانية</vt:lpstr>
      <vt:lpstr>خط الميزانية وانتقاله</vt:lpstr>
      <vt:lpstr>توازن المستهلك حسب منحنيات السواء وخط الميزانية</vt:lpstr>
      <vt:lpstr>الاسبوع الخامس: عرض المنتجات الزراعية</vt:lpstr>
      <vt:lpstr>عــرض المنتجات الزراعية Of Agricultural Products Supply </vt:lpstr>
      <vt:lpstr>قانون العرض</vt:lpstr>
      <vt:lpstr>منحني العرض لمنتج واحد  Producer’s Supply Curve</vt:lpstr>
      <vt:lpstr>منحنى عرض السوق Market Supply Curve</vt:lpstr>
      <vt:lpstr>العـوامـل المؤثـرة على العـرض  Determinants of Supply </vt:lpstr>
      <vt:lpstr>طبيعة تأثير العـوامـل المختلفة على العـرض </vt:lpstr>
      <vt:lpstr>التغير في العرض  Change in Supply</vt:lpstr>
      <vt:lpstr>مرونة العــرض بالنسبة للسعر Price Elasticity of Supply  (Es)  </vt:lpstr>
      <vt:lpstr>: مثال (Es)</vt:lpstr>
      <vt:lpstr>(Es) تصنيف العرض حسب قيم </vt:lpstr>
      <vt:lpstr>بيانيا تصنيف العرض (من حيث المرونة)</vt:lpstr>
      <vt:lpstr>العوامل المؤثرة في مرونة العرض </vt:lpstr>
      <vt:lpstr>مرونة العرض في المدى القصير و المدى الطويل </vt:lpstr>
      <vt:lpstr> في المدى القصير جداً (Es)</vt:lpstr>
      <vt:lpstr> في المدى القصير (Es)</vt:lpstr>
      <vt:lpstr> في المدى الطويل (Es)</vt:lpstr>
      <vt:lpstr>خصائص عرض المنتجات الز راعية Characteristics of Agricultural Supply  </vt:lpstr>
      <vt:lpstr>الأسبوع السادس: توازن السوق  </vt:lpstr>
      <vt:lpstr>أهداف الأسبوع (7)</vt:lpstr>
      <vt:lpstr>التوازن في السوق Market Equilibrium </vt:lpstr>
      <vt:lpstr>قوى العرض والطلب وتحديد الأسعار في الأسواق </vt:lpstr>
      <vt:lpstr>العرض  والطلب بيانيا</vt:lpstr>
      <vt:lpstr>أثر التغير في الطلب و العرض في توازن السوق</vt:lpstr>
      <vt:lpstr>التغير في الطلب و العرض: بيانيا</vt:lpstr>
      <vt:lpstr>تابع</vt:lpstr>
      <vt:lpstr>تصنيف الأسواق حسب القوة في  السوق جانب العرض (البائعين)</vt:lpstr>
      <vt:lpstr>القوة في السوق: ماذا عن جانب الطلب (المشترين)؟</vt:lpstr>
      <vt:lpstr>تطبيقات حول العرض والطلب للمنتجات الزراعية</vt:lpstr>
      <vt:lpstr>النظرية العنكبوتية The Cobweb Theorem أو ”التوازن الديناميكي“: </vt:lpstr>
      <vt:lpstr>Price Support تعزيز أو دعم الأسعار  </vt:lpstr>
      <vt:lpstr>Storage and Loan برامج الإقراض و التخزين </vt:lpstr>
      <vt:lpstr>Subsidies المساعدات أو الإعانات المباشرة  </vt:lpstr>
      <vt:lpstr>الفرق بين برامج القروض والدعم المباشر</vt:lpstr>
      <vt:lpstr>Supply Restrictions تقييد العرض </vt:lpstr>
      <vt:lpstr>تقييد العرض: بيانيا</vt:lpstr>
      <vt:lpstr>التجارة الخارجية (الواردات و الصادرات) للسلع الزراعية </vt:lpstr>
      <vt:lpstr>الأسبوع الثامن اقتصاديات الانتاج الزراعي </vt:lpstr>
      <vt:lpstr>اقتصاديات الإنتاج الزراعي Production Economics</vt:lpstr>
      <vt:lpstr>أهداف اقتصاديات الإنتاج الزراعي </vt:lpstr>
      <vt:lpstr>Production الإنتاج </vt:lpstr>
      <vt:lpstr>Production Function الدالة الإنتاجية </vt:lpstr>
      <vt:lpstr>تابع</vt:lpstr>
      <vt:lpstr>فروض دالة الإنتاج </vt:lpstr>
      <vt:lpstr>العوامل الثابتة والمتغيرة والفترة الزمنية</vt:lpstr>
      <vt:lpstr>تابع</vt:lpstr>
      <vt:lpstr>طرق التعبير عن دالة الإنتاج </vt:lpstr>
      <vt:lpstr>Schedule الدالة الإنتاجية في جدول حسابي</vt:lpstr>
      <vt:lpstr>Graph الدالة الانتاجية في شكل بياني </vt:lpstr>
      <vt:lpstr>الدالة الإنتاجية في صيغتها الرياضية Mathematical</vt:lpstr>
      <vt:lpstr>طبيعة الدالة الإنتاجية </vt:lpstr>
      <vt:lpstr>دالة الإنتاج الكلاسيكية The Classical Production Function</vt:lpstr>
      <vt:lpstr> الناتج المتوسط الفيزيقي  Average Physical Product )APP (  </vt:lpstr>
      <vt:lpstr>(MPP) الناتج الحدي الفيزيقي </vt:lpstr>
      <vt:lpstr>E مرونة الإنتاج: </vt:lpstr>
      <vt:lpstr>PowerPoint Presentation</vt:lpstr>
      <vt:lpstr>دالة الانتاج: بيانيا</vt:lpstr>
      <vt:lpstr>قانون تناقص الغلة و المراحل الثلاث للإنتاج   Low of Diminishing Returns &amp; Stages of Production</vt:lpstr>
      <vt:lpstr>تابع</vt:lpstr>
      <vt:lpstr>Law of Diminishing MR: Example</vt:lpstr>
      <vt:lpstr>Graph of TPP/APP/MPP vs X1 Physical Relationships</vt:lpstr>
      <vt:lpstr>PowerPoint Presentation</vt:lpstr>
      <vt:lpstr>تحديد مراحل الانتاج</vt:lpstr>
      <vt:lpstr>سمات مراحل الانتاج الثلاث</vt:lpstr>
      <vt:lpstr>أين يكون الانتاج الأمثل؟؟</vt:lpstr>
      <vt:lpstr>تأثير التكنولوجيا الحديثة علي دالة الانتاج </vt:lpstr>
      <vt:lpstr>توليفات المدخلات  العلاقة بين العوامل</vt:lpstr>
      <vt:lpstr>أنواع القرارات الإنتاجية  </vt:lpstr>
      <vt:lpstr> الاسبوع التاسع: تكاليف الإنتاج و العائد  و معظمة الربح Production Costs, Revenue, and Profit Maximization</vt:lpstr>
      <vt:lpstr>تكاليف الإنتاج   Production Costs</vt:lpstr>
      <vt:lpstr>تكاليف الانتاج: المدي القصير والطويل</vt:lpstr>
      <vt:lpstr>Fixed Costs التكاليف الثابتة  Variable Costs التكاليف المتغيرة Marginal Cost والتكاليف الحدية </vt:lpstr>
      <vt:lpstr>تابع</vt:lpstr>
      <vt:lpstr>Unit Costs تكاليف الوحدة:</vt:lpstr>
      <vt:lpstr>ملخص أنواع التكاليف</vt:lpstr>
      <vt:lpstr>التكاليف: مثال</vt:lpstr>
      <vt:lpstr>TC, TFC, TVC منحنيات التكاليف الكلية: </vt:lpstr>
      <vt:lpstr>ATC, AFC, AVC, MC منحنيات تكاليف الوحدة:</vt:lpstr>
      <vt:lpstr>منحنيات التكاليف في المدى الطويل  Cost Curves in the Long Run </vt:lpstr>
      <vt:lpstr>Short Run Costs:table</vt:lpstr>
      <vt:lpstr>Short Run Costs:table</vt:lpstr>
      <vt:lpstr>Maximum Profit/Optimum output</vt:lpstr>
      <vt:lpstr>Optimum Output: graph</vt:lpstr>
      <vt:lpstr>الاسبوع العاشر:العلاقات بين عوامل الانتاج</vt:lpstr>
      <vt:lpstr> معدل احلال الموارد Elasticity of (Factor) Substitution </vt:lpstr>
      <vt:lpstr>تابع</vt:lpstr>
      <vt:lpstr>تابع</vt:lpstr>
      <vt:lpstr> خطوط التكاليف المتساوية Isocost Lines </vt:lpstr>
      <vt:lpstr>تابع</vt:lpstr>
      <vt:lpstr>خطوط التكاليف المتساوية بيانيا</vt:lpstr>
      <vt:lpstr>تابع</vt:lpstr>
      <vt:lpstr> توليفة الموارد الأقل تكلفة Optimal Input Combination </vt:lpstr>
      <vt:lpstr>الطريقة الجدولية</vt:lpstr>
      <vt:lpstr>توليفة الموارد الأقل تكلفة لإنتاج 105 وحده من الناتج</vt:lpstr>
      <vt:lpstr>الطريقة الهندسية</vt:lpstr>
      <vt:lpstr>تابع</vt:lpstr>
      <vt:lpstr>رياضيا</vt:lpstr>
      <vt:lpstr>معظمة أرباح المنتج profit max output</vt:lpstr>
      <vt:lpstr>معظمة الأرباح بتحديد الحجم الأمثل للمورد </vt:lpstr>
      <vt:lpstr>تحديد الحجم الأمثل للموارد باستخدام المعيار الكلي</vt:lpstr>
      <vt:lpstr>تابع</vt:lpstr>
      <vt:lpstr> الإيرادات الكلية،التكاليف الكلية وصافي العائد بالريال </vt:lpstr>
      <vt:lpstr>تابع</vt:lpstr>
      <vt:lpstr>تحديد الحجم الأمثل للموارد المعيار الكلي: بيانيا</vt:lpstr>
      <vt:lpstr>تابع</vt:lpstr>
      <vt:lpstr> تحديد الحجم الأمثل للموارد باستخدام المعيار الحدي  </vt:lpstr>
      <vt:lpstr>تابع</vt:lpstr>
      <vt:lpstr>تابع</vt:lpstr>
      <vt:lpstr>  معظمة الأرباح بتحديد الحجم الأمثل للإنتاج أولا: بإستخدام المعيار الكلي  </vt:lpstr>
      <vt:lpstr>معظمة الأرباح بتحديد الحجم الأمثل للإنتاج ثانيا: بإستخدام المعيار الحدي</vt:lpstr>
      <vt:lpstr> التوازن في المدى القصير Short-Run Equilibrium </vt:lpstr>
      <vt:lpstr> التوازن في المدى القصير Short-Run Equilibrium </vt:lpstr>
      <vt:lpstr>PowerPoint Presentation</vt:lpstr>
      <vt:lpstr>منحنى العرض في المدى القصير</vt:lpstr>
      <vt:lpstr>PowerPoint Presentation</vt:lpstr>
      <vt:lpstr>إقتصاديات الموارد الطبيعية Natural Resource Economics</vt:lpstr>
      <vt:lpstr>تعريف الموارد الطبيعية Natural Resource </vt:lpstr>
      <vt:lpstr>التصنيفات الرئيسية للموارد الطبيعية</vt:lpstr>
      <vt:lpstr>واستعمالات الموارد الطبيعية</vt:lpstr>
      <vt:lpstr>مصادر الموارد الطبيعية</vt:lpstr>
      <vt:lpstr>موارد متجددة / غير متجددة</vt:lpstr>
      <vt:lpstr>ندرة الموارد و العوامل المؤثرة عليها</vt:lpstr>
      <vt:lpstr>الاسبوع الثاني عشر: بعض فروع علم الاقتصاد الزراعي </vt:lpstr>
      <vt:lpstr>إدارة الأعمال المزرعية Farm Management  </vt:lpstr>
      <vt:lpstr>تعريف الإدارة  Management</vt:lpstr>
      <vt:lpstr>أهمية إدارة الأعمال المزرعية</vt:lpstr>
      <vt:lpstr>الخطوات الأساسية في صناعة القرار</vt:lpstr>
      <vt:lpstr> التسويق الزراعي والتمويل الزراعي  </vt:lpstr>
      <vt:lpstr>تعرف التسويق الزراعي</vt:lpstr>
      <vt:lpstr>المشاكل التسويقية التي تقابل المزارع</vt:lpstr>
      <vt:lpstr>التمويل الزراعي </vt:lpstr>
      <vt:lpstr>الأهمية الإقتصادية للتمويل الزراعي </vt:lpstr>
      <vt:lpstr>تابع</vt:lpstr>
      <vt:lpstr>القروض الزراعية </vt:lpstr>
      <vt:lpstr>تابع</vt:lpstr>
      <vt:lpstr>مصادر تمويل الأعمال المزرعية </vt:lpstr>
      <vt:lpstr>أنواع القروض الزراعية </vt:lpstr>
      <vt:lpstr>That’s it Folks!</vt:lpstr>
    </vt:vector>
  </TitlesOfParts>
  <Company>ali81@maktoob.com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الرباط الوطني كلية ال</dc:title>
  <dc:creator>Omer Elgaili Elsheikh</dc:creator>
  <cp:lastModifiedBy>User</cp:lastModifiedBy>
  <cp:revision>140</cp:revision>
  <dcterms:created xsi:type="dcterms:W3CDTF">2007-11-05T00:36:17Z</dcterms:created>
  <dcterms:modified xsi:type="dcterms:W3CDTF">2014-11-25T04:59:44Z</dcterms:modified>
</cp:coreProperties>
</file>