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21"/>
  </p:normalViewPr>
  <p:slideViewPr>
    <p:cSldViewPr snapToGrid="0" snapToObjects="1">
      <p:cViewPr varScale="1">
        <p:scale>
          <a:sx n="97" d="100"/>
          <a:sy n="97" d="100"/>
        </p:scale>
        <p:origin x="62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95DB58-4856-C445-898E-A6A3D1C43EBD}" type="datetimeFigureOut">
              <a:rPr lang="en-SA" smtClean="0"/>
              <a:t>14/03/2020 R</a:t>
            </a:fld>
            <a:endParaRPr lang="en-SA"/>
          </a:p>
        </p:txBody>
      </p:sp>
      <p:sp>
        <p:nvSpPr>
          <p:cNvPr id="5" name="Footer Placeholder 4"/>
          <p:cNvSpPr>
            <a:spLocks noGrp="1"/>
          </p:cNvSpPr>
          <p:nvPr>
            <p:ph type="ftr" sz="quarter" idx="11"/>
          </p:nvPr>
        </p:nvSpPr>
        <p:spPr/>
        <p:txBody>
          <a:bodyPr/>
          <a:lstStyle/>
          <a:p>
            <a:endParaRPr lang="en-SA"/>
          </a:p>
        </p:txBody>
      </p:sp>
      <p:sp>
        <p:nvSpPr>
          <p:cNvPr id="6" name="Slide Number Placeholder 5"/>
          <p:cNvSpPr>
            <a:spLocks noGrp="1"/>
          </p:cNvSpPr>
          <p:nvPr>
            <p:ph type="sldNum" sz="quarter" idx="12"/>
          </p:nvPr>
        </p:nvSpPr>
        <p:spPr/>
        <p:txBody>
          <a:bodyPr/>
          <a:lstStyle/>
          <a:p>
            <a:fld id="{5C986682-4C9B-784D-BF49-FE865B631102}" type="slidenum">
              <a:rPr lang="en-SA" smtClean="0"/>
              <a:t>‹#›</a:t>
            </a:fld>
            <a:endParaRPr lang="en-SA"/>
          </a:p>
        </p:txBody>
      </p:sp>
    </p:spTree>
    <p:extLst>
      <p:ext uri="{BB962C8B-B14F-4D97-AF65-F5344CB8AC3E}">
        <p14:creationId xmlns:p14="http://schemas.microsoft.com/office/powerpoint/2010/main" val="3043649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95DB58-4856-C445-898E-A6A3D1C43EBD}" type="datetimeFigureOut">
              <a:rPr lang="en-SA" smtClean="0"/>
              <a:t>14/03/2020 R</a:t>
            </a:fld>
            <a:endParaRPr lang="en-SA"/>
          </a:p>
        </p:txBody>
      </p:sp>
      <p:sp>
        <p:nvSpPr>
          <p:cNvPr id="8" name="Footer Placeholder 7"/>
          <p:cNvSpPr>
            <a:spLocks noGrp="1"/>
          </p:cNvSpPr>
          <p:nvPr>
            <p:ph type="ftr" sz="quarter" idx="11"/>
          </p:nvPr>
        </p:nvSpPr>
        <p:spPr/>
        <p:txBody>
          <a:bodyPr/>
          <a:lstStyle/>
          <a:p>
            <a:endParaRPr lang="en-SA"/>
          </a:p>
        </p:txBody>
      </p:sp>
      <p:sp>
        <p:nvSpPr>
          <p:cNvPr id="9" name="Slide Number Placeholder 8"/>
          <p:cNvSpPr>
            <a:spLocks noGrp="1"/>
          </p:cNvSpPr>
          <p:nvPr>
            <p:ph type="sldNum" sz="quarter" idx="12"/>
          </p:nvPr>
        </p:nvSpPr>
        <p:spPr/>
        <p:txBody>
          <a:bodyPr/>
          <a:lstStyle/>
          <a:p>
            <a:fld id="{5C986682-4C9B-784D-BF49-FE865B631102}" type="slidenum">
              <a:rPr lang="en-SA" smtClean="0"/>
              <a:t>‹#›</a:t>
            </a:fld>
            <a:endParaRPr lang="en-SA"/>
          </a:p>
        </p:txBody>
      </p:sp>
    </p:spTree>
    <p:extLst>
      <p:ext uri="{BB962C8B-B14F-4D97-AF65-F5344CB8AC3E}">
        <p14:creationId xmlns:p14="http://schemas.microsoft.com/office/powerpoint/2010/main" val="415120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95DB58-4856-C445-898E-A6A3D1C43EBD}" type="datetimeFigureOut">
              <a:rPr lang="en-SA" smtClean="0"/>
              <a:t>14/03/2020 R</a:t>
            </a:fld>
            <a:endParaRPr lang="en-SA"/>
          </a:p>
        </p:txBody>
      </p:sp>
      <p:sp>
        <p:nvSpPr>
          <p:cNvPr id="8" name="Footer Placeholder 7"/>
          <p:cNvSpPr>
            <a:spLocks noGrp="1"/>
          </p:cNvSpPr>
          <p:nvPr>
            <p:ph type="ftr" sz="quarter" idx="11"/>
          </p:nvPr>
        </p:nvSpPr>
        <p:spPr/>
        <p:txBody>
          <a:bodyPr/>
          <a:lstStyle/>
          <a:p>
            <a:endParaRPr lang="en-SA"/>
          </a:p>
        </p:txBody>
      </p:sp>
      <p:sp>
        <p:nvSpPr>
          <p:cNvPr id="9" name="Slide Number Placeholder 8"/>
          <p:cNvSpPr>
            <a:spLocks noGrp="1"/>
          </p:cNvSpPr>
          <p:nvPr>
            <p:ph type="sldNum" sz="quarter" idx="12"/>
          </p:nvPr>
        </p:nvSpPr>
        <p:spPr/>
        <p:txBody>
          <a:bodyPr/>
          <a:lstStyle/>
          <a:p>
            <a:fld id="{5C986682-4C9B-784D-BF49-FE865B631102}" type="slidenum">
              <a:rPr lang="en-SA" smtClean="0"/>
              <a:t>‹#›</a:t>
            </a:fld>
            <a:endParaRPr lang="en-SA"/>
          </a:p>
        </p:txBody>
      </p:sp>
    </p:spTree>
    <p:extLst>
      <p:ext uri="{BB962C8B-B14F-4D97-AF65-F5344CB8AC3E}">
        <p14:creationId xmlns:p14="http://schemas.microsoft.com/office/powerpoint/2010/main" val="3530452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95DB58-4856-C445-898E-A6A3D1C43EBD}" type="datetimeFigureOut">
              <a:rPr lang="en-SA" smtClean="0"/>
              <a:t>14/03/2020 R</a:t>
            </a:fld>
            <a:endParaRPr lang="en-SA"/>
          </a:p>
        </p:txBody>
      </p:sp>
      <p:sp>
        <p:nvSpPr>
          <p:cNvPr id="5" name="Footer Placeholder 4"/>
          <p:cNvSpPr>
            <a:spLocks noGrp="1"/>
          </p:cNvSpPr>
          <p:nvPr>
            <p:ph type="ftr" sz="quarter" idx="11"/>
          </p:nvPr>
        </p:nvSpPr>
        <p:spPr/>
        <p:txBody>
          <a:bodyPr/>
          <a:lstStyle/>
          <a:p>
            <a:endParaRPr lang="en-SA"/>
          </a:p>
        </p:txBody>
      </p:sp>
      <p:sp>
        <p:nvSpPr>
          <p:cNvPr id="6" name="Slide Number Placeholder 5"/>
          <p:cNvSpPr>
            <a:spLocks noGrp="1"/>
          </p:cNvSpPr>
          <p:nvPr>
            <p:ph type="sldNum" sz="quarter" idx="12"/>
          </p:nvPr>
        </p:nvSpPr>
        <p:spPr/>
        <p:txBody>
          <a:bodyPr/>
          <a:lstStyle/>
          <a:p>
            <a:fld id="{5C986682-4C9B-784D-BF49-FE865B631102}" type="slidenum">
              <a:rPr lang="en-SA" smtClean="0"/>
              <a:t>‹#›</a:t>
            </a:fld>
            <a:endParaRPr lang="en-SA"/>
          </a:p>
        </p:txBody>
      </p:sp>
    </p:spTree>
    <p:extLst>
      <p:ext uri="{BB962C8B-B14F-4D97-AF65-F5344CB8AC3E}">
        <p14:creationId xmlns:p14="http://schemas.microsoft.com/office/powerpoint/2010/main" val="2053486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95DB58-4856-C445-898E-A6A3D1C43EBD}" type="datetimeFigureOut">
              <a:rPr lang="en-SA" smtClean="0"/>
              <a:t>14/03/2020 R</a:t>
            </a:fld>
            <a:endParaRPr lang="en-SA"/>
          </a:p>
        </p:txBody>
      </p:sp>
      <p:sp>
        <p:nvSpPr>
          <p:cNvPr id="5" name="Footer Placeholder 4"/>
          <p:cNvSpPr>
            <a:spLocks noGrp="1"/>
          </p:cNvSpPr>
          <p:nvPr>
            <p:ph type="ftr" sz="quarter" idx="11"/>
          </p:nvPr>
        </p:nvSpPr>
        <p:spPr/>
        <p:txBody>
          <a:bodyPr/>
          <a:lstStyle/>
          <a:p>
            <a:endParaRPr lang="en-SA"/>
          </a:p>
        </p:txBody>
      </p:sp>
      <p:sp>
        <p:nvSpPr>
          <p:cNvPr id="6" name="Slide Number Placeholder 5"/>
          <p:cNvSpPr>
            <a:spLocks noGrp="1"/>
          </p:cNvSpPr>
          <p:nvPr>
            <p:ph type="sldNum" sz="quarter" idx="12"/>
          </p:nvPr>
        </p:nvSpPr>
        <p:spPr/>
        <p:txBody>
          <a:bodyPr/>
          <a:lstStyle/>
          <a:p>
            <a:fld id="{5C986682-4C9B-784D-BF49-FE865B631102}" type="slidenum">
              <a:rPr lang="en-SA" smtClean="0"/>
              <a:t>‹#›</a:t>
            </a:fld>
            <a:endParaRPr lang="en-SA"/>
          </a:p>
        </p:txBody>
      </p:sp>
    </p:spTree>
    <p:extLst>
      <p:ext uri="{BB962C8B-B14F-4D97-AF65-F5344CB8AC3E}">
        <p14:creationId xmlns:p14="http://schemas.microsoft.com/office/powerpoint/2010/main" val="640242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795DB58-4856-C445-898E-A6A3D1C43EBD}" type="datetimeFigureOut">
              <a:rPr lang="en-SA" smtClean="0"/>
              <a:t>14/03/2020 R</a:t>
            </a:fld>
            <a:endParaRPr lang="en-SA"/>
          </a:p>
        </p:txBody>
      </p:sp>
      <p:sp>
        <p:nvSpPr>
          <p:cNvPr id="9" name="Footer Placeholder 8"/>
          <p:cNvSpPr>
            <a:spLocks noGrp="1"/>
          </p:cNvSpPr>
          <p:nvPr>
            <p:ph type="ftr" sz="quarter" idx="11"/>
          </p:nvPr>
        </p:nvSpPr>
        <p:spPr/>
        <p:txBody>
          <a:bodyPr/>
          <a:lstStyle/>
          <a:p>
            <a:endParaRPr lang="en-SA"/>
          </a:p>
        </p:txBody>
      </p:sp>
      <p:sp>
        <p:nvSpPr>
          <p:cNvPr id="10" name="Slide Number Placeholder 9"/>
          <p:cNvSpPr>
            <a:spLocks noGrp="1"/>
          </p:cNvSpPr>
          <p:nvPr>
            <p:ph type="sldNum" sz="quarter" idx="12"/>
          </p:nvPr>
        </p:nvSpPr>
        <p:spPr/>
        <p:txBody>
          <a:bodyPr/>
          <a:lstStyle/>
          <a:p>
            <a:fld id="{5C986682-4C9B-784D-BF49-FE865B631102}" type="slidenum">
              <a:rPr lang="en-SA" smtClean="0"/>
              <a:t>‹#›</a:t>
            </a:fld>
            <a:endParaRPr lang="en-SA"/>
          </a:p>
        </p:txBody>
      </p:sp>
    </p:spTree>
    <p:extLst>
      <p:ext uri="{BB962C8B-B14F-4D97-AF65-F5344CB8AC3E}">
        <p14:creationId xmlns:p14="http://schemas.microsoft.com/office/powerpoint/2010/main" val="3496324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795DB58-4856-C445-898E-A6A3D1C43EBD}" type="datetimeFigureOut">
              <a:rPr lang="en-SA" smtClean="0"/>
              <a:t>14/03/2020 R</a:t>
            </a:fld>
            <a:endParaRPr lang="en-SA"/>
          </a:p>
        </p:txBody>
      </p:sp>
      <p:sp>
        <p:nvSpPr>
          <p:cNvPr id="11" name="Footer Placeholder 10"/>
          <p:cNvSpPr>
            <a:spLocks noGrp="1"/>
          </p:cNvSpPr>
          <p:nvPr>
            <p:ph type="ftr" sz="quarter" idx="11"/>
          </p:nvPr>
        </p:nvSpPr>
        <p:spPr/>
        <p:txBody>
          <a:bodyPr/>
          <a:lstStyle/>
          <a:p>
            <a:endParaRPr lang="en-SA"/>
          </a:p>
        </p:txBody>
      </p:sp>
      <p:sp>
        <p:nvSpPr>
          <p:cNvPr id="12" name="Slide Number Placeholder 11"/>
          <p:cNvSpPr>
            <a:spLocks noGrp="1"/>
          </p:cNvSpPr>
          <p:nvPr>
            <p:ph type="sldNum" sz="quarter" idx="12"/>
          </p:nvPr>
        </p:nvSpPr>
        <p:spPr/>
        <p:txBody>
          <a:bodyPr/>
          <a:lstStyle/>
          <a:p>
            <a:fld id="{5C986682-4C9B-784D-BF49-FE865B631102}" type="slidenum">
              <a:rPr lang="en-SA" smtClean="0"/>
              <a:t>‹#›</a:t>
            </a:fld>
            <a:endParaRPr lang="en-SA"/>
          </a:p>
        </p:txBody>
      </p:sp>
    </p:spTree>
    <p:extLst>
      <p:ext uri="{BB962C8B-B14F-4D97-AF65-F5344CB8AC3E}">
        <p14:creationId xmlns:p14="http://schemas.microsoft.com/office/powerpoint/2010/main" val="404116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795DB58-4856-C445-898E-A6A3D1C43EBD}" type="datetimeFigureOut">
              <a:rPr lang="en-SA" smtClean="0"/>
              <a:t>14/03/2020 R</a:t>
            </a:fld>
            <a:endParaRPr lang="en-SA"/>
          </a:p>
        </p:txBody>
      </p:sp>
      <p:sp>
        <p:nvSpPr>
          <p:cNvPr id="7" name="Footer Placeholder 6"/>
          <p:cNvSpPr>
            <a:spLocks noGrp="1"/>
          </p:cNvSpPr>
          <p:nvPr>
            <p:ph type="ftr" sz="quarter" idx="11"/>
          </p:nvPr>
        </p:nvSpPr>
        <p:spPr/>
        <p:txBody>
          <a:bodyPr/>
          <a:lstStyle/>
          <a:p>
            <a:endParaRPr lang="en-SA"/>
          </a:p>
        </p:txBody>
      </p:sp>
      <p:sp>
        <p:nvSpPr>
          <p:cNvPr id="8" name="Slide Number Placeholder 7"/>
          <p:cNvSpPr>
            <a:spLocks noGrp="1"/>
          </p:cNvSpPr>
          <p:nvPr>
            <p:ph type="sldNum" sz="quarter" idx="12"/>
          </p:nvPr>
        </p:nvSpPr>
        <p:spPr/>
        <p:txBody>
          <a:bodyPr/>
          <a:lstStyle/>
          <a:p>
            <a:fld id="{5C986682-4C9B-784D-BF49-FE865B631102}" type="slidenum">
              <a:rPr lang="en-SA" smtClean="0"/>
              <a:t>‹#›</a:t>
            </a:fld>
            <a:endParaRPr lang="en-SA"/>
          </a:p>
        </p:txBody>
      </p:sp>
    </p:spTree>
    <p:extLst>
      <p:ext uri="{BB962C8B-B14F-4D97-AF65-F5344CB8AC3E}">
        <p14:creationId xmlns:p14="http://schemas.microsoft.com/office/powerpoint/2010/main" val="2476801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795DB58-4856-C445-898E-A6A3D1C43EBD}" type="datetimeFigureOut">
              <a:rPr lang="en-SA" smtClean="0"/>
              <a:t>14/03/2020 R</a:t>
            </a:fld>
            <a:endParaRPr lang="en-SA"/>
          </a:p>
        </p:txBody>
      </p:sp>
      <p:sp>
        <p:nvSpPr>
          <p:cNvPr id="6" name="Footer Placeholder 5"/>
          <p:cNvSpPr>
            <a:spLocks noGrp="1"/>
          </p:cNvSpPr>
          <p:nvPr>
            <p:ph type="ftr" sz="quarter" idx="11"/>
          </p:nvPr>
        </p:nvSpPr>
        <p:spPr/>
        <p:txBody>
          <a:bodyPr/>
          <a:lstStyle/>
          <a:p>
            <a:endParaRPr lang="en-SA"/>
          </a:p>
        </p:txBody>
      </p:sp>
      <p:sp>
        <p:nvSpPr>
          <p:cNvPr id="7" name="Slide Number Placeholder 6"/>
          <p:cNvSpPr>
            <a:spLocks noGrp="1"/>
          </p:cNvSpPr>
          <p:nvPr>
            <p:ph type="sldNum" sz="quarter" idx="12"/>
          </p:nvPr>
        </p:nvSpPr>
        <p:spPr/>
        <p:txBody>
          <a:bodyPr/>
          <a:lstStyle/>
          <a:p>
            <a:fld id="{5C986682-4C9B-784D-BF49-FE865B631102}" type="slidenum">
              <a:rPr lang="en-SA" smtClean="0"/>
              <a:t>‹#›</a:t>
            </a:fld>
            <a:endParaRPr lang="en-SA"/>
          </a:p>
        </p:txBody>
      </p:sp>
    </p:spTree>
    <p:extLst>
      <p:ext uri="{BB962C8B-B14F-4D97-AF65-F5344CB8AC3E}">
        <p14:creationId xmlns:p14="http://schemas.microsoft.com/office/powerpoint/2010/main" val="2993351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795DB58-4856-C445-898E-A6A3D1C43EBD}" type="datetimeFigureOut">
              <a:rPr lang="en-SA" smtClean="0"/>
              <a:t>14/03/2020 R</a:t>
            </a:fld>
            <a:endParaRPr lang="en-SA"/>
          </a:p>
        </p:txBody>
      </p:sp>
      <p:sp>
        <p:nvSpPr>
          <p:cNvPr id="9" name="Footer Placeholder 8"/>
          <p:cNvSpPr>
            <a:spLocks noGrp="1"/>
          </p:cNvSpPr>
          <p:nvPr>
            <p:ph type="ftr" sz="quarter" idx="11"/>
          </p:nvPr>
        </p:nvSpPr>
        <p:spPr/>
        <p:txBody>
          <a:bodyPr/>
          <a:lstStyle/>
          <a:p>
            <a:endParaRPr lang="en-SA"/>
          </a:p>
        </p:txBody>
      </p:sp>
      <p:sp>
        <p:nvSpPr>
          <p:cNvPr id="10" name="Slide Number Placeholder 9"/>
          <p:cNvSpPr>
            <a:spLocks noGrp="1"/>
          </p:cNvSpPr>
          <p:nvPr>
            <p:ph type="sldNum" sz="quarter" idx="12"/>
          </p:nvPr>
        </p:nvSpPr>
        <p:spPr/>
        <p:txBody>
          <a:bodyPr/>
          <a:lstStyle/>
          <a:p>
            <a:fld id="{5C986682-4C9B-784D-BF49-FE865B631102}" type="slidenum">
              <a:rPr lang="en-SA" smtClean="0"/>
              <a:t>‹#›</a:t>
            </a:fld>
            <a:endParaRPr lang="en-SA"/>
          </a:p>
        </p:txBody>
      </p:sp>
    </p:spTree>
    <p:extLst>
      <p:ext uri="{BB962C8B-B14F-4D97-AF65-F5344CB8AC3E}">
        <p14:creationId xmlns:p14="http://schemas.microsoft.com/office/powerpoint/2010/main" val="1688727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795DB58-4856-C445-898E-A6A3D1C43EBD}" type="datetimeFigureOut">
              <a:rPr lang="en-SA" smtClean="0"/>
              <a:t>14/03/2020 R</a:t>
            </a:fld>
            <a:endParaRPr lang="en-SA"/>
          </a:p>
        </p:txBody>
      </p:sp>
      <p:sp>
        <p:nvSpPr>
          <p:cNvPr id="9" name="Footer Placeholder 8"/>
          <p:cNvSpPr>
            <a:spLocks noGrp="1"/>
          </p:cNvSpPr>
          <p:nvPr>
            <p:ph type="ftr" sz="quarter" idx="11"/>
          </p:nvPr>
        </p:nvSpPr>
        <p:spPr>
          <a:xfrm>
            <a:off x="3499101" y="6356350"/>
            <a:ext cx="5911517" cy="365125"/>
          </a:xfrm>
        </p:spPr>
        <p:txBody>
          <a:bodyPr/>
          <a:lstStyle/>
          <a:p>
            <a:endParaRPr lang="en-SA"/>
          </a:p>
        </p:txBody>
      </p:sp>
      <p:sp>
        <p:nvSpPr>
          <p:cNvPr id="10" name="Slide Number Placeholder 9"/>
          <p:cNvSpPr>
            <a:spLocks noGrp="1"/>
          </p:cNvSpPr>
          <p:nvPr>
            <p:ph type="sldNum" sz="quarter" idx="12"/>
          </p:nvPr>
        </p:nvSpPr>
        <p:spPr/>
        <p:txBody>
          <a:bodyPr/>
          <a:lstStyle/>
          <a:p>
            <a:fld id="{5C986682-4C9B-784D-BF49-FE865B631102}" type="slidenum">
              <a:rPr lang="en-SA" smtClean="0"/>
              <a:t>‹#›</a:t>
            </a:fld>
            <a:endParaRPr lang="en-SA"/>
          </a:p>
        </p:txBody>
      </p:sp>
    </p:spTree>
    <p:extLst>
      <p:ext uri="{BB962C8B-B14F-4D97-AF65-F5344CB8AC3E}">
        <p14:creationId xmlns:p14="http://schemas.microsoft.com/office/powerpoint/2010/main" val="3053505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795DB58-4856-C445-898E-A6A3D1C43EBD}" type="datetimeFigureOut">
              <a:rPr lang="en-SA" smtClean="0"/>
              <a:t>14/03/2020 R</a:t>
            </a:fld>
            <a:endParaRPr lang="en-SA"/>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SA"/>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5C986682-4C9B-784D-BF49-FE865B631102}" type="slidenum">
              <a:rPr lang="en-SA" smtClean="0"/>
              <a:t>‹#›</a:t>
            </a:fld>
            <a:endParaRPr lang="en-SA"/>
          </a:p>
        </p:txBody>
      </p:sp>
    </p:spTree>
    <p:extLst>
      <p:ext uri="{BB962C8B-B14F-4D97-AF65-F5344CB8AC3E}">
        <p14:creationId xmlns:p14="http://schemas.microsoft.com/office/powerpoint/2010/main" val="37108338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9C889-6E4B-3D4D-B72A-FBB9615498FF}"/>
              </a:ext>
            </a:extLst>
          </p:cNvPr>
          <p:cNvSpPr>
            <a:spLocks noGrp="1"/>
          </p:cNvSpPr>
          <p:nvPr>
            <p:ph type="ctrTitle"/>
          </p:nvPr>
        </p:nvSpPr>
        <p:spPr/>
        <p:txBody>
          <a:bodyPr/>
          <a:lstStyle/>
          <a:p>
            <a:pPr algn="ctr" rtl="1"/>
            <a:r>
              <a:rPr lang="ar-SA" dirty="0"/>
              <a:t>رابعا: توقيع الحجز بتحرير محضر الحجز</a:t>
            </a:r>
            <a:endParaRPr lang="en-SA" dirty="0"/>
          </a:p>
        </p:txBody>
      </p:sp>
    </p:spTree>
    <p:extLst>
      <p:ext uri="{BB962C8B-B14F-4D97-AF65-F5344CB8AC3E}">
        <p14:creationId xmlns:p14="http://schemas.microsoft.com/office/powerpoint/2010/main" val="2551422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CBD24-1448-2849-82F2-81EBFCFD91F7}"/>
              </a:ext>
            </a:extLst>
          </p:cNvPr>
          <p:cNvSpPr>
            <a:spLocks noGrp="1"/>
          </p:cNvSpPr>
          <p:nvPr>
            <p:ph type="ctrTitle"/>
          </p:nvPr>
        </p:nvSpPr>
        <p:spPr/>
        <p:txBody>
          <a:bodyPr/>
          <a:lstStyle/>
          <a:p>
            <a:pPr algn="ctr" rtl="1"/>
            <a:r>
              <a:rPr lang="ar-SA" dirty="0"/>
              <a:t>التنفيذ في بعض المسائل الخاصة</a:t>
            </a:r>
            <a:endParaRPr lang="en-SA" dirty="0"/>
          </a:p>
        </p:txBody>
      </p:sp>
    </p:spTree>
    <p:extLst>
      <p:ext uri="{BB962C8B-B14F-4D97-AF65-F5344CB8AC3E}">
        <p14:creationId xmlns:p14="http://schemas.microsoft.com/office/powerpoint/2010/main" val="286470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C467F5F-17C5-0447-AA23-27D99567DC21}"/>
              </a:ext>
            </a:extLst>
          </p:cNvPr>
          <p:cNvSpPr/>
          <p:nvPr/>
        </p:nvSpPr>
        <p:spPr>
          <a:xfrm>
            <a:off x="2054087" y="3244334"/>
            <a:ext cx="6466615" cy="584775"/>
          </a:xfrm>
          <a:prstGeom prst="rect">
            <a:avLst/>
          </a:prstGeom>
        </p:spPr>
        <p:txBody>
          <a:bodyPr wrap="square">
            <a:spAutoFit/>
          </a:bodyPr>
          <a:lstStyle/>
          <a:p>
            <a:r>
              <a:rPr lang="ar-SA" sz="3200" dirty="0"/>
              <a:t>حجز عقارات المدين</a:t>
            </a:r>
            <a:endParaRPr lang="en-SA" sz="3200" dirty="0"/>
          </a:p>
        </p:txBody>
      </p:sp>
    </p:spTree>
    <p:extLst>
      <p:ext uri="{BB962C8B-B14F-4D97-AF65-F5344CB8AC3E}">
        <p14:creationId xmlns:p14="http://schemas.microsoft.com/office/powerpoint/2010/main" val="1760672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C978C-5947-6545-B9E3-76D36540776B}"/>
              </a:ext>
            </a:extLst>
          </p:cNvPr>
          <p:cNvSpPr>
            <a:spLocks noGrp="1"/>
          </p:cNvSpPr>
          <p:nvPr>
            <p:ph type="title"/>
          </p:nvPr>
        </p:nvSpPr>
        <p:spPr/>
        <p:txBody>
          <a:bodyPr/>
          <a:lstStyle/>
          <a:p>
            <a:endParaRPr lang="en-SA"/>
          </a:p>
        </p:txBody>
      </p:sp>
      <p:sp>
        <p:nvSpPr>
          <p:cNvPr id="3" name="Content Placeholder 2">
            <a:extLst>
              <a:ext uri="{FF2B5EF4-FFF2-40B4-BE49-F238E27FC236}">
                <a16:creationId xmlns:a16="http://schemas.microsoft.com/office/drawing/2014/main" id="{DFCA1580-BD6B-454F-B533-FFB6AAEE2EAB}"/>
              </a:ext>
            </a:extLst>
          </p:cNvPr>
          <p:cNvSpPr>
            <a:spLocks noGrp="1"/>
          </p:cNvSpPr>
          <p:nvPr>
            <p:ph idx="1"/>
          </p:nvPr>
        </p:nvSpPr>
        <p:spPr/>
        <p:txBody>
          <a:bodyPr/>
          <a:lstStyle/>
          <a:p>
            <a:endParaRPr lang="en-SA"/>
          </a:p>
        </p:txBody>
      </p:sp>
    </p:spTree>
    <p:extLst>
      <p:ext uri="{BB962C8B-B14F-4D97-AF65-F5344CB8AC3E}">
        <p14:creationId xmlns:p14="http://schemas.microsoft.com/office/powerpoint/2010/main" val="2516244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CDE26-3AB7-3E4C-83F0-74C7207704B6}"/>
              </a:ext>
            </a:extLst>
          </p:cNvPr>
          <p:cNvSpPr>
            <a:spLocks noGrp="1"/>
          </p:cNvSpPr>
          <p:nvPr>
            <p:ph type="title"/>
          </p:nvPr>
        </p:nvSpPr>
        <p:spPr/>
        <p:txBody>
          <a:bodyPr/>
          <a:lstStyle/>
          <a:p>
            <a:pPr algn="ctr" rtl="1"/>
            <a:r>
              <a:rPr lang="ar-SA" dirty="0"/>
              <a:t>محضر حجز المنقولات</a:t>
            </a:r>
            <a:endParaRPr lang="en-SA" dirty="0"/>
          </a:p>
        </p:txBody>
      </p:sp>
      <p:sp>
        <p:nvSpPr>
          <p:cNvPr id="3" name="Content Placeholder 2">
            <a:extLst>
              <a:ext uri="{FF2B5EF4-FFF2-40B4-BE49-F238E27FC236}">
                <a16:creationId xmlns:a16="http://schemas.microsoft.com/office/drawing/2014/main" id="{5DE4918A-0C8B-7348-B3E0-8C84F24C157C}"/>
              </a:ext>
            </a:extLst>
          </p:cNvPr>
          <p:cNvSpPr>
            <a:spLocks noGrp="1"/>
          </p:cNvSpPr>
          <p:nvPr>
            <p:ph idx="1"/>
          </p:nvPr>
        </p:nvSpPr>
        <p:spPr/>
        <p:txBody>
          <a:bodyPr/>
          <a:lstStyle/>
          <a:p>
            <a:pPr algn="r" rtl="1"/>
            <a:r>
              <a:rPr lang="ar-SA" dirty="0"/>
              <a:t>بيانات محضر الحجز:</a:t>
            </a:r>
          </a:p>
          <a:p>
            <a:pPr marL="182880" indent="-182880" algn="r" defTabSz="914400" rtl="1" eaLnBrk="1" latinLnBrk="0" hangingPunct="1">
              <a:lnSpc>
                <a:spcPct val="90000"/>
              </a:lnSpc>
              <a:spcBef>
                <a:spcPts val="1200"/>
              </a:spcBef>
              <a:buClr>
                <a:schemeClr val="accent1"/>
              </a:buClr>
              <a:buFont typeface="Wingdings 2" pitchFamily="18" charset="2"/>
              <a:buChar char=""/>
            </a:pPr>
            <a:endParaRPr lang="ar-SA" dirty="0"/>
          </a:p>
          <a:p>
            <a:pPr marL="182880" indent="-182880" algn="r" defTabSz="914400" rtl="1" eaLnBrk="1" latinLnBrk="0" hangingPunct="1">
              <a:lnSpc>
                <a:spcPct val="90000"/>
              </a:lnSpc>
              <a:spcBef>
                <a:spcPts val="1200"/>
              </a:spcBef>
              <a:buClr>
                <a:schemeClr val="accent1"/>
              </a:buClr>
              <a:buFont typeface="Wingdings 2" pitchFamily="18" charset="2"/>
              <a:buChar char=""/>
            </a:pPr>
            <a:endParaRPr lang="ar-SA" dirty="0"/>
          </a:p>
          <a:p>
            <a:pPr algn="r" rtl="1"/>
            <a:r>
              <a:rPr lang="ar-SA" dirty="0"/>
              <a:t>المسئول عن إعداد محضر الحجز: مأمور التنفيذ  بناء على  أمر قاضي التنفيذ.</a:t>
            </a:r>
            <a:endParaRPr lang="en-SA" dirty="0"/>
          </a:p>
          <a:p>
            <a:pPr marL="182880" indent="-182880" algn="r" defTabSz="914400" rtl="1" eaLnBrk="1" latinLnBrk="0" hangingPunct="1">
              <a:lnSpc>
                <a:spcPct val="90000"/>
              </a:lnSpc>
              <a:spcBef>
                <a:spcPts val="1200"/>
              </a:spcBef>
              <a:buClr>
                <a:schemeClr val="accent1"/>
              </a:buClr>
              <a:buFont typeface="Wingdings 2" pitchFamily="18" charset="2"/>
              <a:buChar char=""/>
            </a:pPr>
            <a:endParaRPr lang="en-SA" dirty="0"/>
          </a:p>
        </p:txBody>
      </p:sp>
    </p:spTree>
    <p:extLst>
      <p:ext uri="{BB962C8B-B14F-4D97-AF65-F5344CB8AC3E}">
        <p14:creationId xmlns:p14="http://schemas.microsoft.com/office/powerpoint/2010/main" val="348092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8CDA4-427F-FC4F-ADB6-5F0FD85E18BB}"/>
              </a:ext>
            </a:extLst>
          </p:cNvPr>
          <p:cNvSpPr>
            <a:spLocks noGrp="1"/>
          </p:cNvSpPr>
          <p:nvPr>
            <p:ph type="title"/>
          </p:nvPr>
        </p:nvSpPr>
        <p:spPr/>
        <p:txBody>
          <a:bodyPr/>
          <a:lstStyle/>
          <a:p>
            <a:pPr algn="ctr" rtl="1"/>
            <a:r>
              <a:rPr lang="ar-SA" dirty="0"/>
              <a:t>قواعد خاصة بحجز بعض المنقولات.</a:t>
            </a:r>
            <a:endParaRPr lang="en-SA" dirty="0"/>
          </a:p>
        </p:txBody>
      </p:sp>
      <p:sp>
        <p:nvSpPr>
          <p:cNvPr id="3" name="Content Placeholder 2">
            <a:extLst>
              <a:ext uri="{FF2B5EF4-FFF2-40B4-BE49-F238E27FC236}">
                <a16:creationId xmlns:a16="http://schemas.microsoft.com/office/drawing/2014/main" id="{22F828DA-9B84-F549-9995-2D915768F18B}"/>
              </a:ext>
            </a:extLst>
          </p:cNvPr>
          <p:cNvSpPr>
            <a:spLocks noGrp="1"/>
          </p:cNvSpPr>
          <p:nvPr>
            <p:ph idx="1"/>
          </p:nvPr>
        </p:nvSpPr>
        <p:spPr/>
        <p:txBody>
          <a:bodyPr/>
          <a:lstStyle/>
          <a:p>
            <a:pPr algn="r" rtl="1"/>
            <a:r>
              <a:rPr lang="ar-SA" dirty="0"/>
              <a:t>تضمن نظام التنفيذ السعودي بعض القواعد الخاصة التي يجب مراعاتها عند حجز المنقولات التي يلزم تسيلها مثل المركبات و السفن و الطائرات ، و حجز الثمار و الزروع.</a:t>
            </a:r>
            <a:endParaRPr lang="en-SA" dirty="0"/>
          </a:p>
          <a:p>
            <a:pPr marL="182880" indent="-182880" algn="r" defTabSz="914400" rtl="1" eaLnBrk="1" latinLnBrk="0" hangingPunct="1">
              <a:lnSpc>
                <a:spcPct val="90000"/>
              </a:lnSpc>
              <a:spcBef>
                <a:spcPts val="1200"/>
              </a:spcBef>
              <a:buClr>
                <a:schemeClr val="accent1"/>
              </a:buClr>
              <a:buFont typeface="Wingdings 2" pitchFamily="18" charset="2"/>
              <a:buChar char=""/>
            </a:pPr>
            <a:endParaRPr lang="en-SA" dirty="0"/>
          </a:p>
        </p:txBody>
      </p:sp>
    </p:spTree>
    <p:extLst>
      <p:ext uri="{BB962C8B-B14F-4D97-AF65-F5344CB8AC3E}">
        <p14:creationId xmlns:p14="http://schemas.microsoft.com/office/powerpoint/2010/main" val="2131764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22858-7EE2-1845-BAED-C0506334727A}"/>
              </a:ext>
            </a:extLst>
          </p:cNvPr>
          <p:cNvSpPr>
            <a:spLocks noGrp="1"/>
          </p:cNvSpPr>
          <p:nvPr>
            <p:ph type="title"/>
          </p:nvPr>
        </p:nvSpPr>
        <p:spPr/>
        <p:txBody>
          <a:bodyPr/>
          <a:lstStyle/>
          <a:p>
            <a:pPr algn="ctr" rtl="1"/>
            <a:r>
              <a:rPr lang="ar-SA" dirty="0"/>
              <a:t>المنقولات التي يلزم تسجيلها</a:t>
            </a:r>
            <a:endParaRPr lang="en-SA" dirty="0"/>
          </a:p>
        </p:txBody>
      </p:sp>
      <p:sp>
        <p:nvSpPr>
          <p:cNvPr id="3" name="Content Placeholder 2">
            <a:extLst>
              <a:ext uri="{FF2B5EF4-FFF2-40B4-BE49-F238E27FC236}">
                <a16:creationId xmlns:a16="http://schemas.microsoft.com/office/drawing/2014/main" id="{B5110538-D234-E741-8ABA-AF9BD99BC69A}"/>
              </a:ext>
            </a:extLst>
          </p:cNvPr>
          <p:cNvSpPr>
            <a:spLocks noGrp="1"/>
          </p:cNvSpPr>
          <p:nvPr>
            <p:ph idx="1"/>
          </p:nvPr>
        </p:nvSpPr>
        <p:spPr/>
        <p:txBody>
          <a:bodyPr/>
          <a:lstStyle/>
          <a:p>
            <a:pPr marL="228600" indent="-228600" algn="r" rtl="1">
              <a:lnSpc>
                <a:spcPct val="120000"/>
              </a:lnSpc>
              <a:spcBef>
                <a:spcPts val="1000"/>
              </a:spcBef>
              <a:buSzPct val="110000"/>
              <a:buFont typeface="Wingdings" panose="05000000000000000000" pitchFamily="2" charset="2"/>
              <a:buChar char="§"/>
            </a:pPr>
            <a:r>
              <a:rPr lang="ar-SA" dirty="0"/>
              <a:t>الأموال المنقولة التي تخضع لنظام التسجيل مثل المركبات و السفن و الطائرات و المعدات و بعض الأجهزة الطبية و بعض الدواب الثمينة كالخيول.</a:t>
            </a:r>
          </a:p>
          <a:p>
            <a:pPr marL="0" indent="0" algn="r" rtl="1">
              <a:lnSpc>
                <a:spcPct val="120000"/>
              </a:lnSpc>
              <a:spcBef>
                <a:spcPts val="1000"/>
              </a:spcBef>
              <a:buSzPct val="110000"/>
              <a:buNone/>
            </a:pPr>
            <a:r>
              <a:rPr lang="ar-SA" dirty="0"/>
              <a:t>يتم إصدارها بأمر مكتوب من قاضي التنفيذ إلى الجهة المختصة بتسجيل هذه الأموال.</a:t>
            </a:r>
            <a:endParaRPr lang="en-SA" dirty="0"/>
          </a:p>
          <a:p>
            <a:pPr marL="182880" indent="-182880" algn="r" defTabSz="914400" rtl="1" eaLnBrk="1" latinLnBrk="0" hangingPunct="1">
              <a:lnSpc>
                <a:spcPct val="90000"/>
              </a:lnSpc>
              <a:spcBef>
                <a:spcPts val="1200"/>
              </a:spcBef>
              <a:buClr>
                <a:schemeClr val="accent1"/>
              </a:buClr>
              <a:buFont typeface="Wingdings 2" pitchFamily="18" charset="2"/>
              <a:buChar char=""/>
            </a:pPr>
            <a:endParaRPr lang="en-SA" dirty="0"/>
          </a:p>
        </p:txBody>
      </p:sp>
    </p:spTree>
    <p:extLst>
      <p:ext uri="{BB962C8B-B14F-4D97-AF65-F5344CB8AC3E}">
        <p14:creationId xmlns:p14="http://schemas.microsoft.com/office/powerpoint/2010/main" val="2441717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349AE-9B8B-3B4E-9E17-40EC001D4DBF}"/>
              </a:ext>
            </a:extLst>
          </p:cNvPr>
          <p:cNvSpPr>
            <a:spLocks noGrp="1"/>
          </p:cNvSpPr>
          <p:nvPr>
            <p:ph type="title"/>
          </p:nvPr>
        </p:nvSpPr>
        <p:spPr/>
        <p:txBody>
          <a:bodyPr/>
          <a:lstStyle/>
          <a:p>
            <a:pPr algn="ctr" rtl="1"/>
            <a:r>
              <a:rPr lang="ar-SA" dirty="0"/>
              <a:t>حجز الثمار و الزروع قبل بدو صلاحها</a:t>
            </a:r>
            <a:endParaRPr lang="en-SA" dirty="0"/>
          </a:p>
        </p:txBody>
      </p:sp>
      <p:sp>
        <p:nvSpPr>
          <p:cNvPr id="3" name="Content Placeholder 2">
            <a:extLst>
              <a:ext uri="{FF2B5EF4-FFF2-40B4-BE49-F238E27FC236}">
                <a16:creationId xmlns:a16="http://schemas.microsoft.com/office/drawing/2014/main" id="{5546F0D8-1C00-CB44-898F-8BFFB64A81A9}"/>
              </a:ext>
            </a:extLst>
          </p:cNvPr>
          <p:cNvSpPr>
            <a:spLocks noGrp="1"/>
          </p:cNvSpPr>
          <p:nvPr>
            <p:ph idx="1"/>
          </p:nvPr>
        </p:nvSpPr>
        <p:spPr/>
        <p:txBody>
          <a:bodyPr/>
          <a:lstStyle/>
          <a:p>
            <a:pPr algn="r" rtl="1"/>
            <a:r>
              <a:rPr lang="ar-SA" dirty="0"/>
              <a:t>وفقا لنظام التنفيذ السعودي، تحجز الثمار قبل بدو صلاحها ، و يضع مأمور التنفيذ لوحة على مدخل الأرض الزراعية يلصق عليها محضر الحجز و تباع عند بدو صلاحها.</a:t>
            </a:r>
            <a:endParaRPr lang="en-SA" dirty="0"/>
          </a:p>
          <a:p>
            <a:pPr marL="182880" indent="-182880" algn="r" defTabSz="914400" rtl="1" eaLnBrk="1" latinLnBrk="0" hangingPunct="1">
              <a:lnSpc>
                <a:spcPct val="90000"/>
              </a:lnSpc>
              <a:spcBef>
                <a:spcPts val="1200"/>
              </a:spcBef>
              <a:buClr>
                <a:schemeClr val="accent1"/>
              </a:buClr>
              <a:buFont typeface="Wingdings 2" pitchFamily="18" charset="2"/>
              <a:buChar char=""/>
            </a:pPr>
            <a:endParaRPr lang="en-SA" dirty="0"/>
          </a:p>
        </p:txBody>
      </p:sp>
    </p:spTree>
    <p:extLst>
      <p:ext uri="{BB962C8B-B14F-4D97-AF65-F5344CB8AC3E}">
        <p14:creationId xmlns:p14="http://schemas.microsoft.com/office/powerpoint/2010/main" val="1001055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1B00F-6124-3748-B41A-F7A24D3100BE}"/>
              </a:ext>
            </a:extLst>
          </p:cNvPr>
          <p:cNvSpPr>
            <a:spLocks noGrp="1"/>
          </p:cNvSpPr>
          <p:nvPr>
            <p:ph type="title"/>
          </p:nvPr>
        </p:nvSpPr>
        <p:spPr/>
        <p:txBody>
          <a:bodyPr/>
          <a:lstStyle/>
          <a:p>
            <a:pPr algn="ctr" rtl="1"/>
            <a:r>
              <a:rPr lang="ar-SA" dirty="0"/>
              <a:t>حراسة الأشياء المحجوزة </a:t>
            </a:r>
            <a:endParaRPr lang="en-SA" dirty="0"/>
          </a:p>
        </p:txBody>
      </p:sp>
      <p:sp>
        <p:nvSpPr>
          <p:cNvPr id="3" name="Content Placeholder 2">
            <a:extLst>
              <a:ext uri="{FF2B5EF4-FFF2-40B4-BE49-F238E27FC236}">
                <a16:creationId xmlns:a16="http://schemas.microsoft.com/office/drawing/2014/main" id="{9C4E2422-8076-EA4E-96A2-44EA40AF1823}"/>
              </a:ext>
            </a:extLst>
          </p:cNvPr>
          <p:cNvSpPr>
            <a:spLocks noGrp="1"/>
          </p:cNvSpPr>
          <p:nvPr>
            <p:ph idx="1"/>
          </p:nvPr>
        </p:nvSpPr>
        <p:spPr/>
        <p:txBody>
          <a:bodyPr/>
          <a:lstStyle/>
          <a:p>
            <a:pPr marL="228600" indent="-228600" algn="r" rtl="1">
              <a:lnSpc>
                <a:spcPct val="120000"/>
              </a:lnSpc>
              <a:spcBef>
                <a:spcPts val="1000"/>
              </a:spcBef>
              <a:buSzPct val="110000"/>
              <a:buFont typeface="Wingdings" panose="05000000000000000000" pitchFamily="2" charset="2"/>
              <a:buChar char="§"/>
            </a:pPr>
            <a:r>
              <a:rPr lang="ar-SA" dirty="0"/>
              <a:t>ويقصد بذلك تعيين شخص حارس على المنقولات التي تم حجزها و ذكرها في محضر الحجز، للمحافظة عليها و استغلالها و إدارتها إلى أن تباع في المزاد العلني.</a:t>
            </a:r>
          </a:p>
          <a:p>
            <a:pPr marL="228600" indent="-228600" algn="r" rtl="1">
              <a:lnSpc>
                <a:spcPct val="120000"/>
              </a:lnSpc>
              <a:spcBef>
                <a:spcPts val="1000"/>
              </a:spcBef>
              <a:buSzPct val="110000"/>
              <a:buFont typeface="Wingdings" panose="05000000000000000000" pitchFamily="2" charset="2"/>
              <a:buChar char="§"/>
            </a:pPr>
            <a:endParaRPr lang="ar-SA" dirty="0"/>
          </a:p>
          <a:p>
            <a:pPr marL="228600" indent="-228600" algn="r" rtl="1">
              <a:lnSpc>
                <a:spcPct val="120000"/>
              </a:lnSpc>
              <a:spcBef>
                <a:spcPts val="1000"/>
              </a:spcBef>
              <a:buSzPct val="110000"/>
              <a:buFont typeface="Wingdings" panose="05000000000000000000" pitchFamily="2" charset="2"/>
              <a:buChar char="§"/>
            </a:pPr>
            <a:r>
              <a:rPr lang="ar-SA" dirty="0"/>
              <a:t>و قد يكون الحارس هو المدين المالك للمال المحجوز، و قد يكون الحارس. غير المالك</a:t>
            </a:r>
            <a:endParaRPr lang="en-SA" dirty="0"/>
          </a:p>
          <a:p>
            <a:pPr marL="182880" indent="-182880" algn="r" defTabSz="914400" rtl="1" eaLnBrk="1" latinLnBrk="0" hangingPunct="1">
              <a:lnSpc>
                <a:spcPct val="90000"/>
              </a:lnSpc>
              <a:spcBef>
                <a:spcPts val="1200"/>
              </a:spcBef>
              <a:buClr>
                <a:schemeClr val="accent1"/>
              </a:buClr>
              <a:buFont typeface="Wingdings 2" pitchFamily="18" charset="2"/>
              <a:buChar char=""/>
            </a:pPr>
            <a:endParaRPr lang="en-SA" dirty="0"/>
          </a:p>
        </p:txBody>
      </p:sp>
    </p:spTree>
    <p:extLst>
      <p:ext uri="{BB962C8B-B14F-4D97-AF65-F5344CB8AC3E}">
        <p14:creationId xmlns:p14="http://schemas.microsoft.com/office/powerpoint/2010/main" val="2691385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BB17D-2DAA-E34B-8299-045EB0986EA2}"/>
              </a:ext>
            </a:extLst>
          </p:cNvPr>
          <p:cNvSpPr>
            <a:spLocks noGrp="1"/>
          </p:cNvSpPr>
          <p:nvPr>
            <p:ph type="title"/>
          </p:nvPr>
        </p:nvSpPr>
        <p:spPr/>
        <p:txBody>
          <a:bodyPr/>
          <a:lstStyle/>
          <a:p>
            <a:pPr algn="ctr" rtl="1"/>
            <a:r>
              <a:rPr lang="ar-SA" dirty="0"/>
              <a:t>تعيين الحارس لحراسة الأموال المحجوزة.</a:t>
            </a:r>
            <a:endParaRPr lang="en-SA" dirty="0"/>
          </a:p>
        </p:txBody>
      </p:sp>
      <p:sp>
        <p:nvSpPr>
          <p:cNvPr id="3" name="Content Placeholder 2">
            <a:extLst>
              <a:ext uri="{FF2B5EF4-FFF2-40B4-BE49-F238E27FC236}">
                <a16:creationId xmlns:a16="http://schemas.microsoft.com/office/drawing/2014/main" id="{C1458CF1-B9E0-9B4E-BFDD-64C87C6F1215}"/>
              </a:ext>
            </a:extLst>
          </p:cNvPr>
          <p:cNvSpPr>
            <a:spLocks noGrp="1"/>
          </p:cNvSpPr>
          <p:nvPr>
            <p:ph idx="1"/>
          </p:nvPr>
        </p:nvSpPr>
        <p:spPr/>
        <p:txBody>
          <a:bodyPr/>
          <a:lstStyle/>
          <a:p>
            <a:pPr algn="r" rtl="1"/>
            <a:r>
              <a:rPr lang="ar-SA" dirty="0"/>
              <a:t>نص نظام التنفيذ السعودي على أنه يكلف قاضي التنفيذ المحجوز عليه بحراسة المال المحجوز تحت يده بشرط تقديم ضمان، أو كفيل ملئ بالامتناع عن التعرض للمال المحجوز بما قد يضر الدائن.  فإن رفض المحجوز عليه الحراسة، أو تعذر تقديم الضمان أو الكفيل، أمر قاضي التنفيذ بتعيين حارس مرخص له.</a:t>
            </a:r>
            <a:endParaRPr lang="en-SA" dirty="0"/>
          </a:p>
          <a:p>
            <a:pPr marL="182880" indent="-182880" algn="r" defTabSz="914400" rtl="1" eaLnBrk="1" latinLnBrk="0" hangingPunct="1">
              <a:lnSpc>
                <a:spcPct val="90000"/>
              </a:lnSpc>
              <a:spcBef>
                <a:spcPts val="1200"/>
              </a:spcBef>
              <a:buClr>
                <a:schemeClr val="accent1"/>
              </a:buClr>
              <a:buFont typeface="Wingdings 2" pitchFamily="18" charset="2"/>
              <a:buChar char=""/>
            </a:pPr>
            <a:endParaRPr lang="en-SA" dirty="0"/>
          </a:p>
        </p:txBody>
      </p:sp>
    </p:spTree>
    <p:extLst>
      <p:ext uri="{BB962C8B-B14F-4D97-AF65-F5344CB8AC3E}">
        <p14:creationId xmlns:p14="http://schemas.microsoft.com/office/powerpoint/2010/main" val="1283919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3A99F-8650-AE45-B7A1-537671B5963C}"/>
              </a:ext>
            </a:extLst>
          </p:cNvPr>
          <p:cNvSpPr>
            <a:spLocks noGrp="1"/>
          </p:cNvSpPr>
          <p:nvPr>
            <p:ph type="title"/>
          </p:nvPr>
        </p:nvSpPr>
        <p:spPr/>
        <p:txBody>
          <a:bodyPr/>
          <a:lstStyle/>
          <a:p>
            <a:pPr algn="ctr" defTabSz="914400" rtl="1" eaLnBrk="1" latinLnBrk="0" hangingPunct="1">
              <a:lnSpc>
                <a:spcPct val="90000"/>
              </a:lnSpc>
              <a:spcBef>
                <a:spcPct val="0"/>
              </a:spcBef>
              <a:buNone/>
            </a:pPr>
            <a:r>
              <a:rPr lang="ar-SA" dirty="0"/>
              <a:t>واجبات الحارس و حقوقه</a:t>
            </a:r>
            <a:endParaRPr lang="en-SA" dirty="0"/>
          </a:p>
        </p:txBody>
      </p:sp>
      <p:sp>
        <p:nvSpPr>
          <p:cNvPr id="3" name="Content Placeholder 2">
            <a:extLst>
              <a:ext uri="{FF2B5EF4-FFF2-40B4-BE49-F238E27FC236}">
                <a16:creationId xmlns:a16="http://schemas.microsoft.com/office/drawing/2014/main" id="{4AE2D9BD-BE0A-6C42-8440-67CCCD604724}"/>
              </a:ext>
            </a:extLst>
          </p:cNvPr>
          <p:cNvSpPr>
            <a:spLocks noGrp="1"/>
          </p:cNvSpPr>
          <p:nvPr>
            <p:ph idx="1"/>
          </p:nvPr>
        </p:nvSpPr>
        <p:spPr/>
        <p:txBody>
          <a:bodyPr/>
          <a:lstStyle/>
          <a:p>
            <a:pPr algn="r" rtl="1"/>
            <a:r>
              <a:rPr lang="ar-SA" dirty="0"/>
              <a:t>الالتزام الأساسي للحارس القضائي هو المحافظة على الأموال المحجوز عليها و عدم تعرضها للتلف، و لا يجوز للحارس الانتفاع بالمال المحجوز بأي طريقة، لأنه يستحق أجرا عن الحراسة التي قام بها، و مع ذلك إذا كان الحارس هو المحجوز عليه.</a:t>
            </a:r>
          </a:p>
          <a:p>
            <a:pPr marL="182880" indent="-182880" algn="r" defTabSz="914400" rtl="1" eaLnBrk="1" latinLnBrk="0" hangingPunct="1">
              <a:lnSpc>
                <a:spcPct val="90000"/>
              </a:lnSpc>
              <a:spcBef>
                <a:spcPts val="1200"/>
              </a:spcBef>
              <a:buClr>
                <a:schemeClr val="accent1"/>
              </a:buClr>
              <a:buFont typeface="Wingdings 2" pitchFamily="18" charset="2"/>
              <a:buChar char=""/>
            </a:pPr>
            <a:endParaRPr lang="ar-SA" dirty="0"/>
          </a:p>
          <a:p>
            <a:pPr marL="228600" indent="-228600" algn="r" rtl="1">
              <a:lnSpc>
                <a:spcPct val="120000"/>
              </a:lnSpc>
              <a:spcBef>
                <a:spcPts val="1000"/>
              </a:spcBef>
              <a:buSzPct val="110000"/>
              <a:buFont typeface="Wingdings" panose="05000000000000000000" pitchFamily="2" charset="2"/>
              <a:buChar char="§"/>
            </a:pPr>
            <a:r>
              <a:rPr lang="ar-SA" sz="2800" b="1" u="sng" dirty="0"/>
              <a:t>انتهاء الحراسة:</a:t>
            </a:r>
          </a:p>
          <a:p>
            <a:pPr marL="228600" indent="-228600" algn="r" rtl="1">
              <a:lnSpc>
                <a:spcPct val="120000"/>
              </a:lnSpc>
              <a:spcBef>
                <a:spcPts val="1000"/>
              </a:spcBef>
              <a:buSzPct val="110000"/>
              <a:buFont typeface="Wingdings" panose="05000000000000000000" pitchFamily="2" charset="2"/>
              <a:buChar char="§"/>
            </a:pPr>
            <a:r>
              <a:rPr lang="ar-SA" dirty="0"/>
              <a:t>انتهاء الحجز ببيع المال المحجوز.</a:t>
            </a:r>
          </a:p>
          <a:p>
            <a:pPr marL="228600" indent="-228600" algn="r" rtl="1">
              <a:lnSpc>
                <a:spcPct val="120000"/>
              </a:lnSpc>
              <a:spcBef>
                <a:spcPts val="1000"/>
              </a:spcBef>
              <a:buSzPct val="110000"/>
              <a:buFont typeface="Wingdings" panose="05000000000000000000" pitchFamily="2" charset="2"/>
              <a:buChar char="§"/>
            </a:pPr>
            <a:r>
              <a:rPr lang="ar-SA" dirty="0"/>
              <a:t>وفاة الحارس أو استبداله.</a:t>
            </a:r>
          </a:p>
          <a:p>
            <a:pPr marL="228600" indent="-228600" algn="r" rtl="1">
              <a:lnSpc>
                <a:spcPct val="120000"/>
              </a:lnSpc>
              <a:spcBef>
                <a:spcPts val="1000"/>
              </a:spcBef>
              <a:buSzPct val="110000"/>
              <a:buFont typeface="Wingdings" panose="05000000000000000000" pitchFamily="2" charset="2"/>
              <a:buChar char="§"/>
            </a:pPr>
            <a:r>
              <a:rPr lang="ar-SA" dirty="0"/>
              <a:t>عزل الحارس أو استبداله بآخر بناء على طلبه.</a:t>
            </a:r>
          </a:p>
          <a:p>
            <a:pPr marL="182880" indent="-182880" algn="r" defTabSz="914400" rtl="1" eaLnBrk="1" latinLnBrk="0" hangingPunct="1">
              <a:lnSpc>
                <a:spcPct val="90000"/>
              </a:lnSpc>
              <a:spcBef>
                <a:spcPts val="1200"/>
              </a:spcBef>
              <a:buClr>
                <a:schemeClr val="accent1"/>
              </a:buClr>
              <a:buFont typeface="Wingdings 2" pitchFamily="18" charset="2"/>
              <a:buChar char=""/>
            </a:pPr>
            <a:endParaRPr lang="en-SA" dirty="0"/>
          </a:p>
        </p:txBody>
      </p:sp>
    </p:spTree>
    <p:extLst>
      <p:ext uri="{BB962C8B-B14F-4D97-AF65-F5344CB8AC3E}">
        <p14:creationId xmlns:p14="http://schemas.microsoft.com/office/powerpoint/2010/main" val="3921553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C83E9-5935-064B-B04A-80B586B4C726}"/>
              </a:ext>
            </a:extLst>
          </p:cNvPr>
          <p:cNvSpPr>
            <a:spLocks noGrp="1"/>
          </p:cNvSpPr>
          <p:nvPr>
            <p:ph type="title"/>
          </p:nvPr>
        </p:nvSpPr>
        <p:spPr/>
        <p:txBody>
          <a:bodyPr/>
          <a:lstStyle/>
          <a:p>
            <a:pPr algn="ctr" defTabSz="914400" rtl="1" eaLnBrk="1" latinLnBrk="0" hangingPunct="1">
              <a:lnSpc>
                <a:spcPct val="90000"/>
              </a:lnSpc>
              <a:spcBef>
                <a:spcPct val="0"/>
              </a:spcBef>
              <a:buNone/>
            </a:pPr>
            <a:r>
              <a:rPr lang="ar-SA" dirty="0"/>
              <a:t>تبليغ محضر الحجز و إعلانه</a:t>
            </a:r>
            <a:endParaRPr lang="en-SA" dirty="0"/>
          </a:p>
        </p:txBody>
      </p:sp>
      <p:sp>
        <p:nvSpPr>
          <p:cNvPr id="3" name="Content Placeholder 2">
            <a:extLst>
              <a:ext uri="{FF2B5EF4-FFF2-40B4-BE49-F238E27FC236}">
                <a16:creationId xmlns:a16="http://schemas.microsoft.com/office/drawing/2014/main" id="{D392FB6A-5859-AF45-AEAE-97F989F3B1EE}"/>
              </a:ext>
            </a:extLst>
          </p:cNvPr>
          <p:cNvSpPr>
            <a:spLocks noGrp="1"/>
          </p:cNvSpPr>
          <p:nvPr>
            <p:ph idx="1"/>
          </p:nvPr>
        </p:nvSpPr>
        <p:spPr/>
        <p:txBody>
          <a:bodyPr/>
          <a:lstStyle/>
          <a:p>
            <a:pPr marL="228600" indent="-228600" algn="r" rtl="1">
              <a:lnSpc>
                <a:spcPct val="120000"/>
              </a:lnSpc>
              <a:spcBef>
                <a:spcPts val="1000"/>
              </a:spcBef>
              <a:buSzPct val="110000"/>
              <a:buFont typeface="Wingdings" panose="05000000000000000000" pitchFamily="2" charset="2"/>
              <a:buChar char="§"/>
            </a:pPr>
            <a:r>
              <a:rPr lang="ar-SA" dirty="0"/>
              <a:t>يقصد بالإعلان:</a:t>
            </a:r>
          </a:p>
          <a:p>
            <a:pPr marL="228600" indent="-228600" algn="r" rtl="1">
              <a:lnSpc>
                <a:spcPct val="120000"/>
              </a:lnSpc>
              <a:spcBef>
                <a:spcPts val="1000"/>
              </a:spcBef>
              <a:buSzPct val="110000"/>
              <a:buFont typeface="Wingdings" panose="05000000000000000000" pitchFamily="2" charset="2"/>
              <a:buChar char="§"/>
            </a:pPr>
            <a:endParaRPr lang="ar-SA" dirty="0"/>
          </a:p>
          <a:p>
            <a:pPr marL="228600" indent="-228600" algn="r" rtl="1">
              <a:lnSpc>
                <a:spcPct val="120000"/>
              </a:lnSpc>
              <a:spcBef>
                <a:spcPts val="1000"/>
              </a:spcBef>
              <a:buSzPct val="110000"/>
              <a:buFont typeface="Wingdings" panose="05000000000000000000" pitchFamily="2" charset="2"/>
              <a:buChar char="§"/>
            </a:pPr>
            <a:r>
              <a:rPr lang="ar-SA" dirty="0"/>
              <a:t>إبلاغ أمر الحجز و تمام محضر الحجز لجميع من له علاقة بالمال المحجوز، سواء كان الحاجز أو المحجوز عليه حتى يستعدوا للإجراءات التالية و هي إجراءات البيع القضائي و حصيلة التنفيذ.</a:t>
            </a:r>
          </a:p>
          <a:p>
            <a:pPr marL="228600" indent="-228600" algn="r" rtl="1">
              <a:lnSpc>
                <a:spcPct val="120000"/>
              </a:lnSpc>
              <a:spcBef>
                <a:spcPts val="1000"/>
              </a:spcBef>
              <a:buSzPct val="110000"/>
              <a:buFont typeface="Wingdings" panose="05000000000000000000" pitchFamily="2" charset="2"/>
              <a:buChar char="§"/>
            </a:pPr>
            <a:endParaRPr lang="ar-SA" dirty="0"/>
          </a:p>
          <a:p>
            <a:pPr marL="228600" indent="-228600" algn="r" rtl="1">
              <a:lnSpc>
                <a:spcPct val="120000"/>
              </a:lnSpc>
              <a:spcBef>
                <a:spcPts val="1000"/>
              </a:spcBef>
              <a:buSzPct val="110000"/>
              <a:buFont typeface="Wingdings" panose="05000000000000000000" pitchFamily="2" charset="2"/>
              <a:buChar char="§"/>
            </a:pPr>
            <a:r>
              <a:rPr lang="ar-SA" dirty="0"/>
              <a:t>تبليغ الحجز:</a:t>
            </a:r>
          </a:p>
          <a:p>
            <a:pPr marL="228600" indent="-228600" algn="r" rtl="1">
              <a:lnSpc>
                <a:spcPct val="120000"/>
              </a:lnSpc>
              <a:spcBef>
                <a:spcPts val="1000"/>
              </a:spcBef>
              <a:buSzPct val="110000"/>
              <a:buFont typeface="Wingdings" panose="05000000000000000000" pitchFamily="2" charset="2"/>
              <a:buChar char="§"/>
            </a:pPr>
            <a:r>
              <a:rPr lang="ar-SA" dirty="0"/>
              <a:t>إبلاغ المحجوز عليه و من له حقا عينيا على المال المحجوز فقط.</a:t>
            </a:r>
            <a:endParaRPr lang="en-SA" dirty="0"/>
          </a:p>
          <a:p>
            <a:pPr marL="182880" indent="-182880" algn="r" defTabSz="914400" rtl="1" eaLnBrk="1" latinLnBrk="0" hangingPunct="1">
              <a:lnSpc>
                <a:spcPct val="90000"/>
              </a:lnSpc>
              <a:spcBef>
                <a:spcPts val="1200"/>
              </a:spcBef>
              <a:buClr>
                <a:schemeClr val="accent1"/>
              </a:buClr>
              <a:buFont typeface="Wingdings 2" pitchFamily="18" charset="2"/>
              <a:buChar char=""/>
            </a:pPr>
            <a:endParaRPr lang="en-SA" dirty="0"/>
          </a:p>
        </p:txBody>
      </p:sp>
    </p:spTree>
    <p:extLst>
      <p:ext uri="{BB962C8B-B14F-4D97-AF65-F5344CB8AC3E}">
        <p14:creationId xmlns:p14="http://schemas.microsoft.com/office/powerpoint/2010/main" val="745373937"/>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{DE76034E-2C24-E347-9F48-57D3CFF7B914}tf10001124</Template>
  <TotalTime>8</TotalTime>
  <Words>387</Words>
  <Application>Microsoft Macintosh PowerPoint</Application>
  <PresentationFormat>Widescreen</PresentationFormat>
  <Paragraphs>35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Corbel</vt:lpstr>
      <vt:lpstr>Wingdings</vt:lpstr>
      <vt:lpstr>Wingdings 2</vt:lpstr>
      <vt:lpstr>Frame</vt:lpstr>
      <vt:lpstr>رابعا: توقيع الحجز بتحرير محضر الحجز</vt:lpstr>
      <vt:lpstr>محضر حجز المنقولات</vt:lpstr>
      <vt:lpstr>قواعد خاصة بحجز بعض المنقولات.</vt:lpstr>
      <vt:lpstr>المنقولات التي يلزم تسجيلها</vt:lpstr>
      <vt:lpstr>حجز الثمار و الزروع قبل بدو صلاحها</vt:lpstr>
      <vt:lpstr>حراسة الأشياء المحجوزة </vt:lpstr>
      <vt:lpstr>تعيين الحارس لحراسة الأموال المحجوزة.</vt:lpstr>
      <vt:lpstr>واجبات الحارس و حقوقه</vt:lpstr>
      <vt:lpstr>تبليغ محضر الحجز و إعلانه</vt:lpstr>
      <vt:lpstr>التنفيذ في بعض المسائل الخاصة</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رابعا: توقيع الحجز بتحرير محضر الحجز</dc:title>
  <dc:creator>Beshair Alzeer</dc:creator>
  <cp:lastModifiedBy>Beshair Alzeer</cp:lastModifiedBy>
  <cp:revision>1</cp:revision>
  <dcterms:created xsi:type="dcterms:W3CDTF">2020-03-14T13:41:59Z</dcterms:created>
  <dcterms:modified xsi:type="dcterms:W3CDTF">2020-03-14T13:50:39Z</dcterms:modified>
</cp:coreProperties>
</file>