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21"/>
  </p:normalViewPr>
  <p:slideViewPr>
    <p:cSldViewPr snapToGrid="0" snapToObjects="1">
      <p:cViewPr varScale="1">
        <p:scale>
          <a:sx n="97" d="100"/>
          <a:sy n="97" d="100"/>
        </p:scale>
        <p:origin x="62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2/19/20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102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494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2/19/20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1595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825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2/19/20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900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2/19/20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037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2/19/20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623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028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2/19/20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1370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61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2/19/20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744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2/19/20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8962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6A7D-6975-B24E-992C-7E9D37E98448}"/>
              </a:ext>
            </a:extLst>
          </p:cNvPr>
          <p:cNvSpPr>
            <a:spLocks noGrp="1"/>
          </p:cNvSpPr>
          <p:nvPr>
            <p:ph type="ctrTitle"/>
          </p:nvPr>
        </p:nvSpPr>
        <p:spPr/>
        <p:txBody>
          <a:bodyPr/>
          <a:lstStyle/>
          <a:p>
            <a:pPr algn="ctr" defTabSz="914400" rtl="1" eaLnBrk="1" latinLnBrk="0" hangingPunct="1">
              <a:lnSpc>
                <a:spcPct val="80000"/>
              </a:lnSpc>
              <a:spcBef>
                <a:spcPct val="0"/>
              </a:spcBef>
              <a:buNone/>
            </a:pPr>
            <a:r>
              <a:rPr lang="ar-SA" dirty="0"/>
              <a:t>التحفظ  على أموال المدين و التنفيذ عليها</a:t>
            </a:r>
            <a:endParaRPr lang="en-SA" dirty="0"/>
          </a:p>
        </p:txBody>
      </p:sp>
    </p:spTree>
    <p:extLst>
      <p:ext uri="{BB962C8B-B14F-4D97-AF65-F5344CB8AC3E}">
        <p14:creationId xmlns:p14="http://schemas.microsoft.com/office/powerpoint/2010/main" val="1886882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031F6-0CA5-9445-BE37-8A70549AD617}"/>
              </a:ext>
            </a:extLst>
          </p:cNvPr>
          <p:cNvSpPr>
            <a:spLocks noGrp="1"/>
          </p:cNvSpPr>
          <p:nvPr>
            <p:ph type="ctrTitle"/>
          </p:nvPr>
        </p:nvSpPr>
        <p:spPr/>
        <p:txBody>
          <a:bodyPr/>
          <a:lstStyle/>
          <a:p>
            <a:pPr algn="ctr" defTabSz="914400" rtl="1" eaLnBrk="1" latinLnBrk="0" hangingPunct="1">
              <a:lnSpc>
                <a:spcPct val="80000"/>
              </a:lnSpc>
              <a:spcBef>
                <a:spcPct val="0"/>
              </a:spcBef>
              <a:buNone/>
            </a:pPr>
            <a:r>
              <a:rPr lang="ar-SA" dirty="0"/>
              <a:t>إجراءات الحجز التحفظي و حجز ما للمدين لدى الغير </a:t>
            </a:r>
            <a:endParaRPr lang="en-SA" dirty="0"/>
          </a:p>
        </p:txBody>
      </p:sp>
    </p:spTree>
    <p:extLst>
      <p:ext uri="{BB962C8B-B14F-4D97-AF65-F5344CB8AC3E}">
        <p14:creationId xmlns:p14="http://schemas.microsoft.com/office/powerpoint/2010/main" val="1145589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C26C0-DD19-8B4F-B5BF-4ADF0669C902}"/>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المادة ٣٣ من نظام التنفيذ السعودي</a:t>
            </a:r>
            <a:endParaRPr lang="en-SA" dirty="0"/>
          </a:p>
        </p:txBody>
      </p:sp>
      <p:sp>
        <p:nvSpPr>
          <p:cNvPr id="3" name="Content Placeholder 2">
            <a:extLst>
              <a:ext uri="{FF2B5EF4-FFF2-40B4-BE49-F238E27FC236}">
                <a16:creationId xmlns:a16="http://schemas.microsoft.com/office/drawing/2014/main" id="{BE1AB557-8A59-BC4B-8177-EA87C696957D}"/>
              </a:ext>
            </a:extLst>
          </p:cNvPr>
          <p:cNvSpPr>
            <a:spLocks noGrp="1"/>
          </p:cNvSpPr>
          <p:nvPr>
            <p:ph idx="1"/>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تتبع في الحجز التحفظي- على المنقولات وما للمدين لدى الغير – منها الإجراءات المتعلقة بالحجز التنفيذي عدا ما يتعلق بالبيع.</a:t>
            </a:r>
            <a:endParaRPr lang="en-SA" dirty="0"/>
          </a:p>
        </p:txBody>
      </p:sp>
    </p:spTree>
    <p:extLst>
      <p:ext uri="{BB962C8B-B14F-4D97-AF65-F5344CB8AC3E}">
        <p14:creationId xmlns:p14="http://schemas.microsoft.com/office/powerpoint/2010/main" val="754479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1C43B-4E6B-B640-90D1-F8849CD77B8D}"/>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المختص بإصدار الأمر بالحجز التحفظي</a:t>
            </a:r>
            <a:endParaRPr lang="en-SA" dirty="0"/>
          </a:p>
        </p:txBody>
      </p:sp>
      <p:sp>
        <p:nvSpPr>
          <p:cNvPr id="3" name="Content Placeholder 2">
            <a:extLst>
              <a:ext uri="{FF2B5EF4-FFF2-40B4-BE49-F238E27FC236}">
                <a16:creationId xmlns:a16="http://schemas.microsoft.com/office/drawing/2014/main" id="{BA885A24-8CD1-214D-9927-2B0A3D2F5C16}"/>
              </a:ext>
            </a:extLst>
          </p:cNvPr>
          <p:cNvSpPr>
            <a:spLocks noGrp="1"/>
          </p:cNvSpPr>
          <p:nvPr>
            <p:ph idx="1"/>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الفرض الأول : إذا كان للمدين محل إقامة ثابت في المملكة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24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الفرض الثاني: أذا لم يكرن للمدين محل إقامة ثابت </a:t>
            </a:r>
            <a:endParaRPr lang="en-SA" sz="2400" dirty="0"/>
          </a:p>
        </p:txBody>
      </p:sp>
    </p:spTree>
    <p:extLst>
      <p:ext uri="{BB962C8B-B14F-4D97-AF65-F5344CB8AC3E}">
        <p14:creationId xmlns:p14="http://schemas.microsoft.com/office/powerpoint/2010/main" val="766714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23632-EF3E-8340-84C5-50AC731A7F22}"/>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إبلاغ الأمر الصادر بالحجز</a:t>
            </a:r>
            <a:endParaRPr lang="en-SA" dirty="0"/>
          </a:p>
        </p:txBody>
      </p:sp>
      <p:sp>
        <p:nvSpPr>
          <p:cNvPr id="3" name="Content Placeholder 2">
            <a:extLst>
              <a:ext uri="{FF2B5EF4-FFF2-40B4-BE49-F238E27FC236}">
                <a16:creationId xmlns:a16="http://schemas.microsoft.com/office/drawing/2014/main" id="{03D980F8-FD47-8E4A-B709-891709F67C88}"/>
              </a:ext>
            </a:extLst>
          </p:cNvPr>
          <p:cNvSpPr>
            <a:spLocks noGrp="1"/>
          </p:cNvSpPr>
          <p:nvPr>
            <p:ph idx="1"/>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١-موعد تبليغ المحجوز لديه و المدين.</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٢- الإقرار بما في الذمة .</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٣- ميعاد التقرير بما في الذمة.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٤- حالات الإعفاء من التقرير بما في الذمة.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٥- صور التقرير بما في الذمة.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err="1"/>
              <a:t>أ</a:t>
            </a:r>
            <a:r>
              <a:rPr lang="ar-SA" dirty="0"/>
              <a:t>-التقرير بما في الذمة الإيجابي.</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ب-التقرير بما في الذمة السلبي .</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٦- جزاء الإخلال بواجب التقرير بما في الذمة.</a:t>
            </a:r>
            <a:endParaRPr lang="en-SA" dirty="0"/>
          </a:p>
        </p:txBody>
      </p:sp>
    </p:spTree>
    <p:extLst>
      <p:ext uri="{BB962C8B-B14F-4D97-AF65-F5344CB8AC3E}">
        <p14:creationId xmlns:p14="http://schemas.microsoft.com/office/powerpoint/2010/main" val="2008968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2C422-54DB-154D-BCE3-012AB9C7441F}"/>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يشترط لدعوى لإلزام الشخصي </a:t>
            </a:r>
            <a:endParaRPr lang="en-SA" dirty="0"/>
          </a:p>
        </p:txBody>
      </p:sp>
      <p:sp>
        <p:nvSpPr>
          <p:cNvPr id="3" name="Content Placeholder 2">
            <a:extLst>
              <a:ext uri="{FF2B5EF4-FFF2-40B4-BE49-F238E27FC236}">
                <a16:creationId xmlns:a16="http://schemas.microsoft.com/office/drawing/2014/main" id="{360065FB-CA5E-8449-864E-E6873243BE23}"/>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١-  أن يكون بيد الحاجز سند تنفيذي.</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٢- وجود مصلحة للحاجز في توقيع الجزاء.</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٣-أن تحدث أحد صور الإخلال بما في الذمة.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٤-أن يتقدم الحاجز بطلب توقيع الجزاء.</a:t>
            </a:r>
            <a:endParaRPr lang="en-SA" sz="2400" dirty="0"/>
          </a:p>
        </p:txBody>
      </p:sp>
    </p:spTree>
    <p:extLst>
      <p:ext uri="{BB962C8B-B14F-4D97-AF65-F5344CB8AC3E}">
        <p14:creationId xmlns:p14="http://schemas.microsoft.com/office/powerpoint/2010/main" val="176483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BCC6D-AEDD-EB4E-8252-CC3B736E4367}"/>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تحول الحجز التحفظي إلى حجز تنفيذي</a:t>
            </a:r>
            <a:endParaRPr lang="en-SA" dirty="0"/>
          </a:p>
        </p:txBody>
      </p:sp>
    </p:spTree>
    <p:extLst>
      <p:ext uri="{BB962C8B-B14F-4D97-AF65-F5344CB8AC3E}">
        <p14:creationId xmlns:p14="http://schemas.microsoft.com/office/powerpoint/2010/main" val="2067672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E82A-C1B4-CE4A-AEA6-195142B5409F}"/>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دعوى ثبوت الحق و صحة الحجز</a:t>
            </a:r>
            <a:endParaRPr lang="en-SA" dirty="0"/>
          </a:p>
        </p:txBody>
      </p:sp>
    </p:spTree>
    <p:extLst>
      <p:ext uri="{BB962C8B-B14F-4D97-AF65-F5344CB8AC3E}">
        <p14:creationId xmlns:p14="http://schemas.microsoft.com/office/powerpoint/2010/main" val="3699786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5B926-11F1-E647-869E-5FB7DBDD9B8A}"/>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تطبيقات خاصة بحجز ما للمدين لدى الغير </a:t>
            </a:r>
            <a:endParaRPr lang="en-SA" dirty="0"/>
          </a:p>
        </p:txBody>
      </p:sp>
    </p:spTree>
    <p:extLst>
      <p:ext uri="{BB962C8B-B14F-4D97-AF65-F5344CB8AC3E}">
        <p14:creationId xmlns:p14="http://schemas.microsoft.com/office/powerpoint/2010/main" val="3776962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B87F-833E-B446-BB73-CED09AA0BF1C}"/>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حجز ما للمدين لدى المنشآت المالية</a:t>
            </a:r>
            <a:endParaRPr lang="en-SA" dirty="0"/>
          </a:p>
        </p:txBody>
      </p:sp>
      <p:sp>
        <p:nvSpPr>
          <p:cNvPr id="3" name="Content Placeholder 2">
            <a:extLst>
              <a:ext uri="{FF2B5EF4-FFF2-40B4-BE49-F238E27FC236}">
                <a16:creationId xmlns:a16="http://schemas.microsoft.com/office/drawing/2014/main" id="{E1DBF14F-2056-064C-9A90-4CC2A3947558}"/>
              </a:ext>
            </a:extLst>
          </p:cNvPr>
          <p:cNvSpPr>
            <a:spLocks noGrp="1"/>
          </p:cNvSpPr>
          <p:nvPr>
            <p:ph idx="1"/>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١</a:t>
            </a:r>
            <a:r>
              <a:rPr lang="ar-SA" sz="2800" dirty="0"/>
              <a:t>- حجز الحسابات الجارية.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٢- حجز الحسابات الاستثمارية.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٣- حجز الودائع لأجل.</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٤-حجز موجودات خزائن الأمانات.</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800" dirty="0"/>
              <a:t>٥- حجز تعويضات التأمين.</a:t>
            </a:r>
            <a:endParaRPr lang="en-SA" sz="2800" dirty="0"/>
          </a:p>
        </p:txBody>
      </p:sp>
    </p:spTree>
    <p:extLst>
      <p:ext uri="{BB962C8B-B14F-4D97-AF65-F5344CB8AC3E}">
        <p14:creationId xmlns:p14="http://schemas.microsoft.com/office/powerpoint/2010/main" val="2740750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C942F-A1DF-4A42-9268-9890A862F447}"/>
              </a:ext>
            </a:extLst>
          </p:cNvPr>
          <p:cNvSpPr>
            <a:spLocks noGrp="1"/>
          </p:cNvSpPr>
          <p:nvPr>
            <p:ph type="title"/>
          </p:nvPr>
        </p:nvSpPr>
        <p:spPr/>
        <p:txBody>
          <a:bodyPr>
            <a:normAutofit fontScale="90000"/>
          </a:bodyPr>
          <a:lstStyle/>
          <a:p>
            <a:pPr algn="ctr" defTabSz="914400" rtl="1" eaLnBrk="1" latinLnBrk="0" hangingPunct="1">
              <a:lnSpc>
                <a:spcPct val="85000"/>
              </a:lnSpc>
              <a:spcBef>
                <a:spcPct val="0"/>
              </a:spcBef>
              <a:buNone/>
            </a:pPr>
            <a:r>
              <a:rPr lang="ar-SA" dirty="0"/>
              <a:t>الحجز على حصص الملكية في الشركات و الأسهم غير المدرجة</a:t>
            </a:r>
            <a:endParaRPr lang="en-SA" dirty="0"/>
          </a:p>
        </p:txBody>
      </p:sp>
      <p:sp>
        <p:nvSpPr>
          <p:cNvPr id="3" name="Content Placeholder 2">
            <a:extLst>
              <a:ext uri="{FF2B5EF4-FFF2-40B4-BE49-F238E27FC236}">
                <a16:creationId xmlns:a16="http://schemas.microsoft.com/office/drawing/2014/main" id="{1546C24B-5767-594E-B70B-84E25928CEAA}"/>
              </a:ext>
            </a:extLst>
          </p:cNvPr>
          <p:cNvSpPr>
            <a:spLocks noGrp="1"/>
          </p:cNvSpPr>
          <p:nvPr>
            <p:ph idx="1"/>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000" dirty="0"/>
              <a:t>١- لا يجوز للدائن الشخصي لأحد الشركاء أن يتقاضى حقه من أسهم أو حصه مدينه في رأس مال الشركة- لكن يجوز أن يتقاضى حقه من نصب الشريك المدين في صافي الأرباح الموزعة.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20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000" dirty="0"/>
              <a:t>٢-يجوز للدائن الشخصي المساهم-و بيع ما يلزم من أسهم  ذلك المساهم ليتقاضى حقه من حصيلة بيعها، على أن يكون للمساهمين في الشركات المساهمة غير المدرجة الأولوية في شراء تلك الأسهم.</a:t>
            </a:r>
          </a:p>
          <a:p>
            <a:pPr marL="0" indent="0" algn="r" defTabSz="914400" rtl="1" eaLnBrk="1" latinLnBrk="0" hangingPunct="1">
              <a:lnSpc>
                <a:spcPct val="120000"/>
              </a:lnSpc>
              <a:spcBef>
                <a:spcPts val="1000"/>
              </a:spcBef>
              <a:buClr>
                <a:schemeClr val="accent1"/>
              </a:buClr>
              <a:buSzPct val="110000"/>
              <a:buNone/>
            </a:pPr>
            <a:endParaRPr lang="en-SA" dirty="0"/>
          </a:p>
        </p:txBody>
      </p:sp>
    </p:spTree>
    <p:extLst>
      <p:ext uri="{BB962C8B-B14F-4D97-AF65-F5344CB8AC3E}">
        <p14:creationId xmlns:p14="http://schemas.microsoft.com/office/powerpoint/2010/main" val="356348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752257-5308-AA4A-8427-348BA735FA04}"/>
              </a:ext>
            </a:extLst>
          </p:cNvPr>
          <p:cNvSpPr>
            <a:spLocks noGrp="1"/>
          </p:cNvSpPr>
          <p:nvPr>
            <p:ph type="title"/>
          </p:nvPr>
        </p:nvSpPr>
        <p:spPr>
          <a:xfrm>
            <a:off x="2880485" y="841375"/>
            <a:ext cx="6230857" cy="1230570"/>
          </a:xfrm>
        </p:spPr>
        <p:txBody>
          <a:bodyPr anchor="t">
            <a:normAutofit/>
          </a:bodyPr>
          <a:lstStyle/>
          <a:p>
            <a:pPr algn="l" defTabSz="914400" rtl="1" eaLnBrk="1" latinLnBrk="0" hangingPunct="1">
              <a:spcBef>
                <a:spcPct val="0"/>
              </a:spcBef>
              <a:buNone/>
            </a:pPr>
            <a:r>
              <a:rPr lang="ar-SA" sz="3600" b="1" u="sng" dirty="0">
                <a:solidFill>
                  <a:schemeClr val="accent1"/>
                </a:solidFill>
              </a:rPr>
              <a:t>مصطلح الحجز عموما</a:t>
            </a:r>
            <a:endParaRPr lang="en-SA" sz="3600" b="1" u="sng"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A3B69A5B-7DF2-914E-A41E-06B7AA9E543D}"/>
              </a:ext>
            </a:extLst>
          </p:cNvPr>
          <p:cNvSpPr>
            <a:spLocks noGrp="1"/>
          </p:cNvSpPr>
          <p:nvPr>
            <p:ph idx="1"/>
          </p:nvPr>
        </p:nvSpPr>
        <p:spPr>
          <a:xfrm>
            <a:off x="2880487" y="2249046"/>
            <a:ext cx="6123783" cy="3802762"/>
          </a:xfrm>
        </p:spPr>
        <p:txBody>
          <a:bodyPr anchor="t">
            <a:normAutofit fontScale="92500" lnSpcReduction="20000"/>
          </a:bodyPr>
          <a:lstStyle/>
          <a:p>
            <a:pPr marL="228600" indent="-228600" algn="r" defTabSz="914400" rtl="1" eaLnBrk="1" latinLnBrk="0" hangingPunct="1">
              <a:spcBef>
                <a:spcPts val="1000"/>
              </a:spcBef>
              <a:buClr>
                <a:schemeClr val="accent1"/>
              </a:buClr>
              <a:buSzPct val="110000"/>
              <a:buFont typeface="Wingdings" panose="05000000000000000000" pitchFamily="2" charset="2"/>
              <a:buChar char="§"/>
            </a:pPr>
            <a:r>
              <a:rPr lang="ar-SA" sz="3200" dirty="0"/>
              <a:t>وضع المال تخت يد القضاء سواء كان هذا المال عقارا أم منقولا و ذلك بقصد منع صاحبه من التصرف فيه تصرفا يضر بحقوق من أوقع الحجز عليه من الدائنين.</a:t>
            </a:r>
          </a:p>
          <a:p>
            <a:pPr marL="228600" indent="-228600" algn="r" defTabSz="914400" rtl="1" eaLnBrk="1" latinLnBrk="0" hangingPunct="1">
              <a:spcBef>
                <a:spcPts val="1000"/>
              </a:spcBef>
              <a:buClr>
                <a:schemeClr val="accent1"/>
              </a:buClr>
              <a:buSzPct val="110000"/>
              <a:buFont typeface="Wingdings" panose="05000000000000000000" pitchFamily="2" charset="2"/>
              <a:buChar char="§"/>
            </a:pPr>
            <a:endParaRPr lang="ar-SA" sz="3200" dirty="0"/>
          </a:p>
          <a:p>
            <a:pPr marL="228600" indent="-228600" algn="r" defTabSz="914400" rtl="1" eaLnBrk="1" latinLnBrk="0" hangingPunct="1">
              <a:spcBef>
                <a:spcPts val="1000"/>
              </a:spcBef>
              <a:buClr>
                <a:schemeClr val="accent1"/>
              </a:buClr>
              <a:buSzPct val="110000"/>
              <a:buFont typeface="Wingdings" panose="05000000000000000000" pitchFamily="2" charset="2"/>
              <a:buChar char="§"/>
            </a:pPr>
            <a:r>
              <a:rPr lang="ar-SA" sz="3200" dirty="0"/>
              <a:t>الحجز نوعان : الحجز التحفظي و الحجز التنفيذي </a:t>
            </a:r>
            <a:endParaRPr lang="en-SA" sz="3200" dirty="0"/>
          </a:p>
        </p:txBody>
      </p:sp>
    </p:spTree>
    <p:extLst>
      <p:ext uri="{BB962C8B-B14F-4D97-AF65-F5344CB8AC3E}">
        <p14:creationId xmlns:p14="http://schemas.microsoft.com/office/powerpoint/2010/main" val="898189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3D1C4-F9CD-DD44-98F5-58F3D0625DC7}"/>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حجز الأوراق المالية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حجز الأوراق التجارية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حجز الأموال التي تستحق للمدين مستقبلا</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حجز الملكية الفكرية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الحجز تحت يد النفس.</a:t>
            </a:r>
          </a:p>
        </p:txBody>
      </p:sp>
    </p:spTree>
    <p:extLst>
      <p:ext uri="{BB962C8B-B14F-4D97-AF65-F5344CB8AC3E}">
        <p14:creationId xmlns:p14="http://schemas.microsoft.com/office/powerpoint/2010/main" val="154049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C7ADE-9D65-DA4B-B62A-8ECB6C0246B5}"/>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الحجز التحفظي </a:t>
            </a:r>
            <a:endParaRPr lang="en-SA" dirty="0"/>
          </a:p>
        </p:txBody>
      </p:sp>
      <p:sp>
        <p:nvSpPr>
          <p:cNvPr id="3" name="Content Placeholder 2">
            <a:extLst>
              <a:ext uri="{FF2B5EF4-FFF2-40B4-BE49-F238E27FC236}">
                <a16:creationId xmlns:a16="http://schemas.microsoft.com/office/drawing/2014/main" id="{42B3F2AA-0709-284A-ADE6-7A255CB2D588}"/>
              </a:ext>
            </a:extLst>
          </p:cNvPr>
          <p:cNvSpPr>
            <a:spLocks noGrp="1"/>
          </p:cNvSpPr>
          <p:nvPr>
            <p:ph sz="half" idx="1"/>
          </p:nvPr>
        </p:nvSpPr>
        <p:spPr>
          <a:xfrm>
            <a:off x="5120878" y="803187"/>
            <a:ext cx="6269591" cy="2470065"/>
          </a:xfrm>
        </p:spPr>
        <p:txBody>
          <a:bodyPr>
            <a:no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b="1" u="sng" dirty="0"/>
              <a:t>تعريفه</a:t>
            </a:r>
            <a:r>
              <a:rPr lang="ar-SA" sz="2400" dirty="0"/>
              <a:t>:</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اتخاذ إجراءات تحفظية تحمي حقوق الدائنين و تحافظ على أموال المدين عن طريق وضعها تحت يد القضاء، فقد يخشى الدائن تهريب المدين لأمواله بالتصرف فيها أو إخفائها.</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إجراء تحفظي لا يتشدد المنظم في الشروط اللازمة لتوقيعه.</a:t>
            </a:r>
            <a:endParaRPr lang="en-SA" sz="2400" dirty="0"/>
          </a:p>
        </p:txBody>
      </p:sp>
      <p:sp>
        <p:nvSpPr>
          <p:cNvPr id="4" name="Content Placeholder 3">
            <a:extLst>
              <a:ext uri="{FF2B5EF4-FFF2-40B4-BE49-F238E27FC236}">
                <a16:creationId xmlns:a16="http://schemas.microsoft.com/office/drawing/2014/main" id="{21D4F622-635F-F040-ABF9-6EC8658C1ACA}"/>
              </a:ext>
            </a:extLst>
          </p:cNvPr>
          <p:cNvSpPr>
            <a:spLocks noGrp="1"/>
          </p:cNvSpPr>
          <p:nvPr>
            <p:ph sz="half" idx="2"/>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b="1" u="sng" dirty="0"/>
              <a:t>تمييز الحجز التحفظي عن الحجز التنفيذي: </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كليهما يؤدي إلى حبس الأموال المحجوزة عن المدين رو منعه من التصرف فيها تصرفا يضر بالحاجز.</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يختلفان في عدة نقاط:</a:t>
            </a:r>
            <a:endParaRPr lang="en-SA" sz="2400" dirty="0"/>
          </a:p>
        </p:txBody>
      </p:sp>
    </p:spTree>
    <p:extLst>
      <p:ext uri="{BB962C8B-B14F-4D97-AF65-F5344CB8AC3E}">
        <p14:creationId xmlns:p14="http://schemas.microsoft.com/office/powerpoint/2010/main" val="276115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D930A-22BA-0A4F-ADF4-424F511C0068}"/>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الاختلاف بين الحجز التحفظي و التنفيذي</a:t>
            </a:r>
            <a:endParaRPr lang="en-SA" dirty="0"/>
          </a:p>
        </p:txBody>
      </p:sp>
      <p:sp>
        <p:nvSpPr>
          <p:cNvPr id="3" name="Content Placeholder 2">
            <a:extLst>
              <a:ext uri="{FF2B5EF4-FFF2-40B4-BE49-F238E27FC236}">
                <a16:creationId xmlns:a16="http://schemas.microsoft.com/office/drawing/2014/main" id="{D6FEDD26-96C0-1A4A-BD3E-949F44475605}"/>
              </a:ext>
            </a:extLst>
          </p:cNvPr>
          <p:cNvSpPr>
            <a:spLocks noGrp="1"/>
          </p:cNvSpPr>
          <p:nvPr>
            <p:ph idx="1"/>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١- يرمي الحجز التنفيذي إلى تحقيق وظيفتين تحفظية و تنفيذية، و تتمثل وظيفته التنفيذية في تحديد الأموال التي ستنتزع ملكيتها من المدين ،هذه الوظيفة تجعل من الحجز التنفيذي إجراء تنفيذيا. أما الحجز التحفظي يتمثل في وضع المال تحت يد القضاء تحت إجراءات مخصوصة بحيث لا يجوز التصرف فيها.</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٢-لا يستلزم لتوقيع الحجز التحفظي وجود سند تنفيذي بيد الدائن بخلاف الحجز التنفيذي الذي يستلزم أن يكون بيد الدائن سند تنفيذي.</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٣-لا يشترط لتوقيع الحجز التحفظي اتخاذ مقدمات التنفيذ فهو يستهدف مباغتة المدين قبل التصرف في أمواله أو إخفاؤها. على العكس من الحجز التنفيذي الذي يشترط إبلاغ المدين بالسند التنفيذي.</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٤-في الحجز التحفظي يتحمل الحاجز المسئولية  عن التعويضات و غيرها إذا ما ألغي هذا الحجز، لأنه إجراء وقتي يتخذه على مسئوليته.</a:t>
            </a:r>
            <a:endParaRPr lang="en-SA" dirty="0"/>
          </a:p>
        </p:txBody>
      </p:sp>
    </p:spTree>
    <p:extLst>
      <p:ext uri="{BB962C8B-B14F-4D97-AF65-F5344CB8AC3E}">
        <p14:creationId xmlns:p14="http://schemas.microsoft.com/office/powerpoint/2010/main" val="374240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B02F43-04FD-7646-950C-340AE2F54EDE}"/>
              </a:ext>
            </a:extLst>
          </p:cNvPr>
          <p:cNvSpPr>
            <a:spLocks noGrp="1"/>
          </p:cNvSpPr>
          <p:nvPr>
            <p:ph idx="1"/>
          </p:nvPr>
        </p:nvSpPr>
        <p:spPr>
          <a:xfrm>
            <a:off x="5109983" y="802809"/>
            <a:ext cx="6275035" cy="5836530"/>
          </a:xfrm>
        </p:spPr>
        <p:txBody>
          <a:bodyPr>
            <a:normAutofit lnSpcReduction="10000"/>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٥- يكفي أن يكون دين الحاجز في الحجز التحفظي حال الأداء و محقق الوجود، و لا يلزم أن يكون معين المقدار على أن يقدر بموجب حكم قضائي بعد إجراء الحجز. أما يشترط في الحجز التنفيذي أن يكون حال الأداء محقق الوجود و معين المقدار.</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٦-لا يجوز الحجز التحفظي إلا في الأحوال التي يقوى فيها على احتمال تهريب أموال المدين، بعكس الحال بالنسبة للحجز التنفيذي الذي يجوز أن يجريه أي دائن بيده سند تنفيذي.</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٧- قد لا يقتنع القاضي في جميع الأحوال قبول طلب الدائن بإيقاع الحجز التحفظي، أما الحجز التنفيذي فهو مبني على حكم قضائي نافذ و سند تنفيذي لذلك يلزم البدء في اعتباره بمجرد امتناع المحكوم عليه عن تسليم الحق الثابت لغريمه بموجب الحكم القضائي القطعي أو المستعجل.</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٨- الحجز التنفيذي يرد على المنقولات كما يرد  على العقارات، أما الحجز التحفظي قلا يرد إلا على منقول فقط في نظام التنفيذ، أما اللائحة التنفيذية جعلت الحجز التحفظي يرد على كل أموال المدين سواء كانت عقارا أم منقولا.</a:t>
            </a:r>
            <a:endParaRPr lang="en-SA" dirty="0"/>
          </a:p>
        </p:txBody>
      </p:sp>
    </p:spTree>
    <p:extLst>
      <p:ext uri="{BB962C8B-B14F-4D97-AF65-F5344CB8AC3E}">
        <p14:creationId xmlns:p14="http://schemas.microsoft.com/office/powerpoint/2010/main" val="3774212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6DE42-F049-2F40-A15E-0EEE92CD9A3F}"/>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أوجه التشابه:</a:t>
            </a:r>
            <a:endParaRPr lang="en-SA" dirty="0"/>
          </a:p>
        </p:txBody>
      </p:sp>
      <p:sp>
        <p:nvSpPr>
          <p:cNvPr id="3" name="Content Placeholder 2">
            <a:extLst>
              <a:ext uri="{FF2B5EF4-FFF2-40B4-BE49-F238E27FC236}">
                <a16:creationId xmlns:a16="http://schemas.microsoft.com/office/drawing/2014/main" id="{159039C0-0866-E94E-9F37-437D2BBC89F4}"/>
              </a:ext>
            </a:extLst>
          </p:cNvPr>
          <p:cNvSpPr>
            <a:spLocks noGrp="1"/>
          </p:cNvSpPr>
          <p:nvPr>
            <p:ph idx="1"/>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كلهما لا يكون إلا بطلب من صاحب الشأن.</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كلاهما يكون بقدر الدين.</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الأموال المحجوزة التي لديها القابلية للتلف السريع للمحكمة السلطة التقديرية في بيعها و تحويل الحجز لقيمتها.</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كلاهما يجب الإعلان عن الأشياء المحجوزة تحفظيا.</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يجب رفع الحجز التحفظي بطلب من الحاجز، أو حصول ضرر جسيم أو ظهور أمارات عدم أحقية الحجز.</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dirty="0"/>
          </a:p>
        </p:txBody>
      </p:sp>
    </p:spTree>
    <p:extLst>
      <p:ext uri="{BB962C8B-B14F-4D97-AF65-F5344CB8AC3E}">
        <p14:creationId xmlns:p14="http://schemas.microsoft.com/office/powerpoint/2010/main" val="3468526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A1928-A958-0E4C-89ED-CAB3028881B5}"/>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شروط الحجز التحفظي:</a:t>
            </a:r>
            <a:endParaRPr lang="en-SA" dirty="0"/>
          </a:p>
        </p:txBody>
      </p:sp>
      <p:sp>
        <p:nvSpPr>
          <p:cNvPr id="3" name="Content Placeholder 2">
            <a:extLst>
              <a:ext uri="{FF2B5EF4-FFF2-40B4-BE49-F238E27FC236}">
                <a16:creationId xmlns:a16="http://schemas.microsoft.com/office/drawing/2014/main" id="{CCEBC949-423D-C444-B308-5361572B3391}"/>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أن يكون حق الدائن محقق الوجود و حال الأداء.</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24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استصدار أمر بتوقيع الحجز التحفظي.</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24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تقديم كفيل مقتدر أو ضمان.</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2400"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أن تتوافر حالة من حالات الحجز التحفظي.</a:t>
            </a:r>
            <a:endParaRPr lang="en-SA" sz="2400" dirty="0"/>
          </a:p>
        </p:txBody>
      </p:sp>
    </p:spTree>
    <p:extLst>
      <p:ext uri="{BB962C8B-B14F-4D97-AF65-F5344CB8AC3E}">
        <p14:creationId xmlns:p14="http://schemas.microsoft.com/office/powerpoint/2010/main" val="57398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330D8-0DC2-4D4B-81E6-91B9B7706794}"/>
              </a:ext>
            </a:extLst>
          </p:cNvPr>
          <p:cNvSpPr>
            <a:spLocks noGrp="1"/>
          </p:cNvSpPr>
          <p:nvPr>
            <p:ph type="title"/>
          </p:nvPr>
        </p:nvSpPr>
        <p:spPr/>
        <p:txBody>
          <a:bodyPr/>
          <a:lstStyle/>
          <a:p>
            <a:pPr algn="ctr" defTabSz="914400" rtl="1" eaLnBrk="1" latinLnBrk="0" hangingPunct="1">
              <a:lnSpc>
                <a:spcPct val="85000"/>
              </a:lnSpc>
              <a:spcBef>
                <a:spcPct val="0"/>
              </a:spcBef>
              <a:buNone/>
            </a:pPr>
            <a:r>
              <a:rPr lang="ar-SA" dirty="0"/>
              <a:t>حالات الحجز التحفظي</a:t>
            </a:r>
            <a:endParaRPr lang="en-SA" dirty="0"/>
          </a:p>
        </p:txBody>
      </p:sp>
      <p:sp>
        <p:nvSpPr>
          <p:cNvPr id="3" name="Content Placeholder 2">
            <a:extLst>
              <a:ext uri="{FF2B5EF4-FFF2-40B4-BE49-F238E27FC236}">
                <a16:creationId xmlns:a16="http://schemas.microsoft.com/office/drawing/2014/main" id="{D836B5E7-4554-A44D-9F87-41DDF55B5102}"/>
              </a:ext>
            </a:extLst>
          </p:cNvPr>
          <p:cNvSpPr>
            <a:spLocks noGrp="1"/>
          </p:cNvSpPr>
          <p:nvPr>
            <p:ph idx="1"/>
          </p:nvPr>
        </p:nvSpPr>
        <p:spPr/>
        <p:txBody>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b="1" u="sng" dirty="0"/>
              <a:t>الحالة الأولى : الحجز التحفظي على أموال المدين الذي ليس له محل إقامة ثابت في المملكة.</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b="1" u="sng" dirty="0"/>
              <a:t>الحالة الثانية: الحجز التحفظي على المنقولات أو الثمار في العين المؤجرة. شروطه:</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أن يكون طالب الحجز التحفظي مؤجرا للعقار.</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أن يكون المدين المحجوز عليه مستأجرا للعقار.</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أن يكون الدين الذي يتم الحجز اقتضاء له من الديون المستحقة للمؤجر.</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dirty="0"/>
              <a:t>أن تكون المنقولات المراد الحجز عليها موجودة في العين المستأجرة و مملوكة للمدين.</a:t>
            </a:r>
          </a:p>
        </p:txBody>
      </p:sp>
    </p:spTree>
    <p:extLst>
      <p:ext uri="{BB962C8B-B14F-4D97-AF65-F5344CB8AC3E}">
        <p14:creationId xmlns:p14="http://schemas.microsoft.com/office/powerpoint/2010/main" val="276833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DA3D-D62D-A442-BD58-BDDCE2C31CB1}"/>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1DFE1E59-BAD1-6848-B096-0C6161C256C8}"/>
              </a:ext>
            </a:extLst>
          </p:cNvPr>
          <p:cNvSpPr>
            <a:spLocks noGrp="1"/>
          </p:cNvSpPr>
          <p:nvPr>
            <p:ph idx="1"/>
          </p:nvPr>
        </p:nvSpPr>
        <p:spPr/>
        <p:txBody>
          <a:bodyPr>
            <a:normAutofit/>
          </a:bodyPr>
          <a:lstStyle/>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b="1" u="sng" dirty="0"/>
              <a:t>الحالة الثالثة: الحجز التحفظي للمنقول عند حائزه.</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endParaRPr lang="ar-SA" sz="2400" b="1" u="sng" dirty="0"/>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b="1" u="sng" dirty="0"/>
              <a:t>الحالة الرابعة: الحجز التحفظي على ما للمدين لدى الغير.</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منقول مادي  مملوكا للمدين في حيازة الغير.</a:t>
            </a:r>
          </a:p>
          <a:p>
            <a: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pPr>
            <a:r>
              <a:rPr lang="ar-SA" sz="2400" dirty="0"/>
              <a:t>حق </a:t>
            </a:r>
            <a:r>
              <a:rPr lang="ar-SA" sz="2400" dirty="0" err="1"/>
              <a:t>الدائنية</a:t>
            </a:r>
            <a:r>
              <a:rPr lang="ar-SA" sz="2400" dirty="0"/>
              <a:t>.</a:t>
            </a:r>
          </a:p>
        </p:txBody>
      </p:sp>
    </p:spTree>
    <p:extLst>
      <p:ext uri="{BB962C8B-B14F-4D97-AF65-F5344CB8AC3E}">
        <p14:creationId xmlns:p14="http://schemas.microsoft.com/office/powerpoint/2010/main" val="21920192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otalTime>97</TotalTime>
  <Words>929</Words>
  <Application>Microsoft Macintosh PowerPoint</Application>
  <PresentationFormat>Widescreen</PresentationFormat>
  <Paragraphs>90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 Light</vt:lpstr>
      <vt:lpstr>Rockwell</vt:lpstr>
      <vt:lpstr>Wingdings</vt:lpstr>
      <vt:lpstr>Atlas</vt:lpstr>
      <vt:lpstr>التحفظ  على أموال المدين و التنفيذ عليها</vt:lpstr>
      <vt:lpstr>مصطلح الحجز عموما</vt:lpstr>
      <vt:lpstr>الحجز التحفظي </vt:lpstr>
      <vt:lpstr>الاختلاف بين الحجز التحفظي و التنفيذي</vt:lpstr>
      <vt:lpstr>PowerPoint Presentation</vt:lpstr>
      <vt:lpstr>أوجه التشابه:</vt:lpstr>
      <vt:lpstr>شروط الحجز التحفظي:</vt:lpstr>
      <vt:lpstr>حالات الحجز التحفظي</vt:lpstr>
      <vt:lpstr>PowerPoint Presentation</vt:lpstr>
      <vt:lpstr>إجراءات الحجز التحفظي و حجز ما للمدين لدى الغير </vt:lpstr>
      <vt:lpstr>المادة ٣٣ من نظام التنفيذ السعودي</vt:lpstr>
      <vt:lpstr>المختص بإصدار الأمر بالحجز التحفظي</vt:lpstr>
      <vt:lpstr>إبلاغ الأمر الصادر بالحجز</vt:lpstr>
      <vt:lpstr>يشترط لدعوى لإلزام الشخصي </vt:lpstr>
      <vt:lpstr>تحول الحجز التحفظي إلى حجز تنفيذي</vt:lpstr>
      <vt:lpstr>دعوى ثبوت الحق و صحة الحجز</vt:lpstr>
      <vt:lpstr>تطبيقات خاصة بحجز ما للمدين لدى الغير </vt:lpstr>
      <vt:lpstr>حجز ما للمدين لدى المنشآت المالية</vt:lpstr>
      <vt:lpstr>الحجز على حصص الملكية في الشركات و الأسهم غير المدرجة</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التحفظ  على أموال المدين و التنفيذ عليها</dc:title>
  <dc:creator>Beshair Alzeer</dc:creator>
  <cp:lastModifiedBy>Beshair Alzeer</cp:lastModifiedBy>
  <cp:revision>10</cp:revision>
  <dcterms:created xsi:type="dcterms:W3CDTF">2020-02-19T17:09:03Z</dcterms:created>
  <dcterms:modified xsi:type="dcterms:W3CDTF">2020-02-19T18:46:24Z</dcterms:modified>
</cp:coreProperties>
</file>