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72" r:id="rId4"/>
    <p:sldId id="258" r:id="rId5"/>
    <p:sldId id="263" r:id="rId6"/>
    <p:sldId id="271" r:id="rId7"/>
    <p:sldId id="262" r:id="rId8"/>
    <p:sldId id="264" r:id="rId9"/>
    <p:sldId id="265"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49"/>
  </p:normalViewPr>
  <p:slideViewPr>
    <p:cSldViewPr snapToGrid="0" snapToObjects="1">
      <p:cViewPr varScale="1">
        <p:scale>
          <a:sx n="98" d="100"/>
          <a:sy n="98"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475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514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435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056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3428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038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888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175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0243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18059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2/5/20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7993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smtClean="0"/>
              <a:t>2/5/20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9056619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E4D1633A-E82A-4A67-883A-23BCCE2BDEE7}"/>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B4512ACF-8E10-A14B-AE9D-332168340D68}"/>
              </a:ext>
            </a:extLst>
          </p:cNvPr>
          <p:cNvSpPr>
            <a:spLocks noGrp="1"/>
          </p:cNvSpPr>
          <p:nvPr>
            <p:ph type="ctrTitle"/>
          </p:nvPr>
        </p:nvSpPr>
        <p:spPr>
          <a:xfrm>
            <a:off x="2366010" y="2242539"/>
            <a:ext cx="7459980" cy="1425924"/>
          </a:xfrm>
        </p:spPr>
        <p:txBody>
          <a:bodyPr>
            <a:normAutofit/>
          </a:bodyPr>
          <a:lstStyle/>
          <a:p>
            <a:pPr defTabSz="914400" rtl="1" eaLnBrk="1" latinLnBrk="0" hangingPunct="1">
              <a:spcBef>
                <a:spcPct val="0"/>
              </a:spcBef>
              <a:buNone/>
            </a:pPr>
            <a:r>
              <a:rPr lang="ar-SA" sz="5400"/>
              <a:t>قانون التنفيذ </a:t>
            </a:r>
            <a:endParaRPr lang="en-US" sz="5400"/>
          </a:p>
        </p:txBody>
      </p:sp>
    </p:spTree>
    <p:extLst>
      <p:ext uri="{BB962C8B-B14F-4D97-AF65-F5344CB8AC3E}">
        <p14:creationId xmlns:p14="http://schemas.microsoft.com/office/powerpoint/2010/main" val="497732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CCC6-9035-B84E-8482-46915F05E7D6}"/>
              </a:ext>
            </a:extLst>
          </p:cNvPr>
          <p:cNvSpPr>
            <a:spLocks noGrp="1"/>
          </p:cNvSpPr>
          <p:nvPr>
            <p:ph type="title"/>
          </p:nvPr>
        </p:nvSpPr>
        <p:spPr/>
        <p:txBody>
          <a:bodyPr/>
          <a:lstStyle/>
          <a:p>
            <a:pPr algn="r" defTabSz="914400" rtl="1" eaLnBrk="1" latinLnBrk="0" hangingPunct="1">
              <a:lnSpc>
                <a:spcPct val="90000"/>
              </a:lnSpc>
              <a:spcBef>
                <a:spcPct val="0"/>
              </a:spcBef>
              <a:buNone/>
            </a:pPr>
            <a:r>
              <a:rPr lang="ar-SA" b="1" dirty="0">
                <a:solidFill>
                  <a:schemeClr val="accent3"/>
                </a:solidFill>
              </a:rPr>
              <a:t>الأموال التي لا يجوز الحجز عليها:</a:t>
            </a:r>
            <a:endParaRPr lang="en-US" b="1" dirty="0">
              <a:solidFill>
                <a:schemeClr val="accent3"/>
              </a:solidFill>
            </a:endParaRPr>
          </a:p>
        </p:txBody>
      </p:sp>
      <p:sp>
        <p:nvSpPr>
          <p:cNvPr id="3" name="Content Placeholder 2">
            <a:extLst>
              <a:ext uri="{FF2B5EF4-FFF2-40B4-BE49-F238E27FC236}">
                <a16:creationId xmlns:a16="http://schemas.microsoft.com/office/drawing/2014/main" id="{DA9782A4-F411-2C47-A56B-ADABBE91F1AD}"/>
              </a:ext>
            </a:extLst>
          </p:cNvPr>
          <p:cNvSpPr>
            <a:spLocks noGrp="1"/>
          </p:cNvSpPr>
          <p:nvPr>
            <p:ph idx="1"/>
          </p:nvPr>
        </p:nvSpPr>
        <p:spPr/>
        <p:txBody>
          <a:bodyPr>
            <a:normAutofit lnSpcReduction="10000"/>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dirty="0">
                <a:solidFill>
                  <a:schemeClr val="accent3"/>
                </a:solidFill>
              </a:rPr>
              <a:t>١- لاعتبارات تعود للمصلحة العامة</a:t>
            </a:r>
            <a:r>
              <a:rPr lang="ar-SA" dirty="0"/>
              <a:t>.</a:t>
            </a:r>
          </a:p>
          <a:p>
            <a:pPr marL="228600" indent="-228600" algn="r" defTabSz="914400" rtl="1" eaLnBrk="1" latinLnBrk="0" hangingPunct="1">
              <a:lnSpc>
                <a:spcPct val="90000"/>
              </a:lnSpc>
              <a:spcBef>
                <a:spcPts val="1000"/>
              </a:spcBef>
              <a:buFont typeface="Arial" panose="020B0604020202020204" pitchFamily="34" charset="0"/>
              <a:buChar char="•"/>
            </a:pPr>
            <a:r>
              <a:rPr lang="ar-SA" dirty="0"/>
              <a:t>{ الأموال المملوكة للدولة}</a:t>
            </a:r>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dirty="0">
                <a:solidFill>
                  <a:schemeClr val="accent3"/>
                </a:solidFill>
              </a:rPr>
              <a:t>٢-أموال  لا يجوز الحجز عليها لاعتبارات تعود لمصلحة المدين ومن يعولهم:</a:t>
            </a:r>
          </a:p>
          <a:p>
            <a:pPr marL="228600" indent="-228600" algn="r" defTabSz="914400" rtl="1" eaLnBrk="1" latinLnBrk="0" hangingPunct="1">
              <a:lnSpc>
                <a:spcPct val="90000"/>
              </a:lnSpc>
              <a:spcBef>
                <a:spcPts val="1000"/>
              </a:spcBef>
              <a:buFont typeface="Arial" panose="020B0604020202020204" pitchFamily="34" charset="0"/>
              <a:buChar char="•"/>
            </a:pPr>
            <a:r>
              <a:rPr lang="ar-SA" dirty="0"/>
              <a:t>{ الدار التي يسكنها المدين و من يعولهم شرعا}</a:t>
            </a:r>
          </a:p>
          <a:p>
            <a:pPr marL="228600" indent="-228600" algn="r" defTabSz="914400" rtl="1" eaLnBrk="1" latinLnBrk="0" hangingPunct="1">
              <a:lnSpc>
                <a:spcPct val="90000"/>
              </a:lnSpc>
              <a:spcBef>
                <a:spcPts val="1000"/>
              </a:spcBef>
              <a:buFont typeface="Arial" panose="020B0604020202020204" pitchFamily="34" charset="0"/>
              <a:buChar char="•"/>
            </a:pPr>
            <a:r>
              <a:rPr lang="ar-SA" dirty="0"/>
              <a:t>{ وسيلة نقل المدين ومن يعولهم شرعا}</a:t>
            </a:r>
          </a:p>
          <a:p>
            <a:pPr marL="228600" indent="-228600" algn="r" defTabSz="914400" rtl="1" eaLnBrk="1" latinLnBrk="0" hangingPunct="1">
              <a:lnSpc>
                <a:spcPct val="90000"/>
              </a:lnSpc>
              <a:spcBef>
                <a:spcPts val="1000"/>
              </a:spcBef>
              <a:buFont typeface="Arial" panose="020B0604020202020204" pitchFamily="34" charset="0"/>
              <a:buChar char="•"/>
            </a:pPr>
            <a:r>
              <a:rPr lang="ar-SA" dirty="0">
                <a:solidFill>
                  <a:schemeClr val="accent3"/>
                </a:solidFill>
              </a:rPr>
              <a:t>٣-الأجور و الرواتب وما يلحق بهما.</a:t>
            </a:r>
          </a:p>
          <a:p>
            <a:pPr marL="228600" indent="-228600" algn="r" defTabSz="914400" rtl="1" eaLnBrk="1" latinLnBrk="0" hangingPunct="1">
              <a:lnSpc>
                <a:spcPct val="90000"/>
              </a:lnSpc>
              <a:spcBef>
                <a:spcPts val="1000"/>
              </a:spcBef>
              <a:buFont typeface="Arial" panose="020B0604020202020204" pitchFamily="34" charset="0"/>
              <a:buChar char="•"/>
            </a:pPr>
            <a:r>
              <a:rPr lang="ar-SA" dirty="0">
                <a:solidFill>
                  <a:schemeClr val="accent3"/>
                </a:solidFill>
              </a:rPr>
              <a:t>٤-ما يلزم المدين لمزاولة مهنته أو حرفته بنفسه</a:t>
            </a:r>
          </a:p>
          <a:p>
            <a:pPr marL="228600" indent="-228600" algn="r" defTabSz="914400" rtl="1" eaLnBrk="1" latinLnBrk="0" hangingPunct="1">
              <a:lnSpc>
                <a:spcPct val="90000"/>
              </a:lnSpc>
              <a:spcBef>
                <a:spcPts val="1000"/>
              </a:spcBef>
              <a:buFont typeface="Arial" panose="020B0604020202020204" pitchFamily="34" charset="0"/>
              <a:buChar char="•"/>
            </a:pPr>
            <a:r>
              <a:rPr lang="ar-SA" dirty="0">
                <a:solidFill>
                  <a:schemeClr val="accent3"/>
                </a:solidFill>
              </a:rPr>
              <a:t>٥- المستلزمات الشخصية للمدين</a:t>
            </a:r>
          </a:p>
          <a:p>
            <a:pPr marL="0" indent="0" algn="r" defTabSz="914400" rtl="1" eaLnBrk="1" latinLnBrk="0" hangingPunct="1">
              <a:lnSpc>
                <a:spcPct val="90000"/>
              </a:lnSpc>
              <a:spcBef>
                <a:spcPts val="1000"/>
              </a:spcBef>
              <a:buNone/>
            </a:pPr>
            <a:endParaRPr lang="en-US" dirty="0"/>
          </a:p>
        </p:txBody>
      </p:sp>
    </p:spTree>
    <p:extLst>
      <p:ext uri="{BB962C8B-B14F-4D97-AF65-F5344CB8AC3E}">
        <p14:creationId xmlns:p14="http://schemas.microsoft.com/office/powerpoint/2010/main" val="179131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5357F9-4ABA-304F-9C96-20B89C604604}"/>
              </a:ext>
            </a:extLst>
          </p:cNvPr>
          <p:cNvSpPr>
            <a:spLocks noGrp="1"/>
          </p:cNvSpPr>
          <p:nvPr>
            <p:ph type="title"/>
          </p:nvPr>
        </p:nvSpPr>
        <p:spPr>
          <a:xfrm>
            <a:off x="838200" y="963877"/>
            <a:ext cx="3494362" cy="4930246"/>
          </a:xfrm>
        </p:spPr>
        <p:txBody>
          <a:bodyPr>
            <a:normAutofit/>
          </a:bodyPr>
          <a:lstStyle/>
          <a:p>
            <a:pPr algn="ctr" defTabSz="914400" rtl="1" eaLnBrk="1" latinLnBrk="0" hangingPunct="1">
              <a:lnSpc>
                <a:spcPct val="90000"/>
              </a:lnSpc>
              <a:spcBef>
                <a:spcPct val="0"/>
              </a:spcBef>
              <a:buNone/>
            </a:pPr>
            <a:r>
              <a:rPr lang="ar-SA" dirty="0">
                <a:solidFill>
                  <a:schemeClr val="accent1"/>
                </a:solidFill>
              </a:rPr>
              <a:t>محل التنفيذ الجبري</a:t>
            </a:r>
            <a:endParaRPr lang="en-US" dirty="0">
              <a:solidFill>
                <a:schemeClr val="accent1"/>
              </a:solidFill>
            </a:endParaRPr>
          </a:p>
        </p:txBody>
      </p:sp>
      <p:cxnSp>
        <p:nvCxnSpPr>
          <p:cNvPr id="17" name="Straight Connector 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083AAD3-5D01-E74F-B536-B905814DC236}"/>
              </a:ext>
            </a:extLst>
          </p:cNvPr>
          <p:cNvSpPr>
            <a:spLocks noGrp="1"/>
          </p:cNvSpPr>
          <p:nvPr>
            <p:ph idx="1"/>
          </p:nvPr>
        </p:nvSpPr>
        <p:spPr>
          <a:xfrm>
            <a:off x="4976031" y="963877"/>
            <a:ext cx="6377769" cy="4930246"/>
          </a:xfrm>
        </p:spPr>
        <p:txBody>
          <a:bodyPr anchor="ctr">
            <a:normAutofit/>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sz="2400" dirty="0"/>
              <a:t>تضمنت المادة ٢٠ النص على أن جميع أموال المدين ضامنة لديونه، و يترتب على الحجز على أموال المدين عدم نفاذ ما يقوم به من تصرف في أمواله المحجوزة.</a:t>
            </a:r>
          </a:p>
          <a:p>
            <a:pPr marL="228600" indent="-228600" algn="r" defTabSz="914400" rtl="1" eaLnBrk="1" latinLnBrk="0" hangingPunct="1">
              <a:lnSpc>
                <a:spcPct val="90000"/>
              </a:lnSpc>
              <a:spcBef>
                <a:spcPts val="1000"/>
              </a:spcBef>
              <a:buFont typeface="Arial" panose="020B0604020202020204" pitchFamily="34" charset="0"/>
              <a:buChar char="•"/>
            </a:pPr>
            <a:endParaRPr lang="ar-SA" sz="2400" dirty="0"/>
          </a:p>
          <a:p>
            <a:pPr marL="228600" indent="-228600" algn="r" defTabSz="914400" rtl="1" eaLnBrk="1" latinLnBrk="0" hangingPunct="1">
              <a:lnSpc>
                <a:spcPct val="90000"/>
              </a:lnSpc>
              <a:spcBef>
                <a:spcPts val="1000"/>
              </a:spcBef>
              <a:buFont typeface="Arial" panose="020B0604020202020204" pitchFamily="34" charset="0"/>
              <a:buChar char="•"/>
            </a:pPr>
            <a:r>
              <a:rPr lang="ar-SA" sz="2400" dirty="0">
                <a:solidFill>
                  <a:schemeClr val="accent3"/>
                </a:solidFill>
              </a:rPr>
              <a:t>أولا: الأموال التي يجوز الحجز عليها</a:t>
            </a:r>
          </a:p>
          <a:p>
            <a:pPr marL="228600" indent="-228600" algn="r" defTabSz="914400" rtl="1" eaLnBrk="1" latinLnBrk="0" hangingPunct="1">
              <a:lnSpc>
                <a:spcPct val="90000"/>
              </a:lnSpc>
              <a:spcBef>
                <a:spcPts val="1000"/>
              </a:spcBef>
              <a:buFont typeface="Arial" panose="020B0604020202020204" pitchFamily="34" charset="0"/>
              <a:buChar char="•"/>
            </a:pPr>
            <a:r>
              <a:rPr lang="ar-SA" sz="2400" dirty="0">
                <a:solidFill>
                  <a:schemeClr val="accent3"/>
                </a:solidFill>
              </a:rPr>
              <a:t>ثانيا: الأموال التي لا يجوز الحجز عليها</a:t>
            </a:r>
          </a:p>
          <a:p>
            <a:pPr marL="228600" indent="-228600" algn="r" defTabSz="914400" rtl="1" eaLnBrk="1" latinLnBrk="0" hangingPunct="1">
              <a:lnSpc>
                <a:spcPct val="90000"/>
              </a:lnSpc>
              <a:spcBef>
                <a:spcPts val="1000"/>
              </a:spcBef>
              <a:buFont typeface="Arial" panose="020B0604020202020204" pitchFamily="34" charset="0"/>
              <a:buChar char="•"/>
            </a:pPr>
            <a:endParaRPr lang="ar-SA" sz="2400" dirty="0"/>
          </a:p>
        </p:txBody>
      </p:sp>
    </p:spTree>
    <p:extLst>
      <p:ext uri="{BB962C8B-B14F-4D97-AF65-F5344CB8AC3E}">
        <p14:creationId xmlns:p14="http://schemas.microsoft.com/office/powerpoint/2010/main" val="317164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D8F8-42D3-5240-893D-C5CCA3F876A1}"/>
              </a:ext>
            </a:extLst>
          </p:cNvPr>
          <p:cNvSpPr>
            <a:spLocks noGrp="1"/>
          </p:cNvSpPr>
          <p:nvPr>
            <p:ph type="title"/>
          </p:nvPr>
        </p:nvSpPr>
        <p:spPr/>
        <p:txBody>
          <a:bodyPr/>
          <a:lstStyle/>
          <a:p>
            <a:pPr algn="r" defTabSz="914400" rtl="1" eaLnBrk="1" latinLnBrk="0" hangingPunct="1">
              <a:lnSpc>
                <a:spcPct val="90000"/>
              </a:lnSpc>
              <a:spcBef>
                <a:spcPct val="0"/>
              </a:spcBef>
              <a:buNone/>
            </a:pPr>
            <a:r>
              <a:rPr lang="ar-SA" dirty="0"/>
              <a:t>المقصود بمحل التنفيذ :</a:t>
            </a:r>
            <a:endParaRPr lang="en-US" dirty="0"/>
          </a:p>
        </p:txBody>
      </p:sp>
      <p:sp>
        <p:nvSpPr>
          <p:cNvPr id="3" name="Content Placeholder 2">
            <a:extLst>
              <a:ext uri="{FF2B5EF4-FFF2-40B4-BE49-F238E27FC236}">
                <a16:creationId xmlns:a16="http://schemas.microsoft.com/office/drawing/2014/main" id="{2B01B321-DC1B-1C4D-BA85-E39E752A73C2}"/>
              </a:ext>
            </a:extLst>
          </p:cNvPr>
          <p:cNvSpPr>
            <a:spLocks noGrp="1"/>
          </p:cNvSpPr>
          <p:nvPr>
            <p:ph idx="1"/>
          </p:nvPr>
        </p:nvSpPr>
        <p:spPr/>
        <p:txBody>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dirty="0"/>
              <a:t> الشيء أو المال الذي يجري التنفيذ عليه.</a:t>
            </a:r>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dirty="0"/>
              <a:t> المحل في التنفيذ المباشر.</a:t>
            </a:r>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dirty="0"/>
              <a:t>المحل في التنفيذ الغير مباشر</a:t>
            </a:r>
            <a:endParaRPr lang="en-US" dirty="0"/>
          </a:p>
        </p:txBody>
      </p:sp>
    </p:spTree>
    <p:extLst>
      <p:ext uri="{BB962C8B-B14F-4D97-AF65-F5344CB8AC3E}">
        <p14:creationId xmlns:p14="http://schemas.microsoft.com/office/powerpoint/2010/main" val="362064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3DEBB7E-9263-C14F-94E0-5E3673738486}"/>
              </a:ext>
            </a:extLst>
          </p:cNvPr>
          <p:cNvSpPr>
            <a:spLocks noGrp="1"/>
          </p:cNvSpPr>
          <p:nvPr>
            <p:ph sz="half" idx="1"/>
          </p:nvPr>
        </p:nvSpPr>
        <p:spPr>
          <a:xfrm>
            <a:off x="4380856" y="156754"/>
            <a:ext cx="3326230" cy="6374673"/>
          </a:xfrm>
        </p:spPr>
        <p:txBody>
          <a:bodyPr>
            <a:normAutofit/>
          </a:bodyPr>
          <a:lstStyle/>
          <a:p>
            <a:pPr marL="0" indent="0" algn="r" defTabSz="914400" rtl="1" eaLnBrk="1" latinLnBrk="0" hangingPunct="1">
              <a:lnSpc>
                <a:spcPct val="90000"/>
              </a:lnSpc>
              <a:spcBef>
                <a:spcPts val="1000"/>
              </a:spcBef>
              <a:buNone/>
            </a:pPr>
            <a:endParaRPr lang="ar-SA" sz="2000" dirty="0"/>
          </a:p>
          <a:p>
            <a:pPr marL="0" indent="0" algn="r" defTabSz="914400" rtl="1" eaLnBrk="1" latinLnBrk="0" hangingPunct="1">
              <a:lnSpc>
                <a:spcPct val="90000"/>
              </a:lnSpc>
              <a:spcBef>
                <a:spcPts val="1000"/>
              </a:spcBef>
              <a:buNone/>
            </a:pPr>
            <a:endParaRPr lang="ar-SA" sz="2000" dirty="0"/>
          </a:p>
          <a:p>
            <a:pPr marL="0" indent="0" algn="r" defTabSz="914400" rtl="1" eaLnBrk="1" latinLnBrk="0" hangingPunct="1">
              <a:lnSpc>
                <a:spcPct val="90000"/>
              </a:lnSpc>
              <a:spcBef>
                <a:spcPts val="1000"/>
              </a:spcBef>
              <a:buNone/>
            </a:pPr>
            <a:endParaRPr lang="ar-SA" sz="2000" dirty="0"/>
          </a:p>
          <a:p>
            <a:pPr marL="0" indent="0" algn="r" defTabSz="914400" rtl="1" eaLnBrk="1" latinLnBrk="0" hangingPunct="1">
              <a:lnSpc>
                <a:spcPct val="90000"/>
              </a:lnSpc>
              <a:spcBef>
                <a:spcPts val="1000"/>
              </a:spcBef>
              <a:buNone/>
            </a:pPr>
            <a:endParaRPr lang="ar-SA" sz="2000" dirty="0"/>
          </a:p>
          <a:p>
            <a:pPr marL="0" indent="0" algn="r" defTabSz="914400" rtl="1" eaLnBrk="1" latinLnBrk="0" hangingPunct="1">
              <a:lnSpc>
                <a:spcPct val="90000"/>
              </a:lnSpc>
              <a:spcBef>
                <a:spcPts val="1000"/>
              </a:spcBef>
              <a:buNone/>
            </a:pPr>
            <a:endParaRPr lang="ar-SA" sz="2000" dirty="0"/>
          </a:p>
          <a:p>
            <a:pPr marL="0" indent="0" algn="r" defTabSz="914400" rtl="1" eaLnBrk="1" latinLnBrk="0" hangingPunct="1">
              <a:lnSpc>
                <a:spcPct val="90000"/>
              </a:lnSpc>
              <a:spcBef>
                <a:spcPts val="1000"/>
              </a:spcBef>
              <a:buNone/>
            </a:pPr>
            <a:endParaRPr lang="ar-SA" sz="2000" dirty="0"/>
          </a:p>
        </p:txBody>
      </p:sp>
      <p:cxnSp>
        <p:nvCxnSpPr>
          <p:cNvPr id="18"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C20F0979-862D-6849-A07D-5D9CF10CDD51}"/>
              </a:ext>
            </a:extLst>
          </p:cNvPr>
          <p:cNvSpPr>
            <a:spLocks noGrp="1"/>
          </p:cNvSpPr>
          <p:nvPr>
            <p:ph sz="half" idx="2"/>
          </p:nvPr>
        </p:nvSpPr>
        <p:spPr>
          <a:xfrm>
            <a:off x="8451604" y="391886"/>
            <a:ext cx="3197701" cy="6374673"/>
          </a:xfrm>
        </p:spPr>
        <p:txBody>
          <a:bodyPr>
            <a:normAutofit/>
          </a:bodyPr>
          <a:lstStyle/>
          <a:p>
            <a:pPr marL="228600" indent="-228600" algn="r" defTabSz="914400" rtl="1" eaLnBrk="1" latinLnBrk="0" hangingPunct="1">
              <a:spcBef>
                <a:spcPts val="1000"/>
              </a:spcBef>
              <a:buFont typeface="Arial" panose="020B0604020202020204" pitchFamily="34" charset="0"/>
              <a:buChar char="•"/>
            </a:pPr>
            <a:r>
              <a:rPr lang="ar-SA" sz="2000" dirty="0"/>
              <a:t> الضوابط العامة في تحديد محل الحجز:</a:t>
            </a:r>
          </a:p>
          <a:p>
            <a:pPr marL="228600" indent="-228600" algn="r" defTabSz="914400" rtl="1" eaLnBrk="1" latinLnBrk="0" hangingPunct="1">
              <a:spcBef>
                <a:spcPts val="1000"/>
              </a:spcBef>
              <a:buFont typeface="Arial" panose="020B0604020202020204" pitchFamily="34" charset="0"/>
              <a:buChar char="•"/>
            </a:pPr>
            <a:endParaRPr lang="ar-SA" sz="2000" dirty="0"/>
          </a:p>
          <a:p>
            <a:pPr marL="228600" indent="-228600" algn="r" defTabSz="914400" rtl="1" eaLnBrk="1" latinLnBrk="0" hangingPunct="1">
              <a:spcBef>
                <a:spcPts val="1000"/>
              </a:spcBef>
              <a:buFont typeface="Arial" panose="020B0604020202020204" pitchFamily="34" charset="0"/>
              <a:buChar char="•"/>
            </a:pPr>
            <a:r>
              <a:rPr lang="ar-SA" sz="2000" dirty="0"/>
              <a:t>أولا: الأصل أن كل أموال المدين يجوز حجزها للوفاء بديونه.</a:t>
            </a:r>
          </a:p>
          <a:p>
            <a:pPr marL="228600" indent="-228600" algn="r" defTabSz="914400" rtl="1" eaLnBrk="1" latinLnBrk="0" hangingPunct="1">
              <a:spcBef>
                <a:spcPts val="1000"/>
              </a:spcBef>
              <a:buFont typeface="Arial" panose="020B0604020202020204" pitchFamily="34" charset="0"/>
              <a:buChar char="•"/>
            </a:pPr>
            <a:endParaRPr lang="ar-SA" sz="2000" dirty="0"/>
          </a:p>
          <a:p>
            <a:pPr marL="228600" indent="-228600" algn="r" defTabSz="914400" rtl="1" eaLnBrk="1" latinLnBrk="0" hangingPunct="1">
              <a:spcBef>
                <a:spcPts val="1000"/>
              </a:spcBef>
              <a:buFont typeface="Arial" panose="020B0604020202020204" pitchFamily="34" charset="0"/>
              <a:buChar char="•"/>
            </a:pPr>
            <a:r>
              <a:rPr lang="ar-SA" sz="2000" dirty="0"/>
              <a:t>ثانيا: ضرورة التناسب بين مقدار حق الحاجز و قيمة المال المحجوز.</a:t>
            </a:r>
          </a:p>
          <a:p>
            <a:pPr marL="228600" indent="-228600" algn="r" defTabSz="914400" rtl="1" eaLnBrk="1" latinLnBrk="0" hangingPunct="1">
              <a:spcBef>
                <a:spcPts val="1000"/>
              </a:spcBef>
              <a:buFont typeface="Arial" panose="020B0604020202020204" pitchFamily="34" charset="0"/>
              <a:buChar char="•"/>
            </a:pPr>
            <a:endParaRPr lang="ar-SA" sz="2000" dirty="0"/>
          </a:p>
          <a:p>
            <a:pPr marL="228600" indent="-228600" algn="r" defTabSz="914400" rtl="1" eaLnBrk="1" latinLnBrk="0" hangingPunct="1">
              <a:spcBef>
                <a:spcPts val="1000"/>
              </a:spcBef>
              <a:buFont typeface="Arial" panose="020B0604020202020204" pitchFamily="34" charset="0"/>
              <a:buChar char="•"/>
            </a:pPr>
            <a:r>
              <a:rPr lang="ar-SA" sz="2000" dirty="0"/>
              <a:t>ثالثا: البدائل أو الوسائل التي يمكن أن يتبعها المدين لتلافي الحجز على أمواله.</a:t>
            </a:r>
          </a:p>
          <a:p>
            <a:pPr marL="0" indent="0" algn="r" defTabSz="914400" rtl="1" eaLnBrk="1" latinLnBrk="0" hangingPunct="1">
              <a:spcBef>
                <a:spcPts val="1000"/>
              </a:spcBef>
              <a:buNone/>
            </a:pPr>
            <a:endParaRPr lang="ar-SA" sz="2000" dirty="0"/>
          </a:p>
        </p:txBody>
      </p:sp>
    </p:spTree>
    <p:extLst>
      <p:ext uri="{BB962C8B-B14F-4D97-AF65-F5344CB8AC3E}">
        <p14:creationId xmlns:p14="http://schemas.microsoft.com/office/powerpoint/2010/main" val="368596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CC16-C043-5E4A-AEFB-9389F7EF872C}"/>
              </a:ext>
            </a:extLst>
          </p:cNvPr>
          <p:cNvSpPr>
            <a:spLocks noGrp="1"/>
          </p:cNvSpPr>
          <p:nvPr>
            <p:ph type="title"/>
          </p:nvPr>
        </p:nvSpPr>
        <p:spPr>
          <a:xfrm>
            <a:off x="1632857" y="0"/>
            <a:ext cx="8321040" cy="1690689"/>
          </a:xfrm>
          <a:blipFill>
            <a:blip r:embed="rId2"/>
            <a:tile tx="0" ty="0" sx="100000" sy="100000" flip="none" algn="tl"/>
          </a:blipFill>
        </p:spPr>
        <p:txBody>
          <a:bodyPr>
            <a:normAutofit fontScale="90000"/>
          </a:bodyPr>
          <a:lstStyle/>
          <a:p>
            <a:pPr algn="ctr" rtl="1"/>
            <a:r>
              <a:rPr lang="ar-SA" dirty="0"/>
              <a:t>أولا: الأصل أن كل أموال المدين يجوز حجزها للوفاء بديونه.</a:t>
            </a:r>
            <a:br>
              <a:rPr lang="ar-SA" dirty="0"/>
            </a:br>
            <a:endParaRPr lang="en-US" dirty="0"/>
          </a:p>
        </p:txBody>
      </p:sp>
      <p:sp>
        <p:nvSpPr>
          <p:cNvPr id="3" name="Content Placeholder 2">
            <a:extLst>
              <a:ext uri="{FF2B5EF4-FFF2-40B4-BE49-F238E27FC236}">
                <a16:creationId xmlns:a16="http://schemas.microsoft.com/office/drawing/2014/main" id="{26066999-924D-A948-ADFE-65551D1BA173}"/>
              </a:ext>
            </a:extLst>
          </p:cNvPr>
          <p:cNvSpPr>
            <a:spLocks noGrp="1"/>
          </p:cNvSpPr>
          <p:nvPr>
            <p:ph sz="half" idx="1"/>
          </p:nvPr>
        </p:nvSpPr>
        <p:spPr>
          <a:xfrm>
            <a:off x="838200" y="1802675"/>
            <a:ext cx="5181600" cy="4374288"/>
          </a:xfrm>
        </p:spPr>
        <p:txBody>
          <a:bodyPr>
            <a:normAutofit fontScale="92500" lnSpcReduction="20000"/>
          </a:bodyPr>
          <a:lstStyle/>
          <a:p>
            <a:pPr marL="0" indent="0" algn="r" defTabSz="914400" rtl="1" eaLnBrk="1" latinLnBrk="0" hangingPunct="1">
              <a:lnSpc>
                <a:spcPct val="90000"/>
              </a:lnSpc>
              <a:spcBef>
                <a:spcPts val="1000"/>
              </a:spcBef>
              <a:buNone/>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dirty="0"/>
              <a:t>٥- الدائن حر في اختيار ما يشاء من أموال المدين لإجراء التنفيذ عليها.</a:t>
            </a:r>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dirty="0"/>
              <a:t>٦-يجوز حجز مال المدين سواء كان مالا مفرزا أو كان حصة شائعة في مال مملوك لأكثر من شريك.</a:t>
            </a:r>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dirty="0"/>
              <a:t>٧- لا يلتزم الدائن عند توقيع الحجز بإثبات أن المال المراد التنفيذ عليه مما يجوز حجزه، إنما يجب على من يتمسك ببطلان الحجز الواقع على أموال لا يجوز التنفيذ عليها أن يثبت ذلك.</a:t>
            </a:r>
          </a:p>
        </p:txBody>
      </p:sp>
      <p:sp>
        <p:nvSpPr>
          <p:cNvPr id="4" name="Content Placeholder 3">
            <a:extLst>
              <a:ext uri="{FF2B5EF4-FFF2-40B4-BE49-F238E27FC236}">
                <a16:creationId xmlns:a16="http://schemas.microsoft.com/office/drawing/2014/main" id="{E00FE1F3-4EE9-8646-9521-365C6C8C55C6}"/>
              </a:ext>
            </a:extLst>
          </p:cNvPr>
          <p:cNvSpPr>
            <a:spLocks noGrp="1"/>
          </p:cNvSpPr>
          <p:nvPr>
            <p:ph sz="half" idx="2"/>
          </p:nvPr>
        </p:nvSpPr>
        <p:spPr>
          <a:xfrm>
            <a:off x="6172200" y="1802675"/>
            <a:ext cx="5181600" cy="4374288"/>
          </a:xfrm>
        </p:spPr>
        <p:txBody>
          <a:bodyPr>
            <a:normAutofit fontScale="92500" lnSpcReduction="20000"/>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dirty="0"/>
              <a:t>١- الضمان العام لا يخص دائنا بعينه بل يخص جميع الدائنين.</a:t>
            </a:r>
          </a:p>
          <a:p>
            <a:pPr marL="0" indent="0" algn="r" defTabSz="914400" rtl="1" eaLnBrk="1" latinLnBrk="0" hangingPunct="1">
              <a:lnSpc>
                <a:spcPct val="90000"/>
              </a:lnSpc>
              <a:spcBef>
                <a:spcPts val="1000"/>
              </a:spcBef>
              <a:buNone/>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dirty="0"/>
              <a:t>٢- يجوز الحجز على مال سبق حجزه من قبل دائن آخر أو دائنين آخرين ما لم يتم بيعه.</a:t>
            </a:r>
          </a:p>
          <a:p>
            <a:pPr marL="228600" indent="-228600" algn="r" defTabSz="914400" rtl="1" eaLnBrk="1" latinLnBrk="0" hangingPunct="1">
              <a:lnSpc>
                <a:spcPct val="90000"/>
              </a:lnSpc>
              <a:spcBef>
                <a:spcPts val="1000"/>
              </a:spcBef>
              <a:buFont typeface="Arial" panose="020B0604020202020204" pitchFamily="34" charset="0"/>
              <a:buChar char="•"/>
            </a:pPr>
            <a:r>
              <a:rPr lang="ar-SA" dirty="0"/>
              <a:t>٣-يستوي أن تكون أموال المدين التي يتم حجزها موجودة في حيازته أو في حيازة شخص آخر من الغير.</a:t>
            </a:r>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algn="r" rtl="1"/>
            <a:r>
              <a:rPr lang="ar-SA" dirty="0"/>
              <a:t>٤-عند بيع أموال المدين المحجوزة لا يستقل الدائن الحاجز وحده بثمنها و أنما يقسم الثمن قسمة غرماء على جميع الدائنين الحاجزين إلا إذا كان بينهم دائن ممتاز.</a:t>
            </a:r>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69028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0A357-BC9C-9D4D-B618-A01E4B09D2E5}"/>
              </a:ext>
            </a:extLst>
          </p:cNvPr>
          <p:cNvSpPr>
            <a:spLocks noGrp="1"/>
          </p:cNvSpPr>
          <p:nvPr>
            <p:ph type="title"/>
          </p:nvPr>
        </p:nvSpPr>
        <p:spPr>
          <a:xfrm>
            <a:off x="838200" y="130629"/>
            <a:ext cx="10515600" cy="5512525"/>
          </a:xfrm>
        </p:spPr>
        <p:txBody>
          <a:bodyPr>
            <a:normAutofit/>
          </a:bodyPr>
          <a:lstStyle/>
          <a:p>
            <a:pPr algn="ctr" rtl="1"/>
            <a:r>
              <a:rPr lang="ar-SA" dirty="0">
                <a:solidFill>
                  <a:schemeClr val="accent3"/>
                </a:solidFill>
              </a:rPr>
              <a:t>ثانيا: ضرورة التناسب بين مقدار حق الحاجز و قيمة المال المحجوز.</a:t>
            </a:r>
            <a:br>
              <a:rPr lang="ar-SA" dirty="0">
                <a:solidFill>
                  <a:schemeClr val="accent3"/>
                </a:solidFill>
              </a:rPr>
            </a:br>
            <a:br>
              <a:rPr lang="ar-SA" dirty="0">
                <a:solidFill>
                  <a:schemeClr val="accent3"/>
                </a:solidFill>
              </a:rPr>
            </a:br>
            <a:br>
              <a:rPr lang="ar-SA" dirty="0">
                <a:solidFill>
                  <a:schemeClr val="accent3"/>
                </a:solidFill>
              </a:rPr>
            </a:br>
            <a:r>
              <a:rPr lang="ar-SA" dirty="0"/>
              <a:t>ثالثا: البدائل أو الوسائل التي يمكن أن يتبعها المدين لتلافي الحجز على أمواله</a:t>
            </a:r>
            <a:br>
              <a:rPr lang="ar-SA" dirty="0">
                <a:solidFill>
                  <a:schemeClr val="accent3"/>
                </a:solidFill>
              </a:rPr>
            </a:br>
            <a:endParaRPr lang="en-US" dirty="0">
              <a:solidFill>
                <a:schemeClr val="accent3"/>
              </a:solidFill>
            </a:endParaRPr>
          </a:p>
        </p:txBody>
      </p:sp>
      <p:sp>
        <p:nvSpPr>
          <p:cNvPr id="3" name="Content Placeholder 2">
            <a:extLst>
              <a:ext uri="{FF2B5EF4-FFF2-40B4-BE49-F238E27FC236}">
                <a16:creationId xmlns:a16="http://schemas.microsoft.com/office/drawing/2014/main" id="{D7663C23-492D-3A42-BD6E-23ACF6B1F998}"/>
              </a:ext>
            </a:extLst>
          </p:cNvPr>
          <p:cNvSpPr>
            <a:spLocks noGrp="1"/>
          </p:cNvSpPr>
          <p:nvPr>
            <p:ph idx="1"/>
          </p:nvPr>
        </p:nvSpPr>
        <p:spPr/>
        <p:txBody>
          <a:bodyPr/>
          <a:lstStyle/>
          <a:p>
            <a:pPr marL="0" indent="0" algn="r" defTabSz="914400" rtl="1" eaLnBrk="1" latinLnBrk="0" hangingPunct="1">
              <a:lnSpc>
                <a:spcPct val="90000"/>
              </a:lnSpc>
              <a:spcBef>
                <a:spcPts val="1000"/>
              </a:spcBef>
              <a:buNone/>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0" indent="0" algn="r" defTabSz="914400" rtl="1" eaLnBrk="1" latinLnBrk="0" hangingPunct="1">
              <a:lnSpc>
                <a:spcPct val="90000"/>
              </a:lnSpc>
              <a:spcBef>
                <a:spcPts val="1000"/>
              </a:spcBef>
              <a:buNone/>
            </a:pPr>
            <a:endParaRPr lang="en-US" dirty="0">
              <a:solidFill>
                <a:schemeClr val="accent3"/>
              </a:solidFill>
            </a:endParaRPr>
          </a:p>
        </p:txBody>
      </p:sp>
    </p:spTree>
    <p:extLst>
      <p:ext uri="{BB962C8B-B14F-4D97-AF65-F5344CB8AC3E}">
        <p14:creationId xmlns:p14="http://schemas.microsoft.com/office/powerpoint/2010/main" val="367845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7D90-96EC-B24F-9AF9-800A493B2F86}"/>
              </a:ext>
            </a:extLst>
          </p:cNvPr>
          <p:cNvSpPr>
            <a:spLocks noGrp="1"/>
          </p:cNvSpPr>
          <p:nvPr>
            <p:ph type="title"/>
          </p:nvPr>
        </p:nvSpPr>
        <p:spPr>
          <a:xfrm>
            <a:off x="1236133" y="91440"/>
            <a:ext cx="9685868" cy="1514581"/>
          </a:xfrm>
          <a:blipFill>
            <a:blip r:embed="rId2"/>
            <a:tile tx="0" ty="0" sx="100000" sy="100000" flip="none" algn="tl"/>
          </a:blipFill>
        </p:spPr>
        <p:txBody>
          <a:bodyPr>
            <a:normAutofit/>
          </a:bodyPr>
          <a:lstStyle/>
          <a:p>
            <a:pPr algn="ctr" rtl="1"/>
            <a:r>
              <a:rPr lang="ar-SA" dirty="0"/>
              <a:t>.</a:t>
            </a:r>
            <a:br>
              <a:rPr lang="ar-SA" dirty="0"/>
            </a:br>
            <a:r>
              <a:rPr lang="ar-SA" dirty="0"/>
              <a:t>١-إذا أودع المدين مبلغا مساويا لحق الدائن المطالب به </a:t>
            </a:r>
            <a:endParaRPr lang="en-US" dirty="0"/>
          </a:p>
        </p:txBody>
      </p:sp>
      <p:sp>
        <p:nvSpPr>
          <p:cNvPr id="3" name="Content Placeholder 2">
            <a:extLst>
              <a:ext uri="{FF2B5EF4-FFF2-40B4-BE49-F238E27FC236}">
                <a16:creationId xmlns:a16="http://schemas.microsoft.com/office/drawing/2014/main" id="{B7E8DDF4-4144-4741-9AA7-65ABA13ED80D}"/>
              </a:ext>
            </a:extLst>
          </p:cNvPr>
          <p:cNvSpPr>
            <a:spLocks noGrp="1"/>
          </p:cNvSpPr>
          <p:nvPr>
            <p:ph idx="1"/>
          </p:nvPr>
        </p:nvSpPr>
        <p:spPr>
          <a:blipFill>
            <a:blip r:embed="rId3"/>
            <a:tile tx="0" ty="0" sx="100000" sy="100000" flip="none" algn="tl"/>
          </a:blipFill>
        </p:spPr>
        <p:txBody>
          <a:bodyPr/>
          <a:lstStyle/>
          <a:p>
            <a:pPr algn="r" rtl="1"/>
            <a:r>
              <a:rPr lang="ar-SA" u="sng" dirty="0"/>
              <a:t> و يشترط لإعمال هذا النص ثلاثة شروط:</a:t>
            </a:r>
          </a:p>
          <a:p>
            <a:pPr algn="r" rtl="1"/>
            <a:endParaRPr lang="ar-SA" dirty="0"/>
          </a:p>
          <a:p>
            <a:pPr algn="r" rtl="1"/>
            <a:r>
              <a:rPr lang="ar-SA" dirty="0"/>
              <a:t>أن يتم إيداع مبلغ من النقود في خزانة المحكمة مساو للديون المحجوز من أجلها و المصروفات.</a:t>
            </a:r>
          </a:p>
          <a:p>
            <a:pPr marL="0" indent="0" algn="r" rtl="1">
              <a:buNone/>
            </a:pPr>
            <a:endParaRPr lang="ar-SA" dirty="0"/>
          </a:p>
          <a:p>
            <a:pPr algn="r" rtl="1"/>
            <a:r>
              <a:rPr lang="ar-SA" dirty="0"/>
              <a:t>أن يخصص ما  تم إيداعه للوفاء بهذه الديون و ملحقاتها عند ثبوتها بحكم أو بإقرار المدين دون غيرها بمقتضى تقرير يودع في محكمة التنفيذ المختصة.</a:t>
            </a:r>
          </a:p>
          <a:p>
            <a:pPr marL="0" indent="0" algn="r" rtl="1">
              <a:buNone/>
            </a:pPr>
            <a:endParaRPr lang="ar-SA" dirty="0"/>
          </a:p>
          <a:p>
            <a:pPr algn="r" rtl="1"/>
            <a:r>
              <a:rPr lang="ar-SA" dirty="0"/>
              <a:t>أن يتم الإيداع في أية حالة كانت عليها الإجراءات قبل إيقاع البيع الجبري.</a:t>
            </a:r>
          </a:p>
        </p:txBody>
      </p:sp>
    </p:spTree>
    <p:extLst>
      <p:ext uri="{BB962C8B-B14F-4D97-AF65-F5344CB8AC3E}">
        <p14:creationId xmlns:p14="http://schemas.microsoft.com/office/powerpoint/2010/main" val="2593141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20ECB-5DC7-8448-8E05-1ED88E4CC511}"/>
              </a:ext>
            </a:extLst>
          </p:cNvPr>
          <p:cNvSpPr>
            <a:spLocks noGrp="1"/>
          </p:cNvSpPr>
          <p:nvPr>
            <p:ph type="title"/>
          </p:nvPr>
        </p:nvSpPr>
        <p:spPr>
          <a:xfrm>
            <a:off x="838200" y="474133"/>
            <a:ext cx="10343605" cy="1216555"/>
          </a:xfrm>
        </p:spPr>
        <p:txBody>
          <a:bodyPr>
            <a:normAutofit fontScale="90000"/>
          </a:bodyPr>
          <a:lstStyle/>
          <a:p>
            <a:pPr algn="l" defTabSz="914400" rtl="1" eaLnBrk="1" latinLnBrk="0" hangingPunct="1">
              <a:lnSpc>
                <a:spcPct val="90000"/>
              </a:lnSpc>
              <a:spcBef>
                <a:spcPct val="0"/>
              </a:spcBef>
              <a:buNone/>
            </a:pPr>
            <a:r>
              <a:rPr lang="ar-SA" b="1" dirty="0"/>
              <a:t>٢- إذا حضر المدين قبل رسو المزاد مشتريا للعين المحجوزة </a:t>
            </a:r>
            <a:endParaRPr lang="en-US" b="1" u="sng" dirty="0"/>
          </a:p>
        </p:txBody>
      </p:sp>
      <p:sp>
        <p:nvSpPr>
          <p:cNvPr id="3" name="Content Placeholder 2">
            <a:extLst>
              <a:ext uri="{FF2B5EF4-FFF2-40B4-BE49-F238E27FC236}">
                <a16:creationId xmlns:a16="http://schemas.microsoft.com/office/drawing/2014/main" id="{9B0F6089-E30A-E141-B35C-8B3A59FA6978}"/>
              </a:ext>
            </a:extLst>
          </p:cNvPr>
          <p:cNvSpPr>
            <a:spLocks noGrp="1"/>
          </p:cNvSpPr>
          <p:nvPr>
            <p:ph idx="1"/>
          </p:nvPr>
        </p:nvSpPr>
        <p:spPr>
          <a:blipFill>
            <a:blip r:embed="rId2"/>
            <a:tile tx="0" ty="0" sx="100000" sy="100000" flip="none" algn="tl"/>
          </a:blipFill>
        </p:spPr>
        <p:txBody>
          <a:bodyPr/>
          <a:lstStyle/>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r>
              <a:rPr lang="ar-SA" sz="4000" b="1" dirty="0"/>
              <a:t>٣ – إذا أبرأ الدائن، أو اصطلح  معه على تأجيل الدين قبل رسو المزاد.</a:t>
            </a:r>
            <a:endParaRPr lang="en-US" sz="4000" b="1" dirty="0"/>
          </a:p>
        </p:txBody>
      </p:sp>
    </p:spTree>
    <p:extLst>
      <p:ext uri="{BB962C8B-B14F-4D97-AF65-F5344CB8AC3E}">
        <p14:creationId xmlns:p14="http://schemas.microsoft.com/office/powerpoint/2010/main" val="1572155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CC70-9EA2-8248-84E3-ED2BA03BB92B}"/>
              </a:ext>
            </a:extLst>
          </p:cNvPr>
          <p:cNvSpPr>
            <a:spLocks noGrp="1"/>
          </p:cNvSpPr>
          <p:nvPr>
            <p:ph type="ctrTitle"/>
          </p:nvPr>
        </p:nvSpPr>
        <p:spPr>
          <a:xfrm>
            <a:off x="1524000" y="1122363"/>
            <a:ext cx="9144000" cy="1655762"/>
          </a:xfrm>
          <a:blipFill>
            <a:blip r:embed="rId2"/>
            <a:tile tx="0" ty="0" sx="100000" sy="100000" flip="none" algn="tl"/>
          </a:blipFill>
        </p:spPr>
        <p:txBody>
          <a:bodyPr>
            <a:normAutofit fontScale="90000"/>
          </a:bodyPr>
          <a:lstStyle/>
          <a:p>
            <a:pPr algn="ctr" defTabSz="914400" rtl="1" eaLnBrk="1" latinLnBrk="0" hangingPunct="1">
              <a:lnSpc>
                <a:spcPct val="90000"/>
              </a:lnSpc>
              <a:spcBef>
                <a:spcPct val="0"/>
              </a:spcBef>
              <a:buNone/>
            </a:pPr>
            <a:r>
              <a:rPr lang="ar-SA" dirty="0"/>
              <a:t>الشروط الواجب توافرها في لمال المطلوب التنفيذ عليه</a:t>
            </a:r>
            <a:endParaRPr lang="en-US" dirty="0"/>
          </a:p>
        </p:txBody>
      </p:sp>
      <p:sp>
        <p:nvSpPr>
          <p:cNvPr id="3" name="Subtitle 2">
            <a:extLst>
              <a:ext uri="{FF2B5EF4-FFF2-40B4-BE49-F238E27FC236}">
                <a16:creationId xmlns:a16="http://schemas.microsoft.com/office/drawing/2014/main" id="{8ECEBDB1-FA8D-A145-97E4-066D458FD851}"/>
              </a:ext>
            </a:extLst>
          </p:cNvPr>
          <p:cNvSpPr>
            <a:spLocks noGrp="1"/>
          </p:cNvSpPr>
          <p:nvPr>
            <p:ph type="subTitle" idx="1"/>
          </p:nvPr>
        </p:nvSpPr>
        <p:spPr>
          <a:xfrm>
            <a:off x="1524000" y="2912533"/>
            <a:ext cx="9144000" cy="3081867"/>
          </a:xfrm>
        </p:spPr>
        <p:txBody>
          <a:bodyPr/>
          <a:lstStyle/>
          <a:p>
            <a:pPr algn="r" defTabSz="914400" rtl="1" eaLnBrk="1" latinLnBrk="0" hangingPunct="1">
              <a:lnSpc>
                <a:spcPct val="90000"/>
              </a:lnSpc>
              <a:spcBef>
                <a:spcPts val="1000"/>
              </a:spcBef>
            </a:pPr>
            <a:r>
              <a:rPr lang="ar-SA" dirty="0"/>
              <a:t>١- أن يكون محل الحجز مملوكا للمدين.</a:t>
            </a:r>
          </a:p>
          <a:p>
            <a:pPr algn="r" defTabSz="914400" rtl="1" eaLnBrk="1" latinLnBrk="0" hangingPunct="1">
              <a:lnSpc>
                <a:spcPct val="90000"/>
              </a:lnSpc>
              <a:spcBef>
                <a:spcPts val="1000"/>
              </a:spcBef>
            </a:pPr>
            <a:endParaRPr lang="ar-SA" dirty="0"/>
          </a:p>
          <a:p>
            <a:pPr algn="r" defTabSz="914400" rtl="1" eaLnBrk="1" latinLnBrk="0" hangingPunct="1">
              <a:lnSpc>
                <a:spcPct val="90000"/>
              </a:lnSpc>
              <a:spcBef>
                <a:spcPts val="1000"/>
              </a:spcBef>
            </a:pPr>
            <a:r>
              <a:rPr lang="ar-SA" dirty="0"/>
              <a:t>٢-أن يكون حقا ماليا على شيء.</a:t>
            </a:r>
          </a:p>
          <a:p>
            <a:pPr algn="r" defTabSz="914400" rtl="1" eaLnBrk="1" latinLnBrk="0" hangingPunct="1">
              <a:lnSpc>
                <a:spcPct val="90000"/>
              </a:lnSpc>
              <a:spcBef>
                <a:spcPts val="1000"/>
              </a:spcBef>
            </a:pPr>
            <a:endParaRPr lang="ar-SA" dirty="0"/>
          </a:p>
          <a:p>
            <a:pPr algn="r" defTabSz="914400" rtl="1" eaLnBrk="1" latinLnBrk="0" hangingPunct="1">
              <a:lnSpc>
                <a:spcPct val="90000"/>
              </a:lnSpc>
              <a:spcBef>
                <a:spcPts val="1000"/>
              </a:spcBef>
            </a:pPr>
            <a:r>
              <a:rPr lang="ar-SA" dirty="0"/>
              <a:t>٣-أن يكون المال قابلا للحجز عليه.</a:t>
            </a:r>
            <a:endParaRPr lang="en-US" dirty="0"/>
          </a:p>
        </p:txBody>
      </p:sp>
    </p:spTree>
    <p:extLst>
      <p:ext uri="{BB962C8B-B14F-4D97-AF65-F5344CB8AC3E}">
        <p14:creationId xmlns:p14="http://schemas.microsoft.com/office/powerpoint/2010/main" val="12841060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230</TotalTime>
  <Words>512</Words>
  <Application>Microsoft Macintosh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قانون التنفيذ </vt:lpstr>
      <vt:lpstr>محل التنفيذ الجبري</vt:lpstr>
      <vt:lpstr>المقصود بمحل التنفيذ :</vt:lpstr>
      <vt:lpstr>PowerPoint Presentation</vt:lpstr>
      <vt:lpstr>أولا: الأصل أن كل أموال المدين يجوز حجزها للوفاء بديونه. </vt:lpstr>
      <vt:lpstr>ثانيا: ضرورة التناسب بين مقدار حق الحاجز و قيمة المال المحجوز.   ثالثا: البدائل أو الوسائل التي يمكن أن يتبعها المدين لتلافي الحجز على أمواله </vt:lpstr>
      <vt:lpstr>. ١-إذا أودع المدين مبلغا مساويا لحق الدائن المطالب به </vt:lpstr>
      <vt:lpstr>٢- إذا حضر المدين قبل رسو المزاد مشتريا للعين المحجوزة </vt:lpstr>
      <vt:lpstr>الشروط الواجب توافرها في لمال المطلوب التنفيذ عليه</vt:lpstr>
      <vt:lpstr>الأموال التي لا يجوز الحجز عليها: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التنفيذ </dc:title>
  <dc:creator>Beshair Alzeer</dc:creator>
  <cp:lastModifiedBy>Beshair Alzeer</cp:lastModifiedBy>
  <cp:revision>22</cp:revision>
  <dcterms:created xsi:type="dcterms:W3CDTF">2020-01-27T18:09:20Z</dcterms:created>
  <dcterms:modified xsi:type="dcterms:W3CDTF">2020-02-05T18:26:06Z</dcterms:modified>
</cp:coreProperties>
</file>