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4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7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2D622-9581-4296-BE17-C08BDF9F4D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1E3D29D9-119D-49D2-8C3A-1BA407114119}">
      <dgm:prSet phldrT="[نص]" custT="1"/>
      <dgm:spPr/>
      <dgm:t>
        <a:bodyPr/>
        <a:lstStyle/>
        <a:p>
          <a:pPr rtl="1"/>
          <a:r>
            <a:rPr lang="ar-SA" sz="2400" b="1" u="none" dirty="0" smtClean="0"/>
            <a:t>أسباب </a:t>
          </a:r>
          <a:r>
            <a:rPr lang="ar-SA" sz="2400" b="1" u="none" dirty="0" err="1" smtClean="0"/>
            <a:t>الاعـــــــــاقة</a:t>
          </a:r>
          <a:r>
            <a:rPr lang="ar-SA" sz="2400" b="1" u="none" dirty="0" smtClean="0"/>
            <a:t> </a:t>
          </a:r>
          <a:endParaRPr lang="ar-SA" sz="2400" u="none" dirty="0"/>
        </a:p>
      </dgm:t>
    </dgm:pt>
    <dgm:pt modelId="{A3541424-9863-4B4F-BB8B-090D71E0B89D}" type="parTrans" cxnId="{0D626D3C-35B5-4620-BF30-7EF8871BA3B5}">
      <dgm:prSet/>
      <dgm:spPr/>
      <dgm:t>
        <a:bodyPr/>
        <a:lstStyle/>
        <a:p>
          <a:pPr rtl="1"/>
          <a:endParaRPr lang="ar-SA"/>
        </a:p>
      </dgm:t>
    </dgm:pt>
    <dgm:pt modelId="{78DB5C94-BD5E-449B-A9FD-DC9ED42930B1}" type="sibTrans" cxnId="{0D626D3C-35B5-4620-BF30-7EF8871BA3B5}">
      <dgm:prSet/>
      <dgm:spPr/>
      <dgm:t>
        <a:bodyPr/>
        <a:lstStyle/>
        <a:p>
          <a:pPr rtl="1"/>
          <a:endParaRPr lang="ar-SA"/>
        </a:p>
      </dgm:t>
    </dgm:pt>
    <dgm:pt modelId="{51DE7D63-D381-4FF3-8D5D-E04D24B832A1}" type="asst">
      <dgm:prSet phldrT="[نص]" custT="1"/>
      <dgm:spPr/>
      <dgm:t>
        <a:bodyPr/>
        <a:lstStyle/>
        <a:p>
          <a:pPr rtl="1"/>
          <a:endParaRPr lang="ar-SA" sz="2000" b="1" dirty="0" smtClean="0"/>
        </a:p>
        <a:p>
          <a:pPr rtl="1"/>
          <a:r>
            <a:rPr lang="ar-SA" sz="2000" b="1" dirty="0" smtClean="0"/>
            <a:t>ثانيا :</a:t>
          </a:r>
        </a:p>
        <a:p>
          <a:pPr rtl="1"/>
          <a:r>
            <a:rPr lang="ar-SA" sz="2000" b="1" dirty="0" smtClean="0"/>
            <a:t> أسباب بيئية</a:t>
          </a:r>
          <a:endParaRPr lang="ar-SA" sz="2000" dirty="0" smtClean="0"/>
        </a:p>
        <a:p>
          <a:pPr rtl="1"/>
          <a:endParaRPr lang="ar-SA" sz="1200" dirty="0"/>
        </a:p>
      </dgm:t>
    </dgm:pt>
    <dgm:pt modelId="{B5404E6E-17D6-47C8-8BA7-8EA94BB4A9FC}" type="parTrans" cxnId="{FE323BBB-CB17-490F-8560-B31498F3652B}">
      <dgm:prSet/>
      <dgm:spPr/>
      <dgm:t>
        <a:bodyPr/>
        <a:lstStyle/>
        <a:p>
          <a:pPr rtl="1"/>
          <a:endParaRPr lang="ar-SA"/>
        </a:p>
      </dgm:t>
    </dgm:pt>
    <dgm:pt modelId="{34B4FEDD-E210-411A-813C-9225597FA15B}" type="sibTrans" cxnId="{FE323BBB-CB17-490F-8560-B31498F3652B}">
      <dgm:prSet/>
      <dgm:spPr/>
      <dgm:t>
        <a:bodyPr/>
        <a:lstStyle/>
        <a:p>
          <a:pPr rtl="1"/>
          <a:endParaRPr lang="ar-SA"/>
        </a:p>
      </dgm:t>
    </dgm:pt>
    <dgm:pt modelId="{8A7D7C85-0B88-43B9-9A63-2A48C528AD2C}" type="asst">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endParaRPr lang="ar-SA" sz="2000" b="1" dirty="0" smtClean="0"/>
        </a:p>
        <a:p>
          <a:pPr marL="0" marR="0" indent="0" defTabSz="914400" rtl="1" eaLnBrk="1" fontAlgn="auto" latinLnBrk="0" hangingPunct="1">
            <a:lnSpc>
              <a:spcPct val="100000"/>
            </a:lnSpc>
            <a:spcBef>
              <a:spcPts val="0"/>
            </a:spcBef>
            <a:spcAft>
              <a:spcPts val="0"/>
            </a:spcAft>
            <a:buClrTx/>
            <a:buSzTx/>
            <a:buFontTx/>
            <a:buNone/>
            <a:tabLst/>
            <a:defRPr/>
          </a:pPr>
          <a:r>
            <a:rPr lang="ar-SA" sz="2000" b="1" dirty="0" smtClean="0"/>
            <a:t>أولا : </a:t>
          </a:r>
        </a:p>
        <a:p>
          <a:pPr marL="0" marR="0" indent="0" defTabSz="914400" rtl="1" eaLnBrk="1" fontAlgn="auto" latinLnBrk="0" hangingPunct="1">
            <a:lnSpc>
              <a:spcPct val="100000"/>
            </a:lnSpc>
            <a:spcBef>
              <a:spcPts val="0"/>
            </a:spcBef>
            <a:spcAft>
              <a:spcPts val="0"/>
            </a:spcAft>
            <a:buClrTx/>
            <a:buSzTx/>
            <a:buFontTx/>
            <a:buNone/>
            <a:tabLst/>
            <a:defRPr/>
          </a:pPr>
          <a:r>
            <a:rPr lang="ar-SA" sz="2000" b="1" dirty="0" smtClean="0"/>
            <a:t>أسباب وراثية</a:t>
          </a:r>
          <a:r>
            <a:rPr lang="en-US" sz="2000" b="1" dirty="0" smtClean="0"/>
            <a:t/>
          </a:r>
          <a:br>
            <a:rPr lang="en-US" sz="2000" b="1" dirty="0" smtClean="0"/>
          </a:br>
          <a:endParaRPr lang="ar-SA" sz="2000" dirty="0" smtClean="0"/>
        </a:p>
        <a:p>
          <a:pPr defTabSz="844550" rtl="1">
            <a:lnSpc>
              <a:spcPct val="90000"/>
            </a:lnSpc>
            <a:spcBef>
              <a:spcPct val="0"/>
            </a:spcBef>
            <a:spcAft>
              <a:spcPct val="35000"/>
            </a:spcAft>
          </a:pPr>
          <a:endParaRPr lang="ar-SA" sz="1300" dirty="0"/>
        </a:p>
      </dgm:t>
    </dgm:pt>
    <dgm:pt modelId="{68A9F17F-DE8F-42C3-971F-C8B57A713677}" type="parTrans" cxnId="{DECBC504-029F-4DBB-8C25-BFF5DA068E71}">
      <dgm:prSet/>
      <dgm:spPr/>
      <dgm:t>
        <a:bodyPr/>
        <a:lstStyle/>
        <a:p>
          <a:pPr rtl="1"/>
          <a:endParaRPr lang="ar-SA"/>
        </a:p>
      </dgm:t>
    </dgm:pt>
    <dgm:pt modelId="{148D6982-EE84-4058-A0E0-6036BAA7DCF2}" type="sibTrans" cxnId="{DECBC504-029F-4DBB-8C25-BFF5DA068E71}">
      <dgm:prSet/>
      <dgm:spPr/>
      <dgm:t>
        <a:bodyPr/>
        <a:lstStyle/>
        <a:p>
          <a:pPr rtl="1"/>
          <a:endParaRPr lang="ar-SA"/>
        </a:p>
      </dgm:t>
    </dgm:pt>
    <dgm:pt modelId="{7E525429-0DA7-49B3-AB84-5A098B1E8431}">
      <dgm:prSet custT="1"/>
      <dgm:spPr/>
      <dgm:t>
        <a:bodyPr/>
        <a:lstStyle/>
        <a:p>
          <a:pPr rtl="1"/>
          <a:r>
            <a:rPr lang="ar-SA" sz="2400" dirty="0" smtClean="0"/>
            <a:t>أثناء الولادة</a:t>
          </a:r>
          <a:endParaRPr lang="ar-SA" sz="2400" dirty="0"/>
        </a:p>
      </dgm:t>
    </dgm:pt>
    <dgm:pt modelId="{5F1CAE02-2B2C-47F0-8026-1EBCB7F6078D}" type="parTrans" cxnId="{22B348F1-63D5-405A-B470-9F17087A75AF}">
      <dgm:prSet/>
      <dgm:spPr/>
      <dgm:t>
        <a:bodyPr/>
        <a:lstStyle/>
        <a:p>
          <a:pPr rtl="1"/>
          <a:endParaRPr lang="ar-SA"/>
        </a:p>
      </dgm:t>
    </dgm:pt>
    <dgm:pt modelId="{27117AC8-54CD-4F75-B04B-5212637A0A1D}" type="sibTrans" cxnId="{22B348F1-63D5-405A-B470-9F17087A75AF}">
      <dgm:prSet/>
      <dgm:spPr/>
      <dgm:t>
        <a:bodyPr/>
        <a:lstStyle/>
        <a:p>
          <a:pPr rtl="1"/>
          <a:endParaRPr lang="ar-SA"/>
        </a:p>
      </dgm:t>
    </dgm:pt>
    <dgm:pt modelId="{E04451A8-F1AC-4046-A5F0-FD79FD6F2EED}" type="asst">
      <dgm:prSet custT="1"/>
      <dgm:spPr/>
      <dgm:t>
        <a:bodyPr/>
        <a:lstStyle/>
        <a:p>
          <a:pPr rtl="1"/>
          <a:r>
            <a:rPr lang="ar-SA" sz="2400" dirty="0" smtClean="0"/>
            <a:t>بعد الولادة</a:t>
          </a:r>
          <a:endParaRPr lang="ar-SA" sz="2400" dirty="0"/>
        </a:p>
      </dgm:t>
    </dgm:pt>
    <dgm:pt modelId="{5A867EBC-6735-4E66-B69B-1BA897627898}" type="parTrans" cxnId="{B38A13AB-C821-460D-81C4-A703834BBCAC}">
      <dgm:prSet/>
      <dgm:spPr/>
      <dgm:t>
        <a:bodyPr/>
        <a:lstStyle/>
        <a:p>
          <a:pPr rtl="1"/>
          <a:endParaRPr lang="ar-SA"/>
        </a:p>
      </dgm:t>
    </dgm:pt>
    <dgm:pt modelId="{107A9421-D11B-473A-B7B8-16F6199B44B5}" type="sibTrans" cxnId="{B38A13AB-C821-460D-81C4-A703834BBCAC}">
      <dgm:prSet/>
      <dgm:spPr/>
      <dgm:t>
        <a:bodyPr/>
        <a:lstStyle/>
        <a:p>
          <a:pPr rtl="1"/>
          <a:endParaRPr lang="ar-SA"/>
        </a:p>
      </dgm:t>
    </dgm:pt>
    <dgm:pt modelId="{2201852E-13E8-4BC7-9567-A42DEB053778}" type="asst">
      <dgm:prSet custT="1"/>
      <dgm:spPr/>
      <dgm:t>
        <a:bodyPr/>
        <a:lstStyle/>
        <a:p>
          <a:pPr rtl="1"/>
          <a:r>
            <a:rPr lang="ar-SA" sz="2400" dirty="0" smtClean="0"/>
            <a:t>قبل الولادة</a:t>
          </a:r>
          <a:endParaRPr lang="ar-SA" sz="2400" dirty="0"/>
        </a:p>
      </dgm:t>
    </dgm:pt>
    <dgm:pt modelId="{DB63064B-F2A8-45D3-B0F7-AD8D2F1E2372}" type="parTrans" cxnId="{63C8A4BB-B4A0-40AD-9D7B-A326E42E8FEC}">
      <dgm:prSet/>
      <dgm:spPr/>
      <dgm:t>
        <a:bodyPr/>
        <a:lstStyle/>
        <a:p>
          <a:pPr rtl="1"/>
          <a:endParaRPr lang="ar-SA"/>
        </a:p>
      </dgm:t>
    </dgm:pt>
    <dgm:pt modelId="{F005D6B4-866B-4EE7-B1AE-983946538819}" type="sibTrans" cxnId="{63C8A4BB-B4A0-40AD-9D7B-A326E42E8FEC}">
      <dgm:prSet/>
      <dgm:spPr/>
      <dgm:t>
        <a:bodyPr/>
        <a:lstStyle/>
        <a:p>
          <a:pPr rtl="1"/>
          <a:endParaRPr lang="ar-SA"/>
        </a:p>
      </dgm:t>
    </dgm:pt>
    <dgm:pt modelId="{73BC52DE-CFBC-421C-A2C7-488830F31875}" type="pres">
      <dgm:prSet presAssocID="{05D2D622-9581-4296-BE17-C08BDF9F4D6C}" presName="hierChild1" presStyleCnt="0">
        <dgm:presLayoutVars>
          <dgm:orgChart val="1"/>
          <dgm:chPref val="1"/>
          <dgm:dir/>
          <dgm:animOne val="branch"/>
          <dgm:animLvl val="lvl"/>
          <dgm:resizeHandles/>
        </dgm:presLayoutVars>
      </dgm:prSet>
      <dgm:spPr/>
    </dgm:pt>
    <dgm:pt modelId="{464F36B0-BADB-44AB-96F0-3731998BA947}" type="pres">
      <dgm:prSet presAssocID="{1E3D29D9-119D-49D2-8C3A-1BA407114119}" presName="hierRoot1" presStyleCnt="0">
        <dgm:presLayoutVars>
          <dgm:hierBranch val="init"/>
        </dgm:presLayoutVars>
      </dgm:prSet>
      <dgm:spPr/>
    </dgm:pt>
    <dgm:pt modelId="{EB7F75E3-558F-4AC5-BD26-18BE17F463C3}" type="pres">
      <dgm:prSet presAssocID="{1E3D29D9-119D-49D2-8C3A-1BA407114119}" presName="rootComposite1" presStyleCnt="0"/>
      <dgm:spPr/>
    </dgm:pt>
    <dgm:pt modelId="{8F0035BA-9364-49E5-95E9-93011EE08EEB}" type="pres">
      <dgm:prSet presAssocID="{1E3D29D9-119D-49D2-8C3A-1BA407114119}" presName="rootText1" presStyleLbl="node0" presStyleIdx="0" presStyleCnt="1" custLinFactNeighborX="-4460" custLinFactNeighborY="-87914">
        <dgm:presLayoutVars>
          <dgm:chPref val="3"/>
        </dgm:presLayoutVars>
      </dgm:prSet>
      <dgm:spPr/>
      <dgm:t>
        <a:bodyPr/>
        <a:lstStyle/>
        <a:p>
          <a:pPr rtl="1"/>
          <a:endParaRPr lang="ar-SA"/>
        </a:p>
      </dgm:t>
    </dgm:pt>
    <dgm:pt modelId="{A4FEC74E-FC75-4395-B262-4DF8A83E1C4F}" type="pres">
      <dgm:prSet presAssocID="{1E3D29D9-119D-49D2-8C3A-1BA407114119}" presName="rootConnector1" presStyleLbl="node1" presStyleIdx="0" presStyleCnt="0"/>
      <dgm:spPr/>
    </dgm:pt>
    <dgm:pt modelId="{ECE9B3D6-AEF8-4C2F-ADEE-4BE0A09F624E}" type="pres">
      <dgm:prSet presAssocID="{1E3D29D9-119D-49D2-8C3A-1BA407114119}" presName="hierChild2" presStyleCnt="0"/>
      <dgm:spPr/>
    </dgm:pt>
    <dgm:pt modelId="{0C01F509-5532-4BC2-B21E-29DC67ED21C9}" type="pres">
      <dgm:prSet presAssocID="{1E3D29D9-119D-49D2-8C3A-1BA407114119}" presName="hierChild3" presStyleCnt="0"/>
      <dgm:spPr/>
    </dgm:pt>
    <dgm:pt modelId="{6ED23B66-E4CC-41E7-BDEA-3264DF15BAA3}" type="pres">
      <dgm:prSet presAssocID="{B5404E6E-17D6-47C8-8BA7-8EA94BB4A9FC}" presName="Name111" presStyleLbl="parChTrans1D2" presStyleIdx="0" presStyleCnt="2"/>
      <dgm:spPr/>
    </dgm:pt>
    <dgm:pt modelId="{9C3F2478-518E-437A-97EC-336EA53016F5}" type="pres">
      <dgm:prSet presAssocID="{51DE7D63-D381-4FF3-8D5D-E04D24B832A1}" presName="hierRoot3" presStyleCnt="0">
        <dgm:presLayoutVars>
          <dgm:hierBranch val="init"/>
        </dgm:presLayoutVars>
      </dgm:prSet>
      <dgm:spPr/>
    </dgm:pt>
    <dgm:pt modelId="{0DCBD5BC-E9D0-44E3-ABDF-086D94AA58FE}" type="pres">
      <dgm:prSet presAssocID="{51DE7D63-D381-4FF3-8D5D-E04D24B832A1}" presName="rootComposite3" presStyleCnt="0"/>
      <dgm:spPr/>
    </dgm:pt>
    <dgm:pt modelId="{E41AFABC-143A-42E5-9A09-1F90A9766D60}" type="pres">
      <dgm:prSet presAssocID="{51DE7D63-D381-4FF3-8D5D-E04D24B832A1}" presName="rootText3" presStyleLbl="asst1" presStyleIdx="0" presStyleCnt="4" custScaleX="142708" custScaleY="130569">
        <dgm:presLayoutVars>
          <dgm:chPref val="3"/>
        </dgm:presLayoutVars>
      </dgm:prSet>
      <dgm:spPr/>
    </dgm:pt>
    <dgm:pt modelId="{DBD99F19-8CB7-4AF4-BF37-7E66D9A67985}" type="pres">
      <dgm:prSet presAssocID="{51DE7D63-D381-4FF3-8D5D-E04D24B832A1}" presName="rootConnector3" presStyleLbl="asst1" presStyleIdx="0" presStyleCnt="4"/>
      <dgm:spPr/>
    </dgm:pt>
    <dgm:pt modelId="{F1D9DBC3-BF36-45B2-8214-CF6EED9C8ABB}" type="pres">
      <dgm:prSet presAssocID="{51DE7D63-D381-4FF3-8D5D-E04D24B832A1}" presName="hierChild6" presStyleCnt="0"/>
      <dgm:spPr/>
    </dgm:pt>
    <dgm:pt modelId="{288620C7-CA1D-4430-BB5E-3D253392C5BD}" type="pres">
      <dgm:prSet presAssocID="{5F1CAE02-2B2C-47F0-8026-1EBCB7F6078D}" presName="Name37" presStyleLbl="parChTrans1D3" presStyleIdx="0" presStyleCnt="3"/>
      <dgm:spPr/>
    </dgm:pt>
    <dgm:pt modelId="{E8B4B489-03D8-4C3E-A23B-5CCAFB37EC45}" type="pres">
      <dgm:prSet presAssocID="{7E525429-0DA7-49B3-AB84-5A098B1E8431}" presName="hierRoot2" presStyleCnt="0">
        <dgm:presLayoutVars>
          <dgm:hierBranch val="init"/>
        </dgm:presLayoutVars>
      </dgm:prSet>
      <dgm:spPr/>
    </dgm:pt>
    <dgm:pt modelId="{AB8BFAFB-1A40-4530-817F-143DAA1ACD70}" type="pres">
      <dgm:prSet presAssocID="{7E525429-0DA7-49B3-AB84-5A098B1E8431}" presName="rootComposite" presStyleCnt="0"/>
      <dgm:spPr/>
    </dgm:pt>
    <dgm:pt modelId="{352C923A-0223-44FE-9F50-423B57EDE709}" type="pres">
      <dgm:prSet presAssocID="{7E525429-0DA7-49B3-AB84-5A098B1E8431}" presName="rootText" presStyleLbl="node3" presStyleIdx="0" presStyleCnt="1" custLinFactY="-43354" custLinFactNeighborX="-2458" custLinFactNeighborY="-100000">
        <dgm:presLayoutVars>
          <dgm:chPref val="3"/>
        </dgm:presLayoutVars>
      </dgm:prSet>
      <dgm:spPr/>
    </dgm:pt>
    <dgm:pt modelId="{98B9F3B9-44C8-465C-BCA7-D4DDB280D7E9}" type="pres">
      <dgm:prSet presAssocID="{7E525429-0DA7-49B3-AB84-5A098B1E8431}" presName="rootConnector" presStyleLbl="node3" presStyleIdx="0" presStyleCnt="1"/>
      <dgm:spPr/>
    </dgm:pt>
    <dgm:pt modelId="{A5291D82-D0CE-45E5-9379-F15853AD1DE6}" type="pres">
      <dgm:prSet presAssocID="{7E525429-0DA7-49B3-AB84-5A098B1E8431}" presName="hierChild4" presStyleCnt="0"/>
      <dgm:spPr/>
    </dgm:pt>
    <dgm:pt modelId="{BF0A4904-62A9-4255-BEAA-0C0078B9676F}" type="pres">
      <dgm:prSet presAssocID="{7E525429-0DA7-49B3-AB84-5A098B1E8431}" presName="hierChild5" presStyleCnt="0"/>
      <dgm:spPr/>
    </dgm:pt>
    <dgm:pt modelId="{125BE843-1B8B-4735-A696-96EC1BA2E2EC}" type="pres">
      <dgm:prSet presAssocID="{51DE7D63-D381-4FF3-8D5D-E04D24B832A1}" presName="hierChild7" presStyleCnt="0"/>
      <dgm:spPr/>
    </dgm:pt>
    <dgm:pt modelId="{C8CE053C-DB5C-4337-B198-BE578797D283}" type="pres">
      <dgm:prSet presAssocID="{5A867EBC-6735-4E66-B69B-1BA897627898}" presName="Name111" presStyleLbl="parChTrans1D3" presStyleIdx="1" presStyleCnt="3"/>
      <dgm:spPr/>
    </dgm:pt>
    <dgm:pt modelId="{BD1ECBD1-2E41-437E-BD49-1D60F3EEF99A}" type="pres">
      <dgm:prSet presAssocID="{E04451A8-F1AC-4046-A5F0-FD79FD6F2EED}" presName="hierRoot3" presStyleCnt="0">
        <dgm:presLayoutVars>
          <dgm:hierBranch val="init"/>
        </dgm:presLayoutVars>
      </dgm:prSet>
      <dgm:spPr/>
    </dgm:pt>
    <dgm:pt modelId="{FD1FF172-A092-459B-B2CD-4A69BBD85B9E}" type="pres">
      <dgm:prSet presAssocID="{E04451A8-F1AC-4046-A5F0-FD79FD6F2EED}" presName="rootComposite3" presStyleCnt="0"/>
      <dgm:spPr/>
    </dgm:pt>
    <dgm:pt modelId="{1C782677-BF05-41C2-AF94-5D0664EA6A3D}" type="pres">
      <dgm:prSet presAssocID="{E04451A8-F1AC-4046-A5F0-FD79FD6F2EED}" presName="rootText3" presStyleLbl="asst1" presStyleIdx="1" presStyleCnt="4">
        <dgm:presLayoutVars>
          <dgm:chPref val="3"/>
        </dgm:presLayoutVars>
      </dgm:prSet>
      <dgm:spPr/>
      <dgm:t>
        <a:bodyPr/>
        <a:lstStyle/>
        <a:p>
          <a:pPr rtl="1"/>
          <a:endParaRPr lang="ar-SA"/>
        </a:p>
      </dgm:t>
    </dgm:pt>
    <dgm:pt modelId="{F5BF28FD-3F9F-4AE9-8084-321A758DACE9}" type="pres">
      <dgm:prSet presAssocID="{E04451A8-F1AC-4046-A5F0-FD79FD6F2EED}" presName="rootConnector3" presStyleLbl="asst1" presStyleIdx="1" presStyleCnt="4"/>
      <dgm:spPr/>
    </dgm:pt>
    <dgm:pt modelId="{B659F411-D08E-417C-9D68-61AA4124D20D}" type="pres">
      <dgm:prSet presAssocID="{E04451A8-F1AC-4046-A5F0-FD79FD6F2EED}" presName="hierChild6" presStyleCnt="0"/>
      <dgm:spPr/>
    </dgm:pt>
    <dgm:pt modelId="{73B7E6EA-181C-4F1B-B83C-218F6DF65BAF}" type="pres">
      <dgm:prSet presAssocID="{E04451A8-F1AC-4046-A5F0-FD79FD6F2EED}" presName="hierChild7" presStyleCnt="0"/>
      <dgm:spPr/>
    </dgm:pt>
    <dgm:pt modelId="{493CBECE-E557-4E65-BFC0-C4CB9D11307E}" type="pres">
      <dgm:prSet presAssocID="{DB63064B-F2A8-45D3-B0F7-AD8D2F1E2372}" presName="Name111" presStyleLbl="parChTrans1D3" presStyleIdx="2" presStyleCnt="3"/>
      <dgm:spPr/>
    </dgm:pt>
    <dgm:pt modelId="{6F1077EB-1323-4E6E-A0C0-A26ADBD3556E}" type="pres">
      <dgm:prSet presAssocID="{2201852E-13E8-4BC7-9567-A42DEB053778}" presName="hierRoot3" presStyleCnt="0">
        <dgm:presLayoutVars>
          <dgm:hierBranch val="init"/>
        </dgm:presLayoutVars>
      </dgm:prSet>
      <dgm:spPr/>
    </dgm:pt>
    <dgm:pt modelId="{2641C643-DD79-47B1-BB4C-D278221B45C1}" type="pres">
      <dgm:prSet presAssocID="{2201852E-13E8-4BC7-9567-A42DEB053778}" presName="rootComposite3" presStyleCnt="0"/>
      <dgm:spPr/>
    </dgm:pt>
    <dgm:pt modelId="{65D81BC7-9875-41CF-A693-84260D787953}" type="pres">
      <dgm:prSet presAssocID="{2201852E-13E8-4BC7-9567-A42DEB053778}" presName="rootText3" presStyleLbl="asst1" presStyleIdx="2" presStyleCnt="4" custLinFactX="25444" custLinFactNeighborX="100000" custLinFactNeighborY="-1354">
        <dgm:presLayoutVars>
          <dgm:chPref val="3"/>
        </dgm:presLayoutVars>
      </dgm:prSet>
      <dgm:spPr/>
    </dgm:pt>
    <dgm:pt modelId="{88F77B97-5CA6-4108-A2A4-31B6E5562D45}" type="pres">
      <dgm:prSet presAssocID="{2201852E-13E8-4BC7-9567-A42DEB053778}" presName="rootConnector3" presStyleLbl="asst1" presStyleIdx="2" presStyleCnt="4"/>
      <dgm:spPr/>
    </dgm:pt>
    <dgm:pt modelId="{F99FED09-BAEF-4A98-936A-EB0B93E4C11F}" type="pres">
      <dgm:prSet presAssocID="{2201852E-13E8-4BC7-9567-A42DEB053778}" presName="hierChild6" presStyleCnt="0"/>
      <dgm:spPr/>
    </dgm:pt>
    <dgm:pt modelId="{68998939-07D2-44D2-9B27-290A1D84DAC3}" type="pres">
      <dgm:prSet presAssocID="{2201852E-13E8-4BC7-9567-A42DEB053778}" presName="hierChild7" presStyleCnt="0"/>
      <dgm:spPr/>
    </dgm:pt>
    <dgm:pt modelId="{AC95CF33-8C55-43C2-9AD1-E6D5D5BEDCF7}" type="pres">
      <dgm:prSet presAssocID="{68A9F17F-DE8F-42C3-971F-C8B57A713677}" presName="Name111" presStyleLbl="parChTrans1D2" presStyleIdx="1" presStyleCnt="2"/>
      <dgm:spPr/>
    </dgm:pt>
    <dgm:pt modelId="{79921BDE-A270-4CF9-98F7-82B295AE61FC}" type="pres">
      <dgm:prSet presAssocID="{8A7D7C85-0B88-43B9-9A63-2A48C528AD2C}" presName="hierRoot3" presStyleCnt="0">
        <dgm:presLayoutVars>
          <dgm:hierBranch val="init"/>
        </dgm:presLayoutVars>
      </dgm:prSet>
      <dgm:spPr/>
    </dgm:pt>
    <dgm:pt modelId="{DCC0B90C-FDEE-4690-8CEE-6AF12D387FE4}" type="pres">
      <dgm:prSet presAssocID="{8A7D7C85-0B88-43B9-9A63-2A48C528AD2C}" presName="rootComposite3" presStyleCnt="0"/>
      <dgm:spPr/>
    </dgm:pt>
    <dgm:pt modelId="{D6251439-6DFA-4957-A936-BADA61D1FB03}" type="pres">
      <dgm:prSet presAssocID="{8A7D7C85-0B88-43B9-9A63-2A48C528AD2C}" presName="rootText3" presStyleLbl="asst1" presStyleIdx="3" presStyleCnt="4" custScaleX="118890" custScaleY="110143" custLinFactNeighborX="31144" custLinFactNeighborY="12435">
        <dgm:presLayoutVars>
          <dgm:chPref val="3"/>
        </dgm:presLayoutVars>
      </dgm:prSet>
      <dgm:spPr/>
    </dgm:pt>
    <dgm:pt modelId="{7AD048B2-8222-4728-9367-69C7B0585CC5}" type="pres">
      <dgm:prSet presAssocID="{8A7D7C85-0B88-43B9-9A63-2A48C528AD2C}" presName="rootConnector3" presStyleLbl="asst1" presStyleIdx="3" presStyleCnt="4"/>
      <dgm:spPr/>
    </dgm:pt>
    <dgm:pt modelId="{1EE44FFE-B737-4051-88FC-9B3924F02030}" type="pres">
      <dgm:prSet presAssocID="{8A7D7C85-0B88-43B9-9A63-2A48C528AD2C}" presName="hierChild6" presStyleCnt="0"/>
      <dgm:spPr/>
    </dgm:pt>
    <dgm:pt modelId="{7ADDC922-C18C-4BEF-8070-DE496F6F4D5B}" type="pres">
      <dgm:prSet presAssocID="{8A7D7C85-0B88-43B9-9A63-2A48C528AD2C}" presName="hierChild7" presStyleCnt="0"/>
      <dgm:spPr/>
    </dgm:pt>
  </dgm:ptLst>
  <dgm:cxnLst>
    <dgm:cxn modelId="{37530ED4-6CB2-40AE-9F0B-6D12BE050010}" type="presOf" srcId="{DB63064B-F2A8-45D3-B0F7-AD8D2F1E2372}" destId="{493CBECE-E557-4E65-BFC0-C4CB9D11307E}" srcOrd="0" destOrd="0" presId="urn:microsoft.com/office/officeart/2005/8/layout/orgChart1"/>
    <dgm:cxn modelId="{1BDD10DE-8677-4EA5-A1ED-39EEF7E4BCF8}" type="presOf" srcId="{E04451A8-F1AC-4046-A5F0-FD79FD6F2EED}" destId="{F5BF28FD-3F9F-4AE9-8084-321A758DACE9}" srcOrd="1" destOrd="0" presId="urn:microsoft.com/office/officeart/2005/8/layout/orgChart1"/>
    <dgm:cxn modelId="{9E489465-ADFB-45DF-B1B1-D48AEDC7CFEE}" type="presOf" srcId="{1E3D29D9-119D-49D2-8C3A-1BA407114119}" destId="{8F0035BA-9364-49E5-95E9-93011EE08EEB}" srcOrd="0" destOrd="0" presId="urn:microsoft.com/office/officeart/2005/8/layout/orgChart1"/>
    <dgm:cxn modelId="{22B348F1-63D5-405A-B470-9F17087A75AF}" srcId="{51DE7D63-D381-4FF3-8D5D-E04D24B832A1}" destId="{7E525429-0DA7-49B3-AB84-5A098B1E8431}" srcOrd="0" destOrd="0" parTransId="{5F1CAE02-2B2C-47F0-8026-1EBCB7F6078D}" sibTransId="{27117AC8-54CD-4F75-B04B-5212637A0A1D}"/>
    <dgm:cxn modelId="{B48CE8AE-222D-4FD7-8676-52E82FAC7C02}" type="presOf" srcId="{5A867EBC-6735-4E66-B69B-1BA897627898}" destId="{C8CE053C-DB5C-4337-B198-BE578797D283}" srcOrd="0" destOrd="0" presId="urn:microsoft.com/office/officeart/2005/8/layout/orgChart1"/>
    <dgm:cxn modelId="{605104C4-66E4-40B3-A840-4509F9F8AD07}" type="presOf" srcId="{5F1CAE02-2B2C-47F0-8026-1EBCB7F6078D}" destId="{288620C7-CA1D-4430-BB5E-3D253392C5BD}" srcOrd="0" destOrd="0" presId="urn:microsoft.com/office/officeart/2005/8/layout/orgChart1"/>
    <dgm:cxn modelId="{8190C67A-9439-4776-8B13-5BA1FB71D667}" type="presOf" srcId="{7E525429-0DA7-49B3-AB84-5A098B1E8431}" destId="{98B9F3B9-44C8-465C-BCA7-D4DDB280D7E9}" srcOrd="1" destOrd="0" presId="urn:microsoft.com/office/officeart/2005/8/layout/orgChart1"/>
    <dgm:cxn modelId="{63C8A4BB-B4A0-40AD-9D7B-A326E42E8FEC}" srcId="{51DE7D63-D381-4FF3-8D5D-E04D24B832A1}" destId="{2201852E-13E8-4BC7-9567-A42DEB053778}" srcOrd="2" destOrd="0" parTransId="{DB63064B-F2A8-45D3-B0F7-AD8D2F1E2372}" sibTransId="{F005D6B4-866B-4EE7-B1AE-983946538819}"/>
    <dgm:cxn modelId="{B9D40512-B04D-42F6-AA79-6F85BF6C0C50}" type="presOf" srcId="{05D2D622-9581-4296-BE17-C08BDF9F4D6C}" destId="{73BC52DE-CFBC-421C-A2C7-488830F31875}" srcOrd="0" destOrd="0" presId="urn:microsoft.com/office/officeart/2005/8/layout/orgChart1"/>
    <dgm:cxn modelId="{E3839C92-997C-4A49-B2D4-755F572FB7F6}" type="presOf" srcId="{51DE7D63-D381-4FF3-8D5D-E04D24B832A1}" destId="{DBD99F19-8CB7-4AF4-BF37-7E66D9A67985}" srcOrd="1" destOrd="0" presId="urn:microsoft.com/office/officeart/2005/8/layout/orgChart1"/>
    <dgm:cxn modelId="{FE323BBB-CB17-490F-8560-B31498F3652B}" srcId="{1E3D29D9-119D-49D2-8C3A-1BA407114119}" destId="{51DE7D63-D381-4FF3-8D5D-E04D24B832A1}" srcOrd="0" destOrd="0" parTransId="{B5404E6E-17D6-47C8-8BA7-8EA94BB4A9FC}" sibTransId="{34B4FEDD-E210-411A-813C-9225597FA15B}"/>
    <dgm:cxn modelId="{0D626D3C-35B5-4620-BF30-7EF8871BA3B5}" srcId="{05D2D622-9581-4296-BE17-C08BDF9F4D6C}" destId="{1E3D29D9-119D-49D2-8C3A-1BA407114119}" srcOrd="0" destOrd="0" parTransId="{A3541424-9863-4B4F-BB8B-090D71E0B89D}" sibTransId="{78DB5C94-BD5E-449B-A9FD-DC9ED42930B1}"/>
    <dgm:cxn modelId="{85183134-ECFB-45B5-862D-5D202D8373B4}" type="presOf" srcId="{2201852E-13E8-4BC7-9567-A42DEB053778}" destId="{88F77B97-5CA6-4108-A2A4-31B6E5562D45}" srcOrd="1" destOrd="0" presId="urn:microsoft.com/office/officeart/2005/8/layout/orgChart1"/>
    <dgm:cxn modelId="{C7EC82F2-BBFE-40E0-8980-2701FACE9E34}" type="presOf" srcId="{51DE7D63-D381-4FF3-8D5D-E04D24B832A1}" destId="{E41AFABC-143A-42E5-9A09-1F90A9766D60}" srcOrd="0" destOrd="0" presId="urn:microsoft.com/office/officeart/2005/8/layout/orgChart1"/>
    <dgm:cxn modelId="{E19198C6-99BF-411C-8DA3-F5F61510AA8C}" type="presOf" srcId="{8A7D7C85-0B88-43B9-9A63-2A48C528AD2C}" destId="{7AD048B2-8222-4728-9367-69C7B0585CC5}" srcOrd="1" destOrd="0" presId="urn:microsoft.com/office/officeart/2005/8/layout/orgChart1"/>
    <dgm:cxn modelId="{A84B72CD-E2C6-4F23-8630-0F22C3AA1BDF}" type="presOf" srcId="{2201852E-13E8-4BC7-9567-A42DEB053778}" destId="{65D81BC7-9875-41CF-A693-84260D787953}" srcOrd="0" destOrd="0" presId="urn:microsoft.com/office/officeart/2005/8/layout/orgChart1"/>
    <dgm:cxn modelId="{334586A3-F375-4AE1-8CF5-448424B87DC5}" type="presOf" srcId="{8A7D7C85-0B88-43B9-9A63-2A48C528AD2C}" destId="{D6251439-6DFA-4957-A936-BADA61D1FB03}" srcOrd="0" destOrd="0" presId="urn:microsoft.com/office/officeart/2005/8/layout/orgChart1"/>
    <dgm:cxn modelId="{71E079C8-0139-45C9-ACDA-1BD2961BE8E5}" type="presOf" srcId="{B5404E6E-17D6-47C8-8BA7-8EA94BB4A9FC}" destId="{6ED23B66-E4CC-41E7-BDEA-3264DF15BAA3}" srcOrd="0" destOrd="0" presId="urn:microsoft.com/office/officeart/2005/8/layout/orgChart1"/>
    <dgm:cxn modelId="{76E7A982-CCFE-4D3D-8A35-1B4BE978C407}" type="presOf" srcId="{68A9F17F-DE8F-42C3-971F-C8B57A713677}" destId="{AC95CF33-8C55-43C2-9AD1-E6D5D5BEDCF7}" srcOrd="0" destOrd="0" presId="urn:microsoft.com/office/officeart/2005/8/layout/orgChart1"/>
    <dgm:cxn modelId="{B38A13AB-C821-460D-81C4-A703834BBCAC}" srcId="{51DE7D63-D381-4FF3-8D5D-E04D24B832A1}" destId="{E04451A8-F1AC-4046-A5F0-FD79FD6F2EED}" srcOrd="1" destOrd="0" parTransId="{5A867EBC-6735-4E66-B69B-1BA897627898}" sibTransId="{107A9421-D11B-473A-B7B8-16F6199B44B5}"/>
    <dgm:cxn modelId="{DECBC504-029F-4DBB-8C25-BFF5DA068E71}" srcId="{1E3D29D9-119D-49D2-8C3A-1BA407114119}" destId="{8A7D7C85-0B88-43B9-9A63-2A48C528AD2C}" srcOrd="1" destOrd="0" parTransId="{68A9F17F-DE8F-42C3-971F-C8B57A713677}" sibTransId="{148D6982-EE84-4058-A0E0-6036BAA7DCF2}"/>
    <dgm:cxn modelId="{D666CF4D-4DBC-4AA3-82CE-38FE7D58E881}" type="presOf" srcId="{7E525429-0DA7-49B3-AB84-5A098B1E8431}" destId="{352C923A-0223-44FE-9F50-423B57EDE709}" srcOrd="0" destOrd="0" presId="urn:microsoft.com/office/officeart/2005/8/layout/orgChart1"/>
    <dgm:cxn modelId="{1A631519-66BD-4075-990E-3A8EA8537887}" type="presOf" srcId="{E04451A8-F1AC-4046-A5F0-FD79FD6F2EED}" destId="{1C782677-BF05-41C2-AF94-5D0664EA6A3D}" srcOrd="0" destOrd="0" presId="urn:microsoft.com/office/officeart/2005/8/layout/orgChart1"/>
    <dgm:cxn modelId="{567D12BD-483F-4E2C-92A2-AAB1F77DE413}" type="presOf" srcId="{1E3D29D9-119D-49D2-8C3A-1BA407114119}" destId="{A4FEC74E-FC75-4395-B262-4DF8A83E1C4F}" srcOrd="1" destOrd="0" presId="urn:microsoft.com/office/officeart/2005/8/layout/orgChart1"/>
    <dgm:cxn modelId="{C68442E3-6142-4107-9F6D-5F67768140E4}" type="presParOf" srcId="{73BC52DE-CFBC-421C-A2C7-488830F31875}" destId="{464F36B0-BADB-44AB-96F0-3731998BA947}" srcOrd="0" destOrd="0" presId="urn:microsoft.com/office/officeart/2005/8/layout/orgChart1"/>
    <dgm:cxn modelId="{D05CCFBF-7F1A-468F-B627-B6255D0D9D71}" type="presParOf" srcId="{464F36B0-BADB-44AB-96F0-3731998BA947}" destId="{EB7F75E3-558F-4AC5-BD26-18BE17F463C3}" srcOrd="0" destOrd="0" presId="urn:microsoft.com/office/officeart/2005/8/layout/orgChart1"/>
    <dgm:cxn modelId="{1B6C5F86-97ED-4E39-B398-CC02D15F61BF}" type="presParOf" srcId="{EB7F75E3-558F-4AC5-BD26-18BE17F463C3}" destId="{8F0035BA-9364-49E5-95E9-93011EE08EEB}" srcOrd="0" destOrd="0" presId="urn:microsoft.com/office/officeart/2005/8/layout/orgChart1"/>
    <dgm:cxn modelId="{9B595BBC-103D-4C09-99F2-D284CC381A32}" type="presParOf" srcId="{EB7F75E3-558F-4AC5-BD26-18BE17F463C3}" destId="{A4FEC74E-FC75-4395-B262-4DF8A83E1C4F}" srcOrd="1" destOrd="0" presId="urn:microsoft.com/office/officeart/2005/8/layout/orgChart1"/>
    <dgm:cxn modelId="{E2245AE7-E6B6-42B0-9F9F-7087636981DD}" type="presParOf" srcId="{464F36B0-BADB-44AB-96F0-3731998BA947}" destId="{ECE9B3D6-AEF8-4C2F-ADEE-4BE0A09F624E}" srcOrd="1" destOrd="0" presId="urn:microsoft.com/office/officeart/2005/8/layout/orgChart1"/>
    <dgm:cxn modelId="{8D54119C-ED2B-4FBA-A80F-A426A37DC913}" type="presParOf" srcId="{464F36B0-BADB-44AB-96F0-3731998BA947}" destId="{0C01F509-5532-4BC2-B21E-29DC67ED21C9}" srcOrd="2" destOrd="0" presId="urn:microsoft.com/office/officeart/2005/8/layout/orgChart1"/>
    <dgm:cxn modelId="{6306150E-5E15-4A7D-8990-41BE7ADD9DF6}" type="presParOf" srcId="{0C01F509-5532-4BC2-B21E-29DC67ED21C9}" destId="{6ED23B66-E4CC-41E7-BDEA-3264DF15BAA3}" srcOrd="0" destOrd="0" presId="urn:microsoft.com/office/officeart/2005/8/layout/orgChart1"/>
    <dgm:cxn modelId="{3EE3E5FC-D032-4EBE-877F-66BFAE29AD74}" type="presParOf" srcId="{0C01F509-5532-4BC2-B21E-29DC67ED21C9}" destId="{9C3F2478-518E-437A-97EC-336EA53016F5}" srcOrd="1" destOrd="0" presId="urn:microsoft.com/office/officeart/2005/8/layout/orgChart1"/>
    <dgm:cxn modelId="{2A308986-B290-465A-95BB-D4298AA8E20C}" type="presParOf" srcId="{9C3F2478-518E-437A-97EC-336EA53016F5}" destId="{0DCBD5BC-E9D0-44E3-ABDF-086D94AA58FE}" srcOrd="0" destOrd="0" presId="urn:microsoft.com/office/officeart/2005/8/layout/orgChart1"/>
    <dgm:cxn modelId="{77A07B18-455F-4108-A165-D1D4FBA0487E}" type="presParOf" srcId="{0DCBD5BC-E9D0-44E3-ABDF-086D94AA58FE}" destId="{E41AFABC-143A-42E5-9A09-1F90A9766D60}" srcOrd="0" destOrd="0" presId="urn:microsoft.com/office/officeart/2005/8/layout/orgChart1"/>
    <dgm:cxn modelId="{C1CBF9A0-2ED2-41D6-A8C4-7847F9FCCBEB}" type="presParOf" srcId="{0DCBD5BC-E9D0-44E3-ABDF-086D94AA58FE}" destId="{DBD99F19-8CB7-4AF4-BF37-7E66D9A67985}" srcOrd="1" destOrd="0" presId="urn:microsoft.com/office/officeart/2005/8/layout/orgChart1"/>
    <dgm:cxn modelId="{C0EB6FBF-A7D4-4202-B9B2-F5322BD3A0CF}" type="presParOf" srcId="{9C3F2478-518E-437A-97EC-336EA53016F5}" destId="{F1D9DBC3-BF36-45B2-8214-CF6EED9C8ABB}" srcOrd="1" destOrd="0" presId="urn:microsoft.com/office/officeart/2005/8/layout/orgChart1"/>
    <dgm:cxn modelId="{193EE143-75EB-4E38-BEB3-883E512C2D47}" type="presParOf" srcId="{F1D9DBC3-BF36-45B2-8214-CF6EED9C8ABB}" destId="{288620C7-CA1D-4430-BB5E-3D253392C5BD}" srcOrd="0" destOrd="0" presId="urn:microsoft.com/office/officeart/2005/8/layout/orgChart1"/>
    <dgm:cxn modelId="{588BBED6-67EE-49DF-A1E5-94F790A50D2F}" type="presParOf" srcId="{F1D9DBC3-BF36-45B2-8214-CF6EED9C8ABB}" destId="{E8B4B489-03D8-4C3E-A23B-5CCAFB37EC45}" srcOrd="1" destOrd="0" presId="urn:microsoft.com/office/officeart/2005/8/layout/orgChart1"/>
    <dgm:cxn modelId="{F7C68CDD-317F-4050-AF69-09EBE880ACE6}" type="presParOf" srcId="{E8B4B489-03D8-4C3E-A23B-5CCAFB37EC45}" destId="{AB8BFAFB-1A40-4530-817F-143DAA1ACD70}" srcOrd="0" destOrd="0" presId="urn:microsoft.com/office/officeart/2005/8/layout/orgChart1"/>
    <dgm:cxn modelId="{034C932B-3A84-4835-AF26-8D7C4142B688}" type="presParOf" srcId="{AB8BFAFB-1A40-4530-817F-143DAA1ACD70}" destId="{352C923A-0223-44FE-9F50-423B57EDE709}" srcOrd="0" destOrd="0" presId="urn:microsoft.com/office/officeart/2005/8/layout/orgChart1"/>
    <dgm:cxn modelId="{12BF9B7E-B458-436C-89F4-9448EE494654}" type="presParOf" srcId="{AB8BFAFB-1A40-4530-817F-143DAA1ACD70}" destId="{98B9F3B9-44C8-465C-BCA7-D4DDB280D7E9}" srcOrd="1" destOrd="0" presId="urn:microsoft.com/office/officeart/2005/8/layout/orgChart1"/>
    <dgm:cxn modelId="{2EE92B14-3537-48EA-80E0-8D9690F08E48}" type="presParOf" srcId="{E8B4B489-03D8-4C3E-A23B-5CCAFB37EC45}" destId="{A5291D82-D0CE-45E5-9379-F15853AD1DE6}" srcOrd="1" destOrd="0" presId="urn:microsoft.com/office/officeart/2005/8/layout/orgChart1"/>
    <dgm:cxn modelId="{ECE473D8-8394-4BA8-9372-D227E897C651}" type="presParOf" srcId="{E8B4B489-03D8-4C3E-A23B-5CCAFB37EC45}" destId="{BF0A4904-62A9-4255-BEAA-0C0078B9676F}" srcOrd="2" destOrd="0" presId="urn:microsoft.com/office/officeart/2005/8/layout/orgChart1"/>
    <dgm:cxn modelId="{E1B60D3F-B4E4-4F11-9630-B82A81FE273C}" type="presParOf" srcId="{9C3F2478-518E-437A-97EC-336EA53016F5}" destId="{125BE843-1B8B-4735-A696-96EC1BA2E2EC}" srcOrd="2" destOrd="0" presId="urn:microsoft.com/office/officeart/2005/8/layout/orgChart1"/>
    <dgm:cxn modelId="{D1B13532-E995-40A1-8796-D43E04600BCD}" type="presParOf" srcId="{125BE843-1B8B-4735-A696-96EC1BA2E2EC}" destId="{C8CE053C-DB5C-4337-B198-BE578797D283}" srcOrd="0" destOrd="0" presId="urn:microsoft.com/office/officeart/2005/8/layout/orgChart1"/>
    <dgm:cxn modelId="{06AE3E5E-7A58-41A0-AAA1-D091177A1790}" type="presParOf" srcId="{125BE843-1B8B-4735-A696-96EC1BA2E2EC}" destId="{BD1ECBD1-2E41-437E-BD49-1D60F3EEF99A}" srcOrd="1" destOrd="0" presId="urn:microsoft.com/office/officeart/2005/8/layout/orgChart1"/>
    <dgm:cxn modelId="{2AB7A5C9-D7AE-4B87-BCAB-282170BD085D}" type="presParOf" srcId="{BD1ECBD1-2E41-437E-BD49-1D60F3EEF99A}" destId="{FD1FF172-A092-459B-B2CD-4A69BBD85B9E}" srcOrd="0" destOrd="0" presId="urn:microsoft.com/office/officeart/2005/8/layout/orgChart1"/>
    <dgm:cxn modelId="{24807666-2E82-4DCF-99F9-262B0BB9128C}" type="presParOf" srcId="{FD1FF172-A092-459B-B2CD-4A69BBD85B9E}" destId="{1C782677-BF05-41C2-AF94-5D0664EA6A3D}" srcOrd="0" destOrd="0" presId="urn:microsoft.com/office/officeart/2005/8/layout/orgChart1"/>
    <dgm:cxn modelId="{C6CA458E-6F05-4B00-9B03-0376FA60EEE7}" type="presParOf" srcId="{FD1FF172-A092-459B-B2CD-4A69BBD85B9E}" destId="{F5BF28FD-3F9F-4AE9-8084-321A758DACE9}" srcOrd="1" destOrd="0" presId="urn:microsoft.com/office/officeart/2005/8/layout/orgChart1"/>
    <dgm:cxn modelId="{E7BDE25E-B947-42E1-B25B-F15B9F46F6D4}" type="presParOf" srcId="{BD1ECBD1-2E41-437E-BD49-1D60F3EEF99A}" destId="{B659F411-D08E-417C-9D68-61AA4124D20D}" srcOrd="1" destOrd="0" presId="urn:microsoft.com/office/officeart/2005/8/layout/orgChart1"/>
    <dgm:cxn modelId="{5F7197E9-9063-40E7-AC74-3B61C2278CF5}" type="presParOf" srcId="{BD1ECBD1-2E41-437E-BD49-1D60F3EEF99A}" destId="{73B7E6EA-181C-4F1B-B83C-218F6DF65BAF}" srcOrd="2" destOrd="0" presId="urn:microsoft.com/office/officeart/2005/8/layout/orgChart1"/>
    <dgm:cxn modelId="{A2B20918-E0F4-427B-8E10-130132C6C4E5}" type="presParOf" srcId="{125BE843-1B8B-4735-A696-96EC1BA2E2EC}" destId="{493CBECE-E557-4E65-BFC0-C4CB9D11307E}" srcOrd="2" destOrd="0" presId="urn:microsoft.com/office/officeart/2005/8/layout/orgChart1"/>
    <dgm:cxn modelId="{1FB14B69-642F-4062-A116-3F984DA874E2}" type="presParOf" srcId="{125BE843-1B8B-4735-A696-96EC1BA2E2EC}" destId="{6F1077EB-1323-4E6E-A0C0-A26ADBD3556E}" srcOrd="3" destOrd="0" presId="urn:microsoft.com/office/officeart/2005/8/layout/orgChart1"/>
    <dgm:cxn modelId="{88FC6571-CE59-4F73-893D-599678570313}" type="presParOf" srcId="{6F1077EB-1323-4E6E-A0C0-A26ADBD3556E}" destId="{2641C643-DD79-47B1-BB4C-D278221B45C1}" srcOrd="0" destOrd="0" presId="urn:microsoft.com/office/officeart/2005/8/layout/orgChart1"/>
    <dgm:cxn modelId="{9FA281E7-9668-4ED3-9FCE-BB36D40FCE55}" type="presParOf" srcId="{2641C643-DD79-47B1-BB4C-D278221B45C1}" destId="{65D81BC7-9875-41CF-A693-84260D787953}" srcOrd="0" destOrd="0" presId="urn:microsoft.com/office/officeart/2005/8/layout/orgChart1"/>
    <dgm:cxn modelId="{9669CBBB-E98D-41AA-AE6A-539191DD5BE3}" type="presParOf" srcId="{2641C643-DD79-47B1-BB4C-D278221B45C1}" destId="{88F77B97-5CA6-4108-A2A4-31B6E5562D45}" srcOrd="1" destOrd="0" presId="urn:microsoft.com/office/officeart/2005/8/layout/orgChart1"/>
    <dgm:cxn modelId="{06AA84A0-AE5F-49EC-8FA6-BBE73CB01677}" type="presParOf" srcId="{6F1077EB-1323-4E6E-A0C0-A26ADBD3556E}" destId="{F99FED09-BAEF-4A98-936A-EB0B93E4C11F}" srcOrd="1" destOrd="0" presId="urn:microsoft.com/office/officeart/2005/8/layout/orgChart1"/>
    <dgm:cxn modelId="{A3D17C64-F340-420C-A765-23513EA74A95}" type="presParOf" srcId="{6F1077EB-1323-4E6E-A0C0-A26ADBD3556E}" destId="{68998939-07D2-44D2-9B27-290A1D84DAC3}" srcOrd="2" destOrd="0" presId="urn:microsoft.com/office/officeart/2005/8/layout/orgChart1"/>
    <dgm:cxn modelId="{D346C8E3-B527-4E80-ADFA-0E2BBA2D73B4}" type="presParOf" srcId="{0C01F509-5532-4BC2-B21E-29DC67ED21C9}" destId="{AC95CF33-8C55-43C2-9AD1-E6D5D5BEDCF7}" srcOrd="2" destOrd="0" presId="urn:microsoft.com/office/officeart/2005/8/layout/orgChart1"/>
    <dgm:cxn modelId="{06B7E0BA-6D11-4C3E-BB67-AF18EFBEA84A}" type="presParOf" srcId="{0C01F509-5532-4BC2-B21E-29DC67ED21C9}" destId="{79921BDE-A270-4CF9-98F7-82B295AE61FC}" srcOrd="3" destOrd="0" presId="urn:microsoft.com/office/officeart/2005/8/layout/orgChart1"/>
    <dgm:cxn modelId="{EC9785E7-4B2D-49AD-884B-7C248ACA440F}" type="presParOf" srcId="{79921BDE-A270-4CF9-98F7-82B295AE61FC}" destId="{DCC0B90C-FDEE-4690-8CEE-6AF12D387FE4}" srcOrd="0" destOrd="0" presId="urn:microsoft.com/office/officeart/2005/8/layout/orgChart1"/>
    <dgm:cxn modelId="{1BDCF816-5882-4189-B3CF-70AEA5309320}" type="presParOf" srcId="{DCC0B90C-FDEE-4690-8CEE-6AF12D387FE4}" destId="{D6251439-6DFA-4957-A936-BADA61D1FB03}" srcOrd="0" destOrd="0" presId="urn:microsoft.com/office/officeart/2005/8/layout/orgChart1"/>
    <dgm:cxn modelId="{D1A3E3D2-4154-4D2A-AEBD-E517E5444AE1}" type="presParOf" srcId="{DCC0B90C-FDEE-4690-8CEE-6AF12D387FE4}" destId="{7AD048B2-8222-4728-9367-69C7B0585CC5}" srcOrd="1" destOrd="0" presId="urn:microsoft.com/office/officeart/2005/8/layout/orgChart1"/>
    <dgm:cxn modelId="{AF4235AA-143D-4125-B0FF-EDB5DC21D061}" type="presParOf" srcId="{79921BDE-A270-4CF9-98F7-82B295AE61FC}" destId="{1EE44FFE-B737-4051-88FC-9B3924F02030}" srcOrd="1" destOrd="0" presId="urn:microsoft.com/office/officeart/2005/8/layout/orgChart1"/>
    <dgm:cxn modelId="{EF0AD0F1-CDFD-40CF-A6E4-0021180EE505}" type="presParOf" srcId="{79921BDE-A270-4CF9-98F7-82B295AE61FC}" destId="{7ADDC922-C18C-4BEF-8070-DE496F6F4D5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BF035E-0309-4779-BE78-9B57CB1FF4E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995EDCAF-1204-49DB-AE43-8DE3F66A10C9}">
      <dgm:prSet phldrT="[نص]" custT="1"/>
      <dgm:spPr/>
      <dgm:t>
        <a:bodyPr/>
        <a:lstStyle/>
        <a:p>
          <a:pPr rtl="1"/>
          <a:r>
            <a:rPr lang="ar-SA" sz="2800" b="1" dirty="0" smtClean="0"/>
            <a:t>أنواع </a:t>
          </a:r>
          <a:r>
            <a:rPr lang="ar-SA" sz="2800" b="1" dirty="0" err="1" smtClean="0"/>
            <a:t>االدمج</a:t>
          </a:r>
          <a:endParaRPr lang="ar-SA" sz="2800" b="1" dirty="0"/>
        </a:p>
      </dgm:t>
    </dgm:pt>
    <dgm:pt modelId="{F2CA3E14-2067-489B-88A5-95C405BA0054}" type="parTrans" cxnId="{BBA82F48-124B-471A-AAA2-F5E3EAF9E96D}">
      <dgm:prSet/>
      <dgm:spPr/>
      <dgm:t>
        <a:bodyPr/>
        <a:lstStyle/>
        <a:p>
          <a:pPr rtl="1"/>
          <a:endParaRPr lang="ar-SA"/>
        </a:p>
      </dgm:t>
    </dgm:pt>
    <dgm:pt modelId="{2B155439-DCAA-4AF7-99E0-CFE98DCE706F}" type="sibTrans" cxnId="{BBA82F48-124B-471A-AAA2-F5E3EAF9E96D}">
      <dgm:prSet/>
      <dgm:spPr/>
      <dgm:t>
        <a:bodyPr/>
        <a:lstStyle/>
        <a:p>
          <a:pPr rtl="1"/>
          <a:endParaRPr lang="ar-SA"/>
        </a:p>
      </dgm:t>
    </dgm:pt>
    <dgm:pt modelId="{BBDF3E5A-84C7-45B4-88B8-7ACF9E31C044}">
      <dgm:prSet custT="1"/>
      <dgm:spPr/>
      <dgm:t>
        <a:bodyPr/>
        <a:lstStyle/>
        <a:p>
          <a:pPr rtl="1"/>
          <a:r>
            <a:rPr lang="ar-SA" sz="2400" b="1" dirty="0" smtClean="0"/>
            <a:t>الدمج المكاني  </a:t>
          </a:r>
          <a:endParaRPr lang="en-US" sz="2400" dirty="0"/>
        </a:p>
      </dgm:t>
    </dgm:pt>
    <dgm:pt modelId="{40DFC89C-15DD-4281-9C07-46DE3C1EE08C}" type="parTrans" cxnId="{E2FDF1A3-35C0-4FED-B432-593B37170A5C}">
      <dgm:prSet/>
      <dgm:spPr/>
      <dgm:t>
        <a:bodyPr/>
        <a:lstStyle/>
        <a:p>
          <a:pPr rtl="1"/>
          <a:endParaRPr lang="ar-SA"/>
        </a:p>
      </dgm:t>
    </dgm:pt>
    <dgm:pt modelId="{A13E44A5-E317-4A99-81D9-9881412AEAE0}" type="sibTrans" cxnId="{E2FDF1A3-35C0-4FED-B432-593B37170A5C}">
      <dgm:prSet/>
      <dgm:spPr/>
      <dgm:t>
        <a:bodyPr/>
        <a:lstStyle/>
        <a:p>
          <a:pPr rtl="1"/>
          <a:endParaRPr lang="ar-SA"/>
        </a:p>
      </dgm:t>
    </dgm:pt>
    <dgm:pt modelId="{705EB288-6FBE-4384-B3AE-68FE210E5DCC}">
      <dgm:prSet custT="1"/>
      <dgm:spPr/>
      <dgm:t>
        <a:bodyPr/>
        <a:lstStyle/>
        <a:p>
          <a:pPr rtl="1"/>
          <a:r>
            <a:rPr lang="ar-SA" sz="2400" b="1" dirty="0" smtClean="0"/>
            <a:t>الدمج التعليمي أو الأكاديمي</a:t>
          </a:r>
          <a:endParaRPr lang="en-US" sz="2400" dirty="0"/>
        </a:p>
      </dgm:t>
    </dgm:pt>
    <dgm:pt modelId="{0BE07FE8-1790-4936-8B8F-12961E465E33}" type="parTrans" cxnId="{F460B054-BF15-4447-837F-45967F426E10}">
      <dgm:prSet/>
      <dgm:spPr/>
      <dgm:t>
        <a:bodyPr/>
        <a:lstStyle/>
        <a:p>
          <a:pPr rtl="1"/>
          <a:endParaRPr lang="ar-SA"/>
        </a:p>
      </dgm:t>
    </dgm:pt>
    <dgm:pt modelId="{BA050B74-9040-4CA0-B2E1-BC1469256F80}" type="sibTrans" cxnId="{F460B054-BF15-4447-837F-45967F426E10}">
      <dgm:prSet/>
      <dgm:spPr/>
      <dgm:t>
        <a:bodyPr/>
        <a:lstStyle/>
        <a:p>
          <a:pPr rtl="1"/>
          <a:endParaRPr lang="ar-SA"/>
        </a:p>
      </dgm:t>
    </dgm:pt>
    <dgm:pt modelId="{879DBC53-CEC2-4167-8FC7-ACACF72A7C77}">
      <dgm:prSet custT="1"/>
      <dgm:spPr/>
      <dgm:t>
        <a:bodyPr/>
        <a:lstStyle/>
        <a:p>
          <a:pPr rtl="1"/>
          <a:r>
            <a:rPr lang="ar-SA" sz="2400" b="1" dirty="0" smtClean="0"/>
            <a:t>الدمج الاجتماعي</a:t>
          </a:r>
          <a:endParaRPr lang="en-US" sz="2400" dirty="0"/>
        </a:p>
      </dgm:t>
    </dgm:pt>
    <dgm:pt modelId="{D3224807-31FA-4191-9075-2D044059FDE8}" type="parTrans" cxnId="{40712620-FA6B-48B8-8B97-FB073D016C94}">
      <dgm:prSet/>
      <dgm:spPr/>
      <dgm:t>
        <a:bodyPr/>
        <a:lstStyle/>
        <a:p>
          <a:pPr rtl="1"/>
          <a:endParaRPr lang="ar-SA"/>
        </a:p>
      </dgm:t>
    </dgm:pt>
    <dgm:pt modelId="{C92AFA23-4E7C-4DF9-B453-195D37C785EE}" type="sibTrans" cxnId="{40712620-FA6B-48B8-8B97-FB073D016C94}">
      <dgm:prSet/>
      <dgm:spPr/>
      <dgm:t>
        <a:bodyPr/>
        <a:lstStyle/>
        <a:p>
          <a:pPr rtl="1"/>
          <a:endParaRPr lang="ar-SA"/>
        </a:p>
      </dgm:t>
    </dgm:pt>
    <dgm:pt modelId="{1F028669-FD71-4138-A661-FEAE75A3B93F}" type="pres">
      <dgm:prSet presAssocID="{93BF035E-0309-4779-BE78-9B57CB1FF4E5}" presName="hierChild1" presStyleCnt="0">
        <dgm:presLayoutVars>
          <dgm:orgChart val="1"/>
          <dgm:chPref val="1"/>
          <dgm:dir/>
          <dgm:animOne val="branch"/>
          <dgm:animLvl val="lvl"/>
          <dgm:resizeHandles/>
        </dgm:presLayoutVars>
      </dgm:prSet>
      <dgm:spPr/>
    </dgm:pt>
    <dgm:pt modelId="{F3C29CE2-F869-4FD0-B86F-7935995A30CB}" type="pres">
      <dgm:prSet presAssocID="{995EDCAF-1204-49DB-AE43-8DE3F66A10C9}" presName="hierRoot1" presStyleCnt="0">
        <dgm:presLayoutVars>
          <dgm:hierBranch val="init"/>
        </dgm:presLayoutVars>
      </dgm:prSet>
      <dgm:spPr/>
    </dgm:pt>
    <dgm:pt modelId="{5EE77F35-0E4A-41E3-B1CE-6CC60A97B24C}" type="pres">
      <dgm:prSet presAssocID="{995EDCAF-1204-49DB-AE43-8DE3F66A10C9}" presName="rootComposite1" presStyleCnt="0"/>
      <dgm:spPr/>
    </dgm:pt>
    <dgm:pt modelId="{B2192BB8-7061-447F-9005-5C15D54175DC}" type="pres">
      <dgm:prSet presAssocID="{995EDCAF-1204-49DB-AE43-8DE3F66A10C9}" presName="rootText1" presStyleLbl="node0" presStyleIdx="0" presStyleCnt="1" custLinFactY="-6122" custLinFactNeighborX="-4223" custLinFactNeighborY="-100000">
        <dgm:presLayoutVars>
          <dgm:chPref val="3"/>
        </dgm:presLayoutVars>
      </dgm:prSet>
      <dgm:spPr/>
      <dgm:t>
        <a:bodyPr/>
        <a:lstStyle/>
        <a:p>
          <a:pPr rtl="1"/>
          <a:endParaRPr lang="ar-SA"/>
        </a:p>
      </dgm:t>
    </dgm:pt>
    <dgm:pt modelId="{15F631C2-3A8B-4AA2-BCBF-1158B503CFFC}" type="pres">
      <dgm:prSet presAssocID="{995EDCAF-1204-49DB-AE43-8DE3F66A10C9}" presName="rootConnector1" presStyleLbl="node1" presStyleIdx="0" presStyleCnt="0"/>
      <dgm:spPr/>
    </dgm:pt>
    <dgm:pt modelId="{24D6CFAE-723A-4D99-B931-296CF8C2DA67}" type="pres">
      <dgm:prSet presAssocID="{995EDCAF-1204-49DB-AE43-8DE3F66A10C9}" presName="hierChild2" presStyleCnt="0"/>
      <dgm:spPr/>
    </dgm:pt>
    <dgm:pt modelId="{A6BDF47A-E149-4CEC-9CE3-2EDF388FBE95}" type="pres">
      <dgm:prSet presAssocID="{D3224807-31FA-4191-9075-2D044059FDE8}" presName="Name37" presStyleLbl="parChTrans1D2" presStyleIdx="0" presStyleCnt="3"/>
      <dgm:spPr/>
    </dgm:pt>
    <dgm:pt modelId="{BB3F91C7-3094-40B8-9DA6-2A5E0AD62E29}" type="pres">
      <dgm:prSet presAssocID="{879DBC53-CEC2-4167-8FC7-ACACF72A7C77}" presName="hierRoot2" presStyleCnt="0">
        <dgm:presLayoutVars>
          <dgm:hierBranch val="init"/>
        </dgm:presLayoutVars>
      </dgm:prSet>
      <dgm:spPr/>
    </dgm:pt>
    <dgm:pt modelId="{6B78A3F2-6A09-4C15-A475-6A11950E0234}" type="pres">
      <dgm:prSet presAssocID="{879DBC53-CEC2-4167-8FC7-ACACF72A7C77}" presName="rootComposite" presStyleCnt="0"/>
      <dgm:spPr/>
    </dgm:pt>
    <dgm:pt modelId="{F8B6C691-9299-4DF9-A14A-84533C8A142A}" type="pres">
      <dgm:prSet presAssocID="{879DBC53-CEC2-4167-8FC7-ACACF72A7C77}" presName="rootText" presStyleLbl="node2" presStyleIdx="0" presStyleCnt="3">
        <dgm:presLayoutVars>
          <dgm:chPref val="3"/>
        </dgm:presLayoutVars>
      </dgm:prSet>
      <dgm:spPr/>
      <dgm:t>
        <a:bodyPr/>
        <a:lstStyle/>
        <a:p>
          <a:pPr rtl="1"/>
          <a:endParaRPr lang="ar-SA"/>
        </a:p>
      </dgm:t>
    </dgm:pt>
    <dgm:pt modelId="{80CD0A4C-A8D3-4EFA-A9CB-4BD1215647B8}" type="pres">
      <dgm:prSet presAssocID="{879DBC53-CEC2-4167-8FC7-ACACF72A7C77}" presName="rootConnector" presStyleLbl="node2" presStyleIdx="0" presStyleCnt="3"/>
      <dgm:spPr/>
    </dgm:pt>
    <dgm:pt modelId="{DDAA4CC6-C2ED-4AA6-9C4D-15EA3F6EE52C}" type="pres">
      <dgm:prSet presAssocID="{879DBC53-CEC2-4167-8FC7-ACACF72A7C77}" presName="hierChild4" presStyleCnt="0"/>
      <dgm:spPr/>
    </dgm:pt>
    <dgm:pt modelId="{E47AE6DE-47D2-45E0-9667-B861AF516AAD}" type="pres">
      <dgm:prSet presAssocID="{879DBC53-CEC2-4167-8FC7-ACACF72A7C77}" presName="hierChild5" presStyleCnt="0"/>
      <dgm:spPr/>
    </dgm:pt>
    <dgm:pt modelId="{A740C69D-C5A6-4FCE-978E-4FC8A792636D}" type="pres">
      <dgm:prSet presAssocID="{0BE07FE8-1790-4936-8B8F-12961E465E33}" presName="Name37" presStyleLbl="parChTrans1D2" presStyleIdx="1" presStyleCnt="3"/>
      <dgm:spPr/>
    </dgm:pt>
    <dgm:pt modelId="{F38342A8-B805-4F29-A96E-8638D30CC828}" type="pres">
      <dgm:prSet presAssocID="{705EB288-6FBE-4384-B3AE-68FE210E5DCC}" presName="hierRoot2" presStyleCnt="0">
        <dgm:presLayoutVars>
          <dgm:hierBranch val="init"/>
        </dgm:presLayoutVars>
      </dgm:prSet>
      <dgm:spPr/>
    </dgm:pt>
    <dgm:pt modelId="{CDAFBCAC-EE4C-48BC-ADB3-7D9816049E1A}" type="pres">
      <dgm:prSet presAssocID="{705EB288-6FBE-4384-B3AE-68FE210E5DCC}" presName="rootComposite" presStyleCnt="0"/>
      <dgm:spPr/>
    </dgm:pt>
    <dgm:pt modelId="{10F5A8F6-796D-4B7A-B084-11BF411CB998}" type="pres">
      <dgm:prSet presAssocID="{705EB288-6FBE-4384-B3AE-68FE210E5DCC}" presName="rootText" presStyleLbl="node2" presStyleIdx="1" presStyleCnt="3">
        <dgm:presLayoutVars>
          <dgm:chPref val="3"/>
        </dgm:presLayoutVars>
      </dgm:prSet>
      <dgm:spPr/>
      <dgm:t>
        <a:bodyPr/>
        <a:lstStyle/>
        <a:p>
          <a:pPr rtl="1"/>
          <a:endParaRPr lang="ar-SA"/>
        </a:p>
      </dgm:t>
    </dgm:pt>
    <dgm:pt modelId="{00EA8F84-BA29-463A-8984-5CDACEDC53F7}" type="pres">
      <dgm:prSet presAssocID="{705EB288-6FBE-4384-B3AE-68FE210E5DCC}" presName="rootConnector" presStyleLbl="node2" presStyleIdx="1" presStyleCnt="3"/>
      <dgm:spPr/>
    </dgm:pt>
    <dgm:pt modelId="{5BBA2D88-B3DC-4B1D-9620-0063732B0DBA}" type="pres">
      <dgm:prSet presAssocID="{705EB288-6FBE-4384-B3AE-68FE210E5DCC}" presName="hierChild4" presStyleCnt="0"/>
      <dgm:spPr/>
    </dgm:pt>
    <dgm:pt modelId="{F70B5DC9-406E-4539-BDEB-0FF141E79E83}" type="pres">
      <dgm:prSet presAssocID="{705EB288-6FBE-4384-B3AE-68FE210E5DCC}" presName="hierChild5" presStyleCnt="0"/>
      <dgm:spPr/>
    </dgm:pt>
    <dgm:pt modelId="{B220622E-87FE-49B8-A9F3-4CE7D58BEAA9}" type="pres">
      <dgm:prSet presAssocID="{40DFC89C-15DD-4281-9C07-46DE3C1EE08C}" presName="Name37" presStyleLbl="parChTrans1D2" presStyleIdx="2" presStyleCnt="3"/>
      <dgm:spPr/>
    </dgm:pt>
    <dgm:pt modelId="{636ECE24-C2C3-4751-85DF-6904F8AA8085}" type="pres">
      <dgm:prSet presAssocID="{BBDF3E5A-84C7-45B4-88B8-7ACF9E31C044}" presName="hierRoot2" presStyleCnt="0">
        <dgm:presLayoutVars>
          <dgm:hierBranch val="init"/>
        </dgm:presLayoutVars>
      </dgm:prSet>
      <dgm:spPr/>
    </dgm:pt>
    <dgm:pt modelId="{7F5A8DC3-32D5-4824-97A0-8EEE4D095FC1}" type="pres">
      <dgm:prSet presAssocID="{BBDF3E5A-84C7-45B4-88B8-7ACF9E31C044}" presName="rootComposite" presStyleCnt="0"/>
      <dgm:spPr/>
    </dgm:pt>
    <dgm:pt modelId="{55B06FE9-F0B1-42EA-8C3A-EA41F3A74D5D}" type="pres">
      <dgm:prSet presAssocID="{BBDF3E5A-84C7-45B4-88B8-7ACF9E31C044}" presName="rootText" presStyleLbl="node2" presStyleIdx="2" presStyleCnt="3">
        <dgm:presLayoutVars>
          <dgm:chPref val="3"/>
        </dgm:presLayoutVars>
      </dgm:prSet>
      <dgm:spPr/>
      <dgm:t>
        <a:bodyPr/>
        <a:lstStyle/>
        <a:p>
          <a:pPr rtl="1"/>
          <a:endParaRPr lang="ar-SA"/>
        </a:p>
      </dgm:t>
    </dgm:pt>
    <dgm:pt modelId="{671DD1F1-BF50-4C1F-882B-4E1F21AF3719}" type="pres">
      <dgm:prSet presAssocID="{BBDF3E5A-84C7-45B4-88B8-7ACF9E31C044}" presName="rootConnector" presStyleLbl="node2" presStyleIdx="2" presStyleCnt="3"/>
      <dgm:spPr/>
    </dgm:pt>
    <dgm:pt modelId="{ED3A5934-7F61-4B59-85EC-7630D6B2C9CF}" type="pres">
      <dgm:prSet presAssocID="{BBDF3E5A-84C7-45B4-88B8-7ACF9E31C044}" presName="hierChild4" presStyleCnt="0"/>
      <dgm:spPr/>
    </dgm:pt>
    <dgm:pt modelId="{989F5CA3-979D-4A9A-8867-011DF7C34DF8}" type="pres">
      <dgm:prSet presAssocID="{BBDF3E5A-84C7-45B4-88B8-7ACF9E31C044}" presName="hierChild5" presStyleCnt="0"/>
      <dgm:spPr/>
    </dgm:pt>
    <dgm:pt modelId="{9CB96DFC-1719-4289-A25E-8AF6E8803EAB}" type="pres">
      <dgm:prSet presAssocID="{995EDCAF-1204-49DB-AE43-8DE3F66A10C9}" presName="hierChild3" presStyleCnt="0"/>
      <dgm:spPr/>
    </dgm:pt>
  </dgm:ptLst>
  <dgm:cxnLst>
    <dgm:cxn modelId="{6E9446CD-B1FE-444C-ABE8-7F7DFFABC901}" type="presOf" srcId="{879DBC53-CEC2-4167-8FC7-ACACF72A7C77}" destId="{80CD0A4C-A8D3-4EFA-A9CB-4BD1215647B8}" srcOrd="1" destOrd="0" presId="urn:microsoft.com/office/officeart/2005/8/layout/orgChart1"/>
    <dgm:cxn modelId="{54433592-DB2D-47DA-859F-172E26A64FCB}" type="presOf" srcId="{D3224807-31FA-4191-9075-2D044059FDE8}" destId="{A6BDF47A-E149-4CEC-9CE3-2EDF388FBE95}" srcOrd="0" destOrd="0" presId="urn:microsoft.com/office/officeart/2005/8/layout/orgChart1"/>
    <dgm:cxn modelId="{1B494508-A5AA-4ADA-99BC-ACBA8B81AB5A}" type="presOf" srcId="{BBDF3E5A-84C7-45B4-88B8-7ACF9E31C044}" destId="{55B06FE9-F0B1-42EA-8C3A-EA41F3A74D5D}" srcOrd="0" destOrd="0" presId="urn:microsoft.com/office/officeart/2005/8/layout/orgChart1"/>
    <dgm:cxn modelId="{CDFF0312-720C-4527-A1AA-2FF8A1DD25C1}" type="presOf" srcId="{0BE07FE8-1790-4936-8B8F-12961E465E33}" destId="{A740C69D-C5A6-4FCE-978E-4FC8A792636D}" srcOrd="0" destOrd="0" presId="urn:microsoft.com/office/officeart/2005/8/layout/orgChart1"/>
    <dgm:cxn modelId="{289BC247-89A1-4E74-9373-A71C8341B90B}" type="presOf" srcId="{995EDCAF-1204-49DB-AE43-8DE3F66A10C9}" destId="{B2192BB8-7061-447F-9005-5C15D54175DC}" srcOrd="0" destOrd="0" presId="urn:microsoft.com/office/officeart/2005/8/layout/orgChart1"/>
    <dgm:cxn modelId="{BFB8E4E5-A0A5-41D1-91F7-AEF11E55CD00}" type="presOf" srcId="{BBDF3E5A-84C7-45B4-88B8-7ACF9E31C044}" destId="{671DD1F1-BF50-4C1F-882B-4E1F21AF3719}" srcOrd="1" destOrd="0" presId="urn:microsoft.com/office/officeart/2005/8/layout/orgChart1"/>
    <dgm:cxn modelId="{B50A46D6-EFD7-4237-9197-B5ED3421B1AF}" type="presOf" srcId="{879DBC53-CEC2-4167-8FC7-ACACF72A7C77}" destId="{F8B6C691-9299-4DF9-A14A-84533C8A142A}" srcOrd="0" destOrd="0" presId="urn:microsoft.com/office/officeart/2005/8/layout/orgChart1"/>
    <dgm:cxn modelId="{32FA4AD8-60C1-4C16-A5D0-7683D099AAF6}" type="presOf" srcId="{995EDCAF-1204-49DB-AE43-8DE3F66A10C9}" destId="{15F631C2-3A8B-4AA2-BCBF-1158B503CFFC}" srcOrd="1" destOrd="0" presId="urn:microsoft.com/office/officeart/2005/8/layout/orgChart1"/>
    <dgm:cxn modelId="{F460B054-BF15-4447-837F-45967F426E10}" srcId="{995EDCAF-1204-49DB-AE43-8DE3F66A10C9}" destId="{705EB288-6FBE-4384-B3AE-68FE210E5DCC}" srcOrd="1" destOrd="0" parTransId="{0BE07FE8-1790-4936-8B8F-12961E465E33}" sibTransId="{BA050B74-9040-4CA0-B2E1-BC1469256F80}"/>
    <dgm:cxn modelId="{E2FDF1A3-35C0-4FED-B432-593B37170A5C}" srcId="{995EDCAF-1204-49DB-AE43-8DE3F66A10C9}" destId="{BBDF3E5A-84C7-45B4-88B8-7ACF9E31C044}" srcOrd="2" destOrd="0" parTransId="{40DFC89C-15DD-4281-9C07-46DE3C1EE08C}" sibTransId="{A13E44A5-E317-4A99-81D9-9881412AEAE0}"/>
    <dgm:cxn modelId="{40712620-FA6B-48B8-8B97-FB073D016C94}" srcId="{995EDCAF-1204-49DB-AE43-8DE3F66A10C9}" destId="{879DBC53-CEC2-4167-8FC7-ACACF72A7C77}" srcOrd="0" destOrd="0" parTransId="{D3224807-31FA-4191-9075-2D044059FDE8}" sibTransId="{C92AFA23-4E7C-4DF9-B453-195D37C785EE}"/>
    <dgm:cxn modelId="{79B8EF3D-33ED-4BB2-A1C9-DFCBAC050070}" type="presOf" srcId="{93BF035E-0309-4779-BE78-9B57CB1FF4E5}" destId="{1F028669-FD71-4138-A661-FEAE75A3B93F}" srcOrd="0" destOrd="0" presId="urn:microsoft.com/office/officeart/2005/8/layout/orgChart1"/>
    <dgm:cxn modelId="{15869EB9-687B-4B20-A5DB-19B53721266E}" type="presOf" srcId="{40DFC89C-15DD-4281-9C07-46DE3C1EE08C}" destId="{B220622E-87FE-49B8-A9F3-4CE7D58BEAA9}" srcOrd="0" destOrd="0" presId="urn:microsoft.com/office/officeart/2005/8/layout/orgChart1"/>
    <dgm:cxn modelId="{BBA82F48-124B-471A-AAA2-F5E3EAF9E96D}" srcId="{93BF035E-0309-4779-BE78-9B57CB1FF4E5}" destId="{995EDCAF-1204-49DB-AE43-8DE3F66A10C9}" srcOrd="0" destOrd="0" parTransId="{F2CA3E14-2067-489B-88A5-95C405BA0054}" sibTransId="{2B155439-DCAA-4AF7-99E0-CFE98DCE706F}"/>
    <dgm:cxn modelId="{13D7FD23-8D63-4CE6-B9CD-22666072068B}" type="presOf" srcId="{705EB288-6FBE-4384-B3AE-68FE210E5DCC}" destId="{00EA8F84-BA29-463A-8984-5CDACEDC53F7}" srcOrd="1" destOrd="0" presId="urn:microsoft.com/office/officeart/2005/8/layout/orgChart1"/>
    <dgm:cxn modelId="{537D28DB-B7DA-48E4-88B5-B87DD5FBD519}" type="presOf" srcId="{705EB288-6FBE-4384-B3AE-68FE210E5DCC}" destId="{10F5A8F6-796D-4B7A-B084-11BF411CB998}" srcOrd="0" destOrd="0" presId="urn:microsoft.com/office/officeart/2005/8/layout/orgChart1"/>
    <dgm:cxn modelId="{5FCFE306-5C58-424D-9D06-7CB262239C76}" type="presParOf" srcId="{1F028669-FD71-4138-A661-FEAE75A3B93F}" destId="{F3C29CE2-F869-4FD0-B86F-7935995A30CB}" srcOrd="0" destOrd="0" presId="urn:microsoft.com/office/officeart/2005/8/layout/orgChart1"/>
    <dgm:cxn modelId="{475DFF41-9869-4A9D-B756-094973B39EF3}" type="presParOf" srcId="{F3C29CE2-F869-4FD0-B86F-7935995A30CB}" destId="{5EE77F35-0E4A-41E3-B1CE-6CC60A97B24C}" srcOrd="0" destOrd="0" presId="urn:microsoft.com/office/officeart/2005/8/layout/orgChart1"/>
    <dgm:cxn modelId="{21516206-1A9C-4768-8033-8887CEC369EC}" type="presParOf" srcId="{5EE77F35-0E4A-41E3-B1CE-6CC60A97B24C}" destId="{B2192BB8-7061-447F-9005-5C15D54175DC}" srcOrd="0" destOrd="0" presId="urn:microsoft.com/office/officeart/2005/8/layout/orgChart1"/>
    <dgm:cxn modelId="{86F62920-DCEA-43E4-A76D-DACEC92F55E8}" type="presParOf" srcId="{5EE77F35-0E4A-41E3-B1CE-6CC60A97B24C}" destId="{15F631C2-3A8B-4AA2-BCBF-1158B503CFFC}" srcOrd="1" destOrd="0" presId="urn:microsoft.com/office/officeart/2005/8/layout/orgChart1"/>
    <dgm:cxn modelId="{7664A0CC-0D58-438E-BE68-6FC2BC479E60}" type="presParOf" srcId="{F3C29CE2-F869-4FD0-B86F-7935995A30CB}" destId="{24D6CFAE-723A-4D99-B931-296CF8C2DA67}" srcOrd="1" destOrd="0" presId="urn:microsoft.com/office/officeart/2005/8/layout/orgChart1"/>
    <dgm:cxn modelId="{CEFA92A7-D75E-47FA-B5ED-80EE930AD555}" type="presParOf" srcId="{24D6CFAE-723A-4D99-B931-296CF8C2DA67}" destId="{A6BDF47A-E149-4CEC-9CE3-2EDF388FBE95}" srcOrd="0" destOrd="0" presId="urn:microsoft.com/office/officeart/2005/8/layout/orgChart1"/>
    <dgm:cxn modelId="{4A14CD69-AE2A-4217-9C01-D238E94C9A56}" type="presParOf" srcId="{24D6CFAE-723A-4D99-B931-296CF8C2DA67}" destId="{BB3F91C7-3094-40B8-9DA6-2A5E0AD62E29}" srcOrd="1" destOrd="0" presId="urn:microsoft.com/office/officeart/2005/8/layout/orgChart1"/>
    <dgm:cxn modelId="{DDFADBB1-B7B5-42F2-B541-58981D2A9D51}" type="presParOf" srcId="{BB3F91C7-3094-40B8-9DA6-2A5E0AD62E29}" destId="{6B78A3F2-6A09-4C15-A475-6A11950E0234}" srcOrd="0" destOrd="0" presId="urn:microsoft.com/office/officeart/2005/8/layout/orgChart1"/>
    <dgm:cxn modelId="{63D1521D-CA6D-4470-89D4-58EB4BC9AA58}" type="presParOf" srcId="{6B78A3F2-6A09-4C15-A475-6A11950E0234}" destId="{F8B6C691-9299-4DF9-A14A-84533C8A142A}" srcOrd="0" destOrd="0" presId="urn:microsoft.com/office/officeart/2005/8/layout/orgChart1"/>
    <dgm:cxn modelId="{692DF5F6-C911-492E-87FF-C58B077D19E7}" type="presParOf" srcId="{6B78A3F2-6A09-4C15-A475-6A11950E0234}" destId="{80CD0A4C-A8D3-4EFA-A9CB-4BD1215647B8}" srcOrd="1" destOrd="0" presId="urn:microsoft.com/office/officeart/2005/8/layout/orgChart1"/>
    <dgm:cxn modelId="{04114356-85D3-442E-98AB-2ACEF4077863}" type="presParOf" srcId="{BB3F91C7-3094-40B8-9DA6-2A5E0AD62E29}" destId="{DDAA4CC6-C2ED-4AA6-9C4D-15EA3F6EE52C}" srcOrd="1" destOrd="0" presId="urn:microsoft.com/office/officeart/2005/8/layout/orgChart1"/>
    <dgm:cxn modelId="{C559FBD5-0F6A-467D-97CC-4A4893EB5DB6}" type="presParOf" srcId="{BB3F91C7-3094-40B8-9DA6-2A5E0AD62E29}" destId="{E47AE6DE-47D2-45E0-9667-B861AF516AAD}" srcOrd="2" destOrd="0" presId="urn:microsoft.com/office/officeart/2005/8/layout/orgChart1"/>
    <dgm:cxn modelId="{1EA4C0C3-F4E3-4F51-A817-12A03692B667}" type="presParOf" srcId="{24D6CFAE-723A-4D99-B931-296CF8C2DA67}" destId="{A740C69D-C5A6-4FCE-978E-4FC8A792636D}" srcOrd="2" destOrd="0" presId="urn:microsoft.com/office/officeart/2005/8/layout/orgChart1"/>
    <dgm:cxn modelId="{B54F0C5F-3396-4B6D-97B4-0B5E761782D5}" type="presParOf" srcId="{24D6CFAE-723A-4D99-B931-296CF8C2DA67}" destId="{F38342A8-B805-4F29-A96E-8638D30CC828}" srcOrd="3" destOrd="0" presId="urn:microsoft.com/office/officeart/2005/8/layout/orgChart1"/>
    <dgm:cxn modelId="{B5047F11-D27F-4B6B-9F91-00A1CA8F884C}" type="presParOf" srcId="{F38342A8-B805-4F29-A96E-8638D30CC828}" destId="{CDAFBCAC-EE4C-48BC-ADB3-7D9816049E1A}" srcOrd="0" destOrd="0" presId="urn:microsoft.com/office/officeart/2005/8/layout/orgChart1"/>
    <dgm:cxn modelId="{1D724219-36C1-4147-BB1E-E4FD3F816A6D}" type="presParOf" srcId="{CDAFBCAC-EE4C-48BC-ADB3-7D9816049E1A}" destId="{10F5A8F6-796D-4B7A-B084-11BF411CB998}" srcOrd="0" destOrd="0" presId="urn:microsoft.com/office/officeart/2005/8/layout/orgChart1"/>
    <dgm:cxn modelId="{39F61BC2-1547-46D5-B9C4-8B349D7DA5D2}" type="presParOf" srcId="{CDAFBCAC-EE4C-48BC-ADB3-7D9816049E1A}" destId="{00EA8F84-BA29-463A-8984-5CDACEDC53F7}" srcOrd="1" destOrd="0" presId="urn:microsoft.com/office/officeart/2005/8/layout/orgChart1"/>
    <dgm:cxn modelId="{EB327924-7272-4953-A419-B65B725CFB2B}" type="presParOf" srcId="{F38342A8-B805-4F29-A96E-8638D30CC828}" destId="{5BBA2D88-B3DC-4B1D-9620-0063732B0DBA}" srcOrd="1" destOrd="0" presId="urn:microsoft.com/office/officeart/2005/8/layout/orgChart1"/>
    <dgm:cxn modelId="{C67A5660-77EA-47D3-AE95-9E919D323D04}" type="presParOf" srcId="{F38342A8-B805-4F29-A96E-8638D30CC828}" destId="{F70B5DC9-406E-4539-BDEB-0FF141E79E83}" srcOrd="2" destOrd="0" presId="urn:microsoft.com/office/officeart/2005/8/layout/orgChart1"/>
    <dgm:cxn modelId="{4F7F4CF4-59B9-4ED4-B99F-0203BE333A8B}" type="presParOf" srcId="{24D6CFAE-723A-4D99-B931-296CF8C2DA67}" destId="{B220622E-87FE-49B8-A9F3-4CE7D58BEAA9}" srcOrd="4" destOrd="0" presId="urn:microsoft.com/office/officeart/2005/8/layout/orgChart1"/>
    <dgm:cxn modelId="{39DD72D1-B4B7-4B46-8D7B-97FB02B03836}" type="presParOf" srcId="{24D6CFAE-723A-4D99-B931-296CF8C2DA67}" destId="{636ECE24-C2C3-4751-85DF-6904F8AA8085}" srcOrd="5" destOrd="0" presId="urn:microsoft.com/office/officeart/2005/8/layout/orgChart1"/>
    <dgm:cxn modelId="{F65700E3-40BC-4A7C-A14E-4D0462A4FE7D}" type="presParOf" srcId="{636ECE24-C2C3-4751-85DF-6904F8AA8085}" destId="{7F5A8DC3-32D5-4824-97A0-8EEE4D095FC1}" srcOrd="0" destOrd="0" presId="urn:microsoft.com/office/officeart/2005/8/layout/orgChart1"/>
    <dgm:cxn modelId="{005F50FF-D923-4A99-8B25-0A47FA022866}" type="presParOf" srcId="{7F5A8DC3-32D5-4824-97A0-8EEE4D095FC1}" destId="{55B06FE9-F0B1-42EA-8C3A-EA41F3A74D5D}" srcOrd="0" destOrd="0" presId="urn:microsoft.com/office/officeart/2005/8/layout/orgChart1"/>
    <dgm:cxn modelId="{1F0A9D65-0E3F-49E4-9BA5-D3E925784851}" type="presParOf" srcId="{7F5A8DC3-32D5-4824-97A0-8EEE4D095FC1}" destId="{671DD1F1-BF50-4C1F-882B-4E1F21AF3719}" srcOrd="1" destOrd="0" presId="urn:microsoft.com/office/officeart/2005/8/layout/orgChart1"/>
    <dgm:cxn modelId="{ACEF6EBD-EC99-4D2A-8E1B-470330BA4B8B}" type="presParOf" srcId="{636ECE24-C2C3-4751-85DF-6904F8AA8085}" destId="{ED3A5934-7F61-4B59-85EC-7630D6B2C9CF}" srcOrd="1" destOrd="0" presId="urn:microsoft.com/office/officeart/2005/8/layout/orgChart1"/>
    <dgm:cxn modelId="{D1F8CC7F-D9A3-432D-99BA-9812BB07ADCF}" type="presParOf" srcId="{636ECE24-C2C3-4751-85DF-6904F8AA8085}" destId="{989F5CA3-979D-4A9A-8867-011DF7C34DF8}" srcOrd="2" destOrd="0" presId="urn:microsoft.com/office/officeart/2005/8/layout/orgChart1"/>
    <dgm:cxn modelId="{D4861CBA-E79B-474A-B6C0-05A1383CD5A0}" type="presParOf" srcId="{F3C29CE2-F869-4FD0-B86F-7935995A30CB}" destId="{9CB96DFC-1719-4289-A25E-8AF6E8803EA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95CF33-8C55-43C2-9AD1-E6D5D5BEDCF7}">
      <dsp:nvSpPr>
        <dsp:cNvPr id="0" name=""/>
        <dsp:cNvSpPr/>
      </dsp:nvSpPr>
      <dsp:spPr>
        <a:xfrm>
          <a:off x="4799107" y="1008137"/>
          <a:ext cx="303094" cy="1184350"/>
        </a:xfrm>
        <a:custGeom>
          <a:avLst/>
          <a:gdLst/>
          <a:ahLst/>
          <a:cxnLst/>
          <a:rect l="0" t="0" r="0" b="0"/>
          <a:pathLst>
            <a:path>
              <a:moveTo>
                <a:pt x="0" y="0"/>
              </a:moveTo>
              <a:lnTo>
                <a:pt x="0" y="1184350"/>
              </a:lnTo>
              <a:lnTo>
                <a:pt x="303094" y="1184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CBECE-E557-4E65-BFC0-C4CB9D11307E}">
      <dsp:nvSpPr>
        <dsp:cNvPr id="0" name=""/>
        <dsp:cNvSpPr/>
      </dsp:nvSpPr>
      <dsp:spPr>
        <a:xfrm>
          <a:off x="2229442" y="2828243"/>
          <a:ext cx="2741003" cy="913835"/>
        </a:xfrm>
        <a:custGeom>
          <a:avLst/>
          <a:gdLst/>
          <a:ahLst/>
          <a:cxnLst/>
          <a:rect l="0" t="0" r="0" b="0"/>
          <a:pathLst>
            <a:path>
              <a:moveTo>
                <a:pt x="0" y="0"/>
              </a:moveTo>
              <a:lnTo>
                <a:pt x="0" y="913835"/>
              </a:lnTo>
              <a:lnTo>
                <a:pt x="2741003" y="913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E053C-DB5C-4337-B198-BE578797D283}">
      <dsp:nvSpPr>
        <dsp:cNvPr id="0" name=""/>
        <dsp:cNvSpPr/>
      </dsp:nvSpPr>
      <dsp:spPr>
        <a:xfrm>
          <a:off x="2017733" y="2828243"/>
          <a:ext cx="211708" cy="927486"/>
        </a:xfrm>
        <a:custGeom>
          <a:avLst/>
          <a:gdLst/>
          <a:ahLst/>
          <a:cxnLst/>
          <a:rect l="0" t="0" r="0" b="0"/>
          <a:pathLst>
            <a:path>
              <a:moveTo>
                <a:pt x="211708" y="0"/>
              </a:moveTo>
              <a:lnTo>
                <a:pt x="211708" y="927486"/>
              </a:lnTo>
              <a:lnTo>
                <a:pt x="0" y="9274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620C7-CA1D-4430-BB5E-3D253392C5BD}">
      <dsp:nvSpPr>
        <dsp:cNvPr id="0" name=""/>
        <dsp:cNvSpPr/>
      </dsp:nvSpPr>
      <dsp:spPr>
        <a:xfrm>
          <a:off x="2229442" y="2828243"/>
          <a:ext cx="382047" cy="913835"/>
        </a:xfrm>
        <a:custGeom>
          <a:avLst/>
          <a:gdLst/>
          <a:ahLst/>
          <a:cxnLst/>
          <a:rect l="0" t="0" r="0" b="0"/>
          <a:pathLst>
            <a:path>
              <a:moveTo>
                <a:pt x="0" y="0"/>
              </a:moveTo>
              <a:lnTo>
                <a:pt x="0" y="913835"/>
              </a:lnTo>
              <a:lnTo>
                <a:pt x="382047" y="9138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23B66-E4CC-41E7-BDEA-3264DF15BAA3}">
      <dsp:nvSpPr>
        <dsp:cNvPr id="0" name=""/>
        <dsp:cNvSpPr/>
      </dsp:nvSpPr>
      <dsp:spPr>
        <a:xfrm>
          <a:off x="3668134" y="1008137"/>
          <a:ext cx="1130972" cy="1161949"/>
        </a:xfrm>
        <a:custGeom>
          <a:avLst/>
          <a:gdLst/>
          <a:ahLst/>
          <a:cxnLst/>
          <a:rect l="0" t="0" r="0" b="0"/>
          <a:pathLst>
            <a:path>
              <a:moveTo>
                <a:pt x="1130972" y="0"/>
              </a:moveTo>
              <a:lnTo>
                <a:pt x="1130972" y="1161949"/>
              </a:lnTo>
              <a:lnTo>
                <a:pt x="0" y="1161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035BA-9364-49E5-95E9-93011EE08EEB}">
      <dsp:nvSpPr>
        <dsp:cNvPr id="0" name=""/>
        <dsp:cNvSpPr/>
      </dsp:nvSpPr>
      <dsp:spPr>
        <a:xfrm>
          <a:off x="3790970" y="0"/>
          <a:ext cx="2016274" cy="1008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u="none" kern="1200" dirty="0" smtClean="0"/>
            <a:t>أسباب </a:t>
          </a:r>
          <a:r>
            <a:rPr lang="ar-SA" sz="2400" b="1" u="none" kern="1200" dirty="0" err="1" smtClean="0"/>
            <a:t>الاعـــــــــاقة</a:t>
          </a:r>
          <a:r>
            <a:rPr lang="ar-SA" sz="2400" b="1" u="none" kern="1200" dirty="0" smtClean="0"/>
            <a:t> </a:t>
          </a:r>
          <a:endParaRPr lang="ar-SA" sz="2400" u="none" kern="1200" dirty="0"/>
        </a:p>
      </dsp:txBody>
      <dsp:txXfrm>
        <a:off x="3790970" y="0"/>
        <a:ext cx="2016274" cy="1008137"/>
      </dsp:txXfrm>
    </dsp:sp>
    <dsp:sp modelId="{E41AFABC-143A-42E5-9A09-1F90A9766D60}">
      <dsp:nvSpPr>
        <dsp:cNvPr id="0" name=""/>
        <dsp:cNvSpPr/>
      </dsp:nvSpPr>
      <dsp:spPr>
        <a:xfrm>
          <a:off x="790750" y="1511929"/>
          <a:ext cx="2877384" cy="1316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ar-SA" sz="2000" b="1" kern="1200" dirty="0" smtClean="0"/>
        </a:p>
        <a:p>
          <a:pPr lvl="0" algn="ctr" defTabSz="889000" rtl="1">
            <a:lnSpc>
              <a:spcPct val="90000"/>
            </a:lnSpc>
            <a:spcBef>
              <a:spcPct val="0"/>
            </a:spcBef>
            <a:spcAft>
              <a:spcPct val="35000"/>
            </a:spcAft>
          </a:pPr>
          <a:r>
            <a:rPr lang="ar-SA" sz="2000" b="1" kern="1200" dirty="0" smtClean="0"/>
            <a:t>ثانيا :</a:t>
          </a:r>
        </a:p>
        <a:p>
          <a:pPr lvl="0" algn="ctr" defTabSz="889000" rtl="1">
            <a:lnSpc>
              <a:spcPct val="90000"/>
            </a:lnSpc>
            <a:spcBef>
              <a:spcPct val="0"/>
            </a:spcBef>
            <a:spcAft>
              <a:spcPct val="35000"/>
            </a:spcAft>
          </a:pPr>
          <a:r>
            <a:rPr lang="ar-SA" sz="2000" b="1" kern="1200" dirty="0" smtClean="0"/>
            <a:t> أسباب بيئية</a:t>
          </a:r>
          <a:endParaRPr lang="ar-SA" sz="2000" kern="1200" dirty="0" smtClean="0"/>
        </a:p>
        <a:p>
          <a:pPr lvl="0" algn="ctr" defTabSz="889000" rtl="1">
            <a:lnSpc>
              <a:spcPct val="90000"/>
            </a:lnSpc>
            <a:spcBef>
              <a:spcPct val="0"/>
            </a:spcBef>
            <a:spcAft>
              <a:spcPct val="35000"/>
            </a:spcAft>
          </a:pPr>
          <a:endParaRPr lang="ar-SA" sz="1200" kern="1200" dirty="0"/>
        </a:p>
      </dsp:txBody>
      <dsp:txXfrm>
        <a:off x="790750" y="1511929"/>
        <a:ext cx="2877384" cy="1316314"/>
      </dsp:txXfrm>
    </dsp:sp>
    <dsp:sp modelId="{352C923A-0223-44FE-9F50-423B57EDE709}">
      <dsp:nvSpPr>
        <dsp:cNvPr id="0" name=""/>
        <dsp:cNvSpPr/>
      </dsp:nvSpPr>
      <dsp:spPr>
        <a:xfrm>
          <a:off x="2611490" y="3238011"/>
          <a:ext cx="2016274" cy="1008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أثناء الولادة</a:t>
          </a:r>
          <a:endParaRPr lang="ar-SA" sz="2400" kern="1200" dirty="0"/>
        </a:p>
      </dsp:txBody>
      <dsp:txXfrm>
        <a:off x="2611490" y="3238011"/>
        <a:ext cx="2016274" cy="1008137"/>
      </dsp:txXfrm>
    </dsp:sp>
    <dsp:sp modelId="{1C782677-BF05-41C2-AF94-5D0664EA6A3D}">
      <dsp:nvSpPr>
        <dsp:cNvPr id="0" name=""/>
        <dsp:cNvSpPr/>
      </dsp:nvSpPr>
      <dsp:spPr>
        <a:xfrm>
          <a:off x="1459" y="3251661"/>
          <a:ext cx="2016274" cy="1008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بعد الولادة</a:t>
          </a:r>
          <a:endParaRPr lang="ar-SA" sz="2400" kern="1200" dirty="0"/>
        </a:p>
      </dsp:txBody>
      <dsp:txXfrm>
        <a:off x="1459" y="3251661"/>
        <a:ext cx="2016274" cy="1008137"/>
      </dsp:txXfrm>
    </dsp:sp>
    <dsp:sp modelId="{65D81BC7-9875-41CF-A693-84260D787953}">
      <dsp:nvSpPr>
        <dsp:cNvPr id="0" name=""/>
        <dsp:cNvSpPr/>
      </dsp:nvSpPr>
      <dsp:spPr>
        <a:xfrm>
          <a:off x="4970446" y="3238011"/>
          <a:ext cx="2016274" cy="10081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kern="1200" dirty="0" smtClean="0"/>
            <a:t>قبل الولادة</a:t>
          </a:r>
          <a:endParaRPr lang="ar-SA" sz="2400" kern="1200" dirty="0"/>
        </a:p>
      </dsp:txBody>
      <dsp:txXfrm>
        <a:off x="4970446" y="3238011"/>
        <a:ext cx="2016274" cy="1008137"/>
      </dsp:txXfrm>
    </dsp:sp>
    <dsp:sp modelId="{D6251439-6DFA-4957-A936-BADA61D1FB03}">
      <dsp:nvSpPr>
        <dsp:cNvPr id="0" name=""/>
        <dsp:cNvSpPr/>
      </dsp:nvSpPr>
      <dsp:spPr>
        <a:xfrm>
          <a:off x="5102201" y="1637291"/>
          <a:ext cx="2397148" cy="1110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ar-SA" sz="2000" b="1" kern="1200" dirty="0" smtClean="0"/>
        </a:p>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kern="1200" dirty="0" smtClean="0"/>
            <a:t>أولا : </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2000" b="1" kern="1200" dirty="0" smtClean="0"/>
            <a:t>أسباب وراثية</a:t>
          </a:r>
          <a:r>
            <a:rPr lang="en-US" sz="2000" b="1" kern="1200" dirty="0" smtClean="0"/>
            <a:t/>
          </a:r>
          <a:br>
            <a:rPr lang="en-US" sz="2000" b="1" kern="1200" dirty="0" smtClean="0"/>
          </a:br>
          <a:endParaRPr lang="ar-SA" sz="2000" kern="1200" dirty="0" smtClean="0"/>
        </a:p>
        <a:p>
          <a:pPr lvl="0" algn="ctr" defTabSz="844550" rtl="1">
            <a:lnSpc>
              <a:spcPct val="90000"/>
            </a:lnSpc>
            <a:spcBef>
              <a:spcPct val="0"/>
            </a:spcBef>
            <a:spcAft>
              <a:spcPct val="35000"/>
            </a:spcAft>
          </a:pPr>
          <a:endParaRPr lang="ar-SA" sz="1300" kern="1200" dirty="0"/>
        </a:p>
      </dsp:txBody>
      <dsp:txXfrm>
        <a:off x="5102201" y="1637291"/>
        <a:ext cx="2397148" cy="11103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20622E-87FE-49B8-A9F3-4CE7D58BEAA9}">
      <dsp:nvSpPr>
        <dsp:cNvPr id="0" name=""/>
        <dsp:cNvSpPr/>
      </dsp:nvSpPr>
      <dsp:spPr>
        <a:xfrm>
          <a:off x="3657085" y="1600302"/>
          <a:ext cx="2745511" cy="1623785"/>
        </a:xfrm>
        <a:custGeom>
          <a:avLst/>
          <a:gdLst/>
          <a:ahLst/>
          <a:cxnLst/>
          <a:rect l="0" t="0" r="0" b="0"/>
          <a:pathLst>
            <a:path>
              <a:moveTo>
                <a:pt x="0" y="0"/>
              </a:moveTo>
              <a:lnTo>
                <a:pt x="0" y="1393573"/>
              </a:lnTo>
              <a:lnTo>
                <a:pt x="2745511" y="1393573"/>
              </a:lnTo>
              <a:lnTo>
                <a:pt x="2745511" y="1623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0C69D-C5A6-4FCE-978E-4FC8A792636D}">
      <dsp:nvSpPr>
        <dsp:cNvPr id="0" name=""/>
        <dsp:cNvSpPr/>
      </dsp:nvSpPr>
      <dsp:spPr>
        <a:xfrm>
          <a:off x="3657085" y="1600302"/>
          <a:ext cx="92589" cy="1623785"/>
        </a:xfrm>
        <a:custGeom>
          <a:avLst/>
          <a:gdLst/>
          <a:ahLst/>
          <a:cxnLst/>
          <a:rect l="0" t="0" r="0" b="0"/>
          <a:pathLst>
            <a:path>
              <a:moveTo>
                <a:pt x="0" y="0"/>
              </a:moveTo>
              <a:lnTo>
                <a:pt x="0" y="1393573"/>
              </a:lnTo>
              <a:lnTo>
                <a:pt x="92589" y="1393573"/>
              </a:lnTo>
              <a:lnTo>
                <a:pt x="92589" y="1623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DF47A-E149-4CEC-9CE3-2EDF388FBE95}">
      <dsp:nvSpPr>
        <dsp:cNvPr id="0" name=""/>
        <dsp:cNvSpPr/>
      </dsp:nvSpPr>
      <dsp:spPr>
        <a:xfrm>
          <a:off x="1096752" y="1600302"/>
          <a:ext cx="2560333" cy="1623785"/>
        </a:xfrm>
        <a:custGeom>
          <a:avLst/>
          <a:gdLst/>
          <a:ahLst/>
          <a:cxnLst/>
          <a:rect l="0" t="0" r="0" b="0"/>
          <a:pathLst>
            <a:path>
              <a:moveTo>
                <a:pt x="2560333" y="0"/>
              </a:moveTo>
              <a:lnTo>
                <a:pt x="2560333" y="1393573"/>
              </a:lnTo>
              <a:lnTo>
                <a:pt x="0" y="1393573"/>
              </a:lnTo>
              <a:lnTo>
                <a:pt x="0" y="1623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92BB8-7061-447F-9005-5C15D54175DC}">
      <dsp:nvSpPr>
        <dsp:cNvPr id="0" name=""/>
        <dsp:cNvSpPr/>
      </dsp:nvSpPr>
      <dsp:spPr>
        <a:xfrm>
          <a:off x="2560836" y="504053"/>
          <a:ext cx="2192497" cy="10962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t>أنواع </a:t>
          </a:r>
          <a:r>
            <a:rPr lang="ar-SA" sz="2800" b="1" kern="1200" dirty="0" err="1" smtClean="0"/>
            <a:t>االدمج</a:t>
          </a:r>
          <a:endParaRPr lang="ar-SA" sz="2800" b="1" kern="1200" dirty="0"/>
        </a:p>
      </dsp:txBody>
      <dsp:txXfrm>
        <a:off x="2560836" y="504053"/>
        <a:ext cx="2192497" cy="1096248"/>
      </dsp:txXfrm>
    </dsp:sp>
    <dsp:sp modelId="{F8B6C691-9299-4DF9-A14A-84533C8A142A}">
      <dsp:nvSpPr>
        <dsp:cNvPr id="0" name=""/>
        <dsp:cNvSpPr/>
      </dsp:nvSpPr>
      <dsp:spPr>
        <a:xfrm>
          <a:off x="503" y="3224088"/>
          <a:ext cx="2192497" cy="10962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t>الدمج الاجتماعي</a:t>
          </a:r>
          <a:endParaRPr lang="en-US" sz="2400" kern="1200" dirty="0"/>
        </a:p>
      </dsp:txBody>
      <dsp:txXfrm>
        <a:off x="503" y="3224088"/>
        <a:ext cx="2192497" cy="1096248"/>
      </dsp:txXfrm>
    </dsp:sp>
    <dsp:sp modelId="{10F5A8F6-796D-4B7A-B084-11BF411CB998}">
      <dsp:nvSpPr>
        <dsp:cNvPr id="0" name=""/>
        <dsp:cNvSpPr/>
      </dsp:nvSpPr>
      <dsp:spPr>
        <a:xfrm>
          <a:off x="2653426" y="3224088"/>
          <a:ext cx="2192497" cy="10962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t>الدمج التعليمي أو الأكاديمي</a:t>
          </a:r>
          <a:endParaRPr lang="en-US" sz="2400" kern="1200" dirty="0"/>
        </a:p>
      </dsp:txBody>
      <dsp:txXfrm>
        <a:off x="2653426" y="3224088"/>
        <a:ext cx="2192497" cy="1096248"/>
      </dsp:txXfrm>
    </dsp:sp>
    <dsp:sp modelId="{55B06FE9-F0B1-42EA-8C3A-EA41F3A74D5D}">
      <dsp:nvSpPr>
        <dsp:cNvPr id="0" name=""/>
        <dsp:cNvSpPr/>
      </dsp:nvSpPr>
      <dsp:spPr>
        <a:xfrm>
          <a:off x="5306348" y="3224088"/>
          <a:ext cx="2192497" cy="10962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t>الدمج المكاني  </a:t>
          </a:r>
          <a:endParaRPr lang="en-US" sz="2400" kern="1200" dirty="0"/>
        </a:p>
      </dsp:txBody>
      <dsp:txXfrm>
        <a:off x="5306348" y="3224088"/>
        <a:ext cx="2192497" cy="10962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FDC4E07-580C-45EA-AB25-ED5387A7DD26}" type="datetimeFigureOut">
              <a:rPr lang="ar-SA" smtClean="0"/>
              <a:t>12/03/33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A3FED7-60C3-498C-A892-B3FF553B6485}"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4A3FED7-60C3-498C-A892-B3FF553B6485}" type="slidenum">
              <a:rPr lang="ar-SA" smtClean="0"/>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4A3FED7-60C3-498C-A892-B3FF553B6485}" type="slidenum">
              <a:rPr lang="ar-SA" smtClean="0"/>
              <a:t>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4A3FED7-60C3-498C-A892-B3FF553B6485}" type="slidenum">
              <a:rPr lang="ar-SA" smtClean="0"/>
              <a:t>34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503B3C51-19DA-492C-B155-7858F08E3AA2}"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503B3C51-19DA-492C-B155-7858F08E3AA2}"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503B3C51-19DA-492C-B155-7858F08E3AA2}"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503B3C51-19DA-492C-B155-7858F08E3AA2}"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885534B7-1B63-44D1-8004-FC2DC2F1E841}" type="datetimeFigureOut">
              <a:rPr lang="ar-SA" smtClean="0"/>
              <a:t>12/03/33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503B3C51-19DA-492C-B155-7858F08E3AA2}"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85534B7-1B63-44D1-8004-FC2DC2F1E841}" type="datetimeFigureOut">
              <a:rPr lang="ar-SA" smtClean="0"/>
              <a:t>12/03/33</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03B3C51-19DA-492C-B155-7858F08E3AA2}"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jpeg"/><Relationship Id="rId10" Type="http://schemas.openxmlformats.org/officeDocument/2006/relationships/image" Target="../media/image38.gif"/><Relationship Id="rId4" Type="http://schemas.openxmlformats.org/officeDocument/2006/relationships/image" Target="../media/image32.png"/><Relationship Id="rId9" Type="http://schemas.openxmlformats.org/officeDocument/2006/relationships/image" Target="../media/image37.gif"/></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صورة 1" descr="سودا.bmp"/>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5843" name="Picture 1" descr="C:\Users\ANB\AppData\Local\Temp\Rar$DR05.061\BD-I am a modern girl\BD-I Am A Modern Girl-Elements\BD-I am a modern girl-Frame1.png"/>
          <p:cNvPicPr>
            <a:picLocks noChangeAspect="1" noChangeArrowheads="1"/>
          </p:cNvPicPr>
          <p:nvPr/>
        </p:nvPicPr>
        <p:blipFill>
          <a:blip r:embed="rId3" cstate="print"/>
          <a:srcRect/>
          <a:stretch>
            <a:fillRect/>
          </a:stretch>
        </p:blipFill>
        <p:spPr bwMode="auto">
          <a:xfrm>
            <a:off x="1143000" y="109538"/>
            <a:ext cx="6715125" cy="6748462"/>
          </a:xfrm>
          <a:prstGeom prst="rect">
            <a:avLst/>
          </a:prstGeom>
          <a:noFill/>
          <a:ln w="9525">
            <a:noFill/>
            <a:miter lim="800000"/>
            <a:headEnd/>
            <a:tailEnd/>
          </a:ln>
        </p:spPr>
      </p:pic>
      <p:sp>
        <p:nvSpPr>
          <p:cNvPr id="4" name="مربع نص 3"/>
          <p:cNvSpPr txBox="1"/>
          <p:nvPr/>
        </p:nvSpPr>
        <p:spPr>
          <a:xfrm>
            <a:off x="2339752" y="1124744"/>
            <a:ext cx="4392488" cy="3724096"/>
          </a:xfrm>
          <a:prstGeom prst="rect">
            <a:avLst/>
          </a:prstGeom>
          <a:noFill/>
        </p:spPr>
        <p:txBody>
          <a:bodyPr wrap="square" rtlCol="1">
            <a:spAutoFit/>
          </a:bodyPr>
          <a:lstStyle/>
          <a:p>
            <a:endParaRPr lang="ar-SA" sz="2400" b="1" dirty="0" smtClean="0">
              <a:solidFill>
                <a:schemeClr val="bg1">
                  <a:lumMod val="95000"/>
                </a:schemeClr>
              </a:solidFill>
            </a:endParaRPr>
          </a:p>
          <a:p>
            <a:endParaRPr lang="ar-SA" sz="2400" b="1" dirty="0">
              <a:solidFill>
                <a:schemeClr val="bg1">
                  <a:lumMod val="95000"/>
                </a:schemeClr>
              </a:solidFill>
            </a:endParaRPr>
          </a:p>
          <a:p>
            <a:endParaRPr lang="ar-SA" sz="2400" b="1" dirty="0" smtClean="0">
              <a:solidFill>
                <a:schemeClr val="bg1">
                  <a:lumMod val="95000"/>
                </a:schemeClr>
              </a:solidFill>
            </a:endParaRPr>
          </a:p>
          <a:p>
            <a:endParaRPr lang="ar-SA" sz="2400" b="1" dirty="0">
              <a:solidFill>
                <a:schemeClr val="bg1">
                  <a:lumMod val="95000"/>
                </a:schemeClr>
              </a:solidFill>
            </a:endParaRPr>
          </a:p>
          <a:p>
            <a:pPr algn="ctr"/>
            <a:endParaRPr lang="ar-SA" sz="2000" b="1" dirty="0" smtClean="0">
              <a:solidFill>
                <a:schemeClr val="bg1">
                  <a:lumMod val="95000"/>
                </a:schemeClr>
              </a:solidFill>
            </a:endParaRPr>
          </a:p>
          <a:p>
            <a:pPr algn="ctr"/>
            <a:endParaRPr lang="ar-SA" sz="2000" b="1" dirty="0">
              <a:solidFill>
                <a:schemeClr val="bg1">
                  <a:lumMod val="95000"/>
                </a:schemeClr>
              </a:solidFill>
            </a:endParaRPr>
          </a:p>
          <a:p>
            <a:pPr algn="ctr"/>
            <a:r>
              <a:rPr lang="ar-SA" sz="2000" b="1" dirty="0" smtClean="0">
                <a:solidFill>
                  <a:schemeClr val="bg1">
                    <a:lumMod val="95000"/>
                  </a:schemeClr>
                </a:solidFill>
              </a:rPr>
              <a:t>أ/  نوال الصيفي</a:t>
            </a:r>
          </a:p>
          <a:p>
            <a:pPr algn="ctr">
              <a:defRPr/>
            </a:pPr>
            <a:endParaRPr lang="ar-SA" sz="2000" b="1" dirty="0" smtClean="0">
              <a:solidFill>
                <a:schemeClr val="bg1">
                  <a:lumMod val="95000"/>
                </a:schemeClr>
              </a:solidFill>
            </a:endParaRPr>
          </a:p>
          <a:p>
            <a:pPr algn="ctr">
              <a:defRPr/>
            </a:pPr>
            <a:r>
              <a:rPr lang="ar-SA" sz="2000" b="1" dirty="0" smtClean="0">
                <a:solidFill>
                  <a:schemeClr val="bg1">
                    <a:lumMod val="95000"/>
                  </a:schemeClr>
                </a:solidFill>
              </a:rPr>
              <a:t>جامعة  الملك سعود</a:t>
            </a:r>
          </a:p>
          <a:p>
            <a:pPr algn="ctr">
              <a:defRPr/>
            </a:pPr>
            <a:r>
              <a:rPr lang="ar-SA" sz="2000" b="1" dirty="0" smtClean="0">
                <a:solidFill>
                  <a:schemeClr val="bg1">
                    <a:lumMod val="95000"/>
                  </a:schemeClr>
                </a:solidFill>
              </a:rPr>
              <a:t>كلية الدراسات التطبيقية وخدمة المجتمع</a:t>
            </a:r>
          </a:p>
          <a:p>
            <a:pPr algn="ctr">
              <a:defRPr/>
            </a:pPr>
            <a:r>
              <a:rPr lang="ar-SA" sz="2000" b="1" dirty="0" smtClean="0">
                <a:solidFill>
                  <a:schemeClr val="bg1">
                    <a:lumMod val="95000"/>
                  </a:schemeClr>
                </a:solidFill>
              </a:rPr>
              <a:t>قسم القانون</a:t>
            </a:r>
            <a:endParaRPr lang="ar-SA" sz="2000" b="1" dirty="0">
              <a:solidFill>
                <a:schemeClr val="bg1">
                  <a:lumMod val="95000"/>
                </a:schemeClr>
              </a:solidFill>
            </a:endParaRPr>
          </a:p>
        </p:txBody>
      </p:sp>
      <p:pic>
        <p:nvPicPr>
          <p:cNvPr id="35845" name="Picture 2" descr="C:\Users\ANB\AppData\Local\Temp\Rar$DR02.902\BD-Delicious\BD-Delicious-Elements\BD-Delicious-Flower3.png"/>
          <p:cNvPicPr>
            <a:picLocks noChangeAspect="1" noChangeArrowheads="1"/>
          </p:cNvPicPr>
          <p:nvPr/>
        </p:nvPicPr>
        <p:blipFill>
          <a:blip r:embed="rId4" cstate="print"/>
          <a:srcRect/>
          <a:stretch>
            <a:fillRect/>
          </a:stretch>
        </p:blipFill>
        <p:spPr bwMode="auto">
          <a:xfrm>
            <a:off x="1785939" y="1844825"/>
            <a:ext cx="697829" cy="4124176"/>
          </a:xfrm>
          <a:prstGeom prst="rect">
            <a:avLst/>
          </a:prstGeom>
          <a:noFill/>
          <a:ln w="9525">
            <a:noFill/>
            <a:miter lim="800000"/>
            <a:headEnd/>
            <a:tailEnd/>
          </a:ln>
        </p:spPr>
      </p:pic>
      <p:sp>
        <p:nvSpPr>
          <p:cNvPr id="44033" name="Rectangle 1"/>
          <p:cNvSpPr>
            <a:spLocks noChangeArrowheads="1"/>
          </p:cNvSpPr>
          <p:nvPr/>
        </p:nvSpPr>
        <p:spPr bwMode="auto">
          <a:xfrm>
            <a:off x="2771800" y="1340768"/>
            <a:ext cx="33843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Andalus" pitchFamily="18" charset="-78"/>
                <a:ea typeface="Calibri" pitchFamily="34" charset="0"/>
                <a:cs typeface="Arial" pitchFamily="34" charset="0"/>
              </a:rPr>
              <a:t>دراسة مقارنة بين الاتفاقية الدولية  وبين بعض ألأنظمة العربية والنظام السعودي الخاصة بالمعاقين </a:t>
            </a:r>
            <a:endParaRPr kumimoji="0" lang="ar-SA"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547664" y="188640"/>
          <a:ext cx="7169579" cy="5633720"/>
        </p:xfrm>
        <a:graphic>
          <a:graphicData uri="http://schemas.openxmlformats.org/drawingml/2006/table">
            <a:tbl>
              <a:tblPr rtl="1" firstRow="1" bandRow="1">
                <a:tableStyleId>{5C22544A-7EE6-4342-B048-85BDC9FD1C3A}</a:tableStyleId>
              </a:tblPr>
              <a:tblGrid>
                <a:gridCol w="2246328"/>
                <a:gridCol w="1542036"/>
                <a:gridCol w="3381215"/>
              </a:tblGrid>
              <a:tr h="370840">
                <a:tc>
                  <a:txBody>
                    <a:bodyPr/>
                    <a:lstStyle/>
                    <a:p>
                      <a:pPr algn="r" rtl="1">
                        <a:lnSpc>
                          <a:spcPct val="115000"/>
                        </a:lnSpc>
                        <a:spcAft>
                          <a:spcPts val="1000"/>
                        </a:spcAft>
                      </a:pPr>
                      <a:r>
                        <a:rPr lang="ar-SA" sz="2000" b="1" dirty="0">
                          <a:latin typeface="Calibri"/>
                          <a:ea typeface="Times New Roman"/>
                          <a:cs typeface="Times New Roman"/>
                        </a:rPr>
                        <a:t>ه – إدمان مسكرات أو مخدرات</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latin typeface="Calibri"/>
                          <a:ea typeface="Times New Roman"/>
                          <a:cs typeface="Times New Roman"/>
                        </a:rPr>
                        <a:t>60</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7،7 %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dirty="0">
                          <a:latin typeface="Calibri"/>
                          <a:ea typeface="Times New Roman"/>
                          <a:cs typeface="Times New Roman"/>
                        </a:rPr>
                        <a:t>و – حوادث / إصابات</a:t>
                      </a:r>
                      <a:endParaRPr lang="en-US" sz="2000" dirty="0">
                        <a:latin typeface="Calibri"/>
                        <a:ea typeface="Calibri"/>
                        <a:cs typeface="Arial"/>
                      </a:endParaRPr>
                    </a:p>
                  </a:txBody>
                  <a:tcPr marL="68580" marR="68580" marT="0" marB="0"/>
                </a:tc>
                <a:tc>
                  <a:txBody>
                    <a:bodyPr/>
                    <a:lstStyle/>
                    <a:p>
                      <a:pPr rtl="1">
                        <a:lnSpc>
                          <a:spcPct val="115000"/>
                        </a:lnSpc>
                      </a:pPr>
                      <a:endParaRPr lang="en-US" sz="2000">
                        <a:latin typeface="Calibri"/>
                        <a:cs typeface="Arial"/>
                      </a:endParaRPr>
                    </a:p>
                  </a:txBody>
                  <a:tcPr marL="68580" marR="68580" marT="0" marB="0"/>
                </a:tc>
                <a:tc>
                  <a:txBody>
                    <a:bodyPr/>
                    <a:lstStyle/>
                    <a:p>
                      <a:pPr rtl="1">
                        <a:lnSpc>
                          <a:spcPct val="115000"/>
                        </a:lnSpc>
                      </a:pPr>
                      <a:endParaRPr lang="en-US" sz="2000">
                        <a:latin typeface="Calibri"/>
                        <a:cs typeface="Arial"/>
                      </a:endParaRPr>
                    </a:p>
                  </a:txBody>
                  <a:tcPr marL="68580" marR="68580" marT="0" marB="0"/>
                </a:tc>
              </a:tr>
              <a:tr h="370840">
                <a:tc>
                  <a:txBody>
                    <a:bodyPr/>
                    <a:lstStyle/>
                    <a:p>
                      <a:pPr algn="r" rtl="1">
                        <a:lnSpc>
                          <a:spcPct val="115000"/>
                        </a:lnSpc>
                        <a:spcAft>
                          <a:spcPts val="1000"/>
                        </a:spcAft>
                      </a:pPr>
                      <a:r>
                        <a:rPr lang="ar-SA" sz="2000" b="1" dirty="0">
                          <a:latin typeface="Calibri"/>
                          <a:ea typeface="Times New Roman"/>
                          <a:cs typeface="Times New Roman"/>
                        </a:rPr>
                        <a:t>حوادث مرور طرق</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45</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5.8 %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dirty="0">
                          <a:latin typeface="Calibri"/>
                          <a:ea typeface="Times New Roman"/>
                          <a:cs typeface="Times New Roman"/>
                        </a:rPr>
                        <a:t>حوادث عمل</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22</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2.9 %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dirty="0">
                          <a:latin typeface="Calibri"/>
                          <a:ea typeface="Times New Roman"/>
                          <a:cs typeface="Times New Roman"/>
                        </a:rPr>
                        <a:t>حوادث منزلية</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45</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5.8 %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dirty="0">
                          <a:latin typeface="Calibri"/>
                          <a:ea typeface="Times New Roman"/>
                          <a:cs typeface="Times New Roman"/>
                        </a:rPr>
                        <a:t>حوادث أخرى ( حروب وكوارث )</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5</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0.9 %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dirty="0">
                          <a:latin typeface="Calibri"/>
                          <a:ea typeface="Times New Roman"/>
                          <a:cs typeface="Times New Roman"/>
                        </a:rPr>
                        <a:t>سوء تغذية</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latin typeface="Calibri"/>
                          <a:ea typeface="Times New Roman"/>
                          <a:cs typeface="Times New Roman"/>
                        </a:rPr>
                        <a:t>149</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a:latin typeface="Calibri"/>
                          <a:ea typeface="Times New Roman"/>
                          <a:cs typeface="Times New Roman"/>
                        </a:rPr>
                        <a:t>19.3 %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a:latin typeface="Calibri"/>
                          <a:ea typeface="Times New Roman"/>
                          <a:cs typeface="Times New Roman"/>
                        </a:rPr>
                        <a:t>أسباب أخرى</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latin typeface="Calibri"/>
                          <a:ea typeface="Times New Roman"/>
                          <a:cs typeface="Times New Roman"/>
                        </a:rPr>
                        <a:t>3</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a:latin typeface="Calibri"/>
                          <a:ea typeface="Times New Roman"/>
                          <a:cs typeface="Times New Roman"/>
                        </a:rPr>
                        <a:t>0.4 %</a:t>
                      </a:r>
                      <a:endParaRPr lang="en-US" sz="2000">
                        <a:latin typeface="Calibri"/>
                        <a:ea typeface="Calibri"/>
                        <a:cs typeface="Arial"/>
                      </a:endParaRPr>
                    </a:p>
                  </a:txBody>
                  <a:tcPr marL="68580" marR="68580" marT="0" marB="0"/>
                </a:tc>
              </a:tr>
              <a:tr h="370840">
                <a:tc>
                  <a:txBody>
                    <a:bodyPr/>
                    <a:lstStyle/>
                    <a:p>
                      <a:pPr algn="r" rtl="1">
                        <a:lnSpc>
                          <a:spcPct val="115000"/>
                        </a:lnSpc>
                        <a:spcAft>
                          <a:spcPts val="1000"/>
                        </a:spcAft>
                      </a:pPr>
                      <a:r>
                        <a:rPr lang="ar-SA" sz="2000" b="1">
                          <a:latin typeface="Calibri"/>
                          <a:ea typeface="Times New Roman"/>
                          <a:cs typeface="Times New Roman"/>
                        </a:rPr>
                        <a:t>المجموع حسب النسب</a:t>
                      </a:r>
                      <a:endParaRPr lang="en-US" sz="2000">
                        <a:latin typeface="Calibri"/>
                        <a:ea typeface="Calibri"/>
                        <a:cs typeface="Arial"/>
                      </a:endParaRPr>
                    </a:p>
                    <a:p>
                      <a:pPr algn="r" rtl="1">
                        <a:lnSpc>
                          <a:spcPct val="115000"/>
                        </a:lnSpc>
                        <a:spcAft>
                          <a:spcPts val="1000"/>
                        </a:spcAft>
                      </a:pPr>
                      <a:r>
                        <a:rPr lang="ar-SA" sz="2000" b="1">
                          <a:latin typeface="Calibri"/>
                          <a:ea typeface="Times New Roman"/>
                          <a:cs typeface="Times New Roman"/>
                        </a:rPr>
                        <a:t>المجموع بعد التصحيح الإحصائي</a:t>
                      </a:r>
                      <a:endParaRPr lang="en-US" sz="2000">
                        <a:latin typeface="Calibri"/>
                        <a:ea typeface="Calibri"/>
                        <a:cs typeface="Arial"/>
                      </a:endParaRPr>
                    </a:p>
                    <a:p>
                      <a:pPr algn="r" rtl="1">
                        <a:lnSpc>
                          <a:spcPct val="115000"/>
                        </a:lnSpc>
                        <a:spcAft>
                          <a:spcPts val="1000"/>
                        </a:spcAft>
                      </a:pPr>
                      <a:r>
                        <a:rPr lang="ar-SA" sz="2000" b="1">
                          <a:latin typeface="Calibri"/>
                          <a:ea typeface="Times New Roman"/>
                          <a:cs typeface="Times New Roman"/>
                        </a:rPr>
                        <a:t>نتيجة التكرار المحتمل ( - 25% )</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latin typeface="Calibri"/>
                          <a:ea typeface="Times New Roman"/>
                          <a:cs typeface="Times New Roman"/>
                        </a:rPr>
                        <a:t>774</a:t>
                      </a:r>
                      <a:endParaRPr lang="en-US" sz="2000" dirty="0">
                        <a:latin typeface="Calibri"/>
                        <a:ea typeface="Calibri"/>
                        <a:cs typeface="Arial"/>
                      </a:endParaRPr>
                    </a:p>
                    <a:p>
                      <a:pPr algn="ctr" rtl="1">
                        <a:lnSpc>
                          <a:spcPct val="115000"/>
                        </a:lnSpc>
                        <a:spcAft>
                          <a:spcPts val="1000"/>
                        </a:spcAft>
                      </a:pPr>
                      <a:r>
                        <a:rPr lang="ar-SA" sz="2000" b="1" dirty="0">
                          <a:latin typeface="Calibri"/>
                          <a:ea typeface="Times New Roman"/>
                          <a:cs typeface="Times New Roman"/>
                        </a:rPr>
                        <a:t>581</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latin typeface="Calibri"/>
                          <a:ea typeface="Times New Roman"/>
                          <a:cs typeface="Times New Roman"/>
                        </a:rPr>
                        <a:t>100 %</a:t>
                      </a:r>
                      <a:endParaRPr lang="en-US" sz="20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2400" b="1" dirty="0" smtClean="0"/>
              <a:t>حجم الإعاقة في المجتمعات الصناعية والنامية حتى عام 2000 </a:t>
            </a:r>
            <a:r>
              <a:rPr lang="ar-SA" sz="2400" b="1" dirty="0" err="1" smtClean="0"/>
              <a:t>م</a:t>
            </a:r>
            <a:r>
              <a:rPr lang="ar-SA" sz="2400" b="1" dirty="0" smtClean="0"/>
              <a:t>.</a:t>
            </a:r>
            <a:r>
              <a:rPr lang="en-US" sz="2400" dirty="0" smtClean="0"/>
              <a:t/>
            </a:r>
            <a:br>
              <a:rPr lang="en-US" sz="2400" dirty="0" smtClean="0"/>
            </a:br>
            <a:endParaRPr lang="ar-SA" sz="2400" dirty="0"/>
          </a:p>
        </p:txBody>
      </p:sp>
      <p:graphicFrame>
        <p:nvGraphicFramePr>
          <p:cNvPr id="4" name="عنصر نائب للمحتوى 3"/>
          <p:cNvGraphicFramePr>
            <a:graphicFrameLocks noGrp="1"/>
          </p:cNvGraphicFramePr>
          <p:nvPr>
            <p:ph idx="1"/>
          </p:nvPr>
        </p:nvGraphicFramePr>
        <p:xfrm>
          <a:off x="1435101" y="1447800"/>
          <a:ext cx="7499349" cy="2269232"/>
        </p:xfrm>
        <a:graphic>
          <a:graphicData uri="http://schemas.openxmlformats.org/drawingml/2006/table">
            <a:tbl>
              <a:tblPr rtl="1" firstRow="1" bandRow="1">
                <a:tableStyleId>{5C22544A-7EE6-4342-B048-85BDC9FD1C3A}</a:tableStyleId>
              </a:tblPr>
              <a:tblGrid>
                <a:gridCol w="2499783"/>
                <a:gridCol w="2499783"/>
                <a:gridCol w="2499783"/>
              </a:tblGrid>
              <a:tr h="618342">
                <a:tc>
                  <a:txBody>
                    <a:bodyPr/>
                    <a:lstStyle/>
                    <a:p>
                      <a:pPr algn="r" rtl="1">
                        <a:lnSpc>
                          <a:spcPct val="115000"/>
                        </a:lnSpc>
                        <a:spcAft>
                          <a:spcPts val="1000"/>
                        </a:spcAft>
                      </a:pPr>
                      <a:r>
                        <a:rPr lang="ar-SA" sz="1400" b="1" dirty="0">
                          <a:latin typeface="Calibri"/>
                          <a:ea typeface="Times New Roman"/>
                          <a:cs typeface="Times New Roman"/>
                        </a:rPr>
                        <a:t>الدول النامية </a:t>
                      </a:r>
                      <a:endParaRPr lang="en-US" sz="1100" dirty="0">
                        <a:latin typeface="Calibri"/>
                        <a:ea typeface="Calibri"/>
                        <a:cs typeface="Arial"/>
                      </a:endParaRPr>
                    </a:p>
                  </a:txBody>
                  <a:tcPr marL="68580" marR="68580" marT="0" marB="0"/>
                </a:tc>
                <a:tc>
                  <a:txBody>
                    <a:bodyPr/>
                    <a:lstStyle/>
                    <a:p>
                      <a:pPr algn="r" rtl="1">
                        <a:lnSpc>
                          <a:spcPct val="115000"/>
                        </a:lnSpc>
                        <a:spcAft>
                          <a:spcPts val="1000"/>
                        </a:spcAft>
                      </a:pPr>
                      <a:r>
                        <a:rPr lang="ar-SA" sz="1400" b="1">
                          <a:latin typeface="Calibri"/>
                          <a:ea typeface="Times New Roman"/>
                          <a:cs typeface="Times New Roman"/>
                        </a:rPr>
                        <a:t>النسبة </a:t>
                      </a:r>
                      <a:endParaRPr lang="en-US" sz="1100">
                        <a:latin typeface="Calibri"/>
                        <a:ea typeface="Calibri"/>
                        <a:cs typeface="Arial"/>
                      </a:endParaRPr>
                    </a:p>
                  </a:txBody>
                  <a:tcPr marL="68580" marR="68580" marT="0" marB="0"/>
                </a:tc>
                <a:tc>
                  <a:txBody>
                    <a:bodyPr/>
                    <a:lstStyle/>
                    <a:p>
                      <a:pPr algn="r" rtl="1">
                        <a:lnSpc>
                          <a:spcPct val="115000"/>
                        </a:lnSpc>
                        <a:spcAft>
                          <a:spcPts val="1000"/>
                        </a:spcAft>
                      </a:pPr>
                      <a:r>
                        <a:rPr lang="ar-SA" sz="1400" b="1">
                          <a:latin typeface="Calibri"/>
                          <a:ea typeface="Times New Roman"/>
                          <a:cs typeface="Times New Roman"/>
                        </a:rPr>
                        <a:t>العام </a:t>
                      </a:r>
                      <a:endParaRPr lang="en-US" sz="1100">
                        <a:latin typeface="Calibri"/>
                        <a:ea typeface="Calibri"/>
                        <a:cs typeface="Arial"/>
                      </a:endParaRPr>
                    </a:p>
                  </a:txBody>
                  <a:tcPr marL="68580" marR="68580" marT="0" marB="0"/>
                </a:tc>
              </a:tr>
              <a:tr h="1650890">
                <a:tc>
                  <a:txBody>
                    <a:bodyPr/>
                    <a:lstStyle/>
                    <a:p>
                      <a:pPr algn="r" rtl="1">
                        <a:lnSpc>
                          <a:spcPct val="115000"/>
                        </a:lnSpc>
                        <a:spcAft>
                          <a:spcPts val="1000"/>
                        </a:spcAft>
                      </a:pPr>
                      <a:r>
                        <a:rPr lang="ar-SA" sz="1400" b="1" dirty="0">
                          <a:latin typeface="Calibri"/>
                          <a:ea typeface="Times New Roman"/>
                          <a:cs typeface="Times New Roman"/>
                        </a:rPr>
                        <a:t>أمريكا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الدول الصناعية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المجتمعات النامية </a:t>
                      </a:r>
                      <a:endParaRPr lang="en-US" sz="1100" dirty="0">
                        <a:latin typeface="Calibri"/>
                        <a:ea typeface="Calibri"/>
                        <a:cs typeface="Arial"/>
                      </a:endParaRPr>
                    </a:p>
                  </a:txBody>
                  <a:tcPr marL="68580" marR="68580" marT="0" marB="0"/>
                </a:tc>
                <a:tc>
                  <a:txBody>
                    <a:bodyPr/>
                    <a:lstStyle/>
                    <a:p>
                      <a:pPr algn="r" rtl="1">
                        <a:lnSpc>
                          <a:spcPct val="115000"/>
                        </a:lnSpc>
                        <a:spcAft>
                          <a:spcPts val="1000"/>
                        </a:spcAft>
                      </a:pPr>
                      <a:r>
                        <a:rPr lang="ar-SA" sz="1400" b="1">
                          <a:latin typeface="Calibri"/>
                          <a:ea typeface="Times New Roman"/>
                          <a:cs typeface="Times New Roman"/>
                        </a:rPr>
                        <a:t>9.48% </a:t>
                      </a:r>
                      <a:endParaRPr lang="en-US" sz="1100">
                        <a:latin typeface="Calibri"/>
                        <a:ea typeface="Calibri"/>
                        <a:cs typeface="Arial"/>
                      </a:endParaRPr>
                    </a:p>
                    <a:p>
                      <a:pPr algn="r" rtl="1">
                        <a:lnSpc>
                          <a:spcPct val="115000"/>
                        </a:lnSpc>
                        <a:spcAft>
                          <a:spcPts val="1000"/>
                        </a:spcAft>
                      </a:pPr>
                      <a:r>
                        <a:rPr lang="ar-SA" sz="1400" b="1">
                          <a:latin typeface="Calibri"/>
                          <a:ea typeface="Times New Roman"/>
                          <a:cs typeface="Times New Roman"/>
                        </a:rPr>
                        <a:t>10 % </a:t>
                      </a:r>
                      <a:endParaRPr lang="en-US" sz="1100">
                        <a:latin typeface="Calibri"/>
                        <a:ea typeface="Calibri"/>
                        <a:cs typeface="Arial"/>
                      </a:endParaRPr>
                    </a:p>
                    <a:p>
                      <a:pPr algn="r" rtl="1">
                        <a:lnSpc>
                          <a:spcPct val="115000"/>
                        </a:lnSpc>
                        <a:spcAft>
                          <a:spcPts val="1000"/>
                        </a:spcAft>
                      </a:pPr>
                      <a:r>
                        <a:rPr lang="ar-SA" sz="1400" b="1">
                          <a:latin typeface="Calibri"/>
                          <a:ea typeface="Times New Roman"/>
                          <a:cs typeface="Times New Roman"/>
                        </a:rPr>
                        <a:t>12.3%</a:t>
                      </a:r>
                      <a:endParaRPr lang="en-US" sz="1100">
                        <a:latin typeface="Calibri"/>
                        <a:ea typeface="Calibri"/>
                        <a:cs typeface="Arial"/>
                      </a:endParaRPr>
                    </a:p>
                  </a:txBody>
                  <a:tcPr marL="68580" marR="68580" marT="0" marB="0"/>
                </a:tc>
                <a:tc>
                  <a:txBody>
                    <a:bodyPr/>
                    <a:lstStyle/>
                    <a:p>
                      <a:pPr algn="r" rtl="1">
                        <a:lnSpc>
                          <a:spcPct val="115000"/>
                        </a:lnSpc>
                        <a:spcAft>
                          <a:spcPts val="1000"/>
                        </a:spcAft>
                      </a:pPr>
                      <a:r>
                        <a:rPr lang="ar-SA" sz="1400" b="1" dirty="0">
                          <a:latin typeface="Calibri"/>
                          <a:ea typeface="Times New Roman"/>
                          <a:cs typeface="Times New Roman"/>
                        </a:rPr>
                        <a:t>88 – 1989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88 - 1989</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88 - 1989</a:t>
                      </a:r>
                      <a:endParaRPr lang="en-US" sz="11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2400" b="1" dirty="0" smtClean="0"/>
              <a:t>فئات الإعاقة الرئيسية ونسبة انتشارها </a:t>
            </a:r>
            <a:r>
              <a:rPr lang="en-US" sz="2400" dirty="0" smtClean="0"/>
              <a:t/>
            </a:r>
            <a:br>
              <a:rPr lang="en-US" sz="2400" dirty="0" smtClean="0"/>
            </a:br>
            <a:endParaRPr lang="ar-SA" sz="2400" dirty="0"/>
          </a:p>
        </p:txBody>
      </p:sp>
      <p:graphicFrame>
        <p:nvGraphicFramePr>
          <p:cNvPr id="4" name="عنصر نائب للمحتوى 3"/>
          <p:cNvGraphicFramePr>
            <a:graphicFrameLocks noGrp="1"/>
          </p:cNvGraphicFramePr>
          <p:nvPr>
            <p:ph idx="1"/>
          </p:nvPr>
        </p:nvGraphicFramePr>
        <p:xfrm>
          <a:off x="1435100" y="1447800"/>
          <a:ext cx="7499350" cy="3674745"/>
        </p:xfrm>
        <a:graphic>
          <a:graphicData uri="http://schemas.openxmlformats.org/drawingml/2006/table">
            <a:tbl>
              <a:tblPr rtl="1" firstRow="1" bandRow="1">
                <a:tableStyleId>{5C22544A-7EE6-4342-B048-85BDC9FD1C3A}</a:tableStyleId>
              </a:tblPr>
              <a:tblGrid>
                <a:gridCol w="3749675"/>
                <a:gridCol w="3749675"/>
              </a:tblGrid>
              <a:tr h="370840">
                <a:tc>
                  <a:txBody>
                    <a:bodyPr/>
                    <a:lstStyle/>
                    <a:p>
                      <a:pPr algn="r" rtl="1">
                        <a:lnSpc>
                          <a:spcPct val="150000"/>
                        </a:lnSpc>
                        <a:spcAft>
                          <a:spcPts val="1000"/>
                        </a:spcAft>
                      </a:pPr>
                      <a:r>
                        <a:rPr lang="ar-SA" sz="2000" b="1" dirty="0">
                          <a:latin typeface="Calibri"/>
                          <a:ea typeface="Times New Roman"/>
                          <a:cs typeface="Times New Roman"/>
                        </a:rPr>
                        <a:t>فئة الإعاقة </a:t>
                      </a:r>
                      <a:endParaRPr lang="en-US" sz="2000" dirty="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نسبة انتشارها</a:t>
                      </a:r>
                      <a:endParaRPr lang="en-US" sz="2000" dirty="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التخلف العقلي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2.3 %</a:t>
                      </a:r>
                      <a:endParaRPr lang="en-US" sz="200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صعوبات التعلم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3 %</a:t>
                      </a:r>
                      <a:endParaRPr lang="en-US" sz="2000" dirty="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الإعاقة السمعية</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0.6 %</a:t>
                      </a:r>
                      <a:endParaRPr lang="en-US" sz="200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الإعاقة البصرية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0.1 %</a:t>
                      </a:r>
                      <a:endParaRPr lang="en-US" sz="200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الإعاقة الجسمية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0.5 %</a:t>
                      </a:r>
                      <a:endParaRPr lang="en-US" sz="200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الاضطراب السلوكية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2 %</a:t>
                      </a:r>
                      <a:endParaRPr lang="en-US" sz="200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اضطرابات الكلام واللغة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3.5 %</a:t>
                      </a:r>
                      <a:endParaRPr lang="en-US" sz="2000">
                        <a:latin typeface="Calibri"/>
                        <a:ea typeface="Calibri"/>
                        <a:cs typeface="Arial"/>
                      </a:endParaRPr>
                    </a:p>
                  </a:txBody>
                  <a:tcPr marL="68580" marR="68580" marT="0" marB="0"/>
                </a:tc>
              </a:tr>
              <a:tr h="370840">
                <a:tc>
                  <a:txBody>
                    <a:bodyPr/>
                    <a:lstStyle/>
                    <a:p>
                      <a:pPr algn="r" rtl="1">
                        <a:lnSpc>
                          <a:spcPct val="150000"/>
                        </a:lnSpc>
                        <a:spcAft>
                          <a:spcPts val="1000"/>
                        </a:spcAft>
                      </a:pPr>
                      <a:r>
                        <a:rPr lang="ar-SA" sz="2000" b="1">
                          <a:latin typeface="Calibri"/>
                          <a:ea typeface="Times New Roman"/>
                          <a:cs typeface="Times New Roman"/>
                        </a:rPr>
                        <a:t>المجموع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12 %</a:t>
                      </a:r>
                      <a:endParaRPr lang="en-US" sz="2000" dirty="0">
                        <a:latin typeface="Calibri"/>
                        <a:ea typeface="Calibri"/>
                        <a:cs typeface="Arial"/>
                      </a:endParaRPr>
                    </a:p>
                  </a:txBody>
                  <a:tcPr marL="68580" marR="68580" marT="0" marB="0"/>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2400" b="1" dirty="0" smtClean="0"/>
              <a:t>العدد التقديري لحالات الإعاقة في الدول الصناعية بالمقارنة مع دول العالم الثالث حتى عام 2000 بالمليون</a:t>
            </a:r>
            <a:r>
              <a:rPr lang="en-US" sz="2400" dirty="0" smtClean="0"/>
              <a:t/>
            </a:r>
            <a:br>
              <a:rPr lang="en-US" sz="2400" dirty="0" smtClean="0"/>
            </a:br>
            <a:endParaRPr lang="ar-SA" sz="2400" dirty="0"/>
          </a:p>
        </p:txBody>
      </p:sp>
      <p:graphicFrame>
        <p:nvGraphicFramePr>
          <p:cNvPr id="4" name="عنصر نائب للمحتوى 3"/>
          <p:cNvGraphicFramePr>
            <a:graphicFrameLocks noGrp="1"/>
          </p:cNvGraphicFramePr>
          <p:nvPr>
            <p:ph idx="1"/>
          </p:nvPr>
        </p:nvGraphicFramePr>
        <p:xfrm>
          <a:off x="1475656" y="1124744"/>
          <a:ext cx="7499351" cy="5040560"/>
        </p:xfrm>
        <a:graphic>
          <a:graphicData uri="http://schemas.openxmlformats.org/drawingml/2006/table">
            <a:tbl>
              <a:tblPr rtl="1" firstRow="1" bandRow="1">
                <a:tableStyleId>{5C22544A-7EE6-4342-B048-85BDC9FD1C3A}</a:tableStyleId>
              </a:tblPr>
              <a:tblGrid>
                <a:gridCol w="3135887"/>
                <a:gridCol w="2181732"/>
                <a:gridCol w="2181732"/>
              </a:tblGrid>
              <a:tr h="748162">
                <a:tc>
                  <a:txBody>
                    <a:bodyPr/>
                    <a:lstStyle/>
                    <a:p>
                      <a:pPr rtl="1">
                        <a:lnSpc>
                          <a:spcPct val="115000"/>
                        </a:lnSpc>
                      </a:pPr>
                      <a:endParaRPr lang="en-US" sz="1100" dirty="0">
                        <a:latin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الدول الصناعية</a:t>
                      </a:r>
                      <a:endParaRPr lang="en-US" sz="1100">
                        <a:latin typeface="Calibri"/>
                        <a:ea typeface="Calibri"/>
                        <a:cs typeface="Arial"/>
                      </a:endParaRPr>
                    </a:p>
                    <a:p>
                      <a:pPr algn="ctr" rtl="1">
                        <a:lnSpc>
                          <a:spcPct val="115000"/>
                        </a:lnSpc>
                        <a:spcAft>
                          <a:spcPts val="1000"/>
                        </a:spcAft>
                      </a:pPr>
                      <a:r>
                        <a:rPr lang="ar-SA" sz="1400" b="1">
                          <a:latin typeface="Calibri"/>
                          <a:ea typeface="Times New Roman"/>
                          <a:cs typeface="Times New Roman"/>
                        </a:rPr>
                        <a:t>2000</a:t>
                      </a:r>
                      <a:endParaRPr lang="en-US" sz="110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دول العالم الثالث</a:t>
                      </a:r>
                      <a:endParaRPr lang="en-US" sz="1100">
                        <a:latin typeface="Calibri"/>
                        <a:ea typeface="Calibri"/>
                        <a:cs typeface="Arial"/>
                      </a:endParaRPr>
                    </a:p>
                    <a:p>
                      <a:pPr algn="ctr" rtl="1">
                        <a:lnSpc>
                          <a:spcPct val="115000"/>
                        </a:lnSpc>
                        <a:spcAft>
                          <a:spcPts val="1000"/>
                        </a:spcAft>
                      </a:pPr>
                      <a:r>
                        <a:rPr lang="ar-SA" sz="1400" b="1">
                          <a:latin typeface="Calibri"/>
                          <a:ea typeface="Times New Roman"/>
                          <a:cs typeface="Times New Roman"/>
                        </a:rPr>
                        <a:t>2000</a:t>
                      </a:r>
                      <a:endParaRPr lang="en-US" sz="1100">
                        <a:latin typeface="Calibri"/>
                        <a:ea typeface="Calibri"/>
                        <a:cs typeface="Arial"/>
                      </a:endParaRPr>
                    </a:p>
                  </a:txBody>
                  <a:tcPr marL="68580" marR="68580" marT="0" marB="0"/>
                </a:tc>
              </a:tr>
              <a:tr h="4292398">
                <a:tc>
                  <a:txBody>
                    <a:bodyPr/>
                    <a:lstStyle/>
                    <a:p>
                      <a:pPr algn="r" rtl="1">
                        <a:lnSpc>
                          <a:spcPct val="115000"/>
                        </a:lnSpc>
                        <a:spcAft>
                          <a:spcPts val="1000"/>
                        </a:spcAft>
                      </a:pPr>
                      <a:r>
                        <a:rPr lang="ar-SA" sz="1400" b="1" dirty="0">
                          <a:latin typeface="Calibri"/>
                          <a:ea typeface="Times New Roman"/>
                          <a:cs typeface="Times New Roman"/>
                        </a:rPr>
                        <a:t>مجموع السكان</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درجة الإعاقة</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آ – في الدول الصناعية</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ـ كافة أنواع الإعاقة ( 10%)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ـ إعاقة شديدة ( 6% )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ب </a:t>
                      </a:r>
                      <a:r>
                        <a:rPr lang="ar-SA" sz="1400" b="1" dirty="0" err="1">
                          <a:latin typeface="Calibri"/>
                          <a:ea typeface="Times New Roman"/>
                          <a:cs typeface="Times New Roman"/>
                        </a:rPr>
                        <a:t>ـ</a:t>
                      </a:r>
                      <a:r>
                        <a:rPr lang="ar-SA" sz="1400" b="1" dirty="0">
                          <a:latin typeface="Calibri"/>
                          <a:ea typeface="Times New Roman"/>
                          <a:cs typeface="Times New Roman"/>
                        </a:rPr>
                        <a:t> في الدول النامية للعالم الثالث بين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المجتمعات التي لا تعاني من فقر شديد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ويبلغ مجموع سكانها 1904 مليون عام 1975 </a:t>
                      </a:r>
                      <a:endParaRPr lang="en-US" sz="1100" dirty="0">
                        <a:latin typeface="Calibri"/>
                        <a:ea typeface="Calibri"/>
                        <a:cs typeface="Arial"/>
                      </a:endParaRPr>
                    </a:p>
                    <a:p>
                      <a:pPr algn="r" rtl="1">
                        <a:lnSpc>
                          <a:spcPct val="115000"/>
                        </a:lnSpc>
                        <a:spcAft>
                          <a:spcPts val="1000"/>
                        </a:spcAft>
                      </a:pPr>
                      <a:r>
                        <a:rPr lang="ar-SA" sz="1400" b="1" dirty="0">
                          <a:latin typeface="Calibri"/>
                          <a:ea typeface="Times New Roman"/>
                          <a:cs typeface="Times New Roman"/>
                        </a:rPr>
                        <a:t>ويصل إلى 2697 مليوناً عام 2000 </a:t>
                      </a:r>
                      <a:endParaRPr lang="en-US" sz="1100" dirty="0">
                        <a:latin typeface="Calibri"/>
                        <a:ea typeface="Calibri"/>
                        <a:cs typeface="Arial"/>
                      </a:endParaRPr>
                    </a:p>
                    <a:p>
                      <a:pPr algn="r" rtl="1">
                        <a:lnSpc>
                          <a:spcPct val="115000"/>
                        </a:lnSpc>
                        <a:spcAft>
                          <a:spcPts val="1000"/>
                        </a:spcAft>
                      </a:pPr>
                      <a:endParaRPr lang="en-US" sz="11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dirty="0">
                          <a:latin typeface="Calibri"/>
                          <a:ea typeface="Times New Roman"/>
                          <a:cs typeface="Times New Roman"/>
                        </a:rPr>
                        <a:t>1630</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136</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81.6</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الدول الصناعية</a:t>
                      </a:r>
                      <a:endParaRPr lang="en-US" sz="1100" dirty="0">
                        <a:latin typeface="Calibri"/>
                        <a:ea typeface="Calibri"/>
                        <a:cs typeface="Arial"/>
                      </a:endParaRPr>
                    </a:p>
                    <a:p>
                      <a:pPr algn="ctr" rtl="1">
                        <a:lnSpc>
                          <a:spcPct val="115000"/>
                        </a:lnSpc>
                        <a:spcAft>
                          <a:spcPts val="1000"/>
                        </a:spcAft>
                      </a:pPr>
                      <a:r>
                        <a:rPr lang="ar-SA" sz="1400" b="1" u="sng" dirty="0">
                          <a:latin typeface="Calibri"/>
                          <a:ea typeface="Times New Roman"/>
                          <a:cs typeface="Times New Roman"/>
                        </a:rPr>
                        <a:t>2000</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136</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81.6</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16.1 %</a:t>
                      </a:r>
                      <a:endParaRPr lang="en-US" sz="11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dirty="0">
                          <a:latin typeface="Calibri"/>
                          <a:ea typeface="Times New Roman"/>
                          <a:cs typeface="Times New Roman"/>
                        </a:rPr>
                        <a:t>4897</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269.7</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161.6</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440</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264</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دول العالم الثالث</a:t>
                      </a:r>
                      <a:endParaRPr lang="en-US" sz="1100" dirty="0">
                        <a:latin typeface="Calibri"/>
                        <a:ea typeface="Calibri"/>
                        <a:cs typeface="Arial"/>
                      </a:endParaRPr>
                    </a:p>
                    <a:p>
                      <a:pPr algn="ctr" rtl="1">
                        <a:lnSpc>
                          <a:spcPct val="115000"/>
                        </a:lnSpc>
                        <a:spcAft>
                          <a:spcPts val="1000"/>
                        </a:spcAft>
                      </a:pPr>
                      <a:r>
                        <a:rPr lang="ar-SA" sz="1400" b="1" u="sng" dirty="0">
                          <a:latin typeface="Calibri"/>
                          <a:ea typeface="Times New Roman"/>
                          <a:cs typeface="Times New Roman"/>
                        </a:rPr>
                        <a:t>2000</a:t>
                      </a:r>
                      <a:endParaRPr lang="en-US" sz="1100" dirty="0">
                        <a:latin typeface="Calibri"/>
                        <a:ea typeface="Calibri"/>
                        <a:cs typeface="Arial"/>
                      </a:endParaRPr>
                    </a:p>
                    <a:p>
                      <a:pPr algn="ctr" rtl="1">
                        <a:lnSpc>
                          <a:spcPct val="115000"/>
                        </a:lnSpc>
                        <a:spcAft>
                          <a:spcPts val="1000"/>
                        </a:spcAft>
                      </a:pPr>
                      <a:r>
                        <a:rPr lang="ar-SA" sz="1400" b="1" dirty="0">
                          <a:latin typeface="Calibri"/>
                          <a:ea typeface="Times New Roman"/>
                          <a:cs typeface="Times New Roman"/>
                        </a:rPr>
                        <a:t>709.7</a:t>
                      </a:r>
                      <a:endParaRPr lang="en-US" sz="1100" dirty="0">
                        <a:latin typeface="Calibri"/>
                        <a:ea typeface="Calibri"/>
                        <a:cs typeface="Arial"/>
                      </a:endParaRPr>
                    </a:p>
                    <a:p>
                      <a:pPr algn="ctr" rtl="1">
                        <a:lnSpc>
                          <a:spcPct val="115000"/>
                        </a:lnSpc>
                        <a:spcAft>
                          <a:spcPts val="1000"/>
                        </a:spcAft>
                      </a:pPr>
                      <a:r>
                        <a:rPr lang="ar-SA" sz="1400" b="1" dirty="0" smtClean="0">
                          <a:latin typeface="Calibri"/>
                          <a:ea typeface="Times New Roman"/>
                          <a:cs typeface="Times New Roman"/>
                        </a:rPr>
                        <a:t>425.8</a:t>
                      </a:r>
                      <a:endParaRPr lang="en-US" sz="11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435101" y="476672"/>
          <a:ext cx="7499349" cy="5451688"/>
        </p:xfrm>
        <a:graphic>
          <a:graphicData uri="http://schemas.openxmlformats.org/drawingml/2006/table">
            <a:tbl>
              <a:tblPr rtl="1" firstRow="1" bandRow="1">
                <a:tableStyleId>{5C22544A-7EE6-4342-B048-85BDC9FD1C3A}</a:tableStyleId>
              </a:tblPr>
              <a:tblGrid>
                <a:gridCol w="3630248"/>
                <a:gridCol w="1369318"/>
                <a:gridCol w="2499783"/>
              </a:tblGrid>
              <a:tr h="5451688">
                <a:tc>
                  <a:txBody>
                    <a:bodyPr/>
                    <a:lstStyle/>
                    <a:p>
                      <a:pPr rtl="1"/>
                      <a:r>
                        <a:rPr kumimoji="0" lang="ar-SA" sz="1800" b="1" kern="1200" dirty="0" smtClean="0">
                          <a:solidFill>
                            <a:schemeClr val="lt1"/>
                          </a:solidFill>
                          <a:latin typeface="+mn-lt"/>
                          <a:ea typeface="+mn-ea"/>
                          <a:cs typeface="+mn-cs"/>
                        </a:rPr>
                        <a:t>كافة أنواع الإعاقة ( 10 % )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إعاقة شديدة ( 6 % )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ج </a:t>
                      </a:r>
                      <a:r>
                        <a:rPr kumimoji="0" lang="ar-SA" sz="1800" b="1" kern="1200" dirty="0" err="1" smtClean="0">
                          <a:solidFill>
                            <a:schemeClr val="lt1"/>
                          </a:solidFill>
                          <a:latin typeface="+mn-lt"/>
                          <a:ea typeface="+mn-ea"/>
                          <a:cs typeface="+mn-cs"/>
                        </a:rPr>
                        <a:t>ـ</a:t>
                      </a:r>
                      <a:r>
                        <a:rPr kumimoji="0" lang="ar-SA" sz="1800" b="1" kern="1200" dirty="0" smtClean="0">
                          <a:solidFill>
                            <a:schemeClr val="lt1"/>
                          </a:solidFill>
                          <a:latin typeface="+mn-lt"/>
                          <a:ea typeface="+mn-ea"/>
                          <a:cs typeface="+mn-cs"/>
                        </a:rPr>
                        <a:t> الدول الأكثر تخلفاً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مجموع سكانها 932 مليوناً عام 1975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ويصل إلى 2200 مليون عام 2000 </a:t>
                      </a:r>
                      <a:r>
                        <a:rPr kumimoji="0" lang="ar-SA" sz="1800" b="1" kern="1200" dirty="0" err="1" smtClean="0">
                          <a:solidFill>
                            <a:schemeClr val="lt1"/>
                          </a:solidFill>
                          <a:latin typeface="+mn-lt"/>
                          <a:ea typeface="+mn-ea"/>
                          <a:cs typeface="+mn-cs"/>
                        </a:rPr>
                        <a:t>م</a:t>
                      </a:r>
                      <a:r>
                        <a:rPr kumimoji="0" lang="ar-SA" sz="1800" b="1" kern="1200" dirty="0" smtClean="0">
                          <a:solidFill>
                            <a:schemeClr val="lt1"/>
                          </a:solidFill>
                          <a:latin typeface="+mn-lt"/>
                          <a:ea typeface="+mn-ea"/>
                          <a:cs typeface="+mn-cs"/>
                        </a:rPr>
                        <a:t>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كافة أنواع الإعاقة ( 20 % )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إعاقة شديدة ( 12 % )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المجموع الكلي لحالات الإعاقة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أ </a:t>
                      </a:r>
                      <a:r>
                        <a:rPr kumimoji="0" lang="ar-SA" sz="1800" b="1" kern="1200" dirty="0" err="1" smtClean="0">
                          <a:solidFill>
                            <a:schemeClr val="lt1"/>
                          </a:solidFill>
                          <a:latin typeface="+mn-lt"/>
                          <a:ea typeface="+mn-ea"/>
                          <a:cs typeface="+mn-cs"/>
                        </a:rPr>
                        <a:t>ـ</a:t>
                      </a:r>
                      <a:r>
                        <a:rPr kumimoji="0" lang="ar-SA" sz="1800" b="1" kern="1200" dirty="0" smtClean="0">
                          <a:solidFill>
                            <a:schemeClr val="lt1"/>
                          </a:solidFill>
                          <a:latin typeface="+mn-lt"/>
                          <a:ea typeface="+mn-ea"/>
                          <a:cs typeface="+mn-cs"/>
                        </a:rPr>
                        <a:t> المجموع بالمليون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كافة أنواع الإعاقة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إعاقة شديدة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ب </a:t>
                      </a:r>
                      <a:r>
                        <a:rPr kumimoji="0" lang="ar-SA" sz="1800" b="1" kern="1200" dirty="0" err="1" smtClean="0">
                          <a:solidFill>
                            <a:schemeClr val="lt1"/>
                          </a:solidFill>
                          <a:latin typeface="+mn-lt"/>
                          <a:ea typeface="+mn-ea"/>
                          <a:cs typeface="+mn-cs"/>
                        </a:rPr>
                        <a:t>ـ</a:t>
                      </a:r>
                      <a:r>
                        <a:rPr kumimoji="0" lang="ar-SA" sz="1800" b="1" kern="1200" dirty="0" smtClean="0">
                          <a:solidFill>
                            <a:schemeClr val="lt1"/>
                          </a:solidFill>
                          <a:latin typeface="+mn-lt"/>
                          <a:ea typeface="+mn-ea"/>
                          <a:cs typeface="+mn-cs"/>
                        </a:rPr>
                        <a:t> بالنسبة المئوية لمجموع سكان العالم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كافة أنواع ودرجات الإعاقة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ـ إعاقة شديدة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ج </a:t>
                      </a:r>
                      <a:r>
                        <a:rPr kumimoji="0" lang="ar-SA" sz="1800" b="1" kern="1200" dirty="0" err="1" smtClean="0">
                          <a:solidFill>
                            <a:schemeClr val="lt1"/>
                          </a:solidFill>
                          <a:latin typeface="+mn-lt"/>
                          <a:ea typeface="+mn-ea"/>
                          <a:cs typeface="+mn-cs"/>
                        </a:rPr>
                        <a:t>ـ</a:t>
                      </a:r>
                      <a:r>
                        <a:rPr kumimoji="0" lang="ar-SA" sz="1800" b="1" kern="1200" dirty="0" smtClean="0">
                          <a:solidFill>
                            <a:schemeClr val="lt1"/>
                          </a:solidFill>
                          <a:latin typeface="+mn-lt"/>
                          <a:ea typeface="+mn-ea"/>
                          <a:cs typeface="+mn-cs"/>
                        </a:rPr>
                        <a:t> نسبة أنواع الإعاقة </a:t>
                      </a:r>
                      <a:endParaRPr kumimoji="0" lang="en-US" sz="1800" b="1" kern="1200" dirty="0" smtClean="0">
                        <a:solidFill>
                          <a:schemeClr val="lt1"/>
                        </a:solidFill>
                        <a:latin typeface="+mn-lt"/>
                        <a:ea typeface="+mn-ea"/>
                        <a:cs typeface="+mn-cs"/>
                      </a:endParaRPr>
                    </a:p>
                    <a:p>
                      <a:r>
                        <a:rPr kumimoji="0" lang="ar-SA" sz="1800" b="1" kern="1200" dirty="0" smtClean="0">
                          <a:solidFill>
                            <a:schemeClr val="lt1"/>
                          </a:solidFill>
                          <a:latin typeface="+mn-lt"/>
                          <a:ea typeface="+mn-ea"/>
                          <a:cs typeface="+mn-cs"/>
                        </a:rPr>
                        <a:t>د </a:t>
                      </a:r>
                      <a:r>
                        <a:rPr kumimoji="0" lang="ar-SA" sz="1800" b="1" kern="1200" dirty="0" err="1" smtClean="0">
                          <a:solidFill>
                            <a:schemeClr val="lt1"/>
                          </a:solidFill>
                          <a:latin typeface="+mn-lt"/>
                          <a:ea typeface="+mn-ea"/>
                          <a:cs typeface="+mn-cs"/>
                        </a:rPr>
                        <a:t>ـ</a:t>
                      </a:r>
                      <a:r>
                        <a:rPr kumimoji="0" lang="ar-SA" sz="1800" b="1" kern="1200" dirty="0" smtClean="0">
                          <a:solidFill>
                            <a:schemeClr val="lt1"/>
                          </a:solidFill>
                          <a:latin typeface="+mn-lt"/>
                          <a:ea typeface="+mn-ea"/>
                          <a:cs typeface="+mn-cs"/>
                        </a:rPr>
                        <a:t> نسبة الزيادة السنوية</a:t>
                      </a:r>
                      <a:endParaRPr lang="ar-SA" dirty="0"/>
                    </a:p>
                  </a:txBody>
                  <a:tcPr/>
                </a:tc>
                <a:tc>
                  <a:txBody>
                    <a:bodyPr/>
                    <a:lstStyle/>
                    <a:p>
                      <a:pPr rtl="1"/>
                      <a:endParaRPr lang="ar-SA" dirty="0"/>
                    </a:p>
                  </a:txBody>
                  <a:tcPr/>
                </a:tc>
                <a:tc>
                  <a:txBody>
                    <a:bodyPr/>
                    <a:lstStyle/>
                    <a:p>
                      <a:pPr rtl="1"/>
                      <a:r>
                        <a:rPr kumimoji="0" lang="ar-SA" sz="1800" b="1" kern="1200" dirty="0" smtClean="0">
                          <a:solidFill>
                            <a:schemeClr val="lt1"/>
                          </a:solidFill>
                          <a:latin typeface="+mn-lt"/>
                          <a:ea typeface="+mn-ea"/>
                          <a:cs typeface="+mn-cs"/>
                        </a:rPr>
                        <a:t>83.9 %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8.1 %</a:t>
                      </a:r>
                      <a:endParaRPr kumimoji="0" lang="en-US" sz="1800" b="1" kern="1200" dirty="0" smtClean="0">
                        <a:solidFill>
                          <a:schemeClr val="lt1"/>
                        </a:solidFill>
                        <a:latin typeface="+mn-lt"/>
                        <a:ea typeface="+mn-ea"/>
                        <a:cs typeface="+mn-cs"/>
                      </a:endParaRPr>
                    </a:p>
                    <a:p>
                      <a:pPr rtl="1"/>
                      <a:r>
                        <a:rPr kumimoji="0" lang="ar-SA" sz="1800" b="1" kern="1200" dirty="0" smtClean="0">
                          <a:solidFill>
                            <a:schemeClr val="lt1"/>
                          </a:solidFill>
                          <a:latin typeface="+mn-lt"/>
                          <a:ea typeface="+mn-ea"/>
                          <a:cs typeface="+mn-cs"/>
                        </a:rPr>
                        <a:t>13.5 %</a:t>
                      </a:r>
                      <a:endParaRPr kumimoji="0" lang="en-US" sz="1800" b="1" kern="1200" dirty="0" smtClean="0">
                        <a:solidFill>
                          <a:schemeClr val="lt1"/>
                        </a:solidFill>
                        <a:latin typeface="+mn-lt"/>
                        <a:ea typeface="+mn-ea"/>
                        <a:cs typeface="+mn-cs"/>
                      </a:endParaRPr>
                    </a:p>
                    <a:p>
                      <a:pPr rtl="1"/>
                      <a:endParaRPr lang="ar-SA"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0"/>
            <a:ext cx="7498080" cy="1143000"/>
          </a:xfrm>
        </p:spPr>
        <p:txBody>
          <a:bodyPr>
            <a:normAutofit/>
          </a:bodyPr>
          <a:lstStyle/>
          <a:p>
            <a:pPr algn="ctr"/>
            <a:r>
              <a:rPr lang="ar-SA" sz="2400" b="1" dirty="0" smtClean="0"/>
              <a:t>جدول توزيع مؤسسات التربية الخاصة في الدول العربية حسب الجهة المشرفة عليها</a:t>
            </a:r>
            <a:endParaRPr lang="ar-SA" sz="2400" dirty="0"/>
          </a:p>
        </p:txBody>
      </p:sp>
      <p:graphicFrame>
        <p:nvGraphicFramePr>
          <p:cNvPr id="4" name="عنصر نائب للمحتوى 3"/>
          <p:cNvGraphicFramePr>
            <a:graphicFrameLocks noGrp="1"/>
          </p:cNvGraphicFramePr>
          <p:nvPr>
            <p:ph idx="1"/>
          </p:nvPr>
        </p:nvGraphicFramePr>
        <p:xfrm>
          <a:off x="1331640" y="1052736"/>
          <a:ext cx="7499349" cy="5054501"/>
        </p:xfrm>
        <a:graphic>
          <a:graphicData uri="http://schemas.openxmlformats.org/drawingml/2006/table">
            <a:tbl>
              <a:tblPr rtl="1" firstRow="1" bandRow="1">
                <a:tableStyleId>{5C22544A-7EE6-4342-B048-85BDC9FD1C3A}</a:tableStyleId>
              </a:tblPr>
              <a:tblGrid>
                <a:gridCol w="2499783"/>
                <a:gridCol w="2499783"/>
                <a:gridCol w="2499783"/>
              </a:tblGrid>
              <a:tr h="465444">
                <a:tc>
                  <a:txBody>
                    <a:bodyPr/>
                    <a:lstStyle/>
                    <a:p>
                      <a:pPr algn="r" rtl="1">
                        <a:lnSpc>
                          <a:spcPct val="150000"/>
                        </a:lnSpc>
                        <a:spcAft>
                          <a:spcPts val="1000"/>
                        </a:spcAft>
                      </a:pPr>
                      <a:r>
                        <a:rPr lang="ar-SA" sz="2000" b="1" dirty="0">
                          <a:latin typeface="Calibri"/>
                          <a:ea typeface="Times New Roman"/>
                          <a:cs typeface="Times New Roman"/>
                        </a:rPr>
                        <a:t>الجهة المشرفة </a:t>
                      </a:r>
                      <a:endParaRPr lang="en-US" sz="2000" dirty="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عدد المؤسسات</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النسبة المئوية</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dirty="0">
                          <a:latin typeface="Calibri"/>
                          <a:ea typeface="Times New Roman"/>
                          <a:cs typeface="Times New Roman"/>
                        </a:rPr>
                        <a:t>الجمعيات الأهلية </a:t>
                      </a:r>
                      <a:endParaRPr lang="en-US" sz="2000" dirty="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128</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5 ،46 %</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dirty="0">
                          <a:latin typeface="Calibri"/>
                          <a:ea typeface="Times New Roman"/>
                          <a:cs typeface="Times New Roman"/>
                        </a:rPr>
                        <a:t>وزارت الشؤون الاجتماعية </a:t>
                      </a:r>
                      <a:endParaRPr lang="en-US" sz="2000" dirty="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71</a:t>
                      </a:r>
                      <a:endParaRPr lang="en-US" sz="200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25.8 %</a:t>
                      </a:r>
                      <a:endParaRPr lang="en-US" sz="2000">
                        <a:latin typeface="Calibri"/>
                        <a:ea typeface="Calibri"/>
                        <a:cs typeface="Arial"/>
                      </a:endParaRPr>
                    </a:p>
                  </a:txBody>
                  <a:tcPr marL="68580" marR="68580" marT="0" marB="0"/>
                </a:tc>
              </a:tr>
              <a:tr h="816543">
                <a:tc>
                  <a:txBody>
                    <a:bodyPr/>
                    <a:lstStyle/>
                    <a:p>
                      <a:pPr algn="r" rtl="1">
                        <a:lnSpc>
                          <a:spcPct val="150000"/>
                        </a:lnSpc>
                        <a:spcAft>
                          <a:spcPts val="1000"/>
                        </a:spcAft>
                      </a:pPr>
                      <a:r>
                        <a:rPr lang="ar-SA" sz="2000" b="1" dirty="0">
                          <a:latin typeface="Calibri"/>
                          <a:ea typeface="Times New Roman"/>
                          <a:cs typeface="Times New Roman"/>
                        </a:rPr>
                        <a:t>مؤسسات عامة للرعاية الاجتماعية </a:t>
                      </a:r>
                      <a:endParaRPr lang="en-US" sz="2000" dirty="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42</a:t>
                      </a:r>
                      <a:endParaRPr lang="en-US" sz="2000">
                        <a:latin typeface="Calibri"/>
                        <a:ea typeface="Calibri"/>
                        <a:cs typeface="Arial"/>
                      </a:endParaRPr>
                    </a:p>
                  </a:txBody>
                  <a:tcPr marL="68580" marR="68580" marT="0" marB="0"/>
                </a:tc>
                <a:tc>
                  <a:txBody>
                    <a:bodyPr/>
                    <a:lstStyle/>
                    <a:p>
                      <a:pPr algn="r" rtl="1">
                        <a:lnSpc>
                          <a:spcPct val="150000"/>
                        </a:lnSpc>
                        <a:spcAft>
                          <a:spcPts val="1000"/>
                        </a:spcAft>
                      </a:pPr>
                      <a:r>
                        <a:rPr lang="ar-SA" sz="2000" b="1" dirty="0">
                          <a:latin typeface="Calibri"/>
                          <a:ea typeface="Times New Roman"/>
                          <a:cs typeface="Times New Roman"/>
                        </a:rPr>
                        <a:t>15.3 %</a:t>
                      </a:r>
                      <a:endParaRPr lang="en-US" sz="2000" dirty="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dirty="0">
                          <a:latin typeface="Calibri"/>
                          <a:ea typeface="Times New Roman"/>
                          <a:cs typeface="Times New Roman"/>
                        </a:rPr>
                        <a:t>وزارت التربية والتعليم </a:t>
                      </a:r>
                      <a:endParaRPr lang="en-US" sz="2000" dirty="0">
                        <a:latin typeface="Calibri"/>
                        <a:ea typeface="Calibri"/>
                        <a:cs typeface="Arial"/>
                      </a:endParaRPr>
                    </a:p>
                  </a:txBody>
                  <a:tcPr marL="68580" marR="68580" marT="0" marB="0"/>
                </a:tc>
                <a:tc>
                  <a:txBody>
                    <a:bodyPr/>
                    <a:lstStyle/>
                    <a:p>
                      <a:pPr algn="ctr" rtl="1">
                        <a:lnSpc>
                          <a:spcPct val="150000"/>
                        </a:lnSpc>
                        <a:spcAft>
                          <a:spcPts val="1000"/>
                        </a:spcAft>
                      </a:pPr>
                      <a:r>
                        <a:rPr lang="ar-SA" sz="2000" b="1">
                          <a:latin typeface="Calibri"/>
                          <a:ea typeface="Times New Roman"/>
                          <a:cs typeface="Times New Roman"/>
                        </a:rPr>
                        <a:t>24</a:t>
                      </a:r>
                      <a:endParaRPr lang="en-US" sz="200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8.7 %</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a:latin typeface="Calibri"/>
                          <a:ea typeface="Times New Roman"/>
                          <a:cs typeface="Times New Roman"/>
                        </a:rPr>
                        <a:t>وزارت الشؤون الداخلية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4</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1.5 %</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a:latin typeface="Calibri"/>
                          <a:ea typeface="Times New Roman"/>
                          <a:cs typeface="Times New Roman"/>
                        </a:rPr>
                        <a:t>وزارت الحكم المحلي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2</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0.7 %</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a:latin typeface="Calibri"/>
                          <a:ea typeface="Times New Roman"/>
                          <a:cs typeface="Times New Roman"/>
                        </a:rPr>
                        <a:t>مكاتب إقليمية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2</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0.7 %</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a:latin typeface="Calibri"/>
                          <a:ea typeface="Times New Roman"/>
                          <a:cs typeface="Times New Roman"/>
                        </a:rPr>
                        <a:t>مؤسسات دولية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1</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a:latin typeface="Calibri"/>
                          <a:ea typeface="Times New Roman"/>
                          <a:cs typeface="Times New Roman"/>
                        </a:rPr>
                        <a:t>0.4 %</a:t>
                      </a:r>
                      <a:endParaRPr lang="en-US" sz="2000">
                        <a:latin typeface="Calibri"/>
                        <a:ea typeface="Calibri"/>
                        <a:cs typeface="Arial"/>
                      </a:endParaRPr>
                    </a:p>
                  </a:txBody>
                  <a:tcPr marL="68580" marR="68580" marT="0" marB="0"/>
                </a:tc>
              </a:tr>
              <a:tr h="465444">
                <a:tc>
                  <a:txBody>
                    <a:bodyPr/>
                    <a:lstStyle/>
                    <a:p>
                      <a:pPr algn="r" rtl="1">
                        <a:lnSpc>
                          <a:spcPct val="150000"/>
                        </a:lnSpc>
                        <a:spcAft>
                          <a:spcPts val="1000"/>
                        </a:spcAft>
                      </a:pPr>
                      <a:r>
                        <a:rPr lang="ar-SA" sz="2000" b="1">
                          <a:latin typeface="Calibri"/>
                          <a:ea typeface="Times New Roman"/>
                          <a:cs typeface="Times New Roman"/>
                        </a:rPr>
                        <a:t>الجهة المشرفة </a:t>
                      </a:r>
                      <a:endParaRPr lang="en-US" sz="2000">
                        <a:latin typeface="Calibri"/>
                        <a:ea typeface="Calibri"/>
                        <a:cs typeface="Arial"/>
                      </a:endParaRPr>
                    </a:p>
                  </a:txBody>
                  <a:tcPr marL="68580" marR="68580" marT="0" marB="0"/>
                </a:tc>
                <a:tc>
                  <a:txBody>
                    <a:bodyPr/>
                    <a:lstStyle/>
                    <a:p>
                      <a:pPr algn="ctr" rtl="1">
                        <a:lnSpc>
                          <a:spcPct val="150000"/>
                        </a:lnSpc>
                        <a:spcAft>
                          <a:spcPts val="1000"/>
                        </a:spcAft>
                      </a:pPr>
                      <a:r>
                        <a:rPr lang="ar-SA" sz="2000" b="1" dirty="0">
                          <a:latin typeface="Calibri"/>
                          <a:ea typeface="Times New Roman"/>
                          <a:cs typeface="Times New Roman"/>
                        </a:rPr>
                        <a:t>عدد المؤسسات</a:t>
                      </a:r>
                      <a:endParaRPr lang="en-US" sz="2000" dirty="0">
                        <a:latin typeface="Calibri"/>
                        <a:ea typeface="Calibri"/>
                        <a:cs typeface="Arial"/>
                      </a:endParaRPr>
                    </a:p>
                  </a:txBody>
                  <a:tcPr marL="68580" marR="68580" marT="0" marB="0"/>
                </a:tc>
                <a:tc>
                  <a:txBody>
                    <a:bodyPr/>
                    <a:lstStyle/>
                    <a:p>
                      <a:pPr algn="r" rtl="1">
                        <a:lnSpc>
                          <a:spcPct val="150000"/>
                        </a:lnSpc>
                        <a:spcAft>
                          <a:spcPts val="1000"/>
                        </a:spcAft>
                      </a:pPr>
                      <a:r>
                        <a:rPr lang="ar-SA" sz="2000" b="1" dirty="0">
                          <a:latin typeface="Calibri"/>
                          <a:ea typeface="Times New Roman"/>
                          <a:cs typeface="Times New Roman"/>
                        </a:rPr>
                        <a:t>النسبة المئوية</a:t>
                      </a:r>
                      <a:endParaRPr lang="en-US" sz="20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435100" y="476672"/>
          <a:ext cx="7499350"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abu-slee\AppData\Local\Microsoft\Windows\Temporary Internet Files\Content.IE5\GVLZ4YTP\MC900196106[1].wmf"/>
          <p:cNvPicPr>
            <a:picLocks noChangeAspect="1" noChangeArrowheads="1"/>
          </p:cNvPicPr>
          <p:nvPr/>
        </p:nvPicPr>
        <p:blipFill>
          <a:blip r:embed="rId2" cstate="print">
            <a:duotone>
              <a:schemeClr val="accent2">
                <a:shade val="45000"/>
                <a:satMod val="135000"/>
              </a:schemeClr>
              <a:prstClr val="white"/>
            </a:duotone>
            <a:lum bright="23000"/>
          </a:blip>
          <a:srcRect/>
          <a:stretch>
            <a:fillRect/>
          </a:stretch>
        </p:blipFill>
        <p:spPr bwMode="auto">
          <a:xfrm>
            <a:off x="3203848" y="1628800"/>
            <a:ext cx="3494128" cy="3131796"/>
          </a:xfrm>
          <a:prstGeom prst="rect">
            <a:avLst/>
          </a:prstGeom>
          <a:noFill/>
        </p:spPr>
      </p:pic>
      <p:sp>
        <p:nvSpPr>
          <p:cNvPr id="2" name="عنوان 1"/>
          <p:cNvSpPr>
            <a:spLocks noGrp="1"/>
          </p:cNvSpPr>
          <p:nvPr>
            <p:ph type="title"/>
          </p:nvPr>
        </p:nvSpPr>
        <p:spPr>
          <a:xfrm>
            <a:off x="1435608" y="274638"/>
            <a:ext cx="7498080" cy="778098"/>
          </a:xfrm>
        </p:spPr>
        <p:txBody>
          <a:bodyPr>
            <a:normAutofit/>
          </a:bodyPr>
          <a:lstStyle/>
          <a:p>
            <a:pPr algn="ctr"/>
            <a:r>
              <a:rPr lang="ar-SA" sz="2400" b="1" dirty="0" smtClean="0"/>
              <a:t>التنظيم القانوني: بعض الاتفاقيات </a:t>
            </a:r>
            <a:r>
              <a:rPr lang="ar-SA" sz="2400" b="1" dirty="0" smtClean="0"/>
              <a:t>والمواثيق الدولية</a:t>
            </a:r>
            <a:endParaRPr lang="ar-SA" sz="2400" dirty="0"/>
          </a:p>
        </p:txBody>
      </p:sp>
      <p:sp>
        <p:nvSpPr>
          <p:cNvPr id="3" name="عنصر نائب للمحتوى 2"/>
          <p:cNvSpPr>
            <a:spLocks noGrp="1"/>
          </p:cNvSpPr>
          <p:nvPr>
            <p:ph idx="1"/>
          </p:nvPr>
        </p:nvSpPr>
        <p:spPr/>
        <p:txBody>
          <a:bodyPr>
            <a:normAutofit/>
          </a:bodyPr>
          <a:lstStyle/>
          <a:p>
            <a:r>
              <a:rPr lang="ar-SA" sz="2000" b="1" dirty="0" smtClean="0"/>
              <a:t>العهد </a:t>
            </a:r>
            <a:r>
              <a:rPr lang="ar-SA" sz="2000" b="1" dirty="0" smtClean="0"/>
              <a:t>الدولي الإعلان العالمي لحقوق الإنسان لسنة 1948م والذي أكد على تمتع جميع الأفراد دون تميز بالحقوق والواجبات بأي مكان وزمان بين كافة الناس </a:t>
            </a:r>
            <a:endParaRPr lang="ar-SA" sz="2000" b="1" dirty="0" smtClean="0"/>
          </a:p>
          <a:p>
            <a:endParaRPr lang="en-US" sz="2000" dirty="0" smtClean="0"/>
          </a:p>
          <a:p>
            <a:pPr lvl="0"/>
            <a:r>
              <a:rPr lang="ar-SA" sz="2000" b="1" dirty="0" smtClean="0"/>
              <a:t>العهد الدولي الخاص بالحقوق الاجتماعية والاقتصادية والثقافية </a:t>
            </a:r>
            <a:r>
              <a:rPr lang="ar-SA" sz="2000" b="1" dirty="0" smtClean="0"/>
              <a:t>لسنة </a:t>
            </a:r>
            <a:r>
              <a:rPr lang="ar-SA" sz="2000" b="1" dirty="0" smtClean="0"/>
              <a:t>1966م والذي جاء ليؤكد دون تمييز على الحق بالضمان الاجتماعي والتأمينات الاجتماعية في مادته السادسة والحق بالصحة الجسدية والعقلية وفي مادته 12 على ضمان الحق في التربية والتعليم في المادة 13 </a:t>
            </a:r>
            <a:endParaRPr lang="en-US" sz="2000" dirty="0" smtClean="0"/>
          </a:p>
          <a:p>
            <a:pPr lvl="0"/>
            <a:endParaRPr lang="en-US" sz="2000" dirty="0" smtClean="0"/>
          </a:p>
          <a:p>
            <a:pPr lvl="0"/>
            <a:r>
              <a:rPr lang="ar-SA" sz="2000" b="1" dirty="0" smtClean="0"/>
              <a:t>العهد الدولي الخاص بالحقوق المدنية والسياسية لسنة 1966 </a:t>
            </a:r>
            <a:r>
              <a:rPr lang="ar-SA" sz="2000" b="1" dirty="0" err="1" smtClean="0"/>
              <a:t>م</a:t>
            </a:r>
            <a:r>
              <a:rPr lang="ar-SA" sz="2000" b="1" dirty="0" smtClean="0"/>
              <a:t> والذي أشار في مادته الثانية إلى الحق في الحياة وما يتصل </a:t>
            </a:r>
            <a:r>
              <a:rPr lang="ar-SA" sz="2000" b="1" dirty="0" err="1" smtClean="0"/>
              <a:t>بها</a:t>
            </a:r>
            <a:r>
              <a:rPr lang="ar-SA" sz="2000" b="1" dirty="0" smtClean="0"/>
              <a:t> من حق الفرد في سلامة شخصه وضمان ألأمن الفردي وكذلك الحرية بإبداء الرأي وحرية التنقل وحرية العقيدة والحق بالاشتراك بالحياة السياسية وتقلد الوظائف العامة وعلى كل دولة أصبحت طرفا بهذا العهد احترام وكفالة كافة </a:t>
            </a:r>
            <a:r>
              <a:rPr lang="ar-SA" sz="2000" b="1" dirty="0" smtClean="0"/>
              <a:t>الحقوق </a:t>
            </a:r>
            <a:r>
              <a:rPr lang="ar-SA" sz="2000" b="1" dirty="0" smtClean="0"/>
              <a:t>لجميع الأفراد الموجودين على إقليمها والداخلين في ولايتها دون تمييز من أي نوع كان </a:t>
            </a:r>
            <a:endParaRPr lang="ar-SA" sz="2000" b="1" dirty="0" smtClean="0"/>
          </a:p>
          <a:p>
            <a:pPr lvl="0"/>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bu-slee\AppData\Local\Microsoft\Windows\Temporary Internet Files\Content.IE5\67MAPSG3\MC900288988[1].wmf"/>
          <p:cNvPicPr>
            <a:picLocks noChangeAspect="1" noChangeArrowheads="1"/>
          </p:cNvPicPr>
          <p:nvPr/>
        </p:nvPicPr>
        <p:blipFill>
          <a:blip r:embed="rId2" cstate="print">
            <a:lum bright="65000" contrast="53000"/>
          </a:blip>
          <a:srcRect/>
          <a:stretch>
            <a:fillRect/>
          </a:stretch>
        </p:blipFill>
        <p:spPr bwMode="auto">
          <a:xfrm>
            <a:off x="1187624" y="2924944"/>
            <a:ext cx="7344816" cy="3712121"/>
          </a:xfrm>
          <a:prstGeom prst="rect">
            <a:avLst/>
          </a:prstGeom>
          <a:noFill/>
        </p:spPr>
      </p:pic>
      <p:sp>
        <p:nvSpPr>
          <p:cNvPr id="3" name="عنصر نائب للمحتوى 2"/>
          <p:cNvSpPr>
            <a:spLocks noGrp="1"/>
          </p:cNvSpPr>
          <p:nvPr>
            <p:ph idx="1"/>
          </p:nvPr>
        </p:nvSpPr>
        <p:spPr>
          <a:xfrm>
            <a:off x="1435608" y="260648"/>
            <a:ext cx="7498080" cy="5987752"/>
          </a:xfrm>
        </p:spPr>
        <p:txBody>
          <a:bodyPr>
            <a:normAutofit/>
          </a:bodyPr>
          <a:lstStyle/>
          <a:p>
            <a:pPr lvl="0"/>
            <a:r>
              <a:rPr lang="ar-SA" sz="2000" b="1" dirty="0" smtClean="0"/>
              <a:t>الإعلان الخاص بالمعاقين ذهنيا لسنة 1971م  أكد على أن تضع الدول نصب عينيها ضرورة مساعدة ألأشخاص المتخلفين عقليا والعمل على تنمية قدرات وتيسير اندماجهم مؤكدا أن للمتخلف عقليا نفس ما لسائر البشر من حقوق حسب ما جاء في مادته الأولى , وان له الحق في الرعاية والعلاج والتدريب والتأهيل والتعليم  والتوجيه بما يلزم لتنمية قدراته وطاقاته هذا حسبما جاء في مادته الثانية . بالإضافة إلى حقه في  التمتع بالأمن الاقتصادي وبمستوى معيشي لائق وحقه في العمل المادة 3 , ذلك بجانب حقه في الإقامة مع أسرته وحقه في التقاضي وحمايته من الاستغلال </a:t>
            </a:r>
            <a:endParaRPr lang="ar-SA" sz="2000" b="1" dirty="0" smtClean="0"/>
          </a:p>
          <a:p>
            <a:pPr lvl="0"/>
            <a:endParaRPr lang="en-US" sz="2000" dirty="0" smtClean="0"/>
          </a:p>
          <a:p>
            <a:pPr lvl="0"/>
            <a:r>
              <a:rPr lang="ar-SA" sz="2000" b="1" dirty="0" smtClean="0"/>
              <a:t>الإعلان العالمي لحقوق المعاقين لسنة 1975م وتعتبر بمثابة ألأساس الذي اعتمدت عليه أغلب التشريعات في دول العالم في تكريس حقوق المعاقين فهذا الإعلان الذي يخص المعاقين بالذات وحقوقهم التي يجب على الدولة </a:t>
            </a:r>
            <a:r>
              <a:rPr lang="ar-SA" sz="2000" b="1" dirty="0" err="1" smtClean="0"/>
              <a:t>ان</a:t>
            </a:r>
            <a:r>
              <a:rPr lang="ar-SA" sz="2000" b="1" dirty="0" smtClean="0"/>
              <a:t> تكفلها لهم مثل الحق باحترام كرامته وحقه في بيئة مناسبة تتحقق عن طريق تجهيز الأماكن لتسهيل حركته وتنقلاته وحقه في الرعاية والتأهيل وحقه بالرعاية الصحية وحقه بالحصول على التعويضات ممن تسببوا في إعاقته وحقه في مستوى معيشي لائق وحقه في الحصول على المساعدة القانونية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0.gstatic.com/images?q=tbn:ANd9GcSIQAQVkQeQGW3xXV9pzNtpM6xv_fxYTOP9_F4-i96NO48-kUBx"/>
          <p:cNvPicPr>
            <a:picLocks noChangeAspect="1" noChangeArrowheads="1"/>
          </p:cNvPicPr>
          <p:nvPr/>
        </p:nvPicPr>
        <p:blipFill>
          <a:blip r:embed="rId2" cstate="print">
            <a:lum bright="87000" contrast="-42000"/>
          </a:blip>
          <a:srcRect/>
          <a:stretch>
            <a:fillRect/>
          </a:stretch>
        </p:blipFill>
        <p:spPr bwMode="auto">
          <a:xfrm flipH="1">
            <a:off x="1691680" y="1528424"/>
            <a:ext cx="4961048" cy="4492864"/>
          </a:xfrm>
          <a:prstGeom prst="rect">
            <a:avLst/>
          </a:prstGeom>
          <a:noFill/>
        </p:spPr>
      </p:pic>
      <p:sp>
        <p:nvSpPr>
          <p:cNvPr id="2" name="عنوان 1"/>
          <p:cNvSpPr>
            <a:spLocks noGrp="1"/>
          </p:cNvSpPr>
          <p:nvPr>
            <p:ph type="title"/>
          </p:nvPr>
        </p:nvSpPr>
        <p:spPr>
          <a:xfrm>
            <a:off x="1435608" y="274638"/>
            <a:ext cx="7498080" cy="490066"/>
          </a:xfrm>
        </p:spPr>
        <p:txBody>
          <a:bodyPr>
            <a:normAutofit fontScale="90000"/>
          </a:bodyPr>
          <a:lstStyle/>
          <a:p>
            <a:pPr algn="ctr"/>
            <a:r>
              <a:rPr lang="ar-SA" sz="2400" b="1" dirty="0" smtClean="0"/>
              <a:t>مداخلة ورأي شخصي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435608" y="692696"/>
            <a:ext cx="7498080" cy="5555704"/>
          </a:xfrm>
        </p:spPr>
        <p:txBody>
          <a:bodyPr>
            <a:normAutofit/>
          </a:bodyPr>
          <a:lstStyle/>
          <a:p>
            <a:r>
              <a:rPr lang="ar-SA" sz="2000" b="1" dirty="0" smtClean="0"/>
              <a:t>كم عدد الذين تعرضوا للإعاقة بسبب الألغام التي تزرع وقت الحرب وتهمل بعد انتهائها وتصبح هذه ألألغام بمثابة ساعة مؤقتة للقتل والإعاقة , وهل رأينا أن هناك شخص إذا لم يقتل يصبح معاقا بفعل هذه ألألغام يتقاضى تعويضا أو حتى مجرد عناية ؟  للأسف هناك ألآلاف المؤلفة من هؤلاء الأشخاص يعيشون حياة التسول والكفاف ولا ينظر لهم أنهم ضحايا للعبة لا يد لهم فيها فأين المواثيق الدولية من هؤلاء </a:t>
            </a:r>
            <a:r>
              <a:rPr lang="ar-SA" sz="2000" b="1" dirty="0" smtClean="0"/>
              <a:t>بالذات؟</a:t>
            </a:r>
            <a:endParaRPr lang="en-US" sz="2000" dirty="0" smtClean="0"/>
          </a:p>
          <a:p>
            <a:pPr lvl="0"/>
            <a:r>
              <a:rPr lang="ar-SA" sz="2000" b="1" dirty="0" smtClean="0"/>
              <a:t>مبادئ حماية ألأشخاص المصابين بمرض عقلي وتحسين العناية بالصحة العقلية لسنة 1991م</a:t>
            </a:r>
            <a:endParaRPr lang="en-US" sz="2000" dirty="0" smtClean="0"/>
          </a:p>
          <a:p>
            <a:pPr lvl="0"/>
            <a:r>
              <a:rPr lang="ar-SA" sz="2000" b="1" dirty="0" smtClean="0"/>
              <a:t>القواعد المحددة بشأن تكافؤ الفرص بالنسبة للمعاقين 1993م </a:t>
            </a:r>
            <a:endParaRPr lang="en-US" sz="2000" dirty="0" smtClean="0"/>
          </a:p>
          <a:p>
            <a:pPr lvl="0"/>
            <a:r>
              <a:rPr lang="ar-SA" sz="2000" b="1" dirty="0" smtClean="0"/>
              <a:t>الاتفاقية الدولية لحقوق ألأشخاص ذوي الإعاقة والتي تم التوقيع عليها في 30/3/2007 والتي جاءت لتضع تنظيما شاملا وكاملا لحقوق ذوي الإعاقة بالإضافة للبروتوكول الاختيار المكمل لها والذي أضاف اختصاصا هاما إلى الآلية الخاصة بتطبيق المعاهدة وهي اللجنة المعنية بحقوق الأشخاص ذوي الإعاقة والتي يشار إليها باللجنة حيث أضاف لها اختصاصا هاما وهو تلقي الشكاوى أو الرسائل المقدمة من قبل أو نيابة عن ألأفراد أو مجموعات ألأفراد الخاضعين لولاية دولة طرف ويدعون أنهم ضحايا انتهاك تلك الدولة لأي من الحقوق المحددة في الاتفاقية </a:t>
            </a:r>
            <a:endParaRPr lang="en-US" sz="2000" dirty="0" smtClean="0"/>
          </a:p>
          <a:p>
            <a:r>
              <a:rPr lang="ar-SA" sz="2000" b="1" dirty="0" smtClean="0"/>
              <a:t> </a:t>
            </a:r>
            <a:endParaRPr lang="en-US" sz="2000" dirty="0" smtClean="0"/>
          </a:p>
          <a:p>
            <a:endParaRPr lang="ar-SA" sz="2000" dirty="0"/>
          </a:p>
        </p:txBody>
      </p:sp>
      <p:pic>
        <p:nvPicPr>
          <p:cNvPr id="35844" name="Picture 4" descr="http://t0.gstatic.com/images?q=tbn:ANd9GcSO9OMgrq1f_EVaqrglq-YhygAMzTV4P0iMBwv4BKk5yTGATYLG"/>
          <p:cNvPicPr>
            <a:picLocks noChangeAspect="1" noChangeArrowheads="1"/>
          </p:cNvPicPr>
          <p:nvPr/>
        </p:nvPicPr>
        <p:blipFill>
          <a:blip r:embed="rId3" cstate="print"/>
          <a:srcRect/>
          <a:stretch>
            <a:fillRect/>
          </a:stretch>
        </p:blipFill>
        <p:spPr bwMode="auto">
          <a:xfrm>
            <a:off x="0" y="5301208"/>
            <a:ext cx="2016224" cy="1556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pPr algn="ctr"/>
            <a:r>
              <a:rPr lang="ar-SA" sz="2400" b="1" dirty="0" smtClean="0">
                <a:solidFill>
                  <a:srgbClr val="FF0000"/>
                </a:solidFill>
              </a:rPr>
              <a:t>نسبة المعاقين في العالم</a:t>
            </a:r>
            <a:r>
              <a:rPr lang="ar-SA" sz="2400" b="1" dirty="0" smtClean="0"/>
              <a:t> أكثر من 900 مليون شخص</a:t>
            </a:r>
            <a:r>
              <a:rPr lang="ar-SA" sz="2400" b="1" dirty="0" smtClean="0">
                <a:solidFill>
                  <a:srgbClr val="FF0000"/>
                </a:solidFill>
              </a:rPr>
              <a:t> </a:t>
            </a:r>
            <a:r>
              <a:rPr lang="ar-SA" sz="2400" b="1" dirty="0" smtClean="0">
                <a:solidFill>
                  <a:srgbClr val="FF0000"/>
                </a:solidFill>
              </a:rPr>
              <a:t/>
            </a:r>
            <a:br>
              <a:rPr lang="ar-SA" sz="2400" b="1" dirty="0" smtClean="0">
                <a:solidFill>
                  <a:srgbClr val="FF0000"/>
                </a:solidFill>
              </a:rPr>
            </a:br>
            <a:r>
              <a:rPr lang="ar-SA" sz="2400" b="1" dirty="0" smtClean="0"/>
              <a:t>في </a:t>
            </a:r>
            <a:r>
              <a:rPr lang="ar-SA" sz="2400" b="1" dirty="0" smtClean="0"/>
              <a:t>المملكة العربية السعودية فان عدد المعاقين يصل إلى 720 ألف معاق</a:t>
            </a:r>
            <a:r>
              <a:rPr lang="en-US" sz="2400" dirty="0" smtClean="0"/>
              <a:t/>
            </a:r>
            <a:br>
              <a:rPr lang="en-US" sz="2400" dirty="0" smtClean="0"/>
            </a:br>
            <a:r>
              <a:rPr lang="ar-SA" sz="2400" b="1" dirty="0" smtClean="0"/>
              <a:t>نسبتهم 4%</a:t>
            </a:r>
            <a:r>
              <a:rPr lang="ar-SA" sz="2400" dirty="0" smtClean="0">
                <a:solidFill>
                  <a:srgbClr val="FF0000"/>
                </a:solidFill>
              </a:rPr>
              <a:t/>
            </a:r>
            <a:br>
              <a:rPr lang="ar-SA" sz="2400" dirty="0" smtClean="0">
                <a:solidFill>
                  <a:srgbClr val="FF0000"/>
                </a:solidFill>
              </a:rPr>
            </a:br>
            <a:endParaRPr lang="ar-SA" sz="2400" dirty="0"/>
          </a:p>
        </p:txBody>
      </p:sp>
      <p:sp>
        <p:nvSpPr>
          <p:cNvPr id="3" name="عنوان فرعي 2"/>
          <p:cNvSpPr>
            <a:spLocks noGrp="1"/>
          </p:cNvSpPr>
          <p:nvPr>
            <p:ph type="subTitle" idx="1"/>
          </p:nvPr>
        </p:nvSpPr>
        <p:spPr>
          <a:xfrm>
            <a:off x="1432560" y="1850064"/>
            <a:ext cx="7406640" cy="4675280"/>
          </a:xfrm>
        </p:spPr>
        <p:txBody>
          <a:bodyPr>
            <a:normAutofit/>
          </a:bodyPr>
          <a:lstStyle/>
          <a:p>
            <a:pPr algn="r"/>
            <a:r>
              <a:rPr lang="ar-SA" sz="2000" b="1" dirty="0" smtClean="0">
                <a:solidFill>
                  <a:srgbClr val="FF0000"/>
                </a:solidFill>
              </a:rPr>
              <a:t>الرقم اكبر بكثير من هذه الإحصائية لعدة ظروف منها:</a:t>
            </a:r>
          </a:p>
          <a:p>
            <a:pPr algn="r"/>
            <a:r>
              <a:rPr lang="ar-SA" sz="2000" b="1" dirty="0" smtClean="0">
                <a:solidFill>
                  <a:srgbClr val="FF0000"/>
                </a:solidFill>
              </a:rPr>
              <a:t> تجاهل إحصاء أعداد كبيرة من أصحاب الاحتياجات الخاصة في بعض البلدان الفقيرة </a:t>
            </a:r>
            <a:r>
              <a:rPr lang="ar-SA" sz="2000" b="1" dirty="0" err="1" smtClean="0">
                <a:solidFill>
                  <a:srgbClr val="FF0000"/>
                </a:solidFill>
              </a:rPr>
              <a:t>لإسباب</a:t>
            </a:r>
            <a:r>
              <a:rPr lang="ar-SA" sz="2000" b="1" dirty="0" smtClean="0">
                <a:solidFill>
                  <a:srgbClr val="FF0000"/>
                </a:solidFill>
              </a:rPr>
              <a:t> منها:</a:t>
            </a:r>
          </a:p>
          <a:p>
            <a:pPr algn="r"/>
            <a:r>
              <a:rPr lang="ar-SA" sz="2000" b="1" dirty="0" smtClean="0">
                <a:solidFill>
                  <a:schemeClr val="accent2"/>
                </a:solidFill>
              </a:rPr>
              <a:t>                       بعدها عن العاصمة وعن التنظيم المدني</a:t>
            </a:r>
          </a:p>
          <a:p>
            <a:pPr algn="r"/>
            <a:r>
              <a:rPr lang="ar-SA" sz="2000" b="1" dirty="0" smtClean="0">
                <a:solidFill>
                  <a:srgbClr val="FF0000"/>
                </a:solidFill>
              </a:rPr>
              <a:t>            </a:t>
            </a:r>
            <a:r>
              <a:rPr lang="ar-SA" sz="2000" b="1" dirty="0" smtClean="0">
                <a:solidFill>
                  <a:srgbClr val="FF0000"/>
                </a:solidFill>
              </a:rPr>
              <a:t>           صعوبة </a:t>
            </a:r>
            <a:r>
              <a:rPr lang="ar-SA" sz="2000" b="1" dirty="0" smtClean="0">
                <a:solidFill>
                  <a:srgbClr val="FF0000"/>
                </a:solidFill>
              </a:rPr>
              <a:t>توفر المواصلات لنقل فرق الإحصاء </a:t>
            </a:r>
          </a:p>
          <a:p>
            <a:pPr algn="r"/>
            <a:r>
              <a:rPr lang="ar-SA" sz="2000" b="1" dirty="0" smtClean="0">
                <a:solidFill>
                  <a:srgbClr val="FF0000"/>
                </a:solidFill>
              </a:rPr>
              <a:t>              </a:t>
            </a:r>
            <a:r>
              <a:rPr lang="ar-SA" sz="2000" b="1" dirty="0" smtClean="0">
                <a:solidFill>
                  <a:srgbClr val="FF0000"/>
                </a:solidFill>
              </a:rPr>
              <a:t>         والأطباء </a:t>
            </a:r>
            <a:r>
              <a:rPr lang="ar-SA" sz="2000" b="1" dirty="0" smtClean="0">
                <a:solidFill>
                  <a:srgbClr val="FF0000"/>
                </a:solidFill>
              </a:rPr>
              <a:t>والأخصائيين  </a:t>
            </a:r>
          </a:p>
          <a:p>
            <a:pPr algn="r"/>
            <a:r>
              <a:rPr lang="ar-SA" sz="2000" b="1" dirty="0" smtClean="0">
                <a:solidFill>
                  <a:srgbClr val="FF0000"/>
                </a:solidFill>
              </a:rPr>
              <a:t> </a:t>
            </a:r>
            <a:r>
              <a:rPr lang="ar-SY" sz="2000" b="1" dirty="0" smtClean="0"/>
              <a:t>العوامل الصحية</a:t>
            </a:r>
            <a:endParaRPr lang="ar-SA" sz="2000" b="1" dirty="0" smtClean="0"/>
          </a:p>
          <a:p>
            <a:pPr algn="r"/>
            <a:r>
              <a:rPr lang="ar-SA" sz="2000" b="1" dirty="0" smtClean="0">
                <a:solidFill>
                  <a:schemeClr val="accent6">
                    <a:lumMod val="75000"/>
                  </a:schemeClr>
                </a:solidFill>
              </a:rPr>
              <a:t>الحروب الأهلية والثورات </a:t>
            </a:r>
            <a:r>
              <a:rPr lang="ar-SA" sz="2000" b="1" dirty="0" smtClean="0">
                <a:solidFill>
                  <a:schemeClr val="accent6">
                    <a:lumMod val="75000"/>
                  </a:schemeClr>
                </a:solidFill>
              </a:rPr>
              <a:t>الداخلية</a:t>
            </a:r>
          </a:p>
          <a:p>
            <a:pPr algn="r"/>
            <a:r>
              <a:rPr lang="ar-SA" sz="2000" b="1" dirty="0" smtClean="0"/>
              <a:t>ارتفاع نسبة  زواج الأقارب في </a:t>
            </a:r>
            <a:r>
              <a:rPr lang="ar-SA" sz="2000" b="1" dirty="0" smtClean="0"/>
              <a:t>بعض مناطق </a:t>
            </a:r>
            <a:r>
              <a:rPr lang="ar-SA" sz="2000" b="1" dirty="0" smtClean="0"/>
              <a:t>من المملكة </a:t>
            </a:r>
            <a:endParaRPr lang="ar-SA" sz="2000" dirty="0" smtClean="0">
              <a:solidFill>
                <a:schemeClr val="accent6">
                  <a:lumMod val="75000"/>
                </a:schemeClr>
              </a:solidFill>
            </a:endParaRPr>
          </a:p>
          <a:p>
            <a:pPr algn="r"/>
            <a:r>
              <a:rPr lang="ar-SA" sz="2000" b="1" dirty="0" smtClean="0"/>
              <a:t>ارتفاع معدل حوادث </a:t>
            </a:r>
            <a:r>
              <a:rPr lang="ar-SA" sz="2000" b="1" dirty="0" smtClean="0"/>
              <a:t>السيارات</a:t>
            </a:r>
          </a:p>
          <a:p>
            <a:pPr algn="r"/>
            <a:r>
              <a:rPr lang="ar-SA" sz="2000" b="1" dirty="0" smtClean="0"/>
              <a:t> </a:t>
            </a:r>
            <a:r>
              <a:rPr lang="ar-SA" sz="2000" b="1" dirty="0" smtClean="0"/>
              <a:t>بعض </a:t>
            </a:r>
            <a:r>
              <a:rPr lang="ar-SA" sz="2000" b="1" dirty="0" smtClean="0"/>
              <a:t>الأسر </a:t>
            </a:r>
            <a:r>
              <a:rPr lang="ar-SA" sz="2000" b="1" dirty="0" smtClean="0"/>
              <a:t>يشعرون بالخجل من وجود طفل معوق </a:t>
            </a:r>
            <a:endParaRPr lang="ar-SA" sz="2000" b="1" dirty="0" smtClean="0"/>
          </a:p>
          <a:p>
            <a:pPr algn="r"/>
            <a:r>
              <a:rPr lang="ar-SA" sz="2000" b="1" dirty="0" smtClean="0"/>
              <a:t>لذلك تتجنب </a:t>
            </a:r>
            <a:r>
              <a:rPr lang="ar-SA" sz="2000" b="1" dirty="0" smtClean="0"/>
              <a:t>المشاركة في </a:t>
            </a:r>
            <a:r>
              <a:rPr lang="ar-SA" sz="2000" b="1" dirty="0" smtClean="0"/>
              <a:t>البحوث </a:t>
            </a:r>
            <a:r>
              <a:rPr lang="ar-SA" sz="2000" b="1" dirty="0" smtClean="0"/>
              <a:t>التي تخص المعاقين</a:t>
            </a:r>
            <a:endParaRPr lang="ar-SA" sz="2000" dirty="0"/>
          </a:p>
        </p:txBody>
      </p:sp>
      <p:pic>
        <p:nvPicPr>
          <p:cNvPr id="1026" name="Picture 2" descr="C:\Users\abu-slee\AppData\Local\Microsoft\Windows\Temporary Internet Files\Content.IE5\GVLZ4YTP\MC900288988[1].wmf"/>
          <p:cNvPicPr>
            <a:picLocks noChangeAspect="1" noChangeArrowheads="1"/>
          </p:cNvPicPr>
          <p:nvPr/>
        </p:nvPicPr>
        <p:blipFill>
          <a:blip r:embed="rId3" cstate="print"/>
          <a:srcRect/>
          <a:stretch>
            <a:fillRect/>
          </a:stretch>
        </p:blipFill>
        <p:spPr bwMode="auto">
          <a:xfrm>
            <a:off x="395536" y="5157192"/>
            <a:ext cx="3635896" cy="1556792"/>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par>
                          <p:cTn id="42" fill="hold">
                            <p:stCondLst>
                              <p:cond delay="85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par>
                          <p:cTn id="46" fill="hold">
                            <p:stCondLst>
                              <p:cond delay="9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childTnLst>
                                </p:cTn>
                              </p:par>
                            </p:childTnLst>
                          </p:cTn>
                        </p:par>
                        <p:par>
                          <p:cTn id="50" fill="hold">
                            <p:stCondLst>
                              <p:cond delay="10500"/>
                            </p:stCondLst>
                            <p:childTnLst>
                              <p:par>
                                <p:cTn id="51" presetID="10" presetClass="entr" presetSubtype="0"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1.gstatic.com/images?q=tbn:ANd9GcQPoYp8ggCsg6oFlvCYzDB2QJNk2iUUGs61-lBoKfttPAxf-kw7Vg"/>
          <p:cNvPicPr>
            <a:picLocks noChangeAspect="1" noChangeArrowheads="1"/>
          </p:cNvPicPr>
          <p:nvPr/>
        </p:nvPicPr>
        <p:blipFill>
          <a:blip r:embed="rId2" cstate="print">
            <a:lum bright="18000" contrast="-28000"/>
          </a:blip>
          <a:srcRect/>
          <a:stretch>
            <a:fillRect/>
          </a:stretch>
        </p:blipFill>
        <p:spPr bwMode="auto">
          <a:xfrm>
            <a:off x="1259632" y="1268760"/>
            <a:ext cx="7488832" cy="4320480"/>
          </a:xfrm>
          <a:prstGeom prst="rect">
            <a:avLst/>
          </a:prstGeom>
          <a:noFill/>
        </p:spPr>
      </p:pic>
      <p:sp>
        <p:nvSpPr>
          <p:cNvPr id="2" name="عنوان 1"/>
          <p:cNvSpPr>
            <a:spLocks noGrp="1"/>
          </p:cNvSpPr>
          <p:nvPr>
            <p:ph type="title"/>
          </p:nvPr>
        </p:nvSpPr>
        <p:spPr>
          <a:xfrm>
            <a:off x="1435608" y="274638"/>
            <a:ext cx="7498080" cy="922114"/>
          </a:xfrm>
        </p:spPr>
        <p:txBody>
          <a:bodyPr>
            <a:noAutofit/>
          </a:bodyPr>
          <a:lstStyle/>
          <a:p>
            <a:pPr algn="r"/>
            <a:r>
              <a:rPr lang="ar-SA" sz="2400" b="1" dirty="0" smtClean="0"/>
              <a:t>أما في الوطن العربي فقد اهتمت العديد من الدول العربية بوضع التشريعات المنظمة لحقوق ذوي الاحتياجات الخاصة مثال: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p:txBody>
          <a:bodyPr>
            <a:normAutofit fontScale="85000" lnSpcReduction="10000"/>
          </a:bodyPr>
          <a:lstStyle/>
          <a:p>
            <a:pPr lvl="0"/>
            <a:r>
              <a:rPr lang="ar-SA" sz="2200" b="1" dirty="0" smtClean="0"/>
              <a:t>قانون رعاية المعاقين ألأردني رقم 12 لسنة 1993م </a:t>
            </a:r>
            <a:endParaRPr lang="en-US" sz="2200" dirty="0" smtClean="0"/>
          </a:p>
          <a:p>
            <a:pPr lvl="0"/>
            <a:r>
              <a:rPr lang="ar-SA" sz="2200" b="1" dirty="0" smtClean="0"/>
              <a:t>القانون القطري لحقوق المعاقين 2004م</a:t>
            </a:r>
            <a:endParaRPr lang="en-US" sz="2200" dirty="0" smtClean="0"/>
          </a:p>
          <a:p>
            <a:pPr lvl="0"/>
            <a:r>
              <a:rPr lang="ar-SA" sz="2200" b="1" dirty="0" smtClean="0"/>
              <a:t>قانون المعاقين الليبي رقم3 لسنة 1981م</a:t>
            </a:r>
            <a:endParaRPr lang="en-US" sz="2200" dirty="0" smtClean="0"/>
          </a:p>
          <a:p>
            <a:pPr lvl="0"/>
            <a:r>
              <a:rPr lang="ar-SA" sz="2200" b="1" dirty="0" smtClean="0"/>
              <a:t>القانون الاتحادي رقم 29 لسنة 2006م بالإمارات العربية المتحدة في شأن ذوي الاحتياجات الخاصة </a:t>
            </a:r>
            <a:endParaRPr lang="en-US" sz="2200" dirty="0" smtClean="0"/>
          </a:p>
          <a:p>
            <a:pPr lvl="0"/>
            <a:r>
              <a:rPr lang="ar-SA" sz="2200" b="1" dirty="0" smtClean="0"/>
              <a:t>القانون اللبناني رقم 220 لسنة 2000م الخاص بحقوق المعاقين </a:t>
            </a:r>
            <a:endParaRPr lang="en-US" sz="2200" dirty="0" smtClean="0"/>
          </a:p>
          <a:p>
            <a:pPr lvl="0"/>
            <a:r>
              <a:rPr lang="ar-SA" sz="2200" b="1" dirty="0" smtClean="0"/>
              <a:t>القانون الفلسطيني رقم 4 لسنة </a:t>
            </a:r>
            <a:r>
              <a:rPr lang="ar-SA" sz="2200" b="1" dirty="0" smtClean="0"/>
              <a:t>1999م</a:t>
            </a:r>
          </a:p>
          <a:p>
            <a:pPr lvl="0"/>
            <a:r>
              <a:rPr lang="ar-SA" sz="2400" b="1" dirty="0" smtClean="0"/>
              <a:t>القانون المصري لم يفرد لأصحاب الاحتياجات الخاصة قانونا يعنى بحقوقهم, فالقانون رقم 39 لسنة 1975م والمعدل بالقانون رقم 49 لسنة 1981م وبقانون العمل الموحد لسنة 2003 في المواد 12 </a:t>
            </a:r>
            <a:r>
              <a:rPr lang="ar-SA" sz="2400" b="1" dirty="0" err="1" smtClean="0"/>
              <a:t>و</a:t>
            </a:r>
            <a:r>
              <a:rPr lang="ar-SA" sz="2400" b="1" dirty="0" smtClean="0"/>
              <a:t> 14 بأنه على جميع الكيانات والهيئات في قطاع ألأعمال تخصص 5%من الوظائف لديهم لصالح أصحاب الاحتياجات الخاصة الذين يعفون من شرط القراءة والكتابة مع الحصول على شهادة تأهيل من الشئون الاجتماعية وقانون الطفل المصري رقم 12 لعام 1996م </a:t>
            </a:r>
            <a:endParaRPr lang="en-US" sz="2400" dirty="0" smtClean="0"/>
          </a:p>
          <a:p>
            <a:pPr lvl="0"/>
            <a:r>
              <a:rPr lang="ar-SA" sz="2400" b="1" dirty="0" smtClean="0"/>
              <a:t>القانون السوري رقم 34 لسنة 2004 الخاص بالمعاقين </a:t>
            </a:r>
            <a:endParaRPr lang="en-US" sz="2400" dirty="0" smtClean="0"/>
          </a:p>
          <a:p>
            <a:r>
              <a:rPr lang="en-US" sz="2400" b="1" dirty="0" smtClean="0"/>
              <a:t> </a:t>
            </a:r>
            <a:endParaRPr lang="en-US" sz="2400" dirty="0" smtClean="0"/>
          </a:p>
          <a:p>
            <a:pPr lvl="0"/>
            <a:endParaRPr lang="en-US" sz="2200" dirty="0" smtClean="0"/>
          </a:p>
          <a:p>
            <a:endParaRPr lang="ar-S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70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par>
                          <p:cTn id="42" fill="hold">
                            <p:stCondLst>
                              <p:cond delay="90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http://173.199.137.45/forum/attachment.php?attachmentid=819031&amp;stc=1&amp;d=1310642312"/>
          <p:cNvPicPr>
            <a:picLocks noChangeAspect="1" noChangeArrowheads="1"/>
          </p:cNvPicPr>
          <p:nvPr/>
        </p:nvPicPr>
        <p:blipFill>
          <a:blip r:embed="rId2" cstate="print">
            <a:lum bright="51000" contrast="-63000"/>
          </a:blip>
          <a:srcRect/>
          <a:stretch>
            <a:fillRect/>
          </a:stretch>
        </p:blipFill>
        <p:spPr bwMode="auto">
          <a:xfrm>
            <a:off x="1763688" y="1124744"/>
            <a:ext cx="6624736" cy="5112568"/>
          </a:xfrm>
          <a:prstGeom prst="rect">
            <a:avLst/>
          </a:prstGeom>
          <a:noFill/>
        </p:spPr>
      </p:pic>
      <p:sp>
        <p:nvSpPr>
          <p:cNvPr id="3" name="عنصر نائب للمحتوى 2"/>
          <p:cNvSpPr>
            <a:spLocks noGrp="1"/>
          </p:cNvSpPr>
          <p:nvPr>
            <p:ph idx="1"/>
          </p:nvPr>
        </p:nvSpPr>
        <p:spPr>
          <a:xfrm>
            <a:off x="971600" y="260648"/>
            <a:ext cx="8172400" cy="6597352"/>
          </a:xfrm>
        </p:spPr>
        <p:txBody>
          <a:bodyPr>
            <a:noAutofit/>
          </a:bodyPr>
          <a:lstStyle/>
          <a:p>
            <a:r>
              <a:rPr lang="ar-SA" sz="2000" b="1" dirty="0" smtClean="0"/>
              <a:t>صدر </a:t>
            </a:r>
            <a:r>
              <a:rPr lang="ar-SA" sz="2000" b="1" dirty="0" smtClean="0"/>
              <a:t>أول تشريع عام 1987م الذي سمي حينها بقانون المعاقين , واستند إلى العديد من ألأسس التربوية وأهمها مساواة ذوي الاحتياجات الخاصة بالحقوق والواجبات كأي فرد من المجتمع وفق ما تسمح به قدراته وإمكانياته . مع مراعاته الإعلان العالمي لحقوق الإنسان والقوانين والمعاهدات الدولية التي صدرت بخصوص أصحاب الاحتياجات الخاصة </a:t>
            </a:r>
            <a:endParaRPr lang="en-US" sz="2000" dirty="0" smtClean="0"/>
          </a:p>
          <a:p>
            <a:r>
              <a:rPr lang="ar-SA" sz="2000" b="1" dirty="0" smtClean="0"/>
              <a:t> </a:t>
            </a:r>
            <a:r>
              <a:rPr lang="ar-SA" sz="2000" b="1" dirty="0" smtClean="0"/>
              <a:t>ثم </a:t>
            </a:r>
            <a:r>
              <a:rPr lang="ar-SA" sz="2000" b="1" dirty="0" smtClean="0"/>
              <a:t>صدر نظام رعاية المعاقين بموجب مرسوم ملكي بالرقم ( م / 37/ بتاريخ 23/9/1421هـ ) القاضي بالموافقة على قرار مجلس الوزراء بالرقم (244( بتاريخ 14/9/1421هـ ) الخاص بإقرار النظام تتويجا لكافة الجهود الرائدة في مجال رعاية المعاقين وتأهيلهم </a:t>
            </a:r>
            <a:endParaRPr lang="en-US" sz="2000" dirty="0" smtClean="0"/>
          </a:p>
          <a:p>
            <a:r>
              <a:rPr lang="en-US" sz="2000" b="1" dirty="0" smtClean="0"/>
              <a:t> </a:t>
            </a:r>
            <a:r>
              <a:rPr lang="ar-SA" sz="2000" b="1" dirty="0" smtClean="0"/>
              <a:t>وقد </a:t>
            </a:r>
            <a:r>
              <a:rPr lang="ar-SA" sz="2000" b="1" dirty="0" smtClean="0"/>
              <a:t>شمل هذا النظام المجالات الصحية من حيث تقديم الخدمات الوقائية والعلاجية </a:t>
            </a:r>
            <a:r>
              <a:rPr lang="ar-SA" sz="2000" b="1" dirty="0" err="1" smtClean="0"/>
              <a:t>والتأهيلية</a:t>
            </a:r>
            <a:r>
              <a:rPr lang="ar-SA" sz="2000" b="1" dirty="0" smtClean="0"/>
              <a:t> . بما فيها الإرشاد الوراثي الوقائي وإجراء الفحوصات والتحليلات </a:t>
            </a:r>
            <a:r>
              <a:rPr lang="ar-SA" sz="2000" b="1" dirty="0" err="1" smtClean="0"/>
              <a:t>المخبرية</a:t>
            </a:r>
            <a:r>
              <a:rPr lang="ar-SA" sz="2000" b="1" dirty="0" smtClean="0"/>
              <a:t> المختلفة للكشف المبكر عن الأمراض واتخاذ الحصينات اللازمة </a:t>
            </a:r>
            <a:endParaRPr lang="en-US" sz="2000" dirty="0" smtClean="0"/>
          </a:p>
          <a:p>
            <a:r>
              <a:rPr lang="ar-SA" sz="2000" b="1" dirty="0" smtClean="0"/>
              <a:t>وتسجيل الأطفال الذين يولدون وهم أكثر عرضة الإصابة بالإعاقة ومتابعة حالاتهم , وإبلاغ ذلك للجهات المختصة </a:t>
            </a:r>
            <a:endParaRPr lang="en-US" sz="2000" dirty="0" smtClean="0"/>
          </a:p>
          <a:p>
            <a:pPr lvl="0"/>
            <a:r>
              <a:rPr lang="ar-SA" sz="2000" b="1" dirty="0" err="1" smtClean="0"/>
              <a:t>الخاأما</a:t>
            </a:r>
            <a:r>
              <a:rPr lang="ar-SA" sz="2000" b="1" dirty="0" smtClean="0"/>
              <a:t> في المملكة العربية السعودية فيرجع اهتمام المملكة بذوي الاحتياجات الخاصة إلى منتصف القرن الماضي حيث افتتحت وزارة الأوقاف عددا من المدارس الخاصة بذوي الاحتياجات </a:t>
            </a:r>
            <a:r>
              <a:rPr lang="ar-SA" sz="2000" b="1" dirty="0" err="1" smtClean="0"/>
              <a:t>صة</a:t>
            </a:r>
            <a:r>
              <a:rPr lang="ar-SA" sz="2000" b="1" dirty="0" smtClean="0"/>
              <a:t> ضمن مديرية التعليم الخاص </a:t>
            </a:r>
            <a:endParaRPr lang="en-US" sz="2000" dirty="0" smtClean="0"/>
          </a:p>
          <a:p>
            <a:r>
              <a:rPr lang="ar-SA" sz="2000" b="1" dirty="0" smtClean="0"/>
              <a:t>كذلك </a:t>
            </a:r>
            <a:r>
              <a:rPr lang="ar-SA" sz="2000" b="1" dirty="0" smtClean="0"/>
              <a:t>العمل على الارتقاء بالرعاية الصحية للمعاقين واتخاذ ما يلزم لتحقيق ذلك </a:t>
            </a:r>
            <a:endParaRPr lang="en-US" sz="2000" dirty="0" smtClean="0"/>
          </a:p>
          <a:p>
            <a:r>
              <a:rPr lang="ar-SA" sz="2000" b="1" dirty="0" smtClean="0"/>
              <a:t>كذلك تريب العاملين الصحيين الذين يباشرون الحوادث على كيفية التعامل مع المصابين وإسعافهم عند نقلهم من مكان الحادث</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ksu.com/ob/thumbnail.php?file=E3igh/done/26.jpg&amp;size=article_medium"/>
          <p:cNvPicPr>
            <a:picLocks noChangeAspect="1" noChangeArrowheads="1"/>
          </p:cNvPicPr>
          <p:nvPr/>
        </p:nvPicPr>
        <p:blipFill>
          <a:blip r:embed="rId2" cstate="print">
            <a:lum bright="16000" contrast="-27000"/>
          </a:blip>
          <a:srcRect/>
          <a:stretch>
            <a:fillRect/>
          </a:stretch>
        </p:blipFill>
        <p:spPr bwMode="auto">
          <a:xfrm>
            <a:off x="2051720" y="332656"/>
            <a:ext cx="6407993" cy="4536504"/>
          </a:xfrm>
          <a:prstGeom prst="rect">
            <a:avLst/>
          </a:prstGeom>
          <a:noFill/>
        </p:spPr>
      </p:pic>
      <p:sp>
        <p:nvSpPr>
          <p:cNvPr id="3" name="عنصر نائب للمحتوى 2"/>
          <p:cNvSpPr>
            <a:spLocks noGrp="1"/>
          </p:cNvSpPr>
          <p:nvPr>
            <p:ph idx="1"/>
          </p:nvPr>
        </p:nvSpPr>
        <p:spPr>
          <a:xfrm>
            <a:off x="1435608" y="188640"/>
            <a:ext cx="7498080" cy="6059760"/>
          </a:xfrm>
        </p:spPr>
        <p:txBody>
          <a:bodyPr>
            <a:normAutofit/>
          </a:bodyPr>
          <a:lstStyle/>
          <a:p>
            <a:r>
              <a:rPr lang="ar-SA" sz="2000" b="1" dirty="0" smtClean="0"/>
              <a:t>كذلك تدريب أسر المعاقين بكيفية العناية بهم ورعايتهم </a:t>
            </a:r>
            <a:endParaRPr lang="en-US" sz="2000" dirty="0" smtClean="0"/>
          </a:p>
          <a:p>
            <a:r>
              <a:rPr lang="ar-SA" sz="2000" b="1" dirty="0" smtClean="0"/>
              <a:t>أما في المجالات التعليمية والتربوية </a:t>
            </a:r>
            <a:endParaRPr lang="en-US" sz="2000" dirty="0" smtClean="0"/>
          </a:p>
          <a:p>
            <a:r>
              <a:rPr lang="ar-SA" sz="2000" b="1" dirty="0" smtClean="0"/>
              <a:t>وتشمل تقديم الخدمات التعليمية والتربوية في جميع المراحل ( ما قبل المدرسة , والتعليم العام , والتعليم الفني  , والتعليم العالي ) بما يتناسب مع قدرات المعاقين واحتياجاتهم , وتسهيل التحاقهم بها , مع التقويم المستمر للمناهج والخدمات المقدمة في هذا المجال </a:t>
            </a:r>
            <a:endParaRPr lang="en-US" sz="2000" dirty="0" smtClean="0"/>
          </a:p>
          <a:p>
            <a:r>
              <a:rPr lang="ar-SA" sz="2000" b="1" dirty="0" smtClean="0"/>
              <a:t> </a:t>
            </a:r>
            <a:endParaRPr lang="en-US" sz="2000" dirty="0" smtClean="0"/>
          </a:p>
          <a:p>
            <a:r>
              <a:rPr lang="ar-SA" sz="2000" b="1" dirty="0" smtClean="0"/>
              <a:t>أما بالنسبة للمجالات التدريبية </a:t>
            </a:r>
            <a:r>
              <a:rPr lang="ar-SA" sz="2000" b="1" dirty="0" err="1" smtClean="0"/>
              <a:t>والتأهيلية</a:t>
            </a:r>
            <a:r>
              <a:rPr lang="ar-SA" sz="2000" b="1" dirty="0" smtClean="0"/>
              <a:t> </a:t>
            </a:r>
            <a:endParaRPr lang="en-US" sz="2000" dirty="0" smtClean="0"/>
          </a:p>
          <a:p>
            <a:r>
              <a:rPr lang="ar-SA" sz="2000" b="1" dirty="0" smtClean="0"/>
              <a:t>فهي تشمل تقديم الخدمات التدريبية </a:t>
            </a:r>
            <a:r>
              <a:rPr lang="ar-SA" sz="2000" b="1" dirty="0" err="1" smtClean="0"/>
              <a:t>والتأهيلية</a:t>
            </a:r>
            <a:r>
              <a:rPr lang="ar-SA" sz="2000" b="1" dirty="0" smtClean="0"/>
              <a:t> بما يتفق ونوع الإعاقة ودرجتها ومتطلبات سوق العمل بما في ذلك توفير مراكز التأهيل المهني والاجتماعي . وتأمين الوسائل التدريبية الملائمة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3.gstatic.com/images?q=tbn:ANd9GcTbEM1QG0zktjAoyGN6-o7-ovyFWsNaxzt0OBd4OstoZsN6eghr"/>
          <p:cNvPicPr>
            <a:picLocks noChangeAspect="1" noChangeArrowheads="1"/>
          </p:cNvPicPr>
          <p:nvPr/>
        </p:nvPicPr>
        <p:blipFill>
          <a:blip r:embed="rId2" cstate="print">
            <a:lum bright="45000"/>
          </a:blip>
          <a:srcRect/>
          <a:stretch>
            <a:fillRect/>
          </a:stretch>
        </p:blipFill>
        <p:spPr bwMode="auto">
          <a:xfrm>
            <a:off x="1835696" y="836712"/>
            <a:ext cx="6613904" cy="4498430"/>
          </a:xfrm>
          <a:prstGeom prst="rect">
            <a:avLst/>
          </a:prstGeom>
          <a:noFill/>
        </p:spPr>
      </p:pic>
      <p:sp>
        <p:nvSpPr>
          <p:cNvPr id="3" name="عنصر نائب للمحتوى 2"/>
          <p:cNvSpPr>
            <a:spLocks noGrp="1"/>
          </p:cNvSpPr>
          <p:nvPr>
            <p:ph idx="1"/>
          </p:nvPr>
        </p:nvSpPr>
        <p:spPr>
          <a:xfrm>
            <a:off x="1331640" y="404664"/>
            <a:ext cx="7498080" cy="4800600"/>
          </a:xfrm>
        </p:spPr>
        <p:txBody>
          <a:bodyPr>
            <a:normAutofit fontScale="70000" lnSpcReduction="20000"/>
          </a:bodyPr>
          <a:lstStyle/>
          <a:p>
            <a:r>
              <a:rPr lang="ar-SA" b="1" dirty="0" smtClean="0"/>
              <a:t>وفي مجالات العمل </a:t>
            </a:r>
            <a:endParaRPr lang="en-US" dirty="0" smtClean="0"/>
          </a:p>
          <a:p>
            <a:r>
              <a:rPr lang="ar-SA" b="1" dirty="0" smtClean="0"/>
              <a:t>فهي تشمل التوظيف في ألأعمال التي تناسب قدرات المعوق ومؤهلاته لإعطائه الفرصة للكشف عن قدراته الذاتية, ولتمكينه من الحصول على دخل كباقي إفراد المجتمع والسعي لرفع مستوى أدائه إثناء العمل عن طريق التدريب </a:t>
            </a:r>
            <a:endParaRPr lang="en-US" dirty="0" smtClean="0"/>
          </a:p>
          <a:p>
            <a:r>
              <a:rPr lang="ar-SA" b="1" dirty="0" smtClean="0"/>
              <a:t> </a:t>
            </a:r>
            <a:endParaRPr lang="en-US" dirty="0" smtClean="0"/>
          </a:p>
          <a:p>
            <a:r>
              <a:rPr lang="ar-SA" b="1" dirty="0" smtClean="0"/>
              <a:t>أما في المجالات الاجتماعية </a:t>
            </a:r>
            <a:endParaRPr lang="en-US" dirty="0" smtClean="0"/>
          </a:p>
          <a:p>
            <a:r>
              <a:rPr lang="ar-SA" b="1" dirty="0" smtClean="0"/>
              <a:t>فهي تشمل البرامج التي تسهم في تنمية قدرات المعاق , لتحقيق اندماجه بشكل طبيعي في مختلف نواحي  الحياة العامة, ولتقليل الآثار السلبية للإعاقة</a:t>
            </a:r>
            <a:endParaRPr lang="en-US" dirty="0" smtClean="0"/>
          </a:p>
          <a:p>
            <a:r>
              <a:rPr lang="ar-SA" b="1" dirty="0" smtClean="0"/>
              <a:t> </a:t>
            </a:r>
            <a:endParaRPr lang="en-US" dirty="0" smtClean="0"/>
          </a:p>
          <a:p>
            <a:r>
              <a:rPr lang="ar-SA" b="1" dirty="0" smtClean="0"/>
              <a:t>وأما في المجالات الرياضية </a:t>
            </a:r>
            <a:endParaRPr lang="en-US" dirty="0" smtClean="0"/>
          </a:p>
          <a:p>
            <a:r>
              <a:rPr lang="ar-SA" b="1" dirty="0" smtClean="0"/>
              <a:t>فهي تشمل الاستفادة من الأنشطة والمرافق الثقافية والرياضية وتهيئتها ليتمكن المعاق من المشاركة في نشاطها داخليا وخارجيا بما يتناسب وقدراته </a:t>
            </a:r>
            <a:endParaRPr lang="en-US" dirty="0" smtClean="0"/>
          </a:p>
          <a:p>
            <a:r>
              <a:rPr lang="ar-SA" b="1"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abu-slee\AppData\Local\Microsoft\Windows\Temporary Internet Files\Content.IE5\B1G1F4CC\MC900351240[1].wmf"/>
          <p:cNvPicPr>
            <a:picLocks noChangeAspect="1" noChangeArrowheads="1"/>
          </p:cNvPicPr>
          <p:nvPr/>
        </p:nvPicPr>
        <p:blipFill>
          <a:blip r:embed="rId2" cstate="print">
            <a:lum bright="58000" contrast="-57000"/>
          </a:blip>
          <a:srcRect/>
          <a:stretch>
            <a:fillRect/>
          </a:stretch>
        </p:blipFill>
        <p:spPr bwMode="auto">
          <a:xfrm>
            <a:off x="2699792" y="332656"/>
            <a:ext cx="5112568" cy="4941168"/>
          </a:xfrm>
          <a:prstGeom prst="rect">
            <a:avLst/>
          </a:prstGeom>
          <a:noFill/>
        </p:spPr>
      </p:pic>
      <p:sp>
        <p:nvSpPr>
          <p:cNvPr id="3" name="عنصر نائب للمحتوى 2"/>
          <p:cNvSpPr>
            <a:spLocks noGrp="1"/>
          </p:cNvSpPr>
          <p:nvPr>
            <p:ph idx="1"/>
          </p:nvPr>
        </p:nvSpPr>
        <p:spPr>
          <a:xfrm>
            <a:off x="1403648" y="620688"/>
            <a:ext cx="7498080" cy="4800600"/>
          </a:xfrm>
        </p:spPr>
        <p:txBody>
          <a:bodyPr>
            <a:normAutofit/>
          </a:bodyPr>
          <a:lstStyle/>
          <a:p>
            <a:pPr>
              <a:buNone/>
            </a:pPr>
            <a:r>
              <a:rPr lang="ar-SA" sz="2000" b="1" dirty="0" smtClean="0"/>
              <a:t>    أما </a:t>
            </a:r>
            <a:r>
              <a:rPr lang="ar-SA" sz="2000" b="1" dirty="0" smtClean="0"/>
              <a:t>في المجالات الإعلامية </a:t>
            </a:r>
            <a:r>
              <a:rPr lang="ar-SA" sz="2000" b="1" dirty="0" smtClean="0"/>
              <a:t>:</a:t>
            </a:r>
            <a:endParaRPr lang="en-US" sz="2000" dirty="0" smtClean="0"/>
          </a:p>
          <a:p>
            <a:r>
              <a:rPr lang="ar-SA" sz="2000" b="1" dirty="0" smtClean="0"/>
              <a:t>فهي تشمل قيام وسائل ألإعلام المرئية والمسموعة والمقروءة بالتوعية في المجالات التالية:</a:t>
            </a:r>
            <a:endParaRPr lang="en-US" sz="2000" dirty="0" smtClean="0"/>
          </a:p>
          <a:p>
            <a:r>
              <a:rPr lang="ar-SA" sz="2000" b="1" dirty="0" smtClean="0"/>
              <a:t>التعريف بالإعاقة وأنواعها وأسبابها وكيفية اكتشافها والوقاية منها </a:t>
            </a:r>
            <a:endParaRPr lang="en-US" sz="2000" dirty="0" smtClean="0"/>
          </a:p>
          <a:p>
            <a:r>
              <a:rPr lang="ar-SA" sz="2000" b="1" dirty="0" smtClean="0"/>
              <a:t>تعزيز مكانة المعاقين بالمجتمع والتعريف بحقوقهم واحتياجاتهم وقدراتهم وإسهاماتهم وبالخدمات المتاحة لهم  وتوعيتهم بواجباتهم تجاه أنفسهم  وبإسهاماتهم في المجتمع </a:t>
            </a:r>
            <a:endParaRPr lang="en-US" sz="2000" dirty="0" smtClean="0"/>
          </a:p>
          <a:p>
            <a:r>
              <a:rPr lang="ar-SA" sz="2000" b="1" dirty="0" smtClean="0"/>
              <a:t>وفي ضوء التشريعات الخاصة بأصحاب الاحتياجات الخاصة وترسيخا للاهتمام المملكة العربية السعودية بهذه الفئة من المجتمع فقد صدر أمر ملكي بإنشاء المجلس الأعلى لشئون المعاقين</a:t>
            </a:r>
            <a:r>
              <a:rPr lang="en-US" sz="2000" dirty="0" smtClean="0"/>
              <a:t> </a:t>
            </a:r>
            <a:br>
              <a:rPr lang="en-US" sz="2000" dirty="0" smtClean="0"/>
            </a:br>
            <a:r>
              <a:rPr lang="ar-SA" sz="2000" b="1" dirty="0" smtClean="0"/>
              <a:t>الرقم </a:t>
            </a:r>
            <a:r>
              <a:rPr lang="ar-SA" sz="2000" b="1" dirty="0" err="1" smtClean="0"/>
              <a:t>أ</a:t>
            </a:r>
            <a:r>
              <a:rPr lang="ar-SA" sz="2000" b="1" dirty="0" smtClean="0"/>
              <a:t> / 66 التاريخ 27 / 4 / 1423 هـ</a:t>
            </a:r>
            <a:r>
              <a:rPr lang="ar-SA" sz="2000" dirty="0" smtClean="0"/>
              <a:t>  </a:t>
            </a:r>
            <a:r>
              <a:rPr lang="ar-SA" sz="2000" b="1" dirty="0" smtClean="0"/>
              <a:t>وذلك ليكون بمثابة اليد الفاعلة في تنفيذ سياسة الدولة بما يخص شئون المعاقين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2400" b="1" dirty="0" smtClean="0"/>
              <a:t/>
            </a:r>
            <a:br>
              <a:rPr lang="ar-SA" sz="2400" b="1" dirty="0" smtClean="0"/>
            </a:br>
            <a:r>
              <a:rPr lang="ar-SA" sz="2400" b="1" dirty="0" smtClean="0"/>
              <a:t/>
            </a:r>
            <a:br>
              <a:rPr lang="ar-SA" sz="2400" b="1" dirty="0" smtClean="0"/>
            </a:br>
            <a:r>
              <a:rPr lang="ar-SA" sz="2400" b="1" dirty="0" smtClean="0"/>
              <a:t>الفصل </a:t>
            </a:r>
            <a:r>
              <a:rPr lang="ar-SA" sz="2400" b="1" dirty="0" smtClean="0"/>
              <a:t>الثاني</a:t>
            </a:r>
            <a:r>
              <a:rPr lang="ar-SA" sz="2400" b="1" dirty="0" smtClean="0"/>
              <a:t>:</a:t>
            </a:r>
            <a:br>
              <a:rPr lang="ar-SA" sz="2400" b="1" dirty="0" smtClean="0"/>
            </a:br>
            <a:r>
              <a:rPr lang="ar-SA" sz="2400" b="1" dirty="0" smtClean="0"/>
              <a:t> </a:t>
            </a:r>
            <a:r>
              <a:rPr lang="ar-SA" sz="2400" b="1" dirty="0" smtClean="0"/>
              <a:t>الصور المختلفة من الحقوق التي يتمتع </a:t>
            </a:r>
            <a:r>
              <a:rPr lang="ar-SA" sz="2400" b="1" dirty="0" err="1" smtClean="0"/>
              <a:t>بها</a:t>
            </a:r>
            <a:r>
              <a:rPr lang="ar-SA" sz="2400" b="1" dirty="0" smtClean="0"/>
              <a:t> ذوي الاحتياجات الخاصة</a:t>
            </a:r>
            <a:r>
              <a:rPr lang="en-US" sz="2400" dirty="0" smtClean="0"/>
              <a:t/>
            </a:r>
            <a:br>
              <a:rPr lang="en-US" sz="2400" dirty="0" smtClean="0"/>
            </a:br>
            <a:r>
              <a:rPr lang="ar-SA" sz="2400" b="1" dirty="0" smtClean="0"/>
              <a:t> </a:t>
            </a:r>
            <a:r>
              <a:rPr lang="ar-SA" sz="2400" b="1" u="sng" dirty="0" smtClean="0"/>
              <a:t>المبحث </a:t>
            </a:r>
            <a:r>
              <a:rPr lang="ar-SA" sz="2400" b="1" u="sng" dirty="0" smtClean="0"/>
              <a:t>ألأول: الحق بالتعلم</a:t>
            </a:r>
            <a:r>
              <a:rPr lang="en-US" sz="2400" dirty="0" smtClean="0"/>
              <a:t/>
            </a:r>
            <a:br>
              <a:rPr lang="en-US" sz="2400" dirty="0" smtClean="0"/>
            </a:br>
            <a:r>
              <a:rPr lang="ar-SA" sz="2400" b="1" dirty="0" smtClean="0"/>
              <a:t>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p:txBody>
          <a:bodyPr>
            <a:normAutofit fontScale="70000" lnSpcReduction="20000"/>
          </a:bodyPr>
          <a:lstStyle/>
          <a:p>
            <a:r>
              <a:rPr lang="ar-SA" b="1" u="sng" dirty="0" smtClean="0"/>
              <a:t>أ </a:t>
            </a:r>
            <a:r>
              <a:rPr lang="ar-SA" b="1" u="sng" dirty="0" err="1" smtClean="0"/>
              <a:t>ـ</a:t>
            </a:r>
            <a:r>
              <a:rPr lang="ar-SA" b="1" u="sng" dirty="0" smtClean="0"/>
              <a:t> اتفاقية حقوق ألأشخاص ذوي الإعاقة</a:t>
            </a:r>
            <a:endParaRPr lang="en-US" dirty="0" smtClean="0"/>
          </a:p>
          <a:p>
            <a:r>
              <a:rPr lang="ar-SA" b="1" dirty="0" smtClean="0"/>
              <a:t>  </a:t>
            </a:r>
            <a:endParaRPr lang="en-US" dirty="0" smtClean="0"/>
          </a:p>
          <a:p>
            <a:r>
              <a:rPr lang="ar-SA" b="1" dirty="0" smtClean="0"/>
              <a:t>تم تبني اتفاقية حقوق ألأشخاص ذوي الإعاقة في الثالث عشر من شهر ديسمبر عام 2006م في مقر الأمم المتحدة في نيويورك وفتح المجال للتوقيع عليها اعتبارا من 30/3/2007 وكان عدد الدول الموقعة عليها في تاريخ الافتتاح 82 دولة وهو أعلى رقم افتتاحي في تاريخ الأمم المتحدة ألأمر الذي يعبر عن مستوى اهتمام العالم العالي , وعن درجة القبول لمضمون الاتفاقية وما فيها ومقاربتها من مختلف الدول وقد بلغ عدد الدول التي وقعت على الاتفاقية 132 دولة في شهر يناير 2008 وكما هو معلوم إن الاتفاقية تدخل حيز التطبيق مع مصادقة عشرون دولة عليها </a:t>
            </a:r>
            <a:endParaRPr lang="en-US" dirty="0" smtClean="0"/>
          </a:p>
          <a:p>
            <a:r>
              <a:rPr lang="ar-SA" b="1" dirty="0" smtClean="0"/>
              <a:t>وقد نصت المادة 24 من اتفاقية حقوق الأشخاص ذوي الإعاقة " على تسلم الدول الأطراف بحق ذوي الإعاقة في التعليم ولإعمال هذا الحق دون تمييز وعلى أساس تكافؤ الفرص تكفل الدول ألأطراف نظاما تعليميا جامعا على جميع المستويات وتعلما مدى الحياة موجهين نحو ما يلي :</a:t>
            </a:r>
            <a:endParaRPr lang="en-US" dirty="0" smtClean="0"/>
          </a:p>
          <a:p>
            <a:endParaRPr lang="ar-SA" dirty="0"/>
          </a:p>
        </p:txBody>
      </p:sp>
      <p:pic>
        <p:nvPicPr>
          <p:cNvPr id="29697" name="Picture 1" descr="C:\Users\abu-slee\AppData\Local\Microsoft\Windows\Temporary Internet Files\Content.IE5\0RZRLY2V\MC900424166[1].wmf"/>
          <p:cNvPicPr>
            <a:picLocks noChangeAspect="1" noChangeArrowheads="1"/>
          </p:cNvPicPr>
          <p:nvPr/>
        </p:nvPicPr>
        <p:blipFill>
          <a:blip r:embed="rId2" cstate="print"/>
          <a:srcRect/>
          <a:stretch>
            <a:fillRect/>
          </a:stretch>
        </p:blipFill>
        <p:spPr bwMode="auto">
          <a:xfrm>
            <a:off x="323528" y="4437112"/>
            <a:ext cx="1152128" cy="21856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1.gstatic.com/images?q=tbn:ANd9GcT8iO08EaCkWxg6AglK86z-COOBrwjKiyIkVmN0O42HCYjDAOv2Zg"/>
          <p:cNvPicPr>
            <a:picLocks noChangeAspect="1" noChangeArrowheads="1"/>
          </p:cNvPicPr>
          <p:nvPr/>
        </p:nvPicPr>
        <p:blipFill>
          <a:blip r:embed="rId2" cstate="print">
            <a:lum bright="64000" contrast="-55000"/>
          </a:blip>
          <a:srcRect/>
          <a:stretch>
            <a:fillRect/>
          </a:stretch>
        </p:blipFill>
        <p:spPr bwMode="auto">
          <a:xfrm>
            <a:off x="1619672" y="764704"/>
            <a:ext cx="6264696" cy="5544616"/>
          </a:xfrm>
          <a:prstGeom prst="rect">
            <a:avLst/>
          </a:prstGeom>
          <a:noFill/>
        </p:spPr>
      </p:pic>
      <p:sp>
        <p:nvSpPr>
          <p:cNvPr id="3" name="عنصر نائب للمحتوى 2"/>
          <p:cNvSpPr>
            <a:spLocks noGrp="1"/>
          </p:cNvSpPr>
          <p:nvPr>
            <p:ph idx="1"/>
          </p:nvPr>
        </p:nvSpPr>
        <p:spPr>
          <a:xfrm>
            <a:off x="1115616" y="260648"/>
            <a:ext cx="7818072" cy="5987752"/>
          </a:xfrm>
        </p:spPr>
        <p:txBody>
          <a:bodyPr>
            <a:normAutofit fontScale="92500" lnSpcReduction="10000"/>
          </a:bodyPr>
          <a:lstStyle/>
          <a:p>
            <a:r>
              <a:rPr lang="ar-SA" sz="2000" b="1" dirty="0" smtClean="0"/>
              <a:t>في بداية </a:t>
            </a:r>
            <a:r>
              <a:rPr lang="ar-SA" sz="2000" b="1" dirty="0" smtClean="0"/>
              <a:t>1377هـ تم إقناع </a:t>
            </a:r>
            <a:r>
              <a:rPr lang="ar-SA" sz="2000" b="1" dirty="0" smtClean="0"/>
              <a:t>المسئولين والجهات التعليمية بتبني طريقة </a:t>
            </a:r>
            <a:r>
              <a:rPr lang="ar-SA" sz="2000" b="1" dirty="0" err="1" smtClean="0"/>
              <a:t>بريل</a:t>
            </a:r>
            <a:r>
              <a:rPr lang="ar-SA" sz="2000" b="1" dirty="0" smtClean="0"/>
              <a:t> </a:t>
            </a:r>
            <a:r>
              <a:rPr lang="ar-SA" sz="2000" b="1" dirty="0" smtClean="0"/>
              <a:t>للمكفوفين وتم </a:t>
            </a:r>
            <a:r>
              <a:rPr lang="ar-SA" sz="2000" b="1" dirty="0" smtClean="0"/>
              <a:t>تأسيس إدارة التعليم الخاص عام 1383هـ الفئات وهي المكفوفين والصم وذوي الإعاقة </a:t>
            </a:r>
            <a:r>
              <a:rPr lang="ar-SA" sz="2000" b="1" dirty="0" smtClean="0"/>
              <a:t>  </a:t>
            </a:r>
            <a:r>
              <a:rPr lang="ar-SA" sz="2000" b="1" dirty="0" smtClean="0"/>
              <a:t>العقلية وبعدها انشأ معهد النور ومعاهد ألأمل للصم وافتتاح معهدين للتربية الفكرية لفئة الإعاقة </a:t>
            </a:r>
            <a:r>
              <a:rPr lang="ar-SA" sz="2000" b="1" dirty="0" smtClean="0"/>
              <a:t>العقلية </a:t>
            </a:r>
            <a:r>
              <a:rPr lang="ar-SA" sz="2000" b="1" dirty="0" smtClean="0"/>
              <a:t>القابلة للتعلم وفي عام 1392هـ تم تطوير إدارة التعليم الخاص لتصبح ( المديرية العامة لبرامج التعليم الخاص ) </a:t>
            </a:r>
            <a:r>
              <a:rPr lang="ar-SA" sz="2000" b="1" dirty="0" smtClean="0"/>
              <a:t>وتم </a:t>
            </a:r>
            <a:r>
              <a:rPr lang="ar-SA" sz="2000" b="1" dirty="0" smtClean="0"/>
              <a:t>تحديد تبعيتها لوزارة المعرف المساعد العام لشئون التعليم العام وانبثق عنها ثلاث إدارات وهي </a:t>
            </a:r>
            <a:endParaRPr lang="en-US" sz="2000" dirty="0" smtClean="0"/>
          </a:p>
          <a:p>
            <a:pPr lvl="0"/>
            <a:r>
              <a:rPr lang="ar-SA" sz="2000" b="1" dirty="0" smtClean="0"/>
              <a:t>إدارة تعليم المكفوفين </a:t>
            </a:r>
            <a:endParaRPr lang="en-US" sz="2000" dirty="0" smtClean="0"/>
          </a:p>
          <a:p>
            <a:pPr lvl="0"/>
            <a:r>
              <a:rPr lang="ar-SA" sz="2000" b="1" dirty="0" smtClean="0"/>
              <a:t>إدارة تعليم الصم </a:t>
            </a:r>
            <a:endParaRPr lang="en-US" sz="2000" dirty="0" smtClean="0"/>
          </a:p>
          <a:p>
            <a:pPr lvl="0"/>
            <a:r>
              <a:rPr lang="ar-SA" sz="2000" b="1" dirty="0" smtClean="0"/>
              <a:t>إدارة التربية الفكرية </a:t>
            </a:r>
            <a:endParaRPr lang="en-US" sz="2000" dirty="0" smtClean="0"/>
          </a:p>
          <a:p>
            <a:r>
              <a:rPr lang="ar-SA" sz="2000" b="1" dirty="0" smtClean="0"/>
              <a:t>وفي عام 1404هـ أطلق على المديرية اسم ( ألأمانة العامة للتعليم الخاص ) </a:t>
            </a:r>
            <a:endParaRPr lang="en-US" sz="2000" dirty="0" smtClean="0"/>
          </a:p>
          <a:p>
            <a:r>
              <a:rPr lang="ar-SA" sz="2000" b="1" dirty="0" smtClean="0"/>
              <a:t>وفي عام 1404هـ أطلق على المديرية اسم ( ألأمانة العامة للتعليم الخاص ) </a:t>
            </a:r>
            <a:endParaRPr lang="en-US" sz="2000" dirty="0" smtClean="0"/>
          </a:p>
          <a:p>
            <a:r>
              <a:rPr lang="ar-SA" sz="2000" b="1" dirty="0" smtClean="0"/>
              <a:t>ثم بعد ذلك صدر قرار وزير المعارف عام 1405هـ والذي تضمن تعديلات وتنظيمات للوضع القائم لتصبح تبعية ألأمانة العامة للتعليم الخاص لوكيل الوزارة مباشرة , وبعدها صدر قرار مجلس الوزراء لعام 1413هـ بنقل اختصاصات معاهد التعليم الخاص للبنات للرئاسة العامة لتعليم البنات .</a:t>
            </a:r>
            <a:endParaRPr lang="en-US" sz="2000" dirty="0" smtClean="0"/>
          </a:p>
          <a:p>
            <a:r>
              <a:rPr lang="ar-SA" sz="2000" b="1" dirty="0" smtClean="0"/>
              <a:t>بعد هذا أيضا صدر قرار مجلس الوزراء 1416هـ  يضم المكتب الإقليمي للجنة الشرق ألأوسط لشئون المكفوفين إلى وزارة المعرف </a:t>
            </a:r>
            <a:r>
              <a:rPr lang="ar-SA" sz="2000" b="1" dirty="0" err="1" smtClean="0"/>
              <a:t>وسعودته</a:t>
            </a:r>
            <a:r>
              <a:rPr lang="ar-SA" sz="2000" b="1" dirty="0" smtClean="0"/>
              <a:t> وتوحيد نشاطه وانتقل من </a:t>
            </a:r>
            <a:r>
              <a:rPr lang="ar-SA" sz="2000" b="1" dirty="0" err="1" smtClean="0"/>
              <a:t>الى</a:t>
            </a:r>
            <a:r>
              <a:rPr lang="ar-SA" sz="2000" b="1" dirty="0" smtClean="0"/>
              <a:t> المكتب ألإقليمي بحي السفارات </a:t>
            </a:r>
            <a:endParaRPr lang="en-US" sz="2000" dirty="0" smtClean="0"/>
          </a:p>
          <a:p>
            <a:r>
              <a:rPr lang="ar-SA" sz="2000" b="1" dirty="0" smtClean="0"/>
              <a:t>كانت هذه لمحة تاريخية عن بدء مسيرة المكفوفين التعليمية وإيجاد كيان يضم همومهم وحقوقهم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88640"/>
            <a:ext cx="7818072" cy="6059760"/>
          </a:xfrm>
        </p:spPr>
        <p:txBody>
          <a:bodyPr>
            <a:normAutofit/>
          </a:bodyPr>
          <a:lstStyle/>
          <a:p>
            <a:r>
              <a:rPr lang="ar-SA" sz="2000" b="1" dirty="0" smtClean="0"/>
              <a:t> </a:t>
            </a:r>
            <a:r>
              <a:rPr lang="ar-SA" sz="2000" b="1" dirty="0" smtClean="0"/>
              <a:t>وفقا </a:t>
            </a:r>
            <a:r>
              <a:rPr lang="ar-SA" sz="2000" b="1" dirty="0" smtClean="0"/>
              <a:t>لنظام رعاية حقوق المعاقين بالمملكة العربية السعودية </a:t>
            </a:r>
            <a:endParaRPr lang="en-US" sz="2000" dirty="0" smtClean="0"/>
          </a:p>
          <a:p>
            <a:r>
              <a:rPr lang="ar-SA" sz="2000" b="1" dirty="0" smtClean="0"/>
              <a:t>لقد نص في المادة 32 من نظام رعاية المعاقين بالمملكة العربية السعودية الصادر عام </a:t>
            </a:r>
            <a:r>
              <a:rPr lang="ar-SA" sz="2000" b="1" dirty="0" smtClean="0"/>
              <a:t>1421هـ  على </a:t>
            </a:r>
            <a:r>
              <a:rPr lang="ar-SA" sz="2000" b="1" dirty="0" smtClean="0"/>
              <a:t>النواحي التعليمية والتربوية والتدريبية </a:t>
            </a:r>
            <a:r>
              <a:rPr lang="ar-SA" sz="2000" b="1" dirty="0" err="1" smtClean="0"/>
              <a:t>والتأهيلية</a:t>
            </a:r>
            <a:r>
              <a:rPr lang="ar-SA" sz="2000" b="1" dirty="0" smtClean="0"/>
              <a:t> التالية :</a:t>
            </a:r>
            <a:endParaRPr lang="en-US" sz="2000" dirty="0" smtClean="0"/>
          </a:p>
          <a:p>
            <a:r>
              <a:rPr lang="ar-SA" sz="2000" b="1" dirty="0" smtClean="0"/>
              <a:t>المجالات التعليمية والتربوية </a:t>
            </a:r>
            <a:endParaRPr lang="en-US" sz="2000" dirty="0" smtClean="0"/>
          </a:p>
          <a:p>
            <a:r>
              <a:rPr lang="ar-SA" sz="2000" b="1" dirty="0" smtClean="0"/>
              <a:t>وتشمل تقديم الخدمات التعليمية والتربوية في جميع المراحل الدراسية " ما قبل المدرسة, والتعليم </a:t>
            </a:r>
            <a:r>
              <a:rPr lang="ar-SA" sz="2000" b="1" dirty="0" smtClean="0"/>
              <a:t>العام </a:t>
            </a:r>
            <a:r>
              <a:rPr lang="ar-SA" sz="2000" b="1" dirty="0" smtClean="0"/>
              <a:t>, والتعليم الفني , والتعليم العالي " بنا يتناسب مع قدرات المعاقين واحتياجاتهم وتسهيل التحاقهم </a:t>
            </a:r>
            <a:r>
              <a:rPr lang="ar-SA" sz="2000" b="1" dirty="0" smtClean="0"/>
              <a:t>بها </a:t>
            </a:r>
            <a:r>
              <a:rPr lang="ar-SA" sz="2000" b="1" dirty="0" smtClean="0"/>
              <a:t>, مع التقويم المستمر للمنهاج والخدمات المقدمة في هذا </a:t>
            </a:r>
            <a:r>
              <a:rPr lang="ar-SA" sz="2000" b="1" dirty="0" smtClean="0"/>
              <a:t>المجال</a:t>
            </a:r>
          </a:p>
          <a:p>
            <a:r>
              <a:rPr lang="ar-SA" sz="2000" b="1" dirty="0" smtClean="0"/>
              <a:t>المجالات التدريبية </a:t>
            </a:r>
            <a:r>
              <a:rPr lang="ar-SA" sz="2000" b="1" dirty="0" err="1" smtClean="0"/>
              <a:t>والتأهيليه</a:t>
            </a:r>
            <a:r>
              <a:rPr lang="ar-SA" sz="2000" b="1" dirty="0" smtClean="0"/>
              <a:t> </a:t>
            </a:r>
            <a:endParaRPr lang="en-US" sz="2000" dirty="0" smtClean="0"/>
          </a:p>
          <a:p>
            <a:r>
              <a:rPr lang="ar-SA" sz="2000" b="1" dirty="0" smtClean="0"/>
              <a:t>وتشمل تقديم الخدمات التدريبية </a:t>
            </a:r>
            <a:r>
              <a:rPr lang="ar-SA" sz="2000" b="1" dirty="0" err="1" smtClean="0"/>
              <a:t>والتأهيلية</a:t>
            </a:r>
            <a:r>
              <a:rPr lang="ar-SA" sz="2000" b="1" dirty="0" smtClean="0"/>
              <a:t> بما يتفق ونوع الإعاقة ودرجتها ومتطلبات سوق العمل , </a:t>
            </a:r>
            <a:r>
              <a:rPr lang="ar-SA" sz="2000" b="1" dirty="0" smtClean="0"/>
              <a:t>بما </a:t>
            </a:r>
            <a:r>
              <a:rPr lang="ar-SA" sz="2000" b="1" dirty="0" smtClean="0"/>
              <a:t>في ذلك توفير مراكز التأهيل المهني والاجتماعي , وتأمين الوسائل التدريبية الملائمة .</a:t>
            </a:r>
            <a:endParaRPr lang="en-US" sz="2000" dirty="0" smtClean="0"/>
          </a:p>
          <a:p>
            <a:endParaRPr lang="ar-SA" sz="2000" dirty="0"/>
          </a:p>
        </p:txBody>
      </p:sp>
      <p:pic>
        <p:nvPicPr>
          <p:cNvPr id="27650" name="Picture 2" descr="C:\Users\abu-slee\AppData\Local\Microsoft\Windows\Temporary Internet Files\Content.IE5\G1JMHZGY\MC900300920[1].wmf"/>
          <p:cNvPicPr>
            <a:picLocks noChangeAspect="1" noChangeArrowheads="1"/>
          </p:cNvPicPr>
          <p:nvPr/>
        </p:nvPicPr>
        <p:blipFill>
          <a:blip r:embed="rId2" cstate="print"/>
          <a:srcRect/>
          <a:stretch>
            <a:fillRect/>
          </a:stretch>
        </p:blipFill>
        <p:spPr bwMode="auto">
          <a:xfrm>
            <a:off x="827584" y="3789040"/>
            <a:ext cx="1152128" cy="26592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562074"/>
          </a:xfrm>
        </p:spPr>
        <p:txBody>
          <a:bodyPr>
            <a:normAutofit/>
          </a:bodyPr>
          <a:lstStyle/>
          <a:p>
            <a:pPr algn="ctr"/>
            <a:r>
              <a:rPr lang="ar-SA" sz="2400" dirty="0" smtClean="0"/>
              <a:t>الواقع العملي</a:t>
            </a:r>
            <a:endParaRPr lang="ar-SA" sz="2400" dirty="0"/>
          </a:p>
        </p:txBody>
      </p:sp>
      <p:sp>
        <p:nvSpPr>
          <p:cNvPr id="3" name="عنصر نائب للمحتوى 2"/>
          <p:cNvSpPr>
            <a:spLocks noGrp="1"/>
          </p:cNvSpPr>
          <p:nvPr>
            <p:ph idx="1"/>
          </p:nvPr>
        </p:nvSpPr>
        <p:spPr>
          <a:xfrm>
            <a:off x="1187624" y="980728"/>
            <a:ext cx="7746064" cy="5267672"/>
          </a:xfrm>
        </p:spPr>
        <p:txBody>
          <a:bodyPr>
            <a:normAutofit/>
          </a:bodyPr>
          <a:lstStyle/>
          <a:p>
            <a:r>
              <a:rPr lang="ar-SA" sz="2000" b="1" dirty="0" smtClean="0"/>
              <a:t>تطوير في </a:t>
            </a:r>
            <a:r>
              <a:rPr lang="ar-SA" sz="2000" b="1" dirty="0" smtClean="0"/>
              <a:t>المناهج </a:t>
            </a:r>
            <a:r>
              <a:rPr lang="ar-SA" sz="2000" b="1" dirty="0" smtClean="0"/>
              <a:t>العلمية والوسائل التعليمية </a:t>
            </a:r>
            <a:r>
              <a:rPr lang="ar-SA" sz="2000" b="1" dirty="0" smtClean="0"/>
              <a:t>المستخدمة</a:t>
            </a:r>
          </a:p>
          <a:p>
            <a:r>
              <a:rPr lang="ar-SA" sz="2000" b="1" dirty="0" smtClean="0"/>
              <a:t>توفير </a:t>
            </a:r>
            <a:r>
              <a:rPr lang="ar-SA" sz="2000" b="1" dirty="0" smtClean="0"/>
              <a:t>المباني والأدوات الخاصة بهم وجميع احتياجاتهم الخاصة بهم </a:t>
            </a:r>
            <a:endParaRPr lang="ar-SA" sz="2000" b="1" dirty="0" smtClean="0"/>
          </a:p>
          <a:p>
            <a:r>
              <a:rPr lang="ar-SA" sz="2000" b="1" dirty="0" smtClean="0"/>
              <a:t>هيأت لهم التعليم من المراحل ألأولى حتى التعليم </a:t>
            </a:r>
            <a:r>
              <a:rPr lang="ar-SA" sz="2000" b="1" dirty="0" smtClean="0"/>
              <a:t>العالي</a:t>
            </a:r>
          </a:p>
          <a:p>
            <a:r>
              <a:rPr lang="ar-SA" sz="2000" b="1" dirty="0" smtClean="0"/>
              <a:t>وأكدت على حق </a:t>
            </a:r>
            <a:r>
              <a:rPr lang="ar-SA" sz="2000" b="1" dirty="0" err="1" smtClean="0"/>
              <a:t>الابتعاث</a:t>
            </a:r>
            <a:r>
              <a:rPr lang="ar-SA" sz="2000" b="1" dirty="0" smtClean="0"/>
              <a:t> لهم إلى الخارج على قدم المساواة مع باقي الطلبة</a:t>
            </a:r>
            <a:endParaRPr lang="en-US" sz="2000" dirty="0" smtClean="0"/>
          </a:p>
          <a:p>
            <a:r>
              <a:rPr lang="ar-SA" sz="2000" b="1" dirty="0" smtClean="0"/>
              <a:t>أما القانون ألأردني لرعاية المعاقين فقد نص على حق المعاق بتلقي التعليم ففي المادة ( 4 ) ب ـ التعليم والتعليم العالي </a:t>
            </a:r>
            <a:endParaRPr lang="en-US" sz="2000" dirty="0" smtClean="0"/>
          </a:p>
          <a:p>
            <a:endParaRPr lang="ar-SA" sz="2000" dirty="0"/>
          </a:p>
        </p:txBody>
      </p:sp>
      <p:pic>
        <p:nvPicPr>
          <p:cNvPr id="26626" name="Picture 2" descr="http://t1.gstatic.com/images?q=tbn:ANd9GcTuwarNcWo46qD3ruhjgxaP3FlKJwwujQhLWXkk0Dwh4pYhVvotFiGli2JfFQ"/>
          <p:cNvPicPr>
            <a:picLocks noChangeAspect="1" noChangeArrowheads="1"/>
          </p:cNvPicPr>
          <p:nvPr/>
        </p:nvPicPr>
        <p:blipFill>
          <a:blip r:embed="rId2" cstate="print"/>
          <a:srcRect/>
          <a:stretch>
            <a:fillRect/>
          </a:stretch>
        </p:blipFill>
        <p:spPr bwMode="auto">
          <a:xfrm>
            <a:off x="1115616" y="4653136"/>
            <a:ext cx="8028384" cy="2204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22114"/>
          </a:xfrm>
        </p:spPr>
        <p:txBody>
          <a:bodyPr>
            <a:noAutofit/>
          </a:bodyPr>
          <a:lstStyle/>
          <a:p>
            <a:pPr algn="ctr"/>
            <a:r>
              <a:rPr lang="ar-SA" sz="2400" b="1" dirty="0" smtClean="0"/>
              <a:t>أما القانون ألأردني لرعاية المعاقين فقد نص على حق المعاق بتلقي التعليم ففي المادة ( 4 ) ب ـ التعليم والتعليم العالي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043608" y="1124744"/>
            <a:ext cx="7890080" cy="5123656"/>
          </a:xfrm>
        </p:spPr>
        <p:txBody>
          <a:bodyPr>
            <a:noAutofit/>
          </a:bodyPr>
          <a:lstStyle/>
          <a:p>
            <a:pPr lvl="0"/>
            <a:r>
              <a:rPr lang="ar-SA" sz="2000" b="1" dirty="0" smtClean="0"/>
              <a:t>فرض التعليم العام والتعليم المهني والتعليم العلي للأشخاص المعاقين حسب فئات الإعاقة من خلال أسلوب الدمج </a:t>
            </a:r>
            <a:endParaRPr lang="en-US" sz="2000" dirty="0" smtClean="0"/>
          </a:p>
          <a:p>
            <a:pPr lvl="0"/>
            <a:r>
              <a:rPr lang="ar-SA" sz="2000" b="1" dirty="0" smtClean="0"/>
              <a:t>اعتماد برامج  الدمج بين الطلبة المعاقين وأقرانهم من غير المعاقين وتنفيذها في إطار المؤسسات التعليمية </a:t>
            </a:r>
            <a:endParaRPr lang="en-US" sz="2000" dirty="0" smtClean="0"/>
          </a:p>
          <a:p>
            <a:pPr lvl="0"/>
            <a:r>
              <a:rPr lang="ar-SA" sz="2000" b="1" dirty="0" smtClean="0"/>
              <a:t>التجهيزات المعقولة التي تساعد ألأشخاص المعاقين على التعلم والتواصل والتدرب والحركة مجانا بما في ذلك طريقة </a:t>
            </a:r>
            <a:r>
              <a:rPr lang="ar-SA" sz="2000" b="1" dirty="0" err="1" smtClean="0"/>
              <a:t>برايل</a:t>
            </a:r>
            <a:r>
              <a:rPr lang="ar-SA" sz="2000" b="1" dirty="0" smtClean="0"/>
              <a:t> ولغة الإشارة للصم </a:t>
            </a:r>
            <a:endParaRPr lang="en-US" sz="2000" dirty="0" smtClean="0"/>
          </a:p>
          <a:p>
            <a:pPr lvl="0"/>
            <a:r>
              <a:rPr lang="ar-SA" sz="2000" b="1" dirty="0" smtClean="0"/>
              <a:t>إجراء التشخيص التربوي ضمن التشخيص فريق التشخيص الكلي لتحديد طبيعة الإعاقة وبيان درجتها واحتياجاتها </a:t>
            </a:r>
            <a:endParaRPr lang="en-US" sz="2000" dirty="0" smtClean="0"/>
          </a:p>
          <a:p>
            <a:pPr lvl="0"/>
            <a:r>
              <a:rPr lang="ar-SA" sz="2000" b="1" dirty="0" smtClean="0"/>
              <a:t>إيجاد الكوادر الفنية المؤهلة للتعامل مع الطلبة المعاقين </a:t>
            </a:r>
            <a:endParaRPr lang="en-US" sz="2000" dirty="0" smtClean="0"/>
          </a:p>
          <a:p>
            <a:pPr lvl="0"/>
            <a:r>
              <a:rPr lang="ar-SA" sz="2000" b="1" dirty="0" smtClean="0"/>
              <a:t>برامج الإرشاد والتوعية والتثقيف للطلبة المعاقين وأسرهم </a:t>
            </a:r>
            <a:endParaRPr lang="en-US" sz="2000" dirty="0" smtClean="0"/>
          </a:p>
          <a:p>
            <a:pPr lvl="0"/>
            <a:r>
              <a:rPr lang="ar-SA" sz="2000" b="1" dirty="0" smtClean="0"/>
              <a:t>التقنيات الحديثة في تدريس وتعليم الطلبة المعاقين في القطاعين العام والخاص بما في ذلك تدريس مبحثي الرياضيات والحاسوب </a:t>
            </a:r>
            <a:endParaRPr lang="en-US" sz="2000" dirty="0" smtClean="0"/>
          </a:p>
          <a:p>
            <a:pPr lvl="0"/>
            <a:r>
              <a:rPr lang="ar-SA" sz="2000" b="1" dirty="0" smtClean="0"/>
              <a:t>قبول الطلبة المعاقين الذين اجتازوا امتحان الدراسة الثانوية العامة وفق شروط يتفق عليها بين المجلس  ومجلس التعليم العالي للقبول بالجامعات الرسمية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2000" b="1" dirty="0" smtClean="0"/>
              <a:t> </a:t>
            </a:r>
            <a:r>
              <a:rPr lang="ar-SA" sz="2000" b="1" dirty="0" smtClean="0"/>
              <a:t>أصدرت الأمم المتحدة - حقوق </a:t>
            </a:r>
            <a:r>
              <a:rPr lang="ar-SA" sz="2000" b="1" dirty="0" smtClean="0"/>
              <a:t>المعاقين عقلياً- عام 1971، </a:t>
            </a:r>
            <a:endParaRPr lang="ar-SA" sz="2000" b="1" dirty="0" smtClean="0"/>
          </a:p>
          <a:p>
            <a:endParaRPr lang="ar-SA" sz="2000" b="1" dirty="0" smtClean="0"/>
          </a:p>
          <a:p>
            <a:r>
              <a:rPr lang="ar-SA" sz="2000" b="1" dirty="0" smtClean="0"/>
              <a:t>وتم إعلان </a:t>
            </a:r>
            <a:r>
              <a:rPr lang="ar-SA" sz="2000" b="1" dirty="0" smtClean="0"/>
              <a:t>حقوق المعوّقين عام 1975، </a:t>
            </a:r>
            <a:endParaRPr lang="ar-SA" sz="2000" b="1" dirty="0" smtClean="0"/>
          </a:p>
          <a:p>
            <a:endParaRPr lang="ar-SA" sz="2000" b="1" dirty="0" smtClean="0"/>
          </a:p>
          <a:p>
            <a:r>
              <a:rPr lang="ar-SA" sz="2000" b="1" dirty="0" smtClean="0"/>
              <a:t>كما أعلن </a:t>
            </a:r>
            <a:r>
              <a:rPr lang="ar-SA" sz="2000" b="1" dirty="0" smtClean="0"/>
              <a:t>العام الدولي للمعاقين عام 1981م </a:t>
            </a:r>
            <a:r>
              <a:rPr lang="ar-SY" sz="2000" b="1" dirty="0" smtClean="0"/>
              <a:t>.</a:t>
            </a:r>
            <a:endParaRPr lang="en-US" sz="2000" dirty="0" smtClean="0"/>
          </a:p>
          <a:p>
            <a:endParaRPr lang="ar-SA" dirty="0"/>
          </a:p>
        </p:txBody>
      </p:sp>
      <p:pic>
        <p:nvPicPr>
          <p:cNvPr id="2050" name="Picture 2" descr="C:\Users\abu-slee\AppData\Local\Microsoft\Windows\Temporary Internet Files\Content.IE5\67MAPSG3\MP900409268[1].jpg"/>
          <p:cNvPicPr>
            <a:picLocks noChangeAspect="1" noChangeArrowheads="1"/>
          </p:cNvPicPr>
          <p:nvPr/>
        </p:nvPicPr>
        <p:blipFill>
          <a:blip r:embed="rId2" cstate="print"/>
          <a:srcRect/>
          <a:stretch>
            <a:fillRect/>
          </a:stretch>
        </p:blipFill>
        <p:spPr bwMode="auto">
          <a:xfrm>
            <a:off x="971600" y="0"/>
            <a:ext cx="1772816" cy="68580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764704"/>
            <a:ext cx="7746064" cy="5483696"/>
          </a:xfrm>
        </p:spPr>
        <p:txBody>
          <a:bodyPr>
            <a:normAutofit/>
          </a:bodyPr>
          <a:lstStyle/>
          <a:p>
            <a:pPr lvl="0"/>
            <a:r>
              <a:rPr lang="ar-SA" sz="2000" b="1" dirty="0" smtClean="0"/>
              <a:t>وسائل التواصل للصم من خلال توفير أشكال من المساعدة بما في ذلك تأمين مترجمي لغة الإشارة </a:t>
            </a:r>
            <a:endParaRPr lang="en-US" sz="2000" dirty="0" smtClean="0"/>
          </a:p>
          <a:p>
            <a:pPr lvl="0"/>
            <a:r>
              <a:rPr lang="ar-SA" sz="2000" b="1" dirty="0" smtClean="0"/>
              <a:t>كذلك لقد ركز على الدمج والسياسات اللازمة لتحقيقه .</a:t>
            </a:r>
            <a:endParaRPr lang="en-US" sz="2000" dirty="0" smtClean="0"/>
          </a:p>
          <a:p>
            <a:r>
              <a:rPr lang="ar-SA" sz="2000" b="1" dirty="0" smtClean="0"/>
              <a:t> السير قدما بخطة الدمج وفق معايير مدروسة تتناسب وظروف أصحاب الاحتياجات الخاصة. وفي هذا المقام لا بد لنا أن نوضح ما هي أنواع الدمج لتتجلى الصورة أمام القارئ وإعطاء فكرة عن كيفية الدمج </a:t>
            </a:r>
            <a:endParaRPr lang="en-US" sz="2000" dirty="0" smtClean="0"/>
          </a:p>
          <a:p>
            <a:pPr>
              <a:buNone/>
            </a:pPr>
            <a:endParaRPr lang="ar-SA" sz="2000" dirty="0"/>
          </a:p>
        </p:txBody>
      </p:sp>
      <p:pic>
        <p:nvPicPr>
          <p:cNvPr id="24578" name="Picture 2" descr="http://www.abksa.com/infimages/myuppic/4f241a0ed820b.jpg"/>
          <p:cNvPicPr>
            <a:picLocks noChangeAspect="1" noChangeArrowheads="1"/>
          </p:cNvPicPr>
          <p:nvPr/>
        </p:nvPicPr>
        <p:blipFill>
          <a:blip r:embed="rId2" cstate="print"/>
          <a:srcRect/>
          <a:stretch>
            <a:fillRect/>
          </a:stretch>
        </p:blipFill>
        <p:spPr bwMode="auto">
          <a:xfrm>
            <a:off x="1043608" y="3284984"/>
            <a:ext cx="7089626" cy="4104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435100" y="260648"/>
          <a:ext cx="7499350" cy="598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a.sogarab.com/photos/20406.jpg"/>
          <p:cNvPicPr>
            <a:picLocks noChangeAspect="1" noChangeArrowheads="1"/>
          </p:cNvPicPr>
          <p:nvPr/>
        </p:nvPicPr>
        <p:blipFill>
          <a:blip r:embed="rId2" cstate="print"/>
          <a:srcRect/>
          <a:stretch>
            <a:fillRect/>
          </a:stretch>
        </p:blipFill>
        <p:spPr bwMode="auto">
          <a:xfrm>
            <a:off x="0" y="2924945"/>
            <a:ext cx="2411760" cy="3933056"/>
          </a:xfrm>
          <a:prstGeom prst="rect">
            <a:avLst/>
          </a:prstGeom>
          <a:noFill/>
        </p:spPr>
      </p:pic>
      <p:sp>
        <p:nvSpPr>
          <p:cNvPr id="2" name="عنوان 1"/>
          <p:cNvSpPr>
            <a:spLocks noGrp="1"/>
          </p:cNvSpPr>
          <p:nvPr>
            <p:ph type="title"/>
          </p:nvPr>
        </p:nvSpPr>
        <p:spPr/>
        <p:txBody>
          <a:bodyPr>
            <a:noAutofit/>
          </a:bodyPr>
          <a:lstStyle/>
          <a:p>
            <a:pPr algn="ctr"/>
            <a:r>
              <a:rPr lang="ar-SA" sz="2400" b="1" dirty="0" smtClean="0"/>
              <a:t>توصيا </a:t>
            </a:r>
            <a:r>
              <a:rPr lang="ar-SA" sz="2400" b="1" dirty="0" err="1" smtClean="0"/>
              <a:t>ت</a:t>
            </a:r>
            <a:r>
              <a:rPr lang="ar-SA" sz="2400" b="1" dirty="0" smtClean="0"/>
              <a:t> بما يخص الحق بالتعلم </a:t>
            </a:r>
            <a:r>
              <a:rPr lang="ar-SA" sz="2400" b="1" dirty="0" smtClean="0"/>
              <a:t>لأصحاب </a:t>
            </a:r>
            <a:r>
              <a:rPr lang="ar-SA" sz="2400" b="1" dirty="0" smtClean="0"/>
              <a:t>الاحتياجات الخاصة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p:txBody>
          <a:bodyPr>
            <a:normAutofit/>
          </a:bodyPr>
          <a:lstStyle/>
          <a:p>
            <a:pPr lvl="0"/>
            <a:r>
              <a:rPr lang="ar-SA" sz="2000" b="1" dirty="0" smtClean="0"/>
              <a:t>تسهيل </a:t>
            </a:r>
            <a:r>
              <a:rPr lang="ar-SA" sz="2000" b="1" dirty="0" smtClean="0"/>
              <a:t>شروط </a:t>
            </a:r>
            <a:r>
              <a:rPr lang="ar-SA" sz="2000" b="1" dirty="0" smtClean="0"/>
              <a:t>قبول أصحاب الاحتياجات الخاصة بالكليات والجامعات الحكومية والخاصة </a:t>
            </a:r>
            <a:r>
              <a:rPr lang="ar-SA" sz="2000" b="1" dirty="0" smtClean="0"/>
              <a:t>أي </a:t>
            </a:r>
            <a:r>
              <a:rPr lang="ar-SA" sz="2000" b="1" dirty="0" smtClean="0"/>
              <a:t>انه يجب مراعاة حالة الإعاقة لكل معاق على حده </a:t>
            </a:r>
            <a:endParaRPr lang="en-US" sz="2000" dirty="0" smtClean="0"/>
          </a:p>
          <a:p>
            <a:pPr lvl="0"/>
            <a:r>
              <a:rPr lang="ar-SA" sz="2000" b="1" dirty="0" smtClean="0"/>
              <a:t>فتح تخصصات أكاديمية يستطيع ذوي الاحتياجات الخاصة أن يبدع </a:t>
            </a:r>
            <a:r>
              <a:rPr lang="ar-SA" sz="2000" b="1" dirty="0" err="1" smtClean="0"/>
              <a:t>بها</a:t>
            </a:r>
            <a:r>
              <a:rPr lang="ar-SA" sz="2000" b="1" dirty="0" smtClean="0"/>
              <a:t> ويعمل </a:t>
            </a:r>
            <a:r>
              <a:rPr lang="ar-SA" sz="2000" b="1" dirty="0" err="1" smtClean="0"/>
              <a:t>بها</a:t>
            </a:r>
            <a:r>
              <a:rPr lang="ar-SA" sz="2000" b="1" dirty="0" smtClean="0"/>
              <a:t> دون عناء مثال الأشخاص المكفوفين يفتح لهم تعلم تحميض ألأفلام الإشعاعية بالمستشفيات فهذا العمل لا يحتاج للضوء والرؤية ويناسب كثيرا هذه الفئة </a:t>
            </a:r>
            <a:endParaRPr lang="en-US" sz="2000" dirty="0" smtClean="0"/>
          </a:p>
          <a:p>
            <a:pPr lvl="0"/>
            <a:r>
              <a:rPr lang="ar-SA" sz="2000" b="1" dirty="0" smtClean="0"/>
              <a:t>توفير الكادر التعليمي الفني القادر أن يتعامل مع أصحاب الاحتياجات الخاصة </a:t>
            </a:r>
            <a:endParaRPr lang="ar-SA" sz="2000" b="1" dirty="0" smtClean="0"/>
          </a:p>
          <a:p>
            <a:pPr lvl="0"/>
            <a:r>
              <a:rPr lang="ar-SA" sz="2000" b="1" dirty="0" smtClean="0"/>
              <a:t>ممن </a:t>
            </a:r>
            <a:r>
              <a:rPr lang="ar-SA" sz="2000" b="1" dirty="0" smtClean="0"/>
              <a:t>لديهم الخبرات العالية والكفاءة العلمية </a:t>
            </a:r>
            <a:endParaRPr lang="en-US" sz="2000" dirty="0" smtClean="0"/>
          </a:p>
          <a:p>
            <a:pPr lvl="0"/>
            <a:r>
              <a:rPr lang="ar-SA" sz="2000" b="1" dirty="0" smtClean="0"/>
              <a:t>عمل دورات دورية إرشادية للمعاقين وذويهم بالذات وتوضيح كيفية التعامل </a:t>
            </a:r>
            <a:endParaRPr lang="ar-SA" sz="2000" b="1" dirty="0" smtClean="0"/>
          </a:p>
          <a:p>
            <a:pPr lvl="0"/>
            <a:r>
              <a:rPr lang="ar-SA" sz="2000" b="1" dirty="0" smtClean="0"/>
              <a:t>معهم </a:t>
            </a:r>
            <a:r>
              <a:rPr lang="ar-SA" sz="2000" b="1" dirty="0" smtClean="0"/>
              <a:t>ومساعدتهم بشكل تربوي صحيح وواع </a:t>
            </a:r>
            <a:endParaRPr lang="en-US" sz="2000" dirty="0" smtClean="0"/>
          </a:p>
          <a:p>
            <a:pPr lvl="0"/>
            <a:r>
              <a:rPr lang="ar-SA" sz="2000" b="1" dirty="0" smtClean="0"/>
              <a:t>تجهيز المباني والطرقات المؤدية للكليات والمدارس والجامعات </a:t>
            </a:r>
            <a:r>
              <a:rPr lang="ar-SA" sz="2000" b="1" dirty="0" smtClean="0"/>
              <a:t>بأساليب</a:t>
            </a:r>
          </a:p>
          <a:p>
            <a:pPr lvl="0"/>
            <a:r>
              <a:rPr lang="ar-SA" sz="2000" b="1" dirty="0" smtClean="0"/>
              <a:t> </a:t>
            </a:r>
            <a:r>
              <a:rPr lang="ar-SA" sz="2000" b="1" dirty="0" smtClean="0"/>
              <a:t>تضمن انتقال أصحاب الاحتياجات الخاصة بيسر وسهولة</a:t>
            </a:r>
            <a:endParaRPr lang="en-US" sz="2000" dirty="0" smtClean="0"/>
          </a:p>
          <a:p>
            <a:pPr lvl="0"/>
            <a:r>
              <a:rPr lang="ar-SA" sz="2000" b="1" dirty="0" smtClean="0"/>
              <a:t>وضع خرائط إرشادية للأحياء والطرق بشكل واضح خاصة بالأحياء </a:t>
            </a:r>
            <a:endParaRPr lang="ar-SA" sz="2000" b="1" dirty="0" smtClean="0"/>
          </a:p>
          <a:p>
            <a:pPr lvl="0"/>
            <a:r>
              <a:rPr lang="ar-SA" sz="2000" b="1" dirty="0" smtClean="0"/>
              <a:t>السكنية </a:t>
            </a:r>
            <a:r>
              <a:rPr lang="ar-SA" sz="2000" b="1" dirty="0" smtClean="0"/>
              <a:t>لتسهيل وصول المعاق للعنوان بسهولة ويسر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par>
                          <p:cTn id="42" fill="hold">
                            <p:stCondLst>
                              <p:cond delay="85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par>
                          <p:cTn id="46" fill="hold">
                            <p:stCondLst>
                              <p:cond delay="9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0"/>
            <a:ext cx="7818072" cy="6597352"/>
          </a:xfrm>
        </p:spPr>
        <p:txBody>
          <a:bodyPr>
            <a:noAutofit/>
          </a:bodyPr>
          <a:lstStyle/>
          <a:p>
            <a:pPr lvl="0"/>
            <a:r>
              <a:rPr lang="ar-SA" sz="2000" b="1" dirty="0" smtClean="0"/>
              <a:t>الاهتمام بالمرافق العامة بتجهيز أماكن انتظار تخص أصحاب الاحتياجات الخاصة ومخالفة من يعتدي على هذه المواقف بمخالفة مالية عن طريق تطبيق القانون  ووضع لافتة بجانب الموقف بأنه يكون خاضعا للعقوبات القانية من يستخدم مواقف المعاقين من ألغير معاقين </a:t>
            </a:r>
            <a:endParaRPr lang="en-US" sz="2000" dirty="0" smtClean="0"/>
          </a:p>
          <a:p>
            <a:pPr lvl="0"/>
            <a:r>
              <a:rPr lang="ar-SA" sz="2000" b="1" dirty="0" smtClean="0"/>
              <a:t>تسهيل </a:t>
            </a:r>
            <a:r>
              <a:rPr lang="ar-SA" sz="2000" b="1" dirty="0" smtClean="0"/>
              <a:t>وصولهم </a:t>
            </a:r>
            <a:r>
              <a:rPr lang="ar-SA" sz="2000" b="1" dirty="0" err="1" smtClean="0"/>
              <a:t>الى</a:t>
            </a:r>
            <a:r>
              <a:rPr lang="ar-SA" sz="2000" b="1" dirty="0" smtClean="0"/>
              <a:t> </a:t>
            </a:r>
            <a:r>
              <a:rPr lang="ar-SA" sz="2000" b="1" dirty="0" smtClean="0"/>
              <a:t>المكاتب الوطنية والخاصة ومساعدتهم بالحصول على المراجع والكتب من المكتبة بتخصيص موظف يوكل </a:t>
            </a:r>
            <a:r>
              <a:rPr lang="ar-SA" sz="2000" b="1" dirty="0" err="1" smtClean="0"/>
              <a:t>اليه</a:t>
            </a:r>
            <a:r>
              <a:rPr lang="ar-SA" sz="2000" b="1" dirty="0" smtClean="0"/>
              <a:t> تقديم الخدمة لأصحاب الاحتياجات الخاصة </a:t>
            </a:r>
            <a:endParaRPr lang="en-US" sz="2000" dirty="0" smtClean="0"/>
          </a:p>
          <a:p>
            <a:pPr lvl="0"/>
            <a:r>
              <a:rPr lang="ar-SA" sz="2000" b="1" dirty="0" smtClean="0"/>
              <a:t>تشجيعهم على </a:t>
            </a:r>
            <a:r>
              <a:rPr lang="ar-SA" sz="2000" b="1" dirty="0" smtClean="0"/>
              <a:t>التعلم وتقديم الجوائز للمتفوقين والوقوف بجانبهم بدعم أبحاثهم واختراعاتهم وتذليل الصعاب لهم </a:t>
            </a:r>
            <a:endParaRPr lang="en-US" sz="2000" dirty="0" smtClean="0"/>
          </a:p>
          <a:p>
            <a:pPr lvl="0"/>
            <a:r>
              <a:rPr lang="ar-SA" sz="2000" b="1" dirty="0" smtClean="0"/>
              <a:t>عمل جولات دورية حول المملكة ومتابعة تقدم أصحاب الاحتياجات الخاصة التعليمية ومدى استفادتهم من الخدمات المقدمة لهم </a:t>
            </a:r>
            <a:endParaRPr lang="en-US" sz="2000" dirty="0" smtClean="0"/>
          </a:p>
          <a:p>
            <a:pPr lvl="0"/>
            <a:r>
              <a:rPr lang="ar-SA" sz="2000" b="1" dirty="0" smtClean="0"/>
              <a:t>عمل </a:t>
            </a:r>
            <a:r>
              <a:rPr lang="ar-SA" sz="2000" b="1" dirty="0" err="1" smtClean="0"/>
              <a:t>مسوحات</a:t>
            </a:r>
            <a:r>
              <a:rPr lang="ar-SA" sz="2000" b="1" dirty="0" smtClean="0"/>
              <a:t> </a:t>
            </a:r>
            <a:r>
              <a:rPr lang="ar-SA" sz="2000" b="1" dirty="0" err="1" smtClean="0"/>
              <a:t>ديمغرافية</a:t>
            </a:r>
            <a:r>
              <a:rPr lang="ar-SA" sz="2000" b="1" dirty="0" smtClean="0"/>
              <a:t> في فترات متقاربة ووضع اليد على أهم العقبات والمشاكل التي يعاني منها أصحاب الاحتياجات الخاصة </a:t>
            </a:r>
            <a:endParaRPr lang="en-US" sz="2000" dirty="0" smtClean="0"/>
          </a:p>
          <a:p>
            <a:pPr lvl="0"/>
            <a:r>
              <a:rPr lang="ar-SA" sz="2000" b="1" dirty="0" smtClean="0"/>
              <a:t>تيسير وصولهم للمنشئات التعليمية</a:t>
            </a:r>
            <a:endParaRPr lang="en-US" sz="2000" dirty="0" smtClean="0"/>
          </a:p>
          <a:p>
            <a:pPr lvl="0"/>
            <a:r>
              <a:rPr lang="ar-SA" sz="2000" b="1" dirty="0" smtClean="0"/>
              <a:t>عمل ناد ثقافي للبنات وناد آخر للشباب ليتم تعارفهم ودمجهم فيما بينهم </a:t>
            </a:r>
            <a:endParaRPr lang="en-US" sz="2000" dirty="0" smtClean="0"/>
          </a:p>
          <a:p>
            <a:pPr lvl="0"/>
            <a:r>
              <a:rPr lang="en-US" sz="2000" b="1" dirty="0" smtClean="0"/>
              <a:t> </a:t>
            </a:r>
            <a:r>
              <a:rPr lang="ar-SA" sz="2000" b="1" dirty="0" smtClean="0"/>
              <a:t>إصدار كتيبات تعريفية تتضمن توجيهات مخصصة بحقوق ذوي الاحتياجات الخاصة وواجباتهم </a:t>
            </a:r>
            <a:endParaRPr lang="en-US" sz="2000" dirty="0" smtClean="0"/>
          </a:p>
          <a:p>
            <a:pPr lvl="0"/>
            <a:r>
              <a:rPr lang="ar-SA" sz="2000" b="1" dirty="0" smtClean="0"/>
              <a:t>عمل مسابقات وأبحاث تهم </a:t>
            </a:r>
            <a:r>
              <a:rPr lang="ar-SA" sz="2000" b="1" dirty="0" smtClean="0"/>
              <a:t>وتقديم </a:t>
            </a:r>
            <a:r>
              <a:rPr lang="ar-SA" sz="2000" b="1" dirty="0" smtClean="0"/>
              <a:t>الجوائز التشجيعية لهم على مستوى الدولة </a:t>
            </a:r>
            <a:endParaRPr lang="en-US" sz="2000" dirty="0" smtClean="0"/>
          </a:p>
          <a:p>
            <a:r>
              <a:rPr lang="ar-SA" sz="2000" b="1" dirty="0" smtClean="0"/>
              <a:t>استيعاب المعاقين من المقيمين بالبلاد بشكل شرعي ودائم </a:t>
            </a:r>
            <a:endParaRPr lang="ar-SA" sz="2000" b="1" dirty="0" smtClean="0"/>
          </a:p>
          <a:p>
            <a:r>
              <a:rPr lang="ar-SA" sz="2000" b="1" dirty="0" err="1" smtClean="0"/>
              <a:t>تفعيل</a:t>
            </a:r>
            <a:r>
              <a:rPr lang="ar-SA" sz="2000" b="1" dirty="0" smtClean="0"/>
              <a:t> الاتصال عبر الشبكة </a:t>
            </a:r>
            <a:r>
              <a:rPr lang="ar-SA" sz="2000" b="1" dirty="0" err="1" smtClean="0"/>
              <a:t>العنكبوتية</a:t>
            </a:r>
            <a:r>
              <a:rPr lang="ar-SA" sz="2000" b="1" dirty="0" smtClean="0"/>
              <a:t> من خلال تخصيص موقع الكتروني يرتبط بمركز المعاقين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22114"/>
          </a:xfrm>
        </p:spPr>
        <p:txBody>
          <a:bodyPr>
            <a:noAutofit/>
          </a:bodyPr>
          <a:lstStyle/>
          <a:p>
            <a:pPr algn="ctr"/>
            <a:r>
              <a:rPr lang="ar-SA" sz="2000" b="1" dirty="0" smtClean="0"/>
              <a:t>الحقوق الاجتماعية في الاتفاقية الدولية للأشخاص ذوي الإعاقة حسبما جاء فيها في المادة 28</a:t>
            </a:r>
            <a:r>
              <a:rPr lang="en-US" sz="2000" dirty="0" smtClean="0"/>
              <a:t/>
            </a:r>
            <a:br>
              <a:rPr lang="en-US" sz="2000" dirty="0" smtClean="0"/>
            </a:br>
            <a:r>
              <a:rPr lang="ar-SA" sz="2000" b="1" dirty="0" smtClean="0">
                <a:effectLst/>
              </a:rPr>
              <a:t>1ـ </a:t>
            </a:r>
            <a:r>
              <a:rPr lang="ar-SA" sz="2000" b="1" dirty="0" smtClean="0">
                <a:effectLst/>
              </a:rPr>
              <a:t>الحقوق الاجتماعية </a:t>
            </a:r>
            <a:r>
              <a:rPr lang="en-US" sz="2000" dirty="0" smtClean="0">
                <a:effectLst/>
              </a:rPr>
              <a:t/>
            </a:r>
            <a:br>
              <a:rPr lang="en-US" sz="2000" dirty="0" smtClean="0">
                <a:effectLst/>
              </a:rPr>
            </a:br>
            <a:endParaRPr lang="ar-SA" sz="2000" dirty="0">
              <a:effectLst/>
            </a:endParaRPr>
          </a:p>
        </p:txBody>
      </p:sp>
      <p:sp>
        <p:nvSpPr>
          <p:cNvPr id="3" name="عنصر نائب للمحتوى 2"/>
          <p:cNvSpPr>
            <a:spLocks noGrp="1"/>
          </p:cNvSpPr>
          <p:nvPr>
            <p:ph idx="1"/>
          </p:nvPr>
        </p:nvSpPr>
        <p:spPr>
          <a:xfrm>
            <a:off x="1253920" y="1124744"/>
            <a:ext cx="7890080" cy="5733256"/>
          </a:xfrm>
        </p:spPr>
        <p:txBody>
          <a:bodyPr>
            <a:noAutofit/>
          </a:bodyPr>
          <a:lstStyle/>
          <a:p>
            <a:r>
              <a:rPr lang="ar-SA" sz="2000" b="1" dirty="0" smtClean="0"/>
              <a:t>مستوى المعيشة اللائق والحماية الاجتماعية </a:t>
            </a:r>
            <a:endParaRPr lang="en-US" sz="2000" dirty="0" smtClean="0"/>
          </a:p>
          <a:p>
            <a:pPr lvl="0"/>
            <a:r>
              <a:rPr lang="ar-SA" sz="2000" b="1" dirty="0" smtClean="0"/>
              <a:t>اعتراف الدول ألأطراف لذوي الاحتياجات الخاصة بالاستمتاع بتوفير مستوى معيشي لائق لهم ولأسرهم بما يكفيهم من الغذاء والملبس والمسكن, </a:t>
            </a:r>
            <a:endParaRPr lang="en-US" sz="2000" dirty="0" smtClean="0"/>
          </a:p>
          <a:p>
            <a:pPr lvl="0"/>
            <a:r>
              <a:rPr lang="ar-SA" sz="2000" b="1" dirty="0" smtClean="0"/>
              <a:t>تقر الدول ألأطراف بحق ألأشخاص ذوي الإعاقة في الحماية الاجتماعية والتمتع بهذا الحق دون تمييز بسبب الإعاقة تتخذ الخطوات المناسبة لحماية هذا الحق وتعزيز إعماله , بما في ذلك تدابير ترمي إلى :</a:t>
            </a:r>
            <a:endParaRPr lang="en-US" sz="2000" dirty="0" smtClean="0"/>
          </a:p>
          <a:p>
            <a:r>
              <a:rPr lang="ar-SA" sz="2000" b="1" dirty="0" smtClean="0"/>
              <a:t>أ </a:t>
            </a:r>
            <a:r>
              <a:rPr lang="ar-SA" sz="2000" b="1" dirty="0" err="1" smtClean="0"/>
              <a:t>ـ</a:t>
            </a:r>
            <a:r>
              <a:rPr lang="ar-SA" sz="2000" b="1" dirty="0" smtClean="0"/>
              <a:t>  ضمان </a:t>
            </a:r>
            <a:r>
              <a:rPr lang="ar-SA" sz="2000" b="1" dirty="0" smtClean="0"/>
              <a:t>مساواتهم مع </a:t>
            </a:r>
            <a:r>
              <a:rPr lang="ar-SA" sz="2000" b="1" dirty="0" smtClean="0"/>
              <a:t>الآخرين في غرض الحصول على المياه النقية وضمان </a:t>
            </a:r>
            <a:endParaRPr lang="en-US" sz="2000" dirty="0" smtClean="0"/>
          </a:p>
          <a:p>
            <a:r>
              <a:rPr lang="ar-SA" sz="2000" b="1" dirty="0" smtClean="0"/>
              <a:t> </a:t>
            </a:r>
            <a:r>
              <a:rPr lang="ar-SA" sz="2000" b="1" dirty="0" smtClean="0"/>
              <a:t> </a:t>
            </a:r>
            <a:r>
              <a:rPr lang="ar-SA" sz="2000" b="1" dirty="0" smtClean="0"/>
              <a:t>حصولهم على الخدمات والأجهزة المناسبة بثمن معقول وتأمين باقي الاحتياجات الضرورية التي تعينهم </a:t>
            </a:r>
            <a:r>
              <a:rPr lang="ar-SA" sz="2000" b="1" dirty="0" smtClean="0"/>
              <a:t> </a:t>
            </a:r>
            <a:r>
              <a:rPr lang="ar-SA" sz="2000" b="1" dirty="0" smtClean="0"/>
              <a:t>بالتغلب على الإعاقة كل حسب إعاقته </a:t>
            </a:r>
            <a:endParaRPr lang="en-US" sz="2000" dirty="0" smtClean="0"/>
          </a:p>
          <a:p>
            <a:r>
              <a:rPr lang="ar-SA" sz="2000" b="1" dirty="0" smtClean="0"/>
              <a:t>ب </a:t>
            </a:r>
            <a:r>
              <a:rPr lang="ar-SA" sz="2000" b="1" dirty="0" err="1" smtClean="0"/>
              <a:t>ـ</a:t>
            </a:r>
            <a:r>
              <a:rPr lang="ar-SA" sz="2000" b="1" dirty="0" smtClean="0"/>
              <a:t> ضمان استفادة ألأشخاص ذوي الإعاقة خصوصا النساء والفتيات وكبار السن من برامج الحماية </a:t>
            </a:r>
            <a:r>
              <a:rPr lang="ar-SA" sz="2000" b="1" dirty="0" smtClean="0"/>
              <a:t>الاجتماعية </a:t>
            </a:r>
            <a:r>
              <a:rPr lang="ar-SA" sz="2000" b="1" dirty="0" smtClean="0"/>
              <a:t>وبرامج الحد من الفقر </a:t>
            </a:r>
            <a:endParaRPr lang="en-US" sz="2000" dirty="0" smtClean="0"/>
          </a:p>
          <a:p>
            <a:r>
              <a:rPr lang="ar-SA" sz="2000" b="1" dirty="0" smtClean="0"/>
              <a:t>ج </a:t>
            </a:r>
            <a:r>
              <a:rPr lang="ar-SA" sz="2000" b="1" dirty="0" err="1" smtClean="0"/>
              <a:t>ـ</a:t>
            </a:r>
            <a:r>
              <a:rPr lang="ar-SA" sz="2000" b="1" dirty="0" smtClean="0"/>
              <a:t> ضمان استفادة ذوي الإعاقة الذين يعيشون في حالة فقر وأسرهم من المساعدة التي تقدمها الدولة </a:t>
            </a:r>
            <a:r>
              <a:rPr lang="ar-SA" sz="2000" b="1" dirty="0" smtClean="0"/>
              <a:t>   </a:t>
            </a:r>
            <a:r>
              <a:rPr lang="ar-SA" sz="2000" b="1" dirty="0" smtClean="0"/>
              <a:t>لتغطية النفقات المتعلقة بالإعاقة بما فيها التدريب </a:t>
            </a:r>
            <a:r>
              <a:rPr lang="ar-SA" sz="2000" b="1" dirty="0" smtClean="0"/>
              <a:t>المناسب</a:t>
            </a:r>
            <a:endParaRPr lang="en-US" sz="2000" dirty="0" smtClean="0"/>
          </a:p>
          <a:p>
            <a:r>
              <a:rPr lang="ar-SA" sz="2000" b="1" dirty="0" smtClean="0"/>
              <a:t>د </a:t>
            </a:r>
            <a:r>
              <a:rPr lang="ar-SA" sz="2000" b="1" dirty="0" err="1" smtClean="0"/>
              <a:t>ـ</a:t>
            </a:r>
            <a:r>
              <a:rPr lang="ar-SA" sz="2000" b="1" dirty="0" smtClean="0"/>
              <a:t> ضمان استفادة الأشخاص ذوي الإعاقة من برامج الإسكان العام </a:t>
            </a:r>
            <a:endParaRPr lang="en-US" sz="2000" dirty="0" smtClean="0"/>
          </a:p>
          <a:p>
            <a:r>
              <a:rPr lang="ar-SA" sz="2000" b="1" dirty="0" smtClean="0"/>
              <a:t>هـ </a:t>
            </a:r>
            <a:r>
              <a:rPr lang="ar-SA" sz="2000" b="1" dirty="0" err="1" smtClean="0"/>
              <a:t>ـ</a:t>
            </a:r>
            <a:r>
              <a:rPr lang="ar-SA" sz="2000" b="1" dirty="0" smtClean="0"/>
              <a:t> ضمان </a:t>
            </a:r>
            <a:r>
              <a:rPr lang="ar-SA" sz="2000" b="1" dirty="0" smtClean="0"/>
              <a:t>استفادتهم على </a:t>
            </a:r>
            <a:r>
              <a:rPr lang="ar-SA" sz="2000" b="1" dirty="0" smtClean="0"/>
              <a:t>قدم المساواة مع الآخرين من استحقاقات وبرامج التقاعد</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par>
                          <p:cTn id="42" fill="hold">
                            <p:stCondLst>
                              <p:cond delay="85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2400" b="1" dirty="0" smtClean="0"/>
              <a:t>أما القانون الأردني لرعاية المعاقين فجاءت نصوصه جنبا إلى جنب منسجما والاتفاقية الدولية حيث نص على:</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043608" y="1052736"/>
            <a:ext cx="7890080" cy="5195664"/>
          </a:xfrm>
        </p:spPr>
        <p:txBody>
          <a:bodyPr>
            <a:normAutofit fontScale="70000" lnSpcReduction="20000"/>
          </a:bodyPr>
          <a:lstStyle/>
          <a:p>
            <a:r>
              <a:rPr lang="ar-SA" b="1" dirty="0" smtClean="0"/>
              <a:t>الحماية الاجتماعية والرعاية المؤسسية </a:t>
            </a:r>
            <a:endParaRPr lang="en-US" dirty="0" smtClean="0"/>
          </a:p>
          <a:p>
            <a:pPr lvl="0"/>
            <a:r>
              <a:rPr lang="ar-SA" b="1" dirty="0" smtClean="0"/>
              <a:t>تدريب أسر الأشخاص المعاقين على التعامل السليم مع الشخص المعاق بصورة لا تمس كرامته وإنسانيته</a:t>
            </a:r>
            <a:endParaRPr lang="en-US" dirty="0" smtClean="0"/>
          </a:p>
          <a:p>
            <a:pPr lvl="0"/>
            <a:r>
              <a:rPr lang="ar-SA" b="1" dirty="0" smtClean="0"/>
              <a:t>دمج الطفل المعاق ورعايته </a:t>
            </a:r>
            <a:r>
              <a:rPr lang="ar-SA" b="1" dirty="0" err="1" smtClean="0"/>
              <a:t>التأهيلية</a:t>
            </a:r>
            <a:r>
              <a:rPr lang="ar-SA" b="1" dirty="0" smtClean="0"/>
              <a:t> داخل أسرته وفي حال تعذر ذلك تقدم له الرعاية </a:t>
            </a:r>
            <a:r>
              <a:rPr lang="ar-SA" b="1" dirty="0" err="1" smtClean="0"/>
              <a:t>التأهيلية</a:t>
            </a:r>
            <a:r>
              <a:rPr lang="ar-SA" b="1" dirty="0" smtClean="0"/>
              <a:t> داخل أسرته وفي حال تعذر ذلك تقدم له الرعاية </a:t>
            </a:r>
            <a:r>
              <a:rPr lang="ar-SA" b="1" dirty="0" err="1" smtClean="0"/>
              <a:t>ألتأهيلية</a:t>
            </a:r>
            <a:r>
              <a:rPr lang="ar-SA" b="1" dirty="0" smtClean="0"/>
              <a:t> البديلة </a:t>
            </a:r>
            <a:endParaRPr lang="en-US" dirty="0" smtClean="0"/>
          </a:p>
          <a:p>
            <a:pPr lvl="0"/>
            <a:r>
              <a:rPr lang="ar-SA" b="1" dirty="0" smtClean="0"/>
              <a:t>خدمات التأهيل المهني والاجتماعي وإعادة التأهيل والخدمات المساندة بجميع أنواعها وبما يحقق الدمج والمشاركة الفاعلة للأشخاص المعاقين ولأسرهم </a:t>
            </a:r>
            <a:endParaRPr lang="en-US" dirty="0" smtClean="0"/>
          </a:p>
          <a:p>
            <a:pPr lvl="0"/>
            <a:r>
              <a:rPr lang="ar-SA" b="1" dirty="0" smtClean="0"/>
              <a:t>الرعاية المؤسسية النهارية أو </a:t>
            </a:r>
            <a:r>
              <a:rPr lang="ar-SA" b="1" dirty="0" err="1" smtClean="0"/>
              <a:t>الايوائية</a:t>
            </a:r>
            <a:r>
              <a:rPr lang="ar-SA" b="1" dirty="0" smtClean="0"/>
              <a:t>  للأشخاص المعاقين الذين يحتاجون ذلك  </a:t>
            </a:r>
            <a:endParaRPr lang="en-US" dirty="0" smtClean="0"/>
          </a:p>
          <a:p>
            <a:pPr lvl="0"/>
            <a:r>
              <a:rPr lang="ar-SA" b="1" dirty="0" smtClean="0"/>
              <a:t>معونات شهرية للأشخاص المعاقين من غير المقتدرين على الإنتاج وفقا قانون صندوق المعونة الوطنية النافذ المفعول </a:t>
            </a:r>
            <a:endParaRPr lang="en-US" dirty="0" smtClean="0"/>
          </a:p>
          <a:p>
            <a:pPr lvl="0"/>
            <a:r>
              <a:rPr lang="ar-SA" b="1" dirty="0" smtClean="0"/>
              <a:t>برامح التأهيل المجتمعي وفق السياسات التي يحددها </a:t>
            </a:r>
            <a:endParaRPr lang="en-US" dirty="0" smtClean="0"/>
          </a:p>
          <a:p>
            <a:r>
              <a:rPr lang="ar-SA" b="1" dirty="0" smtClean="0"/>
              <a:t> </a:t>
            </a:r>
            <a:endParaRPr lang="en-US" dirty="0"/>
          </a:p>
        </p:txBody>
      </p:sp>
      <p:sp>
        <p:nvSpPr>
          <p:cNvPr id="18434" name="AutoShape 2" descr="data:image/jpeg;base64,/9j/4AAQSkZJRgABAQAAAQABAAD/2wCEAAkGBhQSEBQUExQWFRQWFxQXFBcUGBUUFRQVFBUVFRQVFBQXHCYeFxkjGRUUHy8gJCcpLCwsFR4xNTAqNSYrLCkBCQoKBQUFDQUFDSkYEhgpKSkpKSkpKSkpKSkpKSkpKSkpKSkpKSkpKSkpKSkpKSkpKSkpKSkpKSkpKSkpKSkpKf/AABEIAOgA2QMBIgACEQEDEQH/xAAcAAABBQEBAQAAAAAAAAAAAAACAQMEBQYABwj/xABEEAACAQIDBgMEBwYDBwUAAAABAgMAEQQSIQUGEzFBUSJhgTJxkaEUI0JSscHRBxVTYqLwkrPhM0NjcnSCsiRzk6TC/8QAFAEBAAAAAAAAAAAAAAAAAAAAAP/EABQRAQAAAAAAAAAAAAAAAAAAAAD/2gAMAwEAAhEDEQA/APZ70OeitQOtADGlBpAKJaAlNFmrhS0AGkAp21dagAV1EKW1BwFcRXXpDQNs1BRsKGgICiy0gNESKDstdkpVNFQNkUhNqGd7EedMNN+X50DzYgDnSpMDyN6gSyfiKrmkuRc25a3y2uL8/Sg0dJlrO4fbzoSCDIo5lR4gOvk3pV1gccky5kYEde4PYjoaCUK4UlqICgKutSUtAKmhkNAHohQNgU4prslFQdelFcBSigKhIpb0hNAFqIGuNDQFekJpAK61AhobU5agJoGMRLl6U8mvLWgliDgqaqdn4wxzGJlsrFjcm1gq3uB20NBKx+0uGbA1Ak3ry9AfeDWd3t2llMba+NXI9wcisfituH+b0oPSH3wjd0zELZhfXS1To9oLIAUZTcAjxL2bkBr2rxbEbaPeT4XpiLeSWNw6O6kcjlF6D3RYCbXe3LRR1FuvoaFcCg+zfl7XiPz95rzrd/8AagWly4g+AqbFYxcMOrWN+XatvsjeCHEqzRMWCkA3Vl1te2vPlQXCD9ai4jZZDcWHwS216LILey4/OnFxyA2zAmx0Gp0v29x+BqQuLBIAB9dPsg0BbO2kJV5WYXDKeakaEH3H8qmBqpJGyYqI/wAUENbutx8xb4VdBaBwGkvXZaS1A0KcBoUFOUHE02xp21Cy0CI1OA02FpaAq4tSUlAt6E0t64GgRaW9IxrhQETQEU4FpbUDDoTy5jl+lZve1lYREX4hbKi9LnTxDnoT+NaXFThFLE2A+flWT2BiRPjDK/IZhDrfxHMGa3kFsPWgjb/YQCGOFQbmIqrcwCCtybd9a8SxmIyswJa4JGnlp15V7h+0kkNh8rW8L9AeWSvENvQFJ3AYam/JR7WvWghHFfzN/frQNif5n/v1ofH95f6aS7/eT4r+lB30n+d/79atNl7yvChVHlBJubMLE2sNDfXnVWS331+K/pSHN99fiP0oPbt3N61yxQyCUzMoBJQm7Eubs3bxjWt4mFylbm5uR/RbT4V887p7XRJXfEYllIQcK15LsW8WltLLXq+7e9jfRpHknMsxYiNSFARbAK/hAtcE8+1BcSzcTHqB7MIN/eSb29SK0iVR7ubLKQF29uRlJ75b6X997+oq9C0BUt6S1LagjqbCiDUNqKgcVqU02tLegRjXA0jUgFA6DQOaUVxoEW9FXClNAJpaUClAoFFKaSsfvzvYIUMSNqfaPa5sB7+VBVb67xmTPHE2iJI3PmEXM595HyqRu9h8s5C6BXmtboOLIBWTWM5JcxuV/eaX8kggH5mt9sDCZp31t4pzp/1Eg/Ogof2pzo2IiQnxIjZtDyYgixHPlXjm3wnHaxNtNbfrXo++W2+Pi3fhkZLx2DA3yMwzeteZbRxuaVmZNevOwtpQRCqdz8B+tdlj7t8BStMPuC3rScYfcHxb9aBfq/5/lXFUP3vlRrIPuD+r9atNkbJbEOFSNbC2Zjmso+Op8qBjZGyjPKEQNfqTayjubeulex7E2YFZdOqk6CzDPGrA+dnFUsOCiwUEgjy8VYjKR1YZlS5PmX091h3rVbFh+tkFtBPiPQDEYZR8hyoNosmaMHvkPuvY0qvTJRvo9kIDZUtfUA2XmKJRyvrQSBS3poGjzUCZaadaeDU3Ib0AAUd7Ak2AHMnQDzJoBVbvJu6uNiSN5GRVcM2X7YtYqde1AS70YUzLCJ0aRr2ykFbj7JcaA+VW2SsltLcLBR4WQpB4kR2U5mzXC8735iwqiH7U3hSNOEshCDMSzA3GgJ08qD0q1UO398sLhGySuTJYHhxrmex5X5AeprFyftdn6Qwj352/MVUT7/TtKZgkAlICl+FmbKOQ8TG1B6Lu7vvFipDGUeGQkiMPezgKG0NrB7HVa0RNeIYzfnFyvGzy+wwZQqouo5nQdtK9uVwwBHIgMPcRf86BA1Oq1U23oWKgrI8eXMWyWuR0+dZzZ+xZpyVlxU4BZxYEeyjlQb+Y1oLjbO895Dh8OQ0lvrH+zEPM9TWC3qw2QSLcmxwhJPMs8wuTW7TYsWGidYlt7N2JuzG/Nm61j97o7yTjzwHzlFA06aYn/wBzbP8AlwCtjj5/ouGmxMYBkDyDxXKWbEtfQGs3hsGrHEA6ji7Y691hHSoO+u3J45ZMMMhhdiQCpzDxBzdr/eJoMXt3bMhzyAAMzFja51YkmwPLnWVfGMTcqtz5VbbdxDxsF8OVlDAWuBfS2up1FVn7xb7qf4RQB9LP3V+FL9LP3F+FF+8m+7H/AIRT+F2hndVKRgEgXyXtfyFBP3e2PJim9lVQGzNl6/dXux7fGvQF4WGiljisJIoJJrAXAsVW7nzLetuwqpwW244sNw4zllUN7SFYyzHxG2pva1MYveKAy4t1BtiIjF7ABW/D8R18Quh0oLh3Zkdm1Y7NwWYkaky4qMm9bzYqfXSC3+9xZ/8AuKPyrzV968NY2zawYOG2Qi30aRXY5r8jl5dL1r9k7+4O7OzlbmY5bEsTJPxtBbzt6UG6x8rJAMlsxMS+LlqVUmpDCqDau2JOLh8PHGCJEWXMxKlQjLoR7qv2NAINHTVqW9AitpR5hVBJtYCmP37QabMKQzjvWc/fd6E7V86DRmRWup1DAqfMNoa8Ax8GSVl7My/4SQPwr1o7ZtrflXnm+uFVcZJlPtkyW7ZvFp8aCg71xFEV0pGFABWvbt2MeWwWFJ0JiA9+UlQfgK8SFejbu7VtgMOCdRxV9FfT8aDZ4nEgq3/L+dR9jgGx7PIP6qqRO7K1gx06AnrRbHecFQsfh4jly2YGxkIsoA1NhfWgttoSgxyAfZZQe1+f6VjNvxZsRMDr49nA/wDyX/KrPFY3gwyhTDcyxhrOxUFs2rXHhNgNBUDbU2R8ZKti0YwZUG9swsde48RoGN6MT9EiZ4LEticcj5wWusmTiKB6D4Vhd6d5ZpgkrBVYFgSo5lvf7qtN5N4mmwpORRaSSQ6m15SM/wA7WrHNt5WXI8YK35XI199BHm2272zqrW0BZQdO1NfvMdYoz6W/OpIxWG6xMPcx/OlH0M/xV+BoI67UTrCnzH504m04v4C+jN+tO/QcK3KVx71FOR7EgJ8OIHqP9aD1LFYeNXw44YGfEYaM20upwuYg2Govzvz51mN6dmKcTjhGgUQtHoPZs1h4R05Vutq4L63CagWxURt1OXC5bDzqh2zg7TbTa4OebDCwOo0OhHSgn7P3JwpQjhKWD4NSTfXOsLyAAHS4LX99Xh2FhMNHnljVURnLWzkAF5Ml1v2yU9gRZ5R/x8OB/wBsKAfhSb8rfCYgd7fiaAsLtOHFYyGWFsypE62ykG5OhN+S1qc9UmwMJwdnhiAGKhjoAbECwPyqGduedBqAwrtKza7cHenf3150GCxW2zfnUM7ZPeqV570PGvzoNDHto6a08NrGsuHqx2Xg3kBYnJGvtO17e4fePkKCfNtQ9Ka3s1eNj7RhiJvz6jUe61KdpwxKVhJVyR9a2Qmw5gIQbA/HSqzaCNIxkzF2IBYnKSWGhOgFha2lBCLC1GYmK5gDbqbaD30yvX9BUhWYqQTZVUlRprmZMwNufO/pQMA1aYPedocOYkVeIHZkkJuUDWzBUItrbneqZpP791MYhtaDXbMfHYo2TGJmP2GnaNvRSov6XqVitk7Rw8fGaYsobLZZJXJOpPhC6DQm5sKwglPc9/XvUn96S/xJD/3t69aDebTudmF5WzScTDyNbW6yFuGuY87A31726VU7w7zI0crBZLTGC4I9jhqBcNysbVLh2xkw0CSYkWdQRGcPG4UIzKoLkgtb86Z3t2aGgdVVQ65M2S6o6uM0bhSdOtBkm2nE0ZjJIB59+d6hfuWJvZmHqKj4nZcg5qfSoDYdh3FBatus59l1PrUaTdeYclv7iKgiV15MR6mpEe25l5OfxoAk2PKvNG+FNw4dgwupGo6GrKDeuYcyD6VNwu9bM6gopuQPmBQex7wR/X4H/qb/AAwp/SqLa8IB2i/VsbAvosSn/wDVavbMd5sLe3hlc68yRCRp8az29QCR4gE+N8WrletuGig27aUFtt3EtFhsU8bFXDQFT2Y5Bp6Xpd2llxWFUSS/WSMxz2FwNSNO+hqNvG6/RZldwnEeLKW5eEAkfAVbblxZYsOO4Yg2tmBD2YA9LW+FBabfgWDAShRYKnPudLk+Zryg7XNer79NbZ2I/wCT8xXhnGoL5dtGpH74NZniU5x6CCXN6IGmhrSigmYDBmWRUHMnn0A5k/AGtViY0LCM+xGubKbhYozb6ya2rSPpZPMXqFudCESfENfLGhHvJ6epsPU07htlMIWkmcFcUFMhF88DMxaJ37huvYEUA4/a0X0bPFBGMsmQ50Vg6mNm1H2Tdeh61DwmHTEDNhhw5wCTBcssgA1MDHW/dD6U1Ps9ocPNG41WWI+RDBlDDuDcVW7ORwhkU24bLcg2KsdUYeo+VBcYGXxcaILxF0ZXUMpHUFWHL8KDePHpLKXiy2KAEInDCtlN1K9xYa9atJMM8+TGQxsc+ZMVGiE5ZUALSW6KynN771RbSwB4jFLWZSbdzbT3A3oIkETKwJUW6g6XB56jypqfAAsbEgXNgddPM9ausJuji5EzoiPGCQxjdWA8OY2F9SAeXlVX9LyA9e2mp86CIdnefypfoA7m3u/WtBsHBnECRyDw48uYJbiuW5BVJ0Ghu1W2D2NArhmkeLlrOYHC+eU8/hQUmBKOsSHDvO0AYgxltQWzeIKCAAetDLtBpoMWcxLhUkGtrKjG6qOwDadharXYwEc0xws5JYMG8AtIjHVlWwFiTdbW51NwW7IwuezRSsQInDqWIVwCOTeDW4PM6UHmsO8jD2gDU1Nuwvo629K2W2dwcO6HJkSQMUvGWy5+gYNyBtzryzFbPKOym4IJBB6EcxQaU4PDSDTL+FR5t1UPssazDXFPxbVkT2XNBYy7pyAGxBpjCbLdJo8wFs69f5hUjZ+8DFgJZCFvqQLm1uwrUYDDQ8RMpVjmX2ibnXsw50Hr+2CLw9+I/wDkvWA/aALYyZrfwhfv4Ura4/acZkSG/wBapZ7HnYxkXHXka8/3w22MSXdY5VGYAswIjuoy2W/XS9B6bsrZEcjfWoj+FJFDC4Utdb69bCrCQAYpAO1v6HpnYDeID/gw/MtTk5/9Ynr/AJbUEP8AaJJbZs/uA+LCvCr17J+1LHBcA69WZQPjc14i09utBMBpb++oiYgUfG86BCK5BSgUpNBq4vBsk25yTBfQAn8hQ4zaPBxjq2sdhE691ChfiKGfXY6a+zNrbzVrU/KZHyvJDhg7qrXeQhnB5MVzaEj8aAdsY4R4aWB/EGEb4aUakosgbIx7WvbsRaqfYeAR540zXViDJ7Si+vgvfXQcx96rLakczxxZ1i4SFwghsRmIBIY3PUD0vVRsvP8ASAIjlfPZTpYNe/qAaDbbsyYeb6RBwTGl1JCu5JWNrjmSQw11qi3q2ZwZnjBsI2Kgm5PDYBkY252Bq52NNL9KCfSICxa0oRAGcA+IBsvOqjb2DmSSQztxDIEkDHkyuMqg2tqLWt5UF/hNjNKOJh2CFkHEWNniWRgAEe32WK2up/OsjhUgaZ45QyqPB4SreMG3t3tz51cYXbE8sC4WEZJRxRNKtxkw5tcNe5zDv0HLU1bbJwIEf0bhwucK6lgtwkjMrE3lJuz2y8tBagoINm4Pi5GWZdbBtBG+QBjGrKdCUNxpVXvDjlw05WLDw5bBkaS8pZWAIJzEi/pWrRHYuIjGYlVXZHylGKGwkMlwUIIADjl7qr9t4WObKkykHURumVspHiKE3AdcpFiNdCKCuSa8+EmCiMyCNmVfCuYSZTZeQBsDblUnc/FmXFYyORr+1YE2Oj+0D5U6myGbEQCJXkjiWPUrkLZWzvbPoOffpVjs7ZuGw+JLZ4opJC2hcyynNfw6WVDcjXxUF7hMCj8fKwMtl4ioy5Q49h7Mbi4HbmDWJ3t2SvEEhFuILnS1nGjC3986dxniSWOJ1XFsBcLmzPJHISVzci1hT28KmbDKmbJiWQSiP7QZVu6sL6EgHQ0GKxWwFPIj8KqcVsBl5GrfZMWMl1WEleVyMg+Jp/aLmEgSgLcXBBzKfIMNDQY98OVYX/vWt1gZAZYh7XiTppzFQMLho38Vg/pcAflV5gMIgkjsMtmXv3FB6HgtlBsTNiWAvkSIEg2zH2jr/ILG2mopj9sE6nBQ5SP9rpa3RDflS7KxhbFOpN1C+DmQNRcDp1rB777R4jWW/gZ+/PN/pQes7oy3FydeFHz10u1qd2njVjmMr3yxh2NudghGg6nWsdsDaLJw2BylsNECbC4uByv1qx2grvhXVWMjtHKAxIuzEG1zyoMJvzvI+LfXwqPZQEaDz/mPWsPOGB0vVxiUZWKsDmBswbQg+6o2IsCNPfQV0bN3p3iN3pWAPKu4XlQWDJ5/OiVgeopvJ2oVTvQbLdoCfB4qDmwXiIPNdTb0vUDaiGSCCUc8vCfTkyaL/SVqLuxtb6NiUc6rezDup0INaTH5MFM+aPi4eX62AXsA41S/uJsR2tQJs/ZCO8cDtljiGaYg2zTyrZIx5gWHxqo2JseRo2kjtngcaFvE5GtlTqRlJ87kU9tHGGF4YybvmWaZvvSPZufYA29TTuMUxrjMpsUnjdSNLZiSD86C43YwscuJGJWKVfGA1shjDubX55gLnlUHePbiYllMYYCONItdCWV2uVt05WNTt2sblV8bcpGEYYhNLSSacMp0uXN/Ig9KqjJFLMziMJCS0mQaARougJHc8z50DuNC4eeOTA4jMzXDpYl1Le0Cji7ob8+96udg7HkSBRLEVcNI5ZmEbAy+EsyG7PYWsbDnaslFv5OJeIAmnIZRcLa1gQL8q6IrNKJIHZZCfEjO2fX2gkl7sPIm9BcphZMNi5YoyxLRYiNGI1YoyyFbeh086mrJmwYlxEKktHJG6OoUkgHhuo0ym5te3WsrikkzhkaTiLJ4TmcnUfZJN7jkampu1iJbmVwsjKeGsrXeQjUKPu+tAzsF4UEjyS8IhCsYUFnLSaEhRyAUnUnqKi4WDCSSiJFe7GyzSNYiT/d+EeyC2nrSSbNMbMHAzqSCp5AroR51Y7L3caZ1zhYVP+y4tuJ3sqDUnzNhQN7y4WWKUEHI5ySMFNikuXK2o1B0v61VYGJg4l4mWQMCnNmZr3uT0t53vVvLsqR8GZsgf62UZgSZAqjIA6W1GYE3B0vrU/Ya/SMIrIqRthy4LBbySkjiKMw0XKAbEk3IoKvFwzsOJPIFUi+eQ5FsdfALD5CsfvZtaOThRRHMkSkF7WzuxuxsfQelXP7Ro3kxCSMSRJGCB0UjwtYe8X9axr4Uigd2dtJoWDL6g8mHY1qMNvoh5h1OnLxCsaRT+BF5F9/5UHpew99I4ZWbPoy2s4IHTty5UGJ22rk+KN7knmOpv1tWLxA51BljBoPWINpRkLZluI0WxI5gDTnVhDtkQJ9dkVWzHNnUcwB7PM14gIjew/OrPCYAczqfOg0m9O34sRiFaO/hWzMR7Vjp7/fWdma50POm2XKWv6HnQo1A6qUWc/2aRGNO5G7D5UE0SihaT+xTVDcUDme9bDd3ayYiE4PEHrmhb7SsOQW+l/LryrEXpxZbag2NBucbsrOAk+uSyRzxgkWHJZl5rbz1HzqVDs0TT4mMt9W0UV5VBMeeO2bxnQDnqTas/s7e24yz57gWEsTZXsOWccnHv186mSYiKYWbFhl55ZS//hqKC02rtuLgfRcMAYhbPIRfMVP2L/8Al51U7Wk4EGTlJKBmHWOIaqp7M2hI8hUaXb0UP+yHEccnbRF81TqffVDPi3dizG5OpJ53PnQKSKvd0sGvEeeQnJAuew+03JRWY4tufzNabduTPhMag1bIjgDqqMC3yoLNcayq+IjfI54ZyrZkKu9mRgR7QLL8/KtZjQo4Zks2ZUlRgADlNhnC/ZKsQGHLWqDeiJcRBx4BdVjDTNGpRVtlIDHS7i2tr+dTNhwquHCSgJMF1Et+I6s1o+CxNmjyNyXrQUW395uHPII4wk2bxu3iINgCUB9m/O411rPRbWkWZZSxZlYNqSb2OutT99LDEi/MxRknuco51nRiLdaD0jAbQWKQh2tgpy0o5heI1rxSuuqpe9x10vpTitBDBKkEqrMJJYwYWu0qNJdOIB4WQRsRn5iwAPSsJszb7RAjR0PNG1X/AEqxG8+XWKJEboRrbzF+tA7vnbPFGLXjSzeTMSxHpe1ZeXDL151NkxBYksbk3JJ5mokrDrrQQZMEp7/Cgh2aysGUg2qYcTblYigfELpp8KAGDHmnwpl4T2p6TFA9xTZxo86DosKb6g/EVNE4Qcrnp1qubG+dqKLGdDQLJIWYk6XNHHCfdSLJr0qZGPOgRYDRcI9qcUW5GizUENp6AzelM5qbeSgkrJSl6hBzRK570E1TTgkqFHJStIQaCw4lCZaimShMlqCXxb1Ybv7WbDTrJa6+y69CjaMKo+Pb/SuXF3oPV8I2WF1hQYjDOsvDAIEmHaVbMCOovbTyqQmIvHG0q8NYrMTIwYiQJkJQD2EA1tzJIryrB7WkiN43ZT5G3yp3aG28RMAJJCwHTQfIUEjb+1+NOzjRToo7KNAPhUBHvzoI2BFIwPegKRcvs/CiTEnr8qZZ67Lb8qCTx766fhXGS9RozfmKdVPWgZlXrUe1TaBovhQQinnQsP7vUmSO1Bkv76CIUoBUpo/KiEdAzHNUqKc96BYB7qeWG1BKSXsaLOajqovT/qKCDem70ge9BexoFY0Ga1OMQRTJFA9HJTwa9RBcU8lA6ptQsaXNTTvrQOKO/wAqbkU+RHwowKFpLUHYZT0+dPtJTaTCjzUBZrUoe4502zaU2RQOhtadSo16PiWoJBWgE9jbp5VH+kUMUwNBYNY0CtamTI3TT9KQzAkUDsgoRQmS3SkU9aA2UUSEUmegaYUBuBQDSgzjvQ56B4Sik4tQ5ZDTeY0CKxowb9aaNcvOgeyUJNKzH3U2DQPZ9KTNpTIaiXWgcWbWiZ71HouJageE5Fc7E9KIHvSiUXtQRw9jUlMQD5UjgWsabeMd6A2GvO1GNaBVW3eiGnKgM8qC1H0oM1AzIRbS9NqCDTza0iG1A7HL0PPrQSJem3Yg+VEJxQOwm2hpzjVBkkN6TOaCwcXGlQZD3p1ZD0+dNy+dAJajZtNPjTeWijTWgHNQ3qQyC1BkoLTbmyDh55ITqUawPK45g28wRVdw7dKWuoOyntQNEa6uoEGHNKMOa6uoObDGh4BpK6geXD0pw+tdXUHcCjEHeurqDhDrXFdK6uoFRdKUwDtXV1A00RBpplNuuldXUHCJjQiM9a6uoD4FKuGpa6gUwdqFo+ldXUCmCkWMg611dQOEW5Ut66uoP//Z"/>
          <p:cNvSpPr>
            <a:spLocks noChangeAspect="1" noChangeArrowheads="1"/>
          </p:cNvSpPr>
          <p:nvPr/>
        </p:nvSpPr>
        <p:spPr bwMode="auto">
          <a:xfrm>
            <a:off x="9017000" y="-1071563"/>
            <a:ext cx="2066925" cy="2209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8436" name="Picture 4" descr="http://4.bp.blogspot.com/_rJKRM3iZrfY/TSWG8zSshmI/AAAAAAAAACA/twwDufWfQ6g/s1600/disabled-0252.jpg"/>
          <p:cNvPicPr>
            <a:picLocks noChangeAspect="1" noChangeArrowheads="1"/>
          </p:cNvPicPr>
          <p:nvPr/>
        </p:nvPicPr>
        <p:blipFill>
          <a:blip r:embed="rId2" cstate="print"/>
          <a:srcRect/>
          <a:stretch>
            <a:fillRect/>
          </a:stretch>
        </p:blipFill>
        <p:spPr bwMode="auto">
          <a:xfrm>
            <a:off x="971600" y="4077072"/>
            <a:ext cx="2676525" cy="27809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22114"/>
          </a:xfrm>
        </p:spPr>
        <p:txBody>
          <a:bodyPr>
            <a:noAutofit/>
          </a:bodyPr>
          <a:lstStyle/>
          <a:p>
            <a:pPr algn="ctr"/>
            <a:r>
              <a:rPr lang="ar-SA" sz="2400" b="1" dirty="0" smtClean="0"/>
              <a:t>الوضع </a:t>
            </a:r>
            <a:r>
              <a:rPr lang="ar-SA" sz="2400" b="1" dirty="0" smtClean="0"/>
              <a:t>في النظام السعودي فقد جاء في المادة الثانية من نظام رعاية المعاقين 2/5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115616" y="1340768"/>
            <a:ext cx="7818072" cy="4907632"/>
          </a:xfrm>
        </p:spPr>
        <p:txBody>
          <a:bodyPr>
            <a:normAutofit/>
          </a:bodyPr>
          <a:lstStyle/>
          <a:p>
            <a:r>
              <a:rPr lang="ar-SA" sz="2000" b="1" dirty="0" smtClean="0"/>
              <a:t>المجالات الاجتماعية </a:t>
            </a:r>
            <a:endParaRPr lang="ar-SA" sz="2000" b="1" dirty="0" smtClean="0"/>
          </a:p>
          <a:p>
            <a:endParaRPr lang="en-US" sz="2000" dirty="0" smtClean="0"/>
          </a:p>
          <a:p>
            <a:r>
              <a:rPr lang="ar-SA" sz="2000" b="1" dirty="0" smtClean="0"/>
              <a:t>وهي تشمل البرامج التي تسهم في تنمية قدرات وطاقات ذوي الاحتياجات الخاصة في مختلف الاتجاهات لتنجح عملية اندماجهم بشكل طبيعي وسط مجتمعهم والتغلب على المشاكل المختلفة التي يتعرض لها أصحاب الاحتياجات الخاصة </a:t>
            </a:r>
            <a:endParaRPr lang="en-US" sz="2000" dirty="0" smtClean="0"/>
          </a:p>
          <a:p>
            <a:endParaRPr lang="ar-SA" sz="2000" dirty="0"/>
          </a:p>
        </p:txBody>
      </p:sp>
      <p:pic>
        <p:nvPicPr>
          <p:cNvPr id="17410" name="Picture 2" descr="http://www.alnebrase.com/forums/mt/1245.gif"/>
          <p:cNvPicPr>
            <a:picLocks noChangeAspect="1" noChangeArrowheads="1"/>
          </p:cNvPicPr>
          <p:nvPr/>
        </p:nvPicPr>
        <p:blipFill>
          <a:blip r:embed="rId2" cstate="print"/>
          <a:srcRect/>
          <a:stretch>
            <a:fillRect/>
          </a:stretch>
        </p:blipFill>
        <p:spPr bwMode="auto">
          <a:xfrm>
            <a:off x="1043608" y="4010024"/>
            <a:ext cx="4495800" cy="2847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778098"/>
          </a:xfrm>
        </p:spPr>
        <p:txBody>
          <a:bodyPr>
            <a:normAutofit fontScale="90000"/>
          </a:bodyPr>
          <a:lstStyle/>
          <a:p>
            <a:pPr algn="ctr"/>
            <a:r>
              <a:rPr lang="ar-SA" sz="2400" b="1" dirty="0" smtClean="0"/>
              <a:t>الواقع العملي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115616" y="908720"/>
            <a:ext cx="7818072" cy="5949280"/>
          </a:xfrm>
        </p:spPr>
        <p:txBody>
          <a:bodyPr>
            <a:normAutofit/>
          </a:bodyPr>
          <a:lstStyle/>
          <a:p>
            <a:r>
              <a:rPr lang="ar-SA" sz="2000" b="1" dirty="0" smtClean="0"/>
              <a:t>أعلنت وزارة الشئون الاجتماعية عن اتجاهها لتخصيص أربع خدمات اجتماعية كمرحلة أولى في منتصف عام 2010م </a:t>
            </a:r>
            <a:endParaRPr lang="en-US" sz="2000" dirty="0" smtClean="0"/>
          </a:p>
          <a:p>
            <a:r>
              <a:rPr lang="ar-SA" sz="2000" b="1" dirty="0" smtClean="0"/>
              <a:t> </a:t>
            </a:r>
            <a:r>
              <a:rPr lang="ar-SA" sz="2000" b="1" dirty="0" smtClean="0"/>
              <a:t>وهي</a:t>
            </a:r>
            <a:r>
              <a:rPr lang="ar-SA" sz="2000" b="1" dirty="0" smtClean="0"/>
              <a:t>: مراكز التأهيل الشامل, مراكز التأهيل المهني للمعاقين, مراكز الرعاية النهارية, مراكز </a:t>
            </a:r>
            <a:r>
              <a:rPr lang="ar-SA" sz="2000" b="1" dirty="0" err="1" smtClean="0"/>
              <a:t>دورالمسنين</a:t>
            </a:r>
            <a:r>
              <a:rPr lang="ar-SA" sz="2000" b="1" dirty="0" smtClean="0"/>
              <a:t>. وذلك من أجل تقديم خدمات على مستوى جيد والارتفاع بجودة هذه الخدمات كذلك لتتمكن </a:t>
            </a:r>
            <a:r>
              <a:rPr lang="ar-SA" sz="2000" b="1" dirty="0" smtClean="0"/>
              <a:t> قوائم </a:t>
            </a:r>
            <a:r>
              <a:rPr lang="ar-SA" sz="2000" b="1" dirty="0" smtClean="0"/>
              <a:t>الانتظار التي تزداد يوميا </a:t>
            </a:r>
            <a:endParaRPr lang="en-US" sz="2000" dirty="0" smtClean="0"/>
          </a:p>
          <a:p>
            <a:r>
              <a:rPr lang="ar-SA" sz="2000" b="1" dirty="0" smtClean="0"/>
              <a:t>ووفق التوجيهات السامية أوضحت الوزارة عن دعمها للاستثمار في جميع المجالات 1لك لزيادة مساهمة القطاع الخاص فيها وتنفيذا لقرار مجلس الوزراء الذي حدد قوائم وأنواع المرافق والنشاطات التي سيتم التركيز عليها </a:t>
            </a:r>
            <a:endParaRPr lang="en-US" sz="2000" dirty="0" smtClean="0"/>
          </a:p>
          <a:p>
            <a:r>
              <a:rPr lang="ar-SA" sz="2000" b="1" dirty="0" smtClean="0"/>
              <a:t>كذلك لقد أفصحت وزارة الشئون الاجتماعية عن خطتها وذلك بإشراك القطاع الخاص ابتداء منذ عام 2010م وقد حددت الإستراتيجية مدينة الرياض كنموذج لهذا العمل وستعمم هذه الإستراتيجية على مدينة الرياض وبالعام التالي سوف يتم تعميمها على جميع أنحاء المملكة وسوف يلي بعد ذلك أنشطة جديدة ليتم تخصيصها لتتمكن الوزارة من إنجاح هذه الخطة الإستراتيجية التي يحتاج لها هؤلاء الطيبين .</a:t>
            </a:r>
            <a:endParaRPr lang="en-US" sz="2000" dirty="0" smtClean="0"/>
          </a:p>
          <a:p>
            <a:r>
              <a:rPr lang="ar-SA" sz="2000" b="1" dirty="0" smtClean="0"/>
              <a:t>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2.gstatic.com/images?q=tbn:ANd9GcQ4Obg9mN3B_vWtcROpsegM301zN2JhMGCpLrkGIip9KbOc9yynKQ"/>
          <p:cNvPicPr>
            <a:picLocks noChangeAspect="1" noChangeArrowheads="1"/>
          </p:cNvPicPr>
          <p:nvPr/>
        </p:nvPicPr>
        <p:blipFill>
          <a:blip r:embed="rId2" cstate="print"/>
          <a:srcRect/>
          <a:stretch>
            <a:fillRect/>
          </a:stretch>
        </p:blipFill>
        <p:spPr bwMode="auto">
          <a:xfrm>
            <a:off x="0" y="0"/>
            <a:ext cx="1259632" cy="2124076"/>
          </a:xfrm>
          <a:prstGeom prst="rect">
            <a:avLst/>
          </a:prstGeom>
          <a:noFill/>
        </p:spPr>
      </p:pic>
      <p:sp>
        <p:nvSpPr>
          <p:cNvPr id="2" name="عنوان 1"/>
          <p:cNvSpPr>
            <a:spLocks noGrp="1"/>
          </p:cNvSpPr>
          <p:nvPr>
            <p:ph type="title"/>
          </p:nvPr>
        </p:nvSpPr>
        <p:spPr>
          <a:xfrm>
            <a:off x="1403648" y="188640"/>
            <a:ext cx="7498080" cy="706090"/>
          </a:xfrm>
        </p:spPr>
        <p:txBody>
          <a:bodyPr>
            <a:normAutofit fontScale="90000"/>
          </a:bodyPr>
          <a:lstStyle/>
          <a:p>
            <a:pPr algn="ctr"/>
            <a:r>
              <a:rPr lang="ar-SA" sz="2400" b="1" dirty="0" smtClean="0"/>
              <a:t>الحقوق الصحية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141864" y="692696"/>
            <a:ext cx="8002136" cy="6165304"/>
          </a:xfrm>
        </p:spPr>
        <p:txBody>
          <a:bodyPr>
            <a:normAutofit lnSpcReduction="10000"/>
          </a:bodyPr>
          <a:lstStyle/>
          <a:p>
            <a:r>
              <a:rPr lang="ar-SA" sz="2000" b="1" dirty="0" smtClean="0"/>
              <a:t>حق الرعاية الصحية </a:t>
            </a:r>
            <a:endParaRPr lang="en-US" sz="2000" dirty="0" smtClean="0"/>
          </a:p>
          <a:p>
            <a:r>
              <a:rPr lang="ar-SA" sz="2000" b="1" dirty="0" smtClean="0"/>
              <a:t>جاء الإعلان العالمي لحقوق الإنسان في عام 1948م في المادة 25/1 " لكل شخص الحق في مستوى المعيشة الكاف للمحافظة على الصحة والرفاهية له ولأسرته , ويتضمن التغذية والملبس والسكن والعناية الطبية وكذلك الخدمات الاجتماعية اللازمة , وله الحق في تأمين معيشته في حالات البطالة المرض والعجز والترمل , والشيخوخة  , وغير ذلك من فقدان وسائل العيش نتيجة لظروف خارجة عن إرادته" </a:t>
            </a:r>
            <a:endParaRPr lang="en-US" sz="2000" dirty="0" smtClean="0"/>
          </a:p>
          <a:p>
            <a:r>
              <a:rPr lang="ar-SA" sz="2000" b="1" dirty="0" smtClean="0"/>
              <a:t>أما في العهد الدولي الخاص بالحقوق الاقتصادية والاجتماعية والثقافية سنة 1966م في المادة12/1 " تقر الدول الأطراف في هذا العهد بحق كل إنسان في التمتع بأعلى مستوى من الصحة الجسمية والعقلية الذي يمكن بلوغه "</a:t>
            </a:r>
            <a:endParaRPr lang="en-US" sz="2000" dirty="0" smtClean="0"/>
          </a:p>
          <a:p>
            <a:r>
              <a:rPr lang="ar-SA" sz="2000" b="1" dirty="0" smtClean="0"/>
              <a:t>وفي اللجنة الاقتصادية والاجتماعية والثقافية التي أنشئت من قبل الأمم المتحدة لمتابعة تطبيق هذا العهد فقد بينت الضرورية اللازمة لإيصال المجتاحين لحقهم في الرعاية الصحية بيسر وسهولة وبجودة عالية الخدمة   </a:t>
            </a:r>
            <a:endParaRPr lang="en-US" sz="2000" dirty="0" smtClean="0"/>
          </a:p>
          <a:p>
            <a:r>
              <a:rPr lang="ar-SA" sz="2000" b="1" dirty="0" smtClean="0"/>
              <a:t>كذلك نصت الاتفاقية الدولية لحقوق ألأشخاص ذوي </a:t>
            </a:r>
            <a:r>
              <a:rPr lang="ar-SA" sz="2000" b="1" dirty="0" smtClean="0"/>
              <a:t>الإعاقة </a:t>
            </a:r>
            <a:r>
              <a:rPr lang="ar-SA" sz="2000" b="1" dirty="0" smtClean="0"/>
              <a:t>في المادة 25على إن جميع الدول تعترف للأشخاص ذوي الإعاقة الحق في التمتع بأعلى مستويات الصحة دون تمييز على أساس الإعاقة وتتخذ الدول ألأطراف التدابير اللازمة والكفيلة بحصول ذوي الإعاقات على خدمات صحية تراعي الفرو قات بين الجنسين بما في ذلك إعادة التأهيل الصحي .</a:t>
            </a:r>
            <a:endParaRPr lang="en-US" sz="2000" dirty="0" smtClean="0"/>
          </a:p>
          <a:p>
            <a:r>
              <a:rPr lang="ar-SA" sz="2000" b="1" dirty="0" smtClean="0"/>
              <a:t>كذلك أوضحت بان الصحة هو حقق مشروع لهم على قدم المساواة مع ألآخرين وتقديم الخدمات مجانا لهم وتوفير كافة أنواع العلاج والأدوات والمعدات اللازمة لكل منهم حسب إعاقته</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706090"/>
          </a:xfrm>
        </p:spPr>
        <p:txBody>
          <a:bodyPr>
            <a:normAutofit fontScale="90000"/>
          </a:bodyPr>
          <a:lstStyle/>
          <a:p>
            <a:r>
              <a:rPr lang="ar-SA" sz="2400" b="1" dirty="0" smtClean="0"/>
              <a:t>وفي القانون الأردني لرعاية المعاقين أيضا تم التأكيد عليه بحيث نص على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115616" y="836712"/>
            <a:ext cx="7818072" cy="5832648"/>
          </a:xfrm>
        </p:spPr>
        <p:txBody>
          <a:bodyPr>
            <a:normAutofit/>
          </a:bodyPr>
          <a:lstStyle/>
          <a:p>
            <a:r>
              <a:rPr lang="ar-SA" sz="2000" b="1" dirty="0" smtClean="0"/>
              <a:t>توفر وزارة الصحة والخدمات الملكية كل في مجال اختصاصها مما يلي :</a:t>
            </a:r>
            <a:endParaRPr lang="en-US" sz="2000" dirty="0" smtClean="0"/>
          </a:p>
          <a:p>
            <a:pPr lvl="0"/>
            <a:r>
              <a:rPr lang="ar-SA" sz="2000" b="1" dirty="0" smtClean="0"/>
              <a:t>الخدمات الوقائية والعلاجية والصحية والنفسية الخاصة بالمعاقين</a:t>
            </a:r>
            <a:endParaRPr lang="en-US" sz="2000" dirty="0" smtClean="0"/>
          </a:p>
          <a:p>
            <a:pPr lvl="0"/>
            <a:r>
              <a:rPr lang="ar-SA" sz="2000" b="1" dirty="0" smtClean="0"/>
              <a:t>خدمات تشخيص والتصنيف اللازمة لتحديد درجة إعاقة المعوق بالتعاون مع الوزارة </a:t>
            </a:r>
            <a:endParaRPr lang="en-US" sz="2000" dirty="0" smtClean="0"/>
          </a:p>
          <a:p>
            <a:pPr lvl="0"/>
            <a:r>
              <a:rPr lang="ar-SA" sz="2000" b="1" dirty="0" smtClean="0"/>
              <a:t>صرف بطاقات تأمين صحي مجانا للمعاقين ومن يعيلون من غير المقتدرين وغي المشمولين بأي نظام تأمين صحي آخر وفق أنظمة تصدر لهذه الغاية </a:t>
            </a:r>
            <a:endParaRPr lang="en-US" sz="2000" dirty="0" smtClean="0"/>
          </a:p>
          <a:p>
            <a:pPr lvl="0"/>
            <a:r>
              <a:rPr lang="ar-SA" sz="2000" b="1" dirty="0" smtClean="0"/>
              <a:t>ويضاف إلى ذلك فقد تعاونت وزارة الشئون الاجتماعية والعمل مع وزارة الصحة العامة في مساعدة ذوي  الاحتياجات الخاصة بدعمهم ماديا إذ أنها تصرف لهم رواتب شهرية تعينهم بعض الشيء على نفقاتهم الضرورية </a:t>
            </a:r>
            <a:endParaRPr lang="en-US" sz="2000" dirty="0" smtClean="0"/>
          </a:p>
          <a:p>
            <a:pPr lvl="0"/>
            <a:r>
              <a:rPr lang="ar-SA" sz="2000" b="1" dirty="0" smtClean="0"/>
              <a:t>كذلك فقد تصدى الديوان الملكي الأردني للعديد من الحالات للمعاقين حركيا خاصة فاقدي القدرة على إقدامهم بسبب الإعاقة بهم بإهدائهم سيارات خاصة بالمقعدين تكون عونا لهم تعينهم في قضاء أعمالهم </a:t>
            </a:r>
            <a:endParaRPr lang="en-US" sz="2000" dirty="0" smtClean="0"/>
          </a:p>
          <a:p>
            <a:r>
              <a:rPr lang="ar-SA" sz="2000" b="1" dirty="0" smtClean="0"/>
              <a:t>كذلك إرسال بعض الحالات للعلاج بالخارج في حال عدم توفر علاج لهم بالأردن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2400" b="1" dirty="0" smtClean="0"/>
              <a:t>تعريف </a:t>
            </a:r>
            <a:r>
              <a:rPr lang="ar-SA" sz="2400" b="1" dirty="0" smtClean="0"/>
              <a:t>الأشخاص المعاقين</a:t>
            </a:r>
            <a:endParaRPr lang="ar-SA" sz="2400" dirty="0"/>
          </a:p>
        </p:txBody>
      </p:sp>
      <p:sp>
        <p:nvSpPr>
          <p:cNvPr id="3" name="عنصر نائب للمحتوى 2"/>
          <p:cNvSpPr>
            <a:spLocks noGrp="1"/>
          </p:cNvSpPr>
          <p:nvPr>
            <p:ph idx="1"/>
          </p:nvPr>
        </p:nvSpPr>
        <p:spPr/>
        <p:txBody>
          <a:bodyPr>
            <a:normAutofit/>
          </a:bodyPr>
          <a:lstStyle/>
          <a:p>
            <a:r>
              <a:rPr lang="ar-SA" sz="2000" b="1" dirty="0" smtClean="0"/>
              <a:t>هم أولئك ألأشخاص الذين يعانون من عجز يحد من قدرتهم وتمنعهم من القيام </a:t>
            </a:r>
            <a:r>
              <a:rPr lang="ar-SA" sz="2000" b="1" dirty="0" smtClean="0"/>
              <a:t>بالوظائف </a:t>
            </a:r>
            <a:r>
              <a:rPr lang="ar-SA" sz="2000" b="1" dirty="0" smtClean="0"/>
              <a:t>والأدوار المتوقعة ممن هم في مثل سنهم واستقلالهم عن ألآخرين </a:t>
            </a:r>
            <a:r>
              <a:rPr lang="ar-SA" sz="2000" b="1" dirty="0" smtClean="0"/>
              <a:t>.</a:t>
            </a:r>
          </a:p>
          <a:p>
            <a:r>
              <a:rPr lang="ar-SA" sz="2000" b="1" dirty="0" smtClean="0"/>
              <a:t>عرف إعلان ألأمم المتحدة المعاقين بأنهم " كل شخص لا يستطيع أن يكفل لنفسه كليا أو جزئيا ضروريات الحياة الفردية أو الاجتماعية نتيجة نقص خلقي في قواه الجسمانية أو العقلية " </a:t>
            </a:r>
            <a:endParaRPr lang="en-US" sz="2000" dirty="0" smtClean="0"/>
          </a:p>
          <a:p>
            <a:r>
              <a:rPr lang="ar-SA" sz="2000" b="1" dirty="0" smtClean="0"/>
              <a:t>أما بالنسبة للقانون الدولي " فقد عرف الشخص المعاق هو كل شخص عاجز عن أن يؤمن لنفسه بصورة كلية أو جزئية ضرورات الحياة الفردية أو الاجتماعية العادية , بسبب قصور في قدراته الجسمانية والعقلية " </a:t>
            </a:r>
            <a:endParaRPr lang="ar-SA" sz="2000" b="1" dirty="0" smtClean="0"/>
          </a:p>
          <a:p>
            <a:r>
              <a:rPr lang="ar-SA" sz="2000" b="1" dirty="0" smtClean="0"/>
              <a:t>وقد عرف النظام السعودي للمعاقين المعاق بأنه  " هو كل شخص مصاب بقصور كلي أو جزئي بشكل مستقر في قدراته الجسمية أو الحسية أو العقلية أو التواصلية أو التعليمية أو النفسية إلى المدى الذي يقلل من إمكانية تلبية متطلباته العادية في ظروف أمثاله من غير المعوقين ." </a:t>
            </a:r>
            <a:endParaRPr lang="ar-SA" sz="2000" b="1" dirty="0" smtClean="0"/>
          </a:p>
          <a:p>
            <a:r>
              <a:rPr lang="ar-SA" sz="2000" b="1" dirty="0" smtClean="0"/>
              <a:t>أما بالنسبة لمنظمة الصحة العالمية فقد عرفت الإعاقة " بأنها فقدان القدرة كلها أو بعضها على اغتنام فرصة المشاركة في حياة المجتمع على قدم المساواة مع ألآخرين</a:t>
            </a:r>
            <a:endParaRPr lang="en-US" sz="2000" dirty="0" smtClean="0"/>
          </a:p>
          <a:p>
            <a:endParaRPr lang="ar-SA" sz="2000" dirty="0"/>
          </a:p>
        </p:txBody>
      </p:sp>
      <p:pic>
        <p:nvPicPr>
          <p:cNvPr id="3074" name="Picture 2" descr="C:\Users\abu-slee\AppData\Local\Microsoft\Windows\Temporary Internet Files\Content.IE5\67MAPSG3\MC900350464[1].wmf"/>
          <p:cNvPicPr>
            <a:picLocks noChangeAspect="1" noChangeArrowheads="1"/>
          </p:cNvPicPr>
          <p:nvPr/>
        </p:nvPicPr>
        <p:blipFill>
          <a:blip r:embed="rId2" cstate="print"/>
          <a:srcRect/>
          <a:stretch>
            <a:fillRect/>
          </a:stretch>
        </p:blipFill>
        <p:spPr bwMode="auto">
          <a:xfrm flipH="1">
            <a:off x="179512" y="5438115"/>
            <a:ext cx="1818238" cy="1419885"/>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706090"/>
          </a:xfrm>
        </p:spPr>
        <p:txBody>
          <a:bodyPr>
            <a:normAutofit fontScale="90000"/>
          </a:bodyPr>
          <a:lstStyle/>
          <a:p>
            <a:pPr algn="ctr"/>
            <a:r>
              <a:rPr lang="ar-SA" sz="2400" b="1" dirty="0" smtClean="0"/>
              <a:t>أما في المملكة العربية السعودية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043608" y="764704"/>
            <a:ext cx="7890080" cy="5832648"/>
          </a:xfrm>
        </p:spPr>
        <p:txBody>
          <a:bodyPr>
            <a:normAutofit/>
          </a:bodyPr>
          <a:lstStyle/>
          <a:p>
            <a:r>
              <a:rPr lang="ar-SA" sz="2000" b="1" dirty="0" smtClean="0"/>
              <a:t>فقد نص نظام رعاية المعاقين في مادته الثانية على أن "ا تكفل ألدوله حق المعاق في خدمات الوقاية والرعاية والتأهيل , وتشجيع المؤسسات والأفراد على الإسهام في الأعمال الخيرية في مجال الإعاقة تقدم هذه الخدمات لهذه الفئة عن طريق الجهات المختصة قي المجالات التالية </a:t>
            </a:r>
            <a:endParaRPr lang="en-US" sz="2000" dirty="0" smtClean="0"/>
          </a:p>
          <a:p>
            <a:pPr lvl="0"/>
            <a:r>
              <a:rPr lang="ar-SA" sz="2000" b="1" dirty="0" smtClean="0"/>
              <a:t>تقديم الخدمات الوقائية والعلاجية </a:t>
            </a:r>
            <a:r>
              <a:rPr lang="ar-SA" sz="2000" b="1" dirty="0" err="1" smtClean="0"/>
              <a:t>والتأهيلية</a:t>
            </a:r>
            <a:r>
              <a:rPr lang="ar-SA" sz="2000" b="1" dirty="0" smtClean="0"/>
              <a:t> بما فيها الإرشاد الوراثي الوقائي وإجراء الفحوصات والتحاليل </a:t>
            </a:r>
            <a:r>
              <a:rPr lang="ar-SA" sz="2000" b="1" dirty="0" err="1" smtClean="0"/>
              <a:t>المخبرية</a:t>
            </a:r>
            <a:r>
              <a:rPr lang="ar-SA" sz="2000" b="1" dirty="0" smtClean="0"/>
              <a:t> المختلفة للكشف المبكر واتخاذ </a:t>
            </a:r>
            <a:r>
              <a:rPr lang="ar-SA" sz="2000" b="1" dirty="0" err="1" smtClean="0"/>
              <a:t>التحصينات</a:t>
            </a:r>
            <a:r>
              <a:rPr lang="ar-SA" sz="2000" b="1" dirty="0" smtClean="0"/>
              <a:t> اللازمة </a:t>
            </a:r>
            <a:endParaRPr lang="en-US" sz="2000" dirty="0" smtClean="0"/>
          </a:p>
          <a:p>
            <a:pPr lvl="0"/>
            <a:r>
              <a:rPr lang="ar-SA" sz="2000" b="1" dirty="0" smtClean="0"/>
              <a:t>تسجيل الأطفال الذين وهم أكثر عرضة للإصابة بالإعاقة ومتابعة حالاتهم وإبلاغ ذلك إلى الجهات المختصة </a:t>
            </a:r>
            <a:endParaRPr lang="en-US" sz="2000" dirty="0" smtClean="0"/>
          </a:p>
          <a:p>
            <a:pPr lvl="0"/>
            <a:r>
              <a:rPr lang="ar-SA" sz="2000" b="1" dirty="0" smtClean="0"/>
              <a:t>العمل من أجل الارتقاء بالرعاية الصحية للمعاقين واتخاذ ما يلزم لتحقيق ذلك</a:t>
            </a:r>
            <a:endParaRPr lang="en-US" sz="2000" dirty="0" smtClean="0"/>
          </a:p>
          <a:p>
            <a:pPr lvl="0"/>
            <a:r>
              <a:rPr lang="ar-SA" sz="2000" b="1" dirty="0" smtClean="0"/>
              <a:t>تدريب العاملين الصحيين وكذلك الذين يباشرون الحوادث على كيفية التعامل مع المصابين وإسعافهم عند نقلهم من مكان الحادث </a:t>
            </a:r>
            <a:endParaRPr lang="en-US" sz="2000" dirty="0" smtClean="0"/>
          </a:p>
          <a:p>
            <a:pPr lvl="0"/>
            <a:r>
              <a:rPr lang="ar-SA" sz="2000" b="1" dirty="0" smtClean="0"/>
              <a:t>تدريب أسر المعاقين أسر المعاقين على كيفية العناية بهم ورعايتهم </a:t>
            </a:r>
            <a:endParaRPr lang="en-US" sz="2000" dirty="0" smtClean="0"/>
          </a:p>
          <a:p>
            <a:r>
              <a:rPr lang="ar-SA" sz="2000" b="1" dirty="0" smtClean="0"/>
              <a:t>وبهذا تدفع الدولة نحو محو الأمية والقضاء على الجهل بكيفية التعامل مع أصحاب الاحتياجات الخاصة وتأمين كافة الخدمات الضرورية لهم </a:t>
            </a:r>
            <a:endParaRPr lang="en-US" sz="2000" dirty="0" smtClean="0"/>
          </a:p>
          <a:p>
            <a:r>
              <a:rPr lang="ar-SA" sz="2000" b="1" dirty="0" smtClean="0"/>
              <a:t>وهي تركز على أهم ثلاث فئات وهم   ( ألأسرة   ـ المدرسة   ـ   المجتمع )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ksa.daralhayat.com/files/imagecache/medium_thumb/files/rbimages/1323716373644863000.jpg"/>
          <p:cNvPicPr>
            <a:picLocks noChangeAspect="1" noChangeArrowheads="1"/>
          </p:cNvPicPr>
          <p:nvPr/>
        </p:nvPicPr>
        <p:blipFill>
          <a:blip r:embed="rId2" cstate="print"/>
          <a:srcRect/>
          <a:stretch>
            <a:fillRect/>
          </a:stretch>
        </p:blipFill>
        <p:spPr bwMode="auto">
          <a:xfrm>
            <a:off x="1331640" y="3501008"/>
            <a:ext cx="7524328" cy="3096344"/>
          </a:xfrm>
          <a:prstGeom prst="rect">
            <a:avLst/>
          </a:prstGeom>
          <a:noFill/>
        </p:spPr>
      </p:pic>
      <p:sp>
        <p:nvSpPr>
          <p:cNvPr id="2" name="عنوان 1"/>
          <p:cNvSpPr>
            <a:spLocks noGrp="1"/>
          </p:cNvSpPr>
          <p:nvPr>
            <p:ph type="title"/>
          </p:nvPr>
        </p:nvSpPr>
        <p:spPr>
          <a:xfrm>
            <a:off x="1435608" y="274638"/>
            <a:ext cx="7498080" cy="778098"/>
          </a:xfrm>
        </p:spPr>
        <p:txBody>
          <a:bodyPr>
            <a:normAutofit fontScale="90000"/>
          </a:bodyPr>
          <a:lstStyle/>
          <a:p>
            <a:pPr algn="ctr"/>
            <a:r>
              <a:rPr lang="ar-SA" sz="2400" b="1" dirty="0" smtClean="0"/>
              <a:t>الواقع العملي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043608" y="980728"/>
            <a:ext cx="7890080" cy="5616624"/>
          </a:xfrm>
        </p:spPr>
        <p:txBody>
          <a:bodyPr>
            <a:normAutofit/>
          </a:bodyPr>
          <a:lstStyle/>
          <a:p>
            <a:r>
              <a:rPr lang="ar-SA" sz="2000" b="1" dirty="0" smtClean="0"/>
              <a:t>الواقع العملي </a:t>
            </a:r>
            <a:endParaRPr lang="ar-SA" sz="2000" b="1" dirty="0" smtClean="0"/>
          </a:p>
          <a:p>
            <a:pPr>
              <a:buNone/>
            </a:pPr>
            <a:endParaRPr lang="en-US" sz="2000" dirty="0" smtClean="0"/>
          </a:p>
          <a:p>
            <a:r>
              <a:rPr lang="ar-SA" sz="2000" b="1" dirty="0" smtClean="0"/>
              <a:t>مركز ألأمير </a:t>
            </a:r>
            <a:r>
              <a:rPr lang="ar-SA" sz="2000" b="1" dirty="0" smtClean="0"/>
              <a:t>سلمان لأبحاث </a:t>
            </a:r>
            <a:r>
              <a:rPr lang="ar-SA" sz="2000" b="1" dirty="0" smtClean="0"/>
              <a:t>الإعاقة</a:t>
            </a:r>
          </a:p>
          <a:p>
            <a:pPr>
              <a:buNone/>
            </a:pPr>
            <a:endParaRPr lang="ar-SA" sz="2000" b="1" dirty="0" smtClean="0"/>
          </a:p>
          <a:p>
            <a:r>
              <a:rPr lang="ar-SA" sz="2000" b="1" dirty="0" smtClean="0"/>
              <a:t>يعد </a:t>
            </a:r>
            <a:r>
              <a:rPr lang="ar-SA" sz="2000" b="1" dirty="0" smtClean="0"/>
              <a:t>مشروع ألأمير سلطان بن عبد العزيز من أضخم المشاريع البحثية في الإعاقة وفيه يجري الفحص المبكر للأطفال حديثي الولادة خلال 72ساعة وفحص المواليد بالسعودية الذين يقدر عددهم أكثر من 50ألف طفل في العام</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2290"/>
                                        </p:tgtEl>
                                        <p:attrNameLst>
                                          <p:attrName>style.visibility</p:attrName>
                                        </p:attrNameLst>
                                      </p:cBhvr>
                                      <p:to>
                                        <p:strVal val="visible"/>
                                      </p:to>
                                    </p:set>
                                    <p:animEffect transition="in" filter="fade">
                                      <p:cBhvr>
                                        <p:cTn id="25"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274638"/>
            <a:ext cx="7962088" cy="994122"/>
          </a:xfrm>
        </p:spPr>
        <p:txBody>
          <a:bodyPr>
            <a:noAutofit/>
          </a:bodyPr>
          <a:lstStyle/>
          <a:p>
            <a:pPr algn="ctr"/>
            <a:r>
              <a:rPr lang="ar-SA" sz="2400" b="1" dirty="0" smtClean="0"/>
              <a:t>بعض السلبيات التي والمعوقات بالجانب الصحي طبقا للواقع العملي بالمملكة</a:t>
            </a:r>
            <a:r>
              <a:rPr lang="en-US" sz="2400" dirty="0" smtClean="0"/>
              <a:t/>
            </a:r>
            <a:br>
              <a:rPr lang="en-US" sz="2400" dirty="0" smtClean="0"/>
            </a:br>
            <a:r>
              <a:rPr lang="ar-SA" sz="2400" b="1" dirty="0" smtClean="0"/>
              <a:t>في وزارة الصحة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043608" y="980728"/>
            <a:ext cx="8100392" cy="5877272"/>
          </a:xfrm>
        </p:spPr>
        <p:txBody>
          <a:bodyPr>
            <a:noAutofit/>
          </a:bodyPr>
          <a:lstStyle/>
          <a:p>
            <a:pPr lvl="0"/>
            <a:r>
              <a:rPr lang="ar-SA" sz="2000" b="1" dirty="0" smtClean="0"/>
              <a:t>عدم تجهيز العديد من المراكز الصحية في الكثير من  ألأحياء بما يتناسب مع ذوي الاحتياجات الخاصة مثل ذوي الإعاقة الحركية من حيث المداخل </a:t>
            </a:r>
            <a:r>
              <a:rPr lang="ar-SA" sz="2000" b="1" dirty="0" smtClean="0"/>
              <a:t>والمخارج.</a:t>
            </a:r>
            <a:endParaRPr lang="en-US" sz="2000" dirty="0" smtClean="0"/>
          </a:p>
          <a:p>
            <a:pPr lvl="0"/>
            <a:r>
              <a:rPr lang="ar-SA" sz="2000" b="1" dirty="0" smtClean="0"/>
              <a:t>أحيانا لا يوجد في المستشفيات العامة منها والخاصة بالمملكة بعض المستلزمات الضرورية لذوي الاحتياجات الخاصة في جميع أنحاء المملكة خاصة تلك المناطق البعيدة عن العاصمة </a:t>
            </a:r>
            <a:endParaRPr lang="en-US" sz="2000" dirty="0" smtClean="0"/>
          </a:p>
          <a:p>
            <a:pPr lvl="0"/>
            <a:r>
              <a:rPr lang="ar-SA" sz="2000" b="1" dirty="0" smtClean="0"/>
              <a:t>بعض </a:t>
            </a:r>
            <a:r>
              <a:rPr lang="ar-SA" sz="2000" b="1" dirty="0" smtClean="0"/>
              <a:t>فئات الإعاقة مثل البكم والصم فإنهم يعانون أيما معاناة فمعظم المنشئات الصحية لم تراعي أنهم لا يسمعون ولا يتكلمون وبالتالي كان أولى تجهيز الشاشات البصرية توضح اسم المنادى عليه أو رقمه حتى يتسنى لهذا الشخص معرفة دور علاجه </a:t>
            </a:r>
            <a:endParaRPr lang="en-US" sz="2000" dirty="0" smtClean="0"/>
          </a:p>
          <a:p>
            <a:pPr lvl="0"/>
            <a:r>
              <a:rPr lang="ar-SA" sz="2000" b="1" dirty="0" smtClean="0"/>
              <a:t>في </a:t>
            </a:r>
            <a:r>
              <a:rPr lang="ar-SA" sz="2000" b="1" dirty="0" smtClean="0"/>
              <a:t>بعض الأحيان يكون هناك نقص ببعض الأدوية الضروري وأحيانا تكون مفقودة من السوق وخاصة لحالات التشنج والإغماء </a:t>
            </a:r>
            <a:r>
              <a:rPr lang="ar-SA" sz="2000" b="1" dirty="0" err="1" smtClean="0"/>
              <a:t>ا</a:t>
            </a:r>
            <a:r>
              <a:rPr lang="ar-SA" sz="2000" b="1" dirty="0" smtClean="0"/>
              <a:t> وان هذا العلاج موجود في منشئة صحية دون غيرها وقد يكون المعاق غير مؤمن صحيا مثلا ليحصل على الدواء وبالتالي قد يضطر لشرائه من أماكن خاصة بمبالغ باهظة ترهقه وتجعله عاجزا عن الاستمرار بشراء دوائه مما يضطره أحيانا للتوقف عن اخذ العلاج مما يعرض حياته للخطر وتفاقم الإعاقة عنده نتيجة عدم تناول دوائه باستمرار</a:t>
            </a:r>
            <a:endParaRPr lang="en-US" sz="2000" dirty="0" smtClean="0"/>
          </a:p>
          <a:p>
            <a:pPr lvl="0"/>
            <a:r>
              <a:rPr lang="ar-SA" sz="2000" b="1" dirty="0" smtClean="0"/>
              <a:t>في حال اضطر ذوي الاحتياجات الخاصة من العلاج في القطاع الخاص لسبب عدم توفر هذه الخدمة بالقطاع العام يجب على الدولة </a:t>
            </a:r>
            <a:r>
              <a:rPr lang="ar-SA" sz="2000" b="1" dirty="0" smtClean="0"/>
              <a:t>تحمل </a:t>
            </a:r>
            <a:r>
              <a:rPr lang="ar-SA" sz="2000" b="1" dirty="0" smtClean="0"/>
              <a:t>التكاليف </a:t>
            </a:r>
            <a:r>
              <a:rPr lang="ar-SA" sz="2000" b="1" dirty="0" smtClean="0"/>
              <a:t>كاملة</a:t>
            </a:r>
            <a:endParaRPr lang="en-US" sz="2000" dirty="0" smtClean="0"/>
          </a:p>
          <a:p>
            <a:pPr lvl="0"/>
            <a:r>
              <a:rPr lang="ar-SA" sz="2000" b="1" dirty="0" smtClean="0"/>
              <a:t>من </a:t>
            </a:r>
            <a:r>
              <a:rPr lang="ar-SA" sz="2000" b="1" dirty="0" smtClean="0"/>
              <a:t>يستفيدون من الإعانات المالية فيتم روتينيا إرسالهم إلى المستشفيات للفحص </a:t>
            </a:r>
            <a:r>
              <a:rPr lang="ar-SA" sz="2000" b="1" dirty="0" smtClean="0"/>
              <a:t>يجب تخفيف المعاناة عليهم عناء </a:t>
            </a:r>
            <a:r>
              <a:rPr lang="ar-SA" sz="2000" b="1" dirty="0" smtClean="0"/>
              <a:t>التنقل من مستشفى إلى مستشفي وتعيين طبيب مختص مسئول أو توفير لجنة طبية تتواجد في المركز للفحص وتقرير حالة المعاق</a:t>
            </a:r>
            <a:endParaRPr lang="en-US" sz="2000" dirty="0" smtClean="0"/>
          </a:p>
          <a:p>
            <a:r>
              <a:rPr lang="en-US" sz="2000" b="1" dirty="0" smtClean="0"/>
              <a:t> </a:t>
            </a:r>
            <a:endParaRPr lang="en-US" sz="2000" dirty="0" smtClean="0"/>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2.gstatic.com/images?q=tbn:ANd9GcR3zyR3kKM-oghdaQfuPiaPbpavZ1grxlubBYptQcKHV4a2vSwO"/>
          <p:cNvPicPr>
            <a:picLocks noChangeAspect="1" noChangeArrowheads="1"/>
          </p:cNvPicPr>
          <p:nvPr/>
        </p:nvPicPr>
        <p:blipFill>
          <a:blip r:embed="rId2" cstate="print"/>
          <a:srcRect/>
          <a:stretch>
            <a:fillRect/>
          </a:stretch>
        </p:blipFill>
        <p:spPr bwMode="auto">
          <a:xfrm>
            <a:off x="0" y="4914900"/>
            <a:ext cx="2172147" cy="1943100"/>
          </a:xfrm>
          <a:prstGeom prst="rect">
            <a:avLst/>
          </a:prstGeom>
          <a:noFill/>
        </p:spPr>
      </p:pic>
      <p:sp>
        <p:nvSpPr>
          <p:cNvPr id="2" name="عنوان 1"/>
          <p:cNvSpPr>
            <a:spLocks noGrp="1"/>
          </p:cNvSpPr>
          <p:nvPr>
            <p:ph type="title"/>
          </p:nvPr>
        </p:nvSpPr>
        <p:spPr>
          <a:xfrm>
            <a:off x="1435608" y="274638"/>
            <a:ext cx="7498080" cy="706090"/>
          </a:xfrm>
        </p:spPr>
        <p:txBody>
          <a:bodyPr>
            <a:normAutofit fontScale="90000"/>
          </a:bodyPr>
          <a:lstStyle/>
          <a:p>
            <a:pPr algn="ctr"/>
            <a:r>
              <a:rPr lang="ar-SA" sz="2400" b="1" dirty="0" smtClean="0"/>
              <a:t>الحق في العمل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a:xfrm>
            <a:off x="1115616" y="836712"/>
            <a:ext cx="7818072" cy="6021288"/>
          </a:xfrm>
        </p:spPr>
        <p:txBody>
          <a:bodyPr>
            <a:normAutofit fontScale="77500" lnSpcReduction="20000"/>
          </a:bodyPr>
          <a:lstStyle/>
          <a:p>
            <a:r>
              <a:rPr lang="ar-SA" b="1" dirty="0" smtClean="0"/>
              <a:t>إن من أفضل ما يمكن أن يشعر </a:t>
            </a:r>
            <a:r>
              <a:rPr lang="ar-SA" b="1" dirty="0" err="1" smtClean="0"/>
              <a:t>به</a:t>
            </a:r>
            <a:r>
              <a:rPr lang="ar-SA" b="1" dirty="0" smtClean="0"/>
              <a:t> الإنسان بكرامته وسمو أخلاقه بان يشعر انه ليس عالة على المجتمع أو على أي احد أخر وانه يكسب قوته بعرق جبينه حلالا طيبا له ولأسرته وهذا ألأمر لا يختلف عليه اثنان فالحق بالعمل حق متفق عليه بيت دول العالم أجمع فلكل إنسان أن يقوم بعمل مشروع يكسب قوته وقوت عياله دون الاعتداء على الآخرين </a:t>
            </a:r>
            <a:endParaRPr lang="en-US" dirty="0" smtClean="0"/>
          </a:p>
          <a:p>
            <a:r>
              <a:rPr lang="ar-SA" b="1" dirty="0" smtClean="0"/>
              <a:t>وقد كفلت هذا المواثيق والمعاهدات الدولية والقوانين الخاصة بكل دولة من دول العالم مثل ميثاق الأمم المتحدة والعهد الدولي للحقوق الاقتصادية ولاجتماعية والثقافية أو الصادرة عن منظمة العمل الدولية وكذلك الاتفاقيات الإقليمية والميثاق العربي لحقوق الإنسان والميثاق الأفريقي حق الإنسان بالعمل وكسب رزقه بعمل يختاره بحرية </a:t>
            </a:r>
            <a:endParaRPr lang="en-US" dirty="0" smtClean="0"/>
          </a:p>
          <a:p>
            <a:r>
              <a:rPr lang="ar-SA" b="1" dirty="0" smtClean="0"/>
              <a:t>يقوم على الاختيار والمساواة ويحتوي شروط عادلة ومرضية تتناسب مع احتياجات الإنسان البدنية والصحية والنفسية وكذلك الأجر الكافي والحماية من البطالة بمنحه عمل مستمر يكسب قوته بيده كذلك أن يكون هذا العمل منظما بان يكون هناك نقابات عمالية تجمع </a:t>
            </a:r>
            <a:r>
              <a:rPr lang="ar-SA" b="1" dirty="0" smtClean="0"/>
              <a:t>هؤلاء</a:t>
            </a:r>
          </a:p>
          <a:p>
            <a:r>
              <a:rPr lang="ar-SA" b="1" dirty="0" smtClean="0"/>
              <a:t> </a:t>
            </a:r>
            <a:r>
              <a:rPr lang="ar-SA" b="1" dirty="0" smtClean="0"/>
              <a:t>تحت رايتها تتكلم بهمومهم وتوصل أصواتهم للمسئولين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6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
          <p:cNvPicPr>
            <a:picLocks noChangeAspect="1" noChangeArrowheads="1"/>
          </p:cNvPicPr>
          <p:nvPr/>
        </p:nvPicPr>
        <p:blipFill>
          <a:blip r:embed="rId4" cstate="print"/>
          <a:srcRect/>
          <a:stretch>
            <a:fillRect/>
          </a:stretch>
        </p:blipFill>
        <p:spPr bwMode="auto">
          <a:xfrm>
            <a:off x="4319588" y="3048000"/>
            <a:ext cx="504825" cy="762000"/>
          </a:xfrm>
          <a:prstGeom prst="rect">
            <a:avLst/>
          </a:prstGeom>
          <a:noFill/>
          <a:ln w="9525">
            <a:noFill/>
            <a:miter lim="800000"/>
            <a:headEnd/>
            <a:tailEnd/>
          </a:ln>
        </p:spPr>
      </p:pic>
      <p:pic>
        <p:nvPicPr>
          <p:cNvPr id="29699" name="Picture 3" descr="10_LAKE"/>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29700" name="Picture 4" descr="bugs26"/>
          <p:cNvPicPr>
            <a:picLocks noChangeAspect="1" noChangeArrowheads="1" noCrop="1"/>
          </p:cNvPicPr>
          <p:nvPr/>
        </p:nvPicPr>
        <p:blipFill>
          <a:blip r:embed="rId6" cstate="print"/>
          <a:srcRect/>
          <a:stretch>
            <a:fillRect/>
          </a:stretch>
        </p:blipFill>
        <p:spPr bwMode="auto">
          <a:xfrm>
            <a:off x="7315200" y="3200400"/>
            <a:ext cx="533400" cy="609600"/>
          </a:xfrm>
          <a:prstGeom prst="rect">
            <a:avLst/>
          </a:prstGeom>
          <a:noFill/>
          <a:ln w="9525">
            <a:noFill/>
            <a:miter lim="800000"/>
            <a:headEnd/>
            <a:tailEnd/>
          </a:ln>
        </p:spPr>
      </p:pic>
      <p:pic>
        <p:nvPicPr>
          <p:cNvPr id="29701" name="Picture 5" descr="bugs33"/>
          <p:cNvPicPr>
            <a:picLocks noChangeAspect="1" noChangeArrowheads="1" noCrop="1"/>
          </p:cNvPicPr>
          <p:nvPr/>
        </p:nvPicPr>
        <p:blipFill>
          <a:blip r:embed="rId7" cstate="print"/>
          <a:srcRect/>
          <a:stretch>
            <a:fillRect/>
          </a:stretch>
        </p:blipFill>
        <p:spPr bwMode="auto">
          <a:xfrm>
            <a:off x="395288" y="2060575"/>
            <a:ext cx="685800" cy="558800"/>
          </a:xfrm>
          <a:prstGeom prst="rect">
            <a:avLst/>
          </a:prstGeom>
          <a:noFill/>
          <a:ln w="9525">
            <a:noFill/>
            <a:miter lim="800000"/>
            <a:headEnd/>
            <a:tailEnd/>
          </a:ln>
        </p:spPr>
      </p:pic>
      <p:pic>
        <p:nvPicPr>
          <p:cNvPr id="29702" name="Picture 6" descr="Copy of bugs19"/>
          <p:cNvPicPr>
            <a:picLocks noChangeAspect="1" noChangeArrowheads="1" noCrop="1"/>
          </p:cNvPicPr>
          <p:nvPr/>
        </p:nvPicPr>
        <p:blipFill>
          <a:blip r:embed="rId8" cstate="print"/>
          <a:srcRect/>
          <a:stretch>
            <a:fillRect/>
          </a:stretch>
        </p:blipFill>
        <p:spPr bwMode="auto">
          <a:xfrm>
            <a:off x="5867400" y="4005263"/>
            <a:ext cx="800100" cy="466725"/>
          </a:xfrm>
          <a:prstGeom prst="rect">
            <a:avLst/>
          </a:prstGeom>
          <a:noFill/>
          <a:ln w="9525">
            <a:noFill/>
            <a:miter lim="800000"/>
            <a:headEnd/>
            <a:tailEnd/>
          </a:ln>
        </p:spPr>
      </p:pic>
      <p:pic>
        <p:nvPicPr>
          <p:cNvPr id="29703" name="Picture 7" descr="fish34"/>
          <p:cNvPicPr>
            <a:picLocks noChangeAspect="1" noChangeArrowheads="1" noCrop="1"/>
          </p:cNvPicPr>
          <p:nvPr/>
        </p:nvPicPr>
        <p:blipFill>
          <a:blip r:embed="rId9" cstate="print"/>
          <a:srcRect/>
          <a:stretch>
            <a:fillRect/>
          </a:stretch>
        </p:blipFill>
        <p:spPr bwMode="auto">
          <a:xfrm>
            <a:off x="1371600" y="2286000"/>
            <a:ext cx="1676400" cy="1676400"/>
          </a:xfrm>
          <a:prstGeom prst="rect">
            <a:avLst/>
          </a:prstGeom>
          <a:noFill/>
          <a:ln w="9525">
            <a:noFill/>
            <a:miter lim="800000"/>
            <a:headEnd/>
            <a:tailEnd/>
          </a:ln>
        </p:spPr>
      </p:pic>
      <p:pic>
        <p:nvPicPr>
          <p:cNvPr id="29704" name="Picture 8" descr="J0283572"/>
          <p:cNvPicPr>
            <a:picLocks noChangeAspect="1" noChangeArrowheads="1" noCrop="1"/>
          </p:cNvPicPr>
          <p:nvPr/>
        </p:nvPicPr>
        <p:blipFill>
          <a:blip r:embed="rId10" cstate="print"/>
          <a:srcRect/>
          <a:stretch>
            <a:fillRect/>
          </a:stretch>
        </p:blipFill>
        <p:spPr bwMode="auto">
          <a:xfrm>
            <a:off x="4495800" y="5410200"/>
            <a:ext cx="704850" cy="481013"/>
          </a:xfrm>
          <a:prstGeom prst="rect">
            <a:avLst/>
          </a:prstGeom>
          <a:noFill/>
          <a:ln w="9525">
            <a:noFill/>
            <a:miter lim="800000"/>
            <a:headEnd/>
            <a:tailEnd/>
          </a:ln>
        </p:spPr>
      </p:pic>
      <p:sp>
        <p:nvSpPr>
          <p:cNvPr id="143369" name="WordArt 9"/>
          <p:cNvSpPr>
            <a:spLocks noChangeArrowheads="1" noChangeShapeType="1" noTextEdit="1"/>
          </p:cNvSpPr>
          <p:nvPr/>
        </p:nvSpPr>
        <p:spPr bwMode="auto">
          <a:xfrm>
            <a:off x="1043608" y="332657"/>
            <a:ext cx="7128792" cy="1800200"/>
          </a:xfrm>
          <a:prstGeom prst="rect">
            <a:avLst/>
          </a:prstGeom>
        </p:spPr>
        <p:txBody>
          <a:bodyPr wrap="none" fromWordArt="1">
            <a:prstTxWarp prst="textCanUp">
              <a:avLst>
                <a:gd name="adj" fmla="val 85713"/>
              </a:avLst>
            </a:prstTxWarp>
          </a:bodyPr>
          <a:lstStyle/>
          <a:p>
            <a:pPr algn="ctr"/>
            <a:r>
              <a:rPr lang="ar-SA" sz="3600" b="1" kern="10" spc="720" dirty="0">
                <a:ln w="9525">
                  <a:noFill/>
                  <a:round/>
                  <a:headEnd/>
                  <a:tailEnd/>
                </a:ln>
                <a:solidFill>
                  <a:srgbClr val="FF6600"/>
                </a:solidFill>
                <a:effectLst>
                  <a:outerShdw dist="35921" dir="2700000" algn="ctr" rotWithShape="0">
                    <a:srgbClr val="C0C0C0">
                      <a:alpha val="79999"/>
                    </a:srgbClr>
                  </a:outerShdw>
                </a:effectLst>
                <a:cs typeface="DecoType Naskh"/>
              </a:rPr>
              <a:t>إلى اللقاء والسلام عليكم ورحمة الله وبركاته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3369"/>
                                        </p:tgtEl>
                                        <p:attrNameLst>
                                          <p:attrName>style.visibility</p:attrName>
                                        </p:attrNameLst>
                                      </p:cBhvr>
                                      <p:to>
                                        <p:strVal val="visible"/>
                                      </p:to>
                                    </p:set>
                                    <p:animEffect transition="in" filter="fade">
                                      <p:cBhvr>
                                        <p:cTn id="7" dur="1000"/>
                                        <p:tgtEl>
                                          <p:spTgt spid="143369"/>
                                        </p:tgtEl>
                                      </p:cBhvr>
                                    </p:animEffect>
                                    <p:anim calcmode="lin" valueType="num">
                                      <p:cBhvr>
                                        <p:cTn id="8" dur="1000" fill="hold"/>
                                        <p:tgtEl>
                                          <p:spTgt spid="143369"/>
                                        </p:tgtEl>
                                        <p:attrNameLst>
                                          <p:attrName>ppt_x</p:attrName>
                                        </p:attrNameLst>
                                      </p:cBhvr>
                                      <p:tavLst>
                                        <p:tav tm="0">
                                          <p:val>
                                            <p:strVal val="#ppt_x"/>
                                          </p:val>
                                        </p:tav>
                                        <p:tav tm="100000">
                                          <p:val>
                                            <p:strVal val="#ppt_x"/>
                                          </p:val>
                                        </p:tav>
                                      </p:tavLst>
                                    </p:anim>
                                    <p:anim calcmode="lin" valueType="num">
                                      <p:cBhvr>
                                        <p:cTn id="9" dur="1000" fill="hold"/>
                                        <p:tgtEl>
                                          <p:spTgt spid="14336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ird11.wav"/>
                                        </p:tgtEl>
                                      </p:cMediaNode>
                                    </p:audio>
                                  </p:subTnLst>
                                </p:cTn>
                              </p:par>
                            </p:childTnLst>
                          </p:cTn>
                        </p:par>
                        <p:par>
                          <p:cTn id="10" fill="hold">
                            <p:stCondLst>
                              <p:cond delay="1000"/>
                            </p:stCondLst>
                            <p:childTnLst>
                              <p:par>
                                <p:cTn id="11" presetID="8" presetClass="emph" presetSubtype="0" fill="hold" grpId="1" nodeType="afterEffect">
                                  <p:stCondLst>
                                    <p:cond delay="0"/>
                                  </p:stCondLst>
                                  <p:childTnLst>
                                    <p:animRot by="21600000">
                                      <p:cBhvr>
                                        <p:cTn id="12" dur="2000" fill="hold"/>
                                        <p:tgtEl>
                                          <p:spTgt spid="14336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Bird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9" grpId="0" animBg="1"/>
      <p:bldP spid="1433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2400" b="1" dirty="0" smtClean="0"/>
              <a:t>حقوق ذوي القدرات الخاصة بالشريعة الإسلامية والقوانين الوضعية ألأخرى </a:t>
            </a:r>
            <a:endParaRPr lang="ar-SA" sz="2400" dirty="0"/>
          </a:p>
        </p:txBody>
      </p:sp>
      <p:sp>
        <p:nvSpPr>
          <p:cNvPr id="3" name="عنصر نائب للمحتوى 2"/>
          <p:cNvSpPr>
            <a:spLocks noGrp="1"/>
          </p:cNvSpPr>
          <p:nvPr>
            <p:ph idx="1"/>
          </p:nvPr>
        </p:nvSpPr>
        <p:spPr/>
        <p:txBody>
          <a:bodyPr/>
          <a:lstStyle/>
          <a:p>
            <a:r>
              <a:rPr lang="ar-SA" b="1" dirty="0" smtClean="0"/>
              <a:t>في </a:t>
            </a:r>
            <a:r>
              <a:rPr lang="ar-SA" b="1" dirty="0" smtClean="0"/>
              <a:t>القرآن الكريم </a:t>
            </a:r>
            <a:r>
              <a:rPr lang="ar-SA" b="1" dirty="0" smtClean="0"/>
              <a:t>{ </a:t>
            </a:r>
            <a:r>
              <a:rPr lang="ar-SA" b="1" dirty="0" smtClean="0"/>
              <a:t>لَّيْسَ عَلَى الأَعْمَى حَرَجٌ وَلاَ عَلَى الأَعْرَجِ حَرَجٌ وَلاَ عَلَى الْمَرِيِضِ حَرَجٌ }</a:t>
            </a:r>
            <a:endParaRPr lang="en-US" dirty="0" smtClean="0"/>
          </a:p>
          <a:p>
            <a:endParaRPr lang="ar-SA" dirty="0"/>
          </a:p>
        </p:txBody>
      </p:sp>
      <p:pic>
        <p:nvPicPr>
          <p:cNvPr id="4098" name="Picture 2" descr="C:\Users\abu-slee\AppData\Local\Microsoft\Windows\Temporary Internet Files\Content.IE5\B1G1F4CC\MC900089086[1].wmf"/>
          <p:cNvPicPr>
            <a:picLocks noChangeAspect="1" noChangeArrowheads="1"/>
          </p:cNvPicPr>
          <p:nvPr/>
        </p:nvPicPr>
        <p:blipFill>
          <a:blip r:embed="rId2" cstate="print"/>
          <a:srcRect/>
          <a:stretch>
            <a:fillRect/>
          </a:stretch>
        </p:blipFill>
        <p:spPr bwMode="auto">
          <a:xfrm>
            <a:off x="0" y="3068960"/>
            <a:ext cx="2448272" cy="352041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2400" b="1" dirty="0" smtClean="0"/>
              <a:t>اتفاقية الأمم المتحدة لحقوق المعاقين</a:t>
            </a:r>
            <a:endParaRPr lang="ar-SA" sz="2400" dirty="0"/>
          </a:p>
        </p:txBody>
      </p:sp>
      <p:sp>
        <p:nvSpPr>
          <p:cNvPr id="3" name="عنصر نائب للمحتوى 2"/>
          <p:cNvSpPr>
            <a:spLocks noGrp="1"/>
          </p:cNvSpPr>
          <p:nvPr>
            <p:ph idx="1"/>
          </p:nvPr>
        </p:nvSpPr>
        <p:spPr/>
        <p:txBody>
          <a:bodyPr>
            <a:normAutofit fontScale="92500" lnSpcReduction="10000"/>
          </a:bodyPr>
          <a:lstStyle/>
          <a:p>
            <a:pPr>
              <a:buNone/>
            </a:pPr>
            <a:r>
              <a:rPr lang="ar-SA" b="1" dirty="0" smtClean="0"/>
              <a:t>تنص على حقوق </a:t>
            </a:r>
            <a:r>
              <a:rPr lang="ar-SA" b="1" dirty="0" smtClean="0"/>
              <a:t>المعاقين</a:t>
            </a:r>
            <a:r>
              <a:rPr lang="ar-SA" b="1" dirty="0" smtClean="0"/>
              <a:t>, </a:t>
            </a:r>
            <a:r>
              <a:rPr lang="ar-SA" b="1" dirty="0" smtClean="0"/>
              <a:t>ثم يحدد ما ينبغي أن تفعله الحكومات لتعزيز وحماية هذه الحقوق. </a:t>
            </a:r>
            <a:r>
              <a:rPr lang="en-US" b="1" dirty="0" smtClean="0"/>
              <a:t>:</a:t>
            </a:r>
            <a:r>
              <a:rPr lang="ar-SA" b="1" dirty="0" smtClean="0"/>
              <a:t> </a:t>
            </a:r>
            <a:r>
              <a:rPr lang="ar-SA" b="1" dirty="0" smtClean="0"/>
              <a:t>وتنص الاتفاقية على معايير معترف </a:t>
            </a:r>
            <a:r>
              <a:rPr lang="ar-SA" b="1" dirty="0" err="1" smtClean="0"/>
              <a:t>بها</a:t>
            </a:r>
            <a:r>
              <a:rPr lang="ar-SA" b="1" dirty="0" smtClean="0"/>
              <a:t> دوليا لحقوق المعوقين في جميع مجالات الحياة، مثل</a:t>
            </a:r>
            <a:r>
              <a:rPr lang="ar-SA" b="1" dirty="0" smtClean="0"/>
              <a:t>:</a:t>
            </a:r>
            <a:endParaRPr lang="en-US" dirty="0" smtClean="0"/>
          </a:p>
          <a:p>
            <a:pPr lvl="0"/>
            <a:r>
              <a:rPr lang="ar-SA" b="1" dirty="0" smtClean="0"/>
              <a:t>الحق في عدم التعرض للتمييز </a:t>
            </a:r>
            <a:endParaRPr lang="en-US" dirty="0" smtClean="0"/>
          </a:p>
          <a:p>
            <a:pPr lvl="0"/>
            <a:r>
              <a:rPr lang="ar-SA" b="1" dirty="0" smtClean="0"/>
              <a:t>الحق في التعليم</a:t>
            </a:r>
            <a:endParaRPr lang="en-US" dirty="0" smtClean="0"/>
          </a:p>
          <a:p>
            <a:pPr lvl="0"/>
            <a:r>
              <a:rPr lang="ar-SA" b="1" dirty="0" smtClean="0"/>
              <a:t>الحق في العمل</a:t>
            </a:r>
            <a:endParaRPr lang="en-US" dirty="0" smtClean="0"/>
          </a:p>
          <a:p>
            <a:pPr lvl="0"/>
            <a:r>
              <a:rPr lang="ar-SA" b="1" dirty="0" smtClean="0"/>
              <a:t>الحق في الصحة</a:t>
            </a:r>
            <a:endParaRPr lang="en-US" dirty="0" smtClean="0"/>
          </a:p>
          <a:p>
            <a:pPr lvl="0"/>
            <a:r>
              <a:rPr lang="ar-SA" b="1" dirty="0" smtClean="0"/>
              <a:t>الحق في المساواة أمام العدالة</a:t>
            </a:r>
            <a:endParaRPr lang="en-US" dirty="0" smtClean="0"/>
          </a:p>
          <a:p>
            <a:pPr lvl="0"/>
            <a:r>
              <a:rPr lang="ar-SA" b="1" dirty="0" smtClean="0"/>
              <a:t>الحق في المشاركة في الثقافة</a:t>
            </a:r>
            <a:endParaRPr lang="en-US" dirty="0" smtClean="0"/>
          </a:p>
          <a:p>
            <a:endParaRPr lang="ar-SA" dirty="0"/>
          </a:p>
        </p:txBody>
      </p:sp>
      <p:pic>
        <p:nvPicPr>
          <p:cNvPr id="5125" name="Picture 5" descr="http://t3.gstatic.com/images?q=tbn:ANd9GcQUG7b-YvPixHIYAezc1fixhy-V7iYUDOHe27-P9R_j6rSBpR0K1A"/>
          <p:cNvPicPr>
            <a:picLocks noChangeAspect="1" noChangeArrowheads="1"/>
          </p:cNvPicPr>
          <p:nvPr/>
        </p:nvPicPr>
        <p:blipFill>
          <a:blip r:embed="rId2" cstate="print"/>
          <a:srcRect/>
          <a:stretch>
            <a:fillRect/>
          </a:stretch>
        </p:blipFill>
        <p:spPr bwMode="auto">
          <a:xfrm>
            <a:off x="2123728" y="3212976"/>
            <a:ext cx="1447800" cy="3152776"/>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404664"/>
            <a:ext cx="7498080" cy="5843736"/>
          </a:xfrm>
        </p:spPr>
        <p:txBody>
          <a:bodyPr>
            <a:normAutofit/>
          </a:bodyPr>
          <a:lstStyle/>
          <a:p>
            <a:r>
              <a:rPr lang="ar-SA" sz="2000" b="1" dirty="0" smtClean="0"/>
              <a:t> </a:t>
            </a:r>
            <a:r>
              <a:rPr lang="ar-SA" sz="2000" b="1" dirty="0" smtClean="0"/>
              <a:t>تواءمت النصوص العربية أيضا وتجانست مع الاتفاقية الدولية بالنص والتأكيد على حقوق أصحاب الاحتياجات الخاصة فهي أيضا قد وضحت الحقوق </a:t>
            </a:r>
            <a:r>
              <a:rPr lang="ar-SA" sz="2000" b="1" dirty="0" smtClean="0"/>
              <a:t>مثال:</a:t>
            </a:r>
          </a:p>
          <a:p>
            <a:r>
              <a:rPr lang="ar-SA" sz="2000" b="1" dirty="0" smtClean="0"/>
              <a:t>الحق </a:t>
            </a:r>
            <a:r>
              <a:rPr lang="ar-SA" sz="2000" b="1" dirty="0" smtClean="0"/>
              <a:t>بالتعلم </a:t>
            </a:r>
            <a:endParaRPr lang="en-US" sz="2000" dirty="0" smtClean="0"/>
          </a:p>
          <a:p>
            <a:pPr lvl="0"/>
            <a:r>
              <a:rPr lang="ar-SA" sz="2000" b="1" dirty="0" smtClean="0"/>
              <a:t>الحق في العمل </a:t>
            </a:r>
            <a:endParaRPr lang="en-US" sz="2000" dirty="0" smtClean="0"/>
          </a:p>
          <a:p>
            <a:pPr lvl="0"/>
            <a:r>
              <a:rPr lang="ar-SA" sz="2000" b="1" dirty="0" smtClean="0"/>
              <a:t>الحقوق الاجتماعية والصحية </a:t>
            </a:r>
            <a:endParaRPr lang="en-US" sz="2000" dirty="0" smtClean="0"/>
          </a:p>
          <a:p>
            <a:pPr lvl="0"/>
            <a:r>
              <a:rPr lang="ar-SA" sz="2000" b="1" dirty="0" smtClean="0"/>
              <a:t>الحقوق القانونية والقضائية للأشخاص ذوي الاحتياجات الخاصة </a:t>
            </a:r>
            <a:endParaRPr lang="en-US" sz="2000" dirty="0" smtClean="0"/>
          </a:p>
          <a:p>
            <a:r>
              <a:rPr lang="ar-SA" sz="2000" b="1" dirty="0" smtClean="0"/>
              <a:t>وبالتالي أصبحت هذه الحقوق عالمية لا يمكن نكرانها والزيغ عنها بل </a:t>
            </a:r>
            <a:r>
              <a:rPr lang="ar-SA" sz="2000" b="1" dirty="0" err="1" smtClean="0"/>
              <a:t>انها</a:t>
            </a:r>
            <a:r>
              <a:rPr lang="ar-SA" sz="2000" b="1" dirty="0" smtClean="0"/>
              <a:t> ملزمة لأطرافها ووجب تطبيقها </a:t>
            </a:r>
            <a:endParaRPr lang="en-US" sz="2000" dirty="0" smtClean="0"/>
          </a:p>
          <a:p>
            <a:endParaRPr lang="ar-SA" sz="2000" dirty="0"/>
          </a:p>
        </p:txBody>
      </p:sp>
      <p:pic>
        <p:nvPicPr>
          <p:cNvPr id="6147" name="Picture 3" descr="C:\Users\abu-slee\AppData\Local\Microsoft\Windows\Temporary Internet Files\Content.IE5\GVLZ4YTP\MC900237460[1].wmf"/>
          <p:cNvPicPr>
            <a:picLocks noChangeAspect="1" noChangeArrowheads="1"/>
          </p:cNvPicPr>
          <p:nvPr/>
        </p:nvPicPr>
        <p:blipFill>
          <a:blip r:embed="rId2" cstate="print"/>
          <a:srcRect/>
          <a:stretch>
            <a:fillRect/>
          </a:stretch>
        </p:blipFill>
        <p:spPr bwMode="auto">
          <a:xfrm>
            <a:off x="6300192" y="4293096"/>
            <a:ext cx="2349374" cy="240520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22114"/>
          </a:xfrm>
        </p:spPr>
        <p:txBody>
          <a:bodyPr>
            <a:normAutofit fontScale="90000"/>
          </a:bodyPr>
          <a:lstStyle/>
          <a:p>
            <a:pPr algn="ctr" rtl="0"/>
            <a:r>
              <a:rPr lang="ar-SA" sz="2400" b="1" dirty="0" smtClean="0"/>
              <a:t>المبحث الثالث: </a:t>
            </a:r>
            <a:r>
              <a:rPr lang="ar-SA" sz="2400" b="1" dirty="0" smtClean="0"/>
              <a:t/>
            </a:r>
            <a:br>
              <a:rPr lang="ar-SA" sz="2400" b="1" dirty="0" smtClean="0"/>
            </a:br>
            <a:r>
              <a:rPr lang="ar-SA" sz="2400" b="1" dirty="0" smtClean="0"/>
              <a:t>الإحصائيات </a:t>
            </a:r>
            <a:r>
              <a:rPr lang="ar-SA" sz="2400" b="1" dirty="0" smtClean="0"/>
              <a:t>المختلفة الخاصة بأعداد المعاقين وأنواع ألإعاقة</a:t>
            </a:r>
            <a:r>
              <a:rPr lang="en-US" sz="2400" dirty="0" smtClean="0"/>
              <a:t/>
            </a:r>
            <a:br>
              <a:rPr lang="en-US" sz="2400" dirty="0" smtClean="0"/>
            </a:br>
            <a:r>
              <a:rPr lang="ar-SA" sz="2400" b="1" dirty="0" smtClean="0"/>
              <a:t>الفرع ألأول: إحصائيات عن المعاقين </a:t>
            </a:r>
            <a:r>
              <a:rPr lang="en-US" sz="2400" dirty="0" smtClean="0"/>
              <a:t/>
            </a:r>
            <a:br>
              <a:rPr lang="en-US" sz="2400" dirty="0" smtClean="0"/>
            </a:br>
            <a:endParaRPr lang="ar-SA" sz="2400" dirty="0"/>
          </a:p>
        </p:txBody>
      </p:sp>
      <p:sp>
        <p:nvSpPr>
          <p:cNvPr id="3" name="عنصر نائب للمحتوى 2"/>
          <p:cNvSpPr>
            <a:spLocks noGrp="1"/>
          </p:cNvSpPr>
          <p:nvPr>
            <p:ph idx="1"/>
          </p:nvPr>
        </p:nvSpPr>
        <p:spPr/>
        <p:txBody>
          <a:bodyPr>
            <a:normAutofit/>
          </a:bodyPr>
          <a:lstStyle/>
          <a:p>
            <a:r>
              <a:rPr lang="ar-SA" sz="2000" b="1" dirty="0" smtClean="0"/>
              <a:t>وفي دراسة أعدت عام 2000 </a:t>
            </a:r>
            <a:r>
              <a:rPr lang="ar-SA" sz="2000" b="1" dirty="0" err="1" smtClean="0"/>
              <a:t>م</a:t>
            </a:r>
            <a:r>
              <a:rPr lang="ar-SA" sz="2000" b="1" dirty="0" smtClean="0"/>
              <a:t> كانت هناك أعداد تقديرية لأصحاب الاحتياجات الخاصة موزعة حسب أسباب الإعاقة كالتالي:</a:t>
            </a:r>
            <a:endParaRPr lang="en-US" sz="2000" dirty="0" smtClean="0"/>
          </a:p>
          <a:p>
            <a:r>
              <a:rPr lang="ar-SA" sz="2000" b="1" dirty="0" smtClean="0"/>
              <a:t>ولا </a:t>
            </a:r>
            <a:r>
              <a:rPr lang="ar-SA" sz="2000" b="1" dirty="0" smtClean="0"/>
              <a:t>بد لن من أن نلقي نظرة سريعة لإحصائية عالمية تم الإعلان عنها مؤخرا تبين الأعداد والنسب المئوية للمعاقين حول العالم   فهي كالتالي:</a:t>
            </a:r>
            <a:endParaRPr lang="en-US" sz="2000" dirty="0" smtClean="0"/>
          </a:p>
          <a:p>
            <a:r>
              <a:rPr lang="ar-SA" sz="2000" b="1" dirty="0" smtClean="0"/>
              <a:t>5%13 من مجموع سكان العالم مع بداية القرن الحالي الواحد والعشرين </a:t>
            </a:r>
            <a:endParaRPr lang="en-US" sz="2000" dirty="0" smtClean="0"/>
          </a:p>
          <a:p>
            <a:r>
              <a:rPr lang="ar-SA" sz="2000" b="1" dirty="0" smtClean="0"/>
              <a:t>15%من </a:t>
            </a:r>
            <a:r>
              <a:rPr lang="ar-SA" sz="2000" b="1" dirty="0" smtClean="0"/>
              <a:t>الممكن أن تصل نسبة المعاقين في العالم </a:t>
            </a:r>
            <a:endParaRPr lang="en-US" sz="2000" dirty="0" smtClean="0"/>
          </a:p>
          <a:p>
            <a:r>
              <a:rPr lang="ar-SA" sz="2000" b="1" dirty="0" smtClean="0"/>
              <a:t>900 مليون شخص عدد المعاقين في العالم اليوم رسميا </a:t>
            </a:r>
            <a:endParaRPr lang="en-US" sz="2000" dirty="0" smtClean="0"/>
          </a:p>
          <a:p>
            <a:r>
              <a:rPr lang="ar-SA" sz="2000" b="1" dirty="0" smtClean="0"/>
              <a:t>80% من المعاقين معظمهم من بلدان العالم الثالث والبلدان النامية </a:t>
            </a:r>
            <a:endParaRPr lang="en-US" sz="2000" dirty="0" smtClean="0"/>
          </a:p>
          <a:p>
            <a:endParaRPr lang="ar-SA" dirty="0"/>
          </a:p>
        </p:txBody>
      </p:sp>
      <p:pic>
        <p:nvPicPr>
          <p:cNvPr id="7170" name="Picture 2" descr="C:\Users\abu-slee\AppData\Local\Microsoft\Windows\Temporary Internet Files\Content.IE5\B1G1F4CC\MC900339914[1].wmf"/>
          <p:cNvPicPr>
            <a:picLocks noChangeAspect="1" noChangeArrowheads="1"/>
          </p:cNvPicPr>
          <p:nvPr/>
        </p:nvPicPr>
        <p:blipFill>
          <a:blip r:embed="rId2" cstate="print"/>
          <a:srcRect/>
          <a:stretch>
            <a:fillRect/>
          </a:stretch>
        </p:blipFill>
        <p:spPr bwMode="auto">
          <a:xfrm>
            <a:off x="251520" y="4365104"/>
            <a:ext cx="2088232" cy="2239132"/>
          </a:xfrm>
          <a:prstGeom prst="rect">
            <a:avLst/>
          </a:prstGeom>
          <a:noFill/>
        </p:spPr>
      </p:pic>
      <p:pic>
        <p:nvPicPr>
          <p:cNvPr id="7171" name="Picture 3" descr="C:\Users\abu-slee\AppData\Local\Microsoft\Windows\Temporary Internet Files\Content.IE5\GVLZ4YTP\MC900351673[1].wmf"/>
          <p:cNvPicPr>
            <a:picLocks noChangeAspect="1" noChangeArrowheads="1"/>
          </p:cNvPicPr>
          <p:nvPr/>
        </p:nvPicPr>
        <p:blipFill>
          <a:blip r:embed="rId3" cstate="print"/>
          <a:srcRect/>
          <a:stretch>
            <a:fillRect/>
          </a:stretch>
        </p:blipFill>
        <p:spPr bwMode="auto">
          <a:xfrm>
            <a:off x="4932040" y="4653136"/>
            <a:ext cx="3816424" cy="1951351"/>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562074"/>
          </a:xfrm>
        </p:spPr>
        <p:txBody>
          <a:bodyPr>
            <a:normAutofit/>
          </a:bodyPr>
          <a:lstStyle/>
          <a:p>
            <a:pPr algn="ctr"/>
            <a:r>
              <a:rPr lang="ar-SA" sz="2000" b="1" dirty="0" smtClean="0"/>
              <a:t>العدد التقديري للمعوقين في العالم حتى عام 2000 ونسبتهم موزعة حسب أسباب الإعاقة</a:t>
            </a:r>
            <a:endParaRPr lang="en-US" sz="2000" dirty="0"/>
          </a:p>
        </p:txBody>
      </p:sp>
      <p:graphicFrame>
        <p:nvGraphicFramePr>
          <p:cNvPr id="4" name="عنصر نائب للمحتوى 3"/>
          <p:cNvGraphicFramePr>
            <a:graphicFrameLocks noGrp="1"/>
          </p:cNvGraphicFramePr>
          <p:nvPr>
            <p:ph idx="1"/>
          </p:nvPr>
        </p:nvGraphicFramePr>
        <p:xfrm>
          <a:off x="3203848" y="980728"/>
          <a:ext cx="5624512" cy="5461000"/>
        </p:xfrm>
        <a:graphic>
          <a:graphicData uri="http://schemas.openxmlformats.org/drawingml/2006/table">
            <a:tbl>
              <a:tblPr rtl="1" firstRow="1" bandRow="1">
                <a:tableStyleId>{5C22544A-7EE6-4342-B048-85BDC9FD1C3A}</a:tableStyleId>
              </a:tblPr>
              <a:tblGrid>
                <a:gridCol w="1406128"/>
                <a:gridCol w="1406128"/>
                <a:gridCol w="1406128"/>
                <a:gridCol w="1406128"/>
              </a:tblGrid>
              <a:tr h="370840">
                <a:tc gridSpan="2">
                  <a:txBody>
                    <a:bodyPr/>
                    <a:lstStyle/>
                    <a:p>
                      <a:pPr algn="r" rtl="1">
                        <a:lnSpc>
                          <a:spcPct val="115000"/>
                        </a:lnSpc>
                        <a:spcAft>
                          <a:spcPts val="1000"/>
                        </a:spcAft>
                      </a:pPr>
                      <a:r>
                        <a:rPr lang="ar-SA" sz="2000" b="1" dirty="0">
                          <a:latin typeface="Calibri"/>
                          <a:ea typeface="Times New Roman"/>
                          <a:cs typeface="Times New Roman"/>
                        </a:rPr>
                        <a:t>العوامل المسببة</a:t>
                      </a:r>
                      <a:endParaRPr lang="en-US" sz="2000" dirty="0">
                        <a:latin typeface="Calibri"/>
                        <a:ea typeface="Calibri"/>
                        <a:cs typeface="Arial"/>
                      </a:endParaRPr>
                    </a:p>
                  </a:txBody>
                  <a:tcPr marL="68580" marR="68580" marT="0" marB="0" anchor="ctr"/>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العدد بالمليون حتى عام 2000</a:t>
                      </a:r>
                      <a:endParaRPr lang="en-US" sz="2000" dirty="0">
                        <a:latin typeface="Calibri"/>
                        <a:ea typeface="Calibri"/>
                        <a:cs typeface="Arial"/>
                      </a:endParaRPr>
                    </a:p>
                  </a:txBody>
                  <a:tcPr marL="68580" marR="68580" marT="0" marB="0" anchor="ctr"/>
                </a:tc>
                <a:tc>
                  <a:txBody>
                    <a:bodyPr/>
                    <a:lstStyle/>
                    <a:p>
                      <a:pPr algn="ctr" rtl="1">
                        <a:lnSpc>
                          <a:spcPct val="115000"/>
                        </a:lnSpc>
                        <a:spcAft>
                          <a:spcPts val="1000"/>
                        </a:spcAft>
                      </a:pPr>
                      <a:endParaRPr lang="en-US" sz="1100" dirty="0">
                        <a:latin typeface="Calibri"/>
                        <a:ea typeface="Calibri"/>
                        <a:cs typeface="Arial"/>
                      </a:endParaRPr>
                    </a:p>
                  </a:txBody>
                  <a:tcPr marL="68580" marR="68580" marT="0" marB="0" anchor="ctr"/>
                </a:tc>
              </a:tr>
              <a:tr h="370840">
                <a:tc>
                  <a:txBody>
                    <a:bodyPr/>
                    <a:lstStyle/>
                    <a:p>
                      <a:pPr algn="r" rtl="1">
                        <a:lnSpc>
                          <a:spcPct val="115000"/>
                        </a:lnSpc>
                        <a:spcAft>
                          <a:spcPts val="1000"/>
                        </a:spcAft>
                      </a:pPr>
                      <a:r>
                        <a:rPr lang="en-US" sz="2000" dirty="0">
                          <a:latin typeface="Calibri"/>
                          <a:ea typeface="Calibri"/>
                          <a:cs typeface="Arial"/>
                        </a:rPr>
                        <a:t> </a:t>
                      </a:r>
                    </a:p>
                  </a:txBody>
                  <a:tcPr marL="0" marR="0" marT="0" marB="0" anchor="ctr"/>
                </a:tc>
                <a:tc gridSpan="2">
                  <a:txBody>
                    <a:bodyPr/>
                    <a:lstStyle/>
                    <a:p>
                      <a:pPr algn="r" rtl="1">
                        <a:lnSpc>
                          <a:spcPct val="115000"/>
                        </a:lnSpc>
                        <a:spcAft>
                          <a:spcPts val="1000"/>
                        </a:spcAft>
                      </a:pPr>
                      <a:r>
                        <a:rPr lang="ar-SA" sz="2000" b="1" dirty="0">
                          <a:latin typeface="Calibri"/>
                          <a:ea typeface="Times New Roman"/>
                          <a:cs typeface="Times New Roman"/>
                        </a:rPr>
                        <a:t>آ- الإعاقة نتيجة أسباب خلقية</a:t>
                      </a:r>
                      <a:endParaRPr lang="en-US" sz="2000" dirty="0">
                        <a:latin typeface="Calibri"/>
                        <a:ea typeface="Calibri"/>
                        <a:cs typeface="Arial"/>
                      </a:endParaRPr>
                    </a:p>
                  </a:txBody>
                  <a:tcPr marL="68580" marR="68580" marT="0" marB="0"/>
                </a:tc>
                <a:tc hMerge="1">
                  <a:txBody>
                    <a:bodyPr/>
                    <a:lstStyle/>
                    <a:p>
                      <a:pPr rtl="1"/>
                      <a:endParaRPr lang="ar-SA"/>
                    </a:p>
                  </a:txBody>
                  <a:tcPr/>
                </a:tc>
                <a:tc>
                  <a:txBody>
                    <a:bodyPr/>
                    <a:lstStyle/>
                    <a:p>
                      <a:pPr algn="r" rtl="1">
                        <a:lnSpc>
                          <a:spcPct val="115000"/>
                        </a:lnSpc>
                        <a:spcAft>
                          <a:spcPts val="1000"/>
                        </a:spcAft>
                      </a:pPr>
                      <a:endParaRPr lang="en-US" sz="1100" dirty="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dirty="0">
                          <a:latin typeface="Calibri"/>
                          <a:ea typeface="Times New Roman"/>
                          <a:cs typeface="Times New Roman"/>
                        </a:rPr>
                        <a:t>تأخر ذهني</a:t>
                      </a:r>
                      <a:endParaRPr lang="en-US" sz="2000" dirty="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a:latin typeface="Calibri"/>
                          <a:ea typeface="Times New Roman"/>
                          <a:cs typeface="Times New Roman"/>
                        </a:rPr>
                        <a:t>60</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1400" b="1" dirty="0">
                          <a:latin typeface="Calibri"/>
                          <a:ea typeface="Times New Roman"/>
                          <a:cs typeface="Times New Roman"/>
                        </a:rPr>
                        <a:t>7،7 %</a:t>
                      </a:r>
                      <a:endParaRPr lang="en-US" sz="1100" dirty="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dirty="0">
                          <a:latin typeface="Calibri"/>
                          <a:ea typeface="Times New Roman"/>
                          <a:cs typeface="Times New Roman"/>
                        </a:rPr>
                        <a:t>أسباب وراثية عضوية</a:t>
                      </a:r>
                      <a:endParaRPr lang="en-US" sz="2000" dirty="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a:latin typeface="Calibri"/>
                          <a:ea typeface="Times New Roman"/>
                          <a:cs typeface="Times New Roman"/>
                        </a:rPr>
                        <a:t>60</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7،7 %</a:t>
                      </a:r>
                      <a:endParaRPr lang="en-US" sz="110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dirty="0">
                          <a:latin typeface="Calibri"/>
                          <a:ea typeface="Times New Roman"/>
                          <a:cs typeface="Times New Roman"/>
                        </a:rPr>
                        <a:t>أسباب غير وراثية</a:t>
                      </a:r>
                      <a:endParaRPr lang="en-US" sz="2000" dirty="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a:latin typeface="Calibri"/>
                          <a:ea typeface="Times New Roman"/>
                          <a:cs typeface="Times New Roman"/>
                        </a:rPr>
                        <a:t>30</a:t>
                      </a:r>
                      <a:endParaRPr lang="en-US" sz="2000">
                        <a:latin typeface="Calibri"/>
                        <a:ea typeface="Calibri"/>
                        <a:cs typeface="Arial"/>
                      </a:endParaRPr>
                    </a:p>
                  </a:txBody>
                  <a:tcPr marL="68580" marR="68580" marT="0" marB="0"/>
                </a:tc>
                <a:tc>
                  <a:txBody>
                    <a:bodyPr/>
                    <a:lstStyle/>
                    <a:p>
                      <a:pPr algn="ctr" rtl="1">
                        <a:lnSpc>
                          <a:spcPct val="115000"/>
                        </a:lnSpc>
                        <a:spcAft>
                          <a:spcPts val="1000"/>
                        </a:spcAft>
                      </a:pPr>
                      <a:r>
                        <a:rPr lang="ar-SA" sz="1400" b="1" dirty="0">
                          <a:latin typeface="Calibri"/>
                          <a:ea typeface="Times New Roman"/>
                          <a:cs typeface="Times New Roman"/>
                        </a:rPr>
                        <a:t>3.9%</a:t>
                      </a:r>
                      <a:endParaRPr lang="en-US" sz="1100" dirty="0">
                        <a:latin typeface="Calibri"/>
                        <a:ea typeface="Calibri"/>
                        <a:cs typeface="Arial"/>
                      </a:endParaRPr>
                    </a:p>
                  </a:txBody>
                  <a:tcPr marL="68580" marR="68580" marT="0" marB="0"/>
                </a:tc>
              </a:tr>
              <a:tr h="370840">
                <a:tc>
                  <a:txBody>
                    <a:bodyPr/>
                    <a:lstStyle/>
                    <a:p>
                      <a:pPr algn="r" rtl="1">
                        <a:lnSpc>
                          <a:spcPct val="115000"/>
                        </a:lnSpc>
                        <a:spcAft>
                          <a:spcPts val="1000"/>
                        </a:spcAft>
                      </a:pPr>
                      <a:r>
                        <a:rPr lang="en-US" sz="2000">
                          <a:latin typeface="Calibri"/>
                          <a:ea typeface="Calibri"/>
                          <a:cs typeface="Arial"/>
                        </a:rPr>
                        <a:t> </a:t>
                      </a:r>
                    </a:p>
                  </a:txBody>
                  <a:tcPr marL="0" marR="0" marT="0" marB="0" anchor="ctr"/>
                </a:tc>
                <a:tc gridSpan="2">
                  <a:txBody>
                    <a:bodyPr/>
                    <a:lstStyle/>
                    <a:p>
                      <a:pPr algn="r" rtl="1">
                        <a:lnSpc>
                          <a:spcPct val="115000"/>
                        </a:lnSpc>
                        <a:spcAft>
                          <a:spcPts val="1000"/>
                        </a:spcAft>
                      </a:pPr>
                      <a:r>
                        <a:rPr lang="ar-SA" sz="2000" b="1" dirty="0">
                          <a:latin typeface="Calibri"/>
                          <a:ea typeface="Times New Roman"/>
                          <a:cs typeface="Times New Roman"/>
                        </a:rPr>
                        <a:t>ب – الإعاقة المترتبة على أمراض</a:t>
                      </a:r>
                      <a:endParaRPr lang="en-US" sz="2000" dirty="0">
                        <a:latin typeface="Calibri"/>
                        <a:ea typeface="Calibri"/>
                        <a:cs typeface="Arial"/>
                      </a:endParaRPr>
                    </a:p>
                  </a:txBody>
                  <a:tcPr marL="68580" marR="68580" marT="0" marB="0"/>
                </a:tc>
                <a:tc hMerge="1">
                  <a:txBody>
                    <a:bodyPr/>
                    <a:lstStyle/>
                    <a:p>
                      <a:pPr rtl="1"/>
                      <a:endParaRPr lang="ar-SA"/>
                    </a:p>
                  </a:txBody>
                  <a:tcPr/>
                </a:tc>
                <a:tc>
                  <a:txBody>
                    <a:bodyPr/>
                    <a:lstStyle/>
                    <a:p>
                      <a:pPr algn="r" rtl="1">
                        <a:lnSpc>
                          <a:spcPct val="115000"/>
                        </a:lnSpc>
                        <a:spcAft>
                          <a:spcPts val="1000"/>
                        </a:spcAft>
                      </a:pPr>
                      <a:endParaRPr lang="en-US" sz="1100" dirty="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a:latin typeface="Calibri"/>
                          <a:ea typeface="Times New Roman"/>
                          <a:cs typeface="Times New Roman"/>
                        </a:rPr>
                        <a:t>شلل الأطفال</a:t>
                      </a:r>
                      <a:endParaRPr lang="en-US" sz="200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203</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0.3 %</a:t>
                      </a:r>
                      <a:endParaRPr lang="en-US" sz="110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a:latin typeface="Calibri"/>
                          <a:ea typeface="Times New Roman"/>
                          <a:cs typeface="Times New Roman"/>
                        </a:rPr>
                        <a:t>رمد حبيبي</a:t>
                      </a:r>
                      <a:endParaRPr lang="en-US" sz="200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15</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1.9 %</a:t>
                      </a:r>
                      <a:endParaRPr lang="en-US" sz="110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a:latin typeface="Calibri"/>
                          <a:ea typeface="Times New Roman"/>
                          <a:cs typeface="Times New Roman"/>
                        </a:rPr>
                        <a:t>جذام</a:t>
                      </a:r>
                      <a:endParaRPr lang="en-US" sz="200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504</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0.7 %</a:t>
                      </a:r>
                      <a:endParaRPr lang="en-US" sz="110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a:latin typeface="Calibri"/>
                          <a:ea typeface="Times New Roman"/>
                          <a:cs typeface="Times New Roman"/>
                        </a:rPr>
                        <a:t>أمراض معدية أخرى</a:t>
                      </a:r>
                      <a:endParaRPr lang="en-US" sz="200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1605</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7.9 %</a:t>
                      </a:r>
                      <a:endParaRPr lang="en-US" sz="110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a:latin typeface="Calibri"/>
                          <a:ea typeface="Times New Roman"/>
                          <a:cs typeface="Times New Roman"/>
                        </a:rPr>
                        <a:t>ج – أمراض معوية غير مدية</a:t>
                      </a:r>
                      <a:endParaRPr lang="en-US" sz="200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149</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a:latin typeface="Calibri"/>
                          <a:ea typeface="Times New Roman"/>
                          <a:cs typeface="Times New Roman"/>
                        </a:rPr>
                        <a:t>19.3 %</a:t>
                      </a:r>
                      <a:endParaRPr lang="en-US" sz="1100">
                        <a:latin typeface="Calibri"/>
                        <a:ea typeface="Calibri"/>
                        <a:cs typeface="Arial"/>
                      </a:endParaRPr>
                    </a:p>
                  </a:txBody>
                  <a:tcPr marL="68580" marR="68580" marT="0" marB="0"/>
                </a:tc>
              </a:tr>
              <a:tr h="370840">
                <a:tc gridSpan="2">
                  <a:txBody>
                    <a:bodyPr/>
                    <a:lstStyle/>
                    <a:p>
                      <a:pPr algn="r" rtl="1">
                        <a:lnSpc>
                          <a:spcPct val="115000"/>
                        </a:lnSpc>
                        <a:spcAft>
                          <a:spcPts val="1000"/>
                        </a:spcAft>
                      </a:pPr>
                      <a:r>
                        <a:rPr lang="ar-SA" sz="2000" b="1" dirty="0">
                          <a:latin typeface="Calibri"/>
                          <a:ea typeface="Times New Roman"/>
                          <a:cs typeface="Times New Roman"/>
                        </a:rPr>
                        <a:t>د - أمراض عقلية وظيفية</a:t>
                      </a:r>
                      <a:endParaRPr lang="en-US" sz="2000" dirty="0">
                        <a:latin typeface="Calibri"/>
                        <a:ea typeface="Calibri"/>
                        <a:cs typeface="Arial"/>
                      </a:endParaRPr>
                    </a:p>
                  </a:txBody>
                  <a:tcPr marL="68580" marR="68580" marT="0" marB="0"/>
                </a:tc>
                <a:tc hMerge="1">
                  <a:txBody>
                    <a:bodyPr/>
                    <a:lstStyle/>
                    <a:p>
                      <a:pPr rtl="1"/>
                      <a:endParaRPr lang="ar-SA"/>
                    </a:p>
                  </a:txBody>
                  <a:tcPr/>
                </a:tc>
                <a:tc>
                  <a:txBody>
                    <a:bodyPr/>
                    <a:lstStyle/>
                    <a:p>
                      <a:pPr algn="ctr" rtl="1">
                        <a:lnSpc>
                          <a:spcPct val="115000"/>
                        </a:lnSpc>
                        <a:spcAft>
                          <a:spcPts val="1000"/>
                        </a:spcAft>
                      </a:pPr>
                      <a:r>
                        <a:rPr lang="ar-SA" sz="2000" b="1" dirty="0">
                          <a:latin typeface="Calibri"/>
                          <a:ea typeface="Times New Roman"/>
                          <a:cs typeface="Times New Roman"/>
                        </a:rPr>
                        <a:t>60</a:t>
                      </a:r>
                      <a:endParaRPr lang="en-US" sz="2000" dirty="0">
                        <a:latin typeface="Calibri"/>
                        <a:ea typeface="Calibri"/>
                        <a:cs typeface="Arial"/>
                      </a:endParaRPr>
                    </a:p>
                  </a:txBody>
                  <a:tcPr marL="68580" marR="68580" marT="0" marB="0"/>
                </a:tc>
                <a:tc>
                  <a:txBody>
                    <a:bodyPr/>
                    <a:lstStyle/>
                    <a:p>
                      <a:pPr algn="ctr" rtl="1">
                        <a:lnSpc>
                          <a:spcPct val="115000"/>
                        </a:lnSpc>
                        <a:spcAft>
                          <a:spcPts val="1000"/>
                        </a:spcAft>
                      </a:pPr>
                      <a:r>
                        <a:rPr lang="ar-SA" sz="1400" b="1" dirty="0">
                          <a:latin typeface="Calibri"/>
                          <a:ea typeface="Times New Roman"/>
                          <a:cs typeface="Times New Roman"/>
                        </a:rPr>
                        <a:t>7،7 %</a:t>
                      </a:r>
                      <a:endParaRPr lang="en-US" sz="1100" dirty="0">
                        <a:latin typeface="Calibri"/>
                        <a:ea typeface="Calibri"/>
                        <a:cs typeface="Arial"/>
                      </a:endParaRPr>
                    </a:p>
                  </a:txBody>
                  <a:tcPr marL="68580" marR="68580" marT="0" marB="0"/>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359</TotalTime>
  <Words>4072</Words>
  <Application>Microsoft Office PowerPoint</Application>
  <PresentationFormat>عرض على الشاشة (3:4)‏</PresentationFormat>
  <Paragraphs>435</Paragraphs>
  <Slides>44</Slides>
  <Notes>3</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انقلاب</vt:lpstr>
      <vt:lpstr>الشريحة 1</vt:lpstr>
      <vt:lpstr>نسبة المعاقين في العالم أكثر من 900 مليون شخص  في المملكة العربية السعودية فان عدد المعاقين يصل إلى 720 ألف معاق نسبتهم 4% </vt:lpstr>
      <vt:lpstr>الشريحة 3</vt:lpstr>
      <vt:lpstr>تعريف الأشخاص المعاقين</vt:lpstr>
      <vt:lpstr>حقوق ذوي القدرات الخاصة بالشريعة الإسلامية والقوانين الوضعية ألأخرى </vt:lpstr>
      <vt:lpstr>اتفاقية الأمم المتحدة لحقوق المعاقين</vt:lpstr>
      <vt:lpstr>الشريحة 7</vt:lpstr>
      <vt:lpstr>المبحث الثالث:  الإحصائيات المختلفة الخاصة بأعداد المعاقين وأنواع ألإعاقة الفرع ألأول: إحصائيات عن المعاقين  </vt:lpstr>
      <vt:lpstr>العدد التقديري للمعوقين في العالم حتى عام 2000 ونسبتهم موزعة حسب أسباب الإعاقة</vt:lpstr>
      <vt:lpstr>الشريحة 10</vt:lpstr>
      <vt:lpstr>حجم الإعاقة في المجتمعات الصناعية والنامية حتى عام 2000 م. </vt:lpstr>
      <vt:lpstr>فئات الإعاقة الرئيسية ونسبة انتشارها  </vt:lpstr>
      <vt:lpstr>العدد التقديري لحالات الإعاقة في الدول الصناعية بالمقارنة مع دول العالم الثالث حتى عام 2000 بالمليون </vt:lpstr>
      <vt:lpstr>الشريحة 14</vt:lpstr>
      <vt:lpstr>جدول توزيع مؤسسات التربية الخاصة في الدول العربية حسب الجهة المشرفة عليها</vt:lpstr>
      <vt:lpstr>الشريحة 16</vt:lpstr>
      <vt:lpstr>التنظيم القانوني: بعض الاتفاقيات والمواثيق الدولية</vt:lpstr>
      <vt:lpstr>الشريحة 18</vt:lpstr>
      <vt:lpstr>مداخلة ورأي شخصي  </vt:lpstr>
      <vt:lpstr>أما في الوطن العربي فقد اهتمت العديد من الدول العربية بوضع التشريعات المنظمة لحقوق ذوي الاحتياجات الخاصة مثال:  </vt:lpstr>
      <vt:lpstr>الشريحة 21</vt:lpstr>
      <vt:lpstr>الشريحة 22</vt:lpstr>
      <vt:lpstr>الشريحة 23</vt:lpstr>
      <vt:lpstr>الشريحة 24</vt:lpstr>
      <vt:lpstr>  الفصل الثاني:  الصور المختلفة من الحقوق التي يتمتع بها ذوي الاحتياجات الخاصة  المبحث ألأول: الحق بالتعلم   </vt:lpstr>
      <vt:lpstr>الشريحة 26</vt:lpstr>
      <vt:lpstr>الشريحة 27</vt:lpstr>
      <vt:lpstr>الواقع العملي</vt:lpstr>
      <vt:lpstr>أما القانون ألأردني لرعاية المعاقين فقد نص على حق المعاق بتلقي التعليم ففي المادة ( 4 ) ب ـ التعليم والتعليم العالي  </vt:lpstr>
      <vt:lpstr>الشريحة 30</vt:lpstr>
      <vt:lpstr>الشريحة 31</vt:lpstr>
      <vt:lpstr>توصيا ت بما يخص الحق بالتعلم لأصحاب الاحتياجات الخاصة  </vt:lpstr>
      <vt:lpstr>الشريحة 33</vt:lpstr>
      <vt:lpstr>الحقوق الاجتماعية في الاتفاقية الدولية للأشخاص ذوي الإعاقة حسبما جاء فيها في المادة 28 1ـ الحقوق الاجتماعية  </vt:lpstr>
      <vt:lpstr>أما القانون الأردني لرعاية المعاقين فجاءت نصوصه جنبا إلى جنب منسجما والاتفاقية الدولية حيث نص على: </vt:lpstr>
      <vt:lpstr>الوضع في النظام السعودي فقد جاء في المادة الثانية من نظام رعاية المعاقين 2/5  </vt:lpstr>
      <vt:lpstr>الواقع العملي  </vt:lpstr>
      <vt:lpstr>الحقوق الصحية  </vt:lpstr>
      <vt:lpstr>وفي القانون الأردني لرعاية المعاقين أيضا تم التأكيد عليه بحيث نص على  </vt:lpstr>
      <vt:lpstr>أما في المملكة العربية السعودية  </vt:lpstr>
      <vt:lpstr>الواقع العملي  </vt:lpstr>
      <vt:lpstr>بعض السلبيات التي والمعوقات بالجانب الصحي طبقا للواقع العملي بالمملكة في وزارة الصحة  </vt:lpstr>
      <vt:lpstr>الحق في العمل  </vt:lpstr>
      <vt:lpstr>الشريحة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abu-slee</dc:creator>
  <cp:lastModifiedBy>abu-slee</cp:lastModifiedBy>
  <cp:revision>40</cp:revision>
  <dcterms:created xsi:type="dcterms:W3CDTF">2012-02-04T11:34:54Z</dcterms:created>
  <dcterms:modified xsi:type="dcterms:W3CDTF">2012-02-04T17:34:35Z</dcterms:modified>
</cp:coreProperties>
</file>