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09/03/41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82880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عقد النقل</a:t>
            </a:r>
            <a:endParaRPr lang="ar-SA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صورة 4" descr="Taxis_iStock.com_Foto Maxiphoto_DL_PPT_0.jpg"/>
          <p:cNvPicPr>
            <a:picLocks noChangeAspect="1"/>
          </p:cNvPicPr>
          <p:nvPr/>
        </p:nvPicPr>
        <p:blipFill>
          <a:blip r:embed="rId2" cstate="print"/>
          <a:srcRect l="24444" t="23333"/>
          <a:stretch>
            <a:fillRect/>
          </a:stretch>
        </p:blipFill>
        <p:spPr>
          <a:xfrm>
            <a:off x="3286116" y="4714884"/>
            <a:ext cx="2428892" cy="16430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صورة 5" descr="spe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3643314"/>
            <a:ext cx="3308324" cy="18573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صورة 8" descr="DHL-Africa-eCommerce-Marketplac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3571876"/>
            <a:ext cx="3214710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/>
          <a:lstStyle/>
          <a:p>
            <a:pPr algn="ctr"/>
            <a:r>
              <a:rPr lang="ar-SA" dirty="0" smtClean="0"/>
              <a:t>عقد النقل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/>
          </a:bodyPr>
          <a:lstStyle/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النقل هو تغيير مكان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الشئ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أو الشخص باستخدام إحدى وسائل النقل المتعارف عليها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أصبح في وقتنا الحالي ضرورة لا غنى عنها في الحياة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احد مظاهر تقدم الدول وتطور الشعوب </a:t>
            </a:r>
          </a:p>
          <a:p>
            <a:pPr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وينقسم من حيث الطرق المتبعة في تنفيذه إلى: </a:t>
            </a:r>
          </a:p>
          <a:p>
            <a:pPr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-النقل البري: وهو أقدم أنواع النقل وأهمها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فبضله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تعارف البشر وبدأت بالإنسان ثم الدواب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العربات وتبعها السكك الحديدية </a:t>
            </a: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-النقل البحري: ويتم عبر البحار والمحيطات عن طريق السفن </a:t>
            </a: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-النقل الجوي: وهو احدث أنواع النقل ويعتمد على الطا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ئ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رات بمختلف أنواعها </a:t>
            </a:r>
          </a:p>
          <a:p>
            <a:pPr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071546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 تنقسم أيضا من حيث المناطق المجتازة:</a:t>
            </a:r>
          </a:p>
          <a:p>
            <a:pPr>
              <a:buFontTx/>
              <a:buChar char="-"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نقل داخلي: بمعنى ضمن إقليم الدولة </a:t>
            </a:r>
          </a:p>
          <a:p>
            <a:pPr>
              <a:buFontTx/>
              <a:buChar char="-"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نقل دولي: بمعنى عابر للإقليم و القارات</a:t>
            </a: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FontTx/>
              <a:buChar char="-"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وأخيرا ينقسم من حيث محله: نقل الأشخاص و نقل الأشياء</a:t>
            </a: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 algn="ctr">
              <a:buNone/>
            </a:pPr>
            <a:r>
              <a:rPr lang="ar-SA" sz="2000" b="1" dirty="0" smtClean="0">
                <a:solidFill>
                  <a:schemeClr val="accent1"/>
                </a:solidFill>
              </a:rPr>
              <a:t>عقد النقل </a:t>
            </a:r>
            <a:r>
              <a:rPr lang="ar-SA" sz="2000" b="1" dirty="0" err="1" smtClean="0">
                <a:solidFill>
                  <a:schemeClr val="accent1"/>
                </a:solidFill>
              </a:rPr>
              <a:t>و</a:t>
            </a:r>
            <a:r>
              <a:rPr lang="ar-SA" sz="2000" b="1" dirty="0" smtClean="0">
                <a:solidFill>
                  <a:schemeClr val="accent1"/>
                </a:solidFill>
              </a:rPr>
              <a:t> </a:t>
            </a:r>
            <a:r>
              <a:rPr lang="ar-SA" sz="2000" b="1" dirty="0" smtClean="0">
                <a:solidFill>
                  <a:schemeClr val="accent1"/>
                </a:solidFill>
              </a:rPr>
              <a:t>خصائصه</a:t>
            </a:r>
          </a:p>
          <a:p>
            <a:pPr algn="ctr">
              <a:buNone/>
            </a:pPr>
            <a:endParaRPr lang="ar-SA" sz="2000" b="1" dirty="0" smtClean="0">
              <a:solidFill>
                <a:schemeClr val="accent1"/>
              </a:solidFill>
              <a:latin typeface="Sakkal Majalla" pitchFamily="2" charset="-78"/>
            </a:endParaRP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-هو العقد الذي يكون غرضه الأساسي تأمين انتقال شخص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شئ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من موضع إلى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اخر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وهو عقد رضائي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ليس شكليا ولا يتم بقبض عين ويصح إثبات النقل بوسائل كافه منها تذكرة النقل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إيصال الشحن ويعتبر من عقود المفاوضة ففي مقابل التزام الناقل بالنقل يلتزم المسافر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المرسل بدفع الأجرة فالنقل بالمجان لا تنطبق عليه إحكام النقل </a:t>
            </a: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/>
          <a:lstStyle/>
          <a:p>
            <a:pPr algn="ctr"/>
            <a:r>
              <a:rPr lang="ar-SA" dirty="0" smtClean="0"/>
              <a:t>عقد نقل الأشخاص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هو اتفاق بين طرفين يلتزم بمقتضاه الناقل بنقل المسافر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الى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وجهه محدده مقابل اجر معلوم وقد يبرم العقد الناقل نفسه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وكيل بالعمولة سوا كان فرد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شركه تحترف النقل لقاء العمولة مثل مكاتب السياحة و السفر </a:t>
            </a:r>
          </a:p>
          <a:p>
            <a:pPr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ويحل الوكيل محل الناقل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يكون ملزما بجميع التزامات ومسؤوليات الناقل </a:t>
            </a:r>
          </a:p>
          <a:p>
            <a:pPr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التزامات المسافر منها:</a:t>
            </a: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- دفع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اجرة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النقل: وقد تدفع مقدما كما الحال مع الطائرات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بعد الوصول مثل سيارات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الاجره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وعند عدم التزام المسافر بموعد السفر يسقط حقه في مطالبه استرداد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الاجرة</a:t>
            </a: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-مراعاة تعليمات النقل: كالحضور قبل موعد السفر , الجلوس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وضع الأمتعة في الأماكن المخصصة </a:t>
            </a: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ar-SA" dirty="0" smtClean="0"/>
              <a:t>ثانيا : التزامات </a:t>
            </a:r>
            <a:r>
              <a:rPr lang="ar-SA" dirty="0" smtClean="0"/>
              <a:t>الناقل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/>
          </a:bodyPr>
          <a:lstStyle/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يرتب عقد النقل على الناقل التزامين رئيسين هما:</a:t>
            </a:r>
          </a:p>
          <a:p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1-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الالتزام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بنقل الركاب وأمتعته : يلتزم الناقل بنقل المسافر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إلى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الوجهة المحددة وفي الميعاد المحدد, على واسطة النقل المتفق عليها وبالمستوى أو الدرجة المتفق عليها في تذكرة النقل.</a:t>
            </a: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2- ضمان سلامة المسافر وأمتعته : فعقد النقل ينطوي على التزام مفترض يقع على عاتق الناقل , مقتضاه ضمان وصول المسافر وأمتعته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الى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المكان المتفق عليه بسلام , وهو التزام أساسي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لا يمكن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للناقل التملص منه, فكل شرط يتضمن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إعفاء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الناقل كليا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جزئيا من هذا الالتزام يعد باطلا , أيا كانت الواسطة المستخدمة للنقل حتى لو كانت بالمجان. </a:t>
            </a:r>
          </a:p>
          <a:p>
            <a:pPr>
              <a:buFontTx/>
              <a:buChar char="-"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pPr>
              <a:buNone/>
            </a:pPr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المطلب الثالث : عقد نقل الأشياء </a:t>
            </a:r>
            <a:br>
              <a:rPr lang="ar-SA" dirty="0" smtClean="0"/>
            </a:br>
            <a:r>
              <a:rPr lang="ar-SA" dirty="0" smtClean="0"/>
              <a:t>أولا التزامات </a:t>
            </a:r>
            <a:r>
              <a:rPr lang="ar-SA" dirty="0" smtClean="0"/>
              <a:t>المرسل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/>
          </a:bodyPr>
          <a:lstStyle/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عقد نقل البضائع المنعقد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صحيحا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نافذ لازما يرتب في ذمة طرفيه التزامات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محددة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نعرض لها بإيجاز على النحو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الأتي:</a:t>
            </a: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أولا: التزامات المرسل بمجرد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إبرام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عقد النقل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فأن ذمة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المرسل تنشغل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بإلزاميين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رئيسين هما: تسليم الشيء محل الناقل, دفع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أجرة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النقل , وثالث مصدره العقد,هو حق المرسل في توجيه البضائع خلال نقلها . </a:t>
            </a: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1- تسليم الشيء محل النقل ومستنداته: إذا بالرغم من النقل عقد رضائي وليس عيننا فإن التسليم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الذي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ينقل حيازة البضائع محل النقل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الى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الناقل هو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أول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التزام يرتبه العقد في ذمة الناقل , وهذا الالتزام يفرض على المرسل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يقوم بالتسليم في المكان المحدد والميعاد المعين وبالشكل المتفق عليه, ويتفرع هذا الالتزام كذلك وجوب تزويد الناقل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بالوثائق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الضرورية لتنفيذ النقل , ويحق للناقل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ان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يتحقق من تفاصيل البضائع ,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لأنه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سيوقع على مستند النقل .</a:t>
            </a:r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428736"/>
            <a:ext cx="8183880" cy="4187952"/>
          </a:xfrm>
        </p:spPr>
        <p:txBody>
          <a:bodyPr>
            <a:normAutofit/>
          </a:bodyPr>
          <a:lstStyle/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2- دفع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أجرة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النقل : فالمرسل يلتزم بدفع الأجرة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المقررة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المتفق عليها , مضافا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إليها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أي مصروفات لازمة لتنفيذ النقل , مثل مصروفات الإيداع والتأمين والرسوم الجمركية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وجدت ,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وإذا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امتنع المرسل عن دفع الأجرة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أي جزء منها فإنه يحق للناقل الامتناع عن النقل.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واذا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كانت الأجرة المستحقة عن طريق المرسل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إليه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وامتنع عن الدفع فإنه يحق للناقل عدم تسليمه البضائع .</a:t>
            </a: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3- حق المرسل في توجيه البضائع خلال نقلها : وهذا الالتزام مصدره العقد ذاته ,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إذا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تضمن الاتفاق بند تغير اسم المرسل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إليه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مكان الاستلام فينبغي على الناقل تنفيذ رغبة المرسل ولا شك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هذه التغيرات تتضمن تعديل قيمة الأجرة .</a:t>
            </a:r>
          </a:p>
          <a:p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ar-SA" dirty="0" smtClean="0"/>
              <a:t>ثانيا التزامات الناقل: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/>
          </a:bodyPr>
          <a:lstStyle/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تتحدد التزاماته بتسليم الشيء محل النقل وشحنه والالتزام بنقله والمحافظة عليه والالتزام بتفريغه عند وصوله .</a:t>
            </a: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1- استلام الشيء وشحنه : وهو يقابل التزام المرسل بتسليم الشيء ويكون الاستلام في المكان والموعد المحدد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واذا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رفض الناقل الاستلام كان للمرسل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إليه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إلزامه بالتنفيذ العيني جبرا عن طريق القضاء .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واذا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تعذر ذلك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لم يعد هذا التنفيذ مجديا كان له الحق في فسخ العقد مع التعويض .</a:t>
            </a: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2- نقل الشيء والمحافظة عليه: وهذا هو الالتزام الرئيسي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الذي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يقع على عاتق الناقل, ويقابله التزام المرسل بدفع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أجرة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النقل . والالتزام بنقل الشيء يترتب عليه المحافظة عليه.</a:t>
            </a:r>
          </a:p>
          <a:p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3- تفريغ الشيء : يتم تفريغ الشيء عند وصوله وتسليمه وهو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إنزال البضاعة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من واسطة النقل ووضعها بتصرف المرسل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المرسل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اليه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حسب مقتضى الحال وبعدها يتم تسليم البضاعة .</a:t>
            </a:r>
          </a:p>
          <a:p>
            <a:pPr marL="0" indent="0">
              <a:buNone/>
            </a:pPr>
            <a:endParaRPr lang="ar-SA" sz="2000" dirty="0" smtClean="0">
              <a:latin typeface="Sakkal Majalla" pitchFamily="2" charset="-78"/>
              <a:cs typeface="Sakkal Majalla" pitchFamily="2" charset="-78"/>
            </a:endParaRPr>
          </a:p>
          <a:p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>ثالثا : آثار عقد نقل الأشياء بالنسبة للمرسل إليه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034" y="1857364"/>
            <a:ext cx="8183880" cy="41879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الأصل العام هو أن العقد لا تنصرف آثاره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إلا لإطرافه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وهو ما يعرف بمبدأ نسبية آثار العقد , أي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العقد لا يفيد ولا يضر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إلا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عاقديه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ولكن عقد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نقل الأشياء تضمن خروجا عن هذا الأصل .</a:t>
            </a:r>
          </a:p>
          <a:p>
            <a:pPr marL="0" indent="0"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فمن جهة حقوق المرسل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إليه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فيثبت له مطالبة الناقل بتسليمه البضاعة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وإذا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كانت البضاعة قد هلكت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تأخر الناقل في تسليمها فيمكنه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إن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يرفع دعوى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باسمه 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للمطالبة بالتعويض.</a:t>
            </a:r>
          </a:p>
          <a:p>
            <a:pPr marL="0" indent="0"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وينبغي الإشارة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ان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مسؤولية الناقل تتحقق في كل حالة يثبت فيها خطؤه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او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تقصيره الشخصي أو المنسوب لأحد تابعيه .</a:t>
            </a:r>
          </a:p>
          <a:p>
            <a:pPr marL="0" indent="0">
              <a:buNone/>
            </a:pP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ويجيز النظام الناقل </a:t>
            </a:r>
            <a:r>
              <a:rPr lang="ar-SA" sz="2000" dirty="0" err="1" smtClean="0">
                <a:latin typeface="Sakkal Majalla" pitchFamily="2" charset="-78"/>
                <a:cs typeface="Sakkal Majalla" pitchFamily="2" charset="-78"/>
              </a:rPr>
              <a:t>ان</a:t>
            </a:r>
            <a:r>
              <a:rPr lang="ar-SA" sz="2000" dirty="0" smtClean="0">
                <a:latin typeface="Sakkal Majalla" pitchFamily="2" charset="-78"/>
                <a:cs typeface="Sakkal Majalla" pitchFamily="2" charset="-78"/>
              </a:rPr>
              <a:t> يشترط في العقد إعفاءه من المسؤولية المقررة عن تلف البضاعة أو هلاكها أو تأخير وصولها وهو شرط صحيح ينبغي إعماله.</a:t>
            </a:r>
            <a:endParaRPr lang="ar-SA" sz="2000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127</TotalTime>
  <Words>892</Words>
  <PresentationFormat>عرض على الشاشة (3:4)‏</PresentationFormat>
  <Paragraphs>54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واجهة</vt:lpstr>
      <vt:lpstr>عقد النقل</vt:lpstr>
      <vt:lpstr>عقد النقل</vt:lpstr>
      <vt:lpstr>الشريحة 3</vt:lpstr>
      <vt:lpstr>عقد نقل الأشخاص</vt:lpstr>
      <vt:lpstr>ثانيا : التزامات الناقل</vt:lpstr>
      <vt:lpstr>المطلب الثالث : عقد نقل الأشياء  أولا التزامات المرسل</vt:lpstr>
      <vt:lpstr>الشريحة 7</vt:lpstr>
      <vt:lpstr>ثانيا التزامات الناقل:</vt:lpstr>
      <vt:lpstr>ثالثا : آثار عقد نقل الأشياء بالنسبة للمرسل إليه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DELL</dc:creator>
  <cp:lastModifiedBy>DELL</cp:lastModifiedBy>
  <cp:revision>14</cp:revision>
  <dcterms:created xsi:type="dcterms:W3CDTF">2019-11-06T17:58:45Z</dcterms:created>
  <dcterms:modified xsi:type="dcterms:W3CDTF">2019-11-06T20:16:44Z</dcterms:modified>
</cp:coreProperties>
</file>