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E5D436-1DBA-FCD2-E78C-8F43B0676BC0}" v="403" dt="2019-11-27T23:02:12.361"/>
    <p1510:client id="{7791FD80-5095-FA38-2BC1-9A372CEEC68A}" v="52" dt="2019-11-27T17:37:20.525"/>
    <p1510:client id="{92192757-CF39-D30C-B489-E592AD84BBD1}" v="3970" dt="2019-11-27T21:54:28.5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11/30/2019</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82299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11/30/2019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46600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11/30/2019</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96768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11/30/2019</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72109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11/30/2019</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7309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11/30/2019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04831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11/30/2019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44560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11/30/2019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02728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11/30/2019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53780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11/30/2019</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887198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11/30/2019</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498716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800">
                <a:solidFill>
                  <a:schemeClr val="tx1">
                    <a:lumMod val="75000"/>
                    <a:lumOff val="25000"/>
                  </a:schemeClr>
                </a:solidFill>
              </a:defRPr>
            </a:lvl1pPr>
          </a:lstStyle>
          <a:p>
            <a:fld id="{ED291B17-9318-49DB-B28B-6E5994AE9581}" type="datetime1">
              <a:rPr lang="en-US" smtClean="0"/>
              <a:t>11/30/2019</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8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8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776019301"/>
      </p:ext>
    </p:extLst>
  </p:cSld>
  <p:clrMap bg1="lt1" tx1="dk1" bg2="lt2" tx2="dk2" accent1="accent1" accent2="accent2" accent3="accent3" accent4="accent4" accent5="accent5" accent6="accent6" hlink="hlink" folHlink="folHlink"/>
  <p:sldLayoutIdLst>
    <p:sldLayoutId id="2147483874" r:id="rId1"/>
    <p:sldLayoutId id="2147483875" r:id="rId2"/>
    <p:sldLayoutId id="2147483876" r:id="rId3"/>
    <p:sldLayoutId id="2147483877" r:id="rId4"/>
    <p:sldLayoutId id="2147483884" r:id="rId5"/>
    <p:sldLayoutId id="2147483878" r:id="rId6"/>
    <p:sldLayoutId id="2147483879" r:id="rId7"/>
    <p:sldLayoutId id="2147483880" r:id="rId8"/>
    <p:sldLayoutId id="2147483883" r:id="rId9"/>
    <p:sldLayoutId id="2147483882" r:id="rId10"/>
    <p:sldLayoutId id="2147483881" r:id="rId11"/>
  </p:sldLayoutIdLst>
  <p:hf sldNum="0" hdr="0" ftr="0" dt="0"/>
  <p:txStyles>
    <p:titleStyle>
      <a:lvl1pPr algn="l" defTabSz="457200" rtl="0" eaLnBrk="1" latinLnBrk="0" hangingPunct="1">
        <a:lnSpc>
          <a:spcPct val="90000"/>
        </a:lnSpc>
        <a:spcBef>
          <a:spcPct val="0"/>
        </a:spcBef>
        <a:buNone/>
        <a:defRPr sz="27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6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DA182162-B517-4B41-B039-339F87FAE1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574C388-7485-4280-AA39-B50A340F7E1B}"/>
              </a:ext>
            </a:extLst>
          </p:cNvPr>
          <p:cNvSpPr>
            <a:spLocks noGrp="1"/>
          </p:cNvSpPr>
          <p:nvPr>
            <p:ph type="ctrTitle"/>
          </p:nvPr>
        </p:nvSpPr>
        <p:spPr>
          <a:xfrm>
            <a:off x="705745" y="1005840"/>
            <a:ext cx="6828909" cy="4805025"/>
          </a:xfrm>
        </p:spPr>
        <p:txBody>
          <a:bodyPr anchor="ctr">
            <a:normAutofit/>
          </a:bodyPr>
          <a:lstStyle/>
          <a:p>
            <a:pPr algn="r"/>
            <a:r>
              <a:rPr lang="en-US" sz="6000">
                <a:solidFill>
                  <a:schemeClr val="tx1">
                    <a:lumMod val="85000"/>
                    <a:lumOff val="15000"/>
                  </a:schemeClr>
                </a:solidFill>
              </a:rPr>
              <a:t>قانون العمل</a:t>
            </a:r>
          </a:p>
        </p:txBody>
      </p:sp>
      <p:sp>
        <p:nvSpPr>
          <p:cNvPr id="21" name="Rectangle 20">
            <a:extLst>
              <a:ext uri="{FF2B5EF4-FFF2-40B4-BE49-F238E27FC236}">
                <a16:creationId xmlns:a16="http://schemas.microsoft.com/office/drawing/2014/main" id="{8BEF4DBE-A60E-4AAE-9D62-1147461CD5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5745" y="751211"/>
            <a:ext cx="6830568"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2">
            <a:extLst>
              <a:ext uri="{FF2B5EF4-FFF2-40B4-BE49-F238E27FC236}">
                <a16:creationId xmlns:a16="http://schemas.microsoft.com/office/drawing/2014/main" id="{33955649-790D-4997-9D50-C1D8E32C1B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9870" y="754768"/>
            <a:ext cx="3300984"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25" name="Straight Connector 24">
            <a:extLst>
              <a:ext uri="{FF2B5EF4-FFF2-40B4-BE49-F238E27FC236}">
                <a16:creationId xmlns:a16="http://schemas.microsoft.com/office/drawing/2014/main" id="{8F0679E2-68F3-4D6C-AF86-31979707A6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827263" y="2328256"/>
            <a:ext cx="0" cy="2160193"/>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7" name="Rectangle 26">
            <a:extLst>
              <a:ext uri="{FF2B5EF4-FFF2-40B4-BE49-F238E27FC236}">
                <a16:creationId xmlns:a16="http://schemas.microsoft.com/office/drawing/2014/main" id="{18839B1D-4A8C-403C-9D1B-B83CF1DB6A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05745" y="5946475"/>
            <a:ext cx="6830568"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a:extLst>
              <a:ext uri="{FF2B5EF4-FFF2-40B4-BE49-F238E27FC236}">
                <a16:creationId xmlns:a16="http://schemas.microsoft.com/office/drawing/2014/main" id="{19818AF9-99F4-4DD9-A3EB-0A3477509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9870" y="5950032"/>
            <a:ext cx="3300984"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979867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124695-2408-4129-BA2C-CB99233B22B1}"/>
              </a:ext>
            </a:extLst>
          </p:cNvPr>
          <p:cNvSpPr>
            <a:spLocks noGrp="1"/>
          </p:cNvSpPr>
          <p:nvPr>
            <p:ph idx="1"/>
          </p:nvPr>
        </p:nvSpPr>
        <p:spPr>
          <a:xfrm>
            <a:off x="581192" y="1262563"/>
            <a:ext cx="11029615" cy="5316636"/>
          </a:xfrm>
        </p:spPr>
        <p:txBody>
          <a:bodyPr vert="horz" lIns="91440" tIns="45720" rIns="91440" bIns="45720" rtlCol="0" anchor="t">
            <a:normAutofit/>
          </a:bodyPr>
          <a:lstStyle/>
          <a:p>
            <a:pPr marL="0" indent="0" algn="r">
              <a:buNone/>
            </a:pPr>
            <a:r>
              <a:rPr lang="ar-SA" sz="2400" b="1" dirty="0"/>
              <a:t>الالتزام الثالث : الاجازات</a:t>
            </a:r>
            <a:endParaRPr lang="ar-SA" sz="2400" b="1" dirty="0">
              <a:ea typeface="+mn-lt"/>
              <a:cs typeface="+mn-lt"/>
            </a:endParaRPr>
          </a:p>
          <a:p>
            <a:pPr marL="0" indent="0" algn="r">
              <a:buNone/>
            </a:pPr>
            <a:r>
              <a:rPr lang="ar-SA" sz="2000" dirty="0">
                <a:ea typeface="+mn-lt"/>
                <a:cs typeface="+mn-lt"/>
              </a:rPr>
              <a:t>تنحصر الاجازات التي نص عليها قانون العمل في الاجازة السنوية , إجازة الاعياد, الاجازة المرضية , الاجازة العرضية , اجازة الوضع للمرأة العاملة مدفوعة الآجر, كذلك يحق للعامل الحصول على اجازة بدون أجر لمدة لا تتجاوز عشرة أيام في السنة الواحدة</a:t>
            </a:r>
            <a:endParaRPr lang="ar-SA" sz="2000" dirty="0"/>
          </a:p>
          <a:p>
            <a:pPr marL="0" indent="0" algn="r">
              <a:buNone/>
            </a:pPr>
            <a:r>
              <a:rPr lang="ar-SA" sz="2400" dirty="0">
                <a:ea typeface="+mn-lt"/>
                <a:cs typeface="+mn-lt"/>
              </a:rPr>
              <a:t>ا</a:t>
            </a:r>
            <a:r>
              <a:rPr lang="ar-SA" sz="2400" b="1" dirty="0">
                <a:ea typeface="+mn-lt"/>
                <a:cs typeface="+mn-lt"/>
              </a:rPr>
              <a:t>لالتزام الرابع : توفير الحماية الوقائية والرعاية الصحية للعمال</a:t>
            </a:r>
            <a:endParaRPr lang="ar-SA" sz="2000">
              <a:ea typeface="+mn-lt"/>
              <a:cs typeface="+mn-lt"/>
            </a:endParaRPr>
          </a:p>
          <a:p>
            <a:pPr marL="0" indent="0" algn="r">
              <a:buNone/>
            </a:pPr>
            <a:r>
              <a:rPr lang="ar-SA" sz="2000" dirty="0">
                <a:ea typeface="+mn-lt"/>
                <a:cs typeface="+mn-lt"/>
              </a:rPr>
              <a:t>يلتزم صاحب العمل باتخاذ كافة الإجراءات الاحتياطية اللازمة لوقاية العمال من الأضرار الناتجة عن أي غاز أو غبار أو دخان أو نفايات قد تتولد أثناء العمل. يلتزم كذلك بإنارة المؤسسة ,إعداد دورات المياه ,تامين المياه الصالحة للشرب والاغتسال والاحتياطات اللازمة ضد الحريق </a:t>
            </a:r>
            <a:endParaRPr lang="ar-SA" dirty="0">
              <a:ea typeface="+mn-lt"/>
              <a:cs typeface="+mn-lt"/>
            </a:endParaRPr>
          </a:p>
          <a:p>
            <a:pPr marL="0" indent="0" algn="r">
              <a:buNone/>
            </a:pPr>
            <a:r>
              <a:rPr lang="ar-SA" sz="2000" dirty="0">
                <a:ea typeface="+mn-lt"/>
                <a:cs typeface="+mn-lt"/>
              </a:rPr>
              <a:t>يجب على كل صاحب عمل أن يعد خزانة أو أكثر للإسعافات الطبية, مزودة بالأدوية وغيرها مما يلزم للإسعافات الطبية الأول</a:t>
            </a:r>
            <a:endParaRPr lang="ar-SA" dirty="0"/>
          </a:p>
          <a:p>
            <a:pPr marL="305435" indent="-305435" algn="r">
              <a:buNone/>
            </a:pPr>
            <a:r>
              <a:rPr lang="ar-SA" sz="2000" dirty="0">
                <a:ea typeface="+mn-lt"/>
                <a:cs typeface="+mn-lt"/>
              </a:rPr>
              <a:t>يجب علي صاحب العمل أن يعهد إلي طبيب أو أكثر لفحص عماله المعرضين لخطر الإصابة بأحد الأمراض المهنية مرة كل سنة وان يثبت ذلك في سجلاته وفي ملفات العمل</a:t>
            </a:r>
            <a:endParaRPr lang="ar-SA" dirty="0"/>
          </a:p>
        </p:txBody>
      </p:sp>
      <p:sp>
        <p:nvSpPr>
          <p:cNvPr id="5" name="Title 1">
            <a:extLst>
              <a:ext uri="{FF2B5EF4-FFF2-40B4-BE49-F238E27FC236}">
                <a16:creationId xmlns:a16="http://schemas.microsoft.com/office/drawing/2014/main" id="{03FFFBE2-0648-473B-988C-BB8E040BF06B}"/>
              </a:ext>
            </a:extLst>
          </p:cNvPr>
          <p:cNvSpPr txBox="1">
            <a:spLocks/>
          </p:cNvSpPr>
          <p:nvPr/>
        </p:nvSpPr>
        <p:spPr>
          <a:xfrm>
            <a:off x="653079" y="615892"/>
            <a:ext cx="11029616" cy="699890"/>
          </a:xfrm>
          <a:prstGeom prst="rect">
            <a:avLst/>
          </a:prstGeom>
        </p:spPr>
        <p:txBody>
          <a:bodyPr vert="horz" lIns="91440" tIns="45720" rIns="91440" bIns="45720" rtlCol="0" anchor="ctr">
            <a:normAutofit/>
          </a:bodyPr>
          <a:lstStyle>
            <a:lvl1pPr algn="l" defTabSz="457200" rtl="0" eaLnBrk="1" latinLnBrk="0" hangingPunct="1">
              <a:lnSpc>
                <a:spcPct val="90000"/>
              </a:lnSpc>
              <a:spcBef>
                <a:spcPct val="0"/>
              </a:spcBef>
              <a:buNone/>
              <a:defRPr sz="27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457200" indent="-457200" algn="r">
              <a:buFont typeface="Wingdings"/>
              <a:buChar char="v"/>
            </a:pPr>
            <a:r>
              <a:rPr lang="ar-SA" sz="3200" b="1" dirty="0"/>
              <a:t>التزامات رب العمل </a:t>
            </a:r>
            <a:endParaRPr lang="en-US"/>
          </a:p>
        </p:txBody>
      </p:sp>
    </p:spTree>
    <p:extLst>
      <p:ext uri="{BB962C8B-B14F-4D97-AF65-F5344CB8AC3E}">
        <p14:creationId xmlns:p14="http://schemas.microsoft.com/office/powerpoint/2010/main" val="2141798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461A7-B29F-4044-B2B7-C044FB67BE30}"/>
              </a:ext>
            </a:extLst>
          </p:cNvPr>
          <p:cNvSpPr>
            <a:spLocks noGrp="1"/>
          </p:cNvSpPr>
          <p:nvPr>
            <p:ph type="title"/>
          </p:nvPr>
        </p:nvSpPr>
        <p:spPr>
          <a:xfrm>
            <a:off x="581192" y="702156"/>
            <a:ext cx="11029616" cy="671136"/>
          </a:xfrm>
        </p:spPr>
        <p:txBody>
          <a:bodyPr vert="horz" lIns="91440" tIns="45720" rIns="91440" bIns="45720" rtlCol="0" anchor="ctr">
            <a:normAutofit/>
          </a:bodyPr>
          <a:lstStyle/>
          <a:p>
            <a:pPr marL="457200" indent="-457200" algn="r">
              <a:buFont typeface="Wingdings"/>
              <a:buChar char="v"/>
            </a:pPr>
            <a:r>
              <a:rPr lang="ar-SA" sz="3200" b="1" dirty="0">
                <a:ea typeface="+mj-lt"/>
                <a:cs typeface="+mj-lt"/>
              </a:rPr>
              <a:t>انتهاء عقد العمل وأسباب الانتهاء</a:t>
            </a:r>
            <a:endParaRPr lang="en-US" sz="3200" b="1"/>
          </a:p>
        </p:txBody>
      </p:sp>
      <p:sp>
        <p:nvSpPr>
          <p:cNvPr id="3" name="Content Placeholder 2">
            <a:extLst>
              <a:ext uri="{FF2B5EF4-FFF2-40B4-BE49-F238E27FC236}">
                <a16:creationId xmlns:a16="http://schemas.microsoft.com/office/drawing/2014/main" id="{D86E08F4-8911-44C7-AE87-AA8F30972324}"/>
              </a:ext>
            </a:extLst>
          </p:cNvPr>
          <p:cNvSpPr>
            <a:spLocks noGrp="1"/>
          </p:cNvSpPr>
          <p:nvPr>
            <p:ph idx="1"/>
          </p:nvPr>
        </p:nvSpPr>
        <p:spPr>
          <a:xfrm>
            <a:off x="581192" y="1377581"/>
            <a:ext cx="11029615" cy="5273504"/>
          </a:xfrm>
        </p:spPr>
        <p:txBody>
          <a:bodyPr vert="horz" lIns="91440" tIns="45720" rIns="91440" bIns="45720" rtlCol="0" anchor="t">
            <a:normAutofit/>
          </a:bodyPr>
          <a:lstStyle/>
          <a:p>
            <a:pPr marL="305435" indent="-305435" algn="r">
              <a:buNone/>
            </a:pPr>
            <a:r>
              <a:rPr lang="ar-SA" sz="2400" dirty="0">
                <a:ea typeface="+mn-lt"/>
                <a:cs typeface="+mn-lt"/>
              </a:rPr>
              <a:t>ينقضي عقد العمل أيا كان نوعه باتفاق طرفي العقد على إنهاءه أو باستحالة تنفيذ العقد ، ويفسخ عقد العمل بخطأ أحد طرفيه في تنفيذه</a:t>
            </a:r>
            <a:endParaRPr lang="ar-SA" sz="2400"/>
          </a:p>
          <a:p>
            <a:pPr marL="305435" indent="-305435" algn="r">
              <a:buNone/>
            </a:pPr>
            <a:r>
              <a:rPr lang="ar-SA" sz="2400" b="1" dirty="0"/>
              <a:t>ومن أسباب الانتهاء : </a:t>
            </a:r>
            <a:endParaRPr lang="ar-SA" sz="2400" dirty="0"/>
          </a:p>
          <a:p>
            <a:pPr marL="305435" indent="-305435" algn="r">
              <a:buNone/>
            </a:pPr>
            <a:r>
              <a:rPr lang="ar-SA" sz="2400" b="1" dirty="0"/>
              <a:t>  استحالة التنفيذ </a:t>
            </a:r>
            <a:r>
              <a:rPr lang="ar-SA" sz="2400" dirty="0">
                <a:ea typeface="+mn-lt"/>
                <a:cs typeface="+mn-lt"/>
              </a:rPr>
              <a:t>إذا استحال تنفيذ العقد نتيجة قوة قاهرة فإن هذه الاستحالة تؤدى إلى انفساخ هذا العقد بقوة النظام منها : الوفاة , العجز الكلي عن أداء العمل , المرض الطويل الذي </a:t>
            </a:r>
            <a:r>
              <a:rPr lang="ar-SA" sz="2400" dirty="0" err="1">
                <a:ea typeface="+mn-lt"/>
                <a:cs typeface="+mn-lt"/>
              </a:rPr>
              <a:t>لايقل</a:t>
            </a:r>
            <a:r>
              <a:rPr lang="ar-SA" sz="2400" dirty="0">
                <a:ea typeface="+mn-lt"/>
                <a:cs typeface="+mn-lt"/>
              </a:rPr>
              <a:t> عن غيابات 90 يوم متواصلة او 120 يوم متقطعة , التجنيد , ترك العمل لقوة قاهرة خارجة عن الارادة , الإفلاس والتصفية والاغلاق النهائي  , </a:t>
            </a:r>
            <a:endParaRPr lang="ar-SA" sz="2400" dirty="0"/>
          </a:p>
          <a:p>
            <a:pPr marL="305435" indent="-305435" algn="r">
              <a:buNone/>
            </a:pPr>
            <a:endParaRPr lang="ar-SA" sz="2400" dirty="0"/>
          </a:p>
        </p:txBody>
      </p:sp>
    </p:spTree>
    <p:extLst>
      <p:ext uri="{BB962C8B-B14F-4D97-AF65-F5344CB8AC3E}">
        <p14:creationId xmlns:p14="http://schemas.microsoft.com/office/powerpoint/2010/main" val="3496458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EE9DF-6C30-4934-87E7-4DE3B7475AD1}"/>
              </a:ext>
            </a:extLst>
          </p:cNvPr>
          <p:cNvSpPr>
            <a:spLocks noGrp="1"/>
          </p:cNvSpPr>
          <p:nvPr>
            <p:ph type="title"/>
          </p:nvPr>
        </p:nvSpPr>
        <p:spPr>
          <a:xfrm>
            <a:off x="581192" y="702156"/>
            <a:ext cx="11029616" cy="728645"/>
          </a:xfrm>
        </p:spPr>
        <p:txBody>
          <a:bodyPr vert="horz" lIns="91440" tIns="45720" rIns="91440" bIns="45720" rtlCol="0" anchor="ctr">
            <a:normAutofit/>
          </a:bodyPr>
          <a:lstStyle/>
          <a:p>
            <a:pPr marL="457200" indent="-457200" algn="r">
              <a:buFont typeface="Wingdings"/>
              <a:buChar char="v"/>
            </a:pPr>
            <a:r>
              <a:rPr lang="ar-SA" sz="3200" b="1">
                <a:ea typeface="+mj-lt"/>
                <a:cs typeface="+mj-lt"/>
              </a:rPr>
              <a:t>فسخ عقد العمل من جانب العامل</a:t>
            </a:r>
            <a:endParaRPr lang="en-US" sz="3200" b="1"/>
          </a:p>
        </p:txBody>
      </p:sp>
      <p:sp>
        <p:nvSpPr>
          <p:cNvPr id="3" name="Content Placeholder 2">
            <a:extLst>
              <a:ext uri="{FF2B5EF4-FFF2-40B4-BE49-F238E27FC236}">
                <a16:creationId xmlns:a16="http://schemas.microsoft.com/office/drawing/2014/main" id="{E75D9452-817B-40C7-9BF9-8F8C1DED365D}"/>
              </a:ext>
            </a:extLst>
          </p:cNvPr>
          <p:cNvSpPr>
            <a:spLocks noGrp="1"/>
          </p:cNvSpPr>
          <p:nvPr>
            <p:ph idx="1"/>
          </p:nvPr>
        </p:nvSpPr>
        <p:spPr>
          <a:xfrm>
            <a:off x="581192" y="1492600"/>
            <a:ext cx="11029615" cy="5115353"/>
          </a:xfrm>
        </p:spPr>
        <p:txBody>
          <a:bodyPr vert="horz" lIns="91440" tIns="45720" rIns="91440" bIns="45720" rtlCol="0" anchor="t">
            <a:normAutofit/>
          </a:bodyPr>
          <a:lstStyle/>
          <a:p>
            <a:pPr marL="0" indent="0" algn="r">
              <a:buNone/>
            </a:pPr>
            <a:r>
              <a:rPr lang="en-US" sz="2400" b="1">
                <a:ea typeface="+mn-lt"/>
                <a:cs typeface="+mn-lt"/>
              </a:rPr>
              <a:t>الحالة الأولى : عدم قيام صاحب العمل بالتزاماته</a:t>
            </a:r>
            <a:endParaRPr lang="en-US" sz="2400" b="1"/>
          </a:p>
          <a:p>
            <a:pPr marL="0" indent="0" algn="r">
              <a:buNone/>
            </a:pPr>
            <a:r>
              <a:rPr lang="en-US" sz="2400" dirty="0">
                <a:ea typeface="+mn-lt"/>
                <a:cs typeface="+mn-lt"/>
              </a:rPr>
              <a:t>وفقا للمادة 84 من قانون العمل:  للعامل أن يترك العمل إذا لم يقم صاحب العمل بالتزاماته إزاء العمل  أيا كان مصدر هذه الالتزامات عقد العمل ، قانون العمل أو عرف المهنة . ومن أمثلة هذه الالتزامات التي يخل بها رب العمل ، التزام صاحب العمل بدفع الأجر التزامه بمنح </a:t>
            </a:r>
            <a:r>
              <a:rPr lang="en-US" sz="2400">
                <a:ea typeface="+mn-lt"/>
                <a:cs typeface="+mn-lt"/>
              </a:rPr>
              <a:t>العامل اجازتة السنوية ومراعاة قواعد تنظيم العمل اليومي</a:t>
            </a:r>
          </a:p>
          <a:p>
            <a:pPr marL="305435" indent="-305435" algn="r">
              <a:buNone/>
            </a:pPr>
            <a:r>
              <a:rPr lang="en-US" sz="2400" b="1">
                <a:ea typeface="+mn-lt"/>
                <a:cs typeface="+mn-lt"/>
              </a:rPr>
              <a:t>الحالة الثانية </a:t>
            </a:r>
            <a:r>
              <a:rPr lang="en-US" sz="2400">
                <a:ea typeface="+mn-lt"/>
                <a:cs typeface="+mn-lt"/>
              </a:rPr>
              <a:t>: اعتداء صاحب العمل أو من ينوب عنه علي العامل أو أحد أفراد أسرته. ونقصد بالاعتداء كل قول أو فعل يمس بكرامة العامل أو دينه أو شرفه. ولا يشترط وقوع الاعتداء في مكان العمل</a:t>
            </a:r>
          </a:p>
          <a:p>
            <a:pPr marL="305435" indent="-305435" algn="r">
              <a:buNone/>
            </a:pPr>
            <a:r>
              <a:rPr lang="en-US" sz="2400" b="1" dirty="0">
                <a:ea typeface="+mn-lt"/>
                <a:cs typeface="+mn-lt"/>
              </a:rPr>
              <a:t>الحالة الثالثة</a:t>
            </a:r>
            <a:r>
              <a:rPr lang="en-US" sz="2400">
                <a:ea typeface="+mn-lt"/>
                <a:cs typeface="+mn-lt"/>
              </a:rPr>
              <a:t> : وجود خطر جسيم يهدد سلامة العامل أو صحته وفقا للمادة 84 / 2  يجوز للعامل ترك العمل ، إذا كان هناك خطر </a:t>
            </a:r>
            <a:r>
              <a:rPr lang="en-US" sz="2400" dirty="0">
                <a:ea typeface="+mn-lt"/>
                <a:cs typeface="+mn-lt"/>
              </a:rPr>
              <a:t>جسيم مهدد سلامته أو صحته بشرط أن يكون صاحب العمل قد علم بوجود ذلك الخطر ولم يعمل علي إزالته وعلي هذا يشترط لتحقق هذه الحالة أن يكون الخطر جسيم وان يكون صاحب العمل علي علم به وان يثبت امتناعه عن إزالته</a:t>
            </a:r>
            <a:endParaRPr lang="en-US" sz="2400" dirty="0"/>
          </a:p>
          <a:p>
            <a:pPr marL="0" indent="0" algn="r">
              <a:buNone/>
            </a:pPr>
            <a:endParaRPr lang="en-US" sz="1800" dirty="0"/>
          </a:p>
        </p:txBody>
      </p:sp>
    </p:spTree>
    <p:extLst>
      <p:ext uri="{BB962C8B-B14F-4D97-AF65-F5344CB8AC3E}">
        <p14:creationId xmlns:p14="http://schemas.microsoft.com/office/powerpoint/2010/main" val="709623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30BBA6-D20A-4F2B-9905-5B7006FFE63D}"/>
              </a:ext>
            </a:extLst>
          </p:cNvPr>
          <p:cNvSpPr>
            <a:spLocks noGrp="1"/>
          </p:cNvSpPr>
          <p:nvPr>
            <p:ph idx="1"/>
          </p:nvPr>
        </p:nvSpPr>
        <p:spPr>
          <a:xfrm>
            <a:off x="581192" y="1435091"/>
            <a:ext cx="11029615" cy="5072221"/>
          </a:xfrm>
        </p:spPr>
        <p:txBody>
          <a:bodyPr vert="horz" lIns="91440" tIns="45720" rIns="91440" bIns="45720" rtlCol="0" anchor="t">
            <a:normAutofit/>
          </a:bodyPr>
          <a:lstStyle/>
          <a:p>
            <a:pPr marL="0" indent="0" algn="r">
              <a:buNone/>
            </a:pPr>
            <a:r>
              <a:rPr lang="en-US" sz="2400" b="1" dirty="0">
                <a:ea typeface="+mn-lt"/>
                <a:cs typeface="+mn-lt"/>
              </a:rPr>
              <a:t>الحالة الرابعة </a:t>
            </a:r>
            <a:r>
              <a:rPr lang="en-US" sz="2400" b="1">
                <a:ea typeface="+mn-lt"/>
                <a:cs typeface="+mn-lt"/>
              </a:rPr>
              <a:t>: إدخال الغش علي العامل وقت التعاقد</a:t>
            </a:r>
          </a:p>
          <a:p>
            <a:pPr marL="0" indent="0" algn="r">
              <a:buNone/>
            </a:pPr>
            <a:r>
              <a:rPr lang="en-US" sz="2400">
                <a:ea typeface="+mn-lt"/>
                <a:cs typeface="+mn-lt"/>
              </a:rPr>
              <a:t> يجوز للعامل ترك العمل إذا كان صاحب العمل أو من يمثله </a:t>
            </a:r>
            <a:r>
              <a:rPr lang="en-US" sz="2400" dirty="0">
                <a:ea typeface="+mn-lt"/>
                <a:cs typeface="+mn-lt"/>
              </a:rPr>
              <a:t>قد ادخل عليه اللغش وقت التعاقد فيما يتعلق بشروط العمل والواقع أن هذه الحالة لا يترتب عليها فسخ العقد وإنما إبطال العقد بسبب تدليس العامل. أما إذا كان صاحب العمل قد ادخل الغش علي العامل ولكنه لم يكن السبب في </a:t>
            </a:r>
            <a:r>
              <a:rPr lang="en-US" sz="2400">
                <a:ea typeface="+mn-lt"/>
                <a:cs typeface="+mn-lt"/>
              </a:rPr>
              <a:t>وقوع العامل في الغلط كان ذلك سببا للفسخ</a:t>
            </a:r>
            <a:endParaRPr lang="en-US" sz="2400" dirty="0">
              <a:ea typeface="+mn-lt"/>
              <a:cs typeface="+mn-lt"/>
            </a:endParaRPr>
          </a:p>
          <a:p>
            <a:pPr marL="0" indent="0" algn="r">
              <a:buNone/>
            </a:pPr>
            <a:r>
              <a:rPr lang="en-US" sz="2400" b="1" dirty="0">
                <a:ea typeface="+mn-lt"/>
                <a:cs typeface="+mn-lt"/>
              </a:rPr>
              <a:t>الحالة الخامسة </a:t>
            </a:r>
            <a:r>
              <a:rPr lang="en-US" sz="2400" b="1">
                <a:ea typeface="+mn-lt"/>
                <a:cs typeface="+mn-lt"/>
              </a:rPr>
              <a:t>: إجبار العامل علي الاستقالة</a:t>
            </a:r>
          </a:p>
          <a:p>
            <a:pPr marL="0" indent="0" algn="r">
              <a:buNone/>
            </a:pPr>
            <a:r>
              <a:rPr lang="en-US" sz="2400" dirty="0">
                <a:ea typeface="+mn-lt"/>
                <a:cs typeface="+mn-lt"/>
              </a:rPr>
              <a:t> يجوز للعامل ترك العمل إذا كان صاحب العمل قد دفع العامل بتصرفاته وعلي الأخص بمعاملته الجائرة أو مخالفته شروط العقد إلى أن يكون العامل في الظاهر هو الذي انهي العقد والمقصود بالمعاملة الجائرة كل تصرف يصدر من صاحب العمل ويكون مخالفا للنظم ولشروط العقد. وتقوم لجنة تسوية المنازعات العمالية بتقدير ما إذا </a:t>
            </a:r>
            <a:r>
              <a:rPr lang="en-US" sz="2400">
                <a:ea typeface="+mn-lt"/>
                <a:cs typeface="+mn-lt"/>
              </a:rPr>
              <a:t>كان العامل محقا في ترك العمل من عدمه حسب ظروف كل دعوى</a:t>
            </a:r>
            <a:endParaRPr lang="en-US" sz="2400"/>
          </a:p>
          <a:p>
            <a:pPr marL="0" indent="0" algn="r">
              <a:buNone/>
            </a:pPr>
            <a:endParaRPr lang="en-US" sz="2400" dirty="0">
              <a:ea typeface="+mn-lt"/>
              <a:cs typeface="+mn-lt"/>
            </a:endParaRPr>
          </a:p>
          <a:p>
            <a:pPr marL="0" indent="0" algn="r">
              <a:buNone/>
            </a:pPr>
            <a:endParaRPr lang="en-US" sz="2400" dirty="0"/>
          </a:p>
        </p:txBody>
      </p:sp>
      <p:sp>
        <p:nvSpPr>
          <p:cNvPr id="5" name="Title 1">
            <a:extLst>
              <a:ext uri="{FF2B5EF4-FFF2-40B4-BE49-F238E27FC236}">
                <a16:creationId xmlns:a16="http://schemas.microsoft.com/office/drawing/2014/main" id="{42B8AF95-222F-4D13-ACCD-4770D61319DE}"/>
              </a:ext>
            </a:extLst>
          </p:cNvPr>
          <p:cNvSpPr>
            <a:spLocks noGrp="1"/>
          </p:cNvSpPr>
          <p:nvPr>
            <p:ph type="title"/>
          </p:nvPr>
        </p:nvSpPr>
        <p:spPr>
          <a:xfrm>
            <a:off x="581192" y="702156"/>
            <a:ext cx="11029616" cy="728645"/>
          </a:xfrm>
        </p:spPr>
        <p:txBody>
          <a:bodyPr vert="horz" lIns="91440" tIns="45720" rIns="91440" bIns="45720" rtlCol="0" anchor="ctr">
            <a:normAutofit/>
          </a:bodyPr>
          <a:lstStyle/>
          <a:p>
            <a:pPr marL="457200" indent="-457200" algn="r">
              <a:buFont typeface="Wingdings"/>
              <a:buChar char="v"/>
            </a:pPr>
            <a:r>
              <a:rPr lang="ar-SA" sz="3200" b="1">
                <a:ea typeface="+mj-lt"/>
                <a:cs typeface="+mj-lt"/>
              </a:rPr>
              <a:t>فسخ عقد العمل من جانب العامل</a:t>
            </a:r>
            <a:endParaRPr lang="en-US" sz="3200" b="1"/>
          </a:p>
        </p:txBody>
      </p:sp>
    </p:spTree>
    <p:extLst>
      <p:ext uri="{BB962C8B-B14F-4D97-AF65-F5344CB8AC3E}">
        <p14:creationId xmlns:p14="http://schemas.microsoft.com/office/powerpoint/2010/main" val="2720322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8DAD9-7498-40D8-8C3D-211DF2EE5A7D}"/>
              </a:ext>
            </a:extLst>
          </p:cNvPr>
          <p:cNvSpPr>
            <a:spLocks noGrp="1"/>
          </p:cNvSpPr>
          <p:nvPr>
            <p:ph type="title"/>
          </p:nvPr>
        </p:nvSpPr>
        <p:spPr>
          <a:xfrm>
            <a:off x="581192" y="587137"/>
            <a:ext cx="11029616" cy="886797"/>
          </a:xfrm>
        </p:spPr>
        <p:txBody>
          <a:bodyPr vert="horz" lIns="91440" tIns="45720" rIns="91440" bIns="45720" rtlCol="0" anchor="ctr">
            <a:normAutofit/>
          </a:bodyPr>
          <a:lstStyle/>
          <a:p>
            <a:pPr marL="457200" indent="-457200" algn="r">
              <a:buFont typeface="Wingdings"/>
              <a:buChar char="v"/>
            </a:pPr>
            <a:r>
              <a:rPr lang="en-US" sz="3200" b="1"/>
              <a:t>فسخ عقد العمل من جانب صاحب العمل</a:t>
            </a:r>
            <a:endParaRPr lang="en-US"/>
          </a:p>
        </p:txBody>
      </p:sp>
      <p:sp>
        <p:nvSpPr>
          <p:cNvPr id="3" name="Content Placeholder 2">
            <a:extLst>
              <a:ext uri="{FF2B5EF4-FFF2-40B4-BE49-F238E27FC236}">
                <a16:creationId xmlns:a16="http://schemas.microsoft.com/office/drawing/2014/main" id="{908B0D48-2A6F-4C12-A045-9A5724991DC0}"/>
              </a:ext>
            </a:extLst>
          </p:cNvPr>
          <p:cNvSpPr>
            <a:spLocks noGrp="1"/>
          </p:cNvSpPr>
          <p:nvPr>
            <p:ph idx="1"/>
          </p:nvPr>
        </p:nvSpPr>
        <p:spPr>
          <a:xfrm>
            <a:off x="581192" y="1478224"/>
            <a:ext cx="11029615" cy="5129730"/>
          </a:xfrm>
        </p:spPr>
        <p:txBody>
          <a:bodyPr vert="horz" lIns="91440" tIns="45720" rIns="91440" bIns="45720" rtlCol="0" anchor="ctr">
            <a:noAutofit/>
          </a:bodyPr>
          <a:lstStyle/>
          <a:p>
            <a:pPr marL="0" indent="0" algn="r">
              <a:buNone/>
            </a:pPr>
            <a:r>
              <a:rPr lang="en-US" sz="2400">
                <a:ea typeface="+mn-lt"/>
                <a:cs typeface="+mn-lt"/>
              </a:rPr>
              <a:t>الحالة الأولى : إعتداء العامل علي صاحب العمل أثناء العمل أو بسببه.</a:t>
            </a:r>
            <a:endParaRPr lang="en-US" sz="2400"/>
          </a:p>
          <a:p>
            <a:pPr marL="0" indent="0" algn="r">
              <a:buNone/>
            </a:pPr>
            <a:r>
              <a:rPr lang="en-US" sz="2400">
                <a:ea typeface="+mn-lt"/>
                <a:cs typeface="+mn-lt"/>
              </a:rPr>
              <a:t>الحالة الثانية : إتباع العامل سلوكا سيئا أو ارتكابه عملا مخلا بالشرف</a:t>
            </a:r>
            <a:endParaRPr lang="en-US" sz="2400"/>
          </a:p>
          <a:p>
            <a:pPr marL="0" indent="0" algn="r">
              <a:buNone/>
            </a:pPr>
            <a:r>
              <a:rPr lang="en-US" sz="2400">
                <a:ea typeface="+mn-lt"/>
                <a:cs typeface="+mn-lt"/>
              </a:rPr>
              <a:t>الحالة الثالثة : ارتكاب العامل فعل او تقصير متعمد لإلحاق خسارة مادية بصاحب العمل</a:t>
            </a:r>
            <a:endParaRPr lang="en-US" sz="2400"/>
          </a:p>
          <a:p>
            <a:pPr marL="0" indent="0" algn="r">
              <a:buNone/>
            </a:pPr>
            <a:r>
              <a:rPr lang="en-US" sz="2400">
                <a:ea typeface="+mn-lt"/>
                <a:cs typeface="+mn-lt"/>
              </a:rPr>
              <a:t>الحالة الرابعة : لجوء العامل إلي التزوير ليحصل علي العمل</a:t>
            </a:r>
            <a:endParaRPr lang="en-US" sz="2400"/>
          </a:p>
          <a:p>
            <a:pPr marL="0" indent="0" algn="r">
              <a:buNone/>
            </a:pPr>
            <a:r>
              <a:rPr lang="en-US" sz="2400">
                <a:ea typeface="+mn-lt"/>
                <a:cs typeface="+mn-lt"/>
              </a:rPr>
              <a:t>الحالة الخامسة : إذا كان العامل معينا تحت الاختبار</a:t>
            </a:r>
            <a:endParaRPr lang="en-US" sz="2400"/>
          </a:p>
          <a:p>
            <a:pPr marL="0" indent="0" algn="r">
              <a:buNone/>
            </a:pPr>
            <a:r>
              <a:rPr lang="en-US" sz="2400">
                <a:ea typeface="+mn-lt"/>
                <a:cs typeface="+mn-lt"/>
              </a:rPr>
              <a:t>الحالة السادسة : التغيب عن العمل دون سبب مشروع</a:t>
            </a:r>
            <a:endParaRPr lang="en-US" sz="2400"/>
          </a:p>
          <a:p>
            <a:pPr marL="0" indent="0" algn="r">
              <a:buNone/>
            </a:pPr>
            <a:r>
              <a:rPr lang="en-US" sz="2400">
                <a:ea typeface="+mn-lt"/>
                <a:cs typeface="+mn-lt"/>
              </a:rPr>
              <a:t>الحالة السابعة : مغادرة المستشفي او مكان العلاج دون إذن</a:t>
            </a:r>
            <a:endParaRPr lang="en-US" sz="2400"/>
          </a:p>
          <a:p>
            <a:pPr marL="0" indent="0" algn="r">
              <a:buNone/>
            </a:pPr>
            <a:r>
              <a:rPr lang="en-US" sz="2400">
                <a:ea typeface="+mn-lt"/>
                <a:cs typeface="+mn-lt"/>
              </a:rPr>
              <a:t>الحالة الثامنة : إفشاء أسرار العمل</a:t>
            </a:r>
            <a:endParaRPr lang="en-US" sz="2400"/>
          </a:p>
          <a:p>
            <a:pPr marL="0" indent="0" algn="r">
              <a:buNone/>
            </a:pPr>
            <a:r>
              <a:rPr lang="en-US" sz="2400">
                <a:ea typeface="+mn-lt"/>
                <a:cs typeface="+mn-lt"/>
              </a:rPr>
              <a:t>الحالة التاسعة :إذا لم يقم العامل بتأدية التزاماته الجوهرية المترتبة على عقد العمل</a:t>
            </a:r>
            <a:endParaRPr lang="en-US" sz="2400"/>
          </a:p>
        </p:txBody>
      </p:sp>
    </p:spTree>
    <p:extLst>
      <p:ext uri="{BB962C8B-B14F-4D97-AF65-F5344CB8AC3E}">
        <p14:creationId xmlns:p14="http://schemas.microsoft.com/office/powerpoint/2010/main" val="15625764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D2424-20C8-4919-AE5C-40F063E22444}"/>
              </a:ext>
            </a:extLst>
          </p:cNvPr>
          <p:cNvSpPr>
            <a:spLocks noGrp="1"/>
          </p:cNvSpPr>
          <p:nvPr>
            <p:ph type="title"/>
          </p:nvPr>
        </p:nvSpPr>
        <p:spPr>
          <a:xfrm>
            <a:off x="581192" y="615892"/>
            <a:ext cx="11029616" cy="613626"/>
          </a:xfrm>
        </p:spPr>
        <p:txBody>
          <a:bodyPr vert="horz" lIns="91440" tIns="45720" rIns="91440" bIns="45720" rtlCol="0" anchor="ctr">
            <a:normAutofit/>
          </a:bodyPr>
          <a:lstStyle/>
          <a:p>
            <a:pPr marL="457200" indent="-457200" algn="r">
              <a:buFont typeface="Wingdings"/>
              <a:buChar char="v"/>
            </a:pPr>
            <a:r>
              <a:rPr lang="ar-SA" sz="3200" b="1" dirty="0"/>
              <a:t>عقد العمل تحت التجربة </a:t>
            </a:r>
            <a:endParaRPr lang="en-US"/>
          </a:p>
        </p:txBody>
      </p:sp>
      <p:sp>
        <p:nvSpPr>
          <p:cNvPr id="3" name="Content Placeholder 2">
            <a:extLst>
              <a:ext uri="{FF2B5EF4-FFF2-40B4-BE49-F238E27FC236}">
                <a16:creationId xmlns:a16="http://schemas.microsoft.com/office/drawing/2014/main" id="{A2B347AA-AF9F-4AA5-BC9C-78F2B9652B06}"/>
              </a:ext>
            </a:extLst>
          </p:cNvPr>
          <p:cNvSpPr>
            <a:spLocks noGrp="1"/>
          </p:cNvSpPr>
          <p:nvPr>
            <p:ph idx="1"/>
          </p:nvPr>
        </p:nvSpPr>
        <p:spPr>
          <a:xfrm>
            <a:off x="581192" y="1233808"/>
            <a:ext cx="11029615" cy="5374145"/>
          </a:xfrm>
        </p:spPr>
        <p:txBody>
          <a:bodyPr vert="horz" lIns="91440" tIns="45720" rIns="91440" bIns="45720" rtlCol="0" anchor="t">
            <a:noAutofit/>
          </a:bodyPr>
          <a:lstStyle/>
          <a:p>
            <a:pPr marL="0" indent="0" algn="r">
              <a:buNone/>
            </a:pPr>
            <a:r>
              <a:rPr lang="ar-SA" sz="2400" dirty="0">
                <a:ea typeface="+mn-lt"/>
                <a:cs typeface="+mn-lt"/>
              </a:rPr>
              <a:t>وهو عقد عمل موصوف بوصف التجربة او الاختبار للتأكد من صلاحية العامل لشغل الوظيفة من عدمه وكذلك تأكد الشخص نفسه من قدرته على القيام بالعمل من عدمه وهو وصف يسمح لطرفيه او لأحدهما انهاء العقد إذا لم يرضي عن نتيجة الاختبار</a:t>
            </a:r>
          </a:p>
          <a:p>
            <a:pPr marL="305435" indent="-305435" algn="r">
              <a:buNone/>
            </a:pPr>
            <a:r>
              <a:rPr lang="ar-SA" sz="2400" dirty="0">
                <a:ea typeface="+mn-lt"/>
                <a:cs typeface="+mn-lt"/>
              </a:rPr>
              <a:t> الزم المشرع صاحب العمل بان ينص صراحة وكتابة في العقد على ان العامل تحت التجربة او الاختبار وان تحدد المدة بصورة واضحة وإلا اعتبر العامل عاديا</a:t>
            </a:r>
          </a:p>
          <a:p>
            <a:pPr marL="305435" indent="-305435" algn="r">
              <a:buNone/>
            </a:pPr>
            <a:r>
              <a:rPr lang="ar-SA" sz="2400" dirty="0">
                <a:ea typeface="+mn-lt"/>
                <a:cs typeface="+mn-lt"/>
              </a:rPr>
              <a:t>تتحدد مدة الاختبار باتفاق الطرفين عند إبرام العقد ولكن هذه الحرية ليست مطلقة حيث حدد المشرع حدا أقصى للمدة الجائز الاتفاق عليها وهي ثلاثة أشهر بالنسبة للعمال المعينين باجر شهري , وشهر واحد بالنسبة للآخرين , وأي اتفاق على خلاف ذلك يقع باطلا فيما يتعلق بالزيادة , والحكمة من تحديد مدة كحد الأقصى هي حماية العامل من خطر إنهاء عقد العمل بالإرادة المنفردة لصاحب العمل دون اخطار سابق أو تعويض أو مكافأة نهاية خدمة</a:t>
            </a:r>
            <a:endParaRPr lang="ar-SA" sz="2400"/>
          </a:p>
        </p:txBody>
      </p:sp>
    </p:spTree>
    <p:extLst>
      <p:ext uri="{BB962C8B-B14F-4D97-AF65-F5344CB8AC3E}">
        <p14:creationId xmlns:p14="http://schemas.microsoft.com/office/powerpoint/2010/main" val="1196712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4F3859-ADB3-48D0-906A-34E5A7F1FB08}"/>
              </a:ext>
            </a:extLst>
          </p:cNvPr>
          <p:cNvSpPr>
            <a:spLocks noGrp="1"/>
          </p:cNvSpPr>
          <p:nvPr>
            <p:ph idx="1"/>
          </p:nvPr>
        </p:nvSpPr>
        <p:spPr/>
        <p:txBody>
          <a:bodyPr>
            <a:normAutofit/>
          </a:bodyPr>
          <a:lstStyle/>
          <a:p>
            <a:pPr marL="0" indent="0" algn="ctr">
              <a:buNone/>
            </a:pPr>
            <a:r>
              <a:rPr lang="ar-SA" sz="4400" dirty="0"/>
              <a:t>شكرا لحسن استماعكم </a:t>
            </a:r>
            <a:endParaRPr lang="en-US" sz="4400"/>
          </a:p>
        </p:txBody>
      </p:sp>
      <p:sp>
        <p:nvSpPr>
          <p:cNvPr id="4" name="Text Placeholder 3">
            <a:extLst>
              <a:ext uri="{FF2B5EF4-FFF2-40B4-BE49-F238E27FC236}">
                <a16:creationId xmlns:a16="http://schemas.microsoft.com/office/drawing/2014/main" id="{CF201ED7-5F67-4FA9-A975-5E8C9D61DB5F}"/>
              </a:ext>
            </a:extLst>
          </p:cNvPr>
          <p:cNvSpPr>
            <a:spLocks noGrp="1"/>
          </p:cNvSpPr>
          <p:nvPr>
            <p:ph type="body" sz="half" idx="2"/>
          </p:nvPr>
        </p:nvSpPr>
        <p:spPr>
          <a:xfrm>
            <a:off x="595329" y="1528314"/>
            <a:ext cx="3434418" cy="3001392"/>
          </a:xfrm>
        </p:spPr>
        <p:txBody>
          <a:bodyPr/>
          <a:lstStyle/>
          <a:p>
            <a:pPr algn="ctr"/>
            <a:r>
              <a:rPr lang="ar-SA" sz="2400" dirty="0"/>
              <a:t>:اعداد  </a:t>
            </a:r>
          </a:p>
          <a:p>
            <a:pPr algn="ctr"/>
            <a:r>
              <a:rPr lang="ar-SA" sz="2400" dirty="0"/>
              <a:t>محمد الدايل 436101672 </a:t>
            </a:r>
          </a:p>
          <a:p>
            <a:pPr algn="ctr"/>
            <a:r>
              <a:rPr lang="ar-SA" sz="2400" dirty="0"/>
              <a:t>خالد الصحبي 436102984 </a:t>
            </a:r>
            <a:endParaRPr lang="ar-SA" dirty="0"/>
          </a:p>
        </p:txBody>
      </p:sp>
    </p:spTree>
    <p:extLst>
      <p:ext uri="{BB962C8B-B14F-4D97-AF65-F5344CB8AC3E}">
        <p14:creationId xmlns:p14="http://schemas.microsoft.com/office/powerpoint/2010/main" val="2554298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C0F86-2F38-406D-84EE-0BA13C19B250}"/>
              </a:ext>
            </a:extLst>
          </p:cNvPr>
          <p:cNvSpPr>
            <a:spLocks noGrp="1"/>
          </p:cNvSpPr>
          <p:nvPr>
            <p:ph type="title"/>
          </p:nvPr>
        </p:nvSpPr>
        <p:spPr/>
        <p:txBody>
          <a:bodyPr/>
          <a:lstStyle/>
          <a:p>
            <a:pPr algn="ctr"/>
            <a:r>
              <a:rPr lang="ar-SA" sz="4800" dirty="0"/>
              <a:t>أهداف المحاضرة </a:t>
            </a:r>
            <a:endParaRPr lang="ar-SA" dirty="0"/>
          </a:p>
        </p:txBody>
      </p:sp>
      <p:sp>
        <p:nvSpPr>
          <p:cNvPr id="3" name="Content Placeholder 2">
            <a:extLst>
              <a:ext uri="{FF2B5EF4-FFF2-40B4-BE49-F238E27FC236}">
                <a16:creationId xmlns:a16="http://schemas.microsoft.com/office/drawing/2014/main" id="{C19BDE2B-8F38-41E9-AA5C-4469A279204B}"/>
              </a:ext>
            </a:extLst>
          </p:cNvPr>
          <p:cNvSpPr>
            <a:spLocks noGrp="1"/>
          </p:cNvSpPr>
          <p:nvPr>
            <p:ph idx="1"/>
          </p:nvPr>
        </p:nvSpPr>
        <p:spPr>
          <a:xfrm>
            <a:off x="581192" y="2053317"/>
            <a:ext cx="11029615" cy="4525882"/>
          </a:xfrm>
        </p:spPr>
        <p:txBody>
          <a:bodyPr vert="horz" lIns="91440" tIns="45720" rIns="91440" bIns="45720" rtlCol="0" anchor="ctr">
            <a:noAutofit/>
          </a:bodyPr>
          <a:lstStyle/>
          <a:p>
            <a:pPr marL="342900" indent="-342900" algn="ctr">
              <a:buFont typeface="Wingdings" panose="05020102010507070707" pitchFamily="18" charset="2"/>
              <a:buChar char="v"/>
            </a:pPr>
            <a:r>
              <a:rPr lang="ar-SA" sz="2400" dirty="0"/>
              <a:t>تعريف قانون العمل</a:t>
            </a:r>
            <a:endParaRPr lang="en-US"/>
          </a:p>
          <a:p>
            <a:pPr marL="342900" indent="-342900" algn="ctr">
              <a:buFont typeface="Wingdings" panose="05020102010507070707" pitchFamily="18" charset="2"/>
              <a:buChar char="v"/>
            </a:pPr>
            <a:r>
              <a:rPr lang="ar-SA" sz="2400" dirty="0"/>
              <a:t>تعريف عقد العمل وعناصره</a:t>
            </a:r>
          </a:p>
          <a:p>
            <a:pPr marL="342900" indent="-342900" algn="ctr">
              <a:buFont typeface="Wingdings" panose="05020102010507070707" pitchFamily="18" charset="2"/>
              <a:buChar char="v"/>
            </a:pPr>
            <a:r>
              <a:rPr lang="ar-SA" sz="2400" dirty="0"/>
              <a:t>التزامات العامل (الأصلية والفرعية)</a:t>
            </a:r>
          </a:p>
          <a:p>
            <a:pPr marL="342900" indent="-342900" algn="ctr">
              <a:buFont typeface="Wingdings" panose="05020102010507070707" pitchFamily="18" charset="2"/>
              <a:buChar char="v"/>
            </a:pPr>
            <a:r>
              <a:rPr lang="ar-SA" sz="2400" dirty="0"/>
              <a:t>التزامات رب العمل</a:t>
            </a:r>
          </a:p>
          <a:p>
            <a:pPr marL="342900" indent="-342900" algn="ctr">
              <a:buFont typeface="Wingdings" panose="05020102010507070707" pitchFamily="18" charset="2"/>
              <a:buChar char="v"/>
            </a:pPr>
            <a:r>
              <a:rPr lang="ar-SA" sz="2400" dirty="0"/>
              <a:t>انتهاء عقد العمل وأسباب الانتهاء</a:t>
            </a:r>
          </a:p>
          <a:p>
            <a:pPr marL="342900" indent="-342900" algn="ctr">
              <a:buFont typeface="Wingdings" panose="05020102010507070707" pitchFamily="18" charset="2"/>
              <a:buChar char="v"/>
            </a:pPr>
            <a:r>
              <a:rPr lang="ar-SA" sz="2400" dirty="0"/>
              <a:t>فسخ عقد العمل من جانب العامل</a:t>
            </a:r>
          </a:p>
          <a:p>
            <a:pPr marL="342900" indent="-342900" algn="ctr">
              <a:buFont typeface="Wingdings" panose="05020102010507070707" pitchFamily="18" charset="2"/>
              <a:buChar char="v"/>
            </a:pPr>
            <a:r>
              <a:rPr lang="ar-SA" sz="2400" dirty="0"/>
              <a:t>فسخ عقد العمل من جانب صاحب العمل</a:t>
            </a:r>
          </a:p>
          <a:p>
            <a:pPr marL="342900" indent="-342900" algn="ctr">
              <a:buFont typeface="Wingdings" panose="05020102010507070707" pitchFamily="18" charset="2"/>
              <a:buChar char="v"/>
            </a:pPr>
            <a:r>
              <a:rPr lang="ar-SA" sz="2400" dirty="0"/>
              <a:t>عقد العمل تحت التجربة</a:t>
            </a:r>
          </a:p>
        </p:txBody>
      </p:sp>
    </p:spTree>
    <p:extLst>
      <p:ext uri="{BB962C8B-B14F-4D97-AF65-F5344CB8AC3E}">
        <p14:creationId xmlns:p14="http://schemas.microsoft.com/office/powerpoint/2010/main" val="297902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AF9ED-3C5C-45DB-9432-05D42A2AC0F1}"/>
              </a:ext>
            </a:extLst>
          </p:cNvPr>
          <p:cNvSpPr>
            <a:spLocks noGrp="1"/>
          </p:cNvSpPr>
          <p:nvPr>
            <p:ph type="title"/>
          </p:nvPr>
        </p:nvSpPr>
        <p:spPr>
          <a:xfrm>
            <a:off x="451796" y="615892"/>
            <a:ext cx="11029616" cy="527362"/>
          </a:xfrm>
        </p:spPr>
        <p:txBody>
          <a:bodyPr>
            <a:noAutofit/>
          </a:bodyPr>
          <a:lstStyle/>
          <a:p>
            <a:pPr marL="457200" indent="-457200" algn="r">
              <a:buFont typeface="Wingdings"/>
              <a:buChar char="v"/>
            </a:pPr>
            <a:r>
              <a:rPr lang="ar-SA" sz="3200" b="1" dirty="0"/>
              <a:t>تعريف قانون العمل</a:t>
            </a:r>
            <a:endParaRPr lang="en-US" sz="3200" b="1"/>
          </a:p>
        </p:txBody>
      </p:sp>
      <p:sp>
        <p:nvSpPr>
          <p:cNvPr id="3" name="Content Placeholder 2">
            <a:extLst>
              <a:ext uri="{FF2B5EF4-FFF2-40B4-BE49-F238E27FC236}">
                <a16:creationId xmlns:a16="http://schemas.microsoft.com/office/drawing/2014/main" id="{CA5E7EDF-1630-4672-B5B1-F9102A1C6B0D}"/>
              </a:ext>
            </a:extLst>
          </p:cNvPr>
          <p:cNvSpPr>
            <a:spLocks noGrp="1"/>
          </p:cNvSpPr>
          <p:nvPr>
            <p:ph idx="1"/>
          </p:nvPr>
        </p:nvSpPr>
        <p:spPr>
          <a:xfrm>
            <a:off x="581192" y="1794524"/>
            <a:ext cx="11029615" cy="3576977"/>
          </a:xfrm>
        </p:spPr>
        <p:txBody>
          <a:bodyPr>
            <a:normAutofit lnSpcReduction="10000"/>
          </a:bodyPr>
          <a:lstStyle/>
          <a:p>
            <a:pPr marL="0" indent="0" algn="r">
              <a:buNone/>
            </a:pPr>
            <a:r>
              <a:rPr lang="ar-SA" sz="2800" b="1" dirty="0">
                <a:ea typeface="+mn-lt"/>
                <a:cs typeface="+mn-lt"/>
              </a:rPr>
              <a:t>قانون العمل هو مجموعة القواعد القانونية التي تحكم العلاقات التي تنشأ عن قيام شخص بالعمل لحساب شخص آخر تحت سلطته وإشرافه مقابل اجر</a:t>
            </a:r>
            <a:endParaRPr lang="ar-SA" sz="2800" b="1"/>
          </a:p>
          <a:p>
            <a:pPr marL="305435" indent="-305435" algn="r">
              <a:buNone/>
            </a:pPr>
            <a:r>
              <a:rPr lang="ar-SA" sz="2800" dirty="0">
                <a:ea typeface="+mn-lt"/>
                <a:cs typeface="+mn-lt"/>
              </a:rPr>
              <a:t>ويعد قانون العمل فرع من فروع القانون الخاص حيث انه يحكم العلاقات القانونية بين أشخاص القانون الخاص ولا تعد الدولة بوصفها صاحبة سيادة طرف في العلاقة القانونية, كما أن مصدر غالبية علاقات العمل هو عقد العمل وهذا العقد رضائي . ولكن المنظم حماية لروابط العمل قد ضمنها قواعد آمرة تقترن بجزاء جنائي لمن يخالفها , بالإضافة لتقرير جزاء مدني وهو البطلان</a:t>
            </a:r>
            <a:endParaRPr lang="ar-SA"/>
          </a:p>
        </p:txBody>
      </p:sp>
    </p:spTree>
    <p:extLst>
      <p:ext uri="{BB962C8B-B14F-4D97-AF65-F5344CB8AC3E}">
        <p14:creationId xmlns:p14="http://schemas.microsoft.com/office/powerpoint/2010/main" val="3170984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123BA-C642-4C40-A98F-F8E79A501AFE}"/>
              </a:ext>
            </a:extLst>
          </p:cNvPr>
          <p:cNvSpPr>
            <a:spLocks noGrp="1"/>
          </p:cNvSpPr>
          <p:nvPr>
            <p:ph type="title"/>
          </p:nvPr>
        </p:nvSpPr>
        <p:spPr>
          <a:xfrm>
            <a:off x="696211" y="615891"/>
            <a:ext cx="11029616" cy="556117"/>
          </a:xfrm>
        </p:spPr>
        <p:txBody>
          <a:bodyPr>
            <a:normAutofit/>
          </a:bodyPr>
          <a:lstStyle/>
          <a:p>
            <a:pPr marL="457200" indent="-457200" algn="r">
              <a:buFont typeface="Wingdings"/>
              <a:buChar char="v"/>
            </a:pPr>
            <a:r>
              <a:rPr lang="ar-SA" sz="3200" b="1" dirty="0"/>
              <a:t>تعريف عقد العمل وعناصره</a:t>
            </a:r>
            <a:endParaRPr lang="en-US" sz="3200" b="1"/>
          </a:p>
        </p:txBody>
      </p:sp>
      <p:sp>
        <p:nvSpPr>
          <p:cNvPr id="3" name="Content Placeholder 2">
            <a:extLst>
              <a:ext uri="{FF2B5EF4-FFF2-40B4-BE49-F238E27FC236}">
                <a16:creationId xmlns:a16="http://schemas.microsoft.com/office/drawing/2014/main" id="{314A6544-950E-4FCF-80FB-65A49A217121}"/>
              </a:ext>
            </a:extLst>
          </p:cNvPr>
          <p:cNvSpPr>
            <a:spLocks noGrp="1"/>
          </p:cNvSpPr>
          <p:nvPr>
            <p:ph idx="1"/>
          </p:nvPr>
        </p:nvSpPr>
        <p:spPr>
          <a:xfrm>
            <a:off x="696211" y="1478222"/>
            <a:ext cx="11029615" cy="5086599"/>
          </a:xfrm>
        </p:spPr>
        <p:txBody>
          <a:bodyPr>
            <a:normAutofit/>
          </a:bodyPr>
          <a:lstStyle/>
          <a:p>
            <a:pPr marL="457200" indent="-457200" algn="r"/>
            <a:r>
              <a:rPr lang="ar-SA" sz="2800" dirty="0">
                <a:ea typeface="+mn-lt"/>
                <a:cs typeface="+mn-lt"/>
              </a:rPr>
              <a:t>هو عقد مبرم بين صاحب العمل والعامل يتعهد الأخير بموجبه أن يعمل تحت إدارة صاحب العمل وإشرافه مقابل اجر ويتضمن شروط العمل المتفق عليه</a:t>
            </a:r>
            <a:endParaRPr lang="en-US"/>
          </a:p>
          <a:p>
            <a:pPr marL="457200" indent="-457200" algn="r"/>
            <a:endParaRPr lang="ar-SA" sz="2800" b="1" dirty="0"/>
          </a:p>
        </p:txBody>
      </p:sp>
    </p:spTree>
    <p:extLst>
      <p:ext uri="{BB962C8B-B14F-4D97-AF65-F5344CB8AC3E}">
        <p14:creationId xmlns:p14="http://schemas.microsoft.com/office/powerpoint/2010/main" val="4266206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C3FB3-10F6-4D51-8AC3-47121749BDA8}"/>
              </a:ext>
            </a:extLst>
          </p:cNvPr>
          <p:cNvSpPr>
            <a:spLocks noGrp="1"/>
          </p:cNvSpPr>
          <p:nvPr>
            <p:ph type="title"/>
          </p:nvPr>
        </p:nvSpPr>
        <p:spPr>
          <a:xfrm>
            <a:off x="581192" y="529627"/>
            <a:ext cx="11029616" cy="843664"/>
          </a:xfrm>
        </p:spPr>
        <p:txBody>
          <a:bodyPr vert="horz" lIns="91440" tIns="45720" rIns="91440" bIns="45720" rtlCol="0" anchor="ctr">
            <a:normAutofit/>
          </a:bodyPr>
          <a:lstStyle/>
          <a:p>
            <a:pPr marL="457200" indent="-457200" algn="r">
              <a:buFont typeface="Wingdings"/>
              <a:buChar char="v"/>
            </a:pPr>
            <a:r>
              <a:rPr lang="ar-SA" sz="3200" b="1" dirty="0"/>
              <a:t>عناصر عقد العمل</a:t>
            </a:r>
            <a:endParaRPr lang="en-US" b="1"/>
          </a:p>
        </p:txBody>
      </p:sp>
      <p:sp>
        <p:nvSpPr>
          <p:cNvPr id="3" name="Content Placeholder 2">
            <a:extLst>
              <a:ext uri="{FF2B5EF4-FFF2-40B4-BE49-F238E27FC236}">
                <a16:creationId xmlns:a16="http://schemas.microsoft.com/office/drawing/2014/main" id="{1A71EF64-9D88-4385-8370-E6241EF457E2}"/>
              </a:ext>
            </a:extLst>
          </p:cNvPr>
          <p:cNvSpPr>
            <a:spLocks noGrp="1"/>
          </p:cNvSpPr>
          <p:nvPr>
            <p:ph idx="1"/>
          </p:nvPr>
        </p:nvSpPr>
        <p:spPr>
          <a:xfrm>
            <a:off x="581192" y="1305694"/>
            <a:ext cx="11029615" cy="5158485"/>
          </a:xfrm>
        </p:spPr>
        <p:txBody>
          <a:bodyPr vert="horz" lIns="91440" tIns="45720" rIns="91440" bIns="45720" rtlCol="0" anchor="ctr">
            <a:noAutofit/>
          </a:bodyPr>
          <a:lstStyle/>
          <a:p>
            <a:pPr marL="0" indent="0" algn="r">
              <a:buNone/>
            </a:pPr>
            <a:r>
              <a:rPr lang="ar-SA" sz="2400" dirty="0"/>
              <a:t>من تعريف عقد العمل نجد ان العناصر ثلاثة وهي </a:t>
            </a:r>
          </a:p>
          <a:p>
            <a:pPr marL="0" indent="0" algn="r">
              <a:buNone/>
            </a:pPr>
            <a:r>
              <a:rPr lang="ar-SA" sz="2400" b="1" dirty="0"/>
              <a:t>أ- العمل</a:t>
            </a:r>
            <a:r>
              <a:rPr lang="ar-SA" sz="2400" dirty="0"/>
              <a:t> </a:t>
            </a:r>
          </a:p>
          <a:p>
            <a:pPr marL="305435" indent="-305435" algn="r">
              <a:buNone/>
            </a:pPr>
            <a:r>
              <a:rPr lang="ar-SA" sz="2400" dirty="0">
                <a:ea typeface="+mn-lt"/>
                <a:cs typeface="+mn-lt"/>
              </a:rPr>
              <a:t>العمل عنصر جوهري من عناصر عقد العمل فهو الغرض الذي يسعي إليه صاحب العمل من إبرام العقد فهو الجهد المبذول في النشاطات الإنسانية كافة تنفيذا لعقد العمل مكتوب أو غير مكتوب بصرف النظر عن طبيعتها أو نوعها (صناعية أو زراعية أو فنية) وفي كل الأحوال يجب أن يكون العمل محل العقد ممكنا ومشروعا</a:t>
            </a:r>
          </a:p>
          <a:p>
            <a:pPr marL="305435" indent="-305435" algn="r">
              <a:buNone/>
            </a:pPr>
            <a:r>
              <a:rPr lang="ar-SA" sz="2400" b="1" dirty="0"/>
              <a:t>ب- التبعية</a:t>
            </a:r>
          </a:p>
          <a:p>
            <a:pPr marL="0" indent="0" algn="r">
              <a:buNone/>
            </a:pPr>
            <a:r>
              <a:rPr lang="ar-SA" sz="2400" dirty="0">
                <a:ea typeface="+mn-lt"/>
                <a:cs typeface="+mn-lt"/>
              </a:rPr>
              <a:t>هذا العنصر من أهم العناصر التي تمييز عقد العمل على الإطلاق , ذلك أن هناك عقود كثيرة تتضمن عنصرا العمل والأجر ولكنها لا تتضمن عنصر التبعية فلا تعد من قبيل عقود العمل كما سنرى . ويقصد بالتبعية أن يكون العامل تابع لرب العمل. ومن المستقر عليه قضائيا أن التبعية المقصودة هنا هي التبعية القانونية أي أن صاحب العمل يحدد للعامل العمل الذي يقوم به وأسلوبه في العمل ومكانه وزمانه وتوقيع الجزاء عليه في حالة المخالفة</a:t>
            </a:r>
            <a:endParaRPr lang="ar-SA" sz="2400">
              <a:ea typeface="+mn-lt"/>
              <a:cs typeface="+mn-lt"/>
            </a:endParaRPr>
          </a:p>
        </p:txBody>
      </p:sp>
    </p:spTree>
    <p:extLst>
      <p:ext uri="{BB962C8B-B14F-4D97-AF65-F5344CB8AC3E}">
        <p14:creationId xmlns:p14="http://schemas.microsoft.com/office/powerpoint/2010/main" val="2687210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6A550-A8AC-4BA5-8851-8F6ED4642029}"/>
              </a:ext>
            </a:extLst>
          </p:cNvPr>
          <p:cNvSpPr>
            <a:spLocks noGrp="1"/>
          </p:cNvSpPr>
          <p:nvPr>
            <p:ph type="title"/>
          </p:nvPr>
        </p:nvSpPr>
        <p:spPr>
          <a:xfrm>
            <a:off x="581192" y="630269"/>
            <a:ext cx="11029616" cy="541739"/>
          </a:xfrm>
        </p:spPr>
        <p:txBody>
          <a:bodyPr>
            <a:noAutofit/>
          </a:bodyPr>
          <a:lstStyle/>
          <a:p>
            <a:pPr marL="457200" indent="-457200" algn="r">
              <a:buFont typeface="Wingdings"/>
              <a:buChar char="v"/>
            </a:pPr>
            <a:r>
              <a:rPr lang="ar-SA" sz="3200" b="1" dirty="0"/>
              <a:t>عناصر عقد العمل</a:t>
            </a:r>
            <a:endParaRPr lang="en-US" sz="3200" b="1"/>
          </a:p>
        </p:txBody>
      </p:sp>
      <p:sp>
        <p:nvSpPr>
          <p:cNvPr id="3" name="Content Placeholder 2">
            <a:extLst>
              <a:ext uri="{FF2B5EF4-FFF2-40B4-BE49-F238E27FC236}">
                <a16:creationId xmlns:a16="http://schemas.microsoft.com/office/drawing/2014/main" id="{67556EC1-7AC3-47F0-8A6D-07E273DC70F6}"/>
              </a:ext>
            </a:extLst>
          </p:cNvPr>
          <p:cNvSpPr>
            <a:spLocks noGrp="1"/>
          </p:cNvSpPr>
          <p:nvPr>
            <p:ph idx="1"/>
          </p:nvPr>
        </p:nvSpPr>
        <p:spPr>
          <a:xfrm>
            <a:off x="581192" y="1133166"/>
            <a:ext cx="11029615" cy="5331014"/>
          </a:xfrm>
        </p:spPr>
        <p:txBody>
          <a:bodyPr vert="horz" lIns="91440" tIns="45720" rIns="91440" bIns="45720" rtlCol="0" anchor="t">
            <a:normAutofit/>
          </a:bodyPr>
          <a:lstStyle/>
          <a:p>
            <a:pPr marL="0" indent="0" algn="r">
              <a:lnSpc>
                <a:spcPct val="100000"/>
              </a:lnSpc>
              <a:buNone/>
            </a:pPr>
            <a:r>
              <a:rPr lang="ar-SA" sz="2400" b="1" dirty="0"/>
              <a:t>ج- الأجر</a:t>
            </a:r>
            <a:endParaRPr lang="en-US" sz="2400" b="1"/>
          </a:p>
          <a:p>
            <a:pPr marL="0" indent="0" algn="r">
              <a:lnSpc>
                <a:spcPct val="100000"/>
              </a:lnSpc>
              <a:buNone/>
            </a:pPr>
            <a:r>
              <a:rPr lang="ar-SA" sz="2400" dirty="0"/>
              <a:t>لا</a:t>
            </a:r>
            <a:r>
              <a:rPr lang="ar-SA" sz="2400" dirty="0">
                <a:ea typeface="+mn-lt"/>
                <a:cs typeface="+mn-lt"/>
              </a:rPr>
              <a:t> يتوافر عقد العمل إذا كان العمل بدون مقابل أي على سبيل التبرع . فالأجر هو السبب الذي يدفع العامل إلى القيام بالعمل وهو المقابل الذي يأخذه نتيجة عمله </a:t>
            </a:r>
            <a:endParaRPr lang="ar-SA" sz="2400" dirty="0"/>
          </a:p>
        </p:txBody>
      </p:sp>
    </p:spTree>
    <p:extLst>
      <p:ext uri="{BB962C8B-B14F-4D97-AF65-F5344CB8AC3E}">
        <p14:creationId xmlns:p14="http://schemas.microsoft.com/office/powerpoint/2010/main" val="2320983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4CEF0A-AC9E-4F78-B870-DBA5AE5A8C78}"/>
              </a:ext>
            </a:extLst>
          </p:cNvPr>
          <p:cNvSpPr>
            <a:spLocks noGrp="1"/>
          </p:cNvSpPr>
          <p:nvPr>
            <p:ph type="title"/>
          </p:nvPr>
        </p:nvSpPr>
        <p:spPr>
          <a:xfrm>
            <a:off x="710588" y="572760"/>
            <a:ext cx="11029616" cy="858040"/>
          </a:xfrm>
        </p:spPr>
        <p:txBody>
          <a:bodyPr vert="horz" lIns="91440" tIns="45720" rIns="91440" bIns="45720" rtlCol="0" anchor="ctr">
            <a:normAutofit/>
          </a:bodyPr>
          <a:lstStyle/>
          <a:p>
            <a:pPr marL="457200" indent="-457200" algn="r">
              <a:buFont typeface="Wingdings"/>
              <a:buChar char="v"/>
            </a:pPr>
            <a:r>
              <a:rPr lang="ar-SA" sz="3200" b="1" dirty="0">
                <a:ea typeface="+mj-lt"/>
                <a:cs typeface="+mj-lt"/>
              </a:rPr>
              <a:t>التزامات العامل (الاصلية والفرعية)</a:t>
            </a:r>
            <a:endParaRPr lang="ar-SA" sz="3200" b="1" dirty="0"/>
          </a:p>
        </p:txBody>
      </p:sp>
      <p:sp>
        <p:nvSpPr>
          <p:cNvPr id="3" name="Content Placeholder 2">
            <a:extLst>
              <a:ext uri="{FF2B5EF4-FFF2-40B4-BE49-F238E27FC236}">
                <a16:creationId xmlns:a16="http://schemas.microsoft.com/office/drawing/2014/main" id="{4E9F75EA-EB1F-477E-80AC-70AF31D1D83B}"/>
              </a:ext>
            </a:extLst>
          </p:cNvPr>
          <p:cNvSpPr>
            <a:spLocks noGrp="1"/>
          </p:cNvSpPr>
          <p:nvPr>
            <p:ph idx="1"/>
          </p:nvPr>
        </p:nvSpPr>
        <p:spPr>
          <a:xfrm>
            <a:off x="581192" y="1435091"/>
            <a:ext cx="11029615" cy="5043466"/>
          </a:xfrm>
        </p:spPr>
        <p:txBody>
          <a:bodyPr vert="horz" lIns="91440" tIns="45720" rIns="91440" bIns="45720" rtlCol="0" anchor="ctr">
            <a:noAutofit/>
          </a:bodyPr>
          <a:lstStyle/>
          <a:p>
            <a:pPr marL="0" indent="0" algn="r">
              <a:buNone/>
            </a:pPr>
            <a:r>
              <a:rPr lang="ar-SA" sz="2400" dirty="0"/>
              <a:t>ا</a:t>
            </a:r>
            <a:r>
              <a:rPr lang="ar-SA" sz="2400" b="1" dirty="0"/>
              <a:t>ولا : </a:t>
            </a:r>
            <a:r>
              <a:rPr lang="ar-SA" sz="2400" b="1" dirty="0">
                <a:ea typeface="+mn-lt"/>
                <a:cs typeface="+mn-lt"/>
              </a:rPr>
              <a:t>التزام العامل بأداء العمل</a:t>
            </a:r>
            <a:endParaRPr lang="en-US" sz="2400" b="1"/>
          </a:p>
          <a:p>
            <a:pPr marL="305435" indent="-305435" algn="r">
              <a:buNone/>
            </a:pPr>
            <a:r>
              <a:rPr lang="ar-SA" sz="2400" dirty="0">
                <a:ea typeface="+mn-lt"/>
                <a:cs typeface="+mn-lt"/>
              </a:rPr>
              <a:t>التزام العامل بأداء العمل المتفق عليه هو الالتزام الرئيسي الذي يقع على عاتقه وتتفرع عنه الالتزامات الاخرى ولأداء هذا العمل المتفق عليه وفقا لبنود العقد يجب ان يتضمن عدة عناصر وهي : اداء العمل المتفق عليه , ان يؤدي بنفسه , ان يبذل عناية الرجل العادي وان يستخدم الوسائل الوقائية اثناء تنفيذه للعمل</a:t>
            </a:r>
          </a:p>
          <a:p>
            <a:pPr marL="305435" indent="-305435" algn="r">
              <a:buNone/>
            </a:pPr>
            <a:r>
              <a:rPr lang="ar-SA" sz="2400" b="1" dirty="0"/>
              <a:t>ثانيا: الالتزام بالطاعة </a:t>
            </a:r>
            <a:r>
              <a:rPr lang="ar-SA" sz="2400" dirty="0">
                <a:ea typeface="+mn-lt"/>
                <a:cs typeface="+mn-lt"/>
              </a:rPr>
              <a:t> </a:t>
            </a:r>
          </a:p>
          <a:p>
            <a:pPr marL="305435" indent="-305435" algn="r">
              <a:buNone/>
            </a:pPr>
            <a:r>
              <a:rPr lang="ar-SA" sz="2400" dirty="0">
                <a:ea typeface="+mn-lt"/>
                <a:cs typeface="+mn-lt"/>
              </a:rPr>
              <a:t>يولد عقد العمل رابطة تبعية تربط بين العامل ورب العمل بمعني ان العامل يخضع في اداء العمل لرقابة واشراف صاحب العمل</a:t>
            </a:r>
          </a:p>
          <a:p>
            <a:pPr marL="305435" indent="-305435" algn="r">
              <a:buNone/>
            </a:pPr>
            <a:r>
              <a:rPr lang="ar-SA" sz="2400" b="1" dirty="0"/>
              <a:t>ثالثا: الالتزام بالمحافظة على اسرار المهنة</a:t>
            </a:r>
            <a:r>
              <a:rPr lang="ar-SA" sz="2400" dirty="0"/>
              <a:t> </a:t>
            </a:r>
            <a:r>
              <a:rPr lang="ar-SA" sz="2400" dirty="0">
                <a:ea typeface="+mn-lt"/>
                <a:cs typeface="+mn-lt"/>
              </a:rPr>
              <a:t>  </a:t>
            </a:r>
          </a:p>
          <a:p>
            <a:pPr marL="305435" indent="-305435" algn="r">
              <a:buNone/>
            </a:pPr>
            <a:r>
              <a:rPr lang="ar-SA" sz="2400" dirty="0">
                <a:ea typeface="+mn-lt"/>
                <a:cs typeface="+mn-lt"/>
              </a:rPr>
              <a:t>يلتزم العامل بان يحتفظ بأسرار العمل الصناعية والتجارية. من البديهي ان العامل بحكم ظروف العمل تتاح له الفرصة للاطلاع على العديد من اسرار العمل فاذا قام بنقل هذه الاسرار الي الغير فانه يضر بصاحب العمل</a:t>
            </a:r>
            <a:endParaRPr lang="ar-SA" sz="2400" dirty="0"/>
          </a:p>
        </p:txBody>
      </p:sp>
    </p:spTree>
    <p:extLst>
      <p:ext uri="{BB962C8B-B14F-4D97-AF65-F5344CB8AC3E}">
        <p14:creationId xmlns:p14="http://schemas.microsoft.com/office/powerpoint/2010/main" val="2187329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11186-063A-429D-B37E-DF109D970451}"/>
              </a:ext>
            </a:extLst>
          </p:cNvPr>
          <p:cNvSpPr>
            <a:spLocks noGrp="1"/>
          </p:cNvSpPr>
          <p:nvPr>
            <p:ph type="title"/>
          </p:nvPr>
        </p:nvSpPr>
        <p:spPr>
          <a:xfrm>
            <a:off x="653079" y="615892"/>
            <a:ext cx="11029616" cy="699890"/>
          </a:xfrm>
        </p:spPr>
        <p:txBody>
          <a:bodyPr vert="horz" lIns="91440" tIns="45720" rIns="91440" bIns="45720" rtlCol="0" anchor="ctr">
            <a:normAutofit/>
          </a:bodyPr>
          <a:lstStyle/>
          <a:p>
            <a:pPr marL="457200" indent="-457200" algn="r">
              <a:buFont typeface="Wingdings"/>
              <a:buChar char="v"/>
            </a:pPr>
            <a:r>
              <a:rPr lang="ar-SA" sz="3200" b="1" dirty="0"/>
              <a:t>التزامات رب العمل </a:t>
            </a:r>
            <a:endParaRPr lang="en-US"/>
          </a:p>
        </p:txBody>
      </p:sp>
      <p:sp>
        <p:nvSpPr>
          <p:cNvPr id="3" name="Content Placeholder 2">
            <a:extLst>
              <a:ext uri="{FF2B5EF4-FFF2-40B4-BE49-F238E27FC236}">
                <a16:creationId xmlns:a16="http://schemas.microsoft.com/office/drawing/2014/main" id="{C5F1FF95-6B4D-4105-B0A6-9E4C4DAA47B0}"/>
              </a:ext>
            </a:extLst>
          </p:cNvPr>
          <p:cNvSpPr>
            <a:spLocks noGrp="1"/>
          </p:cNvSpPr>
          <p:nvPr>
            <p:ph idx="1"/>
          </p:nvPr>
        </p:nvSpPr>
        <p:spPr>
          <a:xfrm>
            <a:off x="581192" y="1449468"/>
            <a:ext cx="11101501" cy="4525882"/>
          </a:xfrm>
        </p:spPr>
        <p:txBody>
          <a:bodyPr vert="horz" lIns="91440" tIns="45720" rIns="91440" bIns="45720" rtlCol="0" anchor="t">
            <a:normAutofit/>
          </a:bodyPr>
          <a:lstStyle/>
          <a:p>
            <a:pPr marL="0" indent="0" algn="r">
              <a:buNone/>
            </a:pPr>
            <a:r>
              <a:rPr lang="ar-SA" sz="2000" dirty="0">
                <a:ea typeface="+mn-lt"/>
                <a:cs typeface="+mn-lt"/>
              </a:rPr>
              <a:t>ا</a:t>
            </a:r>
            <a:r>
              <a:rPr lang="ar-SA" sz="2400" b="1" dirty="0">
                <a:ea typeface="+mn-lt"/>
                <a:cs typeface="+mn-lt"/>
              </a:rPr>
              <a:t>لالتزام الأول : التزام صاحب العمل بالوفاء باجر العامل</a:t>
            </a:r>
          </a:p>
          <a:p>
            <a:pPr marL="0" indent="0" algn="r">
              <a:buNone/>
            </a:pPr>
            <a:r>
              <a:rPr lang="ar-SA" sz="2000" dirty="0">
                <a:ea typeface="+mn-lt"/>
                <a:cs typeface="+mn-lt"/>
              </a:rPr>
              <a:t>الأجر وفقا لقانون العمل هو كل ما يعطى للعامل مقابل عمله أيا كان نوع العمل</a:t>
            </a:r>
          </a:p>
          <a:p>
            <a:pPr marL="0" indent="0" algn="r">
              <a:buNone/>
            </a:pPr>
            <a:r>
              <a:rPr lang="ar-SA" sz="2000" b="1" dirty="0">
                <a:ea typeface="+mn-lt"/>
                <a:cs typeface="+mn-lt"/>
              </a:rPr>
              <a:t>شروط الاجر:</a:t>
            </a:r>
            <a:r>
              <a:rPr lang="ar-SA" sz="2000" dirty="0">
                <a:ea typeface="+mn-lt"/>
                <a:cs typeface="+mn-lt"/>
              </a:rPr>
              <a:t> </a:t>
            </a:r>
          </a:p>
          <a:p>
            <a:pPr marL="0" indent="0" algn="r">
              <a:buNone/>
            </a:pPr>
            <a:r>
              <a:rPr lang="ar-SA" sz="2000" dirty="0">
                <a:ea typeface="+mn-lt"/>
                <a:cs typeface="+mn-lt"/>
              </a:rPr>
              <a:t>ممكنا معينا نافيا للجهالة ومشروع -</a:t>
            </a:r>
          </a:p>
          <a:p>
            <a:pPr marL="0" indent="0" algn="r">
              <a:buNone/>
            </a:pPr>
            <a:r>
              <a:rPr lang="ar-SA" sz="2000" dirty="0">
                <a:ea typeface="+mn-lt"/>
                <a:cs typeface="+mn-lt"/>
              </a:rPr>
              <a:t>-أن يكون ما حصل عليه العامل ثبت في ذمة صاحب العمل باعتباره حقا له ناشئا عن عقد العمل, أما ما يعطيه صاحب العمل للعامل على سبيل التبرع فلا يعد آجراً</a:t>
            </a:r>
          </a:p>
          <a:p>
            <a:pPr marL="0" indent="0" algn="r">
              <a:buNone/>
            </a:pPr>
            <a:r>
              <a:rPr lang="ar-SA" sz="2000" dirty="0">
                <a:ea typeface="+mn-lt"/>
                <a:cs typeface="+mn-lt"/>
              </a:rPr>
              <a:t>يكون ما استحق له قد ثبت له نظير قيامه بالعمل, أما المبالغ التي تستحق للعامل نظيرا ما ينفقه في أدائه للعمل كما لو اشترى بعض لوازم العمل فلا تعد اجرا</a:t>
            </a:r>
            <a:endParaRPr lang="ar-SA" dirty="0"/>
          </a:p>
        </p:txBody>
      </p:sp>
    </p:spTree>
    <p:extLst>
      <p:ext uri="{BB962C8B-B14F-4D97-AF65-F5344CB8AC3E}">
        <p14:creationId xmlns:p14="http://schemas.microsoft.com/office/powerpoint/2010/main" val="2607509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2211130-3D8F-4B4E-8B99-3CEACB5BE9F2}"/>
              </a:ext>
            </a:extLst>
          </p:cNvPr>
          <p:cNvSpPr>
            <a:spLocks noGrp="1"/>
          </p:cNvSpPr>
          <p:nvPr>
            <p:ph idx="1"/>
          </p:nvPr>
        </p:nvSpPr>
        <p:spPr>
          <a:xfrm>
            <a:off x="581192" y="1233808"/>
            <a:ext cx="11029615" cy="5503542"/>
          </a:xfrm>
        </p:spPr>
        <p:txBody>
          <a:bodyPr vert="horz" lIns="91440" tIns="45720" rIns="91440" bIns="45720" rtlCol="0" anchor="t">
            <a:normAutofit/>
          </a:bodyPr>
          <a:lstStyle/>
          <a:p>
            <a:pPr marL="0" indent="0" algn="r">
              <a:buNone/>
            </a:pPr>
            <a:r>
              <a:rPr lang="ar-SA" sz="2400" b="1" dirty="0">
                <a:ea typeface="+mn-lt"/>
                <a:cs typeface="+mn-lt"/>
              </a:rPr>
              <a:t>الالتزام الثاني: الالتزام بمراعاة التنظيم القانوني لوقت العمل</a:t>
            </a:r>
            <a:endParaRPr lang="ar-SA" sz="2400" b="1">
              <a:ea typeface="+mn-lt"/>
              <a:cs typeface="+mn-lt"/>
            </a:endParaRPr>
          </a:p>
          <a:p>
            <a:pPr marL="305435" indent="-305435" algn="r">
              <a:buNone/>
            </a:pPr>
            <a:r>
              <a:rPr lang="ar-SA" sz="2000" dirty="0">
                <a:ea typeface="+mn-lt"/>
                <a:cs typeface="+mn-lt"/>
              </a:rPr>
              <a:t>الاصل ان للمتعاقدين حرية تحديد الوقت الذي يزاول فيه العامل عمله ولكن ترك هذا الأمر لاتفاق المتعاقدين قد يؤدي إلى الإخلال بالحماية التي وفرها نظام العمل للعامل , فمصلحة صاحب العمل في الحصول على أكبر ربح تجعله يشغل العامل أطول وقت ممكن من أجل ذلك لم يترك المشرع الحرية المطلقة لصاحب العمل في تنظيم العمل اليومي والاسبوعي بل يضع قواعد آمره تتعلق بهذا التنظيم والا عوقب بالغرامة التي لا تقل عن 2000 ريال ولا تزيد عن 5000 ريال فيما يلي نتعرض لاهم قواعد تنظيم العمل اليومي و الأسبوعي </a:t>
            </a:r>
            <a:endParaRPr lang="ar-SA" sz="2000" dirty="0"/>
          </a:p>
          <a:p>
            <a:pPr marL="305435" indent="-305435" algn="r">
              <a:buNone/>
            </a:pPr>
            <a:r>
              <a:rPr lang="ar-SA" sz="2000" b="1" dirty="0">
                <a:ea typeface="+mn-lt"/>
                <a:cs typeface="+mn-lt"/>
              </a:rPr>
              <a:t> : الحد الأقصى لساعات العمل</a:t>
            </a:r>
            <a:endParaRPr lang="ar-SA" sz="2000" b="1" dirty="0"/>
          </a:p>
          <a:p>
            <a:pPr marL="305435" indent="-305435" algn="r">
              <a:buNone/>
            </a:pPr>
            <a:r>
              <a:rPr lang="ar-SA" sz="2000" dirty="0">
                <a:ea typeface="+mn-lt"/>
                <a:cs typeface="+mn-lt"/>
              </a:rPr>
              <a:t>وفقا للمادة 98 من قانون العمل السعودي</a:t>
            </a:r>
            <a:endParaRPr lang="ar-SA" sz="2000"/>
          </a:p>
          <a:p>
            <a:pPr marL="305435" indent="-305435" algn="r">
              <a:buNone/>
            </a:pPr>
            <a:r>
              <a:rPr lang="ar-SA" sz="2000" dirty="0">
                <a:ea typeface="+mn-lt"/>
                <a:cs typeface="+mn-lt"/>
              </a:rPr>
              <a:t> لا يجوز تشغيل العامل تشغيلاً فعليا أكثر من 8 ساعات في اليوم الواحد إذا اعتمد صاحب العمل المعيار اليومي او أكثر من 48 ساعة في الأسبوع إذا اعتمد المعيار الأسبوعي. وتخفض ساعات العمل الفعلية خلال شهر رمضان للمسلمين بحيث لا تزيد عن 6 ساعات في اليوم أو 36 ساعة في الأسبوع</a:t>
            </a:r>
            <a:r>
              <a:rPr lang="ar-SA" dirty="0">
                <a:ea typeface="+mn-lt"/>
                <a:cs typeface="+mn-lt"/>
              </a:rPr>
              <a:t> </a:t>
            </a:r>
            <a:endParaRPr lang="ar-SA" dirty="0"/>
          </a:p>
        </p:txBody>
      </p:sp>
      <p:sp>
        <p:nvSpPr>
          <p:cNvPr id="5" name="Title 1">
            <a:extLst>
              <a:ext uri="{FF2B5EF4-FFF2-40B4-BE49-F238E27FC236}">
                <a16:creationId xmlns:a16="http://schemas.microsoft.com/office/drawing/2014/main" id="{F7A57FC7-8CD2-4E7C-813A-FFAA2DE02686}"/>
              </a:ext>
            </a:extLst>
          </p:cNvPr>
          <p:cNvSpPr txBox="1">
            <a:spLocks/>
          </p:cNvSpPr>
          <p:nvPr/>
        </p:nvSpPr>
        <p:spPr>
          <a:xfrm>
            <a:off x="653079" y="615892"/>
            <a:ext cx="11029616" cy="699890"/>
          </a:xfrm>
          <a:prstGeom prst="rect">
            <a:avLst/>
          </a:prstGeom>
        </p:spPr>
        <p:txBody>
          <a:bodyPr vert="horz" lIns="91440" tIns="45720" rIns="91440" bIns="45720" rtlCol="0" anchor="ctr">
            <a:normAutofit/>
          </a:bodyPr>
          <a:lstStyle>
            <a:lvl1pPr algn="l" defTabSz="457200" rtl="0" eaLnBrk="1" latinLnBrk="0" hangingPunct="1">
              <a:lnSpc>
                <a:spcPct val="90000"/>
              </a:lnSpc>
              <a:spcBef>
                <a:spcPct val="0"/>
              </a:spcBef>
              <a:buNone/>
              <a:defRPr sz="27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457200" indent="-457200" algn="r">
              <a:buFont typeface="Wingdings"/>
              <a:buChar char="v"/>
            </a:pPr>
            <a:r>
              <a:rPr lang="ar-SA" sz="3200" b="1" dirty="0"/>
              <a:t>التزامات رب العمل </a:t>
            </a:r>
            <a:endParaRPr lang="en-US"/>
          </a:p>
        </p:txBody>
      </p:sp>
    </p:spTree>
    <p:extLst>
      <p:ext uri="{BB962C8B-B14F-4D97-AF65-F5344CB8AC3E}">
        <p14:creationId xmlns:p14="http://schemas.microsoft.com/office/powerpoint/2010/main" val="3717493325"/>
      </p:ext>
    </p:extLst>
  </p:cSld>
  <p:clrMapOvr>
    <a:masterClrMapping/>
  </p:clrMapOvr>
</p:sld>
</file>

<file path=ppt/theme/theme1.xml><?xml version="1.0" encoding="utf-8"?>
<a:theme xmlns:a="http://schemas.openxmlformats.org/drawingml/2006/main" name="DividendVTI">
  <a:themeElements>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fontScheme name="Dividend">
      <a:majorFont>
        <a:latin typeface="Arial Nova Ligh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ova Ligh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DividendVTI</vt:lpstr>
      <vt:lpstr>قانون العمل</vt:lpstr>
      <vt:lpstr>أهداف المحاضرة </vt:lpstr>
      <vt:lpstr>تعريف قانون العمل</vt:lpstr>
      <vt:lpstr>تعريف عقد العمل وعناصره</vt:lpstr>
      <vt:lpstr>عناصر عقد العمل</vt:lpstr>
      <vt:lpstr>عناصر عقد العمل</vt:lpstr>
      <vt:lpstr>التزامات العامل (الاصلية والفرعية)</vt:lpstr>
      <vt:lpstr>التزامات رب العمل </vt:lpstr>
      <vt:lpstr>PowerPoint Presentation</vt:lpstr>
      <vt:lpstr>PowerPoint Presentation</vt:lpstr>
      <vt:lpstr>انتهاء عقد العمل وأسباب الانتهاء</vt:lpstr>
      <vt:lpstr>فسخ عقد العمل من جانب العامل</vt:lpstr>
      <vt:lpstr>فسخ عقد العمل من جانب العامل</vt:lpstr>
      <vt:lpstr>فسخ عقد العمل من جانب صاحب العمل</vt:lpstr>
      <vt:lpstr>عقد العمل تحت التجربة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1198</cp:revision>
  <dcterms:created xsi:type="dcterms:W3CDTF">2019-11-27T17:33:37Z</dcterms:created>
  <dcterms:modified xsi:type="dcterms:W3CDTF">2019-11-30T18:07:59Z</dcterms:modified>
</cp:coreProperties>
</file>