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  <p:sldMasterId id="2147483806" r:id="rId2"/>
    <p:sldMasterId id="2147483818" r:id="rId3"/>
    <p:sldMasterId id="2147483830" r:id="rId4"/>
    <p:sldMasterId id="2147483842" r:id="rId5"/>
  </p:sldMasterIdLst>
  <p:sldIdLst>
    <p:sldId id="295" r:id="rId6"/>
    <p:sldId id="296" r:id="rId7"/>
    <p:sldId id="297" r:id="rId8"/>
    <p:sldId id="298" r:id="rId9"/>
    <p:sldId id="299" r:id="rId10"/>
    <p:sldId id="286" r:id="rId11"/>
    <p:sldId id="287" r:id="rId12"/>
    <p:sldId id="258" r:id="rId13"/>
    <p:sldId id="259" r:id="rId14"/>
    <p:sldId id="260" r:id="rId15"/>
    <p:sldId id="290" r:id="rId16"/>
    <p:sldId id="261" r:id="rId17"/>
    <p:sldId id="291" r:id="rId18"/>
    <p:sldId id="289" r:id="rId19"/>
    <p:sldId id="262" r:id="rId20"/>
    <p:sldId id="263" r:id="rId21"/>
    <p:sldId id="265" r:id="rId22"/>
    <p:sldId id="292" r:id="rId23"/>
    <p:sldId id="266" r:id="rId24"/>
    <p:sldId id="267" r:id="rId25"/>
    <p:sldId id="268" r:id="rId26"/>
    <p:sldId id="269" r:id="rId27"/>
    <p:sldId id="293" r:id="rId28"/>
    <p:sldId id="270" r:id="rId29"/>
    <p:sldId id="271" r:id="rId30"/>
    <p:sldId id="272" r:id="rId31"/>
    <p:sldId id="274" r:id="rId32"/>
    <p:sldId id="275" r:id="rId33"/>
    <p:sldId id="276" r:id="rId34"/>
    <p:sldId id="277" r:id="rId35"/>
    <p:sldId id="278" r:id="rId36"/>
    <p:sldId id="279" r:id="rId37"/>
    <p:sldId id="294" r:id="rId38"/>
    <p:sldId id="280" r:id="rId39"/>
    <p:sldId id="281" r:id="rId40"/>
    <p:sldId id="282" r:id="rId41"/>
    <p:sldId id="283" r:id="rId42"/>
    <p:sldId id="284" r:id="rId43"/>
    <p:sldId id="273" r:id="rId44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3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2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9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99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5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27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05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91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20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18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023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18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83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91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094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322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23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911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280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5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671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54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038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790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978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46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292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458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5564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596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1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415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4580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970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844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921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258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020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905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863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9420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1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528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11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392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071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649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085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53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3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3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9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5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2/9/2015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83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2/9/2015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44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2/9/2015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13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2/9/2015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73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BF83FED2-3784-49FB-902E-2879190AEC5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2/9/2015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A4E86D71-45D4-4E18-8066-A47B6E96129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68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mskorner4teachertalk.com/writing/sixtrait/conventions/punctua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Punctuation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3886200"/>
            <a:ext cx="51911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3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,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4. When to use a comma?</a:t>
            </a: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After each item in a series</a:t>
            </a:r>
            <a:r>
              <a:rPr lang="en-US" dirty="0"/>
              <a:t> </a:t>
            </a:r>
            <a:r>
              <a:rPr lang="en-US" dirty="0" smtClean="0"/>
              <a:t>of at least three items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I went to Spain, Italy, Austria, and Germany.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en-US" sz="1200" dirty="0" smtClean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set off interruptions in a sentence 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We were, believe it or not, best friends.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My father, however, didn’t agree.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Sarah, I think, deserves the promotion.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en-US" dirty="0" smtClean="0"/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وان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7000" b="1" dirty="0" smtClean="0"/>
              <a:t>,</a:t>
            </a:r>
            <a:endParaRPr lang="ar-SA" altLang="en-US" sz="7000" dirty="0" smtClean="0"/>
          </a:p>
        </p:txBody>
      </p:sp>
      <p:sp>
        <p:nvSpPr>
          <p:cNvPr id="12291" name="مستطيل 3"/>
          <p:cNvSpPr>
            <a:spLocks noChangeArrowheads="1"/>
          </p:cNvSpPr>
          <p:nvPr/>
        </p:nvSpPr>
        <p:spPr bwMode="auto">
          <a:xfrm>
            <a:off x="533400" y="2133600"/>
            <a:ext cx="78486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sz="2800" b="1" i="1" dirty="0"/>
              <a:t>4. When to use a comma?</a:t>
            </a:r>
            <a:endParaRPr lang="en-US" altLang="en-US" sz="2800" dirty="0"/>
          </a:p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Before the conjunction in a compound sentence </a:t>
            </a:r>
          </a:p>
          <a:p>
            <a:pPr algn="l" rtl="0" eaLnBrk="1" hangingPunct="1"/>
            <a:r>
              <a:rPr lang="en-US" altLang="en-US" sz="2800" dirty="0"/>
              <a:t>Ali is outgoing, but his brother is introvert.</a:t>
            </a:r>
          </a:p>
          <a:p>
            <a:pPr algn="l" rtl="0" eaLnBrk="1" hangingPunct="1"/>
            <a:endParaRPr lang="en-US" altLang="en-US" sz="1500" dirty="0"/>
          </a:p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In quotes</a:t>
            </a:r>
          </a:p>
          <a:p>
            <a:pPr algn="l" rtl="0" eaLnBrk="1" hangingPunct="1"/>
            <a:r>
              <a:rPr lang="en-US" altLang="en-US" sz="2800" dirty="0"/>
              <a:t>The boy cried, “ I want a new toy.”</a:t>
            </a:r>
          </a:p>
          <a:p>
            <a:pPr algn="l" rtl="0" eaLnBrk="1" hangingPunct="1"/>
            <a:r>
              <a:rPr lang="en-US" altLang="en-US" sz="2800" dirty="0"/>
              <a:t>“ I want a new toy,” the boy cried.</a:t>
            </a:r>
          </a:p>
          <a:p>
            <a:pPr algn="l" rtl="0" eaLnBrk="1" hangingPunct="1"/>
            <a:endParaRPr lang="en-US" altLang="en-US" sz="1500" dirty="0"/>
          </a:p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After interjections like </a:t>
            </a:r>
            <a:r>
              <a:rPr lang="en-US" altLang="en-US" sz="2800" i="1" dirty="0"/>
              <a:t>oh</a:t>
            </a:r>
            <a:r>
              <a:rPr lang="en-US" altLang="en-US" sz="2800" dirty="0"/>
              <a:t> or </a:t>
            </a:r>
            <a:r>
              <a:rPr lang="en-US" altLang="en-US" sz="2800" i="1" dirty="0"/>
              <a:t>well</a:t>
            </a:r>
          </a:p>
          <a:p>
            <a:pPr algn="l" rtl="0" eaLnBrk="1" hangingPunct="1"/>
            <a:r>
              <a:rPr lang="en-US" altLang="en-US" sz="2800" dirty="0"/>
              <a:t>Oh, you surprised 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,</a:t>
            </a:r>
            <a:endParaRPr lang="ar-SA" sz="7200" b="1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buFont typeface="Georgia" panose="02040502050405020303" pitchFamily="18" charset="0"/>
              <a:buNone/>
            </a:pPr>
            <a:r>
              <a:rPr lang="en-US" altLang="en-US" b="1" i="1" smtClean="0"/>
              <a:t>4. When to use a comma?</a:t>
            </a:r>
            <a:endParaRPr lang="en-US" altLang="en-US" smtClean="0"/>
          </a:p>
          <a:p>
            <a:pPr algn="l" rtl="0" eaLnBrk="1" hangingPunct="1"/>
            <a:r>
              <a:rPr lang="en-US" altLang="en-US" smtClean="0"/>
              <a:t>To separate 2 or more adjectives modifying the same noun</a:t>
            </a:r>
          </a:p>
          <a:p>
            <a:pPr algn="l" rtl="0" eaLnBrk="1" hangingPunct="1">
              <a:buFont typeface="Georgia" panose="02040502050405020303" pitchFamily="18" charset="0"/>
              <a:buNone/>
            </a:pPr>
            <a:r>
              <a:rPr lang="en-US" altLang="en-US" smtClean="0"/>
              <a:t>It is an expensive, ill-planned project.</a:t>
            </a:r>
          </a:p>
          <a:p>
            <a:pPr algn="l" rtl="0" eaLnBrk="1" hangingPunct="1">
              <a:buFont typeface="Georgia" panose="02040502050405020303" pitchFamily="18" charset="0"/>
              <a:buNone/>
            </a:pPr>
            <a:r>
              <a:rPr lang="en-US" altLang="en-US" smtClean="0"/>
              <a:t>He is a tall, handsome boy.</a:t>
            </a:r>
          </a:p>
          <a:p>
            <a:pPr algn="l" rtl="0" eaLnBrk="1" hangingPunct="1">
              <a:buFont typeface="Georgia" panose="02040502050405020303" pitchFamily="18" charset="0"/>
              <a:buNone/>
            </a:pPr>
            <a:endParaRPr lang="en-US" altLang="en-US" smtClean="0"/>
          </a:p>
          <a:p>
            <a:pPr algn="l" rtl="0" eaLnBrk="1" hangingPunct="1"/>
            <a:r>
              <a:rPr lang="en-US" altLang="en-US" smtClean="0"/>
              <a:t>Before tag questions</a:t>
            </a:r>
          </a:p>
          <a:p>
            <a:pPr algn="l" rtl="0" eaLnBrk="1" hangingPunct="1">
              <a:buFont typeface="Georgia" panose="02040502050405020303" pitchFamily="18" charset="0"/>
              <a:buNone/>
            </a:pPr>
            <a:r>
              <a:rPr lang="en-US" altLang="en-US" smtClean="0"/>
              <a:t>The weather is hot, isn’t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,</a:t>
            </a:r>
            <a:endParaRPr lang="ar-SA" sz="7200" b="1" dirty="0"/>
          </a:p>
        </p:txBody>
      </p:sp>
      <p:sp>
        <p:nvSpPr>
          <p:cNvPr id="14338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Font typeface="Georgia" panose="02040502050405020303" pitchFamily="18" charset="0"/>
              <a:buNone/>
            </a:pPr>
            <a:r>
              <a:rPr lang="en-US" altLang="en-US" b="1" i="1" smtClean="0"/>
              <a:t>4. When to use a comma?</a:t>
            </a:r>
            <a:endParaRPr lang="en-US" altLang="en-US" smtClean="0"/>
          </a:p>
          <a:p>
            <a:pPr algn="l" rtl="0"/>
            <a:r>
              <a:rPr lang="en-US" altLang="en-US" smtClean="0"/>
              <a:t>To set off abbreviations like etc., e.g., and i.e.</a:t>
            </a:r>
          </a:p>
          <a:p>
            <a:pPr algn="l" rtl="0">
              <a:buFont typeface="Georgia" panose="02040502050405020303" pitchFamily="18" charset="0"/>
              <a:buNone/>
            </a:pPr>
            <a:endParaRPr lang="en-US" altLang="en-US" smtClean="0"/>
          </a:p>
          <a:p>
            <a:pPr algn="l" rtl="0"/>
            <a:r>
              <a:rPr lang="en-US" altLang="en-US" smtClean="0"/>
              <a:t>After adverb clauses</a:t>
            </a:r>
          </a:p>
          <a:p>
            <a:pPr algn="l" rtl="0">
              <a:buFont typeface="Georgia" panose="02040502050405020303" pitchFamily="18" charset="0"/>
              <a:buNone/>
            </a:pPr>
            <a:r>
              <a:rPr lang="en-US" altLang="en-US" smtClean="0"/>
              <a:t>Because she was late, she missed the exam.</a:t>
            </a:r>
          </a:p>
          <a:p>
            <a:pPr algn="l" rtl="0">
              <a:buFont typeface="Georgia" panose="02040502050405020303" pitchFamily="18" charset="0"/>
              <a:buNone/>
            </a:pPr>
            <a:endParaRPr lang="en-US" altLang="en-US" smtClean="0"/>
          </a:p>
          <a:p>
            <a:pPr algn="l" rtl="0"/>
            <a:r>
              <a:rPr lang="en-US" altLang="en-US" smtClean="0"/>
              <a:t>After introductory phrases</a:t>
            </a:r>
          </a:p>
          <a:p>
            <a:pPr algn="l" rtl="0">
              <a:buFont typeface="Georgia" panose="02040502050405020303" pitchFamily="18" charset="0"/>
              <a:buNone/>
            </a:pPr>
            <a:r>
              <a:rPr lang="en-US" altLang="en-US" smtClean="0"/>
              <a:t>For the past decade, Dr. James worked at Kings Hospital.</a:t>
            </a:r>
          </a:p>
          <a:p>
            <a:pPr algn="l" rtl="0">
              <a:buFont typeface="Georgia" panose="02040502050405020303" pitchFamily="18" charset="0"/>
              <a:buNone/>
            </a:pPr>
            <a:endParaRPr lang="en-US" altLang="en-US" smtClean="0"/>
          </a:p>
          <a:p>
            <a:endParaRPr lang="ar-S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7000" b="1" smtClean="0"/>
              <a:t>,</a:t>
            </a:r>
            <a:endParaRPr lang="ar-SA" altLang="en-US" sz="7000" smtClean="0"/>
          </a:p>
        </p:txBody>
      </p:sp>
      <p:sp>
        <p:nvSpPr>
          <p:cNvPr id="5" name="مستطيل 4"/>
          <p:cNvSpPr/>
          <p:nvPr/>
        </p:nvSpPr>
        <p:spPr>
          <a:xfrm>
            <a:off x="533400" y="2209800"/>
            <a:ext cx="8153400" cy="3724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b="1" i="1" dirty="0"/>
              <a:t>4. When to use a comma?</a:t>
            </a:r>
            <a:endParaRPr lang="en-US" sz="2800" dirty="0"/>
          </a:p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/>
              <a:t>After the street address and city in an address</a:t>
            </a:r>
          </a:p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/>
              <a:t>She studies in Los Angeles, California.</a:t>
            </a:r>
          </a:p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/>
              <a:t>Mail the letter to Seed Brokers, Box 364, Holland, MI 30127.</a:t>
            </a:r>
          </a:p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defRPr/>
            </a:pPr>
            <a:endParaRPr lang="en-US" sz="1200" dirty="0"/>
          </a:p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/>
              <a:t>After every 3 digits in large numbers (</a:t>
            </a:r>
            <a:r>
              <a:rPr lang="en-US" sz="2800" i="1" dirty="0"/>
              <a:t>exception: years</a:t>
            </a:r>
            <a:r>
              <a:rPr lang="en-US" sz="2800" dirty="0"/>
              <a:t>)</a:t>
            </a:r>
          </a:p>
          <a:p>
            <a:pPr marL="365760" indent="-256032" algn="l" rtl="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/>
              <a:t>That car costs 30,000 $.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,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b="1" i="1" dirty="0" smtClean="0"/>
              <a:t>4. When to use a comma?</a:t>
            </a:r>
            <a:endParaRPr lang="en-US" dirty="0" smtClean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After </a:t>
            </a:r>
            <a:r>
              <a:rPr lang="en-US" dirty="0"/>
              <a:t>the greeting in </a:t>
            </a:r>
            <a:r>
              <a:rPr lang="en-US" dirty="0" smtClean="0"/>
              <a:t>personal letters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Dear sir,       Dear Ann,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en-US" sz="1000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After the closing in </a:t>
            </a:r>
            <a:r>
              <a:rPr lang="en-US" dirty="0" smtClean="0"/>
              <a:t>letters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Warm regards,                Sincerely, 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en-US" sz="1000" dirty="0" smtClean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After the day and the year in a date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November 30, 2013, is our wedding day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7200" b="1" smtClean="0"/>
              <a:t>;</a:t>
            </a:r>
            <a:endParaRPr lang="ar-SA" altLang="en-US" sz="7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324350"/>
          </a:xfrm>
        </p:spPr>
        <p:txBody>
          <a:bodyPr>
            <a:noAutofit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600" b="1" i="1" dirty="0" smtClean="0"/>
              <a:t>5. When to use a semicolon?</a:t>
            </a:r>
            <a:endParaRPr lang="en-US" sz="600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/>
              <a:t>To join two independent clauses (no comma and conjunction are necessary)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600" dirty="0" smtClean="0"/>
              <a:t>Some painters influenced Picasso; others were influenced by him.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/>
              <a:t>To separate items in a series when they contain punctuation, such as commas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600" dirty="0" smtClean="0"/>
              <a:t>My favorite hobbies are going to the movies, especially comedies; reading novels, especially adventure books; and playing sports, both tennis and football.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7200" b="1" smtClean="0"/>
              <a:t>:</a:t>
            </a:r>
            <a:endParaRPr lang="ar-SA" altLang="en-US" sz="7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6. When to use a colon?</a:t>
            </a: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Between hours and minutes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It is 10:30 p.m.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introduce a list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Libraries have two kinds of periodicals: bound and current.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After the greeting in business/professional letters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Dr. Smith: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7200" b="1" smtClean="0"/>
              <a:t>:</a:t>
            </a:r>
            <a:endParaRPr lang="ar-SA" altLang="en-US" sz="7200" b="1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Georgia" panose="02040502050405020303" pitchFamily="18" charset="0"/>
              <a:buNone/>
              <a:defRPr/>
            </a:pPr>
            <a:r>
              <a:rPr lang="en-US" sz="2500" b="1" i="1" dirty="0" smtClean="0"/>
              <a:t>6. When to use a colon?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500" dirty="0" smtClean="0"/>
              <a:t>Between the title and the subtitle of a book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500" dirty="0" smtClean="0"/>
              <a:t>Man on Mars: Dream or Reality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500" dirty="0" smtClean="0"/>
              <a:t>To introduce a long quotation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500" dirty="0" smtClean="0"/>
              <a:t>Helen Keller said: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500" dirty="0" smtClean="0"/>
              <a:t>   Security is mostly a superstition. It does not exist in nature, nor do the children of men as a whole experience it. Avoiding danger is no safer in the long run than outright exposure. Life is either a daring adventure, or nothing.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’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7. When to use an apostrophe?</a:t>
            </a:r>
            <a:endParaRPr lang="en-US" sz="1000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In contractions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I can’t speak French.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’ shrimps an’ oyster.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Special plurals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He writes </a:t>
            </a:r>
            <a:r>
              <a:rPr lang="en-US" dirty="0" err="1" smtClean="0"/>
              <a:t>b’s</a:t>
            </a:r>
            <a:r>
              <a:rPr lang="en-US" dirty="0" smtClean="0"/>
              <a:t> instead of </a:t>
            </a:r>
            <a:r>
              <a:rPr lang="en-US" dirty="0" err="1" smtClean="0"/>
              <a:t>p’s</a:t>
            </a:r>
            <a:r>
              <a:rPr lang="en-US" dirty="0" smtClean="0"/>
              <a:t>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The '60s were a time of great social unrest.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show possession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Sara’s dress is fashionable.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7318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What is Punctuation?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Punctuation </a:t>
            </a:r>
            <a:r>
              <a:rPr lang="en-US" dirty="0"/>
              <a:t>is the system of symbols that we use to separate written sentences and parts of sentences, and to make their meaning clear. Each symbol is called a "punctuation mark</a:t>
            </a:r>
            <a:r>
              <a:rPr lang="en-US" dirty="0" smtClean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254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altLang="en-US" b="1" smtClean="0"/>
              <a:t>“ ”</a:t>
            </a:r>
            <a:endParaRPr lang="ar-SA" alt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8. When to use quotation marks?</a:t>
            </a: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Before and after a direct quote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The boy cried, “ I want a new toy.”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Around words, letters, or symbols that are slang or being used in a special way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“</a:t>
            </a:r>
            <a:r>
              <a:rPr lang="en-US" dirty="0" err="1" smtClean="0"/>
              <a:t>Fizbo</a:t>
            </a:r>
            <a:r>
              <a:rPr lang="en-US" dirty="0" smtClean="0"/>
              <a:t>” is a home that is for sale by owner.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Use single quotation marks for quotation marks within </a:t>
            </a:r>
            <a:r>
              <a:rPr lang="en-US" dirty="0" smtClean="0"/>
              <a:t>quotations</a:t>
            </a:r>
          </a:p>
          <a:p>
            <a:r>
              <a:rPr lang="en-US" dirty="0" smtClean="0"/>
              <a:t>Example: </a:t>
            </a:r>
            <a:r>
              <a:rPr lang="en-GB" dirty="0"/>
              <a:t>"Did she ask, </a:t>
            </a:r>
            <a:r>
              <a:rPr lang="en-GB" dirty="0" smtClean="0">
                <a:solidFill>
                  <a:srgbClr val="FF0000"/>
                </a:solidFill>
              </a:rPr>
              <a:t>‘</a:t>
            </a:r>
            <a:r>
              <a:rPr lang="en-GB" dirty="0" smtClean="0"/>
              <a:t>How old are you?</a:t>
            </a:r>
            <a:r>
              <a:rPr lang="en-GB" dirty="0" smtClean="0">
                <a:solidFill>
                  <a:srgbClr val="FF0000"/>
                </a:solidFill>
              </a:rPr>
              <a:t>'</a:t>
            </a:r>
            <a:r>
              <a:rPr lang="en-GB" dirty="0" smtClean="0"/>
              <a:t>"</a:t>
            </a:r>
            <a:endParaRPr lang="en-US" dirty="0" smtClean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Around titles of some works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“Heart of Darkness” is a masterpiece.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…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572000"/>
          </a:xfrm>
        </p:spPr>
        <p:txBody>
          <a:bodyPr>
            <a:normAutofit lnSpcReduction="100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9. When to use ellipses?</a:t>
            </a: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indicate a pause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Juan thought and thought … and then thought some more.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indicate omitted words in a quotation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According to Quirk and </a:t>
            </a:r>
            <a:r>
              <a:rPr lang="en-US" dirty="0" err="1" smtClean="0"/>
              <a:t>Greenbaum</a:t>
            </a:r>
            <a:r>
              <a:rPr lang="en-US" dirty="0" smtClean="0"/>
              <a:t>, the distinctions are unimportant … for count nouns with specific reference to definite and indefinite pronouns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-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4350"/>
          </a:xfrm>
        </p:spPr>
        <p:txBody>
          <a:bodyPr>
            <a:normAutofit lnSpcReduction="100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10. When to use a hyphen?</a:t>
            </a: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In compound adjectives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A light-footed burglar stole the store.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join a capital letter to a word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The doctor took an X-ray of my broken arm.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At the end of the line, when dividing words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Selena’s first year at college was full of pres-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err="1" smtClean="0"/>
              <a:t>sures</a:t>
            </a:r>
            <a:r>
              <a:rPr lang="en-US" dirty="0" smtClean="0"/>
              <a:t> and responsibilities.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-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4350"/>
          </a:xfrm>
        </p:spPr>
        <p:txBody>
          <a:bodyPr>
            <a:normAutofit lnSpcReduction="100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10. When to use a hyphen?</a:t>
            </a: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In compound numbers from twenty-one to ninety-nine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Between the numbers in a fraction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Fill two-thirds of the cup with flour.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In some compound words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Please remember that check-out is at 12 noon.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7200" b="1" smtClean="0"/>
              <a:t>( )</a:t>
            </a:r>
            <a:endParaRPr lang="ar-SA" altLang="en-US" sz="7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4350"/>
          </a:xfrm>
        </p:spPr>
        <p:txBody>
          <a:bodyPr>
            <a:normAutofit lnSpcReduction="100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500" b="1" i="1" dirty="0" smtClean="0"/>
              <a:t>11. When to use parentheses?</a:t>
            </a:r>
            <a:endParaRPr lang="en-US" sz="2500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500" dirty="0" smtClean="0"/>
              <a:t>Around a word/phrase that adds information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500" dirty="0" smtClean="0"/>
              <a:t>His salary was 3,000 SAR ( a quite comfortable wage at that time).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500" dirty="0" smtClean="0"/>
              <a:t>No parentheses within parentheses - use brackets instead of the inner ones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500" dirty="0" smtClean="0"/>
              <a:t>After, or before and after numbers or letters in text to list items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500" dirty="0" smtClean="0"/>
              <a:t>(1) (2)  (A) (B)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500" dirty="0" smtClean="0"/>
              <a:t>You can change the size of the dress within (4) days.</a:t>
            </a:r>
            <a:endParaRPr lang="ar-SA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 eaLnBrk="1" hangingPunct="1"/>
            <a:r>
              <a:rPr lang="en-US" altLang="en-US" sz="7200" b="1" smtClean="0"/>
              <a:t>[  ]</a:t>
            </a:r>
            <a:endParaRPr lang="ar-SA" altLang="en-US" sz="7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12. When to use brackets?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Around words you add to a quote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Around words within parenthesized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b="1" smtClean="0"/>
              <a:t>Underlining/Italics</a:t>
            </a:r>
            <a:endParaRPr lang="ar-SA" altLang="en-US" sz="44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13. When to use underlining or italics (preferred)?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Foreign words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i="1" dirty="0" err="1" smtClean="0"/>
              <a:t>Sharia</a:t>
            </a:r>
            <a:r>
              <a:rPr lang="en-US" dirty="0" smtClean="0"/>
              <a:t> forbids the acceptance of </a:t>
            </a:r>
            <a:r>
              <a:rPr lang="en-US" i="1" dirty="0" err="1" smtClean="0"/>
              <a:t>riba</a:t>
            </a:r>
            <a:r>
              <a:rPr lang="en-US" i="1" dirty="0" smtClean="0"/>
              <a:t> </a:t>
            </a:r>
            <a:r>
              <a:rPr lang="en-US" dirty="0" smtClean="0"/>
              <a:t>(usury).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Words/numbers/letters used in a special way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i="1" dirty="0" smtClean="0"/>
              <a:t>She</a:t>
            </a:r>
            <a:r>
              <a:rPr lang="en-US" dirty="0" smtClean="0"/>
              <a:t> is a subject pronoun used with females.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0" algn="ctr" rtl="0" eaLnBrk="1" hangingPunct="1">
              <a:buFont typeface="Georgia" panose="02040502050405020303" pitchFamily="18" charset="0"/>
              <a:buNone/>
            </a:pPr>
            <a:r>
              <a:rPr lang="ar-SA" altLang="en-US" sz="7200" b="1" smtClean="0"/>
              <a:t>علامات الترقيم</a:t>
            </a:r>
            <a:endParaRPr lang="en-US" altLang="en-US" sz="7200" b="1" smtClean="0"/>
          </a:p>
          <a:p>
            <a:pPr marL="109538" indent="0" algn="ctr" rtl="0" eaLnBrk="1" hangingPunct="1">
              <a:buFont typeface="Georgia" panose="02040502050405020303" pitchFamily="18" charset="0"/>
              <a:buNone/>
            </a:pPr>
            <a:endParaRPr lang="ar-SA" altLang="en-US" sz="7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SA" altLang="en-US" sz="7200" b="1" smtClean="0"/>
              <a:t>((  ))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1. متى نستخدم علامات التنصيص؟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عند الاقتباس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قال الرسول صلى الله عليه وسلم: (( الدين المعاملة.)).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عناوين الكتب والمقالات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عند مناقشة كلمة أو لفظ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(( الرأسمالية)) فكر غربي يقدم الفرد على المجتمع.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SA" altLang="en-US" sz="7200" b="1" smtClean="0"/>
              <a:t>(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2. متى نستخدم الأقواس للحصر؟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لتحديد معنى عام سابق لها (أي توفير معلومات إضافية)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لشرح معنى غامض سابق لها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للتمثيل لجملة سابقة لها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للإشارة إلى مرجع في وسط الكلام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للفت الانتباه لعبارة محددة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7244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importance of and rules of punctuation vary from language to language. In English, punctuation is essential to allow the reader to understand the writer's meaning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Which of </a:t>
            </a:r>
            <a:r>
              <a:rPr lang="en-US" dirty="0" smtClean="0">
                <a:solidFill>
                  <a:srgbClr val="FF0000"/>
                </a:solidFill>
              </a:rPr>
              <a:t>these sentences </a:t>
            </a:r>
            <a:r>
              <a:rPr lang="en-US" dirty="0">
                <a:solidFill>
                  <a:srgbClr val="FF0000"/>
                </a:solidFill>
              </a:rPr>
              <a:t>do you think was the writer's real intention?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/>
              <a:t>My interests include cooking dogs and swimming.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/>
              <a:t>My interests include cooking, dogs and swimming.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 eaLnBrk="1" hangingPunct="1"/>
            <a:r>
              <a:rPr lang="en-US" altLang="en-US" sz="7200" b="1" smtClean="0"/>
              <a:t>…</a:t>
            </a:r>
            <a:endParaRPr lang="ar-SA" altLang="en-US" sz="7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3. متى نستخدم علامة الحذف؟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b="1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للدلالة على إسقاظ لفظ أو أكثر من الاقتباس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-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4. متى نستخدم الشرطة؟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b="1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لحصر الجملة الاعتراضية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الملك عبد العزيز – طيب الله ثراه – هو مؤسس المملكة العربية السعودية.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للدلالة على الشرح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للدلالة على الإضافة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عند التعداد بالنقاط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أولا –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ثانيا –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ar-SA" dirty="0" smtClean="0"/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 eaLnBrk="1" hangingPunct="1"/>
            <a:r>
              <a:rPr lang="ar-SA" altLang="en-US" sz="7200" b="1" smtClean="0"/>
              <a:t>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5. متى نستخدم الفاصلة؟</a:t>
            </a:r>
            <a:endParaRPr lang="ar-S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بين المعطوفات من مفردات أو عبارات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أنواع المادة ثلاثة: أجسام صلبة، وأجسام سائلة، </a:t>
            </a:r>
            <a:r>
              <a:rPr lang="ar-SA" dirty="0" err="1" smtClean="0"/>
              <a:t>و</a:t>
            </a:r>
            <a:r>
              <a:rPr lang="ar-SA" dirty="0" smtClean="0"/>
              <a:t> أجسام غازية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ar-S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بين الجمل المعطوفة على بعضها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إمداد الريف بالكهرباء يساعد على حفظ الأمن، ويرفع مستوى المعيشة، ويحد من الهجرة إلى المدينة.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 eaLnBrk="1" hangingPunct="1"/>
            <a:r>
              <a:rPr lang="ar-SA" altLang="en-US" sz="7200" b="1" smtClean="0"/>
              <a:t>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5. متى نستخدم الفاصلة؟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بعد حرف الجواب في أول الجملة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نعم، التفاح مفيد للصحة.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بعد المنادى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err="1" smtClean="0"/>
              <a:t>ياعلي</a:t>
            </a:r>
            <a:r>
              <a:rPr lang="ar-SA" dirty="0" smtClean="0"/>
              <a:t>، حان موعد السفر.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b="1" i="1" u="sng" dirty="0" smtClean="0"/>
              <a:t>لا</a:t>
            </a:r>
            <a:r>
              <a:rPr lang="ar-SA" dirty="0" smtClean="0"/>
              <a:t> توضع بين أركان الجملة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SA" altLang="en-US" sz="7200" b="1" smtClean="0"/>
              <a:t>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6. متى نستخدم الفاصلة المنقوطة؟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بين جملتين لهما علاقة في المعنى كأن تكون الأولى مسببة للثانية أو العكس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لم يحقق أخوك الدرجات العالية؛ لأنه لم يتأن في الإجابة؛ ولم يحسن فهم السؤال.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لقد غامر بماله في مشاريع لم يخطط لها؛ فتبدد هذا المال.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SA" altLang="en-US" sz="7200" b="1" smtClean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7. متى نستخدم النقطة؟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عند انتهاء جملة تم معناها وتكون الجملة التي تليها تطرق معنى جديدا.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من فوائد الحليب تقوية العظام والأسنان، وتغذية الشعر، ومحاربة الأمراض. إلا أن الإكثار منه مضر للصحة.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en-US" b="1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8. متى نستخدم النقطتان الرأسيتان؟</a:t>
            </a:r>
            <a:endParaRPr lang="ar-S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للتوضيح أو التفسير أو التمثيل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في جسم الإنسان بعض المعادن، مثل: الحديد والفسفور والكبريت.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توضع بين الشيء وأنواعه أو أقسامه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أنواع المادة ثلاثة: أجسام صلبة، وأجسام سائلة، </a:t>
            </a:r>
            <a:r>
              <a:rPr lang="ar-SA" dirty="0" err="1" smtClean="0"/>
              <a:t>و</a:t>
            </a:r>
            <a:r>
              <a:rPr lang="ar-SA" dirty="0" smtClean="0"/>
              <a:t> أجسام غازية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لنقل الكلام حرفياً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قال علي بن أبي طالب رضي الله عنه: (حد الحلم ضبط النفس عند الغضب.)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SA" altLang="en-US" sz="7200" b="1" smtClean="0"/>
              <a:t>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9. متى نستخدم علامة الاستفهام؟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في نهاية السؤال سواء كانت أداة الاستفهام مذكورة أم لا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أهذا كتابك؟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أين يعمل أخوك؟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تسمع كلاما مكذوبا عني وتسكت؟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SA" altLang="en-US" sz="7200" b="1" smtClean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ar-SA" b="1" dirty="0" smtClean="0"/>
              <a:t>10. متى نستخدم علامة التعجب؟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بعد أي صيغة تعجب أو انفعال أو دعاء أو دهشة أو استغاثة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ما أقسى ظلم القريب 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حفظ الله بلادنا 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يا لجمال الخضرة 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ar-SA" dirty="0" smtClean="0"/>
              <a:t>أيخون الرجل وطنه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References</a:t>
            </a:r>
            <a:endParaRPr lang="ar-SA" altLang="en-US" b="1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>
                <a:hlinkClick r:id="rId2"/>
              </a:rPr>
              <a:t>http://www.kimskorner4teachertalk.com/writing/sixtrait/conventions/punctuation.html</a:t>
            </a:r>
            <a:endParaRPr lang="en-US" altLang="en-US" smtClean="0"/>
          </a:p>
          <a:p>
            <a:pPr algn="l" rtl="0" eaLnBrk="1" hangingPunct="1"/>
            <a:r>
              <a:rPr lang="en-US" altLang="en-US" smtClean="0"/>
              <a:t>Ghazala, H. (2003). </a:t>
            </a:r>
            <a:r>
              <a:rPr lang="en-US" altLang="en-US" i="1" smtClean="0"/>
              <a:t>Translation as problems and solutions: A coursebook for university students and trainee translators (5</a:t>
            </a:r>
            <a:r>
              <a:rPr lang="en-US" altLang="en-US" i="1" baseline="30000" smtClean="0"/>
              <a:t>th</a:t>
            </a:r>
            <a:r>
              <a:rPr lang="en-US" altLang="en-US" i="1" smtClean="0"/>
              <a:t> ed.)</a:t>
            </a:r>
            <a:r>
              <a:rPr lang="en-US" altLang="en-US" smtClean="0"/>
              <a:t>. Beirut: Dar wa Maktabat Al-Hilal.</a:t>
            </a:r>
            <a:endParaRPr lang="ar-S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en-US" dirty="0"/>
              <a:t>An English teacher wrote the following words on the board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woman without her man is nothing</a:t>
            </a:r>
            <a:endParaRPr lang="en-US" dirty="0"/>
          </a:p>
          <a:p>
            <a:r>
              <a:rPr lang="en-US" dirty="0"/>
              <a:t>The teacher then asked the students to punctuate the words correctly. The men wrote the top (blue) line. The women wrote the bottom (pink) line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63246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6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Punctuation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Periods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Exclamation 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Question 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Commas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Semicolons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Colons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Apostrophes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Quotation 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Ellipses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Hyphens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Parentheses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Brackets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Underlining or </a:t>
            </a:r>
            <a:r>
              <a:rPr lang="en-US" sz="2400" i="1" dirty="0" smtClean="0"/>
              <a:t>italics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1365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.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4350"/>
          </a:xfrm>
        </p:spPr>
        <p:txBody>
          <a:bodyPr>
            <a:normAutofit fontScale="92500" lnSpcReduction="100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1. When to use a period?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1500" dirty="0" smtClean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At the end of statements and indirect questions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The sun rises from the east. 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The </a:t>
            </a:r>
            <a:r>
              <a:rPr lang="en-US" dirty="0" smtClean="0"/>
              <a:t>coach </a:t>
            </a:r>
            <a:r>
              <a:rPr lang="en-US" dirty="0" smtClean="0"/>
              <a:t>asked me whether I can swim or not.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After an abbreviation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Dr.     Ph.D.      B.C.       p.m.      etc. 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The meeting was scheduled at 10 a.m., but it was postponed to 11:30 a.m.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.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4350"/>
          </a:xfrm>
        </p:spPr>
        <p:txBody>
          <a:bodyPr>
            <a:normAutofit fontScale="85000" lnSpcReduction="20000"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1. When to use a period?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After an initial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E.R.K.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As a decimal point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It costs 10.50 SAR.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After each number in a list</a:t>
            </a:r>
          </a:p>
          <a:p>
            <a:pPr marL="624078" indent="-51435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en-US" dirty="0" smtClean="0"/>
              <a:t>Verbs</a:t>
            </a:r>
          </a:p>
          <a:p>
            <a:pPr marL="624078" indent="-51435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en-US" dirty="0" smtClean="0"/>
              <a:t>Nouns</a:t>
            </a:r>
          </a:p>
          <a:p>
            <a:pPr marL="624078" indent="-51435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en-US" dirty="0" smtClean="0"/>
              <a:t>adjectives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!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2. When to use an exclamation mark?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At the end of a sentence, phrase, or word that indicates strong emotion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Ouch!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Poor John!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What a lovely weather!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/>
              <a:t>?</a:t>
            </a:r>
            <a:endParaRPr lang="ar-S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/>
              <a:t>3. When to use a question mark?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At the end of a question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Are you a writer?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At the end of a declarative statement that is meant to be a question</a:t>
            </a:r>
          </a:p>
          <a:p>
            <a:pPr marL="365760" indent="-256032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dirty="0" smtClean="0"/>
              <a:t>She is your sister?</a:t>
            </a:r>
          </a:p>
          <a:p>
            <a:pPr marL="109728" indent="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565</TotalTime>
  <Words>1728</Words>
  <Application>Microsoft Office PowerPoint</Application>
  <PresentationFormat>On-screen Show (4:3)</PresentationFormat>
  <Paragraphs>278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Georgia</vt:lpstr>
      <vt:lpstr>Times New Roman</vt:lpstr>
      <vt:lpstr>Office Theme</vt:lpstr>
      <vt:lpstr>1_Office Theme</vt:lpstr>
      <vt:lpstr>2_Office Theme</vt:lpstr>
      <vt:lpstr>3_Office Theme</vt:lpstr>
      <vt:lpstr>4_Office Theme</vt:lpstr>
      <vt:lpstr>Punctuation</vt:lpstr>
      <vt:lpstr>What is Punctuation? </vt:lpstr>
      <vt:lpstr>PowerPoint Presentation</vt:lpstr>
      <vt:lpstr>PowerPoint Presentation</vt:lpstr>
      <vt:lpstr>Punctuation Marks</vt:lpstr>
      <vt:lpstr>.</vt:lpstr>
      <vt:lpstr>.</vt:lpstr>
      <vt:lpstr>!</vt:lpstr>
      <vt:lpstr>?</vt:lpstr>
      <vt:lpstr>,</vt:lpstr>
      <vt:lpstr>,</vt:lpstr>
      <vt:lpstr>,</vt:lpstr>
      <vt:lpstr>,</vt:lpstr>
      <vt:lpstr>,</vt:lpstr>
      <vt:lpstr>,</vt:lpstr>
      <vt:lpstr>;</vt:lpstr>
      <vt:lpstr>:</vt:lpstr>
      <vt:lpstr>:</vt:lpstr>
      <vt:lpstr>’</vt:lpstr>
      <vt:lpstr>“ ”</vt:lpstr>
      <vt:lpstr>…</vt:lpstr>
      <vt:lpstr>-</vt:lpstr>
      <vt:lpstr>-</vt:lpstr>
      <vt:lpstr>( )</vt:lpstr>
      <vt:lpstr>[  ]</vt:lpstr>
      <vt:lpstr>Underlining/Italics</vt:lpstr>
      <vt:lpstr>PowerPoint Presentation</vt:lpstr>
      <vt:lpstr>((  ))</vt:lpstr>
      <vt:lpstr>( )</vt:lpstr>
      <vt:lpstr>…</vt:lpstr>
      <vt:lpstr>-</vt:lpstr>
      <vt:lpstr>،</vt:lpstr>
      <vt:lpstr>،</vt:lpstr>
      <vt:lpstr>؛</vt:lpstr>
      <vt:lpstr>.</vt:lpstr>
      <vt:lpstr>:</vt:lpstr>
      <vt:lpstr>؟</vt:lpstr>
      <vt:lpstr>!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Construction II</dc:title>
  <dc:creator>Fawaz</dc:creator>
  <cp:lastModifiedBy>Ghadah Alotaibi</cp:lastModifiedBy>
  <cp:revision>57</cp:revision>
  <dcterms:created xsi:type="dcterms:W3CDTF">2006-08-16T00:00:00Z</dcterms:created>
  <dcterms:modified xsi:type="dcterms:W3CDTF">2015-02-09T19:38:16Z</dcterms:modified>
</cp:coreProperties>
</file>