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sldIdLst>
    <p:sldId id="257" r:id="rId2"/>
    <p:sldId id="292" r:id="rId3"/>
    <p:sldId id="259" r:id="rId4"/>
    <p:sldId id="261" r:id="rId5"/>
    <p:sldId id="263" r:id="rId6"/>
    <p:sldId id="265" r:id="rId7"/>
    <p:sldId id="267" r:id="rId8"/>
    <p:sldId id="269" r:id="rId9"/>
    <p:sldId id="271" r:id="rId10"/>
    <p:sldId id="273" r:id="rId11"/>
    <p:sldId id="275" r:id="rId12"/>
    <p:sldId id="277" r:id="rId13"/>
    <p:sldId id="279" r:id="rId14"/>
    <p:sldId id="281" r:id="rId15"/>
    <p:sldId id="283" r:id="rId16"/>
    <p:sldId id="285" r:id="rId17"/>
    <p:sldId id="287" r:id="rId18"/>
    <p:sldId id="290"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99BDD-7BFB-493C-8AC4-3495E033E8DD}" type="datetimeFigureOut">
              <a:rPr lang="en-US" smtClean="0"/>
              <a:t>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F78B93-1602-40B2-9878-DC346669B85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82FA9E-7F75-4224-B4A6-89F7552135B2}" type="slidenum">
              <a:rPr lang="zh-CN" altLang="en-US" smtClean="0"/>
              <a:pPr>
                <a:defRPr/>
              </a:pPr>
              <a:t>3</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B7DA8E-9028-4EC4-B3EC-6CFA16C35B1D}" type="datetimeFigureOut">
              <a:rPr lang="en-US" smtClean="0"/>
              <a:t>2/4/2014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07532-1FCB-4A64-AC18-F32F4ED24C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507532-1FCB-4A64-AC18-F32F4ED24C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507532-1FCB-4A64-AC18-F32F4ED24C8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7088" y="476250"/>
            <a:ext cx="752316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2209800"/>
            <a:ext cx="3902075" cy="388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7875" y="2209800"/>
            <a:ext cx="3903663" cy="388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9"/>
          <p:cNvSpPr>
            <a:spLocks noGrp="1" noChangeArrowheads="1"/>
          </p:cNvSpPr>
          <p:nvPr>
            <p:ph type="sldNum" sz="quarter" idx="12"/>
          </p:nvPr>
        </p:nvSpPr>
        <p:spPr>
          <a:ln/>
        </p:spPr>
        <p:txBody>
          <a:bodyPr/>
          <a:lstStyle>
            <a:lvl1pPr>
              <a:defRPr/>
            </a:lvl1pPr>
          </a:lstStyle>
          <a:p>
            <a:pPr>
              <a:defRPr/>
            </a:pPr>
            <a:fld id="{50FC1B38-C228-4308-8A2F-AE1AA1A5B0B6}" type="slidenum">
              <a:rPr lang="zh-CN" altLang="en-US"/>
              <a:pPr>
                <a:defRPr/>
              </a:pPr>
              <a:t>‹#›</a:t>
            </a:fld>
            <a:endParaRPr lang="en-US" altLang="zh-CN"/>
          </a:p>
        </p:txBody>
      </p:sp>
    </p:spTree>
  </p:cSld>
  <p:clrMapOvr>
    <a:masterClrMapping/>
  </p:clrMapOvr>
  <p:transition>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507532-1FCB-4A64-AC18-F32F4ED24C8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507532-1FCB-4A64-AC18-F32F4ED24C8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507532-1FCB-4A64-AC18-F32F4ED24C8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507532-1FCB-4A64-AC18-F32F4ED24C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507532-1FCB-4A64-AC18-F32F4ED24C8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B7DA8E-9028-4EC4-B3EC-6CFA16C35B1D}" type="datetimeFigureOut">
              <a:rPr lang="en-US" smtClean="0"/>
              <a:t>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507532-1FCB-4A64-AC18-F32F4ED24C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B7DA8E-9028-4EC4-B3EC-6CFA16C35B1D}" type="datetimeFigureOut">
              <a:rPr lang="en-US" smtClean="0"/>
              <a:t>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507532-1FCB-4A64-AC18-F32F4ED24C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B7DA8E-9028-4EC4-B3EC-6CFA16C35B1D}" type="datetimeFigureOut">
              <a:rPr lang="en-US" smtClean="0"/>
              <a:t>2/4/2014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07532-1FCB-4A64-AC18-F32F4ED24C8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B7DA8E-9028-4EC4-B3EC-6CFA16C35B1D}" type="datetimeFigureOut">
              <a:rPr lang="en-US" smtClean="0"/>
              <a:t>2/4/2014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07532-1FCB-4A64-AC18-F32F4ED24C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14.pn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1.bin"/><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7544" y="2068513"/>
            <a:ext cx="8101781" cy="3881437"/>
          </a:xfrm>
        </p:spPr>
        <p:txBody>
          <a:bodyPr>
            <a:normAutofit/>
          </a:bodyPr>
          <a:lstStyle/>
          <a:p>
            <a:pPr eaLnBrk="1" hangingPunct="1">
              <a:lnSpc>
                <a:spcPct val="135000"/>
              </a:lnSpc>
              <a:buFont typeface="Wingdings" pitchFamily="2" charset="2"/>
              <a:buNone/>
            </a:pPr>
            <a:r>
              <a:rPr lang="en-US" altLang="zh-CN" sz="2400" dirty="0" smtClean="0">
                <a:solidFill>
                  <a:schemeClr val="tx2"/>
                </a:solidFill>
              </a:rPr>
              <a:t>    </a:t>
            </a:r>
          </a:p>
        </p:txBody>
      </p:sp>
      <p:sp>
        <p:nvSpPr>
          <p:cNvPr id="6146" name="Rectangle 2"/>
          <p:cNvSpPr>
            <a:spLocks noGrp="1" noChangeArrowheads="1"/>
          </p:cNvSpPr>
          <p:nvPr>
            <p:ph type="title"/>
          </p:nvPr>
        </p:nvSpPr>
        <p:spPr>
          <a:xfrm>
            <a:off x="323528" y="1628800"/>
            <a:ext cx="8229600" cy="3096344"/>
          </a:xfrm>
        </p:spPr>
        <p:txBody>
          <a:bodyPr>
            <a:normAutofit fontScale="90000"/>
          </a:bodyPr>
          <a:lstStyle/>
          <a:p>
            <a:r>
              <a:rPr lang="en-US" altLang="zh-CN" sz="4400" dirty="0" smtClean="0"/>
              <a:t/>
            </a:r>
            <a:br>
              <a:rPr lang="en-US" altLang="zh-CN" sz="4400" dirty="0" smtClean="0"/>
            </a:br>
            <a:r>
              <a:rPr lang="en-US" altLang="zh-CN" sz="4400" dirty="0" smtClean="0"/>
              <a:t/>
            </a:r>
            <a:br>
              <a:rPr lang="en-US" altLang="zh-CN" sz="4400" dirty="0" smtClean="0"/>
            </a:br>
            <a:r>
              <a:rPr lang="en-US" altLang="zh-CN" sz="4000" dirty="0" smtClean="0"/>
              <a:t>Pump </a:t>
            </a:r>
            <a:r>
              <a:rPr lang="en-US" altLang="zh-CN" sz="4000" dirty="0" smtClean="0"/>
              <a:t>B</a:t>
            </a:r>
            <a:r>
              <a:rPr lang="en-US" altLang="zh-CN" sz="4000" b="0" dirty="0" smtClean="0"/>
              <a:t>asics2</a:t>
            </a:r>
            <a:br>
              <a:rPr lang="en-US" altLang="zh-CN" sz="4000" b="0" dirty="0" smtClean="0"/>
            </a:br>
            <a:r>
              <a:rPr lang="en-US" altLang="zh-CN" sz="4400" dirty="0" smtClean="0"/>
              <a:t>Cavitation and NPSH</a:t>
            </a:r>
            <a:br>
              <a:rPr lang="en-US" altLang="zh-CN" sz="4400" dirty="0" smtClean="0"/>
            </a:br>
            <a:r>
              <a:rPr lang="en-US" altLang="zh-CN" sz="4400" dirty="0" smtClean="0"/>
              <a:t>Dr. Basharat Salim</a:t>
            </a:r>
            <a:r>
              <a:rPr lang="en-US" altLang="zh-CN" sz="4400" dirty="0" smtClean="0"/>
              <a:t/>
            </a:r>
            <a:br>
              <a:rPr lang="en-US" altLang="zh-CN" sz="4400" dirty="0" smtClean="0"/>
            </a:br>
            <a:r>
              <a:rPr lang="en-US" altLang="zh-CN" sz="4400" dirty="0" smtClean="0"/>
              <a:t/>
            </a:r>
            <a:br>
              <a:rPr lang="en-US" altLang="zh-CN" sz="4400" dirty="0" smtClean="0"/>
            </a:br>
            <a:endParaRPr lang="en-US" altLang="zh-CN"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altLang="zh-CN" sz="4000" smtClean="0"/>
              <a:t/>
            </a:r>
            <a:br>
              <a:rPr lang="en-US" altLang="zh-CN" sz="4000" smtClean="0"/>
            </a:br>
            <a:r>
              <a:rPr lang="en-US" altLang="zh-CN" sz="4000" smtClean="0"/>
              <a:t>Losses in a positive  displacement pump</a:t>
            </a:r>
            <a:br>
              <a:rPr lang="en-US" altLang="zh-CN" sz="4000" smtClean="0"/>
            </a:br>
            <a:r>
              <a:rPr lang="en-US" altLang="zh-CN" sz="3200" smtClean="0">
                <a:solidFill>
                  <a:schemeClr val="tx2"/>
                </a:solidFill>
              </a:rPr>
              <a:t> </a:t>
            </a:r>
          </a:p>
        </p:txBody>
      </p:sp>
      <p:sp>
        <p:nvSpPr>
          <p:cNvPr id="13315" name="Rectangle 3"/>
          <p:cNvSpPr>
            <a:spLocks noGrp="1" noChangeArrowheads="1"/>
          </p:cNvSpPr>
          <p:nvPr>
            <p:ph type="body" idx="1"/>
          </p:nvPr>
        </p:nvSpPr>
        <p:spPr>
          <a:xfrm>
            <a:off x="684213" y="1924050"/>
            <a:ext cx="7958137" cy="3881438"/>
          </a:xfrm>
        </p:spPr>
        <p:txBody>
          <a:bodyPr/>
          <a:lstStyle/>
          <a:p>
            <a:pPr eaLnBrk="1" hangingPunct="1"/>
            <a:r>
              <a:rPr lang="en-US" altLang="zh-CN" sz="2400" smtClean="0">
                <a:solidFill>
                  <a:schemeClr val="tx2"/>
                </a:solidFill>
              </a:rPr>
              <a:t>This graph shows that the developed pressure of a positive displacement pump is dependent upon the power of the motor driiving the pump as </a:t>
            </a:r>
          </a:p>
          <a:p>
            <a:pPr eaLnBrk="1" hangingPunct="1"/>
            <a:r>
              <a:rPr lang="en-US" altLang="zh-CN" sz="2400" smtClean="0">
                <a:solidFill>
                  <a:schemeClr val="tx2"/>
                </a:solidFill>
              </a:rPr>
              <a:t>Supplied Power =Useful power +Losses</a:t>
            </a:r>
          </a:p>
          <a:p>
            <a:pPr eaLnBrk="1" hangingPunct="1"/>
            <a:r>
              <a:rPr lang="en-US" altLang="zh-CN" sz="2400" smtClean="0">
                <a:solidFill>
                  <a:schemeClr val="tx2"/>
                </a:solidFill>
              </a:rPr>
              <a:t>Losses in a positive displacement pump are mainly mechanical with the exception of a small loss due to leakage.</a:t>
            </a:r>
          </a:p>
          <a:p>
            <a:pPr eaLnBrk="1" hangingPunct="1"/>
            <a:endParaRPr lang="en-US" altLang="zh-CN" sz="2400" smtClean="0">
              <a:solidFill>
                <a:schemeClr val="tx2"/>
              </a:solidFill>
            </a:endParaRPr>
          </a:p>
        </p:txBody>
      </p:sp>
      <p:pic>
        <p:nvPicPr>
          <p:cNvPr id="13316" name="Picture 4"/>
          <p:cNvPicPr>
            <a:picLocks noChangeAspect="1" noChangeArrowheads="1"/>
          </p:cNvPicPr>
          <p:nvPr/>
        </p:nvPicPr>
        <p:blipFill>
          <a:blip r:embed="rId2" cstate="print"/>
          <a:srcRect/>
          <a:stretch>
            <a:fillRect/>
          </a:stretch>
        </p:blipFill>
        <p:spPr bwMode="auto">
          <a:xfrm>
            <a:off x="3851920" y="4210050"/>
            <a:ext cx="3587750" cy="264795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altLang="zh-CN" sz="4000" smtClean="0"/>
              <a:t/>
            </a:r>
            <a:br>
              <a:rPr lang="en-US" altLang="zh-CN" sz="4000" smtClean="0"/>
            </a:br>
            <a:r>
              <a:rPr lang="en-US" altLang="zh-CN" sz="4000" smtClean="0"/>
              <a:t>Losses in a centrifugal pump</a:t>
            </a:r>
            <a:br>
              <a:rPr lang="en-US" altLang="zh-CN" sz="4000" smtClean="0"/>
            </a:br>
            <a:endParaRPr lang="en-US" altLang="zh-CN" sz="4000" smtClean="0"/>
          </a:p>
        </p:txBody>
      </p:sp>
      <p:sp>
        <p:nvSpPr>
          <p:cNvPr id="14339" name="Rectangle 3"/>
          <p:cNvSpPr>
            <a:spLocks noGrp="1" noChangeArrowheads="1"/>
          </p:cNvSpPr>
          <p:nvPr>
            <p:ph type="body" idx="1"/>
          </p:nvPr>
        </p:nvSpPr>
        <p:spPr>
          <a:xfrm>
            <a:off x="539750" y="1924050"/>
            <a:ext cx="7958138" cy="3881438"/>
          </a:xfrm>
        </p:spPr>
        <p:txBody>
          <a:bodyPr/>
          <a:lstStyle/>
          <a:p>
            <a:pPr eaLnBrk="1" hangingPunct="1"/>
            <a:r>
              <a:rPr lang="en-US" altLang="zh-CN" sz="2400" smtClean="0">
                <a:solidFill>
                  <a:schemeClr val="tx2"/>
                </a:solidFill>
              </a:rPr>
              <a:t>For a centrifugal pump, as previously mentioned ,losses vary with pump flow and developed head.This means that the useful power varies.</a:t>
            </a:r>
          </a:p>
          <a:p>
            <a:pPr eaLnBrk="1" hangingPunct="1"/>
            <a:r>
              <a:rPr lang="en-US" altLang="zh-CN" sz="2400" smtClean="0">
                <a:solidFill>
                  <a:schemeClr val="tx2"/>
                </a:solidFill>
              </a:rPr>
              <a:t>A more useful curve is obtained from plotting Efficiency-Flow.</a:t>
            </a:r>
          </a:p>
        </p:txBody>
      </p:sp>
      <p:pic>
        <p:nvPicPr>
          <p:cNvPr id="14340" name="Picture 4"/>
          <p:cNvPicPr>
            <a:picLocks noChangeAspect="1" noChangeArrowheads="1"/>
          </p:cNvPicPr>
          <p:nvPr/>
        </p:nvPicPr>
        <p:blipFill>
          <a:blip r:embed="rId2" cstate="print"/>
          <a:srcRect/>
          <a:stretch>
            <a:fillRect/>
          </a:stretch>
        </p:blipFill>
        <p:spPr bwMode="auto">
          <a:xfrm>
            <a:off x="4788024" y="3933056"/>
            <a:ext cx="3234134" cy="2425308"/>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altLang="zh-CN" sz="4000" smtClean="0"/>
              <a:t/>
            </a:r>
            <a:br>
              <a:rPr lang="en-US" altLang="zh-CN" sz="4000" smtClean="0"/>
            </a:br>
            <a:r>
              <a:rPr lang="en-US" altLang="zh-CN" sz="4000" smtClean="0"/>
              <a:t>Losses in a centrifugal pump</a:t>
            </a:r>
            <a:br>
              <a:rPr lang="en-US" altLang="zh-CN" sz="4000" smtClean="0"/>
            </a:br>
            <a:endParaRPr lang="zh-CN" altLang="en-US" sz="4000" smtClean="0"/>
          </a:p>
        </p:txBody>
      </p:sp>
      <p:sp>
        <p:nvSpPr>
          <p:cNvPr id="15363" name="Rectangle 3"/>
          <p:cNvSpPr>
            <a:spLocks noGrp="1" noChangeArrowheads="1"/>
          </p:cNvSpPr>
          <p:nvPr>
            <p:ph type="body" idx="1"/>
          </p:nvPr>
        </p:nvSpPr>
        <p:spPr/>
        <p:txBody>
          <a:bodyPr/>
          <a:lstStyle/>
          <a:p>
            <a:pPr eaLnBrk="1" hangingPunct="1"/>
            <a:r>
              <a:rPr lang="en-US" altLang="zh-CN" sz="2400" smtClean="0">
                <a:solidFill>
                  <a:schemeClr val="tx2"/>
                </a:solidFill>
              </a:rPr>
              <a:t>Efficiency=Useful Power/Supplied Power</a:t>
            </a:r>
          </a:p>
          <a:p>
            <a:pPr eaLnBrk="1" hangingPunct="1"/>
            <a:endParaRPr lang="en-US" altLang="zh-CN" sz="2400" smtClean="0">
              <a:solidFill>
                <a:schemeClr val="tx2"/>
              </a:solidFill>
            </a:endParaRPr>
          </a:p>
          <a:p>
            <a:pPr eaLnBrk="1" hangingPunct="1"/>
            <a:r>
              <a:rPr lang="en-US" altLang="zh-CN" sz="2400" smtClean="0">
                <a:solidFill>
                  <a:schemeClr val="tx2"/>
                </a:solidFill>
              </a:rPr>
              <a:t>The system should be designed to give the normal operating flow rate at the point of maximum efficiency.</a:t>
            </a:r>
          </a:p>
          <a:p>
            <a:pPr eaLnBrk="1" hangingPunct="1"/>
            <a:endParaRPr lang="zh-CN" altLang="en-US" sz="2400" smtClean="0">
              <a:solidFill>
                <a:schemeClr val="tx2"/>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smtClean="0"/>
              <a:t>NPSH</a:t>
            </a:r>
          </a:p>
        </p:txBody>
      </p:sp>
      <p:sp>
        <p:nvSpPr>
          <p:cNvPr id="16387" name="Rectangle 4"/>
          <p:cNvSpPr>
            <a:spLocks noGrp="1" noChangeArrowheads="1"/>
          </p:cNvSpPr>
          <p:nvPr>
            <p:ph type="body" idx="1"/>
          </p:nvPr>
        </p:nvSpPr>
        <p:spPr>
          <a:xfrm>
            <a:off x="3346450" y="1916113"/>
            <a:ext cx="5797550" cy="3665537"/>
          </a:xfrm>
          <a:noFill/>
        </p:spPr>
        <p:txBody>
          <a:bodyPr>
            <a:normAutofit fontScale="92500" lnSpcReduction="20000"/>
          </a:bodyPr>
          <a:lstStyle/>
          <a:p>
            <a:pPr eaLnBrk="1" hangingPunct="1"/>
            <a:r>
              <a:rPr lang="en-US" altLang="zh-CN" sz="2400" smtClean="0">
                <a:solidFill>
                  <a:schemeClr val="tx2"/>
                </a:solidFill>
              </a:rPr>
              <a:t>If you start a pump, submerged in water like the sketch indicates, the pump will have a specific capacity at a specific delivery head. </a:t>
            </a:r>
          </a:p>
          <a:p>
            <a:pPr eaLnBrk="1" hangingPunct="1"/>
            <a:r>
              <a:rPr lang="en-US" altLang="zh-CN" sz="2400" smtClean="0">
                <a:solidFill>
                  <a:schemeClr val="tx2"/>
                </a:solidFill>
              </a:rPr>
              <a:t>If you gradually lift the pump, the pump will, at a specific height, have a perceptible reduction in the capacity.</a:t>
            </a:r>
          </a:p>
          <a:p>
            <a:pPr eaLnBrk="1" hangingPunct="1"/>
            <a:r>
              <a:rPr lang="en-US" altLang="zh-CN" sz="2400" smtClean="0">
                <a:solidFill>
                  <a:schemeClr val="tx2"/>
                </a:solidFill>
              </a:rPr>
              <a:t>When this occurs, the height of the pump above liquid level is called Net Positive Suction Head or NPSH.</a:t>
            </a:r>
          </a:p>
          <a:p>
            <a:pPr eaLnBrk="1" hangingPunct="1"/>
            <a:r>
              <a:rPr lang="en-US" altLang="zh-CN" sz="2400" smtClean="0">
                <a:solidFill>
                  <a:schemeClr val="tx2"/>
                </a:solidFill>
              </a:rPr>
              <a:t>The pump suction capabilities are measured by NPSH</a:t>
            </a:r>
          </a:p>
        </p:txBody>
      </p:sp>
      <p:pic>
        <p:nvPicPr>
          <p:cNvPr id="16388" name="Picture 5"/>
          <p:cNvPicPr>
            <a:picLocks noChangeAspect="1" noChangeArrowheads="1"/>
          </p:cNvPicPr>
          <p:nvPr/>
        </p:nvPicPr>
        <p:blipFill>
          <a:blip r:embed="rId2" cstate="print"/>
          <a:srcRect l="1785" t="2681" r="2817" b="2156"/>
          <a:stretch>
            <a:fillRect/>
          </a:stretch>
        </p:blipFill>
        <p:spPr bwMode="auto">
          <a:xfrm>
            <a:off x="989180" y="2708275"/>
            <a:ext cx="2574707" cy="1872853"/>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zh-CN" smtClean="0"/>
              <a:t>Friction Head &amp; NPSHA</a:t>
            </a:r>
            <a:endParaRPr lang="zh-CN" altLang="en-US" smtClean="0"/>
          </a:p>
        </p:txBody>
      </p:sp>
      <p:sp>
        <p:nvSpPr>
          <p:cNvPr id="4100" name="Rectangle 4"/>
          <p:cNvSpPr>
            <a:spLocks noChangeArrowheads="1"/>
          </p:cNvSpPr>
          <p:nvPr>
            <p:ph type="body" sz="half" idx="1"/>
          </p:nvPr>
        </p:nvSpPr>
        <p:spPr>
          <a:xfrm>
            <a:off x="4643438" y="2565400"/>
            <a:ext cx="3902075" cy="3881438"/>
          </a:xfrm>
          <a:noFill/>
        </p:spPr>
        <p:txBody>
          <a:bodyPr>
            <a:normAutofit lnSpcReduction="10000"/>
          </a:bodyPr>
          <a:lstStyle/>
          <a:p>
            <a:pPr eaLnBrk="1" hangingPunct="1">
              <a:lnSpc>
                <a:spcPct val="80000"/>
              </a:lnSpc>
            </a:pPr>
            <a:r>
              <a:rPr lang="en-US" altLang="zh-CN" sz="2400" smtClean="0">
                <a:solidFill>
                  <a:schemeClr val="tx2"/>
                </a:solidFill>
              </a:rPr>
              <a:t>Net Positive Suction Head Available is by NPSHA in short.</a:t>
            </a:r>
          </a:p>
          <a:p>
            <a:pPr eaLnBrk="1" hangingPunct="1">
              <a:lnSpc>
                <a:spcPct val="80000"/>
              </a:lnSpc>
            </a:pPr>
            <a:r>
              <a:rPr lang="en-US" altLang="zh-CN" sz="2400" smtClean="0">
                <a:solidFill>
                  <a:schemeClr val="tx2"/>
                </a:solidFill>
              </a:rPr>
              <a:t>The static suction head (H) can be positive if the suction is above the pump.</a:t>
            </a:r>
          </a:p>
          <a:p>
            <a:pPr eaLnBrk="1" hangingPunct="1">
              <a:lnSpc>
                <a:spcPct val="80000"/>
              </a:lnSpc>
            </a:pPr>
            <a:r>
              <a:rPr lang="en-US" altLang="zh-CN" sz="2400" smtClean="0">
                <a:solidFill>
                  <a:schemeClr val="tx2"/>
                </a:solidFill>
              </a:rPr>
              <a:t>The friction head  (Hf) varies with the rate of liquid flow.</a:t>
            </a:r>
          </a:p>
          <a:p>
            <a:pPr eaLnBrk="1" hangingPunct="1">
              <a:lnSpc>
                <a:spcPct val="80000"/>
              </a:lnSpc>
            </a:pPr>
            <a:r>
              <a:rPr lang="en-US" altLang="zh-CN" sz="2400" smtClean="0">
                <a:solidFill>
                  <a:schemeClr val="tx2"/>
                </a:solidFill>
              </a:rPr>
              <a:t>NPSHA is determined by the pump work conditions.</a:t>
            </a:r>
          </a:p>
        </p:txBody>
      </p:sp>
      <p:graphicFrame>
        <p:nvGraphicFramePr>
          <p:cNvPr id="4098" name="Object 5"/>
          <p:cNvGraphicFramePr>
            <a:graphicFrameLocks noChangeAspect="1"/>
          </p:cNvGraphicFramePr>
          <p:nvPr>
            <p:ph sz="half" idx="2"/>
          </p:nvPr>
        </p:nvGraphicFramePr>
        <p:xfrm>
          <a:off x="1979613" y="1773238"/>
          <a:ext cx="5002212" cy="661987"/>
        </p:xfrm>
        <a:graphic>
          <a:graphicData uri="http://schemas.openxmlformats.org/presentationml/2006/ole">
            <p:oleObj spid="_x0000_s3074" name="公式" r:id="rId4" imgW="1726920" imgH="228600" progId="Equation.3">
              <p:embed/>
            </p:oleObj>
          </a:graphicData>
        </a:graphic>
      </p:graphicFrame>
      <p:pic>
        <p:nvPicPr>
          <p:cNvPr id="4101" name="Picture 7"/>
          <p:cNvPicPr>
            <a:picLocks noChangeAspect="1" noChangeArrowheads="1"/>
          </p:cNvPicPr>
          <p:nvPr/>
        </p:nvPicPr>
        <p:blipFill>
          <a:blip r:embed="rId5" cstate="print"/>
          <a:srcRect l="3685" t="24821" r="45253" b="24821"/>
          <a:stretch>
            <a:fillRect/>
          </a:stretch>
        </p:blipFill>
        <p:spPr bwMode="auto">
          <a:xfrm>
            <a:off x="683569" y="2565401"/>
            <a:ext cx="3894438" cy="2879824"/>
          </a:xfrm>
          <a:prstGeom prst="rect">
            <a:avLst/>
          </a:prstGeom>
          <a:noFill/>
          <a:ln w="9525">
            <a:noFill/>
            <a:miter lim="800000"/>
            <a:headEnd/>
            <a:tailEnd/>
          </a:ln>
        </p:spPr>
      </p:pic>
    </p:spTree>
  </p:cSld>
  <p:clrMapOvr>
    <a:masterClrMapping/>
  </p:clrMapOvr>
  <p:transition>
    <p:random/>
    <p:sndAc>
      <p:stSnd>
        <p:snd r:embed="rId3"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p:cNvPicPr>
            <a:picLocks noChangeAspect="1" noChangeArrowheads="1"/>
          </p:cNvPicPr>
          <p:nvPr/>
        </p:nvPicPr>
        <p:blipFill>
          <a:blip r:embed="rId2" cstate="print"/>
          <a:srcRect l="3685" t="24821" r="46245" b="24821"/>
          <a:stretch>
            <a:fillRect/>
          </a:stretch>
        </p:blipFill>
        <p:spPr bwMode="auto">
          <a:xfrm>
            <a:off x="683568" y="2565401"/>
            <a:ext cx="3672408" cy="2768976"/>
          </a:xfrm>
          <a:prstGeom prst="rect">
            <a:avLst/>
          </a:prstGeom>
          <a:noFill/>
          <a:ln w="9525">
            <a:noFill/>
            <a:miter lim="800000"/>
            <a:headEnd/>
            <a:tailEnd/>
          </a:ln>
        </p:spPr>
      </p:pic>
      <p:sp>
        <p:nvSpPr>
          <p:cNvPr id="17411" name="Rectangle 2"/>
          <p:cNvSpPr>
            <a:spLocks noGrp="1" noChangeArrowheads="1"/>
          </p:cNvSpPr>
          <p:nvPr>
            <p:ph type="title"/>
          </p:nvPr>
        </p:nvSpPr>
        <p:spPr/>
        <p:txBody>
          <a:bodyPr/>
          <a:lstStyle/>
          <a:p>
            <a:pPr eaLnBrk="1" hangingPunct="1"/>
            <a:r>
              <a:rPr lang="en-US" altLang="zh-CN" smtClean="0"/>
              <a:t>NPSHR &amp; NPSHA</a:t>
            </a:r>
            <a:endParaRPr lang="zh-CN" altLang="en-US" smtClean="0"/>
          </a:p>
        </p:txBody>
      </p:sp>
      <p:sp>
        <p:nvSpPr>
          <p:cNvPr id="17412" name="Rectangle 4"/>
          <p:cNvSpPr>
            <a:spLocks noGrp="1" noChangeArrowheads="1"/>
          </p:cNvSpPr>
          <p:nvPr>
            <p:ph type="body" idx="1"/>
          </p:nvPr>
        </p:nvSpPr>
        <p:spPr>
          <a:xfrm>
            <a:off x="4319588" y="2492375"/>
            <a:ext cx="4500562" cy="3670300"/>
          </a:xfrm>
          <a:noFill/>
        </p:spPr>
        <p:txBody>
          <a:bodyPr/>
          <a:lstStyle/>
          <a:p>
            <a:pPr eaLnBrk="1" hangingPunct="1"/>
            <a:r>
              <a:rPr lang="en-US" altLang="zh-CN" sz="2400" smtClean="0">
                <a:solidFill>
                  <a:schemeClr val="tx2"/>
                </a:solidFill>
              </a:rPr>
              <a:t>Net positive suction head requirement is NPSHR in short</a:t>
            </a:r>
          </a:p>
          <a:p>
            <a:pPr eaLnBrk="1" hangingPunct="1"/>
            <a:r>
              <a:rPr lang="en-US" altLang="zh-CN" sz="2400" smtClean="0">
                <a:solidFill>
                  <a:schemeClr val="tx2"/>
                </a:solidFill>
              </a:rPr>
              <a:t>For a given rate of flow a pump will have a NPSHR, which is determined by the manufacture.</a:t>
            </a:r>
          </a:p>
          <a:p>
            <a:pPr eaLnBrk="1" hangingPunct="1"/>
            <a:r>
              <a:rPr lang="en-US" altLang="zh-CN" sz="2400" smtClean="0">
                <a:solidFill>
                  <a:schemeClr val="tx2"/>
                </a:solidFill>
              </a:rPr>
              <a:t>NPSHR varies with liquid flow.</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CN" smtClean="0"/>
              <a:t>Cavitation</a:t>
            </a:r>
            <a:endParaRPr lang="zh-CN" altLang="en-US" smtClean="0"/>
          </a:p>
        </p:txBody>
      </p:sp>
      <p:sp>
        <p:nvSpPr>
          <p:cNvPr id="18435" name="Rectangle 4"/>
          <p:cNvSpPr>
            <a:spLocks noGrp="1" noChangeArrowheads="1"/>
          </p:cNvSpPr>
          <p:nvPr>
            <p:ph type="body" idx="1"/>
          </p:nvPr>
        </p:nvSpPr>
        <p:spPr>
          <a:xfrm>
            <a:off x="3708400" y="1916113"/>
            <a:ext cx="5287963" cy="3886200"/>
          </a:xfrm>
          <a:noFill/>
        </p:spPr>
        <p:txBody>
          <a:bodyPr>
            <a:normAutofit fontScale="92500" lnSpcReduction="20000"/>
          </a:bodyPr>
          <a:lstStyle/>
          <a:p>
            <a:pPr eaLnBrk="1" hangingPunct="1">
              <a:lnSpc>
                <a:spcPct val="80000"/>
              </a:lnSpc>
            </a:pPr>
            <a:r>
              <a:rPr lang="en-US" altLang="zh-CN" sz="2400" dirty="0" smtClean="0">
                <a:solidFill>
                  <a:schemeClr val="tx2"/>
                </a:solidFill>
              </a:rPr>
              <a:t>If the pump operates to the right of point A, then the required suction head is greater than the available suction head. This means that vapour bubbles will occur in the suction pipe.</a:t>
            </a:r>
          </a:p>
          <a:p>
            <a:pPr eaLnBrk="1" hangingPunct="1">
              <a:lnSpc>
                <a:spcPct val="80000"/>
              </a:lnSpc>
            </a:pPr>
            <a:r>
              <a:rPr lang="en-US" altLang="zh-CN" sz="2400" dirty="0" smtClean="0">
                <a:solidFill>
                  <a:schemeClr val="tx2"/>
                </a:solidFill>
              </a:rPr>
              <a:t>As the vapour bubbles move through the pump, the pressure will increase and the bubble will collapse.</a:t>
            </a:r>
          </a:p>
          <a:p>
            <a:pPr eaLnBrk="1" hangingPunct="1">
              <a:lnSpc>
                <a:spcPct val="80000"/>
              </a:lnSpc>
            </a:pPr>
            <a:r>
              <a:rPr lang="en-US" altLang="zh-CN" sz="2400" dirty="0" smtClean="0">
                <a:solidFill>
                  <a:schemeClr val="tx2"/>
                </a:solidFill>
              </a:rPr>
              <a:t>This process is called Cavitation and can cause severe damage to the pump.</a:t>
            </a:r>
          </a:p>
          <a:p>
            <a:pPr eaLnBrk="1" hangingPunct="1">
              <a:lnSpc>
                <a:spcPct val="80000"/>
              </a:lnSpc>
            </a:pPr>
            <a:r>
              <a:rPr lang="en-US" altLang="zh-CN" sz="2400" dirty="0" smtClean="0">
                <a:solidFill>
                  <a:schemeClr val="tx2"/>
                </a:solidFill>
              </a:rPr>
              <a:t>Operation to the left of point A means that vapour bubbles will not form, and so </a:t>
            </a:r>
            <a:r>
              <a:rPr lang="en-US" altLang="zh-CN" sz="2400" dirty="0" smtClean="0">
                <a:solidFill>
                  <a:schemeClr val="tx2"/>
                </a:solidFill>
              </a:rPr>
              <a:t>Cavitation </a:t>
            </a:r>
            <a:r>
              <a:rPr lang="en-US" altLang="zh-CN" sz="2400" dirty="0" smtClean="0">
                <a:solidFill>
                  <a:schemeClr val="tx2"/>
                </a:solidFill>
              </a:rPr>
              <a:t>will not be a problem.</a:t>
            </a:r>
          </a:p>
        </p:txBody>
      </p:sp>
      <p:pic>
        <p:nvPicPr>
          <p:cNvPr id="18436" name="Picture 5"/>
          <p:cNvPicPr>
            <a:picLocks noChangeAspect="1" noChangeArrowheads="1"/>
          </p:cNvPicPr>
          <p:nvPr/>
        </p:nvPicPr>
        <p:blipFill>
          <a:blip r:embed="rId2" cstate="print"/>
          <a:srcRect l="3685" t="9702" r="46245" b="10962"/>
          <a:stretch>
            <a:fillRect/>
          </a:stretch>
        </p:blipFill>
        <p:spPr bwMode="auto">
          <a:xfrm>
            <a:off x="965690" y="1773238"/>
            <a:ext cx="2814222" cy="3743994"/>
          </a:xfrm>
          <a:prstGeom prst="rect">
            <a:avLst/>
          </a:prstGeom>
          <a:noFill/>
          <a:ln w="9525">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zh-CN" smtClean="0"/>
              <a:t>Reciprocating Pumps</a:t>
            </a:r>
          </a:p>
        </p:txBody>
      </p:sp>
      <p:sp>
        <p:nvSpPr>
          <p:cNvPr id="19459" name="Rectangle 3"/>
          <p:cNvSpPr>
            <a:spLocks noGrp="1" noChangeArrowheads="1"/>
          </p:cNvSpPr>
          <p:nvPr>
            <p:ph type="body" idx="1"/>
          </p:nvPr>
        </p:nvSpPr>
        <p:spPr>
          <a:xfrm>
            <a:off x="827088" y="1844675"/>
            <a:ext cx="7958137" cy="3881438"/>
          </a:xfrm>
        </p:spPr>
        <p:txBody>
          <a:bodyPr/>
          <a:lstStyle/>
          <a:p>
            <a:pPr eaLnBrk="1" hangingPunct="1"/>
            <a:r>
              <a:rPr lang="en-US" altLang="zh-CN" sz="2400" smtClean="0">
                <a:solidFill>
                  <a:schemeClr val="tx2"/>
                </a:solidFill>
              </a:rPr>
              <a:t>Finally,when considering reciprocating pumps ,a further adjustment of Net Positive Suction Head is required due to the inertia of the suction pulses.</a:t>
            </a:r>
          </a:p>
        </p:txBody>
      </p:sp>
      <p:pic>
        <p:nvPicPr>
          <p:cNvPr id="19460" name="Picture 4"/>
          <p:cNvPicPr>
            <a:picLocks noChangeAspect="1" noChangeArrowheads="1"/>
          </p:cNvPicPr>
          <p:nvPr/>
        </p:nvPicPr>
        <p:blipFill>
          <a:blip r:embed="rId2" cstate="print"/>
          <a:srcRect/>
          <a:stretch>
            <a:fillRect/>
          </a:stretch>
        </p:blipFill>
        <p:spPr bwMode="auto">
          <a:xfrm>
            <a:off x="323851" y="3357563"/>
            <a:ext cx="2952006" cy="2366464"/>
          </a:xfrm>
          <a:prstGeom prst="rect">
            <a:avLst/>
          </a:prstGeom>
          <a:noFill/>
          <a:ln w="9525">
            <a:noFill/>
            <a:miter lim="800000"/>
            <a:headEnd/>
            <a:tailEnd/>
          </a:ln>
        </p:spPr>
      </p:pic>
      <p:pic>
        <p:nvPicPr>
          <p:cNvPr id="19461" name="Picture 5"/>
          <p:cNvPicPr>
            <a:picLocks noChangeAspect="1" noChangeArrowheads="1"/>
          </p:cNvPicPr>
          <p:nvPr/>
        </p:nvPicPr>
        <p:blipFill>
          <a:blip r:embed="rId3" cstate="print"/>
          <a:srcRect/>
          <a:stretch>
            <a:fillRect/>
          </a:stretch>
        </p:blipFill>
        <p:spPr bwMode="auto">
          <a:xfrm>
            <a:off x="4067175" y="3789363"/>
            <a:ext cx="4735513" cy="1825625"/>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zh-CN" dirty="0" smtClean="0"/>
              <a:t>Question</a:t>
            </a:r>
            <a:endParaRPr lang="en-US" altLang="zh-CN" dirty="0" smtClean="0"/>
          </a:p>
        </p:txBody>
      </p:sp>
      <p:sp>
        <p:nvSpPr>
          <p:cNvPr id="25603" name="Rectangle 3"/>
          <p:cNvSpPr>
            <a:spLocks noGrp="1" noChangeArrowheads="1"/>
          </p:cNvSpPr>
          <p:nvPr>
            <p:ph type="body" idx="1"/>
          </p:nvPr>
        </p:nvSpPr>
        <p:spPr>
          <a:xfrm>
            <a:off x="684213" y="2139950"/>
            <a:ext cx="7958137" cy="3881438"/>
          </a:xfrm>
        </p:spPr>
        <p:txBody>
          <a:bodyPr/>
          <a:lstStyle/>
          <a:p>
            <a:pPr eaLnBrk="1" hangingPunct="1">
              <a:lnSpc>
                <a:spcPct val="150000"/>
              </a:lnSpc>
            </a:pPr>
            <a:r>
              <a:rPr lang="en-US" altLang="zh-CN" sz="2800" smtClean="0">
                <a:solidFill>
                  <a:schemeClr val="tx2"/>
                </a:solidFill>
              </a:rPr>
              <a:t>If the NPSHA  is less than  the NPSHP then?</a:t>
            </a:r>
          </a:p>
          <a:p>
            <a:pPr eaLnBrk="1" hangingPunct="1">
              <a:lnSpc>
                <a:spcPct val="150000"/>
              </a:lnSpc>
              <a:buFont typeface="Wingdings" pitchFamily="2" charset="2"/>
              <a:buNone/>
            </a:pPr>
            <a:r>
              <a:rPr lang="en-US" altLang="zh-CN" sz="2800" smtClean="0">
                <a:solidFill>
                  <a:schemeClr val="tx2"/>
                </a:solidFill>
              </a:rPr>
              <a:t>     A)   The pump will not draw the liquid</a:t>
            </a:r>
          </a:p>
          <a:p>
            <a:pPr eaLnBrk="1" hangingPunct="1">
              <a:lnSpc>
                <a:spcPct val="150000"/>
              </a:lnSpc>
              <a:buFont typeface="Wingdings" pitchFamily="2" charset="2"/>
              <a:buNone/>
            </a:pPr>
            <a:r>
              <a:rPr lang="en-US" altLang="zh-CN" sz="2800" smtClean="0">
                <a:solidFill>
                  <a:schemeClr val="tx2"/>
                </a:solidFill>
              </a:rPr>
              <a:t>     B)   The pump will overheat </a:t>
            </a:r>
          </a:p>
          <a:p>
            <a:pPr eaLnBrk="1" hangingPunct="1">
              <a:lnSpc>
                <a:spcPct val="150000"/>
              </a:lnSpc>
              <a:buFont typeface="Wingdings" pitchFamily="2" charset="2"/>
              <a:buNone/>
            </a:pPr>
            <a:r>
              <a:rPr lang="en-US" altLang="zh-CN" sz="2800" smtClean="0">
                <a:solidFill>
                  <a:schemeClr val="tx2"/>
                </a:solidFill>
              </a:rPr>
              <a:t>     C)   The pump will suffer damage</a:t>
            </a:r>
          </a:p>
          <a:p>
            <a:pPr eaLnBrk="1" hangingPunct="1">
              <a:lnSpc>
                <a:spcPct val="150000"/>
              </a:lnSpc>
              <a:buFont typeface="Wingdings" pitchFamily="2" charset="2"/>
              <a:buNone/>
            </a:pPr>
            <a:r>
              <a:rPr lang="en-US" altLang="zh-CN" sz="2800" smtClean="0">
                <a:solidFill>
                  <a:schemeClr val="tx2"/>
                </a:solidFill>
              </a:rPr>
              <a:t>     D)   The pump needs to run faster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zh-CN" dirty="0" smtClean="0"/>
              <a:t>Question</a:t>
            </a:r>
            <a:endParaRPr lang="en-US" altLang="zh-CN" dirty="0" smtClean="0"/>
          </a:p>
        </p:txBody>
      </p:sp>
      <p:sp>
        <p:nvSpPr>
          <p:cNvPr id="23555" name="Rectangle 3"/>
          <p:cNvSpPr>
            <a:spLocks noGrp="1" noChangeArrowheads="1"/>
          </p:cNvSpPr>
          <p:nvPr>
            <p:ph type="body" idx="1"/>
          </p:nvPr>
        </p:nvSpPr>
        <p:spPr>
          <a:xfrm>
            <a:off x="574675" y="2211388"/>
            <a:ext cx="7958138" cy="3881437"/>
          </a:xfrm>
        </p:spPr>
        <p:txBody>
          <a:bodyPr>
            <a:normAutofit fontScale="92500" lnSpcReduction="10000"/>
          </a:bodyPr>
          <a:lstStyle/>
          <a:p>
            <a:pPr eaLnBrk="1" hangingPunct="1"/>
            <a:r>
              <a:rPr lang="en-US" altLang="zh-CN" sz="2400" smtClean="0">
                <a:solidFill>
                  <a:schemeClr val="tx2"/>
                </a:solidFill>
              </a:rPr>
              <a:t>A pump is to be used to pump fresh water at 25 degree C.The vapour pressure of water at 25 degree C=3kN/m2</a:t>
            </a:r>
          </a:p>
          <a:p>
            <a:pPr eaLnBrk="1" hangingPunct="1">
              <a:buFont typeface="Wingdings" pitchFamily="2" charset="2"/>
              <a:buNone/>
            </a:pPr>
            <a:r>
              <a:rPr lang="en-US" altLang="zh-CN" sz="2400" smtClean="0">
                <a:solidFill>
                  <a:schemeClr val="tx2"/>
                </a:solidFill>
              </a:rPr>
              <a:t>     If the atmospheric pressure is 105 kN/m2,the maximum suction lift is 6.7m, and the pipeline losses on the suction side are equivalent to a head of 3.2m.what will the pump NPSH available be?</a:t>
            </a:r>
          </a:p>
          <a:p>
            <a:pPr eaLnBrk="1" hangingPunct="1">
              <a:buFont typeface="Wingdings" pitchFamily="2" charset="2"/>
              <a:buNone/>
            </a:pPr>
            <a:r>
              <a:rPr lang="en-US" altLang="zh-CN" sz="2400" smtClean="0">
                <a:solidFill>
                  <a:schemeClr val="tx2"/>
                </a:solidFill>
              </a:rPr>
              <a:t>     A)   1.1m</a:t>
            </a:r>
          </a:p>
          <a:p>
            <a:pPr eaLnBrk="1" hangingPunct="1">
              <a:buFont typeface="Wingdings" pitchFamily="2" charset="2"/>
              <a:buNone/>
            </a:pPr>
            <a:r>
              <a:rPr lang="en-US" altLang="zh-CN" sz="2400" smtClean="0">
                <a:solidFill>
                  <a:schemeClr val="tx2"/>
                </a:solidFill>
              </a:rPr>
              <a:t>     B)   0.7m</a:t>
            </a:r>
          </a:p>
          <a:p>
            <a:pPr eaLnBrk="1" hangingPunct="1">
              <a:buFont typeface="Wingdings" pitchFamily="2" charset="2"/>
              <a:buNone/>
            </a:pPr>
            <a:r>
              <a:rPr lang="en-US" altLang="zh-CN" sz="2400" smtClean="0">
                <a:solidFill>
                  <a:schemeClr val="tx2"/>
                </a:solidFill>
              </a:rPr>
              <a:t>     C)   0.5m</a:t>
            </a:r>
          </a:p>
          <a:p>
            <a:pPr eaLnBrk="1" hangingPunct="1">
              <a:buFont typeface="Wingdings" pitchFamily="2" charset="2"/>
              <a:buNone/>
            </a:pPr>
            <a:r>
              <a:rPr lang="en-US" altLang="zh-CN" sz="2400" smtClean="0">
                <a:solidFill>
                  <a:schemeClr val="tx2"/>
                </a:solidFill>
              </a:rPr>
              <a:t>     D)   0.3m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611188" y="2068513"/>
            <a:ext cx="7958137" cy="3881437"/>
          </a:xfrm>
        </p:spPr>
        <p:txBody>
          <a:bodyPr>
            <a:normAutofit/>
          </a:bodyPr>
          <a:lstStyle/>
          <a:p>
            <a:pPr eaLnBrk="1" hangingPunct="1">
              <a:lnSpc>
                <a:spcPct val="135000"/>
              </a:lnSpc>
              <a:buFont typeface="Wingdings" pitchFamily="2" charset="2"/>
              <a:buNone/>
            </a:pPr>
            <a:r>
              <a:rPr lang="en-US" altLang="zh-CN" sz="2400" dirty="0" smtClean="0">
                <a:solidFill>
                  <a:schemeClr val="tx2"/>
                </a:solidFill>
              </a:rPr>
              <a:t>    After successfully completing this lesson, you will be familiar with:</a:t>
            </a:r>
          </a:p>
          <a:p>
            <a:pPr eaLnBrk="1" hangingPunct="1">
              <a:lnSpc>
                <a:spcPct val="135000"/>
              </a:lnSpc>
            </a:pPr>
            <a:r>
              <a:rPr lang="en-US" altLang="zh-CN" sz="2400" dirty="0" smtClean="0">
                <a:solidFill>
                  <a:schemeClr val="tx2"/>
                </a:solidFill>
              </a:rPr>
              <a:t>Head-Flow Curves</a:t>
            </a:r>
          </a:p>
          <a:p>
            <a:pPr eaLnBrk="1" hangingPunct="1">
              <a:lnSpc>
                <a:spcPct val="135000"/>
              </a:lnSpc>
            </a:pPr>
            <a:r>
              <a:rPr lang="en-US" altLang="zh-CN" sz="2400" dirty="0" smtClean="0">
                <a:solidFill>
                  <a:schemeClr val="tx2"/>
                </a:solidFill>
              </a:rPr>
              <a:t>Power-Flow Curves</a:t>
            </a:r>
          </a:p>
          <a:p>
            <a:pPr eaLnBrk="1" hangingPunct="1">
              <a:lnSpc>
                <a:spcPct val="135000"/>
              </a:lnSpc>
            </a:pPr>
            <a:r>
              <a:rPr lang="en-US" altLang="zh-CN" sz="2400" dirty="0" smtClean="0">
                <a:solidFill>
                  <a:schemeClr val="tx2"/>
                </a:solidFill>
              </a:rPr>
              <a:t>Net Positive Suction </a:t>
            </a:r>
          </a:p>
          <a:p>
            <a:pPr eaLnBrk="1" hangingPunct="1">
              <a:lnSpc>
                <a:spcPct val="135000"/>
              </a:lnSpc>
            </a:pPr>
            <a:r>
              <a:rPr lang="en-US" altLang="zh-CN" sz="2400" dirty="0" smtClean="0">
                <a:solidFill>
                  <a:schemeClr val="tx2"/>
                </a:solidFill>
              </a:rPr>
              <a:t>Head</a:t>
            </a:r>
          </a:p>
          <a:p>
            <a:pPr eaLnBrk="1" hangingPunct="1">
              <a:lnSpc>
                <a:spcPct val="135000"/>
              </a:lnSpc>
            </a:pPr>
            <a:r>
              <a:rPr lang="en-US" altLang="zh-CN" sz="2400" dirty="0" smtClean="0">
                <a:solidFill>
                  <a:schemeClr val="tx2"/>
                </a:solidFill>
              </a:rPr>
              <a:t>Cavitation; and </a:t>
            </a:r>
            <a:r>
              <a:rPr lang="en-US" altLang="zh-CN" sz="2400" dirty="0" smtClean="0">
                <a:solidFill>
                  <a:schemeClr val="tx2"/>
                </a:solidFill>
              </a:rPr>
              <a:t>how to prevent it        </a:t>
            </a:r>
          </a:p>
        </p:txBody>
      </p:sp>
      <p:sp>
        <p:nvSpPr>
          <p:cNvPr id="6146" name="Rectangle 2"/>
          <p:cNvSpPr>
            <a:spLocks noGrp="1" noChangeArrowheads="1"/>
          </p:cNvSpPr>
          <p:nvPr>
            <p:ph type="title"/>
          </p:nvPr>
        </p:nvSpPr>
        <p:spPr/>
        <p:txBody>
          <a:bodyPr/>
          <a:lstStyle/>
          <a:p>
            <a:pPr eaLnBrk="1" hangingPunct="1"/>
            <a:r>
              <a:rPr lang="en-US" altLang="zh-CN" dirty="0" smtClean="0"/>
              <a:t>Learning Objectives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ltLang="zh-CN" dirty="0" smtClean="0"/>
              <a:t> Pump Performance</a:t>
            </a:r>
            <a:endParaRPr lang="zh-CN" altLang="en-US" dirty="0" smtClean="0"/>
          </a:p>
        </p:txBody>
      </p:sp>
      <p:sp>
        <p:nvSpPr>
          <p:cNvPr id="2052" name="Rectangle 9"/>
          <p:cNvSpPr>
            <a:spLocks noGrp="1" noChangeArrowheads="1"/>
          </p:cNvSpPr>
          <p:nvPr>
            <p:ph type="body" sz="half" idx="1"/>
          </p:nvPr>
        </p:nvSpPr>
        <p:spPr>
          <a:xfrm>
            <a:off x="250825" y="2317750"/>
            <a:ext cx="5327650" cy="3990975"/>
          </a:xfrm>
          <a:noFill/>
        </p:spPr>
        <p:txBody>
          <a:bodyPr/>
          <a:lstStyle/>
          <a:p>
            <a:pPr eaLnBrk="1" hangingPunct="1"/>
            <a:r>
              <a:rPr lang="en-US" altLang="zh-CN" sz="2400" dirty="0" smtClean="0">
                <a:solidFill>
                  <a:schemeClr val="tx2"/>
                </a:solidFill>
              </a:rPr>
              <a:t>The performance of a pump is show by its characteristic curve, where the flow capacity (Q) is plotted against the delivery pressure or developed head (H). </a:t>
            </a:r>
          </a:p>
          <a:p>
            <a:pPr eaLnBrk="1" hangingPunct="1"/>
            <a:r>
              <a:rPr lang="en-US" altLang="zh-CN" sz="2400" dirty="0" smtClean="0">
                <a:solidFill>
                  <a:schemeClr val="tx2"/>
                </a:solidFill>
              </a:rPr>
              <a:t>Head is measured in metres.</a:t>
            </a:r>
          </a:p>
          <a:p>
            <a:pPr eaLnBrk="1" hangingPunct="1"/>
            <a:endParaRPr lang="en-US" altLang="zh-CN" sz="2400" dirty="0" smtClean="0">
              <a:solidFill>
                <a:schemeClr val="tx2"/>
              </a:solidFill>
            </a:endParaRPr>
          </a:p>
        </p:txBody>
      </p:sp>
      <p:graphicFrame>
        <p:nvGraphicFramePr>
          <p:cNvPr id="2050" name="Object 11"/>
          <p:cNvGraphicFramePr>
            <a:graphicFrameLocks noChangeAspect="1"/>
          </p:cNvGraphicFramePr>
          <p:nvPr>
            <p:ph sz="half" idx="2"/>
          </p:nvPr>
        </p:nvGraphicFramePr>
        <p:xfrm>
          <a:off x="684213" y="4941888"/>
          <a:ext cx="2720975" cy="590550"/>
        </p:xfrm>
        <a:graphic>
          <a:graphicData uri="http://schemas.openxmlformats.org/presentationml/2006/ole">
            <p:oleObj spid="_x0000_s1026" name="公式" r:id="rId5" imgW="1054080" imgH="228600" progId="Equation.3">
              <p:embed/>
            </p:oleObj>
          </a:graphicData>
        </a:graphic>
      </p:graphicFrame>
      <p:pic>
        <p:nvPicPr>
          <p:cNvPr id="2053" name="Picture 13"/>
          <p:cNvPicPr>
            <a:picLocks noChangeAspect="1" noChangeArrowheads="1"/>
          </p:cNvPicPr>
          <p:nvPr/>
        </p:nvPicPr>
        <p:blipFill>
          <a:blip r:embed="rId6" cstate="print"/>
          <a:srcRect l="4613" t="5852" r="51016" b="43470"/>
          <a:stretch>
            <a:fillRect/>
          </a:stretch>
        </p:blipFill>
        <p:spPr bwMode="auto">
          <a:xfrm>
            <a:off x="5580063" y="2133600"/>
            <a:ext cx="3236953" cy="2772996"/>
          </a:xfrm>
          <a:prstGeom prst="rect">
            <a:avLst/>
          </a:prstGeom>
          <a:noFill/>
          <a:ln w="9525">
            <a:noFill/>
            <a:miter lim="800000"/>
            <a:headEnd/>
            <a:tailEnd/>
          </a:ln>
        </p:spPr>
      </p:pic>
    </p:spTree>
  </p:cSld>
  <p:clrMapOvr>
    <a:masterClrMapping/>
  </p:clrMapOvr>
  <p:transition>
    <p:random/>
    <p:sndAc>
      <p:stSnd>
        <p:snd r:embed="rId4"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ltLang="zh-CN" smtClean="0"/>
              <a:t> Static and Dynamic Head</a:t>
            </a:r>
            <a:endParaRPr lang="zh-CN" altLang="en-US" smtClean="0"/>
          </a:p>
        </p:txBody>
      </p:sp>
      <p:pic>
        <p:nvPicPr>
          <p:cNvPr id="3076" name="Picture 4"/>
          <p:cNvPicPr>
            <a:picLocks noChangeAspect="1" noChangeArrowheads="1"/>
          </p:cNvPicPr>
          <p:nvPr>
            <p:ph type="body" idx="4294967295"/>
          </p:nvPr>
        </p:nvPicPr>
        <p:blipFill>
          <a:blip r:embed="rId3" cstate="print"/>
          <a:srcRect l="3992" t="19890" r="35323" b="29688"/>
          <a:stretch>
            <a:fillRect/>
          </a:stretch>
        </p:blipFill>
        <p:spPr>
          <a:xfrm>
            <a:off x="3967163" y="1844675"/>
            <a:ext cx="5176837" cy="3881438"/>
          </a:xfrm>
          <a:noFill/>
        </p:spPr>
      </p:pic>
      <p:sp>
        <p:nvSpPr>
          <p:cNvPr id="3077" name="Rectangle 6"/>
          <p:cNvSpPr>
            <a:spLocks noChangeArrowheads="1"/>
          </p:cNvSpPr>
          <p:nvPr/>
        </p:nvSpPr>
        <p:spPr bwMode="auto">
          <a:xfrm>
            <a:off x="309563" y="2133600"/>
            <a:ext cx="3902075" cy="4241800"/>
          </a:xfrm>
          <a:prstGeom prst="rect">
            <a:avLst/>
          </a:prstGeom>
          <a:noFill/>
          <a:ln w="9525">
            <a:noFill/>
            <a:miter lim="800000"/>
            <a:headEnd/>
            <a:tailEnd/>
          </a:ln>
        </p:spPr>
        <p:txBody>
          <a:bodyPr/>
          <a:lstStyle/>
          <a:p>
            <a:pPr marL="342900" indent="-342900" algn="l">
              <a:lnSpc>
                <a:spcPct val="80000"/>
              </a:lnSpc>
              <a:spcBef>
                <a:spcPct val="20000"/>
              </a:spcBef>
              <a:buClr>
                <a:schemeClr val="accent2"/>
              </a:buClr>
              <a:buFont typeface="Wingdings" pitchFamily="2" charset="2"/>
              <a:buChar char="w"/>
            </a:pPr>
            <a:r>
              <a:rPr lang="en-US" altLang="zh-CN"/>
              <a:t>The static Head is the difference between Suction Head and Delivered Head.</a:t>
            </a:r>
          </a:p>
          <a:p>
            <a:pPr marL="342900" indent="-342900" algn="l">
              <a:lnSpc>
                <a:spcPct val="80000"/>
              </a:lnSpc>
              <a:spcBef>
                <a:spcPct val="20000"/>
              </a:spcBef>
              <a:buClr>
                <a:schemeClr val="accent2"/>
              </a:buClr>
              <a:buFont typeface="Wingdings" pitchFamily="2" charset="2"/>
              <a:buChar char="w"/>
            </a:pPr>
            <a:r>
              <a:rPr lang="en-US" altLang="zh-CN"/>
              <a:t>As the Suction Head changes the Static Head changes.</a:t>
            </a:r>
          </a:p>
          <a:p>
            <a:pPr marL="342900" indent="-342900" algn="l">
              <a:lnSpc>
                <a:spcPct val="80000"/>
              </a:lnSpc>
              <a:spcBef>
                <a:spcPct val="20000"/>
              </a:spcBef>
              <a:buClr>
                <a:schemeClr val="accent2"/>
              </a:buClr>
              <a:buFont typeface="Wingdings" pitchFamily="2" charset="2"/>
              <a:buChar char="w"/>
            </a:pPr>
            <a:r>
              <a:rPr lang="en-US" altLang="zh-CN"/>
              <a:t>When the pump is operating the liquid will be moving within the pipe wok and so a loss due to friction will occur.</a:t>
            </a:r>
          </a:p>
          <a:p>
            <a:pPr marL="342900" indent="-342900" algn="l">
              <a:lnSpc>
                <a:spcPct val="80000"/>
              </a:lnSpc>
              <a:spcBef>
                <a:spcPct val="20000"/>
              </a:spcBef>
              <a:buClr>
                <a:schemeClr val="accent2"/>
              </a:buClr>
              <a:buFont typeface="Wingdings" pitchFamily="2" charset="2"/>
              <a:buChar char="w"/>
            </a:pPr>
            <a:r>
              <a:rPr lang="en-US" altLang="zh-CN"/>
              <a:t>Dynamic Head</a:t>
            </a:r>
          </a:p>
          <a:p>
            <a:pPr marL="342900" indent="-342900" algn="l">
              <a:lnSpc>
                <a:spcPct val="80000"/>
              </a:lnSpc>
              <a:spcBef>
                <a:spcPct val="20000"/>
              </a:spcBef>
              <a:buClr>
                <a:schemeClr val="accent2"/>
              </a:buClr>
              <a:buFont typeface="Wingdings" pitchFamily="2" charset="2"/>
              <a:buChar char="w"/>
            </a:pPr>
            <a:endParaRPr lang="en-US" altLang="zh-CN"/>
          </a:p>
        </p:txBody>
      </p:sp>
      <p:graphicFrame>
        <p:nvGraphicFramePr>
          <p:cNvPr id="3074" name="Object 7"/>
          <p:cNvGraphicFramePr>
            <a:graphicFrameLocks noChangeAspect="1"/>
          </p:cNvGraphicFramePr>
          <p:nvPr>
            <p:ph idx="1"/>
          </p:nvPr>
        </p:nvGraphicFramePr>
        <p:xfrm>
          <a:off x="1115616" y="4941168"/>
          <a:ext cx="2206625" cy="446087"/>
        </p:xfrm>
        <a:graphic>
          <a:graphicData uri="http://schemas.openxmlformats.org/presentationml/2006/ole">
            <p:oleObj spid="_x0000_s2050" name="Equation" r:id="rId4" imgW="1130040" imgH="228600" progId="Equation.DSMT4">
              <p:embed/>
            </p:oleObj>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zh-CN" smtClean="0"/>
              <a:t>Slip</a:t>
            </a:r>
          </a:p>
        </p:txBody>
      </p:sp>
      <p:sp>
        <p:nvSpPr>
          <p:cNvPr id="7171" name="Rectangle 3"/>
          <p:cNvSpPr>
            <a:spLocks noGrp="1" noChangeArrowheads="1"/>
          </p:cNvSpPr>
          <p:nvPr>
            <p:ph type="body" idx="1"/>
          </p:nvPr>
        </p:nvSpPr>
        <p:spPr>
          <a:xfrm>
            <a:off x="468313" y="1924050"/>
            <a:ext cx="7489825" cy="3881438"/>
          </a:xfrm>
        </p:spPr>
        <p:txBody>
          <a:bodyPr>
            <a:normAutofit lnSpcReduction="10000"/>
          </a:bodyPr>
          <a:lstStyle/>
          <a:p>
            <a:pPr eaLnBrk="1" hangingPunct="1">
              <a:lnSpc>
                <a:spcPct val="90000"/>
              </a:lnSpc>
            </a:pPr>
            <a:r>
              <a:rPr lang="en-US" altLang="zh-CN" sz="2400" smtClean="0">
                <a:solidFill>
                  <a:schemeClr val="tx2"/>
                </a:solidFill>
              </a:rPr>
              <a:t>For a positive displacement pump,running at constant speed,the flow is constant and so the Head to Flow(H-Q) curve should be like the red line.</a:t>
            </a:r>
          </a:p>
          <a:p>
            <a:pPr eaLnBrk="1" hangingPunct="1">
              <a:lnSpc>
                <a:spcPct val="90000"/>
              </a:lnSpc>
            </a:pPr>
            <a:r>
              <a:rPr lang="en-US" altLang="zh-CN" sz="2400" smtClean="0">
                <a:solidFill>
                  <a:schemeClr val="tx2"/>
                </a:solidFill>
              </a:rPr>
              <a:t>However ,the actual H-Q curve will look like the blue line.</a:t>
            </a:r>
          </a:p>
          <a:p>
            <a:pPr eaLnBrk="1" hangingPunct="1">
              <a:lnSpc>
                <a:spcPct val="90000"/>
              </a:lnSpc>
            </a:pPr>
            <a:r>
              <a:rPr lang="en-US" altLang="zh-CN" sz="2400" smtClean="0">
                <a:solidFill>
                  <a:schemeClr val="tx2"/>
                </a:solidFill>
              </a:rPr>
              <a:t>The small change is known as Slip and is due to the compressibility of the fluid and leakage.</a:t>
            </a:r>
          </a:p>
          <a:p>
            <a:pPr eaLnBrk="1" hangingPunct="1">
              <a:lnSpc>
                <a:spcPct val="90000"/>
              </a:lnSpc>
            </a:pPr>
            <a:r>
              <a:rPr lang="en-US" altLang="zh-CN" sz="2400" smtClean="0">
                <a:solidFill>
                  <a:schemeClr val="tx2"/>
                </a:solidFill>
              </a:rPr>
              <a:t>This curve indicates that even small</a:t>
            </a:r>
          </a:p>
          <a:p>
            <a:pPr eaLnBrk="1" hangingPunct="1">
              <a:lnSpc>
                <a:spcPct val="90000"/>
              </a:lnSpc>
              <a:buFont typeface="Wingdings" pitchFamily="2" charset="2"/>
              <a:buNone/>
            </a:pPr>
            <a:r>
              <a:rPr lang="en-US" altLang="zh-CN" sz="2400" smtClean="0">
                <a:solidFill>
                  <a:schemeClr val="tx2"/>
                </a:solidFill>
              </a:rPr>
              <a:t>     restrictions in the designed flow rate</a:t>
            </a:r>
          </a:p>
          <a:p>
            <a:pPr eaLnBrk="1" hangingPunct="1">
              <a:lnSpc>
                <a:spcPct val="90000"/>
              </a:lnSpc>
              <a:buFont typeface="Wingdings" pitchFamily="2" charset="2"/>
              <a:buNone/>
            </a:pPr>
            <a:r>
              <a:rPr lang="en-US" altLang="zh-CN" sz="2400" smtClean="0">
                <a:solidFill>
                  <a:schemeClr val="tx2"/>
                </a:solidFill>
              </a:rPr>
              <a:t>    can cause very high pressures to be deliverde.</a:t>
            </a:r>
          </a:p>
          <a:p>
            <a:pPr eaLnBrk="1" hangingPunct="1">
              <a:lnSpc>
                <a:spcPct val="90000"/>
              </a:lnSpc>
            </a:pPr>
            <a:endParaRPr lang="en-US" altLang="zh-CN" sz="2400" smtClean="0">
              <a:solidFill>
                <a:schemeClr val="tx2"/>
              </a:solidFill>
            </a:endParaRPr>
          </a:p>
        </p:txBody>
      </p:sp>
      <p:pic>
        <p:nvPicPr>
          <p:cNvPr id="7172" name="Picture 4"/>
          <p:cNvPicPr>
            <a:picLocks noChangeAspect="1" noChangeArrowheads="1"/>
          </p:cNvPicPr>
          <p:nvPr/>
        </p:nvPicPr>
        <p:blipFill>
          <a:blip r:embed="rId2" cstate="print"/>
          <a:srcRect/>
          <a:stretch>
            <a:fillRect/>
          </a:stretch>
        </p:blipFill>
        <p:spPr bwMode="auto">
          <a:xfrm>
            <a:off x="5795963" y="3789363"/>
            <a:ext cx="3141662" cy="2852737"/>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cstate="print"/>
          <a:srcRect/>
          <a:stretch>
            <a:fillRect/>
          </a:stretch>
        </p:blipFill>
        <p:spPr bwMode="auto">
          <a:xfrm>
            <a:off x="2339975" y="3429000"/>
            <a:ext cx="4164013" cy="3417888"/>
          </a:xfrm>
          <a:prstGeom prst="rect">
            <a:avLst/>
          </a:prstGeom>
          <a:noFill/>
          <a:ln w="9525">
            <a:noFill/>
            <a:miter lim="800000"/>
            <a:headEnd/>
            <a:tailEnd/>
          </a:ln>
        </p:spPr>
      </p:pic>
      <p:sp>
        <p:nvSpPr>
          <p:cNvPr id="8195" name="Rectangle 2"/>
          <p:cNvSpPr>
            <a:spLocks noGrp="1" noChangeArrowheads="1"/>
          </p:cNvSpPr>
          <p:nvPr>
            <p:ph type="title"/>
          </p:nvPr>
        </p:nvSpPr>
        <p:spPr/>
        <p:txBody>
          <a:bodyPr>
            <a:normAutofit fontScale="90000"/>
          </a:bodyPr>
          <a:lstStyle/>
          <a:p>
            <a:pPr eaLnBrk="1" hangingPunct="1"/>
            <a:r>
              <a:rPr lang="en-US" altLang="zh-CN" sz="3600" smtClean="0">
                <a:solidFill>
                  <a:schemeClr val="tx2"/>
                </a:solidFill>
              </a:rPr>
              <a:t>Centrifugal Pump Performance Curve </a:t>
            </a:r>
            <a:endParaRPr lang="zh-CN" altLang="en-US" sz="3600" smtClean="0">
              <a:solidFill>
                <a:schemeClr val="tx2"/>
              </a:solidFill>
            </a:endParaRPr>
          </a:p>
        </p:txBody>
      </p:sp>
      <p:sp>
        <p:nvSpPr>
          <p:cNvPr id="8196" name="Rectangle 3"/>
          <p:cNvSpPr>
            <a:spLocks noGrp="1" noChangeArrowheads="1"/>
          </p:cNvSpPr>
          <p:nvPr>
            <p:ph type="body" idx="1"/>
          </p:nvPr>
        </p:nvSpPr>
        <p:spPr>
          <a:xfrm>
            <a:off x="611188" y="2068513"/>
            <a:ext cx="7958137" cy="3881437"/>
          </a:xfrm>
        </p:spPr>
        <p:txBody>
          <a:bodyPr/>
          <a:lstStyle/>
          <a:p>
            <a:pPr eaLnBrk="1" hangingPunct="1"/>
            <a:r>
              <a:rPr lang="en-US" altLang="zh-CN" sz="2400" smtClean="0">
                <a:solidFill>
                  <a:schemeClr val="tx2"/>
                </a:solidFill>
              </a:rPr>
              <a:t>A centrifugal pump uses the conservation of energy principle .It changes velocity energy into pressure energy .</a:t>
            </a:r>
          </a:p>
          <a:p>
            <a:pPr eaLnBrk="1" hangingPunct="1"/>
            <a:r>
              <a:rPr lang="en-US" altLang="zh-CN" sz="2400" smtClean="0">
                <a:solidFill>
                  <a:schemeClr val="tx2"/>
                </a:solidFill>
              </a:rPr>
              <a:t>As the differential head (H) increases ,the flow rate (Q)decreases .The performance curve looks like this .</a:t>
            </a:r>
            <a:endParaRPr lang="zh-CN" altLang="en-US" sz="2400" smtClean="0">
              <a:solidFill>
                <a:schemeClr val="tx2"/>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3600" smtClean="0">
                <a:solidFill>
                  <a:schemeClr val="tx2"/>
                </a:solidFill>
              </a:rPr>
              <a:t>Losses due to Friction</a:t>
            </a:r>
            <a:endParaRPr lang="zh-CN" altLang="en-US" sz="3600" smtClean="0">
              <a:solidFill>
                <a:schemeClr val="tx2"/>
              </a:solidFill>
            </a:endParaRPr>
          </a:p>
        </p:txBody>
      </p:sp>
      <p:sp>
        <p:nvSpPr>
          <p:cNvPr id="9219" name="Rectangle 3"/>
          <p:cNvSpPr>
            <a:spLocks noGrp="1" noChangeArrowheads="1"/>
          </p:cNvSpPr>
          <p:nvPr>
            <p:ph type="body" idx="1"/>
          </p:nvPr>
        </p:nvSpPr>
        <p:spPr>
          <a:xfrm>
            <a:off x="611188" y="1773238"/>
            <a:ext cx="7958137" cy="3881437"/>
          </a:xfrm>
        </p:spPr>
        <p:txBody>
          <a:bodyPr/>
          <a:lstStyle/>
          <a:p>
            <a:pPr eaLnBrk="1" hangingPunct="1"/>
            <a:r>
              <a:rPr lang="en-US" altLang="zh-CN" sz="2400" smtClean="0">
                <a:solidFill>
                  <a:schemeClr val="tx2"/>
                </a:solidFill>
              </a:rPr>
              <a:t>A centrifugal pump incurs head losses due to friction.</a:t>
            </a:r>
          </a:p>
          <a:p>
            <a:pPr eaLnBrk="1" hangingPunct="1"/>
            <a:r>
              <a:rPr lang="en-US" altLang="zh-CN" sz="2400" smtClean="0">
                <a:solidFill>
                  <a:schemeClr val="tx2"/>
                </a:solidFill>
              </a:rPr>
              <a:t>The friction is caused by the fluid changing direction when travelling through the pump and by clearances within the pump .These losses vary with both head and flow.</a:t>
            </a:r>
            <a:endParaRPr lang="zh-CN" altLang="en-US" sz="2400" smtClean="0">
              <a:solidFill>
                <a:schemeClr val="tx2"/>
              </a:solidFill>
            </a:endParaRPr>
          </a:p>
        </p:txBody>
      </p:sp>
      <p:pic>
        <p:nvPicPr>
          <p:cNvPr id="9220" name="Picture 4"/>
          <p:cNvPicPr>
            <a:picLocks noChangeAspect="1" noChangeArrowheads="1"/>
          </p:cNvPicPr>
          <p:nvPr/>
        </p:nvPicPr>
        <p:blipFill>
          <a:blip r:embed="rId2" cstate="print"/>
          <a:srcRect/>
          <a:stretch>
            <a:fillRect/>
          </a:stretch>
        </p:blipFill>
        <p:spPr bwMode="auto">
          <a:xfrm>
            <a:off x="2339975" y="3357563"/>
            <a:ext cx="4487863" cy="326707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CN" sz="4800" smtClean="0"/>
              <a:t>Actual performance curve</a:t>
            </a:r>
            <a:endParaRPr lang="zh-CN" altLang="en-US" sz="4800" smtClean="0"/>
          </a:p>
        </p:txBody>
      </p:sp>
      <p:pic>
        <p:nvPicPr>
          <p:cNvPr id="10243" name="Picture 5"/>
          <p:cNvPicPr>
            <a:picLocks noChangeAspect="1" noChangeArrowheads="1"/>
          </p:cNvPicPr>
          <p:nvPr>
            <p:ph type="body" idx="1"/>
          </p:nvPr>
        </p:nvPicPr>
        <p:blipFill>
          <a:blip r:embed="rId2" cstate="print"/>
          <a:srcRect/>
          <a:stretch>
            <a:fillRect/>
          </a:stretch>
        </p:blipFill>
        <p:spPr>
          <a:xfrm>
            <a:off x="2915815" y="1844676"/>
            <a:ext cx="3616747" cy="2736452"/>
          </a:xfrm>
          <a:noFill/>
        </p:spPr>
      </p:pic>
      <p:sp>
        <p:nvSpPr>
          <p:cNvPr id="10244" name="Rectangle 6"/>
          <p:cNvSpPr>
            <a:spLocks noChangeArrowheads="1"/>
          </p:cNvSpPr>
          <p:nvPr/>
        </p:nvSpPr>
        <p:spPr bwMode="auto">
          <a:xfrm>
            <a:off x="179388" y="4829593"/>
            <a:ext cx="8523287" cy="1200329"/>
          </a:xfrm>
          <a:prstGeom prst="rect">
            <a:avLst/>
          </a:prstGeom>
          <a:noFill/>
          <a:ln w="9525">
            <a:noFill/>
            <a:miter lim="800000"/>
            <a:headEnd/>
            <a:tailEnd/>
          </a:ln>
        </p:spPr>
        <p:txBody>
          <a:bodyPr wrap="square" anchor="ctr">
            <a:spAutoFit/>
          </a:bodyPr>
          <a:lstStyle/>
          <a:p>
            <a:pPr algn="l"/>
            <a:r>
              <a:rPr lang="en-US" altLang="zh-CN" dirty="0"/>
              <a:t>  Subtracting the losses from the ideal gives the actual performance curve for the pump.</a:t>
            </a:r>
          </a:p>
          <a:p>
            <a:pPr algn="l"/>
            <a:r>
              <a:rPr lang="en-US" altLang="zh-CN" dirty="0"/>
              <a:t>    Ideal Head –Losses =Actual Head</a:t>
            </a:r>
          </a:p>
          <a:p>
            <a:pPr algn="l"/>
            <a:r>
              <a:rPr lang="en-US" altLang="zh-CN" dirty="0"/>
              <a:t>  It is possible to determine the useful power of a pump by the formula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zh-CN" sz="4800" smtClean="0"/>
              <a:t>Actual performance curve</a:t>
            </a:r>
            <a:endParaRPr lang="zh-CN" altLang="en-US" sz="4800" smtClean="0"/>
          </a:p>
        </p:txBody>
      </p:sp>
      <p:sp>
        <p:nvSpPr>
          <p:cNvPr id="11267" name="Rectangle 3"/>
          <p:cNvSpPr>
            <a:spLocks noGrp="1" noChangeArrowheads="1"/>
          </p:cNvSpPr>
          <p:nvPr>
            <p:ph type="body" idx="1"/>
          </p:nvPr>
        </p:nvSpPr>
        <p:spPr>
          <a:xfrm>
            <a:off x="684213" y="2060575"/>
            <a:ext cx="7958137" cy="3881438"/>
          </a:xfrm>
        </p:spPr>
        <p:txBody>
          <a:bodyPr/>
          <a:lstStyle/>
          <a:p>
            <a:pPr eaLnBrk="1" hangingPunct="1"/>
            <a:r>
              <a:rPr lang="en-US" altLang="zh-CN" sz="2400" dirty="0" smtClean="0">
                <a:solidFill>
                  <a:schemeClr val="tx2"/>
                </a:solidFill>
              </a:rPr>
              <a:t>Power = </a:t>
            </a:r>
            <a:r>
              <a:rPr lang="el-GR" altLang="zh-CN" sz="2400" dirty="0" smtClean="0">
                <a:solidFill>
                  <a:schemeClr val="tx2"/>
                </a:solidFill>
              </a:rPr>
              <a:t>ρ</a:t>
            </a:r>
            <a:r>
              <a:rPr lang="en-US" altLang="zh-CN" sz="2400" dirty="0" smtClean="0">
                <a:solidFill>
                  <a:schemeClr val="tx2"/>
                </a:solidFill>
              </a:rPr>
              <a:t>*Q*g*H</a:t>
            </a:r>
            <a:endParaRPr lang="en-US" altLang="zh-CN" sz="2400" dirty="0" smtClean="0">
              <a:solidFill>
                <a:schemeClr val="tx2"/>
              </a:solidFill>
            </a:endParaRPr>
          </a:p>
          <a:p>
            <a:pPr eaLnBrk="1" hangingPunct="1"/>
            <a:r>
              <a:rPr lang="en-US" altLang="zh-CN" sz="2400" dirty="0" smtClean="0">
                <a:solidFill>
                  <a:schemeClr val="tx2"/>
                </a:solidFill>
              </a:rPr>
              <a:t>For a give system the density of the liquid and gravity are constant:</a:t>
            </a:r>
          </a:p>
          <a:p>
            <a:r>
              <a:rPr lang="el-GR" altLang="zh-CN" sz="2400" dirty="0" smtClean="0">
                <a:solidFill>
                  <a:schemeClr val="tx2"/>
                </a:solidFill>
              </a:rPr>
              <a:t>γ</a:t>
            </a:r>
            <a:r>
              <a:rPr lang="en-US" altLang="zh-CN" sz="2400" dirty="0" smtClean="0">
                <a:solidFill>
                  <a:schemeClr val="tx2"/>
                </a:solidFill>
              </a:rPr>
              <a:t> </a:t>
            </a:r>
            <a:r>
              <a:rPr lang="en-US" altLang="zh-CN" sz="2400" dirty="0" smtClean="0">
                <a:solidFill>
                  <a:schemeClr val="tx2"/>
                </a:solidFill>
              </a:rPr>
              <a:t>= </a:t>
            </a:r>
            <a:r>
              <a:rPr lang="el-GR" altLang="zh-CN" sz="2400" dirty="0" smtClean="0">
                <a:solidFill>
                  <a:schemeClr val="tx2"/>
                </a:solidFill>
              </a:rPr>
              <a:t>ρ</a:t>
            </a:r>
            <a:r>
              <a:rPr lang="en-US" altLang="zh-CN" sz="2400" dirty="0" smtClean="0">
                <a:solidFill>
                  <a:schemeClr val="tx2"/>
                </a:solidFill>
              </a:rPr>
              <a:t>*g</a:t>
            </a:r>
            <a:r>
              <a:rPr lang="en-US" altLang="zh-CN" sz="2400" dirty="0" smtClean="0">
                <a:solidFill>
                  <a:schemeClr val="tx2"/>
                </a:solidFill>
              </a:rPr>
              <a:t>, so</a:t>
            </a:r>
          </a:p>
          <a:p>
            <a:r>
              <a:rPr lang="en-US" altLang="zh-CN" sz="2400" dirty="0" smtClean="0">
                <a:solidFill>
                  <a:schemeClr val="tx2"/>
                </a:solidFill>
              </a:rPr>
              <a:t>Useful Power = </a:t>
            </a:r>
            <a:r>
              <a:rPr lang="el-GR" altLang="zh-CN" sz="2400" dirty="0" smtClean="0">
                <a:solidFill>
                  <a:schemeClr val="tx2"/>
                </a:solidFill>
              </a:rPr>
              <a:t>γ</a:t>
            </a:r>
            <a:r>
              <a:rPr lang="en-US" altLang="zh-CN" sz="2400" dirty="0" smtClean="0">
                <a:solidFill>
                  <a:schemeClr val="tx2"/>
                </a:solidFill>
              </a:rPr>
              <a:t> </a:t>
            </a:r>
            <a:r>
              <a:rPr lang="en-US" altLang="zh-CN" sz="2400" dirty="0" smtClean="0">
                <a:solidFill>
                  <a:schemeClr val="tx2"/>
                </a:solidFill>
              </a:rPr>
              <a:t>* Q *H</a:t>
            </a:r>
          </a:p>
          <a:p>
            <a:pPr eaLnBrk="1" hangingPunct="1"/>
            <a:r>
              <a:rPr lang="en-US" altLang="zh-CN" sz="2400" dirty="0" smtClean="0">
                <a:solidFill>
                  <a:schemeClr val="tx2"/>
                </a:solidFill>
              </a:rPr>
              <a:t>For a positive displacement pump the flow (O) can be considered constant ,so we can plot a graph of useful power against pressure.</a:t>
            </a:r>
            <a:endParaRPr lang="zh-CN" altLang="en-US" sz="2400" dirty="0" smtClean="0">
              <a:solidFill>
                <a:schemeClr val="tx2"/>
              </a:solidFill>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TotalTime>
  <Words>922</Words>
  <Application>Microsoft Office PowerPoint</Application>
  <PresentationFormat>On-screen Show (4:3)</PresentationFormat>
  <Paragraphs>86</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Concourse</vt:lpstr>
      <vt:lpstr>Microsoft 公式 3.0</vt:lpstr>
      <vt:lpstr>MathType 5.0 Equation</vt:lpstr>
      <vt:lpstr>  Pump Basics2 Cavitation and NPSH Dr. Basharat Salim  </vt:lpstr>
      <vt:lpstr>Learning Objectives</vt:lpstr>
      <vt:lpstr> Pump Performance</vt:lpstr>
      <vt:lpstr> Static and Dynamic Head</vt:lpstr>
      <vt:lpstr>Slip</vt:lpstr>
      <vt:lpstr>Centrifugal Pump Performance Curve </vt:lpstr>
      <vt:lpstr>Losses due to Friction</vt:lpstr>
      <vt:lpstr>Actual performance curve</vt:lpstr>
      <vt:lpstr>Actual performance curve</vt:lpstr>
      <vt:lpstr> Losses in a positive  displacement pump  </vt:lpstr>
      <vt:lpstr> Losses in a centrifugal pump </vt:lpstr>
      <vt:lpstr> Losses in a centrifugal pump </vt:lpstr>
      <vt:lpstr>NPSH</vt:lpstr>
      <vt:lpstr>Friction Head &amp; NPSHA</vt:lpstr>
      <vt:lpstr>NPSHR &amp; NPSHA</vt:lpstr>
      <vt:lpstr>Cavitation</vt:lpstr>
      <vt:lpstr>Reciprocating Pumps</vt:lpstr>
      <vt:lpstr>Question</vt:lpstr>
      <vt:lpstr>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Objectives</dc:title>
  <dc:creator>Dr.Khalid</dc:creator>
  <cp:lastModifiedBy>Dr.Khalid</cp:lastModifiedBy>
  <cp:revision>3</cp:revision>
  <dcterms:created xsi:type="dcterms:W3CDTF">2014-02-04T10:46:27Z</dcterms:created>
  <dcterms:modified xsi:type="dcterms:W3CDTF">2014-02-04T11:07:00Z</dcterms:modified>
</cp:coreProperties>
</file>