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8" r:id="rId22"/>
    <p:sldId id="279" r:id="rId23"/>
    <p:sldId id="280" r:id="rId24"/>
    <p:sldId id="277" r:id="rId25"/>
    <p:sldId id="275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3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292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204D096-6625-4986-9CE1-AE48566C27AD}" type="datetimeFigureOut">
              <a:rPr lang="ar-SA" smtClean="0"/>
              <a:t>04/01/39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B63D84E-147E-4DC9-97BD-322240B7F1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06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7797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4224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5531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7626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3051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7767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275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0837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4543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8208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7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5876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9818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06878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6617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67792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93687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0765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05882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91771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92374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7655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23622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55613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382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68537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48994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49539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92713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14590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79564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00908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7487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26205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40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72686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41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77308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42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024084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43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47947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44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62821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45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260731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46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235380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6897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48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843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5326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1252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002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8580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499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مقدمة عن البحث العلمي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>
                <a:solidFill>
                  <a:schemeClr val="tx1"/>
                </a:solidFill>
              </a:rPr>
              <a:t>طرق البحث التربوي (نفس502)</a:t>
            </a:r>
          </a:p>
          <a:p>
            <a:endParaRPr lang="ar-SA" dirty="0">
              <a:solidFill>
                <a:schemeClr val="tx1"/>
              </a:solidFill>
            </a:endParaRPr>
          </a:p>
          <a:p>
            <a:r>
              <a:rPr lang="ar-SA" dirty="0">
                <a:solidFill>
                  <a:schemeClr val="tx1"/>
                </a:solidFill>
              </a:rPr>
              <a:t>د.سمية النجاشي </a:t>
            </a:r>
          </a:p>
        </p:txBody>
      </p:sp>
    </p:spTree>
    <p:extLst>
      <p:ext uri="{BB962C8B-B14F-4D97-AF65-F5344CB8AC3E}">
        <p14:creationId xmlns:p14="http://schemas.microsoft.com/office/powerpoint/2010/main" val="161893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نمو فهم أفضل للبحث العلمي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ar-SA" sz="2800" dirty="0"/>
              <a:t>معرفة المواطنين بأهمية البحث العلمي :ستجعلهم :</a:t>
            </a:r>
            <a:endParaRPr lang="en-US" sz="2800" dirty="0"/>
          </a:p>
          <a:p>
            <a:pPr lvl="1" algn="just" rtl="1"/>
            <a:r>
              <a:rPr lang="ar-SA" sz="2400" dirty="0"/>
              <a:t>يشجعون الشباب على العمل في البحث العلمي .</a:t>
            </a:r>
            <a:endParaRPr lang="en-US" sz="2400" dirty="0"/>
          </a:p>
          <a:p>
            <a:pPr lvl="1" algn="just" rtl="1"/>
            <a:r>
              <a:rPr lang="ar-SA" sz="2400" dirty="0"/>
              <a:t>يمنحون العلماء قدرهم </a:t>
            </a:r>
            <a:endParaRPr lang="en-US" sz="2400" dirty="0"/>
          </a:p>
          <a:p>
            <a:pPr lvl="1" algn="just" rtl="1"/>
            <a:r>
              <a:rPr lang="ar-SA" sz="2400" dirty="0"/>
              <a:t>سيقدرون أهمية البحوث التربوية والطبيعية على السواء ، وكذلك البحوث النظرية والتطبيقية .</a:t>
            </a:r>
            <a:endParaRPr lang="en-US" sz="2400" dirty="0"/>
          </a:p>
          <a:p>
            <a:pPr lvl="1" algn="just" rtl="1"/>
            <a:r>
              <a:rPr lang="ar-SA" sz="2400" dirty="0"/>
              <a:t>سيمنع الرأي العام الهيئات من إيقاف حرية البحث .</a:t>
            </a:r>
            <a:endParaRPr lang="en-US" sz="2400" dirty="0"/>
          </a:p>
          <a:p>
            <a:pPr lvl="1" algn="just" rtl="1"/>
            <a:r>
              <a:rPr lang="ar-SA" sz="2400" dirty="0"/>
              <a:t>سيمنع الرأي العام الهيئات والمؤسسات من التحكم بنتائج البحث  العلمي .</a:t>
            </a:r>
            <a:endParaRPr lang="en-US" sz="2400" dirty="0"/>
          </a:p>
          <a:p>
            <a:pPr lvl="1" algn="just" rtl="1"/>
            <a:r>
              <a:rPr lang="ar-SA" sz="2400" dirty="0"/>
              <a:t>سيقوم الناس  نتائج البحث العلمي ليتأكدوا من صلاحيتها للاستخدام .</a:t>
            </a:r>
            <a:endParaRPr lang="en-US" sz="2400" dirty="0"/>
          </a:p>
          <a:p>
            <a:pPr lvl="1" algn="just" rtl="1"/>
            <a:r>
              <a:rPr lang="ar-SA" sz="2400" dirty="0"/>
              <a:t>سيطبقون نتائج العلم في حياتهم اليومية .</a:t>
            </a:r>
            <a:endParaRPr lang="en-US" sz="2400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15904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التربية والبحث العلمي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800" dirty="0"/>
              <a:t>تأسيس هيئات البحث العلمي في التربية وعلم النفس :</a:t>
            </a:r>
            <a:endParaRPr lang="en-US" sz="2800" dirty="0"/>
          </a:p>
          <a:p>
            <a:pPr lvl="1" algn="just" rtl="1"/>
            <a:r>
              <a:rPr lang="ar-SA" sz="2400" dirty="0"/>
              <a:t>بدأ البحث العلمي في العلوم التربوية عندما :</a:t>
            </a:r>
            <a:endParaRPr lang="en-US" sz="2400" dirty="0"/>
          </a:p>
          <a:p>
            <a:pPr lvl="1" algn="just" rtl="1"/>
            <a:r>
              <a:rPr lang="ar-SA" sz="2400" dirty="0"/>
              <a:t>أسس وليام فونت معمل في ليبزج في القرن التاسع عشر .</a:t>
            </a:r>
            <a:endParaRPr lang="en-US" sz="2400" dirty="0"/>
          </a:p>
          <a:p>
            <a:pPr lvl="1" algn="just" rtl="1"/>
            <a:r>
              <a:rPr lang="ar-SA" sz="2400" dirty="0"/>
              <a:t>قام فرانسيس جالون وكارل بيرسون بتحديد المصطلحات الإحصائية للبحوث في بريطانيا .</a:t>
            </a:r>
            <a:endParaRPr lang="en-US" sz="2400" dirty="0"/>
          </a:p>
          <a:p>
            <a:pPr lvl="1" algn="just" rtl="1"/>
            <a:r>
              <a:rPr lang="ar-SA" sz="2400" dirty="0"/>
              <a:t>قام العالم الفرنسي ألفريد بينيه بالقياس العقلي .</a:t>
            </a:r>
            <a:endParaRPr lang="en-US" sz="2400" dirty="0"/>
          </a:p>
          <a:p>
            <a:pPr lvl="1" algn="just" rtl="1"/>
            <a:r>
              <a:rPr lang="ar-SA" sz="2400" dirty="0"/>
              <a:t>تدفق الأمريكيون إلى أوروبا لدراسة تلك العلوم وعادوا بها إلى أمريكا .</a:t>
            </a:r>
            <a:endParaRPr lang="en-US" sz="2400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60881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الاستفادة من خبرة الولايات المتحدة في إنشاء هيئات حديثة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/>
              <a:t>تطورت هيئات البحث العلمي في أمريكا على النحو التالي :</a:t>
            </a:r>
          </a:p>
          <a:p>
            <a:pPr lvl="1" algn="just" rtl="1">
              <a:lnSpc>
                <a:spcPct val="150000"/>
              </a:lnSpc>
            </a:pPr>
            <a:r>
              <a:rPr lang="ar-SA" dirty="0"/>
              <a:t>كانت الجهود من فريقين :</a:t>
            </a:r>
            <a:endParaRPr lang="en-US" dirty="0"/>
          </a:p>
          <a:p>
            <a:pPr lvl="2" algn="just" rtl="1">
              <a:lnSpc>
                <a:spcPct val="150000"/>
              </a:lnSpc>
            </a:pPr>
            <a:r>
              <a:rPr lang="ar-SA" sz="2800" dirty="0"/>
              <a:t>جهود العلماء في البحث وتأسيس المجموعات البحثية </a:t>
            </a:r>
            <a:endParaRPr lang="en-US" sz="2800" dirty="0"/>
          </a:p>
          <a:p>
            <a:pPr lvl="2" algn="just" rtl="1">
              <a:lnSpc>
                <a:spcPct val="150000"/>
              </a:lnSpc>
            </a:pPr>
            <a:r>
              <a:rPr lang="ar-SA" sz="2800" dirty="0"/>
              <a:t>جهود المجتمع في دعم تأسيس المعاهد ومراكز البحث </a:t>
            </a:r>
            <a:endParaRPr lang="en-US" sz="2800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بعدها تأسست مؤسسات كثيرة لنشر البحوث .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ثم نشأت روابط للباحثين في التربية وعلم النفس .</a:t>
            </a:r>
            <a:endParaRPr lang="en-US" dirty="0"/>
          </a:p>
          <a:p>
            <a:pPr algn="just" rtl="1">
              <a:lnSpc>
                <a:spcPct val="150000"/>
              </a:lnSpc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331862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توسيع مجالات البحوث التربوية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800" dirty="0"/>
              <a:t>كانت الحلول التربوية في مجال التعليم تقوم على المحاولة والخطأ.</a:t>
            </a:r>
            <a:endParaRPr lang="en-US" sz="2800" dirty="0"/>
          </a:p>
          <a:p>
            <a:pPr algn="just" rtl="1"/>
            <a:r>
              <a:rPr lang="ar-SA" sz="2800" dirty="0"/>
              <a:t>وفي منتصف القرن الماضي انتشرت البحوث التربوية في مجال المناهج والتوجيه وتطوير الاختبارات والإدارة التربوية.</a:t>
            </a:r>
            <a:endParaRPr lang="en-US" sz="2800" dirty="0"/>
          </a:p>
          <a:p>
            <a:pPr algn="just" rtl="1"/>
            <a:r>
              <a:rPr lang="ar-SA" sz="2800" dirty="0"/>
              <a:t>تم تصميم اختبارات للتحصيل الدراسي ونشر استخدامها .</a:t>
            </a:r>
            <a:endParaRPr lang="en-US" sz="2800" dirty="0"/>
          </a:p>
          <a:p>
            <a:pPr algn="just" rtl="1"/>
            <a:r>
              <a:rPr lang="ar-SA" sz="2800" dirty="0"/>
              <a:t>اهتمت الاختبارات بشخصيات الطلاب وقدراتهم ، وهذا ما أدى لتحسين طرق ومناهج التدريس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801444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توسيع مجالات البحوث التربوية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ar-SA" dirty="0"/>
              <a:t>البحث في عملية التعلم </a:t>
            </a:r>
          </a:p>
          <a:p>
            <a:pPr lvl="1" algn="r" rtl="1"/>
            <a:r>
              <a:rPr lang="ar-SA" dirty="0"/>
              <a:t>البحث في طبيعة الأطفلا </a:t>
            </a:r>
          </a:p>
          <a:p>
            <a:pPr lvl="1" algn="r" rtl="1"/>
            <a:r>
              <a:rPr lang="ar-SA" dirty="0"/>
              <a:t>تطوير المناهج </a:t>
            </a:r>
          </a:p>
          <a:p>
            <a:pPr lvl="1" algn="r" rtl="1"/>
            <a:r>
              <a:rPr lang="ar-SA" dirty="0"/>
              <a:t>تحسين الإدارة المدرسية والتقويم </a:t>
            </a:r>
          </a:p>
          <a:p>
            <a:pPr lvl="1"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25012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توسيع مجالات البحوث التربوية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800" b="1" dirty="0"/>
              <a:t>البحث في عملية التعلم :</a:t>
            </a:r>
            <a:endParaRPr lang="en-US" sz="2800" dirty="0"/>
          </a:p>
          <a:p>
            <a:pPr lvl="1" algn="just" rtl="1"/>
            <a:r>
              <a:rPr lang="ar-SA" b="1" dirty="0"/>
              <a:t>معرفة كيفية تعلم الطفل أدى إلى استخدام طرق أكثر فاعلية للتعلم ،وذلك من خلال فهم العوامل التي تؤثر في عملية التعلم </a:t>
            </a:r>
            <a:endParaRPr lang="en-US" dirty="0"/>
          </a:p>
          <a:p>
            <a:pPr algn="just" rtl="1"/>
            <a:endParaRPr lang="ar-SA" sz="2800" b="1" dirty="0"/>
          </a:p>
          <a:p>
            <a:pPr algn="just" rtl="1"/>
            <a:r>
              <a:rPr lang="ar-SA" sz="2800" b="1" dirty="0"/>
              <a:t>البحث في طبيعة الأطفال:</a:t>
            </a:r>
            <a:endParaRPr lang="en-US" sz="2800" dirty="0"/>
          </a:p>
          <a:p>
            <a:pPr lvl="1" algn="just" rtl="1"/>
            <a:r>
              <a:rPr lang="ar-SA" dirty="0"/>
              <a:t>معرفة خصائص النمو الجسمية والعقلية والنفسية والاجتماعية . وذلك لتوجيه المربين للسلوك المناسب اتباعه مع الأطفال.</a:t>
            </a:r>
            <a:endParaRPr lang="en-US" dirty="0"/>
          </a:p>
          <a:p>
            <a:pPr algn="just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904196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توسيع مجالات البحوث التربوية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ar-SA" b="1" dirty="0"/>
              <a:t>تطوير المناهج :</a:t>
            </a:r>
            <a:endParaRPr lang="en-US" dirty="0"/>
          </a:p>
          <a:p>
            <a:pPr lvl="1" algn="just" rtl="1"/>
            <a:r>
              <a:rPr lang="ar-SA" b="1" dirty="0"/>
              <a:t>وجه الباحثون أسئلة جوهرية : </a:t>
            </a:r>
            <a:endParaRPr lang="en-US" dirty="0"/>
          </a:p>
          <a:p>
            <a:pPr lvl="2" algn="just" rtl="1"/>
            <a:r>
              <a:rPr lang="ar-SA" dirty="0"/>
              <a:t>ما هي المهارات والمعارف التي يحتاجها المجتمع ؟ </a:t>
            </a:r>
            <a:endParaRPr lang="en-US" dirty="0"/>
          </a:p>
          <a:p>
            <a:pPr lvl="2" algn="just" rtl="1"/>
            <a:r>
              <a:rPr lang="ar-SA" dirty="0"/>
              <a:t>ما هي المقررات الأساسية ؟</a:t>
            </a:r>
            <a:endParaRPr lang="en-US" dirty="0"/>
          </a:p>
          <a:p>
            <a:pPr lvl="2" algn="just" rtl="1"/>
            <a:r>
              <a:rPr lang="ar-SA" dirty="0"/>
              <a:t>كيف يحقق التكامل بين المقررات ؟</a:t>
            </a:r>
            <a:endParaRPr lang="en-US" dirty="0"/>
          </a:p>
          <a:p>
            <a:pPr lvl="2" algn="just" rtl="1"/>
            <a:r>
              <a:rPr lang="ar-SA" dirty="0"/>
              <a:t>كيف تتمكن المدرسة من الحفاظ على استمرار الخبرات التعليمية ؟</a:t>
            </a:r>
            <a:endParaRPr lang="en-US" dirty="0"/>
          </a:p>
          <a:p>
            <a:pPr lvl="2" algn="just" rtl="1"/>
            <a:r>
              <a:rPr lang="ar-SA" dirty="0"/>
              <a:t>ما نوع جدول نشاط التعليمي الذي ينبغي أن تتخذه المدرسة ؟</a:t>
            </a:r>
            <a:endParaRPr lang="en-US" dirty="0"/>
          </a:p>
          <a:p>
            <a:pPr algn="just" rtl="1"/>
            <a:endParaRPr lang="ar-SA" dirty="0"/>
          </a:p>
          <a:p>
            <a:pPr lvl="1" algn="just" rtl="1"/>
            <a:r>
              <a:rPr lang="ar-SA" dirty="0"/>
              <a:t>وقد نتج عن ذلك قيام المدارس بما يلي :</a:t>
            </a:r>
            <a:endParaRPr lang="en-US" dirty="0"/>
          </a:p>
          <a:p>
            <a:pPr lvl="2" algn="just" rtl="1"/>
            <a:r>
              <a:rPr lang="ar-SA" dirty="0"/>
              <a:t>إعادة تنظيم عملية التعلم في إطار المواد الدراسية .</a:t>
            </a:r>
            <a:endParaRPr lang="en-US" dirty="0"/>
          </a:p>
          <a:p>
            <a:pPr lvl="2" algn="just" rtl="1"/>
            <a:r>
              <a:rPr lang="ar-SA" dirty="0"/>
              <a:t>الربط بين المواد المتقاربة .</a:t>
            </a:r>
            <a:endParaRPr lang="en-US" dirty="0"/>
          </a:p>
          <a:p>
            <a:pPr lvl="2" algn="just" rtl="1"/>
            <a:r>
              <a:rPr lang="ar-SA" dirty="0"/>
              <a:t>تصميم مناهج محورية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04853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pPr algn="just" rtl="1"/>
            <a:r>
              <a:rPr lang="ar-SA" dirty="0"/>
              <a:t>توسيع مجالات البحوث التربوية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dirty="0"/>
              <a:t>تحسين الإدارة المدرسية والتقويم :</a:t>
            </a:r>
            <a:endParaRPr lang="en-US" b="1" dirty="0"/>
          </a:p>
          <a:p>
            <a:pPr lvl="1" algn="just" rtl="1"/>
            <a:r>
              <a:rPr lang="ar-SA" dirty="0"/>
              <a:t>يشمل البحث في : </a:t>
            </a:r>
            <a:endParaRPr lang="en-US" dirty="0"/>
          </a:p>
          <a:p>
            <a:pPr lvl="2" algn="just" rtl="1"/>
            <a:r>
              <a:rPr lang="ar-SA" dirty="0"/>
              <a:t>استخدام الميزانية ،.</a:t>
            </a:r>
            <a:endParaRPr lang="en-US" dirty="0"/>
          </a:p>
          <a:p>
            <a:pPr lvl="2" algn="just" rtl="1"/>
            <a:r>
              <a:rPr lang="ar-SA" dirty="0"/>
              <a:t>حجم الفصول </a:t>
            </a:r>
            <a:endParaRPr lang="en-US" dirty="0"/>
          </a:p>
          <a:p>
            <a:pPr lvl="2" algn="just" rtl="1"/>
            <a:r>
              <a:rPr lang="ar-SA" dirty="0"/>
              <a:t>علاقة المؤسسات التعليمية بالمجتمع المهني .</a:t>
            </a:r>
            <a:endParaRPr lang="en-US" dirty="0"/>
          </a:p>
          <a:p>
            <a:pPr lvl="1" algn="just" rtl="1"/>
            <a:r>
              <a:rPr lang="ar-SA" dirty="0"/>
              <a:t>ونتج عن ذلك أن :</a:t>
            </a:r>
            <a:endParaRPr lang="en-US" dirty="0"/>
          </a:p>
          <a:p>
            <a:pPr lvl="2" algn="just" rtl="1"/>
            <a:r>
              <a:rPr lang="ar-SA" dirty="0"/>
              <a:t>أجريت دراسات مسحية للأنظمة المتبعة في المدارس ، وقدمت اقتراحات لتحسينها .</a:t>
            </a:r>
            <a:endParaRPr lang="en-US" dirty="0"/>
          </a:p>
          <a:p>
            <a:pPr lvl="2" algn="just" rtl="1"/>
            <a:r>
              <a:rPr lang="ar-SA" dirty="0"/>
              <a:t>أنشئت مراكز الاختبارات لتقويم الأداء وتحسينه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7079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تحسين نوعية البحوث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/>
              <a:t>لا بد من جهود كبيرة في التدريب ليظهر باحثون أكفاء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r>
              <a:rPr lang="ar-SA" sz="2800" dirty="0"/>
              <a:t>رفعت الجامعات من مستويات القبول في برامج الدراسات العليا ومتطلبات تلك البرامج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r>
              <a:rPr lang="ar-SA" sz="2800" dirty="0"/>
              <a:t>أنشئت مراكز بحثية حتى يقل العبء على العلماء في الجامعات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8531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تحسين نوعية البحوث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ar-SA" sz="2800" dirty="0"/>
              <a:t>قبل الثلاثينات من القرن الماضي لم تكن البحوث رغم كثرتها دقيقة .</a:t>
            </a:r>
            <a:endParaRPr lang="en-US" sz="2800" dirty="0"/>
          </a:p>
          <a:p>
            <a:pPr algn="just" rtl="1"/>
            <a:r>
              <a:rPr lang="ar-SA" sz="2800" dirty="0"/>
              <a:t>وفي الثلاثينات ظهر اتجاه أكثر ضبط :</a:t>
            </a:r>
            <a:endParaRPr lang="en-US" sz="2800" dirty="0"/>
          </a:p>
          <a:p>
            <a:pPr lvl="1" algn="just" rtl="1"/>
            <a:r>
              <a:rPr lang="ar-SA" dirty="0"/>
              <a:t>أدرك الباحثون أن مجرد وصف الظواهر والإلمام بما حولها من معلومات ليس كافيا.</a:t>
            </a:r>
          </a:p>
          <a:p>
            <a:pPr lvl="1" algn="just" rtl="1"/>
            <a:r>
              <a:rPr lang="ar-SA" dirty="0"/>
              <a:t>اتجه الباحثون  للعمل على تفسير الظواهر التربوية .</a:t>
            </a:r>
            <a:endParaRPr lang="en-US" dirty="0"/>
          </a:p>
          <a:p>
            <a:pPr algn="r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62772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موضوعات المحاضرة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الاتجاهات القديمة نحو البحث العلمي </a:t>
            </a:r>
          </a:p>
          <a:p>
            <a:pPr algn="r" rtl="1"/>
            <a:r>
              <a:rPr lang="ar-SA" dirty="0"/>
              <a:t>نتائج نمو فهم أفضل للبحث العلمي </a:t>
            </a:r>
          </a:p>
          <a:p>
            <a:pPr algn="r" rtl="1"/>
            <a:r>
              <a:rPr lang="ar-SA" dirty="0"/>
              <a:t>التربية والبحث العلمي </a:t>
            </a:r>
          </a:p>
          <a:p>
            <a:pPr algn="r" rtl="1"/>
            <a:r>
              <a:rPr lang="ar-SA" dirty="0"/>
              <a:t>المدرسون والبحث العلمي </a:t>
            </a:r>
          </a:p>
          <a:p>
            <a:pPr algn="r" rtl="1"/>
            <a:r>
              <a:rPr lang="ar-SA" dirty="0"/>
              <a:t>طرق تحصيل المعرفة 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48027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تحسين نوعية البحوث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 rtl="1">
              <a:lnSpc>
                <a:spcPct val="150000"/>
              </a:lnSpc>
            </a:pPr>
            <a:r>
              <a:rPr lang="ar-SA" dirty="0"/>
              <a:t>لم يصل الباحثون في التربية إلى ما وصل إليه الباحثون في العلوم الطبيعية من نظريات تفسر الظواهر المختلفة بشكل مترابط .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لم يكن تقدم البحوث منتظما ، فمثلا مجال الطفولة حصل على اهتمام أكثر من مجال المراهقة .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لا بد من حل التناقض بين نتائج البحوث بنقدها واستبعاد النتائج الضعيفة .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التقدم في البحث العلمي زاد من اهتمام الناس بالبحوث ودعمها بميزانيات ضخمة .</a:t>
            </a:r>
            <a:endParaRPr lang="en-US" dirty="0"/>
          </a:p>
          <a:p>
            <a:pPr algn="just" rtl="1">
              <a:lnSpc>
                <a:spcPct val="150000"/>
              </a:lnSpc>
            </a:pPr>
            <a:endParaRPr lang="ar-SA" sz="2800" dirty="0"/>
          </a:p>
          <a:p>
            <a:pPr algn="just" rtl="1">
              <a:lnSpc>
                <a:spcPct val="150000"/>
              </a:lnSpc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910017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المدرسون والبحث العلمي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/>
              <a:t>يحتاج المدرس للإلمام بمهارات البحث العلمي ليتمكن من :</a:t>
            </a:r>
            <a:endParaRPr lang="en-US" sz="2800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حل المشكلات التي تواجهه .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الحصول على فرص للتطوير المهني .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توجيه المجتمع لما يناسبه من خلال البحث العلمي .</a:t>
            </a:r>
            <a:endParaRPr lang="en-US" dirty="0"/>
          </a:p>
          <a:p>
            <a:pPr algn="just" rtl="1">
              <a:lnSpc>
                <a:spcPct val="150000"/>
              </a:lnSpc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908415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توجيه الطلاب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800" dirty="0"/>
              <a:t>توجيه الطلاب لاستخدام مهارات حل المشكلات .</a:t>
            </a:r>
            <a:endParaRPr lang="en-US" sz="2800" dirty="0"/>
          </a:p>
          <a:p>
            <a:pPr algn="just" rtl="1"/>
            <a:r>
              <a:rPr lang="ar-SA" sz="2800" dirty="0"/>
              <a:t>توجيههم للحصول على الخبرات التي تمكنهم مستقبلا من العمل في البحث العلمي .</a:t>
            </a:r>
            <a:endParaRPr lang="en-US" sz="2800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286835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تحسين عمليات التدريس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800" b="1" dirty="0"/>
              <a:t>التحسين المستمر لطرق التدريس ، وهذا يشعر المدرس بـ :</a:t>
            </a:r>
            <a:endParaRPr lang="en-US" sz="2800" dirty="0"/>
          </a:p>
          <a:p>
            <a:pPr lvl="1" algn="just" rtl="1"/>
            <a:r>
              <a:rPr lang="ar-SA" dirty="0"/>
              <a:t>متعة العمل .</a:t>
            </a:r>
            <a:endParaRPr lang="en-US" dirty="0"/>
          </a:p>
          <a:p>
            <a:pPr lvl="1" algn="just" rtl="1"/>
            <a:r>
              <a:rPr lang="ar-SA" dirty="0"/>
              <a:t>الرضى عن النمو المهني .</a:t>
            </a:r>
            <a:endParaRPr lang="en-US" dirty="0"/>
          </a:p>
          <a:p>
            <a:pPr lvl="1" algn="just" rtl="1"/>
            <a:r>
              <a:rPr lang="ar-SA" dirty="0"/>
              <a:t>الفخر نتيجة الجودة في أداء العمل </a:t>
            </a:r>
            <a:endParaRPr lang="en-US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959928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التغلب على التخلف في تطبيق نتائج البحوث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800" dirty="0"/>
              <a:t>من أسبابه : </a:t>
            </a:r>
            <a:endParaRPr lang="en-US" sz="2800" dirty="0"/>
          </a:p>
          <a:p>
            <a:pPr lvl="1" algn="just" rtl="1"/>
            <a:r>
              <a:rPr lang="ar-SA" dirty="0"/>
              <a:t>عدم الوعي بالبحوث </a:t>
            </a:r>
            <a:endParaRPr lang="en-US" dirty="0"/>
          </a:p>
          <a:p>
            <a:pPr lvl="1" algn="just" rtl="1"/>
            <a:r>
              <a:rPr lang="ar-SA" dirty="0"/>
              <a:t>عدم الرغبة في التطبيق .</a:t>
            </a:r>
            <a:endParaRPr lang="en-US" dirty="0"/>
          </a:p>
          <a:p>
            <a:pPr lvl="1" algn="just" rtl="1"/>
            <a:r>
              <a:rPr lang="ar-SA" dirty="0"/>
              <a:t>عدم وجود موارد كافية للتطبيق .</a:t>
            </a:r>
            <a:endParaRPr lang="en-US" dirty="0"/>
          </a:p>
          <a:p>
            <a:pPr algn="just" rtl="1"/>
            <a:endParaRPr lang="ar-SA" sz="2800" dirty="0"/>
          </a:p>
          <a:p>
            <a:pPr marL="0" indent="0" algn="just" rtl="1">
              <a:buNone/>
            </a:pPr>
            <a:r>
              <a:rPr lang="ar-SA" sz="2800" dirty="0"/>
              <a:t>*المدرس هو من يطبق نتائج البحوث في التدريس .</a:t>
            </a:r>
            <a:endParaRPr lang="en-US" sz="2800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770145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012"/>
            <a:ext cx="8229600" cy="1143000"/>
          </a:xfrm>
        </p:spPr>
        <p:txBody>
          <a:bodyPr/>
          <a:lstStyle/>
          <a:p>
            <a:pPr algn="just" rtl="1"/>
            <a:r>
              <a:rPr lang="ar-SA" dirty="0"/>
              <a:t>تدعيم مهنة التدريس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574"/>
            <a:ext cx="8229600" cy="4525963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/>
              <a:t>لا بد أن يقوم الباحثون بدعم المعلمين في حل المشكلات التي تواجههم.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r>
              <a:rPr lang="ar-SA" sz="2800" dirty="0"/>
              <a:t>من الخطأ إنتاج كم هائل من البحوث التربوية دون التأكد من مدى تطبيقها في المجال التربوي ، فهذا يؤدي إلى فشل المعلمين في تحسين طرق تدريسهم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r>
              <a:rPr lang="ar-SA" sz="2800" dirty="0"/>
              <a:t>الاهتمام بنتائج البحوث يجعل جو التعليم مليء بالأمل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r>
              <a:rPr lang="ar-SA" sz="2800" dirty="0"/>
              <a:t>يحسن الاهتمام بالبحوث من العلاقات بين المعلمين والزملاء والمدراء والآباء ، ويقلل المجادلات المشحونة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195278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المساهمة في المشاريع البحثية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/>
              <a:t>قد يشارك المعلم في جمع البيانات البحثية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r>
              <a:rPr lang="ar-SA" sz="2800" dirty="0"/>
              <a:t>قد يشارك بتشجيع الطلاب على المشاركة كمشتركين في البحوث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r>
              <a:rPr lang="ar-SA" sz="2800" dirty="0"/>
              <a:t>إذا توافرت لدى المعلم معرفة بأساليب البحث وأدواته سيتمكن من المشاركة في البحث بشكل أكثر فاعلية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074642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طرق تحصيل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ar-SA" sz="2800" b="1" dirty="0"/>
              <a:t>واجهت الإنسان : </a:t>
            </a:r>
          </a:p>
          <a:p>
            <a:pPr lvl="1" algn="just" rtl="1"/>
            <a:r>
              <a:rPr lang="ar-SA" dirty="0"/>
              <a:t>مصاعب في بداية حياته ، فاخترع أدوات مثل الرافعة والشراع...</a:t>
            </a:r>
            <a:endParaRPr lang="en-US" dirty="0"/>
          </a:p>
          <a:p>
            <a:pPr lvl="1" algn="just" rtl="1"/>
            <a:r>
              <a:rPr lang="ar-SA" dirty="0"/>
              <a:t>ظواهر غريبة ، مثل الفيضان السنوي في مصر ، فوضع التقويم .</a:t>
            </a:r>
            <a:endParaRPr lang="en-US" dirty="0"/>
          </a:p>
          <a:p>
            <a:pPr algn="just" rtl="1"/>
            <a:endParaRPr lang="ar-SA" sz="2800" b="1" dirty="0"/>
          </a:p>
          <a:p>
            <a:pPr algn="just" rtl="1"/>
            <a:r>
              <a:rPr lang="ar-SA" sz="2800" b="1" dirty="0"/>
              <a:t>تتلخص الطرق التي كان الإنسان يحصل بها على المعرفة فيما يلي :</a:t>
            </a:r>
            <a:endParaRPr lang="en-US" sz="2800" dirty="0"/>
          </a:p>
          <a:p>
            <a:pPr lvl="1" algn="just" rtl="1"/>
            <a:r>
              <a:rPr lang="ar-SA" dirty="0"/>
              <a:t>السلطة </a:t>
            </a:r>
            <a:endParaRPr lang="en-US" dirty="0"/>
          </a:p>
          <a:p>
            <a:pPr lvl="1" algn="just" rtl="1"/>
            <a:r>
              <a:rPr lang="ar-SA" dirty="0"/>
              <a:t>الخبرة الشخصية </a:t>
            </a:r>
            <a:endParaRPr lang="en-US" dirty="0"/>
          </a:p>
          <a:p>
            <a:pPr lvl="1" algn="just" rtl="1"/>
            <a:r>
              <a:rPr lang="ar-SA" dirty="0"/>
              <a:t>التفكير الاستنباطي </a:t>
            </a:r>
            <a:endParaRPr lang="en-US" dirty="0"/>
          </a:p>
          <a:p>
            <a:pPr lvl="1" algn="just" rtl="1"/>
            <a:r>
              <a:rPr lang="ar-SA" dirty="0"/>
              <a:t>التفكير الاستقرائي .</a:t>
            </a:r>
            <a:endParaRPr lang="en-US" dirty="0"/>
          </a:p>
          <a:p>
            <a:pPr lvl="1" algn="just" rtl="1"/>
            <a:r>
              <a:rPr lang="ar-SA" dirty="0"/>
              <a:t>المنهج العلمي </a:t>
            </a:r>
            <a:endParaRPr lang="en-US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235245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>
              <a:lnSpc>
                <a:spcPct val="170000"/>
              </a:lnSpc>
            </a:pPr>
            <a:r>
              <a:rPr lang="ar-SA" dirty="0"/>
              <a:t>قامت الطرق القديمة على المصادفة والمحاولة والخطأ ، والاعتقاد بما اعتقده الأسلاف.</a:t>
            </a:r>
            <a:endParaRPr lang="en-US" dirty="0"/>
          </a:p>
          <a:p>
            <a:pPr algn="just" rtl="1"/>
            <a:r>
              <a:rPr lang="ar-SA" dirty="0"/>
              <a:t>كانت هذه الطرق تؤدي إلى الخطأ أكثر من الصواب .</a:t>
            </a:r>
            <a:endParaRPr lang="en-US" dirty="0"/>
          </a:p>
          <a:p>
            <a:pPr algn="just" rtl="1"/>
            <a:r>
              <a:rPr lang="ar-SA" dirty="0"/>
              <a:t>زادت قدرة الإنسان على تحصيل المعرفة بعد ظهور المنطق .</a:t>
            </a:r>
            <a:endParaRPr lang="en-US" dirty="0"/>
          </a:p>
          <a:p>
            <a:pPr algn="just" rtl="1"/>
            <a:r>
              <a:rPr lang="ar-SA" dirty="0"/>
              <a:t>يشار إلى أن التفكير الاستنباطي وجد في عهد الإغريق ولكنه كان بين النوابغ فقط .</a:t>
            </a:r>
            <a:endParaRPr lang="en-US" dirty="0"/>
          </a:p>
          <a:p>
            <a:pPr algn="just" rtl="1"/>
            <a:r>
              <a:rPr lang="ar-SA" dirty="0"/>
              <a:t>وقد حصر التفكير الاستنباطي في القرون الوسطى بكونه تمرينا عقليا فقط .</a:t>
            </a:r>
            <a:endParaRPr lang="en-US" dirty="0"/>
          </a:p>
          <a:p>
            <a:pPr algn="just" rtl="1"/>
            <a:r>
              <a:rPr lang="ar-SA" dirty="0"/>
              <a:t>ثار فرانسيس على هذه الطريقة في التفكير الاستنباطي واستحدث طريقة التفكير الاستقرائي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5286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ar-SA" sz="2800" b="1" dirty="0"/>
              <a:t>السلطة :</a:t>
            </a:r>
            <a:endParaRPr lang="en-US" sz="2800" dirty="0"/>
          </a:p>
          <a:p>
            <a:pPr lvl="1" algn="just" rtl="1"/>
            <a:r>
              <a:rPr lang="ar-SA" dirty="0"/>
              <a:t>من أمثلة اللجوء إلى السلطة : </a:t>
            </a:r>
            <a:endParaRPr lang="en-US" dirty="0"/>
          </a:p>
          <a:p>
            <a:pPr lvl="2" algn="just" rtl="1"/>
            <a:r>
              <a:rPr lang="ar-SA" sz="2800" dirty="0"/>
              <a:t>سؤال رجل الطب أو رجل القبيلة .</a:t>
            </a:r>
            <a:endParaRPr lang="en-US" sz="2800" dirty="0"/>
          </a:p>
          <a:p>
            <a:pPr lvl="2" algn="just" rtl="1"/>
            <a:r>
              <a:rPr lang="ar-SA" sz="2800" dirty="0"/>
              <a:t>متابعة التقاليد .</a:t>
            </a:r>
            <a:endParaRPr lang="en-US" sz="2800" dirty="0"/>
          </a:p>
          <a:p>
            <a:pPr lvl="2" algn="just" rtl="1"/>
            <a:r>
              <a:rPr lang="ar-SA" sz="2800" dirty="0"/>
              <a:t>اتجاه الناس لسؤال الخبراء في العصر الحديث . </a:t>
            </a:r>
            <a:endParaRPr lang="en-US" sz="2800" dirty="0"/>
          </a:p>
          <a:p>
            <a:pPr algn="just" rtl="1"/>
            <a:endParaRPr lang="ar-SA" sz="2800" dirty="0"/>
          </a:p>
          <a:p>
            <a:pPr lvl="1" algn="just" rtl="1"/>
            <a:r>
              <a:rPr lang="ar-SA" dirty="0"/>
              <a:t>هذه الطريقة تقتصد في الجهد ، لكنها قد تؤدي إلى الخطأ .</a:t>
            </a:r>
            <a:endParaRPr lang="en-US" dirty="0"/>
          </a:p>
          <a:p>
            <a:pPr lvl="1" algn="just" rtl="1"/>
            <a:r>
              <a:rPr lang="ar-SA" dirty="0"/>
              <a:t>لا بد من تقويم الثقة في السلطات والاحتفاظ بالحق في مراجعة آرائهم حتى بعد سؤالهم .</a:t>
            </a:r>
            <a:endParaRPr lang="en-US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26014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الاتجاهات القديمة نحو البحث العلمي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dirty="0"/>
              <a:t>كبت البحث العلمي </a:t>
            </a:r>
          </a:p>
          <a:p>
            <a:pPr algn="r" rtl="1">
              <a:lnSpc>
                <a:spcPct val="150000"/>
              </a:lnSpc>
            </a:pPr>
            <a:r>
              <a:rPr lang="ar-SA" sz="2800" dirty="0"/>
              <a:t>السخرية من البحث العلمي </a:t>
            </a:r>
          </a:p>
          <a:p>
            <a:pPr algn="r" rtl="1">
              <a:lnSpc>
                <a:spcPct val="150000"/>
              </a:lnSpc>
            </a:pPr>
            <a:r>
              <a:rPr lang="ar-SA" sz="2800" dirty="0"/>
              <a:t>تقديس البحث العلمي </a:t>
            </a:r>
          </a:p>
          <a:p>
            <a:pPr algn="r" rtl="1">
              <a:lnSpc>
                <a:spcPct val="150000"/>
              </a:lnSpc>
            </a:pPr>
            <a:r>
              <a:rPr lang="ar-SA" sz="2800" dirty="0"/>
              <a:t>نزعة الاستعلاء العنصري </a:t>
            </a:r>
          </a:p>
          <a:p>
            <a:pPr algn="r" rtl="1">
              <a:lnSpc>
                <a:spcPct val="150000"/>
              </a:lnSpc>
            </a:pPr>
            <a:r>
              <a:rPr lang="ar-SA" sz="2800" dirty="0"/>
              <a:t>تفضيل البحث التطبيقي على البحث النظري </a:t>
            </a:r>
          </a:p>
          <a:p>
            <a:pPr algn="r" rtl="1">
              <a:lnSpc>
                <a:spcPct val="150000"/>
              </a:lnSpc>
            </a:pPr>
            <a:r>
              <a:rPr lang="ar-SA" sz="2800" dirty="0"/>
              <a:t>تفضيل البحث في العلوم الطبيعية على العلوم الاجتماعية </a:t>
            </a:r>
          </a:p>
        </p:txBody>
      </p:sp>
    </p:spTree>
    <p:extLst>
      <p:ext uri="{BB962C8B-B14F-4D97-AF65-F5344CB8AC3E}">
        <p14:creationId xmlns:p14="http://schemas.microsoft.com/office/powerpoint/2010/main" val="46549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800" b="1" dirty="0"/>
              <a:t>التقاليد :</a:t>
            </a:r>
            <a:endParaRPr lang="en-US" sz="2800" dirty="0"/>
          </a:p>
          <a:p>
            <a:pPr lvl="1" algn="just" rtl="1"/>
            <a:r>
              <a:rPr lang="ar-SA" dirty="0"/>
              <a:t>الإنسان الحديث مثل الإنسان القديم لا يقوم دائما بتقويم معتقداته .</a:t>
            </a:r>
            <a:endParaRPr lang="en-US" dirty="0"/>
          </a:p>
          <a:p>
            <a:pPr lvl="1" algn="just" rtl="1"/>
            <a:r>
              <a:rPr lang="ar-SA" dirty="0"/>
              <a:t>الإنسان يأخذ التقاليد في الملبس والمأكل ، ولا يستطيع الشك في كل شيء .</a:t>
            </a:r>
            <a:endParaRPr lang="en-US" dirty="0"/>
          </a:p>
          <a:p>
            <a:pPr lvl="1" algn="just" rtl="1"/>
            <a:r>
              <a:rPr lang="ar-SA" dirty="0"/>
              <a:t>من الخطأ الاعتقاد أن ما شاع بين الناس هو بالضرورة صحيح .</a:t>
            </a:r>
            <a:endParaRPr lang="en-US" dirty="0"/>
          </a:p>
          <a:p>
            <a:pPr lvl="1" algn="just" rtl="1"/>
            <a:r>
              <a:rPr lang="ar-SA" dirty="0"/>
              <a:t>لقد ثبت خطأ كثير من </a:t>
            </a:r>
            <a:r>
              <a:rPr lang="ar-SA"/>
              <a:t>السخافات وأيضا </a:t>
            </a:r>
            <a:r>
              <a:rPr lang="ar-SA" dirty="0"/>
              <a:t>كثير من النظريات .</a:t>
            </a:r>
            <a:endParaRPr lang="en-US" dirty="0"/>
          </a:p>
          <a:p>
            <a:pPr lvl="1" algn="just" rtl="1"/>
            <a:r>
              <a:rPr lang="ar-SA" dirty="0"/>
              <a:t>مثلا : كان يشيع أن الأطفال لا يختلفون عن الكبار إلا في الحجم ، واتضح خطأ هذه الشائعة .</a:t>
            </a:r>
            <a:endParaRPr lang="en-US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635812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SA" b="1" dirty="0"/>
              <a:t>الكنيسة والدولة وقدامى العلماء :</a:t>
            </a:r>
            <a:endParaRPr lang="en-US" dirty="0"/>
          </a:p>
          <a:p>
            <a:pPr lvl="1" algn="just" rtl="1"/>
            <a:r>
              <a:rPr lang="ar-SA" dirty="0"/>
              <a:t>كان الناس يصدقون ما يقوله ذوي السلطة في الكنيسة أو من قدامى العلماء حتى لو كانت الشواهد تخالفه .</a:t>
            </a:r>
            <a:endParaRPr lang="en-US" dirty="0"/>
          </a:p>
          <a:p>
            <a:pPr algn="just" rtl="1"/>
            <a:r>
              <a:rPr lang="ar-SA" dirty="0"/>
              <a:t>مثال : </a:t>
            </a:r>
            <a:endParaRPr lang="en-US" dirty="0"/>
          </a:p>
          <a:p>
            <a:pPr lvl="2" algn="just" rtl="1"/>
            <a:r>
              <a:rPr lang="ar-SA" dirty="0"/>
              <a:t>رأي أرسطو أن أسنان النساء أكثر من الرجال كان مقبولا حتى مع أن الملاحظات البسيطة تخالفه .</a:t>
            </a:r>
            <a:endParaRPr lang="en-US" dirty="0"/>
          </a:p>
          <a:p>
            <a:pPr lvl="2" algn="just" rtl="1"/>
            <a:r>
              <a:rPr lang="ar-SA" dirty="0"/>
              <a:t>عدم ذكر أرسطو لوجود أقمار حول المشترى جعل أحد العلماء يرفض النظر من خلال تيليسكوب جاليليو لمشاهدة الأقمار.</a:t>
            </a:r>
            <a:endParaRPr lang="en-US" dirty="0"/>
          </a:p>
          <a:p>
            <a:pPr lvl="1" algn="just" rtl="1"/>
            <a:endParaRPr lang="ar-SA" dirty="0"/>
          </a:p>
          <a:p>
            <a:pPr lvl="1" algn="just" rtl="1"/>
            <a:r>
              <a:rPr lang="ar-SA" dirty="0"/>
              <a:t>إن الرجوع إلى التراث مهم ، ولكن هذا لا يعني عدم الشك في التقاليد المتوارثة ورأي السلطة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89140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/>
              <a:t>آراء  الخبراء :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r>
              <a:rPr lang="ar-SA" sz="2800" dirty="0"/>
              <a:t>لابد من التأكد من أن الخبير ملم بالوقائع التي يراد الاستفسار عنها . 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r>
              <a:rPr lang="ar-SA" sz="2800" dirty="0"/>
              <a:t>لا بد من التحقق من صحة كلام الخبير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9235195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ar-SA" sz="2800" b="1" dirty="0"/>
              <a:t>الخبرة الشخصية :</a:t>
            </a:r>
            <a:endParaRPr lang="en-US" sz="2800" b="1" dirty="0"/>
          </a:p>
          <a:p>
            <a:pPr lvl="1" algn="just" rtl="1"/>
            <a:r>
              <a:rPr lang="ar-SA" sz="2400" dirty="0"/>
              <a:t>حتى الأطفال يستخدمون خبراتهم الشخصية السابقة في المواقف الجديدة .</a:t>
            </a:r>
            <a:endParaRPr lang="en-US" sz="2400" dirty="0"/>
          </a:p>
          <a:p>
            <a:pPr lvl="1" algn="just" rtl="1"/>
            <a:r>
              <a:rPr lang="ar-SA" sz="2400" dirty="0"/>
              <a:t>قد تكون الخبرة الشخصية خاطئة بسبب :</a:t>
            </a:r>
            <a:endParaRPr lang="en-US" sz="2400" dirty="0"/>
          </a:p>
          <a:p>
            <a:pPr lvl="1" algn="just" rtl="1"/>
            <a:r>
              <a:rPr lang="ar-SA" sz="2400" dirty="0"/>
              <a:t>-تجاهل بعض الأدلة التي لا تخدم رأيه .</a:t>
            </a:r>
            <a:endParaRPr lang="en-US" sz="2400" dirty="0"/>
          </a:p>
          <a:p>
            <a:pPr lvl="1" algn="just" rtl="1"/>
            <a:r>
              <a:rPr lang="ar-SA" sz="2400" dirty="0"/>
              <a:t>-استخدام أدوات قياس ذاتية </a:t>
            </a:r>
            <a:endParaRPr lang="en-US" sz="2400" dirty="0"/>
          </a:p>
          <a:p>
            <a:pPr lvl="1" algn="just" rtl="1"/>
            <a:r>
              <a:rPr lang="ar-SA" sz="2400" dirty="0"/>
              <a:t>-بناء الاعتقاد على أدلة غير كافية </a:t>
            </a:r>
            <a:endParaRPr lang="en-US" sz="2400" dirty="0"/>
          </a:p>
          <a:p>
            <a:pPr lvl="1" algn="just" rtl="1"/>
            <a:r>
              <a:rPr lang="ar-SA" sz="2400" dirty="0"/>
              <a:t>-إغفال بعض العوامل الهامة المتعلقة بأمر معين </a:t>
            </a:r>
            <a:endParaRPr lang="en-US" sz="2400" dirty="0"/>
          </a:p>
          <a:p>
            <a:pPr lvl="1" algn="just" rtl="1"/>
            <a:r>
              <a:rPr lang="ar-SA" sz="2400" dirty="0"/>
              <a:t>-استخلاص ملاحظات غير سليمة .</a:t>
            </a:r>
            <a:endParaRPr lang="en-US" sz="2400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7426485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SA" sz="2800" b="1" dirty="0"/>
              <a:t>الاستنباط :</a:t>
            </a:r>
            <a:endParaRPr lang="en-US" sz="2800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يعني أن ما ينطبق على الكل ينطبق على الجزء .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يعمل الإنسان على إثبات أن أمرا ما جزء من الكل 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يستخدم القياس للاستنباط .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في القياس مقدمتان ونتيجة .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dirty="0"/>
              <a:t>إذا قبل شخص المقدمتين وجب عليه قبول النتيجة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16391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الطرقالقديمة للحصول على المعرفة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200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SA" dirty="0"/>
              <a:t>اليوم المطير ليس مناسبا للمهرجان في الهواء الطلق .</a:t>
            </a:r>
          </a:p>
          <a:p>
            <a:pPr algn="r" rtl="1"/>
            <a:endParaRPr lang="ar-SA" dirty="0"/>
          </a:p>
          <a:p>
            <a:pPr marL="0" indent="0" algn="ctr" rtl="1">
              <a:buNone/>
            </a:pPr>
            <a:r>
              <a:rPr lang="ar-SA" dirty="0"/>
              <a:t>القياس المنفصل </a:t>
            </a:r>
          </a:p>
          <a:p>
            <a:pPr marL="0" indent="0" algn="just" rtl="1">
              <a:buNone/>
            </a:pPr>
            <a:r>
              <a:rPr lang="ar-SA" dirty="0"/>
              <a:t>هو مزيج من الجهل والمعرفة ،لكنه يصل إلى مقدمة محددة 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660000" y="1600200"/>
            <a:ext cx="27000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/>
              <a:t>اشتعلت النار </a:t>
            </a:r>
          </a:p>
          <a:p>
            <a:pPr marL="0" indent="0" algn="r" rtl="1">
              <a:buNone/>
            </a:pPr>
            <a:r>
              <a:rPr lang="ar-SA" dirty="0"/>
              <a:t>إذن الأطفال في خطر.</a:t>
            </a:r>
            <a:endParaRPr lang="en-US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ctr" rtl="1">
              <a:buNone/>
            </a:pPr>
            <a:r>
              <a:rPr lang="ar-SA" b="1" dirty="0"/>
              <a:t>القياس الفرضي </a:t>
            </a:r>
          </a:p>
          <a:p>
            <a:pPr marL="0" indent="0" algn="r" rtl="1">
              <a:buNone/>
            </a:pPr>
            <a:r>
              <a:rPr lang="ar-SA" dirty="0"/>
              <a:t>يستخدم في الأمور التي لازالت محل شك ، مثل اتهام المجرم والتحقيق  ، والبحث .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0000" y="1600200"/>
            <a:ext cx="2700000" cy="4590000"/>
          </a:xfrm>
          <a:prstGeom prst="rect">
            <a:avLst/>
          </a:prstGeom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</a:rPr>
              <a:t>سأنجح أو أرسب .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ar-SA" sz="2800" dirty="0">
              <a:solidFill>
                <a:schemeClr val="tx1"/>
              </a:solidFill>
            </a:endParaRPr>
          </a:p>
          <a:p>
            <a:pPr algn="ctr" rtl="1"/>
            <a:r>
              <a:rPr lang="ar-SA" sz="2800" b="1" dirty="0">
                <a:solidFill>
                  <a:schemeClr val="tx1"/>
                </a:solidFill>
              </a:rPr>
              <a:t>القياس التبادلي </a:t>
            </a:r>
          </a:p>
          <a:p>
            <a:pPr algn="ctr" rtl="1"/>
            <a:r>
              <a:rPr lang="ar-SA" sz="2800" dirty="0">
                <a:solidFill>
                  <a:schemeClr val="tx1"/>
                </a:solidFill>
              </a:rPr>
              <a:t>هو معرفة غير يقينية لكنه يقع في حدود ما يمكن استبعاده .</a:t>
            </a:r>
          </a:p>
          <a:p>
            <a:pPr algn="ctr"/>
            <a:endParaRPr lang="ar-SA" sz="2800" dirty="0">
              <a:solidFill>
                <a:schemeClr val="tx1"/>
              </a:solidFill>
            </a:endParaRPr>
          </a:p>
          <a:p>
            <a:pPr algn="ctr"/>
            <a:endParaRPr lang="ar-SA" sz="2800" dirty="0">
              <a:solidFill>
                <a:schemeClr val="tx1"/>
              </a:solidFill>
            </a:endParaRPr>
          </a:p>
          <a:p>
            <a:pPr algn="ctr"/>
            <a:endParaRPr lang="ar-S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786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dirty="0"/>
              <a:t>استخدام القياس مستمر حتى اليوم .</a:t>
            </a:r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ar-SA" dirty="0"/>
              <a:t>التحقيق يقوم على جمع الأدلة كمقدمات ثم الربط بينها للتوصل إلى نتائج جديدة .</a:t>
            </a:r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ar-SA" dirty="0"/>
              <a:t>الباحث لا يجمع المعلومات ويصفها فقط ،</a:t>
            </a:r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ar-SA" dirty="0"/>
              <a:t>يختار الباحث جزئية ويضعها في إطار نظري ويفترض مطابقتها مع النظرية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162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indent="0" algn="r" rtl="1">
              <a:lnSpc>
                <a:spcPct val="120000"/>
              </a:lnSpc>
            </a:pPr>
            <a:r>
              <a:rPr lang="ar-SA" b="1" dirty="0"/>
              <a:t>الاستقراء :</a:t>
            </a:r>
            <a:endParaRPr lang="en-US" b="1" dirty="0"/>
          </a:p>
          <a:p>
            <a:pPr lvl="1" indent="0" algn="r" rtl="1">
              <a:lnSpc>
                <a:spcPct val="120000"/>
              </a:lnSpc>
            </a:pPr>
            <a:r>
              <a:rPr lang="ar-SA" dirty="0"/>
              <a:t>الاستقراء يكمل النقص الموجود في التفكير الاستنباطي .</a:t>
            </a:r>
            <a:endParaRPr lang="en-US" dirty="0"/>
          </a:p>
          <a:p>
            <a:pPr lvl="1" indent="0" algn="r" rtl="1">
              <a:lnSpc>
                <a:spcPct val="120000"/>
              </a:lnSpc>
            </a:pPr>
            <a:r>
              <a:rPr lang="ar-SA" dirty="0"/>
              <a:t>الاستقراء هو : الملاحظة للجزئيات للوصول إلى نتيجة عامة .</a:t>
            </a:r>
            <a:endParaRPr lang="en-US" dirty="0"/>
          </a:p>
          <a:p>
            <a:pPr lvl="1" indent="0" algn="r" rtl="1">
              <a:lnSpc>
                <a:spcPct val="120000"/>
              </a:lnSpc>
            </a:pPr>
            <a:r>
              <a:rPr lang="ar-SA" dirty="0"/>
              <a:t>من الاستقراء يستطيع الفرد الوصول إلى مقدمات صحيحة عن طريق ملاحظة الجزئيات وإطلاق تعميم على الفئة التي تنتمي إليها .</a:t>
            </a:r>
            <a:endParaRPr lang="en-US" dirty="0"/>
          </a:p>
          <a:p>
            <a:pPr indent="0" algn="r" rtl="1">
              <a:lnSpc>
                <a:spcPct val="120000"/>
              </a:lnSpc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143830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 rtl="1"/>
            <a:endParaRPr lang="ar-SA" b="1" dirty="0"/>
          </a:p>
          <a:p>
            <a:pPr algn="just" rtl="1"/>
            <a:r>
              <a:rPr lang="ar-SA" b="1" dirty="0"/>
              <a:t>الاستقراء التام :</a:t>
            </a:r>
            <a:endParaRPr lang="en-US" b="1" dirty="0"/>
          </a:p>
          <a:p>
            <a:pPr algn="just" rtl="1"/>
            <a:endParaRPr lang="ar-SA" dirty="0"/>
          </a:p>
          <a:p>
            <a:pPr algn="just" rtl="1"/>
            <a:r>
              <a:rPr lang="ar-SA" dirty="0"/>
              <a:t>الاستقصاء هو أحد طرق الاستقراء ويتطلب الملاحظة لجميع مفردات المجموعة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847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rtl="1">
              <a:lnSpc>
                <a:spcPct val="150000"/>
              </a:lnSpc>
            </a:pPr>
            <a:r>
              <a:rPr lang="ar-SA" b="1" dirty="0"/>
              <a:t>استقراء بيكون :</a:t>
            </a:r>
            <a:endParaRPr lang="en-US" b="1" dirty="0"/>
          </a:p>
          <a:p>
            <a:pPr lvl="1" algn="just" rtl="1">
              <a:lnSpc>
                <a:spcPct val="150000"/>
              </a:lnSpc>
            </a:pPr>
            <a:r>
              <a:rPr lang="ar-SA" b="1" dirty="0"/>
              <a:t>رأى فرانسيس بيكون أن الإنسان يجب أن يستخدم الملاحظة للوصول إلى التعميمات بدلا من الأخذ بمقدمات السلطة أو التقاليد .</a:t>
            </a:r>
            <a:endParaRPr lang="en-US" b="1" dirty="0"/>
          </a:p>
          <a:p>
            <a:pPr algn="just" rtl="1">
              <a:lnSpc>
                <a:spcPct val="150000"/>
              </a:lnSpc>
            </a:pPr>
            <a:endParaRPr lang="ar-SA" b="1" dirty="0"/>
          </a:p>
          <a:p>
            <a:pPr algn="just" rtl="1">
              <a:lnSpc>
                <a:spcPct val="150000"/>
              </a:lnSpc>
            </a:pPr>
            <a:r>
              <a:rPr lang="ar-SA" b="1" dirty="0"/>
              <a:t>اقترح بيكون تصنيف الوقائع إلى : </a:t>
            </a:r>
            <a:endParaRPr lang="en-US" b="1" dirty="0"/>
          </a:p>
          <a:p>
            <a:pPr lvl="1" algn="just" rtl="1">
              <a:lnSpc>
                <a:spcPct val="150000"/>
              </a:lnSpc>
            </a:pPr>
            <a:r>
              <a:rPr lang="ar-SA" b="1" dirty="0"/>
              <a:t>الوقائع االموجبة : </a:t>
            </a:r>
            <a:r>
              <a:rPr lang="ar-SA" dirty="0"/>
              <a:t>التي وجدت فيها الظاهرة .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ar-SA" b="1" dirty="0"/>
              <a:t>الوقائع السالبة : </a:t>
            </a:r>
            <a:r>
              <a:rPr lang="ar-SA" dirty="0"/>
              <a:t>التي لم توجد فيها الظاهرة .</a:t>
            </a:r>
          </a:p>
          <a:p>
            <a:pPr lvl="1" algn="just" rtl="1">
              <a:lnSpc>
                <a:spcPct val="150000"/>
              </a:lnSpc>
            </a:pPr>
            <a:r>
              <a:rPr lang="ar-SA" b="1" dirty="0"/>
              <a:t>الوقائع االمتدرجة : </a:t>
            </a:r>
            <a:r>
              <a:rPr lang="ar-SA" dirty="0"/>
              <a:t>التي  وجدت فيها الظاهرة بدرجات متفاوتة .</a:t>
            </a:r>
            <a:endParaRPr lang="en-US" dirty="0"/>
          </a:p>
          <a:p>
            <a:pPr algn="just" rtl="1">
              <a:lnSpc>
                <a:spcPct val="150000"/>
              </a:lnSpc>
            </a:pPr>
            <a:endParaRPr lang="ar-SA" b="1" dirty="0"/>
          </a:p>
          <a:p>
            <a:pPr algn="just" rtl="1">
              <a:lnSpc>
                <a:spcPct val="150000"/>
              </a:lnSpc>
            </a:pPr>
            <a:r>
              <a:rPr lang="ar-SA" b="1" dirty="0"/>
              <a:t>حذر بيكون من الوصول إلى نتائج قبل جمع جميع الملاحظات .</a:t>
            </a:r>
            <a:endParaRPr lang="en-US" b="1" dirty="0"/>
          </a:p>
          <a:p>
            <a:pPr algn="just" rtl="1">
              <a:lnSpc>
                <a:spcPct val="150000"/>
              </a:lnSpc>
            </a:pPr>
            <a:endParaRPr lang="ar-SA" b="1" dirty="0"/>
          </a:p>
          <a:p>
            <a:pPr algn="just" rtl="1">
              <a:lnSpc>
                <a:spcPct val="150000"/>
              </a:lnSpc>
            </a:pPr>
            <a:endParaRPr lang="ar-SA" b="1" dirty="0"/>
          </a:p>
          <a:p>
            <a:pPr algn="just" rt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86099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كبت البحث العلمي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/>
              <a:t>الخوف من التغيير ، أدى إلى كبت العلماء :</a:t>
            </a:r>
            <a:endParaRPr lang="en-US" sz="2800" dirty="0"/>
          </a:p>
          <a:p>
            <a:pPr lvl="1" algn="just" rtl="1">
              <a:lnSpc>
                <a:spcPct val="150000"/>
              </a:lnSpc>
            </a:pPr>
            <a:r>
              <a:rPr lang="en-US" dirty="0"/>
              <a:t>Copernicus </a:t>
            </a:r>
            <a:r>
              <a:rPr lang="ar-SA" dirty="0"/>
              <a:t>حرم من رحمة الكنيسة 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en-US" dirty="0" err="1"/>
              <a:t>Tycho</a:t>
            </a:r>
            <a:r>
              <a:rPr lang="en-US" dirty="0"/>
              <a:t> Brahe </a:t>
            </a:r>
            <a:r>
              <a:rPr lang="ar-SA" dirty="0"/>
              <a:t>حرق 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en-US" dirty="0" err="1"/>
              <a:t>Galileio</a:t>
            </a:r>
            <a:r>
              <a:rPr lang="en-US" dirty="0"/>
              <a:t> </a:t>
            </a:r>
            <a:r>
              <a:rPr lang="ar-SA" dirty="0"/>
              <a:t>حكمت عليه محاكم التفتيش بالعقوبة </a:t>
            </a:r>
            <a:endParaRPr lang="en-US" dirty="0"/>
          </a:p>
          <a:p>
            <a:pPr lvl="1" algn="just" rtl="1">
              <a:lnSpc>
                <a:spcPct val="150000"/>
              </a:lnSpc>
            </a:pPr>
            <a:r>
              <a:rPr lang="en-US" dirty="0" err="1"/>
              <a:t>Dawrin</a:t>
            </a:r>
            <a:r>
              <a:rPr lang="en-US" dirty="0"/>
              <a:t> </a:t>
            </a:r>
            <a:r>
              <a:rPr lang="ar-SA" dirty="0"/>
              <a:t> منعت قراءة  كتابه </a:t>
            </a:r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en-US" sz="2800" dirty="0"/>
              <a:t>Mendel </a:t>
            </a:r>
            <a:r>
              <a:rPr lang="ar-SA" sz="2800" dirty="0"/>
              <a:t>تجاهلته السلطة  35 سنة 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0203954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القديمة للحصول على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SA" b="1" dirty="0"/>
              <a:t>الاستقراء الناقص :</a:t>
            </a:r>
            <a:endParaRPr lang="en-US" dirty="0"/>
          </a:p>
          <a:p>
            <a:pPr lvl="1" algn="just" rtl="1"/>
            <a:r>
              <a:rPr lang="ar-SA" dirty="0"/>
              <a:t>أن يطلق الباحث التعميمات بعد ملاحظة أجزاء فقط من العينة .</a:t>
            </a:r>
            <a:endParaRPr lang="en-US" dirty="0"/>
          </a:p>
          <a:p>
            <a:pPr algn="just" rtl="1"/>
            <a:endParaRPr lang="ar-SA" sz="3000" dirty="0"/>
          </a:p>
          <a:p>
            <a:pPr algn="just" rtl="1"/>
            <a:r>
              <a:rPr lang="ar-SA" dirty="0"/>
              <a:t>الاستقراء الناقص أسهل في التطبيق من الناحية العملية .</a:t>
            </a:r>
            <a:endParaRPr lang="en-US" dirty="0"/>
          </a:p>
          <a:p>
            <a:pPr algn="just" rtl="1"/>
            <a:endParaRPr lang="ar-SA" dirty="0"/>
          </a:p>
          <a:p>
            <a:pPr algn="just" rtl="1"/>
            <a:r>
              <a:rPr lang="ar-SA" dirty="0"/>
              <a:t>يمكن من خلال فحص بعض الجزئيات الوصول إلى تعميمات ، بشرط أن تكون : </a:t>
            </a:r>
            <a:endParaRPr lang="en-US" dirty="0"/>
          </a:p>
          <a:p>
            <a:pPr lvl="1" algn="just" rtl="1"/>
            <a:r>
              <a:rPr lang="ar-SA" dirty="0"/>
              <a:t>العينة ممثلة للمجموعة . </a:t>
            </a:r>
            <a:endParaRPr lang="en-US" dirty="0"/>
          </a:p>
          <a:p>
            <a:pPr lvl="1" algn="just" rtl="1"/>
            <a:r>
              <a:rPr lang="ar-SA" dirty="0"/>
              <a:t>العينة متجانسة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62843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المنهج العلمي لتحصيل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ar-SA" dirty="0"/>
          </a:p>
          <a:p>
            <a:pPr algn="just" rtl="1"/>
            <a:r>
              <a:rPr lang="ar-SA" dirty="0"/>
              <a:t>يرتبط هذا المنهج بثورة </a:t>
            </a:r>
            <a:r>
              <a:rPr lang="ar-SA" u="sng" dirty="0"/>
              <a:t>بيكون </a:t>
            </a:r>
            <a:r>
              <a:rPr lang="ar-SA" dirty="0"/>
              <a:t>على المنهج الاستنباطي ، وقوله بضرورة الملاحظة للوصول إلى مقدمات وتعميمات صحيحة . وقد كان هذا المنهج أسلوب كل من </a:t>
            </a:r>
            <a:r>
              <a:rPr lang="ar-SA" u="sng" dirty="0"/>
              <a:t>غاليليو </a:t>
            </a:r>
            <a:r>
              <a:rPr lang="ar-SA" dirty="0"/>
              <a:t>و</a:t>
            </a:r>
            <a:r>
              <a:rPr lang="ar-SA" u="sng" dirty="0"/>
              <a:t>نيوتن </a:t>
            </a:r>
            <a:r>
              <a:rPr lang="ar-SA" dirty="0"/>
              <a:t>... الذي تركوا المسلمات واستخدموا الملاحظة للوصول إلى نتائج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222302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المنهج العلمي لتحصيل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b="1" dirty="0"/>
              <a:t>خطوات المنهج العلمي :</a:t>
            </a:r>
            <a:endParaRPr lang="en-US" dirty="0"/>
          </a:p>
          <a:p>
            <a:pPr lvl="1" algn="just" rtl="1"/>
            <a:r>
              <a:rPr lang="ar-SA" dirty="0"/>
              <a:t>المنهج العلمي يجمع بين الاستنباط والاستقراء .</a:t>
            </a:r>
            <a:endParaRPr lang="en-US" dirty="0"/>
          </a:p>
          <a:p>
            <a:pPr lvl="1" algn="just" rtl="1"/>
            <a:r>
              <a:rPr lang="ar-SA" dirty="0"/>
              <a:t>وضع جون ديوي في كتابه "كيف نفكر" خطوات التفكير العلمي :</a:t>
            </a:r>
            <a:endParaRPr lang="en-US" dirty="0"/>
          </a:p>
          <a:p>
            <a:pPr marL="1371600" lvl="2" indent="-457200" algn="just" rtl="1">
              <a:buFont typeface="+mj-lt"/>
              <a:buAutoNum type="arabicPeriod"/>
            </a:pPr>
            <a:r>
              <a:rPr lang="ar-SA" dirty="0"/>
              <a:t>الشعور بالمشكلة :</a:t>
            </a:r>
          </a:p>
          <a:p>
            <a:pPr marL="1371600" lvl="2" indent="-457200" algn="just" rtl="1">
              <a:buFont typeface="+mj-lt"/>
              <a:buAutoNum type="arabicPeriod"/>
            </a:pPr>
            <a:r>
              <a:rPr lang="ar-SA" dirty="0"/>
              <a:t>تحديد المشكلة </a:t>
            </a:r>
          </a:p>
          <a:p>
            <a:pPr marL="1371600" lvl="2" indent="-457200" algn="just" rtl="1">
              <a:buFont typeface="+mj-lt"/>
              <a:buAutoNum type="arabicPeriod"/>
            </a:pPr>
            <a:r>
              <a:rPr lang="ar-SA" dirty="0"/>
              <a:t>اقتراح حلول للمشكلة (الفروض)</a:t>
            </a:r>
          </a:p>
          <a:p>
            <a:pPr marL="1371600" lvl="2" indent="-457200" algn="just" rtl="1">
              <a:buFont typeface="+mj-lt"/>
              <a:buAutoNum type="arabicPeriod"/>
            </a:pPr>
            <a:r>
              <a:rPr lang="ar-SA" dirty="0"/>
              <a:t>استنباط نتائج الحلول المقترحة </a:t>
            </a:r>
          </a:p>
          <a:p>
            <a:pPr marL="1371600" lvl="2" indent="-457200" algn="just" rtl="1">
              <a:buFont typeface="+mj-lt"/>
              <a:buAutoNum type="arabicPeriod"/>
            </a:pPr>
            <a:r>
              <a:rPr lang="ar-SA" dirty="0"/>
              <a:t>اختبار الفروض عمليا 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880525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المنهج العلمي لتحصيل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SA" b="1" dirty="0">
                <a:latin typeface="28"/>
              </a:rPr>
              <a:t>1-الشعور بالمشكلة :</a:t>
            </a:r>
            <a:endParaRPr lang="en-US" b="1" dirty="0">
              <a:latin typeface="28"/>
            </a:endParaRPr>
          </a:p>
          <a:p>
            <a:pPr algn="just" rtl="1"/>
            <a:r>
              <a:rPr lang="ar-SA" dirty="0">
                <a:latin typeface="28"/>
              </a:rPr>
              <a:t>مثل </a:t>
            </a:r>
            <a:endParaRPr lang="en-US" dirty="0">
              <a:latin typeface="28"/>
            </a:endParaRPr>
          </a:p>
          <a:p>
            <a:pPr lvl="1" algn="just" rtl="1"/>
            <a:r>
              <a:rPr lang="ar-SA" dirty="0">
                <a:latin typeface="28"/>
              </a:rPr>
              <a:t>عدم وجود وسيلة للوصول إلى الغرض المطلوب .</a:t>
            </a:r>
            <a:endParaRPr lang="en-US" dirty="0">
              <a:latin typeface="28"/>
            </a:endParaRPr>
          </a:p>
          <a:p>
            <a:pPr lvl="1" algn="just" rtl="1"/>
            <a:r>
              <a:rPr lang="ar-SA" dirty="0">
                <a:latin typeface="28"/>
              </a:rPr>
              <a:t>صعوبة في تحديد خصائص موضوع معين .</a:t>
            </a:r>
            <a:endParaRPr lang="en-US" dirty="0">
              <a:latin typeface="28"/>
            </a:endParaRPr>
          </a:p>
          <a:p>
            <a:pPr lvl="1" algn="just" rtl="1"/>
            <a:r>
              <a:rPr lang="ar-SA" dirty="0">
                <a:latin typeface="28"/>
              </a:rPr>
              <a:t>صعوبة تفسير حدث غريب .</a:t>
            </a:r>
            <a:endParaRPr lang="en-US" dirty="0">
              <a:latin typeface="28"/>
            </a:endParaRPr>
          </a:p>
          <a:p>
            <a:pPr algn="just" rtl="1"/>
            <a:endParaRPr lang="ar-SA" b="1" dirty="0">
              <a:latin typeface="28"/>
            </a:endParaRPr>
          </a:p>
          <a:p>
            <a:pPr marL="0" indent="0" algn="just" rtl="1">
              <a:buNone/>
            </a:pPr>
            <a:r>
              <a:rPr lang="ar-SA" b="1" dirty="0">
                <a:latin typeface="28"/>
              </a:rPr>
              <a:t>2-تحديد المشكلة :</a:t>
            </a:r>
            <a:endParaRPr lang="en-US" dirty="0">
              <a:latin typeface="28"/>
            </a:endParaRPr>
          </a:p>
          <a:p>
            <a:pPr algn="just" rtl="1"/>
            <a:r>
              <a:rPr lang="ar-SA" dirty="0">
                <a:latin typeface="28"/>
              </a:rPr>
              <a:t>من خلال جمع المعلومات عنها .</a:t>
            </a:r>
            <a:endParaRPr lang="en-US" dirty="0">
              <a:latin typeface="28"/>
            </a:endParaRPr>
          </a:p>
          <a:p>
            <a:pPr algn="just" rtl="1"/>
            <a:endParaRPr lang="ar-SA" dirty="0">
              <a:latin typeface="28"/>
            </a:endParaRPr>
          </a:p>
          <a:p>
            <a:pPr marL="0" indent="0" algn="just" rtl="1">
              <a:buNone/>
            </a:pPr>
            <a:r>
              <a:rPr lang="ar-SA" b="1" dirty="0">
                <a:latin typeface="28"/>
              </a:rPr>
              <a:t>3-اقتراح حلول للمشكلات (الفروض):</a:t>
            </a:r>
            <a:endParaRPr lang="en-US" b="1" dirty="0">
              <a:latin typeface="28"/>
            </a:endParaRPr>
          </a:p>
          <a:p>
            <a:pPr algn="just" rtl="1"/>
            <a:r>
              <a:rPr lang="ar-SA" dirty="0">
                <a:latin typeface="28"/>
              </a:rPr>
              <a:t>وهي تخمينات ذكية لحل المشكلة .</a:t>
            </a:r>
            <a:endParaRPr lang="en-US" dirty="0">
              <a:latin typeface="28"/>
            </a:endParaRPr>
          </a:p>
        </p:txBody>
      </p:sp>
    </p:spTree>
    <p:extLst>
      <p:ext uri="{BB962C8B-B14F-4D97-AF65-F5344CB8AC3E}">
        <p14:creationId xmlns:p14="http://schemas.microsoft.com/office/powerpoint/2010/main" val="15792365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المنهج العلمي لتحصيل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dirty="0"/>
              <a:t>4-استنباط نتائج الحلول المقترحة :</a:t>
            </a:r>
            <a:endParaRPr lang="en-US" sz="2800" dirty="0"/>
          </a:p>
          <a:p>
            <a:pPr algn="just" rtl="1"/>
            <a:r>
              <a:rPr lang="ar-SA" sz="2800" dirty="0"/>
              <a:t>فإذا كان الفرض صحيح فالنتيجة ستكون صحيحة .</a:t>
            </a:r>
            <a:endParaRPr lang="en-US" sz="2800" dirty="0"/>
          </a:p>
          <a:p>
            <a:pPr algn="just" rtl="1"/>
            <a:endParaRPr lang="ar-SA" sz="2800" b="1" dirty="0"/>
          </a:p>
          <a:p>
            <a:pPr marL="0" indent="0" algn="just" rtl="1">
              <a:buNone/>
            </a:pPr>
            <a:r>
              <a:rPr lang="ar-SA" sz="2800" b="1" dirty="0"/>
              <a:t>5-اختبار الفروض عمليا: </a:t>
            </a:r>
            <a:endParaRPr lang="en-US" sz="2800" dirty="0"/>
          </a:p>
          <a:p>
            <a:pPr algn="just" rtl="1"/>
            <a:r>
              <a:rPr lang="ar-SA" sz="2800" dirty="0"/>
              <a:t>يبحث عن دليل على أن النتائج المقترحة صحيحة . </a:t>
            </a:r>
            <a:endParaRPr lang="en-US" sz="2800" dirty="0"/>
          </a:p>
          <a:p>
            <a:pPr marL="0" indent="0" algn="just" rtl="1">
              <a:buNone/>
            </a:pPr>
            <a:endParaRPr lang="ar-SA" sz="2800" dirty="0"/>
          </a:p>
          <a:p>
            <a:pPr marL="0" indent="0" algn="just" rtl="1">
              <a:buNone/>
            </a:pPr>
            <a:r>
              <a:rPr lang="ar-SA" sz="2800" dirty="0"/>
              <a:t>*منهج البحث يسير بين الاستقراء (للوصول إلى فروض) والاستنتاج للتحقق من صدق الفروض ، ثم يعود للاستقراء مرة أخرى ليبحث عن ملاحظات جديدة .</a:t>
            </a:r>
            <a:endParaRPr lang="en-US" sz="2800" dirty="0"/>
          </a:p>
          <a:p>
            <a:pPr algn="just" rtl="1"/>
            <a:endParaRPr lang="ar-SA" sz="2800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4270904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التقدم في تحصيل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980"/>
            <a:ext cx="8229600" cy="4481151"/>
          </a:xfrm>
        </p:spPr>
        <p:txBody>
          <a:bodyPr>
            <a:noAutofit/>
          </a:bodyPr>
          <a:lstStyle/>
          <a:p>
            <a:pPr lvl="1" algn="just" rtl="1"/>
            <a:r>
              <a:rPr lang="ar-SA" dirty="0"/>
              <a:t>كان الإنسان يعتقد أن لديه من المعرفة ما يجعله يجيب إجابات قاطعة عن بعض الأمور . </a:t>
            </a:r>
            <a:endParaRPr lang="en-US" dirty="0"/>
          </a:p>
          <a:p>
            <a:pPr lvl="1" algn="just" rtl="1"/>
            <a:r>
              <a:rPr lang="ar-SA" dirty="0"/>
              <a:t>المناهج القديمة لا تعترف بأنها قد تؤدي إلىنتائج خاطئة ، ولهذا فإنها لا تتقدم .</a:t>
            </a:r>
            <a:endParaRPr lang="en-US" dirty="0"/>
          </a:p>
          <a:p>
            <a:pPr lvl="1" algn="just" rtl="1"/>
            <a:r>
              <a:rPr lang="ar-SA" dirty="0"/>
              <a:t>المناهج القديمة سريعة في الوصول إلى النتائج </a:t>
            </a:r>
            <a:endParaRPr lang="en-US" dirty="0"/>
          </a:p>
          <a:p>
            <a:pPr lvl="1" algn="just" rtl="1"/>
            <a:r>
              <a:rPr lang="ar-SA" dirty="0"/>
              <a:t>المنهج العلمي أكثر شكا فيما يصل إليه من نتائج . </a:t>
            </a:r>
            <a:endParaRPr lang="en-US" dirty="0"/>
          </a:p>
          <a:p>
            <a:pPr lvl="1" algn="just" rtl="1"/>
            <a:r>
              <a:rPr lang="ar-SA" dirty="0"/>
              <a:t>اعتراف المنهج العلمي باحتمالية الخطأ يجعل المعلومات التي نحصل عليها تتعرض للتصحيح المستمر .</a:t>
            </a:r>
            <a:endParaRPr lang="en-US" dirty="0"/>
          </a:p>
          <a:p>
            <a:pPr lvl="1" algn="just" rtl="1"/>
            <a:r>
              <a:rPr lang="ar-SA" dirty="0"/>
              <a:t>المنهج العلمي بطيء لكن نتائجه أدق .</a:t>
            </a:r>
            <a:endParaRPr lang="en-US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8473181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المنهج العلمي والتقدم في تحصيل المعرفة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ar-SA" dirty="0"/>
              <a:t>لا نستطيع القول إن الإنسان توصل إلى منهج كامل للوصول إلى المعرفة .</a:t>
            </a:r>
            <a:endParaRPr lang="en-US" dirty="0"/>
          </a:p>
          <a:p>
            <a:pPr algn="just" rtl="1"/>
            <a:r>
              <a:rPr lang="ar-SA" dirty="0"/>
              <a:t>فمثلا : </a:t>
            </a:r>
            <a:endParaRPr lang="en-US" dirty="0"/>
          </a:p>
          <a:p>
            <a:pPr lvl="1" algn="just" rtl="1"/>
            <a:r>
              <a:rPr lang="ar-SA" dirty="0"/>
              <a:t>الاستقراء والاستنباط لها أوجه ضعفها .</a:t>
            </a:r>
            <a:endParaRPr lang="en-US" dirty="0"/>
          </a:p>
          <a:p>
            <a:pPr algn="just" rtl="1"/>
            <a:endParaRPr lang="ar-SA" dirty="0"/>
          </a:p>
          <a:p>
            <a:pPr algn="just" rtl="1"/>
            <a:r>
              <a:rPr lang="ar-SA" dirty="0"/>
              <a:t>المنهج العلمي ليس موحد القواعد كما يرى بعض العلماء . فالصحيح أن المنهج العلمي هو منهج عام ويأخذ أشكالا متعددة لدراسة مشكلات خاصة .</a:t>
            </a:r>
            <a:endParaRPr lang="en-US" dirty="0"/>
          </a:p>
          <a:p>
            <a:pPr algn="just" rtl="1"/>
            <a:r>
              <a:rPr lang="ar-SA" dirty="0"/>
              <a:t>المنهج العلمي ليس مراحلا متتابعة ومنتظمة في ترتيبها بل يحصل تداخل بينها . 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911239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63" y="990600"/>
            <a:ext cx="7621137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AE" dirty="0"/>
              <a:t>"البحث عن الحقيقة والجمال هو محيط من الأنشطة التي تجعلنا أطفالا طيلة الحياة" </a:t>
            </a:r>
          </a:p>
          <a:p>
            <a:pPr marL="0" indent="0">
              <a:buNone/>
            </a:pPr>
            <a:r>
              <a:rPr lang="ar-AE" dirty="0"/>
              <a:t>ألبرت </a:t>
            </a:r>
            <a:r>
              <a:rPr lang="ar-AE" dirty="0" err="1"/>
              <a:t>إنشتاين</a:t>
            </a:r>
            <a:r>
              <a:rPr lang="ar-AE" dirty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ar-AE" dirty="0"/>
          </a:p>
          <a:p>
            <a:pPr marL="0" indent="0" algn="ctr">
              <a:buNone/>
            </a:pPr>
            <a:r>
              <a:rPr lang="ar-AE" dirty="0">
                <a:solidFill>
                  <a:schemeClr val="accent1"/>
                </a:solidFill>
              </a:rPr>
              <a:t>التعليقات والأسئلة </a:t>
            </a:r>
          </a:p>
          <a:p>
            <a:pPr marL="0" indent="0" algn="ctr">
              <a:buNone/>
            </a:pPr>
            <a:r>
              <a:rPr lang="ar-AE" dirty="0">
                <a:solidFill>
                  <a:schemeClr val="accent1"/>
                </a:solidFill>
              </a:rPr>
              <a:t>انتهت المحاضرة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3290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/>
              <a:t>انتهت المحاضرة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>
                <a:solidFill>
                  <a:schemeClr val="tx1"/>
                </a:solidFill>
              </a:rPr>
              <a:t>المرجع : الفصل الأول والثاني من كتاب : </a:t>
            </a:r>
          </a:p>
          <a:p>
            <a:r>
              <a:rPr lang="ar-SA" dirty="0">
                <a:solidFill>
                  <a:schemeClr val="tx1"/>
                </a:solidFill>
              </a:rPr>
              <a:t>مناهج البحث في التربية وعلم النفس لفان دالين ، ترجمة نوفل ، محمد نبيل .</a:t>
            </a:r>
          </a:p>
        </p:txBody>
      </p:sp>
    </p:spTree>
    <p:extLst>
      <p:ext uri="{BB962C8B-B14F-4D97-AF65-F5344CB8AC3E}">
        <p14:creationId xmlns:p14="http://schemas.microsoft.com/office/powerpoint/2010/main" val="308363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السخرية من البحث العلمي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/>
              <a:t>دافع السخرية من البحث العلمي هو الجهل والاعتقاد بعدم القدرة على التقدم في العلم .</a:t>
            </a:r>
            <a:endParaRPr lang="en-US" sz="2800" dirty="0"/>
          </a:p>
          <a:p>
            <a:pPr algn="just" rtl="1"/>
            <a:r>
              <a:rPr lang="ar-SA" sz="2800" dirty="0"/>
              <a:t>كان ينظر إلى العلماء أنهم :</a:t>
            </a:r>
            <a:endParaRPr lang="en-US" sz="2800" dirty="0"/>
          </a:p>
          <a:p>
            <a:pPr lvl="1" algn="just" rtl="1"/>
            <a:r>
              <a:rPr lang="ar-SA" dirty="0"/>
              <a:t>في عالم مختلف بعيد عن واقع الحياة .</a:t>
            </a:r>
            <a:endParaRPr lang="en-US" dirty="0"/>
          </a:p>
          <a:p>
            <a:pPr lvl="1" algn="just" rtl="1"/>
            <a:r>
              <a:rPr lang="ar-SA" dirty="0"/>
              <a:t>يشغلون رؤوسهم بأمور تافهة .</a:t>
            </a:r>
            <a:endParaRPr lang="en-US" dirty="0"/>
          </a:p>
          <a:p>
            <a:pPr lvl="1" algn="just" rtl="1"/>
            <a:r>
              <a:rPr lang="ar-SA" dirty="0"/>
              <a:t>يزورون تفاهة الموضوعات بالإحصاءات .</a:t>
            </a:r>
            <a:endParaRPr lang="en-US" dirty="0"/>
          </a:p>
          <a:p>
            <a:pPr algn="just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48859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تقديس البحث العلمي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يشمل تقديس البحث العلمي :</a:t>
            </a:r>
            <a:endParaRPr lang="en-US" dirty="0"/>
          </a:p>
          <a:p>
            <a:pPr algn="just" rtl="1"/>
            <a:r>
              <a:rPr lang="ar-SA" dirty="0"/>
              <a:t>النظرة إلى العلماء بأنهم صنف آخر من الناس ، يستخدمون أساليب لا يستطيع أي شخص آخر استخدامها .</a:t>
            </a:r>
            <a:endParaRPr lang="en-US" dirty="0"/>
          </a:p>
          <a:p>
            <a:pPr algn="just" rtl="1"/>
            <a:r>
              <a:rPr lang="ar-SA" dirty="0"/>
              <a:t>قبول نتائج البحث العلمي على أنها حلول لا يمكن نقدها .</a:t>
            </a:r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ar-SA" dirty="0"/>
              <a:t>دعم أي بحث علمي بسخاء طمعا في الشهرة .</a:t>
            </a:r>
            <a:endParaRPr lang="en-US" dirty="0"/>
          </a:p>
          <a:p>
            <a:pPr algn="just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399489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نزعة الاستعلاء العنصري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800" dirty="0"/>
              <a:t>تعتقد بعض الشعوب أن لديها أساس غريزي للتقدم .</a:t>
            </a:r>
            <a:endParaRPr lang="en-US" sz="2800" dirty="0"/>
          </a:p>
          <a:p>
            <a:pPr algn="just" rtl="1">
              <a:lnSpc>
                <a:spcPct val="150000"/>
              </a:lnSpc>
            </a:pPr>
            <a:r>
              <a:rPr lang="ar-SA" sz="2800" dirty="0"/>
              <a:t>مثال :</a:t>
            </a:r>
          </a:p>
          <a:p>
            <a:pPr lvl="1" algn="just" rtl="1"/>
            <a:r>
              <a:rPr lang="ar-SA" dirty="0"/>
              <a:t> شعر الأمريكيون بخطأهم في نزعة الاستعلاء عندما أطلق الروس مركبة للقمر .</a:t>
            </a:r>
            <a:endParaRPr lang="en-US" dirty="0"/>
          </a:p>
          <a:p>
            <a:pPr algn="just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62259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تفضيل البحث التطبيقي على البحث النظري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800" dirty="0"/>
              <a:t>يفضل الناس الأبحاث التطبيقية (مثل أبحاث تستهدف إنتاج دواء للسرطان) ، ولا يهتمون بالأبحاث النظرية (مثل بحث لفهم نمو الخلية) . على الرغم من أن الأبحاث النظرية قد تعطي نتائج يمكن الاستفادة منها مستقبلا بشكل أوسع .</a:t>
            </a:r>
            <a:endParaRPr lang="en-US" sz="2800" dirty="0"/>
          </a:p>
          <a:p>
            <a:pPr algn="just" rtl="1"/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37614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تفضيل البحث في العلوم الطبيعية على البحث في العلوم الاجتماعية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60000"/>
              </a:lnSpc>
            </a:pPr>
            <a:r>
              <a:rPr lang="ar-SA" dirty="0"/>
              <a:t>المجتمعات تهتم بترقية البحوث في العلوم الطبيعية لكنها قد لا تساعد في تطوير البحث في العلوم الاجتماعية .</a:t>
            </a:r>
            <a:endParaRPr lang="en-US" dirty="0"/>
          </a:p>
          <a:p>
            <a:pPr algn="just" rtl="1">
              <a:lnSpc>
                <a:spcPct val="160000"/>
              </a:lnSpc>
            </a:pPr>
            <a:r>
              <a:rPr lang="ar-SA" dirty="0"/>
              <a:t>يقبل الناس التغيير في الجانب التكنولوجي بسهولة لكنهم لا يقبلون التغيير في التنظيمات الاجتماعية .</a:t>
            </a:r>
            <a:endParaRPr lang="en-US" dirty="0"/>
          </a:p>
          <a:p>
            <a:pPr algn="just" rtl="1">
              <a:lnSpc>
                <a:spcPct val="160000"/>
              </a:lnSpc>
            </a:pPr>
            <a:r>
              <a:rPr lang="ar-SA" dirty="0"/>
              <a:t>قد يتوجه الناس للعلماء لحل المشكلات الصناعية ، ولكنهم يعتمدون على المحاولة والخطأ في حل المشكلات التربوية .</a:t>
            </a:r>
            <a:endParaRPr lang="en-US" dirty="0"/>
          </a:p>
          <a:p>
            <a:pPr algn="just" rtl="1">
              <a:lnSpc>
                <a:spcPct val="160000"/>
              </a:lnSpc>
            </a:pPr>
            <a:r>
              <a:rPr lang="ar-SA" dirty="0"/>
              <a:t>يعتقد الناس أن الحلول الصناعية تتجدد ، لكن الحلول التربوية لا تتغير .</a:t>
            </a:r>
            <a:endParaRPr lang="en-US" dirty="0"/>
          </a:p>
          <a:p>
            <a:pPr algn="just" rtl="1">
              <a:lnSpc>
                <a:spcPct val="160000"/>
              </a:lnSpc>
            </a:pPr>
            <a:r>
              <a:rPr lang="ar-SA" dirty="0"/>
              <a:t>الدعم المالي يوجه للعلوم الطبيعية ولا يوجه للعلوم التربوية .</a:t>
            </a:r>
            <a:endParaRPr lang="en-US" dirty="0"/>
          </a:p>
          <a:p>
            <a:pPr algn="just" rtl="1">
              <a:lnSpc>
                <a:spcPct val="160000"/>
              </a:lnSpc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3779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2367</Words>
  <Application>Microsoft Office PowerPoint</Application>
  <PresentationFormat>On-screen Show (4:3)</PresentationFormat>
  <Paragraphs>368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28</vt:lpstr>
      <vt:lpstr>Arial</vt:lpstr>
      <vt:lpstr>Calibri</vt:lpstr>
      <vt:lpstr>Times New Roman</vt:lpstr>
      <vt:lpstr>Office Theme</vt:lpstr>
      <vt:lpstr>مقدمة عن البحث العلمي </vt:lpstr>
      <vt:lpstr>موضوعات المحاضرة </vt:lpstr>
      <vt:lpstr>الاتجاهات القديمة نحو البحث العلمي </vt:lpstr>
      <vt:lpstr>كبت البحث العلمي </vt:lpstr>
      <vt:lpstr>السخرية من البحث العلمي </vt:lpstr>
      <vt:lpstr>تقديس البحث العلمي </vt:lpstr>
      <vt:lpstr>نزعة الاستعلاء العنصري </vt:lpstr>
      <vt:lpstr>تفضيل البحث التطبيقي على البحث النظري </vt:lpstr>
      <vt:lpstr>تفضيل البحث في العلوم الطبيعية على البحث في العلوم الاجتماعية </vt:lpstr>
      <vt:lpstr>نمو فهم أفضل للبحث العلمي </vt:lpstr>
      <vt:lpstr>التربية والبحث العلمي </vt:lpstr>
      <vt:lpstr>الاستفادة من خبرة الولايات المتحدة في إنشاء هيئات حديثة </vt:lpstr>
      <vt:lpstr>توسيع مجالات البحوث التربوية </vt:lpstr>
      <vt:lpstr>توسيع مجالات البحوث التربوية </vt:lpstr>
      <vt:lpstr>توسيع مجالات البحوث التربوية </vt:lpstr>
      <vt:lpstr>توسيع مجالات البحوث التربوية </vt:lpstr>
      <vt:lpstr>توسيع مجالات البحوث التربوية </vt:lpstr>
      <vt:lpstr>تحسين نوعية البحوث </vt:lpstr>
      <vt:lpstr>تحسين نوعية البحوث </vt:lpstr>
      <vt:lpstr>تحسين نوعية البحوث </vt:lpstr>
      <vt:lpstr>المدرسون والبحث العلمي </vt:lpstr>
      <vt:lpstr>توجيه الطلاب </vt:lpstr>
      <vt:lpstr>تحسين عمليات التدريس </vt:lpstr>
      <vt:lpstr>التغلب على التخلف في تطبيق نتائج البحوث </vt:lpstr>
      <vt:lpstr>تدعيم مهنة التدريس </vt:lpstr>
      <vt:lpstr>المساهمة في المشاريع البحثية </vt:lpstr>
      <vt:lpstr>طرق تحصيل المعرفة </vt:lpstr>
      <vt:lpstr>الطرق القديمة للحصول على المعرفة </vt:lpstr>
      <vt:lpstr>الطرق القديمة للحصول على المعرفة </vt:lpstr>
      <vt:lpstr>الطرق القديمة للحصول على المعرفة </vt:lpstr>
      <vt:lpstr>الطرق القديمة للحصول عل المعرفة </vt:lpstr>
      <vt:lpstr>الطرق القديمة للحصول على المعرفة </vt:lpstr>
      <vt:lpstr>الطرق القديمة للحصول على المعرفة </vt:lpstr>
      <vt:lpstr>الطرق القديمة للحصول على المعرفة </vt:lpstr>
      <vt:lpstr>الطرقالقديمة للحصول على المعرفة </vt:lpstr>
      <vt:lpstr>الطرق القديمة للحصول على المعرفة </vt:lpstr>
      <vt:lpstr>الطرق القديمة للحصول على المعرفة </vt:lpstr>
      <vt:lpstr>الطرق القديمة للحصول على المعرفة </vt:lpstr>
      <vt:lpstr>الطرق القديمة للحصول على المعرفة </vt:lpstr>
      <vt:lpstr>الطرق القديمة للحصول على المعرفة </vt:lpstr>
      <vt:lpstr>المنهج العلمي لتحصيل المعرفة </vt:lpstr>
      <vt:lpstr>المنهج العلمي لتحصيل المعرفة </vt:lpstr>
      <vt:lpstr>المنهج العلمي لتحصيل المعرفة </vt:lpstr>
      <vt:lpstr>المنهج العلمي لتحصيل المعرفة </vt:lpstr>
      <vt:lpstr>التقدم في تحصيل المعرفة </vt:lpstr>
      <vt:lpstr>المنهج العلمي والتقدم في تحصيل المعرفة </vt:lpstr>
      <vt:lpstr>PowerPoint Presentation</vt:lpstr>
      <vt:lpstr>انتهت المحاضرة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 البحث العلمي والتقدم الاجتماعي  طرق الحصول على المعرفة </dc:title>
  <dc:creator>Sumyah</dc:creator>
  <cp:lastModifiedBy>Dr.Sumyah</cp:lastModifiedBy>
  <cp:revision>70</cp:revision>
  <dcterms:created xsi:type="dcterms:W3CDTF">2006-08-16T00:00:00Z</dcterms:created>
  <dcterms:modified xsi:type="dcterms:W3CDTF">2017-09-24T19:58:41Z</dcterms:modified>
</cp:coreProperties>
</file>