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0117F1-2A63-4DD7-96C3-CDFC53109CB3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006DA54-3D5E-4AD0-A514-4DF3CB8CED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03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215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1963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2161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7125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8529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4204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875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8027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2249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1099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283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356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38641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7750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3672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2097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074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4430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4587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2144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DA54-3D5E-4AD0-A514-4DF3CB8CED64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3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4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1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72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08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45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8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2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5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44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6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76FC-A86A-4042-BA47-60B001045B25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256F1-8892-4865-B10D-9DAEC3F0A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74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نظام اللغة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المعرفي (نفس 367)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5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تجارب لدراسة العمليات المعرفية المتضمنة في فهم اللغة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إعادة الكلمات والجمل المنطوقة .</a:t>
            </a:r>
            <a:endParaRPr lang="en-GB" dirty="0"/>
          </a:p>
          <a:p>
            <a:pPr algn="just" rtl="1"/>
            <a:r>
              <a:rPr lang="ar-SA" dirty="0"/>
              <a:t>ويتم حساب الزمن المستغرق للاستجابة (زمن الرجع) ، والأخطاء كمؤشر لمستوى المعالجة الذي يقوم به المفحوص .</a:t>
            </a:r>
            <a:endParaRPr lang="en-GB" dirty="0"/>
          </a:p>
          <a:p>
            <a:pPr algn="just" rtl="1"/>
            <a:r>
              <a:rPr lang="ar-SA" dirty="0"/>
              <a:t> </a:t>
            </a:r>
            <a:endParaRPr lang="en-GB" dirty="0"/>
          </a:p>
          <a:p>
            <a:pPr algn="just" rtl="1"/>
            <a:r>
              <a:rPr lang="ar-SA" dirty="0"/>
              <a:t>وقد بدأ مؤخرا استخدام جهاز تتبع حركة العين ، وأيضا جهاز الرنين المغناطيسي في دراسة اللغة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6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مثال على دراسة تستخدم جهاز تتبع حركة العين لدراسة اللغة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SA" b="1" dirty="0"/>
              <a:t>المشكلة : </a:t>
            </a:r>
            <a:endParaRPr lang="en-GB" b="1" dirty="0"/>
          </a:p>
          <a:p>
            <a:pPr algn="just" rtl="1"/>
            <a:r>
              <a:rPr lang="ar-SA" dirty="0"/>
              <a:t>هناك خلاف حول ما إذا كانت معالجة الكلمات المقروءة في النص تتم بشكل متواز أو متسلسل .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الإجراءات :</a:t>
            </a:r>
            <a:endParaRPr lang="en-GB" b="1" dirty="0"/>
          </a:p>
          <a:p>
            <a:pPr algn="just" rtl="1"/>
            <a:r>
              <a:rPr lang="ar-SA" dirty="0"/>
              <a:t>قام الباحثون بصياغة جمل تحمل أوصاف وكلمات ، الكلمات قد تكون صحيحة أو غير صحيحة . مثل :</a:t>
            </a:r>
            <a:endParaRPr lang="en-GB" dirty="0"/>
          </a:p>
          <a:p>
            <a:pPr algn="just"/>
            <a:r>
              <a:rPr lang="en-US" dirty="0"/>
              <a:t>Sarah is wearing a yellow </a:t>
            </a:r>
            <a:r>
              <a:rPr lang="en-US" dirty="0" err="1"/>
              <a:t>rsedrs</a:t>
            </a:r>
            <a:endParaRPr lang="en-GB" dirty="0"/>
          </a:p>
          <a:p>
            <a:pPr algn="just"/>
            <a:r>
              <a:rPr lang="en-US" dirty="0"/>
              <a:t>Sarah is wearing a yellow dress </a:t>
            </a:r>
            <a:endParaRPr lang="en-GB" dirty="0"/>
          </a:p>
          <a:p>
            <a:pPr algn="just" rtl="1"/>
            <a:r>
              <a:rPr lang="ar-SA" dirty="0"/>
              <a:t>حدد العلماء الصفات ككلمات مركزية ، والكلمات التابعة للصفات ككلمات محاذية .</a:t>
            </a:r>
            <a:endParaRPr lang="en-GB" dirty="0"/>
          </a:p>
          <a:p>
            <a:pPr algn="just" rtl="1"/>
            <a:r>
              <a:rPr lang="ar-SA" dirty="0"/>
              <a:t>إذا قام المفحوصبتثبيت عينيه على كلمة </a:t>
            </a:r>
            <a:r>
              <a:rPr lang="en-US" dirty="0"/>
              <a:t>Yellow </a:t>
            </a:r>
            <a:r>
              <a:rPr lang="ar-SA" dirty="0"/>
              <a:t>مثلا لوقت طويل عندما تكون الكلمة التابعة لها خاطئة ، فهذا يعني أن معالجة الكلمات تتم بشكل متواز ، لأن هذا يعني أن المفحوص كان يثبت عينيه على كلمة</a:t>
            </a:r>
            <a:r>
              <a:rPr lang="en-US" dirty="0"/>
              <a:t>Yellow </a:t>
            </a:r>
            <a:r>
              <a:rPr lang="ar-SA" dirty="0"/>
              <a:t>ليقرأ الكلمة التي بعدها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0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فهم الحديث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عندما نتحدث لا تكون هناك فراغات كافية بين الكلمات والجمل ، ولكننا نستطيع فهم اللغة عندما نكون قد مارسناها لوقت طويل .</a:t>
            </a:r>
            <a:endParaRPr lang="en-GB" dirty="0"/>
          </a:p>
          <a:p>
            <a:pPr algn="just" rtl="1"/>
            <a:r>
              <a:rPr lang="ar-SA" dirty="0"/>
              <a:t>هناك وجهتا نظر مختلفتين لتفسير قدرتنا على فهم الحديث :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1-استخدام مقاطع الكلمات لتكوين البناء الكلي للجملة .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2-فهم السياق العام ومن ثم تحليل مقاطع الكلمات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2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في اللغة المكتوبة ، القدرة على تقطيع الكلمات والجمل هي القدرة الأساسية التي تعيننا على القراءة . </a:t>
            </a:r>
            <a:endParaRPr lang="en-GB" dirty="0"/>
          </a:p>
          <a:p>
            <a:pPr algn="just" rtl="1"/>
            <a:r>
              <a:rPr lang="ar-SA" dirty="0"/>
              <a:t>الأطفال الذين يستطيعون تقطيع الكلمات التي يسمعونها صوتيا (مثل : عصـ  فـو   ر ) هم الذين يتعلمون القراءة بشكل أسرع . </a:t>
            </a:r>
            <a:endParaRPr lang="en-GB" dirty="0"/>
          </a:p>
          <a:p>
            <a:pPr algn="just" rtl="1"/>
            <a:r>
              <a:rPr lang="ar-SA" dirty="0"/>
              <a:t>إذن القراءة إدراك بصري لكنها غير منفصلة عن اللغة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4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كيف يتم فهم معاني الكلمات </a:t>
            </a:r>
            <a:r>
              <a:rPr lang="ar-SA" dirty="0" smtClean="0"/>
              <a:t>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الكلمات تخزن بشكل مجرد في الذاكرة طويلة المدى . حيث تكون هناك علاقة بين صوت الكلمة ومفهوم مجرد متصل بها .</a:t>
            </a:r>
            <a:endParaRPr lang="en-GB" dirty="0"/>
          </a:p>
          <a:p>
            <a:pPr algn="just" rtl="1"/>
            <a:r>
              <a:rPr lang="ar-SA" dirty="0"/>
              <a:t>ولكن توجد روابط أخرى </a:t>
            </a:r>
            <a:r>
              <a:rPr lang="en-US" dirty="0"/>
              <a:t>associations   </a:t>
            </a:r>
            <a:r>
              <a:rPr lang="ar-SA" dirty="0"/>
              <a:t>لهذه الكلمات :</a:t>
            </a:r>
            <a:endParaRPr lang="en-GB" dirty="0"/>
          </a:p>
          <a:p>
            <a:pPr lvl="1" algn="just" rtl="1"/>
            <a:r>
              <a:rPr lang="ar-SA" dirty="0" smtClean="0"/>
              <a:t>الكلمات </a:t>
            </a:r>
            <a:r>
              <a:rPr lang="ar-SA" dirty="0"/>
              <a:t>التي ترمز لأشياء محسوسة (مثل الجبن) : تتصل برموز حسية مثل الرائحة واللون والطعم والملمس .</a:t>
            </a:r>
            <a:endParaRPr lang="en-GB" dirty="0"/>
          </a:p>
          <a:p>
            <a:pPr lvl="1" algn="just" rtl="1"/>
            <a:r>
              <a:rPr lang="ar-SA" dirty="0"/>
              <a:t>الكلمات التي ترمز لأشياء مجردة (مثل الانتظار) تتصل برموز انفعالية (مثل الملل).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6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فهم الكلمات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dirty="0" smtClean="0"/>
              <a:t>نموذج </a:t>
            </a:r>
            <a:r>
              <a:rPr lang="ar-SA" b="1" dirty="0"/>
              <a:t>مورتن </a:t>
            </a:r>
            <a:r>
              <a:rPr lang="en-US" b="1" dirty="0"/>
              <a:t>Morton</a:t>
            </a:r>
            <a:r>
              <a:rPr lang="ar-SA" b="1" dirty="0"/>
              <a:t> :</a:t>
            </a:r>
            <a:endParaRPr lang="en-GB" b="1" dirty="0"/>
          </a:p>
          <a:p>
            <a:pPr algn="just" rtl="1"/>
            <a:r>
              <a:rPr lang="ar-SA" dirty="0"/>
              <a:t>يرى مورتن أن كل كلمة تشمل : </a:t>
            </a:r>
            <a:endParaRPr lang="en-GB" dirty="0"/>
          </a:p>
          <a:p>
            <a:pPr lvl="1" algn="just" rtl="1"/>
            <a:r>
              <a:rPr lang="ar-SA" dirty="0"/>
              <a:t>وحدة تسمى المرمز .</a:t>
            </a:r>
            <a:endParaRPr lang="en-GB" dirty="0"/>
          </a:p>
          <a:p>
            <a:pPr lvl="1" algn="just" rtl="1"/>
            <a:r>
              <a:rPr lang="ar-SA" dirty="0"/>
              <a:t>ملامح متصلة بالكلمة .</a:t>
            </a:r>
            <a:endParaRPr lang="en-GB" dirty="0"/>
          </a:p>
          <a:p>
            <a:pPr algn="just" rtl="1"/>
            <a:r>
              <a:rPr lang="ar-SA" dirty="0"/>
              <a:t>على سبيل المثال :</a:t>
            </a:r>
            <a:endParaRPr lang="en-GB" dirty="0"/>
          </a:p>
          <a:p>
            <a:pPr algn="just" rtl="1"/>
            <a:r>
              <a:rPr lang="ar-SA" dirty="0"/>
              <a:t>عند سماع أول حرفين "تفـ ..." قد يتم استثارة مجموعة من الكلمات مثل "تفاني ، تفاقم ، تفادى" ولكن عند إكمال المقطع الأخير من الكلمة ، تتوقف استثارة جميع الكلمات وتقبى الكلمة المقصودة . </a:t>
            </a:r>
            <a:endParaRPr lang="en-GB" dirty="0"/>
          </a:p>
          <a:p>
            <a:pPr algn="just" rtl="1"/>
            <a:r>
              <a:rPr lang="ar-SA" dirty="0"/>
              <a:t>كلما كانت الكلمة شائعة الاستخدام كلما كانت استثارتها أعلى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5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فهم الجمل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GB" dirty="0"/>
          </a:p>
          <a:p>
            <a:pPr algn="just" rtl="1"/>
            <a:r>
              <a:rPr lang="ar-SA" dirty="0"/>
              <a:t>هناك قواعد أساسية تساعد في فهم الجمل :</a:t>
            </a:r>
            <a:endParaRPr lang="en-GB" dirty="0"/>
          </a:p>
          <a:p>
            <a:pPr lvl="0" algn="just" rtl="1"/>
            <a:r>
              <a:rPr lang="ar-SA" dirty="0"/>
              <a:t>الجمل البسيطة تعالج بشكل أدق من الجمل المعقدة (مثل الجمل المبنية للمعلوم أسهل في المعالجة من الجمل المبنية للمجهول)</a:t>
            </a:r>
            <a:endParaRPr lang="en-GB" dirty="0"/>
          </a:p>
          <a:p>
            <a:pPr lvl="0" algn="just" rtl="1"/>
            <a:r>
              <a:rPr lang="ar-SA" dirty="0"/>
              <a:t>الجمل التي يحدث تأخير في ترتيب كلماتها الأولى تكون أصعب في الفهم .</a:t>
            </a:r>
            <a:endParaRPr lang="en-GB" dirty="0"/>
          </a:p>
          <a:p>
            <a:pPr algn="just" rtl="1"/>
            <a:r>
              <a:rPr lang="ar-SA" b="1" dirty="0"/>
              <a:t>مثل :</a:t>
            </a:r>
            <a:r>
              <a:rPr lang="ar-SA" dirty="0"/>
              <a:t> سأقرأ المقال الذي يقدمه الطلاب غدا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1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يستخدم الأشخاص السياق العام لفهم الجمل .</a:t>
            </a:r>
            <a:endParaRPr lang="en-GB" dirty="0"/>
          </a:p>
          <a:p>
            <a:pPr algn="just" rtl="1"/>
            <a:r>
              <a:rPr lang="ar-SA" dirty="0"/>
              <a:t>مثال :</a:t>
            </a:r>
            <a:endParaRPr lang="en-GB" dirty="0"/>
          </a:p>
          <a:p>
            <a:pPr algn="just" rtl="1"/>
            <a:r>
              <a:rPr lang="ar-SA" dirty="0"/>
              <a:t>ضع البرتقالة في الصحن داخل الكيس .</a:t>
            </a:r>
            <a:endParaRPr lang="en-GB" dirty="0"/>
          </a:p>
          <a:p>
            <a:pPr algn="just" rtl="1"/>
            <a:r>
              <a:rPr lang="ar-SA" dirty="0"/>
              <a:t> </a:t>
            </a:r>
            <a:endParaRPr lang="en-GB" dirty="0"/>
          </a:p>
          <a:p>
            <a:pPr algn="just" rtl="1"/>
            <a:r>
              <a:rPr lang="ar-SA" dirty="0"/>
              <a:t>وجود صورة تحتوي برتقلة في صحن وبجوارها كيس يجعل الشخص يفهم المقصود .</a:t>
            </a:r>
            <a:endParaRPr lang="en-GB" dirty="0"/>
          </a:p>
          <a:p>
            <a:pPr algn="just" rtl="1"/>
            <a:r>
              <a:rPr lang="ar-SA" dirty="0"/>
              <a:t> </a:t>
            </a:r>
            <a:endParaRPr lang="en-GB" dirty="0"/>
          </a:p>
          <a:p>
            <a:pPr algn="just" rtl="1"/>
            <a:r>
              <a:rPr lang="ar-SA" dirty="0"/>
              <a:t>يستخدم الأشخاص نبرات الصوت في اللغة المنطوقة ، وعلامات الترقيم في اللغة المكتوبة لفهم المقصود .</a:t>
            </a:r>
            <a:endParaRPr lang="en-GB" dirty="0"/>
          </a:p>
          <a:p>
            <a:pPr algn="just" rtl="1"/>
            <a:r>
              <a:rPr lang="ar-SA" dirty="0"/>
              <a:t> 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0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/>
              <a:t>إنتاج اللغة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dirty="0"/>
              <a:t>قام غاريت ل</a:t>
            </a:r>
            <a:r>
              <a:rPr lang="en-US" b="1" dirty="0"/>
              <a:t>Garett</a:t>
            </a:r>
            <a:r>
              <a:rPr lang="ar-SA" b="1" dirty="0"/>
              <a:t>بوضع نموذج لإنتاج الكلام بناء على الأخطاء التي يقع فيها الناس . والتي تشمل :</a:t>
            </a:r>
            <a:endParaRPr lang="en-GB" b="1" dirty="0"/>
          </a:p>
          <a:p>
            <a:pPr marL="0" indent="0" algn="just" rtl="1">
              <a:buNone/>
            </a:pPr>
            <a:r>
              <a:rPr lang="ar-SA" dirty="0"/>
              <a:t>1-تبديل محتوى الكلمات : مثل تبديل كلمة (ساعة بكلمة دقيقة)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2-تبديل الأسماء ببعضها والأفعال ببعضها .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3-تبديل مواقع الكلمات في الجملة (مثل قالت الأم لبنتها تبدل بقالت البنت لأمها)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4-تبديل المقاطع الأولى من الكلمات المتجاورة (مثل قام سامر تبدل ب سام قامر)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5-تبديل نهايات الكلمات المتجاورة (مثل يومي السبد والأحت بدلا من يومي السبت والأحد)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9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b="1" dirty="0"/>
              <a:t>وبهذا وضع غاريت نموذج لإنتاج الكلمات من عدة مراحل :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 smtClean="0"/>
              <a:t>1-مستوى </a:t>
            </a:r>
            <a:r>
              <a:rPr lang="ar-SA" b="1" dirty="0"/>
              <a:t>الرسالة :</a:t>
            </a:r>
            <a:r>
              <a:rPr lang="ar-SA" dirty="0"/>
              <a:t> المعنى الذي يريد المتحدث إيصاله .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2-المستوى الوظيفي :</a:t>
            </a:r>
            <a:r>
              <a:rPr lang="ar-SA" dirty="0"/>
              <a:t> العبارات التي سيقدمها المتحدث (هل هي أسئلة مثلا أو جمل خبرية )  وكذلك الكلمات المفتاحية التي ستكون في الجمل .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3-مستوى مواضع الكلمات</a:t>
            </a:r>
            <a:r>
              <a:rPr lang="ar-SA" dirty="0"/>
              <a:t> : ترتيب الكلمات في الجمل .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4-المستوى الصوتي :</a:t>
            </a:r>
            <a:r>
              <a:rPr lang="ar-SA" dirty="0"/>
              <a:t> حيث تكون الجملة حاضرة صوتيا في ذهن المتحدث .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5-المستوى اللفظي</a:t>
            </a:r>
            <a:r>
              <a:rPr lang="ar-SA" dirty="0"/>
              <a:t> والنطق بالجمل فعليا بتحريك اللسان .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عناصر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بنظام اللغة </a:t>
            </a:r>
          </a:p>
          <a:p>
            <a:pPr algn="r" rtl="1"/>
            <a:r>
              <a:rPr lang="ar-AE" dirty="0" smtClean="0"/>
              <a:t>التعريف بأهم نماذج اللغة </a:t>
            </a:r>
          </a:p>
          <a:p>
            <a:pPr algn="r" rtl="1"/>
            <a:r>
              <a:rPr lang="ar-AE" dirty="0" smtClean="0"/>
              <a:t>التعريف بوظيفة اللغة 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7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u="sng" dirty="0"/>
              <a:t>الحوار واللغة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SA" dirty="0"/>
              <a:t>الحوار من أهم العمليات التي يتم استخدام اللغة فيها ، والتي تعكس البعد الاجتماعي .</a:t>
            </a:r>
            <a:endParaRPr lang="en-GB" dirty="0"/>
          </a:p>
          <a:p>
            <a:pPr algn="just" rtl="1"/>
            <a:r>
              <a:rPr lang="ar-SA" dirty="0"/>
              <a:t>ه</a:t>
            </a:r>
            <a:r>
              <a:rPr lang="ar-SA" b="1" dirty="0"/>
              <a:t>ناك قواعد للحوار :</a:t>
            </a:r>
            <a:endParaRPr lang="en-GB" dirty="0"/>
          </a:p>
          <a:p>
            <a:pPr algn="just" rtl="1"/>
            <a:r>
              <a:rPr lang="ar-SA" dirty="0" smtClean="0"/>
              <a:t>شخص </a:t>
            </a:r>
            <a:r>
              <a:rPr lang="ar-SA" dirty="0"/>
              <a:t>واحد يتحدث في الوقت الواحد .</a:t>
            </a:r>
            <a:endParaRPr lang="en-GB" dirty="0"/>
          </a:p>
          <a:p>
            <a:pPr algn="just" rtl="1"/>
            <a:r>
              <a:rPr lang="ar-SA" dirty="0" smtClean="0"/>
              <a:t>يتغير </a:t>
            </a:r>
            <a:r>
              <a:rPr lang="ar-SA" dirty="0"/>
              <a:t>المتحدث بين الحين والآخر .</a:t>
            </a:r>
            <a:endParaRPr lang="en-GB" dirty="0"/>
          </a:p>
          <a:p>
            <a:pPr algn="just" rtl="1"/>
            <a:r>
              <a:rPr lang="ar-SA" dirty="0" smtClean="0"/>
              <a:t>الحديث </a:t>
            </a:r>
            <a:r>
              <a:rPr lang="ar-SA" dirty="0"/>
              <a:t>المتوازي يحصل لكنه قليل </a:t>
            </a:r>
            <a:endParaRPr lang="en-GB" dirty="0"/>
          </a:p>
          <a:p>
            <a:pPr algn="just" rtl="1"/>
            <a:r>
              <a:rPr lang="ar-SA" dirty="0" smtClean="0"/>
              <a:t>التنقل </a:t>
            </a:r>
            <a:r>
              <a:rPr lang="ar-SA" dirty="0"/>
              <a:t>من شخص لآخر أو من موضوع لآخر دون توقف هو المعتاد عند الحوار .</a:t>
            </a:r>
            <a:endParaRPr lang="en-GB" dirty="0"/>
          </a:p>
          <a:p>
            <a:pPr algn="just" rtl="1"/>
            <a:r>
              <a:rPr lang="ar-SA" dirty="0" smtClean="0"/>
              <a:t>تنظيم </a:t>
            </a:r>
            <a:r>
              <a:rPr lang="ar-SA" dirty="0"/>
              <a:t>الأدوار وطول الفترة التي يتحدث فيها الشخص غير محددة مسبقا .</a:t>
            </a:r>
            <a:endParaRPr lang="en-GB" dirty="0"/>
          </a:p>
          <a:p>
            <a:pPr algn="just" rtl="1"/>
            <a:r>
              <a:rPr lang="ar-SA" dirty="0" smtClean="0"/>
              <a:t>عدد </a:t>
            </a:r>
            <a:r>
              <a:rPr lang="ar-SA" dirty="0"/>
              <a:t>المتحدثين قد يختلف ، ولكن لا يتجاوز عادة 4 أو 5 أشخاص .</a:t>
            </a:r>
            <a:endParaRPr lang="en-GB" dirty="0"/>
          </a:p>
          <a:p>
            <a:pPr algn="just" rtl="1"/>
            <a:r>
              <a:rPr lang="ar-SA" dirty="0" smtClean="0"/>
              <a:t>الحوار </a:t>
            </a:r>
            <a:r>
              <a:rPr lang="ar-SA" dirty="0"/>
              <a:t>قد يكون مستمرا أو غير مستمر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9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من الأمور الظاهرة في الحوار الاجتماعي أنه مركز في الحديث عن الأشخاص .</a:t>
            </a:r>
            <a:endParaRPr lang="en-GB" dirty="0"/>
          </a:p>
          <a:p>
            <a:pPr algn="just" rtl="1"/>
            <a:r>
              <a:rPr lang="ar-SA" dirty="0"/>
              <a:t>نحن لا نقول بدقة كلما نريد قوله في الحوار . ولذا فيجب ألا نتوفق عند فهم الكلمات ،بل نحتاج لفهم نية المتحدث ومقصده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نظام اللغة 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US" b="1" u="sng" dirty="0" smtClean="0"/>
              <a:t>Language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b="1" dirty="0" smtClean="0"/>
              <a:t>اللغة </a:t>
            </a:r>
            <a:r>
              <a:rPr lang="ar-SA" b="1" dirty="0"/>
              <a:t>تتكون من : </a:t>
            </a:r>
            <a:endParaRPr lang="en-GB" b="1" dirty="0"/>
          </a:p>
          <a:p>
            <a:pPr algn="just" rtl="1"/>
            <a:r>
              <a:rPr lang="ar-SA" dirty="0"/>
              <a:t>-الأصوات </a:t>
            </a:r>
            <a:endParaRPr lang="en-GB" dirty="0"/>
          </a:p>
          <a:p>
            <a:pPr algn="just" rtl="1"/>
            <a:r>
              <a:rPr lang="ar-SA" dirty="0"/>
              <a:t>-أصوات الحروف </a:t>
            </a:r>
            <a:r>
              <a:rPr lang="en-US" dirty="0"/>
              <a:t>phonemes</a:t>
            </a:r>
            <a:r>
              <a:rPr lang="ar-SA" dirty="0"/>
              <a:t>. </a:t>
            </a:r>
            <a:endParaRPr lang="en-GB" dirty="0"/>
          </a:p>
          <a:p>
            <a:pPr algn="just" rtl="1"/>
            <a:r>
              <a:rPr lang="ar-SA" dirty="0"/>
              <a:t>-مقاطع الكلمات </a:t>
            </a:r>
            <a:r>
              <a:rPr lang="en-US" dirty="0"/>
              <a:t>morphemes</a:t>
            </a:r>
            <a:r>
              <a:rPr lang="ar-SA" dirty="0"/>
              <a:t>وهي التي تشكل وحداث تغير معنى الكلمة (مثل ون في كلمة يكتبون)</a:t>
            </a:r>
            <a:endParaRPr lang="en-GB" dirty="0"/>
          </a:p>
          <a:p>
            <a:pPr algn="just" rtl="1"/>
            <a:r>
              <a:rPr lang="ar-SA" dirty="0"/>
              <a:t>-الكلمات وهي وحدات بناء اللغة </a:t>
            </a:r>
            <a:endParaRPr lang="en-GB" dirty="0"/>
          </a:p>
          <a:p>
            <a:pPr algn="just" rtl="1"/>
            <a:r>
              <a:rPr lang="ar-SA" dirty="0"/>
              <a:t>-الجمل </a:t>
            </a:r>
            <a:r>
              <a:rPr lang="ar-SA" dirty="0" smtClean="0"/>
              <a:t>و</a:t>
            </a:r>
            <a:r>
              <a:rPr lang="ar-AE" dirty="0"/>
              <a:t>ت</a:t>
            </a:r>
            <a:r>
              <a:rPr lang="ar-SA" smtClean="0"/>
              <a:t>تمثل </a:t>
            </a:r>
            <a:r>
              <a:rPr lang="ar-SA" dirty="0"/>
              <a:t>في المعاني </a:t>
            </a:r>
            <a:r>
              <a:rPr lang="en-US" dirty="0"/>
              <a:t>Semantics </a:t>
            </a:r>
            <a:r>
              <a:rPr lang="ar-SA" dirty="0"/>
              <a:t>وقواعد تركيب الجمل .</a:t>
            </a:r>
            <a:endParaRPr lang="en-GB" dirty="0"/>
          </a:p>
          <a:p>
            <a:pPr marL="0" indent="0" algn="just" rtl="1">
              <a:buNone/>
            </a:pPr>
            <a:r>
              <a:rPr lang="ar-SA" dirty="0"/>
              <a:t>*قد تكون الجملة صحيحة التركيب ولكن ليس لها معنى . 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مثال : </a:t>
            </a:r>
            <a:r>
              <a:rPr lang="ar-SA" dirty="0"/>
              <a:t>جف الطفل كثيفا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1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أصوات الحروف تتأثر بالحروف التي تسبقها وتليها .</a:t>
            </a:r>
            <a:endParaRPr lang="en-GB" dirty="0"/>
          </a:p>
          <a:p>
            <a:pPr algn="just" rtl="1"/>
            <a:r>
              <a:rPr lang="ar-SA" dirty="0"/>
              <a:t>ترتيب الأصوات في الكلمات هو ما يجعلنا نميز لغة ما عن لغة أخرى . فمثلا في اللغة العربية ، لا تجد حرف الجيم تابعا لحرف الصاد .</a:t>
            </a:r>
            <a:endParaRPr lang="en-GB" dirty="0"/>
          </a:p>
          <a:p>
            <a:pPr algn="just" rtl="1"/>
            <a:r>
              <a:rPr lang="ar-SA" dirty="0"/>
              <a:t>في لغة الإشارة تحل حركات الوجه وتعبيراته محل نبرة الصوت في اللغة المنطوقة للتعبير عن المشاعر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3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u="sng" dirty="0"/>
              <a:t>مستوى الكلمات :</a:t>
            </a:r>
            <a:endParaRPr lang="en-GB" b="1" u="sng" dirty="0"/>
          </a:p>
          <a:p>
            <a:pPr algn="just" rtl="1"/>
            <a:r>
              <a:rPr lang="ar-SA" dirty="0"/>
              <a:t>تحوي الجمل كلمات أساسية وكلمات مساعدة ، مثلا (الكتاب فوق الطاولة ) (الكتاب كلمة أساسية) (فوق كلمة مساعدة).</a:t>
            </a:r>
            <a:endParaRPr lang="en-GB" dirty="0"/>
          </a:p>
          <a:p>
            <a:pPr algn="just" rtl="1"/>
            <a:r>
              <a:rPr lang="ar-SA" dirty="0"/>
              <a:t>معالجة الأفعال ذهنيا تستغرق وقتا أطول من معالجة الأسماء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6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u="sng" dirty="0"/>
              <a:t>الجمل وتركيبها :</a:t>
            </a:r>
            <a:endParaRPr lang="en-GB" dirty="0"/>
          </a:p>
          <a:p>
            <a:pPr algn="just" rtl="1"/>
            <a:r>
              <a:rPr lang="ar-SA" dirty="0"/>
              <a:t>وجدت التجارب أن الجمل التي تعطي أكثر من معنى يصعب فهمها ، حيث تستغرق وقتا أطول في الإدراك من الجمل التي تعطي معنى واحدا .</a:t>
            </a:r>
            <a:endParaRPr lang="en-GB" dirty="0"/>
          </a:p>
          <a:p>
            <a:pPr algn="just" rtl="1"/>
            <a:r>
              <a:rPr lang="ar-SA" b="1" dirty="0"/>
              <a:t>مثال :</a:t>
            </a:r>
            <a:endParaRPr lang="en-GB" dirty="0"/>
          </a:p>
          <a:p>
            <a:pPr algn="just" rtl="1"/>
            <a:r>
              <a:rPr lang="ar-SA" dirty="0"/>
              <a:t>سبق العالم العربي العالم الأوروبي في اكتشاف مجرى الدورة الدموية .</a:t>
            </a:r>
            <a:endParaRPr lang="en-GB" dirty="0"/>
          </a:p>
          <a:p>
            <a:pPr algn="just" rtl="1"/>
            <a:r>
              <a:rPr lang="ar-SA" dirty="0"/>
              <a:t>فالجمل تحتمل معنيان ولذا تحتاج وقتا أطول في الإدراك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6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dirty="0"/>
              <a:t>تشومسكي يرى أن قواعد اللغة موجودة بالفطرة وليست مكتسبة .</a:t>
            </a:r>
            <a:endParaRPr lang="en-GB" dirty="0"/>
          </a:p>
          <a:p>
            <a:pPr algn="just" rtl="1"/>
            <a:r>
              <a:rPr lang="ar-SA" dirty="0"/>
              <a:t>يعترض تشومسكي على وجهة نظر السلوكيين في أن اللغة متعلمة ، فمثلا الطفل لا يحصل دائما على تعزيز عند تعلم قاعدة لغوية معينة ، ولهذا فالتعلم الإجرائي لا يفسر تعلم الطفل للغة .</a:t>
            </a:r>
            <a:endParaRPr lang="en-GB" dirty="0"/>
          </a:p>
          <a:p>
            <a:pPr algn="just" rtl="1"/>
            <a:r>
              <a:rPr lang="ar-SA" dirty="0"/>
              <a:t>والطفل لا تعرض عليه جميع التراكيب </a:t>
            </a:r>
            <a:r>
              <a:rPr lang="ar-SA" dirty="0" smtClean="0"/>
              <a:t>المك</a:t>
            </a:r>
            <a:r>
              <a:rPr lang="ar-AE"/>
              <a:t>و</a:t>
            </a:r>
            <a:r>
              <a:rPr lang="ar-SA" smtClean="0"/>
              <a:t>نة </a:t>
            </a:r>
            <a:r>
              <a:rPr lang="ar-SA" dirty="0"/>
              <a:t>للجمل ، ولهذا فالتعلم عن طريق الاقتران ليس هو القادر على تفسير تعلم الطفل للغة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7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تجارب لدراسة العمليات المعرفية المتضمنة في فهم اللغة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تجارب الحكم على الجمل فيما إذا كانت صحيحة أو خاطئة .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مثال </a:t>
            </a:r>
            <a:r>
              <a:rPr lang="ar-SA" dirty="0"/>
              <a:t>: </a:t>
            </a:r>
            <a:endParaRPr lang="en-GB" dirty="0"/>
          </a:p>
          <a:p>
            <a:pPr algn="just" rtl="1"/>
            <a:r>
              <a:rPr lang="ar-SA" dirty="0"/>
              <a:t>الغراب فوق الشجرة </a:t>
            </a:r>
            <a:endParaRPr lang="en-GB" dirty="0"/>
          </a:p>
          <a:p>
            <a:pPr algn="just" rtl="1"/>
            <a:r>
              <a:rPr lang="ar-SA" dirty="0"/>
              <a:t>الفيل فوق الشجرة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تجارب لدراسة العمليات المعرفية المتضمنة في فهم اللغة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الحكم على الكلمات فيما إذا كانت كلمات حقيقية أو غير حقيقية .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مثل :</a:t>
            </a:r>
            <a:endParaRPr lang="en-GB" b="1" dirty="0"/>
          </a:p>
          <a:p>
            <a:pPr algn="just" rtl="1"/>
            <a:r>
              <a:rPr lang="ar-SA" dirty="0"/>
              <a:t>نجار </a:t>
            </a:r>
            <a:endParaRPr lang="en-GB" dirty="0"/>
          </a:p>
          <a:p>
            <a:pPr algn="just" rtl="1"/>
            <a:r>
              <a:rPr lang="ar-SA" dirty="0"/>
              <a:t>نجاز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6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1108</Words>
  <Application>Microsoft Office PowerPoint</Application>
  <PresentationFormat>On-screen Show (4:3)</PresentationFormat>
  <Paragraphs>136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نظام اللغة </vt:lpstr>
      <vt:lpstr>عناصر المحاضرة </vt:lpstr>
      <vt:lpstr>نظام اللغة  Language system</vt:lpstr>
      <vt:lpstr>PowerPoint Presentation</vt:lpstr>
      <vt:lpstr>PowerPoint Presentation</vt:lpstr>
      <vt:lpstr>PowerPoint Presentation</vt:lpstr>
      <vt:lpstr>PowerPoint Presentation</vt:lpstr>
      <vt:lpstr>تجارب لدراسة العمليات المعرفية المتضمنة في فهم اللغة </vt:lpstr>
      <vt:lpstr>تجارب لدراسة العمليات المعرفية المتضمنة في فهم اللغة</vt:lpstr>
      <vt:lpstr>تجارب لدراسة العمليات المعرفية المتضمنة في فهم اللغة</vt:lpstr>
      <vt:lpstr>مثال على دراسة تستخدم جهاز تتبع حركة العين لدراسة اللغة </vt:lpstr>
      <vt:lpstr>فهم الحديث </vt:lpstr>
      <vt:lpstr>PowerPoint Presentation</vt:lpstr>
      <vt:lpstr>كيف يتم فهم معاني الكلمات ؟</vt:lpstr>
      <vt:lpstr>فهم الكلمات </vt:lpstr>
      <vt:lpstr>فهم الجمل </vt:lpstr>
      <vt:lpstr>PowerPoint Presentation</vt:lpstr>
      <vt:lpstr>إنتاج اللغة </vt:lpstr>
      <vt:lpstr>PowerPoint Presentation</vt:lpstr>
      <vt:lpstr>الحوار واللغة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اللغة </dc:title>
  <dc:creator>Sumyah</dc:creator>
  <cp:lastModifiedBy>Sumyah</cp:lastModifiedBy>
  <cp:revision>26</cp:revision>
  <dcterms:created xsi:type="dcterms:W3CDTF">2015-11-30T05:27:03Z</dcterms:created>
  <dcterms:modified xsi:type="dcterms:W3CDTF">2018-04-08T15:28:11Z</dcterms:modified>
</cp:coreProperties>
</file>