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9" r:id="rId4"/>
    <p:sldId id="279" r:id="rId5"/>
    <p:sldId id="260" r:id="rId6"/>
    <p:sldId id="262" r:id="rId7"/>
    <p:sldId id="264" r:id="rId8"/>
    <p:sldId id="265" r:id="rId9"/>
    <p:sldId id="266" r:id="rId10"/>
    <p:sldId id="267" r:id="rId11"/>
    <p:sldId id="268" r:id="rId12"/>
    <p:sldId id="28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B3BB91-24D7-459C-9F55-458135161F2B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E59DE-FE68-4BEC-AAAB-9ED1E00A5F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331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E59DE-FE68-4BEC-AAAB-9ED1E00A5F4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13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E59DE-FE68-4BEC-AAAB-9ED1E00A5F4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4715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E59DE-FE68-4BEC-AAAB-9ED1E00A5F4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4803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E59DE-FE68-4BEC-AAAB-9ED1E00A5F4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4854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E59DE-FE68-4BEC-AAAB-9ED1E00A5F4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3653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E59DE-FE68-4BEC-AAAB-9ED1E00A5F4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5462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E59DE-FE68-4BEC-AAAB-9ED1E00A5F4D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693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E59DE-FE68-4BEC-AAAB-9ED1E00A5F4D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7187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E59DE-FE68-4BEC-AAAB-9ED1E00A5F4D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7368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E59DE-FE68-4BEC-AAAB-9ED1E00A5F4D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6028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E59DE-FE68-4BEC-AAAB-9ED1E00A5F4D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32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E59DE-FE68-4BEC-AAAB-9ED1E00A5F4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206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E59DE-FE68-4BEC-AAAB-9ED1E00A5F4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188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E59DE-FE68-4BEC-AAAB-9ED1E00A5F4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689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E59DE-FE68-4BEC-AAAB-9ED1E00A5F4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690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E59DE-FE68-4BEC-AAAB-9ED1E00A5F4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1741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E59DE-FE68-4BEC-AAAB-9ED1E00A5F4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1140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E59DE-FE68-4BEC-AAAB-9ED1E00A5F4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6492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E59DE-FE68-4BEC-AAAB-9ED1E00A5F4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188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71F2-C8E6-4A4D-B9EB-AA2BD9BECADF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BE26-D1AC-4F28-AEEC-9B378A68E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45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71F2-C8E6-4A4D-B9EB-AA2BD9BECADF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BE26-D1AC-4F28-AEEC-9B378A68E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639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71F2-C8E6-4A4D-B9EB-AA2BD9BECADF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BE26-D1AC-4F28-AEEC-9B378A68E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91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71F2-C8E6-4A4D-B9EB-AA2BD9BECADF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BE26-D1AC-4F28-AEEC-9B378A68E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571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71F2-C8E6-4A4D-B9EB-AA2BD9BECADF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BE26-D1AC-4F28-AEEC-9B378A68E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004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71F2-C8E6-4A4D-B9EB-AA2BD9BECADF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BE26-D1AC-4F28-AEEC-9B378A68E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563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71F2-C8E6-4A4D-B9EB-AA2BD9BECADF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BE26-D1AC-4F28-AEEC-9B378A68E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300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71F2-C8E6-4A4D-B9EB-AA2BD9BECADF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BE26-D1AC-4F28-AEEC-9B378A68E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086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71F2-C8E6-4A4D-B9EB-AA2BD9BECADF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BE26-D1AC-4F28-AEEC-9B378A68E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814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71F2-C8E6-4A4D-B9EB-AA2BD9BECADF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BE26-D1AC-4F28-AEEC-9B378A68E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117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71F2-C8E6-4A4D-B9EB-AA2BD9BECADF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BE26-D1AC-4F28-AEEC-9B378A68E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435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A71F2-C8E6-4A4D-B9EB-AA2BD9BECADF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CBE26-D1AC-4F28-AEEC-9B378A68E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754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AE" dirty="0" smtClean="0"/>
              <a:t>التفكير وحل المشكلات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AE" dirty="0" smtClean="0"/>
              <a:t>علم النفس المعرفي (نفس367)</a:t>
            </a:r>
          </a:p>
          <a:p>
            <a:endParaRPr lang="ar-AE" dirty="0"/>
          </a:p>
          <a:p>
            <a:r>
              <a:rPr lang="ar-AE" dirty="0" smtClean="0"/>
              <a:t>د.سمية النجاشي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401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AE" b="1" dirty="0" smtClean="0"/>
              <a:t>تمثيل المشكلات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dirty="0" smtClean="0"/>
              <a:t>1-الخبرات </a:t>
            </a:r>
            <a:r>
              <a:rPr lang="ar-AE" dirty="0"/>
              <a:t>السابقة تؤثر على تمثيل المشكلة .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2-طريقة عرض </a:t>
            </a:r>
            <a:r>
              <a:rPr lang="ar-AE" dirty="0" smtClean="0"/>
              <a:t>المش</a:t>
            </a:r>
            <a:r>
              <a:rPr lang="ar-AE" dirty="0"/>
              <a:t>ك</a:t>
            </a:r>
            <a:r>
              <a:rPr lang="ar-AE" dirty="0" smtClean="0"/>
              <a:t>لة </a:t>
            </a:r>
            <a:r>
              <a:rPr lang="ar-AE" dirty="0"/>
              <a:t>على الشخص تؤثر على طريقة تمثيله لها .</a:t>
            </a:r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564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dirty="0"/>
              <a:t>حل المشكلات عن طريق المحاكاة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AE" dirty="0"/>
              <a:t>تشبيه موقف جديد بموقف معروف يساعد الشخص على حل المشكلات .</a:t>
            </a:r>
            <a:endParaRPr lang="en-GB" dirty="0"/>
          </a:p>
          <a:p>
            <a:pPr marL="0" indent="0" algn="just" rtl="1">
              <a:buNone/>
            </a:pPr>
            <a:r>
              <a:rPr lang="ar-AE" b="1" dirty="0"/>
              <a:t>مثلا : </a:t>
            </a:r>
            <a:r>
              <a:rPr lang="ar-AE" dirty="0"/>
              <a:t>تشبيه التيار الكهربائي بتيار الماء 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22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dirty="0"/>
              <a:t>المحاكاة تتطلب :</a:t>
            </a:r>
            <a:endParaRPr lang="en-US" dirty="0"/>
          </a:p>
          <a:p>
            <a:pPr marL="0" indent="0" algn="just" rtl="1">
              <a:buNone/>
            </a:pPr>
            <a:r>
              <a:rPr lang="ar-AE" dirty="0"/>
              <a:t>1-فهم اللغة</a:t>
            </a:r>
            <a:endParaRPr lang="en-US" dirty="0"/>
          </a:p>
          <a:p>
            <a:pPr marL="0" indent="0" algn="just" rtl="1">
              <a:buNone/>
            </a:pPr>
            <a:r>
              <a:rPr lang="ar-AE" dirty="0"/>
              <a:t>2-تذكر المثال المعروف واستدعائه من الذاكرة طويلة المدى </a:t>
            </a:r>
            <a:endParaRPr lang="en-US" dirty="0"/>
          </a:p>
          <a:p>
            <a:pPr marL="0" indent="0" algn="just" rtl="1">
              <a:buNone/>
            </a:pPr>
            <a:r>
              <a:rPr lang="ar-AE" dirty="0"/>
              <a:t>3-تشبيه عناصر الموقف القديم بعناصر الموقف الجديد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1758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b="1" dirty="0"/>
              <a:t>الفرق بين الخبير وحديث الخبرة في حل المشكلات :</a:t>
            </a:r>
            <a:endParaRPr lang="en-GB" dirty="0"/>
          </a:p>
          <a:p>
            <a:pPr algn="just" rtl="1"/>
            <a:r>
              <a:rPr lang="ar-AE" dirty="0"/>
              <a:t>يكمن الفرق بين الصنفين في سرعة استدعاء المعلومات من الذاكرة طويلة المدى .</a:t>
            </a:r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65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dirty="0"/>
              <a:t>الاستنتاج والاستقراء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ctr" rtl="1">
              <a:buNone/>
            </a:pPr>
            <a:r>
              <a:rPr lang="ar-SA" b="1" u="sng" dirty="0" smtClean="0"/>
              <a:t>الاستنتاج </a:t>
            </a:r>
            <a:endParaRPr lang="ar-AE" b="1" u="sng" dirty="0" smtClean="0"/>
          </a:p>
          <a:p>
            <a:pPr algn="just" rtl="1"/>
            <a:r>
              <a:rPr lang="ar-AE" dirty="0"/>
              <a:t>الوصول إلى حكم على موقف فرعي بناء على قاعدة عامة </a:t>
            </a:r>
            <a:endParaRPr lang="ar-AE" dirty="0" smtClean="0"/>
          </a:p>
          <a:p>
            <a:pPr algn="just" rtl="1"/>
            <a:r>
              <a:rPr lang="ar-AE" dirty="0"/>
              <a:t>النتيجة أكيدة </a:t>
            </a:r>
            <a:endParaRPr lang="ar-AE" dirty="0" smtClean="0"/>
          </a:p>
          <a:p>
            <a:pPr marL="0" indent="0" algn="just" rtl="1">
              <a:buNone/>
            </a:pPr>
            <a:r>
              <a:rPr lang="ar-AE" b="1" dirty="0"/>
              <a:t>مثال :</a:t>
            </a:r>
            <a:endParaRPr lang="en-GB" b="1" dirty="0"/>
          </a:p>
          <a:p>
            <a:pPr algn="just" rtl="1"/>
            <a:r>
              <a:rPr lang="ar-AE" dirty="0"/>
              <a:t>الثدييات تلد </a:t>
            </a:r>
            <a:endParaRPr lang="en-GB" dirty="0"/>
          </a:p>
          <a:p>
            <a:pPr algn="just" rtl="1"/>
            <a:r>
              <a:rPr lang="ar-AE" dirty="0"/>
              <a:t>القط حيوان ثديي</a:t>
            </a:r>
            <a:endParaRPr lang="en-GB" dirty="0"/>
          </a:p>
          <a:p>
            <a:pPr algn="just" rtl="1"/>
            <a:r>
              <a:rPr lang="ar-AE" dirty="0"/>
              <a:t>إذن : القط يلد .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ctr" rtl="1">
              <a:buNone/>
            </a:pPr>
            <a:r>
              <a:rPr lang="ar-AE" b="1" u="sng" dirty="0" smtClean="0"/>
              <a:t>الاستقراء </a:t>
            </a:r>
          </a:p>
          <a:p>
            <a:pPr algn="r" rtl="1"/>
            <a:endParaRPr lang="ar-AE" dirty="0" smtClean="0"/>
          </a:p>
          <a:p>
            <a:pPr algn="r" rtl="1"/>
            <a:r>
              <a:rPr lang="ar-AE" dirty="0"/>
              <a:t>الوصول إلى نتيجة عامة من مقدمات صغيرة </a:t>
            </a:r>
            <a:endParaRPr lang="ar-AE" dirty="0" smtClean="0"/>
          </a:p>
          <a:p>
            <a:pPr algn="r" rtl="1"/>
            <a:r>
              <a:rPr lang="ar-AE" dirty="0"/>
              <a:t>النتيجة غير أكيدة </a:t>
            </a:r>
            <a:endParaRPr lang="ar-AE" dirty="0" smtClean="0"/>
          </a:p>
          <a:p>
            <a:pPr algn="ctr" rtl="1"/>
            <a:r>
              <a:rPr lang="ar-AE" b="1" dirty="0"/>
              <a:t>مثال </a:t>
            </a:r>
            <a:r>
              <a:rPr lang="ar-AE" dirty="0"/>
              <a:t>:</a:t>
            </a:r>
            <a:endParaRPr lang="en-GB" dirty="0"/>
          </a:p>
          <a:p>
            <a:pPr algn="just" rtl="1"/>
            <a:r>
              <a:rPr lang="ar-AE" dirty="0"/>
              <a:t>التفاحة الأولى فاسدة </a:t>
            </a:r>
            <a:endParaRPr lang="en-GB" dirty="0"/>
          </a:p>
          <a:p>
            <a:pPr algn="just" rtl="1"/>
            <a:r>
              <a:rPr lang="ar-AE" dirty="0"/>
              <a:t>والتفاحة الثانية فاسدة </a:t>
            </a:r>
            <a:endParaRPr lang="en-GB" dirty="0"/>
          </a:p>
          <a:p>
            <a:pPr algn="r" rtl="1"/>
            <a:r>
              <a:rPr lang="ar-AE" dirty="0"/>
              <a:t>إذن جميع الصندوق فاسد</a:t>
            </a:r>
            <a:endParaRPr lang="en-GB" dirty="0"/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25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/>
              <a:t>معظم عمليات الاستدلال التي نقوم بها هي عمليات الاستقراء التي تقودنا لوضع افتراضات معينة .</a:t>
            </a:r>
            <a:endParaRPr lang="en-GB" dirty="0"/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97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dirty="0"/>
              <a:t>اضطرابات اللغة والتفكير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u="sng" dirty="0"/>
              <a:t>اضطرابات اللغة :</a:t>
            </a:r>
            <a:endParaRPr lang="en-GB" dirty="0"/>
          </a:p>
          <a:p>
            <a:pPr algn="just" rtl="1"/>
            <a:r>
              <a:rPr lang="ar-AE" dirty="0"/>
              <a:t>من أشهر اضطرابات اللغة الأفازيا </a:t>
            </a:r>
            <a:r>
              <a:rPr lang="en-GB" dirty="0"/>
              <a:t>aphasia</a:t>
            </a:r>
            <a:r>
              <a:rPr lang="ar-AE" dirty="0"/>
              <a:t> والتي لا يستطيع فيها الفرد إما أن ينتج الكلام ، أو أن يفهم الكلام ، أو لا يستطيع أن ينتج ولا أن يفهم الكلام . </a:t>
            </a:r>
            <a:endParaRPr lang="en-GB" dirty="0"/>
          </a:p>
          <a:p>
            <a:pPr algn="just" rtl="1"/>
            <a:r>
              <a:rPr lang="ar-AE" dirty="0"/>
              <a:t>تم اكتشاف هذا المرض على يد العالم بروكا ، عندما وجد حالة شخص يدعى تان دايك ، وهذا الشخص كان فاقدا للقدرة على النطق بأي كلمة سوى كلمة "تان" وبعض الكلمات الأخرى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460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 rtl="1">
              <a:buNone/>
            </a:pPr>
            <a:r>
              <a:rPr lang="ar-AE" dirty="0"/>
              <a:t>حاليا تم وضع نظام لتشخيص هذا الاضطراب بواسطة منظمة بوستون ، ويشمل التصنيف :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1-أفازيا بروكا : وهي عدم القدرة على إنتاج الكلام .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2-أفازيا فيرنك : وهي عدم القدرة على فهم الكلام .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3-أفازيا التوصيل : وفيها يكون الشخص قادرا على فهم الكلام ، وقادرا على إنتاج الكلام ، لكنه لا يربط بسهولة بينما يسمع وما ينبغي عليه قوله ، ويظهر ذلك بشكل واضح عند عدم قدرته على إعادة الكلام الذي يسمعه . 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4-الأفازيا العامة : وهي عدم القدرة على إنتاج الكلام وعدم القدرة على فهمه ، أي أن اللغة لا تعمل عند هذا الشخص .</a:t>
            </a:r>
            <a:endParaRPr lang="en-GB" dirty="0"/>
          </a:p>
          <a:p>
            <a:pPr algn="just" rtl="1"/>
            <a:endParaRPr lang="ar-AE" dirty="0" smtClean="0"/>
          </a:p>
          <a:p>
            <a:pPr algn="just" rtl="1"/>
            <a:r>
              <a:rPr lang="ar-AE" dirty="0" smtClean="0"/>
              <a:t>*</a:t>
            </a:r>
            <a:r>
              <a:rPr lang="ar-AE" dirty="0"/>
              <a:t>ينتج اضطراب أفازيا عن تلف في مناطق اللغة أو الوصلات بين تلك المناطق .</a:t>
            </a:r>
            <a:endParaRPr lang="en-GB" dirty="0"/>
          </a:p>
          <a:p>
            <a:pPr algn="just" rtl="1"/>
            <a:r>
              <a:rPr lang="ar-AE" dirty="0"/>
              <a:t> </a:t>
            </a:r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515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u="sng" dirty="0"/>
              <a:t>اضطرابات التفكير وحل المشكلات :</a:t>
            </a:r>
            <a:endParaRPr lang="en-GB" dirty="0"/>
          </a:p>
          <a:p>
            <a:pPr algn="just" rtl="1"/>
            <a:r>
              <a:rPr lang="ar-AE" dirty="0"/>
              <a:t>الفص الأمامي يلعب دورا مهما في تنظيم السلوك ، والتفكير وحل المشكلات .</a:t>
            </a:r>
            <a:endParaRPr lang="en-GB" dirty="0"/>
          </a:p>
          <a:p>
            <a:pPr algn="just" rtl="1"/>
            <a:r>
              <a:rPr lang="ar-AE" dirty="0"/>
              <a:t>ولذا فأي تلف في هذه المنطقة يؤثر على حياة الشخص .</a:t>
            </a:r>
            <a:endParaRPr lang="en-GB" dirty="0"/>
          </a:p>
          <a:p>
            <a:pPr algn="just" rtl="1"/>
            <a:r>
              <a:rPr lang="ar-AE" dirty="0" smtClean="0"/>
              <a:t>يسم</a:t>
            </a:r>
            <a:r>
              <a:rPr lang="ar-SA" dirty="0" smtClean="0"/>
              <a:t>ي</a:t>
            </a:r>
            <a:r>
              <a:rPr lang="ar-AE" dirty="0" smtClean="0"/>
              <a:t> </a:t>
            </a:r>
            <a:r>
              <a:rPr lang="ar-AE" dirty="0"/>
              <a:t>بعض العلماء الاضطرابات الناتجة عن تلف الفص الأمامي بمتلازمة الفص الأمامي ، ولكن تجنبا لربط الاضطرابات بمنطقة معينة في الدماغ ، أصبح يطلق على تلك الاضطرابات "اضطرابات مركز التحكم التنفيذي".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33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rtl="1">
              <a:buNone/>
            </a:pPr>
            <a:r>
              <a:rPr lang="ar-AE" b="1" u="sng" dirty="0"/>
              <a:t>بعض الأعراض الناتجة </a:t>
            </a:r>
            <a:r>
              <a:rPr lang="ar-AE" b="1" u="sng" dirty="0" smtClean="0"/>
              <a:t>عن </a:t>
            </a:r>
            <a:r>
              <a:rPr lang="ar-AE" b="1" u="sng" dirty="0"/>
              <a:t>اضطراب مركز التحكم التنفيذي :</a:t>
            </a:r>
            <a:endParaRPr lang="en-GB" b="1" u="sng" dirty="0"/>
          </a:p>
          <a:p>
            <a:pPr marL="0" indent="0" algn="just" rtl="1">
              <a:buNone/>
            </a:pPr>
            <a:r>
              <a:rPr lang="ar-AE" dirty="0"/>
              <a:t>1-فقد الدافعية 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2-ضعف المهارات ، وتتمثل في الحالات الشديدة في </a:t>
            </a:r>
            <a:r>
              <a:rPr lang="ar-AE" dirty="0" smtClean="0"/>
              <a:t>العدوانية.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3-عدم القدرة على الاستبصار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120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محاور المحاضرة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مفهوم التفكير وحل المشكلات </a:t>
            </a:r>
          </a:p>
          <a:p>
            <a:pPr algn="r" rtl="1"/>
            <a:r>
              <a:rPr lang="ar-AE" dirty="0" smtClean="0"/>
              <a:t>نماذج التفكير وحل المشكلات </a:t>
            </a:r>
          </a:p>
          <a:p>
            <a:pPr algn="r" rtl="1"/>
            <a:r>
              <a:rPr lang="ar-AE" dirty="0" smtClean="0"/>
              <a:t>اضطرابات اللغة والتفكير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62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b="1" dirty="0"/>
              <a:t>الفرق بين عملية التفكير وحل المشكلات وأحلام اليقظة :</a:t>
            </a:r>
            <a:endParaRPr lang="en-GB" dirty="0"/>
          </a:p>
          <a:p>
            <a:pPr algn="just" rtl="1"/>
            <a:r>
              <a:rPr lang="ar-AE" dirty="0"/>
              <a:t>التفكير يكون موجها نحو هدف معين ، مثل : حل الكلمات المتقاطعة .</a:t>
            </a:r>
            <a:endParaRPr lang="en-GB" dirty="0"/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791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25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AE" b="1" dirty="0" smtClean="0"/>
              <a:t>دراسات حول التفكير وحل المشكلات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 rtl="1"/>
            <a:r>
              <a:rPr lang="ar-AE" dirty="0" smtClean="0"/>
              <a:t>بعض </a:t>
            </a:r>
            <a:r>
              <a:rPr lang="ar-AE" dirty="0"/>
              <a:t>العلماء كانوا يطلبون من المشتركين وصف خبراتهم أثناء التفكير في حل مسألة معينة . وتوصلوا إلى أن التفكير يكون مصحوبا عادة بصور بصرية .</a:t>
            </a:r>
            <a:endParaRPr lang="en-GB" dirty="0"/>
          </a:p>
          <a:p>
            <a:pPr algn="just" rtl="1"/>
            <a:r>
              <a:rPr lang="ar-AE" dirty="0"/>
              <a:t>ثورنديك أجرى تجاربه على القطط ، ورأى أن تعلم القط لطريقة الخروج من القفص كان يتم عن طريق المحاولة والخطأ .</a:t>
            </a:r>
            <a:endParaRPr lang="en-GB" dirty="0"/>
          </a:p>
          <a:p>
            <a:pPr algn="just" rtl="1"/>
            <a:r>
              <a:rPr lang="ar-AE" dirty="0"/>
              <a:t>علماء الجشطالت وجدوا أن طريقة الوصول إلى حل المشكلات هو الاستبصار </a:t>
            </a:r>
            <a:r>
              <a:rPr lang="en-GB" dirty="0"/>
              <a:t>insight</a:t>
            </a:r>
            <a:r>
              <a:rPr lang="ar-AE" dirty="0"/>
              <a:t> ، وهو الوصول المفاجأ إلى نوع جديد من العلاقات بين أجزاء الموقف ، والقدرة من خلالها على حل الموقف .</a:t>
            </a:r>
            <a:endParaRPr lang="en-GB" dirty="0"/>
          </a:p>
          <a:p>
            <a:pPr algn="just" rtl="1"/>
            <a:r>
              <a:rPr lang="ar-AE" dirty="0"/>
              <a:t>ومن التجارب التي أجراها الجشطلت تجربة على الشمبانزي الذي وضع في قفص يحوي عصوان ، وموز معلق في السقف ، ولم يكن العصا طويلا بحيث بحيث يستطيع الشمبانزي أن يهز به الموز المعلق ، ولكن عندما اكتشف الشمبانزي وجود ثقب ف أحد العصوان ، قام بإدخل العصا الأخرى فيها مما جعله قادرا على إصقاط الموز .</a:t>
            </a:r>
            <a:endParaRPr lang="en-GB" dirty="0"/>
          </a:p>
          <a:p>
            <a:pPr algn="just" rtl="1"/>
            <a:r>
              <a:rPr lang="ar-AE" dirty="0"/>
              <a:t>*يسمى الاصتبصار أيضا بالتفكير المنتج أو خبرة "وجدتها" </a:t>
            </a:r>
            <a:r>
              <a:rPr lang="en-GB" dirty="0"/>
              <a:t>AHA experience</a:t>
            </a:r>
            <a:r>
              <a:rPr lang="ar-AE" dirty="0"/>
              <a:t>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66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3208"/>
            <a:ext cx="8229600" cy="1143000"/>
          </a:xfrm>
        </p:spPr>
        <p:txBody>
          <a:bodyPr/>
          <a:lstStyle/>
          <a:p>
            <a:pPr rtl="1"/>
            <a:r>
              <a:rPr lang="ar-AE" b="1" dirty="0"/>
              <a:t>عقبات حل المشكلات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877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 algn="just" rtl="1">
              <a:buNone/>
            </a:pPr>
            <a:r>
              <a:rPr lang="ar-AE" u="sng" dirty="0"/>
              <a:t>1-تثبيت الوظيفة :</a:t>
            </a:r>
            <a:endParaRPr lang="en-GB" dirty="0"/>
          </a:p>
          <a:p>
            <a:pPr algn="just" rtl="1"/>
            <a:r>
              <a:rPr lang="ar-AE" dirty="0"/>
              <a:t>كثيرا ما يعتقد الأشخاص أن شيئا ما يستخدم بطريقة معينة ولا يمكن استخدامه بطريقة أخرى . وهذا ما يجعلهم غير قادرين على حل المشكلات .</a:t>
            </a:r>
            <a:endParaRPr lang="en-GB" dirty="0"/>
          </a:p>
          <a:p>
            <a:pPr algn="just" rtl="1"/>
            <a:r>
              <a:rPr lang="ar-AE" dirty="0"/>
              <a:t>مثلا :</a:t>
            </a:r>
            <a:endParaRPr lang="en-GB" dirty="0"/>
          </a:p>
          <a:p>
            <a:pPr algn="just" rtl="1"/>
            <a:r>
              <a:rPr lang="ar-AE" dirty="0"/>
              <a:t>في أحد التجارب قام ماير بإدخال المشتركين في </a:t>
            </a:r>
            <a:r>
              <a:rPr lang="ar-AE" dirty="0" smtClean="0"/>
              <a:t>غر</a:t>
            </a:r>
            <a:r>
              <a:rPr lang="ar-SA" dirty="0"/>
              <a:t>ف</a:t>
            </a:r>
            <a:r>
              <a:rPr lang="ar-AE" dirty="0" smtClean="0"/>
              <a:t>ة </a:t>
            </a:r>
            <a:r>
              <a:rPr lang="ar-AE" dirty="0"/>
              <a:t>يوجد بها خيطان معلقان في السقف ، وطلب منهم ربط الخيطان ببعضها . وكان في الغرفة أشياء أخرى ، مثل : مسامير وألعاب صغيرة .</a:t>
            </a:r>
            <a:endParaRPr lang="en-GB" dirty="0"/>
          </a:p>
          <a:p>
            <a:pPr algn="just" rtl="1"/>
            <a:r>
              <a:rPr lang="ar-AE" dirty="0"/>
              <a:t>لم يستطع الكثير من المشتركين ربط الخيطين ببعضهما لأنهما كانا بعيدين ، وعندما قام المجرب بمناولتهم لعبة صغيرة وإخبارهم أنها تساعدهم في الحل ، قام البعض بتعليق اللعبة على الخيط الأول ، ثم أرجحة الخيط حتى يصطدم بالخيط الثاني لوصله به . لكن بعض المشتركين لم يستطيعوا القيام بهذا الحل ، نظرا لأنهم لم يستطيعوا معرفة أن اللعب يمكن أن تستخدم بطريقة مختلفة عن الطريقة التي تستخدم بها عادة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80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 rtl="1">
              <a:buNone/>
            </a:pPr>
            <a:r>
              <a:rPr lang="ar-AE" u="sng" dirty="0"/>
              <a:t>2-النظام العقلي :</a:t>
            </a:r>
            <a:endParaRPr lang="en-GB" dirty="0"/>
          </a:p>
          <a:p>
            <a:pPr algn="just" rtl="1"/>
            <a:r>
              <a:rPr lang="ar-AE" dirty="0"/>
              <a:t>قد يقوم الشخص بتبني طريقة معينة للحل ، ولا يستطيع الوصول لحل المشكلة نظرا لتمسكه بتلك الطريقة .</a:t>
            </a:r>
            <a:endParaRPr lang="en-GB" dirty="0"/>
          </a:p>
          <a:p>
            <a:pPr algn="just" rtl="1"/>
            <a:r>
              <a:rPr lang="ar-AE" b="1" dirty="0"/>
              <a:t>مثلا :</a:t>
            </a:r>
            <a:endParaRPr lang="en-GB" dirty="0"/>
          </a:p>
          <a:p>
            <a:pPr algn="just" rtl="1"/>
            <a:r>
              <a:rPr lang="ar-AE" dirty="0"/>
              <a:t>قام شيراه 1963 بعرض 9 نقاط على المشتركين ، وطلب منهم أن يصلوها بخطوط دون رفع القلم . ووجد أن كثيرا من المشتركين لم يستطيعوا حل المشكلة بسبب التزامهم برسم الخطوط داخل الشكل ، على الرغم من أن الحل يقتضي امتداد الخطوط خارج الشكل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91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dirty="0"/>
              <a:t>معالجة المعلومات وحل المشكلات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dirty="0"/>
              <a:t>وضع نيول وسايمون في الستينات منظورا لحل المشكلات باعتباره طريقة لمعالجة المعلومات :</a:t>
            </a:r>
            <a:endParaRPr lang="en-GB" dirty="0"/>
          </a:p>
          <a:p>
            <a:pPr algn="just" rtl="1"/>
            <a:r>
              <a:rPr lang="ar-AE" dirty="0"/>
              <a:t>1-تحديد الوضع الراهين للمشكلة والهدف من التفكير .</a:t>
            </a:r>
            <a:endParaRPr lang="en-GB" dirty="0"/>
          </a:p>
          <a:p>
            <a:pPr algn="just" rtl="1"/>
            <a:r>
              <a:rPr lang="ar-AE" dirty="0"/>
              <a:t>2-اختيار طرق الوصول إلى الهدف .</a:t>
            </a:r>
            <a:endParaRPr lang="en-GB" dirty="0"/>
          </a:p>
          <a:p>
            <a:pPr algn="just" rtl="1"/>
            <a:r>
              <a:rPr lang="ar-AE" dirty="0"/>
              <a:t>3-تنفيذ الطرق المختارة .</a:t>
            </a:r>
            <a:endParaRPr lang="en-GB" dirty="0"/>
          </a:p>
          <a:p>
            <a:pPr algn="just" rtl="1"/>
            <a:r>
              <a:rPr lang="ar-AE" dirty="0"/>
              <a:t>4-تقييم الحل ، هل حقق الهدف ؟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34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b="1" dirty="0"/>
              <a:t>الاستراتيجيات الأساسية لحل المشكلات من وجهة نظر نيول </a:t>
            </a:r>
            <a:r>
              <a:rPr lang="ar-AE" b="1" dirty="0" smtClean="0"/>
              <a:t>و</a:t>
            </a:r>
            <a:r>
              <a:rPr lang="ar-SA" b="1" dirty="0"/>
              <a:t>س</a:t>
            </a:r>
            <a:r>
              <a:rPr lang="ar-AE" b="1" dirty="0" smtClean="0"/>
              <a:t>ايمون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dirty="0"/>
              <a:t>1-تطبيق قواعد عامة على مواقف محددة .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2-المقارنة بين الحالة الراهنة والهدف المطلوب 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185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916</Words>
  <Application>Microsoft Office PowerPoint</Application>
  <PresentationFormat>On-screen Show (4:3)</PresentationFormat>
  <Paragraphs>103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التفكير وحل المشكلات </vt:lpstr>
      <vt:lpstr>محاور المحاضرة </vt:lpstr>
      <vt:lpstr>PowerPoint Presentation</vt:lpstr>
      <vt:lpstr>PowerPoint Presentation</vt:lpstr>
      <vt:lpstr>دراسات حول التفكير وحل المشكلات </vt:lpstr>
      <vt:lpstr>عقبات حل المشكلات </vt:lpstr>
      <vt:lpstr>PowerPoint Presentation</vt:lpstr>
      <vt:lpstr>معالجة المعلومات وحل المشكلات </vt:lpstr>
      <vt:lpstr>الاستراتيجيات الأساسية لحل المشكلات من وجهة نظر نيول وسايمون </vt:lpstr>
      <vt:lpstr>تمثيل المشكلات </vt:lpstr>
      <vt:lpstr>حل المشكلات عن طريق المحاكاة</vt:lpstr>
      <vt:lpstr>PowerPoint Presentation</vt:lpstr>
      <vt:lpstr>PowerPoint Presentation</vt:lpstr>
      <vt:lpstr>الاستنتاج والاستقراء </vt:lpstr>
      <vt:lpstr>PowerPoint Presentation</vt:lpstr>
      <vt:lpstr>اضطرابات اللغة والتفكير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التفكير وحل المشكلات </dc:title>
  <dc:creator>Sumyah</dc:creator>
  <cp:lastModifiedBy>Sumyah</cp:lastModifiedBy>
  <cp:revision>28</cp:revision>
  <dcterms:created xsi:type="dcterms:W3CDTF">2015-12-07T08:22:08Z</dcterms:created>
  <dcterms:modified xsi:type="dcterms:W3CDTF">2018-04-08T15:31:20Z</dcterms:modified>
</cp:coreProperties>
</file>