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74" r:id="rId2"/>
    <p:sldId id="275" r:id="rId3"/>
    <p:sldId id="273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77" r:id="rId15"/>
    <p:sldId id="267" r:id="rId16"/>
    <p:sldId id="268" r:id="rId17"/>
    <p:sldId id="269" r:id="rId18"/>
    <p:sldId id="270" r:id="rId19"/>
    <p:sldId id="271" r:id="rId20"/>
    <p:sldId id="278" r:id="rId21"/>
    <p:sldId id="279" r:id="rId22"/>
    <p:sldId id="280" r:id="rId23"/>
    <p:sldId id="281" r:id="rId24"/>
    <p:sldId id="282" r:id="rId25"/>
    <p:sldId id="283" r:id="rId26"/>
    <p:sldId id="286" r:id="rId27"/>
    <p:sldId id="285" r:id="rId28"/>
    <p:sldId id="284" r:id="rId29"/>
    <p:sldId id="287" r:id="rId30"/>
    <p:sldId id="288" r:id="rId31"/>
    <p:sldId id="289" r:id="rId32"/>
    <p:sldId id="290" r:id="rId33"/>
    <p:sldId id="291" r:id="rId34"/>
    <p:sldId id="293" r:id="rId35"/>
    <p:sldId id="292" r:id="rId36"/>
    <p:sldId id="294" r:id="rId37"/>
    <p:sldId id="295" r:id="rId38"/>
    <p:sldId id="296" r:id="rId39"/>
    <p:sldId id="297" r:id="rId40"/>
    <p:sldId id="299" r:id="rId41"/>
    <p:sldId id="298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63D38-2907-487B-AEF4-C649DA230092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D2DE20-EC34-4CD4-A662-DD5BD32788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396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2DE20-EC34-4CD4-A662-DD5BD32788C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809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2DE20-EC34-4CD4-A662-DD5BD32788C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0627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2DE20-EC34-4CD4-A662-DD5BD32788C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3366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2DE20-EC34-4CD4-A662-DD5BD32788C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3969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2DE20-EC34-4CD4-A662-DD5BD32788C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554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83BD-3B35-4318-8263-CE5CC6F0D490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8F5-A2C8-4FFE-8909-F77A6E9ACE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657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83BD-3B35-4318-8263-CE5CC6F0D490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8F5-A2C8-4FFE-8909-F77A6E9ACE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746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83BD-3B35-4318-8263-CE5CC6F0D490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8F5-A2C8-4FFE-8909-F77A6E9ACE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130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83BD-3B35-4318-8263-CE5CC6F0D490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8F5-A2C8-4FFE-8909-F77A6E9ACE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757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83BD-3B35-4318-8263-CE5CC6F0D490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8F5-A2C8-4FFE-8909-F77A6E9ACE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702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83BD-3B35-4318-8263-CE5CC6F0D490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8F5-A2C8-4FFE-8909-F77A6E9ACE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777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83BD-3B35-4318-8263-CE5CC6F0D490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8F5-A2C8-4FFE-8909-F77A6E9ACE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792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83BD-3B35-4318-8263-CE5CC6F0D490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8F5-A2C8-4FFE-8909-F77A6E9ACE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5364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83BD-3B35-4318-8263-CE5CC6F0D490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8F5-A2C8-4FFE-8909-F77A6E9ACE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482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83BD-3B35-4318-8263-CE5CC6F0D490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8F5-A2C8-4FFE-8909-F77A6E9ACE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954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83BD-3B35-4318-8263-CE5CC6F0D490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8F5-A2C8-4FFE-8909-F77A6E9ACE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614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C83BD-3B35-4318-8263-CE5CC6F0D490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BB8F5-A2C8-4FFE-8909-F77A6E9ACE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400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ln w="12700">
            <a:solidFill>
              <a:schemeClr val="tx2"/>
            </a:solidFill>
          </a:ln>
        </p:spPr>
        <p:txBody>
          <a:bodyPr/>
          <a:lstStyle/>
          <a:p>
            <a:r>
              <a:rPr lang="ar-AE" dirty="0" smtClean="0"/>
              <a:t>جهاز الغدد في جسم الإنسان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AE" dirty="0" smtClean="0"/>
              <a:t>علم النفس الحيوي 1 (نفس 365)</a:t>
            </a:r>
          </a:p>
          <a:p>
            <a:endParaRPr lang="ar-AE" dirty="0"/>
          </a:p>
        </p:txBody>
      </p:sp>
    </p:spTree>
    <p:extLst>
      <p:ext uri="{BB962C8B-B14F-4D97-AF65-F5344CB8AC3E}">
        <p14:creationId xmlns:p14="http://schemas.microsoft.com/office/powerpoint/2010/main" val="1313466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3010" y="836712"/>
            <a:ext cx="76328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AE" sz="2800" b="1" dirty="0" smtClean="0"/>
              <a:t>3) </a:t>
            </a:r>
            <a:r>
              <a:rPr lang="ar-AE" sz="2800" b="1" dirty="0" smtClean="0"/>
              <a:t>الهرمونات </a:t>
            </a:r>
            <a:r>
              <a:rPr lang="ar-AE" sz="2800" b="1" dirty="0"/>
              <a:t>المنشطة للغدد التناسلية </a:t>
            </a:r>
            <a:r>
              <a:rPr lang="en-GB" sz="2800" b="1" dirty="0"/>
              <a:t>Gonadotrophic Hormone </a:t>
            </a:r>
            <a:r>
              <a:rPr lang="ar-AE" sz="2800" b="1" dirty="0"/>
              <a:t>: </a:t>
            </a:r>
            <a:endParaRPr lang="en-GB" sz="2800" dirty="0"/>
          </a:p>
          <a:p>
            <a:pPr algn="r" rtl="1"/>
            <a:r>
              <a:rPr lang="ar-AE" sz="2800" dirty="0"/>
              <a:t>-الهرمونات المنشطة لحوصلة :</a:t>
            </a:r>
            <a:endParaRPr lang="en-GB" sz="2800" dirty="0"/>
          </a:p>
          <a:p>
            <a:pPr algn="r" rtl="1"/>
            <a:r>
              <a:rPr lang="ar-AE" sz="2800" dirty="0"/>
              <a:t>تنشط نمو حويصلة جراف في مبيض الأنثى .</a:t>
            </a:r>
            <a:endParaRPr lang="en-GB" sz="2800" dirty="0"/>
          </a:p>
          <a:p>
            <a:pPr algn="r" rtl="1"/>
            <a:r>
              <a:rPr lang="ar-AE" sz="2800" dirty="0"/>
              <a:t>تنشط إنتاج الحيوانات المنوية عند الذكر .</a:t>
            </a:r>
            <a:endParaRPr lang="en-GB" sz="2800" dirty="0"/>
          </a:p>
          <a:p>
            <a:pPr algn="r" rtl="1"/>
            <a:r>
              <a:rPr lang="ar-AE" sz="2800" dirty="0"/>
              <a:t>-الهرمون المنشط للجسم الأصفر :</a:t>
            </a:r>
            <a:endParaRPr lang="en-GB" sz="2800" dirty="0"/>
          </a:p>
          <a:p>
            <a:pPr algn="r" rtl="1"/>
            <a:r>
              <a:rPr lang="ar-AE" sz="2800" dirty="0"/>
              <a:t>في الأنثى :ينشط نمو البويضة وانفجار حويصلة جراف لخروج البويضة . وينشط نمو الجسم الاصفر ليمنع نمو بويضة أخرى </a:t>
            </a:r>
            <a:r>
              <a:rPr lang="ar-AE" sz="2800" dirty="0" smtClean="0"/>
              <a:t>.</a:t>
            </a:r>
          </a:p>
          <a:p>
            <a:pPr algn="r" rtl="1"/>
            <a:endParaRPr lang="en-GB" sz="2800" dirty="0"/>
          </a:p>
          <a:p>
            <a:pPr algn="r" rtl="1"/>
            <a:r>
              <a:rPr lang="ar-AE" sz="2800" dirty="0"/>
              <a:t>في الذكر : يؤثر على النسيج البيني في الخصية . ويؤثر على إفراز هرمون التستستيرون المسؤول عن نمو االخصائص الثانوية عند الذكر 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840369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23728" y="476672"/>
            <a:ext cx="675049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AE" sz="2800" b="1" u="sng" dirty="0" smtClean="0"/>
              <a:t>4) </a:t>
            </a:r>
            <a:r>
              <a:rPr lang="ar-AE" sz="2800" b="1" u="sng" dirty="0" smtClean="0"/>
              <a:t>الهرمون </a:t>
            </a:r>
            <a:r>
              <a:rPr lang="ar-AE" sz="2800" b="1" u="sng" dirty="0"/>
              <a:t>المنبه للخلايا الملونة </a:t>
            </a:r>
            <a:r>
              <a:rPr lang="en-GB" sz="2800" b="1" dirty="0"/>
              <a:t>Stimulating Hormone </a:t>
            </a:r>
            <a:endParaRPr lang="en-GB" sz="2800" dirty="0"/>
          </a:p>
          <a:p>
            <a:pPr algn="r" rtl="1"/>
            <a:r>
              <a:rPr lang="ar-AE" sz="2800" dirty="0"/>
              <a:t>تنشط الخلايا الملونة في الجلد ،وتصبغه بالصبغة المناسبة للجينات ولظروف البيئة </a:t>
            </a:r>
            <a:r>
              <a:rPr lang="ar-AE" sz="2800" dirty="0" smtClean="0"/>
              <a:t>.</a:t>
            </a:r>
          </a:p>
          <a:p>
            <a:pPr algn="r" rtl="1"/>
            <a:endParaRPr lang="en-GB" sz="2800" dirty="0"/>
          </a:p>
          <a:p>
            <a:pPr algn="r" rtl="1"/>
            <a:r>
              <a:rPr lang="ar-AE" sz="2800" b="1" u="sng" dirty="0" smtClean="0"/>
              <a:t>5) </a:t>
            </a:r>
            <a:r>
              <a:rPr lang="ar-AE" sz="2800" b="1" u="sng" dirty="0" smtClean="0"/>
              <a:t>الهرمون </a:t>
            </a:r>
            <a:r>
              <a:rPr lang="ar-AE" sz="2800" b="1" u="sng" dirty="0"/>
              <a:t>المنشط للغدة الدرقية </a:t>
            </a:r>
            <a:r>
              <a:rPr lang="en-GB" sz="2800" b="1" dirty="0" err="1"/>
              <a:t>Thyrotropic</a:t>
            </a:r>
            <a:r>
              <a:rPr lang="en-GB" sz="2800" b="1" dirty="0"/>
              <a:t> Hormone </a:t>
            </a:r>
            <a:endParaRPr lang="en-GB" sz="2800" dirty="0"/>
          </a:p>
          <a:p>
            <a:pPr algn="r"/>
            <a:r>
              <a:rPr lang="ar-AE" sz="2800" b="1" u="sng" dirty="0"/>
              <a:t>الهرمون المنشط لقشرة الغدة </a:t>
            </a:r>
            <a:r>
              <a:rPr lang="ar-AE" sz="2800" b="1" u="sng" dirty="0" smtClean="0"/>
              <a:t>الكظرية</a:t>
            </a:r>
            <a:r>
              <a:rPr lang="en-GB" sz="2800" b="1" u="sng" dirty="0" smtClean="0"/>
              <a:t> </a:t>
            </a:r>
            <a:r>
              <a:rPr lang="en-GB" sz="2800" b="1" u="sng" dirty="0" smtClean="0"/>
              <a:t>(</a:t>
            </a:r>
            <a:r>
              <a:rPr lang="ar-AE" sz="2800" b="1" u="sng" dirty="0" smtClean="0"/>
              <a:t>6</a:t>
            </a:r>
            <a:endParaRPr lang="ar-AE" sz="2800" b="1" u="sng" dirty="0"/>
          </a:p>
          <a:p>
            <a:pPr algn="r"/>
            <a:r>
              <a:rPr lang="en-GB" sz="2800" b="1" dirty="0" smtClean="0"/>
              <a:t>Adrenocorticotrophic Hormone</a:t>
            </a:r>
            <a:endParaRPr lang="ar-AE" sz="2800" b="1" dirty="0" smtClean="0"/>
          </a:p>
          <a:p>
            <a:pPr algn="r"/>
            <a:endParaRPr lang="en-GB" sz="2800" dirty="0" smtClean="0"/>
          </a:p>
          <a:p>
            <a:pPr algn="r"/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720635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9268" y="620688"/>
            <a:ext cx="847868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en-GB" sz="2800" b="1" dirty="0" smtClean="0"/>
              <a:t> (2</a:t>
            </a:r>
            <a:r>
              <a:rPr lang="ar-AE" sz="2800" b="1" u="sng" dirty="0" smtClean="0"/>
              <a:t>الفص </a:t>
            </a:r>
            <a:r>
              <a:rPr lang="ar-AE" sz="2800" b="1" u="sng" dirty="0"/>
              <a:t>المتوسط </a:t>
            </a:r>
            <a:r>
              <a:rPr lang="en-GB" sz="2800" b="1" dirty="0"/>
              <a:t>Intermediate Hormone</a:t>
            </a:r>
            <a:r>
              <a:rPr lang="ar-AE" sz="2800" b="1" dirty="0"/>
              <a:t> :</a:t>
            </a:r>
            <a:endParaRPr lang="en-GB" sz="2800" dirty="0"/>
          </a:p>
          <a:p>
            <a:pPr algn="r" rtl="1"/>
            <a:r>
              <a:rPr lang="ar-AE" sz="2800" dirty="0"/>
              <a:t>قد يكون له علاقة بلون الجلد ،ولكن </a:t>
            </a:r>
            <a:r>
              <a:rPr lang="ar-AE" sz="2800" dirty="0" smtClean="0"/>
              <a:t>وظيفته </a:t>
            </a:r>
            <a:r>
              <a:rPr lang="ar-AE" sz="2800" dirty="0"/>
              <a:t>لم تعرف بالتأكيد </a:t>
            </a:r>
            <a:r>
              <a:rPr lang="ar-AE" sz="2800" dirty="0" smtClean="0"/>
              <a:t>.</a:t>
            </a:r>
            <a:endParaRPr lang="en-GB" sz="2800" dirty="0" smtClean="0"/>
          </a:p>
          <a:p>
            <a:pPr algn="r" rtl="1"/>
            <a:endParaRPr lang="en-GB" sz="2800" dirty="0"/>
          </a:p>
          <a:p>
            <a:pPr algn="r" rtl="1"/>
            <a:r>
              <a:rPr lang="en-GB" sz="2800" b="1" u="sng" dirty="0" smtClean="0"/>
              <a:t> (3</a:t>
            </a:r>
            <a:r>
              <a:rPr lang="ar-AE" sz="2800" b="1" u="sng" dirty="0" smtClean="0"/>
              <a:t>الفص </a:t>
            </a:r>
            <a:r>
              <a:rPr lang="ar-AE" sz="2800" b="1" u="sng" dirty="0"/>
              <a:t>الخلفي </a:t>
            </a:r>
            <a:r>
              <a:rPr lang="en-GB" sz="2800" b="1" dirty="0"/>
              <a:t>Posterior Lobe </a:t>
            </a:r>
            <a:r>
              <a:rPr lang="ar-AE" sz="2800" b="1" dirty="0"/>
              <a:t>: </a:t>
            </a:r>
            <a:endParaRPr lang="en-GB" sz="2800" dirty="0"/>
          </a:p>
          <a:p>
            <a:pPr algn="r" rtl="1"/>
            <a:r>
              <a:rPr lang="ar-AE" sz="2800" dirty="0"/>
              <a:t>-الهرمون القابض للأوعية الدموية : </a:t>
            </a:r>
            <a:endParaRPr lang="en-GB" sz="2800" dirty="0"/>
          </a:p>
          <a:p>
            <a:pPr algn="r" rtl="1"/>
            <a:r>
              <a:rPr lang="ar-AE" sz="2800" dirty="0"/>
              <a:t>يؤثر على القلب والأوعية الدموية ،ويعمل على رفع ضغط الدم .</a:t>
            </a:r>
            <a:endParaRPr lang="en-GB" sz="2800" dirty="0"/>
          </a:p>
          <a:p>
            <a:pPr algn="r" rtl="1"/>
            <a:r>
              <a:rPr lang="ar-AE" sz="2800" dirty="0"/>
              <a:t>يستخدم لرفع ضغط الدم عند المريض في حالة هبوط دمه .</a:t>
            </a:r>
            <a:endParaRPr lang="en-GB" sz="2800" dirty="0"/>
          </a:p>
          <a:p>
            <a:pPr algn="r" rtl="1"/>
            <a:r>
              <a:rPr lang="ar-AE" sz="2800" dirty="0"/>
              <a:t>يساعد في تنظيم إفراز البول حيث يعيد امتصاص الماء ويمنع خروج كميات كبيرة من الماء من الجسم .</a:t>
            </a:r>
            <a:endParaRPr lang="en-GB" sz="2800" dirty="0"/>
          </a:p>
          <a:p>
            <a:pPr algn="r"/>
            <a:r>
              <a:rPr lang="ar-AE" sz="2800" dirty="0"/>
              <a:t>نقص هذا الهرمون يسبب مرض السكري </a:t>
            </a:r>
            <a:r>
              <a:rPr lang="ar-AE" sz="2800" dirty="0" smtClean="0"/>
              <a:t>الكاذب.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768908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692696"/>
            <a:ext cx="866724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AE" sz="2800" dirty="0"/>
              <a:t>ما هو مرض السكري الكاذب </a:t>
            </a:r>
            <a:r>
              <a:rPr lang="ar-AE" sz="2800" dirty="0" smtClean="0"/>
              <a:t>؟</a:t>
            </a:r>
          </a:p>
          <a:p>
            <a:pPr algn="r" rtl="1"/>
            <a:r>
              <a:rPr lang="ar-AE" sz="2800" dirty="0" smtClean="0"/>
              <a:t> </a:t>
            </a:r>
            <a:endParaRPr lang="en-GB" sz="2800" dirty="0"/>
          </a:p>
          <a:p>
            <a:pPr algn="r" rtl="1"/>
            <a:r>
              <a:rPr lang="ar-AE" sz="2800" dirty="0"/>
              <a:t>هو نقص امتصاص الماء في الجسم وبالتالي خروج البول بكميات كبيرة وشعور الإنسان بالعطش المستمر ،وقد يكون سبب ذلك نقص هرمون الغدة النخامية (الفص الخلفي) وهو الهرمون القابض للأوعية الدموية </a:t>
            </a:r>
            <a:r>
              <a:rPr lang="ar-AE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7880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AE" b="1" u="sng" dirty="0" smtClean="0"/>
              <a:t>هرمون </a:t>
            </a:r>
            <a:r>
              <a:rPr lang="ar-AE" b="1" u="sng" dirty="0"/>
              <a:t>الأوكسيتوسين :</a:t>
            </a:r>
            <a:endParaRPr lang="en-GB" b="1" u="sng" dirty="0"/>
          </a:p>
          <a:p>
            <a:pPr algn="r" rtl="1"/>
            <a:r>
              <a:rPr lang="ar-AE" dirty="0"/>
              <a:t>له علاقة بتنظيم تقلص عضلات الرحم . يقللها أثناء الحمل ويزيدها أثناء الولادة . لماذا؟ </a:t>
            </a:r>
          </a:p>
          <a:p>
            <a:pPr algn="r" rtl="1"/>
            <a:r>
              <a:rPr lang="ar-AE" dirty="0" smtClean="0"/>
              <a:t>له </a:t>
            </a:r>
            <a:r>
              <a:rPr lang="ar-AE" dirty="0"/>
              <a:t>علاقة باندفاع الحليب من الحلمات في الثدي حيث يؤثر على العضلات الملساء في الحلمات .</a:t>
            </a:r>
            <a:endParaRPr lang="en-GB" dirty="0"/>
          </a:p>
          <a:p>
            <a:pPr algn="r" rtl="1"/>
            <a:endParaRPr lang="ar-AE" dirty="0" smtClean="0"/>
          </a:p>
          <a:p>
            <a:pPr algn="r" rtl="1"/>
            <a:r>
              <a:rPr lang="ar-AE" dirty="0" smtClean="0"/>
              <a:t>هرمونات </a:t>
            </a:r>
            <a:r>
              <a:rPr lang="ar-AE" dirty="0"/>
              <a:t>الفص الخلفي من الغدة النخامية يتم تكوينها في الهيبوثلاموس ،ثم تخزن في الفص الخلفي للغدة النخامية .</a:t>
            </a:r>
            <a:endParaRPr lang="en-GB" dirty="0"/>
          </a:p>
          <a:p>
            <a:pPr algn="r" rt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8220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915125"/>
            <a:ext cx="84249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AE" sz="2800" b="1" u="sng" dirty="0"/>
              <a:t>الغدة الدرقية </a:t>
            </a:r>
            <a:r>
              <a:rPr lang="ar-AE" sz="2800" b="1" u="sng" dirty="0" smtClean="0"/>
              <a:t>:</a:t>
            </a:r>
          </a:p>
          <a:p>
            <a:pPr algn="r" rtl="1"/>
            <a:endParaRPr lang="en-GB" sz="2800" u="sng" dirty="0"/>
          </a:p>
          <a:p>
            <a:pPr algn="r" rtl="1"/>
            <a:r>
              <a:rPr lang="ar-AE" sz="2800" dirty="0"/>
              <a:t>تتكون من فصين موجودين على جانبي القصبة الهوائية في منطقة العنق يربطهما غشاء رقيق .</a:t>
            </a:r>
            <a:endParaRPr lang="en-GB" sz="2800" dirty="0"/>
          </a:p>
          <a:p>
            <a:pPr algn="r" rtl="1"/>
            <a:r>
              <a:rPr lang="ar-AE" sz="2800" dirty="0"/>
              <a:t>الغدة الدرقية تسحب اليود من الدم لتكوين الهرمونات .</a:t>
            </a:r>
            <a:endParaRPr lang="en-GB" sz="2800" dirty="0"/>
          </a:p>
          <a:p>
            <a:pPr algn="r" rtl="1"/>
            <a:r>
              <a:rPr lang="ar-AE" sz="2800" dirty="0"/>
              <a:t>ربع اليود في الجسم موجود في الغدة الدرقية .</a:t>
            </a:r>
            <a:endParaRPr lang="en-GB" sz="2800" dirty="0"/>
          </a:p>
          <a:p>
            <a:pPr algn="r" rtl="1"/>
            <a:r>
              <a:rPr lang="ar-AE" sz="2800" dirty="0"/>
              <a:t>-هرمون اثيروكسين </a:t>
            </a:r>
            <a:endParaRPr lang="en-GB" sz="2800" dirty="0"/>
          </a:p>
          <a:p>
            <a:pPr algn="r" rtl="1"/>
            <a:r>
              <a:rPr lang="ar-AE" sz="2800" dirty="0"/>
              <a:t>-هرمون ثلاثي يود الثايروتين </a:t>
            </a:r>
            <a:endParaRPr lang="en-GB" sz="2800" dirty="0"/>
          </a:p>
          <a:p>
            <a:pPr algn="r" rtl="1"/>
            <a:r>
              <a:rPr lang="ar-AE" sz="2800" dirty="0"/>
              <a:t>-هرمون ثنائي  يود </a:t>
            </a:r>
            <a:r>
              <a:rPr lang="ar-AE" sz="2800" dirty="0" smtClean="0"/>
              <a:t>الثايروتين</a:t>
            </a:r>
          </a:p>
          <a:p>
            <a:pPr algn="r" rtl="1"/>
            <a:endParaRPr lang="ar-AE" sz="2800" dirty="0"/>
          </a:p>
        </p:txBody>
      </p:sp>
    </p:spTree>
    <p:extLst>
      <p:ext uri="{BB962C8B-B14F-4D97-AF65-F5344CB8AC3E}">
        <p14:creationId xmlns:p14="http://schemas.microsoft.com/office/powerpoint/2010/main" val="1772319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0384" y="836712"/>
            <a:ext cx="87849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AE" sz="2800" u="sng" dirty="0"/>
              <a:t>هرمونات الغدة الدرقية تعمل على :</a:t>
            </a:r>
            <a:endParaRPr lang="en-GB" sz="2800" dirty="0"/>
          </a:p>
          <a:p>
            <a:pPr lvl="0" algn="r" rtl="1"/>
            <a:r>
              <a:rPr lang="ar-AE" sz="2800" dirty="0"/>
              <a:t>تزيد سرعة التنفس الخلوي (أكسدة الغذاء) .</a:t>
            </a:r>
            <a:endParaRPr lang="en-GB" sz="2800" dirty="0"/>
          </a:p>
          <a:p>
            <a:pPr lvl="0" algn="r" rtl="1"/>
            <a:r>
              <a:rPr lang="ar-AE" sz="2800" dirty="0"/>
              <a:t>تنظم نمو العظام </a:t>
            </a:r>
            <a:r>
              <a:rPr lang="ar-AE" sz="2800" dirty="0" smtClean="0"/>
              <a:t>والأسنان </a:t>
            </a:r>
            <a:r>
              <a:rPr lang="ar-AE" sz="2800" dirty="0"/>
              <a:t>والنضوج الجنسي والأنشطة العقلية .</a:t>
            </a:r>
            <a:endParaRPr lang="en-GB" sz="2800" dirty="0"/>
          </a:p>
          <a:p>
            <a:pPr lvl="0" algn="r" rtl="1"/>
            <a:r>
              <a:rPr lang="ar-AE" sz="2800" dirty="0"/>
              <a:t>تحافظ على وجود الكالسيوم في العظام وعدم انطلاقه إلى الدم </a:t>
            </a:r>
            <a:r>
              <a:rPr lang="ar-AE" sz="2800" dirty="0" smtClean="0"/>
              <a:t>.</a:t>
            </a:r>
          </a:p>
          <a:p>
            <a:pPr lvl="0" algn="r" rtl="1"/>
            <a:endParaRPr lang="en-GB" sz="2800" dirty="0"/>
          </a:p>
          <a:p>
            <a:pPr algn="r" rtl="1"/>
            <a:r>
              <a:rPr lang="ar-AE" sz="2800" u="sng" dirty="0"/>
              <a:t>العوامل المؤثرة على نشاط الغدة الدرقية :</a:t>
            </a:r>
            <a:endParaRPr lang="en-GB" sz="2800" dirty="0"/>
          </a:p>
          <a:p>
            <a:pPr lvl="0" algn="r" rtl="1"/>
            <a:r>
              <a:rPr lang="ar-AE" sz="2800" dirty="0"/>
              <a:t>كمية اليود في الدم ،ووصول الدم إلى الغدة الدرقية .</a:t>
            </a:r>
            <a:endParaRPr lang="en-GB" sz="2800" dirty="0"/>
          </a:p>
          <a:p>
            <a:pPr lvl="0" algn="r" rtl="1"/>
            <a:r>
              <a:rPr lang="ar-AE" sz="2800" dirty="0"/>
              <a:t>افتقار الغذاء </a:t>
            </a:r>
            <a:r>
              <a:rPr lang="ar-AE" sz="2800" dirty="0" smtClean="0"/>
              <a:t>إلى </a:t>
            </a:r>
            <a:r>
              <a:rPr lang="ar-AE" sz="2800" dirty="0"/>
              <a:t>اليود والروتين </a:t>
            </a:r>
            <a:endParaRPr lang="en-GB" sz="2800" dirty="0"/>
          </a:p>
          <a:p>
            <a:pPr lvl="0" algn="r" rtl="1"/>
            <a:r>
              <a:rPr lang="ar-AE" sz="2800" dirty="0"/>
              <a:t>الهرمون المنشط للغدة الدرقية الذي تفرزه الغدة النخامية </a:t>
            </a:r>
            <a:endParaRPr lang="en-GB" sz="2800" dirty="0"/>
          </a:p>
          <a:p>
            <a:pPr lvl="0" algn="r" rtl="1"/>
            <a:r>
              <a:rPr lang="ar-AE" sz="2800" dirty="0"/>
              <a:t>درجة الحرارة :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4560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332656"/>
            <a:ext cx="892899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AE" sz="2800" b="1" dirty="0"/>
              <a:t>س:لماذا تنشط الغدة الدرقية في الجو البارد </a:t>
            </a:r>
            <a:r>
              <a:rPr lang="ar-AE" sz="2800" b="1" dirty="0" smtClean="0"/>
              <a:t>؟</a:t>
            </a:r>
          </a:p>
          <a:p>
            <a:pPr algn="r" rtl="1"/>
            <a:r>
              <a:rPr lang="ar-AE" sz="2800" b="1" dirty="0" smtClean="0"/>
              <a:t> </a:t>
            </a:r>
            <a:endParaRPr lang="en-GB" sz="2800" dirty="0"/>
          </a:p>
          <a:p>
            <a:pPr algn="r" rtl="1"/>
            <a:r>
              <a:rPr lang="ar-AE" sz="2800" dirty="0"/>
              <a:t>نقص اليود </a:t>
            </a:r>
            <a:r>
              <a:rPr lang="ar-AE" sz="2800" u="sng" dirty="0"/>
              <a:t>يسبب</a:t>
            </a:r>
            <a:r>
              <a:rPr lang="ar-AE" sz="2800" dirty="0"/>
              <a:t> :</a:t>
            </a:r>
            <a:endParaRPr lang="en-GB" sz="2800" dirty="0"/>
          </a:p>
          <a:p>
            <a:pPr algn="r" rtl="1"/>
            <a:r>
              <a:rPr lang="ar-AE" sz="2800" dirty="0"/>
              <a:t>-التضخم المحلي البسيط للغدة : ويمكن علاجه بتناول الغذاء المحتوي على اليود وزيارة الشواطئ البحرية .</a:t>
            </a:r>
            <a:endParaRPr lang="en-GB" sz="2800" dirty="0"/>
          </a:p>
          <a:p>
            <a:pPr algn="r" rtl="1"/>
            <a:r>
              <a:rPr lang="ar-AE" sz="2800" dirty="0"/>
              <a:t>-التضخم الجحوظي :</a:t>
            </a:r>
            <a:endParaRPr lang="en-GB" sz="2800" dirty="0"/>
          </a:p>
          <a:p>
            <a:pPr algn="r" rtl="1"/>
            <a:r>
              <a:rPr lang="ar-AE" sz="2800" dirty="0"/>
              <a:t>زيادة إفراز هرمونات الغدة الدرقية :</a:t>
            </a:r>
            <a:endParaRPr lang="en-GB" sz="2800" dirty="0"/>
          </a:p>
          <a:p>
            <a:pPr algn="r" rtl="1"/>
            <a:r>
              <a:rPr lang="ar-AE" sz="2800" dirty="0"/>
              <a:t>-انتفاخ الجزء </a:t>
            </a:r>
            <a:r>
              <a:rPr lang="ar-AE" sz="2800" dirty="0" smtClean="0"/>
              <a:t>الأمامي </a:t>
            </a:r>
            <a:r>
              <a:rPr lang="ar-AE" sz="2800" dirty="0"/>
              <a:t>من الرقبة .</a:t>
            </a:r>
            <a:endParaRPr lang="en-GB" sz="2800" dirty="0"/>
          </a:p>
          <a:p>
            <a:pPr algn="r" rtl="1"/>
            <a:r>
              <a:rPr lang="ar-AE" sz="2800" dirty="0"/>
              <a:t>-زيادة سرعة عمليات الأكسدة </a:t>
            </a:r>
            <a:endParaRPr lang="en-GB" sz="2800" dirty="0"/>
          </a:p>
          <a:p>
            <a:pPr algn="r" rtl="1"/>
            <a:r>
              <a:rPr lang="ar-AE" sz="2800" dirty="0"/>
              <a:t>-نقص الوزن . لماذا؟ </a:t>
            </a:r>
            <a:endParaRPr lang="en-GB" sz="2800" dirty="0"/>
          </a:p>
          <a:p>
            <a:pPr algn="r" rtl="1"/>
            <a:r>
              <a:rPr lang="ar-AE" sz="2800" dirty="0"/>
              <a:t>-ازدياد ضربات القلب </a:t>
            </a:r>
            <a:endParaRPr lang="en-GB" sz="2800" dirty="0"/>
          </a:p>
          <a:p>
            <a:pPr algn="r" rtl="1"/>
            <a:r>
              <a:rPr lang="ar-AE" sz="2800" dirty="0"/>
              <a:t>-ارتفاع ضغط الدم </a:t>
            </a:r>
            <a:endParaRPr lang="en-GB" sz="2800" dirty="0"/>
          </a:p>
          <a:p>
            <a:pPr algn="r" rtl="1"/>
            <a:r>
              <a:rPr lang="ar-AE" sz="2800" dirty="0"/>
              <a:t>-التهيج العصبي </a:t>
            </a:r>
            <a:endParaRPr lang="en-GB" sz="2800" dirty="0"/>
          </a:p>
          <a:p>
            <a:pPr algn="r" rtl="1"/>
            <a:r>
              <a:rPr lang="ar-AE" sz="2800" dirty="0"/>
              <a:t>-جحوظ العينين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424548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116632"/>
            <a:ext cx="867645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AE" sz="2800" b="1" dirty="0"/>
              <a:t>العلاج :</a:t>
            </a:r>
            <a:endParaRPr lang="en-GB" sz="2800" dirty="0"/>
          </a:p>
          <a:p>
            <a:pPr algn="r" rtl="1"/>
            <a:r>
              <a:rPr lang="ar-AE" sz="2800" dirty="0"/>
              <a:t>بتر جزء من الغدة الدرقية </a:t>
            </a:r>
            <a:r>
              <a:rPr lang="ar-AE" sz="2800" dirty="0" smtClean="0"/>
              <a:t>.</a:t>
            </a:r>
            <a:endParaRPr lang="en-GB" sz="2800" dirty="0"/>
          </a:p>
          <a:p>
            <a:pPr algn="r" rtl="1"/>
            <a:r>
              <a:rPr lang="ar-AE" sz="2800" dirty="0"/>
              <a:t>الأدوية </a:t>
            </a:r>
            <a:r>
              <a:rPr lang="ar-AE" sz="2800" dirty="0" smtClean="0"/>
              <a:t>.</a:t>
            </a:r>
          </a:p>
          <a:p>
            <a:pPr algn="r" rtl="1"/>
            <a:endParaRPr lang="ar-AE" sz="2800" dirty="0" smtClean="0"/>
          </a:p>
          <a:p>
            <a:pPr algn="r" rtl="1"/>
            <a:r>
              <a:rPr lang="ar-AE" sz="2800" u="sng" dirty="0"/>
              <a:t>أمراض نقص إفراز الغدة الدرقية :</a:t>
            </a:r>
            <a:endParaRPr lang="en-GB" sz="2800" dirty="0"/>
          </a:p>
          <a:p>
            <a:pPr algn="r" rtl="1"/>
            <a:r>
              <a:rPr lang="ar-AE" sz="2800" dirty="0"/>
              <a:t>-في مرحلة الطفولة :</a:t>
            </a:r>
            <a:endParaRPr lang="en-GB" sz="2800" dirty="0"/>
          </a:p>
          <a:p>
            <a:pPr algn="r" rtl="1"/>
            <a:r>
              <a:rPr lang="ar-AE" sz="2800" dirty="0"/>
              <a:t>الإصابة بمرض القصر أو القماءة .</a:t>
            </a:r>
            <a:r>
              <a:rPr lang="en-GB" sz="2800" dirty="0"/>
              <a:t>Cretinism </a:t>
            </a:r>
            <a:r>
              <a:rPr lang="ar-AE" sz="2800" dirty="0"/>
              <a:t> : يبدو الجسم قصيرا والرأس عريضا ،والرقبة قصيرة .</a:t>
            </a:r>
            <a:endParaRPr lang="en-GB" sz="2800" dirty="0"/>
          </a:p>
          <a:p>
            <a:pPr algn="r" rtl="1"/>
            <a:r>
              <a:rPr lang="ar-AE" sz="2800" dirty="0"/>
              <a:t>يؤثر على نمو خلايا الدماغ ويسبب تخلفا عقليا وتأخر جنسيا .</a:t>
            </a:r>
            <a:endParaRPr lang="en-GB" sz="2800" dirty="0"/>
          </a:p>
          <a:p>
            <a:pPr algn="r" rtl="1"/>
            <a:r>
              <a:rPr lang="ar-AE" sz="2800" dirty="0"/>
              <a:t>-في الأشخاص البالغين :</a:t>
            </a:r>
            <a:endParaRPr lang="en-GB" sz="2800" dirty="0"/>
          </a:p>
          <a:p>
            <a:pPr algn="r" rtl="1"/>
            <a:r>
              <a:rPr lang="ar-AE" sz="2800" dirty="0"/>
              <a:t>الإصابة بمرض الميكسيديما . جفاف الجلد ،وقلة الشعر ،ونقص النشاط العقلي والجسمي </a:t>
            </a:r>
            <a:endParaRPr lang="en-GB" sz="2800" dirty="0"/>
          </a:p>
          <a:p>
            <a:pPr algn="r" rtl="1"/>
            <a:r>
              <a:rPr lang="ar-AE" sz="2800" dirty="0"/>
              <a:t>زيادة في وزن الجسم ونقص التمثيل الغذائي وعدم تحمل البرودة </a:t>
            </a:r>
            <a:endParaRPr lang="en-GB" sz="2800" dirty="0"/>
          </a:p>
          <a:p>
            <a:pPr algn="r" rtl="1"/>
            <a:r>
              <a:rPr lang="ar-AE" sz="2800" dirty="0"/>
              <a:t>الشعور السريع </a:t>
            </a:r>
            <a:r>
              <a:rPr lang="ar-AE" sz="2800" dirty="0" smtClean="0"/>
              <a:t>بالإجهاد.   قصر </a:t>
            </a:r>
            <a:r>
              <a:rPr lang="ar-AE" sz="2800" dirty="0"/>
              <a:t>وبطء نبضات </a:t>
            </a:r>
            <a:r>
              <a:rPr lang="ar-AE" sz="2800" dirty="0" smtClean="0"/>
              <a:t>القلب.</a:t>
            </a:r>
          </a:p>
          <a:p>
            <a:pPr algn="r" rtl="1"/>
            <a:r>
              <a:rPr lang="ar-AE" sz="2800" dirty="0" smtClean="0"/>
              <a:t> </a:t>
            </a:r>
            <a:r>
              <a:rPr lang="ar-AE" sz="2800" dirty="0"/>
              <a:t>انخفاض ضغط الدم </a:t>
            </a:r>
            <a:r>
              <a:rPr lang="ar-AE" sz="2800" dirty="0" smtClean="0"/>
              <a:t>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820011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83768" y="620688"/>
            <a:ext cx="64624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AE" sz="2800" b="1" dirty="0"/>
              <a:t>العلاج </a:t>
            </a:r>
            <a:r>
              <a:rPr lang="ar-AE" sz="2800" b="1" dirty="0" smtClean="0"/>
              <a:t>:</a:t>
            </a:r>
          </a:p>
          <a:p>
            <a:pPr algn="r" rtl="1"/>
            <a:endParaRPr lang="en-GB" sz="2800" dirty="0"/>
          </a:p>
          <a:p>
            <a:pPr algn="r" rtl="1"/>
            <a:r>
              <a:rPr lang="ar-AE" sz="2800" dirty="0"/>
              <a:t>إعطاء هرمونا الغدة الدرقية باستشارة الطبيب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16883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b="1" u="sng" dirty="0" smtClean="0">
                <a:solidFill>
                  <a:schemeClr val="tx2"/>
                </a:solidFill>
              </a:rPr>
              <a:t>أهداف المحاضرة </a:t>
            </a:r>
            <a:endParaRPr lang="en-GB" b="1" u="sng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AE" dirty="0" smtClean="0"/>
          </a:p>
          <a:p>
            <a:pPr algn="r" rtl="1"/>
            <a:r>
              <a:rPr lang="ar-AE" dirty="0" smtClean="0"/>
              <a:t>التعريف بأهمية الغدد في الجسم </a:t>
            </a:r>
          </a:p>
          <a:p>
            <a:pPr algn="r" rtl="1"/>
            <a:r>
              <a:rPr lang="ar-AE" dirty="0" smtClean="0"/>
              <a:t>التعريف بالخصائص العامة للغدد </a:t>
            </a:r>
          </a:p>
          <a:p>
            <a:pPr algn="r" rtl="1"/>
            <a:r>
              <a:rPr lang="ar-AE" dirty="0" smtClean="0"/>
              <a:t>التعريف بوظائف الغدد الصماء </a:t>
            </a:r>
          </a:p>
          <a:p>
            <a:pPr algn="r" rtl="1"/>
            <a:r>
              <a:rPr lang="ar-AE" smtClean="0"/>
              <a:t>التعريف بأثار اضطراب هرمونات الغدد الصماء 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2935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83768" y="620688"/>
            <a:ext cx="64624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endParaRPr lang="en-GB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AE" b="1" dirty="0"/>
              <a:t>الغدة جارات الدرقية </a:t>
            </a:r>
            <a:r>
              <a:rPr lang="ar-AE" b="1" dirty="0" smtClean="0"/>
              <a:t/>
            </a:r>
            <a:br>
              <a:rPr lang="ar-AE" b="1" dirty="0" smtClean="0"/>
            </a:br>
            <a:r>
              <a:rPr lang="en-GB" b="1" u="sng" dirty="0" smtClean="0"/>
              <a:t>Parathyroid </a:t>
            </a:r>
            <a:r>
              <a:rPr lang="en-GB" b="1" u="sng" dirty="0"/>
              <a:t>Gland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ar-AE" dirty="0" smtClean="0"/>
              <a:t>اربع </a:t>
            </a:r>
            <a:r>
              <a:rPr lang="ar-AE" dirty="0"/>
              <a:t>غدد صغيرة الحجم تقع على جانبي الغدة الدرقية .</a:t>
            </a:r>
            <a:endParaRPr lang="en-GB" dirty="0"/>
          </a:p>
          <a:p>
            <a:pPr marL="0" indent="0" algn="just" rtl="1">
              <a:buNone/>
            </a:pPr>
            <a:endParaRPr lang="ar-AE" dirty="0" smtClean="0"/>
          </a:p>
          <a:p>
            <a:pPr marL="0" indent="0" algn="just" rtl="1">
              <a:buNone/>
            </a:pPr>
            <a:r>
              <a:rPr lang="ar-AE" b="1" u="sng" dirty="0" smtClean="0"/>
              <a:t>أهم </a:t>
            </a:r>
            <a:r>
              <a:rPr lang="ar-AE" b="1" u="sng" dirty="0"/>
              <a:t>الهرمونات التي تفرزها : </a:t>
            </a:r>
            <a:endParaRPr lang="ar-AE" b="1" u="sng" dirty="0" smtClean="0"/>
          </a:p>
          <a:p>
            <a:pPr marL="0" indent="0" algn="just" rtl="1">
              <a:buNone/>
            </a:pPr>
            <a:r>
              <a:rPr lang="ar-AE" u="sng" dirty="0" smtClean="0"/>
              <a:t>هرمون </a:t>
            </a:r>
            <a:r>
              <a:rPr lang="ar-AE" u="sng" dirty="0"/>
              <a:t>الجار درقية : </a:t>
            </a:r>
            <a:endParaRPr lang="en-GB" dirty="0"/>
          </a:p>
          <a:p>
            <a:pPr algn="just" rtl="1"/>
            <a:r>
              <a:rPr lang="ar-AE" dirty="0"/>
              <a:t>هرمون بروتيني .</a:t>
            </a:r>
            <a:endParaRPr lang="en-GB" dirty="0"/>
          </a:p>
          <a:p>
            <a:pPr algn="just" rtl="1"/>
            <a:r>
              <a:rPr lang="ar-AE" dirty="0"/>
              <a:t>الهرمون مسؤول عن تنظيم نسبة الكالسيوم والفوسفور في الجسم .</a:t>
            </a:r>
            <a:endParaRPr lang="en-GB" dirty="0"/>
          </a:p>
          <a:p>
            <a:pPr marL="0" indent="0" algn="just" rtl="1">
              <a:buNone/>
            </a:pP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3518505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/>
              <a:t>هرمون جارات الدرقية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AE" b="1" dirty="0" smtClean="0"/>
              <a:t>س </a:t>
            </a:r>
            <a:r>
              <a:rPr lang="ar-AE" b="1" dirty="0"/>
              <a:t>: كيف يقوم هرمون جارات الدرقية بتنظيم الكالسيوم الفوسفور في الجسم ؟ </a:t>
            </a:r>
            <a:endParaRPr lang="en-GB" dirty="0"/>
          </a:p>
          <a:p>
            <a:pPr algn="just" rtl="1"/>
            <a:r>
              <a:rPr lang="ar-AE" dirty="0"/>
              <a:t>يقوم بذلك عن طريق تنظيم عملية التمثيل الغذائي للكالسيوم والفوسفور في الجسم ، وإذا زاد الكالسيوم أو الفوسفور فإنه إما أن يرسب في العظام أو يطرح خارج الجسم عن طريق الكليتين 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2653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/>
              <a:t>هرمون جارات الدرقية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 rtl="1">
              <a:buNone/>
            </a:pPr>
            <a:r>
              <a:rPr lang="ar-AE" u="sng" dirty="0"/>
              <a:t>آثار زيادة ونقص هرمون الجار درقية :</a:t>
            </a:r>
            <a:endParaRPr lang="en-GB" dirty="0"/>
          </a:p>
          <a:p>
            <a:pPr algn="just" rtl="1"/>
            <a:r>
              <a:rPr lang="ar-AE" dirty="0"/>
              <a:t>زيادة الهرمون تؤدي إلى زيادة الكالسيوم في الدم ،وعدم ترسيبه في العظام بل طرحه خارج الجسم ،وهذا يسبب ليونة في العظام .</a:t>
            </a:r>
            <a:endParaRPr lang="en-GB" dirty="0"/>
          </a:p>
          <a:p>
            <a:pPr algn="just" rtl="1"/>
            <a:r>
              <a:rPr lang="ar-AE" dirty="0"/>
              <a:t>نقص الهرمون يؤدي إلى نقص الكالسيوم في الدم ،وبالتالي حدوث تشنجات وتوتر مستمر والاندفاع العاطفي ،وانقباض العضلات بشكل متوال . </a:t>
            </a:r>
            <a:endParaRPr lang="en-GB" dirty="0"/>
          </a:p>
          <a:p>
            <a:pPr algn="just" rtl="1"/>
            <a:endParaRPr lang="ar-AE" dirty="0" smtClean="0"/>
          </a:p>
          <a:p>
            <a:pPr algn="just" rtl="1"/>
            <a:endParaRPr lang="ar-AE" dirty="0"/>
          </a:p>
          <a:p>
            <a:pPr algn="just" rtl="1"/>
            <a:r>
              <a:rPr lang="ar-AE" dirty="0" smtClean="0"/>
              <a:t>تسمى </a:t>
            </a:r>
            <a:r>
              <a:rPr lang="ar-AE" dirty="0"/>
              <a:t>الغدد جارات الدرقية بغدد المزاج لأنها مسؤولة عن تغير الحالة المزاجية في الحياة اليومية .</a:t>
            </a:r>
            <a:endParaRPr lang="en-GB" dirty="0"/>
          </a:p>
          <a:p>
            <a:pPr algn="r" rt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656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ar-AE" b="1" dirty="0"/>
              <a:t>س : كيف يعمل كل من هرمون كالكتولينن وهرمون جارات الدرقية للحفاظ على مستوى الكالسيوم في الدم ؟</a:t>
            </a:r>
            <a:endParaRPr lang="en-GB" dirty="0"/>
          </a:p>
          <a:p>
            <a:pPr marL="0" indent="0" algn="just" rtl="1">
              <a:buNone/>
            </a:pPr>
            <a:r>
              <a:rPr lang="ar-AE" dirty="0"/>
              <a:t>هرمون كالكيتولينن يمنع انطلاق الكالسيوم من العظام ، بينما هرمون جارات الدرقية يساعد على انطلاق الكالسيوم من العظام .</a:t>
            </a:r>
            <a:endParaRPr lang="en-GB" dirty="0"/>
          </a:p>
          <a:p>
            <a:pPr algn="just"/>
            <a:endParaRPr lang="en-GB" dirty="0"/>
          </a:p>
          <a:p>
            <a:pPr algn="just" rt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7972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AE" b="1" dirty="0"/>
              <a:t>غدة البنكرياس </a:t>
            </a:r>
            <a:r>
              <a:rPr lang="ar-AE" b="1" dirty="0" smtClean="0"/>
              <a:t/>
            </a:r>
            <a:br>
              <a:rPr lang="ar-AE" b="1" dirty="0" smtClean="0"/>
            </a:br>
            <a:r>
              <a:rPr lang="en-GB" b="1" u="sng" dirty="0" smtClean="0"/>
              <a:t>Pancreas </a:t>
            </a:r>
            <a:r>
              <a:rPr lang="en-GB" b="1" u="sng" dirty="0"/>
              <a:t>Gland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ar-AE" dirty="0"/>
              <a:t>هذه الغدة من الغدد المشتركة حيث تجمع بين الغددة القنوية التي تفرز هرموناتها في الإثني عشر . والغدد الصماء (جزر لانجرهانس) .</a:t>
            </a:r>
            <a:endParaRPr lang="en-GB" dirty="0"/>
          </a:p>
          <a:p>
            <a:pPr algn="just" rtl="1"/>
            <a:r>
              <a:rPr lang="ar-AE" dirty="0"/>
              <a:t>خلايا لانجرهانس تنقسم إلى نوعين : </a:t>
            </a:r>
            <a:endParaRPr lang="en-GB" dirty="0"/>
          </a:p>
          <a:p>
            <a:pPr lvl="1" algn="just" rtl="1"/>
            <a:r>
              <a:rPr lang="ar-AE" dirty="0" smtClean="0"/>
              <a:t>خلايا </a:t>
            </a:r>
            <a:r>
              <a:rPr lang="ar-AE" dirty="0"/>
              <a:t>ألفا </a:t>
            </a:r>
            <a:r>
              <a:rPr lang="en-GB" dirty="0"/>
              <a:t>Alpha Cells </a:t>
            </a:r>
            <a:r>
              <a:rPr lang="ar-AE" dirty="0"/>
              <a:t> </a:t>
            </a:r>
            <a:endParaRPr lang="ar-AE" dirty="0"/>
          </a:p>
          <a:p>
            <a:pPr lvl="1" algn="just" rtl="1"/>
            <a:r>
              <a:rPr lang="ar-AE" dirty="0" smtClean="0"/>
              <a:t>خلايا بيتا </a:t>
            </a:r>
            <a:r>
              <a:rPr lang="en-GB" dirty="0" smtClean="0"/>
              <a:t>Beta Cells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2170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/>
              <a:t>مقارنة بين خلايا ألفا وبيتا 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ar-AE" b="1" u="sng" dirty="0" smtClean="0"/>
              <a:t>خلايا </a:t>
            </a:r>
            <a:r>
              <a:rPr lang="ar-AE" b="1" u="sng" dirty="0"/>
              <a:t>بيتا </a:t>
            </a:r>
            <a:r>
              <a:rPr lang="en-GB" b="1" u="sng" dirty="0"/>
              <a:t>Beta Cells </a:t>
            </a:r>
            <a:r>
              <a:rPr lang="ar-AE" b="1" u="sng" dirty="0"/>
              <a:t> : </a:t>
            </a:r>
            <a:endParaRPr lang="en-GB" b="1" u="sng" dirty="0"/>
          </a:p>
          <a:p>
            <a:pPr algn="just" rtl="1"/>
            <a:r>
              <a:rPr lang="ar-AE" dirty="0"/>
              <a:t>كثيرة العدد </a:t>
            </a:r>
            <a:endParaRPr lang="en-GB" dirty="0"/>
          </a:p>
          <a:p>
            <a:pPr algn="just" rtl="1"/>
            <a:r>
              <a:rPr lang="ar-AE" dirty="0"/>
              <a:t>تحتوي على حبيبات تذوب في الكحول </a:t>
            </a:r>
            <a:endParaRPr lang="en-GB" dirty="0"/>
          </a:p>
          <a:p>
            <a:pPr algn="just" rtl="1"/>
            <a:r>
              <a:rPr lang="ar-AE" dirty="0"/>
              <a:t>تفرز هرمون الأنسولين </a:t>
            </a:r>
            <a:endParaRPr lang="en-GB" dirty="0"/>
          </a:p>
          <a:p>
            <a:pPr algn="just" rtl="1"/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ar-AE" b="1" u="sng" dirty="0" smtClean="0"/>
              <a:t>خلايا </a:t>
            </a:r>
            <a:r>
              <a:rPr lang="ar-AE" b="1" u="sng" dirty="0"/>
              <a:t>ألفا </a:t>
            </a:r>
            <a:r>
              <a:rPr lang="en-GB" b="1" u="sng" dirty="0"/>
              <a:t>Alpha Cells </a:t>
            </a:r>
            <a:r>
              <a:rPr lang="ar-AE" b="1" u="sng" dirty="0"/>
              <a:t> : </a:t>
            </a:r>
            <a:endParaRPr lang="en-GB" b="1" u="sng" dirty="0"/>
          </a:p>
          <a:p>
            <a:pPr algn="just" rtl="1"/>
            <a:r>
              <a:rPr lang="ar-AE" dirty="0"/>
              <a:t>عددها قليل </a:t>
            </a:r>
            <a:endParaRPr lang="en-GB" dirty="0"/>
          </a:p>
          <a:p>
            <a:pPr algn="just" rtl="1"/>
            <a:r>
              <a:rPr lang="ar-AE" dirty="0"/>
              <a:t>تحتوي على حبيبات تذوب في الماء </a:t>
            </a:r>
            <a:endParaRPr lang="en-GB" dirty="0"/>
          </a:p>
          <a:p>
            <a:pPr algn="just" rtl="1"/>
            <a:r>
              <a:rPr lang="ar-AE" dirty="0"/>
              <a:t>تفرز هرمون الجلوكاجون </a:t>
            </a:r>
            <a:endParaRPr lang="en-GB" dirty="0"/>
          </a:p>
          <a:p>
            <a:pPr algn="just" rt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1318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rtl="1">
              <a:buNone/>
            </a:pPr>
            <a:r>
              <a:rPr lang="ar-AE" u="sng" dirty="0" smtClean="0"/>
              <a:t>هرمون </a:t>
            </a:r>
            <a:r>
              <a:rPr lang="ar-AE" u="sng" dirty="0"/>
              <a:t>الجلوكاجون </a:t>
            </a:r>
            <a:r>
              <a:rPr lang="en-GB" u="sng" dirty="0"/>
              <a:t>Glucagon</a:t>
            </a:r>
            <a:r>
              <a:rPr lang="ar-AE" u="sng" dirty="0"/>
              <a:t> :</a:t>
            </a:r>
            <a:endParaRPr lang="en-GB" u="sng" dirty="0"/>
          </a:p>
          <a:p>
            <a:pPr algn="just" rtl="1"/>
            <a:r>
              <a:rPr lang="ar-AE" dirty="0"/>
              <a:t>هرمون بروتيني </a:t>
            </a:r>
            <a:endParaRPr lang="en-GB" dirty="0"/>
          </a:p>
          <a:p>
            <a:pPr algn="just" rtl="1"/>
            <a:r>
              <a:rPr lang="ar-AE" dirty="0"/>
              <a:t>يزيد تركيز الجلوكوز في الدم .</a:t>
            </a:r>
            <a:endParaRPr lang="en-GB" dirty="0"/>
          </a:p>
          <a:p>
            <a:pPr algn="just" rtl="1"/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 rtl="1">
              <a:buNone/>
            </a:pPr>
            <a:r>
              <a:rPr lang="ar-AE" b="1" u="sng" dirty="0" smtClean="0"/>
              <a:t>هرمون </a:t>
            </a:r>
            <a:r>
              <a:rPr lang="ar-AE" b="1" u="sng" dirty="0"/>
              <a:t>الأنسولين </a:t>
            </a:r>
            <a:r>
              <a:rPr lang="en-GB" b="1" u="sng" dirty="0"/>
              <a:t>Insulin </a:t>
            </a:r>
            <a:r>
              <a:rPr lang="ar-AE" b="1" u="sng" dirty="0"/>
              <a:t> :</a:t>
            </a:r>
            <a:endParaRPr lang="en-GB" u="sng" dirty="0"/>
          </a:p>
          <a:p>
            <a:pPr algn="just" rtl="1"/>
            <a:r>
              <a:rPr lang="ar-AE" dirty="0"/>
              <a:t>هرمون بروتيني ، يتكون من سلسلتين من الأحماض الأمينية .</a:t>
            </a:r>
            <a:endParaRPr lang="en-GB" dirty="0"/>
          </a:p>
          <a:p>
            <a:pPr algn="just" rtl="1"/>
            <a:r>
              <a:rPr lang="ar-AE" dirty="0"/>
              <a:t>يعمل على خفض تركيز سكر الجلوكوز في الدم عن طريقين :</a:t>
            </a:r>
            <a:endParaRPr lang="en-GB" dirty="0"/>
          </a:p>
          <a:p>
            <a:pPr marL="0" indent="0" algn="just" rtl="1">
              <a:buNone/>
            </a:pPr>
            <a:r>
              <a:rPr lang="ar-AE" dirty="0"/>
              <a:t>1-الحض على أكسدة الجلوكوز في خلايا الجسم ،من خلال تمرير الجلوكوز عبر غشاء الخلية إلى داخلها .</a:t>
            </a:r>
            <a:endParaRPr lang="en-GB" dirty="0"/>
          </a:p>
          <a:p>
            <a:pPr marL="0" indent="0" algn="just" rtl="1">
              <a:buNone/>
            </a:pPr>
            <a:r>
              <a:rPr lang="ar-AE" dirty="0"/>
              <a:t>2-تنظيم العلاقة بين الجلايكوجين والجلوكوز ، فهو يحول الجلوكوز إلى جلايكوجين أو مواد دهنية تختزن في الكبد والعضلات .</a:t>
            </a:r>
            <a:endParaRPr lang="en-GB" dirty="0"/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2913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ar-AE" b="1" dirty="0"/>
              <a:t>س : كيف يزيد الجلوكاجون تركيز الجلوكوز في الدم ؟</a:t>
            </a:r>
            <a:endParaRPr lang="en-GB" dirty="0"/>
          </a:p>
          <a:p>
            <a:pPr algn="just" rtl="1"/>
            <a:r>
              <a:rPr lang="ar-AE" dirty="0"/>
              <a:t>يقوم الجلوكاجون بتحويل الجلايكوجين الموجود في البنكرياس إلى جلوكوز .</a:t>
            </a:r>
            <a:endParaRPr lang="en-GB" dirty="0"/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7078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AE" b="1" dirty="0"/>
              <a:t>اضطراب هرمونات البنكرياس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 rtl="1">
              <a:buNone/>
            </a:pPr>
            <a:r>
              <a:rPr lang="ar-AE" u="sng" dirty="0"/>
              <a:t>من نتائج اضطراب هرمونات البنكرياس الإصابة بمرض السكري ، ومن أعراضه :</a:t>
            </a:r>
            <a:endParaRPr lang="en-GB" u="sng" dirty="0"/>
          </a:p>
          <a:p>
            <a:pPr algn="just" rtl="1"/>
            <a:r>
              <a:rPr lang="ar-AE" dirty="0"/>
              <a:t>زيادة إفراز السكر في الدم .</a:t>
            </a:r>
            <a:endParaRPr lang="en-GB" dirty="0"/>
          </a:p>
          <a:p>
            <a:pPr algn="just" rtl="1"/>
            <a:r>
              <a:rPr lang="ar-AE" dirty="0"/>
              <a:t>زيادة إفراز البول </a:t>
            </a:r>
            <a:endParaRPr lang="en-GB" dirty="0"/>
          </a:p>
          <a:p>
            <a:pPr algn="just" rtl="1"/>
            <a:r>
              <a:rPr lang="ar-AE" dirty="0"/>
              <a:t>شعور الإنسان بالجوع والعطش </a:t>
            </a:r>
            <a:endParaRPr lang="en-GB" dirty="0"/>
          </a:p>
          <a:p>
            <a:pPr algn="just" rtl="1"/>
            <a:r>
              <a:rPr lang="ar-AE" dirty="0"/>
              <a:t>نقص الوزن نتيجة تحول الجلايكوجين إلى جلوكوز بشكل سريع </a:t>
            </a:r>
            <a:endParaRPr lang="en-GB" dirty="0"/>
          </a:p>
          <a:p>
            <a:pPr marL="0" indent="0" algn="just" rtl="1">
              <a:buNone/>
            </a:pPr>
            <a:endParaRPr lang="ar-AE" b="1" dirty="0" smtClean="0"/>
          </a:p>
          <a:p>
            <a:pPr marL="0" indent="0" algn="just" rtl="1">
              <a:buNone/>
            </a:pPr>
            <a:r>
              <a:rPr lang="ar-AE" b="1" u="sng" dirty="0" smtClean="0"/>
              <a:t>علاج </a:t>
            </a:r>
            <a:r>
              <a:rPr lang="ar-AE" b="1" u="sng" dirty="0"/>
              <a:t>مرض السكري : </a:t>
            </a:r>
            <a:endParaRPr lang="en-GB" u="sng" dirty="0"/>
          </a:p>
          <a:p>
            <a:pPr algn="just" rtl="1"/>
            <a:r>
              <a:rPr lang="ar-AE" dirty="0"/>
              <a:t>إعطاء هرمونات الأنسولين .</a:t>
            </a:r>
            <a:endParaRPr lang="en-GB" dirty="0"/>
          </a:p>
          <a:p>
            <a:pPr algn="just" rt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759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AE" dirty="0" smtClean="0"/>
              <a:t>الغدة الكظرية </a:t>
            </a:r>
            <a:br>
              <a:rPr lang="ar-AE" dirty="0" smtClean="0"/>
            </a:br>
            <a:r>
              <a:rPr lang="en-GB" b="1" u="sng" dirty="0"/>
              <a:t>Adrenal Gland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ar-AE" dirty="0"/>
              <a:t>هما غدتان متناظرتان تقع كل منهما فوق إحدى الكليتين .</a:t>
            </a:r>
            <a:endParaRPr lang="en-GB" dirty="0"/>
          </a:p>
          <a:p>
            <a:pPr algn="just" rtl="1"/>
            <a:r>
              <a:rPr lang="ar-AE" dirty="0"/>
              <a:t>تتكون كل غدة من قشرة ونخاع .</a:t>
            </a:r>
            <a:endParaRPr lang="en-GB" dirty="0"/>
          </a:p>
          <a:p>
            <a:pPr algn="just" rtl="1"/>
            <a:r>
              <a:rPr lang="ar-AE" dirty="0"/>
              <a:t>تفرز الغدتان الكثير من الهرمونات ولذلك فاستئصالها يسبب الوفاة .</a:t>
            </a:r>
            <a:endParaRPr lang="en-GB" dirty="0"/>
          </a:p>
          <a:p>
            <a:pPr algn="just" rtl="1"/>
            <a:r>
              <a:rPr lang="ar-AE" u="sng" dirty="0" smtClean="0"/>
              <a:t>الهرمونات التي تفرزها :</a:t>
            </a:r>
          </a:p>
          <a:p>
            <a:pPr marL="0" indent="0" algn="just" rtl="1">
              <a:buNone/>
            </a:pPr>
            <a:r>
              <a:rPr lang="ar-AE" dirty="0" smtClean="0"/>
              <a:t>1-هرمونات القشرة </a:t>
            </a:r>
          </a:p>
          <a:p>
            <a:pPr marL="0" indent="0" algn="just" rtl="1">
              <a:buNone/>
            </a:pPr>
            <a:r>
              <a:rPr lang="ar-AE" dirty="0" smtClean="0"/>
              <a:t>2-هرمونات النخاع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5228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79712" y="404664"/>
            <a:ext cx="67185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ar-AE" sz="2800" b="1" u="sng" dirty="0"/>
              <a:t>الجهازان الرئيسيان المؤثران في نشاط الجسم وفاعليته :</a:t>
            </a:r>
            <a:endParaRPr lang="en-GB" sz="2800" dirty="0"/>
          </a:p>
        </p:txBody>
      </p:sp>
      <p:sp>
        <p:nvSpPr>
          <p:cNvPr id="5" name="Rectangle 4"/>
          <p:cNvSpPr/>
          <p:nvPr/>
        </p:nvSpPr>
        <p:spPr>
          <a:xfrm>
            <a:off x="2555776" y="1124744"/>
            <a:ext cx="630019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 rtl="1">
              <a:buFont typeface="+mj-lt"/>
              <a:buAutoNum type="arabicPeriod"/>
            </a:pPr>
            <a:r>
              <a:rPr lang="ar-AE" sz="2800" b="1" dirty="0"/>
              <a:t>الجهاز العصبي </a:t>
            </a:r>
            <a:endParaRPr lang="en-GB" sz="2800" b="1" dirty="0"/>
          </a:p>
          <a:p>
            <a:pPr marL="342900" lvl="0" indent="-342900" algn="r" rtl="1">
              <a:buFont typeface="+mj-lt"/>
              <a:buAutoNum type="arabicPeriod"/>
            </a:pPr>
            <a:r>
              <a:rPr lang="ar-AE" sz="2800" b="1" dirty="0"/>
              <a:t>جهاز الغدد الصماء </a:t>
            </a:r>
            <a:endParaRPr lang="en-GB" sz="2800" b="1" dirty="0" smtClean="0"/>
          </a:p>
          <a:p>
            <a:pPr lvl="0" algn="r" rtl="1"/>
            <a:endParaRPr lang="en-GB" sz="2800" b="1" dirty="0"/>
          </a:p>
          <a:p>
            <a:pPr algn="r"/>
            <a:r>
              <a:rPr lang="ar-AE" sz="2800" b="1" u="sng" dirty="0"/>
              <a:t>ملاحظة :</a:t>
            </a:r>
            <a:r>
              <a:rPr lang="ar-AE" sz="2800" dirty="0"/>
              <a:t>الغدة الواحدة لا تعمل بشكل مستقل وإنما تعمل جميع الغدد بشكل متصل . مثلا : الغدة النخامية تفرز هرمونات تنظم عمل الغدد الأخرى ،والغدد الأخرى تفرز هرمونات تنظم عمل الغدة النخامية .</a:t>
            </a:r>
            <a:endParaRPr lang="en-GB" sz="2800" dirty="0"/>
          </a:p>
        </p:txBody>
      </p:sp>
      <p:sp>
        <p:nvSpPr>
          <p:cNvPr id="6" name="Rectangle 5"/>
          <p:cNvSpPr/>
          <p:nvPr/>
        </p:nvSpPr>
        <p:spPr>
          <a:xfrm>
            <a:off x="2119394" y="5301208"/>
            <a:ext cx="68625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AE" sz="2800" dirty="0"/>
              <a:t>*الجهاز العصبي أسرع استجابة من الجهاز الغددي ،ولكن الجهاز الغددي يبقى أثر استجاباته لوقت </a:t>
            </a:r>
            <a:r>
              <a:rPr lang="ar-AE" sz="2800" dirty="0" smtClean="0"/>
              <a:t>أطول.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61835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ar-AE" dirty="0"/>
              <a:t>هرمون القشرة </a:t>
            </a:r>
            <a:r>
              <a:rPr lang="en-GB" dirty="0"/>
              <a:t>Corticosteroid </a:t>
            </a:r>
            <a:r>
              <a:rPr lang="ar-AE" dirty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AE" b="1" u="sng" dirty="0" smtClean="0"/>
              <a:t>1-مجموعة </a:t>
            </a:r>
            <a:r>
              <a:rPr lang="ar-AE" b="1" u="sng" dirty="0"/>
              <a:t>الهرمونات السكرية : </a:t>
            </a:r>
            <a:endParaRPr lang="en-GB" b="1" u="sng" dirty="0"/>
          </a:p>
          <a:p>
            <a:pPr algn="just" rtl="1"/>
            <a:r>
              <a:rPr lang="ar-AE" dirty="0"/>
              <a:t>مثل : الكورتيزول </a:t>
            </a:r>
            <a:r>
              <a:rPr lang="en-GB" dirty="0"/>
              <a:t>Cortisol  </a:t>
            </a:r>
          </a:p>
          <a:p>
            <a:pPr algn="just" rtl="1"/>
            <a:r>
              <a:rPr lang="ar-AE" dirty="0"/>
              <a:t>تعمل على تحويل الأحماض الأمينية والدهون إلى جلوكوز لإمداد الجسم بالطاقة .</a:t>
            </a:r>
            <a:endParaRPr lang="en-GB" dirty="0"/>
          </a:p>
          <a:p>
            <a:pPr algn="just" rtl="1"/>
            <a:r>
              <a:rPr lang="ar-AE" dirty="0"/>
              <a:t>تعمل كمضادات للالتهاب ، ولذلك تستخدم لإزالة آلام الالتهابات في حالات الروماتيزم والحساسية .</a:t>
            </a:r>
            <a:endParaRPr lang="en-GB" dirty="0"/>
          </a:p>
          <a:p>
            <a:pPr algn="just" rtl="1"/>
            <a:r>
              <a:rPr lang="ar-AE" dirty="0"/>
              <a:t>استخدام الكورتيزول دون استشارة الطبيب يقلل من مقاومة الجسم للعدوى </a:t>
            </a:r>
            <a:r>
              <a:rPr lang="ar-AE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3506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AE" dirty="0"/>
              <a:t>هرمون القشرة </a:t>
            </a:r>
            <a:r>
              <a:rPr lang="en-GB" dirty="0"/>
              <a:t>Corticosteroid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AE" b="1" u="sng" dirty="0"/>
              <a:t>2-مجموعة الهرمونات المعدنية :</a:t>
            </a:r>
            <a:endParaRPr lang="en-GB" u="sng" dirty="0"/>
          </a:p>
          <a:p>
            <a:pPr algn="just" rtl="1"/>
            <a:r>
              <a:rPr lang="ar-AE" dirty="0"/>
              <a:t>تعمل على توازن الأملاح المعدنية في الدم .</a:t>
            </a:r>
            <a:endParaRPr lang="en-GB" dirty="0"/>
          </a:p>
          <a:p>
            <a:pPr algn="just" rtl="1"/>
            <a:r>
              <a:rPr lang="ar-AE" dirty="0"/>
              <a:t>تشجع على إعادة امتصاص الصوديوم والكلور ، وإخراج البوتاسيوم من الكلتين ، لماذا ؟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8504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/>
              <a:t>هرمون القشرة </a:t>
            </a:r>
            <a:r>
              <a:rPr lang="en-GB" dirty="0"/>
              <a:t>Corticosteroid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ar-AE" b="1" u="sng" dirty="0"/>
              <a:t>3-مجموعة الهرمونات الجنسية</a:t>
            </a:r>
            <a:r>
              <a:rPr lang="en-GB" b="1" u="sng" dirty="0"/>
              <a:t>Sex Hormones </a:t>
            </a:r>
            <a:r>
              <a:rPr lang="ar-AE" b="1" u="sng" dirty="0"/>
              <a:t> (سترويدات) :</a:t>
            </a:r>
            <a:endParaRPr lang="en-GB" u="sng" dirty="0"/>
          </a:p>
          <a:p>
            <a:pPr algn="just" rtl="1"/>
            <a:r>
              <a:rPr lang="ar-AE" dirty="0"/>
              <a:t>تشمل الهرمونات الذكرية والأنثوية ، مثل : التستستيرون والأستروجين و بروجستيرون .</a:t>
            </a:r>
            <a:endParaRPr lang="en-GB" dirty="0"/>
          </a:p>
          <a:p>
            <a:pPr algn="just" rtl="1"/>
            <a:r>
              <a:rPr lang="ar-AE" dirty="0"/>
              <a:t>اضطراب هذه الهرمونات يؤدي إلى ظهور صفات الذكورة عند الإناث ، وصفات الأنوثة عند الذكور .</a:t>
            </a:r>
            <a:endParaRPr lang="en-GB" dirty="0"/>
          </a:p>
          <a:p>
            <a:pPr algn="just" rtl="1"/>
            <a:endParaRPr lang="en-GB" dirty="0"/>
          </a:p>
          <a:p>
            <a:pPr algn="just"/>
            <a:endParaRPr lang="en-GB" dirty="0"/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5119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AE" b="1" dirty="0"/>
              <a:t>هرمونات </a:t>
            </a:r>
            <a:r>
              <a:rPr lang="ar-AE" b="1" dirty="0" smtClean="0"/>
              <a:t>النخاع</a:t>
            </a:r>
            <a:br>
              <a:rPr lang="ar-AE" b="1" dirty="0" smtClean="0"/>
            </a:br>
            <a:r>
              <a:rPr lang="en-GB" b="1" dirty="0" smtClean="0"/>
              <a:t>Medulla </a:t>
            </a:r>
            <a:r>
              <a:rPr lang="en-GB" b="1" dirty="0"/>
              <a:t>Hormones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ar-AE" dirty="0"/>
              <a:t>أ-هرمونات الأدرينالين </a:t>
            </a:r>
            <a:r>
              <a:rPr lang="en-GB" dirty="0"/>
              <a:t>Adrenaline </a:t>
            </a:r>
            <a:r>
              <a:rPr lang="ar-AE" dirty="0"/>
              <a:t> أو ابي نيفرين </a:t>
            </a:r>
            <a:r>
              <a:rPr lang="en-GB" dirty="0"/>
              <a:t>Epinephrine </a:t>
            </a:r>
            <a:r>
              <a:rPr lang="ar-AE" dirty="0"/>
              <a:t> .</a:t>
            </a:r>
            <a:endParaRPr lang="en-GB" dirty="0"/>
          </a:p>
          <a:p>
            <a:pPr marL="0" indent="0" algn="just" rtl="1">
              <a:buNone/>
            </a:pPr>
            <a:r>
              <a:rPr lang="ar-AE" dirty="0"/>
              <a:t>ب-هرمون نورابي نيفرين </a:t>
            </a:r>
            <a:r>
              <a:rPr lang="en-GB" dirty="0"/>
              <a:t>Norepinephrine </a:t>
            </a:r>
            <a:r>
              <a:rPr lang="ar-AE" dirty="0"/>
              <a:t> </a:t>
            </a:r>
            <a:endParaRPr lang="en-GB" dirty="0"/>
          </a:p>
          <a:p>
            <a:pPr algn="just" rt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2857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AE" b="1" dirty="0"/>
              <a:t>هرمونات النخاع</a:t>
            </a:r>
            <a:br>
              <a:rPr lang="ar-AE" b="1" dirty="0"/>
            </a:br>
            <a:r>
              <a:rPr lang="en-GB" b="1" dirty="0"/>
              <a:t>Medulla Hormones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 rtl="1">
              <a:buNone/>
            </a:pPr>
            <a:r>
              <a:rPr lang="ar-AE" b="1" dirty="0"/>
              <a:t>1-يؤثران على التمثيل الغذائي للكربوهيدرات ، من خلال أ/رين :</a:t>
            </a:r>
            <a:endParaRPr lang="en-GB" b="1" dirty="0"/>
          </a:p>
          <a:p>
            <a:pPr algn="just" rtl="1"/>
            <a:r>
              <a:rPr lang="ar-AE" dirty="0"/>
              <a:t>تحويل الجلايكوجين في الكبد إلى جلوكوز في الدم </a:t>
            </a:r>
            <a:endParaRPr lang="en-GB" dirty="0"/>
          </a:p>
          <a:p>
            <a:pPr algn="just" rtl="1"/>
            <a:r>
              <a:rPr lang="ar-AE" dirty="0"/>
              <a:t>تحويل الجلايكوجين في العضلات إلى حمض اللاكتيك في الدم .</a:t>
            </a:r>
            <a:endParaRPr lang="en-GB" dirty="0"/>
          </a:p>
          <a:p>
            <a:pPr marL="0" indent="0" algn="just" rtl="1">
              <a:buNone/>
            </a:pPr>
            <a:r>
              <a:rPr lang="ar-AE" b="1" dirty="0"/>
              <a:t>2-يقومان بتوسيع الأوعية الدموية في الجلد والعضلات لزيادة إمكانية وصول الدم إليها .</a:t>
            </a:r>
            <a:endParaRPr lang="en-GB" b="1" dirty="0"/>
          </a:p>
          <a:p>
            <a:pPr marL="0" indent="0" algn="just" rtl="1">
              <a:buNone/>
            </a:pPr>
            <a:r>
              <a:rPr lang="ar-AE" b="1" dirty="0"/>
              <a:t>3-انقباض الأوعية الدموية مما يؤدي إلى ارتفاع ضغط الدم ،وزيادة سرعد نبضات القلب وبالتالي ضخ كميات كبيرة من الدم للعضلات . ويصاحب ذلك سرعة التنفس مما يؤدي لزيادة الأكسجين الموجود في الدم . </a:t>
            </a:r>
            <a:endParaRPr lang="en-GB" b="1" dirty="0"/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332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AE" b="1" dirty="0"/>
              <a:t>هرمونات </a:t>
            </a:r>
            <a:r>
              <a:rPr lang="ar-AE" b="1" dirty="0" smtClean="0"/>
              <a:t>النخاع</a:t>
            </a:r>
            <a:br>
              <a:rPr lang="ar-AE" b="1" dirty="0" smtClean="0"/>
            </a:br>
            <a:r>
              <a:rPr lang="en-GB" b="1" dirty="0" smtClean="0"/>
              <a:t>Medulla Hormones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ar-AE" dirty="0"/>
              <a:t>يزيد إفراز هذين الهرمونين في حالات الخوف والغضب المفاجأة.</a:t>
            </a:r>
            <a:endParaRPr lang="en-GB" dirty="0"/>
          </a:p>
          <a:p>
            <a:pPr algn="just" rtl="1"/>
            <a:r>
              <a:rPr lang="ar-AE" dirty="0"/>
              <a:t>يزيد إفرازهما في حالة نقص الجلوكوز في الدم أو التعرض للبرودة .</a:t>
            </a:r>
            <a:endParaRPr lang="en-GB" dirty="0"/>
          </a:p>
          <a:p>
            <a:pPr algn="just" rtl="1"/>
            <a:r>
              <a:rPr lang="ar-AE" dirty="0"/>
              <a:t>تجعل الإنسان قادرا على عمل أعمال لا يمكنه عملها عادة "وتسمى بهرمونات الطوارئ" .</a:t>
            </a:r>
            <a:endParaRPr lang="en-GB" dirty="0"/>
          </a:p>
          <a:p>
            <a:pPr algn="just" rt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1228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AE" dirty="0"/>
              <a:t>الغدة الصنوبرية </a:t>
            </a:r>
            <a:r>
              <a:rPr lang="ar-AE" dirty="0" smtClean="0"/>
              <a:t/>
            </a:r>
            <a:br>
              <a:rPr lang="ar-AE" dirty="0" smtClean="0"/>
            </a:br>
            <a:r>
              <a:rPr lang="en-GB" dirty="0" smtClean="0"/>
              <a:t>Pineal </a:t>
            </a:r>
            <a:r>
              <a:rPr lang="en-GB" dirty="0"/>
              <a:t>Gland </a:t>
            </a:r>
            <a:r>
              <a:rPr lang="ar-AE" dirty="0"/>
              <a:t> :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ar-AE" dirty="0"/>
              <a:t>غدة بيضاء صغيرة الحجم تشبه الصنوبر وتبدو كنتوء بين نصفي الدماغ .</a:t>
            </a:r>
            <a:endParaRPr lang="en-GB" dirty="0"/>
          </a:p>
          <a:p>
            <a:pPr algn="just" rtl="1"/>
            <a:r>
              <a:rPr lang="ar-AE" dirty="0"/>
              <a:t>يعتقد أن لها علاقة بمنع نمو الجسم في وقت مبكر ، لأن بعض الدراسات على الحيوانات وجدت أن استئصالها يؤدي إلى نمو الحيوان الصغير بشكل سريع .</a:t>
            </a:r>
            <a:endParaRPr lang="en-GB" dirty="0"/>
          </a:p>
          <a:p>
            <a:pPr algn="just" rt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563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AE" dirty="0" smtClean="0"/>
              <a:t>الغدة الثيموسية </a:t>
            </a:r>
            <a:br>
              <a:rPr lang="ar-AE" dirty="0" smtClean="0"/>
            </a:br>
            <a:r>
              <a:rPr lang="en-GB" dirty="0" smtClean="0"/>
              <a:t>Thymus Gland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ar-AE" dirty="0"/>
              <a:t>تقع في الصدر عند افتراق القصبة الهوائية إلى قسمين .</a:t>
            </a:r>
            <a:endParaRPr lang="en-GB" dirty="0"/>
          </a:p>
          <a:p>
            <a:pPr algn="just" rtl="1"/>
            <a:r>
              <a:rPr lang="ar-AE" dirty="0"/>
              <a:t>تفرز هرمون الثيموسين الذي يزيد المناعة في الجسم .</a:t>
            </a:r>
            <a:endParaRPr lang="en-GB" dirty="0"/>
          </a:p>
          <a:p>
            <a:pPr algn="just" rtl="1"/>
            <a:r>
              <a:rPr lang="ar-AE" dirty="0"/>
              <a:t>الغدة تنتج الأجسام اللمفاوية التي تسبح في الدم وتستقر في الطحال والعقد اللمفاوية لتقوم بمقاومة الأمراض .</a:t>
            </a:r>
            <a:endParaRPr lang="en-GB" dirty="0"/>
          </a:p>
          <a:p>
            <a:pPr algn="just" rt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6213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AE" b="1" dirty="0" smtClean="0"/>
              <a:t>الغدد الهضمية </a:t>
            </a: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err="1" smtClean="0"/>
              <a:t>Gastrointesttinal</a:t>
            </a:r>
            <a:r>
              <a:rPr lang="en-GB" b="1" dirty="0" smtClean="0"/>
              <a:t> </a:t>
            </a:r>
            <a:r>
              <a:rPr lang="en-GB" b="1" dirty="0"/>
              <a:t>Hormones</a:t>
            </a:r>
            <a:r>
              <a:rPr lang="ar-AE" b="1" dirty="0"/>
              <a:t> :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ar-AE" b="1" dirty="0"/>
              <a:t>1-هرمون المعدة (الجاسترين) </a:t>
            </a:r>
            <a:r>
              <a:rPr lang="en-GB" b="1" dirty="0" err="1"/>
              <a:t>Gastrine</a:t>
            </a:r>
            <a:r>
              <a:rPr lang="en-GB" b="1" dirty="0"/>
              <a:t> H</a:t>
            </a:r>
            <a:r>
              <a:rPr lang="ar-AE" b="1" dirty="0"/>
              <a:t> :</a:t>
            </a:r>
            <a:endParaRPr lang="en-GB" b="1" dirty="0"/>
          </a:p>
          <a:p>
            <a:pPr algn="just" rtl="1"/>
            <a:r>
              <a:rPr lang="ar-AE" dirty="0"/>
              <a:t>يفرز من أسفل المعدة .</a:t>
            </a:r>
            <a:endParaRPr lang="en-GB" dirty="0"/>
          </a:p>
          <a:p>
            <a:pPr algn="just" rtl="1"/>
            <a:r>
              <a:rPr lang="ar-AE" dirty="0"/>
              <a:t>يساعد في مرور الغذاء . فيعمل على : </a:t>
            </a:r>
            <a:endParaRPr lang="en-GB" dirty="0"/>
          </a:p>
          <a:p>
            <a:pPr algn="just" rtl="1"/>
            <a:r>
              <a:rPr lang="ar-AE" dirty="0"/>
              <a:t>تنبيه المعدة لإفراز الأنزيمات وخاصة الهيدروكلوريد .</a:t>
            </a:r>
            <a:endParaRPr lang="en-GB" dirty="0"/>
          </a:p>
          <a:p>
            <a:pPr algn="just" rtl="1"/>
            <a:r>
              <a:rPr lang="ar-AE" dirty="0"/>
              <a:t>ينبه المدة لتحريك عضلاتها .</a:t>
            </a:r>
            <a:endParaRPr lang="en-GB" dirty="0"/>
          </a:p>
          <a:p>
            <a:pPr algn="just" rtl="1"/>
            <a:r>
              <a:rPr lang="ar-AE" dirty="0"/>
              <a:t>يتوقف الهرمون عندما تزيد نسبة الهيدروكلوريد في المعدة .</a:t>
            </a:r>
            <a:endParaRPr lang="en-GB" dirty="0"/>
          </a:p>
          <a:p>
            <a:pPr algn="just" rt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9713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AE" b="1" dirty="0" smtClean="0"/>
              <a:t>الغدد الهضمية </a:t>
            </a: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err="1" smtClean="0"/>
              <a:t>Gastrointesttinal</a:t>
            </a:r>
            <a:r>
              <a:rPr lang="en-GB" b="1" dirty="0" smtClean="0"/>
              <a:t> </a:t>
            </a:r>
            <a:r>
              <a:rPr lang="en-GB" b="1" dirty="0"/>
              <a:t>Hormones</a:t>
            </a:r>
            <a:r>
              <a:rPr lang="ar-AE" b="1" dirty="0"/>
              <a:t> :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ar-AE" dirty="0"/>
              <a:t>2-هرمونات الإثني عشر :</a:t>
            </a:r>
            <a:endParaRPr lang="en-GB" dirty="0"/>
          </a:p>
          <a:p>
            <a:pPr algn="just" rtl="1"/>
            <a:r>
              <a:rPr lang="ar-AE" dirty="0"/>
              <a:t>أ-هرمون السكرتين – يتأثر بحموضة الطعام – فيحض البنكرياس لإفراز بايكربونات الصوديوم .</a:t>
            </a:r>
            <a:endParaRPr lang="en-GB" dirty="0"/>
          </a:p>
          <a:p>
            <a:pPr algn="just" rtl="1"/>
            <a:r>
              <a:rPr lang="ar-AE" dirty="0"/>
              <a:t>ب-هرمون البنكروزايمين – يتأثر بوجود مواد بروتينية – فيحض البنكرياس على إفراز الأنزيمات .</a:t>
            </a:r>
            <a:endParaRPr lang="en-GB" dirty="0"/>
          </a:p>
          <a:p>
            <a:pPr algn="just" rtl="1"/>
            <a:r>
              <a:rPr lang="ar-AE" dirty="0"/>
              <a:t>ج-هرمونات تتأثر بالمواد الدهنية – فتحض المرارة على إفراز عصارتها ، وتحض المعدة على وقف حركاتها وعصاراتها .</a:t>
            </a:r>
            <a:endParaRPr lang="en-GB" dirty="0"/>
          </a:p>
          <a:p>
            <a:pPr algn="just" rt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5401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908720"/>
            <a:ext cx="86044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AE" sz="2800" b="1" u="sng" dirty="0"/>
              <a:t>الغدد الصماء : </a:t>
            </a:r>
            <a:endParaRPr lang="en-GB" sz="2800" dirty="0"/>
          </a:p>
          <a:p>
            <a:pPr algn="r" rtl="1"/>
            <a:r>
              <a:rPr lang="ar-AE" sz="2800" dirty="0"/>
              <a:t>هي أجسام غدية عديمة القنوات تفرز مواد كيميائية خاصة تعرف بالهرمونات </a:t>
            </a:r>
            <a:r>
              <a:rPr lang="en-GB" sz="2800" dirty="0"/>
              <a:t>hormones</a:t>
            </a:r>
            <a:r>
              <a:rPr lang="ar-AE" sz="2800" dirty="0"/>
              <a:t> </a:t>
            </a:r>
            <a:r>
              <a:rPr lang="ar-AE" sz="2800" dirty="0" smtClean="0"/>
              <a:t>.</a:t>
            </a:r>
            <a:endParaRPr lang="en-GB" sz="2800" dirty="0" smtClean="0"/>
          </a:p>
          <a:p>
            <a:pPr algn="r" rtl="1"/>
            <a:endParaRPr lang="en-GB" sz="2800" dirty="0"/>
          </a:p>
          <a:p>
            <a:pPr algn="r" rtl="1"/>
            <a:endParaRPr lang="en-GB" sz="2800" dirty="0"/>
          </a:p>
          <a:p>
            <a:pPr algn="r" rtl="1"/>
            <a:r>
              <a:rPr lang="ar-AE" sz="2800" b="1" u="sng" dirty="0"/>
              <a:t>الهرمونات :</a:t>
            </a:r>
            <a:r>
              <a:rPr lang="ar-AE" sz="2800" dirty="0"/>
              <a:t> مواد </a:t>
            </a:r>
            <a:r>
              <a:rPr lang="ar-AE" sz="2800" dirty="0" smtClean="0"/>
              <a:t>كيم</a:t>
            </a:r>
            <a:r>
              <a:rPr lang="ar-AE" sz="2800" dirty="0"/>
              <a:t>ي</a:t>
            </a:r>
            <a:r>
              <a:rPr lang="ar-AE" sz="2800" dirty="0" smtClean="0"/>
              <a:t>ائية </a:t>
            </a:r>
            <a:r>
              <a:rPr lang="ar-AE" sz="2800" dirty="0"/>
              <a:t>خاصة تفرز من الغدد تؤثر على أعضاء الجسم المختلفة تبعا لطبيعة تلك الإفرازات .</a:t>
            </a:r>
            <a:endParaRPr lang="en-GB" sz="2800" dirty="0"/>
          </a:p>
          <a:p>
            <a:pPr algn="r" rtl="1"/>
            <a:r>
              <a:rPr lang="ar-AE" sz="2800" dirty="0"/>
              <a:t>بعض الهرمونات عبارة عن بروتين معقد وبعضها الأخر مواد بسيطة هي أحماض أمينية وسترويدات 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947133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/>
              <a:t>مخرجات التعلم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ar-AE" b="1" dirty="0"/>
              <a:t>س: لماذا يطلق على الغدة النخامية سيدة الغدد الأخرى ؟ </a:t>
            </a:r>
            <a:endParaRPr lang="en-GB" dirty="0"/>
          </a:p>
          <a:p>
            <a:pPr algn="just" rtl="1"/>
            <a:r>
              <a:rPr lang="ar-SA" b="1" dirty="0"/>
              <a:t>س: </a:t>
            </a:r>
            <a:r>
              <a:rPr lang="ar-AE" b="1" dirty="0"/>
              <a:t>ما هو مرض السكري الكاذب ؟</a:t>
            </a:r>
            <a:endParaRPr lang="en-GB" dirty="0"/>
          </a:p>
          <a:p>
            <a:pPr algn="just" rtl="1"/>
            <a:r>
              <a:rPr lang="ar-AE" b="1" dirty="0"/>
              <a:t>س:لماذا تنشط الغدة الدرقية في الجو البارد ؟</a:t>
            </a:r>
            <a:endParaRPr lang="en-GB" dirty="0"/>
          </a:p>
          <a:p>
            <a:pPr algn="just" rtl="1"/>
            <a:r>
              <a:rPr lang="ar-AE" b="1" dirty="0"/>
              <a:t>س : كيف يقوم هرمون جارات الدرقية بتنظيم الكالسيوم الفوسفور في الجسم ؟ </a:t>
            </a:r>
            <a:endParaRPr lang="en-GB" dirty="0"/>
          </a:p>
          <a:p>
            <a:pPr algn="just" rtl="1"/>
            <a:r>
              <a:rPr lang="ar-AE" b="1" dirty="0"/>
              <a:t>س : كيف يعمل كل من هرمون كالكتولينن وهرمون جارات الدرقية للحفاظ على مستوى الكالسيوم في الدم ؟</a:t>
            </a:r>
            <a:endParaRPr lang="en-GB" dirty="0"/>
          </a:p>
          <a:p>
            <a:pPr algn="just" rtl="1"/>
            <a:r>
              <a:rPr lang="ar-AE" b="1" dirty="0"/>
              <a:t>س : كيف يزيد الجلوكاجون تركيز الجلوكوز في الدم ؟</a:t>
            </a:r>
            <a:endParaRPr lang="en-GB" dirty="0"/>
          </a:p>
          <a:p>
            <a:pPr algn="just" rt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3151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AE" b="1" dirty="0" smtClean="0"/>
              <a:t>الغدد الهضمية </a:t>
            </a: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err="1" smtClean="0"/>
              <a:t>Gastrointesttinal</a:t>
            </a:r>
            <a:r>
              <a:rPr lang="en-GB" b="1" dirty="0" smtClean="0"/>
              <a:t> </a:t>
            </a:r>
            <a:r>
              <a:rPr lang="en-GB" b="1" dirty="0"/>
              <a:t>Hormones</a:t>
            </a:r>
            <a:r>
              <a:rPr lang="ar-AE" b="1" dirty="0"/>
              <a:t> :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ar-AE" b="1" dirty="0"/>
              <a:t>1-هرمون المعدة (الجاسترين) </a:t>
            </a:r>
            <a:r>
              <a:rPr lang="en-GB" b="1" dirty="0" err="1"/>
              <a:t>Gastrine</a:t>
            </a:r>
            <a:r>
              <a:rPr lang="en-GB" b="1" dirty="0"/>
              <a:t> H</a:t>
            </a:r>
            <a:r>
              <a:rPr lang="ar-AE" b="1" dirty="0"/>
              <a:t> :</a:t>
            </a:r>
            <a:endParaRPr lang="en-GB" b="1" dirty="0"/>
          </a:p>
          <a:p>
            <a:pPr algn="just" rtl="1"/>
            <a:r>
              <a:rPr lang="ar-AE" dirty="0"/>
              <a:t>يفرز من أسفل المعدة .</a:t>
            </a:r>
            <a:endParaRPr lang="en-GB" dirty="0"/>
          </a:p>
          <a:p>
            <a:pPr algn="just" rtl="1"/>
            <a:r>
              <a:rPr lang="ar-AE" dirty="0"/>
              <a:t>يساعد في مرور الغذاء . فيعمل على : </a:t>
            </a:r>
            <a:endParaRPr lang="en-GB" dirty="0"/>
          </a:p>
          <a:p>
            <a:pPr algn="just" rtl="1"/>
            <a:r>
              <a:rPr lang="ar-AE" dirty="0"/>
              <a:t>تنبيه المعدة لإفراز الأنزيمات وخاصة الهيدروكلوريد .</a:t>
            </a:r>
            <a:endParaRPr lang="en-GB" dirty="0"/>
          </a:p>
          <a:p>
            <a:pPr algn="just" rtl="1"/>
            <a:r>
              <a:rPr lang="ar-AE" dirty="0"/>
              <a:t>ينبه المدة لتحريك عضلاتها .</a:t>
            </a:r>
            <a:endParaRPr lang="en-GB" dirty="0"/>
          </a:p>
          <a:p>
            <a:pPr algn="just" rtl="1"/>
            <a:r>
              <a:rPr lang="ar-AE" dirty="0"/>
              <a:t>يتوقف الهرمون عندما تزيد نسبة الهيدروكلوريد في المعدة .</a:t>
            </a:r>
            <a:endParaRPr lang="en-GB" dirty="0"/>
          </a:p>
          <a:p>
            <a:pPr algn="just" rt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5401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476672"/>
            <a:ext cx="842493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AE" sz="2800" b="1" u="sng" dirty="0"/>
              <a:t>تنقسم الغدد في الجسم إلى : </a:t>
            </a:r>
            <a:endParaRPr lang="en-GB" sz="2800" dirty="0"/>
          </a:p>
          <a:p>
            <a:pPr algn="r" rtl="1"/>
            <a:r>
              <a:rPr lang="ar-AE" sz="2800" dirty="0"/>
              <a:t>1-الغدد ذات الإفراز الخارجي </a:t>
            </a:r>
            <a:r>
              <a:rPr lang="en-GB" sz="2800" dirty="0"/>
              <a:t>Exocrine glands </a:t>
            </a:r>
            <a:r>
              <a:rPr lang="ar-AE" sz="2800" dirty="0"/>
              <a:t> : </a:t>
            </a:r>
            <a:endParaRPr lang="en-GB" sz="2800" dirty="0"/>
          </a:p>
          <a:p>
            <a:pPr algn="r" rtl="1"/>
            <a:r>
              <a:rPr lang="ar-AE" sz="2800" dirty="0"/>
              <a:t>يكون لها قنوات تصب إفرازاتها </a:t>
            </a:r>
            <a:r>
              <a:rPr lang="ar-AE" sz="2800" dirty="0" smtClean="0"/>
              <a:t>إما </a:t>
            </a:r>
            <a:r>
              <a:rPr lang="ar-AE" sz="2800" dirty="0"/>
              <a:t>داخل الجسم مثل الغدد اللعابية والصفراوية ، أو خارج الجسم مثل : الغدد العرقية والدمعية </a:t>
            </a:r>
            <a:r>
              <a:rPr lang="ar-AE" sz="2800" dirty="0" smtClean="0"/>
              <a:t>.</a:t>
            </a:r>
          </a:p>
          <a:p>
            <a:pPr algn="r" rtl="1"/>
            <a:endParaRPr lang="en-GB" sz="2800" dirty="0"/>
          </a:p>
          <a:p>
            <a:pPr algn="r" rtl="1"/>
            <a:r>
              <a:rPr lang="ar-AE" sz="2800" dirty="0"/>
              <a:t>2-الغدد الصماء </a:t>
            </a:r>
            <a:r>
              <a:rPr lang="en-GB" sz="2800" dirty="0"/>
              <a:t>Endocrine glands </a:t>
            </a:r>
            <a:r>
              <a:rPr lang="ar-AE" sz="2800" dirty="0"/>
              <a:t> : </a:t>
            </a:r>
            <a:endParaRPr lang="en-GB" sz="2800" dirty="0"/>
          </a:p>
          <a:p>
            <a:pPr algn="r" rtl="1"/>
            <a:r>
              <a:rPr lang="ar-AE" sz="2800" dirty="0"/>
              <a:t>ليس </a:t>
            </a:r>
            <a:r>
              <a:rPr lang="ar-AE" sz="2800" dirty="0" smtClean="0"/>
              <a:t>لهذه </a:t>
            </a:r>
            <a:r>
              <a:rPr lang="ar-AE" sz="2800" dirty="0"/>
              <a:t>الغدد قنوات ولكنها تصب إفرازاتها مباشرة في الدم ،ولذلك ينتشر تأثيرها في الجسم </a:t>
            </a:r>
            <a:r>
              <a:rPr lang="ar-AE" sz="2800" dirty="0" smtClean="0"/>
              <a:t>.</a:t>
            </a:r>
          </a:p>
          <a:p>
            <a:pPr algn="r" rtl="1"/>
            <a:endParaRPr lang="en-GB" sz="2800" dirty="0"/>
          </a:p>
          <a:p>
            <a:pPr algn="r" rtl="1"/>
            <a:r>
              <a:rPr lang="ar-AE" sz="2800" dirty="0"/>
              <a:t>3-الغدد المشتركة أو المختلطة </a:t>
            </a:r>
            <a:r>
              <a:rPr lang="en-GB" sz="2800" dirty="0"/>
              <a:t>Mixed Glands</a:t>
            </a:r>
            <a:r>
              <a:rPr lang="ar-AE" sz="2800" dirty="0"/>
              <a:t> : هي الغدد التي تجمع بين خصائص النوعين ، مثل غدة البنكرياس والغدد الجنسية 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680952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3678" y="332656"/>
            <a:ext cx="66064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AE" sz="2800" b="1" u="sng" dirty="0"/>
              <a:t>الهرمونات التي تفرزها الغدد مهمة في أداء الوظائف التالية : </a:t>
            </a:r>
            <a:endParaRPr lang="ar-AE" sz="2800" b="1" u="sng" dirty="0" smtClean="0"/>
          </a:p>
          <a:p>
            <a:pPr algn="r" rtl="1"/>
            <a:endParaRPr lang="en-GB" sz="2800" dirty="0"/>
          </a:p>
          <a:p>
            <a:pPr marL="514350" lvl="0" indent="-514350" algn="r" rtl="1">
              <a:buFont typeface="+mj-lt"/>
              <a:buAutoNum type="arabicParenR"/>
            </a:pPr>
            <a:r>
              <a:rPr lang="ar-AE" sz="2800" dirty="0"/>
              <a:t>تنظيم التوازن </a:t>
            </a:r>
            <a:r>
              <a:rPr lang="ar-AE" sz="2800" dirty="0" smtClean="0"/>
              <a:t>الداخلي.</a:t>
            </a:r>
            <a:endParaRPr lang="en-GB" sz="2800" dirty="0"/>
          </a:p>
          <a:p>
            <a:pPr marL="514350" lvl="0" indent="-514350" algn="r" rtl="1">
              <a:buFont typeface="+mj-lt"/>
              <a:buAutoNum type="arabicParenR"/>
            </a:pPr>
            <a:r>
              <a:rPr lang="ar-AE" sz="2800" dirty="0"/>
              <a:t>نمو </a:t>
            </a:r>
            <a:r>
              <a:rPr lang="ar-AE" sz="2800" dirty="0" smtClean="0"/>
              <a:t>الجسم.</a:t>
            </a:r>
            <a:endParaRPr lang="en-GB" sz="2800" dirty="0"/>
          </a:p>
          <a:p>
            <a:pPr marL="514350" lvl="0" indent="-514350" algn="r" rtl="1">
              <a:buFont typeface="+mj-lt"/>
              <a:buAutoNum type="arabicParenR"/>
            </a:pPr>
            <a:r>
              <a:rPr lang="ar-AE" sz="2800" dirty="0"/>
              <a:t>النضوج </a:t>
            </a:r>
            <a:r>
              <a:rPr lang="ar-AE" sz="2800" dirty="0" smtClean="0"/>
              <a:t>الجنسي. </a:t>
            </a:r>
            <a:endParaRPr lang="en-GB" sz="2800" dirty="0"/>
          </a:p>
          <a:p>
            <a:pPr marL="514350" lvl="0" indent="-514350" algn="r" rtl="1">
              <a:buFont typeface="+mj-lt"/>
              <a:buAutoNum type="arabicParenR"/>
            </a:pPr>
            <a:r>
              <a:rPr lang="ar-AE" sz="2800" dirty="0"/>
              <a:t>التمثيل </a:t>
            </a:r>
            <a:r>
              <a:rPr lang="ar-AE" sz="2800" dirty="0" smtClean="0"/>
              <a:t>الغذائي.</a:t>
            </a:r>
            <a:endParaRPr lang="ar-AE" sz="2800" dirty="0"/>
          </a:p>
          <a:p>
            <a:pPr marL="514350" lvl="0" indent="-514350" algn="r" rtl="1">
              <a:buFont typeface="+mj-lt"/>
              <a:buAutoNum type="arabicParenR"/>
            </a:pPr>
            <a:r>
              <a:rPr lang="ar-AE" sz="2800" dirty="0" smtClean="0"/>
              <a:t>سلوك </a:t>
            </a:r>
            <a:r>
              <a:rPr lang="ar-AE" sz="2800" dirty="0"/>
              <a:t>الإنسان ونموه الغعاطي </a:t>
            </a:r>
            <a:r>
              <a:rPr lang="ar-AE" sz="2800" dirty="0" smtClean="0"/>
              <a:t>والتفكيري.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522684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548679"/>
            <a:ext cx="86227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AE" sz="2800" b="1" u="sng" dirty="0"/>
              <a:t>الغدد الصماء في جسم الإنسان </a:t>
            </a:r>
            <a:r>
              <a:rPr lang="ar-AE" sz="2800" b="1" u="sng" dirty="0" smtClean="0"/>
              <a:t>:</a:t>
            </a:r>
          </a:p>
          <a:p>
            <a:pPr algn="r" rtl="1"/>
            <a:endParaRPr lang="en-GB" sz="2800" dirty="0"/>
          </a:p>
          <a:p>
            <a:pPr lvl="0" algn="r" rtl="1"/>
            <a:r>
              <a:rPr lang="ar-AE" sz="2800" dirty="0"/>
              <a:t>الغدة النخامية </a:t>
            </a:r>
            <a:r>
              <a:rPr lang="en-GB" sz="2800" dirty="0"/>
              <a:t>Pituitary Gland </a:t>
            </a:r>
          </a:p>
          <a:p>
            <a:pPr lvl="0" algn="r" rtl="1"/>
            <a:r>
              <a:rPr lang="ar-AE" sz="2800" dirty="0"/>
              <a:t>الغدة الدرقية </a:t>
            </a:r>
            <a:r>
              <a:rPr lang="en-GB" sz="2800" dirty="0"/>
              <a:t>Thyroid Gland </a:t>
            </a:r>
          </a:p>
          <a:p>
            <a:pPr lvl="0" algn="r" rtl="1"/>
            <a:r>
              <a:rPr lang="ar-AE" sz="2800" dirty="0"/>
              <a:t>الغدة جارات الدرقية </a:t>
            </a:r>
            <a:r>
              <a:rPr lang="en-GB" sz="2800" dirty="0"/>
              <a:t>Parathyroid Gland </a:t>
            </a:r>
          </a:p>
          <a:p>
            <a:pPr lvl="0" algn="r" rtl="1"/>
            <a:r>
              <a:rPr lang="ar-AE" sz="2800" dirty="0"/>
              <a:t>غدة البنكرياس </a:t>
            </a:r>
            <a:r>
              <a:rPr lang="en-GB" sz="2800" dirty="0"/>
              <a:t>Pancreas Gland </a:t>
            </a:r>
          </a:p>
          <a:p>
            <a:pPr lvl="0" algn="r" rtl="1"/>
            <a:r>
              <a:rPr lang="ar-AE" sz="2800" dirty="0"/>
              <a:t>الغدة الكظرية (فوق الكلوية) </a:t>
            </a:r>
            <a:r>
              <a:rPr lang="en-GB" sz="2800" dirty="0"/>
              <a:t>Adrenal Gland </a:t>
            </a:r>
          </a:p>
          <a:p>
            <a:pPr lvl="0" algn="r" rtl="1"/>
            <a:r>
              <a:rPr lang="ar-AE" sz="2800" dirty="0"/>
              <a:t>الغدد الجنسية </a:t>
            </a:r>
            <a:r>
              <a:rPr lang="fr-FR" sz="2800" dirty="0" err="1"/>
              <a:t>Gonads</a:t>
            </a:r>
            <a:r>
              <a:rPr lang="fr-FR" sz="2800" dirty="0"/>
              <a:t> </a:t>
            </a:r>
            <a:endParaRPr lang="en-GB" sz="2800" dirty="0"/>
          </a:p>
          <a:p>
            <a:pPr lvl="0" algn="r" rtl="1"/>
            <a:r>
              <a:rPr lang="ar-AE" sz="2800" dirty="0"/>
              <a:t>الغدة التيموسية (الزعترية)</a:t>
            </a:r>
            <a:r>
              <a:rPr lang="fr-FR" sz="2800" dirty="0"/>
              <a:t> Thymus Gland </a:t>
            </a:r>
            <a:endParaRPr lang="en-GB" sz="2800" dirty="0"/>
          </a:p>
          <a:p>
            <a:pPr lvl="0" algn="r" rtl="1"/>
            <a:r>
              <a:rPr lang="ar-AE" sz="2800" dirty="0"/>
              <a:t>الغدة الصنوبرية </a:t>
            </a:r>
            <a:r>
              <a:rPr lang="en-GB" sz="2800" dirty="0"/>
              <a:t>Pineal Gland </a:t>
            </a:r>
          </a:p>
          <a:p>
            <a:pPr lvl="0" algn="r" rtl="1"/>
            <a:r>
              <a:rPr lang="ar-AE" sz="2800" dirty="0"/>
              <a:t>هرمونات الجهاز الهضمي </a:t>
            </a:r>
            <a:r>
              <a:rPr lang="en-GB" sz="2800" dirty="0"/>
              <a:t>Gastrointestinal Hormones </a:t>
            </a:r>
          </a:p>
          <a:p>
            <a:pPr lvl="0" algn="r" rtl="1"/>
            <a:r>
              <a:rPr lang="ar-AE" sz="2800" dirty="0"/>
              <a:t>هرمونات المشيمة </a:t>
            </a:r>
            <a:r>
              <a:rPr lang="en-GB" sz="2800" dirty="0"/>
              <a:t>Placental </a:t>
            </a:r>
          </a:p>
        </p:txBody>
      </p:sp>
    </p:spTree>
    <p:extLst>
      <p:ext uri="{BB962C8B-B14F-4D97-AF65-F5344CB8AC3E}">
        <p14:creationId xmlns:p14="http://schemas.microsoft.com/office/powerpoint/2010/main" val="2280144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88640"/>
            <a:ext cx="876672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AE" sz="2800" u="sng" dirty="0"/>
              <a:t>الغدة النخامية :</a:t>
            </a:r>
            <a:endParaRPr lang="en-GB" sz="2800" dirty="0"/>
          </a:p>
          <a:p>
            <a:pPr algn="r" rtl="1"/>
            <a:r>
              <a:rPr lang="ar-AE" sz="2800" dirty="0"/>
              <a:t>غدة صغيرة </a:t>
            </a:r>
            <a:r>
              <a:rPr lang="ar-AE" sz="2800" dirty="0" smtClean="0"/>
              <a:t>الحجم </a:t>
            </a:r>
            <a:r>
              <a:rPr lang="ar-AE" sz="2800" dirty="0"/>
              <a:t>توجد أسفل الدماغ .</a:t>
            </a:r>
            <a:endParaRPr lang="en-GB" sz="2800" dirty="0"/>
          </a:p>
          <a:p>
            <a:pPr algn="r" rtl="1"/>
            <a:r>
              <a:rPr lang="ar-AE" sz="2800" b="1" dirty="0"/>
              <a:t>س: لماذا يطلق على الغدة النخامية سيدة الغدد الأخرى ؟ </a:t>
            </a:r>
            <a:endParaRPr lang="en-GB" sz="2800" b="1" dirty="0"/>
          </a:p>
          <a:p>
            <a:pPr algn="r" rtl="1"/>
            <a:r>
              <a:rPr lang="ar-AE" sz="2800" dirty="0"/>
              <a:t>لأن إفرازات الغدة النخامية تنظم إفرازات الغدد الأخرى . </a:t>
            </a:r>
            <a:endParaRPr lang="en-GB" sz="2800" dirty="0"/>
          </a:p>
          <a:p>
            <a:pPr algn="r" rtl="1"/>
            <a:r>
              <a:rPr lang="ar-AE" sz="2800" dirty="0"/>
              <a:t>وتنقسم الغدة النخامية إلى ثلاثة أجزاء هي : </a:t>
            </a:r>
            <a:endParaRPr lang="en-GB" sz="2800" dirty="0"/>
          </a:p>
          <a:p>
            <a:pPr algn="r" rtl="1"/>
            <a:r>
              <a:rPr lang="ar-AE" sz="2800" u="sng" dirty="0" smtClean="0"/>
              <a:t>1) الفص </a:t>
            </a:r>
            <a:r>
              <a:rPr lang="ar-AE" sz="2800" u="sng" dirty="0"/>
              <a:t>الأمامي </a:t>
            </a:r>
            <a:r>
              <a:rPr lang="en-GB" sz="2800" dirty="0"/>
              <a:t>Anterior Lobe </a:t>
            </a:r>
            <a:r>
              <a:rPr lang="ar-AE" sz="2800" dirty="0"/>
              <a:t>: </a:t>
            </a:r>
            <a:endParaRPr lang="en-GB" sz="2800" dirty="0"/>
          </a:p>
          <a:p>
            <a:pPr algn="r" rtl="1"/>
            <a:r>
              <a:rPr lang="ar-AE" sz="2800" dirty="0"/>
              <a:t>يشكل الجزء الأكبر من الغدة النخامية . </a:t>
            </a:r>
            <a:endParaRPr lang="ar-AE" sz="2800" dirty="0" smtClean="0"/>
          </a:p>
          <a:p>
            <a:pPr algn="r" rtl="1"/>
            <a:r>
              <a:rPr lang="ar-AE" sz="2800" u="sng" dirty="0"/>
              <a:t>الهرمونات التي يفرزها الفص الأمامي من الغدة النخامية :</a:t>
            </a:r>
            <a:endParaRPr lang="en-GB" sz="2800" dirty="0"/>
          </a:p>
          <a:p>
            <a:pPr algn="r" rtl="1"/>
            <a:r>
              <a:rPr lang="ar-AE" sz="2800" dirty="0"/>
              <a:t>1-هرمون النمو </a:t>
            </a:r>
            <a:r>
              <a:rPr lang="en-GB" sz="2800" dirty="0"/>
              <a:t>Growth Hormone </a:t>
            </a:r>
          </a:p>
          <a:p>
            <a:pPr algn="r" rtl="1"/>
            <a:r>
              <a:rPr lang="ar-AE" sz="2800" dirty="0"/>
              <a:t>2-الهرمون المنشط للحليب </a:t>
            </a:r>
            <a:r>
              <a:rPr lang="en-GB" sz="2800" dirty="0"/>
              <a:t>Lactogenic Hormone </a:t>
            </a:r>
          </a:p>
          <a:p>
            <a:pPr algn="r" rtl="1"/>
            <a:r>
              <a:rPr lang="ar-AE" sz="2800" dirty="0"/>
              <a:t>3-الهرمونات المنشطة للغدد التناسلية </a:t>
            </a:r>
            <a:r>
              <a:rPr lang="en-GB" sz="2800" dirty="0"/>
              <a:t>Gonadotrophic Hormone </a:t>
            </a:r>
          </a:p>
          <a:p>
            <a:pPr algn="r" rtl="1"/>
            <a:r>
              <a:rPr lang="ar-AE" sz="2800" dirty="0"/>
              <a:t>4-الهرمون المنبه للخلايا الملونة </a:t>
            </a:r>
            <a:r>
              <a:rPr lang="en-GB" sz="2800" dirty="0"/>
              <a:t>Stimulating Hormone </a:t>
            </a:r>
          </a:p>
          <a:p>
            <a:pPr algn="r" rtl="1"/>
            <a:r>
              <a:rPr lang="ar-AE" sz="2800" dirty="0"/>
              <a:t>5-الهرمون المنشط للغدة الدرقية </a:t>
            </a:r>
            <a:r>
              <a:rPr lang="en-GB" sz="2800" dirty="0" err="1"/>
              <a:t>Thyrotropic</a:t>
            </a:r>
            <a:r>
              <a:rPr lang="en-GB" sz="2800" dirty="0"/>
              <a:t> Hormone </a:t>
            </a:r>
          </a:p>
          <a:p>
            <a:pPr algn="r" rtl="1"/>
            <a:r>
              <a:rPr lang="ar-AE" sz="2800" dirty="0"/>
              <a:t>6-الهرمون المنشط لقشرة الغدة الكظرية </a:t>
            </a:r>
            <a:r>
              <a:rPr lang="en-GB" sz="2800" dirty="0"/>
              <a:t>Adrenocorticotrophic Hormone </a:t>
            </a:r>
          </a:p>
        </p:txBody>
      </p:sp>
    </p:spTree>
    <p:extLst>
      <p:ext uri="{BB962C8B-B14F-4D97-AF65-F5344CB8AC3E}">
        <p14:creationId xmlns:p14="http://schemas.microsoft.com/office/powerpoint/2010/main" val="1405417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3030" y="548680"/>
            <a:ext cx="79208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AE" sz="2800" b="1" u="sng" dirty="0" smtClean="0"/>
              <a:t>2) هرمون </a:t>
            </a:r>
            <a:r>
              <a:rPr lang="ar-AE" sz="2800" b="1" u="sng" dirty="0"/>
              <a:t>النمو </a:t>
            </a:r>
            <a:r>
              <a:rPr lang="en-GB" sz="2800" b="1" dirty="0"/>
              <a:t>Growth Hormone </a:t>
            </a:r>
            <a:r>
              <a:rPr lang="ar-AE" sz="2800" b="1" dirty="0"/>
              <a:t>:</a:t>
            </a:r>
            <a:endParaRPr lang="en-GB" sz="2800" dirty="0"/>
          </a:p>
          <a:p>
            <a:pPr algn="r" rtl="1"/>
            <a:r>
              <a:rPr lang="ar-AE" sz="2800" dirty="0"/>
              <a:t>هرمون بروتينين </a:t>
            </a:r>
            <a:endParaRPr lang="en-GB" sz="2800" dirty="0"/>
          </a:p>
          <a:p>
            <a:pPr algn="r" rtl="1"/>
            <a:r>
              <a:rPr lang="ar-AE" sz="2800" dirty="0"/>
              <a:t>ينشط نمو العضلات والعظام .</a:t>
            </a:r>
            <a:endParaRPr lang="en-GB" sz="2800" dirty="0"/>
          </a:p>
          <a:p>
            <a:pPr algn="r" rtl="1"/>
            <a:r>
              <a:rPr lang="ar-AE" sz="2800" dirty="0"/>
              <a:t>ويرتبط أيضا بعمليات التمثيل الغذائي ،وبالتالي انقسام الخلايا ونمو الجسم .</a:t>
            </a:r>
            <a:endParaRPr lang="en-GB" sz="2800" dirty="0"/>
          </a:p>
          <a:p>
            <a:pPr algn="r" rtl="1"/>
            <a:r>
              <a:rPr lang="ar-AE" sz="2800" dirty="0"/>
              <a:t>نقص إفراز الهرمون يسبب القزامة </a:t>
            </a:r>
            <a:r>
              <a:rPr lang="en-GB" sz="2800" dirty="0"/>
              <a:t>Dwarfism </a:t>
            </a:r>
          </a:p>
          <a:p>
            <a:pPr algn="r" rtl="1"/>
            <a:r>
              <a:rPr lang="ar-AE" sz="2800" dirty="0"/>
              <a:t>زيادة إفراز الهرمون تسبب العملقة </a:t>
            </a:r>
            <a:r>
              <a:rPr lang="en-GB" sz="2800" dirty="0" err="1"/>
              <a:t>Giganism</a:t>
            </a:r>
            <a:r>
              <a:rPr lang="en-GB" sz="2800" dirty="0"/>
              <a:t> </a:t>
            </a:r>
            <a:endParaRPr lang="ar-AE" sz="2800" dirty="0" smtClean="0"/>
          </a:p>
          <a:p>
            <a:pPr algn="r" rtl="1"/>
            <a:endParaRPr lang="en-GB" sz="2800" dirty="0"/>
          </a:p>
          <a:p>
            <a:pPr algn="r" rtl="1"/>
            <a:r>
              <a:rPr lang="ar-AE" sz="2800" b="1" u="sng" dirty="0" smtClean="0"/>
              <a:t>3) الهرمون </a:t>
            </a:r>
            <a:r>
              <a:rPr lang="ar-AE" sz="2800" b="1" u="sng" dirty="0"/>
              <a:t>المنشط للحليب </a:t>
            </a:r>
            <a:r>
              <a:rPr lang="en-GB" sz="2800" b="1" dirty="0"/>
              <a:t>Lactogenic Hormone </a:t>
            </a:r>
            <a:r>
              <a:rPr lang="ar-AE" sz="2800" b="1" dirty="0"/>
              <a:t>:</a:t>
            </a:r>
            <a:endParaRPr lang="en-GB" sz="2800" dirty="0"/>
          </a:p>
          <a:p>
            <a:pPr algn="r" rtl="1"/>
            <a:r>
              <a:rPr lang="ar-AE" sz="2800" dirty="0"/>
              <a:t>ينشط إفراز الغدد </a:t>
            </a:r>
            <a:r>
              <a:rPr lang="ar-AE" sz="2800" dirty="0" smtClean="0"/>
              <a:t>اللبنية </a:t>
            </a:r>
            <a:r>
              <a:rPr lang="ar-AE" sz="2800" dirty="0"/>
              <a:t>في الثدي للحليب في الثدي .</a:t>
            </a:r>
            <a:endParaRPr lang="en-GB" sz="2800" dirty="0"/>
          </a:p>
          <a:p>
            <a:pPr algn="r"/>
            <a:r>
              <a:rPr lang="ar-AE" sz="2800" dirty="0"/>
              <a:t>له علاقة مباشرة بظهور غيرزة الأمومة 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393068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2040</Words>
  <Application>Microsoft Office PowerPoint</Application>
  <PresentationFormat>On-screen Show (4:3)</PresentationFormat>
  <Paragraphs>275</Paragraphs>
  <Slides>41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جهاز الغدد في جسم الإنسان </vt:lpstr>
      <vt:lpstr>أهداف المحاضرة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الغدة جارات الدرقية  Parathyroid Gland </vt:lpstr>
      <vt:lpstr>هرمون جارات الدرقية </vt:lpstr>
      <vt:lpstr>هرمون جارات الدرقية </vt:lpstr>
      <vt:lpstr>PowerPoint Presentation</vt:lpstr>
      <vt:lpstr>غدة البنكرياس  Pancreas Gland </vt:lpstr>
      <vt:lpstr>مقارنة بين خلايا ألفا وبيتا </vt:lpstr>
      <vt:lpstr>PowerPoint Presentation</vt:lpstr>
      <vt:lpstr>PowerPoint Presentation</vt:lpstr>
      <vt:lpstr>اضطراب هرمونات البنكرياس </vt:lpstr>
      <vt:lpstr>الغدة الكظرية  Adrenal Gland </vt:lpstr>
      <vt:lpstr>هرمون القشرة Corticosteroid  </vt:lpstr>
      <vt:lpstr>هرمون القشرة Corticosteroid </vt:lpstr>
      <vt:lpstr>هرمون القشرة Corticosteroid </vt:lpstr>
      <vt:lpstr>هرمونات النخاع Medulla Hormones </vt:lpstr>
      <vt:lpstr>هرمونات النخاع Medulla Hormones </vt:lpstr>
      <vt:lpstr>هرمونات النخاع Medulla Hormones </vt:lpstr>
      <vt:lpstr>الغدة الصنوبرية  Pineal Gland  :  </vt:lpstr>
      <vt:lpstr>الغدة الثيموسية  Thymus Gland </vt:lpstr>
      <vt:lpstr>الغدد الهضمية  Gastrointesttinal Hormones :  </vt:lpstr>
      <vt:lpstr>الغدد الهضمية  Gastrointesttinal Hormones :  </vt:lpstr>
      <vt:lpstr>مخرجات التعلم </vt:lpstr>
      <vt:lpstr>الغدد الهضمية  Gastrointesttinal Hormones :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Sumyah</dc:creator>
  <cp:lastModifiedBy>Sumyah</cp:lastModifiedBy>
  <cp:revision>22</cp:revision>
  <dcterms:created xsi:type="dcterms:W3CDTF">2014-10-22T06:57:48Z</dcterms:created>
  <dcterms:modified xsi:type="dcterms:W3CDTF">2014-10-30T03:48:29Z</dcterms:modified>
</cp:coreProperties>
</file>