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91" r:id="rId4"/>
    <p:sldId id="293" r:id="rId5"/>
    <p:sldId id="294" r:id="rId6"/>
    <p:sldId id="295" r:id="rId7"/>
    <p:sldId id="297" r:id="rId8"/>
    <p:sldId id="298" r:id="rId9"/>
    <p:sldId id="296" r:id="rId10"/>
    <p:sldId id="300" r:id="rId11"/>
    <p:sldId id="301" r:id="rId12"/>
    <p:sldId id="302" r:id="rId13"/>
    <p:sldId id="303" r:id="rId14"/>
    <p:sldId id="304" r:id="rId15"/>
    <p:sldId id="305" r:id="rId16"/>
    <p:sldId id="306" r:id="rId17"/>
    <p:sldId id="307" r:id="rId18"/>
    <p:sldId id="308" r:id="rId19"/>
    <p:sldId id="271" r:id="rId20"/>
    <p:sldId id="263" r:id="rId21"/>
    <p:sldId id="276" r:id="rId22"/>
    <p:sldId id="280" r:id="rId23"/>
    <p:sldId id="281" r:id="rId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2" d="100"/>
          <a:sy n="62" d="100"/>
        </p:scale>
        <p:origin x="-64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2971B52-1400-42B7-973E-835E6138D5BA}" type="datetimeFigureOut">
              <a:rPr lang="ar-SA" smtClean="0"/>
              <a:pPr/>
              <a:t>29/01/35</a:t>
            </a:fld>
            <a:endParaRPr lang="ar-S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67AA44B-00FB-4D35-B5FB-52CDBE43447D}"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867AA44B-00FB-4D35-B5FB-52CDBE43447D}"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867AA44B-00FB-4D35-B5FB-52CDBE43447D}"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867AA44B-00FB-4D35-B5FB-52CDBE43447D}" type="slidenum">
              <a:rPr lang="ar-SA" smtClean="0"/>
              <a:pPr/>
              <a:t>‹#›</a:t>
            </a:fld>
            <a:endParaRPr lang="ar-S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867AA44B-00FB-4D35-B5FB-52CDBE43447D}" type="slidenum">
              <a:rPr lang="ar-SA" smtClean="0"/>
              <a:pPr/>
              <a:t>‹#›</a:t>
            </a:fld>
            <a:endParaRPr lang="ar-S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867AA44B-00FB-4D35-B5FB-52CDBE43447D}" type="slidenum">
              <a:rPr lang="ar-SA" smtClean="0"/>
              <a:pPr/>
              <a:t>‹#›</a:t>
            </a:fld>
            <a:endParaRPr lang="ar-S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867AA44B-00FB-4D35-B5FB-52CDBE43447D}"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867AA44B-00FB-4D35-B5FB-52CDBE43447D}" type="slidenum">
              <a:rPr lang="ar-SA" smtClean="0"/>
              <a:pPr/>
              <a:t>‹#›</a:t>
            </a:fld>
            <a:endParaRPr lang="ar-S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2971B52-1400-42B7-973E-835E6138D5BA}" type="datetimeFigureOut">
              <a:rPr lang="ar-SA" smtClean="0"/>
              <a:pPr/>
              <a:t>29/01/35</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867AA44B-00FB-4D35-B5FB-52CDBE43447D}"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2971B52-1400-42B7-973E-835E6138D5BA}" type="datetimeFigureOut">
              <a:rPr lang="ar-SA" smtClean="0"/>
              <a:pPr/>
              <a:t>29/01/35</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867AA44B-00FB-4D35-B5FB-52CDBE43447D}"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2971B52-1400-42B7-973E-835E6138D5BA}" type="datetimeFigureOut">
              <a:rPr lang="ar-SA" smtClean="0"/>
              <a:pPr/>
              <a:t>29/01/35</a:t>
            </a:fld>
            <a:endParaRPr lang="ar-S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67AA44B-00FB-4D35-B5FB-52CDBE43447D}" type="slidenum">
              <a:rPr lang="ar-SA" smtClean="0"/>
              <a:pPr/>
              <a:t>‹#›</a:t>
            </a:fld>
            <a:endParaRPr lang="ar-S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2971B52-1400-42B7-973E-835E6138D5BA}" type="datetimeFigureOut">
              <a:rPr lang="ar-SA" smtClean="0"/>
              <a:pPr/>
              <a:t>29/01/35</a:t>
            </a:fld>
            <a:endParaRPr lang="ar-S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67AA44B-00FB-4D35-B5FB-52CDBE43447D}"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Procurement Management</a:t>
            </a:r>
            <a:endParaRPr lang="ar-SA" dirty="0"/>
          </a:p>
        </p:txBody>
      </p:sp>
      <p:sp>
        <p:nvSpPr>
          <p:cNvPr id="3" name="Subtitle 2"/>
          <p:cNvSpPr>
            <a:spLocks noGrp="1"/>
          </p:cNvSpPr>
          <p:nvPr>
            <p:ph type="subTitle" idx="1"/>
          </p:nvPr>
        </p:nvSpPr>
        <p:spPr/>
        <p:txBody>
          <a:bodyPr/>
          <a:lstStyle/>
          <a:p>
            <a:endParaRPr lang="ar-S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9283401-AF51-43AC-9190-FCA928A2B436}" type="slidenum">
              <a:rPr lang="en-US"/>
              <a:pPr/>
              <a:t>10</a:t>
            </a:fld>
            <a:endParaRPr lang="en-US"/>
          </a:p>
        </p:txBody>
      </p:sp>
      <p:sp>
        <p:nvSpPr>
          <p:cNvPr id="5" name="Footer Placeholder 4"/>
          <p:cNvSpPr>
            <a:spLocks noGrp="1"/>
          </p:cNvSpPr>
          <p:nvPr>
            <p:ph type="ftr" sz="quarter" idx="11"/>
          </p:nvPr>
        </p:nvSpPr>
        <p:spPr/>
        <p:txBody>
          <a:bodyPr/>
          <a:lstStyle/>
          <a:p>
            <a:r>
              <a:rPr lang="en-US"/>
              <a:t>Information Technology Project Management, Fourth Edition</a:t>
            </a:r>
          </a:p>
        </p:txBody>
      </p:sp>
      <p:sp>
        <p:nvSpPr>
          <p:cNvPr id="345090" name="Rectangle 2"/>
          <p:cNvSpPr>
            <a:spLocks noGrp="1" noChangeArrowheads="1"/>
          </p:cNvSpPr>
          <p:nvPr>
            <p:ph type="title"/>
          </p:nvPr>
        </p:nvSpPr>
        <p:spPr/>
        <p:txBody>
          <a:bodyPr>
            <a:noAutofit/>
          </a:bodyPr>
          <a:lstStyle/>
          <a:p>
            <a:r>
              <a:rPr lang="en-US" sz="3200" dirty="0" smtClean="0"/>
              <a:t>(Before Contracts):  Statement of Work</a:t>
            </a:r>
            <a:endParaRPr lang="en-US" sz="3200" dirty="0"/>
          </a:p>
        </p:txBody>
      </p:sp>
      <p:sp>
        <p:nvSpPr>
          <p:cNvPr id="345091" name="Rectangle 3"/>
          <p:cNvSpPr>
            <a:spLocks noGrp="1" noChangeArrowheads="1"/>
          </p:cNvSpPr>
          <p:nvPr>
            <p:ph type="body" idx="1"/>
          </p:nvPr>
        </p:nvSpPr>
        <p:spPr/>
        <p:txBody>
          <a:bodyPr>
            <a:normAutofit fontScale="85000" lnSpcReduction="10000"/>
          </a:bodyPr>
          <a:lstStyle/>
          <a:p>
            <a:pPr algn="l" rtl="0">
              <a:spcBef>
                <a:spcPct val="60000"/>
              </a:spcBef>
            </a:pPr>
            <a:r>
              <a:rPr lang="en-US" dirty="0" smtClean="0"/>
              <a:t>Statement of Work (SOW) is a “contract” between the Software Development/IT  staff and the customer regarding deliverables and time estimates for a software system/IT system development project.</a:t>
            </a:r>
          </a:p>
          <a:p>
            <a:pPr algn="l" rtl="0">
              <a:spcBef>
                <a:spcPct val="60000"/>
              </a:spcBef>
            </a:pPr>
            <a:endParaRPr lang="en-US" dirty="0" smtClean="0"/>
          </a:p>
          <a:p>
            <a:pPr algn="l" rtl="0">
              <a:spcBef>
                <a:spcPct val="60000"/>
              </a:spcBef>
            </a:pPr>
            <a:r>
              <a:rPr lang="en-US" dirty="0" smtClean="0"/>
              <a:t> SOW is a document which describes the procurement item in sufficient detail to allow prospective sellers to determine if they are capable of providing the item and potentially at what cost</a:t>
            </a:r>
          </a:p>
          <a:p>
            <a:pPr algn="l" rtl="0">
              <a:spcBef>
                <a:spcPct val="60000"/>
              </a:spcBef>
            </a:pPr>
            <a:endParaRPr lang="en-US" dirty="0" smtClean="0"/>
          </a:p>
          <a:p>
            <a:pPr algn="l" rtl="0">
              <a:spcBef>
                <a:spcPct val="60000"/>
              </a:spcBef>
            </a:pPr>
            <a:r>
              <a:rPr lang="en-US" dirty="0" smtClean="0"/>
              <a:t> SOW is a document which describes 100% of the work or services required to be completed under contract by the seller</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endParaRPr lang="ar-SA"/>
          </a:p>
        </p:txBody>
      </p:sp>
      <p:sp>
        <p:nvSpPr>
          <p:cNvPr id="5" name="Footer Placeholder 3"/>
          <p:cNvSpPr>
            <a:spLocks noGrp="1"/>
          </p:cNvSpPr>
          <p:nvPr>
            <p:ph type="ftr" sz="quarter" idx="11"/>
          </p:nvPr>
        </p:nvSpPr>
        <p:spPr/>
        <p:txBody>
          <a:bodyPr/>
          <a:lstStyle/>
          <a:p>
            <a:r>
              <a:rPr lang="en-US"/>
              <a:t>Information Technology Project Management, Fourth Edition</a:t>
            </a:r>
          </a:p>
        </p:txBody>
      </p:sp>
      <p:sp>
        <p:nvSpPr>
          <p:cNvPr id="4" name="Slide Number Placeholder 2"/>
          <p:cNvSpPr>
            <a:spLocks noGrp="1"/>
          </p:cNvSpPr>
          <p:nvPr>
            <p:ph type="sldNum" sz="quarter" idx="12"/>
          </p:nvPr>
        </p:nvSpPr>
        <p:spPr/>
        <p:txBody>
          <a:bodyPr/>
          <a:lstStyle/>
          <a:p>
            <a:fld id="{3D16394D-7DC9-4C1E-B9E6-50C190C75BFC}" type="slidenum">
              <a:rPr lang="en-US"/>
              <a:pPr/>
              <a:t>11</a:t>
            </a:fld>
            <a:endParaRPr lang="en-US"/>
          </a:p>
        </p:txBody>
      </p:sp>
      <p:sp>
        <p:nvSpPr>
          <p:cNvPr id="346114" name="Rectangle 2"/>
          <p:cNvSpPr>
            <a:spLocks noGrp="1" noChangeArrowheads="1"/>
          </p:cNvSpPr>
          <p:nvPr>
            <p:ph type="title"/>
          </p:nvPr>
        </p:nvSpPr>
        <p:spPr/>
        <p:txBody>
          <a:bodyPr>
            <a:normAutofit fontScale="90000"/>
          </a:bodyPr>
          <a:lstStyle/>
          <a:p>
            <a:r>
              <a:rPr lang="en-US" sz="4000"/>
              <a:t>Figure 12-2. Statement of Work (SOW) Template</a:t>
            </a:r>
          </a:p>
        </p:txBody>
      </p:sp>
      <p:graphicFrame>
        <p:nvGraphicFramePr>
          <p:cNvPr id="346115" name="Object 3"/>
          <p:cNvGraphicFramePr>
            <a:graphicFrameLocks noChangeAspect="1"/>
          </p:cNvGraphicFramePr>
          <p:nvPr/>
        </p:nvGraphicFramePr>
        <p:xfrm>
          <a:off x="381000" y="1447800"/>
          <a:ext cx="8305800" cy="4968875"/>
        </p:xfrm>
        <a:graphic>
          <a:graphicData uri="http://schemas.openxmlformats.org/presentationml/2006/ole">
            <p:oleObj spid="_x0000_s6146" name="Document" r:id="rId3" imgW="5624909" imgH="3380743" progId="Word.Document.8">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l" rtl="0"/>
            <a:r>
              <a:rPr lang="en-US" dirty="0" smtClean="0"/>
              <a:t>Contracts : The seller/buyer relationship is based on a signed contract = a mutually binding  agreement entered into by two or more parties enforceable in a court of law.</a:t>
            </a:r>
          </a:p>
          <a:p>
            <a:pPr algn="l" rtl="0"/>
            <a:endParaRPr lang="en-US" dirty="0" smtClean="0"/>
          </a:p>
          <a:p>
            <a:pPr algn="l" rtl="0"/>
            <a:r>
              <a:rPr lang="en-US" dirty="0" smtClean="0"/>
              <a:t> It obligates the seller (provider, developer) to provide the specified products, services, or results. It also, obligates the buyer (customer) to provide in most cases monetary compensation</a:t>
            </a:r>
          </a:p>
          <a:p>
            <a:pPr algn="l" rtl="0"/>
            <a:endParaRPr lang="en-US" dirty="0" smtClean="0"/>
          </a:p>
          <a:p>
            <a:pPr algn="l" rtl="0"/>
            <a:r>
              <a:rPr lang="en-US" dirty="0" smtClean="0"/>
              <a:t>Contracts generally fall into one of three broad categories:</a:t>
            </a:r>
          </a:p>
          <a:p>
            <a:pPr lvl="1" algn="l" rtl="0"/>
            <a:r>
              <a:rPr lang="en-US" dirty="0" smtClean="0"/>
              <a:t>Type 1: Fixed-price or lump-sum</a:t>
            </a:r>
          </a:p>
          <a:p>
            <a:pPr lvl="1" algn="l" rtl="0"/>
            <a:r>
              <a:rPr lang="en-US" dirty="0" smtClean="0"/>
              <a:t>Type 2: Cost-reimbursable </a:t>
            </a:r>
          </a:p>
          <a:p>
            <a:pPr lvl="1" algn="l" rtl="0"/>
            <a:r>
              <a:rPr lang="en-US" dirty="0" smtClean="0"/>
              <a:t>Type 3: Time and material</a:t>
            </a:r>
            <a:endParaRPr lang="ar-SA" dirty="0"/>
          </a:p>
        </p:txBody>
      </p:sp>
      <p:sp>
        <p:nvSpPr>
          <p:cNvPr id="3" name="Title 2"/>
          <p:cNvSpPr>
            <a:spLocks noGrp="1"/>
          </p:cNvSpPr>
          <p:nvPr>
            <p:ph type="title"/>
          </p:nvPr>
        </p:nvSpPr>
        <p:spPr/>
        <p:txBody>
          <a:bodyPr/>
          <a:lstStyle/>
          <a:p>
            <a:r>
              <a:rPr lang="en-US" dirty="0" smtClean="0"/>
              <a:t>Contracts</a:t>
            </a:r>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lgn="l" rtl="0"/>
            <a:r>
              <a:rPr lang="en-US" dirty="0" smtClean="0"/>
              <a:t>Contract that provides for a price which normally is not subject to any adjustment unless certain provisions (such as contract change, economic pricing, or defective pricing) are included in the agreement. These contracts are negotiated usually where reasonably definite specifications are available, and costs can be estimated with reasonable accuracy. </a:t>
            </a:r>
          </a:p>
          <a:p>
            <a:pPr algn="l" rtl="0"/>
            <a:endParaRPr lang="en-US" dirty="0" smtClean="0"/>
          </a:p>
          <a:p>
            <a:pPr algn="l" rtl="0"/>
            <a:r>
              <a:rPr lang="en-US" dirty="0" smtClean="0"/>
              <a:t>A fixed price contract places minimum administrative burden on the contracting parties, but subjects the contractor to the maximum risk arising from full responsibility for all cost escalations. Also called firm price contract. </a:t>
            </a:r>
          </a:p>
          <a:p>
            <a:pPr algn="l" rtl="0"/>
            <a:endParaRPr lang="en-US" dirty="0" smtClean="0"/>
          </a:p>
          <a:p>
            <a:pPr algn="l" rtl="0"/>
            <a:r>
              <a:rPr lang="en-US" dirty="0" smtClean="0"/>
              <a:t> A fixed-price or lump-sum contract is appropriate when the Statement of Work (SOW) is sufficiently detailed and stable such that the seller can prepare an accurate fixed price for completing the work</a:t>
            </a:r>
          </a:p>
          <a:p>
            <a:pPr algn="l" rtl="0"/>
            <a:endParaRPr lang="en-US" dirty="0" smtClean="0"/>
          </a:p>
          <a:p>
            <a:pPr algn="l" rtl="0"/>
            <a:r>
              <a:rPr lang="en-US" dirty="0" smtClean="0"/>
              <a:t> The seller is obligated to complete 100% of the work at the negotiated (fixed-price) contract value</a:t>
            </a:r>
          </a:p>
          <a:p>
            <a:pPr algn="l" rtl="0"/>
            <a:endParaRPr lang="en-US" dirty="0" smtClean="0"/>
          </a:p>
          <a:p>
            <a:pPr algn="l" rtl="0"/>
            <a:r>
              <a:rPr lang="en-US" dirty="0" smtClean="0"/>
              <a:t> Unfortunately, this method presents risks for both </a:t>
            </a:r>
          </a:p>
          <a:p>
            <a:pPr algn="l" rtl="0"/>
            <a:r>
              <a:rPr lang="en-US" dirty="0" smtClean="0"/>
              <a:t>buyer and seller. Why?</a:t>
            </a:r>
            <a:endParaRPr lang="ar-SA" dirty="0"/>
          </a:p>
        </p:txBody>
      </p:sp>
      <p:sp>
        <p:nvSpPr>
          <p:cNvPr id="3" name="Title 2"/>
          <p:cNvSpPr>
            <a:spLocks noGrp="1"/>
          </p:cNvSpPr>
          <p:nvPr>
            <p:ph type="title"/>
          </p:nvPr>
        </p:nvSpPr>
        <p:spPr/>
        <p:txBody>
          <a:bodyPr/>
          <a:lstStyle/>
          <a:p>
            <a:pPr lvl="1" algn="l" rtl="1">
              <a:spcBef>
                <a:spcPct val="0"/>
              </a:spcBef>
            </a:pPr>
            <a:r>
              <a:rPr lang="en-US" sz="3700" b="1" kern="1200" dirty="0">
                <a:solidFill>
                  <a:schemeClr val="tx2"/>
                </a:solidFill>
                <a:effectLst>
                  <a:outerShdw blurRad="31750" dist="25400" dir="5400000" algn="tl" rotWithShape="0">
                    <a:srgbClr val="000000">
                      <a:alpha val="25000"/>
                    </a:srgbClr>
                  </a:outerShdw>
                </a:effectLst>
                <a:latin typeface="+mj-lt"/>
                <a:ea typeface="+mj-ea"/>
                <a:cs typeface="+mj-cs"/>
              </a:rPr>
              <a:t>Type 1: Fixed-price or lump-sum</a:t>
            </a:r>
            <a:endParaRPr lang="ar-SA" sz="3700" b="1" kern="1200" dirty="0">
              <a:solidFill>
                <a:schemeClr val="tx2"/>
              </a:solidFill>
              <a:effectLst>
                <a:outerShdw blurRad="31750" dist="25400" dir="5400000" algn="tl" rotWithShape="0">
                  <a:srgbClr val="000000">
                    <a:alpha val="25000"/>
                  </a:srgbClr>
                </a:outerShdw>
              </a:effectLst>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rtl="0"/>
            <a:r>
              <a:rPr lang="en-US" dirty="0" smtClean="0"/>
              <a:t>This category involves the reimbursement (payment) of the seller’s actual costs, plus a fee typically representing the seller’s profit.</a:t>
            </a:r>
          </a:p>
          <a:p>
            <a:pPr algn="l" rtl="0"/>
            <a:r>
              <a:rPr lang="en-US" dirty="0" smtClean="0"/>
              <a:t> Cost-reimbursable contracts include incentive (motive, stimuli) clauses based on the seller meeting certain project objectives such as schedule targets or cost targets</a:t>
            </a:r>
          </a:p>
          <a:p>
            <a:pPr lvl="1" algn="l" rtl="0"/>
            <a:r>
              <a:rPr lang="en-US" dirty="0" smtClean="0"/>
              <a:t>2.1. Cost-plus-fee or cost-plus percentage of cost</a:t>
            </a:r>
          </a:p>
          <a:p>
            <a:pPr lvl="1" algn="l" rtl="0"/>
            <a:r>
              <a:rPr lang="en-US" dirty="0" smtClean="0"/>
              <a:t>2.2. Cost-plus-fixed fee</a:t>
            </a:r>
          </a:p>
          <a:p>
            <a:pPr lvl="1" algn="l" rtl="0"/>
            <a:r>
              <a:rPr lang="en-US" dirty="0" smtClean="0"/>
              <a:t>2.3. Cost-plus-incentive fee (stimulus)</a:t>
            </a:r>
            <a:endParaRPr lang="ar-SA" dirty="0"/>
          </a:p>
        </p:txBody>
      </p:sp>
      <p:sp>
        <p:nvSpPr>
          <p:cNvPr id="3" name="Title 2"/>
          <p:cNvSpPr>
            <a:spLocks noGrp="1"/>
          </p:cNvSpPr>
          <p:nvPr>
            <p:ph type="title"/>
          </p:nvPr>
        </p:nvSpPr>
        <p:spPr>
          <a:xfrm>
            <a:off x="467544" y="260648"/>
            <a:ext cx="8229600" cy="1143000"/>
          </a:xfrm>
        </p:spPr>
        <p:txBody>
          <a:bodyPr>
            <a:normAutofit/>
          </a:bodyPr>
          <a:lstStyle/>
          <a:p>
            <a:pPr lvl="1" algn="l" rtl="1">
              <a:spcBef>
                <a:spcPct val="0"/>
              </a:spcBef>
            </a:pPr>
            <a:r>
              <a:rPr lang="en-US" sz="3700" b="1" kern="1200" dirty="0" smtClean="0">
                <a:solidFill>
                  <a:schemeClr val="tx2"/>
                </a:solidFill>
                <a:effectLst>
                  <a:outerShdw blurRad="31750" dist="25400" dir="5400000" algn="tl" rotWithShape="0">
                    <a:srgbClr val="000000">
                      <a:alpha val="25000"/>
                    </a:srgbClr>
                  </a:outerShdw>
                </a:effectLst>
                <a:latin typeface="+mj-lt"/>
                <a:ea typeface="+mj-ea"/>
                <a:cs typeface="+mj-cs"/>
              </a:rPr>
              <a:t>Type </a:t>
            </a:r>
            <a:r>
              <a:rPr lang="en-US" sz="3700" b="1" kern="1200" dirty="0">
                <a:solidFill>
                  <a:schemeClr val="tx2"/>
                </a:solidFill>
                <a:effectLst>
                  <a:outerShdw blurRad="31750" dist="25400" dir="5400000" algn="tl" rotWithShape="0">
                    <a:srgbClr val="000000">
                      <a:alpha val="25000"/>
                    </a:srgbClr>
                  </a:outerShdw>
                </a:effectLst>
                <a:latin typeface="+mj-lt"/>
                <a:ea typeface="+mj-ea"/>
                <a:cs typeface="+mj-cs"/>
              </a:rPr>
              <a:t>2: Cost-reimbursable </a:t>
            </a:r>
            <a:endParaRPr lang="ar-SA" sz="3700" b="1" kern="1200" dirty="0">
              <a:solidFill>
                <a:schemeClr val="tx2"/>
              </a:solidFill>
              <a:effectLst>
                <a:outerShdw blurRad="31750" dist="25400" dir="5400000" algn="tl" rotWithShape="0">
                  <a:srgbClr val="000000">
                    <a:alpha val="25000"/>
                  </a:srgbClr>
                </a:outerShdw>
              </a:effectLst>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457200" indent="-457200" algn="l" rtl="0"/>
            <a:endParaRPr lang="en-US" b="1" dirty="0" smtClean="0"/>
          </a:p>
          <a:p>
            <a:pPr marL="457200" indent="-457200" algn="l" rtl="0"/>
            <a:r>
              <a:rPr lang="en-US" b="1" dirty="0" smtClean="0"/>
              <a:t>Cost plus percentage of costs (CPPC)</a:t>
            </a:r>
            <a:r>
              <a:rPr lang="en-US" dirty="0" smtClean="0"/>
              <a:t>: The buyer pays the supplier for allowable performance costs plus a predetermined percentage based on total costs.</a:t>
            </a:r>
          </a:p>
          <a:p>
            <a:pPr marL="457200" indent="-457200" algn="l" rtl="0"/>
            <a:r>
              <a:rPr lang="en-US" b="1" dirty="0" smtClean="0"/>
              <a:t>Cost plus fixed fee (CPFF)</a:t>
            </a:r>
            <a:r>
              <a:rPr lang="en-US" dirty="0" smtClean="0"/>
              <a:t>: The buyer pays the supplier for allowable performance costs plus a fixed fee payment usually based on a percentage of estimated costs.</a:t>
            </a:r>
          </a:p>
          <a:p>
            <a:pPr marL="457200" indent="-457200" algn="l" rtl="0"/>
            <a:endParaRPr lang="en-US" dirty="0" smtClean="0"/>
          </a:p>
          <a:p>
            <a:pPr marL="457200" indent="-457200" algn="l" rtl="0"/>
            <a:r>
              <a:rPr lang="en-US" b="1" dirty="0" smtClean="0"/>
              <a:t>Cost plus incentive fee (CPIF)</a:t>
            </a:r>
            <a:r>
              <a:rPr lang="en-US" dirty="0" smtClean="0"/>
              <a:t>: The buyer pays the supplier for allowable performance costs plus a predetermined fee and an incentive bonus.</a:t>
            </a:r>
          </a:p>
          <a:p>
            <a:pPr marL="457200" indent="-457200" algn="l" rtl="0"/>
            <a:endParaRPr lang="en-US" dirty="0" smtClean="0"/>
          </a:p>
          <a:p>
            <a:endParaRPr lang="ar-SA" dirty="0"/>
          </a:p>
        </p:txBody>
      </p:sp>
      <p:sp>
        <p:nvSpPr>
          <p:cNvPr id="3" name="Title 2"/>
          <p:cNvSpPr>
            <a:spLocks noGrp="1"/>
          </p:cNvSpPr>
          <p:nvPr>
            <p:ph type="title"/>
          </p:nvPr>
        </p:nvSpPr>
        <p:spPr/>
        <p:txBody>
          <a:bodyPr/>
          <a:lstStyle/>
          <a:p>
            <a:r>
              <a:rPr lang="en-US" sz="4400" dirty="0" smtClean="0"/>
              <a:t>Type 2: Cost-reimbursable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lgn="l" rtl="0"/>
            <a:r>
              <a:rPr lang="en-US" dirty="0" smtClean="0">
                <a:solidFill>
                  <a:srgbClr val="FF0000"/>
                </a:solidFill>
              </a:rPr>
              <a:t>For example: </a:t>
            </a:r>
          </a:p>
          <a:p>
            <a:pPr marL="713232" lvl="1" indent="-457200" algn="l" rtl="0"/>
            <a:r>
              <a:rPr lang="en-US" dirty="0" smtClean="0"/>
              <a:t> a project that was originally estimated to cost $50,000 was also given a fixed fee of $10,000. </a:t>
            </a:r>
          </a:p>
          <a:p>
            <a:pPr marL="713232" lvl="1" indent="-457200" algn="l" rtl="0"/>
            <a:r>
              <a:rPr lang="en-US" dirty="0" smtClean="0"/>
              <a:t>If the project was completed by the Seller at greater cost (for example, at a cost of $60,000), then they would only receive $60K + $10K + ($50K - $60K) = $60,000 or $ 0.0 profit</a:t>
            </a:r>
          </a:p>
          <a:p>
            <a:pPr marL="713232" lvl="1" indent="-457200" algn="l" rtl="0"/>
            <a:r>
              <a:rPr lang="en-US" dirty="0" smtClean="0"/>
              <a:t> If the project was completed by the Seller at lower cost (for example, at a cost of $45,000), then they would receive $45,000 + $10,000 = $55,000 or $ 10K profit</a:t>
            </a:r>
            <a:endParaRPr lang="ar-SA" dirty="0"/>
          </a:p>
        </p:txBody>
      </p:sp>
      <p:sp>
        <p:nvSpPr>
          <p:cNvPr id="3" name="Title 2"/>
          <p:cNvSpPr>
            <a:spLocks noGrp="1"/>
          </p:cNvSpPr>
          <p:nvPr>
            <p:ph type="title"/>
          </p:nvPr>
        </p:nvSpPr>
        <p:spPr/>
        <p:txBody>
          <a:bodyPr/>
          <a:lstStyle/>
          <a:p>
            <a:r>
              <a:rPr lang="en-US" dirty="0" smtClean="0"/>
              <a:t>CPFF</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rtl="0"/>
            <a:r>
              <a:rPr lang="en-US" dirty="0" smtClean="0"/>
              <a:t>Example # 1:</a:t>
            </a:r>
          </a:p>
          <a:p>
            <a:pPr lvl="1" algn="l" rtl="0"/>
            <a:r>
              <a:rPr lang="en-US" dirty="0" smtClean="0"/>
              <a:t> Sharing Formula 85/15, 85% by buyer and 15% by seller</a:t>
            </a:r>
          </a:p>
          <a:p>
            <a:pPr lvl="1" algn="l" rtl="0"/>
            <a:r>
              <a:rPr lang="en-US" dirty="0" smtClean="0"/>
              <a:t> Allowable cost $50,000</a:t>
            </a:r>
          </a:p>
          <a:p>
            <a:pPr lvl="1" algn="l" rtl="0"/>
            <a:r>
              <a:rPr lang="en-US" dirty="0" smtClean="0"/>
              <a:t> Target Fee $3,750</a:t>
            </a:r>
          </a:p>
          <a:p>
            <a:pPr lvl="1" algn="l" rtl="0"/>
            <a:r>
              <a:rPr lang="en-US" dirty="0" smtClean="0"/>
              <a:t> Maximum Fee $6,750</a:t>
            </a:r>
          </a:p>
          <a:p>
            <a:pPr lvl="1" algn="l" rtl="0"/>
            <a:r>
              <a:rPr lang="en-US" dirty="0" smtClean="0"/>
              <a:t> Minimum Fee $1,500</a:t>
            </a:r>
          </a:p>
          <a:p>
            <a:pPr algn="l" rtl="0"/>
            <a:r>
              <a:rPr lang="en-US" dirty="0" smtClean="0"/>
              <a:t> Project Result:</a:t>
            </a:r>
          </a:p>
          <a:p>
            <a:pPr lvl="1" algn="l" rtl="0"/>
            <a:r>
              <a:rPr lang="en-US" dirty="0" smtClean="0"/>
              <a:t>Seller completes the project at cost of $45,000</a:t>
            </a:r>
          </a:p>
          <a:p>
            <a:pPr lvl="1" algn="l" rtl="0"/>
            <a:r>
              <a:rPr lang="en-US" dirty="0" smtClean="0"/>
              <a:t> Seller is paid $45,000 + ($50,000 – $45,000) * .15 + $3750 = $49,500</a:t>
            </a:r>
          </a:p>
          <a:p>
            <a:pPr lvl="1" algn="l" rtl="0"/>
            <a:r>
              <a:rPr lang="en-US" dirty="0" smtClean="0"/>
              <a:t> Seller profit = $49.500 - $45,000 = $4,500</a:t>
            </a:r>
            <a:endParaRPr lang="ar-SA" dirty="0"/>
          </a:p>
        </p:txBody>
      </p:sp>
      <p:sp>
        <p:nvSpPr>
          <p:cNvPr id="3" name="Title 2"/>
          <p:cNvSpPr>
            <a:spLocks noGrp="1"/>
          </p:cNvSpPr>
          <p:nvPr>
            <p:ph type="title"/>
          </p:nvPr>
        </p:nvSpPr>
        <p:spPr/>
        <p:txBody>
          <a:bodyPr/>
          <a:lstStyle/>
          <a:p>
            <a:r>
              <a:rPr lang="en-US" dirty="0" smtClean="0"/>
              <a:t>CPIF</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rtl="0"/>
            <a:r>
              <a:rPr lang="en-US" dirty="0" smtClean="0"/>
              <a:t>Example # 2</a:t>
            </a:r>
          </a:p>
          <a:p>
            <a:pPr lvl="1" algn="l" rtl="0"/>
            <a:r>
              <a:rPr lang="en-US" dirty="0" smtClean="0"/>
              <a:t> Sharing Formula 85/15</a:t>
            </a:r>
          </a:p>
          <a:p>
            <a:pPr lvl="1" algn="l" rtl="0"/>
            <a:r>
              <a:rPr lang="en-US" dirty="0" smtClean="0"/>
              <a:t> Allowable cost $50,000</a:t>
            </a:r>
          </a:p>
          <a:p>
            <a:pPr lvl="1" algn="l" rtl="0"/>
            <a:r>
              <a:rPr lang="en-US" dirty="0" smtClean="0"/>
              <a:t> Target Fee $3,750</a:t>
            </a:r>
          </a:p>
          <a:p>
            <a:pPr lvl="1" algn="l" rtl="0"/>
            <a:r>
              <a:rPr lang="en-US" dirty="0" smtClean="0"/>
              <a:t> Maximum Fee $6,750</a:t>
            </a:r>
          </a:p>
          <a:p>
            <a:pPr lvl="1" algn="l" rtl="0"/>
            <a:r>
              <a:rPr lang="en-US" dirty="0" smtClean="0"/>
              <a:t> Minimum Fee $1,500</a:t>
            </a:r>
          </a:p>
          <a:p>
            <a:pPr algn="l" rtl="0"/>
            <a:r>
              <a:rPr lang="en-US" dirty="0" smtClean="0"/>
              <a:t> Project Result:</a:t>
            </a:r>
          </a:p>
          <a:p>
            <a:pPr lvl="1" algn="l" rtl="0"/>
            <a:r>
              <a:rPr lang="en-US" dirty="0" smtClean="0"/>
              <a:t>• Seller completes the project at cost of $55,000</a:t>
            </a:r>
          </a:p>
          <a:p>
            <a:pPr lvl="1" algn="l" rtl="0"/>
            <a:r>
              <a:rPr lang="en-US" dirty="0" smtClean="0"/>
              <a:t>• Seller is paid: $55,000 + $1,500 = $56,500</a:t>
            </a:r>
          </a:p>
          <a:p>
            <a:pPr lvl="1" algn="l" rtl="0"/>
            <a:r>
              <a:rPr lang="en-US" dirty="0" smtClean="0"/>
              <a:t>• Seller profit = $1,500</a:t>
            </a:r>
            <a:endParaRPr lang="ar-SA" dirty="0"/>
          </a:p>
        </p:txBody>
      </p:sp>
      <p:sp>
        <p:nvSpPr>
          <p:cNvPr id="3" name="Title 2"/>
          <p:cNvSpPr>
            <a:spLocks noGrp="1"/>
          </p:cNvSpPr>
          <p:nvPr>
            <p:ph type="title"/>
          </p:nvPr>
        </p:nvSpPr>
        <p:spPr/>
        <p:txBody>
          <a:bodyPr/>
          <a:lstStyle/>
          <a:p>
            <a:endParaRPr lang="ar-S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fld id="{ECA7E684-947C-47A1-A59E-E9EE4C3DEFBD}" type="slidenum">
              <a:rPr lang="en-US"/>
              <a:pPr/>
              <a:t>19</a:t>
            </a:fld>
            <a:endParaRPr lang="en-US"/>
          </a:p>
        </p:txBody>
      </p:sp>
      <p:sp>
        <p:nvSpPr>
          <p:cNvPr id="5" name="Footer Placeholder 3"/>
          <p:cNvSpPr>
            <a:spLocks noGrp="1"/>
          </p:cNvSpPr>
          <p:nvPr>
            <p:ph type="ftr" sz="quarter" idx="11"/>
          </p:nvPr>
        </p:nvSpPr>
        <p:spPr/>
        <p:txBody>
          <a:bodyPr/>
          <a:lstStyle/>
          <a:p>
            <a:r>
              <a:rPr lang="en-US"/>
              <a:t>Information Technology Project Management, Fourth Edition</a:t>
            </a:r>
          </a:p>
        </p:txBody>
      </p:sp>
      <p:sp>
        <p:nvSpPr>
          <p:cNvPr id="344066" name="Rectangle 2"/>
          <p:cNvSpPr>
            <a:spLocks noGrp="1" noChangeArrowheads="1"/>
          </p:cNvSpPr>
          <p:nvPr>
            <p:ph type="title"/>
          </p:nvPr>
        </p:nvSpPr>
        <p:spPr/>
        <p:txBody>
          <a:bodyPr>
            <a:normAutofit fontScale="90000"/>
          </a:bodyPr>
          <a:lstStyle/>
          <a:p>
            <a:r>
              <a:rPr lang="en-US"/>
              <a:t>Figure 12-2. Contract Types Versus Risk</a:t>
            </a:r>
          </a:p>
        </p:txBody>
      </p:sp>
      <p:pic>
        <p:nvPicPr>
          <p:cNvPr id="344067" name="Picture 3"/>
          <p:cNvPicPr>
            <a:picLocks noChangeAspect="1" noChangeArrowheads="1"/>
          </p:cNvPicPr>
          <p:nvPr/>
        </p:nvPicPr>
        <p:blipFill>
          <a:blip r:embed="rId2" cstate="print"/>
          <a:srcRect/>
          <a:stretch>
            <a:fillRect/>
          </a:stretch>
        </p:blipFill>
        <p:spPr bwMode="auto">
          <a:xfrm>
            <a:off x="152400" y="1524000"/>
            <a:ext cx="8839200" cy="307975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r>
              <a:rPr lang="en-US" dirty="0" smtClean="0">
                <a:solidFill>
                  <a:schemeClr val="accent1">
                    <a:lumMod val="75000"/>
                  </a:schemeClr>
                </a:solidFill>
              </a:rPr>
              <a:t>Procurement</a:t>
            </a:r>
            <a:r>
              <a:rPr lang="en-US" dirty="0" smtClean="0"/>
              <a:t> means acquiring or purchasing  products, systems, tools, applications, and/or services from an outside/external source</a:t>
            </a:r>
          </a:p>
          <a:p>
            <a:pPr marL="457200" indent="-457200" algn="l" rtl="0">
              <a:spcBef>
                <a:spcPct val="60000"/>
              </a:spcBef>
            </a:pPr>
            <a:r>
              <a:rPr lang="en-US" dirty="0" smtClean="0"/>
              <a:t>Experts predict that global spending on computer software and services will continue to grow.</a:t>
            </a:r>
          </a:p>
          <a:p>
            <a:pPr marL="457200" indent="-457200" algn="l" rtl="0">
              <a:spcBef>
                <a:spcPct val="60000"/>
              </a:spcBef>
            </a:pPr>
            <a:r>
              <a:rPr lang="en-US" dirty="0" smtClean="0"/>
              <a:t>India is the leading country for U.S. offshore outsourcing.</a:t>
            </a:r>
          </a:p>
          <a:p>
            <a:pPr algn="l" rtl="0"/>
            <a:endParaRPr lang="ar-SA" dirty="0"/>
          </a:p>
        </p:txBody>
      </p:sp>
      <p:sp>
        <p:nvSpPr>
          <p:cNvPr id="3" name="Title 2"/>
          <p:cNvSpPr>
            <a:spLocks noGrp="1"/>
          </p:cNvSpPr>
          <p:nvPr>
            <p:ph type="title"/>
          </p:nvPr>
        </p:nvSpPr>
        <p:spPr/>
        <p:txBody>
          <a:bodyPr>
            <a:normAutofit fontScale="90000"/>
          </a:bodyPr>
          <a:lstStyle/>
          <a:p>
            <a:r>
              <a:rPr lang="en-US" dirty="0" smtClean="0"/>
              <a:t>Importance of Project Procurement Management</a:t>
            </a:r>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B7D207D-A75E-4ECC-8E49-F48FCFB6BB82}" type="slidenum">
              <a:rPr lang="en-US"/>
              <a:pPr/>
              <a:t>20</a:t>
            </a:fld>
            <a:endParaRPr lang="en-US"/>
          </a:p>
        </p:txBody>
      </p:sp>
      <p:sp>
        <p:nvSpPr>
          <p:cNvPr id="5" name="Footer Placeholder 4"/>
          <p:cNvSpPr>
            <a:spLocks noGrp="1"/>
          </p:cNvSpPr>
          <p:nvPr>
            <p:ph type="ftr" sz="quarter" idx="11"/>
          </p:nvPr>
        </p:nvSpPr>
        <p:spPr/>
        <p:txBody>
          <a:bodyPr/>
          <a:lstStyle/>
          <a:p>
            <a:r>
              <a:rPr lang="en-US"/>
              <a:t>Information Technology Project Management, Fourth Edition</a:t>
            </a:r>
          </a:p>
        </p:txBody>
      </p:sp>
      <p:sp>
        <p:nvSpPr>
          <p:cNvPr id="377858" name="Rectangle 2"/>
          <p:cNvSpPr>
            <a:spLocks noGrp="1" noChangeArrowheads="1"/>
          </p:cNvSpPr>
          <p:nvPr>
            <p:ph type="title"/>
          </p:nvPr>
        </p:nvSpPr>
        <p:spPr/>
        <p:txBody>
          <a:bodyPr>
            <a:normAutofit fontScale="90000"/>
          </a:bodyPr>
          <a:lstStyle/>
          <a:p>
            <a:r>
              <a:rPr lang="en-US" dirty="0"/>
              <a:t>Project Procurement Management </a:t>
            </a:r>
            <a:r>
              <a:rPr lang="en-US" dirty="0" smtClean="0"/>
              <a:t>Processes</a:t>
            </a:r>
            <a:endParaRPr lang="en-US" dirty="0"/>
          </a:p>
        </p:txBody>
      </p:sp>
      <p:sp>
        <p:nvSpPr>
          <p:cNvPr id="377859" name="Rectangle 3"/>
          <p:cNvSpPr>
            <a:spLocks noGrp="1" noChangeArrowheads="1"/>
          </p:cNvSpPr>
          <p:nvPr>
            <p:ph type="body" idx="1"/>
          </p:nvPr>
        </p:nvSpPr>
        <p:spPr>
          <a:xfrm>
            <a:off x="381000" y="1752600"/>
            <a:ext cx="8458200" cy="4876800"/>
          </a:xfrm>
        </p:spPr>
        <p:txBody>
          <a:bodyPr/>
          <a:lstStyle/>
          <a:p>
            <a:pPr algn="l" rtl="0"/>
            <a:r>
              <a:rPr lang="en-US" b="1" dirty="0"/>
              <a:t>Requesting seller responses</a:t>
            </a:r>
            <a:r>
              <a:rPr lang="en-US" dirty="0"/>
              <a:t>: Obtaining information, quotes, bids, offers, or proposals from sellers, as appropriate.</a:t>
            </a:r>
          </a:p>
          <a:p>
            <a:pPr algn="l" rtl="0"/>
            <a:r>
              <a:rPr lang="en-US" b="1" dirty="0"/>
              <a:t>Selecting sellers</a:t>
            </a:r>
            <a:r>
              <a:rPr lang="en-US" dirty="0"/>
              <a:t>: Choosing from among potential suppliers through a process of evaluating potential sellers and negotiating the contract.</a:t>
            </a:r>
          </a:p>
          <a:p>
            <a:pPr algn="l" rtl="0"/>
            <a:r>
              <a:rPr lang="en-US" b="1" dirty="0"/>
              <a:t>Administering the contract</a:t>
            </a:r>
            <a:r>
              <a:rPr lang="en-US" dirty="0"/>
              <a:t>: Managing the relationship with the selected seller.</a:t>
            </a:r>
          </a:p>
          <a:p>
            <a:pPr algn="l" rtl="0"/>
            <a:r>
              <a:rPr lang="en-US" b="1" dirty="0"/>
              <a:t>Closing the contract</a:t>
            </a:r>
            <a:r>
              <a:rPr lang="en-US" dirty="0"/>
              <a:t>: Completing and settling each contract, including resolving any open items.</a:t>
            </a:r>
            <a:r>
              <a:rPr lang="en-US" sz="2400"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326F582-2073-49CB-8BB1-E1EC4B674129}" type="slidenum">
              <a:rPr lang="en-US"/>
              <a:pPr/>
              <a:t>21</a:t>
            </a:fld>
            <a:endParaRPr lang="en-US"/>
          </a:p>
        </p:txBody>
      </p:sp>
      <p:sp>
        <p:nvSpPr>
          <p:cNvPr id="5" name="Footer Placeholder 4"/>
          <p:cNvSpPr>
            <a:spLocks noGrp="1"/>
          </p:cNvSpPr>
          <p:nvPr>
            <p:ph type="ftr" sz="quarter" idx="11"/>
          </p:nvPr>
        </p:nvSpPr>
        <p:spPr/>
        <p:txBody>
          <a:bodyPr/>
          <a:lstStyle/>
          <a:p>
            <a:r>
              <a:rPr lang="en-US"/>
              <a:t>Information Technology Project Management, Fourth Edition</a:t>
            </a:r>
          </a:p>
        </p:txBody>
      </p:sp>
      <p:sp>
        <p:nvSpPr>
          <p:cNvPr id="347138" name="Rectangle 2"/>
          <p:cNvSpPr>
            <a:spLocks noGrp="1" noChangeArrowheads="1"/>
          </p:cNvSpPr>
          <p:nvPr>
            <p:ph type="title"/>
          </p:nvPr>
        </p:nvSpPr>
        <p:spPr>
          <a:xfrm>
            <a:off x="381000" y="228600"/>
            <a:ext cx="8382000" cy="838200"/>
          </a:xfrm>
        </p:spPr>
        <p:txBody>
          <a:bodyPr/>
          <a:lstStyle/>
          <a:p>
            <a:r>
              <a:rPr lang="en-US"/>
              <a:t>Planning Contracting</a:t>
            </a:r>
          </a:p>
        </p:txBody>
      </p:sp>
      <p:sp>
        <p:nvSpPr>
          <p:cNvPr id="347139" name="Rectangle 3"/>
          <p:cNvSpPr>
            <a:spLocks noGrp="1" noChangeArrowheads="1"/>
          </p:cNvSpPr>
          <p:nvPr>
            <p:ph type="body" idx="1"/>
          </p:nvPr>
        </p:nvSpPr>
        <p:spPr>
          <a:xfrm>
            <a:off x="152400" y="1219200"/>
            <a:ext cx="8839200" cy="5410200"/>
          </a:xfrm>
        </p:spPr>
        <p:txBody>
          <a:bodyPr/>
          <a:lstStyle/>
          <a:p>
            <a:pPr marL="457200" indent="-457200" algn="l" rtl="0"/>
            <a:r>
              <a:rPr lang="en-US" sz="2600" dirty="0"/>
              <a:t>Involves preparing several documents needed for potential sellers to prepare their responses and determining the evaluation criteria for the contract award.</a:t>
            </a:r>
          </a:p>
          <a:p>
            <a:pPr marL="1027113" lvl="1" indent="-455613" algn="l" rtl="0"/>
            <a:r>
              <a:rPr lang="en-US" sz="2400" b="1" dirty="0"/>
              <a:t>Request for Proposals</a:t>
            </a:r>
            <a:r>
              <a:rPr lang="en-US" sz="2400" dirty="0"/>
              <a:t>: Used to solicit proposals from prospective sellers.</a:t>
            </a:r>
          </a:p>
          <a:p>
            <a:pPr marL="1370013" lvl="2" algn="l" rtl="0"/>
            <a:r>
              <a:rPr lang="en-US" sz="2200" dirty="0"/>
              <a:t>A </a:t>
            </a:r>
            <a:r>
              <a:rPr lang="en-US" sz="2200" b="1" dirty="0"/>
              <a:t>proposal</a:t>
            </a:r>
            <a:r>
              <a:rPr lang="en-US" sz="2200" dirty="0"/>
              <a:t> is a document prepared by a seller when there are different approaches for meeting buyer needs.</a:t>
            </a:r>
            <a:r>
              <a:rPr lang="en-US" dirty="0"/>
              <a:t> </a:t>
            </a:r>
          </a:p>
          <a:p>
            <a:pPr marL="1027113" lvl="1" indent="-455613" algn="l" rtl="0"/>
            <a:r>
              <a:rPr lang="en-US" sz="2400" b="1" dirty="0"/>
              <a:t>Requests for Quotes</a:t>
            </a:r>
            <a:r>
              <a:rPr lang="en-US" sz="2400" dirty="0"/>
              <a:t>: Used to solicit quotes or bids from prospective suppliers.</a:t>
            </a:r>
          </a:p>
          <a:p>
            <a:pPr marL="1370013" lvl="2" algn="l" rtl="0"/>
            <a:r>
              <a:rPr lang="en-US" sz="2200" dirty="0"/>
              <a:t>A</a:t>
            </a:r>
            <a:r>
              <a:rPr lang="en-US" sz="2200" b="1" dirty="0"/>
              <a:t> bid</a:t>
            </a:r>
            <a:r>
              <a:rPr lang="en-US" sz="2200" dirty="0"/>
              <a:t>, also called a tender or quote (short for quotation), is a document prepared by sellers providing pricing for standard items that have been clearly defined by the buyer.</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lgn="r" rtl="0"/>
            <a:fld id="{D10DECFD-0597-4D3D-B362-50303AFA29C1}" type="slidenum">
              <a:rPr lang="en-US"/>
              <a:pPr algn="r" rtl="0"/>
              <a:t>22</a:t>
            </a:fld>
            <a:endParaRPr lang="en-US"/>
          </a:p>
        </p:txBody>
      </p:sp>
      <p:sp>
        <p:nvSpPr>
          <p:cNvPr id="5" name="Footer Placeholder 4"/>
          <p:cNvSpPr>
            <a:spLocks noGrp="1"/>
          </p:cNvSpPr>
          <p:nvPr>
            <p:ph type="ftr" sz="quarter" idx="11"/>
          </p:nvPr>
        </p:nvSpPr>
        <p:spPr/>
        <p:txBody>
          <a:bodyPr/>
          <a:lstStyle/>
          <a:p>
            <a:pPr algn="l" rtl="0"/>
            <a:r>
              <a:rPr lang="en-US"/>
              <a:t>Information Technology Project Management, Fourth Edition</a:t>
            </a:r>
          </a:p>
        </p:txBody>
      </p:sp>
      <p:sp>
        <p:nvSpPr>
          <p:cNvPr id="381954" name="Rectangle 2"/>
          <p:cNvSpPr>
            <a:spLocks noGrp="1" noChangeArrowheads="1"/>
          </p:cNvSpPr>
          <p:nvPr>
            <p:ph type="title"/>
          </p:nvPr>
        </p:nvSpPr>
        <p:spPr/>
        <p:txBody>
          <a:bodyPr/>
          <a:lstStyle/>
          <a:p>
            <a:pPr rtl="0"/>
            <a:r>
              <a:rPr lang="en-US" dirty="0"/>
              <a:t>Selecting Sellers</a:t>
            </a:r>
          </a:p>
        </p:txBody>
      </p:sp>
      <p:sp>
        <p:nvSpPr>
          <p:cNvPr id="381955" name="Rectangle 3"/>
          <p:cNvSpPr>
            <a:spLocks noGrp="1" noChangeArrowheads="1"/>
          </p:cNvSpPr>
          <p:nvPr>
            <p:ph type="body" idx="1"/>
          </p:nvPr>
        </p:nvSpPr>
        <p:spPr/>
        <p:txBody>
          <a:bodyPr/>
          <a:lstStyle/>
          <a:p>
            <a:pPr algn="l" rtl="0">
              <a:spcBef>
                <a:spcPct val="100000"/>
              </a:spcBef>
            </a:pPr>
            <a:r>
              <a:rPr lang="en-US" dirty="0"/>
              <a:t>Also called source selection.</a:t>
            </a:r>
          </a:p>
          <a:p>
            <a:pPr algn="l" rtl="0">
              <a:spcBef>
                <a:spcPct val="100000"/>
              </a:spcBef>
            </a:pPr>
            <a:r>
              <a:rPr lang="en-US" dirty="0"/>
              <a:t>Involves:</a:t>
            </a:r>
          </a:p>
          <a:p>
            <a:pPr lvl="1" algn="l" rtl="0">
              <a:spcBef>
                <a:spcPct val="100000"/>
              </a:spcBef>
            </a:pPr>
            <a:r>
              <a:rPr lang="en-US" dirty="0"/>
              <a:t>Evaluating proposals or bids from sellers.</a:t>
            </a:r>
          </a:p>
          <a:p>
            <a:pPr lvl="1" algn="l" rtl="0">
              <a:spcBef>
                <a:spcPct val="100000"/>
              </a:spcBef>
            </a:pPr>
            <a:r>
              <a:rPr lang="en-US" dirty="0"/>
              <a:t>Choosing the best one.</a:t>
            </a:r>
          </a:p>
          <a:p>
            <a:pPr lvl="1" algn="l" rtl="0">
              <a:spcBef>
                <a:spcPct val="100000"/>
              </a:spcBef>
            </a:pPr>
            <a:r>
              <a:rPr lang="en-US" dirty="0"/>
              <a:t>Negotiating the contract.</a:t>
            </a:r>
          </a:p>
          <a:p>
            <a:pPr lvl="1" algn="l" rtl="0">
              <a:spcBef>
                <a:spcPct val="100000"/>
              </a:spcBef>
            </a:pPr>
            <a:r>
              <a:rPr lang="en-US" dirty="0"/>
              <a:t>Awarding the contract.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fld id="{A08B7C52-6BD5-46BC-AC16-3A203CC069DA}" type="slidenum">
              <a:rPr lang="en-US"/>
              <a:pPr/>
              <a:t>23</a:t>
            </a:fld>
            <a:endParaRPr lang="en-US"/>
          </a:p>
        </p:txBody>
      </p:sp>
      <p:sp>
        <p:nvSpPr>
          <p:cNvPr id="5" name="Footer Placeholder 3"/>
          <p:cNvSpPr>
            <a:spLocks noGrp="1"/>
          </p:cNvSpPr>
          <p:nvPr>
            <p:ph type="ftr" sz="quarter" idx="11"/>
          </p:nvPr>
        </p:nvSpPr>
        <p:spPr/>
        <p:txBody>
          <a:bodyPr/>
          <a:lstStyle/>
          <a:p>
            <a:r>
              <a:rPr lang="en-US"/>
              <a:t>Information Technology Project Management, Fourth Edition</a:t>
            </a:r>
          </a:p>
        </p:txBody>
      </p:sp>
      <p:sp>
        <p:nvSpPr>
          <p:cNvPr id="351234" name="Rectangle 2"/>
          <p:cNvSpPr>
            <a:spLocks noGrp="1" noChangeArrowheads="1"/>
          </p:cNvSpPr>
          <p:nvPr>
            <p:ph type="title"/>
          </p:nvPr>
        </p:nvSpPr>
        <p:spPr/>
        <p:txBody>
          <a:bodyPr>
            <a:normAutofit fontScale="90000"/>
          </a:bodyPr>
          <a:lstStyle/>
          <a:p>
            <a:r>
              <a:rPr lang="en-US"/>
              <a:t>Figure 12-4. Sample Proposal Evaluation Sheet</a:t>
            </a:r>
          </a:p>
        </p:txBody>
      </p:sp>
      <p:pic>
        <p:nvPicPr>
          <p:cNvPr id="351235" name="Picture 3"/>
          <p:cNvPicPr>
            <a:picLocks noChangeAspect="1" noChangeArrowheads="1"/>
          </p:cNvPicPr>
          <p:nvPr/>
        </p:nvPicPr>
        <p:blipFill>
          <a:blip r:embed="rId2" cstate="print"/>
          <a:srcRect/>
          <a:stretch>
            <a:fillRect/>
          </a:stretch>
        </p:blipFill>
        <p:spPr bwMode="auto">
          <a:xfrm>
            <a:off x="381000" y="1752600"/>
            <a:ext cx="8305800" cy="381952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l" rtl="0"/>
            <a:r>
              <a:rPr lang="en-US" dirty="0" smtClean="0"/>
              <a:t>The </a:t>
            </a:r>
            <a:r>
              <a:rPr lang="en-US" b="1" u="sng" dirty="0" smtClean="0"/>
              <a:t>key goal </a:t>
            </a:r>
            <a:r>
              <a:rPr lang="en-US" dirty="0" smtClean="0"/>
              <a:t>of this process is to determine which project needs may best be met by sellers or vendors outside of the project team.  It includes deciding:</a:t>
            </a:r>
          </a:p>
          <a:p>
            <a:pPr algn="l" rtl="0"/>
            <a:endParaRPr lang="en-US" dirty="0" smtClean="0"/>
          </a:p>
          <a:p>
            <a:pPr lvl="1" algn="l" rtl="0"/>
            <a:r>
              <a:rPr lang="en-US" dirty="0" smtClean="0"/>
              <a:t>whether to procure or not</a:t>
            </a:r>
          </a:p>
          <a:p>
            <a:pPr lvl="1" algn="l" rtl="0"/>
            <a:r>
              <a:rPr lang="en-US" dirty="0" smtClean="0"/>
              <a:t>how to procure</a:t>
            </a:r>
          </a:p>
          <a:p>
            <a:pPr lvl="1" algn="l" rtl="0"/>
            <a:r>
              <a:rPr lang="en-US" dirty="0" smtClean="0"/>
              <a:t>what to procure</a:t>
            </a:r>
          </a:p>
          <a:p>
            <a:pPr lvl="1" algn="l" rtl="0"/>
            <a:r>
              <a:rPr lang="en-US" dirty="0" smtClean="0"/>
              <a:t>how much to procure</a:t>
            </a:r>
          </a:p>
          <a:p>
            <a:pPr lvl="1" algn="l" rtl="0"/>
            <a:r>
              <a:rPr lang="en-US" dirty="0" smtClean="0"/>
              <a:t>when to procure</a:t>
            </a:r>
          </a:p>
          <a:p>
            <a:pPr lvl="1" algn="l" rtl="0">
              <a:buNone/>
            </a:pPr>
            <a:endParaRPr lang="en-US" dirty="0" smtClean="0"/>
          </a:p>
          <a:p>
            <a:pPr algn="l" rtl="0"/>
            <a:r>
              <a:rPr lang="en-US" dirty="0" smtClean="0">
                <a:solidFill>
                  <a:schemeClr val="accent4">
                    <a:lumMod val="75000"/>
                  </a:schemeClr>
                </a:solidFill>
              </a:rPr>
              <a:t>Techniques:</a:t>
            </a:r>
          </a:p>
          <a:p>
            <a:pPr lvl="1" algn="l" rtl="0"/>
            <a:r>
              <a:rPr lang="en-US" dirty="0" smtClean="0">
                <a:solidFill>
                  <a:schemeClr val="accent3">
                    <a:lumMod val="75000"/>
                  </a:schemeClr>
                </a:solidFill>
              </a:rPr>
              <a:t>1.1. Subject Matter Experts </a:t>
            </a:r>
            <a:r>
              <a:rPr lang="en-US" dirty="0" smtClean="0"/>
              <a:t>both internal and external, can provide valuable inputs in  procurement decisions</a:t>
            </a:r>
          </a:p>
          <a:p>
            <a:pPr lvl="1" algn="l" rtl="0"/>
            <a:r>
              <a:rPr lang="en-US" dirty="0" smtClean="0">
                <a:solidFill>
                  <a:schemeClr val="accent3">
                    <a:lumMod val="75000"/>
                  </a:schemeClr>
                </a:solidFill>
              </a:rPr>
              <a:t>1.2. Make-or-buy analysis </a:t>
            </a:r>
            <a:r>
              <a:rPr lang="en-US" dirty="0" smtClean="0"/>
              <a:t>determine whether it makes more sense to perform the activities within the project team or to contract with a seller.</a:t>
            </a:r>
            <a:endParaRPr lang="ar-SA" dirty="0"/>
          </a:p>
        </p:txBody>
      </p:sp>
      <p:sp>
        <p:nvSpPr>
          <p:cNvPr id="3" name="Title 2"/>
          <p:cNvSpPr>
            <a:spLocks noGrp="1"/>
          </p:cNvSpPr>
          <p:nvPr>
            <p:ph type="title"/>
          </p:nvPr>
        </p:nvSpPr>
        <p:spPr/>
        <p:txBody>
          <a:bodyPr>
            <a:normAutofit fontScale="90000"/>
          </a:bodyPr>
          <a:lstStyle/>
          <a:p>
            <a:r>
              <a:rPr lang="en-US" dirty="0" smtClean="0"/>
              <a:t>1. Planning Purchases and Acquisitions</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smtClean="0"/>
              <a:t>1.2. Planning Purchases and Acquisitions: </a:t>
            </a:r>
            <a:br>
              <a:rPr lang="en-US" sz="2800" dirty="0" smtClean="0"/>
            </a:br>
            <a:r>
              <a:rPr lang="en-US" sz="2800" dirty="0" smtClean="0"/>
              <a:t>Decisions Trees (Make-Buy-Reuse-Contract)</a:t>
            </a:r>
            <a:endParaRPr lang="ar-SA" sz="2800"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304925" y="1491456"/>
            <a:ext cx="6534150" cy="450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smtClean="0"/>
              <a:t>1.2. Planning Purchases and Acquisitions: </a:t>
            </a:r>
            <a:br>
              <a:rPr lang="en-US" sz="2800" dirty="0" smtClean="0"/>
            </a:br>
            <a:r>
              <a:rPr lang="en-US" sz="2800" dirty="0" smtClean="0"/>
              <a:t>Decisions Trees (Make-Buy-Reuse-Contract)</a:t>
            </a:r>
            <a:endParaRPr lang="ar-SA" sz="2800"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457200" y="1609680"/>
            <a:ext cx="8229600" cy="42688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a:p>
        </p:txBody>
      </p:sp>
      <p:pic>
        <p:nvPicPr>
          <p:cNvPr id="5122" name="Picture 2"/>
          <p:cNvPicPr>
            <a:picLocks noChangeAspect="1" noChangeArrowheads="1"/>
          </p:cNvPicPr>
          <p:nvPr/>
        </p:nvPicPr>
        <p:blipFill>
          <a:blip r:embed="rId2" cstate="print"/>
          <a:srcRect/>
          <a:stretch>
            <a:fillRect/>
          </a:stretch>
        </p:blipFill>
        <p:spPr bwMode="auto">
          <a:xfrm>
            <a:off x="242888" y="1257300"/>
            <a:ext cx="8658225" cy="434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D735975-A5C3-4146-A33C-1E5C98F42F2A}" type="slidenum">
              <a:rPr lang="en-US"/>
              <a:pPr/>
              <a:t>7</a:t>
            </a:fld>
            <a:endParaRPr lang="en-US"/>
          </a:p>
        </p:txBody>
      </p:sp>
      <p:sp>
        <p:nvSpPr>
          <p:cNvPr id="5" name="Footer Placeholder 4"/>
          <p:cNvSpPr>
            <a:spLocks noGrp="1"/>
          </p:cNvSpPr>
          <p:nvPr>
            <p:ph type="ftr" sz="quarter" idx="11"/>
          </p:nvPr>
        </p:nvSpPr>
        <p:spPr/>
        <p:txBody>
          <a:bodyPr/>
          <a:lstStyle/>
          <a:p>
            <a:r>
              <a:rPr lang="en-US"/>
              <a:t>Information Technology Project Management, Fourth Edition</a:t>
            </a:r>
          </a:p>
        </p:txBody>
      </p:sp>
      <p:sp>
        <p:nvSpPr>
          <p:cNvPr id="339970" name="Rectangle 2"/>
          <p:cNvSpPr>
            <a:spLocks noGrp="1" noChangeArrowheads="1"/>
          </p:cNvSpPr>
          <p:nvPr>
            <p:ph type="title"/>
          </p:nvPr>
        </p:nvSpPr>
        <p:spPr/>
        <p:txBody>
          <a:bodyPr/>
          <a:lstStyle/>
          <a:p>
            <a:r>
              <a:rPr lang="en-US"/>
              <a:t>Make-or-Buy Example</a:t>
            </a:r>
          </a:p>
        </p:txBody>
      </p:sp>
      <p:sp>
        <p:nvSpPr>
          <p:cNvPr id="339971" name="Rectangle 3"/>
          <p:cNvSpPr>
            <a:spLocks noGrp="1" noChangeArrowheads="1"/>
          </p:cNvSpPr>
          <p:nvPr>
            <p:ph type="body" idx="1"/>
          </p:nvPr>
        </p:nvSpPr>
        <p:spPr/>
        <p:txBody>
          <a:bodyPr/>
          <a:lstStyle/>
          <a:p>
            <a:pPr marL="457200" indent="-457200" algn="l" rtl="0">
              <a:spcBef>
                <a:spcPct val="100000"/>
              </a:spcBef>
            </a:pPr>
            <a:r>
              <a:rPr lang="en-US" dirty="0"/>
              <a:t>Assume you can lease an item you need for a project for $800/day. To purchase the item, the cost is $12,000 plus a daily operational cost of $400/day.</a:t>
            </a:r>
          </a:p>
          <a:p>
            <a:pPr marL="457200" indent="-457200" algn="l" rtl="0">
              <a:spcBef>
                <a:spcPct val="100000"/>
              </a:spcBef>
            </a:pPr>
            <a:r>
              <a:rPr lang="en-US" dirty="0"/>
              <a:t>How long will it take for the purchase cost to be the same as the lease cost?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749986D-13CC-4F79-96B3-8C9C7CC7BBD1}" type="slidenum">
              <a:rPr lang="en-US"/>
              <a:pPr/>
              <a:t>8</a:t>
            </a:fld>
            <a:endParaRPr lang="en-US"/>
          </a:p>
        </p:txBody>
      </p:sp>
      <p:sp>
        <p:nvSpPr>
          <p:cNvPr id="5" name="Footer Placeholder 4"/>
          <p:cNvSpPr>
            <a:spLocks noGrp="1"/>
          </p:cNvSpPr>
          <p:nvPr>
            <p:ph type="ftr" sz="quarter" idx="11"/>
          </p:nvPr>
        </p:nvSpPr>
        <p:spPr/>
        <p:txBody>
          <a:bodyPr/>
          <a:lstStyle/>
          <a:p>
            <a:r>
              <a:rPr lang="en-US"/>
              <a:t>Information Technology Project Management, Fourth Edition</a:t>
            </a:r>
          </a:p>
        </p:txBody>
      </p:sp>
      <p:sp>
        <p:nvSpPr>
          <p:cNvPr id="340994" name="Rectangle 2"/>
          <p:cNvSpPr>
            <a:spLocks noGrp="1" noChangeArrowheads="1"/>
          </p:cNvSpPr>
          <p:nvPr>
            <p:ph type="title"/>
          </p:nvPr>
        </p:nvSpPr>
        <p:spPr>
          <a:xfrm>
            <a:off x="381000" y="228600"/>
            <a:ext cx="8382000" cy="893763"/>
          </a:xfrm>
        </p:spPr>
        <p:txBody>
          <a:bodyPr/>
          <a:lstStyle/>
          <a:p>
            <a:r>
              <a:rPr lang="en-US"/>
              <a:t>Make-or Buy Solution</a:t>
            </a:r>
          </a:p>
        </p:txBody>
      </p:sp>
      <p:sp>
        <p:nvSpPr>
          <p:cNvPr id="340995" name="Rectangle 3"/>
          <p:cNvSpPr>
            <a:spLocks noGrp="1" noChangeArrowheads="1"/>
          </p:cNvSpPr>
          <p:nvPr>
            <p:ph type="body" idx="1"/>
          </p:nvPr>
        </p:nvSpPr>
        <p:spPr>
          <a:xfrm>
            <a:off x="228600" y="1371600"/>
            <a:ext cx="8686800" cy="4419600"/>
          </a:xfrm>
        </p:spPr>
        <p:txBody>
          <a:bodyPr/>
          <a:lstStyle/>
          <a:p>
            <a:pPr algn="l" rtl="0">
              <a:lnSpc>
                <a:spcPct val="90000"/>
              </a:lnSpc>
            </a:pPr>
            <a:r>
              <a:rPr lang="en-US" sz="2600" dirty="0"/>
              <a:t>Set up an equation so both options, purchase and lease, are equal.</a:t>
            </a:r>
          </a:p>
          <a:p>
            <a:pPr algn="l" rtl="0">
              <a:lnSpc>
                <a:spcPct val="90000"/>
              </a:lnSpc>
            </a:pPr>
            <a:r>
              <a:rPr lang="en-US" sz="2600" dirty="0"/>
              <a:t>In this example, use the following equation. Let </a:t>
            </a:r>
            <a:r>
              <a:rPr lang="en-US" sz="2600" i="1" dirty="0"/>
              <a:t>d</a:t>
            </a:r>
            <a:r>
              <a:rPr lang="en-US" sz="2600" dirty="0"/>
              <a:t> be the number of days to use the item:</a:t>
            </a:r>
          </a:p>
          <a:p>
            <a:pPr lvl="1" algn="l" rtl="0">
              <a:buFont typeface="Wingdings" pitchFamily="2" charset="2"/>
              <a:buNone/>
            </a:pPr>
            <a:r>
              <a:rPr lang="en-US" dirty="0"/>
              <a:t>$12,000 + $400d = $800d</a:t>
            </a:r>
          </a:p>
          <a:p>
            <a:pPr lvl="1" algn="l" rtl="0">
              <a:buFont typeface="Wingdings" pitchFamily="2" charset="2"/>
              <a:buNone/>
            </a:pPr>
            <a:r>
              <a:rPr lang="en-US" dirty="0"/>
              <a:t>Subtracting $400d from both sides, you get:</a:t>
            </a:r>
          </a:p>
          <a:p>
            <a:pPr lvl="1" algn="l" rtl="0">
              <a:buFont typeface="Wingdings" pitchFamily="2" charset="2"/>
              <a:buNone/>
            </a:pPr>
            <a:r>
              <a:rPr lang="en-US" dirty="0"/>
              <a:t>$12,000 = $400d</a:t>
            </a:r>
          </a:p>
          <a:p>
            <a:pPr lvl="1" algn="l" rtl="0">
              <a:buFont typeface="Wingdings" pitchFamily="2" charset="2"/>
              <a:buNone/>
            </a:pPr>
            <a:r>
              <a:rPr lang="en-US" dirty="0"/>
              <a:t>Dividing both sides by $400, you get:</a:t>
            </a:r>
          </a:p>
          <a:p>
            <a:pPr lvl="1" algn="l" rtl="0">
              <a:buFont typeface="Wingdings" pitchFamily="2" charset="2"/>
              <a:buNone/>
            </a:pPr>
            <a:r>
              <a:rPr lang="en-US" dirty="0"/>
              <a:t>d = 30</a:t>
            </a:r>
          </a:p>
          <a:p>
            <a:pPr algn="l" rtl="0">
              <a:lnSpc>
                <a:spcPct val="90000"/>
              </a:lnSpc>
            </a:pPr>
            <a:r>
              <a:rPr lang="en-US" sz="2600" dirty="0"/>
              <a:t>If you need the item for more than 30 days, it is more economical to purchase it.</a:t>
            </a:r>
          </a:p>
          <a:p>
            <a:pPr algn="l" rtl="0">
              <a:lnSpc>
                <a:spcPct val="90000"/>
              </a:lnSpc>
            </a:pPr>
            <a:endParaRPr lang="en-US" sz="2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Make-or-Buy Decision Tree: Issues to be Discussed</a:t>
            </a:r>
            <a:endParaRPr lang="ar-SA" dirty="0"/>
          </a:p>
        </p:txBody>
      </p:sp>
      <p:sp>
        <p:nvSpPr>
          <p:cNvPr id="4" name="Text Placeholder 3"/>
          <p:cNvSpPr>
            <a:spLocks noGrp="1"/>
          </p:cNvSpPr>
          <p:nvPr>
            <p:ph type="body" idx="1"/>
          </p:nvPr>
        </p:nvSpPr>
        <p:spPr/>
        <p:txBody>
          <a:bodyPr>
            <a:normAutofit lnSpcReduction="10000"/>
          </a:bodyPr>
          <a:lstStyle/>
          <a:p>
            <a:r>
              <a:rPr lang="en-US" dirty="0" smtClean="0"/>
              <a:t>Make-or-Buy Decision: MAKE option</a:t>
            </a:r>
            <a:endParaRPr lang="ar-SA" dirty="0"/>
          </a:p>
        </p:txBody>
      </p:sp>
      <p:sp>
        <p:nvSpPr>
          <p:cNvPr id="6" name="Text Placeholder 5"/>
          <p:cNvSpPr>
            <a:spLocks noGrp="1"/>
          </p:cNvSpPr>
          <p:nvPr>
            <p:ph type="body" sz="half" idx="3"/>
          </p:nvPr>
        </p:nvSpPr>
        <p:spPr/>
        <p:txBody>
          <a:bodyPr>
            <a:normAutofit fontScale="92500" lnSpcReduction="10000"/>
          </a:bodyPr>
          <a:lstStyle/>
          <a:p>
            <a:r>
              <a:rPr lang="en-US" dirty="0" smtClean="0"/>
              <a:t>Make-or-Buy Decision: </a:t>
            </a:r>
          </a:p>
          <a:p>
            <a:r>
              <a:rPr lang="en-US" dirty="0" smtClean="0"/>
              <a:t>BUY option</a:t>
            </a:r>
            <a:endParaRPr lang="ar-SA" dirty="0"/>
          </a:p>
        </p:txBody>
      </p:sp>
      <p:sp>
        <p:nvSpPr>
          <p:cNvPr id="5" name="Content Placeholder 4"/>
          <p:cNvSpPr>
            <a:spLocks noGrp="1"/>
          </p:cNvSpPr>
          <p:nvPr>
            <p:ph sz="quarter" idx="2"/>
          </p:nvPr>
        </p:nvSpPr>
        <p:spPr/>
        <p:txBody>
          <a:bodyPr>
            <a:normAutofit fontScale="70000" lnSpcReduction="20000"/>
          </a:bodyPr>
          <a:lstStyle/>
          <a:p>
            <a:pPr algn="l" rtl="0"/>
            <a:r>
              <a:rPr lang="en-US" b="1" dirty="0" smtClean="0"/>
              <a:t>Labor costs </a:t>
            </a:r>
            <a:r>
              <a:rPr lang="en-US" dirty="0" smtClean="0"/>
              <a:t>: internal cost of human resources</a:t>
            </a:r>
          </a:p>
          <a:p>
            <a:pPr algn="l" rtl="0"/>
            <a:r>
              <a:rPr lang="en-US" dirty="0" smtClean="0"/>
              <a:t> </a:t>
            </a:r>
            <a:r>
              <a:rPr lang="en-US" b="1" dirty="0" smtClean="0"/>
              <a:t>Human resource knowledge : </a:t>
            </a:r>
            <a:r>
              <a:rPr lang="en-US" dirty="0" smtClean="0"/>
              <a:t>if required knowledge is not present training will be needed</a:t>
            </a:r>
          </a:p>
          <a:p>
            <a:pPr algn="l" rtl="0"/>
            <a:r>
              <a:rPr lang="en-US" b="1" dirty="0" smtClean="0"/>
              <a:t> Cost </a:t>
            </a:r>
            <a:r>
              <a:rPr lang="en-US" dirty="0" smtClean="0"/>
              <a:t>to prepare and maintain all product artifacts (progress reports, testing, schedules, etc.)</a:t>
            </a:r>
          </a:p>
          <a:p>
            <a:pPr algn="l" rtl="0"/>
            <a:r>
              <a:rPr lang="en-US" b="1" dirty="0" smtClean="0"/>
              <a:t> Rework costs : </a:t>
            </a:r>
            <a:r>
              <a:rPr lang="en-US" dirty="0" smtClean="0"/>
              <a:t>costs of changes, bugs On-going support costs day-to-day maintenance and updates after product/service is implemented</a:t>
            </a:r>
          </a:p>
          <a:p>
            <a:pPr algn="l" rtl="0"/>
            <a:r>
              <a:rPr lang="en-US" b="1" dirty="0" smtClean="0"/>
              <a:t> Opportunity costs </a:t>
            </a:r>
            <a:r>
              <a:rPr lang="en-US" dirty="0" smtClean="0"/>
              <a:t>while working on this project, other items are not getting done</a:t>
            </a:r>
            <a:endParaRPr lang="ar-SA" dirty="0"/>
          </a:p>
        </p:txBody>
      </p:sp>
      <p:sp>
        <p:nvSpPr>
          <p:cNvPr id="7" name="Content Placeholder 6"/>
          <p:cNvSpPr>
            <a:spLocks noGrp="1"/>
          </p:cNvSpPr>
          <p:nvPr>
            <p:ph sz="quarter" idx="4"/>
          </p:nvPr>
        </p:nvSpPr>
        <p:spPr/>
        <p:txBody>
          <a:bodyPr/>
          <a:lstStyle/>
          <a:p>
            <a:pPr algn="l" rtl="0"/>
            <a:r>
              <a:rPr lang="en-US" dirty="0" smtClean="0"/>
              <a:t> Cost associated with the procurement process itself</a:t>
            </a:r>
          </a:p>
          <a:p>
            <a:pPr algn="l" rtl="0"/>
            <a:r>
              <a:rPr lang="en-US" dirty="0" smtClean="0"/>
              <a:t> Cost to manage the relationship</a:t>
            </a:r>
          </a:p>
          <a:p>
            <a:pPr algn="l" rtl="0"/>
            <a:r>
              <a:rPr lang="en-US" dirty="0" smtClean="0"/>
              <a:t> Initial purchase cost along with on-going support costs</a:t>
            </a:r>
          </a:p>
          <a:p>
            <a:pPr algn="l" rtl="0"/>
            <a:r>
              <a:rPr lang="en-US" dirty="0" smtClean="0"/>
              <a:t> Other Risks (associated with the vendor itself)</a:t>
            </a:r>
            <a:endParaRPr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320</TotalTime>
  <Words>1512</Words>
  <Application>Microsoft Office PowerPoint</Application>
  <PresentationFormat>On-screen Show (4:3)</PresentationFormat>
  <Paragraphs>147</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Concourse</vt:lpstr>
      <vt:lpstr>Document</vt:lpstr>
      <vt:lpstr>Project Procurement Management</vt:lpstr>
      <vt:lpstr>Importance of Project Procurement Management</vt:lpstr>
      <vt:lpstr>1. Planning Purchases and Acquisitions</vt:lpstr>
      <vt:lpstr>1.2. Planning Purchases and Acquisitions:  Decisions Trees (Make-Buy-Reuse-Contract)</vt:lpstr>
      <vt:lpstr>1.2. Planning Purchases and Acquisitions:  Decisions Trees (Make-Buy-Reuse-Contract)</vt:lpstr>
      <vt:lpstr>Slide 6</vt:lpstr>
      <vt:lpstr>Make-or-Buy Example</vt:lpstr>
      <vt:lpstr>Make-or Buy Solution</vt:lpstr>
      <vt:lpstr>Make-or-Buy Decision Tree: Issues to be Discussed</vt:lpstr>
      <vt:lpstr>(Before Contracts):  Statement of Work</vt:lpstr>
      <vt:lpstr>Figure 12-2. Statement of Work (SOW) Template</vt:lpstr>
      <vt:lpstr>Contracts</vt:lpstr>
      <vt:lpstr>Type 1: Fixed-price or lump-sum</vt:lpstr>
      <vt:lpstr>Type 2: Cost-reimbursable </vt:lpstr>
      <vt:lpstr>Type 2: Cost-reimbursable </vt:lpstr>
      <vt:lpstr>CPFF</vt:lpstr>
      <vt:lpstr>CPIF</vt:lpstr>
      <vt:lpstr>Slide 18</vt:lpstr>
      <vt:lpstr>Figure 12-2. Contract Types Versus Risk</vt:lpstr>
      <vt:lpstr>Project Procurement Management Processes</vt:lpstr>
      <vt:lpstr>Planning Contracting</vt:lpstr>
      <vt:lpstr>Selecting Sellers</vt:lpstr>
      <vt:lpstr>Figure 12-4. Sample Proposal Evaluation Sheet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Procurement Management</dc:title>
  <dc:creator>Asma</dc:creator>
  <cp:lastModifiedBy>Asma</cp:lastModifiedBy>
  <cp:revision>30</cp:revision>
  <dcterms:created xsi:type="dcterms:W3CDTF">2012-12-08T06:28:17Z</dcterms:created>
  <dcterms:modified xsi:type="dcterms:W3CDTF">2013-12-02T06:57:26Z</dcterms:modified>
</cp:coreProperties>
</file>