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Lst>
  <p:sldSz cx="17610138" cy="9906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200"/>
    <a:srgbClr val="66FF33"/>
    <a:srgbClr val="F6D700"/>
    <a:srgbClr val="FFFF00"/>
    <a:srgbClr val="7FCE99"/>
    <a:srgbClr val="557B62"/>
    <a:srgbClr val="BDD043"/>
    <a:srgbClr val="5E6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43" d="100"/>
          <a:sy n="43" d="100"/>
        </p:scale>
        <p:origin x="85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US" smtClean="0"/>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7EB92-61A7-4CE9-BEBF-18BCA1BA55A9}" type="datetimeFigureOut">
              <a:rPr lang="ar-SA" smtClean="0"/>
              <a:t>30/07/40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140154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EB92-61A7-4CE9-BEBF-18BCA1BA55A9}" type="datetimeFigureOut">
              <a:rPr lang="ar-SA" smtClean="0"/>
              <a:t>30/07/40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237659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5" y="527403"/>
            <a:ext cx="379718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0697" y="527403"/>
            <a:ext cx="11171431"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EB92-61A7-4CE9-BEBF-18BCA1BA55A9}" type="datetimeFigureOut">
              <a:rPr lang="ar-SA" smtClean="0"/>
              <a:t>30/07/40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162354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EB92-61A7-4CE9-BEBF-18BCA1BA55A9}" type="datetimeFigureOut">
              <a:rPr lang="ar-SA" smtClean="0"/>
              <a:t>30/07/40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38241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2"/>
            <a:ext cx="15188744" cy="4120620"/>
          </a:xfrm>
        </p:spPr>
        <p:txBody>
          <a:bodyPr anchor="b"/>
          <a:lstStyle>
            <a:lvl1pPr>
              <a:defRPr sz="8666"/>
            </a:lvl1pPr>
          </a:lstStyle>
          <a:p>
            <a:r>
              <a:rPr lang="en-US" smtClean="0"/>
              <a:t>Click to edit Master title style</a:t>
            </a:r>
            <a:endParaRPr lang="en-US" dirty="0"/>
          </a:p>
        </p:txBody>
      </p:sp>
      <p:sp>
        <p:nvSpPr>
          <p:cNvPr id="3" name="Text Placeholder 2"/>
          <p:cNvSpPr>
            <a:spLocks noGrp="1"/>
          </p:cNvSpPr>
          <p:nvPr>
            <p:ph type="body" idx="1"/>
          </p:nvPr>
        </p:nvSpPr>
        <p:spPr>
          <a:xfrm>
            <a:off x="1201525" y="6629225"/>
            <a:ext cx="15188744"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7EB92-61A7-4CE9-BEBF-18BCA1BA55A9}" type="datetimeFigureOut">
              <a:rPr lang="ar-SA" smtClean="0"/>
              <a:t>30/07/40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307695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10697" y="2637014"/>
            <a:ext cx="7484309"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915132" y="2637014"/>
            <a:ext cx="7484309"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87EB92-61A7-4CE9-BEBF-18BCA1BA55A9}" type="datetimeFigureOut">
              <a:rPr lang="ar-SA" smtClean="0"/>
              <a:t>30/07/40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2836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1" y="527404"/>
            <a:ext cx="15188744"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12991" y="2428347"/>
            <a:ext cx="744991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smtClean="0"/>
              <a:t>Click to edit Master text styles</a:t>
            </a:r>
          </a:p>
        </p:txBody>
      </p:sp>
      <p:sp>
        <p:nvSpPr>
          <p:cNvPr id="4" name="Content Placeholder 3"/>
          <p:cNvSpPr>
            <a:spLocks noGrp="1"/>
          </p:cNvSpPr>
          <p:nvPr>
            <p:ph sz="half" idx="2"/>
          </p:nvPr>
        </p:nvSpPr>
        <p:spPr>
          <a:xfrm>
            <a:off x="1212991" y="3618442"/>
            <a:ext cx="744991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915133" y="2428347"/>
            <a:ext cx="7486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smtClean="0"/>
              <a:t>Click to edit Master text styles</a:t>
            </a:r>
          </a:p>
        </p:txBody>
      </p:sp>
      <p:sp>
        <p:nvSpPr>
          <p:cNvPr id="6" name="Content Placeholder 5"/>
          <p:cNvSpPr>
            <a:spLocks noGrp="1"/>
          </p:cNvSpPr>
          <p:nvPr>
            <p:ph sz="quarter" idx="4"/>
          </p:nvPr>
        </p:nvSpPr>
        <p:spPr>
          <a:xfrm>
            <a:off x="8915133" y="3618442"/>
            <a:ext cx="7486602"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7EB92-61A7-4CE9-BEBF-18BCA1BA55A9}" type="datetimeFigureOut">
              <a:rPr lang="ar-SA" smtClean="0"/>
              <a:t>30/07/40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146953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7EB92-61A7-4CE9-BEBF-18BCA1BA55A9}" type="datetimeFigureOut">
              <a:rPr lang="ar-SA" smtClean="0"/>
              <a:t>30/07/40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219263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7EB92-61A7-4CE9-BEBF-18BCA1BA55A9}" type="datetimeFigureOut">
              <a:rPr lang="ar-SA" smtClean="0"/>
              <a:t>30/07/40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406730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smtClean="0"/>
              <a:t>Click to edit Master title style</a:t>
            </a:r>
            <a:endParaRPr lang="en-US" dirty="0"/>
          </a:p>
        </p:txBody>
      </p:sp>
      <p:sp>
        <p:nvSpPr>
          <p:cNvPr id="3" name="Content Placeholder 2"/>
          <p:cNvSpPr>
            <a:spLocks noGrp="1"/>
          </p:cNvSpPr>
          <p:nvPr>
            <p:ph idx="1"/>
          </p:nvPr>
        </p:nvSpPr>
        <p:spPr>
          <a:xfrm>
            <a:off x="7486603" y="1426281"/>
            <a:ext cx="8915132"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EB92-61A7-4CE9-BEBF-18BCA1BA55A9}" type="datetimeFigureOut">
              <a:rPr lang="ar-SA" smtClean="0"/>
              <a:t>30/07/40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173340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6603" y="1426281"/>
            <a:ext cx="8915132"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smtClean="0"/>
              <a:t>Click icon to add picture</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EB92-61A7-4CE9-BEBF-18BCA1BA55A9}" type="datetimeFigureOut">
              <a:rPr lang="ar-SA" smtClean="0"/>
              <a:t>30/07/40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416148-FCB9-40A4-A1D3-80D5E5CC6435}" type="slidenum">
              <a:rPr lang="ar-SA" smtClean="0"/>
              <a:t>‹#›</a:t>
            </a:fld>
            <a:endParaRPr lang="ar-SA"/>
          </a:p>
        </p:txBody>
      </p:sp>
    </p:spTree>
    <p:extLst>
      <p:ext uri="{BB962C8B-B14F-4D97-AF65-F5344CB8AC3E}">
        <p14:creationId xmlns:p14="http://schemas.microsoft.com/office/powerpoint/2010/main" val="226866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B387EB92-61A7-4CE9-BEBF-18BCA1BA55A9}" type="datetimeFigureOut">
              <a:rPr lang="ar-SA" smtClean="0"/>
              <a:t>30/07/40</a:t>
            </a:fld>
            <a:endParaRPr lang="ar-SA"/>
          </a:p>
        </p:txBody>
      </p:sp>
      <p:sp>
        <p:nvSpPr>
          <p:cNvPr id="5" name="Footer Placeholder 4"/>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B416148-FCB9-40A4-A1D3-80D5E5CC6435}" type="slidenum">
              <a:rPr lang="ar-SA" smtClean="0"/>
              <a:t>‹#›</a:t>
            </a:fld>
            <a:endParaRPr lang="ar-SA"/>
          </a:p>
        </p:txBody>
      </p:sp>
    </p:spTree>
    <p:extLst>
      <p:ext uri="{BB962C8B-B14F-4D97-AF65-F5344CB8AC3E}">
        <p14:creationId xmlns:p14="http://schemas.microsoft.com/office/powerpoint/2010/main" val="3344483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20759" rtl="1"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r" defTabSz="1320759" rtl="1"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r" defTabSz="1320759" rtl="1"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r" defTabSz="1320759" rtl="1"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r" defTabSz="1320759" rtl="1"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r" defTabSz="1320759" rtl="1" eaLnBrk="1" latinLnBrk="0" hangingPunct="1">
        <a:defRPr sz="2600" kern="1200">
          <a:solidFill>
            <a:schemeClr val="tx1"/>
          </a:solidFill>
          <a:latin typeface="+mn-lt"/>
          <a:ea typeface="+mn-ea"/>
          <a:cs typeface="+mn-cs"/>
        </a:defRPr>
      </a:lvl1pPr>
      <a:lvl2pPr marL="660380" algn="r" defTabSz="1320759" rtl="1" eaLnBrk="1" latinLnBrk="0" hangingPunct="1">
        <a:defRPr sz="2600" kern="1200">
          <a:solidFill>
            <a:schemeClr val="tx1"/>
          </a:solidFill>
          <a:latin typeface="+mn-lt"/>
          <a:ea typeface="+mn-ea"/>
          <a:cs typeface="+mn-cs"/>
        </a:defRPr>
      </a:lvl2pPr>
      <a:lvl3pPr marL="1320759" algn="r" defTabSz="1320759" rtl="1" eaLnBrk="1" latinLnBrk="0" hangingPunct="1">
        <a:defRPr sz="2600" kern="1200">
          <a:solidFill>
            <a:schemeClr val="tx1"/>
          </a:solidFill>
          <a:latin typeface="+mn-lt"/>
          <a:ea typeface="+mn-ea"/>
          <a:cs typeface="+mn-cs"/>
        </a:defRPr>
      </a:lvl3pPr>
      <a:lvl4pPr marL="1981139" algn="r" defTabSz="1320759" rtl="1" eaLnBrk="1" latinLnBrk="0" hangingPunct="1">
        <a:defRPr sz="2600" kern="1200">
          <a:solidFill>
            <a:schemeClr val="tx1"/>
          </a:solidFill>
          <a:latin typeface="+mn-lt"/>
          <a:ea typeface="+mn-ea"/>
          <a:cs typeface="+mn-cs"/>
        </a:defRPr>
      </a:lvl4pPr>
      <a:lvl5pPr marL="2641519" algn="r" defTabSz="1320759" rtl="1" eaLnBrk="1" latinLnBrk="0" hangingPunct="1">
        <a:defRPr sz="2600" kern="1200">
          <a:solidFill>
            <a:schemeClr val="tx1"/>
          </a:solidFill>
          <a:latin typeface="+mn-lt"/>
          <a:ea typeface="+mn-ea"/>
          <a:cs typeface="+mn-cs"/>
        </a:defRPr>
      </a:lvl5pPr>
      <a:lvl6pPr marL="3301898" algn="r" defTabSz="1320759" rtl="1" eaLnBrk="1" latinLnBrk="0" hangingPunct="1">
        <a:defRPr sz="2600" kern="1200">
          <a:solidFill>
            <a:schemeClr val="tx1"/>
          </a:solidFill>
          <a:latin typeface="+mn-lt"/>
          <a:ea typeface="+mn-ea"/>
          <a:cs typeface="+mn-cs"/>
        </a:defRPr>
      </a:lvl6pPr>
      <a:lvl7pPr marL="3962278" algn="r" defTabSz="1320759" rtl="1" eaLnBrk="1" latinLnBrk="0" hangingPunct="1">
        <a:defRPr sz="2600" kern="1200">
          <a:solidFill>
            <a:schemeClr val="tx1"/>
          </a:solidFill>
          <a:latin typeface="+mn-lt"/>
          <a:ea typeface="+mn-ea"/>
          <a:cs typeface="+mn-cs"/>
        </a:defRPr>
      </a:lvl7pPr>
      <a:lvl8pPr marL="4622658" algn="r" defTabSz="1320759" rtl="1" eaLnBrk="1" latinLnBrk="0" hangingPunct="1">
        <a:defRPr sz="2600" kern="1200">
          <a:solidFill>
            <a:schemeClr val="tx1"/>
          </a:solidFill>
          <a:latin typeface="+mn-lt"/>
          <a:ea typeface="+mn-ea"/>
          <a:cs typeface="+mn-cs"/>
        </a:defRPr>
      </a:lvl8pPr>
      <a:lvl9pPr marL="5283037" algn="r" defTabSz="1320759" rtl="1"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219"/>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6F345E3D-A2D8-410A-AB73-7095D6AFCF69}"/>
              </a:ext>
            </a:extLst>
          </p:cNvPr>
          <p:cNvSpPr txBox="1">
            <a:spLocks/>
          </p:cNvSpPr>
          <p:nvPr/>
        </p:nvSpPr>
        <p:spPr>
          <a:xfrm>
            <a:off x="5582048" y="64906"/>
            <a:ext cx="6218515" cy="770962"/>
          </a:xfrm>
          <a:prstGeom prst="rect">
            <a:avLst/>
          </a:prstGeom>
          <a:solidFill>
            <a:schemeClr val="tx1">
              <a:alpha val="50000"/>
            </a:schemeClr>
          </a:solidFill>
        </p:spPr>
        <p:txBody>
          <a:bodyPr vert="horz" lIns="51435" tIns="25718" rIns="51435" bIns="25718"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84" dirty="0">
                <a:solidFill>
                  <a:schemeClr val="bg1"/>
                </a:solidFill>
              </a:rPr>
              <a:t>FOOD TRUCKS IN RIYADH</a:t>
            </a:r>
            <a:endParaRPr lang="ru-RU" sz="4400" b="1" dirty="0">
              <a:solidFill>
                <a:schemeClr val="bg1"/>
              </a:solidFill>
            </a:endParaRPr>
          </a:p>
        </p:txBody>
      </p:sp>
      <p:grpSp>
        <p:nvGrpSpPr>
          <p:cNvPr id="28" name="Group 27"/>
          <p:cNvGrpSpPr/>
          <p:nvPr/>
        </p:nvGrpSpPr>
        <p:grpSpPr>
          <a:xfrm>
            <a:off x="227906" y="138774"/>
            <a:ext cx="5184168" cy="3978867"/>
            <a:chOff x="478889" y="1008451"/>
            <a:chExt cx="4273864" cy="1960063"/>
          </a:xfrm>
        </p:grpSpPr>
        <p:sp>
          <p:nvSpPr>
            <p:cNvPr id="8" name="Text Placeholder 19">
              <a:extLst>
                <a:ext uri="{FF2B5EF4-FFF2-40B4-BE49-F238E27FC236}">
                  <a16:creationId xmlns="" xmlns:a16="http://schemas.microsoft.com/office/drawing/2014/main" id="{ACA5A773-11C4-4FE2-BDDF-0F2854BD2E1F}"/>
                </a:ext>
              </a:extLst>
            </p:cNvPr>
            <p:cNvSpPr txBox="1">
              <a:spLocks/>
            </p:cNvSpPr>
            <p:nvPr/>
          </p:nvSpPr>
          <p:spPr>
            <a:xfrm>
              <a:off x="478889" y="1008451"/>
              <a:ext cx="4273864" cy="363453"/>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Problem </a:t>
              </a:r>
              <a:r>
                <a:rPr lang="en-US" sz="3200" dirty="0" smtClean="0"/>
                <a:t>description:</a:t>
              </a:r>
              <a:endParaRPr lang="en-US" sz="3200" dirty="0"/>
            </a:p>
          </p:txBody>
        </p:sp>
        <p:sp>
          <p:nvSpPr>
            <p:cNvPr id="9" name="Text Placeholder 19">
              <a:extLst>
                <a:ext uri="{FF2B5EF4-FFF2-40B4-BE49-F238E27FC236}">
                  <a16:creationId xmlns="" xmlns:a16="http://schemas.microsoft.com/office/drawing/2014/main" id="{8BA59212-9C54-4951-8C9E-2B22F20AF50E}"/>
                </a:ext>
              </a:extLst>
            </p:cNvPr>
            <p:cNvSpPr txBox="1">
              <a:spLocks/>
            </p:cNvSpPr>
            <p:nvPr/>
          </p:nvSpPr>
          <p:spPr>
            <a:xfrm>
              <a:off x="478889" y="1371904"/>
              <a:ext cx="4273864" cy="1596610"/>
            </a:xfrm>
            <a:prstGeom prst="rect">
              <a:avLst/>
            </a:prstGeom>
            <a:solidFill>
              <a:schemeClr val="tx1">
                <a:alpha val="50000"/>
              </a:schemeClr>
            </a:solidFill>
            <a:effectLst/>
          </p:spPr>
          <p:txBody>
            <a:bodyPr lIns="70875" tIns="10125"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We want to know the exact location for each food trucks and analyze the environment surrounded to each food truck.</a:t>
              </a:r>
            </a:p>
            <a:p>
              <a:pPr marL="342900" indent="-342900">
                <a:buFont typeface="Arial" panose="020B0604020202020204" pitchFamily="34" charset="0"/>
                <a:buChar char="•"/>
              </a:pPr>
              <a:r>
                <a:rPr lang="en-US" sz="2000" dirty="0" smtClean="0"/>
                <a:t>Food </a:t>
              </a:r>
              <a:r>
                <a:rPr lang="en-US" sz="2000" dirty="0"/>
                <a:t>trucks are a new subject or service that are being considered in public places in Saudi Arabia so a lot of people does not have enough information about them.</a:t>
              </a:r>
            </a:p>
            <a:p>
              <a:pPr marL="342900" indent="-342900">
                <a:buFont typeface="Arial" panose="020B0604020202020204" pitchFamily="34" charset="0"/>
                <a:buChar char="•"/>
              </a:pPr>
              <a:r>
                <a:rPr lang="en-US" sz="2000" dirty="0" smtClean="0"/>
                <a:t>There </a:t>
              </a:r>
              <a:r>
                <a:rPr lang="en-US" sz="2000" dirty="0"/>
                <a:t>may be some parties interested in the distribution of the food trucks and the information gathered.</a:t>
              </a:r>
              <a:endParaRPr lang="en-US" sz="1000" dirty="0"/>
            </a:p>
          </p:txBody>
        </p:sp>
      </p:grpSp>
      <p:grpSp>
        <p:nvGrpSpPr>
          <p:cNvPr id="31" name="Group 30"/>
          <p:cNvGrpSpPr/>
          <p:nvPr/>
        </p:nvGrpSpPr>
        <p:grpSpPr>
          <a:xfrm>
            <a:off x="227906" y="4221482"/>
            <a:ext cx="5184168" cy="3648354"/>
            <a:chOff x="478889" y="1339703"/>
            <a:chExt cx="4273864" cy="2354199"/>
          </a:xfrm>
        </p:grpSpPr>
        <p:sp>
          <p:nvSpPr>
            <p:cNvPr id="32" name="Text Placeholder 19">
              <a:extLst>
                <a:ext uri="{FF2B5EF4-FFF2-40B4-BE49-F238E27FC236}">
                  <a16:creationId xmlns="" xmlns:a16="http://schemas.microsoft.com/office/drawing/2014/main" id="{ACA5A773-11C4-4FE2-BDDF-0F2854BD2E1F}"/>
                </a:ext>
              </a:extLst>
            </p:cNvPr>
            <p:cNvSpPr txBox="1">
              <a:spLocks/>
            </p:cNvSpPr>
            <p:nvPr/>
          </p:nvSpPr>
          <p:spPr>
            <a:xfrm>
              <a:off x="478889" y="1339703"/>
              <a:ext cx="4273864" cy="406414"/>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smtClean="0"/>
                <a:t>Analysis:</a:t>
              </a:r>
              <a:endParaRPr lang="en-US" sz="3200" dirty="0"/>
            </a:p>
          </p:txBody>
        </p:sp>
        <p:sp>
          <p:nvSpPr>
            <p:cNvPr id="33" name="Text Placeholder 19">
              <a:extLst>
                <a:ext uri="{FF2B5EF4-FFF2-40B4-BE49-F238E27FC236}">
                  <a16:creationId xmlns="" xmlns:a16="http://schemas.microsoft.com/office/drawing/2014/main" id="{8BA59212-9C54-4951-8C9E-2B22F20AF50E}"/>
                </a:ext>
              </a:extLst>
            </p:cNvPr>
            <p:cNvSpPr txBox="1">
              <a:spLocks/>
            </p:cNvSpPr>
            <p:nvPr/>
          </p:nvSpPr>
          <p:spPr>
            <a:xfrm>
              <a:off x="478889" y="1746117"/>
              <a:ext cx="4273864" cy="1947785"/>
            </a:xfrm>
            <a:prstGeom prst="rect">
              <a:avLst/>
            </a:prstGeom>
            <a:solidFill>
              <a:schemeClr val="tx1">
                <a:alpha val="50000"/>
              </a:schemeClr>
            </a:solidFill>
          </p:spPr>
          <p:txBody>
            <a:bodyPr lIns="70875" tIns="10125"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Using the buffer analysis to give a view of the distribution of food trucks locations to make it easy knowing the best environment for placing a new food truck.</a:t>
              </a:r>
            </a:p>
            <a:p>
              <a:pPr marL="342900" indent="-342900">
                <a:buFont typeface="Arial" panose="020B0604020202020204" pitchFamily="34" charset="0"/>
                <a:buChar char="•"/>
              </a:pPr>
              <a:r>
                <a:rPr lang="en-US" sz="2000" dirty="0" smtClean="0"/>
                <a:t>Because </a:t>
              </a:r>
              <a:r>
                <a:rPr lang="en-US" sz="2000" dirty="0"/>
                <a:t>there is a lot of food trucks next to each other in the same spot, we classify the points based on the rating for the food trucks to give an idea about the current trucks for people to know.</a:t>
              </a:r>
            </a:p>
            <a:p>
              <a:endParaRPr lang="en-US" sz="1800" dirty="0"/>
            </a:p>
          </p:txBody>
        </p:sp>
      </p:grpSp>
      <p:grpSp>
        <p:nvGrpSpPr>
          <p:cNvPr id="34" name="Group 33"/>
          <p:cNvGrpSpPr/>
          <p:nvPr/>
        </p:nvGrpSpPr>
        <p:grpSpPr>
          <a:xfrm>
            <a:off x="13207842" y="277516"/>
            <a:ext cx="4211478" cy="4573794"/>
            <a:chOff x="478889" y="1339703"/>
            <a:chExt cx="4273864" cy="2185182"/>
          </a:xfrm>
        </p:grpSpPr>
        <p:sp>
          <p:nvSpPr>
            <p:cNvPr id="35" name="Text Placeholder 19">
              <a:extLst>
                <a:ext uri="{FF2B5EF4-FFF2-40B4-BE49-F238E27FC236}">
                  <a16:creationId xmlns="" xmlns:a16="http://schemas.microsoft.com/office/drawing/2014/main" id="{ACA5A773-11C4-4FE2-BDDF-0F2854BD2E1F}"/>
                </a:ext>
              </a:extLst>
            </p:cNvPr>
            <p:cNvSpPr txBox="1">
              <a:spLocks/>
            </p:cNvSpPr>
            <p:nvPr/>
          </p:nvSpPr>
          <p:spPr>
            <a:xfrm>
              <a:off x="478889" y="1339703"/>
              <a:ext cx="4273864" cy="304490"/>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Data descriptions:</a:t>
              </a:r>
            </a:p>
          </p:txBody>
        </p:sp>
        <p:sp>
          <p:nvSpPr>
            <p:cNvPr id="36" name="Text Placeholder 19">
              <a:extLst>
                <a:ext uri="{FF2B5EF4-FFF2-40B4-BE49-F238E27FC236}">
                  <a16:creationId xmlns="" xmlns:a16="http://schemas.microsoft.com/office/drawing/2014/main" id="{8BA59212-9C54-4951-8C9E-2B22F20AF50E}"/>
                </a:ext>
              </a:extLst>
            </p:cNvPr>
            <p:cNvSpPr txBox="1">
              <a:spLocks/>
            </p:cNvSpPr>
            <p:nvPr/>
          </p:nvSpPr>
          <p:spPr>
            <a:xfrm>
              <a:off x="478889" y="1644193"/>
              <a:ext cx="4273864" cy="1880692"/>
            </a:xfrm>
            <a:prstGeom prst="rect">
              <a:avLst/>
            </a:prstGeom>
            <a:solidFill>
              <a:schemeClr val="tx1">
                <a:alpha val="50000"/>
              </a:schemeClr>
            </a:solidFill>
          </p:spPr>
          <p:txBody>
            <a:bodyPr lIns="70875" tIns="10125" rIns="30375" bIns="4050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we gather the locations of food trucks using google maps and searching for other informations using the internet.</a:t>
              </a:r>
            </a:p>
            <a:p>
              <a:pPr marL="342900" indent="-342900">
                <a:buFont typeface="Arial" panose="020B0604020202020204" pitchFamily="34" charset="0"/>
                <a:buChar char="•"/>
              </a:pPr>
              <a:r>
                <a:rPr lang="en-US" sz="2000" dirty="0" smtClean="0"/>
                <a:t>we </a:t>
              </a:r>
              <a:r>
                <a:rPr lang="en-US" sz="2000" dirty="0"/>
                <a:t>download the Riyadh map using free source (OpenStreetMaps).</a:t>
              </a:r>
            </a:p>
            <a:p>
              <a:pPr marL="342900" indent="-342900">
                <a:buFont typeface="Arial" panose="020B0604020202020204" pitchFamily="34" charset="0"/>
                <a:buChar char="•"/>
              </a:pPr>
              <a:r>
                <a:rPr lang="en-US" sz="2000" dirty="0" smtClean="0"/>
                <a:t>we </a:t>
              </a:r>
              <a:r>
                <a:rPr lang="en-US" sz="2000" dirty="0"/>
                <a:t>used vector data type and for each point we gathered its coordinates represented by two values longitude and latitude, we sorted the data collected on a table using excel Microsoft and add the file in </a:t>
              </a:r>
              <a:r>
                <a:rPr lang="en-US" sz="2000" dirty="0" err="1"/>
                <a:t>Qgis</a:t>
              </a:r>
              <a:r>
                <a:rPr lang="en-US" sz="2000" dirty="0"/>
                <a:t> to represent points on the map.</a:t>
              </a:r>
            </a:p>
            <a:p>
              <a:endParaRPr lang="en-US" sz="1013" dirty="0"/>
            </a:p>
          </p:txBody>
        </p:sp>
      </p:grpSp>
      <p:pic>
        <p:nvPicPr>
          <p:cNvPr id="37" name="Picture 36"/>
          <p:cNvPicPr>
            <a:picLocks noChangeAspect="1"/>
          </p:cNvPicPr>
          <p:nvPr/>
        </p:nvPicPr>
        <p:blipFill>
          <a:blip r:embed="rId4"/>
          <a:stretch>
            <a:fillRect/>
          </a:stretch>
        </p:blipFill>
        <p:spPr>
          <a:xfrm>
            <a:off x="5632293" y="6156982"/>
            <a:ext cx="6291406" cy="3593011"/>
          </a:xfrm>
          <a:prstGeom prst="rect">
            <a:avLst/>
          </a:prstGeom>
        </p:spPr>
      </p:pic>
      <p:sp>
        <p:nvSpPr>
          <p:cNvPr id="41" name="Text Placeholder 19">
            <a:extLst>
              <a:ext uri="{FF2B5EF4-FFF2-40B4-BE49-F238E27FC236}">
                <a16:creationId xmlns="" xmlns:a16="http://schemas.microsoft.com/office/drawing/2014/main" id="{8BA59212-9C54-4951-8C9E-2B22F20AF50E}"/>
              </a:ext>
            </a:extLst>
          </p:cNvPr>
          <p:cNvSpPr txBox="1">
            <a:spLocks/>
          </p:cNvSpPr>
          <p:nvPr/>
        </p:nvSpPr>
        <p:spPr>
          <a:xfrm>
            <a:off x="11923893" y="6277137"/>
            <a:ext cx="1234052" cy="1560696"/>
          </a:xfrm>
          <a:prstGeom prst="rect">
            <a:avLst/>
          </a:prstGeom>
          <a:solidFill>
            <a:schemeClr val="tx1">
              <a:alpha val="50000"/>
            </a:schemeClr>
          </a:solidFill>
        </p:spPr>
        <p:txBody>
          <a:bodyPr lIns="70875" tIns="10125" rIns="30375" bIns="40500">
            <a:norm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013" dirty="0"/>
          </a:p>
        </p:txBody>
      </p:sp>
      <p:sp>
        <p:nvSpPr>
          <p:cNvPr id="42" name="Rectangle 41"/>
          <p:cNvSpPr/>
          <p:nvPr/>
        </p:nvSpPr>
        <p:spPr>
          <a:xfrm>
            <a:off x="12168811" y="6467283"/>
            <a:ext cx="518160" cy="403166"/>
          </a:xfrm>
          <a:prstGeom prst="rect">
            <a:avLst/>
          </a:prstGeom>
          <a:solidFill>
            <a:srgbClr val="BD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Rectangle 42"/>
          <p:cNvSpPr/>
          <p:nvPr/>
        </p:nvSpPr>
        <p:spPr>
          <a:xfrm>
            <a:off x="12168811" y="7057485"/>
            <a:ext cx="518160" cy="403166"/>
          </a:xfrm>
          <a:prstGeom prst="rect">
            <a:avLst/>
          </a:prstGeom>
          <a:solidFill>
            <a:srgbClr val="7FC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TextBox 43"/>
          <p:cNvSpPr txBox="1"/>
          <p:nvPr/>
        </p:nvSpPr>
        <p:spPr>
          <a:xfrm>
            <a:off x="12744550" y="6997458"/>
            <a:ext cx="336319" cy="523220"/>
          </a:xfrm>
          <a:prstGeom prst="rect">
            <a:avLst/>
          </a:prstGeom>
          <a:noFill/>
        </p:spPr>
        <p:txBody>
          <a:bodyPr wrap="square" rtlCol="1">
            <a:spAutoFit/>
          </a:bodyPr>
          <a:lstStyle/>
          <a:p>
            <a:pPr algn="l"/>
            <a:r>
              <a:rPr lang="en-US" sz="2800" dirty="0" smtClean="0">
                <a:solidFill>
                  <a:schemeClr val="bg1"/>
                </a:solidFill>
              </a:rPr>
              <a:t>C</a:t>
            </a:r>
            <a:endParaRPr lang="ar-SA" dirty="0">
              <a:solidFill>
                <a:schemeClr val="bg1"/>
              </a:solidFill>
            </a:endParaRPr>
          </a:p>
        </p:txBody>
      </p:sp>
      <p:sp>
        <p:nvSpPr>
          <p:cNvPr id="45" name="TextBox 44"/>
          <p:cNvSpPr txBox="1"/>
          <p:nvPr/>
        </p:nvSpPr>
        <p:spPr>
          <a:xfrm>
            <a:off x="12744549" y="6420914"/>
            <a:ext cx="336320" cy="523220"/>
          </a:xfrm>
          <a:prstGeom prst="rect">
            <a:avLst/>
          </a:prstGeom>
          <a:noFill/>
        </p:spPr>
        <p:txBody>
          <a:bodyPr wrap="square" rtlCol="1">
            <a:spAutoFit/>
          </a:bodyPr>
          <a:lstStyle/>
          <a:p>
            <a:pPr algn="l"/>
            <a:r>
              <a:rPr lang="en-US" sz="2800" dirty="0" smtClean="0">
                <a:solidFill>
                  <a:schemeClr val="bg1"/>
                </a:solidFill>
              </a:rPr>
              <a:t>R</a:t>
            </a:r>
            <a:endParaRPr lang="ar-SA" dirty="0">
              <a:solidFill>
                <a:schemeClr val="bg1"/>
              </a:solidFill>
            </a:endParaRPr>
          </a:p>
        </p:txBody>
      </p:sp>
      <p:sp>
        <p:nvSpPr>
          <p:cNvPr id="50" name="Text Placeholder 19">
            <a:extLst>
              <a:ext uri="{FF2B5EF4-FFF2-40B4-BE49-F238E27FC236}">
                <a16:creationId xmlns="" xmlns:a16="http://schemas.microsoft.com/office/drawing/2014/main" id="{8BA59212-9C54-4951-8C9E-2B22F20AF50E}"/>
              </a:ext>
            </a:extLst>
          </p:cNvPr>
          <p:cNvSpPr txBox="1">
            <a:spLocks/>
          </p:cNvSpPr>
          <p:nvPr/>
        </p:nvSpPr>
        <p:spPr>
          <a:xfrm>
            <a:off x="11815948" y="1367026"/>
            <a:ext cx="1234052" cy="3936468"/>
          </a:xfrm>
          <a:prstGeom prst="rect">
            <a:avLst/>
          </a:prstGeom>
          <a:solidFill>
            <a:schemeClr val="tx1">
              <a:alpha val="50000"/>
            </a:schemeClr>
          </a:solidFill>
        </p:spPr>
        <p:txBody>
          <a:bodyPr lIns="70875" tIns="10125" rIns="30375" bIns="40500">
            <a:norm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013" dirty="0"/>
          </a:p>
        </p:txBody>
      </p:sp>
      <p:sp>
        <p:nvSpPr>
          <p:cNvPr id="51" name="Rectangle 50"/>
          <p:cNvSpPr/>
          <p:nvPr/>
        </p:nvSpPr>
        <p:spPr>
          <a:xfrm>
            <a:off x="12016022" y="1610157"/>
            <a:ext cx="518160" cy="403166"/>
          </a:xfrm>
          <a:prstGeom prst="rect">
            <a:avLst/>
          </a:prstGeom>
          <a:solidFill>
            <a:srgbClr val="F6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Rectangle 51"/>
          <p:cNvSpPr/>
          <p:nvPr/>
        </p:nvSpPr>
        <p:spPr>
          <a:xfrm>
            <a:off x="12016022" y="2249108"/>
            <a:ext cx="518160" cy="403166"/>
          </a:xfrm>
          <a:prstGeom prst="rect">
            <a:avLst/>
          </a:prstGeom>
          <a:solidFill>
            <a:srgbClr val="9B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TextBox 52"/>
          <p:cNvSpPr txBox="1"/>
          <p:nvPr/>
        </p:nvSpPr>
        <p:spPr>
          <a:xfrm>
            <a:off x="12591761" y="2140332"/>
            <a:ext cx="336319" cy="523220"/>
          </a:xfrm>
          <a:prstGeom prst="rect">
            <a:avLst/>
          </a:prstGeom>
          <a:noFill/>
        </p:spPr>
        <p:txBody>
          <a:bodyPr wrap="square" rtlCol="1">
            <a:spAutoFit/>
          </a:bodyPr>
          <a:lstStyle/>
          <a:p>
            <a:pPr algn="l"/>
            <a:r>
              <a:rPr lang="en-US" sz="2800" dirty="0" smtClean="0">
                <a:solidFill>
                  <a:schemeClr val="bg1"/>
                </a:solidFill>
              </a:rPr>
              <a:t>4</a:t>
            </a:r>
            <a:endParaRPr lang="ar-SA" dirty="0">
              <a:solidFill>
                <a:schemeClr val="bg1"/>
              </a:solidFill>
            </a:endParaRPr>
          </a:p>
        </p:txBody>
      </p:sp>
      <p:sp>
        <p:nvSpPr>
          <p:cNvPr id="54" name="TextBox 53"/>
          <p:cNvSpPr txBox="1"/>
          <p:nvPr/>
        </p:nvSpPr>
        <p:spPr>
          <a:xfrm>
            <a:off x="12591760" y="1563788"/>
            <a:ext cx="336320" cy="523220"/>
          </a:xfrm>
          <a:prstGeom prst="rect">
            <a:avLst/>
          </a:prstGeom>
          <a:noFill/>
        </p:spPr>
        <p:txBody>
          <a:bodyPr wrap="square" rtlCol="1">
            <a:spAutoFit/>
          </a:bodyPr>
          <a:lstStyle/>
          <a:p>
            <a:pPr algn="l"/>
            <a:r>
              <a:rPr lang="en-US" sz="2800" dirty="0" smtClean="0">
                <a:solidFill>
                  <a:schemeClr val="bg1"/>
                </a:solidFill>
              </a:rPr>
              <a:t>5</a:t>
            </a:r>
            <a:endParaRPr lang="ar-SA" dirty="0">
              <a:solidFill>
                <a:schemeClr val="bg1"/>
              </a:solidFill>
            </a:endParaRPr>
          </a:p>
        </p:txBody>
      </p:sp>
      <p:grpSp>
        <p:nvGrpSpPr>
          <p:cNvPr id="55" name="Group 54"/>
          <p:cNvGrpSpPr/>
          <p:nvPr/>
        </p:nvGrpSpPr>
        <p:grpSpPr>
          <a:xfrm>
            <a:off x="13282274" y="5001374"/>
            <a:ext cx="4211478" cy="4286904"/>
            <a:chOff x="478889" y="1339703"/>
            <a:chExt cx="4273864" cy="1915242"/>
          </a:xfrm>
        </p:grpSpPr>
        <p:sp>
          <p:nvSpPr>
            <p:cNvPr id="56" name="Text Placeholder 19">
              <a:extLst>
                <a:ext uri="{FF2B5EF4-FFF2-40B4-BE49-F238E27FC236}">
                  <a16:creationId xmlns="" xmlns:a16="http://schemas.microsoft.com/office/drawing/2014/main" id="{ACA5A773-11C4-4FE2-BDDF-0F2854BD2E1F}"/>
                </a:ext>
              </a:extLst>
            </p:cNvPr>
            <p:cNvSpPr txBox="1">
              <a:spLocks/>
            </p:cNvSpPr>
            <p:nvPr/>
          </p:nvSpPr>
          <p:spPr>
            <a:xfrm>
              <a:off x="478889" y="1339703"/>
              <a:ext cx="4273864" cy="297058"/>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Conclusion:</a:t>
              </a:r>
            </a:p>
          </p:txBody>
        </p:sp>
        <p:sp>
          <p:nvSpPr>
            <p:cNvPr id="57" name="Text Placeholder 19">
              <a:extLst>
                <a:ext uri="{FF2B5EF4-FFF2-40B4-BE49-F238E27FC236}">
                  <a16:creationId xmlns="" xmlns:a16="http://schemas.microsoft.com/office/drawing/2014/main" id="{8BA59212-9C54-4951-8C9E-2B22F20AF50E}"/>
                </a:ext>
              </a:extLst>
            </p:cNvPr>
            <p:cNvSpPr txBox="1">
              <a:spLocks/>
            </p:cNvSpPr>
            <p:nvPr/>
          </p:nvSpPr>
          <p:spPr>
            <a:xfrm>
              <a:off x="478889" y="1636761"/>
              <a:ext cx="4273864" cy="1618184"/>
            </a:xfrm>
            <a:prstGeom prst="rect">
              <a:avLst/>
            </a:prstGeom>
            <a:solidFill>
              <a:schemeClr val="tx1">
                <a:alpha val="50000"/>
              </a:schemeClr>
            </a:solidFill>
          </p:spPr>
          <p:txBody>
            <a:bodyPr lIns="70875" tIns="10125" rIns="30375" bIns="40500">
              <a:norm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We noticed that the distribution of the food trucks are usually clustered in one region.</a:t>
              </a:r>
            </a:p>
            <a:p>
              <a:pPr marL="342900" indent="-342900">
                <a:buFont typeface="Arial" panose="020B0604020202020204" pitchFamily="34" charset="0"/>
                <a:buChar char="•"/>
              </a:pPr>
              <a:r>
                <a:rPr lang="en-US" sz="2000" dirty="0" smtClean="0"/>
                <a:t>Our </a:t>
              </a:r>
              <a:r>
                <a:rPr lang="en-US" sz="2000" dirty="0"/>
                <a:t>distribution of the food trucks may not be very accurate because of the possibility of them moving to a different location in the future. </a:t>
              </a:r>
            </a:p>
            <a:p>
              <a:pPr marL="342900" indent="-342900">
                <a:buFont typeface="Arial" panose="020B0604020202020204" pitchFamily="34" charset="0"/>
                <a:buChar char="•"/>
              </a:pPr>
              <a:r>
                <a:rPr lang="en-US" sz="2000" dirty="0" smtClean="0"/>
                <a:t>Most </a:t>
              </a:r>
              <a:r>
                <a:rPr lang="en-US" sz="2000" dirty="0"/>
                <a:t>of the food trucks do not serve a walking facilities, parks, small playgrounds, …etc.</a:t>
              </a:r>
            </a:p>
            <a:p>
              <a:pPr marL="285750" indent="-285750">
                <a:buFont typeface="Arial" panose="020B0604020202020204" pitchFamily="34" charset="0"/>
                <a:buChar char="•"/>
              </a:pPr>
              <a:endParaRPr lang="en-US" sz="1800" dirty="0"/>
            </a:p>
          </p:txBody>
        </p:sp>
      </p:grpSp>
      <p:sp>
        <p:nvSpPr>
          <p:cNvPr id="59" name="Text Placeholder 19">
            <a:extLst>
              <a:ext uri="{FF2B5EF4-FFF2-40B4-BE49-F238E27FC236}">
                <a16:creationId xmlns="" xmlns:a16="http://schemas.microsoft.com/office/drawing/2014/main" id="{8BA59212-9C54-4951-8C9E-2B22F20AF50E}"/>
              </a:ext>
            </a:extLst>
          </p:cNvPr>
          <p:cNvSpPr txBox="1">
            <a:spLocks/>
          </p:cNvSpPr>
          <p:nvPr/>
        </p:nvSpPr>
        <p:spPr>
          <a:xfrm>
            <a:off x="227906" y="8329027"/>
            <a:ext cx="5003661" cy="1394085"/>
          </a:xfrm>
          <a:prstGeom prst="rect">
            <a:avLst/>
          </a:prstGeom>
          <a:solidFill>
            <a:schemeClr val="tx1">
              <a:alpha val="50000"/>
            </a:schemeClr>
          </a:solidFill>
        </p:spPr>
        <p:txBody>
          <a:bodyPr lIns="70875" tIns="10125" rIns="30375" bIns="40500">
            <a:norm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Mohammad </a:t>
            </a:r>
            <a:r>
              <a:rPr lang="en-US" sz="2400" dirty="0" err="1" smtClean="0"/>
              <a:t>Alnowibet</a:t>
            </a:r>
            <a:r>
              <a:rPr lang="en-US" sz="2400" dirty="0" smtClean="0"/>
              <a:t>      436104364</a:t>
            </a:r>
          </a:p>
          <a:p>
            <a:r>
              <a:rPr lang="en-US" sz="2400" dirty="0" smtClean="0"/>
              <a:t>Fahad </a:t>
            </a:r>
            <a:r>
              <a:rPr lang="en-US" sz="2400" dirty="0" err="1" smtClean="0"/>
              <a:t>Alotaibi</a:t>
            </a:r>
            <a:r>
              <a:rPr lang="en-US" sz="2400" dirty="0" smtClean="0"/>
              <a:t>                      436100822</a:t>
            </a:r>
          </a:p>
          <a:p>
            <a:r>
              <a:rPr lang="en-US" sz="2400" dirty="0" err="1" smtClean="0"/>
              <a:t>Abdulaziz</a:t>
            </a:r>
            <a:r>
              <a:rPr lang="en-US" sz="2400" dirty="0" smtClean="0"/>
              <a:t> </a:t>
            </a:r>
            <a:r>
              <a:rPr lang="en-US" sz="2400" dirty="0" err="1" smtClean="0"/>
              <a:t>Alasmari</a:t>
            </a:r>
            <a:r>
              <a:rPr lang="en-US" sz="2400" dirty="0" smtClean="0"/>
              <a:t>              436102165</a:t>
            </a:r>
            <a:endParaRPr lang="en-US" sz="1050" dirty="0"/>
          </a:p>
        </p:txBody>
      </p:sp>
      <p:pic>
        <p:nvPicPr>
          <p:cNvPr id="61" name="Picture 60"/>
          <p:cNvPicPr>
            <a:picLocks noChangeAspect="1"/>
          </p:cNvPicPr>
          <p:nvPr/>
        </p:nvPicPr>
        <p:blipFill>
          <a:blip r:embed="rId5"/>
          <a:stretch>
            <a:fillRect/>
          </a:stretch>
        </p:blipFill>
        <p:spPr>
          <a:xfrm>
            <a:off x="5647679" y="1367026"/>
            <a:ext cx="6168269" cy="4050624"/>
          </a:xfrm>
          <a:prstGeom prst="rect">
            <a:avLst/>
          </a:prstGeom>
        </p:spPr>
      </p:pic>
      <p:sp>
        <p:nvSpPr>
          <p:cNvPr id="62" name="Rectangle 61"/>
          <p:cNvSpPr/>
          <p:nvPr/>
        </p:nvSpPr>
        <p:spPr>
          <a:xfrm>
            <a:off x="12016022" y="2911392"/>
            <a:ext cx="518160" cy="403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3" name="Rectangle 62"/>
          <p:cNvSpPr/>
          <p:nvPr/>
        </p:nvSpPr>
        <p:spPr>
          <a:xfrm>
            <a:off x="12016022" y="3622425"/>
            <a:ext cx="518160" cy="4031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4" name="Rectangle 63"/>
          <p:cNvSpPr/>
          <p:nvPr/>
        </p:nvSpPr>
        <p:spPr>
          <a:xfrm>
            <a:off x="12016022" y="4336352"/>
            <a:ext cx="518160" cy="4031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TextBox 65"/>
          <p:cNvSpPr txBox="1"/>
          <p:nvPr/>
        </p:nvSpPr>
        <p:spPr>
          <a:xfrm>
            <a:off x="12598928" y="2860314"/>
            <a:ext cx="336319" cy="523220"/>
          </a:xfrm>
          <a:prstGeom prst="rect">
            <a:avLst/>
          </a:prstGeom>
          <a:noFill/>
        </p:spPr>
        <p:txBody>
          <a:bodyPr wrap="square" rtlCol="1">
            <a:spAutoFit/>
          </a:bodyPr>
          <a:lstStyle/>
          <a:p>
            <a:pPr algn="l"/>
            <a:r>
              <a:rPr lang="en-US" sz="2800" dirty="0" smtClean="0">
                <a:solidFill>
                  <a:schemeClr val="bg1"/>
                </a:solidFill>
              </a:rPr>
              <a:t>3</a:t>
            </a:r>
            <a:endParaRPr lang="ar-SA" dirty="0">
              <a:solidFill>
                <a:schemeClr val="bg1"/>
              </a:solidFill>
            </a:endParaRPr>
          </a:p>
        </p:txBody>
      </p:sp>
      <p:sp>
        <p:nvSpPr>
          <p:cNvPr id="67" name="TextBox 66"/>
          <p:cNvSpPr txBox="1"/>
          <p:nvPr/>
        </p:nvSpPr>
        <p:spPr>
          <a:xfrm>
            <a:off x="12598928" y="4276325"/>
            <a:ext cx="336319" cy="523220"/>
          </a:xfrm>
          <a:prstGeom prst="rect">
            <a:avLst/>
          </a:prstGeom>
          <a:noFill/>
        </p:spPr>
        <p:txBody>
          <a:bodyPr wrap="square" rtlCol="1">
            <a:spAutoFit/>
          </a:bodyPr>
          <a:lstStyle/>
          <a:p>
            <a:pPr algn="l"/>
            <a:r>
              <a:rPr lang="en-US" sz="2800" dirty="0" smtClean="0">
                <a:solidFill>
                  <a:schemeClr val="bg1"/>
                </a:solidFill>
              </a:rPr>
              <a:t>1</a:t>
            </a:r>
            <a:endParaRPr lang="ar-SA" dirty="0">
              <a:solidFill>
                <a:schemeClr val="bg1"/>
              </a:solidFill>
            </a:endParaRPr>
          </a:p>
        </p:txBody>
      </p:sp>
      <p:sp>
        <p:nvSpPr>
          <p:cNvPr id="68" name="TextBox 67"/>
          <p:cNvSpPr txBox="1"/>
          <p:nvPr/>
        </p:nvSpPr>
        <p:spPr>
          <a:xfrm>
            <a:off x="12598928" y="3555842"/>
            <a:ext cx="336319" cy="523220"/>
          </a:xfrm>
          <a:prstGeom prst="rect">
            <a:avLst/>
          </a:prstGeom>
          <a:noFill/>
        </p:spPr>
        <p:txBody>
          <a:bodyPr wrap="square" rtlCol="1">
            <a:spAutoFit/>
          </a:bodyPr>
          <a:lstStyle/>
          <a:p>
            <a:pPr algn="l"/>
            <a:r>
              <a:rPr lang="en-US" sz="2800" dirty="0" smtClean="0">
                <a:solidFill>
                  <a:schemeClr val="bg1"/>
                </a:solidFill>
              </a:rPr>
              <a:t>2</a:t>
            </a:r>
            <a:endParaRPr lang="ar-SA" dirty="0">
              <a:solidFill>
                <a:schemeClr val="bg1"/>
              </a:solidFill>
            </a:endParaRPr>
          </a:p>
        </p:txBody>
      </p:sp>
      <p:sp>
        <p:nvSpPr>
          <p:cNvPr id="69" name="Text Placeholder 19">
            <a:extLst>
              <a:ext uri="{FF2B5EF4-FFF2-40B4-BE49-F238E27FC236}">
                <a16:creationId xmlns="" xmlns:a16="http://schemas.microsoft.com/office/drawing/2014/main" id="{ACA5A773-11C4-4FE2-BDDF-0F2854BD2E1F}"/>
              </a:ext>
            </a:extLst>
          </p:cNvPr>
          <p:cNvSpPr txBox="1">
            <a:spLocks/>
          </p:cNvSpPr>
          <p:nvPr/>
        </p:nvSpPr>
        <p:spPr>
          <a:xfrm>
            <a:off x="5645376" y="5837834"/>
            <a:ext cx="2510221" cy="331783"/>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smtClean="0"/>
              <a:t>Buffer analysis</a:t>
            </a:r>
            <a:endParaRPr lang="en-US" sz="2000" b="1" dirty="0"/>
          </a:p>
        </p:txBody>
      </p:sp>
      <p:sp>
        <p:nvSpPr>
          <p:cNvPr id="70" name="Text Placeholder 19">
            <a:extLst>
              <a:ext uri="{FF2B5EF4-FFF2-40B4-BE49-F238E27FC236}">
                <a16:creationId xmlns="" xmlns:a16="http://schemas.microsoft.com/office/drawing/2014/main" id="{ACA5A773-11C4-4FE2-BDDF-0F2854BD2E1F}"/>
              </a:ext>
            </a:extLst>
          </p:cNvPr>
          <p:cNvSpPr txBox="1">
            <a:spLocks/>
          </p:cNvSpPr>
          <p:nvPr/>
        </p:nvSpPr>
        <p:spPr>
          <a:xfrm>
            <a:off x="5645376" y="1019573"/>
            <a:ext cx="2510221" cy="331783"/>
          </a:xfrm>
          <a:prstGeom prst="rect">
            <a:avLst/>
          </a:prstGeom>
          <a:solidFill>
            <a:schemeClr val="tx1">
              <a:alpha val="50000"/>
            </a:schemeClr>
          </a:solidFill>
        </p:spPr>
        <p:txBody>
          <a:bodyPr lIns="70875" tIns="60750" rIns="30375" bIns="40500">
            <a:noAutofit/>
          </a:bodyPr>
          <a:lstStyle>
            <a:lvl1pPr marL="0" indent="0" algn="l" defTabSz="685800" rtl="0" eaLnBrk="1" latinLnBrk="0" hangingPunct="1">
              <a:lnSpc>
                <a:spcPct val="90000"/>
              </a:lnSpc>
              <a:spcBef>
                <a:spcPts val="750"/>
              </a:spcBef>
              <a:buFont typeface="Arial" panose="020B0604020202020204" pitchFamily="34" charset="0"/>
              <a:buNone/>
              <a:defRPr sz="4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smtClean="0"/>
              <a:t>Rating map</a:t>
            </a:r>
            <a:endParaRPr lang="en-US" sz="2000" b="1" dirty="0"/>
          </a:p>
        </p:txBody>
      </p:sp>
    </p:spTree>
    <p:extLst>
      <p:ext uri="{BB962C8B-B14F-4D97-AF65-F5344CB8AC3E}">
        <p14:creationId xmlns:p14="http://schemas.microsoft.com/office/powerpoint/2010/main" val="3085757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1348</TotalTime>
  <Words>313</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Al-nowaibet</dc:creator>
  <cp:lastModifiedBy>Muhammad Al-nowaibet</cp:lastModifiedBy>
  <cp:revision>12</cp:revision>
  <dcterms:created xsi:type="dcterms:W3CDTF">2019-04-05T16:24:18Z</dcterms:created>
  <dcterms:modified xsi:type="dcterms:W3CDTF">2019-04-06T15:18:18Z</dcterms:modified>
</cp:coreProperties>
</file>