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3" r:id="rId3"/>
    <p:sldId id="269" r:id="rId4"/>
    <p:sldId id="271" r:id="rId5"/>
    <p:sldId id="274" r:id="rId6"/>
    <p:sldId id="264" r:id="rId7"/>
    <p:sldId id="265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8E399-9F17-4895-B0FF-E223E3078B59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07C3-C9BF-4FC0-86A3-560617B58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197EAC-CF58-437A-BB25-8A3827CA53EF}" type="slidenum">
              <a:rPr lang="en-US"/>
              <a:pPr/>
              <a:t>2</a:t>
            </a:fld>
            <a:endParaRPr 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8099F3-6B30-4903-A367-39E9056362EE}" type="slidenum">
              <a:rPr lang="en-US"/>
              <a:pPr/>
              <a:t>5</a:t>
            </a:fld>
            <a:endParaRPr 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E435F34D-0AE9-4470-99AD-86A06B7D1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uppe 15"/>
          <p:cNvGrpSpPr/>
          <p:nvPr/>
        </p:nvGrpSpPr>
        <p:grpSpPr>
          <a:xfrm>
            <a:off x="1586" y="0"/>
            <a:ext cx="9142414" cy="1524000"/>
            <a:chOff x="-1" y="4286250"/>
            <a:chExt cx="9142414" cy="214757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Gruppe 13"/>
            <p:cNvGrpSpPr/>
            <p:nvPr/>
          </p:nvGrpSpPr>
          <p:grpSpPr>
            <a:xfrm>
              <a:off x="-1" y="4286250"/>
              <a:ext cx="9142414" cy="2014220"/>
              <a:chOff x="-1" y="4286250"/>
              <a:chExt cx="9142414" cy="2014220"/>
            </a:xfrm>
          </p:grpSpPr>
          <p:sp>
            <p:nvSpPr>
              <p:cNvPr id="41" name="Rektangel 40"/>
              <p:cNvSpPr>
                <a:spLocks noChangeArrowheads="1"/>
              </p:cNvSpPr>
              <p:nvPr/>
            </p:nvSpPr>
            <p:spPr bwMode="auto">
              <a:xfrm>
                <a:off x="-1" y="4427220"/>
                <a:ext cx="9142413" cy="1873250"/>
              </a:xfrm>
              <a:prstGeom prst="rect">
                <a:avLst/>
              </a:prstGeom>
              <a:gradFill flip="none" rotWithShape="1">
                <a:gsLst>
                  <a:gs pos="0">
                    <a:srgbClr val="171717">
                      <a:alpha val="50000"/>
                    </a:srgbClr>
                  </a:gs>
                  <a:gs pos="100000">
                    <a:srgbClr val="232323">
                      <a:alpha val="86000"/>
                    </a:srgbClr>
                  </a:gs>
                </a:gsLst>
                <a:lin ang="10800000" scaled="1"/>
                <a:tileRect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rgbClr val="FFFFFF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  <p:sp>
            <p:nvSpPr>
              <p:cNvPr id="42" name="Rektangel 41"/>
              <p:cNvSpPr/>
              <p:nvPr/>
            </p:nvSpPr>
            <p:spPr>
              <a:xfrm>
                <a:off x="0" y="4286250"/>
                <a:ext cx="9142413" cy="14097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rgbClr val="FFFFFF"/>
                  </a:solidFill>
                  <a:latin typeface="Arial Narrow" pitchFamily="-97" charset="0"/>
                  <a:ea typeface="ＭＳ Ｐゴシック" pitchFamily="-97" charset="-128"/>
                </a:endParaRPr>
              </a:p>
            </p:txBody>
          </p:sp>
        </p:grpSp>
        <p:sp>
          <p:nvSpPr>
            <p:cNvPr id="40" name="Rektangel 39"/>
            <p:cNvSpPr/>
            <p:nvPr/>
          </p:nvSpPr>
          <p:spPr>
            <a:xfrm>
              <a:off x="0" y="6292850"/>
              <a:ext cx="9142413" cy="1409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</p:grpSp>
      <p:sp>
        <p:nvSpPr>
          <p:cNvPr id="18436" name="Rectangle 4"/>
          <p:cNvSpPr>
            <a:spLocks noChangeArrowheads="1"/>
          </p:cNvSpPr>
          <p:nvPr/>
        </p:nvSpPr>
        <p:spPr bwMode="gray">
          <a:xfrm>
            <a:off x="381000" y="838200"/>
            <a:ext cx="623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r>
              <a:rPr lang="da-DK" sz="2500" dirty="0" smtClean="0">
                <a:solidFill>
                  <a:srgbClr val="FFFFFF"/>
                </a:solidFill>
                <a:latin typeface="Arial Narrow" pitchFamily="-108" charset="0"/>
              </a:rPr>
              <a:t>Operations and Productivity</a:t>
            </a:r>
            <a:endParaRPr lang="da-DK" sz="2500" dirty="0">
              <a:solidFill>
                <a:srgbClr val="FFFFFF"/>
              </a:solidFill>
              <a:latin typeface="Arial Narrow" pitchFamily="-108" charset="0"/>
            </a:endParaRPr>
          </a:p>
          <a:p>
            <a:pPr defTabSz="801688"/>
            <a:endParaRPr lang="en-US" dirty="0">
              <a:solidFill>
                <a:srgbClr val="FFFFFF"/>
              </a:solidFill>
              <a:latin typeface="Arial Narrow" pitchFamily="-108" charset="0"/>
            </a:endParaRPr>
          </a:p>
        </p:txBody>
      </p:sp>
      <p:sp>
        <p:nvSpPr>
          <p:cNvPr id="18437" name="Rectangle 5"/>
          <p:cNvSpPr txBox="1">
            <a:spLocks noChangeArrowheads="1"/>
          </p:cNvSpPr>
          <p:nvPr/>
        </p:nvSpPr>
        <p:spPr bwMode="gray">
          <a:xfrm>
            <a:off x="381000" y="152400"/>
            <a:ext cx="738028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IE 214: Operations Management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4" name="Group 10"/>
          <p:cNvGrpSpPr/>
          <p:nvPr/>
        </p:nvGrpSpPr>
        <p:grpSpPr>
          <a:xfrm>
            <a:off x="7894749" y="0"/>
            <a:ext cx="1249251" cy="1171977"/>
            <a:chOff x="7629525" y="44450"/>
            <a:chExt cx="1317625" cy="1300163"/>
          </a:xfrm>
        </p:grpSpPr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7785100" y="1104900"/>
              <a:ext cx="1027113" cy="239713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 smtClean="0">
                  <a:solidFill>
                    <a:schemeClr val="accent2"/>
                  </a:solidFill>
                </a:rPr>
                <a:t>KAMAL</a:t>
              </a:r>
              <a:endParaRPr lang="en-US" sz="1400" dirty="0">
                <a:solidFill>
                  <a:schemeClr val="accent2"/>
                </a:solidFill>
              </a:endParaRPr>
            </a:p>
          </p:txBody>
        </p:sp>
        <p:pic>
          <p:nvPicPr>
            <p:cNvPr id="13" name="Picture 31" descr="iStock_000001597092Small"/>
            <p:cNvPicPr>
              <a:picLocks noChangeAspect="1" noChangeArrowheads="1"/>
            </p:cNvPicPr>
            <p:nvPr/>
          </p:nvPicPr>
          <p:blipFill>
            <a:blip r:embed="rId3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7629525" y="44450"/>
              <a:ext cx="1317625" cy="1127125"/>
            </a:xfrm>
            <a:prstGeom prst="rect">
              <a:avLst/>
            </a:prstGeom>
            <a:noFill/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7859713" y="620713"/>
              <a:ext cx="527050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Lecture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33"/>
            <p:cNvSpPr>
              <a:spLocks noChangeArrowheads="1"/>
            </p:cNvSpPr>
            <p:nvPr/>
          </p:nvSpPr>
          <p:spPr bwMode="auto">
            <a:xfrm>
              <a:off x="8337550" y="633413"/>
              <a:ext cx="395288" cy="395287"/>
            </a:xfrm>
            <a:prstGeom prst="ellipse">
              <a:avLst/>
            </a:prstGeom>
            <a:noFill/>
            <a:ln w="9525">
              <a:solidFill>
                <a:srgbClr val="9F9F9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de-DE" dirty="0" smtClean="0">
                  <a:solidFill>
                    <a:schemeClr val="bg1"/>
                  </a:solidFill>
                </a:rPr>
                <a:t>1</a:t>
              </a:r>
              <a:endParaRPr lang="de-DE" noProof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960" y="1493438"/>
            <a:ext cx="7963200" cy="35672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3"/>
          <p:cNvSpPr>
            <a:spLocks noChangeArrowheads="1"/>
          </p:cNvSpPr>
          <p:nvPr/>
        </p:nvSpPr>
        <p:spPr bwMode="auto">
          <a:xfrm>
            <a:off x="0" y="457200"/>
            <a:ext cx="9144000" cy="116840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53637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2987" dir="5400000" algn="tl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1981201" y="685800"/>
            <a:ext cx="5638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EXERCISE 1.12 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ktangel 41"/>
          <p:cNvSpPr/>
          <p:nvPr/>
        </p:nvSpPr>
        <p:spPr>
          <a:xfrm>
            <a:off x="1587" y="3810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10" name="Rektangel 39"/>
          <p:cNvSpPr/>
          <p:nvPr/>
        </p:nvSpPr>
        <p:spPr>
          <a:xfrm>
            <a:off x="0" y="16002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pic>
        <p:nvPicPr>
          <p:cNvPr id="7" name="Picture 6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549400" cy="1162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1371600" y="1905000"/>
            <a:ext cx="623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600" b="1" u="sng" dirty="0" smtClean="0"/>
              <a:t>Given: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28600" y="1981200"/>
            <a:ext cx="7239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* Output </a:t>
            </a:r>
            <a:r>
              <a:rPr lang="en-US" sz="2400" dirty="0" smtClean="0"/>
              <a:t>old</a:t>
            </a:r>
            <a:r>
              <a:rPr lang="en-US" sz="2800" dirty="0" smtClean="0"/>
              <a:t>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500 boxes /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* Input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old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20 hrs/ day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*Output </a:t>
            </a:r>
            <a:r>
              <a:rPr lang="en-US" sz="2800" dirty="0" smtClean="0"/>
              <a:t>new</a:t>
            </a:r>
            <a:r>
              <a:rPr lang="en-US" sz="3200" dirty="0" smtClean="0"/>
              <a:t> = 650 boxes /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* </a:t>
            </a:r>
            <a:r>
              <a:rPr lang="en-US" sz="3200" dirty="0" smtClean="0"/>
              <a:t>Input </a:t>
            </a:r>
            <a:r>
              <a:rPr lang="en-US" sz="2800" dirty="0" smtClean="0"/>
              <a:t>new</a:t>
            </a:r>
            <a:r>
              <a:rPr lang="en-US" sz="3200" dirty="0" smtClean="0"/>
              <a:t> = 24 hrs / 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200400" y="4876800"/>
            <a:ext cx="4953000" cy="19812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Productivity = </a:t>
            </a:r>
            <a:r>
              <a:rPr lang="ar-SA" dirty="0" smtClean="0">
                <a:solidFill>
                  <a:schemeClr val="tx1"/>
                </a:solidFill>
              </a:rPr>
              <a:t>ـــــــــــــــــــــــ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5105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Output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1200" y="5867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3"/>
          <p:cNvSpPr>
            <a:spLocks noChangeArrowheads="1"/>
          </p:cNvSpPr>
          <p:nvPr/>
        </p:nvSpPr>
        <p:spPr bwMode="auto">
          <a:xfrm>
            <a:off x="0" y="228600"/>
            <a:ext cx="9144000" cy="116840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53637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2987" dir="5400000" algn="tl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1981201" y="457200"/>
            <a:ext cx="5638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EXERCISE 1.12 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ktangel 41"/>
          <p:cNvSpPr/>
          <p:nvPr/>
        </p:nvSpPr>
        <p:spPr>
          <a:xfrm>
            <a:off x="1587" y="1524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10" name="Rektangel 39"/>
          <p:cNvSpPr/>
          <p:nvPr/>
        </p:nvSpPr>
        <p:spPr>
          <a:xfrm>
            <a:off x="0" y="13716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pic>
        <p:nvPicPr>
          <p:cNvPr id="7" name="Picture 6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1549400" cy="1162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228600" y="1524000"/>
            <a:ext cx="623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3600" b="1" u="sng" dirty="0" smtClean="0"/>
              <a:t>Solution: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a) Old Productivity = 500 / 20 = 25 boxes / hrs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 New Productivity = 650 / 24 = 27.08 boxes / hrs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b) % increase in productivity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      = [(27.08 - 25)/ 25]*100% = 8.3 %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c) Productivity </a:t>
            </a:r>
            <a:r>
              <a:rPr lang="en-US" sz="2800" dirty="0" smtClean="0"/>
              <a:t>(if output = 700) </a:t>
            </a:r>
            <a:r>
              <a:rPr lang="en-US" sz="3200" dirty="0" smtClean="0"/>
              <a:t>= 700 / 24 = 29.17 boxes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228600"/>
            <a:ext cx="3505200" cy="1143000"/>
          </a:xfr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Productivity = </a:t>
            </a:r>
            <a:r>
              <a:rPr lang="ar-SA" sz="2400" dirty="0" smtClean="0">
                <a:solidFill>
                  <a:schemeClr val="bg1"/>
                </a:solidFill>
              </a:rPr>
              <a:t>ـــــــــــــــــــــــ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6200" y="914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Input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0" y="304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build="p" animBg="1"/>
      <p:bldP spid="1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8561" y="1244291"/>
            <a:ext cx="6966720" cy="4313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7162800" cy="19812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Labor Productivity =  </a:t>
            </a:r>
            <a:r>
              <a:rPr lang="ar-SA" dirty="0" smtClean="0">
                <a:solidFill>
                  <a:schemeClr val="tx1"/>
                </a:solidFill>
              </a:rPr>
              <a:t>ــــــــــــــــــــــــــــــــــــ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ktangel 3"/>
          <p:cNvSpPr>
            <a:spLocks noChangeArrowheads="1"/>
          </p:cNvSpPr>
          <p:nvPr/>
        </p:nvSpPr>
        <p:spPr bwMode="auto">
          <a:xfrm>
            <a:off x="0" y="457200"/>
            <a:ext cx="9144000" cy="116840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53637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2987" dir="5400000" algn="tl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1981201" y="685800"/>
            <a:ext cx="5638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EXERCISE 1.13 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ktangel 41"/>
          <p:cNvSpPr/>
          <p:nvPr/>
        </p:nvSpPr>
        <p:spPr>
          <a:xfrm>
            <a:off x="1587" y="3810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10" name="Rektangel 39"/>
          <p:cNvSpPr/>
          <p:nvPr/>
        </p:nvSpPr>
        <p:spPr>
          <a:xfrm>
            <a:off x="0" y="16002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pic>
        <p:nvPicPr>
          <p:cNvPr id="7" name="Picture 6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549400" cy="1162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1371600" y="1905000"/>
            <a:ext cx="623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600" b="1" u="sng" dirty="0" smtClean="0"/>
              <a:t>Given: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1000" y="2514600"/>
            <a:ext cx="7315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Current output = 1500 loaves / month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n labors * 160 hrs / month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Labor productivity = 2.344 loaves / hrs</a:t>
            </a:r>
            <a:endParaRPr lang="en-US" sz="3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Demand has increased by 25 %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5105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Output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5867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Input in labor hrs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3"/>
          <p:cNvSpPr>
            <a:spLocks noChangeArrowheads="1"/>
          </p:cNvSpPr>
          <p:nvPr/>
        </p:nvSpPr>
        <p:spPr bwMode="auto">
          <a:xfrm>
            <a:off x="0" y="457200"/>
            <a:ext cx="9144000" cy="116840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53637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2987" dir="5400000" algn="tl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1752600" y="685800"/>
            <a:ext cx="5638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EXERCISE 1.13 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ktangel 41"/>
          <p:cNvSpPr/>
          <p:nvPr/>
        </p:nvSpPr>
        <p:spPr>
          <a:xfrm>
            <a:off x="1587" y="3810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10" name="Rektangel 39"/>
          <p:cNvSpPr/>
          <p:nvPr/>
        </p:nvSpPr>
        <p:spPr>
          <a:xfrm>
            <a:off x="0" y="16002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pic>
        <p:nvPicPr>
          <p:cNvPr id="7" name="Picture 6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549400" cy="1162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228600" y="1752600"/>
            <a:ext cx="623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3600" b="1" u="sng" dirty="0" smtClean="0"/>
              <a:t>Solution: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81000" y="23622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New Output = 1.25 * 1500 = 1875 Loaves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Labor Productivity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Output/Input = 2.344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    = 1875 / (n * 160) = 2.344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		n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1875 / 375 = 4.99 ≈ 5 Labors</a:t>
            </a:r>
          </a:p>
          <a:p>
            <a:pPr lvl="0">
              <a:spcBef>
                <a:spcPct val="20000"/>
              </a:spcBef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3"/>
          <p:cNvSpPr>
            <a:spLocks noChangeArrowheads="1"/>
          </p:cNvSpPr>
          <p:nvPr/>
        </p:nvSpPr>
        <p:spPr bwMode="auto">
          <a:xfrm>
            <a:off x="0" y="457200"/>
            <a:ext cx="9144000" cy="116840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53637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blurRad="63500" dist="22987" dir="5400000" algn="tl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gray">
          <a:xfrm>
            <a:off x="1752600" y="685800"/>
            <a:ext cx="5638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rgbClr val="FFFFFF"/>
                </a:solidFill>
                <a:cs typeface="Arial" charset="0"/>
              </a:rPr>
              <a:t> HW # 1</a:t>
            </a:r>
            <a:endParaRPr lang="en-US" sz="4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ktangel 41"/>
          <p:cNvSpPr/>
          <p:nvPr/>
        </p:nvSpPr>
        <p:spPr>
          <a:xfrm>
            <a:off x="1587" y="3810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sp>
        <p:nvSpPr>
          <p:cNvPr id="10" name="Rektangel 39"/>
          <p:cNvSpPr/>
          <p:nvPr/>
        </p:nvSpPr>
        <p:spPr>
          <a:xfrm>
            <a:off x="0" y="1600200"/>
            <a:ext cx="9142413" cy="10003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FFFFFF"/>
              </a:solidFill>
              <a:latin typeface="Arial Narrow" pitchFamily="-97" charset="0"/>
              <a:ea typeface="ＭＳ Ｐゴシック" pitchFamily="-97" charset="-128"/>
            </a:endParaRPr>
          </a:p>
        </p:txBody>
      </p:sp>
      <p:pic>
        <p:nvPicPr>
          <p:cNvPr id="7" name="Picture 6" descr="business_analysis1_x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549400" cy="1162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81000" y="2057400"/>
            <a:ext cx="8534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200" dirty="0" smtClean="0"/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3200" dirty="0" smtClean="0"/>
              <a:t> </a:t>
            </a:r>
            <a:r>
              <a:rPr lang="en-US" sz="6000" b="1" dirty="0" smtClean="0"/>
              <a:t>1.14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6000" b="1" dirty="0" smtClean="0"/>
              <a:t> 1.15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6000" b="1" smtClean="0"/>
              <a:t> 1.16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170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Kamal</cp:lastModifiedBy>
  <cp:revision>10</cp:revision>
  <dcterms:created xsi:type="dcterms:W3CDTF">2006-08-16T00:00:00Z</dcterms:created>
  <dcterms:modified xsi:type="dcterms:W3CDTF">2014-02-09T09:14:24Z</dcterms:modified>
</cp:coreProperties>
</file>