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6DA-6E54-4A9F-87D5-BA43561EDAED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11C-A9C0-4F67-9731-C0F93806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3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6DA-6E54-4A9F-87D5-BA43561EDAED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11C-A9C0-4F67-9731-C0F93806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1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6DA-6E54-4A9F-87D5-BA43561EDAED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11C-A9C0-4F67-9731-C0F93806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0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6DA-6E54-4A9F-87D5-BA43561EDAED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11C-A9C0-4F67-9731-C0F93806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1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6DA-6E54-4A9F-87D5-BA43561EDAED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11C-A9C0-4F67-9731-C0F93806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1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6DA-6E54-4A9F-87D5-BA43561EDAED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11C-A9C0-4F67-9731-C0F93806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1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6DA-6E54-4A9F-87D5-BA43561EDAED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11C-A9C0-4F67-9731-C0F93806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6DA-6E54-4A9F-87D5-BA43561EDAED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11C-A9C0-4F67-9731-C0F93806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6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6DA-6E54-4A9F-87D5-BA43561EDAED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11C-A9C0-4F67-9731-C0F93806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9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6DA-6E54-4A9F-87D5-BA43561EDAED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11C-A9C0-4F67-9731-C0F93806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6DA-6E54-4A9F-87D5-BA43561EDAED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11C-A9C0-4F67-9731-C0F93806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1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3E6DA-6E54-4A9F-87D5-BA43561EDAED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B111C-A9C0-4F67-9731-C0F93806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1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68363"/>
            <a:ext cx="9144000" cy="89693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Chapter 2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2636838"/>
            <a:ext cx="9144000" cy="7286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2,4,5,6,9,10,11,13,16 and 17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2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12724"/>
            <a:ext cx="10515600" cy="6492875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12,8,24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1/12 + 1/8 + 1/24 = 4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F.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3,6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1/3 + 1/6 = 2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F.</a:t>
            </a:r>
          </a:p>
          <a:p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4,4,2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4 + 4 + 2 = 10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C </a:t>
            </a:r>
            <a:r>
              <a:rPr lang="en-US" sz="1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10,10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1/10 +1/10 = 5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 x V = 5 X 40 = 200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200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Q10/C10 = 20 V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4,4,2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 V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 V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 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eq3,6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V = 2 x 20 = 40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Q3 = 40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Q6 = 40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V3= Q3/C3 = 13.3 V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V6 = Q6/C6 = 6.7 V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12, 8, 24 = C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V = 4 x 20 = 80 m C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12 = Q12/C12 = 6.6 V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8 = Q8/C8 = 10 V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V24 = Q24/C24 = 3.4 V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96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2270125"/>
            <a:ext cx="10515600" cy="4351338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= 1/2  200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20 = 2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V / d = 200 / 2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 100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V/m.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100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8.85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</a:p>
          <a:p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88.5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C/m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Q / S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= Q/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200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88.5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2.25 m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= U/S d = 2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2.25 x 2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0.44 J/m3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153220"/>
              </p:ext>
            </p:extLst>
          </p:nvPr>
        </p:nvGraphicFramePr>
        <p:xfrm>
          <a:off x="2552699" y="376560"/>
          <a:ext cx="5736127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587500" imgH="419100" progId="Equation.DSMT4">
                  <p:embed/>
                </p:oleObj>
              </mc:Choice>
              <mc:Fallback>
                <p:oleObj name="Equation" r:id="rId3" imgW="15875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699" y="376560"/>
                        <a:ext cx="5736127" cy="151216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084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2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581025"/>
            <a:ext cx="10515600" cy="4351338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1/6 + 1/3 = 3/6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,C,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 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 = 4.4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2.4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2.4 = 1/4  + 1/ C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1/C = 1/2.4 – 1/4 = 0.166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6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7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72710"/>
            <a:ext cx="10655300" cy="6072460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SA" sz="2400" b="1" dirty="0">
                <a:solidFill>
                  <a:srgbClr val="FF0000"/>
                </a:solidFill>
                <a:cs typeface="+mj-cs"/>
              </a:rPr>
              <a:t>16) مكثفان قيمة كل منهما 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3 </a:t>
            </a:r>
            <a:r>
              <a:rPr lang="en-US" sz="2400" b="1" dirty="0">
                <a:solidFill>
                  <a:srgbClr val="FF0000"/>
                </a:solidFill>
                <a:latin typeface="Symbol" pitchFamily="18" charset="2"/>
                <a:cs typeface="+mj-cs"/>
              </a:rPr>
              <a:t>m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F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 وصلا على التوالي ثم وصل بين طرفيهما جهد قدره 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10 V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 ، احسب الطاقة المخزنة لهما ولكل منهما على حدة، ماذا تكون قيمة الطاقة لو وصلا على التوازي؟</a:t>
            </a:r>
          </a:p>
          <a:p>
            <a:pPr algn="l">
              <a:buNone/>
            </a:pPr>
            <a:r>
              <a:rPr lang="en-US" b="1" dirty="0">
                <a:cs typeface="+mj-cs"/>
              </a:rPr>
              <a:t>C</a:t>
            </a:r>
            <a:r>
              <a:rPr lang="en-US" b="1" baseline="-25000" dirty="0">
                <a:cs typeface="+mj-cs"/>
              </a:rPr>
              <a:t>1</a:t>
            </a:r>
            <a:r>
              <a:rPr lang="en-US" b="1" dirty="0">
                <a:cs typeface="+mj-cs"/>
              </a:rPr>
              <a:t> = C</a:t>
            </a:r>
            <a:r>
              <a:rPr lang="en-US" b="1" baseline="-25000" dirty="0">
                <a:cs typeface="+mj-cs"/>
              </a:rPr>
              <a:t>2</a:t>
            </a:r>
            <a:r>
              <a:rPr lang="en-US" b="1" dirty="0">
                <a:cs typeface="+mj-cs"/>
              </a:rPr>
              <a:t> = 3 </a:t>
            </a:r>
            <a:r>
              <a:rPr lang="en-US" b="1" dirty="0">
                <a:latin typeface="Symbol" pitchFamily="18" charset="2"/>
                <a:cs typeface="+mj-cs"/>
              </a:rPr>
              <a:t>m</a:t>
            </a:r>
            <a:r>
              <a:rPr lang="en-US" b="1" dirty="0">
                <a:cs typeface="+mj-cs"/>
              </a:rPr>
              <a:t>F    therefore    v</a:t>
            </a:r>
            <a:r>
              <a:rPr lang="en-US" b="1" baseline="-25000" dirty="0">
                <a:cs typeface="+mj-cs"/>
              </a:rPr>
              <a:t>1</a:t>
            </a:r>
            <a:r>
              <a:rPr lang="en-US" b="1" dirty="0">
                <a:cs typeface="+mj-cs"/>
              </a:rPr>
              <a:t> = v</a:t>
            </a:r>
            <a:r>
              <a:rPr lang="en-US" b="1" baseline="-25000" dirty="0">
                <a:cs typeface="+mj-cs"/>
              </a:rPr>
              <a:t>2</a:t>
            </a:r>
            <a:r>
              <a:rPr lang="en-US" b="1" dirty="0">
                <a:cs typeface="+mj-cs"/>
              </a:rPr>
              <a:t> = 5 Volt</a:t>
            </a:r>
            <a:r>
              <a:rPr lang="en-US" b="1" baseline="-25000" dirty="0">
                <a:cs typeface="+mj-cs"/>
              </a:rPr>
              <a:t>  </a:t>
            </a:r>
            <a:endParaRPr lang="ar-SA" b="1" baseline="-25000" dirty="0">
              <a:cs typeface="+mj-cs"/>
            </a:endParaRPr>
          </a:p>
          <a:p>
            <a:pPr algn="r" rtl="1">
              <a:buNone/>
            </a:pPr>
            <a:endParaRPr lang="ar-SA" sz="2000" dirty="0">
              <a:cs typeface="+mj-cs"/>
            </a:endParaRPr>
          </a:p>
          <a:p>
            <a:pPr algn="r" rtl="1">
              <a:buNone/>
            </a:pPr>
            <a:endParaRPr lang="ar-SA" sz="2000" dirty="0">
              <a:cs typeface="+mj-cs"/>
            </a:endParaRPr>
          </a:p>
          <a:p>
            <a:pPr algn="r" rtl="1">
              <a:buNone/>
            </a:pPr>
            <a:endParaRPr lang="ar-SA" sz="2000" dirty="0">
              <a:cs typeface="+mj-cs"/>
            </a:endParaRPr>
          </a:p>
          <a:p>
            <a:pPr algn="r" rtl="1">
              <a:buNone/>
            </a:pPr>
            <a:endParaRPr lang="ar-SA" sz="2000" dirty="0">
              <a:cs typeface="+mj-cs"/>
            </a:endParaRPr>
          </a:p>
          <a:p>
            <a:pPr algn="r" rtl="1">
              <a:buNone/>
            </a:pPr>
            <a:endParaRPr lang="ar-SA" sz="2000" dirty="0">
              <a:cs typeface="+mj-cs"/>
            </a:endParaRPr>
          </a:p>
          <a:p>
            <a:pPr algn="r" rtl="1">
              <a:buNone/>
            </a:pPr>
            <a:endParaRPr lang="ar-SA" sz="2000" dirty="0">
              <a:cs typeface="+mj-cs"/>
            </a:endParaRPr>
          </a:p>
          <a:p>
            <a:pPr algn="r" rtl="1">
              <a:buNone/>
            </a:pPr>
            <a:endParaRPr lang="ar-SA" sz="2000" dirty="0">
              <a:cs typeface="+mj-cs"/>
            </a:endParaRPr>
          </a:p>
          <a:p>
            <a:pPr algn="r" rtl="1">
              <a:buNone/>
            </a:pPr>
            <a:r>
              <a:rPr lang="ar-SA" sz="2000" dirty="0">
                <a:cs typeface="+mj-cs"/>
              </a:rPr>
              <a:t>لو وصلا على التوازي فإن:   </a:t>
            </a:r>
            <a:r>
              <a:rPr lang="en-US" sz="2000" dirty="0">
                <a:cs typeface="+mj-cs"/>
              </a:rPr>
              <a:t>V</a:t>
            </a:r>
            <a:r>
              <a:rPr lang="en-US" sz="2000" baseline="-25000" dirty="0">
                <a:cs typeface="+mj-cs"/>
              </a:rPr>
              <a:t>1</a:t>
            </a:r>
            <a:r>
              <a:rPr lang="en-US" sz="2000" dirty="0">
                <a:cs typeface="+mj-cs"/>
              </a:rPr>
              <a:t> = V</a:t>
            </a:r>
            <a:r>
              <a:rPr lang="en-US" sz="2000" baseline="-25000" dirty="0">
                <a:cs typeface="+mj-cs"/>
              </a:rPr>
              <a:t>2</a:t>
            </a:r>
            <a:r>
              <a:rPr lang="en-US" sz="2000" dirty="0">
                <a:cs typeface="+mj-cs"/>
              </a:rPr>
              <a:t> = V = 10 Volt</a:t>
            </a:r>
            <a:endParaRPr lang="ar-SA" sz="2000" dirty="0">
              <a:cs typeface="+mj-cs"/>
            </a:endParaRPr>
          </a:p>
          <a:p>
            <a:pPr algn="r" rtl="1">
              <a:buNone/>
            </a:pPr>
            <a:endParaRPr lang="ar-SA" sz="2000" dirty="0">
              <a:cs typeface="+mj-cs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738283" y="3071811"/>
          <a:ext cx="5338755" cy="809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2260440" imgH="342720" progId="Equation.3">
                  <p:embed/>
                </p:oleObj>
              </mc:Choice>
              <mc:Fallback>
                <p:oleObj name="Equation" r:id="rId3" imgW="22604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283" y="3071811"/>
                        <a:ext cx="5338755" cy="809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790708" y="4000504"/>
          <a:ext cx="3305161" cy="595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1409400" imgH="253800" progId="Equation.3">
                  <p:embed/>
                </p:oleObj>
              </mc:Choice>
              <mc:Fallback>
                <p:oleObj name="Equation" r:id="rId5" imgW="1409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8" y="4000504"/>
                        <a:ext cx="3305161" cy="595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738283" y="4929198"/>
          <a:ext cx="4960927" cy="74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7" imgW="2273040" imgH="342720" progId="Equation.3">
                  <p:embed/>
                </p:oleObj>
              </mc:Choice>
              <mc:Fallback>
                <p:oleObj name="Equation" r:id="rId7" imgW="22730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283" y="4929198"/>
                        <a:ext cx="4960927" cy="748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568192"/>
              </p:ext>
            </p:extLst>
          </p:nvPr>
        </p:nvGraphicFramePr>
        <p:xfrm>
          <a:off x="3168620" y="1762362"/>
          <a:ext cx="1571636" cy="884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9" imgW="609480" imgH="342720" progId="Equation.3">
                  <p:embed/>
                </p:oleObj>
              </mc:Choice>
              <mc:Fallback>
                <p:oleObj name="Equation" r:id="rId9" imgW="6094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20" y="1762362"/>
                        <a:ext cx="1571636" cy="884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809720" y="5929331"/>
          <a:ext cx="3571868" cy="615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1" imgW="1473120" imgH="253800" progId="Equation.3">
                  <p:embed/>
                </p:oleObj>
              </mc:Choice>
              <mc:Fallback>
                <p:oleObj name="Equation" r:id="rId11" imgW="14731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20" y="5929331"/>
                        <a:ext cx="3571868" cy="615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504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47701"/>
            <a:ext cx="10985500" cy="5478464"/>
          </a:xfrm>
        </p:spPr>
        <p:txBody>
          <a:bodyPr/>
          <a:lstStyle/>
          <a:p>
            <a:pPr marL="4763" indent="0" algn="r" rtl="1">
              <a:buNone/>
            </a:pPr>
            <a:r>
              <a:rPr lang="ar-SA" sz="2400" b="1" dirty="0">
                <a:solidFill>
                  <a:srgbClr val="FF0000"/>
                </a:solidFill>
                <a:cs typeface="+mj-cs"/>
              </a:rPr>
              <a:t>17) مكثف مستوي مكون من صفيحتين متماثلتين، إذا كانت المسافة بينهما 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2 cm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 وسعته في الفراغ 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10</a:t>
            </a:r>
            <a:r>
              <a:rPr lang="en-US" sz="2400" b="1" baseline="30000" dirty="0">
                <a:solidFill>
                  <a:srgbClr val="FF0000"/>
                </a:solidFill>
                <a:cs typeface="+mj-cs"/>
              </a:rPr>
              <a:t>-6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 F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 . إذا فرض أن الجهد بين طرفيه يساوي 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200 V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 ثم أدخلت مادة عازلة ثابت عزلها 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49</a:t>
            </a:r>
            <a:r>
              <a:rPr lang="ar-SA" sz="2400" b="1" dirty="0">
                <a:solidFill>
                  <a:srgbClr val="FF0000"/>
                </a:solidFill>
                <a:cs typeface="+mj-cs"/>
              </a:rPr>
              <a:t> فاحسب:</a:t>
            </a:r>
          </a:p>
          <a:p>
            <a:pPr algn="r" rtl="1">
              <a:buNone/>
            </a:pPr>
            <a:r>
              <a:rPr lang="ar-SA" sz="2400" b="1" dirty="0">
                <a:solidFill>
                  <a:srgbClr val="FF0000"/>
                </a:solidFill>
                <a:cs typeface="+mj-cs"/>
              </a:rPr>
              <a:t>أ- القيمة الجديدة للسعة بعد وضع المادة العازلة.</a:t>
            </a:r>
          </a:p>
          <a:p>
            <a:pPr algn="r" rtl="1">
              <a:buNone/>
            </a:pPr>
            <a:r>
              <a:rPr lang="ar-SA" sz="2400" b="1" dirty="0">
                <a:solidFill>
                  <a:srgbClr val="FF0000"/>
                </a:solidFill>
                <a:cs typeface="+mj-cs"/>
              </a:rPr>
              <a:t>ب- ما هي قيمة الشحنة المستحثة على سطحي المادة العازلة.</a:t>
            </a:r>
          </a:p>
          <a:p>
            <a:pPr algn="r" rtl="1">
              <a:buNone/>
            </a:pPr>
            <a:endParaRPr lang="ar-SA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666845" y="4429133"/>
          <a:ext cx="5222875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1523880" imgH="393480" progId="Equation.3">
                  <p:embed/>
                </p:oleObj>
              </mc:Choice>
              <mc:Fallback>
                <p:oleObj name="Equation" r:id="rId3" imgW="1523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45" y="4429133"/>
                        <a:ext cx="5222875" cy="120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735136" y="3000372"/>
          <a:ext cx="4146551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1231560" imgH="380880" progId="Equation.3">
                  <p:embed/>
                </p:oleObj>
              </mc:Choice>
              <mc:Fallback>
                <p:oleObj name="Equation" r:id="rId5" imgW="12315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6" y="3000372"/>
                        <a:ext cx="4146551" cy="133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426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1"/>
            <a:ext cx="10515600" cy="1550988"/>
          </a:xfrm>
        </p:spPr>
        <p:txBody>
          <a:bodyPr>
            <a:noAutofit/>
          </a:bodyPr>
          <a:lstStyle/>
          <a:p>
            <a:pPr algn="r" rtl="1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2)</a:t>
            </a:r>
            <a:r>
              <a:rPr lang="ar-SA" sz="3600" b="1" dirty="0" smtClean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ar-SA" sz="3600" b="1" dirty="0">
                <a:solidFill>
                  <a:srgbClr val="FF0000"/>
                </a:solidFill>
                <a:latin typeface="Times New Roman" pitchFamily="18" charset="0"/>
              </a:rPr>
              <a:t>إذا كانت شحنة مكثف تساوي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2.5x10</a:t>
            </a:r>
            <a:r>
              <a:rPr lang="en-US" sz="36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-6</a:t>
            </a:r>
            <a:r>
              <a:rPr lang="ar-SA" sz="3600" b="1" dirty="0">
                <a:solidFill>
                  <a:srgbClr val="FF0000"/>
                </a:solidFill>
                <a:latin typeface="Times New Roman" pitchFamily="18" charset="0"/>
              </a:rPr>
              <a:t> كولوم عندما يكون الجهد بين طرفيه يساوي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124 V</a:t>
            </a:r>
            <a:r>
              <a:rPr lang="ar-SA" sz="3600" b="1" dirty="0">
                <a:solidFill>
                  <a:srgbClr val="FF0000"/>
                </a:solidFill>
                <a:latin typeface="Times New Roman" pitchFamily="18" charset="0"/>
              </a:rPr>
              <a:t> ، ماهي سعة هذا المكثف؟</a:t>
            </a:r>
            <a:r>
              <a:rPr lang="ar-SA" sz="3600" b="1" dirty="0" smtClean="0">
                <a:solidFill>
                  <a:srgbClr val="FF0000"/>
                </a:solidFill>
              </a:rPr>
              <a:t/>
            </a:r>
            <a:br>
              <a:rPr lang="ar-SA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Q / V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2.5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124 = 20 x 10-9 Farad = 20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72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600"/>
            <a:ext cx="10515600" cy="1231900"/>
          </a:xfrm>
        </p:spPr>
        <p:txBody>
          <a:bodyPr>
            <a:noAutofit/>
          </a:bodyPr>
          <a:lstStyle/>
          <a:p>
            <a:pPr algn="r" rtl="1"/>
            <a:r>
              <a:rPr lang="en-US" sz="3600" b="1" dirty="0" smtClean="0">
                <a:solidFill>
                  <a:srgbClr val="FF0000"/>
                </a:solidFill>
              </a:rPr>
              <a:t>(3)</a:t>
            </a:r>
            <a:r>
              <a:rPr lang="ar-SA" sz="3600" b="1" dirty="0" smtClean="0">
                <a:solidFill>
                  <a:srgbClr val="FF0000"/>
                </a:solidFill>
              </a:rPr>
              <a:t> زادت الشحنة على مكثف بمقدار </a:t>
            </a:r>
            <a:r>
              <a:rPr lang="en-US" sz="3600" b="1" dirty="0" smtClean="0">
                <a:solidFill>
                  <a:srgbClr val="FF0000"/>
                </a:solidFill>
              </a:rPr>
              <a:t>6 x 10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-6</a:t>
            </a:r>
            <a:r>
              <a:rPr lang="en-US" sz="3600" b="1" dirty="0" smtClean="0">
                <a:solidFill>
                  <a:srgbClr val="FF0000"/>
                </a:solidFill>
              </a:rPr>
              <a:t> C </a:t>
            </a:r>
            <a:r>
              <a:rPr lang="ar-SA" sz="3600" b="1" dirty="0" smtClean="0">
                <a:solidFill>
                  <a:srgbClr val="FF0000"/>
                </a:solidFill>
              </a:rPr>
              <a:t> عندما تغير الجهد بين طرفيه من </a:t>
            </a:r>
            <a:r>
              <a:rPr lang="en-US" sz="3600" b="1" dirty="0" smtClean="0">
                <a:solidFill>
                  <a:srgbClr val="FF0000"/>
                </a:solidFill>
              </a:rPr>
              <a:t>100 V </a:t>
            </a:r>
            <a:r>
              <a:rPr lang="ar-SA" sz="3600" b="1" dirty="0" smtClean="0">
                <a:solidFill>
                  <a:srgbClr val="FF0000"/>
                </a:solidFill>
              </a:rPr>
              <a:t> إلى </a:t>
            </a:r>
            <a:r>
              <a:rPr lang="en-US" sz="3600" b="1" dirty="0" smtClean="0">
                <a:solidFill>
                  <a:srgbClr val="FF0000"/>
                </a:solidFill>
              </a:rPr>
              <a:t>200 V</a:t>
            </a:r>
            <a:r>
              <a:rPr lang="ar-SA" sz="3600" b="1" dirty="0" smtClean="0">
                <a:solidFill>
                  <a:srgbClr val="FF0000"/>
                </a:solidFill>
              </a:rPr>
              <a:t> ما هي سعة هذا المكثف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1482725"/>
            <a:ext cx="10515600" cy="4351338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Q /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6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200 - 100 = 60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 = 60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4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10833100" cy="2476500"/>
          </a:xfrm>
        </p:spPr>
        <p:txBody>
          <a:bodyPr>
            <a:noAutofit/>
          </a:bodyPr>
          <a:lstStyle/>
          <a:p>
            <a:pPr marL="4763" lvl="0" algn="r" rtl="1"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4)</a:t>
            </a:r>
            <a:r>
              <a:rPr lang="ar-SA" sz="2400" b="1" dirty="0" smtClean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  <a:t>إذا كانت سعة مكثف متوازي اللوحين في الهواء تساوي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0.0025 </a:t>
            </a:r>
            <a:r>
              <a:rPr lang="en-US" sz="2400" b="1" dirty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  <a:t> ومساحة كل من لوحيه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0.8 m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b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  <a:t>أ) ما هي المسافة بين اللوحين؟ حيث أن  </a:t>
            </a:r>
            <a:r>
              <a:rPr lang="en-US" sz="2400" b="1" dirty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sz="2400" b="1" baseline="-25000" dirty="0" err="1">
                <a:solidFill>
                  <a:srgbClr val="FF0000"/>
                </a:solidFill>
                <a:latin typeface="Times New Roman" pitchFamily="18" charset="0"/>
              </a:rPr>
              <a:t>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=8.85x10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</a:rPr>
              <a:t>-12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C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/Nm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  <a:t>ب) ما هي أكبر قيمة للجهد يمكن وضعها بين طرفي المكثف إذا علمت أن الهواء بين اللوحين يتحمل مجالا كهربيا قدره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3x10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</a:rPr>
              <a:t>6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V/m</a:t>
            </a: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  <a:t> قبل حدوث تأين له أو تفريغ للشحنة؟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119720"/>
              </p:ext>
            </p:extLst>
          </p:nvPr>
        </p:nvGraphicFramePr>
        <p:xfrm>
          <a:off x="1384300" y="3431052"/>
          <a:ext cx="1701800" cy="139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355320" imgH="291960" progId="Equation.3">
                  <p:embed/>
                </p:oleObj>
              </mc:Choice>
              <mc:Fallback>
                <p:oleObj name="Equation" r:id="rId3" imgW="3553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431052"/>
                        <a:ext cx="1701800" cy="13979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962400" y="3600984"/>
            <a:ext cx="7810500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en-US" sz="3200" dirty="0" smtClean="0">
                <a:latin typeface="Times New Roman" pitchFamily="18" charset="0"/>
              </a:rPr>
              <a:t>=8.85x10</a:t>
            </a:r>
            <a:r>
              <a:rPr lang="en-US" sz="3200" baseline="30000" dirty="0" smtClean="0">
                <a:latin typeface="Times New Roman" pitchFamily="18" charset="0"/>
              </a:rPr>
              <a:t>-12</a:t>
            </a:r>
            <a:r>
              <a:rPr lang="en-US" sz="3200" dirty="0" smtClean="0">
                <a:latin typeface="Times New Roman" pitchFamily="18" charset="0"/>
              </a:rPr>
              <a:t> x 0.8 /0.0025 x 10</a:t>
            </a:r>
            <a:r>
              <a:rPr lang="en-US" sz="3200" baseline="30000" dirty="0" smtClean="0">
                <a:latin typeface="Times New Roman" pitchFamily="18" charset="0"/>
              </a:rPr>
              <a:t>-6</a:t>
            </a:r>
            <a:r>
              <a:rPr lang="en-US" sz="3200" dirty="0" smtClean="0">
                <a:latin typeface="Times New Roman" pitchFamily="18" charset="0"/>
              </a:rPr>
              <a:t> =  2.8x10</a:t>
            </a:r>
            <a:r>
              <a:rPr lang="en-US" sz="3200" baseline="30000" dirty="0" smtClean="0">
                <a:latin typeface="Times New Roman" pitchFamily="18" charset="0"/>
              </a:rPr>
              <a:t>-3</a:t>
            </a:r>
            <a:r>
              <a:rPr lang="en-US" sz="3200" dirty="0" smtClean="0">
                <a:latin typeface="Times New Roman" pitchFamily="18" charset="0"/>
              </a:rPr>
              <a:t> m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1957" y="5212834"/>
            <a:ext cx="90840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E 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d = 3 x10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2.8x10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8490 Volt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0898" y="2354364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12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5901"/>
            <a:ext cx="11176000" cy="1295399"/>
          </a:xfrm>
        </p:spPr>
        <p:txBody>
          <a:bodyPr>
            <a:noAutofit/>
          </a:bodyPr>
          <a:lstStyle/>
          <a:p>
            <a:pPr algn="r" rtl="1"/>
            <a:r>
              <a:rPr lang="ar-SA" sz="3600" b="1" dirty="0" smtClean="0">
                <a:solidFill>
                  <a:srgbClr val="FF0000"/>
                </a:solidFill>
              </a:rPr>
              <a:t>5) وضعت شحنة قدرها </a:t>
            </a:r>
            <a:r>
              <a:rPr lang="en-US" sz="3600" b="1" dirty="0" smtClean="0">
                <a:solidFill>
                  <a:srgbClr val="FF0000"/>
                </a:solidFill>
              </a:rPr>
              <a:t>30 x 10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-6</a:t>
            </a:r>
            <a:r>
              <a:rPr lang="en-US" sz="3600" b="1" dirty="0" smtClean="0">
                <a:solidFill>
                  <a:srgbClr val="FF0000"/>
                </a:solidFill>
              </a:rPr>
              <a:t> C</a:t>
            </a:r>
            <a:r>
              <a:rPr lang="ar-SA" sz="3600" b="1" dirty="0" smtClean="0">
                <a:solidFill>
                  <a:srgbClr val="FF0000"/>
                </a:solidFill>
              </a:rPr>
              <a:t> على مكثف متوازي اللوحين مساحة كلا منهما </a:t>
            </a:r>
            <a:r>
              <a:rPr lang="en-US" sz="3600" b="1" dirty="0" smtClean="0">
                <a:solidFill>
                  <a:srgbClr val="FF0000"/>
                </a:solidFill>
              </a:rPr>
              <a:t>5 cm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2</a:t>
            </a:r>
            <a:r>
              <a:rPr lang="ar-SA" sz="3600" b="1" dirty="0" smtClean="0">
                <a:solidFill>
                  <a:srgbClr val="FF0000"/>
                </a:solidFill>
              </a:rPr>
              <a:t> احسب المجال الكهربي بينهما.</a:t>
            </a:r>
            <a:br>
              <a:rPr lang="ar-SA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sz="32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Q / S = 30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5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C/m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</a:t>
            </a:r>
            <a:r>
              <a:rPr lang="en-US" sz="32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200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  <a:r>
              <a:rPr lang="en-US" sz="32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8.85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6.7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V/m </a:t>
            </a:r>
            <a:endParaRPr lang="en-US" sz="3200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" y="317500"/>
            <a:ext cx="11925300" cy="1524000"/>
          </a:xfrm>
        </p:spPr>
        <p:txBody>
          <a:bodyPr>
            <a:normAutofit/>
          </a:bodyPr>
          <a:lstStyle/>
          <a:p>
            <a:pPr algn="r" rtl="1"/>
            <a:r>
              <a:rPr lang="ar-SA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6) مكثف متوازي اللوحين،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ar-SA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مساحة كل من لوحيه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7.6 cm</a:t>
            </a:r>
            <a:r>
              <a:rPr lang="en-US" sz="3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ar-SA" sz="3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ar-SA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، والمسافة الفاصلة بينهما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ar-SA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1.8mm</a:t>
            </a:r>
            <a:r>
              <a:rPr lang="ar-SA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ومملؤ بالهواء، إذا فرض ان فرق الجهد بين لوحيه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 V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ar-SA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احسب:</a:t>
            </a:r>
            <a:r>
              <a:rPr lang="ar-SA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أ) المجال الكهربي بين اللوحين   ب) سعة المكثف وشحنته   جـ) كثافة الشحنة </a:t>
            </a:r>
            <a:r>
              <a:rPr lang="ar-SA" sz="3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السطحية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00" y="2003425"/>
            <a:ext cx="10909300" cy="4351338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V/d  = 20 / 1.8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11.11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V/m.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en-US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/ d = 8.85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7.6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1.8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3.7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 3.7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Q / S = C x V / S = 3.7 x 10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11.11 x 10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7.6 x 10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0.54 x 10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C/m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6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9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06" y="139701"/>
            <a:ext cx="11434794" cy="1320800"/>
          </a:xfrm>
        </p:spPr>
        <p:txBody>
          <a:bodyPr>
            <a:normAutofit/>
          </a:bodyPr>
          <a:lstStyle/>
          <a:p>
            <a:pPr algn="r" rtl="1"/>
            <a:r>
              <a:rPr lang="ar-SA" sz="3000" b="1" dirty="0" smtClean="0">
                <a:solidFill>
                  <a:srgbClr val="FF0000"/>
                </a:solidFill>
              </a:rPr>
              <a:t>9) مكثفان سعتهما </a:t>
            </a:r>
            <a:r>
              <a:rPr lang="en-US" sz="3000" b="1" dirty="0" smtClean="0">
                <a:solidFill>
                  <a:srgbClr val="FF0000"/>
                </a:solidFill>
              </a:rPr>
              <a:t>2 </a:t>
            </a:r>
            <a:r>
              <a:rPr lang="en-US" sz="3000" b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3000" b="1" dirty="0" smtClean="0">
                <a:solidFill>
                  <a:srgbClr val="FF0000"/>
                </a:solidFill>
              </a:rPr>
              <a:t>F</a:t>
            </a:r>
            <a:r>
              <a:rPr lang="ar-SA" sz="3000" b="1" dirty="0" smtClean="0">
                <a:solidFill>
                  <a:srgbClr val="FF0000"/>
                </a:solidFill>
              </a:rPr>
              <a:t> و </a:t>
            </a:r>
            <a:r>
              <a:rPr lang="en-US" sz="3000" b="1" dirty="0" smtClean="0">
                <a:solidFill>
                  <a:srgbClr val="FF0000"/>
                </a:solidFill>
              </a:rPr>
              <a:t>6 </a:t>
            </a:r>
            <a:r>
              <a:rPr lang="en-US" sz="3000" b="1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3000" b="1" dirty="0" smtClean="0">
                <a:solidFill>
                  <a:srgbClr val="FF0000"/>
                </a:solidFill>
              </a:rPr>
              <a:t>F</a:t>
            </a:r>
            <a:r>
              <a:rPr lang="ar-SA" sz="3000" b="1" dirty="0" smtClean="0">
                <a:solidFill>
                  <a:srgbClr val="FF0000"/>
                </a:solidFill>
              </a:rPr>
              <a:t> وصلا على التوالي وسلط عليهما فرق جهد قدره </a:t>
            </a:r>
            <a:r>
              <a:rPr lang="en-US" sz="3000" b="1" dirty="0" smtClean="0">
                <a:solidFill>
                  <a:srgbClr val="FF0000"/>
                </a:solidFill>
              </a:rPr>
              <a:t>200 V</a:t>
            </a:r>
            <a:r>
              <a:rPr lang="ar-SA" sz="3000" b="1" dirty="0" smtClean="0">
                <a:solidFill>
                  <a:srgbClr val="FF0000"/>
                </a:solidFill>
              </a:rPr>
              <a:t> احسب فرق الجهد بين لوحي كل مكثف وشحنة كلا منهما.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Content Placeholder 10" descr="capacitor 12.bmp"/>
          <p:cNvPicPr>
            <a:picLocks noGrp="1" noChangeAspect="1"/>
          </p:cNvPicPr>
          <p:nvPr>
            <p:ph idx="1"/>
          </p:nvPr>
        </p:nvPicPr>
        <p:blipFill>
          <a:blip r:embed="rId2"/>
          <a:srcRect l="8890" t="18190" r="8141"/>
          <a:stretch>
            <a:fillRect/>
          </a:stretch>
        </p:blipFill>
        <p:spPr>
          <a:xfrm>
            <a:off x="312706" y="1587916"/>
            <a:ext cx="4352282" cy="3708000"/>
          </a:xfrm>
        </p:spPr>
      </p:pic>
      <p:sp>
        <p:nvSpPr>
          <p:cNvPr id="5" name="TextBox 4"/>
          <p:cNvSpPr txBox="1"/>
          <p:nvPr/>
        </p:nvSpPr>
        <p:spPr>
          <a:xfrm>
            <a:off x="5143500" y="1955800"/>
            <a:ext cx="6718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1/C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+ 1/C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1/6 + 1/2 = 4/6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6/4 = 1.5 </a:t>
            </a:r>
            <a:r>
              <a:rPr lang="en-US" sz="28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= C x V = 1.5 x10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200 = 300 x 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300 x 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 x 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150 V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300 x 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6 x 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50 V.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V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 x 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150 = 300 x10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C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V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6 x 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50   = 300 x10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81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10) أوجد السعة المكافئة لمجموع المكثفات الموصلة كما في الشكل التالي، وإذا كان    فرق الجهد بين النقطتين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ar-SA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و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هو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12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ar-SA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فاحسب شحنة وجهد كل 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مكثف.</a:t>
            </a:r>
            <a:r>
              <a:rPr lang="ar-SA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ar-SA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689" y="1825625"/>
            <a:ext cx="7073111" cy="4351338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 + 2 = 6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2 4 3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1/C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eq24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+ 1/C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1/6 + 1/3 = 3/6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= C x V = 24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24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Q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24 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3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8 V.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V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 – 8 = 4 V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4 = 8 m C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4 = 16 m 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2392" y="1825625"/>
            <a:ext cx="3571900" cy="2571768"/>
            <a:chOff x="571472" y="3929066"/>
            <a:chExt cx="3571900" cy="2571768"/>
          </a:xfrm>
        </p:grpSpPr>
        <p:cxnSp>
          <p:nvCxnSpPr>
            <p:cNvPr id="5" name="Straight Connector 4"/>
            <p:cNvCxnSpPr/>
            <p:nvPr/>
          </p:nvCxnSpPr>
          <p:spPr>
            <a:xfrm rot="5400000" flipH="1" flipV="1">
              <a:off x="2250265" y="4464851"/>
              <a:ext cx="357190" cy="1588"/>
            </a:xfrm>
            <a:prstGeom prst="line">
              <a:avLst/>
            </a:prstGeom>
            <a:ln w="12700">
              <a:headEnd type="none" w="med" len="med"/>
              <a:tailEnd type="oval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25"/>
            <p:cNvGrpSpPr/>
            <p:nvPr/>
          </p:nvGrpSpPr>
          <p:grpSpPr>
            <a:xfrm>
              <a:off x="1357290" y="4643446"/>
              <a:ext cx="2071703" cy="785818"/>
              <a:chOff x="1357290" y="4643446"/>
              <a:chExt cx="2071703" cy="930282"/>
            </a:xfrm>
          </p:grpSpPr>
          <p:grpSp>
            <p:nvGrpSpPr>
              <p:cNvPr id="20" name="Group 7"/>
              <p:cNvGrpSpPr/>
              <p:nvPr/>
            </p:nvGrpSpPr>
            <p:grpSpPr>
              <a:xfrm>
                <a:off x="1643042" y="4643446"/>
                <a:ext cx="1571636" cy="930282"/>
                <a:chOff x="1643042" y="4572008"/>
                <a:chExt cx="2071702" cy="930282"/>
              </a:xfrm>
            </p:grpSpPr>
            <p:cxnSp>
              <p:nvCxnSpPr>
                <p:cNvPr id="33" name="Straight Connector 5"/>
                <p:cNvCxnSpPr/>
                <p:nvPr/>
              </p:nvCxnSpPr>
              <p:spPr>
                <a:xfrm>
                  <a:off x="1643042" y="4572008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6"/>
                <p:cNvCxnSpPr/>
                <p:nvPr/>
              </p:nvCxnSpPr>
              <p:spPr>
                <a:xfrm>
                  <a:off x="1643042" y="5500702"/>
                  <a:ext cx="2071702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2928927" y="4644240"/>
                <a:ext cx="500066" cy="928694"/>
                <a:chOff x="2928927" y="4644240"/>
                <a:chExt cx="500066" cy="928694"/>
              </a:xfrm>
            </p:grpSpPr>
            <p:grpSp>
              <p:nvGrpSpPr>
                <p:cNvPr id="28" name="Group 11"/>
                <p:cNvGrpSpPr/>
                <p:nvPr/>
              </p:nvGrpSpPr>
              <p:grpSpPr>
                <a:xfrm rot="10800000">
                  <a:off x="2928927" y="5000257"/>
                  <a:ext cx="500066" cy="142940"/>
                  <a:chOff x="1643042" y="4572008"/>
                  <a:chExt cx="2071702" cy="930282"/>
                </a:xfrm>
              </p:grpSpPr>
              <p:cxnSp>
                <p:nvCxnSpPr>
                  <p:cNvPr id="31" name="Straight Connector 12"/>
                  <p:cNvCxnSpPr/>
                  <p:nvPr/>
                </p:nvCxnSpPr>
                <p:spPr>
                  <a:xfrm>
                    <a:off x="1643042" y="4572008"/>
                    <a:ext cx="2071702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13"/>
                  <p:cNvCxnSpPr/>
                  <p:nvPr/>
                </p:nvCxnSpPr>
                <p:spPr>
                  <a:xfrm>
                    <a:off x="1643042" y="5500702"/>
                    <a:ext cx="2071702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" name="Straight Connector 28"/>
                <p:cNvCxnSpPr/>
                <p:nvPr/>
              </p:nvCxnSpPr>
              <p:spPr>
                <a:xfrm rot="5400000">
                  <a:off x="3036083" y="4822041"/>
                  <a:ext cx="35719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3000364" y="5357826"/>
                  <a:ext cx="428628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1357290" y="4643446"/>
                <a:ext cx="500066" cy="928694"/>
                <a:chOff x="2928927" y="4644240"/>
                <a:chExt cx="500066" cy="928694"/>
              </a:xfrm>
            </p:grpSpPr>
            <p:grpSp>
              <p:nvGrpSpPr>
                <p:cNvPr id="23" name="Group 11"/>
                <p:cNvGrpSpPr/>
                <p:nvPr/>
              </p:nvGrpSpPr>
              <p:grpSpPr>
                <a:xfrm rot="10800000">
                  <a:off x="2928927" y="5000257"/>
                  <a:ext cx="500066" cy="142940"/>
                  <a:chOff x="1643042" y="4572008"/>
                  <a:chExt cx="2071702" cy="930282"/>
                </a:xfrm>
              </p:grpSpPr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1643042" y="4572008"/>
                    <a:ext cx="2071702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1643042" y="5500702"/>
                    <a:ext cx="2071702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/>
                <p:cNvCxnSpPr/>
                <p:nvPr/>
              </p:nvCxnSpPr>
              <p:spPr>
                <a:xfrm rot="5400000">
                  <a:off x="3036083" y="4822041"/>
                  <a:ext cx="35719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3000364" y="5357826"/>
                  <a:ext cx="428628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55"/>
            <p:cNvGrpSpPr/>
            <p:nvPr/>
          </p:nvGrpSpPr>
          <p:grpSpPr>
            <a:xfrm>
              <a:off x="2143108" y="5429264"/>
              <a:ext cx="500066" cy="714380"/>
              <a:chOff x="2143108" y="5429264"/>
              <a:chExt cx="500066" cy="71438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2305216" y="5552113"/>
                <a:ext cx="247285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5" name="Group 46"/>
              <p:cNvGrpSpPr/>
              <p:nvPr/>
            </p:nvGrpSpPr>
            <p:grpSpPr>
              <a:xfrm>
                <a:off x="2143108" y="5675465"/>
                <a:ext cx="500066" cy="468179"/>
                <a:chOff x="2143108" y="5675465"/>
                <a:chExt cx="500066" cy="468179"/>
              </a:xfrm>
            </p:grpSpPr>
            <p:grpSp>
              <p:nvGrpSpPr>
                <p:cNvPr id="16" name="Group 11"/>
                <p:cNvGrpSpPr/>
                <p:nvPr/>
              </p:nvGrpSpPr>
              <p:grpSpPr>
                <a:xfrm rot="10800000">
                  <a:off x="2143108" y="5675465"/>
                  <a:ext cx="500066" cy="99004"/>
                  <a:chOff x="1643042" y="4572008"/>
                  <a:chExt cx="2071702" cy="930282"/>
                </a:xfrm>
              </p:grpSpPr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1643042" y="4572008"/>
                    <a:ext cx="2071702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1643042" y="5500702"/>
                    <a:ext cx="2071702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Straight Connector 16"/>
                <p:cNvCxnSpPr/>
                <p:nvPr/>
              </p:nvCxnSpPr>
              <p:spPr>
                <a:xfrm rot="16200000" flipH="1" flipV="1">
                  <a:off x="2251059" y="5964255"/>
                  <a:ext cx="357190" cy="1588"/>
                </a:xfrm>
                <a:prstGeom prst="line">
                  <a:avLst/>
                </a:prstGeom>
                <a:ln w="12700">
                  <a:headEnd type="none" w="med" len="med"/>
                  <a:tailEnd type="oval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56"/>
            <p:cNvGrpSpPr/>
            <p:nvPr/>
          </p:nvGrpSpPr>
          <p:grpSpPr>
            <a:xfrm>
              <a:off x="571472" y="3929066"/>
              <a:ext cx="3571900" cy="2571768"/>
              <a:chOff x="571472" y="3929066"/>
              <a:chExt cx="3571900" cy="2571768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285984" y="3929066"/>
                <a:ext cx="42862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b="1" dirty="0" smtClean="0"/>
                  <a:t>a</a:t>
                </a:r>
                <a:endParaRPr lang="ar-SA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214546" y="6131502"/>
                <a:ext cx="50006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b="1" dirty="0" smtClean="0"/>
                  <a:t>b</a:t>
                </a:r>
                <a:endParaRPr lang="ar-SA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71472" y="4786322"/>
                <a:ext cx="92869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b="1" dirty="0" smtClean="0"/>
                  <a:t>2 </a:t>
                </a:r>
                <a:r>
                  <a:rPr lang="en-US" b="1" dirty="0" smtClean="0">
                    <a:latin typeface="Symbol" pitchFamily="18" charset="2"/>
                  </a:rPr>
                  <a:t>m</a:t>
                </a:r>
                <a:r>
                  <a:rPr lang="en-US" b="1" dirty="0" smtClean="0"/>
                  <a:t>F</a:t>
                </a:r>
                <a:endParaRPr lang="ar-SA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214678" y="4845618"/>
                <a:ext cx="92869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b="1" dirty="0" smtClean="0"/>
                  <a:t>4 </a:t>
                </a:r>
                <a:r>
                  <a:rPr lang="en-US" b="1" dirty="0" smtClean="0">
                    <a:latin typeface="Symbol" pitchFamily="18" charset="2"/>
                  </a:rPr>
                  <a:t>m</a:t>
                </a:r>
                <a:r>
                  <a:rPr lang="en-US" b="1" dirty="0" smtClean="0"/>
                  <a:t>F</a:t>
                </a:r>
                <a:endParaRPr lang="ar-SA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428860" y="5559998"/>
                <a:ext cx="92869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b="1" dirty="0" smtClean="0"/>
                  <a:t>3 </a:t>
                </a:r>
                <a:r>
                  <a:rPr lang="en-US" b="1" dirty="0" smtClean="0">
                    <a:latin typeface="Symbol" pitchFamily="18" charset="2"/>
                  </a:rPr>
                  <a:t>m</a:t>
                </a:r>
                <a:r>
                  <a:rPr lang="en-US" b="1" dirty="0" smtClean="0"/>
                  <a:t>F</a:t>
                </a:r>
                <a:endParaRPr lang="ar-SA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757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0"/>
            <a:ext cx="10007600" cy="678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978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Problems Chapter 2</vt:lpstr>
      <vt:lpstr>2)) إذا كانت شحنة مكثف تساوي 2.5x10-6 كولوم عندما يكون الجهد بين طرفيه يساوي 124 V ، ماهي سعة هذا المكثف؟ </vt:lpstr>
      <vt:lpstr>(3) زادت الشحنة على مكثف بمقدار 6 x 10-6 C  عندما تغير الجهد بين طرفيه من 100 V  إلى 200 V ما هي سعة هذا المكثف</vt:lpstr>
      <vt:lpstr>4)) إذا كانت سعة مكثف متوازي اللوحين في الهواء تساوي 0.0025 mF ومساحة كل من لوحيه 0.8 m2.  أ) ما هي المسافة بين اللوحين؟ حيث أن   eo=8.85x10-12 C2/Nm2 ب) ما هي أكبر قيمة للجهد يمكن وضعها بين طرفي المكثف إذا علمت أن الهواء بين اللوحين يتحمل مجالا كهربيا قدره 3x106 V/m قبل حدوث تأين له أو تفريغ للشحنة؟  </vt:lpstr>
      <vt:lpstr>5) وضعت شحنة قدرها 30 x 10-6 C على مكثف متوازي اللوحين مساحة كلا منهما 5 cm2 احسب المجال الكهربي بينهما. </vt:lpstr>
      <vt:lpstr>6) مكثف متوازي اللوحين،  مساحة كل من لوحيه 7.6 cm2 ، والمسافة الفاصلة بينهما    1.8mmومملؤ بالهواء، إذا فرض ان فرق الجهد بين لوحيه 20 V احسب:أ) المجال الكهربي بين اللوحين   ب) سعة المكثف وشحنته   جـ) كثافة الشحنة السطحية</vt:lpstr>
      <vt:lpstr>9) مكثفان سعتهما 2 mF و 6 mF وصلا على التوالي وسلط عليهما فرق جهد قدره 200 V احسب فرق الجهد بين لوحي كل مكثف وشحنة كلا منهما.</vt:lpstr>
      <vt:lpstr>10) أوجد السعة المكافئة لمجموع المكثفات الموصلة كما في الشكل التالي، وإذا كان    فرق الجهد بين النقطتين  a و  b  هو  12 V فاحسب شحنة وجهد كل مكثف.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Chapter 2</dc:title>
  <dc:creator>Omar Hamed Abdel-kader</dc:creator>
  <cp:lastModifiedBy>Omar Hamed Abdel-kader</cp:lastModifiedBy>
  <cp:revision>28</cp:revision>
  <dcterms:created xsi:type="dcterms:W3CDTF">2019-09-13T13:40:00Z</dcterms:created>
  <dcterms:modified xsi:type="dcterms:W3CDTF">2019-09-14T09:42:57Z</dcterms:modified>
</cp:coreProperties>
</file>