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8156D-37D8-4D65-B7F8-4DBDE2DF358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0E5F425-1516-408E-8B60-9F615ABF3362}">
      <dgm:prSet/>
      <dgm:spPr/>
      <dgm:t>
        <a:bodyPr/>
        <a:lstStyle/>
        <a:p>
          <a:r>
            <a:rPr lang="en-US" b="1"/>
            <a:t>The principle</a:t>
          </a:r>
          <a:endParaRPr lang="en-US"/>
        </a:p>
      </dgm:t>
    </dgm:pt>
    <dgm:pt modelId="{5C0B528E-68C1-41E0-BA61-BD908DC9992D}" type="parTrans" cxnId="{DB180284-C6A9-4962-B938-696AB4416DFA}">
      <dgm:prSet/>
      <dgm:spPr/>
      <dgm:t>
        <a:bodyPr/>
        <a:lstStyle/>
        <a:p>
          <a:endParaRPr lang="en-US"/>
        </a:p>
      </dgm:t>
    </dgm:pt>
    <dgm:pt modelId="{EC966904-B59F-4196-AA10-76955A77A285}" type="sibTrans" cxnId="{DB180284-C6A9-4962-B938-696AB4416DFA}">
      <dgm:prSet/>
      <dgm:spPr/>
      <dgm:t>
        <a:bodyPr/>
        <a:lstStyle/>
        <a:p>
          <a:endParaRPr lang="en-US"/>
        </a:p>
      </dgm:t>
    </dgm:pt>
    <dgm:pt modelId="{26295C84-F258-429D-B1CD-A4DD98E66B9D}">
      <dgm:prSet/>
      <dgm:spPr/>
      <dgm:t>
        <a:bodyPr/>
        <a:lstStyle/>
        <a:p>
          <a:r>
            <a:rPr lang="en-US" b="1"/>
            <a:t>Applications</a:t>
          </a:r>
          <a:endParaRPr lang="en-US"/>
        </a:p>
      </dgm:t>
    </dgm:pt>
    <dgm:pt modelId="{096A05CB-CD03-46DA-8B6B-D2E466B3BC25}" type="parTrans" cxnId="{AAE0CE49-7728-4972-9785-DC460F2BCEE5}">
      <dgm:prSet/>
      <dgm:spPr/>
      <dgm:t>
        <a:bodyPr/>
        <a:lstStyle/>
        <a:p>
          <a:endParaRPr lang="en-US"/>
        </a:p>
      </dgm:t>
    </dgm:pt>
    <dgm:pt modelId="{B73B2000-5EF0-41D3-B9F0-0A4DDD13AF66}" type="sibTrans" cxnId="{AAE0CE49-7728-4972-9785-DC460F2BCEE5}">
      <dgm:prSet/>
      <dgm:spPr/>
      <dgm:t>
        <a:bodyPr/>
        <a:lstStyle/>
        <a:p>
          <a:endParaRPr lang="en-US"/>
        </a:p>
      </dgm:t>
    </dgm:pt>
    <dgm:pt modelId="{AA593A25-C906-4830-8EAC-870C24E6B464}">
      <dgm:prSet/>
      <dgm:spPr/>
      <dgm:t>
        <a:bodyPr/>
        <a:lstStyle/>
        <a:p>
          <a:r>
            <a:rPr lang="en-US" b="1"/>
            <a:t>The Target</a:t>
          </a:r>
          <a:endParaRPr lang="en-US"/>
        </a:p>
      </dgm:t>
    </dgm:pt>
    <dgm:pt modelId="{4D8FAF84-E4AD-453C-A3F9-A3E62D670C86}" type="parTrans" cxnId="{8EEC491A-D0F9-4303-BD20-0CE2F96D252F}">
      <dgm:prSet/>
      <dgm:spPr/>
      <dgm:t>
        <a:bodyPr/>
        <a:lstStyle/>
        <a:p>
          <a:endParaRPr lang="en-US"/>
        </a:p>
      </dgm:t>
    </dgm:pt>
    <dgm:pt modelId="{4D0DA3D8-FC8E-444D-90B3-F6B51940ADD2}" type="sibTrans" cxnId="{8EEC491A-D0F9-4303-BD20-0CE2F96D252F}">
      <dgm:prSet/>
      <dgm:spPr/>
      <dgm:t>
        <a:bodyPr/>
        <a:lstStyle/>
        <a:p>
          <a:endParaRPr lang="en-US"/>
        </a:p>
      </dgm:t>
    </dgm:pt>
    <dgm:pt modelId="{A92E57DB-3E92-4970-9D80-03CADB1F5AA7}">
      <dgm:prSet/>
      <dgm:spPr/>
      <dgm:t>
        <a:bodyPr/>
        <a:lstStyle/>
        <a:p>
          <a:r>
            <a:rPr lang="en-US"/>
            <a:t>rRNA</a:t>
          </a:r>
        </a:p>
      </dgm:t>
    </dgm:pt>
    <dgm:pt modelId="{AA9AB414-7FFF-4937-9173-729D2AC24F00}" type="parTrans" cxnId="{8E6BB6A9-88EA-4B7F-95B0-D022E64BAD73}">
      <dgm:prSet/>
      <dgm:spPr/>
      <dgm:t>
        <a:bodyPr/>
        <a:lstStyle/>
        <a:p>
          <a:endParaRPr lang="en-US"/>
        </a:p>
      </dgm:t>
    </dgm:pt>
    <dgm:pt modelId="{F612278F-445E-4CCF-B7DE-E7FE520C7248}" type="sibTrans" cxnId="{8E6BB6A9-88EA-4B7F-95B0-D022E64BAD73}">
      <dgm:prSet/>
      <dgm:spPr/>
      <dgm:t>
        <a:bodyPr/>
        <a:lstStyle/>
        <a:p>
          <a:endParaRPr lang="en-US"/>
        </a:p>
      </dgm:t>
    </dgm:pt>
    <dgm:pt modelId="{5C1CA005-4C65-476F-A85D-24AB8D15FE98}">
      <dgm:prSet/>
      <dgm:spPr/>
      <dgm:t>
        <a:bodyPr/>
        <a:lstStyle/>
        <a:p>
          <a:r>
            <a:rPr lang="en-US"/>
            <a:t>tmRNA</a:t>
          </a:r>
        </a:p>
      </dgm:t>
    </dgm:pt>
    <dgm:pt modelId="{F28B6BC4-0DA2-4E37-8A52-7DB03F22DD8F}" type="parTrans" cxnId="{4843C127-8A34-492A-9FB8-1D566659567B}">
      <dgm:prSet/>
      <dgm:spPr/>
      <dgm:t>
        <a:bodyPr/>
        <a:lstStyle/>
        <a:p>
          <a:endParaRPr lang="en-US"/>
        </a:p>
      </dgm:t>
    </dgm:pt>
    <dgm:pt modelId="{38DCD02C-C637-4E8A-A424-E5D338947184}" type="sibTrans" cxnId="{4843C127-8A34-492A-9FB8-1D566659567B}">
      <dgm:prSet/>
      <dgm:spPr/>
      <dgm:t>
        <a:bodyPr/>
        <a:lstStyle/>
        <a:p>
          <a:endParaRPr lang="en-US"/>
        </a:p>
      </dgm:t>
    </dgm:pt>
    <dgm:pt modelId="{BAB00636-E547-4E97-B91D-3D5E89A2E1A9}">
      <dgm:prSet/>
      <dgm:spPr/>
      <dgm:t>
        <a:bodyPr/>
        <a:lstStyle/>
        <a:p>
          <a:r>
            <a:rPr lang="en-US"/>
            <a:t>mRNA</a:t>
          </a:r>
        </a:p>
      </dgm:t>
    </dgm:pt>
    <dgm:pt modelId="{D452C53F-0534-47F5-A941-8362C10907EA}" type="parTrans" cxnId="{768D17F4-C3FA-48A8-8963-4714016C176A}">
      <dgm:prSet/>
      <dgm:spPr/>
      <dgm:t>
        <a:bodyPr/>
        <a:lstStyle/>
        <a:p>
          <a:endParaRPr lang="en-US"/>
        </a:p>
      </dgm:t>
    </dgm:pt>
    <dgm:pt modelId="{CD7580A9-0171-4B31-B08F-27A4E77C6FE3}" type="sibTrans" cxnId="{768D17F4-C3FA-48A8-8963-4714016C176A}">
      <dgm:prSet/>
      <dgm:spPr/>
      <dgm:t>
        <a:bodyPr/>
        <a:lstStyle/>
        <a:p>
          <a:endParaRPr lang="en-US"/>
        </a:p>
      </dgm:t>
    </dgm:pt>
    <dgm:pt modelId="{C0CD8FC1-F4C7-4582-B156-7AAC63AA9733}" type="pres">
      <dgm:prSet presAssocID="{D518156D-37D8-4D65-B7F8-4DBDE2DF3580}" presName="linear" presStyleCnt="0">
        <dgm:presLayoutVars>
          <dgm:animLvl val="lvl"/>
          <dgm:resizeHandles val="exact"/>
        </dgm:presLayoutVars>
      </dgm:prSet>
      <dgm:spPr/>
    </dgm:pt>
    <dgm:pt modelId="{DBE34263-466B-4482-931D-98EACA9DB778}" type="pres">
      <dgm:prSet presAssocID="{20E5F425-1516-408E-8B60-9F615ABF336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ECD7D35-5B6D-42EA-BBDE-2F168E2C2EE3}" type="pres">
      <dgm:prSet presAssocID="{EC966904-B59F-4196-AA10-76955A77A285}" presName="spacer" presStyleCnt="0"/>
      <dgm:spPr/>
    </dgm:pt>
    <dgm:pt modelId="{519FCA2B-90A4-4B7D-A6BF-458F10523E24}" type="pres">
      <dgm:prSet presAssocID="{26295C84-F258-429D-B1CD-A4DD98E66B9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FC0993B-BCFD-4AEA-BE61-ABB6168F95DF}" type="pres">
      <dgm:prSet presAssocID="{B73B2000-5EF0-41D3-B9F0-0A4DDD13AF66}" presName="spacer" presStyleCnt="0"/>
      <dgm:spPr/>
    </dgm:pt>
    <dgm:pt modelId="{FBE58D97-B9E0-41F7-93D4-7BA7FD393C5F}" type="pres">
      <dgm:prSet presAssocID="{AA593A25-C906-4830-8EAC-870C24E6B46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86A4FD0-7E74-4A32-97E4-47D38EFACD12}" type="pres">
      <dgm:prSet presAssocID="{AA593A25-C906-4830-8EAC-870C24E6B46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EA7C400-700E-4ECB-9BA9-0E13B3E4842B}" type="presOf" srcId="{20E5F425-1516-408E-8B60-9F615ABF3362}" destId="{DBE34263-466B-4482-931D-98EACA9DB778}" srcOrd="0" destOrd="0" presId="urn:microsoft.com/office/officeart/2005/8/layout/vList2"/>
    <dgm:cxn modelId="{84FEC804-9220-4E75-BCE8-87C1C384DA5D}" type="presOf" srcId="{AA593A25-C906-4830-8EAC-870C24E6B464}" destId="{FBE58D97-B9E0-41F7-93D4-7BA7FD393C5F}" srcOrd="0" destOrd="0" presId="urn:microsoft.com/office/officeart/2005/8/layout/vList2"/>
    <dgm:cxn modelId="{02CFBE0B-7F98-4ACE-A832-2AB9B664B2CE}" type="presOf" srcId="{D518156D-37D8-4D65-B7F8-4DBDE2DF3580}" destId="{C0CD8FC1-F4C7-4582-B156-7AAC63AA9733}" srcOrd="0" destOrd="0" presId="urn:microsoft.com/office/officeart/2005/8/layout/vList2"/>
    <dgm:cxn modelId="{7BD61B11-E168-4FC2-9196-754DA9926BA5}" type="presOf" srcId="{BAB00636-E547-4E97-B91D-3D5E89A2E1A9}" destId="{C86A4FD0-7E74-4A32-97E4-47D38EFACD12}" srcOrd="0" destOrd="2" presId="urn:microsoft.com/office/officeart/2005/8/layout/vList2"/>
    <dgm:cxn modelId="{6F13C819-ECAD-4F8C-9C46-A3C2AD03061C}" type="presOf" srcId="{5C1CA005-4C65-476F-A85D-24AB8D15FE98}" destId="{C86A4FD0-7E74-4A32-97E4-47D38EFACD12}" srcOrd="0" destOrd="1" presId="urn:microsoft.com/office/officeart/2005/8/layout/vList2"/>
    <dgm:cxn modelId="{8EEC491A-D0F9-4303-BD20-0CE2F96D252F}" srcId="{D518156D-37D8-4D65-B7F8-4DBDE2DF3580}" destId="{AA593A25-C906-4830-8EAC-870C24E6B464}" srcOrd="2" destOrd="0" parTransId="{4D8FAF84-E4AD-453C-A3F9-A3E62D670C86}" sibTransId="{4D0DA3D8-FC8E-444D-90B3-F6B51940ADD2}"/>
    <dgm:cxn modelId="{4843C127-8A34-492A-9FB8-1D566659567B}" srcId="{AA593A25-C906-4830-8EAC-870C24E6B464}" destId="{5C1CA005-4C65-476F-A85D-24AB8D15FE98}" srcOrd="1" destOrd="0" parTransId="{F28B6BC4-0DA2-4E37-8A52-7DB03F22DD8F}" sibTransId="{38DCD02C-C637-4E8A-A424-E5D338947184}"/>
    <dgm:cxn modelId="{0F7E1E5D-ED91-44A2-9E6D-949DCA67A42B}" type="presOf" srcId="{26295C84-F258-429D-B1CD-A4DD98E66B9D}" destId="{519FCA2B-90A4-4B7D-A6BF-458F10523E24}" srcOrd="0" destOrd="0" presId="urn:microsoft.com/office/officeart/2005/8/layout/vList2"/>
    <dgm:cxn modelId="{AAE0CE49-7728-4972-9785-DC460F2BCEE5}" srcId="{D518156D-37D8-4D65-B7F8-4DBDE2DF3580}" destId="{26295C84-F258-429D-B1CD-A4DD98E66B9D}" srcOrd="1" destOrd="0" parTransId="{096A05CB-CD03-46DA-8B6B-D2E466B3BC25}" sibTransId="{B73B2000-5EF0-41D3-B9F0-0A4DDD13AF66}"/>
    <dgm:cxn modelId="{DB180284-C6A9-4962-B938-696AB4416DFA}" srcId="{D518156D-37D8-4D65-B7F8-4DBDE2DF3580}" destId="{20E5F425-1516-408E-8B60-9F615ABF3362}" srcOrd="0" destOrd="0" parTransId="{5C0B528E-68C1-41E0-BA61-BD908DC9992D}" sibTransId="{EC966904-B59F-4196-AA10-76955A77A285}"/>
    <dgm:cxn modelId="{5606BB8F-CF67-4CBE-99E2-5B67BB16EF1F}" type="presOf" srcId="{A92E57DB-3E92-4970-9D80-03CADB1F5AA7}" destId="{C86A4FD0-7E74-4A32-97E4-47D38EFACD12}" srcOrd="0" destOrd="0" presId="urn:microsoft.com/office/officeart/2005/8/layout/vList2"/>
    <dgm:cxn modelId="{8E6BB6A9-88EA-4B7F-95B0-D022E64BAD73}" srcId="{AA593A25-C906-4830-8EAC-870C24E6B464}" destId="{A92E57DB-3E92-4970-9D80-03CADB1F5AA7}" srcOrd="0" destOrd="0" parTransId="{AA9AB414-7FFF-4937-9173-729D2AC24F00}" sibTransId="{F612278F-445E-4CCF-B7DE-E7FE520C7248}"/>
    <dgm:cxn modelId="{768D17F4-C3FA-48A8-8963-4714016C176A}" srcId="{AA593A25-C906-4830-8EAC-870C24E6B464}" destId="{BAB00636-E547-4E97-B91D-3D5E89A2E1A9}" srcOrd="2" destOrd="0" parTransId="{D452C53F-0534-47F5-A941-8362C10907EA}" sibTransId="{CD7580A9-0171-4B31-B08F-27A4E77C6FE3}"/>
    <dgm:cxn modelId="{BC9703BD-7B1B-4561-BD3E-EF8103BDB3EC}" type="presParOf" srcId="{C0CD8FC1-F4C7-4582-B156-7AAC63AA9733}" destId="{DBE34263-466B-4482-931D-98EACA9DB778}" srcOrd="0" destOrd="0" presId="urn:microsoft.com/office/officeart/2005/8/layout/vList2"/>
    <dgm:cxn modelId="{C4090EAB-08D4-4C2D-BAD2-5C01EF1EA6EC}" type="presParOf" srcId="{C0CD8FC1-F4C7-4582-B156-7AAC63AA9733}" destId="{4ECD7D35-5B6D-42EA-BBDE-2F168E2C2EE3}" srcOrd="1" destOrd="0" presId="urn:microsoft.com/office/officeart/2005/8/layout/vList2"/>
    <dgm:cxn modelId="{736DA614-2440-43EE-BCC5-0E546613C954}" type="presParOf" srcId="{C0CD8FC1-F4C7-4582-B156-7AAC63AA9733}" destId="{519FCA2B-90A4-4B7D-A6BF-458F10523E24}" srcOrd="2" destOrd="0" presId="urn:microsoft.com/office/officeart/2005/8/layout/vList2"/>
    <dgm:cxn modelId="{E1243D18-2B0F-4E83-9FC1-DA9B526F650C}" type="presParOf" srcId="{C0CD8FC1-F4C7-4582-B156-7AAC63AA9733}" destId="{7FC0993B-BCFD-4AEA-BE61-ABB6168F95DF}" srcOrd="3" destOrd="0" presId="urn:microsoft.com/office/officeart/2005/8/layout/vList2"/>
    <dgm:cxn modelId="{282F11E2-E36A-464B-9FCC-4908CA5E5058}" type="presParOf" srcId="{C0CD8FC1-F4C7-4582-B156-7AAC63AA9733}" destId="{FBE58D97-B9E0-41F7-93D4-7BA7FD393C5F}" srcOrd="4" destOrd="0" presId="urn:microsoft.com/office/officeart/2005/8/layout/vList2"/>
    <dgm:cxn modelId="{9BBF3CD5-D5FC-4FF7-BCB5-E9A826AF1D2F}" type="presParOf" srcId="{C0CD8FC1-F4C7-4582-B156-7AAC63AA9733}" destId="{C86A4FD0-7E74-4A32-97E4-47D38EFACD1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34263-466B-4482-931D-98EACA9DB778}">
      <dsp:nvSpPr>
        <dsp:cNvPr id="0" name=""/>
        <dsp:cNvSpPr/>
      </dsp:nvSpPr>
      <dsp:spPr>
        <a:xfrm>
          <a:off x="0" y="53269"/>
          <a:ext cx="5029199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/>
            <a:t>The principle</a:t>
          </a:r>
          <a:endParaRPr lang="en-US" sz="4100" kern="1200"/>
        </a:p>
      </dsp:txBody>
      <dsp:txXfrm>
        <a:off x="48005" y="101274"/>
        <a:ext cx="4933189" cy="887374"/>
      </dsp:txXfrm>
    </dsp:sp>
    <dsp:sp modelId="{519FCA2B-90A4-4B7D-A6BF-458F10523E24}">
      <dsp:nvSpPr>
        <dsp:cNvPr id="0" name=""/>
        <dsp:cNvSpPr/>
      </dsp:nvSpPr>
      <dsp:spPr>
        <a:xfrm>
          <a:off x="0" y="1154734"/>
          <a:ext cx="5029199" cy="98338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/>
            <a:t>Applications</a:t>
          </a:r>
          <a:endParaRPr lang="en-US" sz="4100" kern="1200"/>
        </a:p>
      </dsp:txBody>
      <dsp:txXfrm>
        <a:off x="48005" y="1202739"/>
        <a:ext cx="4933189" cy="887374"/>
      </dsp:txXfrm>
    </dsp:sp>
    <dsp:sp modelId="{FBE58D97-B9E0-41F7-93D4-7BA7FD393C5F}">
      <dsp:nvSpPr>
        <dsp:cNvPr id="0" name=""/>
        <dsp:cNvSpPr/>
      </dsp:nvSpPr>
      <dsp:spPr>
        <a:xfrm>
          <a:off x="0" y="2256199"/>
          <a:ext cx="5029199" cy="98338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1" kern="1200"/>
            <a:t>The Target</a:t>
          </a:r>
          <a:endParaRPr lang="en-US" sz="4100" kern="1200"/>
        </a:p>
      </dsp:txBody>
      <dsp:txXfrm>
        <a:off x="48005" y="2304204"/>
        <a:ext cx="4933189" cy="887374"/>
      </dsp:txXfrm>
    </dsp:sp>
    <dsp:sp modelId="{C86A4FD0-7E74-4A32-97E4-47D38EFACD12}">
      <dsp:nvSpPr>
        <dsp:cNvPr id="0" name=""/>
        <dsp:cNvSpPr/>
      </dsp:nvSpPr>
      <dsp:spPr>
        <a:xfrm>
          <a:off x="0" y="3239584"/>
          <a:ext cx="5029199" cy="1654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rRNA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tmRNA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kern="1200"/>
            <a:t>mRNA</a:t>
          </a:r>
        </a:p>
      </dsp:txBody>
      <dsp:txXfrm>
        <a:off x="0" y="3239584"/>
        <a:ext cx="5029199" cy="1654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393EE-8AE2-4D9C-ABB2-53C1967891D0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4C312-B2E2-4745-9D8A-BC043B84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05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principle: </a:t>
            </a:r>
            <a:r>
              <a:rPr lang="en-US" dirty="0"/>
              <a:t>the intrinsic ability of single-stranded DNA or RNA to anneal specifically to a complementary sequence and form a double-stranded hybrid</a:t>
            </a:r>
          </a:p>
          <a:p>
            <a:endParaRPr lang="en-US" dirty="0"/>
          </a:p>
          <a:p>
            <a:r>
              <a:rPr lang="en-US" b="1" dirty="0"/>
              <a:t>Applications:</a:t>
            </a:r>
            <a:r>
              <a:rPr lang="en-US" dirty="0"/>
              <a:t> Nucleic acid probe-based microbial identiﬁcation is widely used in clinical laboratories. The probes can be used for identiﬁcation of microorganism directly from the specimen, from culture, or on formalin-ﬁxed and parafﬁn-embedded tissue.</a:t>
            </a:r>
          </a:p>
          <a:p>
            <a:endParaRPr lang="en-US" dirty="0"/>
          </a:p>
          <a:p>
            <a:r>
              <a:rPr lang="en-US" b="1" dirty="0"/>
              <a:t>The Target: </a:t>
            </a:r>
            <a:r>
              <a:rPr lang="en-US" dirty="0"/>
              <a:t>Ribosomes are highly conserved and essential organelles responsible for protein synthesis. </a:t>
            </a:r>
          </a:p>
          <a:p>
            <a:endParaRPr lang="en-US" dirty="0"/>
          </a:p>
          <a:p>
            <a:r>
              <a:rPr lang="en-US" dirty="0" err="1"/>
              <a:t>tmRNA</a:t>
            </a:r>
            <a:r>
              <a:rPr lang="en-US" dirty="0"/>
              <a:t>, a RNA molecule of 363 nucleotides that combines properties of tRNA and mRNA, has been successfully used for bacterial identiﬁcation</a:t>
            </a:r>
          </a:p>
          <a:p>
            <a:endParaRPr lang="en-US" dirty="0"/>
          </a:p>
          <a:p>
            <a:r>
              <a:rPr lang="en-US" dirty="0"/>
              <a:t>mRNA has also been used as target for in situ hybridization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59232-85AA-47CC-9151-D3FAA78AC0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2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The quantity: </a:t>
            </a:r>
            <a:r>
              <a:rPr lang="en-US" dirty="0"/>
              <a:t>As the backbone of the ribosome, rRNAs are found </a:t>
            </a:r>
            <a:r>
              <a:rPr lang="en-US" b="1" dirty="0"/>
              <a:t>in all known living cells</a:t>
            </a:r>
            <a:r>
              <a:rPr lang="en-US" dirty="0"/>
              <a:t>. In growing bacterial cell, as many </a:t>
            </a:r>
            <a:r>
              <a:rPr lang="en-US" b="1" dirty="0"/>
              <a:t>as 104 to 105 copies of 5S, 16S, and 23S rRNAs can be found in the cell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In contrast </a:t>
            </a:r>
            <a:r>
              <a:rPr lang="en-US" dirty="0"/>
              <a:t>DNA target, which usually has one or a few copies per cell</a:t>
            </a:r>
          </a:p>
          <a:p>
            <a:endParaRPr lang="en-US" dirty="0"/>
          </a:p>
          <a:p>
            <a:r>
              <a:rPr lang="en-US" dirty="0"/>
              <a:t>quite variable between most different species of microorganisms, </a:t>
            </a:r>
            <a:r>
              <a:rPr lang="en-US" b="1" dirty="0"/>
              <a:t>making rRNA an ideal target for species identiﬁcation</a:t>
            </a:r>
            <a:r>
              <a:rPr lang="en-US" dirty="0"/>
              <a:t> for medically important organisms.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59232-85AA-47CC-9151-D3FAA78AC0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8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oligonucleotide probes used to identify bacteria are DNA</a:t>
            </a:r>
          </a:p>
          <a:p>
            <a:endParaRPr lang="en-US" dirty="0"/>
          </a:p>
          <a:p>
            <a:r>
              <a:rPr lang="en-US" dirty="0"/>
              <a:t>The shorter the probe, the lower the probe can tolerate mismatches.</a:t>
            </a:r>
          </a:p>
          <a:p>
            <a:endParaRPr lang="en-US" dirty="0"/>
          </a:p>
          <a:p>
            <a:r>
              <a:rPr lang="en-US" dirty="0"/>
              <a:t> the probe can be labeled with a variety of compounds(</a:t>
            </a:r>
            <a:r>
              <a:rPr lang="en-US" dirty="0" err="1"/>
              <a:t>chemiluminescence,ﬂuorescencedye,peroxidase,lectin,etc</a:t>
            </a:r>
            <a:r>
              <a:rPr lang="en-US" dirty="0"/>
              <a:t>.)and </a:t>
            </a:r>
            <a:r>
              <a:rPr lang="en-US" b="1" dirty="0"/>
              <a:t>be used in combination with corresponding detection methods.</a:t>
            </a:r>
          </a:p>
          <a:p>
            <a:endParaRPr lang="en-US" b="1" dirty="0"/>
          </a:p>
          <a:p>
            <a:r>
              <a:rPr lang="en-US" b="1" dirty="0"/>
              <a:t>The most common probe labeling involves </a:t>
            </a:r>
            <a:r>
              <a:rPr lang="en-US" b="0" dirty="0"/>
              <a:t>enzymatically linked reporter molecules like </a:t>
            </a:r>
            <a:r>
              <a:rPr lang="en-US" b="1" dirty="0"/>
              <a:t>digoxigenin, alkaline </a:t>
            </a:r>
            <a:r>
              <a:rPr lang="en-US" b="1" dirty="0" err="1"/>
              <a:t>phosphatase,or</a:t>
            </a:r>
            <a:r>
              <a:rPr lang="en-US" b="1" dirty="0"/>
              <a:t> horseradish peroxidase</a:t>
            </a:r>
          </a:p>
          <a:p>
            <a:endParaRPr lang="en-US" b="1" dirty="0"/>
          </a:p>
          <a:p>
            <a:r>
              <a:rPr lang="en-US" b="0" dirty="0"/>
              <a:t>These probes need an additional step after the hybridization procedure with ﬂuorescent anti-DIG or use </a:t>
            </a:r>
            <a:r>
              <a:rPr lang="en-US" b="0" dirty="0" err="1"/>
              <a:t>tyramid</a:t>
            </a:r>
            <a:r>
              <a:rPr lang="en-US" b="0" dirty="0"/>
              <a:t> signal ampliﬁcation(TSA)detection </a:t>
            </a:r>
            <a:r>
              <a:rPr lang="en-US" b="0" dirty="0" err="1"/>
              <a:t>kit.TheTSAkit</a:t>
            </a:r>
            <a:r>
              <a:rPr lang="en-US" b="0" dirty="0"/>
              <a:t> consists of a ﬂuorescent </a:t>
            </a:r>
            <a:r>
              <a:rPr lang="en-US" b="0" dirty="0" err="1"/>
              <a:t>tyramide</a:t>
            </a:r>
            <a:r>
              <a:rPr lang="en-US" b="0" dirty="0"/>
              <a:t> which would </a:t>
            </a:r>
            <a:r>
              <a:rPr lang="en-US" b="0" dirty="0" err="1"/>
              <a:t>beradicalized</a:t>
            </a:r>
            <a:r>
              <a:rPr lang="en-US" b="0" dirty="0"/>
              <a:t> by horseradish peroxidase and then bind intracellularly to </a:t>
            </a:r>
            <a:r>
              <a:rPr lang="en-US" b="0" dirty="0" err="1"/>
              <a:t>arominatic</a:t>
            </a:r>
            <a:r>
              <a:rPr lang="en-US" b="0" dirty="0"/>
              <a:t> amino acids (tyrosine, phenylalanine, and tryptophan). </a:t>
            </a:r>
            <a:r>
              <a:rPr lang="en-US" b="1" dirty="0"/>
              <a:t>The signal intensity may be increased</a:t>
            </a:r>
            <a:r>
              <a:rPr lang="en-US" b="0" dirty="0"/>
              <a:t>10-to20-fold by using the TSA kit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59232-85AA-47CC-9151-D3FAA78AC0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58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Nucleic acid hybridization can be performed in a few formats: in liquid, with both probe and target free to interact (solution hybridization) or with the probe free and the target nucleic acid bound to a solid surface (solid-support hybridization), and in situ hybridization, in which intact cells or tissue sections are ﬁxed onto glass slides and the target nucleic acid is detected directly in cells.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759232-85AA-47CC-9151-D3FAA78AC0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33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MS detects the mass-to-charge ratio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High sensitivity (~95%–100%) and specificity (~95%–100%) in comparison with phenotypic detection methods  without false-positive or false-negative results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whereas MALDI-TOF MS can detect production of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carbapenemases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carbapenemase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activity, it cannot differentiate specific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carbapenemase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types and is consequently less informative for molecular studies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3C2BC-6F32-4AB8-855C-D18EE38F3DC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99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MALDI-TOF MS assay for detection of </a:t>
            </a:r>
            <a:r>
              <a:rPr lang="en-GB" dirty="0" err="1"/>
              <a:t>carbapenemases</a:t>
            </a:r>
            <a:r>
              <a:rPr lang="en-GB" dirty="0"/>
              <a:t> was published in 2011 by </a:t>
            </a:r>
            <a:r>
              <a:rPr lang="en-GB" dirty="0" err="1"/>
              <a:t>Hrabak</a:t>
            </a:r>
            <a:r>
              <a:rPr lang="en-GB" dirty="0"/>
              <a:t> et al. [74]. This method allows for detection of resistance to carbapenems in Enterobacteriaceae </a:t>
            </a:r>
            <a:r>
              <a:rPr lang="en-GB" dirty="0" err="1"/>
              <a:t>carbapenemase</a:t>
            </a:r>
            <a:r>
              <a:rPr lang="en-GB" dirty="0"/>
              <a:t>-mediated hydrolysis, without false-positive results.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3C2BC-6F32-4AB8-855C-D18EE38F3DC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4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E5087-A66B-42F9-ACC2-094D5A100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D33D8-EA52-42BC-A22D-1A2803F21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5E463-861C-4277-929D-55BF5C25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86A22-029A-445D-B723-C450AEA0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55A5C-5932-458A-9073-7C2B268F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41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23A0E-510C-4623-964E-CDA38882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8288D-B736-4029-8851-9F747E14F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4EA87-2A92-4FEF-A0E7-6343DBC94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34EFF-1BB2-4BDD-9FA3-7271FC6A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68650-8647-46B9-8558-25C608C9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8762E3-6FC3-42C3-A80B-C6781B65A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302F3-C209-4507-9DC5-DB3120AF1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A2C3B-C262-4D5C-ACA2-F0A085B4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12DC6-E30F-4401-802E-22ACE20C4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9C989-C09F-47DF-B397-2BD8BD0D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80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FED03-450B-4597-BB6A-CD696C129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ED61E-7BA0-477A-AB00-17C1B612E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51A7D-F3BC-4C15-BF1B-0E4267428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F443D-24FE-4524-9B9A-B97AC5980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EC522-D006-4CBC-BD6A-572D385E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28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C0B93-EA60-4563-9E73-747A84F5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7ABE1-3C12-4923-A857-F815B9463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9DC1A-FC09-4EEE-B6C8-EB579FED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D2F1F-308B-446B-91AB-18FDF596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58DC3-3927-4F1F-A158-5E40FA4DF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63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FBA1C-11C8-4FA3-8AEC-B54071E1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DD9BA-81D1-4A0B-9071-FB0A0972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2F236-AA6B-448B-A24E-9BDDAF2B1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25D70-9784-47BC-BE10-9C816BC2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A45A6-4E63-446C-BDC0-22B29ED6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C2C35-6425-4187-A344-E41E13A8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81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FA540-F54F-40BF-A34B-ADCBECCB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85F26-FA63-4BED-BA20-392F19301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E80DE-AF4A-4529-86C6-483ABA1B8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EA58E-DFAE-45AB-B55F-62DD10255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E19CB1-BCBF-4205-A971-3A431F130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35B25-C6F3-4415-A47B-CF0AC294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36038-36CC-4917-A9EB-BABBA7E4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674E7A-8BB0-453C-8044-3B392016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4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AE07-D72C-4153-BE6A-40A7D98A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122C74-841D-42AE-8B93-0537A6C88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FB67B6-B246-4CFE-9171-87CC0AECE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EA9B5-BB8D-4955-947C-5BFF947F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22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EB053-FA3B-4308-983D-EF527DA4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CD6400-0E5E-4206-BF35-E0C76A13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36C06-E04E-496B-A255-1CF3A3B0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01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F0D1-B834-4B11-973A-3B7D10937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2C9F2-5FEC-4330-A2BB-1793D3E90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A25A2-9B3C-47A5-88B4-CC48B6D22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3017F-E8CE-4BD1-8309-D02C383C9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C1F80-C04A-4584-B1E9-A26B25D03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5201E-3EDE-4E8D-B952-A8FAA796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FD7A-7885-4296-A8A5-E60BDDF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7B8713-1DC9-45B5-89CB-36BE2AFF6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11C42-4814-44E6-B3FF-BA1F293E8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985F0-32F1-4448-9678-006EACF1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F0BB-8974-4838-9C1E-B5B4438B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BB5DA-B9E4-4418-88DE-8B7AE63F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4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68666D-795C-4F82-B37D-7DA852342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779D5-6971-483B-850E-BAAE2FC54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5D014-2703-4BAF-9A81-2D3EF35FB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A25F2-CA61-4018-A102-7628F467542E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9F4B9-1B90-4780-A040-ACEBAAEC7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30251-0B7E-4AEC-9DDD-BB7565A7A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1222-0955-4D1C-B109-2C3970F37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3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nicalmicrobiologyandinfection.com/article/S1198-743X(20)30158-0/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8R1Oyqx5Kf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7027C52-EAEF-417D-B99C-DBFD6D134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9400" y="0"/>
            <a:ext cx="119126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977BDD-F21B-4E52-8FAE-69AA18080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 flipH="1">
            <a:off x="5562194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FF39A25-DBCE-442D-A2E3-C0FE3312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3EDEB7-A56F-4E0F-AD18-DDA2F88B6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1055098"/>
            <a:ext cx="5760719" cy="4747805"/>
          </a:xfrm>
        </p:spPr>
        <p:txBody>
          <a:bodyPr anchor="ctr">
            <a:normAutofit/>
          </a:bodyPr>
          <a:lstStyle/>
          <a:p>
            <a:pPr algn="l"/>
            <a:r>
              <a:rPr lang="en-US" sz="6600" b="1">
                <a:solidFill>
                  <a:srgbClr val="000000"/>
                </a:solidFill>
              </a:rPr>
              <a:t>Probe-Based Microbial Detection and Identification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D8F8F-2820-4FE7-A739-394ABD638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2357" y="1638300"/>
            <a:ext cx="3330531" cy="3581400"/>
          </a:xfrm>
        </p:spPr>
        <p:txBody>
          <a:bodyPr anchor="ctr">
            <a:normAutofit/>
          </a:bodyPr>
          <a:lstStyle/>
          <a:p>
            <a:pPr algn="l"/>
            <a:endParaRPr lang="en-US" sz="3200">
              <a:solidFill>
                <a:srgbClr val="FFFFFF"/>
              </a:solidFill>
            </a:endParaRPr>
          </a:p>
          <a:p>
            <a:pPr algn="l"/>
            <a:endParaRPr lang="en-US" sz="3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54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3D6289-94FF-4B86-AFD0-F508FD38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BAE34-CD58-4CB3-84CA-ADA0FC49C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00"/>
                </a:solidFill>
              </a:rPr>
              <a:t>An efficient and reliable alternative method for bacterial identification, replacing the traditional biochemical techniques. 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00"/>
                </a:solidFill>
              </a:rPr>
              <a:t>High interlaboratory reproducibility</a:t>
            </a:r>
          </a:p>
        </p:txBody>
      </p:sp>
    </p:spTree>
    <p:extLst>
      <p:ext uri="{BB962C8B-B14F-4D97-AF65-F5344CB8AC3E}">
        <p14:creationId xmlns:p14="http://schemas.microsoft.com/office/powerpoint/2010/main" val="2510978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C28664-BA11-46F0-8B3D-D94EAA80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Latest publication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1F94A4-F3EA-48C6-947A-3A47094F5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242" y="2174377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  <a:hlinkClick r:id="rId3"/>
              </a:rPr>
              <a:t>https://www.clinicalmicrobiologyandinfection.com/article/S1198-743X(20)30158-0/pdf</a:t>
            </a:r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1207ED-58F6-4DFD-8F4C-1ADA9C3EE3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758" t="12241" r="17647" b="4481"/>
          <a:stretch/>
        </p:blipFill>
        <p:spPr>
          <a:xfrm>
            <a:off x="6690910" y="741872"/>
            <a:ext cx="5848887" cy="6104627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5348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57D4A72-F4F1-498A-B083-59E8C50B7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FF3303-6FC3-4637-A201-B4CCC1C99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063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6FB73E-0360-49F4-BA1E-575608C0B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Probe-Based Microbial Detection and Identification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880923-4F81-43C7-8679-8910CCDEDD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77274"/>
              </p:ext>
            </p:extLst>
          </p:nvPr>
        </p:nvGraphicFramePr>
        <p:xfrm>
          <a:off x="6355080" y="955653"/>
          <a:ext cx="5029200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1700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C9D35B-D452-49DC-8BDC-B3077DE44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Ribosomes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75C8B-E54E-477F-A36D-48D870B57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9891" y="1318060"/>
            <a:ext cx="5306084" cy="5230634"/>
          </a:xfrm>
        </p:spPr>
        <p:txBody>
          <a:bodyPr anchor="ctr">
            <a:normAutofit fontScale="92500"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rRNA 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A good marker for bacterial identiﬁcation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The quantity 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Well conserved within a species 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The 16S and 23S rRNA molecules - variable sequence motifs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9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4E9E9E-7A34-4CFD-83E5-30CAEEFC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D5E8-445E-46C8-8726-A0D4B5EA1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1445978"/>
            <a:ext cx="5306084" cy="5230634"/>
          </a:xfrm>
        </p:spPr>
        <p:txBody>
          <a:bodyPr anchor="ctr"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rgbClr val="000000"/>
                </a:solidFill>
              </a:rPr>
              <a:t>Short DNA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rgbClr val="000000"/>
                </a:solidFill>
              </a:rPr>
              <a:t>Between15 – 25 nucleotides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rgbClr val="000000"/>
                </a:solidFill>
              </a:rPr>
              <a:t>Can be labeled 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rgbClr val="000000"/>
                </a:solidFill>
              </a:rPr>
              <a:t>Enzymatically linked reporter molecules</a:t>
            </a:r>
          </a:p>
          <a:p>
            <a:pPr lvl="1">
              <a:lnSpc>
                <a:spcPct val="150000"/>
              </a:lnSpc>
            </a:pPr>
            <a:r>
              <a:rPr lang="en-US" sz="2600" dirty="0" err="1">
                <a:solidFill>
                  <a:srgbClr val="000000"/>
                </a:solidFill>
              </a:rPr>
              <a:t>Tyramid</a:t>
            </a:r>
            <a:r>
              <a:rPr lang="en-US" sz="2600" dirty="0">
                <a:solidFill>
                  <a:srgbClr val="000000"/>
                </a:solidFill>
              </a:rPr>
              <a:t> Signal Ampliﬁcation (TSA) detection kit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rgbClr val="000000"/>
                </a:solidFill>
              </a:rPr>
              <a:t>Fluorescent microscope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524E37-0B3B-4DB6-94ED-4F2E89984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Hybridization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61363-7D4A-47B0-9C07-A8FCABEA3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rgbClr val="000000"/>
                </a:solidFill>
              </a:rPr>
              <a:t>Solution hybridization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rgbClr val="000000"/>
                </a:solidFill>
              </a:rPr>
              <a:t>Solid-support hybridization</a:t>
            </a:r>
          </a:p>
          <a:p>
            <a:pPr lvl="1">
              <a:lnSpc>
                <a:spcPct val="150000"/>
              </a:lnSpc>
            </a:pPr>
            <a:r>
              <a:rPr lang="en-US" sz="2600" dirty="0">
                <a:solidFill>
                  <a:srgbClr val="000000"/>
                </a:solidFill>
              </a:rPr>
              <a:t>In situ hybridization</a:t>
            </a:r>
          </a:p>
        </p:txBody>
      </p:sp>
    </p:spTree>
    <p:extLst>
      <p:ext uri="{BB962C8B-B14F-4D97-AF65-F5344CB8AC3E}">
        <p14:creationId xmlns:p14="http://schemas.microsoft.com/office/powerpoint/2010/main" val="138639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D7E9C3A-C52D-414C-887A-A5351F5E5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2076450"/>
            <a:ext cx="10684151" cy="1345134"/>
          </a:xfrm>
        </p:spPr>
        <p:txBody>
          <a:bodyPr anchor="ctr">
            <a:normAutofit/>
          </a:bodyPr>
          <a:lstStyle/>
          <a:p>
            <a:r>
              <a:rPr lang="en-GB" sz="3900">
                <a:solidFill>
                  <a:srgbClr val="FFFFFF"/>
                </a:solidFill>
              </a:rPr>
              <a:t>Matrix-Assisted Laser Desorption Ionization (MALDI) Time of Flight (TOF) Mass Spectrometry</a:t>
            </a:r>
          </a:p>
        </p:txBody>
      </p:sp>
    </p:spTree>
    <p:extLst>
      <p:ext uri="{BB962C8B-B14F-4D97-AF65-F5344CB8AC3E}">
        <p14:creationId xmlns:p14="http://schemas.microsoft.com/office/powerpoint/2010/main" val="125634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25061A-CA18-4256-944F-947E0C708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</a:rPr>
              <a:t>The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3704B-4AC9-4931-AA4D-F1BEA9D7E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8479"/>
            <a:ext cx="9833548" cy="3835879"/>
          </a:xfrm>
        </p:spPr>
        <p:txBody>
          <a:bodyPr>
            <a:normAutofit fontScale="47500" lnSpcReduction="20000"/>
          </a:bodyPr>
          <a:lstStyle/>
          <a:p>
            <a:r>
              <a:rPr lang="en-GB" sz="4300" dirty="0">
                <a:solidFill>
                  <a:srgbClr val="000000"/>
                </a:solidFill>
              </a:rPr>
              <a:t> </a:t>
            </a:r>
            <a:r>
              <a:rPr lang="en-GB" sz="5100" b="1" dirty="0">
                <a:solidFill>
                  <a:srgbClr val="000000"/>
                </a:solidFill>
              </a:rPr>
              <a:t>Advantages:</a:t>
            </a:r>
            <a:endParaRPr lang="en-GB" sz="5100" b="1" dirty="0">
              <a:solidFill>
                <a:srgbClr val="00000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en-GB" sz="4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sensitivity and specificity (~95%–100%) in comparison with phenotypic detection methods</a:t>
            </a:r>
          </a:p>
          <a:p>
            <a:pPr lvl="1"/>
            <a:r>
              <a:rPr lang="en-GB" sz="4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 used for clinical specimens, such as blood culture and urine samples</a:t>
            </a:r>
          </a:p>
          <a:p>
            <a:pPr lvl="1"/>
            <a:r>
              <a:rPr lang="en-GB" sz="4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first-line epidemiological tool </a:t>
            </a:r>
          </a:p>
          <a:p>
            <a:pPr lvl="1"/>
            <a:r>
              <a:rPr lang="en-GB" sz="4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powerful, quick, and cost-effective method </a:t>
            </a:r>
          </a:p>
          <a:p>
            <a:pPr marL="0" indent="0">
              <a:buNone/>
            </a:pPr>
            <a:endParaRPr lang="en-GB" sz="4300" dirty="0">
              <a:solidFill>
                <a:srgbClr val="000000"/>
              </a:solidFill>
            </a:endParaRPr>
          </a:p>
          <a:p>
            <a:r>
              <a:rPr lang="en-GB" sz="5100" b="1" dirty="0">
                <a:solidFill>
                  <a:srgbClr val="000000"/>
                </a:solidFill>
              </a:rPr>
              <a:t>Disadvantages:</a:t>
            </a:r>
          </a:p>
          <a:p>
            <a:pPr lvl="1"/>
            <a:r>
              <a:rPr lang="en-GB" sz="4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a growth step in order to obtain sufficient material for acquisition of mass spectra</a:t>
            </a:r>
          </a:p>
          <a:p>
            <a:pPr lvl="1"/>
            <a:r>
              <a:rPr lang="en-GB" sz="4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able to identify all pathogens in mixed cultures. </a:t>
            </a:r>
          </a:p>
          <a:p>
            <a:pPr lvl="1"/>
            <a:r>
              <a:rPr lang="en-GB" sz="4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interpretation is not possible</a:t>
            </a:r>
          </a:p>
          <a:p>
            <a:endParaRPr lang="en-GB" sz="1000" dirty="0">
              <a:solidFill>
                <a:srgbClr val="00000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GB" sz="1000" dirty="0">
                <a:solidFill>
                  <a:srgbClr val="000000"/>
                </a:solidFill>
                <a:hlinkClick r:id="rId4"/>
              </a:rPr>
              <a:t>https://www.youtube.com/watch?v=8R1Oyqx5KfE</a:t>
            </a:r>
            <a:endParaRPr lang="en-GB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16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30B0F2-A8FE-493C-82E8-5D1931A9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</a:rPr>
              <a:t>Steps of MALDI-TOF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21D62-E047-46EE-A27E-71515BD8A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23713"/>
            <a:ext cx="9833548" cy="364609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GB" sz="2200" dirty="0">
                <a:solidFill>
                  <a:srgbClr val="000000"/>
                </a:solidFill>
              </a:rPr>
              <a:t>Fresh bacterial culture</a:t>
            </a:r>
          </a:p>
          <a:p>
            <a:pPr>
              <a:lnSpc>
                <a:spcPct val="160000"/>
              </a:lnSpc>
            </a:pPr>
            <a:r>
              <a:rPr lang="en-GB" sz="2200" dirty="0">
                <a:solidFill>
                  <a:srgbClr val="000000"/>
                </a:solidFill>
              </a:rPr>
              <a:t>Suspended in a buffer and centrifuged</a:t>
            </a:r>
          </a:p>
          <a:p>
            <a:pPr>
              <a:lnSpc>
                <a:spcPct val="160000"/>
              </a:lnSpc>
            </a:pPr>
            <a:r>
              <a:rPr lang="en-GB" sz="2200" dirty="0">
                <a:solidFill>
                  <a:srgbClr val="000000"/>
                </a:solidFill>
              </a:rPr>
              <a:t>Resuspend Pellet in a reaction buffer containing the β-lactam molecule</a:t>
            </a:r>
          </a:p>
          <a:p>
            <a:pPr>
              <a:lnSpc>
                <a:spcPct val="160000"/>
              </a:lnSpc>
            </a:pPr>
            <a:r>
              <a:rPr lang="en-GB" sz="2200" dirty="0">
                <a:solidFill>
                  <a:srgbClr val="000000"/>
                </a:solidFill>
              </a:rPr>
              <a:t>after incubation at 35 °C for 1 to 3 h</a:t>
            </a:r>
          </a:p>
          <a:p>
            <a:pPr>
              <a:lnSpc>
                <a:spcPct val="160000"/>
              </a:lnSpc>
            </a:pPr>
            <a:r>
              <a:rPr lang="en-GB" sz="2200" dirty="0">
                <a:solidFill>
                  <a:srgbClr val="000000"/>
                </a:solidFill>
              </a:rPr>
              <a:t>The reaction mixture is centrifuged</a:t>
            </a:r>
          </a:p>
          <a:p>
            <a:pPr>
              <a:lnSpc>
                <a:spcPct val="160000"/>
              </a:lnSpc>
            </a:pPr>
            <a:r>
              <a:rPr lang="en-GB" sz="2200" dirty="0">
                <a:solidFill>
                  <a:srgbClr val="000000"/>
                </a:solidFill>
              </a:rPr>
              <a:t>The supernatant is mixed with an appropriate matrix</a:t>
            </a:r>
          </a:p>
          <a:p>
            <a:pPr>
              <a:lnSpc>
                <a:spcPct val="160000"/>
              </a:lnSpc>
            </a:pPr>
            <a:r>
              <a:rPr lang="en-GB" sz="2200" dirty="0">
                <a:solidFill>
                  <a:srgbClr val="000000"/>
                </a:solidFill>
              </a:rPr>
              <a:t>Measured by MALDI- TOF MS</a:t>
            </a:r>
          </a:p>
          <a:p>
            <a:endParaRPr lang="en-GB" sz="1900" dirty="0">
              <a:solidFill>
                <a:srgbClr val="000000"/>
              </a:solidFill>
            </a:endParaRPr>
          </a:p>
          <a:p>
            <a:endParaRPr lang="en-GB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02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7D99F7-C82B-4BBC-BFB0-2CC6899F6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</a:rPr>
              <a:t>Technical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BAEAF-9E5F-4C40-A46D-DBDDC5F25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9833548" cy="4308222"/>
          </a:xfrm>
        </p:spPr>
        <p:txBody>
          <a:bodyPr>
            <a:normAutofit/>
          </a:bodyPr>
          <a:lstStyle/>
          <a:p>
            <a:r>
              <a:rPr lang="en-GB" sz="1400" b="1" dirty="0">
                <a:solidFill>
                  <a:srgbClr val="000000"/>
                </a:solidFill>
              </a:rPr>
              <a:t>Purity: 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Sources of contamination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• Ionic compounds (salts)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• Water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• Buffers, detergents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• Separate purification may be necessary</a:t>
            </a:r>
          </a:p>
          <a:p>
            <a:r>
              <a:rPr lang="en-GB" sz="1400" b="1" dirty="0">
                <a:solidFill>
                  <a:srgbClr val="000000"/>
                </a:solidFill>
              </a:rPr>
              <a:t>Matrix Type: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Matrix advantages/disadvantages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• Ease of crystallization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• Ease of ionization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• Tolerance to impurities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• Analytical sensitivity</a:t>
            </a:r>
          </a:p>
          <a:p>
            <a:r>
              <a:rPr lang="en-GB" sz="1400" b="1" dirty="0">
                <a:solidFill>
                  <a:srgbClr val="000000"/>
                </a:solidFill>
              </a:rPr>
              <a:t>Solvent: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• Solubility is important</a:t>
            </a:r>
            <a:br>
              <a:rPr lang="en-GB" sz="1400" dirty="0">
                <a:solidFill>
                  <a:srgbClr val="000000"/>
                </a:solidFill>
              </a:rPr>
            </a:br>
            <a:r>
              <a:rPr lang="en-GB" sz="1400" dirty="0">
                <a:solidFill>
                  <a:srgbClr val="000000"/>
                </a:solidFill>
              </a:rPr>
              <a:t>• Protein samples: H20/CH3CN, 0.1% TFA</a:t>
            </a:r>
          </a:p>
        </p:txBody>
      </p:sp>
    </p:spTree>
    <p:extLst>
      <p:ext uri="{BB962C8B-B14F-4D97-AF65-F5344CB8AC3E}">
        <p14:creationId xmlns:p14="http://schemas.microsoft.com/office/powerpoint/2010/main" val="50936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847</Words>
  <Application>Microsoft Office PowerPoint</Application>
  <PresentationFormat>Widescreen</PresentationFormat>
  <Paragraphs>98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Probe-Based Microbial Detection and Identification</vt:lpstr>
      <vt:lpstr>Probe-Based Microbial Detection and Identification</vt:lpstr>
      <vt:lpstr>Ribosomes</vt:lpstr>
      <vt:lpstr>Probes</vt:lpstr>
      <vt:lpstr>Hybridization Formats</vt:lpstr>
      <vt:lpstr>Matrix-Assisted Laser Desorption Ionization (MALDI) Time of Flight (TOF) Mass Spectrometry</vt:lpstr>
      <vt:lpstr>The principle</vt:lpstr>
      <vt:lpstr>Steps of MALDI-TOF operation</vt:lpstr>
      <vt:lpstr>Technical consideration</vt:lpstr>
      <vt:lpstr>application</vt:lpstr>
      <vt:lpstr>Latest publication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Probe-Based Microbial Detection and Identification</dc:title>
  <dc:creator>Taghreed Hafiz</dc:creator>
  <cp:lastModifiedBy>Taghreed Hafiz</cp:lastModifiedBy>
  <cp:revision>4</cp:revision>
  <dcterms:created xsi:type="dcterms:W3CDTF">2020-10-12T08:40:22Z</dcterms:created>
  <dcterms:modified xsi:type="dcterms:W3CDTF">2020-10-12T09:41:37Z</dcterms:modified>
</cp:coreProperties>
</file>