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85" r:id="rId14"/>
    <p:sldId id="286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6F5BE1-03B0-4A38-AC7F-EE2F2475048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769784BC-07A6-402D-A991-2EF1286128A6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en-US" b="1" u="none" dirty="0" smtClean="0">
              <a:solidFill>
                <a:schemeClr val="tx1"/>
              </a:solidFill>
              <a:latin typeface="Aparajita" pitchFamily="34" charset="0"/>
              <a:cs typeface="Aparajita" pitchFamily="34" charset="0"/>
            </a:rPr>
            <a:t>Precipitation of  the protein:</a:t>
          </a:r>
          <a:endParaRPr lang="ar-SA" u="none" dirty="0">
            <a:solidFill>
              <a:schemeClr val="tx1"/>
            </a:solidFill>
          </a:endParaRPr>
        </a:p>
      </dgm:t>
    </dgm:pt>
    <dgm:pt modelId="{52D089AF-810D-48C4-AB8B-62EAF59862AB}" type="parTrans" cxnId="{B42BF421-ED0B-4018-A35C-CB22A9BC4383}">
      <dgm:prSet/>
      <dgm:spPr/>
      <dgm:t>
        <a:bodyPr/>
        <a:lstStyle/>
        <a:p>
          <a:pPr rtl="1"/>
          <a:endParaRPr lang="ar-SA"/>
        </a:p>
      </dgm:t>
    </dgm:pt>
    <dgm:pt modelId="{632223B0-BE6E-49CB-9EF8-3BF9CB50FC7B}" type="sibTrans" cxnId="{B42BF421-ED0B-4018-A35C-CB22A9BC4383}">
      <dgm:prSet/>
      <dgm:spPr/>
      <dgm:t>
        <a:bodyPr/>
        <a:lstStyle/>
        <a:p>
          <a:pPr rtl="1"/>
          <a:endParaRPr lang="ar-SA"/>
        </a:p>
      </dgm:t>
    </dgm:pt>
    <dgm:pt modelId="{4C224F84-BF98-4FF6-96AC-DC94F1FF60B2}">
      <dgm:prSet phldrT="[Text]"/>
      <dgm:spPr/>
      <dgm:t>
        <a:bodyPr/>
        <a:lstStyle/>
        <a:p>
          <a:pPr rtl="1"/>
          <a:r>
            <a:rPr lang="en-US" b="1" dirty="0" smtClean="0">
              <a:solidFill>
                <a:schemeClr val="accent3">
                  <a:lumMod val="75000"/>
                </a:schemeClr>
              </a:solidFill>
            </a:rPr>
            <a:t>A-By salt “Salting out”(NH4SO4)</a:t>
          </a:r>
          <a:endParaRPr lang="ar-SA" b="1" dirty="0">
            <a:solidFill>
              <a:schemeClr val="accent3">
                <a:lumMod val="75000"/>
              </a:schemeClr>
            </a:solidFill>
          </a:endParaRPr>
        </a:p>
      </dgm:t>
    </dgm:pt>
    <dgm:pt modelId="{D9642BB9-7D94-43F3-A613-B4AF536A57F9}" type="parTrans" cxnId="{D9DBDC2B-C1A0-4032-8BEB-078EAE38C95E}">
      <dgm:prSet/>
      <dgm:spPr/>
      <dgm:t>
        <a:bodyPr/>
        <a:lstStyle/>
        <a:p>
          <a:pPr rtl="1"/>
          <a:endParaRPr lang="ar-SA"/>
        </a:p>
      </dgm:t>
    </dgm:pt>
    <dgm:pt modelId="{E785BF39-B69C-4EE8-B062-9AA2EA5B89C6}" type="sibTrans" cxnId="{D9DBDC2B-C1A0-4032-8BEB-078EAE38C95E}">
      <dgm:prSet/>
      <dgm:spPr/>
      <dgm:t>
        <a:bodyPr/>
        <a:lstStyle/>
        <a:p>
          <a:pPr rtl="1"/>
          <a:endParaRPr lang="ar-SA"/>
        </a:p>
      </dgm:t>
    </dgm:pt>
    <dgm:pt modelId="{5EFEF611-28BC-41E9-A682-1B7ED8B1D1D4}">
      <dgm:prSet phldrT="[Text]"/>
      <dgm:spPr/>
      <dgm:t>
        <a:bodyPr/>
        <a:lstStyle/>
        <a:p>
          <a:pPr rtl="1"/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B- By strong acids(HNO3,TCA)</a:t>
          </a:r>
          <a:endParaRPr lang="ar-SA" dirty="0">
            <a:solidFill>
              <a:schemeClr val="accent6">
                <a:lumMod val="75000"/>
              </a:schemeClr>
            </a:solidFill>
          </a:endParaRPr>
        </a:p>
      </dgm:t>
    </dgm:pt>
    <dgm:pt modelId="{6B20D4A6-5FF9-4433-B48B-913F0FC6CBE0}" type="parTrans" cxnId="{FCFCEBCC-CF8F-4A4B-8AC1-01218C19FE75}">
      <dgm:prSet/>
      <dgm:spPr/>
      <dgm:t>
        <a:bodyPr/>
        <a:lstStyle/>
        <a:p>
          <a:pPr rtl="1"/>
          <a:endParaRPr lang="ar-SA"/>
        </a:p>
      </dgm:t>
    </dgm:pt>
    <dgm:pt modelId="{22A7979F-FDEA-428E-B6C9-C514FD95DD39}" type="sibTrans" cxnId="{FCFCEBCC-CF8F-4A4B-8AC1-01218C19FE75}">
      <dgm:prSet/>
      <dgm:spPr/>
      <dgm:t>
        <a:bodyPr/>
        <a:lstStyle/>
        <a:p>
          <a:pPr rtl="1"/>
          <a:endParaRPr lang="ar-SA"/>
        </a:p>
      </dgm:t>
    </dgm:pt>
    <dgm:pt modelId="{7B5F6648-AB60-4E96-854A-066419EB421E}">
      <dgm:prSet/>
      <dgm:spPr/>
      <dgm:t>
        <a:bodyPr/>
        <a:lstStyle/>
        <a:p>
          <a:pPr algn="l" rtl="1"/>
          <a:r>
            <a:rPr lang="en-US" dirty="0" smtClean="0">
              <a:solidFill>
                <a:srgbClr val="CC0099"/>
              </a:solidFill>
              <a:latin typeface="+mn-lt"/>
              <a:cs typeface="Aparajita" pitchFamily="34" charset="0"/>
            </a:rPr>
            <a:t>C-by salts of heavy metals(</a:t>
          </a:r>
          <a:r>
            <a:rPr lang="de-DE" dirty="0" smtClean="0">
              <a:solidFill>
                <a:srgbClr val="CC0099"/>
              </a:solidFill>
              <a:latin typeface="+mn-lt"/>
              <a:cs typeface="Aparajita" pitchFamily="34" charset="0"/>
            </a:rPr>
            <a:t>Hg+2, Pb+2, Ag+1 Tl+1, Cd+2)</a:t>
          </a:r>
          <a:endParaRPr lang="ar-SA" dirty="0">
            <a:solidFill>
              <a:srgbClr val="CC0099"/>
            </a:solidFill>
            <a:latin typeface="+mn-lt"/>
          </a:endParaRPr>
        </a:p>
      </dgm:t>
    </dgm:pt>
    <dgm:pt modelId="{C2FC9863-44BB-44E6-998A-2A39E82EBC64}" type="parTrans" cxnId="{1D714BEF-6A83-4ADA-A602-52050F7633ED}">
      <dgm:prSet/>
      <dgm:spPr/>
      <dgm:t>
        <a:bodyPr/>
        <a:lstStyle/>
        <a:p>
          <a:pPr rtl="1"/>
          <a:endParaRPr lang="ar-SA"/>
        </a:p>
      </dgm:t>
    </dgm:pt>
    <dgm:pt modelId="{33644950-778E-4241-B785-DC50415040BE}" type="sibTrans" cxnId="{1D714BEF-6A83-4ADA-A602-52050F7633ED}">
      <dgm:prSet/>
      <dgm:spPr/>
      <dgm:t>
        <a:bodyPr/>
        <a:lstStyle/>
        <a:p>
          <a:pPr rtl="1"/>
          <a:endParaRPr lang="ar-SA"/>
        </a:p>
      </dgm:t>
    </dgm:pt>
    <dgm:pt modelId="{F5B59911-8858-4E41-AA9B-DCD3D292F12A}" type="pres">
      <dgm:prSet presAssocID="{C66F5BE1-03B0-4A38-AC7F-EE2F247504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EFDBF57E-CC22-441E-863D-7A0495636E7C}" type="pres">
      <dgm:prSet presAssocID="{769784BC-07A6-402D-A991-2EF1286128A6}" presName="root" presStyleCnt="0"/>
      <dgm:spPr/>
    </dgm:pt>
    <dgm:pt modelId="{9D36BCC6-CCF7-420A-9C81-DAC75222C715}" type="pres">
      <dgm:prSet presAssocID="{769784BC-07A6-402D-A991-2EF1286128A6}" presName="rootComposite" presStyleCnt="0"/>
      <dgm:spPr/>
    </dgm:pt>
    <dgm:pt modelId="{CFE3E053-2508-4B8C-B27F-802BDF2F89C5}" type="pres">
      <dgm:prSet presAssocID="{769784BC-07A6-402D-A991-2EF1286128A6}" presName="rootText" presStyleLbl="node1" presStyleIdx="0" presStyleCnt="1" custScaleX="632030" custScaleY="244842"/>
      <dgm:spPr/>
      <dgm:t>
        <a:bodyPr/>
        <a:lstStyle/>
        <a:p>
          <a:pPr rtl="1"/>
          <a:endParaRPr lang="ar-SA"/>
        </a:p>
      </dgm:t>
    </dgm:pt>
    <dgm:pt modelId="{151CF8E7-BBC0-48D6-B2FC-76E9D70A1583}" type="pres">
      <dgm:prSet presAssocID="{769784BC-07A6-402D-A991-2EF1286128A6}" presName="rootConnector" presStyleLbl="node1" presStyleIdx="0" presStyleCnt="1"/>
      <dgm:spPr/>
      <dgm:t>
        <a:bodyPr/>
        <a:lstStyle/>
        <a:p>
          <a:pPr rtl="1"/>
          <a:endParaRPr lang="ar-SA"/>
        </a:p>
      </dgm:t>
    </dgm:pt>
    <dgm:pt modelId="{C9A5494B-98FC-4E07-A5C4-FC09577752CC}" type="pres">
      <dgm:prSet presAssocID="{769784BC-07A6-402D-A991-2EF1286128A6}" presName="childShape" presStyleCnt="0"/>
      <dgm:spPr/>
    </dgm:pt>
    <dgm:pt modelId="{E8B590EA-A9FD-4851-8EBF-6949CC60020C}" type="pres">
      <dgm:prSet presAssocID="{D9642BB9-7D94-43F3-A613-B4AF536A57F9}" presName="Name13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B1D448F3-B0FB-4519-B0D3-8AF9B7B6163D}" type="pres">
      <dgm:prSet presAssocID="{4C224F84-BF98-4FF6-96AC-DC94F1FF60B2}" presName="childText" presStyleLbl="bgAcc1" presStyleIdx="0" presStyleCnt="3" custScaleX="54008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8F27E69-4C8C-45DD-B6F5-2DA7066B5D26}" type="pres">
      <dgm:prSet presAssocID="{6B20D4A6-5FF9-4433-B48B-913F0FC6CBE0}" presName="Name13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D0AEED3C-42AF-42CC-B004-48CB8BDD64F0}" type="pres">
      <dgm:prSet presAssocID="{5EFEF611-28BC-41E9-A682-1B7ED8B1D1D4}" presName="childText" presStyleLbl="bgAcc1" presStyleIdx="1" presStyleCnt="3" custScaleX="64483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46A0D15-462D-49B6-A4A2-02A35CB168AC}" type="pres">
      <dgm:prSet presAssocID="{C2FC9863-44BB-44E6-998A-2A39E82EBC64}" presName="Name13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EF8FC921-29BD-47FD-B2CE-A5005907E8D8}" type="pres">
      <dgm:prSet presAssocID="{7B5F6648-AB60-4E96-854A-066419EB421E}" presName="childText" presStyleLbl="bgAcc1" presStyleIdx="2" presStyleCnt="3" custScaleX="774837" custScaleY="18583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030F0DCF-E2B5-429C-9AFE-30A244AE908B}" type="presOf" srcId="{D9642BB9-7D94-43F3-A613-B4AF536A57F9}" destId="{E8B590EA-A9FD-4851-8EBF-6949CC60020C}" srcOrd="0" destOrd="0" presId="urn:microsoft.com/office/officeart/2005/8/layout/hierarchy3"/>
    <dgm:cxn modelId="{1D714BEF-6A83-4ADA-A602-52050F7633ED}" srcId="{769784BC-07A6-402D-A991-2EF1286128A6}" destId="{7B5F6648-AB60-4E96-854A-066419EB421E}" srcOrd="2" destOrd="0" parTransId="{C2FC9863-44BB-44E6-998A-2A39E82EBC64}" sibTransId="{33644950-778E-4241-B785-DC50415040BE}"/>
    <dgm:cxn modelId="{F8BF4552-A2B1-4F6A-8B86-AD75B704BAF0}" type="presOf" srcId="{C66F5BE1-03B0-4A38-AC7F-EE2F24750486}" destId="{F5B59911-8858-4E41-AA9B-DCD3D292F12A}" srcOrd="0" destOrd="0" presId="urn:microsoft.com/office/officeart/2005/8/layout/hierarchy3"/>
    <dgm:cxn modelId="{B0CEFC46-07D0-49BF-9982-C0056E104C2D}" type="presOf" srcId="{6B20D4A6-5FF9-4433-B48B-913F0FC6CBE0}" destId="{98F27E69-4C8C-45DD-B6F5-2DA7066B5D26}" srcOrd="0" destOrd="0" presId="urn:microsoft.com/office/officeart/2005/8/layout/hierarchy3"/>
    <dgm:cxn modelId="{2A086E6D-DBD0-43D8-94C0-147C72AB7E7C}" type="presOf" srcId="{4C224F84-BF98-4FF6-96AC-DC94F1FF60B2}" destId="{B1D448F3-B0FB-4519-B0D3-8AF9B7B6163D}" srcOrd="0" destOrd="0" presId="urn:microsoft.com/office/officeart/2005/8/layout/hierarchy3"/>
    <dgm:cxn modelId="{FCFCEBCC-CF8F-4A4B-8AC1-01218C19FE75}" srcId="{769784BC-07A6-402D-A991-2EF1286128A6}" destId="{5EFEF611-28BC-41E9-A682-1B7ED8B1D1D4}" srcOrd="1" destOrd="0" parTransId="{6B20D4A6-5FF9-4433-B48B-913F0FC6CBE0}" sibTransId="{22A7979F-FDEA-428E-B6C9-C514FD95DD39}"/>
    <dgm:cxn modelId="{47EA7564-0872-41DD-B210-2F21451DF082}" type="presOf" srcId="{769784BC-07A6-402D-A991-2EF1286128A6}" destId="{151CF8E7-BBC0-48D6-B2FC-76E9D70A1583}" srcOrd="1" destOrd="0" presId="urn:microsoft.com/office/officeart/2005/8/layout/hierarchy3"/>
    <dgm:cxn modelId="{83D4BFB0-0A34-4D33-B9E0-A2BEE1941039}" type="presOf" srcId="{5EFEF611-28BC-41E9-A682-1B7ED8B1D1D4}" destId="{D0AEED3C-42AF-42CC-B004-48CB8BDD64F0}" srcOrd="0" destOrd="0" presId="urn:microsoft.com/office/officeart/2005/8/layout/hierarchy3"/>
    <dgm:cxn modelId="{70E57B28-E7CD-4914-8AB7-41395199C5AA}" type="presOf" srcId="{C2FC9863-44BB-44E6-998A-2A39E82EBC64}" destId="{746A0D15-462D-49B6-A4A2-02A35CB168AC}" srcOrd="0" destOrd="0" presId="urn:microsoft.com/office/officeart/2005/8/layout/hierarchy3"/>
    <dgm:cxn modelId="{91A0116F-C01A-46F7-A2DC-9723CD449CF5}" type="presOf" srcId="{769784BC-07A6-402D-A991-2EF1286128A6}" destId="{CFE3E053-2508-4B8C-B27F-802BDF2F89C5}" srcOrd="0" destOrd="0" presId="urn:microsoft.com/office/officeart/2005/8/layout/hierarchy3"/>
    <dgm:cxn modelId="{7C4B187F-58C7-4404-AE2D-8D5D7BAC7B81}" type="presOf" srcId="{7B5F6648-AB60-4E96-854A-066419EB421E}" destId="{EF8FC921-29BD-47FD-B2CE-A5005907E8D8}" srcOrd="0" destOrd="0" presId="urn:microsoft.com/office/officeart/2005/8/layout/hierarchy3"/>
    <dgm:cxn modelId="{D9DBDC2B-C1A0-4032-8BEB-078EAE38C95E}" srcId="{769784BC-07A6-402D-A991-2EF1286128A6}" destId="{4C224F84-BF98-4FF6-96AC-DC94F1FF60B2}" srcOrd="0" destOrd="0" parTransId="{D9642BB9-7D94-43F3-A613-B4AF536A57F9}" sibTransId="{E785BF39-B69C-4EE8-B062-9AA2EA5B89C6}"/>
    <dgm:cxn modelId="{B42BF421-ED0B-4018-A35C-CB22A9BC4383}" srcId="{C66F5BE1-03B0-4A38-AC7F-EE2F24750486}" destId="{769784BC-07A6-402D-A991-2EF1286128A6}" srcOrd="0" destOrd="0" parTransId="{52D089AF-810D-48C4-AB8B-62EAF59862AB}" sibTransId="{632223B0-BE6E-49CB-9EF8-3BF9CB50FC7B}"/>
    <dgm:cxn modelId="{DA4315DE-D57A-460D-9629-ED0CC0189577}" type="presParOf" srcId="{F5B59911-8858-4E41-AA9B-DCD3D292F12A}" destId="{EFDBF57E-CC22-441E-863D-7A0495636E7C}" srcOrd="0" destOrd="0" presId="urn:microsoft.com/office/officeart/2005/8/layout/hierarchy3"/>
    <dgm:cxn modelId="{4758DEF7-6826-4695-9C4A-C818DE3DF7E3}" type="presParOf" srcId="{EFDBF57E-CC22-441E-863D-7A0495636E7C}" destId="{9D36BCC6-CCF7-420A-9C81-DAC75222C715}" srcOrd="0" destOrd="0" presId="urn:microsoft.com/office/officeart/2005/8/layout/hierarchy3"/>
    <dgm:cxn modelId="{2AC6A49E-0C40-4EC2-8BE4-CA468733E4C5}" type="presParOf" srcId="{9D36BCC6-CCF7-420A-9C81-DAC75222C715}" destId="{CFE3E053-2508-4B8C-B27F-802BDF2F89C5}" srcOrd="0" destOrd="0" presId="urn:microsoft.com/office/officeart/2005/8/layout/hierarchy3"/>
    <dgm:cxn modelId="{4EB4FE9E-C106-4F7C-937F-D7749C72E082}" type="presParOf" srcId="{9D36BCC6-CCF7-420A-9C81-DAC75222C715}" destId="{151CF8E7-BBC0-48D6-B2FC-76E9D70A1583}" srcOrd="1" destOrd="0" presId="urn:microsoft.com/office/officeart/2005/8/layout/hierarchy3"/>
    <dgm:cxn modelId="{3883B282-607A-4C26-8B46-B4D064BF9AF3}" type="presParOf" srcId="{EFDBF57E-CC22-441E-863D-7A0495636E7C}" destId="{C9A5494B-98FC-4E07-A5C4-FC09577752CC}" srcOrd="1" destOrd="0" presId="urn:microsoft.com/office/officeart/2005/8/layout/hierarchy3"/>
    <dgm:cxn modelId="{DC89658C-9532-47EC-B93B-5E0AEECE952F}" type="presParOf" srcId="{C9A5494B-98FC-4E07-A5C4-FC09577752CC}" destId="{E8B590EA-A9FD-4851-8EBF-6949CC60020C}" srcOrd="0" destOrd="0" presId="urn:microsoft.com/office/officeart/2005/8/layout/hierarchy3"/>
    <dgm:cxn modelId="{A47272A3-E235-4643-844B-1115691C6A6D}" type="presParOf" srcId="{C9A5494B-98FC-4E07-A5C4-FC09577752CC}" destId="{B1D448F3-B0FB-4519-B0D3-8AF9B7B6163D}" srcOrd="1" destOrd="0" presId="urn:microsoft.com/office/officeart/2005/8/layout/hierarchy3"/>
    <dgm:cxn modelId="{88AA7612-007B-467B-B03E-44AF94B5BBEB}" type="presParOf" srcId="{C9A5494B-98FC-4E07-A5C4-FC09577752CC}" destId="{98F27E69-4C8C-45DD-B6F5-2DA7066B5D26}" srcOrd="2" destOrd="0" presId="urn:microsoft.com/office/officeart/2005/8/layout/hierarchy3"/>
    <dgm:cxn modelId="{9E171ED8-8998-497E-A8AB-803306359ECD}" type="presParOf" srcId="{C9A5494B-98FC-4E07-A5C4-FC09577752CC}" destId="{D0AEED3C-42AF-42CC-B004-48CB8BDD64F0}" srcOrd="3" destOrd="0" presId="urn:microsoft.com/office/officeart/2005/8/layout/hierarchy3"/>
    <dgm:cxn modelId="{0B3D7D98-D8CD-433B-8379-DDB8B04C0C90}" type="presParOf" srcId="{C9A5494B-98FC-4E07-A5C4-FC09577752CC}" destId="{746A0D15-462D-49B6-A4A2-02A35CB168AC}" srcOrd="4" destOrd="0" presId="urn:microsoft.com/office/officeart/2005/8/layout/hierarchy3"/>
    <dgm:cxn modelId="{ADD76634-EE88-4188-92AB-E4F97D69D933}" type="presParOf" srcId="{C9A5494B-98FC-4E07-A5C4-FC09577752CC}" destId="{EF8FC921-29BD-47FD-B2CE-A5005907E8D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3E053-2508-4B8C-B27F-802BDF2F89C5}">
      <dsp:nvSpPr>
        <dsp:cNvPr id="0" name=""/>
        <dsp:cNvSpPr/>
      </dsp:nvSpPr>
      <dsp:spPr>
        <a:xfrm>
          <a:off x="6656" y="1326710"/>
          <a:ext cx="7193652" cy="1393373"/>
        </a:xfrm>
        <a:prstGeom prst="roundRect">
          <a:avLst>
            <a:gd name="adj" fmla="val 10000"/>
          </a:avLst>
        </a:prstGeom>
        <a:solidFill>
          <a:schemeClr val="lt1"/>
        </a:solidFill>
        <a:ln w="11429" cap="flat" cmpd="sng" algn="ctr">
          <a:solidFill>
            <a:schemeClr val="dk1"/>
          </a:solidFill>
          <a:prstDash val="sysDash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4775" tIns="69850" rIns="104775" bIns="69850" numCol="1" spcCol="1270" anchor="ctr" anchorCtr="0">
          <a:noAutofit/>
        </a:bodyPr>
        <a:lstStyle/>
        <a:p>
          <a:pPr lvl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b="1" u="none" kern="1200" dirty="0" smtClean="0">
              <a:solidFill>
                <a:schemeClr val="tx1"/>
              </a:solidFill>
              <a:latin typeface="Aparajita" pitchFamily="34" charset="0"/>
              <a:cs typeface="Aparajita" pitchFamily="34" charset="0"/>
            </a:rPr>
            <a:t>Precipitation of  the protein:</a:t>
          </a:r>
          <a:endParaRPr lang="ar-SA" sz="5500" u="none" kern="1200" dirty="0">
            <a:solidFill>
              <a:schemeClr val="tx1"/>
            </a:solidFill>
          </a:endParaRPr>
        </a:p>
      </dsp:txBody>
      <dsp:txXfrm>
        <a:off x="47467" y="1367521"/>
        <a:ext cx="7112030" cy="1311751"/>
      </dsp:txXfrm>
    </dsp:sp>
    <dsp:sp modelId="{E8B590EA-A9FD-4851-8EBF-6949CC60020C}">
      <dsp:nvSpPr>
        <dsp:cNvPr id="0" name=""/>
        <dsp:cNvSpPr/>
      </dsp:nvSpPr>
      <dsp:spPr>
        <a:xfrm>
          <a:off x="726021" y="2720084"/>
          <a:ext cx="719365" cy="426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818"/>
              </a:lnTo>
              <a:lnTo>
                <a:pt x="719365" y="426818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448F3-B0FB-4519-B0D3-8AF9B7B6163D}">
      <dsp:nvSpPr>
        <dsp:cNvPr id="0" name=""/>
        <dsp:cNvSpPr/>
      </dsp:nvSpPr>
      <dsp:spPr>
        <a:xfrm>
          <a:off x="1445386" y="2862357"/>
          <a:ext cx="4917711" cy="569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accent3">
                  <a:lumMod val="75000"/>
                </a:schemeClr>
              </a:solidFill>
            </a:rPr>
            <a:t>A-By salt “Salting out”(NH4SO4)</a:t>
          </a:r>
          <a:endParaRPr lang="ar-SA" sz="22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1462054" y="2879025"/>
        <a:ext cx="4884375" cy="535755"/>
      </dsp:txXfrm>
    </dsp:sp>
    <dsp:sp modelId="{98F27E69-4C8C-45DD-B6F5-2DA7066B5D26}">
      <dsp:nvSpPr>
        <dsp:cNvPr id="0" name=""/>
        <dsp:cNvSpPr/>
      </dsp:nvSpPr>
      <dsp:spPr>
        <a:xfrm>
          <a:off x="726021" y="2720084"/>
          <a:ext cx="719365" cy="1138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8182"/>
              </a:lnTo>
              <a:lnTo>
                <a:pt x="719365" y="1138182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EED3C-42AF-42CC-B004-48CB8BDD64F0}">
      <dsp:nvSpPr>
        <dsp:cNvPr id="0" name=""/>
        <dsp:cNvSpPr/>
      </dsp:nvSpPr>
      <dsp:spPr>
        <a:xfrm>
          <a:off x="1445386" y="3573721"/>
          <a:ext cx="5871526" cy="569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accent6">
                  <a:lumMod val="75000"/>
                </a:schemeClr>
              </a:solidFill>
            </a:rPr>
            <a:t>B- By strong acids(HNO3,TCA)</a:t>
          </a:r>
          <a:endParaRPr lang="ar-SA" sz="22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462054" y="3590389"/>
        <a:ext cx="5838190" cy="535755"/>
      </dsp:txXfrm>
    </dsp:sp>
    <dsp:sp modelId="{746A0D15-462D-49B6-A4A2-02A35CB168AC}">
      <dsp:nvSpPr>
        <dsp:cNvPr id="0" name=""/>
        <dsp:cNvSpPr/>
      </dsp:nvSpPr>
      <dsp:spPr>
        <a:xfrm>
          <a:off x="726021" y="2720084"/>
          <a:ext cx="719365" cy="2093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3782"/>
              </a:lnTo>
              <a:lnTo>
                <a:pt x="719365" y="2093782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8FC921-29BD-47FD-B2CE-A5005907E8D8}">
      <dsp:nvSpPr>
        <dsp:cNvPr id="0" name=""/>
        <dsp:cNvSpPr/>
      </dsp:nvSpPr>
      <dsp:spPr>
        <a:xfrm>
          <a:off x="1445386" y="4285084"/>
          <a:ext cx="7055244" cy="1057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l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CC0099"/>
              </a:solidFill>
              <a:latin typeface="+mn-lt"/>
              <a:cs typeface="Aparajita" pitchFamily="34" charset="0"/>
            </a:rPr>
            <a:t>C-by salts of heavy metals(</a:t>
          </a:r>
          <a:r>
            <a:rPr lang="de-DE" sz="2200" kern="1200" dirty="0" smtClean="0">
              <a:solidFill>
                <a:srgbClr val="CC0099"/>
              </a:solidFill>
              <a:latin typeface="+mn-lt"/>
              <a:cs typeface="Aparajita" pitchFamily="34" charset="0"/>
            </a:rPr>
            <a:t>Hg+2, Pb+2, Ag+1 Tl+1, Cd+2)</a:t>
          </a:r>
          <a:endParaRPr lang="ar-SA" sz="2200" kern="1200" dirty="0">
            <a:solidFill>
              <a:srgbClr val="CC0099"/>
            </a:solidFill>
            <a:latin typeface="+mn-lt"/>
          </a:endParaRPr>
        </a:p>
      </dsp:txBody>
      <dsp:txXfrm>
        <a:off x="1476361" y="4316059"/>
        <a:ext cx="6993294" cy="995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E1D8-4FF2-49C1-9E78-878D5A7689DF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6C53783-E08D-47D5-9626-8E12F8B5B38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E1D8-4FF2-49C1-9E78-878D5A7689DF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783-E08D-47D5-9626-8E12F8B5B38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6C53783-E08D-47D5-9626-8E12F8B5B38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E1D8-4FF2-49C1-9E78-878D5A7689DF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E1D8-4FF2-49C1-9E78-878D5A7689DF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6C53783-E08D-47D5-9626-8E12F8B5B38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E1D8-4FF2-49C1-9E78-878D5A7689DF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6C53783-E08D-47D5-9626-8E12F8B5B38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903E1D8-4FF2-49C1-9E78-878D5A7689DF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783-E08D-47D5-9626-8E12F8B5B38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E1D8-4FF2-49C1-9E78-878D5A7689DF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6C53783-E08D-47D5-9626-8E12F8B5B38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E1D8-4FF2-49C1-9E78-878D5A7689DF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6C53783-E08D-47D5-9626-8E12F8B5B3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E1D8-4FF2-49C1-9E78-878D5A7689DF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C53783-E08D-47D5-9626-8E12F8B5B3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6C53783-E08D-47D5-9626-8E12F8B5B38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E1D8-4FF2-49C1-9E78-878D5A7689DF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6C53783-E08D-47D5-9626-8E12F8B5B38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903E1D8-4FF2-49C1-9E78-878D5A7689DF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903E1D8-4FF2-49C1-9E78-878D5A7689DF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6C53783-E08D-47D5-9626-8E12F8B5B385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cs typeface="Aparajita" pitchFamily="34" charset="0"/>
              </a:rPr>
              <a:t>Qualitative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parajita" pitchFamily="34" charset="0"/>
              </a:rPr>
              <a:t>test of protein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74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0"/>
          <a:ext cx="8507288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576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89248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Experiment (2):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Effect of salt concentration on the protein solubility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: </a:t>
            </a:r>
            <a:endParaRPr lang="ar-SA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525780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Objective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en-US" sz="2400" dirty="0"/>
              <a:t>to investigate the effect of different salt concentration on protein solubility. 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/>
              <a:t>When low concentrations of salt is added to a protein solution the solubility increases  (This is called </a:t>
            </a:r>
            <a:r>
              <a:rPr lang="en-US" sz="2400" dirty="0">
                <a:solidFill>
                  <a:srgbClr val="C00000"/>
                </a:solidFill>
              </a:rPr>
              <a:t>salting in)</a:t>
            </a:r>
          </a:p>
          <a:p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/>
              <a:t>At some point, solubility begins to decrease as </a:t>
            </a:r>
            <a:r>
              <a:rPr lang="en-US" sz="2400" dirty="0" smtClean="0"/>
              <a:t>salt increases-</a:t>
            </a:r>
            <a:r>
              <a:rPr lang="en-US" sz="2400" dirty="0"/>
              <a:t>"</a:t>
            </a:r>
            <a:r>
              <a:rPr lang="en-US" sz="2400" dirty="0">
                <a:solidFill>
                  <a:srgbClr val="C00000"/>
                </a:solidFill>
              </a:rPr>
              <a:t>salting out</a:t>
            </a:r>
            <a:r>
              <a:rPr lang="en-US" sz="2400" dirty="0" smtClean="0"/>
              <a:t>”</a:t>
            </a:r>
          </a:p>
          <a:p>
            <a:endParaRPr lang="en-US" sz="2400" dirty="0" smtClean="0"/>
          </a:p>
          <a:p>
            <a:pPr algn="l">
              <a:buNone/>
            </a:pPr>
            <a:r>
              <a:rPr lang="en-US" sz="2400" dirty="0" smtClean="0"/>
              <a:t>Each </a:t>
            </a:r>
            <a:r>
              <a:rPr lang="en-US" sz="2400" dirty="0"/>
              <a:t>protein can be precipitated at specific </a:t>
            </a:r>
            <a:r>
              <a:rPr lang="en-US" sz="2400" dirty="0" smtClean="0"/>
              <a:t>salt concentration.</a:t>
            </a:r>
          </a:p>
        </p:txBody>
      </p:sp>
    </p:spTree>
    <p:extLst>
      <p:ext uri="{BB962C8B-B14F-4D97-AF65-F5344CB8AC3E}">
        <p14:creationId xmlns:p14="http://schemas.microsoft.com/office/powerpoint/2010/main" val="139302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 smtClean="0">
                <a:solidFill>
                  <a:schemeClr val="accent3">
                    <a:lumMod val="75000"/>
                  </a:schemeClr>
                </a:solidFill>
              </a:rPr>
              <a:t>To </a:t>
            </a:r>
            <a:r>
              <a:rPr lang="en-US" b="1" u="sng" dirty="0" err="1" smtClean="0">
                <a:solidFill>
                  <a:schemeClr val="accent3">
                    <a:lumMod val="75000"/>
                  </a:schemeClr>
                </a:solidFill>
              </a:rPr>
              <a:t>precepitate</a:t>
            </a:r>
            <a:r>
              <a:rPr lang="en-US" b="1" u="sng" dirty="0" smtClean="0">
                <a:solidFill>
                  <a:schemeClr val="accent3">
                    <a:lumMod val="75000"/>
                  </a:schemeClr>
                </a:solidFill>
              </a:rPr>
              <a:t> proteins using salt you should consider: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ar-SA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pPr algn="l">
              <a:buNone/>
            </a:pPr>
            <a:endParaRPr lang="en-US" sz="2600" dirty="0" smtClean="0"/>
          </a:p>
          <a:p>
            <a:r>
              <a:rPr lang="en-US" sz="2600" dirty="0" smtClean="0"/>
              <a:t>The </a:t>
            </a:r>
            <a:r>
              <a:rPr lang="en-US" sz="2600" b="1" dirty="0" smtClean="0"/>
              <a:t>molecular weight (</a:t>
            </a:r>
            <a:r>
              <a:rPr lang="en-US" sz="2600" b="1" dirty="0" err="1" smtClean="0"/>
              <a:t>Mwt</a:t>
            </a:r>
            <a:r>
              <a:rPr lang="en-US" sz="2600" b="1" dirty="0" smtClean="0"/>
              <a:t>.)of protein </a:t>
            </a:r>
            <a:r>
              <a:rPr lang="en-US" sz="2600" dirty="0" smtClean="0"/>
              <a:t>, the high  </a:t>
            </a:r>
            <a:r>
              <a:rPr lang="en-US" sz="2600" dirty="0" err="1" smtClean="0"/>
              <a:t>Mwt</a:t>
            </a:r>
            <a:r>
              <a:rPr lang="en-US" sz="2600" dirty="0" smtClean="0"/>
              <a:t>. will need less salt concentration to precipitate  .</a:t>
            </a:r>
          </a:p>
          <a:p>
            <a:pPr marL="0" indent="0">
              <a:buNone/>
            </a:pPr>
            <a:r>
              <a:rPr lang="en-US" sz="2600" dirty="0" smtClean="0">
                <a:cs typeface="Aparajita" pitchFamily="34" charset="0"/>
              </a:rPr>
              <a:t>(</a:t>
            </a:r>
            <a:r>
              <a:rPr lang="en-US" sz="2600" dirty="0" smtClean="0">
                <a:solidFill>
                  <a:srgbClr val="0070C0"/>
                </a:solidFill>
                <a:cs typeface="Aparajita" pitchFamily="34" charset="0"/>
              </a:rPr>
              <a:t>there is  </a:t>
            </a:r>
            <a:r>
              <a:rPr lang="en-US" sz="2600" b="1" dirty="0" smtClean="0">
                <a:solidFill>
                  <a:srgbClr val="0070C0"/>
                </a:solidFill>
                <a:cs typeface="Aparajita" pitchFamily="34" charset="0"/>
              </a:rPr>
              <a:t>inverse relationship </a:t>
            </a:r>
            <a:r>
              <a:rPr lang="en-US" sz="2600" dirty="0" smtClean="0">
                <a:solidFill>
                  <a:srgbClr val="0070C0"/>
                </a:solidFill>
                <a:cs typeface="Aparajita" pitchFamily="34" charset="0"/>
              </a:rPr>
              <a:t>between the </a:t>
            </a:r>
            <a:r>
              <a:rPr lang="en-US" sz="2600" dirty="0" err="1" smtClean="0">
                <a:solidFill>
                  <a:srgbClr val="0070C0"/>
                </a:solidFill>
                <a:cs typeface="Aparajita" pitchFamily="34" charset="0"/>
              </a:rPr>
              <a:t>Mwt</a:t>
            </a:r>
            <a:r>
              <a:rPr lang="en-US" sz="2600" dirty="0" smtClean="0">
                <a:solidFill>
                  <a:srgbClr val="0070C0"/>
                </a:solidFill>
                <a:cs typeface="Aparajita" pitchFamily="34" charset="0"/>
              </a:rPr>
              <a:t> of protein and the concentration of salt</a:t>
            </a:r>
            <a:r>
              <a:rPr lang="en-US" sz="2600" dirty="0" smtClean="0">
                <a:cs typeface="Aparajita" pitchFamily="34" charset="0"/>
              </a:rPr>
              <a:t>)</a:t>
            </a:r>
          </a:p>
          <a:p>
            <a:r>
              <a:rPr lang="en-US" sz="2600" dirty="0" smtClean="0">
                <a:cs typeface="Aparajita" pitchFamily="34" charset="0"/>
              </a:rPr>
              <a:t> </a:t>
            </a:r>
            <a:r>
              <a:rPr lang="en-US" sz="2600" u="sng" dirty="0" smtClean="0">
                <a:cs typeface="Aparajita" pitchFamily="34" charset="0"/>
              </a:rPr>
              <a:t>High</a:t>
            </a:r>
            <a:r>
              <a:rPr lang="en-US" sz="2600" dirty="0" smtClean="0">
                <a:cs typeface="Aparajita" pitchFamily="34" charset="0"/>
              </a:rPr>
              <a:t> </a:t>
            </a:r>
            <a:r>
              <a:rPr lang="en-US" sz="2600" dirty="0" err="1" smtClean="0">
                <a:cs typeface="Aparajita" pitchFamily="34" charset="0"/>
              </a:rPr>
              <a:t>Mwt</a:t>
            </a:r>
            <a:r>
              <a:rPr lang="en-US" sz="2600" dirty="0" smtClean="0">
                <a:cs typeface="Aparajita" pitchFamily="34" charset="0"/>
              </a:rPr>
              <a:t> need </a:t>
            </a:r>
            <a:r>
              <a:rPr lang="en-US" sz="2600" u="sng" dirty="0" smtClean="0">
                <a:cs typeface="Aparajita" pitchFamily="34" charset="0"/>
              </a:rPr>
              <a:t>low</a:t>
            </a:r>
            <a:r>
              <a:rPr lang="en-US" sz="2600" dirty="0" smtClean="0">
                <a:cs typeface="Aparajita" pitchFamily="34" charset="0"/>
              </a:rPr>
              <a:t> concentration salt ( low percentage of saturation)</a:t>
            </a:r>
          </a:p>
          <a:p>
            <a:r>
              <a:rPr lang="ar-SA" sz="2600" u="sng" dirty="0" smtClean="0">
                <a:cs typeface="Aparajita" pitchFamily="34" charset="0"/>
              </a:rPr>
              <a:t> </a:t>
            </a:r>
            <a:r>
              <a:rPr lang="en-US" sz="2600" u="sng" dirty="0" smtClean="0">
                <a:cs typeface="Aparajita" pitchFamily="34" charset="0"/>
              </a:rPr>
              <a:t>Low</a:t>
            </a:r>
            <a:r>
              <a:rPr lang="en-US" sz="2600" dirty="0" smtClean="0">
                <a:cs typeface="Aparajita" pitchFamily="34" charset="0"/>
              </a:rPr>
              <a:t> </a:t>
            </a:r>
            <a:r>
              <a:rPr lang="en-US" sz="2600" dirty="0" err="1" smtClean="0">
                <a:cs typeface="Aparajita" pitchFamily="34" charset="0"/>
              </a:rPr>
              <a:t>Mwt</a:t>
            </a:r>
            <a:r>
              <a:rPr lang="en-US" sz="2600" dirty="0" smtClean="0">
                <a:cs typeface="Aparajita" pitchFamily="34" charset="0"/>
              </a:rPr>
              <a:t> need </a:t>
            </a:r>
            <a:r>
              <a:rPr lang="en-US" sz="2600" u="sng" dirty="0" smtClean="0">
                <a:cs typeface="Aparajita" pitchFamily="34" charset="0"/>
              </a:rPr>
              <a:t>high</a:t>
            </a:r>
            <a:r>
              <a:rPr lang="en-US" sz="2600" dirty="0" smtClean="0">
                <a:cs typeface="Aparajita" pitchFamily="34" charset="0"/>
              </a:rPr>
              <a:t> conc. of salt ( High percentage of saturation)</a:t>
            </a:r>
          </a:p>
          <a:p>
            <a:r>
              <a:rPr lang="en-US" sz="2400" dirty="0" smtClean="0">
                <a:cs typeface="Aparajita" pitchFamily="34" charset="0"/>
              </a:rPr>
              <a:t>It is </a:t>
            </a:r>
            <a:r>
              <a:rPr lang="en-US" sz="2400" dirty="0" smtClean="0">
                <a:solidFill>
                  <a:srgbClr val="0070C0"/>
                </a:solidFill>
                <a:cs typeface="Aparajita" pitchFamily="34" charset="0"/>
              </a:rPr>
              <a:t>Reverse process</a:t>
            </a:r>
            <a:r>
              <a:rPr lang="en-US" sz="2400" dirty="0" smtClean="0">
                <a:cs typeface="Aparajita" pitchFamily="34" charset="0"/>
              </a:rPr>
              <a:t>, the protein can again become soluble   when  we add water </a:t>
            </a:r>
          </a:p>
          <a:p>
            <a:endParaRPr lang="en-US" sz="2600" dirty="0" smtClean="0">
              <a:cs typeface="Aparajita" pitchFamily="34" charset="0"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0163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Principle: Salting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Low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concentrations of salt</a:t>
            </a:r>
            <a:r>
              <a:rPr lang="en-US" dirty="0"/>
              <a:t> </a:t>
            </a:r>
            <a:r>
              <a:rPr lang="en-US" dirty="0" smtClean="0"/>
              <a:t>     the </a:t>
            </a:r>
            <a:r>
              <a:rPr lang="en-US" dirty="0"/>
              <a:t>solubility increases. This could be explained by the following</a:t>
            </a:r>
            <a:r>
              <a:rPr lang="en-US" dirty="0" smtClean="0"/>
              <a:t>: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Salt molecules stabilize protein molecules by :</a:t>
            </a:r>
          </a:p>
          <a:p>
            <a:pPr lvl="0"/>
            <a:r>
              <a:rPr lang="en-US" dirty="0" smtClean="0"/>
              <a:t>Decreasing </a:t>
            </a:r>
            <a:r>
              <a:rPr lang="en-US" dirty="0"/>
              <a:t>the electrostatic energy between the protein molecules which increase the solubility of proteins.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724400" y="18288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209800" y="5258192"/>
            <a:ext cx="609600" cy="6092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86543" y="4811879"/>
            <a:ext cx="609600" cy="6092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19200" y="5780707"/>
            <a:ext cx="609600" cy="6092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352800" y="5515564"/>
            <a:ext cx="1473200" cy="2103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62400" y="5229451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NaCl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315200" y="5290848"/>
            <a:ext cx="609600" cy="6092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62600" y="4496975"/>
            <a:ext cx="609600" cy="6092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91200" y="6172592"/>
            <a:ext cx="609600" cy="6092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315200" y="5054032"/>
            <a:ext cx="203200" cy="20980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411685" y="5986561"/>
            <a:ext cx="203200" cy="20980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426200" y="5352799"/>
            <a:ext cx="203200" cy="20980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6553200" y="4596633"/>
            <a:ext cx="203200" cy="20980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715000" y="5733017"/>
            <a:ext cx="203200" cy="20980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6720114" y="4766654"/>
            <a:ext cx="609600" cy="39227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H2O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5613400" y="5202867"/>
            <a:ext cx="609600" cy="39227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H2O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6694714" y="5703916"/>
            <a:ext cx="609600" cy="39227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H2O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868714" y="4919054"/>
            <a:ext cx="609600" cy="39227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H2O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62000" y="5355267"/>
            <a:ext cx="609600" cy="39227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H2O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843314" y="5856316"/>
            <a:ext cx="609600" cy="39227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H2O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74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Principle: Salting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915400" cy="48006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High concentration of salts</a:t>
            </a:r>
            <a:r>
              <a:rPr lang="en-US" dirty="0"/>
              <a:t> </a:t>
            </a:r>
            <a:r>
              <a:rPr lang="en-US" dirty="0" smtClean="0"/>
              <a:t>            </a:t>
            </a:r>
            <a:r>
              <a:rPr lang="en-US" dirty="0"/>
              <a:t>the solubility decreases, and protein precipitates. </a:t>
            </a:r>
          </a:p>
          <a:p>
            <a:r>
              <a:rPr lang="en-US" dirty="0" smtClean="0"/>
              <a:t>This </a:t>
            </a:r>
            <a:r>
              <a:rPr lang="en-US" dirty="0"/>
              <a:t>could be explained by the following:</a:t>
            </a:r>
          </a:p>
          <a:p>
            <a:r>
              <a:rPr lang="en-CA" dirty="0"/>
              <a:t>because the excess ions (not bound to the protein) compete with proteins for the solvent.  The decrease in solvation </a:t>
            </a:r>
            <a:r>
              <a:rPr lang="en-CA" dirty="0" smtClean="0"/>
              <a:t>allows </a:t>
            </a:r>
            <a:r>
              <a:rPr lang="en-CA" dirty="0"/>
              <a:t>the proteins to aggregate and precipitate. 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718629" y="2057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286000" y="5314618"/>
            <a:ext cx="609600" cy="6092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8629" y="4573495"/>
            <a:ext cx="609600" cy="6092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0" y="6196362"/>
            <a:ext cx="609600" cy="6092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86000" y="5077802"/>
            <a:ext cx="203200" cy="20980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382485" y="6010331"/>
            <a:ext cx="203200" cy="20980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397000" y="5376569"/>
            <a:ext cx="203200" cy="20980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524000" y="4620403"/>
            <a:ext cx="203200" cy="20980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85800" y="5756787"/>
            <a:ext cx="203200" cy="20980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690914" y="4790424"/>
            <a:ext cx="609600" cy="39227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H2O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84200" y="5226637"/>
            <a:ext cx="609600" cy="39227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H2O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65514" y="5727686"/>
            <a:ext cx="609600" cy="39227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H2O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3276600" y="5481469"/>
            <a:ext cx="1905000" cy="2753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81800" y="5258193"/>
            <a:ext cx="609600" cy="6092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248400" y="4922033"/>
            <a:ext cx="609600" cy="6092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24600" y="5639193"/>
            <a:ext cx="609600" cy="6092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427685" y="4817132"/>
            <a:ext cx="203200" cy="20980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5515429" y="5839487"/>
            <a:ext cx="203200" cy="20980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5442858" y="6102240"/>
            <a:ext cx="609600" cy="39227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H2O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511800" y="4937467"/>
            <a:ext cx="609600" cy="39227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H2O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529285" y="6153762"/>
            <a:ext cx="609600" cy="39227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H2O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5410200" y="5237101"/>
            <a:ext cx="203200" cy="20980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7924798" y="5959036"/>
            <a:ext cx="203200" cy="20980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7315200" y="6209523"/>
            <a:ext cx="203200" cy="20980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7551055" y="5956919"/>
            <a:ext cx="203200" cy="20980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5794829" y="5839486"/>
            <a:ext cx="203200" cy="20980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6056085" y="6106661"/>
            <a:ext cx="203200" cy="20980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7667169" y="4871287"/>
            <a:ext cx="609600" cy="39227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H2O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7830455" y="5519495"/>
            <a:ext cx="203200" cy="20980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725885" y="5325862"/>
            <a:ext cx="203200" cy="20980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7783284" y="6537032"/>
            <a:ext cx="203200" cy="20980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6027058" y="6419599"/>
            <a:ext cx="203200" cy="20980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505200" y="5229452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</a:t>
            </a:r>
            <a:r>
              <a:rPr lang="en-US" dirty="0" err="1" smtClean="0"/>
              <a:t>NaCl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6259285" y="4487662"/>
            <a:ext cx="203200" cy="20980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6934200" y="4605211"/>
            <a:ext cx="203200" cy="20980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5939971" y="4599491"/>
            <a:ext cx="203200" cy="20980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6731000" y="6494518"/>
            <a:ext cx="203200" cy="20980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62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en-US" b="1" dirty="0"/>
              <a:t>Method: </a:t>
            </a:r>
            <a:endParaRPr lang="ar-S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908720"/>
          <a:ext cx="9144000" cy="6244549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286000"/>
                <a:gridCol w="2286000"/>
                <a:gridCol w="2318828"/>
                <a:gridCol w="2253172"/>
              </a:tblGrid>
              <a:tr h="473329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T4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T3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T2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T1</a:t>
                      </a:r>
                      <a:endParaRPr lang="ar-SA" dirty="0"/>
                    </a:p>
                  </a:txBody>
                  <a:tcPr/>
                </a:tc>
              </a:tr>
              <a:tr h="100177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Take your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T3 tube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Take 2 ml of your </a:t>
                      </a:r>
                      <a:r>
                        <a:rPr lang="en-US" b="1" dirty="0" smtClean="0"/>
                        <a:t>albumin</a:t>
                      </a:r>
                      <a:r>
                        <a:rPr lang="en-US" dirty="0" smtClean="0"/>
                        <a:t> sample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Take 2ml of T1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Take your </a:t>
                      </a:r>
                      <a:r>
                        <a:rPr lang="en-US" b="1" dirty="0" smtClean="0"/>
                        <a:t>globulin</a:t>
                      </a:r>
                      <a:r>
                        <a:rPr lang="en-US" dirty="0" smtClean="0"/>
                        <a:t> sample </a:t>
                      </a:r>
                      <a:endParaRPr lang="ar-SA" dirty="0" smtClean="0"/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</a:tr>
              <a:tr h="1302301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Add a few amount of </a:t>
                      </a:r>
                      <a:r>
                        <a:rPr lang="en-US" b="1" dirty="0" smtClean="0"/>
                        <a:t>100% solid </a:t>
                      </a:r>
                      <a:r>
                        <a:rPr lang="en-US" b="1" baseline="0" dirty="0" smtClean="0"/>
                        <a:t>(NH4)2SO4 </a:t>
                      </a:r>
                      <a:r>
                        <a:rPr lang="en-US" b="1" dirty="0" smtClean="0"/>
                        <a:t> 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Slightly add of </a:t>
                      </a:r>
                      <a:r>
                        <a:rPr lang="en-US" b="1" dirty="0" smtClean="0"/>
                        <a:t>50%</a:t>
                      </a:r>
                      <a:r>
                        <a:rPr lang="en-US" b="1" baseline="0" dirty="0" smtClean="0"/>
                        <a:t> saturated (NH4)2SO4 </a:t>
                      </a:r>
                      <a:r>
                        <a:rPr lang="en-US" baseline="0" dirty="0" smtClean="0"/>
                        <a:t>solution</a:t>
                      </a:r>
                      <a:r>
                        <a:rPr lang="en-US" dirty="0" smtClean="0"/>
                        <a:t> </a:t>
                      </a:r>
                      <a:endParaRPr lang="ar-SA" dirty="0" smtClean="0"/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Slightly add of </a:t>
                      </a:r>
                      <a:r>
                        <a:rPr lang="en-US" b="1" dirty="0" smtClean="0"/>
                        <a:t>50%</a:t>
                      </a:r>
                      <a:r>
                        <a:rPr lang="en-US" b="1" baseline="0" dirty="0" smtClean="0"/>
                        <a:t> saturated (NH4)2SO4 </a:t>
                      </a:r>
                      <a:r>
                        <a:rPr lang="en-US" baseline="0" dirty="0" smtClean="0"/>
                        <a:t>solution</a:t>
                      </a:r>
                      <a:r>
                        <a:rPr lang="en-US" dirty="0" smtClean="0"/>
                        <a:t>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Add 4 ml of </a:t>
                      </a:r>
                      <a:r>
                        <a:rPr lang="en-US" b="1" dirty="0" err="1" smtClean="0"/>
                        <a:t>NaCl</a:t>
                      </a:r>
                      <a:r>
                        <a:rPr lang="en-US" dirty="0" smtClean="0"/>
                        <a:t> solution to your globulin tube</a:t>
                      </a:r>
                      <a:endParaRPr lang="ar-SA" dirty="0"/>
                    </a:p>
                  </a:txBody>
                  <a:tcPr/>
                </a:tc>
              </a:tr>
              <a:tr h="156905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Shake it well and write your observation</a:t>
                      </a:r>
                      <a:endParaRPr lang="ar-SA" dirty="0" smtClean="0"/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Concentrate your vision  on the tube while adding</a:t>
                      </a:r>
                      <a:endParaRPr lang="ar-SA" dirty="0" smtClean="0"/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Concentrate</a:t>
                      </a:r>
                      <a:r>
                        <a:rPr lang="en-US" dirty="0" smtClean="0"/>
                        <a:t> your vision  on the tube </a:t>
                      </a:r>
                    </a:p>
                    <a:p>
                      <a:pPr algn="ctr" rtl="1"/>
                      <a:r>
                        <a:rPr lang="en-US" dirty="0" smtClean="0"/>
                        <a:t>while adding</a:t>
                      </a:r>
                    </a:p>
                    <a:p>
                      <a:pPr algn="ctr" rtl="1"/>
                      <a:r>
                        <a:rPr lang="en-US" dirty="0" smtClean="0"/>
                        <a:t>Shake gently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Shake it well and write your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observation</a:t>
                      </a:r>
                      <a:endParaRPr lang="ar-SA" dirty="0" smtClean="0"/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</a:tr>
              <a:tr h="160283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Compare </a:t>
                      </a:r>
                      <a:r>
                        <a:rPr lang="en-US" b="1" baseline="0" dirty="0" smtClean="0"/>
                        <a:t>between T3 and T4</a:t>
                      </a:r>
                      <a:r>
                        <a:rPr lang="en-US" b="1" dirty="0" smtClean="0"/>
                        <a:t> (before and after addition of salt)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record your observation .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Compare </a:t>
                      </a:r>
                      <a:r>
                        <a:rPr lang="en-US" b="1" baseline="0" dirty="0" smtClean="0"/>
                        <a:t>between T2 and T3( albumin and globulin)</a:t>
                      </a:r>
                      <a:r>
                        <a:rPr lang="en-US" b="1" dirty="0" smtClean="0"/>
                        <a:t> </a:t>
                      </a:r>
                      <a:endParaRPr lang="ar-SA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record your observation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Now put your tube side </a:t>
                      </a:r>
                      <a:r>
                        <a:rPr lang="en-US" b="1" dirty="0" smtClean="0"/>
                        <a:t>for next test</a:t>
                      </a:r>
                      <a:r>
                        <a:rPr lang="en-US" b="1" baseline="0" dirty="0" smtClean="0"/>
                        <a:t> T2</a:t>
                      </a:r>
                      <a:endParaRPr lang="ar-SA" b="1" dirty="0" smtClean="0"/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185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Results: </a:t>
            </a:r>
            <a:endParaRPr lang="ar-S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93624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743200"/>
                <a:gridCol w="2203038"/>
                <a:gridCol w="3283362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Comment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Observation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Tube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Globulin + </a:t>
                      </a:r>
                      <a:r>
                        <a:rPr lang="en-US" dirty="0" err="1" smtClean="0"/>
                        <a:t>NaCl</a:t>
                      </a:r>
                      <a:endParaRPr lang="ar-SA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(Globulin + </a:t>
                      </a:r>
                      <a:r>
                        <a:rPr lang="en-US" dirty="0" err="1" smtClean="0"/>
                        <a:t>NaCl</a:t>
                      </a:r>
                      <a:r>
                        <a:rPr lang="en-US" dirty="0" smtClean="0"/>
                        <a:t>) +50%</a:t>
                      </a:r>
                      <a:r>
                        <a:rPr lang="en-US" baseline="0" dirty="0" smtClean="0"/>
                        <a:t> saturated (NH4)2SO4 </a:t>
                      </a:r>
                      <a:r>
                        <a:rPr lang="en-US" dirty="0" smtClean="0"/>
                        <a:t> </a:t>
                      </a:r>
                      <a:endParaRPr lang="ar-SA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Albumin+50%</a:t>
                      </a:r>
                      <a:r>
                        <a:rPr lang="en-US" baseline="0" dirty="0" smtClean="0"/>
                        <a:t> saturated (NH4)2SO4 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(Albumin+50%</a:t>
                      </a:r>
                      <a:r>
                        <a:rPr lang="en-US" baseline="0" dirty="0" smtClean="0"/>
                        <a:t> saturated (NH4)2SO4 ) + 100%saturated (NH4)2SO4 </a:t>
                      </a:r>
                      <a:endParaRPr lang="ar-SA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4869160"/>
            <a:ext cx="770485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SA" sz="2800" b="1" dirty="0" smtClean="0"/>
              <a:t> </a:t>
            </a:r>
            <a:r>
              <a:rPr lang="en-US" sz="2800" b="1" dirty="0" smtClean="0"/>
              <a:t>Discusses each result and Compare between them what and why you obtain it …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117181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Experiment(3):Acid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precipitation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of proteins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4997152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Objective:</a:t>
            </a:r>
          </a:p>
          <a:p>
            <a:pPr algn="l" rtl="0">
              <a:buNone/>
            </a:pPr>
            <a:r>
              <a:rPr lang="en-US" dirty="0" smtClean="0"/>
              <a:t>To investigate the </a:t>
            </a:r>
            <a:r>
              <a:rPr lang="en-US" b="1" i="1" dirty="0" smtClean="0"/>
              <a:t>effects of strong acids </a:t>
            </a:r>
            <a:r>
              <a:rPr lang="en-US" dirty="0" smtClean="0"/>
              <a:t>on the protein solubility.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Applications:</a:t>
            </a:r>
          </a:p>
          <a:p>
            <a:pPr algn="l">
              <a:buNone/>
            </a:pPr>
            <a:r>
              <a:rPr lang="en-US" dirty="0" smtClean="0"/>
              <a:t>-Separation and purification</a:t>
            </a:r>
          </a:p>
          <a:p>
            <a:pPr algn="l">
              <a:buNone/>
            </a:pPr>
            <a:r>
              <a:rPr lang="en-US" dirty="0" smtClean="0"/>
              <a:t>-Detection of small amount of protein in urea  sample</a:t>
            </a:r>
          </a:p>
          <a:p>
            <a:pPr algn="l">
              <a:buNone/>
            </a:pPr>
            <a:r>
              <a:rPr lang="en-US" dirty="0" smtClean="0"/>
              <a:t>- Stop the enzyme reaction</a:t>
            </a:r>
            <a:endParaRPr lang="en-US" u="sng" dirty="0" smtClean="0">
              <a:solidFill>
                <a:srgbClr val="C00000"/>
              </a:solidFill>
            </a:endParaRPr>
          </a:p>
          <a:p>
            <a:pPr algn="r" rtl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8634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Principle: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8676456" cy="5661248"/>
          </a:xfrm>
        </p:spPr>
        <p:txBody>
          <a:bodyPr/>
          <a:lstStyle/>
          <a:p>
            <a:r>
              <a:rPr lang="en-US" dirty="0"/>
              <a:t>This test depend on affecting solubility of the protein as a function of changes in pH in highly acidic media, the protein will be positively changed, which is attracted to the acid anions that cause them to precipitate.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5616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en-US" u="sng" dirty="0" smtClean="0"/>
              <a:t>Method</a:t>
            </a:r>
            <a:endParaRPr lang="ar-S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27584" y="1772816"/>
          <a:ext cx="6912768" cy="3701981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3456384"/>
                <a:gridCol w="3456384"/>
              </a:tblGrid>
              <a:tr h="576064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B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A</a:t>
                      </a:r>
                      <a:endParaRPr lang="ar-SA" dirty="0"/>
                    </a:p>
                  </a:txBody>
                  <a:tcPr anchor="ctr"/>
                </a:tc>
              </a:tr>
              <a:tr h="95419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Put </a:t>
                      </a:r>
                      <a:r>
                        <a:rPr lang="en-US" sz="2000" b="0" kern="1200" baseline="0" dirty="0" smtClean="0"/>
                        <a:t> 3 ml of the albumin solution </a:t>
                      </a:r>
                    </a:p>
                    <a:p>
                      <a:pPr algn="ctr" rtl="1"/>
                      <a:endParaRPr lang="ar-SA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 smtClean="0"/>
                        <a:t>In a test tube, put 3ml of conc. nitric acid carefully  </a:t>
                      </a:r>
                    </a:p>
                    <a:p>
                      <a:pPr algn="ctr" rtl="1"/>
                      <a:endParaRPr lang="ar-SA" sz="2000" b="0" dirty="0"/>
                    </a:p>
                  </a:txBody>
                  <a:tcPr anchor="ctr"/>
                </a:tc>
              </a:tr>
              <a:tr h="1137051"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 smtClean="0"/>
                        <a:t>add  5-7 drops of T.C.A solution carefully</a:t>
                      </a:r>
                    </a:p>
                    <a:p>
                      <a:pPr algn="ctr" rtl="1"/>
                      <a:endParaRPr lang="ar-SA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 smtClean="0"/>
                        <a:t>Using a dropper add to (albumin)  on the inner wall of the tube to form a layer up the acid </a:t>
                      </a:r>
                    </a:p>
                  </a:txBody>
                  <a:tcPr anchor="ctr"/>
                </a:tc>
              </a:tr>
              <a:tr h="80943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Record your</a:t>
                      </a:r>
                      <a:r>
                        <a:rPr lang="en-US" sz="2000" b="0" baseline="0" dirty="0" smtClean="0"/>
                        <a:t> observation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/>
                        <a:t>Record your</a:t>
                      </a:r>
                      <a:r>
                        <a:rPr lang="en-US" sz="2000" b="0" baseline="0" dirty="0" smtClean="0"/>
                        <a:t> observation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95536" y="5301208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ar-SA" sz="2800" b="1" dirty="0" smtClean="0"/>
              <a:t> </a:t>
            </a:r>
            <a:r>
              <a:rPr lang="en-US" sz="2800" b="1" dirty="0" smtClean="0"/>
              <a:t>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99808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Protein precipitation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widely used in downstream processing of biological products in order to concentrate proteins and purify them from various contaminants.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solubility of proteins is affected by pH, temperature, salts, heavy metal salts ..</a:t>
            </a:r>
            <a:r>
              <a:rPr lang="en-US" dirty="0" err="1" smtClean="0"/>
              <a:t>etc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Proteins will get denatured while using some factors that lead to precipitation.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3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Results: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79512" y="1340768"/>
          <a:ext cx="5099022" cy="2809774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163557"/>
                <a:gridCol w="1551130"/>
                <a:gridCol w="1384335"/>
              </a:tblGrid>
              <a:tr h="645048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Comment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Observation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Tube</a:t>
                      </a:r>
                      <a:endParaRPr lang="ar-SA" dirty="0"/>
                    </a:p>
                  </a:txBody>
                  <a:tcPr anchor="ctr"/>
                </a:tc>
              </a:tr>
              <a:tr h="1273368"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 Conc.</a:t>
                      </a:r>
                      <a:r>
                        <a:rPr lang="en-US" baseline="0" dirty="0" smtClean="0"/>
                        <a:t> HNO3 + </a:t>
                      </a:r>
                      <a:r>
                        <a:rPr lang="en-US" dirty="0" smtClean="0"/>
                        <a:t>Albumin</a:t>
                      </a:r>
                      <a:endParaRPr lang="ar-SA" dirty="0"/>
                    </a:p>
                  </a:txBody>
                  <a:tcPr anchor="ctr"/>
                </a:tc>
              </a:tr>
              <a:tr h="891358"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Albumin</a:t>
                      </a:r>
                      <a:r>
                        <a:rPr lang="en-US" baseline="0" dirty="0" smtClean="0"/>
                        <a:t>  + TCA</a:t>
                      </a:r>
                      <a:endParaRPr lang="ar-SA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1520" y="4365104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dirty="0" smtClean="0"/>
              <a:t>Discusses each result</a:t>
            </a:r>
          </a:p>
          <a:p>
            <a:pPr algn="l"/>
            <a:r>
              <a:rPr lang="en-US" sz="3600" b="1" dirty="0" smtClean="0"/>
              <a:t>what and why you</a:t>
            </a:r>
          </a:p>
          <a:p>
            <a:pPr algn="l"/>
            <a:r>
              <a:rPr lang="en-US" sz="3600" b="1" dirty="0" smtClean="0"/>
              <a:t> obtain it …</a:t>
            </a:r>
            <a:endParaRPr lang="ar-SA" sz="3600" dirty="0"/>
          </a:p>
        </p:txBody>
      </p:sp>
      <p:pic>
        <p:nvPicPr>
          <p:cNvPr id="6" name="Picture 1" descr="C:\Users\AMAL\Documents\My Received Files\2012-09-26 12.20.08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38188" t="34250" r="37400"/>
          <a:stretch>
            <a:fillRect/>
          </a:stretch>
        </p:blipFill>
        <p:spPr bwMode="auto">
          <a:xfrm>
            <a:off x="5436097" y="0"/>
            <a:ext cx="361108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384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534400" cy="758952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CC0099"/>
                </a:solidFill>
              </a:rPr>
              <a:t>Experiment(4):precipitation of proteins by salts </a:t>
            </a:r>
            <a:r>
              <a:rPr lang="en-US" sz="3600" dirty="0">
                <a:solidFill>
                  <a:srgbClr val="CC0099"/>
                </a:solidFill>
              </a:rPr>
              <a:t>of heavy metals: </a:t>
            </a:r>
            <a:br>
              <a:rPr lang="en-US" sz="3600" dirty="0">
                <a:solidFill>
                  <a:srgbClr val="CC0099"/>
                </a:solidFill>
              </a:rPr>
            </a:br>
            <a:endParaRPr lang="ar-SA" sz="3600" dirty="0">
              <a:solidFill>
                <a:srgbClr val="CC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256584"/>
          </a:xfrm>
        </p:spPr>
        <p:txBody>
          <a:bodyPr/>
          <a:lstStyle/>
          <a:p>
            <a:pPr algn="l" rtl="0">
              <a:buNone/>
            </a:pPr>
            <a:r>
              <a:rPr lang="en-US" dirty="0"/>
              <a:t>Heavy metal salts usually contain Hg+2, Pb+2, Ag+1 Tl+1, Cd+2 and other metals with high atomic weights. Since salts are ionic they disrupt salt bridges in proteins. The reaction of a heavy metal salt with a protein usually leads to an insoluble metal protein salt</a:t>
            </a:r>
            <a:r>
              <a:rPr lang="en-US" dirty="0" smtClean="0"/>
              <a:t>.</a:t>
            </a:r>
          </a:p>
          <a:p>
            <a:pPr algn="l" rtl="0">
              <a:buNone/>
            </a:pPr>
            <a:r>
              <a:rPr lang="en-US" b="1" dirty="0" smtClean="0"/>
              <a:t> </a:t>
            </a:r>
            <a:r>
              <a:rPr lang="en-US" dirty="0" smtClean="0">
                <a:solidFill>
                  <a:srgbClr val="CC0099"/>
                </a:solidFill>
              </a:rPr>
              <a:t>Objective:</a:t>
            </a:r>
          </a:p>
          <a:p>
            <a:pPr algn="l" rtl="0">
              <a:buNone/>
            </a:pPr>
            <a:r>
              <a:rPr lang="en-US" dirty="0" smtClean="0"/>
              <a:t>to identify the effect of heavy metal salt on protein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0687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CC0099"/>
                </a:solidFill>
              </a:rPr>
              <a:t>Principle</a:t>
            </a:r>
            <a:endParaRPr lang="ar-SA" dirty="0">
              <a:solidFill>
                <a:srgbClr val="CC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4929411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dirty="0"/>
              <a:t>H</a:t>
            </a:r>
            <a:r>
              <a:rPr lang="en-US" dirty="0" smtClean="0"/>
              <a:t>eavy metal salt will neutralize the protein .</a:t>
            </a:r>
          </a:p>
          <a:p>
            <a:pPr algn="l">
              <a:buNone/>
            </a:pPr>
            <a:r>
              <a:rPr lang="en-US" dirty="0" smtClean="0"/>
              <a:t>By the </a:t>
            </a:r>
            <a:r>
              <a:rPr lang="en-US" dirty="0" smtClean="0">
                <a:solidFill>
                  <a:srgbClr val="CC0099"/>
                </a:solidFill>
              </a:rPr>
              <a:t>negative</a:t>
            </a:r>
            <a:r>
              <a:rPr lang="en-US" dirty="0" smtClean="0"/>
              <a:t> charge of </a:t>
            </a:r>
            <a:r>
              <a:rPr lang="en-US" dirty="0" smtClean="0">
                <a:solidFill>
                  <a:srgbClr val="CC0099"/>
                </a:solidFill>
              </a:rPr>
              <a:t>protein</a:t>
            </a:r>
            <a:r>
              <a:rPr lang="en-US" dirty="0" smtClean="0"/>
              <a:t> will bind with positive charge of metal ion . Then the protein will precipitate as </a:t>
            </a:r>
            <a:r>
              <a:rPr lang="en-US" dirty="0" smtClean="0">
                <a:solidFill>
                  <a:srgbClr val="CC0099"/>
                </a:solidFill>
              </a:rPr>
              <a:t>insoluble metal protein salt .</a:t>
            </a:r>
            <a:endParaRPr lang="en-US" dirty="0"/>
          </a:p>
          <a:p>
            <a:pPr algn="l">
              <a:buNone/>
            </a:pPr>
            <a:endParaRPr lang="en-US" dirty="0" smtClean="0">
              <a:solidFill>
                <a:srgbClr val="CC0099"/>
              </a:solidFill>
            </a:endParaRPr>
          </a:p>
          <a:p>
            <a:pPr algn="l">
              <a:buNone/>
            </a:pPr>
            <a:r>
              <a:rPr lang="en-US" u="sng" dirty="0" smtClean="0">
                <a:solidFill>
                  <a:srgbClr val="CC0099"/>
                </a:solidFill>
              </a:rPr>
              <a:t>Application:</a:t>
            </a:r>
            <a:r>
              <a:rPr lang="en-US" b="1" u="sng" dirty="0" smtClean="0">
                <a:solidFill>
                  <a:schemeClr val="bg1"/>
                </a:solidFill>
              </a:rPr>
              <a:t>:</a:t>
            </a:r>
          </a:p>
          <a:p>
            <a:pPr algn="l">
              <a:buNone/>
            </a:pPr>
            <a:r>
              <a:rPr lang="en-US" dirty="0" smtClean="0"/>
              <a:t>To eliminate the poisoning by palladium </a:t>
            </a:r>
            <a:r>
              <a:rPr lang="en-US" dirty="0" err="1" smtClean="0"/>
              <a:t>Pb</a:t>
            </a:r>
            <a:r>
              <a:rPr lang="en-US" dirty="0" smtClean="0"/>
              <a:t>++ ,</a:t>
            </a:r>
            <a:r>
              <a:rPr lang="ar-SA" dirty="0" smtClean="0"/>
              <a:t>......</a:t>
            </a:r>
            <a:r>
              <a:rPr lang="en-US" dirty="0" smtClean="0"/>
              <a:t>mercury  salts Hg++</a:t>
            </a:r>
          </a:p>
          <a:p>
            <a:pPr algn="l">
              <a:buNone/>
            </a:pPr>
            <a:r>
              <a:rPr lang="en-US" dirty="0" smtClean="0">
                <a:solidFill>
                  <a:srgbClr val="CC0099"/>
                </a:solidFill>
              </a:rPr>
              <a:t> </a:t>
            </a:r>
            <a:endParaRPr lang="ar-SA" dirty="0" smtClean="0">
              <a:solidFill>
                <a:srgbClr val="CC0099"/>
              </a:solidFill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9594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en-US" u="sng" dirty="0" smtClean="0"/>
              <a:t>Method</a:t>
            </a:r>
            <a:endParaRPr lang="ar-S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27584" y="1772816"/>
          <a:ext cx="6912768" cy="3701981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3456384"/>
                <a:gridCol w="3456384"/>
              </a:tblGrid>
              <a:tr h="576064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B</a:t>
                      </a:r>
                      <a:endParaRPr lang="ar-SA" dirty="0"/>
                    </a:p>
                  </a:txBody>
                  <a:tcPr anchor="ctr">
                    <a:solidFill>
                      <a:srgbClr val="D866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A</a:t>
                      </a:r>
                      <a:endParaRPr lang="ar-SA" dirty="0"/>
                    </a:p>
                  </a:txBody>
                  <a:tcPr anchor="ctr">
                    <a:solidFill>
                      <a:srgbClr val="D86697"/>
                    </a:solidFill>
                  </a:tcPr>
                </a:tc>
              </a:tr>
              <a:tr h="954199"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 smtClean="0"/>
                        <a:t>In a test tube, put 1 ml of Albumin sample</a:t>
                      </a:r>
                    </a:p>
                    <a:p>
                      <a:pPr algn="ctr" rtl="1"/>
                      <a:endParaRPr lang="ar-SA" sz="2000" b="0" dirty="0"/>
                    </a:p>
                  </a:txBody>
                  <a:tcPr anchor="ctr">
                    <a:solidFill>
                      <a:srgbClr val="E4AE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 smtClean="0"/>
                        <a:t>In a test tube, put 1 ml of Albumin sample</a:t>
                      </a:r>
                    </a:p>
                    <a:p>
                      <a:pPr algn="ctr" rtl="1"/>
                      <a:endParaRPr lang="ar-SA" sz="2000" b="0" dirty="0"/>
                    </a:p>
                  </a:txBody>
                  <a:tcPr anchor="ctr">
                    <a:solidFill>
                      <a:srgbClr val="E4AEC1"/>
                    </a:solidFill>
                  </a:tcPr>
                </a:tc>
              </a:tr>
              <a:tr h="1137051"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 smtClean="0"/>
                        <a:t>Using a dropper add to (albumin)  few drops of HgCl2</a:t>
                      </a:r>
                    </a:p>
                    <a:p>
                      <a:pPr algn="ctr" rtl="1"/>
                      <a:endParaRPr lang="ar-SA" sz="2000" b="0" dirty="0"/>
                    </a:p>
                  </a:txBody>
                  <a:tcPr anchor="ctr">
                    <a:solidFill>
                      <a:srgbClr val="FBD5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 smtClean="0"/>
                        <a:t>Using a dropper add to (albumin)  few drops of AgNO3 </a:t>
                      </a:r>
                    </a:p>
                  </a:txBody>
                  <a:tcPr anchor="ctr">
                    <a:solidFill>
                      <a:srgbClr val="FBD5E3"/>
                    </a:solidFill>
                  </a:tcPr>
                </a:tc>
              </a:tr>
              <a:tr h="80943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Record your</a:t>
                      </a:r>
                      <a:r>
                        <a:rPr lang="en-US" sz="2000" b="0" baseline="0" dirty="0" smtClean="0"/>
                        <a:t> observation</a:t>
                      </a:r>
                    </a:p>
                  </a:txBody>
                  <a:tcPr anchor="ctr">
                    <a:solidFill>
                      <a:srgbClr val="E4AEC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/>
                        <a:t>Record your</a:t>
                      </a:r>
                      <a:r>
                        <a:rPr lang="en-US" sz="2000" b="0" baseline="0" dirty="0" smtClean="0"/>
                        <a:t> observation</a:t>
                      </a:r>
                    </a:p>
                  </a:txBody>
                  <a:tcPr anchor="ctr">
                    <a:solidFill>
                      <a:srgbClr val="E4AEC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95536" y="5301208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ar-SA" sz="2800" b="1" dirty="0" smtClean="0"/>
              <a:t> </a:t>
            </a:r>
            <a:r>
              <a:rPr lang="en-US" sz="2800" b="1" dirty="0" smtClean="0"/>
              <a:t>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128196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Results: </a:t>
            </a:r>
            <a:endParaRPr lang="ar-SA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1859051"/>
              </p:ext>
            </p:extLst>
          </p:nvPr>
        </p:nvGraphicFramePr>
        <p:xfrm>
          <a:off x="179512" y="1700808"/>
          <a:ext cx="5099022" cy="1918416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163557"/>
                <a:gridCol w="1551130"/>
                <a:gridCol w="1384335"/>
              </a:tblGrid>
              <a:tr h="645048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Comment</a:t>
                      </a:r>
                      <a:endParaRPr lang="ar-SA" dirty="0"/>
                    </a:p>
                  </a:txBody>
                  <a:tcPr>
                    <a:solidFill>
                      <a:srgbClr val="D866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Observation</a:t>
                      </a:r>
                      <a:endParaRPr lang="ar-SA" dirty="0"/>
                    </a:p>
                  </a:txBody>
                  <a:tcPr>
                    <a:solidFill>
                      <a:srgbClr val="D866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Tube</a:t>
                      </a:r>
                      <a:endParaRPr lang="ar-SA" dirty="0"/>
                    </a:p>
                  </a:txBody>
                  <a:tcPr>
                    <a:solidFill>
                      <a:srgbClr val="D86697"/>
                    </a:solidFill>
                  </a:tcPr>
                </a:tc>
              </a:tr>
              <a:tr h="1273368"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>
                    <a:solidFill>
                      <a:srgbClr val="E4AEC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>
                    <a:solidFill>
                      <a:srgbClr val="E4AEC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Albumin </a:t>
                      </a:r>
                      <a:r>
                        <a:rPr lang="en-US" baseline="0" dirty="0" smtClean="0"/>
                        <a:t>+ AgNO3</a:t>
                      </a:r>
                      <a:r>
                        <a:rPr lang="ar-SA" baseline="0" dirty="0" smtClean="0"/>
                        <a:t> </a:t>
                      </a:r>
                      <a:endParaRPr lang="ar-SA" dirty="0"/>
                    </a:p>
                  </a:txBody>
                  <a:tcPr>
                    <a:solidFill>
                      <a:srgbClr val="E4AEC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1520" y="4725144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dirty="0" smtClean="0"/>
              <a:t>Discusses each result</a:t>
            </a:r>
          </a:p>
          <a:p>
            <a:pPr algn="l"/>
            <a:r>
              <a:rPr lang="en-US" sz="3600" b="1" dirty="0" smtClean="0"/>
              <a:t>what and why you</a:t>
            </a:r>
          </a:p>
          <a:p>
            <a:pPr algn="l"/>
            <a:r>
              <a:rPr lang="en-US" sz="3600" b="1" dirty="0" smtClean="0"/>
              <a:t> obtain it …</a:t>
            </a:r>
            <a:endParaRPr lang="ar-SA" sz="3600" dirty="0"/>
          </a:p>
        </p:txBody>
      </p:sp>
      <p:pic>
        <p:nvPicPr>
          <p:cNvPr id="31746" name="Picture 2" descr="C:\Users\AMAL\Documents\My Received Files\2012-09-26 12.33.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/>
          </a:blip>
          <a:srcRect l="24544" t="16542" r="24544"/>
          <a:stretch>
            <a:fillRect/>
          </a:stretch>
        </p:blipFill>
        <p:spPr bwMode="auto">
          <a:xfrm>
            <a:off x="5838958" y="332656"/>
            <a:ext cx="2866240" cy="6264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883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ar-SA" dirty="0" smtClean="0">
                <a:solidFill>
                  <a:srgbClr val="996633"/>
                </a:solidFill>
              </a:rPr>
              <a:t> </a:t>
            </a:r>
            <a:r>
              <a:rPr lang="en-US" dirty="0" smtClean="0">
                <a:solidFill>
                  <a:srgbClr val="996633"/>
                </a:solidFill>
              </a:rPr>
              <a:t>Experiment(5):proteins </a:t>
            </a:r>
            <a:r>
              <a:rPr lang="en-US" dirty="0" err="1" smtClean="0">
                <a:solidFill>
                  <a:srgbClr val="996633"/>
                </a:solidFill>
              </a:rPr>
              <a:t>denaturation</a:t>
            </a:r>
            <a:r>
              <a:rPr lang="en-US" dirty="0" smtClean="0">
                <a:solidFill>
                  <a:srgbClr val="996633"/>
                </a:solidFill>
              </a:rPr>
              <a:t> by heating</a:t>
            </a:r>
            <a:endParaRPr lang="ar-SA" dirty="0">
              <a:solidFill>
                <a:srgbClr val="9966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724128" cy="4925143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Non-covalent bond can be broken by heating, leading to protein denaturation and the </a:t>
            </a:r>
            <a:r>
              <a:rPr lang="en-US" dirty="0" err="1" smtClean="0"/>
              <a:t>precepitation</a:t>
            </a:r>
            <a:endParaRPr lang="ar-SA" sz="2800" dirty="0"/>
          </a:p>
        </p:txBody>
      </p:sp>
      <p:pic>
        <p:nvPicPr>
          <p:cNvPr id="4" name="صورة 3" descr="card-1325164-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204864"/>
            <a:ext cx="3779912" cy="2352049"/>
          </a:xfrm>
          <a:prstGeom prst="rect">
            <a:avLst/>
          </a:prstGeom>
        </p:spPr>
      </p:pic>
      <p:pic>
        <p:nvPicPr>
          <p:cNvPr id="6" name="Picture 5" descr="proteins-part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1898" y="4941168"/>
            <a:ext cx="4422102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903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90872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996633"/>
                </a:solidFill>
              </a:rPr>
              <a:t>Method:</a:t>
            </a:r>
            <a:endParaRPr lang="ar-SA" dirty="0">
              <a:solidFill>
                <a:srgbClr val="9966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8686800" cy="5617840"/>
          </a:xfrm>
        </p:spPr>
        <p:txBody>
          <a:bodyPr/>
          <a:lstStyle/>
          <a:p>
            <a:pPr algn="l">
              <a:buNone/>
            </a:pPr>
            <a:r>
              <a:rPr lang="en-US" dirty="0" smtClean="0">
                <a:cs typeface="Aparajita" pitchFamily="34" charset="0"/>
              </a:rPr>
              <a:t>1- Take 1 ml </a:t>
            </a:r>
            <a:r>
              <a:rPr lang="en-US" dirty="0">
                <a:cs typeface="Aparajita" pitchFamily="34" charset="0"/>
              </a:rPr>
              <a:t>of </a:t>
            </a:r>
            <a:r>
              <a:rPr lang="en-US" dirty="0" smtClean="0">
                <a:cs typeface="Aparajita" pitchFamily="34" charset="0"/>
              </a:rPr>
              <a:t>protein Albumin and drops of acetic acid</a:t>
            </a:r>
            <a:endParaRPr lang="en-US" dirty="0">
              <a:cs typeface="Aparajita" pitchFamily="34" charset="0"/>
            </a:endParaRPr>
          </a:p>
          <a:p>
            <a:pPr algn="l">
              <a:buNone/>
            </a:pPr>
            <a:r>
              <a:rPr lang="en-US" dirty="0" smtClean="0">
                <a:cs typeface="Aparajita" pitchFamily="34" charset="0"/>
              </a:rPr>
              <a:t>2- </a:t>
            </a:r>
            <a:r>
              <a:rPr lang="en-US" dirty="0" smtClean="0"/>
              <a:t>Place it in </a:t>
            </a:r>
            <a:r>
              <a:rPr lang="en-US" dirty="0"/>
              <a:t>a boiling water bath for 5-10 minutes </a:t>
            </a:r>
            <a:endParaRPr lang="ar-SA" dirty="0"/>
          </a:p>
          <a:p>
            <a:pPr algn="l">
              <a:buNone/>
            </a:pPr>
            <a:r>
              <a:rPr lang="en-US" dirty="0" smtClean="0"/>
              <a:t>3-Remove </a:t>
            </a:r>
            <a:r>
              <a:rPr lang="en-US" dirty="0"/>
              <a:t>aside to cool to room </a:t>
            </a:r>
            <a:r>
              <a:rPr lang="en-US" dirty="0" smtClean="0"/>
              <a:t>temperature</a:t>
            </a:r>
            <a:r>
              <a:rPr lang="en-US" dirty="0" smtClean="0">
                <a:cs typeface="Aparajita" pitchFamily="34" charset="0"/>
              </a:rPr>
              <a:t>.</a:t>
            </a:r>
          </a:p>
          <a:p>
            <a:pPr algn="l">
              <a:buNone/>
            </a:pPr>
            <a:r>
              <a:rPr lang="en-US" dirty="0" smtClean="0">
                <a:cs typeface="Aparajita" pitchFamily="34" charset="0"/>
              </a:rPr>
              <a:t>4-</a:t>
            </a:r>
            <a:r>
              <a:rPr lang="en-US" dirty="0" smtClean="0"/>
              <a:t>Note </a:t>
            </a:r>
            <a:r>
              <a:rPr lang="en-US" dirty="0"/>
              <a:t>the change </a:t>
            </a:r>
            <a:endParaRPr lang="en-US" dirty="0" smtClean="0"/>
          </a:p>
          <a:p>
            <a:pPr algn="l">
              <a:buNone/>
            </a:pPr>
            <a:r>
              <a:rPr lang="en-US" sz="4000" b="1" dirty="0" smtClean="0">
                <a:solidFill>
                  <a:srgbClr val="996633"/>
                </a:solidFill>
              </a:rPr>
              <a:t>Result:</a:t>
            </a:r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endParaRPr lang="ar-SA" dirty="0">
              <a:latin typeface="Aparajita" pitchFamily="34" charset="0"/>
            </a:endParaRPr>
          </a:p>
          <a:p>
            <a:pPr>
              <a:buNone/>
            </a:pPr>
            <a:endParaRPr lang="ar-SA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79512" y="3789040"/>
          <a:ext cx="8640960" cy="1584176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3766121"/>
                <a:gridCol w="2534274"/>
                <a:gridCol w="2340565"/>
              </a:tblGrid>
              <a:tr h="792088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Comment</a:t>
                      </a:r>
                      <a:r>
                        <a:rPr lang="en-US" baseline="0" dirty="0" smtClean="0"/>
                        <a:t> </a:t>
                      </a:r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B075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Observation</a:t>
                      </a:r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B075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protein</a:t>
                      </a:r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B07500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Albumin</a:t>
                      </a:r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267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 descr="2012-09-26 12.42.17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r="177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3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Denaturation of Proteins</a:t>
            </a:r>
            <a:endParaRPr lang="ar-SA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r>
              <a:rPr lang="en-US" b="1" dirty="0" smtClean="0"/>
              <a:t>D</a:t>
            </a:r>
            <a:r>
              <a:rPr lang="en-US" sz="2800" b="1" dirty="0" smtClean="0"/>
              <a:t>enaturation</a:t>
            </a:r>
            <a:r>
              <a:rPr lang="en-US" sz="2800" dirty="0" smtClean="0"/>
              <a:t> is a process in which the proteins losing  its quaternary structure, tertiary structure</a:t>
            </a:r>
            <a:r>
              <a:rPr lang="en-US" sz="2800" dirty="0"/>
              <a:t> </a:t>
            </a:r>
            <a:r>
              <a:rPr lang="en-US" sz="2800" dirty="0" smtClean="0"/>
              <a:t>and secondary structure, by application of some external factor or compound such as a strong acid</a:t>
            </a:r>
            <a:r>
              <a:rPr lang="en-US" sz="2800" dirty="0"/>
              <a:t> </a:t>
            </a:r>
            <a:r>
              <a:rPr lang="en-US" sz="2800" dirty="0" smtClean="0"/>
              <a:t>or base, a conc. inorganic salt, an organic</a:t>
            </a:r>
            <a:r>
              <a:rPr lang="en-US" sz="2800" dirty="0"/>
              <a:t> </a:t>
            </a:r>
            <a:r>
              <a:rPr lang="en-US" sz="2800" dirty="0" smtClean="0"/>
              <a:t>solvent (e.g., alcohol</a:t>
            </a:r>
            <a:r>
              <a:rPr lang="en-US" sz="2800" dirty="0"/>
              <a:t> </a:t>
            </a:r>
            <a:r>
              <a:rPr lang="en-US" sz="2800" dirty="0" smtClean="0"/>
              <a:t>or chloroform), or heat. 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Denatured proteins can exhibit a wide range of characteristics, from loss of solubility to aggregation.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378033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842248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Today, you will deal with two proteins that are extracted from the white of egg, Albumin and globulin,,</a:t>
            </a:r>
          </a:p>
          <a:p>
            <a:endParaRPr lang="en-US" dirty="0"/>
          </a:p>
          <a:p>
            <a:r>
              <a:rPr lang="en-US" dirty="0" smtClean="0"/>
              <a:t>Albumin and globulin are separated by centrifugation </a:t>
            </a:r>
            <a:r>
              <a:rPr lang="en-US" dirty="0"/>
              <a:t>at 3000 rpm for 20 min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A</a:t>
            </a:r>
            <a:r>
              <a:rPr lang="en-US" sz="2400" dirty="0" smtClean="0"/>
              <a:t>lbumin will be in the</a:t>
            </a:r>
          </a:p>
          <a:p>
            <a:pPr marL="0" indent="0">
              <a:buNone/>
            </a:pPr>
            <a:r>
              <a:rPr lang="en-US" sz="2400" dirty="0" smtClean="0"/>
              <a:t> supernatant because it </a:t>
            </a:r>
          </a:p>
          <a:p>
            <a:pPr marL="0" indent="0">
              <a:buNone/>
            </a:pPr>
            <a:r>
              <a:rPr lang="en-US" sz="2400" dirty="0" smtClean="0"/>
              <a:t>has smaller molecular weight,</a:t>
            </a:r>
          </a:p>
          <a:p>
            <a:pPr marL="0" indent="0">
              <a:buNone/>
            </a:pPr>
            <a:r>
              <a:rPr lang="en-US" sz="2400" dirty="0" smtClean="0"/>
              <a:t> globulin will be in the precipitate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1"/>
          <a:stretch/>
        </p:blipFill>
        <p:spPr bwMode="auto">
          <a:xfrm>
            <a:off x="5257800" y="3657600"/>
            <a:ext cx="1230086" cy="284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87886" y="3657600"/>
            <a:ext cx="1436914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Albumin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11686" y="6172200"/>
            <a:ext cx="1436914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globulin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71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4" name="Elbow Connector 3"/>
          <p:cNvCxnSpPr/>
          <p:nvPr/>
        </p:nvCxnSpPr>
        <p:spPr>
          <a:xfrm rot="16200000" flipH="1">
            <a:off x="5372100" y="1443136"/>
            <a:ext cx="1524000" cy="1480460"/>
          </a:xfrm>
          <a:prstGeom prst="bentConnector3">
            <a:avLst>
              <a:gd name="adj1" fmla="val 50000"/>
            </a:avLst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4"/>
          <p:cNvCxnSpPr/>
          <p:nvPr/>
        </p:nvCxnSpPr>
        <p:spPr>
          <a:xfrm rot="5400000">
            <a:off x="1453241" y="1371600"/>
            <a:ext cx="1600200" cy="1600200"/>
          </a:xfrm>
          <a:prstGeom prst="bentConnector3">
            <a:avLst>
              <a:gd name="adj1" fmla="val 50000"/>
            </a:avLst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5800" y="2945366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1- Biuret test</a:t>
            </a:r>
          </a:p>
          <a:p>
            <a:r>
              <a:rPr lang="en-US" dirty="0" smtClean="0"/>
              <a:t>To detect the presence of peptide bonds or proteins in the sample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04015" y="2950581"/>
            <a:ext cx="39406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2-Protein precipitate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Effect of salt concentration on the protein solubility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Acid precipitation of proteins </a:t>
            </a:r>
            <a:endParaRPr lang="ar-SA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Precipitation of protein by salts of heavy metals </a:t>
            </a:r>
            <a:endParaRPr lang="ar-SA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Protein denaturation by Heat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173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676456" cy="1093808"/>
          </a:xfrm>
        </p:spPr>
        <p:txBody>
          <a:bodyPr/>
          <a:lstStyle/>
          <a:p>
            <a:r>
              <a:rPr lang="en-US" sz="4800" dirty="0" smtClean="0">
                <a:solidFill>
                  <a:srgbClr val="7030A0"/>
                </a:solidFill>
              </a:rPr>
              <a:t>Biuret test</a:t>
            </a:r>
            <a:endParaRPr lang="ar-SA" sz="48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8892480" cy="532859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800" b="1" dirty="0" smtClean="0">
                <a:solidFill>
                  <a:srgbClr val="7030A0"/>
                </a:solidFill>
              </a:rPr>
              <a:t>Objective:</a:t>
            </a:r>
          </a:p>
          <a:p>
            <a:pPr algn="l">
              <a:buNone/>
            </a:pPr>
            <a:r>
              <a:rPr lang="en-US" sz="3600" dirty="0" smtClean="0"/>
              <a:t>-</a:t>
            </a:r>
            <a:r>
              <a:rPr lang="en-US" sz="2800" dirty="0" smtClean="0"/>
              <a:t>To detect the presence of a protein or peptides</a:t>
            </a:r>
            <a:r>
              <a:rPr lang="en-US" sz="2000" dirty="0" smtClean="0"/>
              <a:t>.</a:t>
            </a:r>
          </a:p>
          <a:p>
            <a:pPr algn="l">
              <a:buNone/>
            </a:pPr>
            <a:endParaRPr lang="en-US" sz="2000" dirty="0" smtClean="0">
              <a:cs typeface="Aparajita" pitchFamily="34" charset="0"/>
            </a:endParaRPr>
          </a:p>
          <a:p>
            <a:r>
              <a:rPr lang="en-US" dirty="0" smtClean="0"/>
              <a:t>Positive result(purple color) will given if the substance have two or more peptide bonds (three or more amino acids)</a:t>
            </a:r>
          </a:p>
          <a:p>
            <a:r>
              <a:rPr lang="en-US" dirty="0">
                <a:solidFill>
                  <a:srgbClr val="0070C0"/>
                </a:solidFill>
              </a:rPr>
              <a:t>Despite its name, the reagent does not in fact contain biuret ((H2N-CO-)2NH). The test is so named because it also gives a positive reaction to the peptide-like bonds in the biuret molecule</a:t>
            </a:r>
            <a:r>
              <a:rPr lang="en-US" dirty="0"/>
              <a:t>.</a:t>
            </a:r>
            <a:endParaRPr lang="ar-SA" dirty="0"/>
          </a:p>
        </p:txBody>
      </p:sp>
      <p:pic>
        <p:nvPicPr>
          <p:cNvPr id="20481" name="Picture 1" descr="F:\new 302\BiuretTest.jpg"/>
          <p:cNvPicPr>
            <a:picLocks noChangeAspect="1" noChangeArrowheads="1"/>
          </p:cNvPicPr>
          <p:nvPr/>
        </p:nvPicPr>
        <p:blipFill>
          <a:blip r:embed="rId2" cstate="print"/>
          <a:srcRect l="12156" t="9844" r="5157"/>
          <a:stretch>
            <a:fillRect/>
          </a:stretch>
        </p:blipFill>
        <p:spPr bwMode="auto">
          <a:xfrm>
            <a:off x="6894004" y="5209220"/>
            <a:ext cx="2249996" cy="16487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978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1237824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7030A0"/>
                </a:solidFill>
              </a:rPr>
              <a:t>Principle:</a:t>
            </a:r>
            <a:endParaRPr lang="ar-SA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5230816"/>
          </a:xfrm>
        </p:spPr>
        <p:txBody>
          <a:bodyPr>
            <a:normAutofit/>
          </a:bodyPr>
          <a:lstStyle/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In this reaction, proteins form a pink-purple colored complex with CuSO4 in a strongly alkaline solution.</a:t>
            </a:r>
          </a:p>
          <a:p>
            <a:endParaRPr lang="ar-SA" dirty="0" smtClean="0"/>
          </a:p>
          <a:p>
            <a:pPr algn="l" rtl="0">
              <a:buNone/>
            </a:pPr>
            <a:r>
              <a:rPr lang="en-US" dirty="0" smtClean="0"/>
              <a:t>When </a:t>
            </a:r>
            <a:r>
              <a:rPr lang="en-US" i="1" dirty="0" smtClean="0"/>
              <a:t>proteins and peptides </a:t>
            </a:r>
            <a:r>
              <a:rPr lang="en-US" dirty="0" smtClean="0"/>
              <a:t>(</a:t>
            </a:r>
            <a:r>
              <a:rPr lang="en-US" dirty="0" err="1" smtClean="0"/>
              <a:t>i.e</a:t>
            </a:r>
            <a:r>
              <a:rPr lang="en-US" dirty="0" smtClean="0"/>
              <a:t> peptide bonds) treated with an </a:t>
            </a:r>
            <a:r>
              <a:rPr lang="en-US" b="1" dirty="0" smtClean="0">
                <a:solidFill>
                  <a:srgbClr val="7030A0"/>
                </a:solidFill>
              </a:rPr>
              <a:t>alkaline solution of dilute copper sulfate a violet color </a:t>
            </a:r>
            <a:r>
              <a:rPr lang="en-US" dirty="0" smtClean="0"/>
              <a:t>is formed . A positive test is indicated by the formation of a </a:t>
            </a:r>
            <a:r>
              <a:rPr lang="en-US" b="1" dirty="0" smtClean="0">
                <a:solidFill>
                  <a:srgbClr val="7030A0"/>
                </a:solidFill>
              </a:rPr>
              <a:t>violet color</a:t>
            </a:r>
            <a:r>
              <a:rPr lang="en-US" dirty="0" smtClean="0"/>
              <a:t>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678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 descr="imageD2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-6790" b="-8260"/>
          <a:stretch>
            <a:fillRect/>
          </a:stretch>
        </p:blipFill>
        <p:spPr>
          <a:xfrm>
            <a:off x="304800" y="2438400"/>
            <a:ext cx="6724029" cy="2892896"/>
          </a:xfrm>
          <a:prstGeom prst="rect">
            <a:avLst/>
          </a:prstGeom>
        </p:spPr>
      </p:pic>
      <p:pic>
        <p:nvPicPr>
          <p:cNvPr id="1026" name="Picture 2" descr="C:\Users\AMAL\Documents\My Received Files\2012-09-26 10.08.07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46063" t="1701" r="29525"/>
          <a:stretch>
            <a:fillRect/>
          </a:stretch>
        </p:blipFill>
        <p:spPr bwMode="auto">
          <a:xfrm>
            <a:off x="6732240" y="0"/>
            <a:ext cx="2232248" cy="6741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358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7030A0"/>
                </a:solidFill>
              </a:rPr>
              <a:t>Method:</a:t>
            </a:r>
            <a:endParaRPr lang="ar-SA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257800"/>
          </a:xfrm>
        </p:spPr>
        <p:txBody>
          <a:bodyPr/>
          <a:lstStyle/>
          <a:p>
            <a:pPr algn="l">
              <a:buNone/>
            </a:pPr>
            <a:r>
              <a:rPr lang="en-US" dirty="0">
                <a:latin typeface="Aparajita" pitchFamily="34" charset="0"/>
                <a:cs typeface="Aparajita" pitchFamily="34" charset="0"/>
              </a:rPr>
              <a:t>1- add 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3ml 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of 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protein Albumin  </a:t>
            </a:r>
            <a:endParaRPr lang="en-US" dirty="0">
              <a:latin typeface="Aparajita" pitchFamily="34" charset="0"/>
              <a:cs typeface="Aparajita" pitchFamily="34" charset="0"/>
            </a:endParaRPr>
          </a:p>
          <a:p>
            <a:pPr algn="l">
              <a:buNone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2- 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Add 1 ml  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of 10M </a:t>
            </a:r>
            <a:r>
              <a:rPr lang="en-US" dirty="0" err="1">
                <a:latin typeface="Aparajita" pitchFamily="34" charset="0"/>
                <a:cs typeface="Aparajita" pitchFamily="34" charset="0"/>
              </a:rPr>
              <a:t>NaoH</a:t>
            </a:r>
            <a:endParaRPr lang="en-US" dirty="0">
              <a:latin typeface="Aparajita" pitchFamily="34" charset="0"/>
              <a:cs typeface="Aparajita" pitchFamily="34" charset="0"/>
            </a:endParaRPr>
          </a:p>
          <a:p>
            <a:pPr algn="l">
              <a:buNone/>
            </a:pPr>
            <a:r>
              <a:rPr lang="en-US" dirty="0">
                <a:latin typeface="Aparajita" pitchFamily="34" charset="0"/>
                <a:cs typeface="Aparajita" pitchFamily="34" charset="0"/>
              </a:rPr>
              <a:t>3- Add 0.5 ml of CuSO4 and mix well.</a:t>
            </a:r>
            <a:endParaRPr lang="ar-SA" dirty="0">
              <a:latin typeface="Aparajita" pitchFamily="34" charset="0"/>
            </a:endParaRPr>
          </a:p>
          <a:p>
            <a:pPr>
              <a:buNone/>
            </a:pPr>
            <a:endParaRPr lang="ar-SA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859846"/>
              </p:ext>
            </p:extLst>
          </p:nvPr>
        </p:nvGraphicFramePr>
        <p:xfrm>
          <a:off x="381000" y="3657600"/>
          <a:ext cx="7789754" cy="158417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766121"/>
                <a:gridCol w="1683068"/>
                <a:gridCol w="2340565"/>
              </a:tblGrid>
              <a:tr h="792088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Comment</a:t>
                      </a:r>
                      <a:r>
                        <a:rPr lang="en-US" baseline="0" dirty="0" smtClean="0"/>
                        <a:t> </a:t>
                      </a:r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Observation</a:t>
                      </a:r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protein</a:t>
                      </a:r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Albumin</a:t>
                      </a:r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38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988</TotalTime>
  <Words>1330</Words>
  <Application>Microsoft Office PowerPoint</Application>
  <PresentationFormat>On-screen Show (4:3)</PresentationFormat>
  <Paragraphs>220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Civic</vt:lpstr>
      <vt:lpstr>Qualitative test of protein </vt:lpstr>
      <vt:lpstr>Protein precipitation</vt:lpstr>
      <vt:lpstr>Denaturation of Proteins</vt:lpstr>
      <vt:lpstr>PowerPoint Presentation</vt:lpstr>
      <vt:lpstr>PowerPoint Presentation</vt:lpstr>
      <vt:lpstr>Biuret test</vt:lpstr>
      <vt:lpstr>Principle:</vt:lpstr>
      <vt:lpstr>PowerPoint Presentation</vt:lpstr>
      <vt:lpstr>Method:</vt:lpstr>
      <vt:lpstr>PowerPoint Presentation</vt:lpstr>
      <vt:lpstr>Experiment (2): Effect of salt concentration on the protein solubility : </vt:lpstr>
      <vt:lpstr>To precepitate proteins using salt you should consider: </vt:lpstr>
      <vt:lpstr>Principle: Salting In</vt:lpstr>
      <vt:lpstr>Principle: Salting out</vt:lpstr>
      <vt:lpstr>Method: </vt:lpstr>
      <vt:lpstr>Results: </vt:lpstr>
      <vt:lpstr>Experiment(3):Acid precipitation of proteins</vt:lpstr>
      <vt:lpstr>Principle:</vt:lpstr>
      <vt:lpstr>Method</vt:lpstr>
      <vt:lpstr>Results: </vt:lpstr>
      <vt:lpstr>Experiment(4):precipitation of proteins by salts of heavy metals:  </vt:lpstr>
      <vt:lpstr>Principle</vt:lpstr>
      <vt:lpstr>Method</vt:lpstr>
      <vt:lpstr>Results: </vt:lpstr>
      <vt:lpstr> Experiment(5):proteins denaturation by heating</vt:lpstr>
      <vt:lpstr>Method: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first first</dc:creator>
  <cp:lastModifiedBy>Areej Alzahrani</cp:lastModifiedBy>
  <cp:revision>26</cp:revision>
  <dcterms:created xsi:type="dcterms:W3CDTF">2013-09-28T18:10:57Z</dcterms:created>
  <dcterms:modified xsi:type="dcterms:W3CDTF">2014-10-14T18:08:17Z</dcterms:modified>
</cp:coreProperties>
</file>